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5"/>
  </p:notesMasterIdLst>
  <p:handoutMasterIdLst>
    <p:handoutMasterId r:id="rId36"/>
  </p:handoutMasterIdLst>
  <p:sldIdLst>
    <p:sldId id="1192" r:id="rId2"/>
    <p:sldId id="1299" r:id="rId3"/>
    <p:sldId id="1555" r:id="rId4"/>
    <p:sldId id="1632" r:id="rId5"/>
    <p:sldId id="1587" r:id="rId6"/>
    <p:sldId id="1630" r:id="rId7"/>
    <p:sldId id="1590" r:id="rId8"/>
    <p:sldId id="1596" r:id="rId9"/>
    <p:sldId id="1598" r:id="rId10"/>
    <p:sldId id="1600" r:id="rId11"/>
    <p:sldId id="1601" r:id="rId12"/>
    <p:sldId id="1605" r:id="rId13"/>
    <p:sldId id="1665" r:id="rId14"/>
    <p:sldId id="1673" r:id="rId15"/>
    <p:sldId id="1607" r:id="rId16"/>
    <p:sldId id="1606" r:id="rId17"/>
    <p:sldId id="1608" r:id="rId18"/>
    <p:sldId id="1609" r:id="rId19"/>
    <p:sldId id="1611" r:id="rId20"/>
    <p:sldId id="1631" r:id="rId21"/>
    <p:sldId id="1669" r:id="rId22"/>
    <p:sldId id="1671" r:id="rId23"/>
    <p:sldId id="1648" r:id="rId24"/>
    <p:sldId id="1663" r:id="rId25"/>
    <p:sldId id="1655" r:id="rId26"/>
    <p:sldId id="1664" r:id="rId27"/>
    <p:sldId id="1656" r:id="rId28"/>
    <p:sldId id="1651" r:id="rId29"/>
    <p:sldId id="1652" r:id="rId30"/>
    <p:sldId id="1551" r:id="rId31"/>
    <p:sldId id="1659" r:id="rId32"/>
    <p:sldId id="1660" r:id="rId33"/>
    <p:sldId id="1672" r:id="rId34"/>
  </p:sldIdLst>
  <p:sldSz cx="9144000" cy="6858000" type="screen4x3"/>
  <p:notesSz cx="7010400" cy="9236075"/>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FFFF66"/>
    <a:srgbClr val="DDDDDD"/>
    <a:srgbClr val="EAEAEA"/>
    <a:srgbClr val="C0C0C0"/>
    <a:srgbClr val="009900"/>
    <a:srgbClr val="FF0000"/>
    <a:srgbClr val="777777"/>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6" autoAdjust="0"/>
    <p:restoredTop sz="78492" autoAdjust="0"/>
  </p:normalViewPr>
  <p:slideViewPr>
    <p:cSldViewPr snapToGrid="0">
      <p:cViewPr>
        <p:scale>
          <a:sx n="76" d="100"/>
          <a:sy n="76" d="100"/>
        </p:scale>
        <p:origin x="-2712" y="-612"/>
      </p:cViewPr>
      <p:guideLst>
        <p:guide orient="horz" pos="2160"/>
        <p:guide pos="2880"/>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90" d="100"/>
          <a:sy n="90" d="100"/>
        </p:scale>
        <p:origin x="-3654" y="-312"/>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3037840" cy="4621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972560" y="0"/>
            <a:ext cx="3037840" cy="4621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773957"/>
            <a:ext cx="3037840" cy="462119"/>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972560" y="8773957"/>
            <a:ext cx="3037840" cy="462119"/>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EA44D154-75BB-41A9-8C81-728BBFBA532D}" type="slidenum">
              <a:rPr lang="en-US" altLang="en-US"/>
              <a:pPr>
                <a:defRPr/>
              </a:pPr>
              <a:t>‹#›</a:t>
            </a:fld>
            <a:endParaRPr lang="en-US" altLang="en-US"/>
          </a:p>
        </p:txBody>
      </p:sp>
    </p:spTree>
    <p:extLst>
      <p:ext uri="{BB962C8B-B14F-4D97-AF65-F5344CB8AC3E}">
        <p14:creationId xmlns:p14="http://schemas.microsoft.com/office/powerpoint/2010/main" val="1750072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Overhead"/>
          <p:cNvSpPr>
            <a:spLocks noGrp="1" noRot="1" noChangeAspect="1" noChangeArrowheads="1" noTextEdit="1"/>
          </p:cNvSpPr>
          <p:nvPr>
            <p:ph type="sldImg" idx="2"/>
          </p:nvPr>
        </p:nvSpPr>
        <p:spPr bwMode="auto">
          <a:xfrm>
            <a:off x="809625" y="625475"/>
            <a:ext cx="5399088" cy="40481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15432" y="4867235"/>
            <a:ext cx="6203880" cy="3810512"/>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707531" y="318594"/>
            <a:ext cx="5601829" cy="21134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250056" y="318595"/>
            <a:ext cx="2607803" cy="15614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C36F0406-7849-4AAF-9A90-C918F4321DA3}"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15432" y="8848084"/>
            <a:ext cx="6203880"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64115" y="8848084"/>
            <a:ext cx="6083794" cy="2602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dirty="0"/>
              <a:t>	</a:t>
            </a:r>
            <a:r>
              <a:rPr lang="en-US" altLang="en-US" dirty="0" smtClean="0"/>
              <a:t>The ClaimCenter Data Model </a:t>
            </a:r>
            <a:r>
              <a:rPr lang="en-US" altLang="en-US" dirty="0"/>
              <a:t>- </a:t>
            </a:r>
            <a:fld id="{A6E4AAF4-7E5E-4D12-8D93-137E84D84ACF}" type="slidenum">
              <a:rPr lang="en-US" altLang="en-US"/>
              <a:pPr>
                <a:defRPr/>
              </a:pPr>
              <a:t>‹#›</a:t>
            </a:fld>
            <a:endParaRPr lang="en-US" altLang="en-US" dirty="0"/>
          </a:p>
        </p:txBody>
      </p:sp>
    </p:spTree>
    <p:extLst>
      <p:ext uri="{BB962C8B-B14F-4D97-AF65-F5344CB8AC3E}">
        <p14:creationId xmlns:p14="http://schemas.microsoft.com/office/powerpoint/2010/main" val="1125575095"/>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E6760308-6E16-46BD-AE80-E451FBD405FE}" type="slidenum">
              <a:rPr lang="en-US" altLang="en-US" sz="1200" b="0" smtClean="0">
                <a:solidFill>
                  <a:schemeClr val="tx1"/>
                </a:solidFill>
              </a:rPr>
              <a:pPr eaLnBrk="1" hangingPunct="1"/>
              <a:t>1</a:t>
            </a:fld>
            <a:endParaRPr lang="en-US" altLang="en-US" sz="1200" b="0" dirty="0" smtClean="0">
              <a:solidFill>
                <a:schemeClr val="tx1"/>
              </a:solidFill>
            </a:endParaRPr>
          </a:p>
        </p:txBody>
      </p:sp>
      <p:sp>
        <p:nvSpPr>
          <p:cNvPr id="49156" name="Rectangle 2"/>
          <p:cNvSpPr>
            <a:spLocks noGrp="1" noRot="1" noChangeAspect="1" noChangeArrowheads="1" noTextEdit="1"/>
          </p:cNvSpPr>
          <p:nvPr>
            <p:ph type="sldImg"/>
          </p:nvPr>
        </p:nvSpPr>
        <p:spPr>
          <a:xfrm>
            <a:off x="808038" y="625475"/>
            <a:ext cx="5399087" cy="4048125"/>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C907224F-14D7-4800-98C7-A04FD601BBD5}" type="slidenum">
              <a:rPr lang="en-US" altLang="en-US" sz="1200" b="0" smtClean="0">
                <a:solidFill>
                  <a:schemeClr val="tx1"/>
                </a:solidFill>
              </a:rPr>
              <a:pPr eaLnBrk="1" hangingPunct="1"/>
              <a:t>10</a:t>
            </a:fld>
            <a:endParaRPr lang="en-US" altLang="en-US" sz="1200" b="0" dirty="0" smtClean="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Review from ClaimCenter Introduction</a:t>
            </a:r>
          </a:p>
          <a:p>
            <a:pPr eaLnBrk="1" hangingPunct="1"/>
            <a:r>
              <a:rPr lang="en-US" dirty="0" smtClean="0"/>
              <a:t>A contact is a person or organization or vendor who has relationship to claim, such as a claimant requesting compensation for loss, the reporter of a claim, or a doctor treating an injury, or an</a:t>
            </a:r>
            <a:r>
              <a:rPr lang="en-US" baseline="0" dirty="0" smtClean="0"/>
              <a:t> auto shop providing repair or towing services</a:t>
            </a:r>
            <a:r>
              <a:rPr lang="en-US" dirty="0" smtClean="0"/>
              <a:t>.</a:t>
            </a:r>
          </a:p>
          <a:p>
            <a:pPr eaLnBrk="1" hangingPunct="1"/>
            <a:r>
              <a:rPr lang="en-US" dirty="0" smtClean="0"/>
              <a:t>Contacts are typically captured when the claim is first created. Some information about contacts may need to be gathered later, but the most ideal circumstance involves an intake process in which all the information about the "who" is captured.</a:t>
            </a:r>
          </a:p>
          <a:p>
            <a:pPr eaLnBrk="1" hangingPunct="1"/>
            <a:r>
              <a:rPr lang="en-US" b="1" dirty="0" smtClean="0"/>
              <a:t>Data Model Notes</a:t>
            </a:r>
            <a:endParaRPr lang="en-US" dirty="0" smtClean="0"/>
          </a:p>
          <a:p>
            <a:pPr eaLnBrk="1" hangingPunct="1"/>
            <a:r>
              <a:rPr lang="en-US" dirty="0" smtClean="0"/>
              <a:t>The Contact entity stores two types of records: "claim contacts" (a person or organization or vendor who has a relationship to a claim) and "user contacts" (a person who works for the carrier, such as an adjuster). The </a:t>
            </a:r>
            <a:r>
              <a:rPr lang="en-US" dirty="0" err="1" smtClean="0"/>
              <a:t>ClaimContact</a:t>
            </a:r>
            <a:r>
              <a:rPr lang="en-US" dirty="0" smtClean="0"/>
              <a:t> entity is used to link "claim contacts" (as opposed to user contacts) to Claim.</a:t>
            </a:r>
          </a:p>
          <a:p>
            <a:pPr eaLnBrk="1" hangingPunct="1"/>
            <a:r>
              <a:rPr lang="en-US" dirty="0" smtClean="0"/>
              <a:t>Contact is a subtyped entity. Information common to all contacts is stored at the parent level. The commonly used subtypes of Contact are Person, Company, and Place. Data used to populate instances of the Contact entity typically comes from the address book, and changes made to Contact objects can be sent to the address book. There are only two "primary entities" in the ClaimCenter data model which do not link directly to Claim: Coverage and Contact.</a:t>
            </a:r>
          </a:p>
          <a:p>
            <a:pPr eaLnBrk="1" hangingPunct="1"/>
            <a:r>
              <a:rPr lang="en-US" dirty="0" smtClean="0"/>
              <a:t>The </a:t>
            </a:r>
            <a:r>
              <a:rPr lang="en-US" dirty="0" err="1" smtClean="0"/>
              <a:t>ClaimContact</a:t>
            </a:r>
            <a:r>
              <a:rPr lang="en-US" dirty="0" smtClean="0"/>
              <a:t> entity has the following fields:</a:t>
            </a:r>
          </a:p>
          <a:p>
            <a:pPr lvl="1" eaLnBrk="1" hangingPunct="1"/>
            <a:r>
              <a:rPr lang="en-US" dirty="0" err="1" smtClean="0"/>
              <a:t>ClaimContact.Contact</a:t>
            </a:r>
            <a:r>
              <a:rPr lang="en-US" dirty="0" smtClean="0"/>
              <a:t> (foreign key), although it is worth noting that the Contact entity does not have a foreign key back to </a:t>
            </a:r>
            <a:r>
              <a:rPr lang="en-US" dirty="0" err="1" smtClean="0"/>
              <a:t>ClaimContact</a:t>
            </a:r>
            <a:endParaRPr lang="en-US" dirty="0" smtClean="0"/>
          </a:p>
          <a:p>
            <a:pPr lvl="1" eaLnBrk="1" hangingPunct="1"/>
            <a:r>
              <a:rPr lang="en-US" dirty="0" err="1" smtClean="0"/>
              <a:t>ClaimContact.Claim</a:t>
            </a:r>
            <a:r>
              <a:rPr lang="en-US" dirty="0" smtClean="0"/>
              <a:t> (foreign key)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BF886EDD-3794-4B05-B0DE-53AEFEEDDD2A}" type="slidenum">
              <a:rPr lang="en-US" altLang="en-US" sz="1200" b="0" smtClean="0">
                <a:solidFill>
                  <a:schemeClr val="tx1"/>
                </a:solidFill>
              </a:rPr>
              <a:pPr eaLnBrk="1" hangingPunct="1"/>
              <a:t>11</a:t>
            </a:fld>
            <a:endParaRPr lang="en-US" altLang="en-US" sz="1200" b="0" dirty="0" smtClean="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Review from ClaimCenter Introduction</a:t>
            </a:r>
          </a:p>
          <a:p>
            <a:pPr eaLnBrk="1" hangingPunct="1"/>
            <a:r>
              <a:rPr lang="en-US" dirty="0" smtClean="0"/>
              <a:t>An exposure is a set of data used to track a potential payment from one coverage to one claimant.</a:t>
            </a:r>
          </a:p>
          <a:p>
            <a:pPr eaLnBrk="1" hangingPunct="1"/>
            <a:r>
              <a:rPr lang="en-US" dirty="0" smtClean="0"/>
              <a:t>For many claims, a single instance of loss involves more than one coverage, and more than one claimant. Exposures are the mechanism used by ClaimCenter for tracking the progress of each possible indemnity. (An indemnity is a payment in compensation for a loss. In property and casualty insurance, the goal is to restore a policyholder to the same financial position after the loss as he was in prior to the loss (without allowing the policyholder to profit from the loss).)</a:t>
            </a:r>
          </a:p>
          <a:p>
            <a:pPr eaLnBrk="1" hangingPunct="1"/>
            <a:r>
              <a:rPr lang="en-US" dirty="0" smtClean="0"/>
              <a:t>The term exposure is used differently in ClaimCenter than it is in PAS systems. The underwriter looks upon the possible coverages as exposures, while in ClaimCenter it is the coverages that are deemed in effect that lead to the creation of a particular exposure (for a particular claimant).</a:t>
            </a:r>
          </a:p>
          <a:p>
            <a:pPr eaLnBrk="1" hangingPunct="1"/>
            <a:r>
              <a:rPr lang="en-US" dirty="0" smtClean="0"/>
              <a:t>Multiple exposures can refer to the same incident.</a:t>
            </a:r>
            <a:endParaRPr lang="en-US" b="1" dirty="0" smtClean="0"/>
          </a:p>
          <a:p>
            <a:pPr eaLnBrk="1" hangingPunct="1"/>
            <a:r>
              <a:rPr lang="en-US" b="1" dirty="0" smtClean="0"/>
              <a:t>Data Model Notes</a:t>
            </a:r>
            <a:endParaRPr lang="en-US" dirty="0" smtClean="0"/>
          </a:p>
          <a:p>
            <a:pPr eaLnBrk="1" hangingPunct="1"/>
            <a:r>
              <a:rPr lang="en-US" dirty="0" smtClean="0"/>
              <a:t>The Exposure entity has the following fields:</a:t>
            </a:r>
          </a:p>
          <a:p>
            <a:pPr lvl="1" eaLnBrk="1" hangingPunct="1"/>
            <a:r>
              <a:rPr lang="en-US" dirty="0" err="1" smtClean="0"/>
              <a:t>Exposure.Coverage</a:t>
            </a:r>
            <a:r>
              <a:rPr lang="en-US" dirty="0" smtClean="0"/>
              <a:t> (foreign key)</a:t>
            </a:r>
          </a:p>
          <a:p>
            <a:pPr lvl="1" eaLnBrk="1" hangingPunct="1"/>
            <a:r>
              <a:rPr lang="en-US" dirty="0" err="1" smtClean="0"/>
              <a:t>Exposure.Incident</a:t>
            </a:r>
            <a:r>
              <a:rPr lang="en-US" dirty="0" smtClean="0"/>
              <a:t> (foreign key)</a:t>
            </a:r>
          </a:p>
          <a:p>
            <a:pPr lvl="1" eaLnBrk="1" hangingPunct="1"/>
            <a:r>
              <a:rPr lang="en-US" dirty="0" err="1" smtClean="0"/>
              <a:t>Exposure.Claimant</a:t>
            </a:r>
            <a:r>
              <a:rPr lang="en-US" dirty="0" smtClean="0"/>
              <a:t> (foreign key to Contact)</a:t>
            </a:r>
          </a:p>
          <a:p>
            <a:pPr lvl="1" eaLnBrk="1" hangingPunct="1"/>
            <a:r>
              <a:rPr lang="en-US" dirty="0" err="1" smtClean="0"/>
              <a:t>Exposure.Claim</a:t>
            </a:r>
            <a:r>
              <a:rPr lang="en-US" dirty="0" smtClean="0"/>
              <a:t> (foreign key)</a:t>
            </a:r>
          </a:p>
          <a:p>
            <a:pPr lvl="1" eaLnBrk="1" hangingPunct="1"/>
            <a:endParaRPr lang="en-US" dirty="0" smtClean="0"/>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3F65B2F9-B5EA-40E8-8E46-AF2CBA7C69F2}" type="slidenum">
              <a:rPr lang="en-US" altLang="en-US" sz="1200" b="0" smtClean="0">
                <a:solidFill>
                  <a:schemeClr val="tx1"/>
                </a:solidFill>
              </a:rPr>
              <a:pPr eaLnBrk="1" hangingPunct="1"/>
              <a:t>12</a:t>
            </a:fld>
            <a:endParaRPr lang="en-US" altLang="en-US" sz="1200" b="0" dirty="0" smtClean="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Review from ClaimCenter Introduction</a:t>
            </a:r>
          </a:p>
          <a:p>
            <a:pPr eaLnBrk="1" hangingPunct="1"/>
            <a:r>
              <a:rPr lang="en-US" dirty="0" smtClean="0"/>
              <a:t>A reserve line is an amount of money set aside for expected payments related to a given exposure.</a:t>
            </a:r>
          </a:p>
          <a:p>
            <a:pPr eaLnBrk="1" hangingPunct="1"/>
            <a:r>
              <a:rPr lang="en-US" dirty="0" smtClean="0"/>
              <a:t>A check is a single transfer of money tracked by an exposure to one or more individuals or organizations.</a:t>
            </a:r>
          </a:p>
          <a:p>
            <a:pPr eaLnBrk="1" hangingPunct="1"/>
            <a:r>
              <a:rPr lang="en-US" dirty="0" smtClean="0"/>
              <a:t>A reserve line can be thought of as a "T-account" set aside for one specific aspect of exposure processing. It contains both credits and debits, and its size is equal to the sum of the credits minus the sum of the debits. Every exposure ultimately has one or more reserve lines.</a:t>
            </a:r>
          </a:p>
          <a:p>
            <a:pPr eaLnBrk="1" hangingPunct="1"/>
            <a:r>
              <a:rPr lang="en-US" dirty="0" smtClean="0"/>
              <a:t>A single exposure might have a single reserve line associated to it. It could also have several reserve lines associated to it if there are multiple "sets" of money for different purposes that must be tracked differently. (For example, an exposure for a collision coverage could have separate reserve lines for auto body damage and glass damage because the carrier tracks these two types of payments differently.)</a:t>
            </a:r>
          </a:p>
          <a:p>
            <a:pPr eaLnBrk="1" hangingPunct="1"/>
            <a:r>
              <a:rPr lang="en-US" dirty="0" smtClean="0"/>
              <a:t>A single reserve line might have a single check associated to it. It could also have several checks associated to it if:</a:t>
            </a:r>
          </a:p>
          <a:p>
            <a:pPr lvl="1" eaLnBrk="1" hangingPunct="1"/>
            <a:r>
              <a:rPr lang="en-US" dirty="0" smtClean="0"/>
              <a:t>There are multiple payments (such as a recurring payment to treat ongoing medical care).</a:t>
            </a:r>
          </a:p>
          <a:p>
            <a:pPr lvl="1" eaLnBrk="1" hangingPunct="1"/>
            <a:r>
              <a:rPr lang="en-US" dirty="0" smtClean="0"/>
              <a:t>There are multiple payees (such as a circumstance of litigation where the claimant gets 80% of the settlement and the lawyer gets 20% of the settlement).</a:t>
            </a:r>
            <a:endParaRPr lang="en-US" b="1" dirty="0" smtClean="0"/>
          </a:p>
          <a:p>
            <a:pPr eaLnBrk="1" hangingPunct="1"/>
            <a:r>
              <a:rPr lang="en-US" b="1" dirty="0" smtClean="0"/>
              <a:t>Data Model Notes</a:t>
            </a:r>
            <a:endParaRPr lang="en-US" dirty="0" smtClean="0"/>
          </a:p>
          <a:p>
            <a:pPr eaLnBrk="1" hangingPunct="1"/>
            <a:r>
              <a:rPr lang="en-US" dirty="0" smtClean="0"/>
              <a:t>Transaction is a subtyped entity. Information common to all transactions is stored at the parent level. The commonly used subtypes of Transaction are Reserve and Payment. Data used to populate instances of the Transaction entity are typically sent to and updated by the general ledger system.</a:t>
            </a:r>
          </a:p>
          <a:p>
            <a:pPr algn="ctr" eaLnBrk="1" hangingPunct="1"/>
            <a:r>
              <a:rPr lang="en-US" dirty="0" smtClean="0"/>
              <a:t>(continued)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DDEB4069-2E60-4BA6-B348-BB099FA2FF31}" type="slidenum">
              <a:rPr lang="en-US" altLang="en-US" sz="1200" b="0" smtClean="0">
                <a:solidFill>
                  <a:schemeClr val="tx1"/>
                </a:solidFill>
              </a:rPr>
              <a:pPr eaLnBrk="1" hangingPunct="1"/>
              <a:t>13</a:t>
            </a:fld>
            <a:endParaRPr lang="en-US" altLang="en-US" sz="1200" b="0" dirty="0" smtClean="0">
              <a:solidFill>
                <a:schemeClr val="tx1"/>
              </a:solidFill>
            </a:endParaRPr>
          </a:p>
        </p:txBody>
      </p:sp>
      <p:sp>
        <p:nvSpPr>
          <p:cNvPr id="61444" name="Rectangle 3"/>
          <p:cNvSpPr>
            <a:spLocks noGrp="1" noChangeArrowheads="1"/>
          </p:cNvSpPr>
          <p:nvPr>
            <p:ph type="body" idx="1"/>
          </p:nvPr>
        </p:nvSpPr>
        <p:spPr>
          <a:xfrm>
            <a:off x="415432" y="627725"/>
            <a:ext cx="6203880" cy="805002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Transaction entity has the following fields:</a:t>
            </a:r>
          </a:p>
          <a:p>
            <a:pPr lvl="1" eaLnBrk="1" hangingPunct="1"/>
            <a:r>
              <a:rPr lang="en-US" dirty="0" err="1" smtClean="0"/>
              <a:t>Transaction.Exposure</a:t>
            </a:r>
            <a:r>
              <a:rPr lang="en-US" dirty="0" smtClean="0"/>
              <a:t> (foreign key)</a:t>
            </a:r>
          </a:p>
          <a:p>
            <a:pPr lvl="1" eaLnBrk="1" hangingPunct="1"/>
            <a:r>
              <a:rPr lang="en-US" dirty="0" err="1" smtClean="0"/>
              <a:t>Transaction.Claim</a:t>
            </a:r>
            <a:r>
              <a:rPr lang="en-US" dirty="0" smtClean="0"/>
              <a:t> (foreign key)</a:t>
            </a:r>
          </a:p>
          <a:p>
            <a:pPr lvl="1" eaLnBrk="1" hangingPunct="1"/>
            <a:r>
              <a:rPr lang="en-US" dirty="0" err="1" smtClean="0"/>
              <a:t>Transaction.ReserveLine</a:t>
            </a:r>
            <a:r>
              <a:rPr lang="en-US" dirty="0" smtClean="0"/>
              <a:t> (foreign key)</a:t>
            </a:r>
          </a:p>
          <a:p>
            <a:pPr lvl="1" eaLnBrk="1" hangingPunct="1"/>
            <a:r>
              <a:rPr lang="en-US" dirty="0" smtClean="0"/>
              <a:t>(Transaction as Payment).Check (foreign key in the Check subtype)</a:t>
            </a:r>
          </a:p>
          <a:p>
            <a:pPr eaLnBrk="1" hangingPunct="1"/>
            <a:r>
              <a:rPr lang="en-US" dirty="0" smtClean="0"/>
              <a:t>The </a:t>
            </a:r>
            <a:r>
              <a:rPr lang="en-US" dirty="0" err="1" smtClean="0"/>
              <a:t>ReserveLine</a:t>
            </a:r>
            <a:r>
              <a:rPr lang="en-US" dirty="0" smtClean="0"/>
              <a:t> entity has the following fields:</a:t>
            </a:r>
          </a:p>
          <a:p>
            <a:pPr lvl="1" eaLnBrk="1" hangingPunct="1"/>
            <a:r>
              <a:rPr lang="en-US" dirty="0" err="1" smtClean="0"/>
              <a:t>ReserveLine.Exposure</a:t>
            </a:r>
            <a:r>
              <a:rPr lang="en-US" dirty="0" smtClean="0"/>
              <a:t> (foreign key)</a:t>
            </a:r>
          </a:p>
          <a:p>
            <a:pPr lvl="1" eaLnBrk="1" hangingPunct="1"/>
            <a:r>
              <a:rPr lang="en-US" dirty="0" err="1" smtClean="0"/>
              <a:t>ReserveLine.Claim</a:t>
            </a:r>
            <a:r>
              <a:rPr lang="en-US" dirty="0" smtClean="0"/>
              <a:t> (foreign key)</a:t>
            </a:r>
          </a:p>
          <a:p>
            <a:pPr eaLnBrk="1" hangingPunct="1"/>
            <a:r>
              <a:rPr lang="en-US" dirty="0" smtClean="0"/>
              <a:t>(Transaction has a foreign key to </a:t>
            </a:r>
            <a:r>
              <a:rPr lang="en-US" dirty="0" err="1" smtClean="0"/>
              <a:t>ReserveLine</a:t>
            </a:r>
            <a:r>
              <a:rPr lang="en-US" dirty="0" smtClean="0"/>
              <a:t>, but there is no array key from </a:t>
            </a:r>
            <a:r>
              <a:rPr lang="en-US" dirty="0" err="1" smtClean="0"/>
              <a:t>ReserveLine</a:t>
            </a:r>
            <a:r>
              <a:rPr lang="en-US" dirty="0" smtClean="0"/>
              <a:t> back to Transaction.)</a:t>
            </a:r>
          </a:p>
          <a:p>
            <a:pPr eaLnBrk="1" hangingPunct="1"/>
            <a:r>
              <a:rPr lang="en-US" dirty="0" smtClean="0"/>
              <a:t>Data used to populate instances of the Check entity are typically sent to and updated by the check processing system.</a:t>
            </a:r>
          </a:p>
          <a:p>
            <a:pPr eaLnBrk="1" hangingPunct="1"/>
            <a:r>
              <a:rPr lang="en-US" dirty="0" smtClean="0"/>
              <a:t>The Check entity has the following fields:</a:t>
            </a:r>
          </a:p>
          <a:p>
            <a:pPr lvl="1" eaLnBrk="1" hangingPunct="1"/>
            <a:r>
              <a:rPr lang="en-US" dirty="0" err="1" smtClean="0"/>
              <a:t>Check.Claim</a:t>
            </a:r>
            <a:r>
              <a:rPr lang="en-US" dirty="0" smtClean="0"/>
              <a:t> (foreign key)</a:t>
            </a:r>
          </a:p>
          <a:p>
            <a:pPr lvl="1" eaLnBrk="1" hangingPunct="1"/>
            <a:r>
              <a:rPr lang="en-US" dirty="0" err="1" smtClean="0"/>
              <a:t>Check.ClaimContact</a:t>
            </a:r>
            <a:r>
              <a:rPr lang="en-US" dirty="0" smtClean="0"/>
              <a:t> (foreign key identifying the claimant for whom the check is written)</a:t>
            </a:r>
          </a:p>
          <a:p>
            <a:pPr eaLnBrk="1" hangingPunct="1"/>
            <a:r>
              <a:rPr lang="en-US" dirty="0" smtClean="0"/>
              <a:t>Check is also related to </a:t>
            </a:r>
            <a:r>
              <a:rPr lang="en-US" dirty="0" err="1" smtClean="0"/>
              <a:t>ClaimContact</a:t>
            </a:r>
            <a:r>
              <a:rPr lang="en-US" dirty="0" smtClean="0"/>
              <a:t> indirectly through the Payees array.</a:t>
            </a:r>
          </a:p>
          <a:p>
            <a:pPr eaLnBrk="1" hangingPunct="1"/>
            <a:r>
              <a:rPr lang="en-US" dirty="0" smtClean="0"/>
              <a:t>The Transaction data model is discussed in detail in the "Introduction to Transaction Rules" lesson.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10000"/>
              </a:spcBef>
              <a:spcAft>
                <a:spcPct val="0"/>
              </a:spcAft>
              <a:buClrTx/>
              <a:buSzTx/>
              <a:buFontTx/>
              <a:buNone/>
              <a:tabLst/>
              <a:defRPr/>
            </a:pPr>
            <a:r>
              <a:rPr lang="en-US" b="1" dirty="0" smtClean="0"/>
              <a:t>Review from ClaimCenter Introduction</a:t>
            </a:r>
          </a:p>
          <a:p>
            <a:r>
              <a:rPr lang="en-US" dirty="0" smtClean="0"/>
              <a:t>A</a:t>
            </a:r>
            <a:r>
              <a:rPr lang="en-US" baseline="0" dirty="0" smtClean="0"/>
              <a:t> Service Request </a:t>
            </a:r>
            <a:r>
              <a:rPr lang="en-US" dirty="0" smtClean="0">
                <a:latin typeface="Arial" pitchFamily="34" charset="0"/>
              </a:rPr>
              <a:t>provides a means of identifying the right </a:t>
            </a:r>
            <a:r>
              <a:rPr lang="en-US" dirty="0" smtClean="0">
                <a:latin typeface="Arial" pitchFamily="34" charset="0"/>
              </a:rPr>
              <a:t>vendors to provide services </a:t>
            </a:r>
            <a:r>
              <a:rPr lang="en-US" dirty="0" smtClean="0">
                <a:latin typeface="Arial" pitchFamily="34" charset="0"/>
              </a:rPr>
              <a:t>for a given incident or claim.  The Service Request (also known as</a:t>
            </a:r>
            <a:r>
              <a:rPr lang="en-US" baseline="0" dirty="0" smtClean="0">
                <a:latin typeface="Arial" pitchFamily="34" charset="0"/>
              </a:rPr>
              <a:t> a “Service”) </a:t>
            </a:r>
            <a:r>
              <a:rPr lang="en-US" dirty="0" smtClean="0">
                <a:latin typeface="Arial" pitchFamily="34" charset="0"/>
              </a:rPr>
              <a:t>helps claim adjusters manage and follow a vendor’s progress from the inception of the service request to payments. A claim adjuster may request a quote, services, or both</a:t>
            </a:r>
            <a:r>
              <a:rPr lang="en-US" baseline="0" dirty="0" smtClean="0">
                <a:latin typeface="Arial" pitchFamily="34" charset="0"/>
              </a:rPr>
              <a:t> from a vendor. The Service Request communicates a need for services to be performed such as vehicle towing, locksmith, glass repair, property repair, courtesy car, cleaning, and so on.</a:t>
            </a:r>
          </a:p>
          <a:p>
            <a:r>
              <a:rPr lang="en-US" b="1" baseline="0" dirty="0" smtClean="0">
                <a:latin typeface="Arial" pitchFamily="34" charset="0"/>
              </a:rPr>
              <a:t>Data Model Notes</a:t>
            </a:r>
          </a:p>
          <a:p>
            <a:r>
              <a:rPr lang="en-US" baseline="0" dirty="0" smtClean="0">
                <a:latin typeface="Arial" pitchFamily="34" charset="0"/>
              </a:rPr>
              <a:t>Service Requests are primarily related to either an incident or the claim itself. Information about which vendors may provide services is retrieved from an Address Book system, usually Guidewire ContactManager. Communication between vendors themselves and ClaimCenter users is achieved by integration with a vendor portal such as the Guidewire Vendor Portal. The vendor portal provides secure messaging between the vendor and the ClaimCenter user, ability to exchange documents such as quotes and estimates from the vendor to the carrier, and ability to specify if a vendor has accepted work from the carrier, and the progress of the service request. </a:t>
            </a:r>
          </a:p>
          <a:p>
            <a:r>
              <a:rPr lang="en-US" baseline="0" dirty="0" smtClean="0">
                <a:latin typeface="Arial" pitchFamily="34" charset="0"/>
              </a:rPr>
              <a:t>The </a:t>
            </a:r>
            <a:r>
              <a:rPr lang="en-US" baseline="0" dirty="0" err="1" smtClean="0">
                <a:latin typeface="Arial" pitchFamily="34" charset="0"/>
              </a:rPr>
              <a:t>ServiceRequest</a:t>
            </a:r>
            <a:r>
              <a:rPr lang="en-US" baseline="0" dirty="0" smtClean="0">
                <a:latin typeface="Arial" pitchFamily="34" charset="0"/>
              </a:rPr>
              <a:t> entity has the following foreign key fields:</a:t>
            </a:r>
            <a:br>
              <a:rPr lang="en-US" baseline="0" dirty="0" smtClean="0">
                <a:latin typeface="Arial" pitchFamily="34" charset="0"/>
              </a:rPr>
            </a:br>
            <a:r>
              <a:rPr lang="en-US" baseline="0" dirty="0" smtClean="0">
                <a:latin typeface="Arial" pitchFamily="34" charset="0"/>
              </a:rPr>
              <a:t>	</a:t>
            </a:r>
            <a:r>
              <a:rPr lang="en-US" baseline="0" dirty="0" err="1" smtClean="0">
                <a:latin typeface="Arial" pitchFamily="34" charset="0"/>
              </a:rPr>
              <a:t>ServiceRequest.Claim</a:t>
            </a:r>
            <a:endParaRPr lang="en-US" baseline="0" dirty="0" smtClean="0">
              <a:latin typeface="Arial" pitchFamily="34" charset="0"/>
            </a:endParaRPr>
          </a:p>
          <a:p>
            <a:r>
              <a:rPr lang="en-US" baseline="0" dirty="0" smtClean="0">
                <a:latin typeface="Arial" pitchFamily="34" charset="0"/>
              </a:rPr>
              <a:t>	</a:t>
            </a:r>
            <a:r>
              <a:rPr lang="en-US" baseline="0" dirty="0" err="1" smtClean="0">
                <a:latin typeface="Arial" pitchFamily="34" charset="0"/>
              </a:rPr>
              <a:t>ServiceRequest.Incident</a:t>
            </a:r>
            <a:endParaRPr lang="en-US" baseline="0" dirty="0" smtClean="0">
              <a:latin typeface="Arial" pitchFamily="34" charset="0"/>
            </a:endParaRPr>
          </a:p>
          <a:p>
            <a:r>
              <a:rPr lang="en-US" baseline="0" dirty="0" smtClean="0">
                <a:latin typeface="Arial" pitchFamily="34" charset="0"/>
              </a:rPr>
              <a:t>	</a:t>
            </a:r>
            <a:r>
              <a:rPr lang="en-US" baseline="0" dirty="0" err="1" smtClean="0">
                <a:latin typeface="Arial" pitchFamily="34" charset="0"/>
              </a:rPr>
              <a:t>ServiceRequest.Specialist</a:t>
            </a:r>
            <a:r>
              <a:rPr lang="en-US" baseline="0" dirty="0" smtClean="0">
                <a:latin typeface="Arial" pitchFamily="34" charset="0"/>
              </a:rPr>
              <a:t> (Vendor Contact)</a:t>
            </a:r>
          </a:p>
          <a:p>
            <a:r>
              <a:rPr lang="en-US" baseline="0" dirty="0" err="1" smtClean="0">
                <a:latin typeface="Arial" pitchFamily="34" charset="0"/>
              </a:rPr>
              <a:t>ServiceRequest.DocumentLinks</a:t>
            </a:r>
            <a:r>
              <a:rPr lang="en-US" baseline="0" dirty="0" smtClean="0">
                <a:latin typeface="Arial" pitchFamily="34" charset="0"/>
              </a:rPr>
              <a:t> is an array created to link each </a:t>
            </a:r>
            <a:r>
              <a:rPr lang="en-US" baseline="0" dirty="0" err="1" smtClean="0">
                <a:latin typeface="Arial" pitchFamily="34" charset="0"/>
              </a:rPr>
              <a:t>ServiceRequest</a:t>
            </a:r>
            <a:r>
              <a:rPr lang="en-US" baseline="0" dirty="0" smtClean="0">
                <a:latin typeface="Arial" pitchFamily="34" charset="0"/>
              </a:rPr>
              <a:t> to many existing documents, including documents that may be on a claim. It is a field unique to </a:t>
            </a:r>
            <a:r>
              <a:rPr lang="en-US" baseline="0" dirty="0" err="1" smtClean="0">
                <a:latin typeface="Arial" pitchFamily="34" charset="0"/>
              </a:rPr>
              <a:t>ServiceRequest</a:t>
            </a:r>
            <a:r>
              <a:rPr lang="en-US" baseline="0" dirty="0" smtClean="0">
                <a:latin typeface="Arial" pitchFamily="34" charset="0"/>
              </a:rPr>
              <a:t> because </a:t>
            </a:r>
            <a:r>
              <a:rPr lang="en-US" baseline="0" dirty="0" err="1" smtClean="0">
                <a:latin typeface="Arial" pitchFamily="34" charset="0"/>
              </a:rPr>
              <a:t>ServiceRequests</a:t>
            </a:r>
            <a:r>
              <a:rPr lang="en-US" baseline="0" dirty="0" smtClean="0">
                <a:latin typeface="Arial" pitchFamily="34" charset="0"/>
              </a:rPr>
              <a:t> are the only entity that can be related to a new document or linked to an existing document. </a:t>
            </a:r>
            <a:r>
              <a:rPr lang="en-US" baseline="0" dirty="0" err="1" smtClean="0">
                <a:latin typeface="Arial" pitchFamily="34" charset="0"/>
              </a:rPr>
              <a:t>ServiceRequest.Documents</a:t>
            </a:r>
            <a:r>
              <a:rPr lang="en-US" baseline="0" dirty="0" smtClean="0">
                <a:latin typeface="Arial" pitchFamily="34" charset="0"/>
              </a:rPr>
              <a:t> is the array that handles documents that are manually uploaded. </a:t>
            </a:r>
            <a:endParaRPr lang="en-US"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The ClaimCenter Data Model - </a:t>
            </a:r>
            <a:fld id="{A6E4AAF4-7E5E-4D12-8D93-137E84D84ACF}" type="slidenum">
              <a:rPr lang="en-US" altLang="en-US" smtClean="0"/>
              <a:pPr>
                <a:defRPr/>
              </a:pPr>
              <a:t>14</a:t>
            </a:fld>
            <a:endParaRPr lang="en-US" altLang="en-US" dirty="0"/>
          </a:p>
        </p:txBody>
      </p:sp>
    </p:spTree>
    <p:extLst>
      <p:ext uri="{BB962C8B-B14F-4D97-AF65-F5344CB8AC3E}">
        <p14:creationId xmlns:p14="http://schemas.microsoft.com/office/powerpoint/2010/main" val="3419366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860EB25A-8074-4F7C-8DC1-D874DB434A0D}" type="slidenum">
              <a:rPr lang="en-US" altLang="en-US" sz="1200" b="0" smtClean="0">
                <a:solidFill>
                  <a:schemeClr val="tx1"/>
                </a:solidFill>
              </a:rPr>
              <a:pPr eaLnBrk="1" hangingPunct="1"/>
              <a:t>15</a:t>
            </a:fld>
            <a:endParaRPr lang="en-US" altLang="en-US" sz="1200" b="0" dirty="0" smtClean="0">
              <a:solidFill>
                <a:schemeClr val="tx1"/>
              </a:solidFill>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Review from ClaimCenter Introduction</a:t>
            </a:r>
          </a:p>
          <a:p>
            <a:pPr eaLnBrk="1" hangingPunct="1"/>
            <a:r>
              <a:rPr lang="en-US" dirty="0" smtClean="0"/>
              <a:t>A document is an electronic or physical document relevant to the claim.</a:t>
            </a:r>
            <a:endParaRPr lang="en-US" b="1" dirty="0" smtClean="0"/>
          </a:p>
          <a:p>
            <a:pPr eaLnBrk="1" hangingPunct="1"/>
            <a:r>
              <a:rPr lang="en-US" b="1" dirty="0" smtClean="0"/>
              <a:t>Data Model Notes</a:t>
            </a:r>
            <a:endParaRPr lang="en-US" dirty="0" smtClean="0"/>
          </a:p>
          <a:p>
            <a:pPr eaLnBrk="1" hangingPunct="1"/>
            <a:r>
              <a:rPr lang="en-US" dirty="0" smtClean="0"/>
              <a:t>Data used to populate instances of the Document entity are typically sent to and retrieved from the document storage system. Documents are always associated with a claim. A document can also be associated with a claim contact, exposure, or matter, but only one of the three.</a:t>
            </a:r>
          </a:p>
          <a:p>
            <a:pPr eaLnBrk="1" hangingPunct="1"/>
            <a:r>
              <a:rPr lang="en-US" dirty="0" smtClean="0"/>
              <a:t>The Document entity has the following fields:</a:t>
            </a:r>
          </a:p>
          <a:p>
            <a:pPr lvl="1" eaLnBrk="1" hangingPunct="1"/>
            <a:r>
              <a:rPr lang="en-US" dirty="0" err="1" smtClean="0"/>
              <a:t>Document.Claim</a:t>
            </a:r>
            <a:r>
              <a:rPr lang="en-US" dirty="0" smtClean="0"/>
              <a:t> (foreign key)</a:t>
            </a:r>
          </a:p>
          <a:p>
            <a:pPr lvl="1" eaLnBrk="1" hangingPunct="1"/>
            <a:r>
              <a:rPr lang="en-US" dirty="0" err="1" smtClean="0"/>
              <a:t>Document.ClaimContact</a:t>
            </a:r>
            <a:r>
              <a:rPr lang="en-US" dirty="0" smtClean="0"/>
              <a:t> (foreign key)</a:t>
            </a:r>
          </a:p>
          <a:p>
            <a:pPr lvl="1" eaLnBrk="1" hangingPunct="1"/>
            <a:r>
              <a:rPr lang="en-US" dirty="0" err="1" smtClean="0"/>
              <a:t>Document.Exposure</a:t>
            </a:r>
            <a:r>
              <a:rPr lang="en-US" dirty="0" smtClean="0"/>
              <a:t> (foreign key)</a:t>
            </a:r>
          </a:p>
          <a:p>
            <a:pPr lvl="1" eaLnBrk="1" hangingPunct="1"/>
            <a:r>
              <a:rPr lang="en-US" dirty="0" err="1" smtClean="0"/>
              <a:t>Document.Matter</a:t>
            </a:r>
            <a:r>
              <a:rPr lang="en-US" dirty="0" smtClean="0"/>
              <a:t> (foreign key)</a:t>
            </a:r>
          </a:p>
          <a:p>
            <a:pPr lvl="1" eaLnBrk="1" hangingPunct="1"/>
            <a:r>
              <a:rPr lang="en-US" dirty="0" err="1" smtClean="0"/>
              <a:t>Document.ServiceRequestDocumentLinks</a:t>
            </a:r>
            <a:r>
              <a:rPr lang="en-US" baseline="0" dirty="0" smtClean="0"/>
              <a:t> (array)</a:t>
            </a: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BFD21017-CB07-4D66-A0DA-0C2E364AE280}" type="slidenum">
              <a:rPr lang="en-US" altLang="en-US" sz="1200" b="0" smtClean="0">
                <a:solidFill>
                  <a:schemeClr val="tx1"/>
                </a:solidFill>
              </a:rPr>
              <a:pPr eaLnBrk="1" hangingPunct="1"/>
              <a:t>16</a:t>
            </a:fld>
            <a:endParaRPr lang="en-US" altLang="en-US" sz="1200" b="0" dirty="0" smtClean="0">
              <a:solidFill>
                <a:schemeClr val="tx1"/>
              </a:solidFill>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Review from ClaimCenter Introduction</a:t>
            </a:r>
          </a:p>
          <a:p>
            <a:pPr eaLnBrk="1" hangingPunct="1"/>
            <a:r>
              <a:rPr lang="en-US" dirty="0" smtClean="0"/>
              <a:t>An activity is a task required to process </a:t>
            </a:r>
            <a:r>
              <a:rPr lang="en-US" dirty="0" smtClean="0"/>
              <a:t>a claim</a:t>
            </a:r>
            <a:r>
              <a:rPr lang="en-US" baseline="0" dirty="0" smtClean="0"/>
              <a:t>, exposure, matter or service request.</a:t>
            </a:r>
          </a:p>
          <a:p>
            <a:pPr eaLnBrk="1" hangingPunct="1"/>
            <a:r>
              <a:rPr lang="en-US" dirty="0" smtClean="0"/>
              <a:t>Legacy </a:t>
            </a:r>
            <a:r>
              <a:rPr lang="en-US" dirty="0" smtClean="0"/>
              <a:t>claim systems often have a "diary" feature. This diary is used to manage claim-handling activities. A user can indicate that he or she (or someone else) has to look at a claim on a particular day. Typically, the user would type a short note to remind himself or the other user why he should look at this claim on a particular day. The diary feature is often limited, particularly in terms of how much text one can enter and how the visibility of this text is controlled, the number of references a given user can make for a claim on a given day (often limited to one), and the logic behind how diary activities get assigned.</a:t>
            </a:r>
          </a:p>
          <a:p>
            <a:pPr eaLnBrk="1" hangingPunct="1"/>
            <a:r>
              <a:rPr lang="en-US" dirty="0" smtClean="0"/>
              <a:t>ClaimCenter replaces the traditional diary with two features: activities and notes (discussed on next slide.) </a:t>
            </a:r>
          </a:p>
          <a:p>
            <a:pPr eaLnBrk="1" hangingPunct="1"/>
            <a:r>
              <a:rPr lang="en-US" dirty="0" smtClean="0"/>
              <a:t>Activities let both users and the system create and assign tasks. Activity assignment can be done manually or through a robust set of assignment rules. </a:t>
            </a:r>
          </a:p>
          <a:p>
            <a:pPr eaLnBrk="1" hangingPunct="1"/>
            <a:r>
              <a:rPr lang="en-US" b="1" dirty="0" smtClean="0"/>
              <a:t>Data Model Notes</a:t>
            </a:r>
            <a:endParaRPr lang="en-US" dirty="0" smtClean="0"/>
          </a:p>
          <a:p>
            <a:pPr eaLnBrk="1" hangingPunct="1"/>
            <a:r>
              <a:rPr lang="en-US" dirty="0" smtClean="0"/>
              <a:t>The Activity entity has the following fields:</a:t>
            </a:r>
          </a:p>
          <a:p>
            <a:pPr lvl="1" eaLnBrk="1" hangingPunct="1"/>
            <a:r>
              <a:rPr lang="en-US" dirty="0" err="1" smtClean="0"/>
              <a:t>Activity.Claim</a:t>
            </a:r>
            <a:r>
              <a:rPr lang="en-US" dirty="0" smtClean="0"/>
              <a:t> (foreign key</a:t>
            </a:r>
            <a:r>
              <a:rPr lang="en-US" dirty="0" smtClean="0"/>
              <a:t>)</a:t>
            </a:r>
          </a:p>
          <a:p>
            <a:pPr lvl="1" eaLnBrk="1" hangingPunct="1"/>
            <a:r>
              <a:rPr lang="en-US" dirty="0" err="1" smtClean="0"/>
              <a:t>Activity.ServiceRequest</a:t>
            </a:r>
            <a:r>
              <a:rPr lang="en-US" baseline="0" dirty="0" smtClean="0"/>
              <a:t> (foreign key, which could be null if the activity is not a SR-level activity)</a:t>
            </a:r>
            <a:endParaRPr lang="en-US" dirty="0" smtClean="0"/>
          </a:p>
          <a:p>
            <a:pPr lvl="1" eaLnBrk="1" hangingPunct="1"/>
            <a:r>
              <a:rPr lang="en-US" dirty="0" err="1" smtClean="0"/>
              <a:t>Activity.Exposure</a:t>
            </a:r>
            <a:r>
              <a:rPr lang="en-US" dirty="0" smtClean="0"/>
              <a:t> (foreign key, which could be null if the activity is not an exposure-level activity)</a:t>
            </a:r>
          </a:p>
          <a:p>
            <a:pPr lvl="1" eaLnBrk="1" hangingPunct="1"/>
            <a:r>
              <a:rPr lang="en-US" dirty="0" err="1" smtClean="0"/>
              <a:t>Activity.Matter</a:t>
            </a:r>
            <a:r>
              <a:rPr lang="en-US" dirty="0" smtClean="0"/>
              <a:t> (foreign key, which could be null if the activity is not a matter-level activity)</a:t>
            </a:r>
          </a:p>
          <a:p>
            <a:pPr eaLnBrk="1" hangingPunct="1"/>
            <a:r>
              <a:rPr lang="en-US" dirty="0" smtClean="0"/>
              <a:t>There is no array key from Activity to Note.</a:t>
            </a:r>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F9C6C77E-320F-41D3-81DB-82EE6F30AE74}" type="slidenum">
              <a:rPr lang="en-US" altLang="en-US" sz="1200" b="0" smtClean="0">
                <a:solidFill>
                  <a:schemeClr val="tx1"/>
                </a:solidFill>
              </a:rPr>
              <a:pPr eaLnBrk="1" hangingPunct="1"/>
              <a:t>17</a:t>
            </a:fld>
            <a:endParaRPr lang="en-US" altLang="en-US" sz="1200" b="0" dirty="0" smtClean="0">
              <a:solidFill>
                <a:schemeClr val="tx1"/>
              </a:solidFill>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Review from ClaimCenter Introduction</a:t>
            </a:r>
          </a:p>
          <a:p>
            <a:pPr eaLnBrk="1" hangingPunct="1"/>
            <a:r>
              <a:rPr lang="en-US" dirty="0" smtClean="0"/>
              <a:t>A note is a text entry detailing events, courses of actions, or thinking of user during </a:t>
            </a:r>
            <a:r>
              <a:rPr lang="en-US" dirty="0" smtClean="0"/>
              <a:t>the</a:t>
            </a:r>
            <a:r>
              <a:rPr lang="en-US" baseline="0" dirty="0" smtClean="0"/>
              <a:t> </a:t>
            </a:r>
            <a:r>
              <a:rPr lang="en-US" dirty="0" smtClean="0"/>
              <a:t>claims </a:t>
            </a:r>
            <a:r>
              <a:rPr lang="en-US" dirty="0" smtClean="0"/>
              <a:t>process.</a:t>
            </a:r>
          </a:p>
          <a:p>
            <a:pPr eaLnBrk="1" hangingPunct="1"/>
            <a:r>
              <a:rPr lang="en-US" dirty="0" smtClean="0"/>
              <a:t>Legacy claim systems often have a "diary" feature. (See previous slide notes for discussion.)</a:t>
            </a:r>
          </a:p>
          <a:p>
            <a:pPr eaLnBrk="1" hangingPunct="1"/>
            <a:r>
              <a:rPr lang="en-US" dirty="0" smtClean="0"/>
              <a:t>ClaimCenter replaces the traditional diary with two features: activities (discussed on previous slide) and notes. </a:t>
            </a:r>
          </a:p>
          <a:p>
            <a:pPr eaLnBrk="1" hangingPunct="1"/>
            <a:r>
              <a:rPr lang="en-US" dirty="0" smtClean="0"/>
              <a:t>Notes let users record information about a claim and associate it to the relevant part of the claim (such as the claim itself, a contact on the claim, or an exposure) without having to tie the note to a specific date or user. Robust visibility rules can control who can view and/or edit the note.</a:t>
            </a:r>
            <a:endParaRPr lang="en-US" b="1" dirty="0" smtClean="0"/>
          </a:p>
          <a:p>
            <a:pPr eaLnBrk="1" hangingPunct="1"/>
            <a:r>
              <a:rPr lang="en-US" b="1" dirty="0" smtClean="0"/>
              <a:t>Data Model Notes</a:t>
            </a:r>
            <a:endParaRPr lang="en-US" dirty="0" smtClean="0"/>
          </a:p>
          <a:p>
            <a:pPr eaLnBrk="1" hangingPunct="1"/>
            <a:r>
              <a:rPr lang="en-US" dirty="0" smtClean="0"/>
              <a:t>The Note entity has the following fields:</a:t>
            </a:r>
          </a:p>
          <a:p>
            <a:pPr lvl="1" eaLnBrk="1" hangingPunct="1"/>
            <a:r>
              <a:rPr lang="en-US" dirty="0" err="1" smtClean="0"/>
              <a:t>Note.Claim</a:t>
            </a:r>
            <a:r>
              <a:rPr lang="en-US" dirty="0" smtClean="0"/>
              <a:t> (foreign key)</a:t>
            </a:r>
          </a:p>
          <a:p>
            <a:pPr lvl="1" eaLnBrk="1" hangingPunct="1"/>
            <a:r>
              <a:rPr lang="en-US" dirty="0" err="1" smtClean="0"/>
              <a:t>Note.Exposure</a:t>
            </a:r>
            <a:r>
              <a:rPr lang="en-US" dirty="0" smtClean="0"/>
              <a:t> (foreign key)</a:t>
            </a:r>
          </a:p>
          <a:p>
            <a:pPr lvl="1" eaLnBrk="1" hangingPunct="1"/>
            <a:r>
              <a:rPr lang="en-US" dirty="0" err="1" smtClean="0"/>
              <a:t>Note.ClaimContact</a:t>
            </a:r>
            <a:r>
              <a:rPr lang="en-US" dirty="0" smtClean="0"/>
              <a:t> (foreign key)</a:t>
            </a:r>
          </a:p>
          <a:p>
            <a:pPr lvl="1" eaLnBrk="1" hangingPunct="1"/>
            <a:r>
              <a:rPr lang="en-US" dirty="0" err="1" smtClean="0"/>
              <a:t>Note.Matter</a:t>
            </a:r>
            <a:r>
              <a:rPr lang="en-US" dirty="0" smtClean="0"/>
              <a:t> (foreign key)</a:t>
            </a:r>
          </a:p>
          <a:p>
            <a:pPr lvl="1" eaLnBrk="1" hangingPunct="1"/>
            <a:r>
              <a:rPr lang="en-US" dirty="0" err="1" smtClean="0"/>
              <a:t>Note.Activity</a:t>
            </a:r>
            <a:r>
              <a:rPr lang="en-US" dirty="0" smtClean="0"/>
              <a:t> (foreign key</a:t>
            </a:r>
            <a:r>
              <a:rPr lang="en-US" dirty="0" smtClean="0"/>
              <a:t>)</a:t>
            </a:r>
          </a:p>
          <a:p>
            <a:pPr lvl="1" eaLnBrk="1" hangingPunct="1"/>
            <a:r>
              <a:rPr lang="en-US" dirty="0" err="1" smtClean="0"/>
              <a:t>Note.ServiceRequest</a:t>
            </a:r>
            <a:r>
              <a:rPr lang="en-US" dirty="0" smtClean="0"/>
              <a:t> (foreign</a:t>
            </a:r>
            <a:r>
              <a:rPr lang="en-US" baseline="0" dirty="0" smtClean="0"/>
              <a:t> key)</a:t>
            </a:r>
            <a:endParaRPr lang="en-US" dirty="0" smtClean="0"/>
          </a:p>
          <a:p>
            <a:pPr lvl="1" eaLnBrk="1" hangingPunct="1"/>
            <a:endParaRPr lang="en-US" dirty="0" smtClean="0"/>
          </a:p>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96F6B658-44C7-4E46-B13A-A381BB86F4BF}" type="slidenum">
              <a:rPr lang="en-US" altLang="en-US" sz="1200" b="0" smtClean="0">
                <a:solidFill>
                  <a:schemeClr val="tx1"/>
                </a:solidFill>
              </a:rPr>
              <a:pPr eaLnBrk="1" hangingPunct="1"/>
              <a:t>18</a:t>
            </a:fld>
            <a:endParaRPr lang="en-US" altLang="en-US" sz="1200" b="0" dirty="0" smtClean="0">
              <a:solidFill>
                <a:schemeClr val="tx1"/>
              </a:solidFill>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Review from ClaimCenter Introduction</a:t>
            </a:r>
          </a:p>
          <a:p>
            <a:pPr eaLnBrk="1" hangingPunct="1"/>
            <a:r>
              <a:rPr lang="en-US" smtClean="0"/>
              <a:t>A matter is a set of data pertaining to single (potential) lawsuit.</a:t>
            </a:r>
            <a:endParaRPr lang="en-US" b="1" smtClean="0"/>
          </a:p>
          <a:p>
            <a:pPr eaLnBrk="1" hangingPunct="1"/>
            <a:r>
              <a:rPr lang="en-US" b="1" smtClean="0"/>
              <a:t>Data Model Notes</a:t>
            </a:r>
            <a:endParaRPr lang="en-US" smtClean="0"/>
          </a:p>
          <a:p>
            <a:pPr eaLnBrk="1" hangingPunct="1"/>
            <a:r>
              <a:rPr lang="en-US" smtClean="0"/>
              <a:t>The Matter entity has the following fields:</a:t>
            </a:r>
          </a:p>
          <a:p>
            <a:pPr lvl="1" eaLnBrk="1" hangingPunct="1"/>
            <a:r>
              <a:rPr lang="en-US" smtClean="0"/>
              <a:t>Matter.Claim (foreign key)</a:t>
            </a:r>
          </a:p>
          <a:p>
            <a:pPr lvl="1" eaLnBrk="1" hangingPunct="1"/>
            <a:r>
              <a:rPr lang="en-US" smtClean="0"/>
              <a:t>Matter.Exposures (array)</a:t>
            </a:r>
          </a:p>
          <a:p>
            <a:pPr lvl="1" eaLnBrk="1" hangingPunct="1"/>
            <a:r>
              <a:rPr lang="en-US" smtClean="0"/>
              <a:t>Matter.Activities (query processor)</a:t>
            </a:r>
          </a:p>
          <a:p>
            <a:pPr lvl="1" eaLnBrk="1" hangingPunct="1"/>
            <a:r>
              <a:rPr lang="en-US" smtClean="0"/>
              <a:t>Matter.Notes (query processor)</a:t>
            </a:r>
          </a:p>
          <a:p>
            <a:pPr eaLnBrk="1" hangingPunct="1"/>
            <a:r>
              <a:rPr lang="en-US" smtClean="0"/>
              <a:t>There is no array key from Matter to Document.</a:t>
            </a:r>
          </a:p>
          <a:p>
            <a:pPr lvl="1" eaLnBrk="1" hangingPunct="1"/>
            <a:endParaRPr lang="en-US" smtClean="0"/>
          </a:p>
          <a:p>
            <a:pPr lvl="1" eaLnBrk="1" hangingPunct="1"/>
            <a:endParaRPr lang="en-US" smtClean="0"/>
          </a:p>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801B9E54-8953-45CA-BD20-4590FA34FD59}" type="slidenum">
              <a:rPr lang="en-US" altLang="en-US" sz="1200" b="0" smtClean="0">
                <a:solidFill>
                  <a:schemeClr val="tx1"/>
                </a:solidFill>
              </a:rPr>
              <a:pPr eaLnBrk="1" hangingPunct="1"/>
              <a:t>19</a:t>
            </a:fld>
            <a:endParaRPr lang="en-US" altLang="en-US" sz="1200" b="0" dirty="0" smtClean="0">
              <a:solidFill>
                <a:schemeClr val="tx1"/>
              </a:solidFill>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Review from ClaimCenter Introduction</a:t>
            </a:r>
          </a:p>
          <a:p>
            <a:pPr eaLnBrk="1" hangingPunct="1"/>
            <a:r>
              <a:rPr lang="en-US" dirty="0" smtClean="0"/>
              <a:t>For each claim, there is an assigned user and group responsible for processing claim and its assignable sub-objects.</a:t>
            </a:r>
          </a:p>
          <a:p>
            <a:pPr eaLnBrk="1" hangingPunct="1"/>
            <a:r>
              <a:rPr lang="en-US" dirty="0" smtClean="0"/>
              <a:t>The </a:t>
            </a:r>
            <a:r>
              <a:rPr lang="en-US" dirty="0" smtClean="0"/>
              <a:t>five</a:t>
            </a:r>
            <a:r>
              <a:rPr lang="en-US" baseline="0" dirty="0" smtClean="0"/>
              <a:t> </a:t>
            </a:r>
            <a:r>
              <a:rPr lang="en-US" dirty="0" smtClean="0"/>
              <a:t>assignable </a:t>
            </a:r>
            <a:r>
              <a:rPr lang="en-US" dirty="0" smtClean="0"/>
              <a:t>entities in the base application are: claim, exposure, activity, </a:t>
            </a:r>
            <a:r>
              <a:rPr lang="en-US" dirty="0" smtClean="0"/>
              <a:t>matter, service request.</a:t>
            </a:r>
            <a:endParaRPr lang="en-US" b="1" dirty="0" smtClean="0"/>
          </a:p>
          <a:p>
            <a:pPr eaLnBrk="1" hangingPunct="1"/>
            <a:r>
              <a:rPr lang="en-US" b="1" dirty="0" smtClean="0"/>
              <a:t>Data Model Notes</a:t>
            </a:r>
            <a:endParaRPr lang="en-US" dirty="0" smtClean="0"/>
          </a:p>
          <a:p>
            <a:pPr eaLnBrk="1" hangingPunct="1"/>
            <a:r>
              <a:rPr lang="en-US" dirty="0" smtClean="0"/>
              <a:t>User and Group share a many-to-many relationship. A user can belong to many groups, and a group can contain many users.</a:t>
            </a:r>
          </a:p>
          <a:p>
            <a:pPr eaLnBrk="1" hangingPunct="1"/>
            <a:r>
              <a:rPr lang="en-US" dirty="0" smtClean="0"/>
              <a:t>To simplify the diagram, the User and Group have been collapsed into a single rectangle. This is because the relationship between User and the assignable entities is the same as the relationship between Group and the assignable entities.</a:t>
            </a:r>
          </a:p>
          <a:p>
            <a:pPr eaLnBrk="1" hangingPunct="1"/>
            <a:r>
              <a:rPr lang="en-US" dirty="0" smtClean="0"/>
              <a:t>A claim can have many users and groups associated to it. Only one user and group "owns" the claim, but other users (and a given group for each user) can have other roles on the claim.</a:t>
            </a:r>
          </a:p>
          <a:p>
            <a:pPr eaLnBrk="1" hangingPunct="1"/>
            <a:r>
              <a:rPr lang="en-US" dirty="0" smtClean="0"/>
              <a:t>Each exposure, activity, and matter is owned by one user and a given group for that user.</a:t>
            </a:r>
          </a:p>
          <a:p>
            <a:pPr eaLnBrk="1" hangingPunct="1"/>
            <a:r>
              <a:rPr lang="en-US" dirty="0" smtClean="0"/>
              <a:t>There is also a relationship between User and Contact. Recall that the Contact entity stores both "claim contacts" (contacts who have a relationship to a claim) and "user contacts" (users who work for the carrier). The diagram above does not attempt to capture this relationship.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5EDB1380-7513-4624-85F0-79008712E38A}" type="slidenum">
              <a:rPr lang="en-US" altLang="en-US" sz="1200" b="0" smtClean="0">
                <a:solidFill>
                  <a:schemeClr val="tx1"/>
                </a:solidFill>
              </a:rPr>
              <a:pPr eaLnBrk="1" hangingPunct="1"/>
              <a:t>2</a:t>
            </a:fld>
            <a:endParaRPr lang="en-US" altLang="en-US" sz="1200" b="0" dirty="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0AE7A1E3-0FF3-4A5A-A544-6B9AFC5D7D69}" type="slidenum">
              <a:rPr lang="en-US" altLang="en-US" sz="1200" b="0" smtClean="0">
                <a:solidFill>
                  <a:schemeClr val="tx1"/>
                </a:solidFill>
              </a:rPr>
              <a:pPr eaLnBrk="1" hangingPunct="1"/>
              <a:t>20</a:t>
            </a:fld>
            <a:endParaRPr lang="en-US" altLang="en-US" sz="1200" b="0" dirty="0" smtClean="0">
              <a:solidFill>
                <a:schemeClr val="tx1"/>
              </a:solidFill>
            </a:endParaRPr>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9A2A4E14-3835-4B57-81BE-E358D828C3D5}" type="slidenum">
              <a:rPr lang="en-US" altLang="en-US" sz="1200" b="0" smtClean="0">
                <a:solidFill>
                  <a:schemeClr val="tx1"/>
                </a:solidFill>
              </a:rPr>
              <a:pPr eaLnBrk="1" hangingPunct="1"/>
              <a:t>21</a:t>
            </a:fld>
            <a:endParaRPr lang="en-US" altLang="en-US" sz="1200" b="0" dirty="0" smtClean="0">
              <a:solidFill>
                <a:schemeClr val="tx1"/>
              </a:solidFill>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delegate is a data model feature designed for situations where multiple entities need common functionality but are distinctly different.  It is a virtual entity consisting of database fields and/or methods that can be reused by multiple concrete entities. For more information on delegates, refer to the ClaimCenter Configuration Guide (a</a:t>
            </a:r>
            <a:r>
              <a:rPr lang="en-US" baseline="0" dirty="0" smtClean="0"/>
              <a:t> documentation resource).</a:t>
            </a:r>
            <a:endParaRPr lang="en-US" dirty="0" smtClean="0"/>
          </a:p>
          <a:p>
            <a:pPr eaLnBrk="1" hangingPunct="1"/>
            <a:endParaRPr lang="en-US" dirty="0" smtClean="0"/>
          </a:p>
          <a:p>
            <a:pPr eaLnBrk="1" hangingPunct="1"/>
            <a:r>
              <a:rPr lang="en-US" dirty="0" smtClean="0"/>
              <a:t>From a logic perspective, a claim "owns" an object if the object is referenced only by that claim (and the claim's sub-objects) and by no other claim (nor the sub-objects of any other claim).</a:t>
            </a:r>
          </a:p>
          <a:p>
            <a:pPr eaLnBrk="1" hangingPunct="1"/>
            <a:r>
              <a:rPr lang="en-US" dirty="0" smtClean="0"/>
              <a:t>From a technical perspective, a claim "owns" an object if the object has a foreign key field that references either the claim or one of its sub-objects. Ownership cascades from the claim through all of its sub-objects. For example, if a claim owns an exposure and an exposure owns a reserve transaction, then the claim is also said to own the reserve transaction.</a:t>
            </a:r>
          </a:p>
          <a:p>
            <a:pPr eaLnBrk="1" hangingPunct="1"/>
            <a:endParaRPr lang="en-US" dirty="0" smtClean="0"/>
          </a:p>
          <a:p>
            <a:r>
              <a:rPr lang="en-US" dirty="0" smtClean="0"/>
              <a:t>In ClaimCenter, whenever a custom entity has a foreign key to Claim or to an entity whose instances are uniquely owned by a claim (such as Exposure, Activity, or Document), then the custom entity must implement the Extractable delegate. This provides the custom entity with the functionality needed to archive or purge child instances of the custom entity when the parent claim is archived or purged. The delegate is required if the foreign key exists on its own or is created as a "backwards foreign key" for an array. </a:t>
            </a:r>
            <a:r>
              <a:rPr lang="en-US" dirty="0"/>
              <a:t>To implement the delegate, include the </a:t>
            </a:r>
            <a:r>
              <a:rPr lang="en-US" dirty="0" err="1"/>
              <a:t>implementsEntity</a:t>
            </a:r>
            <a:r>
              <a:rPr lang="en-US" dirty="0"/>
              <a:t> in the entity definition (or extension) file with a value of “Extractable”.</a:t>
            </a:r>
          </a:p>
          <a:p>
            <a:pPr eaLnBrk="1" hangingPunct="1"/>
            <a:r>
              <a:rPr lang="en-US" sz="900" dirty="0" smtClean="0"/>
              <a:t>For </a:t>
            </a:r>
            <a:r>
              <a:rPr lang="en-US" sz="900" dirty="0" smtClean="0"/>
              <a:t>more information on the extractable delegate, refer to the ClaimCenter 8.0 Application Configuration – Further Study lesson </a:t>
            </a:r>
            <a:r>
              <a:rPr lang="en-US" sz="900" dirty="0" smtClean="0">
                <a:solidFill>
                  <a:schemeClr val="tx2"/>
                </a:solidFill>
              </a:rPr>
              <a:t>"</a:t>
            </a:r>
            <a:r>
              <a:rPr lang="en-US" sz="900" b="1" dirty="0" smtClean="0">
                <a:solidFill>
                  <a:schemeClr val="tx2"/>
                </a:solidFill>
              </a:rPr>
              <a:t>Designing Clean Data Model Graphs</a:t>
            </a:r>
            <a:r>
              <a:rPr lang="en-US" sz="900" dirty="0" smtClean="0">
                <a:solidFill>
                  <a:schemeClr val="tx2"/>
                </a:solidFill>
              </a:rPr>
              <a:t>".  </a:t>
            </a:r>
          </a:p>
          <a:p>
            <a:pPr eaLnBrk="1" hangingPunct="1"/>
            <a:endParaRPr lang="en-US" sz="900" dirty="0" smtClean="0"/>
          </a:p>
          <a:p>
            <a:pPr eaLnBrk="1" hangingPunct="1"/>
            <a:r>
              <a:rPr lang="en-US" dirty="0" smtClean="0"/>
              <a:t>Implementing the extractable delegate has a side benefit of making some other exports such as data warehousing easier because it forces the implementation to have an explicit definition of what is and is not part of the claim (graph).</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AE113F2C-C37D-4FEA-9E51-7004FDA03FFB}" type="slidenum">
              <a:rPr lang="en-US" altLang="en-US" sz="1200" b="0" smtClean="0">
                <a:solidFill>
                  <a:schemeClr val="tx1"/>
                </a:solidFill>
              </a:rPr>
              <a:pPr eaLnBrk="1" hangingPunct="1"/>
              <a:t>22</a:t>
            </a:fld>
            <a:endParaRPr lang="en-US" altLang="en-US" sz="1200" b="0" dirty="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19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28269C22-EE48-4EB3-A4E8-4E675762D5E6}" type="slidenum">
              <a:rPr lang="en-US" altLang="en-US" sz="1200" b="0" smtClean="0">
                <a:solidFill>
                  <a:schemeClr val="tx1"/>
                </a:solidFill>
              </a:rPr>
              <a:pPr eaLnBrk="1" hangingPunct="1"/>
              <a:t>23</a:t>
            </a:fld>
            <a:endParaRPr lang="en-US" altLang="en-US" sz="1200" b="0" dirty="0" smtClean="0">
              <a:solidFill>
                <a:schemeClr val="tx1"/>
              </a:solidFill>
            </a:endParaRPr>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first method is essentially discussed in the "ClaimCenter Introduction" course.</a:t>
            </a:r>
          </a:p>
          <a:p>
            <a:pPr eaLnBrk="1" hangingPunct="1"/>
            <a:r>
              <a:rPr lang="en-US" smtClean="0"/>
              <a:t>The latter two methods are discussed on the following slides.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29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24E6C1C4-AE95-44E9-8D4D-2C42CE47833B}" type="slidenum">
              <a:rPr lang="en-US" altLang="en-US" sz="1200" b="0" smtClean="0">
                <a:solidFill>
                  <a:schemeClr val="tx1"/>
                </a:solidFill>
              </a:rPr>
              <a:pPr eaLnBrk="1" hangingPunct="1"/>
              <a:t>24</a:t>
            </a:fld>
            <a:endParaRPr lang="en-US" altLang="en-US" sz="1200" b="0" dirty="0" smtClean="0">
              <a:solidFill>
                <a:schemeClr val="tx1"/>
              </a:solidFill>
            </a:endParaRPr>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data typically imported before an instance of ClaimCenter is put into production includes:</a:t>
            </a:r>
          </a:p>
          <a:p>
            <a:pPr lvl="1" eaLnBrk="1" hangingPunct="1"/>
            <a:r>
              <a:rPr lang="en-US" smtClean="0"/>
              <a:t>Data to manage access, including:</a:t>
            </a:r>
          </a:p>
          <a:p>
            <a:pPr lvl="2" eaLnBrk="1" hangingPunct="1"/>
            <a:r>
              <a:rPr lang="en-US" smtClean="0"/>
              <a:t>Permissions - the individual abilities a given user can have to view or edit data</a:t>
            </a:r>
          </a:p>
          <a:p>
            <a:pPr lvl="2" eaLnBrk="1" hangingPunct="1"/>
            <a:r>
              <a:rPr lang="en-US" smtClean="0"/>
              <a:t>Roles - the set of permissions granted to a user with a given job responsibility</a:t>
            </a:r>
          </a:p>
          <a:p>
            <a:pPr lvl="2" eaLnBrk="1" hangingPunct="1"/>
            <a:r>
              <a:rPr lang="en-US" smtClean="0"/>
              <a:t>Authority limits - the types of financial transactions a user can create which do not require additional approval</a:t>
            </a:r>
          </a:p>
          <a:p>
            <a:pPr lvl="1" eaLnBrk="1" hangingPunct="1"/>
            <a:r>
              <a:rPr lang="en-US" smtClean="0"/>
              <a:t>Data to manage users, including:</a:t>
            </a:r>
          </a:p>
          <a:p>
            <a:pPr lvl="2" eaLnBrk="1" hangingPunct="1"/>
            <a:r>
              <a:rPr lang="en-US" smtClean="0"/>
              <a:t>Users</a:t>
            </a:r>
          </a:p>
          <a:p>
            <a:pPr lvl="2" eaLnBrk="1" hangingPunct="1"/>
            <a:r>
              <a:rPr lang="en-US" smtClean="0"/>
              <a:t>Groups</a:t>
            </a:r>
          </a:p>
          <a:p>
            <a:pPr lvl="2" eaLnBrk="1" hangingPunct="1"/>
            <a:r>
              <a:rPr lang="en-US" smtClean="0"/>
              <a:t>Security zones - the sets of groups which are treated as a single unit for the purpose of managing access to claims</a:t>
            </a:r>
          </a:p>
          <a:p>
            <a:pPr lvl="1" eaLnBrk="1" hangingPunct="1"/>
            <a:r>
              <a:rPr lang="en-US" smtClean="0"/>
              <a:t>Data to manage activities</a:t>
            </a:r>
          </a:p>
          <a:p>
            <a:pPr lvl="2" eaLnBrk="1" hangingPunct="1"/>
            <a:r>
              <a:rPr lang="en-US" smtClean="0"/>
              <a:t>Activity patterns - the types of activities that ClaimCenter uses when generating workplans or when giving a user a list of activities to select from when adding work to a claim</a:t>
            </a:r>
          </a:p>
          <a:p>
            <a:pPr lvl="1" eaLnBrk="1" hangingPunct="1"/>
            <a:r>
              <a:rPr lang="en-US" smtClean="0"/>
              <a:t>Data for business rules</a:t>
            </a:r>
          </a:p>
          <a:p>
            <a:pPr lvl="2" eaLnBrk="1" hangingPunct="1"/>
            <a:r>
              <a:rPr lang="en-US" smtClean="0"/>
              <a:t>Script parameters - values (which are typically numeric) used in business logic (such as the number of days a claim can be open before it gets flagged)</a:t>
            </a:r>
          </a:p>
          <a:p>
            <a:pPr lvl="2" eaLnBrk="1" hangingPunct="1"/>
            <a:endParaRPr lang="en-US" smtClean="0"/>
          </a:p>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39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E907FFBB-29D9-46B6-A1E4-E3DAFCFB60EA}" type="slidenum">
              <a:rPr lang="en-US" altLang="en-US" sz="1200" b="0" smtClean="0">
                <a:solidFill>
                  <a:schemeClr val="tx1"/>
                </a:solidFill>
              </a:rPr>
              <a:pPr eaLnBrk="1" hangingPunct="1"/>
              <a:t>25</a:t>
            </a:fld>
            <a:endParaRPr lang="en-US" altLang="en-US" sz="1200" b="0" dirty="0" smtClean="0">
              <a:solidFill>
                <a:schemeClr val="tx1"/>
              </a:solidFill>
            </a:endParaRPr>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you attempt to import a file with syntax errors, import_tools still attempts to import all valid rows. Imports with syntactically incorrect files can be troublesome because it is not apparent which rows were imported and which were not.</a:t>
            </a:r>
          </a:p>
          <a:p>
            <a:pPr eaLnBrk="1" hangingPunct="1"/>
            <a:r>
              <a:rPr lang="en-US" smtClean="0"/>
              <a:t>ClaimCenter uses public IDs to uniquely distinguish rows of data during the import process. For a given entity, if a given row of data in the ClaimCenter database has the same public ID as a record in an import file, the import file version will overwrite the existing row in the database. The records are not merged. (For example, if a contact exists in the database with a public ID of "testrecord:060208", a first name of "Kevin", and a last name of "Travis", and an import file has a contact with public ID "testrecord:060208" and no first or last name, then after the import, the given contact will have a blank first and last name.)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49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284926A5-95DC-40F5-B294-EF887C92D2DF}" type="slidenum">
              <a:rPr lang="en-US" altLang="en-US" sz="1200" b="0" smtClean="0">
                <a:solidFill>
                  <a:schemeClr val="tx1"/>
                </a:solidFill>
              </a:rPr>
              <a:pPr eaLnBrk="1" hangingPunct="1"/>
              <a:t>26</a:t>
            </a:fld>
            <a:endParaRPr lang="en-US" altLang="en-US" sz="1200" b="0" dirty="0" smtClean="0">
              <a:solidFill>
                <a:schemeClr val="tx1"/>
              </a:solidFill>
            </a:endParaRPr>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you attempt to import a file with syntax errors, the Admin screen will identify that the file has errors and will not attempt the import.</a:t>
            </a:r>
          </a:p>
          <a:p>
            <a:pPr eaLnBrk="1" hangingPunct="1"/>
            <a:r>
              <a:rPr lang="en-US" smtClean="0"/>
              <a:t>ClaimCenter uses public IDs to uniquely distinguish rows of data during the import process. For a given entity, if a given row of data in the ClaimCenter database has the same public ID as a record in an import file, the Admin screen will identify the two versions of the record and ask the end user to identify the one that should take precedence. Precedence occurs at the record level, not the field level. In other words, you must either keep the record in the database as is or import the entire new record.</a:t>
            </a:r>
          </a:p>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60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F4F25EAD-8D59-4E6B-88C5-7631F74091F8}" type="slidenum">
              <a:rPr lang="en-US" altLang="en-US" sz="1200" b="0" smtClean="0">
                <a:solidFill>
                  <a:schemeClr val="tx1"/>
                </a:solidFill>
              </a:rPr>
              <a:pPr eaLnBrk="1" hangingPunct="1"/>
              <a:t>27</a:t>
            </a:fld>
            <a:endParaRPr lang="en-US" altLang="en-US" sz="1200" b="0" dirty="0" smtClean="0">
              <a:solidFill>
                <a:schemeClr val="tx1"/>
              </a:solidFill>
            </a:endParaRPr>
          </a:p>
        </p:txBody>
      </p:sp>
      <p:sp>
        <p:nvSpPr>
          <p:cNvPr id="86020" name="Rectangle 2"/>
          <p:cNvSpPr>
            <a:spLocks noGrp="1" noRot="1" noChangeAspect="1" noChangeArrowheads="1" noTextEdit="1"/>
          </p:cNvSpPr>
          <p:nvPr>
            <p:ph type="sldImg"/>
          </p:nvPr>
        </p:nvSpPr>
        <p:spPr>
          <a:xfrm>
            <a:off x="809625" y="625475"/>
            <a:ext cx="5397500" cy="4048125"/>
          </a:xfrm>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addition to the "ClaimCenter Application Integration" course, integration methods and APIs are documented in the "ClaimCenter Integration" documentation resources. </a:t>
            </a:r>
          </a:p>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70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74571AC5-8DD9-482F-8BDD-72902A99C14B}" type="slidenum">
              <a:rPr lang="en-US" altLang="en-US" sz="1200" b="0" smtClean="0">
                <a:solidFill>
                  <a:schemeClr val="tx1"/>
                </a:solidFill>
              </a:rPr>
              <a:pPr eaLnBrk="1" hangingPunct="1"/>
              <a:t>28</a:t>
            </a:fld>
            <a:endParaRPr lang="en-US" altLang="en-US" sz="1200" b="0" dirty="0" smtClean="0">
              <a:solidFill>
                <a:schemeClr val="tx1"/>
              </a:solidFill>
            </a:endParaRPr>
          </a:p>
        </p:txBody>
      </p:sp>
      <p:sp>
        <p:nvSpPr>
          <p:cNvPr id="87044" name="Rectangle 2"/>
          <p:cNvSpPr>
            <a:spLocks noGrp="1" noRot="1" noChangeAspect="1" noChangeArrowheads="1" noTextEdit="1"/>
          </p:cNvSpPr>
          <p:nvPr>
            <p:ph type="sldImg"/>
          </p:nvPr>
        </p:nvSpPr>
        <p:spPr>
          <a:xfrm>
            <a:off x="809625" y="625475"/>
            <a:ext cx="5397500" cy="4048125"/>
          </a:xfrm>
          <a:ln/>
        </p:spPr>
      </p:sp>
      <p:sp>
        <p:nvSpPr>
          <p:cNvPr id="870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ClaimCenter can integrate with a wide variety of external systems using a diverse toolbox of services and APIs that can link ClaimCenter with custom code and external systems. In some cases, data from external system is imported on a periodic basis. The import may happen hourly, daily, weekly, or over a longer interval of time. This could include data from the following external systems:</a:t>
            </a:r>
          </a:p>
          <a:p>
            <a:pPr lvl="1" eaLnBrk="1" hangingPunct="1"/>
            <a:r>
              <a:rPr lang="en-US" dirty="0" smtClean="0"/>
              <a:t>First Notice Application (for claims from an FNOL application)</a:t>
            </a:r>
          </a:p>
          <a:p>
            <a:pPr lvl="1" eaLnBrk="1" hangingPunct="1"/>
            <a:r>
              <a:rPr lang="en-US" dirty="0" smtClean="0"/>
              <a:t>Metropolitan Police Bureau (for reports from government agencies pertaining to events such as crime (US only))</a:t>
            </a:r>
          </a:p>
          <a:p>
            <a:pPr lvl="1" eaLnBrk="1" hangingPunct="1"/>
            <a:r>
              <a:rPr lang="en-US" dirty="0" smtClean="0"/>
              <a:t>Medical Bill Review System (for reports on customary charges for medical procedures)</a:t>
            </a:r>
          </a:p>
          <a:p>
            <a:pPr lvl="1" eaLnBrk="1" hangingPunct="1"/>
            <a:r>
              <a:rPr lang="en-US" dirty="0" smtClean="0"/>
              <a:t>General Ledger System (for data around reserves and payments)</a:t>
            </a:r>
          </a:p>
          <a:p>
            <a:pPr lvl="1" eaLnBrk="1" hangingPunct="1"/>
            <a:r>
              <a:rPr lang="en-US" dirty="0" smtClean="0"/>
              <a:t>Check Processing System (for check issuance)</a:t>
            </a:r>
          </a:p>
          <a:p>
            <a:pPr lvl="1" eaLnBrk="1" hangingPunct="1"/>
            <a:r>
              <a:rPr lang="en-US" dirty="0" smtClean="0"/>
              <a:t>Financial Institution (for information on check payment)</a:t>
            </a:r>
          </a:p>
          <a:p>
            <a:pPr lvl="1" eaLnBrk="1" hangingPunct="1"/>
            <a:r>
              <a:rPr lang="en-US" dirty="0" smtClean="0"/>
              <a:t>Claim Search (for ISO searches for potentially identical and fraudulent claims (US only))</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80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C7C02E9B-24BF-4697-A82D-B9D52B05EFB1}" type="slidenum">
              <a:rPr lang="en-US" altLang="en-US" sz="1200" b="0" smtClean="0">
                <a:solidFill>
                  <a:schemeClr val="tx1"/>
                </a:solidFill>
              </a:rPr>
              <a:pPr eaLnBrk="1" hangingPunct="1"/>
              <a:t>29</a:t>
            </a:fld>
            <a:endParaRPr lang="en-US" altLang="en-US" sz="1200" b="0" dirty="0" smtClean="0">
              <a:solidFill>
                <a:schemeClr val="tx1"/>
              </a:solidFill>
            </a:endParaRPr>
          </a:p>
        </p:txBody>
      </p:sp>
      <p:sp>
        <p:nvSpPr>
          <p:cNvPr id="88068" name="Rectangle 2"/>
          <p:cNvSpPr>
            <a:spLocks noGrp="1" noRot="1" noChangeAspect="1" noChangeArrowheads="1" noTextEdit="1"/>
          </p:cNvSpPr>
          <p:nvPr>
            <p:ph type="sldImg"/>
          </p:nvPr>
        </p:nvSpPr>
        <p:spPr>
          <a:xfrm>
            <a:off x="809625" y="625475"/>
            <a:ext cx="5397500" cy="4048125"/>
          </a:xfrm>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some cases, data from external system is imported on demand (when the data is needed). The import occurs when it is needed by the given business process. This could include data from the following external systems:</a:t>
            </a:r>
          </a:p>
          <a:p>
            <a:pPr lvl="1" eaLnBrk="1" hangingPunct="1"/>
            <a:r>
              <a:rPr lang="en-US" dirty="0" smtClean="0"/>
              <a:t>Policy Administration System (when a user searches for a policy, such as at the start of the New Claim Wizard)</a:t>
            </a:r>
          </a:p>
          <a:p>
            <a:pPr lvl="1" eaLnBrk="1" hangingPunct="1"/>
            <a:r>
              <a:rPr lang="en-US" dirty="0" smtClean="0"/>
              <a:t>Address Book Application (when a user searches for a vendor contact)</a:t>
            </a:r>
          </a:p>
          <a:p>
            <a:pPr lvl="1" eaLnBrk="1" hangingPunct="1"/>
            <a:r>
              <a:rPr lang="en-US" dirty="0" smtClean="0"/>
              <a:t>Vendor Portal (when Service Requests are submitted</a:t>
            </a:r>
            <a:r>
              <a:rPr lang="en-US" baseline="0" dirty="0" smtClean="0"/>
              <a:t> from ClaimCenter and when vendors provide quotes for Services)</a:t>
            </a:r>
            <a:endParaRPr lang="en-US" dirty="0" smtClean="0"/>
          </a:p>
          <a:p>
            <a:pPr lvl="1" eaLnBrk="1" hangingPunct="1"/>
            <a:r>
              <a:rPr lang="en-US" dirty="0" smtClean="0"/>
              <a:t>Geocoding Service (when a user searches for geographic data for a location, such as postal codes for a given city, state, or province)</a:t>
            </a:r>
          </a:p>
          <a:p>
            <a:pPr lvl="1" eaLnBrk="1" hangingPunct="1"/>
            <a:r>
              <a:rPr lang="en-US" dirty="0" smtClean="0"/>
              <a:t>Document Production System (when a user needs to create a document)</a:t>
            </a:r>
          </a:p>
          <a:p>
            <a:pPr lvl="1" eaLnBrk="1" hangingPunct="1"/>
            <a:r>
              <a:rPr lang="en-US" dirty="0" smtClean="0"/>
              <a:t>Document Storage System (when a user needs to view and/or edit an existing document)</a:t>
            </a:r>
          </a:p>
          <a:p>
            <a:pPr lvl="1" eaLnBrk="1" hangingPunct="1"/>
            <a:r>
              <a:rPr lang="en-US" dirty="0" smtClean="0"/>
              <a:t>Authentication System (when a user logs in)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AE113F2C-C37D-4FEA-9E51-7004FDA03FFB}" type="slidenum">
              <a:rPr lang="en-US" altLang="en-US" sz="1200" b="0" smtClean="0">
                <a:solidFill>
                  <a:schemeClr val="tx1"/>
                </a:solidFill>
              </a:rPr>
              <a:pPr eaLnBrk="1" hangingPunct="1"/>
              <a:t>3</a:t>
            </a:fld>
            <a:endParaRPr lang="en-US" altLang="en-US" sz="1200" b="0" dirty="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90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92E447C8-EC03-428D-8361-4CD1A5505361}" type="slidenum">
              <a:rPr lang="en-US" altLang="en-US" sz="1200" b="0" smtClean="0">
                <a:solidFill>
                  <a:schemeClr val="tx1"/>
                </a:solidFill>
              </a:rPr>
              <a:pPr eaLnBrk="1" hangingPunct="1"/>
              <a:t>30</a:t>
            </a:fld>
            <a:endParaRPr lang="en-US" altLang="en-US" sz="1200" b="0" dirty="0" smtClean="0">
              <a:solidFill>
                <a:schemeClr val="tx1"/>
              </a:solidFill>
            </a:endParaRPr>
          </a:p>
        </p:txBody>
      </p:sp>
      <p:sp>
        <p:nvSpPr>
          <p:cNvPr id="89092" name="Rectangle 2"/>
          <p:cNvSpPr>
            <a:spLocks noGrp="1" noRot="1" noChangeAspect="1" noChangeArrowheads="1" noTextEdit="1"/>
          </p:cNvSpPr>
          <p:nvPr>
            <p:ph type="sldImg"/>
          </p:nvPr>
        </p:nvSpPr>
        <p:spPr>
          <a:xfrm>
            <a:off x="809625" y="625475"/>
            <a:ext cx="5397500" cy="4048125"/>
          </a:xfrm>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01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183FBD5C-85C7-4AB6-A06C-E042C546E4E0}" type="slidenum">
              <a:rPr lang="en-US" altLang="en-US" sz="1200" b="0" smtClean="0">
                <a:solidFill>
                  <a:schemeClr val="tx1"/>
                </a:solidFill>
              </a:rPr>
              <a:pPr eaLnBrk="1" hangingPunct="1"/>
              <a:t>31</a:t>
            </a:fld>
            <a:endParaRPr lang="en-US" altLang="en-US" sz="1200" b="0" dirty="0" smtClean="0">
              <a:solidFill>
                <a:schemeClr val="tx1"/>
              </a:solidFill>
            </a:endParaRPr>
          </a:p>
        </p:txBody>
      </p:sp>
      <p:sp>
        <p:nvSpPr>
          <p:cNvPr id="90116" name="Rectangle 2"/>
          <p:cNvSpPr>
            <a:spLocks noGrp="1" noRot="1" noChangeAspect="1" noChangeArrowheads="1" noTextEdit="1"/>
          </p:cNvSpPr>
          <p:nvPr>
            <p:ph type="sldImg"/>
          </p:nvPr>
        </p:nvSpPr>
        <p:spPr>
          <a:ln/>
        </p:spPr>
      </p:sp>
      <p:sp>
        <p:nvSpPr>
          <p:cNvPr id="901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Answers</a:t>
            </a:r>
          </a:p>
          <a:p>
            <a:pPr eaLnBrk="1" hangingPunct="1"/>
            <a:r>
              <a:rPr lang="en-US" dirty="0" smtClean="0"/>
              <a:t>1. From the top right moving clockwise:</a:t>
            </a:r>
          </a:p>
          <a:p>
            <a:pPr lvl="1" eaLnBrk="1" hangingPunct="1"/>
            <a:r>
              <a:rPr lang="en-US" dirty="0" smtClean="0"/>
              <a:t>What were the covered losses?: Policy, Coverage, Incident			</a:t>
            </a:r>
          </a:p>
          <a:p>
            <a:pPr lvl="1" eaLnBrk="1" hangingPunct="1"/>
            <a:r>
              <a:rPr lang="en-US" dirty="0" smtClean="0"/>
              <a:t>How much money must be paid?: Exposure, Transaction, </a:t>
            </a:r>
            <a:r>
              <a:rPr lang="en-US" dirty="0" err="1" smtClean="0"/>
              <a:t>ReserveLine</a:t>
            </a:r>
            <a:r>
              <a:rPr lang="en-US" dirty="0" smtClean="0"/>
              <a:t>, Check</a:t>
            </a:r>
          </a:p>
          <a:p>
            <a:pPr lvl="1" eaLnBrk="1" hangingPunct="1"/>
            <a:r>
              <a:rPr lang="en-US" dirty="0" smtClean="0"/>
              <a:t>Who are the parties involved?: </a:t>
            </a:r>
            <a:r>
              <a:rPr lang="en-US" dirty="0" err="1" smtClean="0"/>
              <a:t>ClaimContact</a:t>
            </a:r>
            <a:r>
              <a:rPr lang="en-US" dirty="0" smtClean="0"/>
              <a:t>, Contact</a:t>
            </a:r>
          </a:p>
          <a:p>
            <a:pPr lvl="1" eaLnBrk="1" hangingPunct="1"/>
            <a:r>
              <a:rPr lang="en-US" dirty="0" smtClean="0"/>
              <a:t>What work must be done to process the claim?: Service Request, Document, Activity, Note, Matter</a:t>
            </a:r>
          </a:p>
          <a:p>
            <a:pPr lvl="1" eaLnBrk="1" hangingPunct="1"/>
            <a:r>
              <a:rPr lang="en-US" dirty="0" smtClean="0"/>
              <a:t>Who is responsible for processing the claim?: User, Group</a:t>
            </a:r>
          </a:p>
          <a:p>
            <a:pPr eaLnBrk="1" hangingPunct="1"/>
            <a:endParaRPr lang="en-US" b="1"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11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F161BAC1-604F-4AC6-9DD4-B50874EBD679}" type="slidenum">
              <a:rPr lang="en-US" altLang="en-US" sz="1200" b="0" smtClean="0">
                <a:solidFill>
                  <a:schemeClr val="tx1"/>
                </a:solidFill>
              </a:rPr>
              <a:pPr eaLnBrk="1" hangingPunct="1"/>
              <a:t>32</a:t>
            </a:fld>
            <a:endParaRPr lang="en-US" altLang="en-US" sz="1200" b="0" dirty="0" smtClean="0">
              <a:solidFill>
                <a:schemeClr val="tx1"/>
              </a:solidFill>
            </a:endParaRPr>
          </a:p>
        </p:txBody>
      </p:sp>
      <p:sp>
        <p:nvSpPr>
          <p:cNvPr id="91140" name="Rectangle 2"/>
          <p:cNvSpPr>
            <a:spLocks noGrp="1" noRot="1" noChangeAspect="1" noChangeArrowheads="1" noTextEdit="1"/>
          </p:cNvSpPr>
          <p:nvPr>
            <p:ph type="sldImg"/>
          </p:nvPr>
        </p:nvSpPr>
        <p:spPr>
          <a:ln/>
        </p:spPr>
      </p:sp>
      <p:sp>
        <p:nvSpPr>
          <p:cNvPr id="91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Answers</a:t>
            </a:r>
          </a:p>
          <a:p>
            <a:pPr eaLnBrk="1" hangingPunct="1"/>
            <a:r>
              <a:rPr lang="en-US" smtClean="0"/>
              <a:t>2. An array field (on the "one" side) and a foreign key field (on the "many" side)</a:t>
            </a:r>
          </a:p>
          <a:p>
            <a:pPr eaLnBrk="1" hangingPunct="1"/>
            <a:r>
              <a:rPr lang="en-US" smtClean="0"/>
              <a:t>3..	a) Possible counter-examples: Policy (which is one-to-one), Group and User (which are many-to-many), Contact and Coverage (which are not related to Claim)</a:t>
            </a:r>
          </a:p>
          <a:p>
            <a:pPr eaLnBrk="1" hangingPunct="1"/>
            <a:r>
              <a:rPr lang="en-US" smtClean="0"/>
              <a:t>	b) Possible counter-examples: New Claim Wizard, Payment Wizard, ClaimContactInput, ClaimContactCell, FinancialSummaryRow, FinancialSummaryCell</a:t>
            </a:r>
          </a:p>
          <a:p>
            <a:pPr eaLnBrk="1" hangingPunct="1"/>
            <a:r>
              <a:rPr lang="en-US" smtClean="0"/>
              <a:t>	c) Possible counter-examples: FNOL Application, Medical Bill Review, General Ledger, Check Processing, Financial Institutions; and Metropolitan Bureau Reports and Claim Search (US only)</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The ClaimCenter Data Model - </a:t>
            </a:r>
            <a:fld id="{211C349A-83C9-44D0-A356-DBEB3FC715FC}" type="slidenum">
              <a:rPr lang="en-US" altLang="en-US" smtClean="0"/>
              <a:pPr>
                <a:defRPr/>
              </a:pPr>
              <a:t>33</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43AB91CE-880A-4CE9-97BA-D93808D3E6E0}" type="slidenum">
              <a:rPr lang="en-US" altLang="en-US" sz="1200" b="0" smtClean="0">
                <a:solidFill>
                  <a:schemeClr val="tx1"/>
                </a:solidFill>
              </a:rPr>
              <a:pPr eaLnBrk="1" hangingPunct="1"/>
              <a:t>4</a:t>
            </a:fld>
            <a:endParaRPr lang="en-US" altLang="en-US" sz="1200" b="0" dirty="0" smtClean="0">
              <a:solidFill>
                <a:schemeClr val="tx1"/>
              </a:solidFill>
            </a:endParaRPr>
          </a:p>
        </p:txBody>
      </p:sp>
      <p:sp>
        <p:nvSpPr>
          <p:cNvPr id="52228" name="Rectangle 2"/>
          <p:cNvSpPr>
            <a:spLocks noGrp="1" noRot="1" noChangeAspect="1" noChangeArrowheads="1" noTextEdit="1"/>
          </p:cNvSpPr>
          <p:nvPr>
            <p:ph type="sldImg"/>
          </p:nvPr>
        </p:nvSpPr>
        <p:spPr>
          <a:xfrm>
            <a:off x="809625" y="625475"/>
            <a:ext cx="5397500" cy="40481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Guidewire platform includes four main areas of technology. There is one area for configuring:</a:t>
            </a:r>
          </a:p>
          <a:p>
            <a:pPr lvl="1" eaLnBrk="1" hangingPunct="1"/>
            <a:r>
              <a:rPr lang="en-US" smtClean="0"/>
              <a:t>The data model, which defines the structure of the data.</a:t>
            </a:r>
          </a:p>
          <a:p>
            <a:pPr lvl="1" eaLnBrk="1" hangingPunct="1"/>
            <a:r>
              <a:rPr lang="en-US" smtClean="0"/>
              <a:t>The user interface, which defines the forms and fields the end user interacts with.</a:t>
            </a:r>
          </a:p>
          <a:p>
            <a:pPr lvl="1" eaLnBrk="1" hangingPunct="1"/>
            <a:r>
              <a:rPr lang="en-US" smtClean="0"/>
              <a:t>The business rules, which define and enforce business logic.</a:t>
            </a:r>
          </a:p>
          <a:p>
            <a:pPr lvl="1" eaLnBrk="1" hangingPunct="1"/>
            <a:r>
              <a:rPr lang="en-US" smtClean="0"/>
              <a:t>The integration APIs, which connect a given application to external applications, such as a reporting system or check printing system.</a:t>
            </a:r>
          </a:p>
          <a:p>
            <a:pPr eaLnBrk="1" hangingPunct="1"/>
            <a:r>
              <a:rPr lang="en-US" smtClean="0"/>
              <a:t>Every application uses this common technology to define its own data model, user interface, business rules, and integration APIs. Each application is distinct, but every application shares common abilities and configuration techniques with all the other applications.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FACD373F-F77E-4E1E-8C24-0CDB9BD49811}" type="slidenum">
              <a:rPr lang="en-US" altLang="en-US" sz="1200" b="0" smtClean="0">
                <a:solidFill>
                  <a:schemeClr val="tx1"/>
                </a:solidFill>
              </a:rPr>
              <a:pPr eaLnBrk="1" hangingPunct="1"/>
              <a:t>5</a:t>
            </a:fld>
            <a:endParaRPr lang="en-US" altLang="en-US" sz="1200" b="0" dirty="0" smtClean="0">
              <a:solidFill>
                <a:schemeClr val="tx1"/>
              </a:solidFill>
            </a:endParaRPr>
          </a:p>
        </p:txBody>
      </p:sp>
      <p:sp>
        <p:nvSpPr>
          <p:cNvPr id="53252" name="Rectangle 2"/>
          <p:cNvSpPr>
            <a:spLocks noGrp="1" noRot="1" noChangeAspect="1" noChangeArrowheads="1" noTextEdit="1"/>
          </p:cNvSpPr>
          <p:nvPr>
            <p:ph type="sldImg"/>
          </p:nvPr>
        </p:nvSpPr>
        <p:spPr>
          <a:xfrm>
            <a:off x="809625" y="625475"/>
            <a:ext cx="5397500" cy="4048125"/>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claim has one policy, one owner, and one group. For all other entities listed here, there can be many per claim.</a:t>
            </a:r>
          </a:p>
          <a:p>
            <a:pPr eaLnBrk="1" hangingPunct="1"/>
            <a:r>
              <a:rPr lang="en-US" dirty="0" smtClean="0"/>
              <a:t>The relationship between policy and claim is one-to-one. Logically speaking, a policy can have many claims associated to it. However, in ClaimCenter, whenever a claim is created, a copy of the policy is created. If two claims get created against the same policy, there are technically two policy objects in ClaimCenter for that one policy.</a:t>
            </a:r>
          </a:p>
          <a:p>
            <a:pPr eaLnBrk="1" hangingPunct="1"/>
            <a:r>
              <a:rPr lang="en-US" dirty="0" smtClean="0"/>
              <a:t>There is one entity primary to the data model which is visible to the end user but which is not easily incorporated into the above diagram: the Transaction entity. This entity is difficult to incorporate because it is used both to create and modify reserve lines and move money from reserve lines to checks.</a:t>
            </a:r>
          </a:p>
          <a:p>
            <a:pPr eaLnBrk="1" hangingPunct="1"/>
            <a:r>
              <a:rPr lang="en-US" dirty="0" smtClean="0"/>
              <a:t>There is one entity primary to the data model which is not readily visible: the </a:t>
            </a:r>
            <a:r>
              <a:rPr lang="en-US" dirty="0" err="1" smtClean="0"/>
              <a:t>ClaimContact</a:t>
            </a:r>
            <a:r>
              <a:rPr lang="en-US" dirty="0" smtClean="0"/>
              <a:t> entity. Its function is discussed later in this lesson.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50D2FB6E-B30C-4F6B-AAB4-FD15EDB7C906}" type="slidenum">
              <a:rPr lang="en-US" altLang="en-US" sz="1200" b="0" smtClean="0">
                <a:solidFill>
                  <a:schemeClr val="tx1"/>
                </a:solidFill>
              </a:rPr>
              <a:pPr eaLnBrk="1" hangingPunct="1"/>
              <a:t>6</a:t>
            </a:fld>
            <a:endParaRPr lang="en-US" altLang="en-US" sz="1200" b="0" dirty="0" smtClean="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Most relationships are bidirectional. For example, each claim has an array of exposures, and each exposure has a foreign key to its claim. However, some are uni-drectional. For example, the ClaimContact entity (the entity which links a contact to a claim and its roles on the claim) has a foreign key to the Contact entity, but the Contact entity has no reference to the ClaimContact entity.</a:t>
            </a:r>
          </a:p>
          <a:p>
            <a:pPr eaLnBrk="1" hangingPunct="1"/>
            <a:r>
              <a:rPr lang="en-US" smtClean="0"/>
              <a:t>Most relationships are one-to-many. For example, a claim can have many exposures, and each exposure related to only one claim. However, a small number of relationships are one-to-one. (For example, every claim can be linked to only one policy and every policy can be linked to only one claim. When multiple claims are filed on a given policy, each claim points to a unique instance of the policy in ClaimCenter.) Also, a small number of relationships are many to many. (For example, a claim can have many users associated to it, including both the owner and other users with roles on the claim such as Subrogation Owner or SIU Investigator. And, a user can be associated to many claims.)</a:t>
            </a:r>
          </a:p>
          <a:p>
            <a:pPr eaLnBrk="1" hangingPunct="1"/>
            <a:r>
              <a:rPr lang="en-US" smtClean="0"/>
              <a:t>Most one-to-many relationships are built using an array key in the entity on the "one" side and a foreign key in the entity on the "many" side. For example, the Claim entity has an &lt;array&gt; tag referencing Exposure. The Exposure entity has a foreign key referencing Claim. However, some relationships are built using queries. (This is done when the execution of a query provides better performance than the maintenance of foreign keys and arrays.)</a:t>
            </a:r>
          </a:p>
          <a:p>
            <a:pPr eaLnBrk="1" hangingPunct="1"/>
            <a:r>
              <a:rPr lang="en-US" smtClean="0"/>
              <a:t>The classic many-to-many relationship in ClaimCenter is for Group-User. Each group can have many users, and each User can be in multiple groups.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7042FC05-2A71-4E1E-85F8-AAA917026CEF}" type="slidenum">
              <a:rPr lang="en-US" altLang="en-US" sz="1200" b="0" smtClean="0">
                <a:solidFill>
                  <a:schemeClr val="tx1"/>
                </a:solidFill>
              </a:rPr>
              <a:pPr eaLnBrk="1" hangingPunct="1"/>
              <a:t>7</a:t>
            </a:fld>
            <a:endParaRPr lang="en-US" altLang="en-US" sz="1200" b="0" dirty="0" smtClean="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Including Claim, there are 17 primary entities in the ClaimCenter data model. These entities can be broken down into five groups. Each group can be thought of as answering a question:</a:t>
            </a:r>
          </a:p>
          <a:p>
            <a:pPr lvl="1" eaLnBrk="1" hangingPunct="1"/>
            <a:r>
              <a:rPr lang="en-US" dirty="0" smtClean="0"/>
              <a:t>What were the covered losses? (data on the policy and its contents)</a:t>
            </a:r>
          </a:p>
          <a:p>
            <a:pPr lvl="1" eaLnBrk="1" hangingPunct="1"/>
            <a:r>
              <a:rPr lang="en-US" dirty="0" smtClean="0"/>
              <a:t>How much money must be paid? (data on the payments and the money set aside for them)</a:t>
            </a:r>
          </a:p>
          <a:p>
            <a:pPr lvl="1" eaLnBrk="1" hangingPunct="1"/>
            <a:r>
              <a:rPr lang="en-US" dirty="0" smtClean="0"/>
              <a:t>Who are the parties involved? (data on the policy holder, the people who experienced a loss, people who repaired or treated the loss, and people with information about the loss event)</a:t>
            </a:r>
          </a:p>
          <a:p>
            <a:pPr lvl="1" eaLnBrk="1" hangingPunct="1"/>
            <a:r>
              <a:rPr lang="en-US" dirty="0" smtClean="0"/>
              <a:t>Who is responsible for processing the claim? (the users and groups working for the carrier on the claim)</a:t>
            </a:r>
          </a:p>
          <a:p>
            <a:pPr lvl="1" eaLnBrk="1" hangingPunct="1"/>
            <a:r>
              <a:rPr lang="en-US" dirty="0" smtClean="0"/>
              <a:t>What work must be done to process the claim? (the set of tasks and information about those tasks)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F0644B91-EDA9-4C5F-9557-4438E9D1FEF0}" type="slidenum">
              <a:rPr lang="en-US" altLang="en-US" sz="1200" b="0" smtClean="0">
                <a:solidFill>
                  <a:schemeClr val="tx1"/>
                </a:solidFill>
              </a:rPr>
              <a:pPr eaLnBrk="1" hangingPunct="1"/>
              <a:t>8</a:t>
            </a:fld>
            <a:endParaRPr lang="en-US" altLang="en-US" sz="1200" b="0" dirty="0" smtClean="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Review from ClaimCenter Introduction</a:t>
            </a:r>
          </a:p>
          <a:p>
            <a:pPr eaLnBrk="1" hangingPunct="1"/>
            <a:r>
              <a:rPr lang="en-US" dirty="0" smtClean="0"/>
              <a:t>A policy is a contract in which carrier promises to cover insured for specific types of losses.</a:t>
            </a:r>
          </a:p>
          <a:p>
            <a:pPr eaLnBrk="1" hangingPunct="1"/>
            <a:r>
              <a:rPr lang="en-US" dirty="0" smtClean="0"/>
              <a:t>A coverage is a type of loss which carrier will cover.</a:t>
            </a:r>
          </a:p>
          <a:p>
            <a:pPr eaLnBrk="1" hangingPunct="1"/>
            <a:r>
              <a:rPr lang="en-US" dirty="0" smtClean="0"/>
              <a:t>ClaimCenter does not manage policies. Instead, it is integrated with an external policy administration system (PAS). Whenever information about a policy is needed, the PAS is queried and the relevant information copied over to ClaimCenter.</a:t>
            </a:r>
          </a:p>
          <a:p>
            <a:pPr eaLnBrk="1" hangingPunct="1"/>
            <a:r>
              <a:rPr lang="en-US" b="1" dirty="0" smtClean="0"/>
              <a:t>Data Model Notes</a:t>
            </a:r>
          </a:p>
          <a:p>
            <a:pPr eaLnBrk="1" hangingPunct="1"/>
            <a:r>
              <a:rPr lang="en-US" dirty="0" smtClean="0"/>
              <a:t>The Policy entity is the only "primary entity" which Claim links to using a foreign key. For all other "primary entities", Claim either doesn't link to it or links to it using an array key (because a claim can have many objects of that type). Data used to populate instances of the Policy entity typically comes from the external policy administration system.</a:t>
            </a:r>
          </a:p>
          <a:p>
            <a:pPr eaLnBrk="1" hangingPunct="1"/>
            <a:r>
              <a:rPr lang="en-US" dirty="0" smtClean="0"/>
              <a:t>The Policy entity has the following fields:</a:t>
            </a:r>
          </a:p>
          <a:p>
            <a:pPr lvl="1" eaLnBrk="1" hangingPunct="1"/>
            <a:r>
              <a:rPr lang="en-US" dirty="0" err="1" smtClean="0"/>
              <a:t>Policy.Claim</a:t>
            </a:r>
            <a:r>
              <a:rPr lang="en-US" dirty="0" smtClean="0"/>
              <a:t> (foreign key)</a:t>
            </a:r>
            <a:r>
              <a:rPr lang="en-US" baseline="30000" dirty="0" smtClean="0"/>
              <a:t>1</a:t>
            </a:r>
          </a:p>
          <a:p>
            <a:pPr lvl="1" eaLnBrk="1" hangingPunct="1"/>
            <a:r>
              <a:rPr lang="en-US" dirty="0" err="1" smtClean="0"/>
              <a:t>Policy.Coverages</a:t>
            </a:r>
            <a:r>
              <a:rPr lang="en-US" dirty="0" smtClean="0"/>
              <a:t> (array key)</a:t>
            </a:r>
          </a:p>
          <a:p>
            <a:pPr eaLnBrk="1" hangingPunct="1"/>
            <a:r>
              <a:rPr lang="en-US" dirty="0" smtClean="0"/>
              <a:t>There are only two "primary entities" in the ClaimCenter data model which do not link directly to Claim: Coverage and Contact.</a:t>
            </a:r>
          </a:p>
          <a:p>
            <a:pPr eaLnBrk="1" hangingPunct="1"/>
            <a:r>
              <a:rPr lang="en-US" dirty="0" smtClean="0"/>
              <a:t>The Coverage entity has the following fields:</a:t>
            </a:r>
          </a:p>
          <a:p>
            <a:pPr lvl="1" eaLnBrk="1" hangingPunct="1"/>
            <a:r>
              <a:rPr lang="en-US" dirty="0" err="1" smtClean="0"/>
              <a:t>Coverage.Policy</a:t>
            </a:r>
            <a:r>
              <a:rPr lang="en-US" dirty="0" smtClean="0"/>
              <a:t> (foreign key)</a:t>
            </a:r>
          </a:p>
          <a:p>
            <a:pPr lvl="1" eaLnBrk="1" hangingPunct="1"/>
            <a:endParaRPr lang="en-US" dirty="0" smtClean="0"/>
          </a:p>
          <a:p>
            <a:pPr eaLnBrk="1" hangingPunct="1"/>
            <a:r>
              <a:rPr lang="en-US" dirty="0" smtClean="0"/>
              <a:t>1 – Technically, </a:t>
            </a:r>
            <a:r>
              <a:rPr lang="en-US" dirty="0" err="1" smtClean="0"/>
              <a:t>Policy.Claim</a:t>
            </a:r>
            <a:r>
              <a:rPr lang="en-US" dirty="0" smtClean="0"/>
              <a:t> is a "</a:t>
            </a:r>
            <a:r>
              <a:rPr lang="en-US" dirty="0" err="1" smtClean="0"/>
              <a:t>OneToOne</a:t>
            </a:r>
            <a:r>
              <a:rPr lang="en-US" dirty="0" smtClean="0"/>
              <a:t>", not a foreign key.  This is a construct that ClaimCenter uses to avoid the cyclical relationship inherent in having two entities with foreign keys to each other.  Cyclical relationships need to be avoided in order to allow claim archiving to work properly.</a:t>
            </a:r>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652ACA2E-B333-4051-ACA0-A6CA1C321C36}" type="slidenum">
              <a:rPr lang="en-US" altLang="en-US" sz="1200" b="0" smtClean="0">
                <a:solidFill>
                  <a:schemeClr val="tx1"/>
                </a:solidFill>
              </a:rPr>
              <a:pPr eaLnBrk="1" hangingPunct="1"/>
              <a:t>9</a:t>
            </a:fld>
            <a:endParaRPr lang="en-US" altLang="en-US" sz="1200" b="0" dirty="0" smtClean="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Review from ClaimCenter Introduction</a:t>
            </a:r>
          </a:p>
          <a:p>
            <a:pPr eaLnBrk="1" hangingPunct="1"/>
            <a:r>
              <a:rPr lang="en-US" dirty="0" smtClean="0"/>
              <a:t>An incident is an item that was lost or damaged, such as a vehicle, property, or person suffering one or more injuries.</a:t>
            </a:r>
          </a:p>
          <a:p>
            <a:pPr eaLnBrk="1" hangingPunct="1"/>
            <a:r>
              <a:rPr lang="en-US" dirty="0" smtClean="0"/>
              <a:t>The incident could belong to the insured (which is covered by a property coverage), or belong to a third party (which would be covered by a liability coverage).</a:t>
            </a:r>
          </a:p>
          <a:p>
            <a:pPr eaLnBrk="1" hangingPunct="1"/>
            <a:r>
              <a:rPr lang="en-US" dirty="0" smtClean="0"/>
              <a:t>Incidents are typically captured when the claim is first created. Some information about incidents may need to be gathered later, but the most ideal circumstance involves an intake process in which all the information about the "what" is captured.</a:t>
            </a:r>
          </a:p>
          <a:p>
            <a:pPr eaLnBrk="1" hangingPunct="1"/>
            <a:r>
              <a:rPr lang="en-US" dirty="0" smtClean="0"/>
              <a:t>Technically speaking, if incident is defined as "an item that suffered damage", then in a claim where a person is hurt, the incident should be called a "body incident". However, the term "injury incident" is more common in the industry and has been adopted by ClaimCenter.</a:t>
            </a:r>
            <a:endParaRPr lang="en-US" b="1" dirty="0" smtClean="0"/>
          </a:p>
          <a:p>
            <a:pPr eaLnBrk="1" hangingPunct="1"/>
            <a:r>
              <a:rPr lang="en-US" b="1" dirty="0" smtClean="0"/>
              <a:t>Data Model Notes</a:t>
            </a:r>
            <a:endParaRPr lang="en-US" dirty="0" smtClean="0"/>
          </a:p>
          <a:p>
            <a:pPr eaLnBrk="1" hangingPunct="1"/>
            <a:r>
              <a:rPr lang="en-US" dirty="0" smtClean="0"/>
              <a:t>Incident is a subtyped entity. Information common to all incidents is stored at the parent level. The most commonly used subtypes of Incident are </a:t>
            </a:r>
            <a:r>
              <a:rPr lang="en-US" dirty="0" err="1" smtClean="0"/>
              <a:t>VehicleIncident</a:t>
            </a:r>
            <a:r>
              <a:rPr lang="en-US" dirty="0" smtClean="0"/>
              <a:t>, </a:t>
            </a:r>
            <a:r>
              <a:rPr lang="en-US" dirty="0" err="1" smtClean="0"/>
              <a:t>PropertyIncident</a:t>
            </a:r>
            <a:r>
              <a:rPr lang="en-US" dirty="0" smtClean="0"/>
              <a:t>, and </a:t>
            </a:r>
            <a:r>
              <a:rPr lang="en-US" dirty="0" err="1" smtClean="0"/>
              <a:t>InjuryIncident</a:t>
            </a:r>
            <a:r>
              <a:rPr lang="en-US" dirty="0" smtClean="0"/>
              <a:t>.</a:t>
            </a:r>
          </a:p>
          <a:p>
            <a:pPr eaLnBrk="1" hangingPunct="1"/>
            <a:r>
              <a:rPr lang="en-US" dirty="0" smtClean="0"/>
              <a:t>There is no direct database relationship between Policy and Incident. However, Policy has a </a:t>
            </a:r>
            <a:r>
              <a:rPr lang="en-US" dirty="0" err="1" smtClean="0"/>
              <a:t>RiskUnits</a:t>
            </a:r>
            <a:r>
              <a:rPr lang="en-US" dirty="0" smtClean="0"/>
              <a:t> array which lists items covered on the policy. These are typically carried over to the claim as incidents, as appropriate.</a:t>
            </a:r>
          </a:p>
          <a:p>
            <a:pPr eaLnBrk="1" hangingPunct="1"/>
            <a:r>
              <a:rPr lang="en-US" dirty="0" smtClean="0"/>
              <a:t>The Incident entity has the following important</a:t>
            </a:r>
            <a:r>
              <a:rPr lang="en-US" baseline="0" dirty="0" smtClean="0"/>
              <a:t> foreign key </a:t>
            </a:r>
            <a:r>
              <a:rPr lang="en-US" dirty="0" smtClean="0"/>
              <a:t>fields:</a:t>
            </a:r>
          </a:p>
          <a:p>
            <a:pPr lvl="1" eaLnBrk="1" hangingPunct="1"/>
            <a:r>
              <a:rPr lang="en-US" dirty="0" err="1" smtClean="0"/>
              <a:t>Incident.Claim</a:t>
            </a:r>
            <a:r>
              <a:rPr lang="en-US" dirty="0" smtClean="0"/>
              <a:t> (foreign key)</a:t>
            </a:r>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83830307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37786743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10372229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308420823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19836549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6351443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60473297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9089871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006732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95132207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98321332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4496880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8668E254-A766-45D9-8699-96941C2E0EE3}"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25"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6"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9.wmf"/><Relationship Id="rId7" Type="http://schemas.openxmlformats.org/officeDocument/2006/relationships/image" Target="../media/image18.wmf"/><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5.wmf"/><Relationship Id="rId9"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dirty="0" smtClean="0"/>
              <a:t>The ClaimCenter Data Model</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13 February 2014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flipH="1">
            <a:off x="836613" y="322897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3315" name="Rectangle 4"/>
          <p:cNvSpPr>
            <a:spLocks noChangeArrowheads="1"/>
          </p:cNvSpPr>
          <p:nvPr/>
        </p:nvSpPr>
        <p:spPr bwMode="auto">
          <a:xfrm flipH="1">
            <a:off x="836613" y="498792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3316" name="Rectangle 5"/>
          <p:cNvSpPr>
            <a:spLocks noGrp="1" noChangeArrowheads="1"/>
          </p:cNvSpPr>
          <p:nvPr>
            <p:ph type="title"/>
          </p:nvPr>
        </p:nvSpPr>
        <p:spPr>
          <a:xfrm>
            <a:off x="495300" y="120650"/>
            <a:ext cx="8318500" cy="485775"/>
          </a:xfrm>
        </p:spPr>
        <p:txBody>
          <a:bodyPr/>
          <a:lstStyle/>
          <a:p>
            <a:pPr eaLnBrk="1" hangingPunct="1"/>
            <a:r>
              <a:rPr lang="en-US" smtClean="0"/>
              <a:t>Contact and ClaimContact</a:t>
            </a:r>
          </a:p>
        </p:txBody>
      </p:sp>
      <p:grpSp>
        <p:nvGrpSpPr>
          <p:cNvPr id="13317" name="Group 6"/>
          <p:cNvGrpSpPr>
            <a:grpSpLocks/>
          </p:cNvGrpSpPr>
          <p:nvPr/>
        </p:nvGrpSpPr>
        <p:grpSpPr bwMode="auto">
          <a:xfrm flipH="1">
            <a:off x="4435475" y="1493838"/>
            <a:ext cx="1006475" cy="477837"/>
            <a:chOff x="0" y="2816"/>
            <a:chExt cx="634" cy="301"/>
          </a:xfrm>
        </p:grpSpPr>
        <p:sp>
          <p:nvSpPr>
            <p:cNvPr id="13367" name="Rectangle 7"/>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3368" name="Text Box 8"/>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13318" name="Group 9"/>
          <p:cNvGrpSpPr>
            <a:grpSpLocks/>
          </p:cNvGrpSpPr>
          <p:nvPr/>
        </p:nvGrpSpPr>
        <p:grpSpPr bwMode="auto">
          <a:xfrm flipH="1">
            <a:off x="2932113" y="3243263"/>
            <a:ext cx="1150937" cy="692150"/>
            <a:chOff x="2745" y="2043"/>
            <a:chExt cx="725" cy="436"/>
          </a:xfrm>
        </p:grpSpPr>
        <p:sp>
          <p:nvSpPr>
            <p:cNvPr id="13365" name="Rectangle 10"/>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3366" name="Text Box 11"/>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sp>
        <p:nvSpPr>
          <p:cNvPr id="13319" name="Rectangle 12"/>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3320" name="Rectangle 13"/>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grpSp>
        <p:nvGrpSpPr>
          <p:cNvPr id="13321" name="Group 14"/>
          <p:cNvGrpSpPr>
            <a:grpSpLocks/>
          </p:cNvGrpSpPr>
          <p:nvPr/>
        </p:nvGrpSpPr>
        <p:grpSpPr bwMode="auto">
          <a:xfrm flipH="1">
            <a:off x="6897688" y="954088"/>
            <a:ext cx="1006475" cy="477837"/>
            <a:chOff x="0" y="2816"/>
            <a:chExt cx="634" cy="301"/>
          </a:xfrm>
        </p:grpSpPr>
        <p:sp>
          <p:nvSpPr>
            <p:cNvPr id="13363" name="Rectangle 15"/>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3364" name="Text Box 16"/>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13322" name="Rectangle 17"/>
          <p:cNvSpPr>
            <a:spLocks noChangeArrowheads="1"/>
          </p:cNvSpPr>
          <p:nvPr/>
        </p:nvSpPr>
        <p:spPr bwMode="auto">
          <a:xfrm flipH="1">
            <a:off x="836613" y="5868988"/>
            <a:ext cx="1111250" cy="47783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3323" name="Rectangle 18"/>
          <p:cNvSpPr>
            <a:spLocks noChangeArrowheads="1"/>
          </p:cNvSpPr>
          <p:nvPr/>
        </p:nvSpPr>
        <p:spPr bwMode="auto">
          <a:xfrm flipH="1">
            <a:off x="5572125" y="4435475"/>
            <a:ext cx="1006475" cy="477838"/>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3324" name="Rectangle 19"/>
          <p:cNvSpPr>
            <a:spLocks noChangeArrowheads="1"/>
          </p:cNvSpPr>
          <p:nvPr/>
        </p:nvSpPr>
        <p:spPr bwMode="auto">
          <a:xfrm flipH="1">
            <a:off x="4435475" y="3351213"/>
            <a:ext cx="1006475"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3325" name="Rectangle 20"/>
          <p:cNvSpPr>
            <a:spLocks noChangeArrowheads="1"/>
          </p:cNvSpPr>
          <p:nvPr/>
        </p:nvSpPr>
        <p:spPr bwMode="auto">
          <a:xfrm flipH="1">
            <a:off x="6102350" y="3357563"/>
            <a:ext cx="1230313"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3326" name="Rectangle 21"/>
          <p:cNvSpPr>
            <a:spLocks noChangeArrowheads="1"/>
          </p:cNvSpPr>
          <p:nvPr/>
        </p:nvSpPr>
        <p:spPr bwMode="auto">
          <a:xfrm flipH="1">
            <a:off x="6842125" y="4433888"/>
            <a:ext cx="1006475"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3327" name="Rectangle 23"/>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28" name="Rectangle 24"/>
          <p:cNvSpPr>
            <a:spLocks noChangeArrowheads="1"/>
          </p:cNvSpPr>
          <p:nvPr/>
        </p:nvSpPr>
        <p:spPr bwMode="auto">
          <a:xfrm flipH="1">
            <a:off x="836613" y="410845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3329" name="Line 25"/>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30" name="Line 26"/>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31" name="Line 27"/>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2" name="Line 28"/>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33" name="Rectangle 29"/>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3334" name="Text Box 30"/>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13335" name="Group 31"/>
          <p:cNvGrpSpPr>
            <a:grpSpLocks/>
          </p:cNvGrpSpPr>
          <p:nvPr/>
        </p:nvGrpSpPr>
        <p:grpSpPr bwMode="auto">
          <a:xfrm flipH="1">
            <a:off x="6294438" y="2233613"/>
            <a:ext cx="858837" cy="152400"/>
            <a:chOff x="4441" y="3335"/>
            <a:chExt cx="541" cy="96"/>
          </a:xfrm>
        </p:grpSpPr>
        <p:sp>
          <p:nvSpPr>
            <p:cNvPr id="13360" name="Rectangle 32"/>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61" name="Rectangle 33"/>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62" name="Rectangle 34"/>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3336" name="Line 38"/>
          <p:cNvSpPr>
            <a:spLocks noChangeShapeType="1"/>
          </p:cNvSpPr>
          <p:nvPr/>
        </p:nvSpPr>
        <p:spPr bwMode="auto">
          <a:xfrm flipV="1">
            <a:off x="3846513" y="2225675"/>
            <a:ext cx="2379662" cy="10112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37" name="Line 39"/>
          <p:cNvSpPr>
            <a:spLocks noChangeShapeType="1"/>
          </p:cNvSpPr>
          <p:nvPr/>
        </p:nvSpPr>
        <p:spPr bwMode="auto">
          <a:xfrm flipV="1">
            <a:off x="6096000" y="2138363"/>
            <a:ext cx="123825" cy="1428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38" name="Line 40"/>
          <p:cNvSpPr>
            <a:spLocks noChangeShapeType="1"/>
          </p:cNvSpPr>
          <p:nvPr/>
        </p:nvSpPr>
        <p:spPr bwMode="auto">
          <a:xfrm>
            <a:off x="6100763" y="2281238"/>
            <a:ext cx="1190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39" name="Group 41"/>
          <p:cNvGrpSpPr>
            <a:grpSpLocks/>
          </p:cNvGrpSpPr>
          <p:nvPr/>
        </p:nvGrpSpPr>
        <p:grpSpPr bwMode="auto">
          <a:xfrm>
            <a:off x="3005138" y="5840413"/>
            <a:ext cx="1006475" cy="488950"/>
            <a:chOff x="1902" y="3679"/>
            <a:chExt cx="634" cy="308"/>
          </a:xfrm>
        </p:grpSpPr>
        <p:sp>
          <p:nvSpPr>
            <p:cNvPr id="13358" name="Rectangle 42"/>
            <p:cNvSpPr>
              <a:spLocks noChangeArrowheads="1"/>
            </p:cNvSpPr>
            <p:nvPr/>
          </p:nvSpPr>
          <p:spPr bwMode="auto">
            <a:xfrm flipH="1">
              <a:off x="1902" y="3683"/>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3359" name="Text Box 43"/>
            <p:cNvSpPr txBox="1">
              <a:spLocks noChangeArrowheads="1"/>
            </p:cNvSpPr>
            <p:nvPr/>
          </p:nvSpPr>
          <p:spPr bwMode="auto">
            <a:xfrm flipH="1">
              <a:off x="1920" y="3679"/>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a:t>
              </a:r>
              <a:br>
                <a:rPr lang="en-US" sz="1600">
                  <a:solidFill>
                    <a:schemeClr val="bg1"/>
                  </a:solidFill>
                </a:rPr>
              </a:br>
              <a:r>
                <a:rPr lang="en-US" sz="1600">
                  <a:solidFill>
                    <a:schemeClr val="bg1"/>
                  </a:solidFill>
                </a:rPr>
                <a:t>Contact</a:t>
              </a:r>
            </a:p>
          </p:txBody>
        </p:sp>
      </p:grpSp>
      <p:sp>
        <p:nvSpPr>
          <p:cNvPr id="13340" name="Rectangle 44"/>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3341" name="Text Box 45"/>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Contact</a:t>
            </a:r>
          </a:p>
        </p:txBody>
      </p:sp>
      <p:grpSp>
        <p:nvGrpSpPr>
          <p:cNvPr id="13342" name="Group 46"/>
          <p:cNvGrpSpPr>
            <a:grpSpLocks/>
          </p:cNvGrpSpPr>
          <p:nvPr/>
        </p:nvGrpSpPr>
        <p:grpSpPr bwMode="auto">
          <a:xfrm flipH="1">
            <a:off x="4510088" y="6118225"/>
            <a:ext cx="858837" cy="152400"/>
            <a:chOff x="4441" y="3335"/>
            <a:chExt cx="541" cy="96"/>
          </a:xfrm>
        </p:grpSpPr>
        <p:sp>
          <p:nvSpPr>
            <p:cNvPr id="13355" name="Rectangle 47"/>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56" name="Rectangle 48"/>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57" name="Rectangle 49"/>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13343" name="Group 50"/>
          <p:cNvGrpSpPr>
            <a:grpSpLocks/>
          </p:cNvGrpSpPr>
          <p:nvPr/>
        </p:nvGrpSpPr>
        <p:grpSpPr bwMode="auto">
          <a:xfrm>
            <a:off x="8118475" y="5376863"/>
            <a:ext cx="841375" cy="982662"/>
            <a:chOff x="5131" y="3451"/>
            <a:chExt cx="530" cy="619"/>
          </a:xfrm>
        </p:grpSpPr>
        <p:pic>
          <p:nvPicPr>
            <p:cNvPr id="13353" name="Picture 51"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5" y="3725"/>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54" name="Text Box 52"/>
            <p:cNvSpPr txBox="1">
              <a:spLocks noChangeArrowheads="1"/>
            </p:cNvSpPr>
            <p:nvPr/>
          </p:nvSpPr>
          <p:spPr bwMode="auto">
            <a:xfrm>
              <a:off x="5131" y="3451"/>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accent1"/>
                  </a:solidFill>
                </a:rPr>
                <a:t>Address</a:t>
              </a:r>
              <a:br>
                <a:rPr lang="en-US" sz="1400">
                  <a:solidFill>
                    <a:schemeClr val="accent1"/>
                  </a:solidFill>
                </a:rPr>
              </a:br>
              <a:r>
                <a:rPr lang="en-US" sz="1400">
                  <a:solidFill>
                    <a:schemeClr val="accent1"/>
                  </a:solidFill>
                </a:rPr>
                <a:t>Book</a:t>
              </a:r>
            </a:p>
          </p:txBody>
        </p:sp>
      </p:grpSp>
      <p:sp>
        <p:nvSpPr>
          <p:cNvPr id="13344" name="Text Box 54"/>
          <p:cNvSpPr txBox="1">
            <a:spLocks noChangeArrowheads="1"/>
          </p:cNvSpPr>
          <p:nvPr/>
        </p:nvSpPr>
        <p:spPr bwMode="auto">
          <a:xfrm>
            <a:off x="3757613" y="4457700"/>
            <a:ext cx="1281112"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t>Contact does not link directly to Claim</a:t>
            </a:r>
          </a:p>
        </p:txBody>
      </p:sp>
      <p:sp>
        <p:nvSpPr>
          <p:cNvPr id="13345" name="Line 58"/>
          <p:cNvSpPr>
            <a:spLocks noChangeShapeType="1"/>
          </p:cNvSpPr>
          <p:nvPr/>
        </p:nvSpPr>
        <p:spPr bwMode="auto">
          <a:xfrm>
            <a:off x="4768850" y="5629275"/>
            <a:ext cx="142875" cy="209550"/>
          </a:xfrm>
          <a:prstGeom prst="line">
            <a:avLst/>
          </a:prstGeom>
          <a:noFill/>
          <a:ln w="12700">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46" name="Line 59"/>
          <p:cNvSpPr>
            <a:spLocks noChangeShapeType="1"/>
          </p:cNvSpPr>
          <p:nvPr/>
        </p:nvSpPr>
        <p:spPr bwMode="auto">
          <a:xfrm>
            <a:off x="3605213" y="3932238"/>
            <a:ext cx="268287" cy="390525"/>
          </a:xfrm>
          <a:prstGeom prst="line">
            <a:avLst/>
          </a:prstGeom>
          <a:noFill/>
          <a:ln w="12700">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47" name="Line 60"/>
          <p:cNvSpPr>
            <a:spLocks noChangeShapeType="1"/>
          </p:cNvSpPr>
          <p:nvPr/>
        </p:nvSpPr>
        <p:spPr bwMode="auto">
          <a:xfrm flipV="1">
            <a:off x="3513138" y="3944938"/>
            <a:ext cx="0" cy="190976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48" name="Line 61"/>
          <p:cNvSpPr>
            <a:spLocks noChangeShapeType="1"/>
          </p:cNvSpPr>
          <p:nvPr/>
        </p:nvSpPr>
        <p:spPr bwMode="auto">
          <a:xfrm>
            <a:off x="4022725" y="6088063"/>
            <a:ext cx="40481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49" name="Line 62"/>
          <p:cNvSpPr>
            <a:spLocks noChangeShapeType="1"/>
          </p:cNvSpPr>
          <p:nvPr/>
        </p:nvSpPr>
        <p:spPr bwMode="auto">
          <a:xfrm>
            <a:off x="5446713" y="6088063"/>
            <a:ext cx="2795587" cy="0"/>
          </a:xfrm>
          <a:prstGeom prst="line">
            <a:avLst/>
          </a:prstGeom>
          <a:noFill/>
          <a:ln w="28575">
            <a:solidFill>
              <a:schemeClr val="accent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50" name="Line 63"/>
          <p:cNvSpPr>
            <a:spLocks noChangeShapeType="1"/>
          </p:cNvSpPr>
          <p:nvPr/>
        </p:nvSpPr>
        <p:spPr bwMode="auto">
          <a:xfrm flipH="1">
            <a:off x="3348038" y="5657850"/>
            <a:ext cx="161925" cy="1905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51" name="Line 64"/>
          <p:cNvSpPr>
            <a:spLocks noChangeShapeType="1"/>
          </p:cNvSpPr>
          <p:nvPr/>
        </p:nvSpPr>
        <p:spPr bwMode="auto">
          <a:xfrm>
            <a:off x="3509963" y="5657850"/>
            <a:ext cx="142875" cy="1857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52" name="Text Box 65"/>
          <p:cNvSpPr txBox="1">
            <a:spLocks noChangeArrowheads="1"/>
          </p:cNvSpPr>
          <p:nvPr/>
        </p:nvSpPr>
        <p:spPr bwMode="auto">
          <a:xfrm>
            <a:off x="6157913" y="5591175"/>
            <a:ext cx="1281112"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t>Multi-use contacts stored in AB</a:t>
            </a:r>
          </a:p>
        </p:txBody>
      </p:sp>
      <p:sp>
        <p:nvSpPr>
          <p:cNvPr id="57" name="Rectangle 3"/>
          <p:cNvSpPr>
            <a:spLocks noChangeArrowheads="1"/>
          </p:cNvSpPr>
          <p:nvPr/>
        </p:nvSpPr>
        <p:spPr bwMode="auto">
          <a:xfrm flipH="1">
            <a:off x="831850" y="256540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flipH="1">
            <a:off x="836613" y="322897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4339" name="Rectangle 3"/>
          <p:cNvSpPr>
            <a:spLocks noChangeArrowheads="1"/>
          </p:cNvSpPr>
          <p:nvPr/>
        </p:nvSpPr>
        <p:spPr bwMode="auto">
          <a:xfrm flipH="1">
            <a:off x="836613" y="498792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4340" name="Rectangle 4"/>
          <p:cNvSpPr>
            <a:spLocks noGrp="1" noChangeArrowheads="1"/>
          </p:cNvSpPr>
          <p:nvPr>
            <p:ph type="title"/>
          </p:nvPr>
        </p:nvSpPr>
        <p:spPr>
          <a:xfrm>
            <a:off x="495300" y="120650"/>
            <a:ext cx="8318500" cy="485775"/>
          </a:xfrm>
        </p:spPr>
        <p:txBody>
          <a:bodyPr/>
          <a:lstStyle/>
          <a:p>
            <a:pPr eaLnBrk="1" hangingPunct="1"/>
            <a:r>
              <a:rPr lang="en-US" smtClean="0"/>
              <a:t>Exposure</a:t>
            </a:r>
          </a:p>
        </p:txBody>
      </p:sp>
      <p:grpSp>
        <p:nvGrpSpPr>
          <p:cNvPr id="14341" name="Group 5"/>
          <p:cNvGrpSpPr>
            <a:grpSpLocks/>
          </p:cNvGrpSpPr>
          <p:nvPr/>
        </p:nvGrpSpPr>
        <p:grpSpPr bwMode="auto">
          <a:xfrm flipH="1">
            <a:off x="4435475" y="1493838"/>
            <a:ext cx="1006475" cy="477837"/>
            <a:chOff x="0" y="2816"/>
            <a:chExt cx="634" cy="301"/>
          </a:xfrm>
        </p:grpSpPr>
        <p:sp>
          <p:nvSpPr>
            <p:cNvPr id="14395" name="Rectangle 6"/>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4396" name="Text Box 7"/>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14342" name="Group 8"/>
          <p:cNvGrpSpPr>
            <a:grpSpLocks/>
          </p:cNvGrpSpPr>
          <p:nvPr/>
        </p:nvGrpSpPr>
        <p:grpSpPr bwMode="auto">
          <a:xfrm flipH="1">
            <a:off x="2932113" y="3243263"/>
            <a:ext cx="1150937" cy="692150"/>
            <a:chOff x="2745" y="2043"/>
            <a:chExt cx="725" cy="436"/>
          </a:xfrm>
        </p:grpSpPr>
        <p:sp>
          <p:nvSpPr>
            <p:cNvPr id="14393" name="Rectangle 9"/>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4394" name="Text Box 10"/>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sp>
        <p:nvSpPr>
          <p:cNvPr id="14343" name="Rectangle 11"/>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4344" name="Rectangle 12"/>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grpSp>
        <p:nvGrpSpPr>
          <p:cNvPr id="14345" name="Group 13"/>
          <p:cNvGrpSpPr>
            <a:grpSpLocks/>
          </p:cNvGrpSpPr>
          <p:nvPr/>
        </p:nvGrpSpPr>
        <p:grpSpPr bwMode="auto">
          <a:xfrm flipH="1">
            <a:off x="6897688" y="954088"/>
            <a:ext cx="1006475" cy="477837"/>
            <a:chOff x="0" y="2816"/>
            <a:chExt cx="634" cy="301"/>
          </a:xfrm>
        </p:grpSpPr>
        <p:sp>
          <p:nvSpPr>
            <p:cNvPr id="14391" name="Rectangle 14"/>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4392" name="Text Box 15"/>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14346" name="Rectangle 16"/>
          <p:cNvSpPr>
            <a:spLocks noChangeArrowheads="1"/>
          </p:cNvSpPr>
          <p:nvPr/>
        </p:nvSpPr>
        <p:spPr bwMode="auto">
          <a:xfrm flipH="1">
            <a:off x="836613" y="5868988"/>
            <a:ext cx="1111250" cy="47783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4347" name="Rectangle 17"/>
          <p:cNvSpPr>
            <a:spLocks noChangeArrowheads="1"/>
          </p:cNvSpPr>
          <p:nvPr/>
        </p:nvSpPr>
        <p:spPr bwMode="auto">
          <a:xfrm flipH="1">
            <a:off x="5572125" y="4435475"/>
            <a:ext cx="1006475" cy="477838"/>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4348" name="Rectangle 19"/>
          <p:cNvSpPr>
            <a:spLocks noChangeArrowheads="1"/>
          </p:cNvSpPr>
          <p:nvPr/>
        </p:nvSpPr>
        <p:spPr bwMode="auto">
          <a:xfrm flipH="1">
            <a:off x="6102350" y="3357563"/>
            <a:ext cx="1230313"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4349" name="Rectangle 20"/>
          <p:cNvSpPr>
            <a:spLocks noChangeArrowheads="1"/>
          </p:cNvSpPr>
          <p:nvPr/>
        </p:nvSpPr>
        <p:spPr bwMode="auto">
          <a:xfrm flipH="1">
            <a:off x="6842125" y="4433888"/>
            <a:ext cx="1006475"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4350" name="Rectangle 21"/>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351" name="Rectangle 22"/>
          <p:cNvSpPr>
            <a:spLocks noChangeArrowheads="1"/>
          </p:cNvSpPr>
          <p:nvPr/>
        </p:nvSpPr>
        <p:spPr bwMode="auto">
          <a:xfrm flipH="1">
            <a:off x="836613" y="410845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4352" name="Line 23"/>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53" name="Line 24"/>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54" name="Line 25"/>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55" name="Line 26"/>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56" name="Rectangle 27"/>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4357" name="Text Box 28"/>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14358" name="Group 29"/>
          <p:cNvGrpSpPr>
            <a:grpSpLocks/>
          </p:cNvGrpSpPr>
          <p:nvPr/>
        </p:nvGrpSpPr>
        <p:grpSpPr bwMode="auto">
          <a:xfrm flipH="1">
            <a:off x="6294438" y="2233613"/>
            <a:ext cx="858837" cy="152400"/>
            <a:chOff x="4441" y="3335"/>
            <a:chExt cx="541" cy="96"/>
          </a:xfrm>
        </p:grpSpPr>
        <p:sp>
          <p:nvSpPr>
            <p:cNvPr id="14388" name="Rectangle 30"/>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389" name="Rectangle 31"/>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390" name="Rectangle 32"/>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4359" name="Line 36"/>
          <p:cNvSpPr>
            <a:spLocks noChangeShapeType="1"/>
          </p:cNvSpPr>
          <p:nvPr/>
        </p:nvSpPr>
        <p:spPr bwMode="auto">
          <a:xfrm flipV="1">
            <a:off x="3846513" y="2225675"/>
            <a:ext cx="2379662" cy="10112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60" name="Line 37"/>
          <p:cNvSpPr>
            <a:spLocks noChangeShapeType="1"/>
          </p:cNvSpPr>
          <p:nvPr/>
        </p:nvSpPr>
        <p:spPr bwMode="auto">
          <a:xfrm flipV="1">
            <a:off x="6096000" y="2138363"/>
            <a:ext cx="123825" cy="1428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61" name="Line 38"/>
          <p:cNvSpPr>
            <a:spLocks noChangeShapeType="1"/>
          </p:cNvSpPr>
          <p:nvPr/>
        </p:nvSpPr>
        <p:spPr bwMode="auto">
          <a:xfrm>
            <a:off x="6100763" y="2281238"/>
            <a:ext cx="1190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362" name="Group 39"/>
          <p:cNvGrpSpPr>
            <a:grpSpLocks/>
          </p:cNvGrpSpPr>
          <p:nvPr/>
        </p:nvGrpSpPr>
        <p:grpSpPr bwMode="auto">
          <a:xfrm>
            <a:off x="3005138" y="5840413"/>
            <a:ext cx="1006475" cy="488950"/>
            <a:chOff x="1902" y="3679"/>
            <a:chExt cx="634" cy="308"/>
          </a:xfrm>
        </p:grpSpPr>
        <p:sp>
          <p:nvSpPr>
            <p:cNvPr id="14386" name="Rectangle 40"/>
            <p:cNvSpPr>
              <a:spLocks noChangeArrowheads="1"/>
            </p:cNvSpPr>
            <p:nvPr/>
          </p:nvSpPr>
          <p:spPr bwMode="auto">
            <a:xfrm flipH="1">
              <a:off x="1902" y="3683"/>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4387" name="Text Box 41"/>
            <p:cNvSpPr txBox="1">
              <a:spLocks noChangeArrowheads="1"/>
            </p:cNvSpPr>
            <p:nvPr/>
          </p:nvSpPr>
          <p:spPr bwMode="auto">
            <a:xfrm flipH="1">
              <a:off x="1920" y="3679"/>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a:t>
              </a:r>
              <a:br>
                <a:rPr lang="en-US" sz="1600">
                  <a:solidFill>
                    <a:schemeClr val="bg1"/>
                  </a:solidFill>
                </a:rPr>
              </a:br>
              <a:r>
                <a:rPr lang="en-US" sz="1600">
                  <a:solidFill>
                    <a:schemeClr val="bg1"/>
                  </a:solidFill>
                </a:rPr>
                <a:t>Contact</a:t>
              </a:r>
            </a:p>
          </p:txBody>
        </p:sp>
      </p:grpSp>
      <p:sp>
        <p:nvSpPr>
          <p:cNvPr id="14363" name="Rectangle 42"/>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4364" name="Text Box 43"/>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Contact</a:t>
            </a:r>
          </a:p>
        </p:txBody>
      </p:sp>
      <p:grpSp>
        <p:nvGrpSpPr>
          <p:cNvPr id="14365" name="Group 44"/>
          <p:cNvGrpSpPr>
            <a:grpSpLocks/>
          </p:cNvGrpSpPr>
          <p:nvPr/>
        </p:nvGrpSpPr>
        <p:grpSpPr bwMode="auto">
          <a:xfrm flipH="1">
            <a:off x="4510088" y="6118225"/>
            <a:ext cx="858837" cy="152400"/>
            <a:chOff x="4441" y="3335"/>
            <a:chExt cx="541" cy="96"/>
          </a:xfrm>
        </p:grpSpPr>
        <p:sp>
          <p:nvSpPr>
            <p:cNvPr id="14383" name="Rectangle 45"/>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384" name="Rectangle 46"/>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385" name="Rectangle 47"/>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4366" name="Line 54"/>
          <p:cNvSpPr>
            <a:spLocks noChangeShapeType="1"/>
          </p:cNvSpPr>
          <p:nvPr/>
        </p:nvSpPr>
        <p:spPr bwMode="auto">
          <a:xfrm flipV="1">
            <a:off x="3513138" y="3944938"/>
            <a:ext cx="0" cy="19097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67" name="Line 55"/>
          <p:cNvSpPr>
            <a:spLocks noChangeShapeType="1"/>
          </p:cNvSpPr>
          <p:nvPr/>
        </p:nvSpPr>
        <p:spPr bwMode="auto">
          <a:xfrm>
            <a:off x="4022725" y="6088063"/>
            <a:ext cx="4048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68" name="Line 57"/>
          <p:cNvSpPr>
            <a:spLocks noChangeShapeType="1"/>
          </p:cNvSpPr>
          <p:nvPr/>
        </p:nvSpPr>
        <p:spPr bwMode="auto">
          <a:xfrm flipH="1">
            <a:off x="3348038" y="5657850"/>
            <a:ext cx="161925" cy="190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69" name="Line 58"/>
          <p:cNvSpPr>
            <a:spLocks noChangeShapeType="1"/>
          </p:cNvSpPr>
          <p:nvPr/>
        </p:nvSpPr>
        <p:spPr bwMode="auto">
          <a:xfrm>
            <a:off x="3509963" y="5657850"/>
            <a:ext cx="142875" cy="1857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370" name="Group 59"/>
          <p:cNvGrpSpPr>
            <a:grpSpLocks/>
          </p:cNvGrpSpPr>
          <p:nvPr/>
        </p:nvGrpSpPr>
        <p:grpSpPr bwMode="auto">
          <a:xfrm flipH="1">
            <a:off x="4435475" y="3351213"/>
            <a:ext cx="1006475" cy="477837"/>
            <a:chOff x="0" y="2816"/>
            <a:chExt cx="634" cy="301"/>
          </a:xfrm>
        </p:grpSpPr>
        <p:sp>
          <p:nvSpPr>
            <p:cNvPr id="14381" name="Rectangle 60"/>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4382" name="Text Box 61"/>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grpSp>
      <p:sp>
        <p:nvSpPr>
          <p:cNvPr id="14371" name="Line 62"/>
          <p:cNvSpPr>
            <a:spLocks noChangeShapeType="1"/>
          </p:cNvSpPr>
          <p:nvPr/>
        </p:nvSpPr>
        <p:spPr bwMode="auto">
          <a:xfrm flipV="1">
            <a:off x="3798888" y="3822700"/>
            <a:ext cx="1133475" cy="20177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2" name="Line 63"/>
          <p:cNvSpPr>
            <a:spLocks noChangeShapeType="1"/>
          </p:cNvSpPr>
          <p:nvPr/>
        </p:nvSpPr>
        <p:spPr bwMode="auto">
          <a:xfrm flipV="1">
            <a:off x="4945063" y="1963738"/>
            <a:ext cx="0" cy="137953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3" name="Line 64"/>
          <p:cNvSpPr>
            <a:spLocks noChangeShapeType="1"/>
          </p:cNvSpPr>
          <p:nvPr/>
        </p:nvSpPr>
        <p:spPr bwMode="auto">
          <a:xfrm flipH="1">
            <a:off x="4075113" y="3590925"/>
            <a:ext cx="35877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4" name="Line 65"/>
          <p:cNvSpPr>
            <a:spLocks noChangeShapeType="1"/>
          </p:cNvSpPr>
          <p:nvPr/>
        </p:nvSpPr>
        <p:spPr bwMode="auto">
          <a:xfrm flipV="1">
            <a:off x="4305300" y="3490913"/>
            <a:ext cx="128588" cy="10001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5" name="Line 66"/>
          <p:cNvSpPr>
            <a:spLocks noChangeShapeType="1"/>
          </p:cNvSpPr>
          <p:nvPr/>
        </p:nvSpPr>
        <p:spPr bwMode="auto">
          <a:xfrm>
            <a:off x="4305300" y="3590925"/>
            <a:ext cx="133350" cy="1000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6" name="Line 67"/>
          <p:cNvSpPr>
            <a:spLocks noChangeShapeType="1"/>
          </p:cNvSpPr>
          <p:nvPr/>
        </p:nvSpPr>
        <p:spPr bwMode="auto">
          <a:xfrm flipV="1">
            <a:off x="5324475" y="2433638"/>
            <a:ext cx="887413" cy="92551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7" name="Line 68"/>
          <p:cNvSpPr>
            <a:spLocks noChangeShapeType="1"/>
          </p:cNvSpPr>
          <p:nvPr/>
        </p:nvSpPr>
        <p:spPr bwMode="auto">
          <a:xfrm flipH="1">
            <a:off x="3690938" y="5667375"/>
            <a:ext cx="190500" cy="1714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8" name="Line 69"/>
          <p:cNvSpPr>
            <a:spLocks noChangeShapeType="1"/>
          </p:cNvSpPr>
          <p:nvPr/>
        </p:nvSpPr>
        <p:spPr bwMode="auto">
          <a:xfrm>
            <a:off x="3881438" y="5657850"/>
            <a:ext cx="114300" cy="1762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9" name="Line 72"/>
          <p:cNvSpPr>
            <a:spLocks noChangeShapeType="1"/>
          </p:cNvSpPr>
          <p:nvPr/>
        </p:nvSpPr>
        <p:spPr bwMode="auto">
          <a:xfrm>
            <a:off x="5421313" y="3249613"/>
            <a:ext cx="12700" cy="10001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80" name="Line 73"/>
          <p:cNvSpPr>
            <a:spLocks noChangeShapeType="1"/>
          </p:cNvSpPr>
          <p:nvPr/>
        </p:nvSpPr>
        <p:spPr bwMode="auto">
          <a:xfrm flipV="1">
            <a:off x="5221288" y="3249613"/>
            <a:ext cx="212725" cy="1031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1" name="Rectangle 3"/>
          <p:cNvSpPr>
            <a:spLocks noChangeArrowheads="1"/>
          </p:cNvSpPr>
          <p:nvPr/>
        </p:nvSpPr>
        <p:spPr bwMode="auto">
          <a:xfrm flipH="1">
            <a:off x="831850" y="256540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flipH="1">
            <a:off x="836613" y="322897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5363" name="Rectangle 3"/>
          <p:cNvSpPr>
            <a:spLocks noChangeArrowheads="1"/>
          </p:cNvSpPr>
          <p:nvPr/>
        </p:nvSpPr>
        <p:spPr bwMode="auto">
          <a:xfrm flipH="1">
            <a:off x="836613" y="498792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5364" name="Rectangle 4"/>
          <p:cNvSpPr>
            <a:spLocks noGrp="1" noChangeArrowheads="1"/>
          </p:cNvSpPr>
          <p:nvPr>
            <p:ph type="title"/>
          </p:nvPr>
        </p:nvSpPr>
        <p:spPr>
          <a:xfrm>
            <a:off x="495300" y="120650"/>
            <a:ext cx="8318500" cy="485775"/>
          </a:xfrm>
        </p:spPr>
        <p:txBody>
          <a:bodyPr/>
          <a:lstStyle/>
          <a:p>
            <a:pPr eaLnBrk="1" hangingPunct="1"/>
            <a:r>
              <a:rPr lang="en-US" smtClean="0"/>
              <a:t>Transaction, ReserveLine, and Check</a:t>
            </a:r>
          </a:p>
        </p:txBody>
      </p:sp>
      <p:grpSp>
        <p:nvGrpSpPr>
          <p:cNvPr id="15365" name="Group 5"/>
          <p:cNvGrpSpPr>
            <a:grpSpLocks/>
          </p:cNvGrpSpPr>
          <p:nvPr/>
        </p:nvGrpSpPr>
        <p:grpSpPr bwMode="auto">
          <a:xfrm flipH="1">
            <a:off x="4435475" y="1493838"/>
            <a:ext cx="1006475" cy="477837"/>
            <a:chOff x="0" y="2816"/>
            <a:chExt cx="634" cy="301"/>
          </a:xfrm>
        </p:grpSpPr>
        <p:sp>
          <p:nvSpPr>
            <p:cNvPr id="15457" name="Rectangle 6"/>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5458" name="Text Box 7"/>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15366" name="Group 8"/>
          <p:cNvGrpSpPr>
            <a:grpSpLocks/>
          </p:cNvGrpSpPr>
          <p:nvPr/>
        </p:nvGrpSpPr>
        <p:grpSpPr bwMode="auto">
          <a:xfrm flipH="1">
            <a:off x="2932113" y="3243263"/>
            <a:ext cx="1150937" cy="692150"/>
            <a:chOff x="2745" y="2043"/>
            <a:chExt cx="725" cy="436"/>
          </a:xfrm>
        </p:grpSpPr>
        <p:sp>
          <p:nvSpPr>
            <p:cNvPr id="15455" name="Rectangle 9"/>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5456" name="Text Box 10"/>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sp>
        <p:nvSpPr>
          <p:cNvPr id="15367" name="Rectangle 11"/>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5368" name="Rectangle 12"/>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grpSp>
        <p:nvGrpSpPr>
          <p:cNvPr id="15369" name="Group 13"/>
          <p:cNvGrpSpPr>
            <a:grpSpLocks/>
          </p:cNvGrpSpPr>
          <p:nvPr/>
        </p:nvGrpSpPr>
        <p:grpSpPr bwMode="auto">
          <a:xfrm flipH="1">
            <a:off x="6897688" y="954088"/>
            <a:ext cx="1006475" cy="477837"/>
            <a:chOff x="0" y="2816"/>
            <a:chExt cx="634" cy="301"/>
          </a:xfrm>
        </p:grpSpPr>
        <p:sp>
          <p:nvSpPr>
            <p:cNvPr id="15453" name="Rectangle 14"/>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5454" name="Text Box 15"/>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15370" name="Rectangle 16"/>
          <p:cNvSpPr>
            <a:spLocks noChangeArrowheads="1"/>
          </p:cNvSpPr>
          <p:nvPr/>
        </p:nvSpPr>
        <p:spPr bwMode="auto">
          <a:xfrm flipH="1">
            <a:off x="836613" y="5868988"/>
            <a:ext cx="1111250" cy="47783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5371" name="Rectangle 20"/>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372" name="Rectangle 21"/>
          <p:cNvSpPr>
            <a:spLocks noChangeArrowheads="1"/>
          </p:cNvSpPr>
          <p:nvPr/>
        </p:nvSpPr>
        <p:spPr bwMode="auto">
          <a:xfrm flipH="1">
            <a:off x="836613" y="410845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5373" name="Line 22"/>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74" name="Line 23"/>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75" name="Line 24"/>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76" name="Line 25"/>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77" name="Rectangle 26"/>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5378" name="Text Box 27"/>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15379" name="Group 28"/>
          <p:cNvGrpSpPr>
            <a:grpSpLocks/>
          </p:cNvGrpSpPr>
          <p:nvPr/>
        </p:nvGrpSpPr>
        <p:grpSpPr bwMode="auto">
          <a:xfrm flipH="1">
            <a:off x="6294438" y="2233613"/>
            <a:ext cx="858837" cy="152400"/>
            <a:chOff x="4441" y="3335"/>
            <a:chExt cx="541" cy="96"/>
          </a:xfrm>
        </p:grpSpPr>
        <p:sp>
          <p:nvSpPr>
            <p:cNvPr id="15450" name="Rectangle 29"/>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451" name="Rectangle 30"/>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452" name="Rectangle 31"/>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5380" name="Line 32"/>
          <p:cNvSpPr>
            <a:spLocks noChangeShapeType="1"/>
          </p:cNvSpPr>
          <p:nvPr/>
        </p:nvSpPr>
        <p:spPr bwMode="auto">
          <a:xfrm flipH="1">
            <a:off x="6754813" y="1427163"/>
            <a:ext cx="584200" cy="5270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1" name="Line 33"/>
          <p:cNvSpPr>
            <a:spLocks noChangeShapeType="1"/>
          </p:cNvSpPr>
          <p:nvPr/>
        </p:nvSpPr>
        <p:spPr bwMode="auto">
          <a:xfrm>
            <a:off x="6858000" y="1857375"/>
            <a:ext cx="4763" cy="952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2" name="Line 34"/>
          <p:cNvSpPr>
            <a:spLocks noChangeShapeType="1"/>
          </p:cNvSpPr>
          <p:nvPr/>
        </p:nvSpPr>
        <p:spPr bwMode="auto">
          <a:xfrm flipH="1">
            <a:off x="6643688" y="1857375"/>
            <a:ext cx="214312" cy="100013"/>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3" name="Line 35"/>
          <p:cNvSpPr>
            <a:spLocks noChangeShapeType="1"/>
          </p:cNvSpPr>
          <p:nvPr/>
        </p:nvSpPr>
        <p:spPr bwMode="auto">
          <a:xfrm flipV="1">
            <a:off x="3846513" y="2225675"/>
            <a:ext cx="2379662" cy="10112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4" name="Line 36"/>
          <p:cNvSpPr>
            <a:spLocks noChangeShapeType="1"/>
          </p:cNvSpPr>
          <p:nvPr/>
        </p:nvSpPr>
        <p:spPr bwMode="auto">
          <a:xfrm flipV="1">
            <a:off x="6096000" y="2138363"/>
            <a:ext cx="123825" cy="1428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5" name="Line 37"/>
          <p:cNvSpPr>
            <a:spLocks noChangeShapeType="1"/>
          </p:cNvSpPr>
          <p:nvPr/>
        </p:nvSpPr>
        <p:spPr bwMode="auto">
          <a:xfrm>
            <a:off x="6100763" y="2281238"/>
            <a:ext cx="1190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386" name="Group 38"/>
          <p:cNvGrpSpPr>
            <a:grpSpLocks/>
          </p:cNvGrpSpPr>
          <p:nvPr/>
        </p:nvGrpSpPr>
        <p:grpSpPr bwMode="auto">
          <a:xfrm>
            <a:off x="3005138" y="5840413"/>
            <a:ext cx="1006475" cy="488950"/>
            <a:chOff x="1902" y="3679"/>
            <a:chExt cx="634" cy="308"/>
          </a:xfrm>
        </p:grpSpPr>
        <p:sp>
          <p:nvSpPr>
            <p:cNvPr id="15448" name="Rectangle 39"/>
            <p:cNvSpPr>
              <a:spLocks noChangeArrowheads="1"/>
            </p:cNvSpPr>
            <p:nvPr/>
          </p:nvSpPr>
          <p:spPr bwMode="auto">
            <a:xfrm flipH="1">
              <a:off x="1902" y="3683"/>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5449" name="Text Box 40"/>
            <p:cNvSpPr txBox="1">
              <a:spLocks noChangeArrowheads="1"/>
            </p:cNvSpPr>
            <p:nvPr/>
          </p:nvSpPr>
          <p:spPr bwMode="auto">
            <a:xfrm flipH="1">
              <a:off x="1920" y="3679"/>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a:t>
              </a:r>
              <a:br>
                <a:rPr lang="en-US" sz="1600">
                  <a:solidFill>
                    <a:schemeClr val="bg1"/>
                  </a:solidFill>
                </a:rPr>
              </a:br>
              <a:r>
                <a:rPr lang="en-US" sz="1600">
                  <a:solidFill>
                    <a:schemeClr val="bg1"/>
                  </a:solidFill>
                </a:rPr>
                <a:t>Contact</a:t>
              </a:r>
            </a:p>
          </p:txBody>
        </p:sp>
      </p:grpSp>
      <p:sp>
        <p:nvSpPr>
          <p:cNvPr id="15387" name="Rectangle 41"/>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5388" name="Text Box 42"/>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Contact</a:t>
            </a:r>
          </a:p>
        </p:txBody>
      </p:sp>
      <p:grpSp>
        <p:nvGrpSpPr>
          <p:cNvPr id="15389" name="Group 43"/>
          <p:cNvGrpSpPr>
            <a:grpSpLocks/>
          </p:cNvGrpSpPr>
          <p:nvPr/>
        </p:nvGrpSpPr>
        <p:grpSpPr bwMode="auto">
          <a:xfrm flipH="1">
            <a:off x="4510088" y="6118225"/>
            <a:ext cx="858837" cy="152400"/>
            <a:chOff x="4441" y="3335"/>
            <a:chExt cx="541" cy="96"/>
          </a:xfrm>
        </p:grpSpPr>
        <p:sp>
          <p:nvSpPr>
            <p:cNvPr id="15445" name="Rectangle 44"/>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446" name="Rectangle 45"/>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447" name="Rectangle 46"/>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5390" name="Line 47"/>
          <p:cNvSpPr>
            <a:spLocks noChangeShapeType="1"/>
          </p:cNvSpPr>
          <p:nvPr/>
        </p:nvSpPr>
        <p:spPr bwMode="auto">
          <a:xfrm flipV="1">
            <a:off x="3513138" y="3944938"/>
            <a:ext cx="0" cy="19097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91" name="Line 48"/>
          <p:cNvSpPr>
            <a:spLocks noChangeShapeType="1"/>
          </p:cNvSpPr>
          <p:nvPr/>
        </p:nvSpPr>
        <p:spPr bwMode="auto">
          <a:xfrm>
            <a:off x="4022725" y="6088063"/>
            <a:ext cx="40481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92" name="Line 49"/>
          <p:cNvSpPr>
            <a:spLocks noChangeShapeType="1"/>
          </p:cNvSpPr>
          <p:nvPr/>
        </p:nvSpPr>
        <p:spPr bwMode="auto">
          <a:xfrm flipH="1">
            <a:off x="3348038" y="5657850"/>
            <a:ext cx="161925" cy="190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93" name="Line 50"/>
          <p:cNvSpPr>
            <a:spLocks noChangeShapeType="1"/>
          </p:cNvSpPr>
          <p:nvPr/>
        </p:nvSpPr>
        <p:spPr bwMode="auto">
          <a:xfrm>
            <a:off x="3509963" y="5657850"/>
            <a:ext cx="142875" cy="1857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394" name="Group 51"/>
          <p:cNvGrpSpPr>
            <a:grpSpLocks/>
          </p:cNvGrpSpPr>
          <p:nvPr/>
        </p:nvGrpSpPr>
        <p:grpSpPr bwMode="auto">
          <a:xfrm flipH="1">
            <a:off x="4435475" y="3351213"/>
            <a:ext cx="1006475" cy="477837"/>
            <a:chOff x="0" y="2816"/>
            <a:chExt cx="634" cy="301"/>
          </a:xfrm>
        </p:grpSpPr>
        <p:sp>
          <p:nvSpPr>
            <p:cNvPr id="15443" name="Rectangle 52"/>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5444" name="Text Box 53"/>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grpSp>
      <p:sp>
        <p:nvSpPr>
          <p:cNvPr id="15395" name="Line 55"/>
          <p:cNvSpPr>
            <a:spLocks noChangeShapeType="1"/>
          </p:cNvSpPr>
          <p:nvPr/>
        </p:nvSpPr>
        <p:spPr bwMode="auto">
          <a:xfrm flipV="1">
            <a:off x="4945063" y="1963738"/>
            <a:ext cx="0" cy="13795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96" name="Line 56"/>
          <p:cNvSpPr>
            <a:spLocks noChangeShapeType="1"/>
          </p:cNvSpPr>
          <p:nvPr/>
        </p:nvSpPr>
        <p:spPr bwMode="auto">
          <a:xfrm flipH="1">
            <a:off x="4075113" y="3590925"/>
            <a:ext cx="35877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97" name="Line 57"/>
          <p:cNvSpPr>
            <a:spLocks noChangeShapeType="1"/>
          </p:cNvSpPr>
          <p:nvPr/>
        </p:nvSpPr>
        <p:spPr bwMode="auto">
          <a:xfrm flipV="1">
            <a:off x="4305300" y="3490913"/>
            <a:ext cx="128588"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98" name="Line 58"/>
          <p:cNvSpPr>
            <a:spLocks noChangeShapeType="1"/>
          </p:cNvSpPr>
          <p:nvPr/>
        </p:nvSpPr>
        <p:spPr bwMode="auto">
          <a:xfrm>
            <a:off x="4305300" y="3590925"/>
            <a:ext cx="133350"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399" name="Group 59"/>
          <p:cNvGrpSpPr>
            <a:grpSpLocks/>
          </p:cNvGrpSpPr>
          <p:nvPr/>
        </p:nvGrpSpPr>
        <p:grpSpPr bwMode="auto">
          <a:xfrm flipH="1">
            <a:off x="5572125" y="4429125"/>
            <a:ext cx="1006475" cy="488950"/>
            <a:chOff x="1959" y="3278"/>
            <a:chExt cx="634" cy="308"/>
          </a:xfrm>
        </p:grpSpPr>
        <p:sp>
          <p:nvSpPr>
            <p:cNvPr id="15441" name="Rectangle 60"/>
            <p:cNvSpPr>
              <a:spLocks noChangeArrowheads="1"/>
            </p:cNvSpPr>
            <p:nvPr/>
          </p:nvSpPr>
          <p:spPr bwMode="auto">
            <a:xfrm>
              <a:off x="1959" y="3282"/>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5442" name="Text Box 61"/>
            <p:cNvSpPr txBox="1">
              <a:spLocks noChangeArrowheads="1"/>
            </p:cNvSpPr>
            <p:nvPr/>
          </p:nvSpPr>
          <p:spPr bwMode="auto">
            <a:xfrm>
              <a:off x="1977" y="3278"/>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Reserve</a:t>
              </a:r>
              <a:br>
                <a:rPr lang="en-US" sz="1600">
                  <a:solidFill>
                    <a:schemeClr val="bg1"/>
                  </a:solidFill>
                </a:rPr>
              </a:br>
              <a:r>
                <a:rPr lang="en-US" sz="1600">
                  <a:solidFill>
                    <a:schemeClr val="bg1"/>
                  </a:solidFill>
                </a:rPr>
                <a:t>Line</a:t>
              </a:r>
            </a:p>
          </p:txBody>
        </p:sp>
      </p:grpSp>
      <p:grpSp>
        <p:nvGrpSpPr>
          <p:cNvPr id="15400" name="Group 62"/>
          <p:cNvGrpSpPr>
            <a:grpSpLocks/>
          </p:cNvGrpSpPr>
          <p:nvPr/>
        </p:nvGrpSpPr>
        <p:grpSpPr bwMode="auto">
          <a:xfrm>
            <a:off x="6102350" y="3351213"/>
            <a:ext cx="1230313" cy="484187"/>
            <a:chOff x="3844" y="2139"/>
            <a:chExt cx="775" cy="305"/>
          </a:xfrm>
        </p:grpSpPr>
        <p:sp>
          <p:nvSpPr>
            <p:cNvPr id="15435" name="Rectangle 63"/>
            <p:cNvSpPr>
              <a:spLocks noChangeArrowheads="1"/>
            </p:cNvSpPr>
            <p:nvPr/>
          </p:nvSpPr>
          <p:spPr bwMode="auto">
            <a:xfrm flipH="1">
              <a:off x="3844" y="2143"/>
              <a:ext cx="775"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5436" name="Text Box 64"/>
            <p:cNvSpPr txBox="1">
              <a:spLocks noChangeArrowheads="1"/>
            </p:cNvSpPr>
            <p:nvPr/>
          </p:nvSpPr>
          <p:spPr bwMode="auto">
            <a:xfrm flipH="1">
              <a:off x="3862" y="2139"/>
              <a:ext cx="7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Transaction</a:t>
              </a:r>
            </a:p>
          </p:txBody>
        </p:sp>
        <p:grpSp>
          <p:nvGrpSpPr>
            <p:cNvPr id="15437" name="Group 65"/>
            <p:cNvGrpSpPr>
              <a:grpSpLocks/>
            </p:cNvGrpSpPr>
            <p:nvPr/>
          </p:nvGrpSpPr>
          <p:grpSpPr bwMode="auto">
            <a:xfrm flipH="1">
              <a:off x="3961" y="2318"/>
              <a:ext cx="541" cy="96"/>
              <a:chOff x="4441" y="3335"/>
              <a:chExt cx="541" cy="96"/>
            </a:xfrm>
          </p:grpSpPr>
          <p:sp>
            <p:nvSpPr>
              <p:cNvPr id="15438" name="Rectangle 66"/>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439" name="Rectangle 67"/>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440" name="Rectangle 68"/>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grpSp>
        <p:nvGrpSpPr>
          <p:cNvPr id="15401" name="Group 69"/>
          <p:cNvGrpSpPr>
            <a:grpSpLocks/>
          </p:cNvGrpSpPr>
          <p:nvPr/>
        </p:nvGrpSpPr>
        <p:grpSpPr bwMode="auto">
          <a:xfrm flipH="1">
            <a:off x="6842125" y="4433888"/>
            <a:ext cx="1006475" cy="477837"/>
            <a:chOff x="0" y="2816"/>
            <a:chExt cx="634" cy="301"/>
          </a:xfrm>
        </p:grpSpPr>
        <p:sp>
          <p:nvSpPr>
            <p:cNvPr id="15433" name="Rectangle 70"/>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5434" name="Text Box 71"/>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Check</a:t>
              </a:r>
            </a:p>
          </p:txBody>
        </p:sp>
      </p:grpSp>
      <p:grpSp>
        <p:nvGrpSpPr>
          <p:cNvPr id="15402" name="Group 72"/>
          <p:cNvGrpSpPr>
            <a:grpSpLocks/>
          </p:cNvGrpSpPr>
          <p:nvPr/>
        </p:nvGrpSpPr>
        <p:grpSpPr bwMode="auto">
          <a:xfrm>
            <a:off x="8118475" y="2879725"/>
            <a:ext cx="841375" cy="987425"/>
            <a:chOff x="5131" y="1278"/>
            <a:chExt cx="530" cy="622"/>
          </a:xfrm>
        </p:grpSpPr>
        <p:pic>
          <p:nvPicPr>
            <p:cNvPr id="15431" name="Picture 73"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 y="1555"/>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32" name="Text Box 74"/>
            <p:cNvSpPr txBox="1">
              <a:spLocks noChangeArrowheads="1"/>
            </p:cNvSpPr>
            <p:nvPr/>
          </p:nvSpPr>
          <p:spPr bwMode="auto">
            <a:xfrm>
              <a:off x="5131" y="1278"/>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accent1"/>
                  </a:solidFill>
                </a:rPr>
                <a:t>General Ledger</a:t>
              </a:r>
            </a:p>
          </p:txBody>
        </p:sp>
      </p:grpSp>
      <p:grpSp>
        <p:nvGrpSpPr>
          <p:cNvPr id="15403" name="Group 75"/>
          <p:cNvGrpSpPr>
            <a:grpSpLocks/>
          </p:cNvGrpSpPr>
          <p:nvPr/>
        </p:nvGrpSpPr>
        <p:grpSpPr bwMode="auto">
          <a:xfrm>
            <a:off x="8118475" y="3978275"/>
            <a:ext cx="841375" cy="973138"/>
            <a:chOff x="5122" y="2798"/>
            <a:chExt cx="530" cy="613"/>
          </a:xfrm>
        </p:grpSpPr>
        <p:pic>
          <p:nvPicPr>
            <p:cNvPr id="15429" name="Picture 76"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1" y="3066"/>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30" name="Text Box 77"/>
            <p:cNvSpPr txBox="1">
              <a:spLocks noChangeArrowheads="1"/>
            </p:cNvSpPr>
            <p:nvPr/>
          </p:nvSpPr>
          <p:spPr bwMode="auto">
            <a:xfrm>
              <a:off x="5122" y="2798"/>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accent1"/>
                  </a:solidFill>
                </a:rPr>
                <a:t>Check</a:t>
              </a:r>
              <a:br>
                <a:rPr lang="en-US" sz="1400">
                  <a:solidFill>
                    <a:schemeClr val="accent1"/>
                  </a:solidFill>
                </a:rPr>
              </a:br>
              <a:r>
                <a:rPr lang="en-US" sz="1400">
                  <a:solidFill>
                    <a:schemeClr val="accent1"/>
                  </a:solidFill>
                </a:rPr>
                <a:t>Process.</a:t>
              </a:r>
            </a:p>
          </p:txBody>
        </p:sp>
      </p:grpSp>
      <p:sp>
        <p:nvSpPr>
          <p:cNvPr id="15404" name="Line 78"/>
          <p:cNvSpPr>
            <a:spLocks noChangeShapeType="1"/>
          </p:cNvSpPr>
          <p:nvPr/>
        </p:nvSpPr>
        <p:spPr bwMode="auto">
          <a:xfrm>
            <a:off x="7327900" y="3590925"/>
            <a:ext cx="914400" cy="0"/>
          </a:xfrm>
          <a:prstGeom prst="line">
            <a:avLst/>
          </a:prstGeom>
          <a:noFill/>
          <a:ln w="28575">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05" name="Line 79"/>
          <p:cNvSpPr>
            <a:spLocks noChangeShapeType="1"/>
          </p:cNvSpPr>
          <p:nvPr/>
        </p:nvSpPr>
        <p:spPr bwMode="auto">
          <a:xfrm>
            <a:off x="7839075" y="4679950"/>
            <a:ext cx="417513" cy="0"/>
          </a:xfrm>
          <a:prstGeom prst="line">
            <a:avLst/>
          </a:prstGeom>
          <a:noFill/>
          <a:ln w="28575">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06" name="Line 82"/>
          <p:cNvSpPr>
            <a:spLocks noChangeShapeType="1"/>
          </p:cNvSpPr>
          <p:nvPr/>
        </p:nvSpPr>
        <p:spPr bwMode="auto">
          <a:xfrm>
            <a:off x="5270500" y="3819525"/>
            <a:ext cx="476250" cy="6143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07" name="Line 83"/>
          <p:cNvSpPr>
            <a:spLocks noChangeShapeType="1"/>
          </p:cNvSpPr>
          <p:nvPr/>
        </p:nvSpPr>
        <p:spPr bwMode="auto">
          <a:xfrm flipV="1">
            <a:off x="5643563" y="4305300"/>
            <a:ext cx="4762" cy="1285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08" name="Line 84"/>
          <p:cNvSpPr>
            <a:spLocks noChangeShapeType="1"/>
          </p:cNvSpPr>
          <p:nvPr/>
        </p:nvSpPr>
        <p:spPr bwMode="auto">
          <a:xfrm>
            <a:off x="5648325" y="4305300"/>
            <a:ext cx="185738" cy="1285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09" name="Line 87"/>
          <p:cNvSpPr>
            <a:spLocks noChangeShapeType="1"/>
          </p:cNvSpPr>
          <p:nvPr/>
        </p:nvSpPr>
        <p:spPr bwMode="auto">
          <a:xfrm flipV="1">
            <a:off x="6029325" y="3838575"/>
            <a:ext cx="314325" cy="5905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0" name="Line 88"/>
          <p:cNvSpPr>
            <a:spLocks noChangeShapeType="1"/>
          </p:cNvSpPr>
          <p:nvPr/>
        </p:nvSpPr>
        <p:spPr bwMode="auto">
          <a:xfrm flipH="1" flipV="1">
            <a:off x="6262688" y="3833813"/>
            <a:ext cx="19050" cy="11906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1" name="Line 89"/>
          <p:cNvSpPr>
            <a:spLocks noChangeShapeType="1"/>
          </p:cNvSpPr>
          <p:nvPr/>
        </p:nvSpPr>
        <p:spPr bwMode="auto">
          <a:xfrm flipV="1">
            <a:off x="6286500" y="3833813"/>
            <a:ext cx="161925" cy="1238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2" name="Line 90"/>
          <p:cNvSpPr>
            <a:spLocks noChangeShapeType="1"/>
          </p:cNvSpPr>
          <p:nvPr/>
        </p:nvSpPr>
        <p:spPr bwMode="auto">
          <a:xfrm flipH="1" flipV="1">
            <a:off x="6829425" y="3833813"/>
            <a:ext cx="452438" cy="6000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3" name="Line 91"/>
          <p:cNvSpPr>
            <a:spLocks noChangeShapeType="1"/>
          </p:cNvSpPr>
          <p:nvPr/>
        </p:nvSpPr>
        <p:spPr bwMode="auto">
          <a:xfrm flipH="1" flipV="1">
            <a:off x="6696075" y="3829050"/>
            <a:ext cx="200025" cy="1000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4" name="Line 92"/>
          <p:cNvSpPr>
            <a:spLocks noChangeShapeType="1"/>
          </p:cNvSpPr>
          <p:nvPr/>
        </p:nvSpPr>
        <p:spPr bwMode="auto">
          <a:xfrm flipV="1">
            <a:off x="6900863" y="3833813"/>
            <a:ext cx="52387" cy="952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5" name="Line 101"/>
          <p:cNvSpPr>
            <a:spLocks noChangeShapeType="1"/>
          </p:cNvSpPr>
          <p:nvPr/>
        </p:nvSpPr>
        <p:spPr bwMode="auto">
          <a:xfrm flipH="1" flipV="1">
            <a:off x="4075113" y="3925888"/>
            <a:ext cx="1497012" cy="7810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6" name="Line 108"/>
          <p:cNvSpPr>
            <a:spLocks noChangeShapeType="1"/>
          </p:cNvSpPr>
          <p:nvPr/>
        </p:nvSpPr>
        <p:spPr bwMode="auto">
          <a:xfrm flipV="1">
            <a:off x="5429250" y="4591050"/>
            <a:ext cx="142875" cy="476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7" name="Line 109"/>
          <p:cNvSpPr>
            <a:spLocks noChangeShapeType="1"/>
          </p:cNvSpPr>
          <p:nvPr/>
        </p:nvSpPr>
        <p:spPr bwMode="auto">
          <a:xfrm>
            <a:off x="5429250" y="4648200"/>
            <a:ext cx="142875" cy="1714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8" name="Line 114"/>
          <p:cNvSpPr>
            <a:spLocks noChangeShapeType="1"/>
          </p:cNvSpPr>
          <p:nvPr/>
        </p:nvSpPr>
        <p:spPr bwMode="auto">
          <a:xfrm flipV="1">
            <a:off x="3159125" y="5432425"/>
            <a:ext cx="0" cy="4032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9" name="Line 115"/>
          <p:cNvSpPr>
            <a:spLocks noChangeShapeType="1"/>
          </p:cNvSpPr>
          <p:nvPr/>
        </p:nvSpPr>
        <p:spPr bwMode="auto">
          <a:xfrm>
            <a:off x="3146425" y="5432425"/>
            <a:ext cx="439737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20" name="Line 116"/>
          <p:cNvSpPr>
            <a:spLocks noChangeShapeType="1"/>
          </p:cNvSpPr>
          <p:nvPr/>
        </p:nvSpPr>
        <p:spPr bwMode="auto">
          <a:xfrm flipV="1">
            <a:off x="7543800" y="4908550"/>
            <a:ext cx="0" cy="5111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21" name="Line 120"/>
          <p:cNvSpPr>
            <a:spLocks noChangeShapeType="1"/>
          </p:cNvSpPr>
          <p:nvPr/>
        </p:nvSpPr>
        <p:spPr bwMode="auto">
          <a:xfrm flipV="1">
            <a:off x="3798888" y="3822700"/>
            <a:ext cx="1133475" cy="20177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22" name="Line 121"/>
          <p:cNvSpPr>
            <a:spLocks noChangeShapeType="1"/>
          </p:cNvSpPr>
          <p:nvPr/>
        </p:nvSpPr>
        <p:spPr bwMode="auto">
          <a:xfrm flipH="1">
            <a:off x="3690938" y="5667375"/>
            <a:ext cx="190500" cy="17145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23" name="Line 122"/>
          <p:cNvSpPr>
            <a:spLocks noChangeShapeType="1"/>
          </p:cNvSpPr>
          <p:nvPr/>
        </p:nvSpPr>
        <p:spPr bwMode="auto">
          <a:xfrm>
            <a:off x="3881438" y="5657850"/>
            <a:ext cx="114300" cy="1762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24" name="Line 123"/>
          <p:cNvSpPr>
            <a:spLocks noChangeShapeType="1"/>
          </p:cNvSpPr>
          <p:nvPr/>
        </p:nvSpPr>
        <p:spPr bwMode="auto">
          <a:xfrm flipH="1">
            <a:off x="3005138" y="5645150"/>
            <a:ext cx="161925" cy="1905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25" name="Line 124"/>
          <p:cNvSpPr>
            <a:spLocks noChangeShapeType="1"/>
          </p:cNvSpPr>
          <p:nvPr/>
        </p:nvSpPr>
        <p:spPr bwMode="auto">
          <a:xfrm>
            <a:off x="3167063" y="5645150"/>
            <a:ext cx="142875" cy="1857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26" name="Line 125"/>
          <p:cNvSpPr>
            <a:spLocks noChangeShapeType="1"/>
          </p:cNvSpPr>
          <p:nvPr/>
        </p:nvSpPr>
        <p:spPr bwMode="auto">
          <a:xfrm flipV="1">
            <a:off x="5324475" y="2433638"/>
            <a:ext cx="887413" cy="9255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27" name="Line 126"/>
          <p:cNvSpPr>
            <a:spLocks noChangeShapeType="1"/>
          </p:cNvSpPr>
          <p:nvPr/>
        </p:nvSpPr>
        <p:spPr bwMode="auto">
          <a:xfrm>
            <a:off x="5421313" y="3249613"/>
            <a:ext cx="12700"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28" name="Line 127"/>
          <p:cNvSpPr>
            <a:spLocks noChangeShapeType="1"/>
          </p:cNvSpPr>
          <p:nvPr/>
        </p:nvSpPr>
        <p:spPr bwMode="auto">
          <a:xfrm flipV="1">
            <a:off x="5221288" y="3249613"/>
            <a:ext cx="212725" cy="1031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9" name="Rectangle 3"/>
          <p:cNvSpPr>
            <a:spLocks noChangeArrowheads="1"/>
          </p:cNvSpPr>
          <p:nvPr/>
        </p:nvSpPr>
        <p:spPr bwMode="auto">
          <a:xfrm flipH="1">
            <a:off x="831850" y="256540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solidFill>
                  <a:srgbClr val="CC00CC"/>
                </a:solidFill>
              </a:rPr>
              <a:t>(Notes only slide)</a:t>
            </a:r>
          </a:p>
        </p:txBody>
      </p:sp>
      <p:sp>
        <p:nvSpPr>
          <p:cNvPr id="16387" name="Rectangle 3"/>
          <p:cNvSpPr>
            <a:spLocks noGrp="1" noChangeArrowheads="1"/>
          </p:cNvSpPr>
          <p:nvPr>
            <p:ph idx="1"/>
          </p:nvPr>
        </p:nvSpPr>
        <p:spPr/>
        <p:txBody>
          <a:bodyPr/>
          <a:lstStyle/>
          <a:p>
            <a:pPr>
              <a:buFont typeface="Arial" charset="0"/>
              <a:buChar char="•"/>
            </a:pPr>
            <a:endParaRPr lang="en-US" smtClean="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Request</a:t>
            </a:r>
            <a:endParaRPr lang="en-US" dirty="0"/>
          </a:p>
        </p:txBody>
      </p:sp>
      <p:sp>
        <p:nvSpPr>
          <p:cNvPr id="4" name="Line 3"/>
          <p:cNvSpPr>
            <a:spLocks noChangeShapeType="1"/>
          </p:cNvSpPr>
          <p:nvPr/>
        </p:nvSpPr>
        <p:spPr bwMode="auto">
          <a:xfrm flipH="1" flipV="1">
            <a:off x="1515942" y="3043508"/>
            <a:ext cx="0" cy="104748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5" name="Line 3"/>
          <p:cNvSpPr>
            <a:spLocks noChangeShapeType="1"/>
          </p:cNvSpPr>
          <p:nvPr/>
        </p:nvSpPr>
        <p:spPr bwMode="auto">
          <a:xfrm flipV="1">
            <a:off x="1190625" y="2876550"/>
            <a:ext cx="0" cy="211455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 name="Line 214"/>
          <p:cNvSpPr>
            <a:spLocks noChangeShapeType="1"/>
          </p:cNvSpPr>
          <p:nvPr/>
        </p:nvSpPr>
        <p:spPr bwMode="auto">
          <a:xfrm>
            <a:off x="1609725" y="3045812"/>
            <a:ext cx="0" cy="2558648"/>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9" name="Group 5"/>
          <p:cNvGrpSpPr>
            <a:grpSpLocks/>
          </p:cNvGrpSpPr>
          <p:nvPr/>
        </p:nvGrpSpPr>
        <p:grpSpPr bwMode="auto">
          <a:xfrm flipH="1">
            <a:off x="4435475" y="1493838"/>
            <a:ext cx="1006475" cy="477837"/>
            <a:chOff x="0" y="2816"/>
            <a:chExt cx="634" cy="301"/>
          </a:xfrm>
        </p:grpSpPr>
        <p:sp>
          <p:nvSpPr>
            <p:cNvPr id="10" name="Rectangle 6"/>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1" name="Text Box 7"/>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12" name="Group 8"/>
          <p:cNvGrpSpPr>
            <a:grpSpLocks/>
          </p:cNvGrpSpPr>
          <p:nvPr/>
        </p:nvGrpSpPr>
        <p:grpSpPr bwMode="auto">
          <a:xfrm flipH="1">
            <a:off x="2932113" y="3243263"/>
            <a:ext cx="1150937" cy="692150"/>
            <a:chOff x="2745" y="2043"/>
            <a:chExt cx="725" cy="436"/>
          </a:xfrm>
        </p:grpSpPr>
        <p:sp>
          <p:nvSpPr>
            <p:cNvPr id="13" name="Rectangle 9"/>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4" name="Text Box 10"/>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grpSp>
        <p:nvGrpSpPr>
          <p:cNvPr id="15" name="Group 11"/>
          <p:cNvGrpSpPr>
            <a:grpSpLocks/>
          </p:cNvGrpSpPr>
          <p:nvPr/>
        </p:nvGrpSpPr>
        <p:grpSpPr bwMode="auto">
          <a:xfrm flipH="1">
            <a:off x="6897688" y="954088"/>
            <a:ext cx="1006475" cy="477837"/>
            <a:chOff x="0" y="2816"/>
            <a:chExt cx="634" cy="301"/>
          </a:xfrm>
        </p:grpSpPr>
        <p:sp>
          <p:nvSpPr>
            <p:cNvPr id="16" name="Rectangle 12"/>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7" name="Text Box 13"/>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18" name="Rectangle 14"/>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 name="Line 15"/>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 name="Line 16"/>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 name="Line 17"/>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 name="Line 18"/>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 name="Rectangle 19"/>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24" name="Text Box 20"/>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25" name="Group 21"/>
          <p:cNvGrpSpPr>
            <a:grpSpLocks/>
          </p:cNvGrpSpPr>
          <p:nvPr/>
        </p:nvGrpSpPr>
        <p:grpSpPr bwMode="auto">
          <a:xfrm flipH="1">
            <a:off x="6294438" y="2233613"/>
            <a:ext cx="858837" cy="152400"/>
            <a:chOff x="4441" y="3335"/>
            <a:chExt cx="541" cy="96"/>
          </a:xfrm>
        </p:grpSpPr>
        <p:sp>
          <p:nvSpPr>
            <p:cNvPr id="26" name="Rectangle 22"/>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 name="Rectangle 23"/>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8" name="Rectangle 24"/>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9" name="Line 25"/>
          <p:cNvSpPr>
            <a:spLocks noChangeShapeType="1"/>
          </p:cNvSpPr>
          <p:nvPr/>
        </p:nvSpPr>
        <p:spPr bwMode="auto">
          <a:xfrm flipH="1">
            <a:off x="6754813" y="1427163"/>
            <a:ext cx="584200" cy="5270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 name="Line 26"/>
          <p:cNvSpPr>
            <a:spLocks noChangeShapeType="1"/>
          </p:cNvSpPr>
          <p:nvPr/>
        </p:nvSpPr>
        <p:spPr bwMode="auto">
          <a:xfrm>
            <a:off x="6858000" y="1857375"/>
            <a:ext cx="4763" cy="952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 name="Line 27"/>
          <p:cNvSpPr>
            <a:spLocks noChangeShapeType="1"/>
          </p:cNvSpPr>
          <p:nvPr/>
        </p:nvSpPr>
        <p:spPr bwMode="auto">
          <a:xfrm flipH="1">
            <a:off x="6643688" y="1857375"/>
            <a:ext cx="214312" cy="100013"/>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 name="Line 28"/>
          <p:cNvSpPr>
            <a:spLocks noChangeShapeType="1"/>
          </p:cNvSpPr>
          <p:nvPr/>
        </p:nvSpPr>
        <p:spPr bwMode="auto">
          <a:xfrm flipV="1">
            <a:off x="3846513" y="2225675"/>
            <a:ext cx="2379662" cy="10112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 name="Line 29"/>
          <p:cNvSpPr>
            <a:spLocks noChangeShapeType="1"/>
          </p:cNvSpPr>
          <p:nvPr/>
        </p:nvSpPr>
        <p:spPr bwMode="auto">
          <a:xfrm flipV="1">
            <a:off x="6096000" y="2138363"/>
            <a:ext cx="123825" cy="1428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 name="Line 30"/>
          <p:cNvSpPr>
            <a:spLocks noChangeShapeType="1"/>
          </p:cNvSpPr>
          <p:nvPr/>
        </p:nvSpPr>
        <p:spPr bwMode="auto">
          <a:xfrm>
            <a:off x="6100763" y="2281238"/>
            <a:ext cx="1190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5" name="Group 31"/>
          <p:cNvGrpSpPr>
            <a:grpSpLocks/>
          </p:cNvGrpSpPr>
          <p:nvPr/>
        </p:nvGrpSpPr>
        <p:grpSpPr bwMode="auto">
          <a:xfrm>
            <a:off x="3005138" y="5840413"/>
            <a:ext cx="1006475" cy="488950"/>
            <a:chOff x="1902" y="3679"/>
            <a:chExt cx="634" cy="308"/>
          </a:xfrm>
        </p:grpSpPr>
        <p:sp>
          <p:nvSpPr>
            <p:cNvPr id="36" name="Rectangle 32"/>
            <p:cNvSpPr>
              <a:spLocks noChangeArrowheads="1"/>
            </p:cNvSpPr>
            <p:nvPr/>
          </p:nvSpPr>
          <p:spPr bwMode="auto">
            <a:xfrm flipH="1">
              <a:off x="1902" y="3683"/>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37" name="Text Box 33"/>
            <p:cNvSpPr txBox="1">
              <a:spLocks noChangeArrowheads="1"/>
            </p:cNvSpPr>
            <p:nvPr/>
          </p:nvSpPr>
          <p:spPr bwMode="auto">
            <a:xfrm flipH="1">
              <a:off x="1920" y="3679"/>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a:t>
              </a:r>
              <a:br>
                <a:rPr lang="en-US" sz="1600">
                  <a:solidFill>
                    <a:schemeClr val="bg1"/>
                  </a:solidFill>
                </a:rPr>
              </a:br>
              <a:r>
                <a:rPr lang="en-US" sz="1600">
                  <a:solidFill>
                    <a:schemeClr val="bg1"/>
                  </a:solidFill>
                </a:rPr>
                <a:t>Contact</a:t>
              </a:r>
            </a:p>
          </p:txBody>
        </p:sp>
      </p:grpSp>
      <p:sp>
        <p:nvSpPr>
          <p:cNvPr id="38" name="Rectangle 34"/>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39" name="Text Box 35"/>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Contact</a:t>
            </a:r>
          </a:p>
        </p:txBody>
      </p:sp>
      <p:grpSp>
        <p:nvGrpSpPr>
          <p:cNvPr id="40" name="Group 36"/>
          <p:cNvGrpSpPr>
            <a:grpSpLocks/>
          </p:cNvGrpSpPr>
          <p:nvPr/>
        </p:nvGrpSpPr>
        <p:grpSpPr bwMode="auto">
          <a:xfrm flipH="1">
            <a:off x="4510088" y="6118225"/>
            <a:ext cx="858837" cy="152400"/>
            <a:chOff x="4441" y="3335"/>
            <a:chExt cx="541" cy="96"/>
          </a:xfrm>
        </p:grpSpPr>
        <p:sp>
          <p:nvSpPr>
            <p:cNvPr id="41" name="Rectangle 37"/>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2" name="Rectangle 38"/>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3" name="Rectangle 39"/>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44" name="Line 40"/>
          <p:cNvSpPr>
            <a:spLocks noChangeShapeType="1"/>
          </p:cNvSpPr>
          <p:nvPr/>
        </p:nvSpPr>
        <p:spPr bwMode="auto">
          <a:xfrm flipV="1">
            <a:off x="3513138" y="3944938"/>
            <a:ext cx="0" cy="19097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5" name="Line 41"/>
          <p:cNvSpPr>
            <a:spLocks noChangeShapeType="1"/>
          </p:cNvSpPr>
          <p:nvPr/>
        </p:nvSpPr>
        <p:spPr bwMode="auto">
          <a:xfrm>
            <a:off x="4022725" y="6088063"/>
            <a:ext cx="4048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6" name="Line 42"/>
          <p:cNvSpPr>
            <a:spLocks noChangeShapeType="1"/>
          </p:cNvSpPr>
          <p:nvPr/>
        </p:nvSpPr>
        <p:spPr bwMode="auto">
          <a:xfrm flipH="1">
            <a:off x="3348038" y="5657850"/>
            <a:ext cx="161925" cy="190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7" name="Line 43"/>
          <p:cNvSpPr>
            <a:spLocks noChangeShapeType="1"/>
          </p:cNvSpPr>
          <p:nvPr/>
        </p:nvSpPr>
        <p:spPr bwMode="auto">
          <a:xfrm>
            <a:off x="3509963" y="5657850"/>
            <a:ext cx="142875" cy="1857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48" name="Group 44"/>
          <p:cNvGrpSpPr>
            <a:grpSpLocks/>
          </p:cNvGrpSpPr>
          <p:nvPr/>
        </p:nvGrpSpPr>
        <p:grpSpPr bwMode="auto">
          <a:xfrm flipH="1">
            <a:off x="4435475" y="3351213"/>
            <a:ext cx="1006475" cy="477837"/>
            <a:chOff x="0" y="2816"/>
            <a:chExt cx="634" cy="301"/>
          </a:xfrm>
        </p:grpSpPr>
        <p:sp>
          <p:nvSpPr>
            <p:cNvPr id="49" name="Rectangle 45"/>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50" name="Text Box 46"/>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grpSp>
      <p:sp>
        <p:nvSpPr>
          <p:cNvPr id="51" name="Line 48"/>
          <p:cNvSpPr>
            <a:spLocks noChangeShapeType="1"/>
          </p:cNvSpPr>
          <p:nvPr/>
        </p:nvSpPr>
        <p:spPr bwMode="auto">
          <a:xfrm flipV="1">
            <a:off x="4945063" y="1963738"/>
            <a:ext cx="0" cy="13795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2" name="Line 49"/>
          <p:cNvSpPr>
            <a:spLocks noChangeShapeType="1"/>
          </p:cNvSpPr>
          <p:nvPr/>
        </p:nvSpPr>
        <p:spPr bwMode="auto">
          <a:xfrm flipH="1">
            <a:off x="4075113" y="3590925"/>
            <a:ext cx="35877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3" name="Line 50"/>
          <p:cNvSpPr>
            <a:spLocks noChangeShapeType="1"/>
          </p:cNvSpPr>
          <p:nvPr/>
        </p:nvSpPr>
        <p:spPr bwMode="auto">
          <a:xfrm flipV="1">
            <a:off x="4305300" y="3490913"/>
            <a:ext cx="128588"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4" name="Line 51"/>
          <p:cNvSpPr>
            <a:spLocks noChangeShapeType="1"/>
          </p:cNvSpPr>
          <p:nvPr/>
        </p:nvSpPr>
        <p:spPr bwMode="auto">
          <a:xfrm>
            <a:off x="4305300" y="3590925"/>
            <a:ext cx="133350"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55" name="Group 52"/>
          <p:cNvGrpSpPr>
            <a:grpSpLocks/>
          </p:cNvGrpSpPr>
          <p:nvPr/>
        </p:nvGrpSpPr>
        <p:grpSpPr bwMode="auto">
          <a:xfrm flipH="1">
            <a:off x="5572125" y="4429125"/>
            <a:ext cx="1006475" cy="488950"/>
            <a:chOff x="1959" y="3278"/>
            <a:chExt cx="634" cy="308"/>
          </a:xfrm>
        </p:grpSpPr>
        <p:sp>
          <p:nvSpPr>
            <p:cNvPr id="56" name="Rectangle 53"/>
            <p:cNvSpPr>
              <a:spLocks noChangeArrowheads="1"/>
            </p:cNvSpPr>
            <p:nvPr/>
          </p:nvSpPr>
          <p:spPr bwMode="auto">
            <a:xfrm>
              <a:off x="1959" y="3282"/>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57" name="Text Box 54"/>
            <p:cNvSpPr txBox="1">
              <a:spLocks noChangeArrowheads="1"/>
            </p:cNvSpPr>
            <p:nvPr/>
          </p:nvSpPr>
          <p:spPr bwMode="auto">
            <a:xfrm>
              <a:off x="1977" y="3278"/>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Reserve</a:t>
              </a:r>
              <a:br>
                <a:rPr lang="en-US" sz="1600">
                  <a:solidFill>
                    <a:schemeClr val="bg1"/>
                  </a:solidFill>
                </a:rPr>
              </a:br>
              <a:r>
                <a:rPr lang="en-US" sz="1600">
                  <a:solidFill>
                    <a:schemeClr val="bg1"/>
                  </a:solidFill>
                </a:rPr>
                <a:t>Line</a:t>
              </a:r>
            </a:p>
          </p:txBody>
        </p:sp>
      </p:grpSp>
      <p:grpSp>
        <p:nvGrpSpPr>
          <p:cNvPr id="58" name="Group 55"/>
          <p:cNvGrpSpPr>
            <a:grpSpLocks/>
          </p:cNvGrpSpPr>
          <p:nvPr/>
        </p:nvGrpSpPr>
        <p:grpSpPr bwMode="auto">
          <a:xfrm>
            <a:off x="6102350" y="3351213"/>
            <a:ext cx="1230313" cy="484187"/>
            <a:chOff x="3844" y="2139"/>
            <a:chExt cx="775" cy="305"/>
          </a:xfrm>
        </p:grpSpPr>
        <p:sp>
          <p:nvSpPr>
            <p:cNvPr id="59" name="Rectangle 56"/>
            <p:cNvSpPr>
              <a:spLocks noChangeArrowheads="1"/>
            </p:cNvSpPr>
            <p:nvPr/>
          </p:nvSpPr>
          <p:spPr bwMode="auto">
            <a:xfrm flipH="1">
              <a:off x="3844" y="2143"/>
              <a:ext cx="775"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60" name="Text Box 57"/>
            <p:cNvSpPr txBox="1">
              <a:spLocks noChangeArrowheads="1"/>
            </p:cNvSpPr>
            <p:nvPr/>
          </p:nvSpPr>
          <p:spPr bwMode="auto">
            <a:xfrm flipH="1">
              <a:off x="3862" y="2139"/>
              <a:ext cx="7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Transaction</a:t>
              </a:r>
            </a:p>
          </p:txBody>
        </p:sp>
        <p:grpSp>
          <p:nvGrpSpPr>
            <p:cNvPr id="61" name="Group 58"/>
            <p:cNvGrpSpPr>
              <a:grpSpLocks/>
            </p:cNvGrpSpPr>
            <p:nvPr/>
          </p:nvGrpSpPr>
          <p:grpSpPr bwMode="auto">
            <a:xfrm flipH="1">
              <a:off x="3961" y="2318"/>
              <a:ext cx="541" cy="96"/>
              <a:chOff x="4441" y="3335"/>
              <a:chExt cx="541" cy="96"/>
            </a:xfrm>
          </p:grpSpPr>
          <p:sp>
            <p:nvSpPr>
              <p:cNvPr id="62" name="Rectangle 59"/>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3" name="Rectangle 60"/>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4" name="Rectangle 61"/>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grpSp>
        <p:nvGrpSpPr>
          <p:cNvPr id="65" name="Group 62"/>
          <p:cNvGrpSpPr>
            <a:grpSpLocks/>
          </p:cNvGrpSpPr>
          <p:nvPr/>
        </p:nvGrpSpPr>
        <p:grpSpPr bwMode="auto">
          <a:xfrm flipH="1">
            <a:off x="6842125" y="4433888"/>
            <a:ext cx="1006475" cy="477837"/>
            <a:chOff x="0" y="2816"/>
            <a:chExt cx="634" cy="301"/>
          </a:xfrm>
        </p:grpSpPr>
        <p:sp>
          <p:nvSpPr>
            <p:cNvPr id="66" name="Rectangle 63"/>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67" name="Text Box 64"/>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Check</a:t>
              </a:r>
            </a:p>
          </p:txBody>
        </p:sp>
      </p:grpSp>
      <p:sp>
        <p:nvSpPr>
          <p:cNvPr id="68" name="Line 67"/>
          <p:cNvSpPr>
            <a:spLocks noChangeShapeType="1"/>
          </p:cNvSpPr>
          <p:nvPr/>
        </p:nvSpPr>
        <p:spPr bwMode="auto">
          <a:xfrm>
            <a:off x="5270500" y="3819525"/>
            <a:ext cx="476250" cy="6143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9" name="Line 68"/>
          <p:cNvSpPr>
            <a:spLocks noChangeShapeType="1"/>
          </p:cNvSpPr>
          <p:nvPr/>
        </p:nvSpPr>
        <p:spPr bwMode="auto">
          <a:xfrm flipV="1">
            <a:off x="5643563" y="4305300"/>
            <a:ext cx="4762"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0" name="Line 69"/>
          <p:cNvSpPr>
            <a:spLocks noChangeShapeType="1"/>
          </p:cNvSpPr>
          <p:nvPr/>
        </p:nvSpPr>
        <p:spPr bwMode="auto">
          <a:xfrm>
            <a:off x="5648325" y="4305300"/>
            <a:ext cx="185738"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 name="Line 72"/>
          <p:cNvSpPr>
            <a:spLocks noChangeShapeType="1"/>
          </p:cNvSpPr>
          <p:nvPr/>
        </p:nvSpPr>
        <p:spPr bwMode="auto">
          <a:xfrm flipV="1">
            <a:off x="6029325" y="3838575"/>
            <a:ext cx="314325" cy="59055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 name="Line 73"/>
          <p:cNvSpPr>
            <a:spLocks noChangeShapeType="1"/>
          </p:cNvSpPr>
          <p:nvPr/>
        </p:nvSpPr>
        <p:spPr bwMode="auto">
          <a:xfrm flipH="1" flipV="1">
            <a:off x="6262688" y="3833813"/>
            <a:ext cx="19050" cy="1190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3" name="Line 74"/>
          <p:cNvSpPr>
            <a:spLocks noChangeShapeType="1"/>
          </p:cNvSpPr>
          <p:nvPr/>
        </p:nvSpPr>
        <p:spPr bwMode="auto">
          <a:xfrm flipV="1">
            <a:off x="6286500" y="3833813"/>
            <a:ext cx="161925" cy="123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4" name="Line 75"/>
          <p:cNvSpPr>
            <a:spLocks noChangeShapeType="1"/>
          </p:cNvSpPr>
          <p:nvPr/>
        </p:nvSpPr>
        <p:spPr bwMode="auto">
          <a:xfrm flipH="1" flipV="1">
            <a:off x="6829425" y="3833813"/>
            <a:ext cx="452438" cy="60007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5" name="Line 76"/>
          <p:cNvSpPr>
            <a:spLocks noChangeShapeType="1"/>
          </p:cNvSpPr>
          <p:nvPr/>
        </p:nvSpPr>
        <p:spPr bwMode="auto">
          <a:xfrm flipH="1" flipV="1">
            <a:off x="6696075" y="3829050"/>
            <a:ext cx="200025"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6" name="Line 77"/>
          <p:cNvSpPr>
            <a:spLocks noChangeShapeType="1"/>
          </p:cNvSpPr>
          <p:nvPr/>
        </p:nvSpPr>
        <p:spPr bwMode="auto">
          <a:xfrm flipV="1">
            <a:off x="6900863" y="3833813"/>
            <a:ext cx="52387"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7" name="Line 79"/>
          <p:cNvSpPr>
            <a:spLocks noChangeShapeType="1"/>
          </p:cNvSpPr>
          <p:nvPr/>
        </p:nvSpPr>
        <p:spPr bwMode="auto">
          <a:xfrm flipH="1" flipV="1">
            <a:off x="4075113" y="3925888"/>
            <a:ext cx="1497012" cy="781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8" name="Line 85"/>
          <p:cNvSpPr>
            <a:spLocks noChangeShapeType="1"/>
          </p:cNvSpPr>
          <p:nvPr/>
        </p:nvSpPr>
        <p:spPr bwMode="auto">
          <a:xfrm flipV="1">
            <a:off x="5429250" y="4591050"/>
            <a:ext cx="142875" cy="476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9" name="Line 86"/>
          <p:cNvSpPr>
            <a:spLocks noChangeShapeType="1"/>
          </p:cNvSpPr>
          <p:nvPr/>
        </p:nvSpPr>
        <p:spPr bwMode="auto">
          <a:xfrm>
            <a:off x="5429250" y="4648200"/>
            <a:ext cx="142875" cy="171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83" name="Group 95"/>
          <p:cNvGrpSpPr>
            <a:grpSpLocks/>
          </p:cNvGrpSpPr>
          <p:nvPr/>
        </p:nvGrpSpPr>
        <p:grpSpPr bwMode="auto">
          <a:xfrm flipH="1">
            <a:off x="836613" y="3228975"/>
            <a:ext cx="1111250" cy="477838"/>
            <a:chOff x="4433" y="321"/>
            <a:chExt cx="700" cy="301"/>
          </a:xfrm>
        </p:grpSpPr>
        <p:sp>
          <p:nvSpPr>
            <p:cNvPr id="84" name="Rectangle 96"/>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85" name="Text Box 97"/>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defPPr>
                <a:defRPr lang="en-US"/>
              </a:defPPr>
              <a:lvl1pPr marL="0" defTabSz="914400" eaLnBrk="1" latinLnBrk="0" hangingPunct="1">
                <a:buClr>
                  <a:srgbClr val="FFFFFF"/>
                </a:buClr>
                <a:defRPr sz="1600">
                  <a:solidFill>
                    <a:srgbClr val="777777"/>
                  </a:solidFill>
                </a:defRPr>
              </a:lvl1pPr>
              <a:lvl2pPr marL="742950" indent="-285750" algn="l" defTabSz="914400" eaLnBrk="0" latinLnBrk="0" hangingPunct="0"/>
              <a:lvl3pPr marL="1143000" indent="-228600" algn="l" defTabSz="914400" eaLnBrk="0" latinLnBrk="0" hangingPunct="0"/>
              <a:lvl4pPr marL="1600200" indent="-228600" algn="l" defTabSz="914400" eaLnBrk="0" latinLnBrk="0" hangingPunct="0"/>
              <a:lvl5pPr marL="2057400" indent="-228600" algn="l" defTabSz="914400" eaLnBrk="0" latinLnBrk="0" hangingPunct="0"/>
              <a:lvl6pPr marL="2514600" indent="-228600" algn="ctr" eaLnBrk="0" fontAlgn="base" hangingPunct="0">
                <a:spcBef>
                  <a:spcPct val="50000"/>
                </a:spcBef>
                <a:spcAft>
                  <a:spcPct val="30000"/>
                </a:spcAft>
                <a:buClr>
                  <a:schemeClr val="tx1"/>
                </a:buClr>
              </a:lvl6pPr>
              <a:lvl7pPr marL="2971800" indent="-228600" algn="ctr" eaLnBrk="0" fontAlgn="base" hangingPunct="0">
                <a:spcBef>
                  <a:spcPct val="50000"/>
                </a:spcBef>
                <a:spcAft>
                  <a:spcPct val="30000"/>
                </a:spcAft>
                <a:buClr>
                  <a:schemeClr val="tx1"/>
                </a:buClr>
              </a:lvl7pPr>
              <a:lvl8pPr marL="3429000" indent="-228600" algn="ctr" eaLnBrk="0" fontAlgn="base" hangingPunct="0">
                <a:spcBef>
                  <a:spcPct val="50000"/>
                </a:spcBef>
                <a:spcAft>
                  <a:spcPct val="30000"/>
                </a:spcAft>
                <a:buClr>
                  <a:schemeClr val="tx1"/>
                </a:buClr>
              </a:lvl8pPr>
              <a:lvl9pPr marL="3886200" indent="-228600" algn="ctr" eaLnBrk="0" fontAlgn="base" hangingPunct="0">
                <a:spcBef>
                  <a:spcPct val="50000"/>
                </a:spcBef>
                <a:spcAft>
                  <a:spcPct val="30000"/>
                </a:spcAft>
                <a:buClr>
                  <a:schemeClr val="tx1"/>
                </a:buClr>
              </a:lvl9pPr>
            </a:lstStyle>
            <a:p>
              <a:r>
                <a:rPr lang="en-US" dirty="0"/>
                <a:t>Document</a:t>
              </a:r>
            </a:p>
          </p:txBody>
        </p:sp>
      </p:grpSp>
      <p:grpSp>
        <p:nvGrpSpPr>
          <p:cNvPr id="86" name="Group 98"/>
          <p:cNvGrpSpPr>
            <a:grpSpLocks/>
          </p:cNvGrpSpPr>
          <p:nvPr/>
        </p:nvGrpSpPr>
        <p:grpSpPr bwMode="auto">
          <a:xfrm flipH="1">
            <a:off x="836613" y="4987925"/>
            <a:ext cx="1111250" cy="477838"/>
            <a:chOff x="4433" y="321"/>
            <a:chExt cx="700" cy="301"/>
          </a:xfrm>
        </p:grpSpPr>
        <p:sp>
          <p:nvSpPr>
            <p:cNvPr id="87" name="Rectangle 99"/>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88" name="Text Box 100"/>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defPPr>
                <a:defRPr lang="en-US"/>
              </a:defPPr>
              <a:lvl1pPr marL="0" defTabSz="914400" eaLnBrk="1" latinLnBrk="0" hangingPunct="1">
                <a:buClr>
                  <a:srgbClr val="FFFFFF"/>
                </a:buClr>
                <a:defRPr sz="1600">
                  <a:solidFill>
                    <a:srgbClr val="777777"/>
                  </a:solidFill>
                </a:defRPr>
              </a:lvl1pPr>
              <a:lvl2pPr marL="742950" indent="-285750" algn="l" defTabSz="914400" eaLnBrk="0" latinLnBrk="0" hangingPunct="0"/>
              <a:lvl3pPr marL="1143000" indent="-228600" algn="l" defTabSz="914400" eaLnBrk="0" latinLnBrk="0" hangingPunct="0"/>
              <a:lvl4pPr marL="1600200" indent="-228600" algn="l" defTabSz="914400" eaLnBrk="0" latinLnBrk="0" hangingPunct="0"/>
              <a:lvl5pPr marL="2057400" indent="-228600" algn="l" defTabSz="914400" eaLnBrk="0" latinLnBrk="0" hangingPunct="0"/>
              <a:lvl6pPr marL="2514600" indent="-228600" algn="ctr" eaLnBrk="0" fontAlgn="base" hangingPunct="0">
                <a:spcBef>
                  <a:spcPct val="50000"/>
                </a:spcBef>
                <a:spcAft>
                  <a:spcPct val="30000"/>
                </a:spcAft>
                <a:buClr>
                  <a:schemeClr val="tx1"/>
                </a:buClr>
              </a:lvl6pPr>
              <a:lvl7pPr marL="2971800" indent="-228600" algn="ctr" eaLnBrk="0" fontAlgn="base" hangingPunct="0">
                <a:spcBef>
                  <a:spcPct val="50000"/>
                </a:spcBef>
                <a:spcAft>
                  <a:spcPct val="30000"/>
                </a:spcAft>
                <a:buClr>
                  <a:schemeClr val="tx1"/>
                </a:buClr>
              </a:lvl7pPr>
              <a:lvl8pPr marL="3429000" indent="-228600" algn="ctr" eaLnBrk="0" fontAlgn="base" hangingPunct="0">
                <a:spcBef>
                  <a:spcPct val="50000"/>
                </a:spcBef>
                <a:spcAft>
                  <a:spcPct val="30000"/>
                </a:spcAft>
                <a:buClr>
                  <a:schemeClr val="tx1"/>
                </a:buClr>
              </a:lvl8pPr>
              <a:lvl9pPr marL="3886200" indent="-228600" algn="ctr" eaLnBrk="0" fontAlgn="base" hangingPunct="0">
                <a:spcBef>
                  <a:spcPct val="50000"/>
                </a:spcBef>
                <a:spcAft>
                  <a:spcPct val="30000"/>
                </a:spcAft>
                <a:buClr>
                  <a:schemeClr val="tx1"/>
                </a:buClr>
              </a:lvl9pPr>
            </a:lstStyle>
            <a:p>
              <a:r>
                <a:rPr lang="en-US" dirty="0"/>
                <a:t>Note</a:t>
              </a:r>
            </a:p>
          </p:txBody>
        </p:sp>
      </p:grpSp>
      <p:grpSp>
        <p:nvGrpSpPr>
          <p:cNvPr id="89" name="Group 101"/>
          <p:cNvGrpSpPr>
            <a:grpSpLocks/>
          </p:cNvGrpSpPr>
          <p:nvPr/>
        </p:nvGrpSpPr>
        <p:grpSpPr bwMode="auto">
          <a:xfrm flipH="1">
            <a:off x="836613" y="5868988"/>
            <a:ext cx="1111250" cy="477837"/>
            <a:chOff x="4433" y="321"/>
            <a:chExt cx="700" cy="301"/>
          </a:xfrm>
        </p:grpSpPr>
        <p:sp>
          <p:nvSpPr>
            <p:cNvPr id="90" name="Rectangle 102"/>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91" name="Text Box 103"/>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defPPr>
                <a:defRPr lang="en-US"/>
              </a:defPPr>
              <a:lvl1pPr marL="0" defTabSz="914400" eaLnBrk="1" latinLnBrk="0" hangingPunct="1">
                <a:buClr>
                  <a:srgbClr val="FFFFFF"/>
                </a:buClr>
                <a:defRPr sz="1600">
                  <a:solidFill>
                    <a:srgbClr val="777777"/>
                  </a:solidFill>
                </a:defRPr>
              </a:lvl1pPr>
              <a:lvl2pPr marL="742950" indent="-285750" algn="l" defTabSz="914400" eaLnBrk="0" latinLnBrk="0" hangingPunct="0"/>
              <a:lvl3pPr marL="1143000" indent="-228600" algn="l" defTabSz="914400" eaLnBrk="0" latinLnBrk="0" hangingPunct="0"/>
              <a:lvl4pPr marL="1600200" indent="-228600" algn="l" defTabSz="914400" eaLnBrk="0" latinLnBrk="0" hangingPunct="0"/>
              <a:lvl5pPr marL="2057400" indent="-228600" algn="l" defTabSz="914400" eaLnBrk="0" latinLnBrk="0" hangingPunct="0"/>
              <a:lvl6pPr marL="2514600" indent="-228600" algn="ctr" eaLnBrk="0" fontAlgn="base" hangingPunct="0">
                <a:spcBef>
                  <a:spcPct val="50000"/>
                </a:spcBef>
                <a:spcAft>
                  <a:spcPct val="30000"/>
                </a:spcAft>
                <a:buClr>
                  <a:schemeClr val="tx1"/>
                </a:buClr>
              </a:lvl6pPr>
              <a:lvl7pPr marL="2971800" indent="-228600" algn="ctr" eaLnBrk="0" fontAlgn="base" hangingPunct="0">
                <a:spcBef>
                  <a:spcPct val="50000"/>
                </a:spcBef>
                <a:spcAft>
                  <a:spcPct val="30000"/>
                </a:spcAft>
                <a:buClr>
                  <a:schemeClr val="tx1"/>
                </a:buClr>
              </a:lvl7pPr>
              <a:lvl8pPr marL="3429000" indent="-228600" algn="ctr" eaLnBrk="0" fontAlgn="base" hangingPunct="0">
                <a:spcBef>
                  <a:spcPct val="50000"/>
                </a:spcBef>
                <a:spcAft>
                  <a:spcPct val="30000"/>
                </a:spcAft>
                <a:buClr>
                  <a:schemeClr val="tx1"/>
                </a:buClr>
              </a:lvl8pPr>
              <a:lvl9pPr marL="3886200" indent="-228600" algn="ctr" eaLnBrk="0" fontAlgn="base" hangingPunct="0">
                <a:spcBef>
                  <a:spcPct val="50000"/>
                </a:spcBef>
                <a:spcAft>
                  <a:spcPct val="30000"/>
                </a:spcAft>
                <a:buClr>
                  <a:schemeClr val="tx1"/>
                </a:buClr>
              </a:lvl9pPr>
            </a:lstStyle>
            <a:p>
              <a:r>
                <a:rPr lang="en-US" dirty="0"/>
                <a:t>Matter</a:t>
              </a:r>
            </a:p>
          </p:txBody>
        </p:sp>
      </p:grpSp>
      <p:grpSp>
        <p:nvGrpSpPr>
          <p:cNvPr id="92" name="Group 104"/>
          <p:cNvGrpSpPr>
            <a:grpSpLocks/>
          </p:cNvGrpSpPr>
          <p:nvPr/>
        </p:nvGrpSpPr>
        <p:grpSpPr bwMode="auto">
          <a:xfrm flipH="1">
            <a:off x="836613" y="4108450"/>
            <a:ext cx="1111250" cy="477838"/>
            <a:chOff x="4433" y="321"/>
            <a:chExt cx="700" cy="301"/>
          </a:xfrm>
        </p:grpSpPr>
        <p:sp>
          <p:nvSpPr>
            <p:cNvPr id="93" name="Rectangle 105"/>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94" name="Text Box 106"/>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defPPr>
                <a:defRPr lang="en-US"/>
              </a:defPPr>
              <a:lvl1pPr marL="0" defTabSz="914400" eaLnBrk="1" latinLnBrk="0" hangingPunct="1">
                <a:buClr>
                  <a:srgbClr val="FFFFFF"/>
                </a:buClr>
                <a:defRPr sz="1600">
                  <a:solidFill>
                    <a:srgbClr val="777777"/>
                  </a:solidFill>
                </a:defRPr>
              </a:lvl1pPr>
              <a:lvl2pPr marL="742950" indent="-285750" algn="l" defTabSz="914400" eaLnBrk="0" latinLnBrk="0" hangingPunct="0"/>
              <a:lvl3pPr marL="1143000" indent="-228600" algn="l" defTabSz="914400" eaLnBrk="0" latinLnBrk="0" hangingPunct="0"/>
              <a:lvl4pPr marL="1600200" indent="-228600" algn="l" defTabSz="914400" eaLnBrk="0" latinLnBrk="0" hangingPunct="0"/>
              <a:lvl5pPr marL="2057400" indent="-228600" algn="l" defTabSz="914400" eaLnBrk="0" latinLnBrk="0" hangingPunct="0"/>
              <a:lvl6pPr marL="2514600" indent="-228600" algn="ctr" eaLnBrk="0" fontAlgn="base" hangingPunct="0">
                <a:spcBef>
                  <a:spcPct val="50000"/>
                </a:spcBef>
                <a:spcAft>
                  <a:spcPct val="30000"/>
                </a:spcAft>
                <a:buClr>
                  <a:schemeClr val="tx1"/>
                </a:buClr>
              </a:lvl6pPr>
              <a:lvl7pPr marL="2971800" indent="-228600" algn="ctr" eaLnBrk="0" fontAlgn="base" hangingPunct="0">
                <a:spcBef>
                  <a:spcPct val="50000"/>
                </a:spcBef>
                <a:spcAft>
                  <a:spcPct val="30000"/>
                </a:spcAft>
                <a:buClr>
                  <a:schemeClr val="tx1"/>
                </a:buClr>
              </a:lvl7pPr>
              <a:lvl8pPr marL="3429000" indent="-228600" algn="ctr" eaLnBrk="0" fontAlgn="base" hangingPunct="0">
                <a:spcBef>
                  <a:spcPct val="50000"/>
                </a:spcBef>
                <a:spcAft>
                  <a:spcPct val="30000"/>
                </a:spcAft>
                <a:buClr>
                  <a:schemeClr val="tx1"/>
                </a:buClr>
              </a:lvl8pPr>
              <a:lvl9pPr marL="3886200" indent="-228600" algn="ctr" eaLnBrk="0" fontAlgn="base" hangingPunct="0">
                <a:spcBef>
                  <a:spcPct val="50000"/>
                </a:spcBef>
                <a:spcAft>
                  <a:spcPct val="30000"/>
                </a:spcAft>
                <a:buClr>
                  <a:schemeClr val="tx1"/>
                </a:buClr>
              </a:lvl9pPr>
            </a:lstStyle>
            <a:p>
              <a:r>
                <a:rPr lang="en-US" dirty="0"/>
                <a:t>Activity</a:t>
              </a:r>
            </a:p>
          </p:txBody>
        </p:sp>
      </p:grpSp>
      <p:grpSp>
        <p:nvGrpSpPr>
          <p:cNvPr id="170" name="Group 188"/>
          <p:cNvGrpSpPr>
            <a:grpSpLocks/>
          </p:cNvGrpSpPr>
          <p:nvPr/>
        </p:nvGrpSpPr>
        <p:grpSpPr bwMode="auto">
          <a:xfrm>
            <a:off x="8118475" y="5568257"/>
            <a:ext cx="841375" cy="982662"/>
            <a:chOff x="5131" y="3451"/>
            <a:chExt cx="530" cy="619"/>
          </a:xfrm>
        </p:grpSpPr>
        <p:pic>
          <p:nvPicPr>
            <p:cNvPr id="171" name="Picture 189"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5" y="3725"/>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 name="Text Box 190"/>
            <p:cNvSpPr txBox="1">
              <a:spLocks noChangeArrowheads="1"/>
            </p:cNvSpPr>
            <p:nvPr/>
          </p:nvSpPr>
          <p:spPr bwMode="auto">
            <a:xfrm>
              <a:off x="5131" y="3451"/>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a:solidFill>
                    <a:schemeClr val="accent1"/>
                  </a:solidFill>
                </a:rPr>
                <a:t>Address</a:t>
              </a:r>
              <a:br>
                <a:rPr lang="en-US" sz="1400" dirty="0">
                  <a:solidFill>
                    <a:schemeClr val="accent1"/>
                  </a:solidFill>
                </a:rPr>
              </a:br>
              <a:r>
                <a:rPr lang="en-US" sz="1400" dirty="0">
                  <a:solidFill>
                    <a:schemeClr val="accent1"/>
                  </a:solidFill>
                </a:rPr>
                <a:t>Book</a:t>
              </a:r>
            </a:p>
          </p:txBody>
        </p:sp>
      </p:grpSp>
      <p:sp>
        <p:nvSpPr>
          <p:cNvPr id="191" name="Line 211"/>
          <p:cNvSpPr>
            <a:spLocks noChangeShapeType="1"/>
          </p:cNvSpPr>
          <p:nvPr/>
        </p:nvSpPr>
        <p:spPr bwMode="auto">
          <a:xfrm flipV="1">
            <a:off x="3798888" y="3822700"/>
            <a:ext cx="1133475" cy="20177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2" name="Line 212"/>
          <p:cNvSpPr>
            <a:spLocks noChangeShapeType="1"/>
          </p:cNvSpPr>
          <p:nvPr/>
        </p:nvSpPr>
        <p:spPr bwMode="auto">
          <a:xfrm flipH="1">
            <a:off x="3690938" y="5667375"/>
            <a:ext cx="190500" cy="17145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3" name="Line 213"/>
          <p:cNvSpPr>
            <a:spLocks noChangeShapeType="1"/>
          </p:cNvSpPr>
          <p:nvPr/>
        </p:nvSpPr>
        <p:spPr bwMode="auto">
          <a:xfrm>
            <a:off x="3881438" y="5657850"/>
            <a:ext cx="114300" cy="1762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7" name="Line 217"/>
          <p:cNvSpPr>
            <a:spLocks noChangeShapeType="1"/>
          </p:cNvSpPr>
          <p:nvPr/>
        </p:nvSpPr>
        <p:spPr bwMode="auto">
          <a:xfrm flipV="1">
            <a:off x="3159125" y="5432425"/>
            <a:ext cx="0" cy="40322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8" name="Line 218"/>
          <p:cNvSpPr>
            <a:spLocks noChangeShapeType="1"/>
          </p:cNvSpPr>
          <p:nvPr/>
        </p:nvSpPr>
        <p:spPr bwMode="auto">
          <a:xfrm>
            <a:off x="3146425" y="5432425"/>
            <a:ext cx="4397375"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9" name="Line 219"/>
          <p:cNvSpPr>
            <a:spLocks noChangeShapeType="1"/>
          </p:cNvSpPr>
          <p:nvPr/>
        </p:nvSpPr>
        <p:spPr bwMode="auto">
          <a:xfrm flipV="1">
            <a:off x="7543800" y="4908550"/>
            <a:ext cx="0" cy="51117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0" name="Line 220"/>
          <p:cNvSpPr>
            <a:spLocks noChangeShapeType="1"/>
          </p:cNvSpPr>
          <p:nvPr/>
        </p:nvSpPr>
        <p:spPr bwMode="auto">
          <a:xfrm flipH="1">
            <a:off x="3005138" y="5645150"/>
            <a:ext cx="161925" cy="1905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1" name="Line 221"/>
          <p:cNvSpPr>
            <a:spLocks noChangeShapeType="1"/>
          </p:cNvSpPr>
          <p:nvPr/>
        </p:nvSpPr>
        <p:spPr bwMode="auto">
          <a:xfrm>
            <a:off x="3167063" y="5645150"/>
            <a:ext cx="142875" cy="18573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2" name="Line 222"/>
          <p:cNvSpPr>
            <a:spLocks noChangeShapeType="1"/>
          </p:cNvSpPr>
          <p:nvPr/>
        </p:nvSpPr>
        <p:spPr bwMode="auto">
          <a:xfrm flipV="1">
            <a:off x="5324475" y="2433638"/>
            <a:ext cx="887413" cy="9255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3" name="Line 223"/>
          <p:cNvSpPr>
            <a:spLocks noChangeShapeType="1"/>
          </p:cNvSpPr>
          <p:nvPr/>
        </p:nvSpPr>
        <p:spPr bwMode="auto">
          <a:xfrm>
            <a:off x="5421313" y="3249613"/>
            <a:ext cx="12700"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 name="Line 224"/>
          <p:cNvSpPr>
            <a:spLocks noChangeShapeType="1"/>
          </p:cNvSpPr>
          <p:nvPr/>
        </p:nvSpPr>
        <p:spPr bwMode="auto">
          <a:xfrm flipV="1">
            <a:off x="5221288" y="3249613"/>
            <a:ext cx="212725" cy="1031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 name="Rectangle 3"/>
          <p:cNvSpPr>
            <a:spLocks noChangeArrowheads="1"/>
          </p:cNvSpPr>
          <p:nvPr/>
        </p:nvSpPr>
        <p:spPr bwMode="auto">
          <a:xfrm flipH="1">
            <a:off x="831850" y="256540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06" name="Text Box 97"/>
          <p:cNvSpPr txBox="1">
            <a:spLocks noChangeArrowheads="1"/>
          </p:cNvSpPr>
          <p:nvPr/>
        </p:nvSpPr>
        <p:spPr bwMode="auto">
          <a:xfrm flipH="1">
            <a:off x="843590" y="2587482"/>
            <a:ext cx="1089820" cy="430887"/>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smtClean="0">
                <a:solidFill>
                  <a:schemeClr val="bg1"/>
                </a:solidFill>
              </a:rPr>
              <a:t>Service Request</a:t>
            </a:r>
            <a:endParaRPr lang="en-US" sz="1400" dirty="0">
              <a:solidFill>
                <a:schemeClr val="bg1"/>
              </a:solidFill>
            </a:endParaRPr>
          </a:p>
        </p:txBody>
      </p:sp>
      <p:grpSp>
        <p:nvGrpSpPr>
          <p:cNvPr id="210" name="Group 188"/>
          <p:cNvGrpSpPr>
            <a:grpSpLocks/>
          </p:cNvGrpSpPr>
          <p:nvPr/>
        </p:nvGrpSpPr>
        <p:grpSpPr bwMode="auto">
          <a:xfrm>
            <a:off x="8134908" y="4587875"/>
            <a:ext cx="841375" cy="982662"/>
            <a:chOff x="5131" y="3451"/>
            <a:chExt cx="530" cy="619"/>
          </a:xfrm>
        </p:grpSpPr>
        <p:pic>
          <p:nvPicPr>
            <p:cNvPr id="211" name="Picture 189"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5" y="3725"/>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 name="Text Box 190"/>
            <p:cNvSpPr txBox="1">
              <a:spLocks noChangeArrowheads="1"/>
            </p:cNvSpPr>
            <p:nvPr/>
          </p:nvSpPr>
          <p:spPr bwMode="auto">
            <a:xfrm>
              <a:off x="5131" y="3451"/>
              <a:ext cx="53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smtClean="0">
                  <a:solidFill>
                    <a:schemeClr val="accent1"/>
                  </a:solidFill>
                </a:rPr>
                <a:t>Vendor Portal</a:t>
              </a:r>
              <a:endParaRPr lang="en-US" sz="1400" dirty="0">
                <a:solidFill>
                  <a:schemeClr val="accent1"/>
                </a:solidFill>
              </a:endParaRPr>
            </a:p>
          </p:txBody>
        </p:sp>
      </p:grpSp>
      <p:sp>
        <p:nvSpPr>
          <p:cNvPr id="214" name="Line 203"/>
          <p:cNvSpPr>
            <a:spLocks noChangeShapeType="1"/>
          </p:cNvSpPr>
          <p:nvPr/>
        </p:nvSpPr>
        <p:spPr bwMode="auto">
          <a:xfrm flipH="1" flipV="1">
            <a:off x="375313" y="2804319"/>
            <a:ext cx="0" cy="3656806"/>
          </a:xfrm>
          <a:prstGeom prst="line">
            <a:avLst/>
          </a:prstGeom>
          <a:noFill/>
          <a:ln w="19050">
            <a:solidFill>
              <a:schemeClr val="accent1"/>
            </a:solidFill>
            <a:round/>
            <a:headEn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 name="Line 204"/>
          <p:cNvSpPr>
            <a:spLocks noChangeShapeType="1"/>
          </p:cNvSpPr>
          <p:nvPr/>
        </p:nvSpPr>
        <p:spPr bwMode="auto">
          <a:xfrm>
            <a:off x="375313" y="6462677"/>
            <a:ext cx="7866988"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6" name="Line 203"/>
          <p:cNvSpPr>
            <a:spLocks noChangeShapeType="1"/>
          </p:cNvSpPr>
          <p:nvPr/>
        </p:nvSpPr>
        <p:spPr bwMode="auto">
          <a:xfrm>
            <a:off x="375313" y="2800620"/>
            <a:ext cx="450187"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7" name="Line 191"/>
          <p:cNvSpPr>
            <a:spLocks noChangeShapeType="1"/>
          </p:cNvSpPr>
          <p:nvPr/>
        </p:nvSpPr>
        <p:spPr bwMode="auto">
          <a:xfrm>
            <a:off x="1958975" y="3043508"/>
            <a:ext cx="973138" cy="2120629"/>
          </a:xfrm>
          <a:prstGeom prst="line">
            <a:avLst/>
          </a:prstGeom>
          <a:noFill/>
          <a:ln w="19050">
            <a:solidFill>
              <a:schemeClr val="accent1"/>
            </a:solidFill>
            <a:round/>
            <a:headEnd type="triangle" w="med" len="me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8" name="Line 191"/>
          <p:cNvSpPr>
            <a:spLocks noChangeShapeType="1"/>
          </p:cNvSpPr>
          <p:nvPr/>
        </p:nvSpPr>
        <p:spPr bwMode="auto">
          <a:xfrm flipV="1">
            <a:off x="2932113" y="5176837"/>
            <a:ext cx="5349875" cy="0"/>
          </a:xfrm>
          <a:prstGeom prst="line">
            <a:avLst/>
          </a:prstGeom>
          <a:noFill/>
          <a:ln w="19050">
            <a:solidFill>
              <a:schemeClr val="accent1"/>
            </a:solidFill>
            <a:round/>
            <a:headEnd type="none" w="med" len="me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9" name="Line 217"/>
          <p:cNvSpPr>
            <a:spLocks noChangeShapeType="1"/>
          </p:cNvSpPr>
          <p:nvPr/>
        </p:nvSpPr>
        <p:spPr bwMode="auto">
          <a:xfrm flipV="1">
            <a:off x="1808162" y="2071686"/>
            <a:ext cx="7938" cy="507168"/>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0" name="Line 219"/>
          <p:cNvSpPr>
            <a:spLocks noChangeShapeType="1"/>
          </p:cNvSpPr>
          <p:nvPr/>
        </p:nvSpPr>
        <p:spPr bwMode="auto">
          <a:xfrm flipV="1">
            <a:off x="1808163" y="2078860"/>
            <a:ext cx="4411662" cy="1"/>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1" name="Line 220"/>
          <p:cNvSpPr>
            <a:spLocks noChangeShapeType="1"/>
          </p:cNvSpPr>
          <p:nvPr/>
        </p:nvSpPr>
        <p:spPr bwMode="auto">
          <a:xfrm flipH="1">
            <a:off x="1654175" y="2388357"/>
            <a:ext cx="161925" cy="19050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2" name="Line 221"/>
          <p:cNvSpPr>
            <a:spLocks noChangeShapeType="1"/>
          </p:cNvSpPr>
          <p:nvPr/>
        </p:nvSpPr>
        <p:spPr bwMode="auto">
          <a:xfrm>
            <a:off x="1816100" y="2388357"/>
            <a:ext cx="142875" cy="185738"/>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3" name="Line 167"/>
          <p:cNvSpPr>
            <a:spLocks noChangeShapeType="1"/>
          </p:cNvSpPr>
          <p:nvPr/>
        </p:nvSpPr>
        <p:spPr bwMode="auto">
          <a:xfrm>
            <a:off x="1928097" y="2786927"/>
            <a:ext cx="998538" cy="560911"/>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4" name="Line 174"/>
          <p:cNvSpPr>
            <a:spLocks noChangeShapeType="1"/>
          </p:cNvSpPr>
          <p:nvPr/>
        </p:nvSpPr>
        <p:spPr bwMode="auto">
          <a:xfrm flipH="1" flipV="1">
            <a:off x="1958974" y="2865238"/>
            <a:ext cx="112713" cy="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5" name="Line 175"/>
          <p:cNvSpPr>
            <a:spLocks noChangeShapeType="1"/>
          </p:cNvSpPr>
          <p:nvPr/>
        </p:nvSpPr>
        <p:spPr bwMode="auto">
          <a:xfrm flipH="1" flipV="1">
            <a:off x="1947863" y="2731294"/>
            <a:ext cx="123825" cy="133945"/>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6" name="Line 137"/>
          <p:cNvSpPr>
            <a:spLocks noChangeShapeType="1"/>
          </p:cNvSpPr>
          <p:nvPr/>
        </p:nvSpPr>
        <p:spPr bwMode="auto">
          <a:xfrm flipH="1" flipV="1">
            <a:off x="1600200" y="5589588"/>
            <a:ext cx="1382802" cy="55880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7" name="Line 182"/>
          <p:cNvSpPr>
            <a:spLocks noChangeShapeType="1"/>
          </p:cNvSpPr>
          <p:nvPr/>
        </p:nvSpPr>
        <p:spPr bwMode="auto">
          <a:xfrm>
            <a:off x="1535906" y="3043238"/>
            <a:ext cx="69057" cy="69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8" name="Line 183"/>
          <p:cNvSpPr>
            <a:spLocks noChangeShapeType="1"/>
          </p:cNvSpPr>
          <p:nvPr/>
        </p:nvSpPr>
        <p:spPr bwMode="auto">
          <a:xfrm flipV="1">
            <a:off x="1604963" y="3043239"/>
            <a:ext cx="90487" cy="69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9" name="Line 177"/>
          <p:cNvSpPr>
            <a:spLocks noChangeShapeType="1"/>
          </p:cNvSpPr>
          <p:nvPr/>
        </p:nvSpPr>
        <p:spPr bwMode="auto">
          <a:xfrm flipV="1">
            <a:off x="1615118" y="3230562"/>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0" name="Line 177"/>
          <p:cNvSpPr>
            <a:spLocks noChangeShapeType="1"/>
          </p:cNvSpPr>
          <p:nvPr/>
        </p:nvSpPr>
        <p:spPr bwMode="auto">
          <a:xfrm flipV="1">
            <a:off x="1615118" y="4082248"/>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1" name="Line 176"/>
          <p:cNvSpPr>
            <a:spLocks noChangeShapeType="1"/>
          </p:cNvSpPr>
          <p:nvPr/>
        </p:nvSpPr>
        <p:spPr bwMode="auto">
          <a:xfrm flipV="1">
            <a:off x="1192212" y="410051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2" name="Line 178"/>
          <p:cNvSpPr>
            <a:spLocks noChangeShapeType="1"/>
          </p:cNvSpPr>
          <p:nvPr/>
        </p:nvSpPr>
        <p:spPr bwMode="auto">
          <a:xfrm flipV="1">
            <a:off x="1090612" y="4867275"/>
            <a:ext cx="100013" cy="1285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3" name="Line 179"/>
          <p:cNvSpPr>
            <a:spLocks noChangeShapeType="1"/>
          </p:cNvSpPr>
          <p:nvPr/>
        </p:nvSpPr>
        <p:spPr bwMode="auto">
          <a:xfrm>
            <a:off x="1190625" y="4867275"/>
            <a:ext cx="95250"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4" name="Line 176"/>
          <p:cNvSpPr>
            <a:spLocks noChangeShapeType="1"/>
          </p:cNvSpPr>
          <p:nvPr/>
        </p:nvSpPr>
        <p:spPr bwMode="auto">
          <a:xfrm flipV="1">
            <a:off x="1190625" y="3225800"/>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 name="Line 178"/>
          <p:cNvSpPr>
            <a:spLocks noChangeShapeType="1"/>
          </p:cNvSpPr>
          <p:nvPr/>
        </p:nvSpPr>
        <p:spPr bwMode="auto">
          <a:xfrm flipV="1">
            <a:off x="1427162" y="3974306"/>
            <a:ext cx="100013" cy="1285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 name="Line 179"/>
          <p:cNvSpPr>
            <a:spLocks noChangeShapeType="1"/>
          </p:cNvSpPr>
          <p:nvPr/>
        </p:nvSpPr>
        <p:spPr bwMode="auto">
          <a:xfrm>
            <a:off x="1498600" y="3974306"/>
            <a:ext cx="95250"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7" name="Line 177"/>
          <p:cNvSpPr>
            <a:spLocks noChangeShapeType="1"/>
          </p:cNvSpPr>
          <p:nvPr/>
        </p:nvSpPr>
        <p:spPr bwMode="auto">
          <a:xfrm flipV="1">
            <a:off x="1517756" y="3236912"/>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8" name="Rectangle 9"/>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2000" b="1">
              <a:solidFill>
                <a:srgbClr val="FF0000"/>
              </a:solidFill>
            </a:endParaRPr>
          </a:p>
        </p:txBody>
      </p:sp>
      <p:sp>
        <p:nvSpPr>
          <p:cNvPr id="239" name="Rectangle 10"/>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2000" b="1">
              <a:solidFill>
                <a:srgbClr val="FF0000"/>
              </a:solidFill>
            </a:endParaRPr>
          </a:p>
        </p:txBody>
      </p:sp>
      <p:sp>
        <p:nvSpPr>
          <p:cNvPr id="240" name="Line 176"/>
          <p:cNvSpPr>
            <a:spLocks noChangeShapeType="1"/>
          </p:cNvSpPr>
          <p:nvPr/>
        </p:nvSpPr>
        <p:spPr bwMode="auto">
          <a:xfrm flipV="1">
            <a:off x="1035050" y="3043237"/>
            <a:ext cx="0" cy="182560"/>
          </a:xfrm>
          <a:prstGeom prst="line">
            <a:avLst/>
          </a:prstGeom>
          <a:noFill/>
          <a:ln w="25400">
            <a:solidFill>
              <a:schemeClr val="accent1">
                <a:lumMod val="40000"/>
                <a:lumOff val="60000"/>
              </a:schemeClr>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41" name="Line 176"/>
          <p:cNvSpPr>
            <a:spLocks noChangeShapeType="1"/>
          </p:cNvSpPr>
          <p:nvPr/>
        </p:nvSpPr>
        <p:spPr bwMode="auto">
          <a:xfrm flipH="1" flipV="1">
            <a:off x="1035050" y="3135803"/>
            <a:ext cx="76200" cy="89996"/>
          </a:xfrm>
          <a:prstGeom prst="line">
            <a:avLst/>
          </a:prstGeom>
          <a:noFill/>
          <a:ln w="25400">
            <a:solidFill>
              <a:schemeClr val="accent1">
                <a:lumMod val="40000"/>
                <a:lumOff val="60000"/>
              </a:schemeClr>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42" name="Line 176"/>
          <p:cNvSpPr>
            <a:spLocks noChangeShapeType="1"/>
          </p:cNvSpPr>
          <p:nvPr/>
        </p:nvSpPr>
        <p:spPr bwMode="auto">
          <a:xfrm flipV="1">
            <a:off x="938195" y="3135803"/>
            <a:ext cx="96855" cy="89994"/>
          </a:xfrm>
          <a:prstGeom prst="line">
            <a:avLst/>
          </a:prstGeom>
          <a:noFill/>
          <a:ln w="25400">
            <a:solidFill>
              <a:schemeClr val="accent1">
                <a:lumMod val="40000"/>
                <a:lumOff val="60000"/>
              </a:schemeClr>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43" name="Line 176"/>
          <p:cNvSpPr>
            <a:spLocks noChangeShapeType="1"/>
          </p:cNvSpPr>
          <p:nvPr/>
        </p:nvSpPr>
        <p:spPr bwMode="auto">
          <a:xfrm flipH="1">
            <a:off x="1035050" y="3045811"/>
            <a:ext cx="76200" cy="89993"/>
          </a:xfrm>
          <a:prstGeom prst="line">
            <a:avLst/>
          </a:prstGeom>
          <a:noFill/>
          <a:ln w="25400">
            <a:solidFill>
              <a:schemeClr val="accent1">
                <a:lumMod val="40000"/>
                <a:lumOff val="60000"/>
              </a:schemeClr>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44" name="Line 176"/>
          <p:cNvSpPr>
            <a:spLocks noChangeShapeType="1"/>
          </p:cNvSpPr>
          <p:nvPr/>
        </p:nvSpPr>
        <p:spPr bwMode="auto">
          <a:xfrm>
            <a:off x="938195" y="3045812"/>
            <a:ext cx="71455" cy="89992"/>
          </a:xfrm>
          <a:prstGeom prst="line">
            <a:avLst/>
          </a:prstGeom>
          <a:noFill/>
          <a:ln w="25400">
            <a:solidFill>
              <a:schemeClr val="accent1">
                <a:lumMod val="40000"/>
                <a:lumOff val="60000"/>
              </a:schemeClr>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296579969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64" name="Line 123"/>
          <p:cNvSpPr>
            <a:spLocks noChangeShapeType="1"/>
          </p:cNvSpPr>
          <p:nvPr/>
        </p:nvSpPr>
        <p:spPr bwMode="auto">
          <a:xfrm flipH="1">
            <a:off x="1041400" y="2489200"/>
            <a:ext cx="36449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65" name="Line 124"/>
          <p:cNvSpPr>
            <a:spLocks noChangeShapeType="1"/>
          </p:cNvSpPr>
          <p:nvPr/>
        </p:nvSpPr>
        <p:spPr bwMode="auto">
          <a:xfrm>
            <a:off x="1041400" y="2489200"/>
            <a:ext cx="0" cy="7366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79" name="Line 138"/>
          <p:cNvSpPr>
            <a:spLocks noChangeShapeType="1"/>
          </p:cNvSpPr>
          <p:nvPr/>
        </p:nvSpPr>
        <p:spPr bwMode="auto">
          <a:xfrm>
            <a:off x="1566863" y="2616200"/>
            <a:ext cx="0" cy="5969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80" name="Line 139"/>
          <p:cNvSpPr>
            <a:spLocks noChangeShapeType="1"/>
          </p:cNvSpPr>
          <p:nvPr/>
        </p:nvSpPr>
        <p:spPr bwMode="auto">
          <a:xfrm>
            <a:off x="1560513" y="2616200"/>
            <a:ext cx="6694487"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94" name="Rectangle 105"/>
          <p:cNvSpPr>
            <a:spLocks noChangeArrowheads="1"/>
          </p:cNvSpPr>
          <p:nvPr/>
        </p:nvSpPr>
        <p:spPr bwMode="auto">
          <a:xfrm flipH="1">
            <a:off x="858838" y="2550587"/>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7410" name="Rectangle 2"/>
          <p:cNvSpPr>
            <a:spLocks noGrp="1" noChangeArrowheads="1"/>
          </p:cNvSpPr>
          <p:nvPr>
            <p:ph type="title"/>
          </p:nvPr>
        </p:nvSpPr>
        <p:spPr>
          <a:xfrm>
            <a:off x="495300" y="120650"/>
            <a:ext cx="8318500" cy="485775"/>
          </a:xfrm>
        </p:spPr>
        <p:txBody>
          <a:bodyPr/>
          <a:lstStyle/>
          <a:p>
            <a:pPr eaLnBrk="1" hangingPunct="1"/>
            <a:r>
              <a:rPr lang="en-US" smtClean="0"/>
              <a:t>Document</a:t>
            </a:r>
          </a:p>
        </p:txBody>
      </p:sp>
      <p:grpSp>
        <p:nvGrpSpPr>
          <p:cNvPr id="17411" name="Group 3"/>
          <p:cNvGrpSpPr>
            <a:grpSpLocks/>
          </p:cNvGrpSpPr>
          <p:nvPr/>
        </p:nvGrpSpPr>
        <p:grpSpPr bwMode="auto">
          <a:xfrm flipH="1">
            <a:off x="4435475" y="1493838"/>
            <a:ext cx="1006475" cy="477837"/>
            <a:chOff x="0" y="2816"/>
            <a:chExt cx="634" cy="301"/>
          </a:xfrm>
        </p:grpSpPr>
        <p:sp>
          <p:nvSpPr>
            <p:cNvPr id="17526" name="Rectangle 4"/>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7527" name="Text Box 5"/>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17412" name="Group 6"/>
          <p:cNvGrpSpPr>
            <a:grpSpLocks/>
          </p:cNvGrpSpPr>
          <p:nvPr/>
        </p:nvGrpSpPr>
        <p:grpSpPr bwMode="auto">
          <a:xfrm flipH="1">
            <a:off x="2932113" y="3243263"/>
            <a:ext cx="1150937" cy="692150"/>
            <a:chOff x="2745" y="2043"/>
            <a:chExt cx="725" cy="436"/>
          </a:xfrm>
        </p:grpSpPr>
        <p:sp>
          <p:nvSpPr>
            <p:cNvPr id="17524" name="Rectangle 7"/>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7525" name="Text Box 8"/>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sp>
        <p:nvSpPr>
          <p:cNvPr id="17413" name="Rectangle 9"/>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7414" name="Rectangle 10"/>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grpSp>
        <p:nvGrpSpPr>
          <p:cNvPr id="17415" name="Group 11"/>
          <p:cNvGrpSpPr>
            <a:grpSpLocks/>
          </p:cNvGrpSpPr>
          <p:nvPr/>
        </p:nvGrpSpPr>
        <p:grpSpPr bwMode="auto">
          <a:xfrm flipH="1">
            <a:off x="6897688" y="954088"/>
            <a:ext cx="1006475" cy="477837"/>
            <a:chOff x="0" y="2816"/>
            <a:chExt cx="634" cy="301"/>
          </a:xfrm>
        </p:grpSpPr>
        <p:sp>
          <p:nvSpPr>
            <p:cNvPr id="17522" name="Rectangle 12"/>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7523" name="Text Box 13"/>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17416" name="Rectangle 14"/>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17" name="Line 15"/>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8" name="Line 16"/>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9" name="Line 17"/>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0" name="Line 18"/>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1" name="Rectangle 19"/>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7422" name="Text Box 20"/>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17423" name="Group 21"/>
          <p:cNvGrpSpPr>
            <a:grpSpLocks/>
          </p:cNvGrpSpPr>
          <p:nvPr/>
        </p:nvGrpSpPr>
        <p:grpSpPr bwMode="auto">
          <a:xfrm flipH="1">
            <a:off x="6294438" y="2233613"/>
            <a:ext cx="858837" cy="152400"/>
            <a:chOff x="4441" y="3335"/>
            <a:chExt cx="541" cy="96"/>
          </a:xfrm>
        </p:grpSpPr>
        <p:sp>
          <p:nvSpPr>
            <p:cNvPr id="17519" name="Rectangle 22"/>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520" name="Rectangle 23"/>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521" name="Rectangle 24"/>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7424" name="Line 25"/>
          <p:cNvSpPr>
            <a:spLocks noChangeShapeType="1"/>
          </p:cNvSpPr>
          <p:nvPr/>
        </p:nvSpPr>
        <p:spPr bwMode="auto">
          <a:xfrm flipH="1">
            <a:off x="6754813" y="1427163"/>
            <a:ext cx="584200" cy="5270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5" name="Line 26"/>
          <p:cNvSpPr>
            <a:spLocks noChangeShapeType="1"/>
          </p:cNvSpPr>
          <p:nvPr/>
        </p:nvSpPr>
        <p:spPr bwMode="auto">
          <a:xfrm>
            <a:off x="6858000" y="1857375"/>
            <a:ext cx="4763" cy="952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6" name="Line 27"/>
          <p:cNvSpPr>
            <a:spLocks noChangeShapeType="1"/>
          </p:cNvSpPr>
          <p:nvPr/>
        </p:nvSpPr>
        <p:spPr bwMode="auto">
          <a:xfrm flipH="1">
            <a:off x="6643688" y="1857375"/>
            <a:ext cx="214312" cy="100013"/>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7" name="Line 28"/>
          <p:cNvSpPr>
            <a:spLocks noChangeShapeType="1"/>
          </p:cNvSpPr>
          <p:nvPr/>
        </p:nvSpPr>
        <p:spPr bwMode="auto">
          <a:xfrm flipV="1">
            <a:off x="3846513" y="2225675"/>
            <a:ext cx="2379662" cy="10112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8" name="Line 29"/>
          <p:cNvSpPr>
            <a:spLocks noChangeShapeType="1"/>
          </p:cNvSpPr>
          <p:nvPr/>
        </p:nvSpPr>
        <p:spPr bwMode="auto">
          <a:xfrm flipV="1">
            <a:off x="6096000" y="2138363"/>
            <a:ext cx="123825" cy="1428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9" name="Line 30"/>
          <p:cNvSpPr>
            <a:spLocks noChangeShapeType="1"/>
          </p:cNvSpPr>
          <p:nvPr/>
        </p:nvSpPr>
        <p:spPr bwMode="auto">
          <a:xfrm>
            <a:off x="6100763" y="2281238"/>
            <a:ext cx="1190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30" name="Group 31"/>
          <p:cNvGrpSpPr>
            <a:grpSpLocks/>
          </p:cNvGrpSpPr>
          <p:nvPr/>
        </p:nvGrpSpPr>
        <p:grpSpPr bwMode="auto">
          <a:xfrm>
            <a:off x="3005138" y="5840413"/>
            <a:ext cx="1006475" cy="488950"/>
            <a:chOff x="1902" y="3679"/>
            <a:chExt cx="634" cy="308"/>
          </a:xfrm>
        </p:grpSpPr>
        <p:sp>
          <p:nvSpPr>
            <p:cNvPr id="17517" name="Rectangle 32"/>
            <p:cNvSpPr>
              <a:spLocks noChangeArrowheads="1"/>
            </p:cNvSpPr>
            <p:nvPr/>
          </p:nvSpPr>
          <p:spPr bwMode="auto">
            <a:xfrm flipH="1">
              <a:off x="1902" y="3683"/>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7518" name="Text Box 33"/>
            <p:cNvSpPr txBox="1">
              <a:spLocks noChangeArrowheads="1"/>
            </p:cNvSpPr>
            <p:nvPr/>
          </p:nvSpPr>
          <p:spPr bwMode="auto">
            <a:xfrm flipH="1">
              <a:off x="1920" y="3679"/>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a:t>
              </a:r>
              <a:br>
                <a:rPr lang="en-US" sz="1600">
                  <a:solidFill>
                    <a:schemeClr val="bg1"/>
                  </a:solidFill>
                </a:rPr>
              </a:br>
              <a:r>
                <a:rPr lang="en-US" sz="1600">
                  <a:solidFill>
                    <a:schemeClr val="bg1"/>
                  </a:solidFill>
                </a:rPr>
                <a:t>Contact</a:t>
              </a:r>
            </a:p>
          </p:txBody>
        </p:sp>
      </p:grpSp>
      <p:sp>
        <p:nvSpPr>
          <p:cNvPr id="17431" name="Rectangle 34"/>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7432" name="Text Box 35"/>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Contact</a:t>
            </a:r>
          </a:p>
        </p:txBody>
      </p:sp>
      <p:grpSp>
        <p:nvGrpSpPr>
          <p:cNvPr id="17433" name="Group 36"/>
          <p:cNvGrpSpPr>
            <a:grpSpLocks/>
          </p:cNvGrpSpPr>
          <p:nvPr/>
        </p:nvGrpSpPr>
        <p:grpSpPr bwMode="auto">
          <a:xfrm flipH="1">
            <a:off x="4510088" y="6118225"/>
            <a:ext cx="858837" cy="152400"/>
            <a:chOff x="4441" y="3335"/>
            <a:chExt cx="541" cy="96"/>
          </a:xfrm>
        </p:grpSpPr>
        <p:sp>
          <p:nvSpPr>
            <p:cNvPr id="17514" name="Rectangle 37"/>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515" name="Rectangle 38"/>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516" name="Rectangle 39"/>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7434" name="Line 40"/>
          <p:cNvSpPr>
            <a:spLocks noChangeShapeType="1"/>
          </p:cNvSpPr>
          <p:nvPr/>
        </p:nvSpPr>
        <p:spPr bwMode="auto">
          <a:xfrm flipV="1">
            <a:off x="3513138" y="3944938"/>
            <a:ext cx="0" cy="19097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5" name="Line 41"/>
          <p:cNvSpPr>
            <a:spLocks noChangeShapeType="1"/>
          </p:cNvSpPr>
          <p:nvPr/>
        </p:nvSpPr>
        <p:spPr bwMode="auto">
          <a:xfrm>
            <a:off x="4022725" y="6088063"/>
            <a:ext cx="4048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6" name="Line 42"/>
          <p:cNvSpPr>
            <a:spLocks noChangeShapeType="1"/>
          </p:cNvSpPr>
          <p:nvPr/>
        </p:nvSpPr>
        <p:spPr bwMode="auto">
          <a:xfrm flipH="1">
            <a:off x="3348038" y="5657850"/>
            <a:ext cx="161925" cy="190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7" name="Line 43"/>
          <p:cNvSpPr>
            <a:spLocks noChangeShapeType="1"/>
          </p:cNvSpPr>
          <p:nvPr/>
        </p:nvSpPr>
        <p:spPr bwMode="auto">
          <a:xfrm>
            <a:off x="3509963" y="5657850"/>
            <a:ext cx="142875" cy="1857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38" name="Group 44"/>
          <p:cNvGrpSpPr>
            <a:grpSpLocks/>
          </p:cNvGrpSpPr>
          <p:nvPr/>
        </p:nvGrpSpPr>
        <p:grpSpPr bwMode="auto">
          <a:xfrm flipH="1">
            <a:off x="4435475" y="3351213"/>
            <a:ext cx="1006475" cy="477837"/>
            <a:chOff x="0" y="2816"/>
            <a:chExt cx="634" cy="301"/>
          </a:xfrm>
        </p:grpSpPr>
        <p:sp>
          <p:nvSpPr>
            <p:cNvPr id="17512" name="Rectangle 45"/>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7513" name="Text Box 46"/>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grpSp>
      <p:sp>
        <p:nvSpPr>
          <p:cNvPr id="17439" name="Line 48"/>
          <p:cNvSpPr>
            <a:spLocks noChangeShapeType="1"/>
          </p:cNvSpPr>
          <p:nvPr/>
        </p:nvSpPr>
        <p:spPr bwMode="auto">
          <a:xfrm flipV="1">
            <a:off x="4945063" y="1963738"/>
            <a:ext cx="0" cy="13795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40" name="Line 49"/>
          <p:cNvSpPr>
            <a:spLocks noChangeShapeType="1"/>
          </p:cNvSpPr>
          <p:nvPr/>
        </p:nvSpPr>
        <p:spPr bwMode="auto">
          <a:xfrm flipH="1">
            <a:off x="4075113" y="3590925"/>
            <a:ext cx="35877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41" name="Line 50"/>
          <p:cNvSpPr>
            <a:spLocks noChangeShapeType="1"/>
          </p:cNvSpPr>
          <p:nvPr/>
        </p:nvSpPr>
        <p:spPr bwMode="auto">
          <a:xfrm flipV="1">
            <a:off x="4305300" y="3490913"/>
            <a:ext cx="128588"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42" name="Line 51"/>
          <p:cNvSpPr>
            <a:spLocks noChangeShapeType="1"/>
          </p:cNvSpPr>
          <p:nvPr/>
        </p:nvSpPr>
        <p:spPr bwMode="auto">
          <a:xfrm>
            <a:off x="4305300" y="3590925"/>
            <a:ext cx="133350"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43" name="Group 52"/>
          <p:cNvGrpSpPr>
            <a:grpSpLocks/>
          </p:cNvGrpSpPr>
          <p:nvPr/>
        </p:nvGrpSpPr>
        <p:grpSpPr bwMode="auto">
          <a:xfrm flipH="1">
            <a:off x="5572125" y="4429125"/>
            <a:ext cx="1006475" cy="488950"/>
            <a:chOff x="1959" y="3278"/>
            <a:chExt cx="634" cy="308"/>
          </a:xfrm>
        </p:grpSpPr>
        <p:sp>
          <p:nvSpPr>
            <p:cNvPr id="17510" name="Rectangle 53"/>
            <p:cNvSpPr>
              <a:spLocks noChangeArrowheads="1"/>
            </p:cNvSpPr>
            <p:nvPr/>
          </p:nvSpPr>
          <p:spPr bwMode="auto">
            <a:xfrm>
              <a:off x="1959" y="3282"/>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7511" name="Text Box 54"/>
            <p:cNvSpPr txBox="1">
              <a:spLocks noChangeArrowheads="1"/>
            </p:cNvSpPr>
            <p:nvPr/>
          </p:nvSpPr>
          <p:spPr bwMode="auto">
            <a:xfrm>
              <a:off x="1977" y="3278"/>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Reserve</a:t>
              </a:r>
              <a:br>
                <a:rPr lang="en-US" sz="1600">
                  <a:solidFill>
                    <a:schemeClr val="bg1"/>
                  </a:solidFill>
                </a:rPr>
              </a:br>
              <a:r>
                <a:rPr lang="en-US" sz="1600">
                  <a:solidFill>
                    <a:schemeClr val="bg1"/>
                  </a:solidFill>
                </a:rPr>
                <a:t>Line</a:t>
              </a:r>
            </a:p>
          </p:txBody>
        </p:sp>
      </p:grpSp>
      <p:grpSp>
        <p:nvGrpSpPr>
          <p:cNvPr id="17444" name="Group 55"/>
          <p:cNvGrpSpPr>
            <a:grpSpLocks/>
          </p:cNvGrpSpPr>
          <p:nvPr/>
        </p:nvGrpSpPr>
        <p:grpSpPr bwMode="auto">
          <a:xfrm>
            <a:off x="6102350" y="3351213"/>
            <a:ext cx="1230313" cy="484187"/>
            <a:chOff x="3844" y="2139"/>
            <a:chExt cx="775" cy="305"/>
          </a:xfrm>
        </p:grpSpPr>
        <p:sp>
          <p:nvSpPr>
            <p:cNvPr id="17504" name="Rectangle 56"/>
            <p:cNvSpPr>
              <a:spLocks noChangeArrowheads="1"/>
            </p:cNvSpPr>
            <p:nvPr/>
          </p:nvSpPr>
          <p:spPr bwMode="auto">
            <a:xfrm flipH="1">
              <a:off x="3844" y="2143"/>
              <a:ext cx="775"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7505" name="Text Box 57"/>
            <p:cNvSpPr txBox="1">
              <a:spLocks noChangeArrowheads="1"/>
            </p:cNvSpPr>
            <p:nvPr/>
          </p:nvSpPr>
          <p:spPr bwMode="auto">
            <a:xfrm flipH="1">
              <a:off x="3862" y="2139"/>
              <a:ext cx="7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Transaction</a:t>
              </a:r>
            </a:p>
          </p:txBody>
        </p:sp>
        <p:grpSp>
          <p:nvGrpSpPr>
            <p:cNvPr id="17506" name="Group 58"/>
            <p:cNvGrpSpPr>
              <a:grpSpLocks/>
            </p:cNvGrpSpPr>
            <p:nvPr/>
          </p:nvGrpSpPr>
          <p:grpSpPr bwMode="auto">
            <a:xfrm flipH="1">
              <a:off x="3961" y="2318"/>
              <a:ext cx="541" cy="96"/>
              <a:chOff x="4441" y="3335"/>
              <a:chExt cx="541" cy="96"/>
            </a:xfrm>
          </p:grpSpPr>
          <p:sp>
            <p:nvSpPr>
              <p:cNvPr id="17507" name="Rectangle 59"/>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508" name="Rectangle 60"/>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509" name="Rectangle 61"/>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grpSp>
        <p:nvGrpSpPr>
          <p:cNvPr id="17445" name="Group 62"/>
          <p:cNvGrpSpPr>
            <a:grpSpLocks/>
          </p:cNvGrpSpPr>
          <p:nvPr/>
        </p:nvGrpSpPr>
        <p:grpSpPr bwMode="auto">
          <a:xfrm flipH="1">
            <a:off x="6842125" y="4433888"/>
            <a:ext cx="1006475" cy="477837"/>
            <a:chOff x="0" y="2816"/>
            <a:chExt cx="634" cy="301"/>
          </a:xfrm>
        </p:grpSpPr>
        <p:sp>
          <p:nvSpPr>
            <p:cNvPr id="17502" name="Rectangle 63"/>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7503" name="Text Box 64"/>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Check</a:t>
              </a:r>
            </a:p>
          </p:txBody>
        </p:sp>
      </p:grpSp>
      <p:sp>
        <p:nvSpPr>
          <p:cNvPr id="17446" name="Line 67"/>
          <p:cNvSpPr>
            <a:spLocks noChangeShapeType="1"/>
          </p:cNvSpPr>
          <p:nvPr/>
        </p:nvSpPr>
        <p:spPr bwMode="auto">
          <a:xfrm>
            <a:off x="5270500" y="3819525"/>
            <a:ext cx="476250" cy="6143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47" name="Line 68"/>
          <p:cNvSpPr>
            <a:spLocks noChangeShapeType="1"/>
          </p:cNvSpPr>
          <p:nvPr/>
        </p:nvSpPr>
        <p:spPr bwMode="auto">
          <a:xfrm flipV="1">
            <a:off x="5643563" y="4305300"/>
            <a:ext cx="4762"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48" name="Line 69"/>
          <p:cNvSpPr>
            <a:spLocks noChangeShapeType="1"/>
          </p:cNvSpPr>
          <p:nvPr/>
        </p:nvSpPr>
        <p:spPr bwMode="auto">
          <a:xfrm>
            <a:off x="5648325" y="4305300"/>
            <a:ext cx="185738"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49" name="Line 72"/>
          <p:cNvSpPr>
            <a:spLocks noChangeShapeType="1"/>
          </p:cNvSpPr>
          <p:nvPr/>
        </p:nvSpPr>
        <p:spPr bwMode="auto">
          <a:xfrm flipV="1">
            <a:off x="6029325" y="3838575"/>
            <a:ext cx="314325" cy="59055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50" name="Line 73"/>
          <p:cNvSpPr>
            <a:spLocks noChangeShapeType="1"/>
          </p:cNvSpPr>
          <p:nvPr/>
        </p:nvSpPr>
        <p:spPr bwMode="auto">
          <a:xfrm flipH="1" flipV="1">
            <a:off x="6262688" y="3833813"/>
            <a:ext cx="19050" cy="1190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51" name="Line 74"/>
          <p:cNvSpPr>
            <a:spLocks noChangeShapeType="1"/>
          </p:cNvSpPr>
          <p:nvPr/>
        </p:nvSpPr>
        <p:spPr bwMode="auto">
          <a:xfrm flipV="1">
            <a:off x="6286500" y="3833813"/>
            <a:ext cx="161925" cy="123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52" name="Line 75"/>
          <p:cNvSpPr>
            <a:spLocks noChangeShapeType="1"/>
          </p:cNvSpPr>
          <p:nvPr/>
        </p:nvSpPr>
        <p:spPr bwMode="auto">
          <a:xfrm flipH="1" flipV="1">
            <a:off x="6829425" y="3833813"/>
            <a:ext cx="452438" cy="60007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53" name="Line 76"/>
          <p:cNvSpPr>
            <a:spLocks noChangeShapeType="1"/>
          </p:cNvSpPr>
          <p:nvPr/>
        </p:nvSpPr>
        <p:spPr bwMode="auto">
          <a:xfrm flipH="1" flipV="1">
            <a:off x="6696075" y="3829050"/>
            <a:ext cx="200025"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54" name="Line 77"/>
          <p:cNvSpPr>
            <a:spLocks noChangeShapeType="1"/>
          </p:cNvSpPr>
          <p:nvPr/>
        </p:nvSpPr>
        <p:spPr bwMode="auto">
          <a:xfrm flipV="1">
            <a:off x="6900863" y="3833813"/>
            <a:ext cx="52387"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55" name="Line 79"/>
          <p:cNvSpPr>
            <a:spLocks noChangeShapeType="1"/>
          </p:cNvSpPr>
          <p:nvPr/>
        </p:nvSpPr>
        <p:spPr bwMode="auto">
          <a:xfrm flipH="1" flipV="1">
            <a:off x="4075113" y="3925888"/>
            <a:ext cx="1497012" cy="781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56" name="Line 85"/>
          <p:cNvSpPr>
            <a:spLocks noChangeShapeType="1"/>
          </p:cNvSpPr>
          <p:nvPr/>
        </p:nvSpPr>
        <p:spPr bwMode="auto">
          <a:xfrm flipV="1">
            <a:off x="5429250" y="4591050"/>
            <a:ext cx="142875" cy="476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57" name="Line 86"/>
          <p:cNvSpPr>
            <a:spLocks noChangeShapeType="1"/>
          </p:cNvSpPr>
          <p:nvPr/>
        </p:nvSpPr>
        <p:spPr bwMode="auto">
          <a:xfrm>
            <a:off x="5429250" y="4648200"/>
            <a:ext cx="142875" cy="171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58" name="Group 95"/>
          <p:cNvGrpSpPr>
            <a:grpSpLocks/>
          </p:cNvGrpSpPr>
          <p:nvPr/>
        </p:nvGrpSpPr>
        <p:grpSpPr bwMode="auto">
          <a:xfrm flipH="1">
            <a:off x="836613" y="3228975"/>
            <a:ext cx="1111250" cy="477838"/>
            <a:chOff x="4433" y="321"/>
            <a:chExt cx="700" cy="301"/>
          </a:xfrm>
        </p:grpSpPr>
        <p:sp>
          <p:nvSpPr>
            <p:cNvPr id="17500" name="Rectangle 96"/>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7501" name="Text Box 97"/>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Document</a:t>
              </a:r>
            </a:p>
          </p:txBody>
        </p:sp>
      </p:grpSp>
      <p:grpSp>
        <p:nvGrpSpPr>
          <p:cNvPr id="17459" name="Group 98"/>
          <p:cNvGrpSpPr>
            <a:grpSpLocks/>
          </p:cNvGrpSpPr>
          <p:nvPr/>
        </p:nvGrpSpPr>
        <p:grpSpPr bwMode="auto">
          <a:xfrm flipH="1">
            <a:off x="836613" y="4987925"/>
            <a:ext cx="1111250" cy="477838"/>
            <a:chOff x="4433" y="321"/>
            <a:chExt cx="700" cy="301"/>
          </a:xfrm>
        </p:grpSpPr>
        <p:sp>
          <p:nvSpPr>
            <p:cNvPr id="17498" name="Rectangle 99"/>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7499" name="Text Box 100"/>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777777"/>
                  </a:solidFill>
                </a:rPr>
                <a:t>Note</a:t>
              </a:r>
            </a:p>
          </p:txBody>
        </p:sp>
      </p:grpSp>
      <p:grpSp>
        <p:nvGrpSpPr>
          <p:cNvPr id="17460" name="Group 101"/>
          <p:cNvGrpSpPr>
            <a:grpSpLocks/>
          </p:cNvGrpSpPr>
          <p:nvPr/>
        </p:nvGrpSpPr>
        <p:grpSpPr bwMode="auto">
          <a:xfrm flipH="1">
            <a:off x="836613" y="5868988"/>
            <a:ext cx="1111250" cy="477837"/>
            <a:chOff x="4433" y="321"/>
            <a:chExt cx="700" cy="301"/>
          </a:xfrm>
        </p:grpSpPr>
        <p:sp>
          <p:nvSpPr>
            <p:cNvPr id="17496" name="Rectangle 102"/>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7497" name="Text Box 103"/>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777777"/>
                  </a:solidFill>
                </a:rPr>
                <a:t>Matter</a:t>
              </a:r>
            </a:p>
          </p:txBody>
        </p:sp>
      </p:grpSp>
      <p:grpSp>
        <p:nvGrpSpPr>
          <p:cNvPr id="17462" name="Group 119"/>
          <p:cNvGrpSpPr>
            <a:grpSpLocks/>
          </p:cNvGrpSpPr>
          <p:nvPr/>
        </p:nvGrpSpPr>
        <p:grpSpPr bwMode="auto">
          <a:xfrm>
            <a:off x="8118475" y="1758950"/>
            <a:ext cx="841375" cy="987425"/>
            <a:chOff x="5122" y="1967"/>
            <a:chExt cx="530" cy="622"/>
          </a:xfrm>
        </p:grpSpPr>
        <p:pic>
          <p:nvPicPr>
            <p:cNvPr id="17492" name="Picture 120"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1" y="2244"/>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93" name="Text Box 121"/>
            <p:cNvSpPr txBox="1">
              <a:spLocks noChangeArrowheads="1"/>
            </p:cNvSpPr>
            <p:nvPr/>
          </p:nvSpPr>
          <p:spPr bwMode="auto">
            <a:xfrm>
              <a:off x="5122" y="1967"/>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accent1"/>
                  </a:solidFill>
                </a:rPr>
                <a:t>Doc.</a:t>
              </a:r>
              <a:br>
                <a:rPr lang="en-US" sz="1400">
                  <a:solidFill>
                    <a:schemeClr val="accent1"/>
                  </a:solidFill>
                </a:rPr>
              </a:br>
              <a:r>
                <a:rPr lang="en-US" sz="1400">
                  <a:solidFill>
                    <a:schemeClr val="accent1"/>
                  </a:solidFill>
                </a:rPr>
                <a:t>Storage</a:t>
              </a:r>
            </a:p>
          </p:txBody>
        </p:sp>
      </p:grpSp>
      <p:sp>
        <p:nvSpPr>
          <p:cNvPr id="17463" name="Line 122"/>
          <p:cNvSpPr>
            <a:spLocks noChangeShapeType="1"/>
          </p:cNvSpPr>
          <p:nvPr/>
        </p:nvSpPr>
        <p:spPr bwMode="auto">
          <a:xfrm flipV="1">
            <a:off x="4686300" y="2489200"/>
            <a:ext cx="0" cy="8636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66" name="Line 125"/>
          <p:cNvSpPr>
            <a:spLocks noChangeShapeType="1"/>
          </p:cNvSpPr>
          <p:nvPr/>
        </p:nvSpPr>
        <p:spPr bwMode="auto">
          <a:xfrm flipH="1">
            <a:off x="609600" y="3454400"/>
            <a:ext cx="2159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67" name="Line 126"/>
          <p:cNvSpPr>
            <a:spLocks noChangeShapeType="1"/>
          </p:cNvSpPr>
          <p:nvPr/>
        </p:nvSpPr>
        <p:spPr bwMode="auto">
          <a:xfrm>
            <a:off x="609600" y="3454400"/>
            <a:ext cx="0" cy="25527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68" name="Line 127"/>
          <p:cNvSpPr>
            <a:spLocks noChangeShapeType="1"/>
          </p:cNvSpPr>
          <p:nvPr/>
        </p:nvSpPr>
        <p:spPr bwMode="auto">
          <a:xfrm>
            <a:off x="622300" y="6007100"/>
            <a:ext cx="2032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69" name="Line 128"/>
          <p:cNvSpPr>
            <a:spLocks noChangeShapeType="1"/>
          </p:cNvSpPr>
          <p:nvPr/>
        </p:nvSpPr>
        <p:spPr bwMode="auto">
          <a:xfrm>
            <a:off x="1860550" y="3708400"/>
            <a:ext cx="1136650" cy="23368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70" name="Line 129"/>
          <p:cNvSpPr>
            <a:spLocks noChangeShapeType="1"/>
          </p:cNvSpPr>
          <p:nvPr/>
        </p:nvSpPr>
        <p:spPr bwMode="auto">
          <a:xfrm>
            <a:off x="1943100" y="3479800"/>
            <a:ext cx="9779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71" name="Line 130"/>
          <p:cNvSpPr>
            <a:spLocks noChangeShapeType="1"/>
          </p:cNvSpPr>
          <p:nvPr/>
        </p:nvSpPr>
        <p:spPr bwMode="auto">
          <a:xfrm flipH="1">
            <a:off x="928688" y="3095625"/>
            <a:ext cx="109537" cy="1285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72" name="Line 131"/>
          <p:cNvSpPr>
            <a:spLocks noChangeShapeType="1"/>
          </p:cNvSpPr>
          <p:nvPr/>
        </p:nvSpPr>
        <p:spPr bwMode="auto">
          <a:xfrm>
            <a:off x="1038225" y="3095625"/>
            <a:ext cx="104775" cy="1333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73" name="Line 132"/>
          <p:cNvSpPr>
            <a:spLocks noChangeShapeType="1"/>
          </p:cNvSpPr>
          <p:nvPr/>
        </p:nvSpPr>
        <p:spPr bwMode="auto">
          <a:xfrm flipH="1" flipV="1">
            <a:off x="1943100" y="3362325"/>
            <a:ext cx="128588" cy="1143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74" name="Line 133"/>
          <p:cNvSpPr>
            <a:spLocks noChangeShapeType="1"/>
          </p:cNvSpPr>
          <p:nvPr/>
        </p:nvSpPr>
        <p:spPr bwMode="auto">
          <a:xfrm flipH="1">
            <a:off x="1947863" y="3476625"/>
            <a:ext cx="123825" cy="1047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75" name="Line 134"/>
          <p:cNvSpPr>
            <a:spLocks noChangeShapeType="1"/>
          </p:cNvSpPr>
          <p:nvPr/>
        </p:nvSpPr>
        <p:spPr bwMode="auto">
          <a:xfrm flipH="1" flipV="1">
            <a:off x="1747838" y="3705225"/>
            <a:ext cx="165100" cy="1285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76" name="Line 135"/>
          <p:cNvSpPr>
            <a:spLocks noChangeShapeType="1"/>
          </p:cNvSpPr>
          <p:nvPr/>
        </p:nvSpPr>
        <p:spPr bwMode="auto">
          <a:xfrm flipV="1">
            <a:off x="1941513" y="3700463"/>
            <a:ext cx="6350" cy="1238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77" name="Line 136"/>
          <p:cNvSpPr>
            <a:spLocks noChangeShapeType="1"/>
          </p:cNvSpPr>
          <p:nvPr/>
        </p:nvSpPr>
        <p:spPr bwMode="auto">
          <a:xfrm flipV="1">
            <a:off x="700088" y="3352800"/>
            <a:ext cx="133350" cy="1000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78" name="Line 137"/>
          <p:cNvSpPr>
            <a:spLocks noChangeShapeType="1"/>
          </p:cNvSpPr>
          <p:nvPr/>
        </p:nvSpPr>
        <p:spPr bwMode="auto">
          <a:xfrm>
            <a:off x="704850" y="3452813"/>
            <a:ext cx="133350" cy="10953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81" name="Line 142"/>
          <p:cNvSpPr>
            <a:spLocks noChangeShapeType="1"/>
          </p:cNvSpPr>
          <p:nvPr/>
        </p:nvSpPr>
        <p:spPr bwMode="auto">
          <a:xfrm flipV="1">
            <a:off x="3798888" y="3822700"/>
            <a:ext cx="1133475" cy="20177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82" name="Line 143"/>
          <p:cNvSpPr>
            <a:spLocks noChangeShapeType="1"/>
          </p:cNvSpPr>
          <p:nvPr/>
        </p:nvSpPr>
        <p:spPr bwMode="auto">
          <a:xfrm flipH="1">
            <a:off x="3690938" y="5667375"/>
            <a:ext cx="190500" cy="17145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83" name="Line 144"/>
          <p:cNvSpPr>
            <a:spLocks noChangeShapeType="1"/>
          </p:cNvSpPr>
          <p:nvPr/>
        </p:nvSpPr>
        <p:spPr bwMode="auto">
          <a:xfrm>
            <a:off x="3881438" y="5657850"/>
            <a:ext cx="114300" cy="1762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84" name="Line 145"/>
          <p:cNvSpPr>
            <a:spLocks noChangeShapeType="1"/>
          </p:cNvSpPr>
          <p:nvPr/>
        </p:nvSpPr>
        <p:spPr bwMode="auto">
          <a:xfrm flipV="1">
            <a:off x="3159125" y="5432425"/>
            <a:ext cx="0" cy="40322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85" name="Line 146"/>
          <p:cNvSpPr>
            <a:spLocks noChangeShapeType="1"/>
          </p:cNvSpPr>
          <p:nvPr/>
        </p:nvSpPr>
        <p:spPr bwMode="auto">
          <a:xfrm>
            <a:off x="3146425" y="5432425"/>
            <a:ext cx="4397375"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86" name="Line 147"/>
          <p:cNvSpPr>
            <a:spLocks noChangeShapeType="1"/>
          </p:cNvSpPr>
          <p:nvPr/>
        </p:nvSpPr>
        <p:spPr bwMode="auto">
          <a:xfrm flipV="1">
            <a:off x="7543800" y="4908550"/>
            <a:ext cx="0" cy="51117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87" name="Line 148"/>
          <p:cNvSpPr>
            <a:spLocks noChangeShapeType="1"/>
          </p:cNvSpPr>
          <p:nvPr/>
        </p:nvSpPr>
        <p:spPr bwMode="auto">
          <a:xfrm flipH="1">
            <a:off x="3005138" y="5645150"/>
            <a:ext cx="161925" cy="1905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88" name="Line 149"/>
          <p:cNvSpPr>
            <a:spLocks noChangeShapeType="1"/>
          </p:cNvSpPr>
          <p:nvPr/>
        </p:nvSpPr>
        <p:spPr bwMode="auto">
          <a:xfrm>
            <a:off x="3167063" y="5645150"/>
            <a:ext cx="142875" cy="18573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89" name="Line 150"/>
          <p:cNvSpPr>
            <a:spLocks noChangeShapeType="1"/>
          </p:cNvSpPr>
          <p:nvPr/>
        </p:nvSpPr>
        <p:spPr bwMode="auto">
          <a:xfrm flipV="1">
            <a:off x="5324475" y="2433638"/>
            <a:ext cx="887413" cy="9255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90" name="Line 151"/>
          <p:cNvSpPr>
            <a:spLocks noChangeShapeType="1"/>
          </p:cNvSpPr>
          <p:nvPr/>
        </p:nvSpPr>
        <p:spPr bwMode="auto">
          <a:xfrm>
            <a:off x="5421313" y="3249613"/>
            <a:ext cx="12700"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91" name="Line 152"/>
          <p:cNvSpPr>
            <a:spLocks noChangeShapeType="1"/>
          </p:cNvSpPr>
          <p:nvPr/>
        </p:nvSpPr>
        <p:spPr bwMode="auto">
          <a:xfrm flipV="1">
            <a:off x="5221288" y="3249613"/>
            <a:ext cx="212725" cy="1031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23" name="Group 104"/>
          <p:cNvGrpSpPr>
            <a:grpSpLocks/>
          </p:cNvGrpSpPr>
          <p:nvPr/>
        </p:nvGrpSpPr>
        <p:grpSpPr bwMode="auto">
          <a:xfrm flipH="1">
            <a:off x="862885" y="4260850"/>
            <a:ext cx="1111250" cy="477838"/>
            <a:chOff x="4433" y="321"/>
            <a:chExt cx="700" cy="301"/>
          </a:xfrm>
        </p:grpSpPr>
        <p:sp>
          <p:nvSpPr>
            <p:cNvPr id="124" name="Rectangle 105"/>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25" name="Text Box 106"/>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rgbClr val="777777"/>
                  </a:solidFill>
                </a:rPr>
                <a:t>Activity</a:t>
              </a:r>
            </a:p>
          </p:txBody>
        </p:sp>
      </p:grpSp>
      <p:sp>
        <p:nvSpPr>
          <p:cNvPr id="126" name="Text Box 97"/>
          <p:cNvSpPr txBox="1">
            <a:spLocks noChangeArrowheads="1"/>
          </p:cNvSpPr>
          <p:nvPr/>
        </p:nvSpPr>
        <p:spPr bwMode="auto">
          <a:xfrm flipH="1">
            <a:off x="928688" y="2587482"/>
            <a:ext cx="1004722" cy="430887"/>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defPPr>
              <a:defRPr lang="en-US"/>
            </a:defPPr>
            <a:lvl1pPr eaLnBrk="1" hangingPunct="1">
              <a:defRPr sz="1600">
                <a:solidFill>
                  <a:srgbClr val="777777"/>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30000"/>
              </a:spcAft>
              <a:buClr>
                <a:schemeClr val="tx1"/>
              </a:buClr>
            </a:lvl6pPr>
            <a:lvl7pPr marL="2971800" indent="-228600" algn="ctr" eaLnBrk="0" fontAlgn="base" hangingPunct="0">
              <a:spcBef>
                <a:spcPct val="50000"/>
              </a:spcBef>
              <a:spcAft>
                <a:spcPct val="30000"/>
              </a:spcAft>
              <a:buClr>
                <a:schemeClr val="tx1"/>
              </a:buClr>
            </a:lvl7pPr>
            <a:lvl8pPr marL="3429000" indent="-228600" algn="ctr" eaLnBrk="0" fontAlgn="base" hangingPunct="0">
              <a:spcBef>
                <a:spcPct val="50000"/>
              </a:spcBef>
              <a:spcAft>
                <a:spcPct val="30000"/>
              </a:spcAft>
              <a:buClr>
                <a:schemeClr val="tx1"/>
              </a:buClr>
            </a:lvl8pPr>
            <a:lvl9pPr marL="3886200" indent="-228600" algn="ctr" eaLnBrk="0" fontAlgn="base" hangingPunct="0">
              <a:spcBef>
                <a:spcPct val="50000"/>
              </a:spcBef>
              <a:spcAft>
                <a:spcPct val="30000"/>
              </a:spcAft>
              <a:buClr>
                <a:schemeClr val="tx1"/>
              </a:buClr>
            </a:lvl9pPr>
          </a:lstStyle>
          <a:p>
            <a:r>
              <a:rPr lang="en-US" sz="1400" dirty="0"/>
              <a:t>Service Request</a:t>
            </a:r>
          </a:p>
        </p:txBody>
      </p:sp>
      <p:sp>
        <p:nvSpPr>
          <p:cNvPr id="130" name="Line 176"/>
          <p:cNvSpPr>
            <a:spLocks noChangeShapeType="1"/>
          </p:cNvSpPr>
          <p:nvPr/>
        </p:nvSpPr>
        <p:spPr bwMode="auto">
          <a:xfrm flipV="1">
            <a:off x="1330325" y="3043237"/>
            <a:ext cx="0" cy="182560"/>
          </a:xfrm>
          <a:prstGeom prst="line">
            <a:avLst/>
          </a:prstGeom>
          <a:noFill/>
          <a:ln w="25400">
            <a:solidFill>
              <a:schemeClr val="accent1">
                <a:lumMod val="40000"/>
                <a:lumOff val="60000"/>
              </a:schemeClr>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1" name="Line 176"/>
          <p:cNvSpPr>
            <a:spLocks noChangeShapeType="1"/>
          </p:cNvSpPr>
          <p:nvPr/>
        </p:nvSpPr>
        <p:spPr bwMode="auto">
          <a:xfrm flipH="1" flipV="1">
            <a:off x="1330325" y="3135803"/>
            <a:ext cx="76200" cy="89996"/>
          </a:xfrm>
          <a:prstGeom prst="line">
            <a:avLst/>
          </a:prstGeom>
          <a:noFill/>
          <a:ln w="25400">
            <a:solidFill>
              <a:schemeClr val="accent1">
                <a:lumMod val="40000"/>
                <a:lumOff val="60000"/>
              </a:schemeClr>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2" name="Line 176"/>
          <p:cNvSpPr>
            <a:spLocks noChangeShapeType="1"/>
          </p:cNvSpPr>
          <p:nvPr/>
        </p:nvSpPr>
        <p:spPr bwMode="auto">
          <a:xfrm flipV="1">
            <a:off x="1233470" y="3135803"/>
            <a:ext cx="96855" cy="89994"/>
          </a:xfrm>
          <a:prstGeom prst="line">
            <a:avLst/>
          </a:prstGeom>
          <a:noFill/>
          <a:ln w="25400">
            <a:solidFill>
              <a:schemeClr val="accent1">
                <a:lumMod val="40000"/>
                <a:lumOff val="60000"/>
              </a:schemeClr>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3" name="Line 176"/>
          <p:cNvSpPr>
            <a:spLocks noChangeShapeType="1"/>
          </p:cNvSpPr>
          <p:nvPr/>
        </p:nvSpPr>
        <p:spPr bwMode="auto">
          <a:xfrm flipH="1">
            <a:off x="1330325" y="3045811"/>
            <a:ext cx="76200" cy="89993"/>
          </a:xfrm>
          <a:prstGeom prst="line">
            <a:avLst/>
          </a:prstGeom>
          <a:noFill/>
          <a:ln w="25400">
            <a:solidFill>
              <a:schemeClr val="accent1">
                <a:lumMod val="40000"/>
                <a:lumOff val="60000"/>
              </a:schemeClr>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4" name="Line 176"/>
          <p:cNvSpPr>
            <a:spLocks noChangeShapeType="1"/>
          </p:cNvSpPr>
          <p:nvPr/>
        </p:nvSpPr>
        <p:spPr bwMode="auto">
          <a:xfrm>
            <a:off x="1233470" y="3045812"/>
            <a:ext cx="71455" cy="89992"/>
          </a:xfrm>
          <a:prstGeom prst="line">
            <a:avLst/>
          </a:prstGeom>
          <a:noFill/>
          <a:ln w="25400">
            <a:solidFill>
              <a:schemeClr val="accent1">
                <a:lumMod val="40000"/>
                <a:lumOff val="60000"/>
              </a:schemeClr>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5" name="Line 177"/>
          <p:cNvSpPr>
            <a:spLocks noChangeShapeType="1"/>
          </p:cNvSpPr>
          <p:nvPr/>
        </p:nvSpPr>
        <p:spPr bwMode="auto">
          <a:xfrm flipV="1">
            <a:off x="1041400" y="2532594"/>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6" name="Line 177"/>
          <p:cNvSpPr>
            <a:spLocks noChangeShapeType="1"/>
          </p:cNvSpPr>
          <p:nvPr/>
        </p:nvSpPr>
        <p:spPr bwMode="auto">
          <a:xfrm flipV="1">
            <a:off x="1566863" y="2635656"/>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7" name="Line 177"/>
          <p:cNvSpPr>
            <a:spLocks noChangeShapeType="1"/>
          </p:cNvSpPr>
          <p:nvPr/>
        </p:nvSpPr>
        <p:spPr bwMode="auto">
          <a:xfrm flipH="1">
            <a:off x="1566862" y="2614389"/>
            <a:ext cx="504825" cy="3987"/>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Line 3"/>
          <p:cNvSpPr>
            <a:spLocks noChangeShapeType="1"/>
          </p:cNvSpPr>
          <p:nvPr/>
        </p:nvSpPr>
        <p:spPr bwMode="auto">
          <a:xfrm flipH="1" flipV="1">
            <a:off x="1515942" y="3043508"/>
            <a:ext cx="0" cy="104748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7" name="Line 177"/>
          <p:cNvSpPr>
            <a:spLocks noChangeShapeType="1"/>
          </p:cNvSpPr>
          <p:nvPr/>
        </p:nvSpPr>
        <p:spPr bwMode="auto">
          <a:xfrm flipV="1">
            <a:off x="1517756" y="3236912"/>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 name="Rectangle 105"/>
          <p:cNvSpPr>
            <a:spLocks noChangeArrowheads="1"/>
          </p:cNvSpPr>
          <p:nvPr/>
        </p:nvSpPr>
        <p:spPr bwMode="auto">
          <a:xfrm flipH="1">
            <a:off x="858838" y="2550587"/>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8434" name="Rectangle 4"/>
          <p:cNvSpPr>
            <a:spLocks noGrp="1" noChangeArrowheads="1"/>
          </p:cNvSpPr>
          <p:nvPr>
            <p:ph type="title"/>
          </p:nvPr>
        </p:nvSpPr>
        <p:spPr>
          <a:xfrm>
            <a:off x="495300" y="120650"/>
            <a:ext cx="8318500" cy="485775"/>
          </a:xfrm>
        </p:spPr>
        <p:txBody>
          <a:bodyPr/>
          <a:lstStyle/>
          <a:p>
            <a:pPr eaLnBrk="1" hangingPunct="1"/>
            <a:r>
              <a:rPr lang="en-US" smtClean="0"/>
              <a:t>Activity</a:t>
            </a:r>
          </a:p>
        </p:txBody>
      </p:sp>
      <p:grpSp>
        <p:nvGrpSpPr>
          <p:cNvPr id="18435" name="Group 5"/>
          <p:cNvGrpSpPr>
            <a:grpSpLocks/>
          </p:cNvGrpSpPr>
          <p:nvPr/>
        </p:nvGrpSpPr>
        <p:grpSpPr bwMode="auto">
          <a:xfrm flipH="1">
            <a:off x="4435475" y="1493838"/>
            <a:ext cx="1006475" cy="477837"/>
            <a:chOff x="0" y="2816"/>
            <a:chExt cx="634" cy="301"/>
          </a:xfrm>
        </p:grpSpPr>
        <p:sp>
          <p:nvSpPr>
            <p:cNvPr id="18560" name="Rectangle 6"/>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8561" name="Text Box 7"/>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18436" name="Group 8"/>
          <p:cNvGrpSpPr>
            <a:grpSpLocks/>
          </p:cNvGrpSpPr>
          <p:nvPr/>
        </p:nvGrpSpPr>
        <p:grpSpPr bwMode="auto">
          <a:xfrm flipH="1">
            <a:off x="2932113" y="3243263"/>
            <a:ext cx="1150937" cy="692150"/>
            <a:chOff x="2745" y="2043"/>
            <a:chExt cx="725" cy="436"/>
          </a:xfrm>
        </p:grpSpPr>
        <p:sp>
          <p:nvSpPr>
            <p:cNvPr id="18558" name="Rectangle 9"/>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8559" name="Text Box 10"/>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sp>
        <p:nvSpPr>
          <p:cNvPr id="18437" name="Rectangle 11"/>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8438" name="Rectangle 12"/>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grpSp>
        <p:nvGrpSpPr>
          <p:cNvPr id="18439" name="Group 13"/>
          <p:cNvGrpSpPr>
            <a:grpSpLocks/>
          </p:cNvGrpSpPr>
          <p:nvPr/>
        </p:nvGrpSpPr>
        <p:grpSpPr bwMode="auto">
          <a:xfrm flipH="1">
            <a:off x="6897688" y="954088"/>
            <a:ext cx="1006475" cy="477837"/>
            <a:chOff x="0" y="2816"/>
            <a:chExt cx="634" cy="301"/>
          </a:xfrm>
        </p:grpSpPr>
        <p:sp>
          <p:nvSpPr>
            <p:cNvPr id="18556" name="Rectangle 14"/>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8557" name="Text Box 15"/>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18440" name="Rectangle 17"/>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41" name="Line 19"/>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2" name="Line 20"/>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3" name="Line 21"/>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44" name="Line 22"/>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5" name="Rectangle 23"/>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8446" name="Text Box 24"/>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18447" name="Group 25"/>
          <p:cNvGrpSpPr>
            <a:grpSpLocks/>
          </p:cNvGrpSpPr>
          <p:nvPr/>
        </p:nvGrpSpPr>
        <p:grpSpPr bwMode="auto">
          <a:xfrm flipH="1">
            <a:off x="6294438" y="2233613"/>
            <a:ext cx="858837" cy="152400"/>
            <a:chOff x="4441" y="3335"/>
            <a:chExt cx="541" cy="96"/>
          </a:xfrm>
        </p:grpSpPr>
        <p:sp>
          <p:nvSpPr>
            <p:cNvPr id="18553" name="Rectangle 26"/>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554" name="Rectangle 27"/>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555" name="Rectangle 28"/>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8448" name="Line 29"/>
          <p:cNvSpPr>
            <a:spLocks noChangeShapeType="1"/>
          </p:cNvSpPr>
          <p:nvPr/>
        </p:nvSpPr>
        <p:spPr bwMode="auto">
          <a:xfrm flipH="1">
            <a:off x="6754813" y="1427163"/>
            <a:ext cx="584200" cy="5270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9" name="Line 30"/>
          <p:cNvSpPr>
            <a:spLocks noChangeShapeType="1"/>
          </p:cNvSpPr>
          <p:nvPr/>
        </p:nvSpPr>
        <p:spPr bwMode="auto">
          <a:xfrm>
            <a:off x="6858000" y="1857375"/>
            <a:ext cx="4763" cy="952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0" name="Line 31"/>
          <p:cNvSpPr>
            <a:spLocks noChangeShapeType="1"/>
          </p:cNvSpPr>
          <p:nvPr/>
        </p:nvSpPr>
        <p:spPr bwMode="auto">
          <a:xfrm flipH="1">
            <a:off x="6643688" y="1857375"/>
            <a:ext cx="214312" cy="100013"/>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1" name="Line 32"/>
          <p:cNvSpPr>
            <a:spLocks noChangeShapeType="1"/>
          </p:cNvSpPr>
          <p:nvPr/>
        </p:nvSpPr>
        <p:spPr bwMode="auto">
          <a:xfrm flipV="1">
            <a:off x="3846513" y="2225675"/>
            <a:ext cx="2379662" cy="10112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2" name="Line 33"/>
          <p:cNvSpPr>
            <a:spLocks noChangeShapeType="1"/>
          </p:cNvSpPr>
          <p:nvPr/>
        </p:nvSpPr>
        <p:spPr bwMode="auto">
          <a:xfrm flipV="1">
            <a:off x="6096000" y="2138363"/>
            <a:ext cx="123825" cy="1428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3" name="Line 34"/>
          <p:cNvSpPr>
            <a:spLocks noChangeShapeType="1"/>
          </p:cNvSpPr>
          <p:nvPr/>
        </p:nvSpPr>
        <p:spPr bwMode="auto">
          <a:xfrm>
            <a:off x="6100763" y="2281238"/>
            <a:ext cx="1190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8454" name="Group 35"/>
          <p:cNvGrpSpPr>
            <a:grpSpLocks/>
          </p:cNvGrpSpPr>
          <p:nvPr/>
        </p:nvGrpSpPr>
        <p:grpSpPr bwMode="auto">
          <a:xfrm>
            <a:off x="3005138" y="5840413"/>
            <a:ext cx="1006475" cy="488950"/>
            <a:chOff x="1902" y="3679"/>
            <a:chExt cx="634" cy="308"/>
          </a:xfrm>
        </p:grpSpPr>
        <p:sp>
          <p:nvSpPr>
            <p:cNvPr id="18551" name="Rectangle 36"/>
            <p:cNvSpPr>
              <a:spLocks noChangeArrowheads="1"/>
            </p:cNvSpPr>
            <p:nvPr/>
          </p:nvSpPr>
          <p:spPr bwMode="auto">
            <a:xfrm flipH="1">
              <a:off x="1902" y="3683"/>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8552" name="Text Box 37"/>
            <p:cNvSpPr txBox="1">
              <a:spLocks noChangeArrowheads="1"/>
            </p:cNvSpPr>
            <p:nvPr/>
          </p:nvSpPr>
          <p:spPr bwMode="auto">
            <a:xfrm flipH="1">
              <a:off x="1920" y="3679"/>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a:t>
              </a:r>
              <a:br>
                <a:rPr lang="en-US" sz="1600">
                  <a:solidFill>
                    <a:schemeClr val="bg1"/>
                  </a:solidFill>
                </a:rPr>
              </a:br>
              <a:r>
                <a:rPr lang="en-US" sz="1600">
                  <a:solidFill>
                    <a:schemeClr val="bg1"/>
                  </a:solidFill>
                </a:rPr>
                <a:t>Contact</a:t>
              </a:r>
            </a:p>
          </p:txBody>
        </p:sp>
      </p:grpSp>
      <p:sp>
        <p:nvSpPr>
          <p:cNvPr id="18455" name="Rectangle 38"/>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8456" name="Text Box 39"/>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Contact</a:t>
            </a:r>
          </a:p>
        </p:txBody>
      </p:sp>
      <p:grpSp>
        <p:nvGrpSpPr>
          <p:cNvPr id="18457" name="Group 40"/>
          <p:cNvGrpSpPr>
            <a:grpSpLocks/>
          </p:cNvGrpSpPr>
          <p:nvPr/>
        </p:nvGrpSpPr>
        <p:grpSpPr bwMode="auto">
          <a:xfrm flipH="1">
            <a:off x="4510088" y="6118225"/>
            <a:ext cx="858837" cy="152400"/>
            <a:chOff x="4441" y="3335"/>
            <a:chExt cx="541" cy="96"/>
          </a:xfrm>
        </p:grpSpPr>
        <p:sp>
          <p:nvSpPr>
            <p:cNvPr id="18548" name="Rectangle 41"/>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549" name="Rectangle 42"/>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550" name="Rectangle 43"/>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8458" name="Line 44"/>
          <p:cNvSpPr>
            <a:spLocks noChangeShapeType="1"/>
          </p:cNvSpPr>
          <p:nvPr/>
        </p:nvSpPr>
        <p:spPr bwMode="auto">
          <a:xfrm flipV="1">
            <a:off x="3513138" y="3944938"/>
            <a:ext cx="0" cy="19097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9" name="Line 45"/>
          <p:cNvSpPr>
            <a:spLocks noChangeShapeType="1"/>
          </p:cNvSpPr>
          <p:nvPr/>
        </p:nvSpPr>
        <p:spPr bwMode="auto">
          <a:xfrm>
            <a:off x="4022725" y="6088063"/>
            <a:ext cx="4048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60" name="Line 46"/>
          <p:cNvSpPr>
            <a:spLocks noChangeShapeType="1"/>
          </p:cNvSpPr>
          <p:nvPr/>
        </p:nvSpPr>
        <p:spPr bwMode="auto">
          <a:xfrm flipH="1">
            <a:off x="3348038" y="5657850"/>
            <a:ext cx="161925" cy="190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61" name="Line 47"/>
          <p:cNvSpPr>
            <a:spLocks noChangeShapeType="1"/>
          </p:cNvSpPr>
          <p:nvPr/>
        </p:nvSpPr>
        <p:spPr bwMode="auto">
          <a:xfrm>
            <a:off x="3509963" y="5657850"/>
            <a:ext cx="142875" cy="1857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8462" name="Group 48"/>
          <p:cNvGrpSpPr>
            <a:grpSpLocks/>
          </p:cNvGrpSpPr>
          <p:nvPr/>
        </p:nvGrpSpPr>
        <p:grpSpPr bwMode="auto">
          <a:xfrm flipH="1">
            <a:off x="4435475" y="3351213"/>
            <a:ext cx="1006475" cy="477837"/>
            <a:chOff x="0" y="2816"/>
            <a:chExt cx="634" cy="301"/>
          </a:xfrm>
        </p:grpSpPr>
        <p:sp>
          <p:nvSpPr>
            <p:cNvPr id="18546" name="Rectangle 49"/>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8547" name="Text Box 50"/>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grpSp>
      <p:sp>
        <p:nvSpPr>
          <p:cNvPr id="18463" name="Line 52"/>
          <p:cNvSpPr>
            <a:spLocks noChangeShapeType="1"/>
          </p:cNvSpPr>
          <p:nvPr/>
        </p:nvSpPr>
        <p:spPr bwMode="auto">
          <a:xfrm flipV="1">
            <a:off x="4945063" y="1963738"/>
            <a:ext cx="0" cy="13795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64" name="Line 53"/>
          <p:cNvSpPr>
            <a:spLocks noChangeShapeType="1"/>
          </p:cNvSpPr>
          <p:nvPr/>
        </p:nvSpPr>
        <p:spPr bwMode="auto">
          <a:xfrm flipH="1">
            <a:off x="4075113" y="3590925"/>
            <a:ext cx="35877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65" name="Line 54"/>
          <p:cNvSpPr>
            <a:spLocks noChangeShapeType="1"/>
          </p:cNvSpPr>
          <p:nvPr/>
        </p:nvSpPr>
        <p:spPr bwMode="auto">
          <a:xfrm flipV="1">
            <a:off x="4305300" y="3490913"/>
            <a:ext cx="128588"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66" name="Line 55"/>
          <p:cNvSpPr>
            <a:spLocks noChangeShapeType="1"/>
          </p:cNvSpPr>
          <p:nvPr/>
        </p:nvSpPr>
        <p:spPr bwMode="auto">
          <a:xfrm>
            <a:off x="4305300" y="3590925"/>
            <a:ext cx="133350"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8467" name="Group 56"/>
          <p:cNvGrpSpPr>
            <a:grpSpLocks/>
          </p:cNvGrpSpPr>
          <p:nvPr/>
        </p:nvGrpSpPr>
        <p:grpSpPr bwMode="auto">
          <a:xfrm flipH="1">
            <a:off x="5572125" y="4429125"/>
            <a:ext cx="1006475" cy="488950"/>
            <a:chOff x="1959" y="3278"/>
            <a:chExt cx="634" cy="308"/>
          </a:xfrm>
        </p:grpSpPr>
        <p:sp>
          <p:nvSpPr>
            <p:cNvPr id="18544" name="Rectangle 57"/>
            <p:cNvSpPr>
              <a:spLocks noChangeArrowheads="1"/>
            </p:cNvSpPr>
            <p:nvPr/>
          </p:nvSpPr>
          <p:spPr bwMode="auto">
            <a:xfrm>
              <a:off x="1959" y="3282"/>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8545" name="Text Box 58"/>
            <p:cNvSpPr txBox="1">
              <a:spLocks noChangeArrowheads="1"/>
            </p:cNvSpPr>
            <p:nvPr/>
          </p:nvSpPr>
          <p:spPr bwMode="auto">
            <a:xfrm>
              <a:off x="1977" y="3278"/>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Reserve</a:t>
              </a:r>
              <a:br>
                <a:rPr lang="en-US" sz="1600">
                  <a:solidFill>
                    <a:schemeClr val="bg1"/>
                  </a:solidFill>
                </a:rPr>
              </a:br>
              <a:r>
                <a:rPr lang="en-US" sz="1600">
                  <a:solidFill>
                    <a:schemeClr val="bg1"/>
                  </a:solidFill>
                </a:rPr>
                <a:t>Line</a:t>
              </a:r>
            </a:p>
          </p:txBody>
        </p:sp>
      </p:grpSp>
      <p:grpSp>
        <p:nvGrpSpPr>
          <p:cNvPr id="18468" name="Group 59"/>
          <p:cNvGrpSpPr>
            <a:grpSpLocks/>
          </p:cNvGrpSpPr>
          <p:nvPr/>
        </p:nvGrpSpPr>
        <p:grpSpPr bwMode="auto">
          <a:xfrm>
            <a:off x="6102350" y="3351213"/>
            <a:ext cx="1230313" cy="484187"/>
            <a:chOff x="3844" y="2139"/>
            <a:chExt cx="775" cy="305"/>
          </a:xfrm>
        </p:grpSpPr>
        <p:sp>
          <p:nvSpPr>
            <p:cNvPr id="18538" name="Rectangle 60"/>
            <p:cNvSpPr>
              <a:spLocks noChangeArrowheads="1"/>
            </p:cNvSpPr>
            <p:nvPr/>
          </p:nvSpPr>
          <p:spPr bwMode="auto">
            <a:xfrm flipH="1">
              <a:off x="3844" y="2143"/>
              <a:ext cx="775"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8539" name="Text Box 61"/>
            <p:cNvSpPr txBox="1">
              <a:spLocks noChangeArrowheads="1"/>
            </p:cNvSpPr>
            <p:nvPr/>
          </p:nvSpPr>
          <p:spPr bwMode="auto">
            <a:xfrm flipH="1">
              <a:off x="3862" y="2139"/>
              <a:ext cx="7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Transaction</a:t>
              </a:r>
            </a:p>
          </p:txBody>
        </p:sp>
        <p:grpSp>
          <p:nvGrpSpPr>
            <p:cNvPr id="18540" name="Group 62"/>
            <p:cNvGrpSpPr>
              <a:grpSpLocks/>
            </p:cNvGrpSpPr>
            <p:nvPr/>
          </p:nvGrpSpPr>
          <p:grpSpPr bwMode="auto">
            <a:xfrm flipH="1">
              <a:off x="3961" y="2318"/>
              <a:ext cx="541" cy="96"/>
              <a:chOff x="4441" y="3335"/>
              <a:chExt cx="541" cy="96"/>
            </a:xfrm>
          </p:grpSpPr>
          <p:sp>
            <p:nvSpPr>
              <p:cNvPr id="18541" name="Rectangle 63"/>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542" name="Rectangle 64"/>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543" name="Rectangle 65"/>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grpSp>
        <p:nvGrpSpPr>
          <p:cNvPr id="18469" name="Group 66"/>
          <p:cNvGrpSpPr>
            <a:grpSpLocks/>
          </p:cNvGrpSpPr>
          <p:nvPr/>
        </p:nvGrpSpPr>
        <p:grpSpPr bwMode="auto">
          <a:xfrm flipH="1">
            <a:off x="6842125" y="4433888"/>
            <a:ext cx="1006475" cy="477837"/>
            <a:chOff x="0" y="2816"/>
            <a:chExt cx="634" cy="301"/>
          </a:xfrm>
        </p:grpSpPr>
        <p:sp>
          <p:nvSpPr>
            <p:cNvPr id="18536" name="Rectangle 67"/>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8537" name="Text Box 68"/>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Check</a:t>
              </a:r>
            </a:p>
          </p:txBody>
        </p:sp>
      </p:grpSp>
      <p:sp>
        <p:nvSpPr>
          <p:cNvPr id="18470" name="Line 79"/>
          <p:cNvSpPr>
            <a:spLocks noChangeShapeType="1"/>
          </p:cNvSpPr>
          <p:nvPr/>
        </p:nvSpPr>
        <p:spPr bwMode="auto">
          <a:xfrm>
            <a:off x="5270500" y="3819525"/>
            <a:ext cx="476250" cy="6143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71" name="Line 80"/>
          <p:cNvSpPr>
            <a:spLocks noChangeShapeType="1"/>
          </p:cNvSpPr>
          <p:nvPr/>
        </p:nvSpPr>
        <p:spPr bwMode="auto">
          <a:xfrm flipV="1">
            <a:off x="5643563" y="4305300"/>
            <a:ext cx="4762"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72" name="Line 81"/>
          <p:cNvSpPr>
            <a:spLocks noChangeShapeType="1"/>
          </p:cNvSpPr>
          <p:nvPr/>
        </p:nvSpPr>
        <p:spPr bwMode="auto">
          <a:xfrm>
            <a:off x="5648325" y="4305300"/>
            <a:ext cx="185738"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73" name="Line 84"/>
          <p:cNvSpPr>
            <a:spLocks noChangeShapeType="1"/>
          </p:cNvSpPr>
          <p:nvPr/>
        </p:nvSpPr>
        <p:spPr bwMode="auto">
          <a:xfrm flipV="1">
            <a:off x="6029325" y="3838575"/>
            <a:ext cx="314325" cy="59055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74" name="Line 85"/>
          <p:cNvSpPr>
            <a:spLocks noChangeShapeType="1"/>
          </p:cNvSpPr>
          <p:nvPr/>
        </p:nvSpPr>
        <p:spPr bwMode="auto">
          <a:xfrm flipH="1" flipV="1">
            <a:off x="6262688" y="3833813"/>
            <a:ext cx="19050" cy="1190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75" name="Line 86"/>
          <p:cNvSpPr>
            <a:spLocks noChangeShapeType="1"/>
          </p:cNvSpPr>
          <p:nvPr/>
        </p:nvSpPr>
        <p:spPr bwMode="auto">
          <a:xfrm flipV="1">
            <a:off x="6286500" y="3833813"/>
            <a:ext cx="161925" cy="123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76" name="Line 87"/>
          <p:cNvSpPr>
            <a:spLocks noChangeShapeType="1"/>
          </p:cNvSpPr>
          <p:nvPr/>
        </p:nvSpPr>
        <p:spPr bwMode="auto">
          <a:xfrm flipH="1" flipV="1">
            <a:off x="6829425" y="3833813"/>
            <a:ext cx="452438" cy="60007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77" name="Line 88"/>
          <p:cNvSpPr>
            <a:spLocks noChangeShapeType="1"/>
          </p:cNvSpPr>
          <p:nvPr/>
        </p:nvSpPr>
        <p:spPr bwMode="auto">
          <a:xfrm flipH="1" flipV="1">
            <a:off x="6696075" y="3829050"/>
            <a:ext cx="200025"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78" name="Line 89"/>
          <p:cNvSpPr>
            <a:spLocks noChangeShapeType="1"/>
          </p:cNvSpPr>
          <p:nvPr/>
        </p:nvSpPr>
        <p:spPr bwMode="auto">
          <a:xfrm flipV="1">
            <a:off x="6900863" y="3833813"/>
            <a:ext cx="52387"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79" name="Line 91"/>
          <p:cNvSpPr>
            <a:spLocks noChangeShapeType="1"/>
          </p:cNvSpPr>
          <p:nvPr/>
        </p:nvSpPr>
        <p:spPr bwMode="auto">
          <a:xfrm flipH="1" flipV="1">
            <a:off x="4075113" y="3925888"/>
            <a:ext cx="1497012" cy="781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80" name="Line 97"/>
          <p:cNvSpPr>
            <a:spLocks noChangeShapeType="1"/>
          </p:cNvSpPr>
          <p:nvPr/>
        </p:nvSpPr>
        <p:spPr bwMode="auto">
          <a:xfrm flipV="1">
            <a:off x="5429250" y="4591050"/>
            <a:ext cx="142875" cy="476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81" name="Line 98"/>
          <p:cNvSpPr>
            <a:spLocks noChangeShapeType="1"/>
          </p:cNvSpPr>
          <p:nvPr/>
        </p:nvSpPr>
        <p:spPr bwMode="auto">
          <a:xfrm>
            <a:off x="5429250" y="4648200"/>
            <a:ext cx="142875" cy="171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82" name="Line 110"/>
          <p:cNvSpPr>
            <a:spLocks noChangeShapeType="1"/>
          </p:cNvSpPr>
          <p:nvPr/>
        </p:nvSpPr>
        <p:spPr bwMode="auto">
          <a:xfrm flipV="1">
            <a:off x="1943100" y="3619500"/>
            <a:ext cx="977900" cy="6318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83" name="Line 111"/>
          <p:cNvSpPr>
            <a:spLocks noChangeShapeType="1"/>
          </p:cNvSpPr>
          <p:nvPr/>
        </p:nvSpPr>
        <p:spPr bwMode="auto">
          <a:xfrm flipH="1" flipV="1">
            <a:off x="1943100" y="4176713"/>
            <a:ext cx="100013" cy="142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84" name="Line 112"/>
          <p:cNvSpPr>
            <a:spLocks noChangeShapeType="1"/>
          </p:cNvSpPr>
          <p:nvPr/>
        </p:nvSpPr>
        <p:spPr bwMode="auto">
          <a:xfrm flipH="1">
            <a:off x="1947863" y="4186238"/>
            <a:ext cx="95250" cy="1666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8485" name="Group 125"/>
          <p:cNvGrpSpPr>
            <a:grpSpLocks/>
          </p:cNvGrpSpPr>
          <p:nvPr/>
        </p:nvGrpSpPr>
        <p:grpSpPr bwMode="auto">
          <a:xfrm flipH="1">
            <a:off x="836613" y="3228975"/>
            <a:ext cx="1111250" cy="477838"/>
            <a:chOff x="4433" y="321"/>
            <a:chExt cx="700" cy="301"/>
          </a:xfrm>
        </p:grpSpPr>
        <p:sp>
          <p:nvSpPr>
            <p:cNvPr id="18534" name="Rectangle 126"/>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8535" name="Text Box 127"/>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rgbClr val="777777"/>
                  </a:solidFill>
                </a:rPr>
                <a:t>Document</a:t>
              </a:r>
            </a:p>
          </p:txBody>
        </p:sp>
      </p:grpSp>
      <p:grpSp>
        <p:nvGrpSpPr>
          <p:cNvPr id="18486" name="Group 128"/>
          <p:cNvGrpSpPr>
            <a:grpSpLocks/>
          </p:cNvGrpSpPr>
          <p:nvPr/>
        </p:nvGrpSpPr>
        <p:grpSpPr bwMode="auto">
          <a:xfrm flipH="1">
            <a:off x="836613" y="4987925"/>
            <a:ext cx="1111250" cy="477838"/>
            <a:chOff x="4433" y="321"/>
            <a:chExt cx="700" cy="301"/>
          </a:xfrm>
        </p:grpSpPr>
        <p:sp>
          <p:nvSpPr>
            <p:cNvPr id="18532" name="Rectangle 129"/>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8533" name="Text Box 130"/>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777777"/>
                  </a:solidFill>
                </a:rPr>
                <a:t>Note</a:t>
              </a:r>
            </a:p>
          </p:txBody>
        </p:sp>
      </p:grpSp>
      <p:grpSp>
        <p:nvGrpSpPr>
          <p:cNvPr id="18487" name="Group 131"/>
          <p:cNvGrpSpPr>
            <a:grpSpLocks/>
          </p:cNvGrpSpPr>
          <p:nvPr/>
        </p:nvGrpSpPr>
        <p:grpSpPr bwMode="auto">
          <a:xfrm flipH="1">
            <a:off x="836613" y="5868988"/>
            <a:ext cx="1111250" cy="477837"/>
            <a:chOff x="4433" y="321"/>
            <a:chExt cx="700" cy="301"/>
          </a:xfrm>
        </p:grpSpPr>
        <p:sp>
          <p:nvSpPr>
            <p:cNvPr id="18530" name="Rectangle 132"/>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8531" name="Text Box 133"/>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777777"/>
                  </a:solidFill>
                </a:rPr>
                <a:t>Matter</a:t>
              </a:r>
            </a:p>
          </p:txBody>
        </p:sp>
      </p:grpSp>
      <p:grpSp>
        <p:nvGrpSpPr>
          <p:cNvPr id="18488" name="Group 134"/>
          <p:cNvGrpSpPr>
            <a:grpSpLocks/>
          </p:cNvGrpSpPr>
          <p:nvPr/>
        </p:nvGrpSpPr>
        <p:grpSpPr bwMode="auto">
          <a:xfrm flipH="1">
            <a:off x="836613" y="4108450"/>
            <a:ext cx="1111250" cy="477838"/>
            <a:chOff x="4433" y="321"/>
            <a:chExt cx="700" cy="301"/>
          </a:xfrm>
        </p:grpSpPr>
        <p:sp>
          <p:nvSpPr>
            <p:cNvPr id="18528" name="Rectangle 135"/>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8529" name="Text Box 136"/>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Activity</a:t>
              </a:r>
            </a:p>
          </p:txBody>
        </p:sp>
      </p:grpSp>
      <p:sp>
        <p:nvSpPr>
          <p:cNvPr id="18489" name="Line 137"/>
          <p:cNvSpPr>
            <a:spLocks noChangeShapeType="1"/>
          </p:cNvSpPr>
          <p:nvPr/>
        </p:nvSpPr>
        <p:spPr bwMode="auto">
          <a:xfrm>
            <a:off x="4710113" y="3824288"/>
            <a:ext cx="0" cy="64293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0" name="Line 138"/>
          <p:cNvSpPr>
            <a:spLocks noChangeShapeType="1"/>
          </p:cNvSpPr>
          <p:nvPr/>
        </p:nvSpPr>
        <p:spPr bwMode="auto">
          <a:xfrm>
            <a:off x="1943100" y="4467225"/>
            <a:ext cx="276701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1" name="Line 139"/>
          <p:cNvSpPr>
            <a:spLocks noChangeShapeType="1"/>
          </p:cNvSpPr>
          <p:nvPr/>
        </p:nvSpPr>
        <p:spPr bwMode="auto">
          <a:xfrm flipH="1" flipV="1">
            <a:off x="1943100" y="4381500"/>
            <a:ext cx="100013" cy="857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2" name="Line 140"/>
          <p:cNvSpPr>
            <a:spLocks noChangeShapeType="1"/>
          </p:cNvSpPr>
          <p:nvPr/>
        </p:nvSpPr>
        <p:spPr bwMode="auto">
          <a:xfrm flipH="1">
            <a:off x="1943100" y="4462463"/>
            <a:ext cx="100013" cy="857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3" name="Line 141"/>
          <p:cNvSpPr>
            <a:spLocks noChangeShapeType="1"/>
          </p:cNvSpPr>
          <p:nvPr/>
        </p:nvSpPr>
        <p:spPr bwMode="auto">
          <a:xfrm flipH="1">
            <a:off x="508000" y="6108700"/>
            <a:ext cx="317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4" name="Line 142"/>
          <p:cNvSpPr>
            <a:spLocks noChangeShapeType="1"/>
          </p:cNvSpPr>
          <p:nvPr/>
        </p:nvSpPr>
        <p:spPr bwMode="auto">
          <a:xfrm flipV="1">
            <a:off x="519113" y="4419600"/>
            <a:ext cx="0" cy="16891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5" name="Line 143"/>
          <p:cNvSpPr>
            <a:spLocks noChangeShapeType="1"/>
          </p:cNvSpPr>
          <p:nvPr/>
        </p:nvSpPr>
        <p:spPr bwMode="auto">
          <a:xfrm>
            <a:off x="523875" y="4424363"/>
            <a:ext cx="31115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6" name="Line 145"/>
          <p:cNvSpPr>
            <a:spLocks noChangeShapeType="1"/>
          </p:cNvSpPr>
          <p:nvPr/>
        </p:nvSpPr>
        <p:spPr bwMode="auto">
          <a:xfrm flipV="1">
            <a:off x="1358900" y="4584700"/>
            <a:ext cx="0" cy="3937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7" name="Line 146"/>
          <p:cNvSpPr>
            <a:spLocks noChangeShapeType="1"/>
          </p:cNvSpPr>
          <p:nvPr/>
        </p:nvSpPr>
        <p:spPr bwMode="auto">
          <a:xfrm flipH="1">
            <a:off x="1271588" y="4867275"/>
            <a:ext cx="85725" cy="1190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8" name="Line 147"/>
          <p:cNvSpPr>
            <a:spLocks noChangeShapeType="1"/>
          </p:cNvSpPr>
          <p:nvPr/>
        </p:nvSpPr>
        <p:spPr bwMode="auto">
          <a:xfrm>
            <a:off x="1357313" y="4867275"/>
            <a:ext cx="85725" cy="1190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9" name="Line 148"/>
          <p:cNvSpPr>
            <a:spLocks noChangeShapeType="1"/>
          </p:cNvSpPr>
          <p:nvPr/>
        </p:nvSpPr>
        <p:spPr bwMode="auto">
          <a:xfrm flipV="1">
            <a:off x="723900" y="4338638"/>
            <a:ext cx="109538" cy="8096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00" name="Line 149"/>
          <p:cNvSpPr>
            <a:spLocks noChangeShapeType="1"/>
          </p:cNvSpPr>
          <p:nvPr/>
        </p:nvSpPr>
        <p:spPr bwMode="auto">
          <a:xfrm>
            <a:off x="723900" y="4419600"/>
            <a:ext cx="109538" cy="952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01" name="Line 153"/>
          <p:cNvSpPr>
            <a:spLocks noChangeShapeType="1"/>
          </p:cNvSpPr>
          <p:nvPr/>
        </p:nvSpPr>
        <p:spPr bwMode="auto">
          <a:xfrm flipH="1">
            <a:off x="609600" y="3454400"/>
            <a:ext cx="215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02" name="Line 154"/>
          <p:cNvSpPr>
            <a:spLocks noChangeShapeType="1"/>
          </p:cNvSpPr>
          <p:nvPr/>
        </p:nvSpPr>
        <p:spPr bwMode="auto">
          <a:xfrm>
            <a:off x="609600" y="3454400"/>
            <a:ext cx="0" cy="25527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03" name="Line 155"/>
          <p:cNvSpPr>
            <a:spLocks noChangeShapeType="1"/>
          </p:cNvSpPr>
          <p:nvPr/>
        </p:nvSpPr>
        <p:spPr bwMode="auto">
          <a:xfrm>
            <a:off x="622300" y="6007100"/>
            <a:ext cx="2032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04" name="Line 156"/>
          <p:cNvSpPr>
            <a:spLocks noChangeShapeType="1"/>
          </p:cNvSpPr>
          <p:nvPr/>
        </p:nvSpPr>
        <p:spPr bwMode="auto">
          <a:xfrm flipV="1">
            <a:off x="700088" y="3352800"/>
            <a:ext cx="133350"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05" name="Line 157"/>
          <p:cNvSpPr>
            <a:spLocks noChangeShapeType="1"/>
          </p:cNvSpPr>
          <p:nvPr/>
        </p:nvSpPr>
        <p:spPr bwMode="auto">
          <a:xfrm>
            <a:off x="704850" y="3452813"/>
            <a:ext cx="133350" cy="1095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06" name="Line 158"/>
          <p:cNvSpPr>
            <a:spLocks noChangeShapeType="1"/>
          </p:cNvSpPr>
          <p:nvPr/>
        </p:nvSpPr>
        <p:spPr bwMode="auto">
          <a:xfrm flipV="1">
            <a:off x="4686300" y="2489200"/>
            <a:ext cx="0" cy="863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07" name="Line 159"/>
          <p:cNvSpPr>
            <a:spLocks noChangeShapeType="1"/>
          </p:cNvSpPr>
          <p:nvPr/>
        </p:nvSpPr>
        <p:spPr bwMode="auto">
          <a:xfrm flipH="1">
            <a:off x="1041400" y="2489200"/>
            <a:ext cx="3644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08" name="Line 160"/>
          <p:cNvSpPr>
            <a:spLocks noChangeShapeType="1"/>
          </p:cNvSpPr>
          <p:nvPr/>
        </p:nvSpPr>
        <p:spPr bwMode="auto">
          <a:xfrm>
            <a:off x="1041400" y="2489200"/>
            <a:ext cx="0" cy="736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09" name="Line 161"/>
          <p:cNvSpPr>
            <a:spLocks noChangeShapeType="1"/>
          </p:cNvSpPr>
          <p:nvPr/>
        </p:nvSpPr>
        <p:spPr bwMode="auto">
          <a:xfrm flipH="1">
            <a:off x="928688" y="3095625"/>
            <a:ext cx="109537"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10" name="Line 162"/>
          <p:cNvSpPr>
            <a:spLocks noChangeShapeType="1"/>
          </p:cNvSpPr>
          <p:nvPr/>
        </p:nvSpPr>
        <p:spPr bwMode="auto">
          <a:xfrm>
            <a:off x="1038225" y="3095625"/>
            <a:ext cx="104775"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11" name="Line 164"/>
          <p:cNvSpPr>
            <a:spLocks noChangeShapeType="1"/>
          </p:cNvSpPr>
          <p:nvPr/>
        </p:nvSpPr>
        <p:spPr bwMode="auto">
          <a:xfrm>
            <a:off x="1943100" y="3479800"/>
            <a:ext cx="977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12" name="Line 165"/>
          <p:cNvSpPr>
            <a:spLocks noChangeShapeType="1"/>
          </p:cNvSpPr>
          <p:nvPr/>
        </p:nvSpPr>
        <p:spPr bwMode="auto">
          <a:xfrm flipH="1" flipV="1">
            <a:off x="1943100" y="3362325"/>
            <a:ext cx="128588" cy="1143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13" name="Line 166"/>
          <p:cNvSpPr>
            <a:spLocks noChangeShapeType="1"/>
          </p:cNvSpPr>
          <p:nvPr/>
        </p:nvSpPr>
        <p:spPr bwMode="auto">
          <a:xfrm flipH="1">
            <a:off x="1947863" y="3476625"/>
            <a:ext cx="123825" cy="1047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14" name="Line 169"/>
          <p:cNvSpPr>
            <a:spLocks noChangeShapeType="1"/>
          </p:cNvSpPr>
          <p:nvPr/>
        </p:nvSpPr>
        <p:spPr bwMode="auto">
          <a:xfrm flipV="1">
            <a:off x="3798888" y="3822700"/>
            <a:ext cx="1133475" cy="20177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15" name="Line 170"/>
          <p:cNvSpPr>
            <a:spLocks noChangeShapeType="1"/>
          </p:cNvSpPr>
          <p:nvPr/>
        </p:nvSpPr>
        <p:spPr bwMode="auto">
          <a:xfrm flipH="1">
            <a:off x="3690938" y="5667375"/>
            <a:ext cx="190500" cy="17145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16" name="Line 171"/>
          <p:cNvSpPr>
            <a:spLocks noChangeShapeType="1"/>
          </p:cNvSpPr>
          <p:nvPr/>
        </p:nvSpPr>
        <p:spPr bwMode="auto">
          <a:xfrm>
            <a:off x="3881438" y="5657850"/>
            <a:ext cx="114300" cy="1762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17" name="Line 172"/>
          <p:cNvSpPr>
            <a:spLocks noChangeShapeType="1"/>
          </p:cNvSpPr>
          <p:nvPr/>
        </p:nvSpPr>
        <p:spPr bwMode="auto">
          <a:xfrm>
            <a:off x="1860550" y="3708400"/>
            <a:ext cx="1136650" cy="23368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18" name="Line 173"/>
          <p:cNvSpPr>
            <a:spLocks noChangeShapeType="1"/>
          </p:cNvSpPr>
          <p:nvPr/>
        </p:nvSpPr>
        <p:spPr bwMode="auto">
          <a:xfrm flipH="1" flipV="1">
            <a:off x="1747838" y="3705225"/>
            <a:ext cx="165100" cy="12858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19" name="Line 174"/>
          <p:cNvSpPr>
            <a:spLocks noChangeShapeType="1"/>
          </p:cNvSpPr>
          <p:nvPr/>
        </p:nvSpPr>
        <p:spPr bwMode="auto">
          <a:xfrm flipV="1">
            <a:off x="1941513" y="3700463"/>
            <a:ext cx="6350" cy="12382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20" name="Line 175"/>
          <p:cNvSpPr>
            <a:spLocks noChangeShapeType="1"/>
          </p:cNvSpPr>
          <p:nvPr/>
        </p:nvSpPr>
        <p:spPr bwMode="auto">
          <a:xfrm flipV="1">
            <a:off x="3159125" y="5432425"/>
            <a:ext cx="0" cy="40322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21" name="Line 176"/>
          <p:cNvSpPr>
            <a:spLocks noChangeShapeType="1"/>
          </p:cNvSpPr>
          <p:nvPr/>
        </p:nvSpPr>
        <p:spPr bwMode="auto">
          <a:xfrm>
            <a:off x="3146425" y="5432425"/>
            <a:ext cx="4397375"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22" name="Line 177"/>
          <p:cNvSpPr>
            <a:spLocks noChangeShapeType="1"/>
          </p:cNvSpPr>
          <p:nvPr/>
        </p:nvSpPr>
        <p:spPr bwMode="auto">
          <a:xfrm flipV="1">
            <a:off x="7543800" y="4908550"/>
            <a:ext cx="0" cy="51117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23" name="Line 178"/>
          <p:cNvSpPr>
            <a:spLocks noChangeShapeType="1"/>
          </p:cNvSpPr>
          <p:nvPr/>
        </p:nvSpPr>
        <p:spPr bwMode="auto">
          <a:xfrm flipH="1">
            <a:off x="3005138" y="5645150"/>
            <a:ext cx="161925" cy="1905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24" name="Line 179"/>
          <p:cNvSpPr>
            <a:spLocks noChangeShapeType="1"/>
          </p:cNvSpPr>
          <p:nvPr/>
        </p:nvSpPr>
        <p:spPr bwMode="auto">
          <a:xfrm>
            <a:off x="3167063" y="5645150"/>
            <a:ext cx="142875" cy="18573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25" name="Line 180"/>
          <p:cNvSpPr>
            <a:spLocks noChangeShapeType="1"/>
          </p:cNvSpPr>
          <p:nvPr/>
        </p:nvSpPr>
        <p:spPr bwMode="auto">
          <a:xfrm flipV="1">
            <a:off x="5324475" y="2433638"/>
            <a:ext cx="887413" cy="9255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26" name="Line 181"/>
          <p:cNvSpPr>
            <a:spLocks noChangeShapeType="1"/>
          </p:cNvSpPr>
          <p:nvPr/>
        </p:nvSpPr>
        <p:spPr bwMode="auto">
          <a:xfrm>
            <a:off x="5421313" y="3249613"/>
            <a:ext cx="12700"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27" name="Line 182"/>
          <p:cNvSpPr>
            <a:spLocks noChangeShapeType="1"/>
          </p:cNvSpPr>
          <p:nvPr/>
        </p:nvSpPr>
        <p:spPr bwMode="auto">
          <a:xfrm flipV="1">
            <a:off x="5221288" y="3249613"/>
            <a:ext cx="212725" cy="1031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5" name="Text Box 97"/>
          <p:cNvSpPr txBox="1">
            <a:spLocks noChangeArrowheads="1"/>
          </p:cNvSpPr>
          <p:nvPr/>
        </p:nvSpPr>
        <p:spPr bwMode="auto">
          <a:xfrm flipH="1">
            <a:off x="928688" y="2587482"/>
            <a:ext cx="1004722" cy="430887"/>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defPPr>
              <a:defRPr lang="en-US"/>
            </a:defPPr>
            <a:lvl1pPr eaLnBrk="1" hangingPunct="1">
              <a:defRPr sz="1600">
                <a:solidFill>
                  <a:srgbClr val="777777"/>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30000"/>
              </a:spcAft>
              <a:buClr>
                <a:schemeClr val="tx1"/>
              </a:buClr>
            </a:lvl6pPr>
            <a:lvl7pPr marL="2971800" indent="-228600" algn="ctr" eaLnBrk="0" fontAlgn="base" hangingPunct="0">
              <a:spcBef>
                <a:spcPct val="50000"/>
              </a:spcBef>
              <a:spcAft>
                <a:spcPct val="30000"/>
              </a:spcAft>
              <a:buClr>
                <a:schemeClr val="tx1"/>
              </a:buClr>
            </a:lvl7pPr>
            <a:lvl8pPr marL="3429000" indent="-228600" algn="ctr" eaLnBrk="0" fontAlgn="base" hangingPunct="0">
              <a:spcBef>
                <a:spcPct val="50000"/>
              </a:spcBef>
              <a:spcAft>
                <a:spcPct val="30000"/>
              </a:spcAft>
              <a:buClr>
                <a:schemeClr val="tx1"/>
              </a:buClr>
            </a:lvl8pPr>
            <a:lvl9pPr marL="3886200" indent="-228600" algn="ctr" eaLnBrk="0" fontAlgn="base" hangingPunct="0">
              <a:spcBef>
                <a:spcPct val="50000"/>
              </a:spcBef>
              <a:spcAft>
                <a:spcPct val="30000"/>
              </a:spcAft>
              <a:buClr>
                <a:schemeClr val="tx1"/>
              </a:buClr>
            </a:lvl9pPr>
          </a:lstStyle>
          <a:p>
            <a:r>
              <a:rPr lang="en-US" sz="1400" dirty="0"/>
              <a:t>Service Request</a:t>
            </a:r>
          </a:p>
        </p:txBody>
      </p:sp>
      <p:sp>
        <p:nvSpPr>
          <p:cNvPr id="134" name="Line 178"/>
          <p:cNvSpPr>
            <a:spLocks noChangeShapeType="1"/>
          </p:cNvSpPr>
          <p:nvPr/>
        </p:nvSpPr>
        <p:spPr bwMode="auto">
          <a:xfrm flipV="1">
            <a:off x="1427162" y="3974306"/>
            <a:ext cx="100013" cy="128587"/>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6" name="Line 179"/>
          <p:cNvSpPr>
            <a:spLocks noChangeShapeType="1"/>
          </p:cNvSpPr>
          <p:nvPr/>
        </p:nvSpPr>
        <p:spPr bwMode="auto">
          <a:xfrm>
            <a:off x="1498600" y="3974306"/>
            <a:ext cx="95250" cy="13335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8" name="Line 177"/>
          <p:cNvSpPr>
            <a:spLocks noChangeShapeType="1"/>
          </p:cNvSpPr>
          <p:nvPr/>
        </p:nvSpPr>
        <p:spPr bwMode="auto">
          <a:xfrm flipV="1">
            <a:off x="1515180" y="3233737"/>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Line 3"/>
          <p:cNvSpPr>
            <a:spLocks noChangeShapeType="1"/>
          </p:cNvSpPr>
          <p:nvPr/>
        </p:nvSpPr>
        <p:spPr bwMode="auto">
          <a:xfrm flipV="1">
            <a:off x="1190625" y="2876550"/>
            <a:ext cx="0" cy="211455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 name="Rectangle 105"/>
          <p:cNvSpPr>
            <a:spLocks noChangeArrowheads="1"/>
          </p:cNvSpPr>
          <p:nvPr/>
        </p:nvSpPr>
        <p:spPr bwMode="auto">
          <a:xfrm flipH="1">
            <a:off x="858838" y="2550587"/>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9458" name="Rectangle 2"/>
          <p:cNvSpPr>
            <a:spLocks noGrp="1" noChangeArrowheads="1"/>
          </p:cNvSpPr>
          <p:nvPr>
            <p:ph type="title"/>
          </p:nvPr>
        </p:nvSpPr>
        <p:spPr>
          <a:xfrm>
            <a:off x="495300" y="120650"/>
            <a:ext cx="8318500" cy="485775"/>
          </a:xfrm>
        </p:spPr>
        <p:txBody>
          <a:bodyPr/>
          <a:lstStyle/>
          <a:p>
            <a:pPr eaLnBrk="1" hangingPunct="1"/>
            <a:r>
              <a:rPr lang="en-US" smtClean="0"/>
              <a:t>Note</a:t>
            </a:r>
          </a:p>
        </p:txBody>
      </p:sp>
      <p:grpSp>
        <p:nvGrpSpPr>
          <p:cNvPr id="19459" name="Group 3"/>
          <p:cNvGrpSpPr>
            <a:grpSpLocks/>
          </p:cNvGrpSpPr>
          <p:nvPr/>
        </p:nvGrpSpPr>
        <p:grpSpPr bwMode="auto">
          <a:xfrm flipH="1">
            <a:off x="4435475" y="1493838"/>
            <a:ext cx="1006475" cy="477837"/>
            <a:chOff x="0" y="2816"/>
            <a:chExt cx="634" cy="301"/>
          </a:xfrm>
        </p:grpSpPr>
        <p:sp>
          <p:nvSpPr>
            <p:cNvPr id="19597" name="Rectangle 4"/>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9598" name="Text Box 5"/>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19460" name="Group 6"/>
          <p:cNvGrpSpPr>
            <a:grpSpLocks/>
          </p:cNvGrpSpPr>
          <p:nvPr/>
        </p:nvGrpSpPr>
        <p:grpSpPr bwMode="auto">
          <a:xfrm flipH="1">
            <a:off x="2932113" y="3243263"/>
            <a:ext cx="1150937" cy="692150"/>
            <a:chOff x="2745" y="2043"/>
            <a:chExt cx="725" cy="436"/>
          </a:xfrm>
        </p:grpSpPr>
        <p:sp>
          <p:nvSpPr>
            <p:cNvPr id="19595" name="Rectangle 7"/>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9596" name="Text Box 8"/>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sp>
        <p:nvSpPr>
          <p:cNvPr id="19461" name="Rectangle 9"/>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9462" name="Rectangle 10"/>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grpSp>
        <p:nvGrpSpPr>
          <p:cNvPr id="19463" name="Group 11"/>
          <p:cNvGrpSpPr>
            <a:grpSpLocks/>
          </p:cNvGrpSpPr>
          <p:nvPr/>
        </p:nvGrpSpPr>
        <p:grpSpPr bwMode="auto">
          <a:xfrm flipH="1">
            <a:off x="6897688" y="954088"/>
            <a:ext cx="1006475" cy="477837"/>
            <a:chOff x="0" y="2816"/>
            <a:chExt cx="634" cy="301"/>
          </a:xfrm>
        </p:grpSpPr>
        <p:sp>
          <p:nvSpPr>
            <p:cNvPr id="19593" name="Rectangle 12"/>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9594" name="Text Box 13"/>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19464" name="Rectangle 14"/>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65" name="Line 15"/>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6" name="Line 16"/>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7" name="Line 17"/>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68" name="Line 18"/>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9" name="Rectangle 19"/>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9470" name="Text Box 20"/>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19471" name="Group 21"/>
          <p:cNvGrpSpPr>
            <a:grpSpLocks/>
          </p:cNvGrpSpPr>
          <p:nvPr/>
        </p:nvGrpSpPr>
        <p:grpSpPr bwMode="auto">
          <a:xfrm flipH="1">
            <a:off x="6294438" y="2233613"/>
            <a:ext cx="858837" cy="152400"/>
            <a:chOff x="4441" y="3335"/>
            <a:chExt cx="541" cy="96"/>
          </a:xfrm>
        </p:grpSpPr>
        <p:sp>
          <p:nvSpPr>
            <p:cNvPr id="19590" name="Rectangle 22"/>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91" name="Rectangle 23"/>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92" name="Rectangle 24"/>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9472" name="Line 25"/>
          <p:cNvSpPr>
            <a:spLocks noChangeShapeType="1"/>
          </p:cNvSpPr>
          <p:nvPr/>
        </p:nvSpPr>
        <p:spPr bwMode="auto">
          <a:xfrm flipH="1">
            <a:off x="6754813" y="1427163"/>
            <a:ext cx="584200" cy="5270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3" name="Line 26"/>
          <p:cNvSpPr>
            <a:spLocks noChangeShapeType="1"/>
          </p:cNvSpPr>
          <p:nvPr/>
        </p:nvSpPr>
        <p:spPr bwMode="auto">
          <a:xfrm>
            <a:off x="6858000" y="1857375"/>
            <a:ext cx="4763" cy="952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4" name="Line 27"/>
          <p:cNvSpPr>
            <a:spLocks noChangeShapeType="1"/>
          </p:cNvSpPr>
          <p:nvPr/>
        </p:nvSpPr>
        <p:spPr bwMode="auto">
          <a:xfrm flipH="1">
            <a:off x="6643688" y="1857375"/>
            <a:ext cx="214312" cy="100013"/>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5" name="Line 28"/>
          <p:cNvSpPr>
            <a:spLocks noChangeShapeType="1"/>
          </p:cNvSpPr>
          <p:nvPr/>
        </p:nvSpPr>
        <p:spPr bwMode="auto">
          <a:xfrm flipV="1">
            <a:off x="3846513" y="2225675"/>
            <a:ext cx="2379662" cy="10112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6" name="Line 29"/>
          <p:cNvSpPr>
            <a:spLocks noChangeShapeType="1"/>
          </p:cNvSpPr>
          <p:nvPr/>
        </p:nvSpPr>
        <p:spPr bwMode="auto">
          <a:xfrm flipV="1">
            <a:off x="6096000" y="2138363"/>
            <a:ext cx="123825" cy="1428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7" name="Line 30"/>
          <p:cNvSpPr>
            <a:spLocks noChangeShapeType="1"/>
          </p:cNvSpPr>
          <p:nvPr/>
        </p:nvSpPr>
        <p:spPr bwMode="auto">
          <a:xfrm>
            <a:off x="6100763" y="2281238"/>
            <a:ext cx="1190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478" name="Group 31"/>
          <p:cNvGrpSpPr>
            <a:grpSpLocks/>
          </p:cNvGrpSpPr>
          <p:nvPr/>
        </p:nvGrpSpPr>
        <p:grpSpPr bwMode="auto">
          <a:xfrm>
            <a:off x="3005138" y="5840413"/>
            <a:ext cx="1006475" cy="488950"/>
            <a:chOff x="1902" y="3679"/>
            <a:chExt cx="634" cy="308"/>
          </a:xfrm>
        </p:grpSpPr>
        <p:sp>
          <p:nvSpPr>
            <p:cNvPr id="19588" name="Rectangle 32"/>
            <p:cNvSpPr>
              <a:spLocks noChangeArrowheads="1"/>
            </p:cNvSpPr>
            <p:nvPr/>
          </p:nvSpPr>
          <p:spPr bwMode="auto">
            <a:xfrm flipH="1">
              <a:off x="1902" y="3683"/>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9589" name="Text Box 33"/>
            <p:cNvSpPr txBox="1">
              <a:spLocks noChangeArrowheads="1"/>
            </p:cNvSpPr>
            <p:nvPr/>
          </p:nvSpPr>
          <p:spPr bwMode="auto">
            <a:xfrm flipH="1">
              <a:off x="1920" y="3679"/>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a:t>
              </a:r>
              <a:br>
                <a:rPr lang="en-US" sz="1600">
                  <a:solidFill>
                    <a:schemeClr val="bg1"/>
                  </a:solidFill>
                </a:rPr>
              </a:br>
              <a:r>
                <a:rPr lang="en-US" sz="1600">
                  <a:solidFill>
                    <a:schemeClr val="bg1"/>
                  </a:solidFill>
                </a:rPr>
                <a:t>Contact</a:t>
              </a:r>
            </a:p>
          </p:txBody>
        </p:sp>
      </p:grpSp>
      <p:sp>
        <p:nvSpPr>
          <p:cNvPr id="19479" name="Rectangle 34"/>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9480" name="Text Box 35"/>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Contact</a:t>
            </a:r>
          </a:p>
        </p:txBody>
      </p:sp>
      <p:grpSp>
        <p:nvGrpSpPr>
          <p:cNvPr id="19481" name="Group 36"/>
          <p:cNvGrpSpPr>
            <a:grpSpLocks/>
          </p:cNvGrpSpPr>
          <p:nvPr/>
        </p:nvGrpSpPr>
        <p:grpSpPr bwMode="auto">
          <a:xfrm flipH="1">
            <a:off x="4510088" y="6118225"/>
            <a:ext cx="858837" cy="152400"/>
            <a:chOff x="4441" y="3335"/>
            <a:chExt cx="541" cy="96"/>
          </a:xfrm>
        </p:grpSpPr>
        <p:sp>
          <p:nvSpPr>
            <p:cNvPr id="19585" name="Rectangle 37"/>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86" name="Rectangle 38"/>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87" name="Rectangle 39"/>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9482" name="Line 40"/>
          <p:cNvSpPr>
            <a:spLocks noChangeShapeType="1"/>
          </p:cNvSpPr>
          <p:nvPr/>
        </p:nvSpPr>
        <p:spPr bwMode="auto">
          <a:xfrm flipV="1">
            <a:off x="3513138" y="3944938"/>
            <a:ext cx="0" cy="19097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3" name="Line 41"/>
          <p:cNvSpPr>
            <a:spLocks noChangeShapeType="1"/>
          </p:cNvSpPr>
          <p:nvPr/>
        </p:nvSpPr>
        <p:spPr bwMode="auto">
          <a:xfrm>
            <a:off x="4022725" y="6088063"/>
            <a:ext cx="4048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4" name="Line 42"/>
          <p:cNvSpPr>
            <a:spLocks noChangeShapeType="1"/>
          </p:cNvSpPr>
          <p:nvPr/>
        </p:nvSpPr>
        <p:spPr bwMode="auto">
          <a:xfrm flipH="1">
            <a:off x="3348038" y="5657850"/>
            <a:ext cx="161925" cy="190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5" name="Line 43"/>
          <p:cNvSpPr>
            <a:spLocks noChangeShapeType="1"/>
          </p:cNvSpPr>
          <p:nvPr/>
        </p:nvSpPr>
        <p:spPr bwMode="auto">
          <a:xfrm>
            <a:off x="3509963" y="5657850"/>
            <a:ext cx="142875" cy="1857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486" name="Group 44"/>
          <p:cNvGrpSpPr>
            <a:grpSpLocks/>
          </p:cNvGrpSpPr>
          <p:nvPr/>
        </p:nvGrpSpPr>
        <p:grpSpPr bwMode="auto">
          <a:xfrm flipH="1">
            <a:off x="4435475" y="3351213"/>
            <a:ext cx="1006475" cy="477837"/>
            <a:chOff x="0" y="2816"/>
            <a:chExt cx="634" cy="301"/>
          </a:xfrm>
        </p:grpSpPr>
        <p:sp>
          <p:nvSpPr>
            <p:cNvPr id="19583" name="Rectangle 45"/>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9584" name="Text Box 46"/>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grpSp>
      <p:sp>
        <p:nvSpPr>
          <p:cNvPr id="19487" name="Line 48"/>
          <p:cNvSpPr>
            <a:spLocks noChangeShapeType="1"/>
          </p:cNvSpPr>
          <p:nvPr/>
        </p:nvSpPr>
        <p:spPr bwMode="auto">
          <a:xfrm flipV="1">
            <a:off x="4945063" y="1963738"/>
            <a:ext cx="0" cy="13795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8" name="Line 49"/>
          <p:cNvSpPr>
            <a:spLocks noChangeShapeType="1"/>
          </p:cNvSpPr>
          <p:nvPr/>
        </p:nvSpPr>
        <p:spPr bwMode="auto">
          <a:xfrm flipH="1">
            <a:off x="4075113" y="3590925"/>
            <a:ext cx="35877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9" name="Line 50"/>
          <p:cNvSpPr>
            <a:spLocks noChangeShapeType="1"/>
          </p:cNvSpPr>
          <p:nvPr/>
        </p:nvSpPr>
        <p:spPr bwMode="auto">
          <a:xfrm flipV="1">
            <a:off x="4305300" y="3490913"/>
            <a:ext cx="128588"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90" name="Line 51"/>
          <p:cNvSpPr>
            <a:spLocks noChangeShapeType="1"/>
          </p:cNvSpPr>
          <p:nvPr/>
        </p:nvSpPr>
        <p:spPr bwMode="auto">
          <a:xfrm>
            <a:off x="4305300" y="3590925"/>
            <a:ext cx="133350"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491" name="Group 52"/>
          <p:cNvGrpSpPr>
            <a:grpSpLocks/>
          </p:cNvGrpSpPr>
          <p:nvPr/>
        </p:nvGrpSpPr>
        <p:grpSpPr bwMode="auto">
          <a:xfrm flipH="1">
            <a:off x="5572125" y="4429125"/>
            <a:ext cx="1006475" cy="488950"/>
            <a:chOff x="1959" y="3278"/>
            <a:chExt cx="634" cy="308"/>
          </a:xfrm>
        </p:grpSpPr>
        <p:sp>
          <p:nvSpPr>
            <p:cNvPr id="19581" name="Rectangle 53"/>
            <p:cNvSpPr>
              <a:spLocks noChangeArrowheads="1"/>
            </p:cNvSpPr>
            <p:nvPr/>
          </p:nvSpPr>
          <p:spPr bwMode="auto">
            <a:xfrm>
              <a:off x="1959" y="3282"/>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9582" name="Text Box 54"/>
            <p:cNvSpPr txBox="1">
              <a:spLocks noChangeArrowheads="1"/>
            </p:cNvSpPr>
            <p:nvPr/>
          </p:nvSpPr>
          <p:spPr bwMode="auto">
            <a:xfrm>
              <a:off x="1977" y="3278"/>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Reserve</a:t>
              </a:r>
              <a:br>
                <a:rPr lang="en-US" sz="1600">
                  <a:solidFill>
                    <a:schemeClr val="bg1"/>
                  </a:solidFill>
                </a:rPr>
              </a:br>
              <a:r>
                <a:rPr lang="en-US" sz="1600">
                  <a:solidFill>
                    <a:schemeClr val="bg1"/>
                  </a:solidFill>
                </a:rPr>
                <a:t>Line</a:t>
              </a:r>
            </a:p>
          </p:txBody>
        </p:sp>
      </p:grpSp>
      <p:grpSp>
        <p:nvGrpSpPr>
          <p:cNvPr id="19492" name="Group 55"/>
          <p:cNvGrpSpPr>
            <a:grpSpLocks/>
          </p:cNvGrpSpPr>
          <p:nvPr/>
        </p:nvGrpSpPr>
        <p:grpSpPr bwMode="auto">
          <a:xfrm>
            <a:off x="6102350" y="3351213"/>
            <a:ext cx="1230313" cy="484187"/>
            <a:chOff x="3844" y="2139"/>
            <a:chExt cx="775" cy="305"/>
          </a:xfrm>
        </p:grpSpPr>
        <p:sp>
          <p:nvSpPr>
            <p:cNvPr id="19575" name="Rectangle 56"/>
            <p:cNvSpPr>
              <a:spLocks noChangeArrowheads="1"/>
            </p:cNvSpPr>
            <p:nvPr/>
          </p:nvSpPr>
          <p:spPr bwMode="auto">
            <a:xfrm flipH="1">
              <a:off x="3844" y="2143"/>
              <a:ext cx="775"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9576" name="Text Box 57"/>
            <p:cNvSpPr txBox="1">
              <a:spLocks noChangeArrowheads="1"/>
            </p:cNvSpPr>
            <p:nvPr/>
          </p:nvSpPr>
          <p:spPr bwMode="auto">
            <a:xfrm flipH="1">
              <a:off x="3862" y="2139"/>
              <a:ext cx="7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Transaction</a:t>
              </a:r>
            </a:p>
          </p:txBody>
        </p:sp>
        <p:grpSp>
          <p:nvGrpSpPr>
            <p:cNvPr id="19577" name="Group 58"/>
            <p:cNvGrpSpPr>
              <a:grpSpLocks/>
            </p:cNvGrpSpPr>
            <p:nvPr/>
          </p:nvGrpSpPr>
          <p:grpSpPr bwMode="auto">
            <a:xfrm flipH="1">
              <a:off x="3961" y="2318"/>
              <a:ext cx="541" cy="96"/>
              <a:chOff x="4441" y="3335"/>
              <a:chExt cx="541" cy="96"/>
            </a:xfrm>
          </p:grpSpPr>
          <p:sp>
            <p:nvSpPr>
              <p:cNvPr id="19578" name="Rectangle 59"/>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79" name="Rectangle 60"/>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80" name="Rectangle 61"/>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grpSp>
        <p:nvGrpSpPr>
          <p:cNvPr id="19493" name="Group 62"/>
          <p:cNvGrpSpPr>
            <a:grpSpLocks/>
          </p:cNvGrpSpPr>
          <p:nvPr/>
        </p:nvGrpSpPr>
        <p:grpSpPr bwMode="auto">
          <a:xfrm flipH="1">
            <a:off x="6842125" y="4433888"/>
            <a:ext cx="1006475" cy="477837"/>
            <a:chOff x="0" y="2816"/>
            <a:chExt cx="634" cy="301"/>
          </a:xfrm>
        </p:grpSpPr>
        <p:sp>
          <p:nvSpPr>
            <p:cNvPr id="19573" name="Rectangle 63"/>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9574" name="Text Box 64"/>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Check</a:t>
              </a:r>
            </a:p>
          </p:txBody>
        </p:sp>
      </p:grpSp>
      <p:sp>
        <p:nvSpPr>
          <p:cNvPr id="19494" name="Line 67"/>
          <p:cNvSpPr>
            <a:spLocks noChangeShapeType="1"/>
          </p:cNvSpPr>
          <p:nvPr/>
        </p:nvSpPr>
        <p:spPr bwMode="auto">
          <a:xfrm>
            <a:off x="5270500" y="3819525"/>
            <a:ext cx="476250" cy="6143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95" name="Line 68"/>
          <p:cNvSpPr>
            <a:spLocks noChangeShapeType="1"/>
          </p:cNvSpPr>
          <p:nvPr/>
        </p:nvSpPr>
        <p:spPr bwMode="auto">
          <a:xfrm flipV="1">
            <a:off x="5643563" y="4305300"/>
            <a:ext cx="4762"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96" name="Line 69"/>
          <p:cNvSpPr>
            <a:spLocks noChangeShapeType="1"/>
          </p:cNvSpPr>
          <p:nvPr/>
        </p:nvSpPr>
        <p:spPr bwMode="auto">
          <a:xfrm>
            <a:off x="5648325" y="4305300"/>
            <a:ext cx="185738"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97" name="Line 72"/>
          <p:cNvSpPr>
            <a:spLocks noChangeShapeType="1"/>
          </p:cNvSpPr>
          <p:nvPr/>
        </p:nvSpPr>
        <p:spPr bwMode="auto">
          <a:xfrm flipV="1">
            <a:off x="6029325" y="3838575"/>
            <a:ext cx="314325" cy="59055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98" name="Line 73"/>
          <p:cNvSpPr>
            <a:spLocks noChangeShapeType="1"/>
          </p:cNvSpPr>
          <p:nvPr/>
        </p:nvSpPr>
        <p:spPr bwMode="auto">
          <a:xfrm flipH="1" flipV="1">
            <a:off x="6262688" y="3833813"/>
            <a:ext cx="19050" cy="1190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99" name="Line 74"/>
          <p:cNvSpPr>
            <a:spLocks noChangeShapeType="1"/>
          </p:cNvSpPr>
          <p:nvPr/>
        </p:nvSpPr>
        <p:spPr bwMode="auto">
          <a:xfrm flipV="1">
            <a:off x="6286500" y="3833813"/>
            <a:ext cx="161925" cy="123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0" name="Line 75"/>
          <p:cNvSpPr>
            <a:spLocks noChangeShapeType="1"/>
          </p:cNvSpPr>
          <p:nvPr/>
        </p:nvSpPr>
        <p:spPr bwMode="auto">
          <a:xfrm flipH="1" flipV="1">
            <a:off x="6829425" y="3833813"/>
            <a:ext cx="452438" cy="60007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1" name="Line 76"/>
          <p:cNvSpPr>
            <a:spLocks noChangeShapeType="1"/>
          </p:cNvSpPr>
          <p:nvPr/>
        </p:nvSpPr>
        <p:spPr bwMode="auto">
          <a:xfrm flipH="1" flipV="1">
            <a:off x="6696075" y="3829050"/>
            <a:ext cx="200025"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2" name="Line 77"/>
          <p:cNvSpPr>
            <a:spLocks noChangeShapeType="1"/>
          </p:cNvSpPr>
          <p:nvPr/>
        </p:nvSpPr>
        <p:spPr bwMode="auto">
          <a:xfrm flipV="1">
            <a:off x="6900863" y="3833813"/>
            <a:ext cx="52387"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3" name="Line 79"/>
          <p:cNvSpPr>
            <a:spLocks noChangeShapeType="1"/>
          </p:cNvSpPr>
          <p:nvPr/>
        </p:nvSpPr>
        <p:spPr bwMode="auto">
          <a:xfrm flipH="1" flipV="1">
            <a:off x="4075113" y="3925888"/>
            <a:ext cx="1497012" cy="781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4" name="Line 85"/>
          <p:cNvSpPr>
            <a:spLocks noChangeShapeType="1"/>
          </p:cNvSpPr>
          <p:nvPr/>
        </p:nvSpPr>
        <p:spPr bwMode="auto">
          <a:xfrm flipV="1">
            <a:off x="5429250" y="4591050"/>
            <a:ext cx="142875" cy="476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5" name="Line 86"/>
          <p:cNvSpPr>
            <a:spLocks noChangeShapeType="1"/>
          </p:cNvSpPr>
          <p:nvPr/>
        </p:nvSpPr>
        <p:spPr bwMode="auto">
          <a:xfrm>
            <a:off x="5429250" y="4648200"/>
            <a:ext cx="142875" cy="171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6" name="Line 92"/>
          <p:cNvSpPr>
            <a:spLocks noChangeShapeType="1"/>
          </p:cNvSpPr>
          <p:nvPr/>
        </p:nvSpPr>
        <p:spPr bwMode="auto">
          <a:xfrm flipV="1">
            <a:off x="1943100" y="3619500"/>
            <a:ext cx="977900" cy="63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7" name="Line 93"/>
          <p:cNvSpPr>
            <a:spLocks noChangeShapeType="1"/>
          </p:cNvSpPr>
          <p:nvPr/>
        </p:nvSpPr>
        <p:spPr bwMode="auto">
          <a:xfrm flipH="1" flipV="1">
            <a:off x="1943100" y="4176713"/>
            <a:ext cx="100013" cy="142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8" name="Line 94"/>
          <p:cNvSpPr>
            <a:spLocks noChangeShapeType="1"/>
          </p:cNvSpPr>
          <p:nvPr/>
        </p:nvSpPr>
        <p:spPr bwMode="auto">
          <a:xfrm flipH="1">
            <a:off x="1947863" y="4186238"/>
            <a:ext cx="95250" cy="166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509" name="Group 95"/>
          <p:cNvGrpSpPr>
            <a:grpSpLocks/>
          </p:cNvGrpSpPr>
          <p:nvPr/>
        </p:nvGrpSpPr>
        <p:grpSpPr bwMode="auto">
          <a:xfrm flipH="1">
            <a:off x="836613" y="3228975"/>
            <a:ext cx="1111250" cy="477838"/>
            <a:chOff x="4433" y="321"/>
            <a:chExt cx="700" cy="301"/>
          </a:xfrm>
        </p:grpSpPr>
        <p:sp>
          <p:nvSpPr>
            <p:cNvPr id="19571" name="Rectangle 96"/>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9572" name="Text Box 97"/>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777777"/>
                  </a:solidFill>
                </a:rPr>
                <a:t>Document</a:t>
              </a:r>
            </a:p>
          </p:txBody>
        </p:sp>
      </p:grpSp>
      <p:grpSp>
        <p:nvGrpSpPr>
          <p:cNvPr id="19510" name="Group 98"/>
          <p:cNvGrpSpPr>
            <a:grpSpLocks/>
          </p:cNvGrpSpPr>
          <p:nvPr/>
        </p:nvGrpSpPr>
        <p:grpSpPr bwMode="auto">
          <a:xfrm flipH="1">
            <a:off x="836613" y="4987925"/>
            <a:ext cx="1111250" cy="477838"/>
            <a:chOff x="4433" y="321"/>
            <a:chExt cx="700" cy="301"/>
          </a:xfrm>
        </p:grpSpPr>
        <p:sp>
          <p:nvSpPr>
            <p:cNvPr id="19569" name="Rectangle 99"/>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9570" name="Text Box 100"/>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Note</a:t>
              </a:r>
            </a:p>
          </p:txBody>
        </p:sp>
      </p:grpSp>
      <p:grpSp>
        <p:nvGrpSpPr>
          <p:cNvPr id="19511" name="Group 101"/>
          <p:cNvGrpSpPr>
            <a:grpSpLocks/>
          </p:cNvGrpSpPr>
          <p:nvPr/>
        </p:nvGrpSpPr>
        <p:grpSpPr bwMode="auto">
          <a:xfrm flipH="1">
            <a:off x="836613" y="5868988"/>
            <a:ext cx="1111250" cy="477837"/>
            <a:chOff x="4433" y="321"/>
            <a:chExt cx="700" cy="301"/>
          </a:xfrm>
        </p:grpSpPr>
        <p:sp>
          <p:nvSpPr>
            <p:cNvPr id="19567" name="Rectangle 102"/>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9568" name="Text Box 103"/>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777777"/>
                  </a:solidFill>
                </a:rPr>
                <a:t>Matter</a:t>
              </a:r>
            </a:p>
          </p:txBody>
        </p:sp>
      </p:grpSp>
      <p:grpSp>
        <p:nvGrpSpPr>
          <p:cNvPr id="19512" name="Group 104"/>
          <p:cNvGrpSpPr>
            <a:grpSpLocks/>
          </p:cNvGrpSpPr>
          <p:nvPr/>
        </p:nvGrpSpPr>
        <p:grpSpPr bwMode="auto">
          <a:xfrm flipH="1">
            <a:off x="836613" y="4108450"/>
            <a:ext cx="1111250" cy="477838"/>
            <a:chOff x="4433" y="321"/>
            <a:chExt cx="700" cy="301"/>
          </a:xfrm>
        </p:grpSpPr>
        <p:sp>
          <p:nvSpPr>
            <p:cNvPr id="19565" name="Rectangle 105"/>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9566" name="Text Box 106"/>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777777"/>
                  </a:solidFill>
                </a:rPr>
                <a:t>Activity</a:t>
              </a:r>
            </a:p>
          </p:txBody>
        </p:sp>
      </p:grpSp>
      <p:sp>
        <p:nvSpPr>
          <p:cNvPr id="19513" name="Line 107"/>
          <p:cNvSpPr>
            <a:spLocks noChangeShapeType="1"/>
          </p:cNvSpPr>
          <p:nvPr/>
        </p:nvSpPr>
        <p:spPr bwMode="auto">
          <a:xfrm>
            <a:off x="4710113" y="3824288"/>
            <a:ext cx="0" cy="6429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14" name="Line 108"/>
          <p:cNvSpPr>
            <a:spLocks noChangeShapeType="1"/>
          </p:cNvSpPr>
          <p:nvPr/>
        </p:nvSpPr>
        <p:spPr bwMode="auto">
          <a:xfrm>
            <a:off x="1943100" y="4467225"/>
            <a:ext cx="27670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15" name="Line 109"/>
          <p:cNvSpPr>
            <a:spLocks noChangeShapeType="1"/>
          </p:cNvSpPr>
          <p:nvPr/>
        </p:nvSpPr>
        <p:spPr bwMode="auto">
          <a:xfrm flipH="1" flipV="1">
            <a:off x="1943100" y="4381500"/>
            <a:ext cx="100013" cy="857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16" name="Line 110"/>
          <p:cNvSpPr>
            <a:spLocks noChangeShapeType="1"/>
          </p:cNvSpPr>
          <p:nvPr/>
        </p:nvSpPr>
        <p:spPr bwMode="auto">
          <a:xfrm flipH="1">
            <a:off x="1943100" y="4462463"/>
            <a:ext cx="100013" cy="857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17" name="Line 111"/>
          <p:cNvSpPr>
            <a:spLocks noChangeShapeType="1"/>
          </p:cNvSpPr>
          <p:nvPr/>
        </p:nvSpPr>
        <p:spPr bwMode="auto">
          <a:xfrm flipH="1">
            <a:off x="508000" y="6108700"/>
            <a:ext cx="3175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18" name="Line 112"/>
          <p:cNvSpPr>
            <a:spLocks noChangeShapeType="1"/>
          </p:cNvSpPr>
          <p:nvPr/>
        </p:nvSpPr>
        <p:spPr bwMode="auto">
          <a:xfrm flipV="1">
            <a:off x="519113" y="4419600"/>
            <a:ext cx="0" cy="16891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19" name="Line 113"/>
          <p:cNvSpPr>
            <a:spLocks noChangeShapeType="1"/>
          </p:cNvSpPr>
          <p:nvPr/>
        </p:nvSpPr>
        <p:spPr bwMode="auto">
          <a:xfrm>
            <a:off x="523875" y="4424363"/>
            <a:ext cx="3111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20" name="Line 114"/>
          <p:cNvSpPr>
            <a:spLocks noChangeShapeType="1"/>
          </p:cNvSpPr>
          <p:nvPr/>
        </p:nvSpPr>
        <p:spPr bwMode="auto">
          <a:xfrm flipV="1">
            <a:off x="1358900" y="4584700"/>
            <a:ext cx="0" cy="3937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21" name="Line 115"/>
          <p:cNvSpPr>
            <a:spLocks noChangeShapeType="1"/>
          </p:cNvSpPr>
          <p:nvPr/>
        </p:nvSpPr>
        <p:spPr bwMode="auto">
          <a:xfrm flipH="1">
            <a:off x="1271588" y="4867275"/>
            <a:ext cx="85725" cy="1190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22" name="Line 116"/>
          <p:cNvSpPr>
            <a:spLocks noChangeShapeType="1"/>
          </p:cNvSpPr>
          <p:nvPr/>
        </p:nvSpPr>
        <p:spPr bwMode="auto">
          <a:xfrm>
            <a:off x="1357313" y="4867275"/>
            <a:ext cx="85725" cy="1190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23" name="Line 117"/>
          <p:cNvSpPr>
            <a:spLocks noChangeShapeType="1"/>
          </p:cNvSpPr>
          <p:nvPr/>
        </p:nvSpPr>
        <p:spPr bwMode="auto">
          <a:xfrm flipV="1">
            <a:off x="723900" y="4338638"/>
            <a:ext cx="109538" cy="809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24" name="Line 118"/>
          <p:cNvSpPr>
            <a:spLocks noChangeShapeType="1"/>
          </p:cNvSpPr>
          <p:nvPr/>
        </p:nvSpPr>
        <p:spPr bwMode="auto">
          <a:xfrm>
            <a:off x="723900" y="4419600"/>
            <a:ext cx="109538"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25" name="Line 122"/>
          <p:cNvSpPr>
            <a:spLocks noChangeShapeType="1"/>
          </p:cNvSpPr>
          <p:nvPr/>
        </p:nvSpPr>
        <p:spPr bwMode="auto">
          <a:xfrm flipV="1">
            <a:off x="4686300" y="2489200"/>
            <a:ext cx="0" cy="863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26" name="Line 123"/>
          <p:cNvSpPr>
            <a:spLocks noChangeShapeType="1"/>
          </p:cNvSpPr>
          <p:nvPr/>
        </p:nvSpPr>
        <p:spPr bwMode="auto">
          <a:xfrm flipH="1">
            <a:off x="1041400" y="2489200"/>
            <a:ext cx="3644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27" name="Line 124"/>
          <p:cNvSpPr>
            <a:spLocks noChangeShapeType="1"/>
          </p:cNvSpPr>
          <p:nvPr/>
        </p:nvSpPr>
        <p:spPr bwMode="auto">
          <a:xfrm>
            <a:off x="1041400" y="2489200"/>
            <a:ext cx="0" cy="736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28" name="Line 125"/>
          <p:cNvSpPr>
            <a:spLocks noChangeShapeType="1"/>
          </p:cNvSpPr>
          <p:nvPr/>
        </p:nvSpPr>
        <p:spPr bwMode="auto">
          <a:xfrm flipH="1">
            <a:off x="609600" y="3454400"/>
            <a:ext cx="215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29" name="Line 126"/>
          <p:cNvSpPr>
            <a:spLocks noChangeShapeType="1"/>
          </p:cNvSpPr>
          <p:nvPr/>
        </p:nvSpPr>
        <p:spPr bwMode="auto">
          <a:xfrm>
            <a:off x="609600" y="3454400"/>
            <a:ext cx="0" cy="25527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30" name="Line 127"/>
          <p:cNvSpPr>
            <a:spLocks noChangeShapeType="1"/>
          </p:cNvSpPr>
          <p:nvPr/>
        </p:nvSpPr>
        <p:spPr bwMode="auto">
          <a:xfrm>
            <a:off x="622300" y="6007100"/>
            <a:ext cx="2032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31" name="Line 129"/>
          <p:cNvSpPr>
            <a:spLocks noChangeShapeType="1"/>
          </p:cNvSpPr>
          <p:nvPr/>
        </p:nvSpPr>
        <p:spPr bwMode="auto">
          <a:xfrm>
            <a:off x="1943100" y="3479800"/>
            <a:ext cx="977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32" name="Line 130"/>
          <p:cNvSpPr>
            <a:spLocks noChangeShapeType="1"/>
          </p:cNvSpPr>
          <p:nvPr/>
        </p:nvSpPr>
        <p:spPr bwMode="auto">
          <a:xfrm flipH="1">
            <a:off x="928688" y="3095625"/>
            <a:ext cx="109537"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33" name="Line 131"/>
          <p:cNvSpPr>
            <a:spLocks noChangeShapeType="1"/>
          </p:cNvSpPr>
          <p:nvPr/>
        </p:nvSpPr>
        <p:spPr bwMode="auto">
          <a:xfrm>
            <a:off x="1038225" y="3095625"/>
            <a:ext cx="104775"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34" name="Line 132"/>
          <p:cNvSpPr>
            <a:spLocks noChangeShapeType="1"/>
          </p:cNvSpPr>
          <p:nvPr/>
        </p:nvSpPr>
        <p:spPr bwMode="auto">
          <a:xfrm flipH="1" flipV="1">
            <a:off x="1943100" y="3362325"/>
            <a:ext cx="128588" cy="1143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35" name="Line 133"/>
          <p:cNvSpPr>
            <a:spLocks noChangeShapeType="1"/>
          </p:cNvSpPr>
          <p:nvPr/>
        </p:nvSpPr>
        <p:spPr bwMode="auto">
          <a:xfrm flipH="1">
            <a:off x="1947863" y="3476625"/>
            <a:ext cx="123825" cy="1047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36" name="Line 136"/>
          <p:cNvSpPr>
            <a:spLocks noChangeShapeType="1"/>
          </p:cNvSpPr>
          <p:nvPr/>
        </p:nvSpPr>
        <p:spPr bwMode="auto">
          <a:xfrm flipV="1">
            <a:off x="700088" y="3352800"/>
            <a:ext cx="133350"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37" name="Line 137"/>
          <p:cNvSpPr>
            <a:spLocks noChangeShapeType="1"/>
          </p:cNvSpPr>
          <p:nvPr/>
        </p:nvSpPr>
        <p:spPr bwMode="auto">
          <a:xfrm>
            <a:off x="704850" y="3452813"/>
            <a:ext cx="133350" cy="1095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38" name="Line 140"/>
          <p:cNvSpPr>
            <a:spLocks noChangeShapeType="1"/>
          </p:cNvSpPr>
          <p:nvPr/>
        </p:nvSpPr>
        <p:spPr bwMode="auto">
          <a:xfrm>
            <a:off x="4813300" y="3822700"/>
            <a:ext cx="0" cy="14478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39" name="Line 141"/>
          <p:cNvSpPr>
            <a:spLocks noChangeShapeType="1"/>
          </p:cNvSpPr>
          <p:nvPr/>
        </p:nvSpPr>
        <p:spPr bwMode="auto">
          <a:xfrm>
            <a:off x="1943100" y="5270500"/>
            <a:ext cx="28702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40" name="Line 142"/>
          <p:cNvSpPr>
            <a:spLocks noChangeShapeType="1"/>
          </p:cNvSpPr>
          <p:nvPr/>
        </p:nvSpPr>
        <p:spPr bwMode="auto">
          <a:xfrm flipH="1" flipV="1">
            <a:off x="1946275" y="5394325"/>
            <a:ext cx="1047750" cy="5588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41" name="Line 143"/>
          <p:cNvSpPr>
            <a:spLocks noChangeShapeType="1"/>
          </p:cNvSpPr>
          <p:nvPr/>
        </p:nvSpPr>
        <p:spPr bwMode="auto">
          <a:xfrm flipV="1">
            <a:off x="1952625" y="3924300"/>
            <a:ext cx="1196975" cy="11541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42" name="Line 144"/>
          <p:cNvSpPr>
            <a:spLocks noChangeShapeType="1"/>
          </p:cNvSpPr>
          <p:nvPr/>
        </p:nvSpPr>
        <p:spPr bwMode="auto">
          <a:xfrm flipV="1">
            <a:off x="1371600" y="5461000"/>
            <a:ext cx="0" cy="4064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43" name="Line 145"/>
          <p:cNvSpPr>
            <a:spLocks noChangeShapeType="1"/>
          </p:cNvSpPr>
          <p:nvPr/>
        </p:nvSpPr>
        <p:spPr bwMode="auto">
          <a:xfrm flipH="1" flipV="1">
            <a:off x="1943100" y="4986338"/>
            <a:ext cx="71438" cy="3333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44" name="Line 146"/>
          <p:cNvSpPr>
            <a:spLocks noChangeShapeType="1"/>
          </p:cNvSpPr>
          <p:nvPr/>
        </p:nvSpPr>
        <p:spPr bwMode="auto">
          <a:xfrm flipH="1">
            <a:off x="1943100" y="5014913"/>
            <a:ext cx="66675" cy="13811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45" name="Line 147"/>
          <p:cNvSpPr>
            <a:spLocks noChangeShapeType="1"/>
          </p:cNvSpPr>
          <p:nvPr/>
        </p:nvSpPr>
        <p:spPr bwMode="auto">
          <a:xfrm flipH="1" flipV="1">
            <a:off x="1943100" y="5200650"/>
            <a:ext cx="85725" cy="666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46" name="Line 148"/>
          <p:cNvSpPr>
            <a:spLocks noChangeShapeType="1"/>
          </p:cNvSpPr>
          <p:nvPr/>
        </p:nvSpPr>
        <p:spPr bwMode="auto">
          <a:xfrm flipH="1">
            <a:off x="1943100" y="5272088"/>
            <a:ext cx="85725" cy="7143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47" name="Line 151"/>
          <p:cNvSpPr>
            <a:spLocks noChangeShapeType="1"/>
          </p:cNvSpPr>
          <p:nvPr/>
        </p:nvSpPr>
        <p:spPr bwMode="auto">
          <a:xfrm flipV="1">
            <a:off x="1366838" y="5467350"/>
            <a:ext cx="114300" cy="952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48" name="Line 152"/>
          <p:cNvSpPr>
            <a:spLocks noChangeShapeType="1"/>
          </p:cNvSpPr>
          <p:nvPr/>
        </p:nvSpPr>
        <p:spPr bwMode="auto">
          <a:xfrm flipH="1" flipV="1">
            <a:off x="1276350" y="5467350"/>
            <a:ext cx="100013" cy="1000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49" name="Line 153"/>
          <p:cNvSpPr>
            <a:spLocks noChangeShapeType="1"/>
          </p:cNvSpPr>
          <p:nvPr/>
        </p:nvSpPr>
        <p:spPr bwMode="auto">
          <a:xfrm flipV="1">
            <a:off x="1947863" y="5434013"/>
            <a:ext cx="80962" cy="285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50" name="Line 154"/>
          <p:cNvSpPr>
            <a:spLocks noChangeShapeType="1"/>
          </p:cNvSpPr>
          <p:nvPr/>
        </p:nvSpPr>
        <p:spPr bwMode="auto">
          <a:xfrm flipH="1" flipV="1">
            <a:off x="1947863" y="5343525"/>
            <a:ext cx="85725" cy="904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51" name="Line 157"/>
          <p:cNvSpPr>
            <a:spLocks noChangeShapeType="1"/>
          </p:cNvSpPr>
          <p:nvPr/>
        </p:nvSpPr>
        <p:spPr bwMode="auto">
          <a:xfrm flipV="1">
            <a:off x="3798888" y="3822700"/>
            <a:ext cx="1133475" cy="20177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52" name="Line 158"/>
          <p:cNvSpPr>
            <a:spLocks noChangeShapeType="1"/>
          </p:cNvSpPr>
          <p:nvPr/>
        </p:nvSpPr>
        <p:spPr bwMode="auto">
          <a:xfrm flipH="1">
            <a:off x="3690938" y="5667375"/>
            <a:ext cx="190500" cy="17145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53" name="Line 159"/>
          <p:cNvSpPr>
            <a:spLocks noChangeShapeType="1"/>
          </p:cNvSpPr>
          <p:nvPr/>
        </p:nvSpPr>
        <p:spPr bwMode="auto">
          <a:xfrm>
            <a:off x="3881438" y="5657850"/>
            <a:ext cx="114300" cy="1762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54" name="Line 160"/>
          <p:cNvSpPr>
            <a:spLocks noChangeShapeType="1"/>
          </p:cNvSpPr>
          <p:nvPr/>
        </p:nvSpPr>
        <p:spPr bwMode="auto">
          <a:xfrm>
            <a:off x="1860550" y="3708400"/>
            <a:ext cx="1136650" cy="23368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55" name="Line 161"/>
          <p:cNvSpPr>
            <a:spLocks noChangeShapeType="1"/>
          </p:cNvSpPr>
          <p:nvPr/>
        </p:nvSpPr>
        <p:spPr bwMode="auto">
          <a:xfrm flipH="1" flipV="1">
            <a:off x="1747838" y="3705225"/>
            <a:ext cx="165100" cy="12858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56" name="Line 162"/>
          <p:cNvSpPr>
            <a:spLocks noChangeShapeType="1"/>
          </p:cNvSpPr>
          <p:nvPr/>
        </p:nvSpPr>
        <p:spPr bwMode="auto">
          <a:xfrm flipV="1">
            <a:off x="1941513" y="3700463"/>
            <a:ext cx="6350" cy="12382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57" name="Line 163"/>
          <p:cNvSpPr>
            <a:spLocks noChangeShapeType="1"/>
          </p:cNvSpPr>
          <p:nvPr/>
        </p:nvSpPr>
        <p:spPr bwMode="auto">
          <a:xfrm flipV="1">
            <a:off x="3159125" y="5432425"/>
            <a:ext cx="0" cy="40322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58" name="Line 164"/>
          <p:cNvSpPr>
            <a:spLocks noChangeShapeType="1"/>
          </p:cNvSpPr>
          <p:nvPr/>
        </p:nvSpPr>
        <p:spPr bwMode="auto">
          <a:xfrm>
            <a:off x="3146425" y="5432425"/>
            <a:ext cx="4397375"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59" name="Line 165"/>
          <p:cNvSpPr>
            <a:spLocks noChangeShapeType="1"/>
          </p:cNvSpPr>
          <p:nvPr/>
        </p:nvSpPr>
        <p:spPr bwMode="auto">
          <a:xfrm flipV="1">
            <a:off x="7543800" y="4908550"/>
            <a:ext cx="0" cy="51117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60" name="Line 166"/>
          <p:cNvSpPr>
            <a:spLocks noChangeShapeType="1"/>
          </p:cNvSpPr>
          <p:nvPr/>
        </p:nvSpPr>
        <p:spPr bwMode="auto">
          <a:xfrm flipH="1">
            <a:off x="3005138" y="5645150"/>
            <a:ext cx="161925" cy="1905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61" name="Line 167"/>
          <p:cNvSpPr>
            <a:spLocks noChangeShapeType="1"/>
          </p:cNvSpPr>
          <p:nvPr/>
        </p:nvSpPr>
        <p:spPr bwMode="auto">
          <a:xfrm>
            <a:off x="3167063" y="5645150"/>
            <a:ext cx="142875" cy="18573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62" name="Line 168"/>
          <p:cNvSpPr>
            <a:spLocks noChangeShapeType="1"/>
          </p:cNvSpPr>
          <p:nvPr/>
        </p:nvSpPr>
        <p:spPr bwMode="auto">
          <a:xfrm flipV="1">
            <a:off x="5324475" y="2433638"/>
            <a:ext cx="887413" cy="9255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63" name="Line 169"/>
          <p:cNvSpPr>
            <a:spLocks noChangeShapeType="1"/>
          </p:cNvSpPr>
          <p:nvPr/>
        </p:nvSpPr>
        <p:spPr bwMode="auto">
          <a:xfrm>
            <a:off x="5421313" y="3249613"/>
            <a:ext cx="12700"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64" name="Line 170"/>
          <p:cNvSpPr>
            <a:spLocks noChangeShapeType="1"/>
          </p:cNvSpPr>
          <p:nvPr/>
        </p:nvSpPr>
        <p:spPr bwMode="auto">
          <a:xfrm flipV="1">
            <a:off x="5221288" y="3249613"/>
            <a:ext cx="212725" cy="1031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6" name="Text Box 97"/>
          <p:cNvSpPr txBox="1">
            <a:spLocks noChangeArrowheads="1"/>
          </p:cNvSpPr>
          <p:nvPr/>
        </p:nvSpPr>
        <p:spPr bwMode="auto">
          <a:xfrm flipH="1">
            <a:off x="928688" y="2587482"/>
            <a:ext cx="1004722" cy="430887"/>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defPPr>
              <a:defRPr lang="en-US"/>
            </a:defPPr>
            <a:lvl1pPr eaLnBrk="1" hangingPunct="1">
              <a:defRPr sz="1600">
                <a:solidFill>
                  <a:srgbClr val="777777"/>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30000"/>
              </a:spcAft>
              <a:buClr>
                <a:schemeClr val="tx1"/>
              </a:buClr>
            </a:lvl6pPr>
            <a:lvl7pPr marL="2971800" indent="-228600" algn="ctr" eaLnBrk="0" fontAlgn="base" hangingPunct="0">
              <a:spcBef>
                <a:spcPct val="50000"/>
              </a:spcBef>
              <a:spcAft>
                <a:spcPct val="30000"/>
              </a:spcAft>
              <a:buClr>
                <a:schemeClr val="tx1"/>
              </a:buClr>
            </a:lvl7pPr>
            <a:lvl8pPr marL="3429000" indent="-228600" algn="ctr" eaLnBrk="0" fontAlgn="base" hangingPunct="0">
              <a:spcBef>
                <a:spcPct val="50000"/>
              </a:spcBef>
              <a:spcAft>
                <a:spcPct val="30000"/>
              </a:spcAft>
              <a:buClr>
                <a:schemeClr val="tx1"/>
              </a:buClr>
            </a:lvl8pPr>
            <a:lvl9pPr marL="3886200" indent="-228600" algn="ctr" eaLnBrk="0" fontAlgn="base" hangingPunct="0">
              <a:spcBef>
                <a:spcPct val="50000"/>
              </a:spcBef>
              <a:spcAft>
                <a:spcPct val="30000"/>
              </a:spcAft>
              <a:buClr>
                <a:schemeClr val="tx1"/>
              </a:buClr>
            </a:lvl9pPr>
          </a:lstStyle>
          <a:p>
            <a:r>
              <a:rPr lang="en-US" sz="1400" dirty="0"/>
              <a:t>Service Request</a:t>
            </a:r>
          </a:p>
        </p:txBody>
      </p:sp>
      <p:sp>
        <p:nvSpPr>
          <p:cNvPr id="147" name="Line 176"/>
          <p:cNvSpPr>
            <a:spLocks noChangeShapeType="1"/>
          </p:cNvSpPr>
          <p:nvPr/>
        </p:nvSpPr>
        <p:spPr bwMode="auto">
          <a:xfrm flipV="1">
            <a:off x="1192212" y="410051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8" name="Line 178"/>
          <p:cNvSpPr>
            <a:spLocks noChangeShapeType="1"/>
          </p:cNvSpPr>
          <p:nvPr/>
        </p:nvSpPr>
        <p:spPr bwMode="auto">
          <a:xfrm flipV="1">
            <a:off x="1090612" y="4867275"/>
            <a:ext cx="100013" cy="1285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9" name="Line 179"/>
          <p:cNvSpPr>
            <a:spLocks noChangeShapeType="1"/>
          </p:cNvSpPr>
          <p:nvPr/>
        </p:nvSpPr>
        <p:spPr bwMode="auto">
          <a:xfrm>
            <a:off x="1190625" y="4867275"/>
            <a:ext cx="95250"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0" name="Line 176"/>
          <p:cNvSpPr>
            <a:spLocks noChangeShapeType="1"/>
          </p:cNvSpPr>
          <p:nvPr/>
        </p:nvSpPr>
        <p:spPr bwMode="auto">
          <a:xfrm flipV="1">
            <a:off x="1190625" y="3225800"/>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1" name="Line 176"/>
          <p:cNvSpPr>
            <a:spLocks noChangeShapeType="1"/>
          </p:cNvSpPr>
          <p:nvPr/>
        </p:nvSpPr>
        <p:spPr bwMode="auto">
          <a:xfrm flipV="1">
            <a:off x="1193799" y="4113692"/>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2" name="Line 176"/>
          <p:cNvSpPr>
            <a:spLocks noChangeShapeType="1"/>
          </p:cNvSpPr>
          <p:nvPr/>
        </p:nvSpPr>
        <p:spPr bwMode="auto">
          <a:xfrm flipV="1">
            <a:off x="1192212" y="3238979"/>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95300" y="120650"/>
            <a:ext cx="8318500" cy="485775"/>
          </a:xfrm>
        </p:spPr>
        <p:txBody>
          <a:bodyPr/>
          <a:lstStyle/>
          <a:p>
            <a:pPr eaLnBrk="1" hangingPunct="1"/>
            <a:r>
              <a:rPr lang="en-US" smtClean="0"/>
              <a:t>Matter</a:t>
            </a:r>
          </a:p>
        </p:txBody>
      </p:sp>
      <p:grpSp>
        <p:nvGrpSpPr>
          <p:cNvPr id="20483" name="Group 3"/>
          <p:cNvGrpSpPr>
            <a:grpSpLocks/>
          </p:cNvGrpSpPr>
          <p:nvPr/>
        </p:nvGrpSpPr>
        <p:grpSpPr bwMode="auto">
          <a:xfrm flipH="1">
            <a:off x="4435475" y="1493838"/>
            <a:ext cx="1006475" cy="477837"/>
            <a:chOff x="0" y="2816"/>
            <a:chExt cx="634" cy="301"/>
          </a:xfrm>
        </p:grpSpPr>
        <p:sp>
          <p:nvSpPr>
            <p:cNvPr id="20629" name="Rectangle 4"/>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20630" name="Text Box 5"/>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20484" name="Group 6"/>
          <p:cNvGrpSpPr>
            <a:grpSpLocks/>
          </p:cNvGrpSpPr>
          <p:nvPr/>
        </p:nvGrpSpPr>
        <p:grpSpPr bwMode="auto">
          <a:xfrm flipH="1">
            <a:off x="2932113" y="3243263"/>
            <a:ext cx="1150937" cy="692150"/>
            <a:chOff x="2745" y="2043"/>
            <a:chExt cx="725" cy="436"/>
          </a:xfrm>
        </p:grpSpPr>
        <p:sp>
          <p:nvSpPr>
            <p:cNvPr id="20627" name="Rectangle 7"/>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20628" name="Text Box 8"/>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sp>
        <p:nvSpPr>
          <p:cNvPr id="20485" name="Rectangle 9"/>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20486" name="Rectangle 10"/>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grpSp>
        <p:nvGrpSpPr>
          <p:cNvPr id="20487" name="Group 11"/>
          <p:cNvGrpSpPr>
            <a:grpSpLocks/>
          </p:cNvGrpSpPr>
          <p:nvPr/>
        </p:nvGrpSpPr>
        <p:grpSpPr bwMode="auto">
          <a:xfrm flipH="1">
            <a:off x="6897688" y="954088"/>
            <a:ext cx="1006475" cy="477837"/>
            <a:chOff x="0" y="2816"/>
            <a:chExt cx="634" cy="301"/>
          </a:xfrm>
        </p:grpSpPr>
        <p:sp>
          <p:nvSpPr>
            <p:cNvPr id="20625" name="Rectangle 12"/>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20626" name="Text Box 13"/>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20488" name="Rectangle 14"/>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89" name="Line 15"/>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0" name="Line 16"/>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1" name="Line 17"/>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492" name="Line 18"/>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3" name="Rectangle 19"/>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20494" name="Text Box 20"/>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20495" name="Group 21"/>
          <p:cNvGrpSpPr>
            <a:grpSpLocks/>
          </p:cNvGrpSpPr>
          <p:nvPr/>
        </p:nvGrpSpPr>
        <p:grpSpPr bwMode="auto">
          <a:xfrm flipH="1">
            <a:off x="6294438" y="2233613"/>
            <a:ext cx="858837" cy="152400"/>
            <a:chOff x="4441" y="3335"/>
            <a:chExt cx="541" cy="96"/>
          </a:xfrm>
        </p:grpSpPr>
        <p:sp>
          <p:nvSpPr>
            <p:cNvPr id="20622" name="Rectangle 22"/>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623" name="Rectangle 23"/>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624" name="Rectangle 24"/>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0496" name="Line 25"/>
          <p:cNvSpPr>
            <a:spLocks noChangeShapeType="1"/>
          </p:cNvSpPr>
          <p:nvPr/>
        </p:nvSpPr>
        <p:spPr bwMode="auto">
          <a:xfrm flipH="1">
            <a:off x="6754813" y="1427163"/>
            <a:ext cx="584200" cy="5270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7" name="Line 26"/>
          <p:cNvSpPr>
            <a:spLocks noChangeShapeType="1"/>
          </p:cNvSpPr>
          <p:nvPr/>
        </p:nvSpPr>
        <p:spPr bwMode="auto">
          <a:xfrm>
            <a:off x="6858000" y="1857375"/>
            <a:ext cx="4763" cy="952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8" name="Line 27"/>
          <p:cNvSpPr>
            <a:spLocks noChangeShapeType="1"/>
          </p:cNvSpPr>
          <p:nvPr/>
        </p:nvSpPr>
        <p:spPr bwMode="auto">
          <a:xfrm flipH="1">
            <a:off x="6643688" y="1857375"/>
            <a:ext cx="214312" cy="100013"/>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9" name="Line 28"/>
          <p:cNvSpPr>
            <a:spLocks noChangeShapeType="1"/>
          </p:cNvSpPr>
          <p:nvPr/>
        </p:nvSpPr>
        <p:spPr bwMode="auto">
          <a:xfrm flipV="1">
            <a:off x="3846513" y="2225675"/>
            <a:ext cx="2379662" cy="10112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0" name="Line 29"/>
          <p:cNvSpPr>
            <a:spLocks noChangeShapeType="1"/>
          </p:cNvSpPr>
          <p:nvPr/>
        </p:nvSpPr>
        <p:spPr bwMode="auto">
          <a:xfrm flipV="1">
            <a:off x="6096000" y="2138363"/>
            <a:ext cx="123825" cy="1428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1" name="Line 30"/>
          <p:cNvSpPr>
            <a:spLocks noChangeShapeType="1"/>
          </p:cNvSpPr>
          <p:nvPr/>
        </p:nvSpPr>
        <p:spPr bwMode="auto">
          <a:xfrm>
            <a:off x="6100763" y="2281238"/>
            <a:ext cx="1190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502" name="Group 31"/>
          <p:cNvGrpSpPr>
            <a:grpSpLocks/>
          </p:cNvGrpSpPr>
          <p:nvPr/>
        </p:nvGrpSpPr>
        <p:grpSpPr bwMode="auto">
          <a:xfrm>
            <a:off x="3005138" y="5840413"/>
            <a:ext cx="1006475" cy="488950"/>
            <a:chOff x="1902" y="3679"/>
            <a:chExt cx="634" cy="308"/>
          </a:xfrm>
        </p:grpSpPr>
        <p:sp>
          <p:nvSpPr>
            <p:cNvPr id="20620" name="Rectangle 32"/>
            <p:cNvSpPr>
              <a:spLocks noChangeArrowheads="1"/>
            </p:cNvSpPr>
            <p:nvPr/>
          </p:nvSpPr>
          <p:spPr bwMode="auto">
            <a:xfrm flipH="1">
              <a:off x="1902" y="3683"/>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0621" name="Text Box 33"/>
            <p:cNvSpPr txBox="1">
              <a:spLocks noChangeArrowheads="1"/>
            </p:cNvSpPr>
            <p:nvPr/>
          </p:nvSpPr>
          <p:spPr bwMode="auto">
            <a:xfrm flipH="1">
              <a:off x="1920" y="3679"/>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a:t>
              </a:r>
              <a:br>
                <a:rPr lang="en-US" sz="1600">
                  <a:solidFill>
                    <a:schemeClr val="bg1"/>
                  </a:solidFill>
                </a:rPr>
              </a:br>
              <a:r>
                <a:rPr lang="en-US" sz="1600">
                  <a:solidFill>
                    <a:schemeClr val="bg1"/>
                  </a:solidFill>
                </a:rPr>
                <a:t>Contact</a:t>
              </a:r>
            </a:p>
          </p:txBody>
        </p:sp>
      </p:grpSp>
      <p:sp>
        <p:nvSpPr>
          <p:cNvPr id="20503" name="Rectangle 34"/>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0504" name="Text Box 35"/>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Contact</a:t>
            </a:r>
          </a:p>
        </p:txBody>
      </p:sp>
      <p:grpSp>
        <p:nvGrpSpPr>
          <p:cNvPr id="20505" name="Group 36"/>
          <p:cNvGrpSpPr>
            <a:grpSpLocks/>
          </p:cNvGrpSpPr>
          <p:nvPr/>
        </p:nvGrpSpPr>
        <p:grpSpPr bwMode="auto">
          <a:xfrm flipH="1">
            <a:off x="4510088" y="6118225"/>
            <a:ext cx="858837" cy="152400"/>
            <a:chOff x="4441" y="3335"/>
            <a:chExt cx="541" cy="96"/>
          </a:xfrm>
        </p:grpSpPr>
        <p:sp>
          <p:nvSpPr>
            <p:cNvPr id="20617" name="Rectangle 37"/>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618" name="Rectangle 38"/>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619" name="Rectangle 39"/>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0506" name="Line 40"/>
          <p:cNvSpPr>
            <a:spLocks noChangeShapeType="1"/>
          </p:cNvSpPr>
          <p:nvPr/>
        </p:nvSpPr>
        <p:spPr bwMode="auto">
          <a:xfrm flipV="1">
            <a:off x="3513138" y="3944938"/>
            <a:ext cx="0" cy="19097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7" name="Line 41"/>
          <p:cNvSpPr>
            <a:spLocks noChangeShapeType="1"/>
          </p:cNvSpPr>
          <p:nvPr/>
        </p:nvSpPr>
        <p:spPr bwMode="auto">
          <a:xfrm>
            <a:off x="4022725" y="6088063"/>
            <a:ext cx="4048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8" name="Line 42"/>
          <p:cNvSpPr>
            <a:spLocks noChangeShapeType="1"/>
          </p:cNvSpPr>
          <p:nvPr/>
        </p:nvSpPr>
        <p:spPr bwMode="auto">
          <a:xfrm flipH="1">
            <a:off x="3348038" y="5657850"/>
            <a:ext cx="161925" cy="190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9" name="Line 43"/>
          <p:cNvSpPr>
            <a:spLocks noChangeShapeType="1"/>
          </p:cNvSpPr>
          <p:nvPr/>
        </p:nvSpPr>
        <p:spPr bwMode="auto">
          <a:xfrm>
            <a:off x="3509963" y="5657850"/>
            <a:ext cx="142875" cy="1857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510" name="Group 44"/>
          <p:cNvGrpSpPr>
            <a:grpSpLocks/>
          </p:cNvGrpSpPr>
          <p:nvPr/>
        </p:nvGrpSpPr>
        <p:grpSpPr bwMode="auto">
          <a:xfrm flipH="1">
            <a:off x="4435475" y="3351213"/>
            <a:ext cx="1006475" cy="477837"/>
            <a:chOff x="0" y="2816"/>
            <a:chExt cx="634" cy="301"/>
          </a:xfrm>
        </p:grpSpPr>
        <p:sp>
          <p:nvSpPr>
            <p:cNvPr id="20615" name="Rectangle 45"/>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0616" name="Text Box 46"/>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grpSp>
      <p:sp>
        <p:nvSpPr>
          <p:cNvPr id="20511" name="Line 48"/>
          <p:cNvSpPr>
            <a:spLocks noChangeShapeType="1"/>
          </p:cNvSpPr>
          <p:nvPr/>
        </p:nvSpPr>
        <p:spPr bwMode="auto">
          <a:xfrm flipV="1">
            <a:off x="4945063" y="1963738"/>
            <a:ext cx="0" cy="13795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12" name="Line 49"/>
          <p:cNvSpPr>
            <a:spLocks noChangeShapeType="1"/>
          </p:cNvSpPr>
          <p:nvPr/>
        </p:nvSpPr>
        <p:spPr bwMode="auto">
          <a:xfrm flipH="1">
            <a:off x="4075113" y="3590925"/>
            <a:ext cx="35877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13" name="Line 50"/>
          <p:cNvSpPr>
            <a:spLocks noChangeShapeType="1"/>
          </p:cNvSpPr>
          <p:nvPr/>
        </p:nvSpPr>
        <p:spPr bwMode="auto">
          <a:xfrm flipV="1">
            <a:off x="4305300" y="3490913"/>
            <a:ext cx="128588"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14" name="Line 51"/>
          <p:cNvSpPr>
            <a:spLocks noChangeShapeType="1"/>
          </p:cNvSpPr>
          <p:nvPr/>
        </p:nvSpPr>
        <p:spPr bwMode="auto">
          <a:xfrm>
            <a:off x="4305300" y="3590925"/>
            <a:ext cx="133350"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515" name="Group 52"/>
          <p:cNvGrpSpPr>
            <a:grpSpLocks/>
          </p:cNvGrpSpPr>
          <p:nvPr/>
        </p:nvGrpSpPr>
        <p:grpSpPr bwMode="auto">
          <a:xfrm flipH="1">
            <a:off x="5572125" y="4429125"/>
            <a:ext cx="1006475" cy="488950"/>
            <a:chOff x="1959" y="3278"/>
            <a:chExt cx="634" cy="308"/>
          </a:xfrm>
        </p:grpSpPr>
        <p:sp>
          <p:nvSpPr>
            <p:cNvPr id="20613" name="Rectangle 53"/>
            <p:cNvSpPr>
              <a:spLocks noChangeArrowheads="1"/>
            </p:cNvSpPr>
            <p:nvPr/>
          </p:nvSpPr>
          <p:spPr bwMode="auto">
            <a:xfrm>
              <a:off x="1959" y="3282"/>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0614" name="Text Box 54"/>
            <p:cNvSpPr txBox="1">
              <a:spLocks noChangeArrowheads="1"/>
            </p:cNvSpPr>
            <p:nvPr/>
          </p:nvSpPr>
          <p:spPr bwMode="auto">
            <a:xfrm>
              <a:off x="1977" y="3278"/>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Reserve</a:t>
              </a:r>
              <a:br>
                <a:rPr lang="en-US" sz="1600">
                  <a:solidFill>
                    <a:schemeClr val="bg1"/>
                  </a:solidFill>
                </a:rPr>
              </a:br>
              <a:r>
                <a:rPr lang="en-US" sz="1600">
                  <a:solidFill>
                    <a:schemeClr val="bg1"/>
                  </a:solidFill>
                </a:rPr>
                <a:t>Line</a:t>
              </a:r>
            </a:p>
          </p:txBody>
        </p:sp>
      </p:grpSp>
      <p:grpSp>
        <p:nvGrpSpPr>
          <p:cNvPr id="20516" name="Group 55"/>
          <p:cNvGrpSpPr>
            <a:grpSpLocks/>
          </p:cNvGrpSpPr>
          <p:nvPr/>
        </p:nvGrpSpPr>
        <p:grpSpPr bwMode="auto">
          <a:xfrm>
            <a:off x="6102350" y="3351213"/>
            <a:ext cx="1230313" cy="484187"/>
            <a:chOff x="3844" y="2139"/>
            <a:chExt cx="775" cy="305"/>
          </a:xfrm>
        </p:grpSpPr>
        <p:sp>
          <p:nvSpPr>
            <p:cNvPr id="20607" name="Rectangle 56"/>
            <p:cNvSpPr>
              <a:spLocks noChangeArrowheads="1"/>
            </p:cNvSpPr>
            <p:nvPr/>
          </p:nvSpPr>
          <p:spPr bwMode="auto">
            <a:xfrm flipH="1">
              <a:off x="3844" y="2143"/>
              <a:ext cx="775"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0608" name="Text Box 57"/>
            <p:cNvSpPr txBox="1">
              <a:spLocks noChangeArrowheads="1"/>
            </p:cNvSpPr>
            <p:nvPr/>
          </p:nvSpPr>
          <p:spPr bwMode="auto">
            <a:xfrm flipH="1">
              <a:off x="3862" y="2139"/>
              <a:ext cx="7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Transaction</a:t>
              </a:r>
            </a:p>
          </p:txBody>
        </p:sp>
        <p:grpSp>
          <p:nvGrpSpPr>
            <p:cNvPr id="20609" name="Group 58"/>
            <p:cNvGrpSpPr>
              <a:grpSpLocks/>
            </p:cNvGrpSpPr>
            <p:nvPr/>
          </p:nvGrpSpPr>
          <p:grpSpPr bwMode="auto">
            <a:xfrm flipH="1">
              <a:off x="3961" y="2318"/>
              <a:ext cx="541" cy="96"/>
              <a:chOff x="4441" y="3335"/>
              <a:chExt cx="541" cy="96"/>
            </a:xfrm>
          </p:grpSpPr>
          <p:sp>
            <p:nvSpPr>
              <p:cNvPr id="20610" name="Rectangle 59"/>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611" name="Rectangle 60"/>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612" name="Rectangle 61"/>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grpSp>
        <p:nvGrpSpPr>
          <p:cNvPr id="20517" name="Group 62"/>
          <p:cNvGrpSpPr>
            <a:grpSpLocks/>
          </p:cNvGrpSpPr>
          <p:nvPr/>
        </p:nvGrpSpPr>
        <p:grpSpPr bwMode="auto">
          <a:xfrm flipH="1">
            <a:off x="6842125" y="4433888"/>
            <a:ext cx="1006475" cy="477837"/>
            <a:chOff x="0" y="2816"/>
            <a:chExt cx="634" cy="301"/>
          </a:xfrm>
        </p:grpSpPr>
        <p:sp>
          <p:nvSpPr>
            <p:cNvPr id="20605" name="Rectangle 63"/>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0606" name="Text Box 64"/>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Check</a:t>
              </a:r>
            </a:p>
          </p:txBody>
        </p:sp>
      </p:grpSp>
      <p:sp>
        <p:nvSpPr>
          <p:cNvPr id="20518" name="Line 67"/>
          <p:cNvSpPr>
            <a:spLocks noChangeShapeType="1"/>
          </p:cNvSpPr>
          <p:nvPr/>
        </p:nvSpPr>
        <p:spPr bwMode="auto">
          <a:xfrm>
            <a:off x="5270500" y="3819525"/>
            <a:ext cx="476250" cy="6143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19" name="Line 68"/>
          <p:cNvSpPr>
            <a:spLocks noChangeShapeType="1"/>
          </p:cNvSpPr>
          <p:nvPr/>
        </p:nvSpPr>
        <p:spPr bwMode="auto">
          <a:xfrm flipV="1">
            <a:off x="5643563" y="4305300"/>
            <a:ext cx="4762"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0" name="Line 69"/>
          <p:cNvSpPr>
            <a:spLocks noChangeShapeType="1"/>
          </p:cNvSpPr>
          <p:nvPr/>
        </p:nvSpPr>
        <p:spPr bwMode="auto">
          <a:xfrm>
            <a:off x="5648325" y="4305300"/>
            <a:ext cx="185738"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1" name="Line 72"/>
          <p:cNvSpPr>
            <a:spLocks noChangeShapeType="1"/>
          </p:cNvSpPr>
          <p:nvPr/>
        </p:nvSpPr>
        <p:spPr bwMode="auto">
          <a:xfrm flipV="1">
            <a:off x="6029325" y="3838575"/>
            <a:ext cx="314325" cy="59055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2" name="Line 73"/>
          <p:cNvSpPr>
            <a:spLocks noChangeShapeType="1"/>
          </p:cNvSpPr>
          <p:nvPr/>
        </p:nvSpPr>
        <p:spPr bwMode="auto">
          <a:xfrm flipH="1" flipV="1">
            <a:off x="6262688" y="3833813"/>
            <a:ext cx="19050" cy="1190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3" name="Line 74"/>
          <p:cNvSpPr>
            <a:spLocks noChangeShapeType="1"/>
          </p:cNvSpPr>
          <p:nvPr/>
        </p:nvSpPr>
        <p:spPr bwMode="auto">
          <a:xfrm flipV="1">
            <a:off x="6286500" y="3833813"/>
            <a:ext cx="161925" cy="123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4" name="Line 75"/>
          <p:cNvSpPr>
            <a:spLocks noChangeShapeType="1"/>
          </p:cNvSpPr>
          <p:nvPr/>
        </p:nvSpPr>
        <p:spPr bwMode="auto">
          <a:xfrm flipH="1" flipV="1">
            <a:off x="6829425" y="3833813"/>
            <a:ext cx="452438" cy="60007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5" name="Line 76"/>
          <p:cNvSpPr>
            <a:spLocks noChangeShapeType="1"/>
          </p:cNvSpPr>
          <p:nvPr/>
        </p:nvSpPr>
        <p:spPr bwMode="auto">
          <a:xfrm flipH="1" flipV="1">
            <a:off x="6696075" y="3829050"/>
            <a:ext cx="200025"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6" name="Line 77"/>
          <p:cNvSpPr>
            <a:spLocks noChangeShapeType="1"/>
          </p:cNvSpPr>
          <p:nvPr/>
        </p:nvSpPr>
        <p:spPr bwMode="auto">
          <a:xfrm flipV="1">
            <a:off x="6900863" y="3833813"/>
            <a:ext cx="52387"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7" name="Line 79"/>
          <p:cNvSpPr>
            <a:spLocks noChangeShapeType="1"/>
          </p:cNvSpPr>
          <p:nvPr/>
        </p:nvSpPr>
        <p:spPr bwMode="auto">
          <a:xfrm flipH="1" flipV="1">
            <a:off x="4075113" y="3925888"/>
            <a:ext cx="1497012" cy="781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8" name="Line 85"/>
          <p:cNvSpPr>
            <a:spLocks noChangeShapeType="1"/>
          </p:cNvSpPr>
          <p:nvPr/>
        </p:nvSpPr>
        <p:spPr bwMode="auto">
          <a:xfrm flipV="1">
            <a:off x="5429250" y="4591050"/>
            <a:ext cx="142875" cy="476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9" name="Line 86"/>
          <p:cNvSpPr>
            <a:spLocks noChangeShapeType="1"/>
          </p:cNvSpPr>
          <p:nvPr/>
        </p:nvSpPr>
        <p:spPr bwMode="auto">
          <a:xfrm>
            <a:off x="5429250" y="4648200"/>
            <a:ext cx="142875" cy="171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30" name="Line 92"/>
          <p:cNvSpPr>
            <a:spLocks noChangeShapeType="1"/>
          </p:cNvSpPr>
          <p:nvPr/>
        </p:nvSpPr>
        <p:spPr bwMode="auto">
          <a:xfrm flipV="1">
            <a:off x="1943100" y="3619500"/>
            <a:ext cx="977900" cy="63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31" name="Line 93"/>
          <p:cNvSpPr>
            <a:spLocks noChangeShapeType="1"/>
          </p:cNvSpPr>
          <p:nvPr/>
        </p:nvSpPr>
        <p:spPr bwMode="auto">
          <a:xfrm flipH="1" flipV="1">
            <a:off x="1943100" y="4176713"/>
            <a:ext cx="100013" cy="142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32" name="Line 94"/>
          <p:cNvSpPr>
            <a:spLocks noChangeShapeType="1"/>
          </p:cNvSpPr>
          <p:nvPr/>
        </p:nvSpPr>
        <p:spPr bwMode="auto">
          <a:xfrm flipH="1">
            <a:off x="1947863" y="4186238"/>
            <a:ext cx="95250" cy="166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533" name="Group 95"/>
          <p:cNvGrpSpPr>
            <a:grpSpLocks/>
          </p:cNvGrpSpPr>
          <p:nvPr/>
        </p:nvGrpSpPr>
        <p:grpSpPr bwMode="auto">
          <a:xfrm flipH="1">
            <a:off x="836613" y="3228975"/>
            <a:ext cx="1111250" cy="477838"/>
            <a:chOff x="4433" y="321"/>
            <a:chExt cx="700" cy="301"/>
          </a:xfrm>
        </p:grpSpPr>
        <p:sp>
          <p:nvSpPr>
            <p:cNvPr id="20603" name="Rectangle 96"/>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0604" name="Text Box 97"/>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rgbClr val="777777"/>
                  </a:solidFill>
                </a:rPr>
                <a:t>Document</a:t>
              </a:r>
            </a:p>
          </p:txBody>
        </p:sp>
      </p:grpSp>
      <p:grpSp>
        <p:nvGrpSpPr>
          <p:cNvPr id="20534" name="Group 98"/>
          <p:cNvGrpSpPr>
            <a:grpSpLocks/>
          </p:cNvGrpSpPr>
          <p:nvPr/>
        </p:nvGrpSpPr>
        <p:grpSpPr bwMode="auto">
          <a:xfrm flipH="1">
            <a:off x="836613" y="4987925"/>
            <a:ext cx="1111250" cy="477838"/>
            <a:chOff x="4433" y="321"/>
            <a:chExt cx="700" cy="301"/>
          </a:xfrm>
        </p:grpSpPr>
        <p:sp>
          <p:nvSpPr>
            <p:cNvPr id="20601" name="Rectangle 99"/>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0602" name="Text Box 100"/>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777777"/>
                  </a:solidFill>
                </a:rPr>
                <a:t>Note</a:t>
              </a:r>
            </a:p>
          </p:txBody>
        </p:sp>
      </p:grpSp>
      <p:grpSp>
        <p:nvGrpSpPr>
          <p:cNvPr id="20535" name="Group 101"/>
          <p:cNvGrpSpPr>
            <a:grpSpLocks/>
          </p:cNvGrpSpPr>
          <p:nvPr/>
        </p:nvGrpSpPr>
        <p:grpSpPr bwMode="auto">
          <a:xfrm flipH="1">
            <a:off x="836613" y="5868988"/>
            <a:ext cx="1111250" cy="477837"/>
            <a:chOff x="4433" y="321"/>
            <a:chExt cx="700" cy="301"/>
          </a:xfrm>
        </p:grpSpPr>
        <p:sp>
          <p:nvSpPr>
            <p:cNvPr id="20599" name="Rectangle 102"/>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0600" name="Text Box 103"/>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Matter</a:t>
              </a:r>
            </a:p>
          </p:txBody>
        </p:sp>
      </p:grpSp>
      <p:grpSp>
        <p:nvGrpSpPr>
          <p:cNvPr id="20536" name="Group 104"/>
          <p:cNvGrpSpPr>
            <a:grpSpLocks/>
          </p:cNvGrpSpPr>
          <p:nvPr/>
        </p:nvGrpSpPr>
        <p:grpSpPr bwMode="auto">
          <a:xfrm flipH="1">
            <a:off x="836613" y="4108450"/>
            <a:ext cx="1111250" cy="477838"/>
            <a:chOff x="4433" y="321"/>
            <a:chExt cx="700" cy="301"/>
          </a:xfrm>
        </p:grpSpPr>
        <p:sp>
          <p:nvSpPr>
            <p:cNvPr id="20597" name="Rectangle 105"/>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0598" name="Text Box 106"/>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777777"/>
                  </a:solidFill>
                </a:rPr>
                <a:t>Activity</a:t>
              </a:r>
            </a:p>
          </p:txBody>
        </p:sp>
      </p:grpSp>
      <p:sp>
        <p:nvSpPr>
          <p:cNvPr id="20537" name="Line 107"/>
          <p:cNvSpPr>
            <a:spLocks noChangeShapeType="1"/>
          </p:cNvSpPr>
          <p:nvPr/>
        </p:nvSpPr>
        <p:spPr bwMode="auto">
          <a:xfrm>
            <a:off x="4710113" y="3824288"/>
            <a:ext cx="0" cy="6429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38" name="Line 108"/>
          <p:cNvSpPr>
            <a:spLocks noChangeShapeType="1"/>
          </p:cNvSpPr>
          <p:nvPr/>
        </p:nvSpPr>
        <p:spPr bwMode="auto">
          <a:xfrm>
            <a:off x="1943100" y="4467225"/>
            <a:ext cx="27670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39" name="Line 109"/>
          <p:cNvSpPr>
            <a:spLocks noChangeShapeType="1"/>
          </p:cNvSpPr>
          <p:nvPr/>
        </p:nvSpPr>
        <p:spPr bwMode="auto">
          <a:xfrm flipH="1" flipV="1">
            <a:off x="1943100" y="4381500"/>
            <a:ext cx="100013" cy="857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0" name="Line 110"/>
          <p:cNvSpPr>
            <a:spLocks noChangeShapeType="1"/>
          </p:cNvSpPr>
          <p:nvPr/>
        </p:nvSpPr>
        <p:spPr bwMode="auto">
          <a:xfrm flipH="1">
            <a:off x="1943100" y="4462463"/>
            <a:ext cx="100013" cy="857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1" name="Line 111"/>
          <p:cNvSpPr>
            <a:spLocks noChangeShapeType="1"/>
          </p:cNvSpPr>
          <p:nvPr/>
        </p:nvSpPr>
        <p:spPr bwMode="auto">
          <a:xfrm flipH="1">
            <a:off x="508000" y="6108700"/>
            <a:ext cx="3175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2" name="Line 112"/>
          <p:cNvSpPr>
            <a:spLocks noChangeShapeType="1"/>
          </p:cNvSpPr>
          <p:nvPr/>
        </p:nvSpPr>
        <p:spPr bwMode="auto">
          <a:xfrm flipV="1">
            <a:off x="519113" y="4419600"/>
            <a:ext cx="0" cy="16891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3" name="Line 113"/>
          <p:cNvSpPr>
            <a:spLocks noChangeShapeType="1"/>
          </p:cNvSpPr>
          <p:nvPr/>
        </p:nvSpPr>
        <p:spPr bwMode="auto">
          <a:xfrm>
            <a:off x="523875" y="4424363"/>
            <a:ext cx="3111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4" name="Line 114"/>
          <p:cNvSpPr>
            <a:spLocks noChangeShapeType="1"/>
          </p:cNvSpPr>
          <p:nvPr/>
        </p:nvSpPr>
        <p:spPr bwMode="auto">
          <a:xfrm flipV="1">
            <a:off x="1358900" y="4584700"/>
            <a:ext cx="0" cy="3937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5" name="Line 115"/>
          <p:cNvSpPr>
            <a:spLocks noChangeShapeType="1"/>
          </p:cNvSpPr>
          <p:nvPr/>
        </p:nvSpPr>
        <p:spPr bwMode="auto">
          <a:xfrm flipH="1">
            <a:off x="1271588" y="4867275"/>
            <a:ext cx="85725" cy="1190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6" name="Line 116"/>
          <p:cNvSpPr>
            <a:spLocks noChangeShapeType="1"/>
          </p:cNvSpPr>
          <p:nvPr/>
        </p:nvSpPr>
        <p:spPr bwMode="auto">
          <a:xfrm>
            <a:off x="1357313" y="4867275"/>
            <a:ext cx="85725" cy="1190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7" name="Line 117"/>
          <p:cNvSpPr>
            <a:spLocks noChangeShapeType="1"/>
          </p:cNvSpPr>
          <p:nvPr/>
        </p:nvSpPr>
        <p:spPr bwMode="auto">
          <a:xfrm flipV="1">
            <a:off x="723900" y="4338638"/>
            <a:ext cx="109538" cy="809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8" name="Line 118"/>
          <p:cNvSpPr>
            <a:spLocks noChangeShapeType="1"/>
          </p:cNvSpPr>
          <p:nvPr/>
        </p:nvSpPr>
        <p:spPr bwMode="auto">
          <a:xfrm>
            <a:off x="723900" y="4419600"/>
            <a:ext cx="109538"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9" name="Line 119"/>
          <p:cNvSpPr>
            <a:spLocks noChangeShapeType="1"/>
          </p:cNvSpPr>
          <p:nvPr/>
        </p:nvSpPr>
        <p:spPr bwMode="auto">
          <a:xfrm flipV="1">
            <a:off x="4686300" y="2489200"/>
            <a:ext cx="0" cy="863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0" name="Line 120"/>
          <p:cNvSpPr>
            <a:spLocks noChangeShapeType="1"/>
          </p:cNvSpPr>
          <p:nvPr/>
        </p:nvSpPr>
        <p:spPr bwMode="auto">
          <a:xfrm flipH="1">
            <a:off x="1041400" y="2489200"/>
            <a:ext cx="3644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1" name="Line 121"/>
          <p:cNvSpPr>
            <a:spLocks noChangeShapeType="1"/>
          </p:cNvSpPr>
          <p:nvPr/>
        </p:nvSpPr>
        <p:spPr bwMode="auto">
          <a:xfrm>
            <a:off x="1041400" y="2489200"/>
            <a:ext cx="0" cy="736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2" name="Line 122"/>
          <p:cNvSpPr>
            <a:spLocks noChangeShapeType="1"/>
          </p:cNvSpPr>
          <p:nvPr/>
        </p:nvSpPr>
        <p:spPr bwMode="auto">
          <a:xfrm flipH="1">
            <a:off x="609600" y="3454400"/>
            <a:ext cx="215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3" name="Line 123"/>
          <p:cNvSpPr>
            <a:spLocks noChangeShapeType="1"/>
          </p:cNvSpPr>
          <p:nvPr/>
        </p:nvSpPr>
        <p:spPr bwMode="auto">
          <a:xfrm>
            <a:off x="609600" y="3454400"/>
            <a:ext cx="0" cy="25527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4" name="Line 124"/>
          <p:cNvSpPr>
            <a:spLocks noChangeShapeType="1"/>
          </p:cNvSpPr>
          <p:nvPr/>
        </p:nvSpPr>
        <p:spPr bwMode="auto">
          <a:xfrm>
            <a:off x="622300" y="6007100"/>
            <a:ext cx="2032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5" name="Line 126"/>
          <p:cNvSpPr>
            <a:spLocks noChangeShapeType="1"/>
          </p:cNvSpPr>
          <p:nvPr/>
        </p:nvSpPr>
        <p:spPr bwMode="auto">
          <a:xfrm>
            <a:off x="1943100" y="3479800"/>
            <a:ext cx="977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6" name="Line 127"/>
          <p:cNvSpPr>
            <a:spLocks noChangeShapeType="1"/>
          </p:cNvSpPr>
          <p:nvPr/>
        </p:nvSpPr>
        <p:spPr bwMode="auto">
          <a:xfrm flipH="1">
            <a:off x="928688" y="3095625"/>
            <a:ext cx="109537"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7" name="Line 128"/>
          <p:cNvSpPr>
            <a:spLocks noChangeShapeType="1"/>
          </p:cNvSpPr>
          <p:nvPr/>
        </p:nvSpPr>
        <p:spPr bwMode="auto">
          <a:xfrm>
            <a:off x="1038225" y="3095625"/>
            <a:ext cx="104775"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8" name="Line 129"/>
          <p:cNvSpPr>
            <a:spLocks noChangeShapeType="1"/>
          </p:cNvSpPr>
          <p:nvPr/>
        </p:nvSpPr>
        <p:spPr bwMode="auto">
          <a:xfrm flipH="1" flipV="1">
            <a:off x="1943100" y="3362325"/>
            <a:ext cx="128588" cy="1143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9" name="Line 130"/>
          <p:cNvSpPr>
            <a:spLocks noChangeShapeType="1"/>
          </p:cNvSpPr>
          <p:nvPr/>
        </p:nvSpPr>
        <p:spPr bwMode="auto">
          <a:xfrm flipH="1">
            <a:off x="1947863" y="3476625"/>
            <a:ext cx="123825" cy="1047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60" name="Line 133"/>
          <p:cNvSpPr>
            <a:spLocks noChangeShapeType="1"/>
          </p:cNvSpPr>
          <p:nvPr/>
        </p:nvSpPr>
        <p:spPr bwMode="auto">
          <a:xfrm flipV="1">
            <a:off x="700088" y="3352800"/>
            <a:ext cx="133350"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61" name="Line 134"/>
          <p:cNvSpPr>
            <a:spLocks noChangeShapeType="1"/>
          </p:cNvSpPr>
          <p:nvPr/>
        </p:nvSpPr>
        <p:spPr bwMode="auto">
          <a:xfrm>
            <a:off x="704850" y="3452813"/>
            <a:ext cx="133350" cy="1095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62" name="Line 135"/>
          <p:cNvSpPr>
            <a:spLocks noChangeShapeType="1"/>
          </p:cNvSpPr>
          <p:nvPr/>
        </p:nvSpPr>
        <p:spPr bwMode="auto">
          <a:xfrm>
            <a:off x="4813300" y="3822700"/>
            <a:ext cx="0" cy="14478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63" name="Line 136"/>
          <p:cNvSpPr>
            <a:spLocks noChangeShapeType="1"/>
          </p:cNvSpPr>
          <p:nvPr/>
        </p:nvSpPr>
        <p:spPr bwMode="auto">
          <a:xfrm>
            <a:off x="1943100" y="5270500"/>
            <a:ext cx="28702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64" name="Line 137"/>
          <p:cNvSpPr>
            <a:spLocks noChangeShapeType="1"/>
          </p:cNvSpPr>
          <p:nvPr/>
        </p:nvSpPr>
        <p:spPr bwMode="auto">
          <a:xfrm flipH="1" flipV="1">
            <a:off x="1946275" y="5394325"/>
            <a:ext cx="1047750" cy="5588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65" name="Line 138"/>
          <p:cNvSpPr>
            <a:spLocks noChangeShapeType="1"/>
          </p:cNvSpPr>
          <p:nvPr/>
        </p:nvSpPr>
        <p:spPr bwMode="auto">
          <a:xfrm flipV="1">
            <a:off x="1952625" y="3924300"/>
            <a:ext cx="1196975" cy="11541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66" name="Line 139"/>
          <p:cNvSpPr>
            <a:spLocks noChangeShapeType="1"/>
          </p:cNvSpPr>
          <p:nvPr/>
        </p:nvSpPr>
        <p:spPr bwMode="auto">
          <a:xfrm flipV="1">
            <a:off x="1371600" y="5461000"/>
            <a:ext cx="0" cy="4064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67" name="Line 140"/>
          <p:cNvSpPr>
            <a:spLocks noChangeShapeType="1"/>
          </p:cNvSpPr>
          <p:nvPr/>
        </p:nvSpPr>
        <p:spPr bwMode="auto">
          <a:xfrm flipH="1" flipV="1">
            <a:off x="1943100" y="4986338"/>
            <a:ext cx="71438" cy="333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68" name="Line 141"/>
          <p:cNvSpPr>
            <a:spLocks noChangeShapeType="1"/>
          </p:cNvSpPr>
          <p:nvPr/>
        </p:nvSpPr>
        <p:spPr bwMode="auto">
          <a:xfrm flipH="1">
            <a:off x="1943100" y="5014913"/>
            <a:ext cx="66675" cy="1381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69" name="Line 142"/>
          <p:cNvSpPr>
            <a:spLocks noChangeShapeType="1"/>
          </p:cNvSpPr>
          <p:nvPr/>
        </p:nvSpPr>
        <p:spPr bwMode="auto">
          <a:xfrm flipH="1" flipV="1">
            <a:off x="1943100" y="5200650"/>
            <a:ext cx="85725" cy="666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70" name="Line 143"/>
          <p:cNvSpPr>
            <a:spLocks noChangeShapeType="1"/>
          </p:cNvSpPr>
          <p:nvPr/>
        </p:nvSpPr>
        <p:spPr bwMode="auto">
          <a:xfrm flipH="1">
            <a:off x="1943100" y="5272088"/>
            <a:ext cx="85725" cy="714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71" name="Line 144"/>
          <p:cNvSpPr>
            <a:spLocks noChangeShapeType="1"/>
          </p:cNvSpPr>
          <p:nvPr/>
        </p:nvSpPr>
        <p:spPr bwMode="auto">
          <a:xfrm flipV="1">
            <a:off x="1366838" y="5467350"/>
            <a:ext cx="114300" cy="952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72" name="Line 145"/>
          <p:cNvSpPr>
            <a:spLocks noChangeShapeType="1"/>
          </p:cNvSpPr>
          <p:nvPr/>
        </p:nvSpPr>
        <p:spPr bwMode="auto">
          <a:xfrm flipH="1" flipV="1">
            <a:off x="1276350" y="5467350"/>
            <a:ext cx="100013" cy="1000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73" name="Line 146"/>
          <p:cNvSpPr>
            <a:spLocks noChangeShapeType="1"/>
          </p:cNvSpPr>
          <p:nvPr/>
        </p:nvSpPr>
        <p:spPr bwMode="auto">
          <a:xfrm flipV="1">
            <a:off x="1947863" y="5434013"/>
            <a:ext cx="809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74" name="Line 147"/>
          <p:cNvSpPr>
            <a:spLocks noChangeShapeType="1"/>
          </p:cNvSpPr>
          <p:nvPr/>
        </p:nvSpPr>
        <p:spPr bwMode="auto">
          <a:xfrm flipH="1" flipV="1">
            <a:off x="1947863" y="5343525"/>
            <a:ext cx="85725" cy="904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75" name="Line 148"/>
          <p:cNvSpPr>
            <a:spLocks noChangeShapeType="1"/>
          </p:cNvSpPr>
          <p:nvPr/>
        </p:nvSpPr>
        <p:spPr bwMode="auto">
          <a:xfrm flipH="1">
            <a:off x="1955800" y="3924300"/>
            <a:ext cx="1333500" cy="21082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76" name="Line 155"/>
          <p:cNvSpPr>
            <a:spLocks noChangeShapeType="1"/>
          </p:cNvSpPr>
          <p:nvPr/>
        </p:nvSpPr>
        <p:spPr bwMode="auto">
          <a:xfrm flipH="1" flipV="1">
            <a:off x="1947863" y="5924550"/>
            <a:ext cx="61912" cy="190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77" name="Line 156"/>
          <p:cNvSpPr>
            <a:spLocks noChangeShapeType="1"/>
          </p:cNvSpPr>
          <p:nvPr/>
        </p:nvSpPr>
        <p:spPr bwMode="auto">
          <a:xfrm>
            <a:off x="2014538" y="5948363"/>
            <a:ext cx="0" cy="1333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78" name="Line 157"/>
          <p:cNvSpPr>
            <a:spLocks noChangeShapeType="1"/>
          </p:cNvSpPr>
          <p:nvPr/>
        </p:nvSpPr>
        <p:spPr bwMode="auto">
          <a:xfrm flipH="1">
            <a:off x="1943100" y="6081713"/>
            <a:ext cx="71438"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79" name="Line 161"/>
          <p:cNvSpPr>
            <a:spLocks noChangeShapeType="1"/>
          </p:cNvSpPr>
          <p:nvPr/>
        </p:nvSpPr>
        <p:spPr bwMode="auto">
          <a:xfrm flipH="1">
            <a:off x="1943100" y="3835400"/>
            <a:ext cx="2590800" cy="24130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80" name="Line 163"/>
          <p:cNvSpPr>
            <a:spLocks noChangeShapeType="1"/>
          </p:cNvSpPr>
          <p:nvPr/>
        </p:nvSpPr>
        <p:spPr bwMode="auto">
          <a:xfrm flipH="1" flipV="1">
            <a:off x="4429125" y="3824288"/>
            <a:ext cx="42863" cy="7143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81" name="Line 164"/>
          <p:cNvSpPr>
            <a:spLocks noChangeShapeType="1"/>
          </p:cNvSpPr>
          <p:nvPr/>
        </p:nvSpPr>
        <p:spPr bwMode="auto">
          <a:xfrm flipV="1">
            <a:off x="4476750" y="3881438"/>
            <a:ext cx="133350" cy="95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82" name="Line 165"/>
          <p:cNvSpPr>
            <a:spLocks noChangeShapeType="1"/>
          </p:cNvSpPr>
          <p:nvPr/>
        </p:nvSpPr>
        <p:spPr bwMode="auto">
          <a:xfrm flipH="1" flipV="1">
            <a:off x="4605338" y="3824288"/>
            <a:ext cx="4762" cy="571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83" name="Line 169"/>
          <p:cNvSpPr>
            <a:spLocks noChangeShapeType="1"/>
          </p:cNvSpPr>
          <p:nvPr/>
        </p:nvSpPr>
        <p:spPr bwMode="auto">
          <a:xfrm flipV="1">
            <a:off x="3798888" y="3822700"/>
            <a:ext cx="1133475" cy="20177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84" name="Line 170"/>
          <p:cNvSpPr>
            <a:spLocks noChangeShapeType="1"/>
          </p:cNvSpPr>
          <p:nvPr/>
        </p:nvSpPr>
        <p:spPr bwMode="auto">
          <a:xfrm flipH="1">
            <a:off x="3690938" y="5667375"/>
            <a:ext cx="190500" cy="17145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85" name="Line 171"/>
          <p:cNvSpPr>
            <a:spLocks noChangeShapeType="1"/>
          </p:cNvSpPr>
          <p:nvPr/>
        </p:nvSpPr>
        <p:spPr bwMode="auto">
          <a:xfrm>
            <a:off x="3881438" y="5657850"/>
            <a:ext cx="114300" cy="1762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86" name="Line 172"/>
          <p:cNvSpPr>
            <a:spLocks noChangeShapeType="1"/>
          </p:cNvSpPr>
          <p:nvPr/>
        </p:nvSpPr>
        <p:spPr bwMode="auto">
          <a:xfrm>
            <a:off x="1860550" y="3708400"/>
            <a:ext cx="1136650" cy="23368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87" name="Line 173"/>
          <p:cNvSpPr>
            <a:spLocks noChangeShapeType="1"/>
          </p:cNvSpPr>
          <p:nvPr/>
        </p:nvSpPr>
        <p:spPr bwMode="auto">
          <a:xfrm flipH="1" flipV="1">
            <a:off x="1747838" y="3705225"/>
            <a:ext cx="165100" cy="12858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88" name="Line 174"/>
          <p:cNvSpPr>
            <a:spLocks noChangeShapeType="1"/>
          </p:cNvSpPr>
          <p:nvPr/>
        </p:nvSpPr>
        <p:spPr bwMode="auto">
          <a:xfrm flipV="1">
            <a:off x="1941513" y="3700463"/>
            <a:ext cx="6350" cy="12382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89" name="Line 175"/>
          <p:cNvSpPr>
            <a:spLocks noChangeShapeType="1"/>
          </p:cNvSpPr>
          <p:nvPr/>
        </p:nvSpPr>
        <p:spPr bwMode="auto">
          <a:xfrm flipV="1">
            <a:off x="3159125" y="5432425"/>
            <a:ext cx="0" cy="40322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90" name="Line 176"/>
          <p:cNvSpPr>
            <a:spLocks noChangeShapeType="1"/>
          </p:cNvSpPr>
          <p:nvPr/>
        </p:nvSpPr>
        <p:spPr bwMode="auto">
          <a:xfrm>
            <a:off x="3146425" y="5432425"/>
            <a:ext cx="4397375"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91" name="Line 177"/>
          <p:cNvSpPr>
            <a:spLocks noChangeShapeType="1"/>
          </p:cNvSpPr>
          <p:nvPr/>
        </p:nvSpPr>
        <p:spPr bwMode="auto">
          <a:xfrm flipV="1">
            <a:off x="7543800" y="4908550"/>
            <a:ext cx="0" cy="51117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92" name="Line 178"/>
          <p:cNvSpPr>
            <a:spLocks noChangeShapeType="1"/>
          </p:cNvSpPr>
          <p:nvPr/>
        </p:nvSpPr>
        <p:spPr bwMode="auto">
          <a:xfrm flipH="1">
            <a:off x="3005138" y="5645150"/>
            <a:ext cx="161925" cy="1905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93" name="Line 179"/>
          <p:cNvSpPr>
            <a:spLocks noChangeShapeType="1"/>
          </p:cNvSpPr>
          <p:nvPr/>
        </p:nvSpPr>
        <p:spPr bwMode="auto">
          <a:xfrm>
            <a:off x="3167063" y="5645150"/>
            <a:ext cx="142875" cy="18573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94" name="Line 180"/>
          <p:cNvSpPr>
            <a:spLocks noChangeShapeType="1"/>
          </p:cNvSpPr>
          <p:nvPr/>
        </p:nvSpPr>
        <p:spPr bwMode="auto">
          <a:xfrm flipV="1">
            <a:off x="5324475" y="2433638"/>
            <a:ext cx="887413" cy="9255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95" name="Line 181"/>
          <p:cNvSpPr>
            <a:spLocks noChangeShapeType="1"/>
          </p:cNvSpPr>
          <p:nvPr/>
        </p:nvSpPr>
        <p:spPr bwMode="auto">
          <a:xfrm>
            <a:off x="5421313" y="3249613"/>
            <a:ext cx="12700"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96" name="Line 182"/>
          <p:cNvSpPr>
            <a:spLocks noChangeShapeType="1"/>
          </p:cNvSpPr>
          <p:nvPr/>
        </p:nvSpPr>
        <p:spPr bwMode="auto">
          <a:xfrm flipV="1">
            <a:off x="5221288" y="3249613"/>
            <a:ext cx="212725" cy="1031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 name="Rectangle 105"/>
          <p:cNvSpPr>
            <a:spLocks noChangeArrowheads="1"/>
          </p:cNvSpPr>
          <p:nvPr/>
        </p:nvSpPr>
        <p:spPr bwMode="auto">
          <a:xfrm flipH="1">
            <a:off x="858838" y="2550587"/>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55" name="Text Box 97"/>
          <p:cNvSpPr txBox="1">
            <a:spLocks noChangeArrowheads="1"/>
          </p:cNvSpPr>
          <p:nvPr/>
        </p:nvSpPr>
        <p:spPr bwMode="auto">
          <a:xfrm flipH="1">
            <a:off x="901700" y="2566163"/>
            <a:ext cx="1068388" cy="430887"/>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smtClean="0">
                <a:solidFill>
                  <a:srgbClr val="777777"/>
                </a:solidFill>
              </a:rPr>
              <a:t>Service Request</a:t>
            </a:r>
            <a:endParaRPr lang="en-US" sz="1400" dirty="0">
              <a:solidFill>
                <a:srgbClr val="777777"/>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105"/>
          <p:cNvSpPr>
            <a:spLocks noChangeArrowheads="1"/>
          </p:cNvSpPr>
          <p:nvPr/>
        </p:nvSpPr>
        <p:spPr bwMode="auto">
          <a:xfrm flipH="1">
            <a:off x="858838" y="2550587"/>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1506" name="Line 186"/>
          <p:cNvSpPr>
            <a:spLocks noChangeShapeType="1"/>
          </p:cNvSpPr>
          <p:nvPr/>
        </p:nvSpPr>
        <p:spPr bwMode="auto">
          <a:xfrm>
            <a:off x="1738313" y="1990725"/>
            <a:ext cx="0" cy="38750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07" name="Line 187"/>
          <p:cNvSpPr>
            <a:spLocks noChangeShapeType="1"/>
          </p:cNvSpPr>
          <p:nvPr/>
        </p:nvSpPr>
        <p:spPr bwMode="auto">
          <a:xfrm flipV="1">
            <a:off x="1357313" y="1985963"/>
            <a:ext cx="0" cy="21145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08" name="Rectangle 2"/>
          <p:cNvSpPr>
            <a:spLocks noGrp="1" noChangeArrowheads="1"/>
          </p:cNvSpPr>
          <p:nvPr>
            <p:ph type="title"/>
          </p:nvPr>
        </p:nvSpPr>
        <p:spPr>
          <a:xfrm>
            <a:off x="495300" y="120650"/>
            <a:ext cx="8318500" cy="485775"/>
          </a:xfrm>
        </p:spPr>
        <p:txBody>
          <a:bodyPr/>
          <a:lstStyle/>
          <a:p>
            <a:pPr eaLnBrk="1" hangingPunct="1"/>
            <a:r>
              <a:rPr lang="en-US" smtClean="0"/>
              <a:t>User and Group</a:t>
            </a:r>
          </a:p>
        </p:txBody>
      </p:sp>
      <p:grpSp>
        <p:nvGrpSpPr>
          <p:cNvPr id="21509" name="Group 3"/>
          <p:cNvGrpSpPr>
            <a:grpSpLocks/>
          </p:cNvGrpSpPr>
          <p:nvPr/>
        </p:nvGrpSpPr>
        <p:grpSpPr bwMode="auto">
          <a:xfrm flipH="1">
            <a:off x="4435475" y="1493838"/>
            <a:ext cx="1006475" cy="477837"/>
            <a:chOff x="0" y="2816"/>
            <a:chExt cx="634" cy="301"/>
          </a:xfrm>
        </p:grpSpPr>
        <p:sp>
          <p:nvSpPr>
            <p:cNvPr id="21685" name="Rectangle 4"/>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21686" name="Text Box 5"/>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21510" name="Group 6"/>
          <p:cNvGrpSpPr>
            <a:grpSpLocks/>
          </p:cNvGrpSpPr>
          <p:nvPr/>
        </p:nvGrpSpPr>
        <p:grpSpPr bwMode="auto">
          <a:xfrm flipH="1">
            <a:off x="2932113" y="3243263"/>
            <a:ext cx="1150937" cy="692150"/>
            <a:chOff x="2745" y="2043"/>
            <a:chExt cx="725" cy="436"/>
          </a:xfrm>
        </p:grpSpPr>
        <p:sp>
          <p:nvSpPr>
            <p:cNvPr id="21683" name="Rectangle 7"/>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21684" name="Text Box 8"/>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grpSp>
        <p:nvGrpSpPr>
          <p:cNvPr id="21511" name="Group 11"/>
          <p:cNvGrpSpPr>
            <a:grpSpLocks/>
          </p:cNvGrpSpPr>
          <p:nvPr/>
        </p:nvGrpSpPr>
        <p:grpSpPr bwMode="auto">
          <a:xfrm flipH="1">
            <a:off x="6897688" y="954088"/>
            <a:ext cx="1006475" cy="477837"/>
            <a:chOff x="0" y="2816"/>
            <a:chExt cx="634" cy="301"/>
          </a:xfrm>
        </p:grpSpPr>
        <p:sp>
          <p:nvSpPr>
            <p:cNvPr id="21681" name="Rectangle 12"/>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21682" name="Text Box 13"/>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21512" name="Rectangle 14"/>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513" name="Line 15"/>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4" name="Line 16"/>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5" name="Line 17"/>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16" name="Line 18"/>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7" name="Rectangle 19"/>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21518" name="Text Box 20"/>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21519" name="Group 21"/>
          <p:cNvGrpSpPr>
            <a:grpSpLocks/>
          </p:cNvGrpSpPr>
          <p:nvPr/>
        </p:nvGrpSpPr>
        <p:grpSpPr bwMode="auto">
          <a:xfrm flipH="1">
            <a:off x="6294438" y="2233613"/>
            <a:ext cx="858837" cy="152400"/>
            <a:chOff x="4441" y="3335"/>
            <a:chExt cx="541" cy="96"/>
          </a:xfrm>
        </p:grpSpPr>
        <p:sp>
          <p:nvSpPr>
            <p:cNvPr id="21678" name="Rectangle 22"/>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679" name="Rectangle 23"/>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680" name="Rectangle 24"/>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1520" name="Line 25"/>
          <p:cNvSpPr>
            <a:spLocks noChangeShapeType="1"/>
          </p:cNvSpPr>
          <p:nvPr/>
        </p:nvSpPr>
        <p:spPr bwMode="auto">
          <a:xfrm flipH="1">
            <a:off x="6754813" y="1427163"/>
            <a:ext cx="584200" cy="5270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21" name="Line 26"/>
          <p:cNvSpPr>
            <a:spLocks noChangeShapeType="1"/>
          </p:cNvSpPr>
          <p:nvPr/>
        </p:nvSpPr>
        <p:spPr bwMode="auto">
          <a:xfrm>
            <a:off x="6858000" y="1857375"/>
            <a:ext cx="4763" cy="952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22" name="Line 27"/>
          <p:cNvSpPr>
            <a:spLocks noChangeShapeType="1"/>
          </p:cNvSpPr>
          <p:nvPr/>
        </p:nvSpPr>
        <p:spPr bwMode="auto">
          <a:xfrm flipH="1">
            <a:off x="6643688" y="1857375"/>
            <a:ext cx="214312" cy="100013"/>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23" name="Line 28"/>
          <p:cNvSpPr>
            <a:spLocks noChangeShapeType="1"/>
          </p:cNvSpPr>
          <p:nvPr/>
        </p:nvSpPr>
        <p:spPr bwMode="auto">
          <a:xfrm flipV="1">
            <a:off x="3846513" y="2225675"/>
            <a:ext cx="2379662" cy="10112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24" name="Line 29"/>
          <p:cNvSpPr>
            <a:spLocks noChangeShapeType="1"/>
          </p:cNvSpPr>
          <p:nvPr/>
        </p:nvSpPr>
        <p:spPr bwMode="auto">
          <a:xfrm flipV="1">
            <a:off x="6096000" y="2138363"/>
            <a:ext cx="123825" cy="1428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25" name="Line 30"/>
          <p:cNvSpPr>
            <a:spLocks noChangeShapeType="1"/>
          </p:cNvSpPr>
          <p:nvPr/>
        </p:nvSpPr>
        <p:spPr bwMode="auto">
          <a:xfrm>
            <a:off x="6100763" y="2281238"/>
            <a:ext cx="1190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1526" name="Group 31"/>
          <p:cNvGrpSpPr>
            <a:grpSpLocks/>
          </p:cNvGrpSpPr>
          <p:nvPr/>
        </p:nvGrpSpPr>
        <p:grpSpPr bwMode="auto">
          <a:xfrm>
            <a:off x="3005138" y="5840413"/>
            <a:ext cx="1006475" cy="488950"/>
            <a:chOff x="1902" y="3679"/>
            <a:chExt cx="634" cy="308"/>
          </a:xfrm>
        </p:grpSpPr>
        <p:sp>
          <p:nvSpPr>
            <p:cNvPr id="21676" name="Rectangle 32"/>
            <p:cNvSpPr>
              <a:spLocks noChangeArrowheads="1"/>
            </p:cNvSpPr>
            <p:nvPr/>
          </p:nvSpPr>
          <p:spPr bwMode="auto">
            <a:xfrm flipH="1">
              <a:off x="1902" y="3683"/>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1677" name="Text Box 33"/>
            <p:cNvSpPr txBox="1">
              <a:spLocks noChangeArrowheads="1"/>
            </p:cNvSpPr>
            <p:nvPr/>
          </p:nvSpPr>
          <p:spPr bwMode="auto">
            <a:xfrm flipH="1">
              <a:off x="1920" y="3679"/>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a:t>
              </a:r>
              <a:br>
                <a:rPr lang="en-US" sz="1600">
                  <a:solidFill>
                    <a:schemeClr val="bg1"/>
                  </a:solidFill>
                </a:rPr>
              </a:br>
              <a:r>
                <a:rPr lang="en-US" sz="1600">
                  <a:solidFill>
                    <a:schemeClr val="bg1"/>
                  </a:solidFill>
                </a:rPr>
                <a:t>Contact</a:t>
              </a:r>
            </a:p>
          </p:txBody>
        </p:sp>
      </p:grpSp>
      <p:sp>
        <p:nvSpPr>
          <p:cNvPr id="21527" name="Rectangle 34"/>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1528" name="Text Box 35"/>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Contact</a:t>
            </a:r>
          </a:p>
        </p:txBody>
      </p:sp>
      <p:grpSp>
        <p:nvGrpSpPr>
          <p:cNvPr id="21529" name="Group 36"/>
          <p:cNvGrpSpPr>
            <a:grpSpLocks/>
          </p:cNvGrpSpPr>
          <p:nvPr/>
        </p:nvGrpSpPr>
        <p:grpSpPr bwMode="auto">
          <a:xfrm flipH="1">
            <a:off x="4510088" y="6118225"/>
            <a:ext cx="858837" cy="152400"/>
            <a:chOff x="4441" y="3335"/>
            <a:chExt cx="541" cy="96"/>
          </a:xfrm>
        </p:grpSpPr>
        <p:sp>
          <p:nvSpPr>
            <p:cNvPr id="21673" name="Rectangle 37"/>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674" name="Rectangle 38"/>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675" name="Rectangle 39"/>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1530" name="Line 40"/>
          <p:cNvSpPr>
            <a:spLocks noChangeShapeType="1"/>
          </p:cNvSpPr>
          <p:nvPr/>
        </p:nvSpPr>
        <p:spPr bwMode="auto">
          <a:xfrm flipV="1">
            <a:off x="3513138" y="3944938"/>
            <a:ext cx="0" cy="19097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31" name="Line 41"/>
          <p:cNvSpPr>
            <a:spLocks noChangeShapeType="1"/>
          </p:cNvSpPr>
          <p:nvPr/>
        </p:nvSpPr>
        <p:spPr bwMode="auto">
          <a:xfrm>
            <a:off x="4022725" y="6088063"/>
            <a:ext cx="4048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32" name="Line 42"/>
          <p:cNvSpPr>
            <a:spLocks noChangeShapeType="1"/>
          </p:cNvSpPr>
          <p:nvPr/>
        </p:nvSpPr>
        <p:spPr bwMode="auto">
          <a:xfrm flipH="1">
            <a:off x="3348038" y="5657850"/>
            <a:ext cx="161925" cy="190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33" name="Line 43"/>
          <p:cNvSpPr>
            <a:spLocks noChangeShapeType="1"/>
          </p:cNvSpPr>
          <p:nvPr/>
        </p:nvSpPr>
        <p:spPr bwMode="auto">
          <a:xfrm>
            <a:off x="3509963" y="5657850"/>
            <a:ext cx="142875" cy="1857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1534" name="Group 44"/>
          <p:cNvGrpSpPr>
            <a:grpSpLocks/>
          </p:cNvGrpSpPr>
          <p:nvPr/>
        </p:nvGrpSpPr>
        <p:grpSpPr bwMode="auto">
          <a:xfrm flipH="1">
            <a:off x="4435475" y="3351213"/>
            <a:ext cx="1006475" cy="477837"/>
            <a:chOff x="0" y="2816"/>
            <a:chExt cx="634" cy="301"/>
          </a:xfrm>
        </p:grpSpPr>
        <p:sp>
          <p:nvSpPr>
            <p:cNvPr id="21671" name="Rectangle 45"/>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1672" name="Text Box 46"/>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grpSp>
      <p:sp>
        <p:nvSpPr>
          <p:cNvPr id="21535" name="Line 48"/>
          <p:cNvSpPr>
            <a:spLocks noChangeShapeType="1"/>
          </p:cNvSpPr>
          <p:nvPr/>
        </p:nvSpPr>
        <p:spPr bwMode="auto">
          <a:xfrm flipV="1">
            <a:off x="4945063" y="1963738"/>
            <a:ext cx="0" cy="13795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36" name="Line 49"/>
          <p:cNvSpPr>
            <a:spLocks noChangeShapeType="1"/>
          </p:cNvSpPr>
          <p:nvPr/>
        </p:nvSpPr>
        <p:spPr bwMode="auto">
          <a:xfrm flipH="1">
            <a:off x="4075113" y="3590925"/>
            <a:ext cx="35877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37" name="Line 50"/>
          <p:cNvSpPr>
            <a:spLocks noChangeShapeType="1"/>
          </p:cNvSpPr>
          <p:nvPr/>
        </p:nvSpPr>
        <p:spPr bwMode="auto">
          <a:xfrm flipV="1">
            <a:off x="4305300" y="3490913"/>
            <a:ext cx="128588"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38" name="Line 51"/>
          <p:cNvSpPr>
            <a:spLocks noChangeShapeType="1"/>
          </p:cNvSpPr>
          <p:nvPr/>
        </p:nvSpPr>
        <p:spPr bwMode="auto">
          <a:xfrm>
            <a:off x="4305300" y="3590925"/>
            <a:ext cx="133350"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1539" name="Group 52"/>
          <p:cNvGrpSpPr>
            <a:grpSpLocks/>
          </p:cNvGrpSpPr>
          <p:nvPr/>
        </p:nvGrpSpPr>
        <p:grpSpPr bwMode="auto">
          <a:xfrm flipH="1">
            <a:off x="5572125" y="4429125"/>
            <a:ext cx="1006475" cy="488950"/>
            <a:chOff x="1959" y="3278"/>
            <a:chExt cx="634" cy="308"/>
          </a:xfrm>
        </p:grpSpPr>
        <p:sp>
          <p:nvSpPr>
            <p:cNvPr id="21669" name="Rectangle 53"/>
            <p:cNvSpPr>
              <a:spLocks noChangeArrowheads="1"/>
            </p:cNvSpPr>
            <p:nvPr/>
          </p:nvSpPr>
          <p:spPr bwMode="auto">
            <a:xfrm>
              <a:off x="1959" y="3282"/>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1670" name="Text Box 54"/>
            <p:cNvSpPr txBox="1">
              <a:spLocks noChangeArrowheads="1"/>
            </p:cNvSpPr>
            <p:nvPr/>
          </p:nvSpPr>
          <p:spPr bwMode="auto">
            <a:xfrm>
              <a:off x="1977" y="3278"/>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Reserve</a:t>
              </a:r>
              <a:br>
                <a:rPr lang="en-US" sz="1600">
                  <a:solidFill>
                    <a:schemeClr val="bg1"/>
                  </a:solidFill>
                </a:rPr>
              </a:br>
              <a:r>
                <a:rPr lang="en-US" sz="1600">
                  <a:solidFill>
                    <a:schemeClr val="bg1"/>
                  </a:solidFill>
                </a:rPr>
                <a:t>Line</a:t>
              </a:r>
            </a:p>
          </p:txBody>
        </p:sp>
      </p:grpSp>
      <p:grpSp>
        <p:nvGrpSpPr>
          <p:cNvPr id="21540" name="Group 55"/>
          <p:cNvGrpSpPr>
            <a:grpSpLocks/>
          </p:cNvGrpSpPr>
          <p:nvPr/>
        </p:nvGrpSpPr>
        <p:grpSpPr bwMode="auto">
          <a:xfrm>
            <a:off x="6102350" y="3351213"/>
            <a:ext cx="1230313" cy="484187"/>
            <a:chOff x="3844" y="2139"/>
            <a:chExt cx="775" cy="305"/>
          </a:xfrm>
        </p:grpSpPr>
        <p:sp>
          <p:nvSpPr>
            <p:cNvPr id="21663" name="Rectangle 56"/>
            <p:cNvSpPr>
              <a:spLocks noChangeArrowheads="1"/>
            </p:cNvSpPr>
            <p:nvPr/>
          </p:nvSpPr>
          <p:spPr bwMode="auto">
            <a:xfrm flipH="1">
              <a:off x="3844" y="2143"/>
              <a:ext cx="775"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1664" name="Text Box 57"/>
            <p:cNvSpPr txBox="1">
              <a:spLocks noChangeArrowheads="1"/>
            </p:cNvSpPr>
            <p:nvPr/>
          </p:nvSpPr>
          <p:spPr bwMode="auto">
            <a:xfrm flipH="1">
              <a:off x="3862" y="2139"/>
              <a:ext cx="7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Transaction</a:t>
              </a:r>
            </a:p>
          </p:txBody>
        </p:sp>
        <p:grpSp>
          <p:nvGrpSpPr>
            <p:cNvPr id="21665" name="Group 58"/>
            <p:cNvGrpSpPr>
              <a:grpSpLocks/>
            </p:cNvGrpSpPr>
            <p:nvPr/>
          </p:nvGrpSpPr>
          <p:grpSpPr bwMode="auto">
            <a:xfrm flipH="1">
              <a:off x="3961" y="2318"/>
              <a:ext cx="541" cy="96"/>
              <a:chOff x="4441" y="3335"/>
              <a:chExt cx="541" cy="96"/>
            </a:xfrm>
          </p:grpSpPr>
          <p:sp>
            <p:nvSpPr>
              <p:cNvPr id="21666" name="Rectangle 59"/>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667" name="Rectangle 60"/>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668" name="Rectangle 61"/>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grpSp>
        <p:nvGrpSpPr>
          <p:cNvPr id="21541" name="Group 62"/>
          <p:cNvGrpSpPr>
            <a:grpSpLocks/>
          </p:cNvGrpSpPr>
          <p:nvPr/>
        </p:nvGrpSpPr>
        <p:grpSpPr bwMode="auto">
          <a:xfrm flipH="1">
            <a:off x="6842125" y="4433888"/>
            <a:ext cx="1006475" cy="477837"/>
            <a:chOff x="0" y="2816"/>
            <a:chExt cx="634" cy="301"/>
          </a:xfrm>
        </p:grpSpPr>
        <p:sp>
          <p:nvSpPr>
            <p:cNvPr id="21661" name="Rectangle 63"/>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1662" name="Text Box 64"/>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Check</a:t>
              </a:r>
            </a:p>
          </p:txBody>
        </p:sp>
      </p:grpSp>
      <p:sp>
        <p:nvSpPr>
          <p:cNvPr id="21542" name="Line 67"/>
          <p:cNvSpPr>
            <a:spLocks noChangeShapeType="1"/>
          </p:cNvSpPr>
          <p:nvPr/>
        </p:nvSpPr>
        <p:spPr bwMode="auto">
          <a:xfrm>
            <a:off x="5270500" y="3819525"/>
            <a:ext cx="476250" cy="6143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3" name="Line 68"/>
          <p:cNvSpPr>
            <a:spLocks noChangeShapeType="1"/>
          </p:cNvSpPr>
          <p:nvPr/>
        </p:nvSpPr>
        <p:spPr bwMode="auto">
          <a:xfrm flipV="1">
            <a:off x="5643563" y="4305300"/>
            <a:ext cx="4762"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4" name="Line 69"/>
          <p:cNvSpPr>
            <a:spLocks noChangeShapeType="1"/>
          </p:cNvSpPr>
          <p:nvPr/>
        </p:nvSpPr>
        <p:spPr bwMode="auto">
          <a:xfrm>
            <a:off x="5648325" y="4305300"/>
            <a:ext cx="185738"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5" name="Line 72"/>
          <p:cNvSpPr>
            <a:spLocks noChangeShapeType="1"/>
          </p:cNvSpPr>
          <p:nvPr/>
        </p:nvSpPr>
        <p:spPr bwMode="auto">
          <a:xfrm flipV="1">
            <a:off x="6029325" y="3838575"/>
            <a:ext cx="314325" cy="59055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6" name="Line 73"/>
          <p:cNvSpPr>
            <a:spLocks noChangeShapeType="1"/>
          </p:cNvSpPr>
          <p:nvPr/>
        </p:nvSpPr>
        <p:spPr bwMode="auto">
          <a:xfrm flipH="1" flipV="1">
            <a:off x="6262688" y="3833813"/>
            <a:ext cx="19050" cy="1190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7" name="Line 74"/>
          <p:cNvSpPr>
            <a:spLocks noChangeShapeType="1"/>
          </p:cNvSpPr>
          <p:nvPr/>
        </p:nvSpPr>
        <p:spPr bwMode="auto">
          <a:xfrm flipV="1">
            <a:off x="6286500" y="3833813"/>
            <a:ext cx="161925" cy="123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8" name="Line 75"/>
          <p:cNvSpPr>
            <a:spLocks noChangeShapeType="1"/>
          </p:cNvSpPr>
          <p:nvPr/>
        </p:nvSpPr>
        <p:spPr bwMode="auto">
          <a:xfrm flipH="1" flipV="1">
            <a:off x="6829425" y="3833813"/>
            <a:ext cx="452438" cy="60007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9" name="Line 76"/>
          <p:cNvSpPr>
            <a:spLocks noChangeShapeType="1"/>
          </p:cNvSpPr>
          <p:nvPr/>
        </p:nvSpPr>
        <p:spPr bwMode="auto">
          <a:xfrm flipH="1" flipV="1">
            <a:off x="6696075" y="3829050"/>
            <a:ext cx="200025"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50" name="Line 77"/>
          <p:cNvSpPr>
            <a:spLocks noChangeShapeType="1"/>
          </p:cNvSpPr>
          <p:nvPr/>
        </p:nvSpPr>
        <p:spPr bwMode="auto">
          <a:xfrm flipV="1">
            <a:off x="6900863" y="3833813"/>
            <a:ext cx="52387"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51" name="Line 79"/>
          <p:cNvSpPr>
            <a:spLocks noChangeShapeType="1"/>
          </p:cNvSpPr>
          <p:nvPr/>
        </p:nvSpPr>
        <p:spPr bwMode="auto">
          <a:xfrm flipH="1" flipV="1">
            <a:off x="4075113" y="3925888"/>
            <a:ext cx="1497012" cy="781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52" name="Line 85"/>
          <p:cNvSpPr>
            <a:spLocks noChangeShapeType="1"/>
          </p:cNvSpPr>
          <p:nvPr/>
        </p:nvSpPr>
        <p:spPr bwMode="auto">
          <a:xfrm flipV="1">
            <a:off x="5429250" y="4591050"/>
            <a:ext cx="142875" cy="476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53" name="Line 86"/>
          <p:cNvSpPr>
            <a:spLocks noChangeShapeType="1"/>
          </p:cNvSpPr>
          <p:nvPr/>
        </p:nvSpPr>
        <p:spPr bwMode="auto">
          <a:xfrm>
            <a:off x="5429250" y="4648200"/>
            <a:ext cx="142875" cy="171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54" name="Line 92"/>
          <p:cNvSpPr>
            <a:spLocks noChangeShapeType="1"/>
          </p:cNvSpPr>
          <p:nvPr/>
        </p:nvSpPr>
        <p:spPr bwMode="auto">
          <a:xfrm flipV="1">
            <a:off x="1943100" y="3619500"/>
            <a:ext cx="977900" cy="63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55" name="Line 93"/>
          <p:cNvSpPr>
            <a:spLocks noChangeShapeType="1"/>
          </p:cNvSpPr>
          <p:nvPr/>
        </p:nvSpPr>
        <p:spPr bwMode="auto">
          <a:xfrm flipH="1" flipV="1">
            <a:off x="1943100" y="4176713"/>
            <a:ext cx="100013" cy="142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56" name="Line 94"/>
          <p:cNvSpPr>
            <a:spLocks noChangeShapeType="1"/>
          </p:cNvSpPr>
          <p:nvPr/>
        </p:nvSpPr>
        <p:spPr bwMode="auto">
          <a:xfrm flipH="1">
            <a:off x="1947863" y="4186238"/>
            <a:ext cx="95250" cy="166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1557" name="Group 95"/>
          <p:cNvGrpSpPr>
            <a:grpSpLocks/>
          </p:cNvGrpSpPr>
          <p:nvPr/>
        </p:nvGrpSpPr>
        <p:grpSpPr bwMode="auto">
          <a:xfrm flipH="1">
            <a:off x="836613" y="3228975"/>
            <a:ext cx="1111250" cy="477838"/>
            <a:chOff x="4433" y="321"/>
            <a:chExt cx="700" cy="301"/>
          </a:xfrm>
        </p:grpSpPr>
        <p:sp>
          <p:nvSpPr>
            <p:cNvPr id="21659" name="Rectangle 96"/>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1660" name="Text Box 97"/>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Document</a:t>
              </a:r>
            </a:p>
          </p:txBody>
        </p:sp>
      </p:grpSp>
      <p:grpSp>
        <p:nvGrpSpPr>
          <p:cNvPr id="21558" name="Group 98"/>
          <p:cNvGrpSpPr>
            <a:grpSpLocks/>
          </p:cNvGrpSpPr>
          <p:nvPr/>
        </p:nvGrpSpPr>
        <p:grpSpPr bwMode="auto">
          <a:xfrm flipH="1">
            <a:off x="836613" y="4987925"/>
            <a:ext cx="1111250" cy="477838"/>
            <a:chOff x="4433" y="321"/>
            <a:chExt cx="700" cy="301"/>
          </a:xfrm>
        </p:grpSpPr>
        <p:sp>
          <p:nvSpPr>
            <p:cNvPr id="21657" name="Rectangle 99"/>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1658" name="Text Box 100"/>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Note</a:t>
              </a:r>
            </a:p>
          </p:txBody>
        </p:sp>
      </p:grpSp>
      <p:grpSp>
        <p:nvGrpSpPr>
          <p:cNvPr id="21559" name="Group 101"/>
          <p:cNvGrpSpPr>
            <a:grpSpLocks/>
          </p:cNvGrpSpPr>
          <p:nvPr/>
        </p:nvGrpSpPr>
        <p:grpSpPr bwMode="auto">
          <a:xfrm flipH="1">
            <a:off x="836613" y="5868988"/>
            <a:ext cx="1111250" cy="477837"/>
            <a:chOff x="4433" y="321"/>
            <a:chExt cx="700" cy="301"/>
          </a:xfrm>
        </p:grpSpPr>
        <p:sp>
          <p:nvSpPr>
            <p:cNvPr id="21655" name="Rectangle 102"/>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1656" name="Text Box 103"/>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Matter</a:t>
              </a:r>
            </a:p>
          </p:txBody>
        </p:sp>
      </p:grpSp>
      <p:grpSp>
        <p:nvGrpSpPr>
          <p:cNvPr id="21560" name="Group 104"/>
          <p:cNvGrpSpPr>
            <a:grpSpLocks/>
          </p:cNvGrpSpPr>
          <p:nvPr/>
        </p:nvGrpSpPr>
        <p:grpSpPr bwMode="auto">
          <a:xfrm flipH="1">
            <a:off x="836613" y="4108450"/>
            <a:ext cx="1111250" cy="477838"/>
            <a:chOff x="4433" y="321"/>
            <a:chExt cx="700" cy="301"/>
          </a:xfrm>
        </p:grpSpPr>
        <p:sp>
          <p:nvSpPr>
            <p:cNvPr id="21653" name="Rectangle 105"/>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1654" name="Text Box 106"/>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Activity</a:t>
              </a:r>
            </a:p>
          </p:txBody>
        </p:sp>
      </p:grpSp>
      <p:sp>
        <p:nvSpPr>
          <p:cNvPr id="21561" name="Line 107"/>
          <p:cNvSpPr>
            <a:spLocks noChangeShapeType="1"/>
          </p:cNvSpPr>
          <p:nvPr/>
        </p:nvSpPr>
        <p:spPr bwMode="auto">
          <a:xfrm>
            <a:off x="4710113" y="3824288"/>
            <a:ext cx="0" cy="6429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62" name="Line 108"/>
          <p:cNvSpPr>
            <a:spLocks noChangeShapeType="1"/>
          </p:cNvSpPr>
          <p:nvPr/>
        </p:nvSpPr>
        <p:spPr bwMode="auto">
          <a:xfrm>
            <a:off x="1943100" y="4467225"/>
            <a:ext cx="27670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63" name="Line 109"/>
          <p:cNvSpPr>
            <a:spLocks noChangeShapeType="1"/>
          </p:cNvSpPr>
          <p:nvPr/>
        </p:nvSpPr>
        <p:spPr bwMode="auto">
          <a:xfrm flipH="1" flipV="1">
            <a:off x="1943100" y="4381500"/>
            <a:ext cx="100013" cy="857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64" name="Line 110"/>
          <p:cNvSpPr>
            <a:spLocks noChangeShapeType="1"/>
          </p:cNvSpPr>
          <p:nvPr/>
        </p:nvSpPr>
        <p:spPr bwMode="auto">
          <a:xfrm flipH="1">
            <a:off x="1943100" y="4462463"/>
            <a:ext cx="100013" cy="857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65" name="Line 111"/>
          <p:cNvSpPr>
            <a:spLocks noChangeShapeType="1"/>
          </p:cNvSpPr>
          <p:nvPr/>
        </p:nvSpPr>
        <p:spPr bwMode="auto">
          <a:xfrm flipH="1">
            <a:off x="508000" y="6108700"/>
            <a:ext cx="3175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66" name="Line 112"/>
          <p:cNvSpPr>
            <a:spLocks noChangeShapeType="1"/>
          </p:cNvSpPr>
          <p:nvPr/>
        </p:nvSpPr>
        <p:spPr bwMode="auto">
          <a:xfrm flipV="1">
            <a:off x="519113" y="4419600"/>
            <a:ext cx="0" cy="16891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67" name="Line 113"/>
          <p:cNvSpPr>
            <a:spLocks noChangeShapeType="1"/>
          </p:cNvSpPr>
          <p:nvPr/>
        </p:nvSpPr>
        <p:spPr bwMode="auto">
          <a:xfrm>
            <a:off x="523875" y="4424363"/>
            <a:ext cx="3111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68" name="Line 114"/>
          <p:cNvSpPr>
            <a:spLocks noChangeShapeType="1"/>
          </p:cNvSpPr>
          <p:nvPr/>
        </p:nvSpPr>
        <p:spPr bwMode="auto">
          <a:xfrm flipV="1">
            <a:off x="1358900" y="4584700"/>
            <a:ext cx="0" cy="3937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69" name="Line 115"/>
          <p:cNvSpPr>
            <a:spLocks noChangeShapeType="1"/>
          </p:cNvSpPr>
          <p:nvPr/>
        </p:nvSpPr>
        <p:spPr bwMode="auto">
          <a:xfrm flipH="1">
            <a:off x="1271588" y="4867275"/>
            <a:ext cx="85725" cy="1190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70" name="Line 116"/>
          <p:cNvSpPr>
            <a:spLocks noChangeShapeType="1"/>
          </p:cNvSpPr>
          <p:nvPr/>
        </p:nvSpPr>
        <p:spPr bwMode="auto">
          <a:xfrm>
            <a:off x="1357313" y="4867275"/>
            <a:ext cx="85725" cy="1190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71" name="Line 117"/>
          <p:cNvSpPr>
            <a:spLocks noChangeShapeType="1"/>
          </p:cNvSpPr>
          <p:nvPr/>
        </p:nvSpPr>
        <p:spPr bwMode="auto">
          <a:xfrm flipV="1">
            <a:off x="723900" y="4338638"/>
            <a:ext cx="109538" cy="809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72" name="Line 118"/>
          <p:cNvSpPr>
            <a:spLocks noChangeShapeType="1"/>
          </p:cNvSpPr>
          <p:nvPr/>
        </p:nvSpPr>
        <p:spPr bwMode="auto">
          <a:xfrm>
            <a:off x="723900" y="4419600"/>
            <a:ext cx="109538"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73" name="Line 119"/>
          <p:cNvSpPr>
            <a:spLocks noChangeShapeType="1"/>
          </p:cNvSpPr>
          <p:nvPr/>
        </p:nvSpPr>
        <p:spPr bwMode="auto">
          <a:xfrm flipV="1">
            <a:off x="4686300" y="2489200"/>
            <a:ext cx="0" cy="863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74" name="Line 120"/>
          <p:cNvSpPr>
            <a:spLocks noChangeShapeType="1"/>
          </p:cNvSpPr>
          <p:nvPr/>
        </p:nvSpPr>
        <p:spPr bwMode="auto">
          <a:xfrm flipH="1">
            <a:off x="1041400" y="2489200"/>
            <a:ext cx="3644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75" name="Line 121"/>
          <p:cNvSpPr>
            <a:spLocks noChangeShapeType="1"/>
          </p:cNvSpPr>
          <p:nvPr/>
        </p:nvSpPr>
        <p:spPr bwMode="auto">
          <a:xfrm>
            <a:off x="1041400" y="2489200"/>
            <a:ext cx="0" cy="736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76" name="Line 122"/>
          <p:cNvSpPr>
            <a:spLocks noChangeShapeType="1"/>
          </p:cNvSpPr>
          <p:nvPr/>
        </p:nvSpPr>
        <p:spPr bwMode="auto">
          <a:xfrm flipH="1">
            <a:off x="609600" y="3454400"/>
            <a:ext cx="215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77" name="Line 123"/>
          <p:cNvSpPr>
            <a:spLocks noChangeShapeType="1"/>
          </p:cNvSpPr>
          <p:nvPr/>
        </p:nvSpPr>
        <p:spPr bwMode="auto">
          <a:xfrm>
            <a:off x="609600" y="3454400"/>
            <a:ext cx="0" cy="25527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78" name="Line 124"/>
          <p:cNvSpPr>
            <a:spLocks noChangeShapeType="1"/>
          </p:cNvSpPr>
          <p:nvPr/>
        </p:nvSpPr>
        <p:spPr bwMode="auto">
          <a:xfrm>
            <a:off x="622300" y="6007100"/>
            <a:ext cx="2032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79" name="Line 126"/>
          <p:cNvSpPr>
            <a:spLocks noChangeShapeType="1"/>
          </p:cNvSpPr>
          <p:nvPr/>
        </p:nvSpPr>
        <p:spPr bwMode="auto">
          <a:xfrm>
            <a:off x="1943100" y="3479800"/>
            <a:ext cx="977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80" name="Line 127"/>
          <p:cNvSpPr>
            <a:spLocks noChangeShapeType="1"/>
          </p:cNvSpPr>
          <p:nvPr/>
        </p:nvSpPr>
        <p:spPr bwMode="auto">
          <a:xfrm flipH="1">
            <a:off x="928688" y="3095625"/>
            <a:ext cx="109537"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81" name="Line 128"/>
          <p:cNvSpPr>
            <a:spLocks noChangeShapeType="1"/>
          </p:cNvSpPr>
          <p:nvPr/>
        </p:nvSpPr>
        <p:spPr bwMode="auto">
          <a:xfrm>
            <a:off x="1038225" y="3095625"/>
            <a:ext cx="104775"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82" name="Line 129"/>
          <p:cNvSpPr>
            <a:spLocks noChangeShapeType="1"/>
          </p:cNvSpPr>
          <p:nvPr/>
        </p:nvSpPr>
        <p:spPr bwMode="auto">
          <a:xfrm flipH="1" flipV="1">
            <a:off x="1943100" y="3362325"/>
            <a:ext cx="128588" cy="1143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83" name="Line 130"/>
          <p:cNvSpPr>
            <a:spLocks noChangeShapeType="1"/>
          </p:cNvSpPr>
          <p:nvPr/>
        </p:nvSpPr>
        <p:spPr bwMode="auto">
          <a:xfrm flipH="1">
            <a:off x="1947863" y="3476625"/>
            <a:ext cx="123825" cy="1047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84" name="Line 133"/>
          <p:cNvSpPr>
            <a:spLocks noChangeShapeType="1"/>
          </p:cNvSpPr>
          <p:nvPr/>
        </p:nvSpPr>
        <p:spPr bwMode="auto">
          <a:xfrm flipV="1">
            <a:off x="700088" y="3352800"/>
            <a:ext cx="133350"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85" name="Line 134"/>
          <p:cNvSpPr>
            <a:spLocks noChangeShapeType="1"/>
          </p:cNvSpPr>
          <p:nvPr/>
        </p:nvSpPr>
        <p:spPr bwMode="auto">
          <a:xfrm>
            <a:off x="704850" y="3452813"/>
            <a:ext cx="133350" cy="1095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86" name="Line 135"/>
          <p:cNvSpPr>
            <a:spLocks noChangeShapeType="1"/>
          </p:cNvSpPr>
          <p:nvPr/>
        </p:nvSpPr>
        <p:spPr bwMode="auto">
          <a:xfrm>
            <a:off x="4813300" y="3822700"/>
            <a:ext cx="0" cy="14478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87" name="Line 136"/>
          <p:cNvSpPr>
            <a:spLocks noChangeShapeType="1"/>
          </p:cNvSpPr>
          <p:nvPr/>
        </p:nvSpPr>
        <p:spPr bwMode="auto">
          <a:xfrm>
            <a:off x="1943100" y="5270500"/>
            <a:ext cx="28702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88" name="Line 137"/>
          <p:cNvSpPr>
            <a:spLocks noChangeShapeType="1"/>
          </p:cNvSpPr>
          <p:nvPr/>
        </p:nvSpPr>
        <p:spPr bwMode="auto">
          <a:xfrm flipH="1" flipV="1">
            <a:off x="1946275" y="5394325"/>
            <a:ext cx="1047750" cy="5588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89" name="Line 138"/>
          <p:cNvSpPr>
            <a:spLocks noChangeShapeType="1"/>
          </p:cNvSpPr>
          <p:nvPr/>
        </p:nvSpPr>
        <p:spPr bwMode="auto">
          <a:xfrm flipV="1">
            <a:off x="1952625" y="3924300"/>
            <a:ext cx="1196975" cy="11541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90" name="Line 139"/>
          <p:cNvSpPr>
            <a:spLocks noChangeShapeType="1"/>
          </p:cNvSpPr>
          <p:nvPr/>
        </p:nvSpPr>
        <p:spPr bwMode="auto">
          <a:xfrm flipV="1">
            <a:off x="1371600" y="5461000"/>
            <a:ext cx="0" cy="4064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91" name="Line 140"/>
          <p:cNvSpPr>
            <a:spLocks noChangeShapeType="1"/>
          </p:cNvSpPr>
          <p:nvPr/>
        </p:nvSpPr>
        <p:spPr bwMode="auto">
          <a:xfrm flipH="1" flipV="1">
            <a:off x="1943100" y="4986338"/>
            <a:ext cx="71438" cy="333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92" name="Line 141"/>
          <p:cNvSpPr>
            <a:spLocks noChangeShapeType="1"/>
          </p:cNvSpPr>
          <p:nvPr/>
        </p:nvSpPr>
        <p:spPr bwMode="auto">
          <a:xfrm flipH="1">
            <a:off x="1943100" y="5014913"/>
            <a:ext cx="66675" cy="1381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93" name="Line 142"/>
          <p:cNvSpPr>
            <a:spLocks noChangeShapeType="1"/>
          </p:cNvSpPr>
          <p:nvPr/>
        </p:nvSpPr>
        <p:spPr bwMode="auto">
          <a:xfrm flipH="1" flipV="1">
            <a:off x="1943100" y="5200650"/>
            <a:ext cx="85725" cy="666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94" name="Line 143"/>
          <p:cNvSpPr>
            <a:spLocks noChangeShapeType="1"/>
          </p:cNvSpPr>
          <p:nvPr/>
        </p:nvSpPr>
        <p:spPr bwMode="auto">
          <a:xfrm flipH="1">
            <a:off x="1943100" y="5272088"/>
            <a:ext cx="85725" cy="714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95" name="Line 144"/>
          <p:cNvSpPr>
            <a:spLocks noChangeShapeType="1"/>
          </p:cNvSpPr>
          <p:nvPr/>
        </p:nvSpPr>
        <p:spPr bwMode="auto">
          <a:xfrm flipV="1">
            <a:off x="1366838" y="5467350"/>
            <a:ext cx="114300"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96" name="Line 145"/>
          <p:cNvSpPr>
            <a:spLocks noChangeShapeType="1"/>
          </p:cNvSpPr>
          <p:nvPr/>
        </p:nvSpPr>
        <p:spPr bwMode="auto">
          <a:xfrm flipH="1" flipV="1">
            <a:off x="1276350" y="5467350"/>
            <a:ext cx="100013"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97" name="Line 146"/>
          <p:cNvSpPr>
            <a:spLocks noChangeShapeType="1"/>
          </p:cNvSpPr>
          <p:nvPr/>
        </p:nvSpPr>
        <p:spPr bwMode="auto">
          <a:xfrm flipV="1">
            <a:off x="1947863" y="5434013"/>
            <a:ext cx="809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98" name="Line 147"/>
          <p:cNvSpPr>
            <a:spLocks noChangeShapeType="1"/>
          </p:cNvSpPr>
          <p:nvPr/>
        </p:nvSpPr>
        <p:spPr bwMode="auto">
          <a:xfrm flipH="1" flipV="1">
            <a:off x="1947863" y="5343525"/>
            <a:ext cx="85725" cy="904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99" name="Line 148"/>
          <p:cNvSpPr>
            <a:spLocks noChangeShapeType="1"/>
          </p:cNvSpPr>
          <p:nvPr/>
        </p:nvSpPr>
        <p:spPr bwMode="auto">
          <a:xfrm flipH="1">
            <a:off x="1955800" y="3924300"/>
            <a:ext cx="1333500" cy="21082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00" name="Line 151"/>
          <p:cNvSpPr>
            <a:spLocks noChangeShapeType="1"/>
          </p:cNvSpPr>
          <p:nvPr/>
        </p:nvSpPr>
        <p:spPr bwMode="auto">
          <a:xfrm flipH="1" flipV="1">
            <a:off x="1947863" y="5924550"/>
            <a:ext cx="61912"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01" name="Line 152"/>
          <p:cNvSpPr>
            <a:spLocks noChangeShapeType="1"/>
          </p:cNvSpPr>
          <p:nvPr/>
        </p:nvSpPr>
        <p:spPr bwMode="auto">
          <a:xfrm>
            <a:off x="2014538" y="5948363"/>
            <a:ext cx="0"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02" name="Line 153"/>
          <p:cNvSpPr>
            <a:spLocks noChangeShapeType="1"/>
          </p:cNvSpPr>
          <p:nvPr/>
        </p:nvSpPr>
        <p:spPr bwMode="auto">
          <a:xfrm flipH="1">
            <a:off x="1943100" y="6081713"/>
            <a:ext cx="7143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03" name="Line 154"/>
          <p:cNvSpPr>
            <a:spLocks noChangeShapeType="1"/>
          </p:cNvSpPr>
          <p:nvPr/>
        </p:nvSpPr>
        <p:spPr bwMode="auto">
          <a:xfrm flipH="1">
            <a:off x="1943100" y="3835400"/>
            <a:ext cx="2590800" cy="24130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1604" name="Group 163"/>
          <p:cNvGrpSpPr>
            <a:grpSpLocks/>
          </p:cNvGrpSpPr>
          <p:nvPr/>
        </p:nvGrpSpPr>
        <p:grpSpPr bwMode="auto">
          <a:xfrm>
            <a:off x="606425" y="990600"/>
            <a:ext cx="1960563" cy="1003300"/>
            <a:chOff x="427" y="687"/>
            <a:chExt cx="1235" cy="632"/>
          </a:xfrm>
        </p:grpSpPr>
        <p:grpSp>
          <p:nvGrpSpPr>
            <p:cNvPr id="21646" name="Group 164"/>
            <p:cNvGrpSpPr>
              <a:grpSpLocks/>
            </p:cNvGrpSpPr>
            <p:nvPr/>
          </p:nvGrpSpPr>
          <p:grpSpPr bwMode="auto">
            <a:xfrm flipH="1">
              <a:off x="971" y="732"/>
              <a:ext cx="634" cy="301"/>
              <a:chOff x="0" y="2816"/>
              <a:chExt cx="634" cy="301"/>
            </a:xfrm>
          </p:grpSpPr>
          <p:sp>
            <p:nvSpPr>
              <p:cNvPr id="21651" name="Rectangle 165"/>
              <p:cNvSpPr>
                <a:spLocks noChangeArrowheads="1"/>
              </p:cNvSpPr>
              <p:nvPr/>
            </p:nvSpPr>
            <p:spPr bwMode="auto">
              <a:xfrm>
                <a:off x="0" y="2816"/>
                <a:ext cx="634" cy="301"/>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21652" name="Text Box 166"/>
              <p:cNvSpPr txBox="1">
                <a:spLocks noChangeArrowheads="1"/>
              </p:cNvSpPr>
              <p:nvPr/>
            </p:nvSpPr>
            <p:spPr bwMode="auto">
              <a:xfrm>
                <a:off x="18" y="2889"/>
                <a:ext cx="598" cy="154"/>
              </a:xfrm>
              <a:prstGeom prst="rect">
                <a:avLst/>
              </a:prstGeom>
              <a:solidFill>
                <a:srgbClr val="CC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Group</a:t>
                </a:r>
              </a:p>
            </p:txBody>
          </p:sp>
        </p:grpSp>
        <p:grpSp>
          <p:nvGrpSpPr>
            <p:cNvPr id="21647" name="Group 167"/>
            <p:cNvGrpSpPr>
              <a:grpSpLocks/>
            </p:cNvGrpSpPr>
            <p:nvPr/>
          </p:nvGrpSpPr>
          <p:grpSpPr bwMode="auto">
            <a:xfrm flipH="1">
              <a:off x="479" y="970"/>
              <a:ext cx="634" cy="301"/>
              <a:chOff x="0" y="2816"/>
              <a:chExt cx="634" cy="301"/>
            </a:xfrm>
          </p:grpSpPr>
          <p:sp>
            <p:nvSpPr>
              <p:cNvPr id="21649" name="Rectangle 168"/>
              <p:cNvSpPr>
                <a:spLocks noChangeArrowheads="1"/>
              </p:cNvSpPr>
              <p:nvPr/>
            </p:nvSpPr>
            <p:spPr bwMode="auto">
              <a:xfrm>
                <a:off x="0" y="2816"/>
                <a:ext cx="634" cy="301"/>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21650" name="Text Box 169"/>
              <p:cNvSpPr txBox="1">
                <a:spLocks noChangeArrowheads="1"/>
              </p:cNvSpPr>
              <p:nvPr/>
            </p:nvSpPr>
            <p:spPr bwMode="auto">
              <a:xfrm>
                <a:off x="18" y="2889"/>
                <a:ext cx="598" cy="154"/>
              </a:xfrm>
              <a:prstGeom prst="rect">
                <a:avLst/>
              </a:prstGeom>
              <a:solidFill>
                <a:srgbClr val="CC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User</a:t>
                </a:r>
              </a:p>
            </p:txBody>
          </p:sp>
        </p:grpSp>
        <p:sp>
          <p:nvSpPr>
            <p:cNvPr id="21648" name="Rectangle 170"/>
            <p:cNvSpPr>
              <a:spLocks noChangeArrowheads="1"/>
            </p:cNvSpPr>
            <p:nvPr/>
          </p:nvSpPr>
          <p:spPr bwMode="auto">
            <a:xfrm>
              <a:off x="427" y="687"/>
              <a:ext cx="1235" cy="632"/>
            </a:xfrm>
            <a:prstGeom prst="rect">
              <a:avLst/>
            </a:prstGeom>
            <a:noFill/>
            <a:ln w="12700" algn="ctr">
              <a:solidFill>
                <a:schemeClr val="bg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1605" name="Line 171"/>
          <p:cNvSpPr>
            <a:spLocks noChangeShapeType="1"/>
          </p:cNvSpPr>
          <p:nvPr/>
        </p:nvSpPr>
        <p:spPr bwMode="auto">
          <a:xfrm>
            <a:off x="971550" y="1171575"/>
            <a:ext cx="4953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06" name="Line 172"/>
          <p:cNvSpPr>
            <a:spLocks noChangeShapeType="1"/>
          </p:cNvSpPr>
          <p:nvPr/>
        </p:nvSpPr>
        <p:spPr bwMode="auto">
          <a:xfrm>
            <a:off x="971550" y="1171575"/>
            <a:ext cx="0" cy="2667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07" name="Line 173"/>
          <p:cNvSpPr>
            <a:spLocks noChangeShapeType="1"/>
          </p:cNvSpPr>
          <p:nvPr/>
        </p:nvSpPr>
        <p:spPr bwMode="auto">
          <a:xfrm flipH="1">
            <a:off x="890588" y="1338263"/>
            <a:ext cx="80962"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08" name="Line 174"/>
          <p:cNvSpPr>
            <a:spLocks noChangeShapeType="1"/>
          </p:cNvSpPr>
          <p:nvPr/>
        </p:nvSpPr>
        <p:spPr bwMode="auto">
          <a:xfrm>
            <a:off x="971550" y="1338263"/>
            <a:ext cx="85725"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09" name="Line 175"/>
          <p:cNvSpPr>
            <a:spLocks noChangeShapeType="1"/>
          </p:cNvSpPr>
          <p:nvPr/>
        </p:nvSpPr>
        <p:spPr bwMode="auto">
          <a:xfrm flipV="1">
            <a:off x="1366838" y="1095375"/>
            <a:ext cx="100012" cy="714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0" name="Line 176"/>
          <p:cNvSpPr>
            <a:spLocks noChangeShapeType="1"/>
          </p:cNvSpPr>
          <p:nvPr/>
        </p:nvSpPr>
        <p:spPr bwMode="auto">
          <a:xfrm>
            <a:off x="1366838" y="1166813"/>
            <a:ext cx="104775" cy="809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1" name="Line 177"/>
          <p:cNvSpPr>
            <a:spLocks noChangeShapeType="1"/>
          </p:cNvSpPr>
          <p:nvPr/>
        </p:nvSpPr>
        <p:spPr bwMode="auto">
          <a:xfrm>
            <a:off x="2271713" y="1976438"/>
            <a:ext cx="1066800" cy="12604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2" name="Line 178"/>
          <p:cNvSpPr>
            <a:spLocks noChangeShapeType="1"/>
          </p:cNvSpPr>
          <p:nvPr/>
        </p:nvSpPr>
        <p:spPr bwMode="auto">
          <a:xfrm>
            <a:off x="2566988" y="1666875"/>
            <a:ext cx="1974850" cy="16811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3" name="Line 179"/>
          <p:cNvSpPr>
            <a:spLocks noChangeShapeType="1"/>
          </p:cNvSpPr>
          <p:nvPr/>
        </p:nvSpPr>
        <p:spPr bwMode="auto">
          <a:xfrm flipV="1">
            <a:off x="4429125" y="3248025"/>
            <a:ext cx="0" cy="1000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4" name="Line 180"/>
          <p:cNvSpPr>
            <a:spLocks noChangeShapeType="1"/>
          </p:cNvSpPr>
          <p:nvPr/>
        </p:nvSpPr>
        <p:spPr bwMode="auto">
          <a:xfrm>
            <a:off x="4429125" y="3243263"/>
            <a:ext cx="147638" cy="4286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5" name="Line 181"/>
          <p:cNvSpPr>
            <a:spLocks noChangeShapeType="1"/>
          </p:cNvSpPr>
          <p:nvPr/>
        </p:nvSpPr>
        <p:spPr bwMode="auto">
          <a:xfrm>
            <a:off x="4557713" y="3281363"/>
            <a:ext cx="42862" cy="666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6" name="Line 182"/>
          <p:cNvSpPr>
            <a:spLocks noChangeShapeType="1"/>
          </p:cNvSpPr>
          <p:nvPr/>
        </p:nvSpPr>
        <p:spPr bwMode="auto">
          <a:xfrm flipV="1">
            <a:off x="3209925" y="3086100"/>
            <a:ext cx="0" cy="1524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7" name="Line 183"/>
          <p:cNvSpPr>
            <a:spLocks noChangeShapeType="1"/>
          </p:cNvSpPr>
          <p:nvPr/>
        </p:nvSpPr>
        <p:spPr bwMode="auto">
          <a:xfrm>
            <a:off x="3209925" y="3086100"/>
            <a:ext cx="252413" cy="1571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8" name="Line 184"/>
          <p:cNvSpPr>
            <a:spLocks noChangeShapeType="1"/>
          </p:cNvSpPr>
          <p:nvPr/>
        </p:nvSpPr>
        <p:spPr bwMode="auto">
          <a:xfrm flipH="1" flipV="1">
            <a:off x="2162175" y="1990725"/>
            <a:ext cx="200025" cy="1000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9" name="Line 185"/>
          <p:cNvSpPr>
            <a:spLocks noChangeShapeType="1"/>
          </p:cNvSpPr>
          <p:nvPr/>
        </p:nvSpPr>
        <p:spPr bwMode="auto">
          <a:xfrm flipV="1">
            <a:off x="2362200" y="1995488"/>
            <a:ext cx="57150" cy="952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20" name="Line 188"/>
          <p:cNvSpPr>
            <a:spLocks noChangeShapeType="1"/>
          </p:cNvSpPr>
          <p:nvPr/>
        </p:nvSpPr>
        <p:spPr bwMode="auto">
          <a:xfrm flipV="1">
            <a:off x="1357313" y="322421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21" name="Line 189"/>
          <p:cNvSpPr>
            <a:spLocks noChangeShapeType="1"/>
          </p:cNvSpPr>
          <p:nvPr/>
        </p:nvSpPr>
        <p:spPr bwMode="auto">
          <a:xfrm flipV="1">
            <a:off x="1738313" y="322421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22" name="Line 190"/>
          <p:cNvSpPr>
            <a:spLocks noChangeShapeType="1"/>
          </p:cNvSpPr>
          <p:nvPr/>
        </p:nvSpPr>
        <p:spPr bwMode="auto">
          <a:xfrm flipV="1">
            <a:off x="1257300" y="3976688"/>
            <a:ext cx="100013" cy="1285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23" name="Line 191"/>
          <p:cNvSpPr>
            <a:spLocks noChangeShapeType="1"/>
          </p:cNvSpPr>
          <p:nvPr/>
        </p:nvSpPr>
        <p:spPr bwMode="auto">
          <a:xfrm>
            <a:off x="1357313" y="3976688"/>
            <a:ext cx="95250" cy="1333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24" name="Line 193"/>
          <p:cNvSpPr>
            <a:spLocks noChangeShapeType="1"/>
          </p:cNvSpPr>
          <p:nvPr/>
        </p:nvSpPr>
        <p:spPr bwMode="auto">
          <a:xfrm flipV="1">
            <a:off x="1738313" y="4090988"/>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25" name="Line 194"/>
          <p:cNvSpPr>
            <a:spLocks noChangeShapeType="1"/>
          </p:cNvSpPr>
          <p:nvPr/>
        </p:nvSpPr>
        <p:spPr bwMode="auto">
          <a:xfrm flipV="1">
            <a:off x="1738313" y="4967288"/>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26" name="Line 196"/>
          <p:cNvSpPr>
            <a:spLocks noChangeShapeType="1"/>
          </p:cNvSpPr>
          <p:nvPr/>
        </p:nvSpPr>
        <p:spPr bwMode="auto">
          <a:xfrm flipV="1">
            <a:off x="1600200" y="5738813"/>
            <a:ext cx="138113" cy="1238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27" name="Line 197"/>
          <p:cNvSpPr>
            <a:spLocks noChangeShapeType="1"/>
          </p:cNvSpPr>
          <p:nvPr/>
        </p:nvSpPr>
        <p:spPr bwMode="auto">
          <a:xfrm>
            <a:off x="1738313" y="5738813"/>
            <a:ext cx="104775" cy="1285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1628" name="Group 198"/>
          <p:cNvGrpSpPr>
            <a:grpSpLocks/>
          </p:cNvGrpSpPr>
          <p:nvPr/>
        </p:nvGrpSpPr>
        <p:grpSpPr bwMode="auto">
          <a:xfrm>
            <a:off x="4429125" y="3824288"/>
            <a:ext cx="180975" cy="71437"/>
            <a:chOff x="2790" y="2409"/>
            <a:chExt cx="114" cy="45"/>
          </a:xfrm>
        </p:grpSpPr>
        <p:sp>
          <p:nvSpPr>
            <p:cNvPr id="21643" name="Line 199"/>
            <p:cNvSpPr>
              <a:spLocks noChangeShapeType="1"/>
            </p:cNvSpPr>
            <p:nvPr/>
          </p:nvSpPr>
          <p:spPr bwMode="auto">
            <a:xfrm flipH="1" flipV="1">
              <a:off x="2790" y="2409"/>
              <a:ext cx="27" cy="4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44" name="Line 200"/>
            <p:cNvSpPr>
              <a:spLocks noChangeShapeType="1"/>
            </p:cNvSpPr>
            <p:nvPr/>
          </p:nvSpPr>
          <p:spPr bwMode="auto">
            <a:xfrm flipV="1">
              <a:off x="2820" y="2445"/>
              <a:ext cx="84" cy="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45" name="Line 201"/>
            <p:cNvSpPr>
              <a:spLocks noChangeShapeType="1"/>
            </p:cNvSpPr>
            <p:nvPr/>
          </p:nvSpPr>
          <p:spPr bwMode="auto">
            <a:xfrm flipH="1" flipV="1">
              <a:off x="2901" y="2409"/>
              <a:ext cx="3" cy="3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1629" name="Line 204"/>
          <p:cNvSpPr>
            <a:spLocks noChangeShapeType="1"/>
          </p:cNvSpPr>
          <p:nvPr/>
        </p:nvSpPr>
        <p:spPr bwMode="auto">
          <a:xfrm flipV="1">
            <a:off x="3798888" y="3822700"/>
            <a:ext cx="1133475" cy="20177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30" name="Line 205"/>
          <p:cNvSpPr>
            <a:spLocks noChangeShapeType="1"/>
          </p:cNvSpPr>
          <p:nvPr/>
        </p:nvSpPr>
        <p:spPr bwMode="auto">
          <a:xfrm flipH="1">
            <a:off x="3690938" y="5667375"/>
            <a:ext cx="190500" cy="17145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31" name="Line 206"/>
          <p:cNvSpPr>
            <a:spLocks noChangeShapeType="1"/>
          </p:cNvSpPr>
          <p:nvPr/>
        </p:nvSpPr>
        <p:spPr bwMode="auto">
          <a:xfrm>
            <a:off x="3881438" y="5657850"/>
            <a:ext cx="114300" cy="1762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32" name="Line 207"/>
          <p:cNvSpPr>
            <a:spLocks noChangeShapeType="1"/>
          </p:cNvSpPr>
          <p:nvPr/>
        </p:nvSpPr>
        <p:spPr bwMode="auto">
          <a:xfrm>
            <a:off x="1860550" y="3708400"/>
            <a:ext cx="1136650" cy="23368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33" name="Line 208"/>
          <p:cNvSpPr>
            <a:spLocks noChangeShapeType="1"/>
          </p:cNvSpPr>
          <p:nvPr/>
        </p:nvSpPr>
        <p:spPr bwMode="auto">
          <a:xfrm flipH="1" flipV="1">
            <a:off x="1747838" y="3705225"/>
            <a:ext cx="165100" cy="12858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34" name="Line 209"/>
          <p:cNvSpPr>
            <a:spLocks noChangeShapeType="1"/>
          </p:cNvSpPr>
          <p:nvPr/>
        </p:nvSpPr>
        <p:spPr bwMode="auto">
          <a:xfrm flipV="1">
            <a:off x="1941513" y="3700463"/>
            <a:ext cx="6350" cy="12382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35" name="Line 210"/>
          <p:cNvSpPr>
            <a:spLocks noChangeShapeType="1"/>
          </p:cNvSpPr>
          <p:nvPr/>
        </p:nvSpPr>
        <p:spPr bwMode="auto">
          <a:xfrm flipV="1">
            <a:off x="3159125" y="5432425"/>
            <a:ext cx="0" cy="40322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36" name="Line 211"/>
          <p:cNvSpPr>
            <a:spLocks noChangeShapeType="1"/>
          </p:cNvSpPr>
          <p:nvPr/>
        </p:nvSpPr>
        <p:spPr bwMode="auto">
          <a:xfrm>
            <a:off x="3146425" y="5432425"/>
            <a:ext cx="4397375"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37" name="Line 212"/>
          <p:cNvSpPr>
            <a:spLocks noChangeShapeType="1"/>
          </p:cNvSpPr>
          <p:nvPr/>
        </p:nvSpPr>
        <p:spPr bwMode="auto">
          <a:xfrm flipV="1">
            <a:off x="7543800" y="4908550"/>
            <a:ext cx="0" cy="51117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38" name="Line 213"/>
          <p:cNvSpPr>
            <a:spLocks noChangeShapeType="1"/>
          </p:cNvSpPr>
          <p:nvPr/>
        </p:nvSpPr>
        <p:spPr bwMode="auto">
          <a:xfrm flipH="1">
            <a:off x="3005138" y="5645150"/>
            <a:ext cx="161925" cy="1905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39" name="Line 214"/>
          <p:cNvSpPr>
            <a:spLocks noChangeShapeType="1"/>
          </p:cNvSpPr>
          <p:nvPr/>
        </p:nvSpPr>
        <p:spPr bwMode="auto">
          <a:xfrm>
            <a:off x="3167063" y="5645150"/>
            <a:ext cx="142875" cy="18573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40" name="Line 215"/>
          <p:cNvSpPr>
            <a:spLocks noChangeShapeType="1"/>
          </p:cNvSpPr>
          <p:nvPr/>
        </p:nvSpPr>
        <p:spPr bwMode="auto">
          <a:xfrm flipV="1">
            <a:off x="5324475" y="2433638"/>
            <a:ext cx="887413" cy="9255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41" name="Line 216"/>
          <p:cNvSpPr>
            <a:spLocks noChangeShapeType="1"/>
          </p:cNvSpPr>
          <p:nvPr/>
        </p:nvSpPr>
        <p:spPr bwMode="auto">
          <a:xfrm>
            <a:off x="5421313" y="3249613"/>
            <a:ext cx="12700"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42" name="Line 217"/>
          <p:cNvSpPr>
            <a:spLocks noChangeShapeType="1"/>
          </p:cNvSpPr>
          <p:nvPr/>
        </p:nvSpPr>
        <p:spPr bwMode="auto">
          <a:xfrm flipV="1">
            <a:off x="5221288" y="3249613"/>
            <a:ext cx="212725" cy="1031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6" name="Text Box 97"/>
          <p:cNvSpPr txBox="1">
            <a:spLocks noChangeArrowheads="1"/>
          </p:cNvSpPr>
          <p:nvPr/>
        </p:nvSpPr>
        <p:spPr bwMode="auto">
          <a:xfrm flipH="1">
            <a:off x="901700" y="2566163"/>
            <a:ext cx="1068388" cy="430887"/>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smtClean="0">
                <a:solidFill>
                  <a:srgbClr val="777777"/>
                </a:solidFill>
              </a:rPr>
              <a:t>Service Request</a:t>
            </a:r>
            <a:endParaRPr lang="en-US" sz="1400" dirty="0">
              <a:solidFill>
                <a:srgbClr val="777777"/>
              </a:solidFill>
            </a:endParaRPr>
          </a:p>
        </p:txBody>
      </p:sp>
      <p:sp>
        <p:nvSpPr>
          <p:cNvPr id="187" name="Line 176"/>
          <p:cNvSpPr>
            <a:spLocks noChangeShapeType="1"/>
          </p:cNvSpPr>
          <p:nvPr/>
        </p:nvSpPr>
        <p:spPr bwMode="auto">
          <a:xfrm flipV="1">
            <a:off x="1359585" y="255773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8" name="Line 177"/>
          <p:cNvSpPr>
            <a:spLocks noChangeShapeType="1"/>
          </p:cNvSpPr>
          <p:nvPr/>
        </p:nvSpPr>
        <p:spPr bwMode="auto">
          <a:xfrm flipV="1">
            <a:off x="1740585" y="255773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9" name="Line 176"/>
          <p:cNvSpPr>
            <a:spLocks noChangeShapeType="1"/>
          </p:cNvSpPr>
          <p:nvPr/>
        </p:nvSpPr>
        <p:spPr bwMode="auto">
          <a:xfrm flipV="1">
            <a:off x="1041400" y="2560037"/>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0" name="Line 187"/>
          <p:cNvSpPr>
            <a:spLocks noChangeShapeType="1"/>
          </p:cNvSpPr>
          <p:nvPr/>
        </p:nvSpPr>
        <p:spPr bwMode="auto">
          <a:xfrm flipV="1">
            <a:off x="958592" y="2009775"/>
            <a:ext cx="0" cy="54081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91" name="Line 190"/>
          <p:cNvSpPr>
            <a:spLocks noChangeShapeType="1"/>
          </p:cNvSpPr>
          <p:nvPr/>
        </p:nvSpPr>
        <p:spPr bwMode="auto">
          <a:xfrm flipV="1">
            <a:off x="869212" y="2426816"/>
            <a:ext cx="100013" cy="1285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2" name="Line 191"/>
          <p:cNvSpPr>
            <a:spLocks noChangeShapeType="1"/>
          </p:cNvSpPr>
          <p:nvPr/>
        </p:nvSpPr>
        <p:spPr bwMode="auto">
          <a:xfrm>
            <a:off x="969225" y="2426816"/>
            <a:ext cx="95250" cy="1333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dirty="0" smtClean="0"/>
              <a:t>By the end of this lesson, you should be able to:</a:t>
            </a:r>
          </a:p>
          <a:p>
            <a:pPr lvl="1" eaLnBrk="1" hangingPunct="1"/>
            <a:r>
              <a:rPr lang="en-US" dirty="0" smtClean="0"/>
              <a:t>Describe the major entities of the ClaimCenter data model and their relationships</a:t>
            </a:r>
          </a:p>
          <a:p>
            <a:pPr lvl="1" eaLnBrk="1" hangingPunct="1"/>
            <a:r>
              <a:rPr lang="en-US" dirty="0" smtClean="0"/>
              <a:t>Describe common integration points between ClaimCenter data model entities and external systems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dirty="0">
                <a:solidFill>
                  <a:srgbClr val="AA3704"/>
                </a:solidFill>
              </a:rPr>
              <a:t>This lesson uses the notes section for additional explanation and information.</a:t>
            </a:r>
            <a:br>
              <a:rPr lang="en-US" sz="1400" b="0" dirty="0">
                <a:solidFill>
                  <a:srgbClr val="AA3704"/>
                </a:solidFill>
              </a:rPr>
            </a:br>
            <a:r>
              <a:rPr lang="en-US" sz="1400" b="0" dirty="0">
                <a:solidFill>
                  <a:srgbClr val="AA3704"/>
                </a:solidFill>
              </a:rPr>
              <a:t>To view the notes in PowerPoint, choose </a:t>
            </a:r>
            <a:r>
              <a:rPr lang="en-US" sz="1400" b="0" dirty="0" err="1">
                <a:solidFill>
                  <a:srgbClr val="AA3704"/>
                </a:solidFill>
              </a:rPr>
              <a:t>View</a:t>
            </a:r>
            <a:r>
              <a:rPr lang="en-US" sz="1400" b="0" dirty="0" err="1">
                <a:solidFill>
                  <a:srgbClr val="AA3704"/>
                </a:solidFill>
                <a:sym typeface="Wingdings" pitchFamily="2" charset="2"/>
              </a:rPr>
              <a:t>Normal</a:t>
            </a:r>
            <a:r>
              <a:rPr lang="en-US" sz="1400" b="0" dirty="0">
                <a:solidFill>
                  <a:srgbClr val="AA3704"/>
                </a:solidFill>
                <a:sym typeface="Wingdings" pitchFamily="2" charset="2"/>
              </a:rPr>
              <a:t> or </a:t>
            </a:r>
            <a:r>
              <a:rPr lang="en-US" sz="1400" b="0" dirty="0" err="1">
                <a:solidFill>
                  <a:srgbClr val="AA3704"/>
                </a:solidFill>
              </a:rPr>
              <a:t>View</a:t>
            </a:r>
            <a:r>
              <a:rPr lang="en-US" sz="1400" b="0" dirty="0" err="1">
                <a:solidFill>
                  <a:srgbClr val="AA3704"/>
                </a:solidFill>
                <a:sym typeface="Wingdings" pitchFamily="2" charset="2"/>
              </a:rPr>
              <a:t></a:t>
            </a:r>
            <a:r>
              <a:rPr lang="en-US" sz="1400" b="0" dirty="0" err="1">
                <a:solidFill>
                  <a:srgbClr val="AA3704"/>
                </a:solidFill>
              </a:rPr>
              <a:t>Notes</a:t>
            </a:r>
            <a:r>
              <a:rPr lang="en-US" sz="1400" b="0" dirty="0">
                <a:solidFill>
                  <a:srgbClr val="AA3704"/>
                </a:solidFill>
              </a:rPr>
              <a:t> Page.</a:t>
            </a:r>
            <a:br>
              <a:rPr lang="en-US" sz="1400" b="0" dirty="0">
                <a:solidFill>
                  <a:srgbClr val="AA3704"/>
                </a:solidFill>
              </a:rPr>
            </a:br>
            <a:r>
              <a:rPr lang="en-US" sz="1400" b="0"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dirty="0">
              <a:solidFill>
                <a:srgbClr val="AA3704"/>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Line 3"/>
          <p:cNvSpPr>
            <a:spLocks noChangeShapeType="1"/>
          </p:cNvSpPr>
          <p:nvPr/>
        </p:nvSpPr>
        <p:spPr bwMode="auto">
          <a:xfrm flipH="1" flipV="1">
            <a:off x="1515942" y="3043508"/>
            <a:ext cx="0" cy="104748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34" name="Line 3"/>
          <p:cNvSpPr>
            <a:spLocks noChangeShapeType="1"/>
          </p:cNvSpPr>
          <p:nvPr/>
        </p:nvSpPr>
        <p:spPr bwMode="auto">
          <a:xfrm flipV="1">
            <a:off x="1190625" y="2876550"/>
            <a:ext cx="0" cy="21145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8" name="Line 214"/>
          <p:cNvSpPr>
            <a:spLocks noChangeShapeType="1"/>
          </p:cNvSpPr>
          <p:nvPr/>
        </p:nvSpPr>
        <p:spPr bwMode="auto">
          <a:xfrm>
            <a:off x="1609725" y="3045812"/>
            <a:ext cx="0" cy="255864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530" name="Line 2"/>
          <p:cNvSpPr>
            <a:spLocks noChangeShapeType="1"/>
          </p:cNvSpPr>
          <p:nvPr/>
        </p:nvSpPr>
        <p:spPr bwMode="auto">
          <a:xfrm>
            <a:off x="1738313" y="1990725"/>
            <a:ext cx="0" cy="38750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1" name="Line 3"/>
          <p:cNvSpPr>
            <a:spLocks noChangeShapeType="1"/>
          </p:cNvSpPr>
          <p:nvPr/>
        </p:nvSpPr>
        <p:spPr bwMode="auto">
          <a:xfrm flipV="1">
            <a:off x="1357313" y="1985963"/>
            <a:ext cx="0" cy="21145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2" name="Rectangle 4"/>
          <p:cNvSpPr>
            <a:spLocks noGrp="1" noChangeArrowheads="1"/>
          </p:cNvSpPr>
          <p:nvPr>
            <p:ph type="title"/>
          </p:nvPr>
        </p:nvSpPr>
        <p:spPr>
          <a:xfrm>
            <a:off x="495300" y="120650"/>
            <a:ext cx="8318500" cy="485775"/>
          </a:xfrm>
        </p:spPr>
        <p:txBody>
          <a:bodyPr/>
          <a:lstStyle/>
          <a:p>
            <a:pPr eaLnBrk="1" hangingPunct="1"/>
            <a:r>
              <a:rPr lang="en-US" smtClean="0"/>
              <a:t>Review: ClaimCenter data model</a:t>
            </a:r>
          </a:p>
        </p:txBody>
      </p:sp>
      <p:grpSp>
        <p:nvGrpSpPr>
          <p:cNvPr id="22533" name="Group 5"/>
          <p:cNvGrpSpPr>
            <a:grpSpLocks/>
          </p:cNvGrpSpPr>
          <p:nvPr/>
        </p:nvGrpSpPr>
        <p:grpSpPr bwMode="auto">
          <a:xfrm flipH="1">
            <a:off x="4435475" y="1493838"/>
            <a:ext cx="1006475" cy="477837"/>
            <a:chOff x="0" y="2816"/>
            <a:chExt cx="634" cy="301"/>
          </a:xfrm>
        </p:grpSpPr>
        <p:sp>
          <p:nvSpPr>
            <p:cNvPr id="22730" name="Rectangle 6"/>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22731" name="Text Box 7"/>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22534" name="Group 8"/>
          <p:cNvGrpSpPr>
            <a:grpSpLocks/>
          </p:cNvGrpSpPr>
          <p:nvPr/>
        </p:nvGrpSpPr>
        <p:grpSpPr bwMode="auto">
          <a:xfrm flipH="1">
            <a:off x="2932113" y="3243263"/>
            <a:ext cx="1150937" cy="692150"/>
            <a:chOff x="2745" y="2043"/>
            <a:chExt cx="725" cy="436"/>
          </a:xfrm>
        </p:grpSpPr>
        <p:sp>
          <p:nvSpPr>
            <p:cNvPr id="22728" name="Rectangle 9"/>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22729" name="Text Box 10"/>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grpSp>
        <p:nvGrpSpPr>
          <p:cNvPr id="22535" name="Group 11"/>
          <p:cNvGrpSpPr>
            <a:grpSpLocks/>
          </p:cNvGrpSpPr>
          <p:nvPr/>
        </p:nvGrpSpPr>
        <p:grpSpPr bwMode="auto">
          <a:xfrm flipH="1">
            <a:off x="6897688" y="954088"/>
            <a:ext cx="1006475" cy="477837"/>
            <a:chOff x="0" y="2816"/>
            <a:chExt cx="634" cy="301"/>
          </a:xfrm>
        </p:grpSpPr>
        <p:sp>
          <p:nvSpPr>
            <p:cNvPr id="22726" name="Rectangle 12"/>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22727" name="Text Box 13"/>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22536" name="Rectangle 14"/>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537" name="Line 15"/>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8" name="Line 16"/>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9" name="Line 17"/>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40" name="Line 18"/>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1" name="Rectangle 19"/>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22542" name="Text Box 20"/>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22543" name="Group 21"/>
          <p:cNvGrpSpPr>
            <a:grpSpLocks/>
          </p:cNvGrpSpPr>
          <p:nvPr/>
        </p:nvGrpSpPr>
        <p:grpSpPr bwMode="auto">
          <a:xfrm flipH="1">
            <a:off x="6294438" y="2233613"/>
            <a:ext cx="858837" cy="152400"/>
            <a:chOff x="4441" y="3335"/>
            <a:chExt cx="541" cy="96"/>
          </a:xfrm>
        </p:grpSpPr>
        <p:sp>
          <p:nvSpPr>
            <p:cNvPr id="22723" name="Rectangle 22"/>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724" name="Rectangle 23"/>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725" name="Rectangle 24"/>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2544" name="Line 25"/>
          <p:cNvSpPr>
            <a:spLocks noChangeShapeType="1"/>
          </p:cNvSpPr>
          <p:nvPr/>
        </p:nvSpPr>
        <p:spPr bwMode="auto">
          <a:xfrm flipH="1">
            <a:off x="6754813" y="1427163"/>
            <a:ext cx="584200" cy="5270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5" name="Line 26"/>
          <p:cNvSpPr>
            <a:spLocks noChangeShapeType="1"/>
          </p:cNvSpPr>
          <p:nvPr/>
        </p:nvSpPr>
        <p:spPr bwMode="auto">
          <a:xfrm>
            <a:off x="6858000" y="1857375"/>
            <a:ext cx="4763" cy="952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6" name="Line 27"/>
          <p:cNvSpPr>
            <a:spLocks noChangeShapeType="1"/>
          </p:cNvSpPr>
          <p:nvPr/>
        </p:nvSpPr>
        <p:spPr bwMode="auto">
          <a:xfrm flipH="1">
            <a:off x="6643688" y="1857375"/>
            <a:ext cx="214312" cy="100013"/>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7" name="Line 28"/>
          <p:cNvSpPr>
            <a:spLocks noChangeShapeType="1"/>
          </p:cNvSpPr>
          <p:nvPr/>
        </p:nvSpPr>
        <p:spPr bwMode="auto">
          <a:xfrm flipV="1">
            <a:off x="3846513" y="2225675"/>
            <a:ext cx="2379662" cy="10112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8" name="Line 29"/>
          <p:cNvSpPr>
            <a:spLocks noChangeShapeType="1"/>
          </p:cNvSpPr>
          <p:nvPr/>
        </p:nvSpPr>
        <p:spPr bwMode="auto">
          <a:xfrm flipV="1">
            <a:off x="6096000" y="2138363"/>
            <a:ext cx="123825" cy="1428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9" name="Line 30"/>
          <p:cNvSpPr>
            <a:spLocks noChangeShapeType="1"/>
          </p:cNvSpPr>
          <p:nvPr/>
        </p:nvSpPr>
        <p:spPr bwMode="auto">
          <a:xfrm>
            <a:off x="6100763" y="2281238"/>
            <a:ext cx="1190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50" name="Group 31"/>
          <p:cNvGrpSpPr>
            <a:grpSpLocks/>
          </p:cNvGrpSpPr>
          <p:nvPr/>
        </p:nvGrpSpPr>
        <p:grpSpPr bwMode="auto">
          <a:xfrm>
            <a:off x="3005138" y="5840413"/>
            <a:ext cx="1006475" cy="488950"/>
            <a:chOff x="1902" y="3679"/>
            <a:chExt cx="634" cy="308"/>
          </a:xfrm>
        </p:grpSpPr>
        <p:sp>
          <p:nvSpPr>
            <p:cNvPr id="22721" name="Rectangle 32"/>
            <p:cNvSpPr>
              <a:spLocks noChangeArrowheads="1"/>
            </p:cNvSpPr>
            <p:nvPr/>
          </p:nvSpPr>
          <p:spPr bwMode="auto">
            <a:xfrm flipH="1">
              <a:off x="1902" y="3683"/>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2722" name="Text Box 33"/>
            <p:cNvSpPr txBox="1">
              <a:spLocks noChangeArrowheads="1"/>
            </p:cNvSpPr>
            <p:nvPr/>
          </p:nvSpPr>
          <p:spPr bwMode="auto">
            <a:xfrm flipH="1">
              <a:off x="1920" y="3679"/>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a:t>
              </a:r>
              <a:br>
                <a:rPr lang="en-US" sz="1600">
                  <a:solidFill>
                    <a:schemeClr val="bg1"/>
                  </a:solidFill>
                </a:rPr>
              </a:br>
              <a:r>
                <a:rPr lang="en-US" sz="1600">
                  <a:solidFill>
                    <a:schemeClr val="bg1"/>
                  </a:solidFill>
                </a:rPr>
                <a:t>Contact</a:t>
              </a:r>
            </a:p>
          </p:txBody>
        </p:sp>
      </p:grpSp>
      <p:sp>
        <p:nvSpPr>
          <p:cNvPr id="22551" name="Rectangle 34"/>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2552" name="Text Box 35"/>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Contact</a:t>
            </a:r>
          </a:p>
        </p:txBody>
      </p:sp>
      <p:grpSp>
        <p:nvGrpSpPr>
          <p:cNvPr id="22553" name="Group 36"/>
          <p:cNvGrpSpPr>
            <a:grpSpLocks/>
          </p:cNvGrpSpPr>
          <p:nvPr/>
        </p:nvGrpSpPr>
        <p:grpSpPr bwMode="auto">
          <a:xfrm flipH="1">
            <a:off x="4510088" y="6118225"/>
            <a:ext cx="858837" cy="152400"/>
            <a:chOff x="4441" y="3335"/>
            <a:chExt cx="541" cy="96"/>
          </a:xfrm>
        </p:grpSpPr>
        <p:sp>
          <p:nvSpPr>
            <p:cNvPr id="22718" name="Rectangle 37"/>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719" name="Rectangle 38"/>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720" name="Rectangle 39"/>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2554" name="Line 40"/>
          <p:cNvSpPr>
            <a:spLocks noChangeShapeType="1"/>
          </p:cNvSpPr>
          <p:nvPr/>
        </p:nvSpPr>
        <p:spPr bwMode="auto">
          <a:xfrm flipV="1">
            <a:off x="3513138" y="3944938"/>
            <a:ext cx="0" cy="19097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55" name="Line 41"/>
          <p:cNvSpPr>
            <a:spLocks noChangeShapeType="1"/>
          </p:cNvSpPr>
          <p:nvPr/>
        </p:nvSpPr>
        <p:spPr bwMode="auto">
          <a:xfrm>
            <a:off x="4022725" y="6088063"/>
            <a:ext cx="4048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56" name="Line 42"/>
          <p:cNvSpPr>
            <a:spLocks noChangeShapeType="1"/>
          </p:cNvSpPr>
          <p:nvPr/>
        </p:nvSpPr>
        <p:spPr bwMode="auto">
          <a:xfrm flipH="1">
            <a:off x="3348038" y="5657850"/>
            <a:ext cx="161925" cy="190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57" name="Line 43"/>
          <p:cNvSpPr>
            <a:spLocks noChangeShapeType="1"/>
          </p:cNvSpPr>
          <p:nvPr/>
        </p:nvSpPr>
        <p:spPr bwMode="auto">
          <a:xfrm>
            <a:off x="3509963" y="5657850"/>
            <a:ext cx="142875" cy="1857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58" name="Group 44"/>
          <p:cNvGrpSpPr>
            <a:grpSpLocks/>
          </p:cNvGrpSpPr>
          <p:nvPr/>
        </p:nvGrpSpPr>
        <p:grpSpPr bwMode="auto">
          <a:xfrm flipH="1">
            <a:off x="4435475" y="3351213"/>
            <a:ext cx="1006475" cy="477837"/>
            <a:chOff x="0" y="2816"/>
            <a:chExt cx="634" cy="301"/>
          </a:xfrm>
        </p:grpSpPr>
        <p:sp>
          <p:nvSpPr>
            <p:cNvPr id="22716" name="Rectangle 45"/>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2717" name="Text Box 46"/>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grpSp>
      <p:sp>
        <p:nvSpPr>
          <p:cNvPr id="22559" name="Line 48"/>
          <p:cNvSpPr>
            <a:spLocks noChangeShapeType="1"/>
          </p:cNvSpPr>
          <p:nvPr/>
        </p:nvSpPr>
        <p:spPr bwMode="auto">
          <a:xfrm flipV="1">
            <a:off x="4945063" y="1963738"/>
            <a:ext cx="0" cy="13795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60" name="Line 49"/>
          <p:cNvSpPr>
            <a:spLocks noChangeShapeType="1"/>
          </p:cNvSpPr>
          <p:nvPr/>
        </p:nvSpPr>
        <p:spPr bwMode="auto">
          <a:xfrm flipH="1">
            <a:off x="4075113" y="3590925"/>
            <a:ext cx="35877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61" name="Line 50"/>
          <p:cNvSpPr>
            <a:spLocks noChangeShapeType="1"/>
          </p:cNvSpPr>
          <p:nvPr/>
        </p:nvSpPr>
        <p:spPr bwMode="auto">
          <a:xfrm flipV="1">
            <a:off x="4305300" y="3490913"/>
            <a:ext cx="128588"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62" name="Line 51"/>
          <p:cNvSpPr>
            <a:spLocks noChangeShapeType="1"/>
          </p:cNvSpPr>
          <p:nvPr/>
        </p:nvSpPr>
        <p:spPr bwMode="auto">
          <a:xfrm>
            <a:off x="4305300" y="3590925"/>
            <a:ext cx="133350"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63" name="Group 52"/>
          <p:cNvGrpSpPr>
            <a:grpSpLocks/>
          </p:cNvGrpSpPr>
          <p:nvPr/>
        </p:nvGrpSpPr>
        <p:grpSpPr bwMode="auto">
          <a:xfrm flipH="1">
            <a:off x="5572125" y="4429125"/>
            <a:ext cx="1006475" cy="488950"/>
            <a:chOff x="1959" y="3278"/>
            <a:chExt cx="634" cy="308"/>
          </a:xfrm>
        </p:grpSpPr>
        <p:sp>
          <p:nvSpPr>
            <p:cNvPr id="22714" name="Rectangle 53"/>
            <p:cNvSpPr>
              <a:spLocks noChangeArrowheads="1"/>
            </p:cNvSpPr>
            <p:nvPr/>
          </p:nvSpPr>
          <p:spPr bwMode="auto">
            <a:xfrm>
              <a:off x="1959" y="3282"/>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2715" name="Text Box 54"/>
            <p:cNvSpPr txBox="1">
              <a:spLocks noChangeArrowheads="1"/>
            </p:cNvSpPr>
            <p:nvPr/>
          </p:nvSpPr>
          <p:spPr bwMode="auto">
            <a:xfrm>
              <a:off x="1977" y="3278"/>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Reserve</a:t>
              </a:r>
              <a:br>
                <a:rPr lang="en-US" sz="1600">
                  <a:solidFill>
                    <a:schemeClr val="bg1"/>
                  </a:solidFill>
                </a:rPr>
              </a:br>
              <a:r>
                <a:rPr lang="en-US" sz="1600">
                  <a:solidFill>
                    <a:schemeClr val="bg1"/>
                  </a:solidFill>
                </a:rPr>
                <a:t>Line</a:t>
              </a:r>
            </a:p>
          </p:txBody>
        </p:sp>
      </p:grpSp>
      <p:grpSp>
        <p:nvGrpSpPr>
          <p:cNvPr id="22564" name="Group 55"/>
          <p:cNvGrpSpPr>
            <a:grpSpLocks/>
          </p:cNvGrpSpPr>
          <p:nvPr/>
        </p:nvGrpSpPr>
        <p:grpSpPr bwMode="auto">
          <a:xfrm>
            <a:off x="6102350" y="3351213"/>
            <a:ext cx="1230313" cy="484187"/>
            <a:chOff x="3844" y="2139"/>
            <a:chExt cx="775" cy="305"/>
          </a:xfrm>
        </p:grpSpPr>
        <p:sp>
          <p:nvSpPr>
            <p:cNvPr id="22708" name="Rectangle 56"/>
            <p:cNvSpPr>
              <a:spLocks noChangeArrowheads="1"/>
            </p:cNvSpPr>
            <p:nvPr/>
          </p:nvSpPr>
          <p:spPr bwMode="auto">
            <a:xfrm flipH="1">
              <a:off x="3844" y="2143"/>
              <a:ext cx="775"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2709" name="Text Box 57"/>
            <p:cNvSpPr txBox="1">
              <a:spLocks noChangeArrowheads="1"/>
            </p:cNvSpPr>
            <p:nvPr/>
          </p:nvSpPr>
          <p:spPr bwMode="auto">
            <a:xfrm flipH="1">
              <a:off x="3862" y="2139"/>
              <a:ext cx="7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Transaction</a:t>
              </a:r>
            </a:p>
          </p:txBody>
        </p:sp>
        <p:grpSp>
          <p:nvGrpSpPr>
            <p:cNvPr id="22710" name="Group 58"/>
            <p:cNvGrpSpPr>
              <a:grpSpLocks/>
            </p:cNvGrpSpPr>
            <p:nvPr/>
          </p:nvGrpSpPr>
          <p:grpSpPr bwMode="auto">
            <a:xfrm flipH="1">
              <a:off x="3961" y="2318"/>
              <a:ext cx="541" cy="96"/>
              <a:chOff x="4441" y="3335"/>
              <a:chExt cx="541" cy="96"/>
            </a:xfrm>
          </p:grpSpPr>
          <p:sp>
            <p:nvSpPr>
              <p:cNvPr id="22711" name="Rectangle 59"/>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712" name="Rectangle 60"/>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713" name="Rectangle 61"/>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grpSp>
        <p:nvGrpSpPr>
          <p:cNvPr id="22565" name="Group 62"/>
          <p:cNvGrpSpPr>
            <a:grpSpLocks/>
          </p:cNvGrpSpPr>
          <p:nvPr/>
        </p:nvGrpSpPr>
        <p:grpSpPr bwMode="auto">
          <a:xfrm flipH="1">
            <a:off x="6842125" y="4433888"/>
            <a:ext cx="1006475" cy="477837"/>
            <a:chOff x="0" y="2816"/>
            <a:chExt cx="634" cy="301"/>
          </a:xfrm>
        </p:grpSpPr>
        <p:sp>
          <p:nvSpPr>
            <p:cNvPr id="22706" name="Rectangle 63"/>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2707" name="Text Box 64"/>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Check</a:t>
              </a:r>
            </a:p>
          </p:txBody>
        </p:sp>
      </p:grpSp>
      <p:sp>
        <p:nvSpPr>
          <p:cNvPr id="22566" name="Line 67"/>
          <p:cNvSpPr>
            <a:spLocks noChangeShapeType="1"/>
          </p:cNvSpPr>
          <p:nvPr/>
        </p:nvSpPr>
        <p:spPr bwMode="auto">
          <a:xfrm>
            <a:off x="5270500" y="3819525"/>
            <a:ext cx="476250" cy="6143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67" name="Line 68"/>
          <p:cNvSpPr>
            <a:spLocks noChangeShapeType="1"/>
          </p:cNvSpPr>
          <p:nvPr/>
        </p:nvSpPr>
        <p:spPr bwMode="auto">
          <a:xfrm flipV="1">
            <a:off x="5643563" y="4305300"/>
            <a:ext cx="4762"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68" name="Line 69"/>
          <p:cNvSpPr>
            <a:spLocks noChangeShapeType="1"/>
          </p:cNvSpPr>
          <p:nvPr/>
        </p:nvSpPr>
        <p:spPr bwMode="auto">
          <a:xfrm>
            <a:off x="5648325" y="4305300"/>
            <a:ext cx="185738"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69" name="Line 72"/>
          <p:cNvSpPr>
            <a:spLocks noChangeShapeType="1"/>
          </p:cNvSpPr>
          <p:nvPr/>
        </p:nvSpPr>
        <p:spPr bwMode="auto">
          <a:xfrm flipV="1">
            <a:off x="6029325" y="3838575"/>
            <a:ext cx="314325" cy="59055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0" name="Line 73"/>
          <p:cNvSpPr>
            <a:spLocks noChangeShapeType="1"/>
          </p:cNvSpPr>
          <p:nvPr/>
        </p:nvSpPr>
        <p:spPr bwMode="auto">
          <a:xfrm flipH="1" flipV="1">
            <a:off x="6262688" y="3833813"/>
            <a:ext cx="19050" cy="1190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1" name="Line 74"/>
          <p:cNvSpPr>
            <a:spLocks noChangeShapeType="1"/>
          </p:cNvSpPr>
          <p:nvPr/>
        </p:nvSpPr>
        <p:spPr bwMode="auto">
          <a:xfrm flipV="1">
            <a:off x="6286500" y="3833813"/>
            <a:ext cx="161925" cy="123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2" name="Line 75"/>
          <p:cNvSpPr>
            <a:spLocks noChangeShapeType="1"/>
          </p:cNvSpPr>
          <p:nvPr/>
        </p:nvSpPr>
        <p:spPr bwMode="auto">
          <a:xfrm flipH="1" flipV="1">
            <a:off x="6829425" y="3833813"/>
            <a:ext cx="452438" cy="60007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3" name="Line 76"/>
          <p:cNvSpPr>
            <a:spLocks noChangeShapeType="1"/>
          </p:cNvSpPr>
          <p:nvPr/>
        </p:nvSpPr>
        <p:spPr bwMode="auto">
          <a:xfrm flipH="1" flipV="1">
            <a:off x="6696075" y="3829050"/>
            <a:ext cx="200025"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4" name="Line 77"/>
          <p:cNvSpPr>
            <a:spLocks noChangeShapeType="1"/>
          </p:cNvSpPr>
          <p:nvPr/>
        </p:nvSpPr>
        <p:spPr bwMode="auto">
          <a:xfrm flipV="1">
            <a:off x="6900863" y="3833813"/>
            <a:ext cx="52387"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5" name="Line 79"/>
          <p:cNvSpPr>
            <a:spLocks noChangeShapeType="1"/>
          </p:cNvSpPr>
          <p:nvPr/>
        </p:nvSpPr>
        <p:spPr bwMode="auto">
          <a:xfrm flipH="1" flipV="1">
            <a:off x="4075113" y="3925888"/>
            <a:ext cx="1497012" cy="781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6" name="Line 85"/>
          <p:cNvSpPr>
            <a:spLocks noChangeShapeType="1"/>
          </p:cNvSpPr>
          <p:nvPr/>
        </p:nvSpPr>
        <p:spPr bwMode="auto">
          <a:xfrm flipV="1">
            <a:off x="5429250" y="4591050"/>
            <a:ext cx="142875" cy="476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7" name="Line 86"/>
          <p:cNvSpPr>
            <a:spLocks noChangeShapeType="1"/>
          </p:cNvSpPr>
          <p:nvPr/>
        </p:nvSpPr>
        <p:spPr bwMode="auto">
          <a:xfrm>
            <a:off x="5429250" y="4648200"/>
            <a:ext cx="142875" cy="171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8" name="Line 92"/>
          <p:cNvSpPr>
            <a:spLocks noChangeShapeType="1"/>
          </p:cNvSpPr>
          <p:nvPr/>
        </p:nvSpPr>
        <p:spPr bwMode="auto">
          <a:xfrm flipV="1">
            <a:off x="1943100" y="3619500"/>
            <a:ext cx="977900" cy="63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9" name="Line 93"/>
          <p:cNvSpPr>
            <a:spLocks noChangeShapeType="1"/>
          </p:cNvSpPr>
          <p:nvPr/>
        </p:nvSpPr>
        <p:spPr bwMode="auto">
          <a:xfrm flipH="1" flipV="1">
            <a:off x="1943100" y="4176713"/>
            <a:ext cx="100013" cy="142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80" name="Line 94"/>
          <p:cNvSpPr>
            <a:spLocks noChangeShapeType="1"/>
          </p:cNvSpPr>
          <p:nvPr/>
        </p:nvSpPr>
        <p:spPr bwMode="auto">
          <a:xfrm flipH="1">
            <a:off x="1947863" y="4186238"/>
            <a:ext cx="95250" cy="166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81" name="Group 95"/>
          <p:cNvGrpSpPr>
            <a:grpSpLocks/>
          </p:cNvGrpSpPr>
          <p:nvPr/>
        </p:nvGrpSpPr>
        <p:grpSpPr bwMode="auto">
          <a:xfrm flipH="1">
            <a:off x="836613" y="3228975"/>
            <a:ext cx="1111250" cy="477838"/>
            <a:chOff x="4433" y="321"/>
            <a:chExt cx="700" cy="301"/>
          </a:xfrm>
        </p:grpSpPr>
        <p:sp>
          <p:nvSpPr>
            <p:cNvPr id="22704" name="Rectangle 96"/>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2705" name="Text Box 97"/>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Document</a:t>
              </a:r>
            </a:p>
          </p:txBody>
        </p:sp>
      </p:grpSp>
      <p:grpSp>
        <p:nvGrpSpPr>
          <p:cNvPr id="22582" name="Group 98"/>
          <p:cNvGrpSpPr>
            <a:grpSpLocks/>
          </p:cNvGrpSpPr>
          <p:nvPr/>
        </p:nvGrpSpPr>
        <p:grpSpPr bwMode="auto">
          <a:xfrm flipH="1">
            <a:off x="836613" y="4987925"/>
            <a:ext cx="1111250" cy="477838"/>
            <a:chOff x="4433" y="321"/>
            <a:chExt cx="700" cy="301"/>
          </a:xfrm>
        </p:grpSpPr>
        <p:sp>
          <p:nvSpPr>
            <p:cNvPr id="22702" name="Rectangle 99"/>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2703" name="Text Box 100"/>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Note</a:t>
              </a:r>
            </a:p>
          </p:txBody>
        </p:sp>
      </p:grpSp>
      <p:grpSp>
        <p:nvGrpSpPr>
          <p:cNvPr id="22583" name="Group 101"/>
          <p:cNvGrpSpPr>
            <a:grpSpLocks/>
          </p:cNvGrpSpPr>
          <p:nvPr/>
        </p:nvGrpSpPr>
        <p:grpSpPr bwMode="auto">
          <a:xfrm flipH="1">
            <a:off x="836613" y="5868988"/>
            <a:ext cx="1111250" cy="477837"/>
            <a:chOff x="4433" y="321"/>
            <a:chExt cx="700" cy="301"/>
          </a:xfrm>
        </p:grpSpPr>
        <p:sp>
          <p:nvSpPr>
            <p:cNvPr id="22700" name="Rectangle 102"/>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2701" name="Text Box 103"/>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Matter</a:t>
              </a:r>
            </a:p>
          </p:txBody>
        </p:sp>
      </p:grpSp>
      <p:grpSp>
        <p:nvGrpSpPr>
          <p:cNvPr id="22584" name="Group 104"/>
          <p:cNvGrpSpPr>
            <a:grpSpLocks/>
          </p:cNvGrpSpPr>
          <p:nvPr/>
        </p:nvGrpSpPr>
        <p:grpSpPr bwMode="auto">
          <a:xfrm flipH="1">
            <a:off x="836613" y="4108450"/>
            <a:ext cx="1111250" cy="477838"/>
            <a:chOff x="4433" y="321"/>
            <a:chExt cx="700" cy="301"/>
          </a:xfrm>
        </p:grpSpPr>
        <p:sp>
          <p:nvSpPr>
            <p:cNvPr id="22698" name="Rectangle 105"/>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2699" name="Text Box 106"/>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Activity</a:t>
              </a:r>
            </a:p>
          </p:txBody>
        </p:sp>
      </p:grpSp>
      <p:sp>
        <p:nvSpPr>
          <p:cNvPr id="22585" name="Line 107"/>
          <p:cNvSpPr>
            <a:spLocks noChangeShapeType="1"/>
          </p:cNvSpPr>
          <p:nvPr/>
        </p:nvSpPr>
        <p:spPr bwMode="auto">
          <a:xfrm>
            <a:off x="4710113" y="3824288"/>
            <a:ext cx="0" cy="6429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86" name="Line 108"/>
          <p:cNvSpPr>
            <a:spLocks noChangeShapeType="1"/>
          </p:cNvSpPr>
          <p:nvPr/>
        </p:nvSpPr>
        <p:spPr bwMode="auto">
          <a:xfrm>
            <a:off x="1943100" y="4467225"/>
            <a:ext cx="27670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87" name="Line 109"/>
          <p:cNvSpPr>
            <a:spLocks noChangeShapeType="1"/>
          </p:cNvSpPr>
          <p:nvPr/>
        </p:nvSpPr>
        <p:spPr bwMode="auto">
          <a:xfrm flipH="1" flipV="1">
            <a:off x="1943100" y="4381500"/>
            <a:ext cx="100013" cy="857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88" name="Line 110"/>
          <p:cNvSpPr>
            <a:spLocks noChangeShapeType="1"/>
          </p:cNvSpPr>
          <p:nvPr/>
        </p:nvSpPr>
        <p:spPr bwMode="auto">
          <a:xfrm flipH="1">
            <a:off x="1943100" y="4462463"/>
            <a:ext cx="100013" cy="857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89" name="Line 111"/>
          <p:cNvSpPr>
            <a:spLocks noChangeShapeType="1"/>
          </p:cNvSpPr>
          <p:nvPr/>
        </p:nvSpPr>
        <p:spPr bwMode="auto">
          <a:xfrm flipH="1">
            <a:off x="508000" y="6108700"/>
            <a:ext cx="3175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0" name="Line 112"/>
          <p:cNvSpPr>
            <a:spLocks noChangeShapeType="1"/>
          </p:cNvSpPr>
          <p:nvPr/>
        </p:nvSpPr>
        <p:spPr bwMode="auto">
          <a:xfrm flipV="1">
            <a:off x="519113" y="4419600"/>
            <a:ext cx="0" cy="16891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1" name="Line 113"/>
          <p:cNvSpPr>
            <a:spLocks noChangeShapeType="1"/>
          </p:cNvSpPr>
          <p:nvPr/>
        </p:nvSpPr>
        <p:spPr bwMode="auto">
          <a:xfrm>
            <a:off x="523875" y="4424363"/>
            <a:ext cx="3111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2" name="Line 114"/>
          <p:cNvSpPr>
            <a:spLocks noChangeShapeType="1"/>
          </p:cNvSpPr>
          <p:nvPr/>
        </p:nvSpPr>
        <p:spPr bwMode="auto">
          <a:xfrm flipV="1">
            <a:off x="1358900" y="4584700"/>
            <a:ext cx="0" cy="3937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3" name="Line 115"/>
          <p:cNvSpPr>
            <a:spLocks noChangeShapeType="1"/>
          </p:cNvSpPr>
          <p:nvPr/>
        </p:nvSpPr>
        <p:spPr bwMode="auto">
          <a:xfrm flipH="1">
            <a:off x="1271588" y="4867275"/>
            <a:ext cx="85725" cy="1190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4" name="Line 116"/>
          <p:cNvSpPr>
            <a:spLocks noChangeShapeType="1"/>
          </p:cNvSpPr>
          <p:nvPr/>
        </p:nvSpPr>
        <p:spPr bwMode="auto">
          <a:xfrm>
            <a:off x="1357313" y="4867275"/>
            <a:ext cx="85725" cy="1190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5" name="Line 117"/>
          <p:cNvSpPr>
            <a:spLocks noChangeShapeType="1"/>
          </p:cNvSpPr>
          <p:nvPr/>
        </p:nvSpPr>
        <p:spPr bwMode="auto">
          <a:xfrm flipV="1">
            <a:off x="723900" y="4338638"/>
            <a:ext cx="109538" cy="809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6" name="Line 118"/>
          <p:cNvSpPr>
            <a:spLocks noChangeShapeType="1"/>
          </p:cNvSpPr>
          <p:nvPr/>
        </p:nvSpPr>
        <p:spPr bwMode="auto">
          <a:xfrm>
            <a:off x="723900" y="4419600"/>
            <a:ext cx="109538"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7" name="Line 119"/>
          <p:cNvSpPr>
            <a:spLocks noChangeShapeType="1"/>
          </p:cNvSpPr>
          <p:nvPr/>
        </p:nvSpPr>
        <p:spPr bwMode="auto">
          <a:xfrm flipV="1">
            <a:off x="4686300" y="2489200"/>
            <a:ext cx="0" cy="863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8" name="Line 120"/>
          <p:cNvSpPr>
            <a:spLocks noChangeShapeType="1"/>
          </p:cNvSpPr>
          <p:nvPr/>
        </p:nvSpPr>
        <p:spPr bwMode="auto">
          <a:xfrm flipH="1">
            <a:off x="1041400" y="2489200"/>
            <a:ext cx="3644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9" name="Line 121"/>
          <p:cNvSpPr>
            <a:spLocks noChangeShapeType="1"/>
          </p:cNvSpPr>
          <p:nvPr/>
        </p:nvSpPr>
        <p:spPr bwMode="auto">
          <a:xfrm>
            <a:off x="1041400" y="2489200"/>
            <a:ext cx="0" cy="736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00" name="Line 122"/>
          <p:cNvSpPr>
            <a:spLocks noChangeShapeType="1"/>
          </p:cNvSpPr>
          <p:nvPr/>
        </p:nvSpPr>
        <p:spPr bwMode="auto">
          <a:xfrm flipH="1">
            <a:off x="609600" y="3454400"/>
            <a:ext cx="215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01" name="Line 123"/>
          <p:cNvSpPr>
            <a:spLocks noChangeShapeType="1"/>
          </p:cNvSpPr>
          <p:nvPr/>
        </p:nvSpPr>
        <p:spPr bwMode="auto">
          <a:xfrm>
            <a:off x="609600" y="3454400"/>
            <a:ext cx="0" cy="25527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02" name="Line 124"/>
          <p:cNvSpPr>
            <a:spLocks noChangeShapeType="1"/>
          </p:cNvSpPr>
          <p:nvPr/>
        </p:nvSpPr>
        <p:spPr bwMode="auto">
          <a:xfrm>
            <a:off x="622300" y="6007100"/>
            <a:ext cx="2032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03" name="Line 126"/>
          <p:cNvSpPr>
            <a:spLocks noChangeShapeType="1"/>
          </p:cNvSpPr>
          <p:nvPr/>
        </p:nvSpPr>
        <p:spPr bwMode="auto">
          <a:xfrm>
            <a:off x="1943100" y="3479800"/>
            <a:ext cx="977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04" name="Line 127"/>
          <p:cNvSpPr>
            <a:spLocks noChangeShapeType="1"/>
          </p:cNvSpPr>
          <p:nvPr/>
        </p:nvSpPr>
        <p:spPr bwMode="auto">
          <a:xfrm flipH="1">
            <a:off x="928688" y="3095625"/>
            <a:ext cx="109537"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05" name="Line 128"/>
          <p:cNvSpPr>
            <a:spLocks noChangeShapeType="1"/>
          </p:cNvSpPr>
          <p:nvPr/>
        </p:nvSpPr>
        <p:spPr bwMode="auto">
          <a:xfrm>
            <a:off x="1038225" y="3095625"/>
            <a:ext cx="104775"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06" name="Line 129"/>
          <p:cNvSpPr>
            <a:spLocks noChangeShapeType="1"/>
          </p:cNvSpPr>
          <p:nvPr/>
        </p:nvSpPr>
        <p:spPr bwMode="auto">
          <a:xfrm flipH="1" flipV="1">
            <a:off x="1943100" y="3362325"/>
            <a:ext cx="128588" cy="1143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07" name="Line 130"/>
          <p:cNvSpPr>
            <a:spLocks noChangeShapeType="1"/>
          </p:cNvSpPr>
          <p:nvPr/>
        </p:nvSpPr>
        <p:spPr bwMode="auto">
          <a:xfrm flipH="1">
            <a:off x="1947863" y="3476625"/>
            <a:ext cx="123825" cy="1047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08" name="Line 133"/>
          <p:cNvSpPr>
            <a:spLocks noChangeShapeType="1"/>
          </p:cNvSpPr>
          <p:nvPr/>
        </p:nvSpPr>
        <p:spPr bwMode="auto">
          <a:xfrm flipV="1">
            <a:off x="700088" y="3352800"/>
            <a:ext cx="133350"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09" name="Line 134"/>
          <p:cNvSpPr>
            <a:spLocks noChangeShapeType="1"/>
          </p:cNvSpPr>
          <p:nvPr/>
        </p:nvSpPr>
        <p:spPr bwMode="auto">
          <a:xfrm>
            <a:off x="704850" y="3452813"/>
            <a:ext cx="133350" cy="1095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10" name="Line 135"/>
          <p:cNvSpPr>
            <a:spLocks noChangeShapeType="1"/>
          </p:cNvSpPr>
          <p:nvPr/>
        </p:nvSpPr>
        <p:spPr bwMode="auto">
          <a:xfrm>
            <a:off x="4813300" y="3822700"/>
            <a:ext cx="0" cy="14478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11" name="Line 136"/>
          <p:cNvSpPr>
            <a:spLocks noChangeShapeType="1"/>
          </p:cNvSpPr>
          <p:nvPr/>
        </p:nvSpPr>
        <p:spPr bwMode="auto">
          <a:xfrm>
            <a:off x="1943100" y="5270500"/>
            <a:ext cx="28702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12" name="Line 137"/>
          <p:cNvSpPr>
            <a:spLocks noChangeShapeType="1"/>
          </p:cNvSpPr>
          <p:nvPr/>
        </p:nvSpPr>
        <p:spPr bwMode="auto">
          <a:xfrm flipH="1" flipV="1">
            <a:off x="1946275" y="5394325"/>
            <a:ext cx="1047750" cy="5588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13" name="Line 138"/>
          <p:cNvSpPr>
            <a:spLocks noChangeShapeType="1"/>
          </p:cNvSpPr>
          <p:nvPr/>
        </p:nvSpPr>
        <p:spPr bwMode="auto">
          <a:xfrm flipV="1">
            <a:off x="1952625" y="3924300"/>
            <a:ext cx="1196975" cy="11541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14" name="Line 139"/>
          <p:cNvSpPr>
            <a:spLocks noChangeShapeType="1"/>
          </p:cNvSpPr>
          <p:nvPr/>
        </p:nvSpPr>
        <p:spPr bwMode="auto">
          <a:xfrm flipV="1">
            <a:off x="1371600" y="5461000"/>
            <a:ext cx="0" cy="4064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15" name="Line 140"/>
          <p:cNvSpPr>
            <a:spLocks noChangeShapeType="1"/>
          </p:cNvSpPr>
          <p:nvPr/>
        </p:nvSpPr>
        <p:spPr bwMode="auto">
          <a:xfrm flipH="1" flipV="1">
            <a:off x="1943100" y="4986338"/>
            <a:ext cx="71438" cy="333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16" name="Line 141"/>
          <p:cNvSpPr>
            <a:spLocks noChangeShapeType="1"/>
          </p:cNvSpPr>
          <p:nvPr/>
        </p:nvSpPr>
        <p:spPr bwMode="auto">
          <a:xfrm flipH="1">
            <a:off x="1943100" y="5014913"/>
            <a:ext cx="66675" cy="1381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17" name="Line 142"/>
          <p:cNvSpPr>
            <a:spLocks noChangeShapeType="1"/>
          </p:cNvSpPr>
          <p:nvPr/>
        </p:nvSpPr>
        <p:spPr bwMode="auto">
          <a:xfrm flipH="1" flipV="1">
            <a:off x="1943100" y="5200650"/>
            <a:ext cx="85725" cy="666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18" name="Line 143"/>
          <p:cNvSpPr>
            <a:spLocks noChangeShapeType="1"/>
          </p:cNvSpPr>
          <p:nvPr/>
        </p:nvSpPr>
        <p:spPr bwMode="auto">
          <a:xfrm flipH="1">
            <a:off x="1943100" y="5272088"/>
            <a:ext cx="85725" cy="714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19" name="Line 144"/>
          <p:cNvSpPr>
            <a:spLocks noChangeShapeType="1"/>
          </p:cNvSpPr>
          <p:nvPr/>
        </p:nvSpPr>
        <p:spPr bwMode="auto">
          <a:xfrm flipV="1">
            <a:off x="1366838" y="5467350"/>
            <a:ext cx="114300"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20" name="Line 145"/>
          <p:cNvSpPr>
            <a:spLocks noChangeShapeType="1"/>
          </p:cNvSpPr>
          <p:nvPr/>
        </p:nvSpPr>
        <p:spPr bwMode="auto">
          <a:xfrm flipH="1" flipV="1">
            <a:off x="1276350" y="5467350"/>
            <a:ext cx="100013"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21" name="Line 146"/>
          <p:cNvSpPr>
            <a:spLocks noChangeShapeType="1"/>
          </p:cNvSpPr>
          <p:nvPr/>
        </p:nvSpPr>
        <p:spPr bwMode="auto">
          <a:xfrm flipV="1">
            <a:off x="1947863" y="5434013"/>
            <a:ext cx="809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22" name="Line 147"/>
          <p:cNvSpPr>
            <a:spLocks noChangeShapeType="1"/>
          </p:cNvSpPr>
          <p:nvPr/>
        </p:nvSpPr>
        <p:spPr bwMode="auto">
          <a:xfrm flipH="1" flipV="1">
            <a:off x="1947863" y="5343525"/>
            <a:ext cx="85725" cy="904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23" name="Line 148"/>
          <p:cNvSpPr>
            <a:spLocks noChangeShapeType="1"/>
          </p:cNvSpPr>
          <p:nvPr/>
        </p:nvSpPr>
        <p:spPr bwMode="auto">
          <a:xfrm flipH="1">
            <a:off x="1955800" y="3924300"/>
            <a:ext cx="1333500" cy="21082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24" name="Line 149"/>
          <p:cNvSpPr>
            <a:spLocks noChangeShapeType="1"/>
          </p:cNvSpPr>
          <p:nvPr/>
        </p:nvSpPr>
        <p:spPr bwMode="auto">
          <a:xfrm flipH="1" flipV="1">
            <a:off x="1947863" y="5924550"/>
            <a:ext cx="61912"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25" name="Line 150"/>
          <p:cNvSpPr>
            <a:spLocks noChangeShapeType="1"/>
          </p:cNvSpPr>
          <p:nvPr/>
        </p:nvSpPr>
        <p:spPr bwMode="auto">
          <a:xfrm>
            <a:off x="2014538" y="5948363"/>
            <a:ext cx="0"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26" name="Line 151"/>
          <p:cNvSpPr>
            <a:spLocks noChangeShapeType="1"/>
          </p:cNvSpPr>
          <p:nvPr/>
        </p:nvSpPr>
        <p:spPr bwMode="auto">
          <a:xfrm flipH="1">
            <a:off x="1943100" y="6081713"/>
            <a:ext cx="7143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27" name="Line 152"/>
          <p:cNvSpPr>
            <a:spLocks noChangeShapeType="1"/>
          </p:cNvSpPr>
          <p:nvPr/>
        </p:nvSpPr>
        <p:spPr bwMode="auto">
          <a:xfrm flipH="1">
            <a:off x="1943100" y="3835400"/>
            <a:ext cx="2590800" cy="24130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628" name="Group 153"/>
          <p:cNvGrpSpPr>
            <a:grpSpLocks/>
          </p:cNvGrpSpPr>
          <p:nvPr/>
        </p:nvGrpSpPr>
        <p:grpSpPr bwMode="auto">
          <a:xfrm>
            <a:off x="606425" y="990600"/>
            <a:ext cx="1960563" cy="1003300"/>
            <a:chOff x="427" y="687"/>
            <a:chExt cx="1235" cy="632"/>
          </a:xfrm>
        </p:grpSpPr>
        <p:grpSp>
          <p:nvGrpSpPr>
            <p:cNvPr id="22691" name="Group 154"/>
            <p:cNvGrpSpPr>
              <a:grpSpLocks/>
            </p:cNvGrpSpPr>
            <p:nvPr/>
          </p:nvGrpSpPr>
          <p:grpSpPr bwMode="auto">
            <a:xfrm flipH="1">
              <a:off x="971" y="732"/>
              <a:ext cx="634" cy="301"/>
              <a:chOff x="0" y="2816"/>
              <a:chExt cx="634" cy="301"/>
            </a:xfrm>
          </p:grpSpPr>
          <p:sp>
            <p:nvSpPr>
              <p:cNvPr id="22696" name="Rectangle 155"/>
              <p:cNvSpPr>
                <a:spLocks noChangeArrowheads="1"/>
              </p:cNvSpPr>
              <p:nvPr/>
            </p:nvSpPr>
            <p:spPr bwMode="auto">
              <a:xfrm>
                <a:off x="0" y="2816"/>
                <a:ext cx="634" cy="301"/>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22697" name="Text Box 156"/>
              <p:cNvSpPr txBox="1">
                <a:spLocks noChangeArrowheads="1"/>
              </p:cNvSpPr>
              <p:nvPr/>
            </p:nvSpPr>
            <p:spPr bwMode="auto">
              <a:xfrm>
                <a:off x="18" y="2889"/>
                <a:ext cx="598" cy="154"/>
              </a:xfrm>
              <a:prstGeom prst="rect">
                <a:avLst/>
              </a:prstGeom>
              <a:solidFill>
                <a:srgbClr val="CC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Group</a:t>
                </a:r>
              </a:p>
            </p:txBody>
          </p:sp>
        </p:grpSp>
        <p:grpSp>
          <p:nvGrpSpPr>
            <p:cNvPr id="22692" name="Group 157"/>
            <p:cNvGrpSpPr>
              <a:grpSpLocks/>
            </p:cNvGrpSpPr>
            <p:nvPr/>
          </p:nvGrpSpPr>
          <p:grpSpPr bwMode="auto">
            <a:xfrm flipH="1">
              <a:off x="479" y="970"/>
              <a:ext cx="634" cy="301"/>
              <a:chOff x="0" y="2816"/>
              <a:chExt cx="634" cy="301"/>
            </a:xfrm>
          </p:grpSpPr>
          <p:sp>
            <p:nvSpPr>
              <p:cNvPr id="22694" name="Rectangle 158"/>
              <p:cNvSpPr>
                <a:spLocks noChangeArrowheads="1"/>
              </p:cNvSpPr>
              <p:nvPr/>
            </p:nvSpPr>
            <p:spPr bwMode="auto">
              <a:xfrm>
                <a:off x="0" y="2816"/>
                <a:ext cx="634" cy="301"/>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22695" name="Text Box 159"/>
              <p:cNvSpPr txBox="1">
                <a:spLocks noChangeArrowheads="1"/>
              </p:cNvSpPr>
              <p:nvPr/>
            </p:nvSpPr>
            <p:spPr bwMode="auto">
              <a:xfrm>
                <a:off x="18" y="2889"/>
                <a:ext cx="598" cy="154"/>
              </a:xfrm>
              <a:prstGeom prst="rect">
                <a:avLst/>
              </a:prstGeom>
              <a:solidFill>
                <a:srgbClr val="CC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User</a:t>
                </a:r>
              </a:p>
            </p:txBody>
          </p:sp>
        </p:grpSp>
        <p:sp>
          <p:nvSpPr>
            <p:cNvPr id="22693" name="Rectangle 160"/>
            <p:cNvSpPr>
              <a:spLocks noChangeArrowheads="1"/>
            </p:cNvSpPr>
            <p:nvPr/>
          </p:nvSpPr>
          <p:spPr bwMode="auto">
            <a:xfrm>
              <a:off x="427" y="687"/>
              <a:ext cx="1235" cy="632"/>
            </a:xfrm>
            <a:prstGeom prst="rect">
              <a:avLst/>
            </a:prstGeom>
            <a:noFill/>
            <a:ln w="12700" algn="ctr">
              <a:solidFill>
                <a:schemeClr val="bg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2629" name="Line 161"/>
          <p:cNvSpPr>
            <a:spLocks noChangeShapeType="1"/>
          </p:cNvSpPr>
          <p:nvPr/>
        </p:nvSpPr>
        <p:spPr bwMode="auto">
          <a:xfrm>
            <a:off x="971550" y="1171575"/>
            <a:ext cx="4953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30" name="Line 162"/>
          <p:cNvSpPr>
            <a:spLocks noChangeShapeType="1"/>
          </p:cNvSpPr>
          <p:nvPr/>
        </p:nvSpPr>
        <p:spPr bwMode="auto">
          <a:xfrm>
            <a:off x="971550" y="1171575"/>
            <a:ext cx="0" cy="2667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31" name="Line 163"/>
          <p:cNvSpPr>
            <a:spLocks noChangeShapeType="1"/>
          </p:cNvSpPr>
          <p:nvPr/>
        </p:nvSpPr>
        <p:spPr bwMode="auto">
          <a:xfrm flipH="1">
            <a:off x="890588" y="1338263"/>
            <a:ext cx="80962"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32" name="Line 164"/>
          <p:cNvSpPr>
            <a:spLocks noChangeShapeType="1"/>
          </p:cNvSpPr>
          <p:nvPr/>
        </p:nvSpPr>
        <p:spPr bwMode="auto">
          <a:xfrm>
            <a:off x="971550" y="1338263"/>
            <a:ext cx="85725"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33" name="Line 165"/>
          <p:cNvSpPr>
            <a:spLocks noChangeShapeType="1"/>
          </p:cNvSpPr>
          <p:nvPr/>
        </p:nvSpPr>
        <p:spPr bwMode="auto">
          <a:xfrm flipV="1">
            <a:off x="1366838" y="1095375"/>
            <a:ext cx="100012" cy="714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34" name="Line 166"/>
          <p:cNvSpPr>
            <a:spLocks noChangeShapeType="1"/>
          </p:cNvSpPr>
          <p:nvPr/>
        </p:nvSpPr>
        <p:spPr bwMode="auto">
          <a:xfrm>
            <a:off x="1366838" y="1166813"/>
            <a:ext cx="104775" cy="809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35" name="Line 167"/>
          <p:cNvSpPr>
            <a:spLocks noChangeShapeType="1"/>
          </p:cNvSpPr>
          <p:nvPr/>
        </p:nvSpPr>
        <p:spPr bwMode="auto">
          <a:xfrm>
            <a:off x="2271713" y="1976438"/>
            <a:ext cx="1066800" cy="12604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36" name="Line 168"/>
          <p:cNvSpPr>
            <a:spLocks noChangeShapeType="1"/>
          </p:cNvSpPr>
          <p:nvPr/>
        </p:nvSpPr>
        <p:spPr bwMode="auto">
          <a:xfrm>
            <a:off x="2566988" y="1666875"/>
            <a:ext cx="1974850" cy="16811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37" name="Line 169"/>
          <p:cNvSpPr>
            <a:spLocks noChangeShapeType="1"/>
          </p:cNvSpPr>
          <p:nvPr/>
        </p:nvSpPr>
        <p:spPr bwMode="auto">
          <a:xfrm flipV="1">
            <a:off x="4429125" y="3248025"/>
            <a:ext cx="0"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38" name="Line 170"/>
          <p:cNvSpPr>
            <a:spLocks noChangeShapeType="1"/>
          </p:cNvSpPr>
          <p:nvPr/>
        </p:nvSpPr>
        <p:spPr bwMode="auto">
          <a:xfrm>
            <a:off x="4429125" y="3243263"/>
            <a:ext cx="147638" cy="428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39" name="Line 171"/>
          <p:cNvSpPr>
            <a:spLocks noChangeShapeType="1"/>
          </p:cNvSpPr>
          <p:nvPr/>
        </p:nvSpPr>
        <p:spPr bwMode="auto">
          <a:xfrm>
            <a:off x="4557713" y="3281363"/>
            <a:ext cx="42862" cy="666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40" name="Line 172"/>
          <p:cNvSpPr>
            <a:spLocks noChangeShapeType="1"/>
          </p:cNvSpPr>
          <p:nvPr/>
        </p:nvSpPr>
        <p:spPr bwMode="auto">
          <a:xfrm flipV="1">
            <a:off x="3209925" y="3086100"/>
            <a:ext cx="0" cy="1524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41" name="Line 173"/>
          <p:cNvSpPr>
            <a:spLocks noChangeShapeType="1"/>
          </p:cNvSpPr>
          <p:nvPr/>
        </p:nvSpPr>
        <p:spPr bwMode="auto">
          <a:xfrm>
            <a:off x="3209925" y="3086100"/>
            <a:ext cx="252413" cy="1571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42" name="Line 174"/>
          <p:cNvSpPr>
            <a:spLocks noChangeShapeType="1"/>
          </p:cNvSpPr>
          <p:nvPr/>
        </p:nvSpPr>
        <p:spPr bwMode="auto">
          <a:xfrm flipH="1" flipV="1">
            <a:off x="2162175" y="1990725"/>
            <a:ext cx="200025"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43" name="Line 175"/>
          <p:cNvSpPr>
            <a:spLocks noChangeShapeType="1"/>
          </p:cNvSpPr>
          <p:nvPr/>
        </p:nvSpPr>
        <p:spPr bwMode="auto">
          <a:xfrm flipV="1">
            <a:off x="2362200" y="1995488"/>
            <a:ext cx="57150"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44" name="Line 176"/>
          <p:cNvSpPr>
            <a:spLocks noChangeShapeType="1"/>
          </p:cNvSpPr>
          <p:nvPr/>
        </p:nvSpPr>
        <p:spPr bwMode="auto">
          <a:xfrm flipV="1">
            <a:off x="1357313" y="322421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45" name="Line 177"/>
          <p:cNvSpPr>
            <a:spLocks noChangeShapeType="1"/>
          </p:cNvSpPr>
          <p:nvPr/>
        </p:nvSpPr>
        <p:spPr bwMode="auto">
          <a:xfrm flipV="1">
            <a:off x="1738313" y="322421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46" name="Line 178"/>
          <p:cNvSpPr>
            <a:spLocks noChangeShapeType="1"/>
          </p:cNvSpPr>
          <p:nvPr/>
        </p:nvSpPr>
        <p:spPr bwMode="auto">
          <a:xfrm flipV="1">
            <a:off x="1257300" y="3976688"/>
            <a:ext cx="100013" cy="1285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47" name="Line 179"/>
          <p:cNvSpPr>
            <a:spLocks noChangeShapeType="1"/>
          </p:cNvSpPr>
          <p:nvPr/>
        </p:nvSpPr>
        <p:spPr bwMode="auto">
          <a:xfrm>
            <a:off x="1328738" y="3976688"/>
            <a:ext cx="95250"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48" name="Line 180"/>
          <p:cNvSpPr>
            <a:spLocks noChangeShapeType="1"/>
          </p:cNvSpPr>
          <p:nvPr/>
        </p:nvSpPr>
        <p:spPr bwMode="auto">
          <a:xfrm flipV="1">
            <a:off x="1738313" y="4090988"/>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49" name="Line 181"/>
          <p:cNvSpPr>
            <a:spLocks noChangeShapeType="1"/>
          </p:cNvSpPr>
          <p:nvPr/>
        </p:nvSpPr>
        <p:spPr bwMode="auto">
          <a:xfrm flipV="1">
            <a:off x="1738313" y="4967288"/>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50" name="Line 182"/>
          <p:cNvSpPr>
            <a:spLocks noChangeShapeType="1"/>
          </p:cNvSpPr>
          <p:nvPr/>
        </p:nvSpPr>
        <p:spPr bwMode="auto">
          <a:xfrm flipV="1">
            <a:off x="1600200" y="5738813"/>
            <a:ext cx="138113" cy="123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51" name="Line 183"/>
          <p:cNvSpPr>
            <a:spLocks noChangeShapeType="1"/>
          </p:cNvSpPr>
          <p:nvPr/>
        </p:nvSpPr>
        <p:spPr bwMode="auto">
          <a:xfrm>
            <a:off x="1738313" y="5738813"/>
            <a:ext cx="104775" cy="1285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652" name="Group 184"/>
          <p:cNvGrpSpPr>
            <a:grpSpLocks/>
          </p:cNvGrpSpPr>
          <p:nvPr/>
        </p:nvGrpSpPr>
        <p:grpSpPr bwMode="auto">
          <a:xfrm>
            <a:off x="8118475" y="488950"/>
            <a:ext cx="841375" cy="987425"/>
            <a:chOff x="5129" y="508"/>
            <a:chExt cx="530" cy="622"/>
          </a:xfrm>
        </p:grpSpPr>
        <p:pic>
          <p:nvPicPr>
            <p:cNvPr id="22689" name="Picture 185"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8" y="785"/>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90" name="Text Box 186"/>
            <p:cNvSpPr txBox="1">
              <a:spLocks noChangeArrowheads="1"/>
            </p:cNvSpPr>
            <p:nvPr/>
          </p:nvSpPr>
          <p:spPr bwMode="auto">
            <a:xfrm>
              <a:off x="5129" y="508"/>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accent1"/>
                  </a:solidFill>
                </a:rPr>
                <a:t>Policy</a:t>
              </a:r>
              <a:br>
                <a:rPr lang="en-US" sz="1400">
                  <a:solidFill>
                    <a:schemeClr val="accent1"/>
                  </a:solidFill>
                </a:rPr>
              </a:br>
              <a:r>
                <a:rPr lang="en-US" sz="1400">
                  <a:solidFill>
                    <a:schemeClr val="accent1"/>
                  </a:solidFill>
                </a:rPr>
                <a:t>Admin.</a:t>
              </a:r>
            </a:p>
          </p:txBody>
        </p:sp>
      </p:grpSp>
      <p:sp>
        <p:nvSpPr>
          <p:cNvPr id="22653" name="Line 187"/>
          <p:cNvSpPr>
            <a:spLocks noChangeShapeType="1"/>
          </p:cNvSpPr>
          <p:nvPr/>
        </p:nvSpPr>
        <p:spPr bwMode="auto">
          <a:xfrm flipH="1" flipV="1">
            <a:off x="7922386" y="1190625"/>
            <a:ext cx="331788"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22654" name="Group 188"/>
          <p:cNvGrpSpPr>
            <a:grpSpLocks/>
          </p:cNvGrpSpPr>
          <p:nvPr/>
        </p:nvGrpSpPr>
        <p:grpSpPr bwMode="auto">
          <a:xfrm>
            <a:off x="8118475" y="5568257"/>
            <a:ext cx="841375" cy="982662"/>
            <a:chOff x="5131" y="3451"/>
            <a:chExt cx="530" cy="619"/>
          </a:xfrm>
        </p:grpSpPr>
        <p:pic>
          <p:nvPicPr>
            <p:cNvPr id="22687" name="Picture 189"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5" y="3725"/>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88" name="Text Box 190"/>
            <p:cNvSpPr txBox="1">
              <a:spLocks noChangeArrowheads="1"/>
            </p:cNvSpPr>
            <p:nvPr/>
          </p:nvSpPr>
          <p:spPr bwMode="auto">
            <a:xfrm>
              <a:off x="5131" y="3451"/>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a:solidFill>
                    <a:schemeClr val="accent1"/>
                  </a:solidFill>
                </a:rPr>
                <a:t>Address</a:t>
              </a:r>
              <a:br>
                <a:rPr lang="en-US" sz="1400" dirty="0">
                  <a:solidFill>
                    <a:schemeClr val="accent1"/>
                  </a:solidFill>
                </a:rPr>
              </a:br>
              <a:r>
                <a:rPr lang="en-US" sz="1400" dirty="0">
                  <a:solidFill>
                    <a:schemeClr val="accent1"/>
                  </a:solidFill>
                </a:rPr>
                <a:t>Book</a:t>
              </a:r>
            </a:p>
          </p:txBody>
        </p:sp>
      </p:grpSp>
      <p:sp>
        <p:nvSpPr>
          <p:cNvPr id="22655" name="Line 191"/>
          <p:cNvSpPr>
            <a:spLocks noChangeShapeType="1"/>
          </p:cNvSpPr>
          <p:nvPr/>
        </p:nvSpPr>
        <p:spPr bwMode="auto">
          <a:xfrm>
            <a:off x="5446713" y="6088063"/>
            <a:ext cx="2795587" cy="0"/>
          </a:xfrm>
          <a:prstGeom prst="line">
            <a:avLst/>
          </a:prstGeom>
          <a:noFill/>
          <a:ln w="19050">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656" name="Group 192"/>
          <p:cNvGrpSpPr>
            <a:grpSpLocks/>
          </p:cNvGrpSpPr>
          <p:nvPr/>
        </p:nvGrpSpPr>
        <p:grpSpPr bwMode="auto">
          <a:xfrm>
            <a:off x="8118475" y="2644105"/>
            <a:ext cx="841375" cy="987425"/>
            <a:chOff x="5131" y="1278"/>
            <a:chExt cx="530" cy="622"/>
          </a:xfrm>
        </p:grpSpPr>
        <p:pic>
          <p:nvPicPr>
            <p:cNvPr id="22685" name="Picture 193"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 y="1555"/>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86" name="Text Box 194"/>
            <p:cNvSpPr txBox="1">
              <a:spLocks noChangeArrowheads="1"/>
            </p:cNvSpPr>
            <p:nvPr/>
          </p:nvSpPr>
          <p:spPr bwMode="auto">
            <a:xfrm>
              <a:off x="5131" y="1278"/>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accent1"/>
                  </a:solidFill>
                </a:rPr>
                <a:t>General Ledger</a:t>
              </a:r>
            </a:p>
          </p:txBody>
        </p:sp>
      </p:grpSp>
      <p:grpSp>
        <p:nvGrpSpPr>
          <p:cNvPr id="22657" name="Group 195"/>
          <p:cNvGrpSpPr>
            <a:grpSpLocks/>
          </p:cNvGrpSpPr>
          <p:nvPr/>
        </p:nvGrpSpPr>
        <p:grpSpPr bwMode="auto">
          <a:xfrm>
            <a:off x="8118475" y="3641675"/>
            <a:ext cx="841375" cy="973138"/>
            <a:chOff x="5122" y="2798"/>
            <a:chExt cx="530" cy="613"/>
          </a:xfrm>
        </p:grpSpPr>
        <p:pic>
          <p:nvPicPr>
            <p:cNvPr id="22683" name="Picture 196"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1" y="3066"/>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84" name="Text Box 197"/>
            <p:cNvSpPr txBox="1">
              <a:spLocks noChangeArrowheads="1"/>
            </p:cNvSpPr>
            <p:nvPr/>
          </p:nvSpPr>
          <p:spPr bwMode="auto">
            <a:xfrm>
              <a:off x="5122" y="2798"/>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a:solidFill>
                    <a:schemeClr val="accent1"/>
                  </a:solidFill>
                </a:rPr>
                <a:t>Check</a:t>
              </a:r>
              <a:br>
                <a:rPr lang="en-US" sz="1400" dirty="0">
                  <a:solidFill>
                    <a:schemeClr val="accent1"/>
                  </a:solidFill>
                </a:rPr>
              </a:br>
              <a:r>
                <a:rPr lang="en-US" sz="1400" dirty="0">
                  <a:solidFill>
                    <a:schemeClr val="accent1"/>
                  </a:solidFill>
                </a:rPr>
                <a:t>Process.</a:t>
              </a:r>
            </a:p>
          </p:txBody>
        </p:sp>
      </p:grpSp>
      <p:sp>
        <p:nvSpPr>
          <p:cNvPr id="22658" name="Line 198"/>
          <p:cNvSpPr>
            <a:spLocks noChangeShapeType="1"/>
          </p:cNvSpPr>
          <p:nvPr/>
        </p:nvSpPr>
        <p:spPr bwMode="auto">
          <a:xfrm>
            <a:off x="7327900" y="3450675"/>
            <a:ext cx="914400" cy="0"/>
          </a:xfrm>
          <a:prstGeom prst="line">
            <a:avLst/>
          </a:prstGeom>
          <a:noFill/>
          <a:ln w="19050">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59" name="Line 199"/>
          <p:cNvSpPr>
            <a:spLocks noChangeShapeType="1"/>
          </p:cNvSpPr>
          <p:nvPr/>
        </p:nvSpPr>
        <p:spPr bwMode="auto">
          <a:xfrm>
            <a:off x="7834312" y="4467225"/>
            <a:ext cx="417513" cy="0"/>
          </a:xfrm>
          <a:prstGeom prst="line">
            <a:avLst/>
          </a:prstGeom>
          <a:noFill/>
          <a:ln w="19050">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660" name="Group 200"/>
          <p:cNvGrpSpPr>
            <a:grpSpLocks/>
          </p:cNvGrpSpPr>
          <p:nvPr/>
        </p:nvGrpSpPr>
        <p:grpSpPr bwMode="auto">
          <a:xfrm>
            <a:off x="8118475" y="1514391"/>
            <a:ext cx="841375" cy="987425"/>
            <a:chOff x="5122" y="1967"/>
            <a:chExt cx="530" cy="622"/>
          </a:xfrm>
        </p:grpSpPr>
        <p:pic>
          <p:nvPicPr>
            <p:cNvPr id="22681" name="Picture 201"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1" y="2244"/>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82" name="Text Box 202"/>
            <p:cNvSpPr txBox="1">
              <a:spLocks noChangeArrowheads="1"/>
            </p:cNvSpPr>
            <p:nvPr/>
          </p:nvSpPr>
          <p:spPr bwMode="auto">
            <a:xfrm>
              <a:off x="5122" y="1967"/>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a:solidFill>
                    <a:schemeClr val="accent1"/>
                  </a:solidFill>
                </a:rPr>
                <a:t>Doc.</a:t>
              </a:r>
              <a:br>
                <a:rPr lang="en-US" sz="1400" dirty="0">
                  <a:solidFill>
                    <a:schemeClr val="accent1"/>
                  </a:solidFill>
                </a:rPr>
              </a:br>
              <a:r>
                <a:rPr lang="en-US" sz="1400" dirty="0">
                  <a:solidFill>
                    <a:schemeClr val="accent1"/>
                  </a:solidFill>
                </a:rPr>
                <a:t>Storage</a:t>
              </a:r>
            </a:p>
          </p:txBody>
        </p:sp>
      </p:grpSp>
      <p:sp>
        <p:nvSpPr>
          <p:cNvPr id="22661" name="Line 203"/>
          <p:cNvSpPr>
            <a:spLocks noChangeShapeType="1"/>
          </p:cNvSpPr>
          <p:nvPr/>
        </p:nvSpPr>
        <p:spPr bwMode="auto">
          <a:xfrm flipH="1">
            <a:off x="1933410" y="2610607"/>
            <a:ext cx="388308" cy="732668"/>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662" name="Line 204"/>
          <p:cNvSpPr>
            <a:spLocks noChangeShapeType="1"/>
          </p:cNvSpPr>
          <p:nvPr/>
        </p:nvSpPr>
        <p:spPr bwMode="auto">
          <a:xfrm>
            <a:off x="2321717" y="2616200"/>
            <a:ext cx="6233877" cy="0"/>
          </a:xfrm>
          <a:prstGeom prst="line">
            <a:avLst/>
          </a:prstGeom>
          <a:noFill/>
          <a:ln w="19050">
            <a:solidFill>
              <a:schemeClr val="accent1"/>
            </a:solidFill>
            <a:round/>
            <a:headEn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22663" name="Group 205"/>
          <p:cNvGrpSpPr>
            <a:grpSpLocks/>
          </p:cNvGrpSpPr>
          <p:nvPr/>
        </p:nvGrpSpPr>
        <p:grpSpPr bwMode="auto">
          <a:xfrm>
            <a:off x="4429125" y="3824288"/>
            <a:ext cx="180975" cy="71437"/>
            <a:chOff x="2790" y="2409"/>
            <a:chExt cx="114" cy="45"/>
          </a:xfrm>
        </p:grpSpPr>
        <p:sp>
          <p:nvSpPr>
            <p:cNvPr id="22678" name="Line 206"/>
            <p:cNvSpPr>
              <a:spLocks noChangeShapeType="1"/>
            </p:cNvSpPr>
            <p:nvPr/>
          </p:nvSpPr>
          <p:spPr bwMode="auto">
            <a:xfrm flipH="1" flipV="1">
              <a:off x="2790" y="2409"/>
              <a:ext cx="27" cy="4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79" name="Line 207"/>
            <p:cNvSpPr>
              <a:spLocks noChangeShapeType="1"/>
            </p:cNvSpPr>
            <p:nvPr/>
          </p:nvSpPr>
          <p:spPr bwMode="auto">
            <a:xfrm flipV="1">
              <a:off x="2820" y="2445"/>
              <a:ext cx="84" cy="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80" name="Line 208"/>
            <p:cNvSpPr>
              <a:spLocks noChangeShapeType="1"/>
            </p:cNvSpPr>
            <p:nvPr/>
          </p:nvSpPr>
          <p:spPr bwMode="auto">
            <a:xfrm flipH="1" flipV="1">
              <a:off x="2901" y="2409"/>
              <a:ext cx="3" cy="3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2664" name="Line 211"/>
          <p:cNvSpPr>
            <a:spLocks noChangeShapeType="1"/>
          </p:cNvSpPr>
          <p:nvPr/>
        </p:nvSpPr>
        <p:spPr bwMode="auto">
          <a:xfrm flipV="1">
            <a:off x="3798888" y="3822700"/>
            <a:ext cx="1133475" cy="20177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65" name="Line 212"/>
          <p:cNvSpPr>
            <a:spLocks noChangeShapeType="1"/>
          </p:cNvSpPr>
          <p:nvPr/>
        </p:nvSpPr>
        <p:spPr bwMode="auto">
          <a:xfrm flipH="1">
            <a:off x="3690938" y="5667375"/>
            <a:ext cx="190500" cy="17145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66" name="Line 213"/>
          <p:cNvSpPr>
            <a:spLocks noChangeShapeType="1"/>
          </p:cNvSpPr>
          <p:nvPr/>
        </p:nvSpPr>
        <p:spPr bwMode="auto">
          <a:xfrm>
            <a:off x="3881438" y="5657850"/>
            <a:ext cx="114300" cy="1762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67" name="Line 214"/>
          <p:cNvSpPr>
            <a:spLocks noChangeShapeType="1"/>
          </p:cNvSpPr>
          <p:nvPr/>
        </p:nvSpPr>
        <p:spPr bwMode="auto">
          <a:xfrm>
            <a:off x="1860550" y="3708400"/>
            <a:ext cx="1136650" cy="23368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68" name="Line 215"/>
          <p:cNvSpPr>
            <a:spLocks noChangeShapeType="1"/>
          </p:cNvSpPr>
          <p:nvPr/>
        </p:nvSpPr>
        <p:spPr bwMode="auto">
          <a:xfrm flipH="1" flipV="1">
            <a:off x="1747838" y="3705225"/>
            <a:ext cx="165100" cy="12858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69" name="Line 216"/>
          <p:cNvSpPr>
            <a:spLocks noChangeShapeType="1"/>
          </p:cNvSpPr>
          <p:nvPr/>
        </p:nvSpPr>
        <p:spPr bwMode="auto">
          <a:xfrm flipV="1">
            <a:off x="1941513" y="3700463"/>
            <a:ext cx="6350" cy="12382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70" name="Line 217"/>
          <p:cNvSpPr>
            <a:spLocks noChangeShapeType="1"/>
          </p:cNvSpPr>
          <p:nvPr/>
        </p:nvSpPr>
        <p:spPr bwMode="auto">
          <a:xfrm flipV="1">
            <a:off x="3159125" y="5432425"/>
            <a:ext cx="0" cy="40322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71" name="Line 218"/>
          <p:cNvSpPr>
            <a:spLocks noChangeShapeType="1"/>
          </p:cNvSpPr>
          <p:nvPr/>
        </p:nvSpPr>
        <p:spPr bwMode="auto">
          <a:xfrm>
            <a:off x="3146425" y="5432425"/>
            <a:ext cx="4397375"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72" name="Line 219"/>
          <p:cNvSpPr>
            <a:spLocks noChangeShapeType="1"/>
          </p:cNvSpPr>
          <p:nvPr/>
        </p:nvSpPr>
        <p:spPr bwMode="auto">
          <a:xfrm flipV="1">
            <a:off x="7543800" y="4908550"/>
            <a:ext cx="0" cy="51117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73" name="Line 220"/>
          <p:cNvSpPr>
            <a:spLocks noChangeShapeType="1"/>
          </p:cNvSpPr>
          <p:nvPr/>
        </p:nvSpPr>
        <p:spPr bwMode="auto">
          <a:xfrm flipH="1">
            <a:off x="3005138" y="5645150"/>
            <a:ext cx="161925" cy="1905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74" name="Line 221"/>
          <p:cNvSpPr>
            <a:spLocks noChangeShapeType="1"/>
          </p:cNvSpPr>
          <p:nvPr/>
        </p:nvSpPr>
        <p:spPr bwMode="auto">
          <a:xfrm>
            <a:off x="3167063" y="5645150"/>
            <a:ext cx="142875" cy="18573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75" name="Line 222"/>
          <p:cNvSpPr>
            <a:spLocks noChangeShapeType="1"/>
          </p:cNvSpPr>
          <p:nvPr/>
        </p:nvSpPr>
        <p:spPr bwMode="auto">
          <a:xfrm flipV="1">
            <a:off x="5324475" y="2433638"/>
            <a:ext cx="887413" cy="9255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76" name="Line 223"/>
          <p:cNvSpPr>
            <a:spLocks noChangeShapeType="1"/>
          </p:cNvSpPr>
          <p:nvPr/>
        </p:nvSpPr>
        <p:spPr bwMode="auto">
          <a:xfrm>
            <a:off x="5421313" y="3249613"/>
            <a:ext cx="12700"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77" name="Line 224"/>
          <p:cNvSpPr>
            <a:spLocks noChangeShapeType="1"/>
          </p:cNvSpPr>
          <p:nvPr/>
        </p:nvSpPr>
        <p:spPr bwMode="auto">
          <a:xfrm flipV="1">
            <a:off x="5221288" y="3249613"/>
            <a:ext cx="212725" cy="1031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 name="Rectangle 3"/>
          <p:cNvSpPr>
            <a:spLocks noChangeArrowheads="1"/>
          </p:cNvSpPr>
          <p:nvPr/>
        </p:nvSpPr>
        <p:spPr bwMode="auto">
          <a:xfrm flipH="1">
            <a:off x="831850" y="256540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05" name="Text Box 97"/>
          <p:cNvSpPr txBox="1">
            <a:spLocks noChangeArrowheads="1"/>
          </p:cNvSpPr>
          <p:nvPr/>
        </p:nvSpPr>
        <p:spPr bwMode="auto">
          <a:xfrm flipH="1">
            <a:off x="843590" y="2587482"/>
            <a:ext cx="1089820" cy="430887"/>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smtClean="0">
                <a:solidFill>
                  <a:schemeClr val="bg1"/>
                </a:solidFill>
              </a:rPr>
              <a:t>Service Request</a:t>
            </a:r>
            <a:endParaRPr lang="en-US" sz="1400" dirty="0">
              <a:solidFill>
                <a:schemeClr val="bg1"/>
              </a:solidFill>
            </a:endParaRPr>
          </a:p>
        </p:txBody>
      </p:sp>
      <p:sp>
        <p:nvSpPr>
          <p:cNvPr id="206" name="Line 176"/>
          <p:cNvSpPr>
            <a:spLocks noChangeShapeType="1"/>
          </p:cNvSpPr>
          <p:nvPr/>
        </p:nvSpPr>
        <p:spPr bwMode="auto">
          <a:xfrm flipV="1">
            <a:off x="1359585" y="255773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7" name="Line 177"/>
          <p:cNvSpPr>
            <a:spLocks noChangeShapeType="1"/>
          </p:cNvSpPr>
          <p:nvPr/>
        </p:nvSpPr>
        <p:spPr bwMode="auto">
          <a:xfrm flipV="1">
            <a:off x="1740585" y="255773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8" name="Line 176"/>
          <p:cNvSpPr>
            <a:spLocks noChangeShapeType="1"/>
          </p:cNvSpPr>
          <p:nvPr/>
        </p:nvSpPr>
        <p:spPr bwMode="auto">
          <a:xfrm flipV="1">
            <a:off x="1041400" y="2560037"/>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9" name="Group 188"/>
          <p:cNvGrpSpPr>
            <a:grpSpLocks/>
          </p:cNvGrpSpPr>
          <p:nvPr/>
        </p:nvGrpSpPr>
        <p:grpSpPr bwMode="auto">
          <a:xfrm>
            <a:off x="8134908" y="4587875"/>
            <a:ext cx="841375" cy="982662"/>
            <a:chOff x="5131" y="3451"/>
            <a:chExt cx="530" cy="619"/>
          </a:xfrm>
        </p:grpSpPr>
        <p:pic>
          <p:nvPicPr>
            <p:cNvPr id="210" name="Picture 189"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5" y="3725"/>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1" name="Text Box 190"/>
            <p:cNvSpPr txBox="1">
              <a:spLocks noChangeArrowheads="1"/>
            </p:cNvSpPr>
            <p:nvPr/>
          </p:nvSpPr>
          <p:spPr bwMode="auto">
            <a:xfrm>
              <a:off x="5131" y="3451"/>
              <a:ext cx="53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smtClean="0">
                  <a:solidFill>
                    <a:schemeClr val="accent1"/>
                  </a:solidFill>
                </a:rPr>
                <a:t>Vendor Portal</a:t>
              </a:r>
              <a:endParaRPr lang="en-US" sz="1400" dirty="0">
                <a:solidFill>
                  <a:schemeClr val="accent1"/>
                </a:solidFill>
              </a:endParaRPr>
            </a:p>
          </p:txBody>
        </p:sp>
      </p:grpSp>
      <p:sp>
        <p:nvSpPr>
          <p:cNvPr id="212" name="Line 203"/>
          <p:cNvSpPr>
            <a:spLocks noChangeShapeType="1"/>
          </p:cNvSpPr>
          <p:nvPr/>
        </p:nvSpPr>
        <p:spPr bwMode="auto">
          <a:xfrm flipV="1">
            <a:off x="8544870" y="2489198"/>
            <a:ext cx="2787" cy="127001"/>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3" name="Line 203"/>
          <p:cNvSpPr>
            <a:spLocks noChangeShapeType="1"/>
          </p:cNvSpPr>
          <p:nvPr/>
        </p:nvSpPr>
        <p:spPr bwMode="auto">
          <a:xfrm flipH="1" flipV="1">
            <a:off x="375313" y="2804319"/>
            <a:ext cx="0" cy="3656806"/>
          </a:xfrm>
          <a:prstGeom prst="line">
            <a:avLst/>
          </a:prstGeom>
          <a:noFill/>
          <a:ln w="19050">
            <a:solidFill>
              <a:schemeClr val="accent1"/>
            </a:solidFill>
            <a:round/>
            <a:headEn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4" name="Line 204"/>
          <p:cNvSpPr>
            <a:spLocks noChangeShapeType="1"/>
          </p:cNvSpPr>
          <p:nvPr/>
        </p:nvSpPr>
        <p:spPr bwMode="auto">
          <a:xfrm>
            <a:off x="375313" y="6462677"/>
            <a:ext cx="7866988"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6" name="Line 203"/>
          <p:cNvSpPr>
            <a:spLocks noChangeShapeType="1"/>
          </p:cNvSpPr>
          <p:nvPr/>
        </p:nvSpPr>
        <p:spPr bwMode="auto">
          <a:xfrm>
            <a:off x="375313" y="2800620"/>
            <a:ext cx="450187"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7" name="Line 191"/>
          <p:cNvSpPr>
            <a:spLocks noChangeShapeType="1"/>
          </p:cNvSpPr>
          <p:nvPr/>
        </p:nvSpPr>
        <p:spPr bwMode="auto">
          <a:xfrm>
            <a:off x="1958975" y="3043508"/>
            <a:ext cx="973138" cy="2120629"/>
          </a:xfrm>
          <a:prstGeom prst="line">
            <a:avLst/>
          </a:prstGeom>
          <a:noFill/>
          <a:ln w="19050">
            <a:solidFill>
              <a:schemeClr val="accent1"/>
            </a:solidFill>
            <a:round/>
            <a:headEnd type="triangle" w="med" len="me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8" name="Line 191"/>
          <p:cNvSpPr>
            <a:spLocks noChangeShapeType="1"/>
          </p:cNvSpPr>
          <p:nvPr/>
        </p:nvSpPr>
        <p:spPr bwMode="auto">
          <a:xfrm flipV="1">
            <a:off x="2932113" y="5176837"/>
            <a:ext cx="5349875" cy="0"/>
          </a:xfrm>
          <a:prstGeom prst="line">
            <a:avLst/>
          </a:prstGeom>
          <a:noFill/>
          <a:ln w="19050">
            <a:solidFill>
              <a:schemeClr val="accent1"/>
            </a:solidFill>
            <a:round/>
            <a:headEnd type="none" w="med" len="me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9" name="Line 217"/>
          <p:cNvSpPr>
            <a:spLocks noChangeShapeType="1"/>
          </p:cNvSpPr>
          <p:nvPr/>
        </p:nvSpPr>
        <p:spPr bwMode="auto">
          <a:xfrm flipV="1">
            <a:off x="1808162" y="2071686"/>
            <a:ext cx="7938" cy="50716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1" name="Line 219"/>
          <p:cNvSpPr>
            <a:spLocks noChangeShapeType="1"/>
          </p:cNvSpPr>
          <p:nvPr/>
        </p:nvSpPr>
        <p:spPr bwMode="auto">
          <a:xfrm flipV="1">
            <a:off x="1808163" y="2078860"/>
            <a:ext cx="4411662" cy="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2" name="Line 220"/>
          <p:cNvSpPr>
            <a:spLocks noChangeShapeType="1"/>
          </p:cNvSpPr>
          <p:nvPr/>
        </p:nvSpPr>
        <p:spPr bwMode="auto">
          <a:xfrm flipH="1">
            <a:off x="1654175" y="2388357"/>
            <a:ext cx="161925" cy="190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3" name="Line 221"/>
          <p:cNvSpPr>
            <a:spLocks noChangeShapeType="1"/>
          </p:cNvSpPr>
          <p:nvPr/>
        </p:nvSpPr>
        <p:spPr bwMode="auto">
          <a:xfrm>
            <a:off x="1816100" y="2388357"/>
            <a:ext cx="142875" cy="1857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4" name="Line 167"/>
          <p:cNvSpPr>
            <a:spLocks noChangeShapeType="1"/>
          </p:cNvSpPr>
          <p:nvPr/>
        </p:nvSpPr>
        <p:spPr bwMode="auto">
          <a:xfrm>
            <a:off x="1928097" y="2786927"/>
            <a:ext cx="998538" cy="56091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5" name="Line 174"/>
          <p:cNvSpPr>
            <a:spLocks noChangeShapeType="1"/>
          </p:cNvSpPr>
          <p:nvPr/>
        </p:nvSpPr>
        <p:spPr bwMode="auto">
          <a:xfrm flipH="1" flipV="1">
            <a:off x="1958974" y="2865238"/>
            <a:ext cx="1127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6" name="Line 175"/>
          <p:cNvSpPr>
            <a:spLocks noChangeShapeType="1"/>
          </p:cNvSpPr>
          <p:nvPr/>
        </p:nvSpPr>
        <p:spPr bwMode="auto">
          <a:xfrm flipH="1" flipV="1">
            <a:off x="1947863" y="2731294"/>
            <a:ext cx="123825" cy="13394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7" name="Line 137"/>
          <p:cNvSpPr>
            <a:spLocks noChangeShapeType="1"/>
          </p:cNvSpPr>
          <p:nvPr/>
        </p:nvSpPr>
        <p:spPr bwMode="auto">
          <a:xfrm flipH="1" flipV="1">
            <a:off x="1600200" y="5589588"/>
            <a:ext cx="1382802" cy="5588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30" name="Line 182"/>
          <p:cNvSpPr>
            <a:spLocks noChangeShapeType="1"/>
          </p:cNvSpPr>
          <p:nvPr/>
        </p:nvSpPr>
        <p:spPr bwMode="auto">
          <a:xfrm>
            <a:off x="1535906" y="3043238"/>
            <a:ext cx="69057" cy="69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31" name="Line 183"/>
          <p:cNvSpPr>
            <a:spLocks noChangeShapeType="1"/>
          </p:cNvSpPr>
          <p:nvPr/>
        </p:nvSpPr>
        <p:spPr bwMode="auto">
          <a:xfrm flipV="1">
            <a:off x="1604963" y="3043239"/>
            <a:ext cx="90487" cy="69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32" name="Line 177"/>
          <p:cNvSpPr>
            <a:spLocks noChangeShapeType="1"/>
          </p:cNvSpPr>
          <p:nvPr/>
        </p:nvSpPr>
        <p:spPr bwMode="auto">
          <a:xfrm flipV="1">
            <a:off x="1615118" y="3230562"/>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3" name="Line 177"/>
          <p:cNvSpPr>
            <a:spLocks noChangeShapeType="1"/>
          </p:cNvSpPr>
          <p:nvPr/>
        </p:nvSpPr>
        <p:spPr bwMode="auto">
          <a:xfrm flipV="1">
            <a:off x="1615118" y="4082248"/>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 name="Line 176"/>
          <p:cNvSpPr>
            <a:spLocks noChangeShapeType="1"/>
          </p:cNvSpPr>
          <p:nvPr/>
        </p:nvSpPr>
        <p:spPr bwMode="auto">
          <a:xfrm flipV="1">
            <a:off x="1192212" y="410051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 name="Line 178"/>
          <p:cNvSpPr>
            <a:spLocks noChangeShapeType="1"/>
          </p:cNvSpPr>
          <p:nvPr/>
        </p:nvSpPr>
        <p:spPr bwMode="auto">
          <a:xfrm flipV="1">
            <a:off x="1090612" y="4867275"/>
            <a:ext cx="100013" cy="1285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7" name="Line 179"/>
          <p:cNvSpPr>
            <a:spLocks noChangeShapeType="1"/>
          </p:cNvSpPr>
          <p:nvPr/>
        </p:nvSpPr>
        <p:spPr bwMode="auto">
          <a:xfrm>
            <a:off x="1190625" y="4867275"/>
            <a:ext cx="95250"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8" name="Line 176"/>
          <p:cNvSpPr>
            <a:spLocks noChangeShapeType="1"/>
          </p:cNvSpPr>
          <p:nvPr/>
        </p:nvSpPr>
        <p:spPr bwMode="auto">
          <a:xfrm flipV="1">
            <a:off x="1190625" y="3225800"/>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0" name="Line 178"/>
          <p:cNvSpPr>
            <a:spLocks noChangeShapeType="1"/>
          </p:cNvSpPr>
          <p:nvPr/>
        </p:nvSpPr>
        <p:spPr bwMode="auto">
          <a:xfrm flipV="1">
            <a:off x="1427162" y="3974306"/>
            <a:ext cx="100013" cy="1285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1" name="Line 179"/>
          <p:cNvSpPr>
            <a:spLocks noChangeShapeType="1"/>
          </p:cNvSpPr>
          <p:nvPr/>
        </p:nvSpPr>
        <p:spPr bwMode="auto">
          <a:xfrm>
            <a:off x="1498600" y="3974306"/>
            <a:ext cx="95250"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2" name="Line 177"/>
          <p:cNvSpPr>
            <a:spLocks noChangeShapeType="1"/>
          </p:cNvSpPr>
          <p:nvPr/>
        </p:nvSpPr>
        <p:spPr bwMode="auto">
          <a:xfrm flipV="1">
            <a:off x="1517756" y="3236912"/>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3" name="Line 217"/>
          <p:cNvSpPr>
            <a:spLocks noChangeShapeType="1"/>
          </p:cNvSpPr>
          <p:nvPr/>
        </p:nvSpPr>
        <p:spPr bwMode="auto">
          <a:xfrm flipH="1" flipV="1">
            <a:off x="912681" y="1939838"/>
            <a:ext cx="1" cy="612859"/>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44" name="Line 220"/>
          <p:cNvSpPr>
            <a:spLocks noChangeShapeType="1"/>
          </p:cNvSpPr>
          <p:nvPr/>
        </p:nvSpPr>
        <p:spPr bwMode="auto">
          <a:xfrm flipH="1">
            <a:off x="835023" y="2452099"/>
            <a:ext cx="77657" cy="10563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45" name="Line 221"/>
          <p:cNvSpPr>
            <a:spLocks noChangeShapeType="1"/>
          </p:cNvSpPr>
          <p:nvPr/>
        </p:nvSpPr>
        <p:spPr bwMode="auto">
          <a:xfrm>
            <a:off x="912683" y="2447012"/>
            <a:ext cx="58868" cy="10568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ClaimCenter-specific data model Issues</a:t>
            </a:r>
          </a:p>
        </p:txBody>
      </p:sp>
      <p:sp>
        <p:nvSpPr>
          <p:cNvPr id="23555" name="Rectangle 3"/>
          <p:cNvSpPr>
            <a:spLocks noGrp="1" noChangeArrowheads="1"/>
          </p:cNvSpPr>
          <p:nvPr>
            <p:ph idx="1"/>
          </p:nvPr>
        </p:nvSpPr>
        <p:spPr>
          <a:xfrm>
            <a:off x="519113" y="906463"/>
            <a:ext cx="8318500" cy="5197475"/>
          </a:xfrm>
        </p:spPr>
        <p:txBody>
          <a:bodyPr/>
          <a:lstStyle/>
          <a:p>
            <a:pPr>
              <a:buFont typeface="Arial" charset="0"/>
              <a:buChar char="•"/>
            </a:pPr>
            <a:r>
              <a:rPr lang="en-US" dirty="0" smtClean="0"/>
              <a:t>The "extractable" delegate</a:t>
            </a:r>
          </a:p>
          <a:p>
            <a:pPr lvl="1"/>
            <a:r>
              <a:rPr lang="en-US" dirty="0" smtClean="0"/>
              <a:t>An extractable entity is one that can be removed (archived or purged) from the primary database</a:t>
            </a:r>
          </a:p>
          <a:p>
            <a:pPr lvl="1"/>
            <a:r>
              <a:rPr lang="en-US" dirty="0" smtClean="0"/>
              <a:t>Any entity with a FK to a claim or to a claim-owned entity </a:t>
            </a:r>
            <a:r>
              <a:rPr lang="en-US" b="1" dirty="0" smtClean="0"/>
              <a:t>must</a:t>
            </a:r>
            <a:r>
              <a:rPr lang="en-US" dirty="0" smtClean="0"/>
              <a:t> implement the extractable delegate</a:t>
            </a:r>
          </a:p>
          <a:p>
            <a:pPr lvl="2"/>
            <a:r>
              <a:rPr lang="en-US" dirty="0" smtClean="0"/>
              <a:t>Failing to do this will result in an error when starting the ClaimCenter server</a:t>
            </a:r>
          </a:p>
          <a:p>
            <a:pPr>
              <a:buFont typeface="Arial" charset="0"/>
              <a:buChar char="•"/>
            </a:pPr>
            <a:r>
              <a:rPr lang="en-US" dirty="0" smtClean="0"/>
              <a:t>Triggering validation</a:t>
            </a:r>
          </a:p>
          <a:p>
            <a:pPr lvl="1"/>
            <a:r>
              <a:rPr lang="en-US" dirty="0" smtClean="0"/>
              <a:t>Core ClaimCenter has </a:t>
            </a:r>
            <a:r>
              <a:rPr lang="en-US" dirty="0" err="1" smtClean="0"/>
              <a:t>validatable</a:t>
            </a:r>
            <a:r>
              <a:rPr lang="en-US" dirty="0" smtClean="0"/>
              <a:t> entities </a:t>
            </a:r>
          </a:p>
          <a:p>
            <a:pPr lvl="2"/>
            <a:r>
              <a:rPr lang="en-US" dirty="0" smtClean="0"/>
              <a:t>Entities with validation levels</a:t>
            </a:r>
          </a:p>
          <a:p>
            <a:pPr lvl="1"/>
            <a:r>
              <a:rPr lang="en-US" dirty="0" smtClean="0"/>
              <a:t>Entity validation occurs when entity changes</a:t>
            </a:r>
          </a:p>
          <a:p>
            <a:pPr lvl="1"/>
            <a:r>
              <a:rPr lang="en-US" dirty="0" smtClean="0"/>
              <a:t>Changing a sub-entity can trigger a parent entity to be validated</a:t>
            </a:r>
          </a:p>
          <a:p>
            <a:pPr lvl="1"/>
            <a:r>
              <a:rPr lang="en-US" dirty="0" smtClean="0"/>
              <a:t>Details in the upcoming "Validation Rules" lesson</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ClaimCenter data model entities</a:t>
            </a:r>
          </a:p>
          <a:p>
            <a:pPr>
              <a:lnSpc>
                <a:spcPct val="150000"/>
              </a:lnSpc>
              <a:buFont typeface="Arial" charset="0"/>
              <a:buChar char="•"/>
            </a:pPr>
            <a:r>
              <a:rPr lang="en-US" sz="2800" dirty="0"/>
              <a:t>Importing data </a:t>
            </a:r>
            <a:r>
              <a:rPr lang="en-US" sz="2800" dirty="0" smtClean="0"/>
              <a:t>into </a:t>
            </a:r>
            <a:r>
              <a:rPr lang="en-US" sz="2800" dirty="0"/>
              <a:t>ClaimCenter</a:t>
            </a:r>
          </a:p>
        </p:txBody>
      </p:sp>
    </p:spTree>
    <p:extLst>
      <p:ext uri="{BB962C8B-B14F-4D97-AF65-F5344CB8AC3E}">
        <p14:creationId xmlns:p14="http://schemas.microsoft.com/office/powerpoint/2010/main" val="80376205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Line 6"/>
          <p:cNvSpPr>
            <a:spLocks noChangeShapeType="1"/>
          </p:cNvSpPr>
          <p:nvPr/>
        </p:nvSpPr>
        <p:spPr bwMode="auto">
          <a:xfrm flipH="1">
            <a:off x="5426075" y="1839913"/>
            <a:ext cx="1552575"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6867" name="Rectangle 2"/>
          <p:cNvSpPr>
            <a:spLocks noGrp="1" noChangeArrowheads="1"/>
          </p:cNvSpPr>
          <p:nvPr>
            <p:ph type="title"/>
          </p:nvPr>
        </p:nvSpPr>
        <p:spPr/>
        <p:txBody>
          <a:bodyPr/>
          <a:lstStyle/>
          <a:p>
            <a:pPr eaLnBrk="1" hangingPunct="1"/>
            <a:r>
              <a:rPr lang="en-US" smtClean="0"/>
              <a:t>Methods of data entry</a:t>
            </a:r>
          </a:p>
        </p:txBody>
      </p:sp>
      <p:sp>
        <p:nvSpPr>
          <p:cNvPr id="36868" name="Rectangle 3"/>
          <p:cNvSpPr>
            <a:spLocks noGrp="1" noChangeArrowheads="1"/>
          </p:cNvSpPr>
          <p:nvPr>
            <p:ph idx="1"/>
          </p:nvPr>
        </p:nvSpPr>
        <p:spPr>
          <a:xfrm>
            <a:off x="519113" y="4594225"/>
            <a:ext cx="8318500" cy="1795463"/>
          </a:xfrm>
        </p:spPr>
        <p:txBody>
          <a:bodyPr/>
          <a:lstStyle/>
          <a:p>
            <a:pPr>
              <a:buFont typeface="Arial" charset="0"/>
              <a:buChar char="•"/>
            </a:pPr>
            <a:r>
              <a:rPr lang="en-US" smtClean="0"/>
              <a:t>Three ways data "arrives" in ClaimCenter database </a:t>
            </a:r>
          </a:p>
          <a:p>
            <a:pPr lvl="1"/>
            <a:r>
              <a:rPr lang="en-US" smtClean="0"/>
              <a:t>Created by user action within ClaimCenter </a:t>
            </a:r>
          </a:p>
          <a:p>
            <a:pPr lvl="1"/>
            <a:r>
              <a:rPr lang="en-US" smtClean="0"/>
              <a:t>Imported from file</a:t>
            </a:r>
          </a:p>
          <a:p>
            <a:pPr lvl="1"/>
            <a:r>
              <a:rPr lang="en-US" smtClean="0"/>
              <a:t>Imported from system externally</a:t>
            </a:r>
          </a:p>
        </p:txBody>
      </p:sp>
      <p:pic>
        <p:nvPicPr>
          <p:cNvPr id="36870" name="Picture 5"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4838" y="1352550"/>
            <a:ext cx="94138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1" name="Text Box 7"/>
          <p:cNvSpPr txBox="1">
            <a:spLocks noChangeArrowheads="1"/>
          </p:cNvSpPr>
          <p:nvPr/>
        </p:nvSpPr>
        <p:spPr bwMode="auto">
          <a:xfrm>
            <a:off x="893763" y="2406650"/>
            <a:ext cx="9858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user action</a:t>
            </a:r>
          </a:p>
        </p:txBody>
      </p:sp>
      <p:grpSp>
        <p:nvGrpSpPr>
          <p:cNvPr id="36872" name="Group 8"/>
          <p:cNvGrpSpPr>
            <a:grpSpLocks/>
          </p:cNvGrpSpPr>
          <p:nvPr/>
        </p:nvGrpSpPr>
        <p:grpSpPr bwMode="auto">
          <a:xfrm>
            <a:off x="933450" y="1389063"/>
            <a:ext cx="1341438" cy="903287"/>
            <a:chOff x="2984" y="3331"/>
            <a:chExt cx="845" cy="569"/>
          </a:xfrm>
        </p:grpSpPr>
        <p:sp>
          <p:nvSpPr>
            <p:cNvPr id="36880" name="AutoShape 9"/>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6881" name="Group 10"/>
            <p:cNvGrpSpPr>
              <a:grpSpLocks/>
            </p:cNvGrpSpPr>
            <p:nvPr/>
          </p:nvGrpSpPr>
          <p:grpSpPr bwMode="auto">
            <a:xfrm>
              <a:off x="3386" y="3487"/>
              <a:ext cx="443" cy="398"/>
              <a:chOff x="4838" y="2218"/>
              <a:chExt cx="395" cy="355"/>
            </a:xfrm>
          </p:grpSpPr>
          <p:sp>
            <p:nvSpPr>
              <p:cNvPr id="36882" name="Freeform 11"/>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3" name="Freeform 12"/>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4" name="Freeform 13"/>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5" name="Freeform 14"/>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6" name="Freeform 15"/>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7" name="Freeform 16"/>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8" name="Freeform 17"/>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9" name="Rectangle 18"/>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890" name="Rectangle 19"/>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891" name="Freeform 20"/>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92" name="Rectangle 21"/>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36873" name="Line 22"/>
          <p:cNvSpPr>
            <a:spLocks noChangeShapeType="1"/>
          </p:cNvSpPr>
          <p:nvPr/>
        </p:nvSpPr>
        <p:spPr bwMode="auto">
          <a:xfrm>
            <a:off x="2205038" y="1839913"/>
            <a:ext cx="1435100"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74" name="Text Box 23"/>
          <p:cNvSpPr txBox="1">
            <a:spLocks noChangeArrowheads="1"/>
          </p:cNvSpPr>
          <p:nvPr/>
        </p:nvSpPr>
        <p:spPr bwMode="auto">
          <a:xfrm>
            <a:off x="6694488" y="2406650"/>
            <a:ext cx="14700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external system</a:t>
            </a:r>
          </a:p>
        </p:txBody>
      </p:sp>
      <p:pic>
        <p:nvPicPr>
          <p:cNvPr id="36875" name="Picture 24" descr="icon - XML fi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6925" y="3059113"/>
            <a:ext cx="763588"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6" name="Picture 25" descr="icon - CSV fi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9025" y="3059113"/>
            <a:ext cx="903288"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7" name="Line 26"/>
          <p:cNvSpPr>
            <a:spLocks noChangeShapeType="1"/>
          </p:cNvSpPr>
          <p:nvPr/>
        </p:nvSpPr>
        <p:spPr bwMode="auto">
          <a:xfrm flipV="1">
            <a:off x="4144963" y="2498725"/>
            <a:ext cx="266700" cy="6111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6878" name="Line 27"/>
          <p:cNvSpPr>
            <a:spLocks noChangeShapeType="1"/>
          </p:cNvSpPr>
          <p:nvPr/>
        </p:nvSpPr>
        <p:spPr bwMode="auto">
          <a:xfrm flipH="1" flipV="1">
            <a:off x="4645025" y="2498725"/>
            <a:ext cx="304800" cy="6096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79" name="Text Box 28"/>
          <p:cNvSpPr txBox="1">
            <a:spLocks noChangeArrowheads="1"/>
          </p:cNvSpPr>
          <p:nvPr/>
        </p:nvSpPr>
        <p:spPr bwMode="auto">
          <a:xfrm>
            <a:off x="3829050" y="2711450"/>
            <a:ext cx="1470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import tools</a:t>
            </a:r>
          </a:p>
        </p:txBody>
      </p:sp>
      <p:pic>
        <p:nvPicPr>
          <p:cNvPr id="29" name="Picture 28" descr="claimcenter.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791479" y="1056006"/>
            <a:ext cx="1431761" cy="1431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Data imported from files</a:t>
            </a:r>
          </a:p>
        </p:txBody>
      </p:sp>
      <p:sp>
        <p:nvSpPr>
          <p:cNvPr id="37891" name="Rectangle 3"/>
          <p:cNvSpPr>
            <a:spLocks noGrp="1" noChangeArrowheads="1"/>
          </p:cNvSpPr>
          <p:nvPr>
            <p:ph idx="1"/>
          </p:nvPr>
        </p:nvSpPr>
        <p:spPr>
          <a:xfrm>
            <a:off x="519113" y="1192213"/>
            <a:ext cx="5487987" cy="5197475"/>
          </a:xfrm>
        </p:spPr>
        <p:txBody>
          <a:bodyPr/>
          <a:lstStyle/>
          <a:p>
            <a:pPr>
              <a:buFont typeface="Arial" charset="0"/>
              <a:buChar char="•"/>
            </a:pPr>
            <a:r>
              <a:rPr lang="en-US" smtClean="0"/>
              <a:t>Data typically imported prior to application launch</a:t>
            </a:r>
          </a:p>
          <a:p>
            <a:pPr lvl="1"/>
            <a:r>
              <a:rPr lang="en-US" smtClean="0"/>
              <a:t>Permissions, roles, and authority limits</a:t>
            </a:r>
          </a:p>
          <a:p>
            <a:pPr lvl="1"/>
            <a:r>
              <a:rPr lang="en-US" smtClean="0"/>
              <a:t>Users, groups, and security zones</a:t>
            </a:r>
          </a:p>
          <a:p>
            <a:pPr lvl="1"/>
            <a:r>
              <a:rPr lang="en-US" smtClean="0"/>
              <a:t>Activity patterns</a:t>
            </a:r>
          </a:p>
          <a:p>
            <a:pPr lvl="1"/>
            <a:r>
              <a:rPr lang="en-US" smtClean="0"/>
              <a:t>Script parameters</a:t>
            </a:r>
          </a:p>
          <a:p>
            <a:pPr>
              <a:buFont typeface="Arial" charset="0"/>
              <a:buChar char="•"/>
            </a:pPr>
            <a:r>
              <a:rPr lang="en-US" smtClean="0"/>
              <a:t>Data can also be periodically exported and imported</a:t>
            </a:r>
          </a:p>
          <a:p>
            <a:pPr lvl="1"/>
            <a:r>
              <a:rPr lang="en-US" smtClean="0"/>
              <a:t>For example, when security zones are reconfigured</a:t>
            </a:r>
          </a:p>
          <a:p>
            <a:pPr>
              <a:buFont typeface="Arial" charset="0"/>
              <a:buChar char="•"/>
            </a:pPr>
            <a:endParaRPr lang="en-US" smtClean="0"/>
          </a:p>
        </p:txBody>
      </p:sp>
      <p:pic>
        <p:nvPicPr>
          <p:cNvPr id="37893" name="Picture 11" descr="icon - XML f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0788" y="3268663"/>
            <a:ext cx="763587"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12" descr="icon - CSV fi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2888" y="3268663"/>
            <a:ext cx="903287"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Line 13"/>
          <p:cNvSpPr>
            <a:spLocks noChangeShapeType="1"/>
          </p:cNvSpPr>
          <p:nvPr/>
        </p:nvSpPr>
        <p:spPr bwMode="auto">
          <a:xfrm flipV="1">
            <a:off x="7108825" y="2708275"/>
            <a:ext cx="266700" cy="6111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896" name="Line 14"/>
          <p:cNvSpPr>
            <a:spLocks noChangeShapeType="1"/>
          </p:cNvSpPr>
          <p:nvPr/>
        </p:nvSpPr>
        <p:spPr bwMode="auto">
          <a:xfrm flipH="1" flipV="1">
            <a:off x="7608888" y="2708275"/>
            <a:ext cx="304800" cy="6096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897" name="Text Box 15"/>
          <p:cNvSpPr txBox="1">
            <a:spLocks noChangeArrowheads="1"/>
          </p:cNvSpPr>
          <p:nvPr/>
        </p:nvSpPr>
        <p:spPr bwMode="auto">
          <a:xfrm>
            <a:off x="6792913" y="2921000"/>
            <a:ext cx="1470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import tools</a:t>
            </a:r>
          </a:p>
        </p:txBody>
      </p:sp>
      <p:pic>
        <p:nvPicPr>
          <p:cNvPr id="10" name="Picture 9" descr="claimcent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80294" y="1270739"/>
            <a:ext cx="1431761" cy="1431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File import via import_tools utility</a:t>
            </a:r>
          </a:p>
        </p:txBody>
      </p:sp>
      <p:sp>
        <p:nvSpPr>
          <p:cNvPr id="38915" name="Rectangle 3"/>
          <p:cNvSpPr>
            <a:spLocks noGrp="1" noChangeArrowheads="1"/>
          </p:cNvSpPr>
          <p:nvPr>
            <p:ph idx="1"/>
          </p:nvPr>
        </p:nvSpPr>
        <p:spPr>
          <a:xfrm>
            <a:off x="519113" y="4678363"/>
            <a:ext cx="8318500" cy="1711325"/>
          </a:xfrm>
        </p:spPr>
        <p:txBody>
          <a:bodyPr/>
          <a:lstStyle/>
          <a:p>
            <a:pPr>
              <a:buFont typeface="Arial" charset="0"/>
              <a:buChar char="•"/>
            </a:pPr>
            <a:r>
              <a:rPr lang="en-US" smtClean="0"/>
              <a:t>Command-line utility in &lt;installDirectory&gt;\admin\bin</a:t>
            </a:r>
          </a:p>
          <a:p>
            <a:pPr>
              <a:buFont typeface="Arial" charset="0"/>
              <a:buChar char="•"/>
            </a:pPr>
            <a:r>
              <a:rPr lang="en-US" smtClean="0"/>
              <a:t>Imports one to many files in CSV or XML format</a:t>
            </a:r>
          </a:p>
          <a:p>
            <a:pPr>
              <a:buFont typeface="Arial" charset="0"/>
              <a:buChar char="•"/>
            </a:pPr>
            <a:r>
              <a:rPr lang="en-US" smtClean="0"/>
              <a:t>Does not check files prior to import for syntax problems or conflicts with existing data </a:t>
            </a:r>
          </a:p>
        </p:txBody>
      </p:sp>
      <p:pic>
        <p:nvPicPr>
          <p:cNvPr id="1026" name="Picture 2" descr="C:\Users\trhoades\AppData\Local\Temp\SNAGHTML193ae5e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43" y="614917"/>
            <a:ext cx="9030958" cy="3629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1" descr="icon - XML fi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2581" y="9949"/>
            <a:ext cx="519855" cy="84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icon - CSV fi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42164" y="55342"/>
            <a:ext cx="614964" cy="803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File import via import admin screen</a:t>
            </a:r>
          </a:p>
        </p:txBody>
      </p:sp>
      <p:sp>
        <p:nvSpPr>
          <p:cNvPr id="39939" name="Rectangle 3"/>
          <p:cNvSpPr>
            <a:spLocks noGrp="1" noChangeArrowheads="1"/>
          </p:cNvSpPr>
          <p:nvPr>
            <p:ph idx="1"/>
          </p:nvPr>
        </p:nvSpPr>
        <p:spPr>
          <a:xfrm>
            <a:off x="519113" y="4678363"/>
            <a:ext cx="8318500" cy="1711325"/>
          </a:xfrm>
        </p:spPr>
        <p:txBody>
          <a:bodyPr/>
          <a:lstStyle/>
          <a:p>
            <a:pPr>
              <a:buFont typeface="Arial" charset="0"/>
              <a:buChar char="•"/>
            </a:pPr>
            <a:r>
              <a:rPr lang="en-US" smtClean="0"/>
              <a:t>GUI tool on ClaimCenter's Administration tab</a:t>
            </a:r>
          </a:p>
          <a:p>
            <a:pPr>
              <a:buFont typeface="Arial" charset="0"/>
              <a:buChar char="•"/>
            </a:pPr>
            <a:r>
              <a:rPr lang="en-US" smtClean="0"/>
              <a:t>Imports one file only in XML format</a:t>
            </a:r>
          </a:p>
          <a:p>
            <a:pPr>
              <a:buFont typeface="Arial" charset="0"/>
              <a:buChar char="•"/>
            </a:pPr>
            <a:r>
              <a:rPr lang="en-US" smtClean="0"/>
              <a:t>Check file prior to import for syntax problems and conflicts with existing data </a:t>
            </a:r>
          </a:p>
        </p:txBody>
      </p:sp>
      <p:pic>
        <p:nvPicPr>
          <p:cNvPr id="5" name="Picture 11" descr="icon - XML f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2581" y="9949"/>
            <a:ext cx="519855" cy="84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4800" y="1075997"/>
            <a:ext cx="7256463" cy="21431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323" y="2670881"/>
            <a:ext cx="1514475" cy="18573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8" name="Line 9"/>
          <p:cNvSpPr>
            <a:spLocks noChangeShapeType="1"/>
          </p:cNvSpPr>
          <p:nvPr/>
        </p:nvSpPr>
        <p:spPr bwMode="auto">
          <a:xfrm flipV="1">
            <a:off x="1488559" y="1658679"/>
            <a:ext cx="372140" cy="228891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9" name="AutoShape 4"/>
          <p:cNvSpPr>
            <a:spLocks noChangeArrowheads="1"/>
          </p:cNvSpPr>
          <p:nvPr/>
        </p:nvSpPr>
        <p:spPr bwMode="auto">
          <a:xfrm>
            <a:off x="7774412" y="1075997"/>
            <a:ext cx="1206851" cy="28055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495300" y="2101850"/>
            <a:ext cx="2128838" cy="1924050"/>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0963" name="Text Box 3"/>
          <p:cNvSpPr txBox="1">
            <a:spLocks noChangeArrowheads="1"/>
          </p:cNvSpPr>
          <p:nvPr/>
        </p:nvSpPr>
        <p:spPr bwMode="auto">
          <a:xfrm>
            <a:off x="1666875"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Int.</a:t>
            </a:r>
            <a:br>
              <a:rPr lang="en-US" sz="1800">
                <a:solidFill>
                  <a:srgbClr val="0066CC"/>
                </a:solidFill>
              </a:rPr>
            </a:br>
            <a:r>
              <a:rPr lang="en-US" sz="1800">
                <a:solidFill>
                  <a:srgbClr val="0066CC"/>
                </a:solidFill>
              </a:rPr>
              <a:t>APIs</a:t>
            </a:r>
          </a:p>
        </p:txBody>
      </p:sp>
      <p:sp>
        <p:nvSpPr>
          <p:cNvPr id="40964" name="Text Box 4"/>
          <p:cNvSpPr txBox="1">
            <a:spLocks noChangeArrowheads="1"/>
          </p:cNvSpPr>
          <p:nvPr/>
        </p:nvSpPr>
        <p:spPr bwMode="auto">
          <a:xfrm>
            <a:off x="642938"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Bus.</a:t>
            </a:r>
            <a:br>
              <a:rPr lang="en-US" sz="1800">
                <a:solidFill>
                  <a:schemeClr val="hlink"/>
                </a:solidFill>
              </a:rPr>
            </a:br>
            <a:r>
              <a:rPr lang="en-US" sz="1800">
                <a:solidFill>
                  <a:schemeClr val="hlink"/>
                </a:solidFill>
              </a:rPr>
              <a:t>Rules</a:t>
            </a:r>
          </a:p>
        </p:txBody>
      </p:sp>
      <p:sp>
        <p:nvSpPr>
          <p:cNvPr id="40965" name="Text Box 5"/>
          <p:cNvSpPr txBox="1">
            <a:spLocks noChangeArrowheads="1"/>
          </p:cNvSpPr>
          <p:nvPr/>
        </p:nvSpPr>
        <p:spPr bwMode="auto">
          <a:xfrm>
            <a:off x="608013" y="2071688"/>
            <a:ext cx="1884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ClaimCenter</a:t>
            </a:r>
          </a:p>
        </p:txBody>
      </p:sp>
      <p:sp>
        <p:nvSpPr>
          <p:cNvPr id="40966" name="Rectangle 6"/>
          <p:cNvSpPr>
            <a:spLocks noChangeArrowheads="1"/>
          </p:cNvSpPr>
          <p:nvPr/>
        </p:nvSpPr>
        <p:spPr bwMode="auto">
          <a:xfrm>
            <a:off x="574675" y="2459038"/>
            <a:ext cx="930275" cy="646112"/>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0967" name="Rectangle 8"/>
          <p:cNvSpPr>
            <a:spLocks noChangeArrowheads="1"/>
          </p:cNvSpPr>
          <p:nvPr/>
        </p:nvSpPr>
        <p:spPr bwMode="auto">
          <a:xfrm>
            <a:off x="1598613" y="3200400"/>
            <a:ext cx="930275" cy="646113"/>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0968" name="Rectangle 9"/>
          <p:cNvSpPr>
            <a:spLocks noChangeArrowheads="1"/>
          </p:cNvSpPr>
          <p:nvPr/>
        </p:nvSpPr>
        <p:spPr bwMode="auto">
          <a:xfrm>
            <a:off x="574675" y="3200400"/>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0969" name="Rectangle 10"/>
          <p:cNvSpPr>
            <a:spLocks noChangeArrowheads="1"/>
          </p:cNvSpPr>
          <p:nvPr/>
        </p:nvSpPr>
        <p:spPr bwMode="auto">
          <a:xfrm>
            <a:off x="520700" y="4476750"/>
            <a:ext cx="8197850" cy="1798638"/>
          </a:xfrm>
          <a:prstGeom prst="rect">
            <a:avLst/>
          </a:prstGeom>
          <a:noFill/>
          <a:ln w="285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0970" name="Rectangle 11"/>
          <p:cNvSpPr>
            <a:spLocks noGrp="1" noChangeArrowheads="1"/>
          </p:cNvSpPr>
          <p:nvPr>
            <p:ph type="title"/>
          </p:nvPr>
        </p:nvSpPr>
        <p:spPr/>
        <p:txBody>
          <a:bodyPr/>
          <a:lstStyle/>
          <a:p>
            <a:pPr eaLnBrk="1" hangingPunct="1"/>
            <a:r>
              <a:rPr lang="en-US" smtClean="0"/>
              <a:t>Data imported from external systems</a:t>
            </a:r>
          </a:p>
        </p:txBody>
      </p:sp>
      <p:sp>
        <p:nvSpPr>
          <p:cNvPr id="40971" name="Rectangle 22"/>
          <p:cNvSpPr>
            <a:spLocks noGrp="1" noChangeArrowheads="1"/>
          </p:cNvSpPr>
          <p:nvPr>
            <p:ph idx="1"/>
          </p:nvPr>
        </p:nvSpPr>
        <p:spPr>
          <a:xfrm>
            <a:off x="2936875" y="1016000"/>
            <a:ext cx="5876925" cy="2840038"/>
          </a:xfrm>
        </p:spPr>
        <p:txBody>
          <a:bodyPr/>
          <a:lstStyle/>
          <a:p>
            <a:pPr>
              <a:buFont typeface="Arial" charset="0"/>
              <a:buChar char="•"/>
            </a:pPr>
            <a:r>
              <a:rPr lang="en-US" sz="2500" smtClean="0"/>
              <a:t>Integration to external systems is executed using ClaimCenter integration APIs</a:t>
            </a:r>
          </a:p>
          <a:p>
            <a:pPr lvl="1"/>
            <a:r>
              <a:rPr lang="en-US" sz="2300" smtClean="0"/>
              <a:t>Import can be periodic or on demand</a:t>
            </a:r>
          </a:p>
          <a:p>
            <a:pPr>
              <a:buFont typeface="Arial" charset="0"/>
              <a:buChar char="•"/>
            </a:pPr>
            <a:r>
              <a:rPr lang="en-US" sz="2500" smtClean="0"/>
              <a:t>Integration is covered in the "ClaimCenter Application Integration" course</a:t>
            </a:r>
          </a:p>
          <a:p>
            <a:pPr>
              <a:buFont typeface="Arial" charset="0"/>
              <a:buChar char="•"/>
            </a:pPr>
            <a:endParaRPr lang="en-US" sz="2500" smtClean="0"/>
          </a:p>
        </p:txBody>
      </p:sp>
      <p:sp>
        <p:nvSpPr>
          <p:cNvPr id="40972" name="Text Box 12"/>
          <p:cNvSpPr txBox="1">
            <a:spLocks noChangeArrowheads="1"/>
          </p:cNvSpPr>
          <p:nvPr/>
        </p:nvSpPr>
        <p:spPr bwMode="auto">
          <a:xfrm>
            <a:off x="1122363" y="4527550"/>
            <a:ext cx="7026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Guidewire Platform</a:t>
            </a:r>
            <a:r>
              <a:rPr lang="en-US">
                <a:solidFill>
                  <a:schemeClr val="bg2"/>
                </a:solidFill>
              </a:rPr>
              <a:t>,</a:t>
            </a:r>
            <a:br>
              <a:rPr lang="en-US">
                <a:solidFill>
                  <a:schemeClr val="bg2"/>
                </a:solidFill>
              </a:rPr>
            </a:br>
            <a:r>
              <a:rPr lang="en-US">
                <a:solidFill>
                  <a:schemeClr val="bg2"/>
                </a:solidFill>
              </a:rPr>
              <a:t>with a common technology for configuring...</a:t>
            </a:r>
          </a:p>
        </p:txBody>
      </p:sp>
      <p:sp>
        <p:nvSpPr>
          <p:cNvPr id="40973" name="Text Box 13"/>
          <p:cNvSpPr txBox="1">
            <a:spLocks noChangeArrowheads="1"/>
          </p:cNvSpPr>
          <p:nvPr/>
        </p:nvSpPr>
        <p:spPr bwMode="auto">
          <a:xfrm>
            <a:off x="757238"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Data</a:t>
            </a:r>
            <a:br>
              <a:rPr lang="en-US">
                <a:solidFill>
                  <a:schemeClr val="bg2"/>
                </a:solidFill>
              </a:rPr>
            </a:br>
            <a:r>
              <a:rPr lang="en-US">
                <a:solidFill>
                  <a:schemeClr val="bg2"/>
                </a:solidFill>
              </a:rPr>
              <a:t>Model</a:t>
            </a:r>
          </a:p>
        </p:txBody>
      </p:sp>
      <p:sp>
        <p:nvSpPr>
          <p:cNvPr id="40974" name="Rectangle 14"/>
          <p:cNvSpPr>
            <a:spLocks noChangeArrowheads="1"/>
          </p:cNvSpPr>
          <p:nvPr/>
        </p:nvSpPr>
        <p:spPr bwMode="auto">
          <a:xfrm>
            <a:off x="663575" y="5268913"/>
            <a:ext cx="1560513"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0975" name="Text Box 17"/>
          <p:cNvSpPr txBox="1">
            <a:spLocks noChangeArrowheads="1"/>
          </p:cNvSpPr>
          <p:nvPr/>
        </p:nvSpPr>
        <p:spPr bwMode="auto">
          <a:xfrm>
            <a:off x="4940300"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Business</a:t>
            </a:r>
            <a:br>
              <a:rPr lang="en-US">
                <a:solidFill>
                  <a:schemeClr val="bg2"/>
                </a:solidFill>
              </a:rPr>
            </a:br>
            <a:r>
              <a:rPr lang="en-US">
                <a:solidFill>
                  <a:schemeClr val="bg2"/>
                </a:solidFill>
              </a:rPr>
              <a:t>Rules</a:t>
            </a:r>
          </a:p>
        </p:txBody>
      </p:sp>
      <p:sp>
        <p:nvSpPr>
          <p:cNvPr id="40976" name="Rectangle 18"/>
          <p:cNvSpPr>
            <a:spLocks noChangeArrowheads="1"/>
          </p:cNvSpPr>
          <p:nvPr/>
        </p:nvSpPr>
        <p:spPr bwMode="auto">
          <a:xfrm>
            <a:off x="4846638"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0977" name="Text Box 19"/>
          <p:cNvSpPr txBox="1">
            <a:spLocks noChangeArrowheads="1"/>
          </p:cNvSpPr>
          <p:nvPr/>
        </p:nvSpPr>
        <p:spPr bwMode="auto">
          <a:xfrm>
            <a:off x="7032625"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Integration</a:t>
            </a:r>
            <a:br>
              <a:rPr lang="en-US"/>
            </a:br>
            <a:r>
              <a:rPr lang="en-US"/>
              <a:t>APIs</a:t>
            </a:r>
          </a:p>
        </p:txBody>
      </p:sp>
      <p:sp>
        <p:nvSpPr>
          <p:cNvPr id="40978" name="Rectangle 20"/>
          <p:cNvSpPr>
            <a:spLocks noChangeArrowheads="1"/>
          </p:cNvSpPr>
          <p:nvPr/>
        </p:nvSpPr>
        <p:spPr bwMode="auto">
          <a:xfrm>
            <a:off x="6938963" y="5268913"/>
            <a:ext cx="1560512" cy="882650"/>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0979" name="AutoShape 21"/>
          <p:cNvSpPr>
            <a:spLocks noChangeArrowheads="1"/>
          </p:cNvSpPr>
          <p:nvPr/>
        </p:nvSpPr>
        <p:spPr bwMode="auto">
          <a:xfrm>
            <a:off x="1087438" y="3956050"/>
            <a:ext cx="914400" cy="646113"/>
          </a:xfrm>
          <a:prstGeom prst="upArrow">
            <a:avLst>
              <a:gd name="adj1" fmla="val 50000"/>
              <a:gd name="adj2" fmla="val 25000"/>
            </a:avLst>
          </a:prstGeom>
          <a:gradFill rotWithShape="1">
            <a:gsLst>
              <a:gs pos="0">
                <a:srgbClr val="0066CC"/>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0980" name="Text Box 24"/>
          <p:cNvSpPr txBox="1">
            <a:spLocks noChangeArrowheads="1"/>
          </p:cNvSpPr>
          <p:nvPr/>
        </p:nvSpPr>
        <p:spPr bwMode="auto">
          <a:xfrm>
            <a:off x="642938"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Data</a:t>
            </a:r>
            <a:br>
              <a:rPr lang="en-US" sz="1800">
                <a:solidFill>
                  <a:schemeClr val="hlink"/>
                </a:solidFill>
              </a:rPr>
            </a:br>
            <a:r>
              <a:rPr lang="en-US" sz="1800">
                <a:solidFill>
                  <a:schemeClr val="hlink"/>
                </a:solidFill>
              </a:rPr>
              <a:t>Model</a:t>
            </a:r>
          </a:p>
        </p:txBody>
      </p:sp>
      <p:sp>
        <p:nvSpPr>
          <p:cNvPr id="40981" name="Text Box 25"/>
          <p:cNvSpPr txBox="1">
            <a:spLocks noChangeArrowheads="1"/>
          </p:cNvSpPr>
          <p:nvPr/>
        </p:nvSpPr>
        <p:spPr bwMode="auto">
          <a:xfrm>
            <a:off x="2847975"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User</a:t>
            </a:r>
            <a:br>
              <a:rPr lang="en-US">
                <a:solidFill>
                  <a:schemeClr val="bg2"/>
                </a:solidFill>
              </a:rPr>
            </a:br>
            <a:r>
              <a:rPr lang="en-US">
                <a:solidFill>
                  <a:schemeClr val="bg2"/>
                </a:solidFill>
              </a:rPr>
              <a:t>Interface</a:t>
            </a:r>
          </a:p>
        </p:txBody>
      </p:sp>
      <p:sp>
        <p:nvSpPr>
          <p:cNvPr id="40982" name="Rectangle 26"/>
          <p:cNvSpPr>
            <a:spLocks noChangeArrowheads="1"/>
          </p:cNvSpPr>
          <p:nvPr/>
        </p:nvSpPr>
        <p:spPr bwMode="auto">
          <a:xfrm>
            <a:off x="2754313"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0983" name="Text Box 27"/>
          <p:cNvSpPr txBox="1">
            <a:spLocks noChangeArrowheads="1"/>
          </p:cNvSpPr>
          <p:nvPr/>
        </p:nvSpPr>
        <p:spPr bwMode="auto">
          <a:xfrm>
            <a:off x="1666875"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User</a:t>
            </a:r>
            <a:br>
              <a:rPr lang="en-US" sz="1800">
                <a:solidFill>
                  <a:schemeClr val="hlink"/>
                </a:solidFill>
              </a:rPr>
            </a:br>
            <a:r>
              <a:rPr lang="en-US" sz="1800">
                <a:solidFill>
                  <a:schemeClr val="hlink"/>
                </a:solidFill>
              </a:rPr>
              <a:t>Inter.</a:t>
            </a:r>
          </a:p>
        </p:txBody>
      </p:sp>
      <p:sp>
        <p:nvSpPr>
          <p:cNvPr id="40984" name="Rectangle 28"/>
          <p:cNvSpPr>
            <a:spLocks noChangeArrowheads="1"/>
          </p:cNvSpPr>
          <p:nvPr/>
        </p:nvSpPr>
        <p:spPr bwMode="auto">
          <a:xfrm>
            <a:off x="1608138" y="2460625"/>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6448425" y="1873250"/>
            <a:ext cx="2043113" cy="814388"/>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41987" name="Picture 3"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2725" y="1922463"/>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Text Box 4"/>
          <p:cNvSpPr txBox="1">
            <a:spLocks noChangeArrowheads="1"/>
          </p:cNvSpPr>
          <p:nvPr/>
        </p:nvSpPr>
        <p:spPr bwMode="auto">
          <a:xfrm>
            <a:off x="7283450" y="1889125"/>
            <a:ext cx="1246188"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chemeClr val="accent1"/>
                </a:solidFill>
                <a:latin typeface="MetaPlusBook-Roman" pitchFamily="34" charset="0"/>
              </a:rPr>
              <a:t>General</a:t>
            </a:r>
            <a:br>
              <a:rPr lang="en-US" sz="1500">
                <a:solidFill>
                  <a:schemeClr val="accent1"/>
                </a:solidFill>
                <a:latin typeface="MetaPlusBook-Roman" pitchFamily="34" charset="0"/>
              </a:rPr>
            </a:br>
            <a:r>
              <a:rPr lang="en-US" sz="1500">
                <a:solidFill>
                  <a:schemeClr val="accent1"/>
                </a:solidFill>
                <a:latin typeface="MetaPlusBook-Roman" pitchFamily="34" charset="0"/>
              </a:rPr>
              <a:t>Ledger</a:t>
            </a:r>
            <a:br>
              <a:rPr lang="en-US" sz="1500">
                <a:solidFill>
                  <a:schemeClr val="accent1"/>
                </a:solidFill>
                <a:latin typeface="MetaPlusBook-Roman" pitchFamily="34" charset="0"/>
              </a:rPr>
            </a:br>
            <a:r>
              <a:rPr lang="en-US" sz="1500">
                <a:solidFill>
                  <a:schemeClr val="accent1"/>
                </a:solidFill>
                <a:latin typeface="MetaPlusBook-Roman" pitchFamily="34" charset="0"/>
              </a:rPr>
              <a:t>System</a:t>
            </a:r>
          </a:p>
        </p:txBody>
      </p:sp>
      <p:sp>
        <p:nvSpPr>
          <p:cNvPr id="41989" name="Rectangle 5"/>
          <p:cNvSpPr>
            <a:spLocks noChangeArrowheads="1"/>
          </p:cNvSpPr>
          <p:nvPr/>
        </p:nvSpPr>
        <p:spPr bwMode="auto">
          <a:xfrm>
            <a:off x="6578600" y="3209925"/>
            <a:ext cx="2043113" cy="815975"/>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grpSp>
        <p:nvGrpSpPr>
          <p:cNvPr id="41990" name="Group 6"/>
          <p:cNvGrpSpPr>
            <a:grpSpLocks/>
          </p:cNvGrpSpPr>
          <p:nvPr/>
        </p:nvGrpSpPr>
        <p:grpSpPr bwMode="auto">
          <a:xfrm>
            <a:off x="8251825" y="2916238"/>
            <a:ext cx="709613" cy="493712"/>
            <a:chOff x="3153" y="1049"/>
            <a:chExt cx="752" cy="523"/>
          </a:xfrm>
        </p:grpSpPr>
        <p:sp>
          <p:nvSpPr>
            <p:cNvPr id="42109" name="Rectangle 7"/>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42110" name="Picture 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991" name="Rectangle 9"/>
          <p:cNvSpPr>
            <a:spLocks noChangeArrowheads="1"/>
          </p:cNvSpPr>
          <p:nvPr/>
        </p:nvSpPr>
        <p:spPr bwMode="auto">
          <a:xfrm>
            <a:off x="6461125" y="3092450"/>
            <a:ext cx="2041525" cy="814388"/>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41992" name="Picture 10"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3838" y="3143250"/>
            <a:ext cx="728662"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3" name="Text Box 11"/>
          <p:cNvSpPr txBox="1">
            <a:spLocks noChangeArrowheads="1"/>
          </p:cNvSpPr>
          <p:nvPr/>
        </p:nvSpPr>
        <p:spPr bwMode="auto">
          <a:xfrm>
            <a:off x="7296150" y="3109913"/>
            <a:ext cx="1246188"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chemeClr val="accent1"/>
                </a:solidFill>
                <a:latin typeface="MetaPlusBook-Roman" pitchFamily="34" charset="0"/>
              </a:rPr>
              <a:t>Check</a:t>
            </a:r>
            <a:br>
              <a:rPr lang="en-US" sz="1500">
                <a:solidFill>
                  <a:schemeClr val="accent1"/>
                </a:solidFill>
                <a:latin typeface="MetaPlusBook-Roman" pitchFamily="34" charset="0"/>
              </a:rPr>
            </a:br>
            <a:r>
              <a:rPr lang="en-US" sz="1500">
                <a:solidFill>
                  <a:schemeClr val="accent1"/>
                </a:solidFill>
                <a:latin typeface="MetaPlusBook-Roman" pitchFamily="34" charset="0"/>
              </a:rPr>
              <a:t>Processing</a:t>
            </a:r>
            <a:br>
              <a:rPr lang="en-US" sz="1500">
                <a:solidFill>
                  <a:schemeClr val="accent1"/>
                </a:solidFill>
                <a:latin typeface="MetaPlusBook-Roman" pitchFamily="34" charset="0"/>
              </a:rPr>
            </a:br>
            <a:r>
              <a:rPr lang="en-US" sz="1500">
                <a:solidFill>
                  <a:schemeClr val="accent1"/>
                </a:solidFill>
                <a:latin typeface="MetaPlusBook-Roman" pitchFamily="34" charset="0"/>
              </a:rPr>
              <a:t>System</a:t>
            </a:r>
          </a:p>
        </p:txBody>
      </p:sp>
      <p:grpSp>
        <p:nvGrpSpPr>
          <p:cNvPr id="41994" name="Group 12"/>
          <p:cNvGrpSpPr>
            <a:grpSpLocks/>
          </p:cNvGrpSpPr>
          <p:nvPr/>
        </p:nvGrpSpPr>
        <p:grpSpPr bwMode="auto">
          <a:xfrm>
            <a:off x="8132763" y="2797175"/>
            <a:ext cx="711200" cy="493713"/>
            <a:chOff x="3153" y="1049"/>
            <a:chExt cx="752" cy="523"/>
          </a:xfrm>
        </p:grpSpPr>
        <p:sp>
          <p:nvSpPr>
            <p:cNvPr id="42107" name="Rectangle 13"/>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42108" name="Picture 1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995" name="Rectangle 15"/>
          <p:cNvSpPr>
            <a:spLocks noChangeArrowheads="1"/>
          </p:cNvSpPr>
          <p:nvPr/>
        </p:nvSpPr>
        <p:spPr bwMode="auto">
          <a:xfrm>
            <a:off x="6578600" y="4459288"/>
            <a:ext cx="2041525"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grpSp>
        <p:nvGrpSpPr>
          <p:cNvPr id="41996" name="Group 16"/>
          <p:cNvGrpSpPr>
            <a:grpSpLocks/>
          </p:cNvGrpSpPr>
          <p:nvPr/>
        </p:nvGrpSpPr>
        <p:grpSpPr bwMode="auto">
          <a:xfrm>
            <a:off x="8413750" y="4119563"/>
            <a:ext cx="622300" cy="611187"/>
            <a:chOff x="1092" y="2839"/>
            <a:chExt cx="772" cy="758"/>
          </a:xfrm>
        </p:grpSpPr>
        <p:sp>
          <p:nvSpPr>
            <p:cNvPr id="42094" name="Freeform 17"/>
            <p:cNvSpPr>
              <a:spLocks/>
            </p:cNvSpPr>
            <p:nvPr/>
          </p:nvSpPr>
          <p:spPr bwMode="auto">
            <a:xfrm>
              <a:off x="1207" y="2999"/>
              <a:ext cx="551" cy="551"/>
            </a:xfrm>
            <a:custGeom>
              <a:avLst/>
              <a:gdLst>
                <a:gd name="T0" fmla="*/ 304 w 551"/>
                <a:gd name="T1" fmla="*/ 549 h 551"/>
                <a:gd name="T2" fmla="*/ 358 w 551"/>
                <a:gd name="T3" fmla="*/ 538 h 551"/>
                <a:gd name="T4" fmla="*/ 406 w 551"/>
                <a:gd name="T5" fmla="*/ 518 h 551"/>
                <a:gd name="T6" fmla="*/ 450 w 551"/>
                <a:gd name="T7" fmla="*/ 487 h 551"/>
                <a:gd name="T8" fmla="*/ 487 w 551"/>
                <a:gd name="T9" fmla="*/ 450 h 551"/>
                <a:gd name="T10" fmla="*/ 518 w 551"/>
                <a:gd name="T11" fmla="*/ 406 h 551"/>
                <a:gd name="T12" fmla="*/ 538 w 551"/>
                <a:gd name="T13" fmla="*/ 358 h 551"/>
                <a:gd name="T14" fmla="*/ 550 w 551"/>
                <a:gd name="T15" fmla="*/ 304 h 551"/>
                <a:gd name="T16" fmla="*/ 550 w 551"/>
                <a:gd name="T17" fmla="*/ 247 h 551"/>
                <a:gd name="T18" fmla="*/ 538 w 551"/>
                <a:gd name="T19" fmla="*/ 193 h 551"/>
                <a:gd name="T20" fmla="*/ 518 w 551"/>
                <a:gd name="T21" fmla="*/ 145 h 551"/>
                <a:gd name="T22" fmla="*/ 487 w 551"/>
                <a:gd name="T23" fmla="*/ 101 h 551"/>
                <a:gd name="T24" fmla="*/ 450 w 551"/>
                <a:gd name="T25" fmla="*/ 63 h 551"/>
                <a:gd name="T26" fmla="*/ 406 w 551"/>
                <a:gd name="T27" fmla="*/ 33 h 551"/>
                <a:gd name="T28" fmla="*/ 358 w 551"/>
                <a:gd name="T29" fmla="*/ 13 h 551"/>
                <a:gd name="T30" fmla="*/ 304 w 551"/>
                <a:gd name="T31" fmla="*/ 1 h 551"/>
                <a:gd name="T32" fmla="*/ 247 w 551"/>
                <a:gd name="T33" fmla="*/ 1 h 551"/>
                <a:gd name="T34" fmla="*/ 193 w 551"/>
                <a:gd name="T35" fmla="*/ 13 h 551"/>
                <a:gd name="T36" fmla="*/ 145 w 551"/>
                <a:gd name="T37" fmla="*/ 33 h 551"/>
                <a:gd name="T38" fmla="*/ 101 w 551"/>
                <a:gd name="T39" fmla="*/ 63 h 551"/>
                <a:gd name="T40" fmla="*/ 63 w 551"/>
                <a:gd name="T41" fmla="*/ 101 h 551"/>
                <a:gd name="T42" fmla="*/ 33 w 551"/>
                <a:gd name="T43" fmla="*/ 145 h 551"/>
                <a:gd name="T44" fmla="*/ 13 w 551"/>
                <a:gd name="T45" fmla="*/ 193 h 551"/>
                <a:gd name="T46" fmla="*/ 1 w 551"/>
                <a:gd name="T47" fmla="*/ 247 h 551"/>
                <a:gd name="T48" fmla="*/ 1 w 551"/>
                <a:gd name="T49" fmla="*/ 304 h 551"/>
                <a:gd name="T50" fmla="*/ 13 w 551"/>
                <a:gd name="T51" fmla="*/ 358 h 551"/>
                <a:gd name="T52" fmla="*/ 33 w 551"/>
                <a:gd name="T53" fmla="*/ 406 h 551"/>
                <a:gd name="T54" fmla="*/ 63 w 551"/>
                <a:gd name="T55" fmla="*/ 450 h 551"/>
                <a:gd name="T56" fmla="*/ 101 w 551"/>
                <a:gd name="T57" fmla="*/ 487 h 551"/>
                <a:gd name="T58" fmla="*/ 145 w 551"/>
                <a:gd name="T59" fmla="*/ 518 h 551"/>
                <a:gd name="T60" fmla="*/ 193 w 551"/>
                <a:gd name="T61" fmla="*/ 538 h 551"/>
                <a:gd name="T62" fmla="*/ 247 w 551"/>
                <a:gd name="T63" fmla="*/ 549 h 55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51"/>
                <a:gd name="T97" fmla="*/ 0 h 551"/>
                <a:gd name="T98" fmla="*/ 551 w 551"/>
                <a:gd name="T99" fmla="*/ 551 h 55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51" h="551">
                  <a:moveTo>
                    <a:pt x="275" y="551"/>
                  </a:moveTo>
                  <a:lnTo>
                    <a:pt x="304" y="549"/>
                  </a:lnTo>
                  <a:lnTo>
                    <a:pt x="331" y="545"/>
                  </a:lnTo>
                  <a:lnTo>
                    <a:pt x="358" y="538"/>
                  </a:lnTo>
                  <a:lnTo>
                    <a:pt x="383" y="529"/>
                  </a:lnTo>
                  <a:lnTo>
                    <a:pt x="406" y="518"/>
                  </a:lnTo>
                  <a:lnTo>
                    <a:pt x="430" y="503"/>
                  </a:lnTo>
                  <a:lnTo>
                    <a:pt x="450" y="487"/>
                  </a:lnTo>
                  <a:lnTo>
                    <a:pt x="471" y="470"/>
                  </a:lnTo>
                  <a:lnTo>
                    <a:pt x="487" y="450"/>
                  </a:lnTo>
                  <a:lnTo>
                    <a:pt x="503" y="430"/>
                  </a:lnTo>
                  <a:lnTo>
                    <a:pt x="518" y="406"/>
                  </a:lnTo>
                  <a:lnTo>
                    <a:pt x="529" y="382"/>
                  </a:lnTo>
                  <a:lnTo>
                    <a:pt x="538" y="358"/>
                  </a:lnTo>
                  <a:lnTo>
                    <a:pt x="545" y="331"/>
                  </a:lnTo>
                  <a:lnTo>
                    <a:pt x="550" y="304"/>
                  </a:lnTo>
                  <a:lnTo>
                    <a:pt x="551" y="275"/>
                  </a:lnTo>
                  <a:lnTo>
                    <a:pt x="550" y="247"/>
                  </a:lnTo>
                  <a:lnTo>
                    <a:pt x="545" y="220"/>
                  </a:lnTo>
                  <a:lnTo>
                    <a:pt x="538" y="193"/>
                  </a:lnTo>
                  <a:lnTo>
                    <a:pt x="529" y="168"/>
                  </a:lnTo>
                  <a:lnTo>
                    <a:pt x="518" y="145"/>
                  </a:lnTo>
                  <a:lnTo>
                    <a:pt x="503" y="121"/>
                  </a:lnTo>
                  <a:lnTo>
                    <a:pt x="487" y="101"/>
                  </a:lnTo>
                  <a:lnTo>
                    <a:pt x="471" y="80"/>
                  </a:lnTo>
                  <a:lnTo>
                    <a:pt x="450" y="63"/>
                  </a:lnTo>
                  <a:lnTo>
                    <a:pt x="430" y="48"/>
                  </a:lnTo>
                  <a:lnTo>
                    <a:pt x="406" y="33"/>
                  </a:lnTo>
                  <a:lnTo>
                    <a:pt x="383" y="22"/>
                  </a:lnTo>
                  <a:lnTo>
                    <a:pt x="358" y="13"/>
                  </a:lnTo>
                  <a:lnTo>
                    <a:pt x="331" y="6"/>
                  </a:lnTo>
                  <a:lnTo>
                    <a:pt x="304" y="1"/>
                  </a:lnTo>
                  <a:lnTo>
                    <a:pt x="275" y="0"/>
                  </a:lnTo>
                  <a:lnTo>
                    <a:pt x="247" y="1"/>
                  </a:lnTo>
                  <a:lnTo>
                    <a:pt x="220" y="6"/>
                  </a:lnTo>
                  <a:lnTo>
                    <a:pt x="193" y="13"/>
                  </a:lnTo>
                  <a:lnTo>
                    <a:pt x="168" y="22"/>
                  </a:lnTo>
                  <a:lnTo>
                    <a:pt x="145" y="33"/>
                  </a:lnTo>
                  <a:lnTo>
                    <a:pt x="121" y="48"/>
                  </a:lnTo>
                  <a:lnTo>
                    <a:pt x="101" y="63"/>
                  </a:lnTo>
                  <a:lnTo>
                    <a:pt x="80" y="80"/>
                  </a:lnTo>
                  <a:lnTo>
                    <a:pt x="63" y="101"/>
                  </a:lnTo>
                  <a:lnTo>
                    <a:pt x="48" y="121"/>
                  </a:lnTo>
                  <a:lnTo>
                    <a:pt x="33" y="145"/>
                  </a:lnTo>
                  <a:lnTo>
                    <a:pt x="22" y="168"/>
                  </a:lnTo>
                  <a:lnTo>
                    <a:pt x="13" y="193"/>
                  </a:lnTo>
                  <a:lnTo>
                    <a:pt x="6" y="220"/>
                  </a:lnTo>
                  <a:lnTo>
                    <a:pt x="1" y="247"/>
                  </a:lnTo>
                  <a:lnTo>
                    <a:pt x="0" y="275"/>
                  </a:lnTo>
                  <a:lnTo>
                    <a:pt x="1" y="304"/>
                  </a:lnTo>
                  <a:lnTo>
                    <a:pt x="6" y="331"/>
                  </a:lnTo>
                  <a:lnTo>
                    <a:pt x="13" y="358"/>
                  </a:lnTo>
                  <a:lnTo>
                    <a:pt x="22" y="382"/>
                  </a:lnTo>
                  <a:lnTo>
                    <a:pt x="33" y="406"/>
                  </a:lnTo>
                  <a:lnTo>
                    <a:pt x="48" y="430"/>
                  </a:lnTo>
                  <a:lnTo>
                    <a:pt x="63" y="450"/>
                  </a:lnTo>
                  <a:lnTo>
                    <a:pt x="80" y="470"/>
                  </a:lnTo>
                  <a:lnTo>
                    <a:pt x="101" y="487"/>
                  </a:lnTo>
                  <a:lnTo>
                    <a:pt x="121" y="503"/>
                  </a:lnTo>
                  <a:lnTo>
                    <a:pt x="145" y="518"/>
                  </a:lnTo>
                  <a:lnTo>
                    <a:pt x="168" y="529"/>
                  </a:lnTo>
                  <a:lnTo>
                    <a:pt x="193" y="538"/>
                  </a:lnTo>
                  <a:lnTo>
                    <a:pt x="220" y="545"/>
                  </a:lnTo>
                  <a:lnTo>
                    <a:pt x="247" y="549"/>
                  </a:lnTo>
                  <a:lnTo>
                    <a:pt x="275" y="551"/>
                  </a:lnTo>
                  <a:close/>
                </a:path>
              </a:pathLst>
            </a:custGeom>
            <a:solidFill>
              <a:srgbClr val="FFD6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95" name="Freeform 18"/>
            <p:cNvSpPr>
              <a:spLocks/>
            </p:cNvSpPr>
            <p:nvPr/>
          </p:nvSpPr>
          <p:spPr bwMode="auto">
            <a:xfrm>
              <a:off x="1225" y="3016"/>
              <a:ext cx="516" cy="517"/>
            </a:xfrm>
            <a:custGeom>
              <a:avLst/>
              <a:gdLst>
                <a:gd name="T0" fmla="*/ 283 w 516"/>
                <a:gd name="T1" fmla="*/ 515 h 517"/>
                <a:gd name="T2" fmla="*/ 334 w 516"/>
                <a:gd name="T3" fmla="*/ 505 h 517"/>
                <a:gd name="T4" fmla="*/ 380 w 516"/>
                <a:gd name="T5" fmla="*/ 485 h 517"/>
                <a:gd name="T6" fmla="*/ 421 w 516"/>
                <a:gd name="T7" fmla="*/ 458 h 517"/>
                <a:gd name="T8" fmla="*/ 457 w 516"/>
                <a:gd name="T9" fmla="*/ 423 h 517"/>
                <a:gd name="T10" fmla="*/ 484 w 516"/>
                <a:gd name="T11" fmla="*/ 381 h 517"/>
                <a:gd name="T12" fmla="*/ 504 w 516"/>
                <a:gd name="T13" fmla="*/ 335 h 517"/>
                <a:gd name="T14" fmla="*/ 515 w 516"/>
                <a:gd name="T15" fmla="*/ 285 h 517"/>
                <a:gd name="T16" fmla="*/ 515 w 516"/>
                <a:gd name="T17" fmla="*/ 232 h 517"/>
                <a:gd name="T18" fmla="*/ 504 w 516"/>
                <a:gd name="T19" fmla="*/ 182 h 517"/>
                <a:gd name="T20" fmla="*/ 484 w 516"/>
                <a:gd name="T21" fmla="*/ 135 h 517"/>
                <a:gd name="T22" fmla="*/ 457 w 516"/>
                <a:gd name="T23" fmla="*/ 95 h 517"/>
                <a:gd name="T24" fmla="*/ 421 w 516"/>
                <a:gd name="T25" fmla="*/ 59 h 517"/>
                <a:gd name="T26" fmla="*/ 380 w 516"/>
                <a:gd name="T27" fmla="*/ 32 h 517"/>
                <a:gd name="T28" fmla="*/ 334 w 516"/>
                <a:gd name="T29" fmla="*/ 11 h 517"/>
                <a:gd name="T30" fmla="*/ 283 w 516"/>
                <a:gd name="T31" fmla="*/ 1 h 517"/>
                <a:gd name="T32" fmla="*/ 232 w 516"/>
                <a:gd name="T33" fmla="*/ 1 h 517"/>
                <a:gd name="T34" fmla="*/ 181 w 516"/>
                <a:gd name="T35" fmla="*/ 11 h 517"/>
                <a:gd name="T36" fmla="*/ 135 w 516"/>
                <a:gd name="T37" fmla="*/ 32 h 517"/>
                <a:gd name="T38" fmla="*/ 94 w 516"/>
                <a:gd name="T39" fmla="*/ 59 h 517"/>
                <a:gd name="T40" fmla="*/ 59 w 516"/>
                <a:gd name="T41" fmla="*/ 95 h 517"/>
                <a:gd name="T42" fmla="*/ 31 w 516"/>
                <a:gd name="T43" fmla="*/ 135 h 517"/>
                <a:gd name="T44" fmla="*/ 12 w 516"/>
                <a:gd name="T45" fmla="*/ 182 h 517"/>
                <a:gd name="T46" fmla="*/ 1 w 516"/>
                <a:gd name="T47" fmla="*/ 232 h 517"/>
                <a:gd name="T48" fmla="*/ 1 w 516"/>
                <a:gd name="T49" fmla="*/ 285 h 517"/>
                <a:gd name="T50" fmla="*/ 12 w 516"/>
                <a:gd name="T51" fmla="*/ 335 h 517"/>
                <a:gd name="T52" fmla="*/ 31 w 516"/>
                <a:gd name="T53" fmla="*/ 381 h 517"/>
                <a:gd name="T54" fmla="*/ 59 w 516"/>
                <a:gd name="T55" fmla="*/ 423 h 517"/>
                <a:gd name="T56" fmla="*/ 94 w 516"/>
                <a:gd name="T57" fmla="*/ 458 h 517"/>
                <a:gd name="T58" fmla="*/ 135 w 516"/>
                <a:gd name="T59" fmla="*/ 485 h 517"/>
                <a:gd name="T60" fmla="*/ 181 w 516"/>
                <a:gd name="T61" fmla="*/ 505 h 517"/>
                <a:gd name="T62" fmla="*/ 232 w 516"/>
                <a:gd name="T63" fmla="*/ 515 h 5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16"/>
                <a:gd name="T97" fmla="*/ 0 h 517"/>
                <a:gd name="T98" fmla="*/ 516 w 516"/>
                <a:gd name="T99" fmla="*/ 517 h 51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16" h="517">
                  <a:moveTo>
                    <a:pt x="257" y="517"/>
                  </a:moveTo>
                  <a:lnTo>
                    <a:pt x="283" y="515"/>
                  </a:lnTo>
                  <a:lnTo>
                    <a:pt x="309" y="511"/>
                  </a:lnTo>
                  <a:lnTo>
                    <a:pt x="334" y="505"/>
                  </a:lnTo>
                  <a:lnTo>
                    <a:pt x="358" y="496"/>
                  </a:lnTo>
                  <a:lnTo>
                    <a:pt x="380" y="485"/>
                  </a:lnTo>
                  <a:lnTo>
                    <a:pt x="402" y="473"/>
                  </a:lnTo>
                  <a:lnTo>
                    <a:pt x="421" y="458"/>
                  </a:lnTo>
                  <a:lnTo>
                    <a:pt x="440" y="441"/>
                  </a:lnTo>
                  <a:lnTo>
                    <a:pt x="457" y="423"/>
                  </a:lnTo>
                  <a:lnTo>
                    <a:pt x="472" y="403"/>
                  </a:lnTo>
                  <a:lnTo>
                    <a:pt x="484" y="381"/>
                  </a:lnTo>
                  <a:lnTo>
                    <a:pt x="495" y="359"/>
                  </a:lnTo>
                  <a:lnTo>
                    <a:pt x="504" y="335"/>
                  </a:lnTo>
                  <a:lnTo>
                    <a:pt x="510" y="310"/>
                  </a:lnTo>
                  <a:lnTo>
                    <a:pt x="515" y="285"/>
                  </a:lnTo>
                  <a:lnTo>
                    <a:pt x="516" y="258"/>
                  </a:lnTo>
                  <a:lnTo>
                    <a:pt x="515" y="232"/>
                  </a:lnTo>
                  <a:lnTo>
                    <a:pt x="510" y="206"/>
                  </a:lnTo>
                  <a:lnTo>
                    <a:pt x="504" y="182"/>
                  </a:lnTo>
                  <a:lnTo>
                    <a:pt x="495" y="158"/>
                  </a:lnTo>
                  <a:lnTo>
                    <a:pt x="484" y="135"/>
                  </a:lnTo>
                  <a:lnTo>
                    <a:pt x="472" y="114"/>
                  </a:lnTo>
                  <a:lnTo>
                    <a:pt x="457" y="95"/>
                  </a:lnTo>
                  <a:lnTo>
                    <a:pt x="440" y="76"/>
                  </a:lnTo>
                  <a:lnTo>
                    <a:pt x="421" y="59"/>
                  </a:lnTo>
                  <a:lnTo>
                    <a:pt x="402" y="44"/>
                  </a:lnTo>
                  <a:lnTo>
                    <a:pt x="380" y="32"/>
                  </a:lnTo>
                  <a:lnTo>
                    <a:pt x="358" y="20"/>
                  </a:lnTo>
                  <a:lnTo>
                    <a:pt x="334" y="11"/>
                  </a:lnTo>
                  <a:lnTo>
                    <a:pt x="309" y="6"/>
                  </a:lnTo>
                  <a:lnTo>
                    <a:pt x="283" y="1"/>
                  </a:lnTo>
                  <a:lnTo>
                    <a:pt x="257" y="0"/>
                  </a:lnTo>
                  <a:lnTo>
                    <a:pt x="232" y="1"/>
                  </a:lnTo>
                  <a:lnTo>
                    <a:pt x="206" y="6"/>
                  </a:lnTo>
                  <a:lnTo>
                    <a:pt x="181" y="11"/>
                  </a:lnTo>
                  <a:lnTo>
                    <a:pt x="157" y="20"/>
                  </a:lnTo>
                  <a:lnTo>
                    <a:pt x="135" y="32"/>
                  </a:lnTo>
                  <a:lnTo>
                    <a:pt x="113" y="44"/>
                  </a:lnTo>
                  <a:lnTo>
                    <a:pt x="94" y="59"/>
                  </a:lnTo>
                  <a:lnTo>
                    <a:pt x="75" y="76"/>
                  </a:lnTo>
                  <a:lnTo>
                    <a:pt x="59" y="95"/>
                  </a:lnTo>
                  <a:lnTo>
                    <a:pt x="44" y="114"/>
                  </a:lnTo>
                  <a:lnTo>
                    <a:pt x="31" y="135"/>
                  </a:lnTo>
                  <a:lnTo>
                    <a:pt x="21" y="158"/>
                  </a:lnTo>
                  <a:lnTo>
                    <a:pt x="12" y="182"/>
                  </a:lnTo>
                  <a:lnTo>
                    <a:pt x="6" y="206"/>
                  </a:lnTo>
                  <a:lnTo>
                    <a:pt x="1" y="232"/>
                  </a:lnTo>
                  <a:lnTo>
                    <a:pt x="0" y="258"/>
                  </a:lnTo>
                  <a:lnTo>
                    <a:pt x="1" y="285"/>
                  </a:lnTo>
                  <a:lnTo>
                    <a:pt x="6" y="310"/>
                  </a:lnTo>
                  <a:lnTo>
                    <a:pt x="12" y="335"/>
                  </a:lnTo>
                  <a:lnTo>
                    <a:pt x="21" y="359"/>
                  </a:lnTo>
                  <a:lnTo>
                    <a:pt x="31" y="381"/>
                  </a:lnTo>
                  <a:lnTo>
                    <a:pt x="44" y="403"/>
                  </a:lnTo>
                  <a:lnTo>
                    <a:pt x="59" y="423"/>
                  </a:lnTo>
                  <a:lnTo>
                    <a:pt x="75" y="441"/>
                  </a:lnTo>
                  <a:lnTo>
                    <a:pt x="94" y="458"/>
                  </a:lnTo>
                  <a:lnTo>
                    <a:pt x="113" y="473"/>
                  </a:lnTo>
                  <a:lnTo>
                    <a:pt x="135" y="485"/>
                  </a:lnTo>
                  <a:lnTo>
                    <a:pt x="157" y="496"/>
                  </a:lnTo>
                  <a:lnTo>
                    <a:pt x="181" y="505"/>
                  </a:lnTo>
                  <a:lnTo>
                    <a:pt x="206" y="511"/>
                  </a:lnTo>
                  <a:lnTo>
                    <a:pt x="232" y="515"/>
                  </a:lnTo>
                  <a:lnTo>
                    <a:pt x="257" y="517"/>
                  </a:lnTo>
                  <a:close/>
                </a:path>
              </a:pathLst>
            </a:custGeom>
            <a:solidFill>
              <a:srgbClr val="FFD3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96" name="Freeform 19"/>
            <p:cNvSpPr>
              <a:spLocks/>
            </p:cNvSpPr>
            <p:nvPr/>
          </p:nvSpPr>
          <p:spPr bwMode="auto">
            <a:xfrm>
              <a:off x="1092" y="2839"/>
              <a:ext cx="772" cy="758"/>
            </a:xfrm>
            <a:custGeom>
              <a:avLst/>
              <a:gdLst>
                <a:gd name="T0" fmla="*/ 706 w 772"/>
                <a:gd name="T1" fmla="*/ 656 h 758"/>
                <a:gd name="T2" fmla="*/ 706 w 772"/>
                <a:gd name="T3" fmla="*/ 590 h 758"/>
                <a:gd name="T4" fmla="*/ 675 w 772"/>
                <a:gd name="T5" fmla="*/ 590 h 758"/>
                <a:gd name="T6" fmla="*/ 675 w 772"/>
                <a:gd name="T7" fmla="*/ 272 h 758"/>
                <a:gd name="T8" fmla="*/ 706 w 772"/>
                <a:gd name="T9" fmla="*/ 272 h 758"/>
                <a:gd name="T10" fmla="*/ 706 w 772"/>
                <a:gd name="T11" fmla="*/ 205 h 758"/>
                <a:gd name="T12" fmla="*/ 762 w 772"/>
                <a:gd name="T13" fmla="*/ 205 h 758"/>
                <a:gd name="T14" fmla="*/ 767 w 772"/>
                <a:gd name="T15" fmla="*/ 183 h 758"/>
                <a:gd name="T16" fmla="*/ 392 w 772"/>
                <a:gd name="T17" fmla="*/ 0 h 758"/>
                <a:gd name="T18" fmla="*/ 10 w 772"/>
                <a:gd name="T19" fmla="*/ 183 h 758"/>
                <a:gd name="T20" fmla="*/ 16 w 772"/>
                <a:gd name="T21" fmla="*/ 205 h 758"/>
                <a:gd name="T22" fmla="*/ 78 w 772"/>
                <a:gd name="T23" fmla="*/ 205 h 758"/>
                <a:gd name="T24" fmla="*/ 78 w 772"/>
                <a:gd name="T25" fmla="*/ 272 h 758"/>
                <a:gd name="T26" fmla="*/ 117 w 772"/>
                <a:gd name="T27" fmla="*/ 272 h 758"/>
                <a:gd name="T28" fmla="*/ 117 w 772"/>
                <a:gd name="T29" fmla="*/ 590 h 758"/>
                <a:gd name="T30" fmla="*/ 78 w 772"/>
                <a:gd name="T31" fmla="*/ 590 h 758"/>
                <a:gd name="T32" fmla="*/ 78 w 772"/>
                <a:gd name="T33" fmla="*/ 656 h 758"/>
                <a:gd name="T34" fmla="*/ 0 w 772"/>
                <a:gd name="T35" fmla="*/ 656 h 758"/>
                <a:gd name="T36" fmla="*/ 0 w 772"/>
                <a:gd name="T37" fmla="*/ 758 h 758"/>
                <a:gd name="T38" fmla="*/ 772 w 772"/>
                <a:gd name="T39" fmla="*/ 758 h 758"/>
                <a:gd name="T40" fmla="*/ 772 w 772"/>
                <a:gd name="T41" fmla="*/ 656 h 758"/>
                <a:gd name="T42" fmla="*/ 706 w 772"/>
                <a:gd name="T43" fmla="*/ 656 h 7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2"/>
                <a:gd name="T67" fmla="*/ 0 h 758"/>
                <a:gd name="T68" fmla="*/ 772 w 772"/>
                <a:gd name="T69" fmla="*/ 758 h 7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2" h="758">
                  <a:moveTo>
                    <a:pt x="706" y="656"/>
                  </a:moveTo>
                  <a:lnTo>
                    <a:pt x="706" y="590"/>
                  </a:lnTo>
                  <a:lnTo>
                    <a:pt x="675" y="590"/>
                  </a:lnTo>
                  <a:lnTo>
                    <a:pt x="675" y="272"/>
                  </a:lnTo>
                  <a:lnTo>
                    <a:pt x="706" y="272"/>
                  </a:lnTo>
                  <a:lnTo>
                    <a:pt x="706" y="205"/>
                  </a:lnTo>
                  <a:lnTo>
                    <a:pt x="762" y="205"/>
                  </a:lnTo>
                  <a:lnTo>
                    <a:pt x="767" y="183"/>
                  </a:lnTo>
                  <a:lnTo>
                    <a:pt x="392" y="0"/>
                  </a:lnTo>
                  <a:lnTo>
                    <a:pt x="10" y="183"/>
                  </a:lnTo>
                  <a:lnTo>
                    <a:pt x="16" y="205"/>
                  </a:lnTo>
                  <a:lnTo>
                    <a:pt x="78" y="205"/>
                  </a:lnTo>
                  <a:lnTo>
                    <a:pt x="78" y="272"/>
                  </a:lnTo>
                  <a:lnTo>
                    <a:pt x="117" y="272"/>
                  </a:lnTo>
                  <a:lnTo>
                    <a:pt x="117" y="590"/>
                  </a:lnTo>
                  <a:lnTo>
                    <a:pt x="78" y="590"/>
                  </a:lnTo>
                  <a:lnTo>
                    <a:pt x="78" y="656"/>
                  </a:lnTo>
                  <a:lnTo>
                    <a:pt x="0" y="656"/>
                  </a:lnTo>
                  <a:lnTo>
                    <a:pt x="0" y="758"/>
                  </a:lnTo>
                  <a:lnTo>
                    <a:pt x="772" y="758"/>
                  </a:lnTo>
                  <a:lnTo>
                    <a:pt x="772" y="656"/>
                  </a:lnTo>
                  <a:lnTo>
                    <a:pt x="706" y="6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97" name="Rectangle 20"/>
            <p:cNvSpPr>
              <a:spLocks noChangeArrowheads="1"/>
            </p:cNvSpPr>
            <p:nvPr/>
          </p:nvSpPr>
          <p:spPr bwMode="auto">
            <a:xfrm>
              <a:off x="1194" y="3054"/>
              <a:ext cx="151" cy="3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098" name="Freeform 21"/>
            <p:cNvSpPr>
              <a:spLocks/>
            </p:cNvSpPr>
            <p:nvPr/>
          </p:nvSpPr>
          <p:spPr bwMode="auto">
            <a:xfrm>
              <a:off x="1337" y="3044"/>
              <a:ext cx="300" cy="451"/>
            </a:xfrm>
            <a:custGeom>
              <a:avLst/>
              <a:gdLst>
                <a:gd name="T0" fmla="*/ 300 w 300"/>
                <a:gd name="T1" fmla="*/ 67 h 451"/>
                <a:gd name="T2" fmla="*/ 300 w 300"/>
                <a:gd name="T3" fmla="*/ 385 h 451"/>
                <a:gd name="T4" fmla="*/ 262 w 300"/>
                <a:gd name="T5" fmla="*/ 385 h 451"/>
                <a:gd name="T6" fmla="*/ 262 w 300"/>
                <a:gd name="T7" fmla="*/ 451 h 451"/>
                <a:gd name="T8" fmla="*/ 32 w 300"/>
                <a:gd name="T9" fmla="*/ 451 h 451"/>
                <a:gd name="T10" fmla="*/ 32 w 300"/>
                <a:gd name="T11" fmla="*/ 385 h 451"/>
                <a:gd name="T12" fmla="*/ 0 w 300"/>
                <a:gd name="T13" fmla="*/ 385 h 451"/>
                <a:gd name="T14" fmla="*/ 0 w 300"/>
                <a:gd name="T15" fmla="*/ 67 h 451"/>
                <a:gd name="T16" fmla="*/ 32 w 300"/>
                <a:gd name="T17" fmla="*/ 67 h 451"/>
                <a:gd name="T18" fmla="*/ 32 w 300"/>
                <a:gd name="T19" fmla="*/ 0 h 451"/>
                <a:gd name="T20" fmla="*/ 262 w 300"/>
                <a:gd name="T21" fmla="*/ 0 h 451"/>
                <a:gd name="T22" fmla="*/ 262 w 300"/>
                <a:gd name="T23" fmla="*/ 67 h 451"/>
                <a:gd name="T24" fmla="*/ 300 w 300"/>
                <a:gd name="T25" fmla="*/ 67 h 4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0"/>
                <a:gd name="T40" fmla="*/ 0 h 451"/>
                <a:gd name="T41" fmla="*/ 300 w 300"/>
                <a:gd name="T42" fmla="*/ 451 h 45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0" h="451">
                  <a:moveTo>
                    <a:pt x="300" y="67"/>
                  </a:moveTo>
                  <a:lnTo>
                    <a:pt x="300" y="385"/>
                  </a:lnTo>
                  <a:lnTo>
                    <a:pt x="262" y="385"/>
                  </a:lnTo>
                  <a:lnTo>
                    <a:pt x="262" y="451"/>
                  </a:lnTo>
                  <a:lnTo>
                    <a:pt x="32" y="451"/>
                  </a:lnTo>
                  <a:lnTo>
                    <a:pt x="32" y="385"/>
                  </a:lnTo>
                  <a:lnTo>
                    <a:pt x="0" y="385"/>
                  </a:lnTo>
                  <a:lnTo>
                    <a:pt x="0" y="67"/>
                  </a:lnTo>
                  <a:lnTo>
                    <a:pt x="32" y="67"/>
                  </a:lnTo>
                  <a:lnTo>
                    <a:pt x="32" y="0"/>
                  </a:lnTo>
                  <a:lnTo>
                    <a:pt x="262" y="0"/>
                  </a:lnTo>
                  <a:lnTo>
                    <a:pt x="262" y="67"/>
                  </a:lnTo>
                  <a:lnTo>
                    <a:pt x="300" y="67"/>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99" name="Rectangle 22"/>
            <p:cNvSpPr>
              <a:spLocks noChangeArrowheads="1"/>
            </p:cNvSpPr>
            <p:nvPr/>
          </p:nvSpPr>
          <p:spPr bwMode="auto">
            <a:xfrm>
              <a:off x="1661" y="3111"/>
              <a:ext cx="82" cy="31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100" name="Rectangle 23"/>
            <p:cNvSpPr>
              <a:spLocks noChangeArrowheads="1"/>
            </p:cNvSpPr>
            <p:nvPr/>
          </p:nvSpPr>
          <p:spPr bwMode="auto">
            <a:xfrm>
              <a:off x="1622" y="3453"/>
              <a:ext cx="153" cy="3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101" name="Rectangle 24"/>
            <p:cNvSpPr>
              <a:spLocks noChangeArrowheads="1"/>
            </p:cNvSpPr>
            <p:nvPr/>
          </p:nvSpPr>
          <p:spPr bwMode="auto">
            <a:xfrm>
              <a:off x="1233" y="3111"/>
              <a:ext cx="81" cy="31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102" name="Rectangle 25"/>
            <p:cNvSpPr>
              <a:spLocks noChangeArrowheads="1"/>
            </p:cNvSpPr>
            <p:nvPr/>
          </p:nvSpPr>
          <p:spPr bwMode="auto">
            <a:xfrm>
              <a:off x="1194" y="3453"/>
              <a:ext cx="151" cy="3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103" name="Rectangle 26"/>
            <p:cNvSpPr>
              <a:spLocks noChangeArrowheads="1"/>
            </p:cNvSpPr>
            <p:nvPr/>
          </p:nvSpPr>
          <p:spPr bwMode="auto">
            <a:xfrm>
              <a:off x="1116" y="3519"/>
              <a:ext cx="724" cy="5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104" name="Rectangle 27"/>
            <p:cNvSpPr>
              <a:spLocks noChangeArrowheads="1"/>
            </p:cNvSpPr>
            <p:nvPr/>
          </p:nvSpPr>
          <p:spPr bwMode="auto">
            <a:xfrm>
              <a:off x="1622" y="3054"/>
              <a:ext cx="153" cy="3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105" name="Freeform 28"/>
            <p:cNvSpPr>
              <a:spLocks/>
            </p:cNvSpPr>
            <p:nvPr/>
          </p:nvSpPr>
          <p:spPr bwMode="auto">
            <a:xfrm>
              <a:off x="1160" y="2865"/>
              <a:ext cx="643" cy="156"/>
            </a:xfrm>
            <a:custGeom>
              <a:avLst/>
              <a:gdLst>
                <a:gd name="T0" fmla="*/ 643 w 643"/>
                <a:gd name="T1" fmla="*/ 156 h 156"/>
                <a:gd name="T2" fmla="*/ 0 w 643"/>
                <a:gd name="T3" fmla="*/ 156 h 156"/>
                <a:gd name="T4" fmla="*/ 324 w 643"/>
                <a:gd name="T5" fmla="*/ 0 h 156"/>
                <a:gd name="T6" fmla="*/ 643 w 643"/>
                <a:gd name="T7" fmla="*/ 156 h 156"/>
                <a:gd name="T8" fmla="*/ 0 60000 65536"/>
                <a:gd name="T9" fmla="*/ 0 60000 65536"/>
                <a:gd name="T10" fmla="*/ 0 60000 65536"/>
                <a:gd name="T11" fmla="*/ 0 60000 65536"/>
                <a:gd name="T12" fmla="*/ 0 w 643"/>
                <a:gd name="T13" fmla="*/ 0 h 156"/>
                <a:gd name="T14" fmla="*/ 643 w 643"/>
                <a:gd name="T15" fmla="*/ 156 h 156"/>
              </a:gdLst>
              <a:ahLst/>
              <a:cxnLst>
                <a:cxn ang="T8">
                  <a:pos x="T0" y="T1"/>
                </a:cxn>
                <a:cxn ang="T9">
                  <a:pos x="T2" y="T3"/>
                </a:cxn>
                <a:cxn ang="T10">
                  <a:pos x="T4" y="T5"/>
                </a:cxn>
                <a:cxn ang="T11">
                  <a:pos x="T6" y="T7"/>
                </a:cxn>
              </a:cxnLst>
              <a:rect l="T12" t="T13" r="T14" b="T15"/>
              <a:pathLst>
                <a:path w="643" h="156">
                  <a:moveTo>
                    <a:pt x="643" y="156"/>
                  </a:moveTo>
                  <a:lnTo>
                    <a:pt x="0" y="156"/>
                  </a:lnTo>
                  <a:lnTo>
                    <a:pt x="324" y="0"/>
                  </a:lnTo>
                  <a:lnTo>
                    <a:pt x="643" y="156"/>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106" name="Freeform 29"/>
            <p:cNvSpPr>
              <a:spLocks/>
            </p:cNvSpPr>
            <p:nvPr/>
          </p:nvSpPr>
          <p:spPr bwMode="auto">
            <a:xfrm>
              <a:off x="1398" y="3111"/>
              <a:ext cx="183" cy="291"/>
            </a:xfrm>
            <a:custGeom>
              <a:avLst/>
              <a:gdLst>
                <a:gd name="T0" fmla="*/ 118 w 183"/>
                <a:gd name="T1" fmla="*/ 0 h 291"/>
                <a:gd name="T2" fmla="*/ 123 w 183"/>
                <a:gd name="T3" fmla="*/ 36 h 291"/>
                <a:gd name="T4" fmla="*/ 137 w 183"/>
                <a:gd name="T5" fmla="*/ 38 h 291"/>
                <a:gd name="T6" fmla="*/ 151 w 183"/>
                <a:gd name="T7" fmla="*/ 43 h 291"/>
                <a:gd name="T8" fmla="*/ 165 w 183"/>
                <a:gd name="T9" fmla="*/ 48 h 291"/>
                <a:gd name="T10" fmla="*/ 149 w 183"/>
                <a:gd name="T11" fmla="*/ 107 h 291"/>
                <a:gd name="T12" fmla="*/ 137 w 183"/>
                <a:gd name="T13" fmla="*/ 99 h 291"/>
                <a:gd name="T14" fmla="*/ 125 w 183"/>
                <a:gd name="T15" fmla="*/ 93 h 291"/>
                <a:gd name="T16" fmla="*/ 112 w 183"/>
                <a:gd name="T17" fmla="*/ 90 h 291"/>
                <a:gd name="T18" fmla="*/ 97 w 183"/>
                <a:gd name="T19" fmla="*/ 89 h 291"/>
                <a:gd name="T20" fmla="*/ 84 w 183"/>
                <a:gd name="T21" fmla="*/ 91 h 291"/>
                <a:gd name="T22" fmla="*/ 78 w 183"/>
                <a:gd name="T23" fmla="*/ 102 h 291"/>
                <a:gd name="T24" fmla="*/ 87 w 183"/>
                <a:gd name="T25" fmla="*/ 113 h 291"/>
                <a:gd name="T26" fmla="*/ 102 w 183"/>
                <a:gd name="T27" fmla="*/ 115 h 291"/>
                <a:gd name="T28" fmla="*/ 133 w 183"/>
                <a:gd name="T29" fmla="*/ 121 h 291"/>
                <a:gd name="T30" fmla="*/ 159 w 183"/>
                <a:gd name="T31" fmla="*/ 131 h 291"/>
                <a:gd name="T32" fmla="*/ 176 w 183"/>
                <a:gd name="T33" fmla="*/ 151 h 291"/>
                <a:gd name="T34" fmla="*/ 183 w 183"/>
                <a:gd name="T35" fmla="*/ 181 h 291"/>
                <a:gd name="T36" fmla="*/ 177 w 183"/>
                <a:gd name="T37" fmla="*/ 210 h 291"/>
                <a:gd name="T38" fmla="*/ 162 w 183"/>
                <a:gd name="T39" fmla="*/ 231 h 291"/>
                <a:gd name="T40" fmla="*/ 141 w 183"/>
                <a:gd name="T41" fmla="*/ 247 h 291"/>
                <a:gd name="T42" fmla="*/ 114 w 183"/>
                <a:gd name="T43" fmla="*/ 255 h 291"/>
                <a:gd name="T44" fmla="*/ 69 w 183"/>
                <a:gd name="T45" fmla="*/ 291 h 291"/>
                <a:gd name="T46" fmla="*/ 61 w 183"/>
                <a:gd name="T47" fmla="*/ 254 h 291"/>
                <a:gd name="T48" fmla="*/ 43 w 183"/>
                <a:gd name="T49" fmla="*/ 250 h 291"/>
                <a:gd name="T50" fmla="*/ 25 w 183"/>
                <a:gd name="T51" fmla="*/ 243 h 291"/>
                <a:gd name="T52" fmla="*/ 8 w 183"/>
                <a:gd name="T53" fmla="*/ 236 h 291"/>
                <a:gd name="T54" fmla="*/ 24 w 183"/>
                <a:gd name="T55" fmla="*/ 172 h 291"/>
                <a:gd name="T56" fmla="*/ 37 w 183"/>
                <a:gd name="T57" fmla="*/ 183 h 291"/>
                <a:gd name="T58" fmla="*/ 53 w 183"/>
                <a:gd name="T59" fmla="*/ 192 h 291"/>
                <a:gd name="T60" fmla="*/ 69 w 183"/>
                <a:gd name="T61" fmla="*/ 198 h 291"/>
                <a:gd name="T62" fmla="*/ 87 w 183"/>
                <a:gd name="T63" fmla="*/ 201 h 291"/>
                <a:gd name="T64" fmla="*/ 102 w 183"/>
                <a:gd name="T65" fmla="*/ 198 h 291"/>
                <a:gd name="T66" fmla="*/ 112 w 183"/>
                <a:gd name="T67" fmla="*/ 186 h 291"/>
                <a:gd name="T68" fmla="*/ 105 w 183"/>
                <a:gd name="T69" fmla="*/ 176 h 291"/>
                <a:gd name="T70" fmla="*/ 92 w 183"/>
                <a:gd name="T71" fmla="*/ 172 h 291"/>
                <a:gd name="T72" fmla="*/ 65 w 183"/>
                <a:gd name="T73" fmla="*/ 168 h 291"/>
                <a:gd name="T74" fmla="*/ 39 w 183"/>
                <a:gd name="T75" fmla="*/ 159 h 291"/>
                <a:gd name="T76" fmla="*/ 21 w 183"/>
                <a:gd name="T77" fmla="*/ 144 h 291"/>
                <a:gd name="T78" fmla="*/ 10 w 183"/>
                <a:gd name="T79" fmla="*/ 121 h 291"/>
                <a:gd name="T80" fmla="*/ 10 w 183"/>
                <a:gd name="T81" fmla="*/ 90 h 291"/>
                <a:gd name="T82" fmla="*/ 19 w 183"/>
                <a:gd name="T83" fmla="*/ 69 h 291"/>
                <a:gd name="T84" fmla="*/ 35 w 183"/>
                <a:gd name="T85" fmla="*/ 52 h 291"/>
                <a:gd name="T86" fmla="*/ 57 w 183"/>
                <a:gd name="T87" fmla="*/ 40 h 291"/>
                <a:gd name="T88" fmla="*/ 68 w 183"/>
                <a:gd name="T89" fmla="*/ 0 h 29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3"/>
                <a:gd name="T136" fmla="*/ 0 h 291"/>
                <a:gd name="T137" fmla="*/ 183 w 183"/>
                <a:gd name="T138" fmla="*/ 291 h 29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3" h="291">
                  <a:moveTo>
                    <a:pt x="68" y="0"/>
                  </a:moveTo>
                  <a:lnTo>
                    <a:pt x="118" y="0"/>
                  </a:lnTo>
                  <a:lnTo>
                    <a:pt x="115" y="35"/>
                  </a:lnTo>
                  <a:lnTo>
                    <a:pt x="123" y="36"/>
                  </a:lnTo>
                  <a:lnTo>
                    <a:pt x="130" y="36"/>
                  </a:lnTo>
                  <a:lnTo>
                    <a:pt x="137" y="38"/>
                  </a:lnTo>
                  <a:lnTo>
                    <a:pt x="144" y="39"/>
                  </a:lnTo>
                  <a:lnTo>
                    <a:pt x="151" y="43"/>
                  </a:lnTo>
                  <a:lnTo>
                    <a:pt x="158" y="45"/>
                  </a:lnTo>
                  <a:lnTo>
                    <a:pt x="165" y="48"/>
                  </a:lnTo>
                  <a:lnTo>
                    <a:pt x="171" y="52"/>
                  </a:lnTo>
                  <a:lnTo>
                    <a:pt x="149" y="107"/>
                  </a:lnTo>
                  <a:lnTo>
                    <a:pt x="143" y="102"/>
                  </a:lnTo>
                  <a:lnTo>
                    <a:pt x="137" y="99"/>
                  </a:lnTo>
                  <a:lnTo>
                    <a:pt x="131" y="97"/>
                  </a:lnTo>
                  <a:lnTo>
                    <a:pt x="125" y="93"/>
                  </a:lnTo>
                  <a:lnTo>
                    <a:pt x="118" y="91"/>
                  </a:lnTo>
                  <a:lnTo>
                    <a:pt x="112" y="90"/>
                  </a:lnTo>
                  <a:lnTo>
                    <a:pt x="104" y="89"/>
                  </a:lnTo>
                  <a:lnTo>
                    <a:pt x="97" y="89"/>
                  </a:lnTo>
                  <a:lnTo>
                    <a:pt x="90" y="89"/>
                  </a:lnTo>
                  <a:lnTo>
                    <a:pt x="84" y="91"/>
                  </a:lnTo>
                  <a:lnTo>
                    <a:pt x="80" y="96"/>
                  </a:lnTo>
                  <a:lnTo>
                    <a:pt x="78" y="102"/>
                  </a:lnTo>
                  <a:lnTo>
                    <a:pt x="80" y="109"/>
                  </a:lnTo>
                  <a:lnTo>
                    <a:pt x="87" y="113"/>
                  </a:lnTo>
                  <a:lnTo>
                    <a:pt x="96" y="114"/>
                  </a:lnTo>
                  <a:lnTo>
                    <a:pt x="102" y="115"/>
                  </a:lnTo>
                  <a:lnTo>
                    <a:pt x="118" y="117"/>
                  </a:lnTo>
                  <a:lnTo>
                    <a:pt x="133" y="121"/>
                  </a:lnTo>
                  <a:lnTo>
                    <a:pt x="146" y="125"/>
                  </a:lnTo>
                  <a:lnTo>
                    <a:pt x="159" y="131"/>
                  </a:lnTo>
                  <a:lnTo>
                    <a:pt x="169" y="140"/>
                  </a:lnTo>
                  <a:lnTo>
                    <a:pt x="176" y="151"/>
                  </a:lnTo>
                  <a:lnTo>
                    <a:pt x="181" y="164"/>
                  </a:lnTo>
                  <a:lnTo>
                    <a:pt x="183" y="181"/>
                  </a:lnTo>
                  <a:lnTo>
                    <a:pt x="181" y="196"/>
                  </a:lnTo>
                  <a:lnTo>
                    <a:pt x="177" y="210"/>
                  </a:lnTo>
                  <a:lnTo>
                    <a:pt x="171" y="221"/>
                  </a:lnTo>
                  <a:lnTo>
                    <a:pt x="162" y="231"/>
                  </a:lnTo>
                  <a:lnTo>
                    <a:pt x="152" y="240"/>
                  </a:lnTo>
                  <a:lnTo>
                    <a:pt x="141" y="247"/>
                  </a:lnTo>
                  <a:lnTo>
                    <a:pt x="127" y="252"/>
                  </a:lnTo>
                  <a:lnTo>
                    <a:pt x="114" y="255"/>
                  </a:lnTo>
                  <a:lnTo>
                    <a:pt x="116" y="291"/>
                  </a:lnTo>
                  <a:lnTo>
                    <a:pt x="69" y="291"/>
                  </a:lnTo>
                  <a:lnTo>
                    <a:pt x="71" y="255"/>
                  </a:lnTo>
                  <a:lnTo>
                    <a:pt x="61" y="254"/>
                  </a:lnTo>
                  <a:lnTo>
                    <a:pt x="52" y="252"/>
                  </a:lnTo>
                  <a:lnTo>
                    <a:pt x="43" y="250"/>
                  </a:lnTo>
                  <a:lnTo>
                    <a:pt x="34" y="247"/>
                  </a:lnTo>
                  <a:lnTo>
                    <a:pt x="25" y="243"/>
                  </a:lnTo>
                  <a:lnTo>
                    <a:pt x="17" y="240"/>
                  </a:lnTo>
                  <a:lnTo>
                    <a:pt x="8" y="236"/>
                  </a:lnTo>
                  <a:lnTo>
                    <a:pt x="0" y="230"/>
                  </a:lnTo>
                  <a:lnTo>
                    <a:pt x="24" y="172"/>
                  </a:lnTo>
                  <a:lnTo>
                    <a:pt x="30" y="178"/>
                  </a:lnTo>
                  <a:lnTo>
                    <a:pt x="37" y="183"/>
                  </a:lnTo>
                  <a:lnTo>
                    <a:pt x="45" y="188"/>
                  </a:lnTo>
                  <a:lnTo>
                    <a:pt x="53" y="192"/>
                  </a:lnTo>
                  <a:lnTo>
                    <a:pt x="61" y="196"/>
                  </a:lnTo>
                  <a:lnTo>
                    <a:pt x="69" y="198"/>
                  </a:lnTo>
                  <a:lnTo>
                    <a:pt x="78" y="199"/>
                  </a:lnTo>
                  <a:lnTo>
                    <a:pt x="87" y="201"/>
                  </a:lnTo>
                  <a:lnTo>
                    <a:pt x="95" y="201"/>
                  </a:lnTo>
                  <a:lnTo>
                    <a:pt x="102" y="198"/>
                  </a:lnTo>
                  <a:lnTo>
                    <a:pt x="109" y="194"/>
                  </a:lnTo>
                  <a:lnTo>
                    <a:pt x="112" y="186"/>
                  </a:lnTo>
                  <a:lnTo>
                    <a:pt x="109" y="179"/>
                  </a:lnTo>
                  <a:lnTo>
                    <a:pt x="105" y="176"/>
                  </a:lnTo>
                  <a:lnTo>
                    <a:pt x="99" y="174"/>
                  </a:lnTo>
                  <a:lnTo>
                    <a:pt x="92" y="172"/>
                  </a:lnTo>
                  <a:lnTo>
                    <a:pt x="79" y="170"/>
                  </a:lnTo>
                  <a:lnTo>
                    <a:pt x="65" y="168"/>
                  </a:lnTo>
                  <a:lnTo>
                    <a:pt x="52" y="163"/>
                  </a:lnTo>
                  <a:lnTo>
                    <a:pt x="39" y="159"/>
                  </a:lnTo>
                  <a:lnTo>
                    <a:pt x="29" y="152"/>
                  </a:lnTo>
                  <a:lnTo>
                    <a:pt x="21" y="144"/>
                  </a:lnTo>
                  <a:lnTo>
                    <a:pt x="15" y="133"/>
                  </a:lnTo>
                  <a:lnTo>
                    <a:pt x="10" y="121"/>
                  </a:lnTo>
                  <a:lnTo>
                    <a:pt x="9" y="105"/>
                  </a:lnTo>
                  <a:lnTo>
                    <a:pt x="10" y="90"/>
                  </a:lnTo>
                  <a:lnTo>
                    <a:pt x="13" y="79"/>
                  </a:lnTo>
                  <a:lnTo>
                    <a:pt x="19" y="69"/>
                  </a:lnTo>
                  <a:lnTo>
                    <a:pt x="26" y="60"/>
                  </a:lnTo>
                  <a:lnTo>
                    <a:pt x="35" y="52"/>
                  </a:lnTo>
                  <a:lnTo>
                    <a:pt x="45" y="46"/>
                  </a:lnTo>
                  <a:lnTo>
                    <a:pt x="57" y="40"/>
                  </a:lnTo>
                  <a:lnTo>
                    <a:pt x="70" y="36"/>
                  </a:lnTo>
                  <a:lnTo>
                    <a:pt x="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1997" name="Rectangle 30"/>
          <p:cNvSpPr>
            <a:spLocks noChangeArrowheads="1"/>
          </p:cNvSpPr>
          <p:nvPr/>
        </p:nvSpPr>
        <p:spPr bwMode="auto">
          <a:xfrm>
            <a:off x="6459538" y="4341813"/>
            <a:ext cx="2043112"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41998" name="Picture 31"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3838" y="4391025"/>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9" name="Text Box 32"/>
          <p:cNvSpPr txBox="1">
            <a:spLocks noChangeArrowheads="1"/>
          </p:cNvSpPr>
          <p:nvPr/>
        </p:nvSpPr>
        <p:spPr bwMode="auto">
          <a:xfrm>
            <a:off x="7294563" y="4467225"/>
            <a:ext cx="12461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chemeClr val="accent1"/>
                </a:solidFill>
                <a:latin typeface="MetaPlusBook-Roman" pitchFamily="34" charset="0"/>
              </a:rPr>
              <a:t>Financial</a:t>
            </a:r>
            <a:br>
              <a:rPr lang="en-US" sz="1500">
                <a:solidFill>
                  <a:schemeClr val="accent1"/>
                </a:solidFill>
                <a:latin typeface="MetaPlusBook-Roman" pitchFamily="34" charset="0"/>
              </a:rPr>
            </a:br>
            <a:r>
              <a:rPr lang="en-US" sz="1500">
                <a:solidFill>
                  <a:schemeClr val="accent1"/>
                </a:solidFill>
                <a:latin typeface="MetaPlusBook-Roman" pitchFamily="34" charset="0"/>
              </a:rPr>
              <a:t>Institution</a:t>
            </a:r>
          </a:p>
        </p:txBody>
      </p:sp>
      <p:grpSp>
        <p:nvGrpSpPr>
          <p:cNvPr id="42000" name="Group 33"/>
          <p:cNvGrpSpPr>
            <a:grpSpLocks/>
          </p:cNvGrpSpPr>
          <p:nvPr/>
        </p:nvGrpSpPr>
        <p:grpSpPr bwMode="auto">
          <a:xfrm>
            <a:off x="8296275" y="4002088"/>
            <a:ext cx="620713" cy="611187"/>
            <a:chOff x="1092" y="2839"/>
            <a:chExt cx="772" cy="758"/>
          </a:xfrm>
        </p:grpSpPr>
        <p:sp>
          <p:nvSpPr>
            <p:cNvPr id="42081" name="Freeform 34"/>
            <p:cNvSpPr>
              <a:spLocks/>
            </p:cNvSpPr>
            <p:nvPr/>
          </p:nvSpPr>
          <p:spPr bwMode="auto">
            <a:xfrm>
              <a:off x="1207" y="2999"/>
              <a:ext cx="551" cy="551"/>
            </a:xfrm>
            <a:custGeom>
              <a:avLst/>
              <a:gdLst>
                <a:gd name="T0" fmla="*/ 304 w 551"/>
                <a:gd name="T1" fmla="*/ 549 h 551"/>
                <a:gd name="T2" fmla="*/ 358 w 551"/>
                <a:gd name="T3" fmla="*/ 538 h 551"/>
                <a:gd name="T4" fmla="*/ 406 w 551"/>
                <a:gd name="T5" fmla="*/ 518 h 551"/>
                <a:gd name="T6" fmla="*/ 450 w 551"/>
                <a:gd name="T7" fmla="*/ 487 h 551"/>
                <a:gd name="T8" fmla="*/ 487 w 551"/>
                <a:gd name="T9" fmla="*/ 450 h 551"/>
                <a:gd name="T10" fmla="*/ 518 w 551"/>
                <a:gd name="T11" fmla="*/ 406 h 551"/>
                <a:gd name="T12" fmla="*/ 538 w 551"/>
                <a:gd name="T13" fmla="*/ 358 h 551"/>
                <a:gd name="T14" fmla="*/ 550 w 551"/>
                <a:gd name="T15" fmla="*/ 304 h 551"/>
                <a:gd name="T16" fmla="*/ 550 w 551"/>
                <a:gd name="T17" fmla="*/ 247 h 551"/>
                <a:gd name="T18" fmla="*/ 538 w 551"/>
                <a:gd name="T19" fmla="*/ 193 h 551"/>
                <a:gd name="T20" fmla="*/ 518 w 551"/>
                <a:gd name="T21" fmla="*/ 145 h 551"/>
                <a:gd name="T22" fmla="*/ 487 w 551"/>
                <a:gd name="T23" fmla="*/ 101 h 551"/>
                <a:gd name="T24" fmla="*/ 450 w 551"/>
                <a:gd name="T25" fmla="*/ 63 h 551"/>
                <a:gd name="T26" fmla="*/ 406 w 551"/>
                <a:gd name="T27" fmla="*/ 33 h 551"/>
                <a:gd name="T28" fmla="*/ 358 w 551"/>
                <a:gd name="T29" fmla="*/ 13 h 551"/>
                <a:gd name="T30" fmla="*/ 304 w 551"/>
                <a:gd name="T31" fmla="*/ 1 h 551"/>
                <a:gd name="T32" fmla="*/ 247 w 551"/>
                <a:gd name="T33" fmla="*/ 1 h 551"/>
                <a:gd name="T34" fmla="*/ 193 w 551"/>
                <a:gd name="T35" fmla="*/ 13 h 551"/>
                <a:gd name="T36" fmla="*/ 145 w 551"/>
                <a:gd name="T37" fmla="*/ 33 h 551"/>
                <a:gd name="T38" fmla="*/ 101 w 551"/>
                <a:gd name="T39" fmla="*/ 63 h 551"/>
                <a:gd name="T40" fmla="*/ 63 w 551"/>
                <a:gd name="T41" fmla="*/ 101 h 551"/>
                <a:gd name="T42" fmla="*/ 33 w 551"/>
                <a:gd name="T43" fmla="*/ 145 h 551"/>
                <a:gd name="T44" fmla="*/ 13 w 551"/>
                <a:gd name="T45" fmla="*/ 193 h 551"/>
                <a:gd name="T46" fmla="*/ 1 w 551"/>
                <a:gd name="T47" fmla="*/ 247 h 551"/>
                <a:gd name="T48" fmla="*/ 1 w 551"/>
                <a:gd name="T49" fmla="*/ 304 h 551"/>
                <a:gd name="T50" fmla="*/ 13 w 551"/>
                <a:gd name="T51" fmla="*/ 358 h 551"/>
                <a:gd name="T52" fmla="*/ 33 w 551"/>
                <a:gd name="T53" fmla="*/ 406 h 551"/>
                <a:gd name="T54" fmla="*/ 63 w 551"/>
                <a:gd name="T55" fmla="*/ 450 h 551"/>
                <a:gd name="T56" fmla="*/ 101 w 551"/>
                <a:gd name="T57" fmla="*/ 487 h 551"/>
                <a:gd name="T58" fmla="*/ 145 w 551"/>
                <a:gd name="T59" fmla="*/ 518 h 551"/>
                <a:gd name="T60" fmla="*/ 193 w 551"/>
                <a:gd name="T61" fmla="*/ 538 h 551"/>
                <a:gd name="T62" fmla="*/ 247 w 551"/>
                <a:gd name="T63" fmla="*/ 549 h 55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51"/>
                <a:gd name="T97" fmla="*/ 0 h 551"/>
                <a:gd name="T98" fmla="*/ 551 w 551"/>
                <a:gd name="T99" fmla="*/ 551 h 55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51" h="551">
                  <a:moveTo>
                    <a:pt x="275" y="551"/>
                  </a:moveTo>
                  <a:lnTo>
                    <a:pt x="304" y="549"/>
                  </a:lnTo>
                  <a:lnTo>
                    <a:pt x="331" y="545"/>
                  </a:lnTo>
                  <a:lnTo>
                    <a:pt x="358" y="538"/>
                  </a:lnTo>
                  <a:lnTo>
                    <a:pt x="383" y="529"/>
                  </a:lnTo>
                  <a:lnTo>
                    <a:pt x="406" y="518"/>
                  </a:lnTo>
                  <a:lnTo>
                    <a:pt x="430" y="503"/>
                  </a:lnTo>
                  <a:lnTo>
                    <a:pt x="450" y="487"/>
                  </a:lnTo>
                  <a:lnTo>
                    <a:pt x="471" y="470"/>
                  </a:lnTo>
                  <a:lnTo>
                    <a:pt x="487" y="450"/>
                  </a:lnTo>
                  <a:lnTo>
                    <a:pt x="503" y="430"/>
                  </a:lnTo>
                  <a:lnTo>
                    <a:pt x="518" y="406"/>
                  </a:lnTo>
                  <a:lnTo>
                    <a:pt x="529" y="382"/>
                  </a:lnTo>
                  <a:lnTo>
                    <a:pt x="538" y="358"/>
                  </a:lnTo>
                  <a:lnTo>
                    <a:pt x="545" y="331"/>
                  </a:lnTo>
                  <a:lnTo>
                    <a:pt x="550" y="304"/>
                  </a:lnTo>
                  <a:lnTo>
                    <a:pt x="551" y="275"/>
                  </a:lnTo>
                  <a:lnTo>
                    <a:pt x="550" y="247"/>
                  </a:lnTo>
                  <a:lnTo>
                    <a:pt x="545" y="220"/>
                  </a:lnTo>
                  <a:lnTo>
                    <a:pt x="538" y="193"/>
                  </a:lnTo>
                  <a:lnTo>
                    <a:pt x="529" y="168"/>
                  </a:lnTo>
                  <a:lnTo>
                    <a:pt x="518" y="145"/>
                  </a:lnTo>
                  <a:lnTo>
                    <a:pt x="503" y="121"/>
                  </a:lnTo>
                  <a:lnTo>
                    <a:pt x="487" y="101"/>
                  </a:lnTo>
                  <a:lnTo>
                    <a:pt x="471" y="80"/>
                  </a:lnTo>
                  <a:lnTo>
                    <a:pt x="450" y="63"/>
                  </a:lnTo>
                  <a:lnTo>
                    <a:pt x="430" y="48"/>
                  </a:lnTo>
                  <a:lnTo>
                    <a:pt x="406" y="33"/>
                  </a:lnTo>
                  <a:lnTo>
                    <a:pt x="383" y="22"/>
                  </a:lnTo>
                  <a:lnTo>
                    <a:pt x="358" y="13"/>
                  </a:lnTo>
                  <a:lnTo>
                    <a:pt x="331" y="6"/>
                  </a:lnTo>
                  <a:lnTo>
                    <a:pt x="304" y="1"/>
                  </a:lnTo>
                  <a:lnTo>
                    <a:pt x="275" y="0"/>
                  </a:lnTo>
                  <a:lnTo>
                    <a:pt x="247" y="1"/>
                  </a:lnTo>
                  <a:lnTo>
                    <a:pt x="220" y="6"/>
                  </a:lnTo>
                  <a:lnTo>
                    <a:pt x="193" y="13"/>
                  </a:lnTo>
                  <a:lnTo>
                    <a:pt x="168" y="22"/>
                  </a:lnTo>
                  <a:lnTo>
                    <a:pt x="145" y="33"/>
                  </a:lnTo>
                  <a:lnTo>
                    <a:pt x="121" y="48"/>
                  </a:lnTo>
                  <a:lnTo>
                    <a:pt x="101" y="63"/>
                  </a:lnTo>
                  <a:lnTo>
                    <a:pt x="80" y="80"/>
                  </a:lnTo>
                  <a:lnTo>
                    <a:pt x="63" y="101"/>
                  </a:lnTo>
                  <a:lnTo>
                    <a:pt x="48" y="121"/>
                  </a:lnTo>
                  <a:lnTo>
                    <a:pt x="33" y="145"/>
                  </a:lnTo>
                  <a:lnTo>
                    <a:pt x="22" y="168"/>
                  </a:lnTo>
                  <a:lnTo>
                    <a:pt x="13" y="193"/>
                  </a:lnTo>
                  <a:lnTo>
                    <a:pt x="6" y="220"/>
                  </a:lnTo>
                  <a:lnTo>
                    <a:pt x="1" y="247"/>
                  </a:lnTo>
                  <a:lnTo>
                    <a:pt x="0" y="275"/>
                  </a:lnTo>
                  <a:lnTo>
                    <a:pt x="1" y="304"/>
                  </a:lnTo>
                  <a:lnTo>
                    <a:pt x="6" y="331"/>
                  </a:lnTo>
                  <a:lnTo>
                    <a:pt x="13" y="358"/>
                  </a:lnTo>
                  <a:lnTo>
                    <a:pt x="22" y="382"/>
                  </a:lnTo>
                  <a:lnTo>
                    <a:pt x="33" y="406"/>
                  </a:lnTo>
                  <a:lnTo>
                    <a:pt x="48" y="430"/>
                  </a:lnTo>
                  <a:lnTo>
                    <a:pt x="63" y="450"/>
                  </a:lnTo>
                  <a:lnTo>
                    <a:pt x="80" y="470"/>
                  </a:lnTo>
                  <a:lnTo>
                    <a:pt x="101" y="487"/>
                  </a:lnTo>
                  <a:lnTo>
                    <a:pt x="121" y="503"/>
                  </a:lnTo>
                  <a:lnTo>
                    <a:pt x="145" y="518"/>
                  </a:lnTo>
                  <a:lnTo>
                    <a:pt x="168" y="529"/>
                  </a:lnTo>
                  <a:lnTo>
                    <a:pt x="193" y="538"/>
                  </a:lnTo>
                  <a:lnTo>
                    <a:pt x="220" y="545"/>
                  </a:lnTo>
                  <a:lnTo>
                    <a:pt x="247" y="549"/>
                  </a:lnTo>
                  <a:lnTo>
                    <a:pt x="275" y="551"/>
                  </a:lnTo>
                  <a:close/>
                </a:path>
              </a:pathLst>
            </a:custGeom>
            <a:solidFill>
              <a:srgbClr val="FFD6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82" name="Freeform 35"/>
            <p:cNvSpPr>
              <a:spLocks/>
            </p:cNvSpPr>
            <p:nvPr/>
          </p:nvSpPr>
          <p:spPr bwMode="auto">
            <a:xfrm>
              <a:off x="1225" y="3016"/>
              <a:ext cx="516" cy="517"/>
            </a:xfrm>
            <a:custGeom>
              <a:avLst/>
              <a:gdLst>
                <a:gd name="T0" fmla="*/ 283 w 516"/>
                <a:gd name="T1" fmla="*/ 515 h 517"/>
                <a:gd name="T2" fmla="*/ 334 w 516"/>
                <a:gd name="T3" fmla="*/ 505 h 517"/>
                <a:gd name="T4" fmla="*/ 380 w 516"/>
                <a:gd name="T5" fmla="*/ 485 h 517"/>
                <a:gd name="T6" fmla="*/ 421 w 516"/>
                <a:gd name="T7" fmla="*/ 458 h 517"/>
                <a:gd name="T8" fmla="*/ 457 w 516"/>
                <a:gd name="T9" fmla="*/ 423 h 517"/>
                <a:gd name="T10" fmla="*/ 484 w 516"/>
                <a:gd name="T11" fmla="*/ 381 h 517"/>
                <a:gd name="T12" fmla="*/ 504 w 516"/>
                <a:gd name="T13" fmla="*/ 335 h 517"/>
                <a:gd name="T14" fmla="*/ 515 w 516"/>
                <a:gd name="T15" fmla="*/ 285 h 517"/>
                <a:gd name="T16" fmla="*/ 515 w 516"/>
                <a:gd name="T17" fmla="*/ 232 h 517"/>
                <a:gd name="T18" fmla="*/ 504 w 516"/>
                <a:gd name="T19" fmla="*/ 182 h 517"/>
                <a:gd name="T20" fmla="*/ 484 w 516"/>
                <a:gd name="T21" fmla="*/ 135 h 517"/>
                <a:gd name="T22" fmla="*/ 457 w 516"/>
                <a:gd name="T23" fmla="*/ 95 h 517"/>
                <a:gd name="T24" fmla="*/ 421 w 516"/>
                <a:gd name="T25" fmla="*/ 59 h 517"/>
                <a:gd name="T26" fmla="*/ 380 w 516"/>
                <a:gd name="T27" fmla="*/ 32 h 517"/>
                <a:gd name="T28" fmla="*/ 334 w 516"/>
                <a:gd name="T29" fmla="*/ 11 h 517"/>
                <a:gd name="T30" fmla="*/ 283 w 516"/>
                <a:gd name="T31" fmla="*/ 1 h 517"/>
                <a:gd name="T32" fmla="*/ 232 w 516"/>
                <a:gd name="T33" fmla="*/ 1 h 517"/>
                <a:gd name="T34" fmla="*/ 181 w 516"/>
                <a:gd name="T35" fmla="*/ 11 h 517"/>
                <a:gd name="T36" fmla="*/ 135 w 516"/>
                <a:gd name="T37" fmla="*/ 32 h 517"/>
                <a:gd name="T38" fmla="*/ 94 w 516"/>
                <a:gd name="T39" fmla="*/ 59 h 517"/>
                <a:gd name="T40" fmla="*/ 59 w 516"/>
                <a:gd name="T41" fmla="*/ 95 h 517"/>
                <a:gd name="T42" fmla="*/ 31 w 516"/>
                <a:gd name="T43" fmla="*/ 135 h 517"/>
                <a:gd name="T44" fmla="*/ 12 w 516"/>
                <a:gd name="T45" fmla="*/ 182 h 517"/>
                <a:gd name="T46" fmla="*/ 1 w 516"/>
                <a:gd name="T47" fmla="*/ 232 h 517"/>
                <a:gd name="T48" fmla="*/ 1 w 516"/>
                <a:gd name="T49" fmla="*/ 285 h 517"/>
                <a:gd name="T50" fmla="*/ 12 w 516"/>
                <a:gd name="T51" fmla="*/ 335 h 517"/>
                <a:gd name="T52" fmla="*/ 31 w 516"/>
                <a:gd name="T53" fmla="*/ 381 h 517"/>
                <a:gd name="T54" fmla="*/ 59 w 516"/>
                <a:gd name="T55" fmla="*/ 423 h 517"/>
                <a:gd name="T56" fmla="*/ 94 w 516"/>
                <a:gd name="T57" fmla="*/ 458 h 517"/>
                <a:gd name="T58" fmla="*/ 135 w 516"/>
                <a:gd name="T59" fmla="*/ 485 h 517"/>
                <a:gd name="T60" fmla="*/ 181 w 516"/>
                <a:gd name="T61" fmla="*/ 505 h 517"/>
                <a:gd name="T62" fmla="*/ 232 w 516"/>
                <a:gd name="T63" fmla="*/ 515 h 5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16"/>
                <a:gd name="T97" fmla="*/ 0 h 517"/>
                <a:gd name="T98" fmla="*/ 516 w 516"/>
                <a:gd name="T99" fmla="*/ 517 h 51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16" h="517">
                  <a:moveTo>
                    <a:pt x="257" y="517"/>
                  </a:moveTo>
                  <a:lnTo>
                    <a:pt x="283" y="515"/>
                  </a:lnTo>
                  <a:lnTo>
                    <a:pt x="309" y="511"/>
                  </a:lnTo>
                  <a:lnTo>
                    <a:pt x="334" y="505"/>
                  </a:lnTo>
                  <a:lnTo>
                    <a:pt x="358" y="496"/>
                  </a:lnTo>
                  <a:lnTo>
                    <a:pt x="380" y="485"/>
                  </a:lnTo>
                  <a:lnTo>
                    <a:pt x="402" y="473"/>
                  </a:lnTo>
                  <a:lnTo>
                    <a:pt x="421" y="458"/>
                  </a:lnTo>
                  <a:lnTo>
                    <a:pt x="440" y="441"/>
                  </a:lnTo>
                  <a:lnTo>
                    <a:pt x="457" y="423"/>
                  </a:lnTo>
                  <a:lnTo>
                    <a:pt x="472" y="403"/>
                  </a:lnTo>
                  <a:lnTo>
                    <a:pt x="484" y="381"/>
                  </a:lnTo>
                  <a:lnTo>
                    <a:pt x="495" y="359"/>
                  </a:lnTo>
                  <a:lnTo>
                    <a:pt x="504" y="335"/>
                  </a:lnTo>
                  <a:lnTo>
                    <a:pt x="510" y="310"/>
                  </a:lnTo>
                  <a:lnTo>
                    <a:pt x="515" y="285"/>
                  </a:lnTo>
                  <a:lnTo>
                    <a:pt x="516" y="258"/>
                  </a:lnTo>
                  <a:lnTo>
                    <a:pt x="515" y="232"/>
                  </a:lnTo>
                  <a:lnTo>
                    <a:pt x="510" y="206"/>
                  </a:lnTo>
                  <a:lnTo>
                    <a:pt x="504" y="182"/>
                  </a:lnTo>
                  <a:lnTo>
                    <a:pt x="495" y="158"/>
                  </a:lnTo>
                  <a:lnTo>
                    <a:pt x="484" y="135"/>
                  </a:lnTo>
                  <a:lnTo>
                    <a:pt x="472" y="114"/>
                  </a:lnTo>
                  <a:lnTo>
                    <a:pt x="457" y="95"/>
                  </a:lnTo>
                  <a:lnTo>
                    <a:pt x="440" y="76"/>
                  </a:lnTo>
                  <a:lnTo>
                    <a:pt x="421" y="59"/>
                  </a:lnTo>
                  <a:lnTo>
                    <a:pt x="402" y="44"/>
                  </a:lnTo>
                  <a:lnTo>
                    <a:pt x="380" y="32"/>
                  </a:lnTo>
                  <a:lnTo>
                    <a:pt x="358" y="20"/>
                  </a:lnTo>
                  <a:lnTo>
                    <a:pt x="334" y="11"/>
                  </a:lnTo>
                  <a:lnTo>
                    <a:pt x="309" y="6"/>
                  </a:lnTo>
                  <a:lnTo>
                    <a:pt x="283" y="1"/>
                  </a:lnTo>
                  <a:lnTo>
                    <a:pt x="257" y="0"/>
                  </a:lnTo>
                  <a:lnTo>
                    <a:pt x="232" y="1"/>
                  </a:lnTo>
                  <a:lnTo>
                    <a:pt x="206" y="6"/>
                  </a:lnTo>
                  <a:lnTo>
                    <a:pt x="181" y="11"/>
                  </a:lnTo>
                  <a:lnTo>
                    <a:pt x="157" y="20"/>
                  </a:lnTo>
                  <a:lnTo>
                    <a:pt x="135" y="32"/>
                  </a:lnTo>
                  <a:lnTo>
                    <a:pt x="113" y="44"/>
                  </a:lnTo>
                  <a:lnTo>
                    <a:pt x="94" y="59"/>
                  </a:lnTo>
                  <a:lnTo>
                    <a:pt x="75" y="76"/>
                  </a:lnTo>
                  <a:lnTo>
                    <a:pt x="59" y="95"/>
                  </a:lnTo>
                  <a:lnTo>
                    <a:pt x="44" y="114"/>
                  </a:lnTo>
                  <a:lnTo>
                    <a:pt x="31" y="135"/>
                  </a:lnTo>
                  <a:lnTo>
                    <a:pt x="21" y="158"/>
                  </a:lnTo>
                  <a:lnTo>
                    <a:pt x="12" y="182"/>
                  </a:lnTo>
                  <a:lnTo>
                    <a:pt x="6" y="206"/>
                  </a:lnTo>
                  <a:lnTo>
                    <a:pt x="1" y="232"/>
                  </a:lnTo>
                  <a:lnTo>
                    <a:pt x="0" y="258"/>
                  </a:lnTo>
                  <a:lnTo>
                    <a:pt x="1" y="285"/>
                  </a:lnTo>
                  <a:lnTo>
                    <a:pt x="6" y="310"/>
                  </a:lnTo>
                  <a:lnTo>
                    <a:pt x="12" y="335"/>
                  </a:lnTo>
                  <a:lnTo>
                    <a:pt x="21" y="359"/>
                  </a:lnTo>
                  <a:lnTo>
                    <a:pt x="31" y="381"/>
                  </a:lnTo>
                  <a:lnTo>
                    <a:pt x="44" y="403"/>
                  </a:lnTo>
                  <a:lnTo>
                    <a:pt x="59" y="423"/>
                  </a:lnTo>
                  <a:lnTo>
                    <a:pt x="75" y="441"/>
                  </a:lnTo>
                  <a:lnTo>
                    <a:pt x="94" y="458"/>
                  </a:lnTo>
                  <a:lnTo>
                    <a:pt x="113" y="473"/>
                  </a:lnTo>
                  <a:lnTo>
                    <a:pt x="135" y="485"/>
                  </a:lnTo>
                  <a:lnTo>
                    <a:pt x="157" y="496"/>
                  </a:lnTo>
                  <a:lnTo>
                    <a:pt x="181" y="505"/>
                  </a:lnTo>
                  <a:lnTo>
                    <a:pt x="206" y="511"/>
                  </a:lnTo>
                  <a:lnTo>
                    <a:pt x="232" y="515"/>
                  </a:lnTo>
                  <a:lnTo>
                    <a:pt x="257" y="517"/>
                  </a:lnTo>
                  <a:close/>
                </a:path>
              </a:pathLst>
            </a:custGeom>
            <a:solidFill>
              <a:srgbClr val="FFD3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83" name="Freeform 36"/>
            <p:cNvSpPr>
              <a:spLocks/>
            </p:cNvSpPr>
            <p:nvPr/>
          </p:nvSpPr>
          <p:spPr bwMode="auto">
            <a:xfrm>
              <a:off x="1092" y="2839"/>
              <a:ext cx="772" cy="758"/>
            </a:xfrm>
            <a:custGeom>
              <a:avLst/>
              <a:gdLst>
                <a:gd name="T0" fmla="*/ 706 w 772"/>
                <a:gd name="T1" fmla="*/ 656 h 758"/>
                <a:gd name="T2" fmla="*/ 706 w 772"/>
                <a:gd name="T3" fmla="*/ 590 h 758"/>
                <a:gd name="T4" fmla="*/ 675 w 772"/>
                <a:gd name="T5" fmla="*/ 590 h 758"/>
                <a:gd name="T6" fmla="*/ 675 w 772"/>
                <a:gd name="T7" fmla="*/ 272 h 758"/>
                <a:gd name="T8" fmla="*/ 706 w 772"/>
                <a:gd name="T9" fmla="*/ 272 h 758"/>
                <a:gd name="T10" fmla="*/ 706 w 772"/>
                <a:gd name="T11" fmla="*/ 205 h 758"/>
                <a:gd name="T12" fmla="*/ 762 w 772"/>
                <a:gd name="T13" fmla="*/ 205 h 758"/>
                <a:gd name="T14" fmla="*/ 767 w 772"/>
                <a:gd name="T15" fmla="*/ 183 h 758"/>
                <a:gd name="T16" fmla="*/ 392 w 772"/>
                <a:gd name="T17" fmla="*/ 0 h 758"/>
                <a:gd name="T18" fmla="*/ 10 w 772"/>
                <a:gd name="T19" fmla="*/ 183 h 758"/>
                <a:gd name="T20" fmla="*/ 16 w 772"/>
                <a:gd name="T21" fmla="*/ 205 h 758"/>
                <a:gd name="T22" fmla="*/ 78 w 772"/>
                <a:gd name="T23" fmla="*/ 205 h 758"/>
                <a:gd name="T24" fmla="*/ 78 w 772"/>
                <a:gd name="T25" fmla="*/ 272 h 758"/>
                <a:gd name="T26" fmla="*/ 117 w 772"/>
                <a:gd name="T27" fmla="*/ 272 h 758"/>
                <a:gd name="T28" fmla="*/ 117 w 772"/>
                <a:gd name="T29" fmla="*/ 590 h 758"/>
                <a:gd name="T30" fmla="*/ 78 w 772"/>
                <a:gd name="T31" fmla="*/ 590 h 758"/>
                <a:gd name="T32" fmla="*/ 78 w 772"/>
                <a:gd name="T33" fmla="*/ 656 h 758"/>
                <a:gd name="T34" fmla="*/ 0 w 772"/>
                <a:gd name="T35" fmla="*/ 656 h 758"/>
                <a:gd name="T36" fmla="*/ 0 w 772"/>
                <a:gd name="T37" fmla="*/ 758 h 758"/>
                <a:gd name="T38" fmla="*/ 772 w 772"/>
                <a:gd name="T39" fmla="*/ 758 h 758"/>
                <a:gd name="T40" fmla="*/ 772 w 772"/>
                <a:gd name="T41" fmla="*/ 656 h 758"/>
                <a:gd name="T42" fmla="*/ 706 w 772"/>
                <a:gd name="T43" fmla="*/ 656 h 7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2"/>
                <a:gd name="T67" fmla="*/ 0 h 758"/>
                <a:gd name="T68" fmla="*/ 772 w 772"/>
                <a:gd name="T69" fmla="*/ 758 h 7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2" h="758">
                  <a:moveTo>
                    <a:pt x="706" y="656"/>
                  </a:moveTo>
                  <a:lnTo>
                    <a:pt x="706" y="590"/>
                  </a:lnTo>
                  <a:lnTo>
                    <a:pt x="675" y="590"/>
                  </a:lnTo>
                  <a:lnTo>
                    <a:pt x="675" y="272"/>
                  </a:lnTo>
                  <a:lnTo>
                    <a:pt x="706" y="272"/>
                  </a:lnTo>
                  <a:lnTo>
                    <a:pt x="706" y="205"/>
                  </a:lnTo>
                  <a:lnTo>
                    <a:pt x="762" y="205"/>
                  </a:lnTo>
                  <a:lnTo>
                    <a:pt x="767" y="183"/>
                  </a:lnTo>
                  <a:lnTo>
                    <a:pt x="392" y="0"/>
                  </a:lnTo>
                  <a:lnTo>
                    <a:pt x="10" y="183"/>
                  </a:lnTo>
                  <a:lnTo>
                    <a:pt x="16" y="205"/>
                  </a:lnTo>
                  <a:lnTo>
                    <a:pt x="78" y="205"/>
                  </a:lnTo>
                  <a:lnTo>
                    <a:pt x="78" y="272"/>
                  </a:lnTo>
                  <a:lnTo>
                    <a:pt x="117" y="272"/>
                  </a:lnTo>
                  <a:lnTo>
                    <a:pt x="117" y="590"/>
                  </a:lnTo>
                  <a:lnTo>
                    <a:pt x="78" y="590"/>
                  </a:lnTo>
                  <a:lnTo>
                    <a:pt x="78" y="656"/>
                  </a:lnTo>
                  <a:lnTo>
                    <a:pt x="0" y="656"/>
                  </a:lnTo>
                  <a:lnTo>
                    <a:pt x="0" y="758"/>
                  </a:lnTo>
                  <a:lnTo>
                    <a:pt x="772" y="758"/>
                  </a:lnTo>
                  <a:lnTo>
                    <a:pt x="772" y="656"/>
                  </a:lnTo>
                  <a:lnTo>
                    <a:pt x="706" y="6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84" name="Rectangle 37"/>
            <p:cNvSpPr>
              <a:spLocks noChangeArrowheads="1"/>
            </p:cNvSpPr>
            <p:nvPr/>
          </p:nvSpPr>
          <p:spPr bwMode="auto">
            <a:xfrm>
              <a:off x="1194" y="3054"/>
              <a:ext cx="151" cy="3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085" name="Freeform 38"/>
            <p:cNvSpPr>
              <a:spLocks/>
            </p:cNvSpPr>
            <p:nvPr/>
          </p:nvSpPr>
          <p:spPr bwMode="auto">
            <a:xfrm>
              <a:off x="1337" y="3044"/>
              <a:ext cx="300" cy="451"/>
            </a:xfrm>
            <a:custGeom>
              <a:avLst/>
              <a:gdLst>
                <a:gd name="T0" fmla="*/ 300 w 300"/>
                <a:gd name="T1" fmla="*/ 67 h 451"/>
                <a:gd name="T2" fmla="*/ 300 w 300"/>
                <a:gd name="T3" fmla="*/ 385 h 451"/>
                <a:gd name="T4" fmla="*/ 262 w 300"/>
                <a:gd name="T5" fmla="*/ 385 h 451"/>
                <a:gd name="T6" fmla="*/ 262 w 300"/>
                <a:gd name="T7" fmla="*/ 451 h 451"/>
                <a:gd name="T8" fmla="*/ 32 w 300"/>
                <a:gd name="T9" fmla="*/ 451 h 451"/>
                <a:gd name="T10" fmla="*/ 32 w 300"/>
                <a:gd name="T11" fmla="*/ 385 h 451"/>
                <a:gd name="T12" fmla="*/ 0 w 300"/>
                <a:gd name="T13" fmla="*/ 385 h 451"/>
                <a:gd name="T14" fmla="*/ 0 w 300"/>
                <a:gd name="T15" fmla="*/ 67 h 451"/>
                <a:gd name="T16" fmla="*/ 32 w 300"/>
                <a:gd name="T17" fmla="*/ 67 h 451"/>
                <a:gd name="T18" fmla="*/ 32 w 300"/>
                <a:gd name="T19" fmla="*/ 0 h 451"/>
                <a:gd name="T20" fmla="*/ 262 w 300"/>
                <a:gd name="T21" fmla="*/ 0 h 451"/>
                <a:gd name="T22" fmla="*/ 262 w 300"/>
                <a:gd name="T23" fmla="*/ 67 h 451"/>
                <a:gd name="T24" fmla="*/ 300 w 300"/>
                <a:gd name="T25" fmla="*/ 67 h 4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0"/>
                <a:gd name="T40" fmla="*/ 0 h 451"/>
                <a:gd name="T41" fmla="*/ 300 w 300"/>
                <a:gd name="T42" fmla="*/ 451 h 45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0" h="451">
                  <a:moveTo>
                    <a:pt x="300" y="67"/>
                  </a:moveTo>
                  <a:lnTo>
                    <a:pt x="300" y="385"/>
                  </a:lnTo>
                  <a:lnTo>
                    <a:pt x="262" y="385"/>
                  </a:lnTo>
                  <a:lnTo>
                    <a:pt x="262" y="451"/>
                  </a:lnTo>
                  <a:lnTo>
                    <a:pt x="32" y="451"/>
                  </a:lnTo>
                  <a:lnTo>
                    <a:pt x="32" y="385"/>
                  </a:lnTo>
                  <a:lnTo>
                    <a:pt x="0" y="385"/>
                  </a:lnTo>
                  <a:lnTo>
                    <a:pt x="0" y="67"/>
                  </a:lnTo>
                  <a:lnTo>
                    <a:pt x="32" y="67"/>
                  </a:lnTo>
                  <a:lnTo>
                    <a:pt x="32" y="0"/>
                  </a:lnTo>
                  <a:lnTo>
                    <a:pt x="262" y="0"/>
                  </a:lnTo>
                  <a:lnTo>
                    <a:pt x="262" y="67"/>
                  </a:lnTo>
                  <a:lnTo>
                    <a:pt x="300" y="67"/>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86" name="Rectangle 39"/>
            <p:cNvSpPr>
              <a:spLocks noChangeArrowheads="1"/>
            </p:cNvSpPr>
            <p:nvPr/>
          </p:nvSpPr>
          <p:spPr bwMode="auto">
            <a:xfrm>
              <a:off x="1661" y="3111"/>
              <a:ext cx="82" cy="31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087" name="Rectangle 40"/>
            <p:cNvSpPr>
              <a:spLocks noChangeArrowheads="1"/>
            </p:cNvSpPr>
            <p:nvPr/>
          </p:nvSpPr>
          <p:spPr bwMode="auto">
            <a:xfrm>
              <a:off x="1622" y="3453"/>
              <a:ext cx="153" cy="3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088" name="Rectangle 41"/>
            <p:cNvSpPr>
              <a:spLocks noChangeArrowheads="1"/>
            </p:cNvSpPr>
            <p:nvPr/>
          </p:nvSpPr>
          <p:spPr bwMode="auto">
            <a:xfrm>
              <a:off x="1233" y="3111"/>
              <a:ext cx="81" cy="31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089" name="Rectangle 42"/>
            <p:cNvSpPr>
              <a:spLocks noChangeArrowheads="1"/>
            </p:cNvSpPr>
            <p:nvPr/>
          </p:nvSpPr>
          <p:spPr bwMode="auto">
            <a:xfrm>
              <a:off x="1194" y="3453"/>
              <a:ext cx="151" cy="3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090" name="Rectangle 43"/>
            <p:cNvSpPr>
              <a:spLocks noChangeArrowheads="1"/>
            </p:cNvSpPr>
            <p:nvPr/>
          </p:nvSpPr>
          <p:spPr bwMode="auto">
            <a:xfrm>
              <a:off x="1116" y="3519"/>
              <a:ext cx="724" cy="5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091" name="Rectangle 44"/>
            <p:cNvSpPr>
              <a:spLocks noChangeArrowheads="1"/>
            </p:cNvSpPr>
            <p:nvPr/>
          </p:nvSpPr>
          <p:spPr bwMode="auto">
            <a:xfrm>
              <a:off x="1622" y="3054"/>
              <a:ext cx="153" cy="3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092" name="Freeform 45"/>
            <p:cNvSpPr>
              <a:spLocks/>
            </p:cNvSpPr>
            <p:nvPr/>
          </p:nvSpPr>
          <p:spPr bwMode="auto">
            <a:xfrm>
              <a:off x="1160" y="2865"/>
              <a:ext cx="643" cy="156"/>
            </a:xfrm>
            <a:custGeom>
              <a:avLst/>
              <a:gdLst>
                <a:gd name="T0" fmla="*/ 643 w 643"/>
                <a:gd name="T1" fmla="*/ 156 h 156"/>
                <a:gd name="T2" fmla="*/ 0 w 643"/>
                <a:gd name="T3" fmla="*/ 156 h 156"/>
                <a:gd name="T4" fmla="*/ 324 w 643"/>
                <a:gd name="T5" fmla="*/ 0 h 156"/>
                <a:gd name="T6" fmla="*/ 643 w 643"/>
                <a:gd name="T7" fmla="*/ 156 h 156"/>
                <a:gd name="T8" fmla="*/ 0 60000 65536"/>
                <a:gd name="T9" fmla="*/ 0 60000 65536"/>
                <a:gd name="T10" fmla="*/ 0 60000 65536"/>
                <a:gd name="T11" fmla="*/ 0 60000 65536"/>
                <a:gd name="T12" fmla="*/ 0 w 643"/>
                <a:gd name="T13" fmla="*/ 0 h 156"/>
                <a:gd name="T14" fmla="*/ 643 w 643"/>
                <a:gd name="T15" fmla="*/ 156 h 156"/>
              </a:gdLst>
              <a:ahLst/>
              <a:cxnLst>
                <a:cxn ang="T8">
                  <a:pos x="T0" y="T1"/>
                </a:cxn>
                <a:cxn ang="T9">
                  <a:pos x="T2" y="T3"/>
                </a:cxn>
                <a:cxn ang="T10">
                  <a:pos x="T4" y="T5"/>
                </a:cxn>
                <a:cxn ang="T11">
                  <a:pos x="T6" y="T7"/>
                </a:cxn>
              </a:cxnLst>
              <a:rect l="T12" t="T13" r="T14" b="T15"/>
              <a:pathLst>
                <a:path w="643" h="156">
                  <a:moveTo>
                    <a:pt x="643" y="156"/>
                  </a:moveTo>
                  <a:lnTo>
                    <a:pt x="0" y="156"/>
                  </a:lnTo>
                  <a:lnTo>
                    <a:pt x="324" y="0"/>
                  </a:lnTo>
                  <a:lnTo>
                    <a:pt x="643" y="156"/>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93" name="Freeform 46"/>
            <p:cNvSpPr>
              <a:spLocks/>
            </p:cNvSpPr>
            <p:nvPr/>
          </p:nvSpPr>
          <p:spPr bwMode="auto">
            <a:xfrm>
              <a:off x="1398" y="3111"/>
              <a:ext cx="183" cy="291"/>
            </a:xfrm>
            <a:custGeom>
              <a:avLst/>
              <a:gdLst>
                <a:gd name="T0" fmla="*/ 118 w 183"/>
                <a:gd name="T1" fmla="*/ 0 h 291"/>
                <a:gd name="T2" fmla="*/ 123 w 183"/>
                <a:gd name="T3" fmla="*/ 36 h 291"/>
                <a:gd name="T4" fmla="*/ 137 w 183"/>
                <a:gd name="T5" fmla="*/ 38 h 291"/>
                <a:gd name="T6" fmla="*/ 151 w 183"/>
                <a:gd name="T7" fmla="*/ 43 h 291"/>
                <a:gd name="T8" fmla="*/ 165 w 183"/>
                <a:gd name="T9" fmla="*/ 48 h 291"/>
                <a:gd name="T10" fmla="*/ 149 w 183"/>
                <a:gd name="T11" fmla="*/ 107 h 291"/>
                <a:gd name="T12" fmla="*/ 137 w 183"/>
                <a:gd name="T13" fmla="*/ 99 h 291"/>
                <a:gd name="T14" fmla="*/ 125 w 183"/>
                <a:gd name="T15" fmla="*/ 93 h 291"/>
                <a:gd name="T16" fmla="*/ 112 w 183"/>
                <a:gd name="T17" fmla="*/ 90 h 291"/>
                <a:gd name="T18" fmla="*/ 97 w 183"/>
                <a:gd name="T19" fmla="*/ 89 h 291"/>
                <a:gd name="T20" fmla="*/ 84 w 183"/>
                <a:gd name="T21" fmla="*/ 91 h 291"/>
                <a:gd name="T22" fmla="*/ 78 w 183"/>
                <a:gd name="T23" fmla="*/ 102 h 291"/>
                <a:gd name="T24" fmla="*/ 87 w 183"/>
                <a:gd name="T25" fmla="*/ 113 h 291"/>
                <a:gd name="T26" fmla="*/ 102 w 183"/>
                <a:gd name="T27" fmla="*/ 115 h 291"/>
                <a:gd name="T28" fmla="*/ 133 w 183"/>
                <a:gd name="T29" fmla="*/ 121 h 291"/>
                <a:gd name="T30" fmla="*/ 159 w 183"/>
                <a:gd name="T31" fmla="*/ 131 h 291"/>
                <a:gd name="T32" fmla="*/ 176 w 183"/>
                <a:gd name="T33" fmla="*/ 151 h 291"/>
                <a:gd name="T34" fmla="*/ 183 w 183"/>
                <a:gd name="T35" fmla="*/ 181 h 291"/>
                <a:gd name="T36" fmla="*/ 177 w 183"/>
                <a:gd name="T37" fmla="*/ 210 h 291"/>
                <a:gd name="T38" fmla="*/ 162 w 183"/>
                <a:gd name="T39" fmla="*/ 231 h 291"/>
                <a:gd name="T40" fmla="*/ 141 w 183"/>
                <a:gd name="T41" fmla="*/ 247 h 291"/>
                <a:gd name="T42" fmla="*/ 114 w 183"/>
                <a:gd name="T43" fmla="*/ 255 h 291"/>
                <a:gd name="T44" fmla="*/ 69 w 183"/>
                <a:gd name="T45" fmla="*/ 291 h 291"/>
                <a:gd name="T46" fmla="*/ 61 w 183"/>
                <a:gd name="T47" fmla="*/ 254 h 291"/>
                <a:gd name="T48" fmla="*/ 43 w 183"/>
                <a:gd name="T49" fmla="*/ 250 h 291"/>
                <a:gd name="T50" fmla="*/ 25 w 183"/>
                <a:gd name="T51" fmla="*/ 243 h 291"/>
                <a:gd name="T52" fmla="*/ 8 w 183"/>
                <a:gd name="T53" fmla="*/ 236 h 291"/>
                <a:gd name="T54" fmla="*/ 24 w 183"/>
                <a:gd name="T55" fmla="*/ 172 h 291"/>
                <a:gd name="T56" fmla="*/ 37 w 183"/>
                <a:gd name="T57" fmla="*/ 183 h 291"/>
                <a:gd name="T58" fmla="*/ 53 w 183"/>
                <a:gd name="T59" fmla="*/ 192 h 291"/>
                <a:gd name="T60" fmla="*/ 69 w 183"/>
                <a:gd name="T61" fmla="*/ 198 h 291"/>
                <a:gd name="T62" fmla="*/ 87 w 183"/>
                <a:gd name="T63" fmla="*/ 201 h 291"/>
                <a:gd name="T64" fmla="*/ 102 w 183"/>
                <a:gd name="T65" fmla="*/ 198 h 291"/>
                <a:gd name="T66" fmla="*/ 112 w 183"/>
                <a:gd name="T67" fmla="*/ 186 h 291"/>
                <a:gd name="T68" fmla="*/ 105 w 183"/>
                <a:gd name="T69" fmla="*/ 176 h 291"/>
                <a:gd name="T70" fmla="*/ 92 w 183"/>
                <a:gd name="T71" fmla="*/ 172 h 291"/>
                <a:gd name="T72" fmla="*/ 65 w 183"/>
                <a:gd name="T73" fmla="*/ 168 h 291"/>
                <a:gd name="T74" fmla="*/ 39 w 183"/>
                <a:gd name="T75" fmla="*/ 159 h 291"/>
                <a:gd name="T76" fmla="*/ 21 w 183"/>
                <a:gd name="T77" fmla="*/ 144 h 291"/>
                <a:gd name="T78" fmla="*/ 10 w 183"/>
                <a:gd name="T79" fmla="*/ 121 h 291"/>
                <a:gd name="T80" fmla="*/ 10 w 183"/>
                <a:gd name="T81" fmla="*/ 90 h 291"/>
                <a:gd name="T82" fmla="*/ 19 w 183"/>
                <a:gd name="T83" fmla="*/ 69 h 291"/>
                <a:gd name="T84" fmla="*/ 35 w 183"/>
                <a:gd name="T85" fmla="*/ 52 h 291"/>
                <a:gd name="T86" fmla="*/ 57 w 183"/>
                <a:gd name="T87" fmla="*/ 40 h 291"/>
                <a:gd name="T88" fmla="*/ 68 w 183"/>
                <a:gd name="T89" fmla="*/ 0 h 29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3"/>
                <a:gd name="T136" fmla="*/ 0 h 291"/>
                <a:gd name="T137" fmla="*/ 183 w 183"/>
                <a:gd name="T138" fmla="*/ 291 h 29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3" h="291">
                  <a:moveTo>
                    <a:pt x="68" y="0"/>
                  </a:moveTo>
                  <a:lnTo>
                    <a:pt x="118" y="0"/>
                  </a:lnTo>
                  <a:lnTo>
                    <a:pt x="115" y="35"/>
                  </a:lnTo>
                  <a:lnTo>
                    <a:pt x="123" y="36"/>
                  </a:lnTo>
                  <a:lnTo>
                    <a:pt x="130" y="36"/>
                  </a:lnTo>
                  <a:lnTo>
                    <a:pt x="137" y="38"/>
                  </a:lnTo>
                  <a:lnTo>
                    <a:pt x="144" y="39"/>
                  </a:lnTo>
                  <a:lnTo>
                    <a:pt x="151" y="43"/>
                  </a:lnTo>
                  <a:lnTo>
                    <a:pt x="158" y="45"/>
                  </a:lnTo>
                  <a:lnTo>
                    <a:pt x="165" y="48"/>
                  </a:lnTo>
                  <a:lnTo>
                    <a:pt x="171" y="52"/>
                  </a:lnTo>
                  <a:lnTo>
                    <a:pt x="149" y="107"/>
                  </a:lnTo>
                  <a:lnTo>
                    <a:pt x="143" y="102"/>
                  </a:lnTo>
                  <a:lnTo>
                    <a:pt x="137" y="99"/>
                  </a:lnTo>
                  <a:lnTo>
                    <a:pt x="131" y="97"/>
                  </a:lnTo>
                  <a:lnTo>
                    <a:pt x="125" y="93"/>
                  </a:lnTo>
                  <a:lnTo>
                    <a:pt x="118" y="91"/>
                  </a:lnTo>
                  <a:lnTo>
                    <a:pt x="112" y="90"/>
                  </a:lnTo>
                  <a:lnTo>
                    <a:pt x="104" y="89"/>
                  </a:lnTo>
                  <a:lnTo>
                    <a:pt x="97" y="89"/>
                  </a:lnTo>
                  <a:lnTo>
                    <a:pt x="90" y="89"/>
                  </a:lnTo>
                  <a:lnTo>
                    <a:pt x="84" y="91"/>
                  </a:lnTo>
                  <a:lnTo>
                    <a:pt x="80" y="96"/>
                  </a:lnTo>
                  <a:lnTo>
                    <a:pt x="78" y="102"/>
                  </a:lnTo>
                  <a:lnTo>
                    <a:pt x="80" y="109"/>
                  </a:lnTo>
                  <a:lnTo>
                    <a:pt x="87" y="113"/>
                  </a:lnTo>
                  <a:lnTo>
                    <a:pt x="96" y="114"/>
                  </a:lnTo>
                  <a:lnTo>
                    <a:pt x="102" y="115"/>
                  </a:lnTo>
                  <a:lnTo>
                    <a:pt x="118" y="117"/>
                  </a:lnTo>
                  <a:lnTo>
                    <a:pt x="133" y="121"/>
                  </a:lnTo>
                  <a:lnTo>
                    <a:pt x="146" y="125"/>
                  </a:lnTo>
                  <a:lnTo>
                    <a:pt x="159" y="131"/>
                  </a:lnTo>
                  <a:lnTo>
                    <a:pt x="169" y="140"/>
                  </a:lnTo>
                  <a:lnTo>
                    <a:pt x="176" y="151"/>
                  </a:lnTo>
                  <a:lnTo>
                    <a:pt x="181" y="164"/>
                  </a:lnTo>
                  <a:lnTo>
                    <a:pt x="183" y="181"/>
                  </a:lnTo>
                  <a:lnTo>
                    <a:pt x="181" y="196"/>
                  </a:lnTo>
                  <a:lnTo>
                    <a:pt x="177" y="210"/>
                  </a:lnTo>
                  <a:lnTo>
                    <a:pt x="171" y="221"/>
                  </a:lnTo>
                  <a:lnTo>
                    <a:pt x="162" y="231"/>
                  </a:lnTo>
                  <a:lnTo>
                    <a:pt x="152" y="240"/>
                  </a:lnTo>
                  <a:lnTo>
                    <a:pt x="141" y="247"/>
                  </a:lnTo>
                  <a:lnTo>
                    <a:pt x="127" y="252"/>
                  </a:lnTo>
                  <a:lnTo>
                    <a:pt x="114" y="255"/>
                  </a:lnTo>
                  <a:lnTo>
                    <a:pt x="116" y="291"/>
                  </a:lnTo>
                  <a:lnTo>
                    <a:pt x="69" y="291"/>
                  </a:lnTo>
                  <a:lnTo>
                    <a:pt x="71" y="255"/>
                  </a:lnTo>
                  <a:lnTo>
                    <a:pt x="61" y="254"/>
                  </a:lnTo>
                  <a:lnTo>
                    <a:pt x="52" y="252"/>
                  </a:lnTo>
                  <a:lnTo>
                    <a:pt x="43" y="250"/>
                  </a:lnTo>
                  <a:lnTo>
                    <a:pt x="34" y="247"/>
                  </a:lnTo>
                  <a:lnTo>
                    <a:pt x="25" y="243"/>
                  </a:lnTo>
                  <a:lnTo>
                    <a:pt x="17" y="240"/>
                  </a:lnTo>
                  <a:lnTo>
                    <a:pt x="8" y="236"/>
                  </a:lnTo>
                  <a:lnTo>
                    <a:pt x="0" y="230"/>
                  </a:lnTo>
                  <a:lnTo>
                    <a:pt x="24" y="172"/>
                  </a:lnTo>
                  <a:lnTo>
                    <a:pt x="30" y="178"/>
                  </a:lnTo>
                  <a:lnTo>
                    <a:pt x="37" y="183"/>
                  </a:lnTo>
                  <a:lnTo>
                    <a:pt x="45" y="188"/>
                  </a:lnTo>
                  <a:lnTo>
                    <a:pt x="53" y="192"/>
                  </a:lnTo>
                  <a:lnTo>
                    <a:pt x="61" y="196"/>
                  </a:lnTo>
                  <a:lnTo>
                    <a:pt x="69" y="198"/>
                  </a:lnTo>
                  <a:lnTo>
                    <a:pt x="78" y="199"/>
                  </a:lnTo>
                  <a:lnTo>
                    <a:pt x="87" y="201"/>
                  </a:lnTo>
                  <a:lnTo>
                    <a:pt x="95" y="201"/>
                  </a:lnTo>
                  <a:lnTo>
                    <a:pt x="102" y="198"/>
                  </a:lnTo>
                  <a:lnTo>
                    <a:pt x="109" y="194"/>
                  </a:lnTo>
                  <a:lnTo>
                    <a:pt x="112" y="186"/>
                  </a:lnTo>
                  <a:lnTo>
                    <a:pt x="109" y="179"/>
                  </a:lnTo>
                  <a:lnTo>
                    <a:pt x="105" y="176"/>
                  </a:lnTo>
                  <a:lnTo>
                    <a:pt x="99" y="174"/>
                  </a:lnTo>
                  <a:lnTo>
                    <a:pt x="92" y="172"/>
                  </a:lnTo>
                  <a:lnTo>
                    <a:pt x="79" y="170"/>
                  </a:lnTo>
                  <a:lnTo>
                    <a:pt x="65" y="168"/>
                  </a:lnTo>
                  <a:lnTo>
                    <a:pt x="52" y="163"/>
                  </a:lnTo>
                  <a:lnTo>
                    <a:pt x="39" y="159"/>
                  </a:lnTo>
                  <a:lnTo>
                    <a:pt x="29" y="152"/>
                  </a:lnTo>
                  <a:lnTo>
                    <a:pt x="21" y="144"/>
                  </a:lnTo>
                  <a:lnTo>
                    <a:pt x="15" y="133"/>
                  </a:lnTo>
                  <a:lnTo>
                    <a:pt x="10" y="121"/>
                  </a:lnTo>
                  <a:lnTo>
                    <a:pt x="9" y="105"/>
                  </a:lnTo>
                  <a:lnTo>
                    <a:pt x="10" y="90"/>
                  </a:lnTo>
                  <a:lnTo>
                    <a:pt x="13" y="79"/>
                  </a:lnTo>
                  <a:lnTo>
                    <a:pt x="19" y="69"/>
                  </a:lnTo>
                  <a:lnTo>
                    <a:pt x="26" y="60"/>
                  </a:lnTo>
                  <a:lnTo>
                    <a:pt x="35" y="52"/>
                  </a:lnTo>
                  <a:lnTo>
                    <a:pt x="45" y="46"/>
                  </a:lnTo>
                  <a:lnTo>
                    <a:pt x="57" y="40"/>
                  </a:lnTo>
                  <a:lnTo>
                    <a:pt x="70" y="36"/>
                  </a:lnTo>
                  <a:lnTo>
                    <a:pt x="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2001" name="Rectangle 47"/>
          <p:cNvSpPr>
            <a:spLocks noGrp="1" noChangeArrowheads="1"/>
          </p:cNvSpPr>
          <p:nvPr>
            <p:ph type="title"/>
          </p:nvPr>
        </p:nvSpPr>
        <p:spPr/>
        <p:txBody>
          <a:bodyPr/>
          <a:lstStyle/>
          <a:p>
            <a:pPr eaLnBrk="1" hangingPunct="1"/>
            <a:r>
              <a:rPr lang="en-US" smtClean="0"/>
              <a:t>Data imported periodically</a:t>
            </a:r>
          </a:p>
        </p:txBody>
      </p:sp>
      <p:sp>
        <p:nvSpPr>
          <p:cNvPr id="42003" name="Rectangle 49"/>
          <p:cNvSpPr>
            <a:spLocks noChangeArrowheads="1"/>
          </p:cNvSpPr>
          <p:nvPr/>
        </p:nvSpPr>
        <p:spPr bwMode="auto">
          <a:xfrm>
            <a:off x="6450013" y="706438"/>
            <a:ext cx="2022475" cy="815975"/>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2004" name="Text Box 50"/>
          <p:cNvSpPr txBox="1">
            <a:spLocks noChangeArrowheads="1"/>
          </p:cNvSpPr>
          <p:nvPr/>
        </p:nvSpPr>
        <p:spPr bwMode="auto">
          <a:xfrm>
            <a:off x="7283450" y="715963"/>
            <a:ext cx="15621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Authenti-</a:t>
            </a:r>
            <a:br>
              <a:rPr lang="en-US" sz="1500">
                <a:solidFill>
                  <a:srgbClr val="5F5F5F"/>
                </a:solidFill>
                <a:latin typeface="MetaPlusBook-Roman" pitchFamily="34" charset="0"/>
              </a:rPr>
            </a:br>
            <a:r>
              <a:rPr lang="en-US" sz="1500">
                <a:solidFill>
                  <a:srgbClr val="5F5F5F"/>
                </a:solidFill>
                <a:latin typeface="MetaPlusBook-Roman" pitchFamily="34" charset="0"/>
              </a:rPr>
              <a:t>cation</a:t>
            </a:r>
            <a:br>
              <a:rPr lang="en-US" sz="1500">
                <a:solidFill>
                  <a:srgbClr val="5F5F5F"/>
                </a:solidFill>
                <a:latin typeface="MetaPlusBook-Roman" pitchFamily="34" charset="0"/>
              </a:rPr>
            </a:br>
            <a:r>
              <a:rPr lang="en-US" sz="1500">
                <a:solidFill>
                  <a:srgbClr val="5F5F5F"/>
                </a:solidFill>
                <a:latin typeface="MetaPlusBook-Roman" pitchFamily="34" charset="0"/>
              </a:rPr>
              <a:t>System</a:t>
            </a:r>
          </a:p>
        </p:txBody>
      </p:sp>
      <p:pic>
        <p:nvPicPr>
          <p:cNvPr id="42005" name="Picture 51"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2725" y="757238"/>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6" name="Rectangle 56"/>
          <p:cNvSpPr>
            <a:spLocks noChangeArrowheads="1"/>
          </p:cNvSpPr>
          <p:nvPr/>
        </p:nvSpPr>
        <p:spPr bwMode="auto">
          <a:xfrm>
            <a:off x="531813" y="1982788"/>
            <a:ext cx="2041525"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42007" name="Picture 57" descr="tn00532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66950" y="1495425"/>
            <a:ext cx="973138"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8" name="Rectangle 58"/>
          <p:cNvSpPr>
            <a:spLocks noChangeArrowheads="1"/>
          </p:cNvSpPr>
          <p:nvPr/>
        </p:nvSpPr>
        <p:spPr bwMode="auto">
          <a:xfrm>
            <a:off x="414338" y="1865313"/>
            <a:ext cx="2041525"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42009" name="Text Box 59"/>
          <p:cNvSpPr txBox="1">
            <a:spLocks noChangeArrowheads="1"/>
          </p:cNvSpPr>
          <p:nvPr/>
        </p:nvSpPr>
        <p:spPr bwMode="auto">
          <a:xfrm>
            <a:off x="1247775" y="1882775"/>
            <a:ext cx="1247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chemeClr val="accent1"/>
                </a:solidFill>
                <a:latin typeface="MetaPlusBook-Roman" pitchFamily="34" charset="0"/>
              </a:rPr>
              <a:t>First</a:t>
            </a:r>
            <a:br>
              <a:rPr lang="en-US" sz="1500">
                <a:solidFill>
                  <a:schemeClr val="accent1"/>
                </a:solidFill>
                <a:latin typeface="MetaPlusBook-Roman" pitchFamily="34" charset="0"/>
              </a:rPr>
            </a:br>
            <a:r>
              <a:rPr lang="en-US" sz="1500">
                <a:solidFill>
                  <a:schemeClr val="accent1"/>
                </a:solidFill>
                <a:latin typeface="MetaPlusBook-Roman" pitchFamily="34" charset="0"/>
              </a:rPr>
              <a:t>Notice</a:t>
            </a:r>
            <a:br>
              <a:rPr lang="en-US" sz="1500">
                <a:solidFill>
                  <a:schemeClr val="accent1"/>
                </a:solidFill>
                <a:latin typeface="MetaPlusBook-Roman" pitchFamily="34" charset="0"/>
              </a:rPr>
            </a:br>
            <a:r>
              <a:rPr lang="en-US" sz="1500">
                <a:solidFill>
                  <a:schemeClr val="accent1"/>
                </a:solidFill>
                <a:latin typeface="MetaPlusBook-Roman" pitchFamily="34" charset="0"/>
              </a:rPr>
              <a:t>Application</a:t>
            </a:r>
          </a:p>
        </p:txBody>
      </p:sp>
      <p:pic>
        <p:nvPicPr>
          <p:cNvPr id="42010" name="Picture 60"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050" y="1916113"/>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11" name="Picture 61" descr="tn00532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70100" y="1312863"/>
            <a:ext cx="97155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12" name="Rectangle 62"/>
          <p:cNvSpPr>
            <a:spLocks noChangeArrowheads="1"/>
          </p:cNvSpPr>
          <p:nvPr/>
        </p:nvSpPr>
        <p:spPr bwMode="auto">
          <a:xfrm>
            <a:off x="517525" y="3209925"/>
            <a:ext cx="2370138" cy="814388"/>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2013" name="Rectangle 73"/>
          <p:cNvSpPr>
            <a:spLocks noChangeArrowheads="1"/>
          </p:cNvSpPr>
          <p:nvPr/>
        </p:nvSpPr>
        <p:spPr bwMode="auto">
          <a:xfrm>
            <a:off x="400050" y="3092450"/>
            <a:ext cx="2370138" cy="814388"/>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2014" name="Text Box 74"/>
          <p:cNvSpPr txBox="1">
            <a:spLocks noChangeArrowheads="1"/>
          </p:cNvSpPr>
          <p:nvPr/>
        </p:nvSpPr>
        <p:spPr bwMode="auto">
          <a:xfrm>
            <a:off x="1233488" y="3109913"/>
            <a:ext cx="1614487"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Policy</a:t>
            </a:r>
            <a:br>
              <a:rPr lang="en-US" sz="1500">
                <a:solidFill>
                  <a:srgbClr val="5F5F5F"/>
                </a:solidFill>
                <a:latin typeface="MetaPlusBook-Roman" pitchFamily="34" charset="0"/>
              </a:rPr>
            </a:br>
            <a:r>
              <a:rPr lang="en-US" sz="1500">
                <a:solidFill>
                  <a:srgbClr val="5F5F5F"/>
                </a:solidFill>
                <a:latin typeface="MetaPlusBook-Roman" pitchFamily="34" charset="0"/>
              </a:rPr>
              <a:t>Administration</a:t>
            </a:r>
            <a:br>
              <a:rPr lang="en-US" sz="1500">
                <a:solidFill>
                  <a:srgbClr val="5F5F5F"/>
                </a:solidFill>
                <a:latin typeface="MetaPlusBook-Roman" pitchFamily="34" charset="0"/>
              </a:rPr>
            </a:br>
            <a:r>
              <a:rPr lang="en-US" sz="1500">
                <a:solidFill>
                  <a:srgbClr val="5F5F5F"/>
                </a:solidFill>
                <a:latin typeface="MetaPlusBook-Roman" pitchFamily="34" charset="0"/>
              </a:rPr>
              <a:t>System</a:t>
            </a:r>
          </a:p>
        </p:txBody>
      </p:sp>
      <p:pic>
        <p:nvPicPr>
          <p:cNvPr id="42015" name="Picture 75"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3" y="3143250"/>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16" name="Rectangle 86"/>
          <p:cNvSpPr>
            <a:spLocks noChangeArrowheads="1"/>
          </p:cNvSpPr>
          <p:nvPr/>
        </p:nvSpPr>
        <p:spPr bwMode="auto">
          <a:xfrm>
            <a:off x="400050" y="4389438"/>
            <a:ext cx="2370138" cy="814387"/>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2017" name="Text Box 87"/>
          <p:cNvSpPr txBox="1">
            <a:spLocks noChangeArrowheads="1"/>
          </p:cNvSpPr>
          <p:nvPr/>
        </p:nvSpPr>
        <p:spPr bwMode="auto">
          <a:xfrm>
            <a:off x="1233488" y="4405313"/>
            <a:ext cx="1614487"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dirty="0">
                <a:solidFill>
                  <a:srgbClr val="5F5F5F"/>
                </a:solidFill>
                <a:latin typeface="MetaPlusBook-Roman" pitchFamily="34" charset="0"/>
              </a:rPr>
              <a:t>Address</a:t>
            </a:r>
            <a:br>
              <a:rPr lang="en-US" sz="1500" dirty="0">
                <a:solidFill>
                  <a:srgbClr val="5F5F5F"/>
                </a:solidFill>
                <a:latin typeface="MetaPlusBook-Roman" pitchFamily="34" charset="0"/>
              </a:rPr>
            </a:br>
            <a:r>
              <a:rPr lang="en-US" sz="1500" dirty="0">
                <a:solidFill>
                  <a:srgbClr val="5F5F5F"/>
                </a:solidFill>
                <a:latin typeface="MetaPlusBook-Roman" pitchFamily="34" charset="0"/>
              </a:rPr>
              <a:t>Book</a:t>
            </a:r>
            <a:br>
              <a:rPr lang="en-US" sz="1500" dirty="0">
                <a:solidFill>
                  <a:srgbClr val="5F5F5F"/>
                </a:solidFill>
                <a:latin typeface="MetaPlusBook-Roman" pitchFamily="34" charset="0"/>
              </a:rPr>
            </a:br>
            <a:r>
              <a:rPr lang="en-US" sz="1500" dirty="0">
                <a:solidFill>
                  <a:srgbClr val="5F5F5F"/>
                </a:solidFill>
                <a:latin typeface="MetaPlusBook-Roman" pitchFamily="34" charset="0"/>
              </a:rPr>
              <a:t>Application</a:t>
            </a:r>
          </a:p>
        </p:txBody>
      </p:sp>
      <p:pic>
        <p:nvPicPr>
          <p:cNvPr id="42018" name="Picture 88"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3" y="4438650"/>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19" name="Rectangle 103"/>
          <p:cNvSpPr>
            <a:spLocks noChangeArrowheads="1"/>
          </p:cNvSpPr>
          <p:nvPr/>
        </p:nvSpPr>
        <p:spPr bwMode="auto">
          <a:xfrm>
            <a:off x="3511550" y="1990725"/>
            <a:ext cx="2370138" cy="814388"/>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2020" name="Rectangle 104"/>
          <p:cNvSpPr>
            <a:spLocks noChangeArrowheads="1"/>
          </p:cNvSpPr>
          <p:nvPr/>
        </p:nvSpPr>
        <p:spPr bwMode="auto">
          <a:xfrm>
            <a:off x="3394075" y="1873250"/>
            <a:ext cx="2370138" cy="814388"/>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2021" name="Text Box 105"/>
          <p:cNvSpPr txBox="1">
            <a:spLocks noChangeArrowheads="1"/>
          </p:cNvSpPr>
          <p:nvPr/>
        </p:nvSpPr>
        <p:spPr bwMode="auto">
          <a:xfrm>
            <a:off x="4229100" y="1890713"/>
            <a:ext cx="16129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Document</a:t>
            </a:r>
            <a:br>
              <a:rPr lang="en-US" sz="1500">
                <a:solidFill>
                  <a:srgbClr val="5F5F5F"/>
                </a:solidFill>
                <a:latin typeface="MetaPlusBook-Roman" pitchFamily="34" charset="0"/>
              </a:rPr>
            </a:br>
            <a:r>
              <a:rPr lang="en-US" sz="1500">
                <a:solidFill>
                  <a:srgbClr val="5F5F5F"/>
                </a:solidFill>
                <a:latin typeface="MetaPlusBook-Roman" pitchFamily="34" charset="0"/>
              </a:rPr>
              <a:t>Production</a:t>
            </a:r>
            <a:br>
              <a:rPr lang="en-US" sz="1500">
                <a:solidFill>
                  <a:srgbClr val="5F5F5F"/>
                </a:solidFill>
                <a:latin typeface="MetaPlusBook-Roman" pitchFamily="34" charset="0"/>
              </a:rPr>
            </a:br>
            <a:r>
              <a:rPr lang="en-US" sz="1500">
                <a:solidFill>
                  <a:srgbClr val="5F5F5F"/>
                </a:solidFill>
                <a:latin typeface="MetaPlusBook-Roman" pitchFamily="34" charset="0"/>
              </a:rPr>
              <a:t>System</a:t>
            </a:r>
          </a:p>
        </p:txBody>
      </p:sp>
      <p:pic>
        <p:nvPicPr>
          <p:cNvPr id="42022" name="Picture 106"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6788" y="1922463"/>
            <a:ext cx="728662"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3" name="Rectangle 113"/>
          <p:cNvSpPr>
            <a:spLocks noChangeArrowheads="1"/>
          </p:cNvSpPr>
          <p:nvPr/>
        </p:nvSpPr>
        <p:spPr bwMode="auto">
          <a:xfrm>
            <a:off x="3395663" y="3068638"/>
            <a:ext cx="2370137" cy="814387"/>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2024" name="Text Box 114"/>
          <p:cNvSpPr txBox="1">
            <a:spLocks noChangeArrowheads="1"/>
          </p:cNvSpPr>
          <p:nvPr/>
        </p:nvSpPr>
        <p:spPr bwMode="auto">
          <a:xfrm>
            <a:off x="4230688" y="3086100"/>
            <a:ext cx="16129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Document</a:t>
            </a:r>
            <a:br>
              <a:rPr lang="en-US" sz="1500">
                <a:solidFill>
                  <a:srgbClr val="5F5F5F"/>
                </a:solidFill>
                <a:latin typeface="MetaPlusBook-Roman" pitchFamily="34" charset="0"/>
              </a:rPr>
            </a:br>
            <a:r>
              <a:rPr lang="en-US" sz="1500">
                <a:solidFill>
                  <a:srgbClr val="5F5F5F"/>
                </a:solidFill>
                <a:latin typeface="MetaPlusBook-Roman" pitchFamily="34" charset="0"/>
              </a:rPr>
              <a:t>Storage</a:t>
            </a:r>
            <a:br>
              <a:rPr lang="en-US" sz="1500">
                <a:solidFill>
                  <a:srgbClr val="5F5F5F"/>
                </a:solidFill>
                <a:latin typeface="MetaPlusBook-Roman" pitchFamily="34" charset="0"/>
              </a:rPr>
            </a:br>
            <a:r>
              <a:rPr lang="en-US" sz="1500">
                <a:solidFill>
                  <a:srgbClr val="5F5F5F"/>
                </a:solidFill>
                <a:latin typeface="MetaPlusBook-Roman" pitchFamily="34" charset="0"/>
              </a:rPr>
              <a:t>System</a:t>
            </a:r>
          </a:p>
        </p:txBody>
      </p:sp>
      <p:pic>
        <p:nvPicPr>
          <p:cNvPr id="42025" name="Picture 115"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8375" y="3119438"/>
            <a:ext cx="728663"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6" name="Rectangle 130"/>
          <p:cNvSpPr>
            <a:spLocks noChangeArrowheads="1"/>
          </p:cNvSpPr>
          <p:nvPr/>
        </p:nvSpPr>
        <p:spPr bwMode="auto">
          <a:xfrm>
            <a:off x="3398838" y="4316413"/>
            <a:ext cx="2347912"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42027" name="Picture 131"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1550" y="4367213"/>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8" name="Text Box 132"/>
          <p:cNvSpPr txBox="1">
            <a:spLocks noChangeArrowheads="1"/>
          </p:cNvSpPr>
          <p:nvPr/>
        </p:nvSpPr>
        <p:spPr bwMode="auto">
          <a:xfrm>
            <a:off x="4232275" y="4333875"/>
            <a:ext cx="1325563"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dirty="0">
                <a:solidFill>
                  <a:schemeClr val="accent1"/>
                </a:solidFill>
                <a:latin typeface="MetaPlusBook-Roman" pitchFamily="34" charset="0"/>
              </a:rPr>
              <a:t>Metropolitan</a:t>
            </a:r>
            <a:br>
              <a:rPr lang="en-US" sz="1500" dirty="0">
                <a:solidFill>
                  <a:schemeClr val="accent1"/>
                </a:solidFill>
                <a:latin typeface="MetaPlusBook-Roman" pitchFamily="34" charset="0"/>
              </a:rPr>
            </a:br>
            <a:r>
              <a:rPr lang="en-US" sz="1500" dirty="0">
                <a:solidFill>
                  <a:schemeClr val="accent1"/>
                </a:solidFill>
                <a:latin typeface="MetaPlusBook-Roman" pitchFamily="34" charset="0"/>
              </a:rPr>
              <a:t>Reporting</a:t>
            </a:r>
            <a:br>
              <a:rPr lang="en-US" sz="1500" dirty="0">
                <a:solidFill>
                  <a:schemeClr val="accent1"/>
                </a:solidFill>
                <a:latin typeface="MetaPlusBook-Roman" pitchFamily="34" charset="0"/>
              </a:rPr>
            </a:br>
            <a:r>
              <a:rPr lang="en-US" sz="1500" dirty="0">
                <a:solidFill>
                  <a:schemeClr val="accent1"/>
                </a:solidFill>
                <a:latin typeface="MetaPlusBook-Roman" pitchFamily="34" charset="0"/>
              </a:rPr>
              <a:t>Bureau</a:t>
            </a:r>
          </a:p>
        </p:txBody>
      </p:sp>
      <p:pic>
        <p:nvPicPr>
          <p:cNvPr id="42029" name="Picture 133" descr="j042984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83213" y="3979863"/>
            <a:ext cx="733425"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30" name="Rectangle 134"/>
          <p:cNvSpPr>
            <a:spLocks noChangeArrowheads="1"/>
          </p:cNvSpPr>
          <p:nvPr/>
        </p:nvSpPr>
        <p:spPr bwMode="auto">
          <a:xfrm>
            <a:off x="3503613" y="5665788"/>
            <a:ext cx="2341562"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42031" name="Picture 135" descr="j034748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08600" y="5319713"/>
            <a:ext cx="850900"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32" name="Rectangle 136"/>
          <p:cNvSpPr>
            <a:spLocks noChangeArrowheads="1"/>
          </p:cNvSpPr>
          <p:nvPr/>
        </p:nvSpPr>
        <p:spPr bwMode="auto">
          <a:xfrm>
            <a:off x="3386138" y="5548313"/>
            <a:ext cx="2341562"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42033" name="Picture 137"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8850" y="5597525"/>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34" name="Text Box 138"/>
          <p:cNvSpPr txBox="1">
            <a:spLocks noChangeArrowheads="1"/>
          </p:cNvSpPr>
          <p:nvPr/>
        </p:nvSpPr>
        <p:spPr bwMode="auto">
          <a:xfrm>
            <a:off x="4221163" y="5564188"/>
            <a:ext cx="1246187"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chemeClr val="accent1"/>
                </a:solidFill>
                <a:latin typeface="MetaPlusBook-Roman" pitchFamily="34" charset="0"/>
              </a:rPr>
              <a:t>Medical</a:t>
            </a:r>
            <a:br>
              <a:rPr lang="en-US" sz="1500">
                <a:solidFill>
                  <a:schemeClr val="accent1"/>
                </a:solidFill>
                <a:latin typeface="MetaPlusBook-Roman" pitchFamily="34" charset="0"/>
              </a:rPr>
            </a:br>
            <a:r>
              <a:rPr lang="en-US" sz="1500">
                <a:solidFill>
                  <a:schemeClr val="accent1"/>
                </a:solidFill>
                <a:latin typeface="MetaPlusBook-Roman" pitchFamily="34" charset="0"/>
              </a:rPr>
              <a:t>Bill Review</a:t>
            </a:r>
            <a:br>
              <a:rPr lang="en-US" sz="1500">
                <a:solidFill>
                  <a:schemeClr val="accent1"/>
                </a:solidFill>
                <a:latin typeface="MetaPlusBook-Roman" pitchFamily="34" charset="0"/>
              </a:rPr>
            </a:br>
            <a:r>
              <a:rPr lang="en-US" sz="1500">
                <a:solidFill>
                  <a:schemeClr val="accent1"/>
                </a:solidFill>
                <a:latin typeface="MetaPlusBook-Roman" pitchFamily="34" charset="0"/>
              </a:rPr>
              <a:t>System</a:t>
            </a:r>
          </a:p>
        </p:txBody>
      </p:sp>
      <p:pic>
        <p:nvPicPr>
          <p:cNvPr id="42035" name="Picture 139" descr="j034748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91125" y="5200650"/>
            <a:ext cx="8509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36" name="Rectangle 140"/>
          <p:cNvSpPr>
            <a:spLocks noChangeArrowheads="1"/>
          </p:cNvSpPr>
          <p:nvPr/>
        </p:nvSpPr>
        <p:spPr bwMode="auto">
          <a:xfrm>
            <a:off x="401638" y="5540375"/>
            <a:ext cx="2368550" cy="814388"/>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2037" name="Text Box 141"/>
          <p:cNvSpPr txBox="1">
            <a:spLocks noChangeArrowheads="1"/>
          </p:cNvSpPr>
          <p:nvPr/>
        </p:nvSpPr>
        <p:spPr bwMode="auto">
          <a:xfrm>
            <a:off x="1235075" y="5665788"/>
            <a:ext cx="16129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dirty="0">
                <a:solidFill>
                  <a:srgbClr val="5F5F5F"/>
                </a:solidFill>
                <a:latin typeface="MetaPlusBook-Roman" pitchFamily="34" charset="0"/>
              </a:rPr>
              <a:t>Geocoding</a:t>
            </a:r>
            <a:br>
              <a:rPr lang="en-US" sz="1500" dirty="0">
                <a:solidFill>
                  <a:srgbClr val="5F5F5F"/>
                </a:solidFill>
                <a:latin typeface="MetaPlusBook-Roman" pitchFamily="34" charset="0"/>
              </a:rPr>
            </a:br>
            <a:r>
              <a:rPr lang="en-US" sz="1500" dirty="0">
                <a:solidFill>
                  <a:srgbClr val="5F5F5F"/>
                </a:solidFill>
                <a:latin typeface="MetaPlusBook-Roman" pitchFamily="34" charset="0"/>
              </a:rPr>
              <a:t>Service</a:t>
            </a:r>
          </a:p>
        </p:txBody>
      </p:sp>
      <p:pic>
        <p:nvPicPr>
          <p:cNvPr id="42038" name="Picture 142"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350" y="5589588"/>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39" name="Rectangle 157"/>
          <p:cNvSpPr>
            <a:spLocks noChangeArrowheads="1"/>
          </p:cNvSpPr>
          <p:nvPr/>
        </p:nvSpPr>
        <p:spPr bwMode="auto">
          <a:xfrm>
            <a:off x="6469063" y="5527675"/>
            <a:ext cx="2043112" cy="814388"/>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42040" name="Text Box 158"/>
          <p:cNvSpPr txBox="1">
            <a:spLocks noChangeArrowheads="1"/>
          </p:cNvSpPr>
          <p:nvPr/>
        </p:nvSpPr>
        <p:spPr bwMode="auto">
          <a:xfrm>
            <a:off x="7304088" y="5664200"/>
            <a:ext cx="12461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chemeClr val="accent1"/>
                </a:solidFill>
                <a:latin typeface="MetaPlusBook-Roman" pitchFamily="34" charset="0"/>
              </a:rPr>
              <a:t>Claim</a:t>
            </a:r>
            <a:br>
              <a:rPr lang="en-US" sz="1500">
                <a:solidFill>
                  <a:schemeClr val="accent1"/>
                </a:solidFill>
                <a:latin typeface="MetaPlusBook-Roman" pitchFamily="34" charset="0"/>
              </a:rPr>
            </a:br>
            <a:r>
              <a:rPr lang="en-US" sz="1500">
                <a:solidFill>
                  <a:schemeClr val="accent1"/>
                </a:solidFill>
                <a:latin typeface="MetaPlusBook-Roman" pitchFamily="34" charset="0"/>
              </a:rPr>
              <a:t>Search</a:t>
            </a:r>
          </a:p>
        </p:txBody>
      </p:sp>
      <p:pic>
        <p:nvPicPr>
          <p:cNvPr id="42041" name="Picture 159"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3363" y="5578475"/>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42" name="Picture 160" descr="bs01872_"/>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80363" y="5210175"/>
            <a:ext cx="1116012"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2043" name="Group 161"/>
          <p:cNvGrpSpPr>
            <a:grpSpLocks/>
          </p:cNvGrpSpPr>
          <p:nvPr/>
        </p:nvGrpSpPr>
        <p:grpSpPr bwMode="auto">
          <a:xfrm>
            <a:off x="8248650" y="1474788"/>
            <a:ext cx="460375" cy="573087"/>
            <a:chOff x="4174" y="933"/>
            <a:chExt cx="921" cy="1151"/>
          </a:xfrm>
        </p:grpSpPr>
        <p:sp>
          <p:nvSpPr>
            <p:cNvPr id="42064" name="Rectangle 162"/>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42065" name="AutoShape 163"/>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42066" name="AutoShape 164"/>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42067" name="AutoShape 165"/>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42068" name="Freeform 166"/>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2069" name="Freeform 167"/>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2070" name="Freeform 168"/>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2071" name="Freeform 169"/>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2072" name="Freeform 170"/>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2073" name="Freeform 171"/>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2074" name="Freeform 172"/>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2075" name="Line 173"/>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76" name="Line 174"/>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77" name="Line 175"/>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78" name="Line 176"/>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79" name="Line 177"/>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80" name="Line 178"/>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2044" name="AutoShape 179"/>
          <p:cNvSpPr>
            <a:spLocks noChangeArrowheads="1"/>
          </p:cNvSpPr>
          <p:nvPr/>
        </p:nvSpPr>
        <p:spPr bwMode="auto">
          <a:xfrm>
            <a:off x="7862888" y="1454150"/>
            <a:ext cx="431800" cy="374650"/>
          </a:xfrm>
          <a:prstGeom prst="rightArrow">
            <a:avLst>
              <a:gd name="adj1" fmla="val 50000"/>
              <a:gd name="adj2" fmla="val 28814"/>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42045" name="AutoShape 180"/>
          <p:cNvSpPr>
            <a:spLocks noChangeArrowheads="1"/>
          </p:cNvSpPr>
          <p:nvPr/>
        </p:nvSpPr>
        <p:spPr bwMode="auto">
          <a:xfrm>
            <a:off x="8726488" y="1711325"/>
            <a:ext cx="379412" cy="374650"/>
          </a:xfrm>
          <a:prstGeom prst="rightArrow">
            <a:avLst>
              <a:gd name="adj1" fmla="val 50000"/>
              <a:gd name="adj2" fmla="val 25318"/>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42046" name="Line 181"/>
          <p:cNvSpPr>
            <a:spLocks noChangeShapeType="1"/>
          </p:cNvSpPr>
          <p:nvPr/>
        </p:nvSpPr>
        <p:spPr bwMode="auto">
          <a:xfrm>
            <a:off x="552450" y="145097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47" name="Line 182"/>
          <p:cNvSpPr>
            <a:spLocks noChangeShapeType="1"/>
          </p:cNvSpPr>
          <p:nvPr/>
        </p:nvSpPr>
        <p:spPr bwMode="auto">
          <a:xfrm>
            <a:off x="704850" y="145097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48" name="Line 183"/>
          <p:cNvSpPr>
            <a:spLocks noChangeShapeType="1"/>
          </p:cNvSpPr>
          <p:nvPr/>
        </p:nvSpPr>
        <p:spPr bwMode="auto">
          <a:xfrm>
            <a:off x="857250" y="145097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49" name="Line 184"/>
          <p:cNvSpPr>
            <a:spLocks noChangeShapeType="1"/>
          </p:cNvSpPr>
          <p:nvPr/>
        </p:nvSpPr>
        <p:spPr bwMode="auto">
          <a:xfrm>
            <a:off x="1009650" y="145097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50" name="Line 185"/>
          <p:cNvSpPr>
            <a:spLocks noChangeShapeType="1"/>
          </p:cNvSpPr>
          <p:nvPr/>
        </p:nvSpPr>
        <p:spPr bwMode="auto">
          <a:xfrm>
            <a:off x="1158875" y="144462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51" name="Line 186"/>
          <p:cNvSpPr>
            <a:spLocks noChangeShapeType="1"/>
          </p:cNvSpPr>
          <p:nvPr/>
        </p:nvSpPr>
        <p:spPr bwMode="auto">
          <a:xfrm>
            <a:off x="1311275" y="144462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52" name="Line 187"/>
          <p:cNvSpPr>
            <a:spLocks noChangeShapeType="1"/>
          </p:cNvSpPr>
          <p:nvPr/>
        </p:nvSpPr>
        <p:spPr bwMode="auto">
          <a:xfrm>
            <a:off x="1463675" y="144462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53" name="Line 188"/>
          <p:cNvSpPr>
            <a:spLocks noChangeShapeType="1"/>
          </p:cNvSpPr>
          <p:nvPr/>
        </p:nvSpPr>
        <p:spPr bwMode="auto">
          <a:xfrm>
            <a:off x="1482725" y="773113"/>
            <a:ext cx="471488"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54" name="Line 189"/>
          <p:cNvSpPr>
            <a:spLocks noChangeShapeType="1"/>
          </p:cNvSpPr>
          <p:nvPr/>
        </p:nvSpPr>
        <p:spPr bwMode="auto">
          <a:xfrm>
            <a:off x="1482725" y="925513"/>
            <a:ext cx="471488"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55" name="Line 190"/>
          <p:cNvSpPr>
            <a:spLocks noChangeShapeType="1"/>
          </p:cNvSpPr>
          <p:nvPr/>
        </p:nvSpPr>
        <p:spPr bwMode="auto">
          <a:xfrm>
            <a:off x="1482725" y="1077913"/>
            <a:ext cx="471488"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56" name="Line 191"/>
          <p:cNvSpPr>
            <a:spLocks noChangeShapeType="1"/>
          </p:cNvSpPr>
          <p:nvPr/>
        </p:nvSpPr>
        <p:spPr bwMode="auto">
          <a:xfrm>
            <a:off x="1482725" y="1230313"/>
            <a:ext cx="471488"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57" name="Line 192"/>
          <p:cNvSpPr>
            <a:spLocks noChangeShapeType="1"/>
          </p:cNvSpPr>
          <p:nvPr/>
        </p:nvSpPr>
        <p:spPr bwMode="auto">
          <a:xfrm>
            <a:off x="1482725" y="1382713"/>
            <a:ext cx="471488"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58" name="Rectangle 193"/>
          <p:cNvSpPr>
            <a:spLocks noChangeArrowheads="1"/>
          </p:cNvSpPr>
          <p:nvPr/>
        </p:nvSpPr>
        <p:spPr bwMode="auto">
          <a:xfrm>
            <a:off x="514350" y="3162300"/>
            <a:ext cx="714375" cy="681038"/>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2059" name="Rectangle 194"/>
          <p:cNvSpPr>
            <a:spLocks noChangeArrowheads="1"/>
          </p:cNvSpPr>
          <p:nvPr/>
        </p:nvSpPr>
        <p:spPr bwMode="auto">
          <a:xfrm>
            <a:off x="512763" y="4470400"/>
            <a:ext cx="714375" cy="681038"/>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2060" name="Rectangle 195"/>
          <p:cNvSpPr>
            <a:spLocks noChangeArrowheads="1"/>
          </p:cNvSpPr>
          <p:nvPr/>
        </p:nvSpPr>
        <p:spPr bwMode="auto">
          <a:xfrm>
            <a:off x="514350" y="5621338"/>
            <a:ext cx="714375" cy="681037"/>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2061" name="Rectangle 196"/>
          <p:cNvSpPr>
            <a:spLocks noChangeArrowheads="1"/>
          </p:cNvSpPr>
          <p:nvPr/>
        </p:nvSpPr>
        <p:spPr bwMode="auto">
          <a:xfrm>
            <a:off x="3522663" y="3119438"/>
            <a:ext cx="714375" cy="681037"/>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2062" name="Rectangle 197"/>
          <p:cNvSpPr>
            <a:spLocks noChangeArrowheads="1"/>
          </p:cNvSpPr>
          <p:nvPr/>
        </p:nvSpPr>
        <p:spPr bwMode="auto">
          <a:xfrm>
            <a:off x="3521075" y="1922463"/>
            <a:ext cx="714375" cy="681037"/>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2063" name="Rectangle 198"/>
          <p:cNvSpPr>
            <a:spLocks noChangeArrowheads="1"/>
          </p:cNvSpPr>
          <p:nvPr/>
        </p:nvSpPr>
        <p:spPr bwMode="auto">
          <a:xfrm>
            <a:off x="6575425" y="757238"/>
            <a:ext cx="714375" cy="681037"/>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pic>
        <p:nvPicPr>
          <p:cNvPr id="128" name="Picture 127" descr="claimcenter.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41817" y="511460"/>
            <a:ext cx="939516" cy="939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 name="Rectangle 86"/>
          <p:cNvSpPr>
            <a:spLocks noChangeArrowheads="1"/>
          </p:cNvSpPr>
          <p:nvPr/>
        </p:nvSpPr>
        <p:spPr bwMode="auto">
          <a:xfrm>
            <a:off x="3408386" y="800100"/>
            <a:ext cx="2370138" cy="814387"/>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135" name="Text Box 87"/>
          <p:cNvSpPr txBox="1">
            <a:spLocks noChangeArrowheads="1"/>
          </p:cNvSpPr>
          <p:nvPr/>
        </p:nvSpPr>
        <p:spPr bwMode="auto">
          <a:xfrm>
            <a:off x="4228176" y="1023011"/>
            <a:ext cx="122552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dirty="0" smtClean="0">
                <a:solidFill>
                  <a:srgbClr val="5F5F5F"/>
                </a:solidFill>
                <a:latin typeface="MetaPlusBook-Roman" pitchFamily="34" charset="0"/>
              </a:rPr>
              <a:t>Vendor Portal</a:t>
            </a:r>
            <a:endParaRPr lang="en-US" sz="1500" dirty="0">
              <a:solidFill>
                <a:srgbClr val="5F5F5F"/>
              </a:solidFill>
              <a:latin typeface="MetaPlusBook-Roman" pitchFamily="34" charset="0"/>
            </a:endParaRPr>
          </a:p>
        </p:txBody>
      </p:sp>
      <p:pic>
        <p:nvPicPr>
          <p:cNvPr id="136" name="Picture 88"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1099" y="849312"/>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 name="Rectangle 194"/>
          <p:cNvSpPr>
            <a:spLocks noChangeArrowheads="1"/>
          </p:cNvSpPr>
          <p:nvPr/>
        </p:nvSpPr>
        <p:spPr bwMode="auto">
          <a:xfrm>
            <a:off x="3521099" y="881062"/>
            <a:ext cx="714375" cy="681038"/>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408363" y="442338"/>
            <a:ext cx="2319337" cy="1173314"/>
            <a:chOff x="3408363" y="442338"/>
            <a:chExt cx="2319337" cy="1173314"/>
          </a:xfrm>
        </p:grpSpPr>
        <p:sp>
          <p:nvSpPr>
            <p:cNvPr id="141" name="Rectangle 49"/>
            <p:cNvSpPr>
              <a:spLocks noChangeArrowheads="1"/>
            </p:cNvSpPr>
            <p:nvPr/>
          </p:nvSpPr>
          <p:spPr bwMode="auto">
            <a:xfrm>
              <a:off x="3408363" y="821647"/>
              <a:ext cx="2319337" cy="794005"/>
            </a:xfrm>
            <a:prstGeom prst="rect">
              <a:avLst/>
            </a:prstGeom>
            <a:solidFill>
              <a:srgbClr val="F0F057"/>
            </a:solidFill>
            <a:ln w="28575" algn="ctr">
              <a:solidFill>
                <a:schemeClr val="accent1"/>
              </a:solidFill>
              <a:miter lim="800000"/>
              <a:headEnd/>
              <a:tailEnd/>
            </a:ln>
          </p:spPr>
          <p:txBody>
            <a:bodyPr wrap="square" lIns="0" tIns="0" rIns="0" bIns="0" anchor="ctr">
              <a:spAutoFit/>
            </a:bodyPr>
            <a:lstStyle/>
            <a:p>
              <a:endParaRPr lang="en-US"/>
            </a:p>
          </p:txBody>
        </p:sp>
        <p:sp>
          <p:nvSpPr>
            <p:cNvPr id="142" name="Text Box 50"/>
            <p:cNvSpPr txBox="1">
              <a:spLocks noChangeArrowheads="1"/>
            </p:cNvSpPr>
            <p:nvPr/>
          </p:nvSpPr>
          <p:spPr bwMode="auto">
            <a:xfrm>
              <a:off x="4241800" y="1022244"/>
              <a:ext cx="106909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dirty="0" smtClean="0">
                  <a:solidFill>
                    <a:schemeClr val="accent1"/>
                  </a:solidFill>
                  <a:latin typeface="MetaPlusBook-Roman" pitchFamily="34" charset="0"/>
                </a:rPr>
                <a:t>Vendor Portal</a:t>
              </a:r>
              <a:endParaRPr lang="en-US" sz="1500" dirty="0">
                <a:solidFill>
                  <a:schemeClr val="accent1"/>
                </a:solidFill>
                <a:latin typeface="MetaPlusBook-Roman" pitchFamily="34" charset="0"/>
              </a:endParaRPr>
            </a:p>
          </p:txBody>
        </p:sp>
        <p:pic>
          <p:nvPicPr>
            <p:cNvPr id="143" name="Picture 51"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1075" y="872447"/>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8" name="Group 147"/>
            <p:cNvGrpSpPr/>
            <p:nvPr/>
          </p:nvGrpSpPr>
          <p:grpSpPr>
            <a:xfrm>
              <a:off x="4707313" y="442338"/>
              <a:ext cx="870686" cy="693649"/>
              <a:chOff x="396875" y="947738"/>
              <a:chExt cx="1335088" cy="1063624"/>
            </a:xfrm>
          </p:grpSpPr>
          <p:sp>
            <p:nvSpPr>
              <p:cNvPr id="149" name="Freeform 12"/>
              <p:cNvSpPr>
                <a:spLocks/>
              </p:cNvSpPr>
              <p:nvPr/>
            </p:nvSpPr>
            <p:spPr bwMode="auto">
              <a:xfrm>
                <a:off x="434975" y="1397000"/>
                <a:ext cx="968375" cy="573087"/>
              </a:xfrm>
              <a:custGeom>
                <a:avLst/>
                <a:gdLst>
                  <a:gd name="T0" fmla="*/ 1394 w 1831"/>
                  <a:gd name="T1" fmla="*/ 7 h 1083"/>
                  <a:gd name="T2" fmla="*/ 1394 w 1831"/>
                  <a:gd name="T3" fmla="*/ 4 h 1083"/>
                  <a:gd name="T4" fmla="*/ 1386 w 1831"/>
                  <a:gd name="T5" fmla="*/ 4 h 1083"/>
                  <a:gd name="T6" fmla="*/ 1375 w 1831"/>
                  <a:gd name="T7" fmla="*/ 0 h 1083"/>
                  <a:gd name="T8" fmla="*/ 1375 w 1831"/>
                  <a:gd name="T9" fmla="*/ 4 h 1083"/>
                  <a:gd name="T10" fmla="*/ 0 w 1831"/>
                  <a:gd name="T11" fmla="*/ 49 h 1083"/>
                  <a:gd name="T12" fmla="*/ 0 w 1831"/>
                  <a:gd name="T13" fmla="*/ 984 h 1083"/>
                  <a:gd name="T14" fmla="*/ 1375 w 1831"/>
                  <a:gd name="T15" fmla="*/ 1066 h 1083"/>
                  <a:gd name="T16" fmla="*/ 1375 w 1831"/>
                  <a:gd name="T17" fmla="*/ 1083 h 1083"/>
                  <a:gd name="T18" fmla="*/ 1389 w 1831"/>
                  <a:gd name="T19" fmla="*/ 1066 h 1083"/>
                  <a:gd name="T20" fmla="*/ 1394 w 1831"/>
                  <a:gd name="T21" fmla="*/ 1066 h 1083"/>
                  <a:gd name="T22" fmla="*/ 1394 w 1831"/>
                  <a:gd name="T23" fmla="*/ 1061 h 1083"/>
                  <a:gd name="T24" fmla="*/ 1831 w 1831"/>
                  <a:gd name="T25" fmla="*/ 542 h 1083"/>
                  <a:gd name="T26" fmla="*/ 1831 w 1831"/>
                  <a:gd name="T27" fmla="*/ 189 h 1083"/>
                  <a:gd name="T28" fmla="*/ 1394 w 1831"/>
                  <a:gd name="T29" fmla="*/ 7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31" h="1083">
                    <a:moveTo>
                      <a:pt x="1394" y="7"/>
                    </a:moveTo>
                    <a:lnTo>
                      <a:pt x="1394" y="4"/>
                    </a:lnTo>
                    <a:lnTo>
                      <a:pt x="1386" y="4"/>
                    </a:lnTo>
                    <a:lnTo>
                      <a:pt x="1375" y="0"/>
                    </a:lnTo>
                    <a:lnTo>
                      <a:pt x="1375" y="4"/>
                    </a:lnTo>
                    <a:lnTo>
                      <a:pt x="0" y="49"/>
                    </a:lnTo>
                    <a:lnTo>
                      <a:pt x="0" y="984"/>
                    </a:lnTo>
                    <a:lnTo>
                      <a:pt x="1375" y="1066"/>
                    </a:lnTo>
                    <a:lnTo>
                      <a:pt x="1375" y="1083"/>
                    </a:lnTo>
                    <a:lnTo>
                      <a:pt x="1389" y="1066"/>
                    </a:lnTo>
                    <a:lnTo>
                      <a:pt x="1394" y="1066"/>
                    </a:lnTo>
                    <a:lnTo>
                      <a:pt x="1394" y="1061"/>
                    </a:lnTo>
                    <a:lnTo>
                      <a:pt x="1831" y="542"/>
                    </a:lnTo>
                    <a:lnTo>
                      <a:pt x="1831" y="189"/>
                    </a:lnTo>
                    <a:lnTo>
                      <a:pt x="139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3"/>
              <p:cNvSpPr>
                <a:spLocks/>
              </p:cNvSpPr>
              <p:nvPr/>
            </p:nvSpPr>
            <p:spPr bwMode="auto">
              <a:xfrm>
                <a:off x="1173163" y="1411288"/>
                <a:ext cx="220663" cy="530225"/>
              </a:xfrm>
              <a:custGeom>
                <a:avLst/>
                <a:gdLst>
                  <a:gd name="T0" fmla="*/ 0 w 418"/>
                  <a:gd name="T1" fmla="*/ 0 h 1003"/>
                  <a:gd name="T2" fmla="*/ 418 w 418"/>
                  <a:gd name="T3" fmla="*/ 174 h 1003"/>
                  <a:gd name="T4" fmla="*/ 418 w 418"/>
                  <a:gd name="T5" fmla="*/ 507 h 1003"/>
                  <a:gd name="T6" fmla="*/ 0 w 418"/>
                  <a:gd name="T7" fmla="*/ 1003 h 1003"/>
                  <a:gd name="T8" fmla="*/ 0 w 418"/>
                  <a:gd name="T9" fmla="*/ 0 h 1003"/>
                </a:gdLst>
                <a:ahLst/>
                <a:cxnLst>
                  <a:cxn ang="0">
                    <a:pos x="T0" y="T1"/>
                  </a:cxn>
                  <a:cxn ang="0">
                    <a:pos x="T2" y="T3"/>
                  </a:cxn>
                  <a:cxn ang="0">
                    <a:pos x="T4" y="T5"/>
                  </a:cxn>
                  <a:cxn ang="0">
                    <a:pos x="T6" y="T7"/>
                  </a:cxn>
                  <a:cxn ang="0">
                    <a:pos x="T8" y="T9"/>
                  </a:cxn>
                </a:cxnLst>
                <a:rect l="0" t="0" r="r" b="b"/>
                <a:pathLst>
                  <a:path w="418" h="1003">
                    <a:moveTo>
                      <a:pt x="0" y="0"/>
                    </a:moveTo>
                    <a:lnTo>
                      <a:pt x="418" y="174"/>
                    </a:lnTo>
                    <a:lnTo>
                      <a:pt x="418" y="507"/>
                    </a:lnTo>
                    <a:lnTo>
                      <a:pt x="0" y="1003"/>
                    </a:lnTo>
                    <a:lnTo>
                      <a:pt x="0" y="0"/>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4"/>
              <p:cNvSpPr>
                <a:spLocks/>
              </p:cNvSpPr>
              <p:nvPr/>
            </p:nvSpPr>
            <p:spPr bwMode="auto">
              <a:xfrm>
                <a:off x="444500" y="1409700"/>
                <a:ext cx="717550" cy="541337"/>
              </a:xfrm>
              <a:custGeom>
                <a:avLst/>
                <a:gdLst>
                  <a:gd name="T0" fmla="*/ 1357 w 1357"/>
                  <a:gd name="T1" fmla="*/ 1023 h 1023"/>
                  <a:gd name="T2" fmla="*/ 0 w 1357"/>
                  <a:gd name="T3" fmla="*/ 942 h 1023"/>
                  <a:gd name="T4" fmla="*/ 0 w 1357"/>
                  <a:gd name="T5" fmla="*/ 43 h 1023"/>
                  <a:gd name="T6" fmla="*/ 1357 w 1357"/>
                  <a:gd name="T7" fmla="*/ 0 h 1023"/>
                  <a:gd name="T8" fmla="*/ 1357 w 1357"/>
                  <a:gd name="T9" fmla="*/ 1023 h 1023"/>
                </a:gdLst>
                <a:ahLst/>
                <a:cxnLst>
                  <a:cxn ang="0">
                    <a:pos x="T0" y="T1"/>
                  </a:cxn>
                  <a:cxn ang="0">
                    <a:pos x="T2" y="T3"/>
                  </a:cxn>
                  <a:cxn ang="0">
                    <a:pos x="T4" y="T5"/>
                  </a:cxn>
                  <a:cxn ang="0">
                    <a:pos x="T6" y="T7"/>
                  </a:cxn>
                  <a:cxn ang="0">
                    <a:pos x="T8" y="T9"/>
                  </a:cxn>
                </a:cxnLst>
                <a:rect l="0" t="0" r="r" b="b"/>
                <a:pathLst>
                  <a:path w="1357" h="1023">
                    <a:moveTo>
                      <a:pt x="1357" y="1023"/>
                    </a:moveTo>
                    <a:lnTo>
                      <a:pt x="0" y="942"/>
                    </a:lnTo>
                    <a:lnTo>
                      <a:pt x="0" y="43"/>
                    </a:lnTo>
                    <a:lnTo>
                      <a:pt x="1357" y="0"/>
                    </a:lnTo>
                    <a:lnTo>
                      <a:pt x="1357" y="1023"/>
                    </a:lnTo>
                    <a:close/>
                  </a:path>
                </a:pathLst>
              </a:custGeom>
              <a:solidFill>
                <a:srgbClr val="FFD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5"/>
              <p:cNvSpPr>
                <a:spLocks/>
              </p:cNvSpPr>
              <p:nvPr/>
            </p:nvSpPr>
            <p:spPr bwMode="auto">
              <a:xfrm>
                <a:off x="444500" y="1409700"/>
                <a:ext cx="717550" cy="39687"/>
              </a:xfrm>
              <a:custGeom>
                <a:avLst/>
                <a:gdLst>
                  <a:gd name="T0" fmla="*/ 1357 w 1357"/>
                  <a:gd name="T1" fmla="*/ 0 h 76"/>
                  <a:gd name="T2" fmla="*/ 0 w 1357"/>
                  <a:gd name="T3" fmla="*/ 43 h 76"/>
                  <a:gd name="T4" fmla="*/ 0 w 1357"/>
                  <a:gd name="T5" fmla="*/ 66 h 76"/>
                  <a:gd name="T6" fmla="*/ 1357 w 1357"/>
                  <a:gd name="T7" fmla="*/ 76 h 76"/>
                  <a:gd name="T8" fmla="*/ 1357 w 1357"/>
                  <a:gd name="T9" fmla="*/ 0 h 76"/>
                </a:gdLst>
                <a:ahLst/>
                <a:cxnLst>
                  <a:cxn ang="0">
                    <a:pos x="T0" y="T1"/>
                  </a:cxn>
                  <a:cxn ang="0">
                    <a:pos x="T2" y="T3"/>
                  </a:cxn>
                  <a:cxn ang="0">
                    <a:pos x="T4" y="T5"/>
                  </a:cxn>
                  <a:cxn ang="0">
                    <a:pos x="T6" y="T7"/>
                  </a:cxn>
                  <a:cxn ang="0">
                    <a:pos x="T8" y="T9"/>
                  </a:cxn>
                </a:cxnLst>
                <a:rect l="0" t="0" r="r" b="b"/>
                <a:pathLst>
                  <a:path w="1357" h="76">
                    <a:moveTo>
                      <a:pt x="1357" y="0"/>
                    </a:moveTo>
                    <a:lnTo>
                      <a:pt x="0" y="43"/>
                    </a:lnTo>
                    <a:lnTo>
                      <a:pt x="0" y="66"/>
                    </a:lnTo>
                    <a:lnTo>
                      <a:pt x="1357" y="76"/>
                    </a:lnTo>
                    <a:lnTo>
                      <a:pt x="1357" y="0"/>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6"/>
              <p:cNvSpPr>
                <a:spLocks/>
              </p:cNvSpPr>
              <p:nvPr/>
            </p:nvSpPr>
            <p:spPr bwMode="auto">
              <a:xfrm>
                <a:off x="1574800" y="1835150"/>
                <a:ext cx="155575" cy="174625"/>
              </a:xfrm>
              <a:custGeom>
                <a:avLst/>
                <a:gdLst>
                  <a:gd name="T0" fmla="*/ 124 w 293"/>
                  <a:gd name="T1" fmla="*/ 331 h 331"/>
                  <a:gd name="T2" fmla="*/ 293 w 293"/>
                  <a:gd name="T3" fmla="*/ 62 h 331"/>
                  <a:gd name="T4" fmla="*/ 288 w 293"/>
                  <a:gd name="T5" fmla="*/ 19 h 331"/>
                  <a:gd name="T6" fmla="*/ 239 w 293"/>
                  <a:gd name="T7" fmla="*/ 0 h 331"/>
                  <a:gd name="T8" fmla="*/ 0 w 293"/>
                  <a:gd name="T9" fmla="*/ 242 h 331"/>
                  <a:gd name="T10" fmla="*/ 124 w 293"/>
                  <a:gd name="T11" fmla="*/ 331 h 331"/>
                </a:gdLst>
                <a:ahLst/>
                <a:cxnLst>
                  <a:cxn ang="0">
                    <a:pos x="T0" y="T1"/>
                  </a:cxn>
                  <a:cxn ang="0">
                    <a:pos x="T2" y="T3"/>
                  </a:cxn>
                  <a:cxn ang="0">
                    <a:pos x="T4" y="T5"/>
                  </a:cxn>
                  <a:cxn ang="0">
                    <a:pos x="T6" y="T7"/>
                  </a:cxn>
                  <a:cxn ang="0">
                    <a:pos x="T8" y="T9"/>
                  </a:cxn>
                  <a:cxn ang="0">
                    <a:pos x="T10" y="T11"/>
                  </a:cxn>
                </a:cxnLst>
                <a:rect l="0" t="0" r="r" b="b"/>
                <a:pathLst>
                  <a:path w="293" h="331">
                    <a:moveTo>
                      <a:pt x="124" y="331"/>
                    </a:moveTo>
                    <a:lnTo>
                      <a:pt x="293" y="62"/>
                    </a:lnTo>
                    <a:lnTo>
                      <a:pt x="288" y="19"/>
                    </a:lnTo>
                    <a:lnTo>
                      <a:pt x="239" y="0"/>
                    </a:lnTo>
                    <a:lnTo>
                      <a:pt x="0" y="242"/>
                    </a:lnTo>
                    <a:lnTo>
                      <a:pt x="124" y="3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7"/>
              <p:cNvSpPr>
                <a:spLocks/>
              </p:cNvSpPr>
              <p:nvPr/>
            </p:nvSpPr>
            <p:spPr bwMode="auto">
              <a:xfrm>
                <a:off x="1162050" y="1587500"/>
                <a:ext cx="542925" cy="400050"/>
              </a:xfrm>
              <a:custGeom>
                <a:avLst/>
                <a:gdLst>
                  <a:gd name="T0" fmla="*/ 762 w 1026"/>
                  <a:gd name="T1" fmla="*/ 20 h 757"/>
                  <a:gd name="T2" fmla="*/ 0 w 1026"/>
                  <a:gd name="T3" fmla="*/ 0 h 757"/>
                  <a:gd name="T4" fmla="*/ 0 w 1026"/>
                  <a:gd name="T5" fmla="*/ 704 h 757"/>
                  <a:gd name="T6" fmla="*/ 809 w 1026"/>
                  <a:gd name="T7" fmla="*/ 757 h 757"/>
                  <a:gd name="T8" fmla="*/ 1026 w 1026"/>
                  <a:gd name="T9" fmla="*/ 495 h 757"/>
                  <a:gd name="T10" fmla="*/ 1026 w 1026"/>
                  <a:gd name="T11" fmla="*/ 91 h 757"/>
                  <a:gd name="T12" fmla="*/ 762 w 1026"/>
                  <a:gd name="T13" fmla="*/ 20 h 757"/>
                </a:gdLst>
                <a:ahLst/>
                <a:cxnLst>
                  <a:cxn ang="0">
                    <a:pos x="T0" y="T1"/>
                  </a:cxn>
                  <a:cxn ang="0">
                    <a:pos x="T2" y="T3"/>
                  </a:cxn>
                  <a:cxn ang="0">
                    <a:pos x="T4" y="T5"/>
                  </a:cxn>
                  <a:cxn ang="0">
                    <a:pos x="T6" y="T7"/>
                  </a:cxn>
                  <a:cxn ang="0">
                    <a:pos x="T8" y="T9"/>
                  </a:cxn>
                  <a:cxn ang="0">
                    <a:pos x="T10" y="T11"/>
                  </a:cxn>
                  <a:cxn ang="0">
                    <a:pos x="T12" y="T13"/>
                  </a:cxn>
                </a:cxnLst>
                <a:rect l="0" t="0" r="r" b="b"/>
                <a:pathLst>
                  <a:path w="1026" h="757">
                    <a:moveTo>
                      <a:pt x="762" y="20"/>
                    </a:moveTo>
                    <a:lnTo>
                      <a:pt x="0" y="0"/>
                    </a:lnTo>
                    <a:lnTo>
                      <a:pt x="0" y="704"/>
                    </a:lnTo>
                    <a:lnTo>
                      <a:pt x="809" y="757"/>
                    </a:lnTo>
                    <a:lnTo>
                      <a:pt x="1026" y="495"/>
                    </a:lnTo>
                    <a:lnTo>
                      <a:pt x="1026" y="91"/>
                    </a:lnTo>
                    <a:lnTo>
                      <a:pt x="76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8"/>
              <p:cNvSpPr>
                <a:spLocks/>
              </p:cNvSpPr>
              <p:nvPr/>
            </p:nvSpPr>
            <p:spPr bwMode="auto">
              <a:xfrm>
                <a:off x="1171575" y="1598613"/>
                <a:ext cx="523875" cy="379412"/>
              </a:xfrm>
              <a:custGeom>
                <a:avLst/>
                <a:gdLst>
                  <a:gd name="T0" fmla="*/ 783 w 990"/>
                  <a:gd name="T1" fmla="*/ 717 h 717"/>
                  <a:gd name="T2" fmla="*/ 0 w 990"/>
                  <a:gd name="T3" fmla="*/ 667 h 717"/>
                  <a:gd name="T4" fmla="*/ 0 w 990"/>
                  <a:gd name="T5" fmla="*/ 0 h 717"/>
                  <a:gd name="T6" fmla="*/ 743 w 990"/>
                  <a:gd name="T7" fmla="*/ 18 h 717"/>
                  <a:gd name="T8" fmla="*/ 990 w 990"/>
                  <a:gd name="T9" fmla="*/ 85 h 717"/>
                  <a:gd name="T10" fmla="*/ 990 w 990"/>
                  <a:gd name="T11" fmla="*/ 468 h 717"/>
                  <a:gd name="T12" fmla="*/ 783 w 990"/>
                  <a:gd name="T13" fmla="*/ 717 h 717"/>
                </a:gdLst>
                <a:ahLst/>
                <a:cxnLst>
                  <a:cxn ang="0">
                    <a:pos x="T0" y="T1"/>
                  </a:cxn>
                  <a:cxn ang="0">
                    <a:pos x="T2" y="T3"/>
                  </a:cxn>
                  <a:cxn ang="0">
                    <a:pos x="T4" y="T5"/>
                  </a:cxn>
                  <a:cxn ang="0">
                    <a:pos x="T6" y="T7"/>
                  </a:cxn>
                  <a:cxn ang="0">
                    <a:pos x="T8" y="T9"/>
                  </a:cxn>
                  <a:cxn ang="0">
                    <a:pos x="T10" y="T11"/>
                  </a:cxn>
                  <a:cxn ang="0">
                    <a:pos x="T12" y="T13"/>
                  </a:cxn>
                </a:cxnLst>
                <a:rect l="0" t="0" r="r" b="b"/>
                <a:pathLst>
                  <a:path w="990" h="717">
                    <a:moveTo>
                      <a:pt x="783" y="717"/>
                    </a:moveTo>
                    <a:lnTo>
                      <a:pt x="0" y="667"/>
                    </a:lnTo>
                    <a:lnTo>
                      <a:pt x="0" y="0"/>
                    </a:lnTo>
                    <a:lnTo>
                      <a:pt x="743" y="18"/>
                    </a:lnTo>
                    <a:lnTo>
                      <a:pt x="990" y="85"/>
                    </a:lnTo>
                    <a:lnTo>
                      <a:pt x="990" y="468"/>
                    </a:lnTo>
                    <a:lnTo>
                      <a:pt x="783" y="717"/>
                    </a:lnTo>
                    <a:close/>
                  </a:path>
                </a:pathLst>
              </a:custGeom>
              <a:solidFill>
                <a:srgbClr val="FFD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9"/>
              <p:cNvSpPr>
                <a:spLocks/>
              </p:cNvSpPr>
              <p:nvPr/>
            </p:nvSpPr>
            <p:spPr bwMode="auto">
              <a:xfrm>
                <a:off x="1587500" y="1614488"/>
                <a:ext cx="107950" cy="360362"/>
              </a:xfrm>
              <a:custGeom>
                <a:avLst/>
                <a:gdLst>
                  <a:gd name="T0" fmla="*/ 203 w 203"/>
                  <a:gd name="T1" fmla="*/ 438 h 683"/>
                  <a:gd name="T2" fmla="*/ 203 w 203"/>
                  <a:gd name="T3" fmla="*/ 55 h 683"/>
                  <a:gd name="T4" fmla="*/ 0 w 203"/>
                  <a:gd name="T5" fmla="*/ 0 h 683"/>
                  <a:gd name="T6" fmla="*/ 0 w 203"/>
                  <a:gd name="T7" fmla="*/ 683 h 683"/>
                  <a:gd name="T8" fmla="*/ 203 w 203"/>
                  <a:gd name="T9" fmla="*/ 438 h 683"/>
                </a:gdLst>
                <a:ahLst/>
                <a:cxnLst>
                  <a:cxn ang="0">
                    <a:pos x="T0" y="T1"/>
                  </a:cxn>
                  <a:cxn ang="0">
                    <a:pos x="T2" y="T3"/>
                  </a:cxn>
                  <a:cxn ang="0">
                    <a:pos x="T4" y="T5"/>
                  </a:cxn>
                  <a:cxn ang="0">
                    <a:pos x="T6" y="T7"/>
                  </a:cxn>
                  <a:cxn ang="0">
                    <a:pos x="T8" y="T9"/>
                  </a:cxn>
                </a:cxnLst>
                <a:rect l="0" t="0" r="r" b="b"/>
                <a:pathLst>
                  <a:path w="203" h="683">
                    <a:moveTo>
                      <a:pt x="203" y="438"/>
                    </a:moveTo>
                    <a:lnTo>
                      <a:pt x="203" y="55"/>
                    </a:lnTo>
                    <a:lnTo>
                      <a:pt x="0" y="0"/>
                    </a:lnTo>
                    <a:lnTo>
                      <a:pt x="0" y="683"/>
                    </a:lnTo>
                    <a:lnTo>
                      <a:pt x="203" y="438"/>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0"/>
              <p:cNvSpPr>
                <a:spLocks/>
              </p:cNvSpPr>
              <p:nvPr/>
            </p:nvSpPr>
            <p:spPr bwMode="auto">
              <a:xfrm>
                <a:off x="495300" y="1573213"/>
                <a:ext cx="266700" cy="361950"/>
              </a:xfrm>
              <a:custGeom>
                <a:avLst/>
                <a:gdLst>
                  <a:gd name="T0" fmla="*/ 0 w 503"/>
                  <a:gd name="T1" fmla="*/ 0 h 685"/>
                  <a:gd name="T2" fmla="*/ 0 w 503"/>
                  <a:gd name="T3" fmla="*/ 659 h 685"/>
                  <a:gd name="T4" fmla="*/ 503 w 503"/>
                  <a:gd name="T5" fmla="*/ 685 h 685"/>
                  <a:gd name="T6" fmla="*/ 503 w 503"/>
                  <a:gd name="T7" fmla="*/ 1 h 685"/>
                  <a:gd name="T8" fmla="*/ 0 w 503"/>
                  <a:gd name="T9" fmla="*/ 0 h 685"/>
                </a:gdLst>
                <a:ahLst/>
                <a:cxnLst>
                  <a:cxn ang="0">
                    <a:pos x="T0" y="T1"/>
                  </a:cxn>
                  <a:cxn ang="0">
                    <a:pos x="T2" y="T3"/>
                  </a:cxn>
                  <a:cxn ang="0">
                    <a:pos x="T4" y="T5"/>
                  </a:cxn>
                  <a:cxn ang="0">
                    <a:pos x="T6" y="T7"/>
                  </a:cxn>
                  <a:cxn ang="0">
                    <a:pos x="T8" y="T9"/>
                  </a:cxn>
                </a:cxnLst>
                <a:rect l="0" t="0" r="r" b="b"/>
                <a:pathLst>
                  <a:path w="503" h="685">
                    <a:moveTo>
                      <a:pt x="0" y="0"/>
                    </a:moveTo>
                    <a:lnTo>
                      <a:pt x="0" y="659"/>
                    </a:lnTo>
                    <a:lnTo>
                      <a:pt x="503" y="685"/>
                    </a:lnTo>
                    <a:lnTo>
                      <a:pt x="503"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1"/>
              <p:cNvSpPr>
                <a:spLocks/>
              </p:cNvSpPr>
              <p:nvPr/>
            </p:nvSpPr>
            <p:spPr bwMode="auto">
              <a:xfrm>
                <a:off x="504825" y="1582738"/>
                <a:ext cx="246063" cy="342900"/>
              </a:xfrm>
              <a:custGeom>
                <a:avLst/>
                <a:gdLst>
                  <a:gd name="T0" fmla="*/ 464 w 464"/>
                  <a:gd name="T1" fmla="*/ 646 h 646"/>
                  <a:gd name="T2" fmla="*/ 0 w 464"/>
                  <a:gd name="T3" fmla="*/ 621 h 646"/>
                  <a:gd name="T4" fmla="*/ 0 w 464"/>
                  <a:gd name="T5" fmla="*/ 0 h 646"/>
                  <a:gd name="T6" fmla="*/ 464 w 464"/>
                  <a:gd name="T7" fmla="*/ 0 h 646"/>
                  <a:gd name="T8" fmla="*/ 464 w 464"/>
                  <a:gd name="T9" fmla="*/ 646 h 646"/>
                </a:gdLst>
                <a:ahLst/>
                <a:cxnLst>
                  <a:cxn ang="0">
                    <a:pos x="T0" y="T1"/>
                  </a:cxn>
                  <a:cxn ang="0">
                    <a:pos x="T2" y="T3"/>
                  </a:cxn>
                  <a:cxn ang="0">
                    <a:pos x="T4" y="T5"/>
                  </a:cxn>
                  <a:cxn ang="0">
                    <a:pos x="T6" y="T7"/>
                  </a:cxn>
                  <a:cxn ang="0">
                    <a:pos x="T8" y="T9"/>
                  </a:cxn>
                </a:cxnLst>
                <a:rect l="0" t="0" r="r" b="b"/>
                <a:pathLst>
                  <a:path w="464" h="646">
                    <a:moveTo>
                      <a:pt x="464" y="646"/>
                    </a:moveTo>
                    <a:lnTo>
                      <a:pt x="0" y="621"/>
                    </a:lnTo>
                    <a:lnTo>
                      <a:pt x="0" y="0"/>
                    </a:lnTo>
                    <a:lnTo>
                      <a:pt x="464" y="0"/>
                    </a:lnTo>
                    <a:lnTo>
                      <a:pt x="464" y="64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2"/>
              <p:cNvSpPr>
                <a:spLocks/>
              </p:cNvSpPr>
              <p:nvPr/>
            </p:nvSpPr>
            <p:spPr bwMode="auto">
              <a:xfrm>
                <a:off x="504825" y="1852613"/>
                <a:ext cx="246063" cy="71437"/>
              </a:xfrm>
              <a:custGeom>
                <a:avLst/>
                <a:gdLst>
                  <a:gd name="T0" fmla="*/ 464 w 464"/>
                  <a:gd name="T1" fmla="*/ 0 h 134"/>
                  <a:gd name="T2" fmla="*/ 0 w 464"/>
                  <a:gd name="T3" fmla="*/ 74 h 134"/>
                  <a:gd name="T4" fmla="*/ 0 w 464"/>
                  <a:gd name="T5" fmla="*/ 77 h 134"/>
                  <a:gd name="T6" fmla="*/ 464 w 464"/>
                  <a:gd name="T7" fmla="*/ 134 h 134"/>
                  <a:gd name="T8" fmla="*/ 464 w 464"/>
                  <a:gd name="T9" fmla="*/ 0 h 134"/>
                </a:gdLst>
                <a:ahLst/>
                <a:cxnLst>
                  <a:cxn ang="0">
                    <a:pos x="T0" y="T1"/>
                  </a:cxn>
                  <a:cxn ang="0">
                    <a:pos x="T2" y="T3"/>
                  </a:cxn>
                  <a:cxn ang="0">
                    <a:pos x="T4" y="T5"/>
                  </a:cxn>
                  <a:cxn ang="0">
                    <a:pos x="T6" y="T7"/>
                  </a:cxn>
                  <a:cxn ang="0">
                    <a:pos x="T8" y="T9"/>
                  </a:cxn>
                </a:cxnLst>
                <a:rect l="0" t="0" r="r" b="b"/>
                <a:pathLst>
                  <a:path w="464" h="134">
                    <a:moveTo>
                      <a:pt x="464" y="0"/>
                    </a:moveTo>
                    <a:lnTo>
                      <a:pt x="0" y="74"/>
                    </a:lnTo>
                    <a:lnTo>
                      <a:pt x="0" y="77"/>
                    </a:lnTo>
                    <a:lnTo>
                      <a:pt x="464" y="134"/>
                    </a:lnTo>
                    <a:lnTo>
                      <a:pt x="464" y="0"/>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3"/>
              <p:cNvSpPr>
                <a:spLocks/>
              </p:cNvSpPr>
              <p:nvPr/>
            </p:nvSpPr>
            <p:spPr bwMode="auto">
              <a:xfrm>
                <a:off x="808038" y="1570038"/>
                <a:ext cx="287338" cy="381000"/>
              </a:xfrm>
              <a:custGeom>
                <a:avLst/>
                <a:gdLst>
                  <a:gd name="T0" fmla="*/ 0 w 545"/>
                  <a:gd name="T1" fmla="*/ 0 h 721"/>
                  <a:gd name="T2" fmla="*/ 0 w 545"/>
                  <a:gd name="T3" fmla="*/ 695 h 721"/>
                  <a:gd name="T4" fmla="*/ 545 w 545"/>
                  <a:gd name="T5" fmla="*/ 721 h 721"/>
                  <a:gd name="T6" fmla="*/ 545 w 545"/>
                  <a:gd name="T7" fmla="*/ 0 h 721"/>
                  <a:gd name="T8" fmla="*/ 0 w 545"/>
                  <a:gd name="T9" fmla="*/ 0 h 721"/>
                </a:gdLst>
                <a:ahLst/>
                <a:cxnLst>
                  <a:cxn ang="0">
                    <a:pos x="T0" y="T1"/>
                  </a:cxn>
                  <a:cxn ang="0">
                    <a:pos x="T2" y="T3"/>
                  </a:cxn>
                  <a:cxn ang="0">
                    <a:pos x="T4" y="T5"/>
                  </a:cxn>
                  <a:cxn ang="0">
                    <a:pos x="T6" y="T7"/>
                  </a:cxn>
                  <a:cxn ang="0">
                    <a:pos x="T8" y="T9"/>
                  </a:cxn>
                </a:cxnLst>
                <a:rect l="0" t="0" r="r" b="b"/>
                <a:pathLst>
                  <a:path w="545" h="721">
                    <a:moveTo>
                      <a:pt x="0" y="0"/>
                    </a:moveTo>
                    <a:lnTo>
                      <a:pt x="0" y="695"/>
                    </a:lnTo>
                    <a:lnTo>
                      <a:pt x="545" y="721"/>
                    </a:lnTo>
                    <a:lnTo>
                      <a:pt x="54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4"/>
              <p:cNvSpPr>
                <a:spLocks/>
              </p:cNvSpPr>
              <p:nvPr/>
            </p:nvSpPr>
            <p:spPr bwMode="auto">
              <a:xfrm>
                <a:off x="817563" y="1579563"/>
                <a:ext cx="268288" cy="361950"/>
              </a:xfrm>
              <a:custGeom>
                <a:avLst/>
                <a:gdLst>
                  <a:gd name="T0" fmla="*/ 509 w 509"/>
                  <a:gd name="T1" fmla="*/ 684 h 684"/>
                  <a:gd name="T2" fmla="*/ 0 w 509"/>
                  <a:gd name="T3" fmla="*/ 660 h 684"/>
                  <a:gd name="T4" fmla="*/ 0 w 509"/>
                  <a:gd name="T5" fmla="*/ 0 h 684"/>
                  <a:gd name="T6" fmla="*/ 509 w 509"/>
                  <a:gd name="T7" fmla="*/ 0 h 684"/>
                  <a:gd name="T8" fmla="*/ 509 w 509"/>
                  <a:gd name="T9" fmla="*/ 684 h 684"/>
                </a:gdLst>
                <a:ahLst/>
                <a:cxnLst>
                  <a:cxn ang="0">
                    <a:pos x="T0" y="T1"/>
                  </a:cxn>
                  <a:cxn ang="0">
                    <a:pos x="T2" y="T3"/>
                  </a:cxn>
                  <a:cxn ang="0">
                    <a:pos x="T4" y="T5"/>
                  </a:cxn>
                  <a:cxn ang="0">
                    <a:pos x="T6" y="T7"/>
                  </a:cxn>
                  <a:cxn ang="0">
                    <a:pos x="T8" y="T9"/>
                  </a:cxn>
                </a:cxnLst>
                <a:rect l="0" t="0" r="r" b="b"/>
                <a:pathLst>
                  <a:path w="509" h="684">
                    <a:moveTo>
                      <a:pt x="509" y="684"/>
                    </a:moveTo>
                    <a:lnTo>
                      <a:pt x="0" y="660"/>
                    </a:lnTo>
                    <a:lnTo>
                      <a:pt x="0" y="0"/>
                    </a:lnTo>
                    <a:lnTo>
                      <a:pt x="509" y="0"/>
                    </a:lnTo>
                    <a:lnTo>
                      <a:pt x="509" y="684"/>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5"/>
              <p:cNvSpPr>
                <a:spLocks/>
              </p:cNvSpPr>
              <p:nvPr/>
            </p:nvSpPr>
            <p:spPr bwMode="auto">
              <a:xfrm>
                <a:off x="1139825" y="1577975"/>
                <a:ext cx="592138" cy="92075"/>
              </a:xfrm>
              <a:custGeom>
                <a:avLst/>
                <a:gdLst>
                  <a:gd name="T0" fmla="*/ 860 w 1118"/>
                  <a:gd name="T1" fmla="*/ 0 h 173"/>
                  <a:gd name="T2" fmla="*/ 0 w 1118"/>
                  <a:gd name="T3" fmla="*/ 0 h 173"/>
                  <a:gd name="T4" fmla="*/ 0 w 1118"/>
                  <a:gd name="T5" fmla="*/ 93 h 173"/>
                  <a:gd name="T6" fmla="*/ 857 w 1118"/>
                  <a:gd name="T7" fmla="*/ 93 h 173"/>
                  <a:gd name="T8" fmla="*/ 1118 w 1118"/>
                  <a:gd name="T9" fmla="*/ 173 h 173"/>
                  <a:gd name="T10" fmla="*/ 1118 w 1118"/>
                  <a:gd name="T11" fmla="*/ 106 h 173"/>
                  <a:gd name="T12" fmla="*/ 860 w 1118"/>
                  <a:gd name="T13" fmla="*/ 0 h 173"/>
                </a:gdLst>
                <a:ahLst/>
                <a:cxnLst>
                  <a:cxn ang="0">
                    <a:pos x="T0" y="T1"/>
                  </a:cxn>
                  <a:cxn ang="0">
                    <a:pos x="T2" y="T3"/>
                  </a:cxn>
                  <a:cxn ang="0">
                    <a:pos x="T4" y="T5"/>
                  </a:cxn>
                  <a:cxn ang="0">
                    <a:pos x="T6" y="T7"/>
                  </a:cxn>
                  <a:cxn ang="0">
                    <a:pos x="T8" y="T9"/>
                  </a:cxn>
                  <a:cxn ang="0">
                    <a:pos x="T10" y="T11"/>
                  </a:cxn>
                  <a:cxn ang="0">
                    <a:pos x="T12" y="T13"/>
                  </a:cxn>
                </a:cxnLst>
                <a:rect l="0" t="0" r="r" b="b"/>
                <a:pathLst>
                  <a:path w="1118" h="173">
                    <a:moveTo>
                      <a:pt x="860" y="0"/>
                    </a:moveTo>
                    <a:lnTo>
                      <a:pt x="0" y="0"/>
                    </a:lnTo>
                    <a:lnTo>
                      <a:pt x="0" y="93"/>
                    </a:lnTo>
                    <a:lnTo>
                      <a:pt x="857" y="93"/>
                    </a:lnTo>
                    <a:lnTo>
                      <a:pt x="1118" y="173"/>
                    </a:lnTo>
                    <a:lnTo>
                      <a:pt x="1118" y="106"/>
                    </a:lnTo>
                    <a:lnTo>
                      <a:pt x="8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26"/>
              <p:cNvSpPr>
                <a:spLocks noChangeArrowheads="1"/>
              </p:cNvSpPr>
              <p:nvPr/>
            </p:nvSpPr>
            <p:spPr bwMode="auto">
              <a:xfrm>
                <a:off x="1150938" y="1589088"/>
                <a:ext cx="43815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7"/>
              <p:cNvSpPr>
                <a:spLocks/>
              </p:cNvSpPr>
              <p:nvPr/>
            </p:nvSpPr>
            <p:spPr bwMode="auto">
              <a:xfrm>
                <a:off x="1600200" y="1590675"/>
                <a:ext cx="122238" cy="65087"/>
              </a:xfrm>
              <a:custGeom>
                <a:avLst/>
                <a:gdLst>
                  <a:gd name="T0" fmla="*/ 0 w 231"/>
                  <a:gd name="T1" fmla="*/ 0 h 124"/>
                  <a:gd name="T2" fmla="*/ 231 w 231"/>
                  <a:gd name="T3" fmla="*/ 95 h 124"/>
                  <a:gd name="T4" fmla="*/ 231 w 231"/>
                  <a:gd name="T5" fmla="*/ 124 h 124"/>
                  <a:gd name="T6" fmla="*/ 0 w 231"/>
                  <a:gd name="T7" fmla="*/ 54 h 124"/>
                  <a:gd name="T8" fmla="*/ 0 w 231"/>
                  <a:gd name="T9" fmla="*/ 0 h 124"/>
                </a:gdLst>
                <a:ahLst/>
                <a:cxnLst>
                  <a:cxn ang="0">
                    <a:pos x="T0" y="T1"/>
                  </a:cxn>
                  <a:cxn ang="0">
                    <a:pos x="T2" y="T3"/>
                  </a:cxn>
                  <a:cxn ang="0">
                    <a:pos x="T4" y="T5"/>
                  </a:cxn>
                  <a:cxn ang="0">
                    <a:pos x="T6" y="T7"/>
                  </a:cxn>
                  <a:cxn ang="0">
                    <a:pos x="T8" y="T9"/>
                  </a:cxn>
                </a:cxnLst>
                <a:rect l="0" t="0" r="r" b="b"/>
                <a:pathLst>
                  <a:path w="231" h="124">
                    <a:moveTo>
                      <a:pt x="0" y="0"/>
                    </a:moveTo>
                    <a:lnTo>
                      <a:pt x="231" y="95"/>
                    </a:lnTo>
                    <a:lnTo>
                      <a:pt x="231" y="124"/>
                    </a:lnTo>
                    <a:lnTo>
                      <a:pt x="0" y="5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Rectangle 28"/>
              <p:cNvSpPr>
                <a:spLocks noChangeArrowheads="1"/>
              </p:cNvSpPr>
              <p:nvPr/>
            </p:nvSpPr>
            <p:spPr bwMode="auto">
              <a:xfrm>
                <a:off x="1584325" y="1622425"/>
                <a:ext cx="7938" cy="3603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Rectangle 29"/>
              <p:cNvSpPr>
                <a:spLocks noChangeArrowheads="1"/>
              </p:cNvSpPr>
              <p:nvPr/>
            </p:nvSpPr>
            <p:spPr bwMode="auto">
              <a:xfrm>
                <a:off x="644525" y="1277938"/>
                <a:ext cx="317500" cy="1111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30"/>
              <p:cNvSpPr>
                <a:spLocks noChangeArrowheads="1"/>
              </p:cNvSpPr>
              <p:nvPr/>
            </p:nvSpPr>
            <p:spPr bwMode="auto">
              <a:xfrm>
                <a:off x="655638" y="1287463"/>
                <a:ext cx="296863" cy="92075"/>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1"/>
              <p:cNvSpPr>
                <a:spLocks/>
              </p:cNvSpPr>
              <p:nvPr/>
            </p:nvSpPr>
            <p:spPr bwMode="auto">
              <a:xfrm>
                <a:off x="655638" y="1287463"/>
                <a:ext cx="296863" cy="77787"/>
              </a:xfrm>
              <a:custGeom>
                <a:avLst/>
                <a:gdLst>
                  <a:gd name="T0" fmla="*/ 561 w 561"/>
                  <a:gd name="T1" fmla="*/ 116 h 148"/>
                  <a:gd name="T2" fmla="*/ 561 w 561"/>
                  <a:gd name="T3" fmla="*/ 0 h 148"/>
                  <a:gd name="T4" fmla="*/ 0 w 561"/>
                  <a:gd name="T5" fmla="*/ 0 h 148"/>
                  <a:gd name="T6" fmla="*/ 0 w 561"/>
                  <a:gd name="T7" fmla="*/ 132 h 148"/>
                  <a:gd name="T8" fmla="*/ 14 w 561"/>
                  <a:gd name="T9" fmla="*/ 134 h 148"/>
                  <a:gd name="T10" fmla="*/ 26 w 561"/>
                  <a:gd name="T11" fmla="*/ 135 h 148"/>
                  <a:gd name="T12" fmla="*/ 40 w 561"/>
                  <a:gd name="T13" fmla="*/ 138 h 148"/>
                  <a:gd name="T14" fmla="*/ 54 w 561"/>
                  <a:gd name="T15" fmla="*/ 139 h 148"/>
                  <a:gd name="T16" fmla="*/ 69 w 561"/>
                  <a:gd name="T17" fmla="*/ 141 h 148"/>
                  <a:gd name="T18" fmla="*/ 83 w 561"/>
                  <a:gd name="T19" fmla="*/ 142 h 148"/>
                  <a:gd name="T20" fmla="*/ 98 w 561"/>
                  <a:gd name="T21" fmla="*/ 142 h 148"/>
                  <a:gd name="T22" fmla="*/ 112 w 561"/>
                  <a:gd name="T23" fmla="*/ 143 h 148"/>
                  <a:gd name="T24" fmla="*/ 128 w 561"/>
                  <a:gd name="T25" fmla="*/ 145 h 148"/>
                  <a:gd name="T26" fmla="*/ 143 w 561"/>
                  <a:gd name="T27" fmla="*/ 145 h 148"/>
                  <a:gd name="T28" fmla="*/ 157 w 561"/>
                  <a:gd name="T29" fmla="*/ 146 h 148"/>
                  <a:gd name="T30" fmla="*/ 172 w 561"/>
                  <a:gd name="T31" fmla="*/ 146 h 148"/>
                  <a:gd name="T32" fmla="*/ 187 w 561"/>
                  <a:gd name="T33" fmla="*/ 148 h 148"/>
                  <a:gd name="T34" fmla="*/ 204 w 561"/>
                  <a:gd name="T35" fmla="*/ 148 h 148"/>
                  <a:gd name="T36" fmla="*/ 219 w 561"/>
                  <a:gd name="T37" fmla="*/ 148 h 148"/>
                  <a:gd name="T38" fmla="*/ 234 w 561"/>
                  <a:gd name="T39" fmla="*/ 148 h 148"/>
                  <a:gd name="T40" fmla="*/ 258 w 561"/>
                  <a:gd name="T41" fmla="*/ 148 h 148"/>
                  <a:gd name="T42" fmla="*/ 280 w 561"/>
                  <a:gd name="T43" fmla="*/ 148 h 148"/>
                  <a:gd name="T44" fmla="*/ 303 w 561"/>
                  <a:gd name="T45" fmla="*/ 146 h 148"/>
                  <a:gd name="T46" fmla="*/ 325 w 561"/>
                  <a:gd name="T47" fmla="*/ 145 h 148"/>
                  <a:gd name="T48" fmla="*/ 347 w 561"/>
                  <a:gd name="T49" fmla="*/ 143 h 148"/>
                  <a:gd name="T50" fmla="*/ 368 w 561"/>
                  <a:gd name="T51" fmla="*/ 142 h 148"/>
                  <a:gd name="T52" fmla="*/ 390 w 561"/>
                  <a:gd name="T53" fmla="*/ 141 h 148"/>
                  <a:gd name="T54" fmla="*/ 411 w 561"/>
                  <a:gd name="T55" fmla="*/ 139 h 148"/>
                  <a:gd name="T56" fmla="*/ 430 w 561"/>
                  <a:gd name="T57" fmla="*/ 137 h 148"/>
                  <a:gd name="T58" fmla="*/ 451 w 561"/>
                  <a:gd name="T59" fmla="*/ 134 h 148"/>
                  <a:gd name="T60" fmla="*/ 471 w 561"/>
                  <a:gd name="T61" fmla="*/ 132 h 148"/>
                  <a:gd name="T62" fmla="*/ 489 w 561"/>
                  <a:gd name="T63" fmla="*/ 128 h 148"/>
                  <a:gd name="T64" fmla="*/ 508 w 561"/>
                  <a:gd name="T65" fmla="*/ 125 h 148"/>
                  <a:gd name="T66" fmla="*/ 526 w 561"/>
                  <a:gd name="T67" fmla="*/ 123 h 148"/>
                  <a:gd name="T68" fmla="*/ 544 w 561"/>
                  <a:gd name="T69" fmla="*/ 120 h 148"/>
                  <a:gd name="T70" fmla="*/ 561 w 561"/>
                  <a:gd name="T71" fmla="*/ 11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1" h="148">
                    <a:moveTo>
                      <a:pt x="561" y="116"/>
                    </a:moveTo>
                    <a:lnTo>
                      <a:pt x="561" y="0"/>
                    </a:lnTo>
                    <a:lnTo>
                      <a:pt x="0" y="0"/>
                    </a:lnTo>
                    <a:lnTo>
                      <a:pt x="0" y="132"/>
                    </a:lnTo>
                    <a:lnTo>
                      <a:pt x="14" y="134"/>
                    </a:lnTo>
                    <a:lnTo>
                      <a:pt x="26" y="135"/>
                    </a:lnTo>
                    <a:lnTo>
                      <a:pt x="40" y="138"/>
                    </a:lnTo>
                    <a:lnTo>
                      <a:pt x="54" y="139"/>
                    </a:lnTo>
                    <a:lnTo>
                      <a:pt x="69" y="141"/>
                    </a:lnTo>
                    <a:lnTo>
                      <a:pt x="83" y="142"/>
                    </a:lnTo>
                    <a:lnTo>
                      <a:pt x="98" y="142"/>
                    </a:lnTo>
                    <a:lnTo>
                      <a:pt x="112" y="143"/>
                    </a:lnTo>
                    <a:lnTo>
                      <a:pt x="128" y="145"/>
                    </a:lnTo>
                    <a:lnTo>
                      <a:pt x="143" y="145"/>
                    </a:lnTo>
                    <a:lnTo>
                      <a:pt x="157" y="146"/>
                    </a:lnTo>
                    <a:lnTo>
                      <a:pt x="172" y="146"/>
                    </a:lnTo>
                    <a:lnTo>
                      <a:pt x="187" y="148"/>
                    </a:lnTo>
                    <a:lnTo>
                      <a:pt x="204" y="148"/>
                    </a:lnTo>
                    <a:lnTo>
                      <a:pt x="219" y="148"/>
                    </a:lnTo>
                    <a:lnTo>
                      <a:pt x="234" y="148"/>
                    </a:lnTo>
                    <a:lnTo>
                      <a:pt x="258" y="148"/>
                    </a:lnTo>
                    <a:lnTo>
                      <a:pt x="280" y="148"/>
                    </a:lnTo>
                    <a:lnTo>
                      <a:pt x="303" y="146"/>
                    </a:lnTo>
                    <a:lnTo>
                      <a:pt x="325" y="145"/>
                    </a:lnTo>
                    <a:lnTo>
                      <a:pt x="347" y="143"/>
                    </a:lnTo>
                    <a:lnTo>
                      <a:pt x="368" y="142"/>
                    </a:lnTo>
                    <a:lnTo>
                      <a:pt x="390" y="141"/>
                    </a:lnTo>
                    <a:lnTo>
                      <a:pt x="411" y="139"/>
                    </a:lnTo>
                    <a:lnTo>
                      <a:pt x="430" y="137"/>
                    </a:lnTo>
                    <a:lnTo>
                      <a:pt x="451" y="134"/>
                    </a:lnTo>
                    <a:lnTo>
                      <a:pt x="471" y="132"/>
                    </a:lnTo>
                    <a:lnTo>
                      <a:pt x="489" y="128"/>
                    </a:lnTo>
                    <a:lnTo>
                      <a:pt x="508" y="125"/>
                    </a:lnTo>
                    <a:lnTo>
                      <a:pt x="526" y="123"/>
                    </a:lnTo>
                    <a:lnTo>
                      <a:pt x="544" y="120"/>
                    </a:lnTo>
                    <a:lnTo>
                      <a:pt x="561" y="11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2"/>
              <p:cNvSpPr>
                <a:spLocks/>
              </p:cNvSpPr>
              <p:nvPr/>
            </p:nvSpPr>
            <p:spPr bwMode="auto">
              <a:xfrm>
                <a:off x="409575" y="1379538"/>
                <a:ext cx="1016000" cy="150812"/>
              </a:xfrm>
              <a:custGeom>
                <a:avLst/>
                <a:gdLst>
                  <a:gd name="T0" fmla="*/ 1476 w 1919"/>
                  <a:gd name="T1" fmla="*/ 0 h 285"/>
                  <a:gd name="T2" fmla="*/ 0 w 1919"/>
                  <a:gd name="T3" fmla="*/ 0 h 285"/>
                  <a:gd name="T4" fmla="*/ 0 w 1919"/>
                  <a:gd name="T5" fmla="*/ 99 h 285"/>
                  <a:gd name="T6" fmla="*/ 1472 w 1919"/>
                  <a:gd name="T7" fmla="*/ 99 h 285"/>
                  <a:gd name="T8" fmla="*/ 1919 w 1919"/>
                  <a:gd name="T9" fmla="*/ 285 h 285"/>
                  <a:gd name="T10" fmla="*/ 1919 w 1919"/>
                  <a:gd name="T11" fmla="*/ 209 h 285"/>
                  <a:gd name="T12" fmla="*/ 1476 w 1919"/>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1919" h="285">
                    <a:moveTo>
                      <a:pt x="1476" y="0"/>
                    </a:moveTo>
                    <a:lnTo>
                      <a:pt x="0" y="0"/>
                    </a:lnTo>
                    <a:lnTo>
                      <a:pt x="0" y="99"/>
                    </a:lnTo>
                    <a:lnTo>
                      <a:pt x="1472" y="99"/>
                    </a:lnTo>
                    <a:lnTo>
                      <a:pt x="1919" y="285"/>
                    </a:lnTo>
                    <a:lnTo>
                      <a:pt x="1919" y="209"/>
                    </a:lnTo>
                    <a:lnTo>
                      <a:pt x="147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33"/>
              <p:cNvSpPr>
                <a:spLocks noChangeArrowheads="1"/>
              </p:cNvSpPr>
              <p:nvPr/>
            </p:nvSpPr>
            <p:spPr bwMode="auto">
              <a:xfrm>
                <a:off x="419100" y="1389063"/>
                <a:ext cx="765175" cy="333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4"/>
              <p:cNvSpPr>
                <a:spLocks/>
              </p:cNvSpPr>
              <p:nvPr/>
            </p:nvSpPr>
            <p:spPr bwMode="auto">
              <a:xfrm>
                <a:off x="1193800" y="1392238"/>
                <a:ext cx="220663" cy="123825"/>
              </a:xfrm>
              <a:custGeom>
                <a:avLst/>
                <a:gdLst>
                  <a:gd name="T0" fmla="*/ 0 w 416"/>
                  <a:gd name="T1" fmla="*/ 0 h 234"/>
                  <a:gd name="T2" fmla="*/ 416 w 416"/>
                  <a:gd name="T3" fmla="*/ 197 h 234"/>
                  <a:gd name="T4" fmla="*/ 416 w 416"/>
                  <a:gd name="T5" fmla="*/ 234 h 234"/>
                  <a:gd name="T6" fmla="*/ 0 w 416"/>
                  <a:gd name="T7" fmla="*/ 60 h 234"/>
                  <a:gd name="T8" fmla="*/ 0 w 416"/>
                  <a:gd name="T9" fmla="*/ 0 h 234"/>
                </a:gdLst>
                <a:ahLst/>
                <a:cxnLst>
                  <a:cxn ang="0">
                    <a:pos x="T0" y="T1"/>
                  </a:cxn>
                  <a:cxn ang="0">
                    <a:pos x="T2" y="T3"/>
                  </a:cxn>
                  <a:cxn ang="0">
                    <a:pos x="T4" y="T5"/>
                  </a:cxn>
                  <a:cxn ang="0">
                    <a:pos x="T6" y="T7"/>
                  </a:cxn>
                  <a:cxn ang="0">
                    <a:pos x="T8" y="T9"/>
                  </a:cxn>
                </a:cxnLst>
                <a:rect l="0" t="0" r="r" b="b"/>
                <a:pathLst>
                  <a:path w="416" h="234">
                    <a:moveTo>
                      <a:pt x="0" y="0"/>
                    </a:moveTo>
                    <a:lnTo>
                      <a:pt x="416" y="197"/>
                    </a:lnTo>
                    <a:lnTo>
                      <a:pt x="416" y="234"/>
                    </a:lnTo>
                    <a:lnTo>
                      <a:pt x="0" y="6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5"/>
              <p:cNvSpPr>
                <a:spLocks/>
              </p:cNvSpPr>
              <p:nvPr/>
            </p:nvSpPr>
            <p:spPr bwMode="auto">
              <a:xfrm>
                <a:off x="1301750" y="1677988"/>
                <a:ext cx="261938" cy="233362"/>
              </a:xfrm>
              <a:custGeom>
                <a:avLst/>
                <a:gdLst>
                  <a:gd name="T0" fmla="*/ 0 w 493"/>
                  <a:gd name="T1" fmla="*/ 0 h 443"/>
                  <a:gd name="T2" fmla="*/ 0 w 493"/>
                  <a:gd name="T3" fmla="*/ 424 h 443"/>
                  <a:gd name="T4" fmla="*/ 493 w 493"/>
                  <a:gd name="T5" fmla="*/ 443 h 443"/>
                  <a:gd name="T6" fmla="*/ 493 w 493"/>
                  <a:gd name="T7" fmla="*/ 0 h 443"/>
                  <a:gd name="T8" fmla="*/ 0 w 493"/>
                  <a:gd name="T9" fmla="*/ 0 h 443"/>
                </a:gdLst>
                <a:ahLst/>
                <a:cxnLst>
                  <a:cxn ang="0">
                    <a:pos x="T0" y="T1"/>
                  </a:cxn>
                  <a:cxn ang="0">
                    <a:pos x="T2" y="T3"/>
                  </a:cxn>
                  <a:cxn ang="0">
                    <a:pos x="T4" y="T5"/>
                  </a:cxn>
                  <a:cxn ang="0">
                    <a:pos x="T6" y="T7"/>
                  </a:cxn>
                  <a:cxn ang="0">
                    <a:pos x="T8" y="T9"/>
                  </a:cxn>
                </a:cxnLst>
                <a:rect l="0" t="0" r="r" b="b"/>
                <a:pathLst>
                  <a:path w="493" h="443">
                    <a:moveTo>
                      <a:pt x="0" y="0"/>
                    </a:moveTo>
                    <a:lnTo>
                      <a:pt x="0" y="424"/>
                    </a:lnTo>
                    <a:lnTo>
                      <a:pt x="493" y="443"/>
                    </a:lnTo>
                    <a:lnTo>
                      <a:pt x="49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36"/>
              <p:cNvSpPr>
                <a:spLocks/>
              </p:cNvSpPr>
              <p:nvPr/>
            </p:nvSpPr>
            <p:spPr bwMode="auto">
              <a:xfrm>
                <a:off x="1312863" y="1687513"/>
                <a:ext cx="241300" cy="214312"/>
              </a:xfrm>
              <a:custGeom>
                <a:avLst/>
                <a:gdLst>
                  <a:gd name="T0" fmla="*/ 456 w 456"/>
                  <a:gd name="T1" fmla="*/ 406 h 406"/>
                  <a:gd name="T2" fmla="*/ 0 w 456"/>
                  <a:gd name="T3" fmla="*/ 388 h 406"/>
                  <a:gd name="T4" fmla="*/ 0 w 456"/>
                  <a:gd name="T5" fmla="*/ 0 h 406"/>
                  <a:gd name="T6" fmla="*/ 456 w 456"/>
                  <a:gd name="T7" fmla="*/ 0 h 406"/>
                  <a:gd name="T8" fmla="*/ 456 w 456"/>
                  <a:gd name="T9" fmla="*/ 406 h 406"/>
                </a:gdLst>
                <a:ahLst/>
                <a:cxnLst>
                  <a:cxn ang="0">
                    <a:pos x="T0" y="T1"/>
                  </a:cxn>
                  <a:cxn ang="0">
                    <a:pos x="T2" y="T3"/>
                  </a:cxn>
                  <a:cxn ang="0">
                    <a:pos x="T4" y="T5"/>
                  </a:cxn>
                  <a:cxn ang="0">
                    <a:pos x="T6" y="T7"/>
                  </a:cxn>
                  <a:cxn ang="0">
                    <a:pos x="T8" y="T9"/>
                  </a:cxn>
                </a:cxnLst>
                <a:rect l="0" t="0" r="r" b="b"/>
                <a:pathLst>
                  <a:path w="456" h="406">
                    <a:moveTo>
                      <a:pt x="456" y="406"/>
                    </a:moveTo>
                    <a:lnTo>
                      <a:pt x="0" y="388"/>
                    </a:lnTo>
                    <a:lnTo>
                      <a:pt x="0" y="0"/>
                    </a:lnTo>
                    <a:lnTo>
                      <a:pt x="456" y="0"/>
                    </a:lnTo>
                    <a:lnTo>
                      <a:pt x="456" y="406"/>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37"/>
              <p:cNvSpPr>
                <a:spLocks noChangeArrowheads="1"/>
              </p:cNvSpPr>
              <p:nvPr/>
            </p:nvSpPr>
            <p:spPr bwMode="auto">
              <a:xfrm>
                <a:off x="1196975" y="1751013"/>
                <a:ext cx="79375" cy="2174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38"/>
              <p:cNvSpPr>
                <a:spLocks noChangeArrowheads="1"/>
              </p:cNvSpPr>
              <p:nvPr/>
            </p:nvSpPr>
            <p:spPr bwMode="auto">
              <a:xfrm>
                <a:off x="1206500" y="1760538"/>
                <a:ext cx="60325" cy="19843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39"/>
              <p:cNvSpPr>
                <a:spLocks/>
              </p:cNvSpPr>
              <p:nvPr/>
            </p:nvSpPr>
            <p:spPr bwMode="auto">
              <a:xfrm>
                <a:off x="396875" y="1885950"/>
                <a:ext cx="1244600" cy="125412"/>
              </a:xfrm>
              <a:custGeom>
                <a:avLst/>
                <a:gdLst>
                  <a:gd name="T0" fmla="*/ 0 w 2350"/>
                  <a:gd name="T1" fmla="*/ 0 h 238"/>
                  <a:gd name="T2" fmla="*/ 0 w 2350"/>
                  <a:gd name="T3" fmla="*/ 75 h 238"/>
                  <a:gd name="T4" fmla="*/ 2350 w 2350"/>
                  <a:gd name="T5" fmla="*/ 238 h 238"/>
                  <a:gd name="T6" fmla="*/ 2350 w 2350"/>
                  <a:gd name="T7" fmla="*/ 163 h 238"/>
                  <a:gd name="T8" fmla="*/ 0 w 2350"/>
                  <a:gd name="T9" fmla="*/ 0 h 238"/>
                </a:gdLst>
                <a:ahLst/>
                <a:cxnLst>
                  <a:cxn ang="0">
                    <a:pos x="T0" y="T1"/>
                  </a:cxn>
                  <a:cxn ang="0">
                    <a:pos x="T2" y="T3"/>
                  </a:cxn>
                  <a:cxn ang="0">
                    <a:pos x="T4" y="T5"/>
                  </a:cxn>
                  <a:cxn ang="0">
                    <a:pos x="T6" y="T7"/>
                  </a:cxn>
                  <a:cxn ang="0">
                    <a:pos x="T8" y="T9"/>
                  </a:cxn>
                </a:cxnLst>
                <a:rect l="0" t="0" r="r" b="b"/>
                <a:pathLst>
                  <a:path w="2350" h="238">
                    <a:moveTo>
                      <a:pt x="0" y="0"/>
                    </a:moveTo>
                    <a:lnTo>
                      <a:pt x="0" y="75"/>
                    </a:lnTo>
                    <a:lnTo>
                      <a:pt x="2350" y="238"/>
                    </a:lnTo>
                    <a:lnTo>
                      <a:pt x="2350" y="1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0"/>
              <p:cNvSpPr>
                <a:spLocks/>
              </p:cNvSpPr>
              <p:nvPr/>
            </p:nvSpPr>
            <p:spPr bwMode="auto">
              <a:xfrm>
                <a:off x="407988" y="1895475"/>
                <a:ext cx="1222375" cy="104775"/>
              </a:xfrm>
              <a:custGeom>
                <a:avLst/>
                <a:gdLst>
                  <a:gd name="T0" fmla="*/ 2311 w 2311"/>
                  <a:gd name="T1" fmla="*/ 197 h 197"/>
                  <a:gd name="T2" fmla="*/ 0 w 2311"/>
                  <a:gd name="T3" fmla="*/ 37 h 197"/>
                  <a:gd name="T4" fmla="*/ 0 w 2311"/>
                  <a:gd name="T5" fmla="*/ 0 h 197"/>
                  <a:gd name="T6" fmla="*/ 2311 w 2311"/>
                  <a:gd name="T7" fmla="*/ 160 h 197"/>
                  <a:gd name="T8" fmla="*/ 2311 w 2311"/>
                  <a:gd name="T9" fmla="*/ 197 h 197"/>
                </a:gdLst>
                <a:ahLst/>
                <a:cxnLst>
                  <a:cxn ang="0">
                    <a:pos x="T0" y="T1"/>
                  </a:cxn>
                  <a:cxn ang="0">
                    <a:pos x="T2" y="T3"/>
                  </a:cxn>
                  <a:cxn ang="0">
                    <a:pos x="T4" y="T5"/>
                  </a:cxn>
                  <a:cxn ang="0">
                    <a:pos x="T6" y="T7"/>
                  </a:cxn>
                  <a:cxn ang="0">
                    <a:pos x="T8" y="T9"/>
                  </a:cxn>
                </a:cxnLst>
                <a:rect l="0" t="0" r="r" b="b"/>
                <a:pathLst>
                  <a:path w="2311" h="197">
                    <a:moveTo>
                      <a:pt x="2311" y="197"/>
                    </a:moveTo>
                    <a:lnTo>
                      <a:pt x="0" y="37"/>
                    </a:lnTo>
                    <a:lnTo>
                      <a:pt x="0" y="0"/>
                    </a:lnTo>
                    <a:lnTo>
                      <a:pt x="2311" y="160"/>
                    </a:lnTo>
                    <a:lnTo>
                      <a:pt x="2311"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1"/>
              <p:cNvSpPr>
                <a:spLocks/>
              </p:cNvSpPr>
              <p:nvPr/>
            </p:nvSpPr>
            <p:spPr bwMode="auto">
              <a:xfrm>
                <a:off x="515938" y="1068388"/>
                <a:ext cx="584200" cy="280987"/>
              </a:xfrm>
              <a:custGeom>
                <a:avLst/>
                <a:gdLst>
                  <a:gd name="T0" fmla="*/ 1031 w 1104"/>
                  <a:gd name="T1" fmla="*/ 133 h 531"/>
                  <a:gd name="T2" fmla="*/ 987 w 1104"/>
                  <a:gd name="T3" fmla="*/ 103 h 531"/>
                  <a:gd name="T4" fmla="*/ 936 w 1104"/>
                  <a:gd name="T5" fmla="*/ 75 h 531"/>
                  <a:gd name="T6" fmla="*/ 877 w 1104"/>
                  <a:gd name="T7" fmla="*/ 51 h 531"/>
                  <a:gd name="T8" fmla="*/ 812 w 1104"/>
                  <a:gd name="T9" fmla="*/ 32 h 531"/>
                  <a:gd name="T10" fmla="*/ 742 w 1104"/>
                  <a:gd name="T11" fmla="*/ 16 h 531"/>
                  <a:gd name="T12" fmla="*/ 669 w 1104"/>
                  <a:gd name="T13" fmla="*/ 5 h 531"/>
                  <a:gd name="T14" fmla="*/ 591 w 1104"/>
                  <a:gd name="T15" fmla="*/ 0 h 531"/>
                  <a:gd name="T16" fmla="*/ 495 w 1104"/>
                  <a:gd name="T17" fmla="*/ 1 h 531"/>
                  <a:gd name="T18" fmla="*/ 388 w 1104"/>
                  <a:gd name="T19" fmla="*/ 12 h 531"/>
                  <a:gd name="T20" fmla="*/ 288 w 1104"/>
                  <a:gd name="T21" fmla="*/ 32 h 531"/>
                  <a:gd name="T22" fmla="*/ 201 w 1104"/>
                  <a:gd name="T23" fmla="*/ 61 h 531"/>
                  <a:gd name="T24" fmla="*/ 126 w 1104"/>
                  <a:gd name="T25" fmla="*/ 97 h 531"/>
                  <a:gd name="T26" fmla="*/ 66 w 1104"/>
                  <a:gd name="T27" fmla="*/ 139 h 531"/>
                  <a:gd name="T28" fmla="*/ 25 w 1104"/>
                  <a:gd name="T29" fmla="*/ 186 h 531"/>
                  <a:gd name="T30" fmla="*/ 2 w 1104"/>
                  <a:gd name="T31" fmla="*/ 239 h 531"/>
                  <a:gd name="T32" fmla="*/ 1 w 1104"/>
                  <a:gd name="T33" fmla="*/ 280 h 531"/>
                  <a:gd name="T34" fmla="*/ 6 w 1104"/>
                  <a:gd name="T35" fmla="*/ 310 h 531"/>
                  <a:gd name="T36" fmla="*/ 20 w 1104"/>
                  <a:gd name="T37" fmla="*/ 339 h 531"/>
                  <a:gd name="T38" fmla="*/ 41 w 1104"/>
                  <a:gd name="T39" fmla="*/ 367 h 531"/>
                  <a:gd name="T40" fmla="*/ 72 w 1104"/>
                  <a:gd name="T41" fmla="*/ 397 h 531"/>
                  <a:gd name="T42" fmla="*/ 116 w 1104"/>
                  <a:gd name="T43" fmla="*/ 428 h 531"/>
                  <a:gd name="T44" fmla="*/ 168 w 1104"/>
                  <a:gd name="T45" fmla="*/ 456 h 531"/>
                  <a:gd name="T46" fmla="*/ 226 w 1104"/>
                  <a:gd name="T47" fmla="*/ 479 h 531"/>
                  <a:gd name="T48" fmla="*/ 291 w 1104"/>
                  <a:gd name="T49" fmla="*/ 499 h 531"/>
                  <a:gd name="T50" fmla="*/ 361 w 1104"/>
                  <a:gd name="T51" fmla="*/ 514 h 531"/>
                  <a:gd name="T52" fmla="*/ 436 w 1104"/>
                  <a:gd name="T53" fmla="*/ 525 h 531"/>
                  <a:gd name="T54" fmla="*/ 512 w 1104"/>
                  <a:gd name="T55" fmla="*/ 531 h 531"/>
                  <a:gd name="T56" fmla="*/ 591 w 1104"/>
                  <a:gd name="T57" fmla="*/ 531 h 531"/>
                  <a:gd name="T58" fmla="*/ 669 w 1104"/>
                  <a:gd name="T59" fmla="*/ 525 h 531"/>
                  <a:gd name="T60" fmla="*/ 742 w 1104"/>
                  <a:gd name="T61" fmla="*/ 514 h 531"/>
                  <a:gd name="T62" fmla="*/ 812 w 1104"/>
                  <a:gd name="T63" fmla="*/ 499 h 531"/>
                  <a:gd name="T64" fmla="*/ 877 w 1104"/>
                  <a:gd name="T65" fmla="*/ 479 h 531"/>
                  <a:gd name="T66" fmla="*/ 936 w 1104"/>
                  <a:gd name="T67" fmla="*/ 456 h 531"/>
                  <a:gd name="T68" fmla="*/ 987 w 1104"/>
                  <a:gd name="T69" fmla="*/ 428 h 531"/>
                  <a:gd name="T70" fmla="*/ 1031 w 1104"/>
                  <a:gd name="T71" fmla="*/ 397 h 531"/>
                  <a:gd name="T72" fmla="*/ 1062 w 1104"/>
                  <a:gd name="T73" fmla="*/ 367 h 531"/>
                  <a:gd name="T74" fmla="*/ 1083 w 1104"/>
                  <a:gd name="T75" fmla="*/ 339 h 531"/>
                  <a:gd name="T76" fmla="*/ 1097 w 1104"/>
                  <a:gd name="T77" fmla="*/ 310 h 531"/>
                  <a:gd name="T78" fmla="*/ 1102 w 1104"/>
                  <a:gd name="T79" fmla="*/ 280 h 531"/>
                  <a:gd name="T80" fmla="*/ 1102 w 1104"/>
                  <a:gd name="T81" fmla="*/ 250 h 531"/>
                  <a:gd name="T82" fmla="*/ 1097 w 1104"/>
                  <a:gd name="T83" fmla="*/ 221 h 531"/>
                  <a:gd name="T84" fmla="*/ 1083 w 1104"/>
                  <a:gd name="T85" fmla="*/ 191 h 531"/>
                  <a:gd name="T86" fmla="*/ 1062 w 1104"/>
                  <a:gd name="T87" fmla="*/ 164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04" h="531">
                    <a:moveTo>
                      <a:pt x="1049" y="150"/>
                    </a:moveTo>
                    <a:lnTo>
                      <a:pt x="1031" y="133"/>
                    </a:lnTo>
                    <a:lnTo>
                      <a:pt x="1011" y="116"/>
                    </a:lnTo>
                    <a:lnTo>
                      <a:pt x="987" y="103"/>
                    </a:lnTo>
                    <a:lnTo>
                      <a:pt x="963" y="87"/>
                    </a:lnTo>
                    <a:lnTo>
                      <a:pt x="936" y="75"/>
                    </a:lnTo>
                    <a:lnTo>
                      <a:pt x="908" y="62"/>
                    </a:lnTo>
                    <a:lnTo>
                      <a:pt x="877" y="51"/>
                    </a:lnTo>
                    <a:lnTo>
                      <a:pt x="845" y="40"/>
                    </a:lnTo>
                    <a:lnTo>
                      <a:pt x="812" y="32"/>
                    </a:lnTo>
                    <a:lnTo>
                      <a:pt x="779" y="23"/>
                    </a:lnTo>
                    <a:lnTo>
                      <a:pt x="742" y="16"/>
                    </a:lnTo>
                    <a:lnTo>
                      <a:pt x="706" y="11"/>
                    </a:lnTo>
                    <a:lnTo>
                      <a:pt x="669" y="5"/>
                    </a:lnTo>
                    <a:lnTo>
                      <a:pt x="630" y="2"/>
                    </a:lnTo>
                    <a:lnTo>
                      <a:pt x="591" y="0"/>
                    </a:lnTo>
                    <a:lnTo>
                      <a:pt x="552" y="0"/>
                    </a:lnTo>
                    <a:lnTo>
                      <a:pt x="495" y="1"/>
                    </a:lnTo>
                    <a:lnTo>
                      <a:pt x="441" y="5"/>
                    </a:lnTo>
                    <a:lnTo>
                      <a:pt x="388" y="12"/>
                    </a:lnTo>
                    <a:lnTo>
                      <a:pt x="337" y="21"/>
                    </a:lnTo>
                    <a:lnTo>
                      <a:pt x="288" y="32"/>
                    </a:lnTo>
                    <a:lnTo>
                      <a:pt x="243" y="46"/>
                    </a:lnTo>
                    <a:lnTo>
                      <a:pt x="201" y="61"/>
                    </a:lnTo>
                    <a:lnTo>
                      <a:pt x="162" y="77"/>
                    </a:lnTo>
                    <a:lnTo>
                      <a:pt x="126" y="97"/>
                    </a:lnTo>
                    <a:lnTo>
                      <a:pt x="94" y="116"/>
                    </a:lnTo>
                    <a:lnTo>
                      <a:pt x="66" y="139"/>
                    </a:lnTo>
                    <a:lnTo>
                      <a:pt x="43" y="162"/>
                    </a:lnTo>
                    <a:lnTo>
                      <a:pt x="25" y="186"/>
                    </a:lnTo>
                    <a:lnTo>
                      <a:pt x="11" y="212"/>
                    </a:lnTo>
                    <a:lnTo>
                      <a:pt x="2" y="239"/>
                    </a:lnTo>
                    <a:lnTo>
                      <a:pt x="0" y="265"/>
                    </a:lnTo>
                    <a:lnTo>
                      <a:pt x="1" y="280"/>
                    </a:lnTo>
                    <a:lnTo>
                      <a:pt x="2" y="296"/>
                    </a:lnTo>
                    <a:lnTo>
                      <a:pt x="6" y="310"/>
                    </a:lnTo>
                    <a:lnTo>
                      <a:pt x="13" y="325"/>
                    </a:lnTo>
                    <a:lnTo>
                      <a:pt x="20" y="339"/>
                    </a:lnTo>
                    <a:lnTo>
                      <a:pt x="30" y="353"/>
                    </a:lnTo>
                    <a:lnTo>
                      <a:pt x="41" y="367"/>
                    </a:lnTo>
                    <a:lnTo>
                      <a:pt x="54" y="381"/>
                    </a:lnTo>
                    <a:lnTo>
                      <a:pt x="72" y="397"/>
                    </a:lnTo>
                    <a:lnTo>
                      <a:pt x="93" y="414"/>
                    </a:lnTo>
                    <a:lnTo>
                      <a:pt x="116" y="428"/>
                    </a:lnTo>
                    <a:lnTo>
                      <a:pt x="140" y="443"/>
                    </a:lnTo>
                    <a:lnTo>
                      <a:pt x="168" y="456"/>
                    </a:lnTo>
                    <a:lnTo>
                      <a:pt x="195" y="468"/>
                    </a:lnTo>
                    <a:lnTo>
                      <a:pt x="226" y="479"/>
                    </a:lnTo>
                    <a:lnTo>
                      <a:pt x="258" y="490"/>
                    </a:lnTo>
                    <a:lnTo>
                      <a:pt x="291" y="499"/>
                    </a:lnTo>
                    <a:lnTo>
                      <a:pt x="326" y="507"/>
                    </a:lnTo>
                    <a:lnTo>
                      <a:pt x="361" y="514"/>
                    </a:lnTo>
                    <a:lnTo>
                      <a:pt x="398" y="520"/>
                    </a:lnTo>
                    <a:lnTo>
                      <a:pt x="436" y="525"/>
                    </a:lnTo>
                    <a:lnTo>
                      <a:pt x="473" y="528"/>
                    </a:lnTo>
                    <a:lnTo>
                      <a:pt x="512" y="531"/>
                    </a:lnTo>
                    <a:lnTo>
                      <a:pt x="552" y="531"/>
                    </a:lnTo>
                    <a:lnTo>
                      <a:pt x="591" y="531"/>
                    </a:lnTo>
                    <a:lnTo>
                      <a:pt x="630" y="528"/>
                    </a:lnTo>
                    <a:lnTo>
                      <a:pt x="669" y="525"/>
                    </a:lnTo>
                    <a:lnTo>
                      <a:pt x="706" y="520"/>
                    </a:lnTo>
                    <a:lnTo>
                      <a:pt x="742" y="514"/>
                    </a:lnTo>
                    <a:lnTo>
                      <a:pt x="779" y="507"/>
                    </a:lnTo>
                    <a:lnTo>
                      <a:pt x="812" y="499"/>
                    </a:lnTo>
                    <a:lnTo>
                      <a:pt x="845" y="490"/>
                    </a:lnTo>
                    <a:lnTo>
                      <a:pt x="877" y="479"/>
                    </a:lnTo>
                    <a:lnTo>
                      <a:pt x="908" y="468"/>
                    </a:lnTo>
                    <a:lnTo>
                      <a:pt x="936" y="456"/>
                    </a:lnTo>
                    <a:lnTo>
                      <a:pt x="963" y="443"/>
                    </a:lnTo>
                    <a:lnTo>
                      <a:pt x="987" y="428"/>
                    </a:lnTo>
                    <a:lnTo>
                      <a:pt x="1011" y="414"/>
                    </a:lnTo>
                    <a:lnTo>
                      <a:pt x="1031" y="397"/>
                    </a:lnTo>
                    <a:lnTo>
                      <a:pt x="1049" y="381"/>
                    </a:lnTo>
                    <a:lnTo>
                      <a:pt x="1062" y="367"/>
                    </a:lnTo>
                    <a:lnTo>
                      <a:pt x="1073" y="353"/>
                    </a:lnTo>
                    <a:lnTo>
                      <a:pt x="1083" y="339"/>
                    </a:lnTo>
                    <a:lnTo>
                      <a:pt x="1090" y="325"/>
                    </a:lnTo>
                    <a:lnTo>
                      <a:pt x="1097" y="310"/>
                    </a:lnTo>
                    <a:lnTo>
                      <a:pt x="1101" y="296"/>
                    </a:lnTo>
                    <a:lnTo>
                      <a:pt x="1102" y="280"/>
                    </a:lnTo>
                    <a:lnTo>
                      <a:pt x="1104" y="265"/>
                    </a:lnTo>
                    <a:lnTo>
                      <a:pt x="1102" y="250"/>
                    </a:lnTo>
                    <a:lnTo>
                      <a:pt x="1101" y="235"/>
                    </a:lnTo>
                    <a:lnTo>
                      <a:pt x="1097" y="221"/>
                    </a:lnTo>
                    <a:lnTo>
                      <a:pt x="1090" y="205"/>
                    </a:lnTo>
                    <a:lnTo>
                      <a:pt x="1083" y="191"/>
                    </a:lnTo>
                    <a:lnTo>
                      <a:pt x="1073" y="178"/>
                    </a:lnTo>
                    <a:lnTo>
                      <a:pt x="1062" y="164"/>
                    </a:lnTo>
                    <a:lnTo>
                      <a:pt x="1049"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2"/>
              <p:cNvSpPr>
                <a:spLocks/>
              </p:cNvSpPr>
              <p:nvPr/>
            </p:nvSpPr>
            <p:spPr bwMode="auto">
              <a:xfrm>
                <a:off x="525463" y="1077913"/>
                <a:ext cx="565150" cy="260350"/>
              </a:xfrm>
              <a:custGeom>
                <a:avLst/>
                <a:gdLst>
                  <a:gd name="T0" fmla="*/ 494 w 1067"/>
                  <a:gd name="T1" fmla="*/ 493 h 493"/>
                  <a:gd name="T2" fmla="*/ 419 w 1067"/>
                  <a:gd name="T3" fmla="*/ 488 h 493"/>
                  <a:gd name="T4" fmla="*/ 347 w 1067"/>
                  <a:gd name="T5" fmla="*/ 478 h 493"/>
                  <a:gd name="T6" fmla="*/ 279 w 1067"/>
                  <a:gd name="T7" fmla="*/ 463 h 493"/>
                  <a:gd name="T8" fmla="*/ 215 w 1067"/>
                  <a:gd name="T9" fmla="*/ 445 h 493"/>
                  <a:gd name="T10" fmla="*/ 158 w 1067"/>
                  <a:gd name="T11" fmla="*/ 422 h 493"/>
                  <a:gd name="T12" fmla="*/ 108 w 1067"/>
                  <a:gd name="T13" fmla="*/ 396 h 493"/>
                  <a:gd name="T14" fmla="*/ 67 w 1067"/>
                  <a:gd name="T15" fmla="*/ 367 h 493"/>
                  <a:gd name="T16" fmla="*/ 37 w 1067"/>
                  <a:gd name="T17" fmla="*/ 338 h 493"/>
                  <a:gd name="T18" fmla="*/ 18 w 1067"/>
                  <a:gd name="T19" fmla="*/ 312 h 493"/>
                  <a:gd name="T20" fmla="*/ 7 w 1067"/>
                  <a:gd name="T21" fmla="*/ 287 h 493"/>
                  <a:gd name="T22" fmla="*/ 1 w 1067"/>
                  <a:gd name="T23" fmla="*/ 261 h 493"/>
                  <a:gd name="T24" fmla="*/ 1 w 1067"/>
                  <a:gd name="T25" fmla="*/ 233 h 493"/>
                  <a:gd name="T26" fmla="*/ 7 w 1067"/>
                  <a:gd name="T27" fmla="*/ 207 h 493"/>
                  <a:gd name="T28" fmla="*/ 18 w 1067"/>
                  <a:gd name="T29" fmla="*/ 182 h 493"/>
                  <a:gd name="T30" fmla="*/ 37 w 1067"/>
                  <a:gd name="T31" fmla="*/ 157 h 493"/>
                  <a:gd name="T32" fmla="*/ 67 w 1067"/>
                  <a:gd name="T33" fmla="*/ 128 h 493"/>
                  <a:gd name="T34" fmla="*/ 108 w 1067"/>
                  <a:gd name="T35" fmla="*/ 98 h 493"/>
                  <a:gd name="T36" fmla="*/ 158 w 1067"/>
                  <a:gd name="T37" fmla="*/ 72 h 493"/>
                  <a:gd name="T38" fmla="*/ 215 w 1067"/>
                  <a:gd name="T39" fmla="*/ 50 h 493"/>
                  <a:gd name="T40" fmla="*/ 279 w 1067"/>
                  <a:gd name="T41" fmla="*/ 30 h 493"/>
                  <a:gd name="T42" fmla="*/ 347 w 1067"/>
                  <a:gd name="T43" fmla="*/ 15 h 493"/>
                  <a:gd name="T44" fmla="*/ 419 w 1067"/>
                  <a:gd name="T45" fmla="*/ 5 h 493"/>
                  <a:gd name="T46" fmla="*/ 494 w 1067"/>
                  <a:gd name="T47" fmla="*/ 0 h 493"/>
                  <a:gd name="T48" fmla="*/ 572 w 1067"/>
                  <a:gd name="T49" fmla="*/ 0 h 493"/>
                  <a:gd name="T50" fmla="*/ 647 w 1067"/>
                  <a:gd name="T51" fmla="*/ 5 h 493"/>
                  <a:gd name="T52" fmla="*/ 719 w 1067"/>
                  <a:gd name="T53" fmla="*/ 15 h 493"/>
                  <a:gd name="T54" fmla="*/ 787 w 1067"/>
                  <a:gd name="T55" fmla="*/ 30 h 493"/>
                  <a:gd name="T56" fmla="*/ 850 w 1067"/>
                  <a:gd name="T57" fmla="*/ 50 h 493"/>
                  <a:gd name="T58" fmla="*/ 907 w 1067"/>
                  <a:gd name="T59" fmla="*/ 72 h 493"/>
                  <a:gd name="T60" fmla="*/ 957 w 1067"/>
                  <a:gd name="T61" fmla="*/ 98 h 493"/>
                  <a:gd name="T62" fmla="*/ 998 w 1067"/>
                  <a:gd name="T63" fmla="*/ 128 h 493"/>
                  <a:gd name="T64" fmla="*/ 1028 w 1067"/>
                  <a:gd name="T65" fmla="*/ 157 h 493"/>
                  <a:gd name="T66" fmla="*/ 1047 w 1067"/>
                  <a:gd name="T67" fmla="*/ 182 h 493"/>
                  <a:gd name="T68" fmla="*/ 1060 w 1067"/>
                  <a:gd name="T69" fmla="*/ 207 h 493"/>
                  <a:gd name="T70" fmla="*/ 1065 w 1067"/>
                  <a:gd name="T71" fmla="*/ 233 h 493"/>
                  <a:gd name="T72" fmla="*/ 1064 w 1067"/>
                  <a:gd name="T73" fmla="*/ 272 h 493"/>
                  <a:gd name="T74" fmla="*/ 1043 w 1067"/>
                  <a:gd name="T75" fmla="*/ 321 h 493"/>
                  <a:gd name="T76" fmla="*/ 1001 w 1067"/>
                  <a:gd name="T77" fmla="*/ 364 h 493"/>
                  <a:gd name="T78" fmla="*/ 944 w 1067"/>
                  <a:gd name="T79" fmla="*/ 404 h 493"/>
                  <a:gd name="T80" fmla="*/ 872 w 1067"/>
                  <a:gd name="T81" fmla="*/ 438 h 493"/>
                  <a:gd name="T82" fmla="*/ 787 w 1067"/>
                  <a:gd name="T83" fmla="*/ 464 h 493"/>
                  <a:gd name="T84" fmla="*/ 692 w 1067"/>
                  <a:gd name="T85" fmla="*/ 482 h 493"/>
                  <a:gd name="T86" fmla="*/ 587 w 1067"/>
                  <a:gd name="T87" fmla="*/ 4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67" h="493">
                    <a:moveTo>
                      <a:pt x="533" y="493"/>
                    </a:moveTo>
                    <a:lnTo>
                      <a:pt x="494" y="493"/>
                    </a:lnTo>
                    <a:lnTo>
                      <a:pt x="457" y="490"/>
                    </a:lnTo>
                    <a:lnTo>
                      <a:pt x="419" y="488"/>
                    </a:lnTo>
                    <a:lnTo>
                      <a:pt x="382" y="483"/>
                    </a:lnTo>
                    <a:lnTo>
                      <a:pt x="347" y="478"/>
                    </a:lnTo>
                    <a:lnTo>
                      <a:pt x="312" y="471"/>
                    </a:lnTo>
                    <a:lnTo>
                      <a:pt x="279" y="463"/>
                    </a:lnTo>
                    <a:lnTo>
                      <a:pt x="246" y="454"/>
                    </a:lnTo>
                    <a:lnTo>
                      <a:pt x="215" y="445"/>
                    </a:lnTo>
                    <a:lnTo>
                      <a:pt x="186" y="433"/>
                    </a:lnTo>
                    <a:lnTo>
                      <a:pt x="158" y="422"/>
                    </a:lnTo>
                    <a:lnTo>
                      <a:pt x="132" y="410"/>
                    </a:lnTo>
                    <a:lnTo>
                      <a:pt x="108" y="396"/>
                    </a:lnTo>
                    <a:lnTo>
                      <a:pt x="86" y="382"/>
                    </a:lnTo>
                    <a:lnTo>
                      <a:pt x="67" y="367"/>
                    </a:lnTo>
                    <a:lnTo>
                      <a:pt x="49" y="350"/>
                    </a:lnTo>
                    <a:lnTo>
                      <a:pt x="37" y="338"/>
                    </a:lnTo>
                    <a:lnTo>
                      <a:pt x="26" y="325"/>
                    </a:lnTo>
                    <a:lnTo>
                      <a:pt x="18" y="312"/>
                    </a:lnTo>
                    <a:lnTo>
                      <a:pt x="12" y="300"/>
                    </a:lnTo>
                    <a:lnTo>
                      <a:pt x="7" y="287"/>
                    </a:lnTo>
                    <a:lnTo>
                      <a:pt x="3" y="274"/>
                    </a:lnTo>
                    <a:lnTo>
                      <a:pt x="1" y="261"/>
                    </a:lnTo>
                    <a:lnTo>
                      <a:pt x="0" y="247"/>
                    </a:lnTo>
                    <a:lnTo>
                      <a:pt x="1" y="233"/>
                    </a:lnTo>
                    <a:lnTo>
                      <a:pt x="3" y="221"/>
                    </a:lnTo>
                    <a:lnTo>
                      <a:pt x="7" y="207"/>
                    </a:lnTo>
                    <a:lnTo>
                      <a:pt x="12" y="194"/>
                    </a:lnTo>
                    <a:lnTo>
                      <a:pt x="18" y="182"/>
                    </a:lnTo>
                    <a:lnTo>
                      <a:pt x="26" y="169"/>
                    </a:lnTo>
                    <a:lnTo>
                      <a:pt x="37" y="157"/>
                    </a:lnTo>
                    <a:lnTo>
                      <a:pt x="49" y="144"/>
                    </a:lnTo>
                    <a:lnTo>
                      <a:pt x="67" y="128"/>
                    </a:lnTo>
                    <a:lnTo>
                      <a:pt x="86" y="112"/>
                    </a:lnTo>
                    <a:lnTo>
                      <a:pt x="108" y="98"/>
                    </a:lnTo>
                    <a:lnTo>
                      <a:pt x="132" y="85"/>
                    </a:lnTo>
                    <a:lnTo>
                      <a:pt x="158" y="72"/>
                    </a:lnTo>
                    <a:lnTo>
                      <a:pt x="186" y="59"/>
                    </a:lnTo>
                    <a:lnTo>
                      <a:pt x="215" y="50"/>
                    </a:lnTo>
                    <a:lnTo>
                      <a:pt x="246" y="39"/>
                    </a:lnTo>
                    <a:lnTo>
                      <a:pt x="279" y="30"/>
                    </a:lnTo>
                    <a:lnTo>
                      <a:pt x="312" y="22"/>
                    </a:lnTo>
                    <a:lnTo>
                      <a:pt x="347" y="15"/>
                    </a:lnTo>
                    <a:lnTo>
                      <a:pt x="382" y="9"/>
                    </a:lnTo>
                    <a:lnTo>
                      <a:pt x="419" y="5"/>
                    </a:lnTo>
                    <a:lnTo>
                      <a:pt x="457" y="3"/>
                    </a:lnTo>
                    <a:lnTo>
                      <a:pt x="494" y="0"/>
                    </a:lnTo>
                    <a:lnTo>
                      <a:pt x="533" y="0"/>
                    </a:lnTo>
                    <a:lnTo>
                      <a:pt x="572" y="0"/>
                    </a:lnTo>
                    <a:lnTo>
                      <a:pt x="610" y="3"/>
                    </a:lnTo>
                    <a:lnTo>
                      <a:pt x="647" y="5"/>
                    </a:lnTo>
                    <a:lnTo>
                      <a:pt x="683" y="9"/>
                    </a:lnTo>
                    <a:lnTo>
                      <a:pt x="719" y="15"/>
                    </a:lnTo>
                    <a:lnTo>
                      <a:pt x="754" y="22"/>
                    </a:lnTo>
                    <a:lnTo>
                      <a:pt x="787" y="30"/>
                    </a:lnTo>
                    <a:lnTo>
                      <a:pt x="819" y="39"/>
                    </a:lnTo>
                    <a:lnTo>
                      <a:pt x="850" y="50"/>
                    </a:lnTo>
                    <a:lnTo>
                      <a:pt x="879" y="59"/>
                    </a:lnTo>
                    <a:lnTo>
                      <a:pt x="907" y="72"/>
                    </a:lnTo>
                    <a:lnTo>
                      <a:pt x="933" y="85"/>
                    </a:lnTo>
                    <a:lnTo>
                      <a:pt x="957" y="98"/>
                    </a:lnTo>
                    <a:lnTo>
                      <a:pt x="979" y="112"/>
                    </a:lnTo>
                    <a:lnTo>
                      <a:pt x="998" y="128"/>
                    </a:lnTo>
                    <a:lnTo>
                      <a:pt x="1017" y="144"/>
                    </a:lnTo>
                    <a:lnTo>
                      <a:pt x="1028" y="157"/>
                    </a:lnTo>
                    <a:lnTo>
                      <a:pt x="1039" y="169"/>
                    </a:lnTo>
                    <a:lnTo>
                      <a:pt x="1047" y="182"/>
                    </a:lnTo>
                    <a:lnTo>
                      <a:pt x="1054" y="194"/>
                    </a:lnTo>
                    <a:lnTo>
                      <a:pt x="1060" y="207"/>
                    </a:lnTo>
                    <a:lnTo>
                      <a:pt x="1064" y="221"/>
                    </a:lnTo>
                    <a:lnTo>
                      <a:pt x="1065" y="233"/>
                    </a:lnTo>
                    <a:lnTo>
                      <a:pt x="1067" y="247"/>
                    </a:lnTo>
                    <a:lnTo>
                      <a:pt x="1064" y="272"/>
                    </a:lnTo>
                    <a:lnTo>
                      <a:pt x="1055" y="297"/>
                    </a:lnTo>
                    <a:lnTo>
                      <a:pt x="1043" y="321"/>
                    </a:lnTo>
                    <a:lnTo>
                      <a:pt x="1025" y="343"/>
                    </a:lnTo>
                    <a:lnTo>
                      <a:pt x="1001" y="364"/>
                    </a:lnTo>
                    <a:lnTo>
                      <a:pt x="975" y="385"/>
                    </a:lnTo>
                    <a:lnTo>
                      <a:pt x="944" y="404"/>
                    </a:lnTo>
                    <a:lnTo>
                      <a:pt x="910" y="421"/>
                    </a:lnTo>
                    <a:lnTo>
                      <a:pt x="872" y="438"/>
                    </a:lnTo>
                    <a:lnTo>
                      <a:pt x="830" y="451"/>
                    </a:lnTo>
                    <a:lnTo>
                      <a:pt x="787" y="464"/>
                    </a:lnTo>
                    <a:lnTo>
                      <a:pt x="740" y="474"/>
                    </a:lnTo>
                    <a:lnTo>
                      <a:pt x="692" y="482"/>
                    </a:lnTo>
                    <a:lnTo>
                      <a:pt x="640" y="488"/>
                    </a:lnTo>
                    <a:lnTo>
                      <a:pt x="587" y="492"/>
                    </a:lnTo>
                    <a:lnTo>
                      <a:pt x="533" y="49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3"/>
              <p:cNvSpPr>
                <a:spLocks/>
              </p:cNvSpPr>
              <p:nvPr/>
            </p:nvSpPr>
            <p:spPr bwMode="auto">
              <a:xfrm>
                <a:off x="525463" y="1077913"/>
                <a:ext cx="561975" cy="160337"/>
              </a:xfrm>
              <a:custGeom>
                <a:avLst/>
                <a:gdLst>
                  <a:gd name="T0" fmla="*/ 10 w 1061"/>
                  <a:gd name="T1" fmla="*/ 257 h 303"/>
                  <a:gd name="T2" fmla="*/ 15 w 1061"/>
                  <a:gd name="T3" fmla="*/ 230 h 303"/>
                  <a:gd name="T4" fmla="*/ 28 w 1061"/>
                  <a:gd name="T5" fmla="*/ 205 h 303"/>
                  <a:gd name="T6" fmla="*/ 46 w 1061"/>
                  <a:gd name="T7" fmla="*/ 180 h 303"/>
                  <a:gd name="T8" fmla="*/ 75 w 1061"/>
                  <a:gd name="T9" fmla="*/ 151 h 303"/>
                  <a:gd name="T10" fmla="*/ 117 w 1061"/>
                  <a:gd name="T11" fmla="*/ 122 h 303"/>
                  <a:gd name="T12" fmla="*/ 167 w 1061"/>
                  <a:gd name="T13" fmla="*/ 96 h 303"/>
                  <a:gd name="T14" fmla="*/ 224 w 1061"/>
                  <a:gd name="T15" fmla="*/ 73 h 303"/>
                  <a:gd name="T16" fmla="*/ 287 w 1061"/>
                  <a:gd name="T17" fmla="*/ 54 h 303"/>
                  <a:gd name="T18" fmla="*/ 355 w 1061"/>
                  <a:gd name="T19" fmla="*/ 39 h 303"/>
                  <a:gd name="T20" fmla="*/ 428 w 1061"/>
                  <a:gd name="T21" fmla="*/ 29 h 303"/>
                  <a:gd name="T22" fmla="*/ 503 w 1061"/>
                  <a:gd name="T23" fmla="*/ 23 h 303"/>
                  <a:gd name="T24" fmla="*/ 580 w 1061"/>
                  <a:gd name="T25" fmla="*/ 23 h 303"/>
                  <a:gd name="T26" fmla="*/ 655 w 1061"/>
                  <a:gd name="T27" fmla="*/ 29 h 303"/>
                  <a:gd name="T28" fmla="*/ 728 w 1061"/>
                  <a:gd name="T29" fmla="*/ 39 h 303"/>
                  <a:gd name="T30" fmla="*/ 796 w 1061"/>
                  <a:gd name="T31" fmla="*/ 54 h 303"/>
                  <a:gd name="T32" fmla="*/ 860 w 1061"/>
                  <a:gd name="T33" fmla="*/ 73 h 303"/>
                  <a:gd name="T34" fmla="*/ 917 w 1061"/>
                  <a:gd name="T35" fmla="*/ 96 h 303"/>
                  <a:gd name="T36" fmla="*/ 967 w 1061"/>
                  <a:gd name="T37" fmla="*/ 122 h 303"/>
                  <a:gd name="T38" fmla="*/ 1008 w 1061"/>
                  <a:gd name="T39" fmla="*/ 151 h 303"/>
                  <a:gd name="T40" fmla="*/ 1037 w 1061"/>
                  <a:gd name="T41" fmla="*/ 179 h 303"/>
                  <a:gd name="T42" fmla="*/ 1054 w 1061"/>
                  <a:gd name="T43" fmla="*/ 203 h 303"/>
                  <a:gd name="T44" fmla="*/ 1058 w 1061"/>
                  <a:gd name="T45" fmla="*/ 205 h 303"/>
                  <a:gd name="T46" fmla="*/ 1050 w 1061"/>
                  <a:gd name="T47" fmla="*/ 187 h 303"/>
                  <a:gd name="T48" fmla="*/ 1039 w 1061"/>
                  <a:gd name="T49" fmla="*/ 169 h 303"/>
                  <a:gd name="T50" fmla="*/ 1025 w 1061"/>
                  <a:gd name="T51" fmla="*/ 153 h 303"/>
                  <a:gd name="T52" fmla="*/ 998 w 1061"/>
                  <a:gd name="T53" fmla="*/ 128 h 303"/>
                  <a:gd name="T54" fmla="*/ 957 w 1061"/>
                  <a:gd name="T55" fmla="*/ 98 h 303"/>
                  <a:gd name="T56" fmla="*/ 907 w 1061"/>
                  <a:gd name="T57" fmla="*/ 72 h 303"/>
                  <a:gd name="T58" fmla="*/ 850 w 1061"/>
                  <a:gd name="T59" fmla="*/ 50 h 303"/>
                  <a:gd name="T60" fmla="*/ 787 w 1061"/>
                  <a:gd name="T61" fmla="*/ 30 h 303"/>
                  <a:gd name="T62" fmla="*/ 719 w 1061"/>
                  <a:gd name="T63" fmla="*/ 15 h 303"/>
                  <a:gd name="T64" fmla="*/ 647 w 1061"/>
                  <a:gd name="T65" fmla="*/ 5 h 303"/>
                  <a:gd name="T66" fmla="*/ 572 w 1061"/>
                  <a:gd name="T67" fmla="*/ 0 h 303"/>
                  <a:gd name="T68" fmla="*/ 494 w 1061"/>
                  <a:gd name="T69" fmla="*/ 0 h 303"/>
                  <a:gd name="T70" fmla="*/ 419 w 1061"/>
                  <a:gd name="T71" fmla="*/ 5 h 303"/>
                  <a:gd name="T72" fmla="*/ 347 w 1061"/>
                  <a:gd name="T73" fmla="*/ 15 h 303"/>
                  <a:gd name="T74" fmla="*/ 279 w 1061"/>
                  <a:gd name="T75" fmla="*/ 30 h 303"/>
                  <a:gd name="T76" fmla="*/ 215 w 1061"/>
                  <a:gd name="T77" fmla="*/ 50 h 303"/>
                  <a:gd name="T78" fmla="*/ 158 w 1061"/>
                  <a:gd name="T79" fmla="*/ 72 h 303"/>
                  <a:gd name="T80" fmla="*/ 108 w 1061"/>
                  <a:gd name="T81" fmla="*/ 98 h 303"/>
                  <a:gd name="T82" fmla="*/ 67 w 1061"/>
                  <a:gd name="T83" fmla="*/ 128 h 303"/>
                  <a:gd name="T84" fmla="*/ 37 w 1061"/>
                  <a:gd name="T85" fmla="*/ 157 h 303"/>
                  <a:gd name="T86" fmla="*/ 18 w 1061"/>
                  <a:gd name="T87" fmla="*/ 182 h 303"/>
                  <a:gd name="T88" fmla="*/ 7 w 1061"/>
                  <a:gd name="T89" fmla="*/ 207 h 303"/>
                  <a:gd name="T90" fmla="*/ 1 w 1061"/>
                  <a:gd name="T91" fmla="*/ 233 h 303"/>
                  <a:gd name="T92" fmla="*/ 1 w 1061"/>
                  <a:gd name="T93" fmla="*/ 261 h 303"/>
                  <a:gd name="T94" fmla="*/ 7 w 1061"/>
                  <a:gd name="T95" fmla="*/ 289 h 303"/>
                  <a:gd name="T96" fmla="*/ 12 w 1061"/>
                  <a:gd name="T97" fmla="*/ 296 h 303"/>
                  <a:gd name="T98" fmla="*/ 8 w 1061"/>
                  <a:gd name="T99" fmla="*/ 27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61" h="303">
                    <a:moveTo>
                      <a:pt x="8" y="271"/>
                    </a:moveTo>
                    <a:lnTo>
                      <a:pt x="10" y="257"/>
                    </a:lnTo>
                    <a:lnTo>
                      <a:pt x="11" y="244"/>
                    </a:lnTo>
                    <a:lnTo>
                      <a:pt x="15" y="230"/>
                    </a:lnTo>
                    <a:lnTo>
                      <a:pt x="21" y="218"/>
                    </a:lnTo>
                    <a:lnTo>
                      <a:pt x="28" y="205"/>
                    </a:lnTo>
                    <a:lnTo>
                      <a:pt x="36" y="193"/>
                    </a:lnTo>
                    <a:lnTo>
                      <a:pt x="46" y="180"/>
                    </a:lnTo>
                    <a:lnTo>
                      <a:pt x="57" y="168"/>
                    </a:lnTo>
                    <a:lnTo>
                      <a:pt x="75" y="151"/>
                    </a:lnTo>
                    <a:lnTo>
                      <a:pt x="94" y="136"/>
                    </a:lnTo>
                    <a:lnTo>
                      <a:pt x="117" y="122"/>
                    </a:lnTo>
                    <a:lnTo>
                      <a:pt x="142" y="108"/>
                    </a:lnTo>
                    <a:lnTo>
                      <a:pt x="167" y="96"/>
                    </a:lnTo>
                    <a:lnTo>
                      <a:pt x="194" y="83"/>
                    </a:lnTo>
                    <a:lnTo>
                      <a:pt x="224" y="73"/>
                    </a:lnTo>
                    <a:lnTo>
                      <a:pt x="255" y="62"/>
                    </a:lnTo>
                    <a:lnTo>
                      <a:pt x="287" y="54"/>
                    </a:lnTo>
                    <a:lnTo>
                      <a:pt x="321" y="46"/>
                    </a:lnTo>
                    <a:lnTo>
                      <a:pt x="355" y="39"/>
                    </a:lnTo>
                    <a:lnTo>
                      <a:pt x="392" y="33"/>
                    </a:lnTo>
                    <a:lnTo>
                      <a:pt x="428" y="29"/>
                    </a:lnTo>
                    <a:lnTo>
                      <a:pt x="465" y="26"/>
                    </a:lnTo>
                    <a:lnTo>
                      <a:pt x="503" y="23"/>
                    </a:lnTo>
                    <a:lnTo>
                      <a:pt x="542" y="23"/>
                    </a:lnTo>
                    <a:lnTo>
                      <a:pt x="580" y="23"/>
                    </a:lnTo>
                    <a:lnTo>
                      <a:pt x="618" y="26"/>
                    </a:lnTo>
                    <a:lnTo>
                      <a:pt x="655" y="29"/>
                    </a:lnTo>
                    <a:lnTo>
                      <a:pt x="693" y="33"/>
                    </a:lnTo>
                    <a:lnTo>
                      <a:pt x="728" y="39"/>
                    </a:lnTo>
                    <a:lnTo>
                      <a:pt x="762" y="46"/>
                    </a:lnTo>
                    <a:lnTo>
                      <a:pt x="796" y="54"/>
                    </a:lnTo>
                    <a:lnTo>
                      <a:pt x="829" y="62"/>
                    </a:lnTo>
                    <a:lnTo>
                      <a:pt x="860" y="73"/>
                    </a:lnTo>
                    <a:lnTo>
                      <a:pt x="889" y="83"/>
                    </a:lnTo>
                    <a:lnTo>
                      <a:pt x="917" y="96"/>
                    </a:lnTo>
                    <a:lnTo>
                      <a:pt x="943" y="108"/>
                    </a:lnTo>
                    <a:lnTo>
                      <a:pt x="967" y="122"/>
                    </a:lnTo>
                    <a:lnTo>
                      <a:pt x="989" y="136"/>
                    </a:lnTo>
                    <a:lnTo>
                      <a:pt x="1008" y="151"/>
                    </a:lnTo>
                    <a:lnTo>
                      <a:pt x="1026" y="168"/>
                    </a:lnTo>
                    <a:lnTo>
                      <a:pt x="1037" y="179"/>
                    </a:lnTo>
                    <a:lnTo>
                      <a:pt x="1046" y="190"/>
                    </a:lnTo>
                    <a:lnTo>
                      <a:pt x="1054" y="203"/>
                    </a:lnTo>
                    <a:lnTo>
                      <a:pt x="1061" y="214"/>
                    </a:lnTo>
                    <a:lnTo>
                      <a:pt x="1058" y="205"/>
                    </a:lnTo>
                    <a:lnTo>
                      <a:pt x="1054" y="196"/>
                    </a:lnTo>
                    <a:lnTo>
                      <a:pt x="1050" y="187"/>
                    </a:lnTo>
                    <a:lnTo>
                      <a:pt x="1044" y="179"/>
                    </a:lnTo>
                    <a:lnTo>
                      <a:pt x="1039" y="169"/>
                    </a:lnTo>
                    <a:lnTo>
                      <a:pt x="1032" y="161"/>
                    </a:lnTo>
                    <a:lnTo>
                      <a:pt x="1025" y="153"/>
                    </a:lnTo>
                    <a:lnTo>
                      <a:pt x="1017" y="144"/>
                    </a:lnTo>
                    <a:lnTo>
                      <a:pt x="998" y="128"/>
                    </a:lnTo>
                    <a:lnTo>
                      <a:pt x="979" y="112"/>
                    </a:lnTo>
                    <a:lnTo>
                      <a:pt x="957" y="98"/>
                    </a:lnTo>
                    <a:lnTo>
                      <a:pt x="933" y="85"/>
                    </a:lnTo>
                    <a:lnTo>
                      <a:pt x="907" y="72"/>
                    </a:lnTo>
                    <a:lnTo>
                      <a:pt x="879" y="59"/>
                    </a:lnTo>
                    <a:lnTo>
                      <a:pt x="850" y="50"/>
                    </a:lnTo>
                    <a:lnTo>
                      <a:pt x="819" y="39"/>
                    </a:lnTo>
                    <a:lnTo>
                      <a:pt x="787" y="30"/>
                    </a:lnTo>
                    <a:lnTo>
                      <a:pt x="754" y="22"/>
                    </a:lnTo>
                    <a:lnTo>
                      <a:pt x="719" y="15"/>
                    </a:lnTo>
                    <a:lnTo>
                      <a:pt x="683" y="9"/>
                    </a:lnTo>
                    <a:lnTo>
                      <a:pt x="647" y="5"/>
                    </a:lnTo>
                    <a:lnTo>
                      <a:pt x="610" y="3"/>
                    </a:lnTo>
                    <a:lnTo>
                      <a:pt x="572" y="0"/>
                    </a:lnTo>
                    <a:lnTo>
                      <a:pt x="533" y="0"/>
                    </a:lnTo>
                    <a:lnTo>
                      <a:pt x="494" y="0"/>
                    </a:lnTo>
                    <a:lnTo>
                      <a:pt x="457" y="3"/>
                    </a:lnTo>
                    <a:lnTo>
                      <a:pt x="419" y="5"/>
                    </a:lnTo>
                    <a:lnTo>
                      <a:pt x="382" y="9"/>
                    </a:lnTo>
                    <a:lnTo>
                      <a:pt x="347" y="15"/>
                    </a:lnTo>
                    <a:lnTo>
                      <a:pt x="312" y="22"/>
                    </a:lnTo>
                    <a:lnTo>
                      <a:pt x="279" y="30"/>
                    </a:lnTo>
                    <a:lnTo>
                      <a:pt x="246" y="39"/>
                    </a:lnTo>
                    <a:lnTo>
                      <a:pt x="215" y="50"/>
                    </a:lnTo>
                    <a:lnTo>
                      <a:pt x="186" y="59"/>
                    </a:lnTo>
                    <a:lnTo>
                      <a:pt x="158" y="72"/>
                    </a:lnTo>
                    <a:lnTo>
                      <a:pt x="132" y="85"/>
                    </a:lnTo>
                    <a:lnTo>
                      <a:pt x="108" y="98"/>
                    </a:lnTo>
                    <a:lnTo>
                      <a:pt x="86" y="112"/>
                    </a:lnTo>
                    <a:lnTo>
                      <a:pt x="67" y="128"/>
                    </a:lnTo>
                    <a:lnTo>
                      <a:pt x="49" y="144"/>
                    </a:lnTo>
                    <a:lnTo>
                      <a:pt x="37" y="157"/>
                    </a:lnTo>
                    <a:lnTo>
                      <a:pt x="26" y="169"/>
                    </a:lnTo>
                    <a:lnTo>
                      <a:pt x="18" y="182"/>
                    </a:lnTo>
                    <a:lnTo>
                      <a:pt x="12" y="194"/>
                    </a:lnTo>
                    <a:lnTo>
                      <a:pt x="7" y="207"/>
                    </a:lnTo>
                    <a:lnTo>
                      <a:pt x="3" y="221"/>
                    </a:lnTo>
                    <a:lnTo>
                      <a:pt x="1" y="233"/>
                    </a:lnTo>
                    <a:lnTo>
                      <a:pt x="0" y="247"/>
                    </a:lnTo>
                    <a:lnTo>
                      <a:pt x="1" y="261"/>
                    </a:lnTo>
                    <a:lnTo>
                      <a:pt x="3" y="275"/>
                    </a:lnTo>
                    <a:lnTo>
                      <a:pt x="7" y="289"/>
                    </a:lnTo>
                    <a:lnTo>
                      <a:pt x="14" y="303"/>
                    </a:lnTo>
                    <a:lnTo>
                      <a:pt x="12" y="296"/>
                    </a:lnTo>
                    <a:lnTo>
                      <a:pt x="10" y="287"/>
                    </a:lnTo>
                    <a:lnTo>
                      <a:pt x="8" y="279"/>
                    </a:lnTo>
                    <a:lnTo>
                      <a:pt x="8" y="271"/>
                    </a:lnTo>
                    <a:close/>
                  </a:path>
                </a:pathLst>
              </a:custGeom>
              <a:solidFill>
                <a:srgbClr val="F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4"/>
              <p:cNvSpPr>
                <a:spLocks/>
              </p:cNvSpPr>
              <p:nvPr/>
            </p:nvSpPr>
            <p:spPr bwMode="auto">
              <a:xfrm>
                <a:off x="474663" y="1428750"/>
                <a:ext cx="77788" cy="71437"/>
              </a:xfrm>
              <a:custGeom>
                <a:avLst/>
                <a:gdLst>
                  <a:gd name="T0" fmla="*/ 127 w 146"/>
                  <a:gd name="T1" fmla="*/ 79 h 135"/>
                  <a:gd name="T2" fmla="*/ 115 w 146"/>
                  <a:gd name="T3" fmla="*/ 72 h 135"/>
                  <a:gd name="T4" fmla="*/ 102 w 146"/>
                  <a:gd name="T5" fmla="*/ 67 h 135"/>
                  <a:gd name="T6" fmla="*/ 88 w 146"/>
                  <a:gd name="T7" fmla="*/ 64 h 135"/>
                  <a:gd name="T8" fmla="*/ 79 w 146"/>
                  <a:gd name="T9" fmla="*/ 52 h 135"/>
                  <a:gd name="T10" fmla="*/ 83 w 146"/>
                  <a:gd name="T11" fmla="*/ 35 h 135"/>
                  <a:gd name="T12" fmla="*/ 99 w 146"/>
                  <a:gd name="T13" fmla="*/ 20 h 135"/>
                  <a:gd name="T14" fmla="*/ 120 w 146"/>
                  <a:gd name="T15" fmla="*/ 14 h 135"/>
                  <a:gd name="T16" fmla="*/ 124 w 146"/>
                  <a:gd name="T17" fmla="*/ 14 h 135"/>
                  <a:gd name="T18" fmla="*/ 128 w 146"/>
                  <a:gd name="T19" fmla="*/ 13 h 135"/>
                  <a:gd name="T20" fmla="*/ 131 w 146"/>
                  <a:gd name="T21" fmla="*/ 7 h 135"/>
                  <a:gd name="T22" fmla="*/ 129 w 146"/>
                  <a:gd name="T23" fmla="*/ 2 h 135"/>
                  <a:gd name="T24" fmla="*/ 124 w 146"/>
                  <a:gd name="T25" fmla="*/ 0 h 135"/>
                  <a:gd name="T26" fmla="*/ 118 w 146"/>
                  <a:gd name="T27" fmla="*/ 0 h 135"/>
                  <a:gd name="T28" fmla="*/ 107 w 146"/>
                  <a:gd name="T29" fmla="*/ 2 h 135"/>
                  <a:gd name="T30" fmla="*/ 92 w 146"/>
                  <a:gd name="T31" fmla="*/ 7 h 135"/>
                  <a:gd name="T32" fmla="*/ 78 w 146"/>
                  <a:gd name="T33" fmla="*/ 18 h 135"/>
                  <a:gd name="T34" fmla="*/ 68 w 146"/>
                  <a:gd name="T35" fmla="*/ 38 h 135"/>
                  <a:gd name="T36" fmla="*/ 65 w 146"/>
                  <a:gd name="T37" fmla="*/ 63 h 135"/>
                  <a:gd name="T38" fmla="*/ 40 w 146"/>
                  <a:gd name="T39" fmla="*/ 68 h 135"/>
                  <a:gd name="T40" fmla="*/ 20 w 146"/>
                  <a:gd name="T41" fmla="*/ 79 h 135"/>
                  <a:gd name="T42" fmla="*/ 6 w 146"/>
                  <a:gd name="T43" fmla="*/ 95 h 135"/>
                  <a:gd name="T44" fmla="*/ 0 w 146"/>
                  <a:gd name="T45" fmla="*/ 114 h 135"/>
                  <a:gd name="T46" fmla="*/ 2 w 146"/>
                  <a:gd name="T47" fmla="*/ 117 h 135"/>
                  <a:gd name="T48" fmla="*/ 2 w 146"/>
                  <a:gd name="T49" fmla="*/ 121 h 135"/>
                  <a:gd name="T50" fmla="*/ 7 w 146"/>
                  <a:gd name="T51" fmla="*/ 127 h 135"/>
                  <a:gd name="T52" fmla="*/ 24 w 146"/>
                  <a:gd name="T53" fmla="*/ 129 h 135"/>
                  <a:gd name="T54" fmla="*/ 40 w 146"/>
                  <a:gd name="T55" fmla="*/ 132 h 135"/>
                  <a:gd name="T56" fmla="*/ 58 w 146"/>
                  <a:gd name="T57" fmla="*/ 134 h 135"/>
                  <a:gd name="T58" fmla="*/ 77 w 146"/>
                  <a:gd name="T59" fmla="*/ 135 h 135"/>
                  <a:gd name="T60" fmla="*/ 93 w 146"/>
                  <a:gd name="T61" fmla="*/ 135 h 135"/>
                  <a:gd name="T62" fmla="*/ 108 w 146"/>
                  <a:gd name="T63" fmla="*/ 134 h 135"/>
                  <a:gd name="T64" fmla="*/ 124 w 146"/>
                  <a:gd name="T65" fmla="*/ 131 h 135"/>
                  <a:gd name="T66" fmla="*/ 139 w 146"/>
                  <a:gd name="T67" fmla="*/ 128 h 135"/>
                  <a:gd name="T68" fmla="*/ 145 w 146"/>
                  <a:gd name="T69" fmla="*/ 122 h 135"/>
                  <a:gd name="T70" fmla="*/ 146 w 146"/>
                  <a:gd name="T71" fmla="*/ 118 h 135"/>
                  <a:gd name="T72" fmla="*/ 146 w 146"/>
                  <a:gd name="T73" fmla="*/ 114 h 135"/>
                  <a:gd name="T74" fmla="*/ 142 w 146"/>
                  <a:gd name="T75" fmla="*/ 97 h 135"/>
                  <a:gd name="T76" fmla="*/ 132 w 146"/>
                  <a:gd name="T77" fmla="*/ 8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6" h="135">
                    <a:moveTo>
                      <a:pt x="132" y="84"/>
                    </a:moveTo>
                    <a:lnTo>
                      <a:pt x="127" y="79"/>
                    </a:lnTo>
                    <a:lnTo>
                      <a:pt x="121" y="75"/>
                    </a:lnTo>
                    <a:lnTo>
                      <a:pt x="115" y="72"/>
                    </a:lnTo>
                    <a:lnTo>
                      <a:pt x="108" y="68"/>
                    </a:lnTo>
                    <a:lnTo>
                      <a:pt x="102" y="67"/>
                    </a:lnTo>
                    <a:lnTo>
                      <a:pt x="95" y="64"/>
                    </a:lnTo>
                    <a:lnTo>
                      <a:pt x="88" y="64"/>
                    </a:lnTo>
                    <a:lnTo>
                      <a:pt x="79" y="63"/>
                    </a:lnTo>
                    <a:lnTo>
                      <a:pt x="79" y="52"/>
                    </a:lnTo>
                    <a:lnTo>
                      <a:pt x="81" y="43"/>
                    </a:lnTo>
                    <a:lnTo>
                      <a:pt x="83" y="35"/>
                    </a:lnTo>
                    <a:lnTo>
                      <a:pt x="88" y="28"/>
                    </a:lnTo>
                    <a:lnTo>
                      <a:pt x="99" y="20"/>
                    </a:lnTo>
                    <a:lnTo>
                      <a:pt x="110" y="15"/>
                    </a:lnTo>
                    <a:lnTo>
                      <a:pt x="120" y="14"/>
                    </a:lnTo>
                    <a:lnTo>
                      <a:pt x="124" y="14"/>
                    </a:lnTo>
                    <a:lnTo>
                      <a:pt x="124" y="14"/>
                    </a:lnTo>
                    <a:lnTo>
                      <a:pt x="127" y="14"/>
                    </a:lnTo>
                    <a:lnTo>
                      <a:pt x="128" y="13"/>
                    </a:lnTo>
                    <a:lnTo>
                      <a:pt x="131" y="10"/>
                    </a:lnTo>
                    <a:lnTo>
                      <a:pt x="131" y="7"/>
                    </a:lnTo>
                    <a:lnTo>
                      <a:pt x="131" y="4"/>
                    </a:lnTo>
                    <a:lnTo>
                      <a:pt x="129" y="2"/>
                    </a:lnTo>
                    <a:lnTo>
                      <a:pt x="127" y="0"/>
                    </a:lnTo>
                    <a:lnTo>
                      <a:pt x="124" y="0"/>
                    </a:lnTo>
                    <a:lnTo>
                      <a:pt x="122" y="0"/>
                    </a:lnTo>
                    <a:lnTo>
                      <a:pt x="118" y="0"/>
                    </a:lnTo>
                    <a:lnTo>
                      <a:pt x="113" y="0"/>
                    </a:lnTo>
                    <a:lnTo>
                      <a:pt x="107" y="2"/>
                    </a:lnTo>
                    <a:lnTo>
                      <a:pt x="99" y="4"/>
                    </a:lnTo>
                    <a:lnTo>
                      <a:pt x="92" y="7"/>
                    </a:lnTo>
                    <a:lnTo>
                      <a:pt x="85" y="11"/>
                    </a:lnTo>
                    <a:lnTo>
                      <a:pt x="78" y="18"/>
                    </a:lnTo>
                    <a:lnTo>
                      <a:pt x="72" y="28"/>
                    </a:lnTo>
                    <a:lnTo>
                      <a:pt x="68" y="38"/>
                    </a:lnTo>
                    <a:lnTo>
                      <a:pt x="65" y="50"/>
                    </a:lnTo>
                    <a:lnTo>
                      <a:pt x="65" y="63"/>
                    </a:lnTo>
                    <a:lnTo>
                      <a:pt x="53" y="64"/>
                    </a:lnTo>
                    <a:lnTo>
                      <a:pt x="40" y="68"/>
                    </a:lnTo>
                    <a:lnTo>
                      <a:pt x="29" y="74"/>
                    </a:lnTo>
                    <a:lnTo>
                      <a:pt x="20" y="79"/>
                    </a:lnTo>
                    <a:lnTo>
                      <a:pt x="11" y="86"/>
                    </a:lnTo>
                    <a:lnTo>
                      <a:pt x="6" y="95"/>
                    </a:lnTo>
                    <a:lnTo>
                      <a:pt x="2" y="104"/>
                    </a:lnTo>
                    <a:lnTo>
                      <a:pt x="0" y="114"/>
                    </a:lnTo>
                    <a:lnTo>
                      <a:pt x="0" y="116"/>
                    </a:lnTo>
                    <a:lnTo>
                      <a:pt x="2" y="117"/>
                    </a:lnTo>
                    <a:lnTo>
                      <a:pt x="2" y="120"/>
                    </a:lnTo>
                    <a:lnTo>
                      <a:pt x="2" y="121"/>
                    </a:lnTo>
                    <a:lnTo>
                      <a:pt x="3" y="125"/>
                    </a:lnTo>
                    <a:lnTo>
                      <a:pt x="7" y="127"/>
                    </a:lnTo>
                    <a:lnTo>
                      <a:pt x="15" y="128"/>
                    </a:lnTo>
                    <a:lnTo>
                      <a:pt x="24" y="129"/>
                    </a:lnTo>
                    <a:lnTo>
                      <a:pt x="32" y="131"/>
                    </a:lnTo>
                    <a:lnTo>
                      <a:pt x="40" y="132"/>
                    </a:lnTo>
                    <a:lnTo>
                      <a:pt x="49" y="134"/>
                    </a:lnTo>
                    <a:lnTo>
                      <a:pt x="58" y="134"/>
                    </a:lnTo>
                    <a:lnTo>
                      <a:pt x="67" y="135"/>
                    </a:lnTo>
                    <a:lnTo>
                      <a:pt x="77" y="135"/>
                    </a:lnTo>
                    <a:lnTo>
                      <a:pt x="85" y="135"/>
                    </a:lnTo>
                    <a:lnTo>
                      <a:pt x="93" y="135"/>
                    </a:lnTo>
                    <a:lnTo>
                      <a:pt x="102" y="134"/>
                    </a:lnTo>
                    <a:lnTo>
                      <a:pt x="108" y="134"/>
                    </a:lnTo>
                    <a:lnTo>
                      <a:pt x="117" y="132"/>
                    </a:lnTo>
                    <a:lnTo>
                      <a:pt x="124" y="131"/>
                    </a:lnTo>
                    <a:lnTo>
                      <a:pt x="132" y="129"/>
                    </a:lnTo>
                    <a:lnTo>
                      <a:pt x="139" y="128"/>
                    </a:lnTo>
                    <a:lnTo>
                      <a:pt x="143" y="127"/>
                    </a:lnTo>
                    <a:lnTo>
                      <a:pt x="145" y="122"/>
                    </a:lnTo>
                    <a:lnTo>
                      <a:pt x="145" y="120"/>
                    </a:lnTo>
                    <a:lnTo>
                      <a:pt x="146" y="118"/>
                    </a:lnTo>
                    <a:lnTo>
                      <a:pt x="146" y="116"/>
                    </a:lnTo>
                    <a:lnTo>
                      <a:pt x="146" y="114"/>
                    </a:lnTo>
                    <a:lnTo>
                      <a:pt x="145" y="106"/>
                    </a:lnTo>
                    <a:lnTo>
                      <a:pt x="142" y="97"/>
                    </a:lnTo>
                    <a:lnTo>
                      <a:pt x="138" y="91"/>
                    </a:lnTo>
                    <a:lnTo>
                      <a:pt x="132"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5"/>
              <p:cNvSpPr>
                <a:spLocks/>
              </p:cNvSpPr>
              <p:nvPr/>
            </p:nvSpPr>
            <p:spPr bwMode="auto">
              <a:xfrm>
                <a:off x="482600" y="1470025"/>
                <a:ext cx="61913" cy="22225"/>
              </a:xfrm>
              <a:custGeom>
                <a:avLst/>
                <a:gdLst>
                  <a:gd name="T0" fmla="*/ 0 w 118"/>
                  <a:gd name="T1" fmla="*/ 37 h 44"/>
                  <a:gd name="T2" fmla="*/ 0 w 118"/>
                  <a:gd name="T3" fmla="*/ 37 h 44"/>
                  <a:gd name="T4" fmla="*/ 0 w 118"/>
                  <a:gd name="T5" fmla="*/ 37 h 44"/>
                  <a:gd name="T6" fmla="*/ 0 w 118"/>
                  <a:gd name="T7" fmla="*/ 37 h 44"/>
                  <a:gd name="T8" fmla="*/ 0 w 118"/>
                  <a:gd name="T9" fmla="*/ 37 h 44"/>
                  <a:gd name="T10" fmla="*/ 1 w 118"/>
                  <a:gd name="T11" fmla="*/ 32 h 44"/>
                  <a:gd name="T12" fmla="*/ 3 w 118"/>
                  <a:gd name="T13" fmla="*/ 26 h 44"/>
                  <a:gd name="T14" fmla="*/ 6 w 118"/>
                  <a:gd name="T15" fmla="*/ 22 h 44"/>
                  <a:gd name="T16" fmla="*/ 10 w 118"/>
                  <a:gd name="T17" fmla="*/ 16 h 44"/>
                  <a:gd name="T18" fmla="*/ 14 w 118"/>
                  <a:gd name="T19" fmla="*/ 12 h 44"/>
                  <a:gd name="T20" fmla="*/ 19 w 118"/>
                  <a:gd name="T21" fmla="*/ 9 h 44"/>
                  <a:gd name="T22" fmla="*/ 25 w 118"/>
                  <a:gd name="T23" fmla="*/ 7 h 44"/>
                  <a:gd name="T24" fmla="*/ 31 w 118"/>
                  <a:gd name="T25" fmla="*/ 4 h 44"/>
                  <a:gd name="T26" fmla="*/ 38 w 118"/>
                  <a:gd name="T27" fmla="*/ 2 h 44"/>
                  <a:gd name="T28" fmla="*/ 44 w 118"/>
                  <a:gd name="T29" fmla="*/ 1 h 44"/>
                  <a:gd name="T30" fmla="*/ 51 w 118"/>
                  <a:gd name="T31" fmla="*/ 0 h 44"/>
                  <a:gd name="T32" fmla="*/ 58 w 118"/>
                  <a:gd name="T33" fmla="*/ 0 h 44"/>
                  <a:gd name="T34" fmla="*/ 67 w 118"/>
                  <a:gd name="T35" fmla="*/ 0 h 44"/>
                  <a:gd name="T36" fmla="*/ 74 w 118"/>
                  <a:gd name="T37" fmla="*/ 1 h 44"/>
                  <a:gd name="T38" fmla="*/ 81 w 118"/>
                  <a:gd name="T39" fmla="*/ 2 h 44"/>
                  <a:gd name="T40" fmla="*/ 88 w 118"/>
                  <a:gd name="T41" fmla="*/ 4 h 44"/>
                  <a:gd name="T42" fmla="*/ 93 w 118"/>
                  <a:gd name="T43" fmla="*/ 7 h 44"/>
                  <a:gd name="T44" fmla="*/ 99 w 118"/>
                  <a:gd name="T45" fmla="*/ 9 h 44"/>
                  <a:gd name="T46" fmla="*/ 104 w 118"/>
                  <a:gd name="T47" fmla="*/ 12 h 44"/>
                  <a:gd name="T48" fmla="*/ 108 w 118"/>
                  <a:gd name="T49" fmla="*/ 16 h 44"/>
                  <a:gd name="T50" fmla="*/ 113 w 118"/>
                  <a:gd name="T51" fmla="*/ 22 h 44"/>
                  <a:gd name="T52" fmla="*/ 115 w 118"/>
                  <a:gd name="T53" fmla="*/ 26 h 44"/>
                  <a:gd name="T54" fmla="*/ 117 w 118"/>
                  <a:gd name="T55" fmla="*/ 32 h 44"/>
                  <a:gd name="T56" fmla="*/ 118 w 118"/>
                  <a:gd name="T57" fmla="*/ 37 h 44"/>
                  <a:gd name="T58" fmla="*/ 118 w 118"/>
                  <a:gd name="T59" fmla="*/ 37 h 44"/>
                  <a:gd name="T60" fmla="*/ 118 w 118"/>
                  <a:gd name="T61" fmla="*/ 37 h 44"/>
                  <a:gd name="T62" fmla="*/ 117 w 118"/>
                  <a:gd name="T63" fmla="*/ 37 h 44"/>
                  <a:gd name="T64" fmla="*/ 117 w 118"/>
                  <a:gd name="T65" fmla="*/ 39 h 44"/>
                  <a:gd name="T66" fmla="*/ 110 w 118"/>
                  <a:gd name="T67" fmla="*/ 40 h 44"/>
                  <a:gd name="T68" fmla="*/ 104 w 118"/>
                  <a:gd name="T69" fmla="*/ 40 h 44"/>
                  <a:gd name="T70" fmla="*/ 97 w 118"/>
                  <a:gd name="T71" fmla="*/ 41 h 44"/>
                  <a:gd name="T72" fmla="*/ 90 w 118"/>
                  <a:gd name="T73" fmla="*/ 43 h 44"/>
                  <a:gd name="T74" fmla="*/ 83 w 118"/>
                  <a:gd name="T75" fmla="*/ 43 h 44"/>
                  <a:gd name="T76" fmla="*/ 76 w 118"/>
                  <a:gd name="T77" fmla="*/ 44 h 44"/>
                  <a:gd name="T78" fmla="*/ 69 w 118"/>
                  <a:gd name="T79" fmla="*/ 44 h 44"/>
                  <a:gd name="T80" fmla="*/ 63 w 118"/>
                  <a:gd name="T81" fmla="*/ 44 h 44"/>
                  <a:gd name="T82" fmla="*/ 54 w 118"/>
                  <a:gd name="T83" fmla="*/ 44 h 44"/>
                  <a:gd name="T84" fmla="*/ 46 w 118"/>
                  <a:gd name="T85" fmla="*/ 44 h 44"/>
                  <a:gd name="T86" fmla="*/ 38 w 118"/>
                  <a:gd name="T87" fmla="*/ 43 h 44"/>
                  <a:gd name="T88" fmla="*/ 31 w 118"/>
                  <a:gd name="T89" fmla="*/ 43 h 44"/>
                  <a:gd name="T90" fmla="*/ 22 w 118"/>
                  <a:gd name="T91" fmla="*/ 41 h 44"/>
                  <a:gd name="T92" fmla="*/ 15 w 118"/>
                  <a:gd name="T93" fmla="*/ 40 h 44"/>
                  <a:gd name="T94" fmla="*/ 7 w 118"/>
                  <a:gd name="T95" fmla="*/ 39 h 44"/>
                  <a:gd name="T96" fmla="*/ 0 w 118"/>
                  <a:gd name="T97" fmla="*/ 3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 h="44">
                    <a:moveTo>
                      <a:pt x="0" y="37"/>
                    </a:moveTo>
                    <a:lnTo>
                      <a:pt x="0" y="37"/>
                    </a:lnTo>
                    <a:lnTo>
                      <a:pt x="0" y="37"/>
                    </a:lnTo>
                    <a:lnTo>
                      <a:pt x="0" y="37"/>
                    </a:lnTo>
                    <a:lnTo>
                      <a:pt x="0" y="37"/>
                    </a:lnTo>
                    <a:lnTo>
                      <a:pt x="1" y="32"/>
                    </a:lnTo>
                    <a:lnTo>
                      <a:pt x="3" y="26"/>
                    </a:lnTo>
                    <a:lnTo>
                      <a:pt x="6" y="22"/>
                    </a:lnTo>
                    <a:lnTo>
                      <a:pt x="10" y="16"/>
                    </a:lnTo>
                    <a:lnTo>
                      <a:pt x="14" y="12"/>
                    </a:lnTo>
                    <a:lnTo>
                      <a:pt x="19" y="9"/>
                    </a:lnTo>
                    <a:lnTo>
                      <a:pt x="25" y="7"/>
                    </a:lnTo>
                    <a:lnTo>
                      <a:pt x="31" y="4"/>
                    </a:lnTo>
                    <a:lnTo>
                      <a:pt x="38" y="2"/>
                    </a:lnTo>
                    <a:lnTo>
                      <a:pt x="44" y="1"/>
                    </a:lnTo>
                    <a:lnTo>
                      <a:pt x="51" y="0"/>
                    </a:lnTo>
                    <a:lnTo>
                      <a:pt x="58" y="0"/>
                    </a:lnTo>
                    <a:lnTo>
                      <a:pt x="67" y="0"/>
                    </a:lnTo>
                    <a:lnTo>
                      <a:pt x="74" y="1"/>
                    </a:lnTo>
                    <a:lnTo>
                      <a:pt x="81" y="2"/>
                    </a:lnTo>
                    <a:lnTo>
                      <a:pt x="88" y="4"/>
                    </a:lnTo>
                    <a:lnTo>
                      <a:pt x="93" y="7"/>
                    </a:lnTo>
                    <a:lnTo>
                      <a:pt x="99" y="9"/>
                    </a:lnTo>
                    <a:lnTo>
                      <a:pt x="104" y="12"/>
                    </a:lnTo>
                    <a:lnTo>
                      <a:pt x="108" y="16"/>
                    </a:lnTo>
                    <a:lnTo>
                      <a:pt x="113" y="22"/>
                    </a:lnTo>
                    <a:lnTo>
                      <a:pt x="115" y="26"/>
                    </a:lnTo>
                    <a:lnTo>
                      <a:pt x="117" y="32"/>
                    </a:lnTo>
                    <a:lnTo>
                      <a:pt x="118" y="37"/>
                    </a:lnTo>
                    <a:lnTo>
                      <a:pt x="118" y="37"/>
                    </a:lnTo>
                    <a:lnTo>
                      <a:pt x="118" y="37"/>
                    </a:lnTo>
                    <a:lnTo>
                      <a:pt x="117" y="37"/>
                    </a:lnTo>
                    <a:lnTo>
                      <a:pt x="117" y="39"/>
                    </a:lnTo>
                    <a:lnTo>
                      <a:pt x="110" y="40"/>
                    </a:lnTo>
                    <a:lnTo>
                      <a:pt x="104" y="40"/>
                    </a:lnTo>
                    <a:lnTo>
                      <a:pt x="97" y="41"/>
                    </a:lnTo>
                    <a:lnTo>
                      <a:pt x="90" y="43"/>
                    </a:lnTo>
                    <a:lnTo>
                      <a:pt x="83" y="43"/>
                    </a:lnTo>
                    <a:lnTo>
                      <a:pt x="76" y="44"/>
                    </a:lnTo>
                    <a:lnTo>
                      <a:pt x="69" y="44"/>
                    </a:lnTo>
                    <a:lnTo>
                      <a:pt x="63" y="44"/>
                    </a:lnTo>
                    <a:lnTo>
                      <a:pt x="54" y="44"/>
                    </a:lnTo>
                    <a:lnTo>
                      <a:pt x="46" y="44"/>
                    </a:lnTo>
                    <a:lnTo>
                      <a:pt x="38" y="43"/>
                    </a:lnTo>
                    <a:lnTo>
                      <a:pt x="31" y="43"/>
                    </a:lnTo>
                    <a:lnTo>
                      <a:pt x="22" y="41"/>
                    </a:lnTo>
                    <a:lnTo>
                      <a:pt x="15" y="40"/>
                    </a:lnTo>
                    <a:lnTo>
                      <a:pt x="7" y="39"/>
                    </a:lnTo>
                    <a:lnTo>
                      <a:pt x="0"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46"/>
              <p:cNvSpPr>
                <a:spLocks/>
              </p:cNvSpPr>
              <p:nvPr/>
            </p:nvSpPr>
            <p:spPr bwMode="auto">
              <a:xfrm>
                <a:off x="758825" y="1428750"/>
                <a:ext cx="76200" cy="69850"/>
              </a:xfrm>
              <a:custGeom>
                <a:avLst/>
                <a:gdLst>
                  <a:gd name="T0" fmla="*/ 126 w 144"/>
                  <a:gd name="T1" fmla="*/ 79 h 133"/>
                  <a:gd name="T2" fmla="*/ 115 w 144"/>
                  <a:gd name="T3" fmla="*/ 72 h 133"/>
                  <a:gd name="T4" fmla="*/ 101 w 144"/>
                  <a:gd name="T5" fmla="*/ 67 h 133"/>
                  <a:gd name="T6" fmla="*/ 86 w 144"/>
                  <a:gd name="T7" fmla="*/ 64 h 133"/>
                  <a:gd name="T8" fmla="*/ 77 w 144"/>
                  <a:gd name="T9" fmla="*/ 51 h 133"/>
                  <a:gd name="T10" fmla="*/ 82 w 144"/>
                  <a:gd name="T11" fmla="*/ 33 h 133"/>
                  <a:gd name="T12" fmla="*/ 98 w 144"/>
                  <a:gd name="T13" fmla="*/ 18 h 133"/>
                  <a:gd name="T14" fmla="*/ 118 w 144"/>
                  <a:gd name="T15" fmla="*/ 14 h 133"/>
                  <a:gd name="T16" fmla="*/ 122 w 144"/>
                  <a:gd name="T17" fmla="*/ 14 h 133"/>
                  <a:gd name="T18" fmla="*/ 127 w 144"/>
                  <a:gd name="T19" fmla="*/ 12 h 133"/>
                  <a:gd name="T20" fmla="*/ 129 w 144"/>
                  <a:gd name="T21" fmla="*/ 7 h 133"/>
                  <a:gd name="T22" fmla="*/ 127 w 144"/>
                  <a:gd name="T23" fmla="*/ 1 h 133"/>
                  <a:gd name="T24" fmla="*/ 122 w 144"/>
                  <a:gd name="T25" fmla="*/ 0 h 133"/>
                  <a:gd name="T26" fmla="*/ 116 w 144"/>
                  <a:gd name="T27" fmla="*/ 0 h 133"/>
                  <a:gd name="T28" fmla="*/ 105 w 144"/>
                  <a:gd name="T29" fmla="*/ 1 h 133"/>
                  <a:gd name="T30" fmla="*/ 91 w 144"/>
                  <a:gd name="T31" fmla="*/ 7 h 133"/>
                  <a:gd name="T32" fmla="*/ 76 w 144"/>
                  <a:gd name="T33" fmla="*/ 18 h 133"/>
                  <a:gd name="T34" fmla="*/ 66 w 144"/>
                  <a:gd name="T35" fmla="*/ 37 h 133"/>
                  <a:gd name="T36" fmla="*/ 63 w 144"/>
                  <a:gd name="T37" fmla="*/ 62 h 133"/>
                  <a:gd name="T38" fmla="*/ 38 w 144"/>
                  <a:gd name="T39" fmla="*/ 68 h 133"/>
                  <a:gd name="T40" fmla="*/ 18 w 144"/>
                  <a:gd name="T41" fmla="*/ 79 h 133"/>
                  <a:gd name="T42" fmla="*/ 5 w 144"/>
                  <a:gd name="T43" fmla="*/ 94 h 133"/>
                  <a:gd name="T44" fmla="*/ 0 w 144"/>
                  <a:gd name="T45" fmla="*/ 112 h 133"/>
                  <a:gd name="T46" fmla="*/ 0 w 144"/>
                  <a:gd name="T47" fmla="*/ 117 h 133"/>
                  <a:gd name="T48" fmla="*/ 0 w 144"/>
                  <a:gd name="T49" fmla="*/ 119 h 133"/>
                  <a:gd name="T50" fmla="*/ 5 w 144"/>
                  <a:gd name="T51" fmla="*/ 125 h 133"/>
                  <a:gd name="T52" fmla="*/ 22 w 144"/>
                  <a:gd name="T53" fmla="*/ 129 h 133"/>
                  <a:gd name="T54" fmla="*/ 38 w 144"/>
                  <a:gd name="T55" fmla="*/ 130 h 133"/>
                  <a:gd name="T56" fmla="*/ 57 w 144"/>
                  <a:gd name="T57" fmla="*/ 133 h 133"/>
                  <a:gd name="T58" fmla="*/ 75 w 144"/>
                  <a:gd name="T59" fmla="*/ 133 h 133"/>
                  <a:gd name="T60" fmla="*/ 91 w 144"/>
                  <a:gd name="T61" fmla="*/ 133 h 133"/>
                  <a:gd name="T62" fmla="*/ 107 w 144"/>
                  <a:gd name="T63" fmla="*/ 132 h 133"/>
                  <a:gd name="T64" fmla="*/ 122 w 144"/>
                  <a:gd name="T65" fmla="*/ 130 h 133"/>
                  <a:gd name="T66" fmla="*/ 137 w 144"/>
                  <a:gd name="T67" fmla="*/ 128 h 133"/>
                  <a:gd name="T68" fmla="*/ 143 w 144"/>
                  <a:gd name="T69" fmla="*/ 122 h 133"/>
                  <a:gd name="T70" fmla="*/ 144 w 144"/>
                  <a:gd name="T71" fmla="*/ 117 h 133"/>
                  <a:gd name="T72" fmla="*/ 144 w 144"/>
                  <a:gd name="T73" fmla="*/ 112 h 133"/>
                  <a:gd name="T74" fmla="*/ 141 w 144"/>
                  <a:gd name="T75" fmla="*/ 97 h 133"/>
                  <a:gd name="T76" fmla="*/ 130 w 144"/>
                  <a:gd name="T77" fmla="*/ 8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 h="133">
                    <a:moveTo>
                      <a:pt x="130" y="83"/>
                    </a:moveTo>
                    <a:lnTo>
                      <a:pt x="126" y="79"/>
                    </a:lnTo>
                    <a:lnTo>
                      <a:pt x="120" y="75"/>
                    </a:lnTo>
                    <a:lnTo>
                      <a:pt x="115" y="72"/>
                    </a:lnTo>
                    <a:lnTo>
                      <a:pt x="108" y="68"/>
                    </a:lnTo>
                    <a:lnTo>
                      <a:pt x="101" y="67"/>
                    </a:lnTo>
                    <a:lnTo>
                      <a:pt x="94" y="64"/>
                    </a:lnTo>
                    <a:lnTo>
                      <a:pt x="86" y="64"/>
                    </a:lnTo>
                    <a:lnTo>
                      <a:pt x="77" y="62"/>
                    </a:lnTo>
                    <a:lnTo>
                      <a:pt x="77" y="51"/>
                    </a:lnTo>
                    <a:lnTo>
                      <a:pt x="79" y="41"/>
                    </a:lnTo>
                    <a:lnTo>
                      <a:pt x="82" y="33"/>
                    </a:lnTo>
                    <a:lnTo>
                      <a:pt x="87" y="26"/>
                    </a:lnTo>
                    <a:lnTo>
                      <a:pt x="98" y="18"/>
                    </a:lnTo>
                    <a:lnTo>
                      <a:pt x="109" y="15"/>
                    </a:lnTo>
                    <a:lnTo>
                      <a:pt x="118" y="14"/>
                    </a:lnTo>
                    <a:lnTo>
                      <a:pt x="122" y="14"/>
                    </a:lnTo>
                    <a:lnTo>
                      <a:pt x="122" y="14"/>
                    </a:lnTo>
                    <a:lnTo>
                      <a:pt x="125" y="14"/>
                    </a:lnTo>
                    <a:lnTo>
                      <a:pt x="127" y="12"/>
                    </a:lnTo>
                    <a:lnTo>
                      <a:pt x="129" y="10"/>
                    </a:lnTo>
                    <a:lnTo>
                      <a:pt x="129" y="7"/>
                    </a:lnTo>
                    <a:lnTo>
                      <a:pt x="129" y="4"/>
                    </a:lnTo>
                    <a:lnTo>
                      <a:pt x="127" y="1"/>
                    </a:lnTo>
                    <a:lnTo>
                      <a:pt x="125" y="0"/>
                    </a:lnTo>
                    <a:lnTo>
                      <a:pt x="122" y="0"/>
                    </a:lnTo>
                    <a:lnTo>
                      <a:pt x="120" y="0"/>
                    </a:lnTo>
                    <a:lnTo>
                      <a:pt x="116" y="0"/>
                    </a:lnTo>
                    <a:lnTo>
                      <a:pt x="112" y="0"/>
                    </a:lnTo>
                    <a:lnTo>
                      <a:pt x="105" y="1"/>
                    </a:lnTo>
                    <a:lnTo>
                      <a:pt x="98" y="4"/>
                    </a:lnTo>
                    <a:lnTo>
                      <a:pt x="91" y="7"/>
                    </a:lnTo>
                    <a:lnTo>
                      <a:pt x="83" y="11"/>
                    </a:lnTo>
                    <a:lnTo>
                      <a:pt x="76" y="18"/>
                    </a:lnTo>
                    <a:lnTo>
                      <a:pt x="70" y="26"/>
                    </a:lnTo>
                    <a:lnTo>
                      <a:pt x="66" y="37"/>
                    </a:lnTo>
                    <a:lnTo>
                      <a:pt x="63" y="48"/>
                    </a:lnTo>
                    <a:lnTo>
                      <a:pt x="63" y="62"/>
                    </a:lnTo>
                    <a:lnTo>
                      <a:pt x="51" y="64"/>
                    </a:lnTo>
                    <a:lnTo>
                      <a:pt x="38" y="68"/>
                    </a:lnTo>
                    <a:lnTo>
                      <a:pt x="27" y="72"/>
                    </a:lnTo>
                    <a:lnTo>
                      <a:pt x="18" y="79"/>
                    </a:lnTo>
                    <a:lnTo>
                      <a:pt x="11" y="86"/>
                    </a:lnTo>
                    <a:lnTo>
                      <a:pt x="5" y="94"/>
                    </a:lnTo>
                    <a:lnTo>
                      <a:pt x="1" y="103"/>
                    </a:lnTo>
                    <a:lnTo>
                      <a:pt x="0" y="112"/>
                    </a:lnTo>
                    <a:lnTo>
                      <a:pt x="0" y="114"/>
                    </a:lnTo>
                    <a:lnTo>
                      <a:pt x="0" y="117"/>
                    </a:lnTo>
                    <a:lnTo>
                      <a:pt x="0" y="118"/>
                    </a:lnTo>
                    <a:lnTo>
                      <a:pt x="0" y="119"/>
                    </a:lnTo>
                    <a:lnTo>
                      <a:pt x="1" y="125"/>
                    </a:lnTo>
                    <a:lnTo>
                      <a:pt x="5" y="125"/>
                    </a:lnTo>
                    <a:lnTo>
                      <a:pt x="13" y="126"/>
                    </a:lnTo>
                    <a:lnTo>
                      <a:pt x="22" y="129"/>
                    </a:lnTo>
                    <a:lnTo>
                      <a:pt x="30" y="130"/>
                    </a:lnTo>
                    <a:lnTo>
                      <a:pt x="38" y="130"/>
                    </a:lnTo>
                    <a:lnTo>
                      <a:pt x="48" y="132"/>
                    </a:lnTo>
                    <a:lnTo>
                      <a:pt x="57" y="133"/>
                    </a:lnTo>
                    <a:lnTo>
                      <a:pt x="66" y="133"/>
                    </a:lnTo>
                    <a:lnTo>
                      <a:pt x="75" y="133"/>
                    </a:lnTo>
                    <a:lnTo>
                      <a:pt x="83" y="133"/>
                    </a:lnTo>
                    <a:lnTo>
                      <a:pt x="91" y="133"/>
                    </a:lnTo>
                    <a:lnTo>
                      <a:pt x="100" y="133"/>
                    </a:lnTo>
                    <a:lnTo>
                      <a:pt x="107" y="132"/>
                    </a:lnTo>
                    <a:lnTo>
                      <a:pt x="115" y="132"/>
                    </a:lnTo>
                    <a:lnTo>
                      <a:pt x="122" y="130"/>
                    </a:lnTo>
                    <a:lnTo>
                      <a:pt x="130" y="129"/>
                    </a:lnTo>
                    <a:lnTo>
                      <a:pt x="137" y="128"/>
                    </a:lnTo>
                    <a:lnTo>
                      <a:pt x="141" y="126"/>
                    </a:lnTo>
                    <a:lnTo>
                      <a:pt x="143" y="122"/>
                    </a:lnTo>
                    <a:lnTo>
                      <a:pt x="144" y="119"/>
                    </a:lnTo>
                    <a:lnTo>
                      <a:pt x="144" y="117"/>
                    </a:lnTo>
                    <a:lnTo>
                      <a:pt x="144" y="115"/>
                    </a:lnTo>
                    <a:lnTo>
                      <a:pt x="144" y="112"/>
                    </a:lnTo>
                    <a:lnTo>
                      <a:pt x="143" y="105"/>
                    </a:lnTo>
                    <a:lnTo>
                      <a:pt x="141" y="97"/>
                    </a:lnTo>
                    <a:lnTo>
                      <a:pt x="137" y="90"/>
                    </a:lnTo>
                    <a:lnTo>
                      <a:pt x="13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47"/>
              <p:cNvSpPr>
                <a:spLocks/>
              </p:cNvSpPr>
              <p:nvPr/>
            </p:nvSpPr>
            <p:spPr bwMode="auto">
              <a:xfrm>
                <a:off x="766763" y="1468438"/>
                <a:ext cx="61913" cy="22225"/>
              </a:xfrm>
              <a:custGeom>
                <a:avLst/>
                <a:gdLst>
                  <a:gd name="T0" fmla="*/ 0 w 117"/>
                  <a:gd name="T1" fmla="*/ 37 h 44"/>
                  <a:gd name="T2" fmla="*/ 0 w 117"/>
                  <a:gd name="T3" fmla="*/ 37 h 44"/>
                  <a:gd name="T4" fmla="*/ 0 w 117"/>
                  <a:gd name="T5" fmla="*/ 37 h 44"/>
                  <a:gd name="T6" fmla="*/ 0 w 117"/>
                  <a:gd name="T7" fmla="*/ 37 h 44"/>
                  <a:gd name="T8" fmla="*/ 0 w 117"/>
                  <a:gd name="T9" fmla="*/ 37 h 44"/>
                  <a:gd name="T10" fmla="*/ 0 w 117"/>
                  <a:gd name="T11" fmla="*/ 32 h 44"/>
                  <a:gd name="T12" fmla="*/ 3 w 117"/>
                  <a:gd name="T13" fmla="*/ 28 h 44"/>
                  <a:gd name="T14" fmla="*/ 5 w 117"/>
                  <a:gd name="T15" fmla="*/ 22 h 44"/>
                  <a:gd name="T16" fmla="*/ 9 w 117"/>
                  <a:gd name="T17" fmla="*/ 18 h 44"/>
                  <a:gd name="T18" fmla="*/ 13 w 117"/>
                  <a:gd name="T19" fmla="*/ 14 h 44"/>
                  <a:gd name="T20" fmla="*/ 19 w 117"/>
                  <a:gd name="T21" fmla="*/ 11 h 44"/>
                  <a:gd name="T22" fmla="*/ 24 w 117"/>
                  <a:gd name="T23" fmla="*/ 7 h 44"/>
                  <a:gd name="T24" fmla="*/ 30 w 117"/>
                  <a:gd name="T25" fmla="*/ 4 h 44"/>
                  <a:gd name="T26" fmla="*/ 37 w 117"/>
                  <a:gd name="T27" fmla="*/ 3 h 44"/>
                  <a:gd name="T28" fmla="*/ 44 w 117"/>
                  <a:gd name="T29" fmla="*/ 1 h 44"/>
                  <a:gd name="T30" fmla="*/ 50 w 117"/>
                  <a:gd name="T31" fmla="*/ 0 h 44"/>
                  <a:gd name="T32" fmla="*/ 59 w 117"/>
                  <a:gd name="T33" fmla="*/ 0 h 44"/>
                  <a:gd name="T34" fmla="*/ 66 w 117"/>
                  <a:gd name="T35" fmla="*/ 0 h 44"/>
                  <a:gd name="T36" fmla="*/ 73 w 117"/>
                  <a:gd name="T37" fmla="*/ 1 h 44"/>
                  <a:gd name="T38" fmla="*/ 80 w 117"/>
                  <a:gd name="T39" fmla="*/ 3 h 44"/>
                  <a:gd name="T40" fmla="*/ 87 w 117"/>
                  <a:gd name="T41" fmla="*/ 4 h 44"/>
                  <a:gd name="T42" fmla="*/ 94 w 117"/>
                  <a:gd name="T43" fmla="*/ 7 h 44"/>
                  <a:gd name="T44" fmla="*/ 99 w 117"/>
                  <a:gd name="T45" fmla="*/ 11 h 44"/>
                  <a:gd name="T46" fmla="*/ 103 w 117"/>
                  <a:gd name="T47" fmla="*/ 14 h 44"/>
                  <a:gd name="T48" fmla="*/ 107 w 117"/>
                  <a:gd name="T49" fmla="*/ 18 h 44"/>
                  <a:gd name="T50" fmla="*/ 112 w 117"/>
                  <a:gd name="T51" fmla="*/ 22 h 44"/>
                  <a:gd name="T52" fmla="*/ 114 w 117"/>
                  <a:gd name="T53" fmla="*/ 28 h 44"/>
                  <a:gd name="T54" fmla="*/ 117 w 117"/>
                  <a:gd name="T55" fmla="*/ 32 h 44"/>
                  <a:gd name="T56" fmla="*/ 117 w 117"/>
                  <a:gd name="T57" fmla="*/ 37 h 44"/>
                  <a:gd name="T58" fmla="*/ 117 w 117"/>
                  <a:gd name="T59" fmla="*/ 39 h 44"/>
                  <a:gd name="T60" fmla="*/ 117 w 117"/>
                  <a:gd name="T61" fmla="*/ 39 h 44"/>
                  <a:gd name="T62" fmla="*/ 117 w 117"/>
                  <a:gd name="T63" fmla="*/ 39 h 44"/>
                  <a:gd name="T64" fmla="*/ 117 w 117"/>
                  <a:gd name="T65" fmla="*/ 39 h 44"/>
                  <a:gd name="T66" fmla="*/ 110 w 117"/>
                  <a:gd name="T67" fmla="*/ 40 h 44"/>
                  <a:gd name="T68" fmla="*/ 103 w 117"/>
                  <a:gd name="T69" fmla="*/ 42 h 44"/>
                  <a:gd name="T70" fmla="*/ 96 w 117"/>
                  <a:gd name="T71" fmla="*/ 43 h 44"/>
                  <a:gd name="T72" fmla="*/ 89 w 117"/>
                  <a:gd name="T73" fmla="*/ 43 h 44"/>
                  <a:gd name="T74" fmla="*/ 82 w 117"/>
                  <a:gd name="T75" fmla="*/ 44 h 44"/>
                  <a:gd name="T76" fmla="*/ 75 w 117"/>
                  <a:gd name="T77" fmla="*/ 44 h 44"/>
                  <a:gd name="T78" fmla="*/ 69 w 117"/>
                  <a:gd name="T79" fmla="*/ 44 h 44"/>
                  <a:gd name="T80" fmla="*/ 62 w 117"/>
                  <a:gd name="T81" fmla="*/ 44 h 44"/>
                  <a:gd name="T82" fmla="*/ 53 w 117"/>
                  <a:gd name="T83" fmla="*/ 44 h 44"/>
                  <a:gd name="T84" fmla="*/ 46 w 117"/>
                  <a:gd name="T85" fmla="*/ 44 h 44"/>
                  <a:gd name="T86" fmla="*/ 38 w 117"/>
                  <a:gd name="T87" fmla="*/ 43 h 44"/>
                  <a:gd name="T88" fmla="*/ 30 w 117"/>
                  <a:gd name="T89" fmla="*/ 43 h 44"/>
                  <a:gd name="T90" fmla="*/ 23 w 117"/>
                  <a:gd name="T91" fmla="*/ 42 h 44"/>
                  <a:gd name="T92" fmla="*/ 14 w 117"/>
                  <a:gd name="T93" fmla="*/ 40 h 44"/>
                  <a:gd name="T94" fmla="*/ 7 w 117"/>
                  <a:gd name="T95" fmla="*/ 39 h 44"/>
                  <a:gd name="T96" fmla="*/ 0 w 117"/>
                  <a:gd name="T97" fmla="*/ 3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7" h="44">
                    <a:moveTo>
                      <a:pt x="0" y="37"/>
                    </a:moveTo>
                    <a:lnTo>
                      <a:pt x="0" y="37"/>
                    </a:lnTo>
                    <a:lnTo>
                      <a:pt x="0" y="37"/>
                    </a:lnTo>
                    <a:lnTo>
                      <a:pt x="0" y="37"/>
                    </a:lnTo>
                    <a:lnTo>
                      <a:pt x="0" y="37"/>
                    </a:lnTo>
                    <a:lnTo>
                      <a:pt x="0" y="32"/>
                    </a:lnTo>
                    <a:lnTo>
                      <a:pt x="3" y="28"/>
                    </a:lnTo>
                    <a:lnTo>
                      <a:pt x="5" y="22"/>
                    </a:lnTo>
                    <a:lnTo>
                      <a:pt x="9" y="18"/>
                    </a:lnTo>
                    <a:lnTo>
                      <a:pt x="13" y="14"/>
                    </a:lnTo>
                    <a:lnTo>
                      <a:pt x="19" y="11"/>
                    </a:lnTo>
                    <a:lnTo>
                      <a:pt x="24" y="7"/>
                    </a:lnTo>
                    <a:lnTo>
                      <a:pt x="30" y="4"/>
                    </a:lnTo>
                    <a:lnTo>
                      <a:pt x="37" y="3"/>
                    </a:lnTo>
                    <a:lnTo>
                      <a:pt x="44" y="1"/>
                    </a:lnTo>
                    <a:lnTo>
                      <a:pt x="50" y="0"/>
                    </a:lnTo>
                    <a:lnTo>
                      <a:pt x="59" y="0"/>
                    </a:lnTo>
                    <a:lnTo>
                      <a:pt x="66" y="0"/>
                    </a:lnTo>
                    <a:lnTo>
                      <a:pt x="73" y="1"/>
                    </a:lnTo>
                    <a:lnTo>
                      <a:pt x="80" y="3"/>
                    </a:lnTo>
                    <a:lnTo>
                      <a:pt x="87" y="4"/>
                    </a:lnTo>
                    <a:lnTo>
                      <a:pt x="94" y="7"/>
                    </a:lnTo>
                    <a:lnTo>
                      <a:pt x="99" y="11"/>
                    </a:lnTo>
                    <a:lnTo>
                      <a:pt x="103" y="14"/>
                    </a:lnTo>
                    <a:lnTo>
                      <a:pt x="107" y="18"/>
                    </a:lnTo>
                    <a:lnTo>
                      <a:pt x="112" y="22"/>
                    </a:lnTo>
                    <a:lnTo>
                      <a:pt x="114" y="28"/>
                    </a:lnTo>
                    <a:lnTo>
                      <a:pt x="117" y="32"/>
                    </a:lnTo>
                    <a:lnTo>
                      <a:pt x="117" y="37"/>
                    </a:lnTo>
                    <a:lnTo>
                      <a:pt x="117" y="39"/>
                    </a:lnTo>
                    <a:lnTo>
                      <a:pt x="117" y="39"/>
                    </a:lnTo>
                    <a:lnTo>
                      <a:pt x="117" y="39"/>
                    </a:lnTo>
                    <a:lnTo>
                      <a:pt x="117" y="39"/>
                    </a:lnTo>
                    <a:lnTo>
                      <a:pt x="110" y="40"/>
                    </a:lnTo>
                    <a:lnTo>
                      <a:pt x="103" y="42"/>
                    </a:lnTo>
                    <a:lnTo>
                      <a:pt x="96" y="43"/>
                    </a:lnTo>
                    <a:lnTo>
                      <a:pt x="89" y="43"/>
                    </a:lnTo>
                    <a:lnTo>
                      <a:pt x="82" y="44"/>
                    </a:lnTo>
                    <a:lnTo>
                      <a:pt x="75" y="44"/>
                    </a:lnTo>
                    <a:lnTo>
                      <a:pt x="69" y="44"/>
                    </a:lnTo>
                    <a:lnTo>
                      <a:pt x="62" y="44"/>
                    </a:lnTo>
                    <a:lnTo>
                      <a:pt x="53" y="44"/>
                    </a:lnTo>
                    <a:lnTo>
                      <a:pt x="46" y="44"/>
                    </a:lnTo>
                    <a:lnTo>
                      <a:pt x="38" y="43"/>
                    </a:lnTo>
                    <a:lnTo>
                      <a:pt x="30" y="43"/>
                    </a:lnTo>
                    <a:lnTo>
                      <a:pt x="23" y="42"/>
                    </a:lnTo>
                    <a:lnTo>
                      <a:pt x="14" y="40"/>
                    </a:lnTo>
                    <a:lnTo>
                      <a:pt x="7" y="39"/>
                    </a:lnTo>
                    <a:lnTo>
                      <a:pt x="0"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48"/>
              <p:cNvSpPr>
                <a:spLocks/>
              </p:cNvSpPr>
              <p:nvPr/>
            </p:nvSpPr>
            <p:spPr bwMode="auto">
              <a:xfrm>
                <a:off x="1184275" y="1625600"/>
                <a:ext cx="76200" cy="71437"/>
              </a:xfrm>
              <a:custGeom>
                <a:avLst/>
                <a:gdLst>
                  <a:gd name="T0" fmla="*/ 127 w 145"/>
                  <a:gd name="T1" fmla="*/ 80 h 135"/>
                  <a:gd name="T2" fmla="*/ 116 w 145"/>
                  <a:gd name="T3" fmla="*/ 72 h 135"/>
                  <a:gd name="T4" fmla="*/ 102 w 145"/>
                  <a:gd name="T5" fmla="*/ 66 h 135"/>
                  <a:gd name="T6" fmla="*/ 86 w 145"/>
                  <a:gd name="T7" fmla="*/ 64 h 135"/>
                  <a:gd name="T8" fmla="*/ 78 w 145"/>
                  <a:gd name="T9" fmla="*/ 51 h 135"/>
                  <a:gd name="T10" fmla="*/ 82 w 145"/>
                  <a:gd name="T11" fmla="*/ 34 h 135"/>
                  <a:gd name="T12" fmla="*/ 99 w 145"/>
                  <a:gd name="T13" fmla="*/ 19 h 135"/>
                  <a:gd name="T14" fmla="*/ 118 w 145"/>
                  <a:gd name="T15" fmla="*/ 14 h 135"/>
                  <a:gd name="T16" fmla="*/ 122 w 145"/>
                  <a:gd name="T17" fmla="*/ 14 h 135"/>
                  <a:gd name="T18" fmla="*/ 128 w 145"/>
                  <a:gd name="T19" fmla="*/ 12 h 135"/>
                  <a:gd name="T20" fmla="*/ 129 w 145"/>
                  <a:gd name="T21" fmla="*/ 7 h 135"/>
                  <a:gd name="T22" fmla="*/ 128 w 145"/>
                  <a:gd name="T23" fmla="*/ 2 h 135"/>
                  <a:gd name="T24" fmla="*/ 122 w 145"/>
                  <a:gd name="T25" fmla="*/ 0 h 135"/>
                  <a:gd name="T26" fmla="*/ 117 w 145"/>
                  <a:gd name="T27" fmla="*/ 0 h 135"/>
                  <a:gd name="T28" fmla="*/ 106 w 145"/>
                  <a:gd name="T29" fmla="*/ 2 h 135"/>
                  <a:gd name="T30" fmla="*/ 91 w 145"/>
                  <a:gd name="T31" fmla="*/ 7 h 135"/>
                  <a:gd name="T32" fmla="*/ 77 w 145"/>
                  <a:gd name="T33" fmla="*/ 18 h 135"/>
                  <a:gd name="T34" fmla="*/ 67 w 145"/>
                  <a:gd name="T35" fmla="*/ 37 h 135"/>
                  <a:gd name="T36" fmla="*/ 64 w 145"/>
                  <a:gd name="T37" fmla="*/ 62 h 135"/>
                  <a:gd name="T38" fmla="*/ 39 w 145"/>
                  <a:gd name="T39" fmla="*/ 68 h 135"/>
                  <a:gd name="T40" fmla="*/ 18 w 145"/>
                  <a:gd name="T41" fmla="*/ 79 h 135"/>
                  <a:gd name="T42" fmla="*/ 6 w 145"/>
                  <a:gd name="T43" fmla="*/ 94 h 135"/>
                  <a:gd name="T44" fmla="*/ 0 w 145"/>
                  <a:gd name="T45" fmla="*/ 114 h 135"/>
                  <a:gd name="T46" fmla="*/ 0 w 145"/>
                  <a:gd name="T47" fmla="*/ 116 h 135"/>
                  <a:gd name="T48" fmla="*/ 0 w 145"/>
                  <a:gd name="T49" fmla="*/ 121 h 135"/>
                  <a:gd name="T50" fmla="*/ 6 w 145"/>
                  <a:gd name="T51" fmla="*/ 126 h 135"/>
                  <a:gd name="T52" fmla="*/ 22 w 145"/>
                  <a:gd name="T53" fmla="*/ 130 h 135"/>
                  <a:gd name="T54" fmla="*/ 39 w 145"/>
                  <a:gd name="T55" fmla="*/ 132 h 135"/>
                  <a:gd name="T56" fmla="*/ 57 w 145"/>
                  <a:gd name="T57" fmla="*/ 135 h 135"/>
                  <a:gd name="T58" fmla="*/ 75 w 145"/>
                  <a:gd name="T59" fmla="*/ 135 h 135"/>
                  <a:gd name="T60" fmla="*/ 92 w 145"/>
                  <a:gd name="T61" fmla="*/ 135 h 135"/>
                  <a:gd name="T62" fmla="*/ 107 w 145"/>
                  <a:gd name="T63" fmla="*/ 133 h 135"/>
                  <a:gd name="T64" fmla="*/ 122 w 145"/>
                  <a:gd name="T65" fmla="*/ 130 h 135"/>
                  <a:gd name="T66" fmla="*/ 138 w 145"/>
                  <a:gd name="T67" fmla="*/ 128 h 135"/>
                  <a:gd name="T68" fmla="*/ 143 w 145"/>
                  <a:gd name="T69" fmla="*/ 123 h 135"/>
                  <a:gd name="T70" fmla="*/ 145 w 145"/>
                  <a:gd name="T71" fmla="*/ 118 h 135"/>
                  <a:gd name="T72" fmla="*/ 145 w 145"/>
                  <a:gd name="T73" fmla="*/ 114 h 135"/>
                  <a:gd name="T74" fmla="*/ 142 w 145"/>
                  <a:gd name="T75" fmla="*/ 98 h 135"/>
                  <a:gd name="T76" fmla="*/ 131 w 145"/>
                  <a:gd name="T77" fmla="*/ 8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5" h="135">
                    <a:moveTo>
                      <a:pt x="131" y="84"/>
                    </a:moveTo>
                    <a:lnTo>
                      <a:pt x="127" y="80"/>
                    </a:lnTo>
                    <a:lnTo>
                      <a:pt x="121" y="76"/>
                    </a:lnTo>
                    <a:lnTo>
                      <a:pt x="116" y="72"/>
                    </a:lnTo>
                    <a:lnTo>
                      <a:pt x="109" y="69"/>
                    </a:lnTo>
                    <a:lnTo>
                      <a:pt x="102" y="66"/>
                    </a:lnTo>
                    <a:lnTo>
                      <a:pt x="95" y="65"/>
                    </a:lnTo>
                    <a:lnTo>
                      <a:pt x="86" y="64"/>
                    </a:lnTo>
                    <a:lnTo>
                      <a:pt x="78" y="62"/>
                    </a:lnTo>
                    <a:lnTo>
                      <a:pt x="78" y="51"/>
                    </a:lnTo>
                    <a:lnTo>
                      <a:pt x="79" y="43"/>
                    </a:lnTo>
                    <a:lnTo>
                      <a:pt x="82" y="34"/>
                    </a:lnTo>
                    <a:lnTo>
                      <a:pt x="88" y="28"/>
                    </a:lnTo>
                    <a:lnTo>
                      <a:pt x="99" y="19"/>
                    </a:lnTo>
                    <a:lnTo>
                      <a:pt x="110" y="15"/>
                    </a:lnTo>
                    <a:lnTo>
                      <a:pt x="118" y="14"/>
                    </a:lnTo>
                    <a:lnTo>
                      <a:pt x="122" y="14"/>
                    </a:lnTo>
                    <a:lnTo>
                      <a:pt x="122" y="14"/>
                    </a:lnTo>
                    <a:lnTo>
                      <a:pt x="125" y="14"/>
                    </a:lnTo>
                    <a:lnTo>
                      <a:pt x="128" y="12"/>
                    </a:lnTo>
                    <a:lnTo>
                      <a:pt x="129" y="9"/>
                    </a:lnTo>
                    <a:lnTo>
                      <a:pt x="129" y="7"/>
                    </a:lnTo>
                    <a:lnTo>
                      <a:pt x="129" y="4"/>
                    </a:lnTo>
                    <a:lnTo>
                      <a:pt x="128" y="2"/>
                    </a:lnTo>
                    <a:lnTo>
                      <a:pt x="125" y="0"/>
                    </a:lnTo>
                    <a:lnTo>
                      <a:pt x="122" y="0"/>
                    </a:lnTo>
                    <a:lnTo>
                      <a:pt x="121" y="0"/>
                    </a:lnTo>
                    <a:lnTo>
                      <a:pt x="117" y="0"/>
                    </a:lnTo>
                    <a:lnTo>
                      <a:pt x="111" y="1"/>
                    </a:lnTo>
                    <a:lnTo>
                      <a:pt x="106" y="2"/>
                    </a:lnTo>
                    <a:lnTo>
                      <a:pt x="97" y="4"/>
                    </a:lnTo>
                    <a:lnTo>
                      <a:pt x="91" y="7"/>
                    </a:lnTo>
                    <a:lnTo>
                      <a:pt x="84" y="12"/>
                    </a:lnTo>
                    <a:lnTo>
                      <a:pt x="77" y="18"/>
                    </a:lnTo>
                    <a:lnTo>
                      <a:pt x="71" y="28"/>
                    </a:lnTo>
                    <a:lnTo>
                      <a:pt x="67" y="37"/>
                    </a:lnTo>
                    <a:lnTo>
                      <a:pt x="64" y="50"/>
                    </a:lnTo>
                    <a:lnTo>
                      <a:pt x="64" y="62"/>
                    </a:lnTo>
                    <a:lnTo>
                      <a:pt x="52" y="64"/>
                    </a:lnTo>
                    <a:lnTo>
                      <a:pt x="39" y="68"/>
                    </a:lnTo>
                    <a:lnTo>
                      <a:pt x="28" y="73"/>
                    </a:lnTo>
                    <a:lnTo>
                      <a:pt x="18" y="79"/>
                    </a:lnTo>
                    <a:lnTo>
                      <a:pt x="11" y="86"/>
                    </a:lnTo>
                    <a:lnTo>
                      <a:pt x="6" y="94"/>
                    </a:lnTo>
                    <a:lnTo>
                      <a:pt x="2" y="104"/>
                    </a:lnTo>
                    <a:lnTo>
                      <a:pt x="0" y="114"/>
                    </a:lnTo>
                    <a:lnTo>
                      <a:pt x="0" y="115"/>
                    </a:lnTo>
                    <a:lnTo>
                      <a:pt x="0" y="116"/>
                    </a:lnTo>
                    <a:lnTo>
                      <a:pt x="0" y="119"/>
                    </a:lnTo>
                    <a:lnTo>
                      <a:pt x="0" y="121"/>
                    </a:lnTo>
                    <a:lnTo>
                      <a:pt x="2" y="125"/>
                    </a:lnTo>
                    <a:lnTo>
                      <a:pt x="6" y="126"/>
                    </a:lnTo>
                    <a:lnTo>
                      <a:pt x="14" y="128"/>
                    </a:lnTo>
                    <a:lnTo>
                      <a:pt x="22" y="130"/>
                    </a:lnTo>
                    <a:lnTo>
                      <a:pt x="31" y="132"/>
                    </a:lnTo>
                    <a:lnTo>
                      <a:pt x="39" y="132"/>
                    </a:lnTo>
                    <a:lnTo>
                      <a:pt x="49" y="133"/>
                    </a:lnTo>
                    <a:lnTo>
                      <a:pt x="57" y="135"/>
                    </a:lnTo>
                    <a:lnTo>
                      <a:pt x="67" y="135"/>
                    </a:lnTo>
                    <a:lnTo>
                      <a:pt x="75" y="135"/>
                    </a:lnTo>
                    <a:lnTo>
                      <a:pt x="84" y="135"/>
                    </a:lnTo>
                    <a:lnTo>
                      <a:pt x="92" y="135"/>
                    </a:lnTo>
                    <a:lnTo>
                      <a:pt x="100" y="133"/>
                    </a:lnTo>
                    <a:lnTo>
                      <a:pt x="107" y="133"/>
                    </a:lnTo>
                    <a:lnTo>
                      <a:pt x="116" y="132"/>
                    </a:lnTo>
                    <a:lnTo>
                      <a:pt x="122" y="130"/>
                    </a:lnTo>
                    <a:lnTo>
                      <a:pt x="131" y="129"/>
                    </a:lnTo>
                    <a:lnTo>
                      <a:pt x="138" y="128"/>
                    </a:lnTo>
                    <a:lnTo>
                      <a:pt x="142" y="128"/>
                    </a:lnTo>
                    <a:lnTo>
                      <a:pt x="143" y="123"/>
                    </a:lnTo>
                    <a:lnTo>
                      <a:pt x="145" y="121"/>
                    </a:lnTo>
                    <a:lnTo>
                      <a:pt x="145" y="118"/>
                    </a:lnTo>
                    <a:lnTo>
                      <a:pt x="145" y="116"/>
                    </a:lnTo>
                    <a:lnTo>
                      <a:pt x="145" y="114"/>
                    </a:lnTo>
                    <a:lnTo>
                      <a:pt x="143" y="105"/>
                    </a:lnTo>
                    <a:lnTo>
                      <a:pt x="142" y="98"/>
                    </a:lnTo>
                    <a:lnTo>
                      <a:pt x="138" y="91"/>
                    </a:lnTo>
                    <a:lnTo>
                      <a:pt x="131"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49"/>
              <p:cNvSpPr>
                <a:spLocks/>
              </p:cNvSpPr>
              <p:nvPr/>
            </p:nvSpPr>
            <p:spPr bwMode="auto">
              <a:xfrm>
                <a:off x="1190625" y="1666875"/>
                <a:ext cx="61913" cy="23812"/>
              </a:xfrm>
              <a:custGeom>
                <a:avLst/>
                <a:gdLst>
                  <a:gd name="T0" fmla="*/ 0 w 117"/>
                  <a:gd name="T1" fmla="*/ 38 h 45"/>
                  <a:gd name="T2" fmla="*/ 0 w 117"/>
                  <a:gd name="T3" fmla="*/ 38 h 45"/>
                  <a:gd name="T4" fmla="*/ 0 w 117"/>
                  <a:gd name="T5" fmla="*/ 38 h 45"/>
                  <a:gd name="T6" fmla="*/ 0 w 117"/>
                  <a:gd name="T7" fmla="*/ 38 h 45"/>
                  <a:gd name="T8" fmla="*/ 0 w 117"/>
                  <a:gd name="T9" fmla="*/ 38 h 45"/>
                  <a:gd name="T10" fmla="*/ 0 w 117"/>
                  <a:gd name="T11" fmla="*/ 32 h 45"/>
                  <a:gd name="T12" fmla="*/ 3 w 117"/>
                  <a:gd name="T13" fmla="*/ 28 h 45"/>
                  <a:gd name="T14" fmla="*/ 4 w 117"/>
                  <a:gd name="T15" fmla="*/ 22 h 45"/>
                  <a:gd name="T16" fmla="*/ 8 w 117"/>
                  <a:gd name="T17" fmla="*/ 18 h 45"/>
                  <a:gd name="T18" fmla="*/ 13 w 117"/>
                  <a:gd name="T19" fmla="*/ 14 h 45"/>
                  <a:gd name="T20" fmla="*/ 18 w 117"/>
                  <a:gd name="T21" fmla="*/ 11 h 45"/>
                  <a:gd name="T22" fmla="*/ 24 w 117"/>
                  <a:gd name="T23" fmla="*/ 7 h 45"/>
                  <a:gd name="T24" fmla="*/ 29 w 117"/>
                  <a:gd name="T25" fmla="*/ 4 h 45"/>
                  <a:gd name="T26" fmla="*/ 36 w 117"/>
                  <a:gd name="T27" fmla="*/ 3 h 45"/>
                  <a:gd name="T28" fmla="*/ 43 w 117"/>
                  <a:gd name="T29" fmla="*/ 2 h 45"/>
                  <a:gd name="T30" fmla="*/ 50 w 117"/>
                  <a:gd name="T31" fmla="*/ 0 h 45"/>
                  <a:gd name="T32" fmla="*/ 58 w 117"/>
                  <a:gd name="T33" fmla="*/ 0 h 45"/>
                  <a:gd name="T34" fmla="*/ 65 w 117"/>
                  <a:gd name="T35" fmla="*/ 0 h 45"/>
                  <a:gd name="T36" fmla="*/ 72 w 117"/>
                  <a:gd name="T37" fmla="*/ 2 h 45"/>
                  <a:gd name="T38" fmla="*/ 79 w 117"/>
                  <a:gd name="T39" fmla="*/ 3 h 45"/>
                  <a:gd name="T40" fmla="*/ 86 w 117"/>
                  <a:gd name="T41" fmla="*/ 4 h 45"/>
                  <a:gd name="T42" fmla="*/ 92 w 117"/>
                  <a:gd name="T43" fmla="*/ 7 h 45"/>
                  <a:gd name="T44" fmla="*/ 97 w 117"/>
                  <a:gd name="T45" fmla="*/ 11 h 45"/>
                  <a:gd name="T46" fmla="*/ 103 w 117"/>
                  <a:gd name="T47" fmla="*/ 14 h 45"/>
                  <a:gd name="T48" fmla="*/ 107 w 117"/>
                  <a:gd name="T49" fmla="*/ 18 h 45"/>
                  <a:gd name="T50" fmla="*/ 111 w 117"/>
                  <a:gd name="T51" fmla="*/ 22 h 45"/>
                  <a:gd name="T52" fmla="*/ 114 w 117"/>
                  <a:gd name="T53" fmla="*/ 28 h 45"/>
                  <a:gd name="T54" fmla="*/ 117 w 117"/>
                  <a:gd name="T55" fmla="*/ 32 h 45"/>
                  <a:gd name="T56" fmla="*/ 117 w 117"/>
                  <a:gd name="T57" fmla="*/ 38 h 45"/>
                  <a:gd name="T58" fmla="*/ 117 w 117"/>
                  <a:gd name="T59" fmla="*/ 38 h 45"/>
                  <a:gd name="T60" fmla="*/ 117 w 117"/>
                  <a:gd name="T61" fmla="*/ 38 h 45"/>
                  <a:gd name="T62" fmla="*/ 117 w 117"/>
                  <a:gd name="T63" fmla="*/ 39 h 45"/>
                  <a:gd name="T64" fmla="*/ 117 w 117"/>
                  <a:gd name="T65" fmla="*/ 39 h 45"/>
                  <a:gd name="T66" fmla="*/ 110 w 117"/>
                  <a:gd name="T67" fmla="*/ 40 h 45"/>
                  <a:gd name="T68" fmla="*/ 103 w 117"/>
                  <a:gd name="T69" fmla="*/ 42 h 45"/>
                  <a:gd name="T70" fmla="*/ 96 w 117"/>
                  <a:gd name="T71" fmla="*/ 43 h 45"/>
                  <a:gd name="T72" fmla="*/ 89 w 117"/>
                  <a:gd name="T73" fmla="*/ 43 h 45"/>
                  <a:gd name="T74" fmla="*/ 82 w 117"/>
                  <a:gd name="T75" fmla="*/ 45 h 45"/>
                  <a:gd name="T76" fmla="*/ 75 w 117"/>
                  <a:gd name="T77" fmla="*/ 45 h 45"/>
                  <a:gd name="T78" fmla="*/ 68 w 117"/>
                  <a:gd name="T79" fmla="*/ 45 h 45"/>
                  <a:gd name="T80" fmla="*/ 61 w 117"/>
                  <a:gd name="T81" fmla="*/ 45 h 45"/>
                  <a:gd name="T82" fmla="*/ 53 w 117"/>
                  <a:gd name="T83" fmla="*/ 45 h 45"/>
                  <a:gd name="T84" fmla="*/ 46 w 117"/>
                  <a:gd name="T85" fmla="*/ 45 h 45"/>
                  <a:gd name="T86" fmla="*/ 38 w 117"/>
                  <a:gd name="T87" fmla="*/ 43 h 45"/>
                  <a:gd name="T88" fmla="*/ 29 w 117"/>
                  <a:gd name="T89" fmla="*/ 43 h 45"/>
                  <a:gd name="T90" fmla="*/ 22 w 117"/>
                  <a:gd name="T91" fmla="*/ 42 h 45"/>
                  <a:gd name="T92" fmla="*/ 14 w 117"/>
                  <a:gd name="T93" fmla="*/ 40 h 45"/>
                  <a:gd name="T94" fmla="*/ 7 w 117"/>
                  <a:gd name="T95" fmla="*/ 39 h 45"/>
                  <a:gd name="T96" fmla="*/ 0 w 117"/>
                  <a:gd name="T97"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7" h="45">
                    <a:moveTo>
                      <a:pt x="0" y="38"/>
                    </a:moveTo>
                    <a:lnTo>
                      <a:pt x="0" y="38"/>
                    </a:lnTo>
                    <a:lnTo>
                      <a:pt x="0" y="38"/>
                    </a:lnTo>
                    <a:lnTo>
                      <a:pt x="0" y="38"/>
                    </a:lnTo>
                    <a:lnTo>
                      <a:pt x="0" y="38"/>
                    </a:lnTo>
                    <a:lnTo>
                      <a:pt x="0" y="32"/>
                    </a:lnTo>
                    <a:lnTo>
                      <a:pt x="3" y="28"/>
                    </a:lnTo>
                    <a:lnTo>
                      <a:pt x="4" y="22"/>
                    </a:lnTo>
                    <a:lnTo>
                      <a:pt x="8" y="18"/>
                    </a:lnTo>
                    <a:lnTo>
                      <a:pt x="13" y="14"/>
                    </a:lnTo>
                    <a:lnTo>
                      <a:pt x="18" y="11"/>
                    </a:lnTo>
                    <a:lnTo>
                      <a:pt x="24" y="7"/>
                    </a:lnTo>
                    <a:lnTo>
                      <a:pt x="29" y="4"/>
                    </a:lnTo>
                    <a:lnTo>
                      <a:pt x="36" y="3"/>
                    </a:lnTo>
                    <a:lnTo>
                      <a:pt x="43" y="2"/>
                    </a:lnTo>
                    <a:lnTo>
                      <a:pt x="50" y="0"/>
                    </a:lnTo>
                    <a:lnTo>
                      <a:pt x="58" y="0"/>
                    </a:lnTo>
                    <a:lnTo>
                      <a:pt x="65" y="0"/>
                    </a:lnTo>
                    <a:lnTo>
                      <a:pt x="72" y="2"/>
                    </a:lnTo>
                    <a:lnTo>
                      <a:pt x="79" y="3"/>
                    </a:lnTo>
                    <a:lnTo>
                      <a:pt x="86" y="4"/>
                    </a:lnTo>
                    <a:lnTo>
                      <a:pt x="92" y="7"/>
                    </a:lnTo>
                    <a:lnTo>
                      <a:pt x="97" y="11"/>
                    </a:lnTo>
                    <a:lnTo>
                      <a:pt x="103" y="14"/>
                    </a:lnTo>
                    <a:lnTo>
                      <a:pt x="107" y="18"/>
                    </a:lnTo>
                    <a:lnTo>
                      <a:pt x="111" y="22"/>
                    </a:lnTo>
                    <a:lnTo>
                      <a:pt x="114" y="28"/>
                    </a:lnTo>
                    <a:lnTo>
                      <a:pt x="117" y="32"/>
                    </a:lnTo>
                    <a:lnTo>
                      <a:pt x="117" y="38"/>
                    </a:lnTo>
                    <a:lnTo>
                      <a:pt x="117" y="38"/>
                    </a:lnTo>
                    <a:lnTo>
                      <a:pt x="117" y="38"/>
                    </a:lnTo>
                    <a:lnTo>
                      <a:pt x="117" y="39"/>
                    </a:lnTo>
                    <a:lnTo>
                      <a:pt x="117" y="39"/>
                    </a:lnTo>
                    <a:lnTo>
                      <a:pt x="110" y="40"/>
                    </a:lnTo>
                    <a:lnTo>
                      <a:pt x="103" y="42"/>
                    </a:lnTo>
                    <a:lnTo>
                      <a:pt x="96" y="43"/>
                    </a:lnTo>
                    <a:lnTo>
                      <a:pt x="89" y="43"/>
                    </a:lnTo>
                    <a:lnTo>
                      <a:pt x="82" y="45"/>
                    </a:lnTo>
                    <a:lnTo>
                      <a:pt x="75" y="45"/>
                    </a:lnTo>
                    <a:lnTo>
                      <a:pt x="68" y="45"/>
                    </a:lnTo>
                    <a:lnTo>
                      <a:pt x="61" y="45"/>
                    </a:lnTo>
                    <a:lnTo>
                      <a:pt x="53" y="45"/>
                    </a:lnTo>
                    <a:lnTo>
                      <a:pt x="46" y="45"/>
                    </a:lnTo>
                    <a:lnTo>
                      <a:pt x="38" y="43"/>
                    </a:lnTo>
                    <a:lnTo>
                      <a:pt x="29" y="43"/>
                    </a:lnTo>
                    <a:lnTo>
                      <a:pt x="22" y="42"/>
                    </a:lnTo>
                    <a:lnTo>
                      <a:pt x="14" y="40"/>
                    </a:lnTo>
                    <a:lnTo>
                      <a:pt x="7" y="39"/>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50"/>
              <p:cNvSpPr>
                <a:spLocks/>
              </p:cNvSpPr>
              <p:nvPr/>
            </p:nvSpPr>
            <p:spPr bwMode="auto">
              <a:xfrm>
                <a:off x="1052513" y="1428750"/>
                <a:ext cx="77788" cy="69850"/>
              </a:xfrm>
              <a:custGeom>
                <a:avLst/>
                <a:gdLst>
                  <a:gd name="T0" fmla="*/ 125 w 145"/>
                  <a:gd name="T1" fmla="*/ 79 h 133"/>
                  <a:gd name="T2" fmla="*/ 114 w 145"/>
                  <a:gd name="T3" fmla="*/ 72 h 133"/>
                  <a:gd name="T4" fmla="*/ 100 w 145"/>
                  <a:gd name="T5" fmla="*/ 67 h 133"/>
                  <a:gd name="T6" fmla="*/ 86 w 145"/>
                  <a:gd name="T7" fmla="*/ 64 h 133"/>
                  <a:gd name="T8" fmla="*/ 78 w 145"/>
                  <a:gd name="T9" fmla="*/ 51 h 133"/>
                  <a:gd name="T10" fmla="*/ 82 w 145"/>
                  <a:gd name="T11" fmla="*/ 33 h 133"/>
                  <a:gd name="T12" fmla="*/ 97 w 145"/>
                  <a:gd name="T13" fmla="*/ 18 h 133"/>
                  <a:gd name="T14" fmla="*/ 118 w 145"/>
                  <a:gd name="T15" fmla="*/ 14 h 133"/>
                  <a:gd name="T16" fmla="*/ 122 w 145"/>
                  <a:gd name="T17" fmla="*/ 14 h 133"/>
                  <a:gd name="T18" fmla="*/ 126 w 145"/>
                  <a:gd name="T19" fmla="*/ 12 h 133"/>
                  <a:gd name="T20" fmla="*/ 129 w 145"/>
                  <a:gd name="T21" fmla="*/ 7 h 133"/>
                  <a:gd name="T22" fmla="*/ 128 w 145"/>
                  <a:gd name="T23" fmla="*/ 1 h 133"/>
                  <a:gd name="T24" fmla="*/ 122 w 145"/>
                  <a:gd name="T25" fmla="*/ 0 h 133"/>
                  <a:gd name="T26" fmla="*/ 117 w 145"/>
                  <a:gd name="T27" fmla="*/ 0 h 133"/>
                  <a:gd name="T28" fmla="*/ 106 w 145"/>
                  <a:gd name="T29" fmla="*/ 1 h 133"/>
                  <a:gd name="T30" fmla="*/ 90 w 145"/>
                  <a:gd name="T31" fmla="*/ 7 h 133"/>
                  <a:gd name="T32" fmla="*/ 76 w 145"/>
                  <a:gd name="T33" fmla="*/ 18 h 133"/>
                  <a:gd name="T34" fmla="*/ 67 w 145"/>
                  <a:gd name="T35" fmla="*/ 37 h 133"/>
                  <a:gd name="T36" fmla="*/ 64 w 145"/>
                  <a:gd name="T37" fmla="*/ 62 h 133"/>
                  <a:gd name="T38" fmla="*/ 39 w 145"/>
                  <a:gd name="T39" fmla="*/ 68 h 133"/>
                  <a:gd name="T40" fmla="*/ 18 w 145"/>
                  <a:gd name="T41" fmla="*/ 79 h 133"/>
                  <a:gd name="T42" fmla="*/ 6 w 145"/>
                  <a:gd name="T43" fmla="*/ 94 h 133"/>
                  <a:gd name="T44" fmla="*/ 0 w 145"/>
                  <a:gd name="T45" fmla="*/ 112 h 133"/>
                  <a:gd name="T46" fmla="*/ 0 w 145"/>
                  <a:gd name="T47" fmla="*/ 117 h 133"/>
                  <a:gd name="T48" fmla="*/ 0 w 145"/>
                  <a:gd name="T49" fmla="*/ 119 h 133"/>
                  <a:gd name="T50" fmla="*/ 6 w 145"/>
                  <a:gd name="T51" fmla="*/ 125 h 133"/>
                  <a:gd name="T52" fmla="*/ 22 w 145"/>
                  <a:gd name="T53" fmla="*/ 129 h 133"/>
                  <a:gd name="T54" fmla="*/ 39 w 145"/>
                  <a:gd name="T55" fmla="*/ 130 h 133"/>
                  <a:gd name="T56" fmla="*/ 57 w 145"/>
                  <a:gd name="T57" fmla="*/ 133 h 133"/>
                  <a:gd name="T58" fmla="*/ 75 w 145"/>
                  <a:gd name="T59" fmla="*/ 133 h 133"/>
                  <a:gd name="T60" fmla="*/ 92 w 145"/>
                  <a:gd name="T61" fmla="*/ 133 h 133"/>
                  <a:gd name="T62" fmla="*/ 107 w 145"/>
                  <a:gd name="T63" fmla="*/ 132 h 133"/>
                  <a:gd name="T64" fmla="*/ 122 w 145"/>
                  <a:gd name="T65" fmla="*/ 130 h 133"/>
                  <a:gd name="T66" fmla="*/ 138 w 145"/>
                  <a:gd name="T67" fmla="*/ 128 h 133"/>
                  <a:gd name="T68" fmla="*/ 143 w 145"/>
                  <a:gd name="T69" fmla="*/ 122 h 133"/>
                  <a:gd name="T70" fmla="*/ 145 w 145"/>
                  <a:gd name="T71" fmla="*/ 117 h 133"/>
                  <a:gd name="T72" fmla="*/ 145 w 145"/>
                  <a:gd name="T73" fmla="*/ 112 h 133"/>
                  <a:gd name="T74" fmla="*/ 140 w 145"/>
                  <a:gd name="T75" fmla="*/ 97 h 133"/>
                  <a:gd name="T76" fmla="*/ 131 w 145"/>
                  <a:gd name="T77" fmla="*/ 8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5" h="133">
                    <a:moveTo>
                      <a:pt x="131" y="83"/>
                    </a:moveTo>
                    <a:lnTo>
                      <a:pt x="125" y="79"/>
                    </a:lnTo>
                    <a:lnTo>
                      <a:pt x="120" y="75"/>
                    </a:lnTo>
                    <a:lnTo>
                      <a:pt x="114" y="72"/>
                    </a:lnTo>
                    <a:lnTo>
                      <a:pt x="107" y="68"/>
                    </a:lnTo>
                    <a:lnTo>
                      <a:pt x="100" y="67"/>
                    </a:lnTo>
                    <a:lnTo>
                      <a:pt x="93" y="64"/>
                    </a:lnTo>
                    <a:lnTo>
                      <a:pt x="86" y="64"/>
                    </a:lnTo>
                    <a:lnTo>
                      <a:pt x="78" y="62"/>
                    </a:lnTo>
                    <a:lnTo>
                      <a:pt x="78" y="51"/>
                    </a:lnTo>
                    <a:lnTo>
                      <a:pt x="79" y="41"/>
                    </a:lnTo>
                    <a:lnTo>
                      <a:pt x="82" y="33"/>
                    </a:lnTo>
                    <a:lnTo>
                      <a:pt x="86" y="26"/>
                    </a:lnTo>
                    <a:lnTo>
                      <a:pt x="97" y="18"/>
                    </a:lnTo>
                    <a:lnTo>
                      <a:pt x="110" y="15"/>
                    </a:lnTo>
                    <a:lnTo>
                      <a:pt x="118" y="14"/>
                    </a:lnTo>
                    <a:lnTo>
                      <a:pt x="122" y="14"/>
                    </a:lnTo>
                    <a:lnTo>
                      <a:pt x="122" y="14"/>
                    </a:lnTo>
                    <a:lnTo>
                      <a:pt x="125" y="14"/>
                    </a:lnTo>
                    <a:lnTo>
                      <a:pt x="126" y="12"/>
                    </a:lnTo>
                    <a:lnTo>
                      <a:pt x="129" y="10"/>
                    </a:lnTo>
                    <a:lnTo>
                      <a:pt x="129" y="7"/>
                    </a:lnTo>
                    <a:lnTo>
                      <a:pt x="129" y="4"/>
                    </a:lnTo>
                    <a:lnTo>
                      <a:pt x="128" y="1"/>
                    </a:lnTo>
                    <a:lnTo>
                      <a:pt x="125" y="0"/>
                    </a:lnTo>
                    <a:lnTo>
                      <a:pt x="122" y="0"/>
                    </a:lnTo>
                    <a:lnTo>
                      <a:pt x="121" y="0"/>
                    </a:lnTo>
                    <a:lnTo>
                      <a:pt x="117" y="0"/>
                    </a:lnTo>
                    <a:lnTo>
                      <a:pt x="111" y="0"/>
                    </a:lnTo>
                    <a:lnTo>
                      <a:pt x="106" y="1"/>
                    </a:lnTo>
                    <a:lnTo>
                      <a:pt x="97" y="4"/>
                    </a:lnTo>
                    <a:lnTo>
                      <a:pt x="90" y="7"/>
                    </a:lnTo>
                    <a:lnTo>
                      <a:pt x="83" y="11"/>
                    </a:lnTo>
                    <a:lnTo>
                      <a:pt x="76" y="18"/>
                    </a:lnTo>
                    <a:lnTo>
                      <a:pt x="71" y="26"/>
                    </a:lnTo>
                    <a:lnTo>
                      <a:pt x="67" y="37"/>
                    </a:lnTo>
                    <a:lnTo>
                      <a:pt x="64" y="48"/>
                    </a:lnTo>
                    <a:lnTo>
                      <a:pt x="64" y="62"/>
                    </a:lnTo>
                    <a:lnTo>
                      <a:pt x="51" y="64"/>
                    </a:lnTo>
                    <a:lnTo>
                      <a:pt x="39" y="68"/>
                    </a:lnTo>
                    <a:lnTo>
                      <a:pt x="28" y="72"/>
                    </a:lnTo>
                    <a:lnTo>
                      <a:pt x="18" y="79"/>
                    </a:lnTo>
                    <a:lnTo>
                      <a:pt x="11" y="86"/>
                    </a:lnTo>
                    <a:lnTo>
                      <a:pt x="6" y="94"/>
                    </a:lnTo>
                    <a:lnTo>
                      <a:pt x="1" y="103"/>
                    </a:lnTo>
                    <a:lnTo>
                      <a:pt x="0" y="112"/>
                    </a:lnTo>
                    <a:lnTo>
                      <a:pt x="0" y="114"/>
                    </a:lnTo>
                    <a:lnTo>
                      <a:pt x="0" y="117"/>
                    </a:lnTo>
                    <a:lnTo>
                      <a:pt x="0" y="118"/>
                    </a:lnTo>
                    <a:lnTo>
                      <a:pt x="0" y="119"/>
                    </a:lnTo>
                    <a:lnTo>
                      <a:pt x="1" y="125"/>
                    </a:lnTo>
                    <a:lnTo>
                      <a:pt x="6" y="125"/>
                    </a:lnTo>
                    <a:lnTo>
                      <a:pt x="14" y="126"/>
                    </a:lnTo>
                    <a:lnTo>
                      <a:pt x="22" y="129"/>
                    </a:lnTo>
                    <a:lnTo>
                      <a:pt x="31" y="130"/>
                    </a:lnTo>
                    <a:lnTo>
                      <a:pt x="39" y="130"/>
                    </a:lnTo>
                    <a:lnTo>
                      <a:pt x="49" y="132"/>
                    </a:lnTo>
                    <a:lnTo>
                      <a:pt x="57" y="133"/>
                    </a:lnTo>
                    <a:lnTo>
                      <a:pt x="67" y="133"/>
                    </a:lnTo>
                    <a:lnTo>
                      <a:pt x="75" y="133"/>
                    </a:lnTo>
                    <a:lnTo>
                      <a:pt x="83" y="133"/>
                    </a:lnTo>
                    <a:lnTo>
                      <a:pt x="92" y="133"/>
                    </a:lnTo>
                    <a:lnTo>
                      <a:pt x="100" y="133"/>
                    </a:lnTo>
                    <a:lnTo>
                      <a:pt x="107" y="132"/>
                    </a:lnTo>
                    <a:lnTo>
                      <a:pt x="115" y="132"/>
                    </a:lnTo>
                    <a:lnTo>
                      <a:pt x="122" y="130"/>
                    </a:lnTo>
                    <a:lnTo>
                      <a:pt x="131" y="129"/>
                    </a:lnTo>
                    <a:lnTo>
                      <a:pt x="138" y="128"/>
                    </a:lnTo>
                    <a:lnTo>
                      <a:pt x="142" y="126"/>
                    </a:lnTo>
                    <a:lnTo>
                      <a:pt x="143" y="122"/>
                    </a:lnTo>
                    <a:lnTo>
                      <a:pt x="143" y="119"/>
                    </a:lnTo>
                    <a:lnTo>
                      <a:pt x="145" y="117"/>
                    </a:lnTo>
                    <a:lnTo>
                      <a:pt x="145" y="115"/>
                    </a:lnTo>
                    <a:lnTo>
                      <a:pt x="145" y="112"/>
                    </a:lnTo>
                    <a:lnTo>
                      <a:pt x="143" y="105"/>
                    </a:lnTo>
                    <a:lnTo>
                      <a:pt x="140" y="97"/>
                    </a:lnTo>
                    <a:lnTo>
                      <a:pt x="136" y="90"/>
                    </a:lnTo>
                    <a:lnTo>
                      <a:pt x="131"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1"/>
              <p:cNvSpPr>
                <a:spLocks/>
              </p:cNvSpPr>
              <p:nvPr/>
            </p:nvSpPr>
            <p:spPr bwMode="auto">
              <a:xfrm>
                <a:off x="1060450" y="1468438"/>
                <a:ext cx="61913" cy="22225"/>
              </a:xfrm>
              <a:custGeom>
                <a:avLst/>
                <a:gdLst>
                  <a:gd name="T0" fmla="*/ 0 w 117"/>
                  <a:gd name="T1" fmla="*/ 37 h 44"/>
                  <a:gd name="T2" fmla="*/ 0 w 117"/>
                  <a:gd name="T3" fmla="*/ 37 h 44"/>
                  <a:gd name="T4" fmla="*/ 0 w 117"/>
                  <a:gd name="T5" fmla="*/ 37 h 44"/>
                  <a:gd name="T6" fmla="*/ 0 w 117"/>
                  <a:gd name="T7" fmla="*/ 37 h 44"/>
                  <a:gd name="T8" fmla="*/ 0 w 117"/>
                  <a:gd name="T9" fmla="*/ 37 h 44"/>
                  <a:gd name="T10" fmla="*/ 0 w 117"/>
                  <a:gd name="T11" fmla="*/ 32 h 44"/>
                  <a:gd name="T12" fmla="*/ 3 w 117"/>
                  <a:gd name="T13" fmla="*/ 28 h 44"/>
                  <a:gd name="T14" fmla="*/ 4 w 117"/>
                  <a:gd name="T15" fmla="*/ 22 h 44"/>
                  <a:gd name="T16" fmla="*/ 8 w 117"/>
                  <a:gd name="T17" fmla="*/ 18 h 44"/>
                  <a:gd name="T18" fmla="*/ 12 w 117"/>
                  <a:gd name="T19" fmla="*/ 14 h 44"/>
                  <a:gd name="T20" fmla="*/ 18 w 117"/>
                  <a:gd name="T21" fmla="*/ 11 h 44"/>
                  <a:gd name="T22" fmla="*/ 24 w 117"/>
                  <a:gd name="T23" fmla="*/ 7 h 44"/>
                  <a:gd name="T24" fmla="*/ 29 w 117"/>
                  <a:gd name="T25" fmla="*/ 4 h 44"/>
                  <a:gd name="T26" fmla="*/ 36 w 117"/>
                  <a:gd name="T27" fmla="*/ 3 h 44"/>
                  <a:gd name="T28" fmla="*/ 43 w 117"/>
                  <a:gd name="T29" fmla="*/ 1 h 44"/>
                  <a:gd name="T30" fmla="*/ 50 w 117"/>
                  <a:gd name="T31" fmla="*/ 0 h 44"/>
                  <a:gd name="T32" fmla="*/ 58 w 117"/>
                  <a:gd name="T33" fmla="*/ 0 h 44"/>
                  <a:gd name="T34" fmla="*/ 65 w 117"/>
                  <a:gd name="T35" fmla="*/ 0 h 44"/>
                  <a:gd name="T36" fmla="*/ 72 w 117"/>
                  <a:gd name="T37" fmla="*/ 1 h 44"/>
                  <a:gd name="T38" fmla="*/ 79 w 117"/>
                  <a:gd name="T39" fmla="*/ 3 h 44"/>
                  <a:gd name="T40" fmla="*/ 86 w 117"/>
                  <a:gd name="T41" fmla="*/ 4 h 44"/>
                  <a:gd name="T42" fmla="*/ 92 w 117"/>
                  <a:gd name="T43" fmla="*/ 7 h 44"/>
                  <a:gd name="T44" fmla="*/ 97 w 117"/>
                  <a:gd name="T45" fmla="*/ 11 h 44"/>
                  <a:gd name="T46" fmla="*/ 103 w 117"/>
                  <a:gd name="T47" fmla="*/ 14 h 44"/>
                  <a:gd name="T48" fmla="*/ 107 w 117"/>
                  <a:gd name="T49" fmla="*/ 18 h 44"/>
                  <a:gd name="T50" fmla="*/ 111 w 117"/>
                  <a:gd name="T51" fmla="*/ 22 h 44"/>
                  <a:gd name="T52" fmla="*/ 114 w 117"/>
                  <a:gd name="T53" fmla="*/ 28 h 44"/>
                  <a:gd name="T54" fmla="*/ 115 w 117"/>
                  <a:gd name="T55" fmla="*/ 32 h 44"/>
                  <a:gd name="T56" fmla="*/ 117 w 117"/>
                  <a:gd name="T57" fmla="*/ 37 h 44"/>
                  <a:gd name="T58" fmla="*/ 117 w 117"/>
                  <a:gd name="T59" fmla="*/ 39 h 44"/>
                  <a:gd name="T60" fmla="*/ 117 w 117"/>
                  <a:gd name="T61" fmla="*/ 39 h 44"/>
                  <a:gd name="T62" fmla="*/ 117 w 117"/>
                  <a:gd name="T63" fmla="*/ 39 h 44"/>
                  <a:gd name="T64" fmla="*/ 117 w 117"/>
                  <a:gd name="T65" fmla="*/ 39 h 44"/>
                  <a:gd name="T66" fmla="*/ 110 w 117"/>
                  <a:gd name="T67" fmla="*/ 40 h 44"/>
                  <a:gd name="T68" fmla="*/ 103 w 117"/>
                  <a:gd name="T69" fmla="*/ 42 h 44"/>
                  <a:gd name="T70" fmla="*/ 96 w 117"/>
                  <a:gd name="T71" fmla="*/ 43 h 44"/>
                  <a:gd name="T72" fmla="*/ 89 w 117"/>
                  <a:gd name="T73" fmla="*/ 43 h 44"/>
                  <a:gd name="T74" fmla="*/ 82 w 117"/>
                  <a:gd name="T75" fmla="*/ 44 h 44"/>
                  <a:gd name="T76" fmla="*/ 75 w 117"/>
                  <a:gd name="T77" fmla="*/ 44 h 44"/>
                  <a:gd name="T78" fmla="*/ 68 w 117"/>
                  <a:gd name="T79" fmla="*/ 44 h 44"/>
                  <a:gd name="T80" fmla="*/ 61 w 117"/>
                  <a:gd name="T81" fmla="*/ 44 h 44"/>
                  <a:gd name="T82" fmla="*/ 53 w 117"/>
                  <a:gd name="T83" fmla="*/ 44 h 44"/>
                  <a:gd name="T84" fmla="*/ 46 w 117"/>
                  <a:gd name="T85" fmla="*/ 44 h 44"/>
                  <a:gd name="T86" fmla="*/ 37 w 117"/>
                  <a:gd name="T87" fmla="*/ 43 h 44"/>
                  <a:gd name="T88" fmla="*/ 29 w 117"/>
                  <a:gd name="T89" fmla="*/ 43 h 44"/>
                  <a:gd name="T90" fmla="*/ 22 w 117"/>
                  <a:gd name="T91" fmla="*/ 42 h 44"/>
                  <a:gd name="T92" fmla="*/ 14 w 117"/>
                  <a:gd name="T93" fmla="*/ 40 h 44"/>
                  <a:gd name="T94" fmla="*/ 7 w 117"/>
                  <a:gd name="T95" fmla="*/ 39 h 44"/>
                  <a:gd name="T96" fmla="*/ 0 w 117"/>
                  <a:gd name="T97" fmla="*/ 3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7" h="44">
                    <a:moveTo>
                      <a:pt x="0" y="37"/>
                    </a:moveTo>
                    <a:lnTo>
                      <a:pt x="0" y="37"/>
                    </a:lnTo>
                    <a:lnTo>
                      <a:pt x="0" y="37"/>
                    </a:lnTo>
                    <a:lnTo>
                      <a:pt x="0" y="37"/>
                    </a:lnTo>
                    <a:lnTo>
                      <a:pt x="0" y="37"/>
                    </a:lnTo>
                    <a:lnTo>
                      <a:pt x="0" y="32"/>
                    </a:lnTo>
                    <a:lnTo>
                      <a:pt x="3" y="28"/>
                    </a:lnTo>
                    <a:lnTo>
                      <a:pt x="4" y="22"/>
                    </a:lnTo>
                    <a:lnTo>
                      <a:pt x="8" y="18"/>
                    </a:lnTo>
                    <a:lnTo>
                      <a:pt x="12" y="14"/>
                    </a:lnTo>
                    <a:lnTo>
                      <a:pt x="18" y="11"/>
                    </a:lnTo>
                    <a:lnTo>
                      <a:pt x="24" y="7"/>
                    </a:lnTo>
                    <a:lnTo>
                      <a:pt x="29" y="4"/>
                    </a:lnTo>
                    <a:lnTo>
                      <a:pt x="36" y="3"/>
                    </a:lnTo>
                    <a:lnTo>
                      <a:pt x="43" y="1"/>
                    </a:lnTo>
                    <a:lnTo>
                      <a:pt x="50" y="0"/>
                    </a:lnTo>
                    <a:lnTo>
                      <a:pt x="58" y="0"/>
                    </a:lnTo>
                    <a:lnTo>
                      <a:pt x="65" y="0"/>
                    </a:lnTo>
                    <a:lnTo>
                      <a:pt x="72" y="1"/>
                    </a:lnTo>
                    <a:lnTo>
                      <a:pt x="79" y="3"/>
                    </a:lnTo>
                    <a:lnTo>
                      <a:pt x="86" y="4"/>
                    </a:lnTo>
                    <a:lnTo>
                      <a:pt x="92" y="7"/>
                    </a:lnTo>
                    <a:lnTo>
                      <a:pt x="97" y="11"/>
                    </a:lnTo>
                    <a:lnTo>
                      <a:pt x="103" y="14"/>
                    </a:lnTo>
                    <a:lnTo>
                      <a:pt x="107" y="18"/>
                    </a:lnTo>
                    <a:lnTo>
                      <a:pt x="111" y="22"/>
                    </a:lnTo>
                    <a:lnTo>
                      <a:pt x="114" y="28"/>
                    </a:lnTo>
                    <a:lnTo>
                      <a:pt x="115" y="32"/>
                    </a:lnTo>
                    <a:lnTo>
                      <a:pt x="117" y="37"/>
                    </a:lnTo>
                    <a:lnTo>
                      <a:pt x="117" y="39"/>
                    </a:lnTo>
                    <a:lnTo>
                      <a:pt x="117" y="39"/>
                    </a:lnTo>
                    <a:lnTo>
                      <a:pt x="117" y="39"/>
                    </a:lnTo>
                    <a:lnTo>
                      <a:pt x="117" y="39"/>
                    </a:lnTo>
                    <a:lnTo>
                      <a:pt x="110" y="40"/>
                    </a:lnTo>
                    <a:lnTo>
                      <a:pt x="103" y="42"/>
                    </a:lnTo>
                    <a:lnTo>
                      <a:pt x="96" y="43"/>
                    </a:lnTo>
                    <a:lnTo>
                      <a:pt x="89" y="43"/>
                    </a:lnTo>
                    <a:lnTo>
                      <a:pt x="82" y="44"/>
                    </a:lnTo>
                    <a:lnTo>
                      <a:pt x="75" y="44"/>
                    </a:lnTo>
                    <a:lnTo>
                      <a:pt x="68" y="44"/>
                    </a:lnTo>
                    <a:lnTo>
                      <a:pt x="61" y="44"/>
                    </a:lnTo>
                    <a:lnTo>
                      <a:pt x="53" y="44"/>
                    </a:lnTo>
                    <a:lnTo>
                      <a:pt x="46" y="44"/>
                    </a:lnTo>
                    <a:lnTo>
                      <a:pt x="37" y="43"/>
                    </a:lnTo>
                    <a:lnTo>
                      <a:pt x="29" y="43"/>
                    </a:lnTo>
                    <a:lnTo>
                      <a:pt x="22" y="42"/>
                    </a:lnTo>
                    <a:lnTo>
                      <a:pt x="14" y="40"/>
                    </a:lnTo>
                    <a:lnTo>
                      <a:pt x="7" y="39"/>
                    </a:lnTo>
                    <a:lnTo>
                      <a:pt x="0"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2"/>
              <p:cNvSpPr>
                <a:spLocks/>
              </p:cNvSpPr>
              <p:nvPr/>
            </p:nvSpPr>
            <p:spPr bwMode="auto">
              <a:xfrm>
                <a:off x="622300" y="947738"/>
                <a:ext cx="428625" cy="315912"/>
              </a:xfrm>
              <a:custGeom>
                <a:avLst/>
                <a:gdLst>
                  <a:gd name="T0" fmla="*/ 808 w 810"/>
                  <a:gd name="T1" fmla="*/ 532 h 599"/>
                  <a:gd name="T2" fmla="*/ 805 w 810"/>
                  <a:gd name="T3" fmla="*/ 522 h 599"/>
                  <a:gd name="T4" fmla="*/ 800 w 810"/>
                  <a:gd name="T5" fmla="*/ 513 h 599"/>
                  <a:gd name="T6" fmla="*/ 793 w 810"/>
                  <a:gd name="T7" fmla="*/ 504 h 599"/>
                  <a:gd name="T8" fmla="*/ 785 w 810"/>
                  <a:gd name="T9" fmla="*/ 497 h 599"/>
                  <a:gd name="T10" fmla="*/ 303 w 810"/>
                  <a:gd name="T11" fmla="*/ 192 h 599"/>
                  <a:gd name="T12" fmla="*/ 308 w 810"/>
                  <a:gd name="T13" fmla="*/ 168 h 599"/>
                  <a:gd name="T14" fmla="*/ 310 w 810"/>
                  <a:gd name="T15" fmla="*/ 144 h 599"/>
                  <a:gd name="T16" fmla="*/ 307 w 810"/>
                  <a:gd name="T17" fmla="*/ 122 h 599"/>
                  <a:gd name="T18" fmla="*/ 300 w 810"/>
                  <a:gd name="T19" fmla="*/ 100 h 599"/>
                  <a:gd name="T20" fmla="*/ 290 w 810"/>
                  <a:gd name="T21" fmla="*/ 78 h 599"/>
                  <a:gd name="T22" fmla="*/ 278 w 810"/>
                  <a:gd name="T23" fmla="*/ 58 h 599"/>
                  <a:gd name="T24" fmla="*/ 261 w 810"/>
                  <a:gd name="T25" fmla="*/ 40 h 599"/>
                  <a:gd name="T26" fmla="*/ 242 w 810"/>
                  <a:gd name="T27" fmla="*/ 25 h 599"/>
                  <a:gd name="T28" fmla="*/ 223 w 810"/>
                  <a:gd name="T29" fmla="*/ 14 h 599"/>
                  <a:gd name="T30" fmla="*/ 203 w 810"/>
                  <a:gd name="T31" fmla="*/ 7 h 599"/>
                  <a:gd name="T32" fmla="*/ 180 w 810"/>
                  <a:gd name="T33" fmla="*/ 1 h 599"/>
                  <a:gd name="T34" fmla="*/ 158 w 810"/>
                  <a:gd name="T35" fmla="*/ 0 h 599"/>
                  <a:gd name="T36" fmla="*/ 133 w 810"/>
                  <a:gd name="T37" fmla="*/ 2 h 599"/>
                  <a:gd name="T38" fmla="*/ 110 w 810"/>
                  <a:gd name="T39" fmla="*/ 11 h 599"/>
                  <a:gd name="T40" fmla="*/ 85 w 810"/>
                  <a:gd name="T41" fmla="*/ 23 h 599"/>
                  <a:gd name="T42" fmla="*/ 60 w 810"/>
                  <a:gd name="T43" fmla="*/ 43 h 599"/>
                  <a:gd name="T44" fmla="*/ 54 w 810"/>
                  <a:gd name="T45" fmla="*/ 47 h 599"/>
                  <a:gd name="T46" fmla="*/ 161 w 810"/>
                  <a:gd name="T47" fmla="*/ 116 h 599"/>
                  <a:gd name="T48" fmla="*/ 133 w 810"/>
                  <a:gd name="T49" fmla="*/ 200 h 599"/>
                  <a:gd name="T50" fmla="*/ 8 w 810"/>
                  <a:gd name="T51" fmla="*/ 121 h 599"/>
                  <a:gd name="T52" fmla="*/ 5 w 810"/>
                  <a:gd name="T53" fmla="*/ 128 h 599"/>
                  <a:gd name="T54" fmla="*/ 1 w 810"/>
                  <a:gd name="T55" fmla="*/ 143 h 599"/>
                  <a:gd name="T56" fmla="*/ 0 w 810"/>
                  <a:gd name="T57" fmla="*/ 157 h 599"/>
                  <a:gd name="T58" fmla="*/ 1 w 810"/>
                  <a:gd name="T59" fmla="*/ 172 h 599"/>
                  <a:gd name="T60" fmla="*/ 5 w 810"/>
                  <a:gd name="T61" fmla="*/ 187 h 599"/>
                  <a:gd name="T62" fmla="*/ 11 w 810"/>
                  <a:gd name="T63" fmla="*/ 201 h 599"/>
                  <a:gd name="T64" fmla="*/ 19 w 810"/>
                  <a:gd name="T65" fmla="*/ 214 h 599"/>
                  <a:gd name="T66" fmla="*/ 29 w 810"/>
                  <a:gd name="T67" fmla="*/ 225 h 599"/>
                  <a:gd name="T68" fmla="*/ 42 w 810"/>
                  <a:gd name="T69" fmla="*/ 235 h 599"/>
                  <a:gd name="T70" fmla="*/ 110 w 810"/>
                  <a:gd name="T71" fmla="*/ 278 h 599"/>
                  <a:gd name="T72" fmla="*/ 103 w 810"/>
                  <a:gd name="T73" fmla="*/ 310 h 599"/>
                  <a:gd name="T74" fmla="*/ 178 w 810"/>
                  <a:gd name="T75" fmla="*/ 357 h 599"/>
                  <a:gd name="T76" fmla="*/ 269 w 810"/>
                  <a:gd name="T77" fmla="*/ 300 h 599"/>
                  <a:gd name="T78" fmla="*/ 725 w 810"/>
                  <a:gd name="T79" fmla="*/ 590 h 599"/>
                  <a:gd name="T80" fmla="*/ 729 w 810"/>
                  <a:gd name="T81" fmla="*/ 593 h 599"/>
                  <a:gd name="T82" fmla="*/ 735 w 810"/>
                  <a:gd name="T83" fmla="*/ 595 h 599"/>
                  <a:gd name="T84" fmla="*/ 740 w 810"/>
                  <a:gd name="T85" fmla="*/ 596 h 599"/>
                  <a:gd name="T86" fmla="*/ 746 w 810"/>
                  <a:gd name="T87" fmla="*/ 597 h 599"/>
                  <a:gd name="T88" fmla="*/ 750 w 810"/>
                  <a:gd name="T89" fmla="*/ 599 h 599"/>
                  <a:gd name="T90" fmla="*/ 755 w 810"/>
                  <a:gd name="T91" fmla="*/ 599 h 599"/>
                  <a:gd name="T92" fmla="*/ 761 w 810"/>
                  <a:gd name="T93" fmla="*/ 599 h 599"/>
                  <a:gd name="T94" fmla="*/ 766 w 810"/>
                  <a:gd name="T95" fmla="*/ 597 h 599"/>
                  <a:gd name="T96" fmla="*/ 776 w 810"/>
                  <a:gd name="T97" fmla="*/ 593 h 599"/>
                  <a:gd name="T98" fmla="*/ 786 w 810"/>
                  <a:gd name="T99" fmla="*/ 588 h 599"/>
                  <a:gd name="T100" fmla="*/ 794 w 810"/>
                  <a:gd name="T101" fmla="*/ 581 h 599"/>
                  <a:gd name="T102" fmla="*/ 801 w 810"/>
                  <a:gd name="T103" fmla="*/ 572 h 599"/>
                  <a:gd name="T104" fmla="*/ 805 w 810"/>
                  <a:gd name="T105" fmla="*/ 563 h 599"/>
                  <a:gd name="T106" fmla="*/ 808 w 810"/>
                  <a:gd name="T107" fmla="*/ 553 h 599"/>
                  <a:gd name="T108" fmla="*/ 810 w 810"/>
                  <a:gd name="T109" fmla="*/ 543 h 599"/>
                  <a:gd name="T110" fmla="*/ 808 w 810"/>
                  <a:gd name="T111" fmla="*/ 532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10" h="599">
                    <a:moveTo>
                      <a:pt x="808" y="532"/>
                    </a:moveTo>
                    <a:lnTo>
                      <a:pt x="805" y="522"/>
                    </a:lnTo>
                    <a:lnTo>
                      <a:pt x="800" y="513"/>
                    </a:lnTo>
                    <a:lnTo>
                      <a:pt x="793" y="504"/>
                    </a:lnTo>
                    <a:lnTo>
                      <a:pt x="785" y="497"/>
                    </a:lnTo>
                    <a:lnTo>
                      <a:pt x="303" y="192"/>
                    </a:lnTo>
                    <a:lnTo>
                      <a:pt x="308" y="168"/>
                    </a:lnTo>
                    <a:lnTo>
                      <a:pt x="310" y="144"/>
                    </a:lnTo>
                    <a:lnTo>
                      <a:pt x="307" y="122"/>
                    </a:lnTo>
                    <a:lnTo>
                      <a:pt x="300" y="100"/>
                    </a:lnTo>
                    <a:lnTo>
                      <a:pt x="290" y="78"/>
                    </a:lnTo>
                    <a:lnTo>
                      <a:pt x="278" y="58"/>
                    </a:lnTo>
                    <a:lnTo>
                      <a:pt x="261" y="40"/>
                    </a:lnTo>
                    <a:lnTo>
                      <a:pt x="242" y="25"/>
                    </a:lnTo>
                    <a:lnTo>
                      <a:pt x="223" y="14"/>
                    </a:lnTo>
                    <a:lnTo>
                      <a:pt x="203" y="7"/>
                    </a:lnTo>
                    <a:lnTo>
                      <a:pt x="180" y="1"/>
                    </a:lnTo>
                    <a:lnTo>
                      <a:pt x="158" y="0"/>
                    </a:lnTo>
                    <a:lnTo>
                      <a:pt x="133" y="2"/>
                    </a:lnTo>
                    <a:lnTo>
                      <a:pt x="110" y="11"/>
                    </a:lnTo>
                    <a:lnTo>
                      <a:pt x="85" y="23"/>
                    </a:lnTo>
                    <a:lnTo>
                      <a:pt x="60" y="43"/>
                    </a:lnTo>
                    <a:lnTo>
                      <a:pt x="54" y="47"/>
                    </a:lnTo>
                    <a:lnTo>
                      <a:pt x="161" y="116"/>
                    </a:lnTo>
                    <a:lnTo>
                      <a:pt x="133" y="200"/>
                    </a:lnTo>
                    <a:lnTo>
                      <a:pt x="8" y="121"/>
                    </a:lnTo>
                    <a:lnTo>
                      <a:pt x="5" y="128"/>
                    </a:lnTo>
                    <a:lnTo>
                      <a:pt x="1" y="143"/>
                    </a:lnTo>
                    <a:lnTo>
                      <a:pt x="0" y="157"/>
                    </a:lnTo>
                    <a:lnTo>
                      <a:pt x="1" y="172"/>
                    </a:lnTo>
                    <a:lnTo>
                      <a:pt x="5" y="187"/>
                    </a:lnTo>
                    <a:lnTo>
                      <a:pt x="11" y="201"/>
                    </a:lnTo>
                    <a:lnTo>
                      <a:pt x="19" y="214"/>
                    </a:lnTo>
                    <a:lnTo>
                      <a:pt x="29" y="225"/>
                    </a:lnTo>
                    <a:lnTo>
                      <a:pt x="42" y="235"/>
                    </a:lnTo>
                    <a:lnTo>
                      <a:pt x="110" y="278"/>
                    </a:lnTo>
                    <a:lnTo>
                      <a:pt x="103" y="310"/>
                    </a:lnTo>
                    <a:lnTo>
                      <a:pt x="178" y="357"/>
                    </a:lnTo>
                    <a:lnTo>
                      <a:pt x="269" y="300"/>
                    </a:lnTo>
                    <a:lnTo>
                      <a:pt x="725" y="590"/>
                    </a:lnTo>
                    <a:lnTo>
                      <a:pt x="729" y="593"/>
                    </a:lnTo>
                    <a:lnTo>
                      <a:pt x="735" y="595"/>
                    </a:lnTo>
                    <a:lnTo>
                      <a:pt x="740" y="596"/>
                    </a:lnTo>
                    <a:lnTo>
                      <a:pt x="746" y="597"/>
                    </a:lnTo>
                    <a:lnTo>
                      <a:pt x="750" y="599"/>
                    </a:lnTo>
                    <a:lnTo>
                      <a:pt x="755" y="599"/>
                    </a:lnTo>
                    <a:lnTo>
                      <a:pt x="761" y="599"/>
                    </a:lnTo>
                    <a:lnTo>
                      <a:pt x="766" y="597"/>
                    </a:lnTo>
                    <a:lnTo>
                      <a:pt x="776" y="593"/>
                    </a:lnTo>
                    <a:lnTo>
                      <a:pt x="786" y="588"/>
                    </a:lnTo>
                    <a:lnTo>
                      <a:pt x="794" y="581"/>
                    </a:lnTo>
                    <a:lnTo>
                      <a:pt x="801" y="572"/>
                    </a:lnTo>
                    <a:lnTo>
                      <a:pt x="805" y="563"/>
                    </a:lnTo>
                    <a:lnTo>
                      <a:pt x="808" y="553"/>
                    </a:lnTo>
                    <a:lnTo>
                      <a:pt x="810" y="543"/>
                    </a:lnTo>
                    <a:lnTo>
                      <a:pt x="808" y="5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3"/>
              <p:cNvSpPr>
                <a:spLocks/>
              </p:cNvSpPr>
              <p:nvPr/>
            </p:nvSpPr>
            <p:spPr bwMode="auto">
              <a:xfrm>
                <a:off x="627063" y="952500"/>
                <a:ext cx="415925" cy="304800"/>
              </a:xfrm>
              <a:custGeom>
                <a:avLst/>
                <a:gdLst>
                  <a:gd name="T0" fmla="*/ 721 w 786"/>
                  <a:gd name="T1" fmla="*/ 568 h 575"/>
                  <a:gd name="T2" fmla="*/ 256 w 786"/>
                  <a:gd name="T3" fmla="*/ 274 h 575"/>
                  <a:gd name="T4" fmla="*/ 253 w 786"/>
                  <a:gd name="T5" fmla="*/ 279 h 575"/>
                  <a:gd name="T6" fmla="*/ 167 w 786"/>
                  <a:gd name="T7" fmla="*/ 332 h 575"/>
                  <a:gd name="T8" fmla="*/ 104 w 786"/>
                  <a:gd name="T9" fmla="*/ 293 h 575"/>
                  <a:gd name="T10" fmla="*/ 111 w 786"/>
                  <a:gd name="T11" fmla="*/ 261 h 575"/>
                  <a:gd name="T12" fmla="*/ 37 w 786"/>
                  <a:gd name="T13" fmla="*/ 212 h 575"/>
                  <a:gd name="T14" fmla="*/ 28 w 786"/>
                  <a:gd name="T15" fmla="*/ 206 h 575"/>
                  <a:gd name="T16" fmla="*/ 18 w 786"/>
                  <a:gd name="T17" fmla="*/ 196 h 575"/>
                  <a:gd name="T18" fmla="*/ 11 w 786"/>
                  <a:gd name="T19" fmla="*/ 186 h 575"/>
                  <a:gd name="T20" fmla="*/ 6 w 786"/>
                  <a:gd name="T21" fmla="*/ 175 h 575"/>
                  <a:gd name="T22" fmla="*/ 3 w 786"/>
                  <a:gd name="T23" fmla="*/ 164 h 575"/>
                  <a:gd name="T24" fmla="*/ 0 w 786"/>
                  <a:gd name="T25" fmla="*/ 151 h 575"/>
                  <a:gd name="T26" fmla="*/ 0 w 786"/>
                  <a:gd name="T27" fmla="*/ 139 h 575"/>
                  <a:gd name="T28" fmla="*/ 3 w 786"/>
                  <a:gd name="T29" fmla="*/ 126 h 575"/>
                  <a:gd name="T30" fmla="*/ 128 w 786"/>
                  <a:gd name="T31" fmla="*/ 207 h 575"/>
                  <a:gd name="T32" fmla="*/ 164 w 786"/>
                  <a:gd name="T33" fmla="*/ 100 h 575"/>
                  <a:gd name="T34" fmla="*/ 62 w 786"/>
                  <a:gd name="T35" fmla="*/ 35 h 575"/>
                  <a:gd name="T36" fmla="*/ 82 w 786"/>
                  <a:gd name="T37" fmla="*/ 21 h 575"/>
                  <a:gd name="T38" fmla="*/ 101 w 786"/>
                  <a:gd name="T39" fmla="*/ 11 h 575"/>
                  <a:gd name="T40" fmla="*/ 122 w 786"/>
                  <a:gd name="T41" fmla="*/ 4 h 575"/>
                  <a:gd name="T42" fmla="*/ 143 w 786"/>
                  <a:gd name="T43" fmla="*/ 0 h 575"/>
                  <a:gd name="T44" fmla="*/ 164 w 786"/>
                  <a:gd name="T45" fmla="*/ 1 h 575"/>
                  <a:gd name="T46" fmla="*/ 183 w 786"/>
                  <a:gd name="T47" fmla="*/ 4 h 575"/>
                  <a:gd name="T48" fmla="*/ 204 w 786"/>
                  <a:gd name="T49" fmla="*/ 12 h 575"/>
                  <a:gd name="T50" fmla="*/ 224 w 786"/>
                  <a:gd name="T51" fmla="*/ 23 h 575"/>
                  <a:gd name="T52" fmla="*/ 242 w 786"/>
                  <a:gd name="T53" fmla="*/ 37 h 575"/>
                  <a:gd name="T54" fmla="*/ 257 w 786"/>
                  <a:gd name="T55" fmla="*/ 54 h 575"/>
                  <a:gd name="T56" fmla="*/ 269 w 786"/>
                  <a:gd name="T57" fmla="*/ 73 h 575"/>
                  <a:gd name="T58" fmla="*/ 279 w 786"/>
                  <a:gd name="T59" fmla="*/ 94 h 575"/>
                  <a:gd name="T60" fmla="*/ 285 w 786"/>
                  <a:gd name="T61" fmla="*/ 115 h 575"/>
                  <a:gd name="T62" fmla="*/ 286 w 786"/>
                  <a:gd name="T63" fmla="*/ 137 h 575"/>
                  <a:gd name="T64" fmla="*/ 285 w 786"/>
                  <a:gd name="T65" fmla="*/ 160 h 575"/>
                  <a:gd name="T66" fmla="*/ 279 w 786"/>
                  <a:gd name="T67" fmla="*/ 182 h 575"/>
                  <a:gd name="T68" fmla="*/ 278 w 786"/>
                  <a:gd name="T69" fmla="*/ 186 h 575"/>
                  <a:gd name="T70" fmla="*/ 767 w 786"/>
                  <a:gd name="T71" fmla="*/ 496 h 575"/>
                  <a:gd name="T72" fmla="*/ 774 w 786"/>
                  <a:gd name="T73" fmla="*/ 502 h 575"/>
                  <a:gd name="T74" fmla="*/ 779 w 786"/>
                  <a:gd name="T75" fmla="*/ 509 h 575"/>
                  <a:gd name="T76" fmla="*/ 783 w 786"/>
                  <a:gd name="T77" fmla="*/ 516 h 575"/>
                  <a:gd name="T78" fmla="*/ 786 w 786"/>
                  <a:gd name="T79" fmla="*/ 524 h 575"/>
                  <a:gd name="T80" fmla="*/ 786 w 786"/>
                  <a:gd name="T81" fmla="*/ 532 h 575"/>
                  <a:gd name="T82" fmla="*/ 786 w 786"/>
                  <a:gd name="T83" fmla="*/ 541 h 575"/>
                  <a:gd name="T84" fmla="*/ 783 w 786"/>
                  <a:gd name="T85" fmla="*/ 549 h 575"/>
                  <a:gd name="T86" fmla="*/ 780 w 786"/>
                  <a:gd name="T87" fmla="*/ 556 h 575"/>
                  <a:gd name="T88" fmla="*/ 775 w 786"/>
                  <a:gd name="T89" fmla="*/ 563 h 575"/>
                  <a:gd name="T90" fmla="*/ 768 w 786"/>
                  <a:gd name="T91" fmla="*/ 568 h 575"/>
                  <a:gd name="T92" fmla="*/ 761 w 786"/>
                  <a:gd name="T93" fmla="*/ 573 h 575"/>
                  <a:gd name="T94" fmla="*/ 753 w 786"/>
                  <a:gd name="T95" fmla="*/ 574 h 575"/>
                  <a:gd name="T96" fmla="*/ 744 w 786"/>
                  <a:gd name="T97" fmla="*/ 575 h 575"/>
                  <a:gd name="T98" fmla="*/ 736 w 786"/>
                  <a:gd name="T99" fmla="*/ 575 h 575"/>
                  <a:gd name="T100" fmla="*/ 728 w 786"/>
                  <a:gd name="T101" fmla="*/ 573 h 575"/>
                  <a:gd name="T102" fmla="*/ 721 w 786"/>
                  <a:gd name="T103" fmla="*/ 568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6" h="575">
                    <a:moveTo>
                      <a:pt x="721" y="568"/>
                    </a:moveTo>
                    <a:lnTo>
                      <a:pt x="256" y="274"/>
                    </a:lnTo>
                    <a:lnTo>
                      <a:pt x="253" y="279"/>
                    </a:lnTo>
                    <a:lnTo>
                      <a:pt x="167" y="332"/>
                    </a:lnTo>
                    <a:lnTo>
                      <a:pt x="104" y="293"/>
                    </a:lnTo>
                    <a:lnTo>
                      <a:pt x="111" y="261"/>
                    </a:lnTo>
                    <a:lnTo>
                      <a:pt x="37" y="212"/>
                    </a:lnTo>
                    <a:lnTo>
                      <a:pt x="28" y="206"/>
                    </a:lnTo>
                    <a:lnTo>
                      <a:pt x="18" y="196"/>
                    </a:lnTo>
                    <a:lnTo>
                      <a:pt x="11" y="186"/>
                    </a:lnTo>
                    <a:lnTo>
                      <a:pt x="6" y="175"/>
                    </a:lnTo>
                    <a:lnTo>
                      <a:pt x="3" y="164"/>
                    </a:lnTo>
                    <a:lnTo>
                      <a:pt x="0" y="151"/>
                    </a:lnTo>
                    <a:lnTo>
                      <a:pt x="0" y="139"/>
                    </a:lnTo>
                    <a:lnTo>
                      <a:pt x="3" y="126"/>
                    </a:lnTo>
                    <a:lnTo>
                      <a:pt x="128" y="207"/>
                    </a:lnTo>
                    <a:lnTo>
                      <a:pt x="164" y="100"/>
                    </a:lnTo>
                    <a:lnTo>
                      <a:pt x="62" y="35"/>
                    </a:lnTo>
                    <a:lnTo>
                      <a:pt x="82" y="21"/>
                    </a:lnTo>
                    <a:lnTo>
                      <a:pt x="101" y="11"/>
                    </a:lnTo>
                    <a:lnTo>
                      <a:pt x="122" y="4"/>
                    </a:lnTo>
                    <a:lnTo>
                      <a:pt x="143" y="0"/>
                    </a:lnTo>
                    <a:lnTo>
                      <a:pt x="164" y="1"/>
                    </a:lnTo>
                    <a:lnTo>
                      <a:pt x="183" y="4"/>
                    </a:lnTo>
                    <a:lnTo>
                      <a:pt x="204" y="12"/>
                    </a:lnTo>
                    <a:lnTo>
                      <a:pt x="224" y="23"/>
                    </a:lnTo>
                    <a:lnTo>
                      <a:pt x="242" y="37"/>
                    </a:lnTo>
                    <a:lnTo>
                      <a:pt x="257" y="54"/>
                    </a:lnTo>
                    <a:lnTo>
                      <a:pt x="269" y="73"/>
                    </a:lnTo>
                    <a:lnTo>
                      <a:pt x="279" y="94"/>
                    </a:lnTo>
                    <a:lnTo>
                      <a:pt x="285" y="115"/>
                    </a:lnTo>
                    <a:lnTo>
                      <a:pt x="286" y="137"/>
                    </a:lnTo>
                    <a:lnTo>
                      <a:pt x="285" y="160"/>
                    </a:lnTo>
                    <a:lnTo>
                      <a:pt x="279" y="182"/>
                    </a:lnTo>
                    <a:lnTo>
                      <a:pt x="278" y="186"/>
                    </a:lnTo>
                    <a:lnTo>
                      <a:pt x="767" y="496"/>
                    </a:lnTo>
                    <a:lnTo>
                      <a:pt x="774" y="502"/>
                    </a:lnTo>
                    <a:lnTo>
                      <a:pt x="779" y="509"/>
                    </a:lnTo>
                    <a:lnTo>
                      <a:pt x="783" y="516"/>
                    </a:lnTo>
                    <a:lnTo>
                      <a:pt x="786" y="524"/>
                    </a:lnTo>
                    <a:lnTo>
                      <a:pt x="786" y="532"/>
                    </a:lnTo>
                    <a:lnTo>
                      <a:pt x="786" y="541"/>
                    </a:lnTo>
                    <a:lnTo>
                      <a:pt x="783" y="549"/>
                    </a:lnTo>
                    <a:lnTo>
                      <a:pt x="780" y="556"/>
                    </a:lnTo>
                    <a:lnTo>
                      <a:pt x="775" y="563"/>
                    </a:lnTo>
                    <a:lnTo>
                      <a:pt x="768" y="568"/>
                    </a:lnTo>
                    <a:lnTo>
                      <a:pt x="761" y="573"/>
                    </a:lnTo>
                    <a:lnTo>
                      <a:pt x="753" y="574"/>
                    </a:lnTo>
                    <a:lnTo>
                      <a:pt x="744" y="575"/>
                    </a:lnTo>
                    <a:lnTo>
                      <a:pt x="736" y="575"/>
                    </a:lnTo>
                    <a:lnTo>
                      <a:pt x="728" y="573"/>
                    </a:lnTo>
                    <a:lnTo>
                      <a:pt x="721" y="568"/>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4"/>
              <p:cNvSpPr>
                <a:spLocks/>
              </p:cNvSpPr>
              <p:nvPr/>
            </p:nvSpPr>
            <p:spPr bwMode="auto">
              <a:xfrm>
                <a:off x="628650" y="1019175"/>
                <a:ext cx="63500" cy="47625"/>
              </a:xfrm>
              <a:custGeom>
                <a:avLst/>
                <a:gdLst>
                  <a:gd name="T0" fmla="*/ 117 w 121"/>
                  <a:gd name="T1" fmla="*/ 89 h 89"/>
                  <a:gd name="T2" fmla="*/ 121 w 121"/>
                  <a:gd name="T3" fmla="*/ 77 h 89"/>
                  <a:gd name="T4" fmla="*/ 2 w 121"/>
                  <a:gd name="T5" fmla="*/ 0 h 89"/>
                  <a:gd name="T6" fmla="*/ 2 w 121"/>
                  <a:gd name="T7" fmla="*/ 4 h 89"/>
                  <a:gd name="T8" fmla="*/ 2 w 121"/>
                  <a:gd name="T9" fmla="*/ 7 h 89"/>
                  <a:gd name="T10" fmla="*/ 0 w 121"/>
                  <a:gd name="T11" fmla="*/ 11 h 89"/>
                  <a:gd name="T12" fmla="*/ 0 w 121"/>
                  <a:gd name="T13" fmla="*/ 14 h 89"/>
                  <a:gd name="T14" fmla="*/ 117 w 121"/>
                  <a:gd name="T15" fmla="*/ 89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89">
                    <a:moveTo>
                      <a:pt x="117" y="89"/>
                    </a:moveTo>
                    <a:lnTo>
                      <a:pt x="121" y="77"/>
                    </a:lnTo>
                    <a:lnTo>
                      <a:pt x="2" y="0"/>
                    </a:lnTo>
                    <a:lnTo>
                      <a:pt x="2" y="4"/>
                    </a:lnTo>
                    <a:lnTo>
                      <a:pt x="2" y="7"/>
                    </a:lnTo>
                    <a:lnTo>
                      <a:pt x="0" y="11"/>
                    </a:lnTo>
                    <a:lnTo>
                      <a:pt x="0" y="14"/>
                    </a:lnTo>
                    <a:lnTo>
                      <a:pt x="117"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5"/>
              <p:cNvSpPr>
                <a:spLocks/>
              </p:cNvSpPr>
              <p:nvPr/>
            </p:nvSpPr>
            <p:spPr bwMode="auto">
              <a:xfrm>
                <a:off x="660400" y="952500"/>
                <a:ext cx="382588" cy="301625"/>
              </a:xfrm>
              <a:custGeom>
                <a:avLst/>
                <a:gdLst>
                  <a:gd name="T0" fmla="*/ 724 w 724"/>
                  <a:gd name="T1" fmla="*/ 524 h 570"/>
                  <a:gd name="T2" fmla="*/ 721 w 724"/>
                  <a:gd name="T3" fmla="*/ 516 h 570"/>
                  <a:gd name="T4" fmla="*/ 717 w 724"/>
                  <a:gd name="T5" fmla="*/ 509 h 570"/>
                  <a:gd name="T6" fmla="*/ 712 w 724"/>
                  <a:gd name="T7" fmla="*/ 502 h 570"/>
                  <a:gd name="T8" fmla="*/ 705 w 724"/>
                  <a:gd name="T9" fmla="*/ 496 h 570"/>
                  <a:gd name="T10" fmla="*/ 216 w 724"/>
                  <a:gd name="T11" fmla="*/ 186 h 570"/>
                  <a:gd name="T12" fmla="*/ 217 w 724"/>
                  <a:gd name="T13" fmla="*/ 182 h 570"/>
                  <a:gd name="T14" fmla="*/ 223 w 724"/>
                  <a:gd name="T15" fmla="*/ 160 h 570"/>
                  <a:gd name="T16" fmla="*/ 224 w 724"/>
                  <a:gd name="T17" fmla="*/ 137 h 570"/>
                  <a:gd name="T18" fmla="*/ 223 w 724"/>
                  <a:gd name="T19" fmla="*/ 115 h 570"/>
                  <a:gd name="T20" fmla="*/ 217 w 724"/>
                  <a:gd name="T21" fmla="*/ 94 h 570"/>
                  <a:gd name="T22" fmla="*/ 207 w 724"/>
                  <a:gd name="T23" fmla="*/ 73 h 570"/>
                  <a:gd name="T24" fmla="*/ 195 w 724"/>
                  <a:gd name="T25" fmla="*/ 54 h 570"/>
                  <a:gd name="T26" fmla="*/ 180 w 724"/>
                  <a:gd name="T27" fmla="*/ 37 h 570"/>
                  <a:gd name="T28" fmla="*/ 162 w 724"/>
                  <a:gd name="T29" fmla="*/ 23 h 570"/>
                  <a:gd name="T30" fmla="*/ 142 w 724"/>
                  <a:gd name="T31" fmla="*/ 12 h 570"/>
                  <a:gd name="T32" fmla="*/ 121 w 724"/>
                  <a:gd name="T33" fmla="*/ 4 h 570"/>
                  <a:gd name="T34" fmla="*/ 102 w 724"/>
                  <a:gd name="T35" fmla="*/ 1 h 570"/>
                  <a:gd name="T36" fmla="*/ 81 w 724"/>
                  <a:gd name="T37" fmla="*/ 0 h 570"/>
                  <a:gd name="T38" fmla="*/ 60 w 724"/>
                  <a:gd name="T39" fmla="*/ 4 h 570"/>
                  <a:gd name="T40" fmla="*/ 39 w 724"/>
                  <a:gd name="T41" fmla="*/ 11 h 570"/>
                  <a:gd name="T42" fmla="*/ 20 w 724"/>
                  <a:gd name="T43" fmla="*/ 21 h 570"/>
                  <a:gd name="T44" fmla="*/ 0 w 724"/>
                  <a:gd name="T45" fmla="*/ 35 h 570"/>
                  <a:gd name="T46" fmla="*/ 0 w 724"/>
                  <a:gd name="T47" fmla="*/ 35 h 570"/>
                  <a:gd name="T48" fmla="*/ 19 w 724"/>
                  <a:gd name="T49" fmla="*/ 23 h 570"/>
                  <a:gd name="T50" fmla="*/ 38 w 724"/>
                  <a:gd name="T51" fmla="*/ 15 h 570"/>
                  <a:gd name="T52" fmla="*/ 57 w 724"/>
                  <a:gd name="T53" fmla="*/ 11 h 570"/>
                  <a:gd name="T54" fmla="*/ 77 w 724"/>
                  <a:gd name="T55" fmla="*/ 8 h 570"/>
                  <a:gd name="T56" fmla="*/ 95 w 724"/>
                  <a:gd name="T57" fmla="*/ 10 h 570"/>
                  <a:gd name="T58" fmla="*/ 114 w 724"/>
                  <a:gd name="T59" fmla="*/ 14 h 570"/>
                  <a:gd name="T60" fmla="*/ 134 w 724"/>
                  <a:gd name="T61" fmla="*/ 21 h 570"/>
                  <a:gd name="T62" fmla="*/ 152 w 724"/>
                  <a:gd name="T63" fmla="*/ 32 h 570"/>
                  <a:gd name="T64" fmla="*/ 170 w 724"/>
                  <a:gd name="T65" fmla="*/ 46 h 570"/>
                  <a:gd name="T66" fmla="*/ 185 w 724"/>
                  <a:gd name="T67" fmla="*/ 62 h 570"/>
                  <a:gd name="T68" fmla="*/ 198 w 724"/>
                  <a:gd name="T69" fmla="*/ 82 h 570"/>
                  <a:gd name="T70" fmla="*/ 207 w 724"/>
                  <a:gd name="T71" fmla="*/ 103 h 570"/>
                  <a:gd name="T72" fmla="*/ 213 w 724"/>
                  <a:gd name="T73" fmla="*/ 124 h 570"/>
                  <a:gd name="T74" fmla="*/ 214 w 724"/>
                  <a:gd name="T75" fmla="*/ 146 h 570"/>
                  <a:gd name="T76" fmla="*/ 213 w 724"/>
                  <a:gd name="T77" fmla="*/ 168 h 570"/>
                  <a:gd name="T78" fmla="*/ 207 w 724"/>
                  <a:gd name="T79" fmla="*/ 190 h 570"/>
                  <a:gd name="T80" fmla="*/ 206 w 724"/>
                  <a:gd name="T81" fmla="*/ 194 h 570"/>
                  <a:gd name="T82" fmla="*/ 695 w 724"/>
                  <a:gd name="T83" fmla="*/ 504 h 570"/>
                  <a:gd name="T84" fmla="*/ 702 w 724"/>
                  <a:gd name="T85" fmla="*/ 510 h 570"/>
                  <a:gd name="T86" fmla="*/ 706 w 724"/>
                  <a:gd name="T87" fmla="*/ 517 h 570"/>
                  <a:gd name="T88" fmla="*/ 710 w 724"/>
                  <a:gd name="T89" fmla="*/ 524 h 570"/>
                  <a:gd name="T90" fmla="*/ 713 w 724"/>
                  <a:gd name="T91" fmla="*/ 532 h 570"/>
                  <a:gd name="T92" fmla="*/ 714 w 724"/>
                  <a:gd name="T93" fmla="*/ 541 h 570"/>
                  <a:gd name="T94" fmla="*/ 714 w 724"/>
                  <a:gd name="T95" fmla="*/ 549 h 570"/>
                  <a:gd name="T96" fmla="*/ 712 w 724"/>
                  <a:gd name="T97" fmla="*/ 557 h 570"/>
                  <a:gd name="T98" fmla="*/ 707 w 724"/>
                  <a:gd name="T99" fmla="*/ 564 h 570"/>
                  <a:gd name="T100" fmla="*/ 706 w 724"/>
                  <a:gd name="T101" fmla="*/ 566 h 570"/>
                  <a:gd name="T102" fmla="*/ 706 w 724"/>
                  <a:gd name="T103" fmla="*/ 567 h 570"/>
                  <a:gd name="T104" fmla="*/ 705 w 724"/>
                  <a:gd name="T105" fmla="*/ 568 h 570"/>
                  <a:gd name="T106" fmla="*/ 703 w 724"/>
                  <a:gd name="T107" fmla="*/ 570 h 570"/>
                  <a:gd name="T108" fmla="*/ 707 w 724"/>
                  <a:gd name="T109" fmla="*/ 567 h 570"/>
                  <a:gd name="T110" fmla="*/ 712 w 724"/>
                  <a:gd name="T111" fmla="*/ 563 h 570"/>
                  <a:gd name="T112" fmla="*/ 716 w 724"/>
                  <a:gd name="T113" fmla="*/ 560 h 570"/>
                  <a:gd name="T114" fmla="*/ 718 w 724"/>
                  <a:gd name="T115" fmla="*/ 556 h 570"/>
                  <a:gd name="T116" fmla="*/ 721 w 724"/>
                  <a:gd name="T117" fmla="*/ 549 h 570"/>
                  <a:gd name="T118" fmla="*/ 724 w 724"/>
                  <a:gd name="T119" fmla="*/ 541 h 570"/>
                  <a:gd name="T120" fmla="*/ 724 w 724"/>
                  <a:gd name="T121" fmla="*/ 532 h 570"/>
                  <a:gd name="T122" fmla="*/ 724 w 724"/>
                  <a:gd name="T123" fmla="*/ 524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24" h="570">
                    <a:moveTo>
                      <a:pt x="724" y="524"/>
                    </a:moveTo>
                    <a:lnTo>
                      <a:pt x="721" y="516"/>
                    </a:lnTo>
                    <a:lnTo>
                      <a:pt x="717" y="509"/>
                    </a:lnTo>
                    <a:lnTo>
                      <a:pt x="712" y="502"/>
                    </a:lnTo>
                    <a:lnTo>
                      <a:pt x="705" y="496"/>
                    </a:lnTo>
                    <a:lnTo>
                      <a:pt x="216" y="186"/>
                    </a:lnTo>
                    <a:lnTo>
                      <a:pt x="217" y="182"/>
                    </a:lnTo>
                    <a:lnTo>
                      <a:pt x="223" y="160"/>
                    </a:lnTo>
                    <a:lnTo>
                      <a:pt x="224" y="137"/>
                    </a:lnTo>
                    <a:lnTo>
                      <a:pt x="223" y="115"/>
                    </a:lnTo>
                    <a:lnTo>
                      <a:pt x="217" y="94"/>
                    </a:lnTo>
                    <a:lnTo>
                      <a:pt x="207" y="73"/>
                    </a:lnTo>
                    <a:lnTo>
                      <a:pt x="195" y="54"/>
                    </a:lnTo>
                    <a:lnTo>
                      <a:pt x="180" y="37"/>
                    </a:lnTo>
                    <a:lnTo>
                      <a:pt x="162" y="23"/>
                    </a:lnTo>
                    <a:lnTo>
                      <a:pt x="142" y="12"/>
                    </a:lnTo>
                    <a:lnTo>
                      <a:pt x="121" y="4"/>
                    </a:lnTo>
                    <a:lnTo>
                      <a:pt x="102" y="1"/>
                    </a:lnTo>
                    <a:lnTo>
                      <a:pt x="81" y="0"/>
                    </a:lnTo>
                    <a:lnTo>
                      <a:pt x="60" y="4"/>
                    </a:lnTo>
                    <a:lnTo>
                      <a:pt x="39" y="11"/>
                    </a:lnTo>
                    <a:lnTo>
                      <a:pt x="20" y="21"/>
                    </a:lnTo>
                    <a:lnTo>
                      <a:pt x="0" y="35"/>
                    </a:lnTo>
                    <a:lnTo>
                      <a:pt x="0" y="35"/>
                    </a:lnTo>
                    <a:lnTo>
                      <a:pt x="19" y="23"/>
                    </a:lnTo>
                    <a:lnTo>
                      <a:pt x="38" y="15"/>
                    </a:lnTo>
                    <a:lnTo>
                      <a:pt x="57" y="11"/>
                    </a:lnTo>
                    <a:lnTo>
                      <a:pt x="77" y="8"/>
                    </a:lnTo>
                    <a:lnTo>
                      <a:pt x="95" y="10"/>
                    </a:lnTo>
                    <a:lnTo>
                      <a:pt x="114" y="14"/>
                    </a:lnTo>
                    <a:lnTo>
                      <a:pt x="134" y="21"/>
                    </a:lnTo>
                    <a:lnTo>
                      <a:pt x="152" y="32"/>
                    </a:lnTo>
                    <a:lnTo>
                      <a:pt x="170" y="46"/>
                    </a:lnTo>
                    <a:lnTo>
                      <a:pt x="185" y="62"/>
                    </a:lnTo>
                    <a:lnTo>
                      <a:pt x="198" y="82"/>
                    </a:lnTo>
                    <a:lnTo>
                      <a:pt x="207" y="103"/>
                    </a:lnTo>
                    <a:lnTo>
                      <a:pt x="213" y="124"/>
                    </a:lnTo>
                    <a:lnTo>
                      <a:pt x="214" y="146"/>
                    </a:lnTo>
                    <a:lnTo>
                      <a:pt x="213" y="168"/>
                    </a:lnTo>
                    <a:lnTo>
                      <a:pt x="207" y="190"/>
                    </a:lnTo>
                    <a:lnTo>
                      <a:pt x="206" y="194"/>
                    </a:lnTo>
                    <a:lnTo>
                      <a:pt x="695" y="504"/>
                    </a:lnTo>
                    <a:lnTo>
                      <a:pt x="702" y="510"/>
                    </a:lnTo>
                    <a:lnTo>
                      <a:pt x="706" y="517"/>
                    </a:lnTo>
                    <a:lnTo>
                      <a:pt x="710" y="524"/>
                    </a:lnTo>
                    <a:lnTo>
                      <a:pt x="713" y="532"/>
                    </a:lnTo>
                    <a:lnTo>
                      <a:pt x="714" y="541"/>
                    </a:lnTo>
                    <a:lnTo>
                      <a:pt x="714" y="549"/>
                    </a:lnTo>
                    <a:lnTo>
                      <a:pt x="712" y="557"/>
                    </a:lnTo>
                    <a:lnTo>
                      <a:pt x="707" y="564"/>
                    </a:lnTo>
                    <a:lnTo>
                      <a:pt x="706" y="566"/>
                    </a:lnTo>
                    <a:lnTo>
                      <a:pt x="706" y="567"/>
                    </a:lnTo>
                    <a:lnTo>
                      <a:pt x="705" y="568"/>
                    </a:lnTo>
                    <a:lnTo>
                      <a:pt x="703" y="570"/>
                    </a:lnTo>
                    <a:lnTo>
                      <a:pt x="707" y="567"/>
                    </a:lnTo>
                    <a:lnTo>
                      <a:pt x="712" y="563"/>
                    </a:lnTo>
                    <a:lnTo>
                      <a:pt x="716" y="560"/>
                    </a:lnTo>
                    <a:lnTo>
                      <a:pt x="718" y="556"/>
                    </a:lnTo>
                    <a:lnTo>
                      <a:pt x="721" y="549"/>
                    </a:lnTo>
                    <a:lnTo>
                      <a:pt x="724" y="541"/>
                    </a:lnTo>
                    <a:lnTo>
                      <a:pt x="724" y="532"/>
                    </a:lnTo>
                    <a:lnTo>
                      <a:pt x="724" y="5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56"/>
              <p:cNvSpPr>
                <a:spLocks/>
              </p:cNvSpPr>
              <p:nvPr/>
            </p:nvSpPr>
            <p:spPr bwMode="auto">
              <a:xfrm>
                <a:off x="731838" y="1028700"/>
                <a:ext cx="34925" cy="25400"/>
              </a:xfrm>
              <a:custGeom>
                <a:avLst/>
                <a:gdLst>
                  <a:gd name="T0" fmla="*/ 3 w 68"/>
                  <a:gd name="T1" fmla="*/ 11 h 48"/>
                  <a:gd name="T2" fmla="*/ 60 w 68"/>
                  <a:gd name="T3" fmla="*/ 48 h 48"/>
                  <a:gd name="T4" fmla="*/ 61 w 68"/>
                  <a:gd name="T5" fmla="*/ 48 h 48"/>
                  <a:gd name="T6" fmla="*/ 64 w 68"/>
                  <a:gd name="T7" fmla="*/ 48 h 48"/>
                  <a:gd name="T8" fmla="*/ 65 w 68"/>
                  <a:gd name="T9" fmla="*/ 48 h 48"/>
                  <a:gd name="T10" fmla="*/ 66 w 68"/>
                  <a:gd name="T11" fmla="*/ 46 h 48"/>
                  <a:gd name="T12" fmla="*/ 68 w 68"/>
                  <a:gd name="T13" fmla="*/ 43 h 48"/>
                  <a:gd name="T14" fmla="*/ 68 w 68"/>
                  <a:gd name="T15" fmla="*/ 42 h 48"/>
                  <a:gd name="T16" fmla="*/ 66 w 68"/>
                  <a:gd name="T17" fmla="*/ 39 h 48"/>
                  <a:gd name="T18" fmla="*/ 65 w 68"/>
                  <a:gd name="T19" fmla="*/ 38 h 48"/>
                  <a:gd name="T20" fmla="*/ 10 w 68"/>
                  <a:gd name="T21" fmla="*/ 2 h 48"/>
                  <a:gd name="T22" fmla="*/ 7 w 68"/>
                  <a:gd name="T23" fmla="*/ 0 h 48"/>
                  <a:gd name="T24" fmla="*/ 5 w 68"/>
                  <a:gd name="T25" fmla="*/ 0 h 48"/>
                  <a:gd name="T26" fmla="*/ 3 w 68"/>
                  <a:gd name="T27" fmla="*/ 2 h 48"/>
                  <a:gd name="T28" fmla="*/ 1 w 68"/>
                  <a:gd name="T29" fmla="*/ 3 h 48"/>
                  <a:gd name="T30" fmla="*/ 0 w 68"/>
                  <a:gd name="T31" fmla="*/ 6 h 48"/>
                  <a:gd name="T32" fmla="*/ 0 w 68"/>
                  <a:gd name="T33" fmla="*/ 7 h 48"/>
                  <a:gd name="T34" fmla="*/ 1 w 68"/>
                  <a:gd name="T35" fmla="*/ 10 h 48"/>
                  <a:gd name="T36" fmla="*/ 3 w 68"/>
                  <a:gd name="T37" fmla="*/ 1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48">
                    <a:moveTo>
                      <a:pt x="3" y="11"/>
                    </a:moveTo>
                    <a:lnTo>
                      <a:pt x="60" y="48"/>
                    </a:lnTo>
                    <a:lnTo>
                      <a:pt x="61" y="48"/>
                    </a:lnTo>
                    <a:lnTo>
                      <a:pt x="64" y="48"/>
                    </a:lnTo>
                    <a:lnTo>
                      <a:pt x="65" y="48"/>
                    </a:lnTo>
                    <a:lnTo>
                      <a:pt x="66" y="46"/>
                    </a:lnTo>
                    <a:lnTo>
                      <a:pt x="68" y="43"/>
                    </a:lnTo>
                    <a:lnTo>
                      <a:pt x="68" y="42"/>
                    </a:lnTo>
                    <a:lnTo>
                      <a:pt x="66" y="39"/>
                    </a:lnTo>
                    <a:lnTo>
                      <a:pt x="65" y="38"/>
                    </a:lnTo>
                    <a:lnTo>
                      <a:pt x="10" y="2"/>
                    </a:lnTo>
                    <a:lnTo>
                      <a:pt x="7" y="0"/>
                    </a:lnTo>
                    <a:lnTo>
                      <a:pt x="5" y="0"/>
                    </a:lnTo>
                    <a:lnTo>
                      <a:pt x="3" y="2"/>
                    </a:lnTo>
                    <a:lnTo>
                      <a:pt x="1" y="3"/>
                    </a:lnTo>
                    <a:lnTo>
                      <a:pt x="0" y="6"/>
                    </a:lnTo>
                    <a:lnTo>
                      <a:pt x="0" y="7"/>
                    </a:lnTo>
                    <a:lnTo>
                      <a:pt x="1" y="10"/>
                    </a:lnTo>
                    <a:lnTo>
                      <a:pt x="3"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57"/>
              <p:cNvSpPr>
                <a:spLocks/>
              </p:cNvSpPr>
              <p:nvPr/>
            </p:nvSpPr>
            <p:spPr bwMode="auto">
              <a:xfrm>
                <a:off x="723900" y="1041400"/>
                <a:ext cx="36513" cy="25400"/>
              </a:xfrm>
              <a:custGeom>
                <a:avLst/>
                <a:gdLst>
                  <a:gd name="T0" fmla="*/ 65 w 68"/>
                  <a:gd name="T1" fmla="*/ 37 h 47"/>
                  <a:gd name="T2" fmla="*/ 10 w 68"/>
                  <a:gd name="T3" fmla="*/ 1 h 47"/>
                  <a:gd name="T4" fmla="*/ 7 w 68"/>
                  <a:gd name="T5" fmla="*/ 0 h 47"/>
                  <a:gd name="T6" fmla="*/ 5 w 68"/>
                  <a:gd name="T7" fmla="*/ 0 h 47"/>
                  <a:gd name="T8" fmla="*/ 3 w 68"/>
                  <a:gd name="T9" fmla="*/ 1 h 47"/>
                  <a:gd name="T10" fmla="*/ 1 w 68"/>
                  <a:gd name="T11" fmla="*/ 2 h 47"/>
                  <a:gd name="T12" fmla="*/ 0 w 68"/>
                  <a:gd name="T13" fmla="*/ 5 h 47"/>
                  <a:gd name="T14" fmla="*/ 0 w 68"/>
                  <a:gd name="T15" fmla="*/ 7 h 47"/>
                  <a:gd name="T16" fmla="*/ 1 w 68"/>
                  <a:gd name="T17" fmla="*/ 9 h 47"/>
                  <a:gd name="T18" fmla="*/ 3 w 68"/>
                  <a:gd name="T19" fmla="*/ 11 h 47"/>
                  <a:gd name="T20" fmla="*/ 60 w 68"/>
                  <a:gd name="T21" fmla="*/ 47 h 47"/>
                  <a:gd name="T22" fmla="*/ 61 w 68"/>
                  <a:gd name="T23" fmla="*/ 47 h 47"/>
                  <a:gd name="T24" fmla="*/ 64 w 68"/>
                  <a:gd name="T25" fmla="*/ 47 h 47"/>
                  <a:gd name="T26" fmla="*/ 65 w 68"/>
                  <a:gd name="T27" fmla="*/ 45 h 47"/>
                  <a:gd name="T28" fmla="*/ 67 w 68"/>
                  <a:gd name="T29" fmla="*/ 44 h 47"/>
                  <a:gd name="T30" fmla="*/ 68 w 68"/>
                  <a:gd name="T31" fmla="*/ 43 h 47"/>
                  <a:gd name="T32" fmla="*/ 68 w 68"/>
                  <a:gd name="T33" fmla="*/ 40 h 47"/>
                  <a:gd name="T34" fmla="*/ 67 w 68"/>
                  <a:gd name="T35" fmla="*/ 39 h 47"/>
                  <a:gd name="T36" fmla="*/ 65 w 68"/>
                  <a:gd name="T37" fmla="*/ 3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47">
                    <a:moveTo>
                      <a:pt x="65" y="37"/>
                    </a:moveTo>
                    <a:lnTo>
                      <a:pt x="10" y="1"/>
                    </a:lnTo>
                    <a:lnTo>
                      <a:pt x="7" y="0"/>
                    </a:lnTo>
                    <a:lnTo>
                      <a:pt x="5" y="0"/>
                    </a:lnTo>
                    <a:lnTo>
                      <a:pt x="3" y="1"/>
                    </a:lnTo>
                    <a:lnTo>
                      <a:pt x="1" y="2"/>
                    </a:lnTo>
                    <a:lnTo>
                      <a:pt x="0" y="5"/>
                    </a:lnTo>
                    <a:lnTo>
                      <a:pt x="0" y="7"/>
                    </a:lnTo>
                    <a:lnTo>
                      <a:pt x="1" y="9"/>
                    </a:lnTo>
                    <a:lnTo>
                      <a:pt x="3" y="11"/>
                    </a:lnTo>
                    <a:lnTo>
                      <a:pt x="60" y="47"/>
                    </a:lnTo>
                    <a:lnTo>
                      <a:pt x="61" y="47"/>
                    </a:lnTo>
                    <a:lnTo>
                      <a:pt x="64" y="47"/>
                    </a:lnTo>
                    <a:lnTo>
                      <a:pt x="65" y="45"/>
                    </a:lnTo>
                    <a:lnTo>
                      <a:pt x="67" y="44"/>
                    </a:lnTo>
                    <a:lnTo>
                      <a:pt x="68" y="43"/>
                    </a:lnTo>
                    <a:lnTo>
                      <a:pt x="68" y="40"/>
                    </a:lnTo>
                    <a:lnTo>
                      <a:pt x="67" y="39"/>
                    </a:lnTo>
                    <a:lnTo>
                      <a:pt x="65"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58"/>
              <p:cNvSpPr>
                <a:spLocks/>
              </p:cNvSpPr>
              <p:nvPr/>
            </p:nvSpPr>
            <p:spPr bwMode="auto">
              <a:xfrm>
                <a:off x="715963" y="1052513"/>
                <a:ext cx="36513" cy="25400"/>
              </a:xfrm>
              <a:custGeom>
                <a:avLst/>
                <a:gdLst>
                  <a:gd name="T0" fmla="*/ 65 w 68"/>
                  <a:gd name="T1" fmla="*/ 36 h 47"/>
                  <a:gd name="T2" fmla="*/ 10 w 68"/>
                  <a:gd name="T3" fmla="*/ 1 h 47"/>
                  <a:gd name="T4" fmla="*/ 7 w 68"/>
                  <a:gd name="T5" fmla="*/ 0 h 47"/>
                  <a:gd name="T6" fmla="*/ 6 w 68"/>
                  <a:gd name="T7" fmla="*/ 0 h 47"/>
                  <a:gd name="T8" fmla="*/ 3 w 68"/>
                  <a:gd name="T9" fmla="*/ 1 h 47"/>
                  <a:gd name="T10" fmla="*/ 1 w 68"/>
                  <a:gd name="T11" fmla="*/ 3 h 47"/>
                  <a:gd name="T12" fmla="*/ 0 w 68"/>
                  <a:gd name="T13" fmla="*/ 4 h 47"/>
                  <a:gd name="T14" fmla="*/ 0 w 68"/>
                  <a:gd name="T15" fmla="*/ 7 h 47"/>
                  <a:gd name="T16" fmla="*/ 1 w 68"/>
                  <a:gd name="T17" fmla="*/ 8 h 47"/>
                  <a:gd name="T18" fmla="*/ 3 w 68"/>
                  <a:gd name="T19" fmla="*/ 11 h 47"/>
                  <a:gd name="T20" fmla="*/ 60 w 68"/>
                  <a:gd name="T21" fmla="*/ 46 h 47"/>
                  <a:gd name="T22" fmla="*/ 61 w 68"/>
                  <a:gd name="T23" fmla="*/ 47 h 47"/>
                  <a:gd name="T24" fmla="*/ 64 w 68"/>
                  <a:gd name="T25" fmla="*/ 47 h 47"/>
                  <a:gd name="T26" fmla="*/ 65 w 68"/>
                  <a:gd name="T27" fmla="*/ 46 h 47"/>
                  <a:gd name="T28" fmla="*/ 67 w 68"/>
                  <a:gd name="T29" fmla="*/ 44 h 47"/>
                  <a:gd name="T30" fmla="*/ 68 w 68"/>
                  <a:gd name="T31" fmla="*/ 42 h 47"/>
                  <a:gd name="T32" fmla="*/ 68 w 68"/>
                  <a:gd name="T33" fmla="*/ 40 h 47"/>
                  <a:gd name="T34" fmla="*/ 67 w 68"/>
                  <a:gd name="T35" fmla="*/ 37 h 47"/>
                  <a:gd name="T36" fmla="*/ 65 w 68"/>
                  <a:gd name="T3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47">
                    <a:moveTo>
                      <a:pt x="65" y="36"/>
                    </a:moveTo>
                    <a:lnTo>
                      <a:pt x="10" y="1"/>
                    </a:lnTo>
                    <a:lnTo>
                      <a:pt x="7" y="0"/>
                    </a:lnTo>
                    <a:lnTo>
                      <a:pt x="6" y="0"/>
                    </a:lnTo>
                    <a:lnTo>
                      <a:pt x="3" y="1"/>
                    </a:lnTo>
                    <a:lnTo>
                      <a:pt x="1" y="3"/>
                    </a:lnTo>
                    <a:lnTo>
                      <a:pt x="0" y="4"/>
                    </a:lnTo>
                    <a:lnTo>
                      <a:pt x="0" y="7"/>
                    </a:lnTo>
                    <a:lnTo>
                      <a:pt x="1" y="8"/>
                    </a:lnTo>
                    <a:lnTo>
                      <a:pt x="3" y="11"/>
                    </a:lnTo>
                    <a:lnTo>
                      <a:pt x="60" y="46"/>
                    </a:lnTo>
                    <a:lnTo>
                      <a:pt x="61" y="47"/>
                    </a:lnTo>
                    <a:lnTo>
                      <a:pt x="64" y="47"/>
                    </a:lnTo>
                    <a:lnTo>
                      <a:pt x="65" y="46"/>
                    </a:lnTo>
                    <a:lnTo>
                      <a:pt x="67" y="44"/>
                    </a:lnTo>
                    <a:lnTo>
                      <a:pt x="68" y="42"/>
                    </a:lnTo>
                    <a:lnTo>
                      <a:pt x="68" y="40"/>
                    </a:lnTo>
                    <a:lnTo>
                      <a:pt x="67" y="37"/>
                    </a:lnTo>
                    <a:lnTo>
                      <a:pt x="65"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59"/>
              <p:cNvSpPr>
                <a:spLocks/>
              </p:cNvSpPr>
              <p:nvPr/>
            </p:nvSpPr>
            <p:spPr bwMode="auto">
              <a:xfrm>
                <a:off x="709613" y="1065213"/>
                <a:ext cx="34925" cy="23812"/>
              </a:xfrm>
              <a:custGeom>
                <a:avLst/>
                <a:gdLst>
                  <a:gd name="T0" fmla="*/ 65 w 68"/>
                  <a:gd name="T1" fmla="*/ 36 h 47"/>
                  <a:gd name="T2" fmla="*/ 10 w 68"/>
                  <a:gd name="T3" fmla="*/ 0 h 47"/>
                  <a:gd name="T4" fmla="*/ 7 w 68"/>
                  <a:gd name="T5" fmla="*/ 0 h 47"/>
                  <a:gd name="T6" fmla="*/ 6 w 68"/>
                  <a:gd name="T7" fmla="*/ 0 h 47"/>
                  <a:gd name="T8" fmla="*/ 3 w 68"/>
                  <a:gd name="T9" fmla="*/ 1 h 47"/>
                  <a:gd name="T10" fmla="*/ 2 w 68"/>
                  <a:gd name="T11" fmla="*/ 3 h 47"/>
                  <a:gd name="T12" fmla="*/ 0 w 68"/>
                  <a:gd name="T13" fmla="*/ 4 h 47"/>
                  <a:gd name="T14" fmla="*/ 0 w 68"/>
                  <a:gd name="T15" fmla="*/ 7 h 47"/>
                  <a:gd name="T16" fmla="*/ 2 w 68"/>
                  <a:gd name="T17" fmla="*/ 8 h 47"/>
                  <a:gd name="T18" fmla="*/ 3 w 68"/>
                  <a:gd name="T19" fmla="*/ 10 h 47"/>
                  <a:gd name="T20" fmla="*/ 60 w 68"/>
                  <a:gd name="T21" fmla="*/ 46 h 47"/>
                  <a:gd name="T22" fmla="*/ 61 w 68"/>
                  <a:gd name="T23" fmla="*/ 47 h 47"/>
                  <a:gd name="T24" fmla="*/ 64 w 68"/>
                  <a:gd name="T25" fmla="*/ 47 h 47"/>
                  <a:gd name="T26" fmla="*/ 65 w 68"/>
                  <a:gd name="T27" fmla="*/ 46 h 47"/>
                  <a:gd name="T28" fmla="*/ 67 w 68"/>
                  <a:gd name="T29" fmla="*/ 45 h 47"/>
                  <a:gd name="T30" fmla="*/ 68 w 68"/>
                  <a:gd name="T31" fmla="*/ 42 h 47"/>
                  <a:gd name="T32" fmla="*/ 68 w 68"/>
                  <a:gd name="T33" fmla="*/ 40 h 47"/>
                  <a:gd name="T34" fmla="*/ 67 w 68"/>
                  <a:gd name="T35" fmla="*/ 38 h 47"/>
                  <a:gd name="T36" fmla="*/ 65 w 68"/>
                  <a:gd name="T3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47">
                    <a:moveTo>
                      <a:pt x="65" y="36"/>
                    </a:moveTo>
                    <a:lnTo>
                      <a:pt x="10" y="0"/>
                    </a:lnTo>
                    <a:lnTo>
                      <a:pt x="7" y="0"/>
                    </a:lnTo>
                    <a:lnTo>
                      <a:pt x="6" y="0"/>
                    </a:lnTo>
                    <a:lnTo>
                      <a:pt x="3" y="1"/>
                    </a:lnTo>
                    <a:lnTo>
                      <a:pt x="2" y="3"/>
                    </a:lnTo>
                    <a:lnTo>
                      <a:pt x="0" y="4"/>
                    </a:lnTo>
                    <a:lnTo>
                      <a:pt x="0" y="7"/>
                    </a:lnTo>
                    <a:lnTo>
                      <a:pt x="2" y="8"/>
                    </a:lnTo>
                    <a:lnTo>
                      <a:pt x="3" y="10"/>
                    </a:lnTo>
                    <a:lnTo>
                      <a:pt x="60" y="46"/>
                    </a:lnTo>
                    <a:lnTo>
                      <a:pt x="61" y="47"/>
                    </a:lnTo>
                    <a:lnTo>
                      <a:pt x="64" y="47"/>
                    </a:lnTo>
                    <a:lnTo>
                      <a:pt x="65" y="46"/>
                    </a:lnTo>
                    <a:lnTo>
                      <a:pt x="67" y="45"/>
                    </a:lnTo>
                    <a:lnTo>
                      <a:pt x="68" y="42"/>
                    </a:lnTo>
                    <a:lnTo>
                      <a:pt x="68" y="40"/>
                    </a:lnTo>
                    <a:lnTo>
                      <a:pt x="67" y="38"/>
                    </a:lnTo>
                    <a:lnTo>
                      <a:pt x="65"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0"/>
              <p:cNvSpPr>
                <a:spLocks/>
              </p:cNvSpPr>
              <p:nvPr/>
            </p:nvSpPr>
            <p:spPr bwMode="auto">
              <a:xfrm>
                <a:off x="701675" y="1076325"/>
                <a:ext cx="36513" cy="25400"/>
              </a:xfrm>
              <a:custGeom>
                <a:avLst/>
                <a:gdLst>
                  <a:gd name="T0" fmla="*/ 66 w 68"/>
                  <a:gd name="T1" fmla="*/ 37 h 49"/>
                  <a:gd name="T2" fmla="*/ 10 w 68"/>
                  <a:gd name="T3" fmla="*/ 1 h 49"/>
                  <a:gd name="T4" fmla="*/ 7 w 68"/>
                  <a:gd name="T5" fmla="*/ 0 h 49"/>
                  <a:gd name="T6" fmla="*/ 6 w 68"/>
                  <a:gd name="T7" fmla="*/ 0 h 49"/>
                  <a:gd name="T8" fmla="*/ 3 w 68"/>
                  <a:gd name="T9" fmla="*/ 1 h 49"/>
                  <a:gd name="T10" fmla="*/ 2 w 68"/>
                  <a:gd name="T11" fmla="*/ 3 h 49"/>
                  <a:gd name="T12" fmla="*/ 0 w 68"/>
                  <a:gd name="T13" fmla="*/ 6 h 49"/>
                  <a:gd name="T14" fmla="*/ 0 w 68"/>
                  <a:gd name="T15" fmla="*/ 7 h 49"/>
                  <a:gd name="T16" fmla="*/ 2 w 68"/>
                  <a:gd name="T17" fmla="*/ 10 h 49"/>
                  <a:gd name="T18" fmla="*/ 3 w 68"/>
                  <a:gd name="T19" fmla="*/ 11 h 49"/>
                  <a:gd name="T20" fmla="*/ 60 w 68"/>
                  <a:gd name="T21" fmla="*/ 47 h 49"/>
                  <a:gd name="T22" fmla="*/ 61 w 68"/>
                  <a:gd name="T23" fmla="*/ 49 h 49"/>
                  <a:gd name="T24" fmla="*/ 64 w 68"/>
                  <a:gd name="T25" fmla="*/ 49 h 49"/>
                  <a:gd name="T26" fmla="*/ 66 w 68"/>
                  <a:gd name="T27" fmla="*/ 47 h 49"/>
                  <a:gd name="T28" fmla="*/ 67 w 68"/>
                  <a:gd name="T29" fmla="*/ 46 h 49"/>
                  <a:gd name="T30" fmla="*/ 68 w 68"/>
                  <a:gd name="T31" fmla="*/ 43 h 49"/>
                  <a:gd name="T32" fmla="*/ 68 w 68"/>
                  <a:gd name="T33" fmla="*/ 42 h 49"/>
                  <a:gd name="T34" fmla="*/ 67 w 68"/>
                  <a:gd name="T35" fmla="*/ 39 h 49"/>
                  <a:gd name="T36" fmla="*/ 66 w 68"/>
                  <a:gd name="T37" fmla="*/ 3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49">
                    <a:moveTo>
                      <a:pt x="66" y="37"/>
                    </a:moveTo>
                    <a:lnTo>
                      <a:pt x="10" y="1"/>
                    </a:lnTo>
                    <a:lnTo>
                      <a:pt x="7" y="0"/>
                    </a:lnTo>
                    <a:lnTo>
                      <a:pt x="6" y="0"/>
                    </a:lnTo>
                    <a:lnTo>
                      <a:pt x="3" y="1"/>
                    </a:lnTo>
                    <a:lnTo>
                      <a:pt x="2" y="3"/>
                    </a:lnTo>
                    <a:lnTo>
                      <a:pt x="0" y="6"/>
                    </a:lnTo>
                    <a:lnTo>
                      <a:pt x="0" y="7"/>
                    </a:lnTo>
                    <a:lnTo>
                      <a:pt x="2" y="10"/>
                    </a:lnTo>
                    <a:lnTo>
                      <a:pt x="3" y="11"/>
                    </a:lnTo>
                    <a:lnTo>
                      <a:pt x="60" y="47"/>
                    </a:lnTo>
                    <a:lnTo>
                      <a:pt x="61" y="49"/>
                    </a:lnTo>
                    <a:lnTo>
                      <a:pt x="64" y="49"/>
                    </a:lnTo>
                    <a:lnTo>
                      <a:pt x="66" y="47"/>
                    </a:lnTo>
                    <a:lnTo>
                      <a:pt x="67" y="46"/>
                    </a:lnTo>
                    <a:lnTo>
                      <a:pt x="68" y="43"/>
                    </a:lnTo>
                    <a:lnTo>
                      <a:pt x="68" y="42"/>
                    </a:lnTo>
                    <a:lnTo>
                      <a:pt x="67" y="39"/>
                    </a:lnTo>
                    <a:lnTo>
                      <a:pt x="66"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1"/>
              <p:cNvSpPr>
                <a:spLocks/>
              </p:cNvSpPr>
              <p:nvPr/>
            </p:nvSpPr>
            <p:spPr bwMode="auto">
              <a:xfrm>
                <a:off x="993775" y="1212850"/>
                <a:ext cx="30163" cy="30162"/>
              </a:xfrm>
              <a:custGeom>
                <a:avLst/>
                <a:gdLst>
                  <a:gd name="T0" fmla="*/ 14 w 57"/>
                  <a:gd name="T1" fmla="*/ 53 h 57"/>
                  <a:gd name="T2" fmla="*/ 18 w 57"/>
                  <a:gd name="T3" fmla="*/ 55 h 57"/>
                  <a:gd name="T4" fmla="*/ 24 w 57"/>
                  <a:gd name="T5" fmla="*/ 57 h 57"/>
                  <a:gd name="T6" fmla="*/ 29 w 57"/>
                  <a:gd name="T7" fmla="*/ 57 h 57"/>
                  <a:gd name="T8" fmla="*/ 35 w 57"/>
                  <a:gd name="T9" fmla="*/ 57 h 57"/>
                  <a:gd name="T10" fmla="*/ 40 w 57"/>
                  <a:gd name="T11" fmla="*/ 55 h 57"/>
                  <a:gd name="T12" fmla="*/ 46 w 57"/>
                  <a:gd name="T13" fmla="*/ 53 h 57"/>
                  <a:gd name="T14" fmla="*/ 50 w 57"/>
                  <a:gd name="T15" fmla="*/ 49 h 57"/>
                  <a:gd name="T16" fmla="*/ 53 w 57"/>
                  <a:gd name="T17" fmla="*/ 44 h 57"/>
                  <a:gd name="T18" fmla="*/ 56 w 57"/>
                  <a:gd name="T19" fmla="*/ 39 h 57"/>
                  <a:gd name="T20" fmla="*/ 57 w 57"/>
                  <a:gd name="T21" fmla="*/ 33 h 57"/>
                  <a:gd name="T22" fmla="*/ 57 w 57"/>
                  <a:gd name="T23" fmla="*/ 28 h 57"/>
                  <a:gd name="T24" fmla="*/ 57 w 57"/>
                  <a:gd name="T25" fmla="*/ 22 h 57"/>
                  <a:gd name="T26" fmla="*/ 56 w 57"/>
                  <a:gd name="T27" fmla="*/ 17 h 57"/>
                  <a:gd name="T28" fmla="*/ 53 w 57"/>
                  <a:gd name="T29" fmla="*/ 12 h 57"/>
                  <a:gd name="T30" fmla="*/ 49 w 57"/>
                  <a:gd name="T31" fmla="*/ 8 h 57"/>
                  <a:gd name="T32" fmla="*/ 44 w 57"/>
                  <a:gd name="T33" fmla="*/ 4 h 57"/>
                  <a:gd name="T34" fmla="*/ 33 w 57"/>
                  <a:gd name="T35" fmla="*/ 0 h 57"/>
                  <a:gd name="T36" fmla="*/ 22 w 57"/>
                  <a:gd name="T37" fmla="*/ 0 h 57"/>
                  <a:gd name="T38" fmla="*/ 12 w 57"/>
                  <a:gd name="T39" fmla="*/ 5 h 57"/>
                  <a:gd name="T40" fmla="*/ 4 w 57"/>
                  <a:gd name="T41" fmla="*/ 14 h 57"/>
                  <a:gd name="T42" fmla="*/ 1 w 57"/>
                  <a:gd name="T43" fmla="*/ 18 h 57"/>
                  <a:gd name="T44" fmla="*/ 1 w 57"/>
                  <a:gd name="T45" fmla="*/ 24 h 57"/>
                  <a:gd name="T46" fmla="*/ 0 w 57"/>
                  <a:gd name="T47" fmla="*/ 29 h 57"/>
                  <a:gd name="T48" fmla="*/ 1 w 57"/>
                  <a:gd name="T49" fmla="*/ 35 h 57"/>
                  <a:gd name="T50" fmla="*/ 3 w 57"/>
                  <a:gd name="T51" fmla="*/ 40 h 57"/>
                  <a:gd name="T52" fmla="*/ 6 w 57"/>
                  <a:gd name="T53" fmla="*/ 46 h 57"/>
                  <a:gd name="T54" fmla="*/ 10 w 57"/>
                  <a:gd name="T55" fmla="*/ 50 h 57"/>
                  <a:gd name="T56" fmla="*/ 14 w 57"/>
                  <a:gd name="T57" fmla="*/ 5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7" h="57">
                    <a:moveTo>
                      <a:pt x="14" y="53"/>
                    </a:moveTo>
                    <a:lnTo>
                      <a:pt x="18" y="55"/>
                    </a:lnTo>
                    <a:lnTo>
                      <a:pt x="24" y="57"/>
                    </a:lnTo>
                    <a:lnTo>
                      <a:pt x="29" y="57"/>
                    </a:lnTo>
                    <a:lnTo>
                      <a:pt x="35" y="57"/>
                    </a:lnTo>
                    <a:lnTo>
                      <a:pt x="40" y="55"/>
                    </a:lnTo>
                    <a:lnTo>
                      <a:pt x="46" y="53"/>
                    </a:lnTo>
                    <a:lnTo>
                      <a:pt x="50" y="49"/>
                    </a:lnTo>
                    <a:lnTo>
                      <a:pt x="53" y="44"/>
                    </a:lnTo>
                    <a:lnTo>
                      <a:pt x="56" y="39"/>
                    </a:lnTo>
                    <a:lnTo>
                      <a:pt x="57" y="33"/>
                    </a:lnTo>
                    <a:lnTo>
                      <a:pt x="57" y="28"/>
                    </a:lnTo>
                    <a:lnTo>
                      <a:pt x="57" y="22"/>
                    </a:lnTo>
                    <a:lnTo>
                      <a:pt x="56" y="17"/>
                    </a:lnTo>
                    <a:lnTo>
                      <a:pt x="53" y="12"/>
                    </a:lnTo>
                    <a:lnTo>
                      <a:pt x="49" y="8"/>
                    </a:lnTo>
                    <a:lnTo>
                      <a:pt x="44" y="4"/>
                    </a:lnTo>
                    <a:lnTo>
                      <a:pt x="33" y="0"/>
                    </a:lnTo>
                    <a:lnTo>
                      <a:pt x="22" y="0"/>
                    </a:lnTo>
                    <a:lnTo>
                      <a:pt x="12" y="5"/>
                    </a:lnTo>
                    <a:lnTo>
                      <a:pt x="4" y="14"/>
                    </a:lnTo>
                    <a:lnTo>
                      <a:pt x="1" y="18"/>
                    </a:lnTo>
                    <a:lnTo>
                      <a:pt x="1" y="24"/>
                    </a:lnTo>
                    <a:lnTo>
                      <a:pt x="0" y="29"/>
                    </a:lnTo>
                    <a:lnTo>
                      <a:pt x="1" y="35"/>
                    </a:lnTo>
                    <a:lnTo>
                      <a:pt x="3" y="40"/>
                    </a:lnTo>
                    <a:lnTo>
                      <a:pt x="6" y="46"/>
                    </a:lnTo>
                    <a:lnTo>
                      <a:pt x="10" y="50"/>
                    </a:lnTo>
                    <a:lnTo>
                      <a:pt x="14"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2"/>
              <p:cNvSpPr>
                <a:spLocks/>
              </p:cNvSpPr>
              <p:nvPr/>
            </p:nvSpPr>
            <p:spPr bwMode="auto">
              <a:xfrm>
                <a:off x="1000125" y="1219200"/>
                <a:ext cx="19050" cy="19050"/>
              </a:xfrm>
              <a:custGeom>
                <a:avLst/>
                <a:gdLst>
                  <a:gd name="T0" fmla="*/ 3 w 34"/>
                  <a:gd name="T1" fmla="*/ 7 h 34"/>
                  <a:gd name="T2" fmla="*/ 7 w 34"/>
                  <a:gd name="T3" fmla="*/ 3 h 34"/>
                  <a:gd name="T4" fmla="*/ 13 w 34"/>
                  <a:gd name="T5" fmla="*/ 0 h 34"/>
                  <a:gd name="T6" fmla="*/ 20 w 34"/>
                  <a:gd name="T7" fmla="*/ 0 h 34"/>
                  <a:gd name="T8" fmla="*/ 25 w 34"/>
                  <a:gd name="T9" fmla="*/ 2 h 34"/>
                  <a:gd name="T10" fmla="*/ 31 w 34"/>
                  <a:gd name="T11" fmla="*/ 7 h 34"/>
                  <a:gd name="T12" fmla="*/ 34 w 34"/>
                  <a:gd name="T13" fmla="*/ 13 h 34"/>
                  <a:gd name="T14" fmla="*/ 34 w 34"/>
                  <a:gd name="T15" fmla="*/ 20 h 34"/>
                  <a:gd name="T16" fmla="*/ 31 w 34"/>
                  <a:gd name="T17" fmla="*/ 25 h 34"/>
                  <a:gd name="T18" fmla="*/ 27 w 34"/>
                  <a:gd name="T19" fmla="*/ 31 h 34"/>
                  <a:gd name="T20" fmla="*/ 20 w 34"/>
                  <a:gd name="T21" fmla="*/ 34 h 34"/>
                  <a:gd name="T22" fmla="*/ 14 w 34"/>
                  <a:gd name="T23" fmla="*/ 34 h 34"/>
                  <a:gd name="T24" fmla="*/ 7 w 34"/>
                  <a:gd name="T25" fmla="*/ 31 h 34"/>
                  <a:gd name="T26" fmla="*/ 3 w 34"/>
                  <a:gd name="T27" fmla="*/ 25 h 34"/>
                  <a:gd name="T28" fmla="*/ 0 w 34"/>
                  <a:gd name="T29" fmla="*/ 20 h 34"/>
                  <a:gd name="T30" fmla="*/ 0 w 34"/>
                  <a:gd name="T31" fmla="*/ 14 h 34"/>
                  <a:gd name="T32" fmla="*/ 3 w 34"/>
                  <a:gd name="T33"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4">
                    <a:moveTo>
                      <a:pt x="3" y="7"/>
                    </a:moveTo>
                    <a:lnTo>
                      <a:pt x="7" y="3"/>
                    </a:lnTo>
                    <a:lnTo>
                      <a:pt x="13" y="0"/>
                    </a:lnTo>
                    <a:lnTo>
                      <a:pt x="20" y="0"/>
                    </a:lnTo>
                    <a:lnTo>
                      <a:pt x="25" y="2"/>
                    </a:lnTo>
                    <a:lnTo>
                      <a:pt x="31" y="7"/>
                    </a:lnTo>
                    <a:lnTo>
                      <a:pt x="34" y="13"/>
                    </a:lnTo>
                    <a:lnTo>
                      <a:pt x="34" y="20"/>
                    </a:lnTo>
                    <a:lnTo>
                      <a:pt x="31" y="25"/>
                    </a:lnTo>
                    <a:lnTo>
                      <a:pt x="27" y="31"/>
                    </a:lnTo>
                    <a:lnTo>
                      <a:pt x="20" y="34"/>
                    </a:lnTo>
                    <a:lnTo>
                      <a:pt x="14" y="34"/>
                    </a:lnTo>
                    <a:lnTo>
                      <a:pt x="7" y="31"/>
                    </a:lnTo>
                    <a:lnTo>
                      <a:pt x="3" y="25"/>
                    </a:lnTo>
                    <a:lnTo>
                      <a:pt x="0" y="20"/>
                    </a:lnTo>
                    <a:lnTo>
                      <a:pt x="0" y="14"/>
                    </a:lnTo>
                    <a:lnTo>
                      <a:pt x="3" y="7"/>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3"/>
              <p:cNvSpPr>
                <a:spLocks/>
              </p:cNvSpPr>
              <p:nvPr/>
            </p:nvSpPr>
            <p:spPr bwMode="auto">
              <a:xfrm>
                <a:off x="496888" y="1157288"/>
                <a:ext cx="417513" cy="165100"/>
              </a:xfrm>
              <a:custGeom>
                <a:avLst/>
                <a:gdLst>
                  <a:gd name="T0" fmla="*/ 782 w 789"/>
                  <a:gd name="T1" fmla="*/ 170 h 312"/>
                  <a:gd name="T2" fmla="*/ 748 w 789"/>
                  <a:gd name="T3" fmla="*/ 174 h 312"/>
                  <a:gd name="T4" fmla="*/ 722 w 789"/>
                  <a:gd name="T5" fmla="*/ 88 h 312"/>
                  <a:gd name="T6" fmla="*/ 718 w 789"/>
                  <a:gd name="T7" fmla="*/ 79 h 312"/>
                  <a:gd name="T8" fmla="*/ 611 w 789"/>
                  <a:gd name="T9" fmla="*/ 82 h 312"/>
                  <a:gd name="T10" fmla="*/ 541 w 789"/>
                  <a:gd name="T11" fmla="*/ 0 h 312"/>
                  <a:gd name="T12" fmla="*/ 229 w 789"/>
                  <a:gd name="T13" fmla="*/ 32 h 312"/>
                  <a:gd name="T14" fmla="*/ 179 w 789"/>
                  <a:gd name="T15" fmla="*/ 125 h 312"/>
                  <a:gd name="T16" fmla="*/ 50 w 789"/>
                  <a:gd name="T17" fmla="*/ 159 h 312"/>
                  <a:gd name="T18" fmla="*/ 48 w 789"/>
                  <a:gd name="T19" fmla="*/ 159 h 312"/>
                  <a:gd name="T20" fmla="*/ 43 w 789"/>
                  <a:gd name="T21" fmla="*/ 163 h 312"/>
                  <a:gd name="T22" fmla="*/ 39 w 789"/>
                  <a:gd name="T23" fmla="*/ 173 h 312"/>
                  <a:gd name="T24" fmla="*/ 35 w 789"/>
                  <a:gd name="T25" fmla="*/ 196 h 312"/>
                  <a:gd name="T26" fmla="*/ 29 w 789"/>
                  <a:gd name="T27" fmla="*/ 242 h 312"/>
                  <a:gd name="T28" fmla="*/ 0 w 789"/>
                  <a:gd name="T29" fmla="*/ 245 h 312"/>
                  <a:gd name="T30" fmla="*/ 7 w 789"/>
                  <a:gd name="T31" fmla="*/ 312 h 312"/>
                  <a:gd name="T32" fmla="*/ 129 w 789"/>
                  <a:gd name="T33" fmla="*/ 300 h 312"/>
                  <a:gd name="T34" fmla="*/ 132 w 789"/>
                  <a:gd name="T35" fmla="*/ 291 h 312"/>
                  <a:gd name="T36" fmla="*/ 136 w 789"/>
                  <a:gd name="T37" fmla="*/ 281 h 312"/>
                  <a:gd name="T38" fmla="*/ 140 w 789"/>
                  <a:gd name="T39" fmla="*/ 271 h 312"/>
                  <a:gd name="T40" fmla="*/ 147 w 789"/>
                  <a:gd name="T41" fmla="*/ 264 h 312"/>
                  <a:gd name="T42" fmla="*/ 155 w 789"/>
                  <a:gd name="T43" fmla="*/ 257 h 312"/>
                  <a:gd name="T44" fmla="*/ 164 w 789"/>
                  <a:gd name="T45" fmla="*/ 252 h 312"/>
                  <a:gd name="T46" fmla="*/ 175 w 789"/>
                  <a:gd name="T47" fmla="*/ 248 h 312"/>
                  <a:gd name="T48" fmla="*/ 186 w 789"/>
                  <a:gd name="T49" fmla="*/ 246 h 312"/>
                  <a:gd name="T50" fmla="*/ 197 w 789"/>
                  <a:gd name="T51" fmla="*/ 245 h 312"/>
                  <a:gd name="T52" fmla="*/ 207 w 789"/>
                  <a:gd name="T53" fmla="*/ 245 h 312"/>
                  <a:gd name="T54" fmla="*/ 215 w 789"/>
                  <a:gd name="T55" fmla="*/ 248 h 312"/>
                  <a:gd name="T56" fmla="*/ 223 w 789"/>
                  <a:gd name="T57" fmla="*/ 250 h 312"/>
                  <a:gd name="T58" fmla="*/ 232 w 789"/>
                  <a:gd name="T59" fmla="*/ 253 h 312"/>
                  <a:gd name="T60" fmla="*/ 240 w 789"/>
                  <a:gd name="T61" fmla="*/ 259 h 312"/>
                  <a:gd name="T62" fmla="*/ 246 w 789"/>
                  <a:gd name="T63" fmla="*/ 264 h 312"/>
                  <a:gd name="T64" fmla="*/ 253 w 789"/>
                  <a:gd name="T65" fmla="*/ 271 h 312"/>
                  <a:gd name="T66" fmla="*/ 257 w 789"/>
                  <a:gd name="T67" fmla="*/ 280 h 312"/>
                  <a:gd name="T68" fmla="*/ 261 w 789"/>
                  <a:gd name="T69" fmla="*/ 288 h 312"/>
                  <a:gd name="T70" fmla="*/ 536 w 789"/>
                  <a:gd name="T71" fmla="*/ 260 h 312"/>
                  <a:gd name="T72" fmla="*/ 537 w 789"/>
                  <a:gd name="T73" fmla="*/ 249 h 312"/>
                  <a:gd name="T74" fmla="*/ 540 w 789"/>
                  <a:gd name="T75" fmla="*/ 238 h 312"/>
                  <a:gd name="T76" fmla="*/ 544 w 789"/>
                  <a:gd name="T77" fmla="*/ 228 h 312"/>
                  <a:gd name="T78" fmla="*/ 550 w 789"/>
                  <a:gd name="T79" fmla="*/ 218 h 312"/>
                  <a:gd name="T80" fmla="*/ 558 w 789"/>
                  <a:gd name="T81" fmla="*/ 210 h 312"/>
                  <a:gd name="T82" fmla="*/ 568 w 789"/>
                  <a:gd name="T83" fmla="*/ 205 h 312"/>
                  <a:gd name="T84" fmla="*/ 579 w 789"/>
                  <a:gd name="T85" fmla="*/ 199 h 312"/>
                  <a:gd name="T86" fmla="*/ 591 w 789"/>
                  <a:gd name="T87" fmla="*/ 196 h 312"/>
                  <a:gd name="T88" fmla="*/ 604 w 789"/>
                  <a:gd name="T89" fmla="*/ 195 h 312"/>
                  <a:gd name="T90" fmla="*/ 615 w 789"/>
                  <a:gd name="T91" fmla="*/ 196 h 312"/>
                  <a:gd name="T92" fmla="*/ 625 w 789"/>
                  <a:gd name="T93" fmla="*/ 198 h 312"/>
                  <a:gd name="T94" fmla="*/ 634 w 789"/>
                  <a:gd name="T95" fmla="*/ 202 h 312"/>
                  <a:gd name="T96" fmla="*/ 643 w 789"/>
                  <a:gd name="T97" fmla="*/ 206 h 312"/>
                  <a:gd name="T98" fmla="*/ 651 w 789"/>
                  <a:gd name="T99" fmla="*/ 213 h 312"/>
                  <a:gd name="T100" fmla="*/ 658 w 789"/>
                  <a:gd name="T101" fmla="*/ 220 h 312"/>
                  <a:gd name="T102" fmla="*/ 664 w 789"/>
                  <a:gd name="T103" fmla="*/ 228 h 312"/>
                  <a:gd name="T104" fmla="*/ 668 w 789"/>
                  <a:gd name="T105" fmla="*/ 238 h 312"/>
                  <a:gd name="T106" fmla="*/ 671 w 789"/>
                  <a:gd name="T107" fmla="*/ 248 h 312"/>
                  <a:gd name="T108" fmla="*/ 789 w 789"/>
                  <a:gd name="T109" fmla="*/ 237 h 312"/>
                  <a:gd name="T110" fmla="*/ 782 w 789"/>
                  <a:gd name="T111" fmla="*/ 17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89" h="312">
                    <a:moveTo>
                      <a:pt x="782" y="170"/>
                    </a:moveTo>
                    <a:lnTo>
                      <a:pt x="748" y="174"/>
                    </a:lnTo>
                    <a:lnTo>
                      <a:pt x="722" y="88"/>
                    </a:lnTo>
                    <a:lnTo>
                      <a:pt x="718" y="79"/>
                    </a:lnTo>
                    <a:lnTo>
                      <a:pt x="611" y="82"/>
                    </a:lnTo>
                    <a:lnTo>
                      <a:pt x="541" y="0"/>
                    </a:lnTo>
                    <a:lnTo>
                      <a:pt x="229" y="32"/>
                    </a:lnTo>
                    <a:lnTo>
                      <a:pt x="179" y="125"/>
                    </a:lnTo>
                    <a:lnTo>
                      <a:pt x="50" y="159"/>
                    </a:lnTo>
                    <a:lnTo>
                      <a:pt x="48" y="159"/>
                    </a:lnTo>
                    <a:lnTo>
                      <a:pt x="43" y="163"/>
                    </a:lnTo>
                    <a:lnTo>
                      <a:pt x="39" y="173"/>
                    </a:lnTo>
                    <a:lnTo>
                      <a:pt x="35" y="196"/>
                    </a:lnTo>
                    <a:lnTo>
                      <a:pt x="29" y="242"/>
                    </a:lnTo>
                    <a:lnTo>
                      <a:pt x="0" y="245"/>
                    </a:lnTo>
                    <a:lnTo>
                      <a:pt x="7" y="312"/>
                    </a:lnTo>
                    <a:lnTo>
                      <a:pt x="129" y="300"/>
                    </a:lnTo>
                    <a:lnTo>
                      <a:pt x="132" y="291"/>
                    </a:lnTo>
                    <a:lnTo>
                      <a:pt x="136" y="281"/>
                    </a:lnTo>
                    <a:lnTo>
                      <a:pt x="140" y="271"/>
                    </a:lnTo>
                    <a:lnTo>
                      <a:pt x="147" y="264"/>
                    </a:lnTo>
                    <a:lnTo>
                      <a:pt x="155" y="257"/>
                    </a:lnTo>
                    <a:lnTo>
                      <a:pt x="164" y="252"/>
                    </a:lnTo>
                    <a:lnTo>
                      <a:pt x="175" y="248"/>
                    </a:lnTo>
                    <a:lnTo>
                      <a:pt x="186" y="246"/>
                    </a:lnTo>
                    <a:lnTo>
                      <a:pt x="197" y="245"/>
                    </a:lnTo>
                    <a:lnTo>
                      <a:pt x="207" y="245"/>
                    </a:lnTo>
                    <a:lnTo>
                      <a:pt x="215" y="248"/>
                    </a:lnTo>
                    <a:lnTo>
                      <a:pt x="223" y="250"/>
                    </a:lnTo>
                    <a:lnTo>
                      <a:pt x="232" y="253"/>
                    </a:lnTo>
                    <a:lnTo>
                      <a:pt x="240" y="259"/>
                    </a:lnTo>
                    <a:lnTo>
                      <a:pt x="246" y="264"/>
                    </a:lnTo>
                    <a:lnTo>
                      <a:pt x="253" y="271"/>
                    </a:lnTo>
                    <a:lnTo>
                      <a:pt x="257" y="280"/>
                    </a:lnTo>
                    <a:lnTo>
                      <a:pt x="261" y="288"/>
                    </a:lnTo>
                    <a:lnTo>
                      <a:pt x="536" y="260"/>
                    </a:lnTo>
                    <a:lnTo>
                      <a:pt x="537" y="249"/>
                    </a:lnTo>
                    <a:lnTo>
                      <a:pt x="540" y="238"/>
                    </a:lnTo>
                    <a:lnTo>
                      <a:pt x="544" y="228"/>
                    </a:lnTo>
                    <a:lnTo>
                      <a:pt x="550" y="218"/>
                    </a:lnTo>
                    <a:lnTo>
                      <a:pt x="558" y="210"/>
                    </a:lnTo>
                    <a:lnTo>
                      <a:pt x="568" y="205"/>
                    </a:lnTo>
                    <a:lnTo>
                      <a:pt x="579" y="199"/>
                    </a:lnTo>
                    <a:lnTo>
                      <a:pt x="591" y="196"/>
                    </a:lnTo>
                    <a:lnTo>
                      <a:pt x="604" y="195"/>
                    </a:lnTo>
                    <a:lnTo>
                      <a:pt x="615" y="196"/>
                    </a:lnTo>
                    <a:lnTo>
                      <a:pt x="625" y="198"/>
                    </a:lnTo>
                    <a:lnTo>
                      <a:pt x="634" y="202"/>
                    </a:lnTo>
                    <a:lnTo>
                      <a:pt x="643" y="206"/>
                    </a:lnTo>
                    <a:lnTo>
                      <a:pt x="651" y="213"/>
                    </a:lnTo>
                    <a:lnTo>
                      <a:pt x="658" y="220"/>
                    </a:lnTo>
                    <a:lnTo>
                      <a:pt x="664" y="228"/>
                    </a:lnTo>
                    <a:lnTo>
                      <a:pt x="668" y="238"/>
                    </a:lnTo>
                    <a:lnTo>
                      <a:pt x="671" y="248"/>
                    </a:lnTo>
                    <a:lnTo>
                      <a:pt x="789" y="237"/>
                    </a:lnTo>
                    <a:lnTo>
                      <a:pt x="782"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4"/>
              <p:cNvSpPr>
                <a:spLocks/>
              </p:cNvSpPr>
              <p:nvPr/>
            </p:nvSpPr>
            <p:spPr bwMode="auto">
              <a:xfrm>
                <a:off x="504825" y="1165225"/>
                <a:ext cx="401638" cy="149225"/>
              </a:xfrm>
              <a:custGeom>
                <a:avLst/>
                <a:gdLst>
                  <a:gd name="T0" fmla="*/ 754 w 758"/>
                  <a:gd name="T1" fmla="*/ 169 h 280"/>
                  <a:gd name="T2" fmla="*/ 724 w 758"/>
                  <a:gd name="T3" fmla="*/ 172 h 280"/>
                  <a:gd name="T4" fmla="*/ 693 w 758"/>
                  <a:gd name="T5" fmla="*/ 77 h 280"/>
                  <a:gd name="T6" fmla="*/ 693 w 758"/>
                  <a:gd name="T7" fmla="*/ 77 h 280"/>
                  <a:gd name="T8" fmla="*/ 589 w 758"/>
                  <a:gd name="T9" fmla="*/ 80 h 280"/>
                  <a:gd name="T10" fmla="*/ 521 w 758"/>
                  <a:gd name="T11" fmla="*/ 0 h 280"/>
                  <a:gd name="T12" fmla="*/ 222 w 758"/>
                  <a:gd name="T13" fmla="*/ 29 h 280"/>
                  <a:gd name="T14" fmla="*/ 174 w 758"/>
                  <a:gd name="T15" fmla="*/ 122 h 280"/>
                  <a:gd name="T16" fmla="*/ 39 w 758"/>
                  <a:gd name="T17" fmla="*/ 157 h 280"/>
                  <a:gd name="T18" fmla="*/ 38 w 758"/>
                  <a:gd name="T19" fmla="*/ 165 h 280"/>
                  <a:gd name="T20" fmla="*/ 33 w 758"/>
                  <a:gd name="T21" fmla="*/ 186 h 280"/>
                  <a:gd name="T22" fmla="*/ 31 w 758"/>
                  <a:gd name="T23" fmla="*/ 212 h 280"/>
                  <a:gd name="T24" fmla="*/ 26 w 758"/>
                  <a:gd name="T25" fmla="*/ 239 h 280"/>
                  <a:gd name="T26" fmla="*/ 0 w 758"/>
                  <a:gd name="T27" fmla="*/ 241 h 280"/>
                  <a:gd name="T28" fmla="*/ 4 w 758"/>
                  <a:gd name="T29" fmla="*/ 280 h 280"/>
                  <a:gd name="T30" fmla="*/ 103 w 758"/>
                  <a:gd name="T31" fmla="*/ 271 h 280"/>
                  <a:gd name="T32" fmla="*/ 107 w 758"/>
                  <a:gd name="T33" fmla="*/ 259 h 280"/>
                  <a:gd name="T34" fmla="*/ 114 w 758"/>
                  <a:gd name="T35" fmla="*/ 248 h 280"/>
                  <a:gd name="T36" fmla="*/ 121 w 758"/>
                  <a:gd name="T37" fmla="*/ 239 h 280"/>
                  <a:gd name="T38" fmla="*/ 131 w 758"/>
                  <a:gd name="T39" fmla="*/ 230 h 280"/>
                  <a:gd name="T40" fmla="*/ 142 w 758"/>
                  <a:gd name="T41" fmla="*/ 225 h 280"/>
                  <a:gd name="T42" fmla="*/ 154 w 758"/>
                  <a:gd name="T43" fmla="*/ 219 h 280"/>
                  <a:gd name="T44" fmla="*/ 168 w 758"/>
                  <a:gd name="T45" fmla="*/ 216 h 280"/>
                  <a:gd name="T46" fmla="*/ 182 w 758"/>
                  <a:gd name="T47" fmla="*/ 215 h 280"/>
                  <a:gd name="T48" fmla="*/ 193 w 758"/>
                  <a:gd name="T49" fmla="*/ 216 h 280"/>
                  <a:gd name="T50" fmla="*/ 206 w 758"/>
                  <a:gd name="T51" fmla="*/ 218 h 280"/>
                  <a:gd name="T52" fmla="*/ 215 w 758"/>
                  <a:gd name="T53" fmla="*/ 222 h 280"/>
                  <a:gd name="T54" fmla="*/ 225 w 758"/>
                  <a:gd name="T55" fmla="*/ 226 h 280"/>
                  <a:gd name="T56" fmla="*/ 235 w 758"/>
                  <a:gd name="T57" fmla="*/ 233 h 280"/>
                  <a:gd name="T58" fmla="*/ 242 w 758"/>
                  <a:gd name="T59" fmla="*/ 240 h 280"/>
                  <a:gd name="T60" fmla="*/ 249 w 758"/>
                  <a:gd name="T61" fmla="*/ 248 h 280"/>
                  <a:gd name="T62" fmla="*/ 254 w 758"/>
                  <a:gd name="T63" fmla="*/ 257 h 280"/>
                  <a:gd name="T64" fmla="*/ 508 w 758"/>
                  <a:gd name="T65" fmla="*/ 232 h 280"/>
                  <a:gd name="T66" fmla="*/ 511 w 758"/>
                  <a:gd name="T67" fmla="*/ 218 h 280"/>
                  <a:gd name="T68" fmla="*/ 517 w 758"/>
                  <a:gd name="T69" fmla="*/ 205 h 280"/>
                  <a:gd name="T70" fmla="*/ 524 w 758"/>
                  <a:gd name="T71" fmla="*/ 194 h 280"/>
                  <a:gd name="T72" fmla="*/ 535 w 758"/>
                  <a:gd name="T73" fmla="*/ 184 h 280"/>
                  <a:gd name="T74" fmla="*/ 546 w 758"/>
                  <a:gd name="T75" fmla="*/ 176 h 280"/>
                  <a:gd name="T76" fmla="*/ 558 w 758"/>
                  <a:gd name="T77" fmla="*/ 171 h 280"/>
                  <a:gd name="T78" fmla="*/ 574 w 758"/>
                  <a:gd name="T79" fmla="*/ 166 h 280"/>
                  <a:gd name="T80" fmla="*/ 589 w 758"/>
                  <a:gd name="T81" fmla="*/ 165 h 280"/>
                  <a:gd name="T82" fmla="*/ 603 w 758"/>
                  <a:gd name="T83" fmla="*/ 166 h 280"/>
                  <a:gd name="T84" fmla="*/ 614 w 758"/>
                  <a:gd name="T85" fmla="*/ 169 h 280"/>
                  <a:gd name="T86" fmla="*/ 626 w 758"/>
                  <a:gd name="T87" fmla="*/ 173 h 280"/>
                  <a:gd name="T88" fmla="*/ 636 w 758"/>
                  <a:gd name="T89" fmla="*/ 180 h 280"/>
                  <a:gd name="T90" fmla="*/ 646 w 758"/>
                  <a:gd name="T91" fmla="*/ 187 h 280"/>
                  <a:gd name="T92" fmla="*/ 654 w 758"/>
                  <a:gd name="T93" fmla="*/ 196 h 280"/>
                  <a:gd name="T94" fmla="*/ 660 w 758"/>
                  <a:gd name="T95" fmla="*/ 205 h 280"/>
                  <a:gd name="T96" fmla="*/ 665 w 758"/>
                  <a:gd name="T97" fmla="*/ 216 h 280"/>
                  <a:gd name="T98" fmla="*/ 758 w 758"/>
                  <a:gd name="T99" fmla="*/ 208 h 280"/>
                  <a:gd name="T100" fmla="*/ 754 w 758"/>
                  <a:gd name="T101" fmla="*/ 169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8" h="280">
                    <a:moveTo>
                      <a:pt x="754" y="169"/>
                    </a:moveTo>
                    <a:lnTo>
                      <a:pt x="724" y="172"/>
                    </a:lnTo>
                    <a:lnTo>
                      <a:pt x="693" y="77"/>
                    </a:lnTo>
                    <a:lnTo>
                      <a:pt x="693" y="77"/>
                    </a:lnTo>
                    <a:lnTo>
                      <a:pt x="589" y="80"/>
                    </a:lnTo>
                    <a:lnTo>
                      <a:pt x="521" y="0"/>
                    </a:lnTo>
                    <a:lnTo>
                      <a:pt x="222" y="29"/>
                    </a:lnTo>
                    <a:lnTo>
                      <a:pt x="174" y="122"/>
                    </a:lnTo>
                    <a:lnTo>
                      <a:pt x="39" y="157"/>
                    </a:lnTo>
                    <a:lnTo>
                      <a:pt x="38" y="165"/>
                    </a:lnTo>
                    <a:lnTo>
                      <a:pt x="33" y="186"/>
                    </a:lnTo>
                    <a:lnTo>
                      <a:pt x="31" y="212"/>
                    </a:lnTo>
                    <a:lnTo>
                      <a:pt x="26" y="239"/>
                    </a:lnTo>
                    <a:lnTo>
                      <a:pt x="0" y="241"/>
                    </a:lnTo>
                    <a:lnTo>
                      <a:pt x="4" y="280"/>
                    </a:lnTo>
                    <a:lnTo>
                      <a:pt x="103" y="271"/>
                    </a:lnTo>
                    <a:lnTo>
                      <a:pt x="107" y="259"/>
                    </a:lnTo>
                    <a:lnTo>
                      <a:pt x="114" y="248"/>
                    </a:lnTo>
                    <a:lnTo>
                      <a:pt x="121" y="239"/>
                    </a:lnTo>
                    <a:lnTo>
                      <a:pt x="131" y="230"/>
                    </a:lnTo>
                    <a:lnTo>
                      <a:pt x="142" y="225"/>
                    </a:lnTo>
                    <a:lnTo>
                      <a:pt x="154" y="219"/>
                    </a:lnTo>
                    <a:lnTo>
                      <a:pt x="168" y="216"/>
                    </a:lnTo>
                    <a:lnTo>
                      <a:pt x="182" y="215"/>
                    </a:lnTo>
                    <a:lnTo>
                      <a:pt x="193" y="216"/>
                    </a:lnTo>
                    <a:lnTo>
                      <a:pt x="206" y="218"/>
                    </a:lnTo>
                    <a:lnTo>
                      <a:pt x="215" y="222"/>
                    </a:lnTo>
                    <a:lnTo>
                      <a:pt x="225" y="226"/>
                    </a:lnTo>
                    <a:lnTo>
                      <a:pt x="235" y="233"/>
                    </a:lnTo>
                    <a:lnTo>
                      <a:pt x="242" y="240"/>
                    </a:lnTo>
                    <a:lnTo>
                      <a:pt x="249" y="248"/>
                    </a:lnTo>
                    <a:lnTo>
                      <a:pt x="254" y="257"/>
                    </a:lnTo>
                    <a:lnTo>
                      <a:pt x="508" y="232"/>
                    </a:lnTo>
                    <a:lnTo>
                      <a:pt x="511" y="218"/>
                    </a:lnTo>
                    <a:lnTo>
                      <a:pt x="517" y="205"/>
                    </a:lnTo>
                    <a:lnTo>
                      <a:pt x="524" y="194"/>
                    </a:lnTo>
                    <a:lnTo>
                      <a:pt x="535" y="184"/>
                    </a:lnTo>
                    <a:lnTo>
                      <a:pt x="546" y="176"/>
                    </a:lnTo>
                    <a:lnTo>
                      <a:pt x="558" y="171"/>
                    </a:lnTo>
                    <a:lnTo>
                      <a:pt x="574" y="166"/>
                    </a:lnTo>
                    <a:lnTo>
                      <a:pt x="589" y="165"/>
                    </a:lnTo>
                    <a:lnTo>
                      <a:pt x="603" y="166"/>
                    </a:lnTo>
                    <a:lnTo>
                      <a:pt x="614" y="169"/>
                    </a:lnTo>
                    <a:lnTo>
                      <a:pt x="626" y="173"/>
                    </a:lnTo>
                    <a:lnTo>
                      <a:pt x="636" y="180"/>
                    </a:lnTo>
                    <a:lnTo>
                      <a:pt x="646" y="187"/>
                    </a:lnTo>
                    <a:lnTo>
                      <a:pt x="654" y="196"/>
                    </a:lnTo>
                    <a:lnTo>
                      <a:pt x="660" y="205"/>
                    </a:lnTo>
                    <a:lnTo>
                      <a:pt x="665" y="216"/>
                    </a:lnTo>
                    <a:lnTo>
                      <a:pt x="758" y="208"/>
                    </a:lnTo>
                    <a:lnTo>
                      <a:pt x="754" y="169"/>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5"/>
              <p:cNvSpPr>
                <a:spLocks/>
              </p:cNvSpPr>
              <p:nvPr/>
            </p:nvSpPr>
            <p:spPr bwMode="auto">
              <a:xfrm>
                <a:off x="704850" y="1181100"/>
                <a:ext cx="79375" cy="38100"/>
              </a:xfrm>
              <a:custGeom>
                <a:avLst/>
                <a:gdLst>
                  <a:gd name="T0" fmla="*/ 0 w 151"/>
                  <a:gd name="T1" fmla="*/ 10 h 71"/>
                  <a:gd name="T2" fmla="*/ 108 w 151"/>
                  <a:gd name="T3" fmla="*/ 0 h 71"/>
                  <a:gd name="T4" fmla="*/ 151 w 151"/>
                  <a:gd name="T5" fmla="*/ 57 h 71"/>
                  <a:gd name="T6" fmla="*/ 7 w 151"/>
                  <a:gd name="T7" fmla="*/ 71 h 71"/>
                  <a:gd name="T8" fmla="*/ 0 w 151"/>
                  <a:gd name="T9" fmla="*/ 10 h 71"/>
                </a:gdLst>
                <a:ahLst/>
                <a:cxnLst>
                  <a:cxn ang="0">
                    <a:pos x="T0" y="T1"/>
                  </a:cxn>
                  <a:cxn ang="0">
                    <a:pos x="T2" y="T3"/>
                  </a:cxn>
                  <a:cxn ang="0">
                    <a:pos x="T4" y="T5"/>
                  </a:cxn>
                  <a:cxn ang="0">
                    <a:pos x="T6" y="T7"/>
                  </a:cxn>
                  <a:cxn ang="0">
                    <a:pos x="T8" y="T9"/>
                  </a:cxn>
                </a:cxnLst>
                <a:rect l="0" t="0" r="r" b="b"/>
                <a:pathLst>
                  <a:path w="151" h="71">
                    <a:moveTo>
                      <a:pt x="0" y="10"/>
                    </a:moveTo>
                    <a:lnTo>
                      <a:pt x="108" y="0"/>
                    </a:lnTo>
                    <a:lnTo>
                      <a:pt x="151" y="57"/>
                    </a:lnTo>
                    <a:lnTo>
                      <a:pt x="7" y="71"/>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66"/>
              <p:cNvSpPr>
                <a:spLocks/>
              </p:cNvSpPr>
              <p:nvPr/>
            </p:nvSpPr>
            <p:spPr bwMode="auto">
              <a:xfrm>
                <a:off x="527050" y="1258888"/>
                <a:ext cx="12700" cy="20637"/>
              </a:xfrm>
              <a:custGeom>
                <a:avLst/>
                <a:gdLst>
                  <a:gd name="T0" fmla="*/ 9 w 23"/>
                  <a:gd name="T1" fmla="*/ 41 h 41"/>
                  <a:gd name="T2" fmla="*/ 15 w 23"/>
                  <a:gd name="T3" fmla="*/ 40 h 41"/>
                  <a:gd name="T4" fmla="*/ 19 w 23"/>
                  <a:gd name="T5" fmla="*/ 36 h 41"/>
                  <a:gd name="T6" fmla="*/ 22 w 23"/>
                  <a:gd name="T7" fmla="*/ 30 h 41"/>
                  <a:gd name="T8" fmla="*/ 23 w 23"/>
                  <a:gd name="T9" fmla="*/ 22 h 41"/>
                  <a:gd name="T10" fmla="*/ 23 w 23"/>
                  <a:gd name="T11" fmla="*/ 14 h 41"/>
                  <a:gd name="T12" fmla="*/ 22 w 23"/>
                  <a:gd name="T13" fmla="*/ 7 h 41"/>
                  <a:gd name="T14" fmla="*/ 18 w 23"/>
                  <a:gd name="T15" fmla="*/ 2 h 41"/>
                  <a:gd name="T16" fmla="*/ 14 w 23"/>
                  <a:gd name="T17" fmla="*/ 0 h 41"/>
                  <a:gd name="T18" fmla="*/ 9 w 23"/>
                  <a:gd name="T19" fmla="*/ 1 h 41"/>
                  <a:gd name="T20" fmla="*/ 5 w 23"/>
                  <a:gd name="T21" fmla="*/ 5 h 41"/>
                  <a:gd name="T22" fmla="*/ 1 w 23"/>
                  <a:gd name="T23" fmla="*/ 11 h 41"/>
                  <a:gd name="T24" fmla="*/ 0 w 23"/>
                  <a:gd name="T25" fmla="*/ 19 h 41"/>
                  <a:gd name="T26" fmla="*/ 0 w 23"/>
                  <a:gd name="T27" fmla="*/ 27 h 41"/>
                  <a:gd name="T28" fmla="*/ 1 w 23"/>
                  <a:gd name="T29" fmla="*/ 34 h 41"/>
                  <a:gd name="T30" fmla="*/ 5 w 23"/>
                  <a:gd name="T31" fmla="*/ 39 h 41"/>
                  <a:gd name="T32" fmla="*/ 9 w 23"/>
                  <a:gd name="T33"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41">
                    <a:moveTo>
                      <a:pt x="9" y="41"/>
                    </a:moveTo>
                    <a:lnTo>
                      <a:pt x="15" y="40"/>
                    </a:lnTo>
                    <a:lnTo>
                      <a:pt x="19" y="36"/>
                    </a:lnTo>
                    <a:lnTo>
                      <a:pt x="22" y="30"/>
                    </a:lnTo>
                    <a:lnTo>
                      <a:pt x="23" y="22"/>
                    </a:lnTo>
                    <a:lnTo>
                      <a:pt x="23" y="14"/>
                    </a:lnTo>
                    <a:lnTo>
                      <a:pt x="22" y="7"/>
                    </a:lnTo>
                    <a:lnTo>
                      <a:pt x="18" y="2"/>
                    </a:lnTo>
                    <a:lnTo>
                      <a:pt x="14" y="0"/>
                    </a:lnTo>
                    <a:lnTo>
                      <a:pt x="9" y="1"/>
                    </a:lnTo>
                    <a:lnTo>
                      <a:pt x="5" y="5"/>
                    </a:lnTo>
                    <a:lnTo>
                      <a:pt x="1" y="11"/>
                    </a:lnTo>
                    <a:lnTo>
                      <a:pt x="0" y="19"/>
                    </a:lnTo>
                    <a:lnTo>
                      <a:pt x="0" y="27"/>
                    </a:lnTo>
                    <a:lnTo>
                      <a:pt x="1" y="34"/>
                    </a:lnTo>
                    <a:lnTo>
                      <a:pt x="5" y="39"/>
                    </a:lnTo>
                    <a:lnTo>
                      <a:pt x="9"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67"/>
              <p:cNvSpPr>
                <a:spLocks/>
              </p:cNvSpPr>
              <p:nvPr/>
            </p:nvSpPr>
            <p:spPr bwMode="auto">
              <a:xfrm>
                <a:off x="646113" y="1189038"/>
                <a:ext cx="49213" cy="36512"/>
              </a:xfrm>
              <a:custGeom>
                <a:avLst/>
                <a:gdLst>
                  <a:gd name="T0" fmla="*/ 8 w 92"/>
                  <a:gd name="T1" fmla="*/ 70 h 70"/>
                  <a:gd name="T2" fmla="*/ 92 w 92"/>
                  <a:gd name="T3" fmla="*/ 60 h 70"/>
                  <a:gd name="T4" fmla="*/ 89 w 92"/>
                  <a:gd name="T5" fmla="*/ 0 h 70"/>
                  <a:gd name="T6" fmla="*/ 0 w 92"/>
                  <a:gd name="T7" fmla="*/ 7 h 70"/>
                  <a:gd name="T8" fmla="*/ 8 w 92"/>
                  <a:gd name="T9" fmla="*/ 70 h 70"/>
                </a:gdLst>
                <a:ahLst/>
                <a:cxnLst>
                  <a:cxn ang="0">
                    <a:pos x="T0" y="T1"/>
                  </a:cxn>
                  <a:cxn ang="0">
                    <a:pos x="T2" y="T3"/>
                  </a:cxn>
                  <a:cxn ang="0">
                    <a:pos x="T4" y="T5"/>
                  </a:cxn>
                  <a:cxn ang="0">
                    <a:pos x="T6" y="T7"/>
                  </a:cxn>
                  <a:cxn ang="0">
                    <a:pos x="T8" y="T9"/>
                  </a:cxn>
                </a:cxnLst>
                <a:rect l="0" t="0" r="r" b="b"/>
                <a:pathLst>
                  <a:path w="92" h="70">
                    <a:moveTo>
                      <a:pt x="8" y="70"/>
                    </a:moveTo>
                    <a:lnTo>
                      <a:pt x="92" y="60"/>
                    </a:lnTo>
                    <a:lnTo>
                      <a:pt x="89" y="0"/>
                    </a:lnTo>
                    <a:lnTo>
                      <a:pt x="0" y="7"/>
                    </a:lnTo>
                    <a:lnTo>
                      <a:pt x="8" y="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68"/>
              <p:cNvSpPr>
                <a:spLocks/>
              </p:cNvSpPr>
              <p:nvPr/>
            </p:nvSpPr>
            <p:spPr bwMode="auto">
              <a:xfrm>
                <a:off x="619125" y="1195388"/>
                <a:ext cx="19050" cy="33337"/>
              </a:xfrm>
              <a:custGeom>
                <a:avLst/>
                <a:gdLst>
                  <a:gd name="T0" fmla="*/ 29 w 38"/>
                  <a:gd name="T1" fmla="*/ 0 h 63"/>
                  <a:gd name="T2" fmla="*/ 23 w 38"/>
                  <a:gd name="T3" fmla="*/ 11 h 63"/>
                  <a:gd name="T4" fmla="*/ 16 w 38"/>
                  <a:gd name="T5" fmla="*/ 28 h 63"/>
                  <a:gd name="T6" fmla="*/ 7 w 38"/>
                  <a:gd name="T7" fmla="*/ 46 h 63"/>
                  <a:gd name="T8" fmla="*/ 0 w 38"/>
                  <a:gd name="T9" fmla="*/ 63 h 63"/>
                  <a:gd name="T10" fmla="*/ 38 w 38"/>
                  <a:gd name="T11" fmla="*/ 59 h 63"/>
                  <a:gd name="T12" fmla="*/ 29 w 38"/>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8" h="63">
                    <a:moveTo>
                      <a:pt x="29" y="0"/>
                    </a:moveTo>
                    <a:lnTo>
                      <a:pt x="23" y="11"/>
                    </a:lnTo>
                    <a:lnTo>
                      <a:pt x="16" y="28"/>
                    </a:lnTo>
                    <a:lnTo>
                      <a:pt x="7" y="46"/>
                    </a:lnTo>
                    <a:lnTo>
                      <a:pt x="0" y="63"/>
                    </a:lnTo>
                    <a:lnTo>
                      <a:pt x="38" y="59"/>
                    </a:lnTo>
                    <a:lnTo>
                      <a:pt x="2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69"/>
              <p:cNvSpPr>
                <a:spLocks/>
              </p:cNvSpPr>
              <p:nvPr/>
            </p:nvSpPr>
            <p:spPr bwMode="auto">
              <a:xfrm>
                <a:off x="552450" y="1271588"/>
                <a:ext cx="84138" cy="80962"/>
              </a:xfrm>
              <a:custGeom>
                <a:avLst/>
                <a:gdLst>
                  <a:gd name="T0" fmla="*/ 80 w 161"/>
                  <a:gd name="T1" fmla="*/ 153 h 153"/>
                  <a:gd name="T2" fmla="*/ 97 w 161"/>
                  <a:gd name="T3" fmla="*/ 151 h 153"/>
                  <a:gd name="T4" fmla="*/ 112 w 161"/>
                  <a:gd name="T5" fmla="*/ 147 h 153"/>
                  <a:gd name="T6" fmla="*/ 125 w 161"/>
                  <a:gd name="T7" fmla="*/ 140 h 153"/>
                  <a:gd name="T8" fmla="*/ 137 w 161"/>
                  <a:gd name="T9" fmla="*/ 130 h 153"/>
                  <a:gd name="T10" fmla="*/ 147 w 161"/>
                  <a:gd name="T11" fmla="*/ 119 h 153"/>
                  <a:gd name="T12" fmla="*/ 154 w 161"/>
                  <a:gd name="T13" fmla="*/ 105 h 153"/>
                  <a:gd name="T14" fmla="*/ 160 w 161"/>
                  <a:gd name="T15" fmla="*/ 91 h 153"/>
                  <a:gd name="T16" fmla="*/ 161 w 161"/>
                  <a:gd name="T17" fmla="*/ 76 h 153"/>
                  <a:gd name="T18" fmla="*/ 160 w 161"/>
                  <a:gd name="T19" fmla="*/ 61 h 153"/>
                  <a:gd name="T20" fmla="*/ 154 w 161"/>
                  <a:gd name="T21" fmla="*/ 47 h 153"/>
                  <a:gd name="T22" fmla="*/ 147 w 161"/>
                  <a:gd name="T23" fmla="*/ 33 h 153"/>
                  <a:gd name="T24" fmla="*/ 137 w 161"/>
                  <a:gd name="T25" fmla="*/ 22 h 153"/>
                  <a:gd name="T26" fmla="*/ 125 w 161"/>
                  <a:gd name="T27" fmla="*/ 12 h 153"/>
                  <a:gd name="T28" fmla="*/ 112 w 161"/>
                  <a:gd name="T29" fmla="*/ 5 h 153"/>
                  <a:gd name="T30" fmla="*/ 97 w 161"/>
                  <a:gd name="T31" fmla="*/ 1 h 153"/>
                  <a:gd name="T32" fmla="*/ 80 w 161"/>
                  <a:gd name="T33" fmla="*/ 0 h 153"/>
                  <a:gd name="T34" fmla="*/ 64 w 161"/>
                  <a:gd name="T35" fmla="*/ 1 h 153"/>
                  <a:gd name="T36" fmla="*/ 49 w 161"/>
                  <a:gd name="T37" fmla="*/ 5 h 153"/>
                  <a:gd name="T38" fmla="*/ 36 w 161"/>
                  <a:gd name="T39" fmla="*/ 12 h 153"/>
                  <a:gd name="T40" fmla="*/ 24 w 161"/>
                  <a:gd name="T41" fmla="*/ 22 h 153"/>
                  <a:gd name="T42" fmla="*/ 14 w 161"/>
                  <a:gd name="T43" fmla="*/ 33 h 153"/>
                  <a:gd name="T44" fmla="*/ 7 w 161"/>
                  <a:gd name="T45" fmla="*/ 47 h 153"/>
                  <a:gd name="T46" fmla="*/ 1 w 161"/>
                  <a:gd name="T47" fmla="*/ 61 h 153"/>
                  <a:gd name="T48" fmla="*/ 0 w 161"/>
                  <a:gd name="T49" fmla="*/ 76 h 153"/>
                  <a:gd name="T50" fmla="*/ 1 w 161"/>
                  <a:gd name="T51" fmla="*/ 91 h 153"/>
                  <a:gd name="T52" fmla="*/ 7 w 161"/>
                  <a:gd name="T53" fmla="*/ 105 h 153"/>
                  <a:gd name="T54" fmla="*/ 14 w 161"/>
                  <a:gd name="T55" fmla="*/ 119 h 153"/>
                  <a:gd name="T56" fmla="*/ 24 w 161"/>
                  <a:gd name="T57" fmla="*/ 130 h 153"/>
                  <a:gd name="T58" fmla="*/ 36 w 161"/>
                  <a:gd name="T59" fmla="*/ 140 h 153"/>
                  <a:gd name="T60" fmla="*/ 49 w 161"/>
                  <a:gd name="T61" fmla="*/ 147 h 153"/>
                  <a:gd name="T62" fmla="*/ 64 w 161"/>
                  <a:gd name="T63" fmla="*/ 151 h 153"/>
                  <a:gd name="T64" fmla="*/ 80 w 161"/>
                  <a:gd name="T65" fmla="*/ 15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1" h="153">
                    <a:moveTo>
                      <a:pt x="80" y="153"/>
                    </a:moveTo>
                    <a:lnTo>
                      <a:pt x="97" y="151"/>
                    </a:lnTo>
                    <a:lnTo>
                      <a:pt x="112" y="147"/>
                    </a:lnTo>
                    <a:lnTo>
                      <a:pt x="125" y="140"/>
                    </a:lnTo>
                    <a:lnTo>
                      <a:pt x="137" y="130"/>
                    </a:lnTo>
                    <a:lnTo>
                      <a:pt x="147" y="119"/>
                    </a:lnTo>
                    <a:lnTo>
                      <a:pt x="154" y="105"/>
                    </a:lnTo>
                    <a:lnTo>
                      <a:pt x="160" y="91"/>
                    </a:lnTo>
                    <a:lnTo>
                      <a:pt x="161" y="76"/>
                    </a:lnTo>
                    <a:lnTo>
                      <a:pt x="160" y="61"/>
                    </a:lnTo>
                    <a:lnTo>
                      <a:pt x="154" y="47"/>
                    </a:lnTo>
                    <a:lnTo>
                      <a:pt x="147" y="33"/>
                    </a:lnTo>
                    <a:lnTo>
                      <a:pt x="137" y="22"/>
                    </a:lnTo>
                    <a:lnTo>
                      <a:pt x="125" y="12"/>
                    </a:lnTo>
                    <a:lnTo>
                      <a:pt x="112" y="5"/>
                    </a:lnTo>
                    <a:lnTo>
                      <a:pt x="97" y="1"/>
                    </a:lnTo>
                    <a:lnTo>
                      <a:pt x="80" y="0"/>
                    </a:lnTo>
                    <a:lnTo>
                      <a:pt x="64" y="1"/>
                    </a:lnTo>
                    <a:lnTo>
                      <a:pt x="49" y="5"/>
                    </a:lnTo>
                    <a:lnTo>
                      <a:pt x="36" y="12"/>
                    </a:lnTo>
                    <a:lnTo>
                      <a:pt x="24" y="22"/>
                    </a:lnTo>
                    <a:lnTo>
                      <a:pt x="14" y="33"/>
                    </a:lnTo>
                    <a:lnTo>
                      <a:pt x="7" y="47"/>
                    </a:lnTo>
                    <a:lnTo>
                      <a:pt x="1" y="61"/>
                    </a:lnTo>
                    <a:lnTo>
                      <a:pt x="0" y="76"/>
                    </a:lnTo>
                    <a:lnTo>
                      <a:pt x="1" y="91"/>
                    </a:lnTo>
                    <a:lnTo>
                      <a:pt x="7" y="105"/>
                    </a:lnTo>
                    <a:lnTo>
                      <a:pt x="14" y="119"/>
                    </a:lnTo>
                    <a:lnTo>
                      <a:pt x="24" y="130"/>
                    </a:lnTo>
                    <a:lnTo>
                      <a:pt x="36" y="140"/>
                    </a:lnTo>
                    <a:lnTo>
                      <a:pt x="49" y="147"/>
                    </a:lnTo>
                    <a:lnTo>
                      <a:pt x="64" y="151"/>
                    </a:lnTo>
                    <a:lnTo>
                      <a:pt x="80"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0"/>
              <p:cNvSpPr>
                <a:spLocks/>
              </p:cNvSpPr>
              <p:nvPr/>
            </p:nvSpPr>
            <p:spPr bwMode="auto">
              <a:xfrm>
                <a:off x="577850" y="1295400"/>
                <a:ext cx="33338" cy="33337"/>
              </a:xfrm>
              <a:custGeom>
                <a:avLst/>
                <a:gdLst>
                  <a:gd name="T0" fmla="*/ 31 w 63"/>
                  <a:gd name="T1" fmla="*/ 64 h 64"/>
                  <a:gd name="T2" fmla="*/ 44 w 63"/>
                  <a:gd name="T3" fmla="*/ 61 h 64"/>
                  <a:gd name="T4" fmla="*/ 54 w 63"/>
                  <a:gd name="T5" fmla="*/ 54 h 64"/>
                  <a:gd name="T6" fmla="*/ 61 w 63"/>
                  <a:gd name="T7" fmla="*/ 45 h 64"/>
                  <a:gd name="T8" fmla="*/ 63 w 63"/>
                  <a:gd name="T9" fmla="*/ 32 h 64"/>
                  <a:gd name="T10" fmla="*/ 61 w 63"/>
                  <a:gd name="T11" fmla="*/ 20 h 64"/>
                  <a:gd name="T12" fmla="*/ 54 w 63"/>
                  <a:gd name="T13" fmla="*/ 10 h 64"/>
                  <a:gd name="T14" fmla="*/ 44 w 63"/>
                  <a:gd name="T15" fmla="*/ 3 h 64"/>
                  <a:gd name="T16" fmla="*/ 31 w 63"/>
                  <a:gd name="T17" fmla="*/ 0 h 64"/>
                  <a:gd name="T18" fmla="*/ 19 w 63"/>
                  <a:gd name="T19" fmla="*/ 3 h 64"/>
                  <a:gd name="T20" fmla="*/ 9 w 63"/>
                  <a:gd name="T21" fmla="*/ 10 h 64"/>
                  <a:gd name="T22" fmla="*/ 2 w 63"/>
                  <a:gd name="T23" fmla="*/ 20 h 64"/>
                  <a:gd name="T24" fmla="*/ 0 w 63"/>
                  <a:gd name="T25" fmla="*/ 32 h 64"/>
                  <a:gd name="T26" fmla="*/ 2 w 63"/>
                  <a:gd name="T27" fmla="*/ 45 h 64"/>
                  <a:gd name="T28" fmla="*/ 9 w 63"/>
                  <a:gd name="T29" fmla="*/ 54 h 64"/>
                  <a:gd name="T30" fmla="*/ 19 w 63"/>
                  <a:gd name="T31" fmla="*/ 61 h 64"/>
                  <a:gd name="T32" fmla="*/ 31 w 63"/>
                  <a:gd name="T3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64">
                    <a:moveTo>
                      <a:pt x="31" y="64"/>
                    </a:moveTo>
                    <a:lnTo>
                      <a:pt x="44" y="61"/>
                    </a:lnTo>
                    <a:lnTo>
                      <a:pt x="54" y="54"/>
                    </a:lnTo>
                    <a:lnTo>
                      <a:pt x="61" y="45"/>
                    </a:lnTo>
                    <a:lnTo>
                      <a:pt x="63" y="32"/>
                    </a:lnTo>
                    <a:lnTo>
                      <a:pt x="61" y="20"/>
                    </a:lnTo>
                    <a:lnTo>
                      <a:pt x="54" y="10"/>
                    </a:lnTo>
                    <a:lnTo>
                      <a:pt x="44" y="3"/>
                    </a:lnTo>
                    <a:lnTo>
                      <a:pt x="31" y="0"/>
                    </a:lnTo>
                    <a:lnTo>
                      <a:pt x="19" y="3"/>
                    </a:lnTo>
                    <a:lnTo>
                      <a:pt x="9" y="10"/>
                    </a:lnTo>
                    <a:lnTo>
                      <a:pt x="2" y="20"/>
                    </a:lnTo>
                    <a:lnTo>
                      <a:pt x="0" y="32"/>
                    </a:lnTo>
                    <a:lnTo>
                      <a:pt x="2" y="45"/>
                    </a:lnTo>
                    <a:lnTo>
                      <a:pt x="9" y="54"/>
                    </a:lnTo>
                    <a:lnTo>
                      <a:pt x="19" y="61"/>
                    </a:lnTo>
                    <a:lnTo>
                      <a:pt x="31" y="64"/>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1"/>
              <p:cNvSpPr>
                <a:spLocks/>
              </p:cNvSpPr>
              <p:nvPr/>
            </p:nvSpPr>
            <p:spPr bwMode="auto">
              <a:xfrm>
                <a:off x="773113" y="1247775"/>
                <a:ext cx="85725" cy="80962"/>
              </a:xfrm>
              <a:custGeom>
                <a:avLst/>
                <a:gdLst>
                  <a:gd name="T0" fmla="*/ 82 w 162"/>
                  <a:gd name="T1" fmla="*/ 153 h 153"/>
                  <a:gd name="T2" fmla="*/ 99 w 162"/>
                  <a:gd name="T3" fmla="*/ 152 h 153"/>
                  <a:gd name="T4" fmla="*/ 114 w 162"/>
                  <a:gd name="T5" fmla="*/ 148 h 153"/>
                  <a:gd name="T6" fmla="*/ 126 w 162"/>
                  <a:gd name="T7" fmla="*/ 141 h 153"/>
                  <a:gd name="T8" fmla="*/ 139 w 162"/>
                  <a:gd name="T9" fmla="*/ 131 h 153"/>
                  <a:gd name="T10" fmla="*/ 149 w 162"/>
                  <a:gd name="T11" fmla="*/ 120 h 153"/>
                  <a:gd name="T12" fmla="*/ 155 w 162"/>
                  <a:gd name="T13" fmla="*/ 106 h 153"/>
                  <a:gd name="T14" fmla="*/ 161 w 162"/>
                  <a:gd name="T15" fmla="*/ 92 h 153"/>
                  <a:gd name="T16" fmla="*/ 162 w 162"/>
                  <a:gd name="T17" fmla="*/ 77 h 153"/>
                  <a:gd name="T18" fmla="*/ 161 w 162"/>
                  <a:gd name="T19" fmla="*/ 61 h 153"/>
                  <a:gd name="T20" fmla="*/ 155 w 162"/>
                  <a:gd name="T21" fmla="*/ 47 h 153"/>
                  <a:gd name="T22" fmla="*/ 149 w 162"/>
                  <a:gd name="T23" fmla="*/ 34 h 153"/>
                  <a:gd name="T24" fmla="*/ 139 w 162"/>
                  <a:gd name="T25" fmla="*/ 22 h 153"/>
                  <a:gd name="T26" fmla="*/ 126 w 162"/>
                  <a:gd name="T27" fmla="*/ 13 h 153"/>
                  <a:gd name="T28" fmla="*/ 114 w 162"/>
                  <a:gd name="T29" fmla="*/ 6 h 153"/>
                  <a:gd name="T30" fmla="*/ 99 w 162"/>
                  <a:gd name="T31" fmla="*/ 2 h 153"/>
                  <a:gd name="T32" fmla="*/ 82 w 162"/>
                  <a:gd name="T33" fmla="*/ 0 h 153"/>
                  <a:gd name="T34" fmla="*/ 65 w 162"/>
                  <a:gd name="T35" fmla="*/ 2 h 153"/>
                  <a:gd name="T36" fmla="*/ 50 w 162"/>
                  <a:gd name="T37" fmla="*/ 6 h 153"/>
                  <a:gd name="T38" fmla="*/ 36 w 162"/>
                  <a:gd name="T39" fmla="*/ 13 h 153"/>
                  <a:gd name="T40" fmla="*/ 24 w 162"/>
                  <a:gd name="T41" fmla="*/ 22 h 153"/>
                  <a:gd name="T42" fmla="*/ 14 w 162"/>
                  <a:gd name="T43" fmla="*/ 34 h 153"/>
                  <a:gd name="T44" fmla="*/ 7 w 162"/>
                  <a:gd name="T45" fmla="*/ 47 h 153"/>
                  <a:gd name="T46" fmla="*/ 1 w 162"/>
                  <a:gd name="T47" fmla="*/ 61 h 153"/>
                  <a:gd name="T48" fmla="*/ 0 w 162"/>
                  <a:gd name="T49" fmla="*/ 77 h 153"/>
                  <a:gd name="T50" fmla="*/ 1 w 162"/>
                  <a:gd name="T51" fmla="*/ 92 h 153"/>
                  <a:gd name="T52" fmla="*/ 7 w 162"/>
                  <a:gd name="T53" fmla="*/ 106 h 153"/>
                  <a:gd name="T54" fmla="*/ 14 w 162"/>
                  <a:gd name="T55" fmla="*/ 120 h 153"/>
                  <a:gd name="T56" fmla="*/ 24 w 162"/>
                  <a:gd name="T57" fmla="*/ 131 h 153"/>
                  <a:gd name="T58" fmla="*/ 36 w 162"/>
                  <a:gd name="T59" fmla="*/ 141 h 153"/>
                  <a:gd name="T60" fmla="*/ 50 w 162"/>
                  <a:gd name="T61" fmla="*/ 148 h 153"/>
                  <a:gd name="T62" fmla="*/ 65 w 162"/>
                  <a:gd name="T63" fmla="*/ 152 h 153"/>
                  <a:gd name="T64" fmla="*/ 82 w 162"/>
                  <a:gd name="T65" fmla="*/ 15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 h="153">
                    <a:moveTo>
                      <a:pt x="82" y="153"/>
                    </a:moveTo>
                    <a:lnTo>
                      <a:pt x="99" y="152"/>
                    </a:lnTo>
                    <a:lnTo>
                      <a:pt x="114" y="148"/>
                    </a:lnTo>
                    <a:lnTo>
                      <a:pt x="126" y="141"/>
                    </a:lnTo>
                    <a:lnTo>
                      <a:pt x="139" y="131"/>
                    </a:lnTo>
                    <a:lnTo>
                      <a:pt x="149" y="120"/>
                    </a:lnTo>
                    <a:lnTo>
                      <a:pt x="155" y="106"/>
                    </a:lnTo>
                    <a:lnTo>
                      <a:pt x="161" y="92"/>
                    </a:lnTo>
                    <a:lnTo>
                      <a:pt x="162" y="77"/>
                    </a:lnTo>
                    <a:lnTo>
                      <a:pt x="161" y="61"/>
                    </a:lnTo>
                    <a:lnTo>
                      <a:pt x="155" y="47"/>
                    </a:lnTo>
                    <a:lnTo>
                      <a:pt x="149" y="34"/>
                    </a:lnTo>
                    <a:lnTo>
                      <a:pt x="139" y="22"/>
                    </a:lnTo>
                    <a:lnTo>
                      <a:pt x="126" y="13"/>
                    </a:lnTo>
                    <a:lnTo>
                      <a:pt x="114" y="6"/>
                    </a:lnTo>
                    <a:lnTo>
                      <a:pt x="99" y="2"/>
                    </a:lnTo>
                    <a:lnTo>
                      <a:pt x="82" y="0"/>
                    </a:lnTo>
                    <a:lnTo>
                      <a:pt x="65" y="2"/>
                    </a:lnTo>
                    <a:lnTo>
                      <a:pt x="50" y="6"/>
                    </a:lnTo>
                    <a:lnTo>
                      <a:pt x="36" y="13"/>
                    </a:lnTo>
                    <a:lnTo>
                      <a:pt x="24" y="22"/>
                    </a:lnTo>
                    <a:lnTo>
                      <a:pt x="14" y="34"/>
                    </a:lnTo>
                    <a:lnTo>
                      <a:pt x="7" y="47"/>
                    </a:lnTo>
                    <a:lnTo>
                      <a:pt x="1" y="61"/>
                    </a:lnTo>
                    <a:lnTo>
                      <a:pt x="0" y="77"/>
                    </a:lnTo>
                    <a:lnTo>
                      <a:pt x="1" y="92"/>
                    </a:lnTo>
                    <a:lnTo>
                      <a:pt x="7" y="106"/>
                    </a:lnTo>
                    <a:lnTo>
                      <a:pt x="14" y="120"/>
                    </a:lnTo>
                    <a:lnTo>
                      <a:pt x="24" y="131"/>
                    </a:lnTo>
                    <a:lnTo>
                      <a:pt x="36" y="141"/>
                    </a:lnTo>
                    <a:lnTo>
                      <a:pt x="50" y="148"/>
                    </a:lnTo>
                    <a:lnTo>
                      <a:pt x="65" y="152"/>
                    </a:lnTo>
                    <a:lnTo>
                      <a:pt x="82"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2"/>
              <p:cNvSpPr>
                <a:spLocks/>
              </p:cNvSpPr>
              <p:nvPr/>
            </p:nvSpPr>
            <p:spPr bwMode="auto">
              <a:xfrm>
                <a:off x="800100" y="1271588"/>
                <a:ext cx="31750" cy="33337"/>
              </a:xfrm>
              <a:custGeom>
                <a:avLst/>
                <a:gdLst>
                  <a:gd name="T0" fmla="*/ 32 w 62"/>
                  <a:gd name="T1" fmla="*/ 64 h 64"/>
                  <a:gd name="T2" fmla="*/ 44 w 62"/>
                  <a:gd name="T3" fmla="*/ 61 h 64"/>
                  <a:gd name="T4" fmla="*/ 54 w 62"/>
                  <a:gd name="T5" fmla="*/ 54 h 64"/>
                  <a:gd name="T6" fmla="*/ 60 w 62"/>
                  <a:gd name="T7" fmla="*/ 44 h 64"/>
                  <a:gd name="T8" fmla="*/ 62 w 62"/>
                  <a:gd name="T9" fmla="*/ 32 h 64"/>
                  <a:gd name="T10" fmla="*/ 60 w 62"/>
                  <a:gd name="T11" fmla="*/ 19 h 64"/>
                  <a:gd name="T12" fmla="*/ 54 w 62"/>
                  <a:gd name="T13" fmla="*/ 9 h 64"/>
                  <a:gd name="T14" fmla="*/ 44 w 62"/>
                  <a:gd name="T15" fmla="*/ 2 h 64"/>
                  <a:gd name="T16" fmla="*/ 32 w 62"/>
                  <a:gd name="T17" fmla="*/ 0 h 64"/>
                  <a:gd name="T18" fmla="*/ 19 w 62"/>
                  <a:gd name="T19" fmla="*/ 2 h 64"/>
                  <a:gd name="T20" fmla="*/ 10 w 62"/>
                  <a:gd name="T21" fmla="*/ 9 h 64"/>
                  <a:gd name="T22" fmla="*/ 3 w 62"/>
                  <a:gd name="T23" fmla="*/ 19 h 64"/>
                  <a:gd name="T24" fmla="*/ 0 w 62"/>
                  <a:gd name="T25" fmla="*/ 32 h 64"/>
                  <a:gd name="T26" fmla="*/ 3 w 62"/>
                  <a:gd name="T27" fmla="*/ 44 h 64"/>
                  <a:gd name="T28" fmla="*/ 10 w 62"/>
                  <a:gd name="T29" fmla="*/ 54 h 64"/>
                  <a:gd name="T30" fmla="*/ 19 w 62"/>
                  <a:gd name="T31" fmla="*/ 61 h 64"/>
                  <a:gd name="T32" fmla="*/ 32 w 62"/>
                  <a:gd name="T3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64">
                    <a:moveTo>
                      <a:pt x="32" y="64"/>
                    </a:moveTo>
                    <a:lnTo>
                      <a:pt x="44" y="61"/>
                    </a:lnTo>
                    <a:lnTo>
                      <a:pt x="54" y="54"/>
                    </a:lnTo>
                    <a:lnTo>
                      <a:pt x="60" y="44"/>
                    </a:lnTo>
                    <a:lnTo>
                      <a:pt x="62" y="32"/>
                    </a:lnTo>
                    <a:lnTo>
                      <a:pt x="60" y="19"/>
                    </a:lnTo>
                    <a:lnTo>
                      <a:pt x="54" y="9"/>
                    </a:lnTo>
                    <a:lnTo>
                      <a:pt x="44" y="2"/>
                    </a:lnTo>
                    <a:lnTo>
                      <a:pt x="32" y="0"/>
                    </a:lnTo>
                    <a:lnTo>
                      <a:pt x="19" y="2"/>
                    </a:lnTo>
                    <a:lnTo>
                      <a:pt x="10" y="9"/>
                    </a:lnTo>
                    <a:lnTo>
                      <a:pt x="3" y="19"/>
                    </a:lnTo>
                    <a:lnTo>
                      <a:pt x="0" y="32"/>
                    </a:lnTo>
                    <a:lnTo>
                      <a:pt x="3" y="44"/>
                    </a:lnTo>
                    <a:lnTo>
                      <a:pt x="10" y="54"/>
                    </a:lnTo>
                    <a:lnTo>
                      <a:pt x="19" y="61"/>
                    </a:lnTo>
                    <a:lnTo>
                      <a:pt x="32" y="64"/>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3"/>
              <p:cNvSpPr>
                <a:spLocks/>
              </p:cNvSpPr>
              <p:nvPr/>
            </p:nvSpPr>
            <p:spPr bwMode="auto">
              <a:xfrm>
                <a:off x="858838" y="1225550"/>
                <a:ext cx="14288" cy="22225"/>
              </a:xfrm>
              <a:custGeom>
                <a:avLst/>
                <a:gdLst>
                  <a:gd name="T0" fmla="*/ 28 w 28"/>
                  <a:gd name="T1" fmla="*/ 36 h 41"/>
                  <a:gd name="T2" fmla="*/ 18 w 28"/>
                  <a:gd name="T3" fmla="*/ 0 h 41"/>
                  <a:gd name="T4" fmla="*/ 0 w 28"/>
                  <a:gd name="T5" fmla="*/ 5 h 41"/>
                  <a:gd name="T6" fmla="*/ 10 w 28"/>
                  <a:gd name="T7" fmla="*/ 41 h 41"/>
                  <a:gd name="T8" fmla="*/ 28 w 28"/>
                  <a:gd name="T9" fmla="*/ 36 h 41"/>
                </a:gdLst>
                <a:ahLst/>
                <a:cxnLst>
                  <a:cxn ang="0">
                    <a:pos x="T0" y="T1"/>
                  </a:cxn>
                  <a:cxn ang="0">
                    <a:pos x="T2" y="T3"/>
                  </a:cxn>
                  <a:cxn ang="0">
                    <a:pos x="T4" y="T5"/>
                  </a:cxn>
                  <a:cxn ang="0">
                    <a:pos x="T6" y="T7"/>
                  </a:cxn>
                  <a:cxn ang="0">
                    <a:pos x="T8" y="T9"/>
                  </a:cxn>
                </a:cxnLst>
                <a:rect l="0" t="0" r="r" b="b"/>
                <a:pathLst>
                  <a:path w="28" h="41">
                    <a:moveTo>
                      <a:pt x="28" y="36"/>
                    </a:moveTo>
                    <a:lnTo>
                      <a:pt x="18" y="0"/>
                    </a:lnTo>
                    <a:lnTo>
                      <a:pt x="0" y="5"/>
                    </a:lnTo>
                    <a:lnTo>
                      <a:pt x="10" y="41"/>
                    </a:lnTo>
                    <a:lnTo>
                      <a:pt x="28"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4"/>
              <p:cNvSpPr>
                <a:spLocks/>
              </p:cNvSpPr>
              <p:nvPr/>
            </p:nvSpPr>
            <p:spPr bwMode="auto">
              <a:xfrm>
                <a:off x="565150" y="1217613"/>
                <a:ext cx="271463" cy="66675"/>
              </a:xfrm>
              <a:custGeom>
                <a:avLst/>
                <a:gdLst>
                  <a:gd name="T0" fmla="*/ 504 w 511"/>
                  <a:gd name="T1" fmla="*/ 0 h 127"/>
                  <a:gd name="T2" fmla="*/ 6 w 511"/>
                  <a:gd name="T3" fmla="*/ 60 h 127"/>
                  <a:gd name="T4" fmla="*/ 3 w 511"/>
                  <a:gd name="T5" fmla="*/ 60 h 127"/>
                  <a:gd name="T6" fmla="*/ 2 w 511"/>
                  <a:gd name="T7" fmla="*/ 61 h 127"/>
                  <a:gd name="T8" fmla="*/ 0 w 511"/>
                  <a:gd name="T9" fmla="*/ 64 h 127"/>
                  <a:gd name="T10" fmla="*/ 0 w 511"/>
                  <a:gd name="T11" fmla="*/ 66 h 127"/>
                  <a:gd name="T12" fmla="*/ 0 w 511"/>
                  <a:gd name="T13" fmla="*/ 68 h 127"/>
                  <a:gd name="T14" fmla="*/ 2 w 511"/>
                  <a:gd name="T15" fmla="*/ 70 h 127"/>
                  <a:gd name="T16" fmla="*/ 4 w 511"/>
                  <a:gd name="T17" fmla="*/ 71 h 127"/>
                  <a:gd name="T18" fmla="*/ 7 w 511"/>
                  <a:gd name="T19" fmla="*/ 71 h 127"/>
                  <a:gd name="T20" fmla="*/ 174 w 511"/>
                  <a:gd name="T21" fmla="*/ 52 h 127"/>
                  <a:gd name="T22" fmla="*/ 185 w 511"/>
                  <a:gd name="T23" fmla="*/ 123 h 127"/>
                  <a:gd name="T24" fmla="*/ 186 w 511"/>
                  <a:gd name="T25" fmla="*/ 124 h 127"/>
                  <a:gd name="T26" fmla="*/ 188 w 511"/>
                  <a:gd name="T27" fmla="*/ 125 h 127"/>
                  <a:gd name="T28" fmla="*/ 191 w 511"/>
                  <a:gd name="T29" fmla="*/ 127 h 127"/>
                  <a:gd name="T30" fmla="*/ 192 w 511"/>
                  <a:gd name="T31" fmla="*/ 127 h 127"/>
                  <a:gd name="T32" fmla="*/ 193 w 511"/>
                  <a:gd name="T33" fmla="*/ 127 h 127"/>
                  <a:gd name="T34" fmla="*/ 196 w 511"/>
                  <a:gd name="T35" fmla="*/ 125 h 127"/>
                  <a:gd name="T36" fmla="*/ 198 w 511"/>
                  <a:gd name="T37" fmla="*/ 123 h 127"/>
                  <a:gd name="T38" fmla="*/ 198 w 511"/>
                  <a:gd name="T39" fmla="*/ 120 h 127"/>
                  <a:gd name="T40" fmla="*/ 186 w 511"/>
                  <a:gd name="T41" fmla="*/ 50 h 127"/>
                  <a:gd name="T42" fmla="*/ 317 w 511"/>
                  <a:gd name="T43" fmla="*/ 34 h 127"/>
                  <a:gd name="T44" fmla="*/ 318 w 511"/>
                  <a:gd name="T45" fmla="*/ 85 h 127"/>
                  <a:gd name="T46" fmla="*/ 318 w 511"/>
                  <a:gd name="T47" fmla="*/ 88 h 127"/>
                  <a:gd name="T48" fmla="*/ 320 w 511"/>
                  <a:gd name="T49" fmla="*/ 89 h 127"/>
                  <a:gd name="T50" fmla="*/ 323 w 511"/>
                  <a:gd name="T51" fmla="*/ 91 h 127"/>
                  <a:gd name="T52" fmla="*/ 325 w 511"/>
                  <a:gd name="T53" fmla="*/ 91 h 127"/>
                  <a:gd name="T54" fmla="*/ 327 w 511"/>
                  <a:gd name="T55" fmla="*/ 91 h 127"/>
                  <a:gd name="T56" fmla="*/ 329 w 511"/>
                  <a:gd name="T57" fmla="*/ 89 h 127"/>
                  <a:gd name="T58" fmla="*/ 331 w 511"/>
                  <a:gd name="T59" fmla="*/ 86 h 127"/>
                  <a:gd name="T60" fmla="*/ 331 w 511"/>
                  <a:gd name="T61" fmla="*/ 85 h 127"/>
                  <a:gd name="T62" fmla="*/ 328 w 511"/>
                  <a:gd name="T63" fmla="*/ 32 h 127"/>
                  <a:gd name="T64" fmla="*/ 506 w 511"/>
                  <a:gd name="T65" fmla="*/ 11 h 127"/>
                  <a:gd name="T66" fmla="*/ 509 w 511"/>
                  <a:gd name="T67" fmla="*/ 11 h 127"/>
                  <a:gd name="T68" fmla="*/ 510 w 511"/>
                  <a:gd name="T69" fmla="*/ 10 h 127"/>
                  <a:gd name="T70" fmla="*/ 511 w 511"/>
                  <a:gd name="T71" fmla="*/ 7 h 127"/>
                  <a:gd name="T72" fmla="*/ 511 w 511"/>
                  <a:gd name="T73" fmla="*/ 4 h 127"/>
                  <a:gd name="T74" fmla="*/ 511 w 511"/>
                  <a:gd name="T75" fmla="*/ 3 h 127"/>
                  <a:gd name="T76" fmla="*/ 510 w 511"/>
                  <a:gd name="T77" fmla="*/ 0 h 127"/>
                  <a:gd name="T78" fmla="*/ 507 w 511"/>
                  <a:gd name="T79" fmla="*/ 0 h 127"/>
                  <a:gd name="T80" fmla="*/ 504 w 511"/>
                  <a:gd name="T8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1" h="127">
                    <a:moveTo>
                      <a:pt x="504" y="0"/>
                    </a:moveTo>
                    <a:lnTo>
                      <a:pt x="6" y="60"/>
                    </a:lnTo>
                    <a:lnTo>
                      <a:pt x="3" y="60"/>
                    </a:lnTo>
                    <a:lnTo>
                      <a:pt x="2" y="61"/>
                    </a:lnTo>
                    <a:lnTo>
                      <a:pt x="0" y="64"/>
                    </a:lnTo>
                    <a:lnTo>
                      <a:pt x="0" y="66"/>
                    </a:lnTo>
                    <a:lnTo>
                      <a:pt x="0" y="68"/>
                    </a:lnTo>
                    <a:lnTo>
                      <a:pt x="2" y="70"/>
                    </a:lnTo>
                    <a:lnTo>
                      <a:pt x="4" y="71"/>
                    </a:lnTo>
                    <a:lnTo>
                      <a:pt x="7" y="71"/>
                    </a:lnTo>
                    <a:lnTo>
                      <a:pt x="174" y="52"/>
                    </a:lnTo>
                    <a:lnTo>
                      <a:pt x="185" y="123"/>
                    </a:lnTo>
                    <a:lnTo>
                      <a:pt x="186" y="124"/>
                    </a:lnTo>
                    <a:lnTo>
                      <a:pt x="188" y="125"/>
                    </a:lnTo>
                    <a:lnTo>
                      <a:pt x="191" y="127"/>
                    </a:lnTo>
                    <a:lnTo>
                      <a:pt x="192" y="127"/>
                    </a:lnTo>
                    <a:lnTo>
                      <a:pt x="193" y="127"/>
                    </a:lnTo>
                    <a:lnTo>
                      <a:pt x="196" y="125"/>
                    </a:lnTo>
                    <a:lnTo>
                      <a:pt x="198" y="123"/>
                    </a:lnTo>
                    <a:lnTo>
                      <a:pt x="198" y="120"/>
                    </a:lnTo>
                    <a:lnTo>
                      <a:pt x="186" y="50"/>
                    </a:lnTo>
                    <a:lnTo>
                      <a:pt x="317" y="34"/>
                    </a:lnTo>
                    <a:lnTo>
                      <a:pt x="318" y="85"/>
                    </a:lnTo>
                    <a:lnTo>
                      <a:pt x="318" y="88"/>
                    </a:lnTo>
                    <a:lnTo>
                      <a:pt x="320" y="89"/>
                    </a:lnTo>
                    <a:lnTo>
                      <a:pt x="323" y="91"/>
                    </a:lnTo>
                    <a:lnTo>
                      <a:pt x="325" y="91"/>
                    </a:lnTo>
                    <a:lnTo>
                      <a:pt x="327" y="91"/>
                    </a:lnTo>
                    <a:lnTo>
                      <a:pt x="329" y="89"/>
                    </a:lnTo>
                    <a:lnTo>
                      <a:pt x="331" y="86"/>
                    </a:lnTo>
                    <a:lnTo>
                      <a:pt x="331" y="85"/>
                    </a:lnTo>
                    <a:lnTo>
                      <a:pt x="328" y="32"/>
                    </a:lnTo>
                    <a:lnTo>
                      <a:pt x="506" y="11"/>
                    </a:lnTo>
                    <a:lnTo>
                      <a:pt x="509" y="11"/>
                    </a:lnTo>
                    <a:lnTo>
                      <a:pt x="510" y="10"/>
                    </a:lnTo>
                    <a:lnTo>
                      <a:pt x="511" y="7"/>
                    </a:lnTo>
                    <a:lnTo>
                      <a:pt x="511" y="4"/>
                    </a:lnTo>
                    <a:lnTo>
                      <a:pt x="511" y="3"/>
                    </a:lnTo>
                    <a:lnTo>
                      <a:pt x="510" y="0"/>
                    </a:lnTo>
                    <a:lnTo>
                      <a:pt x="507" y="0"/>
                    </a:lnTo>
                    <a:lnTo>
                      <a:pt x="5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Rectangle 75"/>
              <p:cNvSpPr>
                <a:spLocks noChangeArrowheads="1"/>
              </p:cNvSpPr>
              <p:nvPr/>
            </p:nvSpPr>
            <p:spPr bwMode="auto">
              <a:xfrm>
                <a:off x="669925" y="1281113"/>
                <a:ext cx="1588"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Rectangle 76"/>
              <p:cNvSpPr>
                <a:spLocks noChangeArrowheads="1"/>
              </p:cNvSpPr>
              <p:nvPr/>
            </p:nvSpPr>
            <p:spPr bwMode="auto">
              <a:xfrm>
                <a:off x="741363" y="1262063"/>
                <a:ext cx="1588"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77"/>
              <p:cNvSpPr>
                <a:spLocks/>
              </p:cNvSpPr>
              <p:nvPr/>
            </p:nvSpPr>
            <p:spPr bwMode="auto">
              <a:xfrm>
                <a:off x="495300" y="1284288"/>
                <a:ext cx="49213" cy="9525"/>
              </a:xfrm>
              <a:custGeom>
                <a:avLst/>
                <a:gdLst>
                  <a:gd name="T0" fmla="*/ 7 w 92"/>
                  <a:gd name="T1" fmla="*/ 16 h 16"/>
                  <a:gd name="T2" fmla="*/ 85 w 92"/>
                  <a:gd name="T3" fmla="*/ 14 h 16"/>
                  <a:gd name="T4" fmla="*/ 85 w 92"/>
                  <a:gd name="T5" fmla="*/ 14 h 16"/>
                  <a:gd name="T6" fmla="*/ 88 w 92"/>
                  <a:gd name="T7" fmla="*/ 14 h 16"/>
                  <a:gd name="T8" fmla="*/ 91 w 92"/>
                  <a:gd name="T9" fmla="*/ 12 h 16"/>
                  <a:gd name="T10" fmla="*/ 92 w 92"/>
                  <a:gd name="T11" fmla="*/ 9 h 16"/>
                  <a:gd name="T12" fmla="*/ 92 w 92"/>
                  <a:gd name="T13" fmla="*/ 7 h 16"/>
                  <a:gd name="T14" fmla="*/ 92 w 92"/>
                  <a:gd name="T15" fmla="*/ 4 h 16"/>
                  <a:gd name="T16" fmla="*/ 89 w 92"/>
                  <a:gd name="T17" fmla="*/ 1 h 16"/>
                  <a:gd name="T18" fmla="*/ 88 w 92"/>
                  <a:gd name="T19" fmla="*/ 0 h 16"/>
                  <a:gd name="T20" fmla="*/ 85 w 92"/>
                  <a:gd name="T21" fmla="*/ 0 h 16"/>
                  <a:gd name="T22" fmla="*/ 85 w 92"/>
                  <a:gd name="T23" fmla="*/ 0 h 16"/>
                  <a:gd name="T24" fmla="*/ 7 w 92"/>
                  <a:gd name="T25" fmla="*/ 2 h 16"/>
                  <a:gd name="T26" fmla="*/ 7 w 92"/>
                  <a:gd name="T27" fmla="*/ 2 h 16"/>
                  <a:gd name="T28" fmla="*/ 5 w 92"/>
                  <a:gd name="T29" fmla="*/ 2 h 16"/>
                  <a:gd name="T30" fmla="*/ 2 w 92"/>
                  <a:gd name="T31" fmla="*/ 4 h 16"/>
                  <a:gd name="T32" fmla="*/ 0 w 92"/>
                  <a:gd name="T33" fmla="*/ 7 h 16"/>
                  <a:gd name="T34" fmla="*/ 0 w 92"/>
                  <a:gd name="T35" fmla="*/ 9 h 16"/>
                  <a:gd name="T36" fmla="*/ 2 w 92"/>
                  <a:gd name="T37" fmla="*/ 12 h 16"/>
                  <a:gd name="T38" fmla="*/ 3 w 92"/>
                  <a:gd name="T39" fmla="*/ 15 h 16"/>
                  <a:gd name="T40" fmla="*/ 5 w 92"/>
                  <a:gd name="T41" fmla="*/ 16 h 16"/>
                  <a:gd name="T42" fmla="*/ 7 w 92"/>
                  <a:gd name="T43" fmla="*/ 16 h 16"/>
                  <a:gd name="T44" fmla="*/ 7 w 92"/>
                  <a:gd name="T4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2" h="16">
                    <a:moveTo>
                      <a:pt x="7" y="16"/>
                    </a:moveTo>
                    <a:lnTo>
                      <a:pt x="85" y="14"/>
                    </a:lnTo>
                    <a:lnTo>
                      <a:pt x="85" y="14"/>
                    </a:lnTo>
                    <a:lnTo>
                      <a:pt x="88" y="14"/>
                    </a:lnTo>
                    <a:lnTo>
                      <a:pt x="91" y="12"/>
                    </a:lnTo>
                    <a:lnTo>
                      <a:pt x="92" y="9"/>
                    </a:lnTo>
                    <a:lnTo>
                      <a:pt x="92" y="7"/>
                    </a:lnTo>
                    <a:lnTo>
                      <a:pt x="92" y="4"/>
                    </a:lnTo>
                    <a:lnTo>
                      <a:pt x="89" y="1"/>
                    </a:lnTo>
                    <a:lnTo>
                      <a:pt x="88" y="0"/>
                    </a:lnTo>
                    <a:lnTo>
                      <a:pt x="85" y="0"/>
                    </a:lnTo>
                    <a:lnTo>
                      <a:pt x="85" y="0"/>
                    </a:lnTo>
                    <a:lnTo>
                      <a:pt x="7" y="2"/>
                    </a:lnTo>
                    <a:lnTo>
                      <a:pt x="7" y="2"/>
                    </a:lnTo>
                    <a:lnTo>
                      <a:pt x="5" y="2"/>
                    </a:lnTo>
                    <a:lnTo>
                      <a:pt x="2" y="4"/>
                    </a:lnTo>
                    <a:lnTo>
                      <a:pt x="0" y="7"/>
                    </a:lnTo>
                    <a:lnTo>
                      <a:pt x="0" y="9"/>
                    </a:lnTo>
                    <a:lnTo>
                      <a:pt x="2" y="12"/>
                    </a:lnTo>
                    <a:lnTo>
                      <a:pt x="3" y="15"/>
                    </a:lnTo>
                    <a:lnTo>
                      <a:pt x="5" y="16"/>
                    </a:lnTo>
                    <a:lnTo>
                      <a:pt x="7" y="16"/>
                    </a:lnTo>
                    <a:lnTo>
                      <a:pt x="7"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78"/>
              <p:cNvSpPr>
                <a:spLocks/>
              </p:cNvSpPr>
              <p:nvPr/>
            </p:nvSpPr>
            <p:spPr bwMode="auto">
              <a:xfrm>
                <a:off x="865188" y="1246188"/>
                <a:ext cx="46038" cy="12700"/>
              </a:xfrm>
              <a:custGeom>
                <a:avLst/>
                <a:gdLst>
                  <a:gd name="T0" fmla="*/ 8 w 86"/>
                  <a:gd name="T1" fmla="*/ 25 h 25"/>
                  <a:gd name="T2" fmla="*/ 80 w 86"/>
                  <a:gd name="T3" fmla="*/ 14 h 25"/>
                  <a:gd name="T4" fmla="*/ 80 w 86"/>
                  <a:gd name="T5" fmla="*/ 14 h 25"/>
                  <a:gd name="T6" fmla="*/ 83 w 86"/>
                  <a:gd name="T7" fmla="*/ 13 h 25"/>
                  <a:gd name="T8" fmla="*/ 86 w 86"/>
                  <a:gd name="T9" fmla="*/ 12 h 25"/>
                  <a:gd name="T10" fmla="*/ 86 w 86"/>
                  <a:gd name="T11" fmla="*/ 9 h 25"/>
                  <a:gd name="T12" fmla="*/ 86 w 86"/>
                  <a:gd name="T13" fmla="*/ 6 h 25"/>
                  <a:gd name="T14" fmla="*/ 86 w 86"/>
                  <a:gd name="T15" fmla="*/ 3 h 25"/>
                  <a:gd name="T16" fmla="*/ 83 w 86"/>
                  <a:gd name="T17" fmla="*/ 0 h 25"/>
                  <a:gd name="T18" fmla="*/ 81 w 86"/>
                  <a:gd name="T19" fmla="*/ 0 h 25"/>
                  <a:gd name="T20" fmla="*/ 79 w 86"/>
                  <a:gd name="T21" fmla="*/ 0 h 25"/>
                  <a:gd name="T22" fmla="*/ 79 w 86"/>
                  <a:gd name="T23" fmla="*/ 0 h 25"/>
                  <a:gd name="T24" fmla="*/ 5 w 86"/>
                  <a:gd name="T25" fmla="*/ 12 h 25"/>
                  <a:gd name="T26" fmla="*/ 5 w 86"/>
                  <a:gd name="T27" fmla="*/ 12 h 25"/>
                  <a:gd name="T28" fmla="*/ 4 w 86"/>
                  <a:gd name="T29" fmla="*/ 13 h 25"/>
                  <a:gd name="T30" fmla="*/ 1 w 86"/>
                  <a:gd name="T31" fmla="*/ 14 h 25"/>
                  <a:gd name="T32" fmla="*/ 0 w 86"/>
                  <a:gd name="T33" fmla="*/ 17 h 25"/>
                  <a:gd name="T34" fmla="*/ 0 w 86"/>
                  <a:gd name="T35" fmla="*/ 20 h 25"/>
                  <a:gd name="T36" fmla="*/ 1 w 86"/>
                  <a:gd name="T37" fmla="*/ 23 h 25"/>
                  <a:gd name="T38" fmla="*/ 2 w 86"/>
                  <a:gd name="T39" fmla="*/ 24 h 25"/>
                  <a:gd name="T40" fmla="*/ 5 w 86"/>
                  <a:gd name="T41" fmla="*/ 25 h 25"/>
                  <a:gd name="T42" fmla="*/ 8 w 86"/>
                  <a:gd name="T43" fmla="*/ 25 h 25"/>
                  <a:gd name="T44" fmla="*/ 8 w 86"/>
                  <a:gd name="T4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 h="25">
                    <a:moveTo>
                      <a:pt x="8" y="25"/>
                    </a:moveTo>
                    <a:lnTo>
                      <a:pt x="80" y="14"/>
                    </a:lnTo>
                    <a:lnTo>
                      <a:pt x="80" y="14"/>
                    </a:lnTo>
                    <a:lnTo>
                      <a:pt x="83" y="13"/>
                    </a:lnTo>
                    <a:lnTo>
                      <a:pt x="86" y="12"/>
                    </a:lnTo>
                    <a:lnTo>
                      <a:pt x="86" y="9"/>
                    </a:lnTo>
                    <a:lnTo>
                      <a:pt x="86" y="6"/>
                    </a:lnTo>
                    <a:lnTo>
                      <a:pt x="86" y="3"/>
                    </a:lnTo>
                    <a:lnTo>
                      <a:pt x="83" y="0"/>
                    </a:lnTo>
                    <a:lnTo>
                      <a:pt x="81" y="0"/>
                    </a:lnTo>
                    <a:lnTo>
                      <a:pt x="79" y="0"/>
                    </a:lnTo>
                    <a:lnTo>
                      <a:pt x="79" y="0"/>
                    </a:lnTo>
                    <a:lnTo>
                      <a:pt x="5" y="12"/>
                    </a:lnTo>
                    <a:lnTo>
                      <a:pt x="5" y="12"/>
                    </a:lnTo>
                    <a:lnTo>
                      <a:pt x="4" y="13"/>
                    </a:lnTo>
                    <a:lnTo>
                      <a:pt x="1" y="14"/>
                    </a:lnTo>
                    <a:lnTo>
                      <a:pt x="0" y="17"/>
                    </a:lnTo>
                    <a:lnTo>
                      <a:pt x="0" y="20"/>
                    </a:lnTo>
                    <a:lnTo>
                      <a:pt x="1" y="23"/>
                    </a:lnTo>
                    <a:lnTo>
                      <a:pt x="2" y="24"/>
                    </a:lnTo>
                    <a:lnTo>
                      <a:pt x="5" y="25"/>
                    </a:lnTo>
                    <a:lnTo>
                      <a:pt x="8" y="25"/>
                    </a:lnTo>
                    <a:lnTo>
                      <a:pt x="8"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79"/>
              <p:cNvSpPr>
                <a:spLocks/>
              </p:cNvSpPr>
              <p:nvPr/>
            </p:nvSpPr>
            <p:spPr bwMode="auto">
              <a:xfrm>
                <a:off x="846138" y="1622425"/>
                <a:ext cx="60325" cy="69850"/>
              </a:xfrm>
              <a:custGeom>
                <a:avLst/>
                <a:gdLst>
                  <a:gd name="T0" fmla="*/ 0 w 112"/>
                  <a:gd name="T1" fmla="*/ 0 h 132"/>
                  <a:gd name="T2" fmla="*/ 0 w 112"/>
                  <a:gd name="T3" fmla="*/ 126 h 132"/>
                  <a:gd name="T4" fmla="*/ 112 w 112"/>
                  <a:gd name="T5" fmla="*/ 132 h 132"/>
                  <a:gd name="T6" fmla="*/ 112 w 112"/>
                  <a:gd name="T7" fmla="*/ 4 h 132"/>
                  <a:gd name="T8" fmla="*/ 0 w 112"/>
                  <a:gd name="T9" fmla="*/ 0 h 132"/>
                </a:gdLst>
                <a:ahLst/>
                <a:cxnLst>
                  <a:cxn ang="0">
                    <a:pos x="T0" y="T1"/>
                  </a:cxn>
                  <a:cxn ang="0">
                    <a:pos x="T2" y="T3"/>
                  </a:cxn>
                  <a:cxn ang="0">
                    <a:pos x="T4" y="T5"/>
                  </a:cxn>
                  <a:cxn ang="0">
                    <a:pos x="T6" y="T7"/>
                  </a:cxn>
                  <a:cxn ang="0">
                    <a:pos x="T8" y="T9"/>
                  </a:cxn>
                </a:cxnLst>
                <a:rect l="0" t="0" r="r" b="b"/>
                <a:pathLst>
                  <a:path w="112" h="132">
                    <a:moveTo>
                      <a:pt x="0" y="0"/>
                    </a:moveTo>
                    <a:lnTo>
                      <a:pt x="0" y="126"/>
                    </a:lnTo>
                    <a:lnTo>
                      <a:pt x="112" y="132"/>
                    </a:lnTo>
                    <a:lnTo>
                      <a:pt x="112"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0"/>
              <p:cNvSpPr>
                <a:spLocks/>
              </p:cNvSpPr>
              <p:nvPr/>
            </p:nvSpPr>
            <p:spPr bwMode="auto">
              <a:xfrm>
                <a:off x="920750" y="1624013"/>
                <a:ext cx="60325" cy="71437"/>
              </a:xfrm>
              <a:custGeom>
                <a:avLst/>
                <a:gdLst>
                  <a:gd name="T0" fmla="*/ 0 w 113"/>
                  <a:gd name="T1" fmla="*/ 0 h 133"/>
                  <a:gd name="T2" fmla="*/ 0 w 113"/>
                  <a:gd name="T3" fmla="*/ 129 h 133"/>
                  <a:gd name="T4" fmla="*/ 113 w 113"/>
                  <a:gd name="T5" fmla="*/ 133 h 133"/>
                  <a:gd name="T6" fmla="*/ 113 w 113"/>
                  <a:gd name="T7" fmla="*/ 4 h 133"/>
                  <a:gd name="T8" fmla="*/ 0 w 113"/>
                  <a:gd name="T9" fmla="*/ 0 h 133"/>
                </a:gdLst>
                <a:ahLst/>
                <a:cxnLst>
                  <a:cxn ang="0">
                    <a:pos x="T0" y="T1"/>
                  </a:cxn>
                  <a:cxn ang="0">
                    <a:pos x="T2" y="T3"/>
                  </a:cxn>
                  <a:cxn ang="0">
                    <a:pos x="T4" y="T5"/>
                  </a:cxn>
                  <a:cxn ang="0">
                    <a:pos x="T6" y="T7"/>
                  </a:cxn>
                  <a:cxn ang="0">
                    <a:pos x="T8" y="T9"/>
                  </a:cxn>
                </a:cxnLst>
                <a:rect l="0" t="0" r="r" b="b"/>
                <a:pathLst>
                  <a:path w="113" h="133">
                    <a:moveTo>
                      <a:pt x="0" y="0"/>
                    </a:moveTo>
                    <a:lnTo>
                      <a:pt x="0" y="129"/>
                    </a:lnTo>
                    <a:lnTo>
                      <a:pt x="113" y="133"/>
                    </a:lnTo>
                    <a:lnTo>
                      <a:pt x="113"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1"/>
              <p:cNvSpPr>
                <a:spLocks/>
              </p:cNvSpPr>
              <p:nvPr/>
            </p:nvSpPr>
            <p:spPr bwMode="auto">
              <a:xfrm>
                <a:off x="990600" y="1627188"/>
                <a:ext cx="60325" cy="71437"/>
              </a:xfrm>
              <a:custGeom>
                <a:avLst/>
                <a:gdLst>
                  <a:gd name="T0" fmla="*/ 0 w 113"/>
                  <a:gd name="T1" fmla="*/ 0 h 135"/>
                  <a:gd name="T2" fmla="*/ 0 w 113"/>
                  <a:gd name="T3" fmla="*/ 131 h 135"/>
                  <a:gd name="T4" fmla="*/ 113 w 113"/>
                  <a:gd name="T5" fmla="*/ 135 h 135"/>
                  <a:gd name="T6" fmla="*/ 113 w 113"/>
                  <a:gd name="T7" fmla="*/ 4 h 135"/>
                  <a:gd name="T8" fmla="*/ 0 w 113"/>
                  <a:gd name="T9" fmla="*/ 0 h 135"/>
                </a:gdLst>
                <a:ahLst/>
                <a:cxnLst>
                  <a:cxn ang="0">
                    <a:pos x="T0" y="T1"/>
                  </a:cxn>
                  <a:cxn ang="0">
                    <a:pos x="T2" y="T3"/>
                  </a:cxn>
                  <a:cxn ang="0">
                    <a:pos x="T4" y="T5"/>
                  </a:cxn>
                  <a:cxn ang="0">
                    <a:pos x="T6" y="T7"/>
                  </a:cxn>
                  <a:cxn ang="0">
                    <a:pos x="T8" y="T9"/>
                  </a:cxn>
                </a:cxnLst>
                <a:rect l="0" t="0" r="r" b="b"/>
                <a:pathLst>
                  <a:path w="113" h="135">
                    <a:moveTo>
                      <a:pt x="0" y="0"/>
                    </a:moveTo>
                    <a:lnTo>
                      <a:pt x="0" y="131"/>
                    </a:lnTo>
                    <a:lnTo>
                      <a:pt x="113" y="135"/>
                    </a:lnTo>
                    <a:lnTo>
                      <a:pt x="113"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82"/>
              <p:cNvSpPr>
                <a:spLocks/>
              </p:cNvSpPr>
              <p:nvPr/>
            </p:nvSpPr>
            <p:spPr bwMode="auto">
              <a:xfrm>
                <a:off x="846138" y="1698625"/>
                <a:ext cx="60325" cy="69850"/>
              </a:xfrm>
              <a:custGeom>
                <a:avLst/>
                <a:gdLst>
                  <a:gd name="T0" fmla="*/ 0 w 112"/>
                  <a:gd name="T1" fmla="*/ 0 h 133"/>
                  <a:gd name="T2" fmla="*/ 0 w 112"/>
                  <a:gd name="T3" fmla="*/ 126 h 133"/>
                  <a:gd name="T4" fmla="*/ 112 w 112"/>
                  <a:gd name="T5" fmla="*/ 133 h 133"/>
                  <a:gd name="T6" fmla="*/ 112 w 112"/>
                  <a:gd name="T7" fmla="*/ 5 h 133"/>
                  <a:gd name="T8" fmla="*/ 0 w 112"/>
                  <a:gd name="T9" fmla="*/ 0 h 133"/>
                </a:gdLst>
                <a:ahLst/>
                <a:cxnLst>
                  <a:cxn ang="0">
                    <a:pos x="T0" y="T1"/>
                  </a:cxn>
                  <a:cxn ang="0">
                    <a:pos x="T2" y="T3"/>
                  </a:cxn>
                  <a:cxn ang="0">
                    <a:pos x="T4" y="T5"/>
                  </a:cxn>
                  <a:cxn ang="0">
                    <a:pos x="T6" y="T7"/>
                  </a:cxn>
                  <a:cxn ang="0">
                    <a:pos x="T8" y="T9"/>
                  </a:cxn>
                </a:cxnLst>
                <a:rect l="0" t="0" r="r" b="b"/>
                <a:pathLst>
                  <a:path w="112" h="133">
                    <a:moveTo>
                      <a:pt x="0" y="0"/>
                    </a:moveTo>
                    <a:lnTo>
                      <a:pt x="0" y="126"/>
                    </a:lnTo>
                    <a:lnTo>
                      <a:pt x="112" y="133"/>
                    </a:lnTo>
                    <a:lnTo>
                      <a:pt x="112" y="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83"/>
              <p:cNvSpPr>
                <a:spLocks/>
              </p:cNvSpPr>
              <p:nvPr/>
            </p:nvSpPr>
            <p:spPr bwMode="auto">
              <a:xfrm>
                <a:off x="920750" y="1701800"/>
                <a:ext cx="60325" cy="71437"/>
              </a:xfrm>
              <a:custGeom>
                <a:avLst/>
                <a:gdLst>
                  <a:gd name="T0" fmla="*/ 0 w 113"/>
                  <a:gd name="T1" fmla="*/ 0 h 135"/>
                  <a:gd name="T2" fmla="*/ 0 w 113"/>
                  <a:gd name="T3" fmla="*/ 128 h 135"/>
                  <a:gd name="T4" fmla="*/ 113 w 113"/>
                  <a:gd name="T5" fmla="*/ 135 h 135"/>
                  <a:gd name="T6" fmla="*/ 113 w 113"/>
                  <a:gd name="T7" fmla="*/ 5 h 135"/>
                  <a:gd name="T8" fmla="*/ 0 w 113"/>
                  <a:gd name="T9" fmla="*/ 0 h 135"/>
                </a:gdLst>
                <a:ahLst/>
                <a:cxnLst>
                  <a:cxn ang="0">
                    <a:pos x="T0" y="T1"/>
                  </a:cxn>
                  <a:cxn ang="0">
                    <a:pos x="T2" y="T3"/>
                  </a:cxn>
                  <a:cxn ang="0">
                    <a:pos x="T4" y="T5"/>
                  </a:cxn>
                  <a:cxn ang="0">
                    <a:pos x="T6" y="T7"/>
                  </a:cxn>
                  <a:cxn ang="0">
                    <a:pos x="T8" y="T9"/>
                  </a:cxn>
                </a:cxnLst>
                <a:rect l="0" t="0" r="r" b="b"/>
                <a:pathLst>
                  <a:path w="113" h="135">
                    <a:moveTo>
                      <a:pt x="0" y="0"/>
                    </a:moveTo>
                    <a:lnTo>
                      <a:pt x="0" y="128"/>
                    </a:lnTo>
                    <a:lnTo>
                      <a:pt x="113" y="135"/>
                    </a:lnTo>
                    <a:lnTo>
                      <a:pt x="113" y="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84"/>
              <p:cNvSpPr>
                <a:spLocks/>
              </p:cNvSpPr>
              <p:nvPr/>
            </p:nvSpPr>
            <p:spPr bwMode="auto">
              <a:xfrm>
                <a:off x="990600" y="1704975"/>
                <a:ext cx="60325" cy="71437"/>
              </a:xfrm>
              <a:custGeom>
                <a:avLst/>
                <a:gdLst>
                  <a:gd name="T0" fmla="*/ 0 w 113"/>
                  <a:gd name="T1" fmla="*/ 0 h 137"/>
                  <a:gd name="T2" fmla="*/ 0 w 113"/>
                  <a:gd name="T3" fmla="*/ 131 h 137"/>
                  <a:gd name="T4" fmla="*/ 113 w 113"/>
                  <a:gd name="T5" fmla="*/ 137 h 137"/>
                  <a:gd name="T6" fmla="*/ 113 w 113"/>
                  <a:gd name="T7" fmla="*/ 6 h 137"/>
                  <a:gd name="T8" fmla="*/ 0 w 113"/>
                  <a:gd name="T9" fmla="*/ 0 h 137"/>
                </a:gdLst>
                <a:ahLst/>
                <a:cxnLst>
                  <a:cxn ang="0">
                    <a:pos x="T0" y="T1"/>
                  </a:cxn>
                  <a:cxn ang="0">
                    <a:pos x="T2" y="T3"/>
                  </a:cxn>
                  <a:cxn ang="0">
                    <a:pos x="T4" y="T5"/>
                  </a:cxn>
                  <a:cxn ang="0">
                    <a:pos x="T6" y="T7"/>
                  </a:cxn>
                  <a:cxn ang="0">
                    <a:pos x="T8" y="T9"/>
                  </a:cxn>
                </a:cxnLst>
                <a:rect l="0" t="0" r="r" b="b"/>
                <a:pathLst>
                  <a:path w="113" h="137">
                    <a:moveTo>
                      <a:pt x="0" y="0"/>
                    </a:moveTo>
                    <a:lnTo>
                      <a:pt x="0" y="131"/>
                    </a:lnTo>
                    <a:lnTo>
                      <a:pt x="113" y="137"/>
                    </a:lnTo>
                    <a:lnTo>
                      <a:pt x="113" y="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85"/>
              <p:cNvSpPr>
                <a:spLocks/>
              </p:cNvSpPr>
              <p:nvPr/>
            </p:nvSpPr>
            <p:spPr bwMode="auto">
              <a:xfrm>
                <a:off x="846138" y="1771650"/>
                <a:ext cx="60325" cy="71437"/>
              </a:xfrm>
              <a:custGeom>
                <a:avLst/>
                <a:gdLst>
                  <a:gd name="T0" fmla="*/ 0 w 112"/>
                  <a:gd name="T1" fmla="*/ 0 h 135"/>
                  <a:gd name="T2" fmla="*/ 0 w 112"/>
                  <a:gd name="T3" fmla="*/ 127 h 135"/>
                  <a:gd name="T4" fmla="*/ 112 w 112"/>
                  <a:gd name="T5" fmla="*/ 135 h 135"/>
                  <a:gd name="T6" fmla="*/ 112 w 112"/>
                  <a:gd name="T7" fmla="*/ 7 h 135"/>
                  <a:gd name="T8" fmla="*/ 0 w 112"/>
                  <a:gd name="T9" fmla="*/ 0 h 135"/>
                </a:gdLst>
                <a:ahLst/>
                <a:cxnLst>
                  <a:cxn ang="0">
                    <a:pos x="T0" y="T1"/>
                  </a:cxn>
                  <a:cxn ang="0">
                    <a:pos x="T2" y="T3"/>
                  </a:cxn>
                  <a:cxn ang="0">
                    <a:pos x="T4" y="T5"/>
                  </a:cxn>
                  <a:cxn ang="0">
                    <a:pos x="T6" y="T7"/>
                  </a:cxn>
                  <a:cxn ang="0">
                    <a:pos x="T8" y="T9"/>
                  </a:cxn>
                </a:cxnLst>
                <a:rect l="0" t="0" r="r" b="b"/>
                <a:pathLst>
                  <a:path w="112" h="135">
                    <a:moveTo>
                      <a:pt x="0" y="0"/>
                    </a:moveTo>
                    <a:lnTo>
                      <a:pt x="0" y="127"/>
                    </a:lnTo>
                    <a:lnTo>
                      <a:pt x="112" y="135"/>
                    </a:lnTo>
                    <a:lnTo>
                      <a:pt x="112"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86"/>
              <p:cNvSpPr>
                <a:spLocks/>
              </p:cNvSpPr>
              <p:nvPr/>
            </p:nvSpPr>
            <p:spPr bwMode="auto">
              <a:xfrm>
                <a:off x="920750" y="1776413"/>
                <a:ext cx="60325" cy="73025"/>
              </a:xfrm>
              <a:custGeom>
                <a:avLst/>
                <a:gdLst>
                  <a:gd name="T0" fmla="*/ 0 w 113"/>
                  <a:gd name="T1" fmla="*/ 0 h 137"/>
                  <a:gd name="T2" fmla="*/ 0 w 113"/>
                  <a:gd name="T3" fmla="*/ 128 h 137"/>
                  <a:gd name="T4" fmla="*/ 113 w 113"/>
                  <a:gd name="T5" fmla="*/ 137 h 137"/>
                  <a:gd name="T6" fmla="*/ 113 w 113"/>
                  <a:gd name="T7" fmla="*/ 8 h 137"/>
                  <a:gd name="T8" fmla="*/ 0 w 113"/>
                  <a:gd name="T9" fmla="*/ 0 h 137"/>
                </a:gdLst>
                <a:ahLst/>
                <a:cxnLst>
                  <a:cxn ang="0">
                    <a:pos x="T0" y="T1"/>
                  </a:cxn>
                  <a:cxn ang="0">
                    <a:pos x="T2" y="T3"/>
                  </a:cxn>
                  <a:cxn ang="0">
                    <a:pos x="T4" y="T5"/>
                  </a:cxn>
                  <a:cxn ang="0">
                    <a:pos x="T6" y="T7"/>
                  </a:cxn>
                  <a:cxn ang="0">
                    <a:pos x="T8" y="T9"/>
                  </a:cxn>
                </a:cxnLst>
                <a:rect l="0" t="0" r="r" b="b"/>
                <a:pathLst>
                  <a:path w="113" h="137">
                    <a:moveTo>
                      <a:pt x="0" y="0"/>
                    </a:moveTo>
                    <a:lnTo>
                      <a:pt x="0" y="128"/>
                    </a:lnTo>
                    <a:lnTo>
                      <a:pt x="113" y="137"/>
                    </a:lnTo>
                    <a:lnTo>
                      <a:pt x="113"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87"/>
              <p:cNvSpPr>
                <a:spLocks/>
              </p:cNvSpPr>
              <p:nvPr/>
            </p:nvSpPr>
            <p:spPr bwMode="auto">
              <a:xfrm>
                <a:off x="990600" y="1781175"/>
                <a:ext cx="60325" cy="73025"/>
              </a:xfrm>
              <a:custGeom>
                <a:avLst/>
                <a:gdLst>
                  <a:gd name="T0" fmla="*/ 0 w 113"/>
                  <a:gd name="T1" fmla="*/ 0 h 138"/>
                  <a:gd name="T2" fmla="*/ 0 w 113"/>
                  <a:gd name="T3" fmla="*/ 130 h 138"/>
                  <a:gd name="T4" fmla="*/ 113 w 113"/>
                  <a:gd name="T5" fmla="*/ 138 h 138"/>
                  <a:gd name="T6" fmla="*/ 113 w 113"/>
                  <a:gd name="T7" fmla="*/ 7 h 138"/>
                  <a:gd name="T8" fmla="*/ 0 w 113"/>
                  <a:gd name="T9" fmla="*/ 0 h 138"/>
                </a:gdLst>
                <a:ahLst/>
                <a:cxnLst>
                  <a:cxn ang="0">
                    <a:pos x="T0" y="T1"/>
                  </a:cxn>
                  <a:cxn ang="0">
                    <a:pos x="T2" y="T3"/>
                  </a:cxn>
                  <a:cxn ang="0">
                    <a:pos x="T4" y="T5"/>
                  </a:cxn>
                  <a:cxn ang="0">
                    <a:pos x="T6" y="T7"/>
                  </a:cxn>
                  <a:cxn ang="0">
                    <a:pos x="T8" y="T9"/>
                  </a:cxn>
                </a:cxnLst>
                <a:rect l="0" t="0" r="r" b="b"/>
                <a:pathLst>
                  <a:path w="113" h="138">
                    <a:moveTo>
                      <a:pt x="0" y="0"/>
                    </a:moveTo>
                    <a:lnTo>
                      <a:pt x="0" y="130"/>
                    </a:lnTo>
                    <a:lnTo>
                      <a:pt x="113" y="138"/>
                    </a:lnTo>
                    <a:lnTo>
                      <a:pt x="113"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88"/>
              <p:cNvSpPr>
                <a:spLocks/>
              </p:cNvSpPr>
              <p:nvPr/>
            </p:nvSpPr>
            <p:spPr bwMode="auto">
              <a:xfrm>
                <a:off x="854075" y="1630363"/>
                <a:ext cx="44450" cy="53975"/>
              </a:xfrm>
              <a:custGeom>
                <a:avLst/>
                <a:gdLst>
                  <a:gd name="T0" fmla="*/ 84 w 84"/>
                  <a:gd name="T1" fmla="*/ 102 h 102"/>
                  <a:gd name="T2" fmla="*/ 84 w 84"/>
                  <a:gd name="T3" fmla="*/ 3 h 102"/>
                  <a:gd name="T4" fmla="*/ 0 w 84"/>
                  <a:gd name="T5" fmla="*/ 0 h 102"/>
                  <a:gd name="T6" fmla="*/ 0 w 84"/>
                  <a:gd name="T7" fmla="*/ 99 h 102"/>
                  <a:gd name="T8" fmla="*/ 84 w 84"/>
                  <a:gd name="T9" fmla="*/ 102 h 102"/>
                </a:gdLst>
                <a:ahLst/>
                <a:cxnLst>
                  <a:cxn ang="0">
                    <a:pos x="T0" y="T1"/>
                  </a:cxn>
                  <a:cxn ang="0">
                    <a:pos x="T2" y="T3"/>
                  </a:cxn>
                  <a:cxn ang="0">
                    <a:pos x="T4" y="T5"/>
                  </a:cxn>
                  <a:cxn ang="0">
                    <a:pos x="T6" y="T7"/>
                  </a:cxn>
                  <a:cxn ang="0">
                    <a:pos x="T8" y="T9"/>
                  </a:cxn>
                </a:cxnLst>
                <a:rect l="0" t="0" r="r" b="b"/>
                <a:pathLst>
                  <a:path w="84" h="102">
                    <a:moveTo>
                      <a:pt x="84" y="102"/>
                    </a:moveTo>
                    <a:lnTo>
                      <a:pt x="84" y="3"/>
                    </a:lnTo>
                    <a:lnTo>
                      <a:pt x="0" y="0"/>
                    </a:lnTo>
                    <a:lnTo>
                      <a:pt x="0" y="99"/>
                    </a:lnTo>
                    <a:lnTo>
                      <a:pt x="84" y="102"/>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89"/>
              <p:cNvSpPr>
                <a:spLocks/>
              </p:cNvSpPr>
              <p:nvPr/>
            </p:nvSpPr>
            <p:spPr bwMode="auto">
              <a:xfrm>
                <a:off x="928688" y="1631950"/>
                <a:ext cx="44450" cy="55562"/>
              </a:xfrm>
              <a:custGeom>
                <a:avLst/>
                <a:gdLst>
                  <a:gd name="T0" fmla="*/ 85 w 85"/>
                  <a:gd name="T1" fmla="*/ 103 h 103"/>
                  <a:gd name="T2" fmla="*/ 85 w 85"/>
                  <a:gd name="T3" fmla="*/ 3 h 103"/>
                  <a:gd name="T4" fmla="*/ 0 w 85"/>
                  <a:gd name="T5" fmla="*/ 0 h 103"/>
                  <a:gd name="T6" fmla="*/ 0 w 85"/>
                  <a:gd name="T7" fmla="*/ 100 h 103"/>
                  <a:gd name="T8" fmla="*/ 85 w 85"/>
                  <a:gd name="T9" fmla="*/ 103 h 103"/>
                </a:gdLst>
                <a:ahLst/>
                <a:cxnLst>
                  <a:cxn ang="0">
                    <a:pos x="T0" y="T1"/>
                  </a:cxn>
                  <a:cxn ang="0">
                    <a:pos x="T2" y="T3"/>
                  </a:cxn>
                  <a:cxn ang="0">
                    <a:pos x="T4" y="T5"/>
                  </a:cxn>
                  <a:cxn ang="0">
                    <a:pos x="T6" y="T7"/>
                  </a:cxn>
                  <a:cxn ang="0">
                    <a:pos x="T8" y="T9"/>
                  </a:cxn>
                </a:cxnLst>
                <a:rect l="0" t="0" r="r" b="b"/>
                <a:pathLst>
                  <a:path w="85" h="103">
                    <a:moveTo>
                      <a:pt x="85" y="103"/>
                    </a:moveTo>
                    <a:lnTo>
                      <a:pt x="85" y="3"/>
                    </a:lnTo>
                    <a:lnTo>
                      <a:pt x="0" y="0"/>
                    </a:lnTo>
                    <a:lnTo>
                      <a:pt x="0" y="100"/>
                    </a:lnTo>
                    <a:lnTo>
                      <a:pt x="85" y="103"/>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0"/>
              <p:cNvSpPr>
                <a:spLocks/>
              </p:cNvSpPr>
              <p:nvPr/>
            </p:nvSpPr>
            <p:spPr bwMode="auto">
              <a:xfrm>
                <a:off x="998538" y="1635125"/>
                <a:ext cx="44450" cy="55562"/>
              </a:xfrm>
              <a:custGeom>
                <a:avLst/>
                <a:gdLst>
                  <a:gd name="T0" fmla="*/ 85 w 85"/>
                  <a:gd name="T1" fmla="*/ 105 h 105"/>
                  <a:gd name="T2" fmla="*/ 85 w 85"/>
                  <a:gd name="T3" fmla="*/ 3 h 105"/>
                  <a:gd name="T4" fmla="*/ 0 w 85"/>
                  <a:gd name="T5" fmla="*/ 0 h 105"/>
                  <a:gd name="T6" fmla="*/ 0 w 85"/>
                  <a:gd name="T7" fmla="*/ 102 h 105"/>
                  <a:gd name="T8" fmla="*/ 85 w 85"/>
                  <a:gd name="T9" fmla="*/ 105 h 105"/>
                </a:gdLst>
                <a:ahLst/>
                <a:cxnLst>
                  <a:cxn ang="0">
                    <a:pos x="T0" y="T1"/>
                  </a:cxn>
                  <a:cxn ang="0">
                    <a:pos x="T2" y="T3"/>
                  </a:cxn>
                  <a:cxn ang="0">
                    <a:pos x="T4" y="T5"/>
                  </a:cxn>
                  <a:cxn ang="0">
                    <a:pos x="T6" y="T7"/>
                  </a:cxn>
                  <a:cxn ang="0">
                    <a:pos x="T8" y="T9"/>
                  </a:cxn>
                </a:cxnLst>
                <a:rect l="0" t="0" r="r" b="b"/>
                <a:pathLst>
                  <a:path w="85" h="105">
                    <a:moveTo>
                      <a:pt x="85" y="105"/>
                    </a:moveTo>
                    <a:lnTo>
                      <a:pt x="85" y="3"/>
                    </a:lnTo>
                    <a:lnTo>
                      <a:pt x="0" y="0"/>
                    </a:lnTo>
                    <a:lnTo>
                      <a:pt x="0" y="102"/>
                    </a:lnTo>
                    <a:lnTo>
                      <a:pt x="85" y="105"/>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1"/>
              <p:cNvSpPr>
                <a:spLocks/>
              </p:cNvSpPr>
              <p:nvPr/>
            </p:nvSpPr>
            <p:spPr bwMode="auto">
              <a:xfrm>
                <a:off x="854075" y="1706563"/>
                <a:ext cx="44450" cy="53975"/>
              </a:xfrm>
              <a:custGeom>
                <a:avLst/>
                <a:gdLst>
                  <a:gd name="T0" fmla="*/ 84 w 84"/>
                  <a:gd name="T1" fmla="*/ 103 h 103"/>
                  <a:gd name="T2" fmla="*/ 84 w 84"/>
                  <a:gd name="T3" fmla="*/ 3 h 103"/>
                  <a:gd name="T4" fmla="*/ 0 w 84"/>
                  <a:gd name="T5" fmla="*/ 0 h 103"/>
                  <a:gd name="T6" fmla="*/ 0 w 84"/>
                  <a:gd name="T7" fmla="*/ 98 h 103"/>
                  <a:gd name="T8" fmla="*/ 84 w 84"/>
                  <a:gd name="T9" fmla="*/ 103 h 103"/>
                </a:gdLst>
                <a:ahLst/>
                <a:cxnLst>
                  <a:cxn ang="0">
                    <a:pos x="T0" y="T1"/>
                  </a:cxn>
                  <a:cxn ang="0">
                    <a:pos x="T2" y="T3"/>
                  </a:cxn>
                  <a:cxn ang="0">
                    <a:pos x="T4" y="T5"/>
                  </a:cxn>
                  <a:cxn ang="0">
                    <a:pos x="T6" y="T7"/>
                  </a:cxn>
                  <a:cxn ang="0">
                    <a:pos x="T8" y="T9"/>
                  </a:cxn>
                </a:cxnLst>
                <a:rect l="0" t="0" r="r" b="b"/>
                <a:pathLst>
                  <a:path w="84" h="103">
                    <a:moveTo>
                      <a:pt x="84" y="103"/>
                    </a:moveTo>
                    <a:lnTo>
                      <a:pt x="84" y="3"/>
                    </a:lnTo>
                    <a:lnTo>
                      <a:pt x="0" y="0"/>
                    </a:lnTo>
                    <a:lnTo>
                      <a:pt x="0" y="98"/>
                    </a:lnTo>
                    <a:lnTo>
                      <a:pt x="84" y="103"/>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2"/>
              <p:cNvSpPr>
                <a:spLocks/>
              </p:cNvSpPr>
              <p:nvPr/>
            </p:nvSpPr>
            <p:spPr bwMode="auto">
              <a:xfrm>
                <a:off x="928688" y="1709738"/>
                <a:ext cx="44450" cy="55562"/>
              </a:xfrm>
              <a:custGeom>
                <a:avLst/>
                <a:gdLst>
                  <a:gd name="T0" fmla="*/ 85 w 85"/>
                  <a:gd name="T1" fmla="*/ 105 h 105"/>
                  <a:gd name="T2" fmla="*/ 85 w 85"/>
                  <a:gd name="T3" fmla="*/ 4 h 105"/>
                  <a:gd name="T4" fmla="*/ 0 w 85"/>
                  <a:gd name="T5" fmla="*/ 0 h 105"/>
                  <a:gd name="T6" fmla="*/ 0 w 85"/>
                  <a:gd name="T7" fmla="*/ 100 h 105"/>
                  <a:gd name="T8" fmla="*/ 85 w 85"/>
                  <a:gd name="T9" fmla="*/ 105 h 105"/>
                </a:gdLst>
                <a:ahLst/>
                <a:cxnLst>
                  <a:cxn ang="0">
                    <a:pos x="T0" y="T1"/>
                  </a:cxn>
                  <a:cxn ang="0">
                    <a:pos x="T2" y="T3"/>
                  </a:cxn>
                  <a:cxn ang="0">
                    <a:pos x="T4" y="T5"/>
                  </a:cxn>
                  <a:cxn ang="0">
                    <a:pos x="T6" y="T7"/>
                  </a:cxn>
                  <a:cxn ang="0">
                    <a:pos x="T8" y="T9"/>
                  </a:cxn>
                </a:cxnLst>
                <a:rect l="0" t="0" r="r" b="b"/>
                <a:pathLst>
                  <a:path w="85" h="105">
                    <a:moveTo>
                      <a:pt x="85" y="105"/>
                    </a:moveTo>
                    <a:lnTo>
                      <a:pt x="85" y="4"/>
                    </a:lnTo>
                    <a:lnTo>
                      <a:pt x="0" y="0"/>
                    </a:lnTo>
                    <a:lnTo>
                      <a:pt x="0" y="100"/>
                    </a:lnTo>
                    <a:lnTo>
                      <a:pt x="85" y="105"/>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3"/>
              <p:cNvSpPr>
                <a:spLocks/>
              </p:cNvSpPr>
              <p:nvPr/>
            </p:nvSpPr>
            <p:spPr bwMode="auto">
              <a:xfrm>
                <a:off x="998538" y="1712913"/>
                <a:ext cx="44450" cy="57150"/>
              </a:xfrm>
              <a:custGeom>
                <a:avLst/>
                <a:gdLst>
                  <a:gd name="T0" fmla="*/ 85 w 85"/>
                  <a:gd name="T1" fmla="*/ 107 h 107"/>
                  <a:gd name="T2" fmla="*/ 85 w 85"/>
                  <a:gd name="T3" fmla="*/ 4 h 107"/>
                  <a:gd name="T4" fmla="*/ 0 w 85"/>
                  <a:gd name="T5" fmla="*/ 0 h 107"/>
                  <a:gd name="T6" fmla="*/ 0 w 85"/>
                  <a:gd name="T7" fmla="*/ 101 h 107"/>
                  <a:gd name="T8" fmla="*/ 85 w 85"/>
                  <a:gd name="T9" fmla="*/ 107 h 107"/>
                </a:gdLst>
                <a:ahLst/>
                <a:cxnLst>
                  <a:cxn ang="0">
                    <a:pos x="T0" y="T1"/>
                  </a:cxn>
                  <a:cxn ang="0">
                    <a:pos x="T2" y="T3"/>
                  </a:cxn>
                  <a:cxn ang="0">
                    <a:pos x="T4" y="T5"/>
                  </a:cxn>
                  <a:cxn ang="0">
                    <a:pos x="T6" y="T7"/>
                  </a:cxn>
                  <a:cxn ang="0">
                    <a:pos x="T8" y="T9"/>
                  </a:cxn>
                </a:cxnLst>
                <a:rect l="0" t="0" r="r" b="b"/>
                <a:pathLst>
                  <a:path w="85" h="107">
                    <a:moveTo>
                      <a:pt x="85" y="107"/>
                    </a:moveTo>
                    <a:lnTo>
                      <a:pt x="85" y="4"/>
                    </a:lnTo>
                    <a:lnTo>
                      <a:pt x="0" y="0"/>
                    </a:lnTo>
                    <a:lnTo>
                      <a:pt x="0" y="101"/>
                    </a:lnTo>
                    <a:lnTo>
                      <a:pt x="85" y="107"/>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4"/>
              <p:cNvSpPr>
                <a:spLocks/>
              </p:cNvSpPr>
              <p:nvPr/>
            </p:nvSpPr>
            <p:spPr bwMode="auto">
              <a:xfrm>
                <a:off x="854075" y="1781175"/>
                <a:ext cx="44450" cy="53975"/>
              </a:xfrm>
              <a:custGeom>
                <a:avLst/>
                <a:gdLst>
                  <a:gd name="T0" fmla="*/ 84 w 84"/>
                  <a:gd name="T1" fmla="*/ 104 h 104"/>
                  <a:gd name="T2" fmla="*/ 84 w 84"/>
                  <a:gd name="T3" fmla="*/ 5 h 104"/>
                  <a:gd name="T4" fmla="*/ 0 w 84"/>
                  <a:gd name="T5" fmla="*/ 0 h 104"/>
                  <a:gd name="T6" fmla="*/ 0 w 84"/>
                  <a:gd name="T7" fmla="*/ 97 h 104"/>
                  <a:gd name="T8" fmla="*/ 84 w 84"/>
                  <a:gd name="T9" fmla="*/ 104 h 104"/>
                </a:gdLst>
                <a:ahLst/>
                <a:cxnLst>
                  <a:cxn ang="0">
                    <a:pos x="T0" y="T1"/>
                  </a:cxn>
                  <a:cxn ang="0">
                    <a:pos x="T2" y="T3"/>
                  </a:cxn>
                  <a:cxn ang="0">
                    <a:pos x="T4" y="T5"/>
                  </a:cxn>
                  <a:cxn ang="0">
                    <a:pos x="T6" y="T7"/>
                  </a:cxn>
                  <a:cxn ang="0">
                    <a:pos x="T8" y="T9"/>
                  </a:cxn>
                </a:cxnLst>
                <a:rect l="0" t="0" r="r" b="b"/>
                <a:pathLst>
                  <a:path w="84" h="104">
                    <a:moveTo>
                      <a:pt x="84" y="104"/>
                    </a:moveTo>
                    <a:lnTo>
                      <a:pt x="84" y="5"/>
                    </a:lnTo>
                    <a:lnTo>
                      <a:pt x="0" y="0"/>
                    </a:lnTo>
                    <a:lnTo>
                      <a:pt x="0" y="97"/>
                    </a:lnTo>
                    <a:lnTo>
                      <a:pt x="84" y="104"/>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5"/>
              <p:cNvSpPr>
                <a:spLocks/>
              </p:cNvSpPr>
              <p:nvPr/>
            </p:nvSpPr>
            <p:spPr bwMode="auto">
              <a:xfrm>
                <a:off x="928688" y="1784350"/>
                <a:ext cx="44450" cy="57150"/>
              </a:xfrm>
              <a:custGeom>
                <a:avLst/>
                <a:gdLst>
                  <a:gd name="T0" fmla="*/ 85 w 85"/>
                  <a:gd name="T1" fmla="*/ 107 h 107"/>
                  <a:gd name="T2" fmla="*/ 85 w 85"/>
                  <a:gd name="T3" fmla="*/ 6 h 107"/>
                  <a:gd name="T4" fmla="*/ 0 w 85"/>
                  <a:gd name="T5" fmla="*/ 0 h 107"/>
                  <a:gd name="T6" fmla="*/ 0 w 85"/>
                  <a:gd name="T7" fmla="*/ 100 h 107"/>
                  <a:gd name="T8" fmla="*/ 85 w 85"/>
                  <a:gd name="T9" fmla="*/ 107 h 107"/>
                </a:gdLst>
                <a:ahLst/>
                <a:cxnLst>
                  <a:cxn ang="0">
                    <a:pos x="T0" y="T1"/>
                  </a:cxn>
                  <a:cxn ang="0">
                    <a:pos x="T2" y="T3"/>
                  </a:cxn>
                  <a:cxn ang="0">
                    <a:pos x="T4" y="T5"/>
                  </a:cxn>
                  <a:cxn ang="0">
                    <a:pos x="T6" y="T7"/>
                  </a:cxn>
                  <a:cxn ang="0">
                    <a:pos x="T8" y="T9"/>
                  </a:cxn>
                </a:cxnLst>
                <a:rect l="0" t="0" r="r" b="b"/>
                <a:pathLst>
                  <a:path w="85" h="107">
                    <a:moveTo>
                      <a:pt x="85" y="107"/>
                    </a:moveTo>
                    <a:lnTo>
                      <a:pt x="85" y="6"/>
                    </a:lnTo>
                    <a:lnTo>
                      <a:pt x="0" y="0"/>
                    </a:lnTo>
                    <a:lnTo>
                      <a:pt x="0" y="100"/>
                    </a:lnTo>
                    <a:lnTo>
                      <a:pt x="85" y="107"/>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96"/>
              <p:cNvSpPr>
                <a:spLocks/>
              </p:cNvSpPr>
              <p:nvPr/>
            </p:nvSpPr>
            <p:spPr bwMode="auto">
              <a:xfrm>
                <a:off x="998538" y="1789113"/>
                <a:ext cx="44450" cy="57150"/>
              </a:xfrm>
              <a:custGeom>
                <a:avLst/>
                <a:gdLst>
                  <a:gd name="T0" fmla="*/ 85 w 85"/>
                  <a:gd name="T1" fmla="*/ 109 h 109"/>
                  <a:gd name="T2" fmla="*/ 85 w 85"/>
                  <a:gd name="T3" fmla="*/ 6 h 109"/>
                  <a:gd name="T4" fmla="*/ 0 w 85"/>
                  <a:gd name="T5" fmla="*/ 0 h 109"/>
                  <a:gd name="T6" fmla="*/ 0 w 85"/>
                  <a:gd name="T7" fmla="*/ 102 h 109"/>
                  <a:gd name="T8" fmla="*/ 85 w 85"/>
                  <a:gd name="T9" fmla="*/ 109 h 109"/>
                </a:gdLst>
                <a:ahLst/>
                <a:cxnLst>
                  <a:cxn ang="0">
                    <a:pos x="T0" y="T1"/>
                  </a:cxn>
                  <a:cxn ang="0">
                    <a:pos x="T2" y="T3"/>
                  </a:cxn>
                  <a:cxn ang="0">
                    <a:pos x="T4" y="T5"/>
                  </a:cxn>
                  <a:cxn ang="0">
                    <a:pos x="T6" y="T7"/>
                  </a:cxn>
                  <a:cxn ang="0">
                    <a:pos x="T8" y="T9"/>
                  </a:cxn>
                </a:cxnLst>
                <a:rect l="0" t="0" r="r" b="b"/>
                <a:pathLst>
                  <a:path w="85" h="109">
                    <a:moveTo>
                      <a:pt x="85" y="109"/>
                    </a:moveTo>
                    <a:lnTo>
                      <a:pt x="85" y="6"/>
                    </a:lnTo>
                    <a:lnTo>
                      <a:pt x="0" y="0"/>
                    </a:lnTo>
                    <a:lnTo>
                      <a:pt x="0" y="102"/>
                    </a:lnTo>
                    <a:lnTo>
                      <a:pt x="85" y="109"/>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97"/>
              <p:cNvSpPr>
                <a:spLocks/>
              </p:cNvSpPr>
              <p:nvPr/>
            </p:nvSpPr>
            <p:spPr bwMode="auto">
              <a:xfrm>
                <a:off x="1312863" y="1687513"/>
                <a:ext cx="241300" cy="57150"/>
              </a:xfrm>
              <a:custGeom>
                <a:avLst/>
                <a:gdLst>
                  <a:gd name="T0" fmla="*/ 184 w 456"/>
                  <a:gd name="T1" fmla="*/ 43 h 109"/>
                  <a:gd name="T2" fmla="*/ 202 w 456"/>
                  <a:gd name="T3" fmla="*/ 46 h 109"/>
                  <a:gd name="T4" fmla="*/ 220 w 456"/>
                  <a:gd name="T5" fmla="*/ 53 h 109"/>
                  <a:gd name="T6" fmla="*/ 236 w 456"/>
                  <a:gd name="T7" fmla="*/ 61 h 109"/>
                  <a:gd name="T8" fmla="*/ 254 w 456"/>
                  <a:gd name="T9" fmla="*/ 71 h 109"/>
                  <a:gd name="T10" fmla="*/ 271 w 456"/>
                  <a:gd name="T11" fmla="*/ 82 h 109"/>
                  <a:gd name="T12" fmla="*/ 288 w 456"/>
                  <a:gd name="T13" fmla="*/ 90 h 109"/>
                  <a:gd name="T14" fmla="*/ 306 w 456"/>
                  <a:gd name="T15" fmla="*/ 99 h 109"/>
                  <a:gd name="T16" fmla="*/ 324 w 456"/>
                  <a:gd name="T17" fmla="*/ 103 h 109"/>
                  <a:gd name="T18" fmla="*/ 341 w 456"/>
                  <a:gd name="T19" fmla="*/ 106 h 109"/>
                  <a:gd name="T20" fmla="*/ 359 w 456"/>
                  <a:gd name="T21" fmla="*/ 109 h 109"/>
                  <a:gd name="T22" fmla="*/ 375 w 456"/>
                  <a:gd name="T23" fmla="*/ 109 h 109"/>
                  <a:gd name="T24" fmla="*/ 392 w 456"/>
                  <a:gd name="T25" fmla="*/ 109 h 109"/>
                  <a:gd name="T26" fmla="*/ 407 w 456"/>
                  <a:gd name="T27" fmla="*/ 109 h 109"/>
                  <a:gd name="T28" fmla="*/ 424 w 456"/>
                  <a:gd name="T29" fmla="*/ 106 h 109"/>
                  <a:gd name="T30" fmla="*/ 441 w 456"/>
                  <a:gd name="T31" fmla="*/ 103 h 109"/>
                  <a:gd name="T32" fmla="*/ 456 w 456"/>
                  <a:gd name="T33" fmla="*/ 100 h 109"/>
                  <a:gd name="T34" fmla="*/ 456 w 456"/>
                  <a:gd name="T35" fmla="*/ 0 h 109"/>
                  <a:gd name="T36" fmla="*/ 0 w 456"/>
                  <a:gd name="T37" fmla="*/ 0 h 109"/>
                  <a:gd name="T38" fmla="*/ 0 w 456"/>
                  <a:gd name="T39" fmla="*/ 61 h 109"/>
                  <a:gd name="T40" fmla="*/ 23 w 456"/>
                  <a:gd name="T41" fmla="*/ 58 h 109"/>
                  <a:gd name="T42" fmla="*/ 46 w 456"/>
                  <a:gd name="T43" fmla="*/ 54 h 109"/>
                  <a:gd name="T44" fmla="*/ 68 w 456"/>
                  <a:gd name="T45" fmla="*/ 50 h 109"/>
                  <a:gd name="T46" fmla="*/ 91 w 456"/>
                  <a:gd name="T47" fmla="*/ 46 h 109"/>
                  <a:gd name="T48" fmla="*/ 114 w 456"/>
                  <a:gd name="T49" fmla="*/ 42 h 109"/>
                  <a:gd name="T50" fmla="*/ 136 w 456"/>
                  <a:gd name="T51" fmla="*/ 40 h 109"/>
                  <a:gd name="T52" fmla="*/ 160 w 456"/>
                  <a:gd name="T53" fmla="*/ 40 h 109"/>
                  <a:gd name="T54" fmla="*/ 184 w 456"/>
                  <a:gd name="T55" fmla="*/ 4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56" h="109">
                    <a:moveTo>
                      <a:pt x="184" y="43"/>
                    </a:moveTo>
                    <a:lnTo>
                      <a:pt x="202" y="46"/>
                    </a:lnTo>
                    <a:lnTo>
                      <a:pt x="220" y="53"/>
                    </a:lnTo>
                    <a:lnTo>
                      <a:pt x="236" y="61"/>
                    </a:lnTo>
                    <a:lnTo>
                      <a:pt x="254" y="71"/>
                    </a:lnTo>
                    <a:lnTo>
                      <a:pt x="271" y="82"/>
                    </a:lnTo>
                    <a:lnTo>
                      <a:pt x="288" y="90"/>
                    </a:lnTo>
                    <a:lnTo>
                      <a:pt x="306" y="99"/>
                    </a:lnTo>
                    <a:lnTo>
                      <a:pt x="324" y="103"/>
                    </a:lnTo>
                    <a:lnTo>
                      <a:pt x="341" y="106"/>
                    </a:lnTo>
                    <a:lnTo>
                      <a:pt x="359" y="109"/>
                    </a:lnTo>
                    <a:lnTo>
                      <a:pt x="375" y="109"/>
                    </a:lnTo>
                    <a:lnTo>
                      <a:pt x="392" y="109"/>
                    </a:lnTo>
                    <a:lnTo>
                      <a:pt x="407" y="109"/>
                    </a:lnTo>
                    <a:lnTo>
                      <a:pt x="424" y="106"/>
                    </a:lnTo>
                    <a:lnTo>
                      <a:pt x="441" y="103"/>
                    </a:lnTo>
                    <a:lnTo>
                      <a:pt x="456" y="100"/>
                    </a:lnTo>
                    <a:lnTo>
                      <a:pt x="456" y="0"/>
                    </a:lnTo>
                    <a:lnTo>
                      <a:pt x="0" y="0"/>
                    </a:lnTo>
                    <a:lnTo>
                      <a:pt x="0" y="61"/>
                    </a:lnTo>
                    <a:lnTo>
                      <a:pt x="23" y="58"/>
                    </a:lnTo>
                    <a:lnTo>
                      <a:pt x="46" y="54"/>
                    </a:lnTo>
                    <a:lnTo>
                      <a:pt x="68" y="50"/>
                    </a:lnTo>
                    <a:lnTo>
                      <a:pt x="91" y="46"/>
                    </a:lnTo>
                    <a:lnTo>
                      <a:pt x="114" y="42"/>
                    </a:lnTo>
                    <a:lnTo>
                      <a:pt x="136" y="40"/>
                    </a:lnTo>
                    <a:lnTo>
                      <a:pt x="160" y="40"/>
                    </a:lnTo>
                    <a:lnTo>
                      <a:pt x="184" y="43"/>
                    </a:lnTo>
                    <a:close/>
                  </a:path>
                </a:pathLst>
              </a:custGeom>
              <a:solidFill>
                <a:srgbClr val="5E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98"/>
              <p:cNvSpPr>
                <a:spLocks/>
              </p:cNvSpPr>
              <p:nvPr/>
            </p:nvSpPr>
            <p:spPr bwMode="auto">
              <a:xfrm>
                <a:off x="617538" y="1736725"/>
                <a:ext cx="19050" cy="168275"/>
              </a:xfrm>
              <a:custGeom>
                <a:avLst/>
                <a:gdLst>
                  <a:gd name="T0" fmla="*/ 37 w 37"/>
                  <a:gd name="T1" fmla="*/ 318 h 318"/>
                  <a:gd name="T2" fmla="*/ 37 w 37"/>
                  <a:gd name="T3" fmla="*/ 0 h 318"/>
                  <a:gd name="T4" fmla="*/ 0 w 37"/>
                  <a:gd name="T5" fmla="*/ 0 h 318"/>
                  <a:gd name="T6" fmla="*/ 0 w 37"/>
                  <a:gd name="T7" fmla="*/ 308 h 318"/>
                  <a:gd name="T8" fmla="*/ 37 w 37"/>
                  <a:gd name="T9" fmla="*/ 318 h 318"/>
                </a:gdLst>
                <a:ahLst/>
                <a:cxnLst>
                  <a:cxn ang="0">
                    <a:pos x="T0" y="T1"/>
                  </a:cxn>
                  <a:cxn ang="0">
                    <a:pos x="T2" y="T3"/>
                  </a:cxn>
                  <a:cxn ang="0">
                    <a:pos x="T4" y="T5"/>
                  </a:cxn>
                  <a:cxn ang="0">
                    <a:pos x="T6" y="T7"/>
                  </a:cxn>
                  <a:cxn ang="0">
                    <a:pos x="T8" y="T9"/>
                  </a:cxn>
                </a:cxnLst>
                <a:rect l="0" t="0" r="r" b="b"/>
                <a:pathLst>
                  <a:path w="37" h="318">
                    <a:moveTo>
                      <a:pt x="37" y="318"/>
                    </a:moveTo>
                    <a:lnTo>
                      <a:pt x="37" y="0"/>
                    </a:lnTo>
                    <a:lnTo>
                      <a:pt x="0" y="0"/>
                    </a:lnTo>
                    <a:lnTo>
                      <a:pt x="0" y="308"/>
                    </a:lnTo>
                    <a:lnTo>
                      <a:pt x="37" y="3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99"/>
              <p:cNvSpPr>
                <a:spLocks/>
              </p:cNvSpPr>
              <p:nvPr/>
            </p:nvSpPr>
            <p:spPr bwMode="auto">
              <a:xfrm>
                <a:off x="1146175" y="1154113"/>
                <a:ext cx="73025" cy="82550"/>
              </a:xfrm>
              <a:custGeom>
                <a:avLst/>
                <a:gdLst>
                  <a:gd name="T0" fmla="*/ 133 w 138"/>
                  <a:gd name="T1" fmla="*/ 2 h 156"/>
                  <a:gd name="T2" fmla="*/ 131 w 138"/>
                  <a:gd name="T3" fmla="*/ 0 h 156"/>
                  <a:gd name="T4" fmla="*/ 128 w 138"/>
                  <a:gd name="T5" fmla="*/ 0 h 156"/>
                  <a:gd name="T6" fmla="*/ 124 w 138"/>
                  <a:gd name="T7" fmla="*/ 0 h 156"/>
                  <a:gd name="T8" fmla="*/ 121 w 138"/>
                  <a:gd name="T9" fmla="*/ 3 h 156"/>
                  <a:gd name="T10" fmla="*/ 121 w 138"/>
                  <a:gd name="T11" fmla="*/ 3 h 156"/>
                  <a:gd name="T12" fmla="*/ 3 w 138"/>
                  <a:gd name="T13" fmla="*/ 141 h 156"/>
                  <a:gd name="T14" fmla="*/ 0 w 138"/>
                  <a:gd name="T15" fmla="*/ 143 h 156"/>
                  <a:gd name="T16" fmla="*/ 0 w 138"/>
                  <a:gd name="T17" fmla="*/ 148 h 156"/>
                  <a:gd name="T18" fmla="*/ 1 w 138"/>
                  <a:gd name="T19" fmla="*/ 150 h 156"/>
                  <a:gd name="T20" fmla="*/ 3 w 138"/>
                  <a:gd name="T21" fmla="*/ 153 h 156"/>
                  <a:gd name="T22" fmla="*/ 6 w 138"/>
                  <a:gd name="T23" fmla="*/ 156 h 156"/>
                  <a:gd name="T24" fmla="*/ 10 w 138"/>
                  <a:gd name="T25" fmla="*/ 156 h 156"/>
                  <a:gd name="T26" fmla="*/ 14 w 138"/>
                  <a:gd name="T27" fmla="*/ 156 h 156"/>
                  <a:gd name="T28" fmla="*/ 17 w 138"/>
                  <a:gd name="T29" fmla="*/ 153 h 156"/>
                  <a:gd name="T30" fmla="*/ 135 w 138"/>
                  <a:gd name="T31" fmla="*/ 16 h 156"/>
                  <a:gd name="T32" fmla="*/ 138 w 138"/>
                  <a:gd name="T33" fmla="*/ 13 h 156"/>
                  <a:gd name="T34" fmla="*/ 138 w 138"/>
                  <a:gd name="T35" fmla="*/ 9 h 156"/>
                  <a:gd name="T36" fmla="*/ 136 w 138"/>
                  <a:gd name="T37" fmla="*/ 4 h 156"/>
                  <a:gd name="T38" fmla="*/ 133 w 138"/>
                  <a:gd name="T39" fmla="*/ 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8" h="156">
                    <a:moveTo>
                      <a:pt x="133" y="2"/>
                    </a:moveTo>
                    <a:lnTo>
                      <a:pt x="131" y="0"/>
                    </a:lnTo>
                    <a:lnTo>
                      <a:pt x="128" y="0"/>
                    </a:lnTo>
                    <a:lnTo>
                      <a:pt x="124" y="0"/>
                    </a:lnTo>
                    <a:lnTo>
                      <a:pt x="121" y="3"/>
                    </a:lnTo>
                    <a:lnTo>
                      <a:pt x="121" y="3"/>
                    </a:lnTo>
                    <a:lnTo>
                      <a:pt x="3" y="141"/>
                    </a:lnTo>
                    <a:lnTo>
                      <a:pt x="0" y="143"/>
                    </a:lnTo>
                    <a:lnTo>
                      <a:pt x="0" y="148"/>
                    </a:lnTo>
                    <a:lnTo>
                      <a:pt x="1" y="150"/>
                    </a:lnTo>
                    <a:lnTo>
                      <a:pt x="3" y="153"/>
                    </a:lnTo>
                    <a:lnTo>
                      <a:pt x="6" y="156"/>
                    </a:lnTo>
                    <a:lnTo>
                      <a:pt x="10" y="156"/>
                    </a:lnTo>
                    <a:lnTo>
                      <a:pt x="14" y="156"/>
                    </a:lnTo>
                    <a:lnTo>
                      <a:pt x="17" y="153"/>
                    </a:lnTo>
                    <a:lnTo>
                      <a:pt x="135" y="16"/>
                    </a:lnTo>
                    <a:lnTo>
                      <a:pt x="138" y="13"/>
                    </a:lnTo>
                    <a:lnTo>
                      <a:pt x="138" y="9"/>
                    </a:lnTo>
                    <a:lnTo>
                      <a:pt x="136" y="4"/>
                    </a:lnTo>
                    <a:lnTo>
                      <a:pt x="133"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100"/>
              <p:cNvSpPr>
                <a:spLocks/>
              </p:cNvSpPr>
              <p:nvPr/>
            </p:nvSpPr>
            <p:spPr bwMode="auto">
              <a:xfrm>
                <a:off x="1165225" y="1236663"/>
                <a:ext cx="115888" cy="42862"/>
              </a:xfrm>
              <a:custGeom>
                <a:avLst/>
                <a:gdLst>
                  <a:gd name="T0" fmla="*/ 218 w 218"/>
                  <a:gd name="T1" fmla="*/ 7 h 81"/>
                  <a:gd name="T2" fmla="*/ 216 w 218"/>
                  <a:gd name="T3" fmla="*/ 3 h 81"/>
                  <a:gd name="T4" fmla="*/ 213 w 218"/>
                  <a:gd name="T5" fmla="*/ 1 h 81"/>
                  <a:gd name="T6" fmla="*/ 209 w 218"/>
                  <a:gd name="T7" fmla="*/ 0 h 81"/>
                  <a:gd name="T8" fmla="*/ 205 w 218"/>
                  <a:gd name="T9" fmla="*/ 0 h 81"/>
                  <a:gd name="T10" fmla="*/ 6 w 218"/>
                  <a:gd name="T11" fmla="*/ 63 h 81"/>
                  <a:gd name="T12" fmla="*/ 6 w 218"/>
                  <a:gd name="T13" fmla="*/ 63 h 81"/>
                  <a:gd name="T14" fmla="*/ 2 w 218"/>
                  <a:gd name="T15" fmla="*/ 64 h 81"/>
                  <a:gd name="T16" fmla="*/ 1 w 218"/>
                  <a:gd name="T17" fmla="*/ 67 h 81"/>
                  <a:gd name="T18" fmla="*/ 0 w 218"/>
                  <a:gd name="T19" fmla="*/ 71 h 81"/>
                  <a:gd name="T20" fmla="*/ 0 w 218"/>
                  <a:gd name="T21" fmla="*/ 75 h 81"/>
                  <a:gd name="T22" fmla="*/ 1 w 218"/>
                  <a:gd name="T23" fmla="*/ 78 h 81"/>
                  <a:gd name="T24" fmla="*/ 4 w 218"/>
                  <a:gd name="T25" fmla="*/ 79 h 81"/>
                  <a:gd name="T26" fmla="*/ 8 w 218"/>
                  <a:gd name="T27" fmla="*/ 81 h 81"/>
                  <a:gd name="T28" fmla="*/ 12 w 218"/>
                  <a:gd name="T29" fmla="*/ 81 h 81"/>
                  <a:gd name="T30" fmla="*/ 211 w 218"/>
                  <a:gd name="T31" fmla="*/ 18 h 81"/>
                  <a:gd name="T32" fmla="*/ 215 w 218"/>
                  <a:gd name="T33" fmla="*/ 17 h 81"/>
                  <a:gd name="T34" fmla="*/ 216 w 218"/>
                  <a:gd name="T35" fmla="*/ 14 h 81"/>
                  <a:gd name="T36" fmla="*/ 218 w 218"/>
                  <a:gd name="T37" fmla="*/ 10 h 81"/>
                  <a:gd name="T38" fmla="*/ 218 w 218"/>
                  <a:gd name="T39" fmla="*/ 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8" h="81">
                    <a:moveTo>
                      <a:pt x="218" y="7"/>
                    </a:moveTo>
                    <a:lnTo>
                      <a:pt x="216" y="3"/>
                    </a:lnTo>
                    <a:lnTo>
                      <a:pt x="213" y="1"/>
                    </a:lnTo>
                    <a:lnTo>
                      <a:pt x="209" y="0"/>
                    </a:lnTo>
                    <a:lnTo>
                      <a:pt x="205" y="0"/>
                    </a:lnTo>
                    <a:lnTo>
                      <a:pt x="6" y="63"/>
                    </a:lnTo>
                    <a:lnTo>
                      <a:pt x="6" y="63"/>
                    </a:lnTo>
                    <a:lnTo>
                      <a:pt x="2" y="64"/>
                    </a:lnTo>
                    <a:lnTo>
                      <a:pt x="1" y="67"/>
                    </a:lnTo>
                    <a:lnTo>
                      <a:pt x="0" y="71"/>
                    </a:lnTo>
                    <a:lnTo>
                      <a:pt x="0" y="75"/>
                    </a:lnTo>
                    <a:lnTo>
                      <a:pt x="1" y="78"/>
                    </a:lnTo>
                    <a:lnTo>
                      <a:pt x="4" y="79"/>
                    </a:lnTo>
                    <a:lnTo>
                      <a:pt x="8" y="81"/>
                    </a:lnTo>
                    <a:lnTo>
                      <a:pt x="12" y="81"/>
                    </a:lnTo>
                    <a:lnTo>
                      <a:pt x="211" y="18"/>
                    </a:lnTo>
                    <a:lnTo>
                      <a:pt x="215" y="17"/>
                    </a:lnTo>
                    <a:lnTo>
                      <a:pt x="216" y="14"/>
                    </a:lnTo>
                    <a:lnTo>
                      <a:pt x="218" y="10"/>
                    </a:lnTo>
                    <a:lnTo>
                      <a:pt x="218"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101"/>
              <p:cNvSpPr>
                <a:spLocks/>
              </p:cNvSpPr>
              <p:nvPr/>
            </p:nvSpPr>
            <p:spPr bwMode="auto">
              <a:xfrm>
                <a:off x="1179513" y="1327150"/>
                <a:ext cx="85725" cy="14287"/>
              </a:xfrm>
              <a:custGeom>
                <a:avLst/>
                <a:gdLst>
                  <a:gd name="T0" fmla="*/ 152 w 162"/>
                  <a:gd name="T1" fmla="*/ 9 h 28"/>
                  <a:gd name="T2" fmla="*/ 9 w 162"/>
                  <a:gd name="T3" fmla="*/ 0 h 28"/>
                  <a:gd name="T4" fmla="*/ 5 w 162"/>
                  <a:gd name="T5" fmla="*/ 0 h 28"/>
                  <a:gd name="T6" fmla="*/ 2 w 162"/>
                  <a:gd name="T7" fmla="*/ 2 h 28"/>
                  <a:gd name="T8" fmla="*/ 1 w 162"/>
                  <a:gd name="T9" fmla="*/ 5 h 28"/>
                  <a:gd name="T10" fmla="*/ 0 w 162"/>
                  <a:gd name="T11" fmla="*/ 9 h 28"/>
                  <a:gd name="T12" fmla="*/ 1 w 162"/>
                  <a:gd name="T13" fmla="*/ 13 h 28"/>
                  <a:gd name="T14" fmla="*/ 2 w 162"/>
                  <a:gd name="T15" fmla="*/ 16 h 28"/>
                  <a:gd name="T16" fmla="*/ 5 w 162"/>
                  <a:gd name="T17" fmla="*/ 17 h 28"/>
                  <a:gd name="T18" fmla="*/ 8 w 162"/>
                  <a:gd name="T19" fmla="*/ 18 h 28"/>
                  <a:gd name="T20" fmla="*/ 8 w 162"/>
                  <a:gd name="T21" fmla="*/ 18 h 28"/>
                  <a:gd name="T22" fmla="*/ 152 w 162"/>
                  <a:gd name="T23" fmla="*/ 28 h 28"/>
                  <a:gd name="T24" fmla="*/ 152 w 162"/>
                  <a:gd name="T25" fmla="*/ 28 h 28"/>
                  <a:gd name="T26" fmla="*/ 155 w 162"/>
                  <a:gd name="T27" fmla="*/ 27 h 28"/>
                  <a:gd name="T28" fmla="*/ 158 w 162"/>
                  <a:gd name="T29" fmla="*/ 25 h 28"/>
                  <a:gd name="T30" fmla="*/ 161 w 162"/>
                  <a:gd name="T31" fmla="*/ 23 h 28"/>
                  <a:gd name="T32" fmla="*/ 162 w 162"/>
                  <a:gd name="T33" fmla="*/ 20 h 28"/>
                  <a:gd name="T34" fmla="*/ 161 w 162"/>
                  <a:gd name="T35" fmla="*/ 16 h 28"/>
                  <a:gd name="T36" fmla="*/ 159 w 162"/>
                  <a:gd name="T37" fmla="*/ 13 h 28"/>
                  <a:gd name="T38" fmla="*/ 156 w 162"/>
                  <a:gd name="T39" fmla="*/ 10 h 28"/>
                  <a:gd name="T40" fmla="*/ 152 w 162"/>
                  <a:gd name="T41"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2" h="28">
                    <a:moveTo>
                      <a:pt x="152" y="9"/>
                    </a:moveTo>
                    <a:lnTo>
                      <a:pt x="9" y="0"/>
                    </a:lnTo>
                    <a:lnTo>
                      <a:pt x="5" y="0"/>
                    </a:lnTo>
                    <a:lnTo>
                      <a:pt x="2" y="2"/>
                    </a:lnTo>
                    <a:lnTo>
                      <a:pt x="1" y="5"/>
                    </a:lnTo>
                    <a:lnTo>
                      <a:pt x="0" y="9"/>
                    </a:lnTo>
                    <a:lnTo>
                      <a:pt x="1" y="13"/>
                    </a:lnTo>
                    <a:lnTo>
                      <a:pt x="2" y="16"/>
                    </a:lnTo>
                    <a:lnTo>
                      <a:pt x="5" y="17"/>
                    </a:lnTo>
                    <a:lnTo>
                      <a:pt x="8" y="18"/>
                    </a:lnTo>
                    <a:lnTo>
                      <a:pt x="8" y="18"/>
                    </a:lnTo>
                    <a:lnTo>
                      <a:pt x="152" y="28"/>
                    </a:lnTo>
                    <a:lnTo>
                      <a:pt x="152" y="28"/>
                    </a:lnTo>
                    <a:lnTo>
                      <a:pt x="155" y="27"/>
                    </a:lnTo>
                    <a:lnTo>
                      <a:pt x="158" y="25"/>
                    </a:lnTo>
                    <a:lnTo>
                      <a:pt x="161" y="23"/>
                    </a:lnTo>
                    <a:lnTo>
                      <a:pt x="162" y="20"/>
                    </a:lnTo>
                    <a:lnTo>
                      <a:pt x="161" y="16"/>
                    </a:lnTo>
                    <a:lnTo>
                      <a:pt x="159" y="13"/>
                    </a:lnTo>
                    <a:lnTo>
                      <a:pt x="156" y="10"/>
                    </a:lnTo>
                    <a:lnTo>
                      <a:pt x="152"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2"/>
              <p:cNvSpPr>
                <a:spLocks/>
              </p:cNvSpPr>
              <p:nvPr/>
            </p:nvSpPr>
            <p:spPr bwMode="auto">
              <a:xfrm>
                <a:off x="1222375" y="1789113"/>
                <a:ext cx="28575" cy="50800"/>
              </a:xfrm>
              <a:custGeom>
                <a:avLst/>
                <a:gdLst>
                  <a:gd name="T0" fmla="*/ 26 w 53"/>
                  <a:gd name="T1" fmla="*/ 96 h 96"/>
                  <a:gd name="T2" fmla="*/ 37 w 53"/>
                  <a:gd name="T3" fmla="*/ 92 h 96"/>
                  <a:gd name="T4" fmla="*/ 46 w 53"/>
                  <a:gd name="T5" fmla="*/ 82 h 96"/>
                  <a:gd name="T6" fmla="*/ 51 w 53"/>
                  <a:gd name="T7" fmla="*/ 65 h 96"/>
                  <a:gd name="T8" fmla="*/ 53 w 53"/>
                  <a:gd name="T9" fmla="*/ 47 h 96"/>
                  <a:gd name="T10" fmla="*/ 51 w 53"/>
                  <a:gd name="T11" fmla="*/ 29 h 96"/>
                  <a:gd name="T12" fmla="*/ 46 w 53"/>
                  <a:gd name="T13" fmla="*/ 14 h 96"/>
                  <a:gd name="T14" fmla="*/ 37 w 53"/>
                  <a:gd name="T15" fmla="*/ 4 h 96"/>
                  <a:gd name="T16" fmla="*/ 26 w 53"/>
                  <a:gd name="T17" fmla="*/ 0 h 96"/>
                  <a:gd name="T18" fmla="*/ 17 w 53"/>
                  <a:gd name="T19" fmla="*/ 4 h 96"/>
                  <a:gd name="T20" fmla="*/ 8 w 53"/>
                  <a:gd name="T21" fmla="*/ 14 h 96"/>
                  <a:gd name="T22" fmla="*/ 3 w 53"/>
                  <a:gd name="T23" fmla="*/ 29 h 96"/>
                  <a:gd name="T24" fmla="*/ 0 w 53"/>
                  <a:gd name="T25" fmla="*/ 47 h 96"/>
                  <a:gd name="T26" fmla="*/ 3 w 53"/>
                  <a:gd name="T27" fmla="*/ 65 h 96"/>
                  <a:gd name="T28" fmla="*/ 8 w 53"/>
                  <a:gd name="T29" fmla="*/ 82 h 96"/>
                  <a:gd name="T30" fmla="*/ 17 w 53"/>
                  <a:gd name="T31" fmla="*/ 92 h 96"/>
                  <a:gd name="T32" fmla="*/ 26 w 53"/>
                  <a:gd name="T33"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96">
                    <a:moveTo>
                      <a:pt x="26" y="96"/>
                    </a:moveTo>
                    <a:lnTo>
                      <a:pt x="37" y="92"/>
                    </a:lnTo>
                    <a:lnTo>
                      <a:pt x="46" y="82"/>
                    </a:lnTo>
                    <a:lnTo>
                      <a:pt x="51" y="65"/>
                    </a:lnTo>
                    <a:lnTo>
                      <a:pt x="53" y="47"/>
                    </a:lnTo>
                    <a:lnTo>
                      <a:pt x="51" y="29"/>
                    </a:lnTo>
                    <a:lnTo>
                      <a:pt x="46" y="14"/>
                    </a:lnTo>
                    <a:lnTo>
                      <a:pt x="37" y="4"/>
                    </a:lnTo>
                    <a:lnTo>
                      <a:pt x="26" y="0"/>
                    </a:lnTo>
                    <a:lnTo>
                      <a:pt x="17" y="4"/>
                    </a:lnTo>
                    <a:lnTo>
                      <a:pt x="8" y="14"/>
                    </a:lnTo>
                    <a:lnTo>
                      <a:pt x="3" y="29"/>
                    </a:lnTo>
                    <a:lnTo>
                      <a:pt x="0" y="47"/>
                    </a:lnTo>
                    <a:lnTo>
                      <a:pt x="3" y="65"/>
                    </a:lnTo>
                    <a:lnTo>
                      <a:pt x="8" y="82"/>
                    </a:lnTo>
                    <a:lnTo>
                      <a:pt x="17" y="92"/>
                    </a:lnTo>
                    <a:lnTo>
                      <a:pt x="26"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Rectangle 103"/>
              <p:cNvSpPr>
                <a:spLocks noChangeArrowheads="1"/>
              </p:cNvSpPr>
              <p:nvPr/>
            </p:nvSpPr>
            <p:spPr bwMode="auto">
              <a:xfrm>
                <a:off x="536575" y="1709738"/>
                <a:ext cx="25400" cy="460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Rectangle 104"/>
              <p:cNvSpPr>
                <a:spLocks noChangeArrowheads="1"/>
              </p:cNvSpPr>
              <p:nvPr/>
            </p:nvSpPr>
            <p:spPr bwMode="auto">
              <a:xfrm>
                <a:off x="684213" y="1709738"/>
                <a:ext cx="23813" cy="460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Rectangle 105"/>
              <p:cNvSpPr>
                <a:spLocks noChangeArrowheads="1"/>
              </p:cNvSpPr>
              <p:nvPr/>
            </p:nvSpPr>
            <p:spPr bwMode="auto">
              <a:xfrm>
                <a:off x="563563" y="1598613"/>
                <a:ext cx="125413" cy="666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Rectangle 106"/>
              <p:cNvSpPr>
                <a:spLocks noChangeArrowheads="1"/>
              </p:cNvSpPr>
              <p:nvPr/>
            </p:nvSpPr>
            <p:spPr bwMode="auto">
              <a:xfrm>
                <a:off x="581025" y="1616075"/>
                <a:ext cx="90488" cy="39687"/>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107"/>
              <p:cNvSpPr>
                <a:spLocks/>
              </p:cNvSpPr>
              <p:nvPr/>
            </p:nvSpPr>
            <p:spPr bwMode="auto">
              <a:xfrm>
                <a:off x="523875" y="1651000"/>
                <a:ext cx="206375" cy="76200"/>
              </a:xfrm>
              <a:custGeom>
                <a:avLst/>
                <a:gdLst>
                  <a:gd name="T0" fmla="*/ 390 w 390"/>
                  <a:gd name="T1" fmla="*/ 144 h 144"/>
                  <a:gd name="T2" fmla="*/ 361 w 390"/>
                  <a:gd name="T3" fmla="*/ 0 h 144"/>
                  <a:gd name="T4" fmla="*/ 22 w 390"/>
                  <a:gd name="T5" fmla="*/ 0 h 144"/>
                  <a:gd name="T6" fmla="*/ 0 w 390"/>
                  <a:gd name="T7" fmla="*/ 144 h 144"/>
                  <a:gd name="T8" fmla="*/ 390 w 390"/>
                  <a:gd name="T9" fmla="*/ 144 h 144"/>
                </a:gdLst>
                <a:ahLst/>
                <a:cxnLst>
                  <a:cxn ang="0">
                    <a:pos x="T0" y="T1"/>
                  </a:cxn>
                  <a:cxn ang="0">
                    <a:pos x="T2" y="T3"/>
                  </a:cxn>
                  <a:cxn ang="0">
                    <a:pos x="T4" y="T5"/>
                  </a:cxn>
                  <a:cxn ang="0">
                    <a:pos x="T6" y="T7"/>
                  </a:cxn>
                  <a:cxn ang="0">
                    <a:pos x="T8" y="T9"/>
                  </a:cxn>
                </a:cxnLst>
                <a:rect l="0" t="0" r="r" b="b"/>
                <a:pathLst>
                  <a:path w="390" h="144">
                    <a:moveTo>
                      <a:pt x="390" y="144"/>
                    </a:moveTo>
                    <a:lnTo>
                      <a:pt x="361" y="0"/>
                    </a:lnTo>
                    <a:lnTo>
                      <a:pt x="22" y="0"/>
                    </a:lnTo>
                    <a:lnTo>
                      <a:pt x="0" y="144"/>
                    </a:lnTo>
                    <a:lnTo>
                      <a:pt x="390" y="1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108"/>
              <p:cNvSpPr>
                <a:spLocks/>
              </p:cNvSpPr>
              <p:nvPr/>
            </p:nvSpPr>
            <p:spPr bwMode="auto">
              <a:xfrm>
                <a:off x="546100" y="1674813"/>
                <a:ext cx="19050" cy="20637"/>
              </a:xfrm>
              <a:custGeom>
                <a:avLst/>
                <a:gdLst>
                  <a:gd name="T0" fmla="*/ 18 w 36"/>
                  <a:gd name="T1" fmla="*/ 39 h 39"/>
                  <a:gd name="T2" fmla="*/ 25 w 36"/>
                  <a:gd name="T3" fmla="*/ 37 h 39"/>
                  <a:gd name="T4" fmla="*/ 30 w 36"/>
                  <a:gd name="T5" fmla="*/ 33 h 39"/>
                  <a:gd name="T6" fmla="*/ 35 w 36"/>
                  <a:gd name="T7" fmla="*/ 28 h 39"/>
                  <a:gd name="T8" fmla="*/ 36 w 36"/>
                  <a:gd name="T9" fmla="*/ 19 h 39"/>
                  <a:gd name="T10" fmla="*/ 35 w 36"/>
                  <a:gd name="T11" fmla="*/ 11 h 39"/>
                  <a:gd name="T12" fmla="*/ 30 w 36"/>
                  <a:gd name="T13" fmla="*/ 5 h 39"/>
                  <a:gd name="T14" fmla="*/ 25 w 36"/>
                  <a:gd name="T15" fmla="*/ 1 h 39"/>
                  <a:gd name="T16" fmla="*/ 18 w 36"/>
                  <a:gd name="T17" fmla="*/ 0 h 39"/>
                  <a:gd name="T18" fmla="*/ 11 w 36"/>
                  <a:gd name="T19" fmla="*/ 1 h 39"/>
                  <a:gd name="T20" fmla="*/ 5 w 36"/>
                  <a:gd name="T21" fmla="*/ 5 h 39"/>
                  <a:gd name="T22" fmla="*/ 1 w 36"/>
                  <a:gd name="T23" fmla="*/ 11 h 39"/>
                  <a:gd name="T24" fmla="*/ 0 w 36"/>
                  <a:gd name="T25" fmla="*/ 19 h 39"/>
                  <a:gd name="T26" fmla="*/ 1 w 36"/>
                  <a:gd name="T27" fmla="*/ 28 h 39"/>
                  <a:gd name="T28" fmla="*/ 5 w 36"/>
                  <a:gd name="T29" fmla="*/ 33 h 39"/>
                  <a:gd name="T30" fmla="*/ 11 w 36"/>
                  <a:gd name="T31" fmla="*/ 37 h 39"/>
                  <a:gd name="T32" fmla="*/ 18 w 36"/>
                  <a:gd name="T33"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39">
                    <a:moveTo>
                      <a:pt x="18" y="39"/>
                    </a:moveTo>
                    <a:lnTo>
                      <a:pt x="25" y="37"/>
                    </a:lnTo>
                    <a:lnTo>
                      <a:pt x="30" y="33"/>
                    </a:lnTo>
                    <a:lnTo>
                      <a:pt x="35" y="28"/>
                    </a:lnTo>
                    <a:lnTo>
                      <a:pt x="36" y="19"/>
                    </a:lnTo>
                    <a:lnTo>
                      <a:pt x="35" y="11"/>
                    </a:lnTo>
                    <a:lnTo>
                      <a:pt x="30" y="5"/>
                    </a:lnTo>
                    <a:lnTo>
                      <a:pt x="25" y="1"/>
                    </a:lnTo>
                    <a:lnTo>
                      <a:pt x="18" y="0"/>
                    </a:lnTo>
                    <a:lnTo>
                      <a:pt x="11" y="1"/>
                    </a:lnTo>
                    <a:lnTo>
                      <a:pt x="5" y="5"/>
                    </a:lnTo>
                    <a:lnTo>
                      <a:pt x="1" y="11"/>
                    </a:lnTo>
                    <a:lnTo>
                      <a:pt x="0" y="19"/>
                    </a:lnTo>
                    <a:lnTo>
                      <a:pt x="1" y="28"/>
                    </a:lnTo>
                    <a:lnTo>
                      <a:pt x="5" y="33"/>
                    </a:lnTo>
                    <a:lnTo>
                      <a:pt x="11" y="37"/>
                    </a:lnTo>
                    <a:lnTo>
                      <a:pt x="18" y="39"/>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109"/>
              <p:cNvSpPr>
                <a:spLocks/>
              </p:cNvSpPr>
              <p:nvPr/>
            </p:nvSpPr>
            <p:spPr bwMode="auto">
              <a:xfrm>
                <a:off x="679450" y="1674813"/>
                <a:ext cx="19050" cy="20637"/>
              </a:xfrm>
              <a:custGeom>
                <a:avLst/>
                <a:gdLst>
                  <a:gd name="T0" fmla="*/ 18 w 36"/>
                  <a:gd name="T1" fmla="*/ 39 h 39"/>
                  <a:gd name="T2" fmla="*/ 25 w 36"/>
                  <a:gd name="T3" fmla="*/ 37 h 39"/>
                  <a:gd name="T4" fmla="*/ 31 w 36"/>
                  <a:gd name="T5" fmla="*/ 33 h 39"/>
                  <a:gd name="T6" fmla="*/ 35 w 36"/>
                  <a:gd name="T7" fmla="*/ 28 h 39"/>
                  <a:gd name="T8" fmla="*/ 36 w 36"/>
                  <a:gd name="T9" fmla="*/ 19 h 39"/>
                  <a:gd name="T10" fmla="*/ 35 w 36"/>
                  <a:gd name="T11" fmla="*/ 11 h 39"/>
                  <a:gd name="T12" fmla="*/ 31 w 36"/>
                  <a:gd name="T13" fmla="*/ 5 h 39"/>
                  <a:gd name="T14" fmla="*/ 25 w 36"/>
                  <a:gd name="T15" fmla="*/ 1 h 39"/>
                  <a:gd name="T16" fmla="*/ 18 w 36"/>
                  <a:gd name="T17" fmla="*/ 0 h 39"/>
                  <a:gd name="T18" fmla="*/ 11 w 36"/>
                  <a:gd name="T19" fmla="*/ 1 h 39"/>
                  <a:gd name="T20" fmla="*/ 6 w 36"/>
                  <a:gd name="T21" fmla="*/ 5 h 39"/>
                  <a:gd name="T22" fmla="*/ 2 w 36"/>
                  <a:gd name="T23" fmla="*/ 11 h 39"/>
                  <a:gd name="T24" fmla="*/ 0 w 36"/>
                  <a:gd name="T25" fmla="*/ 19 h 39"/>
                  <a:gd name="T26" fmla="*/ 2 w 36"/>
                  <a:gd name="T27" fmla="*/ 28 h 39"/>
                  <a:gd name="T28" fmla="*/ 6 w 36"/>
                  <a:gd name="T29" fmla="*/ 33 h 39"/>
                  <a:gd name="T30" fmla="*/ 11 w 36"/>
                  <a:gd name="T31" fmla="*/ 37 h 39"/>
                  <a:gd name="T32" fmla="*/ 18 w 36"/>
                  <a:gd name="T33"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39">
                    <a:moveTo>
                      <a:pt x="18" y="39"/>
                    </a:moveTo>
                    <a:lnTo>
                      <a:pt x="25" y="37"/>
                    </a:lnTo>
                    <a:lnTo>
                      <a:pt x="31" y="33"/>
                    </a:lnTo>
                    <a:lnTo>
                      <a:pt x="35" y="28"/>
                    </a:lnTo>
                    <a:lnTo>
                      <a:pt x="36" y="19"/>
                    </a:lnTo>
                    <a:lnTo>
                      <a:pt x="35" y="11"/>
                    </a:lnTo>
                    <a:lnTo>
                      <a:pt x="31" y="5"/>
                    </a:lnTo>
                    <a:lnTo>
                      <a:pt x="25" y="1"/>
                    </a:lnTo>
                    <a:lnTo>
                      <a:pt x="18" y="0"/>
                    </a:lnTo>
                    <a:lnTo>
                      <a:pt x="11" y="1"/>
                    </a:lnTo>
                    <a:lnTo>
                      <a:pt x="6" y="5"/>
                    </a:lnTo>
                    <a:lnTo>
                      <a:pt x="2" y="11"/>
                    </a:lnTo>
                    <a:lnTo>
                      <a:pt x="0" y="19"/>
                    </a:lnTo>
                    <a:lnTo>
                      <a:pt x="2" y="28"/>
                    </a:lnTo>
                    <a:lnTo>
                      <a:pt x="6" y="33"/>
                    </a:lnTo>
                    <a:lnTo>
                      <a:pt x="11" y="37"/>
                    </a:lnTo>
                    <a:lnTo>
                      <a:pt x="18" y="39"/>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Rectangle 110"/>
              <p:cNvSpPr>
                <a:spLocks noChangeArrowheads="1"/>
              </p:cNvSpPr>
              <p:nvPr/>
            </p:nvSpPr>
            <p:spPr bwMode="auto">
              <a:xfrm>
                <a:off x="584200" y="1720850"/>
                <a:ext cx="80963"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43010" name="Rectangle 2"/>
          <p:cNvSpPr>
            <a:spLocks noChangeArrowheads="1"/>
          </p:cNvSpPr>
          <p:nvPr/>
        </p:nvSpPr>
        <p:spPr bwMode="auto">
          <a:xfrm>
            <a:off x="6448425" y="1873250"/>
            <a:ext cx="2043113" cy="814388"/>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pic>
        <p:nvPicPr>
          <p:cNvPr id="43011" name="Picture 3"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2725" y="1922463"/>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Text Box 4"/>
          <p:cNvSpPr txBox="1">
            <a:spLocks noChangeArrowheads="1"/>
          </p:cNvSpPr>
          <p:nvPr/>
        </p:nvSpPr>
        <p:spPr bwMode="auto">
          <a:xfrm>
            <a:off x="7283450" y="1889125"/>
            <a:ext cx="1246188"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General</a:t>
            </a:r>
            <a:br>
              <a:rPr lang="en-US" sz="1500">
                <a:solidFill>
                  <a:srgbClr val="5F5F5F"/>
                </a:solidFill>
                <a:latin typeface="MetaPlusBook-Roman" pitchFamily="34" charset="0"/>
              </a:rPr>
            </a:br>
            <a:r>
              <a:rPr lang="en-US" sz="1500">
                <a:solidFill>
                  <a:srgbClr val="5F5F5F"/>
                </a:solidFill>
                <a:latin typeface="MetaPlusBook-Roman" pitchFamily="34" charset="0"/>
              </a:rPr>
              <a:t>Ledger</a:t>
            </a:r>
            <a:br>
              <a:rPr lang="en-US" sz="1500">
                <a:solidFill>
                  <a:srgbClr val="5F5F5F"/>
                </a:solidFill>
                <a:latin typeface="MetaPlusBook-Roman" pitchFamily="34" charset="0"/>
              </a:rPr>
            </a:br>
            <a:r>
              <a:rPr lang="en-US" sz="1500">
                <a:solidFill>
                  <a:srgbClr val="5F5F5F"/>
                </a:solidFill>
                <a:latin typeface="MetaPlusBook-Roman" pitchFamily="34" charset="0"/>
              </a:rPr>
              <a:t>System</a:t>
            </a:r>
          </a:p>
        </p:txBody>
      </p:sp>
      <p:sp>
        <p:nvSpPr>
          <p:cNvPr id="43013" name="Rectangle 5"/>
          <p:cNvSpPr>
            <a:spLocks noChangeArrowheads="1"/>
          </p:cNvSpPr>
          <p:nvPr/>
        </p:nvSpPr>
        <p:spPr bwMode="auto">
          <a:xfrm>
            <a:off x="6578600" y="3209925"/>
            <a:ext cx="2043113" cy="815975"/>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3014" name="Rectangle 9"/>
          <p:cNvSpPr>
            <a:spLocks noChangeArrowheads="1"/>
          </p:cNvSpPr>
          <p:nvPr/>
        </p:nvSpPr>
        <p:spPr bwMode="auto">
          <a:xfrm>
            <a:off x="6461125" y="3092450"/>
            <a:ext cx="2041525" cy="814388"/>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pic>
        <p:nvPicPr>
          <p:cNvPr id="43015" name="Picture 10"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3838" y="3143250"/>
            <a:ext cx="728662"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6" name="Text Box 11"/>
          <p:cNvSpPr txBox="1">
            <a:spLocks noChangeArrowheads="1"/>
          </p:cNvSpPr>
          <p:nvPr/>
        </p:nvSpPr>
        <p:spPr bwMode="auto">
          <a:xfrm>
            <a:off x="7296150" y="3109913"/>
            <a:ext cx="1246188"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Check</a:t>
            </a:r>
            <a:br>
              <a:rPr lang="en-US" sz="1500">
                <a:solidFill>
                  <a:srgbClr val="5F5F5F"/>
                </a:solidFill>
                <a:latin typeface="MetaPlusBook-Roman" pitchFamily="34" charset="0"/>
              </a:rPr>
            </a:br>
            <a:r>
              <a:rPr lang="en-US" sz="1500">
                <a:solidFill>
                  <a:srgbClr val="5F5F5F"/>
                </a:solidFill>
                <a:latin typeface="MetaPlusBook-Roman" pitchFamily="34" charset="0"/>
              </a:rPr>
              <a:t>Processing</a:t>
            </a:r>
            <a:br>
              <a:rPr lang="en-US" sz="1500">
                <a:solidFill>
                  <a:srgbClr val="5F5F5F"/>
                </a:solidFill>
                <a:latin typeface="MetaPlusBook-Roman" pitchFamily="34" charset="0"/>
              </a:rPr>
            </a:br>
            <a:r>
              <a:rPr lang="en-US" sz="1500">
                <a:solidFill>
                  <a:srgbClr val="5F5F5F"/>
                </a:solidFill>
                <a:latin typeface="MetaPlusBook-Roman" pitchFamily="34" charset="0"/>
              </a:rPr>
              <a:t>System</a:t>
            </a:r>
          </a:p>
        </p:txBody>
      </p:sp>
      <p:sp>
        <p:nvSpPr>
          <p:cNvPr id="43017" name="Rectangle 15"/>
          <p:cNvSpPr>
            <a:spLocks noChangeArrowheads="1"/>
          </p:cNvSpPr>
          <p:nvPr/>
        </p:nvSpPr>
        <p:spPr bwMode="auto">
          <a:xfrm>
            <a:off x="6578600" y="4459288"/>
            <a:ext cx="2041525" cy="814387"/>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3018" name="Rectangle 30"/>
          <p:cNvSpPr>
            <a:spLocks noChangeArrowheads="1"/>
          </p:cNvSpPr>
          <p:nvPr/>
        </p:nvSpPr>
        <p:spPr bwMode="auto">
          <a:xfrm>
            <a:off x="6459538" y="4341813"/>
            <a:ext cx="2043112" cy="814387"/>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pic>
        <p:nvPicPr>
          <p:cNvPr id="43019" name="Picture 31"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3838" y="4391025"/>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0" name="Text Box 32"/>
          <p:cNvSpPr txBox="1">
            <a:spLocks noChangeArrowheads="1"/>
          </p:cNvSpPr>
          <p:nvPr/>
        </p:nvSpPr>
        <p:spPr bwMode="auto">
          <a:xfrm>
            <a:off x="7294563" y="4467225"/>
            <a:ext cx="12461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Financial</a:t>
            </a:r>
            <a:br>
              <a:rPr lang="en-US" sz="1500">
                <a:solidFill>
                  <a:srgbClr val="5F5F5F"/>
                </a:solidFill>
                <a:latin typeface="MetaPlusBook-Roman" pitchFamily="34" charset="0"/>
              </a:rPr>
            </a:br>
            <a:r>
              <a:rPr lang="en-US" sz="1500">
                <a:solidFill>
                  <a:srgbClr val="5F5F5F"/>
                </a:solidFill>
                <a:latin typeface="MetaPlusBook-Roman" pitchFamily="34" charset="0"/>
              </a:rPr>
              <a:t>Institution</a:t>
            </a:r>
          </a:p>
        </p:txBody>
      </p:sp>
      <p:sp>
        <p:nvSpPr>
          <p:cNvPr id="43021" name="Rectangle 47"/>
          <p:cNvSpPr>
            <a:spLocks noGrp="1" noChangeArrowheads="1"/>
          </p:cNvSpPr>
          <p:nvPr>
            <p:ph type="title"/>
          </p:nvPr>
        </p:nvSpPr>
        <p:spPr/>
        <p:txBody>
          <a:bodyPr/>
          <a:lstStyle/>
          <a:p>
            <a:pPr eaLnBrk="1" hangingPunct="1"/>
            <a:r>
              <a:rPr lang="en-US" smtClean="0"/>
              <a:t>Data imported on demand</a:t>
            </a:r>
          </a:p>
        </p:txBody>
      </p:sp>
      <p:sp>
        <p:nvSpPr>
          <p:cNvPr id="43023" name="Rectangle 49"/>
          <p:cNvSpPr>
            <a:spLocks noChangeArrowheads="1"/>
          </p:cNvSpPr>
          <p:nvPr/>
        </p:nvSpPr>
        <p:spPr bwMode="auto">
          <a:xfrm>
            <a:off x="6450013" y="706438"/>
            <a:ext cx="2022475" cy="815975"/>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43024" name="Text Box 50"/>
          <p:cNvSpPr txBox="1">
            <a:spLocks noChangeArrowheads="1"/>
          </p:cNvSpPr>
          <p:nvPr/>
        </p:nvSpPr>
        <p:spPr bwMode="auto">
          <a:xfrm>
            <a:off x="7283450" y="715963"/>
            <a:ext cx="15621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dirty="0" err="1">
                <a:solidFill>
                  <a:schemeClr val="accent1"/>
                </a:solidFill>
                <a:latin typeface="MetaPlusBook-Roman" pitchFamily="34" charset="0"/>
              </a:rPr>
              <a:t>Authenti</a:t>
            </a:r>
            <a:r>
              <a:rPr lang="en-US" sz="1500" dirty="0">
                <a:solidFill>
                  <a:schemeClr val="accent1"/>
                </a:solidFill>
                <a:latin typeface="MetaPlusBook-Roman" pitchFamily="34" charset="0"/>
              </a:rPr>
              <a:t>-</a:t>
            </a:r>
            <a:br>
              <a:rPr lang="en-US" sz="1500" dirty="0">
                <a:solidFill>
                  <a:schemeClr val="accent1"/>
                </a:solidFill>
                <a:latin typeface="MetaPlusBook-Roman" pitchFamily="34" charset="0"/>
              </a:rPr>
            </a:br>
            <a:r>
              <a:rPr lang="en-US" sz="1500" dirty="0" err="1">
                <a:solidFill>
                  <a:schemeClr val="accent1"/>
                </a:solidFill>
                <a:latin typeface="MetaPlusBook-Roman" pitchFamily="34" charset="0"/>
              </a:rPr>
              <a:t>cation</a:t>
            </a:r>
            <a:r>
              <a:rPr lang="en-US" sz="1500" dirty="0">
                <a:solidFill>
                  <a:schemeClr val="accent1"/>
                </a:solidFill>
                <a:latin typeface="MetaPlusBook-Roman" pitchFamily="34" charset="0"/>
              </a:rPr>
              <a:t/>
            </a:r>
            <a:br>
              <a:rPr lang="en-US" sz="1500" dirty="0">
                <a:solidFill>
                  <a:schemeClr val="accent1"/>
                </a:solidFill>
                <a:latin typeface="MetaPlusBook-Roman" pitchFamily="34" charset="0"/>
              </a:rPr>
            </a:br>
            <a:r>
              <a:rPr lang="en-US" sz="1500" dirty="0">
                <a:solidFill>
                  <a:schemeClr val="accent1"/>
                </a:solidFill>
                <a:latin typeface="MetaPlusBook-Roman" pitchFamily="34" charset="0"/>
              </a:rPr>
              <a:t>System</a:t>
            </a:r>
          </a:p>
        </p:txBody>
      </p:sp>
      <p:pic>
        <p:nvPicPr>
          <p:cNvPr id="43025" name="Picture 51"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2725" y="757238"/>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026" name="Group 52"/>
          <p:cNvGrpSpPr>
            <a:grpSpLocks/>
          </p:cNvGrpSpPr>
          <p:nvPr/>
        </p:nvGrpSpPr>
        <p:grpSpPr bwMode="auto">
          <a:xfrm>
            <a:off x="7856538" y="301625"/>
            <a:ext cx="874712" cy="463550"/>
            <a:chOff x="1100" y="3288"/>
            <a:chExt cx="712" cy="377"/>
          </a:xfrm>
        </p:grpSpPr>
        <p:sp>
          <p:nvSpPr>
            <p:cNvPr id="43145" name="Rectangle 53"/>
            <p:cNvSpPr>
              <a:spLocks noChangeArrowheads="1"/>
            </p:cNvSpPr>
            <p:nvPr/>
          </p:nvSpPr>
          <p:spPr bwMode="auto">
            <a:xfrm>
              <a:off x="1100" y="3288"/>
              <a:ext cx="712" cy="377"/>
            </a:xfrm>
            <a:prstGeom prst="rect">
              <a:avLst/>
            </a:prstGeom>
            <a:solidFill>
              <a:schemeClr val="tx2"/>
            </a:solidFill>
            <a:ln w="12700" algn="ctr">
              <a:solidFill>
                <a:schemeClr val="bg1"/>
              </a:solidFill>
              <a:miter lim="800000"/>
              <a:headEnd/>
              <a:tailEnd/>
            </a:ln>
          </p:spPr>
          <p:txBody>
            <a:bodyPr wrap="none" lIns="0" tIns="0" rIns="0" bIns="0" anchor="ctr">
              <a:spAutoFit/>
            </a:bodyPr>
            <a:lstStyle/>
            <a:p>
              <a:endParaRPr lang="en-US"/>
            </a:p>
          </p:txBody>
        </p:sp>
        <p:sp>
          <p:nvSpPr>
            <p:cNvPr id="43146" name="Text Box 54"/>
            <p:cNvSpPr txBox="1">
              <a:spLocks noChangeArrowheads="1"/>
            </p:cNvSpPr>
            <p:nvPr/>
          </p:nvSpPr>
          <p:spPr bwMode="auto">
            <a:xfrm>
              <a:off x="1128" y="3362"/>
              <a:ext cx="27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ID</a:t>
              </a:r>
            </a:p>
          </p:txBody>
        </p:sp>
        <p:sp>
          <p:nvSpPr>
            <p:cNvPr id="43147" name="AutoShape 55"/>
            <p:cNvSpPr>
              <a:spLocks noChangeArrowheads="1"/>
            </p:cNvSpPr>
            <p:nvPr/>
          </p:nvSpPr>
          <p:spPr bwMode="auto">
            <a:xfrm>
              <a:off x="1436" y="3325"/>
              <a:ext cx="297" cy="3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sp>
        <p:nvSpPr>
          <p:cNvPr id="43027" name="Rectangle 56"/>
          <p:cNvSpPr>
            <a:spLocks noChangeArrowheads="1"/>
          </p:cNvSpPr>
          <p:nvPr/>
        </p:nvSpPr>
        <p:spPr bwMode="auto">
          <a:xfrm>
            <a:off x="531813" y="1982788"/>
            <a:ext cx="2041525" cy="814387"/>
          </a:xfrm>
          <a:prstGeom prst="rect">
            <a:avLst/>
          </a:prstGeom>
          <a:solidFill>
            <a:srgbClr val="C0C0C0"/>
          </a:solidFill>
          <a:ln w="28575" algn="ctr">
            <a:solidFill>
              <a:srgbClr val="5F5F5F"/>
            </a:solidFill>
            <a:miter lim="800000"/>
            <a:headEnd/>
            <a:tailEnd/>
          </a:ln>
        </p:spPr>
        <p:txBody>
          <a:bodyPr lIns="0" tIns="0" rIns="0" bIns="0" anchor="ctr">
            <a:spAutoFit/>
          </a:bodyPr>
          <a:lstStyle/>
          <a:p>
            <a:endParaRPr lang="en-US"/>
          </a:p>
        </p:txBody>
      </p:sp>
      <p:sp>
        <p:nvSpPr>
          <p:cNvPr id="43028" name="Rectangle 58"/>
          <p:cNvSpPr>
            <a:spLocks noChangeArrowheads="1"/>
          </p:cNvSpPr>
          <p:nvPr/>
        </p:nvSpPr>
        <p:spPr bwMode="auto">
          <a:xfrm>
            <a:off x="414338" y="1865313"/>
            <a:ext cx="2041525" cy="814387"/>
          </a:xfrm>
          <a:prstGeom prst="rect">
            <a:avLst/>
          </a:prstGeom>
          <a:solidFill>
            <a:srgbClr val="C0C0C0"/>
          </a:solidFill>
          <a:ln w="28575" algn="ctr">
            <a:solidFill>
              <a:srgbClr val="5F5F5F"/>
            </a:solidFill>
            <a:miter lim="800000"/>
            <a:headEnd/>
            <a:tailEnd/>
          </a:ln>
        </p:spPr>
        <p:txBody>
          <a:bodyPr lIns="0" tIns="0" rIns="0" bIns="0" anchor="ctr">
            <a:spAutoFit/>
          </a:bodyPr>
          <a:lstStyle/>
          <a:p>
            <a:endParaRPr lang="en-US"/>
          </a:p>
        </p:txBody>
      </p:sp>
      <p:sp>
        <p:nvSpPr>
          <p:cNvPr id="43029" name="Text Box 59"/>
          <p:cNvSpPr txBox="1">
            <a:spLocks noChangeArrowheads="1"/>
          </p:cNvSpPr>
          <p:nvPr/>
        </p:nvSpPr>
        <p:spPr bwMode="auto">
          <a:xfrm>
            <a:off x="1247775" y="1882775"/>
            <a:ext cx="1247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First</a:t>
            </a:r>
            <a:br>
              <a:rPr lang="en-US" sz="1500">
                <a:solidFill>
                  <a:srgbClr val="5F5F5F"/>
                </a:solidFill>
                <a:latin typeface="MetaPlusBook-Roman" pitchFamily="34" charset="0"/>
              </a:rPr>
            </a:br>
            <a:r>
              <a:rPr lang="en-US" sz="1500">
                <a:solidFill>
                  <a:srgbClr val="5F5F5F"/>
                </a:solidFill>
                <a:latin typeface="MetaPlusBook-Roman" pitchFamily="34" charset="0"/>
              </a:rPr>
              <a:t>Notice</a:t>
            </a:r>
            <a:br>
              <a:rPr lang="en-US" sz="1500">
                <a:solidFill>
                  <a:srgbClr val="5F5F5F"/>
                </a:solidFill>
                <a:latin typeface="MetaPlusBook-Roman" pitchFamily="34" charset="0"/>
              </a:rPr>
            </a:br>
            <a:r>
              <a:rPr lang="en-US" sz="1500">
                <a:solidFill>
                  <a:srgbClr val="5F5F5F"/>
                </a:solidFill>
                <a:latin typeface="MetaPlusBook-Roman" pitchFamily="34" charset="0"/>
              </a:rPr>
              <a:t>Application</a:t>
            </a:r>
          </a:p>
        </p:txBody>
      </p:sp>
      <p:pic>
        <p:nvPicPr>
          <p:cNvPr id="43030" name="Picture 60"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050" y="1916113"/>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31" name="Rectangle 62"/>
          <p:cNvSpPr>
            <a:spLocks noChangeArrowheads="1"/>
          </p:cNvSpPr>
          <p:nvPr/>
        </p:nvSpPr>
        <p:spPr bwMode="auto">
          <a:xfrm>
            <a:off x="517525" y="3209925"/>
            <a:ext cx="2370138" cy="814388"/>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grpSp>
        <p:nvGrpSpPr>
          <p:cNvPr id="43032" name="Group 63"/>
          <p:cNvGrpSpPr>
            <a:grpSpLocks/>
          </p:cNvGrpSpPr>
          <p:nvPr/>
        </p:nvGrpSpPr>
        <p:grpSpPr bwMode="auto">
          <a:xfrm>
            <a:off x="2689225" y="2881313"/>
            <a:ext cx="565150" cy="636587"/>
            <a:chOff x="2324" y="435"/>
            <a:chExt cx="933" cy="1052"/>
          </a:xfrm>
        </p:grpSpPr>
        <p:sp>
          <p:nvSpPr>
            <p:cNvPr id="43136" name="AutoShape 6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43137" name="Freeform 65"/>
            <p:cNvSpPr>
              <a:spLocks/>
            </p:cNvSpPr>
            <p:nvPr/>
          </p:nvSpPr>
          <p:spPr bwMode="auto">
            <a:xfrm>
              <a:off x="2442" y="487"/>
              <a:ext cx="229" cy="294"/>
            </a:xfrm>
            <a:custGeom>
              <a:avLst/>
              <a:gdLst>
                <a:gd name="T0" fmla="*/ 5 w 1052"/>
                <a:gd name="T1" fmla="*/ 14 h 1352"/>
                <a:gd name="T2" fmla="*/ 3 w 1052"/>
                <a:gd name="T3" fmla="*/ 12 h 1352"/>
                <a:gd name="T4" fmla="*/ 1 w 1052"/>
                <a:gd name="T5" fmla="*/ 9 h 1352"/>
                <a:gd name="T6" fmla="*/ 0 w 1052"/>
                <a:gd name="T7" fmla="*/ 6 h 1352"/>
                <a:gd name="T8" fmla="*/ 0 w 1052"/>
                <a:gd name="T9" fmla="*/ 3 h 1352"/>
                <a:gd name="T10" fmla="*/ 0 w 1052"/>
                <a:gd name="T11" fmla="*/ 1 h 1352"/>
                <a:gd name="T12" fmla="*/ 1 w 1052"/>
                <a:gd name="T13" fmla="*/ 1 h 1352"/>
                <a:gd name="T14" fmla="*/ 3 w 1052"/>
                <a:gd name="T15" fmla="*/ 1 h 1352"/>
                <a:gd name="T16" fmla="*/ 4 w 1052"/>
                <a:gd name="T17" fmla="*/ 1 h 1352"/>
                <a:gd name="T18" fmla="*/ 5 w 1052"/>
                <a:gd name="T19" fmla="*/ 0 h 1352"/>
                <a:gd name="T20" fmla="*/ 7 w 1052"/>
                <a:gd name="T21" fmla="*/ 1 h 1352"/>
                <a:gd name="T22" fmla="*/ 8 w 1052"/>
                <a:gd name="T23" fmla="*/ 1 h 1352"/>
                <a:gd name="T24" fmla="*/ 11 w 1052"/>
                <a:gd name="T25" fmla="*/ 1 h 1352"/>
                <a:gd name="T26" fmla="*/ 11 w 1052"/>
                <a:gd name="T27" fmla="*/ 6 h 1352"/>
                <a:gd name="T28" fmla="*/ 10 w 1052"/>
                <a:gd name="T29" fmla="*/ 8 h 1352"/>
                <a:gd name="T30" fmla="*/ 9 w 1052"/>
                <a:gd name="T31" fmla="*/ 10 h 1352"/>
                <a:gd name="T32" fmla="*/ 7 w 1052"/>
                <a:gd name="T33" fmla="*/ 13 h 1352"/>
                <a:gd name="T34" fmla="*/ 5 w 1052"/>
                <a:gd name="T35" fmla="*/ 14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43138" name="Freeform 66"/>
            <p:cNvSpPr>
              <a:spLocks/>
            </p:cNvSpPr>
            <p:nvPr/>
          </p:nvSpPr>
          <p:spPr bwMode="auto">
            <a:xfrm>
              <a:off x="2442" y="818"/>
              <a:ext cx="229" cy="294"/>
            </a:xfrm>
            <a:custGeom>
              <a:avLst/>
              <a:gdLst>
                <a:gd name="T0" fmla="*/ 5 w 1052"/>
                <a:gd name="T1" fmla="*/ 14 h 1352"/>
                <a:gd name="T2" fmla="*/ 3 w 1052"/>
                <a:gd name="T3" fmla="*/ 12 h 1352"/>
                <a:gd name="T4" fmla="*/ 1 w 1052"/>
                <a:gd name="T5" fmla="*/ 9 h 1352"/>
                <a:gd name="T6" fmla="*/ 0 w 1052"/>
                <a:gd name="T7" fmla="*/ 6 h 1352"/>
                <a:gd name="T8" fmla="*/ 0 w 1052"/>
                <a:gd name="T9" fmla="*/ 3 h 1352"/>
                <a:gd name="T10" fmla="*/ 0 w 1052"/>
                <a:gd name="T11" fmla="*/ 1 h 1352"/>
                <a:gd name="T12" fmla="*/ 1 w 1052"/>
                <a:gd name="T13" fmla="*/ 1 h 1352"/>
                <a:gd name="T14" fmla="*/ 3 w 1052"/>
                <a:gd name="T15" fmla="*/ 1 h 1352"/>
                <a:gd name="T16" fmla="*/ 4 w 1052"/>
                <a:gd name="T17" fmla="*/ 1 h 1352"/>
                <a:gd name="T18" fmla="*/ 5 w 1052"/>
                <a:gd name="T19" fmla="*/ 0 h 1352"/>
                <a:gd name="T20" fmla="*/ 7 w 1052"/>
                <a:gd name="T21" fmla="*/ 1 h 1352"/>
                <a:gd name="T22" fmla="*/ 8 w 1052"/>
                <a:gd name="T23" fmla="*/ 1 h 1352"/>
                <a:gd name="T24" fmla="*/ 11 w 1052"/>
                <a:gd name="T25" fmla="*/ 1 h 1352"/>
                <a:gd name="T26" fmla="*/ 11 w 1052"/>
                <a:gd name="T27" fmla="*/ 6 h 1352"/>
                <a:gd name="T28" fmla="*/ 10 w 1052"/>
                <a:gd name="T29" fmla="*/ 8 h 1352"/>
                <a:gd name="T30" fmla="*/ 9 w 1052"/>
                <a:gd name="T31" fmla="*/ 10 h 1352"/>
                <a:gd name="T32" fmla="*/ 7 w 1052"/>
                <a:gd name="T33" fmla="*/ 13 h 1352"/>
                <a:gd name="T34" fmla="*/ 5 w 1052"/>
                <a:gd name="T35" fmla="*/ 14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43139" name="Freeform 67"/>
            <p:cNvSpPr>
              <a:spLocks/>
            </p:cNvSpPr>
            <p:nvPr/>
          </p:nvSpPr>
          <p:spPr bwMode="auto">
            <a:xfrm>
              <a:off x="2442" y="1150"/>
              <a:ext cx="229" cy="294"/>
            </a:xfrm>
            <a:custGeom>
              <a:avLst/>
              <a:gdLst>
                <a:gd name="T0" fmla="*/ 5 w 1052"/>
                <a:gd name="T1" fmla="*/ 14 h 1352"/>
                <a:gd name="T2" fmla="*/ 3 w 1052"/>
                <a:gd name="T3" fmla="*/ 12 h 1352"/>
                <a:gd name="T4" fmla="*/ 1 w 1052"/>
                <a:gd name="T5" fmla="*/ 9 h 1352"/>
                <a:gd name="T6" fmla="*/ 0 w 1052"/>
                <a:gd name="T7" fmla="*/ 6 h 1352"/>
                <a:gd name="T8" fmla="*/ 0 w 1052"/>
                <a:gd name="T9" fmla="*/ 3 h 1352"/>
                <a:gd name="T10" fmla="*/ 0 w 1052"/>
                <a:gd name="T11" fmla="*/ 1 h 1352"/>
                <a:gd name="T12" fmla="*/ 1 w 1052"/>
                <a:gd name="T13" fmla="*/ 1 h 1352"/>
                <a:gd name="T14" fmla="*/ 3 w 1052"/>
                <a:gd name="T15" fmla="*/ 1 h 1352"/>
                <a:gd name="T16" fmla="*/ 4 w 1052"/>
                <a:gd name="T17" fmla="*/ 1 h 1352"/>
                <a:gd name="T18" fmla="*/ 5 w 1052"/>
                <a:gd name="T19" fmla="*/ 0 h 1352"/>
                <a:gd name="T20" fmla="*/ 7 w 1052"/>
                <a:gd name="T21" fmla="*/ 1 h 1352"/>
                <a:gd name="T22" fmla="*/ 8 w 1052"/>
                <a:gd name="T23" fmla="*/ 1 h 1352"/>
                <a:gd name="T24" fmla="*/ 11 w 1052"/>
                <a:gd name="T25" fmla="*/ 1 h 1352"/>
                <a:gd name="T26" fmla="*/ 11 w 1052"/>
                <a:gd name="T27" fmla="*/ 6 h 1352"/>
                <a:gd name="T28" fmla="*/ 10 w 1052"/>
                <a:gd name="T29" fmla="*/ 8 h 1352"/>
                <a:gd name="T30" fmla="*/ 9 w 1052"/>
                <a:gd name="T31" fmla="*/ 10 h 1352"/>
                <a:gd name="T32" fmla="*/ 7 w 1052"/>
                <a:gd name="T33" fmla="*/ 13 h 1352"/>
                <a:gd name="T34" fmla="*/ 5 w 1052"/>
                <a:gd name="T35" fmla="*/ 14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3140" name="Group 68"/>
            <p:cNvGrpSpPr>
              <a:grpSpLocks/>
            </p:cNvGrpSpPr>
            <p:nvPr/>
          </p:nvGrpSpPr>
          <p:grpSpPr bwMode="auto">
            <a:xfrm>
              <a:off x="2889" y="957"/>
              <a:ext cx="348" cy="510"/>
              <a:chOff x="2784" y="3210"/>
              <a:chExt cx="523" cy="772"/>
            </a:xfrm>
          </p:grpSpPr>
          <p:sp>
            <p:nvSpPr>
              <p:cNvPr id="43141" name="AutoShape 6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3142" name="AutoShape 7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3143" name="AutoShape 7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3144" name="Oval 7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43033" name="Rectangle 73"/>
          <p:cNvSpPr>
            <a:spLocks noChangeArrowheads="1"/>
          </p:cNvSpPr>
          <p:nvPr/>
        </p:nvSpPr>
        <p:spPr bwMode="auto">
          <a:xfrm>
            <a:off x="400050" y="3092450"/>
            <a:ext cx="2370138" cy="814388"/>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43034" name="Text Box 74"/>
          <p:cNvSpPr txBox="1">
            <a:spLocks noChangeArrowheads="1"/>
          </p:cNvSpPr>
          <p:nvPr/>
        </p:nvSpPr>
        <p:spPr bwMode="auto">
          <a:xfrm>
            <a:off x="1233488" y="3109913"/>
            <a:ext cx="1614487"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chemeClr val="accent1"/>
                </a:solidFill>
                <a:latin typeface="MetaPlusBook-Roman" pitchFamily="34" charset="0"/>
              </a:rPr>
              <a:t>Policy</a:t>
            </a:r>
            <a:br>
              <a:rPr lang="en-US" sz="1500">
                <a:solidFill>
                  <a:schemeClr val="accent1"/>
                </a:solidFill>
                <a:latin typeface="MetaPlusBook-Roman" pitchFamily="34" charset="0"/>
              </a:rPr>
            </a:br>
            <a:r>
              <a:rPr lang="en-US" sz="1500">
                <a:solidFill>
                  <a:schemeClr val="accent1"/>
                </a:solidFill>
                <a:latin typeface="MetaPlusBook-Roman" pitchFamily="34" charset="0"/>
              </a:rPr>
              <a:t>Administration</a:t>
            </a:r>
            <a:br>
              <a:rPr lang="en-US" sz="1500">
                <a:solidFill>
                  <a:schemeClr val="accent1"/>
                </a:solidFill>
                <a:latin typeface="MetaPlusBook-Roman" pitchFamily="34" charset="0"/>
              </a:rPr>
            </a:br>
            <a:r>
              <a:rPr lang="en-US" sz="1500">
                <a:solidFill>
                  <a:schemeClr val="accent1"/>
                </a:solidFill>
                <a:latin typeface="MetaPlusBook-Roman" pitchFamily="34" charset="0"/>
              </a:rPr>
              <a:t>System</a:t>
            </a:r>
          </a:p>
        </p:txBody>
      </p:sp>
      <p:pic>
        <p:nvPicPr>
          <p:cNvPr id="43035" name="Picture 75"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3" y="3143250"/>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036" name="Group 76"/>
          <p:cNvGrpSpPr>
            <a:grpSpLocks/>
          </p:cNvGrpSpPr>
          <p:nvPr/>
        </p:nvGrpSpPr>
        <p:grpSpPr bwMode="auto">
          <a:xfrm>
            <a:off x="2571750" y="2763838"/>
            <a:ext cx="565150" cy="636587"/>
            <a:chOff x="2324" y="435"/>
            <a:chExt cx="933" cy="1052"/>
          </a:xfrm>
        </p:grpSpPr>
        <p:sp>
          <p:nvSpPr>
            <p:cNvPr id="43127" name="AutoShape 77"/>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43128" name="Freeform 78"/>
            <p:cNvSpPr>
              <a:spLocks/>
            </p:cNvSpPr>
            <p:nvPr/>
          </p:nvSpPr>
          <p:spPr bwMode="auto">
            <a:xfrm>
              <a:off x="2442" y="487"/>
              <a:ext cx="229" cy="294"/>
            </a:xfrm>
            <a:custGeom>
              <a:avLst/>
              <a:gdLst>
                <a:gd name="T0" fmla="*/ 5 w 1052"/>
                <a:gd name="T1" fmla="*/ 14 h 1352"/>
                <a:gd name="T2" fmla="*/ 3 w 1052"/>
                <a:gd name="T3" fmla="*/ 12 h 1352"/>
                <a:gd name="T4" fmla="*/ 1 w 1052"/>
                <a:gd name="T5" fmla="*/ 9 h 1352"/>
                <a:gd name="T6" fmla="*/ 0 w 1052"/>
                <a:gd name="T7" fmla="*/ 6 h 1352"/>
                <a:gd name="T8" fmla="*/ 0 w 1052"/>
                <a:gd name="T9" fmla="*/ 3 h 1352"/>
                <a:gd name="T10" fmla="*/ 0 w 1052"/>
                <a:gd name="T11" fmla="*/ 1 h 1352"/>
                <a:gd name="T12" fmla="*/ 1 w 1052"/>
                <a:gd name="T13" fmla="*/ 1 h 1352"/>
                <a:gd name="T14" fmla="*/ 3 w 1052"/>
                <a:gd name="T15" fmla="*/ 1 h 1352"/>
                <a:gd name="T16" fmla="*/ 4 w 1052"/>
                <a:gd name="T17" fmla="*/ 1 h 1352"/>
                <a:gd name="T18" fmla="*/ 5 w 1052"/>
                <a:gd name="T19" fmla="*/ 0 h 1352"/>
                <a:gd name="T20" fmla="*/ 7 w 1052"/>
                <a:gd name="T21" fmla="*/ 1 h 1352"/>
                <a:gd name="T22" fmla="*/ 8 w 1052"/>
                <a:gd name="T23" fmla="*/ 1 h 1352"/>
                <a:gd name="T24" fmla="*/ 11 w 1052"/>
                <a:gd name="T25" fmla="*/ 1 h 1352"/>
                <a:gd name="T26" fmla="*/ 11 w 1052"/>
                <a:gd name="T27" fmla="*/ 6 h 1352"/>
                <a:gd name="T28" fmla="*/ 10 w 1052"/>
                <a:gd name="T29" fmla="*/ 8 h 1352"/>
                <a:gd name="T30" fmla="*/ 9 w 1052"/>
                <a:gd name="T31" fmla="*/ 10 h 1352"/>
                <a:gd name="T32" fmla="*/ 7 w 1052"/>
                <a:gd name="T33" fmla="*/ 13 h 1352"/>
                <a:gd name="T34" fmla="*/ 5 w 1052"/>
                <a:gd name="T35" fmla="*/ 14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43129" name="Freeform 79"/>
            <p:cNvSpPr>
              <a:spLocks/>
            </p:cNvSpPr>
            <p:nvPr/>
          </p:nvSpPr>
          <p:spPr bwMode="auto">
            <a:xfrm>
              <a:off x="2442" y="818"/>
              <a:ext cx="229" cy="294"/>
            </a:xfrm>
            <a:custGeom>
              <a:avLst/>
              <a:gdLst>
                <a:gd name="T0" fmla="*/ 5 w 1052"/>
                <a:gd name="T1" fmla="*/ 14 h 1352"/>
                <a:gd name="T2" fmla="*/ 3 w 1052"/>
                <a:gd name="T3" fmla="*/ 12 h 1352"/>
                <a:gd name="T4" fmla="*/ 1 w 1052"/>
                <a:gd name="T5" fmla="*/ 9 h 1352"/>
                <a:gd name="T6" fmla="*/ 0 w 1052"/>
                <a:gd name="T7" fmla="*/ 6 h 1352"/>
                <a:gd name="T8" fmla="*/ 0 w 1052"/>
                <a:gd name="T9" fmla="*/ 3 h 1352"/>
                <a:gd name="T10" fmla="*/ 0 w 1052"/>
                <a:gd name="T11" fmla="*/ 1 h 1352"/>
                <a:gd name="T12" fmla="*/ 1 w 1052"/>
                <a:gd name="T13" fmla="*/ 1 h 1352"/>
                <a:gd name="T14" fmla="*/ 3 w 1052"/>
                <a:gd name="T15" fmla="*/ 1 h 1352"/>
                <a:gd name="T16" fmla="*/ 4 w 1052"/>
                <a:gd name="T17" fmla="*/ 1 h 1352"/>
                <a:gd name="T18" fmla="*/ 5 w 1052"/>
                <a:gd name="T19" fmla="*/ 0 h 1352"/>
                <a:gd name="T20" fmla="*/ 7 w 1052"/>
                <a:gd name="T21" fmla="*/ 1 h 1352"/>
                <a:gd name="T22" fmla="*/ 8 w 1052"/>
                <a:gd name="T23" fmla="*/ 1 h 1352"/>
                <a:gd name="T24" fmla="*/ 11 w 1052"/>
                <a:gd name="T25" fmla="*/ 1 h 1352"/>
                <a:gd name="T26" fmla="*/ 11 w 1052"/>
                <a:gd name="T27" fmla="*/ 6 h 1352"/>
                <a:gd name="T28" fmla="*/ 10 w 1052"/>
                <a:gd name="T29" fmla="*/ 8 h 1352"/>
                <a:gd name="T30" fmla="*/ 9 w 1052"/>
                <a:gd name="T31" fmla="*/ 10 h 1352"/>
                <a:gd name="T32" fmla="*/ 7 w 1052"/>
                <a:gd name="T33" fmla="*/ 13 h 1352"/>
                <a:gd name="T34" fmla="*/ 5 w 1052"/>
                <a:gd name="T35" fmla="*/ 14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43130" name="Freeform 80"/>
            <p:cNvSpPr>
              <a:spLocks/>
            </p:cNvSpPr>
            <p:nvPr/>
          </p:nvSpPr>
          <p:spPr bwMode="auto">
            <a:xfrm>
              <a:off x="2442" y="1150"/>
              <a:ext cx="229" cy="294"/>
            </a:xfrm>
            <a:custGeom>
              <a:avLst/>
              <a:gdLst>
                <a:gd name="T0" fmla="*/ 5 w 1052"/>
                <a:gd name="T1" fmla="*/ 14 h 1352"/>
                <a:gd name="T2" fmla="*/ 3 w 1052"/>
                <a:gd name="T3" fmla="*/ 12 h 1352"/>
                <a:gd name="T4" fmla="*/ 1 w 1052"/>
                <a:gd name="T5" fmla="*/ 9 h 1352"/>
                <a:gd name="T6" fmla="*/ 0 w 1052"/>
                <a:gd name="T7" fmla="*/ 6 h 1352"/>
                <a:gd name="T8" fmla="*/ 0 w 1052"/>
                <a:gd name="T9" fmla="*/ 3 h 1352"/>
                <a:gd name="T10" fmla="*/ 0 w 1052"/>
                <a:gd name="T11" fmla="*/ 1 h 1352"/>
                <a:gd name="T12" fmla="*/ 1 w 1052"/>
                <a:gd name="T13" fmla="*/ 1 h 1352"/>
                <a:gd name="T14" fmla="*/ 3 w 1052"/>
                <a:gd name="T15" fmla="*/ 1 h 1352"/>
                <a:gd name="T16" fmla="*/ 4 w 1052"/>
                <a:gd name="T17" fmla="*/ 1 h 1352"/>
                <a:gd name="T18" fmla="*/ 5 w 1052"/>
                <a:gd name="T19" fmla="*/ 0 h 1352"/>
                <a:gd name="T20" fmla="*/ 7 w 1052"/>
                <a:gd name="T21" fmla="*/ 1 h 1352"/>
                <a:gd name="T22" fmla="*/ 8 w 1052"/>
                <a:gd name="T23" fmla="*/ 1 h 1352"/>
                <a:gd name="T24" fmla="*/ 11 w 1052"/>
                <a:gd name="T25" fmla="*/ 1 h 1352"/>
                <a:gd name="T26" fmla="*/ 11 w 1052"/>
                <a:gd name="T27" fmla="*/ 6 h 1352"/>
                <a:gd name="T28" fmla="*/ 10 w 1052"/>
                <a:gd name="T29" fmla="*/ 8 h 1352"/>
                <a:gd name="T30" fmla="*/ 9 w 1052"/>
                <a:gd name="T31" fmla="*/ 10 h 1352"/>
                <a:gd name="T32" fmla="*/ 7 w 1052"/>
                <a:gd name="T33" fmla="*/ 13 h 1352"/>
                <a:gd name="T34" fmla="*/ 5 w 1052"/>
                <a:gd name="T35" fmla="*/ 14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3131" name="Group 81"/>
            <p:cNvGrpSpPr>
              <a:grpSpLocks/>
            </p:cNvGrpSpPr>
            <p:nvPr/>
          </p:nvGrpSpPr>
          <p:grpSpPr bwMode="auto">
            <a:xfrm>
              <a:off x="2889" y="957"/>
              <a:ext cx="348" cy="510"/>
              <a:chOff x="2784" y="3210"/>
              <a:chExt cx="523" cy="772"/>
            </a:xfrm>
          </p:grpSpPr>
          <p:sp>
            <p:nvSpPr>
              <p:cNvPr id="43132" name="AutoShape 82"/>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3133" name="AutoShape 83"/>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3134" name="AutoShape 84"/>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3135" name="Oval 85"/>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43037" name="Rectangle 86"/>
          <p:cNvSpPr>
            <a:spLocks noChangeArrowheads="1"/>
          </p:cNvSpPr>
          <p:nvPr/>
        </p:nvSpPr>
        <p:spPr bwMode="auto">
          <a:xfrm>
            <a:off x="400050" y="4389438"/>
            <a:ext cx="2370138"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43038" name="Text Box 87"/>
          <p:cNvSpPr txBox="1">
            <a:spLocks noChangeArrowheads="1"/>
          </p:cNvSpPr>
          <p:nvPr/>
        </p:nvSpPr>
        <p:spPr bwMode="auto">
          <a:xfrm>
            <a:off x="1233488" y="4405313"/>
            <a:ext cx="1614487"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chemeClr val="accent1"/>
                </a:solidFill>
                <a:latin typeface="MetaPlusBook-Roman" pitchFamily="34" charset="0"/>
              </a:rPr>
              <a:t>Address</a:t>
            </a:r>
            <a:br>
              <a:rPr lang="en-US" sz="1500">
                <a:solidFill>
                  <a:schemeClr val="accent1"/>
                </a:solidFill>
                <a:latin typeface="MetaPlusBook-Roman" pitchFamily="34" charset="0"/>
              </a:rPr>
            </a:br>
            <a:r>
              <a:rPr lang="en-US" sz="1500">
                <a:solidFill>
                  <a:schemeClr val="accent1"/>
                </a:solidFill>
                <a:latin typeface="MetaPlusBook-Roman" pitchFamily="34" charset="0"/>
              </a:rPr>
              <a:t>Book</a:t>
            </a:r>
            <a:br>
              <a:rPr lang="en-US" sz="1500">
                <a:solidFill>
                  <a:schemeClr val="accent1"/>
                </a:solidFill>
                <a:latin typeface="MetaPlusBook-Roman" pitchFamily="34" charset="0"/>
              </a:rPr>
            </a:br>
            <a:r>
              <a:rPr lang="en-US" sz="1500">
                <a:solidFill>
                  <a:schemeClr val="accent1"/>
                </a:solidFill>
                <a:latin typeface="MetaPlusBook-Roman" pitchFamily="34" charset="0"/>
              </a:rPr>
              <a:t>Application</a:t>
            </a:r>
          </a:p>
        </p:txBody>
      </p:sp>
      <p:pic>
        <p:nvPicPr>
          <p:cNvPr id="43039" name="Picture 88"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3" y="4438650"/>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040" name="Group 89"/>
          <p:cNvGrpSpPr>
            <a:grpSpLocks/>
          </p:cNvGrpSpPr>
          <p:nvPr/>
        </p:nvGrpSpPr>
        <p:grpSpPr bwMode="auto">
          <a:xfrm>
            <a:off x="2374900" y="4210050"/>
            <a:ext cx="730250" cy="617538"/>
            <a:chOff x="4853" y="388"/>
            <a:chExt cx="595" cy="503"/>
          </a:xfrm>
        </p:grpSpPr>
        <p:sp>
          <p:nvSpPr>
            <p:cNvPr id="43114" name="Freeform 90"/>
            <p:cNvSpPr>
              <a:spLocks/>
            </p:cNvSpPr>
            <p:nvPr/>
          </p:nvSpPr>
          <p:spPr bwMode="auto">
            <a:xfrm>
              <a:off x="4853" y="388"/>
              <a:ext cx="595" cy="503"/>
            </a:xfrm>
            <a:custGeom>
              <a:avLst/>
              <a:gdLst>
                <a:gd name="T0" fmla="*/ 182 w 1055"/>
                <a:gd name="T1" fmla="*/ 44 h 891"/>
                <a:gd name="T2" fmla="*/ 180 w 1055"/>
                <a:gd name="T3" fmla="*/ 43 h 891"/>
                <a:gd name="T4" fmla="*/ 177 w 1055"/>
                <a:gd name="T5" fmla="*/ 41 h 891"/>
                <a:gd name="T6" fmla="*/ 173 w 1055"/>
                <a:gd name="T7" fmla="*/ 38 h 891"/>
                <a:gd name="T8" fmla="*/ 173 w 1055"/>
                <a:gd name="T9" fmla="*/ 34 h 891"/>
                <a:gd name="T10" fmla="*/ 170 w 1055"/>
                <a:gd name="T11" fmla="*/ 28 h 891"/>
                <a:gd name="T12" fmla="*/ 165 w 1055"/>
                <a:gd name="T13" fmla="*/ 26 h 891"/>
                <a:gd name="T14" fmla="*/ 155 w 1055"/>
                <a:gd name="T15" fmla="*/ 24 h 891"/>
                <a:gd name="T16" fmla="*/ 144 w 1055"/>
                <a:gd name="T17" fmla="*/ 21 h 891"/>
                <a:gd name="T18" fmla="*/ 134 w 1055"/>
                <a:gd name="T19" fmla="*/ 19 h 891"/>
                <a:gd name="T20" fmla="*/ 127 w 1055"/>
                <a:gd name="T21" fmla="*/ 17 h 891"/>
                <a:gd name="T22" fmla="*/ 119 w 1055"/>
                <a:gd name="T23" fmla="*/ 15 h 891"/>
                <a:gd name="T24" fmla="*/ 112 w 1055"/>
                <a:gd name="T25" fmla="*/ 12 h 891"/>
                <a:gd name="T26" fmla="*/ 103 w 1055"/>
                <a:gd name="T27" fmla="*/ 8 h 891"/>
                <a:gd name="T28" fmla="*/ 92 w 1055"/>
                <a:gd name="T29" fmla="*/ 4 h 891"/>
                <a:gd name="T30" fmla="*/ 83 w 1055"/>
                <a:gd name="T31" fmla="*/ 1 h 891"/>
                <a:gd name="T32" fmla="*/ 76 w 1055"/>
                <a:gd name="T33" fmla="*/ 0 h 891"/>
                <a:gd name="T34" fmla="*/ 69 w 1055"/>
                <a:gd name="T35" fmla="*/ 3 h 891"/>
                <a:gd name="T36" fmla="*/ 61 w 1055"/>
                <a:gd name="T37" fmla="*/ 12 h 891"/>
                <a:gd name="T38" fmla="*/ 54 w 1055"/>
                <a:gd name="T39" fmla="*/ 23 h 891"/>
                <a:gd name="T40" fmla="*/ 48 w 1055"/>
                <a:gd name="T41" fmla="*/ 32 h 891"/>
                <a:gd name="T42" fmla="*/ 41 w 1055"/>
                <a:gd name="T43" fmla="*/ 40 h 891"/>
                <a:gd name="T44" fmla="*/ 36 w 1055"/>
                <a:gd name="T45" fmla="*/ 49 h 891"/>
                <a:gd name="T46" fmla="*/ 23 w 1055"/>
                <a:gd name="T47" fmla="*/ 69 h 891"/>
                <a:gd name="T48" fmla="*/ 6 w 1055"/>
                <a:gd name="T49" fmla="*/ 93 h 891"/>
                <a:gd name="T50" fmla="*/ 0 w 1055"/>
                <a:gd name="T51" fmla="*/ 104 h 891"/>
                <a:gd name="T52" fmla="*/ 2 w 1055"/>
                <a:gd name="T53" fmla="*/ 112 h 891"/>
                <a:gd name="T54" fmla="*/ 3 w 1055"/>
                <a:gd name="T55" fmla="*/ 117 h 891"/>
                <a:gd name="T56" fmla="*/ 6 w 1055"/>
                <a:gd name="T57" fmla="*/ 124 h 891"/>
                <a:gd name="T58" fmla="*/ 10 w 1055"/>
                <a:gd name="T59" fmla="*/ 128 h 891"/>
                <a:gd name="T60" fmla="*/ 18 w 1055"/>
                <a:gd name="T61" fmla="*/ 132 h 891"/>
                <a:gd name="T62" fmla="*/ 27 w 1055"/>
                <a:gd name="T63" fmla="*/ 135 h 891"/>
                <a:gd name="T64" fmla="*/ 36 w 1055"/>
                <a:gd name="T65" fmla="*/ 138 h 891"/>
                <a:gd name="T66" fmla="*/ 44 w 1055"/>
                <a:gd name="T67" fmla="*/ 141 h 891"/>
                <a:gd name="T68" fmla="*/ 53 w 1055"/>
                <a:gd name="T69" fmla="*/ 145 h 891"/>
                <a:gd name="T70" fmla="*/ 63 w 1055"/>
                <a:gd name="T71" fmla="*/ 148 h 891"/>
                <a:gd name="T72" fmla="*/ 72 w 1055"/>
                <a:gd name="T73" fmla="*/ 152 h 891"/>
                <a:gd name="T74" fmla="*/ 81 w 1055"/>
                <a:gd name="T75" fmla="*/ 156 h 891"/>
                <a:gd name="T76" fmla="*/ 95 w 1055"/>
                <a:gd name="T77" fmla="*/ 160 h 891"/>
                <a:gd name="T78" fmla="*/ 109 w 1055"/>
                <a:gd name="T79" fmla="*/ 160 h 891"/>
                <a:gd name="T80" fmla="*/ 120 w 1055"/>
                <a:gd name="T81" fmla="*/ 153 h 891"/>
                <a:gd name="T82" fmla="*/ 130 w 1055"/>
                <a:gd name="T83" fmla="*/ 142 h 891"/>
                <a:gd name="T84" fmla="*/ 140 w 1055"/>
                <a:gd name="T85" fmla="*/ 127 h 891"/>
                <a:gd name="T86" fmla="*/ 151 w 1055"/>
                <a:gd name="T87" fmla="*/ 112 h 891"/>
                <a:gd name="T88" fmla="*/ 159 w 1055"/>
                <a:gd name="T89" fmla="*/ 99 h 891"/>
                <a:gd name="T90" fmla="*/ 164 w 1055"/>
                <a:gd name="T91" fmla="*/ 91 h 891"/>
                <a:gd name="T92" fmla="*/ 175 w 1055"/>
                <a:gd name="T93" fmla="*/ 76 h 891"/>
                <a:gd name="T94" fmla="*/ 186 w 1055"/>
                <a:gd name="T95" fmla="*/ 63 h 891"/>
                <a:gd name="T96" fmla="*/ 189 w 1055"/>
                <a:gd name="T97" fmla="*/ 56 h 891"/>
                <a:gd name="T98" fmla="*/ 188 w 1055"/>
                <a:gd name="T99" fmla="*/ 50 h 891"/>
                <a:gd name="T100" fmla="*/ 184 w 1055"/>
                <a:gd name="T101" fmla="*/ 46 h 8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55"/>
                <a:gd name="T154" fmla="*/ 0 h 891"/>
                <a:gd name="T155" fmla="*/ 1055 w 1055"/>
                <a:gd name="T156" fmla="*/ 891 h 8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55" h="891">
                  <a:moveTo>
                    <a:pt x="1013" y="249"/>
                  </a:moveTo>
                  <a:lnTo>
                    <a:pt x="1013" y="247"/>
                  </a:lnTo>
                  <a:lnTo>
                    <a:pt x="1007" y="242"/>
                  </a:lnTo>
                  <a:lnTo>
                    <a:pt x="1000" y="237"/>
                  </a:lnTo>
                  <a:lnTo>
                    <a:pt x="993" y="232"/>
                  </a:lnTo>
                  <a:lnTo>
                    <a:pt x="986" y="227"/>
                  </a:lnTo>
                  <a:lnTo>
                    <a:pt x="978" y="223"/>
                  </a:lnTo>
                  <a:lnTo>
                    <a:pt x="971" y="219"/>
                  </a:lnTo>
                  <a:lnTo>
                    <a:pt x="963" y="215"/>
                  </a:lnTo>
                  <a:lnTo>
                    <a:pt x="955" y="213"/>
                  </a:lnTo>
                  <a:lnTo>
                    <a:pt x="960" y="201"/>
                  </a:lnTo>
                  <a:lnTo>
                    <a:pt x="962" y="189"/>
                  </a:lnTo>
                  <a:lnTo>
                    <a:pt x="960" y="176"/>
                  </a:lnTo>
                  <a:lnTo>
                    <a:pt x="955" y="165"/>
                  </a:lnTo>
                  <a:lnTo>
                    <a:pt x="947" y="157"/>
                  </a:lnTo>
                  <a:lnTo>
                    <a:pt x="938" y="152"/>
                  </a:lnTo>
                  <a:lnTo>
                    <a:pt x="928" y="148"/>
                  </a:lnTo>
                  <a:lnTo>
                    <a:pt x="918" y="145"/>
                  </a:lnTo>
                  <a:lnTo>
                    <a:pt x="898" y="140"/>
                  </a:lnTo>
                  <a:lnTo>
                    <a:pt x="879" y="135"/>
                  </a:lnTo>
                  <a:lnTo>
                    <a:pt x="861" y="131"/>
                  </a:lnTo>
                  <a:lnTo>
                    <a:pt x="841" y="127"/>
                  </a:lnTo>
                  <a:lnTo>
                    <a:pt x="823" y="122"/>
                  </a:lnTo>
                  <a:lnTo>
                    <a:pt x="804" y="118"/>
                  </a:lnTo>
                  <a:lnTo>
                    <a:pt x="784" y="114"/>
                  </a:lnTo>
                  <a:lnTo>
                    <a:pt x="765" y="109"/>
                  </a:lnTo>
                  <a:lnTo>
                    <a:pt x="749" y="105"/>
                  </a:lnTo>
                  <a:lnTo>
                    <a:pt x="735" y="102"/>
                  </a:lnTo>
                  <a:lnTo>
                    <a:pt x="721" y="99"/>
                  </a:lnTo>
                  <a:lnTo>
                    <a:pt x="707" y="95"/>
                  </a:lnTo>
                  <a:lnTo>
                    <a:pt x="692" y="91"/>
                  </a:lnTo>
                  <a:lnTo>
                    <a:pt x="678" y="87"/>
                  </a:lnTo>
                  <a:lnTo>
                    <a:pt x="665" y="82"/>
                  </a:lnTo>
                  <a:lnTo>
                    <a:pt x="651" y="77"/>
                  </a:lnTo>
                  <a:lnTo>
                    <a:pt x="638" y="71"/>
                  </a:lnTo>
                  <a:lnTo>
                    <a:pt x="622" y="65"/>
                  </a:lnTo>
                  <a:lnTo>
                    <a:pt x="607" y="57"/>
                  </a:lnTo>
                  <a:lnTo>
                    <a:pt x="589" y="51"/>
                  </a:lnTo>
                  <a:lnTo>
                    <a:pt x="572" y="43"/>
                  </a:lnTo>
                  <a:lnTo>
                    <a:pt x="553" y="35"/>
                  </a:lnTo>
                  <a:lnTo>
                    <a:pt x="534" y="29"/>
                  </a:lnTo>
                  <a:lnTo>
                    <a:pt x="516" y="21"/>
                  </a:lnTo>
                  <a:lnTo>
                    <a:pt x="498" y="16"/>
                  </a:lnTo>
                  <a:lnTo>
                    <a:pt x="481" y="10"/>
                  </a:lnTo>
                  <a:lnTo>
                    <a:pt x="465" y="5"/>
                  </a:lnTo>
                  <a:lnTo>
                    <a:pt x="449" y="3"/>
                  </a:lnTo>
                  <a:lnTo>
                    <a:pt x="435" y="0"/>
                  </a:lnTo>
                  <a:lnTo>
                    <a:pt x="423" y="0"/>
                  </a:lnTo>
                  <a:lnTo>
                    <a:pt x="413" y="1"/>
                  </a:lnTo>
                  <a:lnTo>
                    <a:pt x="405" y="5"/>
                  </a:lnTo>
                  <a:lnTo>
                    <a:pt x="387" y="18"/>
                  </a:lnTo>
                  <a:lnTo>
                    <a:pt x="371" y="34"/>
                  </a:lnTo>
                  <a:lnTo>
                    <a:pt x="357" y="51"/>
                  </a:lnTo>
                  <a:lnTo>
                    <a:pt x="343" y="69"/>
                  </a:lnTo>
                  <a:lnTo>
                    <a:pt x="330" y="88"/>
                  </a:lnTo>
                  <a:lnTo>
                    <a:pt x="317" y="106"/>
                  </a:lnTo>
                  <a:lnTo>
                    <a:pt x="304" y="124"/>
                  </a:lnTo>
                  <a:lnTo>
                    <a:pt x="291" y="143"/>
                  </a:lnTo>
                  <a:lnTo>
                    <a:pt x="278" y="159"/>
                  </a:lnTo>
                  <a:lnTo>
                    <a:pt x="266" y="175"/>
                  </a:lnTo>
                  <a:lnTo>
                    <a:pt x="254" y="190"/>
                  </a:lnTo>
                  <a:lnTo>
                    <a:pt x="242" y="206"/>
                  </a:lnTo>
                  <a:lnTo>
                    <a:pt x="230" y="223"/>
                  </a:lnTo>
                  <a:lnTo>
                    <a:pt x="219" y="238"/>
                  </a:lnTo>
                  <a:lnTo>
                    <a:pt x="208" y="255"/>
                  </a:lnTo>
                  <a:lnTo>
                    <a:pt x="198" y="273"/>
                  </a:lnTo>
                  <a:lnTo>
                    <a:pt x="181" y="303"/>
                  </a:lnTo>
                  <a:lnTo>
                    <a:pt x="156" y="341"/>
                  </a:lnTo>
                  <a:lnTo>
                    <a:pt x="127" y="384"/>
                  </a:lnTo>
                  <a:lnTo>
                    <a:pt x="96" y="429"/>
                  </a:lnTo>
                  <a:lnTo>
                    <a:pt x="65" y="473"/>
                  </a:lnTo>
                  <a:lnTo>
                    <a:pt x="36" y="513"/>
                  </a:lnTo>
                  <a:lnTo>
                    <a:pt x="14" y="545"/>
                  </a:lnTo>
                  <a:lnTo>
                    <a:pt x="0" y="567"/>
                  </a:lnTo>
                  <a:lnTo>
                    <a:pt x="0" y="578"/>
                  </a:lnTo>
                  <a:lnTo>
                    <a:pt x="4" y="597"/>
                  </a:lnTo>
                  <a:lnTo>
                    <a:pt x="8" y="615"/>
                  </a:lnTo>
                  <a:lnTo>
                    <a:pt x="9" y="624"/>
                  </a:lnTo>
                  <a:lnTo>
                    <a:pt x="10" y="628"/>
                  </a:lnTo>
                  <a:lnTo>
                    <a:pt x="13" y="637"/>
                  </a:lnTo>
                  <a:lnTo>
                    <a:pt x="17" y="648"/>
                  </a:lnTo>
                  <a:lnTo>
                    <a:pt x="22" y="661"/>
                  </a:lnTo>
                  <a:lnTo>
                    <a:pt x="27" y="675"/>
                  </a:lnTo>
                  <a:lnTo>
                    <a:pt x="33" y="688"/>
                  </a:lnTo>
                  <a:lnTo>
                    <a:pt x="40" y="698"/>
                  </a:lnTo>
                  <a:lnTo>
                    <a:pt x="48" y="706"/>
                  </a:lnTo>
                  <a:lnTo>
                    <a:pt x="53" y="709"/>
                  </a:lnTo>
                  <a:lnTo>
                    <a:pt x="68" y="716"/>
                  </a:lnTo>
                  <a:lnTo>
                    <a:pt x="85" y="723"/>
                  </a:lnTo>
                  <a:lnTo>
                    <a:pt x="101" y="729"/>
                  </a:lnTo>
                  <a:lnTo>
                    <a:pt x="116" y="737"/>
                  </a:lnTo>
                  <a:lnTo>
                    <a:pt x="133" y="744"/>
                  </a:lnTo>
                  <a:lnTo>
                    <a:pt x="149" y="749"/>
                  </a:lnTo>
                  <a:lnTo>
                    <a:pt x="166" y="755"/>
                  </a:lnTo>
                  <a:lnTo>
                    <a:pt x="181" y="762"/>
                  </a:lnTo>
                  <a:lnTo>
                    <a:pt x="198" y="767"/>
                  </a:lnTo>
                  <a:lnTo>
                    <a:pt x="213" y="773"/>
                  </a:lnTo>
                  <a:lnTo>
                    <a:pt x="230" y="780"/>
                  </a:lnTo>
                  <a:lnTo>
                    <a:pt x="247" y="785"/>
                  </a:lnTo>
                  <a:lnTo>
                    <a:pt x="263" y="792"/>
                  </a:lnTo>
                  <a:lnTo>
                    <a:pt x="279" y="797"/>
                  </a:lnTo>
                  <a:lnTo>
                    <a:pt x="295" y="803"/>
                  </a:lnTo>
                  <a:lnTo>
                    <a:pt x="312" y="810"/>
                  </a:lnTo>
                  <a:lnTo>
                    <a:pt x="330" y="817"/>
                  </a:lnTo>
                  <a:lnTo>
                    <a:pt x="347" y="825"/>
                  </a:lnTo>
                  <a:lnTo>
                    <a:pt x="365" y="833"/>
                  </a:lnTo>
                  <a:lnTo>
                    <a:pt x="382" y="839"/>
                  </a:lnTo>
                  <a:lnTo>
                    <a:pt x="400" y="847"/>
                  </a:lnTo>
                  <a:lnTo>
                    <a:pt x="417" y="855"/>
                  </a:lnTo>
                  <a:lnTo>
                    <a:pt x="435" y="861"/>
                  </a:lnTo>
                  <a:lnTo>
                    <a:pt x="453" y="867"/>
                  </a:lnTo>
                  <a:lnTo>
                    <a:pt x="479" y="874"/>
                  </a:lnTo>
                  <a:lnTo>
                    <a:pt x="505" y="881"/>
                  </a:lnTo>
                  <a:lnTo>
                    <a:pt x="531" y="887"/>
                  </a:lnTo>
                  <a:lnTo>
                    <a:pt x="558" y="891"/>
                  </a:lnTo>
                  <a:lnTo>
                    <a:pt x="584" y="891"/>
                  </a:lnTo>
                  <a:lnTo>
                    <a:pt x="610" y="887"/>
                  </a:lnTo>
                  <a:lnTo>
                    <a:pt x="633" y="880"/>
                  </a:lnTo>
                  <a:lnTo>
                    <a:pt x="656" y="864"/>
                  </a:lnTo>
                  <a:lnTo>
                    <a:pt x="669" y="851"/>
                  </a:lnTo>
                  <a:lnTo>
                    <a:pt x="685" y="834"/>
                  </a:lnTo>
                  <a:lnTo>
                    <a:pt x="701" y="814"/>
                  </a:lnTo>
                  <a:lnTo>
                    <a:pt x="721" y="790"/>
                  </a:lnTo>
                  <a:lnTo>
                    <a:pt x="740" y="764"/>
                  </a:lnTo>
                  <a:lnTo>
                    <a:pt x="760" y="736"/>
                  </a:lnTo>
                  <a:lnTo>
                    <a:pt x="780" y="707"/>
                  </a:lnTo>
                  <a:lnTo>
                    <a:pt x="800" y="678"/>
                  </a:lnTo>
                  <a:lnTo>
                    <a:pt x="819" y="649"/>
                  </a:lnTo>
                  <a:lnTo>
                    <a:pt x="839" y="622"/>
                  </a:lnTo>
                  <a:lnTo>
                    <a:pt x="857" y="595"/>
                  </a:lnTo>
                  <a:lnTo>
                    <a:pt x="872" y="570"/>
                  </a:lnTo>
                  <a:lnTo>
                    <a:pt x="887" y="549"/>
                  </a:lnTo>
                  <a:lnTo>
                    <a:pt x="899" y="531"/>
                  </a:lnTo>
                  <a:lnTo>
                    <a:pt x="909" y="517"/>
                  </a:lnTo>
                  <a:lnTo>
                    <a:pt x="915" y="508"/>
                  </a:lnTo>
                  <a:lnTo>
                    <a:pt x="933" y="483"/>
                  </a:lnTo>
                  <a:lnTo>
                    <a:pt x="955" y="456"/>
                  </a:lnTo>
                  <a:lnTo>
                    <a:pt x="978" y="426"/>
                  </a:lnTo>
                  <a:lnTo>
                    <a:pt x="1000" y="396"/>
                  </a:lnTo>
                  <a:lnTo>
                    <a:pt x="1021" y="371"/>
                  </a:lnTo>
                  <a:lnTo>
                    <a:pt x="1038" y="349"/>
                  </a:lnTo>
                  <a:lnTo>
                    <a:pt x="1050" y="333"/>
                  </a:lnTo>
                  <a:lnTo>
                    <a:pt x="1053" y="325"/>
                  </a:lnTo>
                  <a:lnTo>
                    <a:pt x="1055" y="312"/>
                  </a:lnTo>
                  <a:lnTo>
                    <a:pt x="1055" y="301"/>
                  </a:lnTo>
                  <a:lnTo>
                    <a:pt x="1052" y="289"/>
                  </a:lnTo>
                  <a:lnTo>
                    <a:pt x="1048" y="277"/>
                  </a:lnTo>
                  <a:lnTo>
                    <a:pt x="1042" y="268"/>
                  </a:lnTo>
                  <a:lnTo>
                    <a:pt x="1034" y="260"/>
                  </a:lnTo>
                  <a:lnTo>
                    <a:pt x="1025" y="254"/>
                  </a:lnTo>
                  <a:lnTo>
                    <a:pt x="1013"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15" name="Freeform 91"/>
            <p:cNvSpPr>
              <a:spLocks/>
            </p:cNvSpPr>
            <p:nvPr/>
          </p:nvSpPr>
          <p:spPr bwMode="auto">
            <a:xfrm>
              <a:off x="5305" y="517"/>
              <a:ext cx="85" cy="119"/>
            </a:xfrm>
            <a:custGeom>
              <a:avLst/>
              <a:gdLst>
                <a:gd name="T0" fmla="*/ 27 w 151"/>
                <a:gd name="T1" fmla="*/ 5 h 211"/>
                <a:gd name="T2" fmla="*/ 26 w 151"/>
                <a:gd name="T3" fmla="*/ 6 h 211"/>
                <a:gd name="T4" fmla="*/ 25 w 151"/>
                <a:gd name="T5" fmla="*/ 8 h 211"/>
                <a:gd name="T6" fmla="*/ 24 w 151"/>
                <a:gd name="T7" fmla="*/ 10 h 211"/>
                <a:gd name="T8" fmla="*/ 21 w 151"/>
                <a:gd name="T9" fmla="*/ 12 h 211"/>
                <a:gd name="T10" fmla="*/ 19 w 151"/>
                <a:gd name="T11" fmla="*/ 15 h 211"/>
                <a:gd name="T12" fmla="*/ 17 w 151"/>
                <a:gd name="T13" fmla="*/ 17 h 211"/>
                <a:gd name="T14" fmla="*/ 16 w 151"/>
                <a:gd name="T15" fmla="*/ 19 h 211"/>
                <a:gd name="T16" fmla="*/ 15 w 151"/>
                <a:gd name="T17" fmla="*/ 19 h 211"/>
                <a:gd name="T18" fmla="*/ 16 w 151"/>
                <a:gd name="T19" fmla="*/ 20 h 211"/>
                <a:gd name="T20" fmla="*/ 16 w 151"/>
                <a:gd name="T21" fmla="*/ 20 h 211"/>
                <a:gd name="T22" fmla="*/ 17 w 151"/>
                <a:gd name="T23" fmla="*/ 21 h 211"/>
                <a:gd name="T24" fmla="*/ 19 w 151"/>
                <a:gd name="T25" fmla="*/ 21 h 211"/>
                <a:gd name="T26" fmla="*/ 20 w 151"/>
                <a:gd name="T27" fmla="*/ 23 h 211"/>
                <a:gd name="T28" fmla="*/ 22 w 151"/>
                <a:gd name="T29" fmla="*/ 23 h 211"/>
                <a:gd name="T30" fmla="*/ 24 w 151"/>
                <a:gd name="T31" fmla="*/ 24 h 211"/>
                <a:gd name="T32" fmla="*/ 25 w 151"/>
                <a:gd name="T33" fmla="*/ 24 h 211"/>
                <a:gd name="T34" fmla="*/ 24 w 151"/>
                <a:gd name="T35" fmla="*/ 24 h 211"/>
                <a:gd name="T36" fmla="*/ 23 w 151"/>
                <a:gd name="T37" fmla="*/ 26 h 211"/>
                <a:gd name="T38" fmla="*/ 21 w 151"/>
                <a:gd name="T39" fmla="*/ 28 h 211"/>
                <a:gd name="T40" fmla="*/ 20 w 151"/>
                <a:gd name="T41" fmla="*/ 29 h 211"/>
                <a:gd name="T42" fmla="*/ 19 w 151"/>
                <a:gd name="T43" fmla="*/ 28 h 211"/>
                <a:gd name="T44" fmla="*/ 19 w 151"/>
                <a:gd name="T45" fmla="*/ 26 h 211"/>
                <a:gd name="T46" fmla="*/ 18 w 151"/>
                <a:gd name="T47" fmla="*/ 24 h 211"/>
                <a:gd name="T48" fmla="*/ 18 w 151"/>
                <a:gd name="T49" fmla="*/ 24 h 211"/>
                <a:gd name="T50" fmla="*/ 17 w 151"/>
                <a:gd name="T51" fmla="*/ 24 h 211"/>
                <a:gd name="T52" fmla="*/ 16 w 151"/>
                <a:gd name="T53" fmla="*/ 26 h 211"/>
                <a:gd name="T54" fmla="*/ 14 w 151"/>
                <a:gd name="T55" fmla="*/ 28 h 211"/>
                <a:gd name="T56" fmla="*/ 11 w 151"/>
                <a:gd name="T57" fmla="*/ 30 h 211"/>
                <a:gd name="T58" fmla="*/ 9 w 151"/>
                <a:gd name="T59" fmla="*/ 33 h 211"/>
                <a:gd name="T60" fmla="*/ 7 w 151"/>
                <a:gd name="T61" fmla="*/ 36 h 211"/>
                <a:gd name="T62" fmla="*/ 6 w 151"/>
                <a:gd name="T63" fmla="*/ 37 h 211"/>
                <a:gd name="T64" fmla="*/ 6 w 151"/>
                <a:gd name="T65" fmla="*/ 38 h 211"/>
                <a:gd name="T66" fmla="*/ 3 w 151"/>
                <a:gd name="T67" fmla="*/ 36 h 211"/>
                <a:gd name="T68" fmla="*/ 2 w 151"/>
                <a:gd name="T69" fmla="*/ 34 h 211"/>
                <a:gd name="T70" fmla="*/ 1 w 151"/>
                <a:gd name="T71" fmla="*/ 33 h 211"/>
                <a:gd name="T72" fmla="*/ 0 w 151"/>
                <a:gd name="T73" fmla="*/ 33 h 211"/>
                <a:gd name="T74" fmla="*/ 3 w 151"/>
                <a:gd name="T75" fmla="*/ 29 h 211"/>
                <a:gd name="T76" fmla="*/ 7 w 151"/>
                <a:gd name="T77" fmla="*/ 25 h 211"/>
                <a:gd name="T78" fmla="*/ 10 w 151"/>
                <a:gd name="T79" fmla="*/ 20 h 211"/>
                <a:gd name="T80" fmla="*/ 14 w 151"/>
                <a:gd name="T81" fmla="*/ 15 h 211"/>
                <a:gd name="T82" fmla="*/ 18 w 151"/>
                <a:gd name="T83" fmla="*/ 10 h 211"/>
                <a:gd name="T84" fmla="*/ 21 w 151"/>
                <a:gd name="T85" fmla="*/ 6 h 211"/>
                <a:gd name="T86" fmla="*/ 24 w 151"/>
                <a:gd name="T87" fmla="*/ 2 h 211"/>
                <a:gd name="T88" fmla="*/ 25 w 151"/>
                <a:gd name="T89" fmla="*/ 0 h 211"/>
                <a:gd name="T90" fmla="*/ 26 w 151"/>
                <a:gd name="T91" fmla="*/ 1 h 211"/>
                <a:gd name="T92" fmla="*/ 26 w 151"/>
                <a:gd name="T93" fmla="*/ 2 h 211"/>
                <a:gd name="T94" fmla="*/ 26 w 151"/>
                <a:gd name="T95" fmla="*/ 4 h 211"/>
                <a:gd name="T96" fmla="*/ 27 w 151"/>
                <a:gd name="T97" fmla="*/ 5 h 21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1"/>
                <a:gd name="T148" fmla="*/ 0 h 211"/>
                <a:gd name="T149" fmla="*/ 151 w 151"/>
                <a:gd name="T150" fmla="*/ 211 h 21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1" h="211">
                  <a:moveTo>
                    <a:pt x="151" y="27"/>
                  </a:moveTo>
                  <a:lnTo>
                    <a:pt x="148" y="32"/>
                  </a:lnTo>
                  <a:lnTo>
                    <a:pt x="141" y="42"/>
                  </a:lnTo>
                  <a:lnTo>
                    <a:pt x="131" y="54"/>
                  </a:lnTo>
                  <a:lnTo>
                    <a:pt x="118" y="69"/>
                  </a:lnTo>
                  <a:lnTo>
                    <a:pt x="105" y="83"/>
                  </a:lnTo>
                  <a:lnTo>
                    <a:pt x="95" y="96"/>
                  </a:lnTo>
                  <a:lnTo>
                    <a:pt x="88" y="105"/>
                  </a:lnTo>
                  <a:lnTo>
                    <a:pt x="86" y="109"/>
                  </a:lnTo>
                  <a:lnTo>
                    <a:pt x="87" y="110"/>
                  </a:lnTo>
                  <a:lnTo>
                    <a:pt x="91" y="113"/>
                  </a:lnTo>
                  <a:lnTo>
                    <a:pt x="96" y="117"/>
                  </a:lnTo>
                  <a:lnTo>
                    <a:pt x="104" y="121"/>
                  </a:lnTo>
                  <a:lnTo>
                    <a:pt x="113" y="126"/>
                  </a:lnTo>
                  <a:lnTo>
                    <a:pt x="122" y="130"/>
                  </a:lnTo>
                  <a:lnTo>
                    <a:pt x="131" y="132"/>
                  </a:lnTo>
                  <a:lnTo>
                    <a:pt x="141" y="132"/>
                  </a:lnTo>
                  <a:lnTo>
                    <a:pt x="134" y="137"/>
                  </a:lnTo>
                  <a:lnTo>
                    <a:pt x="126" y="144"/>
                  </a:lnTo>
                  <a:lnTo>
                    <a:pt x="119" y="152"/>
                  </a:lnTo>
                  <a:lnTo>
                    <a:pt x="113" y="159"/>
                  </a:lnTo>
                  <a:lnTo>
                    <a:pt x="109" y="154"/>
                  </a:lnTo>
                  <a:lnTo>
                    <a:pt x="105" y="145"/>
                  </a:lnTo>
                  <a:lnTo>
                    <a:pt x="100" y="136"/>
                  </a:lnTo>
                  <a:lnTo>
                    <a:pt x="99" y="132"/>
                  </a:lnTo>
                  <a:lnTo>
                    <a:pt x="95" y="135"/>
                  </a:lnTo>
                  <a:lnTo>
                    <a:pt x="87" y="144"/>
                  </a:lnTo>
                  <a:lnTo>
                    <a:pt x="75" y="157"/>
                  </a:lnTo>
                  <a:lnTo>
                    <a:pt x="64" y="171"/>
                  </a:lnTo>
                  <a:lnTo>
                    <a:pt x="51" y="185"/>
                  </a:lnTo>
                  <a:lnTo>
                    <a:pt x="41" y="198"/>
                  </a:lnTo>
                  <a:lnTo>
                    <a:pt x="33" y="207"/>
                  </a:lnTo>
                  <a:lnTo>
                    <a:pt x="30" y="211"/>
                  </a:lnTo>
                  <a:lnTo>
                    <a:pt x="20" y="201"/>
                  </a:lnTo>
                  <a:lnTo>
                    <a:pt x="11" y="192"/>
                  </a:lnTo>
                  <a:lnTo>
                    <a:pt x="3" y="184"/>
                  </a:lnTo>
                  <a:lnTo>
                    <a:pt x="0" y="180"/>
                  </a:lnTo>
                  <a:lnTo>
                    <a:pt x="17" y="163"/>
                  </a:lnTo>
                  <a:lnTo>
                    <a:pt x="37" y="139"/>
                  </a:lnTo>
                  <a:lnTo>
                    <a:pt x="57" y="111"/>
                  </a:lnTo>
                  <a:lnTo>
                    <a:pt x="79" y="83"/>
                  </a:lnTo>
                  <a:lnTo>
                    <a:pt x="100" y="56"/>
                  </a:lnTo>
                  <a:lnTo>
                    <a:pt x="118" y="31"/>
                  </a:lnTo>
                  <a:lnTo>
                    <a:pt x="132" y="12"/>
                  </a:lnTo>
                  <a:lnTo>
                    <a:pt x="141" y="0"/>
                  </a:lnTo>
                  <a:lnTo>
                    <a:pt x="144" y="7"/>
                  </a:lnTo>
                  <a:lnTo>
                    <a:pt x="145" y="13"/>
                  </a:lnTo>
                  <a:lnTo>
                    <a:pt x="148" y="21"/>
                  </a:lnTo>
                  <a:lnTo>
                    <a:pt x="151" y="27"/>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16" name="Freeform 92"/>
            <p:cNvSpPr>
              <a:spLocks/>
            </p:cNvSpPr>
            <p:nvPr/>
          </p:nvSpPr>
          <p:spPr bwMode="auto">
            <a:xfrm>
              <a:off x="5369" y="546"/>
              <a:ext cx="33" cy="37"/>
            </a:xfrm>
            <a:custGeom>
              <a:avLst/>
              <a:gdLst>
                <a:gd name="T0" fmla="*/ 8 w 58"/>
                <a:gd name="T1" fmla="*/ 0 h 65"/>
                <a:gd name="T2" fmla="*/ 10 w 58"/>
                <a:gd name="T3" fmla="*/ 3 h 65"/>
                <a:gd name="T4" fmla="*/ 10 w 58"/>
                <a:gd name="T5" fmla="*/ 6 h 65"/>
                <a:gd name="T6" fmla="*/ 10 w 58"/>
                <a:gd name="T7" fmla="*/ 7 h 65"/>
                <a:gd name="T8" fmla="*/ 11 w 58"/>
                <a:gd name="T9" fmla="*/ 9 h 65"/>
                <a:gd name="T10" fmla="*/ 10 w 58"/>
                <a:gd name="T11" fmla="*/ 10 h 65"/>
                <a:gd name="T12" fmla="*/ 10 w 58"/>
                <a:gd name="T13" fmla="*/ 10 h 65"/>
                <a:gd name="T14" fmla="*/ 10 w 58"/>
                <a:gd name="T15" fmla="*/ 11 h 65"/>
                <a:gd name="T16" fmla="*/ 9 w 58"/>
                <a:gd name="T17" fmla="*/ 11 h 65"/>
                <a:gd name="T18" fmla="*/ 7 w 58"/>
                <a:gd name="T19" fmla="*/ 11 h 65"/>
                <a:gd name="T20" fmla="*/ 6 w 58"/>
                <a:gd name="T21" fmla="*/ 12 h 65"/>
                <a:gd name="T22" fmla="*/ 6 w 58"/>
                <a:gd name="T23" fmla="*/ 12 h 65"/>
                <a:gd name="T24" fmla="*/ 5 w 58"/>
                <a:gd name="T25" fmla="*/ 11 h 65"/>
                <a:gd name="T26" fmla="*/ 3 w 58"/>
                <a:gd name="T27" fmla="*/ 11 h 65"/>
                <a:gd name="T28" fmla="*/ 3 w 58"/>
                <a:gd name="T29" fmla="*/ 11 h 65"/>
                <a:gd name="T30" fmla="*/ 2 w 58"/>
                <a:gd name="T31" fmla="*/ 10 h 65"/>
                <a:gd name="T32" fmla="*/ 0 w 58"/>
                <a:gd name="T33" fmla="*/ 10 h 65"/>
                <a:gd name="T34" fmla="*/ 1 w 58"/>
                <a:gd name="T35" fmla="*/ 9 h 65"/>
                <a:gd name="T36" fmla="*/ 2 w 58"/>
                <a:gd name="T37" fmla="*/ 7 h 65"/>
                <a:gd name="T38" fmla="*/ 3 w 58"/>
                <a:gd name="T39" fmla="*/ 6 h 65"/>
                <a:gd name="T40" fmla="*/ 4 w 58"/>
                <a:gd name="T41" fmla="*/ 4 h 65"/>
                <a:gd name="T42" fmla="*/ 6 w 58"/>
                <a:gd name="T43" fmla="*/ 2 h 65"/>
                <a:gd name="T44" fmla="*/ 6 w 58"/>
                <a:gd name="T45" fmla="*/ 1 h 65"/>
                <a:gd name="T46" fmla="*/ 7 w 58"/>
                <a:gd name="T47" fmla="*/ 1 h 65"/>
                <a:gd name="T48" fmla="*/ 8 w 58"/>
                <a:gd name="T49" fmla="*/ 0 h 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65"/>
                <a:gd name="T77" fmla="*/ 58 w 58"/>
                <a:gd name="T78" fmla="*/ 65 h 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65">
                  <a:moveTo>
                    <a:pt x="44" y="0"/>
                  </a:moveTo>
                  <a:lnTo>
                    <a:pt x="53" y="17"/>
                  </a:lnTo>
                  <a:lnTo>
                    <a:pt x="57" y="31"/>
                  </a:lnTo>
                  <a:lnTo>
                    <a:pt x="57" y="41"/>
                  </a:lnTo>
                  <a:lnTo>
                    <a:pt x="58" y="47"/>
                  </a:lnTo>
                  <a:lnTo>
                    <a:pt x="56" y="52"/>
                  </a:lnTo>
                  <a:lnTo>
                    <a:pt x="54" y="56"/>
                  </a:lnTo>
                  <a:lnTo>
                    <a:pt x="52" y="58"/>
                  </a:lnTo>
                  <a:lnTo>
                    <a:pt x="45" y="61"/>
                  </a:lnTo>
                  <a:lnTo>
                    <a:pt x="39" y="63"/>
                  </a:lnTo>
                  <a:lnTo>
                    <a:pt x="34" y="65"/>
                  </a:lnTo>
                  <a:lnTo>
                    <a:pt x="30" y="65"/>
                  </a:lnTo>
                  <a:lnTo>
                    <a:pt x="25" y="63"/>
                  </a:lnTo>
                  <a:lnTo>
                    <a:pt x="19" y="61"/>
                  </a:lnTo>
                  <a:lnTo>
                    <a:pt x="14" y="58"/>
                  </a:lnTo>
                  <a:lnTo>
                    <a:pt x="8" y="56"/>
                  </a:lnTo>
                  <a:lnTo>
                    <a:pt x="0" y="52"/>
                  </a:lnTo>
                  <a:lnTo>
                    <a:pt x="3" y="48"/>
                  </a:lnTo>
                  <a:lnTo>
                    <a:pt x="8" y="40"/>
                  </a:lnTo>
                  <a:lnTo>
                    <a:pt x="14" y="32"/>
                  </a:lnTo>
                  <a:lnTo>
                    <a:pt x="22" y="22"/>
                  </a:lnTo>
                  <a:lnTo>
                    <a:pt x="30" y="13"/>
                  </a:lnTo>
                  <a:lnTo>
                    <a:pt x="36" y="6"/>
                  </a:lnTo>
                  <a:lnTo>
                    <a:pt x="41" y="1"/>
                  </a:lnTo>
                  <a:lnTo>
                    <a:pt x="44" y="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17" name="Freeform 93"/>
            <p:cNvSpPr>
              <a:spLocks/>
            </p:cNvSpPr>
            <p:nvPr/>
          </p:nvSpPr>
          <p:spPr bwMode="auto">
            <a:xfrm>
              <a:off x="5329" y="648"/>
              <a:ext cx="20" cy="14"/>
            </a:xfrm>
            <a:custGeom>
              <a:avLst/>
              <a:gdLst>
                <a:gd name="T0" fmla="*/ 7 w 34"/>
                <a:gd name="T1" fmla="*/ 1 h 24"/>
                <a:gd name="T2" fmla="*/ 6 w 34"/>
                <a:gd name="T3" fmla="*/ 1 h 24"/>
                <a:gd name="T4" fmla="*/ 5 w 34"/>
                <a:gd name="T5" fmla="*/ 2 h 24"/>
                <a:gd name="T6" fmla="*/ 4 w 34"/>
                <a:gd name="T7" fmla="*/ 4 h 24"/>
                <a:gd name="T8" fmla="*/ 3 w 34"/>
                <a:gd name="T9" fmla="*/ 5 h 24"/>
                <a:gd name="T10" fmla="*/ 2 w 34"/>
                <a:gd name="T11" fmla="*/ 4 h 24"/>
                <a:gd name="T12" fmla="*/ 2 w 34"/>
                <a:gd name="T13" fmla="*/ 2 h 24"/>
                <a:gd name="T14" fmla="*/ 1 w 34"/>
                <a:gd name="T15" fmla="*/ 1 h 24"/>
                <a:gd name="T16" fmla="*/ 0 w 34"/>
                <a:gd name="T17" fmla="*/ 0 h 24"/>
                <a:gd name="T18" fmla="*/ 2 w 34"/>
                <a:gd name="T19" fmla="*/ 1 h 24"/>
                <a:gd name="T20" fmla="*/ 4 w 34"/>
                <a:gd name="T21" fmla="*/ 1 h 24"/>
                <a:gd name="T22" fmla="*/ 5 w 34"/>
                <a:gd name="T23" fmla="*/ 1 h 24"/>
                <a:gd name="T24" fmla="*/ 7 w 34"/>
                <a:gd name="T25" fmla="*/ 1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4"/>
                <a:gd name="T41" fmla="*/ 34 w 34"/>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4">
                  <a:moveTo>
                    <a:pt x="34" y="3"/>
                  </a:moveTo>
                  <a:lnTo>
                    <a:pt x="29" y="7"/>
                  </a:lnTo>
                  <a:lnTo>
                    <a:pt x="23" y="12"/>
                  </a:lnTo>
                  <a:lnTo>
                    <a:pt x="20" y="18"/>
                  </a:lnTo>
                  <a:lnTo>
                    <a:pt x="16" y="24"/>
                  </a:lnTo>
                  <a:lnTo>
                    <a:pt x="12" y="17"/>
                  </a:lnTo>
                  <a:lnTo>
                    <a:pt x="8" y="12"/>
                  </a:lnTo>
                  <a:lnTo>
                    <a:pt x="4" y="5"/>
                  </a:lnTo>
                  <a:lnTo>
                    <a:pt x="0" y="0"/>
                  </a:lnTo>
                  <a:lnTo>
                    <a:pt x="8" y="3"/>
                  </a:lnTo>
                  <a:lnTo>
                    <a:pt x="17" y="3"/>
                  </a:lnTo>
                  <a:lnTo>
                    <a:pt x="25" y="4"/>
                  </a:lnTo>
                  <a:lnTo>
                    <a:pt x="34" y="3"/>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18" name="Freeform 94"/>
            <p:cNvSpPr>
              <a:spLocks/>
            </p:cNvSpPr>
            <p:nvPr/>
          </p:nvSpPr>
          <p:spPr bwMode="auto">
            <a:xfrm>
              <a:off x="4873" y="399"/>
              <a:ext cx="503" cy="409"/>
            </a:xfrm>
            <a:custGeom>
              <a:avLst/>
              <a:gdLst>
                <a:gd name="T0" fmla="*/ 36 w 892"/>
                <a:gd name="T1" fmla="*/ 42 h 726"/>
                <a:gd name="T2" fmla="*/ 42 w 892"/>
                <a:gd name="T3" fmla="*/ 34 h 726"/>
                <a:gd name="T4" fmla="*/ 47 w 892"/>
                <a:gd name="T5" fmla="*/ 27 h 726"/>
                <a:gd name="T6" fmla="*/ 54 w 892"/>
                <a:gd name="T7" fmla="*/ 17 h 726"/>
                <a:gd name="T8" fmla="*/ 61 w 892"/>
                <a:gd name="T9" fmla="*/ 8 h 726"/>
                <a:gd name="T10" fmla="*/ 68 w 892"/>
                <a:gd name="T11" fmla="*/ 1 h 726"/>
                <a:gd name="T12" fmla="*/ 72 w 892"/>
                <a:gd name="T13" fmla="*/ 0 h 726"/>
                <a:gd name="T14" fmla="*/ 86 w 892"/>
                <a:gd name="T15" fmla="*/ 5 h 726"/>
                <a:gd name="T16" fmla="*/ 100 w 892"/>
                <a:gd name="T17" fmla="*/ 10 h 726"/>
                <a:gd name="T18" fmla="*/ 112 w 892"/>
                <a:gd name="T19" fmla="*/ 15 h 726"/>
                <a:gd name="T20" fmla="*/ 121 w 892"/>
                <a:gd name="T21" fmla="*/ 18 h 726"/>
                <a:gd name="T22" fmla="*/ 130 w 892"/>
                <a:gd name="T23" fmla="*/ 20 h 726"/>
                <a:gd name="T24" fmla="*/ 138 w 892"/>
                <a:gd name="T25" fmla="*/ 22 h 726"/>
                <a:gd name="T26" fmla="*/ 147 w 892"/>
                <a:gd name="T27" fmla="*/ 24 h 726"/>
                <a:gd name="T28" fmla="*/ 156 w 892"/>
                <a:gd name="T29" fmla="*/ 26 h 726"/>
                <a:gd name="T30" fmla="*/ 160 w 892"/>
                <a:gd name="T31" fmla="*/ 32 h 726"/>
                <a:gd name="T32" fmla="*/ 157 w 892"/>
                <a:gd name="T33" fmla="*/ 37 h 726"/>
                <a:gd name="T34" fmla="*/ 154 w 892"/>
                <a:gd name="T35" fmla="*/ 41 h 726"/>
                <a:gd name="T36" fmla="*/ 151 w 892"/>
                <a:gd name="T37" fmla="*/ 45 h 726"/>
                <a:gd name="T38" fmla="*/ 143 w 892"/>
                <a:gd name="T39" fmla="*/ 56 h 726"/>
                <a:gd name="T40" fmla="*/ 135 w 892"/>
                <a:gd name="T41" fmla="*/ 66 h 726"/>
                <a:gd name="T42" fmla="*/ 131 w 892"/>
                <a:gd name="T43" fmla="*/ 66 h 726"/>
                <a:gd name="T44" fmla="*/ 123 w 892"/>
                <a:gd name="T45" fmla="*/ 64 h 726"/>
                <a:gd name="T46" fmla="*/ 116 w 892"/>
                <a:gd name="T47" fmla="*/ 64 h 726"/>
                <a:gd name="T48" fmla="*/ 109 w 892"/>
                <a:gd name="T49" fmla="*/ 65 h 726"/>
                <a:gd name="T50" fmla="*/ 105 w 892"/>
                <a:gd name="T51" fmla="*/ 69 h 726"/>
                <a:gd name="T52" fmla="*/ 103 w 892"/>
                <a:gd name="T53" fmla="*/ 74 h 726"/>
                <a:gd name="T54" fmla="*/ 107 w 892"/>
                <a:gd name="T55" fmla="*/ 81 h 726"/>
                <a:gd name="T56" fmla="*/ 116 w 892"/>
                <a:gd name="T57" fmla="*/ 84 h 726"/>
                <a:gd name="T58" fmla="*/ 121 w 892"/>
                <a:gd name="T59" fmla="*/ 87 h 726"/>
                <a:gd name="T60" fmla="*/ 111 w 892"/>
                <a:gd name="T61" fmla="*/ 103 h 726"/>
                <a:gd name="T62" fmla="*/ 96 w 892"/>
                <a:gd name="T63" fmla="*/ 123 h 726"/>
                <a:gd name="T64" fmla="*/ 88 w 892"/>
                <a:gd name="T65" fmla="*/ 129 h 726"/>
                <a:gd name="T66" fmla="*/ 83 w 892"/>
                <a:gd name="T67" fmla="*/ 130 h 726"/>
                <a:gd name="T68" fmla="*/ 80 w 892"/>
                <a:gd name="T69" fmla="*/ 129 h 726"/>
                <a:gd name="T70" fmla="*/ 67 w 892"/>
                <a:gd name="T71" fmla="*/ 126 h 726"/>
                <a:gd name="T72" fmla="*/ 54 w 892"/>
                <a:gd name="T73" fmla="*/ 121 h 726"/>
                <a:gd name="T74" fmla="*/ 48 w 892"/>
                <a:gd name="T75" fmla="*/ 119 h 726"/>
                <a:gd name="T76" fmla="*/ 39 w 892"/>
                <a:gd name="T77" fmla="*/ 115 h 726"/>
                <a:gd name="T78" fmla="*/ 29 w 892"/>
                <a:gd name="T79" fmla="*/ 112 h 726"/>
                <a:gd name="T80" fmla="*/ 20 w 892"/>
                <a:gd name="T81" fmla="*/ 109 h 726"/>
                <a:gd name="T82" fmla="*/ 11 w 892"/>
                <a:gd name="T83" fmla="*/ 105 h 726"/>
                <a:gd name="T84" fmla="*/ 1 w 892"/>
                <a:gd name="T85" fmla="*/ 101 h 726"/>
                <a:gd name="T86" fmla="*/ 1 w 892"/>
                <a:gd name="T87" fmla="*/ 100 h 726"/>
                <a:gd name="T88" fmla="*/ 8 w 892"/>
                <a:gd name="T89" fmla="*/ 86 h 726"/>
                <a:gd name="T90" fmla="*/ 21 w 892"/>
                <a:gd name="T91" fmla="*/ 67 h 726"/>
                <a:gd name="T92" fmla="*/ 33 w 892"/>
                <a:gd name="T93" fmla="*/ 47 h 7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92"/>
                <a:gd name="T142" fmla="*/ 0 h 726"/>
                <a:gd name="T143" fmla="*/ 892 w 892"/>
                <a:gd name="T144" fmla="*/ 726 h 7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92" h="726">
                  <a:moveTo>
                    <a:pt x="181" y="263"/>
                  </a:moveTo>
                  <a:lnTo>
                    <a:pt x="189" y="248"/>
                  </a:lnTo>
                  <a:lnTo>
                    <a:pt x="199" y="233"/>
                  </a:lnTo>
                  <a:lnTo>
                    <a:pt x="210" y="219"/>
                  </a:lnTo>
                  <a:lnTo>
                    <a:pt x="220" y="205"/>
                  </a:lnTo>
                  <a:lnTo>
                    <a:pt x="232" y="192"/>
                  </a:lnTo>
                  <a:lnTo>
                    <a:pt x="242" y="178"/>
                  </a:lnTo>
                  <a:lnTo>
                    <a:pt x="254" y="165"/>
                  </a:lnTo>
                  <a:lnTo>
                    <a:pt x="265" y="150"/>
                  </a:lnTo>
                  <a:lnTo>
                    <a:pt x="280" y="132"/>
                  </a:lnTo>
                  <a:lnTo>
                    <a:pt x="291" y="113"/>
                  </a:lnTo>
                  <a:lnTo>
                    <a:pt x="303" y="95"/>
                  </a:lnTo>
                  <a:lnTo>
                    <a:pt x="315" y="78"/>
                  </a:lnTo>
                  <a:lnTo>
                    <a:pt x="325" y="61"/>
                  </a:lnTo>
                  <a:lnTo>
                    <a:pt x="338" y="44"/>
                  </a:lnTo>
                  <a:lnTo>
                    <a:pt x="353" y="27"/>
                  </a:lnTo>
                  <a:lnTo>
                    <a:pt x="370" y="12"/>
                  </a:lnTo>
                  <a:lnTo>
                    <a:pt x="379" y="7"/>
                  </a:lnTo>
                  <a:lnTo>
                    <a:pt x="391" y="3"/>
                  </a:lnTo>
                  <a:lnTo>
                    <a:pt x="399" y="0"/>
                  </a:lnTo>
                  <a:lnTo>
                    <a:pt x="403" y="0"/>
                  </a:lnTo>
                  <a:lnTo>
                    <a:pt x="430" y="11"/>
                  </a:lnTo>
                  <a:lnTo>
                    <a:pt x="456" y="21"/>
                  </a:lnTo>
                  <a:lnTo>
                    <a:pt x="482" y="29"/>
                  </a:lnTo>
                  <a:lnTo>
                    <a:pt x="506" y="38"/>
                  </a:lnTo>
                  <a:lnTo>
                    <a:pt x="531" y="47"/>
                  </a:lnTo>
                  <a:lnTo>
                    <a:pt x="555" y="55"/>
                  </a:lnTo>
                  <a:lnTo>
                    <a:pt x="581" y="65"/>
                  </a:lnTo>
                  <a:lnTo>
                    <a:pt x="607" y="75"/>
                  </a:lnTo>
                  <a:lnTo>
                    <a:pt x="624" y="82"/>
                  </a:lnTo>
                  <a:lnTo>
                    <a:pt x="641" y="88"/>
                  </a:lnTo>
                  <a:lnTo>
                    <a:pt x="656" y="93"/>
                  </a:lnTo>
                  <a:lnTo>
                    <a:pt x="673" y="99"/>
                  </a:lnTo>
                  <a:lnTo>
                    <a:pt x="689" y="104"/>
                  </a:lnTo>
                  <a:lnTo>
                    <a:pt x="706" y="108"/>
                  </a:lnTo>
                  <a:lnTo>
                    <a:pt x="721" y="112"/>
                  </a:lnTo>
                  <a:lnTo>
                    <a:pt x="738" y="115"/>
                  </a:lnTo>
                  <a:lnTo>
                    <a:pt x="753" y="119"/>
                  </a:lnTo>
                  <a:lnTo>
                    <a:pt x="770" y="122"/>
                  </a:lnTo>
                  <a:lnTo>
                    <a:pt x="786" y="126"/>
                  </a:lnTo>
                  <a:lnTo>
                    <a:pt x="803" y="130"/>
                  </a:lnTo>
                  <a:lnTo>
                    <a:pt x="819" y="132"/>
                  </a:lnTo>
                  <a:lnTo>
                    <a:pt x="838" y="136"/>
                  </a:lnTo>
                  <a:lnTo>
                    <a:pt x="854" y="141"/>
                  </a:lnTo>
                  <a:lnTo>
                    <a:pt x="873" y="145"/>
                  </a:lnTo>
                  <a:lnTo>
                    <a:pt x="885" y="153"/>
                  </a:lnTo>
                  <a:lnTo>
                    <a:pt x="892" y="165"/>
                  </a:lnTo>
                  <a:lnTo>
                    <a:pt x="892" y="179"/>
                  </a:lnTo>
                  <a:lnTo>
                    <a:pt x="885" y="192"/>
                  </a:lnTo>
                  <a:lnTo>
                    <a:pt x="879" y="200"/>
                  </a:lnTo>
                  <a:lnTo>
                    <a:pt x="874" y="207"/>
                  </a:lnTo>
                  <a:lnTo>
                    <a:pt x="870" y="214"/>
                  </a:lnTo>
                  <a:lnTo>
                    <a:pt x="865" y="220"/>
                  </a:lnTo>
                  <a:lnTo>
                    <a:pt x="860" y="228"/>
                  </a:lnTo>
                  <a:lnTo>
                    <a:pt x="854" y="235"/>
                  </a:lnTo>
                  <a:lnTo>
                    <a:pt x="849" y="242"/>
                  </a:lnTo>
                  <a:lnTo>
                    <a:pt x="843" y="250"/>
                  </a:lnTo>
                  <a:lnTo>
                    <a:pt x="830" y="267"/>
                  </a:lnTo>
                  <a:lnTo>
                    <a:pt x="814" y="288"/>
                  </a:lnTo>
                  <a:lnTo>
                    <a:pt x="799" y="310"/>
                  </a:lnTo>
                  <a:lnTo>
                    <a:pt x="782" y="331"/>
                  </a:lnTo>
                  <a:lnTo>
                    <a:pt x="768" y="350"/>
                  </a:lnTo>
                  <a:lnTo>
                    <a:pt x="755" y="367"/>
                  </a:lnTo>
                  <a:lnTo>
                    <a:pt x="746" y="377"/>
                  </a:lnTo>
                  <a:lnTo>
                    <a:pt x="742" y="380"/>
                  </a:lnTo>
                  <a:lnTo>
                    <a:pt x="729" y="372"/>
                  </a:lnTo>
                  <a:lnTo>
                    <a:pt x="716" y="367"/>
                  </a:lnTo>
                  <a:lnTo>
                    <a:pt x="702" y="363"/>
                  </a:lnTo>
                  <a:lnTo>
                    <a:pt x="687" y="359"/>
                  </a:lnTo>
                  <a:lnTo>
                    <a:pt x="673" y="358"/>
                  </a:lnTo>
                  <a:lnTo>
                    <a:pt x="659" y="356"/>
                  </a:lnTo>
                  <a:lnTo>
                    <a:pt x="645" y="356"/>
                  </a:lnTo>
                  <a:lnTo>
                    <a:pt x="630" y="358"/>
                  </a:lnTo>
                  <a:lnTo>
                    <a:pt x="620" y="359"/>
                  </a:lnTo>
                  <a:lnTo>
                    <a:pt x="610" y="363"/>
                  </a:lnTo>
                  <a:lnTo>
                    <a:pt x="601" y="368"/>
                  </a:lnTo>
                  <a:lnTo>
                    <a:pt x="593" y="375"/>
                  </a:lnTo>
                  <a:lnTo>
                    <a:pt x="586" y="384"/>
                  </a:lnTo>
                  <a:lnTo>
                    <a:pt x="583" y="391"/>
                  </a:lnTo>
                  <a:lnTo>
                    <a:pt x="579" y="402"/>
                  </a:lnTo>
                  <a:lnTo>
                    <a:pt x="577" y="411"/>
                  </a:lnTo>
                  <a:lnTo>
                    <a:pt x="580" y="428"/>
                  </a:lnTo>
                  <a:lnTo>
                    <a:pt x="586" y="441"/>
                  </a:lnTo>
                  <a:lnTo>
                    <a:pt x="598" y="451"/>
                  </a:lnTo>
                  <a:lnTo>
                    <a:pt x="612" y="459"/>
                  </a:lnTo>
                  <a:lnTo>
                    <a:pt x="629" y="464"/>
                  </a:lnTo>
                  <a:lnTo>
                    <a:pt x="646" y="469"/>
                  </a:lnTo>
                  <a:lnTo>
                    <a:pt x="663" y="474"/>
                  </a:lnTo>
                  <a:lnTo>
                    <a:pt x="677" y="479"/>
                  </a:lnTo>
                  <a:lnTo>
                    <a:pt x="674" y="487"/>
                  </a:lnTo>
                  <a:lnTo>
                    <a:pt x="663" y="508"/>
                  </a:lnTo>
                  <a:lnTo>
                    <a:pt x="643" y="538"/>
                  </a:lnTo>
                  <a:lnTo>
                    <a:pt x="619" y="573"/>
                  </a:lnTo>
                  <a:lnTo>
                    <a:pt x="592" y="612"/>
                  </a:lnTo>
                  <a:lnTo>
                    <a:pt x="562" y="650"/>
                  </a:lnTo>
                  <a:lnTo>
                    <a:pt x="533" y="687"/>
                  </a:lnTo>
                  <a:lnTo>
                    <a:pt x="506" y="718"/>
                  </a:lnTo>
                  <a:lnTo>
                    <a:pt x="498" y="720"/>
                  </a:lnTo>
                  <a:lnTo>
                    <a:pt x="492" y="723"/>
                  </a:lnTo>
                  <a:lnTo>
                    <a:pt x="483" y="724"/>
                  </a:lnTo>
                  <a:lnTo>
                    <a:pt x="475" y="724"/>
                  </a:lnTo>
                  <a:lnTo>
                    <a:pt x="466" y="726"/>
                  </a:lnTo>
                  <a:lnTo>
                    <a:pt x="458" y="724"/>
                  </a:lnTo>
                  <a:lnTo>
                    <a:pt x="451" y="724"/>
                  </a:lnTo>
                  <a:lnTo>
                    <a:pt x="443" y="723"/>
                  </a:lnTo>
                  <a:lnTo>
                    <a:pt x="421" y="718"/>
                  </a:lnTo>
                  <a:lnTo>
                    <a:pt x="396" y="710"/>
                  </a:lnTo>
                  <a:lnTo>
                    <a:pt x="370" y="702"/>
                  </a:lnTo>
                  <a:lnTo>
                    <a:pt x="346" y="693"/>
                  </a:lnTo>
                  <a:lnTo>
                    <a:pt x="324" y="684"/>
                  </a:lnTo>
                  <a:lnTo>
                    <a:pt x="304" y="678"/>
                  </a:lnTo>
                  <a:lnTo>
                    <a:pt x="291" y="672"/>
                  </a:lnTo>
                  <a:lnTo>
                    <a:pt x="286" y="670"/>
                  </a:lnTo>
                  <a:lnTo>
                    <a:pt x="268" y="663"/>
                  </a:lnTo>
                  <a:lnTo>
                    <a:pt x="251" y="657"/>
                  </a:lnTo>
                  <a:lnTo>
                    <a:pt x="233" y="652"/>
                  </a:lnTo>
                  <a:lnTo>
                    <a:pt x="216" y="645"/>
                  </a:lnTo>
                  <a:lnTo>
                    <a:pt x="198" y="639"/>
                  </a:lnTo>
                  <a:lnTo>
                    <a:pt x="181" y="632"/>
                  </a:lnTo>
                  <a:lnTo>
                    <a:pt x="163" y="626"/>
                  </a:lnTo>
                  <a:lnTo>
                    <a:pt x="146" y="621"/>
                  </a:lnTo>
                  <a:lnTo>
                    <a:pt x="128" y="614"/>
                  </a:lnTo>
                  <a:lnTo>
                    <a:pt x="111" y="608"/>
                  </a:lnTo>
                  <a:lnTo>
                    <a:pt x="93" y="601"/>
                  </a:lnTo>
                  <a:lnTo>
                    <a:pt x="76" y="595"/>
                  </a:lnTo>
                  <a:lnTo>
                    <a:pt x="58" y="588"/>
                  </a:lnTo>
                  <a:lnTo>
                    <a:pt x="42" y="582"/>
                  </a:lnTo>
                  <a:lnTo>
                    <a:pt x="23" y="574"/>
                  </a:lnTo>
                  <a:lnTo>
                    <a:pt x="7" y="568"/>
                  </a:lnTo>
                  <a:lnTo>
                    <a:pt x="5" y="565"/>
                  </a:lnTo>
                  <a:lnTo>
                    <a:pt x="3" y="562"/>
                  </a:lnTo>
                  <a:lnTo>
                    <a:pt x="1" y="560"/>
                  </a:lnTo>
                  <a:lnTo>
                    <a:pt x="0" y="557"/>
                  </a:lnTo>
                  <a:lnTo>
                    <a:pt x="21" y="520"/>
                  </a:lnTo>
                  <a:lnTo>
                    <a:pt x="44" y="483"/>
                  </a:lnTo>
                  <a:lnTo>
                    <a:pt x="67" y="447"/>
                  </a:lnTo>
                  <a:lnTo>
                    <a:pt x="92" y="412"/>
                  </a:lnTo>
                  <a:lnTo>
                    <a:pt x="115" y="376"/>
                  </a:lnTo>
                  <a:lnTo>
                    <a:pt x="139" y="338"/>
                  </a:lnTo>
                  <a:lnTo>
                    <a:pt x="161" y="302"/>
                  </a:lnTo>
                  <a:lnTo>
                    <a:pt x="181" y="263"/>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19" name="Freeform 95"/>
            <p:cNvSpPr>
              <a:spLocks/>
            </p:cNvSpPr>
            <p:nvPr/>
          </p:nvSpPr>
          <p:spPr bwMode="auto">
            <a:xfrm>
              <a:off x="4870" y="679"/>
              <a:ext cx="430" cy="174"/>
            </a:xfrm>
            <a:custGeom>
              <a:avLst/>
              <a:gdLst>
                <a:gd name="T0" fmla="*/ 7 w 762"/>
                <a:gd name="T1" fmla="*/ 18 h 308"/>
                <a:gd name="T2" fmla="*/ 19 w 762"/>
                <a:gd name="T3" fmla="*/ 23 h 308"/>
                <a:gd name="T4" fmla="*/ 29 w 762"/>
                <a:gd name="T5" fmla="*/ 28 h 308"/>
                <a:gd name="T6" fmla="*/ 35 w 762"/>
                <a:gd name="T7" fmla="*/ 30 h 308"/>
                <a:gd name="T8" fmla="*/ 45 w 762"/>
                <a:gd name="T9" fmla="*/ 33 h 308"/>
                <a:gd name="T10" fmla="*/ 56 w 762"/>
                <a:gd name="T11" fmla="*/ 38 h 308"/>
                <a:gd name="T12" fmla="*/ 69 w 762"/>
                <a:gd name="T13" fmla="*/ 41 h 308"/>
                <a:gd name="T14" fmla="*/ 78 w 762"/>
                <a:gd name="T15" fmla="*/ 44 h 308"/>
                <a:gd name="T16" fmla="*/ 84 w 762"/>
                <a:gd name="T17" fmla="*/ 45 h 308"/>
                <a:gd name="T18" fmla="*/ 89 w 762"/>
                <a:gd name="T19" fmla="*/ 46 h 308"/>
                <a:gd name="T20" fmla="*/ 93 w 762"/>
                <a:gd name="T21" fmla="*/ 45 h 308"/>
                <a:gd name="T22" fmla="*/ 102 w 762"/>
                <a:gd name="T23" fmla="*/ 34 h 308"/>
                <a:gd name="T24" fmla="*/ 111 w 762"/>
                <a:gd name="T25" fmla="*/ 21 h 308"/>
                <a:gd name="T26" fmla="*/ 118 w 762"/>
                <a:gd name="T27" fmla="*/ 12 h 308"/>
                <a:gd name="T28" fmla="*/ 124 w 762"/>
                <a:gd name="T29" fmla="*/ 5 h 308"/>
                <a:gd name="T30" fmla="*/ 128 w 762"/>
                <a:gd name="T31" fmla="*/ 0 h 308"/>
                <a:gd name="T32" fmla="*/ 131 w 762"/>
                <a:gd name="T33" fmla="*/ 2 h 308"/>
                <a:gd name="T34" fmla="*/ 134 w 762"/>
                <a:gd name="T35" fmla="*/ 6 h 308"/>
                <a:gd name="T36" fmla="*/ 137 w 762"/>
                <a:gd name="T37" fmla="*/ 9 h 308"/>
                <a:gd name="T38" fmla="*/ 134 w 762"/>
                <a:gd name="T39" fmla="*/ 13 h 308"/>
                <a:gd name="T40" fmla="*/ 130 w 762"/>
                <a:gd name="T41" fmla="*/ 11 h 308"/>
                <a:gd name="T42" fmla="*/ 128 w 762"/>
                <a:gd name="T43" fmla="*/ 10 h 308"/>
                <a:gd name="T44" fmla="*/ 123 w 762"/>
                <a:gd name="T45" fmla="*/ 16 h 308"/>
                <a:gd name="T46" fmla="*/ 118 w 762"/>
                <a:gd name="T47" fmla="*/ 23 h 308"/>
                <a:gd name="T48" fmla="*/ 118 w 762"/>
                <a:gd name="T49" fmla="*/ 25 h 308"/>
                <a:gd name="T50" fmla="*/ 122 w 762"/>
                <a:gd name="T51" fmla="*/ 27 h 308"/>
                <a:gd name="T52" fmla="*/ 126 w 762"/>
                <a:gd name="T53" fmla="*/ 27 h 308"/>
                <a:gd name="T54" fmla="*/ 123 w 762"/>
                <a:gd name="T55" fmla="*/ 31 h 308"/>
                <a:gd name="T56" fmla="*/ 120 w 762"/>
                <a:gd name="T57" fmla="*/ 34 h 308"/>
                <a:gd name="T58" fmla="*/ 117 w 762"/>
                <a:gd name="T59" fmla="*/ 34 h 308"/>
                <a:gd name="T60" fmla="*/ 113 w 762"/>
                <a:gd name="T61" fmla="*/ 28 h 308"/>
                <a:gd name="T62" fmla="*/ 109 w 762"/>
                <a:gd name="T63" fmla="*/ 33 h 308"/>
                <a:gd name="T64" fmla="*/ 103 w 762"/>
                <a:gd name="T65" fmla="*/ 41 h 308"/>
                <a:gd name="T66" fmla="*/ 101 w 762"/>
                <a:gd name="T67" fmla="*/ 44 h 308"/>
                <a:gd name="T68" fmla="*/ 104 w 762"/>
                <a:gd name="T69" fmla="*/ 45 h 308"/>
                <a:gd name="T70" fmla="*/ 108 w 762"/>
                <a:gd name="T71" fmla="*/ 46 h 308"/>
                <a:gd name="T72" fmla="*/ 106 w 762"/>
                <a:gd name="T73" fmla="*/ 50 h 308"/>
                <a:gd name="T74" fmla="*/ 102 w 762"/>
                <a:gd name="T75" fmla="*/ 53 h 308"/>
                <a:gd name="T76" fmla="*/ 100 w 762"/>
                <a:gd name="T77" fmla="*/ 55 h 308"/>
                <a:gd name="T78" fmla="*/ 86 w 762"/>
                <a:gd name="T79" fmla="*/ 53 h 308"/>
                <a:gd name="T80" fmla="*/ 68 w 762"/>
                <a:gd name="T81" fmla="*/ 48 h 308"/>
                <a:gd name="T82" fmla="*/ 47 w 762"/>
                <a:gd name="T83" fmla="*/ 41 h 308"/>
                <a:gd name="T84" fmla="*/ 29 w 762"/>
                <a:gd name="T85" fmla="*/ 34 h 308"/>
                <a:gd name="T86" fmla="*/ 16 w 762"/>
                <a:gd name="T87" fmla="*/ 28 h 308"/>
                <a:gd name="T88" fmla="*/ 10 w 762"/>
                <a:gd name="T89" fmla="*/ 25 h 308"/>
                <a:gd name="T90" fmla="*/ 5 w 762"/>
                <a:gd name="T91" fmla="*/ 23 h 308"/>
                <a:gd name="T92" fmla="*/ 2 w 762"/>
                <a:gd name="T93" fmla="*/ 22 h 308"/>
                <a:gd name="T94" fmla="*/ 1 w 762"/>
                <a:gd name="T95" fmla="*/ 16 h 30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2"/>
                <a:gd name="T145" fmla="*/ 0 h 308"/>
                <a:gd name="T146" fmla="*/ 762 w 762"/>
                <a:gd name="T147" fmla="*/ 308 h 30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2" h="308">
                  <a:moveTo>
                    <a:pt x="0" y="84"/>
                  </a:moveTo>
                  <a:lnTo>
                    <a:pt x="18" y="92"/>
                  </a:lnTo>
                  <a:lnTo>
                    <a:pt x="39" y="99"/>
                  </a:lnTo>
                  <a:lnTo>
                    <a:pt x="61" y="108"/>
                  </a:lnTo>
                  <a:lnTo>
                    <a:pt x="83" y="118"/>
                  </a:lnTo>
                  <a:lnTo>
                    <a:pt x="103" y="128"/>
                  </a:lnTo>
                  <a:lnTo>
                    <a:pt x="125" y="136"/>
                  </a:lnTo>
                  <a:lnTo>
                    <a:pt x="146" y="145"/>
                  </a:lnTo>
                  <a:lnTo>
                    <a:pt x="164" y="152"/>
                  </a:lnTo>
                  <a:lnTo>
                    <a:pt x="171" y="155"/>
                  </a:lnTo>
                  <a:lnTo>
                    <a:pt x="181" y="159"/>
                  </a:lnTo>
                  <a:lnTo>
                    <a:pt x="195" y="164"/>
                  </a:lnTo>
                  <a:lnTo>
                    <a:pt x="211" y="169"/>
                  </a:lnTo>
                  <a:lnTo>
                    <a:pt x="229" y="177"/>
                  </a:lnTo>
                  <a:lnTo>
                    <a:pt x="250" y="184"/>
                  </a:lnTo>
                  <a:lnTo>
                    <a:pt x="272" y="191"/>
                  </a:lnTo>
                  <a:lnTo>
                    <a:pt x="294" y="199"/>
                  </a:lnTo>
                  <a:lnTo>
                    <a:pt x="316" y="208"/>
                  </a:lnTo>
                  <a:lnTo>
                    <a:pt x="339" y="216"/>
                  </a:lnTo>
                  <a:lnTo>
                    <a:pt x="361" y="222"/>
                  </a:lnTo>
                  <a:lnTo>
                    <a:pt x="382" y="230"/>
                  </a:lnTo>
                  <a:lnTo>
                    <a:pt x="401" y="235"/>
                  </a:lnTo>
                  <a:lnTo>
                    <a:pt x="419" y="241"/>
                  </a:lnTo>
                  <a:lnTo>
                    <a:pt x="435" y="244"/>
                  </a:lnTo>
                  <a:lnTo>
                    <a:pt x="448" y="247"/>
                  </a:lnTo>
                  <a:lnTo>
                    <a:pt x="457" y="248"/>
                  </a:lnTo>
                  <a:lnTo>
                    <a:pt x="467" y="251"/>
                  </a:lnTo>
                  <a:lnTo>
                    <a:pt x="476" y="252"/>
                  </a:lnTo>
                  <a:lnTo>
                    <a:pt x="485" y="255"/>
                  </a:lnTo>
                  <a:lnTo>
                    <a:pt x="494" y="256"/>
                  </a:lnTo>
                  <a:lnTo>
                    <a:pt x="503" y="256"/>
                  </a:lnTo>
                  <a:lnTo>
                    <a:pt x="512" y="255"/>
                  </a:lnTo>
                  <a:lnTo>
                    <a:pt x="520" y="252"/>
                  </a:lnTo>
                  <a:lnTo>
                    <a:pt x="537" y="233"/>
                  </a:lnTo>
                  <a:lnTo>
                    <a:pt x="554" y="212"/>
                  </a:lnTo>
                  <a:lnTo>
                    <a:pt x="569" y="190"/>
                  </a:lnTo>
                  <a:lnTo>
                    <a:pt x="585" y="167"/>
                  </a:lnTo>
                  <a:lnTo>
                    <a:pt x="601" y="143"/>
                  </a:lnTo>
                  <a:lnTo>
                    <a:pt x="616" y="121"/>
                  </a:lnTo>
                  <a:lnTo>
                    <a:pt x="632" y="98"/>
                  </a:lnTo>
                  <a:lnTo>
                    <a:pt x="647" y="77"/>
                  </a:lnTo>
                  <a:lnTo>
                    <a:pt x="656" y="66"/>
                  </a:lnTo>
                  <a:lnTo>
                    <a:pt x="667" y="53"/>
                  </a:lnTo>
                  <a:lnTo>
                    <a:pt x="678" y="38"/>
                  </a:lnTo>
                  <a:lnTo>
                    <a:pt x="689" y="26"/>
                  </a:lnTo>
                  <a:lnTo>
                    <a:pt x="699" y="14"/>
                  </a:lnTo>
                  <a:lnTo>
                    <a:pt x="708" y="5"/>
                  </a:lnTo>
                  <a:lnTo>
                    <a:pt x="714" y="0"/>
                  </a:lnTo>
                  <a:lnTo>
                    <a:pt x="718" y="0"/>
                  </a:lnTo>
                  <a:lnTo>
                    <a:pt x="723" y="5"/>
                  </a:lnTo>
                  <a:lnTo>
                    <a:pt x="729" y="11"/>
                  </a:lnTo>
                  <a:lnTo>
                    <a:pt x="735" y="18"/>
                  </a:lnTo>
                  <a:lnTo>
                    <a:pt x="740" y="24"/>
                  </a:lnTo>
                  <a:lnTo>
                    <a:pt x="747" y="32"/>
                  </a:lnTo>
                  <a:lnTo>
                    <a:pt x="752" y="38"/>
                  </a:lnTo>
                  <a:lnTo>
                    <a:pt x="757" y="45"/>
                  </a:lnTo>
                  <a:lnTo>
                    <a:pt x="762" y="50"/>
                  </a:lnTo>
                  <a:lnTo>
                    <a:pt x="756" y="58"/>
                  </a:lnTo>
                  <a:lnTo>
                    <a:pt x="751" y="66"/>
                  </a:lnTo>
                  <a:lnTo>
                    <a:pt x="745" y="73"/>
                  </a:lnTo>
                  <a:lnTo>
                    <a:pt x="740" y="83"/>
                  </a:lnTo>
                  <a:lnTo>
                    <a:pt x="734" y="75"/>
                  </a:lnTo>
                  <a:lnTo>
                    <a:pt x="726" y="64"/>
                  </a:lnTo>
                  <a:lnTo>
                    <a:pt x="718" y="55"/>
                  </a:lnTo>
                  <a:lnTo>
                    <a:pt x="714" y="51"/>
                  </a:lnTo>
                  <a:lnTo>
                    <a:pt x="712" y="54"/>
                  </a:lnTo>
                  <a:lnTo>
                    <a:pt x="705" y="63"/>
                  </a:lnTo>
                  <a:lnTo>
                    <a:pt x="695" y="75"/>
                  </a:lnTo>
                  <a:lnTo>
                    <a:pt x="685" y="89"/>
                  </a:lnTo>
                  <a:lnTo>
                    <a:pt x="673" y="105"/>
                  </a:lnTo>
                  <a:lnTo>
                    <a:pt x="663" y="119"/>
                  </a:lnTo>
                  <a:lnTo>
                    <a:pt x="656" y="130"/>
                  </a:lnTo>
                  <a:lnTo>
                    <a:pt x="652" y="137"/>
                  </a:lnTo>
                  <a:lnTo>
                    <a:pt x="652" y="138"/>
                  </a:lnTo>
                  <a:lnTo>
                    <a:pt x="656" y="140"/>
                  </a:lnTo>
                  <a:lnTo>
                    <a:pt x="661" y="142"/>
                  </a:lnTo>
                  <a:lnTo>
                    <a:pt x="669" y="145"/>
                  </a:lnTo>
                  <a:lnTo>
                    <a:pt x="677" y="147"/>
                  </a:lnTo>
                  <a:lnTo>
                    <a:pt x="686" y="149"/>
                  </a:lnTo>
                  <a:lnTo>
                    <a:pt x="694" y="149"/>
                  </a:lnTo>
                  <a:lnTo>
                    <a:pt x="701" y="147"/>
                  </a:lnTo>
                  <a:lnTo>
                    <a:pt x="696" y="155"/>
                  </a:lnTo>
                  <a:lnTo>
                    <a:pt x="691" y="162"/>
                  </a:lnTo>
                  <a:lnTo>
                    <a:pt x="686" y="169"/>
                  </a:lnTo>
                  <a:lnTo>
                    <a:pt x="681" y="176"/>
                  </a:lnTo>
                  <a:lnTo>
                    <a:pt x="674" y="182"/>
                  </a:lnTo>
                  <a:lnTo>
                    <a:pt x="669" y="190"/>
                  </a:lnTo>
                  <a:lnTo>
                    <a:pt x="663" y="197"/>
                  </a:lnTo>
                  <a:lnTo>
                    <a:pt x="657" y="203"/>
                  </a:lnTo>
                  <a:lnTo>
                    <a:pt x="652" y="191"/>
                  </a:lnTo>
                  <a:lnTo>
                    <a:pt x="645" y="174"/>
                  </a:lnTo>
                  <a:lnTo>
                    <a:pt x="637" y="160"/>
                  </a:lnTo>
                  <a:lnTo>
                    <a:pt x="633" y="154"/>
                  </a:lnTo>
                  <a:lnTo>
                    <a:pt x="629" y="158"/>
                  </a:lnTo>
                  <a:lnTo>
                    <a:pt x="621" y="167"/>
                  </a:lnTo>
                  <a:lnTo>
                    <a:pt x="610" y="180"/>
                  </a:lnTo>
                  <a:lnTo>
                    <a:pt x="597" y="195"/>
                  </a:lnTo>
                  <a:lnTo>
                    <a:pt x="584" y="211"/>
                  </a:lnTo>
                  <a:lnTo>
                    <a:pt x="572" y="225"/>
                  </a:lnTo>
                  <a:lnTo>
                    <a:pt x="564" y="235"/>
                  </a:lnTo>
                  <a:lnTo>
                    <a:pt x="560" y="241"/>
                  </a:lnTo>
                  <a:lnTo>
                    <a:pt x="562" y="243"/>
                  </a:lnTo>
                  <a:lnTo>
                    <a:pt x="564" y="246"/>
                  </a:lnTo>
                  <a:lnTo>
                    <a:pt x="571" y="248"/>
                  </a:lnTo>
                  <a:lnTo>
                    <a:pt x="579" y="251"/>
                  </a:lnTo>
                  <a:lnTo>
                    <a:pt x="586" y="254"/>
                  </a:lnTo>
                  <a:lnTo>
                    <a:pt x="594" y="255"/>
                  </a:lnTo>
                  <a:lnTo>
                    <a:pt x="602" y="256"/>
                  </a:lnTo>
                  <a:lnTo>
                    <a:pt x="607" y="256"/>
                  </a:lnTo>
                  <a:lnTo>
                    <a:pt x="598" y="266"/>
                  </a:lnTo>
                  <a:lnTo>
                    <a:pt x="590" y="276"/>
                  </a:lnTo>
                  <a:lnTo>
                    <a:pt x="582" y="283"/>
                  </a:lnTo>
                  <a:lnTo>
                    <a:pt x="575" y="290"/>
                  </a:lnTo>
                  <a:lnTo>
                    <a:pt x="568" y="296"/>
                  </a:lnTo>
                  <a:lnTo>
                    <a:pt x="563" y="301"/>
                  </a:lnTo>
                  <a:lnTo>
                    <a:pt x="559" y="305"/>
                  </a:lnTo>
                  <a:lnTo>
                    <a:pt x="558" y="308"/>
                  </a:lnTo>
                  <a:lnTo>
                    <a:pt x="536" y="305"/>
                  </a:lnTo>
                  <a:lnTo>
                    <a:pt x="509" y="301"/>
                  </a:lnTo>
                  <a:lnTo>
                    <a:pt x="479" y="294"/>
                  </a:lnTo>
                  <a:lnTo>
                    <a:pt x="446" y="286"/>
                  </a:lnTo>
                  <a:lnTo>
                    <a:pt x="412" y="276"/>
                  </a:lnTo>
                  <a:lnTo>
                    <a:pt x="375" y="265"/>
                  </a:lnTo>
                  <a:lnTo>
                    <a:pt x="338" y="254"/>
                  </a:lnTo>
                  <a:lnTo>
                    <a:pt x="302" y="241"/>
                  </a:lnTo>
                  <a:lnTo>
                    <a:pt x="264" y="228"/>
                  </a:lnTo>
                  <a:lnTo>
                    <a:pt x="228" y="215"/>
                  </a:lnTo>
                  <a:lnTo>
                    <a:pt x="194" y="202"/>
                  </a:lnTo>
                  <a:lnTo>
                    <a:pt x="163" y="189"/>
                  </a:lnTo>
                  <a:lnTo>
                    <a:pt x="133" y="176"/>
                  </a:lnTo>
                  <a:lnTo>
                    <a:pt x="109" y="165"/>
                  </a:lnTo>
                  <a:lnTo>
                    <a:pt x="88" y="155"/>
                  </a:lnTo>
                  <a:lnTo>
                    <a:pt x="71" y="146"/>
                  </a:lnTo>
                  <a:lnTo>
                    <a:pt x="65" y="143"/>
                  </a:lnTo>
                  <a:lnTo>
                    <a:pt x="57" y="140"/>
                  </a:lnTo>
                  <a:lnTo>
                    <a:pt x="47" y="136"/>
                  </a:lnTo>
                  <a:lnTo>
                    <a:pt x="36" y="132"/>
                  </a:lnTo>
                  <a:lnTo>
                    <a:pt x="26" y="128"/>
                  </a:lnTo>
                  <a:lnTo>
                    <a:pt x="17" y="125"/>
                  </a:lnTo>
                  <a:lnTo>
                    <a:pt x="12" y="124"/>
                  </a:lnTo>
                  <a:lnTo>
                    <a:pt x="9" y="123"/>
                  </a:lnTo>
                  <a:lnTo>
                    <a:pt x="8" y="115"/>
                  </a:lnTo>
                  <a:lnTo>
                    <a:pt x="5" y="103"/>
                  </a:lnTo>
                  <a:lnTo>
                    <a:pt x="2" y="90"/>
                  </a:lnTo>
                  <a:lnTo>
                    <a:pt x="0" y="84"/>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20" name="Freeform 96"/>
            <p:cNvSpPr>
              <a:spLocks/>
            </p:cNvSpPr>
            <p:nvPr/>
          </p:nvSpPr>
          <p:spPr bwMode="auto">
            <a:xfrm>
              <a:off x="5244" y="720"/>
              <a:ext cx="39" cy="36"/>
            </a:xfrm>
            <a:custGeom>
              <a:avLst/>
              <a:gdLst>
                <a:gd name="T0" fmla="*/ 13 w 68"/>
                <a:gd name="T1" fmla="*/ 6 h 64"/>
                <a:gd name="T2" fmla="*/ 13 w 68"/>
                <a:gd name="T3" fmla="*/ 6 h 64"/>
                <a:gd name="T4" fmla="*/ 12 w 68"/>
                <a:gd name="T5" fmla="*/ 7 h 64"/>
                <a:gd name="T6" fmla="*/ 11 w 68"/>
                <a:gd name="T7" fmla="*/ 8 h 64"/>
                <a:gd name="T8" fmla="*/ 10 w 68"/>
                <a:gd name="T9" fmla="*/ 9 h 64"/>
                <a:gd name="T10" fmla="*/ 8 w 68"/>
                <a:gd name="T11" fmla="*/ 10 h 64"/>
                <a:gd name="T12" fmla="*/ 7 w 68"/>
                <a:gd name="T13" fmla="*/ 11 h 64"/>
                <a:gd name="T14" fmla="*/ 5 w 68"/>
                <a:gd name="T15" fmla="*/ 11 h 64"/>
                <a:gd name="T16" fmla="*/ 3 w 68"/>
                <a:gd name="T17" fmla="*/ 11 h 64"/>
                <a:gd name="T18" fmla="*/ 2 w 68"/>
                <a:gd name="T19" fmla="*/ 11 h 64"/>
                <a:gd name="T20" fmla="*/ 0 w 68"/>
                <a:gd name="T21" fmla="*/ 11 h 64"/>
                <a:gd name="T22" fmla="*/ 1 w 68"/>
                <a:gd name="T23" fmla="*/ 11 h 64"/>
                <a:gd name="T24" fmla="*/ 1 w 68"/>
                <a:gd name="T25" fmla="*/ 11 h 64"/>
                <a:gd name="T26" fmla="*/ 1 w 68"/>
                <a:gd name="T27" fmla="*/ 10 h 64"/>
                <a:gd name="T28" fmla="*/ 1 w 68"/>
                <a:gd name="T29" fmla="*/ 10 h 64"/>
                <a:gd name="T30" fmla="*/ 1 w 68"/>
                <a:gd name="T31" fmla="*/ 10 h 64"/>
                <a:gd name="T32" fmla="*/ 1 w 68"/>
                <a:gd name="T33" fmla="*/ 10 h 64"/>
                <a:gd name="T34" fmla="*/ 1 w 68"/>
                <a:gd name="T35" fmla="*/ 10 h 64"/>
                <a:gd name="T36" fmla="*/ 2 w 68"/>
                <a:gd name="T37" fmla="*/ 10 h 64"/>
                <a:gd name="T38" fmla="*/ 3 w 68"/>
                <a:gd name="T39" fmla="*/ 8 h 64"/>
                <a:gd name="T40" fmla="*/ 3 w 68"/>
                <a:gd name="T41" fmla="*/ 7 h 64"/>
                <a:gd name="T42" fmla="*/ 5 w 68"/>
                <a:gd name="T43" fmla="*/ 6 h 64"/>
                <a:gd name="T44" fmla="*/ 6 w 68"/>
                <a:gd name="T45" fmla="*/ 5 h 64"/>
                <a:gd name="T46" fmla="*/ 7 w 68"/>
                <a:gd name="T47" fmla="*/ 4 h 64"/>
                <a:gd name="T48" fmla="*/ 8 w 68"/>
                <a:gd name="T49" fmla="*/ 3 h 64"/>
                <a:gd name="T50" fmla="*/ 9 w 68"/>
                <a:gd name="T51" fmla="*/ 2 h 64"/>
                <a:gd name="T52" fmla="*/ 10 w 68"/>
                <a:gd name="T53" fmla="*/ 0 h 64"/>
                <a:gd name="T54" fmla="*/ 11 w 68"/>
                <a:gd name="T55" fmla="*/ 1 h 64"/>
                <a:gd name="T56" fmla="*/ 11 w 68"/>
                <a:gd name="T57" fmla="*/ 2 h 64"/>
                <a:gd name="T58" fmla="*/ 12 w 68"/>
                <a:gd name="T59" fmla="*/ 3 h 64"/>
                <a:gd name="T60" fmla="*/ 13 w 68"/>
                <a:gd name="T61" fmla="*/ 5 h 64"/>
                <a:gd name="T62" fmla="*/ 13 w 68"/>
                <a:gd name="T63" fmla="*/ 5 h 64"/>
                <a:gd name="T64" fmla="*/ 13 w 68"/>
                <a:gd name="T65" fmla="*/ 5 h 64"/>
                <a:gd name="T66" fmla="*/ 13 w 68"/>
                <a:gd name="T67" fmla="*/ 5 h 64"/>
                <a:gd name="T68" fmla="*/ 13 w 68"/>
                <a:gd name="T69" fmla="*/ 5 h 64"/>
                <a:gd name="T70" fmla="*/ 13 w 68"/>
                <a:gd name="T71" fmla="*/ 6 h 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64"/>
                <a:gd name="T110" fmla="*/ 68 w 68"/>
                <a:gd name="T111" fmla="*/ 64 h 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64">
                  <a:moveTo>
                    <a:pt x="68" y="30"/>
                  </a:moveTo>
                  <a:lnTo>
                    <a:pt x="68" y="30"/>
                  </a:lnTo>
                  <a:lnTo>
                    <a:pt x="64" y="39"/>
                  </a:lnTo>
                  <a:lnTo>
                    <a:pt x="58" y="46"/>
                  </a:lnTo>
                  <a:lnTo>
                    <a:pt x="51" y="51"/>
                  </a:lnTo>
                  <a:lnTo>
                    <a:pt x="44" y="56"/>
                  </a:lnTo>
                  <a:lnTo>
                    <a:pt x="36" y="58"/>
                  </a:lnTo>
                  <a:lnTo>
                    <a:pt x="27" y="61"/>
                  </a:lnTo>
                  <a:lnTo>
                    <a:pt x="18" y="62"/>
                  </a:lnTo>
                  <a:lnTo>
                    <a:pt x="9" y="64"/>
                  </a:lnTo>
                  <a:lnTo>
                    <a:pt x="0" y="64"/>
                  </a:lnTo>
                  <a:lnTo>
                    <a:pt x="1" y="61"/>
                  </a:lnTo>
                  <a:lnTo>
                    <a:pt x="4" y="60"/>
                  </a:lnTo>
                  <a:lnTo>
                    <a:pt x="5" y="57"/>
                  </a:lnTo>
                  <a:lnTo>
                    <a:pt x="6" y="56"/>
                  </a:lnTo>
                  <a:lnTo>
                    <a:pt x="7" y="56"/>
                  </a:lnTo>
                  <a:lnTo>
                    <a:pt x="9" y="55"/>
                  </a:lnTo>
                  <a:lnTo>
                    <a:pt x="14" y="48"/>
                  </a:lnTo>
                  <a:lnTo>
                    <a:pt x="20" y="43"/>
                  </a:lnTo>
                  <a:lnTo>
                    <a:pt x="26" y="36"/>
                  </a:lnTo>
                  <a:lnTo>
                    <a:pt x="32" y="29"/>
                  </a:lnTo>
                  <a:lnTo>
                    <a:pt x="37" y="22"/>
                  </a:lnTo>
                  <a:lnTo>
                    <a:pt x="42" y="16"/>
                  </a:lnTo>
                  <a:lnTo>
                    <a:pt x="46" y="8"/>
                  </a:lnTo>
                  <a:lnTo>
                    <a:pt x="51" y="0"/>
                  </a:lnTo>
                  <a:lnTo>
                    <a:pt x="57" y="7"/>
                  </a:lnTo>
                  <a:lnTo>
                    <a:pt x="60" y="12"/>
                  </a:lnTo>
                  <a:lnTo>
                    <a:pt x="64" y="18"/>
                  </a:lnTo>
                  <a:lnTo>
                    <a:pt x="67" y="25"/>
                  </a:lnTo>
                  <a:lnTo>
                    <a:pt x="68" y="25"/>
                  </a:lnTo>
                  <a:lnTo>
                    <a:pt x="67" y="26"/>
                  </a:lnTo>
                  <a:lnTo>
                    <a:pt x="67" y="27"/>
                  </a:lnTo>
                  <a:lnTo>
                    <a:pt x="67" y="29"/>
                  </a:lnTo>
                  <a:lnTo>
                    <a:pt x="68" y="3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21" name="Freeform 97"/>
            <p:cNvSpPr>
              <a:spLocks/>
            </p:cNvSpPr>
            <p:nvPr/>
          </p:nvSpPr>
          <p:spPr bwMode="auto">
            <a:xfrm>
              <a:off x="5201" y="784"/>
              <a:ext cx="29" cy="27"/>
            </a:xfrm>
            <a:custGeom>
              <a:avLst/>
              <a:gdLst>
                <a:gd name="T0" fmla="*/ 9 w 52"/>
                <a:gd name="T1" fmla="*/ 6 h 49"/>
                <a:gd name="T2" fmla="*/ 8 w 52"/>
                <a:gd name="T3" fmla="*/ 7 h 49"/>
                <a:gd name="T4" fmla="*/ 7 w 52"/>
                <a:gd name="T5" fmla="*/ 8 h 49"/>
                <a:gd name="T6" fmla="*/ 7 w 52"/>
                <a:gd name="T7" fmla="*/ 8 h 49"/>
                <a:gd name="T8" fmla="*/ 5 w 52"/>
                <a:gd name="T9" fmla="*/ 8 h 49"/>
                <a:gd name="T10" fmla="*/ 4 w 52"/>
                <a:gd name="T11" fmla="*/ 8 h 49"/>
                <a:gd name="T12" fmla="*/ 3 w 52"/>
                <a:gd name="T13" fmla="*/ 8 h 49"/>
                <a:gd name="T14" fmla="*/ 1 w 52"/>
                <a:gd name="T15" fmla="*/ 8 h 49"/>
                <a:gd name="T16" fmla="*/ 0 w 52"/>
                <a:gd name="T17" fmla="*/ 7 h 49"/>
                <a:gd name="T18" fmla="*/ 1 w 52"/>
                <a:gd name="T19" fmla="*/ 7 h 49"/>
                <a:gd name="T20" fmla="*/ 1 w 52"/>
                <a:gd name="T21" fmla="*/ 7 h 49"/>
                <a:gd name="T22" fmla="*/ 2 w 52"/>
                <a:gd name="T23" fmla="*/ 6 h 49"/>
                <a:gd name="T24" fmla="*/ 3 w 52"/>
                <a:gd name="T25" fmla="*/ 4 h 49"/>
                <a:gd name="T26" fmla="*/ 4 w 52"/>
                <a:gd name="T27" fmla="*/ 4 h 49"/>
                <a:gd name="T28" fmla="*/ 5 w 52"/>
                <a:gd name="T29" fmla="*/ 2 h 49"/>
                <a:gd name="T30" fmla="*/ 7 w 52"/>
                <a:gd name="T31" fmla="*/ 1 h 49"/>
                <a:gd name="T32" fmla="*/ 7 w 52"/>
                <a:gd name="T33" fmla="*/ 0 h 49"/>
                <a:gd name="T34" fmla="*/ 8 w 52"/>
                <a:gd name="T35" fmla="*/ 2 h 49"/>
                <a:gd name="T36" fmla="*/ 8 w 52"/>
                <a:gd name="T37" fmla="*/ 3 h 49"/>
                <a:gd name="T38" fmla="*/ 9 w 52"/>
                <a:gd name="T39" fmla="*/ 4 h 49"/>
                <a:gd name="T40" fmla="*/ 9 w 52"/>
                <a:gd name="T41" fmla="*/ 6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49"/>
                <a:gd name="T65" fmla="*/ 52 w 52"/>
                <a:gd name="T66" fmla="*/ 49 h 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49">
                  <a:moveTo>
                    <a:pt x="51" y="32"/>
                  </a:moveTo>
                  <a:lnTo>
                    <a:pt x="47" y="40"/>
                  </a:lnTo>
                  <a:lnTo>
                    <a:pt x="42" y="45"/>
                  </a:lnTo>
                  <a:lnTo>
                    <a:pt x="37" y="48"/>
                  </a:lnTo>
                  <a:lnTo>
                    <a:pt x="30" y="49"/>
                  </a:lnTo>
                  <a:lnTo>
                    <a:pt x="22" y="49"/>
                  </a:lnTo>
                  <a:lnTo>
                    <a:pt x="16" y="48"/>
                  </a:lnTo>
                  <a:lnTo>
                    <a:pt x="8" y="45"/>
                  </a:lnTo>
                  <a:lnTo>
                    <a:pt x="0" y="43"/>
                  </a:lnTo>
                  <a:lnTo>
                    <a:pt x="2" y="41"/>
                  </a:lnTo>
                  <a:lnTo>
                    <a:pt x="5" y="39"/>
                  </a:lnTo>
                  <a:lnTo>
                    <a:pt x="11" y="34"/>
                  </a:lnTo>
                  <a:lnTo>
                    <a:pt x="17" y="27"/>
                  </a:lnTo>
                  <a:lnTo>
                    <a:pt x="24" y="21"/>
                  </a:lnTo>
                  <a:lnTo>
                    <a:pt x="30" y="14"/>
                  </a:lnTo>
                  <a:lnTo>
                    <a:pt x="37" y="6"/>
                  </a:lnTo>
                  <a:lnTo>
                    <a:pt x="42" y="0"/>
                  </a:lnTo>
                  <a:lnTo>
                    <a:pt x="46" y="9"/>
                  </a:lnTo>
                  <a:lnTo>
                    <a:pt x="49" y="17"/>
                  </a:lnTo>
                  <a:lnTo>
                    <a:pt x="52" y="24"/>
                  </a:lnTo>
                  <a:lnTo>
                    <a:pt x="51" y="3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22" name="Freeform 98"/>
            <p:cNvSpPr>
              <a:spLocks/>
            </p:cNvSpPr>
            <p:nvPr/>
          </p:nvSpPr>
          <p:spPr bwMode="auto">
            <a:xfrm>
              <a:off x="4878" y="717"/>
              <a:ext cx="437" cy="160"/>
            </a:xfrm>
            <a:custGeom>
              <a:avLst/>
              <a:gdLst>
                <a:gd name="T0" fmla="*/ 117 w 775"/>
                <a:gd name="T1" fmla="*/ 34 h 285"/>
                <a:gd name="T2" fmla="*/ 113 w 775"/>
                <a:gd name="T3" fmla="*/ 39 h 285"/>
                <a:gd name="T4" fmla="*/ 109 w 775"/>
                <a:gd name="T5" fmla="*/ 44 h 285"/>
                <a:gd name="T6" fmla="*/ 103 w 775"/>
                <a:gd name="T7" fmla="*/ 48 h 285"/>
                <a:gd name="T8" fmla="*/ 98 w 775"/>
                <a:gd name="T9" fmla="*/ 50 h 285"/>
                <a:gd name="T10" fmla="*/ 90 w 775"/>
                <a:gd name="T11" fmla="*/ 51 h 285"/>
                <a:gd name="T12" fmla="*/ 83 w 775"/>
                <a:gd name="T13" fmla="*/ 49 h 285"/>
                <a:gd name="T14" fmla="*/ 77 w 775"/>
                <a:gd name="T15" fmla="*/ 47 h 285"/>
                <a:gd name="T16" fmla="*/ 69 w 775"/>
                <a:gd name="T17" fmla="*/ 44 h 285"/>
                <a:gd name="T18" fmla="*/ 60 w 775"/>
                <a:gd name="T19" fmla="*/ 41 h 285"/>
                <a:gd name="T20" fmla="*/ 51 w 775"/>
                <a:gd name="T21" fmla="*/ 38 h 285"/>
                <a:gd name="T22" fmla="*/ 42 w 775"/>
                <a:gd name="T23" fmla="*/ 34 h 285"/>
                <a:gd name="T24" fmla="*/ 33 w 775"/>
                <a:gd name="T25" fmla="*/ 30 h 285"/>
                <a:gd name="T26" fmla="*/ 24 w 775"/>
                <a:gd name="T27" fmla="*/ 27 h 285"/>
                <a:gd name="T28" fmla="*/ 15 w 775"/>
                <a:gd name="T29" fmla="*/ 24 h 285"/>
                <a:gd name="T30" fmla="*/ 6 w 775"/>
                <a:gd name="T31" fmla="*/ 20 h 285"/>
                <a:gd name="T32" fmla="*/ 2 w 775"/>
                <a:gd name="T33" fmla="*/ 17 h 285"/>
                <a:gd name="T34" fmla="*/ 1 w 775"/>
                <a:gd name="T35" fmla="*/ 15 h 285"/>
                <a:gd name="T36" fmla="*/ 2 w 775"/>
                <a:gd name="T37" fmla="*/ 15 h 285"/>
                <a:gd name="T38" fmla="*/ 6 w 775"/>
                <a:gd name="T39" fmla="*/ 16 h 285"/>
                <a:gd name="T40" fmla="*/ 10 w 775"/>
                <a:gd name="T41" fmla="*/ 18 h 285"/>
                <a:gd name="T42" fmla="*/ 14 w 775"/>
                <a:gd name="T43" fmla="*/ 20 h 285"/>
                <a:gd name="T44" fmla="*/ 20 w 775"/>
                <a:gd name="T45" fmla="*/ 22 h 285"/>
                <a:gd name="T46" fmla="*/ 28 w 775"/>
                <a:gd name="T47" fmla="*/ 26 h 285"/>
                <a:gd name="T48" fmla="*/ 36 w 775"/>
                <a:gd name="T49" fmla="*/ 29 h 285"/>
                <a:gd name="T50" fmla="*/ 42 w 775"/>
                <a:gd name="T51" fmla="*/ 30 h 285"/>
                <a:gd name="T52" fmla="*/ 47 w 775"/>
                <a:gd name="T53" fmla="*/ 33 h 285"/>
                <a:gd name="T54" fmla="*/ 53 w 775"/>
                <a:gd name="T55" fmla="*/ 34 h 285"/>
                <a:gd name="T56" fmla="*/ 59 w 775"/>
                <a:gd name="T57" fmla="*/ 36 h 285"/>
                <a:gd name="T58" fmla="*/ 65 w 775"/>
                <a:gd name="T59" fmla="*/ 39 h 285"/>
                <a:gd name="T60" fmla="*/ 70 w 775"/>
                <a:gd name="T61" fmla="*/ 40 h 285"/>
                <a:gd name="T62" fmla="*/ 76 w 775"/>
                <a:gd name="T63" fmla="*/ 43 h 285"/>
                <a:gd name="T64" fmla="*/ 82 w 775"/>
                <a:gd name="T65" fmla="*/ 44 h 285"/>
                <a:gd name="T66" fmla="*/ 88 w 775"/>
                <a:gd name="T67" fmla="*/ 46 h 285"/>
                <a:gd name="T68" fmla="*/ 92 w 775"/>
                <a:gd name="T69" fmla="*/ 47 h 285"/>
                <a:gd name="T70" fmla="*/ 95 w 775"/>
                <a:gd name="T71" fmla="*/ 47 h 285"/>
                <a:gd name="T72" fmla="*/ 99 w 775"/>
                <a:gd name="T73" fmla="*/ 47 h 285"/>
                <a:gd name="T74" fmla="*/ 103 w 775"/>
                <a:gd name="T75" fmla="*/ 44 h 285"/>
                <a:gd name="T76" fmla="*/ 107 w 775"/>
                <a:gd name="T77" fmla="*/ 39 h 285"/>
                <a:gd name="T78" fmla="*/ 111 w 775"/>
                <a:gd name="T79" fmla="*/ 34 h 285"/>
                <a:gd name="T80" fmla="*/ 113 w 775"/>
                <a:gd name="T81" fmla="*/ 31 h 285"/>
                <a:gd name="T82" fmla="*/ 114 w 775"/>
                <a:gd name="T83" fmla="*/ 30 h 285"/>
                <a:gd name="T84" fmla="*/ 116 w 775"/>
                <a:gd name="T85" fmla="*/ 29 h 285"/>
                <a:gd name="T86" fmla="*/ 118 w 775"/>
                <a:gd name="T87" fmla="*/ 25 h 285"/>
                <a:gd name="T88" fmla="*/ 121 w 775"/>
                <a:gd name="T89" fmla="*/ 22 h 285"/>
                <a:gd name="T90" fmla="*/ 124 w 775"/>
                <a:gd name="T91" fmla="*/ 18 h 285"/>
                <a:gd name="T92" fmla="*/ 127 w 775"/>
                <a:gd name="T93" fmla="*/ 14 h 285"/>
                <a:gd name="T94" fmla="*/ 129 w 775"/>
                <a:gd name="T95" fmla="*/ 12 h 285"/>
                <a:gd name="T96" fmla="*/ 130 w 775"/>
                <a:gd name="T97" fmla="*/ 11 h 285"/>
                <a:gd name="T98" fmla="*/ 131 w 775"/>
                <a:gd name="T99" fmla="*/ 8 h 285"/>
                <a:gd name="T100" fmla="*/ 133 w 775"/>
                <a:gd name="T101" fmla="*/ 6 h 285"/>
                <a:gd name="T102" fmla="*/ 135 w 775"/>
                <a:gd name="T103" fmla="*/ 2 h 285"/>
                <a:gd name="T104" fmla="*/ 136 w 775"/>
                <a:gd name="T105" fmla="*/ 1 h 285"/>
                <a:gd name="T106" fmla="*/ 139 w 775"/>
                <a:gd name="T107" fmla="*/ 3 h 285"/>
                <a:gd name="T108" fmla="*/ 136 w 775"/>
                <a:gd name="T109" fmla="*/ 7 h 285"/>
                <a:gd name="T110" fmla="*/ 131 w 775"/>
                <a:gd name="T111" fmla="*/ 14 h 285"/>
                <a:gd name="T112" fmla="*/ 127 w 775"/>
                <a:gd name="T113" fmla="*/ 21 h 285"/>
                <a:gd name="T114" fmla="*/ 121 w 775"/>
                <a:gd name="T115" fmla="*/ 28 h 2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75"/>
                <a:gd name="T175" fmla="*/ 0 h 285"/>
                <a:gd name="T176" fmla="*/ 775 w 775"/>
                <a:gd name="T177" fmla="*/ 285 h 2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75" h="285">
                  <a:moveTo>
                    <a:pt x="663" y="176"/>
                  </a:moveTo>
                  <a:lnTo>
                    <a:pt x="652" y="190"/>
                  </a:lnTo>
                  <a:lnTo>
                    <a:pt x="641" y="206"/>
                  </a:lnTo>
                  <a:lnTo>
                    <a:pt x="630" y="221"/>
                  </a:lnTo>
                  <a:lnTo>
                    <a:pt x="619" y="237"/>
                  </a:lnTo>
                  <a:lnTo>
                    <a:pt x="606" y="251"/>
                  </a:lnTo>
                  <a:lnTo>
                    <a:pt x="591" y="264"/>
                  </a:lnTo>
                  <a:lnTo>
                    <a:pt x="577" y="273"/>
                  </a:lnTo>
                  <a:lnTo>
                    <a:pt x="560" y="279"/>
                  </a:lnTo>
                  <a:lnTo>
                    <a:pt x="542" y="283"/>
                  </a:lnTo>
                  <a:lnTo>
                    <a:pt x="523" y="285"/>
                  </a:lnTo>
                  <a:lnTo>
                    <a:pt x="503" y="285"/>
                  </a:lnTo>
                  <a:lnTo>
                    <a:pt x="484" y="282"/>
                  </a:lnTo>
                  <a:lnTo>
                    <a:pt x="466" y="278"/>
                  </a:lnTo>
                  <a:lnTo>
                    <a:pt x="446" y="273"/>
                  </a:lnTo>
                  <a:lnTo>
                    <a:pt x="428" y="267"/>
                  </a:lnTo>
                  <a:lnTo>
                    <a:pt x="410" y="260"/>
                  </a:lnTo>
                  <a:lnTo>
                    <a:pt x="386" y="251"/>
                  </a:lnTo>
                  <a:lnTo>
                    <a:pt x="361" y="241"/>
                  </a:lnTo>
                  <a:lnTo>
                    <a:pt x="335" y="232"/>
                  </a:lnTo>
                  <a:lnTo>
                    <a:pt x="311" y="221"/>
                  </a:lnTo>
                  <a:lnTo>
                    <a:pt x="286" y="212"/>
                  </a:lnTo>
                  <a:lnTo>
                    <a:pt x="260" y="202"/>
                  </a:lnTo>
                  <a:lnTo>
                    <a:pt x="234" y="193"/>
                  </a:lnTo>
                  <a:lnTo>
                    <a:pt x="210" y="182"/>
                  </a:lnTo>
                  <a:lnTo>
                    <a:pt x="184" y="172"/>
                  </a:lnTo>
                  <a:lnTo>
                    <a:pt x="159" y="163"/>
                  </a:lnTo>
                  <a:lnTo>
                    <a:pt x="133" y="153"/>
                  </a:lnTo>
                  <a:lnTo>
                    <a:pt x="109" y="142"/>
                  </a:lnTo>
                  <a:lnTo>
                    <a:pt x="84" y="132"/>
                  </a:lnTo>
                  <a:lnTo>
                    <a:pt x="59" y="121"/>
                  </a:lnTo>
                  <a:lnTo>
                    <a:pt x="35" y="111"/>
                  </a:lnTo>
                  <a:lnTo>
                    <a:pt x="10" y="101"/>
                  </a:lnTo>
                  <a:lnTo>
                    <a:pt x="9" y="98"/>
                  </a:lnTo>
                  <a:lnTo>
                    <a:pt x="5" y="92"/>
                  </a:lnTo>
                  <a:lnTo>
                    <a:pt x="1" y="84"/>
                  </a:lnTo>
                  <a:lnTo>
                    <a:pt x="0" y="79"/>
                  </a:lnTo>
                  <a:lnTo>
                    <a:pt x="9" y="83"/>
                  </a:lnTo>
                  <a:lnTo>
                    <a:pt x="19" y="86"/>
                  </a:lnTo>
                  <a:lnTo>
                    <a:pt x="31" y="92"/>
                  </a:lnTo>
                  <a:lnTo>
                    <a:pt x="43" y="96"/>
                  </a:lnTo>
                  <a:lnTo>
                    <a:pt x="54" y="101"/>
                  </a:lnTo>
                  <a:lnTo>
                    <a:pt x="66" y="105"/>
                  </a:lnTo>
                  <a:lnTo>
                    <a:pt x="76" y="110"/>
                  </a:lnTo>
                  <a:lnTo>
                    <a:pt x="85" y="114"/>
                  </a:lnTo>
                  <a:lnTo>
                    <a:pt x="111" y="127"/>
                  </a:lnTo>
                  <a:lnTo>
                    <a:pt x="136" y="137"/>
                  </a:lnTo>
                  <a:lnTo>
                    <a:pt x="158" y="146"/>
                  </a:lnTo>
                  <a:lnTo>
                    <a:pt x="178" y="154"/>
                  </a:lnTo>
                  <a:lnTo>
                    <a:pt x="198" y="160"/>
                  </a:lnTo>
                  <a:lnTo>
                    <a:pt x="215" y="167"/>
                  </a:lnTo>
                  <a:lnTo>
                    <a:pt x="232" y="172"/>
                  </a:lnTo>
                  <a:lnTo>
                    <a:pt x="247" y="177"/>
                  </a:lnTo>
                  <a:lnTo>
                    <a:pt x="264" y="184"/>
                  </a:lnTo>
                  <a:lnTo>
                    <a:pt x="281" y="189"/>
                  </a:lnTo>
                  <a:lnTo>
                    <a:pt x="296" y="195"/>
                  </a:lnTo>
                  <a:lnTo>
                    <a:pt x="313" y="200"/>
                  </a:lnTo>
                  <a:lnTo>
                    <a:pt x="329" y="207"/>
                  </a:lnTo>
                  <a:lnTo>
                    <a:pt x="345" y="213"/>
                  </a:lnTo>
                  <a:lnTo>
                    <a:pt x="361" y="219"/>
                  </a:lnTo>
                  <a:lnTo>
                    <a:pt x="378" y="224"/>
                  </a:lnTo>
                  <a:lnTo>
                    <a:pt x="393" y="230"/>
                  </a:lnTo>
                  <a:lnTo>
                    <a:pt x="410" y="235"/>
                  </a:lnTo>
                  <a:lnTo>
                    <a:pt x="426" y="241"/>
                  </a:lnTo>
                  <a:lnTo>
                    <a:pt x="443" y="246"/>
                  </a:lnTo>
                  <a:lnTo>
                    <a:pt x="458" y="251"/>
                  </a:lnTo>
                  <a:lnTo>
                    <a:pt x="475" y="256"/>
                  </a:lnTo>
                  <a:lnTo>
                    <a:pt x="492" y="260"/>
                  </a:lnTo>
                  <a:lnTo>
                    <a:pt x="509" y="264"/>
                  </a:lnTo>
                  <a:lnTo>
                    <a:pt x="514" y="265"/>
                  </a:lnTo>
                  <a:lnTo>
                    <a:pt x="522" y="267"/>
                  </a:lnTo>
                  <a:lnTo>
                    <a:pt x="531" y="267"/>
                  </a:lnTo>
                  <a:lnTo>
                    <a:pt x="536" y="267"/>
                  </a:lnTo>
                  <a:lnTo>
                    <a:pt x="549" y="264"/>
                  </a:lnTo>
                  <a:lnTo>
                    <a:pt x="560" y="257"/>
                  </a:lnTo>
                  <a:lnTo>
                    <a:pt x="573" y="247"/>
                  </a:lnTo>
                  <a:lnTo>
                    <a:pt x="585" y="234"/>
                  </a:lnTo>
                  <a:lnTo>
                    <a:pt x="597" y="220"/>
                  </a:lnTo>
                  <a:lnTo>
                    <a:pt x="607" y="206"/>
                  </a:lnTo>
                  <a:lnTo>
                    <a:pt x="616" y="194"/>
                  </a:lnTo>
                  <a:lnTo>
                    <a:pt x="622" y="185"/>
                  </a:lnTo>
                  <a:lnTo>
                    <a:pt x="629" y="176"/>
                  </a:lnTo>
                  <a:lnTo>
                    <a:pt x="635" y="171"/>
                  </a:lnTo>
                  <a:lnTo>
                    <a:pt x="638" y="167"/>
                  </a:lnTo>
                  <a:lnTo>
                    <a:pt x="639" y="165"/>
                  </a:lnTo>
                  <a:lnTo>
                    <a:pt x="643" y="162"/>
                  </a:lnTo>
                  <a:lnTo>
                    <a:pt x="651" y="153"/>
                  </a:lnTo>
                  <a:lnTo>
                    <a:pt x="659" y="145"/>
                  </a:lnTo>
                  <a:lnTo>
                    <a:pt x="663" y="141"/>
                  </a:lnTo>
                  <a:lnTo>
                    <a:pt x="676" y="125"/>
                  </a:lnTo>
                  <a:lnTo>
                    <a:pt x="685" y="114"/>
                  </a:lnTo>
                  <a:lnTo>
                    <a:pt x="692" y="101"/>
                  </a:lnTo>
                  <a:lnTo>
                    <a:pt x="700" y="83"/>
                  </a:lnTo>
                  <a:lnTo>
                    <a:pt x="707" y="79"/>
                  </a:lnTo>
                  <a:lnTo>
                    <a:pt x="713" y="72"/>
                  </a:lnTo>
                  <a:lnTo>
                    <a:pt x="720" y="66"/>
                  </a:lnTo>
                  <a:lnTo>
                    <a:pt x="725" y="61"/>
                  </a:lnTo>
                  <a:lnTo>
                    <a:pt x="726" y="58"/>
                  </a:lnTo>
                  <a:lnTo>
                    <a:pt x="730" y="52"/>
                  </a:lnTo>
                  <a:lnTo>
                    <a:pt x="734" y="44"/>
                  </a:lnTo>
                  <a:lnTo>
                    <a:pt x="735" y="40"/>
                  </a:lnTo>
                  <a:lnTo>
                    <a:pt x="738" y="36"/>
                  </a:lnTo>
                  <a:lnTo>
                    <a:pt x="744" y="26"/>
                  </a:lnTo>
                  <a:lnTo>
                    <a:pt x="752" y="11"/>
                  </a:lnTo>
                  <a:lnTo>
                    <a:pt x="758" y="0"/>
                  </a:lnTo>
                  <a:lnTo>
                    <a:pt x="762" y="5"/>
                  </a:lnTo>
                  <a:lnTo>
                    <a:pt x="767" y="11"/>
                  </a:lnTo>
                  <a:lnTo>
                    <a:pt x="773" y="17"/>
                  </a:lnTo>
                  <a:lnTo>
                    <a:pt x="775" y="20"/>
                  </a:lnTo>
                  <a:lnTo>
                    <a:pt x="762" y="40"/>
                  </a:lnTo>
                  <a:lnTo>
                    <a:pt x="749" y="59"/>
                  </a:lnTo>
                  <a:lnTo>
                    <a:pt x="735" y="79"/>
                  </a:lnTo>
                  <a:lnTo>
                    <a:pt x="721" y="98"/>
                  </a:lnTo>
                  <a:lnTo>
                    <a:pt x="707" y="118"/>
                  </a:lnTo>
                  <a:lnTo>
                    <a:pt x="692" y="137"/>
                  </a:lnTo>
                  <a:lnTo>
                    <a:pt x="678" y="156"/>
                  </a:lnTo>
                  <a:lnTo>
                    <a:pt x="663" y="176"/>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23" name="Freeform 99"/>
            <p:cNvSpPr>
              <a:spLocks/>
            </p:cNvSpPr>
            <p:nvPr/>
          </p:nvSpPr>
          <p:spPr bwMode="auto">
            <a:xfrm>
              <a:off x="5211" y="611"/>
              <a:ext cx="134" cy="106"/>
            </a:xfrm>
            <a:custGeom>
              <a:avLst/>
              <a:gdLst>
                <a:gd name="T0" fmla="*/ 36 w 237"/>
                <a:gd name="T1" fmla="*/ 34 h 188"/>
                <a:gd name="T2" fmla="*/ 34 w 237"/>
                <a:gd name="T3" fmla="*/ 32 h 188"/>
                <a:gd name="T4" fmla="*/ 33 w 237"/>
                <a:gd name="T5" fmla="*/ 30 h 188"/>
                <a:gd name="T6" fmla="*/ 32 w 237"/>
                <a:gd name="T7" fmla="*/ 29 h 188"/>
                <a:gd name="T8" fmla="*/ 30 w 237"/>
                <a:gd name="T9" fmla="*/ 27 h 188"/>
                <a:gd name="T10" fmla="*/ 29 w 237"/>
                <a:gd name="T11" fmla="*/ 26 h 188"/>
                <a:gd name="T12" fmla="*/ 28 w 237"/>
                <a:gd name="T13" fmla="*/ 24 h 188"/>
                <a:gd name="T14" fmla="*/ 26 w 237"/>
                <a:gd name="T15" fmla="*/ 23 h 188"/>
                <a:gd name="T16" fmla="*/ 25 w 237"/>
                <a:gd name="T17" fmla="*/ 21 h 188"/>
                <a:gd name="T18" fmla="*/ 23 w 237"/>
                <a:gd name="T19" fmla="*/ 19 h 188"/>
                <a:gd name="T20" fmla="*/ 20 w 237"/>
                <a:gd name="T21" fmla="*/ 17 h 188"/>
                <a:gd name="T22" fmla="*/ 18 w 237"/>
                <a:gd name="T23" fmla="*/ 15 h 188"/>
                <a:gd name="T24" fmla="*/ 14 w 237"/>
                <a:gd name="T25" fmla="*/ 14 h 188"/>
                <a:gd name="T26" fmla="*/ 11 w 237"/>
                <a:gd name="T27" fmla="*/ 13 h 188"/>
                <a:gd name="T28" fmla="*/ 8 w 237"/>
                <a:gd name="T29" fmla="*/ 12 h 188"/>
                <a:gd name="T30" fmla="*/ 5 w 237"/>
                <a:gd name="T31" fmla="*/ 11 h 188"/>
                <a:gd name="T32" fmla="*/ 2 w 237"/>
                <a:gd name="T33" fmla="*/ 10 h 188"/>
                <a:gd name="T34" fmla="*/ 1 w 237"/>
                <a:gd name="T35" fmla="*/ 9 h 188"/>
                <a:gd name="T36" fmla="*/ 1 w 237"/>
                <a:gd name="T37" fmla="*/ 8 h 188"/>
                <a:gd name="T38" fmla="*/ 1 w 237"/>
                <a:gd name="T39" fmla="*/ 8 h 188"/>
                <a:gd name="T40" fmla="*/ 0 w 237"/>
                <a:gd name="T41" fmla="*/ 8 h 188"/>
                <a:gd name="T42" fmla="*/ 0 w 237"/>
                <a:gd name="T43" fmla="*/ 6 h 188"/>
                <a:gd name="T44" fmla="*/ 1 w 237"/>
                <a:gd name="T45" fmla="*/ 4 h 188"/>
                <a:gd name="T46" fmla="*/ 2 w 237"/>
                <a:gd name="T47" fmla="*/ 2 h 188"/>
                <a:gd name="T48" fmla="*/ 3 w 237"/>
                <a:gd name="T49" fmla="*/ 2 h 188"/>
                <a:gd name="T50" fmla="*/ 6 w 237"/>
                <a:gd name="T51" fmla="*/ 1 h 188"/>
                <a:gd name="T52" fmla="*/ 8 w 237"/>
                <a:gd name="T53" fmla="*/ 1 h 188"/>
                <a:gd name="T54" fmla="*/ 11 w 237"/>
                <a:gd name="T55" fmla="*/ 0 h 188"/>
                <a:gd name="T56" fmla="*/ 14 w 237"/>
                <a:gd name="T57" fmla="*/ 1 h 188"/>
                <a:gd name="T58" fmla="*/ 16 w 237"/>
                <a:gd name="T59" fmla="*/ 1 h 188"/>
                <a:gd name="T60" fmla="*/ 19 w 237"/>
                <a:gd name="T61" fmla="*/ 2 h 188"/>
                <a:gd name="T62" fmla="*/ 21 w 237"/>
                <a:gd name="T63" fmla="*/ 2 h 188"/>
                <a:gd name="T64" fmla="*/ 23 w 237"/>
                <a:gd name="T65" fmla="*/ 3 h 188"/>
                <a:gd name="T66" fmla="*/ 26 w 237"/>
                <a:gd name="T67" fmla="*/ 6 h 188"/>
                <a:gd name="T68" fmla="*/ 29 w 237"/>
                <a:gd name="T69" fmla="*/ 8 h 188"/>
                <a:gd name="T70" fmla="*/ 32 w 237"/>
                <a:gd name="T71" fmla="*/ 10 h 188"/>
                <a:gd name="T72" fmla="*/ 34 w 237"/>
                <a:gd name="T73" fmla="*/ 12 h 188"/>
                <a:gd name="T74" fmla="*/ 36 w 237"/>
                <a:gd name="T75" fmla="*/ 15 h 188"/>
                <a:gd name="T76" fmla="*/ 38 w 237"/>
                <a:gd name="T77" fmla="*/ 17 h 188"/>
                <a:gd name="T78" fmla="*/ 41 w 237"/>
                <a:gd name="T79" fmla="*/ 20 h 188"/>
                <a:gd name="T80" fmla="*/ 43 w 237"/>
                <a:gd name="T81" fmla="*/ 23 h 188"/>
                <a:gd name="T82" fmla="*/ 42 w 237"/>
                <a:gd name="T83" fmla="*/ 24 h 188"/>
                <a:gd name="T84" fmla="*/ 41 w 237"/>
                <a:gd name="T85" fmla="*/ 26 h 188"/>
                <a:gd name="T86" fmla="*/ 40 w 237"/>
                <a:gd name="T87" fmla="*/ 27 h 188"/>
                <a:gd name="T88" fmla="*/ 40 w 237"/>
                <a:gd name="T89" fmla="*/ 28 h 188"/>
                <a:gd name="T90" fmla="*/ 38 w 237"/>
                <a:gd name="T91" fmla="*/ 30 h 188"/>
                <a:gd name="T92" fmla="*/ 38 w 237"/>
                <a:gd name="T93" fmla="*/ 31 h 188"/>
                <a:gd name="T94" fmla="*/ 36 w 237"/>
                <a:gd name="T95" fmla="*/ 32 h 188"/>
                <a:gd name="T96" fmla="*/ 36 w 237"/>
                <a:gd name="T97" fmla="*/ 34 h 18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37"/>
                <a:gd name="T148" fmla="*/ 0 h 188"/>
                <a:gd name="T149" fmla="*/ 237 w 237"/>
                <a:gd name="T150" fmla="*/ 188 h 18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37" h="188">
                  <a:moveTo>
                    <a:pt x="197" y="188"/>
                  </a:moveTo>
                  <a:lnTo>
                    <a:pt x="191" y="179"/>
                  </a:lnTo>
                  <a:lnTo>
                    <a:pt x="183" y="170"/>
                  </a:lnTo>
                  <a:lnTo>
                    <a:pt x="175" y="162"/>
                  </a:lnTo>
                  <a:lnTo>
                    <a:pt x="167" y="153"/>
                  </a:lnTo>
                  <a:lnTo>
                    <a:pt x="160" y="145"/>
                  </a:lnTo>
                  <a:lnTo>
                    <a:pt x="152" y="136"/>
                  </a:lnTo>
                  <a:lnTo>
                    <a:pt x="144" y="128"/>
                  </a:lnTo>
                  <a:lnTo>
                    <a:pt x="136" y="119"/>
                  </a:lnTo>
                  <a:lnTo>
                    <a:pt x="123" y="105"/>
                  </a:lnTo>
                  <a:lnTo>
                    <a:pt x="110" y="95"/>
                  </a:lnTo>
                  <a:lnTo>
                    <a:pt x="95" y="86"/>
                  </a:lnTo>
                  <a:lnTo>
                    <a:pt x="78" y="78"/>
                  </a:lnTo>
                  <a:lnTo>
                    <a:pt x="61" y="73"/>
                  </a:lnTo>
                  <a:lnTo>
                    <a:pt x="44" y="66"/>
                  </a:lnTo>
                  <a:lnTo>
                    <a:pt x="28" y="60"/>
                  </a:lnTo>
                  <a:lnTo>
                    <a:pt x="11" y="53"/>
                  </a:lnTo>
                  <a:lnTo>
                    <a:pt x="7" y="51"/>
                  </a:lnTo>
                  <a:lnTo>
                    <a:pt x="4" y="48"/>
                  </a:lnTo>
                  <a:lnTo>
                    <a:pt x="2" y="45"/>
                  </a:lnTo>
                  <a:lnTo>
                    <a:pt x="0" y="42"/>
                  </a:lnTo>
                  <a:lnTo>
                    <a:pt x="0" y="31"/>
                  </a:lnTo>
                  <a:lnTo>
                    <a:pt x="4" y="21"/>
                  </a:lnTo>
                  <a:lnTo>
                    <a:pt x="9" y="13"/>
                  </a:lnTo>
                  <a:lnTo>
                    <a:pt x="20" y="8"/>
                  </a:lnTo>
                  <a:lnTo>
                    <a:pt x="33" y="4"/>
                  </a:lnTo>
                  <a:lnTo>
                    <a:pt x="47" y="1"/>
                  </a:lnTo>
                  <a:lnTo>
                    <a:pt x="61" y="0"/>
                  </a:lnTo>
                  <a:lnTo>
                    <a:pt x="75" y="1"/>
                  </a:lnTo>
                  <a:lnTo>
                    <a:pt x="90" y="4"/>
                  </a:lnTo>
                  <a:lnTo>
                    <a:pt x="103" y="8"/>
                  </a:lnTo>
                  <a:lnTo>
                    <a:pt x="116" y="13"/>
                  </a:lnTo>
                  <a:lnTo>
                    <a:pt x="129" y="20"/>
                  </a:lnTo>
                  <a:lnTo>
                    <a:pt x="145" y="30"/>
                  </a:lnTo>
                  <a:lnTo>
                    <a:pt x="161" y="42"/>
                  </a:lnTo>
                  <a:lnTo>
                    <a:pt x="175" y="53"/>
                  </a:lnTo>
                  <a:lnTo>
                    <a:pt x="188" y="68"/>
                  </a:lnTo>
                  <a:lnTo>
                    <a:pt x="201" y="82"/>
                  </a:lnTo>
                  <a:lnTo>
                    <a:pt x="213" y="97"/>
                  </a:lnTo>
                  <a:lnTo>
                    <a:pt x="226" y="112"/>
                  </a:lnTo>
                  <a:lnTo>
                    <a:pt x="237" y="127"/>
                  </a:lnTo>
                  <a:lnTo>
                    <a:pt x="232" y="135"/>
                  </a:lnTo>
                  <a:lnTo>
                    <a:pt x="227" y="143"/>
                  </a:lnTo>
                  <a:lnTo>
                    <a:pt x="222" y="150"/>
                  </a:lnTo>
                  <a:lnTo>
                    <a:pt x="218" y="158"/>
                  </a:lnTo>
                  <a:lnTo>
                    <a:pt x="213" y="166"/>
                  </a:lnTo>
                  <a:lnTo>
                    <a:pt x="208" y="174"/>
                  </a:lnTo>
                  <a:lnTo>
                    <a:pt x="202" y="180"/>
                  </a:lnTo>
                  <a:lnTo>
                    <a:pt x="197" y="188"/>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24" name="Freeform 100"/>
            <p:cNvSpPr>
              <a:spLocks/>
            </p:cNvSpPr>
            <p:nvPr/>
          </p:nvSpPr>
          <p:spPr bwMode="auto">
            <a:xfrm>
              <a:off x="5344" y="518"/>
              <a:ext cx="92" cy="155"/>
            </a:xfrm>
            <a:custGeom>
              <a:avLst/>
              <a:gdLst>
                <a:gd name="T0" fmla="*/ 28 w 164"/>
                <a:gd name="T1" fmla="*/ 16 h 275"/>
                <a:gd name="T2" fmla="*/ 25 w 164"/>
                <a:gd name="T3" fmla="*/ 20 h 275"/>
                <a:gd name="T4" fmla="*/ 22 w 164"/>
                <a:gd name="T5" fmla="*/ 24 h 275"/>
                <a:gd name="T6" fmla="*/ 19 w 164"/>
                <a:gd name="T7" fmla="*/ 28 h 275"/>
                <a:gd name="T8" fmla="*/ 16 w 164"/>
                <a:gd name="T9" fmla="*/ 32 h 275"/>
                <a:gd name="T10" fmla="*/ 13 w 164"/>
                <a:gd name="T11" fmla="*/ 36 h 275"/>
                <a:gd name="T12" fmla="*/ 11 w 164"/>
                <a:gd name="T13" fmla="*/ 39 h 275"/>
                <a:gd name="T14" fmla="*/ 7 w 164"/>
                <a:gd name="T15" fmla="*/ 43 h 275"/>
                <a:gd name="T16" fmla="*/ 4 w 164"/>
                <a:gd name="T17" fmla="*/ 47 h 275"/>
                <a:gd name="T18" fmla="*/ 3 w 164"/>
                <a:gd name="T19" fmla="*/ 48 h 275"/>
                <a:gd name="T20" fmla="*/ 3 w 164"/>
                <a:gd name="T21" fmla="*/ 48 h 275"/>
                <a:gd name="T22" fmla="*/ 2 w 164"/>
                <a:gd name="T23" fmla="*/ 48 h 275"/>
                <a:gd name="T24" fmla="*/ 2 w 164"/>
                <a:gd name="T25" fmla="*/ 49 h 275"/>
                <a:gd name="T26" fmla="*/ 1 w 164"/>
                <a:gd name="T27" fmla="*/ 48 h 275"/>
                <a:gd name="T28" fmla="*/ 1 w 164"/>
                <a:gd name="T29" fmla="*/ 48 h 275"/>
                <a:gd name="T30" fmla="*/ 1 w 164"/>
                <a:gd name="T31" fmla="*/ 47 h 275"/>
                <a:gd name="T32" fmla="*/ 0 w 164"/>
                <a:gd name="T33" fmla="*/ 47 h 275"/>
                <a:gd name="T34" fmla="*/ 1 w 164"/>
                <a:gd name="T35" fmla="*/ 46 h 275"/>
                <a:gd name="T36" fmla="*/ 2 w 164"/>
                <a:gd name="T37" fmla="*/ 45 h 275"/>
                <a:gd name="T38" fmla="*/ 2 w 164"/>
                <a:gd name="T39" fmla="*/ 43 h 275"/>
                <a:gd name="T40" fmla="*/ 4 w 164"/>
                <a:gd name="T41" fmla="*/ 42 h 275"/>
                <a:gd name="T42" fmla="*/ 4 w 164"/>
                <a:gd name="T43" fmla="*/ 42 h 275"/>
                <a:gd name="T44" fmla="*/ 5 w 164"/>
                <a:gd name="T45" fmla="*/ 41 h 275"/>
                <a:gd name="T46" fmla="*/ 6 w 164"/>
                <a:gd name="T47" fmla="*/ 41 h 275"/>
                <a:gd name="T48" fmla="*/ 7 w 164"/>
                <a:gd name="T49" fmla="*/ 39 h 275"/>
                <a:gd name="T50" fmla="*/ 8 w 164"/>
                <a:gd name="T51" fmla="*/ 38 h 275"/>
                <a:gd name="T52" fmla="*/ 9 w 164"/>
                <a:gd name="T53" fmla="*/ 37 h 275"/>
                <a:gd name="T54" fmla="*/ 10 w 164"/>
                <a:gd name="T55" fmla="*/ 36 h 275"/>
                <a:gd name="T56" fmla="*/ 9 w 164"/>
                <a:gd name="T57" fmla="*/ 34 h 275"/>
                <a:gd name="T58" fmla="*/ 10 w 164"/>
                <a:gd name="T59" fmla="*/ 32 h 275"/>
                <a:gd name="T60" fmla="*/ 12 w 164"/>
                <a:gd name="T61" fmla="*/ 29 h 275"/>
                <a:gd name="T62" fmla="*/ 13 w 164"/>
                <a:gd name="T63" fmla="*/ 26 h 275"/>
                <a:gd name="T64" fmla="*/ 15 w 164"/>
                <a:gd name="T65" fmla="*/ 24 h 275"/>
                <a:gd name="T66" fmla="*/ 16 w 164"/>
                <a:gd name="T67" fmla="*/ 24 h 275"/>
                <a:gd name="T68" fmla="*/ 17 w 164"/>
                <a:gd name="T69" fmla="*/ 23 h 275"/>
                <a:gd name="T70" fmla="*/ 17 w 164"/>
                <a:gd name="T71" fmla="*/ 23 h 275"/>
                <a:gd name="T72" fmla="*/ 18 w 164"/>
                <a:gd name="T73" fmla="*/ 22 h 275"/>
                <a:gd name="T74" fmla="*/ 20 w 164"/>
                <a:gd name="T75" fmla="*/ 20 h 275"/>
                <a:gd name="T76" fmla="*/ 21 w 164"/>
                <a:gd name="T77" fmla="*/ 17 h 275"/>
                <a:gd name="T78" fmla="*/ 21 w 164"/>
                <a:gd name="T79" fmla="*/ 14 h 275"/>
                <a:gd name="T80" fmla="*/ 20 w 164"/>
                <a:gd name="T81" fmla="*/ 11 h 275"/>
                <a:gd name="T82" fmla="*/ 20 w 164"/>
                <a:gd name="T83" fmla="*/ 10 h 275"/>
                <a:gd name="T84" fmla="*/ 18 w 164"/>
                <a:gd name="T85" fmla="*/ 6 h 275"/>
                <a:gd name="T86" fmla="*/ 16 w 164"/>
                <a:gd name="T87" fmla="*/ 3 h 275"/>
                <a:gd name="T88" fmla="*/ 15 w 164"/>
                <a:gd name="T89" fmla="*/ 0 h 275"/>
                <a:gd name="T90" fmla="*/ 16 w 164"/>
                <a:gd name="T91" fmla="*/ 1 h 275"/>
                <a:gd name="T92" fmla="*/ 19 w 164"/>
                <a:gd name="T93" fmla="*/ 2 h 275"/>
                <a:gd name="T94" fmla="*/ 21 w 164"/>
                <a:gd name="T95" fmla="*/ 3 h 275"/>
                <a:gd name="T96" fmla="*/ 24 w 164"/>
                <a:gd name="T97" fmla="*/ 6 h 275"/>
                <a:gd name="T98" fmla="*/ 26 w 164"/>
                <a:gd name="T99" fmla="*/ 8 h 275"/>
                <a:gd name="T100" fmla="*/ 28 w 164"/>
                <a:gd name="T101" fmla="*/ 11 h 275"/>
                <a:gd name="T102" fmla="*/ 29 w 164"/>
                <a:gd name="T103" fmla="*/ 14 h 275"/>
                <a:gd name="T104" fmla="*/ 28 w 164"/>
                <a:gd name="T105" fmla="*/ 16 h 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4"/>
                <a:gd name="T160" fmla="*/ 0 h 275"/>
                <a:gd name="T161" fmla="*/ 164 w 164"/>
                <a:gd name="T162" fmla="*/ 275 h 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4" h="275">
                  <a:moveTo>
                    <a:pt x="160" y="91"/>
                  </a:moveTo>
                  <a:lnTo>
                    <a:pt x="142" y="112"/>
                  </a:lnTo>
                  <a:lnTo>
                    <a:pt x="125" y="132"/>
                  </a:lnTo>
                  <a:lnTo>
                    <a:pt x="108" y="155"/>
                  </a:lnTo>
                  <a:lnTo>
                    <a:pt x="92" y="175"/>
                  </a:lnTo>
                  <a:lnTo>
                    <a:pt x="75" y="197"/>
                  </a:lnTo>
                  <a:lnTo>
                    <a:pt x="58" y="218"/>
                  </a:lnTo>
                  <a:lnTo>
                    <a:pt x="41" y="240"/>
                  </a:lnTo>
                  <a:lnTo>
                    <a:pt x="23" y="261"/>
                  </a:lnTo>
                  <a:lnTo>
                    <a:pt x="19" y="266"/>
                  </a:lnTo>
                  <a:lnTo>
                    <a:pt x="17" y="267"/>
                  </a:lnTo>
                  <a:lnTo>
                    <a:pt x="14" y="270"/>
                  </a:lnTo>
                  <a:lnTo>
                    <a:pt x="10" y="275"/>
                  </a:lnTo>
                  <a:lnTo>
                    <a:pt x="7" y="270"/>
                  </a:lnTo>
                  <a:lnTo>
                    <a:pt x="4" y="266"/>
                  </a:lnTo>
                  <a:lnTo>
                    <a:pt x="1" y="262"/>
                  </a:lnTo>
                  <a:lnTo>
                    <a:pt x="0" y="261"/>
                  </a:lnTo>
                  <a:lnTo>
                    <a:pt x="5" y="253"/>
                  </a:lnTo>
                  <a:lnTo>
                    <a:pt x="10" y="248"/>
                  </a:lnTo>
                  <a:lnTo>
                    <a:pt x="15" y="241"/>
                  </a:lnTo>
                  <a:lnTo>
                    <a:pt x="22" y="234"/>
                  </a:lnTo>
                  <a:lnTo>
                    <a:pt x="23" y="232"/>
                  </a:lnTo>
                  <a:lnTo>
                    <a:pt x="28" y="230"/>
                  </a:lnTo>
                  <a:lnTo>
                    <a:pt x="33" y="227"/>
                  </a:lnTo>
                  <a:lnTo>
                    <a:pt x="40" y="222"/>
                  </a:lnTo>
                  <a:lnTo>
                    <a:pt x="46" y="215"/>
                  </a:lnTo>
                  <a:lnTo>
                    <a:pt x="50" y="208"/>
                  </a:lnTo>
                  <a:lnTo>
                    <a:pt x="53" y="199"/>
                  </a:lnTo>
                  <a:lnTo>
                    <a:pt x="51" y="188"/>
                  </a:lnTo>
                  <a:lnTo>
                    <a:pt x="55" y="179"/>
                  </a:lnTo>
                  <a:lnTo>
                    <a:pt x="66" y="165"/>
                  </a:lnTo>
                  <a:lnTo>
                    <a:pt x="77" y="149"/>
                  </a:lnTo>
                  <a:lnTo>
                    <a:pt x="88" y="135"/>
                  </a:lnTo>
                  <a:lnTo>
                    <a:pt x="92" y="132"/>
                  </a:lnTo>
                  <a:lnTo>
                    <a:pt x="95" y="130"/>
                  </a:lnTo>
                  <a:lnTo>
                    <a:pt x="99" y="127"/>
                  </a:lnTo>
                  <a:lnTo>
                    <a:pt x="102" y="125"/>
                  </a:lnTo>
                  <a:lnTo>
                    <a:pt x="114" y="112"/>
                  </a:lnTo>
                  <a:lnTo>
                    <a:pt x="120" y="95"/>
                  </a:lnTo>
                  <a:lnTo>
                    <a:pt x="120" y="79"/>
                  </a:lnTo>
                  <a:lnTo>
                    <a:pt x="115" y="63"/>
                  </a:lnTo>
                  <a:lnTo>
                    <a:pt x="110" y="53"/>
                  </a:lnTo>
                  <a:lnTo>
                    <a:pt x="102" y="35"/>
                  </a:lnTo>
                  <a:lnTo>
                    <a:pt x="92" y="16"/>
                  </a:lnTo>
                  <a:lnTo>
                    <a:pt x="83" y="0"/>
                  </a:lnTo>
                  <a:lnTo>
                    <a:pt x="90" y="4"/>
                  </a:lnTo>
                  <a:lnTo>
                    <a:pt x="103" y="11"/>
                  </a:lnTo>
                  <a:lnTo>
                    <a:pt x="119" y="20"/>
                  </a:lnTo>
                  <a:lnTo>
                    <a:pt x="134" y="31"/>
                  </a:lnTo>
                  <a:lnTo>
                    <a:pt x="149" y="44"/>
                  </a:lnTo>
                  <a:lnTo>
                    <a:pt x="159" y="59"/>
                  </a:lnTo>
                  <a:lnTo>
                    <a:pt x="164" y="74"/>
                  </a:lnTo>
                  <a:lnTo>
                    <a:pt x="160" y="91"/>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25" name="Freeform 101"/>
            <p:cNvSpPr>
              <a:spLocks/>
            </p:cNvSpPr>
            <p:nvPr/>
          </p:nvSpPr>
          <p:spPr bwMode="auto">
            <a:xfrm>
              <a:off x="5334" y="609"/>
              <a:ext cx="32" cy="32"/>
            </a:xfrm>
            <a:custGeom>
              <a:avLst/>
              <a:gdLst>
                <a:gd name="T0" fmla="*/ 0 w 57"/>
                <a:gd name="T1" fmla="*/ 9 h 57"/>
                <a:gd name="T2" fmla="*/ 1 w 57"/>
                <a:gd name="T3" fmla="*/ 8 h 57"/>
                <a:gd name="T4" fmla="*/ 2 w 57"/>
                <a:gd name="T5" fmla="*/ 7 h 57"/>
                <a:gd name="T6" fmla="*/ 3 w 57"/>
                <a:gd name="T7" fmla="*/ 4 h 57"/>
                <a:gd name="T8" fmla="*/ 4 w 57"/>
                <a:gd name="T9" fmla="*/ 3 h 57"/>
                <a:gd name="T10" fmla="*/ 6 w 57"/>
                <a:gd name="T11" fmla="*/ 2 h 57"/>
                <a:gd name="T12" fmla="*/ 6 w 57"/>
                <a:gd name="T13" fmla="*/ 1 h 57"/>
                <a:gd name="T14" fmla="*/ 7 w 57"/>
                <a:gd name="T15" fmla="*/ 1 h 57"/>
                <a:gd name="T16" fmla="*/ 7 w 57"/>
                <a:gd name="T17" fmla="*/ 0 h 57"/>
                <a:gd name="T18" fmla="*/ 8 w 57"/>
                <a:gd name="T19" fmla="*/ 1 h 57"/>
                <a:gd name="T20" fmla="*/ 9 w 57"/>
                <a:gd name="T21" fmla="*/ 3 h 57"/>
                <a:gd name="T22" fmla="*/ 10 w 57"/>
                <a:gd name="T23" fmla="*/ 4 h 57"/>
                <a:gd name="T24" fmla="*/ 10 w 57"/>
                <a:gd name="T25" fmla="*/ 6 h 57"/>
                <a:gd name="T26" fmla="*/ 10 w 57"/>
                <a:gd name="T27" fmla="*/ 7 h 57"/>
                <a:gd name="T28" fmla="*/ 9 w 57"/>
                <a:gd name="T29" fmla="*/ 9 h 57"/>
                <a:gd name="T30" fmla="*/ 7 w 57"/>
                <a:gd name="T31" fmla="*/ 10 h 57"/>
                <a:gd name="T32" fmla="*/ 6 w 57"/>
                <a:gd name="T33" fmla="*/ 10 h 57"/>
                <a:gd name="T34" fmla="*/ 4 w 57"/>
                <a:gd name="T35" fmla="*/ 10 h 57"/>
                <a:gd name="T36" fmla="*/ 3 w 57"/>
                <a:gd name="T37" fmla="*/ 10 h 57"/>
                <a:gd name="T38" fmla="*/ 2 w 57"/>
                <a:gd name="T39" fmla="*/ 10 h 57"/>
                <a:gd name="T40" fmla="*/ 0 w 57"/>
                <a:gd name="T41" fmla="*/ 9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57"/>
                <a:gd name="T65" fmla="*/ 57 w 57"/>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57">
                  <a:moveTo>
                    <a:pt x="0" y="52"/>
                  </a:moveTo>
                  <a:lnTo>
                    <a:pt x="5" y="44"/>
                  </a:lnTo>
                  <a:lnTo>
                    <a:pt x="12" y="37"/>
                  </a:lnTo>
                  <a:lnTo>
                    <a:pt x="18" y="27"/>
                  </a:lnTo>
                  <a:lnTo>
                    <a:pt x="24" y="20"/>
                  </a:lnTo>
                  <a:lnTo>
                    <a:pt x="30" y="12"/>
                  </a:lnTo>
                  <a:lnTo>
                    <a:pt x="35" y="7"/>
                  </a:lnTo>
                  <a:lnTo>
                    <a:pt x="39" y="2"/>
                  </a:lnTo>
                  <a:lnTo>
                    <a:pt x="41" y="0"/>
                  </a:lnTo>
                  <a:lnTo>
                    <a:pt x="46" y="7"/>
                  </a:lnTo>
                  <a:lnTo>
                    <a:pt x="52" y="16"/>
                  </a:lnTo>
                  <a:lnTo>
                    <a:pt x="57" y="27"/>
                  </a:lnTo>
                  <a:lnTo>
                    <a:pt x="57" y="35"/>
                  </a:lnTo>
                  <a:lnTo>
                    <a:pt x="53" y="43"/>
                  </a:lnTo>
                  <a:lnTo>
                    <a:pt x="49" y="49"/>
                  </a:lnTo>
                  <a:lnTo>
                    <a:pt x="43" y="53"/>
                  </a:lnTo>
                  <a:lnTo>
                    <a:pt x="35" y="56"/>
                  </a:lnTo>
                  <a:lnTo>
                    <a:pt x="27" y="57"/>
                  </a:lnTo>
                  <a:lnTo>
                    <a:pt x="18" y="57"/>
                  </a:lnTo>
                  <a:lnTo>
                    <a:pt x="9" y="55"/>
                  </a:lnTo>
                  <a:lnTo>
                    <a:pt x="0" y="5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26" name="Freeform 102"/>
            <p:cNvSpPr>
              <a:spLocks/>
            </p:cNvSpPr>
            <p:nvPr/>
          </p:nvSpPr>
          <p:spPr bwMode="auto">
            <a:xfrm>
              <a:off x="5235" y="619"/>
              <a:ext cx="29" cy="23"/>
            </a:xfrm>
            <a:custGeom>
              <a:avLst/>
              <a:gdLst>
                <a:gd name="T0" fmla="*/ 5 w 51"/>
                <a:gd name="T1" fmla="*/ 0 h 41"/>
                <a:gd name="T2" fmla="*/ 3 w 51"/>
                <a:gd name="T3" fmla="*/ 1 h 41"/>
                <a:gd name="T4" fmla="*/ 2 w 51"/>
                <a:gd name="T5" fmla="*/ 1 h 41"/>
                <a:gd name="T6" fmla="*/ 1 w 51"/>
                <a:gd name="T7" fmla="*/ 2 h 41"/>
                <a:gd name="T8" fmla="*/ 0 w 51"/>
                <a:gd name="T9" fmla="*/ 4 h 41"/>
                <a:gd name="T10" fmla="*/ 1 w 51"/>
                <a:gd name="T11" fmla="*/ 5 h 41"/>
                <a:gd name="T12" fmla="*/ 2 w 51"/>
                <a:gd name="T13" fmla="*/ 6 h 41"/>
                <a:gd name="T14" fmla="*/ 3 w 51"/>
                <a:gd name="T15" fmla="*/ 7 h 41"/>
                <a:gd name="T16" fmla="*/ 5 w 51"/>
                <a:gd name="T17" fmla="*/ 7 h 41"/>
                <a:gd name="T18" fmla="*/ 6 w 51"/>
                <a:gd name="T19" fmla="*/ 7 h 41"/>
                <a:gd name="T20" fmla="*/ 8 w 51"/>
                <a:gd name="T21" fmla="*/ 6 h 41"/>
                <a:gd name="T22" fmla="*/ 9 w 51"/>
                <a:gd name="T23" fmla="*/ 5 h 41"/>
                <a:gd name="T24" fmla="*/ 9 w 51"/>
                <a:gd name="T25" fmla="*/ 4 h 41"/>
                <a:gd name="T26" fmla="*/ 9 w 51"/>
                <a:gd name="T27" fmla="*/ 2 h 41"/>
                <a:gd name="T28" fmla="*/ 8 w 51"/>
                <a:gd name="T29" fmla="*/ 1 h 41"/>
                <a:gd name="T30" fmla="*/ 6 w 51"/>
                <a:gd name="T31" fmla="*/ 1 h 41"/>
                <a:gd name="T32" fmla="*/ 5 w 51"/>
                <a:gd name="T33" fmla="*/ 0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1"/>
                <a:gd name="T52" fmla="*/ 0 h 41"/>
                <a:gd name="T53" fmla="*/ 51 w 51"/>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1" h="41">
                  <a:moveTo>
                    <a:pt x="26" y="0"/>
                  </a:moveTo>
                  <a:lnTo>
                    <a:pt x="16" y="2"/>
                  </a:lnTo>
                  <a:lnTo>
                    <a:pt x="8" y="7"/>
                  </a:lnTo>
                  <a:lnTo>
                    <a:pt x="3" y="13"/>
                  </a:lnTo>
                  <a:lnTo>
                    <a:pt x="0" y="21"/>
                  </a:lnTo>
                  <a:lnTo>
                    <a:pt x="3" y="29"/>
                  </a:lnTo>
                  <a:lnTo>
                    <a:pt x="8" y="34"/>
                  </a:lnTo>
                  <a:lnTo>
                    <a:pt x="16" y="39"/>
                  </a:lnTo>
                  <a:lnTo>
                    <a:pt x="26" y="41"/>
                  </a:lnTo>
                  <a:lnTo>
                    <a:pt x="35" y="39"/>
                  </a:lnTo>
                  <a:lnTo>
                    <a:pt x="43" y="34"/>
                  </a:lnTo>
                  <a:lnTo>
                    <a:pt x="48" y="29"/>
                  </a:lnTo>
                  <a:lnTo>
                    <a:pt x="51" y="21"/>
                  </a:lnTo>
                  <a:lnTo>
                    <a:pt x="48" y="13"/>
                  </a:lnTo>
                  <a:lnTo>
                    <a:pt x="43" y="7"/>
                  </a:lnTo>
                  <a:lnTo>
                    <a:pt x="35" y="2"/>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3041" name="Rectangle 103"/>
          <p:cNvSpPr>
            <a:spLocks noChangeArrowheads="1"/>
          </p:cNvSpPr>
          <p:nvPr/>
        </p:nvSpPr>
        <p:spPr bwMode="auto">
          <a:xfrm>
            <a:off x="3511550" y="1990725"/>
            <a:ext cx="2370138" cy="814388"/>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43042" name="Rectangle 104"/>
          <p:cNvSpPr>
            <a:spLocks noChangeArrowheads="1"/>
          </p:cNvSpPr>
          <p:nvPr/>
        </p:nvSpPr>
        <p:spPr bwMode="auto">
          <a:xfrm>
            <a:off x="3394075" y="1873250"/>
            <a:ext cx="2370138" cy="814388"/>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43043" name="Text Box 105"/>
          <p:cNvSpPr txBox="1">
            <a:spLocks noChangeArrowheads="1"/>
          </p:cNvSpPr>
          <p:nvPr/>
        </p:nvSpPr>
        <p:spPr bwMode="auto">
          <a:xfrm>
            <a:off x="4229100" y="1890713"/>
            <a:ext cx="16129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chemeClr val="accent1"/>
                </a:solidFill>
                <a:latin typeface="MetaPlusBook-Roman" pitchFamily="34" charset="0"/>
              </a:rPr>
              <a:t>Document</a:t>
            </a:r>
            <a:br>
              <a:rPr lang="en-US" sz="1500">
                <a:solidFill>
                  <a:schemeClr val="accent1"/>
                </a:solidFill>
                <a:latin typeface="MetaPlusBook-Roman" pitchFamily="34" charset="0"/>
              </a:rPr>
            </a:br>
            <a:r>
              <a:rPr lang="en-US" sz="1500">
                <a:solidFill>
                  <a:schemeClr val="accent1"/>
                </a:solidFill>
                <a:latin typeface="MetaPlusBook-Roman" pitchFamily="34" charset="0"/>
              </a:rPr>
              <a:t>Production</a:t>
            </a:r>
            <a:br>
              <a:rPr lang="en-US" sz="1500">
                <a:solidFill>
                  <a:schemeClr val="accent1"/>
                </a:solidFill>
                <a:latin typeface="MetaPlusBook-Roman" pitchFamily="34" charset="0"/>
              </a:rPr>
            </a:br>
            <a:r>
              <a:rPr lang="en-US" sz="1500">
                <a:solidFill>
                  <a:schemeClr val="accent1"/>
                </a:solidFill>
                <a:latin typeface="MetaPlusBook-Roman" pitchFamily="34" charset="0"/>
              </a:rPr>
              <a:t>System</a:t>
            </a:r>
          </a:p>
        </p:txBody>
      </p:sp>
      <p:pic>
        <p:nvPicPr>
          <p:cNvPr id="43044" name="Picture 106"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6788" y="1922463"/>
            <a:ext cx="728662"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45" name="Picture 107" descr="document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8138" y="1652588"/>
            <a:ext cx="671512"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46" name="Picture 108" descr="document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8913" y="1535113"/>
            <a:ext cx="66992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047" name="Group 109"/>
          <p:cNvGrpSpPr>
            <a:grpSpLocks/>
          </p:cNvGrpSpPr>
          <p:nvPr/>
        </p:nvGrpSpPr>
        <p:grpSpPr bwMode="auto">
          <a:xfrm>
            <a:off x="5122863" y="1597025"/>
            <a:ext cx="460375" cy="454025"/>
            <a:chOff x="2064" y="3278"/>
            <a:chExt cx="500" cy="495"/>
          </a:xfrm>
        </p:grpSpPr>
        <p:sp>
          <p:nvSpPr>
            <p:cNvPr id="43111" name="Rectangle 110"/>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43112" name="Rectangle 111"/>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43113" name="AutoShape 112"/>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sp>
        <p:nvSpPr>
          <p:cNvPr id="43048" name="Rectangle 113"/>
          <p:cNvSpPr>
            <a:spLocks noChangeArrowheads="1"/>
          </p:cNvSpPr>
          <p:nvPr/>
        </p:nvSpPr>
        <p:spPr bwMode="auto">
          <a:xfrm>
            <a:off x="3395663" y="3068638"/>
            <a:ext cx="2370137"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43049" name="Text Box 114"/>
          <p:cNvSpPr txBox="1">
            <a:spLocks noChangeArrowheads="1"/>
          </p:cNvSpPr>
          <p:nvPr/>
        </p:nvSpPr>
        <p:spPr bwMode="auto">
          <a:xfrm>
            <a:off x="4230688" y="3086100"/>
            <a:ext cx="16129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chemeClr val="accent1"/>
                </a:solidFill>
                <a:latin typeface="MetaPlusBook-Roman" pitchFamily="34" charset="0"/>
              </a:rPr>
              <a:t>Document</a:t>
            </a:r>
            <a:br>
              <a:rPr lang="en-US" sz="1500">
                <a:solidFill>
                  <a:schemeClr val="accent1"/>
                </a:solidFill>
                <a:latin typeface="MetaPlusBook-Roman" pitchFamily="34" charset="0"/>
              </a:rPr>
            </a:br>
            <a:r>
              <a:rPr lang="en-US" sz="1500">
                <a:solidFill>
                  <a:schemeClr val="accent1"/>
                </a:solidFill>
                <a:latin typeface="MetaPlusBook-Roman" pitchFamily="34" charset="0"/>
              </a:rPr>
              <a:t>Storage</a:t>
            </a:r>
            <a:br>
              <a:rPr lang="en-US" sz="1500">
                <a:solidFill>
                  <a:schemeClr val="accent1"/>
                </a:solidFill>
                <a:latin typeface="MetaPlusBook-Roman" pitchFamily="34" charset="0"/>
              </a:rPr>
            </a:br>
            <a:r>
              <a:rPr lang="en-US" sz="1500">
                <a:solidFill>
                  <a:schemeClr val="accent1"/>
                </a:solidFill>
                <a:latin typeface="MetaPlusBook-Roman" pitchFamily="34" charset="0"/>
              </a:rPr>
              <a:t>System</a:t>
            </a:r>
          </a:p>
        </p:txBody>
      </p:sp>
      <p:pic>
        <p:nvPicPr>
          <p:cNvPr id="43050" name="Picture 115"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8375" y="3119438"/>
            <a:ext cx="728663"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051" name="Group 116"/>
          <p:cNvGrpSpPr>
            <a:grpSpLocks/>
          </p:cNvGrpSpPr>
          <p:nvPr/>
        </p:nvGrpSpPr>
        <p:grpSpPr bwMode="auto">
          <a:xfrm>
            <a:off x="5353050" y="2563813"/>
            <a:ext cx="801688" cy="804862"/>
            <a:chOff x="5172" y="554"/>
            <a:chExt cx="652" cy="656"/>
          </a:xfrm>
        </p:grpSpPr>
        <p:sp>
          <p:nvSpPr>
            <p:cNvPr id="43098" name="Freeform 117"/>
            <p:cNvSpPr>
              <a:spLocks/>
            </p:cNvSpPr>
            <p:nvPr/>
          </p:nvSpPr>
          <p:spPr bwMode="auto">
            <a:xfrm>
              <a:off x="5325" y="777"/>
              <a:ext cx="489" cy="420"/>
            </a:xfrm>
            <a:custGeom>
              <a:avLst/>
              <a:gdLst>
                <a:gd name="T0" fmla="*/ 0 w 1692"/>
                <a:gd name="T1" fmla="*/ 9 h 1453"/>
                <a:gd name="T2" fmla="*/ 4 w 1692"/>
                <a:gd name="T3" fmla="*/ 2 h 1453"/>
                <a:gd name="T4" fmla="*/ 29 w 1692"/>
                <a:gd name="T5" fmla="*/ 2 h 1453"/>
                <a:gd name="T6" fmla="*/ 29 w 1692"/>
                <a:gd name="T7" fmla="*/ 0 h 1453"/>
                <a:gd name="T8" fmla="*/ 37 w 1692"/>
                <a:gd name="T9" fmla="*/ 0 h 1453"/>
                <a:gd name="T10" fmla="*/ 36 w 1692"/>
                <a:gd name="T11" fmla="*/ 2 h 1453"/>
                <a:gd name="T12" fmla="*/ 41 w 1692"/>
                <a:gd name="T13" fmla="*/ 2 h 1453"/>
                <a:gd name="T14" fmla="*/ 35 w 1692"/>
                <a:gd name="T15" fmla="*/ 35 h 1453"/>
                <a:gd name="T16" fmla="*/ 24 w 1692"/>
                <a:gd name="T17" fmla="*/ 34 h 1453"/>
                <a:gd name="T18" fmla="*/ 10 w 1692"/>
                <a:gd name="T19" fmla="*/ 29 h 1453"/>
                <a:gd name="T20" fmla="*/ 0 w 1692"/>
                <a:gd name="T21" fmla="*/ 9 h 14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92"/>
                <a:gd name="T34" fmla="*/ 0 h 1453"/>
                <a:gd name="T35" fmla="*/ 1692 w 1692"/>
                <a:gd name="T36" fmla="*/ 1453 h 14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92" h="1453">
                  <a:moveTo>
                    <a:pt x="0" y="382"/>
                  </a:moveTo>
                  <a:lnTo>
                    <a:pt x="154" y="96"/>
                  </a:lnTo>
                  <a:lnTo>
                    <a:pt x="1179" y="87"/>
                  </a:lnTo>
                  <a:lnTo>
                    <a:pt x="1214" y="10"/>
                  </a:lnTo>
                  <a:lnTo>
                    <a:pt x="1526" y="0"/>
                  </a:lnTo>
                  <a:lnTo>
                    <a:pt x="1510" y="79"/>
                  </a:lnTo>
                  <a:lnTo>
                    <a:pt x="1692" y="79"/>
                  </a:lnTo>
                  <a:lnTo>
                    <a:pt x="1446" y="1453"/>
                  </a:lnTo>
                  <a:lnTo>
                    <a:pt x="980" y="1414"/>
                  </a:lnTo>
                  <a:lnTo>
                    <a:pt x="424" y="1179"/>
                  </a:lnTo>
                  <a:lnTo>
                    <a:pt x="0" y="382"/>
                  </a:lnTo>
                  <a:close/>
                </a:path>
              </a:pathLst>
            </a:custGeom>
            <a:solidFill>
              <a:srgbClr val="CEAA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99" name="Freeform 118"/>
            <p:cNvSpPr>
              <a:spLocks/>
            </p:cNvSpPr>
            <p:nvPr/>
          </p:nvSpPr>
          <p:spPr bwMode="auto">
            <a:xfrm>
              <a:off x="5719" y="800"/>
              <a:ext cx="95" cy="397"/>
            </a:xfrm>
            <a:custGeom>
              <a:avLst/>
              <a:gdLst>
                <a:gd name="T0" fmla="*/ 6 w 330"/>
                <a:gd name="T1" fmla="*/ 0 h 1374"/>
                <a:gd name="T2" fmla="*/ 0 w 330"/>
                <a:gd name="T3" fmla="*/ 31 h 1374"/>
                <a:gd name="T4" fmla="*/ 2 w 330"/>
                <a:gd name="T5" fmla="*/ 33 h 1374"/>
                <a:gd name="T6" fmla="*/ 8 w 330"/>
                <a:gd name="T7" fmla="*/ 0 h 1374"/>
                <a:gd name="T8" fmla="*/ 6 w 330"/>
                <a:gd name="T9" fmla="*/ 0 h 1374"/>
                <a:gd name="T10" fmla="*/ 0 60000 65536"/>
                <a:gd name="T11" fmla="*/ 0 60000 65536"/>
                <a:gd name="T12" fmla="*/ 0 60000 65536"/>
                <a:gd name="T13" fmla="*/ 0 60000 65536"/>
                <a:gd name="T14" fmla="*/ 0 60000 65536"/>
                <a:gd name="T15" fmla="*/ 0 w 330"/>
                <a:gd name="T16" fmla="*/ 0 h 1374"/>
                <a:gd name="T17" fmla="*/ 330 w 330"/>
                <a:gd name="T18" fmla="*/ 1374 h 1374"/>
              </a:gdLst>
              <a:ahLst/>
              <a:cxnLst>
                <a:cxn ang="T10">
                  <a:pos x="T0" y="T1"/>
                </a:cxn>
                <a:cxn ang="T11">
                  <a:pos x="T2" y="T3"/>
                </a:cxn>
                <a:cxn ang="T12">
                  <a:pos x="T4" y="T5"/>
                </a:cxn>
                <a:cxn ang="T13">
                  <a:pos x="T6" y="T7"/>
                </a:cxn>
                <a:cxn ang="T14">
                  <a:pos x="T8" y="T9"/>
                </a:cxn>
              </a:cxnLst>
              <a:rect l="T15" t="T16" r="T17" b="T18"/>
              <a:pathLst>
                <a:path w="330" h="1374">
                  <a:moveTo>
                    <a:pt x="239" y="17"/>
                  </a:moveTo>
                  <a:lnTo>
                    <a:pt x="0" y="1309"/>
                  </a:lnTo>
                  <a:lnTo>
                    <a:pt x="84" y="1374"/>
                  </a:lnTo>
                  <a:lnTo>
                    <a:pt x="330" y="0"/>
                  </a:lnTo>
                  <a:lnTo>
                    <a:pt x="239" y="17"/>
                  </a:lnTo>
                  <a:close/>
                </a:path>
              </a:pathLst>
            </a:custGeom>
            <a:solidFill>
              <a:srgbClr val="F2CE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00" name="Freeform 119"/>
            <p:cNvSpPr>
              <a:spLocks/>
            </p:cNvSpPr>
            <p:nvPr/>
          </p:nvSpPr>
          <p:spPr bwMode="auto">
            <a:xfrm>
              <a:off x="5410" y="777"/>
              <a:ext cx="358" cy="228"/>
            </a:xfrm>
            <a:custGeom>
              <a:avLst/>
              <a:gdLst>
                <a:gd name="T0" fmla="*/ 20 w 1240"/>
                <a:gd name="T1" fmla="*/ 19 h 789"/>
                <a:gd name="T2" fmla="*/ 30 w 1240"/>
                <a:gd name="T3" fmla="*/ 2 h 789"/>
                <a:gd name="T4" fmla="*/ 29 w 1240"/>
                <a:gd name="T5" fmla="*/ 2 h 789"/>
                <a:gd name="T6" fmla="*/ 30 w 1240"/>
                <a:gd name="T7" fmla="*/ 0 h 789"/>
                <a:gd name="T8" fmla="*/ 22 w 1240"/>
                <a:gd name="T9" fmla="*/ 0 h 789"/>
                <a:gd name="T10" fmla="*/ 21 w 1240"/>
                <a:gd name="T11" fmla="*/ 2 h 789"/>
                <a:gd name="T12" fmla="*/ 6 w 1240"/>
                <a:gd name="T13" fmla="*/ 2 h 789"/>
                <a:gd name="T14" fmla="*/ 0 w 1240"/>
                <a:gd name="T15" fmla="*/ 10 h 789"/>
                <a:gd name="T16" fmla="*/ 20 w 1240"/>
                <a:gd name="T17" fmla="*/ 19 h 7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40"/>
                <a:gd name="T28" fmla="*/ 0 h 789"/>
                <a:gd name="T29" fmla="*/ 1240 w 1240"/>
                <a:gd name="T30" fmla="*/ 789 h 7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40" h="789">
                  <a:moveTo>
                    <a:pt x="834" y="789"/>
                  </a:moveTo>
                  <a:lnTo>
                    <a:pt x="1240" y="79"/>
                  </a:lnTo>
                  <a:lnTo>
                    <a:pt x="1217" y="79"/>
                  </a:lnTo>
                  <a:lnTo>
                    <a:pt x="1233" y="0"/>
                  </a:lnTo>
                  <a:lnTo>
                    <a:pt x="921" y="10"/>
                  </a:lnTo>
                  <a:lnTo>
                    <a:pt x="886" y="87"/>
                  </a:lnTo>
                  <a:lnTo>
                    <a:pt x="252" y="93"/>
                  </a:lnTo>
                  <a:lnTo>
                    <a:pt x="0" y="426"/>
                  </a:lnTo>
                  <a:lnTo>
                    <a:pt x="834" y="789"/>
                  </a:lnTo>
                  <a:close/>
                </a:path>
              </a:pathLst>
            </a:custGeom>
            <a:solidFill>
              <a:srgbClr val="AD89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01" name="Freeform 120"/>
            <p:cNvSpPr>
              <a:spLocks/>
            </p:cNvSpPr>
            <p:nvPr/>
          </p:nvSpPr>
          <p:spPr bwMode="auto">
            <a:xfrm>
              <a:off x="5332" y="767"/>
              <a:ext cx="492" cy="443"/>
            </a:xfrm>
            <a:custGeom>
              <a:avLst/>
              <a:gdLst>
                <a:gd name="T0" fmla="*/ 37 w 1701"/>
                <a:gd name="T1" fmla="*/ 2 h 1529"/>
                <a:gd name="T2" fmla="*/ 37 w 1701"/>
                <a:gd name="T3" fmla="*/ 0 h 1529"/>
                <a:gd name="T4" fmla="*/ 28 w 1701"/>
                <a:gd name="T5" fmla="*/ 0 h 1529"/>
                <a:gd name="T6" fmla="*/ 28 w 1701"/>
                <a:gd name="T7" fmla="*/ 2 h 1529"/>
                <a:gd name="T8" fmla="*/ 3 w 1701"/>
                <a:gd name="T9" fmla="*/ 2 h 1529"/>
                <a:gd name="T10" fmla="*/ 0 w 1701"/>
                <a:gd name="T11" fmla="*/ 8 h 1529"/>
                <a:gd name="T12" fmla="*/ 1 w 1701"/>
                <a:gd name="T13" fmla="*/ 8 h 1529"/>
                <a:gd name="T14" fmla="*/ 3 w 1701"/>
                <a:gd name="T15" fmla="*/ 3 h 1529"/>
                <a:gd name="T16" fmla="*/ 29 w 1701"/>
                <a:gd name="T17" fmla="*/ 3 h 1529"/>
                <a:gd name="T18" fmla="*/ 30 w 1701"/>
                <a:gd name="T19" fmla="*/ 1 h 1529"/>
                <a:gd name="T20" fmla="*/ 36 w 1701"/>
                <a:gd name="T21" fmla="*/ 1 h 1529"/>
                <a:gd name="T22" fmla="*/ 35 w 1701"/>
                <a:gd name="T23" fmla="*/ 3 h 1529"/>
                <a:gd name="T24" fmla="*/ 40 w 1701"/>
                <a:gd name="T25" fmla="*/ 3 h 1529"/>
                <a:gd name="T26" fmla="*/ 33 w 1701"/>
                <a:gd name="T27" fmla="*/ 37 h 1529"/>
                <a:gd name="T28" fmla="*/ 35 w 1701"/>
                <a:gd name="T29" fmla="*/ 37 h 1529"/>
                <a:gd name="T30" fmla="*/ 41 w 1701"/>
                <a:gd name="T31" fmla="*/ 2 h 1529"/>
                <a:gd name="T32" fmla="*/ 37 w 1701"/>
                <a:gd name="T33" fmla="*/ 2 h 15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01"/>
                <a:gd name="T52" fmla="*/ 0 h 1529"/>
                <a:gd name="T53" fmla="*/ 1701 w 1701"/>
                <a:gd name="T54" fmla="*/ 1529 h 15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01" h="1529">
                  <a:moveTo>
                    <a:pt x="1523" y="90"/>
                  </a:moveTo>
                  <a:lnTo>
                    <a:pt x="1541" y="0"/>
                  </a:lnTo>
                  <a:lnTo>
                    <a:pt x="1174" y="0"/>
                  </a:lnTo>
                  <a:lnTo>
                    <a:pt x="1144" y="97"/>
                  </a:lnTo>
                  <a:lnTo>
                    <a:pt x="115" y="97"/>
                  </a:lnTo>
                  <a:lnTo>
                    <a:pt x="0" y="316"/>
                  </a:lnTo>
                  <a:lnTo>
                    <a:pt x="45" y="341"/>
                  </a:lnTo>
                  <a:lnTo>
                    <a:pt x="147" y="148"/>
                  </a:lnTo>
                  <a:lnTo>
                    <a:pt x="1183" y="148"/>
                  </a:lnTo>
                  <a:lnTo>
                    <a:pt x="1213" y="51"/>
                  </a:lnTo>
                  <a:lnTo>
                    <a:pt x="1479" y="51"/>
                  </a:lnTo>
                  <a:lnTo>
                    <a:pt x="1459" y="143"/>
                  </a:lnTo>
                  <a:lnTo>
                    <a:pt x="1639" y="143"/>
                  </a:lnTo>
                  <a:lnTo>
                    <a:pt x="1380" y="1507"/>
                  </a:lnTo>
                  <a:lnTo>
                    <a:pt x="1438" y="1529"/>
                  </a:lnTo>
                  <a:lnTo>
                    <a:pt x="1701" y="90"/>
                  </a:lnTo>
                  <a:lnTo>
                    <a:pt x="1523"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43102" name="Picture 121" descr="document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3" y="554"/>
              <a:ext cx="474"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103" name="Freeform 122"/>
            <p:cNvSpPr>
              <a:spLocks/>
            </p:cNvSpPr>
            <p:nvPr/>
          </p:nvSpPr>
          <p:spPr bwMode="auto">
            <a:xfrm>
              <a:off x="5321" y="862"/>
              <a:ext cx="188" cy="108"/>
            </a:xfrm>
            <a:custGeom>
              <a:avLst/>
              <a:gdLst>
                <a:gd name="T0" fmla="*/ 16 w 650"/>
                <a:gd name="T1" fmla="*/ 8 h 374"/>
                <a:gd name="T2" fmla="*/ 1 w 650"/>
                <a:gd name="T3" fmla="*/ 0 h 374"/>
                <a:gd name="T4" fmla="*/ 1 w 650"/>
                <a:gd name="T5" fmla="*/ 0 h 374"/>
                <a:gd name="T6" fmla="*/ 0 w 650"/>
                <a:gd name="T7" fmla="*/ 0 h 374"/>
                <a:gd name="T8" fmla="*/ 0 w 650"/>
                <a:gd name="T9" fmla="*/ 0 h 374"/>
                <a:gd name="T10" fmla="*/ 0 w 650"/>
                <a:gd name="T11" fmla="*/ 0 h 374"/>
                <a:gd name="T12" fmla="*/ 0 w 650"/>
                <a:gd name="T13" fmla="*/ 0 h 374"/>
                <a:gd name="T14" fmla="*/ 0 w 650"/>
                <a:gd name="T15" fmla="*/ 0 h 374"/>
                <a:gd name="T16" fmla="*/ 0 w 650"/>
                <a:gd name="T17" fmla="*/ 1 h 374"/>
                <a:gd name="T18" fmla="*/ 0 w 650"/>
                <a:gd name="T19" fmla="*/ 1 h 374"/>
                <a:gd name="T20" fmla="*/ 0 w 650"/>
                <a:gd name="T21" fmla="*/ 1 h 374"/>
                <a:gd name="T22" fmla="*/ 0 w 650"/>
                <a:gd name="T23" fmla="*/ 1 h 374"/>
                <a:gd name="T24" fmla="*/ 15 w 650"/>
                <a:gd name="T25" fmla="*/ 9 h 374"/>
                <a:gd name="T26" fmla="*/ 15 w 650"/>
                <a:gd name="T27" fmla="*/ 9 h 374"/>
                <a:gd name="T28" fmla="*/ 15 w 650"/>
                <a:gd name="T29" fmla="*/ 9 h 374"/>
                <a:gd name="T30" fmla="*/ 15 w 650"/>
                <a:gd name="T31" fmla="*/ 9 h 374"/>
                <a:gd name="T32" fmla="*/ 16 w 650"/>
                <a:gd name="T33" fmla="*/ 9 h 374"/>
                <a:gd name="T34" fmla="*/ 16 w 650"/>
                <a:gd name="T35" fmla="*/ 9 h 374"/>
                <a:gd name="T36" fmla="*/ 16 w 650"/>
                <a:gd name="T37" fmla="*/ 9 h 374"/>
                <a:gd name="T38" fmla="*/ 16 w 650"/>
                <a:gd name="T39" fmla="*/ 8 h 374"/>
                <a:gd name="T40" fmla="*/ 16 w 650"/>
                <a:gd name="T41" fmla="*/ 8 h 374"/>
                <a:gd name="T42" fmla="*/ 16 w 650"/>
                <a:gd name="T43" fmla="*/ 8 h 374"/>
                <a:gd name="T44" fmla="*/ 16 w 650"/>
                <a:gd name="T45" fmla="*/ 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50"/>
                <a:gd name="T70" fmla="*/ 0 h 374"/>
                <a:gd name="T71" fmla="*/ 650 w 650"/>
                <a:gd name="T72" fmla="*/ 374 h 37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50" h="374">
                  <a:moveTo>
                    <a:pt x="641" y="340"/>
                  </a:moveTo>
                  <a:lnTo>
                    <a:pt x="25" y="3"/>
                  </a:lnTo>
                  <a:lnTo>
                    <a:pt x="18" y="0"/>
                  </a:lnTo>
                  <a:lnTo>
                    <a:pt x="12" y="1"/>
                  </a:lnTo>
                  <a:lnTo>
                    <a:pt x="6" y="4"/>
                  </a:lnTo>
                  <a:lnTo>
                    <a:pt x="2" y="10"/>
                  </a:lnTo>
                  <a:lnTo>
                    <a:pt x="0" y="16"/>
                  </a:lnTo>
                  <a:lnTo>
                    <a:pt x="0" y="22"/>
                  </a:lnTo>
                  <a:lnTo>
                    <a:pt x="3" y="28"/>
                  </a:lnTo>
                  <a:lnTo>
                    <a:pt x="9" y="33"/>
                  </a:lnTo>
                  <a:lnTo>
                    <a:pt x="625" y="371"/>
                  </a:lnTo>
                  <a:lnTo>
                    <a:pt x="632" y="374"/>
                  </a:lnTo>
                  <a:lnTo>
                    <a:pt x="637" y="372"/>
                  </a:lnTo>
                  <a:lnTo>
                    <a:pt x="644" y="369"/>
                  </a:lnTo>
                  <a:lnTo>
                    <a:pt x="648" y="364"/>
                  </a:lnTo>
                  <a:lnTo>
                    <a:pt x="650" y="357"/>
                  </a:lnTo>
                  <a:lnTo>
                    <a:pt x="650" y="351"/>
                  </a:lnTo>
                  <a:lnTo>
                    <a:pt x="647" y="344"/>
                  </a:lnTo>
                  <a:lnTo>
                    <a:pt x="641" y="3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04" name="Freeform 123"/>
            <p:cNvSpPr>
              <a:spLocks/>
            </p:cNvSpPr>
            <p:nvPr/>
          </p:nvSpPr>
          <p:spPr bwMode="auto">
            <a:xfrm>
              <a:off x="5304" y="894"/>
              <a:ext cx="188" cy="107"/>
            </a:xfrm>
            <a:custGeom>
              <a:avLst/>
              <a:gdLst>
                <a:gd name="T0" fmla="*/ 15 w 651"/>
                <a:gd name="T1" fmla="*/ 8 h 372"/>
                <a:gd name="T2" fmla="*/ 1 w 651"/>
                <a:gd name="T3" fmla="*/ 0 h 372"/>
                <a:gd name="T4" fmla="*/ 1 w 651"/>
                <a:gd name="T5" fmla="*/ 0 h 372"/>
                <a:gd name="T6" fmla="*/ 1 w 651"/>
                <a:gd name="T7" fmla="*/ 0 h 372"/>
                <a:gd name="T8" fmla="*/ 0 w 651"/>
                <a:gd name="T9" fmla="*/ 0 h 372"/>
                <a:gd name="T10" fmla="*/ 0 w 651"/>
                <a:gd name="T11" fmla="*/ 0 h 372"/>
                <a:gd name="T12" fmla="*/ 0 w 651"/>
                <a:gd name="T13" fmla="*/ 0 h 372"/>
                <a:gd name="T14" fmla="*/ 0 w 651"/>
                <a:gd name="T15" fmla="*/ 0 h 372"/>
                <a:gd name="T16" fmla="*/ 0 w 651"/>
                <a:gd name="T17" fmla="*/ 1 h 372"/>
                <a:gd name="T18" fmla="*/ 0 w 651"/>
                <a:gd name="T19" fmla="*/ 1 h 372"/>
                <a:gd name="T20" fmla="*/ 0 w 651"/>
                <a:gd name="T21" fmla="*/ 1 h 372"/>
                <a:gd name="T22" fmla="*/ 0 w 651"/>
                <a:gd name="T23" fmla="*/ 1 h 372"/>
                <a:gd name="T24" fmla="*/ 15 w 651"/>
                <a:gd name="T25" fmla="*/ 9 h 372"/>
                <a:gd name="T26" fmla="*/ 15 w 651"/>
                <a:gd name="T27" fmla="*/ 9 h 372"/>
                <a:gd name="T28" fmla="*/ 15 w 651"/>
                <a:gd name="T29" fmla="*/ 9 h 372"/>
                <a:gd name="T30" fmla="*/ 15 w 651"/>
                <a:gd name="T31" fmla="*/ 9 h 372"/>
                <a:gd name="T32" fmla="*/ 16 w 651"/>
                <a:gd name="T33" fmla="*/ 9 h 372"/>
                <a:gd name="T34" fmla="*/ 16 w 651"/>
                <a:gd name="T35" fmla="*/ 9 h 372"/>
                <a:gd name="T36" fmla="*/ 16 w 651"/>
                <a:gd name="T37" fmla="*/ 9 h 372"/>
                <a:gd name="T38" fmla="*/ 16 w 651"/>
                <a:gd name="T39" fmla="*/ 8 h 372"/>
                <a:gd name="T40" fmla="*/ 16 w 651"/>
                <a:gd name="T41" fmla="*/ 8 h 372"/>
                <a:gd name="T42" fmla="*/ 15 w 651"/>
                <a:gd name="T43" fmla="*/ 8 h 372"/>
                <a:gd name="T44" fmla="*/ 15 w 651"/>
                <a:gd name="T45" fmla="*/ 8 h 3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51"/>
                <a:gd name="T70" fmla="*/ 0 h 372"/>
                <a:gd name="T71" fmla="*/ 651 w 651"/>
                <a:gd name="T72" fmla="*/ 372 h 3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51" h="372">
                  <a:moveTo>
                    <a:pt x="641" y="340"/>
                  </a:moveTo>
                  <a:lnTo>
                    <a:pt x="27" y="1"/>
                  </a:lnTo>
                  <a:lnTo>
                    <a:pt x="20" y="0"/>
                  </a:lnTo>
                  <a:lnTo>
                    <a:pt x="13" y="0"/>
                  </a:lnTo>
                  <a:lnTo>
                    <a:pt x="7" y="2"/>
                  </a:lnTo>
                  <a:lnTo>
                    <a:pt x="3" y="8"/>
                  </a:lnTo>
                  <a:lnTo>
                    <a:pt x="0" y="15"/>
                  </a:lnTo>
                  <a:lnTo>
                    <a:pt x="2" y="22"/>
                  </a:lnTo>
                  <a:lnTo>
                    <a:pt x="4" y="27"/>
                  </a:lnTo>
                  <a:lnTo>
                    <a:pt x="10" y="32"/>
                  </a:lnTo>
                  <a:lnTo>
                    <a:pt x="624" y="371"/>
                  </a:lnTo>
                  <a:lnTo>
                    <a:pt x="631" y="372"/>
                  </a:lnTo>
                  <a:lnTo>
                    <a:pt x="638" y="372"/>
                  </a:lnTo>
                  <a:lnTo>
                    <a:pt x="644" y="369"/>
                  </a:lnTo>
                  <a:lnTo>
                    <a:pt x="648" y="364"/>
                  </a:lnTo>
                  <a:lnTo>
                    <a:pt x="651" y="357"/>
                  </a:lnTo>
                  <a:lnTo>
                    <a:pt x="649" y="351"/>
                  </a:lnTo>
                  <a:lnTo>
                    <a:pt x="647" y="344"/>
                  </a:lnTo>
                  <a:lnTo>
                    <a:pt x="641" y="3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05" name="Freeform 124"/>
            <p:cNvSpPr>
              <a:spLocks/>
            </p:cNvSpPr>
            <p:nvPr/>
          </p:nvSpPr>
          <p:spPr bwMode="auto">
            <a:xfrm>
              <a:off x="5172" y="856"/>
              <a:ext cx="576" cy="354"/>
            </a:xfrm>
            <a:custGeom>
              <a:avLst/>
              <a:gdLst>
                <a:gd name="T0" fmla="*/ 39 w 1992"/>
                <a:gd name="T1" fmla="*/ 0 h 1222"/>
                <a:gd name="T2" fmla="*/ 0 w 1992"/>
                <a:gd name="T3" fmla="*/ 0 h 1222"/>
                <a:gd name="T4" fmla="*/ 9 w 1992"/>
                <a:gd name="T5" fmla="*/ 30 h 1222"/>
                <a:gd name="T6" fmla="*/ 48 w 1992"/>
                <a:gd name="T7" fmla="*/ 30 h 1222"/>
                <a:gd name="T8" fmla="*/ 39 w 1992"/>
                <a:gd name="T9" fmla="*/ 0 h 1222"/>
                <a:gd name="T10" fmla="*/ 0 60000 65536"/>
                <a:gd name="T11" fmla="*/ 0 60000 65536"/>
                <a:gd name="T12" fmla="*/ 0 60000 65536"/>
                <a:gd name="T13" fmla="*/ 0 60000 65536"/>
                <a:gd name="T14" fmla="*/ 0 60000 65536"/>
                <a:gd name="T15" fmla="*/ 0 w 1992"/>
                <a:gd name="T16" fmla="*/ 0 h 1222"/>
                <a:gd name="T17" fmla="*/ 1992 w 1992"/>
                <a:gd name="T18" fmla="*/ 1222 h 1222"/>
              </a:gdLst>
              <a:ahLst/>
              <a:cxnLst>
                <a:cxn ang="T10">
                  <a:pos x="T0" y="T1"/>
                </a:cxn>
                <a:cxn ang="T11">
                  <a:pos x="T2" y="T3"/>
                </a:cxn>
                <a:cxn ang="T12">
                  <a:pos x="T4" y="T5"/>
                </a:cxn>
                <a:cxn ang="T13">
                  <a:pos x="T6" y="T7"/>
                </a:cxn>
                <a:cxn ang="T14">
                  <a:pos x="T8" y="T9"/>
                </a:cxn>
              </a:cxnLst>
              <a:rect l="T15" t="T16" r="T17" b="T18"/>
              <a:pathLst>
                <a:path w="1992" h="1222">
                  <a:moveTo>
                    <a:pt x="1610" y="0"/>
                  </a:moveTo>
                  <a:lnTo>
                    <a:pt x="0" y="0"/>
                  </a:lnTo>
                  <a:lnTo>
                    <a:pt x="387" y="1222"/>
                  </a:lnTo>
                  <a:lnTo>
                    <a:pt x="1992" y="1222"/>
                  </a:lnTo>
                  <a:lnTo>
                    <a:pt x="16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06" name="Freeform 125"/>
            <p:cNvSpPr>
              <a:spLocks/>
            </p:cNvSpPr>
            <p:nvPr/>
          </p:nvSpPr>
          <p:spPr bwMode="auto">
            <a:xfrm>
              <a:off x="5196" y="874"/>
              <a:ext cx="530" cy="318"/>
            </a:xfrm>
            <a:custGeom>
              <a:avLst/>
              <a:gdLst>
                <a:gd name="T0" fmla="*/ 0 w 1831"/>
                <a:gd name="T1" fmla="*/ 0 h 1100"/>
                <a:gd name="T2" fmla="*/ 36 w 1831"/>
                <a:gd name="T3" fmla="*/ 0 h 1100"/>
                <a:gd name="T4" fmla="*/ 44 w 1831"/>
                <a:gd name="T5" fmla="*/ 27 h 1100"/>
                <a:gd name="T6" fmla="*/ 8 w 1831"/>
                <a:gd name="T7" fmla="*/ 27 h 1100"/>
                <a:gd name="T8" fmla="*/ 0 w 1831"/>
                <a:gd name="T9" fmla="*/ 0 h 1100"/>
                <a:gd name="T10" fmla="*/ 0 60000 65536"/>
                <a:gd name="T11" fmla="*/ 0 60000 65536"/>
                <a:gd name="T12" fmla="*/ 0 60000 65536"/>
                <a:gd name="T13" fmla="*/ 0 60000 65536"/>
                <a:gd name="T14" fmla="*/ 0 60000 65536"/>
                <a:gd name="T15" fmla="*/ 0 w 1831"/>
                <a:gd name="T16" fmla="*/ 0 h 1100"/>
                <a:gd name="T17" fmla="*/ 1831 w 1831"/>
                <a:gd name="T18" fmla="*/ 1100 h 1100"/>
              </a:gdLst>
              <a:ahLst/>
              <a:cxnLst>
                <a:cxn ang="T10">
                  <a:pos x="T0" y="T1"/>
                </a:cxn>
                <a:cxn ang="T11">
                  <a:pos x="T2" y="T3"/>
                </a:cxn>
                <a:cxn ang="T12">
                  <a:pos x="T4" y="T5"/>
                </a:cxn>
                <a:cxn ang="T13">
                  <a:pos x="T6" y="T7"/>
                </a:cxn>
                <a:cxn ang="T14">
                  <a:pos x="T8" y="T9"/>
                </a:cxn>
              </a:cxnLst>
              <a:rect l="T15" t="T16" r="T17" b="T18"/>
              <a:pathLst>
                <a:path w="1831" h="1100">
                  <a:moveTo>
                    <a:pt x="0" y="0"/>
                  </a:moveTo>
                  <a:lnTo>
                    <a:pt x="1482" y="0"/>
                  </a:lnTo>
                  <a:lnTo>
                    <a:pt x="1831" y="1100"/>
                  </a:lnTo>
                  <a:lnTo>
                    <a:pt x="349" y="1100"/>
                  </a:lnTo>
                  <a:lnTo>
                    <a:pt x="0" y="0"/>
                  </a:lnTo>
                  <a:close/>
                </a:path>
              </a:pathLst>
            </a:custGeom>
            <a:solidFill>
              <a:srgbClr val="F2CE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07" name="Freeform 126"/>
            <p:cNvSpPr>
              <a:spLocks/>
            </p:cNvSpPr>
            <p:nvPr/>
          </p:nvSpPr>
          <p:spPr bwMode="auto">
            <a:xfrm>
              <a:off x="5196" y="874"/>
              <a:ext cx="530" cy="318"/>
            </a:xfrm>
            <a:custGeom>
              <a:avLst/>
              <a:gdLst>
                <a:gd name="T0" fmla="*/ 35 w 1831"/>
                <a:gd name="T1" fmla="*/ 1 h 1100"/>
                <a:gd name="T2" fmla="*/ 43 w 1831"/>
                <a:gd name="T3" fmla="*/ 27 h 1100"/>
                <a:gd name="T4" fmla="*/ 44 w 1831"/>
                <a:gd name="T5" fmla="*/ 27 h 1100"/>
                <a:gd name="T6" fmla="*/ 36 w 1831"/>
                <a:gd name="T7" fmla="*/ 0 h 1100"/>
                <a:gd name="T8" fmla="*/ 0 w 1831"/>
                <a:gd name="T9" fmla="*/ 0 h 1100"/>
                <a:gd name="T10" fmla="*/ 0 w 1831"/>
                <a:gd name="T11" fmla="*/ 1 h 1100"/>
                <a:gd name="T12" fmla="*/ 35 w 1831"/>
                <a:gd name="T13" fmla="*/ 1 h 1100"/>
                <a:gd name="T14" fmla="*/ 0 60000 65536"/>
                <a:gd name="T15" fmla="*/ 0 60000 65536"/>
                <a:gd name="T16" fmla="*/ 0 60000 65536"/>
                <a:gd name="T17" fmla="*/ 0 60000 65536"/>
                <a:gd name="T18" fmla="*/ 0 60000 65536"/>
                <a:gd name="T19" fmla="*/ 0 60000 65536"/>
                <a:gd name="T20" fmla="*/ 0 60000 65536"/>
                <a:gd name="T21" fmla="*/ 0 w 1831"/>
                <a:gd name="T22" fmla="*/ 0 h 1100"/>
                <a:gd name="T23" fmla="*/ 1831 w 1831"/>
                <a:gd name="T24" fmla="*/ 1100 h 1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31" h="1100">
                  <a:moveTo>
                    <a:pt x="1447" y="59"/>
                  </a:moveTo>
                  <a:lnTo>
                    <a:pt x="1776" y="1100"/>
                  </a:lnTo>
                  <a:lnTo>
                    <a:pt x="1831" y="1100"/>
                  </a:lnTo>
                  <a:lnTo>
                    <a:pt x="1482" y="0"/>
                  </a:lnTo>
                  <a:lnTo>
                    <a:pt x="0" y="0"/>
                  </a:lnTo>
                  <a:lnTo>
                    <a:pt x="19" y="59"/>
                  </a:lnTo>
                  <a:lnTo>
                    <a:pt x="1447" y="59"/>
                  </a:lnTo>
                  <a:close/>
                </a:path>
              </a:pathLst>
            </a:custGeom>
            <a:solidFill>
              <a:srgbClr val="F9E8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08" name="Freeform 127"/>
            <p:cNvSpPr>
              <a:spLocks/>
            </p:cNvSpPr>
            <p:nvPr/>
          </p:nvSpPr>
          <p:spPr bwMode="auto">
            <a:xfrm>
              <a:off x="5277" y="910"/>
              <a:ext cx="387" cy="282"/>
            </a:xfrm>
            <a:custGeom>
              <a:avLst/>
              <a:gdLst>
                <a:gd name="T0" fmla="*/ 30 w 1334"/>
                <a:gd name="T1" fmla="*/ 0 h 974"/>
                <a:gd name="T2" fmla="*/ 0 w 1334"/>
                <a:gd name="T3" fmla="*/ 19 h 974"/>
                <a:gd name="T4" fmla="*/ 2 w 1334"/>
                <a:gd name="T5" fmla="*/ 24 h 974"/>
                <a:gd name="T6" fmla="*/ 6 w 1334"/>
                <a:gd name="T7" fmla="*/ 24 h 974"/>
                <a:gd name="T8" fmla="*/ 32 w 1334"/>
                <a:gd name="T9" fmla="*/ 7 h 974"/>
                <a:gd name="T10" fmla="*/ 30 w 1334"/>
                <a:gd name="T11" fmla="*/ 0 h 974"/>
                <a:gd name="T12" fmla="*/ 0 60000 65536"/>
                <a:gd name="T13" fmla="*/ 0 60000 65536"/>
                <a:gd name="T14" fmla="*/ 0 60000 65536"/>
                <a:gd name="T15" fmla="*/ 0 60000 65536"/>
                <a:gd name="T16" fmla="*/ 0 60000 65536"/>
                <a:gd name="T17" fmla="*/ 0 60000 65536"/>
                <a:gd name="T18" fmla="*/ 0 w 1334"/>
                <a:gd name="T19" fmla="*/ 0 h 974"/>
                <a:gd name="T20" fmla="*/ 1334 w 1334"/>
                <a:gd name="T21" fmla="*/ 974 h 974"/>
              </a:gdLst>
              <a:ahLst/>
              <a:cxnLst>
                <a:cxn ang="T12">
                  <a:pos x="T0" y="T1"/>
                </a:cxn>
                <a:cxn ang="T13">
                  <a:pos x="T2" y="T3"/>
                </a:cxn>
                <a:cxn ang="T14">
                  <a:pos x="T4" y="T5"/>
                </a:cxn>
                <a:cxn ang="T15">
                  <a:pos x="T6" y="T7"/>
                </a:cxn>
                <a:cxn ang="T16">
                  <a:pos x="T8" y="T9"/>
                </a:cxn>
                <a:cxn ang="T17">
                  <a:pos x="T10" y="T11"/>
                </a:cxn>
              </a:cxnLst>
              <a:rect l="T18" t="T19" r="T20" b="T21"/>
              <a:pathLst>
                <a:path w="1334" h="974">
                  <a:moveTo>
                    <a:pt x="1240" y="0"/>
                  </a:moveTo>
                  <a:lnTo>
                    <a:pt x="0" y="764"/>
                  </a:lnTo>
                  <a:lnTo>
                    <a:pt x="67" y="974"/>
                  </a:lnTo>
                  <a:lnTo>
                    <a:pt x="239" y="974"/>
                  </a:lnTo>
                  <a:lnTo>
                    <a:pt x="1334" y="297"/>
                  </a:lnTo>
                  <a:lnTo>
                    <a:pt x="1240" y="0"/>
                  </a:lnTo>
                  <a:close/>
                </a:path>
              </a:pathLst>
            </a:custGeom>
            <a:solidFill>
              <a:srgbClr val="F9E8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09" name="Freeform 128"/>
            <p:cNvSpPr>
              <a:spLocks/>
            </p:cNvSpPr>
            <p:nvPr/>
          </p:nvSpPr>
          <p:spPr bwMode="auto">
            <a:xfrm>
              <a:off x="5263" y="874"/>
              <a:ext cx="370" cy="248"/>
            </a:xfrm>
            <a:custGeom>
              <a:avLst/>
              <a:gdLst>
                <a:gd name="T0" fmla="*/ 30 w 1278"/>
                <a:gd name="T1" fmla="*/ 0 h 857"/>
                <a:gd name="T2" fmla="*/ 29 w 1278"/>
                <a:gd name="T3" fmla="*/ 0 h 857"/>
                <a:gd name="T4" fmla="*/ 0 w 1278"/>
                <a:gd name="T5" fmla="*/ 18 h 857"/>
                <a:gd name="T6" fmla="*/ 1 w 1278"/>
                <a:gd name="T7" fmla="*/ 21 h 857"/>
                <a:gd name="T8" fmla="*/ 31 w 1278"/>
                <a:gd name="T9" fmla="*/ 2 h 857"/>
                <a:gd name="T10" fmla="*/ 30 w 1278"/>
                <a:gd name="T11" fmla="*/ 0 h 857"/>
                <a:gd name="T12" fmla="*/ 0 60000 65536"/>
                <a:gd name="T13" fmla="*/ 0 60000 65536"/>
                <a:gd name="T14" fmla="*/ 0 60000 65536"/>
                <a:gd name="T15" fmla="*/ 0 60000 65536"/>
                <a:gd name="T16" fmla="*/ 0 60000 65536"/>
                <a:gd name="T17" fmla="*/ 0 60000 65536"/>
                <a:gd name="T18" fmla="*/ 0 w 1278"/>
                <a:gd name="T19" fmla="*/ 0 h 857"/>
                <a:gd name="T20" fmla="*/ 1278 w 1278"/>
                <a:gd name="T21" fmla="*/ 857 h 857"/>
              </a:gdLst>
              <a:ahLst/>
              <a:cxnLst>
                <a:cxn ang="T12">
                  <a:pos x="T0" y="T1"/>
                </a:cxn>
                <a:cxn ang="T13">
                  <a:pos x="T2" y="T3"/>
                </a:cxn>
                <a:cxn ang="T14">
                  <a:pos x="T4" y="T5"/>
                </a:cxn>
                <a:cxn ang="T15">
                  <a:pos x="T6" y="T7"/>
                </a:cxn>
                <a:cxn ang="T16">
                  <a:pos x="T8" y="T9"/>
                </a:cxn>
                <a:cxn ang="T17">
                  <a:pos x="T10" y="T11"/>
                </a:cxn>
              </a:cxnLst>
              <a:rect l="T18" t="T19" r="T20" b="T21"/>
              <a:pathLst>
                <a:path w="1278" h="857">
                  <a:moveTo>
                    <a:pt x="1249" y="0"/>
                  </a:moveTo>
                  <a:lnTo>
                    <a:pt x="1197" y="0"/>
                  </a:lnTo>
                  <a:lnTo>
                    <a:pt x="0" y="737"/>
                  </a:lnTo>
                  <a:lnTo>
                    <a:pt x="38" y="857"/>
                  </a:lnTo>
                  <a:lnTo>
                    <a:pt x="1278" y="91"/>
                  </a:lnTo>
                  <a:lnTo>
                    <a:pt x="1249" y="0"/>
                  </a:lnTo>
                  <a:close/>
                </a:path>
              </a:pathLst>
            </a:custGeom>
            <a:solidFill>
              <a:srgbClr val="F9E8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10" name="Freeform 129"/>
            <p:cNvSpPr>
              <a:spLocks/>
            </p:cNvSpPr>
            <p:nvPr/>
          </p:nvSpPr>
          <p:spPr bwMode="auto">
            <a:xfrm>
              <a:off x="5384" y="1016"/>
              <a:ext cx="290" cy="176"/>
            </a:xfrm>
            <a:custGeom>
              <a:avLst/>
              <a:gdLst>
                <a:gd name="T0" fmla="*/ 24 w 1002"/>
                <a:gd name="T1" fmla="*/ 0 h 608"/>
                <a:gd name="T2" fmla="*/ 0 w 1002"/>
                <a:gd name="T3" fmla="*/ 15 h 608"/>
                <a:gd name="T4" fmla="*/ 2 w 1002"/>
                <a:gd name="T5" fmla="*/ 15 h 608"/>
                <a:gd name="T6" fmla="*/ 24 w 1002"/>
                <a:gd name="T7" fmla="*/ 1 h 608"/>
                <a:gd name="T8" fmla="*/ 24 w 1002"/>
                <a:gd name="T9" fmla="*/ 0 h 608"/>
                <a:gd name="T10" fmla="*/ 0 60000 65536"/>
                <a:gd name="T11" fmla="*/ 0 60000 65536"/>
                <a:gd name="T12" fmla="*/ 0 60000 65536"/>
                <a:gd name="T13" fmla="*/ 0 60000 65536"/>
                <a:gd name="T14" fmla="*/ 0 60000 65536"/>
                <a:gd name="T15" fmla="*/ 0 w 1002"/>
                <a:gd name="T16" fmla="*/ 0 h 608"/>
                <a:gd name="T17" fmla="*/ 1002 w 1002"/>
                <a:gd name="T18" fmla="*/ 608 h 608"/>
              </a:gdLst>
              <a:ahLst/>
              <a:cxnLst>
                <a:cxn ang="T10">
                  <a:pos x="T0" y="T1"/>
                </a:cxn>
                <a:cxn ang="T11">
                  <a:pos x="T2" y="T3"/>
                </a:cxn>
                <a:cxn ang="T12">
                  <a:pos x="T4" y="T5"/>
                </a:cxn>
                <a:cxn ang="T13">
                  <a:pos x="T6" y="T7"/>
                </a:cxn>
                <a:cxn ang="T14">
                  <a:pos x="T8" y="T9"/>
                </a:cxn>
              </a:cxnLst>
              <a:rect l="T15" t="T16" r="T17" b="T18"/>
              <a:pathLst>
                <a:path w="1002" h="608">
                  <a:moveTo>
                    <a:pt x="987" y="0"/>
                  </a:moveTo>
                  <a:lnTo>
                    <a:pt x="0" y="608"/>
                  </a:lnTo>
                  <a:lnTo>
                    <a:pt x="98" y="608"/>
                  </a:lnTo>
                  <a:lnTo>
                    <a:pt x="1002" y="51"/>
                  </a:lnTo>
                  <a:lnTo>
                    <a:pt x="987" y="0"/>
                  </a:lnTo>
                  <a:close/>
                </a:path>
              </a:pathLst>
            </a:custGeom>
            <a:solidFill>
              <a:srgbClr val="F9E8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3052" name="Rectangle 130"/>
          <p:cNvSpPr>
            <a:spLocks noChangeArrowheads="1"/>
          </p:cNvSpPr>
          <p:nvPr/>
        </p:nvSpPr>
        <p:spPr bwMode="auto">
          <a:xfrm>
            <a:off x="3398838" y="4316413"/>
            <a:ext cx="2347912" cy="814387"/>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pic>
        <p:nvPicPr>
          <p:cNvPr id="43053" name="Picture 131"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1550" y="4367213"/>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54" name="Text Box 132"/>
          <p:cNvSpPr txBox="1">
            <a:spLocks noChangeArrowheads="1"/>
          </p:cNvSpPr>
          <p:nvPr/>
        </p:nvSpPr>
        <p:spPr bwMode="auto">
          <a:xfrm>
            <a:off x="4232275" y="4333875"/>
            <a:ext cx="1325563"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Metropolitan</a:t>
            </a:r>
            <a:br>
              <a:rPr lang="en-US" sz="1500">
                <a:solidFill>
                  <a:srgbClr val="5F5F5F"/>
                </a:solidFill>
                <a:latin typeface="MetaPlusBook-Roman" pitchFamily="34" charset="0"/>
              </a:rPr>
            </a:br>
            <a:r>
              <a:rPr lang="en-US" sz="1500">
                <a:solidFill>
                  <a:srgbClr val="5F5F5F"/>
                </a:solidFill>
                <a:latin typeface="MetaPlusBook-Roman" pitchFamily="34" charset="0"/>
              </a:rPr>
              <a:t>Reporting</a:t>
            </a:r>
            <a:br>
              <a:rPr lang="en-US" sz="1500">
                <a:solidFill>
                  <a:srgbClr val="5F5F5F"/>
                </a:solidFill>
                <a:latin typeface="MetaPlusBook-Roman" pitchFamily="34" charset="0"/>
              </a:rPr>
            </a:br>
            <a:r>
              <a:rPr lang="en-US" sz="1500">
                <a:solidFill>
                  <a:srgbClr val="5F5F5F"/>
                </a:solidFill>
                <a:latin typeface="MetaPlusBook-Roman" pitchFamily="34" charset="0"/>
              </a:rPr>
              <a:t>Bureau</a:t>
            </a:r>
          </a:p>
        </p:txBody>
      </p:sp>
      <p:sp>
        <p:nvSpPr>
          <p:cNvPr id="43055" name="Rectangle 134"/>
          <p:cNvSpPr>
            <a:spLocks noChangeArrowheads="1"/>
          </p:cNvSpPr>
          <p:nvPr/>
        </p:nvSpPr>
        <p:spPr bwMode="auto">
          <a:xfrm>
            <a:off x="3503613" y="5665788"/>
            <a:ext cx="2341562" cy="814387"/>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3056" name="Rectangle 136"/>
          <p:cNvSpPr>
            <a:spLocks noChangeArrowheads="1"/>
          </p:cNvSpPr>
          <p:nvPr/>
        </p:nvSpPr>
        <p:spPr bwMode="auto">
          <a:xfrm>
            <a:off x="3386138" y="5548313"/>
            <a:ext cx="2341562" cy="814387"/>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pic>
        <p:nvPicPr>
          <p:cNvPr id="43057" name="Picture 137"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8850" y="5597525"/>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58" name="Text Box 138"/>
          <p:cNvSpPr txBox="1">
            <a:spLocks noChangeArrowheads="1"/>
          </p:cNvSpPr>
          <p:nvPr/>
        </p:nvSpPr>
        <p:spPr bwMode="auto">
          <a:xfrm>
            <a:off x="4221163" y="5564188"/>
            <a:ext cx="1246187"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Medical</a:t>
            </a:r>
            <a:br>
              <a:rPr lang="en-US" sz="1500">
                <a:solidFill>
                  <a:srgbClr val="5F5F5F"/>
                </a:solidFill>
                <a:latin typeface="MetaPlusBook-Roman" pitchFamily="34" charset="0"/>
              </a:rPr>
            </a:br>
            <a:r>
              <a:rPr lang="en-US" sz="1500">
                <a:solidFill>
                  <a:srgbClr val="5F5F5F"/>
                </a:solidFill>
                <a:latin typeface="MetaPlusBook-Roman" pitchFamily="34" charset="0"/>
              </a:rPr>
              <a:t>Bill Review</a:t>
            </a:r>
            <a:br>
              <a:rPr lang="en-US" sz="1500">
                <a:solidFill>
                  <a:srgbClr val="5F5F5F"/>
                </a:solidFill>
                <a:latin typeface="MetaPlusBook-Roman" pitchFamily="34" charset="0"/>
              </a:rPr>
            </a:br>
            <a:r>
              <a:rPr lang="en-US" sz="1500">
                <a:solidFill>
                  <a:srgbClr val="5F5F5F"/>
                </a:solidFill>
                <a:latin typeface="MetaPlusBook-Roman" pitchFamily="34" charset="0"/>
              </a:rPr>
              <a:t>System</a:t>
            </a:r>
          </a:p>
        </p:txBody>
      </p:sp>
      <p:sp>
        <p:nvSpPr>
          <p:cNvPr id="43059" name="Rectangle 140"/>
          <p:cNvSpPr>
            <a:spLocks noChangeArrowheads="1"/>
          </p:cNvSpPr>
          <p:nvPr/>
        </p:nvSpPr>
        <p:spPr bwMode="auto">
          <a:xfrm>
            <a:off x="401638" y="5540375"/>
            <a:ext cx="2368550" cy="814388"/>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43060" name="Text Box 141"/>
          <p:cNvSpPr txBox="1">
            <a:spLocks noChangeArrowheads="1"/>
          </p:cNvSpPr>
          <p:nvPr/>
        </p:nvSpPr>
        <p:spPr bwMode="auto">
          <a:xfrm>
            <a:off x="1235075" y="5665788"/>
            <a:ext cx="16129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dirty="0">
                <a:solidFill>
                  <a:schemeClr val="accent1"/>
                </a:solidFill>
                <a:latin typeface="MetaPlusBook-Roman" pitchFamily="34" charset="0"/>
              </a:rPr>
              <a:t>Geocoding</a:t>
            </a:r>
            <a:br>
              <a:rPr lang="en-US" sz="1500" dirty="0">
                <a:solidFill>
                  <a:schemeClr val="accent1"/>
                </a:solidFill>
                <a:latin typeface="MetaPlusBook-Roman" pitchFamily="34" charset="0"/>
              </a:rPr>
            </a:br>
            <a:r>
              <a:rPr lang="en-US" sz="1500" dirty="0">
                <a:solidFill>
                  <a:schemeClr val="accent1"/>
                </a:solidFill>
                <a:latin typeface="MetaPlusBook-Roman" pitchFamily="34" charset="0"/>
              </a:rPr>
              <a:t>Service</a:t>
            </a:r>
          </a:p>
        </p:txBody>
      </p:sp>
      <p:pic>
        <p:nvPicPr>
          <p:cNvPr id="43061" name="Picture 142"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350" y="5589588"/>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062" name="Group 143"/>
          <p:cNvGrpSpPr>
            <a:grpSpLocks/>
          </p:cNvGrpSpPr>
          <p:nvPr/>
        </p:nvGrpSpPr>
        <p:grpSpPr bwMode="auto">
          <a:xfrm>
            <a:off x="2451100" y="5218113"/>
            <a:ext cx="639763" cy="638175"/>
            <a:chOff x="4122" y="2306"/>
            <a:chExt cx="930" cy="930"/>
          </a:xfrm>
        </p:grpSpPr>
        <p:sp>
          <p:nvSpPr>
            <p:cNvPr id="43085" name="Freeform 144"/>
            <p:cNvSpPr>
              <a:spLocks/>
            </p:cNvSpPr>
            <p:nvPr/>
          </p:nvSpPr>
          <p:spPr bwMode="auto">
            <a:xfrm>
              <a:off x="4122" y="2306"/>
              <a:ext cx="930" cy="930"/>
            </a:xfrm>
            <a:custGeom>
              <a:avLst/>
              <a:gdLst>
                <a:gd name="T0" fmla="*/ 917 w 930"/>
                <a:gd name="T1" fmla="*/ 573 h 930"/>
                <a:gd name="T2" fmla="*/ 887 w 930"/>
                <a:gd name="T3" fmla="*/ 662 h 930"/>
                <a:gd name="T4" fmla="*/ 841 w 930"/>
                <a:gd name="T5" fmla="*/ 740 h 930"/>
                <a:gd name="T6" fmla="*/ 781 w 930"/>
                <a:gd name="T7" fmla="*/ 806 h 930"/>
                <a:gd name="T8" fmla="*/ 709 w 930"/>
                <a:gd name="T9" fmla="*/ 860 h 930"/>
                <a:gd name="T10" fmla="*/ 630 w 930"/>
                <a:gd name="T11" fmla="*/ 901 h 930"/>
                <a:gd name="T12" fmla="*/ 541 w 930"/>
                <a:gd name="T13" fmla="*/ 924 h 930"/>
                <a:gd name="T14" fmla="*/ 450 w 930"/>
                <a:gd name="T15" fmla="*/ 930 h 930"/>
                <a:gd name="T16" fmla="*/ 355 w 930"/>
                <a:gd name="T17" fmla="*/ 916 h 930"/>
                <a:gd name="T18" fmla="*/ 268 w 930"/>
                <a:gd name="T19" fmla="*/ 887 h 930"/>
                <a:gd name="T20" fmla="*/ 190 w 930"/>
                <a:gd name="T21" fmla="*/ 841 h 930"/>
                <a:gd name="T22" fmla="*/ 122 w 930"/>
                <a:gd name="T23" fmla="*/ 780 h 930"/>
                <a:gd name="T24" fmla="*/ 70 w 930"/>
                <a:gd name="T25" fmla="*/ 709 h 930"/>
                <a:gd name="T26" fmla="*/ 30 w 930"/>
                <a:gd name="T27" fmla="*/ 627 h 930"/>
                <a:gd name="T28" fmla="*/ 6 w 930"/>
                <a:gd name="T29" fmla="*/ 540 h 930"/>
                <a:gd name="T30" fmla="*/ 0 w 930"/>
                <a:gd name="T31" fmla="*/ 447 h 930"/>
                <a:gd name="T32" fmla="*/ 14 w 930"/>
                <a:gd name="T33" fmla="*/ 352 h 930"/>
                <a:gd name="T34" fmla="*/ 43 w 930"/>
                <a:gd name="T35" fmla="*/ 265 h 930"/>
                <a:gd name="T36" fmla="*/ 90 w 930"/>
                <a:gd name="T37" fmla="*/ 188 h 930"/>
                <a:gd name="T38" fmla="*/ 150 w 930"/>
                <a:gd name="T39" fmla="*/ 122 h 930"/>
                <a:gd name="T40" fmla="*/ 221 w 930"/>
                <a:gd name="T41" fmla="*/ 70 h 930"/>
                <a:gd name="T42" fmla="*/ 301 w 930"/>
                <a:gd name="T43" fmla="*/ 29 h 930"/>
                <a:gd name="T44" fmla="*/ 388 w 930"/>
                <a:gd name="T45" fmla="*/ 6 h 930"/>
                <a:gd name="T46" fmla="*/ 481 w 930"/>
                <a:gd name="T47" fmla="*/ 0 h 930"/>
                <a:gd name="T48" fmla="*/ 574 w 930"/>
                <a:gd name="T49" fmla="*/ 14 h 930"/>
                <a:gd name="T50" fmla="*/ 663 w 930"/>
                <a:gd name="T51" fmla="*/ 43 h 930"/>
                <a:gd name="T52" fmla="*/ 740 w 930"/>
                <a:gd name="T53" fmla="*/ 89 h 930"/>
                <a:gd name="T54" fmla="*/ 806 w 930"/>
                <a:gd name="T55" fmla="*/ 149 h 930"/>
                <a:gd name="T56" fmla="*/ 860 w 930"/>
                <a:gd name="T57" fmla="*/ 221 h 930"/>
                <a:gd name="T58" fmla="*/ 901 w 930"/>
                <a:gd name="T59" fmla="*/ 300 h 930"/>
                <a:gd name="T60" fmla="*/ 924 w 930"/>
                <a:gd name="T61" fmla="*/ 387 h 930"/>
                <a:gd name="T62" fmla="*/ 930 w 930"/>
                <a:gd name="T63" fmla="*/ 480 h 9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0"/>
                <a:gd name="T97" fmla="*/ 0 h 930"/>
                <a:gd name="T98" fmla="*/ 930 w 930"/>
                <a:gd name="T99" fmla="*/ 930 h 9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0" h="930">
                  <a:moveTo>
                    <a:pt x="926" y="527"/>
                  </a:moveTo>
                  <a:lnTo>
                    <a:pt x="917" y="573"/>
                  </a:lnTo>
                  <a:lnTo>
                    <a:pt x="905" y="618"/>
                  </a:lnTo>
                  <a:lnTo>
                    <a:pt x="887" y="662"/>
                  </a:lnTo>
                  <a:lnTo>
                    <a:pt x="866" y="701"/>
                  </a:lnTo>
                  <a:lnTo>
                    <a:pt x="841" y="740"/>
                  </a:lnTo>
                  <a:lnTo>
                    <a:pt x="812" y="775"/>
                  </a:lnTo>
                  <a:lnTo>
                    <a:pt x="781" y="806"/>
                  </a:lnTo>
                  <a:lnTo>
                    <a:pt x="746" y="835"/>
                  </a:lnTo>
                  <a:lnTo>
                    <a:pt x="709" y="860"/>
                  </a:lnTo>
                  <a:lnTo>
                    <a:pt x="671" y="883"/>
                  </a:lnTo>
                  <a:lnTo>
                    <a:pt x="630" y="901"/>
                  </a:lnTo>
                  <a:lnTo>
                    <a:pt x="587" y="914"/>
                  </a:lnTo>
                  <a:lnTo>
                    <a:pt x="541" y="924"/>
                  </a:lnTo>
                  <a:lnTo>
                    <a:pt x="496" y="930"/>
                  </a:lnTo>
                  <a:lnTo>
                    <a:pt x="450" y="930"/>
                  </a:lnTo>
                  <a:lnTo>
                    <a:pt x="401" y="926"/>
                  </a:lnTo>
                  <a:lnTo>
                    <a:pt x="355" y="916"/>
                  </a:lnTo>
                  <a:lnTo>
                    <a:pt x="310" y="904"/>
                  </a:lnTo>
                  <a:lnTo>
                    <a:pt x="268" y="887"/>
                  </a:lnTo>
                  <a:lnTo>
                    <a:pt x="227" y="864"/>
                  </a:lnTo>
                  <a:lnTo>
                    <a:pt x="190" y="841"/>
                  </a:lnTo>
                  <a:lnTo>
                    <a:pt x="155" y="811"/>
                  </a:lnTo>
                  <a:lnTo>
                    <a:pt x="122" y="780"/>
                  </a:lnTo>
                  <a:lnTo>
                    <a:pt x="95" y="746"/>
                  </a:lnTo>
                  <a:lnTo>
                    <a:pt x="70" y="709"/>
                  </a:lnTo>
                  <a:lnTo>
                    <a:pt x="47" y="668"/>
                  </a:lnTo>
                  <a:lnTo>
                    <a:pt x="30" y="627"/>
                  </a:lnTo>
                  <a:lnTo>
                    <a:pt x="16" y="585"/>
                  </a:lnTo>
                  <a:lnTo>
                    <a:pt x="6" y="540"/>
                  </a:lnTo>
                  <a:lnTo>
                    <a:pt x="0" y="494"/>
                  </a:lnTo>
                  <a:lnTo>
                    <a:pt x="0" y="447"/>
                  </a:lnTo>
                  <a:lnTo>
                    <a:pt x="4" y="399"/>
                  </a:lnTo>
                  <a:lnTo>
                    <a:pt x="14" y="352"/>
                  </a:lnTo>
                  <a:lnTo>
                    <a:pt x="26" y="308"/>
                  </a:lnTo>
                  <a:lnTo>
                    <a:pt x="43" y="265"/>
                  </a:lnTo>
                  <a:lnTo>
                    <a:pt x="66" y="227"/>
                  </a:lnTo>
                  <a:lnTo>
                    <a:pt x="90" y="188"/>
                  </a:lnTo>
                  <a:lnTo>
                    <a:pt x="119" y="155"/>
                  </a:lnTo>
                  <a:lnTo>
                    <a:pt x="150" y="122"/>
                  </a:lnTo>
                  <a:lnTo>
                    <a:pt x="184" y="93"/>
                  </a:lnTo>
                  <a:lnTo>
                    <a:pt x="221" y="70"/>
                  </a:lnTo>
                  <a:lnTo>
                    <a:pt x="260" y="46"/>
                  </a:lnTo>
                  <a:lnTo>
                    <a:pt x="301" y="29"/>
                  </a:lnTo>
                  <a:lnTo>
                    <a:pt x="345" y="15"/>
                  </a:lnTo>
                  <a:lnTo>
                    <a:pt x="388" y="6"/>
                  </a:lnTo>
                  <a:lnTo>
                    <a:pt x="434" y="0"/>
                  </a:lnTo>
                  <a:lnTo>
                    <a:pt x="481" y="0"/>
                  </a:lnTo>
                  <a:lnTo>
                    <a:pt x="527" y="4"/>
                  </a:lnTo>
                  <a:lnTo>
                    <a:pt x="574" y="14"/>
                  </a:lnTo>
                  <a:lnTo>
                    <a:pt x="618" y="25"/>
                  </a:lnTo>
                  <a:lnTo>
                    <a:pt x="663" y="43"/>
                  </a:lnTo>
                  <a:lnTo>
                    <a:pt x="702" y="64"/>
                  </a:lnTo>
                  <a:lnTo>
                    <a:pt x="740" y="89"/>
                  </a:lnTo>
                  <a:lnTo>
                    <a:pt x="775" y="118"/>
                  </a:lnTo>
                  <a:lnTo>
                    <a:pt x="806" y="149"/>
                  </a:lnTo>
                  <a:lnTo>
                    <a:pt x="835" y="184"/>
                  </a:lnTo>
                  <a:lnTo>
                    <a:pt x="860" y="221"/>
                  </a:lnTo>
                  <a:lnTo>
                    <a:pt x="884" y="260"/>
                  </a:lnTo>
                  <a:lnTo>
                    <a:pt x="901" y="300"/>
                  </a:lnTo>
                  <a:lnTo>
                    <a:pt x="915" y="343"/>
                  </a:lnTo>
                  <a:lnTo>
                    <a:pt x="924" y="387"/>
                  </a:lnTo>
                  <a:lnTo>
                    <a:pt x="930" y="434"/>
                  </a:lnTo>
                  <a:lnTo>
                    <a:pt x="930" y="480"/>
                  </a:lnTo>
                  <a:lnTo>
                    <a:pt x="926" y="5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86" name="Freeform 145"/>
            <p:cNvSpPr>
              <a:spLocks/>
            </p:cNvSpPr>
            <p:nvPr/>
          </p:nvSpPr>
          <p:spPr bwMode="auto">
            <a:xfrm>
              <a:off x="4266" y="2416"/>
              <a:ext cx="730" cy="763"/>
            </a:xfrm>
            <a:custGeom>
              <a:avLst/>
              <a:gdLst>
                <a:gd name="T0" fmla="*/ 730 w 730"/>
                <a:gd name="T1" fmla="*/ 347 h 763"/>
                <a:gd name="T2" fmla="*/ 711 w 730"/>
                <a:gd name="T3" fmla="*/ 227 h 763"/>
                <a:gd name="T4" fmla="*/ 656 w 730"/>
                <a:gd name="T5" fmla="*/ 120 h 763"/>
                <a:gd name="T6" fmla="*/ 577 w 730"/>
                <a:gd name="T7" fmla="*/ 35 h 763"/>
                <a:gd name="T8" fmla="*/ 550 w 730"/>
                <a:gd name="T9" fmla="*/ 33 h 763"/>
                <a:gd name="T10" fmla="*/ 587 w 730"/>
                <a:gd name="T11" fmla="*/ 105 h 763"/>
                <a:gd name="T12" fmla="*/ 608 w 730"/>
                <a:gd name="T13" fmla="*/ 182 h 763"/>
                <a:gd name="T14" fmla="*/ 612 w 730"/>
                <a:gd name="T15" fmla="*/ 264 h 763"/>
                <a:gd name="T16" fmla="*/ 600 w 730"/>
                <a:gd name="T17" fmla="*/ 347 h 763"/>
                <a:gd name="T18" fmla="*/ 573 w 730"/>
                <a:gd name="T19" fmla="*/ 425 h 763"/>
                <a:gd name="T20" fmla="*/ 534 w 730"/>
                <a:gd name="T21" fmla="*/ 492 h 763"/>
                <a:gd name="T22" fmla="*/ 482 w 730"/>
                <a:gd name="T23" fmla="*/ 550 h 763"/>
                <a:gd name="T24" fmla="*/ 418 w 730"/>
                <a:gd name="T25" fmla="*/ 599 h 763"/>
                <a:gd name="T26" fmla="*/ 348 w 730"/>
                <a:gd name="T27" fmla="*/ 634 h 763"/>
                <a:gd name="T28" fmla="*/ 271 w 730"/>
                <a:gd name="T29" fmla="*/ 655 h 763"/>
                <a:gd name="T30" fmla="*/ 190 w 730"/>
                <a:gd name="T31" fmla="*/ 661 h 763"/>
                <a:gd name="T32" fmla="*/ 130 w 730"/>
                <a:gd name="T33" fmla="*/ 653 h 763"/>
                <a:gd name="T34" fmla="*/ 89 w 730"/>
                <a:gd name="T35" fmla="*/ 643 h 763"/>
                <a:gd name="T36" fmla="*/ 52 w 730"/>
                <a:gd name="T37" fmla="*/ 630 h 763"/>
                <a:gd name="T38" fmla="*/ 17 w 730"/>
                <a:gd name="T39" fmla="*/ 614 h 763"/>
                <a:gd name="T40" fmla="*/ 25 w 730"/>
                <a:gd name="T41" fmla="*/ 634 h 763"/>
                <a:gd name="T42" fmla="*/ 83 w 730"/>
                <a:gd name="T43" fmla="*/ 686 h 763"/>
                <a:gd name="T44" fmla="*/ 149 w 730"/>
                <a:gd name="T45" fmla="*/ 725 h 763"/>
                <a:gd name="T46" fmla="*/ 224 w 730"/>
                <a:gd name="T47" fmla="*/ 752 h 763"/>
                <a:gd name="T48" fmla="*/ 308 w 730"/>
                <a:gd name="T49" fmla="*/ 763 h 763"/>
                <a:gd name="T50" fmla="*/ 389 w 730"/>
                <a:gd name="T51" fmla="*/ 758 h 763"/>
                <a:gd name="T52" fmla="*/ 465 w 730"/>
                <a:gd name="T53" fmla="*/ 736 h 763"/>
                <a:gd name="T54" fmla="*/ 536 w 730"/>
                <a:gd name="T55" fmla="*/ 701 h 763"/>
                <a:gd name="T56" fmla="*/ 598 w 730"/>
                <a:gd name="T57" fmla="*/ 655 h 763"/>
                <a:gd name="T58" fmla="*/ 651 w 730"/>
                <a:gd name="T59" fmla="*/ 597 h 763"/>
                <a:gd name="T60" fmla="*/ 691 w 730"/>
                <a:gd name="T61" fmla="*/ 527 h 763"/>
                <a:gd name="T62" fmla="*/ 718 w 730"/>
                <a:gd name="T63" fmla="*/ 450 h 7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30"/>
                <a:gd name="T97" fmla="*/ 0 h 763"/>
                <a:gd name="T98" fmla="*/ 730 w 730"/>
                <a:gd name="T99" fmla="*/ 763 h 76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30" h="763">
                  <a:moveTo>
                    <a:pt x="726" y="409"/>
                  </a:moveTo>
                  <a:lnTo>
                    <a:pt x="730" y="347"/>
                  </a:lnTo>
                  <a:lnTo>
                    <a:pt x="724" y="285"/>
                  </a:lnTo>
                  <a:lnTo>
                    <a:pt x="711" y="227"/>
                  </a:lnTo>
                  <a:lnTo>
                    <a:pt x="687" y="173"/>
                  </a:lnTo>
                  <a:lnTo>
                    <a:pt x="656" y="120"/>
                  </a:lnTo>
                  <a:lnTo>
                    <a:pt x="620" y="74"/>
                  </a:lnTo>
                  <a:lnTo>
                    <a:pt x="577" y="35"/>
                  </a:lnTo>
                  <a:lnTo>
                    <a:pt x="527" y="0"/>
                  </a:lnTo>
                  <a:lnTo>
                    <a:pt x="550" y="33"/>
                  </a:lnTo>
                  <a:lnTo>
                    <a:pt x="569" y="68"/>
                  </a:lnTo>
                  <a:lnTo>
                    <a:pt x="587" y="105"/>
                  </a:lnTo>
                  <a:lnTo>
                    <a:pt x="598" y="144"/>
                  </a:lnTo>
                  <a:lnTo>
                    <a:pt x="608" y="182"/>
                  </a:lnTo>
                  <a:lnTo>
                    <a:pt x="612" y="223"/>
                  </a:lnTo>
                  <a:lnTo>
                    <a:pt x="612" y="264"/>
                  </a:lnTo>
                  <a:lnTo>
                    <a:pt x="608" y="306"/>
                  </a:lnTo>
                  <a:lnTo>
                    <a:pt x="600" y="347"/>
                  </a:lnTo>
                  <a:lnTo>
                    <a:pt x="589" y="386"/>
                  </a:lnTo>
                  <a:lnTo>
                    <a:pt x="573" y="425"/>
                  </a:lnTo>
                  <a:lnTo>
                    <a:pt x="556" y="459"/>
                  </a:lnTo>
                  <a:lnTo>
                    <a:pt x="534" y="492"/>
                  </a:lnTo>
                  <a:lnTo>
                    <a:pt x="509" y="523"/>
                  </a:lnTo>
                  <a:lnTo>
                    <a:pt x="482" y="550"/>
                  </a:lnTo>
                  <a:lnTo>
                    <a:pt x="451" y="576"/>
                  </a:lnTo>
                  <a:lnTo>
                    <a:pt x="418" y="599"/>
                  </a:lnTo>
                  <a:lnTo>
                    <a:pt x="385" y="618"/>
                  </a:lnTo>
                  <a:lnTo>
                    <a:pt x="348" y="634"/>
                  </a:lnTo>
                  <a:lnTo>
                    <a:pt x="310" y="645"/>
                  </a:lnTo>
                  <a:lnTo>
                    <a:pt x="271" y="655"/>
                  </a:lnTo>
                  <a:lnTo>
                    <a:pt x="232" y="659"/>
                  </a:lnTo>
                  <a:lnTo>
                    <a:pt x="190" y="661"/>
                  </a:lnTo>
                  <a:lnTo>
                    <a:pt x="149" y="657"/>
                  </a:lnTo>
                  <a:lnTo>
                    <a:pt x="130" y="653"/>
                  </a:lnTo>
                  <a:lnTo>
                    <a:pt x="108" y="649"/>
                  </a:lnTo>
                  <a:lnTo>
                    <a:pt x="89" y="643"/>
                  </a:lnTo>
                  <a:lnTo>
                    <a:pt x="71" y="638"/>
                  </a:lnTo>
                  <a:lnTo>
                    <a:pt x="52" y="630"/>
                  </a:lnTo>
                  <a:lnTo>
                    <a:pt x="35" y="622"/>
                  </a:lnTo>
                  <a:lnTo>
                    <a:pt x="17" y="614"/>
                  </a:lnTo>
                  <a:lnTo>
                    <a:pt x="0" y="605"/>
                  </a:lnTo>
                  <a:lnTo>
                    <a:pt x="25" y="634"/>
                  </a:lnTo>
                  <a:lnTo>
                    <a:pt x="52" y="661"/>
                  </a:lnTo>
                  <a:lnTo>
                    <a:pt x="83" y="686"/>
                  </a:lnTo>
                  <a:lnTo>
                    <a:pt x="116" y="707"/>
                  </a:lnTo>
                  <a:lnTo>
                    <a:pt x="149" y="725"/>
                  </a:lnTo>
                  <a:lnTo>
                    <a:pt x="186" y="740"/>
                  </a:lnTo>
                  <a:lnTo>
                    <a:pt x="224" y="752"/>
                  </a:lnTo>
                  <a:lnTo>
                    <a:pt x="265" y="760"/>
                  </a:lnTo>
                  <a:lnTo>
                    <a:pt x="308" y="763"/>
                  </a:lnTo>
                  <a:lnTo>
                    <a:pt x="348" y="763"/>
                  </a:lnTo>
                  <a:lnTo>
                    <a:pt x="389" y="758"/>
                  </a:lnTo>
                  <a:lnTo>
                    <a:pt x="428" y="750"/>
                  </a:lnTo>
                  <a:lnTo>
                    <a:pt x="465" y="736"/>
                  </a:lnTo>
                  <a:lnTo>
                    <a:pt x="501" y="721"/>
                  </a:lnTo>
                  <a:lnTo>
                    <a:pt x="536" y="701"/>
                  </a:lnTo>
                  <a:lnTo>
                    <a:pt x="569" y="680"/>
                  </a:lnTo>
                  <a:lnTo>
                    <a:pt x="598" y="655"/>
                  </a:lnTo>
                  <a:lnTo>
                    <a:pt x="625" y="626"/>
                  </a:lnTo>
                  <a:lnTo>
                    <a:pt x="651" y="597"/>
                  </a:lnTo>
                  <a:lnTo>
                    <a:pt x="672" y="562"/>
                  </a:lnTo>
                  <a:lnTo>
                    <a:pt x="691" y="527"/>
                  </a:lnTo>
                  <a:lnTo>
                    <a:pt x="707" y="490"/>
                  </a:lnTo>
                  <a:lnTo>
                    <a:pt x="718" y="450"/>
                  </a:lnTo>
                  <a:lnTo>
                    <a:pt x="726" y="409"/>
                  </a:lnTo>
                  <a:close/>
                </a:path>
              </a:pathLst>
            </a:custGeom>
            <a:solidFill>
              <a:srgbClr val="60C6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87" name="Freeform 146"/>
            <p:cNvSpPr>
              <a:spLocks/>
            </p:cNvSpPr>
            <p:nvPr/>
          </p:nvSpPr>
          <p:spPr bwMode="auto">
            <a:xfrm>
              <a:off x="4179" y="2362"/>
              <a:ext cx="699" cy="715"/>
            </a:xfrm>
            <a:custGeom>
              <a:avLst/>
              <a:gdLst>
                <a:gd name="T0" fmla="*/ 277 w 699"/>
                <a:gd name="T1" fmla="*/ 715 h 715"/>
                <a:gd name="T2" fmla="*/ 358 w 699"/>
                <a:gd name="T3" fmla="*/ 709 h 715"/>
                <a:gd name="T4" fmla="*/ 435 w 699"/>
                <a:gd name="T5" fmla="*/ 688 h 715"/>
                <a:gd name="T6" fmla="*/ 505 w 699"/>
                <a:gd name="T7" fmla="*/ 653 h 715"/>
                <a:gd name="T8" fmla="*/ 569 w 699"/>
                <a:gd name="T9" fmla="*/ 604 h 715"/>
                <a:gd name="T10" fmla="*/ 621 w 699"/>
                <a:gd name="T11" fmla="*/ 546 h 715"/>
                <a:gd name="T12" fmla="*/ 660 w 699"/>
                <a:gd name="T13" fmla="*/ 479 h 715"/>
                <a:gd name="T14" fmla="*/ 687 w 699"/>
                <a:gd name="T15" fmla="*/ 401 h 715"/>
                <a:gd name="T16" fmla="*/ 699 w 699"/>
                <a:gd name="T17" fmla="*/ 318 h 715"/>
                <a:gd name="T18" fmla="*/ 695 w 699"/>
                <a:gd name="T19" fmla="*/ 236 h 715"/>
                <a:gd name="T20" fmla="*/ 674 w 699"/>
                <a:gd name="T21" fmla="*/ 159 h 715"/>
                <a:gd name="T22" fmla="*/ 637 w 699"/>
                <a:gd name="T23" fmla="*/ 87 h 715"/>
                <a:gd name="T24" fmla="*/ 596 w 699"/>
                <a:gd name="T25" fmla="*/ 45 h 715"/>
                <a:gd name="T26" fmla="*/ 561 w 699"/>
                <a:gd name="T27" fmla="*/ 29 h 715"/>
                <a:gd name="T28" fmla="*/ 523 w 699"/>
                <a:gd name="T29" fmla="*/ 16 h 715"/>
                <a:gd name="T30" fmla="*/ 484 w 699"/>
                <a:gd name="T31" fmla="*/ 6 h 715"/>
                <a:gd name="T32" fmla="*/ 422 w 699"/>
                <a:gd name="T33" fmla="*/ 0 h 715"/>
                <a:gd name="T34" fmla="*/ 341 w 699"/>
                <a:gd name="T35" fmla="*/ 6 h 715"/>
                <a:gd name="T36" fmla="*/ 265 w 699"/>
                <a:gd name="T37" fmla="*/ 25 h 715"/>
                <a:gd name="T38" fmla="*/ 193 w 699"/>
                <a:gd name="T39" fmla="*/ 60 h 715"/>
                <a:gd name="T40" fmla="*/ 131 w 699"/>
                <a:gd name="T41" fmla="*/ 109 h 715"/>
                <a:gd name="T42" fmla="*/ 79 w 699"/>
                <a:gd name="T43" fmla="*/ 167 h 715"/>
                <a:gd name="T44" fmla="*/ 38 w 699"/>
                <a:gd name="T45" fmla="*/ 235 h 715"/>
                <a:gd name="T46" fmla="*/ 11 w 699"/>
                <a:gd name="T47" fmla="*/ 310 h 715"/>
                <a:gd name="T48" fmla="*/ 0 w 699"/>
                <a:gd name="T49" fmla="*/ 393 h 715"/>
                <a:gd name="T50" fmla="*/ 5 w 699"/>
                <a:gd name="T51" fmla="*/ 477 h 715"/>
                <a:gd name="T52" fmla="*/ 27 w 699"/>
                <a:gd name="T53" fmla="*/ 554 h 715"/>
                <a:gd name="T54" fmla="*/ 64 w 699"/>
                <a:gd name="T55" fmla="*/ 626 h 715"/>
                <a:gd name="T56" fmla="*/ 104 w 699"/>
                <a:gd name="T57" fmla="*/ 668 h 715"/>
                <a:gd name="T58" fmla="*/ 139 w 699"/>
                <a:gd name="T59" fmla="*/ 684 h 715"/>
                <a:gd name="T60" fmla="*/ 176 w 699"/>
                <a:gd name="T61" fmla="*/ 697 h 715"/>
                <a:gd name="T62" fmla="*/ 217 w 699"/>
                <a:gd name="T63" fmla="*/ 707 h 71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99"/>
                <a:gd name="T97" fmla="*/ 0 h 715"/>
                <a:gd name="T98" fmla="*/ 699 w 699"/>
                <a:gd name="T99" fmla="*/ 715 h 71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99" h="715">
                  <a:moveTo>
                    <a:pt x="236" y="711"/>
                  </a:moveTo>
                  <a:lnTo>
                    <a:pt x="277" y="715"/>
                  </a:lnTo>
                  <a:lnTo>
                    <a:pt x="319" y="713"/>
                  </a:lnTo>
                  <a:lnTo>
                    <a:pt x="358" y="709"/>
                  </a:lnTo>
                  <a:lnTo>
                    <a:pt x="397" y="699"/>
                  </a:lnTo>
                  <a:lnTo>
                    <a:pt x="435" y="688"/>
                  </a:lnTo>
                  <a:lnTo>
                    <a:pt x="472" y="672"/>
                  </a:lnTo>
                  <a:lnTo>
                    <a:pt x="505" y="653"/>
                  </a:lnTo>
                  <a:lnTo>
                    <a:pt x="538" y="630"/>
                  </a:lnTo>
                  <a:lnTo>
                    <a:pt x="569" y="604"/>
                  </a:lnTo>
                  <a:lnTo>
                    <a:pt x="596" y="577"/>
                  </a:lnTo>
                  <a:lnTo>
                    <a:pt x="621" y="546"/>
                  </a:lnTo>
                  <a:lnTo>
                    <a:pt x="643" y="513"/>
                  </a:lnTo>
                  <a:lnTo>
                    <a:pt x="660" y="479"/>
                  </a:lnTo>
                  <a:lnTo>
                    <a:pt x="676" y="440"/>
                  </a:lnTo>
                  <a:lnTo>
                    <a:pt x="687" y="401"/>
                  </a:lnTo>
                  <a:lnTo>
                    <a:pt x="695" y="360"/>
                  </a:lnTo>
                  <a:lnTo>
                    <a:pt x="699" y="318"/>
                  </a:lnTo>
                  <a:lnTo>
                    <a:pt x="699" y="277"/>
                  </a:lnTo>
                  <a:lnTo>
                    <a:pt x="695" y="236"/>
                  </a:lnTo>
                  <a:lnTo>
                    <a:pt x="685" y="198"/>
                  </a:lnTo>
                  <a:lnTo>
                    <a:pt x="674" y="159"/>
                  </a:lnTo>
                  <a:lnTo>
                    <a:pt x="656" y="122"/>
                  </a:lnTo>
                  <a:lnTo>
                    <a:pt x="637" y="87"/>
                  </a:lnTo>
                  <a:lnTo>
                    <a:pt x="614" y="54"/>
                  </a:lnTo>
                  <a:lnTo>
                    <a:pt x="596" y="45"/>
                  </a:lnTo>
                  <a:lnTo>
                    <a:pt x="579" y="37"/>
                  </a:lnTo>
                  <a:lnTo>
                    <a:pt x="561" y="29"/>
                  </a:lnTo>
                  <a:lnTo>
                    <a:pt x="542" y="21"/>
                  </a:lnTo>
                  <a:lnTo>
                    <a:pt x="523" y="16"/>
                  </a:lnTo>
                  <a:lnTo>
                    <a:pt x="503" y="10"/>
                  </a:lnTo>
                  <a:lnTo>
                    <a:pt x="484" y="6"/>
                  </a:lnTo>
                  <a:lnTo>
                    <a:pt x="463" y="4"/>
                  </a:lnTo>
                  <a:lnTo>
                    <a:pt x="422" y="0"/>
                  </a:lnTo>
                  <a:lnTo>
                    <a:pt x="381" y="0"/>
                  </a:lnTo>
                  <a:lnTo>
                    <a:pt x="341" y="6"/>
                  </a:lnTo>
                  <a:lnTo>
                    <a:pt x="302" y="14"/>
                  </a:lnTo>
                  <a:lnTo>
                    <a:pt x="265" y="25"/>
                  </a:lnTo>
                  <a:lnTo>
                    <a:pt x="228" y="43"/>
                  </a:lnTo>
                  <a:lnTo>
                    <a:pt x="193" y="60"/>
                  </a:lnTo>
                  <a:lnTo>
                    <a:pt x="162" y="83"/>
                  </a:lnTo>
                  <a:lnTo>
                    <a:pt x="131" y="109"/>
                  </a:lnTo>
                  <a:lnTo>
                    <a:pt x="104" y="136"/>
                  </a:lnTo>
                  <a:lnTo>
                    <a:pt x="79" y="167"/>
                  </a:lnTo>
                  <a:lnTo>
                    <a:pt x="58" y="200"/>
                  </a:lnTo>
                  <a:lnTo>
                    <a:pt x="38" y="235"/>
                  </a:lnTo>
                  <a:lnTo>
                    <a:pt x="23" y="271"/>
                  </a:lnTo>
                  <a:lnTo>
                    <a:pt x="11" y="310"/>
                  </a:lnTo>
                  <a:lnTo>
                    <a:pt x="4" y="351"/>
                  </a:lnTo>
                  <a:lnTo>
                    <a:pt x="0" y="393"/>
                  </a:lnTo>
                  <a:lnTo>
                    <a:pt x="2" y="436"/>
                  </a:lnTo>
                  <a:lnTo>
                    <a:pt x="5" y="477"/>
                  </a:lnTo>
                  <a:lnTo>
                    <a:pt x="15" y="515"/>
                  </a:lnTo>
                  <a:lnTo>
                    <a:pt x="27" y="554"/>
                  </a:lnTo>
                  <a:lnTo>
                    <a:pt x="44" y="591"/>
                  </a:lnTo>
                  <a:lnTo>
                    <a:pt x="64" y="626"/>
                  </a:lnTo>
                  <a:lnTo>
                    <a:pt x="87" y="659"/>
                  </a:lnTo>
                  <a:lnTo>
                    <a:pt x="104" y="668"/>
                  </a:lnTo>
                  <a:lnTo>
                    <a:pt x="122" y="676"/>
                  </a:lnTo>
                  <a:lnTo>
                    <a:pt x="139" y="684"/>
                  </a:lnTo>
                  <a:lnTo>
                    <a:pt x="158" y="692"/>
                  </a:lnTo>
                  <a:lnTo>
                    <a:pt x="176" y="697"/>
                  </a:lnTo>
                  <a:lnTo>
                    <a:pt x="195" y="703"/>
                  </a:lnTo>
                  <a:lnTo>
                    <a:pt x="217" y="707"/>
                  </a:lnTo>
                  <a:lnTo>
                    <a:pt x="236" y="711"/>
                  </a:lnTo>
                  <a:close/>
                </a:path>
              </a:pathLst>
            </a:custGeom>
            <a:solidFill>
              <a:srgbClr val="9BE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88" name="Freeform 147"/>
            <p:cNvSpPr>
              <a:spLocks/>
            </p:cNvSpPr>
            <p:nvPr/>
          </p:nvSpPr>
          <p:spPr bwMode="auto">
            <a:xfrm>
              <a:off x="4624" y="2391"/>
              <a:ext cx="103" cy="136"/>
            </a:xfrm>
            <a:custGeom>
              <a:avLst/>
              <a:gdLst>
                <a:gd name="T0" fmla="*/ 52 w 103"/>
                <a:gd name="T1" fmla="*/ 4 h 136"/>
                <a:gd name="T2" fmla="*/ 56 w 103"/>
                <a:gd name="T3" fmla="*/ 6 h 136"/>
                <a:gd name="T4" fmla="*/ 64 w 103"/>
                <a:gd name="T5" fmla="*/ 12 h 136"/>
                <a:gd name="T6" fmla="*/ 76 w 103"/>
                <a:gd name="T7" fmla="*/ 20 h 136"/>
                <a:gd name="T8" fmla="*/ 87 w 103"/>
                <a:gd name="T9" fmla="*/ 29 h 136"/>
                <a:gd name="T10" fmla="*/ 97 w 103"/>
                <a:gd name="T11" fmla="*/ 43 h 136"/>
                <a:gd name="T12" fmla="*/ 103 w 103"/>
                <a:gd name="T13" fmla="*/ 54 h 136"/>
                <a:gd name="T14" fmla="*/ 101 w 103"/>
                <a:gd name="T15" fmla="*/ 68 h 136"/>
                <a:gd name="T16" fmla="*/ 91 w 103"/>
                <a:gd name="T17" fmla="*/ 80 h 136"/>
                <a:gd name="T18" fmla="*/ 78 w 103"/>
                <a:gd name="T19" fmla="*/ 91 h 136"/>
                <a:gd name="T20" fmla="*/ 74 w 103"/>
                <a:gd name="T21" fmla="*/ 103 h 136"/>
                <a:gd name="T22" fmla="*/ 72 w 103"/>
                <a:gd name="T23" fmla="*/ 114 h 136"/>
                <a:gd name="T24" fmla="*/ 66 w 103"/>
                <a:gd name="T25" fmla="*/ 128 h 136"/>
                <a:gd name="T26" fmla="*/ 54 w 103"/>
                <a:gd name="T27" fmla="*/ 136 h 136"/>
                <a:gd name="T28" fmla="*/ 41 w 103"/>
                <a:gd name="T29" fmla="*/ 132 h 136"/>
                <a:gd name="T30" fmla="*/ 31 w 103"/>
                <a:gd name="T31" fmla="*/ 118 h 136"/>
                <a:gd name="T32" fmla="*/ 35 w 103"/>
                <a:gd name="T33" fmla="*/ 101 h 136"/>
                <a:gd name="T34" fmla="*/ 43 w 103"/>
                <a:gd name="T35" fmla="*/ 83 h 136"/>
                <a:gd name="T36" fmla="*/ 45 w 103"/>
                <a:gd name="T37" fmla="*/ 68 h 136"/>
                <a:gd name="T38" fmla="*/ 37 w 103"/>
                <a:gd name="T39" fmla="*/ 58 h 136"/>
                <a:gd name="T40" fmla="*/ 16 w 103"/>
                <a:gd name="T41" fmla="*/ 54 h 136"/>
                <a:gd name="T42" fmla="*/ 6 w 103"/>
                <a:gd name="T43" fmla="*/ 53 h 136"/>
                <a:gd name="T44" fmla="*/ 0 w 103"/>
                <a:gd name="T45" fmla="*/ 47 h 136"/>
                <a:gd name="T46" fmla="*/ 0 w 103"/>
                <a:gd name="T47" fmla="*/ 37 h 136"/>
                <a:gd name="T48" fmla="*/ 6 w 103"/>
                <a:gd name="T49" fmla="*/ 27 h 136"/>
                <a:gd name="T50" fmla="*/ 14 w 103"/>
                <a:gd name="T51" fmla="*/ 16 h 136"/>
                <a:gd name="T52" fmla="*/ 23 w 103"/>
                <a:gd name="T53" fmla="*/ 8 h 136"/>
                <a:gd name="T54" fmla="*/ 35 w 103"/>
                <a:gd name="T55" fmla="*/ 2 h 136"/>
                <a:gd name="T56" fmla="*/ 47 w 103"/>
                <a:gd name="T57" fmla="*/ 0 h 136"/>
                <a:gd name="T58" fmla="*/ 52 w 103"/>
                <a:gd name="T59" fmla="*/ 4 h 1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3"/>
                <a:gd name="T91" fmla="*/ 0 h 136"/>
                <a:gd name="T92" fmla="*/ 103 w 103"/>
                <a:gd name="T93" fmla="*/ 136 h 1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3" h="136">
                  <a:moveTo>
                    <a:pt x="52" y="4"/>
                  </a:moveTo>
                  <a:lnTo>
                    <a:pt x="56" y="6"/>
                  </a:lnTo>
                  <a:lnTo>
                    <a:pt x="64" y="12"/>
                  </a:lnTo>
                  <a:lnTo>
                    <a:pt x="76" y="20"/>
                  </a:lnTo>
                  <a:lnTo>
                    <a:pt x="87" y="29"/>
                  </a:lnTo>
                  <a:lnTo>
                    <a:pt x="97" y="43"/>
                  </a:lnTo>
                  <a:lnTo>
                    <a:pt x="103" y="54"/>
                  </a:lnTo>
                  <a:lnTo>
                    <a:pt x="101" y="68"/>
                  </a:lnTo>
                  <a:lnTo>
                    <a:pt x="91" y="80"/>
                  </a:lnTo>
                  <a:lnTo>
                    <a:pt x="78" y="91"/>
                  </a:lnTo>
                  <a:lnTo>
                    <a:pt x="74" y="103"/>
                  </a:lnTo>
                  <a:lnTo>
                    <a:pt x="72" y="114"/>
                  </a:lnTo>
                  <a:lnTo>
                    <a:pt x="66" y="128"/>
                  </a:lnTo>
                  <a:lnTo>
                    <a:pt x="54" y="136"/>
                  </a:lnTo>
                  <a:lnTo>
                    <a:pt x="41" y="132"/>
                  </a:lnTo>
                  <a:lnTo>
                    <a:pt x="31" y="118"/>
                  </a:lnTo>
                  <a:lnTo>
                    <a:pt x="35" y="101"/>
                  </a:lnTo>
                  <a:lnTo>
                    <a:pt x="43" y="83"/>
                  </a:lnTo>
                  <a:lnTo>
                    <a:pt x="45" y="68"/>
                  </a:lnTo>
                  <a:lnTo>
                    <a:pt x="37" y="58"/>
                  </a:lnTo>
                  <a:lnTo>
                    <a:pt x="16" y="54"/>
                  </a:lnTo>
                  <a:lnTo>
                    <a:pt x="6" y="53"/>
                  </a:lnTo>
                  <a:lnTo>
                    <a:pt x="0" y="47"/>
                  </a:lnTo>
                  <a:lnTo>
                    <a:pt x="0" y="37"/>
                  </a:lnTo>
                  <a:lnTo>
                    <a:pt x="6" y="27"/>
                  </a:lnTo>
                  <a:lnTo>
                    <a:pt x="14" y="16"/>
                  </a:lnTo>
                  <a:lnTo>
                    <a:pt x="23" y="8"/>
                  </a:lnTo>
                  <a:lnTo>
                    <a:pt x="35" y="2"/>
                  </a:lnTo>
                  <a:lnTo>
                    <a:pt x="47" y="0"/>
                  </a:lnTo>
                  <a:lnTo>
                    <a:pt x="52" y="4"/>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89" name="Freeform 148"/>
            <p:cNvSpPr>
              <a:spLocks/>
            </p:cNvSpPr>
            <p:nvPr/>
          </p:nvSpPr>
          <p:spPr bwMode="auto">
            <a:xfrm>
              <a:off x="4543" y="2409"/>
              <a:ext cx="60" cy="56"/>
            </a:xfrm>
            <a:custGeom>
              <a:avLst/>
              <a:gdLst>
                <a:gd name="T0" fmla="*/ 23 w 60"/>
                <a:gd name="T1" fmla="*/ 31 h 56"/>
                <a:gd name="T2" fmla="*/ 21 w 60"/>
                <a:gd name="T3" fmla="*/ 33 h 56"/>
                <a:gd name="T4" fmla="*/ 21 w 60"/>
                <a:gd name="T5" fmla="*/ 40 h 56"/>
                <a:gd name="T6" fmla="*/ 25 w 60"/>
                <a:gd name="T7" fmla="*/ 48 h 56"/>
                <a:gd name="T8" fmla="*/ 38 w 60"/>
                <a:gd name="T9" fmla="*/ 56 h 56"/>
                <a:gd name="T10" fmla="*/ 54 w 60"/>
                <a:gd name="T11" fmla="*/ 54 h 56"/>
                <a:gd name="T12" fmla="*/ 60 w 60"/>
                <a:gd name="T13" fmla="*/ 40 h 56"/>
                <a:gd name="T14" fmla="*/ 56 w 60"/>
                <a:gd name="T15" fmla="*/ 23 h 56"/>
                <a:gd name="T16" fmla="*/ 42 w 60"/>
                <a:gd name="T17" fmla="*/ 7 h 56"/>
                <a:gd name="T18" fmla="*/ 23 w 60"/>
                <a:gd name="T19" fmla="*/ 0 h 56"/>
                <a:gd name="T20" fmla="*/ 7 w 60"/>
                <a:gd name="T21" fmla="*/ 0 h 56"/>
                <a:gd name="T22" fmla="*/ 0 w 60"/>
                <a:gd name="T23" fmla="*/ 5 h 56"/>
                <a:gd name="T24" fmla="*/ 2 w 60"/>
                <a:gd name="T25" fmla="*/ 9 h 56"/>
                <a:gd name="T26" fmla="*/ 11 w 60"/>
                <a:gd name="T27" fmla="*/ 13 h 56"/>
                <a:gd name="T28" fmla="*/ 19 w 60"/>
                <a:gd name="T29" fmla="*/ 17 h 56"/>
                <a:gd name="T30" fmla="*/ 25 w 60"/>
                <a:gd name="T31" fmla="*/ 23 h 56"/>
                <a:gd name="T32" fmla="*/ 23 w 60"/>
                <a:gd name="T33" fmla="*/ 31 h 5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0"/>
                <a:gd name="T52" fmla="*/ 0 h 56"/>
                <a:gd name="T53" fmla="*/ 60 w 60"/>
                <a:gd name="T54" fmla="*/ 56 h 5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0" h="56">
                  <a:moveTo>
                    <a:pt x="23" y="31"/>
                  </a:moveTo>
                  <a:lnTo>
                    <a:pt x="21" y="33"/>
                  </a:lnTo>
                  <a:lnTo>
                    <a:pt x="21" y="40"/>
                  </a:lnTo>
                  <a:lnTo>
                    <a:pt x="25" y="48"/>
                  </a:lnTo>
                  <a:lnTo>
                    <a:pt x="38" y="56"/>
                  </a:lnTo>
                  <a:lnTo>
                    <a:pt x="54" y="54"/>
                  </a:lnTo>
                  <a:lnTo>
                    <a:pt x="60" y="40"/>
                  </a:lnTo>
                  <a:lnTo>
                    <a:pt x="56" y="23"/>
                  </a:lnTo>
                  <a:lnTo>
                    <a:pt x="42" y="7"/>
                  </a:lnTo>
                  <a:lnTo>
                    <a:pt x="23" y="0"/>
                  </a:lnTo>
                  <a:lnTo>
                    <a:pt x="7" y="0"/>
                  </a:lnTo>
                  <a:lnTo>
                    <a:pt x="0" y="5"/>
                  </a:lnTo>
                  <a:lnTo>
                    <a:pt x="2" y="9"/>
                  </a:lnTo>
                  <a:lnTo>
                    <a:pt x="11" y="13"/>
                  </a:lnTo>
                  <a:lnTo>
                    <a:pt x="19" y="17"/>
                  </a:lnTo>
                  <a:lnTo>
                    <a:pt x="25" y="23"/>
                  </a:lnTo>
                  <a:lnTo>
                    <a:pt x="23" y="31"/>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90" name="Freeform 149"/>
            <p:cNvSpPr>
              <a:spLocks/>
            </p:cNvSpPr>
            <p:nvPr/>
          </p:nvSpPr>
          <p:spPr bwMode="auto">
            <a:xfrm>
              <a:off x="4490" y="2399"/>
              <a:ext cx="35" cy="14"/>
            </a:xfrm>
            <a:custGeom>
              <a:avLst/>
              <a:gdLst>
                <a:gd name="T0" fmla="*/ 31 w 35"/>
                <a:gd name="T1" fmla="*/ 6 h 14"/>
                <a:gd name="T2" fmla="*/ 30 w 35"/>
                <a:gd name="T3" fmla="*/ 4 h 14"/>
                <a:gd name="T4" fmla="*/ 22 w 35"/>
                <a:gd name="T5" fmla="*/ 2 h 14"/>
                <a:gd name="T6" fmla="*/ 12 w 35"/>
                <a:gd name="T7" fmla="*/ 0 h 14"/>
                <a:gd name="T8" fmla="*/ 2 w 35"/>
                <a:gd name="T9" fmla="*/ 2 h 14"/>
                <a:gd name="T10" fmla="*/ 0 w 35"/>
                <a:gd name="T11" fmla="*/ 4 h 14"/>
                <a:gd name="T12" fmla="*/ 4 w 35"/>
                <a:gd name="T13" fmla="*/ 8 h 14"/>
                <a:gd name="T14" fmla="*/ 12 w 35"/>
                <a:gd name="T15" fmla="*/ 10 h 14"/>
                <a:gd name="T16" fmla="*/ 20 w 35"/>
                <a:gd name="T17" fmla="*/ 12 h 14"/>
                <a:gd name="T18" fmla="*/ 28 w 35"/>
                <a:gd name="T19" fmla="*/ 14 h 14"/>
                <a:gd name="T20" fmla="*/ 33 w 35"/>
                <a:gd name="T21" fmla="*/ 14 h 14"/>
                <a:gd name="T22" fmla="*/ 35 w 35"/>
                <a:gd name="T23" fmla="*/ 12 h 14"/>
                <a:gd name="T24" fmla="*/ 31 w 35"/>
                <a:gd name="T25" fmla="*/ 6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14"/>
                <a:gd name="T41" fmla="*/ 35 w 35"/>
                <a:gd name="T42" fmla="*/ 14 h 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14">
                  <a:moveTo>
                    <a:pt x="31" y="6"/>
                  </a:moveTo>
                  <a:lnTo>
                    <a:pt x="30" y="4"/>
                  </a:lnTo>
                  <a:lnTo>
                    <a:pt x="22" y="2"/>
                  </a:lnTo>
                  <a:lnTo>
                    <a:pt x="12" y="0"/>
                  </a:lnTo>
                  <a:lnTo>
                    <a:pt x="2" y="2"/>
                  </a:lnTo>
                  <a:lnTo>
                    <a:pt x="0" y="4"/>
                  </a:lnTo>
                  <a:lnTo>
                    <a:pt x="4" y="8"/>
                  </a:lnTo>
                  <a:lnTo>
                    <a:pt x="12" y="10"/>
                  </a:lnTo>
                  <a:lnTo>
                    <a:pt x="20" y="12"/>
                  </a:lnTo>
                  <a:lnTo>
                    <a:pt x="28" y="14"/>
                  </a:lnTo>
                  <a:lnTo>
                    <a:pt x="33" y="14"/>
                  </a:lnTo>
                  <a:lnTo>
                    <a:pt x="35" y="12"/>
                  </a:lnTo>
                  <a:lnTo>
                    <a:pt x="31" y="6"/>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91" name="Freeform 150"/>
            <p:cNvSpPr>
              <a:spLocks/>
            </p:cNvSpPr>
            <p:nvPr/>
          </p:nvSpPr>
          <p:spPr bwMode="auto">
            <a:xfrm>
              <a:off x="4277" y="2418"/>
              <a:ext cx="353" cy="707"/>
            </a:xfrm>
            <a:custGeom>
              <a:avLst/>
              <a:gdLst>
                <a:gd name="T0" fmla="*/ 4 w 353"/>
                <a:gd name="T1" fmla="*/ 192 h 707"/>
                <a:gd name="T2" fmla="*/ 22 w 353"/>
                <a:gd name="T3" fmla="*/ 235 h 707"/>
                <a:gd name="T4" fmla="*/ 29 w 353"/>
                <a:gd name="T5" fmla="*/ 273 h 707"/>
                <a:gd name="T6" fmla="*/ 60 w 353"/>
                <a:gd name="T7" fmla="*/ 302 h 707"/>
                <a:gd name="T8" fmla="*/ 109 w 353"/>
                <a:gd name="T9" fmla="*/ 337 h 707"/>
                <a:gd name="T10" fmla="*/ 146 w 353"/>
                <a:gd name="T11" fmla="*/ 359 h 707"/>
                <a:gd name="T12" fmla="*/ 132 w 353"/>
                <a:gd name="T13" fmla="*/ 386 h 707"/>
                <a:gd name="T14" fmla="*/ 119 w 353"/>
                <a:gd name="T15" fmla="*/ 426 h 707"/>
                <a:gd name="T16" fmla="*/ 136 w 353"/>
                <a:gd name="T17" fmla="*/ 473 h 707"/>
                <a:gd name="T18" fmla="*/ 173 w 353"/>
                <a:gd name="T19" fmla="*/ 519 h 707"/>
                <a:gd name="T20" fmla="*/ 171 w 353"/>
                <a:gd name="T21" fmla="*/ 659 h 707"/>
                <a:gd name="T22" fmla="*/ 212 w 353"/>
                <a:gd name="T23" fmla="*/ 707 h 707"/>
                <a:gd name="T24" fmla="*/ 206 w 353"/>
                <a:gd name="T25" fmla="*/ 670 h 707"/>
                <a:gd name="T26" fmla="*/ 241 w 353"/>
                <a:gd name="T27" fmla="*/ 624 h 707"/>
                <a:gd name="T28" fmla="*/ 260 w 353"/>
                <a:gd name="T29" fmla="*/ 593 h 707"/>
                <a:gd name="T30" fmla="*/ 279 w 353"/>
                <a:gd name="T31" fmla="*/ 562 h 707"/>
                <a:gd name="T32" fmla="*/ 320 w 353"/>
                <a:gd name="T33" fmla="*/ 527 h 707"/>
                <a:gd name="T34" fmla="*/ 353 w 353"/>
                <a:gd name="T35" fmla="*/ 471 h 707"/>
                <a:gd name="T36" fmla="*/ 337 w 353"/>
                <a:gd name="T37" fmla="*/ 444 h 707"/>
                <a:gd name="T38" fmla="*/ 301 w 353"/>
                <a:gd name="T39" fmla="*/ 421 h 707"/>
                <a:gd name="T40" fmla="*/ 270 w 353"/>
                <a:gd name="T41" fmla="*/ 380 h 707"/>
                <a:gd name="T42" fmla="*/ 237 w 353"/>
                <a:gd name="T43" fmla="*/ 351 h 707"/>
                <a:gd name="T44" fmla="*/ 200 w 353"/>
                <a:gd name="T45" fmla="*/ 343 h 707"/>
                <a:gd name="T46" fmla="*/ 163 w 353"/>
                <a:gd name="T47" fmla="*/ 343 h 707"/>
                <a:gd name="T48" fmla="*/ 138 w 353"/>
                <a:gd name="T49" fmla="*/ 343 h 707"/>
                <a:gd name="T50" fmla="*/ 134 w 353"/>
                <a:gd name="T51" fmla="*/ 322 h 707"/>
                <a:gd name="T52" fmla="*/ 134 w 353"/>
                <a:gd name="T53" fmla="*/ 304 h 707"/>
                <a:gd name="T54" fmla="*/ 124 w 353"/>
                <a:gd name="T55" fmla="*/ 297 h 707"/>
                <a:gd name="T56" fmla="*/ 122 w 353"/>
                <a:gd name="T57" fmla="*/ 277 h 707"/>
                <a:gd name="T58" fmla="*/ 86 w 353"/>
                <a:gd name="T59" fmla="*/ 281 h 707"/>
                <a:gd name="T60" fmla="*/ 91 w 353"/>
                <a:gd name="T61" fmla="*/ 242 h 707"/>
                <a:gd name="T62" fmla="*/ 119 w 353"/>
                <a:gd name="T63" fmla="*/ 231 h 707"/>
                <a:gd name="T64" fmla="*/ 148 w 353"/>
                <a:gd name="T65" fmla="*/ 235 h 707"/>
                <a:gd name="T66" fmla="*/ 161 w 353"/>
                <a:gd name="T67" fmla="*/ 254 h 707"/>
                <a:gd name="T68" fmla="*/ 173 w 353"/>
                <a:gd name="T69" fmla="*/ 260 h 707"/>
                <a:gd name="T70" fmla="*/ 179 w 353"/>
                <a:gd name="T71" fmla="*/ 233 h 707"/>
                <a:gd name="T72" fmla="*/ 215 w 353"/>
                <a:gd name="T73" fmla="*/ 202 h 707"/>
                <a:gd name="T74" fmla="*/ 256 w 353"/>
                <a:gd name="T75" fmla="*/ 173 h 707"/>
                <a:gd name="T76" fmla="*/ 293 w 353"/>
                <a:gd name="T77" fmla="*/ 163 h 707"/>
                <a:gd name="T78" fmla="*/ 291 w 353"/>
                <a:gd name="T79" fmla="*/ 144 h 707"/>
                <a:gd name="T80" fmla="*/ 335 w 353"/>
                <a:gd name="T81" fmla="*/ 128 h 707"/>
                <a:gd name="T82" fmla="*/ 297 w 353"/>
                <a:gd name="T83" fmla="*/ 86 h 707"/>
                <a:gd name="T84" fmla="*/ 260 w 353"/>
                <a:gd name="T85" fmla="*/ 107 h 707"/>
                <a:gd name="T86" fmla="*/ 235 w 353"/>
                <a:gd name="T87" fmla="*/ 120 h 707"/>
                <a:gd name="T88" fmla="*/ 215 w 353"/>
                <a:gd name="T89" fmla="*/ 95 h 707"/>
                <a:gd name="T90" fmla="*/ 202 w 353"/>
                <a:gd name="T91" fmla="*/ 78 h 707"/>
                <a:gd name="T92" fmla="*/ 233 w 353"/>
                <a:gd name="T93" fmla="*/ 62 h 707"/>
                <a:gd name="T94" fmla="*/ 262 w 353"/>
                <a:gd name="T95" fmla="*/ 58 h 707"/>
                <a:gd name="T96" fmla="*/ 270 w 353"/>
                <a:gd name="T97" fmla="*/ 47 h 707"/>
                <a:gd name="T98" fmla="*/ 260 w 353"/>
                <a:gd name="T99" fmla="*/ 26 h 707"/>
                <a:gd name="T100" fmla="*/ 243 w 353"/>
                <a:gd name="T101" fmla="*/ 29 h 707"/>
                <a:gd name="T102" fmla="*/ 223 w 353"/>
                <a:gd name="T103" fmla="*/ 35 h 707"/>
                <a:gd name="T104" fmla="*/ 217 w 353"/>
                <a:gd name="T105" fmla="*/ 22 h 707"/>
                <a:gd name="T106" fmla="*/ 192 w 353"/>
                <a:gd name="T107" fmla="*/ 8 h 707"/>
                <a:gd name="T108" fmla="*/ 173 w 353"/>
                <a:gd name="T109" fmla="*/ 0 h 707"/>
                <a:gd name="T110" fmla="*/ 157 w 353"/>
                <a:gd name="T111" fmla="*/ 16 h 707"/>
                <a:gd name="T112" fmla="*/ 136 w 353"/>
                <a:gd name="T113" fmla="*/ 20 h 707"/>
                <a:gd name="T114" fmla="*/ 111 w 353"/>
                <a:gd name="T115" fmla="*/ 18 h 707"/>
                <a:gd name="T116" fmla="*/ 84 w 353"/>
                <a:gd name="T117" fmla="*/ 12 h 707"/>
                <a:gd name="T118" fmla="*/ 60 w 353"/>
                <a:gd name="T119" fmla="*/ 29 h 707"/>
                <a:gd name="T120" fmla="*/ 39 w 353"/>
                <a:gd name="T121" fmla="*/ 47 h 707"/>
                <a:gd name="T122" fmla="*/ 37 w 353"/>
                <a:gd name="T123" fmla="*/ 74 h 707"/>
                <a:gd name="T124" fmla="*/ 22 w 353"/>
                <a:gd name="T125" fmla="*/ 130 h 70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53"/>
                <a:gd name="T190" fmla="*/ 0 h 707"/>
                <a:gd name="T191" fmla="*/ 353 w 353"/>
                <a:gd name="T192" fmla="*/ 707 h 70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53" h="707">
                  <a:moveTo>
                    <a:pt x="22" y="130"/>
                  </a:moveTo>
                  <a:lnTo>
                    <a:pt x="0" y="163"/>
                  </a:lnTo>
                  <a:lnTo>
                    <a:pt x="4" y="192"/>
                  </a:lnTo>
                  <a:lnTo>
                    <a:pt x="14" y="211"/>
                  </a:lnTo>
                  <a:lnTo>
                    <a:pt x="22" y="219"/>
                  </a:lnTo>
                  <a:lnTo>
                    <a:pt x="22" y="235"/>
                  </a:lnTo>
                  <a:lnTo>
                    <a:pt x="22" y="248"/>
                  </a:lnTo>
                  <a:lnTo>
                    <a:pt x="24" y="262"/>
                  </a:lnTo>
                  <a:lnTo>
                    <a:pt x="29" y="273"/>
                  </a:lnTo>
                  <a:lnTo>
                    <a:pt x="37" y="285"/>
                  </a:lnTo>
                  <a:lnTo>
                    <a:pt x="47" y="295"/>
                  </a:lnTo>
                  <a:lnTo>
                    <a:pt x="60" y="302"/>
                  </a:lnTo>
                  <a:lnTo>
                    <a:pt x="78" y="308"/>
                  </a:lnTo>
                  <a:lnTo>
                    <a:pt x="101" y="324"/>
                  </a:lnTo>
                  <a:lnTo>
                    <a:pt x="109" y="337"/>
                  </a:lnTo>
                  <a:lnTo>
                    <a:pt x="115" y="351"/>
                  </a:lnTo>
                  <a:lnTo>
                    <a:pt x="128" y="357"/>
                  </a:lnTo>
                  <a:lnTo>
                    <a:pt x="146" y="359"/>
                  </a:lnTo>
                  <a:lnTo>
                    <a:pt x="153" y="362"/>
                  </a:lnTo>
                  <a:lnTo>
                    <a:pt x="150" y="372"/>
                  </a:lnTo>
                  <a:lnTo>
                    <a:pt x="132" y="386"/>
                  </a:lnTo>
                  <a:lnTo>
                    <a:pt x="122" y="395"/>
                  </a:lnTo>
                  <a:lnTo>
                    <a:pt x="119" y="411"/>
                  </a:lnTo>
                  <a:lnTo>
                    <a:pt x="119" y="426"/>
                  </a:lnTo>
                  <a:lnTo>
                    <a:pt x="122" y="442"/>
                  </a:lnTo>
                  <a:lnTo>
                    <a:pt x="128" y="457"/>
                  </a:lnTo>
                  <a:lnTo>
                    <a:pt x="136" y="473"/>
                  </a:lnTo>
                  <a:lnTo>
                    <a:pt x="148" y="486"/>
                  </a:lnTo>
                  <a:lnTo>
                    <a:pt x="159" y="494"/>
                  </a:lnTo>
                  <a:lnTo>
                    <a:pt x="173" y="519"/>
                  </a:lnTo>
                  <a:lnTo>
                    <a:pt x="173" y="560"/>
                  </a:lnTo>
                  <a:lnTo>
                    <a:pt x="169" y="610"/>
                  </a:lnTo>
                  <a:lnTo>
                    <a:pt x="171" y="659"/>
                  </a:lnTo>
                  <a:lnTo>
                    <a:pt x="181" y="692"/>
                  </a:lnTo>
                  <a:lnTo>
                    <a:pt x="198" y="705"/>
                  </a:lnTo>
                  <a:lnTo>
                    <a:pt x="212" y="707"/>
                  </a:lnTo>
                  <a:lnTo>
                    <a:pt x="217" y="707"/>
                  </a:lnTo>
                  <a:lnTo>
                    <a:pt x="213" y="694"/>
                  </a:lnTo>
                  <a:lnTo>
                    <a:pt x="206" y="670"/>
                  </a:lnTo>
                  <a:lnTo>
                    <a:pt x="208" y="645"/>
                  </a:lnTo>
                  <a:lnTo>
                    <a:pt x="227" y="630"/>
                  </a:lnTo>
                  <a:lnTo>
                    <a:pt x="241" y="624"/>
                  </a:lnTo>
                  <a:lnTo>
                    <a:pt x="248" y="614"/>
                  </a:lnTo>
                  <a:lnTo>
                    <a:pt x="254" y="603"/>
                  </a:lnTo>
                  <a:lnTo>
                    <a:pt x="260" y="593"/>
                  </a:lnTo>
                  <a:lnTo>
                    <a:pt x="266" y="581"/>
                  </a:lnTo>
                  <a:lnTo>
                    <a:pt x="272" y="570"/>
                  </a:lnTo>
                  <a:lnTo>
                    <a:pt x="279" y="562"/>
                  </a:lnTo>
                  <a:lnTo>
                    <a:pt x="293" y="556"/>
                  </a:lnTo>
                  <a:lnTo>
                    <a:pt x="312" y="545"/>
                  </a:lnTo>
                  <a:lnTo>
                    <a:pt x="320" y="527"/>
                  </a:lnTo>
                  <a:lnTo>
                    <a:pt x="328" y="506"/>
                  </a:lnTo>
                  <a:lnTo>
                    <a:pt x="345" y="483"/>
                  </a:lnTo>
                  <a:lnTo>
                    <a:pt x="353" y="471"/>
                  </a:lnTo>
                  <a:lnTo>
                    <a:pt x="353" y="461"/>
                  </a:lnTo>
                  <a:lnTo>
                    <a:pt x="347" y="454"/>
                  </a:lnTo>
                  <a:lnTo>
                    <a:pt x="337" y="444"/>
                  </a:lnTo>
                  <a:lnTo>
                    <a:pt x="324" y="436"/>
                  </a:lnTo>
                  <a:lnTo>
                    <a:pt x="312" y="428"/>
                  </a:lnTo>
                  <a:lnTo>
                    <a:pt x="301" y="421"/>
                  </a:lnTo>
                  <a:lnTo>
                    <a:pt x="295" y="411"/>
                  </a:lnTo>
                  <a:lnTo>
                    <a:pt x="283" y="393"/>
                  </a:lnTo>
                  <a:lnTo>
                    <a:pt x="270" y="380"/>
                  </a:lnTo>
                  <a:lnTo>
                    <a:pt x="254" y="368"/>
                  </a:lnTo>
                  <a:lnTo>
                    <a:pt x="243" y="357"/>
                  </a:lnTo>
                  <a:lnTo>
                    <a:pt x="237" y="351"/>
                  </a:lnTo>
                  <a:lnTo>
                    <a:pt x="227" y="347"/>
                  </a:lnTo>
                  <a:lnTo>
                    <a:pt x="213" y="345"/>
                  </a:lnTo>
                  <a:lnTo>
                    <a:pt x="200" y="343"/>
                  </a:lnTo>
                  <a:lnTo>
                    <a:pt x="186" y="343"/>
                  </a:lnTo>
                  <a:lnTo>
                    <a:pt x="173" y="343"/>
                  </a:lnTo>
                  <a:lnTo>
                    <a:pt x="163" y="343"/>
                  </a:lnTo>
                  <a:lnTo>
                    <a:pt x="157" y="345"/>
                  </a:lnTo>
                  <a:lnTo>
                    <a:pt x="148" y="345"/>
                  </a:lnTo>
                  <a:lnTo>
                    <a:pt x="138" y="343"/>
                  </a:lnTo>
                  <a:lnTo>
                    <a:pt x="130" y="337"/>
                  </a:lnTo>
                  <a:lnTo>
                    <a:pt x="130" y="330"/>
                  </a:lnTo>
                  <a:lnTo>
                    <a:pt x="134" y="322"/>
                  </a:lnTo>
                  <a:lnTo>
                    <a:pt x="140" y="314"/>
                  </a:lnTo>
                  <a:lnTo>
                    <a:pt x="142" y="308"/>
                  </a:lnTo>
                  <a:lnTo>
                    <a:pt x="134" y="304"/>
                  </a:lnTo>
                  <a:lnTo>
                    <a:pt x="124" y="302"/>
                  </a:lnTo>
                  <a:lnTo>
                    <a:pt x="122" y="302"/>
                  </a:lnTo>
                  <a:lnTo>
                    <a:pt x="124" y="297"/>
                  </a:lnTo>
                  <a:lnTo>
                    <a:pt x="128" y="283"/>
                  </a:lnTo>
                  <a:lnTo>
                    <a:pt x="128" y="275"/>
                  </a:lnTo>
                  <a:lnTo>
                    <a:pt x="122" y="277"/>
                  </a:lnTo>
                  <a:lnTo>
                    <a:pt x="113" y="285"/>
                  </a:lnTo>
                  <a:lnTo>
                    <a:pt x="97" y="287"/>
                  </a:lnTo>
                  <a:lnTo>
                    <a:pt x="86" y="281"/>
                  </a:lnTo>
                  <a:lnTo>
                    <a:pt x="80" y="270"/>
                  </a:lnTo>
                  <a:lnTo>
                    <a:pt x="84" y="258"/>
                  </a:lnTo>
                  <a:lnTo>
                    <a:pt x="91" y="242"/>
                  </a:lnTo>
                  <a:lnTo>
                    <a:pt x="99" y="237"/>
                  </a:lnTo>
                  <a:lnTo>
                    <a:pt x="107" y="233"/>
                  </a:lnTo>
                  <a:lnTo>
                    <a:pt x="119" y="231"/>
                  </a:lnTo>
                  <a:lnTo>
                    <a:pt x="128" y="231"/>
                  </a:lnTo>
                  <a:lnTo>
                    <a:pt x="138" y="233"/>
                  </a:lnTo>
                  <a:lnTo>
                    <a:pt x="148" y="235"/>
                  </a:lnTo>
                  <a:lnTo>
                    <a:pt x="153" y="239"/>
                  </a:lnTo>
                  <a:lnTo>
                    <a:pt x="157" y="244"/>
                  </a:lnTo>
                  <a:lnTo>
                    <a:pt x="161" y="254"/>
                  </a:lnTo>
                  <a:lnTo>
                    <a:pt x="165" y="262"/>
                  </a:lnTo>
                  <a:lnTo>
                    <a:pt x="171" y="264"/>
                  </a:lnTo>
                  <a:lnTo>
                    <a:pt x="173" y="260"/>
                  </a:lnTo>
                  <a:lnTo>
                    <a:pt x="173" y="250"/>
                  </a:lnTo>
                  <a:lnTo>
                    <a:pt x="175" y="242"/>
                  </a:lnTo>
                  <a:lnTo>
                    <a:pt x="179" y="233"/>
                  </a:lnTo>
                  <a:lnTo>
                    <a:pt x="190" y="225"/>
                  </a:lnTo>
                  <a:lnTo>
                    <a:pt x="204" y="215"/>
                  </a:lnTo>
                  <a:lnTo>
                    <a:pt x="215" y="202"/>
                  </a:lnTo>
                  <a:lnTo>
                    <a:pt x="225" y="190"/>
                  </a:lnTo>
                  <a:lnTo>
                    <a:pt x="241" y="179"/>
                  </a:lnTo>
                  <a:lnTo>
                    <a:pt x="256" y="173"/>
                  </a:lnTo>
                  <a:lnTo>
                    <a:pt x="273" y="171"/>
                  </a:lnTo>
                  <a:lnTo>
                    <a:pt x="285" y="169"/>
                  </a:lnTo>
                  <a:lnTo>
                    <a:pt x="293" y="163"/>
                  </a:lnTo>
                  <a:lnTo>
                    <a:pt x="291" y="153"/>
                  </a:lnTo>
                  <a:lnTo>
                    <a:pt x="289" y="148"/>
                  </a:lnTo>
                  <a:lnTo>
                    <a:pt x="291" y="144"/>
                  </a:lnTo>
                  <a:lnTo>
                    <a:pt x="312" y="144"/>
                  </a:lnTo>
                  <a:lnTo>
                    <a:pt x="334" y="140"/>
                  </a:lnTo>
                  <a:lnTo>
                    <a:pt x="335" y="128"/>
                  </a:lnTo>
                  <a:lnTo>
                    <a:pt x="324" y="111"/>
                  </a:lnTo>
                  <a:lnTo>
                    <a:pt x="310" y="95"/>
                  </a:lnTo>
                  <a:lnTo>
                    <a:pt x="297" y="86"/>
                  </a:lnTo>
                  <a:lnTo>
                    <a:pt x="285" y="84"/>
                  </a:lnTo>
                  <a:lnTo>
                    <a:pt x="272" y="91"/>
                  </a:lnTo>
                  <a:lnTo>
                    <a:pt x="260" y="107"/>
                  </a:lnTo>
                  <a:lnTo>
                    <a:pt x="248" y="120"/>
                  </a:lnTo>
                  <a:lnTo>
                    <a:pt x="241" y="124"/>
                  </a:lnTo>
                  <a:lnTo>
                    <a:pt x="235" y="120"/>
                  </a:lnTo>
                  <a:lnTo>
                    <a:pt x="233" y="107"/>
                  </a:lnTo>
                  <a:lnTo>
                    <a:pt x="227" y="97"/>
                  </a:lnTo>
                  <a:lnTo>
                    <a:pt x="215" y="95"/>
                  </a:lnTo>
                  <a:lnTo>
                    <a:pt x="204" y="95"/>
                  </a:lnTo>
                  <a:lnTo>
                    <a:pt x="198" y="86"/>
                  </a:lnTo>
                  <a:lnTo>
                    <a:pt x="202" y="78"/>
                  </a:lnTo>
                  <a:lnTo>
                    <a:pt x="208" y="72"/>
                  </a:lnTo>
                  <a:lnTo>
                    <a:pt x="219" y="66"/>
                  </a:lnTo>
                  <a:lnTo>
                    <a:pt x="233" y="62"/>
                  </a:lnTo>
                  <a:lnTo>
                    <a:pt x="244" y="60"/>
                  </a:lnTo>
                  <a:lnTo>
                    <a:pt x="256" y="58"/>
                  </a:lnTo>
                  <a:lnTo>
                    <a:pt x="262" y="58"/>
                  </a:lnTo>
                  <a:lnTo>
                    <a:pt x="266" y="58"/>
                  </a:lnTo>
                  <a:lnTo>
                    <a:pt x="275" y="55"/>
                  </a:lnTo>
                  <a:lnTo>
                    <a:pt x="270" y="47"/>
                  </a:lnTo>
                  <a:lnTo>
                    <a:pt x="262" y="39"/>
                  </a:lnTo>
                  <a:lnTo>
                    <a:pt x="260" y="31"/>
                  </a:lnTo>
                  <a:lnTo>
                    <a:pt x="260" y="26"/>
                  </a:lnTo>
                  <a:lnTo>
                    <a:pt x="254" y="22"/>
                  </a:lnTo>
                  <a:lnTo>
                    <a:pt x="246" y="22"/>
                  </a:lnTo>
                  <a:lnTo>
                    <a:pt x="243" y="29"/>
                  </a:lnTo>
                  <a:lnTo>
                    <a:pt x="239" y="37"/>
                  </a:lnTo>
                  <a:lnTo>
                    <a:pt x="231" y="39"/>
                  </a:lnTo>
                  <a:lnTo>
                    <a:pt x="223" y="35"/>
                  </a:lnTo>
                  <a:lnTo>
                    <a:pt x="225" y="27"/>
                  </a:lnTo>
                  <a:lnTo>
                    <a:pt x="227" y="22"/>
                  </a:lnTo>
                  <a:lnTo>
                    <a:pt x="217" y="22"/>
                  </a:lnTo>
                  <a:lnTo>
                    <a:pt x="206" y="20"/>
                  </a:lnTo>
                  <a:lnTo>
                    <a:pt x="196" y="16"/>
                  </a:lnTo>
                  <a:lnTo>
                    <a:pt x="192" y="8"/>
                  </a:lnTo>
                  <a:lnTo>
                    <a:pt x="192" y="4"/>
                  </a:lnTo>
                  <a:lnTo>
                    <a:pt x="186" y="0"/>
                  </a:lnTo>
                  <a:lnTo>
                    <a:pt x="173" y="0"/>
                  </a:lnTo>
                  <a:lnTo>
                    <a:pt x="163" y="4"/>
                  </a:lnTo>
                  <a:lnTo>
                    <a:pt x="161" y="10"/>
                  </a:lnTo>
                  <a:lnTo>
                    <a:pt x="157" y="16"/>
                  </a:lnTo>
                  <a:lnTo>
                    <a:pt x="148" y="20"/>
                  </a:lnTo>
                  <a:lnTo>
                    <a:pt x="142" y="20"/>
                  </a:lnTo>
                  <a:lnTo>
                    <a:pt x="136" y="20"/>
                  </a:lnTo>
                  <a:lnTo>
                    <a:pt x="128" y="20"/>
                  </a:lnTo>
                  <a:lnTo>
                    <a:pt x="120" y="18"/>
                  </a:lnTo>
                  <a:lnTo>
                    <a:pt x="111" y="18"/>
                  </a:lnTo>
                  <a:lnTo>
                    <a:pt x="103" y="16"/>
                  </a:lnTo>
                  <a:lnTo>
                    <a:pt x="93" y="14"/>
                  </a:lnTo>
                  <a:lnTo>
                    <a:pt x="84" y="12"/>
                  </a:lnTo>
                  <a:lnTo>
                    <a:pt x="76" y="18"/>
                  </a:lnTo>
                  <a:lnTo>
                    <a:pt x="68" y="24"/>
                  </a:lnTo>
                  <a:lnTo>
                    <a:pt x="60" y="29"/>
                  </a:lnTo>
                  <a:lnTo>
                    <a:pt x="53" y="35"/>
                  </a:lnTo>
                  <a:lnTo>
                    <a:pt x="47" y="41"/>
                  </a:lnTo>
                  <a:lnTo>
                    <a:pt x="39" y="47"/>
                  </a:lnTo>
                  <a:lnTo>
                    <a:pt x="31" y="55"/>
                  </a:lnTo>
                  <a:lnTo>
                    <a:pt x="26" y="60"/>
                  </a:lnTo>
                  <a:lnTo>
                    <a:pt x="37" y="74"/>
                  </a:lnTo>
                  <a:lnTo>
                    <a:pt x="41" y="91"/>
                  </a:lnTo>
                  <a:lnTo>
                    <a:pt x="37" y="111"/>
                  </a:lnTo>
                  <a:lnTo>
                    <a:pt x="22" y="130"/>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92" name="Freeform 151"/>
            <p:cNvSpPr>
              <a:spLocks/>
            </p:cNvSpPr>
            <p:nvPr/>
          </p:nvSpPr>
          <p:spPr bwMode="auto">
            <a:xfrm>
              <a:off x="4698" y="2657"/>
              <a:ext cx="296" cy="414"/>
            </a:xfrm>
            <a:custGeom>
              <a:avLst/>
              <a:gdLst>
                <a:gd name="T0" fmla="*/ 267 w 296"/>
                <a:gd name="T1" fmla="*/ 96 h 414"/>
                <a:gd name="T2" fmla="*/ 267 w 296"/>
                <a:gd name="T3" fmla="*/ 96 h 414"/>
                <a:gd name="T4" fmla="*/ 257 w 296"/>
                <a:gd name="T5" fmla="*/ 87 h 414"/>
                <a:gd name="T6" fmla="*/ 251 w 296"/>
                <a:gd name="T7" fmla="*/ 69 h 414"/>
                <a:gd name="T8" fmla="*/ 250 w 296"/>
                <a:gd name="T9" fmla="*/ 56 h 414"/>
                <a:gd name="T10" fmla="*/ 234 w 296"/>
                <a:gd name="T11" fmla="*/ 48 h 414"/>
                <a:gd name="T12" fmla="*/ 217 w 296"/>
                <a:gd name="T13" fmla="*/ 44 h 414"/>
                <a:gd name="T14" fmla="*/ 197 w 296"/>
                <a:gd name="T15" fmla="*/ 46 h 414"/>
                <a:gd name="T16" fmla="*/ 180 w 296"/>
                <a:gd name="T17" fmla="*/ 48 h 414"/>
                <a:gd name="T18" fmla="*/ 164 w 296"/>
                <a:gd name="T19" fmla="*/ 34 h 414"/>
                <a:gd name="T20" fmla="*/ 149 w 296"/>
                <a:gd name="T21" fmla="*/ 13 h 414"/>
                <a:gd name="T22" fmla="*/ 126 w 296"/>
                <a:gd name="T23" fmla="*/ 0 h 414"/>
                <a:gd name="T24" fmla="*/ 104 w 296"/>
                <a:gd name="T25" fmla="*/ 5 h 414"/>
                <a:gd name="T26" fmla="*/ 95 w 296"/>
                <a:gd name="T27" fmla="*/ 13 h 414"/>
                <a:gd name="T28" fmla="*/ 83 w 296"/>
                <a:gd name="T29" fmla="*/ 11 h 414"/>
                <a:gd name="T30" fmla="*/ 81 w 296"/>
                <a:gd name="T31" fmla="*/ 11 h 414"/>
                <a:gd name="T32" fmla="*/ 79 w 296"/>
                <a:gd name="T33" fmla="*/ 11 h 414"/>
                <a:gd name="T34" fmla="*/ 77 w 296"/>
                <a:gd name="T35" fmla="*/ 11 h 414"/>
                <a:gd name="T36" fmla="*/ 71 w 296"/>
                <a:gd name="T37" fmla="*/ 15 h 414"/>
                <a:gd name="T38" fmla="*/ 52 w 296"/>
                <a:gd name="T39" fmla="*/ 29 h 414"/>
                <a:gd name="T40" fmla="*/ 27 w 296"/>
                <a:gd name="T41" fmla="*/ 54 h 414"/>
                <a:gd name="T42" fmla="*/ 5 w 296"/>
                <a:gd name="T43" fmla="*/ 87 h 414"/>
                <a:gd name="T44" fmla="*/ 0 w 296"/>
                <a:gd name="T45" fmla="*/ 125 h 414"/>
                <a:gd name="T46" fmla="*/ 7 w 296"/>
                <a:gd name="T47" fmla="*/ 154 h 414"/>
                <a:gd name="T48" fmla="*/ 23 w 296"/>
                <a:gd name="T49" fmla="*/ 172 h 414"/>
                <a:gd name="T50" fmla="*/ 48 w 296"/>
                <a:gd name="T51" fmla="*/ 180 h 414"/>
                <a:gd name="T52" fmla="*/ 75 w 296"/>
                <a:gd name="T53" fmla="*/ 180 h 414"/>
                <a:gd name="T54" fmla="*/ 106 w 296"/>
                <a:gd name="T55" fmla="*/ 191 h 414"/>
                <a:gd name="T56" fmla="*/ 127 w 296"/>
                <a:gd name="T57" fmla="*/ 216 h 414"/>
                <a:gd name="T58" fmla="*/ 133 w 296"/>
                <a:gd name="T59" fmla="*/ 253 h 414"/>
                <a:gd name="T60" fmla="*/ 122 w 296"/>
                <a:gd name="T61" fmla="*/ 296 h 414"/>
                <a:gd name="T62" fmla="*/ 122 w 296"/>
                <a:gd name="T63" fmla="*/ 342 h 414"/>
                <a:gd name="T64" fmla="*/ 133 w 296"/>
                <a:gd name="T65" fmla="*/ 385 h 414"/>
                <a:gd name="T66" fmla="*/ 155 w 296"/>
                <a:gd name="T67" fmla="*/ 410 h 414"/>
                <a:gd name="T68" fmla="*/ 180 w 296"/>
                <a:gd name="T69" fmla="*/ 400 h 414"/>
                <a:gd name="T70" fmla="*/ 203 w 296"/>
                <a:gd name="T71" fmla="*/ 375 h 414"/>
                <a:gd name="T72" fmla="*/ 226 w 296"/>
                <a:gd name="T73" fmla="*/ 346 h 414"/>
                <a:gd name="T74" fmla="*/ 246 w 296"/>
                <a:gd name="T75" fmla="*/ 313 h 414"/>
                <a:gd name="T76" fmla="*/ 255 w 296"/>
                <a:gd name="T77" fmla="*/ 292 h 414"/>
                <a:gd name="T78" fmla="*/ 255 w 296"/>
                <a:gd name="T79" fmla="*/ 280 h 414"/>
                <a:gd name="T80" fmla="*/ 253 w 296"/>
                <a:gd name="T81" fmla="*/ 257 h 414"/>
                <a:gd name="T82" fmla="*/ 271 w 296"/>
                <a:gd name="T83" fmla="*/ 230 h 414"/>
                <a:gd name="T84" fmla="*/ 286 w 296"/>
                <a:gd name="T85" fmla="*/ 205 h 414"/>
                <a:gd name="T86" fmla="*/ 292 w 296"/>
                <a:gd name="T87" fmla="*/ 182 h 414"/>
                <a:gd name="T88" fmla="*/ 294 w 296"/>
                <a:gd name="T89" fmla="*/ 166 h 414"/>
                <a:gd name="T90" fmla="*/ 294 w 296"/>
                <a:gd name="T91" fmla="*/ 164 h 414"/>
                <a:gd name="T92" fmla="*/ 284 w 296"/>
                <a:gd name="T93" fmla="*/ 151 h 414"/>
                <a:gd name="T94" fmla="*/ 269 w 296"/>
                <a:gd name="T95" fmla="*/ 116 h 41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96"/>
                <a:gd name="T145" fmla="*/ 0 h 414"/>
                <a:gd name="T146" fmla="*/ 296 w 296"/>
                <a:gd name="T147" fmla="*/ 414 h 41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96" h="414">
                  <a:moveTo>
                    <a:pt x="267" y="96"/>
                  </a:moveTo>
                  <a:lnTo>
                    <a:pt x="267" y="96"/>
                  </a:lnTo>
                  <a:lnTo>
                    <a:pt x="257" y="87"/>
                  </a:lnTo>
                  <a:lnTo>
                    <a:pt x="253" y="79"/>
                  </a:lnTo>
                  <a:lnTo>
                    <a:pt x="251" y="69"/>
                  </a:lnTo>
                  <a:lnTo>
                    <a:pt x="257" y="62"/>
                  </a:lnTo>
                  <a:lnTo>
                    <a:pt x="250" y="56"/>
                  </a:lnTo>
                  <a:lnTo>
                    <a:pt x="242" y="52"/>
                  </a:lnTo>
                  <a:lnTo>
                    <a:pt x="234" y="48"/>
                  </a:lnTo>
                  <a:lnTo>
                    <a:pt x="224" y="46"/>
                  </a:lnTo>
                  <a:lnTo>
                    <a:pt x="217" y="44"/>
                  </a:lnTo>
                  <a:lnTo>
                    <a:pt x="207" y="44"/>
                  </a:lnTo>
                  <a:lnTo>
                    <a:pt x="197" y="46"/>
                  </a:lnTo>
                  <a:lnTo>
                    <a:pt x="189" y="48"/>
                  </a:lnTo>
                  <a:lnTo>
                    <a:pt x="180" y="48"/>
                  </a:lnTo>
                  <a:lnTo>
                    <a:pt x="172" y="42"/>
                  </a:lnTo>
                  <a:lnTo>
                    <a:pt x="164" y="34"/>
                  </a:lnTo>
                  <a:lnTo>
                    <a:pt x="158" y="23"/>
                  </a:lnTo>
                  <a:lnTo>
                    <a:pt x="149" y="13"/>
                  </a:lnTo>
                  <a:lnTo>
                    <a:pt x="139" y="3"/>
                  </a:lnTo>
                  <a:lnTo>
                    <a:pt x="126" y="0"/>
                  </a:lnTo>
                  <a:lnTo>
                    <a:pt x="108" y="0"/>
                  </a:lnTo>
                  <a:lnTo>
                    <a:pt x="104" y="5"/>
                  </a:lnTo>
                  <a:lnTo>
                    <a:pt x="100" y="11"/>
                  </a:lnTo>
                  <a:lnTo>
                    <a:pt x="95" y="13"/>
                  </a:lnTo>
                  <a:lnTo>
                    <a:pt x="85" y="11"/>
                  </a:lnTo>
                  <a:lnTo>
                    <a:pt x="83" y="11"/>
                  </a:lnTo>
                  <a:lnTo>
                    <a:pt x="81" y="11"/>
                  </a:lnTo>
                  <a:lnTo>
                    <a:pt x="79" y="9"/>
                  </a:lnTo>
                  <a:lnTo>
                    <a:pt x="79" y="11"/>
                  </a:lnTo>
                  <a:lnTo>
                    <a:pt x="77" y="11"/>
                  </a:lnTo>
                  <a:lnTo>
                    <a:pt x="75" y="13"/>
                  </a:lnTo>
                  <a:lnTo>
                    <a:pt x="71" y="15"/>
                  </a:lnTo>
                  <a:lnTo>
                    <a:pt x="64" y="21"/>
                  </a:lnTo>
                  <a:lnTo>
                    <a:pt x="52" y="29"/>
                  </a:lnTo>
                  <a:lnTo>
                    <a:pt x="40" y="40"/>
                  </a:lnTo>
                  <a:lnTo>
                    <a:pt x="27" y="54"/>
                  </a:lnTo>
                  <a:lnTo>
                    <a:pt x="13" y="69"/>
                  </a:lnTo>
                  <a:lnTo>
                    <a:pt x="5" y="87"/>
                  </a:lnTo>
                  <a:lnTo>
                    <a:pt x="0" y="106"/>
                  </a:lnTo>
                  <a:lnTo>
                    <a:pt x="0" y="125"/>
                  </a:lnTo>
                  <a:lnTo>
                    <a:pt x="2" y="141"/>
                  </a:lnTo>
                  <a:lnTo>
                    <a:pt x="7" y="154"/>
                  </a:lnTo>
                  <a:lnTo>
                    <a:pt x="13" y="164"/>
                  </a:lnTo>
                  <a:lnTo>
                    <a:pt x="23" y="172"/>
                  </a:lnTo>
                  <a:lnTo>
                    <a:pt x="35" y="178"/>
                  </a:lnTo>
                  <a:lnTo>
                    <a:pt x="48" y="180"/>
                  </a:lnTo>
                  <a:lnTo>
                    <a:pt x="62" y="180"/>
                  </a:lnTo>
                  <a:lnTo>
                    <a:pt x="75" y="180"/>
                  </a:lnTo>
                  <a:lnTo>
                    <a:pt x="91" y="184"/>
                  </a:lnTo>
                  <a:lnTo>
                    <a:pt x="106" y="191"/>
                  </a:lnTo>
                  <a:lnTo>
                    <a:pt x="118" y="201"/>
                  </a:lnTo>
                  <a:lnTo>
                    <a:pt x="127" y="216"/>
                  </a:lnTo>
                  <a:lnTo>
                    <a:pt x="133" y="232"/>
                  </a:lnTo>
                  <a:lnTo>
                    <a:pt x="133" y="253"/>
                  </a:lnTo>
                  <a:lnTo>
                    <a:pt x="127" y="275"/>
                  </a:lnTo>
                  <a:lnTo>
                    <a:pt x="122" y="296"/>
                  </a:lnTo>
                  <a:lnTo>
                    <a:pt x="120" y="319"/>
                  </a:lnTo>
                  <a:lnTo>
                    <a:pt x="122" y="342"/>
                  </a:lnTo>
                  <a:lnTo>
                    <a:pt x="126" y="366"/>
                  </a:lnTo>
                  <a:lnTo>
                    <a:pt x="133" y="385"/>
                  </a:lnTo>
                  <a:lnTo>
                    <a:pt x="143" y="400"/>
                  </a:lnTo>
                  <a:lnTo>
                    <a:pt x="155" y="410"/>
                  </a:lnTo>
                  <a:lnTo>
                    <a:pt x="166" y="414"/>
                  </a:lnTo>
                  <a:lnTo>
                    <a:pt x="180" y="400"/>
                  </a:lnTo>
                  <a:lnTo>
                    <a:pt x="191" y="389"/>
                  </a:lnTo>
                  <a:lnTo>
                    <a:pt x="203" y="375"/>
                  </a:lnTo>
                  <a:lnTo>
                    <a:pt x="215" y="360"/>
                  </a:lnTo>
                  <a:lnTo>
                    <a:pt x="226" y="346"/>
                  </a:lnTo>
                  <a:lnTo>
                    <a:pt x="236" y="331"/>
                  </a:lnTo>
                  <a:lnTo>
                    <a:pt x="246" y="313"/>
                  </a:lnTo>
                  <a:lnTo>
                    <a:pt x="253" y="298"/>
                  </a:lnTo>
                  <a:lnTo>
                    <a:pt x="255" y="292"/>
                  </a:lnTo>
                  <a:lnTo>
                    <a:pt x="255" y="286"/>
                  </a:lnTo>
                  <a:lnTo>
                    <a:pt x="255" y="280"/>
                  </a:lnTo>
                  <a:lnTo>
                    <a:pt x="253" y="273"/>
                  </a:lnTo>
                  <a:lnTo>
                    <a:pt x="253" y="257"/>
                  </a:lnTo>
                  <a:lnTo>
                    <a:pt x="261" y="244"/>
                  </a:lnTo>
                  <a:lnTo>
                    <a:pt x="271" y="230"/>
                  </a:lnTo>
                  <a:lnTo>
                    <a:pt x="284" y="216"/>
                  </a:lnTo>
                  <a:lnTo>
                    <a:pt x="286" y="205"/>
                  </a:lnTo>
                  <a:lnTo>
                    <a:pt x="290" y="193"/>
                  </a:lnTo>
                  <a:lnTo>
                    <a:pt x="292" y="182"/>
                  </a:lnTo>
                  <a:lnTo>
                    <a:pt x="294" y="168"/>
                  </a:lnTo>
                  <a:lnTo>
                    <a:pt x="294" y="166"/>
                  </a:lnTo>
                  <a:lnTo>
                    <a:pt x="294" y="164"/>
                  </a:lnTo>
                  <a:lnTo>
                    <a:pt x="296" y="164"/>
                  </a:lnTo>
                  <a:lnTo>
                    <a:pt x="284" y="151"/>
                  </a:lnTo>
                  <a:lnTo>
                    <a:pt x="275" y="133"/>
                  </a:lnTo>
                  <a:lnTo>
                    <a:pt x="269" y="116"/>
                  </a:lnTo>
                  <a:lnTo>
                    <a:pt x="267" y="96"/>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93" name="Freeform 152"/>
            <p:cNvSpPr>
              <a:spLocks/>
            </p:cNvSpPr>
            <p:nvPr/>
          </p:nvSpPr>
          <p:spPr bwMode="auto">
            <a:xfrm>
              <a:off x="4930" y="2651"/>
              <a:ext cx="66" cy="162"/>
            </a:xfrm>
            <a:custGeom>
              <a:avLst/>
              <a:gdLst>
                <a:gd name="T0" fmla="*/ 4 w 66"/>
                <a:gd name="T1" fmla="*/ 21 h 162"/>
                <a:gd name="T2" fmla="*/ 18 w 66"/>
                <a:gd name="T3" fmla="*/ 35 h 162"/>
                <a:gd name="T4" fmla="*/ 27 w 66"/>
                <a:gd name="T5" fmla="*/ 46 h 162"/>
                <a:gd name="T6" fmla="*/ 31 w 66"/>
                <a:gd name="T7" fmla="*/ 56 h 162"/>
                <a:gd name="T8" fmla="*/ 27 w 66"/>
                <a:gd name="T9" fmla="*/ 66 h 162"/>
                <a:gd name="T10" fmla="*/ 25 w 66"/>
                <a:gd name="T11" fmla="*/ 66 h 162"/>
                <a:gd name="T12" fmla="*/ 25 w 66"/>
                <a:gd name="T13" fmla="*/ 66 h 162"/>
                <a:gd name="T14" fmla="*/ 25 w 66"/>
                <a:gd name="T15" fmla="*/ 66 h 162"/>
                <a:gd name="T16" fmla="*/ 25 w 66"/>
                <a:gd name="T17" fmla="*/ 68 h 162"/>
                <a:gd name="T18" fmla="*/ 29 w 66"/>
                <a:gd name="T19" fmla="*/ 71 h 162"/>
                <a:gd name="T20" fmla="*/ 33 w 66"/>
                <a:gd name="T21" fmla="*/ 77 h 162"/>
                <a:gd name="T22" fmla="*/ 35 w 66"/>
                <a:gd name="T23" fmla="*/ 83 h 162"/>
                <a:gd name="T24" fmla="*/ 35 w 66"/>
                <a:gd name="T25" fmla="*/ 91 h 162"/>
                <a:gd name="T26" fmla="*/ 35 w 66"/>
                <a:gd name="T27" fmla="*/ 93 h 162"/>
                <a:gd name="T28" fmla="*/ 35 w 66"/>
                <a:gd name="T29" fmla="*/ 97 h 162"/>
                <a:gd name="T30" fmla="*/ 35 w 66"/>
                <a:gd name="T31" fmla="*/ 99 h 162"/>
                <a:gd name="T32" fmla="*/ 35 w 66"/>
                <a:gd name="T33" fmla="*/ 102 h 162"/>
                <a:gd name="T34" fmla="*/ 43 w 66"/>
                <a:gd name="T35" fmla="*/ 114 h 162"/>
                <a:gd name="T36" fmla="*/ 47 w 66"/>
                <a:gd name="T37" fmla="*/ 129 h 162"/>
                <a:gd name="T38" fmla="*/ 54 w 66"/>
                <a:gd name="T39" fmla="*/ 147 h 162"/>
                <a:gd name="T40" fmla="*/ 64 w 66"/>
                <a:gd name="T41" fmla="*/ 162 h 162"/>
                <a:gd name="T42" fmla="*/ 66 w 66"/>
                <a:gd name="T43" fmla="*/ 120 h 162"/>
                <a:gd name="T44" fmla="*/ 64 w 66"/>
                <a:gd name="T45" fmla="*/ 77 h 162"/>
                <a:gd name="T46" fmla="*/ 58 w 66"/>
                <a:gd name="T47" fmla="*/ 38 h 162"/>
                <a:gd name="T48" fmla="*/ 48 w 66"/>
                <a:gd name="T49" fmla="*/ 0 h 162"/>
                <a:gd name="T50" fmla="*/ 45 w 66"/>
                <a:gd name="T51" fmla="*/ 4 h 162"/>
                <a:gd name="T52" fmla="*/ 37 w 66"/>
                <a:gd name="T53" fmla="*/ 6 h 162"/>
                <a:gd name="T54" fmla="*/ 27 w 66"/>
                <a:gd name="T55" fmla="*/ 7 h 162"/>
                <a:gd name="T56" fmla="*/ 18 w 66"/>
                <a:gd name="T57" fmla="*/ 7 h 162"/>
                <a:gd name="T58" fmla="*/ 8 w 66"/>
                <a:gd name="T59" fmla="*/ 9 h 162"/>
                <a:gd name="T60" fmla="*/ 2 w 66"/>
                <a:gd name="T61" fmla="*/ 11 h 162"/>
                <a:gd name="T62" fmla="*/ 0 w 66"/>
                <a:gd name="T63" fmla="*/ 15 h 162"/>
                <a:gd name="T64" fmla="*/ 4 w 66"/>
                <a:gd name="T65" fmla="*/ 21 h 1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6"/>
                <a:gd name="T100" fmla="*/ 0 h 162"/>
                <a:gd name="T101" fmla="*/ 66 w 66"/>
                <a:gd name="T102" fmla="*/ 162 h 16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6" h="162">
                  <a:moveTo>
                    <a:pt x="4" y="21"/>
                  </a:moveTo>
                  <a:lnTo>
                    <a:pt x="18" y="35"/>
                  </a:lnTo>
                  <a:lnTo>
                    <a:pt x="27" y="46"/>
                  </a:lnTo>
                  <a:lnTo>
                    <a:pt x="31" y="56"/>
                  </a:lnTo>
                  <a:lnTo>
                    <a:pt x="27" y="66"/>
                  </a:lnTo>
                  <a:lnTo>
                    <a:pt x="25" y="66"/>
                  </a:lnTo>
                  <a:lnTo>
                    <a:pt x="25" y="68"/>
                  </a:lnTo>
                  <a:lnTo>
                    <a:pt x="29" y="71"/>
                  </a:lnTo>
                  <a:lnTo>
                    <a:pt x="33" y="77"/>
                  </a:lnTo>
                  <a:lnTo>
                    <a:pt x="35" y="83"/>
                  </a:lnTo>
                  <a:lnTo>
                    <a:pt x="35" y="91"/>
                  </a:lnTo>
                  <a:lnTo>
                    <a:pt x="35" y="93"/>
                  </a:lnTo>
                  <a:lnTo>
                    <a:pt x="35" y="97"/>
                  </a:lnTo>
                  <a:lnTo>
                    <a:pt x="35" y="99"/>
                  </a:lnTo>
                  <a:lnTo>
                    <a:pt x="35" y="102"/>
                  </a:lnTo>
                  <a:lnTo>
                    <a:pt x="43" y="114"/>
                  </a:lnTo>
                  <a:lnTo>
                    <a:pt x="47" y="129"/>
                  </a:lnTo>
                  <a:lnTo>
                    <a:pt x="54" y="147"/>
                  </a:lnTo>
                  <a:lnTo>
                    <a:pt x="64" y="162"/>
                  </a:lnTo>
                  <a:lnTo>
                    <a:pt x="66" y="120"/>
                  </a:lnTo>
                  <a:lnTo>
                    <a:pt x="64" y="77"/>
                  </a:lnTo>
                  <a:lnTo>
                    <a:pt x="58" y="38"/>
                  </a:lnTo>
                  <a:lnTo>
                    <a:pt x="48" y="0"/>
                  </a:lnTo>
                  <a:lnTo>
                    <a:pt x="45" y="4"/>
                  </a:lnTo>
                  <a:lnTo>
                    <a:pt x="37" y="6"/>
                  </a:lnTo>
                  <a:lnTo>
                    <a:pt x="27" y="7"/>
                  </a:lnTo>
                  <a:lnTo>
                    <a:pt x="18" y="7"/>
                  </a:lnTo>
                  <a:lnTo>
                    <a:pt x="8" y="9"/>
                  </a:lnTo>
                  <a:lnTo>
                    <a:pt x="2" y="11"/>
                  </a:lnTo>
                  <a:lnTo>
                    <a:pt x="0" y="15"/>
                  </a:lnTo>
                  <a:lnTo>
                    <a:pt x="4" y="21"/>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94" name="Freeform 153"/>
            <p:cNvSpPr>
              <a:spLocks/>
            </p:cNvSpPr>
            <p:nvPr/>
          </p:nvSpPr>
          <p:spPr bwMode="auto">
            <a:xfrm>
              <a:off x="4758" y="2498"/>
              <a:ext cx="219" cy="170"/>
            </a:xfrm>
            <a:custGeom>
              <a:avLst/>
              <a:gdLst>
                <a:gd name="T0" fmla="*/ 108 w 219"/>
                <a:gd name="T1" fmla="*/ 27 h 170"/>
                <a:gd name="T2" fmla="*/ 83 w 219"/>
                <a:gd name="T3" fmla="*/ 44 h 170"/>
                <a:gd name="T4" fmla="*/ 91 w 219"/>
                <a:gd name="T5" fmla="*/ 68 h 170"/>
                <a:gd name="T6" fmla="*/ 116 w 219"/>
                <a:gd name="T7" fmla="*/ 62 h 170"/>
                <a:gd name="T8" fmla="*/ 128 w 219"/>
                <a:gd name="T9" fmla="*/ 44 h 170"/>
                <a:gd name="T10" fmla="*/ 147 w 219"/>
                <a:gd name="T11" fmla="*/ 46 h 170"/>
                <a:gd name="T12" fmla="*/ 145 w 219"/>
                <a:gd name="T13" fmla="*/ 68 h 170"/>
                <a:gd name="T14" fmla="*/ 120 w 219"/>
                <a:gd name="T15" fmla="*/ 83 h 170"/>
                <a:gd name="T16" fmla="*/ 81 w 219"/>
                <a:gd name="T17" fmla="*/ 77 h 170"/>
                <a:gd name="T18" fmla="*/ 62 w 219"/>
                <a:gd name="T19" fmla="*/ 81 h 170"/>
                <a:gd name="T20" fmla="*/ 56 w 219"/>
                <a:gd name="T21" fmla="*/ 85 h 170"/>
                <a:gd name="T22" fmla="*/ 37 w 219"/>
                <a:gd name="T23" fmla="*/ 97 h 170"/>
                <a:gd name="T24" fmla="*/ 35 w 219"/>
                <a:gd name="T25" fmla="*/ 118 h 170"/>
                <a:gd name="T26" fmla="*/ 27 w 219"/>
                <a:gd name="T27" fmla="*/ 124 h 170"/>
                <a:gd name="T28" fmla="*/ 2 w 219"/>
                <a:gd name="T29" fmla="*/ 126 h 170"/>
                <a:gd name="T30" fmla="*/ 6 w 219"/>
                <a:gd name="T31" fmla="*/ 157 h 170"/>
                <a:gd name="T32" fmla="*/ 27 w 219"/>
                <a:gd name="T33" fmla="*/ 164 h 170"/>
                <a:gd name="T34" fmla="*/ 42 w 219"/>
                <a:gd name="T35" fmla="*/ 160 h 170"/>
                <a:gd name="T36" fmla="*/ 50 w 219"/>
                <a:gd name="T37" fmla="*/ 153 h 170"/>
                <a:gd name="T38" fmla="*/ 58 w 219"/>
                <a:gd name="T39" fmla="*/ 141 h 170"/>
                <a:gd name="T40" fmla="*/ 79 w 219"/>
                <a:gd name="T41" fmla="*/ 135 h 170"/>
                <a:gd name="T42" fmla="*/ 106 w 219"/>
                <a:gd name="T43" fmla="*/ 147 h 170"/>
                <a:gd name="T44" fmla="*/ 128 w 219"/>
                <a:gd name="T45" fmla="*/ 166 h 170"/>
                <a:gd name="T46" fmla="*/ 160 w 219"/>
                <a:gd name="T47" fmla="*/ 166 h 170"/>
                <a:gd name="T48" fmla="*/ 182 w 219"/>
                <a:gd name="T49" fmla="*/ 145 h 170"/>
                <a:gd name="T50" fmla="*/ 209 w 219"/>
                <a:gd name="T51" fmla="*/ 141 h 170"/>
                <a:gd name="T52" fmla="*/ 211 w 219"/>
                <a:gd name="T53" fmla="*/ 126 h 170"/>
                <a:gd name="T54" fmla="*/ 193 w 219"/>
                <a:gd name="T55" fmla="*/ 87 h 170"/>
                <a:gd name="T56" fmla="*/ 172 w 219"/>
                <a:gd name="T57" fmla="*/ 50 h 170"/>
                <a:gd name="T58" fmla="*/ 147 w 219"/>
                <a:gd name="T59" fmla="*/ 15 h 170"/>
                <a:gd name="T60" fmla="*/ 129 w 219"/>
                <a:gd name="T61" fmla="*/ 2 h 170"/>
                <a:gd name="T62" fmla="*/ 124 w 219"/>
                <a:gd name="T63" fmla="*/ 6 h 17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9"/>
                <a:gd name="T97" fmla="*/ 0 h 170"/>
                <a:gd name="T98" fmla="*/ 219 w 219"/>
                <a:gd name="T99" fmla="*/ 170 h 17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9" h="170">
                  <a:moveTo>
                    <a:pt x="122" y="9"/>
                  </a:moveTo>
                  <a:lnTo>
                    <a:pt x="108" y="27"/>
                  </a:lnTo>
                  <a:lnTo>
                    <a:pt x="93" y="37"/>
                  </a:lnTo>
                  <a:lnTo>
                    <a:pt x="83" y="44"/>
                  </a:lnTo>
                  <a:lnTo>
                    <a:pt x="81" y="54"/>
                  </a:lnTo>
                  <a:lnTo>
                    <a:pt x="91" y="68"/>
                  </a:lnTo>
                  <a:lnTo>
                    <a:pt x="104" y="68"/>
                  </a:lnTo>
                  <a:lnTo>
                    <a:pt x="116" y="62"/>
                  </a:lnTo>
                  <a:lnTo>
                    <a:pt x="122" y="52"/>
                  </a:lnTo>
                  <a:lnTo>
                    <a:pt x="128" y="44"/>
                  </a:lnTo>
                  <a:lnTo>
                    <a:pt x="137" y="42"/>
                  </a:lnTo>
                  <a:lnTo>
                    <a:pt x="147" y="46"/>
                  </a:lnTo>
                  <a:lnTo>
                    <a:pt x="149" y="56"/>
                  </a:lnTo>
                  <a:lnTo>
                    <a:pt x="145" y="68"/>
                  </a:lnTo>
                  <a:lnTo>
                    <a:pt x="135" y="77"/>
                  </a:lnTo>
                  <a:lnTo>
                    <a:pt x="120" y="83"/>
                  </a:lnTo>
                  <a:lnTo>
                    <a:pt x="98" y="81"/>
                  </a:lnTo>
                  <a:lnTo>
                    <a:pt x="81" y="77"/>
                  </a:lnTo>
                  <a:lnTo>
                    <a:pt x="67" y="79"/>
                  </a:lnTo>
                  <a:lnTo>
                    <a:pt x="62" y="81"/>
                  </a:lnTo>
                  <a:lnTo>
                    <a:pt x="60" y="83"/>
                  </a:lnTo>
                  <a:lnTo>
                    <a:pt x="56" y="85"/>
                  </a:lnTo>
                  <a:lnTo>
                    <a:pt x="46" y="89"/>
                  </a:lnTo>
                  <a:lnTo>
                    <a:pt x="37" y="97"/>
                  </a:lnTo>
                  <a:lnTo>
                    <a:pt x="35" y="108"/>
                  </a:lnTo>
                  <a:lnTo>
                    <a:pt x="35" y="118"/>
                  </a:lnTo>
                  <a:lnTo>
                    <a:pt x="33" y="124"/>
                  </a:lnTo>
                  <a:lnTo>
                    <a:pt x="27" y="124"/>
                  </a:lnTo>
                  <a:lnTo>
                    <a:pt x="13" y="122"/>
                  </a:lnTo>
                  <a:lnTo>
                    <a:pt x="2" y="126"/>
                  </a:lnTo>
                  <a:lnTo>
                    <a:pt x="0" y="139"/>
                  </a:lnTo>
                  <a:lnTo>
                    <a:pt x="6" y="157"/>
                  </a:lnTo>
                  <a:lnTo>
                    <a:pt x="19" y="168"/>
                  </a:lnTo>
                  <a:lnTo>
                    <a:pt x="27" y="164"/>
                  </a:lnTo>
                  <a:lnTo>
                    <a:pt x="35" y="162"/>
                  </a:lnTo>
                  <a:lnTo>
                    <a:pt x="42" y="160"/>
                  </a:lnTo>
                  <a:lnTo>
                    <a:pt x="48" y="159"/>
                  </a:lnTo>
                  <a:lnTo>
                    <a:pt x="50" y="153"/>
                  </a:lnTo>
                  <a:lnTo>
                    <a:pt x="54" y="147"/>
                  </a:lnTo>
                  <a:lnTo>
                    <a:pt x="58" y="141"/>
                  </a:lnTo>
                  <a:lnTo>
                    <a:pt x="64" y="137"/>
                  </a:lnTo>
                  <a:lnTo>
                    <a:pt x="79" y="135"/>
                  </a:lnTo>
                  <a:lnTo>
                    <a:pt x="95" y="139"/>
                  </a:lnTo>
                  <a:lnTo>
                    <a:pt x="106" y="147"/>
                  </a:lnTo>
                  <a:lnTo>
                    <a:pt x="116" y="157"/>
                  </a:lnTo>
                  <a:lnTo>
                    <a:pt x="128" y="166"/>
                  </a:lnTo>
                  <a:lnTo>
                    <a:pt x="145" y="170"/>
                  </a:lnTo>
                  <a:lnTo>
                    <a:pt x="160" y="166"/>
                  </a:lnTo>
                  <a:lnTo>
                    <a:pt x="172" y="155"/>
                  </a:lnTo>
                  <a:lnTo>
                    <a:pt x="182" y="145"/>
                  </a:lnTo>
                  <a:lnTo>
                    <a:pt x="195" y="141"/>
                  </a:lnTo>
                  <a:lnTo>
                    <a:pt x="209" y="141"/>
                  </a:lnTo>
                  <a:lnTo>
                    <a:pt x="219" y="145"/>
                  </a:lnTo>
                  <a:lnTo>
                    <a:pt x="211" y="126"/>
                  </a:lnTo>
                  <a:lnTo>
                    <a:pt x="203" y="106"/>
                  </a:lnTo>
                  <a:lnTo>
                    <a:pt x="193" y="87"/>
                  </a:lnTo>
                  <a:lnTo>
                    <a:pt x="184" y="68"/>
                  </a:lnTo>
                  <a:lnTo>
                    <a:pt x="172" y="50"/>
                  </a:lnTo>
                  <a:lnTo>
                    <a:pt x="160" y="33"/>
                  </a:lnTo>
                  <a:lnTo>
                    <a:pt x="147" y="15"/>
                  </a:lnTo>
                  <a:lnTo>
                    <a:pt x="133" y="0"/>
                  </a:lnTo>
                  <a:lnTo>
                    <a:pt x="129" y="2"/>
                  </a:lnTo>
                  <a:lnTo>
                    <a:pt x="126" y="4"/>
                  </a:lnTo>
                  <a:lnTo>
                    <a:pt x="124" y="6"/>
                  </a:lnTo>
                  <a:lnTo>
                    <a:pt x="122" y="9"/>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95" name="Freeform 154"/>
            <p:cNvSpPr>
              <a:spLocks/>
            </p:cNvSpPr>
            <p:nvPr/>
          </p:nvSpPr>
          <p:spPr bwMode="auto">
            <a:xfrm>
              <a:off x="4949" y="2719"/>
              <a:ext cx="16" cy="34"/>
            </a:xfrm>
            <a:custGeom>
              <a:avLst/>
              <a:gdLst>
                <a:gd name="T0" fmla="*/ 6 w 16"/>
                <a:gd name="T1" fmla="*/ 0 h 34"/>
                <a:gd name="T2" fmla="*/ 0 w 16"/>
                <a:gd name="T3" fmla="*/ 7 h 34"/>
                <a:gd name="T4" fmla="*/ 2 w 16"/>
                <a:gd name="T5" fmla="*/ 17 h 34"/>
                <a:gd name="T6" fmla="*/ 6 w 16"/>
                <a:gd name="T7" fmla="*/ 25 h 34"/>
                <a:gd name="T8" fmla="*/ 16 w 16"/>
                <a:gd name="T9" fmla="*/ 34 h 34"/>
                <a:gd name="T10" fmla="*/ 16 w 16"/>
                <a:gd name="T11" fmla="*/ 34 h 34"/>
                <a:gd name="T12" fmla="*/ 16 w 16"/>
                <a:gd name="T13" fmla="*/ 34 h 34"/>
                <a:gd name="T14" fmla="*/ 16 w 16"/>
                <a:gd name="T15" fmla="*/ 34 h 34"/>
                <a:gd name="T16" fmla="*/ 16 w 16"/>
                <a:gd name="T17" fmla="*/ 34 h 34"/>
                <a:gd name="T18" fmla="*/ 16 w 16"/>
                <a:gd name="T19" fmla="*/ 31 h 34"/>
                <a:gd name="T20" fmla="*/ 16 w 16"/>
                <a:gd name="T21" fmla="*/ 29 h 34"/>
                <a:gd name="T22" fmla="*/ 16 w 16"/>
                <a:gd name="T23" fmla="*/ 25 h 34"/>
                <a:gd name="T24" fmla="*/ 16 w 16"/>
                <a:gd name="T25" fmla="*/ 23 h 34"/>
                <a:gd name="T26" fmla="*/ 16 w 16"/>
                <a:gd name="T27" fmla="*/ 15 h 34"/>
                <a:gd name="T28" fmla="*/ 14 w 16"/>
                <a:gd name="T29" fmla="*/ 9 h 34"/>
                <a:gd name="T30" fmla="*/ 10 w 16"/>
                <a:gd name="T31" fmla="*/ 3 h 34"/>
                <a:gd name="T32" fmla="*/ 6 w 16"/>
                <a:gd name="T33" fmla="*/ 0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
                <a:gd name="T52" fmla="*/ 0 h 34"/>
                <a:gd name="T53" fmla="*/ 16 w 16"/>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 h="34">
                  <a:moveTo>
                    <a:pt x="6" y="0"/>
                  </a:moveTo>
                  <a:lnTo>
                    <a:pt x="0" y="7"/>
                  </a:lnTo>
                  <a:lnTo>
                    <a:pt x="2" y="17"/>
                  </a:lnTo>
                  <a:lnTo>
                    <a:pt x="6" y="25"/>
                  </a:lnTo>
                  <a:lnTo>
                    <a:pt x="16" y="34"/>
                  </a:lnTo>
                  <a:lnTo>
                    <a:pt x="16" y="31"/>
                  </a:lnTo>
                  <a:lnTo>
                    <a:pt x="16" y="29"/>
                  </a:lnTo>
                  <a:lnTo>
                    <a:pt x="16" y="25"/>
                  </a:lnTo>
                  <a:lnTo>
                    <a:pt x="16" y="23"/>
                  </a:lnTo>
                  <a:lnTo>
                    <a:pt x="16" y="15"/>
                  </a:lnTo>
                  <a:lnTo>
                    <a:pt x="14" y="9"/>
                  </a:lnTo>
                  <a:lnTo>
                    <a:pt x="10" y="3"/>
                  </a:lnTo>
                  <a:lnTo>
                    <a:pt x="6" y="0"/>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96" name="Freeform 155"/>
            <p:cNvSpPr>
              <a:spLocks/>
            </p:cNvSpPr>
            <p:nvPr/>
          </p:nvSpPr>
          <p:spPr bwMode="auto">
            <a:xfrm>
              <a:off x="4777" y="2657"/>
              <a:ext cx="29" cy="13"/>
            </a:xfrm>
            <a:custGeom>
              <a:avLst/>
              <a:gdLst>
                <a:gd name="T0" fmla="*/ 6 w 29"/>
                <a:gd name="T1" fmla="*/ 11 h 13"/>
                <a:gd name="T2" fmla="*/ 16 w 29"/>
                <a:gd name="T3" fmla="*/ 13 h 13"/>
                <a:gd name="T4" fmla="*/ 21 w 29"/>
                <a:gd name="T5" fmla="*/ 11 h 13"/>
                <a:gd name="T6" fmla="*/ 25 w 29"/>
                <a:gd name="T7" fmla="*/ 5 h 13"/>
                <a:gd name="T8" fmla="*/ 29 w 29"/>
                <a:gd name="T9" fmla="*/ 0 h 13"/>
                <a:gd name="T10" fmla="*/ 23 w 29"/>
                <a:gd name="T11" fmla="*/ 1 h 13"/>
                <a:gd name="T12" fmla="*/ 16 w 29"/>
                <a:gd name="T13" fmla="*/ 3 h 13"/>
                <a:gd name="T14" fmla="*/ 8 w 29"/>
                <a:gd name="T15" fmla="*/ 5 h 13"/>
                <a:gd name="T16" fmla="*/ 0 w 29"/>
                <a:gd name="T17" fmla="*/ 9 h 13"/>
                <a:gd name="T18" fmla="*/ 2 w 29"/>
                <a:gd name="T19" fmla="*/ 11 h 13"/>
                <a:gd name="T20" fmla="*/ 4 w 29"/>
                <a:gd name="T21" fmla="*/ 11 h 13"/>
                <a:gd name="T22" fmla="*/ 4 w 29"/>
                <a:gd name="T23" fmla="*/ 11 h 13"/>
                <a:gd name="T24" fmla="*/ 6 w 29"/>
                <a:gd name="T25" fmla="*/ 11 h 1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
                <a:gd name="T40" fmla="*/ 0 h 13"/>
                <a:gd name="T41" fmla="*/ 29 w 29"/>
                <a:gd name="T42" fmla="*/ 13 h 1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 h="13">
                  <a:moveTo>
                    <a:pt x="6" y="11"/>
                  </a:moveTo>
                  <a:lnTo>
                    <a:pt x="16" y="13"/>
                  </a:lnTo>
                  <a:lnTo>
                    <a:pt x="21" y="11"/>
                  </a:lnTo>
                  <a:lnTo>
                    <a:pt x="25" y="5"/>
                  </a:lnTo>
                  <a:lnTo>
                    <a:pt x="29" y="0"/>
                  </a:lnTo>
                  <a:lnTo>
                    <a:pt x="23" y="1"/>
                  </a:lnTo>
                  <a:lnTo>
                    <a:pt x="16" y="3"/>
                  </a:lnTo>
                  <a:lnTo>
                    <a:pt x="8" y="5"/>
                  </a:lnTo>
                  <a:lnTo>
                    <a:pt x="0" y="9"/>
                  </a:lnTo>
                  <a:lnTo>
                    <a:pt x="2" y="11"/>
                  </a:lnTo>
                  <a:lnTo>
                    <a:pt x="4" y="11"/>
                  </a:lnTo>
                  <a:lnTo>
                    <a:pt x="6" y="11"/>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97" name="Freeform 156"/>
            <p:cNvSpPr>
              <a:spLocks/>
            </p:cNvSpPr>
            <p:nvPr/>
          </p:nvSpPr>
          <p:spPr bwMode="auto">
            <a:xfrm>
              <a:off x="4777" y="2552"/>
              <a:ext cx="25" cy="37"/>
            </a:xfrm>
            <a:custGeom>
              <a:avLst/>
              <a:gdLst>
                <a:gd name="T0" fmla="*/ 25 w 25"/>
                <a:gd name="T1" fmla="*/ 4 h 37"/>
                <a:gd name="T2" fmla="*/ 25 w 25"/>
                <a:gd name="T3" fmla="*/ 8 h 37"/>
                <a:gd name="T4" fmla="*/ 23 w 25"/>
                <a:gd name="T5" fmla="*/ 17 h 37"/>
                <a:gd name="T6" fmla="*/ 21 w 25"/>
                <a:gd name="T7" fmla="*/ 29 h 37"/>
                <a:gd name="T8" fmla="*/ 16 w 25"/>
                <a:gd name="T9" fmla="*/ 35 h 37"/>
                <a:gd name="T10" fmla="*/ 8 w 25"/>
                <a:gd name="T11" fmla="*/ 37 h 37"/>
                <a:gd name="T12" fmla="*/ 2 w 25"/>
                <a:gd name="T13" fmla="*/ 35 h 37"/>
                <a:gd name="T14" fmla="*/ 0 w 25"/>
                <a:gd name="T15" fmla="*/ 31 h 37"/>
                <a:gd name="T16" fmla="*/ 4 w 25"/>
                <a:gd name="T17" fmla="*/ 23 h 37"/>
                <a:gd name="T18" fmla="*/ 12 w 25"/>
                <a:gd name="T19" fmla="*/ 14 h 37"/>
                <a:gd name="T20" fmla="*/ 18 w 25"/>
                <a:gd name="T21" fmla="*/ 4 h 37"/>
                <a:gd name="T22" fmla="*/ 23 w 25"/>
                <a:gd name="T23" fmla="*/ 0 h 37"/>
                <a:gd name="T24" fmla="*/ 25 w 25"/>
                <a:gd name="T25" fmla="*/ 4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
                <a:gd name="T40" fmla="*/ 0 h 37"/>
                <a:gd name="T41" fmla="*/ 25 w 25"/>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 h="37">
                  <a:moveTo>
                    <a:pt x="25" y="4"/>
                  </a:moveTo>
                  <a:lnTo>
                    <a:pt x="25" y="8"/>
                  </a:lnTo>
                  <a:lnTo>
                    <a:pt x="23" y="17"/>
                  </a:lnTo>
                  <a:lnTo>
                    <a:pt x="21" y="29"/>
                  </a:lnTo>
                  <a:lnTo>
                    <a:pt x="16" y="35"/>
                  </a:lnTo>
                  <a:lnTo>
                    <a:pt x="8" y="37"/>
                  </a:lnTo>
                  <a:lnTo>
                    <a:pt x="2" y="35"/>
                  </a:lnTo>
                  <a:lnTo>
                    <a:pt x="0" y="31"/>
                  </a:lnTo>
                  <a:lnTo>
                    <a:pt x="4" y="23"/>
                  </a:lnTo>
                  <a:lnTo>
                    <a:pt x="12" y="14"/>
                  </a:lnTo>
                  <a:lnTo>
                    <a:pt x="18" y="4"/>
                  </a:lnTo>
                  <a:lnTo>
                    <a:pt x="23" y="0"/>
                  </a:lnTo>
                  <a:lnTo>
                    <a:pt x="25" y="4"/>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3063" name="Rectangle 157"/>
          <p:cNvSpPr>
            <a:spLocks noChangeArrowheads="1"/>
          </p:cNvSpPr>
          <p:nvPr/>
        </p:nvSpPr>
        <p:spPr bwMode="auto">
          <a:xfrm>
            <a:off x="6469063" y="5527675"/>
            <a:ext cx="2043112" cy="814388"/>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3064" name="Text Box 158"/>
          <p:cNvSpPr txBox="1">
            <a:spLocks noChangeArrowheads="1"/>
          </p:cNvSpPr>
          <p:nvPr/>
        </p:nvSpPr>
        <p:spPr bwMode="auto">
          <a:xfrm>
            <a:off x="7304088" y="5664200"/>
            <a:ext cx="12461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Claim</a:t>
            </a:r>
            <a:br>
              <a:rPr lang="en-US" sz="1500">
                <a:solidFill>
                  <a:srgbClr val="5F5F5F"/>
                </a:solidFill>
                <a:latin typeface="MetaPlusBook-Roman" pitchFamily="34" charset="0"/>
              </a:rPr>
            </a:br>
            <a:r>
              <a:rPr lang="en-US" sz="1500">
                <a:solidFill>
                  <a:srgbClr val="5F5F5F"/>
                </a:solidFill>
                <a:latin typeface="MetaPlusBook-Roman" pitchFamily="34" charset="0"/>
              </a:rPr>
              <a:t>Search</a:t>
            </a:r>
          </a:p>
        </p:txBody>
      </p:sp>
      <p:pic>
        <p:nvPicPr>
          <p:cNvPr id="43065" name="Picture 159"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3363" y="5578475"/>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66" name="Line 181"/>
          <p:cNvSpPr>
            <a:spLocks noChangeShapeType="1"/>
          </p:cNvSpPr>
          <p:nvPr/>
        </p:nvSpPr>
        <p:spPr bwMode="auto">
          <a:xfrm>
            <a:off x="552450" y="145097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67" name="Line 182"/>
          <p:cNvSpPr>
            <a:spLocks noChangeShapeType="1"/>
          </p:cNvSpPr>
          <p:nvPr/>
        </p:nvSpPr>
        <p:spPr bwMode="auto">
          <a:xfrm>
            <a:off x="704850" y="145097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68" name="Line 183"/>
          <p:cNvSpPr>
            <a:spLocks noChangeShapeType="1"/>
          </p:cNvSpPr>
          <p:nvPr/>
        </p:nvSpPr>
        <p:spPr bwMode="auto">
          <a:xfrm>
            <a:off x="857250" y="145097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69" name="Line 184"/>
          <p:cNvSpPr>
            <a:spLocks noChangeShapeType="1"/>
          </p:cNvSpPr>
          <p:nvPr/>
        </p:nvSpPr>
        <p:spPr bwMode="auto">
          <a:xfrm>
            <a:off x="1009650" y="145097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70" name="Line 185"/>
          <p:cNvSpPr>
            <a:spLocks noChangeShapeType="1"/>
          </p:cNvSpPr>
          <p:nvPr/>
        </p:nvSpPr>
        <p:spPr bwMode="auto">
          <a:xfrm>
            <a:off x="1158875" y="144462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71" name="Line 186"/>
          <p:cNvSpPr>
            <a:spLocks noChangeShapeType="1"/>
          </p:cNvSpPr>
          <p:nvPr/>
        </p:nvSpPr>
        <p:spPr bwMode="auto">
          <a:xfrm>
            <a:off x="1311275" y="144462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72" name="Line 187"/>
          <p:cNvSpPr>
            <a:spLocks noChangeShapeType="1"/>
          </p:cNvSpPr>
          <p:nvPr/>
        </p:nvSpPr>
        <p:spPr bwMode="auto">
          <a:xfrm>
            <a:off x="1463675" y="144462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73" name="Line 188"/>
          <p:cNvSpPr>
            <a:spLocks noChangeShapeType="1"/>
          </p:cNvSpPr>
          <p:nvPr/>
        </p:nvSpPr>
        <p:spPr bwMode="auto">
          <a:xfrm>
            <a:off x="1482725" y="773113"/>
            <a:ext cx="471488"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74" name="Line 189"/>
          <p:cNvSpPr>
            <a:spLocks noChangeShapeType="1"/>
          </p:cNvSpPr>
          <p:nvPr/>
        </p:nvSpPr>
        <p:spPr bwMode="auto">
          <a:xfrm>
            <a:off x="1482725" y="925513"/>
            <a:ext cx="471488"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75" name="Line 190"/>
          <p:cNvSpPr>
            <a:spLocks noChangeShapeType="1"/>
          </p:cNvSpPr>
          <p:nvPr/>
        </p:nvSpPr>
        <p:spPr bwMode="auto">
          <a:xfrm>
            <a:off x="1482725" y="1077913"/>
            <a:ext cx="471488"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76" name="Line 191"/>
          <p:cNvSpPr>
            <a:spLocks noChangeShapeType="1"/>
          </p:cNvSpPr>
          <p:nvPr/>
        </p:nvSpPr>
        <p:spPr bwMode="auto">
          <a:xfrm>
            <a:off x="1482725" y="1230313"/>
            <a:ext cx="471488"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77" name="Line 192"/>
          <p:cNvSpPr>
            <a:spLocks noChangeShapeType="1"/>
          </p:cNvSpPr>
          <p:nvPr/>
        </p:nvSpPr>
        <p:spPr bwMode="auto">
          <a:xfrm>
            <a:off x="1482725" y="1382713"/>
            <a:ext cx="471488"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78" name="Rectangle 193"/>
          <p:cNvSpPr>
            <a:spLocks noChangeArrowheads="1"/>
          </p:cNvSpPr>
          <p:nvPr/>
        </p:nvSpPr>
        <p:spPr bwMode="auto">
          <a:xfrm>
            <a:off x="514350" y="1916113"/>
            <a:ext cx="714375" cy="681037"/>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3079" name="Rectangle 194"/>
          <p:cNvSpPr>
            <a:spLocks noChangeArrowheads="1"/>
          </p:cNvSpPr>
          <p:nvPr/>
        </p:nvSpPr>
        <p:spPr bwMode="auto">
          <a:xfrm>
            <a:off x="3511550" y="5629275"/>
            <a:ext cx="714375" cy="681038"/>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3080" name="Rectangle 195"/>
          <p:cNvSpPr>
            <a:spLocks noChangeArrowheads="1"/>
          </p:cNvSpPr>
          <p:nvPr/>
        </p:nvSpPr>
        <p:spPr bwMode="auto">
          <a:xfrm>
            <a:off x="3521075" y="4398963"/>
            <a:ext cx="714375" cy="681037"/>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3081" name="Rectangle 196"/>
          <p:cNvSpPr>
            <a:spLocks noChangeArrowheads="1"/>
          </p:cNvSpPr>
          <p:nvPr/>
        </p:nvSpPr>
        <p:spPr bwMode="auto">
          <a:xfrm>
            <a:off x="6575425" y="1954213"/>
            <a:ext cx="714375" cy="681037"/>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3082" name="Rectangle 197"/>
          <p:cNvSpPr>
            <a:spLocks noChangeArrowheads="1"/>
          </p:cNvSpPr>
          <p:nvPr/>
        </p:nvSpPr>
        <p:spPr bwMode="auto">
          <a:xfrm>
            <a:off x="6586538" y="4422775"/>
            <a:ext cx="714375" cy="681038"/>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3083" name="Rectangle 198"/>
          <p:cNvSpPr>
            <a:spLocks noChangeArrowheads="1"/>
          </p:cNvSpPr>
          <p:nvPr/>
        </p:nvSpPr>
        <p:spPr bwMode="auto">
          <a:xfrm>
            <a:off x="6588125" y="3143250"/>
            <a:ext cx="714375" cy="681038"/>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3084" name="Rectangle 199"/>
          <p:cNvSpPr>
            <a:spLocks noChangeArrowheads="1"/>
          </p:cNvSpPr>
          <p:nvPr/>
        </p:nvSpPr>
        <p:spPr bwMode="auto">
          <a:xfrm>
            <a:off x="6596063" y="5610225"/>
            <a:ext cx="714375" cy="681038"/>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pic>
        <p:nvPicPr>
          <p:cNvPr id="140" name="Picture 139" descr="claimcent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1817" y="511460"/>
            <a:ext cx="939516" cy="939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smtClean="0"/>
              <a:t>ClaimCenter data model entities</a:t>
            </a:r>
          </a:p>
          <a:p>
            <a:pPr>
              <a:lnSpc>
                <a:spcPct val="150000"/>
              </a:lnSpc>
              <a:buFont typeface="Arial" charset="0"/>
              <a:buChar char="•"/>
            </a:pPr>
            <a:r>
              <a:rPr lang="en-US" sz="2800" dirty="0" smtClean="0">
                <a:solidFill>
                  <a:srgbClr val="C0C0C0"/>
                </a:solidFill>
              </a:rPr>
              <a:t>Importing data into ClaimCenter</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p:spPr>
        <p:txBody>
          <a:bodyPr/>
          <a:lstStyle/>
          <a:p>
            <a:pPr eaLnBrk="1" hangingPunct="1"/>
            <a:r>
              <a:rPr lang="en-US" dirty="0" smtClean="0"/>
              <a:t>Lesson objectives review</a:t>
            </a:r>
          </a:p>
        </p:txBody>
      </p:sp>
      <p:sp>
        <p:nvSpPr>
          <p:cNvPr id="44035" name="Rectangle 3"/>
          <p:cNvSpPr>
            <a:spLocks noGrp="1" noChangeArrowheads="1"/>
          </p:cNvSpPr>
          <p:nvPr>
            <p:ph idx="1"/>
          </p:nvPr>
        </p:nvSpPr>
        <p:spPr/>
        <p:txBody>
          <a:bodyPr/>
          <a:lstStyle/>
          <a:p>
            <a:pPr>
              <a:buFont typeface="Wingdings 3" pitchFamily="18" charset="2"/>
              <a:buNone/>
            </a:pPr>
            <a:r>
              <a:rPr lang="en-US" dirty="0" smtClean="0"/>
              <a:t>You should now be able to:</a:t>
            </a:r>
          </a:p>
          <a:p>
            <a:pPr lvl="1" eaLnBrk="1" hangingPunct="1"/>
            <a:r>
              <a:rPr lang="en-US" dirty="0" smtClean="0"/>
              <a:t>Describe the major entities of the ClaimCenter data model and their relationships</a:t>
            </a:r>
          </a:p>
          <a:p>
            <a:pPr lvl="1" eaLnBrk="1" hangingPunct="1"/>
            <a:r>
              <a:rPr lang="en-US" dirty="0" smtClean="0"/>
              <a:t>Describe the options and requirements around importing data into ClaimCenter</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a:xfrm>
            <a:off x="495300" y="120650"/>
            <a:ext cx="8318500" cy="485775"/>
          </a:xfrm>
        </p:spPr>
        <p:txBody>
          <a:bodyPr/>
          <a:lstStyle/>
          <a:p>
            <a:pPr eaLnBrk="1" hangingPunct="1"/>
            <a:r>
              <a:rPr lang="en-US" smtClean="0"/>
              <a:t>Review questions</a:t>
            </a:r>
          </a:p>
        </p:txBody>
      </p:sp>
      <p:sp>
        <p:nvSpPr>
          <p:cNvPr id="45059" name="Rectangle 224"/>
          <p:cNvSpPr>
            <a:spLocks noGrp="1" noChangeArrowheads="1"/>
          </p:cNvSpPr>
          <p:nvPr>
            <p:ph idx="1"/>
          </p:nvPr>
        </p:nvSpPr>
        <p:spPr>
          <a:xfrm>
            <a:off x="4095750" y="376238"/>
            <a:ext cx="4476750" cy="476250"/>
          </a:xfrm>
        </p:spPr>
        <p:txBody>
          <a:bodyPr/>
          <a:lstStyle/>
          <a:p>
            <a:pPr marL="457200" indent="-457200">
              <a:buFont typeface="Wingdings 3" pitchFamily="18" charset="2"/>
              <a:buAutoNum type="arabicPeriod"/>
            </a:pPr>
            <a:r>
              <a:rPr lang="en-US" smtClean="0"/>
              <a:t>Name each primary entity.</a:t>
            </a:r>
          </a:p>
        </p:txBody>
      </p:sp>
      <p:grpSp>
        <p:nvGrpSpPr>
          <p:cNvPr id="45060" name="Group 5"/>
          <p:cNvGrpSpPr>
            <a:grpSpLocks/>
          </p:cNvGrpSpPr>
          <p:nvPr/>
        </p:nvGrpSpPr>
        <p:grpSpPr bwMode="auto">
          <a:xfrm flipH="1">
            <a:off x="4435475" y="1493838"/>
            <a:ext cx="1006475" cy="477837"/>
            <a:chOff x="0" y="2816"/>
            <a:chExt cx="634" cy="301"/>
          </a:xfrm>
        </p:grpSpPr>
        <p:sp>
          <p:nvSpPr>
            <p:cNvPr id="45120" name="Rectangle 6"/>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45121" name="Text Box 7"/>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a:t>
              </a:r>
            </a:p>
          </p:txBody>
        </p:sp>
      </p:grpSp>
      <p:grpSp>
        <p:nvGrpSpPr>
          <p:cNvPr id="45061" name="Group 8"/>
          <p:cNvGrpSpPr>
            <a:grpSpLocks/>
          </p:cNvGrpSpPr>
          <p:nvPr/>
        </p:nvGrpSpPr>
        <p:grpSpPr bwMode="auto">
          <a:xfrm flipH="1">
            <a:off x="2932113" y="3243263"/>
            <a:ext cx="1150937" cy="692150"/>
            <a:chOff x="2745" y="2043"/>
            <a:chExt cx="725" cy="436"/>
          </a:xfrm>
        </p:grpSpPr>
        <p:sp>
          <p:nvSpPr>
            <p:cNvPr id="45118" name="Rectangle 9"/>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45119" name="Text Box 10"/>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grpSp>
        <p:nvGrpSpPr>
          <p:cNvPr id="45062" name="Group 11"/>
          <p:cNvGrpSpPr>
            <a:grpSpLocks/>
          </p:cNvGrpSpPr>
          <p:nvPr/>
        </p:nvGrpSpPr>
        <p:grpSpPr bwMode="auto">
          <a:xfrm flipH="1">
            <a:off x="6897688" y="954088"/>
            <a:ext cx="1006475" cy="477837"/>
            <a:chOff x="0" y="2816"/>
            <a:chExt cx="634" cy="301"/>
          </a:xfrm>
        </p:grpSpPr>
        <p:sp>
          <p:nvSpPr>
            <p:cNvPr id="45116" name="Rectangle 12"/>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45117" name="Text Box 13"/>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a:t>
              </a:r>
            </a:p>
          </p:txBody>
        </p:sp>
      </p:grpSp>
      <p:sp>
        <p:nvSpPr>
          <p:cNvPr id="45063" name="Rectangle 14"/>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064" name="Rectangle 19"/>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45065" name="Text Box 20"/>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a:t>
            </a:r>
          </a:p>
        </p:txBody>
      </p:sp>
      <p:grpSp>
        <p:nvGrpSpPr>
          <p:cNvPr id="45066" name="Group 21"/>
          <p:cNvGrpSpPr>
            <a:grpSpLocks/>
          </p:cNvGrpSpPr>
          <p:nvPr/>
        </p:nvGrpSpPr>
        <p:grpSpPr bwMode="auto">
          <a:xfrm flipH="1">
            <a:off x="6294438" y="2233613"/>
            <a:ext cx="858837" cy="152400"/>
            <a:chOff x="4441" y="3335"/>
            <a:chExt cx="541" cy="96"/>
          </a:xfrm>
        </p:grpSpPr>
        <p:sp>
          <p:nvSpPr>
            <p:cNvPr id="45113" name="Rectangle 22"/>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114" name="Rectangle 23"/>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115" name="Rectangle 24"/>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45067" name="Group 219"/>
          <p:cNvGrpSpPr>
            <a:grpSpLocks/>
          </p:cNvGrpSpPr>
          <p:nvPr/>
        </p:nvGrpSpPr>
        <p:grpSpPr bwMode="auto">
          <a:xfrm>
            <a:off x="3005138" y="5840413"/>
            <a:ext cx="1006475" cy="488950"/>
            <a:chOff x="1893" y="3718"/>
            <a:chExt cx="634" cy="308"/>
          </a:xfrm>
        </p:grpSpPr>
        <p:sp>
          <p:nvSpPr>
            <p:cNvPr id="45111" name="Rectangle 32"/>
            <p:cNvSpPr>
              <a:spLocks noChangeArrowheads="1"/>
            </p:cNvSpPr>
            <p:nvPr/>
          </p:nvSpPr>
          <p:spPr bwMode="auto">
            <a:xfrm flipH="1">
              <a:off x="1893" y="3721"/>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45112" name="Text Box 33"/>
            <p:cNvSpPr txBox="1">
              <a:spLocks noChangeArrowheads="1"/>
            </p:cNvSpPr>
            <p:nvPr/>
          </p:nvSpPr>
          <p:spPr bwMode="auto">
            <a:xfrm flipH="1">
              <a:off x="1911" y="3718"/>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a:t>
              </a:r>
              <a:br>
                <a:rPr lang="en-US" sz="1600">
                  <a:solidFill>
                    <a:schemeClr val="bg1"/>
                  </a:solidFill>
                </a:rPr>
              </a:br>
              <a:r>
                <a:rPr lang="en-US" sz="1600">
                  <a:solidFill>
                    <a:schemeClr val="bg1"/>
                  </a:solidFill>
                </a:rPr>
                <a:t>C...</a:t>
              </a:r>
            </a:p>
          </p:txBody>
        </p:sp>
      </p:grpSp>
      <p:sp>
        <p:nvSpPr>
          <p:cNvPr id="45068" name="Rectangle 34"/>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45069" name="Text Box 35"/>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a:t>
            </a:r>
          </a:p>
        </p:txBody>
      </p:sp>
      <p:grpSp>
        <p:nvGrpSpPr>
          <p:cNvPr id="45070" name="Group 36"/>
          <p:cNvGrpSpPr>
            <a:grpSpLocks/>
          </p:cNvGrpSpPr>
          <p:nvPr/>
        </p:nvGrpSpPr>
        <p:grpSpPr bwMode="auto">
          <a:xfrm flipH="1">
            <a:off x="4510088" y="6118225"/>
            <a:ext cx="858837" cy="152400"/>
            <a:chOff x="4441" y="3335"/>
            <a:chExt cx="541" cy="96"/>
          </a:xfrm>
        </p:grpSpPr>
        <p:sp>
          <p:nvSpPr>
            <p:cNvPr id="45108" name="Rectangle 37"/>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109" name="Rectangle 38"/>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110" name="Rectangle 39"/>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45071" name="Group 44"/>
          <p:cNvGrpSpPr>
            <a:grpSpLocks/>
          </p:cNvGrpSpPr>
          <p:nvPr/>
        </p:nvGrpSpPr>
        <p:grpSpPr bwMode="auto">
          <a:xfrm flipH="1">
            <a:off x="4435475" y="3351213"/>
            <a:ext cx="1006475" cy="477837"/>
            <a:chOff x="0" y="2816"/>
            <a:chExt cx="634" cy="301"/>
          </a:xfrm>
        </p:grpSpPr>
        <p:sp>
          <p:nvSpPr>
            <p:cNvPr id="45106" name="Rectangle 45"/>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45107" name="Text Box 46"/>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a:t>
              </a:r>
            </a:p>
          </p:txBody>
        </p:sp>
      </p:grpSp>
      <p:grpSp>
        <p:nvGrpSpPr>
          <p:cNvPr id="45072" name="Group 52"/>
          <p:cNvGrpSpPr>
            <a:grpSpLocks/>
          </p:cNvGrpSpPr>
          <p:nvPr/>
        </p:nvGrpSpPr>
        <p:grpSpPr bwMode="auto">
          <a:xfrm flipH="1">
            <a:off x="5572125" y="4429125"/>
            <a:ext cx="1006475" cy="488950"/>
            <a:chOff x="1959" y="3278"/>
            <a:chExt cx="634" cy="308"/>
          </a:xfrm>
        </p:grpSpPr>
        <p:sp>
          <p:nvSpPr>
            <p:cNvPr id="45104" name="Rectangle 53"/>
            <p:cNvSpPr>
              <a:spLocks noChangeArrowheads="1"/>
            </p:cNvSpPr>
            <p:nvPr/>
          </p:nvSpPr>
          <p:spPr bwMode="auto">
            <a:xfrm>
              <a:off x="1959" y="3282"/>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45105" name="Text Box 54"/>
            <p:cNvSpPr txBox="1">
              <a:spLocks noChangeArrowheads="1"/>
            </p:cNvSpPr>
            <p:nvPr/>
          </p:nvSpPr>
          <p:spPr bwMode="auto">
            <a:xfrm>
              <a:off x="1977" y="3278"/>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R...</a:t>
              </a:r>
              <a:br>
                <a:rPr lang="en-US" sz="1600">
                  <a:solidFill>
                    <a:schemeClr val="bg1"/>
                  </a:solidFill>
                </a:rPr>
              </a:br>
              <a:r>
                <a:rPr lang="en-US" sz="1600">
                  <a:solidFill>
                    <a:schemeClr val="bg1"/>
                  </a:solidFill>
                </a:rPr>
                <a:t>L...</a:t>
              </a:r>
            </a:p>
          </p:txBody>
        </p:sp>
      </p:grpSp>
      <p:grpSp>
        <p:nvGrpSpPr>
          <p:cNvPr id="45073" name="Group 55"/>
          <p:cNvGrpSpPr>
            <a:grpSpLocks/>
          </p:cNvGrpSpPr>
          <p:nvPr/>
        </p:nvGrpSpPr>
        <p:grpSpPr bwMode="auto">
          <a:xfrm>
            <a:off x="6102350" y="3351213"/>
            <a:ext cx="1230313" cy="484187"/>
            <a:chOff x="3844" y="2139"/>
            <a:chExt cx="775" cy="305"/>
          </a:xfrm>
        </p:grpSpPr>
        <p:sp>
          <p:nvSpPr>
            <p:cNvPr id="45098" name="Rectangle 56"/>
            <p:cNvSpPr>
              <a:spLocks noChangeArrowheads="1"/>
            </p:cNvSpPr>
            <p:nvPr/>
          </p:nvSpPr>
          <p:spPr bwMode="auto">
            <a:xfrm flipH="1">
              <a:off x="3844" y="2143"/>
              <a:ext cx="775"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45099" name="Text Box 57"/>
            <p:cNvSpPr txBox="1">
              <a:spLocks noChangeArrowheads="1"/>
            </p:cNvSpPr>
            <p:nvPr/>
          </p:nvSpPr>
          <p:spPr bwMode="auto">
            <a:xfrm flipH="1">
              <a:off x="3862" y="2139"/>
              <a:ext cx="7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T...</a:t>
              </a:r>
            </a:p>
          </p:txBody>
        </p:sp>
        <p:grpSp>
          <p:nvGrpSpPr>
            <p:cNvPr id="45100" name="Group 58"/>
            <p:cNvGrpSpPr>
              <a:grpSpLocks/>
            </p:cNvGrpSpPr>
            <p:nvPr/>
          </p:nvGrpSpPr>
          <p:grpSpPr bwMode="auto">
            <a:xfrm flipH="1">
              <a:off x="3961" y="2318"/>
              <a:ext cx="541" cy="96"/>
              <a:chOff x="4441" y="3335"/>
              <a:chExt cx="541" cy="96"/>
            </a:xfrm>
          </p:grpSpPr>
          <p:sp>
            <p:nvSpPr>
              <p:cNvPr id="45101" name="Rectangle 59"/>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102" name="Rectangle 60"/>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103" name="Rectangle 61"/>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grpSp>
        <p:nvGrpSpPr>
          <p:cNvPr id="45074" name="Group 62"/>
          <p:cNvGrpSpPr>
            <a:grpSpLocks/>
          </p:cNvGrpSpPr>
          <p:nvPr/>
        </p:nvGrpSpPr>
        <p:grpSpPr bwMode="auto">
          <a:xfrm flipH="1">
            <a:off x="6842125" y="4433888"/>
            <a:ext cx="1006475" cy="477837"/>
            <a:chOff x="0" y="2816"/>
            <a:chExt cx="634" cy="301"/>
          </a:xfrm>
        </p:grpSpPr>
        <p:sp>
          <p:nvSpPr>
            <p:cNvPr id="45096" name="Rectangle 63"/>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45097" name="Text Box 64"/>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a:t>
              </a:r>
            </a:p>
          </p:txBody>
        </p:sp>
      </p:grpSp>
      <p:grpSp>
        <p:nvGrpSpPr>
          <p:cNvPr id="45075" name="Group 95"/>
          <p:cNvGrpSpPr>
            <a:grpSpLocks/>
          </p:cNvGrpSpPr>
          <p:nvPr/>
        </p:nvGrpSpPr>
        <p:grpSpPr bwMode="auto">
          <a:xfrm flipH="1">
            <a:off x="836613" y="3228975"/>
            <a:ext cx="1111250" cy="477838"/>
            <a:chOff x="4433" y="321"/>
            <a:chExt cx="700" cy="301"/>
          </a:xfrm>
        </p:grpSpPr>
        <p:sp>
          <p:nvSpPr>
            <p:cNvPr id="45094" name="Rectangle 96"/>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5095" name="Text Box 97"/>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D...</a:t>
              </a:r>
            </a:p>
          </p:txBody>
        </p:sp>
      </p:grpSp>
      <p:grpSp>
        <p:nvGrpSpPr>
          <p:cNvPr id="45076" name="Group 98"/>
          <p:cNvGrpSpPr>
            <a:grpSpLocks/>
          </p:cNvGrpSpPr>
          <p:nvPr/>
        </p:nvGrpSpPr>
        <p:grpSpPr bwMode="auto">
          <a:xfrm flipH="1">
            <a:off x="836613" y="4987925"/>
            <a:ext cx="1111250" cy="477838"/>
            <a:chOff x="4433" y="321"/>
            <a:chExt cx="700" cy="301"/>
          </a:xfrm>
        </p:grpSpPr>
        <p:sp>
          <p:nvSpPr>
            <p:cNvPr id="45092" name="Rectangle 99"/>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5093" name="Text Box 100"/>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N...</a:t>
              </a:r>
            </a:p>
          </p:txBody>
        </p:sp>
      </p:grpSp>
      <p:grpSp>
        <p:nvGrpSpPr>
          <p:cNvPr id="45077" name="Group 101"/>
          <p:cNvGrpSpPr>
            <a:grpSpLocks/>
          </p:cNvGrpSpPr>
          <p:nvPr/>
        </p:nvGrpSpPr>
        <p:grpSpPr bwMode="auto">
          <a:xfrm flipH="1">
            <a:off x="836613" y="5868988"/>
            <a:ext cx="1111250" cy="477837"/>
            <a:chOff x="4433" y="321"/>
            <a:chExt cx="700" cy="301"/>
          </a:xfrm>
        </p:grpSpPr>
        <p:sp>
          <p:nvSpPr>
            <p:cNvPr id="45090" name="Rectangle 102"/>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5091" name="Text Box 103"/>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M...</a:t>
              </a:r>
            </a:p>
          </p:txBody>
        </p:sp>
      </p:grpSp>
      <p:grpSp>
        <p:nvGrpSpPr>
          <p:cNvPr id="45078" name="Group 104"/>
          <p:cNvGrpSpPr>
            <a:grpSpLocks/>
          </p:cNvGrpSpPr>
          <p:nvPr/>
        </p:nvGrpSpPr>
        <p:grpSpPr bwMode="auto">
          <a:xfrm flipH="1">
            <a:off x="836613" y="4108450"/>
            <a:ext cx="1111250" cy="477838"/>
            <a:chOff x="4433" y="321"/>
            <a:chExt cx="700" cy="301"/>
          </a:xfrm>
        </p:grpSpPr>
        <p:sp>
          <p:nvSpPr>
            <p:cNvPr id="45088" name="Rectangle 105"/>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5089" name="Text Box 106"/>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A...</a:t>
              </a:r>
            </a:p>
          </p:txBody>
        </p:sp>
      </p:grpSp>
      <p:sp>
        <p:nvSpPr>
          <p:cNvPr id="45079" name="Rectangle 211"/>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45080" name="Rectangle 212"/>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45081" name="Text Box 213"/>
          <p:cNvSpPr txBox="1">
            <a:spLocks noChangeArrowheads="1"/>
          </p:cNvSpPr>
          <p:nvPr/>
        </p:nvSpPr>
        <p:spPr bwMode="auto">
          <a:xfrm>
            <a:off x="1447800" y="1492250"/>
            <a:ext cx="17510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Who is processing the claim?</a:t>
            </a:r>
          </a:p>
        </p:txBody>
      </p:sp>
      <p:sp>
        <p:nvSpPr>
          <p:cNvPr id="45082" name="Text Box 214"/>
          <p:cNvSpPr txBox="1">
            <a:spLocks noChangeArrowheads="1"/>
          </p:cNvSpPr>
          <p:nvPr/>
        </p:nvSpPr>
        <p:spPr bwMode="auto">
          <a:xfrm>
            <a:off x="5281613" y="1371600"/>
            <a:ext cx="2476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What are the covered losses?</a:t>
            </a:r>
          </a:p>
        </p:txBody>
      </p:sp>
      <p:sp>
        <p:nvSpPr>
          <p:cNvPr id="45083" name="Text Box 215"/>
          <p:cNvSpPr txBox="1">
            <a:spLocks noChangeArrowheads="1"/>
          </p:cNvSpPr>
          <p:nvPr/>
        </p:nvSpPr>
        <p:spPr bwMode="auto">
          <a:xfrm>
            <a:off x="4951413" y="3814763"/>
            <a:ext cx="2476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How much money must be paid?</a:t>
            </a:r>
          </a:p>
        </p:txBody>
      </p:sp>
      <p:sp>
        <p:nvSpPr>
          <p:cNvPr id="45084" name="Text Box 216"/>
          <p:cNvSpPr txBox="1">
            <a:spLocks noChangeArrowheads="1"/>
          </p:cNvSpPr>
          <p:nvPr/>
        </p:nvSpPr>
        <p:spPr bwMode="auto">
          <a:xfrm>
            <a:off x="4930775" y="5446713"/>
            <a:ext cx="2476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Who are the parties involved?</a:t>
            </a:r>
          </a:p>
        </p:txBody>
      </p:sp>
      <p:sp>
        <p:nvSpPr>
          <p:cNvPr id="45085" name="Text Box 217"/>
          <p:cNvSpPr txBox="1">
            <a:spLocks noChangeArrowheads="1"/>
          </p:cNvSpPr>
          <p:nvPr/>
        </p:nvSpPr>
        <p:spPr bwMode="auto">
          <a:xfrm>
            <a:off x="2047875" y="4297363"/>
            <a:ext cx="23018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What work must be done to process the claim?</a:t>
            </a:r>
          </a:p>
        </p:txBody>
      </p:sp>
      <p:sp>
        <p:nvSpPr>
          <p:cNvPr id="45086" name="Text Box 220"/>
          <p:cNvSpPr txBox="1">
            <a:spLocks noChangeArrowheads="1"/>
          </p:cNvSpPr>
          <p:nvPr/>
        </p:nvSpPr>
        <p:spPr bwMode="auto">
          <a:xfrm flipH="1">
            <a:off x="1628775" y="1036638"/>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G...</a:t>
            </a:r>
          </a:p>
        </p:txBody>
      </p:sp>
      <p:sp>
        <p:nvSpPr>
          <p:cNvPr id="45087" name="Text Box 221"/>
          <p:cNvSpPr txBox="1">
            <a:spLocks noChangeArrowheads="1"/>
          </p:cNvSpPr>
          <p:nvPr/>
        </p:nvSpPr>
        <p:spPr bwMode="auto">
          <a:xfrm flipH="1">
            <a:off x="565150" y="16192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U...</a:t>
            </a:r>
          </a:p>
        </p:txBody>
      </p:sp>
      <p:sp>
        <p:nvSpPr>
          <p:cNvPr id="67" name="Rectangle 3"/>
          <p:cNvSpPr>
            <a:spLocks noChangeArrowheads="1"/>
          </p:cNvSpPr>
          <p:nvPr/>
        </p:nvSpPr>
        <p:spPr bwMode="auto">
          <a:xfrm flipH="1">
            <a:off x="831850" y="256540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68" name="Text Box 97"/>
          <p:cNvSpPr txBox="1">
            <a:spLocks noChangeArrowheads="1"/>
          </p:cNvSpPr>
          <p:nvPr/>
        </p:nvSpPr>
        <p:spPr bwMode="auto">
          <a:xfrm flipH="1">
            <a:off x="866308" y="2682081"/>
            <a:ext cx="1068388" cy="244475"/>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smtClean="0">
                <a:solidFill>
                  <a:schemeClr val="bg1"/>
                </a:solidFill>
              </a:rPr>
              <a:t>S... R…</a:t>
            </a:r>
            <a:endParaRPr lang="en-US" sz="1600" dirty="0">
              <a:solidFill>
                <a:schemeClr val="bg1"/>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Review questions</a:t>
            </a:r>
          </a:p>
        </p:txBody>
      </p:sp>
      <p:sp>
        <p:nvSpPr>
          <p:cNvPr id="46083" name="Rectangle 3"/>
          <p:cNvSpPr>
            <a:spLocks noGrp="1" noChangeArrowheads="1"/>
          </p:cNvSpPr>
          <p:nvPr>
            <p:ph idx="1"/>
          </p:nvPr>
        </p:nvSpPr>
        <p:spPr/>
        <p:txBody>
          <a:bodyPr/>
          <a:lstStyle/>
          <a:p>
            <a:pPr marL="457200" indent="-457200">
              <a:buFont typeface="Wingdings 3" pitchFamily="18" charset="2"/>
              <a:buAutoNum type="arabicPeriod" startAt="2"/>
            </a:pPr>
            <a:r>
              <a:rPr lang="en-US" smtClean="0"/>
              <a:t>In most cases, when two entities have a one-to-many relationship, what two types of fields are used to establish the relationship? On which entity is each field found?</a:t>
            </a:r>
          </a:p>
          <a:p>
            <a:pPr marL="457200" indent="-457200">
              <a:buFont typeface="Wingdings 3" pitchFamily="18" charset="2"/>
              <a:buAutoNum type="arabicPeriod" startAt="2"/>
            </a:pPr>
            <a:r>
              <a:rPr lang="en-US" smtClean="0"/>
              <a:t>Every statement below is false. Name a counter-example which proves the statement is false.</a:t>
            </a:r>
          </a:p>
          <a:p>
            <a:pPr marL="819150" lvl="1" indent="-419100">
              <a:buFont typeface="Wingdings 3" pitchFamily="18" charset="2"/>
              <a:buAutoNum type="alphaLcParenR"/>
            </a:pPr>
            <a:r>
              <a:rPr lang="en-US" smtClean="0"/>
              <a:t>Every primary entity has a one-to-many relationship with Claim.</a:t>
            </a:r>
          </a:p>
          <a:p>
            <a:pPr marL="819150" lvl="1" indent="-419100">
              <a:buFont typeface="Wingdings 3" pitchFamily="18" charset="2"/>
              <a:buAutoNum type="alphaLcParenR"/>
            </a:pPr>
            <a:r>
              <a:rPr lang="en-US" smtClean="0"/>
              <a:t>Every user interface element in ClaimCenter comes from the platform and is used by all Guidewire applications.</a:t>
            </a:r>
          </a:p>
          <a:p>
            <a:pPr marL="819150" lvl="1" indent="-419100">
              <a:buFont typeface="Wingdings 3" pitchFamily="18" charset="2"/>
              <a:buAutoNum type="alphaLcParenR"/>
            </a:pPr>
            <a:r>
              <a:rPr lang="en-US" smtClean="0"/>
              <a:t>Every integration point imports data only on demand.</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 2001-2014 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a:t>
            </a:r>
            <a:r>
              <a:rPr lang="en-US" sz="1600" dirty="0" smtClean="0"/>
              <a:t>Claim </a:t>
            </a:r>
            <a:r>
              <a:rPr lang="en-US" sz="1600" dirty="0"/>
              <a:t>Portal, Guidewire Policyholder Portal, ClaimCenter, BillingCenter, PolicyCenter, InsuranceSuite, Gosu, </a:t>
            </a:r>
            <a:r>
              <a:rPr lang="en-US" sz="1600" dirty="0" smtClean="0"/>
              <a:t>Deliver </a:t>
            </a:r>
            <a:r>
              <a:rPr lang="en-US" sz="1600" dirty="0"/>
              <a:t>Insurance Your Way, and the Guidewire logo are trademarks, service marks, or registered trademarks of Guidewire Software, Inc. in the United States and/or other countries.</a:t>
            </a:r>
          </a:p>
          <a:p>
            <a:pPr marL="0" indent="0">
              <a:buNone/>
            </a:pPr>
            <a:r>
              <a:rPr lang="en-US" sz="1600" dirty="0"/>
              <a:t>All other trademarks are the property of their respective owners.</a:t>
            </a:r>
          </a:p>
          <a:p>
            <a:pPr marL="0" indent="0">
              <a:buNone/>
            </a:pPr>
            <a:r>
              <a:rPr lang="en-US" sz="1600" b="1" dirty="0"/>
              <a:t>This material is confidential and proprietary to Guidewire and subject to the confidentiality terms in the applicable license agreement and/or separate nondisclosure agreement.</a:t>
            </a:r>
          </a:p>
          <a:p>
            <a:pPr marL="0" indent="0">
              <a:buNone/>
            </a:pPr>
            <a:r>
              <a:rPr lang="en-US" sz="1600" dirty="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dirty="0"/>
              <a:t>Guidewire products are protected by one or more United States patents.</a:t>
            </a:r>
          </a:p>
        </p:txBody>
      </p:sp>
    </p:spTree>
    <p:extLst>
      <p:ext uri="{BB962C8B-B14F-4D97-AF65-F5344CB8AC3E}">
        <p14:creationId xmlns:p14="http://schemas.microsoft.com/office/powerpoint/2010/main" val="62586975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3"/>
          <p:cNvSpPr>
            <a:spLocks noChangeArrowheads="1"/>
          </p:cNvSpPr>
          <p:nvPr/>
        </p:nvSpPr>
        <p:spPr bwMode="auto">
          <a:xfrm>
            <a:off x="495300" y="2101850"/>
            <a:ext cx="2128838" cy="1924050"/>
          </a:xfrm>
          <a:prstGeom prst="rect">
            <a:avLst/>
          </a:prstGeom>
          <a:solidFill>
            <a:schemeClr val="tx1"/>
          </a:solidFill>
          <a:ln w="28575" algn="ctr">
            <a:solidFill>
              <a:srgbClr val="0066CC"/>
            </a:solidFill>
            <a:miter lim="800000"/>
            <a:headEnd/>
            <a:tailEnd/>
          </a:ln>
        </p:spPr>
        <p:txBody>
          <a:bodyPr lIns="0" tIns="0" rIns="0" bIns="0" anchor="ctr">
            <a:spAutoFit/>
          </a:bodyPr>
          <a:lstStyle/>
          <a:p>
            <a:endParaRPr lang="en-US"/>
          </a:p>
        </p:txBody>
      </p:sp>
      <p:sp>
        <p:nvSpPr>
          <p:cNvPr id="7171" name="Text Box 51"/>
          <p:cNvSpPr txBox="1">
            <a:spLocks noChangeArrowheads="1"/>
          </p:cNvSpPr>
          <p:nvPr/>
        </p:nvSpPr>
        <p:spPr bwMode="auto">
          <a:xfrm>
            <a:off x="1666875"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User</a:t>
            </a:r>
            <a:br>
              <a:rPr lang="en-US" sz="1800">
                <a:solidFill>
                  <a:schemeClr val="hlink"/>
                </a:solidFill>
              </a:rPr>
            </a:br>
            <a:r>
              <a:rPr lang="en-US" sz="1800">
                <a:solidFill>
                  <a:schemeClr val="hlink"/>
                </a:solidFill>
              </a:rPr>
              <a:t>Inter.</a:t>
            </a:r>
          </a:p>
        </p:txBody>
      </p:sp>
      <p:sp>
        <p:nvSpPr>
          <p:cNvPr id="7172" name="Text Box 52"/>
          <p:cNvSpPr txBox="1">
            <a:spLocks noChangeArrowheads="1"/>
          </p:cNvSpPr>
          <p:nvPr/>
        </p:nvSpPr>
        <p:spPr bwMode="auto">
          <a:xfrm>
            <a:off x="1666875"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Int.</a:t>
            </a:r>
            <a:br>
              <a:rPr lang="en-US" sz="1800">
                <a:solidFill>
                  <a:schemeClr val="hlink"/>
                </a:solidFill>
              </a:rPr>
            </a:br>
            <a:r>
              <a:rPr lang="en-US" sz="1800">
                <a:solidFill>
                  <a:schemeClr val="hlink"/>
                </a:solidFill>
              </a:rPr>
              <a:t>APIs</a:t>
            </a:r>
          </a:p>
        </p:txBody>
      </p:sp>
      <p:sp>
        <p:nvSpPr>
          <p:cNvPr id="7173" name="Text Box 53"/>
          <p:cNvSpPr txBox="1">
            <a:spLocks noChangeArrowheads="1"/>
          </p:cNvSpPr>
          <p:nvPr/>
        </p:nvSpPr>
        <p:spPr bwMode="auto">
          <a:xfrm>
            <a:off x="642938"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Bus.</a:t>
            </a:r>
            <a:br>
              <a:rPr lang="en-US" sz="1800">
                <a:solidFill>
                  <a:schemeClr val="hlink"/>
                </a:solidFill>
              </a:rPr>
            </a:br>
            <a:r>
              <a:rPr lang="en-US" sz="1800">
                <a:solidFill>
                  <a:schemeClr val="hlink"/>
                </a:solidFill>
              </a:rPr>
              <a:t>Rules</a:t>
            </a:r>
          </a:p>
        </p:txBody>
      </p:sp>
      <p:sp>
        <p:nvSpPr>
          <p:cNvPr id="7174" name="Text Box 44"/>
          <p:cNvSpPr txBox="1">
            <a:spLocks noChangeArrowheads="1"/>
          </p:cNvSpPr>
          <p:nvPr/>
        </p:nvSpPr>
        <p:spPr bwMode="auto">
          <a:xfrm>
            <a:off x="608013" y="2071688"/>
            <a:ext cx="1884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ClaimCenter</a:t>
            </a:r>
          </a:p>
        </p:txBody>
      </p:sp>
      <p:sp>
        <p:nvSpPr>
          <p:cNvPr id="7175" name="Rectangle 45"/>
          <p:cNvSpPr>
            <a:spLocks noChangeArrowheads="1"/>
          </p:cNvSpPr>
          <p:nvPr/>
        </p:nvSpPr>
        <p:spPr bwMode="auto">
          <a:xfrm>
            <a:off x="574675" y="2459038"/>
            <a:ext cx="930275" cy="646112"/>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76" name="Rectangle 46"/>
          <p:cNvSpPr>
            <a:spLocks noChangeArrowheads="1"/>
          </p:cNvSpPr>
          <p:nvPr/>
        </p:nvSpPr>
        <p:spPr bwMode="auto">
          <a:xfrm>
            <a:off x="1608138" y="2460625"/>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77" name="Rectangle 47"/>
          <p:cNvSpPr>
            <a:spLocks noChangeArrowheads="1"/>
          </p:cNvSpPr>
          <p:nvPr/>
        </p:nvSpPr>
        <p:spPr bwMode="auto">
          <a:xfrm>
            <a:off x="1598613" y="3200400"/>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78" name="Rectangle 48"/>
          <p:cNvSpPr>
            <a:spLocks noChangeArrowheads="1"/>
          </p:cNvSpPr>
          <p:nvPr/>
        </p:nvSpPr>
        <p:spPr bwMode="auto">
          <a:xfrm>
            <a:off x="574675" y="3200400"/>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79" name="Text Box 50"/>
          <p:cNvSpPr txBox="1">
            <a:spLocks noChangeArrowheads="1"/>
          </p:cNvSpPr>
          <p:nvPr/>
        </p:nvSpPr>
        <p:spPr bwMode="auto">
          <a:xfrm>
            <a:off x="642938"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Data</a:t>
            </a:r>
            <a:br>
              <a:rPr lang="en-US" sz="1800">
                <a:solidFill>
                  <a:srgbClr val="0066CC"/>
                </a:solidFill>
              </a:rPr>
            </a:br>
            <a:r>
              <a:rPr lang="en-US" sz="1800">
                <a:solidFill>
                  <a:srgbClr val="0066CC"/>
                </a:solidFill>
              </a:rPr>
              <a:t>Model</a:t>
            </a:r>
          </a:p>
        </p:txBody>
      </p:sp>
      <p:sp>
        <p:nvSpPr>
          <p:cNvPr id="7180" name="Rectangle 12"/>
          <p:cNvSpPr>
            <a:spLocks noChangeArrowheads="1"/>
          </p:cNvSpPr>
          <p:nvPr/>
        </p:nvSpPr>
        <p:spPr bwMode="auto">
          <a:xfrm>
            <a:off x="520700" y="4476750"/>
            <a:ext cx="8197850" cy="1798638"/>
          </a:xfrm>
          <a:prstGeom prst="rect">
            <a:avLst/>
          </a:prstGeom>
          <a:noFill/>
          <a:ln w="285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81" name="Rectangle 13"/>
          <p:cNvSpPr>
            <a:spLocks noGrp="1" noChangeArrowheads="1"/>
          </p:cNvSpPr>
          <p:nvPr>
            <p:ph type="title"/>
          </p:nvPr>
        </p:nvSpPr>
        <p:spPr/>
        <p:txBody>
          <a:bodyPr/>
          <a:lstStyle/>
          <a:p>
            <a:pPr eaLnBrk="1" hangingPunct="1"/>
            <a:r>
              <a:rPr lang="en-US" smtClean="0"/>
              <a:t>The ClaimCenter data model</a:t>
            </a:r>
          </a:p>
        </p:txBody>
      </p:sp>
      <p:sp>
        <p:nvSpPr>
          <p:cNvPr id="7182" name="Rectangle 56"/>
          <p:cNvSpPr>
            <a:spLocks noGrp="1" noChangeArrowheads="1"/>
          </p:cNvSpPr>
          <p:nvPr>
            <p:ph idx="1"/>
          </p:nvPr>
        </p:nvSpPr>
        <p:spPr>
          <a:xfrm>
            <a:off x="2936875" y="1139825"/>
            <a:ext cx="5876925" cy="2716213"/>
          </a:xfrm>
        </p:spPr>
        <p:txBody>
          <a:bodyPr/>
          <a:lstStyle/>
          <a:p>
            <a:pPr>
              <a:buFont typeface="Arial" charset="0"/>
              <a:buChar char="•"/>
            </a:pPr>
            <a:r>
              <a:rPr lang="en-US" smtClean="0"/>
              <a:t>Recall that Guidewire platform includes functionality on which ClaimCenter is built</a:t>
            </a:r>
          </a:p>
          <a:p>
            <a:pPr lvl="1"/>
            <a:r>
              <a:rPr lang="en-US" sz="2400" smtClean="0"/>
              <a:t>ClaimCenter base application contains robust data model for claims processing</a:t>
            </a:r>
          </a:p>
        </p:txBody>
      </p:sp>
      <p:sp>
        <p:nvSpPr>
          <p:cNvPr id="7183" name="Text Box 14"/>
          <p:cNvSpPr txBox="1">
            <a:spLocks noChangeArrowheads="1"/>
          </p:cNvSpPr>
          <p:nvPr/>
        </p:nvSpPr>
        <p:spPr bwMode="auto">
          <a:xfrm>
            <a:off x="1122363" y="4527550"/>
            <a:ext cx="7026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Guidewire Platform</a:t>
            </a:r>
            <a:r>
              <a:rPr lang="en-US">
                <a:solidFill>
                  <a:schemeClr val="bg2"/>
                </a:solidFill>
              </a:rPr>
              <a:t>,</a:t>
            </a:r>
            <a:br>
              <a:rPr lang="en-US">
                <a:solidFill>
                  <a:schemeClr val="bg2"/>
                </a:solidFill>
              </a:rPr>
            </a:br>
            <a:r>
              <a:rPr lang="en-US">
                <a:solidFill>
                  <a:schemeClr val="bg2"/>
                </a:solidFill>
              </a:rPr>
              <a:t>with a common technology for configuring...</a:t>
            </a:r>
          </a:p>
        </p:txBody>
      </p:sp>
      <p:sp>
        <p:nvSpPr>
          <p:cNvPr id="7184" name="Text Box 15"/>
          <p:cNvSpPr txBox="1">
            <a:spLocks noChangeArrowheads="1"/>
          </p:cNvSpPr>
          <p:nvPr/>
        </p:nvSpPr>
        <p:spPr bwMode="auto">
          <a:xfrm>
            <a:off x="757238"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Data</a:t>
            </a:r>
            <a:br>
              <a:rPr lang="en-US"/>
            </a:br>
            <a:r>
              <a:rPr lang="en-US"/>
              <a:t>Model</a:t>
            </a:r>
          </a:p>
        </p:txBody>
      </p:sp>
      <p:sp>
        <p:nvSpPr>
          <p:cNvPr id="7185" name="Rectangle 16"/>
          <p:cNvSpPr>
            <a:spLocks noChangeArrowheads="1"/>
          </p:cNvSpPr>
          <p:nvPr/>
        </p:nvSpPr>
        <p:spPr bwMode="auto">
          <a:xfrm>
            <a:off x="663575" y="5268913"/>
            <a:ext cx="1560513" cy="882650"/>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86" name="Text Box 17"/>
          <p:cNvSpPr txBox="1">
            <a:spLocks noChangeArrowheads="1"/>
          </p:cNvSpPr>
          <p:nvPr/>
        </p:nvSpPr>
        <p:spPr bwMode="auto">
          <a:xfrm>
            <a:off x="2847975"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User</a:t>
            </a:r>
            <a:br>
              <a:rPr lang="en-US">
                <a:solidFill>
                  <a:schemeClr val="bg2"/>
                </a:solidFill>
              </a:rPr>
            </a:br>
            <a:r>
              <a:rPr lang="en-US">
                <a:solidFill>
                  <a:schemeClr val="bg2"/>
                </a:solidFill>
              </a:rPr>
              <a:t>Interface</a:t>
            </a:r>
          </a:p>
        </p:txBody>
      </p:sp>
      <p:sp>
        <p:nvSpPr>
          <p:cNvPr id="7187" name="Rectangle 18"/>
          <p:cNvSpPr>
            <a:spLocks noChangeArrowheads="1"/>
          </p:cNvSpPr>
          <p:nvPr/>
        </p:nvSpPr>
        <p:spPr bwMode="auto">
          <a:xfrm>
            <a:off x="2754313"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88" name="Text Box 19"/>
          <p:cNvSpPr txBox="1">
            <a:spLocks noChangeArrowheads="1"/>
          </p:cNvSpPr>
          <p:nvPr/>
        </p:nvSpPr>
        <p:spPr bwMode="auto">
          <a:xfrm>
            <a:off x="4940300"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Business</a:t>
            </a:r>
            <a:br>
              <a:rPr lang="en-US">
                <a:solidFill>
                  <a:schemeClr val="bg2"/>
                </a:solidFill>
              </a:rPr>
            </a:br>
            <a:r>
              <a:rPr lang="en-US">
                <a:solidFill>
                  <a:schemeClr val="bg2"/>
                </a:solidFill>
              </a:rPr>
              <a:t>Rules</a:t>
            </a:r>
          </a:p>
        </p:txBody>
      </p:sp>
      <p:sp>
        <p:nvSpPr>
          <p:cNvPr id="7189" name="Rectangle 20"/>
          <p:cNvSpPr>
            <a:spLocks noChangeArrowheads="1"/>
          </p:cNvSpPr>
          <p:nvPr/>
        </p:nvSpPr>
        <p:spPr bwMode="auto">
          <a:xfrm>
            <a:off x="4846638"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90" name="Text Box 21"/>
          <p:cNvSpPr txBox="1">
            <a:spLocks noChangeArrowheads="1"/>
          </p:cNvSpPr>
          <p:nvPr/>
        </p:nvSpPr>
        <p:spPr bwMode="auto">
          <a:xfrm>
            <a:off x="7032625"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Integration</a:t>
            </a:r>
            <a:br>
              <a:rPr lang="en-US">
                <a:solidFill>
                  <a:schemeClr val="bg2"/>
                </a:solidFill>
              </a:rPr>
            </a:br>
            <a:r>
              <a:rPr lang="en-US">
                <a:solidFill>
                  <a:schemeClr val="bg2"/>
                </a:solidFill>
              </a:rPr>
              <a:t>APIs</a:t>
            </a:r>
          </a:p>
        </p:txBody>
      </p:sp>
      <p:sp>
        <p:nvSpPr>
          <p:cNvPr id="7191" name="Rectangle 22"/>
          <p:cNvSpPr>
            <a:spLocks noChangeArrowheads="1"/>
          </p:cNvSpPr>
          <p:nvPr/>
        </p:nvSpPr>
        <p:spPr bwMode="auto">
          <a:xfrm>
            <a:off x="6938963"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92" name="AutoShape 55"/>
          <p:cNvSpPr>
            <a:spLocks noChangeArrowheads="1"/>
          </p:cNvSpPr>
          <p:nvPr/>
        </p:nvSpPr>
        <p:spPr bwMode="auto">
          <a:xfrm>
            <a:off x="1087438" y="3956050"/>
            <a:ext cx="914400" cy="646113"/>
          </a:xfrm>
          <a:prstGeom prst="upArrow">
            <a:avLst>
              <a:gd name="adj1" fmla="val 50000"/>
              <a:gd name="adj2" fmla="val 25000"/>
            </a:avLst>
          </a:prstGeom>
          <a:gradFill rotWithShape="1">
            <a:gsLst>
              <a:gs pos="0">
                <a:srgbClr val="0066CC"/>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5" name="Rectangle 51"/>
          <p:cNvSpPr>
            <a:spLocks noGrp="1" noChangeArrowheads="1"/>
          </p:cNvSpPr>
          <p:nvPr>
            <p:ph type="title"/>
          </p:nvPr>
        </p:nvSpPr>
        <p:spPr/>
        <p:txBody>
          <a:bodyPr/>
          <a:lstStyle/>
          <a:p>
            <a:pPr eaLnBrk="1" hangingPunct="1"/>
            <a:r>
              <a:rPr lang="en-US" smtClean="0"/>
              <a:t>Review: Primary entities in the data model</a:t>
            </a:r>
          </a:p>
        </p:txBody>
      </p:sp>
      <p:sp>
        <p:nvSpPr>
          <p:cNvPr id="8206" name="Rectangle 127"/>
          <p:cNvSpPr>
            <a:spLocks noGrp="1" noChangeArrowheads="1"/>
          </p:cNvSpPr>
          <p:nvPr>
            <p:ph idx="1"/>
          </p:nvPr>
        </p:nvSpPr>
        <p:spPr>
          <a:xfrm>
            <a:off x="5318125" y="914400"/>
            <a:ext cx="3495675" cy="2320925"/>
          </a:xfrm>
        </p:spPr>
        <p:txBody>
          <a:bodyPr/>
          <a:lstStyle/>
          <a:p>
            <a:pPr>
              <a:buFont typeface="Arial" charset="0"/>
              <a:buChar char="•"/>
            </a:pPr>
            <a:r>
              <a:rPr lang="en-US" smtClean="0"/>
              <a:t>Primary entities as seen by end user</a:t>
            </a:r>
          </a:p>
        </p:txBody>
      </p:sp>
      <p:sp>
        <p:nvSpPr>
          <p:cNvPr id="289" name="Line 50"/>
          <p:cNvSpPr>
            <a:spLocks noChangeShapeType="1"/>
          </p:cNvSpPr>
          <p:nvPr/>
        </p:nvSpPr>
        <p:spPr bwMode="auto">
          <a:xfrm flipV="1">
            <a:off x="4500563" y="1625600"/>
            <a:ext cx="0" cy="16859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90" name="Group 52"/>
          <p:cNvGrpSpPr>
            <a:grpSpLocks/>
          </p:cNvGrpSpPr>
          <p:nvPr/>
        </p:nvGrpSpPr>
        <p:grpSpPr bwMode="auto">
          <a:xfrm>
            <a:off x="3749675" y="1974850"/>
            <a:ext cx="1512888" cy="1114425"/>
            <a:chOff x="2083" y="1606"/>
            <a:chExt cx="1489" cy="1097"/>
          </a:xfrm>
        </p:grpSpPr>
        <p:sp>
          <p:nvSpPr>
            <p:cNvPr id="291" name="Rectangle 53"/>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92" name="Freeform 54"/>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93" name="Freeform 55"/>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94" name="Freeform 56"/>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95" name="Freeform 57"/>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96" name="Rectangle 58"/>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97" name="Rectangle 59"/>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98" name="AutoShape 60"/>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99" name="Freeform 61"/>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300" name="Freeform 62"/>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301" name="Rectangle 63"/>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2" name="Rectangle 64"/>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3" name="Rectangle 65"/>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04" name="Group 66"/>
            <p:cNvGrpSpPr>
              <a:grpSpLocks/>
            </p:cNvGrpSpPr>
            <p:nvPr/>
          </p:nvGrpSpPr>
          <p:grpSpPr bwMode="auto">
            <a:xfrm>
              <a:off x="2221" y="1871"/>
              <a:ext cx="518" cy="782"/>
              <a:chOff x="2400" y="1656"/>
              <a:chExt cx="752" cy="1136"/>
            </a:xfrm>
          </p:grpSpPr>
          <p:sp>
            <p:nvSpPr>
              <p:cNvPr id="317" name="Freeform 6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18" name="Freeform 6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19" name="Freeform 6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20" name="Freeform 7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21" name="Freeform 7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322" name="Line 7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3" name="Line 7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05" name="Group 74"/>
            <p:cNvGrpSpPr>
              <a:grpSpLocks/>
            </p:cNvGrpSpPr>
            <p:nvPr/>
          </p:nvGrpSpPr>
          <p:grpSpPr bwMode="auto">
            <a:xfrm rot="-6511945">
              <a:off x="2834" y="1842"/>
              <a:ext cx="518" cy="783"/>
              <a:chOff x="2400" y="1656"/>
              <a:chExt cx="752" cy="1136"/>
            </a:xfrm>
          </p:grpSpPr>
          <p:sp>
            <p:nvSpPr>
              <p:cNvPr id="310" name="Freeform 7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11" name="Freeform 7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12" name="Freeform 7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13" name="Freeform 7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14" name="Freeform 7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15" name="Line 8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6" name="Line 8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06" name="Freeform 82"/>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307" name="Freeform 83"/>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308" name="Rectangle 84"/>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9" name="Rectangle 85"/>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324" name="Group 86"/>
          <p:cNvGrpSpPr>
            <a:grpSpLocks/>
          </p:cNvGrpSpPr>
          <p:nvPr/>
        </p:nvGrpSpPr>
        <p:grpSpPr bwMode="auto">
          <a:xfrm>
            <a:off x="4146550" y="812800"/>
            <a:ext cx="760413" cy="857250"/>
            <a:chOff x="2324" y="435"/>
            <a:chExt cx="933" cy="1052"/>
          </a:xfrm>
        </p:grpSpPr>
        <p:sp>
          <p:nvSpPr>
            <p:cNvPr id="325" name="AutoShape 87"/>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26" name="Freeform 88"/>
            <p:cNvSpPr>
              <a:spLocks/>
            </p:cNvSpPr>
            <p:nvPr/>
          </p:nvSpPr>
          <p:spPr bwMode="auto">
            <a:xfrm>
              <a:off x="2442" y="487"/>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27" name="Freeform 89"/>
            <p:cNvSpPr>
              <a:spLocks/>
            </p:cNvSpPr>
            <p:nvPr/>
          </p:nvSpPr>
          <p:spPr bwMode="auto">
            <a:xfrm>
              <a:off x="2442" y="818"/>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28" name="Freeform 90"/>
            <p:cNvSpPr>
              <a:spLocks/>
            </p:cNvSpPr>
            <p:nvPr/>
          </p:nvSpPr>
          <p:spPr bwMode="auto">
            <a:xfrm>
              <a:off x="2442" y="1150"/>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29" name="Group 91"/>
            <p:cNvGrpSpPr>
              <a:grpSpLocks/>
            </p:cNvGrpSpPr>
            <p:nvPr/>
          </p:nvGrpSpPr>
          <p:grpSpPr bwMode="auto">
            <a:xfrm>
              <a:off x="2889" y="957"/>
              <a:ext cx="348" cy="510"/>
              <a:chOff x="2784" y="3210"/>
              <a:chExt cx="523" cy="772"/>
            </a:xfrm>
          </p:grpSpPr>
          <p:sp>
            <p:nvSpPr>
              <p:cNvPr id="330" name="AutoShape 92"/>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31" name="AutoShape 93"/>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32" name="AutoShape 94"/>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33" name="Oval 95"/>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334" name="Text Box 104"/>
          <p:cNvSpPr txBox="1">
            <a:spLocks noChangeArrowheads="1"/>
          </p:cNvSpPr>
          <p:nvPr/>
        </p:nvSpPr>
        <p:spPr bwMode="auto">
          <a:xfrm>
            <a:off x="2522538" y="2341563"/>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a:t>claim</a:t>
            </a:r>
          </a:p>
        </p:txBody>
      </p:sp>
      <p:grpSp>
        <p:nvGrpSpPr>
          <p:cNvPr id="335" name="Group 128"/>
          <p:cNvGrpSpPr>
            <a:grpSpLocks/>
          </p:cNvGrpSpPr>
          <p:nvPr/>
        </p:nvGrpSpPr>
        <p:grpSpPr bwMode="auto">
          <a:xfrm>
            <a:off x="698500" y="1693863"/>
            <a:ext cx="814388" cy="815975"/>
            <a:chOff x="2452" y="533"/>
            <a:chExt cx="808" cy="809"/>
          </a:xfrm>
        </p:grpSpPr>
        <p:sp>
          <p:nvSpPr>
            <p:cNvPr id="336" name="AutoShape 129"/>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37" name="AutoShape 130"/>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38" name="AutoShape 131"/>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39" name="Rectangle 132"/>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40" name="Group 133"/>
          <p:cNvGrpSpPr>
            <a:grpSpLocks/>
          </p:cNvGrpSpPr>
          <p:nvPr/>
        </p:nvGrpSpPr>
        <p:grpSpPr bwMode="auto">
          <a:xfrm>
            <a:off x="1193800" y="2214563"/>
            <a:ext cx="1341438" cy="903287"/>
            <a:chOff x="2984" y="3331"/>
            <a:chExt cx="845" cy="569"/>
          </a:xfrm>
        </p:grpSpPr>
        <p:sp>
          <p:nvSpPr>
            <p:cNvPr id="341" name="AutoShape 134"/>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42" name="Group 135"/>
            <p:cNvGrpSpPr>
              <a:grpSpLocks/>
            </p:cNvGrpSpPr>
            <p:nvPr/>
          </p:nvGrpSpPr>
          <p:grpSpPr bwMode="auto">
            <a:xfrm>
              <a:off x="3386" y="3487"/>
              <a:ext cx="443" cy="398"/>
              <a:chOff x="4838" y="2218"/>
              <a:chExt cx="395" cy="355"/>
            </a:xfrm>
          </p:grpSpPr>
          <p:sp>
            <p:nvSpPr>
              <p:cNvPr id="343" name="Freeform 136"/>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4" name="Freeform 137"/>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5" name="Freeform 138"/>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6" name="Freeform 139"/>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7" name="Freeform 140"/>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 name="Freeform 141"/>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9" name="Freeform 142"/>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0" name="Rectangle 143"/>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1" name="Rectangle 144"/>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2" name="Freeform 145"/>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3" name="Rectangle 146"/>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354" name="Text Box 147"/>
          <p:cNvSpPr txBox="1">
            <a:spLocks noChangeArrowheads="1"/>
          </p:cNvSpPr>
          <p:nvPr/>
        </p:nvSpPr>
        <p:spPr bwMode="auto">
          <a:xfrm>
            <a:off x="1566863" y="1643063"/>
            <a:ext cx="1171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group &amp; user</a:t>
            </a:r>
          </a:p>
        </p:txBody>
      </p:sp>
      <p:sp>
        <p:nvSpPr>
          <p:cNvPr id="355" name="Line 148"/>
          <p:cNvSpPr>
            <a:spLocks noChangeShapeType="1"/>
          </p:cNvSpPr>
          <p:nvPr/>
        </p:nvSpPr>
        <p:spPr bwMode="auto">
          <a:xfrm>
            <a:off x="2074863" y="2819400"/>
            <a:ext cx="1687512" cy="0"/>
          </a:xfrm>
          <a:prstGeom prst="line">
            <a:avLst/>
          </a:prstGeom>
          <a:noFill/>
          <a:ln w="28575">
            <a:solidFill>
              <a:srgbClr val="CC9900"/>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6" name="Text Box 288"/>
          <p:cNvSpPr txBox="1">
            <a:spLocks noChangeArrowheads="1"/>
          </p:cNvSpPr>
          <p:nvPr/>
        </p:nvSpPr>
        <p:spPr bwMode="auto">
          <a:xfrm>
            <a:off x="2767013" y="812800"/>
            <a:ext cx="13049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policy</a:t>
            </a:r>
            <a:br>
              <a:rPr lang="en-US" sz="1800" b="1"/>
            </a:br>
            <a:r>
              <a:rPr lang="en-US" sz="1800" b="1"/>
              <a:t>and</a:t>
            </a:r>
            <a:br>
              <a:rPr lang="en-US" sz="1800" b="1"/>
            </a:br>
            <a:r>
              <a:rPr lang="en-US" sz="1800" b="1"/>
              <a:t>coverages</a:t>
            </a:r>
          </a:p>
        </p:txBody>
      </p:sp>
      <p:sp>
        <p:nvSpPr>
          <p:cNvPr id="357" name="Line 2"/>
          <p:cNvSpPr>
            <a:spLocks noChangeShapeType="1"/>
          </p:cNvSpPr>
          <p:nvPr/>
        </p:nvSpPr>
        <p:spPr bwMode="auto">
          <a:xfrm>
            <a:off x="5573252" y="6319838"/>
            <a:ext cx="10636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8" name="Line 3"/>
          <p:cNvSpPr>
            <a:spLocks noChangeShapeType="1"/>
          </p:cNvSpPr>
          <p:nvPr/>
        </p:nvSpPr>
        <p:spPr bwMode="auto">
          <a:xfrm>
            <a:off x="5262102" y="5795963"/>
            <a:ext cx="128111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59" name="Group 52"/>
          <p:cNvGrpSpPr>
            <a:grpSpLocks/>
          </p:cNvGrpSpPr>
          <p:nvPr/>
        </p:nvGrpSpPr>
        <p:grpSpPr bwMode="auto">
          <a:xfrm>
            <a:off x="6288009" y="5646738"/>
            <a:ext cx="839788" cy="584200"/>
            <a:chOff x="3153" y="1049"/>
            <a:chExt cx="752" cy="523"/>
          </a:xfrm>
        </p:grpSpPr>
        <p:sp>
          <p:nvSpPr>
            <p:cNvPr id="360" name="Rectangle 53"/>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361" name="Picture 54"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2" name="Text Box 61"/>
          <p:cNvSpPr txBox="1">
            <a:spLocks noChangeArrowheads="1"/>
          </p:cNvSpPr>
          <p:nvPr/>
        </p:nvSpPr>
        <p:spPr bwMode="auto">
          <a:xfrm>
            <a:off x="6418184" y="5345113"/>
            <a:ext cx="723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check</a:t>
            </a:r>
          </a:p>
        </p:txBody>
      </p:sp>
      <p:grpSp>
        <p:nvGrpSpPr>
          <p:cNvPr id="363" name="Group 79"/>
          <p:cNvGrpSpPr>
            <a:grpSpLocks/>
          </p:cNvGrpSpPr>
          <p:nvPr/>
        </p:nvGrpSpPr>
        <p:grpSpPr bwMode="auto">
          <a:xfrm>
            <a:off x="6483272" y="5899150"/>
            <a:ext cx="839787" cy="584200"/>
            <a:chOff x="3153" y="1049"/>
            <a:chExt cx="752" cy="523"/>
          </a:xfrm>
        </p:grpSpPr>
        <p:sp>
          <p:nvSpPr>
            <p:cNvPr id="364" name="Rectangle 80"/>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365" name="Picture 81"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6" name="Line 2"/>
          <p:cNvSpPr>
            <a:spLocks noChangeShapeType="1"/>
          </p:cNvSpPr>
          <p:nvPr/>
        </p:nvSpPr>
        <p:spPr bwMode="auto">
          <a:xfrm>
            <a:off x="4335119" y="5795963"/>
            <a:ext cx="8318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67" name="Line 3"/>
          <p:cNvSpPr>
            <a:spLocks noChangeShapeType="1"/>
          </p:cNvSpPr>
          <p:nvPr/>
        </p:nvSpPr>
        <p:spPr bwMode="auto">
          <a:xfrm>
            <a:off x="4354169" y="6316663"/>
            <a:ext cx="9525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68" name="Group 225"/>
          <p:cNvGrpSpPr>
            <a:grpSpLocks/>
          </p:cNvGrpSpPr>
          <p:nvPr/>
        </p:nvGrpSpPr>
        <p:grpSpPr bwMode="auto">
          <a:xfrm>
            <a:off x="4945198" y="5651500"/>
            <a:ext cx="581025" cy="561975"/>
            <a:chOff x="4200" y="2899"/>
            <a:chExt cx="915" cy="885"/>
          </a:xfrm>
        </p:grpSpPr>
        <p:sp>
          <p:nvSpPr>
            <p:cNvPr id="369" name="Rectangle 226"/>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370" name="AutoShape 227"/>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71" name="AutoShape 228"/>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72" name="AutoShape 229"/>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73" name="Freeform 230"/>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4" name="Freeform 231"/>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5" name="Freeform 232"/>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6" name="Freeform 233"/>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7" name="Freeform 234"/>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8" name="Freeform 235"/>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9" name="Freeform 236"/>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80" name="Line 237"/>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81" name="Line 238"/>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82" name="Line 239"/>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83" name="Line 240"/>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4" name="Line 241"/>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85" name="Line 242"/>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86" name="Text Box 243"/>
          <p:cNvSpPr txBox="1">
            <a:spLocks noChangeArrowheads="1"/>
          </p:cNvSpPr>
          <p:nvPr/>
        </p:nvSpPr>
        <p:spPr bwMode="auto">
          <a:xfrm>
            <a:off x="4568961" y="5345113"/>
            <a:ext cx="15779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reserve line</a:t>
            </a:r>
          </a:p>
        </p:txBody>
      </p:sp>
      <p:grpSp>
        <p:nvGrpSpPr>
          <p:cNvPr id="387" name="Group 244"/>
          <p:cNvGrpSpPr>
            <a:grpSpLocks/>
          </p:cNvGrpSpPr>
          <p:nvPr/>
        </p:nvGrpSpPr>
        <p:grpSpPr bwMode="auto">
          <a:xfrm>
            <a:off x="5165861" y="5861050"/>
            <a:ext cx="581025" cy="561975"/>
            <a:chOff x="4200" y="2899"/>
            <a:chExt cx="915" cy="885"/>
          </a:xfrm>
        </p:grpSpPr>
        <p:sp>
          <p:nvSpPr>
            <p:cNvPr id="388" name="Rectangle 245"/>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389" name="AutoShape 246"/>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90" name="AutoShape 247"/>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91" name="AutoShape 248"/>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92" name="Freeform 249"/>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93" name="Freeform 250"/>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94" name="Freeform 251"/>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95" name="Freeform 252"/>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96" name="Freeform 253"/>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97" name="Freeform 254"/>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98" name="Freeform 255"/>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99" name="Line 256"/>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00" name="Line 257"/>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01" name="Line 258"/>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02" name="Line 259"/>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03" name="Line 260"/>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04" name="Line 261"/>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05" name="Group 2"/>
          <p:cNvGrpSpPr>
            <a:grpSpLocks/>
          </p:cNvGrpSpPr>
          <p:nvPr/>
        </p:nvGrpSpPr>
        <p:grpSpPr bwMode="auto">
          <a:xfrm>
            <a:off x="7975600" y="3865563"/>
            <a:ext cx="746125" cy="749300"/>
            <a:chOff x="4932" y="501"/>
            <a:chExt cx="708" cy="712"/>
          </a:xfrm>
        </p:grpSpPr>
        <p:sp>
          <p:nvSpPr>
            <p:cNvPr id="406" name="Freeform 3"/>
            <p:cNvSpPr>
              <a:spLocks/>
            </p:cNvSpPr>
            <p:nvPr/>
          </p:nvSpPr>
          <p:spPr bwMode="auto">
            <a:xfrm>
              <a:off x="4932" y="501"/>
              <a:ext cx="708" cy="703"/>
            </a:xfrm>
            <a:custGeom>
              <a:avLst/>
              <a:gdLst>
                <a:gd name="T0" fmla="*/ 61 w 1542"/>
                <a:gd name="T1" fmla="*/ 68 h 1531"/>
                <a:gd name="T2" fmla="*/ 62 w 1542"/>
                <a:gd name="T3" fmla="*/ 68 h 1531"/>
                <a:gd name="T4" fmla="*/ 64 w 1542"/>
                <a:gd name="T5" fmla="*/ 67 h 1531"/>
                <a:gd name="T6" fmla="*/ 65 w 1542"/>
                <a:gd name="T7" fmla="*/ 67 h 1531"/>
                <a:gd name="T8" fmla="*/ 67 w 1542"/>
                <a:gd name="T9" fmla="*/ 66 h 1531"/>
                <a:gd name="T10" fmla="*/ 67 w 1542"/>
                <a:gd name="T11" fmla="*/ 65 h 1531"/>
                <a:gd name="T12" fmla="*/ 68 w 1542"/>
                <a:gd name="T13" fmla="*/ 63 h 1531"/>
                <a:gd name="T14" fmla="*/ 68 w 1542"/>
                <a:gd name="T15" fmla="*/ 62 h 1531"/>
                <a:gd name="T16" fmla="*/ 68 w 1542"/>
                <a:gd name="T17" fmla="*/ 60 h 1531"/>
                <a:gd name="T18" fmla="*/ 68 w 1542"/>
                <a:gd name="T19" fmla="*/ 8 h 1531"/>
                <a:gd name="T20" fmla="*/ 68 w 1542"/>
                <a:gd name="T21" fmla="*/ 6 h 1531"/>
                <a:gd name="T22" fmla="*/ 68 w 1542"/>
                <a:gd name="T23" fmla="*/ 5 h 1531"/>
                <a:gd name="T24" fmla="*/ 67 w 1542"/>
                <a:gd name="T25" fmla="*/ 4 h 1531"/>
                <a:gd name="T26" fmla="*/ 67 w 1542"/>
                <a:gd name="T27" fmla="*/ 2 h 1531"/>
                <a:gd name="T28" fmla="*/ 65 w 1542"/>
                <a:gd name="T29" fmla="*/ 1 h 1531"/>
                <a:gd name="T30" fmla="*/ 64 w 1542"/>
                <a:gd name="T31" fmla="*/ 0 h 1531"/>
                <a:gd name="T32" fmla="*/ 62 w 1542"/>
                <a:gd name="T33" fmla="*/ 0 h 1531"/>
                <a:gd name="T34" fmla="*/ 61 w 1542"/>
                <a:gd name="T35" fmla="*/ 0 h 1531"/>
                <a:gd name="T36" fmla="*/ 8 w 1542"/>
                <a:gd name="T37" fmla="*/ 0 h 1531"/>
                <a:gd name="T38" fmla="*/ 6 w 1542"/>
                <a:gd name="T39" fmla="*/ 0 h 1531"/>
                <a:gd name="T40" fmla="*/ 5 w 1542"/>
                <a:gd name="T41" fmla="*/ 0 h 1531"/>
                <a:gd name="T42" fmla="*/ 3 w 1542"/>
                <a:gd name="T43" fmla="*/ 1 h 1531"/>
                <a:gd name="T44" fmla="*/ 2 w 1542"/>
                <a:gd name="T45" fmla="*/ 2 h 1531"/>
                <a:gd name="T46" fmla="*/ 1 w 1542"/>
                <a:gd name="T47" fmla="*/ 4 h 1531"/>
                <a:gd name="T48" fmla="*/ 0 w 1542"/>
                <a:gd name="T49" fmla="*/ 5 h 1531"/>
                <a:gd name="T50" fmla="*/ 0 w 1542"/>
                <a:gd name="T51" fmla="*/ 6 h 1531"/>
                <a:gd name="T52" fmla="*/ 0 w 1542"/>
                <a:gd name="T53" fmla="*/ 8 h 1531"/>
                <a:gd name="T54" fmla="*/ 0 w 1542"/>
                <a:gd name="T55" fmla="*/ 60 h 1531"/>
                <a:gd name="T56" fmla="*/ 0 w 1542"/>
                <a:gd name="T57" fmla="*/ 62 h 1531"/>
                <a:gd name="T58" fmla="*/ 0 w 1542"/>
                <a:gd name="T59" fmla="*/ 63 h 1531"/>
                <a:gd name="T60" fmla="*/ 1 w 1542"/>
                <a:gd name="T61" fmla="*/ 65 h 1531"/>
                <a:gd name="T62" fmla="*/ 2 w 1542"/>
                <a:gd name="T63" fmla="*/ 66 h 1531"/>
                <a:gd name="T64" fmla="*/ 3 w 1542"/>
                <a:gd name="T65" fmla="*/ 67 h 1531"/>
                <a:gd name="T66" fmla="*/ 5 w 1542"/>
                <a:gd name="T67" fmla="*/ 67 h 1531"/>
                <a:gd name="T68" fmla="*/ 6 w 1542"/>
                <a:gd name="T69" fmla="*/ 68 h 1531"/>
                <a:gd name="T70" fmla="*/ 8 w 1542"/>
                <a:gd name="T71" fmla="*/ 68 h 1531"/>
                <a:gd name="T72" fmla="*/ 61 w 1542"/>
                <a:gd name="T73" fmla="*/ 68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407" name="Freeform 4"/>
            <p:cNvSpPr>
              <a:spLocks/>
            </p:cNvSpPr>
            <p:nvPr/>
          </p:nvSpPr>
          <p:spPr bwMode="auto">
            <a:xfrm>
              <a:off x="5225" y="594"/>
              <a:ext cx="249" cy="123"/>
            </a:xfrm>
            <a:custGeom>
              <a:avLst/>
              <a:gdLst>
                <a:gd name="T0" fmla="*/ 21 w 542"/>
                <a:gd name="T1" fmla="*/ 12 h 269"/>
                <a:gd name="T2" fmla="*/ 21 w 542"/>
                <a:gd name="T3" fmla="*/ 12 h 269"/>
                <a:gd name="T4" fmla="*/ 22 w 542"/>
                <a:gd name="T5" fmla="*/ 12 h 269"/>
                <a:gd name="T6" fmla="*/ 23 w 542"/>
                <a:gd name="T7" fmla="*/ 12 h 269"/>
                <a:gd name="T8" fmla="*/ 23 w 542"/>
                <a:gd name="T9" fmla="*/ 11 h 269"/>
                <a:gd name="T10" fmla="*/ 23 w 542"/>
                <a:gd name="T11" fmla="*/ 11 h 269"/>
                <a:gd name="T12" fmla="*/ 23 w 542"/>
                <a:gd name="T13" fmla="*/ 11 h 269"/>
                <a:gd name="T14" fmla="*/ 24 w 542"/>
                <a:gd name="T15" fmla="*/ 11 h 269"/>
                <a:gd name="T16" fmla="*/ 24 w 542"/>
                <a:gd name="T17" fmla="*/ 10 h 269"/>
                <a:gd name="T18" fmla="*/ 24 w 542"/>
                <a:gd name="T19" fmla="*/ 10 h 269"/>
                <a:gd name="T20" fmla="*/ 24 w 542"/>
                <a:gd name="T21" fmla="*/ 9 h 269"/>
                <a:gd name="T22" fmla="*/ 24 w 542"/>
                <a:gd name="T23" fmla="*/ 8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0 h 269"/>
                <a:gd name="T42" fmla="*/ 0 w 542"/>
                <a:gd name="T43" fmla="*/ 1 h 269"/>
                <a:gd name="T44" fmla="*/ 0 w 542"/>
                <a:gd name="T45" fmla="*/ 1 h 269"/>
                <a:gd name="T46" fmla="*/ 0 w 542"/>
                <a:gd name="T47" fmla="*/ 1 h 269"/>
                <a:gd name="T48" fmla="*/ 0 w 542"/>
                <a:gd name="T49" fmla="*/ 2 h 269"/>
                <a:gd name="T50" fmla="*/ 0 w 542"/>
                <a:gd name="T51" fmla="*/ 3 h 269"/>
                <a:gd name="T52" fmla="*/ 1 w 542"/>
                <a:gd name="T53" fmla="*/ 4 h 269"/>
                <a:gd name="T54" fmla="*/ 2 w 542"/>
                <a:gd name="T55" fmla="*/ 5 h 269"/>
                <a:gd name="T56" fmla="*/ 21 w 542"/>
                <a:gd name="T57" fmla="*/ 1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8" name="Freeform 5"/>
            <p:cNvSpPr>
              <a:spLocks/>
            </p:cNvSpPr>
            <p:nvPr/>
          </p:nvSpPr>
          <p:spPr bwMode="auto">
            <a:xfrm>
              <a:off x="5095" y="902"/>
              <a:ext cx="249" cy="125"/>
            </a:xfrm>
            <a:custGeom>
              <a:avLst/>
              <a:gdLst>
                <a:gd name="T0" fmla="*/ 21 w 542"/>
                <a:gd name="T1" fmla="*/ 13 h 269"/>
                <a:gd name="T2" fmla="*/ 22 w 542"/>
                <a:gd name="T3" fmla="*/ 13 h 269"/>
                <a:gd name="T4" fmla="*/ 22 w 542"/>
                <a:gd name="T5" fmla="*/ 13 h 269"/>
                <a:gd name="T6" fmla="*/ 23 w 542"/>
                <a:gd name="T7" fmla="*/ 13 h 269"/>
                <a:gd name="T8" fmla="*/ 23 w 542"/>
                <a:gd name="T9" fmla="*/ 12 h 269"/>
                <a:gd name="T10" fmla="*/ 23 w 542"/>
                <a:gd name="T11" fmla="*/ 12 h 269"/>
                <a:gd name="T12" fmla="*/ 23 w 542"/>
                <a:gd name="T13" fmla="*/ 12 h 269"/>
                <a:gd name="T14" fmla="*/ 24 w 542"/>
                <a:gd name="T15" fmla="*/ 12 h 269"/>
                <a:gd name="T16" fmla="*/ 24 w 542"/>
                <a:gd name="T17" fmla="*/ 11 h 269"/>
                <a:gd name="T18" fmla="*/ 24 w 542"/>
                <a:gd name="T19" fmla="*/ 11 h 269"/>
                <a:gd name="T20" fmla="*/ 24 w 542"/>
                <a:gd name="T21" fmla="*/ 10 h 269"/>
                <a:gd name="T22" fmla="*/ 24 w 542"/>
                <a:gd name="T23" fmla="*/ 9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1 h 269"/>
                <a:gd name="T42" fmla="*/ 0 w 542"/>
                <a:gd name="T43" fmla="*/ 1 h 269"/>
                <a:gd name="T44" fmla="*/ 0 w 542"/>
                <a:gd name="T45" fmla="*/ 2 h 269"/>
                <a:gd name="T46" fmla="*/ 0 w 542"/>
                <a:gd name="T47" fmla="*/ 2 h 269"/>
                <a:gd name="T48" fmla="*/ 0 w 542"/>
                <a:gd name="T49" fmla="*/ 3 h 269"/>
                <a:gd name="T50" fmla="*/ 0 w 542"/>
                <a:gd name="T51" fmla="*/ 4 h 269"/>
                <a:gd name="T52" fmla="*/ 1 w 542"/>
                <a:gd name="T53" fmla="*/ 4 h 269"/>
                <a:gd name="T54" fmla="*/ 2 w 542"/>
                <a:gd name="T55" fmla="*/ 5 h 269"/>
                <a:gd name="T56" fmla="*/ 21 w 542"/>
                <a:gd name="T57" fmla="*/ 1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 name="Freeform 6"/>
            <p:cNvSpPr>
              <a:spLocks/>
            </p:cNvSpPr>
            <p:nvPr/>
          </p:nvSpPr>
          <p:spPr bwMode="auto">
            <a:xfrm>
              <a:off x="5135" y="660"/>
              <a:ext cx="298" cy="299"/>
            </a:xfrm>
            <a:custGeom>
              <a:avLst/>
              <a:gdLst>
                <a:gd name="T0" fmla="*/ 20 w 650"/>
                <a:gd name="T1" fmla="*/ 29 h 650"/>
                <a:gd name="T2" fmla="*/ 21 w 650"/>
                <a:gd name="T3" fmla="*/ 29 h 650"/>
                <a:gd name="T4" fmla="*/ 21 w 650"/>
                <a:gd name="T5" fmla="*/ 29 h 650"/>
                <a:gd name="T6" fmla="*/ 21 w 650"/>
                <a:gd name="T7" fmla="*/ 29 h 650"/>
                <a:gd name="T8" fmla="*/ 21 w 650"/>
                <a:gd name="T9" fmla="*/ 29 h 650"/>
                <a:gd name="T10" fmla="*/ 29 w 650"/>
                <a:gd name="T11" fmla="*/ 8 h 650"/>
                <a:gd name="T12" fmla="*/ 29 w 650"/>
                <a:gd name="T13" fmla="*/ 8 h 650"/>
                <a:gd name="T14" fmla="*/ 28 w 650"/>
                <a:gd name="T15" fmla="*/ 8 h 650"/>
                <a:gd name="T16" fmla="*/ 28 w 650"/>
                <a:gd name="T17" fmla="*/ 8 h 650"/>
                <a:gd name="T18" fmla="*/ 28 w 650"/>
                <a:gd name="T19" fmla="*/ 7 h 650"/>
                <a:gd name="T20" fmla="*/ 8 w 650"/>
                <a:gd name="T21" fmla="*/ 0 h 650"/>
                <a:gd name="T22" fmla="*/ 8 w 650"/>
                <a:gd name="T23" fmla="*/ 0 h 650"/>
                <a:gd name="T24" fmla="*/ 8 w 650"/>
                <a:gd name="T25" fmla="*/ 0 h 650"/>
                <a:gd name="T26" fmla="*/ 8 w 650"/>
                <a:gd name="T27" fmla="*/ 0 h 650"/>
                <a:gd name="T28" fmla="*/ 7 w 650"/>
                <a:gd name="T29" fmla="*/ 0 h 650"/>
                <a:gd name="T30" fmla="*/ 0 w 650"/>
                <a:gd name="T31" fmla="*/ 21 h 650"/>
                <a:gd name="T32" fmla="*/ 0 w 650"/>
                <a:gd name="T33" fmla="*/ 21 h 650"/>
                <a:gd name="T34" fmla="*/ 0 w 650"/>
                <a:gd name="T35" fmla="*/ 21 h 650"/>
                <a:gd name="T36" fmla="*/ 0 w 650"/>
                <a:gd name="T37" fmla="*/ 22 h 650"/>
                <a:gd name="T38" fmla="*/ 0 w 650"/>
                <a:gd name="T39" fmla="*/ 22 h 650"/>
                <a:gd name="T40" fmla="*/ 20 w 650"/>
                <a:gd name="T41" fmla="*/ 29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 name="Freeform 7"/>
            <p:cNvSpPr>
              <a:spLocks/>
            </p:cNvSpPr>
            <p:nvPr/>
          </p:nvSpPr>
          <p:spPr bwMode="auto">
            <a:xfrm>
              <a:off x="5008" y="1134"/>
              <a:ext cx="554" cy="79"/>
            </a:xfrm>
            <a:custGeom>
              <a:avLst/>
              <a:gdLst>
                <a:gd name="T0" fmla="*/ 50 w 1206"/>
                <a:gd name="T1" fmla="*/ 8 h 172"/>
                <a:gd name="T2" fmla="*/ 51 w 1206"/>
                <a:gd name="T3" fmla="*/ 8 h 172"/>
                <a:gd name="T4" fmla="*/ 51 w 1206"/>
                <a:gd name="T5" fmla="*/ 7 h 172"/>
                <a:gd name="T6" fmla="*/ 52 w 1206"/>
                <a:gd name="T7" fmla="*/ 7 h 172"/>
                <a:gd name="T8" fmla="*/ 52 w 1206"/>
                <a:gd name="T9" fmla="*/ 6 h 172"/>
                <a:gd name="T10" fmla="*/ 53 w 1206"/>
                <a:gd name="T11" fmla="*/ 6 h 172"/>
                <a:gd name="T12" fmla="*/ 53 w 1206"/>
                <a:gd name="T13" fmla="*/ 5 h 172"/>
                <a:gd name="T14" fmla="*/ 54 w 1206"/>
                <a:gd name="T15" fmla="*/ 5 h 172"/>
                <a:gd name="T16" fmla="*/ 54 w 1206"/>
                <a:gd name="T17" fmla="*/ 4 h 172"/>
                <a:gd name="T18" fmla="*/ 54 w 1206"/>
                <a:gd name="T19" fmla="*/ 4 h 172"/>
                <a:gd name="T20" fmla="*/ 54 w 1206"/>
                <a:gd name="T21" fmla="*/ 3 h 172"/>
                <a:gd name="T22" fmla="*/ 53 w 1206"/>
                <a:gd name="T23" fmla="*/ 2 h 172"/>
                <a:gd name="T24" fmla="*/ 53 w 1206"/>
                <a:gd name="T25" fmla="*/ 2 h 172"/>
                <a:gd name="T26" fmla="*/ 52 w 1206"/>
                <a:gd name="T27" fmla="*/ 1 h 172"/>
                <a:gd name="T28" fmla="*/ 52 w 1206"/>
                <a:gd name="T29" fmla="*/ 0 h 172"/>
                <a:gd name="T30" fmla="*/ 51 w 1206"/>
                <a:gd name="T31" fmla="*/ 0 h 172"/>
                <a:gd name="T32" fmla="*/ 51 w 1206"/>
                <a:gd name="T33" fmla="*/ 0 h 172"/>
                <a:gd name="T34" fmla="*/ 50 w 1206"/>
                <a:gd name="T35" fmla="*/ 0 h 172"/>
                <a:gd name="T36" fmla="*/ 4 w 1206"/>
                <a:gd name="T37" fmla="*/ 0 h 172"/>
                <a:gd name="T38" fmla="*/ 3 w 1206"/>
                <a:gd name="T39" fmla="*/ 0 h 172"/>
                <a:gd name="T40" fmla="*/ 2 w 1206"/>
                <a:gd name="T41" fmla="*/ 0 h 172"/>
                <a:gd name="T42" fmla="*/ 2 w 1206"/>
                <a:gd name="T43" fmla="*/ 0 h 172"/>
                <a:gd name="T44" fmla="*/ 1 w 1206"/>
                <a:gd name="T45" fmla="*/ 1 h 172"/>
                <a:gd name="T46" fmla="*/ 0 w 1206"/>
                <a:gd name="T47" fmla="*/ 2 h 172"/>
                <a:gd name="T48" fmla="*/ 0 w 1206"/>
                <a:gd name="T49" fmla="*/ 2 h 172"/>
                <a:gd name="T50" fmla="*/ 0 w 1206"/>
                <a:gd name="T51" fmla="*/ 3 h 172"/>
                <a:gd name="T52" fmla="*/ 0 w 1206"/>
                <a:gd name="T53" fmla="*/ 4 h 172"/>
                <a:gd name="T54" fmla="*/ 0 w 1206"/>
                <a:gd name="T55" fmla="*/ 4 h 172"/>
                <a:gd name="T56" fmla="*/ 0 w 1206"/>
                <a:gd name="T57" fmla="*/ 5 h 172"/>
                <a:gd name="T58" fmla="*/ 0 w 1206"/>
                <a:gd name="T59" fmla="*/ 5 h 172"/>
                <a:gd name="T60" fmla="*/ 0 w 1206"/>
                <a:gd name="T61" fmla="*/ 6 h 172"/>
                <a:gd name="T62" fmla="*/ 1 w 1206"/>
                <a:gd name="T63" fmla="*/ 6 h 172"/>
                <a:gd name="T64" fmla="*/ 2 w 1206"/>
                <a:gd name="T65" fmla="*/ 7 h 172"/>
                <a:gd name="T66" fmla="*/ 2 w 1206"/>
                <a:gd name="T67" fmla="*/ 7 h 172"/>
                <a:gd name="T68" fmla="*/ 3 w 1206"/>
                <a:gd name="T69" fmla="*/ 8 h 172"/>
                <a:gd name="T70" fmla="*/ 4 w 1206"/>
                <a:gd name="T71" fmla="*/ 8 h 172"/>
                <a:gd name="T72" fmla="*/ 50 w 1206"/>
                <a:gd name="T73" fmla="*/ 8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 name="Freeform 8"/>
            <p:cNvSpPr>
              <a:spLocks/>
            </p:cNvSpPr>
            <p:nvPr/>
          </p:nvSpPr>
          <p:spPr bwMode="auto">
            <a:xfrm>
              <a:off x="5400" y="818"/>
              <a:ext cx="240" cy="149"/>
            </a:xfrm>
            <a:custGeom>
              <a:avLst/>
              <a:gdLst>
                <a:gd name="T0" fmla="*/ 23 w 522"/>
                <a:gd name="T1" fmla="*/ 8 h 324"/>
                <a:gd name="T2" fmla="*/ 2 w 522"/>
                <a:gd name="T3" fmla="*/ 0 h 324"/>
                <a:gd name="T4" fmla="*/ 0 w 522"/>
                <a:gd name="T5" fmla="*/ 6 h 324"/>
                <a:gd name="T6" fmla="*/ 23 w 522"/>
                <a:gd name="T7" fmla="*/ 15 h 324"/>
                <a:gd name="T8" fmla="*/ 23 w 522"/>
                <a:gd name="T9" fmla="*/ 8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 name="Freeform 9"/>
            <p:cNvSpPr>
              <a:spLocks/>
            </p:cNvSpPr>
            <p:nvPr/>
          </p:nvSpPr>
          <p:spPr bwMode="auto">
            <a:xfrm>
              <a:off x="5062" y="1062"/>
              <a:ext cx="442" cy="47"/>
            </a:xfrm>
            <a:custGeom>
              <a:avLst/>
              <a:gdLst>
                <a:gd name="T0" fmla="*/ 40 w 964"/>
                <a:gd name="T1" fmla="*/ 5 h 101"/>
                <a:gd name="T2" fmla="*/ 41 w 964"/>
                <a:gd name="T3" fmla="*/ 5 h 101"/>
                <a:gd name="T4" fmla="*/ 41 w 964"/>
                <a:gd name="T5" fmla="*/ 5 h 101"/>
                <a:gd name="T6" fmla="*/ 42 w 964"/>
                <a:gd name="T7" fmla="*/ 4 h 101"/>
                <a:gd name="T8" fmla="*/ 42 w 964"/>
                <a:gd name="T9" fmla="*/ 4 h 101"/>
                <a:gd name="T10" fmla="*/ 42 w 964"/>
                <a:gd name="T11" fmla="*/ 4 h 101"/>
                <a:gd name="T12" fmla="*/ 43 w 964"/>
                <a:gd name="T13" fmla="*/ 3 h 101"/>
                <a:gd name="T14" fmla="*/ 43 w 964"/>
                <a:gd name="T15" fmla="*/ 3 h 101"/>
                <a:gd name="T16" fmla="*/ 43 w 964"/>
                <a:gd name="T17" fmla="*/ 2 h 101"/>
                <a:gd name="T18" fmla="*/ 43 w 964"/>
                <a:gd name="T19" fmla="*/ 2 h 101"/>
                <a:gd name="T20" fmla="*/ 43 w 964"/>
                <a:gd name="T21" fmla="*/ 2 h 101"/>
                <a:gd name="T22" fmla="*/ 43 w 964"/>
                <a:gd name="T23" fmla="*/ 1 h 101"/>
                <a:gd name="T24" fmla="*/ 42 w 964"/>
                <a:gd name="T25" fmla="*/ 1 h 101"/>
                <a:gd name="T26" fmla="*/ 42 w 964"/>
                <a:gd name="T27" fmla="*/ 0 h 101"/>
                <a:gd name="T28" fmla="*/ 42 w 964"/>
                <a:gd name="T29" fmla="*/ 0 h 101"/>
                <a:gd name="T30" fmla="*/ 41 w 964"/>
                <a:gd name="T31" fmla="*/ 0 h 101"/>
                <a:gd name="T32" fmla="*/ 41 w 964"/>
                <a:gd name="T33" fmla="*/ 0 h 101"/>
                <a:gd name="T34" fmla="*/ 40 w 964"/>
                <a:gd name="T35" fmla="*/ 0 h 101"/>
                <a:gd name="T36" fmla="*/ 2 w 964"/>
                <a:gd name="T37" fmla="*/ 0 h 101"/>
                <a:gd name="T38" fmla="*/ 2 w 964"/>
                <a:gd name="T39" fmla="*/ 0 h 101"/>
                <a:gd name="T40" fmla="*/ 1 w 964"/>
                <a:gd name="T41" fmla="*/ 0 h 101"/>
                <a:gd name="T42" fmla="*/ 1 w 964"/>
                <a:gd name="T43" fmla="*/ 0 h 101"/>
                <a:gd name="T44" fmla="*/ 0 w 964"/>
                <a:gd name="T45" fmla="*/ 0 h 101"/>
                <a:gd name="T46" fmla="*/ 0 w 964"/>
                <a:gd name="T47" fmla="*/ 1 h 101"/>
                <a:gd name="T48" fmla="*/ 0 w 964"/>
                <a:gd name="T49" fmla="*/ 1 h 101"/>
                <a:gd name="T50" fmla="*/ 0 w 964"/>
                <a:gd name="T51" fmla="*/ 2 h 101"/>
                <a:gd name="T52" fmla="*/ 0 w 964"/>
                <a:gd name="T53" fmla="*/ 2 h 101"/>
                <a:gd name="T54" fmla="*/ 0 w 964"/>
                <a:gd name="T55" fmla="*/ 2 h 101"/>
                <a:gd name="T56" fmla="*/ 0 w 964"/>
                <a:gd name="T57" fmla="*/ 3 h 101"/>
                <a:gd name="T58" fmla="*/ 0 w 964"/>
                <a:gd name="T59" fmla="*/ 3 h 101"/>
                <a:gd name="T60" fmla="*/ 0 w 964"/>
                <a:gd name="T61" fmla="*/ 4 h 101"/>
                <a:gd name="T62" fmla="*/ 0 w 964"/>
                <a:gd name="T63" fmla="*/ 4 h 101"/>
                <a:gd name="T64" fmla="*/ 1 w 964"/>
                <a:gd name="T65" fmla="*/ 4 h 101"/>
                <a:gd name="T66" fmla="*/ 1 w 964"/>
                <a:gd name="T67" fmla="*/ 5 h 101"/>
                <a:gd name="T68" fmla="*/ 2 w 964"/>
                <a:gd name="T69" fmla="*/ 5 h 101"/>
                <a:gd name="T70" fmla="*/ 2 w 964"/>
                <a:gd name="T71" fmla="*/ 5 h 101"/>
                <a:gd name="T72" fmla="*/ 40 w 964"/>
                <a:gd name="T73" fmla="*/ 5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 name="Freeform 10"/>
            <p:cNvSpPr>
              <a:spLocks/>
            </p:cNvSpPr>
            <p:nvPr/>
          </p:nvSpPr>
          <p:spPr bwMode="auto">
            <a:xfrm>
              <a:off x="4999" y="766"/>
              <a:ext cx="64" cy="48"/>
            </a:xfrm>
            <a:custGeom>
              <a:avLst/>
              <a:gdLst>
                <a:gd name="T0" fmla="*/ 6 w 140"/>
                <a:gd name="T1" fmla="*/ 0 h 106"/>
                <a:gd name="T2" fmla="*/ 0 w 140"/>
                <a:gd name="T3" fmla="*/ 1 h 106"/>
                <a:gd name="T4" fmla="*/ 5 w 140"/>
                <a:gd name="T5" fmla="*/ 5 h 106"/>
                <a:gd name="T6" fmla="*/ 5 w 140"/>
                <a:gd name="T7" fmla="*/ 3 h 106"/>
                <a:gd name="T8" fmla="*/ 5 w 140"/>
                <a:gd name="T9" fmla="*/ 2 h 106"/>
                <a:gd name="T10" fmla="*/ 6 w 140"/>
                <a:gd name="T11" fmla="*/ 1 h 106"/>
                <a:gd name="T12" fmla="*/ 6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4" name="Freeform 11"/>
            <p:cNvSpPr>
              <a:spLocks/>
            </p:cNvSpPr>
            <p:nvPr/>
          </p:nvSpPr>
          <p:spPr bwMode="auto">
            <a:xfrm>
              <a:off x="5070" y="611"/>
              <a:ext cx="69" cy="60"/>
            </a:xfrm>
            <a:custGeom>
              <a:avLst/>
              <a:gdLst>
                <a:gd name="T0" fmla="*/ 7 w 149"/>
                <a:gd name="T1" fmla="*/ 2 h 130"/>
                <a:gd name="T2" fmla="*/ 0 w 149"/>
                <a:gd name="T3" fmla="*/ 0 h 130"/>
                <a:gd name="T4" fmla="*/ 4 w 149"/>
                <a:gd name="T5" fmla="*/ 6 h 130"/>
                <a:gd name="T6" fmla="*/ 4 w 149"/>
                <a:gd name="T7" fmla="*/ 6 h 130"/>
                <a:gd name="T8" fmla="*/ 4 w 149"/>
                <a:gd name="T9" fmla="*/ 5 h 130"/>
                <a:gd name="T10" fmla="*/ 5 w 149"/>
                <a:gd name="T11" fmla="*/ 4 h 130"/>
                <a:gd name="T12" fmla="*/ 5 w 149"/>
                <a:gd name="T13" fmla="*/ 4 h 130"/>
                <a:gd name="T14" fmla="*/ 6 w 149"/>
                <a:gd name="T15" fmla="*/ 3 h 130"/>
                <a:gd name="T16" fmla="*/ 6 w 149"/>
                <a:gd name="T17" fmla="*/ 3 h 130"/>
                <a:gd name="T18" fmla="*/ 6 w 149"/>
                <a:gd name="T19" fmla="*/ 2 h 130"/>
                <a:gd name="T20" fmla="*/ 7 w 149"/>
                <a:gd name="T21" fmla="*/ 2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5" name="Freeform 12"/>
            <p:cNvSpPr>
              <a:spLocks/>
            </p:cNvSpPr>
            <p:nvPr/>
          </p:nvSpPr>
          <p:spPr bwMode="auto">
            <a:xfrm>
              <a:off x="5024" y="692"/>
              <a:ext cx="70" cy="48"/>
            </a:xfrm>
            <a:custGeom>
              <a:avLst/>
              <a:gdLst>
                <a:gd name="T0" fmla="*/ 7 w 153"/>
                <a:gd name="T1" fmla="*/ 0 h 104"/>
                <a:gd name="T2" fmla="*/ 0 w 153"/>
                <a:gd name="T3" fmla="*/ 0 h 104"/>
                <a:gd name="T4" fmla="*/ 5 w 153"/>
                <a:gd name="T5" fmla="*/ 5 h 104"/>
                <a:gd name="T6" fmla="*/ 5 w 153"/>
                <a:gd name="T7" fmla="*/ 4 h 104"/>
                <a:gd name="T8" fmla="*/ 5 w 153"/>
                <a:gd name="T9" fmla="*/ 2 h 104"/>
                <a:gd name="T10" fmla="*/ 6 w 153"/>
                <a:gd name="T11" fmla="*/ 1 h 104"/>
                <a:gd name="T12" fmla="*/ 7 w 153"/>
                <a:gd name="T13" fmla="*/ 0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16" name="Group 13"/>
          <p:cNvGrpSpPr>
            <a:grpSpLocks/>
          </p:cNvGrpSpPr>
          <p:nvPr/>
        </p:nvGrpSpPr>
        <p:grpSpPr bwMode="auto">
          <a:xfrm>
            <a:off x="8154988" y="4083050"/>
            <a:ext cx="746125" cy="749300"/>
            <a:chOff x="4932" y="501"/>
            <a:chExt cx="708" cy="712"/>
          </a:xfrm>
        </p:grpSpPr>
        <p:sp>
          <p:nvSpPr>
            <p:cNvPr id="417" name="Freeform 14"/>
            <p:cNvSpPr>
              <a:spLocks/>
            </p:cNvSpPr>
            <p:nvPr/>
          </p:nvSpPr>
          <p:spPr bwMode="auto">
            <a:xfrm>
              <a:off x="4932" y="501"/>
              <a:ext cx="708" cy="703"/>
            </a:xfrm>
            <a:custGeom>
              <a:avLst/>
              <a:gdLst>
                <a:gd name="T0" fmla="*/ 61 w 1542"/>
                <a:gd name="T1" fmla="*/ 68 h 1531"/>
                <a:gd name="T2" fmla="*/ 62 w 1542"/>
                <a:gd name="T3" fmla="*/ 68 h 1531"/>
                <a:gd name="T4" fmla="*/ 64 w 1542"/>
                <a:gd name="T5" fmla="*/ 67 h 1531"/>
                <a:gd name="T6" fmla="*/ 65 w 1542"/>
                <a:gd name="T7" fmla="*/ 67 h 1531"/>
                <a:gd name="T8" fmla="*/ 67 w 1542"/>
                <a:gd name="T9" fmla="*/ 66 h 1531"/>
                <a:gd name="T10" fmla="*/ 67 w 1542"/>
                <a:gd name="T11" fmla="*/ 65 h 1531"/>
                <a:gd name="T12" fmla="*/ 68 w 1542"/>
                <a:gd name="T13" fmla="*/ 63 h 1531"/>
                <a:gd name="T14" fmla="*/ 68 w 1542"/>
                <a:gd name="T15" fmla="*/ 62 h 1531"/>
                <a:gd name="T16" fmla="*/ 68 w 1542"/>
                <a:gd name="T17" fmla="*/ 60 h 1531"/>
                <a:gd name="T18" fmla="*/ 68 w 1542"/>
                <a:gd name="T19" fmla="*/ 8 h 1531"/>
                <a:gd name="T20" fmla="*/ 68 w 1542"/>
                <a:gd name="T21" fmla="*/ 6 h 1531"/>
                <a:gd name="T22" fmla="*/ 68 w 1542"/>
                <a:gd name="T23" fmla="*/ 5 h 1531"/>
                <a:gd name="T24" fmla="*/ 67 w 1542"/>
                <a:gd name="T25" fmla="*/ 4 h 1531"/>
                <a:gd name="T26" fmla="*/ 67 w 1542"/>
                <a:gd name="T27" fmla="*/ 2 h 1531"/>
                <a:gd name="T28" fmla="*/ 65 w 1542"/>
                <a:gd name="T29" fmla="*/ 1 h 1531"/>
                <a:gd name="T30" fmla="*/ 64 w 1542"/>
                <a:gd name="T31" fmla="*/ 0 h 1531"/>
                <a:gd name="T32" fmla="*/ 62 w 1542"/>
                <a:gd name="T33" fmla="*/ 0 h 1531"/>
                <a:gd name="T34" fmla="*/ 61 w 1542"/>
                <a:gd name="T35" fmla="*/ 0 h 1531"/>
                <a:gd name="T36" fmla="*/ 8 w 1542"/>
                <a:gd name="T37" fmla="*/ 0 h 1531"/>
                <a:gd name="T38" fmla="*/ 6 w 1542"/>
                <a:gd name="T39" fmla="*/ 0 h 1531"/>
                <a:gd name="T40" fmla="*/ 5 w 1542"/>
                <a:gd name="T41" fmla="*/ 0 h 1531"/>
                <a:gd name="T42" fmla="*/ 3 w 1542"/>
                <a:gd name="T43" fmla="*/ 1 h 1531"/>
                <a:gd name="T44" fmla="*/ 2 w 1542"/>
                <a:gd name="T45" fmla="*/ 2 h 1531"/>
                <a:gd name="T46" fmla="*/ 1 w 1542"/>
                <a:gd name="T47" fmla="*/ 4 h 1531"/>
                <a:gd name="T48" fmla="*/ 0 w 1542"/>
                <a:gd name="T49" fmla="*/ 5 h 1531"/>
                <a:gd name="T50" fmla="*/ 0 w 1542"/>
                <a:gd name="T51" fmla="*/ 6 h 1531"/>
                <a:gd name="T52" fmla="*/ 0 w 1542"/>
                <a:gd name="T53" fmla="*/ 8 h 1531"/>
                <a:gd name="T54" fmla="*/ 0 w 1542"/>
                <a:gd name="T55" fmla="*/ 60 h 1531"/>
                <a:gd name="T56" fmla="*/ 0 w 1542"/>
                <a:gd name="T57" fmla="*/ 62 h 1531"/>
                <a:gd name="T58" fmla="*/ 0 w 1542"/>
                <a:gd name="T59" fmla="*/ 63 h 1531"/>
                <a:gd name="T60" fmla="*/ 1 w 1542"/>
                <a:gd name="T61" fmla="*/ 65 h 1531"/>
                <a:gd name="T62" fmla="*/ 2 w 1542"/>
                <a:gd name="T63" fmla="*/ 66 h 1531"/>
                <a:gd name="T64" fmla="*/ 3 w 1542"/>
                <a:gd name="T65" fmla="*/ 67 h 1531"/>
                <a:gd name="T66" fmla="*/ 5 w 1542"/>
                <a:gd name="T67" fmla="*/ 67 h 1531"/>
                <a:gd name="T68" fmla="*/ 6 w 1542"/>
                <a:gd name="T69" fmla="*/ 68 h 1531"/>
                <a:gd name="T70" fmla="*/ 8 w 1542"/>
                <a:gd name="T71" fmla="*/ 68 h 1531"/>
                <a:gd name="T72" fmla="*/ 61 w 1542"/>
                <a:gd name="T73" fmla="*/ 68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418" name="Freeform 15"/>
            <p:cNvSpPr>
              <a:spLocks/>
            </p:cNvSpPr>
            <p:nvPr/>
          </p:nvSpPr>
          <p:spPr bwMode="auto">
            <a:xfrm>
              <a:off x="5225" y="594"/>
              <a:ext cx="249" cy="123"/>
            </a:xfrm>
            <a:custGeom>
              <a:avLst/>
              <a:gdLst>
                <a:gd name="T0" fmla="*/ 21 w 542"/>
                <a:gd name="T1" fmla="*/ 12 h 269"/>
                <a:gd name="T2" fmla="*/ 21 w 542"/>
                <a:gd name="T3" fmla="*/ 12 h 269"/>
                <a:gd name="T4" fmla="*/ 22 w 542"/>
                <a:gd name="T5" fmla="*/ 12 h 269"/>
                <a:gd name="T6" fmla="*/ 23 w 542"/>
                <a:gd name="T7" fmla="*/ 12 h 269"/>
                <a:gd name="T8" fmla="*/ 23 w 542"/>
                <a:gd name="T9" fmla="*/ 11 h 269"/>
                <a:gd name="T10" fmla="*/ 23 w 542"/>
                <a:gd name="T11" fmla="*/ 11 h 269"/>
                <a:gd name="T12" fmla="*/ 23 w 542"/>
                <a:gd name="T13" fmla="*/ 11 h 269"/>
                <a:gd name="T14" fmla="*/ 24 w 542"/>
                <a:gd name="T15" fmla="*/ 11 h 269"/>
                <a:gd name="T16" fmla="*/ 24 w 542"/>
                <a:gd name="T17" fmla="*/ 10 h 269"/>
                <a:gd name="T18" fmla="*/ 24 w 542"/>
                <a:gd name="T19" fmla="*/ 10 h 269"/>
                <a:gd name="T20" fmla="*/ 24 w 542"/>
                <a:gd name="T21" fmla="*/ 9 h 269"/>
                <a:gd name="T22" fmla="*/ 24 w 542"/>
                <a:gd name="T23" fmla="*/ 8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0 h 269"/>
                <a:gd name="T42" fmla="*/ 0 w 542"/>
                <a:gd name="T43" fmla="*/ 1 h 269"/>
                <a:gd name="T44" fmla="*/ 0 w 542"/>
                <a:gd name="T45" fmla="*/ 1 h 269"/>
                <a:gd name="T46" fmla="*/ 0 w 542"/>
                <a:gd name="T47" fmla="*/ 1 h 269"/>
                <a:gd name="T48" fmla="*/ 0 w 542"/>
                <a:gd name="T49" fmla="*/ 2 h 269"/>
                <a:gd name="T50" fmla="*/ 0 w 542"/>
                <a:gd name="T51" fmla="*/ 3 h 269"/>
                <a:gd name="T52" fmla="*/ 1 w 542"/>
                <a:gd name="T53" fmla="*/ 4 h 269"/>
                <a:gd name="T54" fmla="*/ 2 w 542"/>
                <a:gd name="T55" fmla="*/ 5 h 269"/>
                <a:gd name="T56" fmla="*/ 21 w 542"/>
                <a:gd name="T57" fmla="*/ 1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9" name="Freeform 16"/>
            <p:cNvSpPr>
              <a:spLocks/>
            </p:cNvSpPr>
            <p:nvPr/>
          </p:nvSpPr>
          <p:spPr bwMode="auto">
            <a:xfrm>
              <a:off x="5095" y="902"/>
              <a:ext cx="249" cy="125"/>
            </a:xfrm>
            <a:custGeom>
              <a:avLst/>
              <a:gdLst>
                <a:gd name="T0" fmla="*/ 21 w 542"/>
                <a:gd name="T1" fmla="*/ 13 h 269"/>
                <a:gd name="T2" fmla="*/ 22 w 542"/>
                <a:gd name="T3" fmla="*/ 13 h 269"/>
                <a:gd name="T4" fmla="*/ 22 w 542"/>
                <a:gd name="T5" fmla="*/ 13 h 269"/>
                <a:gd name="T6" fmla="*/ 23 w 542"/>
                <a:gd name="T7" fmla="*/ 13 h 269"/>
                <a:gd name="T8" fmla="*/ 23 w 542"/>
                <a:gd name="T9" fmla="*/ 12 h 269"/>
                <a:gd name="T10" fmla="*/ 23 w 542"/>
                <a:gd name="T11" fmla="*/ 12 h 269"/>
                <a:gd name="T12" fmla="*/ 23 w 542"/>
                <a:gd name="T13" fmla="*/ 12 h 269"/>
                <a:gd name="T14" fmla="*/ 24 w 542"/>
                <a:gd name="T15" fmla="*/ 12 h 269"/>
                <a:gd name="T16" fmla="*/ 24 w 542"/>
                <a:gd name="T17" fmla="*/ 11 h 269"/>
                <a:gd name="T18" fmla="*/ 24 w 542"/>
                <a:gd name="T19" fmla="*/ 11 h 269"/>
                <a:gd name="T20" fmla="*/ 24 w 542"/>
                <a:gd name="T21" fmla="*/ 10 h 269"/>
                <a:gd name="T22" fmla="*/ 24 w 542"/>
                <a:gd name="T23" fmla="*/ 9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1 h 269"/>
                <a:gd name="T42" fmla="*/ 0 w 542"/>
                <a:gd name="T43" fmla="*/ 1 h 269"/>
                <a:gd name="T44" fmla="*/ 0 w 542"/>
                <a:gd name="T45" fmla="*/ 2 h 269"/>
                <a:gd name="T46" fmla="*/ 0 w 542"/>
                <a:gd name="T47" fmla="*/ 2 h 269"/>
                <a:gd name="T48" fmla="*/ 0 w 542"/>
                <a:gd name="T49" fmla="*/ 3 h 269"/>
                <a:gd name="T50" fmla="*/ 0 w 542"/>
                <a:gd name="T51" fmla="*/ 4 h 269"/>
                <a:gd name="T52" fmla="*/ 1 w 542"/>
                <a:gd name="T53" fmla="*/ 4 h 269"/>
                <a:gd name="T54" fmla="*/ 2 w 542"/>
                <a:gd name="T55" fmla="*/ 5 h 269"/>
                <a:gd name="T56" fmla="*/ 21 w 542"/>
                <a:gd name="T57" fmla="*/ 1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 name="Freeform 17"/>
            <p:cNvSpPr>
              <a:spLocks/>
            </p:cNvSpPr>
            <p:nvPr/>
          </p:nvSpPr>
          <p:spPr bwMode="auto">
            <a:xfrm>
              <a:off x="5135" y="660"/>
              <a:ext cx="298" cy="299"/>
            </a:xfrm>
            <a:custGeom>
              <a:avLst/>
              <a:gdLst>
                <a:gd name="T0" fmla="*/ 20 w 650"/>
                <a:gd name="T1" fmla="*/ 29 h 650"/>
                <a:gd name="T2" fmla="*/ 21 w 650"/>
                <a:gd name="T3" fmla="*/ 29 h 650"/>
                <a:gd name="T4" fmla="*/ 21 w 650"/>
                <a:gd name="T5" fmla="*/ 29 h 650"/>
                <a:gd name="T6" fmla="*/ 21 w 650"/>
                <a:gd name="T7" fmla="*/ 29 h 650"/>
                <a:gd name="T8" fmla="*/ 21 w 650"/>
                <a:gd name="T9" fmla="*/ 29 h 650"/>
                <a:gd name="T10" fmla="*/ 29 w 650"/>
                <a:gd name="T11" fmla="*/ 8 h 650"/>
                <a:gd name="T12" fmla="*/ 29 w 650"/>
                <a:gd name="T13" fmla="*/ 8 h 650"/>
                <a:gd name="T14" fmla="*/ 28 w 650"/>
                <a:gd name="T15" fmla="*/ 8 h 650"/>
                <a:gd name="T16" fmla="*/ 28 w 650"/>
                <a:gd name="T17" fmla="*/ 8 h 650"/>
                <a:gd name="T18" fmla="*/ 28 w 650"/>
                <a:gd name="T19" fmla="*/ 7 h 650"/>
                <a:gd name="T20" fmla="*/ 8 w 650"/>
                <a:gd name="T21" fmla="*/ 0 h 650"/>
                <a:gd name="T22" fmla="*/ 8 w 650"/>
                <a:gd name="T23" fmla="*/ 0 h 650"/>
                <a:gd name="T24" fmla="*/ 8 w 650"/>
                <a:gd name="T25" fmla="*/ 0 h 650"/>
                <a:gd name="T26" fmla="*/ 8 w 650"/>
                <a:gd name="T27" fmla="*/ 0 h 650"/>
                <a:gd name="T28" fmla="*/ 7 w 650"/>
                <a:gd name="T29" fmla="*/ 0 h 650"/>
                <a:gd name="T30" fmla="*/ 0 w 650"/>
                <a:gd name="T31" fmla="*/ 21 h 650"/>
                <a:gd name="T32" fmla="*/ 0 w 650"/>
                <a:gd name="T33" fmla="*/ 21 h 650"/>
                <a:gd name="T34" fmla="*/ 0 w 650"/>
                <a:gd name="T35" fmla="*/ 21 h 650"/>
                <a:gd name="T36" fmla="*/ 0 w 650"/>
                <a:gd name="T37" fmla="*/ 22 h 650"/>
                <a:gd name="T38" fmla="*/ 0 w 650"/>
                <a:gd name="T39" fmla="*/ 22 h 650"/>
                <a:gd name="T40" fmla="*/ 20 w 650"/>
                <a:gd name="T41" fmla="*/ 29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1" name="Freeform 18"/>
            <p:cNvSpPr>
              <a:spLocks/>
            </p:cNvSpPr>
            <p:nvPr/>
          </p:nvSpPr>
          <p:spPr bwMode="auto">
            <a:xfrm>
              <a:off x="5008" y="1134"/>
              <a:ext cx="554" cy="79"/>
            </a:xfrm>
            <a:custGeom>
              <a:avLst/>
              <a:gdLst>
                <a:gd name="T0" fmla="*/ 50 w 1206"/>
                <a:gd name="T1" fmla="*/ 8 h 172"/>
                <a:gd name="T2" fmla="*/ 51 w 1206"/>
                <a:gd name="T3" fmla="*/ 8 h 172"/>
                <a:gd name="T4" fmla="*/ 51 w 1206"/>
                <a:gd name="T5" fmla="*/ 7 h 172"/>
                <a:gd name="T6" fmla="*/ 52 w 1206"/>
                <a:gd name="T7" fmla="*/ 7 h 172"/>
                <a:gd name="T8" fmla="*/ 52 w 1206"/>
                <a:gd name="T9" fmla="*/ 6 h 172"/>
                <a:gd name="T10" fmla="*/ 53 w 1206"/>
                <a:gd name="T11" fmla="*/ 6 h 172"/>
                <a:gd name="T12" fmla="*/ 53 w 1206"/>
                <a:gd name="T13" fmla="*/ 5 h 172"/>
                <a:gd name="T14" fmla="*/ 54 w 1206"/>
                <a:gd name="T15" fmla="*/ 5 h 172"/>
                <a:gd name="T16" fmla="*/ 54 w 1206"/>
                <a:gd name="T17" fmla="*/ 4 h 172"/>
                <a:gd name="T18" fmla="*/ 54 w 1206"/>
                <a:gd name="T19" fmla="*/ 4 h 172"/>
                <a:gd name="T20" fmla="*/ 54 w 1206"/>
                <a:gd name="T21" fmla="*/ 3 h 172"/>
                <a:gd name="T22" fmla="*/ 53 w 1206"/>
                <a:gd name="T23" fmla="*/ 2 h 172"/>
                <a:gd name="T24" fmla="*/ 53 w 1206"/>
                <a:gd name="T25" fmla="*/ 2 h 172"/>
                <a:gd name="T26" fmla="*/ 52 w 1206"/>
                <a:gd name="T27" fmla="*/ 1 h 172"/>
                <a:gd name="T28" fmla="*/ 52 w 1206"/>
                <a:gd name="T29" fmla="*/ 0 h 172"/>
                <a:gd name="T30" fmla="*/ 51 w 1206"/>
                <a:gd name="T31" fmla="*/ 0 h 172"/>
                <a:gd name="T32" fmla="*/ 51 w 1206"/>
                <a:gd name="T33" fmla="*/ 0 h 172"/>
                <a:gd name="T34" fmla="*/ 50 w 1206"/>
                <a:gd name="T35" fmla="*/ 0 h 172"/>
                <a:gd name="T36" fmla="*/ 4 w 1206"/>
                <a:gd name="T37" fmla="*/ 0 h 172"/>
                <a:gd name="T38" fmla="*/ 3 w 1206"/>
                <a:gd name="T39" fmla="*/ 0 h 172"/>
                <a:gd name="T40" fmla="*/ 2 w 1206"/>
                <a:gd name="T41" fmla="*/ 0 h 172"/>
                <a:gd name="T42" fmla="*/ 2 w 1206"/>
                <a:gd name="T43" fmla="*/ 0 h 172"/>
                <a:gd name="T44" fmla="*/ 1 w 1206"/>
                <a:gd name="T45" fmla="*/ 1 h 172"/>
                <a:gd name="T46" fmla="*/ 0 w 1206"/>
                <a:gd name="T47" fmla="*/ 2 h 172"/>
                <a:gd name="T48" fmla="*/ 0 w 1206"/>
                <a:gd name="T49" fmla="*/ 2 h 172"/>
                <a:gd name="T50" fmla="*/ 0 w 1206"/>
                <a:gd name="T51" fmla="*/ 3 h 172"/>
                <a:gd name="T52" fmla="*/ 0 w 1206"/>
                <a:gd name="T53" fmla="*/ 4 h 172"/>
                <a:gd name="T54" fmla="*/ 0 w 1206"/>
                <a:gd name="T55" fmla="*/ 4 h 172"/>
                <a:gd name="T56" fmla="*/ 0 w 1206"/>
                <a:gd name="T57" fmla="*/ 5 h 172"/>
                <a:gd name="T58" fmla="*/ 0 w 1206"/>
                <a:gd name="T59" fmla="*/ 5 h 172"/>
                <a:gd name="T60" fmla="*/ 0 w 1206"/>
                <a:gd name="T61" fmla="*/ 6 h 172"/>
                <a:gd name="T62" fmla="*/ 1 w 1206"/>
                <a:gd name="T63" fmla="*/ 6 h 172"/>
                <a:gd name="T64" fmla="*/ 2 w 1206"/>
                <a:gd name="T65" fmla="*/ 7 h 172"/>
                <a:gd name="T66" fmla="*/ 2 w 1206"/>
                <a:gd name="T67" fmla="*/ 7 h 172"/>
                <a:gd name="T68" fmla="*/ 3 w 1206"/>
                <a:gd name="T69" fmla="*/ 8 h 172"/>
                <a:gd name="T70" fmla="*/ 4 w 1206"/>
                <a:gd name="T71" fmla="*/ 8 h 172"/>
                <a:gd name="T72" fmla="*/ 50 w 1206"/>
                <a:gd name="T73" fmla="*/ 8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2" name="Freeform 19"/>
            <p:cNvSpPr>
              <a:spLocks/>
            </p:cNvSpPr>
            <p:nvPr/>
          </p:nvSpPr>
          <p:spPr bwMode="auto">
            <a:xfrm>
              <a:off x="5400" y="818"/>
              <a:ext cx="240" cy="149"/>
            </a:xfrm>
            <a:custGeom>
              <a:avLst/>
              <a:gdLst>
                <a:gd name="T0" fmla="*/ 23 w 522"/>
                <a:gd name="T1" fmla="*/ 8 h 324"/>
                <a:gd name="T2" fmla="*/ 2 w 522"/>
                <a:gd name="T3" fmla="*/ 0 h 324"/>
                <a:gd name="T4" fmla="*/ 0 w 522"/>
                <a:gd name="T5" fmla="*/ 6 h 324"/>
                <a:gd name="T6" fmla="*/ 23 w 522"/>
                <a:gd name="T7" fmla="*/ 15 h 324"/>
                <a:gd name="T8" fmla="*/ 23 w 522"/>
                <a:gd name="T9" fmla="*/ 8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3" name="Freeform 20"/>
            <p:cNvSpPr>
              <a:spLocks/>
            </p:cNvSpPr>
            <p:nvPr/>
          </p:nvSpPr>
          <p:spPr bwMode="auto">
            <a:xfrm>
              <a:off x="5062" y="1062"/>
              <a:ext cx="442" cy="47"/>
            </a:xfrm>
            <a:custGeom>
              <a:avLst/>
              <a:gdLst>
                <a:gd name="T0" fmla="*/ 40 w 964"/>
                <a:gd name="T1" fmla="*/ 5 h 101"/>
                <a:gd name="T2" fmla="*/ 41 w 964"/>
                <a:gd name="T3" fmla="*/ 5 h 101"/>
                <a:gd name="T4" fmla="*/ 41 w 964"/>
                <a:gd name="T5" fmla="*/ 5 h 101"/>
                <a:gd name="T6" fmla="*/ 42 w 964"/>
                <a:gd name="T7" fmla="*/ 4 h 101"/>
                <a:gd name="T8" fmla="*/ 42 w 964"/>
                <a:gd name="T9" fmla="*/ 4 h 101"/>
                <a:gd name="T10" fmla="*/ 42 w 964"/>
                <a:gd name="T11" fmla="*/ 4 h 101"/>
                <a:gd name="T12" fmla="*/ 43 w 964"/>
                <a:gd name="T13" fmla="*/ 3 h 101"/>
                <a:gd name="T14" fmla="*/ 43 w 964"/>
                <a:gd name="T15" fmla="*/ 3 h 101"/>
                <a:gd name="T16" fmla="*/ 43 w 964"/>
                <a:gd name="T17" fmla="*/ 2 h 101"/>
                <a:gd name="T18" fmla="*/ 43 w 964"/>
                <a:gd name="T19" fmla="*/ 2 h 101"/>
                <a:gd name="T20" fmla="*/ 43 w 964"/>
                <a:gd name="T21" fmla="*/ 2 h 101"/>
                <a:gd name="T22" fmla="*/ 43 w 964"/>
                <a:gd name="T23" fmla="*/ 1 h 101"/>
                <a:gd name="T24" fmla="*/ 42 w 964"/>
                <a:gd name="T25" fmla="*/ 1 h 101"/>
                <a:gd name="T26" fmla="*/ 42 w 964"/>
                <a:gd name="T27" fmla="*/ 0 h 101"/>
                <a:gd name="T28" fmla="*/ 42 w 964"/>
                <a:gd name="T29" fmla="*/ 0 h 101"/>
                <a:gd name="T30" fmla="*/ 41 w 964"/>
                <a:gd name="T31" fmla="*/ 0 h 101"/>
                <a:gd name="T32" fmla="*/ 41 w 964"/>
                <a:gd name="T33" fmla="*/ 0 h 101"/>
                <a:gd name="T34" fmla="*/ 40 w 964"/>
                <a:gd name="T35" fmla="*/ 0 h 101"/>
                <a:gd name="T36" fmla="*/ 2 w 964"/>
                <a:gd name="T37" fmla="*/ 0 h 101"/>
                <a:gd name="T38" fmla="*/ 2 w 964"/>
                <a:gd name="T39" fmla="*/ 0 h 101"/>
                <a:gd name="T40" fmla="*/ 1 w 964"/>
                <a:gd name="T41" fmla="*/ 0 h 101"/>
                <a:gd name="T42" fmla="*/ 1 w 964"/>
                <a:gd name="T43" fmla="*/ 0 h 101"/>
                <a:gd name="T44" fmla="*/ 0 w 964"/>
                <a:gd name="T45" fmla="*/ 0 h 101"/>
                <a:gd name="T46" fmla="*/ 0 w 964"/>
                <a:gd name="T47" fmla="*/ 1 h 101"/>
                <a:gd name="T48" fmla="*/ 0 w 964"/>
                <a:gd name="T49" fmla="*/ 1 h 101"/>
                <a:gd name="T50" fmla="*/ 0 w 964"/>
                <a:gd name="T51" fmla="*/ 2 h 101"/>
                <a:gd name="T52" fmla="*/ 0 w 964"/>
                <a:gd name="T53" fmla="*/ 2 h 101"/>
                <a:gd name="T54" fmla="*/ 0 w 964"/>
                <a:gd name="T55" fmla="*/ 2 h 101"/>
                <a:gd name="T56" fmla="*/ 0 w 964"/>
                <a:gd name="T57" fmla="*/ 3 h 101"/>
                <a:gd name="T58" fmla="*/ 0 w 964"/>
                <a:gd name="T59" fmla="*/ 3 h 101"/>
                <a:gd name="T60" fmla="*/ 0 w 964"/>
                <a:gd name="T61" fmla="*/ 4 h 101"/>
                <a:gd name="T62" fmla="*/ 0 w 964"/>
                <a:gd name="T63" fmla="*/ 4 h 101"/>
                <a:gd name="T64" fmla="*/ 1 w 964"/>
                <a:gd name="T65" fmla="*/ 4 h 101"/>
                <a:gd name="T66" fmla="*/ 1 w 964"/>
                <a:gd name="T67" fmla="*/ 5 h 101"/>
                <a:gd name="T68" fmla="*/ 2 w 964"/>
                <a:gd name="T69" fmla="*/ 5 h 101"/>
                <a:gd name="T70" fmla="*/ 2 w 964"/>
                <a:gd name="T71" fmla="*/ 5 h 101"/>
                <a:gd name="T72" fmla="*/ 40 w 964"/>
                <a:gd name="T73" fmla="*/ 5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4" name="Freeform 21"/>
            <p:cNvSpPr>
              <a:spLocks/>
            </p:cNvSpPr>
            <p:nvPr/>
          </p:nvSpPr>
          <p:spPr bwMode="auto">
            <a:xfrm>
              <a:off x="4999" y="766"/>
              <a:ext cx="64" cy="48"/>
            </a:xfrm>
            <a:custGeom>
              <a:avLst/>
              <a:gdLst>
                <a:gd name="T0" fmla="*/ 6 w 140"/>
                <a:gd name="T1" fmla="*/ 0 h 106"/>
                <a:gd name="T2" fmla="*/ 0 w 140"/>
                <a:gd name="T3" fmla="*/ 1 h 106"/>
                <a:gd name="T4" fmla="*/ 5 w 140"/>
                <a:gd name="T5" fmla="*/ 5 h 106"/>
                <a:gd name="T6" fmla="*/ 5 w 140"/>
                <a:gd name="T7" fmla="*/ 3 h 106"/>
                <a:gd name="T8" fmla="*/ 5 w 140"/>
                <a:gd name="T9" fmla="*/ 2 h 106"/>
                <a:gd name="T10" fmla="*/ 6 w 140"/>
                <a:gd name="T11" fmla="*/ 1 h 106"/>
                <a:gd name="T12" fmla="*/ 6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5" name="Freeform 22"/>
            <p:cNvSpPr>
              <a:spLocks/>
            </p:cNvSpPr>
            <p:nvPr/>
          </p:nvSpPr>
          <p:spPr bwMode="auto">
            <a:xfrm>
              <a:off x="5070" y="611"/>
              <a:ext cx="69" cy="60"/>
            </a:xfrm>
            <a:custGeom>
              <a:avLst/>
              <a:gdLst>
                <a:gd name="T0" fmla="*/ 7 w 149"/>
                <a:gd name="T1" fmla="*/ 2 h 130"/>
                <a:gd name="T2" fmla="*/ 0 w 149"/>
                <a:gd name="T3" fmla="*/ 0 h 130"/>
                <a:gd name="T4" fmla="*/ 4 w 149"/>
                <a:gd name="T5" fmla="*/ 6 h 130"/>
                <a:gd name="T6" fmla="*/ 4 w 149"/>
                <a:gd name="T7" fmla="*/ 6 h 130"/>
                <a:gd name="T8" fmla="*/ 4 w 149"/>
                <a:gd name="T9" fmla="*/ 5 h 130"/>
                <a:gd name="T10" fmla="*/ 5 w 149"/>
                <a:gd name="T11" fmla="*/ 4 h 130"/>
                <a:gd name="T12" fmla="*/ 5 w 149"/>
                <a:gd name="T13" fmla="*/ 4 h 130"/>
                <a:gd name="T14" fmla="*/ 6 w 149"/>
                <a:gd name="T15" fmla="*/ 3 h 130"/>
                <a:gd name="T16" fmla="*/ 6 w 149"/>
                <a:gd name="T17" fmla="*/ 3 h 130"/>
                <a:gd name="T18" fmla="*/ 6 w 149"/>
                <a:gd name="T19" fmla="*/ 2 h 130"/>
                <a:gd name="T20" fmla="*/ 7 w 149"/>
                <a:gd name="T21" fmla="*/ 2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6" name="Freeform 23"/>
            <p:cNvSpPr>
              <a:spLocks/>
            </p:cNvSpPr>
            <p:nvPr/>
          </p:nvSpPr>
          <p:spPr bwMode="auto">
            <a:xfrm>
              <a:off x="5024" y="692"/>
              <a:ext cx="70" cy="48"/>
            </a:xfrm>
            <a:custGeom>
              <a:avLst/>
              <a:gdLst>
                <a:gd name="T0" fmla="*/ 7 w 153"/>
                <a:gd name="T1" fmla="*/ 0 h 104"/>
                <a:gd name="T2" fmla="*/ 0 w 153"/>
                <a:gd name="T3" fmla="*/ 0 h 104"/>
                <a:gd name="T4" fmla="*/ 5 w 153"/>
                <a:gd name="T5" fmla="*/ 5 h 104"/>
                <a:gd name="T6" fmla="*/ 5 w 153"/>
                <a:gd name="T7" fmla="*/ 4 h 104"/>
                <a:gd name="T8" fmla="*/ 5 w 153"/>
                <a:gd name="T9" fmla="*/ 2 h 104"/>
                <a:gd name="T10" fmla="*/ 6 w 153"/>
                <a:gd name="T11" fmla="*/ 1 h 104"/>
                <a:gd name="T12" fmla="*/ 7 w 153"/>
                <a:gd name="T13" fmla="*/ 0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27" name="Text Box 74"/>
          <p:cNvSpPr txBox="1">
            <a:spLocks noChangeArrowheads="1"/>
          </p:cNvSpPr>
          <p:nvPr/>
        </p:nvSpPr>
        <p:spPr bwMode="auto">
          <a:xfrm>
            <a:off x="7807325"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matter</a:t>
            </a:r>
          </a:p>
        </p:txBody>
      </p:sp>
      <p:sp>
        <p:nvSpPr>
          <p:cNvPr id="428" name="Line 93"/>
          <p:cNvSpPr>
            <a:spLocks noChangeShapeType="1"/>
          </p:cNvSpPr>
          <p:nvPr/>
        </p:nvSpPr>
        <p:spPr bwMode="auto">
          <a:xfrm>
            <a:off x="698500" y="3330575"/>
            <a:ext cx="77470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9" name="Line 95"/>
          <p:cNvSpPr>
            <a:spLocks noChangeShapeType="1"/>
          </p:cNvSpPr>
          <p:nvPr/>
        </p:nvSpPr>
        <p:spPr bwMode="auto">
          <a:xfrm>
            <a:off x="8455025"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30" name="Text Box 53"/>
          <p:cNvSpPr txBox="1">
            <a:spLocks noChangeArrowheads="1"/>
          </p:cNvSpPr>
          <p:nvPr/>
        </p:nvSpPr>
        <p:spPr bwMode="auto">
          <a:xfrm>
            <a:off x="6680200"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note</a:t>
            </a:r>
          </a:p>
        </p:txBody>
      </p:sp>
      <p:sp>
        <p:nvSpPr>
          <p:cNvPr id="431" name="Line 73"/>
          <p:cNvSpPr>
            <a:spLocks noChangeShapeType="1"/>
          </p:cNvSpPr>
          <p:nvPr/>
        </p:nvSpPr>
        <p:spPr bwMode="auto">
          <a:xfrm>
            <a:off x="7224713"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432" name="Group 92"/>
          <p:cNvGrpSpPr>
            <a:grpSpLocks/>
          </p:cNvGrpSpPr>
          <p:nvPr/>
        </p:nvGrpSpPr>
        <p:grpSpPr bwMode="auto">
          <a:xfrm>
            <a:off x="6844921" y="3868740"/>
            <a:ext cx="928687" cy="1354138"/>
            <a:chOff x="4279" y="2531"/>
            <a:chExt cx="585" cy="853"/>
          </a:xfrm>
        </p:grpSpPr>
        <p:grpSp>
          <p:nvGrpSpPr>
            <p:cNvPr id="433" name="Group 93"/>
            <p:cNvGrpSpPr>
              <a:grpSpLocks/>
            </p:cNvGrpSpPr>
            <p:nvPr/>
          </p:nvGrpSpPr>
          <p:grpSpPr bwMode="auto">
            <a:xfrm>
              <a:off x="4279" y="2531"/>
              <a:ext cx="585" cy="521"/>
              <a:chOff x="2322" y="507"/>
              <a:chExt cx="1203" cy="1071"/>
            </a:xfrm>
          </p:grpSpPr>
          <p:sp>
            <p:nvSpPr>
              <p:cNvPr id="444" name="Freeform 9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445" name="Oval 95"/>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446" name="Freeform 9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447" name="Line 97"/>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48" name="Freeform 9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49" name="Freeform 9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50" name="Freeform 10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51" name="Freeform 10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52" name="Oval 102"/>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nvGrpSpPr>
            <p:cNvPr id="434" name="Group 103"/>
            <p:cNvGrpSpPr>
              <a:grpSpLocks/>
            </p:cNvGrpSpPr>
            <p:nvPr/>
          </p:nvGrpSpPr>
          <p:grpSpPr bwMode="auto">
            <a:xfrm>
              <a:off x="4279" y="2863"/>
              <a:ext cx="585" cy="521"/>
              <a:chOff x="2322" y="507"/>
              <a:chExt cx="1203" cy="1071"/>
            </a:xfrm>
          </p:grpSpPr>
          <p:sp>
            <p:nvSpPr>
              <p:cNvPr id="435" name="Freeform 10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436" name="Oval 105"/>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437" name="Freeform 10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438" name="Line 107"/>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9" name="Freeform 10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40" name="Freeform 10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41" name="Freeform 11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42" name="Freeform 11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43" name="Oval 112"/>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sp>
        <p:nvSpPr>
          <p:cNvPr id="453" name="Line 3"/>
          <p:cNvSpPr>
            <a:spLocks noChangeShapeType="1"/>
          </p:cNvSpPr>
          <p:nvPr/>
        </p:nvSpPr>
        <p:spPr bwMode="auto">
          <a:xfrm>
            <a:off x="698499" y="3330575"/>
            <a:ext cx="653096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454" name="Group 2"/>
          <p:cNvGrpSpPr>
            <a:grpSpLocks/>
          </p:cNvGrpSpPr>
          <p:nvPr/>
        </p:nvGrpSpPr>
        <p:grpSpPr bwMode="auto">
          <a:xfrm>
            <a:off x="5942013" y="3887788"/>
            <a:ext cx="644525" cy="727075"/>
            <a:chOff x="3445" y="2543"/>
            <a:chExt cx="406" cy="458"/>
          </a:xfrm>
        </p:grpSpPr>
        <p:sp>
          <p:nvSpPr>
            <p:cNvPr id="455" name="AutoShape 3"/>
            <p:cNvSpPr>
              <a:spLocks noChangeArrowheads="1"/>
            </p:cNvSpPr>
            <p:nvPr/>
          </p:nvSpPr>
          <p:spPr bwMode="auto">
            <a:xfrm rot="10800000" flipH="1">
              <a:off x="3445" y="2543"/>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456" name="Line 4"/>
            <p:cNvSpPr>
              <a:spLocks noChangeShapeType="1"/>
            </p:cNvSpPr>
            <p:nvPr/>
          </p:nvSpPr>
          <p:spPr bwMode="auto">
            <a:xfrm>
              <a:off x="3502" y="273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57" name="Line 5"/>
            <p:cNvSpPr>
              <a:spLocks noChangeShapeType="1"/>
            </p:cNvSpPr>
            <p:nvPr/>
          </p:nvSpPr>
          <p:spPr bwMode="auto">
            <a:xfrm>
              <a:off x="3502" y="2804"/>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58" name="Line 6"/>
            <p:cNvSpPr>
              <a:spLocks noChangeShapeType="1"/>
            </p:cNvSpPr>
            <p:nvPr/>
          </p:nvSpPr>
          <p:spPr bwMode="auto">
            <a:xfrm>
              <a:off x="3502" y="2871"/>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59" name="Line 7"/>
            <p:cNvSpPr>
              <a:spLocks noChangeShapeType="1"/>
            </p:cNvSpPr>
            <p:nvPr/>
          </p:nvSpPr>
          <p:spPr bwMode="auto">
            <a:xfrm>
              <a:off x="3502" y="2937"/>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60" name="Freeform 8"/>
            <p:cNvSpPr>
              <a:spLocks/>
            </p:cNvSpPr>
            <p:nvPr/>
          </p:nvSpPr>
          <p:spPr bwMode="auto">
            <a:xfrm>
              <a:off x="3498" y="2568"/>
              <a:ext cx="293" cy="132"/>
            </a:xfrm>
            <a:custGeom>
              <a:avLst/>
              <a:gdLst>
                <a:gd name="T0" fmla="*/ 0 w 609"/>
                <a:gd name="T1" fmla="*/ 11 h 275"/>
                <a:gd name="T2" fmla="*/ 3 w 609"/>
                <a:gd name="T3" fmla="*/ 4 h 275"/>
                <a:gd name="T4" fmla="*/ 4 w 609"/>
                <a:gd name="T5" fmla="*/ 14 h 275"/>
                <a:gd name="T6" fmla="*/ 5 w 609"/>
                <a:gd name="T7" fmla="*/ 7 h 275"/>
                <a:gd name="T8" fmla="*/ 8 w 609"/>
                <a:gd name="T9" fmla="*/ 13 h 275"/>
                <a:gd name="T10" fmla="*/ 9 w 609"/>
                <a:gd name="T11" fmla="*/ 0 h 275"/>
                <a:gd name="T12" fmla="*/ 11 w 609"/>
                <a:gd name="T13" fmla="*/ 8 h 275"/>
                <a:gd name="T14" fmla="*/ 16 w 609"/>
                <a:gd name="T15" fmla="*/ 7 h 275"/>
                <a:gd name="T16" fmla="*/ 17 w 609"/>
                <a:gd name="T17" fmla="*/ 12 h 275"/>
                <a:gd name="T18" fmla="*/ 20 w 609"/>
                <a:gd name="T19" fmla="*/ 10 h 275"/>
                <a:gd name="T20" fmla="*/ 25 w 609"/>
                <a:gd name="T21" fmla="*/ 9 h 275"/>
                <a:gd name="T22" fmla="*/ 29 w 609"/>
                <a:gd name="T23" fmla="*/ 12 h 275"/>
                <a:gd name="T24" fmla="*/ 33 w 609"/>
                <a:gd name="T25" fmla="*/ 11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461" name="Group 9"/>
          <p:cNvGrpSpPr>
            <a:grpSpLocks/>
          </p:cNvGrpSpPr>
          <p:nvPr/>
        </p:nvGrpSpPr>
        <p:grpSpPr bwMode="auto">
          <a:xfrm>
            <a:off x="6132513" y="4268788"/>
            <a:ext cx="644525" cy="727075"/>
            <a:chOff x="3541" y="2795"/>
            <a:chExt cx="406" cy="458"/>
          </a:xfrm>
        </p:grpSpPr>
        <p:sp>
          <p:nvSpPr>
            <p:cNvPr id="462" name="AutoShape 10"/>
            <p:cNvSpPr>
              <a:spLocks noChangeArrowheads="1"/>
            </p:cNvSpPr>
            <p:nvPr/>
          </p:nvSpPr>
          <p:spPr bwMode="auto">
            <a:xfrm rot="10800000" flipH="1">
              <a:off x="3541" y="2795"/>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463" name="Line 11"/>
            <p:cNvSpPr>
              <a:spLocks noChangeShapeType="1"/>
            </p:cNvSpPr>
            <p:nvPr/>
          </p:nvSpPr>
          <p:spPr bwMode="auto">
            <a:xfrm>
              <a:off x="3598" y="2988"/>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64" name="Line 12"/>
            <p:cNvSpPr>
              <a:spLocks noChangeShapeType="1"/>
            </p:cNvSpPr>
            <p:nvPr/>
          </p:nvSpPr>
          <p:spPr bwMode="auto">
            <a:xfrm>
              <a:off x="3598" y="305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65" name="Line 13"/>
            <p:cNvSpPr>
              <a:spLocks noChangeShapeType="1"/>
            </p:cNvSpPr>
            <p:nvPr/>
          </p:nvSpPr>
          <p:spPr bwMode="auto">
            <a:xfrm>
              <a:off x="3598" y="3123"/>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66" name="Line 14"/>
            <p:cNvSpPr>
              <a:spLocks noChangeShapeType="1"/>
            </p:cNvSpPr>
            <p:nvPr/>
          </p:nvSpPr>
          <p:spPr bwMode="auto">
            <a:xfrm>
              <a:off x="3598" y="3189"/>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67" name="Freeform 15"/>
            <p:cNvSpPr>
              <a:spLocks/>
            </p:cNvSpPr>
            <p:nvPr/>
          </p:nvSpPr>
          <p:spPr bwMode="auto">
            <a:xfrm>
              <a:off x="3594" y="2820"/>
              <a:ext cx="293" cy="132"/>
            </a:xfrm>
            <a:custGeom>
              <a:avLst/>
              <a:gdLst>
                <a:gd name="T0" fmla="*/ 0 w 609"/>
                <a:gd name="T1" fmla="*/ 11 h 275"/>
                <a:gd name="T2" fmla="*/ 3 w 609"/>
                <a:gd name="T3" fmla="*/ 4 h 275"/>
                <a:gd name="T4" fmla="*/ 4 w 609"/>
                <a:gd name="T5" fmla="*/ 14 h 275"/>
                <a:gd name="T6" fmla="*/ 5 w 609"/>
                <a:gd name="T7" fmla="*/ 7 h 275"/>
                <a:gd name="T8" fmla="*/ 8 w 609"/>
                <a:gd name="T9" fmla="*/ 13 h 275"/>
                <a:gd name="T10" fmla="*/ 9 w 609"/>
                <a:gd name="T11" fmla="*/ 0 h 275"/>
                <a:gd name="T12" fmla="*/ 11 w 609"/>
                <a:gd name="T13" fmla="*/ 8 h 275"/>
                <a:gd name="T14" fmla="*/ 16 w 609"/>
                <a:gd name="T15" fmla="*/ 7 h 275"/>
                <a:gd name="T16" fmla="*/ 17 w 609"/>
                <a:gd name="T17" fmla="*/ 12 h 275"/>
                <a:gd name="T18" fmla="*/ 20 w 609"/>
                <a:gd name="T19" fmla="*/ 10 h 275"/>
                <a:gd name="T20" fmla="*/ 25 w 609"/>
                <a:gd name="T21" fmla="*/ 9 h 275"/>
                <a:gd name="T22" fmla="*/ 29 w 609"/>
                <a:gd name="T23" fmla="*/ 12 h 275"/>
                <a:gd name="T24" fmla="*/ 33 w 609"/>
                <a:gd name="T25" fmla="*/ 11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468" name="Text Box 67"/>
          <p:cNvSpPr txBox="1">
            <a:spLocks noChangeArrowheads="1"/>
          </p:cNvSpPr>
          <p:nvPr/>
        </p:nvSpPr>
        <p:spPr bwMode="auto">
          <a:xfrm>
            <a:off x="5745163"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document</a:t>
            </a:r>
          </a:p>
        </p:txBody>
      </p:sp>
      <p:sp>
        <p:nvSpPr>
          <p:cNvPr id="469" name="Line 85"/>
          <p:cNvSpPr>
            <a:spLocks noChangeShapeType="1"/>
          </p:cNvSpPr>
          <p:nvPr/>
        </p:nvSpPr>
        <p:spPr bwMode="auto">
          <a:xfrm>
            <a:off x="6065838"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70" name="Line 3"/>
          <p:cNvSpPr>
            <a:spLocks noChangeShapeType="1"/>
          </p:cNvSpPr>
          <p:nvPr/>
        </p:nvSpPr>
        <p:spPr bwMode="auto">
          <a:xfrm>
            <a:off x="698499" y="3330575"/>
            <a:ext cx="536733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471" name="Group 39"/>
          <p:cNvGrpSpPr>
            <a:grpSpLocks/>
          </p:cNvGrpSpPr>
          <p:nvPr/>
        </p:nvGrpSpPr>
        <p:grpSpPr bwMode="auto">
          <a:xfrm>
            <a:off x="4759325" y="3887788"/>
            <a:ext cx="620713" cy="788987"/>
            <a:chOff x="2401" y="425"/>
            <a:chExt cx="907" cy="1154"/>
          </a:xfrm>
        </p:grpSpPr>
        <p:sp>
          <p:nvSpPr>
            <p:cNvPr id="472" name="Rectangle 4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73" name="Line 4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4" name="Line 4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5" name="Rectangle 4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76" name="Freeform 44"/>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477" name="Line 4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78" name="Text Box 61"/>
          <p:cNvSpPr txBox="1">
            <a:spLocks noChangeArrowheads="1"/>
          </p:cNvSpPr>
          <p:nvPr/>
        </p:nvSpPr>
        <p:spPr bwMode="auto">
          <a:xfrm>
            <a:off x="4664075"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activity</a:t>
            </a:r>
          </a:p>
        </p:txBody>
      </p:sp>
      <p:grpSp>
        <p:nvGrpSpPr>
          <p:cNvPr id="479" name="Group 63"/>
          <p:cNvGrpSpPr>
            <a:grpSpLocks/>
          </p:cNvGrpSpPr>
          <p:nvPr/>
        </p:nvGrpSpPr>
        <p:grpSpPr bwMode="auto">
          <a:xfrm>
            <a:off x="4918075" y="4289425"/>
            <a:ext cx="620713" cy="788988"/>
            <a:chOff x="2401" y="425"/>
            <a:chExt cx="907" cy="1154"/>
          </a:xfrm>
        </p:grpSpPr>
        <p:sp>
          <p:nvSpPr>
            <p:cNvPr id="480" name="Rectangle 64"/>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81" name="Line 65"/>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 name="Line 66"/>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3" name="Rectangle 67"/>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84" name="Freeform 68"/>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485" name="Line 6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86" name="Group 73"/>
          <p:cNvGrpSpPr>
            <a:grpSpLocks/>
          </p:cNvGrpSpPr>
          <p:nvPr/>
        </p:nvGrpSpPr>
        <p:grpSpPr bwMode="auto">
          <a:xfrm>
            <a:off x="3851275" y="3895725"/>
            <a:ext cx="781050" cy="776288"/>
            <a:chOff x="3360" y="800"/>
            <a:chExt cx="620" cy="616"/>
          </a:xfrm>
        </p:grpSpPr>
        <p:sp>
          <p:nvSpPr>
            <p:cNvPr id="487" name="AutoShape 7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88" name="Freeform 75"/>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89" name="Group 76"/>
            <p:cNvGrpSpPr>
              <a:grpSpLocks/>
            </p:cNvGrpSpPr>
            <p:nvPr/>
          </p:nvGrpSpPr>
          <p:grpSpPr bwMode="auto">
            <a:xfrm flipH="1">
              <a:off x="3749" y="1171"/>
              <a:ext cx="212" cy="213"/>
              <a:chOff x="1350" y="686"/>
              <a:chExt cx="1132" cy="1132"/>
            </a:xfrm>
          </p:grpSpPr>
          <p:sp>
            <p:nvSpPr>
              <p:cNvPr id="491" name="AutoShape 7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92" name="Picture 78"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90" name="Picture 79"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93" name="Text Box 80"/>
          <p:cNvSpPr txBox="1">
            <a:spLocks noChangeArrowheads="1"/>
          </p:cNvSpPr>
          <p:nvPr/>
        </p:nvSpPr>
        <p:spPr bwMode="auto">
          <a:xfrm>
            <a:off x="3650082"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exposure</a:t>
            </a:r>
          </a:p>
        </p:txBody>
      </p:sp>
      <p:grpSp>
        <p:nvGrpSpPr>
          <p:cNvPr id="494" name="Group 81"/>
          <p:cNvGrpSpPr>
            <a:grpSpLocks/>
          </p:cNvGrpSpPr>
          <p:nvPr/>
        </p:nvGrpSpPr>
        <p:grpSpPr bwMode="auto">
          <a:xfrm>
            <a:off x="3851275" y="4764088"/>
            <a:ext cx="781050" cy="776287"/>
            <a:chOff x="3360" y="800"/>
            <a:chExt cx="620" cy="616"/>
          </a:xfrm>
        </p:grpSpPr>
        <p:sp>
          <p:nvSpPr>
            <p:cNvPr id="495" name="AutoShape 8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96" name="Freeform 83"/>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97" name="Group 84"/>
            <p:cNvGrpSpPr>
              <a:grpSpLocks/>
            </p:cNvGrpSpPr>
            <p:nvPr/>
          </p:nvGrpSpPr>
          <p:grpSpPr bwMode="auto">
            <a:xfrm flipH="1">
              <a:off x="3749" y="1171"/>
              <a:ext cx="212" cy="213"/>
              <a:chOff x="1350" y="686"/>
              <a:chExt cx="1132" cy="1132"/>
            </a:xfrm>
          </p:grpSpPr>
          <p:sp>
            <p:nvSpPr>
              <p:cNvPr id="499" name="AutoShape 8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500" name="Picture 86"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98" name="Picture 87"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01" name="Group 88"/>
          <p:cNvGrpSpPr>
            <a:grpSpLocks/>
          </p:cNvGrpSpPr>
          <p:nvPr/>
        </p:nvGrpSpPr>
        <p:grpSpPr bwMode="auto">
          <a:xfrm>
            <a:off x="3851275" y="5634038"/>
            <a:ext cx="781050" cy="776287"/>
            <a:chOff x="3360" y="800"/>
            <a:chExt cx="620" cy="616"/>
          </a:xfrm>
        </p:grpSpPr>
        <p:sp>
          <p:nvSpPr>
            <p:cNvPr id="502" name="AutoShape 8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503" name="Freeform 90"/>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504" name="Group 91"/>
            <p:cNvGrpSpPr>
              <a:grpSpLocks/>
            </p:cNvGrpSpPr>
            <p:nvPr/>
          </p:nvGrpSpPr>
          <p:grpSpPr bwMode="auto">
            <a:xfrm flipH="1">
              <a:off x="3749" y="1171"/>
              <a:ext cx="212" cy="213"/>
              <a:chOff x="1350" y="686"/>
              <a:chExt cx="1132" cy="1132"/>
            </a:xfrm>
          </p:grpSpPr>
          <p:sp>
            <p:nvSpPr>
              <p:cNvPr id="506" name="AutoShape 9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507" name="Picture 93"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05" name="Picture 94"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08" name="Line 70"/>
          <p:cNvSpPr>
            <a:spLocks noChangeShapeType="1"/>
          </p:cNvSpPr>
          <p:nvPr/>
        </p:nvSpPr>
        <p:spPr bwMode="auto">
          <a:xfrm flipH="1" flipV="1">
            <a:off x="2499095" y="611653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509" name="Line 70"/>
          <p:cNvSpPr>
            <a:spLocks noChangeShapeType="1"/>
          </p:cNvSpPr>
          <p:nvPr/>
        </p:nvSpPr>
        <p:spPr bwMode="auto">
          <a:xfrm flipH="1" flipV="1">
            <a:off x="2499095" y="5256206"/>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510" name="Text Box 52"/>
          <p:cNvSpPr txBox="1">
            <a:spLocks noChangeArrowheads="1"/>
          </p:cNvSpPr>
          <p:nvPr/>
        </p:nvSpPr>
        <p:spPr bwMode="auto">
          <a:xfrm>
            <a:off x="247650" y="35496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contact</a:t>
            </a:r>
          </a:p>
        </p:txBody>
      </p:sp>
      <p:sp>
        <p:nvSpPr>
          <p:cNvPr id="511" name="Text Box 80"/>
          <p:cNvSpPr txBox="1">
            <a:spLocks noChangeArrowheads="1"/>
          </p:cNvSpPr>
          <p:nvPr/>
        </p:nvSpPr>
        <p:spPr bwMode="auto">
          <a:xfrm>
            <a:off x="2553361"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s</a:t>
            </a:r>
            <a:r>
              <a:rPr lang="en-US" sz="1800" b="1" dirty="0" smtClean="0"/>
              <a:t>ervice</a:t>
            </a:r>
            <a:endParaRPr lang="en-US" sz="1800" b="1" dirty="0"/>
          </a:p>
        </p:txBody>
      </p:sp>
      <p:grpSp>
        <p:nvGrpSpPr>
          <p:cNvPr id="512" name="Group 48"/>
          <p:cNvGrpSpPr>
            <a:grpSpLocks/>
          </p:cNvGrpSpPr>
          <p:nvPr/>
        </p:nvGrpSpPr>
        <p:grpSpPr bwMode="auto">
          <a:xfrm>
            <a:off x="346123" y="3807029"/>
            <a:ext cx="651326" cy="651327"/>
            <a:chOff x="1350" y="686"/>
            <a:chExt cx="1132" cy="1132"/>
          </a:xfrm>
        </p:grpSpPr>
        <p:sp>
          <p:nvSpPr>
            <p:cNvPr id="513" name="AutoShape 4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514" name="Picture 50"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5" name="Group 53"/>
          <p:cNvGrpSpPr>
            <a:grpSpLocks/>
          </p:cNvGrpSpPr>
          <p:nvPr/>
        </p:nvGrpSpPr>
        <p:grpSpPr bwMode="auto">
          <a:xfrm>
            <a:off x="333569" y="4346247"/>
            <a:ext cx="805498" cy="730318"/>
            <a:chOff x="2780" y="1585"/>
            <a:chExt cx="668" cy="605"/>
          </a:xfrm>
        </p:grpSpPr>
        <p:sp>
          <p:nvSpPr>
            <p:cNvPr id="516" name="AutoShape 54"/>
            <p:cNvSpPr>
              <a:spLocks noChangeArrowheads="1"/>
            </p:cNvSpPr>
            <p:nvPr/>
          </p:nvSpPr>
          <p:spPr bwMode="auto">
            <a:xfrm>
              <a:off x="2780" y="1585"/>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grpSp>
          <p:nvGrpSpPr>
            <p:cNvPr id="517" name="Group 55"/>
            <p:cNvGrpSpPr>
              <a:grpSpLocks/>
            </p:cNvGrpSpPr>
            <p:nvPr/>
          </p:nvGrpSpPr>
          <p:grpSpPr bwMode="auto">
            <a:xfrm flipH="1">
              <a:off x="3089" y="1738"/>
              <a:ext cx="359" cy="452"/>
              <a:chOff x="4325" y="1984"/>
              <a:chExt cx="359" cy="452"/>
            </a:xfrm>
          </p:grpSpPr>
          <p:sp>
            <p:nvSpPr>
              <p:cNvPr id="518" name="Freeform 56"/>
              <p:cNvSpPr>
                <a:spLocks/>
              </p:cNvSpPr>
              <p:nvPr/>
            </p:nvSpPr>
            <p:spPr bwMode="auto">
              <a:xfrm>
                <a:off x="4325" y="1984"/>
                <a:ext cx="359" cy="452"/>
              </a:xfrm>
              <a:custGeom>
                <a:avLst/>
                <a:gdLst>
                  <a:gd name="T0" fmla="*/ 36 w 717"/>
                  <a:gd name="T1" fmla="*/ 37 h 906"/>
                  <a:gd name="T2" fmla="*/ 31 w 717"/>
                  <a:gd name="T3" fmla="*/ 41 h 906"/>
                  <a:gd name="T4" fmla="*/ 19 w 717"/>
                  <a:gd name="T5" fmla="*/ 25 h 906"/>
                  <a:gd name="T6" fmla="*/ 23 w 717"/>
                  <a:gd name="T7" fmla="*/ 22 h 906"/>
                  <a:gd name="T8" fmla="*/ 12 w 717"/>
                  <a:gd name="T9" fmla="*/ 8 h 906"/>
                  <a:gd name="T10" fmla="*/ 10 w 717"/>
                  <a:gd name="T11" fmla="*/ 10 h 906"/>
                  <a:gd name="T12" fmla="*/ 3 w 717"/>
                  <a:gd name="T13" fmla="*/ 0 h 906"/>
                  <a:gd name="T14" fmla="*/ 2 w 717"/>
                  <a:gd name="T15" fmla="*/ 0 h 906"/>
                  <a:gd name="T16" fmla="*/ 2 w 717"/>
                  <a:gd name="T17" fmla="*/ 0 h 906"/>
                  <a:gd name="T18" fmla="*/ 1 w 717"/>
                  <a:gd name="T19" fmla="*/ 0 h 906"/>
                  <a:gd name="T20" fmla="*/ 1 w 717"/>
                  <a:gd name="T21" fmla="*/ 0 h 906"/>
                  <a:gd name="T22" fmla="*/ 1 w 717"/>
                  <a:gd name="T23" fmla="*/ 0 h 906"/>
                  <a:gd name="T24" fmla="*/ 0 w 717"/>
                  <a:gd name="T25" fmla="*/ 0 h 906"/>
                  <a:gd name="T26" fmla="*/ 0 w 717"/>
                  <a:gd name="T27" fmla="*/ 1 h 906"/>
                  <a:gd name="T28" fmla="*/ 1 w 717"/>
                  <a:gd name="T29" fmla="*/ 1 h 906"/>
                  <a:gd name="T30" fmla="*/ 8 w 717"/>
                  <a:gd name="T31" fmla="*/ 11 h 906"/>
                  <a:gd name="T32" fmla="*/ 5 w 717"/>
                  <a:gd name="T33" fmla="*/ 13 h 906"/>
                  <a:gd name="T34" fmla="*/ 5 w 717"/>
                  <a:gd name="T35" fmla="*/ 14 h 906"/>
                  <a:gd name="T36" fmla="*/ 5 w 717"/>
                  <a:gd name="T37" fmla="*/ 14 h 906"/>
                  <a:gd name="T38" fmla="*/ 5 w 717"/>
                  <a:gd name="T39" fmla="*/ 15 h 906"/>
                  <a:gd name="T40" fmla="*/ 5 w 717"/>
                  <a:gd name="T41" fmla="*/ 16 h 906"/>
                  <a:gd name="T42" fmla="*/ 5 w 717"/>
                  <a:gd name="T43" fmla="*/ 18 h 906"/>
                  <a:gd name="T44" fmla="*/ 6 w 717"/>
                  <a:gd name="T45" fmla="*/ 20 h 906"/>
                  <a:gd name="T46" fmla="*/ 6 w 717"/>
                  <a:gd name="T47" fmla="*/ 23 h 906"/>
                  <a:gd name="T48" fmla="*/ 7 w 717"/>
                  <a:gd name="T49" fmla="*/ 26 h 906"/>
                  <a:gd name="T50" fmla="*/ 9 w 717"/>
                  <a:gd name="T51" fmla="*/ 29 h 906"/>
                  <a:gd name="T52" fmla="*/ 10 w 717"/>
                  <a:gd name="T53" fmla="*/ 32 h 906"/>
                  <a:gd name="T54" fmla="*/ 12 w 717"/>
                  <a:gd name="T55" fmla="*/ 35 h 906"/>
                  <a:gd name="T56" fmla="*/ 15 w 717"/>
                  <a:gd name="T57" fmla="*/ 39 h 906"/>
                  <a:gd name="T58" fmla="*/ 18 w 717"/>
                  <a:gd name="T59" fmla="*/ 42 h 906"/>
                  <a:gd name="T60" fmla="*/ 22 w 717"/>
                  <a:gd name="T61" fmla="*/ 46 h 906"/>
                  <a:gd name="T62" fmla="*/ 26 w 717"/>
                  <a:gd name="T63" fmla="*/ 49 h 906"/>
                  <a:gd name="T64" fmla="*/ 31 w 717"/>
                  <a:gd name="T65" fmla="*/ 53 h 906"/>
                  <a:gd name="T66" fmla="*/ 36 w 717"/>
                  <a:gd name="T67" fmla="*/ 56 h 906"/>
                  <a:gd name="T68" fmla="*/ 37 w 717"/>
                  <a:gd name="T69" fmla="*/ 56 h 906"/>
                  <a:gd name="T70" fmla="*/ 45 w 717"/>
                  <a:gd name="T71" fmla="*/ 50 h 906"/>
                  <a:gd name="T72" fmla="*/ 36 w 717"/>
                  <a:gd name="T73" fmla="*/ 37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9" name="Freeform 57"/>
              <p:cNvSpPr>
                <a:spLocks/>
              </p:cNvSpPr>
              <p:nvPr/>
            </p:nvSpPr>
            <p:spPr bwMode="auto">
              <a:xfrm>
                <a:off x="4378" y="2075"/>
                <a:ext cx="281" cy="341"/>
              </a:xfrm>
              <a:custGeom>
                <a:avLst/>
                <a:gdLst>
                  <a:gd name="T0" fmla="*/ 29 w 562"/>
                  <a:gd name="T1" fmla="*/ 43 h 682"/>
                  <a:gd name="T2" fmla="*/ 24 w 562"/>
                  <a:gd name="T3" fmla="*/ 40 h 682"/>
                  <a:gd name="T4" fmla="*/ 20 w 562"/>
                  <a:gd name="T5" fmla="*/ 37 h 682"/>
                  <a:gd name="T6" fmla="*/ 17 w 562"/>
                  <a:gd name="T7" fmla="*/ 34 h 682"/>
                  <a:gd name="T8" fmla="*/ 13 w 562"/>
                  <a:gd name="T9" fmla="*/ 31 h 682"/>
                  <a:gd name="T10" fmla="*/ 10 w 562"/>
                  <a:gd name="T11" fmla="*/ 27 h 682"/>
                  <a:gd name="T12" fmla="*/ 9 w 562"/>
                  <a:gd name="T13" fmla="*/ 24 h 682"/>
                  <a:gd name="T14" fmla="*/ 6 w 562"/>
                  <a:gd name="T15" fmla="*/ 21 h 682"/>
                  <a:gd name="T16" fmla="*/ 4 w 562"/>
                  <a:gd name="T17" fmla="*/ 20 h 682"/>
                  <a:gd name="T18" fmla="*/ 3 w 562"/>
                  <a:gd name="T19" fmla="*/ 17 h 682"/>
                  <a:gd name="T20" fmla="*/ 2 w 562"/>
                  <a:gd name="T21" fmla="*/ 13 h 682"/>
                  <a:gd name="T22" fmla="*/ 1 w 562"/>
                  <a:gd name="T23" fmla="*/ 11 h 682"/>
                  <a:gd name="T24" fmla="*/ 1 w 562"/>
                  <a:gd name="T25" fmla="*/ 10 h 682"/>
                  <a:gd name="T26" fmla="*/ 1 w 562"/>
                  <a:gd name="T27" fmla="*/ 7 h 682"/>
                  <a:gd name="T28" fmla="*/ 1 w 562"/>
                  <a:gd name="T29" fmla="*/ 5 h 682"/>
                  <a:gd name="T30" fmla="*/ 1 w 562"/>
                  <a:gd name="T31" fmla="*/ 5 h 682"/>
                  <a:gd name="T32" fmla="*/ 0 w 562"/>
                  <a:gd name="T33" fmla="*/ 3 h 682"/>
                  <a:gd name="T34" fmla="*/ 4 w 562"/>
                  <a:gd name="T35" fmla="*/ 0 h 682"/>
                  <a:gd name="T36" fmla="*/ 12 w 562"/>
                  <a:gd name="T37" fmla="*/ 11 h 682"/>
                  <a:gd name="T38" fmla="*/ 9 w 562"/>
                  <a:gd name="T39" fmla="*/ 13 h 682"/>
                  <a:gd name="T40" fmla="*/ 23 w 562"/>
                  <a:gd name="T41" fmla="*/ 34 h 682"/>
                  <a:gd name="T42" fmla="*/ 28 w 562"/>
                  <a:gd name="T43" fmla="*/ 29 h 682"/>
                  <a:gd name="T44" fmla="*/ 35 w 562"/>
                  <a:gd name="T45" fmla="*/ 39 h 682"/>
                  <a:gd name="T46" fmla="*/ 29 w 562"/>
                  <a:gd name="T47" fmla="*/ 43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D39E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520" name="Group 58"/>
          <p:cNvGrpSpPr>
            <a:grpSpLocks/>
          </p:cNvGrpSpPr>
          <p:nvPr/>
        </p:nvGrpSpPr>
        <p:grpSpPr bwMode="auto">
          <a:xfrm>
            <a:off x="239790" y="4869645"/>
            <a:ext cx="782501" cy="775661"/>
            <a:chOff x="2461" y="1618"/>
            <a:chExt cx="635" cy="629"/>
          </a:xfrm>
        </p:grpSpPr>
        <p:sp>
          <p:nvSpPr>
            <p:cNvPr id="521" name="AutoShape 59"/>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522" name="Freeform 60"/>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523" name="Group 61"/>
            <p:cNvGrpSpPr>
              <a:grpSpLocks/>
            </p:cNvGrpSpPr>
            <p:nvPr/>
          </p:nvGrpSpPr>
          <p:grpSpPr bwMode="auto">
            <a:xfrm>
              <a:off x="2461" y="1618"/>
              <a:ext cx="275" cy="318"/>
              <a:chOff x="2983" y="1384"/>
              <a:chExt cx="275" cy="318"/>
            </a:xfrm>
          </p:grpSpPr>
          <p:sp>
            <p:nvSpPr>
              <p:cNvPr id="524" name="Freeform 62"/>
              <p:cNvSpPr>
                <a:spLocks/>
              </p:cNvSpPr>
              <p:nvPr/>
            </p:nvSpPr>
            <p:spPr bwMode="auto">
              <a:xfrm>
                <a:off x="2983" y="1384"/>
                <a:ext cx="275" cy="318"/>
              </a:xfrm>
              <a:custGeom>
                <a:avLst/>
                <a:gdLst>
                  <a:gd name="T0" fmla="*/ 0 w 343"/>
                  <a:gd name="T1" fmla="*/ 82 h 396"/>
                  <a:gd name="T2" fmla="*/ 2 w 343"/>
                  <a:gd name="T3" fmla="*/ 99 h 396"/>
                  <a:gd name="T4" fmla="*/ 5 w 343"/>
                  <a:gd name="T5" fmla="*/ 114 h 396"/>
                  <a:gd name="T6" fmla="*/ 11 w 343"/>
                  <a:gd name="T7" fmla="*/ 128 h 396"/>
                  <a:gd name="T8" fmla="*/ 21 w 343"/>
                  <a:gd name="T9" fmla="*/ 141 h 396"/>
                  <a:gd name="T10" fmla="*/ 31 w 343"/>
                  <a:gd name="T11" fmla="*/ 151 h 396"/>
                  <a:gd name="T12" fmla="*/ 43 w 343"/>
                  <a:gd name="T13" fmla="*/ 158 h 396"/>
                  <a:gd name="T14" fmla="*/ 57 w 343"/>
                  <a:gd name="T15" fmla="*/ 163 h 396"/>
                  <a:gd name="T16" fmla="*/ 71 w 343"/>
                  <a:gd name="T17" fmla="*/ 165 h 396"/>
                  <a:gd name="T18" fmla="*/ 85 w 343"/>
                  <a:gd name="T19" fmla="*/ 163 h 396"/>
                  <a:gd name="T20" fmla="*/ 99 w 343"/>
                  <a:gd name="T21" fmla="*/ 158 h 396"/>
                  <a:gd name="T22" fmla="*/ 111 w 343"/>
                  <a:gd name="T23" fmla="*/ 151 h 396"/>
                  <a:gd name="T24" fmla="*/ 121 w 343"/>
                  <a:gd name="T25" fmla="*/ 141 h 396"/>
                  <a:gd name="T26" fmla="*/ 130 w 343"/>
                  <a:gd name="T27" fmla="*/ 128 h 396"/>
                  <a:gd name="T28" fmla="*/ 136 w 343"/>
                  <a:gd name="T29" fmla="*/ 114 h 396"/>
                  <a:gd name="T30" fmla="*/ 141 w 343"/>
                  <a:gd name="T31" fmla="*/ 99 h 396"/>
                  <a:gd name="T32" fmla="*/ 141 w 343"/>
                  <a:gd name="T33" fmla="*/ 82 h 396"/>
                  <a:gd name="T34" fmla="*/ 141 w 343"/>
                  <a:gd name="T35" fmla="*/ 66 h 396"/>
                  <a:gd name="T36" fmla="*/ 136 w 343"/>
                  <a:gd name="T37" fmla="*/ 50 h 396"/>
                  <a:gd name="T38" fmla="*/ 130 w 343"/>
                  <a:gd name="T39" fmla="*/ 36 h 396"/>
                  <a:gd name="T40" fmla="*/ 121 w 343"/>
                  <a:gd name="T41" fmla="*/ 25 h 396"/>
                  <a:gd name="T42" fmla="*/ 111 w 343"/>
                  <a:gd name="T43" fmla="*/ 14 h 396"/>
                  <a:gd name="T44" fmla="*/ 99 w 343"/>
                  <a:gd name="T45" fmla="*/ 6 h 396"/>
                  <a:gd name="T46" fmla="*/ 85 w 343"/>
                  <a:gd name="T47" fmla="*/ 2 h 396"/>
                  <a:gd name="T48" fmla="*/ 71 w 343"/>
                  <a:gd name="T49" fmla="*/ 0 h 396"/>
                  <a:gd name="T50" fmla="*/ 57 w 343"/>
                  <a:gd name="T51" fmla="*/ 2 h 396"/>
                  <a:gd name="T52" fmla="*/ 43 w 343"/>
                  <a:gd name="T53" fmla="*/ 6 h 396"/>
                  <a:gd name="T54" fmla="*/ 31 w 343"/>
                  <a:gd name="T55" fmla="*/ 14 h 396"/>
                  <a:gd name="T56" fmla="*/ 21 w 343"/>
                  <a:gd name="T57" fmla="*/ 25 h 396"/>
                  <a:gd name="T58" fmla="*/ 11 w 343"/>
                  <a:gd name="T59" fmla="*/ 36 h 396"/>
                  <a:gd name="T60" fmla="*/ 5 w 343"/>
                  <a:gd name="T61" fmla="*/ 50 h 396"/>
                  <a:gd name="T62" fmla="*/ 2 w 343"/>
                  <a:gd name="T63" fmla="*/ 66 h 396"/>
                  <a:gd name="T64" fmla="*/ 0 w 343"/>
                  <a:gd name="T65" fmla="*/ 8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5" name="Freeform 63"/>
              <p:cNvSpPr>
                <a:spLocks/>
              </p:cNvSpPr>
              <p:nvPr/>
            </p:nvSpPr>
            <p:spPr bwMode="auto">
              <a:xfrm>
                <a:off x="2999" y="1400"/>
                <a:ext cx="243" cy="286"/>
              </a:xfrm>
              <a:custGeom>
                <a:avLst/>
                <a:gdLst>
                  <a:gd name="T0" fmla="*/ 0 w 303"/>
                  <a:gd name="T1" fmla="*/ 74 h 356"/>
                  <a:gd name="T2" fmla="*/ 2 w 303"/>
                  <a:gd name="T3" fmla="*/ 59 h 356"/>
                  <a:gd name="T4" fmla="*/ 5 w 303"/>
                  <a:gd name="T5" fmla="*/ 46 h 356"/>
                  <a:gd name="T6" fmla="*/ 11 w 303"/>
                  <a:gd name="T7" fmla="*/ 33 h 356"/>
                  <a:gd name="T8" fmla="*/ 18 w 303"/>
                  <a:gd name="T9" fmla="*/ 22 h 356"/>
                  <a:gd name="T10" fmla="*/ 27 w 303"/>
                  <a:gd name="T11" fmla="*/ 13 h 356"/>
                  <a:gd name="T12" fmla="*/ 38 w 303"/>
                  <a:gd name="T13" fmla="*/ 6 h 356"/>
                  <a:gd name="T14" fmla="*/ 51 w 303"/>
                  <a:gd name="T15" fmla="*/ 2 h 356"/>
                  <a:gd name="T16" fmla="*/ 63 w 303"/>
                  <a:gd name="T17" fmla="*/ 0 h 356"/>
                  <a:gd name="T18" fmla="*/ 75 w 303"/>
                  <a:gd name="T19" fmla="*/ 2 h 356"/>
                  <a:gd name="T20" fmla="*/ 87 w 303"/>
                  <a:gd name="T21" fmla="*/ 6 h 356"/>
                  <a:gd name="T22" fmla="*/ 98 w 303"/>
                  <a:gd name="T23" fmla="*/ 13 h 356"/>
                  <a:gd name="T24" fmla="*/ 107 w 303"/>
                  <a:gd name="T25" fmla="*/ 22 h 356"/>
                  <a:gd name="T26" fmla="*/ 114 w 303"/>
                  <a:gd name="T27" fmla="*/ 33 h 356"/>
                  <a:gd name="T28" fmla="*/ 120 w 303"/>
                  <a:gd name="T29" fmla="*/ 46 h 356"/>
                  <a:gd name="T30" fmla="*/ 124 w 303"/>
                  <a:gd name="T31" fmla="*/ 59 h 356"/>
                  <a:gd name="T32" fmla="*/ 125 w 303"/>
                  <a:gd name="T33" fmla="*/ 74 h 356"/>
                  <a:gd name="T34" fmla="*/ 124 w 303"/>
                  <a:gd name="T35" fmla="*/ 89 h 356"/>
                  <a:gd name="T36" fmla="*/ 120 w 303"/>
                  <a:gd name="T37" fmla="*/ 103 h 356"/>
                  <a:gd name="T38" fmla="*/ 114 w 303"/>
                  <a:gd name="T39" fmla="*/ 116 h 356"/>
                  <a:gd name="T40" fmla="*/ 107 w 303"/>
                  <a:gd name="T41" fmla="*/ 126 h 356"/>
                  <a:gd name="T42" fmla="*/ 98 w 303"/>
                  <a:gd name="T43" fmla="*/ 136 h 356"/>
                  <a:gd name="T44" fmla="*/ 87 w 303"/>
                  <a:gd name="T45" fmla="*/ 143 h 356"/>
                  <a:gd name="T46" fmla="*/ 75 w 303"/>
                  <a:gd name="T47" fmla="*/ 147 h 356"/>
                  <a:gd name="T48" fmla="*/ 63 w 303"/>
                  <a:gd name="T49" fmla="*/ 149 h 356"/>
                  <a:gd name="T50" fmla="*/ 51 w 303"/>
                  <a:gd name="T51" fmla="*/ 147 h 356"/>
                  <a:gd name="T52" fmla="*/ 38 w 303"/>
                  <a:gd name="T53" fmla="*/ 143 h 356"/>
                  <a:gd name="T54" fmla="*/ 27 w 303"/>
                  <a:gd name="T55" fmla="*/ 136 h 356"/>
                  <a:gd name="T56" fmla="*/ 18 w 303"/>
                  <a:gd name="T57" fmla="*/ 126 h 356"/>
                  <a:gd name="T58" fmla="*/ 11 w 303"/>
                  <a:gd name="T59" fmla="*/ 116 h 356"/>
                  <a:gd name="T60" fmla="*/ 5 w 303"/>
                  <a:gd name="T61" fmla="*/ 103 h 356"/>
                  <a:gd name="T62" fmla="*/ 2 w 303"/>
                  <a:gd name="T63" fmla="*/ 89 h 356"/>
                  <a:gd name="T64" fmla="*/ 0 w 303"/>
                  <a:gd name="T65" fmla="*/ 74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6" name="Freeform 64"/>
              <p:cNvSpPr>
                <a:spLocks/>
              </p:cNvSpPr>
              <p:nvPr/>
            </p:nvSpPr>
            <p:spPr bwMode="auto">
              <a:xfrm>
                <a:off x="3127" y="1444"/>
                <a:ext cx="77" cy="167"/>
              </a:xfrm>
              <a:custGeom>
                <a:avLst/>
                <a:gdLst>
                  <a:gd name="T0" fmla="*/ 0 w 95"/>
                  <a:gd name="T1" fmla="*/ 8 h 208"/>
                  <a:gd name="T2" fmla="*/ 2 w 95"/>
                  <a:gd name="T3" fmla="*/ 8 h 208"/>
                  <a:gd name="T4" fmla="*/ 3 w 95"/>
                  <a:gd name="T5" fmla="*/ 9 h 208"/>
                  <a:gd name="T6" fmla="*/ 7 w 95"/>
                  <a:gd name="T7" fmla="*/ 10 h 208"/>
                  <a:gd name="T8" fmla="*/ 11 w 95"/>
                  <a:gd name="T9" fmla="*/ 11 h 208"/>
                  <a:gd name="T10" fmla="*/ 15 w 95"/>
                  <a:gd name="T11" fmla="*/ 14 h 208"/>
                  <a:gd name="T12" fmla="*/ 20 w 95"/>
                  <a:gd name="T13" fmla="*/ 18 h 208"/>
                  <a:gd name="T14" fmla="*/ 24 w 95"/>
                  <a:gd name="T15" fmla="*/ 21 h 208"/>
                  <a:gd name="T16" fmla="*/ 28 w 95"/>
                  <a:gd name="T17" fmla="*/ 26 h 208"/>
                  <a:gd name="T18" fmla="*/ 32 w 95"/>
                  <a:gd name="T19" fmla="*/ 38 h 208"/>
                  <a:gd name="T20" fmla="*/ 32 w 95"/>
                  <a:gd name="T21" fmla="*/ 51 h 208"/>
                  <a:gd name="T22" fmla="*/ 28 w 95"/>
                  <a:gd name="T23" fmla="*/ 67 h 208"/>
                  <a:gd name="T24" fmla="*/ 20 w 95"/>
                  <a:gd name="T25" fmla="*/ 83 h 208"/>
                  <a:gd name="T26" fmla="*/ 28 w 95"/>
                  <a:gd name="T27" fmla="*/ 87 h 208"/>
                  <a:gd name="T28" fmla="*/ 36 w 95"/>
                  <a:gd name="T29" fmla="*/ 67 h 208"/>
                  <a:gd name="T30" fmla="*/ 41 w 95"/>
                  <a:gd name="T31" fmla="*/ 51 h 208"/>
                  <a:gd name="T32" fmla="*/ 40 w 95"/>
                  <a:gd name="T33" fmla="*/ 35 h 208"/>
                  <a:gd name="T34" fmla="*/ 36 w 95"/>
                  <a:gd name="T35" fmla="*/ 23 h 208"/>
                  <a:gd name="T36" fmla="*/ 32 w 95"/>
                  <a:gd name="T37" fmla="*/ 17 h 208"/>
                  <a:gd name="T38" fmla="*/ 26 w 95"/>
                  <a:gd name="T39" fmla="*/ 11 h 208"/>
                  <a:gd name="T40" fmla="*/ 21 w 95"/>
                  <a:gd name="T41" fmla="*/ 7 h 208"/>
                  <a:gd name="T42" fmla="*/ 15 w 95"/>
                  <a:gd name="T43" fmla="*/ 4 h 208"/>
                  <a:gd name="T44" fmla="*/ 10 w 95"/>
                  <a:gd name="T45" fmla="*/ 2 h 208"/>
                  <a:gd name="T46" fmla="*/ 6 w 95"/>
                  <a:gd name="T47" fmla="*/ 2 h 208"/>
                  <a:gd name="T48" fmla="*/ 3 w 95"/>
                  <a:gd name="T49" fmla="*/ 0 h 208"/>
                  <a:gd name="T50" fmla="*/ 2 w 95"/>
                  <a:gd name="T51" fmla="*/ 0 h 208"/>
                  <a:gd name="T52" fmla="*/ 0 w 95"/>
                  <a:gd name="T53" fmla="*/ 8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7" name="Freeform 65"/>
              <p:cNvSpPr>
                <a:spLocks/>
              </p:cNvSpPr>
              <p:nvPr/>
            </p:nvSpPr>
            <p:spPr bwMode="auto">
              <a:xfrm>
                <a:off x="3074" y="1506"/>
                <a:ext cx="72" cy="95"/>
              </a:xfrm>
              <a:custGeom>
                <a:avLst/>
                <a:gdLst>
                  <a:gd name="T0" fmla="*/ 0 w 90"/>
                  <a:gd name="T1" fmla="*/ 25 h 118"/>
                  <a:gd name="T2" fmla="*/ 2 w 90"/>
                  <a:gd name="T3" fmla="*/ 30 h 118"/>
                  <a:gd name="T4" fmla="*/ 2 w 90"/>
                  <a:gd name="T5" fmla="*/ 35 h 118"/>
                  <a:gd name="T6" fmla="*/ 3 w 90"/>
                  <a:gd name="T7" fmla="*/ 39 h 118"/>
                  <a:gd name="T8" fmla="*/ 5 w 90"/>
                  <a:gd name="T9" fmla="*/ 42 h 118"/>
                  <a:gd name="T10" fmla="*/ 9 w 90"/>
                  <a:gd name="T11" fmla="*/ 45 h 118"/>
                  <a:gd name="T12" fmla="*/ 11 w 90"/>
                  <a:gd name="T13" fmla="*/ 48 h 118"/>
                  <a:gd name="T14" fmla="*/ 15 w 90"/>
                  <a:gd name="T15" fmla="*/ 49 h 118"/>
                  <a:gd name="T16" fmla="*/ 18 w 90"/>
                  <a:gd name="T17" fmla="*/ 49 h 118"/>
                  <a:gd name="T18" fmla="*/ 22 w 90"/>
                  <a:gd name="T19" fmla="*/ 49 h 118"/>
                  <a:gd name="T20" fmla="*/ 26 w 90"/>
                  <a:gd name="T21" fmla="*/ 48 h 118"/>
                  <a:gd name="T22" fmla="*/ 29 w 90"/>
                  <a:gd name="T23" fmla="*/ 45 h 118"/>
                  <a:gd name="T24" fmla="*/ 32 w 90"/>
                  <a:gd name="T25" fmla="*/ 42 h 118"/>
                  <a:gd name="T26" fmla="*/ 34 w 90"/>
                  <a:gd name="T27" fmla="*/ 39 h 118"/>
                  <a:gd name="T28" fmla="*/ 36 w 90"/>
                  <a:gd name="T29" fmla="*/ 35 h 118"/>
                  <a:gd name="T30" fmla="*/ 37 w 90"/>
                  <a:gd name="T31" fmla="*/ 30 h 118"/>
                  <a:gd name="T32" fmla="*/ 37 w 90"/>
                  <a:gd name="T33" fmla="*/ 25 h 118"/>
                  <a:gd name="T34" fmla="*/ 37 w 90"/>
                  <a:gd name="T35" fmla="*/ 20 h 118"/>
                  <a:gd name="T36" fmla="*/ 36 w 90"/>
                  <a:gd name="T37" fmla="*/ 15 h 118"/>
                  <a:gd name="T38" fmla="*/ 34 w 90"/>
                  <a:gd name="T39" fmla="*/ 11 h 118"/>
                  <a:gd name="T40" fmla="*/ 32 w 90"/>
                  <a:gd name="T41" fmla="*/ 7 h 118"/>
                  <a:gd name="T42" fmla="*/ 29 w 90"/>
                  <a:gd name="T43" fmla="*/ 4 h 118"/>
                  <a:gd name="T44" fmla="*/ 26 w 90"/>
                  <a:gd name="T45" fmla="*/ 2 h 118"/>
                  <a:gd name="T46" fmla="*/ 22 w 90"/>
                  <a:gd name="T47" fmla="*/ 2 h 118"/>
                  <a:gd name="T48" fmla="*/ 18 w 90"/>
                  <a:gd name="T49" fmla="*/ 0 h 118"/>
                  <a:gd name="T50" fmla="*/ 15 w 90"/>
                  <a:gd name="T51" fmla="*/ 2 h 118"/>
                  <a:gd name="T52" fmla="*/ 11 w 90"/>
                  <a:gd name="T53" fmla="*/ 2 h 118"/>
                  <a:gd name="T54" fmla="*/ 9 w 90"/>
                  <a:gd name="T55" fmla="*/ 4 h 118"/>
                  <a:gd name="T56" fmla="*/ 5 w 90"/>
                  <a:gd name="T57" fmla="*/ 7 h 118"/>
                  <a:gd name="T58" fmla="*/ 3 w 90"/>
                  <a:gd name="T59" fmla="*/ 11 h 118"/>
                  <a:gd name="T60" fmla="*/ 2 w 90"/>
                  <a:gd name="T61" fmla="*/ 15 h 118"/>
                  <a:gd name="T62" fmla="*/ 2 w 90"/>
                  <a:gd name="T63" fmla="*/ 20 h 118"/>
                  <a:gd name="T64" fmla="*/ 0 w 90"/>
                  <a:gd name="T65" fmla="*/ 25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8" name="Freeform 66"/>
              <p:cNvSpPr>
                <a:spLocks/>
              </p:cNvSpPr>
              <p:nvPr/>
            </p:nvSpPr>
            <p:spPr bwMode="auto">
              <a:xfrm>
                <a:off x="3082" y="1514"/>
                <a:ext cx="56" cy="79"/>
              </a:xfrm>
              <a:custGeom>
                <a:avLst/>
                <a:gdLst>
                  <a:gd name="T0" fmla="*/ 0 w 70"/>
                  <a:gd name="T1" fmla="*/ 21 h 98"/>
                  <a:gd name="T2" fmla="*/ 2 w 70"/>
                  <a:gd name="T3" fmla="*/ 13 h 98"/>
                  <a:gd name="T4" fmla="*/ 5 w 70"/>
                  <a:gd name="T5" fmla="*/ 6 h 98"/>
                  <a:gd name="T6" fmla="*/ 9 w 70"/>
                  <a:gd name="T7" fmla="*/ 2 h 98"/>
                  <a:gd name="T8" fmla="*/ 14 w 70"/>
                  <a:gd name="T9" fmla="*/ 0 h 98"/>
                  <a:gd name="T10" fmla="*/ 19 w 70"/>
                  <a:gd name="T11" fmla="*/ 2 h 98"/>
                  <a:gd name="T12" fmla="*/ 24 w 70"/>
                  <a:gd name="T13" fmla="*/ 6 h 98"/>
                  <a:gd name="T14" fmla="*/ 27 w 70"/>
                  <a:gd name="T15" fmla="*/ 13 h 98"/>
                  <a:gd name="T16" fmla="*/ 29 w 70"/>
                  <a:gd name="T17" fmla="*/ 21 h 98"/>
                  <a:gd name="T18" fmla="*/ 27 w 70"/>
                  <a:gd name="T19" fmla="*/ 29 h 98"/>
                  <a:gd name="T20" fmla="*/ 24 w 70"/>
                  <a:gd name="T21" fmla="*/ 35 h 98"/>
                  <a:gd name="T22" fmla="*/ 19 w 70"/>
                  <a:gd name="T23" fmla="*/ 39 h 98"/>
                  <a:gd name="T24" fmla="*/ 14 w 70"/>
                  <a:gd name="T25" fmla="*/ 42 h 98"/>
                  <a:gd name="T26" fmla="*/ 9 w 70"/>
                  <a:gd name="T27" fmla="*/ 39 h 98"/>
                  <a:gd name="T28" fmla="*/ 5 w 70"/>
                  <a:gd name="T29" fmla="*/ 35 h 98"/>
                  <a:gd name="T30" fmla="*/ 2 w 70"/>
                  <a:gd name="T31" fmla="*/ 29 h 98"/>
                  <a:gd name="T32" fmla="*/ 0 w 70"/>
                  <a:gd name="T33" fmla="*/ 21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529" name="Group 528"/>
          <p:cNvGrpSpPr/>
          <p:nvPr/>
        </p:nvGrpSpPr>
        <p:grpSpPr>
          <a:xfrm>
            <a:off x="314349" y="5604315"/>
            <a:ext cx="927168" cy="676638"/>
            <a:chOff x="346122" y="5885642"/>
            <a:chExt cx="1049373" cy="765822"/>
          </a:xfrm>
        </p:grpSpPr>
        <p:grpSp>
          <p:nvGrpSpPr>
            <p:cNvPr id="530" name="Group 18"/>
            <p:cNvGrpSpPr>
              <a:grpSpLocks/>
            </p:cNvGrpSpPr>
            <p:nvPr/>
          </p:nvGrpSpPr>
          <p:grpSpPr bwMode="auto">
            <a:xfrm>
              <a:off x="346122" y="5885642"/>
              <a:ext cx="859923" cy="571787"/>
              <a:chOff x="2496" y="1641"/>
              <a:chExt cx="767" cy="510"/>
            </a:xfrm>
          </p:grpSpPr>
          <p:sp>
            <p:nvSpPr>
              <p:cNvPr id="550" name="AutoShape 19"/>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551" name="Rectangle 20"/>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552" name="Rectangle 21"/>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553" name="Rectangle 22"/>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grpSp>
          <p:nvGrpSpPr>
            <p:cNvPr id="531" name="Group 29"/>
            <p:cNvGrpSpPr>
              <a:grpSpLocks/>
            </p:cNvGrpSpPr>
            <p:nvPr/>
          </p:nvGrpSpPr>
          <p:grpSpPr bwMode="auto">
            <a:xfrm>
              <a:off x="582661" y="6151431"/>
              <a:ext cx="812834" cy="500033"/>
              <a:chOff x="2943" y="3239"/>
              <a:chExt cx="725" cy="446"/>
            </a:xfrm>
          </p:grpSpPr>
          <p:sp>
            <p:nvSpPr>
              <p:cNvPr id="532" name="Freeform 30"/>
              <p:cNvSpPr>
                <a:spLocks/>
              </p:cNvSpPr>
              <p:nvPr/>
            </p:nvSpPr>
            <p:spPr bwMode="auto">
              <a:xfrm>
                <a:off x="3485" y="3548"/>
                <a:ext cx="87" cy="137"/>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3" name="Freeform 31"/>
              <p:cNvSpPr>
                <a:spLocks/>
              </p:cNvSpPr>
              <p:nvPr/>
            </p:nvSpPr>
            <p:spPr bwMode="auto">
              <a:xfrm>
                <a:off x="3357" y="3450"/>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4" name="Freeform 32"/>
              <p:cNvSpPr>
                <a:spLocks/>
              </p:cNvSpPr>
              <p:nvPr/>
            </p:nvSpPr>
            <p:spPr bwMode="auto">
              <a:xfrm>
                <a:off x="2943" y="3288"/>
                <a:ext cx="725" cy="336"/>
              </a:xfrm>
              <a:custGeom>
                <a:avLst/>
                <a:gdLst>
                  <a:gd name="T0" fmla="*/ 1 w 1140"/>
                  <a:gd name="T1" fmla="*/ 1 h 526"/>
                  <a:gd name="T2" fmla="*/ 1 w 1140"/>
                  <a:gd name="T3" fmla="*/ 1 h 526"/>
                  <a:gd name="T4" fmla="*/ 0 w 1140"/>
                  <a:gd name="T5" fmla="*/ 1 h 526"/>
                  <a:gd name="T6" fmla="*/ 1 w 1140"/>
                  <a:gd name="T7" fmla="*/ 1 h 526"/>
                  <a:gd name="T8" fmla="*/ 1 w 1140"/>
                  <a:gd name="T9" fmla="*/ 1 h 526"/>
                  <a:gd name="T10" fmla="*/ 1 w 1140"/>
                  <a:gd name="T11" fmla="*/ 1 h 526"/>
                  <a:gd name="T12" fmla="*/ 1 w 1140"/>
                  <a:gd name="T13" fmla="*/ 1 h 526"/>
                  <a:gd name="T14" fmla="*/ 1 w 1140"/>
                  <a:gd name="T15" fmla="*/ 1 h 526"/>
                  <a:gd name="T16" fmla="*/ 1 w 1140"/>
                  <a:gd name="T17" fmla="*/ 1 h 526"/>
                  <a:gd name="T18" fmla="*/ 1 w 1140"/>
                  <a:gd name="T19" fmla="*/ 1 h 526"/>
                  <a:gd name="T20" fmla="*/ 1 w 1140"/>
                  <a:gd name="T21" fmla="*/ 1 h 526"/>
                  <a:gd name="T22" fmla="*/ 1 w 1140"/>
                  <a:gd name="T23" fmla="*/ 1 h 526"/>
                  <a:gd name="T24" fmla="*/ 1 w 1140"/>
                  <a:gd name="T25" fmla="*/ 1 h 526"/>
                  <a:gd name="T26" fmla="*/ 1 w 1140"/>
                  <a:gd name="T27" fmla="*/ 0 h 526"/>
                  <a:gd name="T28" fmla="*/ 1 w 1140"/>
                  <a:gd name="T29" fmla="*/ 0 h 526"/>
                  <a:gd name="T30" fmla="*/ 1 w 1140"/>
                  <a:gd name="T31" fmla="*/ 1 h 526"/>
                  <a:gd name="T32" fmla="*/ 1 w 1140"/>
                  <a:gd name="T33" fmla="*/ 1 h 526"/>
                  <a:gd name="T34" fmla="*/ 1 w 1140"/>
                  <a:gd name="T35" fmla="*/ 1 h 526"/>
                  <a:gd name="T36" fmla="*/ 2 w 1140"/>
                  <a:gd name="T37" fmla="*/ 1 h 526"/>
                  <a:gd name="T38" fmla="*/ 2 w 1140"/>
                  <a:gd name="T39" fmla="*/ 1 h 526"/>
                  <a:gd name="T40" fmla="*/ 2 w 1140"/>
                  <a:gd name="T41" fmla="*/ 1 h 526"/>
                  <a:gd name="T42" fmla="*/ 2 w 1140"/>
                  <a:gd name="T43" fmla="*/ 1 h 526"/>
                  <a:gd name="T44" fmla="*/ 2 w 1140"/>
                  <a:gd name="T45" fmla="*/ 1 h 526"/>
                  <a:gd name="T46" fmla="*/ 2 w 1140"/>
                  <a:gd name="T47" fmla="*/ 1 h 526"/>
                  <a:gd name="T48" fmla="*/ 2 w 1140"/>
                  <a:gd name="T49" fmla="*/ 1 h 526"/>
                  <a:gd name="T50" fmla="*/ 2 w 1140"/>
                  <a:gd name="T51" fmla="*/ 1 h 526"/>
                  <a:gd name="T52" fmla="*/ 2 w 1140"/>
                  <a:gd name="T53" fmla="*/ 1 h 526"/>
                  <a:gd name="T54" fmla="*/ 2 w 1140"/>
                  <a:gd name="T55" fmla="*/ 1 h 526"/>
                  <a:gd name="T56" fmla="*/ 2 w 1140"/>
                  <a:gd name="T57" fmla="*/ 1 h 526"/>
                  <a:gd name="T58" fmla="*/ 2 w 1140"/>
                  <a:gd name="T59" fmla="*/ 1 h 526"/>
                  <a:gd name="T60" fmla="*/ 2 w 1140"/>
                  <a:gd name="T61" fmla="*/ 1 h 526"/>
                  <a:gd name="T62" fmla="*/ 2 w 1140"/>
                  <a:gd name="T63" fmla="*/ 1 h 526"/>
                  <a:gd name="T64" fmla="*/ 2 w 1140"/>
                  <a:gd name="T65" fmla="*/ 1 h 526"/>
                  <a:gd name="T66" fmla="*/ 2 w 1140"/>
                  <a:gd name="T67" fmla="*/ 1 h 526"/>
                  <a:gd name="T68" fmla="*/ 2 w 1140"/>
                  <a:gd name="T69" fmla="*/ 1 h 526"/>
                  <a:gd name="T70" fmla="*/ 2 w 1140"/>
                  <a:gd name="T71" fmla="*/ 1 h 526"/>
                  <a:gd name="T72" fmla="*/ 2 w 1140"/>
                  <a:gd name="T73" fmla="*/ 1 h 526"/>
                  <a:gd name="T74" fmla="*/ 2 w 1140"/>
                  <a:gd name="T75" fmla="*/ 1 h 526"/>
                  <a:gd name="T76" fmla="*/ 2 w 1140"/>
                  <a:gd name="T77" fmla="*/ 1 h 526"/>
                  <a:gd name="T78" fmla="*/ 2 w 1140"/>
                  <a:gd name="T79" fmla="*/ 1 h 526"/>
                  <a:gd name="T80" fmla="*/ 2 w 1140"/>
                  <a:gd name="T81" fmla="*/ 1 h 526"/>
                  <a:gd name="T82" fmla="*/ 1 w 1140"/>
                  <a:gd name="T83" fmla="*/ 1 h 526"/>
                  <a:gd name="T84" fmla="*/ 1 w 1140"/>
                  <a:gd name="T85" fmla="*/ 1 h 526"/>
                  <a:gd name="T86" fmla="*/ 1 w 1140"/>
                  <a:gd name="T87" fmla="*/ 1 h 526"/>
                  <a:gd name="T88" fmla="*/ 1 w 1140"/>
                  <a:gd name="T89" fmla="*/ 1 h 526"/>
                  <a:gd name="T90" fmla="*/ 1 w 1140"/>
                  <a:gd name="T91" fmla="*/ 1 h 526"/>
                  <a:gd name="T92" fmla="*/ 1 w 1140"/>
                  <a:gd name="T93" fmla="*/ 1 h 526"/>
                  <a:gd name="T94" fmla="*/ 1 w 1140"/>
                  <a:gd name="T95" fmla="*/ 1 h 526"/>
                  <a:gd name="T96" fmla="*/ 1 w 1140"/>
                  <a:gd name="T97" fmla="*/ 1 h 526"/>
                  <a:gd name="T98" fmla="*/ 1 w 1140"/>
                  <a:gd name="T99" fmla="*/ 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535" name="Freeform 33"/>
              <p:cNvSpPr>
                <a:spLocks/>
              </p:cNvSpPr>
              <p:nvPr/>
            </p:nvSpPr>
            <p:spPr bwMode="auto">
              <a:xfrm>
                <a:off x="3113" y="3325"/>
                <a:ext cx="121" cy="130"/>
              </a:xfrm>
              <a:custGeom>
                <a:avLst/>
                <a:gdLst>
                  <a:gd name="T0" fmla="*/ 0 w 189"/>
                  <a:gd name="T1" fmla="*/ 1 h 204"/>
                  <a:gd name="T2" fmla="*/ 1 w 189"/>
                  <a:gd name="T3" fmla="*/ 1 h 204"/>
                  <a:gd name="T4" fmla="*/ 1 w 189"/>
                  <a:gd name="T5" fmla="*/ 1 h 204"/>
                  <a:gd name="T6" fmla="*/ 1 w 189"/>
                  <a:gd name="T7" fmla="*/ 1 h 204"/>
                  <a:gd name="T8" fmla="*/ 1 w 189"/>
                  <a:gd name="T9" fmla="*/ 1 h 204"/>
                  <a:gd name="T10" fmla="*/ 1 w 189"/>
                  <a:gd name="T11" fmla="*/ 1 h 204"/>
                  <a:gd name="T12" fmla="*/ 1 w 189"/>
                  <a:gd name="T13" fmla="*/ 0 h 204"/>
                  <a:gd name="T14" fmla="*/ 1 w 189"/>
                  <a:gd name="T15" fmla="*/ 1 h 204"/>
                  <a:gd name="T16" fmla="*/ 0 w 189"/>
                  <a:gd name="T17" fmla="*/ 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536" name="Freeform 34"/>
              <p:cNvSpPr>
                <a:spLocks/>
              </p:cNvSpPr>
              <p:nvPr/>
            </p:nvSpPr>
            <p:spPr bwMode="auto">
              <a:xfrm>
                <a:off x="3255" y="3322"/>
                <a:ext cx="160" cy="135"/>
              </a:xfrm>
              <a:custGeom>
                <a:avLst/>
                <a:gdLst>
                  <a:gd name="T0" fmla="*/ 1 w 252"/>
                  <a:gd name="T1" fmla="*/ 1 h 213"/>
                  <a:gd name="T2" fmla="*/ 0 w 252"/>
                  <a:gd name="T3" fmla="*/ 0 h 213"/>
                  <a:gd name="T4" fmla="*/ 1 w 252"/>
                  <a:gd name="T5" fmla="*/ 0 h 213"/>
                  <a:gd name="T6" fmla="*/ 1 w 252"/>
                  <a:gd name="T7" fmla="*/ 1 h 213"/>
                  <a:gd name="T8" fmla="*/ 1 w 252"/>
                  <a:gd name="T9" fmla="*/ 1 h 213"/>
                  <a:gd name="T10" fmla="*/ 1 w 252"/>
                  <a:gd name="T11" fmla="*/ 1 h 213"/>
                  <a:gd name="T12" fmla="*/ 1 w 252"/>
                  <a:gd name="T13" fmla="*/ 1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537" name="Freeform 35"/>
              <p:cNvSpPr>
                <a:spLocks/>
              </p:cNvSpPr>
              <p:nvPr/>
            </p:nvSpPr>
            <p:spPr bwMode="auto">
              <a:xfrm>
                <a:off x="3360" y="3383"/>
                <a:ext cx="45" cy="63"/>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8" name="Freeform 36"/>
              <p:cNvSpPr>
                <a:spLocks/>
              </p:cNvSpPr>
              <p:nvPr/>
            </p:nvSpPr>
            <p:spPr bwMode="auto">
              <a:xfrm>
                <a:off x="3362" y="343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9" name="Freeform 37"/>
              <p:cNvSpPr>
                <a:spLocks/>
              </p:cNvSpPr>
              <p:nvPr/>
            </p:nvSpPr>
            <p:spPr bwMode="auto">
              <a:xfrm>
                <a:off x="3367" y="3401"/>
                <a:ext cx="33" cy="23"/>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0" name="Freeform 38"/>
              <p:cNvSpPr>
                <a:spLocks/>
              </p:cNvSpPr>
              <p:nvPr/>
            </p:nvSpPr>
            <p:spPr bwMode="auto">
              <a:xfrm>
                <a:off x="3245" y="3415"/>
                <a:ext cx="195" cy="185"/>
              </a:xfrm>
              <a:custGeom>
                <a:avLst/>
                <a:gdLst>
                  <a:gd name="T0" fmla="*/ 0 w 306"/>
                  <a:gd name="T1" fmla="*/ 1 h 290"/>
                  <a:gd name="T2" fmla="*/ 1 w 306"/>
                  <a:gd name="T3" fmla="*/ 1 h 290"/>
                  <a:gd name="T4" fmla="*/ 1 w 306"/>
                  <a:gd name="T5" fmla="*/ 1 h 290"/>
                  <a:gd name="T6" fmla="*/ 1 w 306"/>
                  <a:gd name="T7" fmla="*/ 1 h 290"/>
                  <a:gd name="T8" fmla="*/ 1 w 306"/>
                  <a:gd name="T9" fmla="*/ 1 h 290"/>
                  <a:gd name="T10" fmla="*/ 1 w 306"/>
                  <a:gd name="T11" fmla="*/ 1 h 290"/>
                  <a:gd name="T12" fmla="*/ 1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541" name="Freeform 39"/>
              <p:cNvSpPr>
                <a:spLocks/>
              </p:cNvSpPr>
              <p:nvPr/>
            </p:nvSpPr>
            <p:spPr bwMode="auto">
              <a:xfrm rot="1661969">
                <a:off x="3494" y="3239"/>
                <a:ext cx="130" cy="102"/>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542" name="Line 40"/>
              <p:cNvSpPr>
                <a:spLocks noChangeShapeType="1"/>
              </p:cNvSpPr>
              <p:nvPr/>
            </p:nvSpPr>
            <p:spPr bwMode="auto">
              <a:xfrm flipH="1" flipV="1">
                <a:off x="3544" y="3332"/>
                <a:ext cx="5" cy="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43" name="Line 41"/>
              <p:cNvSpPr>
                <a:spLocks noChangeShapeType="1"/>
              </p:cNvSpPr>
              <p:nvPr/>
            </p:nvSpPr>
            <p:spPr bwMode="auto">
              <a:xfrm flipV="1">
                <a:off x="3565" y="3332"/>
                <a:ext cx="22" cy="7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44" name="Oval 42"/>
              <p:cNvSpPr>
                <a:spLocks noChangeArrowheads="1"/>
              </p:cNvSpPr>
              <p:nvPr/>
            </p:nvSpPr>
            <p:spPr bwMode="auto">
              <a:xfrm>
                <a:off x="3034" y="3568"/>
                <a:ext cx="103" cy="101"/>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545" name="Freeform 43"/>
              <p:cNvSpPr>
                <a:spLocks/>
              </p:cNvSpPr>
              <p:nvPr/>
            </p:nvSpPr>
            <p:spPr bwMode="auto">
              <a:xfrm>
                <a:off x="3022" y="3556"/>
                <a:ext cx="126" cy="126"/>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6" name="Freeform 44"/>
              <p:cNvSpPr>
                <a:spLocks/>
              </p:cNvSpPr>
              <p:nvPr/>
            </p:nvSpPr>
            <p:spPr bwMode="auto">
              <a:xfrm>
                <a:off x="3049" y="3661"/>
                <a:ext cx="24"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7" name="Oval 45"/>
              <p:cNvSpPr>
                <a:spLocks noChangeArrowheads="1"/>
              </p:cNvSpPr>
              <p:nvPr/>
            </p:nvSpPr>
            <p:spPr bwMode="auto">
              <a:xfrm>
                <a:off x="3492" y="3528"/>
                <a:ext cx="80" cy="138"/>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548" name="Freeform 46"/>
              <p:cNvSpPr>
                <a:spLocks/>
              </p:cNvSpPr>
              <p:nvPr/>
            </p:nvSpPr>
            <p:spPr bwMode="auto">
              <a:xfrm>
                <a:off x="3484" y="3518"/>
                <a:ext cx="99" cy="158"/>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9" name="Freeform 47"/>
              <p:cNvSpPr>
                <a:spLocks/>
              </p:cNvSpPr>
              <p:nvPr/>
            </p:nvSpPr>
            <p:spPr bwMode="auto">
              <a:xfrm>
                <a:off x="3499" y="3646"/>
                <a:ext cx="21"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554" name="Line 70"/>
          <p:cNvSpPr>
            <a:spLocks noChangeShapeType="1"/>
          </p:cNvSpPr>
          <p:nvPr/>
        </p:nvSpPr>
        <p:spPr bwMode="auto">
          <a:xfrm flipH="1" flipV="1">
            <a:off x="2499095" y="436259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555" name="Group 2"/>
          <p:cNvGrpSpPr>
            <a:grpSpLocks/>
          </p:cNvGrpSpPr>
          <p:nvPr/>
        </p:nvGrpSpPr>
        <p:grpSpPr bwMode="auto">
          <a:xfrm>
            <a:off x="1308100" y="4756150"/>
            <a:ext cx="1216025" cy="833438"/>
            <a:chOff x="3182" y="2642"/>
            <a:chExt cx="1186" cy="813"/>
          </a:xfrm>
        </p:grpSpPr>
        <p:grpSp>
          <p:nvGrpSpPr>
            <p:cNvPr id="556" name="Group 3"/>
            <p:cNvGrpSpPr>
              <a:grpSpLocks/>
            </p:cNvGrpSpPr>
            <p:nvPr/>
          </p:nvGrpSpPr>
          <p:grpSpPr bwMode="auto">
            <a:xfrm>
              <a:off x="3182" y="2642"/>
              <a:ext cx="1186" cy="813"/>
              <a:chOff x="1732" y="3507"/>
              <a:chExt cx="1186" cy="813"/>
            </a:xfrm>
          </p:grpSpPr>
          <p:sp>
            <p:nvSpPr>
              <p:cNvPr id="568" name="AutoShape 4"/>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569" name="AutoShape 5"/>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557" name="Group 6"/>
            <p:cNvGrpSpPr>
              <a:grpSpLocks/>
            </p:cNvGrpSpPr>
            <p:nvPr/>
          </p:nvGrpSpPr>
          <p:grpSpPr bwMode="auto">
            <a:xfrm>
              <a:off x="3309" y="2668"/>
              <a:ext cx="876" cy="739"/>
              <a:chOff x="3309" y="2668"/>
              <a:chExt cx="876" cy="739"/>
            </a:xfrm>
          </p:grpSpPr>
          <p:sp>
            <p:nvSpPr>
              <p:cNvPr id="558" name="Freeform 7"/>
              <p:cNvSpPr>
                <a:spLocks/>
              </p:cNvSpPr>
              <p:nvPr/>
            </p:nvSpPr>
            <p:spPr bwMode="auto">
              <a:xfrm>
                <a:off x="3344" y="2668"/>
                <a:ext cx="841" cy="739"/>
              </a:xfrm>
              <a:custGeom>
                <a:avLst/>
                <a:gdLst>
                  <a:gd name="T0" fmla="*/ 50 w 638"/>
                  <a:gd name="T1" fmla="*/ 1680 h 561"/>
                  <a:gd name="T2" fmla="*/ 50 w 638"/>
                  <a:gd name="T3" fmla="*/ 967 h 561"/>
                  <a:gd name="T4" fmla="*/ 0 w 638"/>
                  <a:gd name="T5" fmla="*/ 876 h 561"/>
                  <a:gd name="T6" fmla="*/ 1003 w 638"/>
                  <a:gd name="T7" fmla="*/ 18 h 561"/>
                  <a:gd name="T8" fmla="*/ 1366 w 638"/>
                  <a:gd name="T9" fmla="*/ 361 h 561"/>
                  <a:gd name="T10" fmla="*/ 1366 w 638"/>
                  <a:gd name="T11" fmla="*/ 0 h 561"/>
                  <a:gd name="T12" fmla="*/ 1654 w 638"/>
                  <a:gd name="T13" fmla="*/ 0 h 561"/>
                  <a:gd name="T14" fmla="*/ 1654 w 638"/>
                  <a:gd name="T15" fmla="*/ 642 h 561"/>
                  <a:gd name="T16" fmla="*/ 1927 w 638"/>
                  <a:gd name="T17" fmla="*/ 865 h 561"/>
                  <a:gd name="T18" fmla="*/ 1828 w 638"/>
                  <a:gd name="T19" fmla="*/ 958 h 561"/>
                  <a:gd name="T20" fmla="*/ 1828 w 638"/>
                  <a:gd name="T21" fmla="*/ 1689 h 561"/>
                  <a:gd name="T22" fmla="*/ 50 w 638"/>
                  <a:gd name="T23" fmla="*/ 1680 h 5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8"/>
                  <a:gd name="T37" fmla="*/ 0 h 561"/>
                  <a:gd name="T38" fmla="*/ 638 w 638"/>
                  <a:gd name="T39" fmla="*/ 561 h 5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8" h="561">
                    <a:moveTo>
                      <a:pt x="17" y="558"/>
                    </a:moveTo>
                    <a:lnTo>
                      <a:pt x="17" y="321"/>
                    </a:lnTo>
                    <a:lnTo>
                      <a:pt x="0" y="291"/>
                    </a:lnTo>
                    <a:lnTo>
                      <a:pt x="332" y="6"/>
                    </a:lnTo>
                    <a:lnTo>
                      <a:pt x="452" y="120"/>
                    </a:lnTo>
                    <a:lnTo>
                      <a:pt x="452" y="0"/>
                    </a:lnTo>
                    <a:lnTo>
                      <a:pt x="548" y="0"/>
                    </a:lnTo>
                    <a:lnTo>
                      <a:pt x="548" y="213"/>
                    </a:lnTo>
                    <a:lnTo>
                      <a:pt x="638" y="288"/>
                    </a:lnTo>
                    <a:lnTo>
                      <a:pt x="605" y="318"/>
                    </a:lnTo>
                    <a:lnTo>
                      <a:pt x="605" y="561"/>
                    </a:lnTo>
                    <a:lnTo>
                      <a:pt x="17" y="558"/>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559" name="Rectangle 8"/>
              <p:cNvSpPr>
                <a:spLocks noChangeArrowheads="1"/>
              </p:cNvSpPr>
              <p:nvPr/>
            </p:nvSpPr>
            <p:spPr bwMode="auto">
              <a:xfrm>
                <a:off x="3695" y="3136"/>
                <a:ext cx="174" cy="268"/>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560" name="Rectangle 9"/>
              <p:cNvSpPr>
                <a:spLocks noChangeArrowheads="1"/>
              </p:cNvSpPr>
              <p:nvPr/>
            </p:nvSpPr>
            <p:spPr bwMode="auto">
              <a:xfrm>
                <a:off x="3928"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561" name="Line 10"/>
              <p:cNvSpPr>
                <a:spLocks noChangeShapeType="1"/>
              </p:cNvSpPr>
              <p:nvPr/>
            </p:nvSpPr>
            <p:spPr bwMode="auto">
              <a:xfrm>
                <a:off x="3928"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62" name="Line 11"/>
              <p:cNvSpPr>
                <a:spLocks noChangeShapeType="1"/>
              </p:cNvSpPr>
              <p:nvPr/>
            </p:nvSpPr>
            <p:spPr bwMode="auto">
              <a:xfrm>
                <a:off x="4015" y="3140"/>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63" name="Rectangle 12"/>
              <p:cNvSpPr>
                <a:spLocks noChangeArrowheads="1"/>
              </p:cNvSpPr>
              <p:nvPr/>
            </p:nvSpPr>
            <p:spPr bwMode="auto">
              <a:xfrm>
                <a:off x="3446"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564" name="Line 13"/>
              <p:cNvSpPr>
                <a:spLocks noChangeShapeType="1"/>
              </p:cNvSpPr>
              <p:nvPr/>
            </p:nvSpPr>
            <p:spPr bwMode="auto">
              <a:xfrm>
                <a:off x="3446"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65" name="Line 14"/>
              <p:cNvSpPr>
                <a:spLocks noChangeShapeType="1"/>
              </p:cNvSpPr>
              <p:nvPr/>
            </p:nvSpPr>
            <p:spPr bwMode="auto">
              <a:xfrm>
                <a:off x="3533" y="3138"/>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66" name="Freeform 15"/>
              <p:cNvSpPr>
                <a:spLocks/>
              </p:cNvSpPr>
              <p:nvPr/>
            </p:nvSpPr>
            <p:spPr bwMode="auto">
              <a:xfrm>
                <a:off x="3309" y="2675"/>
                <a:ext cx="326" cy="428"/>
              </a:xfrm>
              <a:custGeom>
                <a:avLst/>
                <a:gdLst>
                  <a:gd name="T0" fmla="*/ 7 w 1163"/>
                  <a:gd name="T1" fmla="*/ 4 h 1531"/>
                  <a:gd name="T2" fmla="*/ 7 w 1163"/>
                  <a:gd name="T3" fmla="*/ 3 h 1531"/>
                  <a:gd name="T4" fmla="*/ 7 w 1163"/>
                  <a:gd name="T5" fmla="*/ 3 h 1531"/>
                  <a:gd name="T6" fmla="*/ 6 w 1163"/>
                  <a:gd name="T7" fmla="*/ 3 h 1531"/>
                  <a:gd name="T8" fmla="*/ 6 w 1163"/>
                  <a:gd name="T9" fmla="*/ 4 h 1531"/>
                  <a:gd name="T10" fmla="*/ 6 w 1163"/>
                  <a:gd name="T11" fmla="*/ 4 h 1531"/>
                  <a:gd name="T12" fmla="*/ 6 w 1163"/>
                  <a:gd name="T13" fmla="*/ 4 h 1531"/>
                  <a:gd name="T14" fmla="*/ 5 w 1163"/>
                  <a:gd name="T15" fmla="*/ 5 h 1531"/>
                  <a:gd name="T16" fmla="*/ 5 w 1163"/>
                  <a:gd name="T17" fmla="*/ 6 h 1531"/>
                  <a:gd name="T18" fmla="*/ 5 w 1163"/>
                  <a:gd name="T19" fmla="*/ 7 h 1531"/>
                  <a:gd name="T20" fmla="*/ 5 w 1163"/>
                  <a:gd name="T21" fmla="*/ 7 h 1531"/>
                  <a:gd name="T22" fmla="*/ 4 w 1163"/>
                  <a:gd name="T23" fmla="*/ 8 h 1531"/>
                  <a:gd name="T24" fmla="*/ 4 w 1163"/>
                  <a:gd name="T25" fmla="*/ 8 h 1531"/>
                  <a:gd name="T26" fmla="*/ 4 w 1163"/>
                  <a:gd name="T27" fmla="*/ 7 h 1531"/>
                  <a:gd name="T28" fmla="*/ 4 w 1163"/>
                  <a:gd name="T29" fmla="*/ 6 h 1531"/>
                  <a:gd name="T30" fmla="*/ 4 w 1163"/>
                  <a:gd name="T31" fmla="*/ 5 h 1531"/>
                  <a:gd name="T32" fmla="*/ 5 w 1163"/>
                  <a:gd name="T33" fmla="*/ 4 h 1531"/>
                  <a:gd name="T34" fmla="*/ 4 w 1163"/>
                  <a:gd name="T35" fmla="*/ 3 h 1531"/>
                  <a:gd name="T36" fmla="*/ 4 w 1163"/>
                  <a:gd name="T37" fmla="*/ 2 h 1531"/>
                  <a:gd name="T38" fmla="*/ 3 w 1163"/>
                  <a:gd name="T39" fmla="*/ 1 h 1531"/>
                  <a:gd name="T40" fmla="*/ 3 w 1163"/>
                  <a:gd name="T41" fmla="*/ 1 h 1531"/>
                  <a:gd name="T42" fmla="*/ 4 w 1163"/>
                  <a:gd name="T43" fmla="*/ 0 h 1531"/>
                  <a:gd name="T44" fmla="*/ 3 w 1163"/>
                  <a:gd name="T45" fmla="*/ 0 h 1531"/>
                  <a:gd name="T46" fmla="*/ 3 w 1163"/>
                  <a:gd name="T47" fmla="*/ 1 h 1531"/>
                  <a:gd name="T48" fmla="*/ 3 w 1163"/>
                  <a:gd name="T49" fmla="*/ 2 h 1531"/>
                  <a:gd name="T50" fmla="*/ 3 w 1163"/>
                  <a:gd name="T51" fmla="*/ 3 h 1531"/>
                  <a:gd name="T52" fmla="*/ 3 w 1163"/>
                  <a:gd name="T53" fmla="*/ 4 h 1531"/>
                  <a:gd name="T54" fmla="*/ 2 w 1163"/>
                  <a:gd name="T55" fmla="*/ 6 h 1531"/>
                  <a:gd name="T56" fmla="*/ 2 w 1163"/>
                  <a:gd name="T57" fmla="*/ 5 h 1531"/>
                  <a:gd name="T58" fmla="*/ 2 w 1163"/>
                  <a:gd name="T59" fmla="*/ 4 h 1531"/>
                  <a:gd name="T60" fmla="*/ 2 w 1163"/>
                  <a:gd name="T61" fmla="*/ 3 h 1531"/>
                  <a:gd name="T62" fmla="*/ 2 w 1163"/>
                  <a:gd name="T63" fmla="*/ 3 h 1531"/>
                  <a:gd name="T64" fmla="*/ 2 w 1163"/>
                  <a:gd name="T65" fmla="*/ 2 h 1531"/>
                  <a:gd name="T66" fmla="*/ 2 w 1163"/>
                  <a:gd name="T67" fmla="*/ 2 h 1531"/>
                  <a:gd name="T68" fmla="*/ 2 w 1163"/>
                  <a:gd name="T69" fmla="*/ 3 h 1531"/>
                  <a:gd name="T70" fmla="*/ 1 w 1163"/>
                  <a:gd name="T71" fmla="*/ 4 h 1531"/>
                  <a:gd name="T72" fmla="*/ 1 w 1163"/>
                  <a:gd name="T73" fmla="*/ 5 h 1531"/>
                  <a:gd name="T74" fmla="*/ 0 w 1163"/>
                  <a:gd name="T75" fmla="*/ 6 h 1531"/>
                  <a:gd name="T76" fmla="*/ 0 w 1163"/>
                  <a:gd name="T77" fmla="*/ 6 h 1531"/>
                  <a:gd name="T78" fmla="*/ 0 w 1163"/>
                  <a:gd name="T79" fmla="*/ 7 h 1531"/>
                  <a:gd name="T80" fmla="*/ 1 w 1163"/>
                  <a:gd name="T81" fmla="*/ 8 h 1531"/>
                  <a:gd name="T82" fmla="*/ 1 w 1163"/>
                  <a:gd name="T83" fmla="*/ 8 h 1531"/>
                  <a:gd name="T84" fmla="*/ 2 w 1163"/>
                  <a:gd name="T85" fmla="*/ 8 h 1531"/>
                  <a:gd name="T86" fmla="*/ 2 w 1163"/>
                  <a:gd name="T87" fmla="*/ 9 h 1531"/>
                  <a:gd name="T88" fmla="*/ 3 w 1163"/>
                  <a:gd name="T89" fmla="*/ 9 h 1531"/>
                  <a:gd name="T90" fmla="*/ 3 w 1163"/>
                  <a:gd name="T91" fmla="*/ 9 h 1531"/>
                  <a:gd name="T92" fmla="*/ 3 w 1163"/>
                  <a:gd name="T93" fmla="*/ 9 h 1531"/>
                  <a:gd name="T94" fmla="*/ 3 w 1163"/>
                  <a:gd name="T95" fmla="*/ 9 h 1531"/>
                  <a:gd name="T96" fmla="*/ 3 w 1163"/>
                  <a:gd name="T97" fmla="*/ 9 h 1531"/>
                  <a:gd name="T98" fmla="*/ 3 w 1163"/>
                  <a:gd name="T99" fmla="*/ 9 h 1531"/>
                  <a:gd name="T100" fmla="*/ 4 w 1163"/>
                  <a:gd name="T101" fmla="*/ 9 h 1531"/>
                  <a:gd name="T102" fmla="*/ 4 w 1163"/>
                  <a:gd name="T103" fmla="*/ 9 h 1531"/>
                  <a:gd name="T104" fmla="*/ 5 w 1163"/>
                  <a:gd name="T105" fmla="*/ 9 h 1531"/>
                  <a:gd name="T106" fmla="*/ 5 w 1163"/>
                  <a:gd name="T107" fmla="*/ 9 h 1531"/>
                  <a:gd name="T108" fmla="*/ 6 w 1163"/>
                  <a:gd name="T109" fmla="*/ 9 h 1531"/>
                  <a:gd name="T110" fmla="*/ 7 w 1163"/>
                  <a:gd name="T111" fmla="*/ 8 h 1531"/>
                  <a:gd name="T112" fmla="*/ 7 w 1163"/>
                  <a:gd name="T113" fmla="*/ 7 h 1531"/>
                  <a:gd name="T114" fmla="*/ 7 w 1163"/>
                  <a:gd name="T115" fmla="*/ 6 h 15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63"/>
                  <a:gd name="T175" fmla="*/ 0 h 1531"/>
                  <a:gd name="T176" fmla="*/ 1163 w 1163"/>
                  <a:gd name="T177" fmla="*/ 1531 h 15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63" h="1531">
                    <a:moveTo>
                      <a:pt x="1077" y="804"/>
                    </a:moveTo>
                    <a:lnTo>
                      <a:pt x="1075" y="773"/>
                    </a:lnTo>
                    <a:lnTo>
                      <a:pt x="1075" y="739"/>
                    </a:lnTo>
                    <a:lnTo>
                      <a:pt x="1077" y="700"/>
                    </a:lnTo>
                    <a:lnTo>
                      <a:pt x="1082" y="660"/>
                    </a:lnTo>
                    <a:lnTo>
                      <a:pt x="1090" y="621"/>
                    </a:lnTo>
                    <a:lnTo>
                      <a:pt x="1101" y="585"/>
                    </a:lnTo>
                    <a:lnTo>
                      <a:pt x="1116" y="553"/>
                    </a:lnTo>
                    <a:lnTo>
                      <a:pt x="1134" y="528"/>
                    </a:lnTo>
                    <a:lnTo>
                      <a:pt x="1121" y="535"/>
                    </a:lnTo>
                    <a:lnTo>
                      <a:pt x="1108" y="538"/>
                    </a:lnTo>
                    <a:lnTo>
                      <a:pt x="1095" y="543"/>
                    </a:lnTo>
                    <a:lnTo>
                      <a:pt x="1082" y="546"/>
                    </a:lnTo>
                    <a:lnTo>
                      <a:pt x="1070" y="551"/>
                    </a:lnTo>
                    <a:lnTo>
                      <a:pt x="1057" y="556"/>
                    </a:lnTo>
                    <a:lnTo>
                      <a:pt x="1046" y="563"/>
                    </a:lnTo>
                    <a:lnTo>
                      <a:pt x="1034" y="571"/>
                    </a:lnTo>
                    <a:lnTo>
                      <a:pt x="1025" y="579"/>
                    </a:lnTo>
                    <a:lnTo>
                      <a:pt x="1016" y="587"/>
                    </a:lnTo>
                    <a:lnTo>
                      <a:pt x="1008" y="597"/>
                    </a:lnTo>
                    <a:lnTo>
                      <a:pt x="1000" y="605"/>
                    </a:lnTo>
                    <a:lnTo>
                      <a:pt x="992" y="615"/>
                    </a:lnTo>
                    <a:lnTo>
                      <a:pt x="984" y="625"/>
                    </a:lnTo>
                    <a:lnTo>
                      <a:pt x="977" y="634"/>
                    </a:lnTo>
                    <a:lnTo>
                      <a:pt x="969" y="644"/>
                    </a:lnTo>
                    <a:lnTo>
                      <a:pt x="949" y="670"/>
                    </a:lnTo>
                    <a:lnTo>
                      <a:pt x="931" y="696"/>
                    </a:lnTo>
                    <a:lnTo>
                      <a:pt x="915" y="722"/>
                    </a:lnTo>
                    <a:lnTo>
                      <a:pt x="899" y="750"/>
                    </a:lnTo>
                    <a:lnTo>
                      <a:pt x="884" y="778"/>
                    </a:lnTo>
                    <a:lnTo>
                      <a:pt x="871" y="806"/>
                    </a:lnTo>
                    <a:lnTo>
                      <a:pt x="858" y="835"/>
                    </a:lnTo>
                    <a:lnTo>
                      <a:pt x="848" y="866"/>
                    </a:lnTo>
                    <a:lnTo>
                      <a:pt x="838" y="899"/>
                    </a:lnTo>
                    <a:lnTo>
                      <a:pt x="832" y="931"/>
                    </a:lnTo>
                    <a:lnTo>
                      <a:pt x="825" y="965"/>
                    </a:lnTo>
                    <a:lnTo>
                      <a:pt x="819" y="1000"/>
                    </a:lnTo>
                    <a:lnTo>
                      <a:pt x="812" y="1032"/>
                    </a:lnTo>
                    <a:lnTo>
                      <a:pt x="802" y="1067"/>
                    </a:lnTo>
                    <a:lnTo>
                      <a:pt x="793" y="1099"/>
                    </a:lnTo>
                    <a:lnTo>
                      <a:pt x="778" y="1130"/>
                    </a:lnTo>
                    <a:lnTo>
                      <a:pt x="770" y="1147"/>
                    </a:lnTo>
                    <a:lnTo>
                      <a:pt x="760" y="1161"/>
                    </a:lnTo>
                    <a:lnTo>
                      <a:pt x="749" y="1174"/>
                    </a:lnTo>
                    <a:lnTo>
                      <a:pt x="735" y="1186"/>
                    </a:lnTo>
                    <a:lnTo>
                      <a:pt x="722" y="1197"/>
                    </a:lnTo>
                    <a:lnTo>
                      <a:pt x="709" y="1209"/>
                    </a:lnTo>
                    <a:lnTo>
                      <a:pt x="696" y="1220"/>
                    </a:lnTo>
                    <a:lnTo>
                      <a:pt x="682" y="1230"/>
                    </a:lnTo>
                    <a:lnTo>
                      <a:pt x="677" y="1223"/>
                    </a:lnTo>
                    <a:lnTo>
                      <a:pt x="672" y="1217"/>
                    </a:lnTo>
                    <a:lnTo>
                      <a:pt x="667" y="1212"/>
                    </a:lnTo>
                    <a:lnTo>
                      <a:pt x="660" y="1205"/>
                    </a:lnTo>
                    <a:lnTo>
                      <a:pt x="628" y="1168"/>
                    </a:lnTo>
                    <a:lnTo>
                      <a:pt x="605" y="1130"/>
                    </a:lnTo>
                    <a:lnTo>
                      <a:pt x="590" y="1091"/>
                    </a:lnTo>
                    <a:lnTo>
                      <a:pt x="585" y="1050"/>
                    </a:lnTo>
                    <a:lnTo>
                      <a:pt x="587" y="1009"/>
                    </a:lnTo>
                    <a:lnTo>
                      <a:pt x="593" y="967"/>
                    </a:lnTo>
                    <a:lnTo>
                      <a:pt x="606" y="923"/>
                    </a:lnTo>
                    <a:lnTo>
                      <a:pt x="624" y="877"/>
                    </a:lnTo>
                    <a:lnTo>
                      <a:pt x="641" y="843"/>
                    </a:lnTo>
                    <a:lnTo>
                      <a:pt x="660" y="807"/>
                    </a:lnTo>
                    <a:lnTo>
                      <a:pt x="682" y="770"/>
                    </a:lnTo>
                    <a:lnTo>
                      <a:pt x="703" y="732"/>
                    </a:lnTo>
                    <a:lnTo>
                      <a:pt x="721" y="693"/>
                    </a:lnTo>
                    <a:lnTo>
                      <a:pt x="735" y="654"/>
                    </a:lnTo>
                    <a:lnTo>
                      <a:pt x="744" y="615"/>
                    </a:lnTo>
                    <a:lnTo>
                      <a:pt x="744" y="576"/>
                    </a:lnTo>
                    <a:lnTo>
                      <a:pt x="734" y="538"/>
                    </a:lnTo>
                    <a:lnTo>
                      <a:pt x="717" y="504"/>
                    </a:lnTo>
                    <a:lnTo>
                      <a:pt x="693" y="470"/>
                    </a:lnTo>
                    <a:lnTo>
                      <a:pt x="667" y="439"/>
                    </a:lnTo>
                    <a:lnTo>
                      <a:pt x="636" y="409"/>
                    </a:lnTo>
                    <a:lnTo>
                      <a:pt x="606" y="380"/>
                    </a:lnTo>
                    <a:lnTo>
                      <a:pt x="579" y="350"/>
                    </a:lnTo>
                    <a:lnTo>
                      <a:pt x="554" y="323"/>
                    </a:lnTo>
                    <a:lnTo>
                      <a:pt x="535" y="290"/>
                    </a:lnTo>
                    <a:lnTo>
                      <a:pt x="523" y="253"/>
                    </a:lnTo>
                    <a:lnTo>
                      <a:pt x="518" y="213"/>
                    </a:lnTo>
                    <a:lnTo>
                      <a:pt x="518" y="174"/>
                    </a:lnTo>
                    <a:lnTo>
                      <a:pt x="523" y="145"/>
                    </a:lnTo>
                    <a:lnTo>
                      <a:pt x="531" y="120"/>
                    </a:lnTo>
                    <a:lnTo>
                      <a:pt x="543" y="98"/>
                    </a:lnTo>
                    <a:lnTo>
                      <a:pt x="556" y="78"/>
                    </a:lnTo>
                    <a:lnTo>
                      <a:pt x="570" y="58"/>
                    </a:lnTo>
                    <a:lnTo>
                      <a:pt x="588" y="39"/>
                    </a:lnTo>
                    <a:lnTo>
                      <a:pt x="606" y="21"/>
                    </a:lnTo>
                    <a:lnTo>
                      <a:pt x="626" y="0"/>
                    </a:lnTo>
                    <a:lnTo>
                      <a:pt x="592" y="10"/>
                    </a:lnTo>
                    <a:lnTo>
                      <a:pt x="556" y="21"/>
                    </a:lnTo>
                    <a:lnTo>
                      <a:pt x="521" y="36"/>
                    </a:lnTo>
                    <a:lnTo>
                      <a:pt x="490" y="54"/>
                    </a:lnTo>
                    <a:lnTo>
                      <a:pt x="464" y="76"/>
                    </a:lnTo>
                    <a:lnTo>
                      <a:pt x="443" y="103"/>
                    </a:lnTo>
                    <a:lnTo>
                      <a:pt x="430" y="135"/>
                    </a:lnTo>
                    <a:lnTo>
                      <a:pt x="425" y="174"/>
                    </a:lnTo>
                    <a:lnTo>
                      <a:pt x="428" y="227"/>
                    </a:lnTo>
                    <a:lnTo>
                      <a:pt x="438" y="280"/>
                    </a:lnTo>
                    <a:lnTo>
                      <a:pt x="450" y="333"/>
                    </a:lnTo>
                    <a:lnTo>
                      <a:pt x="464" y="385"/>
                    </a:lnTo>
                    <a:lnTo>
                      <a:pt x="476" y="437"/>
                    </a:lnTo>
                    <a:lnTo>
                      <a:pt x="486" y="489"/>
                    </a:lnTo>
                    <a:lnTo>
                      <a:pt x="490" y="543"/>
                    </a:lnTo>
                    <a:lnTo>
                      <a:pt x="489" y="597"/>
                    </a:lnTo>
                    <a:lnTo>
                      <a:pt x="479" y="646"/>
                    </a:lnTo>
                    <a:lnTo>
                      <a:pt x="461" y="691"/>
                    </a:lnTo>
                    <a:lnTo>
                      <a:pt x="438" y="735"/>
                    </a:lnTo>
                    <a:lnTo>
                      <a:pt x="412" y="776"/>
                    </a:lnTo>
                    <a:lnTo>
                      <a:pt x="383" y="817"/>
                    </a:lnTo>
                    <a:lnTo>
                      <a:pt x="352" y="856"/>
                    </a:lnTo>
                    <a:lnTo>
                      <a:pt x="321" y="895"/>
                    </a:lnTo>
                    <a:lnTo>
                      <a:pt x="291" y="934"/>
                    </a:lnTo>
                    <a:lnTo>
                      <a:pt x="291" y="905"/>
                    </a:lnTo>
                    <a:lnTo>
                      <a:pt x="294" y="876"/>
                    </a:lnTo>
                    <a:lnTo>
                      <a:pt x="301" y="845"/>
                    </a:lnTo>
                    <a:lnTo>
                      <a:pt x="309" y="815"/>
                    </a:lnTo>
                    <a:lnTo>
                      <a:pt x="319" y="786"/>
                    </a:lnTo>
                    <a:lnTo>
                      <a:pt x="330" y="757"/>
                    </a:lnTo>
                    <a:lnTo>
                      <a:pt x="340" y="729"/>
                    </a:lnTo>
                    <a:lnTo>
                      <a:pt x="350" y="701"/>
                    </a:lnTo>
                    <a:lnTo>
                      <a:pt x="366" y="651"/>
                    </a:lnTo>
                    <a:lnTo>
                      <a:pt x="378" y="600"/>
                    </a:lnTo>
                    <a:lnTo>
                      <a:pt x="386" y="549"/>
                    </a:lnTo>
                    <a:lnTo>
                      <a:pt x="386" y="497"/>
                    </a:lnTo>
                    <a:lnTo>
                      <a:pt x="384" y="470"/>
                    </a:lnTo>
                    <a:lnTo>
                      <a:pt x="379" y="440"/>
                    </a:lnTo>
                    <a:lnTo>
                      <a:pt x="370" y="412"/>
                    </a:lnTo>
                    <a:lnTo>
                      <a:pt x="356" y="388"/>
                    </a:lnTo>
                    <a:lnTo>
                      <a:pt x="345" y="375"/>
                    </a:lnTo>
                    <a:lnTo>
                      <a:pt x="332" y="365"/>
                    </a:lnTo>
                    <a:lnTo>
                      <a:pt x="317" y="357"/>
                    </a:lnTo>
                    <a:lnTo>
                      <a:pt x="303" y="349"/>
                    </a:lnTo>
                    <a:lnTo>
                      <a:pt x="288" y="342"/>
                    </a:lnTo>
                    <a:lnTo>
                      <a:pt x="273" y="334"/>
                    </a:lnTo>
                    <a:lnTo>
                      <a:pt x="258" y="326"/>
                    </a:lnTo>
                    <a:lnTo>
                      <a:pt x="244" y="316"/>
                    </a:lnTo>
                    <a:lnTo>
                      <a:pt x="260" y="368"/>
                    </a:lnTo>
                    <a:lnTo>
                      <a:pt x="273" y="417"/>
                    </a:lnTo>
                    <a:lnTo>
                      <a:pt x="280" y="465"/>
                    </a:lnTo>
                    <a:lnTo>
                      <a:pt x="281" y="512"/>
                    </a:lnTo>
                    <a:lnTo>
                      <a:pt x="276" y="558"/>
                    </a:lnTo>
                    <a:lnTo>
                      <a:pt x="263" y="603"/>
                    </a:lnTo>
                    <a:lnTo>
                      <a:pt x="242" y="649"/>
                    </a:lnTo>
                    <a:lnTo>
                      <a:pt x="211" y="695"/>
                    </a:lnTo>
                    <a:lnTo>
                      <a:pt x="188" y="722"/>
                    </a:lnTo>
                    <a:lnTo>
                      <a:pt x="167" y="752"/>
                    </a:lnTo>
                    <a:lnTo>
                      <a:pt x="144" y="778"/>
                    </a:lnTo>
                    <a:lnTo>
                      <a:pt x="121" y="806"/>
                    </a:lnTo>
                    <a:lnTo>
                      <a:pt x="100" y="833"/>
                    </a:lnTo>
                    <a:lnTo>
                      <a:pt x="79" y="861"/>
                    </a:lnTo>
                    <a:lnTo>
                      <a:pt x="59" y="889"/>
                    </a:lnTo>
                    <a:lnTo>
                      <a:pt x="43" y="917"/>
                    </a:lnTo>
                    <a:lnTo>
                      <a:pt x="28" y="946"/>
                    </a:lnTo>
                    <a:lnTo>
                      <a:pt x="15" y="975"/>
                    </a:lnTo>
                    <a:lnTo>
                      <a:pt x="7" y="1006"/>
                    </a:lnTo>
                    <a:lnTo>
                      <a:pt x="0" y="1039"/>
                    </a:lnTo>
                    <a:lnTo>
                      <a:pt x="0" y="1071"/>
                    </a:lnTo>
                    <a:lnTo>
                      <a:pt x="2" y="1106"/>
                    </a:lnTo>
                    <a:lnTo>
                      <a:pt x="10" y="1143"/>
                    </a:lnTo>
                    <a:lnTo>
                      <a:pt x="23" y="1181"/>
                    </a:lnTo>
                    <a:lnTo>
                      <a:pt x="38" y="1215"/>
                    </a:lnTo>
                    <a:lnTo>
                      <a:pt x="56" y="1248"/>
                    </a:lnTo>
                    <a:lnTo>
                      <a:pt x="77" y="1277"/>
                    </a:lnTo>
                    <a:lnTo>
                      <a:pt x="102" y="1305"/>
                    </a:lnTo>
                    <a:lnTo>
                      <a:pt x="128" y="1329"/>
                    </a:lnTo>
                    <a:lnTo>
                      <a:pt x="156" y="1349"/>
                    </a:lnTo>
                    <a:lnTo>
                      <a:pt x="188" y="1367"/>
                    </a:lnTo>
                    <a:lnTo>
                      <a:pt x="223" y="1380"/>
                    </a:lnTo>
                    <a:lnTo>
                      <a:pt x="240" y="1385"/>
                    </a:lnTo>
                    <a:lnTo>
                      <a:pt x="258" y="1391"/>
                    </a:lnTo>
                    <a:lnTo>
                      <a:pt x="276" y="1396"/>
                    </a:lnTo>
                    <a:lnTo>
                      <a:pt x="293" y="1401"/>
                    </a:lnTo>
                    <a:lnTo>
                      <a:pt x="311" y="1406"/>
                    </a:lnTo>
                    <a:lnTo>
                      <a:pt x="327" y="1412"/>
                    </a:lnTo>
                    <a:lnTo>
                      <a:pt x="343" y="1417"/>
                    </a:lnTo>
                    <a:lnTo>
                      <a:pt x="360" y="1422"/>
                    </a:lnTo>
                    <a:lnTo>
                      <a:pt x="374" y="1429"/>
                    </a:lnTo>
                    <a:lnTo>
                      <a:pt x="391" y="1435"/>
                    </a:lnTo>
                    <a:lnTo>
                      <a:pt x="405" y="1443"/>
                    </a:lnTo>
                    <a:lnTo>
                      <a:pt x="422" y="1452"/>
                    </a:lnTo>
                    <a:lnTo>
                      <a:pt x="438" y="1460"/>
                    </a:lnTo>
                    <a:lnTo>
                      <a:pt x="453" y="1469"/>
                    </a:lnTo>
                    <a:lnTo>
                      <a:pt x="469" y="1479"/>
                    </a:lnTo>
                    <a:lnTo>
                      <a:pt x="486" y="1491"/>
                    </a:lnTo>
                    <a:lnTo>
                      <a:pt x="494" y="1499"/>
                    </a:lnTo>
                    <a:lnTo>
                      <a:pt x="492" y="1483"/>
                    </a:lnTo>
                    <a:lnTo>
                      <a:pt x="490" y="1468"/>
                    </a:lnTo>
                    <a:lnTo>
                      <a:pt x="489" y="1453"/>
                    </a:lnTo>
                    <a:lnTo>
                      <a:pt x="489" y="1437"/>
                    </a:lnTo>
                    <a:lnTo>
                      <a:pt x="500" y="1448"/>
                    </a:lnTo>
                    <a:lnTo>
                      <a:pt x="510" y="1460"/>
                    </a:lnTo>
                    <a:lnTo>
                      <a:pt x="520" y="1471"/>
                    </a:lnTo>
                    <a:lnTo>
                      <a:pt x="528" y="1483"/>
                    </a:lnTo>
                    <a:lnTo>
                      <a:pt x="536" y="1494"/>
                    </a:lnTo>
                    <a:lnTo>
                      <a:pt x="543" y="1507"/>
                    </a:lnTo>
                    <a:lnTo>
                      <a:pt x="548" y="1518"/>
                    </a:lnTo>
                    <a:lnTo>
                      <a:pt x="552" y="1531"/>
                    </a:lnTo>
                    <a:lnTo>
                      <a:pt x="557" y="1523"/>
                    </a:lnTo>
                    <a:lnTo>
                      <a:pt x="564" y="1517"/>
                    </a:lnTo>
                    <a:lnTo>
                      <a:pt x="572" y="1512"/>
                    </a:lnTo>
                    <a:lnTo>
                      <a:pt x="579" y="1507"/>
                    </a:lnTo>
                    <a:lnTo>
                      <a:pt x="595" y="1518"/>
                    </a:lnTo>
                    <a:lnTo>
                      <a:pt x="613" y="1520"/>
                    </a:lnTo>
                    <a:lnTo>
                      <a:pt x="633" y="1515"/>
                    </a:lnTo>
                    <a:lnTo>
                      <a:pt x="652" y="1505"/>
                    </a:lnTo>
                    <a:lnTo>
                      <a:pt x="672" y="1494"/>
                    </a:lnTo>
                    <a:lnTo>
                      <a:pt x="691" y="1481"/>
                    </a:lnTo>
                    <a:lnTo>
                      <a:pt x="709" y="1469"/>
                    </a:lnTo>
                    <a:lnTo>
                      <a:pt x="727" y="1461"/>
                    </a:lnTo>
                    <a:lnTo>
                      <a:pt x="752" y="1455"/>
                    </a:lnTo>
                    <a:lnTo>
                      <a:pt x="776" y="1450"/>
                    </a:lnTo>
                    <a:lnTo>
                      <a:pt x="801" y="1445"/>
                    </a:lnTo>
                    <a:lnTo>
                      <a:pt x="825" y="1442"/>
                    </a:lnTo>
                    <a:lnTo>
                      <a:pt x="851" y="1439"/>
                    </a:lnTo>
                    <a:lnTo>
                      <a:pt x="876" y="1435"/>
                    </a:lnTo>
                    <a:lnTo>
                      <a:pt x="900" y="1432"/>
                    </a:lnTo>
                    <a:lnTo>
                      <a:pt x="927" y="1429"/>
                    </a:lnTo>
                    <a:lnTo>
                      <a:pt x="949" y="1424"/>
                    </a:lnTo>
                    <a:lnTo>
                      <a:pt x="974" y="1417"/>
                    </a:lnTo>
                    <a:lnTo>
                      <a:pt x="997" y="1411"/>
                    </a:lnTo>
                    <a:lnTo>
                      <a:pt x="1020" y="1401"/>
                    </a:lnTo>
                    <a:lnTo>
                      <a:pt x="1041" y="1391"/>
                    </a:lnTo>
                    <a:lnTo>
                      <a:pt x="1062" y="1377"/>
                    </a:lnTo>
                    <a:lnTo>
                      <a:pt x="1082" y="1362"/>
                    </a:lnTo>
                    <a:lnTo>
                      <a:pt x="1100" y="1342"/>
                    </a:lnTo>
                    <a:lnTo>
                      <a:pt x="1142" y="1277"/>
                    </a:lnTo>
                    <a:lnTo>
                      <a:pt x="1162" y="1210"/>
                    </a:lnTo>
                    <a:lnTo>
                      <a:pt x="1163" y="1143"/>
                    </a:lnTo>
                    <a:lnTo>
                      <a:pt x="1152" y="1078"/>
                    </a:lnTo>
                    <a:lnTo>
                      <a:pt x="1132" y="1009"/>
                    </a:lnTo>
                    <a:lnTo>
                      <a:pt x="1110" y="943"/>
                    </a:lnTo>
                    <a:lnTo>
                      <a:pt x="1090" y="874"/>
                    </a:lnTo>
                    <a:lnTo>
                      <a:pt x="1077" y="804"/>
                    </a:lnTo>
                    <a:close/>
                  </a:path>
                </a:pathLst>
              </a:custGeom>
              <a:solidFill>
                <a:schemeClr val="hlink"/>
              </a:solidFill>
              <a:ln w="9525">
                <a:solidFill>
                  <a:schemeClr val="bg1"/>
                </a:solidFill>
                <a:round/>
                <a:headEnd/>
                <a:tailEnd/>
              </a:ln>
            </p:spPr>
            <p:txBody>
              <a:bodyPr/>
              <a:lstStyle/>
              <a:p>
                <a:endParaRPr lang="en-US"/>
              </a:p>
            </p:txBody>
          </p:sp>
          <p:sp>
            <p:nvSpPr>
              <p:cNvPr id="567" name="Freeform 16"/>
              <p:cNvSpPr>
                <a:spLocks/>
              </p:cNvSpPr>
              <p:nvPr/>
            </p:nvSpPr>
            <p:spPr bwMode="auto">
              <a:xfrm>
                <a:off x="3332" y="2706"/>
                <a:ext cx="43" cy="49"/>
              </a:xfrm>
              <a:custGeom>
                <a:avLst/>
                <a:gdLst>
                  <a:gd name="T0" fmla="*/ 1 w 154"/>
                  <a:gd name="T1" fmla="*/ 1 h 173"/>
                  <a:gd name="T2" fmla="*/ 1 w 154"/>
                  <a:gd name="T3" fmla="*/ 1 h 173"/>
                  <a:gd name="T4" fmla="*/ 1 w 154"/>
                  <a:gd name="T5" fmla="*/ 1 h 173"/>
                  <a:gd name="T6" fmla="*/ 1 w 154"/>
                  <a:gd name="T7" fmla="*/ 1 h 173"/>
                  <a:gd name="T8" fmla="*/ 1 w 154"/>
                  <a:gd name="T9" fmla="*/ 1 h 173"/>
                  <a:gd name="T10" fmla="*/ 1 w 154"/>
                  <a:gd name="T11" fmla="*/ 1 h 173"/>
                  <a:gd name="T12" fmla="*/ 1 w 154"/>
                  <a:gd name="T13" fmla="*/ 1 h 173"/>
                  <a:gd name="T14" fmla="*/ 1 w 154"/>
                  <a:gd name="T15" fmla="*/ 1 h 173"/>
                  <a:gd name="T16" fmla="*/ 1 w 154"/>
                  <a:gd name="T17" fmla="*/ 0 h 173"/>
                  <a:gd name="T18" fmla="*/ 1 w 154"/>
                  <a:gd name="T19" fmla="*/ 0 h 173"/>
                  <a:gd name="T20" fmla="*/ 0 w 154"/>
                  <a:gd name="T21" fmla="*/ 0 h 173"/>
                  <a:gd name="T22" fmla="*/ 0 w 154"/>
                  <a:gd name="T23" fmla="*/ 0 h 173"/>
                  <a:gd name="T24" fmla="*/ 0 w 154"/>
                  <a:gd name="T25" fmla="*/ 0 h 173"/>
                  <a:gd name="T26" fmla="*/ 0 w 154"/>
                  <a:gd name="T27" fmla="*/ 0 h 173"/>
                  <a:gd name="T28" fmla="*/ 0 w 154"/>
                  <a:gd name="T29" fmla="*/ 0 h 173"/>
                  <a:gd name="T30" fmla="*/ 0 w 154"/>
                  <a:gd name="T31" fmla="*/ 0 h 173"/>
                  <a:gd name="T32" fmla="*/ 0 w 154"/>
                  <a:gd name="T33" fmla="*/ 0 h 173"/>
                  <a:gd name="T34" fmla="*/ 0 w 154"/>
                  <a:gd name="T35" fmla="*/ 0 h 173"/>
                  <a:gd name="T36" fmla="*/ 0 w 154"/>
                  <a:gd name="T37" fmla="*/ 0 h 173"/>
                  <a:gd name="T38" fmla="*/ 0 w 154"/>
                  <a:gd name="T39" fmla="*/ 1 h 173"/>
                  <a:gd name="T40" fmla="*/ 0 w 154"/>
                  <a:gd name="T41" fmla="*/ 1 h 173"/>
                  <a:gd name="T42" fmla="*/ 0 w 154"/>
                  <a:gd name="T43" fmla="*/ 1 h 173"/>
                  <a:gd name="T44" fmla="*/ 1 w 154"/>
                  <a:gd name="T45" fmla="*/ 1 h 173"/>
                  <a:gd name="T46" fmla="*/ 1 w 154"/>
                  <a:gd name="T47" fmla="*/ 1 h 173"/>
                  <a:gd name="T48" fmla="*/ 1 w 154"/>
                  <a:gd name="T49" fmla="*/ 1 h 173"/>
                  <a:gd name="T50" fmla="*/ 1 w 154"/>
                  <a:gd name="T51" fmla="*/ 1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4"/>
                  <a:gd name="T79" fmla="*/ 0 h 173"/>
                  <a:gd name="T80" fmla="*/ 154 w 154"/>
                  <a:gd name="T81" fmla="*/ 173 h 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4" h="173">
                    <a:moveTo>
                      <a:pt x="154" y="131"/>
                    </a:moveTo>
                    <a:lnTo>
                      <a:pt x="149" y="116"/>
                    </a:lnTo>
                    <a:lnTo>
                      <a:pt x="144" y="105"/>
                    </a:lnTo>
                    <a:lnTo>
                      <a:pt x="138" y="95"/>
                    </a:lnTo>
                    <a:lnTo>
                      <a:pt x="128" y="87"/>
                    </a:lnTo>
                    <a:lnTo>
                      <a:pt x="118" y="80"/>
                    </a:lnTo>
                    <a:lnTo>
                      <a:pt x="108" y="74"/>
                    </a:lnTo>
                    <a:lnTo>
                      <a:pt x="95" y="69"/>
                    </a:lnTo>
                    <a:lnTo>
                      <a:pt x="82" y="62"/>
                    </a:lnTo>
                    <a:lnTo>
                      <a:pt x="71" y="57"/>
                    </a:lnTo>
                    <a:lnTo>
                      <a:pt x="59" y="53"/>
                    </a:lnTo>
                    <a:lnTo>
                      <a:pt x="48" y="48"/>
                    </a:lnTo>
                    <a:lnTo>
                      <a:pt x="38" y="41"/>
                    </a:lnTo>
                    <a:lnTo>
                      <a:pt x="30" y="35"/>
                    </a:lnTo>
                    <a:lnTo>
                      <a:pt x="22" y="26"/>
                    </a:lnTo>
                    <a:lnTo>
                      <a:pt x="17" y="15"/>
                    </a:lnTo>
                    <a:lnTo>
                      <a:pt x="12" y="0"/>
                    </a:lnTo>
                    <a:lnTo>
                      <a:pt x="0" y="36"/>
                    </a:lnTo>
                    <a:lnTo>
                      <a:pt x="4" y="66"/>
                    </a:lnTo>
                    <a:lnTo>
                      <a:pt x="18" y="88"/>
                    </a:lnTo>
                    <a:lnTo>
                      <a:pt x="41" y="106"/>
                    </a:lnTo>
                    <a:lnTo>
                      <a:pt x="69" y="123"/>
                    </a:lnTo>
                    <a:lnTo>
                      <a:pt x="98" y="139"/>
                    </a:lnTo>
                    <a:lnTo>
                      <a:pt x="128" y="155"/>
                    </a:lnTo>
                    <a:lnTo>
                      <a:pt x="151" y="173"/>
                    </a:lnTo>
                    <a:lnTo>
                      <a:pt x="154" y="131"/>
                    </a:lnTo>
                    <a:close/>
                  </a:path>
                </a:pathLst>
              </a:custGeom>
              <a:solidFill>
                <a:schemeClr val="hlink"/>
              </a:solidFill>
              <a:ln w="9525">
                <a:solidFill>
                  <a:schemeClr val="bg1"/>
                </a:solidFill>
                <a:round/>
                <a:headEnd/>
                <a:tailEnd/>
              </a:ln>
            </p:spPr>
            <p:txBody>
              <a:bodyPr/>
              <a:lstStyle/>
              <a:p>
                <a:endParaRPr lang="en-US"/>
              </a:p>
            </p:txBody>
          </p:sp>
        </p:grpSp>
      </p:grpSp>
      <p:grpSp>
        <p:nvGrpSpPr>
          <p:cNvPr id="570" name="Group 17"/>
          <p:cNvGrpSpPr>
            <a:grpSpLocks/>
          </p:cNvGrpSpPr>
          <p:nvPr/>
        </p:nvGrpSpPr>
        <p:grpSpPr bwMode="auto">
          <a:xfrm>
            <a:off x="1308100" y="5641975"/>
            <a:ext cx="1201738" cy="822325"/>
            <a:chOff x="1808" y="2634"/>
            <a:chExt cx="1186" cy="813"/>
          </a:xfrm>
        </p:grpSpPr>
        <p:grpSp>
          <p:nvGrpSpPr>
            <p:cNvPr id="571" name="Group 18"/>
            <p:cNvGrpSpPr>
              <a:grpSpLocks/>
            </p:cNvGrpSpPr>
            <p:nvPr/>
          </p:nvGrpSpPr>
          <p:grpSpPr bwMode="auto">
            <a:xfrm>
              <a:off x="1808" y="2634"/>
              <a:ext cx="1186" cy="813"/>
              <a:chOff x="1732" y="3507"/>
              <a:chExt cx="1186" cy="813"/>
            </a:xfrm>
          </p:grpSpPr>
          <p:sp>
            <p:nvSpPr>
              <p:cNvPr id="578" name="AutoShape 19"/>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579" name="AutoShape 20"/>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572" name="Group 21"/>
            <p:cNvGrpSpPr>
              <a:grpSpLocks/>
            </p:cNvGrpSpPr>
            <p:nvPr/>
          </p:nvGrpSpPr>
          <p:grpSpPr bwMode="auto">
            <a:xfrm>
              <a:off x="2083" y="2655"/>
              <a:ext cx="617" cy="784"/>
              <a:chOff x="2900" y="2726"/>
              <a:chExt cx="505" cy="642"/>
            </a:xfrm>
          </p:grpSpPr>
          <p:sp>
            <p:nvSpPr>
              <p:cNvPr id="573" name="Oval 22"/>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574" name="Freeform 23"/>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575" name="Freeform 24"/>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576" name="Freeform 25"/>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577" name="Line 26"/>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580" name="Group 27"/>
          <p:cNvGrpSpPr>
            <a:grpSpLocks/>
          </p:cNvGrpSpPr>
          <p:nvPr/>
        </p:nvGrpSpPr>
        <p:grpSpPr bwMode="auto">
          <a:xfrm>
            <a:off x="1298575" y="3876675"/>
            <a:ext cx="1216025" cy="833438"/>
            <a:chOff x="463" y="1743"/>
            <a:chExt cx="1186" cy="813"/>
          </a:xfrm>
        </p:grpSpPr>
        <p:sp>
          <p:nvSpPr>
            <p:cNvPr id="581" name="Freeform 28"/>
            <p:cNvSpPr>
              <a:spLocks/>
            </p:cNvSpPr>
            <p:nvPr/>
          </p:nvSpPr>
          <p:spPr bwMode="auto">
            <a:xfrm>
              <a:off x="1338" y="2248"/>
              <a:ext cx="137" cy="216"/>
            </a:xfrm>
            <a:custGeom>
              <a:avLst/>
              <a:gdLst>
                <a:gd name="T0" fmla="*/ 1 w 530"/>
                <a:gd name="T1" fmla="*/ 4 h 849"/>
                <a:gd name="T2" fmla="*/ 1 w 530"/>
                <a:gd name="T3" fmla="*/ 4 h 849"/>
                <a:gd name="T4" fmla="*/ 1 w 530"/>
                <a:gd name="T5" fmla="*/ 3 h 849"/>
                <a:gd name="T6" fmla="*/ 0 w 530"/>
                <a:gd name="T7" fmla="*/ 3 h 849"/>
                <a:gd name="T8" fmla="*/ 0 w 530"/>
                <a:gd name="T9" fmla="*/ 3 h 849"/>
                <a:gd name="T10" fmla="*/ 0 w 530"/>
                <a:gd name="T11" fmla="*/ 2 h 849"/>
                <a:gd name="T12" fmla="*/ 0 w 530"/>
                <a:gd name="T13" fmla="*/ 2 h 849"/>
                <a:gd name="T14" fmla="*/ 0 w 530"/>
                <a:gd name="T15" fmla="*/ 1 h 849"/>
                <a:gd name="T16" fmla="*/ 0 w 530"/>
                <a:gd name="T17" fmla="*/ 1 h 849"/>
                <a:gd name="T18" fmla="*/ 1 w 530"/>
                <a:gd name="T19" fmla="*/ 1 h 849"/>
                <a:gd name="T20" fmla="*/ 1 w 530"/>
                <a:gd name="T21" fmla="*/ 0 h 849"/>
                <a:gd name="T22" fmla="*/ 1 w 530"/>
                <a:gd name="T23" fmla="*/ 0 h 849"/>
                <a:gd name="T24" fmla="*/ 2 w 530"/>
                <a:gd name="T25" fmla="*/ 0 h 849"/>
                <a:gd name="T26" fmla="*/ 2 w 530"/>
                <a:gd name="T27" fmla="*/ 0 h 849"/>
                <a:gd name="T28" fmla="*/ 2 w 530"/>
                <a:gd name="T29" fmla="*/ 1 h 849"/>
                <a:gd name="T30" fmla="*/ 2 w 530"/>
                <a:gd name="T31" fmla="*/ 1 h 849"/>
                <a:gd name="T32" fmla="*/ 2 w 530"/>
                <a:gd name="T33" fmla="*/ 2 h 849"/>
                <a:gd name="T34" fmla="*/ 2 w 530"/>
                <a:gd name="T35" fmla="*/ 2 h 849"/>
                <a:gd name="T36" fmla="*/ 2 w 530"/>
                <a:gd name="T37" fmla="*/ 3 h 849"/>
                <a:gd name="T38" fmla="*/ 2 w 530"/>
                <a:gd name="T39" fmla="*/ 3 h 849"/>
                <a:gd name="T40" fmla="*/ 2 w 530"/>
                <a:gd name="T41" fmla="*/ 3 h 849"/>
                <a:gd name="T42" fmla="*/ 1 w 530"/>
                <a:gd name="T43" fmla="*/ 4 h 849"/>
                <a:gd name="T44" fmla="*/ 1 w 530"/>
                <a:gd name="T45" fmla="*/ 4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2" name="Freeform 29"/>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 name="AutoShape 30"/>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584" name="AutoShape 31"/>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585" name="Freeform 32"/>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586" name="Freeform 33"/>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587" name="Freeform 34"/>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588" name="Freeform 35"/>
            <p:cNvSpPr>
              <a:spLocks/>
            </p:cNvSpPr>
            <p:nvPr/>
          </p:nvSpPr>
          <p:spPr bwMode="auto">
            <a:xfrm>
              <a:off x="1142" y="1990"/>
              <a:ext cx="71" cy="99"/>
            </a:xfrm>
            <a:custGeom>
              <a:avLst/>
              <a:gdLst>
                <a:gd name="T0" fmla="*/ 0 w 276"/>
                <a:gd name="T1" fmla="*/ 1 h 388"/>
                <a:gd name="T2" fmla="*/ 0 w 276"/>
                <a:gd name="T3" fmla="*/ 1 h 388"/>
                <a:gd name="T4" fmla="*/ 0 w 276"/>
                <a:gd name="T5" fmla="*/ 1 h 388"/>
                <a:gd name="T6" fmla="*/ 0 w 276"/>
                <a:gd name="T7" fmla="*/ 1 h 388"/>
                <a:gd name="T8" fmla="*/ 0 w 276"/>
                <a:gd name="T9" fmla="*/ 1 h 388"/>
                <a:gd name="T10" fmla="*/ 0 w 276"/>
                <a:gd name="T11" fmla="*/ 1 h 388"/>
                <a:gd name="T12" fmla="*/ 0 w 276"/>
                <a:gd name="T13" fmla="*/ 0 h 388"/>
                <a:gd name="T14" fmla="*/ 0 w 276"/>
                <a:gd name="T15" fmla="*/ 0 h 388"/>
                <a:gd name="T16" fmla="*/ 1 w 276"/>
                <a:gd name="T17" fmla="*/ 0 h 388"/>
                <a:gd name="T18" fmla="*/ 1 w 276"/>
                <a:gd name="T19" fmla="*/ 0 h 388"/>
                <a:gd name="T20" fmla="*/ 1 w 276"/>
                <a:gd name="T21" fmla="*/ 0 h 388"/>
                <a:gd name="T22" fmla="*/ 1 w 276"/>
                <a:gd name="T23" fmla="*/ 0 h 388"/>
                <a:gd name="T24" fmla="*/ 1 w 276"/>
                <a:gd name="T25" fmla="*/ 0 h 388"/>
                <a:gd name="T26" fmla="*/ 1 w 276"/>
                <a:gd name="T27" fmla="*/ 0 h 388"/>
                <a:gd name="T28" fmla="*/ 1 w 276"/>
                <a:gd name="T29" fmla="*/ 0 h 388"/>
                <a:gd name="T30" fmla="*/ 1 w 276"/>
                <a:gd name="T31" fmla="*/ 1 h 388"/>
                <a:gd name="T32" fmla="*/ 1 w 276"/>
                <a:gd name="T33" fmla="*/ 1 h 388"/>
                <a:gd name="T34" fmla="*/ 1 w 276"/>
                <a:gd name="T35" fmla="*/ 1 h 388"/>
                <a:gd name="T36" fmla="*/ 1 w 276"/>
                <a:gd name="T37" fmla="*/ 1 h 388"/>
                <a:gd name="T38" fmla="*/ 1 w 276"/>
                <a:gd name="T39" fmla="*/ 1 h 388"/>
                <a:gd name="T40" fmla="*/ 1 w 276"/>
                <a:gd name="T41" fmla="*/ 2 h 388"/>
                <a:gd name="T42" fmla="*/ 1 w 276"/>
                <a:gd name="T43" fmla="*/ 2 h 388"/>
                <a:gd name="T44" fmla="*/ 1 w 276"/>
                <a:gd name="T45" fmla="*/ 2 h 388"/>
                <a:gd name="T46" fmla="*/ 1 w 276"/>
                <a:gd name="T47" fmla="*/ 2 h 388"/>
                <a:gd name="T48" fmla="*/ 0 w 276"/>
                <a:gd name="T49" fmla="*/ 2 h 388"/>
                <a:gd name="T50" fmla="*/ 0 w 276"/>
                <a:gd name="T51" fmla="*/ 2 h 388"/>
                <a:gd name="T52" fmla="*/ 0 w 276"/>
                <a:gd name="T53" fmla="*/ 2 h 388"/>
                <a:gd name="T54" fmla="*/ 0 w 276"/>
                <a:gd name="T55" fmla="*/ 1 h 388"/>
                <a:gd name="T56" fmla="*/ 0 w 276"/>
                <a:gd name="T57" fmla="*/ 2 h 388"/>
                <a:gd name="T58" fmla="*/ 1 w 276"/>
                <a:gd name="T59" fmla="*/ 2 h 388"/>
                <a:gd name="T60" fmla="*/ 1 w 276"/>
                <a:gd name="T61" fmla="*/ 2 h 388"/>
                <a:gd name="T62" fmla="*/ 1 w 276"/>
                <a:gd name="T63" fmla="*/ 1 h 388"/>
                <a:gd name="T64" fmla="*/ 1 w 276"/>
                <a:gd name="T65" fmla="*/ 1 h 388"/>
                <a:gd name="T66" fmla="*/ 1 w 276"/>
                <a:gd name="T67" fmla="*/ 1 h 388"/>
                <a:gd name="T68" fmla="*/ 1 w 276"/>
                <a:gd name="T69" fmla="*/ 1 h 388"/>
                <a:gd name="T70" fmla="*/ 1 w 276"/>
                <a:gd name="T71" fmla="*/ 1 h 388"/>
                <a:gd name="T72" fmla="*/ 1 w 276"/>
                <a:gd name="T73" fmla="*/ 1 h 388"/>
                <a:gd name="T74" fmla="*/ 1 w 276"/>
                <a:gd name="T75" fmla="*/ 1 h 388"/>
                <a:gd name="T76" fmla="*/ 1 w 276"/>
                <a:gd name="T77" fmla="*/ 1 h 388"/>
                <a:gd name="T78" fmla="*/ 1 w 276"/>
                <a:gd name="T79" fmla="*/ 1 h 388"/>
                <a:gd name="T80" fmla="*/ 1 w 276"/>
                <a:gd name="T81" fmla="*/ 0 h 388"/>
                <a:gd name="T82" fmla="*/ 1 w 276"/>
                <a:gd name="T83" fmla="*/ 0 h 388"/>
                <a:gd name="T84" fmla="*/ 1 w 276"/>
                <a:gd name="T85" fmla="*/ 0 h 388"/>
                <a:gd name="T86" fmla="*/ 1 w 276"/>
                <a:gd name="T87" fmla="*/ 0 h 388"/>
                <a:gd name="T88" fmla="*/ 1 w 276"/>
                <a:gd name="T89" fmla="*/ 0 h 388"/>
                <a:gd name="T90" fmla="*/ 1 w 276"/>
                <a:gd name="T91" fmla="*/ 0 h 388"/>
                <a:gd name="T92" fmla="*/ 0 w 276"/>
                <a:gd name="T93" fmla="*/ 1 h 388"/>
                <a:gd name="T94" fmla="*/ 0 w 276"/>
                <a:gd name="T95" fmla="*/ 1 h 388"/>
                <a:gd name="T96" fmla="*/ 0 w 276"/>
                <a:gd name="T97" fmla="*/ 1 h 388"/>
                <a:gd name="T98" fmla="*/ 0 w 276"/>
                <a:gd name="T99" fmla="*/ 1 h 388"/>
                <a:gd name="T100" fmla="*/ 0 w 276"/>
                <a:gd name="T101" fmla="*/ 1 h 388"/>
                <a:gd name="T102" fmla="*/ 0 w 276"/>
                <a:gd name="T103" fmla="*/ 1 h 388"/>
                <a:gd name="T104" fmla="*/ 0 w 276"/>
                <a:gd name="T105" fmla="*/ 1 h 388"/>
                <a:gd name="T106" fmla="*/ 0 w 276"/>
                <a:gd name="T107" fmla="*/ 1 h 388"/>
                <a:gd name="T108" fmla="*/ 0 w 276"/>
                <a:gd name="T109" fmla="*/ 1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9" name="Freeform 36"/>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0" name="Freeform 37"/>
            <p:cNvSpPr>
              <a:spLocks/>
            </p:cNvSpPr>
            <p:nvPr/>
          </p:nvSpPr>
          <p:spPr bwMode="auto">
            <a:xfrm>
              <a:off x="1153" y="2018"/>
              <a:ext cx="51" cy="36"/>
            </a:xfrm>
            <a:custGeom>
              <a:avLst/>
              <a:gdLst>
                <a:gd name="T0" fmla="*/ 1 w 202"/>
                <a:gd name="T1" fmla="*/ 0 h 141"/>
                <a:gd name="T2" fmla="*/ 0 w 202"/>
                <a:gd name="T3" fmla="*/ 0 h 141"/>
                <a:gd name="T4" fmla="*/ 0 w 202"/>
                <a:gd name="T5" fmla="*/ 0 h 141"/>
                <a:gd name="T6" fmla="*/ 0 w 202"/>
                <a:gd name="T7" fmla="*/ 1 h 141"/>
                <a:gd name="T8" fmla="*/ 1 w 202"/>
                <a:gd name="T9" fmla="*/ 1 h 141"/>
                <a:gd name="T10" fmla="*/ 1 w 202"/>
                <a:gd name="T11" fmla="*/ 0 h 141"/>
                <a:gd name="T12" fmla="*/ 1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1" name="Freeform 38"/>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592" name="Freeform 39"/>
            <p:cNvSpPr>
              <a:spLocks/>
            </p:cNvSpPr>
            <p:nvPr/>
          </p:nvSpPr>
          <p:spPr bwMode="auto">
            <a:xfrm rot="1661969">
              <a:off x="1352" y="1764"/>
              <a:ext cx="205" cy="160"/>
            </a:xfrm>
            <a:custGeom>
              <a:avLst/>
              <a:gdLst>
                <a:gd name="T0" fmla="*/ 2 w 530"/>
                <a:gd name="T1" fmla="*/ 9 h 342"/>
                <a:gd name="T2" fmla="*/ 1 w 530"/>
                <a:gd name="T3" fmla="*/ 9 h 342"/>
                <a:gd name="T4" fmla="*/ 1 w 530"/>
                <a:gd name="T5" fmla="*/ 10 h 342"/>
                <a:gd name="T6" fmla="*/ 0 w 530"/>
                <a:gd name="T7" fmla="*/ 11 h 342"/>
                <a:gd name="T8" fmla="*/ 0 w 530"/>
                <a:gd name="T9" fmla="*/ 12 h 342"/>
                <a:gd name="T10" fmla="*/ 0 w 530"/>
                <a:gd name="T11" fmla="*/ 14 h 342"/>
                <a:gd name="T12" fmla="*/ 1 w 530"/>
                <a:gd name="T13" fmla="*/ 15 h 342"/>
                <a:gd name="T14" fmla="*/ 1 w 530"/>
                <a:gd name="T15" fmla="*/ 16 h 342"/>
                <a:gd name="T16" fmla="*/ 2 w 530"/>
                <a:gd name="T17" fmla="*/ 16 h 342"/>
                <a:gd name="T18" fmla="*/ 2 w 530"/>
                <a:gd name="T19" fmla="*/ 16 h 342"/>
                <a:gd name="T20" fmla="*/ 3 w 530"/>
                <a:gd name="T21" fmla="*/ 16 h 342"/>
                <a:gd name="T22" fmla="*/ 3 w 530"/>
                <a:gd name="T23" fmla="*/ 16 h 342"/>
                <a:gd name="T24" fmla="*/ 4 w 530"/>
                <a:gd name="T25" fmla="*/ 15 h 342"/>
                <a:gd name="T26" fmla="*/ 5 w 530"/>
                <a:gd name="T27" fmla="*/ 14 h 342"/>
                <a:gd name="T28" fmla="*/ 5 w 530"/>
                <a:gd name="T29" fmla="*/ 13 h 342"/>
                <a:gd name="T30" fmla="*/ 6 w 530"/>
                <a:gd name="T31" fmla="*/ 12 h 342"/>
                <a:gd name="T32" fmla="*/ 6 w 530"/>
                <a:gd name="T33" fmla="*/ 13 h 342"/>
                <a:gd name="T34" fmla="*/ 7 w 530"/>
                <a:gd name="T35" fmla="*/ 14 h 342"/>
                <a:gd name="T36" fmla="*/ 7 w 530"/>
                <a:gd name="T37" fmla="*/ 14 h 342"/>
                <a:gd name="T38" fmla="*/ 8 w 530"/>
                <a:gd name="T39" fmla="*/ 14 h 342"/>
                <a:gd name="T40" fmla="*/ 9 w 530"/>
                <a:gd name="T41" fmla="*/ 13 h 342"/>
                <a:gd name="T42" fmla="*/ 9 w 530"/>
                <a:gd name="T43" fmla="*/ 11 h 342"/>
                <a:gd name="T44" fmla="*/ 9 w 530"/>
                <a:gd name="T45" fmla="*/ 10 h 342"/>
                <a:gd name="T46" fmla="*/ 9 w 530"/>
                <a:gd name="T47" fmla="*/ 10 h 342"/>
                <a:gd name="T48" fmla="*/ 9 w 530"/>
                <a:gd name="T49" fmla="*/ 10 h 342"/>
                <a:gd name="T50" fmla="*/ 10 w 530"/>
                <a:gd name="T51" fmla="*/ 10 h 342"/>
                <a:gd name="T52" fmla="*/ 10 w 530"/>
                <a:gd name="T53" fmla="*/ 10 h 342"/>
                <a:gd name="T54" fmla="*/ 11 w 530"/>
                <a:gd name="T55" fmla="*/ 10 h 342"/>
                <a:gd name="T56" fmla="*/ 12 w 530"/>
                <a:gd name="T57" fmla="*/ 9 h 342"/>
                <a:gd name="T58" fmla="*/ 12 w 530"/>
                <a:gd name="T59" fmla="*/ 7 h 342"/>
                <a:gd name="T60" fmla="*/ 12 w 530"/>
                <a:gd name="T61" fmla="*/ 6 h 342"/>
                <a:gd name="T62" fmla="*/ 12 w 530"/>
                <a:gd name="T63" fmla="*/ 4 h 342"/>
                <a:gd name="T64" fmla="*/ 12 w 530"/>
                <a:gd name="T65" fmla="*/ 2 h 342"/>
                <a:gd name="T66" fmla="*/ 11 w 530"/>
                <a:gd name="T67" fmla="*/ 1 h 342"/>
                <a:gd name="T68" fmla="*/ 10 w 530"/>
                <a:gd name="T69" fmla="*/ 0 h 342"/>
                <a:gd name="T70" fmla="*/ 10 w 530"/>
                <a:gd name="T71" fmla="*/ 0 h 342"/>
                <a:gd name="T72" fmla="*/ 9 w 530"/>
                <a:gd name="T73" fmla="*/ 1 h 342"/>
                <a:gd name="T74" fmla="*/ 9 w 530"/>
                <a:gd name="T75" fmla="*/ 2 h 342"/>
                <a:gd name="T76" fmla="*/ 8 w 530"/>
                <a:gd name="T77" fmla="*/ 2 h 342"/>
                <a:gd name="T78" fmla="*/ 8 w 530"/>
                <a:gd name="T79" fmla="*/ 1 h 342"/>
                <a:gd name="T80" fmla="*/ 7 w 530"/>
                <a:gd name="T81" fmla="*/ 1 h 342"/>
                <a:gd name="T82" fmla="*/ 7 w 530"/>
                <a:gd name="T83" fmla="*/ 1 h 342"/>
                <a:gd name="T84" fmla="*/ 6 w 530"/>
                <a:gd name="T85" fmla="*/ 1 h 342"/>
                <a:gd name="T86" fmla="*/ 5 w 530"/>
                <a:gd name="T87" fmla="*/ 2 h 342"/>
                <a:gd name="T88" fmla="*/ 5 w 530"/>
                <a:gd name="T89" fmla="*/ 3 h 342"/>
                <a:gd name="T90" fmla="*/ 5 w 530"/>
                <a:gd name="T91" fmla="*/ 4 h 342"/>
                <a:gd name="T92" fmla="*/ 5 w 530"/>
                <a:gd name="T93" fmla="*/ 6 h 342"/>
                <a:gd name="T94" fmla="*/ 4 w 530"/>
                <a:gd name="T95" fmla="*/ 7 h 342"/>
                <a:gd name="T96" fmla="*/ 3 w 530"/>
                <a:gd name="T97" fmla="*/ 7 h 342"/>
                <a:gd name="T98" fmla="*/ 3 w 530"/>
                <a:gd name="T99" fmla="*/ 8 h 342"/>
                <a:gd name="T100" fmla="*/ 2 w 530"/>
                <a:gd name="T101" fmla="*/ 9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593" name="Line 40"/>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94" name="Line 41"/>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95" name="Oval 42"/>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596" name="Freeform 43"/>
            <p:cNvSpPr>
              <a:spLocks/>
            </p:cNvSpPr>
            <p:nvPr/>
          </p:nvSpPr>
          <p:spPr bwMode="auto">
            <a:xfrm>
              <a:off x="611" y="2261"/>
              <a:ext cx="197" cy="198"/>
            </a:xfrm>
            <a:custGeom>
              <a:avLst/>
              <a:gdLst>
                <a:gd name="T0" fmla="*/ 1 w 770"/>
                <a:gd name="T1" fmla="*/ 3 h 778"/>
                <a:gd name="T2" fmla="*/ 1 w 770"/>
                <a:gd name="T3" fmla="*/ 3 h 778"/>
                <a:gd name="T4" fmla="*/ 0 w 770"/>
                <a:gd name="T5" fmla="*/ 3 h 778"/>
                <a:gd name="T6" fmla="*/ 0 w 770"/>
                <a:gd name="T7" fmla="*/ 2 h 778"/>
                <a:gd name="T8" fmla="*/ 0 w 770"/>
                <a:gd name="T9" fmla="*/ 2 h 778"/>
                <a:gd name="T10" fmla="*/ 0 w 770"/>
                <a:gd name="T11" fmla="*/ 2 h 778"/>
                <a:gd name="T12" fmla="*/ 0 w 770"/>
                <a:gd name="T13" fmla="*/ 1 h 778"/>
                <a:gd name="T14" fmla="*/ 0 w 770"/>
                <a:gd name="T15" fmla="*/ 1 h 778"/>
                <a:gd name="T16" fmla="*/ 1 w 770"/>
                <a:gd name="T17" fmla="*/ 1 h 778"/>
                <a:gd name="T18" fmla="*/ 1 w 770"/>
                <a:gd name="T19" fmla="*/ 0 h 778"/>
                <a:gd name="T20" fmla="*/ 1 w 770"/>
                <a:gd name="T21" fmla="*/ 0 h 778"/>
                <a:gd name="T22" fmla="*/ 2 w 770"/>
                <a:gd name="T23" fmla="*/ 0 h 778"/>
                <a:gd name="T24" fmla="*/ 2 w 770"/>
                <a:gd name="T25" fmla="*/ 0 h 778"/>
                <a:gd name="T26" fmla="*/ 2 w 770"/>
                <a:gd name="T27" fmla="*/ 0 h 778"/>
                <a:gd name="T28" fmla="*/ 3 w 770"/>
                <a:gd name="T29" fmla="*/ 1 h 778"/>
                <a:gd name="T30" fmla="*/ 3 w 770"/>
                <a:gd name="T31" fmla="*/ 1 h 778"/>
                <a:gd name="T32" fmla="*/ 3 w 770"/>
                <a:gd name="T33" fmla="*/ 1 h 778"/>
                <a:gd name="T34" fmla="*/ 3 w 770"/>
                <a:gd name="T35" fmla="*/ 2 h 778"/>
                <a:gd name="T36" fmla="*/ 3 w 770"/>
                <a:gd name="T37" fmla="*/ 2 h 778"/>
                <a:gd name="T38" fmla="*/ 3 w 770"/>
                <a:gd name="T39" fmla="*/ 2 h 778"/>
                <a:gd name="T40" fmla="*/ 3 w 770"/>
                <a:gd name="T41" fmla="*/ 3 h 778"/>
                <a:gd name="T42" fmla="*/ 3 w 770"/>
                <a:gd name="T43" fmla="*/ 3 h 778"/>
                <a:gd name="T44" fmla="*/ 2 w 770"/>
                <a:gd name="T45" fmla="*/ 3 h 778"/>
                <a:gd name="T46" fmla="*/ 2 w 770"/>
                <a:gd name="T47" fmla="*/ 3 h 778"/>
                <a:gd name="T48" fmla="*/ 2 w 770"/>
                <a:gd name="T49" fmla="*/ 3 h 778"/>
                <a:gd name="T50" fmla="*/ 1 w 770"/>
                <a:gd name="T51" fmla="*/ 3 h 778"/>
                <a:gd name="T52" fmla="*/ 1 w 770"/>
                <a:gd name="T53" fmla="*/ 3 h 778"/>
                <a:gd name="T54" fmla="*/ 1 w 770"/>
                <a:gd name="T55" fmla="*/ 3 h 778"/>
                <a:gd name="T56" fmla="*/ 2 w 770"/>
                <a:gd name="T57" fmla="*/ 3 h 778"/>
                <a:gd name="T58" fmla="*/ 2 w 770"/>
                <a:gd name="T59" fmla="*/ 3 h 778"/>
                <a:gd name="T60" fmla="*/ 2 w 770"/>
                <a:gd name="T61" fmla="*/ 3 h 778"/>
                <a:gd name="T62" fmla="*/ 2 w 770"/>
                <a:gd name="T63" fmla="*/ 3 h 778"/>
                <a:gd name="T64" fmla="*/ 3 w 770"/>
                <a:gd name="T65" fmla="*/ 2 h 778"/>
                <a:gd name="T66" fmla="*/ 3 w 770"/>
                <a:gd name="T67" fmla="*/ 2 h 778"/>
                <a:gd name="T68" fmla="*/ 3 w 770"/>
                <a:gd name="T69" fmla="*/ 2 h 778"/>
                <a:gd name="T70" fmla="*/ 3 w 770"/>
                <a:gd name="T71" fmla="*/ 2 h 778"/>
                <a:gd name="T72" fmla="*/ 3 w 770"/>
                <a:gd name="T73" fmla="*/ 1 h 778"/>
                <a:gd name="T74" fmla="*/ 3 w 770"/>
                <a:gd name="T75" fmla="*/ 1 h 778"/>
                <a:gd name="T76" fmla="*/ 3 w 770"/>
                <a:gd name="T77" fmla="*/ 1 h 778"/>
                <a:gd name="T78" fmla="*/ 2 w 770"/>
                <a:gd name="T79" fmla="*/ 1 h 778"/>
                <a:gd name="T80" fmla="*/ 2 w 770"/>
                <a:gd name="T81" fmla="*/ 1 h 778"/>
                <a:gd name="T82" fmla="*/ 2 w 770"/>
                <a:gd name="T83" fmla="*/ 1 h 778"/>
                <a:gd name="T84" fmla="*/ 1 w 770"/>
                <a:gd name="T85" fmla="*/ 1 h 778"/>
                <a:gd name="T86" fmla="*/ 1 w 770"/>
                <a:gd name="T87" fmla="*/ 1 h 778"/>
                <a:gd name="T88" fmla="*/ 1 w 770"/>
                <a:gd name="T89" fmla="*/ 1 h 778"/>
                <a:gd name="T90" fmla="*/ 1 w 770"/>
                <a:gd name="T91" fmla="*/ 1 h 778"/>
                <a:gd name="T92" fmla="*/ 1 w 770"/>
                <a:gd name="T93" fmla="*/ 1 h 778"/>
                <a:gd name="T94" fmla="*/ 1 w 770"/>
                <a:gd name="T95" fmla="*/ 2 h 778"/>
                <a:gd name="T96" fmla="*/ 1 w 770"/>
                <a:gd name="T97" fmla="*/ 2 h 778"/>
                <a:gd name="T98" fmla="*/ 1 w 770"/>
                <a:gd name="T99" fmla="*/ 2 h 778"/>
                <a:gd name="T100" fmla="*/ 1 w 770"/>
                <a:gd name="T101" fmla="*/ 2 h 778"/>
                <a:gd name="T102" fmla="*/ 1 w 770"/>
                <a:gd name="T103" fmla="*/ 3 h 778"/>
                <a:gd name="T104" fmla="*/ 1 w 770"/>
                <a:gd name="T105" fmla="*/ 3 h 778"/>
                <a:gd name="T106" fmla="*/ 1 w 770"/>
                <a:gd name="T107" fmla="*/ 3 h 778"/>
                <a:gd name="T108" fmla="*/ 1 w 770"/>
                <a:gd name="T109" fmla="*/ 3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7" name="Freeform 44"/>
            <p:cNvSpPr>
              <a:spLocks/>
            </p:cNvSpPr>
            <p:nvPr/>
          </p:nvSpPr>
          <p:spPr bwMode="auto">
            <a:xfrm>
              <a:off x="653" y="2425"/>
              <a:ext cx="38" cy="24"/>
            </a:xfrm>
            <a:custGeom>
              <a:avLst/>
              <a:gdLst>
                <a:gd name="T0" fmla="*/ 1 w 150"/>
                <a:gd name="T1" fmla="*/ 0 h 93"/>
                <a:gd name="T2" fmla="*/ 0 w 150"/>
                <a:gd name="T3" fmla="*/ 0 h 93"/>
                <a:gd name="T4" fmla="*/ 0 w 150"/>
                <a:gd name="T5" fmla="*/ 0 h 93"/>
                <a:gd name="T6" fmla="*/ 0 w 150"/>
                <a:gd name="T7" fmla="*/ 1 h 93"/>
                <a:gd name="T8" fmla="*/ 1 w 150"/>
                <a:gd name="T9" fmla="*/ 0 h 93"/>
                <a:gd name="T10" fmla="*/ 1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8" name="Oval 45"/>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599" name="Freeform 46"/>
            <p:cNvSpPr>
              <a:spLocks/>
            </p:cNvSpPr>
            <p:nvPr/>
          </p:nvSpPr>
          <p:spPr bwMode="auto">
            <a:xfrm>
              <a:off x="1336" y="2201"/>
              <a:ext cx="156" cy="249"/>
            </a:xfrm>
            <a:custGeom>
              <a:avLst/>
              <a:gdLst>
                <a:gd name="T0" fmla="*/ 1 w 606"/>
                <a:gd name="T1" fmla="*/ 4 h 969"/>
                <a:gd name="T2" fmla="*/ 0 w 606"/>
                <a:gd name="T3" fmla="*/ 4 h 969"/>
                <a:gd name="T4" fmla="*/ 0 w 606"/>
                <a:gd name="T5" fmla="*/ 3 h 969"/>
                <a:gd name="T6" fmla="*/ 0 w 606"/>
                <a:gd name="T7" fmla="*/ 3 h 969"/>
                <a:gd name="T8" fmla="*/ 0 w 606"/>
                <a:gd name="T9" fmla="*/ 2 h 969"/>
                <a:gd name="T10" fmla="*/ 0 w 606"/>
                <a:gd name="T11" fmla="*/ 2 h 969"/>
                <a:gd name="T12" fmla="*/ 0 w 606"/>
                <a:gd name="T13" fmla="*/ 1 h 969"/>
                <a:gd name="T14" fmla="*/ 0 w 606"/>
                <a:gd name="T15" fmla="*/ 1 h 969"/>
                <a:gd name="T16" fmla="*/ 1 w 606"/>
                <a:gd name="T17" fmla="*/ 1 h 969"/>
                <a:gd name="T18" fmla="*/ 1 w 606"/>
                <a:gd name="T19" fmla="*/ 0 h 969"/>
                <a:gd name="T20" fmla="*/ 1 w 606"/>
                <a:gd name="T21" fmla="*/ 0 h 969"/>
                <a:gd name="T22" fmla="*/ 2 w 606"/>
                <a:gd name="T23" fmla="*/ 0 h 969"/>
                <a:gd name="T24" fmla="*/ 2 w 606"/>
                <a:gd name="T25" fmla="*/ 0 h 969"/>
                <a:gd name="T26" fmla="*/ 2 w 606"/>
                <a:gd name="T27" fmla="*/ 0 h 969"/>
                <a:gd name="T28" fmla="*/ 2 w 606"/>
                <a:gd name="T29" fmla="*/ 1 h 969"/>
                <a:gd name="T30" fmla="*/ 3 w 606"/>
                <a:gd name="T31" fmla="*/ 1 h 969"/>
                <a:gd name="T32" fmla="*/ 3 w 606"/>
                <a:gd name="T33" fmla="*/ 2 h 969"/>
                <a:gd name="T34" fmla="*/ 3 w 606"/>
                <a:gd name="T35" fmla="*/ 2 h 969"/>
                <a:gd name="T36" fmla="*/ 3 w 606"/>
                <a:gd name="T37" fmla="*/ 3 h 969"/>
                <a:gd name="T38" fmla="*/ 3 w 606"/>
                <a:gd name="T39" fmla="*/ 3 h 969"/>
                <a:gd name="T40" fmla="*/ 2 w 606"/>
                <a:gd name="T41" fmla="*/ 3 h 969"/>
                <a:gd name="T42" fmla="*/ 2 w 606"/>
                <a:gd name="T43" fmla="*/ 4 h 969"/>
                <a:gd name="T44" fmla="*/ 2 w 606"/>
                <a:gd name="T45" fmla="*/ 4 h 969"/>
                <a:gd name="T46" fmla="*/ 2 w 606"/>
                <a:gd name="T47" fmla="*/ 4 h 969"/>
                <a:gd name="T48" fmla="*/ 1 w 606"/>
                <a:gd name="T49" fmla="*/ 4 h 969"/>
                <a:gd name="T50" fmla="*/ 1 w 606"/>
                <a:gd name="T51" fmla="*/ 4 h 969"/>
                <a:gd name="T52" fmla="*/ 1 w 606"/>
                <a:gd name="T53" fmla="*/ 4 h 969"/>
                <a:gd name="T54" fmla="*/ 1 w 606"/>
                <a:gd name="T55" fmla="*/ 4 h 969"/>
                <a:gd name="T56" fmla="*/ 1 w 606"/>
                <a:gd name="T57" fmla="*/ 4 h 969"/>
                <a:gd name="T58" fmla="*/ 1 w 606"/>
                <a:gd name="T59" fmla="*/ 4 h 969"/>
                <a:gd name="T60" fmla="*/ 2 w 606"/>
                <a:gd name="T61" fmla="*/ 4 h 969"/>
                <a:gd name="T62" fmla="*/ 2 w 606"/>
                <a:gd name="T63" fmla="*/ 3 h 969"/>
                <a:gd name="T64" fmla="*/ 2 w 606"/>
                <a:gd name="T65" fmla="*/ 3 h 969"/>
                <a:gd name="T66" fmla="*/ 2 w 606"/>
                <a:gd name="T67" fmla="*/ 3 h 969"/>
                <a:gd name="T68" fmla="*/ 2 w 606"/>
                <a:gd name="T69" fmla="*/ 3 h 969"/>
                <a:gd name="T70" fmla="*/ 2 w 606"/>
                <a:gd name="T71" fmla="*/ 2 h 969"/>
                <a:gd name="T72" fmla="*/ 2 w 606"/>
                <a:gd name="T73" fmla="*/ 2 h 969"/>
                <a:gd name="T74" fmla="*/ 2 w 606"/>
                <a:gd name="T75" fmla="*/ 1 h 969"/>
                <a:gd name="T76" fmla="*/ 2 w 606"/>
                <a:gd name="T77" fmla="*/ 1 h 969"/>
                <a:gd name="T78" fmla="*/ 2 w 606"/>
                <a:gd name="T79" fmla="*/ 1 h 969"/>
                <a:gd name="T80" fmla="*/ 2 w 606"/>
                <a:gd name="T81" fmla="*/ 1 h 969"/>
                <a:gd name="T82" fmla="*/ 2 w 606"/>
                <a:gd name="T83" fmla="*/ 1 h 969"/>
                <a:gd name="T84" fmla="*/ 1 w 606"/>
                <a:gd name="T85" fmla="*/ 1 h 969"/>
                <a:gd name="T86" fmla="*/ 1 w 606"/>
                <a:gd name="T87" fmla="*/ 1 h 969"/>
                <a:gd name="T88" fmla="*/ 1 w 606"/>
                <a:gd name="T89" fmla="*/ 1 h 969"/>
                <a:gd name="T90" fmla="*/ 1 w 606"/>
                <a:gd name="T91" fmla="*/ 1 h 969"/>
                <a:gd name="T92" fmla="*/ 1 w 606"/>
                <a:gd name="T93" fmla="*/ 1 h 969"/>
                <a:gd name="T94" fmla="*/ 1 w 606"/>
                <a:gd name="T95" fmla="*/ 2 h 969"/>
                <a:gd name="T96" fmla="*/ 0 w 606"/>
                <a:gd name="T97" fmla="*/ 2 h 969"/>
                <a:gd name="T98" fmla="*/ 0 w 606"/>
                <a:gd name="T99" fmla="*/ 3 h 969"/>
                <a:gd name="T100" fmla="*/ 1 w 606"/>
                <a:gd name="T101" fmla="*/ 3 h 969"/>
                <a:gd name="T102" fmla="*/ 1 w 606"/>
                <a:gd name="T103" fmla="*/ 3 h 969"/>
                <a:gd name="T104" fmla="*/ 1 w 606"/>
                <a:gd name="T105" fmla="*/ 4 h 969"/>
                <a:gd name="T106" fmla="*/ 1 w 606"/>
                <a:gd name="T107" fmla="*/ 4 h 969"/>
                <a:gd name="T108" fmla="*/ 1 w 606"/>
                <a:gd name="T109" fmla="*/ 4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0" name="Freeform 47"/>
            <p:cNvSpPr>
              <a:spLocks/>
            </p:cNvSpPr>
            <p:nvPr/>
          </p:nvSpPr>
          <p:spPr bwMode="auto">
            <a:xfrm>
              <a:off x="1360" y="2402"/>
              <a:ext cx="33" cy="30"/>
            </a:xfrm>
            <a:custGeom>
              <a:avLst/>
              <a:gdLst>
                <a:gd name="T0" fmla="*/ 1 w 122"/>
                <a:gd name="T1" fmla="*/ 0 h 116"/>
                <a:gd name="T2" fmla="*/ 0 w 122"/>
                <a:gd name="T3" fmla="*/ 0 h 116"/>
                <a:gd name="T4" fmla="*/ 0 w 122"/>
                <a:gd name="T5" fmla="*/ 0 h 116"/>
                <a:gd name="T6" fmla="*/ 0 w 122"/>
                <a:gd name="T7" fmla="*/ 1 h 116"/>
                <a:gd name="T8" fmla="*/ 1 w 122"/>
                <a:gd name="T9" fmla="*/ 0 h 116"/>
                <a:gd name="T10" fmla="*/ 1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01" name="Text Box 98"/>
          <p:cNvSpPr txBox="1">
            <a:spLocks noChangeArrowheads="1"/>
          </p:cNvSpPr>
          <p:nvPr/>
        </p:nvSpPr>
        <p:spPr bwMode="auto">
          <a:xfrm>
            <a:off x="1322388"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incident</a:t>
            </a:r>
          </a:p>
        </p:txBody>
      </p:sp>
      <p:grpSp>
        <p:nvGrpSpPr>
          <p:cNvPr id="602" name="Group 601"/>
          <p:cNvGrpSpPr/>
          <p:nvPr/>
        </p:nvGrpSpPr>
        <p:grpSpPr>
          <a:xfrm>
            <a:off x="2692479" y="3833629"/>
            <a:ext cx="762000" cy="741506"/>
            <a:chOff x="4343400" y="4495800"/>
            <a:chExt cx="762000" cy="741506"/>
          </a:xfrm>
        </p:grpSpPr>
        <p:sp>
          <p:nvSpPr>
            <p:cNvPr id="603" name="Rounded Rectangle 602"/>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604" name="Straight Connector 603"/>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605" name="Picture 60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606" name="Picture 60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607" name="Group 606"/>
          <p:cNvGrpSpPr/>
          <p:nvPr/>
        </p:nvGrpSpPr>
        <p:grpSpPr>
          <a:xfrm>
            <a:off x="2874197" y="3986029"/>
            <a:ext cx="762000" cy="741506"/>
            <a:chOff x="4343400" y="4495800"/>
            <a:chExt cx="762000" cy="741506"/>
          </a:xfrm>
        </p:grpSpPr>
        <p:sp>
          <p:nvSpPr>
            <p:cNvPr id="608" name="Rounded Rectangle 607"/>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609" name="Straight Connector 608"/>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610" name="Picture 60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611" name="Picture 6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612" name="Group 611"/>
          <p:cNvGrpSpPr/>
          <p:nvPr/>
        </p:nvGrpSpPr>
        <p:grpSpPr>
          <a:xfrm>
            <a:off x="2692479" y="4756194"/>
            <a:ext cx="762000" cy="741506"/>
            <a:chOff x="4343400" y="4495800"/>
            <a:chExt cx="762000" cy="741506"/>
          </a:xfrm>
        </p:grpSpPr>
        <p:sp>
          <p:nvSpPr>
            <p:cNvPr id="613" name="Rounded Rectangle 612"/>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614" name="Straight Connector 613"/>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615" name="Picture 6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616" name="Picture 6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617" name="Group 616"/>
          <p:cNvGrpSpPr/>
          <p:nvPr/>
        </p:nvGrpSpPr>
        <p:grpSpPr>
          <a:xfrm>
            <a:off x="2859287" y="4908594"/>
            <a:ext cx="762000" cy="741506"/>
            <a:chOff x="4343400" y="4495800"/>
            <a:chExt cx="762000" cy="741506"/>
          </a:xfrm>
        </p:grpSpPr>
        <p:sp>
          <p:nvSpPr>
            <p:cNvPr id="618" name="Rounded Rectangle 617"/>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619" name="Straight Connector 618"/>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620" name="Picture 6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621" name="Picture 6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622" name="Group 621"/>
          <p:cNvGrpSpPr/>
          <p:nvPr/>
        </p:nvGrpSpPr>
        <p:grpSpPr>
          <a:xfrm>
            <a:off x="2692479" y="5669691"/>
            <a:ext cx="762000" cy="741506"/>
            <a:chOff x="4343400" y="4495800"/>
            <a:chExt cx="762000" cy="741506"/>
          </a:xfrm>
        </p:grpSpPr>
        <p:sp>
          <p:nvSpPr>
            <p:cNvPr id="623" name="Rounded Rectangle 622"/>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624" name="Straight Connector 623"/>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625" name="Picture 6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626" name="Picture 6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627" name="Group 626"/>
          <p:cNvGrpSpPr/>
          <p:nvPr/>
        </p:nvGrpSpPr>
        <p:grpSpPr>
          <a:xfrm>
            <a:off x="2844879" y="5822091"/>
            <a:ext cx="762000" cy="741506"/>
            <a:chOff x="4343400" y="4495800"/>
            <a:chExt cx="762000" cy="741506"/>
          </a:xfrm>
        </p:grpSpPr>
        <p:sp>
          <p:nvSpPr>
            <p:cNvPr id="628" name="Rounded Rectangle 627"/>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629" name="Straight Connector 628"/>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630" name="Picture 6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631" name="Picture 6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sp>
        <p:nvSpPr>
          <p:cNvPr id="632" name="Line 144"/>
          <p:cNvSpPr>
            <a:spLocks noChangeShapeType="1"/>
          </p:cNvSpPr>
          <p:nvPr/>
        </p:nvSpPr>
        <p:spPr bwMode="auto">
          <a:xfrm>
            <a:off x="5283200" y="33226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33" name="Line 71"/>
          <p:cNvSpPr>
            <a:spLocks noChangeShapeType="1"/>
          </p:cNvSpPr>
          <p:nvPr/>
        </p:nvSpPr>
        <p:spPr bwMode="auto">
          <a:xfrm>
            <a:off x="4262777" y="3318079"/>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34" name="Line 69"/>
          <p:cNvSpPr>
            <a:spLocks noChangeShapeType="1"/>
          </p:cNvSpPr>
          <p:nvPr/>
        </p:nvSpPr>
        <p:spPr bwMode="auto">
          <a:xfrm>
            <a:off x="717550"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35" name="Line 116"/>
          <p:cNvSpPr>
            <a:spLocks noChangeShapeType="1"/>
          </p:cNvSpPr>
          <p:nvPr/>
        </p:nvSpPr>
        <p:spPr bwMode="auto">
          <a:xfrm>
            <a:off x="1900238"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36" name="Line 71"/>
          <p:cNvSpPr>
            <a:spLocks noChangeShapeType="1"/>
          </p:cNvSpPr>
          <p:nvPr/>
        </p:nvSpPr>
        <p:spPr bwMode="auto">
          <a:xfrm>
            <a:off x="3115667"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Types of relationships</a:t>
            </a:r>
          </a:p>
        </p:txBody>
      </p:sp>
      <p:sp>
        <p:nvSpPr>
          <p:cNvPr id="9219" name="Rectangle 3"/>
          <p:cNvSpPr>
            <a:spLocks noGrp="1" noChangeArrowheads="1"/>
          </p:cNvSpPr>
          <p:nvPr>
            <p:ph idx="1"/>
          </p:nvPr>
        </p:nvSpPr>
        <p:spPr>
          <a:xfrm>
            <a:off x="519113" y="3495675"/>
            <a:ext cx="8318500" cy="2894013"/>
          </a:xfrm>
        </p:spPr>
        <p:txBody>
          <a:bodyPr/>
          <a:lstStyle/>
          <a:p>
            <a:pPr>
              <a:buFont typeface="Arial" charset="0"/>
              <a:buChar char="•"/>
            </a:pPr>
            <a:r>
              <a:rPr lang="en-US" smtClean="0"/>
              <a:t>Most relationships are bidirectional</a:t>
            </a:r>
          </a:p>
          <a:p>
            <a:pPr lvl="1"/>
            <a:r>
              <a:rPr lang="en-US" smtClean="0"/>
              <a:t>However, some occur in only one direction</a:t>
            </a:r>
          </a:p>
          <a:p>
            <a:pPr>
              <a:buFont typeface="Arial" charset="0"/>
              <a:buChar char="•"/>
            </a:pPr>
            <a:r>
              <a:rPr lang="en-US" smtClean="0"/>
              <a:t>Most relationships are one-to-many</a:t>
            </a:r>
          </a:p>
          <a:p>
            <a:pPr lvl="1"/>
            <a:r>
              <a:rPr lang="en-US" smtClean="0"/>
              <a:t>However, some are one-to-one or many-to-many</a:t>
            </a:r>
          </a:p>
          <a:p>
            <a:pPr>
              <a:buFont typeface="Arial" charset="0"/>
              <a:buChar char="•"/>
            </a:pPr>
            <a:r>
              <a:rPr lang="en-US" smtClean="0"/>
              <a:t>Most one-to-many relationships are built using &lt;array&gt; and &lt;foreignkey&gt;</a:t>
            </a:r>
          </a:p>
          <a:p>
            <a:pPr lvl="1"/>
            <a:r>
              <a:rPr lang="en-US" smtClean="0"/>
              <a:t>However, some are built using queries</a:t>
            </a:r>
          </a:p>
        </p:txBody>
      </p:sp>
      <p:grpSp>
        <p:nvGrpSpPr>
          <p:cNvPr id="9220" name="Group 4"/>
          <p:cNvGrpSpPr>
            <a:grpSpLocks/>
          </p:cNvGrpSpPr>
          <p:nvPr/>
        </p:nvGrpSpPr>
        <p:grpSpPr bwMode="auto">
          <a:xfrm flipH="1">
            <a:off x="1701800" y="1376363"/>
            <a:ext cx="1638300" cy="985837"/>
            <a:chOff x="2745" y="2043"/>
            <a:chExt cx="725" cy="436"/>
          </a:xfrm>
        </p:grpSpPr>
        <p:sp>
          <p:nvSpPr>
            <p:cNvPr id="9232" name="Rectangle 5"/>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9233" name="Text Box 6"/>
            <p:cNvSpPr txBox="1">
              <a:spLocks noChangeArrowheads="1"/>
            </p:cNvSpPr>
            <p:nvPr/>
          </p:nvSpPr>
          <p:spPr bwMode="auto">
            <a:xfrm>
              <a:off x="2838" y="2146"/>
              <a:ext cx="536" cy="216"/>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3200">
                  <a:solidFill>
                    <a:schemeClr val="tx1"/>
                  </a:solidFill>
                </a:rPr>
                <a:t>Claim</a:t>
              </a:r>
            </a:p>
          </p:txBody>
        </p:sp>
      </p:grpSp>
      <p:grpSp>
        <p:nvGrpSpPr>
          <p:cNvPr id="9221" name="Group 10"/>
          <p:cNvGrpSpPr>
            <a:grpSpLocks/>
          </p:cNvGrpSpPr>
          <p:nvPr/>
        </p:nvGrpSpPr>
        <p:grpSpPr bwMode="auto">
          <a:xfrm flipH="1">
            <a:off x="5778500" y="1530350"/>
            <a:ext cx="1433513" cy="681038"/>
            <a:chOff x="0" y="2816"/>
            <a:chExt cx="634" cy="301"/>
          </a:xfrm>
        </p:grpSpPr>
        <p:sp>
          <p:nvSpPr>
            <p:cNvPr id="9230" name="Rectangle 11"/>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9231" name="Text Box 12"/>
            <p:cNvSpPr txBox="1">
              <a:spLocks noChangeArrowheads="1"/>
            </p:cNvSpPr>
            <p:nvPr/>
          </p:nvSpPr>
          <p:spPr bwMode="auto">
            <a:xfrm>
              <a:off x="18" y="2889"/>
              <a:ext cx="597" cy="135"/>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solidFill>
                    <a:schemeClr val="bg1"/>
                  </a:solidFill>
                </a:rPr>
                <a:t>Exposure</a:t>
              </a:r>
              <a:endParaRPr lang="en-US" dirty="0">
                <a:solidFill>
                  <a:schemeClr val="bg1"/>
                </a:solidFill>
              </a:endParaRPr>
            </a:p>
          </p:txBody>
        </p:sp>
      </p:grpSp>
      <p:sp>
        <p:nvSpPr>
          <p:cNvPr id="9222" name="Line 14"/>
          <p:cNvSpPr>
            <a:spLocks noChangeShapeType="1"/>
          </p:cNvSpPr>
          <p:nvPr/>
        </p:nvSpPr>
        <p:spPr bwMode="auto">
          <a:xfrm flipH="1">
            <a:off x="3348038" y="1857375"/>
            <a:ext cx="24193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23" name="Group 19"/>
          <p:cNvGrpSpPr>
            <a:grpSpLocks/>
          </p:cNvGrpSpPr>
          <p:nvPr/>
        </p:nvGrpSpPr>
        <p:grpSpPr bwMode="auto">
          <a:xfrm flipH="1">
            <a:off x="5348288" y="1547813"/>
            <a:ext cx="419100" cy="612775"/>
            <a:chOff x="2297" y="985"/>
            <a:chExt cx="185" cy="271"/>
          </a:xfrm>
        </p:grpSpPr>
        <p:sp>
          <p:nvSpPr>
            <p:cNvPr id="9228" name="Line 15"/>
            <p:cNvSpPr>
              <a:spLocks noChangeShapeType="1"/>
            </p:cNvSpPr>
            <p:nvPr/>
          </p:nvSpPr>
          <p:spPr bwMode="auto">
            <a:xfrm flipH="1" flipV="1">
              <a:off x="2297" y="985"/>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9" name="Line 16"/>
            <p:cNvSpPr>
              <a:spLocks noChangeShapeType="1"/>
            </p:cNvSpPr>
            <p:nvPr/>
          </p:nvSpPr>
          <p:spPr bwMode="auto">
            <a:xfrm flipH="1">
              <a:off x="2297" y="1122"/>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9224" name="Text Box 18"/>
          <p:cNvSpPr txBox="1">
            <a:spLocks noChangeArrowheads="1"/>
          </p:cNvSpPr>
          <p:nvPr/>
        </p:nvSpPr>
        <p:spPr bwMode="auto">
          <a:xfrm>
            <a:off x="1522413" y="2413000"/>
            <a:ext cx="1909762"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&lt;array</a:t>
            </a:r>
            <a:br>
              <a:rPr lang="en-US" sz="1800">
                <a:solidFill>
                  <a:schemeClr val="bg1"/>
                </a:solidFill>
              </a:rPr>
            </a:br>
            <a:r>
              <a:rPr lang="en-US" sz="1800">
                <a:solidFill>
                  <a:schemeClr val="bg1"/>
                </a:solidFill>
              </a:rPr>
              <a:t>    arrayentity=</a:t>
            </a:r>
            <a:br>
              <a:rPr lang="en-US" sz="1800">
                <a:solidFill>
                  <a:schemeClr val="bg1"/>
                </a:solidFill>
              </a:rPr>
            </a:br>
            <a:r>
              <a:rPr lang="en-US" sz="1800">
                <a:solidFill>
                  <a:schemeClr val="bg1"/>
                </a:solidFill>
              </a:rPr>
              <a:t>    "Exposure"&gt;</a:t>
            </a:r>
          </a:p>
        </p:txBody>
      </p:sp>
      <p:sp>
        <p:nvSpPr>
          <p:cNvPr id="9225" name="Text Box 20"/>
          <p:cNvSpPr txBox="1">
            <a:spLocks noChangeArrowheads="1"/>
          </p:cNvSpPr>
          <p:nvPr/>
        </p:nvSpPr>
        <p:spPr bwMode="auto">
          <a:xfrm>
            <a:off x="5759450" y="2413000"/>
            <a:ext cx="16160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&lt;foreignkey</a:t>
            </a:r>
            <a:br>
              <a:rPr lang="en-US" sz="1800">
                <a:solidFill>
                  <a:schemeClr val="bg1"/>
                </a:solidFill>
              </a:rPr>
            </a:br>
            <a:r>
              <a:rPr lang="en-US" sz="1800">
                <a:solidFill>
                  <a:schemeClr val="bg1"/>
                </a:solidFill>
              </a:rPr>
              <a:t>    fkentity=</a:t>
            </a:r>
            <a:br>
              <a:rPr lang="en-US" sz="1800">
                <a:solidFill>
                  <a:schemeClr val="bg1"/>
                </a:solidFill>
              </a:rPr>
            </a:br>
            <a:r>
              <a:rPr lang="en-US" sz="1800">
                <a:solidFill>
                  <a:schemeClr val="bg1"/>
                </a:solidFill>
              </a:rPr>
              <a:t>    "Claim"&gt;</a:t>
            </a:r>
          </a:p>
        </p:txBody>
      </p:sp>
      <p:sp>
        <p:nvSpPr>
          <p:cNvPr id="9226" name="Line 22"/>
          <p:cNvSpPr>
            <a:spLocks noChangeShapeType="1"/>
          </p:cNvSpPr>
          <p:nvPr/>
        </p:nvSpPr>
        <p:spPr bwMode="auto">
          <a:xfrm>
            <a:off x="3241675" y="931863"/>
            <a:ext cx="2363788"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7" name="Line 23"/>
          <p:cNvSpPr>
            <a:spLocks noChangeShapeType="1"/>
          </p:cNvSpPr>
          <p:nvPr/>
        </p:nvSpPr>
        <p:spPr bwMode="auto">
          <a:xfrm>
            <a:off x="3394075" y="1084263"/>
            <a:ext cx="2363788" cy="0"/>
          </a:xfrm>
          <a:prstGeom prst="line">
            <a:avLst/>
          </a:prstGeom>
          <a:noFill/>
          <a:ln w="12700">
            <a:solidFill>
              <a:schemeClr val="bg1"/>
            </a:solidFill>
            <a:round/>
            <a:headEnd type="triangle"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ChangeArrowheads="1"/>
          </p:cNvSpPr>
          <p:nvPr/>
        </p:nvSpPr>
        <p:spPr bwMode="auto">
          <a:xfrm flipH="1">
            <a:off x="836613" y="322897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43" name="Rectangle 6"/>
          <p:cNvSpPr>
            <a:spLocks noChangeArrowheads="1"/>
          </p:cNvSpPr>
          <p:nvPr/>
        </p:nvSpPr>
        <p:spPr bwMode="auto">
          <a:xfrm flipH="1">
            <a:off x="3005138" y="584676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0244" name="Rectangle 9"/>
          <p:cNvSpPr>
            <a:spLocks noChangeArrowheads="1"/>
          </p:cNvSpPr>
          <p:nvPr/>
        </p:nvSpPr>
        <p:spPr bwMode="auto">
          <a:xfrm flipH="1">
            <a:off x="836613" y="498792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45" name="Rectangle 11"/>
          <p:cNvSpPr>
            <a:spLocks noGrp="1" noChangeArrowheads="1"/>
          </p:cNvSpPr>
          <p:nvPr>
            <p:ph type="title"/>
          </p:nvPr>
        </p:nvSpPr>
        <p:spPr>
          <a:xfrm>
            <a:off x="495300" y="120650"/>
            <a:ext cx="8318500" cy="485775"/>
          </a:xfrm>
        </p:spPr>
        <p:txBody>
          <a:bodyPr/>
          <a:lstStyle/>
          <a:p>
            <a:pPr eaLnBrk="1" hangingPunct="1"/>
            <a:r>
              <a:rPr lang="en-US" smtClean="0"/>
              <a:t>Sections of the data model</a:t>
            </a:r>
          </a:p>
        </p:txBody>
      </p:sp>
      <p:sp>
        <p:nvSpPr>
          <p:cNvPr id="10246" name="Rectangle 13"/>
          <p:cNvSpPr>
            <a:spLocks noChangeArrowheads="1"/>
          </p:cNvSpPr>
          <p:nvPr/>
        </p:nvSpPr>
        <p:spPr bwMode="auto">
          <a:xfrm flipH="1">
            <a:off x="4435475" y="1493838"/>
            <a:ext cx="1006475" cy="477837"/>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0247" name="Rectangle 19"/>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0248" name="Rectangle 21"/>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0249" name="Rectangle 28"/>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0250" name="Rectangle 31"/>
          <p:cNvSpPr>
            <a:spLocks noChangeArrowheads="1"/>
          </p:cNvSpPr>
          <p:nvPr/>
        </p:nvSpPr>
        <p:spPr bwMode="auto">
          <a:xfrm flipH="1">
            <a:off x="6897688" y="954088"/>
            <a:ext cx="1006475" cy="477837"/>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0251" name="Rectangle 34"/>
          <p:cNvSpPr>
            <a:spLocks noChangeArrowheads="1"/>
          </p:cNvSpPr>
          <p:nvPr/>
        </p:nvSpPr>
        <p:spPr bwMode="auto">
          <a:xfrm flipH="1">
            <a:off x="836613" y="5868988"/>
            <a:ext cx="1111250" cy="47783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52" name="Rectangle 37"/>
          <p:cNvSpPr>
            <a:spLocks noChangeArrowheads="1"/>
          </p:cNvSpPr>
          <p:nvPr/>
        </p:nvSpPr>
        <p:spPr bwMode="auto">
          <a:xfrm flipH="1">
            <a:off x="5572125" y="4435475"/>
            <a:ext cx="1006475" cy="477838"/>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253" name="Rectangle 40"/>
          <p:cNvSpPr>
            <a:spLocks noChangeArrowheads="1"/>
          </p:cNvSpPr>
          <p:nvPr/>
        </p:nvSpPr>
        <p:spPr bwMode="auto">
          <a:xfrm flipH="1">
            <a:off x="4435475" y="3351213"/>
            <a:ext cx="1006475"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254" name="Rectangle 43"/>
          <p:cNvSpPr>
            <a:spLocks noChangeArrowheads="1"/>
          </p:cNvSpPr>
          <p:nvPr/>
        </p:nvSpPr>
        <p:spPr bwMode="auto">
          <a:xfrm flipH="1">
            <a:off x="6102350" y="3357563"/>
            <a:ext cx="1230313"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255" name="Rectangle 50"/>
          <p:cNvSpPr>
            <a:spLocks noChangeArrowheads="1"/>
          </p:cNvSpPr>
          <p:nvPr/>
        </p:nvSpPr>
        <p:spPr bwMode="auto">
          <a:xfrm flipH="1">
            <a:off x="6842125" y="4433888"/>
            <a:ext cx="1006475"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256" name="Rectangle 52"/>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0257" name="Rectangle 58"/>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0258" name="Rectangle 60"/>
          <p:cNvSpPr>
            <a:spLocks noChangeArrowheads="1"/>
          </p:cNvSpPr>
          <p:nvPr/>
        </p:nvSpPr>
        <p:spPr bwMode="auto">
          <a:xfrm flipH="1">
            <a:off x="836613" y="410845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59" name="Text Box 77"/>
          <p:cNvSpPr txBox="1">
            <a:spLocks noChangeArrowheads="1"/>
          </p:cNvSpPr>
          <p:nvPr/>
        </p:nvSpPr>
        <p:spPr bwMode="auto">
          <a:xfrm>
            <a:off x="5281613" y="1387475"/>
            <a:ext cx="2476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What are the covered losses?</a:t>
            </a:r>
          </a:p>
        </p:txBody>
      </p:sp>
      <p:sp>
        <p:nvSpPr>
          <p:cNvPr id="10260" name="Text Box 78"/>
          <p:cNvSpPr txBox="1">
            <a:spLocks noChangeArrowheads="1"/>
          </p:cNvSpPr>
          <p:nvPr/>
        </p:nvSpPr>
        <p:spPr bwMode="auto">
          <a:xfrm>
            <a:off x="4951413" y="3814763"/>
            <a:ext cx="2476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How much money must be paid?</a:t>
            </a:r>
          </a:p>
        </p:txBody>
      </p:sp>
      <p:sp>
        <p:nvSpPr>
          <p:cNvPr id="10261" name="Text Box 79"/>
          <p:cNvSpPr txBox="1">
            <a:spLocks noChangeArrowheads="1"/>
          </p:cNvSpPr>
          <p:nvPr/>
        </p:nvSpPr>
        <p:spPr bwMode="auto">
          <a:xfrm>
            <a:off x="4930775" y="5446713"/>
            <a:ext cx="2476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Who are the parties involved?</a:t>
            </a:r>
          </a:p>
        </p:txBody>
      </p:sp>
      <p:sp>
        <p:nvSpPr>
          <p:cNvPr id="10262" name="Text Box 80"/>
          <p:cNvSpPr txBox="1">
            <a:spLocks noChangeArrowheads="1"/>
          </p:cNvSpPr>
          <p:nvPr/>
        </p:nvSpPr>
        <p:spPr bwMode="auto">
          <a:xfrm>
            <a:off x="1447800" y="1492250"/>
            <a:ext cx="17510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Who is processing the claim?</a:t>
            </a:r>
          </a:p>
        </p:txBody>
      </p:sp>
      <p:sp>
        <p:nvSpPr>
          <p:cNvPr id="10263" name="Text Box 81"/>
          <p:cNvSpPr txBox="1">
            <a:spLocks noChangeArrowheads="1"/>
          </p:cNvSpPr>
          <p:nvPr/>
        </p:nvSpPr>
        <p:spPr bwMode="auto">
          <a:xfrm>
            <a:off x="2047875" y="4297363"/>
            <a:ext cx="23018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What work must be done to process the claim?</a:t>
            </a:r>
          </a:p>
        </p:txBody>
      </p:sp>
      <p:grpSp>
        <p:nvGrpSpPr>
          <p:cNvPr id="10264" name="Group 82"/>
          <p:cNvGrpSpPr>
            <a:grpSpLocks/>
          </p:cNvGrpSpPr>
          <p:nvPr/>
        </p:nvGrpSpPr>
        <p:grpSpPr bwMode="auto">
          <a:xfrm flipH="1">
            <a:off x="2932113" y="3243263"/>
            <a:ext cx="1150937" cy="692150"/>
            <a:chOff x="2745" y="2043"/>
            <a:chExt cx="725" cy="436"/>
          </a:xfrm>
        </p:grpSpPr>
        <p:sp>
          <p:nvSpPr>
            <p:cNvPr id="10265" name="Rectangle 83"/>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0266" name="Text Box 84"/>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sp>
        <p:nvSpPr>
          <p:cNvPr id="27" name="Rectangle 3"/>
          <p:cNvSpPr>
            <a:spLocks noChangeArrowheads="1"/>
          </p:cNvSpPr>
          <p:nvPr/>
        </p:nvSpPr>
        <p:spPr bwMode="auto">
          <a:xfrm flipH="1">
            <a:off x="831850" y="256540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ChangeArrowheads="1"/>
          </p:cNvSpPr>
          <p:nvPr/>
        </p:nvSpPr>
        <p:spPr bwMode="auto">
          <a:xfrm flipH="1">
            <a:off x="836613" y="322897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1267" name="Rectangle 6"/>
          <p:cNvSpPr>
            <a:spLocks noChangeArrowheads="1"/>
          </p:cNvSpPr>
          <p:nvPr/>
        </p:nvSpPr>
        <p:spPr bwMode="auto">
          <a:xfrm flipH="1">
            <a:off x="3005138"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1268" name="Rectangle 9"/>
          <p:cNvSpPr>
            <a:spLocks noChangeArrowheads="1"/>
          </p:cNvSpPr>
          <p:nvPr/>
        </p:nvSpPr>
        <p:spPr bwMode="auto">
          <a:xfrm flipH="1">
            <a:off x="836613" y="498792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1269" name="Rectangle 11"/>
          <p:cNvSpPr>
            <a:spLocks noGrp="1" noChangeArrowheads="1"/>
          </p:cNvSpPr>
          <p:nvPr>
            <p:ph type="title"/>
          </p:nvPr>
        </p:nvSpPr>
        <p:spPr>
          <a:xfrm>
            <a:off x="495300" y="120650"/>
            <a:ext cx="8318500" cy="485775"/>
          </a:xfrm>
        </p:spPr>
        <p:txBody>
          <a:bodyPr/>
          <a:lstStyle/>
          <a:p>
            <a:pPr eaLnBrk="1" hangingPunct="1"/>
            <a:r>
              <a:rPr lang="en-US" smtClean="0"/>
              <a:t>Policy and Coverage</a:t>
            </a:r>
          </a:p>
        </p:txBody>
      </p:sp>
      <p:grpSp>
        <p:nvGrpSpPr>
          <p:cNvPr id="11270" name="Group 12"/>
          <p:cNvGrpSpPr>
            <a:grpSpLocks/>
          </p:cNvGrpSpPr>
          <p:nvPr/>
        </p:nvGrpSpPr>
        <p:grpSpPr bwMode="auto">
          <a:xfrm flipH="1">
            <a:off x="4435475" y="1493838"/>
            <a:ext cx="1006475" cy="477837"/>
            <a:chOff x="0" y="2816"/>
            <a:chExt cx="634" cy="301"/>
          </a:xfrm>
        </p:grpSpPr>
        <p:sp>
          <p:nvSpPr>
            <p:cNvPr id="11299" name="Rectangle 13"/>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1300" name="Text Box 14"/>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11271" name="Group 15"/>
          <p:cNvGrpSpPr>
            <a:grpSpLocks/>
          </p:cNvGrpSpPr>
          <p:nvPr/>
        </p:nvGrpSpPr>
        <p:grpSpPr bwMode="auto">
          <a:xfrm flipH="1">
            <a:off x="2932113" y="3243263"/>
            <a:ext cx="1150937" cy="692150"/>
            <a:chOff x="2745" y="2043"/>
            <a:chExt cx="725" cy="436"/>
          </a:xfrm>
        </p:grpSpPr>
        <p:sp>
          <p:nvSpPr>
            <p:cNvPr id="11297" name="Rectangle 16"/>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1298" name="Text Box 17"/>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sp>
        <p:nvSpPr>
          <p:cNvPr id="11272" name="Rectangle 19"/>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1273" name="Rectangle 21"/>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1274" name="Rectangle 28"/>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grpSp>
        <p:nvGrpSpPr>
          <p:cNvPr id="11275" name="Group 30"/>
          <p:cNvGrpSpPr>
            <a:grpSpLocks/>
          </p:cNvGrpSpPr>
          <p:nvPr/>
        </p:nvGrpSpPr>
        <p:grpSpPr bwMode="auto">
          <a:xfrm flipH="1">
            <a:off x="6897688" y="954088"/>
            <a:ext cx="1006475" cy="477837"/>
            <a:chOff x="0" y="2816"/>
            <a:chExt cx="634" cy="301"/>
          </a:xfrm>
        </p:grpSpPr>
        <p:sp>
          <p:nvSpPr>
            <p:cNvPr id="11295" name="Rectangle 31"/>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1296" name="Text Box 32"/>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11276" name="Rectangle 34"/>
          <p:cNvSpPr>
            <a:spLocks noChangeArrowheads="1"/>
          </p:cNvSpPr>
          <p:nvPr/>
        </p:nvSpPr>
        <p:spPr bwMode="auto">
          <a:xfrm flipH="1">
            <a:off x="836613" y="5868988"/>
            <a:ext cx="1111250" cy="47783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1277" name="Rectangle 37"/>
          <p:cNvSpPr>
            <a:spLocks noChangeArrowheads="1"/>
          </p:cNvSpPr>
          <p:nvPr/>
        </p:nvSpPr>
        <p:spPr bwMode="auto">
          <a:xfrm flipH="1">
            <a:off x="5572125" y="4435475"/>
            <a:ext cx="1006475" cy="477838"/>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278" name="Rectangle 40"/>
          <p:cNvSpPr>
            <a:spLocks noChangeArrowheads="1"/>
          </p:cNvSpPr>
          <p:nvPr/>
        </p:nvSpPr>
        <p:spPr bwMode="auto">
          <a:xfrm flipH="1">
            <a:off x="4435475" y="3351213"/>
            <a:ext cx="1006475"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279" name="Rectangle 43"/>
          <p:cNvSpPr>
            <a:spLocks noChangeArrowheads="1"/>
          </p:cNvSpPr>
          <p:nvPr/>
        </p:nvSpPr>
        <p:spPr bwMode="auto">
          <a:xfrm flipH="1">
            <a:off x="6102350" y="3357563"/>
            <a:ext cx="1230313"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280" name="Rectangle 50"/>
          <p:cNvSpPr>
            <a:spLocks noChangeArrowheads="1"/>
          </p:cNvSpPr>
          <p:nvPr/>
        </p:nvSpPr>
        <p:spPr bwMode="auto">
          <a:xfrm flipH="1">
            <a:off x="6842125" y="4433888"/>
            <a:ext cx="1006475"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281" name="Rectangle 52"/>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1282" name="Rectangle 58"/>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83" name="Rectangle 60"/>
          <p:cNvSpPr>
            <a:spLocks noChangeArrowheads="1"/>
          </p:cNvSpPr>
          <p:nvPr/>
        </p:nvSpPr>
        <p:spPr bwMode="auto">
          <a:xfrm flipH="1">
            <a:off x="836613" y="410845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1284" name="Line 77"/>
          <p:cNvSpPr>
            <a:spLocks noChangeShapeType="1"/>
          </p:cNvSpPr>
          <p:nvPr/>
        </p:nvSpPr>
        <p:spPr bwMode="auto">
          <a:xfrm flipH="1">
            <a:off x="5440363" y="1160463"/>
            <a:ext cx="1454150" cy="5476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5" name="Line 78"/>
          <p:cNvSpPr>
            <a:spLocks noChangeShapeType="1"/>
          </p:cNvSpPr>
          <p:nvPr/>
        </p:nvSpPr>
        <p:spPr bwMode="auto">
          <a:xfrm flipH="1" flipV="1">
            <a:off x="5441950" y="1625600"/>
            <a:ext cx="174625" cy="190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6" name="Line 79"/>
          <p:cNvSpPr>
            <a:spLocks noChangeShapeType="1"/>
          </p:cNvSpPr>
          <p:nvPr/>
        </p:nvSpPr>
        <p:spPr bwMode="auto">
          <a:xfrm flipH="1">
            <a:off x="5443538" y="1643063"/>
            <a:ext cx="157162" cy="15716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87" name="Line 80"/>
          <p:cNvSpPr>
            <a:spLocks noChangeShapeType="1"/>
          </p:cNvSpPr>
          <p:nvPr/>
        </p:nvSpPr>
        <p:spPr bwMode="auto">
          <a:xfrm flipH="1">
            <a:off x="3671888" y="1349375"/>
            <a:ext cx="3236912" cy="19018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8" name="Line 81"/>
          <p:cNvSpPr>
            <a:spLocks noChangeShapeType="1"/>
          </p:cNvSpPr>
          <p:nvPr/>
        </p:nvSpPr>
        <p:spPr bwMode="auto">
          <a:xfrm flipH="1">
            <a:off x="3598863" y="2943225"/>
            <a:ext cx="174625" cy="293688"/>
          </a:xfrm>
          <a:prstGeom prst="line">
            <a:avLst/>
          </a:prstGeom>
          <a:noFill/>
          <a:ln w="12700">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9" name="Text Box 82"/>
          <p:cNvSpPr txBox="1">
            <a:spLocks noChangeArrowheads="1"/>
          </p:cNvSpPr>
          <p:nvPr/>
        </p:nvSpPr>
        <p:spPr bwMode="auto">
          <a:xfrm>
            <a:off x="2360613" y="2157413"/>
            <a:ext cx="1751012"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t>Coverage does not link directly to Claim</a:t>
            </a:r>
          </a:p>
        </p:txBody>
      </p:sp>
      <p:sp>
        <p:nvSpPr>
          <p:cNvPr id="11290" name="Line 83"/>
          <p:cNvSpPr>
            <a:spLocks noChangeShapeType="1"/>
          </p:cNvSpPr>
          <p:nvPr/>
        </p:nvSpPr>
        <p:spPr bwMode="auto">
          <a:xfrm flipH="1">
            <a:off x="4259263" y="1843088"/>
            <a:ext cx="168275" cy="282575"/>
          </a:xfrm>
          <a:prstGeom prst="line">
            <a:avLst/>
          </a:prstGeom>
          <a:noFill/>
          <a:ln w="12700">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291" name="Group 89"/>
          <p:cNvGrpSpPr>
            <a:grpSpLocks/>
          </p:cNvGrpSpPr>
          <p:nvPr/>
        </p:nvGrpSpPr>
        <p:grpSpPr bwMode="auto">
          <a:xfrm>
            <a:off x="8118475" y="488950"/>
            <a:ext cx="841375" cy="987425"/>
            <a:chOff x="5129" y="508"/>
            <a:chExt cx="530" cy="622"/>
          </a:xfrm>
        </p:grpSpPr>
        <p:pic>
          <p:nvPicPr>
            <p:cNvPr id="11293" name="Picture 90"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8" y="785"/>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4" name="Text Box 91"/>
            <p:cNvSpPr txBox="1">
              <a:spLocks noChangeArrowheads="1"/>
            </p:cNvSpPr>
            <p:nvPr/>
          </p:nvSpPr>
          <p:spPr bwMode="auto">
            <a:xfrm>
              <a:off x="5129" y="508"/>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accent1"/>
                  </a:solidFill>
                </a:rPr>
                <a:t>Policy</a:t>
              </a:r>
              <a:br>
                <a:rPr lang="en-US" sz="1400">
                  <a:solidFill>
                    <a:schemeClr val="accent1"/>
                  </a:solidFill>
                </a:rPr>
              </a:br>
              <a:r>
                <a:rPr lang="en-US" sz="1400">
                  <a:solidFill>
                    <a:schemeClr val="accent1"/>
                  </a:solidFill>
                </a:rPr>
                <a:t>Admin.</a:t>
              </a:r>
            </a:p>
          </p:txBody>
        </p:sp>
      </p:grpSp>
      <p:sp>
        <p:nvSpPr>
          <p:cNvPr id="11292" name="Line 92"/>
          <p:cNvSpPr>
            <a:spLocks noChangeShapeType="1"/>
          </p:cNvSpPr>
          <p:nvPr/>
        </p:nvSpPr>
        <p:spPr bwMode="auto">
          <a:xfrm flipH="1">
            <a:off x="7910513" y="1190625"/>
            <a:ext cx="361950"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 name="Rectangle 3"/>
          <p:cNvSpPr>
            <a:spLocks noChangeArrowheads="1"/>
          </p:cNvSpPr>
          <p:nvPr/>
        </p:nvSpPr>
        <p:spPr bwMode="auto">
          <a:xfrm flipH="1">
            <a:off x="831850" y="256540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flipH="1">
            <a:off x="836613" y="322897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2291" name="Rectangle 3"/>
          <p:cNvSpPr>
            <a:spLocks noChangeArrowheads="1"/>
          </p:cNvSpPr>
          <p:nvPr/>
        </p:nvSpPr>
        <p:spPr bwMode="auto">
          <a:xfrm flipH="1">
            <a:off x="3005138"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2292" name="Rectangle 4"/>
          <p:cNvSpPr>
            <a:spLocks noChangeArrowheads="1"/>
          </p:cNvSpPr>
          <p:nvPr/>
        </p:nvSpPr>
        <p:spPr bwMode="auto">
          <a:xfrm flipH="1">
            <a:off x="836613" y="498792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2293" name="Rectangle 5"/>
          <p:cNvSpPr>
            <a:spLocks noGrp="1" noChangeArrowheads="1"/>
          </p:cNvSpPr>
          <p:nvPr>
            <p:ph type="title"/>
          </p:nvPr>
        </p:nvSpPr>
        <p:spPr>
          <a:xfrm>
            <a:off x="495300" y="120650"/>
            <a:ext cx="8318500" cy="485775"/>
          </a:xfrm>
        </p:spPr>
        <p:txBody>
          <a:bodyPr/>
          <a:lstStyle/>
          <a:p>
            <a:pPr eaLnBrk="1" hangingPunct="1"/>
            <a:r>
              <a:rPr lang="en-US" smtClean="0"/>
              <a:t>Incident</a:t>
            </a:r>
          </a:p>
        </p:txBody>
      </p:sp>
      <p:grpSp>
        <p:nvGrpSpPr>
          <p:cNvPr id="12294" name="Group 6"/>
          <p:cNvGrpSpPr>
            <a:grpSpLocks/>
          </p:cNvGrpSpPr>
          <p:nvPr/>
        </p:nvGrpSpPr>
        <p:grpSpPr bwMode="auto">
          <a:xfrm flipH="1">
            <a:off x="4435475" y="1493838"/>
            <a:ext cx="1006475" cy="477837"/>
            <a:chOff x="0" y="2816"/>
            <a:chExt cx="634" cy="301"/>
          </a:xfrm>
        </p:grpSpPr>
        <p:sp>
          <p:nvSpPr>
            <p:cNvPr id="12324" name="Rectangle 7"/>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2325" name="Text Box 8"/>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12295" name="Group 9"/>
          <p:cNvGrpSpPr>
            <a:grpSpLocks/>
          </p:cNvGrpSpPr>
          <p:nvPr/>
        </p:nvGrpSpPr>
        <p:grpSpPr bwMode="auto">
          <a:xfrm flipH="1">
            <a:off x="2932113" y="3243263"/>
            <a:ext cx="1150937" cy="692150"/>
            <a:chOff x="2745" y="2043"/>
            <a:chExt cx="725" cy="436"/>
          </a:xfrm>
        </p:grpSpPr>
        <p:sp>
          <p:nvSpPr>
            <p:cNvPr id="12322" name="Rectangle 10"/>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2323" name="Text Box 11"/>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sp>
        <p:nvSpPr>
          <p:cNvPr id="12296" name="Rectangle 12"/>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2297" name="Rectangle 14"/>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grpSp>
        <p:nvGrpSpPr>
          <p:cNvPr id="12298" name="Group 15"/>
          <p:cNvGrpSpPr>
            <a:grpSpLocks/>
          </p:cNvGrpSpPr>
          <p:nvPr/>
        </p:nvGrpSpPr>
        <p:grpSpPr bwMode="auto">
          <a:xfrm flipH="1">
            <a:off x="6897688" y="954088"/>
            <a:ext cx="1006475" cy="477837"/>
            <a:chOff x="0" y="2816"/>
            <a:chExt cx="634" cy="301"/>
          </a:xfrm>
        </p:grpSpPr>
        <p:sp>
          <p:nvSpPr>
            <p:cNvPr id="12320" name="Rectangle 16"/>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2321" name="Text Box 17"/>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12299" name="Rectangle 18"/>
          <p:cNvSpPr>
            <a:spLocks noChangeArrowheads="1"/>
          </p:cNvSpPr>
          <p:nvPr/>
        </p:nvSpPr>
        <p:spPr bwMode="auto">
          <a:xfrm flipH="1">
            <a:off x="836613" y="5868988"/>
            <a:ext cx="1111250" cy="47783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2300" name="Rectangle 19"/>
          <p:cNvSpPr>
            <a:spLocks noChangeArrowheads="1"/>
          </p:cNvSpPr>
          <p:nvPr/>
        </p:nvSpPr>
        <p:spPr bwMode="auto">
          <a:xfrm flipH="1">
            <a:off x="5572125" y="4435475"/>
            <a:ext cx="1006475" cy="477838"/>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301" name="Rectangle 20"/>
          <p:cNvSpPr>
            <a:spLocks noChangeArrowheads="1"/>
          </p:cNvSpPr>
          <p:nvPr/>
        </p:nvSpPr>
        <p:spPr bwMode="auto">
          <a:xfrm flipH="1">
            <a:off x="4435475" y="3351213"/>
            <a:ext cx="1006475"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302" name="Rectangle 21"/>
          <p:cNvSpPr>
            <a:spLocks noChangeArrowheads="1"/>
          </p:cNvSpPr>
          <p:nvPr/>
        </p:nvSpPr>
        <p:spPr bwMode="auto">
          <a:xfrm flipH="1">
            <a:off x="6102350" y="3357563"/>
            <a:ext cx="1230313"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303" name="Rectangle 22"/>
          <p:cNvSpPr>
            <a:spLocks noChangeArrowheads="1"/>
          </p:cNvSpPr>
          <p:nvPr/>
        </p:nvSpPr>
        <p:spPr bwMode="auto">
          <a:xfrm flipH="1">
            <a:off x="6842125" y="4433888"/>
            <a:ext cx="1006475"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304" name="Rectangle 23"/>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2305" name="Rectangle 24"/>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306" name="Rectangle 25"/>
          <p:cNvSpPr>
            <a:spLocks noChangeArrowheads="1"/>
          </p:cNvSpPr>
          <p:nvPr/>
        </p:nvSpPr>
        <p:spPr bwMode="auto">
          <a:xfrm flipH="1">
            <a:off x="836613" y="410845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2307" name="Line 26"/>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08" name="Line 27"/>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09" name="Line 28"/>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10" name="Line 29"/>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11" name="Rectangle 33"/>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2312" name="Text Box 34"/>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12313" name="Group 35"/>
          <p:cNvGrpSpPr>
            <a:grpSpLocks/>
          </p:cNvGrpSpPr>
          <p:nvPr/>
        </p:nvGrpSpPr>
        <p:grpSpPr bwMode="auto">
          <a:xfrm flipH="1">
            <a:off x="6294438" y="2233613"/>
            <a:ext cx="858837" cy="152400"/>
            <a:chOff x="4441" y="3335"/>
            <a:chExt cx="541" cy="96"/>
          </a:xfrm>
        </p:grpSpPr>
        <p:sp>
          <p:nvSpPr>
            <p:cNvPr id="12317" name="Rectangle 36"/>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318" name="Rectangle 37"/>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319" name="Rectangle 38"/>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2314" name="Line 47"/>
          <p:cNvSpPr>
            <a:spLocks noChangeShapeType="1"/>
          </p:cNvSpPr>
          <p:nvPr/>
        </p:nvSpPr>
        <p:spPr bwMode="auto">
          <a:xfrm flipV="1">
            <a:off x="3846513" y="2225675"/>
            <a:ext cx="2379662" cy="10112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15" name="Line 48"/>
          <p:cNvSpPr>
            <a:spLocks noChangeShapeType="1"/>
          </p:cNvSpPr>
          <p:nvPr/>
        </p:nvSpPr>
        <p:spPr bwMode="auto">
          <a:xfrm flipV="1">
            <a:off x="6096000" y="2138363"/>
            <a:ext cx="123825" cy="1428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16" name="Line 49"/>
          <p:cNvSpPr>
            <a:spLocks noChangeShapeType="1"/>
          </p:cNvSpPr>
          <p:nvPr/>
        </p:nvSpPr>
        <p:spPr bwMode="auto">
          <a:xfrm>
            <a:off x="6100763" y="2281238"/>
            <a:ext cx="119062" cy="285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 name="Rectangle 3"/>
          <p:cNvSpPr>
            <a:spLocks noChangeArrowheads="1"/>
          </p:cNvSpPr>
          <p:nvPr/>
        </p:nvSpPr>
        <p:spPr bwMode="auto">
          <a:xfrm flipH="1">
            <a:off x="831850" y="256540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17244</TotalTime>
  <Words>5867</Words>
  <Application>Microsoft Office PowerPoint</Application>
  <PresentationFormat>On-screen Show (4:3)</PresentationFormat>
  <Paragraphs>625</Paragraphs>
  <Slides>33</Slides>
  <Notes>33</Notes>
  <HiddenSlides>1</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1_test-template</vt:lpstr>
      <vt:lpstr>The ClaimCenter Data Model</vt:lpstr>
      <vt:lpstr>Lesson objectives</vt:lpstr>
      <vt:lpstr>Lesson outline</vt:lpstr>
      <vt:lpstr>The ClaimCenter data model</vt:lpstr>
      <vt:lpstr>Review: Primary entities in the data model</vt:lpstr>
      <vt:lpstr>Types of relationships</vt:lpstr>
      <vt:lpstr>Sections of the data model</vt:lpstr>
      <vt:lpstr>Policy and Coverage</vt:lpstr>
      <vt:lpstr>Incident</vt:lpstr>
      <vt:lpstr>Contact and ClaimContact</vt:lpstr>
      <vt:lpstr>Exposure</vt:lpstr>
      <vt:lpstr>Transaction, ReserveLine, and Check</vt:lpstr>
      <vt:lpstr>(Notes only slide)</vt:lpstr>
      <vt:lpstr>Service Request</vt:lpstr>
      <vt:lpstr>Document</vt:lpstr>
      <vt:lpstr>Activity</vt:lpstr>
      <vt:lpstr>Note</vt:lpstr>
      <vt:lpstr>Matter</vt:lpstr>
      <vt:lpstr>User and Group</vt:lpstr>
      <vt:lpstr>Review: ClaimCenter data model</vt:lpstr>
      <vt:lpstr>ClaimCenter-specific data model Issues</vt:lpstr>
      <vt:lpstr>Lesson outline</vt:lpstr>
      <vt:lpstr>Methods of data entry</vt:lpstr>
      <vt:lpstr>Data imported from files</vt:lpstr>
      <vt:lpstr>File import via import_tools utility</vt:lpstr>
      <vt:lpstr>File import via import admin screen</vt:lpstr>
      <vt:lpstr>Data imported from external systems</vt:lpstr>
      <vt:lpstr>Data imported periodically</vt:lpstr>
      <vt:lpstr>Data imported on demand</vt:lpstr>
      <vt:lpstr>Lesson objectives review</vt:lpstr>
      <vt:lpstr>Review questions</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ClaimCenter Data Model</dc:title>
  <dc:creator>Tom Rhoades</dc:creator>
  <dc:description>2010</dc:description>
  <cp:lastModifiedBy>Tom Rhoades</cp:lastModifiedBy>
  <cp:revision>1787</cp:revision>
  <cp:lastPrinted>2014-02-12T22:48:19Z</cp:lastPrinted>
  <dcterms:created xsi:type="dcterms:W3CDTF">2007-08-02T20:13:16Z</dcterms:created>
  <dcterms:modified xsi:type="dcterms:W3CDTF">2014-02-13T18:40:19Z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