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33"/>
  </p:notesMasterIdLst>
  <p:handoutMasterIdLst>
    <p:handoutMasterId r:id="rId34"/>
  </p:handoutMasterIdLst>
  <p:sldIdLst>
    <p:sldId id="1192" r:id="rId2"/>
    <p:sldId id="1299" r:id="rId3"/>
    <p:sldId id="1300" r:id="rId4"/>
    <p:sldId id="1436" r:id="rId5"/>
    <p:sldId id="1437" r:id="rId6"/>
    <p:sldId id="1438" r:id="rId7"/>
    <p:sldId id="1439" r:id="rId8"/>
    <p:sldId id="1440" r:id="rId9"/>
    <p:sldId id="1452" r:id="rId10"/>
    <p:sldId id="1453" r:id="rId11"/>
    <p:sldId id="1461" r:id="rId12"/>
    <p:sldId id="1464" r:id="rId13"/>
    <p:sldId id="1455" r:id="rId14"/>
    <p:sldId id="1483" r:id="rId15"/>
    <p:sldId id="1465" r:id="rId16"/>
    <p:sldId id="1466" r:id="rId17"/>
    <p:sldId id="1467" r:id="rId18"/>
    <p:sldId id="1468" r:id="rId19"/>
    <p:sldId id="1470" r:id="rId20"/>
    <p:sldId id="1456" r:id="rId21"/>
    <p:sldId id="1471" r:id="rId22"/>
    <p:sldId id="1477" r:id="rId23"/>
    <p:sldId id="1478" r:id="rId24"/>
    <p:sldId id="1447" r:id="rId25"/>
    <p:sldId id="1459" r:id="rId26"/>
    <p:sldId id="1454" r:id="rId27"/>
    <p:sldId id="1445" r:id="rId28"/>
    <p:sldId id="1480" r:id="rId29"/>
    <p:sldId id="1297" r:id="rId30"/>
    <p:sldId id="1298" r:id="rId31"/>
    <p:sldId id="1484" r:id="rId32"/>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000099"/>
    <a:srgbClr val="000066"/>
    <a:srgbClr val="993300"/>
    <a:srgbClr val="003399"/>
    <a:srgbClr val="FF6600"/>
    <a:srgbClr val="99FF99"/>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8" autoAdjust="0"/>
    <p:restoredTop sz="74372" autoAdjust="0"/>
  </p:normalViewPr>
  <p:slideViewPr>
    <p:cSldViewPr snapToGrid="0">
      <p:cViewPr>
        <p:scale>
          <a:sx n="76" d="100"/>
          <a:sy n="76" d="100"/>
        </p:scale>
        <p:origin x="-1164" y="-72"/>
      </p:cViewPr>
      <p:guideLst>
        <p:guide orient="horz" pos="2160"/>
        <p:guide pos="2880"/>
      </p:guideLst>
    </p:cSldViewPr>
  </p:slideViewPr>
  <p:outlineViewPr>
    <p:cViewPr>
      <p:scale>
        <a:sx n="25" d="100"/>
        <a:sy n="2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754" y="-9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slide" Target="slides/slide9.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dirty="0"/>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dirty="0"/>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dirty="0"/>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0375B8E7-70BC-461F-8F32-6749A2F4B82E}" type="slidenum">
              <a:rPr lang="en-US" altLang="en-US"/>
              <a:pPr>
                <a:defRPr/>
              </a:pPr>
              <a:t>‹#›</a:t>
            </a:fld>
            <a:endParaRPr lang="en-US" altLang="en-US" dirty="0"/>
          </a:p>
        </p:txBody>
      </p:sp>
    </p:spTree>
    <p:extLst>
      <p:ext uri="{BB962C8B-B14F-4D97-AF65-F5344CB8AC3E}">
        <p14:creationId xmlns:p14="http://schemas.microsoft.com/office/powerpoint/2010/main" val="423782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dirty="0"/>
              <a:t>	</a:t>
            </a:r>
            <a:endParaRPr lang="en-US" dirty="0"/>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dirty="0">
                <a:solidFill>
                  <a:srgbClr val="000000"/>
                </a:solidFill>
                <a:latin typeface="Times New Roman" pitchFamily="18" charset="0"/>
                <a:cs typeface="Times New Roman" pitchFamily="18" charset="0"/>
              </a:rPr>
              <a:t>Introduction, 2.</a:t>
            </a:r>
            <a:fld id="{5F876199-5DE7-4996-8C82-7D9DA39FA843}"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dirty="0">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dirty="0"/>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dirty="0"/>
              <a:t>	Wizards - </a:t>
            </a:r>
            <a:fld id="{14FA762A-B1D6-4CE1-A419-F8F3DE122C11}" type="slidenum">
              <a:rPr lang="en-US" altLang="en-US"/>
              <a:pPr>
                <a:defRPr/>
              </a:pPr>
              <a:t>‹#›</a:t>
            </a:fld>
            <a:endParaRPr lang="en-US" altLang="en-US" dirty="0"/>
          </a:p>
        </p:txBody>
      </p:sp>
    </p:spTree>
    <p:extLst>
      <p:ext uri="{BB962C8B-B14F-4D97-AF65-F5344CB8AC3E}">
        <p14:creationId xmlns:p14="http://schemas.microsoft.com/office/powerpoint/2010/main" val="291000889"/>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358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7B8AD3D7-036A-4E6B-81C8-F91CFCAAD40C}" type="slidenum">
              <a:rPr lang="en-US" altLang="en-US" sz="1200" b="0" smtClean="0">
                <a:solidFill>
                  <a:schemeClr val="tx1"/>
                </a:solidFill>
              </a:rPr>
              <a:pPr eaLnBrk="1" hangingPunct="1"/>
              <a:t>1</a:t>
            </a:fld>
            <a:endParaRPr lang="en-US" altLang="en-US" sz="1200" b="0" dirty="0" smtClean="0">
              <a:solidFill>
                <a:schemeClr val="tx1"/>
              </a:solidFill>
            </a:endParaRPr>
          </a:p>
        </p:txBody>
      </p:sp>
      <p:sp>
        <p:nvSpPr>
          <p:cNvPr id="35844" name="Rectangle 2"/>
          <p:cNvSpPr>
            <a:spLocks noGrp="1" noRot="1" noChangeAspect="1" noChangeArrowheads="1" noTextEdit="1"/>
          </p:cNvSpPr>
          <p:nvPr>
            <p:ph type="sldImg"/>
          </p:nvPr>
        </p:nvSpPr>
        <p:spPr>
          <a:xfrm>
            <a:off x="715963" y="630238"/>
            <a:ext cx="5430837" cy="4073525"/>
          </a:xfrm>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40B345CC-E66B-4E52-AE91-6B140EF17E1B}" type="slidenum">
              <a:rPr lang="en-US" altLang="en-US" sz="1200" b="0" smtClean="0">
                <a:solidFill>
                  <a:schemeClr val="tx1"/>
                </a:solidFill>
              </a:rPr>
              <a:pPr eaLnBrk="1" hangingPunct="1"/>
              <a:t>10</a:t>
            </a:fld>
            <a:endParaRPr lang="en-US" altLang="en-US" sz="1200" b="0" dirty="0" smtClean="0">
              <a:solidFill>
                <a:schemeClr val="tx1"/>
              </a:solidFill>
            </a:endParaRPr>
          </a:p>
        </p:txBody>
      </p:sp>
      <p:sp>
        <p:nvSpPr>
          <p:cNvPr id="45060" name="Rectangle 2"/>
          <p:cNvSpPr>
            <a:spLocks noGrp="1" noRot="1" noChangeAspect="1" noChangeArrowheads="1" noTextEdit="1"/>
          </p:cNvSpPr>
          <p:nvPr>
            <p:ph type="sldImg"/>
          </p:nvPr>
        </p:nvSpPr>
        <p:spPr>
          <a:xfrm>
            <a:off x="715963" y="630238"/>
            <a:ext cx="5432425"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architecture of a wizard is more simplistic than that of a location group. A wizard's architecture consists of wizard steps, and each wizard step points directly to a screen. Often, wizard steps are grouped together into wizard step sets. Wizard step sets let developers specify logic which is identical for multiple steps. For example, if there was a series of wizard steps relevant only for property claims, they could be grouped into a wizard step set which had a visibility condition of "visible if the claim's loss type is property".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5A03B89E-9DEA-446E-BAFC-9CFE009E4695}" type="slidenum">
              <a:rPr lang="en-US" altLang="en-US" sz="1200" b="0" smtClean="0">
                <a:solidFill>
                  <a:schemeClr val="tx1"/>
                </a:solidFill>
              </a:rPr>
              <a:pPr eaLnBrk="1" hangingPunct="1"/>
              <a:t>11</a:t>
            </a:fld>
            <a:endParaRPr lang="en-US" altLang="en-US" sz="1200" b="0" dirty="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next section of this lesson discusses wizard-level configuration. The section after that discusses wizard-step-level configuration.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041AB02E-6C5E-4032-BACE-CD0FCAD7378D}" type="slidenum">
              <a:rPr lang="en-US" altLang="en-US" sz="1200" b="0" smtClean="0">
                <a:solidFill>
                  <a:schemeClr val="tx1"/>
                </a:solidFill>
              </a:rPr>
              <a:pPr eaLnBrk="1" hangingPunct="1"/>
              <a:t>12</a:t>
            </a:fld>
            <a:endParaRPr lang="en-US" altLang="en-US" sz="1200" b="0" dirty="0" smtClean="0">
              <a:solidFill>
                <a:schemeClr val="tx1"/>
              </a:solidFill>
            </a:endParaRPr>
          </a:p>
        </p:txBody>
      </p:sp>
      <p:sp>
        <p:nvSpPr>
          <p:cNvPr id="47108" name="Rectangle 2"/>
          <p:cNvSpPr>
            <a:spLocks noGrp="1" noRot="1" noChangeAspect="1" noChangeArrowheads="1" noTextEdit="1"/>
          </p:cNvSpPr>
          <p:nvPr>
            <p:ph type="sldImg"/>
          </p:nvPr>
        </p:nvSpPr>
        <p:spPr>
          <a:xfrm>
            <a:off x="715963" y="630238"/>
            <a:ext cx="5432425" cy="4073525"/>
          </a:xfrm>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F395EA1C-EC43-4E6A-BE01-9F5ECEA924AE}" type="slidenum">
              <a:rPr lang="en-US" altLang="en-US" sz="1200" b="0" smtClean="0">
                <a:solidFill>
                  <a:schemeClr val="tx1"/>
                </a:solidFill>
              </a:rPr>
              <a:pPr eaLnBrk="1" hangingPunct="1"/>
              <a:t>13</a:t>
            </a:fld>
            <a:endParaRPr lang="en-US" altLang="en-US" sz="1200" b="0" dirty="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PCF file for a wizard consists of steps (either on their own on in step sets). Each step points to a screen. </a:t>
            </a:r>
          </a:p>
          <a:p>
            <a:pPr eaLnBrk="1" hangingPunct="1"/>
            <a:r>
              <a:rPr lang="en-US" dirty="0" smtClean="0"/>
              <a:t>The steps of a wizard are listed in the following order:</a:t>
            </a:r>
          </a:p>
          <a:p>
            <a:pPr marL="457200" lvl="1" indent="-228600" eaLnBrk="1" hangingPunct="1">
              <a:buAutoNum type="arabicPeriod"/>
            </a:pPr>
            <a:r>
              <a:rPr lang="en-US" dirty="0" smtClean="0"/>
              <a:t>Ordered steps (and which screens they navigate to) for full wizards</a:t>
            </a:r>
            <a:r>
              <a:rPr lang="en-US" baseline="0" dirty="0" smtClean="0"/>
              <a:t> </a:t>
            </a:r>
          </a:p>
          <a:p>
            <a:pPr marL="457200" lvl="1" indent="-228600" eaLnBrk="1" hangingPunct="1">
              <a:buAutoNum type="arabicPeriod"/>
            </a:pPr>
            <a:r>
              <a:rPr lang="en-US" baseline="0" dirty="0" smtClean="0"/>
              <a:t>(Continued on next slide)</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F395EA1C-EC43-4E6A-BE01-9F5ECEA924AE}" type="slidenum">
              <a:rPr lang="en-US" altLang="en-US" sz="1200" b="0" smtClean="0">
                <a:solidFill>
                  <a:schemeClr val="tx1"/>
                </a:solidFill>
              </a:rPr>
              <a:pPr eaLnBrk="1" hangingPunct="1"/>
              <a:t>14</a:t>
            </a:fld>
            <a:endParaRPr lang="en-US" altLang="en-US" sz="1200" b="0" dirty="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lvl="1" indent="0" eaLnBrk="1" hangingPunct="1">
              <a:buFont typeface="+mj-lt"/>
              <a:buNone/>
            </a:pPr>
            <a:r>
              <a:rPr lang="en-US" baseline="0" dirty="0" smtClean="0"/>
              <a:t>2. </a:t>
            </a:r>
            <a:r>
              <a:rPr lang="en-US" dirty="0" smtClean="0"/>
              <a:t>Ordered steps (and which screens they navigate to) for quick wizards (for each LOB)</a:t>
            </a:r>
          </a:p>
          <a:p>
            <a:pPr marL="228600" lvl="1" indent="0" eaLnBrk="1" hangingPunct="1">
              <a:buFont typeface="+mj-lt"/>
              <a:buNone/>
            </a:pPr>
            <a:r>
              <a:rPr lang="en-US" dirty="0" smtClean="0"/>
              <a:t>3. Independent steps (and which screens they navigate to) organized</a:t>
            </a:r>
            <a:r>
              <a:rPr lang="en-US" baseline="0" dirty="0" smtClean="0"/>
              <a:t> into a Step set “IndependentWizardStepSet”</a:t>
            </a:r>
            <a:endParaRPr lang="en-US" dirty="0" smtClean="0"/>
          </a:p>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6F7B24EF-0786-44CD-9448-99338D265FC8}" type="slidenum">
              <a:rPr lang="en-US" altLang="en-US" sz="1200" b="0" smtClean="0">
                <a:solidFill>
                  <a:schemeClr val="tx1"/>
                </a:solidFill>
              </a:rPr>
              <a:pPr eaLnBrk="1" hangingPunct="1"/>
              <a:t>15</a:t>
            </a:fld>
            <a:endParaRPr lang="en-US" altLang="en-US" sz="1200" b="0" dirty="0" smtClean="0">
              <a:solidFill>
                <a:schemeClr val="tx1"/>
              </a:solidFill>
            </a:endParaRPr>
          </a:p>
        </p:txBody>
      </p:sp>
      <p:sp>
        <p:nvSpPr>
          <p:cNvPr id="49156" name="Rectangle 2"/>
          <p:cNvSpPr>
            <a:spLocks noGrp="1" noRot="1" noChangeAspect="1" noChangeArrowheads="1" noTextEdit="1"/>
          </p:cNvSpPr>
          <p:nvPr>
            <p:ph type="sldImg"/>
          </p:nvPr>
        </p:nvSpPr>
        <p:spPr>
          <a:xfrm>
            <a:off x="715963" y="630238"/>
            <a:ext cx="5432425" cy="40735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wizard's menuActions property specifies the file to use for contents of the Actions menu. Recall you may use CTRL+N to search for PCF</a:t>
            </a:r>
            <a:r>
              <a:rPr lang="en-US" baseline="0" dirty="0" smtClean="0"/>
              <a:t> files in Guidewire Studio.</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5F1C20B9-4790-48AA-AE50-CBB2B74DBA58}" type="slidenum">
              <a:rPr lang="en-US" altLang="en-US" sz="1200" b="0" smtClean="0">
                <a:solidFill>
                  <a:schemeClr val="tx1"/>
                </a:solidFill>
              </a:rPr>
              <a:pPr eaLnBrk="1" hangingPunct="1"/>
              <a:t>16</a:t>
            </a:fld>
            <a:endParaRPr lang="en-US" altLang="en-US" sz="1200" b="0" dirty="0" smtClean="0">
              <a:solidFill>
                <a:schemeClr val="tx1"/>
              </a:solidFill>
            </a:endParaRPr>
          </a:p>
        </p:txBody>
      </p:sp>
      <p:sp>
        <p:nvSpPr>
          <p:cNvPr id="50180" name="Rectangle 2"/>
          <p:cNvSpPr>
            <a:spLocks noGrp="1" noRot="1" noChangeAspect="1" noChangeArrowheads="1" noTextEdit="1"/>
          </p:cNvSpPr>
          <p:nvPr>
            <p:ph type="sldImg"/>
          </p:nvPr>
        </p:nvSpPr>
        <p:spPr>
          <a:xfrm>
            <a:off x="715963" y="630238"/>
            <a:ext cx="5432425"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wizard's infoBar property specifies the file to use for contents of the info bar. Note that, in the base application, the Claim location group and FNOLWizard wizard use the same info bar.</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EB7E8AF5-DCCD-4A7D-A5EC-F2EECC56AD48}" type="slidenum">
              <a:rPr lang="en-US" altLang="en-US" sz="1200" b="0" smtClean="0">
                <a:solidFill>
                  <a:schemeClr val="tx1"/>
                </a:solidFill>
              </a:rPr>
              <a:pPr eaLnBrk="1" hangingPunct="1"/>
              <a:t>17</a:t>
            </a:fld>
            <a:endParaRPr lang="en-US" altLang="en-US" sz="1200" b="0" dirty="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canEdit attribute determines whether a user can edit the information in the wizard. In some situations, you may want to let a user review the information entered in a wizard at some previous point in time without being able to edit that information. In this case, you would want a canEdit condition which returned false under the appropriate circumstances. (There may be few or no circumstances for this type of functionality in ClaimCenter, but it is used frequently within PolicyCenter to let users view information gathered by an underwriter to create, change, or cancel a policy.)</a:t>
            </a:r>
          </a:p>
          <a:p>
            <a:pPr eaLnBrk="1" hangingPunct="1"/>
            <a:r>
              <a:rPr lang="en-US" dirty="0" smtClean="0"/>
              <a:t>The canVisit attribute determines whether a user can visit the wizard. If blank, the attribute evaluates to true. When the attribute evaluates to false, any widget navigating to the wizard is not rendered. (This is shown in the example above. The screenshot on the lower left is the Claim tab as seen by an adjuster, who can create claims. The screenshot on the lower right is the Claim tab as seen by a user with the “Viewer</a:t>
            </a:r>
            <a:r>
              <a:rPr lang="en-US" baseline="0" dirty="0" smtClean="0"/>
              <a:t>” role</a:t>
            </a:r>
            <a:r>
              <a:rPr lang="en-US" dirty="0" smtClean="0"/>
              <a:t>, who cannot create claims.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973DE48D-33EE-47BF-9B82-3FB351DCF4F1}" type="slidenum">
              <a:rPr lang="en-US" altLang="en-US" sz="1200" b="0" smtClean="0">
                <a:solidFill>
                  <a:schemeClr val="tx1"/>
                </a:solidFill>
              </a:rPr>
              <a:pPr eaLnBrk="1" hangingPunct="1"/>
              <a:t>18</a:t>
            </a:fld>
            <a:endParaRPr lang="en-US" altLang="en-US" sz="1200" b="0" dirty="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FNOLWizard wizard has four entry points. The third entry point has a name of "FNOLWizard". It expects a single object of type claim which is referred to within the PCF page as "Claim".</a:t>
            </a:r>
          </a:p>
          <a:p>
            <a:pPr eaLnBrk="1" hangingPunct="1"/>
            <a:r>
              <a:rPr lang="en-US" dirty="0" smtClean="0"/>
              <a:t>Locations can have multiple entry points. This is useful when a single location can be referenced from different places with different known pieces of information. For example, the FNOLWizard can be accessed with no object (as seen in the first entry point), with a set of information including a PolicyType object (as seen in the second entry point), with a claim (as seen in the third entry point), or with a search criteria (as seen in the fourth entry point).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EED636B9-5074-43C7-9F53-68F3345A02B9}" type="slidenum">
              <a:rPr lang="en-US" altLang="en-US" sz="1200" b="0" smtClean="0">
                <a:solidFill>
                  <a:schemeClr val="tx1"/>
                </a:solidFill>
              </a:rPr>
              <a:pPr eaLnBrk="1" hangingPunct="1"/>
              <a:t>19</a:t>
            </a:fld>
            <a:endParaRPr lang="en-US" altLang="en-US" sz="1200" b="0" dirty="0" smtClean="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Most navigation widgets have an action attribute, which defines where to navigate to when the widget is clicked. The syntax for an action attribute which navigates to a location is:</a:t>
            </a:r>
          </a:p>
          <a:p>
            <a:pPr lvl="1" eaLnBrk="1" hangingPunct="1">
              <a:buFontTx/>
              <a:buNone/>
            </a:pPr>
            <a:r>
              <a:rPr lang="en-US" dirty="0" smtClean="0"/>
              <a:t>pcf.</a:t>
            </a:r>
            <a:r>
              <a:rPr lang="en-US" i="1" dirty="0" smtClean="0"/>
              <a:t>LocationEntryPoint</a:t>
            </a:r>
            <a:r>
              <a:rPr lang="en-US" dirty="0" smtClean="0"/>
              <a:t>.</a:t>
            </a:r>
            <a:r>
              <a:rPr lang="en-US" i="1" dirty="0" smtClean="0"/>
              <a:t>method</a:t>
            </a:r>
            <a:r>
              <a:rPr lang="en-US" dirty="0" smtClean="0"/>
              <a:t>(</a:t>
            </a:r>
            <a:r>
              <a:rPr lang="en-US" i="1" dirty="0" smtClean="0"/>
              <a:t>objectList</a:t>
            </a:r>
            <a:r>
              <a:rPr lang="en-US" dirty="0" smtClean="0"/>
              <a:t>), where</a:t>
            </a:r>
          </a:p>
          <a:p>
            <a:pPr lvl="1" eaLnBrk="1" hangingPunct="1"/>
            <a:r>
              <a:rPr lang="en-US" i="1" dirty="0" smtClean="0"/>
              <a:t>LocationEntryPoint</a:t>
            </a:r>
            <a:r>
              <a:rPr lang="en-US" dirty="0" smtClean="0"/>
              <a:t> is (one of) the location entry point(s) defined on the destination location's Entry Points tab.</a:t>
            </a:r>
          </a:p>
          <a:p>
            <a:pPr lvl="1" eaLnBrk="1" hangingPunct="1"/>
            <a:r>
              <a:rPr lang="en-US" i="1" dirty="0" smtClean="0"/>
              <a:t>method</a:t>
            </a:r>
            <a:r>
              <a:rPr lang="en-US" dirty="0" smtClean="0"/>
              <a:t> is the method used to navigate to the location (which, for location groups, is almost always "go").</a:t>
            </a:r>
          </a:p>
          <a:p>
            <a:pPr lvl="1" eaLnBrk="1" hangingPunct="1"/>
            <a:r>
              <a:rPr lang="en-US" i="1" dirty="0" smtClean="0"/>
              <a:t>objectList</a:t>
            </a:r>
            <a:r>
              <a:rPr lang="en-US" dirty="0" smtClean="0"/>
              <a:t> is a comma-delimited list of zero to many objects. This list must match the number of objects and the type which are expected by the location entry point.</a:t>
            </a:r>
          </a:p>
          <a:p>
            <a:pPr eaLnBrk="1" hangingPunct="1"/>
            <a:r>
              <a:rPr lang="en-US" dirty="0" smtClean="0"/>
              <a:t>In the example above, the Claim tab has a New Claim menu item. This menu item has an action of "FNOLWizard.go()". The go method indicates that clicking the menu item should navigate the user to that location. (The empty parentheses indicate that no object is to be passed to that location.) The location to navigate to is the one that has an entry point of "FNOLWizard".</a:t>
            </a:r>
          </a:p>
          <a:p>
            <a:pPr eaLnBrk="1" hangingPunct="1"/>
            <a:r>
              <a:rPr lang="en-US" dirty="0" smtClean="0"/>
              <a:t>The FNOLWizard PCF file has an Entry Points tab. From this tab, four entry points have been defined, including one which is "FNOLWizard" with no arguments. Because this corresponds to the menu item, this is the location to which the user will be navigated when the user clicks the menu item.</a:t>
            </a:r>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8DF96E83-6ECA-4BD7-ACBA-FD93D773A262}" type="slidenum">
              <a:rPr lang="en-US" altLang="en-US" sz="1200" b="0" smtClean="0">
                <a:solidFill>
                  <a:schemeClr val="tx1"/>
                </a:solidFill>
              </a:rPr>
              <a:pPr eaLnBrk="1" hangingPunct="1"/>
              <a:t>2</a:t>
            </a:fld>
            <a:endParaRPr lang="en-US" altLang="en-US" sz="1200" b="0" dirty="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1C14AD44-3CA3-43E0-9F9C-9972C095069D}" type="slidenum">
              <a:rPr lang="en-US" altLang="en-US" sz="1200" b="0" smtClean="0">
                <a:solidFill>
                  <a:schemeClr val="tx1"/>
                </a:solidFill>
              </a:rPr>
              <a:pPr eaLnBrk="1" hangingPunct="1"/>
              <a:t>20</a:t>
            </a:fld>
            <a:endParaRPr lang="en-US" altLang="en-US" sz="1200" b="0" dirty="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30D38FC6-A9F3-46D6-AFE6-F71E30B877AF}" type="slidenum">
              <a:rPr lang="en-US" altLang="en-US" sz="1200" b="0" smtClean="0">
                <a:solidFill>
                  <a:schemeClr val="tx1"/>
                </a:solidFill>
              </a:rPr>
              <a:pPr eaLnBrk="1" hangingPunct="1"/>
              <a:t>21</a:t>
            </a:fld>
            <a:endParaRPr lang="en-US" altLang="en-US" sz="1200" b="0" dirty="0" smtClean="0">
              <a:solidFill>
                <a:schemeClr val="tx1"/>
              </a:solidFill>
            </a:endParaRPr>
          </a:p>
        </p:txBody>
      </p:sp>
      <p:sp>
        <p:nvSpPr>
          <p:cNvPr id="55300" name="Rectangle 2"/>
          <p:cNvSpPr>
            <a:spLocks noGrp="1" noRot="1" noChangeAspect="1" noChangeArrowheads="1" noTextEdit="1"/>
          </p:cNvSpPr>
          <p:nvPr>
            <p:ph type="sldImg"/>
          </p:nvPr>
        </p:nvSpPr>
        <p:spPr>
          <a:xfrm>
            <a:off x="715963" y="630238"/>
            <a:ext cx="5432425" cy="4073525"/>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Each wizard step has a screen attribute. This specifies the screen which the step points to. If the destination screen requires one or more objects, then the screen attribute must specify which objects to pass.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52B8CE7F-EDC0-40BA-BA54-AE080DDE4B2F}" type="slidenum">
              <a:rPr lang="en-US" altLang="en-US" sz="1200" b="0" smtClean="0">
                <a:solidFill>
                  <a:schemeClr val="tx1"/>
                </a:solidFill>
              </a:rPr>
              <a:pPr eaLnBrk="1" hangingPunct="1"/>
              <a:t>22</a:t>
            </a:fld>
            <a:endParaRPr lang="en-US" altLang="en-US" sz="1200" b="0" dirty="0" smtClean="0">
              <a:solidFill>
                <a:schemeClr val="tx1"/>
              </a:solidFill>
            </a:endParaRPr>
          </a:p>
        </p:txBody>
      </p:sp>
      <p:sp>
        <p:nvSpPr>
          <p:cNvPr id="56324" name="Rectangle 2"/>
          <p:cNvSpPr>
            <a:spLocks noGrp="1" noRot="1" noChangeAspect="1" noChangeArrowheads="1" noTextEdit="1"/>
          </p:cNvSpPr>
          <p:nvPr>
            <p:ph type="sldImg"/>
          </p:nvPr>
        </p:nvSpPr>
        <p:spPr>
          <a:xfrm>
            <a:off x="715963" y="630238"/>
            <a:ext cx="5432425" cy="4073525"/>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3697EDAA-78F9-4049-BDFC-BBA7900A56F3}" type="slidenum">
              <a:rPr lang="en-US" altLang="en-US" sz="1200" b="0" smtClean="0">
                <a:solidFill>
                  <a:schemeClr val="tx1"/>
                </a:solidFill>
              </a:rPr>
              <a:pPr eaLnBrk="1" hangingPunct="1"/>
              <a:t>23</a:t>
            </a:fld>
            <a:endParaRPr lang="en-US" altLang="en-US" sz="1200" b="0" dirty="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wizard step's title attribute determines the text displayed in the title bar for the given step. In the example above, the attribute is set to a condition. If the current step number equals the total number of steps (which would be true if the wizard was a one-step wizard, then the display key "Wizard.NewClaimWizard.NewClaimSelectType.OneStep" is displayed, which in the English locale is set to "Step 1: Search or Create Policy". Otherwise, the display key "Wizard.NewClaimWizard.NewClaimSelectType.Step" is used, which in the English locale is set to "Step {0} of {1}: Search or Create Policy". Two arguments are passed in and occupy the positions {0} and {1}.</a:t>
            </a:r>
          </a:p>
          <a:p>
            <a:pPr eaLnBrk="1" hangingPunct="1"/>
            <a:endParaRPr lang="en-US" dirty="0" smtClean="0"/>
          </a:p>
          <a:p>
            <a:pPr eaLnBrk="1" hangingPunct="1"/>
            <a:r>
              <a:rPr lang="en-US" dirty="0" smtClean="0"/>
              <a:t>The title attribute code shown above has been enhanced</a:t>
            </a:r>
            <a:r>
              <a:rPr lang="en-US" baseline="0" dirty="0" smtClean="0"/>
              <a:t> to include word wrap, for better legibility.</a:t>
            </a:r>
            <a:r>
              <a:rPr lang="en-US" dirty="0" smtClean="0"/>
              <a:t/>
            </a:r>
            <a:br>
              <a:rPr lang="en-US" dirty="0" smtClean="0"/>
            </a:br>
            <a:endParaRPr lang="en-US" dirty="0" smtClean="0"/>
          </a:p>
          <a:p>
            <a:pPr eaLnBrk="1" hangingPunct="1"/>
            <a:r>
              <a:rPr lang="en-US" dirty="0" smtClean="0"/>
              <a:t>The step's label attribute determines the text displayed in the sidebar for the given step. In the example above, the attribute is set to the display key "Wizard.NewClaimWizard.NewClaimSelectType.Label", which in the English (en_US)</a:t>
            </a:r>
            <a:r>
              <a:rPr lang="en-US" baseline="0" dirty="0" smtClean="0"/>
              <a:t> </a:t>
            </a:r>
            <a:r>
              <a:rPr lang="en-US" dirty="0" smtClean="0"/>
              <a:t>locale is set to "Find Policy".</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D9176B26-D272-40D2-9D68-BE8B3B13D933}" type="slidenum">
              <a:rPr lang="en-US" altLang="en-US" sz="1200" b="0" smtClean="0">
                <a:solidFill>
                  <a:schemeClr val="tx1"/>
                </a:solidFill>
              </a:rPr>
              <a:pPr eaLnBrk="1" hangingPunct="1"/>
              <a:t>24</a:t>
            </a:fld>
            <a:endParaRPr lang="en-US" altLang="en-US" sz="1200" b="0" dirty="0" smtClean="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“Find</a:t>
            </a:r>
            <a:r>
              <a:rPr lang="en-US" baseline="0" dirty="0" smtClean="0"/>
              <a:t> Policy” step is at the top of the pcf file, and applies to claims of most all LOBs. Steps 2 and onwards are determined by the LOB. More will be discussed on this later in the lesson.</a:t>
            </a: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9AAC513A-608C-471B-9AEF-9432F3FD8F4E}" type="slidenum">
              <a:rPr lang="en-US" altLang="en-US" sz="1200" b="0" smtClean="0">
                <a:solidFill>
                  <a:schemeClr val="tx1"/>
                </a:solidFill>
              </a:rPr>
              <a:pPr eaLnBrk="1" hangingPunct="1"/>
              <a:t>25</a:t>
            </a:fld>
            <a:endParaRPr lang="en-US" altLang="en-US" sz="1200" b="0" dirty="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ClassicPartiesInvolved step has a next condition. The condition's logic is, essentially, "if the claim does not have documents, use ClassicAssign as the destination step". If a claim has documents, it advances to the next step in order, ClassicDocuments. If the claim does not have documents, it advances to the destination step, ClassicAssign, thereby skipping over ClassicDocuments.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C862CAB2-3429-45B2-9C24-565C1C07126D}" type="slidenum">
              <a:rPr lang="en-US" altLang="en-US" sz="1200" b="0" smtClean="0">
                <a:solidFill>
                  <a:schemeClr val="tx1"/>
                </a:solidFill>
              </a:rPr>
              <a:pPr eaLnBrk="1" hangingPunct="1"/>
              <a:t>26</a:t>
            </a:fld>
            <a:endParaRPr lang="en-US" altLang="en-US" sz="1200" b="0" dirty="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6F88E959-01BF-4EB3-97BE-B4F567E63D47}" type="slidenum">
              <a:rPr lang="en-US" altLang="en-US" sz="1200" b="0" smtClean="0">
                <a:solidFill>
                  <a:schemeClr val="tx1"/>
                </a:solidFill>
              </a:rPr>
              <a:pPr eaLnBrk="1" hangingPunct="1"/>
              <a:t>27</a:t>
            </a:fld>
            <a:endParaRPr lang="en-US" altLang="en-US" sz="1200" b="0" dirty="0" smtClean="0">
              <a:solidFill>
                <a:schemeClr val="tx1"/>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ClaimCenter base application, there is one set of wizard steps used for auto, workers' comp, travel, and homeowners' claims and a different set of wizard steps used for other property and liability claims.</a:t>
            </a:r>
          </a:p>
          <a:p>
            <a:pPr eaLnBrk="1" hangingPunct="1"/>
            <a:r>
              <a:rPr lang="en-US" dirty="0" smtClean="0"/>
              <a:t>The availability and visibility logic for a wizard step set is accessible in the properties window. In the base application, the step set shown above makes use of a "useNewWizardStep" function, which is declared on the FNOLWizard.pcf's Code tab.</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076D27A7-66F4-47D0-83C8-A3FB6B7ABB1C}" type="slidenum">
              <a:rPr lang="en-US" altLang="en-US" sz="1200" b="0" smtClean="0">
                <a:solidFill>
                  <a:schemeClr val="tx1"/>
                </a:solidFill>
              </a:rPr>
              <a:pPr eaLnBrk="1" hangingPunct="1"/>
              <a:t>28</a:t>
            </a:fld>
            <a:endParaRPr lang="en-US" altLang="en-US" sz="1200" b="0" dirty="0" smtClean="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Wizard step groups have a visible attribute, but they do not have an available attribute. Wizard step groups are intended for creating a collection of "child" steps or "sub" steps, as opposed to wizard step sets, which are intended to gather a set of steps which should be treated as a logical unit.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8BD93C22-F1E3-4930-B0B2-5DCCC9CDC3E9}" type="slidenum">
              <a:rPr lang="en-US" altLang="en-US" sz="1200" b="0" smtClean="0">
                <a:solidFill>
                  <a:schemeClr val="tx1"/>
                </a:solidFill>
              </a:rPr>
              <a:pPr eaLnBrk="1" hangingPunct="1"/>
              <a:t>29</a:t>
            </a:fld>
            <a:endParaRPr lang="en-US" altLang="en-US" sz="1200" b="0" dirty="0" smtClean="0">
              <a:solidFill>
                <a:schemeClr val="tx1"/>
              </a:solidFill>
            </a:endParaRPr>
          </a:p>
        </p:txBody>
      </p:sp>
      <p:sp>
        <p:nvSpPr>
          <p:cNvPr id="63492" name="Rectangle 2"/>
          <p:cNvSpPr>
            <a:spLocks noGrp="1" noRot="1" noChangeAspect="1" noChangeArrowheads="1" noTextEdit="1"/>
          </p:cNvSpPr>
          <p:nvPr>
            <p:ph type="sldImg"/>
          </p:nvPr>
        </p:nvSpPr>
        <p:spPr>
          <a:xfrm>
            <a:off x="715963" y="630238"/>
            <a:ext cx="5432425" cy="4073525"/>
          </a:xfrm>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03E8AD68-897C-4275-808A-50787EE1E079}" type="slidenum">
              <a:rPr lang="en-US" altLang="en-US" sz="1200" b="0" smtClean="0">
                <a:solidFill>
                  <a:schemeClr val="tx1"/>
                </a:solidFill>
              </a:rPr>
              <a:pPr eaLnBrk="1" hangingPunct="1"/>
              <a:t>3</a:t>
            </a:fld>
            <a:endParaRPr lang="en-US" altLang="en-US" sz="1200" b="0" dirty="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5EB69C4E-E1A8-4A98-9CBF-3DC8A6CEFC2B}" type="slidenum">
              <a:rPr lang="en-US" altLang="en-US" sz="1200" b="0" smtClean="0">
                <a:solidFill>
                  <a:schemeClr val="tx1"/>
                </a:solidFill>
              </a:rPr>
              <a:pPr eaLnBrk="1" hangingPunct="1"/>
              <a:t>30</a:t>
            </a:fld>
            <a:endParaRPr lang="en-US" altLang="en-US" sz="1200" b="0" dirty="0" smtClean="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Possible answers:</a:t>
            </a:r>
          </a:p>
          <a:p>
            <a:pPr marL="438150" lvl="1" indent="-209550" eaLnBrk="1" hangingPunct="1"/>
            <a:r>
              <a:rPr lang="en-US" dirty="0" smtClean="0"/>
              <a:t>Wizard screens are ordered.</a:t>
            </a:r>
          </a:p>
          <a:p>
            <a:pPr marL="438150" lvl="1" indent="-209550" eaLnBrk="1" hangingPunct="1"/>
            <a:r>
              <a:rPr lang="en-US" dirty="0" smtClean="0"/>
              <a:t>Wizards have toolbars used to navigate through the ordered screens.</a:t>
            </a:r>
          </a:p>
          <a:p>
            <a:pPr marL="438150" lvl="1" indent="-209550" eaLnBrk="1" hangingPunct="1"/>
            <a:r>
              <a:rPr lang="en-US" dirty="0" smtClean="0"/>
              <a:t>Wizard screen toolbars can have buttons that execute workflow triggers.</a:t>
            </a:r>
          </a:p>
          <a:p>
            <a:pPr marL="438150" lvl="1" indent="-209550" eaLnBrk="1" hangingPunct="1"/>
            <a:r>
              <a:rPr lang="en-US" dirty="0" smtClean="0"/>
              <a:t>Wizard screens can have conditional availability tied to where you are at in the wizard.</a:t>
            </a:r>
          </a:p>
          <a:p>
            <a:pPr marL="209550" indent="-209550" eaLnBrk="1" hangingPunct="1"/>
            <a:r>
              <a:rPr lang="en-US" dirty="0" smtClean="0"/>
              <a:t>2. You might put steps into a step set when you want to control the visibility or availability of multiple steps with a single condition. You might put steps into a step group when you want the steps to be indented with a single label displayed over all of them.</a:t>
            </a:r>
          </a:p>
          <a:p>
            <a:pPr marL="209550" indent="-209550" eaLnBrk="1" hangingPunct="1"/>
            <a:r>
              <a:rPr lang="en-US" dirty="0" smtClean="0"/>
              <a:t>3. There is no attribute that controls the order of appearance. Order of appearance is based on the order in which the wizard steps are listed in the PCF file.</a:t>
            </a:r>
          </a:p>
          <a:p>
            <a:pPr marL="209550" indent="-209550" eaLnBrk="1" hangingPunct="1"/>
            <a:r>
              <a:rPr lang="en-US" dirty="0" smtClean="0"/>
              <a:t>4. If a step is independent, then it is listed at the bottom and it cannot be navigated to using the Back/Next toolbar buttons.</a:t>
            </a:r>
          </a:p>
          <a:p>
            <a:pPr marL="209550" indent="-209550" eaLnBrk="1" hangingPunct="1"/>
            <a:r>
              <a:rPr lang="en-US" dirty="0" smtClean="0"/>
              <a:t>5. A wizard's entry point is the internal name for the wizard. It is used by navigation widgets which navigate to the wizard when clicked.</a:t>
            </a:r>
          </a:p>
          <a:p>
            <a:pPr marL="209550" indent="-209550" eaLnBrk="1" hangingPunct="1"/>
            <a:endParaRPr lang="en-US" b="1"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a:t>
            </a:r>
            <a:r>
              <a:rPr lang="en-US" altLang="en-US" dirty="0" smtClean="0"/>
              <a:t>Wizards </a:t>
            </a:r>
            <a:r>
              <a:rPr lang="en-US" altLang="en-US" dirty="0" smtClean="0"/>
              <a:t>- </a:t>
            </a:r>
            <a:fld id="{211C349A-83C9-44D0-A356-DBEB3FC715FC}" type="slidenum">
              <a:rPr lang="en-US" altLang="en-US" smtClean="0"/>
              <a:pPr>
                <a:defRPr/>
              </a:pPr>
              <a:t>31</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C0422C1B-88D5-4732-9BE8-2283961031F8}" type="slidenum">
              <a:rPr lang="en-US" altLang="en-US" sz="1200" b="0" smtClean="0">
                <a:solidFill>
                  <a:schemeClr val="tx1"/>
                </a:solidFill>
              </a:rPr>
              <a:pPr eaLnBrk="1" hangingPunct="1"/>
              <a:t>4</a:t>
            </a:fld>
            <a:endParaRPr lang="en-US" altLang="en-US" sz="1200" b="0" dirty="0" smtClean="0">
              <a:solidFill>
                <a:schemeClr val="tx1"/>
              </a:solidFill>
            </a:endParaRPr>
          </a:p>
        </p:txBody>
      </p:sp>
      <p:sp>
        <p:nvSpPr>
          <p:cNvPr id="38916" name="Rectangle 2"/>
          <p:cNvSpPr>
            <a:spLocks noGrp="1" noRot="1" noChangeAspect="1" noChangeArrowheads="1" noTextEdit="1"/>
          </p:cNvSpPr>
          <p:nvPr>
            <p:ph type="sldImg"/>
          </p:nvPr>
        </p:nvSpPr>
        <p:spPr>
          <a:xfrm>
            <a:off x="715963" y="630238"/>
            <a:ext cx="5432425" cy="4073525"/>
          </a:xfrm>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wizard has multiple screens, but only one screen is displayed at a time. The screens in a wizard have an order (though it may be possible for a user to traverse the screens out of order).</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24842F3D-302B-42E2-827E-898A08C5BD2B}" type="slidenum">
              <a:rPr lang="en-US" altLang="en-US" sz="1200" b="0" smtClean="0">
                <a:solidFill>
                  <a:schemeClr val="tx1"/>
                </a:solidFill>
              </a:rPr>
              <a:pPr eaLnBrk="1" hangingPunct="1"/>
              <a:t>5</a:t>
            </a:fld>
            <a:endParaRPr lang="en-US" altLang="en-US" sz="1200" b="0" dirty="0" smtClean="0">
              <a:solidFill>
                <a:schemeClr val="tx1"/>
              </a:solidFill>
            </a:endParaRPr>
          </a:p>
        </p:txBody>
      </p:sp>
      <p:sp>
        <p:nvSpPr>
          <p:cNvPr id="39940" name="Rectangle 2"/>
          <p:cNvSpPr>
            <a:spLocks noGrp="1" noRot="1" noChangeAspect="1" noChangeArrowheads="1" noTextEdit="1"/>
          </p:cNvSpPr>
          <p:nvPr>
            <p:ph type="sldImg"/>
          </p:nvPr>
        </p:nvSpPr>
        <p:spPr>
          <a:xfrm>
            <a:off x="715963" y="630238"/>
            <a:ext cx="5432425" cy="4073525"/>
          </a:xfrm>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ClaimCenter base application comes with eight wizards. The two most frequently used wizards are arguably the FNOL Wizard (also commonly referred to as the "New Claim Wizard" or the "NCW") and the Normal Create Check Wizard (also commonly referred to as the "Payment Wizard"). The FNOL wizard contains all the screens for all lines of business (such as “Auto”, “Homeowners”, “Travel”,</a:t>
            </a:r>
            <a:r>
              <a:rPr lang="en-US" baseline="0" dirty="0" smtClean="0"/>
              <a:t> “WC”, etc.</a:t>
            </a:r>
            <a:r>
              <a:rPr lang="en-US" dirty="0" smtClean="0"/>
              <a:t>) and all levels of detail (such as the full wizard, the quick wizard, and the Auto line of business's "First and Final" wizard).</a:t>
            </a:r>
          </a:p>
          <a:p>
            <a:pPr eaLnBrk="1" hangingPunct="1"/>
            <a:r>
              <a:rPr lang="en-US" dirty="0" smtClean="0"/>
              <a:t>The base application also includes:</a:t>
            </a:r>
          </a:p>
          <a:p>
            <a:pPr lvl="1" eaLnBrk="1" hangingPunct="1"/>
            <a:r>
              <a:rPr lang="en-US" dirty="0" smtClean="0"/>
              <a:t>The Import Wizard (used on the Administration screen for importing data)</a:t>
            </a:r>
          </a:p>
          <a:p>
            <a:pPr lvl="1" eaLnBrk="1" hangingPunct="1"/>
            <a:r>
              <a:rPr lang="en-US" dirty="0" smtClean="0"/>
              <a:t>The Clone Check Wizard</a:t>
            </a:r>
          </a:p>
          <a:p>
            <a:pPr lvl="1" eaLnBrk="1" hangingPunct="1"/>
            <a:r>
              <a:rPr lang="en-US" dirty="0" smtClean="0"/>
              <a:t>The Edit Check Wizard</a:t>
            </a:r>
          </a:p>
          <a:p>
            <a:pPr lvl="1" eaLnBrk="1" hangingPunct="1"/>
            <a:r>
              <a:rPr lang="en-US" dirty="0" smtClean="0"/>
              <a:t>The Edit Recurrence Check Wizard</a:t>
            </a:r>
          </a:p>
          <a:p>
            <a:pPr lvl="1" eaLnBrk="1" hangingPunct="1"/>
            <a:r>
              <a:rPr lang="en-US" dirty="0" smtClean="0"/>
              <a:t>The Manual Create Check Wizard</a:t>
            </a:r>
          </a:p>
          <a:p>
            <a:pPr lvl="1" eaLnBrk="1" hangingPunct="1"/>
            <a:r>
              <a:rPr lang="en-US" dirty="0" smtClean="0"/>
              <a:t>The Quick Create Check Wizard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43D1D4F1-71E2-44E5-89E7-0ADA4E92D6E7}" type="slidenum">
              <a:rPr lang="en-US" altLang="en-US" sz="1200" b="0" smtClean="0">
                <a:solidFill>
                  <a:schemeClr val="tx1"/>
                </a:solidFill>
              </a:rPr>
              <a:pPr eaLnBrk="1" hangingPunct="1"/>
              <a:t>6</a:t>
            </a:fld>
            <a:endParaRPr lang="en-US" altLang="en-US" sz="1200" b="0" dirty="0" smtClean="0">
              <a:solidFill>
                <a:schemeClr val="tx1"/>
              </a:solidFill>
            </a:endParaRPr>
          </a:p>
        </p:txBody>
      </p:sp>
      <p:sp>
        <p:nvSpPr>
          <p:cNvPr id="40964" name="Rectangle 2"/>
          <p:cNvSpPr>
            <a:spLocks noGrp="1" noRot="1" noChangeAspect="1" noChangeArrowheads="1" noTextEdit="1"/>
          </p:cNvSpPr>
          <p:nvPr>
            <p:ph type="sldImg"/>
          </p:nvPr>
        </p:nvSpPr>
        <p:spPr>
          <a:xfrm>
            <a:off x="715963" y="630238"/>
            <a:ext cx="5432425" cy="4073525"/>
          </a:xfrm>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8B136F4E-CD35-4E1C-A1AE-A2791A1BF217}" type="slidenum">
              <a:rPr lang="en-US" altLang="en-US" sz="1200" b="0" smtClean="0">
                <a:solidFill>
                  <a:schemeClr val="tx1"/>
                </a:solidFill>
              </a:rPr>
              <a:pPr eaLnBrk="1" hangingPunct="1"/>
              <a:t>7</a:t>
            </a:fld>
            <a:endParaRPr lang="en-US" altLang="en-US" sz="1200" b="0" dirty="0" smtClean="0">
              <a:solidFill>
                <a:schemeClr val="tx1"/>
              </a:solidFill>
            </a:endParaRPr>
          </a:p>
        </p:txBody>
      </p:sp>
      <p:sp>
        <p:nvSpPr>
          <p:cNvPr id="41988" name="Rectangle 2"/>
          <p:cNvSpPr>
            <a:spLocks noGrp="1" noRot="1" noChangeAspect="1" noChangeArrowheads="1" noTextEdit="1"/>
          </p:cNvSpPr>
          <p:nvPr>
            <p:ph type="sldImg"/>
          </p:nvPr>
        </p:nvSpPr>
        <p:spPr>
          <a:xfrm>
            <a:off x="715963" y="630238"/>
            <a:ext cx="5432425" cy="4073525"/>
          </a:xfrm>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independent screens (such as the Parties Involved, Policy General, and Documents screen in the example above) are accessible regardless of what step you are at in the wizard.</a:t>
            </a:r>
          </a:p>
          <a:p>
            <a:pPr eaLnBrk="1" hangingPunct="1"/>
            <a:r>
              <a:rPr lang="en-US" dirty="0" smtClean="0"/>
              <a:t>A distinction needs to be made between menu link availability and menu link visibility. Visibility controls whether a menu link appears or not. This functionality is available to both wizard and non-wizard menu links. Availability controls whether a visible menu link is available</a:t>
            </a:r>
            <a:r>
              <a:rPr lang="en-US" baseline="0" dirty="0" smtClean="0"/>
              <a:t> or not</a:t>
            </a:r>
            <a:r>
              <a:rPr lang="en-US" dirty="0" smtClean="0"/>
              <a:t>. This functionality is also available to both wizard and non-wizard menu links. However, availability for a wizard menu link is typically based on where a user is it within the wizard. Location within a wizard does not typically change a menu link's visibility.</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11025B70-F4C9-4CE8-ADA3-4437830FEC67}" type="slidenum">
              <a:rPr lang="en-US" altLang="en-US" sz="1200" b="0" smtClean="0">
                <a:solidFill>
                  <a:schemeClr val="tx1"/>
                </a:solidFill>
              </a:rPr>
              <a:pPr eaLnBrk="1" hangingPunct="1"/>
              <a:t>8</a:t>
            </a:fld>
            <a:endParaRPr lang="en-US" altLang="en-US" sz="1200" b="0" dirty="0" smtClean="0">
              <a:solidFill>
                <a:schemeClr val="tx1"/>
              </a:solidFill>
            </a:endParaRPr>
          </a:p>
        </p:txBody>
      </p:sp>
      <p:sp>
        <p:nvSpPr>
          <p:cNvPr id="43012" name="Rectangle 2"/>
          <p:cNvSpPr>
            <a:spLocks noGrp="1" noRot="1" noChangeAspect="1" noChangeArrowheads="1" noTextEdit="1"/>
          </p:cNvSpPr>
          <p:nvPr>
            <p:ph type="sldImg"/>
          </p:nvPr>
        </p:nvSpPr>
        <p:spPr>
          <a:xfrm>
            <a:off x="715963" y="630238"/>
            <a:ext cx="5432425" cy="4073525"/>
          </a:xfrm>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following UI elements can be thought of as "building blocks" that are used to render a wizard:</a:t>
            </a:r>
          </a:p>
          <a:p>
            <a:pPr lvl="1" eaLnBrk="1" hangingPunct="1"/>
            <a:r>
              <a:rPr lang="en-US" dirty="0" smtClean="0"/>
              <a:t>Actions menu</a:t>
            </a:r>
          </a:p>
          <a:p>
            <a:pPr lvl="1" eaLnBrk="1" hangingPunct="1"/>
            <a:r>
              <a:rPr lang="en-US" dirty="0" smtClean="0"/>
              <a:t>Dependent steps, which are an ordered set of labels, each of which represents a single wizard step and maps to a single screen. Some steps may not be accessible until a given step is complete.</a:t>
            </a:r>
          </a:p>
          <a:p>
            <a:pPr lvl="1" eaLnBrk="1" hangingPunct="1"/>
            <a:r>
              <a:rPr lang="en-US" dirty="0" smtClean="0"/>
              <a:t>Independent steps, which are a set of labels, each of which maps to a single screen. Independent steps do not have a logical order and can be accessed at any time, regardless of what steps have been completed in the wizard.</a:t>
            </a:r>
          </a:p>
          <a:p>
            <a:pPr lvl="1" eaLnBrk="1" hangingPunct="1"/>
            <a:r>
              <a:rPr lang="en-US" dirty="0" smtClean="0"/>
              <a:t>Wizard infobar, which lists information about the policy, the insured, or the claim.</a:t>
            </a:r>
          </a:p>
          <a:p>
            <a:pPr lvl="1" eaLnBrk="1" hangingPunct="1"/>
            <a:r>
              <a:rPr lang="en-US" dirty="0" smtClean="0"/>
              <a:t>Wizard toolbar, which contains Back and Next buttons to navigate through the wizard as well as other buttons relevant to the current step.</a:t>
            </a:r>
          </a:p>
          <a:p>
            <a:pPr lvl="1" eaLnBrk="1" hangingPunct="1"/>
            <a:r>
              <a:rPr lang="en-US" dirty="0" smtClean="0"/>
              <a:t>Screens (for each step of the wizard).</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67857A34-9F7C-4478-8FA3-26DB9CA8424B}" type="slidenum">
              <a:rPr lang="en-US" altLang="en-US" sz="1200" b="0" smtClean="0">
                <a:solidFill>
                  <a:schemeClr val="tx1"/>
                </a:solidFill>
              </a:rPr>
              <a:pPr eaLnBrk="1" hangingPunct="1"/>
              <a:t>9</a:t>
            </a:fld>
            <a:endParaRPr lang="en-US" altLang="en-US" sz="1200" b="0" dirty="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14542042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3886177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52759996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2693595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8995811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4083760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9488806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3972417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352784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991843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61946290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67590642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dirty="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dirty="0"/>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2F6BC6C9-A19D-4830-8C57-0308638C6708}"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73"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4"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6.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0.png"/><Relationship Id="rId7"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dirty="0" smtClean="0"/>
              <a:t>Wizards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22 October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865313" y="2233613"/>
            <a:ext cx="5424487" cy="4084637"/>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3315" name="Rectangle 3"/>
          <p:cNvSpPr>
            <a:spLocks noGrp="1" noChangeArrowheads="1"/>
          </p:cNvSpPr>
          <p:nvPr>
            <p:ph type="title"/>
          </p:nvPr>
        </p:nvSpPr>
        <p:spPr/>
        <p:txBody>
          <a:bodyPr/>
          <a:lstStyle/>
          <a:p>
            <a:pPr eaLnBrk="1" hangingPunct="1"/>
            <a:r>
              <a:rPr lang="en-US" dirty="0" smtClean="0"/>
              <a:t>Internal architecture</a:t>
            </a:r>
          </a:p>
        </p:txBody>
      </p:sp>
      <p:grpSp>
        <p:nvGrpSpPr>
          <p:cNvPr id="13316" name="Group 106"/>
          <p:cNvGrpSpPr>
            <a:grpSpLocks/>
          </p:cNvGrpSpPr>
          <p:nvPr/>
        </p:nvGrpSpPr>
        <p:grpSpPr bwMode="auto">
          <a:xfrm>
            <a:off x="2063750" y="2557463"/>
            <a:ext cx="3028950" cy="730250"/>
            <a:chOff x="519" y="1611"/>
            <a:chExt cx="1908" cy="460"/>
          </a:xfrm>
        </p:grpSpPr>
        <p:sp>
          <p:nvSpPr>
            <p:cNvPr id="13368" name="Text Box 4"/>
            <p:cNvSpPr txBox="1">
              <a:spLocks noChangeArrowheads="1"/>
            </p:cNvSpPr>
            <p:nvPr/>
          </p:nvSpPr>
          <p:spPr bwMode="auto">
            <a:xfrm>
              <a:off x="519" y="1695"/>
              <a:ext cx="1044" cy="2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solidFill>
                    <a:schemeClr val="bg1"/>
                  </a:solidFill>
                </a:rPr>
                <a:t>WizardStep</a:t>
              </a:r>
            </a:p>
          </p:txBody>
        </p:sp>
        <p:grpSp>
          <p:nvGrpSpPr>
            <p:cNvPr id="13369" name="Group 105"/>
            <p:cNvGrpSpPr>
              <a:grpSpLocks/>
            </p:cNvGrpSpPr>
            <p:nvPr/>
          </p:nvGrpSpPr>
          <p:grpSpPr bwMode="auto">
            <a:xfrm>
              <a:off x="1896" y="1611"/>
              <a:ext cx="531" cy="460"/>
              <a:chOff x="1922" y="1884"/>
              <a:chExt cx="531" cy="460"/>
            </a:xfrm>
          </p:grpSpPr>
          <p:grpSp>
            <p:nvGrpSpPr>
              <p:cNvPr id="13371" name="Group 7"/>
              <p:cNvGrpSpPr>
                <a:grpSpLocks/>
              </p:cNvGrpSpPr>
              <p:nvPr/>
            </p:nvGrpSpPr>
            <p:grpSpPr bwMode="auto">
              <a:xfrm>
                <a:off x="1927" y="1884"/>
                <a:ext cx="499" cy="460"/>
                <a:chOff x="2307" y="1036"/>
                <a:chExt cx="1397" cy="1290"/>
              </a:xfrm>
            </p:grpSpPr>
            <p:sp>
              <p:nvSpPr>
                <p:cNvPr id="13373" name="Freeform 8"/>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74" name="Rectangle 9"/>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3375" name="Freeform 10"/>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76" name="Freeform 11"/>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77" name="Freeform 12"/>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78" name="Freeform 13"/>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79" name="Freeform 14"/>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80" name="Freeform 15"/>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81" name="Freeform 16"/>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82" name="Freeform 17"/>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13372" name="Text Box 18"/>
              <p:cNvSpPr txBox="1">
                <a:spLocks noChangeArrowheads="1"/>
              </p:cNvSpPr>
              <p:nvPr/>
            </p:nvSpPr>
            <p:spPr bwMode="auto">
              <a:xfrm>
                <a:off x="1922" y="2013"/>
                <a:ext cx="5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screen</a:t>
                </a:r>
              </a:p>
            </p:txBody>
          </p:sp>
        </p:grpSp>
        <p:sp>
          <p:nvSpPr>
            <p:cNvPr id="13370" name="Line 54"/>
            <p:cNvSpPr>
              <a:spLocks noChangeShapeType="1"/>
            </p:cNvSpPr>
            <p:nvPr/>
          </p:nvSpPr>
          <p:spPr bwMode="auto">
            <a:xfrm>
              <a:off x="1559" y="1794"/>
              <a:ext cx="324"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13317" name="Group 57"/>
          <p:cNvGrpSpPr>
            <a:grpSpLocks/>
          </p:cNvGrpSpPr>
          <p:nvPr/>
        </p:nvGrpSpPr>
        <p:grpSpPr bwMode="auto">
          <a:xfrm>
            <a:off x="1947863" y="942975"/>
            <a:ext cx="1311275" cy="439738"/>
            <a:chOff x="483" y="609"/>
            <a:chExt cx="826" cy="277"/>
          </a:xfrm>
        </p:grpSpPr>
        <p:sp>
          <p:nvSpPr>
            <p:cNvPr id="13366" name="Text Box 58"/>
            <p:cNvSpPr txBox="1">
              <a:spLocks noChangeArrowheads="1"/>
            </p:cNvSpPr>
            <p:nvPr/>
          </p:nvSpPr>
          <p:spPr bwMode="auto">
            <a:xfrm>
              <a:off x="496" y="636"/>
              <a:ext cx="81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b="0" dirty="0">
                  <a:solidFill>
                    <a:schemeClr val="bg1"/>
                  </a:solidFill>
                </a:rPr>
                <a:t>Tab</a:t>
              </a:r>
            </a:p>
          </p:txBody>
        </p:sp>
        <p:sp>
          <p:nvSpPr>
            <p:cNvPr id="13367" name="Freeform 59"/>
            <p:cNvSpPr>
              <a:spLocks/>
            </p:cNvSpPr>
            <p:nvPr/>
          </p:nvSpPr>
          <p:spPr bwMode="auto">
            <a:xfrm>
              <a:off x="483" y="609"/>
              <a:ext cx="813" cy="277"/>
            </a:xfrm>
            <a:custGeom>
              <a:avLst/>
              <a:gdLst>
                <a:gd name="T0" fmla="*/ 0 w 591"/>
                <a:gd name="T1" fmla="*/ 1898 h 201"/>
                <a:gd name="T2" fmla="*/ 1143 w 591"/>
                <a:gd name="T3" fmla="*/ 1898 h 201"/>
                <a:gd name="T4" fmla="*/ 1143 w 591"/>
                <a:gd name="T5" fmla="*/ 0 h 201"/>
                <a:gd name="T6" fmla="*/ 4443 w 591"/>
                <a:gd name="T7" fmla="*/ 0 h 201"/>
                <a:gd name="T8" fmla="*/ 4443 w 591"/>
                <a:gd name="T9" fmla="*/ 1869 h 201"/>
                <a:gd name="T10" fmla="*/ 5508 w 591"/>
                <a:gd name="T11" fmla="*/ 1869 h 201"/>
                <a:gd name="T12" fmla="*/ 0 60000 65536"/>
                <a:gd name="T13" fmla="*/ 0 60000 65536"/>
                <a:gd name="T14" fmla="*/ 0 60000 65536"/>
                <a:gd name="T15" fmla="*/ 0 60000 65536"/>
                <a:gd name="T16" fmla="*/ 0 60000 65536"/>
                <a:gd name="T17" fmla="*/ 0 60000 65536"/>
                <a:gd name="T18" fmla="*/ 0 w 591"/>
                <a:gd name="T19" fmla="*/ 0 h 201"/>
                <a:gd name="T20" fmla="*/ 591 w 591"/>
                <a:gd name="T21" fmla="*/ 201 h 201"/>
              </a:gdLst>
              <a:ahLst/>
              <a:cxnLst>
                <a:cxn ang="T12">
                  <a:pos x="T0" y="T1"/>
                </a:cxn>
                <a:cxn ang="T13">
                  <a:pos x="T2" y="T3"/>
                </a:cxn>
                <a:cxn ang="T14">
                  <a:pos x="T4" y="T5"/>
                </a:cxn>
                <a:cxn ang="T15">
                  <a:pos x="T6" y="T7"/>
                </a:cxn>
                <a:cxn ang="T16">
                  <a:pos x="T8" y="T9"/>
                </a:cxn>
                <a:cxn ang="T17">
                  <a:pos x="T10" y="T11"/>
                </a:cxn>
              </a:cxnLst>
              <a:rect l="T18" t="T19" r="T20" b="T21"/>
              <a:pathLst>
                <a:path w="591" h="201">
                  <a:moveTo>
                    <a:pt x="0" y="201"/>
                  </a:moveTo>
                  <a:cubicBezTo>
                    <a:pt x="41" y="201"/>
                    <a:pt x="82" y="201"/>
                    <a:pt x="123" y="201"/>
                  </a:cubicBezTo>
                  <a:lnTo>
                    <a:pt x="123" y="0"/>
                  </a:lnTo>
                  <a:lnTo>
                    <a:pt x="477" y="0"/>
                  </a:lnTo>
                  <a:lnTo>
                    <a:pt x="477" y="198"/>
                  </a:lnTo>
                  <a:lnTo>
                    <a:pt x="591" y="198"/>
                  </a:ln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grpSp>
      <p:sp>
        <p:nvSpPr>
          <p:cNvPr id="13318" name="Line 69"/>
          <p:cNvSpPr>
            <a:spLocks noChangeShapeType="1"/>
          </p:cNvSpPr>
          <p:nvPr/>
        </p:nvSpPr>
        <p:spPr bwMode="auto">
          <a:xfrm>
            <a:off x="2635250" y="1377950"/>
            <a:ext cx="0" cy="3889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nvGrpSpPr>
          <p:cNvPr id="13319" name="Group 92"/>
          <p:cNvGrpSpPr>
            <a:grpSpLocks/>
          </p:cNvGrpSpPr>
          <p:nvPr/>
        </p:nvGrpSpPr>
        <p:grpSpPr bwMode="auto">
          <a:xfrm>
            <a:off x="1716088" y="1803400"/>
            <a:ext cx="1658937" cy="765175"/>
            <a:chOff x="1947" y="628"/>
            <a:chExt cx="1045" cy="482"/>
          </a:xfrm>
        </p:grpSpPr>
        <p:sp>
          <p:nvSpPr>
            <p:cNvPr id="13354" name="Rectangle 93"/>
            <p:cNvSpPr>
              <a:spLocks noChangeArrowheads="1"/>
            </p:cNvSpPr>
            <p:nvPr/>
          </p:nvSpPr>
          <p:spPr bwMode="auto">
            <a:xfrm>
              <a:off x="1951" y="630"/>
              <a:ext cx="1041" cy="477"/>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dirty="0"/>
            </a:p>
          </p:txBody>
        </p:sp>
        <p:sp>
          <p:nvSpPr>
            <p:cNvPr id="13355" name="Freeform 94"/>
            <p:cNvSpPr>
              <a:spLocks/>
            </p:cNvSpPr>
            <p:nvPr/>
          </p:nvSpPr>
          <p:spPr bwMode="auto">
            <a:xfrm>
              <a:off x="1947" y="628"/>
              <a:ext cx="1044" cy="482"/>
            </a:xfrm>
            <a:custGeom>
              <a:avLst/>
              <a:gdLst>
                <a:gd name="T0" fmla="*/ 0 w 1044"/>
                <a:gd name="T1" fmla="*/ 482 h 482"/>
                <a:gd name="T2" fmla="*/ 0 w 1044"/>
                <a:gd name="T3" fmla="*/ 0 h 482"/>
                <a:gd name="T4" fmla="*/ 1044 w 1044"/>
                <a:gd name="T5" fmla="*/ 0 h 482"/>
                <a:gd name="T6" fmla="*/ 1044 w 1044"/>
                <a:gd name="T7" fmla="*/ 64 h 482"/>
                <a:gd name="T8" fmla="*/ 184 w 1044"/>
                <a:gd name="T9" fmla="*/ 64 h 482"/>
                <a:gd name="T10" fmla="*/ 186 w 1044"/>
                <a:gd name="T11" fmla="*/ 482 h 482"/>
                <a:gd name="T12" fmla="*/ 0 w 1044"/>
                <a:gd name="T13" fmla="*/ 482 h 482"/>
                <a:gd name="T14" fmla="*/ 0 60000 65536"/>
                <a:gd name="T15" fmla="*/ 0 60000 65536"/>
                <a:gd name="T16" fmla="*/ 0 60000 65536"/>
                <a:gd name="T17" fmla="*/ 0 60000 65536"/>
                <a:gd name="T18" fmla="*/ 0 60000 65536"/>
                <a:gd name="T19" fmla="*/ 0 60000 65536"/>
                <a:gd name="T20" fmla="*/ 0 60000 65536"/>
                <a:gd name="T21" fmla="*/ 0 w 1044"/>
                <a:gd name="T22" fmla="*/ 0 h 482"/>
                <a:gd name="T23" fmla="*/ 1044 w 1044"/>
                <a:gd name="T24" fmla="*/ 482 h 4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4" h="482">
                  <a:moveTo>
                    <a:pt x="0" y="482"/>
                  </a:moveTo>
                  <a:lnTo>
                    <a:pt x="0" y="0"/>
                  </a:lnTo>
                  <a:lnTo>
                    <a:pt x="1044" y="0"/>
                  </a:lnTo>
                  <a:lnTo>
                    <a:pt x="1044" y="64"/>
                  </a:lnTo>
                  <a:lnTo>
                    <a:pt x="184" y="64"/>
                  </a:lnTo>
                  <a:lnTo>
                    <a:pt x="186" y="482"/>
                  </a:lnTo>
                  <a:lnTo>
                    <a:pt x="0" y="482"/>
                  </a:lnTo>
                  <a:close/>
                </a:path>
              </a:pathLst>
            </a:custGeom>
            <a:solidFill>
              <a:schemeClr val="hlink"/>
            </a:solidFill>
            <a:ln w="12700">
              <a:solidFill>
                <a:schemeClr val="bg1"/>
              </a:solidFill>
              <a:round/>
              <a:headEnd/>
              <a:tailEnd/>
            </a:ln>
          </p:spPr>
          <p:txBody>
            <a:bodyPr wrap="none" lIns="0" tIns="0" rIns="0" bIns="0" anchor="ctr">
              <a:spAutoFit/>
            </a:bodyPr>
            <a:lstStyle/>
            <a:p>
              <a:endParaRPr lang="en-US" dirty="0"/>
            </a:p>
          </p:txBody>
        </p:sp>
        <p:sp>
          <p:nvSpPr>
            <p:cNvPr id="13356" name="Text Box 95"/>
            <p:cNvSpPr txBox="1">
              <a:spLocks noChangeArrowheads="1"/>
            </p:cNvSpPr>
            <p:nvPr/>
          </p:nvSpPr>
          <p:spPr bwMode="auto">
            <a:xfrm>
              <a:off x="2161" y="763"/>
              <a:ext cx="80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dirty="0">
                  <a:solidFill>
                    <a:schemeClr val="bg1"/>
                  </a:solidFill>
                </a:rPr>
                <a:t>Wizard</a:t>
              </a:r>
            </a:p>
          </p:txBody>
        </p:sp>
        <p:sp>
          <p:nvSpPr>
            <p:cNvPr id="13357" name="Rectangle 96"/>
            <p:cNvSpPr>
              <a:spLocks noChangeArrowheads="1"/>
            </p:cNvSpPr>
            <p:nvPr/>
          </p:nvSpPr>
          <p:spPr bwMode="auto">
            <a:xfrm>
              <a:off x="1977" y="694"/>
              <a:ext cx="131" cy="161"/>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13358" name="Line 97"/>
            <p:cNvSpPr>
              <a:spLocks noChangeShapeType="1"/>
            </p:cNvSpPr>
            <p:nvPr/>
          </p:nvSpPr>
          <p:spPr bwMode="auto">
            <a:xfrm flipH="1">
              <a:off x="2046" y="722"/>
              <a:ext cx="4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3361" name="Rectangle 100"/>
            <p:cNvSpPr>
              <a:spLocks noChangeArrowheads="1"/>
            </p:cNvSpPr>
            <p:nvPr/>
          </p:nvSpPr>
          <p:spPr bwMode="auto">
            <a:xfrm>
              <a:off x="1977" y="881"/>
              <a:ext cx="131" cy="111"/>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13362" name="Line 101"/>
            <p:cNvSpPr>
              <a:spLocks noChangeShapeType="1"/>
            </p:cNvSpPr>
            <p:nvPr/>
          </p:nvSpPr>
          <p:spPr bwMode="auto">
            <a:xfrm flipH="1">
              <a:off x="2000" y="911"/>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3363" name="Line 102"/>
            <p:cNvSpPr>
              <a:spLocks noChangeShapeType="1"/>
            </p:cNvSpPr>
            <p:nvPr/>
          </p:nvSpPr>
          <p:spPr bwMode="auto">
            <a:xfrm flipH="1">
              <a:off x="2000" y="959"/>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3364" name="Line 103"/>
            <p:cNvSpPr>
              <a:spLocks noChangeShapeType="1"/>
            </p:cNvSpPr>
            <p:nvPr/>
          </p:nvSpPr>
          <p:spPr bwMode="auto">
            <a:xfrm flipH="1">
              <a:off x="2046" y="772"/>
              <a:ext cx="4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3365" name="Line 104"/>
            <p:cNvSpPr>
              <a:spLocks noChangeShapeType="1"/>
            </p:cNvSpPr>
            <p:nvPr/>
          </p:nvSpPr>
          <p:spPr bwMode="auto">
            <a:xfrm flipH="1">
              <a:off x="2046" y="822"/>
              <a:ext cx="4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13320" name="Group 107"/>
          <p:cNvGrpSpPr>
            <a:grpSpLocks/>
          </p:cNvGrpSpPr>
          <p:nvPr/>
        </p:nvGrpSpPr>
        <p:grpSpPr bwMode="auto">
          <a:xfrm>
            <a:off x="2454275" y="4098925"/>
            <a:ext cx="3028950" cy="730250"/>
            <a:chOff x="519" y="1611"/>
            <a:chExt cx="1908" cy="460"/>
          </a:xfrm>
        </p:grpSpPr>
        <p:sp>
          <p:nvSpPr>
            <p:cNvPr id="13339" name="Text Box 108"/>
            <p:cNvSpPr txBox="1">
              <a:spLocks noChangeArrowheads="1"/>
            </p:cNvSpPr>
            <p:nvPr/>
          </p:nvSpPr>
          <p:spPr bwMode="auto">
            <a:xfrm>
              <a:off x="519" y="1695"/>
              <a:ext cx="1044" cy="2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solidFill>
                    <a:schemeClr val="bg1"/>
                  </a:solidFill>
                </a:rPr>
                <a:t>WizardStep</a:t>
              </a:r>
            </a:p>
          </p:txBody>
        </p:sp>
        <p:grpSp>
          <p:nvGrpSpPr>
            <p:cNvPr id="13340" name="Group 109"/>
            <p:cNvGrpSpPr>
              <a:grpSpLocks/>
            </p:cNvGrpSpPr>
            <p:nvPr/>
          </p:nvGrpSpPr>
          <p:grpSpPr bwMode="auto">
            <a:xfrm>
              <a:off x="1896" y="1611"/>
              <a:ext cx="531" cy="460"/>
              <a:chOff x="1922" y="1884"/>
              <a:chExt cx="531" cy="460"/>
            </a:xfrm>
          </p:grpSpPr>
          <p:grpSp>
            <p:nvGrpSpPr>
              <p:cNvPr id="13342" name="Group 110"/>
              <p:cNvGrpSpPr>
                <a:grpSpLocks/>
              </p:cNvGrpSpPr>
              <p:nvPr/>
            </p:nvGrpSpPr>
            <p:grpSpPr bwMode="auto">
              <a:xfrm>
                <a:off x="1927" y="1884"/>
                <a:ext cx="499" cy="460"/>
                <a:chOff x="2307" y="1036"/>
                <a:chExt cx="1397" cy="1290"/>
              </a:xfrm>
            </p:grpSpPr>
            <p:sp>
              <p:nvSpPr>
                <p:cNvPr id="13344" name="Freeform 111"/>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45" name="Rectangle 112"/>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3346" name="Freeform 113"/>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47" name="Freeform 114"/>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48" name="Freeform 115"/>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49" name="Freeform 116"/>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50" name="Freeform 117"/>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51" name="Freeform 118"/>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52" name="Freeform 119"/>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53" name="Freeform 120"/>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13343" name="Text Box 121"/>
              <p:cNvSpPr txBox="1">
                <a:spLocks noChangeArrowheads="1"/>
              </p:cNvSpPr>
              <p:nvPr/>
            </p:nvSpPr>
            <p:spPr bwMode="auto">
              <a:xfrm>
                <a:off x="1922" y="2013"/>
                <a:ext cx="5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screen</a:t>
                </a:r>
              </a:p>
            </p:txBody>
          </p:sp>
        </p:grpSp>
        <p:sp>
          <p:nvSpPr>
            <p:cNvPr id="13341" name="Line 122"/>
            <p:cNvSpPr>
              <a:spLocks noChangeShapeType="1"/>
            </p:cNvSpPr>
            <p:nvPr/>
          </p:nvSpPr>
          <p:spPr bwMode="auto">
            <a:xfrm>
              <a:off x="1559" y="1794"/>
              <a:ext cx="324"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13321" name="Group 123"/>
          <p:cNvGrpSpPr>
            <a:grpSpLocks/>
          </p:cNvGrpSpPr>
          <p:nvPr/>
        </p:nvGrpSpPr>
        <p:grpSpPr bwMode="auto">
          <a:xfrm>
            <a:off x="2454275" y="5053013"/>
            <a:ext cx="3028950" cy="730250"/>
            <a:chOff x="519" y="1611"/>
            <a:chExt cx="1908" cy="460"/>
          </a:xfrm>
        </p:grpSpPr>
        <p:sp>
          <p:nvSpPr>
            <p:cNvPr id="13324" name="Text Box 124"/>
            <p:cNvSpPr txBox="1">
              <a:spLocks noChangeArrowheads="1"/>
            </p:cNvSpPr>
            <p:nvPr/>
          </p:nvSpPr>
          <p:spPr bwMode="auto">
            <a:xfrm>
              <a:off x="519" y="1695"/>
              <a:ext cx="1044" cy="2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solidFill>
                    <a:schemeClr val="bg1"/>
                  </a:solidFill>
                </a:rPr>
                <a:t>WizardStep</a:t>
              </a:r>
            </a:p>
          </p:txBody>
        </p:sp>
        <p:grpSp>
          <p:nvGrpSpPr>
            <p:cNvPr id="13325" name="Group 125"/>
            <p:cNvGrpSpPr>
              <a:grpSpLocks/>
            </p:cNvGrpSpPr>
            <p:nvPr/>
          </p:nvGrpSpPr>
          <p:grpSpPr bwMode="auto">
            <a:xfrm>
              <a:off x="1896" y="1611"/>
              <a:ext cx="531" cy="460"/>
              <a:chOff x="1922" y="1884"/>
              <a:chExt cx="531" cy="460"/>
            </a:xfrm>
          </p:grpSpPr>
          <p:grpSp>
            <p:nvGrpSpPr>
              <p:cNvPr id="13327" name="Group 126"/>
              <p:cNvGrpSpPr>
                <a:grpSpLocks/>
              </p:cNvGrpSpPr>
              <p:nvPr/>
            </p:nvGrpSpPr>
            <p:grpSpPr bwMode="auto">
              <a:xfrm>
                <a:off x="1927" y="1884"/>
                <a:ext cx="499" cy="460"/>
                <a:chOff x="2307" y="1036"/>
                <a:chExt cx="1397" cy="1290"/>
              </a:xfrm>
            </p:grpSpPr>
            <p:sp>
              <p:nvSpPr>
                <p:cNvPr id="13329" name="Freeform 127"/>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30" name="Rectangle 128"/>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3331" name="Freeform 129"/>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32" name="Freeform 130"/>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33" name="Freeform 131"/>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34" name="Freeform 132"/>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35" name="Freeform 133"/>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36" name="Freeform 134"/>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37" name="Freeform 135"/>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38" name="Freeform 136"/>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13328" name="Text Box 137"/>
              <p:cNvSpPr txBox="1">
                <a:spLocks noChangeArrowheads="1"/>
              </p:cNvSpPr>
              <p:nvPr/>
            </p:nvSpPr>
            <p:spPr bwMode="auto">
              <a:xfrm>
                <a:off x="1922" y="2013"/>
                <a:ext cx="5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screen</a:t>
                </a:r>
              </a:p>
            </p:txBody>
          </p:sp>
        </p:grpSp>
        <p:sp>
          <p:nvSpPr>
            <p:cNvPr id="13326" name="Line 138"/>
            <p:cNvSpPr>
              <a:spLocks noChangeShapeType="1"/>
            </p:cNvSpPr>
            <p:nvPr/>
          </p:nvSpPr>
          <p:spPr bwMode="auto">
            <a:xfrm>
              <a:off x="1559" y="1794"/>
              <a:ext cx="324"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13322" name="Text Box 140"/>
          <p:cNvSpPr txBox="1">
            <a:spLocks noChangeArrowheads="1"/>
          </p:cNvSpPr>
          <p:nvPr/>
        </p:nvSpPr>
        <p:spPr bwMode="auto">
          <a:xfrm>
            <a:off x="2292350" y="3536950"/>
            <a:ext cx="2149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b="0" dirty="0">
                <a:solidFill>
                  <a:schemeClr val="bg1"/>
                </a:solidFill>
              </a:rPr>
              <a:t>WizardStepSet</a:t>
            </a:r>
          </a:p>
        </p:txBody>
      </p:sp>
      <p:sp>
        <p:nvSpPr>
          <p:cNvPr id="13323" name="Rectangle 155"/>
          <p:cNvSpPr>
            <a:spLocks noChangeArrowheads="1"/>
          </p:cNvSpPr>
          <p:nvPr/>
        </p:nvSpPr>
        <p:spPr bwMode="auto">
          <a:xfrm>
            <a:off x="2254250" y="3876675"/>
            <a:ext cx="3597275" cy="21066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71" name="Text Box 9"/>
          <p:cNvSpPr txBox="1">
            <a:spLocks noChangeArrowheads="1"/>
          </p:cNvSpPr>
          <p:nvPr/>
        </p:nvSpPr>
        <p:spPr bwMode="auto">
          <a:xfrm>
            <a:off x="1677983" y="1902232"/>
            <a:ext cx="3429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600" b="0" dirty="0">
                <a:solidFill>
                  <a:schemeClr val="accent1"/>
                </a:solidFill>
              </a:rPr>
              <a:t>1</a:t>
            </a:r>
            <a:br>
              <a:rPr lang="en-US" sz="600" b="0" dirty="0">
                <a:solidFill>
                  <a:schemeClr val="accent1"/>
                </a:solidFill>
              </a:rPr>
            </a:br>
            <a:r>
              <a:rPr lang="en-US" sz="600" b="0" dirty="0">
                <a:solidFill>
                  <a:schemeClr val="accent1"/>
                </a:solidFill>
              </a:rPr>
              <a:t>2</a:t>
            </a:r>
            <a:br>
              <a:rPr lang="en-US" sz="600" b="0" dirty="0">
                <a:solidFill>
                  <a:schemeClr val="accent1"/>
                </a:solidFill>
              </a:rPr>
            </a:br>
            <a:r>
              <a:rPr lang="en-US" sz="600" b="0" dirty="0" smtClean="0">
                <a:solidFill>
                  <a:schemeClr val="accent1"/>
                </a:solidFill>
              </a:rPr>
              <a:t>3</a:t>
            </a:r>
            <a:endParaRPr lang="en-US" sz="600" b="0" dirty="0">
              <a:solidFill>
                <a:schemeClr val="accent1"/>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Wizard and wizard step configuration</a:t>
            </a:r>
          </a:p>
        </p:txBody>
      </p:sp>
      <p:sp>
        <p:nvSpPr>
          <p:cNvPr id="14339" name="Rectangle 3"/>
          <p:cNvSpPr>
            <a:spLocks noGrp="1" noChangeArrowheads="1"/>
          </p:cNvSpPr>
          <p:nvPr>
            <p:ph idx="1"/>
          </p:nvPr>
        </p:nvSpPr>
        <p:spPr>
          <a:xfrm>
            <a:off x="519113" y="1192213"/>
            <a:ext cx="4830762" cy="5197475"/>
          </a:xfrm>
        </p:spPr>
        <p:txBody>
          <a:bodyPr/>
          <a:lstStyle/>
          <a:p>
            <a:pPr>
              <a:buFont typeface="Arial" charset="0"/>
              <a:buChar char="•"/>
            </a:pPr>
            <a:r>
              <a:rPr lang="en-US" dirty="0" smtClean="0"/>
              <a:t>Two levels of configuration</a:t>
            </a:r>
          </a:p>
          <a:p>
            <a:pPr lvl="1"/>
            <a:r>
              <a:rPr lang="en-US" dirty="0" smtClean="0"/>
              <a:t>Wizard-level</a:t>
            </a:r>
          </a:p>
          <a:p>
            <a:pPr lvl="2"/>
            <a:r>
              <a:rPr lang="en-US" dirty="0" smtClean="0"/>
              <a:t>Entry point and navigation to wizard</a:t>
            </a:r>
          </a:p>
          <a:p>
            <a:pPr lvl="2"/>
            <a:r>
              <a:rPr lang="en-US" dirty="0" smtClean="0"/>
              <a:t>Permissions to visit and edit</a:t>
            </a:r>
          </a:p>
          <a:p>
            <a:pPr lvl="1"/>
            <a:r>
              <a:rPr lang="en-US" dirty="0" smtClean="0"/>
              <a:t>Wizard-step-level</a:t>
            </a:r>
          </a:p>
          <a:p>
            <a:pPr lvl="2"/>
            <a:r>
              <a:rPr lang="en-US" dirty="0" smtClean="0"/>
              <a:t>Screen that a step renders</a:t>
            </a:r>
          </a:p>
          <a:p>
            <a:pPr lvl="2"/>
            <a:r>
              <a:rPr lang="en-US" dirty="0" smtClean="0"/>
              <a:t>Step logic (visibility, editability, next step)</a:t>
            </a:r>
          </a:p>
          <a:p>
            <a:pPr lvl="2"/>
            <a:r>
              <a:rPr lang="en-US" dirty="0" smtClean="0"/>
              <a:t>Step order</a:t>
            </a:r>
          </a:p>
          <a:p>
            <a:pPr lvl="2"/>
            <a:r>
              <a:rPr lang="en-US" dirty="0" smtClean="0"/>
              <a:t>Independent steps</a:t>
            </a:r>
          </a:p>
        </p:txBody>
      </p:sp>
      <p:sp>
        <p:nvSpPr>
          <p:cNvPr id="14340" name="Rectangle 4"/>
          <p:cNvSpPr>
            <a:spLocks noChangeArrowheads="1"/>
          </p:cNvSpPr>
          <p:nvPr/>
        </p:nvSpPr>
        <p:spPr bwMode="auto">
          <a:xfrm>
            <a:off x="5226050" y="1846263"/>
            <a:ext cx="3460750" cy="4084637"/>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grpSp>
        <p:nvGrpSpPr>
          <p:cNvPr id="14341" name="Group 100"/>
          <p:cNvGrpSpPr>
            <a:grpSpLocks/>
          </p:cNvGrpSpPr>
          <p:nvPr/>
        </p:nvGrpSpPr>
        <p:grpSpPr bwMode="auto">
          <a:xfrm>
            <a:off x="5424488" y="2955925"/>
            <a:ext cx="3028950" cy="730250"/>
            <a:chOff x="3417" y="2027"/>
            <a:chExt cx="1908" cy="460"/>
          </a:xfrm>
        </p:grpSpPr>
        <p:sp>
          <p:nvSpPr>
            <p:cNvPr id="14389" name="Text Box 6"/>
            <p:cNvSpPr txBox="1">
              <a:spLocks noChangeArrowheads="1"/>
            </p:cNvSpPr>
            <p:nvPr/>
          </p:nvSpPr>
          <p:spPr bwMode="auto">
            <a:xfrm>
              <a:off x="3417" y="2111"/>
              <a:ext cx="1044" cy="2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solidFill>
                    <a:schemeClr val="bg1"/>
                  </a:solidFill>
                </a:rPr>
                <a:t>WizardStep</a:t>
              </a:r>
            </a:p>
          </p:txBody>
        </p:sp>
        <p:grpSp>
          <p:nvGrpSpPr>
            <p:cNvPr id="14390" name="Group 7"/>
            <p:cNvGrpSpPr>
              <a:grpSpLocks/>
            </p:cNvGrpSpPr>
            <p:nvPr/>
          </p:nvGrpSpPr>
          <p:grpSpPr bwMode="auto">
            <a:xfrm>
              <a:off x="4794" y="2027"/>
              <a:ext cx="531" cy="460"/>
              <a:chOff x="1922" y="1884"/>
              <a:chExt cx="531" cy="460"/>
            </a:xfrm>
          </p:grpSpPr>
          <p:grpSp>
            <p:nvGrpSpPr>
              <p:cNvPr id="14392" name="Group 8"/>
              <p:cNvGrpSpPr>
                <a:grpSpLocks/>
              </p:cNvGrpSpPr>
              <p:nvPr/>
            </p:nvGrpSpPr>
            <p:grpSpPr bwMode="auto">
              <a:xfrm>
                <a:off x="1927" y="1884"/>
                <a:ext cx="499" cy="460"/>
                <a:chOff x="2307" y="1036"/>
                <a:chExt cx="1397" cy="1290"/>
              </a:xfrm>
            </p:grpSpPr>
            <p:sp>
              <p:nvSpPr>
                <p:cNvPr id="14394" name="Freeform 9"/>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95" name="Rectangle 10"/>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4396" name="Freeform 11"/>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97" name="Freeform 12"/>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98" name="Freeform 13"/>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99" name="Freeform 14"/>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400" name="Freeform 15"/>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401" name="Freeform 16"/>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402" name="Freeform 17"/>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403" name="Freeform 18"/>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14393" name="Text Box 19"/>
              <p:cNvSpPr txBox="1">
                <a:spLocks noChangeArrowheads="1"/>
              </p:cNvSpPr>
              <p:nvPr/>
            </p:nvSpPr>
            <p:spPr bwMode="auto">
              <a:xfrm>
                <a:off x="1922" y="2013"/>
                <a:ext cx="5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screen</a:t>
                </a:r>
              </a:p>
            </p:txBody>
          </p:sp>
        </p:grpSp>
        <p:sp>
          <p:nvSpPr>
            <p:cNvPr id="14391" name="Line 20"/>
            <p:cNvSpPr>
              <a:spLocks noChangeShapeType="1"/>
            </p:cNvSpPr>
            <p:nvPr/>
          </p:nvSpPr>
          <p:spPr bwMode="auto">
            <a:xfrm>
              <a:off x="4457" y="2210"/>
              <a:ext cx="324"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14343" name="Group 98"/>
          <p:cNvGrpSpPr>
            <a:grpSpLocks/>
          </p:cNvGrpSpPr>
          <p:nvPr/>
        </p:nvGrpSpPr>
        <p:grpSpPr bwMode="auto">
          <a:xfrm>
            <a:off x="5424488" y="3922713"/>
            <a:ext cx="3028950" cy="730250"/>
            <a:chOff x="3513" y="2552"/>
            <a:chExt cx="1908" cy="460"/>
          </a:xfrm>
        </p:grpSpPr>
        <p:sp>
          <p:nvSpPr>
            <p:cNvPr id="14362" name="Text Box 68"/>
            <p:cNvSpPr txBox="1">
              <a:spLocks noChangeArrowheads="1"/>
            </p:cNvSpPr>
            <p:nvPr/>
          </p:nvSpPr>
          <p:spPr bwMode="auto">
            <a:xfrm>
              <a:off x="3513" y="2636"/>
              <a:ext cx="1044" cy="2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solidFill>
                    <a:schemeClr val="bg1"/>
                  </a:solidFill>
                </a:rPr>
                <a:t>WizardStep</a:t>
              </a:r>
            </a:p>
          </p:txBody>
        </p:sp>
        <p:grpSp>
          <p:nvGrpSpPr>
            <p:cNvPr id="14363" name="Group 69"/>
            <p:cNvGrpSpPr>
              <a:grpSpLocks/>
            </p:cNvGrpSpPr>
            <p:nvPr/>
          </p:nvGrpSpPr>
          <p:grpSpPr bwMode="auto">
            <a:xfrm>
              <a:off x="4890" y="2552"/>
              <a:ext cx="531" cy="460"/>
              <a:chOff x="1922" y="1884"/>
              <a:chExt cx="531" cy="460"/>
            </a:xfrm>
          </p:grpSpPr>
          <p:grpSp>
            <p:nvGrpSpPr>
              <p:cNvPr id="14365" name="Group 70"/>
              <p:cNvGrpSpPr>
                <a:grpSpLocks/>
              </p:cNvGrpSpPr>
              <p:nvPr/>
            </p:nvGrpSpPr>
            <p:grpSpPr bwMode="auto">
              <a:xfrm>
                <a:off x="1927" y="1884"/>
                <a:ext cx="499" cy="460"/>
                <a:chOff x="2307" y="1036"/>
                <a:chExt cx="1397" cy="1290"/>
              </a:xfrm>
            </p:grpSpPr>
            <p:sp>
              <p:nvSpPr>
                <p:cNvPr id="14367" name="Freeform 71"/>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68" name="Rectangle 72"/>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4369" name="Freeform 73"/>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70" name="Freeform 74"/>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71" name="Freeform 75"/>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72" name="Freeform 76"/>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73" name="Freeform 77"/>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74" name="Freeform 78"/>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75" name="Freeform 79"/>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76" name="Freeform 80"/>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14366" name="Text Box 81"/>
              <p:cNvSpPr txBox="1">
                <a:spLocks noChangeArrowheads="1"/>
              </p:cNvSpPr>
              <p:nvPr/>
            </p:nvSpPr>
            <p:spPr bwMode="auto">
              <a:xfrm>
                <a:off x="1922" y="2013"/>
                <a:ext cx="5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screen</a:t>
                </a:r>
              </a:p>
            </p:txBody>
          </p:sp>
        </p:grpSp>
        <p:sp>
          <p:nvSpPr>
            <p:cNvPr id="14364" name="Line 82"/>
            <p:cNvSpPr>
              <a:spLocks noChangeShapeType="1"/>
            </p:cNvSpPr>
            <p:nvPr/>
          </p:nvSpPr>
          <p:spPr bwMode="auto">
            <a:xfrm>
              <a:off x="4553" y="2735"/>
              <a:ext cx="324"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14344" name="Group 99"/>
          <p:cNvGrpSpPr>
            <a:grpSpLocks/>
          </p:cNvGrpSpPr>
          <p:nvPr/>
        </p:nvGrpSpPr>
        <p:grpSpPr bwMode="auto">
          <a:xfrm>
            <a:off x="5424488" y="4891088"/>
            <a:ext cx="3028950" cy="730250"/>
            <a:chOff x="3599" y="3136"/>
            <a:chExt cx="1908" cy="460"/>
          </a:xfrm>
        </p:grpSpPr>
        <p:sp>
          <p:nvSpPr>
            <p:cNvPr id="14347" name="Text Box 83"/>
            <p:cNvSpPr txBox="1">
              <a:spLocks noChangeArrowheads="1"/>
            </p:cNvSpPr>
            <p:nvPr/>
          </p:nvSpPr>
          <p:spPr bwMode="auto">
            <a:xfrm>
              <a:off x="3599" y="3220"/>
              <a:ext cx="1044" cy="2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solidFill>
                    <a:schemeClr val="bg1"/>
                  </a:solidFill>
                </a:rPr>
                <a:t>WizardStep</a:t>
              </a:r>
            </a:p>
          </p:txBody>
        </p:sp>
        <p:grpSp>
          <p:nvGrpSpPr>
            <p:cNvPr id="14348" name="Group 84"/>
            <p:cNvGrpSpPr>
              <a:grpSpLocks/>
            </p:cNvGrpSpPr>
            <p:nvPr/>
          </p:nvGrpSpPr>
          <p:grpSpPr bwMode="auto">
            <a:xfrm>
              <a:off x="4976" y="3136"/>
              <a:ext cx="531" cy="460"/>
              <a:chOff x="1922" y="1884"/>
              <a:chExt cx="531" cy="460"/>
            </a:xfrm>
          </p:grpSpPr>
          <p:grpSp>
            <p:nvGrpSpPr>
              <p:cNvPr id="14350" name="Group 85"/>
              <p:cNvGrpSpPr>
                <a:grpSpLocks/>
              </p:cNvGrpSpPr>
              <p:nvPr/>
            </p:nvGrpSpPr>
            <p:grpSpPr bwMode="auto">
              <a:xfrm>
                <a:off x="1927" y="1884"/>
                <a:ext cx="499" cy="460"/>
                <a:chOff x="2307" y="1036"/>
                <a:chExt cx="1397" cy="1290"/>
              </a:xfrm>
            </p:grpSpPr>
            <p:sp>
              <p:nvSpPr>
                <p:cNvPr id="14352" name="Freeform 86"/>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53" name="Rectangle 87"/>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4354" name="Freeform 88"/>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55" name="Freeform 89"/>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56" name="Freeform 90"/>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57" name="Freeform 91"/>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58" name="Freeform 92"/>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59" name="Freeform 93"/>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60" name="Freeform 94"/>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61" name="Freeform 95"/>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14351" name="Text Box 96"/>
              <p:cNvSpPr txBox="1">
                <a:spLocks noChangeArrowheads="1"/>
              </p:cNvSpPr>
              <p:nvPr/>
            </p:nvSpPr>
            <p:spPr bwMode="auto">
              <a:xfrm>
                <a:off x="1922" y="2013"/>
                <a:ext cx="5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screen</a:t>
                </a:r>
              </a:p>
            </p:txBody>
          </p:sp>
        </p:grpSp>
        <p:sp>
          <p:nvSpPr>
            <p:cNvPr id="14349" name="Line 97"/>
            <p:cNvSpPr>
              <a:spLocks noChangeShapeType="1"/>
            </p:cNvSpPr>
            <p:nvPr/>
          </p:nvSpPr>
          <p:spPr bwMode="auto">
            <a:xfrm>
              <a:off x="4639" y="3319"/>
              <a:ext cx="324"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14345" name="Line 101"/>
          <p:cNvSpPr>
            <a:spLocks noChangeShapeType="1"/>
          </p:cNvSpPr>
          <p:nvPr/>
        </p:nvSpPr>
        <p:spPr bwMode="auto">
          <a:xfrm>
            <a:off x="2862263" y="1795463"/>
            <a:ext cx="2200275"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4346" name="Line 102"/>
          <p:cNvSpPr>
            <a:spLocks noChangeShapeType="1"/>
          </p:cNvSpPr>
          <p:nvPr/>
        </p:nvSpPr>
        <p:spPr bwMode="auto">
          <a:xfrm>
            <a:off x="3421063" y="3233738"/>
            <a:ext cx="1997075"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nvGrpSpPr>
          <p:cNvPr id="79" name="Group 92"/>
          <p:cNvGrpSpPr>
            <a:grpSpLocks/>
          </p:cNvGrpSpPr>
          <p:nvPr/>
        </p:nvGrpSpPr>
        <p:grpSpPr bwMode="auto">
          <a:xfrm>
            <a:off x="5100643" y="1421251"/>
            <a:ext cx="1658937" cy="765175"/>
            <a:chOff x="1947" y="628"/>
            <a:chExt cx="1045" cy="482"/>
          </a:xfrm>
        </p:grpSpPr>
        <p:sp>
          <p:nvSpPr>
            <p:cNvPr id="80" name="Rectangle 93"/>
            <p:cNvSpPr>
              <a:spLocks noChangeArrowheads="1"/>
            </p:cNvSpPr>
            <p:nvPr/>
          </p:nvSpPr>
          <p:spPr bwMode="auto">
            <a:xfrm>
              <a:off x="1951" y="630"/>
              <a:ext cx="1041" cy="477"/>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dirty="0"/>
            </a:p>
          </p:txBody>
        </p:sp>
        <p:sp>
          <p:nvSpPr>
            <p:cNvPr id="81" name="Freeform 94"/>
            <p:cNvSpPr>
              <a:spLocks/>
            </p:cNvSpPr>
            <p:nvPr/>
          </p:nvSpPr>
          <p:spPr bwMode="auto">
            <a:xfrm>
              <a:off x="1947" y="628"/>
              <a:ext cx="1044" cy="482"/>
            </a:xfrm>
            <a:custGeom>
              <a:avLst/>
              <a:gdLst>
                <a:gd name="T0" fmla="*/ 0 w 1044"/>
                <a:gd name="T1" fmla="*/ 482 h 482"/>
                <a:gd name="T2" fmla="*/ 0 w 1044"/>
                <a:gd name="T3" fmla="*/ 0 h 482"/>
                <a:gd name="T4" fmla="*/ 1044 w 1044"/>
                <a:gd name="T5" fmla="*/ 0 h 482"/>
                <a:gd name="T6" fmla="*/ 1044 w 1044"/>
                <a:gd name="T7" fmla="*/ 64 h 482"/>
                <a:gd name="T8" fmla="*/ 184 w 1044"/>
                <a:gd name="T9" fmla="*/ 64 h 482"/>
                <a:gd name="T10" fmla="*/ 186 w 1044"/>
                <a:gd name="T11" fmla="*/ 482 h 482"/>
                <a:gd name="T12" fmla="*/ 0 w 1044"/>
                <a:gd name="T13" fmla="*/ 482 h 482"/>
                <a:gd name="T14" fmla="*/ 0 60000 65536"/>
                <a:gd name="T15" fmla="*/ 0 60000 65536"/>
                <a:gd name="T16" fmla="*/ 0 60000 65536"/>
                <a:gd name="T17" fmla="*/ 0 60000 65536"/>
                <a:gd name="T18" fmla="*/ 0 60000 65536"/>
                <a:gd name="T19" fmla="*/ 0 60000 65536"/>
                <a:gd name="T20" fmla="*/ 0 60000 65536"/>
                <a:gd name="T21" fmla="*/ 0 w 1044"/>
                <a:gd name="T22" fmla="*/ 0 h 482"/>
                <a:gd name="T23" fmla="*/ 1044 w 1044"/>
                <a:gd name="T24" fmla="*/ 482 h 4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4" h="482">
                  <a:moveTo>
                    <a:pt x="0" y="482"/>
                  </a:moveTo>
                  <a:lnTo>
                    <a:pt x="0" y="0"/>
                  </a:lnTo>
                  <a:lnTo>
                    <a:pt x="1044" y="0"/>
                  </a:lnTo>
                  <a:lnTo>
                    <a:pt x="1044" y="64"/>
                  </a:lnTo>
                  <a:lnTo>
                    <a:pt x="184" y="64"/>
                  </a:lnTo>
                  <a:lnTo>
                    <a:pt x="186" y="482"/>
                  </a:lnTo>
                  <a:lnTo>
                    <a:pt x="0" y="482"/>
                  </a:lnTo>
                  <a:close/>
                </a:path>
              </a:pathLst>
            </a:custGeom>
            <a:solidFill>
              <a:schemeClr val="hlink"/>
            </a:solidFill>
            <a:ln w="12700">
              <a:solidFill>
                <a:schemeClr val="bg1"/>
              </a:solidFill>
              <a:round/>
              <a:headEnd/>
              <a:tailEnd/>
            </a:ln>
          </p:spPr>
          <p:txBody>
            <a:bodyPr wrap="none" lIns="0" tIns="0" rIns="0" bIns="0" anchor="ctr">
              <a:spAutoFit/>
            </a:bodyPr>
            <a:lstStyle/>
            <a:p>
              <a:endParaRPr lang="en-US" dirty="0"/>
            </a:p>
          </p:txBody>
        </p:sp>
        <p:sp>
          <p:nvSpPr>
            <p:cNvPr id="82" name="Text Box 95"/>
            <p:cNvSpPr txBox="1">
              <a:spLocks noChangeArrowheads="1"/>
            </p:cNvSpPr>
            <p:nvPr/>
          </p:nvSpPr>
          <p:spPr bwMode="auto">
            <a:xfrm>
              <a:off x="2161" y="763"/>
              <a:ext cx="80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dirty="0">
                  <a:solidFill>
                    <a:schemeClr val="bg1"/>
                  </a:solidFill>
                </a:rPr>
                <a:t>Wizard</a:t>
              </a:r>
            </a:p>
          </p:txBody>
        </p:sp>
        <p:sp>
          <p:nvSpPr>
            <p:cNvPr id="83" name="Rectangle 96"/>
            <p:cNvSpPr>
              <a:spLocks noChangeArrowheads="1"/>
            </p:cNvSpPr>
            <p:nvPr/>
          </p:nvSpPr>
          <p:spPr bwMode="auto">
            <a:xfrm>
              <a:off x="1977" y="694"/>
              <a:ext cx="131" cy="161"/>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84" name="Line 97"/>
            <p:cNvSpPr>
              <a:spLocks noChangeShapeType="1"/>
            </p:cNvSpPr>
            <p:nvPr/>
          </p:nvSpPr>
          <p:spPr bwMode="auto">
            <a:xfrm flipH="1">
              <a:off x="2046" y="722"/>
              <a:ext cx="4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85" name="Rectangle 100"/>
            <p:cNvSpPr>
              <a:spLocks noChangeArrowheads="1"/>
            </p:cNvSpPr>
            <p:nvPr/>
          </p:nvSpPr>
          <p:spPr bwMode="auto">
            <a:xfrm>
              <a:off x="1977" y="881"/>
              <a:ext cx="131" cy="111"/>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86" name="Line 101"/>
            <p:cNvSpPr>
              <a:spLocks noChangeShapeType="1"/>
            </p:cNvSpPr>
            <p:nvPr/>
          </p:nvSpPr>
          <p:spPr bwMode="auto">
            <a:xfrm flipH="1">
              <a:off x="2000" y="911"/>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87" name="Line 102"/>
            <p:cNvSpPr>
              <a:spLocks noChangeShapeType="1"/>
            </p:cNvSpPr>
            <p:nvPr/>
          </p:nvSpPr>
          <p:spPr bwMode="auto">
            <a:xfrm flipH="1">
              <a:off x="2000" y="959"/>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88" name="Line 103"/>
            <p:cNvSpPr>
              <a:spLocks noChangeShapeType="1"/>
            </p:cNvSpPr>
            <p:nvPr/>
          </p:nvSpPr>
          <p:spPr bwMode="auto">
            <a:xfrm flipH="1">
              <a:off x="2046" y="772"/>
              <a:ext cx="4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89" name="Line 104"/>
            <p:cNvSpPr>
              <a:spLocks noChangeShapeType="1"/>
            </p:cNvSpPr>
            <p:nvPr/>
          </p:nvSpPr>
          <p:spPr bwMode="auto">
            <a:xfrm flipH="1">
              <a:off x="2046" y="822"/>
              <a:ext cx="4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90" name="Text Box 9"/>
          <p:cNvSpPr txBox="1">
            <a:spLocks noChangeArrowheads="1"/>
          </p:cNvSpPr>
          <p:nvPr/>
        </p:nvSpPr>
        <p:spPr bwMode="auto">
          <a:xfrm>
            <a:off x="5062538" y="1520083"/>
            <a:ext cx="3429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600" b="0" dirty="0">
                <a:solidFill>
                  <a:schemeClr val="accent1"/>
                </a:solidFill>
              </a:rPr>
              <a:t>1</a:t>
            </a:r>
            <a:br>
              <a:rPr lang="en-US" sz="600" b="0" dirty="0">
                <a:solidFill>
                  <a:schemeClr val="accent1"/>
                </a:solidFill>
              </a:rPr>
            </a:br>
            <a:r>
              <a:rPr lang="en-US" sz="600" b="0" dirty="0">
                <a:solidFill>
                  <a:schemeClr val="accent1"/>
                </a:solidFill>
              </a:rPr>
              <a:t>2</a:t>
            </a:r>
            <a:br>
              <a:rPr lang="en-US" sz="600" b="0" dirty="0">
                <a:solidFill>
                  <a:schemeClr val="accent1"/>
                </a:solidFill>
              </a:rPr>
            </a:br>
            <a:r>
              <a:rPr lang="en-US" sz="600" b="0" dirty="0" smtClean="0">
                <a:solidFill>
                  <a:schemeClr val="accent1"/>
                </a:solidFill>
              </a:rPr>
              <a:t>3</a:t>
            </a:r>
            <a:endParaRPr lang="en-US" sz="600" b="0" dirty="0">
              <a:solidFill>
                <a:schemeClr val="accent1"/>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descr="C:\Users\trhoades\AppData\Local\Temp\SNAGHTML338c0ef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3604" y="2785706"/>
            <a:ext cx="3385914" cy="95180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9603" y="1854167"/>
            <a:ext cx="1770627" cy="180512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5363" name="Rectangle 5"/>
          <p:cNvSpPr>
            <a:spLocks noGrp="1" noChangeArrowheads="1"/>
          </p:cNvSpPr>
          <p:nvPr>
            <p:ph type="title"/>
          </p:nvPr>
        </p:nvSpPr>
        <p:spPr>
          <a:noFill/>
        </p:spPr>
        <p:txBody>
          <a:bodyPr/>
          <a:lstStyle/>
          <a:p>
            <a:pPr eaLnBrk="1" hangingPunct="1"/>
            <a:r>
              <a:rPr lang="en-US" dirty="0" smtClean="0"/>
              <a:t>Information in wizard PCF file</a:t>
            </a:r>
          </a:p>
        </p:txBody>
      </p:sp>
      <p:sp>
        <p:nvSpPr>
          <p:cNvPr id="15364" name="Rectangle 6"/>
          <p:cNvSpPr>
            <a:spLocks noGrp="1" noChangeArrowheads="1"/>
          </p:cNvSpPr>
          <p:nvPr>
            <p:ph idx="1"/>
          </p:nvPr>
        </p:nvSpPr>
        <p:spPr>
          <a:xfrm>
            <a:off x="742950" y="4229100"/>
            <a:ext cx="8002588" cy="1951038"/>
          </a:xfrm>
        </p:spPr>
        <p:txBody>
          <a:bodyPr/>
          <a:lstStyle/>
          <a:p>
            <a:pPr>
              <a:buFont typeface="Arial" charset="0"/>
              <a:buChar char="•"/>
            </a:pPr>
            <a:r>
              <a:rPr lang="en-US" dirty="0" smtClean="0"/>
              <a:t>Wizard PCF file contains:</a:t>
            </a:r>
          </a:p>
          <a:p>
            <a:pPr lvl="1"/>
            <a:r>
              <a:rPr lang="en-US" dirty="0" smtClean="0"/>
              <a:t>Entry point and required objects</a:t>
            </a:r>
          </a:p>
          <a:p>
            <a:pPr lvl="1"/>
            <a:r>
              <a:rPr lang="en-US" dirty="0" smtClean="0"/>
              <a:t>Steps which point to screens</a:t>
            </a:r>
          </a:p>
          <a:p>
            <a:pPr lvl="1"/>
            <a:r>
              <a:rPr lang="en-US" dirty="0" smtClean="0"/>
              <a:t>Attributes that point to separate files for info bar and menu actions</a:t>
            </a:r>
          </a:p>
        </p:txBody>
      </p:sp>
      <p:sp>
        <p:nvSpPr>
          <p:cNvPr id="15365" name="AutoShape 7"/>
          <p:cNvSpPr>
            <a:spLocks noChangeArrowheads="1"/>
          </p:cNvSpPr>
          <p:nvPr/>
        </p:nvSpPr>
        <p:spPr bwMode="auto">
          <a:xfrm rot="10800000" flipH="1">
            <a:off x="787400" y="1304925"/>
            <a:ext cx="4003675" cy="2579688"/>
          </a:xfrm>
          <a:prstGeom prst="foldedCorner">
            <a:avLst>
              <a:gd name="adj" fmla="val 14708"/>
            </a:avLst>
          </a:prstGeom>
          <a:noFill/>
          <a:ln w="2857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5366" name="Text Box 8"/>
          <p:cNvSpPr txBox="1">
            <a:spLocks noChangeArrowheads="1"/>
          </p:cNvSpPr>
          <p:nvPr/>
        </p:nvSpPr>
        <p:spPr bwMode="auto">
          <a:xfrm>
            <a:off x="1133475" y="933450"/>
            <a:ext cx="271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dirty="0"/>
              <a:t>FNOLWizard.pcf</a:t>
            </a:r>
          </a:p>
        </p:txBody>
      </p:sp>
      <p:sp>
        <p:nvSpPr>
          <p:cNvPr id="15367" name="AutoShape 9"/>
          <p:cNvSpPr>
            <a:spLocks noChangeArrowheads="1"/>
          </p:cNvSpPr>
          <p:nvPr/>
        </p:nvSpPr>
        <p:spPr bwMode="auto">
          <a:xfrm rot="10800000" flipH="1">
            <a:off x="5315475" y="2667907"/>
            <a:ext cx="3578359" cy="1190419"/>
          </a:xfrm>
          <a:prstGeom prst="foldedCorner">
            <a:avLst>
              <a:gd name="adj" fmla="val 14708"/>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5368" name="Text Box 10"/>
          <p:cNvSpPr txBox="1">
            <a:spLocks noChangeArrowheads="1"/>
          </p:cNvSpPr>
          <p:nvPr/>
        </p:nvSpPr>
        <p:spPr bwMode="auto">
          <a:xfrm>
            <a:off x="5075238" y="2229115"/>
            <a:ext cx="2330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dirty="0">
                <a:solidFill>
                  <a:schemeClr val="bg1"/>
                </a:solidFill>
              </a:rPr>
              <a:t>menu actions</a:t>
            </a:r>
          </a:p>
        </p:txBody>
      </p:sp>
      <p:sp>
        <p:nvSpPr>
          <p:cNvPr id="15369" name="AutoShape 11"/>
          <p:cNvSpPr>
            <a:spLocks noChangeArrowheads="1"/>
          </p:cNvSpPr>
          <p:nvPr/>
        </p:nvSpPr>
        <p:spPr bwMode="auto">
          <a:xfrm rot="10800000" flipH="1">
            <a:off x="5219700" y="1365250"/>
            <a:ext cx="3751263" cy="614363"/>
          </a:xfrm>
          <a:prstGeom prst="foldedCorner">
            <a:avLst>
              <a:gd name="adj" fmla="val 23839"/>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5370" name="Text Box 12"/>
          <p:cNvSpPr txBox="1">
            <a:spLocks noChangeArrowheads="1"/>
          </p:cNvSpPr>
          <p:nvPr/>
        </p:nvSpPr>
        <p:spPr bwMode="auto">
          <a:xfrm>
            <a:off x="5030904" y="939800"/>
            <a:ext cx="16752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dirty="0">
                <a:solidFill>
                  <a:schemeClr val="bg1"/>
                </a:solidFill>
              </a:rPr>
              <a:t>info bar</a:t>
            </a:r>
          </a:p>
        </p:txBody>
      </p:sp>
      <p:sp>
        <p:nvSpPr>
          <p:cNvPr id="15371" name="Rectangle 13"/>
          <p:cNvSpPr>
            <a:spLocks noChangeArrowheads="1"/>
          </p:cNvSpPr>
          <p:nvPr/>
        </p:nvSpPr>
        <p:spPr bwMode="auto">
          <a:xfrm>
            <a:off x="3952875" y="2195513"/>
            <a:ext cx="419100" cy="403225"/>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15372" name="Line 14"/>
          <p:cNvSpPr>
            <a:spLocks noChangeShapeType="1"/>
          </p:cNvSpPr>
          <p:nvPr/>
        </p:nvSpPr>
        <p:spPr bwMode="auto">
          <a:xfrm flipV="1">
            <a:off x="4159250" y="1649413"/>
            <a:ext cx="1054100" cy="763587"/>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5373" name="Rectangle 15"/>
          <p:cNvSpPr>
            <a:spLocks noChangeArrowheads="1"/>
          </p:cNvSpPr>
          <p:nvPr/>
        </p:nvSpPr>
        <p:spPr bwMode="auto">
          <a:xfrm>
            <a:off x="3967163" y="2827338"/>
            <a:ext cx="419100" cy="403225"/>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5374" name="Line 16"/>
          <p:cNvSpPr>
            <a:spLocks noChangeShapeType="1"/>
          </p:cNvSpPr>
          <p:nvPr/>
        </p:nvSpPr>
        <p:spPr bwMode="auto">
          <a:xfrm>
            <a:off x="4175125" y="3030538"/>
            <a:ext cx="1060450" cy="25400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5375" name="Text Box 17"/>
          <p:cNvSpPr txBox="1">
            <a:spLocks noChangeArrowheads="1"/>
          </p:cNvSpPr>
          <p:nvPr/>
        </p:nvSpPr>
        <p:spPr bwMode="auto">
          <a:xfrm>
            <a:off x="841375" y="1404938"/>
            <a:ext cx="276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Entry Point</a:t>
            </a:r>
          </a:p>
        </p:txBody>
      </p:sp>
      <p:sp>
        <p:nvSpPr>
          <p:cNvPr id="15377" name="Line 31"/>
          <p:cNvSpPr>
            <a:spLocks noChangeShapeType="1"/>
          </p:cNvSpPr>
          <p:nvPr/>
        </p:nvSpPr>
        <p:spPr bwMode="auto">
          <a:xfrm>
            <a:off x="2019300" y="2657475"/>
            <a:ext cx="10620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5378" name="Line 32"/>
          <p:cNvSpPr>
            <a:spLocks noChangeShapeType="1"/>
          </p:cNvSpPr>
          <p:nvPr/>
        </p:nvSpPr>
        <p:spPr bwMode="auto">
          <a:xfrm>
            <a:off x="2058988" y="2387600"/>
            <a:ext cx="1022350"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5379" name="Line 33"/>
          <p:cNvSpPr>
            <a:spLocks noChangeShapeType="1"/>
          </p:cNvSpPr>
          <p:nvPr/>
        </p:nvSpPr>
        <p:spPr bwMode="auto">
          <a:xfrm>
            <a:off x="2290763" y="2944813"/>
            <a:ext cx="790575"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5380" name="Line 34"/>
          <p:cNvSpPr>
            <a:spLocks noChangeShapeType="1"/>
          </p:cNvSpPr>
          <p:nvPr/>
        </p:nvSpPr>
        <p:spPr bwMode="auto">
          <a:xfrm>
            <a:off x="1920875" y="3232150"/>
            <a:ext cx="11604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5381" name="Line 35"/>
          <p:cNvSpPr>
            <a:spLocks noChangeShapeType="1"/>
          </p:cNvSpPr>
          <p:nvPr/>
        </p:nvSpPr>
        <p:spPr bwMode="auto">
          <a:xfrm>
            <a:off x="2686050" y="3502025"/>
            <a:ext cx="3952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15382" name="Group 54"/>
          <p:cNvGrpSpPr>
            <a:grpSpLocks/>
          </p:cNvGrpSpPr>
          <p:nvPr/>
        </p:nvGrpSpPr>
        <p:grpSpPr bwMode="auto">
          <a:xfrm>
            <a:off x="3108325" y="2219325"/>
            <a:ext cx="369888" cy="341313"/>
            <a:chOff x="2307" y="1036"/>
            <a:chExt cx="1397" cy="1290"/>
          </a:xfrm>
        </p:grpSpPr>
        <p:sp>
          <p:nvSpPr>
            <p:cNvPr id="15428" name="Freeform 55"/>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29" name="Rectangle 56"/>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30" name="Freeform 57"/>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31" name="Freeform 58"/>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32" name="Freeform 59"/>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33" name="Freeform 60"/>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34" name="Freeform 61"/>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35" name="Freeform 62"/>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36" name="Freeform 63"/>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37" name="Freeform 64"/>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5383" name="Group 65"/>
          <p:cNvGrpSpPr>
            <a:grpSpLocks/>
          </p:cNvGrpSpPr>
          <p:nvPr/>
        </p:nvGrpSpPr>
        <p:grpSpPr bwMode="auto">
          <a:xfrm>
            <a:off x="3108325" y="2508250"/>
            <a:ext cx="369888" cy="341313"/>
            <a:chOff x="2307" y="1036"/>
            <a:chExt cx="1397" cy="1290"/>
          </a:xfrm>
        </p:grpSpPr>
        <p:sp>
          <p:nvSpPr>
            <p:cNvPr id="15418" name="Freeform 66"/>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19" name="Rectangle 67"/>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20" name="Freeform 68"/>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21" name="Freeform 69"/>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22" name="Freeform 70"/>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23" name="Freeform 71"/>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24" name="Freeform 72"/>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25" name="Freeform 73"/>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26" name="Freeform 74"/>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27" name="Freeform 75"/>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5384" name="Group 76"/>
          <p:cNvGrpSpPr>
            <a:grpSpLocks/>
          </p:cNvGrpSpPr>
          <p:nvPr/>
        </p:nvGrpSpPr>
        <p:grpSpPr bwMode="auto">
          <a:xfrm>
            <a:off x="3108325" y="2795588"/>
            <a:ext cx="369888" cy="341312"/>
            <a:chOff x="2307" y="1036"/>
            <a:chExt cx="1397" cy="1290"/>
          </a:xfrm>
        </p:grpSpPr>
        <p:sp>
          <p:nvSpPr>
            <p:cNvPr id="15408" name="Freeform 77"/>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09" name="Rectangle 78"/>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10" name="Freeform 79"/>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11" name="Freeform 80"/>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12" name="Freeform 81"/>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13" name="Freeform 82"/>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14" name="Freeform 83"/>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15" name="Freeform 84"/>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16" name="Freeform 85"/>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17" name="Freeform 86"/>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5385" name="Group 87"/>
          <p:cNvGrpSpPr>
            <a:grpSpLocks/>
          </p:cNvGrpSpPr>
          <p:nvPr/>
        </p:nvGrpSpPr>
        <p:grpSpPr bwMode="auto">
          <a:xfrm>
            <a:off x="3108325" y="3082925"/>
            <a:ext cx="369888" cy="341313"/>
            <a:chOff x="2307" y="1036"/>
            <a:chExt cx="1397" cy="1290"/>
          </a:xfrm>
        </p:grpSpPr>
        <p:sp>
          <p:nvSpPr>
            <p:cNvPr id="15398" name="Freeform 88"/>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99" name="Rectangle 89"/>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00" name="Freeform 90"/>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01" name="Freeform 91"/>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02" name="Freeform 92"/>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03" name="Freeform 93"/>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04" name="Freeform 94"/>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05" name="Freeform 95"/>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06" name="Freeform 96"/>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07" name="Freeform 97"/>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5386" name="Group 98"/>
          <p:cNvGrpSpPr>
            <a:grpSpLocks/>
          </p:cNvGrpSpPr>
          <p:nvPr/>
        </p:nvGrpSpPr>
        <p:grpSpPr bwMode="auto">
          <a:xfrm>
            <a:off x="3108325" y="3370263"/>
            <a:ext cx="369888" cy="341312"/>
            <a:chOff x="2307" y="1036"/>
            <a:chExt cx="1397" cy="1290"/>
          </a:xfrm>
        </p:grpSpPr>
        <p:sp>
          <p:nvSpPr>
            <p:cNvPr id="15388" name="Freeform 99"/>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89" name="Rectangle 100"/>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390" name="Freeform 101"/>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91" name="Freeform 102"/>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92" name="Freeform 103"/>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93" name="Freeform 104"/>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94" name="Freeform 105"/>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95" name="Freeform 106"/>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96" name="Freeform 107"/>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97" name="Freeform 108"/>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4113" y="1414770"/>
            <a:ext cx="3414030" cy="532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trhoades\AppData\Local\Temp\SNAGHTML3394f07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10" y="552906"/>
            <a:ext cx="4419600" cy="6019801"/>
          </a:xfrm>
          <a:prstGeom prst="rect">
            <a:avLst/>
          </a:prstGeom>
          <a:noFill/>
          <a:extLst>
            <a:ext uri="{909E8E84-426E-40DD-AFC4-6F175D3DCCD1}">
              <a14:hiddenFill xmlns:a14="http://schemas.microsoft.com/office/drawing/2010/main">
                <a:solidFill>
                  <a:srgbClr val="FFFFFF"/>
                </a:solidFill>
              </a14:hiddenFill>
            </a:ext>
          </a:extLst>
        </p:spPr>
      </p:pic>
      <p:sp>
        <p:nvSpPr>
          <p:cNvPr id="16386" name="Rectangle 2"/>
          <p:cNvSpPr>
            <a:spLocks noGrp="1" noChangeArrowheads="1"/>
          </p:cNvSpPr>
          <p:nvPr>
            <p:ph type="title"/>
          </p:nvPr>
        </p:nvSpPr>
        <p:spPr/>
        <p:txBody>
          <a:bodyPr/>
          <a:lstStyle/>
          <a:p>
            <a:pPr eaLnBrk="1" hangingPunct="1"/>
            <a:r>
              <a:rPr lang="en-US" dirty="0" smtClean="0"/>
              <a:t>Example PCF file: FNOLWizard (1 of 2)</a:t>
            </a:r>
          </a:p>
        </p:txBody>
      </p:sp>
      <p:sp>
        <p:nvSpPr>
          <p:cNvPr id="16387" name="Text Box 6"/>
          <p:cNvSpPr txBox="1">
            <a:spLocks noChangeArrowheads="1"/>
          </p:cNvSpPr>
          <p:nvPr/>
        </p:nvSpPr>
        <p:spPr bwMode="auto">
          <a:xfrm>
            <a:off x="4699610" y="3631761"/>
            <a:ext cx="43513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"Ordered" steps for full wizard</a:t>
            </a:r>
          </a:p>
        </p:txBody>
      </p:sp>
      <p:sp>
        <p:nvSpPr>
          <p:cNvPr id="14" name="Rectangle 2"/>
          <p:cNvSpPr>
            <a:spLocks noChangeArrowheads="1"/>
          </p:cNvSpPr>
          <p:nvPr/>
        </p:nvSpPr>
        <p:spPr bwMode="auto">
          <a:xfrm>
            <a:off x="355491" y="862013"/>
            <a:ext cx="4216510" cy="5623847"/>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4" descr="C:\Users\trhoades\AppData\Local\Temp\SNAGHTML3399b76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10" y="552906"/>
            <a:ext cx="6362700" cy="4457700"/>
          </a:xfrm>
          <a:prstGeom prst="rect">
            <a:avLst/>
          </a:prstGeom>
          <a:noFill/>
          <a:extLst>
            <a:ext uri="{909E8E84-426E-40DD-AFC4-6F175D3DCCD1}">
              <a14:hiddenFill xmlns:a14="http://schemas.microsoft.com/office/drawing/2010/main">
                <a:solidFill>
                  <a:srgbClr val="FFFFFF"/>
                </a:solidFill>
              </a14:hiddenFill>
            </a:ext>
          </a:extLst>
        </p:spPr>
      </p:pic>
      <p:sp>
        <p:nvSpPr>
          <p:cNvPr id="16386" name="Rectangle 2"/>
          <p:cNvSpPr>
            <a:spLocks noGrp="1" noChangeArrowheads="1"/>
          </p:cNvSpPr>
          <p:nvPr>
            <p:ph type="title"/>
          </p:nvPr>
        </p:nvSpPr>
        <p:spPr/>
        <p:txBody>
          <a:bodyPr/>
          <a:lstStyle/>
          <a:p>
            <a:pPr eaLnBrk="1" hangingPunct="1"/>
            <a:r>
              <a:rPr lang="en-US" dirty="0" smtClean="0"/>
              <a:t>Example PCF file: FNOLWizard (2 of 2)</a:t>
            </a:r>
          </a:p>
        </p:txBody>
      </p:sp>
      <p:sp>
        <p:nvSpPr>
          <p:cNvPr id="16389" name="Text Box 14"/>
          <p:cNvSpPr txBox="1">
            <a:spLocks noChangeArrowheads="1"/>
          </p:cNvSpPr>
          <p:nvPr/>
        </p:nvSpPr>
        <p:spPr bwMode="auto">
          <a:xfrm>
            <a:off x="3104708" y="1786268"/>
            <a:ext cx="254118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"Ordered" steps for </a:t>
            </a:r>
            <a:r>
              <a:rPr lang="en-US" dirty="0" smtClean="0"/>
              <a:t>LOB-specific quick wizards</a:t>
            </a:r>
            <a:endParaRPr lang="en-US" dirty="0"/>
          </a:p>
        </p:txBody>
      </p:sp>
      <p:sp>
        <p:nvSpPr>
          <p:cNvPr id="16390" name="Text Box 16"/>
          <p:cNvSpPr txBox="1">
            <a:spLocks noChangeArrowheads="1"/>
          </p:cNvSpPr>
          <p:nvPr/>
        </p:nvSpPr>
        <p:spPr bwMode="auto">
          <a:xfrm>
            <a:off x="6862468" y="3557443"/>
            <a:ext cx="18668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Step </a:t>
            </a:r>
            <a:r>
              <a:rPr lang="en-US" dirty="0" smtClean="0"/>
              <a:t>set </a:t>
            </a:r>
            <a:r>
              <a:rPr lang="en-US" dirty="0"/>
              <a:t>for independent steps</a:t>
            </a:r>
          </a:p>
        </p:txBody>
      </p:sp>
      <p:sp>
        <p:nvSpPr>
          <p:cNvPr id="16393" name="AutoShape 15"/>
          <p:cNvSpPr>
            <a:spLocks/>
          </p:cNvSpPr>
          <p:nvPr/>
        </p:nvSpPr>
        <p:spPr bwMode="auto">
          <a:xfrm>
            <a:off x="2583712" y="1010091"/>
            <a:ext cx="287079" cy="2052084"/>
          </a:xfrm>
          <a:prstGeom prst="rightBrace">
            <a:avLst>
              <a:gd name="adj1" fmla="val 12017"/>
              <a:gd name="adj2" fmla="val 50000"/>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5" name="Rectangle 2"/>
          <p:cNvSpPr>
            <a:spLocks noChangeArrowheads="1"/>
          </p:cNvSpPr>
          <p:nvPr/>
        </p:nvSpPr>
        <p:spPr bwMode="auto">
          <a:xfrm>
            <a:off x="280010" y="3104708"/>
            <a:ext cx="6248381" cy="1828800"/>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Tree>
    <p:extLst>
      <p:ext uri="{BB962C8B-B14F-4D97-AF65-F5344CB8AC3E}">
        <p14:creationId xmlns:p14="http://schemas.microsoft.com/office/powerpoint/2010/main" val="24180521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C:\Users\trhoades\AppData\Local\Temp\SNAGHTML33a956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7960" y="1238705"/>
            <a:ext cx="2781300" cy="53340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rhoades\AppData\Local\Temp\SNAGHTML3394f07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010" y="552906"/>
            <a:ext cx="4419600" cy="6019801"/>
          </a:xfrm>
          <a:prstGeom prst="rect">
            <a:avLst/>
          </a:prstGeom>
          <a:noFill/>
          <a:extLst>
            <a:ext uri="{909E8E84-426E-40DD-AFC4-6F175D3DCCD1}">
              <a14:hiddenFill xmlns:a14="http://schemas.microsoft.com/office/drawing/2010/main">
                <a:solidFill>
                  <a:srgbClr val="FFFFFF"/>
                </a:solidFill>
              </a14:hiddenFill>
            </a:ext>
          </a:extLst>
        </p:spPr>
      </p:pic>
      <p:sp>
        <p:nvSpPr>
          <p:cNvPr id="17411" name="Rectangle 3"/>
          <p:cNvSpPr>
            <a:spLocks noGrp="1" noChangeArrowheads="1"/>
          </p:cNvSpPr>
          <p:nvPr>
            <p:ph type="title"/>
          </p:nvPr>
        </p:nvSpPr>
        <p:spPr/>
        <p:txBody>
          <a:bodyPr/>
          <a:lstStyle/>
          <a:p>
            <a:pPr eaLnBrk="1" hangingPunct="1"/>
            <a:r>
              <a:rPr lang="en-US" dirty="0" smtClean="0"/>
              <a:t>Wizard menu actions</a:t>
            </a:r>
          </a:p>
        </p:txBody>
      </p:sp>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821" y="4469941"/>
            <a:ext cx="4948405" cy="201975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7416" name="Line 6"/>
          <p:cNvSpPr>
            <a:spLocks noChangeShapeType="1"/>
          </p:cNvSpPr>
          <p:nvPr/>
        </p:nvSpPr>
        <p:spPr bwMode="auto">
          <a:xfrm flipV="1">
            <a:off x="5399227" y="5709684"/>
            <a:ext cx="628734" cy="65063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7415" name="AutoShape 13"/>
          <p:cNvSpPr>
            <a:spLocks noChangeArrowheads="1"/>
          </p:cNvSpPr>
          <p:nvPr/>
        </p:nvSpPr>
        <p:spPr bwMode="auto">
          <a:xfrm>
            <a:off x="2627313" y="6230938"/>
            <a:ext cx="2771913" cy="25876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pic>
        <p:nvPicPr>
          <p:cNvPr id="12" name="Picture 5" descr="C:\Users\trhoades\AppData\Local\Temp\SNAGHTML338c0ef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9227" y="286904"/>
            <a:ext cx="3385914" cy="9518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trhoades\AppData\Local\Temp\SNAGHTML3394f07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10" y="552906"/>
            <a:ext cx="4419600" cy="6019801"/>
          </a:xfrm>
          <a:prstGeom prst="rect">
            <a:avLst/>
          </a:prstGeom>
          <a:noFill/>
          <a:extLst>
            <a:ext uri="{909E8E84-426E-40DD-AFC4-6F175D3DCCD1}">
              <a14:hiddenFill xmlns:a14="http://schemas.microsoft.com/office/drawing/2010/main">
                <a:solidFill>
                  <a:srgbClr val="FFFFFF"/>
                </a:solidFill>
              </a14:hiddenFill>
            </a:ext>
          </a:extLst>
        </p:spPr>
      </p:pic>
      <p:sp>
        <p:nvSpPr>
          <p:cNvPr id="18436" name="Rectangle 2"/>
          <p:cNvSpPr>
            <a:spLocks noGrp="1" noChangeArrowheads="1"/>
          </p:cNvSpPr>
          <p:nvPr>
            <p:ph type="title"/>
          </p:nvPr>
        </p:nvSpPr>
        <p:spPr/>
        <p:txBody>
          <a:bodyPr/>
          <a:lstStyle/>
          <a:p>
            <a:pPr eaLnBrk="1" hangingPunct="1"/>
            <a:r>
              <a:rPr lang="en-US" dirty="0" smtClean="0"/>
              <a:t>Wizard info bar</a:t>
            </a: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6134" y="1219073"/>
            <a:ext cx="3627141" cy="56558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8662" y="3153232"/>
            <a:ext cx="3733800" cy="34194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 name="Line 6"/>
          <p:cNvSpPr>
            <a:spLocks noChangeShapeType="1"/>
          </p:cNvSpPr>
          <p:nvPr/>
        </p:nvSpPr>
        <p:spPr bwMode="auto">
          <a:xfrm flipV="1">
            <a:off x="6730410" y="2977116"/>
            <a:ext cx="547800" cy="323281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2" name="AutoShape 13"/>
          <p:cNvSpPr>
            <a:spLocks noChangeArrowheads="1"/>
          </p:cNvSpPr>
          <p:nvPr/>
        </p:nvSpPr>
        <p:spPr bwMode="auto">
          <a:xfrm>
            <a:off x="4923747" y="6209930"/>
            <a:ext cx="2078715" cy="233399"/>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pic>
        <p:nvPicPr>
          <p:cNvPr id="922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5713" y="2494441"/>
            <a:ext cx="6618287" cy="46672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431" y="4436103"/>
            <a:ext cx="4074476" cy="103234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608" y="4436103"/>
            <a:ext cx="3981722" cy="125231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0341" y="623312"/>
            <a:ext cx="5551966" cy="230620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459" name="AutoShape 15"/>
          <p:cNvSpPr>
            <a:spLocks noChangeArrowheads="1"/>
          </p:cNvSpPr>
          <p:nvPr/>
        </p:nvSpPr>
        <p:spPr bwMode="auto">
          <a:xfrm>
            <a:off x="1488558" y="1776414"/>
            <a:ext cx="5273749" cy="322262"/>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9460" name="Rectangle 2"/>
          <p:cNvSpPr>
            <a:spLocks noGrp="1" noChangeArrowheads="1"/>
          </p:cNvSpPr>
          <p:nvPr>
            <p:ph type="title"/>
          </p:nvPr>
        </p:nvSpPr>
        <p:spPr/>
        <p:txBody>
          <a:bodyPr/>
          <a:lstStyle/>
          <a:p>
            <a:pPr eaLnBrk="1" hangingPunct="1"/>
            <a:r>
              <a:rPr lang="en-US" dirty="0" smtClean="0"/>
              <a:t>canVisit and canEdit properties</a:t>
            </a:r>
          </a:p>
        </p:txBody>
      </p:sp>
      <p:sp>
        <p:nvSpPr>
          <p:cNvPr id="19461" name="Text Box 11"/>
          <p:cNvSpPr txBox="1">
            <a:spLocks noChangeArrowheads="1"/>
          </p:cNvSpPr>
          <p:nvPr/>
        </p:nvSpPr>
        <p:spPr bwMode="auto">
          <a:xfrm>
            <a:off x="2928938" y="4010025"/>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t>true</a:t>
            </a:r>
          </a:p>
        </p:txBody>
      </p:sp>
      <p:sp>
        <p:nvSpPr>
          <p:cNvPr id="19462" name="Text Box 12"/>
          <p:cNvSpPr txBox="1">
            <a:spLocks noChangeArrowheads="1"/>
          </p:cNvSpPr>
          <p:nvPr/>
        </p:nvSpPr>
        <p:spPr bwMode="auto">
          <a:xfrm>
            <a:off x="4946650" y="4010025"/>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false</a:t>
            </a:r>
          </a:p>
        </p:txBody>
      </p:sp>
      <p:sp>
        <p:nvSpPr>
          <p:cNvPr id="19465" name="AutoShape 6"/>
          <p:cNvSpPr>
            <a:spLocks noChangeArrowheads="1"/>
          </p:cNvSpPr>
          <p:nvPr/>
        </p:nvSpPr>
        <p:spPr bwMode="auto">
          <a:xfrm>
            <a:off x="263608" y="4807416"/>
            <a:ext cx="3981722" cy="25484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9466" name="AutoShape 7"/>
          <p:cNvSpPr>
            <a:spLocks noChangeArrowheads="1"/>
          </p:cNvSpPr>
          <p:nvPr/>
        </p:nvSpPr>
        <p:spPr bwMode="auto">
          <a:xfrm>
            <a:off x="4570431" y="4820708"/>
            <a:ext cx="4074476" cy="62706"/>
          </a:xfrm>
          <a:prstGeom prst="roundRect">
            <a:avLst>
              <a:gd name="adj" fmla="val 16667"/>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9467" name="Line 9"/>
          <p:cNvSpPr>
            <a:spLocks noChangeShapeType="1"/>
          </p:cNvSpPr>
          <p:nvPr/>
        </p:nvSpPr>
        <p:spPr bwMode="auto">
          <a:xfrm flipH="1">
            <a:off x="3381152" y="2059674"/>
            <a:ext cx="1659935" cy="1950351"/>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9468" name="Line 10"/>
          <p:cNvSpPr>
            <a:spLocks noChangeShapeType="1"/>
          </p:cNvSpPr>
          <p:nvPr/>
        </p:nvSpPr>
        <p:spPr bwMode="auto">
          <a:xfrm>
            <a:off x="5041088" y="2059674"/>
            <a:ext cx="242112" cy="1950351"/>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7230" y="1026484"/>
            <a:ext cx="5662299" cy="168417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484" name="Rectangle 2"/>
          <p:cNvSpPr>
            <a:spLocks noGrp="1" noChangeArrowheads="1"/>
          </p:cNvSpPr>
          <p:nvPr>
            <p:ph type="title"/>
          </p:nvPr>
        </p:nvSpPr>
        <p:spPr/>
        <p:txBody>
          <a:bodyPr/>
          <a:lstStyle/>
          <a:p>
            <a:pPr eaLnBrk="1" hangingPunct="1"/>
            <a:r>
              <a:rPr lang="en-US" dirty="0" smtClean="0"/>
              <a:t>Entry points</a:t>
            </a:r>
          </a:p>
        </p:txBody>
      </p:sp>
      <p:sp>
        <p:nvSpPr>
          <p:cNvPr id="20485" name="Rectangle 3"/>
          <p:cNvSpPr>
            <a:spLocks noGrp="1" noChangeArrowheads="1"/>
          </p:cNvSpPr>
          <p:nvPr>
            <p:ph idx="1"/>
          </p:nvPr>
        </p:nvSpPr>
        <p:spPr>
          <a:xfrm>
            <a:off x="519113" y="1279525"/>
            <a:ext cx="2541587" cy="5110163"/>
          </a:xfrm>
        </p:spPr>
        <p:txBody>
          <a:bodyPr/>
          <a:lstStyle/>
          <a:p>
            <a:pPr>
              <a:buFont typeface="Arial" charset="0"/>
              <a:buChar char="•"/>
            </a:pPr>
            <a:r>
              <a:rPr lang="en-US" dirty="0" smtClean="0"/>
              <a:t>Recall that entry point is name for location used by navigation widgets</a:t>
            </a:r>
          </a:p>
          <a:p>
            <a:pPr lvl="1"/>
            <a:endParaRPr lang="en-US" dirty="0" smtClean="0"/>
          </a:p>
          <a:p>
            <a:pPr>
              <a:buFont typeface="Arial" charset="0"/>
              <a:buChar char="•"/>
            </a:pPr>
            <a:r>
              <a:rPr lang="en-US" dirty="0" smtClean="0"/>
              <a:t>Each object</a:t>
            </a:r>
            <a:br>
              <a:rPr lang="en-US" dirty="0" smtClean="0"/>
            </a:br>
            <a:r>
              <a:rPr lang="en-US" dirty="0" smtClean="0"/>
              <a:t>expected in each</a:t>
            </a:r>
            <a:br>
              <a:rPr lang="en-US" dirty="0" smtClean="0"/>
            </a:br>
            <a:r>
              <a:rPr lang="en-US" dirty="0" smtClean="0"/>
              <a:t>entry point must</a:t>
            </a:r>
            <a:br>
              <a:rPr lang="en-US" dirty="0" smtClean="0"/>
            </a:br>
            <a:r>
              <a:rPr lang="en-US" dirty="0" smtClean="0"/>
              <a:t>be declared on</a:t>
            </a:r>
            <a:br>
              <a:rPr lang="en-US" dirty="0" smtClean="0"/>
            </a:br>
            <a:r>
              <a:rPr lang="en-US" dirty="0" smtClean="0"/>
              <a:t>variable tab</a:t>
            </a:r>
          </a:p>
        </p:txBody>
      </p:sp>
      <p:sp>
        <p:nvSpPr>
          <p:cNvPr id="20486" name="Text Box 6"/>
          <p:cNvSpPr txBox="1">
            <a:spLocks noChangeArrowheads="1"/>
          </p:cNvSpPr>
          <p:nvPr/>
        </p:nvSpPr>
        <p:spPr bwMode="auto">
          <a:xfrm>
            <a:off x="3697288" y="3036888"/>
            <a:ext cx="9858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t>object</a:t>
            </a:r>
            <a:br>
              <a:rPr lang="en-US" b="0" dirty="0"/>
            </a:br>
            <a:r>
              <a:rPr lang="en-US" b="0" dirty="0"/>
              <a:t>name</a:t>
            </a:r>
          </a:p>
        </p:txBody>
      </p:sp>
      <p:sp>
        <p:nvSpPr>
          <p:cNvPr id="20487" name="Line 7"/>
          <p:cNvSpPr>
            <a:spLocks noChangeShapeType="1"/>
          </p:cNvSpPr>
          <p:nvPr/>
        </p:nvSpPr>
        <p:spPr bwMode="auto">
          <a:xfrm flipV="1">
            <a:off x="4173538" y="2398713"/>
            <a:ext cx="271462" cy="6699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0488" name="Text Box 8"/>
          <p:cNvSpPr txBox="1">
            <a:spLocks noChangeArrowheads="1"/>
          </p:cNvSpPr>
          <p:nvPr/>
        </p:nvSpPr>
        <p:spPr bwMode="auto">
          <a:xfrm>
            <a:off x="4851400" y="3028950"/>
            <a:ext cx="9858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t>object</a:t>
            </a:r>
            <a:br>
              <a:rPr lang="en-US" b="0" dirty="0"/>
            </a:br>
            <a:r>
              <a:rPr lang="en-US" b="0" dirty="0"/>
              <a:t>type</a:t>
            </a:r>
          </a:p>
        </p:txBody>
      </p:sp>
      <p:sp>
        <p:nvSpPr>
          <p:cNvPr id="20489" name="Line 9"/>
          <p:cNvSpPr>
            <a:spLocks noChangeShapeType="1"/>
          </p:cNvSpPr>
          <p:nvPr/>
        </p:nvSpPr>
        <p:spPr bwMode="auto">
          <a:xfrm flipH="1" flipV="1">
            <a:off x="5078413" y="2417763"/>
            <a:ext cx="303212" cy="63976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0490" name="Text Box 10"/>
          <p:cNvSpPr txBox="1">
            <a:spLocks noChangeArrowheads="1"/>
          </p:cNvSpPr>
          <p:nvPr/>
        </p:nvSpPr>
        <p:spPr bwMode="auto">
          <a:xfrm>
            <a:off x="2093913" y="3036888"/>
            <a:ext cx="1450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t>entry point name</a:t>
            </a:r>
          </a:p>
        </p:txBody>
      </p:sp>
      <p:sp>
        <p:nvSpPr>
          <p:cNvPr id="20491" name="Line 11"/>
          <p:cNvSpPr>
            <a:spLocks noChangeShapeType="1"/>
          </p:cNvSpPr>
          <p:nvPr/>
        </p:nvSpPr>
        <p:spPr bwMode="auto">
          <a:xfrm flipV="1">
            <a:off x="3033713" y="2390775"/>
            <a:ext cx="427037" cy="63976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3534" y="3748419"/>
            <a:ext cx="5067408" cy="261206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09" y="4040815"/>
            <a:ext cx="3981722" cy="125231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22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6648" y="3963619"/>
            <a:ext cx="4895850" cy="19716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710" y="2352675"/>
            <a:ext cx="4905589" cy="136872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229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563" y="833844"/>
            <a:ext cx="3519920" cy="143945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1509" name="Rectangle 3"/>
          <p:cNvSpPr>
            <a:spLocks noGrp="1" noChangeArrowheads="1"/>
          </p:cNvSpPr>
          <p:nvPr>
            <p:ph type="title"/>
          </p:nvPr>
        </p:nvSpPr>
        <p:spPr/>
        <p:txBody>
          <a:bodyPr/>
          <a:lstStyle/>
          <a:p>
            <a:pPr eaLnBrk="1" hangingPunct="1"/>
            <a:r>
              <a:rPr lang="en-US" dirty="0" smtClean="0"/>
              <a:t>Navigating to wizards</a:t>
            </a:r>
          </a:p>
        </p:txBody>
      </p:sp>
      <p:sp>
        <p:nvSpPr>
          <p:cNvPr id="21510" name="Rectangle 10"/>
          <p:cNvSpPr>
            <a:spLocks noGrp="1" noChangeArrowheads="1"/>
          </p:cNvSpPr>
          <p:nvPr>
            <p:ph idx="1"/>
          </p:nvPr>
        </p:nvSpPr>
        <p:spPr>
          <a:xfrm>
            <a:off x="655638" y="5524500"/>
            <a:ext cx="8086725" cy="927100"/>
          </a:xfrm>
        </p:spPr>
        <p:txBody>
          <a:bodyPr/>
          <a:lstStyle/>
          <a:p>
            <a:pPr>
              <a:buFont typeface="Arial" charset="0"/>
              <a:buChar char="•"/>
            </a:pPr>
            <a:r>
              <a:rPr lang="en-US" dirty="0" smtClean="0"/>
              <a:t>Syntax:</a:t>
            </a:r>
          </a:p>
          <a:p>
            <a:pPr lvl="1">
              <a:buFont typeface="Wingdings 2" pitchFamily="18" charset="2"/>
              <a:buNone/>
            </a:pPr>
            <a:r>
              <a:rPr lang="en-US" i="1" dirty="0" smtClean="0">
                <a:solidFill>
                  <a:srgbClr val="0033CC"/>
                </a:solidFill>
              </a:rPr>
              <a:t>EntryPointOfLocation</a:t>
            </a:r>
            <a:r>
              <a:rPr lang="en-US" dirty="0" smtClean="0"/>
              <a:t>.go(</a:t>
            </a:r>
            <a:r>
              <a:rPr lang="en-US" i="1" dirty="0" smtClean="0">
                <a:solidFill>
                  <a:srgbClr val="0033CC"/>
                </a:solidFill>
              </a:rPr>
              <a:t>objectsToPass</a:t>
            </a:r>
            <a:r>
              <a:rPr lang="en-US" dirty="0" smtClean="0"/>
              <a:t>)</a:t>
            </a:r>
          </a:p>
        </p:txBody>
      </p:sp>
      <p:sp>
        <p:nvSpPr>
          <p:cNvPr id="21511" name="Line 7"/>
          <p:cNvSpPr>
            <a:spLocks noChangeShapeType="1"/>
          </p:cNvSpPr>
          <p:nvPr/>
        </p:nvSpPr>
        <p:spPr bwMode="auto">
          <a:xfrm>
            <a:off x="2632556" y="4539069"/>
            <a:ext cx="2097087"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1512" name="Line 18"/>
          <p:cNvSpPr>
            <a:spLocks noChangeShapeType="1"/>
          </p:cNvSpPr>
          <p:nvPr/>
        </p:nvSpPr>
        <p:spPr bwMode="auto">
          <a:xfrm flipH="1">
            <a:off x="1236661" y="2079625"/>
            <a:ext cx="826054"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1513" name="Line 19"/>
          <p:cNvSpPr>
            <a:spLocks noChangeShapeType="1"/>
          </p:cNvSpPr>
          <p:nvPr/>
        </p:nvSpPr>
        <p:spPr bwMode="auto">
          <a:xfrm>
            <a:off x="1236663" y="2095500"/>
            <a:ext cx="0" cy="3556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1515" name="Text Box 21"/>
          <p:cNvSpPr txBox="1">
            <a:spLocks noChangeArrowheads="1"/>
          </p:cNvSpPr>
          <p:nvPr/>
        </p:nvSpPr>
        <p:spPr bwMode="auto">
          <a:xfrm>
            <a:off x="5835650" y="1319213"/>
            <a:ext cx="2922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Navigation uses "go()"</a:t>
            </a:r>
          </a:p>
        </p:txBody>
      </p:sp>
      <p:sp>
        <p:nvSpPr>
          <p:cNvPr id="21516" name="Line 22"/>
          <p:cNvSpPr>
            <a:spLocks noChangeShapeType="1"/>
          </p:cNvSpPr>
          <p:nvPr/>
        </p:nvSpPr>
        <p:spPr bwMode="auto">
          <a:xfrm flipH="1">
            <a:off x="3572539" y="1660525"/>
            <a:ext cx="3237835" cy="150797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6" name="AutoShape 6"/>
          <p:cNvSpPr>
            <a:spLocks noChangeArrowheads="1"/>
          </p:cNvSpPr>
          <p:nvPr/>
        </p:nvSpPr>
        <p:spPr bwMode="auto">
          <a:xfrm>
            <a:off x="323672" y="4402995"/>
            <a:ext cx="2308884" cy="26397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eaLnBrk="1" hangingPunct="1"/>
            <a:r>
              <a:rPr lang="en-US" dirty="0" smtClean="0"/>
              <a:t>Describe the architecture of a wizard</a:t>
            </a:r>
          </a:p>
          <a:p>
            <a:pPr lvl="1" eaLnBrk="1" hangingPunct="1"/>
            <a:r>
              <a:rPr lang="en-US" dirty="0" smtClean="0"/>
              <a:t>Configure existing wizards</a:t>
            </a:r>
          </a:p>
          <a:p>
            <a:pPr lvl="1" eaLnBrk="1" hangingPunct="1"/>
            <a:r>
              <a:rPr lang="en-US" dirty="0" smtClean="0"/>
              <a:t>Create and modify wizard steps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View</a:t>
            </a:r>
            <a:r>
              <a:rPr lang="en-US" sz="1400" b="0" dirty="0">
                <a:solidFill>
                  <a:srgbClr val="AA3704"/>
                </a:solidFill>
                <a:sym typeface="Wingdings" pitchFamily="2" charset="2"/>
              </a:rPr>
              <a:t>Normal or </a:t>
            </a:r>
            <a:r>
              <a:rPr lang="en-US" sz="1400" b="0" dirty="0">
                <a:solidFill>
                  <a:srgbClr val="AA3704"/>
                </a:solidFill>
              </a:rPr>
              <a:t>View</a:t>
            </a:r>
            <a:r>
              <a:rPr lang="en-US" sz="1400" b="0" dirty="0">
                <a:solidFill>
                  <a:srgbClr val="AA3704"/>
                </a:solidFill>
                <a:sym typeface="Wingdings" pitchFamily="2" charset="2"/>
              </a:rPr>
              <a:t></a:t>
            </a:r>
            <a:r>
              <a:rPr lang="en-US" sz="1400" b="0" dirty="0">
                <a:solidFill>
                  <a:srgbClr val="AA3704"/>
                </a:solidFill>
              </a:rPr>
              <a:t>Notes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smtClean="0"/>
              <a:t>Lesson outline</a:t>
            </a:r>
          </a:p>
        </p:txBody>
      </p:sp>
      <p:sp>
        <p:nvSpPr>
          <p:cNvPr id="22531"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Wizard basics</a:t>
            </a:r>
          </a:p>
          <a:p>
            <a:pPr>
              <a:lnSpc>
                <a:spcPct val="150000"/>
              </a:lnSpc>
              <a:buFont typeface="Arial" charset="0"/>
              <a:buChar char="•"/>
            </a:pPr>
            <a:r>
              <a:rPr lang="en-US" sz="2800" dirty="0" smtClean="0">
                <a:solidFill>
                  <a:srgbClr val="C0C0C0"/>
                </a:solidFill>
              </a:rPr>
              <a:t>Wizard configuration</a:t>
            </a:r>
          </a:p>
          <a:p>
            <a:pPr>
              <a:lnSpc>
                <a:spcPct val="150000"/>
              </a:lnSpc>
              <a:buFont typeface="Arial" charset="0"/>
              <a:buChar char="•"/>
            </a:pPr>
            <a:r>
              <a:rPr lang="en-US" sz="2800" dirty="0" smtClean="0"/>
              <a:t>Wizard step configuration</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003" y="1675654"/>
            <a:ext cx="5324712" cy="364061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3556" name="Rectangle 2"/>
          <p:cNvSpPr>
            <a:spLocks noGrp="1" noChangeArrowheads="1"/>
          </p:cNvSpPr>
          <p:nvPr>
            <p:ph type="title"/>
          </p:nvPr>
        </p:nvSpPr>
        <p:spPr/>
        <p:txBody>
          <a:bodyPr/>
          <a:lstStyle/>
          <a:p>
            <a:pPr eaLnBrk="1" hangingPunct="1"/>
            <a:r>
              <a:rPr lang="en-US" dirty="0" smtClean="0"/>
              <a:t>Screens are referenced by steps</a:t>
            </a:r>
          </a:p>
        </p:txBody>
      </p:sp>
      <p:sp>
        <p:nvSpPr>
          <p:cNvPr id="23557" name="Text Box 9"/>
          <p:cNvSpPr txBox="1">
            <a:spLocks noChangeArrowheads="1"/>
          </p:cNvSpPr>
          <p:nvPr/>
        </p:nvSpPr>
        <p:spPr bwMode="auto">
          <a:xfrm>
            <a:off x="5403850" y="1882775"/>
            <a:ext cx="3384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t>When clicked, what</a:t>
            </a:r>
            <a:br>
              <a:rPr lang="en-US" dirty="0"/>
            </a:br>
            <a:r>
              <a:rPr lang="en-US" dirty="0"/>
              <a:t>screen is displayed?</a:t>
            </a:r>
          </a:p>
        </p:txBody>
      </p:sp>
      <p:sp>
        <p:nvSpPr>
          <p:cNvPr id="23558" name="Line 10"/>
          <p:cNvSpPr>
            <a:spLocks noChangeShapeType="1"/>
          </p:cNvSpPr>
          <p:nvPr/>
        </p:nvSpPr>
        <p:spPr bwMode="auto">
          <a:xfrm flipH="1">
            <a:off x="5100637" y="2187575"/>
            <a:ext cx="1215102" cy="77628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700" y="1090723"/>
            <a:ext cx="3949835" cy="546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15"/>
          <p:cNvSpPr>
            <a:spLocks noChangeArrowheads="1"/>
          </p:cNvSpPr>
          <p:nvPr/>
        </p:nvSpPr>
        <p:spPr bwMode="auto">
          <a:xfrm>
            <a:off x="648587" y="2802732"/>
            <a:ext cx="4452051" cy="299243"/>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1565" y="3101975"/>
            <a:ext cx="3390900" cy="33909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3560" name="Line 13"/>
          <p:cNvSpPr>
            <a:spLocks noChangeShapeType="1"/>
          </p:cNvSpPr>
          <p:nvPr/>
        </p:nvSpPr>
        <p:spPr bwMode="auto">
          <a:xfrm flipH="1">
            <a:off x="8240233" y="2492375"/>
            <a:ext cx="141730" cy="6096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00" y="603330"/>
            <a:ext cx="3390900" cy="33909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4580" name="Rectangle 2"/>
          <p:cNvSpPr>
            <a:spLocks noGrp="1" noChangeArrowheads="1"/>
          </p:cNvSpPr>
          <p:nvPr>
            <p:ph type="title"/>
          </p:nvPr>
        </p:nvSpPr>
        <p:spPr/>
        <p:txBody>
          <a:bodyPr/>
          <a:lstStyle/>
          <a:p>
            <a:pPr eaLnBrk="1" hangingPunct="1"/>
            <a:r>
              <a:rPr lang="en-US" dirty="0" smtClean="0"/>
              <a:t>Screen PCFs</a:t>
            </a:r>
          </a:p>
        </p:txBody>
      </p:sp>
      <p:sp>
        <p:nvSpPr>
          <p:cNvPr id="24581" name="Rectangle 3"/>
          <p:cNvSpPr>
            <a:spLocks noGrp="1" noChangeArrowheads="1"/>
          </p:cNvSpPr>
          <p:nvPr>
            <p:ph idx="1"/>
          </p:nvPr>
        </p:nvSpPr>
        <p:spPr>
          <a:xfrm>
            <a:off x="519113" y="3806825"/>
            <a:ext cx="3149600" cy="2582863"/>
          </a:xfrm>
        </p:spPr>
        <p:txBody>
          <a:bodyPr/>
          <a:lstStyle/>
          <a:p>
            <a:pPr>
              <a:buFont typeface="Arial" charset="0"/>
              <a:buChar char="•"/>
            </a:pPr>
            <a:endParaRPr lang="en-US" dirty="0" smtClean="0"/>
          </a:p>
          <a:p>
            <a:pPr>
              <a:buFont typeface="Arial" charset="0"/>
              <a:buChar char="•"/>
            </a:pPr>
            <a:r>
              <a:rPr lang="en-US" dirty="0" smtClean="0"/>
              <a:t>Screen PCF file contains references to all embedded content</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236" y="859281"/>
            <a:ext cx="5248275" cy="48672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010" y="3005211"/>
            <a:ext cx="8162229" cy="339019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602" name="Rectangle 2"/>
          <p:cNvSpPr>
            <a:spLocks noGrp="1" noChangeArrowheads="1"/>
          </p:cNvSpPr>
          <p:nvPr>
            <p:ph type="title"/>
          </p:nvPr>
        </p:nvSpPr>
        <p:spPr/>
        <p:txBody>
          <a:bodyPr/>
          <a:lstStyle/>
          <a:p>
            <a:pPr eaLnBrk="1" hangingPunct="1"/>
            <a:r>
              <a:rPr lang="en-US" dirty="0" smtClean="0"/>
              <a:t>Screen-related labels</a:t>
            </a:r>
          </a:p>
        </p:txBody>
      </p:sp>
      <p:sp>
        <p:nvSpPr>
          <p:cNvPr id="25607" name="AutoShape 11"/>
          <p:cNvSpPr>
            <a:spLocks noChangeArrowheads="1"/>
          </p:cNvSpPr>
          <p:nvPr/>
        </p:nvSpPr>
        <p:spPr bwMode="auto">
          <a:xfrm>
            <a:off x="2193925" y="6080125"/>
            <a:ext cx="4724400" cy="3365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25608" name="Line 12"/>
          <p:cNvSpPr>
            <a:spLocks noChangeShapeType="1"/>
          </p:cNvSpPr>
          <p:nvPr/>
        </p:nvSpPr>
        <p:spPr bwMode="auto">
          <a:xfrm flipH="1">
            <a:off x="1798638" y="6257925"/>
            <a:ext cx="395287"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5609" name="Line 13"/>
          <p:cNvSpPr>
            <a:spLocks noChangeShapeType="1"/>
          </p:cNvSpPr>
          <p:nvPr/>
        </p:nvSpPr>
        <p:spPr bwMode="auto">
          <a:xfrm flipH="1" flipV="1">
            <a:off x="1798638" y="2102257"/>
            <a:ext cx="0" cy="416201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0844" y="4816475"/>
            <a:ext cx="6096000" cy="10191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604" name="AutoShape 6"/>
          <p:cNvSpPr>
            <a:spLocks noChangeArrowheads="1"/>
          </p:cNvSpPr>
          <p:nvPr/>
        </p:nvSpPr>
        <p:spPr bwMode="auto">
          <a:xfrm>
            <a:off x="2940844" y="4816475"/>
            <a:ext cx="6095999" cy="1028571"/>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5" name="AutoShape 11"/>
          <p:cNvSpPr>
            <a:spLocks noChangeArrowheads="1"/>
          </p:cNvSpPr>
          <p:nvPr/>
        </p:nvSpPr>
        <p:spPr bwMode="auto">
          <a:xfrm>
            <a:off x="1421293" y="4254870"/>
            <a:ext cx="7215946" cy="3365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6" name="Line 10"/>
          <p:cNvSpPr>
            <a:spLocks noChangeShapeType="1"/>
          </p:cNvSpPr>
          <p:nvPr/>
        </p:nvSpPr>
        <p:spPr bwMode="auto">
          <a:xfrm>
            <a:off x="3732028" y="4591420"/>
            <a:ext cx="1095153" cy="22505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0844" y="816381"/>
            <a:ext cx="5734926" cy="230959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606" name="Line 10"/>
          <p:cNvSpPr>
            <a:spLocks noChangeShapeType="1"/>
          </p:cNvSpPr>
          <p:nvPr/>
        </p:nvSpPr>
        <p:spPr bwMode="auto">
          <a:xfrm flipV="1">
            <a:off x="6918325" y="1180213"/>
            <a:ext cx="0" cy="363626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5610" name="Line 14"/>
          <p:cNvSpPr>
            <a:spLocks noChangeShapeType="1"/>
          </p:cNvSpPr>
          <p:nvPr/>
        </p:nvSpPr>
        <p:spPr bwMode="auto">
          <a:xfrm>
            <a:off x="1798638" y="2102257"/>
            <a:ext cx="1486822"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3869" y="1859612"/>
            <a:ext cx="2359589" cy="240555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4" name="Picture 2" descr="C:\Users\trhoades\AppData\Local\Temp\SNAGHTML40ff4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438" y="1994080"/>
            <a:ext cx="5193446" cy="3033423"/>
          </a:xfrm>
          <a:prstGeom prst="rect">
            <a:avLst/>
          </a:prstGeom>
          <a:noFill/>
          <a:extLst>
            <a:ext uri="{909E8E84-426E-40DD-AFC4-6F175D3DCCD1}">
              <a14:hiddenFill xmlns:a14="http://schemas.microsoft.com/office/drawing/2010/main">
                <a:solidFill>
                  <a:srgbClr val="FFFFFF"/>
                </a:solidFill>
              </a14:hiddenFill>
            </a:ext>
          </a:extLst>
        </p:spPr>
      </p:pic>
      <p:sp>
        <p:nvSpPr>
          <p:cNvPr id="26626" name="Rectangle 2"/>
          <p:cNvSpPr>
            <a:spLocks noGrp="1" noChangeArrowheads="1"/>
          </p:cNvSpPr>
          <p:nvPr>
            <p:ph type="title"/>
          </p:nvPr>
        </p:nvSpPr>
        <p:spPr/>
        <p:txBody>
          <a:bodyPr/>
          <a:lstStyle/>
          <a:p>
            <a:pPr eaLnBrk="1" hangingPunct="1"/>
            <a:r>
              <a:rPr lang="en-US" dirty="0" smtClean="0"/>
              <a:t>Order of wizard steps</a:t>
            </a:r>
          </a:p>
        </p:txBody>
      </p:sp>
      <p:sp>
        <p:nvSpPr>
          <p:cNvPr id="26627" name="Rectangle 3"/>
          <p:cNvSpPr>
            <a:spLocks noGrp="1" noChangeArrowheads="1"/>
          </p:cNvSpPr>
          <p:nvPr>
            <p:ph idx="1"/>
          </p:nvPr>
        </p:nvSpPr>
        <p:spPr>
          <a:xfrm>
            <a:off x="519113" y="4979495"/>
            <a:ext cx="8318500" cy="1739900"/>
          </a:xfrm>
        </p:spPr>
        <p:txBody>
          <a:bodyPr/>
          <a:lstStyle/>
          <a:p>
            <a:pPr>
              <a:buFont typeface="Arial" charset="0"/>
              <a:buChar char="•"/>
            </a:pPr>
            <a:r>
              <a:rPr lang="en-US" dirty="0" smtClean="0"/>
              <a:t>Determined by order in which they appear in PCF file</a:t>
            </a:r>
          </a:p>
          <a:p>
            <a:pPr lvl="1"/>
            <a:r>
              <a:rPr lang="en-US" dirty="0" smtClean="0"/>
              <a:t>Wizard displays all visible steps in order declared</a:t>
            </a:r>
          </a:p>
          <a:p>
            <a:pPr lvl="2"/>
            <a:r>
              <a:rPr lang="en-US" dirty="0" smtClean="0"/>
              <a:t>Dependent steps are always in top box of sidebar</a:t>
            </a:r>
          </a:p>
          <a:p>
            <a:pPr lvl="2"/>
            <a:r>
              <a:rPr lang="en-US" dirty="0" smtClean="0"/>
              <a:t>Independent steps are always in bottom box of sidebar</a:t>
            </a:r>
          </a:p>
        </p:txBody>
      </p:sp>
      <p:sp>
        <p:nvSpPr>
          <p:cNvPr id="26630" name="Line 6"/>
          <p:cNvSpPr>
            <a:spLocks noChangeShapeType="1"/>
          </p:cNvSpPr>
          <p:nvPr/>
        </p:nvSpPr>
        <p:spPr bwMode="auto">
          <a:xfrm>
            <a:off x="5695340" y="2149432"/>
            <a:ext cx="0" cy="28590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6631" name="Line 7"/>
          <p:cNvSpPr>
            <a:spLocks noChangeShapeType="1"/>
          </p:cNvSpPr>
          <p:nvPr/>
        </p:nvSpPr>
        <p:spPr bwMode="auto">
          <a:xfrm flipH="1">
            <a:off x="8918170" y="2391334"/>
            <a:ext cx="0" cy="187383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8" name="Text Box 9"/>
          <p:cNvSpPr txBox="1">
            <a:spLocks noChangeArrowheads="1"/>
          </p:cNvSpPr>
          <p:nvPr/>
        </p:nvSpPr>
        <p:spPr bwMode="auto">
          <a:xfrm>
            <a:off x="4977313" y="2292124"/>
            <a:ext cx="8456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2</a:t>
            </a:r>
          </a:p>
        </p:txBody>
      </p:sp>
      <p:sp>
        <p:nvSpPr>
          <p:cNvPr id="10" name="Text Box 9"/>
          <p:cNvSpPr txBox="1">
            <a:spLocks noChangeArrowheads="1"/>
          </p:cNvSpPr>
          <p:nvPr/>
        </p:nvSpPr>
        <p:spPr bwMode="auto">
          <a:xfrm>
            <a:off x="4987945" y="2997415"/>
            <a:ext cx="8456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3</a:t>
            </a:r>
          </a:p>
        </p:txBody>
      </p:sp>
      <p:sp>
        <p:nvSpPr>
          <p:cNvPr id="11" name="Text Box 9"/>
          <p:cNvSpPr txBox="1">
            <a:spLocks noChangeArrowheads="1"/>
          </p:cNvSpPr>
          <p:nvPr/>
        </p:nvSpPr>
        <p:spPr bwMode="auto">
          <a:xfrm>
            <a:off x="4998578" y="3713341"/>
            <a:ext cx="8456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4</a:t>
            </a:r>
            <a:endParaRPr lang="en-US" dirty="0" smtClean="0"/>
          </a:p>
        </p:txBody>
      </p:sp>
      <p:sp>
        <p:nvSpPr>
          <p:cNvPr id="12" name="Text Box 9"/>
          <p:cNvSpPr txBox="1">
            <a:spLocks noChangeArrowheads="1"/>
          </p:cNvSpPr>
          <p:nvPr/>
        </p:nvSpPr>
        <p:spPr bwMode="auto">
          <a:xfrm>
            <a:off x="4977312" y="4420449"/>
            <a:ext cx="8456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5</a:t>
            </a:r>
            <a:endParaRPr lang="en-US" dirty="0" smtClean="0"/>
          </a:p>
        </p:txBody>
      </p:sp>
      <p:pic>
        <p:nvPicPr>
          <p:cNvPr id="3076" name="Picture 4" descr="C:\Users\trhoades\AppData\Local\Temp\SNAGHTML41b36f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438" y="649231"/>
            <a:ext cx="4344051" cy="1344589"/>
          </a:xfrm>
          <a:prstGeom prst="rect">
            <a:avLst/>
          </a:prstGeom>
          <a:noFill/>
          <a:extLst>
            <a:ext uri="{909E8E84-426E-40DD-AFC4-6F175D3DCCD1}">
              <a14:hiddenFill xmlns:a14="http://schemas.microsoft.com/office/drawing/2010/main">
                <a:solidFill>
                  <a:srgbClr val="FFFFFF"/>
                </a:solidFill>
              </a14:hiddenFill>
            </a:ext>
          </a:extLst>
        </p:spPr>
      </p:pic>
      <p:sp>
        <p:nvSpPr>
          <p:cNvPr id="15" name="Text Box 9"/>
          <p:cNvSpPr txBox="1">
            <a:spLocks noChangeArrowheads="1"/>
          </p:cNvSpPr>
          <p:nvPr/>
        </p:nvSpPr>
        <p:spPr bwMode="auto">
          <a:xfrm>
            <a:off x="4131689" y="1331193"/>
            <a:ext cx="8456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1</a:t>
            </a:r>
            <a:endParaRPr lang="en-US" dirty="0" smtClean="0"/>
          </a:p>
        </p:txBody>
      </p:sp>
      <p:sp>
        <p:nvSpPr>
          <p:cNvPr id="17" name="Text Box 9"/>
          <p:cNvSpPr txBox="1">
            <a:spLocks noChangeArrowheads="1"/>
          </p:cNvSpPr>
          <p:nvPr/>
        </p:nvSpPr>
        <p:spPr bwMode="auto">
          <a:xfrm>
            <a:off x="3888609" y="828822"/>
            <a:ext cx="3384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smtClean="0"/>
              <a:t>StepSet</a:t>
            </a:r>
            <a:endParaRPr lang="en-US" dirty="0"/>
          </a:p>
        </p:txBody>
      </p:sp>
      <p:sp>
        <p:nvSpPr>
          <p:cNvPr id="18" name="Line 10"/>
          <p:cNvSpPr>
            <a:spLocks noChangeShapeType="1"/>
          </p:cNvSpPr>
          <p:nvPr/>
        </p:nvSpPr>
        <p:spPr bwMode="auto">
          <a:xfrm flipH="1">
            <a:off x="3838353" y="1117931"/>
            <a:ext cx="2494925" cy="104216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0" name="Text Box 9"/>
          <p:cNvSpPr txBox="1">
            <a:spLocks noChangeArrowheads="1"/>
          </p:cNvSpPr>
          <p:nvPr/>
        </p:nvSpPr>
        <p:spPr bwMode="auto">
          <a:xfrm>
            <a:off x="8005319" y="2219134"/>
            <a:ext cx="342900"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800" dirty="0"/>
              <a:t>1</a:t>
            </a:r>
            <a:br>
              <a:rPr lang="en-US" sz="2800" dirty="0"/>
            </a:br>
            <a:r>
              <a:rPr lang="en-US" sz="2800" dirty="0"/>
              <a:t>2</a:t>
            </a:r>
            <a:br>
              <a:rPr lang="en-US" sz="2800" dirty="0"/>
            </a:br>
            <a:r>
              <a:rPr lang="en-US" sz="2800" dirty="0"/>
              <a:t>3</a:t>
            </a:r>
            <a:br>
              <a:rPr lang="en-US" sz="2800" dirty="0"/>
            </a:br>
            <a:r>
              <a:rPr lang="en-US" sz="2800" dirty="0"/>
              <a:t>4</a:t>
            </a:r>
            <a:br>
              <a:rPr lang="en-US" sz="2800" dirty="0"/>
            </a:br>
            <a:r>
              <a:rPr lang="en-US" sz="2800" dirty="0"/>
              <a:t>5</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380" y="3570287"/>
            <a:ext cx="8346763" cy="107920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7650" name="Rectangle 2"/>
          <p:cNvSpPr>
            <a:spLocks noGrp="1" noChangeArrowheads="1"/>
          </p:cNvSpPr>
          <p:nvPr>
            <p:ph type="title"/>
          </p:nvPr>
        </p:nvSpPr>
        <p:spPr/>
        <p:txBody>
          <a:bodyPr/>
          <a:lstStyle/>
          <a:p>
            <a:pPr eaLnBrk="1" hangingPunct="1"/>
            <a:r>
              <a:rPr lang="en-US" dirty="0" smtClean="0"/>
              <a:t>Next steps</a:t>
            </a:r>
          </a:p>
        </p:txBody>
      </p:sp>
      <p:sp>
        <p:nvSpPr>
          <p:cNvPr id="27651" name="Rectangle 3"/>
          <p:cNvSpPr>
            <a:spLocks noGrp="1" noChangeArrowheads="1"/>
          </p:cNvSpPr>
          <p:nvPr>
            <p:ph idx="1"/>
          </p:nvPr>
        </p:nvSpPr>
        <p:spPr>
          <a:xfrm>
            <a:off x="519113" y="5314950"/>
            <a:ext cx="8318500" cy="1074738"/>
          </a:xfrm>
        </p:spPr>
        <p:txBody>
          <a:bodyPr/>
          <a:lstStyle/>
          <a:p>
            <a:pPr>
              <a:buFont typeface="Arial" charset="0"/>
              <a:buChar char="•"/>
            </a:pPr>
            <a:r>
              <a:rPr lang="en-US" dirty="0" smtClean="0"/>
              <a:t>Wizard step can have a "next" condition</a:t>
            </a:r>
          </a:p>
          <a:p>
            <a:pPr lvl="1"/>
            <a:r>
              <a:rPr lang="en-US" dirty="0" smtClean="0"/>
              <a:t>When false, wizard advances to next step in sequence</a:t>
            </a:r>
          </a:p>
          <a:p>
            <a:pPr lvl="1"/>
            <a:r>
              <a:rPr lang="en-US" dirty="0" smtClean="0"/>
              <a:t>When true, wizard advances to specified step</a:t>
            </a:r>
          </a:p>
        </p:txBody>
      </p:sp>
      <p:pic>
        <p:nvPicPr>
          <p:cNvPr id="27653" name="Picture 6" descr="Next Condition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0" y="1204913"/>
            <a:ext cx="5808663" cy="20796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7654" name="Text Box 7"/>
          <p:cNvSpPr txBox="1">
            <a:spLocks noChangeArrowheads="1"/>
          </p:cNvSpPr>
          <p:nvPr/>
        </p:nvSpPr>
        <p:spPr bwMode="auto">
          <a:xfrm>
            <a:off x="6589713" y="620713"/>
            <a:ext cx="224948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if claim does not have documents, go to ClassicAssign</a:t>
            </a:r>
          </a:p>
        </p:txBody>
      </p:sp>
      <p:sp>
        <p:nvSpPr>
          <p:cNvPr id="27655" name="Line 8"/>
          <p:cNvSpPr>
            <a:spLocks noChangeShapeType="1"/>
          </p:cNvSpPr>
          <p:nvPr/>
        </p:nvSpPr>
        <p:spPr bwMode="auto">
          <a:xfrm>
            <a:off x="6327775" y="1681163"/>
            <a:ext cx="39211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7656" name="Line 9"/>
          <p:cNvSpPr>
            <a:spLocks noChangeShapeType="1"/>
          </p:cNvSpPr>
          <p:nvPr/>
        </p:nvSpPr>
        <p:spPr bwMode="auto">
          <a:xfrm>
            <a:off x="7794625" y="1857375"/>
            <a:ext cx="0" cy="107473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7657" name="Line 10"/>
          <p:cNvSpPr>
            <a:spLocks noChangeShapeType="1"/>
          </p:cNvSpPr>
          <p:nvPr/>
        </p:nvSpPr>
        <p:spPr bwMode="auto">
          <a:xfrm flipH="1">
            <a:off x="6327775" y="2932113"/>
            <a:ext cx="1481138"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7658" name="Line 11"/>
          <p:cNvSpPr>
            <a:spLocks noChangeShapeType="1"/>
          </p:cNvSpPr>
          <p:nvPr/>
        </p:nvSpPr>
        <p:spPr bwMode="auto">
          <a:xfrm>
            <a:off x="2439988" y="1871663"/>
            <a:ext cx="0" cy="1698625"/>
          </a:xfrm>
          <a:prstGeom prst="line">
            <a:avLst/>
          </a:prstGeom>
          <a:noFill/>
          <a:ln w="28575">
            <a:solidFill>
              <a:srgbClr val="0033CC"/>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4787" y="1348637"/>
            <a:ext cx="1999901" cy="455533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337" y="3313169"/>
            <a:ext cx="5229225" cy="25908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8674" name="Rectangle 2"/>
          <p:cNvSpPr>
            <a:spLocks noGrp="1" noChangeArrowheads="1"/>
          </p:cNvSpPr>
          <p:nvPr>
            <p:ph type="title"/>
          </p:nvPr>
        </p:nvSpPr>
        <p:spPr/>
        <p:txBody>
          <a:bodyPr/>
          <a:lstStyle/>
          <a:p>
            <a:pPr eaLnBrk="1" hangingPunct="1"/>
            <a:r>
              <a:rPr lang="en-US" dirty="0" smtClean="0"/>
              <a:t>Independent wizard steps</a:t>
            </a:r>
          </a:p>
        </p:txBody>
      </p:sp>
      <p:sp>
        <p:nvSpPr>
          <p:cNvPr id="28675" name="Rectangle 3"/>
          <p:cNvSpPr>
            <a:spLocks noGrp="1" noChangeArrowheads="1"/>
          </p:cNvSpPr>
          <p:nvPr>
            <p:ph idx="1"/>
          </p:nvPr>
        </p:nvSpPr>
        <p:spPr>
          <a:xfrm>
            <a:off x="519113" y="1633538"/>
            <a:ext cx="5868987" cy="1219200"/>
          </a:xfrm>
        </p:spPr>
        <p:txBody>
          <a:bodyPr/>
          <a:lstStyle/>
          <a:p>
            <a:pPr>
              <a:buFont typeface="Arial" charset="0"/>
              <a:buChar char="•"/>
            </a:pPr>
            <a:r>
              <a:rPr lang="en-US" dirty="0" smtClean="0"/>
              <a:t>To make a step independent, set independent attribute to true</a:t>
            </a:r>
          </a:p>
        </p:txBody>
      </p:sp>
      <p:pic>
        <p:nvPicPr>
          <p:cNvPr id="28676" name="Picture 6" descr="Independent Wizard Ste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337" y="2508307"/>
            <a:ext cx="5767387" cy="8048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8679" name="AutoShape 9"/>
          <p:cNvSpPr>
            <a:spLocks noChangeArrowheads="1"/>
          </p:cNvSpPr>
          <p:nvPr/>
        </p:nvSpPr>
        <p:spPr bwMode="auto">
          <a:xfrm>
            <a:off x="6650038" y="5064125"/>
            <a:ext cx="1393825" cy="33813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28680" name="Line 10"/>
          <p:cNvSpPr>
            <a:spLocks noChangeShapeType="1"/>
          </p:cNvSpPr>
          <p:nvPr/>
        </p:nvSpPr>
        <p:spPr bwMode="auto">
          <a:xfrm flipV="1">
            <a:off x="2562447" y="5233193"/>
            <a:ext cx="4087591" cy="529429"/>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2119" y="3169058"/>
            <a:ext cx="4599549" cy="228792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376" y="3634633"/>
            <a:ext cx="3275195" cy="1545892"/>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9699" name="Rectangle 2"/>
          <p:cNvSpPr>
            <a:spLocks noGrp="1" noChangeArrowheads="1"/>
          </p:cNvSpPr>
          <p:nvPr>
            <p:ph type="title"/>
          </p:nvPr>
        </p:nvSpPr>
        <p:spPr/>
        <p:txBody>
          <a:bodyPr/>
          <a:lstStyle/>
          <a:p>
            <a:pPr eaLnBrk="1" hangingPunct="1"/>
            <a:r>
              <a:rPr lang="en-US" dirty="0" smtClean="0"/>
              <a:t>Wizard step sets</a:t>
            </a:r>
          </a:p>
        </p:txBody>
      </p:sp>
      <p:sp>
        <p:nvSpPr>
          <p:cNvPr id="29700" name="Rectangle 3"/>
          <p:cNvSpPr>
            <a:spLocks noGrp="1" noChangeArrowheads="1"/>
          </p:cNvSpPr>
          <p:nvPr>
            <p:ph idx="1"/>
          </p:nvPr>
        </p:nvSpPr>
        <p:spPr>
          <a:xfrm>
            <a:off x="519113" y="5414963"/>
            <a:ext cx="8318500" cy="1193800"/>
          </a:xfrm>
        </p:spPr>
        <p:txBody>
          <a:bodyPr/>
          <a:lstStyle/>
          <a:p>
            <a:pPr>
              <a:buFont typeface="Arial" charset="0"/>
              <a:buChar char="•"/>
            </a:pPr>
            <a:r>
              <a:rPr lang="en-US" dirty="0" smtClean="0"/>
              <a:t>A wizard step set is a set of wizard steps which have shared logic (visible, available, mode) and can be inserted into a wizard as a group</a:t>
            </a:r>
          </a:p>
        </p:txBody>
      </p:sp>
      <p:sp>
        <p:nvSpPr>
          <p:cNvPr id="29702" name="Text Box 6"/>
          <p:cNvSpPr txBox="1">
            <a:spLocks noChangeArrowheads="1"/>
          </p:cNvSpPr>
          <p:nvPr/>
        </p:nvSpPr>
        <p:spPr bwMode="auto">
          <a:xfrm>
            <a:off x="6537325" y="615950"/>
            <a:ext cx="2254250" cy="2190750"/>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dirty="0"/>
              <a:t>This Wizard step set visible only if loss type is Auto, WC, Property, Travel</a:t>
            </a:r>
          </a:p>
        </p:txBody>
      </p:sp>
      <p:sp>
        <p:nvSpPr>
          <p:cNvPr id="29703" name="Line 7"/>
          <p:cNvSpPr>
            <a:spLocks noChangeShapeType="1"/>
          </p:cNvSpPr>
          <p:nvPr/>
        </p:nvSpPr>
        <p:spPr bwMode="auto">
          <a:xfrm flipV="1">
            <a:off x="4267200" y="1176338"/>
            <a:ext cx="568325" cy="296862"/>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9705" name="AutoShape 12"/>
          <p:cNvSpPr>
            <a:spLocks noChangeArrowheads="1"/>
          </p:cNvSpPr>
          <p:nvPr/>
        </p:nvSpPr>
        <p:spPr bwMode="auto">
          <a:xfrm>
            <a:off x="487990" y="4929700"/>
            <a:ext cx="2623510" cy="250825"/>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29706" name="Line 13"/>
          <p:cNvSpPr>
            <a:spLocks noChangeShapeType="1"/>
          </p:cNvSpPr>
          <p:nvPr/>
        </p:nvSpPr>
        <p:spPr bwMode="auto">
          <a:xfrm flipV="1">
            <a:off x="3111500" y="3817088"/>
            <a:ext cx="2024026" cy="111261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1" name="Picture 5" descr="C:\Guidewire\ClaimCenter\modules\configuration\webresources\themes\Titanium\resources\images\app\panel_icon_car_1s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6542" y="508908"/>
            <a:ext cx="757682" cy="75768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C:\Guidewire\ClaimCenter\modules\configuration\webresources\themes\Titanium\resources\images\app\infobar_w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7012" y="1036459"/>
            <a:ext cx="436741" cy="43674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trhoades\AppData\Local\Temp\SNAGHTML40ff4e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377" y="622476"/>
            <a:ext cx="5193446" cy="303342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Guidewire\ClaimCenter\modules\configuration\webresources\themes\Titanium\resources\images\app\panel_icon_travel.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1661" y="2049183"/>
            <a:ext cx="607441" cy="607441"/>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C:\Guidewire\ClaimCenter\modules\configuration\webresources\themes\Titanium\resources\images\app\panel_icon_dwelling.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31661" y="1449057"/>
            <a:ext cx="609600" cy="60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4787" y="1348637"/>
            <a:ext cx="1999901" cy="455533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23" name="Rectangle 2"/>
          <p:cNvSpPr>
            <a:spLocks noGrp="1" noChangeArrowheads="1"/>
          </p:cNvSpPr>
          <p:nvPr>
            <p:ph type="title"/>
          </p:nvPr>
        </p:nvSpPr>
        <p:spPr/>
        <p:txBody>
          <a:bodyPr/>
          <a:lstStyle/>
          <a:p>
            <a:pPr eaLnBrk="1" hangingPunct="1"/>
            <a:r>
              <a:rPr lang="en-US" dirty="0" smtClean="0"/>
              <a:t>Wizard step groups</a:t>
            </a:r>
          </a:p>
        </p:txBody>
      </p:sp>
      <p:sp>
        <p:nvSpPr>
          <p:cNvPr id="30724" name="Rectangle 3"/>
          <p:cNvSpPr>
            <a:spLocks noGrp="1" noChangeArrowheads="1"/>
          </p:cNvSpPr>
          <p:nvPr>
            <p:ph idx="1"/>
          </p:nvPr>
        </p:nvSpPr>
        <p:spPr>
          <a:xfrm>
            <a:off x="497848" y="1505909"/>
            <a:ext cx="4945062" cy="3617913"/>
          </a:xfrm>
        </p:spPr>
        <p:txBody>
          <a:bodyPr/>
          <a:lstStyle/>
          <a:p>
            <a:pPr>
              <a:buFont typeface="Arial" charset="0"/>
              <a:buChar char="•"/>
            </a:pPr>
            <a:r>
              <a:rPr lang="en-US" dirty="0" smtClean="0"/>
              <a:t>A wizard step group is a set of wizard steps which:</a:t>
            </a:r>
          </a:p>
          <a:p>
            <a:pPr lvl="1"/>
            <a:r>
              <a:rPr lang="en-US" dirty="0" smtClean="0"/>
              <a:t>Are indented</a:t>
            </a:r>
          </a:p>
          <a:p>
            <a:pPr lvl="1"/>
            <a:r>
              <a:rPr lang="en-US" dirty="0" smtClean="0"/>
              <a:t>Have a single parent label</a:t>
            </a:r>
          </a:p>
        </p:txBody>
      </p:sp>
      <p:pic>
        <p:nvPicPr>
          <p:cNvPr id="30725" name="Picture 8" descr="Step group in PC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963" y="535837"/>
            <a:ext cx="8304212" cy="8128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0726" name="AutoShape 10"/>
          <p:cNvSpPr>
            <a:spLocks noChangeArrowheads="1"/>
          </p:cNvSpPr>
          <p:nvPr/>
        </p:nvSpPr>
        <p:spPr bwMode="auto">
          <a:xfrm>
            <a:off x="6597319" y="4051005"/>
            <a:ext cx="1898097" cy="107281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p:spPr>
        <p:txBody>
          <a:bodyPr/>
          <a:lstStyle/>
          <a:p>
            <a:pPr eaLnBrk="1" hangingPunct="1"/>
            <a:r>
              <a:rPr lang="en-US" dirty="0" smtClean="0"/>
              <a:t>Lesson objectives review</a:t>
            </a:r>
          </a:p>
        </p:txBody>
      </p:sp>
      <p:sp>
        <p:nvSpPr>
          <p:cNvPr id="31747" name="Rectangle 3"/>
          <p:cNvSpPr>
            <a:spLocks noGrp="1" noChangeArrowheads="1"/>
          </p:cNvSpPr>
          <p:nvPr>
            <p:ph idx="1"/>
          </p:nvPr>
        </p:nvSpPr>
        <p:spPr/>
        <p:txBody>
          <a:bodyPr/>
          <a:lstStyle/>
          <a:p>
            <a:pPr>
              <a:buFont typeface="Wingdings 3" pitchFamily="18" charset="2"/>
              <a:buNone/>
            </a:pPr>
            <a:r>
              <a:rPr lang="en-US" dirty="0" smtClean="0"/>
              <a:t>You should now be able to:</a:t>
            </a:r>
          </a:p>
          <a:p>
            <a:pPr lvl="1" eaLnBrk="1" hangingPunct="1"/>
            <a:r>
              <a:rPr lang="en-US" dirty="0" smtClean="0"/>
              <a:t>Describe the architecture of a wizard</a:t>
            </a:r>
          </a:p>
          <a:p>
            <a:pPr lvl="1" eaLnBrk="1" hangingPunct="1"/>
            <a:r>
              <a:rPr lang="en-US" dirty="0" smtClean="0"/>
              <a:t>Configure existing wizards</a:t>
            </a:r>
          </a:p>
          <a:p>
            <a:pPr lvl="1" eaLnBrk="1" hangingPunct="1"/>
            <a:r>
              <a:rPr lang="en-US" dirty="0" smtClean="0"/>
              <a:t>Create and modify wizard steps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t>Wizard basics</a:t>
            </a:r>
          </a:p>
          <a:p>
            <a:pPr>
              <a:lnSpc>
                <a:spcPct val="150000"/>
              </a:lnSpc>
              <a:buFont typeface="Arial" charset="0"/>
              <a:buChar char="•"/>
            </a:pPr>
            <a:r>
              <a:rPr lang="en-US" sz="2800" dirty="0" smtClean="0">
                <a:solidFill>
                  <a:srgbClr val="C0C0C0"/>
                </a:solidFill>
              </a:rPr>
              <a:t>Wizard configuration</a:t>
            </a:r>
          </a:p>
          <a:p>
            <a:pPr>
              <a:lnSpc>
                <a:spcPct val="150000"/>
              </a:lnSpc>
              <a:buFont typeface="Arial" charset="0"/>
              <a:buChar char="•"/>
            </a:pPr>
            <a:r>
              <a:rPr lang="en-US" sz="2800" dirty="0" smtClean="0">
                <a:solidFill>
                  <a:srgbClr val="C0C0C0"/>
                </a:solidFill>
              </a:rPr>
              <a:t>Wizard step configuration</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p:spPr>
        <p:txBody>
          <a:bodyPr/>
          <a:lstStyle/>
          <a:p>
            <a:pPr eaLnBrk="1" hangingPunct="1"/>
            <a:r>
              <a:rPr lang="en-US" dirty="0" smtClean="0"/>
              <a:t>Review questions</a:t>
            </a:r>
          </a:p>
        </p:txBody>
      </p:sp>
      <p:sp>
        <p:nvSpPr>
          <p:cNvPr id="32771" name="Rectangle 3"/>
          <p:cNvSpPr>
            <a:spLocks noGrp="1" noChangeArrowheads="1"/>
          </p:cNvSpPr>
          <p:nvPr>
            <p:ph idx="1"/>
          </p:nvPr>
        </p:nvSpPr>
        <p:spPr>
          <a:xfrm>
            <a:off x="495300" y="1117600"/>
            <a:ext cx="8318500" cy="5272088"/>
          </a:xfrm>
        </p:spPr>
        <p:txBody>
          <a:bodyPr/>
          <a:lstStyle/>
          <a:p>
            <a:pPr marL="457200" indent="-457200">
              <a:buFont typeface="Webdings" pitchFamily="18" charset="2"/>
              <a:buAutoNum type="arabicPeriod"/>
            </a:pPr>
            <a:r>
              <a:rPr lang="en-US" dirty="0" smtClean="0"/>
              <a:t>Name three things that are true of a wizard that are not true of a location group.</a:t>
            </a:r>
          </a:p>
          <a:p>
            <a:pPr marL="457200" indent="-457200">
              <a:buFont typeface="Webdings" pitchFamily="18" charset="2"/>
              <a:buAutoNum type="arabicPeriod"/>
            </a:pPr>
            <a:r>
              <a:rPr lang="en-US" dirty="0" smtClean="0"/>
              <a:t>Why would you want to put wizard steps into a step set? A step group?</a:t>
            </a:r>
          </a:p>
          <a:p>
            <a:pPr marL="457200" indent="-457200">
              <a:buFont typeface="Webdings" pitchFamily="18" charset="2"/>
              <a:buAutoNum type="arabicPeriod"/>
            </a:pPr>
            <a:r>
              <a:rPr lang="en-US" dirty="0" smtClean="0"/>
              <a:t>What attribute controls the order of appearance of wizard steps in the user interface?</a:t>
            </a:r>
          </a:p>
          <a:p>
            <a:pPr marL="457200" indent="-457200">
              <a:buFont typeface="Webdings" pitchFamily="18" charset="2"/>
              <a:buAutoNum type="arabicPeriod"/>
            </a:pPr>
            <a:r>
              <a:rPr lang="en-US" dirty="0" smtClean="0"/>
              <a:t>How does a step behave differently if you set its independent attribute to true?</a:t>
            </a:r>
          </a:p>
          <a:p>
            <a:pPr marL="457200" indent="-457200">
              <a:buFont typeface="Webdings" pitchFamily="18" charset="2"/>
              <a:buAutoNum type="arabicPeriod"/>
            </a:pPr>
            <a:r>
              <a:rPr lang="en-US" dirty="0" smtClean="0"/>
              <a:t>What is a wizard's entry point? What other elements of the user interface reference a wizard's entry point?</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213261682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2" y="1551526"/>
            <a:ext cx="8080991" cy="49334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171" name="Rectangle 3"/>
          <p:cNvSpPr>
            <a:spLocks noGrp="1" noChangeArrowheads="1"/>
          </p:cNvSpPr>
          <p:nvPr>
            <p:ph type="title"/>
          </p:nvPr>
        </p:nvSpPr>
        <p:spPr>
          <a:noFill/>
        </p:spPr>
        <p:txBody>
          <a:bodyPr/>
          <a:lstStyle/>
          <a:p>
            <a:pPr eaLnBrk="1" hangingPunct="1"/>
            <a:r>
              <a:rPr lang="en-US" dirty="0" smtClean="0"/>
              <a:t>Wizards</a:t>
            </a:r>
          </a:p>
        </p:txBody>
      </p:sp>
      <p:sp>
        <p:nvSpPr>
          <p:cNvPr id="7172" name="Rectangle 4"/>
          <p:cNvSpPr>
            <a:spLocks noGrp="1" noChangeArrowheads="1"/>
          </p:cNvSpPr>
          <p:nvPr>
            <p:ph idx="1"/>
          </p:nvPr>
        </p:nvSpPr>
        <p:spPr>
          <a:xfrm>
            <a:off x="558800" y="682625"/>
            <a:ext cx="8159750" cy="730250"/>
          </a:xfrm>
        </p:spPr>
        <p:txBody>
          <a:bodyPr/>
          <a:lstStyle/>
          <a:p>
            <a:pPr>
              <a:buFont typeface="Arial" charset="0"/>
              <a:buChar char="•"/>
            </a:pPr>
            <a:r>
              <a:rPr lang="en-US" dirty="0" smtClean="0"/>
              <a:t>A wizard is a location that contains multiple screens in a specific order and a toolbar to work through the wizard</a:t>
            </a:r>
          </a:p>
        </p:txBody>
      </p:sp>
      <p:sp>
        <p:nvSpPr>
          <p:cNvPr id="7173" name="Rectangle 5"/>
          <p:cNvSpPr>
            <a:spLocks noChangeArrowheads="1"/>
          </p:cNvSpPr>
          <p:nvPr/>
        </p:nvSpPr>
        <p:spPr bwMode="auto">
          <a:xfrm>
            <a:off x="500062" y="2125683"/>
            <a:ext cx="8080991" cy="4359255"/>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Picture 6" descr="C:\Users\trhoades\AppData\Local\Temp\SNAGHTML5680ba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123" y="649614"/>
            <a:ext cx="4857340" cy="3684879"/>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8194" name="Rectangle 2"/>
          <p:cNvSpPr>
            <a:spLocks noGrp="1" noChangeArrowheads="1"/>
          </p:cNvSpPr>
          <p:nvPr>
            <p:ph type="title"/>
          </p:nvPr>
        </p:nvSpPr>
        <p:spPr>
          <a:noFill/>
        </p:spPr>
        <p:txBody>
          <a:bodyPr/>
          <a:lstStyle/>
          <a:p>
            <a:pPr eaLnBrk="1" hangingPunct="1"/>
            <a:r>
              <a:rPr lang="en-US" dirty="0" smtClean="0"/>
              <a:t>Wizards in the base application</a:t>
            </a:r>
          </a:p>
        </p:txBody>
      </p:sp>
      <p:sp>
        <p:nvSpPr>
          <p:cNvPr id="8197" name="Text Box 5"/>
          <p:cNvSpPr txBox="1">
            <a:spLocks noChangeArrowheads="1"/>
          </p:cNvSpPr>
          <p:nvPr/>
        </p:nvSpPr>
        <p:spPr bwMode="auto">
          <a:xfrm>
            <a:off x="5155350" y="677088"/>
            <a:ext cx="234950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FNOL </a:t>
            </a:r>
            <a:r>
              <a:rPr lang="en-US" dirty="0" smtClean="0"/>
              <a:t>(New Claim) Wizard</a:t>
            </a:r>
            <a:endParaRPr lang="en-US" dirty="0"/>
          </a:p>
        </p:txBody>
      </p:sp>
      <p:sp>
        <p:nvSpPr>
          <p:cNvPr id="8198" name="Text Box 6"/>
          <p:cNvSpPr txBox="1">
            <a:spLocks noChangeArrowheads="1"/>
          </p:cNvSpPr>
          <p:nvPr/>
        </p:nvSpPr>
        <p:spPr bwMode="auto">
          <a:xfrm>
            <a:off x="959125" y="5897563"/>
            <a:ext cx="2349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Normal Create Check Wizard</a:t>
            </a:r>
          </a:p>
        </p:txBody>
      </p:sp>
      <p:grpSp>
        <p:nvGrpSpPr>
          <p:cNvPr id="8199" name="Group 113"/>
          <p:cNvGrpSpPr>
            <a:grpSpLocks/>
          </p:cNvGrpSpPr>
          <p:nvPr/>
        </p:nvGrpSpPr>
        <p:grpSpPr bwMode="auto">
          <a:xfrm>
            <a:off x="6876200" y="1969888"/>
            <a:ext cx="890588" cy="655637"/>
            <a:chOff x="2083" y="1606"/>
            <a:chExt cx="1489" cy="1097"/>
          </a:xfrm>
        </p:grpSpPr>
        <p:sp>
          <p:nvSpPr>
            <p:cNvPr id="8287" name="Rectangle 11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8288" name="Freeform 11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8289" name="Freeform 11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8290" name="Freeform 11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8291" name="Freeform 11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8292" name="Rectangle 11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8293" name="Rectangle 12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8294" name="AutoShape 12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8295" name="Freeform 122"/>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8296" name="Freeform 123"/>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8297" name="Rectangle 12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8298" name="Rectangle 12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8299" name="Rectangle 12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8300" name="Group 127"/>
            <p:cNvGrpSpPr>
              <a:grpSpLocks/>
            </p:cNvGrpSpPr>
            <p:nvPr/>
          </p:nvGrpSpPr>
          <p:grpSpPr bwMode="auto">
            <a:xfrm>
              <a:off x="2221" y="1871"/>
              <a:ext cx="518" cy="782"/>
              <a:chOff x="2400" y="1656"/>
              <a:chExt cx="752" cy="1136"/>
            </a:xfrm>
          </p:grpSpPr>
          <p:sp>
            <p:nvSpPr>
              <p:cNvPr id="8313" name="Freeform 1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dirty="0"/>
              </a:p>
            </p:txBody>
          </p:sp>
          <p:sp>
            <p:nvSpPr>
              <p:cNvPr id="8314" name="Freeform 1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8315" name="Freeform 1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8316" name="Freeform 1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8317" name="Freeform 1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dirty="0"/>
              </a:p>
            </p:txBody>
          </p:sp>
          <p:sp>
            <p:nvSpPr>
              <p:cNvPr id="8318" name="Line 1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8319" name="Line 1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8301" name="Group 135"/>
            <p:cNvGrpSpPr>
              <a:grpSpLocks/>
            </p:cNvGrpSpPr>
            <p:nvPr/>
          </p:nvGrpSpPr>
          <p:grpSpPr bwMode="auto">
            <a:xfrm rot="-6511945">
              <a:off x="2834" y="1842"/>
              <a:ext cx="518" cy="783"/>
              <a:chOff x="2400" y="1656"/>
              <a:chExt cx="752" cy="1136"/>
            </a:xfrm>
          </p:grpSpPr>
          <p:sp>
            <p:nvSpPr>
              <p:cNvPr id="8306" name="Freeform 13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dirty="0"/>
              </a:p>
            </p:txBody>
          </p:sp>
          <p:sp>
            <p:nvSpPr>
              <p:cNvPr id="8307" name="Freeform 13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8308" name="Freeform 13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8309" name="Freeform 13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8310" name="Freeform 14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8311" name="Line 14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8312" name="Line 14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8302" name="Freeform 143"/>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8303" name="Freeform 144"/>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8304" name="Rectangle 14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8305" name="Rectangle 14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sp>
        <p:nvSpPr>
          <p:cNvPr id="8200" name="AutoShape 147"/>
          <p:cNvSpPr>
            <a:spLocks noChangeArrowheads="1"/>
          </p:cNvSpPr>
          <p:nvPr/>
        </p:nvSpPr>
        <p:spPr bwMode="auto">
          <a:xfrm rot="2186541">
            <a:off x="7411188" y="1614288"/>
            <a:ext cx="722312" cy="722312"/>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8204" name="Freeform 192"/>
          <p:cNvSpPr>
            <a:spLocks/>
          </p:cNvSpPr>
          <p:nvPr/>
        </p:nvSpPr>
        <p:spPr bwMode="auto">
          <a:xfrm>
            <a:off x="2029100" y="5357813"/>
            <a:ext cx="582613" cy="231775"/>
          </a:xfrm>
          <a:custGeom>
            <a:avLst/>
            <a:gdLst>
              <a:gd name="T0" fmla="*/ 0 w 367"/>
              <a:gd name="T1" fmla="*/ 0 h 253"/>
              <a:gd name="T2" fmla="*/ 0 w 367"/>
              <a:gd name="T3" fmla="*/ 2147483647 h 253"/>
              <a:gd name="T4" fmla="*/ 2147483647 w 367"/>
              <a:gd name="T5" fmla="*/ 2147483647 h 253"/>
              <a:gd name="T6" fmla="*/ 0 60000 65536"/>
              <a:gd name="T7" fmla="*/ 0 60000 65536"/>
              <a:gd name="T8" fmla="*/ 0 60000 65536"/>
              <a:gd name="T9" fmla="*/ 0 w 367"/>
              <a:gd name="T10" fmla="*/ 0 h 253"/>
              <a:gd name="T11" fmla="*/ 367 w 367"/>
              <a:gd name="T12" fmla="*/ 253 h 253"/>
            </a:gdLst>
            <a:ahLst/>
            <a:cxnLst>
              <a:cxn ang="T6">
                <a:pos x="T0" y="T1"/>
              </a:cxn>
              <a:cxn ang="T7">
                <a:pos x="T2" y="T3"/>
              </a:cxn>
              <a:cxn ang="T8">
                <a:pos x="T4" y="T5"/>
              </a:cxn>
            </a:cxnLst>
            <a:rect l="T9" t="T10" r="T11" b="T12"/>
            <a:pathLst>
              <a:path w="367" h="253">
                <a:moveTo>
                  <a:pt x="0" y="0"/>
                </a:moveTo>
                <a:lnTo>
                  <a:pt x="0" y="253"/>
                </a:lnTo>
                <a:lnTo>
                  <a:pt x="367" y="253"/>
                </a:lnTo>
              </a:path>
            </a:pathLst>
          </a:custGeom>
          <a:noFill/>
          <a:ln w="1270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8206" name="Freeform 233"/>
          <p:cNvSpPr>
            <a:spLocks/>
          </p:cNvSpPr>
          <p:nvPr/>
        </p:nvSpPr>
        <p:spPr bwMode="auto">
          <a:xfrm>
            <a:off x="6274538" y="2108000"/>
            <a:ext cx="582612" cy="231775"/>
          </a:xfrm>
          <a:custGeom>
            <a:avLst/>
            <a:gdLst>
              <a:gd name="T0" fmla="*/ 0 w 367"/>
              <a:gd name="T1" fmla="*/ 0 h 253"/>
              <a:gd name="T2" fmla="*/ 0 w 367"/>
              <a:gd name="T3" fmla="*/ 2147483647 h 253"/>
              <a:gd name="T4" fmla="*/ 2147483647 w 367"/>
              <a:gd name="T5" fmla="*/ 2147483647 h 253"/>
              <a:gd name="T6" fmla="*/ 0 60000 65536"/>
              <a:gd name="T7" fmla="*/ 0 60000 65536"/>
              <a:gd name="T8" fmla="*/ 0 60000 65536"/>
              <a:gd name="T9" fmla="*/ 0 w 367"/>
              <a:gd name="T10" fmla="*/ 0 h 253"/>
              <a:gd name="T11" fmla="*/ 367 w 367"/>
              <a:gd name="T12" fmla="*/ 253 h 253"/>
            </a:gdLst>
            <a:ahLst/>
            <a:cxnLst>
              <a:cxn ang="T6">
                <a:pos x="T0" y="T1"/>
              </a:cxn>
              <a:cxn ang="T7">
                <a:pos x="T2" y="T3"/>
              </a:cxn>
              <a:cxn ang="T8">
                <a:pos x="T4" y="T5"/>
              </a:cxn>
            </a:cxnLst>
            <a:rect l="T9" t="T10" r="T11" b="T12"/>
            <a:pathLst>
              <a:path w="367" h="253">
                <a:moveTo>
                  <a:pt x="0" y="0"/>
                </a:moveTo>
                <a:lnTo>
                  <a:pt x="0" y="253"/>
                </a:lnTo>
                <a:lnTo>
                  <a:pt x="367" y="253"/>
                </a:lnTo>
              </a:path>
            </a:pathLst>
          </a:custGeom>
          <a:noFill/>
          <a:ln w="1270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grpSp>
        <p:nvGrpSpPr>
          <p:cNvPr id="128" name="Group 106"/>
          <p:cNvGrpSpPr>
            <a:grpSpLocks/>
          </p:cNvGrpSpPr>
          <p:nvPr/>
        </p:nvGrpSpPr>
        <p:grpSpPr bwMode="auto">
          <a:xfrm>
            <a:off x="5738897" y="1271214"/>
            <a:ext cx="1071282" cy="852473"/>
            <a:chOff x="4093" y="2986"/>
            <a:chExt cx="1337" cy="1074"/>
          </a:xfrm>
        </p:grpSpPr>
        <p:sp>
          <p:nvSpPr>
            <p:cNvPr id="129" name="Rectangle 107"/>
            <p:cNvSpPr>
              <a:spLocks noChangeArrowheads="1"/>
            </p:cNvSpPr>
            <p:nvPr/>
          </p:nvSpPr>
          <p:spPr bwMode="auto">
            <a:xfrm>
              <a:off x="4093" y="2986"/>
              <a:ext cx="1337" cy="1074"/>
            </a:xfrm>
            <a:prstGeom prst="rect">
              <a:avLst/>
            </a:prstGeom>
            <a:solidFill>
              <a:schemeClr val="tx1"/>
            </a:solidFill>
            <a:ln w="19050" algn="ctr">
              <a:solidFill>
                <a:schemeClr val="bg1"/>
              </a:solidFill>
              <a:miter lim="800000"/>
              <a:headEnd/>
              <a:tailEnd/>
            </a:ln>
          </p:spPr>
          <p:txBody>
            <a:bodyPr wrap="square" lIns="0" tIns="0" rIns="0" bIns="0" anchor="ctr">
              <a:spAutoFit/>
            </a:bodyPr>
            <a:lstStyle/>
            <a:p>
              <a:endParaRPr lang="en-US" dirty="0"/>
            </a:p>
          </p:txBody>
        </p:sp>
        <p:grpSp>
          <p:nvGrpSpPr>
            <p:cNvPr id="130" name="Group 108"/>
            <p:cNvGrpSpPr>
              <a:grpSpLocks/>
            </p:cNvGrpSpPr>
            <p:nvPr/>
          </p:nvGrpSpPr>
          <p:grpSpPr bwMode="auto">
            <a:xfrm>
              <a:off x="4765" y="3473"/>
              <a:ext cx="584" cy="539"/>
              <a:chOff x="2371" y="1333"/>
              <a:chExt cx="1641" cy="1516"/>
            </a:xfrm>
          </p:grpSpPr>
          <p:sp>
            <p:nvSpPr>
              <p:cNvPr id="156" name="Freeform 109"/>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7" name="Rectangle 110"/>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8" name="Freeform 111"/>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9" name="Freeform 112"/>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0" name="Freeform 113"/>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1" name="Freeform 114"/>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2" name="Freeform 115"/>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3" name="Freeform 116"/>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4" name="Freeform 117"/>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5" name="Freeform 118"/>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31" name="Group 119"/>
            <p:cNvGrpSpPr>
              <a:grpSpLocks/>
            </p:cNvGrpSpPr>
            <p:nvPr/>
          </p:nvGrpSpPr>
          <p:grpSpPr bwMode="auto">
            <a:xfrm>
              <a:off x="4535" y="3258"/>
              <a:ext cx="584" cy="539"/>
              <a:chOff x="2371" y="1333"/>
              <a:chExt cx="1641" cy="1516"/>
            </a:xfrm>
          </p:grpSpPr>
          <p:sp>
            <p:nvSpPr>
              <p:cNvPr id="146" name="Freeform 12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7" name="Rectangle 12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48" name="Freeform 12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9" name="Freeform 12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0" name="Freeform 12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1" name="Freeform 12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2" name="Freeform 12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 name="Freeform 12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 name="Freeform 12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5" name="Freeform 12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32" name="Group 130"/>
            <p:cNvGrpSpPr>
              <a:grpSpLocks/>
            </p:cNvGrpSpPr>
            <p:nvPr/>
          </p:nvGrpSpPr>
          <p:grpSpPr bwMode="auto">
            <a:xfrm>
              <a:off x="4304" y="3041"/>
              <a:ext cx="584" cy="539"/>
              <a:chOff x="2371" y="1333"/>
              <a:chExt cx="1641" cy="1516"/>
            </a:xfrm>
          </p:grpSpPr>
          <p:sp>
            <p:nvSpPr>
              <p:cNvPr id="136" name="Freeform 131"/>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7" name="Rectangle 132"/>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38" name="Freeform 133"/>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9" name="Freeform 134"/>
              <p:cNvSpPr>
                <a:spLocks/>
              </p:cNvSpPr>
              <p:nvPr/>
            </p:nvSpPr>
            <p:spPr bwMode="auto">
              <a:xfrm>
                <a:off x="2415" y="1379"/>
                <a:ext cx="1597" cy="1447"/>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0" name="Freeform 135"/>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1" name="Freeform 136"/>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2" name="Freeform 137"/>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 name="Freeform 138"/>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4" name="Freeform 139"/>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5" name="Freeform 140"/>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133" name="Text Box 143"/>
            <p:cNvSpPr txBox="1">
              <a:spLocks noChangeArrowheads="1"/>
            </p:cNvSpPr>
            <p:nvPr/>
          </p:nvSpPr>
          <p:spPr bwMode="auto">
            <a:xfrm>
              <a:off x="4661" y="3155"/>
              <a:ext cx="20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t>1</a:t>
              </a:r>
            </a:p>
          </p:txBody>
        </p:sp>
        <p:sp>
          <p:nvSpPr>
            <p:cNvPr id="134" name="Text Box 144"/>
            <p:cNvSpPr txBox="1">
              <a:spLocks noChangeArrowheads="1"/>
            </p:cNvSpPr>
            <p:nvPr/>
          </p:nvSpPr>
          <p:spPr bwMode="auto">
            <a:xfrm>
              <a:off x="4873" y="3388"/>
              <a:ext cx="2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t>2</a:t>
              </a:r>
            </a:p>
          </p:txBody>
        </p:sp>
        <p:sp>
          <p:nvSpPr>
            <p:cNvPr id="135" name="Text Box 145"/>
            <p:cNvSpPr txBox="1">
              <a:spLocks noChangeArrowheads="1"/>
            </p:cNvSpPr>
            <p:nvPr/>
          </p:nvSpPr>
          <p:spPr bwMode="auto">
            <a:xfrm>
              <a:off x="5143" y="3590"/>
              <a:ext cx="2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t>3</a:t>
              </a:r>
            </a:p>
          </p:txBody>
        </p:sp>
      </p:grpSp>
      <p:grpSp>
        <p:nvGrpSpPr>
          <p:cNvPr id="204" name="Group 106"/>
          <p:cNvGrpSpPr>
            <a:grpSpLocks/>
          </p:cNvGrpSpPr>
          <p:nvPr/>
        </p:nvGrpSpPr>
        <p:grpSpPr bwMode="auto">
          <a:xfrm>
            <a:off x="1493459" y="4505340"/>
            <a:ext cx="1071282" cy="852473"/>
            <a:chOff x="4093" y="2986"/>
            <a:chExt cx="1337" cy="1074"/>
          </a:xfrm>
        </p:grpSpPr>
        <p:sp>
          <p:nvSpPr>
            <p:cNvPr id="205" name="Rectangle 107"/>
            <p:cNvSpPr>
              <a:spLocks noChangeArrowheads="1"/>
            </p:cNvSpPr>
            <p:nvPr/>
          </p:nvSpPr>
          <p:spPr bwMode="auto">
            <a:xfrm>
              <a:off x="4093" y="2986"/>
              <a:ext cx="1337" cy="1074"/>
            </a:xfrm>
            <a:prstGeom prst="rect">
              <a:avLst/>
            </a:prstGeom>
            <a:solidFill>
              <a:schemeClr val="tx1"/>
            </a:solidFill>
            <a:ln w="19050" algn="ctr">
              <a:solidFill>
                <a:schemeClr val="bg1"/>
              </a:solidFill>
              <a:miter lim="800000"/>
              <a:headEnd/>
              <a:tailEnd/>
            </a:ln>
          </p:spPr>
          <p:txBody>
            <a:bodyPr wrap="square" lIns="0" tIns="0" rIns="0" bIns="0" anchor="ctr">
              <a:spAutoFit/>
            </a:bodyPr>
            <a:lstStyle/>
            <a:p>
              <a:endParaRPr lang="en-US" dirty="0"/>
            </a:p>
          </p:txBody>
        </p:sp>
        <p:grpSp>
          <p:nvGrpSpPr>
            <p:cNvPr id="206" name="Group 108"/>
            <p:cNvGrpSpPr>
              <a:grpSpLocks/>
            </p:cNvGrpSpPr>
            <p:nvPr/>
          </p:nvGrpSpPr>
          <p:grpSpPr bwMode="auto">
            <a:xfrm>
              <a:off x="4765" y="3473"/>
              <a:ext cx="584" cy="539"/>
              <a:chOff x="2371" y="1333"/>
              <a:chExt cx="1641" cy="1516"/>
            </a:xfrm>
          </p:grpSpPr>
          <p:sp>
            <p:nvSpPr>
              <p:cNvPr id="232" name="Freeform 109"/>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3" name="Rectangle 110"/>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34" name="Freeform 111"/>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5" name="Freeform 112"/>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6" name="Freeform 113"/>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7" name="Freeform 114"/>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8" name="Freeform 115"/>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9" name="Freeform 116"/>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0" name="Freeform 117"/>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1" name="Freeform 118"/>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207" name="Group 119"/>
            <p:cNvGrpSpPr>
              <a:grpSpLocks/>
            </p:cNvGrpSpPr>
            <p:nvPr/>
          </p:nvGrpSpPr>
          <p:grpSpPr bwMode="auto">
            <a:xfrm>
              <a:off x="4535" y="3258"/>
              <a:ext cx="584" cy="539"/>
              <a:chOff x="2371" y="1333"/>
              <a:chExt cx="1641" cy="1516"/>
            </a:xfrm>
          </p:grpSpPr>
          <p:sp>
            <p:nvSpPr>
              <p:cNvPr id="222" name="Freeform 12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3" name="Rectangle 12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24" name="Freeform 12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5" name="Freeform 12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6" name="Freeform 12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7" name="Freeform 12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8" name="Freeform 12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9" name="Freeform 12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0" name="Freeform 12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1" name="Freeform 12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208" name="Group 130"/>
            <p:cNvGrpSpPr>
              <a:grpSpLocks/>
            </p:cNvGrpSpPr>
            <p:nvPr/>
          </p:nvGrpSpPr>
          <p:grpSpPr bwMode="auto">
            <a:xfrm>
              <a:off x="4304" y="3041"/>
              <a:ext cx="584" cy="539"/>
              <a:chOff x="2371" y="1333"/>
              <a:chExt cx="1641" cy="1516"/>
            </a:xfrm>
          </p:grpSpPr>
          <p:sp>
            <p:nvSpPr>
              <p:cNvPr id="212" name="Freeform 131"/>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3" name="Rectangle 132"/>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14" name="Freeform 133"/>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5" name="Freeform 134"/>
              <p:cNvSpPr>
                <a:spLocks/>
              </p:cNvSpPr>
              <p:nvPr/>
            </p:nvSpPr>
            <p:spPr bwMode="auto">
              <a:xfrm>
                <a:off x="2415" y="1379"/>
                <a:ext cx="1597" cy="1447"/>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6" name="Freeform 135"/>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7" name="Freeform 136"/>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8" name="Freeform 137"/>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9" name="Freeform 138"/>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0" name="Freeform 139"/>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1" name="Freeform 140"/>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209" name="Text Box 143"/>
            <p:cNvSpPr txBox="1">
              <a:spLocks noChangeArrowheads="1"/>
            </p:cNvSpPr>
            <p:nvPr/>
          </p:nvSpPr>
          <p:spPr bwMode="auto">
            <a:xfrm>
              <a:off x="4661" y="3155"/>
              <a:ext cx="20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t>1</a:t>
              </a:r>
            </a:p>
          </p:txBody>
        </p:sp>
        <p:sp>
          <p:nvSpPr>
            <p:cNvPr id="210" name="Text Box 144"/>
            <p:cNvSpPr txBox="1">
              <a:spLocks noChangeArrowheads="1"/>
            </p:cNvSpPr>
            <p:nvPr/>
          </p:nvSpPr>
          <p:spPr bwMode="auto">
            <a:xfrm>
              <a:off x="4873" y="3388"/>
              <a:ext cx="2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t>2</a:t>
              </a:r>
            </a:p>
          </p:txBody>
        </p:sp>
        <p:sp>
          <p:nvSpPr>
            <p:cNvPr id="211" name="Text Box 145"/>
            <p:cNvSpPr txBox="1">
              <a:spLocks noChangeArrowheads="1"/>
            </p:cNvSpPr>
            <p:nvPr/>
          </p:nvSpPr>
          <p:spPr bwMode="auto">
            <a:xfrm>
              <a:off x="5143" y="3590"/>
              <a:ext cx="2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t>3</a:t>
              </a:r>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6873" y="2859087"/>
            <a:ext cx="5242294" cy="367588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8201" name="Group 148"/>
          <p:cNvGrpSpPr>
            <a:grpSpLocks/>
          </p:cNvGrpSpPr>
          <p:nvPr/>
        </p:nvGrpSpPr>
        <p:grpSpPr bwMode="auto">
          <a:xfrm>
            <a:off x="2627588" y="5214938"/>
            <a:ext cx="965200" cy="671512"/>
            <a:chOff x="3153" y="1049"/>
            <a:chExt cx="752" cy="523"/>
          </a:xfrm>
        </p:grpSpPr>
        <p:sp>
          <p:nvSpPr>
            <p:cNvPr id="8285" name="Rectangle 149"/>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dirty="0"/>
            </a:p>
          </p:txBody>
        </p:sp>
        <p:pic>
          <p:nvPicPr>
            <p:cNvPr id="8286" name="Picture 150"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02" name="AutoShape 151"/>
          <p:cNvSpPr>
            <a:spLocks noChangeArrowheads="1"/>
          </p:cNvSpPr>
          <p:nvPr/>
        </p:nvSpPr>
        <p:spPr bwMode="auto">
          <a:xfrm rot="2186541">
            <a:off x="3159400" y="4859338"/>
            <a:ext cx="722313" cy="722312"/>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C:\Users\trhoades\AppData\Local\Temp\SNAGHTML336af1d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663" y="589317"/>
            <a:ext cx="8895454" cy="543116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9219" name="Rectangle 3"/>
          <p:cNvSpPr>
            <a:spLocks noChangeArrowheads="1"/>
          </p:cNvSpPr>
          <p:nvPr/>
        </p:nvSpPr>
        <p:spPr bwMode="invGray">
          <a:xfrm>
            <a:off x="1849238" y="1868557"/>
            <a:ext cx="7223790" cy="4151925"/>
          </a:xfrm>
          <a:prstGeom prst="rect">
            <a:avLst/>
          </a:prstGeom>
          <a:noFill/>
          <a:ln>
            <a:noFill/>
          </a:ln>
          <a:extLst/>
        </p:spPr>
        <p:txBody>
          <a:bodyPr wrap="square" lIns="0" tIns="0" rIns="0" bIns="0" anchor="ctr">
            <a:spAutoFit/>
          </a:bodyPr>
          <a:lstStyle/>
          <a:p>
            <a:endParaRPr lang="en-US" dirty="0"/>
          </a:p>
        </p:txBody>
      </p:sp>
      <p:sp>
        <p:nvSpPr>
          <p:cNvPr id="9220" name="Rectangle 4"/>
          <p:cNvSpPr>
            <a:spLocks noGrp="1" noChangeArrowheads="1"/>
          </p:cNvSpPr>
          <p:nvPr>
            <p:ph type="title"/>
          </p:nvPr>
        </p:nvSpPr>
        <p:spPr>
          <a:noFill/>
        </p:spPr>
        <p:txBody>
          <a:bodyPr/>
          <a:lstStyle/>
          <a:p>
            <a:pPr eaLnBrk="1" hangingPunct="1"/>
            <a:r>
              <a:rPr lang="en-US" dirty="0" smtClean="0"/>
              <a:t>Comparing wizards and location groups</a:t>
            </a:r>
          </a:p>
        </p:txBody>
      </p:sp>
      <p:sp>
        <p:nvSpPr>
          <p:cNvPr id="9221" name="Rectangle 5"/>
          <p:cNvSpPr>
            <a:spLocks noGrp="1" noChangeArrowheads="1"/>
          </p:cNvSpPr>
          <p:nvPr>
            <p:ph idx="1"/>
          </p:nvPr>
        </p:nvSpPr>
        <p:spPr>
          <a:xfrm>
            <a:off x="3174800" y="1973363"/>
            <a:ext cx="5898228" cy="2659062"/>
          </a:xfrm>
        </p:spPr>
        <p:txBody>
          <a:bodyPr wrap="square">
            <a:spAutoFit/>
          </a:bodyPr>
          <a:lstStyle/>
          <a:p>
            <a:pPr>
              <a:buFont typeface="Arial" charset="0"/>
              <a:buChar char="•"/>
            </a:pPr>
            <a:r>
              <a:rPr lang="en-US" dirty="0" smtClean="0"/>
              <a:t>Both are assigned to a single tab</a:t>
            </a:r>
          </a:p>
          <a:p>
            <a:pPr>
              <a:buFont typeface="Arial" charset="0"/>
              <a:buChar char="•"/>
            </a:pPr>
            <a:r>
              <a:rPr lang="en-US" dirty="0" smtClean="0"/>
              <a:t>Both reference multiple screens</a:t>
            </a:r>
          </a:p>
          <a:p>
            <a:pPr>
              <a:buFont typeface="Arial" charset="0"/>
              <a:buChar char="•"/>
            </a:pPr>
            <a:r>
              <a:rPr lang="en-US" dirty="0" smtClean="0"/>
              <a:t>Both can have a set of screens</a:t>
            </a:r>
            <a:br>
              <a:rPr lang="en-US" dirty="0" smtClean="0"/>
            </a:br>
            <a:r>
              <a:rPr lang="en-US" dirty="0" smtClean="0"/>
              <a:t>that have no inherent order</a:t>
            </a:r>
          </a:p>
          <a:p>
            <a:pPr>
              <a:buFont typeface="Arial" charset="0"/>
              <a:buChar char="•"/>
            </a:pPr>
            <a:r>
              <a:rPr lang="en-US" dirty="0" smtClean="0"/>
              <a:t>Both have a shared info bar, actions menu, and side bar</a:t>
            </a:r>
          </a:p>
        </p:txBody>
      </p:sp>
      <p:sp>
        <p:nvSpPr>
          <p:cNvPr id="9222" name="AutoShape 6"/>
          <p:cNvSpPr>
            <a:spLocks/>
          </p:cNvSpPr>
          <p:nvPr/>
        </p:nvSpPr>
        <p:spPr bwMode="auto">
          <a:xfrm>
            <a:off x="1304014" y="3265872"/>
            <a:ext cx="236884" cy="1207804"/>
          </a:xfrm>
          <a:prstGeom prst="rightBrace">
            <a:avLst>
              <a:gd name="adj1" fmla="val 51761"/>
              <a:gd name="adj2" fmla="val 54546"/>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9223" name="Line 7"/>
          <p:cNvSpPr>
            <a:spLocks noChangeShapeType="1"/>
          </p:cNvSpPr>
          <p:nvPr/>
        </p:nvSpPr>
        <p:spPr bwMode="auto">
          <a:xfrm flipH="1">
            <a:off x="1540897" y="3304900"/>
            <a:ext cx="1598977" cy="63894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9224" name="Freeform 8"/>
          <p:cNvSpPr>
            <a:spLocks/>
          </p:cNvSpPr>
          <p:nvPr/>
        </p:nvSpPr>
        <p:spPr bwMode="auto">
          <a:xfrm>
            <a:off x="176710" y="890547"/>
            <a:ext cx="8896317" cy="5129936"/>
          </a:xfrm>
          <a:custGeom>
            <a:avLst/>
            <a:gdLst>
              <a:gd name="T0" fmla="*/ 2147483647 w 5493"/>
              <a:gd name="T1" fmla="*/ 0 h 2922"/>
              <a:gd name="T2" fmla="*/ 2147483647 w 5493"/>
              <a:gd name="T3" fmla="*/ 0 h 2922"/>
              <a:gd name="T4" fmla="*/ 2147483647 w 5493"/>
              <a:gd name="T5" fmla="*/ 2147483647 h 2922"/>
              <a:gd name="T6" fmla="*/ 2147483647 w 5493"/>
              <a:gd name="T7" fmla="*/ 2147483647 h 2922"/>
              <a:gd name="T8" fmla="*/ 2147483647 w 5493"/>
              <a:gd name="T9" fmla="*/ 2147483647 h 2922"/>
              <a:gd name="T10" fmla="*/ 0 w 5493"/>
              <a:gd name="T11" fmla="*/ 2147483647 h 2922"/>
              <a:gd name="T12" fmla="*/ 2147483647 w 5493"/>
              <a:gd name="T13" fmla="*/ 0 h 2922"/>
              <a:gd name="T14" fmla="*/ 0 60000 65536"/>
              <a:gd name="T15" fmla="*/ 0 60000 65536"/>
              <a:gd name="T16" fmla="*/ 0 60000 65536"/>
              <a:gd name="T17" fmla="*/ 0 60000 65536"/>
              <a:gd name="T18" fmla="*/ 0 60000 65536"/>
              <a:gd name="T19" fmla="*/ 0 60000 65536"/>
              <a:gd name="T20" fmla="*/ 0 60000 65536"/>
              <a:gd name="T21" fmla="*/ 0 w 5493"/>
              <a:gd name="T22" fmla="*/ 0 h 2922"/>
              <a:gd name="T23" fmla="*/ 5493 w 5493"/>
              <a:gd name="T24" fmla="*/ 2922 h 29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93" h="2922">
                <a:moveTo>
                  <a:pt x="9" y="0"/>
                </a:moveTo>
                <a:lnTo>
                  <a:pt x="5485" y="0"/>
                </a:lnTo>
                <a:lnTo>
                  <a:pt x="5493" y="142"/>
                </a:lnTo>
                <a:lnTo>
                  <a:pt x="1044" y="134"/>
                </a:lnTo>
                <a:lnTo>
                  <a:pt x="1044" y="2922"/>
                </a:lnTo>
                <a:lnTo>
                  <a:pt x="0" y="2916"/>
                </a:lnTo>
                <a:lnTo>
                  <a:pt x="9" y="0"/>
                </a:lnTo>
                <a:close/>
              </a:path>
            </a:pathLst>
          </a:custGeom>
          <a:noFill/>
          <a:ln w="2857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9225" name="Line 9"/>
          <p:cNvSpPr>
            <a:spLocks noChangeShapeType="1"/>
          </p:cNvSpPr>
          <p:nvPr/>
        </p:nvSpPr>
        <p:spPr bwMode="auto">
          <a:xfrm flipV="1">
            <a:off x="6071988" y="4422875"/>
            <a:ext cx="250983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9226" name="Line 10"/>
          <p:cNvSpPr>
            <a:spLocks noChangeShapeType="1"/>
          </p:cNvSpPr>
          <p:nvPr/>
        </p:nvSpPr>
        <p:spPr bwMode="auto">
          <a:xfrm flipV="1">
            <a:off x="8594525" y="1212950"/>
            <a:ext cx="0" cy="32162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9227" name="Freeform 11"/>
          <p:cNvSpPr>
            <a:spLocks/>
          </p:cNvSpPr>
          <p:nvPr/>
        </p:nvSpPr>
        <p:spPr bwMode="auto">
          <a:xfrm>
            <a:off x="276025" y="1665388"/>
            <a:ext cx="2863850" cy="2808287"/>
          </a:xfrm>
          <a:custGeom>
            <a:avLst/>
            <a:gdLst>
              <a:gd name="T0" fmla="*/ 2147483647 w 1804"/>
              <a:gd name="T1" fmla="*/ 2147483647 h 1897"/>
              <a:gd name="T2" fmla="*/ 2147483647 w 1804"/>
              <a:gd name="T3" fmla="*/ 2147483647 h 1897"/>
              <a:gd name="T4" fmla="*/ 2147483647 w 1804"/>
              <a:gd name="T5" fmla="*/ 2147483647 h 1897"/>
              <a:gd name="T6" fmla="*/ 2147483647 w 1804"/>
              <a:gd name="T7" fmla="*/ 2147483647 h 1897"/>
              <a:gd name="T8" fmla="*/ 2147483647 w 1804"/>
              <a:gd name="T9" fmla="*/ 2147483647 h 1897"/>
              <a:gd name="T10" fmla="*/ 0 60000 65536"/>
              <a:gd name="T11" fmla="*/ 0 60000 65536"/>
              <a:gd name="T12" fmla="*/ 0 60000 65536"/>
              <a:gd name="T13" fmla="*/ 0 60000 65536"/>
              <a:gd name="T14" fmla="*/ 0 60000 65536"/>
              <a:gd name="T15" fmla="*/ 0 w 1804"/>
              <a:gd name="T16" fmla="*/ 0 h 1897"/>
              <a:gd name="T17" fmla="*/ 1804 w 1804"/>
              <a:gd name="T18" fmla="*/ 1897 h 1897"/>
            </a:gdLst>
            <a:ahLst/>
            <a:cxnLst>
              <a:cxn ang="T10">
                <a:pos x="T0" y="T1"/>
              </a:cxn>
              <a:cxn ang="T11">
                <a:pos x="T2" y="T3"/>
              </a:cxn>
              <a:cxn ang="T12">
                <a:pos x="T4" y="T5"/>
              </a:cxn>
              <a:cxn ang="T13">
                <a:pos x="T6" y="T7"/>
              </a:cxn>
              <a:cxn ang="T14">
                <a:pos x="T8" y="T9"/>
              </a:cxn>
            </a:cxnLst>
            <a:rect l="T15" t="T16" r="T17" b="T18"/>
            <a:pathLst>
              <a:path w="1804" h="1897">
                <a:moveTo>
                  <a:pt x="1804" y="637"/>
                </a:moveTo>
                <a:cubicBezTo>
                  <a:pt x="1459" y="416"/>
                  <a:pt x="1134" y="215"/>
                  <a:pt x="861" y="119"/>
                </a:cubicBezTo>
                <a:cubicBezTo>
                  <a:pt x="588" y="23"/>
                  <a:pt x="307" y="0"/>
                  <a:pt x="168" y="61"/>
                </a:cubicBezTo>
                <a:cubicBezTo>
                  <a:pt x="29" y="122"/>
                  <a:pt x="52" y="180"/>
                  <a:pt x="26" y="486"/>
                </a:cubicBezTo>
                <a:cubicBezTo>
                  <a:pt x="0" y="792"/>
                  <a:pt x="13" y="1603"/>
                  <a:pt x="10" y="1897"/>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4" descr="C:\Users\trhoades\AppData\Local\Temp\SNAGHTML336af1d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663" y="589317"/>
            <a:ext cx="8895454" cy="543116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0244" name="Rectangle 4"/>
          <p:cNvSpPr>
            <a:spLocks noGrp="1" noChangeArrowheads="1"/>
          </p:cNvSpPr>
          <p:nvPr>
            <p:ph type="title"/>
          </p:nvPr>
        </p:nvSpPr>
        <p:spPr>
          <a:noFill/>
        </p:spPr>
        <p:txBody>
          <a:bodyPr/>
          <a:lstStyle/>
          <a:p>
            <a:pPr eaLnBrk="1" hangingPunct="1"/>
            <a:r>
              <a:rPr lang="en-US" dirty="0" smtClean="0"/>
              <a:t>Contrasting wizards and location groups</a:t>
            </a:r>
          </a:p>
        </p:txBody>
      </p:sp>
      <p:sp>
        <p:nvSpPr>
          <p:cNvPr id="10245" name="Rectangle 5"/>
          <p:cNvSpPr>
            <a:spLocks noGrp="1" noChangeArrowheads="1"/>
          </p:cNvSpPr>
          <p:nvPr>
            <p:ph idx="1"/>
          </p:nvPr>
        </p:nvSpPr>
        <p:spPr>
          <a:xfrm>
            <a:off x="3198550" y="2139613"/>
            <a:ext cx="5858567" cy="2831544"/>
          </a:xfrm>
        </p:spPr>
        <p:txBody>
          <a:bodyPr wrap="square">
            <a:spAutoFit/>
          </a:bodyPr>
          <a:lstStyle/>
          <a:p>
            <a:pPr>
              <a:buFont typeface="Arial" charset="0"/>
              <a:buChar char="•"/>
            </a:pPr>
            <a:r>
              <a:rPr lang="en-US" sz="2000" dirty="0" smtClean="0"/>
              <a:t>Wizards have a toolbar specifically for navigating through the screens</a:t>
            </a:r>
          </a:p>
          <a:p>
            <a:pPr>
              <a:buFont typeface="Arial" charset="0"/>
              <a:buChar char="•"/>
            </a:pPr>
            <a:r>
              <a:rPr lang="en-US" sz="2000" dirty="0" smtClean="0"/>
              <a:t>Wizard access screens directly (as opposed to using pages)</a:t>
            </a:r>
          </a:p>
          <a:p>
            <a:pPr>
              <a:buFont typeface="Arial" charset="0"/>
              <a:buChar char="•"/>
            </a:pPr>
            <a:r>
              <a:rPr lang="en-US" sz="2000" dirty="0" smtClean="0"/>
              <a:t>Wizards have a set of screens which have an inherent vertical order</a:t>
            </a:r>
          </a:p>
          <a:p>
            <a:pPr>
              <a:buFont typeface="Arial" charset="0"/>
              <a:buChar char="•"/>
            </a:pPr>
            <a:r>
              <a:rPr lang="en-US" sz="2000" dirty="0" smtClean="0"/>
              <a:t>Wizard screen availability can be tied to where you are in the wizard</a:t>
            </a:r>
          </a:p>
        </p:txBody>
      </p:sp>
      <p:sp>
        <p:nvSpPr>
          <p:cNvPr id="10246" name="AutoShape 6"/>
          <p:cNvSpPr>
            <a:spLocks noChangeArrowheads="1"/>
          </p:cNvSpPr>
          <p:nvPr/>
        </p:nvSpPr>
        <p:spPr bwMode="auto">
          <a:xfrm>
            <a:off x="1843784" y="1607172"/>
            <a:ext cx="2122160" cy="30480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0247" name="Line 7"/>
          <p:cNvSpPr>
            <a:spLocks noChangeShapeType="1"/>
          </p:cNvSpPr>
          <p:nvPr/>
        </p:nvSpPr>
        <p:spPr bwMode="auto">
          <a:xfrm flipV="1">
            <a:off x="5395650" y="1763375"/>
            <a:ext cx="0" cy="28416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0248" name="Line 8"/>
          <p:cNvSpPr>
            <a:spLocks noChangeShapeType="1"/>
          </p:cNvSpPr>
          <p:nvPr/>
        </p:nvSpPr>
        <p:spPr bwMode="auto">
          <a:xfrm flipH="1">
            <a:off x="3965944" y="1763375"/>
            <a:ext cx="1429706"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0249" name="Text Box 9"/>
          <p:cNvSpPr txBox="1">
            <a:spLocks noChangeArrowheads="1"/>
          </p:cNvSpPr>
          <p:nvPr/>
        </p:nvSpPr>
        <p:spPr bwMode="auto">
          <a:xfrm>
            <a:off x="1282836" y="2019580"/>
            <a:ext cx="3429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t>1</a:t>
            </a:r>
            <a:br>
              <a:rPr lang="en-US" sz="1400" dirty="0"/>
            </a:br>
            <a:r>
              <a:rPr lang="en-US" sz="1400" dirty="0"/>
              <a:t>2</a:t>
            </a:r>
            <a:br>
              <a:rPr lang="en-US" sz="1400" dirty="0"/>
            </a:br>
            <a:r>
              <a:rPr lang="en-US" sz="1400" dirty="0"/>
              <a:t>3</a:t>
            </a:r>
            <a:br>
              <a:rPr lang="en-US" sz="1400" dirty="0"/>
            </a:br>
            <a:r>
              <a:rPr lang="en-US" sz="1400" dirty="0"/>
              <a:t>4</a:t>
            </a:r>
            <a:br>
              <a:rPr lang="en-US" sz="1400" dirty="0"/>
            </a:br>
            <a:r>
              <a:rPr lang="en-US" sz="1400" dirty="0"/>
              <a:t>5</a:t>
            </a:r>
          </a:p>
        </p:txBody>
      </p:sp>
      <p:sp>
        <p:nvSpPr>
          <p:cNvPr id="10250" name="Line 10"/>
          <p:cNvSpPr>
            <a:spLocks noChangeShapeType="1"/>
          </p:cNvSpPr>
          <p:nvPr/>
        </p:nvSpPr>
        <p:spPr bwMode="auto">
          <a:xfrm flipH="1">
            <a:off x="837938" y="4493396"/>
            <a:ext cx="230187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0251" name="Line 11"/>
          <p:cNvSpPr>
            <a:spLocks noChangeShapeType="1"/>
          </p:cNvSpPr>
          <p:nvPr/>
        </p:nvSpPr>
        <p:spPr bwMode="auto">
          <a:xfrm flipV="1">
            <a:off x="837938" y="3133388"/>
            <a:ext cx="0" cy="136000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0252" name="Line 12"/>
          <p:cNvSpPr>
            <a:spLocks noChangeShapeType="1"/>
          </p:cNvSpPr>
          <p:nvPr/>
        </p:nvSpPr>
        <p:spPr bwMode="auto">
          <a:xfrm flipH="1">
            <a:off x="1703125" y="3765790"/>
            <a:ext cx="14478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0253" name="Line 13"/>
          <p:cNvSpPr>
            <a:spLocks noChangeShapeType="1"/>
          </p:cNvSpPr>
          <p:nvPr/>
        </p:nvSpPr>
        <p:spPr bwMode="auto">
          <a:xfrm flipH="1" flipV="1">
            <a:off x="1703125" y="2344398"/>
            <a:ext cx="0" cy="142139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0254" name="AutoShape 14"/>
          <p:cNvSpPr>
            <a:spLocks noChangeArrowheads="1"/>
          </p:cNvSpPr>
          <p:nvPr/>
        </p:nvSpPr>
        <p:spPr bwMode="auto">
          <a:xfrm>
            <a:off x="387088" y="2230100"/>
            <a:ext cx="1398587" cy="22860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0255" name="Text Box 15"/>
          <p:cNvSpPr txBox="1">
            <a:spLocks noChangeArrowheads="1"/>
          </p:cNvSpPr>
          <p:nvPr/>
        </p:nvSpPr>
        <p:spPr bwMode="auto">
          <a:xfrm>
            <a:off x="2022213" y="2063413"/>
            <a:ext cx="8064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screen</a:t>
            </a:r>
            <a:br>
              <a:rPr lang="en-US" sz="1800" dirty="0"/>
            </a:br>
            <a:r>
              <a:rPr lang="en-US" sz="1800" dirty="0"/>
              <a:t>ref</a:t>
            </a:r>
          </a:p>
        </p:txBody>
      </p:sp>
      <p:sp>
        <p:nvSpPr>
          <p:cNvPr id="10256" name="Line 16"/>
          <p:cNvSpPr>
            <a:spLocks noChangeShapeType="1"/>
          </p:cNvSpPr>
          <p:nvPr/>
        </p:nvSpPr>
        <p:spPr bwMode="auto">
          <a:xfrm flipH="1" flipV="1">
            <a:off x="2434961" y="2450763"/>
            <a:ext cx="720726" cy="56888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4" descr="C:\Users\trhoades\AppData\Local\Temp\SNAGHTML336af1d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663" y="589317"/>
            <a:ext cx="8895454" cy="543116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1268" name="Rectangle 4"/>
          <p:cNvSpPr>
            <a:spLocks noGrp="1" noChangeArrowheads="1"/>
          </p:cNvSpPr>
          <p:nvPr>
            <p:ph type="title"/>
          </p:nvPr>
        </p:nvSpPr>
        <p:spPr>
          <a:noFill/>
        </p:spPr>
        <p:txBody>
          <a:bodyPr/>
          <a:lstStyle/>
          <a:p>
            <a:pPr eaLnBrk="1" hangingPunct="1"/>
            <a:r>
              <a:rPr lang="en-US" dirty="0" smtClean="0"/>
              <a:t>Wizard's UI components</a:t>
            </a:r>
          </a:p>
        </p:txBody>
      </p:sp>
      <p:sp>
        <p:nvSpPr>
          <p:cNvPr id="11269" name="Text Box 5"/>
          <p:cNvSpPr txBox="1">
            <a:spLocks noChangeArrowheads="1"/>
          </p:cNvSpPr>
          <p:nvPr/>
        </p:nvSpPr>
        <p:spPr bwMode="auto">
          <a:xfrm>
            <a:off x="1948363" y="3979802"/>
            <a:ext cx="16224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009900"/>
                </a:solidFill>
              </a:rPr>
              <a:t>independent steps</a:t>
            </a:r>
          </a:p>
        </p:txBody>
      </p:sp>
      <p:sp>
        <p:nvSpPr>
          <p:cNvPr id="11270" name="Text Box 6"/>
          <p:cNvSpPr txBox="1">
            <a:spLocks noChangeArrowheads="1"/>
          </p:cNvSpPr>
          <p:nvPr/>
        </p:nvSpPr>
        <p:spPr bwMode="auto">
          <a:xfrm>
            <a:off x="1948363" y="2552491"/>
            <a:ext cx="16224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009900"/>
                </a:solidFill>
              </a:rPr>
              <a:t>dependent steps</a:t>
            </a:r>
          </a:p>
        </p:txBody>
      </p:sp>
      <p:sp>
        <p:nvSpPr>
          <p:cNvPr id="11271" name="Text Box 7"/>
          <p:cNvSpPr txBox="1">
            <a:spLocks noChangeArrowheads="1"/>
          </p:cNvSpPr>
          <p:nvPr/>
        </p:nvSpPr>
        <p:spPr bwMode="auto">
          <a:xfrm>
            <a:off x="2530975" y="2101704"/>
            <a:ext cx="1831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009900"/>
                </a:solidFill>
              </a:rPr>
              <a:t>actions menu</a:t>
            </a:r>
          </a:p>
        </p:txBody>
      </p:sp>
      <p:sp>
        <p:nvSpPr>
          <p:cNvPr id="11272" name="AutoShape 8"/>
          <p:cNvSpPr>
            <a:spLocks noChangeArrowheads="1"/>
          </p:cNvSpPr>
          <p:nvPr/>
        </p:nvSpPr>
        <p:spPr bwMode="auto">
          <a:xfrm>
            <a:off x="190702" y="1828591"/>
            <a:ext cx="1592263" cy="1290637"/>
          </a:xfrm>
          <a:prstGeom prst="roundRect">
            <a:avLst>
              <a:gd name="adj" fmla="val 16667"/>
            </a:avLst>
          </a:prstGeom>
          <a:noFill/>
          <a:ln w="28575"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1273" name="AutoShape 9"/>
          <p:cNvSpPr>
            <a:spLocks noChangeArrowheads="1"/>
          </p:cNvSpPr>
          <p:nvPr/>
        </p:nvSpPr>
        <p:spPr bwMode="auto">
          <a:xfrm>
            <a:off x="185940" y="3146216"/>
            <a:ext cx="1576387" cy="1422400"/>
          </a:xfrm>
          <a:prstGeom prst="roundRect">
            <a:avLst>
              <a:gd name="adj" fmla="val 16667"/>
            </a:avLst>
          </a:prstGeom>
          <a:noFill/>
          <a:ln w="28575"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1274" name="AutoShape 10"/>
          <p:cNvSpPr>
            <a:spLocks noChangeArrowheads="1"/>
          </p:cNvSpPr>
          <p:nvPr/>
        </p:nvSpPr>
        <p:spPr bwMode="auto">
          <a:xfrm>
            <a:off x="220534" y="1338053"/>
            <a:ext cx="1444923" cy="266700"/>
          </a:xfrm>
          <a:prstGeom prst="roundRect">
            <a:avLst>
              <a:gd name="adj" fmla="val 16667"/>
            </a:avLst>
          </a:prstGeom>
          <a:noFill/>
          <a:ln w="28575"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1275" name="Text Box 11"/>
          <p:cNvSpPr txBox="1">
            <a:spLocks noChangeArrowheads="1"/>
          </p:cNvSpPr>
          <p:nvPr/>
        </p:nvSpPr>
        <p:spPr bwMode="auto">
          <a:xfrm>
            <a:off x="4067299" y="1697735"/>
            <a:ext cx="173254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wizard toolbar</a:t>
            </a:r>
          </a:p>
        </p:txBody>
      </p:sp>
      <p:sp>
        <p:nvSpPr>
          <p:cNvPr id="11276" name="AutoShape 12"/>
          <p:cNvSpPr>
            <a:spLocks noChangeArrowheads="1"/>
          </p:cNvSpPr>
          <p:nvPr/>
        </p:nvSpPr>
        <p:spPr bwMode="auto">
          <a:xfrm>
            <a:off x="1889625" y="1619927"/>
            <a:ext cx="2094546" cy="25717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1277" name="AutoShape 13"/>
          <p:cNvSpPr>
            <a:spLocks noChangeArrowheads="1"/>
          </p:cNvSpPr>
          <p:nvPr/>
        </p:nvSpPr>
        <p:spPr bwMode="auto">
          <a:xfrm>
            <a:off x="211638" y="842488"/>
            <a:ext cx="8521700" cy="29051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1278" name="Text Box 14"/>
          <p:cNvSpPr txBox="1">
            <a:spLocks noChangeArrowheads="1"/>
          </p:cNvSpPr>
          <p:nvPr/>
        </p:nvSpPr>
        <p:spPr bwMode="auto">
          <a:xfrm>
            <a:off x="6495313" y="542945"/>
            <a:ext cx="2058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wizard infobar</a:t>
            </a:r>
          </a:p>
        </p:txBody>
      </p:sp>
      <p:sp>
        <p:nvSpPr>
          <p:cNvPr id="11279" name="AutoShape 15"/>
          <p:cNvSpPr>
            <a:spLocks noChangeArrowheads="1"/>
          </p:cNvSpPr>
          <p:nvPr/>
        </p:nvSpPr>
        <p:spPr bwMode="auto">
          <a:xfrm>
            <a:off x="1889626" y="2002534"/>
            <a:ext cx="7031090" cy="3941066"/>
          </a:xfrm>
          <a:prstGeom prst="roundRect">
            <a:avLst>
              <a:gd name="adj" fmla="val 16667"/>
            </a:avLst>
          </a:prstGeom>
          <a:noFill/>
          <a:ln w="28575" algn="ctr">
            <a:solidFill>
              <a:srgbClr val="CC00FF"/>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1280" name="Text Box 16"/>
          <p:cNvSpPr txBox="1">
            <a:spLocks noChangeArrowheads="1"/>
          </p:cNvSpPr>
          <p:nvPr/>
        </p:nvSpPr>
        <p:spPr bwMode="auto">
          <a:xfrm>
            <a:off x="5628188" y="4976342"/>
            <a:ext cx="27289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CC00FF"/>
                </a:solidFill>
              </a:rPr>
              <a:t>screen</a:t>
            </a:r>
            <a:br>
              <a:rPr lang="en-US" dirty="0">
                <a:solidFill>
                  <a:srgbClr val="CC00FF"/>
                </a:solidFill>
              </a:rPr>
            </a:br>
            <a:r>
              <a:rPr lang="en-US" dirty="0">
                <a:solidFill>
                  <a:srgbClr val="CC00FF"/>
                </a:solidFill>
              </a:rPr>
              <a:t>(which defines the UI contents of one step)</a:t>
            </a:r>
          </a:p>
        </p:txBody>
      </p:sp>
      <p:sp>
        <p:nvSpPr>
          <p:cNvPr id="11281" name="Line 17"/>
          <p:cNvSpPr>
            <a:spLocks noChangeShapeType="1"/>
          </p:cNvSpPr>
          <p:nvPr/>
        </p:nvSpPr>
        <p:spPr bwMode="auto">
          <a:xfrm flipH="1" flipV="1">
            <a:off x="1665457" y="1604753"/>
            <a:ext cx="903618" cy="673163"/>
          </a:xfrm>
          <a:prstGeom prst="line">
            <a:avLst/>
          </a:prstGeom>
          <a:noFill/>
          <a:ln w="28575">
            <a:solidFill>
              <a:srgbClr val="0099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Lesson outline</a:t>
            </a:r>
          </a:p>
        </p:txBody>
      </p:sp>
      <p:sp>
        <p:nvSpPr>
          <p:cNvPr id="12291"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Wizard basics</a:t>
            </a:r>
          </a:p>
          <a:p>
            <a:pPr>
              <a:lnSpc>
                <a:spcPct val="150000"/>
              </a:lnSpc>
              <a:buFont typeface="Arial" charset="0"/>
              <a:buChar char="•"/>
            </a:pPr>
            <a:r>
              <a:rPr lang="en-US" sz="2800" dirty="0" smtClean="0"/>
              <a:t>Wizard configuration</a:t>
            </a:r>
          </a:p>
          <a:p>
            <a:pPr>
              <a:lnSpc>
                <a:spcPct val="150000"/>
              </a:lnSpc>
              <a:buFont typeface="Arial" charset="0"/>
              <a:buChar char="•"/>
            </a:pPr>
            <a:r>
              <a:rPr lang="en-US" sz="2800" dirty="0" smtClean="0">
                <a:solidFill>
                  <a:srgbClr val="C0C0C0"/>
                </a:solidFill>
              </a:rPr>
              <a:t>Wizard step configuration</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19687</TotalTime>
  <Words>3016</Words>
  <Application>Microsoft Office PowerPoint</Application>
  <PresentationFormat>On-screen Show (4:3)</PresentationFormat>
  <Paragraphs>281</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1_test-template</vt:lpstr>
      <vt:lpstr>Wizards</vt:lpstr>
      <vt:lpstr>Lesson objectives</vt:lpstr>
      <vt:lpstr>Lesson outline</vt:lpstr>
      <vt:lpstr>Wizards</vt:lpstr>
      <vt:lpstr>Wizards in the base application</vt:lpstr>
      <vt:lpstr>Comparing wizards and location groups</vt:lpstr>
      <vt:lpstr>Contrasting wizards and location groups</vt:lpstr>
      <vt:lpstr>Wizard's UI components</vt:lpstr>
      <vt:lpstr>Lesson outline</vt:lpstr>
      <vt:lpstr>Internal architecture</vt:lpstr>
      <vt:lpstr>Wizard and wizard step configuration</vt:lpstr>
      <vt:lpstr>Information in wizard PCF file</vt:lpstr>
      <vt:lpstr>Example PCF file: FNOLWizard (1 of 2)</vt:lpstr>
      <vt:lpstr>Example PCF file: FNOLWizard (2 of 2)</vt:lpstr>
      <vt:lpstr>Wizard menu actions</vt:lpstr>
      <vt:lpstr>Wizard info bar</vt:lpstr>
      <vt:lpstr>canVisit and canEdit properties</vt:lpstr>
      <vt:lpstr>Entry points</vt:lpstr>
      <vt:lpstr>Navigating to wizards</vt:lpstr>
      <vt:lpstr>Lesson outline</vt:lpstr>
      <vt:lpstr>Screens are referenced by steps</vt:lpstr>
      <vt:lpstr>Screen PCFs</vt:lpstr>
      <vt:lpstr>Screen-related labels</vt:lpstr>
      <vt:lpstr>Order of wizard steps</vt:lpstr>
      <vt:lpstr>Next steps</vt:lpstr>
      <vt:lpstr>Independent wizard steps</vt:lpstr>
      <vt:lpstr>Wizard step sets</vt:lpstr>
      <vt:lpstr>Wizard step groups</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Wizards</dc:title>
  <dc:creator>Debra Herman;Tom Rhoades</dc:creator>
  <dc:description>2030</dc:description>
  <cp:lastModifiedBy>Tom Rhoades</cp:lastModifiedBy>
  <cp:revision>1766</cp:revision>
  <dcterms:created xsi:type="dcterms:W3CDTF">2007-08-02T20:13:16Z</dcterms:created>
  <dcterms:modified xsi:type="dcterms:W3CDTF">2014-02-02T07:08:07Z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