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9"/>
  </p:notesMasterIdLst>
  <p:handoutMasterIdLst>
    <p:handoutMasterId r:id="rId50"/>
  </p:handoutMasterIdLst>
  <p:sldIdLst>
    <p:sldId id="1192" r:id="rId2"/>
    <p:sldId id="1299" r:id="rId3"/>
    <p:sldId id="1300" r:id="rId4"/>
    <p:sldId id="1558" r:id="rId5"/>
    <p:sldId id="1559" r:id="rId6"/>
    <p:sldId id="1560" r:id="rId7"/>
    <p:sldId id="1561" r:id="rId8"/>
    <p:sldId id="1562" r:id="rId9"/>
    <p:sldId id="1563" r:id="rId10"/>
    <p:sldId id="1604" r:id="rId11"/>
    <p:sldId id="1565" r:id="rId12"/>
    <p:sldId id="1607" r:id="rId13"/>
    <p:sldId id="1603" r:id="rId14"/>
    <p:sldId id="1567" r:id="rId15"/>
    <p:sldId id="1597" r:id="rId16"/>
    <p:sldId id="1600" r:id="rId17"/>
    <p:sldId id="1568" r:id="rId18"/>
    <p:sldId id="1569" r:id="rId19"/>
    <p:sldId id="1570" r:id="rId20"/>
    <p:sldId id="1593" r:id="rId21"/>
    <p:sldId id="1594" r:id="rId22"/>
    <p:sldId id="1571" r:id="rId23"/>
    <p:sldId id="1572" r:id="rId24"/>
    <p:sldId id="1573" r:id="rId25"/>
    <p:sldId id="1574" r:id="rId26"/>
    <p:sldId id="1606" r:id="rId27"/>
    <p:sldId id="1608" r:id="rId28"/>
    <p:sldId id="1577" r:id="rId29"/>
    <p:sldId id="1609" r:id="rId30"/>
    <p:sldId id="1579" r:id="rId31"/>
    <p:sldId id="1601" r:id="rId32"/>
    <p:sldId id="1591" r:id="rId33"/>
    <p:sldId id="1592" r:id="rId34"/>
    <p:sldId id="1610" r:id="rId35"/>
    <p:sldId id="1596" r:id="rId36"/>
    <p:sldId id="1611" r:id="rId37"/>
    <p:sldId id="1584" r:id="rId38"/>
    <p:sldId id="1585" r:id="rId39"/>
    <p:sldId id="1598" r:id="rId40"/>
    <p:sldId id="1613" r:id="rId41"/>
    <p:sldId id="1614" r:id="rId42"/>
    <p:sldId id="1586" r:id="rId43"/>
    <p:sldId id="1587" r:id="rId44"/>
    <p:sldId id="1605" r:id="rId45"/>
    <p:sldId id="1551" r:id="rId46"/>
    <p:sldId id="1554" r:id="rId47"/>
    <p:sldId id="1615" r:id="rId4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3" autoAdjust="0"/>
    <p:restoredTop sz="82014" autoAdjust="0"/>
  </p:normalViewPr>
  <p:slideViewPr>
    <p:cSldViewPr snapToGrid="0">
      <p:cViewPr>
        <p:scale>
          <a:sx n="76" d="100"/>
          <a:sy n="76" d="100"/>
        </p:scale>
        <p:origin x="-1314" y="10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30" d="100"/>
          <a:sy n="130" d="100"/>
        </p:scale>
        <p:origin x="-1152" y="421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35F4202-FCC5-4FD0-9A2B-00E183A63AA3}" type="slidenum">
              <a:rPr lang="en-US" altLang="en-US"/>
              <a:pPr>
                <a:defRPr/>
              </a:pPr>
              <a:t>‹#›</a:t>
            </a:fld>
            <a:endParaRPr lang="en-US" altLang="en-US"/>
          </a:p>
        </p:txBody>
      </p:sp>
    </p:spTree>
    <p:extLst>
      <p:ext uri="{BB962C8B-B14F-4D97-AF65-F5344CB8AC3E}">
        <p14:creationId xmlns:p14="http://schemas.microsoft.com/office/powerpoint/2010/main" val="19525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54D74080-4445-4871-99E4-4677DE5C0A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Line of Business: Typelists - </a:t>
            </a:r>
            <a:fld id="{3DCA9550-053B-4DDD-B3F2-087A83BDD986}" type="slidenum">
              <a:rPr lang="en-US" altLang="en-US"/>
              <a:pPr>
                <a:defRPr/>
              </a:pPr>
              <a:t>‹#›</a:t>
            </a:fld>
            <a:endParaRPr lang="en-US" altLang="en-US"/>
          </a:p>
        </p:txBody>
      </p:sp>
    </p:spTree>
    <p:extLst>
      <p:ext uri="{BB962C8B-B14F-4D97-AF65-F5344CB8AC3E}">
        <p14:creationId xmlns:p14="http://schemas.microsoft.com/office/powerpoint/2010/main" val="2815938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C52A6EB9-D0CB-44EB-9C81-B84EE5992E9A}"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4FAA8B-DD9B-4FFD-8E80-BC45355C540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is a type of loss included in the policy for which the carrier will compensate the insured.</a:t>
            </a:r>
            <a:endParaRPr lang="en-US" dirty="0" smtClean="0">
              <a:solidFill>
                <a:srgbClr val="FF0000"/>
              </a:solidFill>
            </a:endParaRPr>
          </a:p>
          <a:p>
            <a:pPr lvl="1" eaLnBrk="1" hangingPunct="1"/>
            <a:r>
              <a:rPr lang="en-US" dirty="0" smtClean="0"/>
              <a:t>Examples for Commercial Package policy type: General Liability, Building Coverage, Extra Expense Coverage</a:t>
            </a:r>
          </a:p>
          <a:p>
            <a:pPr lvl="1" eaLnBrk="1" hangingPunct="1"/>
            <a:r>
              <a:rPr lang="en-US" dirty="0" smtClean="0"/>
              <a:t>Examples for Commercial Property policy type: Building Coverage, Extra Expense Coverage</a:t>
            </a:r>
          </a:p>
          <a:p>
            <a:pPr lvl="1" eaLnBrk="1" hangingPunct="1"/>
            <a:r>
              <a:rPr lang="en-US" dirty="0" smtClean="0"/>
              <a:t>Examples for Homeowners policy type: Homeowners Medical Payments</a:t>
            </a:r>
          </a:p>
          <a:p>
            <a:pPr eaLnBrk="1" hangingPunct="1"/>
            <a:r>
              <a:rPr lang="en-US" dirty="0" err="1" smtClean="0"/>
              <a:t>PolicyType</a:t>
            </a:r>
            <a:r>
              <a:rPr lang="en-US" dirty="0" smtClean="0"/>
              <a:t> to </a:t>
            </a:r>
            <a:r>
              <a:rPr lang="en-US" dirty="0" err="1" smtClean="0"/>
              <a:t>CoverageType</a:t>
            </a:r>
            <a:r>
              <a:rPr lang="en-US" dirty="0" smtClean="0"/>
              <a:t> is M:M (many-to-many).</a:t>
            </a:r>
          </a:p>
          <a:p>
            <a:pPr lvl="1" eaLnBrk="1" hangingPunct="1"/>
            <a:r>
              <a:rPr lang="en-US" dirty="0" smtClean="0"/>
              <a:t>A type of policy can include many coverages. For example, Commercial Package includes General Liability, Building Coverage, Extra Expense Coverage.</a:t>
            </a:r>
          </a:p>
          <a:p>
            <a:pPr lvl="1" eaLnBrk="1" hangingPunct="1"/>
            <a:r>
              <a:rPr lang="en-US" dirty="0" smtClean="0"/>
              <a:t>A coverage may be available on more than one policy type. For example, Building Coverage is offered on both Commercial Package and Commercial Property policy types.</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 above shows</a:t>
            </a:r>
            <a:r>
              <a:rPr lang="en-US" baseline="0" dirty="0" smtClean="0"/>
              <a:t> one important </a:t>
            </a:r>
            <a:r>
              <a:rPr lang="en-US" dirty="0" smtClean="0"/>
              <a:t>place where </a:t>
            </a:r>
            <a:r>
              <a:rPr lang="en-US" dirty="0" err="1" smtClean="0"/>
              <a:t>CoverageType</a:t>
            </a:r>
            <a:r>
              <a:rPr lang="en-US" dirty="0" smtClean="0"/>
              <a:t> appears and changes how the application behaves.</a:t>
            </a:r>
            <a:br>
              <a:rPr lang="en-US" dirty="0" smtClean="0"/>
            </a:br>
            <a:endParaRPr lang="en-US" dirty="0" smtClean="0"/>
          </a:p>
          <a:p>
            <a:pPr eaLnBrk="1" hangingPunct="1"/>
            <a:r>
              <a:rPr lang="en-US" dirty="0" smtClean="0"/>
              <a:t>The first example is from the Policy &gt; General screen for an auto claim, at the bottom of the screen. The Policy-level Coverages list lists the coverages on the policy. The first column identifies the type of each coverage.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second example is the list of Exposures on a claim (Exposures screen). Recall that an exposure is used to track the money "from" one coverage to one claimant. The Exposures list view lists the coverage type (and claimant) for each exposure. The “Type” column on</a:t>
            </a:r>
            <a:r>
              <a:rPr lang="en-US" baseline="0" dirty="0" smtClean="0"/>
              <a:t> this screen is explained in the next slide.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6EA4594-9A55-4DB9-AACE-15340EDA56A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the claims process, an adjuster must gather information about the loss as it pertains to the relevant coverage. Theoretically, ClaimCenter could have a separate detail view for every coverage offered by the carrier. This would be unwieldy, as it is not unusual for a carrier to offer hundreds of coverages across all lines of business.</a:t>
            </a:r>
          </a:p>
          <a:p>
            <a:pPr eaLnBrk="1" hangingPunct="1"/>
            <a:r>
              <a:rPr lang="en-US" dirty="0" smtClean="0"/>
              <a:t>To simplify the gathering of information, ClaimCenter has the concept of an "exposure type". It is a set of information needed during claims processing that relates to one or more similar type of coverages. For example, “Collision” and “</a:t>
            </a:r>
            <a:r>
              <a:rPr lang="en-US" dirty="0" smtClean="0">
                <a:solidFill>
                  <a:schemeClr val="bg1"/>
                </a:solidFill>
              </a:rPr>
              <a:t>Liability – Bodily Injury and Property Damage”</a:t>
            </a:r>
            <a:r>
              <a:rPr lang="en-US" dirty="0" smtClean="0"/>
              <a:t> both cover damage to a vehicle. (Collision covers damage to the insured vehicle from collision with another object. “</a:t>
            </a:r>
            <a:r>
              <a:rPr lang="en-US" dirty="0" smtClean="0">
                <a:solidFill>
                  <a:schemeClr val="bg1"/>
                </a:solidFill>
              </a:rPr>
              <a:t>Liability – Bodily Injury and Property Damage”</a:t>
            </a:r>
            <a:r>
              <a:rPr lang="en-US" dirty="0" smtClean="0"/>
              <a:t> covers damage to a third-party vehicle.) When a vehicle is damaged, the same sort of information needs to be gathered (What is the extent of damage?, Was the vehicle towed?, Is the vehicle a total loss?), regardless of which coverage is involved. Therefore, the two coverages are mapped to a single exposure type (vehicle damage), and it is this exposure type which is used to govern the information to gather during the claims process.</a:t>
            </a:r>
          </a:p>
          <a:p>
            <a:pPr eaLnBrk="1" hangingPunct="1"/>
            <a:r>
              <a:rPr lang="en-US" dirty="0" err="1" smtClean="0"/>
              <a:t>CoverageType</a:t>
            </a:r>
            <a:r>
              <a:rPr lang="en-US" dirty="0" smtClean="0"/>
              <a:t> to </a:t>
            </a:r>
            <a:r>
              <a:rPr lang="en-US" dirty="0" err="1" smtClean="0"/>
              <a:t>ExposureType</a:t>
            </a:r>
            <a:r>
              <a:rPr lang="en-US" dirty="0" smtClean="0"/>
              <a:t> is M:M (many-to-many).</a:t>
            </a:r>
          </a:p>
          <a:p>
            <a:pPr lvl="1" eaLnBrk="1" hangingPunct="1"/>
            <a:r>
              <a:rPr lang="en-US" dirty="0" smtClean="0"/>
              <a:t>A coverage type can map to multiple exposure types. (“L</a:t>
            </a:r>
            <a:r>
              <a:rPr lang="en-US" dirty="0" smtClean="0">
                <a:solidFill>
                  <a:schemeClr val="bg1"/>
                </a:solidFill>
              </a:rPr>
              <a:t>iability – Bodily Injury and Property Damage”</a:t>
            </a:r>
            <a:r>
              <a:rPr lang="en-US" dirty="0" smtClean="0"/>
              <a:t> maps to Vehicle Damage (how was vehicle damaged?), Property Damage (how was non-vehicle property damaged?), and Bodily Injury Damage (how was the person injured?)</a:t>
            </a:r>
          </a:p>
          <a:p>
            <a:pPr lvl="1" eaLnBrk="1" hangingPunct="1"/>
            <a:r>
              <a:rPr lang="en-US" dirty="0" smtClean="0"/>
              <a:t>An exposure type can map to multiple coverage types. (Vehicle damage maps to Collision and “L</a:t>
            </a:r>
            <a:r>
              <a:rPr lang="en-US" dirty="0" smtClean="0">
                <a:solidFill>
                  <a:schemeClr val="bg1"/>
                </a:solidFill>
              </a:rPr>
              <a:t>iability – Bodily Injury and Property Damage”</a:t>
            </a:r>
            <a:r>
              <a:rPr lang="en-US" dirty="0" smtClean="0"/>
              <a:t>.)</a:t>
            </a:r>
          </a:p>
          <a:p>
            <a:pPr eaLnBrk="1" hangingPunct="1"/>
            <a:r>
              <a:rPr lang="en-US" dirty="0" smtClean="0"/>
              <a:t>However, the </a:t>
            </a:r>
            <a:r>
              <a:rPr lang="en-US" dirty="0" err="1" smtClean="0"/>
              <a:t>CoverageType</a:t>
            </a:r>
            <a:r>
              <a:rPr lang="en-US" dirty="0" smtClean="0"/>
              <a:t>-to-</a:t>
            </a:r>
            <a:r>
              <a:rPr lang="en-US" dirty="0" err="1" smtClean="0"/>
              <a:t>ExposureType</a:t>
            </a:r>
            <a:r>
              <a:rPr lang="en-US" dirty="0" smtClean="0"/>
              <a:t> relationship is implemented technically unlike all the other relationships.</a:t>
            </a:r>
            <a:r>
              <a:rPr lang="en-US" baseline="0" dirty="0" smtClean="0"/>
              <a:t> This will be explained in a few slides.</a:t>
            </a:r>
            <a:endParaRPr lang="en-US" dirty="0" smtClean="0"/>
          </a:p>
          <a:p>
            <a:pPr lvl="1" eaLnBrk="1" hangingPunct="1">
              <a:buFontTx/>
              <a:buNone/>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C3C3ACE-AFE0-42CD-A126-94A7CF8E7EE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several places where </a:t>
            </a:r>
            <a:r>
              <a:rPr lang="en-US" dirty="0" err="1" smtClean="0"/>
              <a:t>ExposureType</a:t>
            </a:r>
            <a:r>
              <a:rPr lang="en-US" dirty="0" smtClean="0"/>
              <a:t> appears and/or changes how the application behaves.</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screenshot</a:t>
            </a:r>
            <a:r>
              <a:rPr lang="en-US" baseline="0" dirty="0" smtClean="0"/>
              <a:t> at the top </a:t>
            </a:r>
            <a:r>
              <a:rPr lang="en-US" dirty="0" smtClean="0"/>
              <a:t>is the list of Exposures on a claim. The Exposures list view lists the exposure type for each exposure. Note that Vehicle</a:t>
            </a:r>
            <a:r>
              <a:rPr lang="en-US" baseline="0" dirty="0" smtClean="0"/>
              <a:t> appears twice – as an exposure type related to </a:t>
            </a:r>
            <a:r>
              <a:rPr lang="en-US" i="1" baseline="0" dirty="0" smtClean="0"/>
              <a:t>Collision</a:t>
            </a:r>
            <a:r>
              <a:rPr lang="en-US" baseline="0" dirty="0" smtClean="0"/>
              <a:t> as well as </a:t>
            </a:r>
            <a:r>
              <a:rPr lang="en-US" i="1" baseline="0" dirty="0" smtClean="0"/>
              <a:t>Liability Bodily Injury and Property Damage</a:t>
            </a:r>
            <a:r>
              <a:rPr lang="en-US" baseline="0" dirty="0" smtClean="0"/>
              <a:t>.</a:t>
            </a:r>
            <a:endParaRPr lang="en-US" dirty="0" smtClean="0"/>
          </a:p>
          <a:p>
            <a:pPr eaLnBrk="1" hangingPunct="1"/>
            <a:r>
              <a:rPr lang="en-US" dirty="0" smtClean="0"/>
              <a:t>The screenshots at</a:t>
            </a:r>
            <a:r>
              <a:rPr lang="en-US" baseline="0" dirty="0" smtClean="0"/>
              <a:t> bottom </a:t>
            </a:r>
            <a:r>
              <a:rPr lang="en-US" dirty="0" smtClean="0"/>
              <a:t>example are examples</a:t>
            </a:r>
            <a:r>
              <a:rPr lang="en-US" baseline="0" dirty="0" smtClean="0"/>
              <a:t> of new exposure detail views visible when exposures are created</a:t>
            </a:r>
            <a:r>
              <a:rPr lang="en-US" dirty="0" smtClean="0"/>
              <a:t>. The exposure type appears in the title bar.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B8299D8-5394-4D05-9CBE-6D843A589155}"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example, Collision coverage (from an auto policy) maps to the Vehicle (damage) exposure type. Whenever a loss is covered by the collision coverage, the adjuster must gather information about the damage done to the vehicle. No other information will ever be relevant to that coverage.</a:t>
            </a:r>
          </a:p>
          <a:p>
            <a:pPr eaLnBrk="1" hangingPunct="1"/>
            <a:r>
              <a:rPr lang="en-US" dirty="0" smtClean="0"/>
              <a:t>In the second example, “Liability – Bodily Injury and Property damage" (for an auto policy) coverage maps to the all of BI (Bodily Injury)(damage), Vehicle (damage), and Property (damage) exposure types. Whenever a loss is covered by this coverage, the adjuster must gather information either about an injury, a damaged vehicle, or a damaged piece of property. The relevant exposure type depends on what was damaged.</a:t>
            </a:r>
          </a:p>
          <a:p>
            <a:pPr eaLnBrk="1" hangingPunct="1"/>
            <a:r>
              <a:rPr lang="en-US" dirty="0" smtClean="0"/>
              <a:t>In the third example, General Liability coverage (for a Commercial Package policy) maps only to the General (damage) exposure. However, the policy outlines two limits for the coverage: a $100,000 limit on Premises/Operations, and a $50,000 limit on Products/Completed Operations. In both cases, the adjuster must gather similar information about the damage, but the financial exposure is different based on the circumstance of the loss.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2316AA-C20D-46B5-8F33-0FFFA7A7A08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9C0DF7A5-19EA-4334-863A-5C92C001F98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subtype is a pair consisting of one coverage type and one exposure type. It breaks down the M:M (many-to-many) relationship between </a:t>
            </a:r>
            <a:r>
              <a:rPr lang="en-US" dirty="0" err="1" smtClean="0"/>
              <a:t>CoverageType</a:t>
            </a:r>
            <a:r>
              <a:rPr lang="en-US" dirty="0" smtClean="0"/>
              <a:t> and </a:t>
            </a:r>
            <a:r>
              <a:rPr lang="en-US" dirty="0" err="1" smtClean="0"/>
              <a:t>ExposureType</a:t>
            </a:r>
            <a:r>
              <a:rPr lang="en-US" dirty="0" smtClean="0"/>
              <a:t> into two 1:M (one-to-many) relationships. Because it is establishing a valid coverage/exposure pair, a coverage subtype must have exactly one parent (one coverage) and one child (one exposure).</a:t>
            </a:r>
          </a:p>
          <a:p>
            <a:pPr eaLnBrk="1" hangingPunct="1"/>
            <a:r>
              <a:rPr lang="en-US" b="1" dirty="0" smtClean="0"/>
              <a:t>Why Is This Level Needed?</a:t>
            </a:r>
          </a:p>
          <a:p>
            <a:pPr eaLnBrk="1" hangingPunct="1"/>
            <a:r>
              <a:rPr lang="en-US" dirty="0" smtClean="0"/>
              <a:t>The coverage subtype level is needed for coverages which are "complex". A coverage is complex when the exposure created from the coverage needs to specify not only what information to gather (the exposure type) but also the circumstance of the loss (coverage subtype). For example, General Liability coverage (for a Commercial Package policy) could have two limits for the coverage: a $100,000 limit on Premises/Operations, and a $50,000 limit on Products/Completed Operations. The exposure type is used to specify that information must be gathered about damaged property. The coverage subtype is used to determine which limit is relevant. Note that there is nothing on the coverage subtype itself that provides this functionality – Gosu functions can check the </a:t>
            </a:r>
            <a:r>
              <a:rPr lang="en-US" dirty="0" err="1" smtClean="0"/>
              <a:t>exposure.CoverageSubType</a:t>
            </a:r>
            <a:r>
              <a:rPr lang="en-US" dirty="0" smtClean="0"/>
              <a:t> field before taking actions.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75E621D-361B-47B7-A9DF-1329AC093409}"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CoverageSubtype</a:t>
            </a:r>
            <a:r>
              <a:rPr lang="en-US" dirty="0" smtClean="0"/>
              <a:t> appears and/or changes how the application behaves.</a:t>
            </a:r>
            <a:br>
              <a:rPr lang="en-US" dirty="0" smtClean="0"/>
            </a:br>
            <a:endParaRPr lang="en-US" dirty="0" smtClean="0"/>
          </a:p>
          <a:p>
            <a:pPr eaLnBrk="1" hangingPunct="1"/>
            <a:r>
              <a:rPr lang="en-US" dirty="0" smtClean="0"/>
              <a:t>The first example is from the New Exposure menu. It is used during exposure creation. In the series of cascading menus (with extraneous</a:t>
            </a:r>
            <a:r>
              <a:rPr lang="en-US" baseline="0" dirty="0" smtClean="0"/>
              <a:t> information from the screen removed)</a:t>
            </a:r>
            <a:r>
              <a:rPr lang="en-US" dirty="0" smtClean="0"/>
              <a:t>, we can see that the user has decided to choose an exposure "by coverage," which means that they are selecting from a list of coverages that are </a:t>
            </a:r>
            <a:r>
              <a:rPr lang="en-US" b="1" u="sng" dirty="0" smtClean="0"/>
              <a:t>on the current policy</a:t>
            </a:r>
            <a:r>
              <a:rPr lang="en-US" dirty="0" smtClean="0"/>
              <a:t>. The current policy has two vehicles on it, a 1996 Toyota Corolla and a 1997 Saturn SL. The current claim involves the Corolla, so the user has selected that vehicle. There appear to be four coverages on the vehicle. Only one of the coverages (Liability – Bodily Injury and Property Damage) has more than one coverage subtype, which is why that coverage has an additional menu. </a:t>
            </a:r>
          </a:p>
          <a:p>
            <a:pPr eaLnBrk="1" hangingPunct="1"/>
            <a:r>
              <a:rPr lang="en-US" dirty="0" smtClean="0"/>
              <a:t>The second example is the detail view for an existing exposure. The (primary) coverage and coverage subtype are listed.</a:t>
            </a:r>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a:t>
            </a:r>
            <a:r>
              <a:rPr lang="en-US" baseline="0" dirty="0" smtClean="0"/>
              <a:t> If </a:t>
            </a:r>
            <a:r>
              <a:rPr lang="en-US" dirty="0" smtClean="0"/>
              <a:t>creating exposures by the "Choose by Coverage Type" option (which is not shown in the screenshots), ClaimCenter lists all coverages for the claim's type of policy. These coverages may or may not actually be on the policy selected at the start of the claim wizard. In some cases, users need this option because the policy system may be unavailable or because the policy is not up-to-date and the adjuster wanted to allow for adding coverages that the customer believes her or she has. Coverages are defined in the LOB (Line of Business)</a:t>
            </a:r>
            <a:r>
              <a:rPr lang="en-US" baseline="0" dirty="0" smtClean="0"/>
              <a:t> model, which is a way to identify and categorize all the possible types of coverages provided by a carrier.</a:t>
            </a:r>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CC513BB-59CE-402B-B0C1-2829BF290765}"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Information about the LossType, LOBCode, PolicyType, CoverageType and CoverageSubtype is ultimately determined by the policy administration system (PAS). ClaimCenter has information local to itself about the structure of a policy, but this information is designed to map to what is stored in the PAS so that when policies are retrieved from the PAS, ClaimCenter knows how to interpret them.</a:t>
            </a:r>
          </a:p>
          <a:p>
            <a:pPr eaLnBrk="1" hangingPunct="1"/>
            <a:r>
              <a:rPr lang="en-US" smtClean="0"/>
              <a:t>Information about ExposureType is unique to ClaimCenter. ExposureType is a mechanism used to streamline the gathering of information about a loss. Therefore, there is no analog to exposure type in the PAS.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2EC4366-9006-4A5C-BF97-8E54D500915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DF46CF-3625-4238-81F9-DAFFA7D7EE0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B8356C4-3FF4-4A11-BCB6-6E8B35E341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038F03-B395-4280-9A11-83942E54620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other</a:t>
            </a:r>
            <a:r>
              <a:rPr lang="en-US" baseline="0" dirty="0" smtClean="0"/>
              <a:t> </a:t>
            </a:r>
            <a:r>
              <a:rPr lang="en-US" dirty="0" err="1" smtClean="0"/>
              <a:t>typelists</a:t>
            </a:r>
            <a:r>
              <a:rPr lang="en-US" dirty="0" smtClean="0"/>
              <a:t> in</a:t>
            </a:r>
            <a:r>
              <a:rPr lang="en-US" baseline="0" dirty="0" smtClean="0"/>
              <a:t> Studio </a:t>
            </a:r>
            <a:r>
              <a:rPr lang="en-US" dirty="0" smtClean="0"/>
              <a:t>with parent/child relationships have the relationship specified in one direction. In other words, the child list references the parent list, but the parent list does not reference the child list.</a:t>
            </a:r>
          </a:p>
          <a:p>
            <a:pPr eaLnBrk="1" hangingPunct="1"/>
            <a:r>
              <a:rPr lang="en-US" dirty="0" smtClean="0"/>
              <a:t>The six</a:t>
            </a:r>
            <a:r>
              <a:rPr lang="en-US" baseline="0" dirty="0" smtClean="0"/>
              <a:t> </a:t>
            </a:r>
            <a:r>
              <a:rPr lang="en-US" dirty="0" smtClean="0"/>
              <a:t>LOB </a:t>
            </a:r>
            <a:r>
              <a:rPr lang="en-US" dirty="0" err="1" smtClean="0"/>
              <a:t>typelists</a:t>
            </a:r>
            <a:r>
              <a:rPr lang="en-US" dirty="0" smtClean="0"/>
              <a:t> behave differently. Within the LOB model, whenever a parent </a:t>
            </a:r>
            <a:r>
              <a:rPr lang="en-US" dirty="0" err="1" smtClean="0"/>
              <a:t>typecode</a:t>
            </a:r>
            <a:r>
              <a:rPr lang="en-US" dirty="0" smtClean="0"/>
              <a:t> refers to a child </a:t>
            </a:r>
            <a:r>
              <a:rPr lang="en-US" dirty="0" err="1" smtClean="0"/>
              <a:t>typecode</a:t>
            </a:r>
            <a:r>
              <a:rPr lang="en-US" dirty="0" smtClean="0"/>
              <a:t>, the child </a:t>
            </a:r>
            <a:r>
              <a:rPr lang="en-US" dirty="0" err="1" smtClean="0"/>
              <a:t>typecode</a:t>
            </a:r>
            <a:r>
              <a:rPr lang="en-US" dirty="0" smtClean="0"/>
              <a:t> must also refer to the parent </a:t>
            </a:r>
            <a:r>
              <a:rPr lang="en-US" dirty="0" err="1" smtClean="0"/>
              <a:t>typecode</a:t>
            </a:r>
            <a:r>
              <a:rPr lang="en-US" dirty="0" smtClean="0"/>
              <a:t>. Fortunately, the LOB </a:t>
            </a:r>
            <a:r>
              <a:rPr lang="en-US" dirty="0" err="1" smtClean="0"/>
              <a:t>typelists</a:t>
            </a:r>
            <a:r>
              <a:rPr lang="en-US" baseline="0" dirty="0" smtClean="0"/>
              <a:t> as they appear in Studio</a:t>
            </a:r>
            <a:r>
              <a:rPr lang="en-US" dirty="0" smtClean="0"/>
              <a:t> automatically ensure that a given parent/child relationship is identified in both lists in the underlying XML files. This relationship is almost transparent to the developer.</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99DC103-8FFE-45A5-B73F-FDAD394CDD83}"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LOB </a:t>
            </a:r>
            <a:r>
              <a:rPr lang="en-US" dirty="0" err="1" smtClean="0"/>
              <a:t>typelists</a:t>
            </a:r>
            <a:r>
              <a:rPr lang="en-US" dirty="0" smtClean="0"/>
              <a:t> from the data dictionary are shown above. If you view the </a:t>
            </a:r>
            <a:r>
              <a:rPr lang="en-US" dirty="0" err="1" smtClean="0"/>
              <a:t>typelists</a:t>
            </a:r>
            <a:r>
              <a:rPr lang="en-US" dirty="0" smtClean="0"/>
              <a:t> in the data dictionary, you will notice that each one of them makes heavy use of the Categories column. This is because each </a:t>
            </a:r>
            <a:r>
              <a:rPr lang="en-US" dirty="0" err="1" smtClean="0"/>
              <a:t>typecode</a:t>
            </a:r>
            <a:r>
              <a:rPr lang="en-US" dirty="0" smtClean="0"/>
              <a:t> is relevant only in a limited number of circumstances.</a:t>
            </a:r>
          </a:p>
          <a:p>
            <a:pPr eaLnBrk="1" hangingPunct="1"/>
            <a:endParaRPr lang="en-US" dirty="0" smtClean="0"/>
          </a:p>
          <a:p>
            <a:pPr eaLnBrk="1" hangingPunct="1"/>
            <a:r>
              <a:rPr lang="en-US" dirty="0" smtClean="0"/>
              <a:t>Recall</a:t>
            </a:r>
            <a:r>
              <a:rPr lang="en-US" baseline="0" dirty="0" smtClean="0"/>
              <a:t> that the Data Dictionary is located in: C:/Guidewire/ClaimCenter/build/dictionary/data/index.html</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59D79F5-19E7-4BB5-A993-492A8CA2897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a:t>
            </a:r>
            <a:r>
              <a:rPr lang="en-US" dirty="0" err="1" smtClean="0"/>
              <a:t>typelists</a:t>
            </a:r>
            <a:r>
              <a:rPr lang="en-US" dirty="0" smtClean="0"/>
              <a:t> that comprise the LOB model are not isolated from the ClaimCenter data model. </a:t>
            </a:r>
            <a:r>
              <a:rPr lang="en-US" dirty="0" err="1" smtClean="0"/>
              <a:t>Typecodes</a:t>
            </a:r>
            <a:r>
              <a:rPr lang="en-US" dirty="0" smtClean="0"/>
              <a:t> in other </a:t>
            </a:r>
            <a:r>
              <a:rPr lang="en-US" dirty="0" err="1" smtClean="0"/>
              <a:t>typelists</a:t>
            </a:r>
            <a:r>
              <a:rPr lang="en-US" dirty="0" smtClean="0"/>
              <a:t> reference </a:t>
            </a:r>
            <a:r>
              <a:rPr lang="en-US" dirty="0" err="1" smtClean="0"/>
              <a:t>typecodes</a:t>
            </a:r>
            <a:r>
              <a:rPr lang="en-US" dirty="0" smtClean="0"/>
              <a:t> in the six LOB </a:t>
            </a:r>
            <a:r>
              <a:rPr lang="en-US" dirty="0" err="1" smtClean="0"/>
              <a:t>typelists</a:t>
            </a:r>
            <a:r>
              <a:rPr lang="en-US" dirty="0" smtClean="0"/>
              <a:t>, and in some cases </a:t>
            </a:r>
            <a:r>
              <a:rPr lang="en-US" dirty="0" err="1" smtClean="0"/>
              <a:t>typecodes</a:t>
            </a:r>
            <a:r>
              <a:rPr lang="en-US" dirty="0" smtClean="0"/>
              <a:t> in the LOB </a:t>
            </a:r>
            <a:r>
              <a:rPr lang="en-US" dirty="0" err="1" smtClean="0"/>
              <a:t>typelists</a:t>
            </a:r>
            <a:r>
              <a:rPr lang="en-US" dirty="0" smtClean="0"/>
              <a:t> reference </a:t>
            </a:r>
            <a:r>
              <a:rPr lang="en-US" dirty="0" err="1" smtClean="0"/>
              <a:t>typecodes</a:t>
            </a:r>
            <a:r>
              <a:rPr lang="en-US" dirty="0" smtClean="0"/>
              <a:t> in non-LOB </a:t>
            </a:r>
            <a:r>
              <a:rPr lang="en-US" dirty="0" err="1" smtClean="0"/>
              <a:t>typelists</a:t>
            </a:r>
            <a:r>
              <a:rPr lang="en-US" dirty="0" smtClean="0"/>
              <a:t>. For example, the </a:t>
            </a:r>
            <a:r>
              <a:rPr lang="en-US" dirty="0" err="1" smtClean="0"/>
              <a:t>InsuranceLine</a:t>
            </a:r>
            <a:r>
              <a:rPr lang="en-US" dirty="0" smtClean="0"/>
              <a:t> typelist is used for stat reporting. It has </a:t>
            </a:r>
            <a:r>
              <a:rPr lang="en-US" dirty="0" err="1" smtClean="0"/>
              <a:t>typecodes</a:t>
            </a:r>
            <a:r>
              <a:rPr lang="en-US" dirty="0" smtClean="0"/>
              <a:t> (such as "glass") which reference </a:t>
            </a:r>
            <a:r>
              <a:rPr lang="en-US" dirty="0" err="1" smtClean="0"/>
              <a:t>typecodes</a:t>
            </a:r>
            <a:r>
              <a:rPr lang="en-US" dirty="0" smtClean="0"/>
              <a:t> in the </a:t>
            </a:r>
            <a:r>
              <a:rPr lang="en-US" dirty="0" err="1" smtClean="0"/>
              <a:t>PolicyType</a:t>
            </a:r>
            <a:r>
              <a:rPr lang="en-US" dirty="0" smtClean="0"/>
              <a:t> typelist (such as “</a:t>
            </a:r>
            <a:r>
              <a:rPr lang="en-US" dirty="0" err="1" smtClean="0"/>
              <a:t>BusinessAutol</a:t>
            </a:r>
            <a:r>
              <a:rPr lang="en-US" dirty="0" smtClean="0"/>
              <a:t>" and “</a:t>
            </a:r>
            <a:r>
              <a:rPr lang="en-US" dirty="0" err="1" smtClean="0"/>
              <a:t>PersonalAuto</a:t>
            </a:r>
            <a:r>
              <a:rPr lang="en-US" dirty="0" smtClean="0"/>
              <a:t>"). Similarly, </a:t>
            </a:r>
            <a:r>
              <a:rPr lang="en-US" dirty="0" err="1" smtClean="0"/>
              <a:t>typecodes</a:t>
            </a:r>
            <a:r>
              <a:rPr lang="en-US" dirty="0" smtClean="0"/>
              <a:t> in </a:t>
            </a:r>
            <a:r>
              <a:rPr lang="en-US" dirty="0" err="1" smtClean="0"/>
              <a:t>PolicyType</a:t>
            </a:r>
            <a:r>
              <a:rPr lang="en-US" dirty="0" smtClean="0"/>
              <a:t> (such as “</a:t>
            </a:r>
            <a:r>
              <a:rPr lang="en-US" dirty="0" err="1" smtClean="0"/>
              <a:t>PersonalAuto</a:t>
            </a:r>
            <a:r>
              <a:rPr lang="en-US" dirty="0" smtClean="0"/>
              <a:t>") reference </a:t>
            </a:r>
            <a:r>
              <a:rPr lang="en-US" dirty="0" err="1" smtClean="0"/>
              <a:t>typecodes</a:t>
            </a:r>
            <a:r>
              <a:rPr lang="en-US" dirty="0" smtClean="0"/>
              <a:t> in </a:t>
            </a:r>
            <a:r>
              <a:rPr lang="en-US" dirty="0" err="1" smtClean="0"/>
              <a:t>InternalPolicyType</a:t>
            </a:r>
            <a:r>
              <a:rPr lang="en-US" dirty="0" smtClean="0"/>
              <a:t> (such as "personal"). </a:t>
            </a:r>
            <a:r>
              <a:rPr lang="en-US" dirty="0" err="1" smtClean="0"/>
              <a:t>Typecodes</a:t>
            </a:r>
            <a:r>
              <a:rPr lang="en-US" dirty="0" smtClean="0"/>
              <a:t> in four of the </a:t>
            </a:r>
            <a:r>
              <a:rPr lang="en-US" dirty="0" err="1" smtClean="0"/>
              <a:t>typelists</a:t>
            </a:r>
            <a:r>
              <a:rPr lang="en-US" dirty="0" smtClean="0"/>
              <a:t> reference </a:t>
            </a:r>
            <a:r>
              <a:rPr lang="en-US" dirty="0" err="1" smtClean="0"/>
              <a:t>typecodes</a:t>
            </a:r>
            <a:r>
              <a:rPr lang="en-US" dirty="0" smtClean="0"/>
              <a:t> in the </a:t>
            </a:r>
            <a:r>
              <a:rPr lang="en-US" dirty="0" err="1" smtClean="0"/>
              <a:t>SourceSystem</a:t>
            </a:r>
            <a:r>
              <a:rPr lang="en-US" dirty="0" smtClean="0"/>
              <a:t> typelist. </a:t>
            </a:r>
            <a:r>
              <a:rPr lang="en-US" b="1" dirty="0" smtClean="0"/>
              <a:t>Note: The external </a:t>
            </a:r>
            <a:r>
              <a:rPr lang="en-US" b="1" dirty="0" err="1" smtClean="0"/>
              <a:t>typelists</a:t>
            </a:r>
            <a:r>
              <a:rPr lang="en-US" b="1" dirty="0" smtClean="0"/>
              <a:t> shown are not exhaustive, and instead show common external </a:t>
            </a:r>
            <a:r>
              <a:rPr lang="en-US" b="1" dirty="0" err="1" smtClean="0"/>
              <a:t>typelists</a:t>
            </a:r>
            <a:r>
              <a:rPr lang="en-US" b="1" dirty="0" smtClean="0"/>
              <a:t> you need to be aware of. For example, </a:t>
            </a:r>
            <a:r>
              <a:rPr lang="en-US" b="1" dirty="0" err="1" smtClean="0"/>
              <a:t>ClaimSegment</a:t>
            </a:r>
            <a:r>
              <a:rPr lang="en-US" b="1" dirty="0" smtClean="0"/>
              <a:t> is an external incoming typelist to </a:t>
            </a:r>
            <a:r>
              <a:rPr lang="en-US" b="1" dirty="0" err="1" smtClean="0"/>
              <a:t>LossType</a:t>
            </a:r>
            <a:r>
              <a:rPr lang="en-US" b="1" dirty="0"/>
              <a:t> </a:t>
            </a:r>
            <a:r>
              <a:rPr lang="en-US" b="1" dirty="0" smtClean="0"/>
              <a:t>but is not listed above in red. </a:t>
            </a:r>
            <a:endParaRPr lang="en-US" dirty="0" smtClean="0"/>
          </a:p>
          <a:p>
            <a:pPr eaLnBrk="1" hangingPunct="1"/>
            <a:r>
              <a:rPr lang="en-US" dirty="0" smtClean="0"/>
              <a:t>Consequently, when you make changes to </a:t>
            </a:r>
            <a:r>
              <a:rPr lang="en-US" dirty="0" err="1" smtClean="0"/>
              <a:t>typelists</a:t>
            </a:r>
            <a:r>
              <a:rPr lang="en-US" dirty="0" smtClean="0"/>
              <a:t> within the LOB model, you may also need to add, remove, or modify </a:t>
            </a:r>
            <a:r>
              <a:rPr lang="en-US" dirty="0" err="1" smtClean="0"/>
              <a:t>typecodes</a:t>
            </a:r>
            <a:r>
              <a:rPr lang="en-US" dirty="0" smtClean="0"/>
              <a:t> in </a:t>
            </a:r>
            <a:r>
              <a:rPr lang="en-US" dirty="0" err="1" smtClean="0"/>
              <a:t>typelists</a:t>
            </a:r>
            <a:r>
              <a:rPr lang="en-US" dirty="0" smtClean="0"/>
              <a:t> outside of the LOB model.</a:t>
            </a:r>
          </a:p>
          <a:p>
            <a:pPr eaLnBrk="1" hangingPunct="1"/>
            <a:r>
              <a:rPr lang="en-US" dirty="0" smtClean="0"/>
              <a:t>*Be aware that there are some instances of cascading references across three or more </a:t>
            </a:r>
            <a:r>
              <a:rPr lang="en-US" dirty="0" err="1" smtClean="0"/>
              <a:t>typelists</a:t>
            </a:r>
            <a:r>
              <a:rPr lang="en-US" dirty="0" smtClean="0"/>
              <a:t>. For example:</a:t>
            </a:r>
          </a:p>
          <a:p>
            <a:pPr lvl="1" eaLnBrk="1" hangingPunct="1"/>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pPr lvl="1" eaLnBrk="1" hangingPunct="1"/>
            <a:r>
              <a:rPr lang="en-US" dirty="0" err="1" smtClean="0"/>
              <a:t>PolicyType</a:t>
            </a:r>
            <a:r>
              <a:rPr lang="en-US" dirty="0" smtClean="0"/>
              <a:t> is referenced by </a:t>
            </a:r>
            <a:r>
              <a:rPr lang="en-US" dirty="0" err="1" smtClean="0"/>
              <a:t>InsuranceLine</a:t>
            </a:r>
            <a:r>
              <a:rPr lang="en-US" dirty="0" smtClean="0"/>
              <a:t>, which is referenced by both </a:t>
            </a:r>
            <a:r>
              <a:rPr lang="en-US" dirty="0" err="1" smtClean="0"/>
              <a:t>InsuranceSubline</a:t>
            </a:r>
            <a:r>
              <a:rPr lang="en-US" dirty="0" smtClean="0"/>
              <a:t> and </a:t>
            </a:r>
            <a:r>
              <a:rPr lang="en-US" dirty="0" err="1" smtClean="0"/>
              <a:t>MajorPerils</a:t>
            </a:r>
            <a:endParaRPr lang="en-US" dirty="0" smtClean="0"/>
          </a:p>
          <a:p>
            <a:pPr lvl="1" eaLnBrk="1" hangingPunct="1"/>
            <a:r>
              <a:rPr lang="en-US" dirty="0" err="1" smtClean="0"/>
              <a:t>CoverageSubtype</a:t>
            </a:r>
            <a:r>
              <a:rPr lang="en-US" dirty="0" smtClean="0"/>
              <a:t> is referenced by </a:t>
            </a:r>
            <a:r>
              <a:rPr lang="en-US" dirty="0" err="1" smtClean="0"/>
              <a:t>LossPartyType</a:t>
            </a:r>
            <a:r>
              <a:rPr lang="en-US" dirty="0" smtClean="0"/>
              <a:t>, which is referenced by </a:t>
            </a:r>
            <a:r>
              <a:rPr lang="en-US" dirty="0" err="1" smtClean="0"/>
              <a:t>VehicleType</a:t>
            </a:r>
            <a:endParaRPr lang="en-US" dirty="0" smtClean="0"/>
          </a:p>
          <a:p>
            <a:pPr eaLnBrk="1" hangingPunct="1"/>
            <a:r>
              <a:rPr lang="en-US" dirty="0" smtClean="0"/>
              <a:t>In these cases, a change to one LOB </a:t>
            </a:r>
            <a:r>
              <a:rPr lang="en-US" dirty="0" err="1" smtClean="0"/>
              <a:t>typelists</a:t>
            </a:r>
            <a:r>
              <a:rPr lang="en-US" dirty="0" smtClean="0"/>
              <a:t> could require changes to a non-LOB typelist, which in turn requires changes to another non-LOB typelist.</a:t>
            </a:r>
          </a:p>
          <a:p>
            <a:pPr eaLnBrk="1" hangingPunct="1"/>
            <a:endParaRPr lang="en-US" dirty="0"/>
          </a:p>
          <a:p>
            <a:pPr eaLnBrk="1" hangingPunct="1"/>
            <a:r>
              <a:rPr lang="en-US" dirty="0" smtClean="0"/>
              <a:t>Configuration steps involving external </a:t>
            </a:r>
            <a:r>
              <a:rPr lang="en-US" dirty="0" err="1" smtClean="0"/>
              <a:t>typelists</a:t>
            </a:r>
            <a:r>
              <a:rPr lang="en-US" dirty="0" smtClean="0"/>
              <a:t> are aided by the use of the “Incoming Categories” and “Outgoing Categories” tabs in the LOB </a:t>
            </a:r>
            <a:r>
              <a:rPr lang="en-US" dirty="0" err="1" smtClean="0"/>
              <a:t>Typelists</a:t>
            </a:r>
            <a:r>
              <a:rPr lang="en-US" dirty="0" smtClean="0"/>
              <a:t>. This will be discussed later in this lesson, in the LOB Model Configuration section. These tabs display all incoming and outgoing external </a:t>
            </a:r>
            <a:r>
              <a:rPr lang="en-US" dirty="0" err="1" smtClean="0"/>
              <a:t>typelists</a:t>
            </a:r>
            <a:r>
              <a:rPr lang="en-US" dirty="0"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D8B62C7-C7BA-41FA-896A-305A5B930F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Removing a line of business from the base application's LOB model is a daunting task that is not recommended. Retirement of the line achieves the same objective AND allows for access of any existing data in that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CA179B24-F3C5-43D9-89CD-EFB9FF2E79C8}"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Like</a:t>
            </a:r>
            <a:r>
              <a:rPr lang="en-US" sz="1000" kern="1200" baseline="0" dirty="0" smtClean="0">
                <a:solidFill>
                  <a:schemeClr val="tx1"/>
                </a:solidFill>
                <a:effectLst/>
                <a:latin typeface="Arial" charset="0"/>
                <a:ea typeface="+mn-ea"/>
                <a:cs typeface="+mn-cs"/>
              </a:rPr>
              <a:t> all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Studio,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are found </a:t>
            </a:r>
            <a:r>
              <a:rPr lang="en-US" sz="1000" kern="1200" dirty="0" smtClean="0">
                <a:solidFill>
                  <a:schemeClr val="tx1"/>
                </a:solidFill>
                <a:effectLst/>
                <a:latin typeface="Arial" charset="0"/>
                <a:ea typeface="+mn-ea"/>
                <a:cs typeface="+mn-cs"/>
              </a:rPr>
              <a:t>alongside all other base application </a:t>
            </a:r>
            <a:r>
              <a:rPr lang="en-US" sz="1000" kern="1200" dirty="0" err="1" smtClean="0">
                <a:solidFill>
                  <a:schemeClr val="tx1"/>
                </a:solidFill>
                <a:effectLst/>
                <a:latin typeface="Arial" charset="0"/>
                <a:ea typeface="+mn-ea"/>
                <a:cs typeface="+mn-cs"/>
              </a:rPr>
              <a:t>typelists</a:t>
            </a:r>
            <a:r>
              <a:rPr lang="en-US" sz="1000" kern="1200" dirty="0" smtClean="0">
                <a:solidFill>
                  <a:schemeClr val="tx1"/>
                </a:solidFill>
                <a:effectLst/>
                <a:latin typeface="Arial" charset="0"/>
                <a:ea typeface="+mn-ea"/>
                <a:cs typeface="+mn-cs"/>
              </a:rPr>
              <a:t>. It is important to know the name</a:t>
            </a:r>
            <a:r>
              <a:rPr lang="en-US" sz="1000" kern="1200" baseline="0" dirty="0" smtClean="0">
                <a:solidFill>
                  <a:schemeClr val="tx1"/>
                </a:solidFill>
                <a:effectLst/>
                <a:latin typeface="Arial" charset="0"/>
                <a:ea typeface="+mn-ea"/>
                <a:cs typeface="+mn-cs"/>
              </a:rPr>
              <a:t> of each of the six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and where your typelist extension files are edited.</a:t>
            </a:r>
          </a:p>
          <a:p>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have unique configuration properties:</a:t>
            </a:r>
            <a:br>
              <a:rPr lang="en-US" sz="1000" kern="1200" baseline="0" dirty="0" smtClean="0">
                <a:solidFill>
                  <a:schemeClr val="tx1"/>
                </a:solidFill>
                <a:effectLst/>
                <a:latin typeface="Arial" charset="0"/>
                <a:ea typeface="+mn-ea"/>
                <a:cs typeface="+mn-cs"/>
              </a:rPr>
            </a:br>
            <a:r>
              <a:rPr lang="en-US" sz="1000" kern="1200" baseline="0" dirty="0" smtClean="0">
                <a:solidFill>
                  <a:schemeClr val="tx1"/>
                </a:solidFill>
                <a:effectLst/>
                <a:latin typeface="Arial" charset="0"/>
                <a:ea typeface="+mn-ea"/>
                <a:cs typeface="+mn-cs"/>
              </a:rPr>
              <a:t/>
            </a:r>
            <a:br>
              <a:rPr lang="en-US" sz="1000" kern="1200" baseline="0" dirty="0" smtClean="0">
                <a:solidFill>
                  <a:schemeClr val="tx1"/>
                </a:solidFill>
                <a:effectLst/>
                <a:latin typeface="Arial" charset="0"/>
                <a:ea typeface="+mn-ea"/>
                <a:cs typeface="+mn-cs"/>
              </a:rPr>
            </a:br>
            <a:r>
              <a:rPr lang="en-US" sz="1000" kern="1200" baseline="0" dirty="0" smtClean="0">
                <a:solidFill>
                  <a:schemeClr val="tx1"/>
                </a:solidFill>
                <a:effectLst/>
                <a:latin typeface="Arial" charset="0"/>
                <a:ea typeface="+mn-ea"/>
                <a:cs typeface="+mn-cs"/>
              </a:rPr>
              <a:t>1. They can be configured and edited both in the /metadata or /extensions directories </a:t>
            </a:r>
            <a:r>
              <a:rPr lang="en-US" sz="1000" i="1" kern="1200" baseline="0" dirty="0" smtClean="0">
                <a:solidFill>
                  <a:schemeClr val="tx1"/>
                </a:solidFill>
                <a:effectLst/>
                <a:latin typeface="Arial" charset="0"/>
                <a:ea typeface="+mn-ea"/>
                <a:cs typeface="+mn-cs"/>
              </a:rPr>
              <a:t>in Studio</a:t>
            </a:r>
            <a:r>
              <a:rPr lang="en-US" sz="1000" kern="1200" baseline="0" dirty="0" smtClean="0">
                <a:solidFill>
                  <a:schemeClr val="tx1"/>
                </a:solidFill>
                <a:effectLst/>
                <a:latin typeface="Arial" charset="0"/>
                <a:ea typeface="+mn-ea"/>
                <a:cs typeface="+mn-cs"/>
              </a:rPr>
              <a:t>. LOB typelist changes are recorded in the file system in the /extensions directory only but in Studio can be modified from either place. All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are modified only as extensions (.</a:t>
            </a:r>
            <a:r>
              <a:rPr lang="en-US" sz="1000" kern="1200" baseline="0" dirty="0" err="1" smtClean="0">
                <a:solidFill>
                  <a:schemeClr val="tx1"/>
                </a:solidFill>
                <a:effectLst/>
                <a:latin typeface="Arial" charset="0"/>
                <a:ea typeface="+mn-ea"/>
                <a:cs typeface="+mn-cs"/>
              </a:rPr>
              <a:t>ttx</a:t>
            </a:r>
            <a:r>
              <a:rPr lang="en-US" sz="1000" kern="1200" baseline="0" dirty="0" smtClean="0">
                <a:solidFill>
                  <a:schemeClr val="tx1"/>
                </a:solidFill>
                <a:effectLst/>
                <a:latin typeface="Arial" charset="0"/>
                <a:ea typeface="+mn-ea"/>
                <a:cs typeface="+mn-cs"/>
              </a:rPr>
              <a:t> files). For the purpose of this course, you will work with /metadata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a:t>
            </a:r>
          </a:p>
          <a:p>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2. The parent/child relationships previously described, as well as the 1:M, M:M and M:1 relationships that exist are supported by “Children”, “Parents” and “Other Categories” folder node icons inside the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only. No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ClaimCenter have these nodes.</a:t>
            </a:r>
          </a:p>
          <a:p>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3. You may add new LOB </a:t>
            </a:r>
            <a:r>
              <a:rPr lang="en-US" sz="1000" kern="1200" baseline="0" dirty="0" err="1" smtClean="0">
                <a:solidFill>
                  <a:schemeClr val="tx1"/>
                </a:solidFill>
                <a:effectLst/>
                <a:latin typeface="Arial" charset="0"/>
                <a:ea typeface="+mn-ea"/>
                <a:cs typeface="+mn-cs"/>
              </a:rPr>
              <a:t>typecodes</a:t>
            </a:r>
            <a:r>
              <a:rPr lang="en-US" sz="1000" kern="1200" baseline="0" dirty="0" smtClean="0">
                <a:solidFill>
                  <a:schemeClr val="tx1"/>
                </a:solidFill>
                <a:effectLst/>
                <a:latin typeface="Arial" charset="0"/>
                <a:ea typeface="+mn-ea"/>
                <a:cs typeface="+mn-cs"/>
              </a:rPr>
              <a:t>, and perform other configurations using a right-click context menu that is not found in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More on this will be discussed later in this lesson.</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27</a:t>
            </a:fld>
            <a:endParaRPr lang="en-US" altLang="en-US"/>
          </a:p>
        </p:txBody>
      </p:sp>
    </p:spTree>
    <p:extLst>
      <p:ext uri="{BB962C8B-B14F-4D97-AF65-F5344CB8AC3E}">
        <p14:creationId xmlns:p14="http://schemas.microsoft.com/office/powerpoint/2010/main" val="4112194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F82F42-6331-4C77-98A1-4626E36F7D69}"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more on the basics of working with </a:t>
            </a:r>
            <a:r>
              <a:rPr lang="en-US" dirty="0" err="1" smtClean="0"/>
              <a:t>typelists</a:t>
            </a:r>
            <a:r>
              <a:rPr lang="en-US" dirty="0" smtClean="0"/>
              <a:t> in Studio in the new typelist editor of Guidewire</a:t>
            </a:r>
            <a:r>
              <a:rPr lang="en-US" baseline="0" dirty="0" smtClean="0"/>
              <a:t> Studio 8.0, consult the “</a:t>
            </a:r>
            <a:r>
              <a:rPr lang="en-US" baseline="0" dirty="0" err="1" smtClean="0"/>
              <a:t>Typelists</a:t>
            </a:r>
            <a:r>
              <a:rPr lang="en-US" baseline="0" dirty="0" smtClean="0"/>
              <a:t>” lesson in the Configuration Fundamentals training course (a prerequisite to this course). </a:t>
            </a:r>
          </a:p>
          <a:p>
            <a:pPr eaLnBrk="1" hangingPunct="1"/>
            <a:endParaRPr lang="en-US" baseline="0" dirty="0" smtClean="0"/>
          </a:p>
          <a:p>
            <a:pPr eaLnBrk="1" hangingPunct="1"/>
            <a:r>
              <a:rPr lang="en-US" sz="1000" b="0" kern="1200" dirty="0" smtClean="0">
                <a:solidFill>
                  <a:schemeClr val="tx1"/>
                </a:solidFill>
                <a:effectLst/>
                <a:latin typeface="Arial" charset="0"/>
                <a:ea typeface="+mn-ea"/>
                <a:cs typeface="+mn-cs"/>
              </a:rPr>
              <a:t>LOB typelist</a:t>
            </a:r>
            <a:r>
              <a:rPr lang="en-US" sz="1000" b="0" kern="1200" baseline="0" dirty="0" smtClean="0">
                <a:solidFill>
                  <a:schemeClr val="tx1"/>
                </a:solidFill>
                <a:effectLst/>
                <a:latin typeface="Arial" charset="0"/>
                <a:ea typeface="+mn-ea"/>
                <a:cs typeface="+mn-cs"/>
              </a:rPr>
              <a:t> extensions are stored here: </a:t>
            </a:r>
            <a:r>
              <a:rPr lang="en-US" sz="1000" b="0" kern="1200" dirty="0" smtClean="0">
                <a:solidFill>
                  <a:schemeClr val="tx1"/>
                </a:solidFill>
                <a:effectLst/>
                <a:latin typeface="Arial" charset="0"/>
                <a:ea typeface="+mn-ea"/>
                <a:cs typeface="+mn-cs"/>
              </a:rPr>
              <a:t>C:\Guidewire\ClaimCenter\modules\configuration\config\extensions\typelist </a:t>
            </a:r>
            <a:endParaRPr lang="en-US" b="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In the above example, the </a:t>
            </a:r>
            <a:r>
              <a:rPr lang="en-US" sz="1000" b="1" kern="1200" dirty="0" smtClean="0">
                <a:solidFill>
                  <a:schemeClr val="tx1"/>
                </a:solidFill>
                <a:effectLst/>
                <a:latin typeface="Arial" charset="0"/>
                <a:ea typeface="+mn-ea"/>
                <a:cs typeface="+mn-cs"/>
              </a:rPr>
              <a:t>WC </a:t>
            </a:r>
            <a:r>
              <a:rPr lang="en-US" sz="1000" kern="1200" dirty="0" err="1" smtClean="0">
                <a:solidFill>
                  <a:schemeClr val="tx1"/>
                </a:solidFill>
                <a:effectLst/>
                <a:latin typeface="Arial" charset="0"/>
                <a:ea typeface="+mn-ea"/>
                <a:cs typeface="+mn-cs"/>
              </a:rPr>
              <a:t>LossType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 Line</a:t>
            </a:r>
            <a:r>
              <a:rPr lang="en-US" sz="1000" kern="1200" dirty="0" smtClean="0">
                <a:solidFill>
                  <a:schemeClr val="tx1"/>
                </a:solidFill>
                <a:effectLst/>
                <a:latin typeface="Arial" charset="0"/>
                <a:ea typeface="+mn-ea"/>
                <a:cs typeface="+mn-cs"/>
              </a:rPr>
              <a:t>), and this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PolicyType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Compensation</a:t>
            </a:r>
            <a:r>
              <a:rPr lang="en-US" sz="1000" kern="1200" dirty="0" smtClean="0">
                <a:solidFill>
                  <a:schemeClr val="tx1"/>
                </a:solidFill>
                <a:effectLst/>
                <a:latin typeface="Arial" charset="0"/>
                <a:ea typeface="+mn-ea"/>
                <a:cs typeface="+mn-cs"/>
              </a:rPr>
              <a:t>). The </a:t>
            </a:r>
            <a:r>
              <a:rPr lang="en-US" sz="1000" b="1" kern="1200" dirty="0" smtClean="0">
                <a:solidFill>
                  <a:schemeClr val="tx1"/>
                </a:solidFill>
                <a:effectLst/>
                <a:latin typeface="Arial" charset="0"/>
                <a:ea typeface="+mn-ea"/>
                <a:cs typeface="+mn-cs"/>
              </a:rPr>
              <a:t>Workers’ Compensation Policy Type has five child Coverage Types.</a:t>
            </a:r>
          </a:p>
          <a:p>
            <a:endParaRPr lang="en-US" sz="1000" kern="1200" dirty="0" smtClean="0">
              <a:solidFill>
                <a:schemeClr val="tx1"/>
              </a:solidFill>
              <a:effectLst/>
              <a:latin typeface="Arial" charset="0"/>
              <a:ea typeface="+mn-ea"/>
              <a:cs typeface="+mn-cs"/>
            </a:endParaRPr>
          </a:p>
          <a:p>
            <a:r>
              <a:rPr lang="en-US" sz="1000" kern="1200" dirty="0" smtClean="0">
                <a:solidFill>
                  <a:schemeClr val="tx1"/>
                </a:solidFill>
                <a:effectLst/>
                <a:latin typeface="Arial" charset="0"/>
                <a:ea typeface="+mn-ea"/>
                <a:cs typeface="+mn-cs"/>
              </a:rPr>
              <a:t>NOTE: When performing configuration work on a LOB typelist, ensure the “LOB” tab is selected.</a:t>
            </a:r>
            <a:r>
              <a:rPr lang="en-US" dirty="0" smtClean="0"/>
              <a:t/>
            </a:r>
            <a:br>
              <a:rPr lang="en-US" dirty="0" smtClean="0"/>
            </a:br>
            <a:r>
              <a:rPr lang="en-US" dirty="0" smtClean="0"/>
              <a:t/>
            </a:r>
            <a:br>
              <a:rPr lang="en-US" dirty="0" smtClean="0"/>
            </a:br>
            <a:r>
              <a:rPr lang="en-US" dirty="0" smtClean="0"/>
              <a:t>Only LOB </a:t>
            </a:r>
            <a:r>
              <a:rPr lang="en-US" dirty="0" err="1" smtClean="0"/>
              <a:t>typelists</a:t>
            </a:r>
            <a:r>
              <a:rPr lang="en-US" dirty="0" smtClean="0"/>
              <a:t> have the “Children”,</a:t>
            </a:r>
            <a:r>
              <a:rPr lang="en-US" baseline="0" dirty="0" smtClean="0"/>
              <a:t> “Parents” and “Other Categories” folder nodes to display the LOB hierarchy. Generally, it is easier to navigate </a:t>
            </a:r>
            <a:r>
              <a:rPr lang="en-US" b="1" baseline="0" dirty="0" smtClean="0"/>
              <a:t>down</a:t>
            </a:r>
            <a:r>
              <a:rPr lang="en-US" b="0" baseline="0" dirty="0" smtClean="0"/>
              <a:t> the hierarchy, starting with </a:t>
            </a:r>
            <a:r>
              <a:rPr lang="en-US" b="1" baseline="0" dirty="0" err="1" smtClean="0"/>
              <a:t>LossType</a:t>
            </a:r>
            <a:r>
              <a:rPr lang="en-US" b="1" baseline="0" dirty="0" smtClean="0"/>
              <a:t>. </a:t>
            </a:r>
            <a:r>
              <a:rPr lang="en-US" b="0" baseline="0" dirty="0" smtClean="0"/>
              <a:t>Work on LOB </a:t>
            </a:r>
            <a:r>
              <a:rPr lang="en-US" b="0" baseline="0" dirty="0" err="1" smtClean="0"/>
              <a:t>typelists</a:t>
            </a:r>
            <a:r>
              <a:rPr lang="en-US" b="0" baseline="0" dirty="0" smtClean="0"/>
              <a:t> can be done in any one of the six LOB typelist files in Studio, however, it may be more straightforward, to, for example, edit child </a:t>
            </a:r>
            <a:r>
              <a:rPr lang="en-US" b="0" baseline="0" dirty="0" err="1" smtClean="0"/>
              <a:t>CoverageType</a:t>
            </a:r>
            <a:r>
              <a:rPr lang="en-US" b="0" baseline="0" dirty="0" smtClean="0"/>
              <a:t> </a:t>
            </a:r>
            <a:r>
              <a:rPr lang="en-US" b="0" baseline="0" dirty="0" err="1" smtClean="0"/>
              <a:t>typecodes</a:t>
            </a:r>
            <a:r>
              <a:rPr lang="en-US" b="0" baseline="0" dirty="0" smtClean="0"/>
              <a:t> from the </a:t>
            </a:r>
            <a:r>
              <a:rPr lang="en-US" b="0" baseline="0" dirty="0" err="1" smtClean="0"/>
              <a:t>PolicyType</a:t>
            </a:r>
            <a:r>
              <a:rPr lang="en-US" b="0" baseline="0" dirty="0" smtClean="0"/>
              <a:t> typelist.</a:t>
            </a:r>
            <a:endParaRPr lang="en-US" b="1"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29</a:t>
            </a:fld>
            <a:endParaRPr lang="en-US" altLang="en-US"/>
          </a:p>
        </p:txBody>
      </p:sp>
    </p:spTree>
    <p:extLst>
      <p:ext uri="{BB962C8B-B14F-4D97-AF65-F5344CB8AC3E}">
        <p14:creationId xmlns:p14="http://schemas.microsoft.com/office/powerpoint/2010/main" val="10609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2E21C3E-BF69-493F-8732-B60C2AA624A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3AA7CAB-1FE4-434C-9ED6-3BEBE9373FC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if you were to add a new </a:t>
            </a:r>
            <a:r>
              <a:rPr lang="en-US" dirty="0" err="1" smtClean="0"/>
              <a:t>CoverageType</a:t>
            </a:r>
            <a:r>
              <a:rPr lang="en-US" dirty="0" smtClean="0"/>
              <a:t>, the right-click context</a:t>
            </a:r>
            <a:r>
              <a:rPr lang="en-US" baseline="0" dirty="0" smtClean="0"/>
              <a:t> </a:t>
            </a:r>
            <a:r>
              <a:rPr lang="en-US" dirty="0" smtClean="0"/>
              <a:t>menu on the folder node provides the option to add a new child </a:t>
            </a:r>
            <a:r>
              <a:rPr lang="en-US" dirty="0" err="1" smtClean="0"/>
              <a:t>CoverageType</a:t>
            </a:r>
            <a:r>
              <a:rPr lang="en-US" dirty="0" smtClean="0"/>
              <a:t> under the parent “</a:t>
            </a:r>
            <a:r>
              <a:rPr lang="en-US" dirty="0" err="1" smtClean="0"/>
              <a:t>PersonalAuto</a:t>
            </a:r>
            <a:r>
              <a:rPr lang="en-US" dirty="0" smtClean="0"/>
              <a:t>” </a:t>
            </a:r>
            <a:r>
              <a:rPr lang="en-US" dirty="0" err="1" smtClean="0"/>
              <a:t>PolicyType</a:t>
            </a:r>
            <a:r>
              <a:rPr lang="en-US" dirty="0" smtClean="0"/>
              <a:t> code. </a:t>
            </a:r>
            <a:br>
              <a:rPr lang="en-US" dirty="0" smtClean="0"/>
            </a:br>
            <a:r>
              <a:rPr lang="en-US" dirty="0" smtClean="0"/>
              <a:t/>
            </a:r>
            <a:br>
              <a:rPr lang="en-US" dirty="0" smtClean="0"/>
            </a:br>
            <a:r>
              <a:rPr lang="en-US" dirty="0" smtClean="0"/>
              <a:t>Likewise,</a:t>
            </a:r>
            <a:r>
              <a:rPr lang="en-US" baseline="0" dirty="0" smtClean="0"/>
              <a:t> you may view the parent (the single </a:t>
            </a:r>
            <a:r>
              <a:rPr lang="en-US" baseline="0" dirty="0" err="1" smtClean="0"/>
              <a:t>typecode</a:t>
            </a:r>
            <a:r>
              <a:rPr lang="en-US" baseline="0" dirty="0" smtClean="0"/>
              <a:t> </a:t>
            </a:r>
            <a:r>
              <a:rPr lang="en-US" baseline="0" dirty="0" err="1" smtClean="0"/>
              <a:t>PersonalAutoLine</a:t>
            </a:r>
            <a:r>
              <a:rPr lang="en-US" baseline="0" dirty="0" smtClean="0"/>
              <a:t>), but not add an additional parent.</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BB49B11-0773-4FD1-81B1-FDB350D2A10D}"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information is also visible in the “Incoming</a:t>
            </a:r>
            <a:r>
              <a:rPr lang="en-US" baseline="0" dirty="0" smtClean="0"/>
              <a:t>” and “Outgoing” Categories tabs in the LOB typelist, which will be discussed later in this lesson. </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16363B8-3F44-4910-AA18-A56D34B2C88D}"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only two ways to remove a code from the LOB Model: retiring and deleting.</a:t>
            </a:r>
            <a:br>
              <a:rPr lang="en-US" dirty="0" smtClean="0"/>
            </a:br>
            <a:endParaRPr lang="en-US" dirty="0" smtClean="0"/>
          </a:p>
          <a:p>
            <a:pPr eaLnBrk="1" hangingPunct="1"/>
            <a:r>
              <a:rPr lang="en-US" dirty="0" smtClean="0"/>
              <a:t>When a code is retired, it cannot be chosen in any dropdowns for new objects or for existing objects that are being edited. However, the value does display for any existing record which uses the object. (In the example above, Commercial property (the </a:t>
            </a:r>
            <a:r>
              <a:rPr lang="en-US" dirty="0" err="1" smtClean="0"/>
              <a:t>PolicyType</a:t>
            </a:r>
            <a:r>
              <a:rPr lang="en-US" dirty="0" smtClean="0"/>
              <a:t>) has been retired. It cannot be selected from any dropdown in the NCW, but it still appears as the policy type for any policy which was of type Commercial Property at the time the code was retired.)</a:t>
            </a:r>
          </a:p>
          <a:p>
            <a:pPr eaLnBrk="1" hangingPunct="1"/>
            <a:r>
              <a:rPr lang="en-US" dirty="0" smtClean="0"/>
              <a:t/>
            </a:r>
            <a:br>
              <a:rPr lang="en-US" dirty="0" smtClean="0"/>
            </a:br>
            <a:r>
              <a:rPr lang="en-US" dirty="0" smtClean="0"/>
              <a:t>When a code is deleted, it is physically removed from the database. In this example,</a:t>
            </a:r>
            <a:r>
              <a:rPr lang="en-US" baseline="0" dirty="0" smtClean="0"/>
              <a:t> an </a:t>
            </a:r>
            <a:r>
              <a:rPr lang="en-US" dirty="0" smtClean="0"/>
              <a:t>error will occur, as the underlying tables will have a foreign key reference to a row which no longer exists, and instances</a:t>
            </a:r>
            <a:r>
              <a:rPr lang="en-US" baseline="0" dirty="0" smtClean="0"/>
              <a:t> where the </a:t>
            </a:r>
            <a:r>
              <a:rPr lang="en-US" baseline="0" dirty="0" err="1" smtClean="0"/>
              <a:t>typecode</a:t>
            </a:r>
            <a:r>
              <a:rPr lang="en-US" baseline="0" dirty="0" smtClean="0"/>
              <a:t> is used as a category elsewhere are now gone. This example is a serious enough error that causes the server to be unable to start</a:t>
            </a:r>
            <a:r>
              <a:rPr lang="en-US" dirty="0" smtClean="0"/>
              <a:t>.</a:t>
            </a:r>
            <a:r>
              <a:rPr lang="en-US" baseline="0" dirty="0" smtClean="0"/>
              <a:t> </a:t>
            </a:r>
            <a:r>
              <a:rPr lang="en-US" dirty="0" smtClean="0"/>
              <a:t>Note that deleting an entry in one of the LOB model </a:t>
            </a:r>
            <a:r>
              <a:rPr lang="en-US" dirty="0" err="1" smtClean="0"/>
              <a:t>typelists</a:t>
            </a:r>
            <a:r>
              <a:rPr lang="en-US" dirty="0" smtClean="0"/>
              <a:t> requires finding any references to that </a:t>
            </a:r>
            <a:r>
              <a:rPr lang="en-US" dirty="0" err="1" smtClean="0"/>
              <a:t>typecode</a:t>
            </a:r>
            <a:r>
              <a:rPr lang="en-US" dirty="0" smtClean="0"/>
              <a:t> in the referencing </a:t>
            </a:r>
            <a:r>
              <a:rPr lang="en-US" dirty="0" err="1" smtClean="0"/>
              <a:t>typelists</a:t>
            </a:r>
            <a:r>
              <a:rPr lang="en-US" dirty="0" smtClean="0"/>
              <a:t> as well. Therefore, it is never advised to delete</a:t>
            </a:r>
            <a:r>
              <a:rPr lang="en-US" baseline="0" dirty="0" smtClean="0"/>
              <a:t> any LOB </a:t>
            </a:r>
            <a:r>
              <a:rPr lang="en-US" baseline="0" dirty="0" err="1" smtClean="0"/>
              <a:t>typecodes</a:t>
            </a:r>
            <a:r>
              <a:rPr lang="en-US" baseline="0" dirty="0" smtClean="0"/>
              <a:t>.</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95AE9EA-D274-4FC2-BB63-66749B73C8F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recommendation around retiring </a:t>
            </a:r>
            <a:r>
              <a:rPr lang="en-US" dirty="0" err="1" smtClean="0"/>
              <a:t>typecodes</a:t>
            </a:r>
            <a:r>
              <a:rPr lang="en-US" dirty="0" smtClean="0"/>
              <a:t> (as opposed to deleting them) is not unique to the LOB model. This is a good practice for any </a:t>
            </a:r>
            <a:r>
              <a:rPr lang="en-US" dirty="0" err="1" smtClean="0"/>
              <a:t>typecode</a:t>
            </a:r>
            <a:r>
              <a:rPr lang="en-US" dirty="0" smtClean="0"/>
              <a:t> that is referenced by existing records</a:t>
            </a:r>
            <a:r>
              <a:rPr lang="en-US" baseline="0" dirty="0" smtClean="0"/>
              <a:t> across all of ClaimCenter. </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example shown, the </a:t>
            </a:r>
            <a:r>
              <a:rPr lang="en-US" baseline="0" dirty="0" err="1" smtClean="0"/>
              <a:t>CoverageSubtype</a:t>
            </a:r>
            <a:r>
              <a:rPr lang="en-US" baseline="0" dirty="0" smtClean="0"/>
              <a:t> linking the (Personal Auto) </a:t>
            </a:r>
            <a:r>
              <a:rPr lang="en-US" b="1" baseline="0" dirty="0" smtClean="0"/>
              <a:t>PIP – Florida </a:t>
            </a:r>
            <a:r>
              <a:rPr lang="en-US" b="0" baseline="0" dirty="0" err="1" smtClean="0"/>
              <a:t>CoverageType</a:t>
            </a:r>
            <a:r>
              <a:rPr lang="en-US" b="0" baseline="0" dirty="0" smtClean="0"/>
              <a:t> and the </a:t>
            </a:r>
            <a:r>
              <a:rPr lang="en-US" b="1" baseline="0" dirty="0" err="1" smtClean="0"/>
              <a:t>PIPDamages</a:t>
            </a:r>
            <a:r>
              <a:rPr lang="en-US" b="1" baseline="0" dirty="0" smtClean="0"/>
              <a:t> </a:t>
            </a:r>
            <a:r>
              <a:rPr lang="en-US" b="0" baseline="0" dirty="0" smtClean="0"/>
              <a:t>is removed from the UI so no new exposures can be created from it, however any existing claims with exposures created from this coverage still appear. As of October 2007, the state of Florida no longer allows PIP coverage (which is similar to Med Pay).</a:t>
            </a:r>
          </a:p>
          <a:p>
            <a:endParaRPr lang="en-US" b="0" baseline="0" dirty="0" smtClean="0"/>
          </a:p>
          <a:p>
            <a:r>
              <a:rPr lang="en-US" b="0" dirty="0" smtClean="0"/>
              <a:t>Removing a </a:t>
            </a:r>
            <a:r>
              <a:rPr lang="en-US" b="0" dirty="0" err="1" smtClean="0"/>
              <a:t>CoverageSubtype</a:t>
            </a:r>
            <a:r>
              <a:rPr lang="en-US" b="0" baseline="0" dirty="0" smtClean="0"/>
              <a:t> from parent (Remove </a:t>
            </a:r>
            <a:r>
              <a:rPr lang="en-US" b="0" baseline="0" dirty="0" err="1" smtClean="0"/>
              <a:t>typecode</a:t>
            </a:r>
            <a:r>
              <a:rPr lang="en-US" b="0" baseline="0" dirty="0" smtClean="0"/>
              <a:t> from parent) is not recommended because it would orphan the </a:t>
            </a:r>
            <a:r>
              <a:rPr lang="en-US" b="0" baseline="0" dirty="0" err="1" smtClean="0"/>
              <a:t>CoverageSubtype</a:t>
            </a:r>
            <a:r>
              <a:rPr lang="en-US" b="0" baseline="0" dirty="0" smtClean="0"/>
              <a:t>. In essence, the removal would remove a linkage, and the </a:t>
            </a:r>
            <a:r>
              <a:rPr lang="en-US" b="0" baseline="0" dirty="0" err="1" smtClean="0"/>
              <a:t>CoverageSubtype’s</a:t>
            </a:r>
            <a:r>
              <a:rPr lang="en-US" b="0" baseline="0" dirty="0" smtClean="0"/>
              <a:t> purpose is to create a linkage. Retire a </a:t>
            </a:r>
            <a:r>
              <a:rPr lang="en-US" b="0" baseline="0" dirty="0" err="1" smtClean="0"/>
              <a:t>CoverageSubtype</a:t>
            </a:r>
            <a:r>
              <a:rPr lang="en-US" b="0" baseline="0" dirty="0" smtClean="0"/>
              <a:t> when existing data references the subtype. If no existing data uses a particular </a:t>
            </a:r>
            <a:r>
              <a:rPr lang="en-US" b="0" baseline="0" dirty="0" err="1" smtClean="0"/>
              <a:t>CoverageSubtype</a:t>
            </a:r>
            <a:r>
              <a:rPr lang="en-US" b="0" baseline="0" dirty="0" smtClean="0"/>
              <a:t> (such as in a new implementation), it is safe to Delete (Remove) the </a:t>
            </a:r>
            <a:r>
              <a:rPr lang="en-US" b="0" baseline="0" dirty="0" err="1" smtClean="0"/>
              <a:t>CoverageSubtype</a:t>
            </a:r>
            <a:r>
              <a:rPr lang="en-US" b="0" baseline="0" dirty="0" smtClean="0"/>
              <a:t>.</a:t>
            </a:r>
            <a:endParaRPr lang="en-US" b="0"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34</a:t>
            </a:fld>
            <a:endParaRPr lang="en-US" altLang="en-US"/>
          </a:p>
        </p:txBody>
      </p:sp>
    </p:spTree>
    <p:extLst>
      <p:ext uri="{BB962C8B-B14F-4D97-AF65-F5344CB8AC3E}">
        <p14:creationId xmlns:p14="http://schemas.microsoft.com/office/powerpoint/2010/main" val="4186798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5CF660D-6963-4B0B-BD33-123C7B3C4972}"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a:t>
            </a:r>
            <a:r>
              <a:rPr lang="en-US" dirty="0" err="1" smtClean="0"/>
              <a:t>typecodes</a:t>
            </a:r>
            <a:r>
              <a:rPr lang="en-US" dirty="0" smtClean="0"/>
              <a:t> and</a:t>
            </a:r>
            <a:r>
              <a:rPr lang="en-US" baseline="0" dirty="0" smtClean="0"/>
              <a:t> folder nodes in the </a:t>
            </a:r>
            <a:r>
              <a:rPr lang="en-US" dirty="0" smtClean="0"/>
              <a:t>navigation panel have an appropriate right-click context menu used to modify that node. To display the context menu, right-click the given node,</a:t>
            </a:r>
            <a:r>
              <a:rPr lang="en-US" baseline="0" dirty="0" smtClean="0"/>
              <a:t> or use the “toolbar” buttons at the top of the typelist in Studio.</a:t>
            </a:r>
            <a:endParaRPr lang="en-US" dirty="0" smtClean="0"/>
          </a:p>
          <a:p>
            <a:pPr lvl="1" eaLnBrk="1" hangingPunct="1"/>
            <a:r>
              <a:rPr lang="en-US" b="1" dirty="0" smtClean="0"/>
              <a:t>Add new…&gt;</a:t>
            </a:r>
            <a:r>
              <a:rPr lang="en-US" b="1" dirty="0" err="1" smtClean="0"/>
              <a:t>CoverageType</a:t>
            </a:r>
            <a:r>
              <a:rPr lang="en-US" b="1" dirty="0" smtClean="0"/>
              <a:t> </a:t>
            </a:r>
            <a:r>
              <a:rPr lang="en-US" b="0" dirty="0" smtClean="0"/>
              <a:t>allows</a:t>
            </a:r>
            <a:r>
              <a:rPr lang="en-US" b="0" baseline="0" dirty="0" smtClean="0"/>
              <a:t> you to </a:t>
            </a:r>
            <a:r>
              <a:rPr lang="en-US" dirty="0" smtClean="0"/>
              <a:t>create a new </a:t>
            </a:r>
            <a:r>
              <a:rPr lang="en-US" dirty="0" err="1" smtClean="0"/>
              <a:t>CoverageType</a:t>
            </a:r>
            <a:r>
              <a:rPr lang="en-US" dirty="0" smtClean="0"/>
              <a:t> </a:t>
            </a:r>
            <a:r>
              <a:rPr lang="en-US" dirty="0" err="1" smtClean="0"/>
              <a:t>typecode</a:t>
            </a:r>
            <a:r>
              <a:rPr lang="en-US" dirty="0" smtClean="0"/>
              <a:t> and make it a child of the given </a:t>
            </a:r>
            <a:r>
              <a:rPr lang="en-US" dirty="0" err="1" smtClean="0"/>
              <a:t>typecode</a:t>
            </a:r>
            <a:r>
              <a:rPr lang="en-US" dirty="0" smtClean="0"/>
              <a:t>,</a:t>
            </a:r>
            <a:r>
              <a:rPr lang="en-US" baseline="0" dirty="0" smtClean="0"/>
              <a:t> or allows you to add an existing </a:t>
            </a:r>
            <a:r>
              <a:rPr lang="en-US" baseline="0" dirty="0" err="1" smtClean="0"/>
              <a:t>typecode</a:t>
            </a:r>
            <a:r>
              <a:rPr lang="en-US" baseline="0" dirty="0" smtClean="0"/>
              <a:t> </a:t>
            </a:r>
            <a:r>
              <a:rPr lang="en-US" dirty="0" smtClean="0"/>
              <a:t>as a child to the given </a:t>
            </a:r>
            <a:r>
              <a:rPr lang="en-US" dirty="0" err="1" smtClean="0"/>
              <a:t>PolicyType</a:t>
            </a:r>
            <a:r>
              <a:rPr lang="en-US" dirty="0" smtClean="0"/>
              <a:t> </a:t>
            </a:r>
            <a:r>
              <a:rPr lang="en-US" dirty="0" err="1" smtClean="0"/>
              <a:t>typecode</a:t>
            </a:r>
            <a:r>
              <a:rPr lang="en-US" dirty="0" smtClean="0"/>
              <a:t>. This is the most</a:t>
            </a:r>
            <a:r>
              <a:rPr lang="en-US" baseline="0" dirty="0" smtClean="0"/>
              <a:t> common configuration. </a:t>
            </a:r>
            <a:endParaRPr lang="en-US" dirty="0" smtClean="0"/>
          </a:p>
          <a:p>
            <a:pPr lvl="1" eaLnBrk="1" hangingPunct="1"/>
            <a:r>
              <a:rPr lang="en-US" b="1" dirty="0" smtClean="0"/>
              <a:t>Duplicate</a:t>
            </a:r>
            <a:r>
              <a:rPr lang="en-US" b="1" baseline="0" dirty="0" smtClean="0"/>
              <a:t> </a:t>
            </a:r>
            <a:r>
              <a:rPr lang="en-US" b="0" baseline="0" dirty="0" smtClean="0"/>
              <a:t>creates an exact copy of the selected </a:t>
            </a:r>
            <a:r>
              <a:rPr lang="en-US" b="0" baseline="0" dirty="0" err="1" smtClean="0"/>
              <a:t>typecode</a:t>
            </a:r>
            <a:r>
              <a:rPr lang="en-US" b="0" baseline="0" dirty="0" smtClean="0"/>
              <a:t> except for appending “1” to the end of the newly created </a:t>
            </a:r>
            <a:r>
              <a:rPr lang="en-US" b="0" baseline="0" dirty="0" err="1" smtClean="0"/>
              <a:t>typecode</a:t>
            </a:r>
            <a:r>
              <a:rPr lang="en-US" b="0" baseline="0" dirty="0" smtClean="0"/>
              <a:t>.</a:t>
            </a:r>
            <a:endParaRPr lang="en-US" b="1" dirty="0" smtClean="0"/>
          </a:p>
          <a:p>
            <a:pPr lvl="1" eaLnBrk="1" hangingPunct="1"/>
            <a:r>
              <a:rPr lang="en-US" b="1" dirty="0" smtClean="0"/>
              <a:t>Remove</a:t>
            </a:r>
            <a:r>
              <a:rPr lang="en-US" baseline="0" dirty="0" smtClean="0"/>
              <a:t> </a:t>
            </a:r>
            <a:r>
              <a:rPr lang="en-US" dirty="0" smtClean="0"/>
              <a:t>entirely deletes the </a:t>
            </a:r>
            <a:r>
              <a:rPr lang="en-US" dirty="0" err="1" smtClean="0"/>
              <a:t>typecode</a:t>
            </a:r>
            <a:r>
              <a:rPr lang="en-US" dirty="0" smtClean="0"/>
              <a:t> from the LOB Model. Any child </a:t>
            </a:r>
            <a:r>
              <a:rPr lang="en-US" dirty="0" err="1" smtClean="0"/>
              <a:t>typecodes</a:t>
            </a:r>
            <a:r>
              <a:rPr lang="en-US" dirty="0" smtClean="0"/>
              <a:t> will </a:t>
            </a:r>
            <a:r>
              <a:rPr lang="en-US" b="1" dirty="0" smtClean="0"/>
              <a:t>no longer </a:t>
            </a:r>
            <a:r>
              <a:rPr lang="en-US" dirty="0" smtClean="0"/>
              <a:t>have the given </a:t>
            </a:r>
            <a:r>
              <a:rPr lang="en-US" dirty="0" err="1" smtClean="0"/>
              <a:t>typecode</a:t>
            </a:r>
            <a:r>
              <a:rPr lang="en-US" dirty="0" smtClean="0"/>
              <a:t> as a parent. Any child </a:t>
            </a:r>
            <a:r>
              <a:rPr lang="en-US" dirty="0" err="1" smtClean="0"/>
              <a:t>typecodes</a:t>
            </a:r>
            <a:r>
              <a:rPr lang="en-US" dirty="0" smtClean="0"/>
              <a:t> which had only the given </a:t>
            </a:r>
            <a:r>
              <a:rPr lang="en-US" dirty="0" err="1" smtClean="0"/>
              <a:t>typecode</a:t>
            </a:r>
            <a:r>
              <a:rPr lang="en-US" dirty="0" smtClean="0"/>
              <a:t> as a parent become orphan </a:t>
            </a:r>
            <a:r>
              <a:rPr lang="en-US" dirty="0" err="1" smtClean="0"/>
              <a:t>typecodes</a:t>
            </a:r>
            <a:r>
              <a:rPr lang="en-US" dirty="0" smtClean="0"/>
              <a:t> and orphaned</a:t>
            </a:r>
            <a:r>
              <a:rPr lang="en-US" baseline="0" dirty="0" smtClean="0"/>
              <a:t> </a:t>
            </a:r>
            <a:r>
              <a:rPr lang="en-US" baseline="0" dirty="0" err="1" smtClean="0"/>
              <a:t>typecodes</a:t>
            </a:r>
            <a:r>
              <a:rPr lang="en-US" baseline="0" dirty="0" smtClean="0"/>
              <a:t> will prevent the server from starting</a:t>
            </a:r>
            <a:r>
              <a:rPr lang="en-US" dirty="0" smtClean="0"/>
              <a:t>. Therefore codes should be deleted with extreme caution, as problems will arise if any existing object references the code. Consider</a:t>
            </a:r>
            <a:r>
              <a:rPr lang="en-US" baseline="0" dirty="0" smtClean="0"/>
              <a:t> retiring codes instead as a best practice.</a:t>
            </a:r>
            <a:endParaRPr lang="en-US" dirty="0" smtClean="0"/>
          </a:p>
          <a:p>
            <a:pPr lvl="1" eaLnBrk="1" hangingPunct="1"/>
            <a:r>
              <a:rPr lang="en-US" b="1" dirty="0" smtClean="0"/>
              <a:t>Remove </a:t>
            </a:r>
            <a:r>
              <a:rPr lang="en-US" b="1" dirty="0" err="1" smtClean="0"/>
              <a:t>typecode</a:t>
            </a:r>
            <a:r>
              <a:rPr lang="en-US" b="1" baseline="0" dirty="0" smtClean="0"/>
              <a:t> fr</a:t>
            </a:r>
            <a:r>
              <a:rPr lang="en-US" b="1" dirty="0" smtClean="0"/>
              <a:t>om parent </a:t>
            </a:r>
            <a:r>
              <a:rPr lang="en-US" dirty="0" smtClean="0"/>
              <a:t>deletes the association between the given </a:t>
            </a:r>
            <a:r>
              <a:rPr lang="en-US" dirty="0" err="1" smtClean="0"/>
              <a:t>typecode</a:t>
            </a:r>
            <a:r>
              <a:rPr lang="en-US" dirty="0" smtClean="0"/>
              <a:t> and its parent, but the given </a:t>
            </a:r>
            <a:r>
              <a:rPr lang="en-US" dirty="0" err="1" smtClean="0"/>
              <a:t>typecode</a:t>
            </a:r>
            <a:r>
              <a:rPr lang="en-US" dirty="0" smtClean="0"/>
              <a:t> is not deleted. This option is available only when you select a non-folder child node within the given tree structure. For example, in the screenshot shown, “Remove </a:t>
            </a:r>
            <a:r>
              <a:rPr lang="en-US" dirty="0" err="1" smtClean="0"/>
              <a:t>typecode</a:t>
            </a:r>
            <a:r>
              <a:rPr lang="en-US" dirty="0" smtClean="0"/>
              <a:t> from parent” is available because</a:t>
            </a:r>
            <a:r>
              <a:rPr lang="en-US" baseline="0" dirty="0" smtClean="0"/>
              <a:t> the selected </a:t>
            </a:r>
            <a:r>
              <a:rPr lang="en-US" baseline="0" dirty="0" err="1" smtClean="0"/>
              <a:t>PolicyType</a:t>
            </a:r>
            <a:r>
              <a:rPr lang="en-US" baseline="0" dirty="0" smtClean="0"/>
              <a:t> code (</a:t>
            </a:r>
            <a:r>
              <a:rPr lang="en-US" baseline="0" dirty="0" err="1" smtClean="0"/>
              <a:t>BusinessAuto</a:t>
            </a:r>
            <a:r>
              <a:rPr lang="en-US" baseline="0" dirty="0" smtClean="0"/>
              <a:t>) has a parent </a:t>
            </a:r>
            <a:r>
              <a:rPr lang="en-US" baseline="0" dirty="0" err="1" smtClean="0"/>
              <a:t>LOBCode</a:t>
            </a:r>
            <a:r>
              <a:rPr lang="en-US" baseline="0" dirty="0" smtClean="0"/>
              <a:t> </a:t>
            </a:r>
            <a:r>
              <a:rPr lang="en-US" baseline="0" dirty="0" err="1" smtClean="0"/>
              <a:t>typecode</a:t>
            </a:r>
            <a:r>
              <a:rPr lang="en-US" baseline="0" dirty="0" smtClean="0"/>
              <a:t>. You have navigated to a child, which has a parent from which you can remove the association. </a:t>
            </a:r>
            <a:r>
              <a:rPr lang="en-US" dirty="0" smtClean="0"/>
              <a:t>Studio is</a:t>
            </a:r>
            <a:r>
              <a:rPr lang="en-US" baseline="0" dirty="0" smtClean="0"/>
              <a:t> able to </a:t>
            </a:r>
            <a:r>
              <a:rPr lang="en-US" dirty="0" smtClean="0"/>
              <a:t>infer the exact association to remove. So,</a:t>
            </a:r>
            <a:r>
              <a:rPr lang="en-US" baseline="0" dirty="0" smtClean="0"/>
              <a:t> generally, you are only able to use “Remove </a:t>
            </a:r>
            <a:r>
              <a:rPr lang="en-US" baseline="0" dirty="0" err="1" smtClean="0"/>
              <a:t>typecode</a:t>
            </a:r>
            <a:r>
              <a:rPr lang="en-US" baseline="0" dirty="0" smtClean="0"/>
              <a:t> from parent” by expanding the “Children” folder node and selecting the child.</a:t>
            </a:r>
          </a:p>
          <a:p>
            <a:pPr lvl="1" eaLnBrk="1" hangingPunct="1"/>
            <a:endParaRPr lang="en-US" baseline="0" dirty="0" smtClean="0"/>
          </a:p>
          <a:p>
            <a:pPr lvl="1" eaLnBrk="1" hangingPunct="1"/>
            <a:r>
              <a:rPr lang="en-US" b="1" baseline="0" dirty="0" smtClean="0"/>
              <a:t>WARNING: </a:t>
            </a:r>
            <a:r>
              <a:rPr lang="en-US" baseline="0" dirty="0" smtClean="0"/>
              <a:t>The behavior of “Remove </a:t>
            </a:r>
            <a:r>
              <a:rPr lang="en-US" baseline="0" dirty="0" err="1" smtClean="0"/>
              <a:t>typecode</a:t>
            </a:r>
            <a:r>
              <a:rPr lang="en-US" baseline="0" dirty="0" smtClean="0"/>
              <a:t> from parent” has been affected by a bug in ClaimCenter 8.0.0 Studio</a:t>
            </a:r>
            <a:r>
              <a:rPr lang="en-US" dirty="0" smtClean="0"/>
              <a:t>, which will be fixed in version 8.0.1</a:t>
            </a:r>
            <a:r>
              <a:rPr lang="en-US" baseline="0" dirty="0" smtClean="0"/>
              <a:t>. More will be explained on the next slide.</a:t>
            </a:r>
            <a:endParaRPr lang="en-US" dirty="0" smtClean="0"/>
          </a:p>
        </p:txBody>
      </p:sp>
      <p:sp>
        <p:nvSpPr>
          <p:cNvPr id="8499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i="0" kern="1200" dirty="0" smtClean="0">
                <a:solidFill>
                  <a:schemeClr val="tx1"/>
                </a:solidFill>
                <a:effectLst/>
                <a:latin typeface="Arial" charset="0"/>
                <a:ea typeface="+mn-ea"/>
                <a:cs typeface="+mn-cs"/>
              </a:rPr>
              <a:t>Generally, you would</a:t>
            </a:r>
            <a:r>
              <a:rPr lang="en-US" sz="1000" i="0" kern="1200" baseline="0" dirty="0" smtClean="0">
                <a:solidFill>
                  <a:schemeClr val="tx1"/>
                </a:solidFill>
                <a:effectLst/>
                <a:latin typeface="Arial" charset="0"/>
                <a:ea typeface="+mn-ea"/>
                <a:cs typeface="+mn-cs"/>
              </a:rPr>
              <a:t> not </a:t>
            </a:r>
            <a:r>
              <a:rPr lang="en-US" sz="1000" i="0" kern="1200" dirty="0" smtClean="0">
                <a:solidFill>
                  <a:schemeClr val="tx1"/>
                </a:solidFill>
                <a:effectLst/>
                <a:latin typeface="Arial" charset="0"/>
                <a:ea typeface="+mn-ea"/>
                <a:cs typeface="+mn-cs"/>
              </a:rPr>
              <a:t>remove a </a:t>
            </a:r>
            <a:r>
              <a:rPr lang="en-US" sz="1000" i="0" kern="1200" dirty="0" err="1" smtClean="0">
                <a:solidFill>
                  <a:schemeClr val="tx1"/>
                </a:solidFill>
                <a:effectLst/>
                <a:latin typeface="Arial" charset="0"/>
                <a:ea typeface="+mn-ea"/>
                <a:cs typeface="+mn-cs"/>
              </a:rPr>
              <a:t>CoverageSubtype</a:t>
            </a:r>
            <a:r>
              <a:rPr lang="en-US" sz="1000" i="0" kern="1200" dirty="0" smtClean="0">
                <a:solidFill>
                  <a:schemeClr val="tx1"/>
                </a:solidFill>
                <a:effectLst/>
                <a:latin typeface="Arial" charset="0"/>
                <a:ea typeface="+mn-ea"/>
                <a:cs typeface="+mn-cs"/>
              </a:rPr>
              <a:t> itself</a:t>
            </a:r>
            <a:r>
              <a:rPr lang="en-US" sz="1000" i="0" kern="1200" baseline="0" dirty="0" smtClean="0">
                <a:solidFill>
                  <a:schemeClr val="tx1"/>
                </a:solidFill>
                <a:effectLst/>
                <a:latin typeface="Arial" charset="0"/>
                <a:ea typeface="+mn-ea"/>
                <a:cs typeface="+mn-cs"/>
              </a:rPr>
              <a:t> f</a:t>
            </a:r>
            <a:r>
              <a:rPr lang="en-US" sz="1000" i="0" kern="1200" dirty="0" smtClean="0">
                <a:solidFill>
                  <a:schemeClr val="tx1"/>
                </a:solidFill>
                <a:effectLst/>
                <a:latin typeface="Arial" charset="0"/>
                <a:ea typeface="+mn-ea"/>
                <a:cs typeface="+mn-cs"/>
              </a:rPr>
              <a:t>rom a parent (instead retire the </a:t>
            </a:r>
            <a:r>
              <a:rPr lang="en-US" sz="1000" i="0" kern="1200" dirty="0" err="1" smtClean="0">
                <a:solidFill>
                  <a:schemeClr val="tx1"/>
                </a:solidFill>
                <a:effectLst/>
                <a:latin typeface="Arial" charset="0"/>
                <a:ea typeface="+mn-ea"/>
                <a:cs typeface="+mn-cs"/>
              </a:rPr>
              <a:t>typecode</a:t>
            </a:r>
            <a:r>
              <a:rPr lang="en-US" sz="1000" i="0" kern="1200" dirty="0" smtClean="0">
                <a:solidFill>
                  <a:schemeClr val="tx1"/>
                </a:solidFill>
                <a:effectLst/>
                <a:latin typeface="Arial" charset="0"/>
                <a:ea typeface="+mn-ea"/>
                <a:cs typeface="+mn-cs"/>
              </a:rPr>
              <a:t>). </a:t>
            </a:r>
            <a:r>
              <a:rPr lang="en-US" sz="1000" i="0" kern="1200" dirty="0" err="1" smtClean="0">
                <a:solidFill>
                  <a:schemeClr val="tx1"/>
                </a:solidFill>
                <a:effectLst/>
                <a:latin typeface="Arial" charset="0"/>
                <a:ea typeface="+mn-ea"/>
                <a:cs typeface="+mn-cs"/>
              </a:rPr>
              <a:t>CoverageSubtype</a:t>
            </a:r>
            <a:r>
              <a:rPr lang="en-US" sz="1000" i="0" kern="1200" baseline="0" dirty="0" smtClean="0">
                <a:solidFill>
                  <a:schemeClr val="tx1"/>
                </a:solidFill>
                <a:effectLst/>
                <a:latin typeface="Arial" charset="0"/>
                <a:ea typeface="+mn-ea"/>
                <a:cs typeface="+mn-cs"/>
              </a:rPr>
              <a:t> is a “M:M” relationship between a single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and a single </a:t>
            </a:r>
            <a:r>
              <a:rPr lang="en-US" sz="1000" i="0" kern="1200" baseline="0" dirty="0" err="1" smtClean="0">
                <a:solidFill>
                  <a:schemeClr val="tx1"/>
                </a:solidFill>
                <a:effectLst/>
                <a:latin typeface="Arial" charset="0"/>
                <a:ea typeface="+mn-ea"/>
                <a:cs typeface="+mn-cs"/>
              </a:rPr>
              <a:t>ExposureType</a:t>
            </a:r>
            <a:r>
              <a:rPr lang="en-US" sz="1000" i="0" kern="1200" baseline="0" dirty="0" smtClean="0">
                <a:solidFill>
                  <a:schemeClr val="tx1"/>
                </a:solidFill>
                <a:effectLst/>
                <a:latin typeface="Arial" charset="0"/>
                <a:ea typeface="+mn-ea"/>
                <a:cs typeface="+mn-cs"/>
              </a:rPr>
              <a:t>. You would use remove from parent for other configurations, such as the one shown above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to </a:t>
            </a:r>
            <a:r>
              <a:rPr lang="en-US" sz="1000" i="0" kern="1200" baseline="0" dirty="0" err="1" smtClean="0">
                <a:solidFill>
                  <a:schemeClr val="tx1"/>
                </a:solidFill>
                <a:effectLst/>
                <a:latin typeface="Arial" charset="0"/>
                <a:ea typeface="+mn-ea"/>
                <a:cs typeface="+mn-cs"/>
              </a:rPr>
              <a:t>PolicyType</a:t>
            </a:r>
            <a:r>
              <a:rPr lang="en-US" sz="1000" i="0" kern="1200" baseline="0" dirty="0" smtClean="0">
                <a:solidFill>
                  <a:schemeClr val="tx1"/>
                </a:solidFill>
                <a:effectLst/>
                <a:latin typeface="Arial" charset="0"/>
                <a:ea typeface="+mn-ea"/>
                <a:cs typeface="+mn-cs"/>
              </a:rPr>
              <a:t>). </a:t>
            </a:r>
            <a:endParaRPr lang="en-US" dirty="0"/>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36</a:t>
            </a:fld>
            <a:endParaRPr lang="en-US" altLang="en-US"/>
          </a:p>
        </p:txBody>
      </p:sp>
    </p:spTree>
    <p:extLst>
      <p:ext uri="{BB962C8B-B14F-4D97-AF65-F5344CB8AC3E}">
        <p14:creationId xmlns:p14="http://schemas.microsoft.com/office/powerpoint/2010/main" val="377891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35CFB4E-507D-4AD4-A4CD-00E6C102CB2B}"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1EB0C1A-F9DA-4CEF-B369-175DE46A00B0}"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EFA9ECA-32E7-4776-B866-18B4394582F7}"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scenario shown in the previous slide is one in which the developer has added a new policy type (</a:t>
            </a:r>
            <a:r>
              <a:rPr lang="en-US" dirty="0" err="1" smtClean="0"/>
              <a:t>International_BOP_Ext</a:t>
            </a:r>
            <a:r>
              <a:rPr lang="en-US" dirty="0" smtClean="0"/>
              <a:t>). He or she must manually manage references to it in </a:t>
            </a:r>
            <a:r>
              <a:rPr lang="en-US" dirty="0" err="1" smtClean="0"/>
              <a:t>typelists</a:t>
            </a:r>
            <a:r>
              <a:rPr lang="en-US" dirty="0" smtClean="0"/>
              <a:t> external to the LOB </a:t>
            </a:r>
            <a:r>
              <a:rPr lang="en-US" dirty="0" err="1" smtClean="0"/>
              <a:t>typelists</a:t>
            </a:r>
            <a:r>
              <a:rPr lang="en-US" dirty="0" smtClean="0"/>
              <a:t>.</a:t>
            </a:r>
          </a:p>
          <a:p>
            <a:pPr eaLnBrk="1" hangingPunct="1"/>
            <a:r>
              <a:rPr lang="en-US" dirty="0" smtClean="0"/>
              <a:t>The screenshot above shows the </a:t>
            </a:r>
            <a:r>
              <a:rPr lang="en-US" dirty="0" err="1" smtClean="0"/>
              <a:t>InsuranceLine</a:t>
            </a:r>
            <a:r>
              <a:rPr lang="en-US" dirty="0" smtClean="0"/>
              <a:t> typelist extension, a typelist used for stat coding. Because a new policy type has been added, each </a:t>
            </a:r>
            <a:r>
              <a:rPr lang="en-US" dirty="0" err="1" smtClean="0"/>
              <a:t>InsuranceLine</a:t>
            </a:r>
            <a:r>
              <a:rPr lang="en-US" dirty="0" smtClean="0"/>
              <a:t> stat code which must reference it must be modified. The screenshot shows the </a:t>
            </a:r>
            <a:r>
              <a:rPr lang="en-US" dirty="0" err="1" smtClean="0"/>
              <a:t>InsuranceLine</a:t>
            </a:r>
            <a:r>
              <a:rPr lang="en-US" dirty="0" smtClean="0"/>
              <a:t> value of "</a:t>
            </a:r>
            <a:r>
              <a:rPr lang="en-US" dirty="0" err="1" smtClean="0"/>
              <a:t>businessowners</a:t>
            </a:r>
            <a:r>
              <a:rPr lang="en-US" dirty="0" smtClean="0"/>
              <a:t>" being associated to the new “</a:t>
            </a:r>
            <a:r>
              <a:rPr lang="en-US" dirty="0" err="1" smtClean="0"/>
              <a:t>International_BOP</a:t>
            </a:r>
            <a:r>
              <a:rPr lang="en-US" dirty="0" smtClean="0"/>
              <a:t>" policy type thru the use of a wizard.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DDB680-EE09-4993-8EC2-8EE226DC0D5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is delivered out of the box with several pre-configured business lines in the LOB model. You can see these when adding a new claim or exposure. Based on the line of business presented or selected, you will have different options.</a:t>
            </a:r>
          </a:p>
          <a:p>
            <a:pPr eaLnBrk="1" hangingPunct="1"/>
            <a:r>
              <a:rPr lang="en-US" dirty="0" smtClean="0"/>
              <a:t>The structure of the Line of Business is defined in six distinct </a:t>
            </a:r>
            <a:r>
              <a:rPr lang="en-US" dirty="0" err="1" smtClean="0"/>
              <a:t>typelists</a:t>
            </a:r>
            <a:r>
              <a:rPr lang="en-US" dirty="0" smtClean="0"/>
              <a:t>:</a:t>
            </a:r>
          </a:p>
          <a:p>
            <a:pPr lvl="1" eaLnBrk="1" hangingPunct="1"/>
            <a:r>
              <a:rPr lang="en-US" dirty="0" err="1" smtClean="0"/>
              <a:t>LossType</a:t>
            </a:r>
            <a:endParaRPr lang="en-US" dirty="0" smtClean="0"/>
          </a:p>
          <a:p>
            <a:pPr lvl="1" eaLnBrk="1" hangingPunct="1"/>
            <a:r>
              <a:rPr lang="en-US" dirty="0" err="1" smtClean="0"/>
              <a:t>LOBCode</a:t>
            </a:r>
            <a:endParaRPr lang="en-US" dirty="0" smtClean="0"/>
          </a:p>
          <a:p>
            <a:pPr lvl="1" eaLnBrk="1" hangingPunct="1"/>
            <a:r>
              <a:rPr lang="en-US" dirty="0" err="1" smtClean="0"/>
              <a:t>PolicyType</a:t>
            </a:r>
            <a:endParaRPr lang="en-US" dirty="0" smtClean="0"/>
          </a:p>
          <a:p>
            <a:pPr lvl="1" eaLnBrk="1" hangingPunct="1"/>
            <a:r>
              <a:rPr lang="en-US" dirty="0" err="1" smtClean="0"/>
              <a:t>CoverageType</a:t>
            </a:r>
            <a:endParaRPr lang="en-US" dirty="0" smtClean="0"/>
          </a:p>
          <a:p>
            <a:pPr lvl="1" eaLnBrk="1" hangingPunct="1"/>
            <a:r>
              <a:rPr lang="en-US" dirty="0" err="1" smtClean="0"/>
              <a:t>CoverageSubtype</a:t>
            </a:r>
            <a:endParaRPr lang="en-US" dirty="0" smtClean="0"/>
          </a:p>
          <a:p>
            <a:pPr lvl="1" eaLnBrk="1" hangingPunct="1"/>
            <a:r>
              <a:rPr lang="en-US" dirty="0" err="1" smtClean="0"/>
              <a:t>ExposureType</a:t>
            </a:r>
            <a:endParaRPr lang="en-US" dirty="0" smtClean="0"/>
          </a:p>
          <a:p>
            <a:pPr eaLnBrk="1" hangingPunct="1"/>
            <a:r>
              <a:rPr lang="en-US" dirty="0" smtClean="0"/>
              <a:t>Each typelist file is more complex than </a:t>
            </a:r>
            <a:r>
              <a:rPr lang="en-US" dirty="0" err="1" smtClean="0"/>
              <a:t>typelists</a:t>
            </a:r>
            <a:r>
              <a:rPr lang="en-US" dirty="0" smtClean="0"/>
              <a:t> seen so far.</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 </a:t>
            </a:r>
            <a:r>
              <a:rPr lang="en-US" dirty="0" err="1" smtClean="0"/>
              <a:t>Typelists</a:t>
            </a:r>
            <a:r>
              <a:rPr lang="en-US" dirty="0" smtClean="0"/>
              <a:t>,</a:t>
            </a:r>
            <a:r>
              <a:rPr lang="en-US" baseline="0" dirty="0" smtClean="0"/>
              <a:t> in addition to possessing a “LOB” tab to work with parent/child relationships, also have Incoming Categories and Outgoing Categories tabs to view and manage external typelist references. This provides useful visibility into all of the external related </a:t>
            </a:r>
            <a:r>
              <a:rPr lang="en-US" baseline="0" dirty="0" err="1" smtClean="0"/>
              <a:t>typelists</a:t>
            </a:r>
            <a:r>
              <a:rPr lang="en-US" baseline="0" dirty="0" smtClean="0"/>
              <a:t> that are involved w/ LOB </a:t>
            </a:r>
            <a:r>
              <a:rPr lang="en-US" baseline="0" dirty="0" err="1" smtClean="0"/>
              <a:t>typecodes</a:t>
            </a:r>
            <a:r>
              <a:rPr lang="en-US" baseline="0" dirty="0" smtClean="0"/>
              <a:t>.</a:t>
            </a:r>
          </a:p>
          <a:p>
            <a:endParaRPr lang="en-US" baseline="0" dirty="0" smtClean="0"/>
          </a:p>
          <a:p>
            <a:r>
              <a:rPr lang="en-US" baseline="0" dirty="0" smtClean="0"/>
              <a:t>In the example shown, the configuration performed on the previous slide is now not only visible in the </a:t>
            </a:r>
            <a:r>
              <a:rPr lang="en-US" baseline="0" dirty="0" err="1" smtClean="0"/>
              <a:t>InsuranceLine</a:t>
            </a:r>
            <a:r>
              <a:rPr lang="en-US" baseline="0" dirty="0" smtClean="0"/>
              <a:t> typelist, but also in the </a:t>
            </a:r>
            <a:r>
              <a:rPr lang="en-US" baseline="0" dirty="0" err="1" smtClean="0"/>
              <a:t>PolicyType</a:t>
            </a:r>
            <a:r>
              <a:rPr lang="en-US" baseline="0" dirty="0" smtClean="0"/>
              <a:t> typelist extension.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40</a:t>
            </a:fld>
            <a:endParaRPr lang="en-US" altLang="en-US"/>
          </a:p>
        </p:txBody>
      </p:sp>
    </p:spTree>
    <p:extLst>
      <p:ext uri="{BB962C8B-B14F-4D97-AF65-F5344CB8AC3E}">
        <p14:creationId xmlns:p14="http://schemas.microsoft.com/office/powerpoint/2010/main" val="13871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there are several</a:t>
            </a:r>
            <a:r>
              <a:rPr lang="en-US" baseline="0" dirty="0" smtClean="0"/>
              <a:t> “Incoming” external </a:t>
            </a:r>
            <a:r>
              <a:rPr lang="en-US" baseline="0" dirty="0" err="1" smtClean="0"/>
              <a:t>typelists</a:t>
            </a:r>
            <a:r>
              <a:rPr lang="en-US" baseline="0" dirty="0" smtClean="0"/>
              <a:t> related to </a:t>
            </a:r>
            <a:r>
              <a:rPr lang="en-US" baseline="0" dirty="0" err="1" smtClean="0"/>
              <a:t>LossType</a:t>
            </a:r>
            <a:r>
              <a:rPr lang="en-US" baseline="0" dirty="0" smtClean="0"/>
              <a:t>, a few of which are shown in the above. The only “Outgoing” external typelist related to </a:t>
            </a:r>
            <a:r>
              <a:rPr lang="en-US" baseline="0" dirty="0" err="1" smtClean="0"/>
              <a:t>ExposureType</a:t>
            </a:r>
            <a:r>
              <a:rPr lang="en-US" baseline="0" dirty="0" smtClean="0"/>
              <a:t> is </a:t>
            </a:r>
            <a:r>
              <a:rPr lang="en-US" baseline="0" smtClean="0"/>
              <a:t>“Incident”.</a:t>
            </a:r>
            <a:endParaRPr lang="en-US" baseline="0"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
            </a:r>
            <a:br>
              <a:rPr lang="en-US" baseline="0" dirty="0" smtClean="0"/>
            </a:br>
            <a:r>
              <a:rPr lang="en-US" dirty="0" smtClean="0"/>
              <a:t>*Be aware that there are some instances of cascading references across three or more </a:t>
            </a:r>
            <a:r>
              <a:rPr lang="en-US" dirty="0" err="1" smtClean="0"/>
              <a:t>typelists</a:t>
            </a:r>
            <a:r>
              <a:rPr lang="en-US" dirty="0" smtClean="0"/>
              <a:t>. For example:</a:t>
            </a:r>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41</a:t>
            </a:fld>
            <a:endParaRPr lang="en-US" altLang="en-US"/>
          </a:p>
        </p:txBody>
      </p:sp>
    </p:spTree>
    <p:extLst>
      <p:ext uri="{BB962C8B-B14F-4D97-AF65-F5344CB8AC3E}">
        <p14:creationId xmlns:p14="http://schemas.microsoft.com/office/powerpoint/2010/main" val="1242744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EF3C3FF-28D0-4778-A42E-1A15B768BE89}"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Stopping and starting</a:t>
            </a:r>
            <a:r>
              <a:rPr lang="en-US" baseline="0" dirty="0" smtClean="0"/>
              <a:t> the server can be done from commands as shown at the top or from within Studio (run in debug process).</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07578BD-38ED-4388-8269-55554790C9CF}"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0116" name="Rectangle 6"/>
          <p:cNvSpPr>
            <a:spLocks noGrp="1" noRot="1" noChangeAspect="1" noChangeArrowheads="1" noTextEdit="1"/>
          </p:cNvSpPr>
          <p:nvPr>
            <p:ph type="sldImg"/>
          </p:nvPr>
        </p:nvSpPr>
        <p:spPr>
          <a:ln/>
        </p:spPr>
      </p:sp>
      <p:sp>
        <p:nvSpPr>
          <p:cNvPr id="9011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policy and coverage structure in </a:t>
            </a:r>
            <a:r>
              <a:rPr lang="en-US" dirty="0" err="1" smtClean="0"/>
              <a:t>PolicyCenter's</a:t>
            </a:r>
            <a:r>
              <a:rPr lang="en-US" dirty="0" smtClean="0"/>
              <a:t> Product Model must be duplicated in </a:t>
            </a:r>
            <a:r>
              <a:rPr lang="en-US" dirty="0" err="1" smtClean="0"/>
              <a:t>ClaimCenter's</a:t>
            </a:r>
            <a:r>
              <a:rPr lang="en-US" dirty="0" smtClean="0"/>
              <a:t> line of business model. Theoretically, one could build every policy type and coverage type manually in both applications. But, it is far more convenient to build them once in PolicyCenter and then simply export the policy types and coverage types to ClaimCenter via the </a:t>
            </a:r>
            <a:r>
              <a:rPr lang="en-US" dirty="0" err="1" smtClean="0"/>
              <a:t>typecode</a:t>
            </a:r>
            <a:r>
              <a:rPr lang="en-US" dirty="0" smtClean="0"/>
              <a:t> generator.</a:t>
            </a:r>
          </a:p>
          <a:p>
            <a:r>
              <a:rPr lang="en-US" dirty="0" smtClean="0"/>
              <a:t>Keep in mind that the </a:t>
            </a:r>
            <a:r>
              <a:rPr lang="en-US" dirty="0" err="1" smtClean="0"/>
              <a:t>typecode</a:t>
            </a:r>
            <a:r>
              <a:rPr lang="en-US" dirty="0" smtClean="0"/>
              <a:t> generator exports policy types and coverage types to ClaimCenter, but it does not keep the PC Product Model "synchronized" with the ClaimCenter LOB model. ClaimCenter is capable of interacting with multiple policy administration systems (PASs). Therefore, ClaimCenter may contain policy types and coverage types for policies that exist in other PASs. The </a:t>
            </a:r>
            <a:r>
              <a:rPr lang="en-US" dirty="0" err="1" smtClean="0"/>
              <a:t>typecode</a:t>
            </a:r>
            <a:r>
              <a:rPr lang="en-US" dirty="0" smtClean="0"/>
              <a:t> generator adds and modifies </a:t>
            </a:r>
            <a:r>
              <a:rPr lang="en-US" dirty="0" err="1" smtClean="0"/>
              <a:t>typecodes</a:t>
            </a:r>
            <a:r>
              <a:rPr lang="en-US" dirty="0" smtClean="0"/>
              <a:t> for which PolicyCenter is the source system, but it does not modify </a:t>
            </a:r>
            <a:r>
              <a:rPr lang="en-US" dirty="0" err="1" smtClean="0"/>
              <a:t>typecodes</a:t>
            </a:r>
            <a:r>
              <a:rPr lang="en-US" dirty="0" smtClean="0"/>
              <a:t> needed for interaction with other PASs. </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BCC2BF6D-9696-472D-ACDA-975553E4A6FC}" type="slidenum">
              <a:rPr lang="en-US" altLang="en-US" sz="1200" b="0" smtClean="0">
                <a:solidFill>
                  <a:schemeClr val="tx1"/>
                </a:solidFill>
              </a:rPr>
              <a:pPr eaLnBrk="1" hangingPunct="1"/>
              <a:t>44</a:t>
            </a:fld>
            <a:endParaRPr lang="en-US" altLang="en-US" sz="1200" b="0" dirty="0" smtClean="0">
              <a:solidFill>
                <a:schemeClr val="tx1"/>
              </a:solidFill>
            </a:endParaRPr>
          </a:p>
        </p:txBody>
      </p:sp>
      <p:sp>
        <p:nvSpPr>
          <p:cNvPr id="911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75CB6CE-FD0B-40DE-B879-77B57D4213F9}" type="slidenum">
              <a:rPr lang="en-US" altLang="en-US" sz="1200" b="0" smtClean="0">
                <a:solidFill>
                  <a:schemeClr val="tx1"/>
                </a:solidFill>
              </a:rPr>
              <a:pPr eaLnBrk="1" hangingPunct="1"/>
              <a:t>45</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AC64D19-1266-40F7-AE11-E50628B6FC85}"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xfrm>
            <a:off x="406400" y="485589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LossType</a:t>
            </a:r>
            <a:r>
              <a:rPr lang="en-US" dirty="0" smtClean="0"/>
              <a:t> broadly groups claims that will have similar losses. </a:t>
            </a:r>
            <a:r>
              <a:rPr lang="en-US" dirty="0" err="1" smtClean="0"/>
              <a:t>LOBCode</a:t>
            </a:r>
            <a:r>
              <a:rPr lang="en-US" dirty="0" smtClean="0"/>
              <a:t> is a business categorization.</a:t>
            </a:r>
          </a:p>
          <a:p>
            <a:pPr marL="209550" indent="-209550" eaLnBrk="1" hangingPunct="1"/>
            <a:r>
              <a:rPr lang="en-US" dirty="0" smtClean="0"/>
              <a:t>2. An </a:t>
            </a:r>
            <a:r>
              <a:rPr lang="en-US" dirty="0" err="1" smtClean="0"/>
              <a:t>ExposureType</a:t>
            </a:r>
            <a:r>
              <a:rPr lang="en-US" dirty="0" smtClean="0"/>
              <a:t> is a set of information used to create an exposure. For example, a "vehicle" exposure type could be used for exposures which are tied to a "collision" coverage or a "liability - vehicle damage" coverage, because both coverages require information about the way in which a given vehicle was damaged. It</a:t>
            </a:r>
            <a:r>
              <a:rPr lang="en-US" baseline="0" dirty="0" smtClean="0"/>
              <a:t> could also be used for exposures which are tied to a “comprehensive” coverage, an “Electronic Equipment” coverage, and so on. </a:t>
            </a:r>
            <a:endParaRPr lang="en-US" dirty="0" smtClean="0"/>
          </a:p>
          <a:p>
            <a:pPr marL="209550" indent="-209550" eaLnBrk="1" hangingPunct="1"/>
            <a:r>
              <a:rPr lang="en-US" dirty="0" smtClean="0"/>
              <a:t>3. </a:t>
            </a:r>
            <a:r>
              <a:rPr lang="en-US" dirty="0" err="1" smtClean="0"/>
              <a:t>CoverageSubtype</a:t>
            </a:r>
            <a:r>
              <a:rPr lang="en-US" dirty="0" smtClean="0"/>
              <a:t>. This is because </a:t>
            </a:r>
            <a:r>
              <a:rPr lang="en-US" dirty="0" err="1" smtClean="0"/>
              <a:t>CoverageSubtype's</a:t>
            </a:r>
            <a:r>
              <a:rPr lang="en-US" dirty="0" smtClean="0"/>
              <a:t> purpose is to break down the many-to-many relationship between </a:t>
            </a:r>
            <a:r>
              <a:rPr lang="en-US" dirty="0" err="1" smtClean="0"/>
              <a:t>CoverageType</a:t>
            </a:r>
            <a:r>
              <a:rPr lang="en-US" dirty="0" smtClean="0"/>
              <a:t> and </a:t>
            </a:r>
            <a:r>
              <a:rPr lang="en-US" dirty="0" err="1" smtClean="0"/>
              <a:t>ExposureType</a:t>
            </a:r>
            <a:r>
              <a:rPr lang="en-US" dirty="0" smtClean="0"/>
              <a:t> into two many-to-one relationships.</a:t>
            </a:r>
          </a:p>
          <a:p>
            <a:pPr marL="209550" indent="-209550" eaLnBrk="1" hangingPunct="1"/>
            <a:r>
              <a:rPr lang="en-US" dirty="0" smtClean="0"/>
              <a:t>4. You would expand</a:t>
            </a:r>
            <a:r>
              <a:rPr lang="en-US" baseline="0" dirty="0" smtClean="0"/>
              <a:t> the </a:t>
            </a:r>
            <a:r>
              <a:rPr lang="en-US" baseline="0" dirty="0" err="1" smtClean="0"/>
              <a:t>BOPLine</a:t>
            </a:r>
            <a:r>
              <a:rPr lang="en-US" baseline="0" dirty="0" smtClean="0"/>
              <a:t> </a:t>
            </a:r>
            <a:r>
              <a:rPr lang="en-US" baseline="0" dirty="0" err="1" smtClean="0"/>
              <a:t>LOBCode</a:t>
            </a:r>
            <a:r>
              <a:rPr lang="en-US" baseline="0" dirty="0" smtClean="0"/>
              <a:t> (at the very top), select the “</a:t>
            </a:r>
            <a:r>
              <a:rPr lang="en-US" baseline="0" dirty="0" err="1" smtClean="0"/>
              <a:t>BusinessOwners</a:t>
            </a:r>
            <a:r>
              <a:rPr lang="en-US" baseline="0" dirty="0" smtClean="0"/>
              <a:t>” </a:t>
            </a:r>
            <a:r>
              <a:rPr lang="en-US" baseline="0" dirty="0" err="1" smtClean="0"/>
              <a:t>PolicyType</a:t>
            </a:r>
            <a:r>
              <a:rPr lang="en-US" baseline="0" dirty="0" smtClean="0"/>
              <a:t>, use the right-click context menu to select “Add new… </a:t>
            </a:r>
            <a:r>
              <a:rPr lang="en-US" baseline="0" dirty="0" err="1" smtClean="0"/>
              <a:t>CoverageType</a:t>
            </a:r>
            <a:r>
              <a:rPr lang="en-US" baseline="0" dirty="0" smtClean="0"/>
              <a:t>”</a:t>
            </a:r>
            <a:r>
              <a:rPr lang="en-US" dirty="0" smtClean="0"/>
              <a:t> and select the "Directors and Officers" coverage (code </a:t>
            </a:r>
            <a:r>
              <a:rPr lang="en-US" dirty="0" err="1" smtClean="0"/>
              <a:t>DandO</a:t>
            </a:r>
            <a:r>
              <a:rPr lang="en-US" dirty="0" smtClean="0"/>
              <a:t>)</a:t>
            </a:r>
            <a:r>
              <a:rPr lang="en-US" baseline="0" dirty="0" smtClean="0"/>
              <a:t> (Use View &gt; Notes Page in PowerPoint to view the screenshot of selecting an existing coverage type):</a:t>
            </a:r>
            <a:br>
              <a:rPr lang="en-US" baseline="0" dirty="0" smtClean="0"/>
            </a:br>
            <a:r>
              <a:rPr lang="en-US" baseline="0" dirty="0" smtClean="0"/>
              <a:t/>
            </a:r>
            <a:br>
              <a:rPr lang="en-US" baseline="0" dirty="0" smtClean="0"/>
            </a:br>
            <a:endParaRPr lang="en-US" baseline="0"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r>
              <a:rPr lang="en-US" dirty="0" smtClean="0"/>
              <a:t>5.	a) In both cases, no.</a:t>
            </a:r>
          </a:p>
          <a:p>
            <a:pPr marL="209550" indent="-209550" eaLnBrk="1" hangingPunct="1"/>
            <a:r>
              <a:rPr lang="en-US" dirty="0" smtClean="0"/>
              <a:t>	b) If the code is retired, yes. If the code is deleted, no, you will get an error if you attempt to display the object or start the server.</a:t>
            </a:r>
          </a:p>
        </p:txBody>
      </p:sp>
      <p:pic>
        <p:nvPicPr>
          <p:cNvPr id="1026" name="Picture 2" descr="C:\Users\trhoades\AppData\Local\Temp\SNAGHTMLa8091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40" y="6844759"/>
            <a:ext cx="2134804" cy="168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Line of Business: </a:t>
            </a:r>
            <a:r>
              <a:rPr lang="en-US" altLang="en-US" dirty="0" err="1"/>
              <a:t>Typelists</a:t>
            </a:r>
            <a:r>
              <a:rPr lang="en-US" altLang="en-US" dirty="0" smtClean="0"/>
              <a:t> </a:t>
            </a:r>
            <a:r>
              <a:rPr lang="en-US" altLang="en-US" dirty="0" smtClean="0"/>
              <a:t>- </a:t>
            </a:r>
            <a:fld id="{211C349A-83C9-44D0-A356-DBEB3FC715FC}" type="slidenum">
              <a:rPr lang="en-US" altLang="en-US" smtClean="0"/>
              <a:pPr>
                <a:defRPr/>
              </a:pPr>
              <a:t>47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EE17EA3-B79F-4A6E-BD43-D6A36A9A63D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loss type is a broad general industry category for P&amp;C insurance activity. For example:</a:t>
            </a:r>
          </a:p>
          <a:p>
            <a:pPr lvl="1" eaLnBrk="1" hangingPunct="1"/>
            <a:r>
              <a:rPr lang="en-US" dirty="0" smtClean="0"/>
              <a:t>Auto </a:t>
            </a:r>
          </a:p>
          <a:p>
            <a:pPr lvl="1" eaLnBrk="1" hangingPunct="1"/>
            <a:r>
              <a:rPr lang="en-US" dirty="0" smtClean="0"/>
              <a:t>Liability</a:t>
            </a:r>
          </a:p>
          <a:p>
            <a:pPr lvl="1" eaLnBrk="1" hangingPunct="1"/>
            <a:r>
              <a:rPr lang="en-US" dirty="0" smtClean="0"/>
              <a:t>Property </a:t>
            </a:r>
          </a:p>
          <a:p>
            <a:pPr lvl="1" eaLnBrk="1" hangingPunct="1"/>
            <a:r>
              <a:rPr lang="en-US" dirty="0" smtClean="0"/>
              <a:t>Travel</a:t>
            </a:r>
          </a:p>
          <a:p>
            <a:pPr lvl="1" eaLnBrk="1" hangingPunct="1"/>
            <a:r>
              <a:rPr lang="en-US" dirty="0" smtClean="0"/>
              <a:t>Workers' Compensation</a:t>
            </a:r>
          </a:p>
          <a:p>
            <a:pPr eaLnBrk="1" hangingPunct="1"/>
            <a:r>
              <a:rPr lang="en-US" dirty="0" smtClean="0"/>
              <a:t>In many cases, a claim's loss type determines the UI elements to use or display. For example, the New Claim Wizard could have a Vehicles step which should be displayed for personal auto and commercial auto claims. In this case, the step's visibility would be tied to the loss type being "Auto". (Theoretically, you could tie it to the policy type being "personal auto" or "commercial auto", but this approach can have long-term problems if a line of business has more than two policy types - which would mean increasingly complex conditions in the logic - or if new policy types are added in the future - which would require changes to the UI logic that would not have been needed if the condition had been tied to the loss level.)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41C1BF-E124-4D5A-842D-B8275AEDF3C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LossType</a:t>
            </a:r>
            <a:r>
              <a:rPr lang="en-US" dirty="0" smtClean="0"/>
              <a:t> to </a:t>
            </a:r>
            <a:r>
              <a:rPr lang="en-US" dirty="0" err="1" smtClean="0"/>
              <a:t>LOBCode</a:t>
            </a:r>
            <a:r>
              <a:rPr lang="en-US" dirty="0" smtClean="0"/>
              <a:t> is 1:M (one-to-many).</a:t>
            </a:r>
          </a:p>
          <a:p>
            <a:pPr lvl="1" eaLnBrk="1" hangingPunct="1"/>
            <a:r>
              <a:rPr lang="en-US" dirty="0" smtClean="0"/>
              <a:t>A loss type (general category of insurance) can have many lines of business (business units at a carrier).</a:t>
            </a:r>
          </a:p>
          <a:p>
            <a:pPr lvl="1" eaLnBrk="1" hangingPunct="1"/>
            <a:r>
              <a:rPr lang="en-US" dirty="0" smtClean="0"/>
              <a:t>Each line of business belongs to only one loss type.</a:t>
            </a:r>
          </a:p>
          <a:p>
            <a:pPr eaLnBrk="1" hangingPunct="1"/>
            <a:r>
              <a:rPr lang="en-US" dirty="0" smtClean="0"/>
              <a:t>Selected Examples (not an exhaustive</a:t>
            </a:r>
            <a:r>
              <a:rPr lang="en-US" baseline="0" dirty="0" smtClean="0"/>
              <a:t> list)</a:t>
            </a:r>
            <a:r>
              <a:rPr lang="en-US" dirty="0" smtClean="0"/>
              <a:t>:</a:t>
            </a:r>
          </a:p>
          <a:p>
            <a:pPr lvl="1" eaLnBrk="1" hangingPunct="1"/>
            <a:r>
              <a:rPr lang="en-US" dirty="0" smtClean="0"/>
              <a:t>Auto (loss type) : Personal Auto Line (LOB)</a:t>
            </a:r>
          </a:p>
          <a:p>
            <a:pPr lvl="1" eaLnBrk="1" hangingPunct="1"/>
            <a:r>
              <a:rPr lang="en-US" dirty="0" smtClean="0"/>
              <a:t>Auto (loss type) : Commercial Auto Line (LOB)</a:t>
            </a:r>
          </a:p>
          <a:p>
            <a:pPr lvl="1" eaLnBrk="1" hangingPunct="1"/>
            <a:r>
              <a:rPr lang="en-US" dirty="0" smtClean="0"/>
              <a:t>Property (loss type) : Commercial Property Line (LOB)</a:t>
            </a:r>
          </a:p>
          <a:p>
            <a:pPr lvl="1" eaLnBrk="1" hangingPunct="1"/>
            <a:r>
              <a:rPr lang="en-US" dirty="0" smtClean="0"/>
              <a:t>Property (loss type) : Inland Marine Line (LOB)</a:t>
            </a:r>
          </a:p>
          <a:p>
            <a:pPr eaLnBrk="1" hangingPunct="1"/>
            <a:r>
              <a:rPr lang="en-US" dirty="0" smtClean="0"/>
              <a:t>Because LOB is a business categorization, it is less common to use the LOB code as a determinant for how to handle claims. It is more typical to handle claims based on the </a:t>
            </a:r>
            <a:r>
              <a:rPr lang="en-US" dirty="0" err="1" smtClean="0"/>
              <a:t>LossType</a:t>
            </a:r>
            <a:r>
              <a:rPr lang="en-US" dirty="0" smtClean="0"/>
              <a:t> (the broad</a:t>
            </a:r>
            <a:r>
              <a:rPr lang="en-US" baseline="0" dirty="0" smtClean="0"/>
              <a:t> </a:t>
            </a:r>
            <a:r>
              <a:rPr lang="en-US" dirty="0" smtClean="0"/>
              <a:t>categorization of what kind of loss is being insured against) and the more specific </a:t>
            </a:r>
            <a:r>
              <a:rPr lang="en-US" dirty="0" err="1" smtClean="0"/>
              <a:t>typelists</a:t>
            </a:r>
            <a:r>
              <a:rPr lang="en-US" dirty="0" smtClean="0"/>
              <a:t> discussed on the following slides.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9473AA6-E7BB-420C-96D6-928D0F85584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LossType</a:t>
            </a:r>
            <a:r>
              <a:rPr lang="en-US" dirty="0" smtClean="0"/>
              <a:t> and </a:t>
            </a:r>
            <a:r>
              <a:rPr lang="en-US" dirty="0" err="1" smtClean="0"/>
              <a:t>LOBCode</a:t>
            </a:r>
            <a:r>
              <a:rPr lang="en-US" dirty="0" smtClean="0"/>
              <a:t> appear and/or changes how the application behaves</a:t>
            </a:r>
            <a:r>
              <a:rPr lang="en-US" baseline="0" dirty="0" smtClean="0"/>
              <a:t> in the base application.</a:t>
            </a:r>
            <a:br>
              <a:rPr lang="en-US" baseline="0" dirty="0" smtClean="0"/>
            </a:br>
            <a:endParaRPr lang="en-US" dirty="0" smtClean="0"/>
          </a:p>
          <a:p>
            <a:pPr eaLnBrk="1" hangingPunct="1"/>
            <a:r>
              <a:rPr lang="en-US" dirty="0" smtClean="0"/>
              <a:t>The first example is from the Summary (Claim Status menu</a:t>
            </a:r>
            <a:r>
              <a:rPr lang="en-US" baseline="0" dirty="0" smtClean="0"/>
              <a:t> </a:t>
            </a:r>
            <a:r>
              <a:rPr lang="en-US" dirty="0" smtClean="0"/>
              <a:t>link) for an auto claim. The claim's loss type and line of business are displayed at the top of the detail view. (Although the screenshot shows only the auto version of Claim Status, all versions of Claim Status in the base application display loss type and LOB code.)</a:t>
            </a:r>
          </a:p>
          <a:p>
            <a:pPr eaLnBrk="1" hangingPunct="1"/>
            <a:r>
              <a:rPr lang="en-US" dirty="0" smtClean="0"/>
              <a:t>The second example is a claim </a:t>
            </a:r>
            <a:r>
              <a:rPr lang="en-US" dirty="0" err="1" smtClean="0"/>
              <a:t>workplan</a:t>
            </a:r>
            <a:r>
              <a:rPr lang="en-US" dirty="0" smtClean="0"/>
              <a:t> rule. The rule states that the child rules (Scene inspection and New users) are executed only if the claim's loss type code</a:t>
            </a:r>
            <a:r>
              <a:rPr lang="en-US" baseline="0" dirty="0" smtClean="0"/>
              <a:t> is “AUTO”.</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F7A2D14-752D-4B8A-807F-6046792CA03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policy is a product of a line of business that is sold to customers and that promises to pay money when a specified type of loss occurs.</a:t>
            </a:r>
          </a:p>
          <a:p>
            <a:pPr eaLnBrk="1" hangingPunct="1"/>
            <a:r>
              <a:rPr lang="en-US" dirty="0" smtClean="0"/>
              <a:t>Examples for the Property loss type:</a:t>
            </a:r>
          </a:p>
          <a:p>
            <a:pPr lvl="1" eaLnBrk="1" hangingPunct="1"/>
            <a:r>
              <a:rPr lang="en-US" dirty="0" smtClean="0"/>
              <a:t>Commercial Property</a:t>
            </a:r>
          </a:p>
          <a:p>
            <a:pPr lvl="1" eaLnBrk="1" hangingPunct="1"/>
            <a:r>
              <a:rPr lang="en-US" dirty="0" smtClean="0"/>
              <a:t>Commercial Package</a:t>
            </a:r>
          </a:p>
          <a:p>
            <a:pPr lvl="1" eaLnBrk="1" hangingPunct="1"/>
            <a:r>
              <a:rPr lang="en-US" dirty="0" smtClean="0"/>
              <a:t>Inland Marine</a:t>
            </a:r>
            <a:r>
              <a:rPr lang="en-US" baseline="0" dirty="0" smtClean="0"/>
              <a:t> (e.g. </a:t>
            </a:r>
            <a:r>
              <a:rPr lang="en-US" baseline="0" smtClean="0"/>
              <a:t>Trucking Companies)</a:t>
            </a:r>
            <a:endParaRPr lang="en-US" dirty="0" smtClean="0"/>
          </a:p>
          <a:p>
            <a:pPr eaLnBrk="1" hangingPunct="1"/>
            <a:r>
              <a:rPr lang="en-US" dirty="0" err="1" smtClean="0"/>
              <a:t>LOBCode</a:t>
            </a:r>
            <a:r>
              <a:rPr lang="en-US" dirty="0" smtClean="0"/>
              <a:t> to </a:t>
            </a:r>
            <a:r>
              <a:rPr lang="en-US" dirty="0" err="1" smtClean="0"/>
              <a:t>PolicyType</a:t>
            </a:r>
            <a:r>
              <a:rPr lang="en-US" dirty="0" smtClean="0"/>
              <a:t> is M:M (many-to-many)</a:t>
            </a:r>
          </a:p>
          <a:p>
            <a:pPr lvl="1" eaLnBrk="1" hangingPunct="1"/>
            <a:r>
              <a:rPr lang="en-US" dirty="0" smtClean="0"/>
              <a:t>A line of business (business units at a carrier) can sell many types of policies.</a:t>
            </a:r>
          </a:p>
          <a:p>
            <a:pPr lvl="1" eaLnBrk="1" hangingPunct="1"/>
            <a:r>
              <a:rPr lang="en-US" dirty="0" smtClean="0"/>
              <a:t>A type of policy can be sold by many lines of business units. In base ClaimCenter, only Commercial Package policies are sold under more than one LOB.</a:t>
            </a:r>
          </a:p>
          <a:p>
            <a:pPr eaLnBrk="1" hangingPunct="1"/>
            <a:r>
              <a:rPr lang="en-US" dirty="0" smtClean="0"/>
              <a:t>Examples:</a:t>
            </a:r>
          </a:p>
          <a:p>
            <a:pPr lvl="1" eaLnBrk="1" hangingPunct="1"/>
            <a:r>
              <a:rPr lang="en-US" dirty="0" smtClean="0"/>
              <a:t>Commercial Property Line (LOB) : Commercial Property (policy), Commercial Package (policy)</a:t>
            </a:r>
          </a:p>
          <a:p>
            <a:pPr lvl="1" eaLnBrk="1" hangingPunct="1"/>
            <a:r>
              <a:rPr lang="en-US" dirty="0" smtClean="0"/>
              <a:t>Inland Marine Line (LOB) : Inland Marine (policy), Commercial Package (policy)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C4CE43D-C487-4565-B507-0C5B64DC589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PolicyType</a:t>
            </a:r>
            <a:r>
              <a:rPr lang="en-US" dirty="0" smtClean="0"/>
              <a:t> appears and/or changes how the application behaves.</a:t>
            </a:r>
            <a:br>
              <a:rPr lang="en-US" dirty="0" smtClean="0"/>
            </a:br>
            <a:endParaRPr lang="en-US" dirty="0" smtClean="0"/>
          </a:p>
          <a:p>
            <a:pPr eaLnBrk="1" hangingPunct="1"/>
            <a:r>
              <a:rPr lang="en-US" dirty="0" smtClean="0"/>
              <a:t>The first example is from the Policy: General screen for an auto claim. The policy's type is listed.</a:t>
            </a:r>
          </a:p>
          <a:p>
            <a:pPr eaLnBrk="1" hangingPunct="1"/>
            <a:r>
              <a:rPr lang="en-US" dirty="0" smtClean="0"/>
              <a:t>The second example is the first step of the New Claim Wizard, where users search for the relevant policy. One of the search criteria is policy type.</a:t>
            </a:r>
          </a:p>
          <a:p>
            <a:pPr eaLnBrk="1" hangingPunct="1"/>
            <a:endParaRPr lang="en-US" dirty="0" smtClean="0"/>
          </a:p>
          <a:p>
            <a:pPr eaLnBrk="1" hangingPunct="1"/>
            <a:r>
              <a:rPr lang="en-US" dirty="0" smtClean="0"/>
              <a:t>NOTE: The link to “View Policy in Policy System” in the top screenshot is new as of ClaimCenter 8.0.</a:t>
            </a:r>
            <a:r>
              <a:rPr lang="en-US" baseline="0" dirty="0" smtClean="0"/>
              <a:t> It provides a link in a new browser popup window to Guidewire PolicyCenter (in the base application), however, this may be configured to link to PolicyCenter or another PAS (Policy Administration System).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56701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7772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447639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4173614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417793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06307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222559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0699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74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556030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531740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33510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8503DE0-5145-4CF4-A809-429FA99838D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iming>
    <p:tnLst>
      <p:par>
        <p:cTn id="1" dur="indefinite" restart="never" nodeType="tmRoot"/>
      </p:par>
    </p:tnLst>
  </p:timing>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Line of Business: Typelists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a:t>
            </a:r>
            <a:r>
              <a:rPr lang="en-US" dirty="0" smtClean="0"/>
              <a:t>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116"/>
          <p:cNvSpPr>
            <a:spLocks noChangeShapeType="1"/>
          </p:cNvSpPr>
          <p:nvPr/>
        </p:nvSpPr>
        <p:spPr bwMode="auto">
          <a:xfrm>
            <a:off x="2362200" y="3581400"/>
            <a:ext cx="3881438" cy="3810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Line 119"/>
          <p:cNvSpPr>
            <a:spLocks noChangeShapeType="1"/>
          </p:cNvSpPr>
          <p:nvPr/>
        </p:nvSpPr>
        <p:spPr bwMode="auto">
          <a:xfrm flipH="1">
            <a:off x="3935413" y="3592513"/>
            <a:ext cx="2455862" cy="3603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6" name="Rectangle 3"/>
          <p:cNvSpPr>
            <a:spLocks noGrp="1" noChangeArrowheads="1"/>
          </p:cNvSpPr>
          <p:nvPr>
            <p:ph type="title"/>
          </p:nvPr>
        </p:nvSpPr>
        <p:spPr/>
        <p:txBody>
          <a:bodyPr/>
          <a:lstStyle/>
          <a:p>
            <a:pPr eaLnBrk="1" hangingPunct="1"/>
            <a:r>
              <a:rPr lang="en-US" smtClean="0"/>
              <a:t>Coverage type</a:t>
            </a:r>
          </a:p>
        </p:txBody>
      </p:sp>
      <p:sp>
        <p:nvSpPr>
          <p:cNvPr id="13317" name="Rectangle 105"/>
          <p:cNvSpPr>
            <a:spLocks noGrp="1" noChangeArrowheads="1"/>
          </p:cNvSpPr>
          <p:nvPr>
            <p:ph idx="1"/>
          </p:nvPr>
        </p:nvSpPr>
        <p:spPr>
          <a:xfrm>
            <a:off x="519113" y="5946775"/>
            <a:ext cx="8318500" cy="442913"/>
          </a:xfrm>
        </p:spPr>
        <p:txBody>
          <a:bodyPr/>
          <a:lstStyle/>
          <a:p>
            <a:pPr>
              <a:buFont typeface="Arial" charset="0"/>
              <a:buChar char="•"/>
            </a:pPr>
            <a:r>
              <a:rPr lang="en-US" smtClean="0"/>
              <a:t>A type of coverage offered on one or more types of policies</a:t>
            </a:r>
          </a:p>
        </p:txBody>
      </p:sp>
      <p:sp>
        <p:nvSpPr>
          <p:cNvPr id="13318" name="Line 116"/>
          <p:cNvSpPr>
            <a:spLocks noChangeShapeType="1"/>
          </p:cNvSpPr>
          <p:nvPr/>
        </p:nvSpPr>
        <p:spPr bwMode="auto">
          <a:xfrm>
            <a:off x="2411413" y="3565525"/>
            <a:ext cx="1504950" cy="3968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
          <p:cNvSpPr>
            <a:spLocks noChangeShapeType="1"/>
          </p:cNvSpPr>
          <p:nvPr/>
        </p:nvSpPr>
        <p:spPr bwMode="auto">
          <a:xfrm flipH="1">
            <a:off x="2895600" y="2586038"/>
            <a:ext cx="3357563" cy="3095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5" name="Group 4"/>
          <p:cNvGrpSpPr>
            <a:grpSpLocks/>
          </p:cNvGrpSpPr>
          <p:nvPr/>
        </p:nvGrpSpPr>
        <p:grpSpPr bwMode="auto">
          <a:xfrm>
            <a:off x="2287588" y="2846388"/>
            <a:ext cx="657225" cy="739775"/>
            <a:chOff x="2324" y="435"/>
            <a:chExt cx="933" cy="1052"/>
          </a:xfrm>
        </p:grpSpPr>
        <p:sp>
          <p:nvSpPr>
            <p:cNvPr id="1345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5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55" name="Group 9"/>
            <p:cNvGrpSpPr>
              <a:grpSpLocks/>
            </p:cNvGrpSpPr>
            <p:nvPr/>
          </p:nvGrpSpPr>
          <p:grpSpPr bwMode="auto">
            <a:xfrm>
              <a:off x="2895" y="955"/>
              <a:ext cx="349" cy="510"/>
              <a:chOff x="2784" y="3210"/>
              <a:chExt cx="523" cy="772"/>
            </a:xfrm>
          </p:grpSpPr>
          <p:sp>
            <p:nvSpPr>
              <p:cNvPr id="1345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6" name="Text Box 14"/>
          <p:cNvSpPr txBox="1">
            <a:spLocks noChangeArrowheads="1"/>
          </p:cNvSpPr>
          <p:nvPr/>
        </p:nvSpPr>
        <p:spPr bwMode="auto">
          <a:xfrm>
            <a:off x="2979738" y="2900363"/>
            <a:ext cx="13525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Package</a:t>
            </a:r>
          </a:p>
        </p:txBody>
      </p:sp>
      <p:grpSp>
        <p:nvGrpSpPr>
          <p:cNvPr id="13327" name="Group 15"/>
          <p:cNvGrpSpPr>
            <a:grpSpLocks/>
          </p:cNvGrpSpPr>
          <p:nvPr/>
        </p:nvGrpSpPr>
        <p:grpSpPr bwMode="auto">
          <a:xfrm>
            <a:off x="5938838" y="2867025"/>
            <a:ext cx="657225" cy="739775"/>
            <a:chOff x="2324" y="435"/>
            <a:chExt cx="933" cy="1052"/>
          </a:xfrm>
        </p:grpSpPr>
        <p:sp>
          <p:nvSpPr>
            <p:cNvPr id="13442"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43"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4"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5"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46" name="Group 20"/>
            <p:cNvGrpSpPr>
              <a:grpSpLocks/>
            </p:cNvGrpSpPr>
            <p:nvPr/>
          </p:nvGrpSpPr>
          <p:grpSpPr bwMode="auto">
            <a:xfrm>
              <a:off x="2895" y="955"/>
              <a:ext cx="349" cy="510"/>
              <a:chOff x="2784" y="3210"/>
              <a:chExt cx="523" cy="772"/>
            </a:xfrm>
          </p:grpSpPr>
          <p:sp>
            <p:nvSpPr>
              <p:cNvPr id="13447"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8"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9"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0"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8"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3329" name="Text Box 26"/>
          <p:cNvSpPr txBox="1">
            <a:spLocks noChangeArrowheads="1"/>
          </p:cNvSpPr>
          <p:nvPr/>
        </p:nvSpPr>
        <p:spPr bwMode="auto">
          <a:xfrm>
            <a:off x="2074863" y="4638675"/>
            <a:ext cx="963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General Liability</a:t>
            </a:r>
          </a:p>
        </p:txBody>
      </p:sp>
      <p:sp>
        <p:nvSpPr>
          <p:cNvPr id="13330" name="Freeform 27"/>
          <p:cNvSpPr>
            <a:spLocks/>
          </p:cNvSpPr>
          <p:nvPr/>
        </p:nvSpPr>
        <p:spPr bwMode="auto">
          <a:xfrm>
            <a:off x="365918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1" name="Text Box 28"/>
          <p:cNvSpPr txBox="1">
            <a:spLocks noChangeArrowheads="1"/>
          </p:cNvSpPr>
          <p:nvPr/>
        </p:nvSpPr>
        <p:spPr bwMode="auto">
          <a:xfrm>
            <a:off x="5810250" y="4638675"/>
            <a:ext cx="950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Extra Expense Coverage</a:t>
            </a:r>
          </a:p>
        </p:txBody>
      </p:sp>
      <p:sp>
        <p:nvSpPr>
          <p:cNvPr id="13332" name="Text Box 29"/>
          <p:cNvSpPr txBox="1">
            <a:spLocks noChangeArrowheads="1"/>
          </p:cNvSpPr>
          <p:nvPr/>
        </p:nvSpPr>
        <p:spPr bwMode="auto">
          <a:xfrm>
            <a:off x="3525838" y="4638675"/>
            <a:ext cx="944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Building Coverage</a:t>
            </a:r>
          </a:p>
        </p:txBody>
      </p:sp>
      <p:sp>
        <p:nvSpPr>
          <p:cNvPr id="13333" name="Text Box 30"/>
          <p:cNvSpPr txBox="1">
            <a:spLocks noChangeArrowheads="1"/>
          </p:cNvSpPr>
          <p:nvPr/>
        </p:nvSpPr>
        <p:spPr bwMode="auto">
          <a:xfrm>
            <a:off x="7075488" y="4638675"/>
            <a:ext cx="13382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Homeowners Med. pay.</a:t>
            </a:r>
          </a:p>
        </p:txBody>
      </p:sp>
      <p:sp>
        <p:nvSpPr>
          <p:cNvPr id="13334"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5"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6"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7"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8"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9"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40" name="Group 43"/>
          <p:cNvGrpSpPr>
            <a:grpSpLocks/>
          </p:cNvGrpSpPr>
          <p:nvPr/>
        </p:nvGrpSpPr>
        <p:grpSpPr bwMode="auto">
          <a:xfrm>
            <a:off x="6361113" y="917575"/>
            <a:ext cx="568325" cy="474663"/>
            <a:chOff x="2940" y="226"/>
            <a:chExt cx="1120" cy="935"/>
          </a:xfrm>
        </p:grpSpPr>
        <p:sp>
          <p:nvSpPr>
            <p:cNvPr id="13422"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23" name="Group 45"/>
            <p:cNvGrpSpPr>
              <a:grpSpLocks/>
            </p:cNvGrpSpPr>
            <p:nvPr/>
          </p:nvGrpSpPr>
          <p:grpSpPr bwMode="auto">
            <a:xfrm>
              <a:off x="3341" y="722"/>
              <a:ext cx="274" cy="423"/>
              <a:chOff x="3396" y="861"/>
              <a:chExt cx="184" cy="284"/>
            </a:xfrm>
          </p:grpSpPr>
          <p:sp>
            <p:nvSpPr>
              <p:cNvPr id="13439"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0"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1"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424" name="Group 49"/>
            <p:cNvGrpSpPr>
              <a:grpSpLocks/>
            </p:cNvGrpSpPr>
            <p:nvPr/>
          </p:nvGrpSpPr>
          <p:grpSpPr bwMode="auto">
            <a:xfrm>
              <a:off x="3171" y="400"/>
              <a:ext cx="127" cy="177"/>
              <a:chOff x="2797" y="1581"/>
              <a:chExt cx="49" cy="68"/>
            </a:xfrm>
          </p:grpSpPr>
          <p:sp>
            <p:nvSpPr>
              <p:cNvPr id="13435"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6"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7"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8"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5" name="Group 54"/>
            <p:cNvGrpSpPr>
              <a:grpSpLocks/>
            </p:cNvGrpSpPr>
            <p:nvPr/>
          </p:nvGrpSpPr>
          <p:grpSpPr bwMode="auto">
            <a:xfrm>
              <a:off x="3684" y="400"/>
              <a:ext cx="127" cy="177"/>
              <a:chOff x="2797" y="1581"/>
              <a:chExt cx="49" cy="68"/>
            </a:xfrm>
          </p:grpSpPr>
          <p:sp>
            <p:nvSpPr>
              <p:cNvPr id="13431"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2"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3"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4"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6" name="Group 59"/>
            <p:cNvGrpSpPr>
              <a:grpSpLocks/>
            </p:cNvGrpSpPr>
            <p:nvPr/>
          </p:nvGrpSpPr>
          <p:grpSpPr bwMode="auto">
            <a:xfrm>
              <a:off x="3420" y="400"/>
              <a:ext cx="127" cy="177"/>
              <a:chOff x="2797" y="1581"/>
              <a:chExt cx="49" cy="68"/>
            </a:xfrm>
          </p:grpSpPr>
          <p:sp>
            <p:nvSpPr>
              <p:cNvPr id="13427"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8"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9"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0"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41" name="Group 64"/>
          <p:cNvGrpSpPr>
            <a:grpSpLocks/>
          </p:cNvGrpSpPr>
          <p:nvPr/>
        </p:nvGrpSpPr>
        <p:grpSpPr bwMode="auto">
          <a:xfrm>
            <a:off x="6751638" y="1238250"/>
            <a:ext cx="244475" cy="358775"/>
            <a:chOff x="2784" y="3210"/>
            <a:chExt cx="523" cy="772"/>
          </a:xfrm>
        </p:grpSpPr>
        <p:sp>
          <p:nvSpPr>
            <p:cNvPr id="13418"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9"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20"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21"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3342" name="Group 88"/>
          <p:cNvGrpSpPr>
            <a:grpSpLocks/>
          </p:cNvGrpSpPr>
          <p:nvPr/>
        </p:nvGrpSpPr>
        <p:grpSpPr bwMode="auto">
          <a:xfrm>
            <a:off x="6880225" y="2867025"/>
            <a:ext cx="657225" cy="739775"/>
            <a:chOff x="2324" y="435"/>
            <a:chExt cx="933" cy="1052"/>
          </a:xfrm>
        </p:grpSpPr>
        <p:sp>
          <p:nvSpPr>
            <p:cNvPr id="13409"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10"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1"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2"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13" name="Group 93"/>
            <p:cNvGrpSpPr>
              <a:grpSpLocks/>
            </p:cNvGrpSpPr>
            <p:nvPr/>
          </p:nvGrpSpPr>
          <p:grpSpPr bwMode="auto">
            <a:xfrm>
              <a:off x="2895" y="955"/>
              <a:ext cx="349" cy="510"/>
              <a:chOff x="2784" y="3210"/>
              <a:chExt cx="523" cy="772"/>
            </a:xfrm>
          </p:grpSpPr>
          <p:sp>
            <p:nvSpPr>
              <p:cNvPr id="13414"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5"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6"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17"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4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334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334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Type</a:t>
            </a:r>
          </a:p>
        </p:txBody>
      </p:sp>
      <p:sp>
        <p:nvSpPr>
          <p:cNvPr id="13346"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3349"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3350" name="Group 110"/>
          <p:cNvGrpSpPr>
            <a:grpSpLocks/>
          </p:cNvGrpSpPr>
          <p:nvPr/>
        </p:nvGrpSpPr>
        <p:grpSpPr bwMode="auto">
          <a:xfrm>
            <a:off x="5943600" y="1852613"/>
            <a:ext cx="647700" cy="727075"/>
            <a:chOff x="5712" y="1748"/>
            <a:chExt cx="414" cy="466"/>
          </a:xfrm>
        </p:grpSpPr>
        <p:sp>
          <p:nvSpPr>
            <p:cNvPr id="1338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83" name="Group 112"/>
            <p:cNvGrpSpPr>
              <a:grpSpLocks/>
            </p:cNvGrpSpPr>
            <p:nvPr/>
          </p:nvGrpSpPr>
          <p:grpSpPr bwMode="auto">
            <a:xfrm>
              <a:off x="5717" y="1777"/>
              <a:ext cx="358" cy="299"/>
              <a:chOff x="2940" y="226"/>
              <a:chExt cx="1120" cy="935"/>
            </a:xfrm>
          </p:grpSpPr>
          <p:sp>
            <p:nvSpPr>
              <p:cNvPr id="1338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0" name="Group 114"/>
              <p:cNvGrpSpPr>
                <a:grpSpLocks/>
              </p:cNvGrpSpPr>
              <p:nvPr/>
            </p:nvGrpSpPr>
            <p:grpSpPr bwMode="auto">
              <a:xfrm>
                <a:off x="3341" y="722"/>
                <a:ext cx="274" cy="423"/>
                <a:chOff x="3396" y="861"/>
                <a:chExt cx="184" cy="284"/>
              </a:xfrm>
            </p:grpSpPr>
            <p:sp>
              <p:nvSpPr>
                <p:cNvPr id="1340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91" name="Group 118"/>
              <p:cNvGrpSpPr>
                <a:grpSpLocks/>
              </p:cNvGrpSpPr>
              <p:nvPr/>
            </p:nvGrpSpPr>
            <p:grpSpPr bwMode="auto">
              <a:xfrm>
                <a:off x="3171" y="400"/>
                <a:ext cx="127" cy="177"/>
                <a:chOff x="2797" y="1581"/>
                <a:chExt cx="49" cy="68"/>
              </a:xfrm>
            </p:grpSpPr>
            <p:sp>
              <p:nvSpPr>
                <p:cNvPr id="1340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2" name="Group 123"/>
              <p:cNvGrpSpPr>
                <a:grpSpLocks/>
              </p:cNvGrpSpPr>
              <p:nvPr/>
            </p:nvGrpSpPr>
            <p:grpSpPr bwMode="auto">
              <a:xfrm>
                <a:off x="3684" y="400"/>
                <a:ext cx="127" cy="177"/>
                <a:chOff x="2797" y="1581"/>
                <a:chExt cx="49" cy="68"/>
              </a:xfrm>
            </p:grpSpPr>
            <p:sp>
              <p:nvSpPr>
                <p:cNvPr id="1339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3" name="Group 128"/>
              <p:cNvGrpSpPr>
                <a:grpSpLocks/>
              </p:cNvGrpSpPr>
              <p:nvPr/>
            </p:nvGrpSpPr>
            <p:grpSpPr bwMode="auto">
              <a:xfrm>
                <a:off x="3420" y="400"/>
                <a:ext cx="127" cy="177"/>
                <a:chOff x="2797" y="1581"/>
                <a:chExt cx="49" cy="68"/>
              </a:xfrm>
            </p:grpSpPr>
            <p:sp>
              <p:nvSpPr>
                <p:cNvPr id="1339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84" name="Group 133"/>
            <p:cNvGrpSpPr>
              <a:grpSpLocks/>
            </p:cNvGrpSpPr>
            <p:nvPr/>
          </p:nvGrpSpPr>
          <p:grpSpPr bwMode="auto">
            <a:xfrm>
              <a:off x="5974" y="1984"/>
              <a:ext cx="156" cy="227"/>
              <a:chOff x="2784" y="3210"/>
              <a:chExt cx="523" cy="772"/>
            </a:xfrm>
          </p:grpSpPr>
          <p:sp>
            <p:nvSpPr>
              <p:cNvPr id="1338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8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1"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3352" name="Group 110"/>
          <p:cNvGrpSpPr>
            <a:grpSpLocks/>
          </p:cNvGrpSpPr>
          <p:nvPr/>
        </p:nvGrpSpPr>
        <p:grpSpPr bwMode="auto">
          <a:xfrm>
            <a:off x="6873875" y="1852613"/>
            <a:ext cx="647700" cy="727075"/>
            <a:chOff x="5712" y="1748"/>
            <a:chExt cx="414" cy="466"/>
          </a:xfrm>
        </p:grpSpPr>
        <p:sp>
          <p:nvSpPr>
            <p:cNvPr id="1335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56" name="Group 112"/>
            <p:cNvGrpSpPr>
              <a:grpSpLocks/>
            </p:cNvGrpSpPr>
            <p:nvPr/>
          </p:nvGrpSpPr>
          <p:grpSpPr bwMode="auto">
            <a:xfrm>
              <a:off x="5717" y="1777"/>
              <a:ext cx="358" cy="299"/>
              <a:chOff x="2940" y="226"/>
              <a:chExt cx="1120" cy="935"/>
            </a:xfrm>
          </p:grpSpPr>
          <p:sp>
            <p:nvSpPr>
              <p:cNvPr id="1336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63" name="Group 114"/>
              <p:cNvGrpSpPr>
                <a:grpSpLocks/>
              </p:cNvGrpSpPr>
              <p:nvPr/>
            </p:nvGrpSpPr>
            <p:grpSpPr bwMode="auto">
              <a:xfrm>
                <a:off x="3341" y="722"/>
                <a:ext cx="274" cy="423"/>
                <a:chOff x="3396" y="861"/>
                <a:chExt cx="184" cy="284"/>
              </a:xfrm>
            </p:grpSpPr>
            <p:sp>
              <p:nvSpPr>
                <p:cNvPr id="1337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64" name="Group 118"/>
              <p:cNvGrpSpPr>
                <a:grpSpLocks/>
              </p:cNvGrpSpPr>
              <p:nvPr/>
            </p:nvGrpSpPr>
            <p:grpSpPr bwMode="auto">
              <a:xfrm>
                <a:off x="3171" y="400"/>
                <a:ext cx="127" cy="177"/>
                <a:chOff x="2797" y="1581"/>
                <a:chExt cx="49" cy="68"/>
              </a:xfrm>
            </p:grpSpPr>
            <p:sp>
              <p:nvSpPr>
                <p:cNvPr id="1337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5" name="Group 123"/>
              <p:cNvGrpSpPr>
                <a:grpSpLocks/>
              </p:cNvGrpSpPr>
              <p:nvPr/>
            </p:nvGrpSpPr>
            <p:grpSpPr bwMode="auto">
              <a:xfrm>
                <a:off x="3684" y="400"/>
                <a:ext cx="127" cy="177"/>
                <a:chOff x="2797" y="1581"/>
                <a:chExt cx="49" cy="68"/>
              </a:xfrm>
            </p:grpSpPr>
            <p:sp>
              <p:nvSpPr>
                <p:cNvPr id="1337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6" name="Group 128"/>
              <p:cNvGrpSpPr>
                <a:grpSpLocks/>
              </p:cNvGrpSpPr>
              <p:nvPr/>
            </p:nvGrpSpPr>
            <p:grpSpPr bwMode="auto">
              <a:xfrm>
                <a:off x="3420" y="400"/>
                <a:ext cx="127" cy="177"/>
                <a:chOff x="2797" y="1581"/>
                <a:chExt cx="49" cy="68"/>
              </a:xfrm>
            </p:grpSpPr>
            <p:sp>
              <p:nvSpPr>
                <p:cNvPr id="1336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57" name="Group 133"/>
            <p:cNvGrpSpPr>
              <a:grpSpLocks/>
            </p:cNvGrpSpPr>
            <p:nvPr/>
          </p:nvGrpSpPr>
          <p:grpSpPr bwMode="auto">
            <a:xfrm>
              <a:off x="5974" y="1984"/>
              <a:ext cx="156" cy="227"/>
              <a:chOff x="2784" y="3210"/>
              <a:chExt cx="523" cy="772"/>
            </a:xfrm>
          </p:grpSpPr>
          <p:sp>
            <p:nvSpPr>
              <p:cNvPr id="1335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3"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3354"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smtClean="0"/>
              <a:t>Coverage type in ClaimCenter (1 of 2)</a:t>
            </a:r>
          </a:p>
        </p:txBody>
      </p:sp>
      <p:sp>
        <p:nvSpPr>
          <p:cNvPr id="14340" name="Text Box 4"/>
          <p:cNvSpPr txBox="1">
            <a:spLocks noChangeArrowheads="1"/>
          </p:cNvSpPr>
          <p:nvPr/>
        </p:nvSpPr>
        <p:spPr bwMode="auto">
          <a:xfrm>
            <a:off x="5270500" y="819150"/>
            <a:ext cx="2876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Coverage types on claim's policy</a:t>
            </a:r>
          </a:p>
        </p:txBody>
      </p:sp>
      <p:pic>
        <p:nvPicPr>
          <p:cNvPr id="3074" name="Picture 2" descr="C:\Users\trhoades\AppData\Local\Temp\SNAGHTML59556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09" y="1428750"/>
            <a:ext cx="7717724" cy="5035616"/>
          </a:xfrm>
          <a:prstGeom prst="rect">
            <a:avLst/>
          </a:prstGeom>
          <a:noFill/>
          <a:extLst>
            <a:ext uri="{909E8E84-426E-40DD-AFC4-6F175D3DCCD1}">
              <a14:hiddenFill xmlns:a14="http://schemas.microsoft.com/office/drawing/2010/main">
                <a:solidFill>
                  <a:srgbClr val="FFFFFF"/>
                </a:solidFill>
              </a14:hiddenFill>
            </a:ext>
          </a:extLst>
        </p:spPr>
      </p:pic>
      <p:sp>
        <p:nvSpPr>
          <p:cNvPr id="14342" name="AutoShape 6"/>
          <p:cNvSpPr>
            <a:spLocks noChangeArrowheads="1"/>
          </p:cNvSpPr>
          <p:nvPr/>
        </p:nvSpPr>
        <p:spPr bwMode="auto">
          <a:xfrm>
            <a:off x="2434856" y="4982719"/>
            <a:ext cx="6103088" cy="1374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Line 24"/>
          <p:cNvSpPr>
            <a:spLocks noChangeShapeType="1"/>
          </p:cNvSpPr>
          <p:nvPr/>
        </p:nvSpPr>
        <p:spPr bwMode="auto">
          <a:xfrm>
            <a:off x="2117356" y="3337587"/>
            <a:ext cx="498253" cy="16451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24"/>
          <p:cNvSpPr>
            <a:spLocks noChangeShapeType="1"/>
          </p:cNvSpPr>
          <p:nvPr/>
        </p:nvSpPr>
        <p:spPr bwMode="auto">
          <a:xfrm>
            <a:off x="8624483" y="1692456"/>
            <a:ext cx="0" cy="1763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smtClean="0"/>
              <a:t>Coverage type in ClaimCenter (2 of 2)</a:t>
            </a:r>
          </a:p>
        </p:txBody>
      </p:sp>
      <p:sp>
        <p:nvSpPr>
          <p:cNvPr id="14341" name="Text Box 5"/>
          <p:cNvSpPr txBox="1">
            <a:spLocks noChangeArrowheads="1"/>
          </p:cNvSpPr>
          <p:nvPr/>
        </p:nvSpPr>
        <p:spPr bwMode="auto">
          <a:xfrm>
            <a:off x="5503752" y="714375"/>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Coverage type for</a:t>
            </a:r>
            <a:br>
              <a:rPr lang="en-US" dirty="0"/>
            </a:br>
            <a:r>
              <a:rPr lang="en-US" dirty="0"/>
              <a:t>each exposure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4" name="AutoShape 8"/>
          <p:cNvSpPr>
            <a:spLocks noChangeArrowheads="1"/>
          </p:cNvSpPr>
          <p:nvPr/>
        </p:nvSpPr>
        <p:spPr bwMode="auto">
          <a:xfrm>
            <a:off x="2902098" y="2188092"/>
            <a:ext cx="3094665" cy="14758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22835199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smtClean="0"/>
              <a:t>Exposure type</a:t>
            </a:r>
          </a:p>
        </p:txBody>
      </p:sp>
      <p:sp>
        <p:nvSpPr>
          <p:cNvPr id="15363" name="Rectangle 95"/>
          <p:cNvSpPr>
            <a:spLocks noGrp="1" noChangeArrowheads="1"/>
          </p:cNvSpPr>
          <p:nvPr>
            <p:ph idx="1"/>
          </p:nvPr>
        </p:nvSpPr>
        <p:spPr>
          <a:xfrm>
            <a:off x="4664075" y="701675"/>
            <a:ext cx="3870325" cy="1487488"/>
          </a:xfrm>
        </p:spPr>
        <p:txBody>
          <a:bodyPr/>
          <a:lstStyle/>
          <a:p>
            <a:pPr>
              <a:buFont typeface="Arial" charset="0"/>
              <a:buChar char="•"/>
            </a:pPr>
            <a:r>
              <a:rPr lang="en-US" smtClean="0"/>
              <a:t>A set of information to gather for an exposure</a:t>
            </a:r>
          </a:p>
          <a:p>
            <a:pPr lvl="1"/>
            <a:r>
              <a:rPr lang="en-US" smtClean="0"/>
              <a:t>Map to coverage type as many-to-many</a:t>
            </a:r>
          </a:p>
        </p:txBody>
      </p:sp>
      <p:sp>
        <p:nvSpPr>
          <p:cNvPr id="15364" name="Line 119"/>
          <p:cNvSpPr>
            <a:spLocks noChangeShapeType="1"/>
          </p:cNvSpPr>
          <p:nvPr/>
        </p:nvSpPr>
        <p:spPr bwMode="auto">
          <a:xfrm>
            <a:off x="2324100" y="3571875"/>
            <a:ext cx="3959225"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5367" name="Text Box 28"/>
          <p:cNvSpPr txBox="1">
            <a:spLocks noChangeArrowheads="1"/>
          </p:cNvSpPr>
          <p:nvPr/>
        </p:nvSpPr>
        <p:spPr bwMode="auto">
          <a:xfrm>
            <a:off x="5172075" y="4205288"/>
            <a:ext cx="950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53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53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71" name="Group 117"/>
          <p:cNvGrpSpPr>
            <a:grpSpLocks/>
          </p:cNvGrpSpPr>
          <p:nvPr/>
        </p:nvGrpSpPr>
        <p:grpSpPr bwMode="auto">
          <a:xfrm>
            <a:off x="3465513" y="5530850"/>
            <a:ext cx="963612" cy="1011238"/>
            <a:chOff x="1757096" y="5521325"/>
            <a:chExt cx="963613" cy="1011526"/>
          </a:xfrm>
        </p:grpSpPr>
        <p:sp>
          <p:nvSpPr>
            <p:cNvPr id="15459"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Vehicle</a:t>
              </a:r>
            </a:p>
          </p:txBody>
        </p:sp>
        <p:sp>
          <p:nvSpPr>
            <p:cNvPr id="15460"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61"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2"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3"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2" name="Group 88"/>
          <p:cNvGrpSpPr>
            <a:grpSpLocks/>
          </p:cNvGrpSpPr>
          <p:nvPr/>
        </p:nvGrpSpPr>
        <p:grpSpPr bwMode="auto">
          <a:xfrm>
            <a:off x="6880225" y="2867025"/>
            <a:ext cx="657225" cy="739775"/>
            <a:chOff x="2324" y="435"/>
            <a:chExt cx="933" cy="1052"/>
          </a:xfrm>
        </p:grpSpPr>
        <p:sp>
          <p:nvSpPr>
            <p:cNvPr id="15450"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51"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2"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3"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54" name="Group 93"/>
            <p:cNvGrpSpPr>
              <a:grpSpLocks/>
            </p:cNvGrpSpPr>
            <p:nvPr/>
          </p:nvGrpSpPr>
          <p:grpSpPr bwMode="auto">
            <a:xfrm>
              <a:off x="2895" y="953"/>
              <a:ext cx="349" cy="510"/>
              <a:chOff x="2784" y="3210"/>
              <a:chExt cx="523" cy="772"/>
            </a:xfrm>
          </p:grpSpPr>
          <p:sp>
            <p:nvSpPr>
              <p:cNvPr id="15455"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6"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7"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8"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537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537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5376"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Exposure</a:t>
            </a:r>
            <a:br>
              <a:rPr lang="en-US" sz="1600"/>
            </a:br>
            <a:r>
              <a:rPr lang="en-US" sz="1600"/>
              <a:t>Type</a:t>
            </a:r>
          </a:p>
        </p:txBody>
      </p:sp>
      <p:grpSp>
        <p:nvGrpSpPr>
          <p:cNvPr id="15377" name="Group 107"/>
          <p:cNvGrpSpPr>
            <a:grpSpLocks/>
          </p:cNvGrpSpPr>
          <p:nvPr/>
        </p:nvGrpSpPr>
        <p:grpSpPr bwMode="auto">
          <a:xfrm>
            <a:off x="5121275" y="5513388"/>
            <a:ext cx="963613" cy="1030287"/>
            <a:chOff x="1176" y="3499"/>
            <a:chExt cx="607" cy="649"/>
          </a:xfrm>
        </p:grpSpPr>
        <p:sp>
          <p:nvSpPr>
            <p:cNvPr id="15445"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Property</a:t>
              </a:r>
            </a:p>
          </p:txBody>
        </p:sp>
        <p:sp>
          <p:nvSpPr>
            <p:cNvPr id="15446"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7"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8"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9"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129"/>
          <p:cNvSpPr txBox="1">
            <a:spLocks noChangeArrowheads="1"/>
          </p:cNvSpPr>
          <p:nvPr/>
        </p:nvSpPr>
        <p:spPr bwMode="auto">
          <a:xfrm>
            <a:off x="7591425" y="2900363"/>
            <a:ext cx="1385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a:p>
            <a:pPr algn="l" eaLnBrk="1" hangingPunct="1"/>
            <a:endParaRPr lang="en-US" sz="1800">
              <a:solidFill>
                <a:schemeClr val="bg1"/>
              </a:solidFill>
            </a:endParaRPr>
          </a:p>
        </p:txBody>
      </p:sp>
      <p:sp>
        <p:nvSpPr>
          <p:cNvPr id="15379" name="Text Box 103"/>
          <p:cNvSpPr txBox="1">
            <a:spLocks noChangeArrowheads="1"/>
          </p:cNvSpPr>
          <p:nvPr/>
        </p:nvSpPr>
        <p:spPr bwMode="auto">
          <a:xfrm>
            <a:off x="414338" y="1803400"/>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5380" name="Group 34"/>
          <p:cNvGrpSpPr>
            <a:grpSpLocks/>
          </p:cNvGrpSpPr>
          <p:nvPr/>
        </p:nvGrpSpPr>
        <p:grpSpPr bwMode="auto">
          <a:xfrm>
            <a:off x="1917700" y="5521325"/>
            <a:ext cx="1250950" cy="1025525"/>
            <a:chOff x="2477" y="3478"/>
            <a:chExt cx="788" cy="646"/>
          </a:xfrm>
        </p:grpSpPr>
        <p:sp>
          <p:nvSpPr>
            <p:cNvPr id="15440"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Bodily Injury</a:t>
              </a:r>
            </a:p>
          </p:txBody>
        </p:sp>
        <p:sp>
          <p:nvSpPr>
            <p:cNvPr id="15441"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2"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3"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4"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1"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4" name="Group 4"/>
          <p:cNvGrpSpPr>
            <a:grpSpLocks/>
          </p:cNvGrpSpPr>
          <p:nvPr/>
        </p:nvGrpSpPr>
        <p:grpSpPr bwMode="auto">
          <a:xfrm>
            <a:off x="2287588" y="2846388"/>
            <a:ext cx="657225" cy="739775"/>
            <a:chOff x="2324" y="435"/>
            <a:chExt cx="933" cy="1052"/>
          </a:xfrm>
        </p:grpSpPr>
        <p:sp>
          <p:nvSpPr>
            <p:cNvPr id="1543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3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35" name="Group 323"/>
            <p:cNvGrpSpPr>
              <a:grpSpLocks/>
            </p:cNvGrpSpPr>
            <p:nvPr/>
          </p:nvGrpSpPr>
          <p:grpSpPr bwMode="auto">
            <a:xfrm>
              <a:off x="2895" y="953"/>
              <a:ext cx="349" cy="510"/>
              <a:chOff x="2784" y="3210"/>
              <a:chExt cx="523" cy="772"/>
            </a:xfrm>
          </p:grpSpPr>
          <p:sp>
            <p:nvSpPr>
              <p:cNvPr id="1543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3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5" name="Text Box 14"/>
          <p:cNvSpPr txBox="1">
            <a:spLocks noChangeArrowheads="1"/>
          </p:cNvSpPr>
          <p:nvPr/>
        </p:nvSpPr>
        <p:spPr bwMode="auto">
          <a:xfrm>
            <a:off x="299878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5386"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8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390" name="Group 72"/>
          <p:cNvGrpSpPr>
            <a:grpSpLocks/>
          </p:cNvGrpSpPr>
          <p:nvPr/>
        </p:nvGrpSpPr>
        <p:grpSpPr bwMode="auto">
          <a:xfrm>
            <a:off x="2355850" y="911225"/>
            <a:ext cx="460375" cy="400050"/>
            <a:chOff x="2340" y="2369"/>
            <a:chExt cx="399" cy="348"/>
          </a:xfrm>
        </p:grpSpPr>
        <p:sp>
          <p:nvSpPr>
            <p:cNvPr id="15421"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91" name="Group 83"/>
          <p:cNvGrpSpPr>
            <a:grpSpLocks/>
          </p:cNvGrpSpPr>
          <p:nvPr/>
        </p:nvGrpSpPr>
        <p:grpSpPr bwMode="auto">
          <a:xfrm>
            <a:off x="2706688" y="1238250"/>
            <a:ext cx="244475" cy="358775"/>
            <a:chOff x="2784" y="3210"/>
            <a:chExt cx="523" cy="772"/>
          </a:xfrm>
        </p:grpSpPr>
        <p:sp>
          <p:nvSpPr>
            <p:cNvPr id="15417"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8"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9"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20"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392"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5393" name="Group 89"/>
          <p:cNvGrpSpPr>
            <a:grpSpLocks/>
          </p:cNvGrpSpPr>
          <p:nvPr/>
        </p:nvGrpSpPr>
        <p:grpSpPr bwMode="auto">
          <a:xfrm>
            <a:off x="2271713" y="1814513"/>
            <a:ext cx="638175" cy="720725"/>
            <a:chOff x="2358" y="1480"/>
            <a:chExt cx="414" cy="466"/>
          </a:xfrm>
        </p:grpSpPr>
        <p:sp>
          <p:nvSpPr>
            <p:cNvPr id="15400"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401" name="Group 91"/>
            <p:cNvGrpSpPr>
              <a:grpSpLocks/>
            </p:cNvGrpSpPr>
            <p:nvPr/>
          </p:nvGrpSpPr>
          <p:grpSpPr bwMode="auto">
            <a:xfrm>
              <a:off x="2388" y="1505"/>
              <a:ext cx="290" cy="252"/>
              <a:chOff x="2340" y="2369"/>
              <a:chExt cx="399" cy="348"/>
            </a:xfrm>
          </p:grpSpPr>
          <p:sp>
            <p:nvSpPr>
              <p:cNvPr id="15407"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402" name="Group 102"/>
            <p:cNvGrpSpPr>
              <a:grpSpLocks/>
            </p:cNvGrpSpPr>
            <p:nvPr/>
          </p:nvGrpSpPr>
          <p:grpSpPr bwMode="auto">
            <a:xfrm>
              <a:off x="2620" y="1716"/>
              <a:ext cx="156" cy="227"/>
              <a:chOff x="2784" y="3210"/>
              <a:chExt cx="523" cy="772"/>
            </a:xfrm>
          </p:grpSpPr>
          <p:sp>
            <p:nvSpPr>
              <p:cNvPr id="15403"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5"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06"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94" name="Text Box 14"/>
          <p:cNvSpPr txBox="1">
            <a:spLocks noChangeArrowheads="1"/>
          </p:cNvSpPr>
          <p:nvPr/>
        </p:nvSpPr>
        <p:spPr bwMode="auto">
          <a:xfrm>
            <a:off x="2992438" y="1816100"/>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
        <p:nvSpPr>
          <p:cNvPr id="15395" name="Line 90"/>
          <p:cNvSpPr>
            <a:spLocks noChangeShapeType="1"/>
          </p:cNvSpPr>
          <p:nvPr/>
        </p:nvSpPr>
        <p:spPr bwMode="auto">
          <a:xfrm>
            <a:off x="2462213" y="4625975"/>
            <a:ext cx="0" cy="87947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6" name="Line 90"/>
          <p:cNvSpPr>
            <a:spLocks noChangeShapeType="1"/>
          </p:cNvSpPr>
          <p:nvPr/>
        </p:nvSpPr>
        <p:spPr bwMode="auto">
          <a:xfrm>
            <a:off x="2465388" y="4637088"/>
            <a:ext cx="1395412" cy="88582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90"/>
          <p:cNvSpPr>
            <a:spLocks noChangeShapeType="1"/>
          </p:cNvSpPr>
          <p:nvPr/>
        </p:nvSpPr>
        <p:spPr bwMode="auto">
          <a:xfrm>
            <a:off x="2503488" y="4637088"/>
            <a:ext cx="2955925" cy="858837"/>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90"/>
          <p:cNvSpPr>
            <a:spLocks noChangeShapeType="1"/>
          </p:cNvSpPr>
          <p:nvPr/>
        </p:nvSpPr>
        <p:spPr bwMode="auto">
          <a:xfrm flipH="1">
            <a:off x="5495925" y="4616450"/>
            <a:ext cx="1714500" cy="88900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9" name="Line 90"/>
          <p:cNvSpPr>
            <a:spLocks noChangeShapeType="1"/>
          </p:cNvSpPr>
          <p:nvPr/>
        </p:nvSpPr>
        <p:spPr bwMode="auto">
          <a:xfrm flipH="1">
            <a:off x="3870325" y="4625975"/>
            <a:ext cx="2397125" cy="88741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en-US" smtClean="0"/>
              <a:t>Exposure type in ClaimCenter</a:t>
            </a:r>
          </a:p>
        </p:txBody>
      </p:sp>
      <p:sp>
        <p:nvSpPr>
          <p:cNvPr id="16389" name="Text Box 5"/>
          <p:cNvSpPr txBox="1">
            <a:spLocks noChangeArrowheads="1"/>
          </p:cNvSpPr>
          <p:nvPr/>
        </p:nvSpPr>
        <p:spPr bwMode="auto">
          <a:xfrm>
            <a:off x="5746750" y="971550"/>
            <a:ext cx="2427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 type during new exposure creation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AutoShape 4"/>
          <p:cNvSpPr>
            <a:spLocks noChangeArrowheads="1"/>
          </p:cNvSpPr>
          <p:nvPr/>
        </p:nvSpPr>
        <p:spPr bwMode="auto">
          <a:xfrm>
            <a:off x="1756921" y="2200754"/>
            <a:ext cx="1071339" cy="149494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921" y="4233862"/>
            <a:ext cx="3324225" cy="790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8256" y="4893079"/>
            <a:ext cx="2942670" cy="82659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428" y="4004154"/>
            <a:ext cx="2806996" cy="73270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8"/>
          <p:cNvSpPr>
            <a:spLocks noChangeShapeType="1"/>
          </p:cNvSpPr>
          <p:nvPr/>
        </p:nvSpPr>
        <p:spPr bwMode="auto">
          <a:xfrm>
            <a:off x="6188075" y="3140075"/>
            <a:ext cx="849313" cy="8969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2"/>
          <p:cNvSpPr>
            <a:spLocks noGrp="1" noChangeArrowheads="1"/>
          </p:cNvSpPr>
          <p:nvPr>
            <p:ph type="title"/>
          </p:nvPr>
        </p:nvSpPr>
        <p:spPr/>
        <p:txBody>
          <a:bodyPr/>
          <a:lstStyle/>
          <a:p>
            <a:pPr eaLnBrk="1" hangingPunct="1"/>
            <a:r>
              <a:rPr lang="en-US" smtClean="0"/>
              <a:t>Coverage-to-exposure-type mapping</a:t>
            </a:r>
          </a:p>
        </p:txBody>
      </p:sp>
      <p:sp>
        <p:nvSpPr>
          <p:cNvPr id="17412" name="Rectangle 3"/>
          <p:cNvSpPr>
            <a:spLocks noGrp="1" noChangeArrowheads="1"/>
          </p:cNvSpPr>
          <p:nvPr>
            <p:ph idx="1"/>
          </p:nvPr>
        </p:nvSpPr>
        <p:spPr>
          <a:xfrm>
            <a:off x="519113" y="1074738"/>
            <a:ext cx="3865562" cy="5092700"/>
          </a:xfrm>
        </p:spPr>
        <p:txBody>
          <a:bodyPr/>
          <a:lstStyle/>
          <a:p>
            <a:pPr>
              <a:buFont typeface="Arial" charset="0"/>
              <a:buChar char="•"/>
            </a:pPr>
            <a:r>
              <a:rPr lang="en-US" smtClean="0"/>
              <a:t>Some coverages map to a single exposure type in a simple manner</a:t>
            </a:r>
            <a:br>
              <a:rPr lang="en-US" smtClean="0"/>
            </a:br>
            <a:endParaRPr lang="en-US" smtClean="0"/>
          </a:p>
          <a:p>
            <a:pPr>
              <a:buFont typeface="Arial" charset="0"/>
              <a:buChar char="•"/>
            </a:pPr>
            <a:r>
              <a:rPr lang="en-US" smtClean="0"/>
              <a:t>Some coverages map to multiple exposure types</a:t>
            </a:r>
          </a:p>
          <a:p>
            <a:pPr>
              <a:buFont typeface="Arial" charset="0"/>
              <a:buChar char="•"/>
            </a:pPr>
            <a:endParaRPr lang="en-US" smtClean="0"/>
          </a:p>
          <a:p>
            <a:pPr>
              <a:buFont typeface="Arial" charset="0"/>
              <a:buChar char="•"/>
            </a:pPr>
            <a:r>
              <a:rPr lang="en-US" smtClean="0"/>
              <a:t>In some cases, a coverage maps to a single exposure type, but the mapping must capture information about the circumstance of the loss</a:t>
            </a:r>
          </a:p>
        </p:txBody>
      </p:sp>
      <p:sp>
        <p:nvSpPr>
          <p:cNvPr id="17413"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4"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7415" name="Group 10"/>
          <p:cNvGrpSpPr>
            <a:grpSpLocks/>
          </p:cNvGrpSpPr>
          <p:nvPr/>
        </p:nvGrpSpPr>
        <p:grpSpPr bwMode="auto">
          <a:xfrm>
            <a:off x="7037388" y="1254125"/>
            <a:ext cx="677862" cy="549275"/>
            <a:chOff x="2829" y="3478"/>
            <a:chExt cx="607" cy="492"/>
          </a:xfrm>
        </p:grpSpPr>
        <p:sp>
          <p:nvSpPr>
            <p:cNvPr id="17452"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53"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4"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5"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6"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7417" name="Freeform 12"/>
          <p:cNvSpPr>
            <a:spLocks/>
          </p:cNvSpPr>
          <p:nvPr/>
        </p:nvSpPr>
        <p:spPr bwMode="auto">
          <a:xfrm>
            <a:off x="5803900" y="276860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8" name="Text Box 13"/>
          <p:cNvSpPr txBox="1">
            <a:spLocks noChangeArrowheads="1"/>
          </p:cNvSpPr>
          <p:nvPr/>
        </p:nvSpPr>
        <p:spPr bwMode="auto">
          <a:xfrm>
            <a:off x="7816850" y="2462213"/>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7419" name="Group 14"/>
          <p:cNvGrpSpPr>
            <a:grpSpLocks/>
          </p:cNvGrpSpPr>
          <p:nvPr/>
        </p:nvGrpSpPr>
        <p:grpSpPr bwMode="auto">
          <a:xfrm>
            <a:off x="7037388" y="2411413"/>
            <a:ext cx="677862" cy="549275"/>
            <a:chOff x="2829" y="3478"/>
            <a:chExt cx="607" cy="492"/>
          </a:xfrm>
        </p:grpSpPr>
        <p:sp>
          <p:nvSpPr>
            <p:cNvPr id="17448"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9"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0"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1"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0" name="Text Box 19"/>
          <p:cNvSpPr txBox="1">
            <a:spLocks noChangeArrowheads="1"/>
          </p:cNvSpPr>
          <p:nvPr/>
        </p:nvSpPr>
        <p:spPr bwMode="auto">
          <a:xfrm>
            <a:off x="4470400" y="2697163"/>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7421" name="Text Box 20"/>
          <p:cNvSpPr txBox="1">
            <a:spLocks noChangeArrowheads="1"/>
          </p:cNvSpPr>
          <p:nvPr/>
        </p:nvSpPr>
        <p:spPr bwMode="auto">
          <a:xfrm>
            <a:off x="7816850" y="3108325"/>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7422" name="Group 21"/>
          <p:cNvGrpSpPr>
            <a:grpSpLocks/>
          </p:cNvGrpSpPr>
          <p:nvPr/>
        </p:nvGrpSpPr>
        <p:grpSpPr bwMode="auto">
          <a:xfrm>
            <a:off x="7037388" y="3097213"/>
            <a:ext cx="677862" cy="549275"/>
            <a:chOff x="2829" y="3478"/>
            <a:chExt cx="607" cy="492"/>
          </a:xfrm>
        </p:grpSpPr>
        <p:sp>
          <p:nvSpPr>
            <p:cNvPr id="1744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3" name="Line 26"/>
          <p:cNvSpPr>
            <a:spLocks noChangeShapeType="1"/>
          </p:cNvSpPr>
          <p:nvPr/>
        </p:nvSpPr>
        <p:spPr bwMode="auto">
          <a:xfrm>
            <a:off x="6296025" y="1533525"/>
            <a:ext cx="735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7"/>
          <p:cNvSpPr>
            <a:spLocks noChangeShapeType="1"/>
          </p:cNvSpPr>
          <p:nvPr/>
        </p:nvSpPr>
        <p:spPr bwMode="auto">
          <a:xfrm flipV="1">
            <a:off x="6296025" y="2682875"/>
            <a:ext cx="735013" cy="344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28"/>
          <p:cNvSpPr>
            <a:spLocks noChangeShapeType="1"/>
          </p:cNvSpPr>
          <p:nvPr/>
        </p:nvSpPr>
        <p:spPr bwMode="auto">
          <a:xfrm>
            <a:off x="6280150" y="3132138"/>
            <a:ext cx="757238" cy="2476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27" name="Text Box 30"/>
          <p:cNvSpPr txBox="1">
            <a:spLocks noChangeArrowheads="1"/>
          </p:cNvSpPr>
          <p:nvPr/>
        </p:nvSpPr>
        <p:spPr bwMode="auto">
          <a:xfrm>
            <a:off x="7832725" y="53086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7428" name="Group 31"/>
          <p:cNvGrpSpPr>
            <a:grpSpLocks/>
          </p:cNvGrpSpPr>
          <p:nvPr/>
        </p:nvGrpSpPr>
        <p:grpSpPr bwMode="auto">
          <a:xfrm>
            <a:off x="7053263" y="5313363"/>
            <a:ext cx="677862" cy="549275"/>
            <a:chOff x="2829" y="3478"/>
            <a:chExt cx="607" cy="492"/>
          </a:xfrm>
        </p:grpSpPr>
        <p:sp>
          <p:nvSpPr>
            <p:cNvPr id="1744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9" name="Text Box 36"/>
          <p:cNvSpPr txBox="1">
            <a:spLocks noChangeArrowheads="1"/>
          </p:cNvSpPr>
          <p:nvPr/>
        </p:nvSpPr>
        <p:spPr bwMode="auto">
          <a:xfrm>
            <a:off x="4830763" y="5372100"/>
            <a:ext cx="941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7430" name="Arc 39"/>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1" name="Text Box 41"/>
          <p:cNvSpPr txBox="1">
            <a:spLocks noChangeArrowheads="1"/>
          </p:cNvSpPr>
          <p:nvPr/>
        </p:nvSpPr>
        <p:spPr bwMode="auto">
          <a:xfrm>
            <a:off x="5522913" y="4711700"/>
            <a:ext cx="2447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Premise/Ops - Gen Damage (limit: $100,000)</a:t>
            </a:r>
          </a:p>
        </p:txBody>
      </p:sp>
      <p:sp>
        <p:nvSpPr>
          <p:cNvPr id="17432" name="Arc 42"/>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Text Box 43"/>
          <p:cNvSpPr txBox="1">
            <a:spLocks noChangeArrowheads="1"/>
          </p:cNvSpPr>
          <p:nvPr/>
        </p:nvSpPr>
        <p:spPr bwMode="auto">
          <a:xfrm>
            <a:off x="5357813" y="6003925"/>
            <a:ext cx="3000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Products/Completed Ops - Gen Damage (limit: $50,000)</a:t>
            </a:r>
          </a:p>
        </p:txBody>
      </p:sp>
      <p:sp>
        <p:nvSpPr>
          <p:cNvPr id="17434" name="Text Box 20"/>
          <p:cNvSpPr txBox="1">
            <a:spLocks noChangeArrowheads="1"/>
          </p:cNvSpPr>
          <p:nvPr/>
        </p:nvSpPr>
        <p:spPr bwMode="auto">
          <a:xfrm>
            <a:off x="7816850" y="377348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7435" name="Group 21"/>
          <p:cNvGrpSpPr>
            <a:grpSpLocks/>
          </p:cNvGrpSpPr>
          <p:nvPr/>
        </p:nvGrpSpPr>
        <p:grpSpPr bwMode="auto">
          <a:xfrm>
            <a:off x="7037388" y="3762375"/>
            <a:ext cx="677862" cy="549275"/>
            <a:chOff x="2829" y="3478"/>
            <a:chExt cx="607" cy="492"/>
          </a:xfrm>
        </p:grpSpPr>
        <p:sp>
          <p:nvSpPr>
            <p:cNvPr id="17436"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37"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8"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9"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466138" cy="742950"/>
          </a:xfrm>
        </p:spPr>
        <p:txBody>
          <a:bodyPr/>
          <a:lstStyle/>
          <a:p>
            <a:pPr eaLnBrk="1" hangingPunct="1"/>
            <a:r>
              <a:rPr lang="en-US" smtClean="0"/>
              <a:t>Coverage subtype maps coverage to exposure</a:t>
            </a:r>
          </a:p>
        </p:txBody>
      </p:sp>
      <p:sp>
        <p:nvSpPr>
          <p:cNvPr id="18435" name="Rectangle 3"/>
          <p:cNvSpPr>
            <a:spLocks noGrp="1" noChangeArrowheads="1"/>
          </p:cNvSpPr>
          <p:nvPr>
            <p:ph idx="1"/>
          </p:nvPr>
        </p:nvSpPr>
        <p:spPr>
          <a:xfrm>
            <a:off x="519113" y="1296988"/>
            <a:ext cx="3865562" cy="5092700"/>
          </a:xfrm>
        </p:spPr>
        <p:txBody>
          <a:bodyPr/>
          <a:lstStyle/>
          <a:p>
            <a:pPr>
              <a:buFont typeface="Arial" charset="0"/>
              <a:buChar char="•"/>
            </a:pPr>
            <a:r>
              <a:rPr lang="en-US" smtClean="0"/>
              <a:t>ClaimCenter uses an additional typelist to represent this mapping from coverage type to exposure type, called CoverageSubtype</a:t>
            </a:r>
          </a:p>
          <a:p>
            <a:pPr lvl="1"/>
            <a:r>
              <a:rPr lang="en-US" smtClean="0"/>
              <a:t>Each coverage subtype is a single mapping between one coverage type and one exposure type</a:t>
            </a:r>
          </a:p>
          <a:p>
            <a:pPr lvl="1"/>
            <a:endParaRPr lang="en-US" smtClean="0"/>
          </a:p>
          <a:p>
            <a:pPr>
              <a:buFont typeface="Arial" charset="0"/>
              <a:buChar char="•"/>
            </a:pPr>
            <a:endParaRPr lang="en-US" smtClean="0"/>
          </a:p>
        </p:txBody>
      </p:sp>
      <p:sp>
        <p:nvSpPr>
          <p:cNvPr id="18436" name="Line 26"/>
          <p:cNvSpPr>
            <a:spLocks noChangeShapeType="1"/>
          </p:cNvSpPr>
          <p:nvPr/>
        </p:nvSpPr>
        <p:spPr bwMode="auto">
          <a:xfrm>
            <a:off x="6296025" y="1533525"/>
            <a:ext cx="735013" cy="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27"/>
          <p:cNvSpPr>
            <a:spLocks noChangeShapeType="1"/>
          </p:cNvSpPr>
          <p:nvPr/>
        </p:nvSpPr>
        <p:spPr bwMode="auto">
          <a:xfrm flipV="1">
            <a:off x="6296025" y="2719388"/>
            <a:ext cx="735013" cy="344487"/>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8" name="Line 28"/>
          <p:cNvSpPr>
            <a:spLocks noChangeShapeType="1"/>
          </p:cNvSpPr>
          <p:nvPr/>
        </p:nvSpPr>
        <p:spPr bwMode="auto">
          <a:xfrm>
            <a:off x="6142038" y="3379788"/>
            <a:ext cx="887412" cy="277812"/>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40" name="Text Box 30"/>
          <p:cNvSpPr txBox="1">
            <a:spLocks noChangeArrowheads="1"/>
          </p:cNvSpPr>
          <p:nvPr/>
        </p:nvSpPr>
        <p:spPr bwMode="auto">
          <a:xfrm>
            <a:off x="7832725" y="5308600"/>
            <a:ext cx="99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8441" name="Group 31"/>
          <p:cNvGrpSpPr>
            <a:grpSpLocks/>
          </p:cNvGrpSpPr>
          <p:nvPr/>
        </p:nvGrpSpPr>
        <p:grpSpPr bwMode="auto">
          <a:xfrm>
            <a:off x="7053263" y="5313363"/>
            <a:ext cx="677862" cy="549275"/>
            <a:chOff x="2829" y="3478"/>
            <a:chExt cx="607" cy="492"/>
          </a:xfrm>
        </p:grpSpPr>
        <p:sp>
          <p:nvSpPr>
            <p:cNvPr id="1848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2" name="Text Box 36"/>
          <p:cNvSpPr txBox="1">
            <a:spLocks noChangeArrowheads="1"/>
          </p:cNvSpPr>
          <p:nvPr/>
        </p:nvSpPr>
        <p:spPr bwMode="auto">
          <a:xfrm>
            <a:off x="4840288" y="5356225"/>
            <a:ext cx="931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8443" name="Arc 37"/>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4" name="Arc 39"/>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5" name="Text Box 41"/>
          <p:cNvSpPr txBox="1">
            <a:spLocks noChangeArrowheads="1"/>
          </p:cNvSpPr>
          <p:nvPr/>
        </p:nvSpPr>
        <p:spPr bwMode="auto">
          <a:xfrm>
            <a:off x="6272213" y="1549400"/>
            <a:ext cx="765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Collision</a:t>
            </a:r>
          </a:p>
        </p:txBody>
      </p:sp>
      <p:sp>
        <p:nvSpPr>
          <p:cNvPr id="18446" name="Text Box 42"/>
          <p:cNvSpPr txBox="1">
            <a:spLocks noChangeArrowheads="1"/>
          </p:cNvSpPr>
          <p:nvPr/>
        </p:nvSpPr>
        <p:spPr bwMode="auto">
          <a:xfrm>
            <a:off x="6345238" y="3122613"/>
            <a:ext cx="701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 - VD</a:t>
            </a:r>
          </a:p>
        </p:txBody>
      </p:sp>
      <p:sp>
        <p:nvSpPr>
          <p:cNvPr id="18447" name="Text Box 43"/>
          <p:cNvSpPr txBox="1">
            <a:spLocks noChangeArrowheads="1"/>
          </p:cNvSpPr>
          <p:nvPr/>
        </p:nvSpPr>
        <p:spPr bwMode="auto">
          <a:xfrm>
            <a:off x="6216650" y="2428875"/>
            <a:ext cx="823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BI</a:t>
            </a:r>
          </a:p>
        </p:txBody>
      </p:sp>
      <p:sp>
        <p:nvSpPr>
          <p:cNvPr id="18448" name="Text Box 45"/>
          <p:cNvSpPr txBox="1">
            <a:spLocks noChangeArrowheads="1"/>
          </p:cNvSpPr>
          <p:nvPr/>
        </p:nvSpPr>
        <p:spPr bwMode="auto">
          <a:xfrm>
            <a:off x="6013450" y="4716463"/>
            <a:ext cx="135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Premise/Ops -Gen Damage</a:t>
            </a:r>
          </a:p>
        </p:txBody>
      </p:sp>
      <p:sp>
        <p:nvSpPr>
          <p:cNvPr id="18449" name="Text Box 45"/>
          <p:cNvSpPr txBox="1">
            <a:spLocks noChangeArrowheads="1"/>
          </p:cNvSpPr>
          <p:nvPr/>
        </p:nvSpPr>
        <p:spPr bwMode="auto">
          <a:xfrm>
            <a:off x="5689600" y="6019800"/>
            <a:ext cx="2022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Products/Completed Ops - Gen Damage</a:t>
            </a:r>
          </a:p>
        </p:txBody>
      </p:sp>
      <p:sp>
        <p:nvSpPr>
          <p:cNvPr id="18450"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1"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8452" name="Group 10"/>
          <p:cNvGrpSpPr>
            <a:grpSpLocks/>
          </p:cNvGrpSpPr>
          <p:nvPr/>
        </p:nvGrpSpPr>
        <p:grpSpPr bwMode="auto">
          <a:xfrm>
            <a:off x="7037388" y="1254125"/>
            <a:ext cx="677862" cy="549275"/>
            <a:chOff x="2829" y="3478"/>
            <a:chExt cx="607" cy="492"/>
          </a:xfrm>
        </p:grpSpPr>
        <p:sp>
          <p:nvSpPr>
            <p:cNvPr id="18476"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7"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8"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9"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3"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8454" name="Freeform 12"/>
          <p:cNvSpPr>
            <a:spLocks/>
          </p:cNvSpPr>
          <p:nvPr/>
        </p:nvSpPr>
        <p:spPr bwMode="auto">
          <a:xfrm>
            <a:off x="5803900" y="2805113"/>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5" name="Text Box 13"/>
          <p:cNvSpPr txBox="1">
            <a:spLocks noChangeArrowheads="1"/>
          </p:cNvSpPr>
          <p:nvPr/>
        </p:nvSpPr>
        <p:spPr bwMode="auto">
          <a:xfrm>
            <a:off x="7816850" y="2471738"/>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8456" name="Group 14"/>
          <p:cNvGrpSpPr>
            <a:grpSpLocks/>
          </p:cNvGrpSpPr>
          <p:nvPr/>
        </p:nvGrpSpPr>
        <p:grpSpPr bwMode="auto">
          <a:xfrm>
            <a:off x="7037388" y="2447925"/>
            <a:ext cx="677862" cy="549275"/>
            <a:chOff x="2829" y="3478"/>
            <a:chExt cx="607" cy="492"/>
          </a:xfrm>
        </p:grpSpPr>
        <p:sp>
          <p:nvSpPr>
            <p:cNvPr id="18472"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7" name="Text Box 19"/>
          <p:cNvSpPr txBox="1">
            <a:spLocks noChangeArrowheads="1"/>
          </p:cNvSpPr>
          <p:nvPr/>
        </p:nvSpPr>
        <p:spPr bwMode="auto">
          <a:xfrm>
            <a:off x="4470400" y="2733675"/>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8458" name="Text Box 20"/>
          <p:cNvSpPr txBox="1">
            <a:spLocks noChangeArrowheads="1"/>
          </p:cNvSpPr>
          <p:nvPr/>
        </p:nvSpPr>
        <p:spPr bwMode="auto">
          <a:xfrm>
            <a:off x="7816850" y="314483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8459" name="Group 21"/>
          <p:cNvGrpSpPr>
            <a:grpSpLocks/>
          </p:cNvGrpSpPr>
          <p:nvPr/>
        </p:nvGrpSpPr>
        <p:grpSpPr bwMode="auto">
          <a:xfrm>
            <a:off x="7037388" y="3133725"/>
            <a:ext cx="677862" cy="549275"/>
            <a:chOff x="2829" y="3478"/>
            <a:chExt cx="607" cy="492"/>
          </a:xfrm>
        </p:grpSpPr>
        <p:sp>
          <p:nvSpPr>
            <p:cNvPr id="18468"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9"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0"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1"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0" name="Text Box 20"/>
          <p:cNvSpPr txBox="1">
            <a:spLocks noChangeArrowheads="1"/>
          </p:cNvSpPr>
          <p:nvPr/>
        </p:nvSpPr>
        <p:spPr bwMode="auto">
          <a:xfrm>
            <a:off x="7816850" y="38100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8461" name="Group 21"/>
          <p:cNvGrpSpPr>
            <a:grpSpLocks/>
          </p:cNvGrpSpPr>
          <p:nvPr/>
        </p:nvGrpSpPr>
        <p:grpSpPr bwMode="auto">
          <a:xfrm>
            <a:off x="7037388" y="3798888"/>
            <a:ext cx="677862" cy="549275"/>
            <a:chOff x="2829" y="3478"/>
            <a:chExt cx="607" cy="492"/>
          </a:xfrm>
        </p:grpSpPr>
        <p:sp>
          <p:nvSpPr>
            <p:cNvPr id="1846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2" name="Line 28"/>
          <p:cNvSpPr>
            <a:spLocks noChangeShapeType="1"/>
          </p:cNvSpPr>
          <p:nvPr/>
        </p:nvSpPr>
        <p:spPr bwMode="auto">
          <a:xfrm>
            <a:off x="6069013" y="3435350"/>
            <a:ext cx="941387" cy="665163"/>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3" name="Text Box 42"/>
          <p:cNvSpPr txBox="1">
            <a:spLocks noChangeArrowheads="1"/>
          </p:cNvSpPr>
          <p:nvPr/>
        </p:nvSpPr>
        <p:spPr bwMode="auto">
          <a:xfrm>
            <a:off x="5929313" y="3860800"/>
            <a:ext cx="933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PD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95300" y="120650"/>
            <a:ext cx="4772025" cy="742950"/>
          </a:xfrm>
        </p:spPr>
        <p:txBody>
          <a:bodyPr/>
          <a:lstStyle/>
          <a:p>
            <a:pPr eaLnBrk="1" hangingPunct="1"/>
            <a:r>
              <a:rPr lang="en-US" smtClean="0"/>
              <a:t>Coverage subtype</a:t>
            </a:r>
          </a:p>
        </p:txBody>
      </p:sp>
      <p:sp>
        <p:nvSpPr>
          <p:cNvPr id="19459" name="Text Box 9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Subtype</a:t>
            </a:r>
          </a:p>
        </p:txBody>
      </p:sp>
      <p:sp>
        <p:nvSpPr>
          <p:cNvPr id="19460"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64" name="Group 15"/>
          <p:cNvGrpSpPr>
            <a:grpSpLocks/>
          </p:cNvGrpSpPr>
          <p:nvPr/>
        </p:nvGrpSpPr>
        <p:grpSpPr bwMode="auto">
          <a:xfrm>
            <a:off x="5938838" y="2867025"/>
            <a:ext cx="657225" cy="739775"/>
            <a:chOff x="2324" y="435"/>
            <a:chExt cx="933" cy="1052"/>
          </a:xfrm>
        </p:grpSpPr>
        <p:sp>
          <p:nvSpPr>
            <p:cNvPr id="19660"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61"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2"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3"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64" name="Group 20"/>
            <p:cNvGrpSpPr>
              <a:grpSpLocks/>
            </p:cNvGrpSpPr>
            <p:nvPr/>
          </p:nvGrpSpPr>
          <p:grpSpPr bwMode="auto">
            <a:xfrm>
              <a:off x="2895" y="955"/>
              <a:ext cx="349" cy="510"/>
              <a:chOff x="2784" y="3210"/>
              <a:chExt cx="523" cy="772"/>
            </a:xfrm>
          </p:grpSpPr>
          <p:sp>
            <p:nvSpPr>
              <p:cNvPr id="19665"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6"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7"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68"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65"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94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9467"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94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194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71" name="Group 370"/>
          <p:cNvGrpSpPr>
            <a:grpSpLocks/>
          </p:cNvGrpSpPr>
          <p:nvPr/>
        </p:nvGrpSpPr>
        <p:grpSpPr bwMode="auto">
          <a:xfrm>
            <a:off x="3465513" y="5530850"/>
            <a:ext cx="963612" cy="1011238"/>
            <a:chOff x="1757096" y="5521325"/>
            <a:chExt cx="963613" cy="1011526"/>
          </a:xfrm>
        </p:grpSpPr>
        <p:sp>
          <p:nvSpPr>
            <p:cNvPr id="19655"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19656"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57"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8"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9"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475" name="Group 43"/>
          <p:cNvGrpSpPr>
            <a:grpSpLocks/>
          </p:cNvGrpSpPr>
          <p:nvPr/>
        </p:nvGrpSpPr>
        <p:grpSpPr bwMode="auto">
          <a:xfrm>
            <a:off x="6361113" y="917575"/>
            <a:ext cx="568325" cy="474663"/>
            <a:chOff x="2940" y="226"/>
            <a:chExt cx="1120" cy="935"/>
          </a:xfrm>
        </p:grpSpPr>
        <p:sp>
          <p:nvSpPr>
            <p:cNvPr id="1963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636" name="Group 45"/>
            <p:cNvGrpSpPr>
              <a:grpSpLocks/>
            </p:cNvGrpSpPr>
            <p:nvPr/>
          </p:nvGrpSpPr>
          <p:grpSpPr bwMode="auto">
            <a:xfrm>
              <a:off x="3341" y="722"/>
              <a:ext cx="274" cy="423"/>
              <a:chOff x="3396" y="861"/>
              <a:chExt cx="184" cy="284"/>
            </a:xfrm>
          </p:grpSpPr>
          <p:sp>
            <p:nvSpPr>
              <p:cNvPr id="1965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637" name="Group 49"/>
            <p:cNvGrpSpPr>
              <a:grpSpLocks/>
            </p:cNvGrpSpPr>
            <p:nvPr/>
          </p:nvGrpSpPr>
          <p:grpSpPr bwMode="auto">
            <a:xfrm>
              <a:off x="3171" y="400"/>
              <a:ext cx="127" cy="177"/>
              <a:chOff x="2797" y="1581"/>
              <a:chExt cx="49" cy="68"/>
            </a:xfrm>
          </p:grpSpPr>
          <p:sp>
            <p:nvSpPr>
              <p:cNvPr id="1964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8" name="Group 54"/>
            <p:cNvGrpSpPr>
              <a:grpSpLocks/>
            </p:cNvGrpSpPr>
            <p:nvPr/>
          </p:nvGrpSpPr>
          <p:grpSpPr bwMode="auto">
            <a:xfrm>
              <a:off x="3684" y="400"/>
              <a:ext cx="127" cy="177"/>
              <a:chOff x="2797" y="1581"/>
              <a:chExt cx="49" cy="68"/>
            </a:xfrm>
          </p:grpSpPr>
          <p:sp>
            <p:nvSpPr>
              <p:cNvPr id="1964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9" name="Group 59"/>
            <p:cNvGrpSpPr>
              <a:grpSpLocks/>
            </p:cNvGrpSpPr>
            <p:nvPr/>
          </p:nvGrpSpPr>
          <p:grpSpPr bwMode="auto">
            <a:xfrm>
              <a:off x="3420" y="400"/>
              <a:ext cx="127" cy="177"/>
              <a:chOff x="2797" y="1581"/>
              <a:chExt cx="49" cy="68"/>
            </a:xfrm>
          </p:grpSpPr>
          <p:sp>
            <p:nvSpPr>
              <p:cNvPr id="1964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6" name="Group 64"/>
          <p:cNvGrpSpPr>
            <a:grpSpLocks/>
          </p:cNvGrpSpPr>
          <p:nvPr/>
        </p:nvGrpSpPr>
        <p:grpSpPr bwMode="auto">
          <a:xfrm>
            <a:off x="6751638" y="1238250"/>
            <a:ext cx="244475" cy="358775"/>
            <a:chOff x="2784" y="3210"/>
            <a:chExt cx="523" cy="772"/>
          </a:xfrm>
        </p:grpSpPr>
        <p:sp>
          <p:nvSpPr>
            <p:cNvPr id="1963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9477" name="Group 88"/>
          <p:cNvGrpSpPr>
            <a:grpSpLocks/>
          </p:cNvGrpSpPr>
          <p:nvPr/>
        </p:nvGrpSpPr>
        <p:grpSpPr bwMode="auto">
          <a:xfrm>
            <a:off x="6880225" y="2867025"/>
            <a:ext cx="657225" cy="739775"/>
            <a:chOff x="2324" y="435"/>
            <a:chExt cx="933" cy="1052"/>
          </a:xfrm>
        </p:grpSpPr>
        <p:sp>
          <p:nvSpPr>
            <p:cNvPr id="1962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2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26" name="Group 93"/>
            <p:cNvGrpSpPr>
              <a:grpSpLocks/>
            </p:cNvGrpSpPr>
            <p:nvPr/>
          </p:nvGrpSpPr>
          <p:grpSpPr bwMode="auto">
            <a:xfrm>
              <a:off x="2895" y="955"/>
              <a:ext cx="349" cy="510"/>
              <a:chOff x="2784" y="3210"/>
              <a:chExt cx="523" cy="772"/>
            </a:xfrm>
          </p:grpSpPr>
          <p:sp>
            <p:nvSpPr>
              <p:cNvPr id="1962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8" name="Text Box 98"/>
          <p:cNvSpPr txBox="1">
            <a:spLocks noChangeArrowheads="1"/>
          </p:cNvSpPr>
          <p:nvPr/>
        </p:nvSpPr>
        <p:spPr bwMode="auto">
          <a:xfrm>
            <a:off x="6680200" y="6299200"/>
            <a:ext cx="1817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 Payments</a:t>
            </a:r>
          </a:p>
        </p:txBody>
      </p:sp>
      <p:grpSp>
        <p:nvGrpSpPr>
          <p:cNvPr id="19479" name="Group 313"/>
          <p:cNvGrpSpPr>
            <a:grpSpLocks/>
          </p:cNvGrpSpPr>
          <p:nvPr/>
        </p:nvGrpSpPr>
        <p:grpSpPr bwMode="auto">
          <a:xfrm>
            <a:off x="7037388" y="5521325"/>
            <a:ext cx="963612" cy="781050"/>
            <a:chOff x="6907351" y="5521325"/>
            <a:chExt cx="963613" cy="781050"/>
          </a:xfrm>
        </p:grpSpPr>
        <p:sp>
          <p:nvSpPr>
            <p:cNvPr id="19618" name="AutoShape 99"/>
            <p:cNvSpPr>
              <a:spLocks noChangeArrowheads="1"/>
            </p:cNvSpPr>
            <p:nvPr/>
          </p:nvSpPr>
          <p:spPr bwMode="auto">
            <a:xfrm rot="10800000" flipH="1">
              <a:off x="6907351"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9" name="Rectangle 100"/>
            <p:cNvSpPr>
              <a:spLocks noChangeArrowheads="1"/>
            </p:cNvSpPr>
            <p:nvPr/>
          </p:nvSpPr>
          <p:spPr bwMode="auto">
            <a:xfrm>
              <a:off x="7032475"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0" name="Rectangle 101"/>
            <p:cNvSpPr>
              <a:spLocks noChangeArrowheads="1"/>
            </p:cNvSpPr>
            <p:nvPr/>
          </p:nvSpPr>
          <p:spPr bwMode="auto">
            <a:xfrm>
              <a:off x="7026125"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1" name="Rectangle 102"/>
            <p:cNvSpPr>
              <a:spLocks noChangeArrowheads="1"/>
            </p:cNvSpPr>
            <p:nvPr/>
          </p:nvSpPr>
          <p:spPr bwMode="auto">
            <a:xfrm>
              <a:off x="7019775"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0"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9481"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9482"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9483"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grpSp>
        <p:nvGrpSpPr>
          <p:cNvPr id="19484" name="Group 107"/>
          <p:cNvGrpSpPr>
            <a:grpSpLocks/>
          </p:cNvGrpSpPr>
          <p:nvPr/>
        </p:nvGrpSpPr>
        <p:grpSpPr bwMode="auto">
          <a:xfrm>
            <a:off x="5121275" y="5513388"/>
            <a:ext cx="963613" cy="1030287"/>
            <a:chOff x="1176" y="3499"/>
            <a:chExt cx="607" cy="649"/>
          </a:xfrm>
        </p:grpSpPr>
        <p:sp>
          <p:nvSpPr>
            <p:cNvPr id="19613"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p>
          </p:txBody>
        </p:sp>
        <p:sp>
          <p:nvSpPr>
            <p:cNvPr id="19614"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5"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5"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6"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7" name="Line 121"/>
          <p:cNvSpPr>
            <a:spLocks noChangeShapeType="1"/>
          </p:cNvSpPr>
          <p:nvPr/>
        </p:nvSpPr>
        <p:spPr bwMode="auto">
          <a:xfrm>
            <a:off x="7208838" y="4619625"/>
            <a:ext cx="0" cy="890588"/>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8" name="Line 122"/>
          <p:cNvSpPr>
            <a:spLocks noChangeShapeType="1"/>
          </p:cNvSpPr>
          <p:nvPr/>
        </p:nvSpPr>
        <p:spPr bwMode="auto">
          <a:xfrm>
            <a:off x="2466975" y="4630738"/>
            <a:ext cx="0" cy="8794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9" name="Line 124"/>
          <p:cNvSpPr>
            <a:spLocks noChangeShapeType="1"/>
          </p:cNvSpPr>
          <p:nvPr/>
        </p:nvSpPr>
        <p:spPr bwMode="auto">
          <a:xfrm>
            <a:off x="2493963" y="4637088"/>
            <a:ext cx="1190625" cy="87630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125"/>
          <p:cNvSpPr>
            <a:spLocks noChangeShapeType="1"/>
          </p:cNvSpPr>
          <p:nvPr/>
        </p:nvSpPr>
        <p:spPr bwMode="auto">
          <a:xfrm flipH="1">
            <a:off x="5513388" y="4627563"/>
            <a:ext cx="766762" cy="88582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1"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9492"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9493" name="Group 110"/>
          <p:cNvGrpSpPr>
            <a:grpSpLocks/>
          </p:cNvGrpSpPr>
          <p:nvPr/>
        </p:nvGrpSpPr>
        <p:grpSpPr bwMode="auto">
          <a:xfrm>
            <a:off x="5943600" y="1852613"/>
            <a:ext cx="647700" cy="727075"/>
            <a:chOff x="5712" y="1748"/>
            <a:chExt cx="414" cy="466"/>
          </a:xfrm>
        </p:grpSpPr>
        <p:sp>
          <p:nvSpPr>
            <p:cNvPr id="1958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87" name="Group 112"/>
            <p:cNvGrpSpPr>
              <a:grpSpLocks/>
            </p:cNvGrpSpPr>
            <p:nvPr/>
          </p:nvGrpSpPr>
          <p:grpSpPr bwMode="auto">
            <a:xfrm>
              <a:off x="5717" y="1777"/>
              <a:ext cx="358" cy="299"/>
              <a:chOff x="2940" y="226"/>
              <a:chExt cx="1120" cy="935"/>
            </a:xfrm>
          </p:grpSpPr>
          <p:sp>
            <p:nvSpPr>
              <p:cNvPr id="1959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94" name="Group 114"/>
              <p:cNvGrpSpPr>
                <a:grpSpLocks/>
              </p:cNvGrpSpPr>
              <p:nvPr/>
            </p:nvGrpSpPr>
            <p:grpSpPr bwMode="auto">
              <a:xfrm>
                <a:off x="3341" y="722"/>
                <a:ext cx="274" cy="423"/>
                <a:chOff x="3396" y="861"/>
                <a:chExt cx="184" cy="284"/>
              </a:xfrm>
            </p:grpSpPr>
            <p:sp>
              <p:nvSpPr>
                <p:cNvPr id="1961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95" name="Group 118"/>
              <p:cNvGrpSpPr>
                <a:grpSpLocks/>
              </p:cNvGrpSpPr>
              <p:nvPr/>
            </p:nvGrpSpPr>
            <p:grpSpPr bwMode="auto">
              <a:xfrm>
                <a:off x="3171" y="400"/>
                <a:ext cx="127" cy="177"/>
                <a:chOff x="2797" y="1581"/>
                <a:chExt cx="49" cy="68"/>
              </a:xfrm>
            </p:grpSpPr>
            <p:sp>
              <p:nvSpPr>
                <p:cNvPr id="1960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6" name="Group 123"/>
              <p:cNvGrpSpPr>
                <a:grpSpLocks/>
              </p:cNvGrpSpPr>
              <p:nvPr/>
            </p:nvGrpSpPr>
            <p:grpSpPr bwMode="auto">
              <a:xfrm>
                <a:off x="3684" y="400"/>
                <a:ext cx="127" cy="177"/>
                <a:chOff x="2797" y="1581"/>
                <a:chExt cx="49" cy="68"/>
              </a:xfrm>
            </p:grpSpPr>
            <p:sp>
              <p:nvSpPr>
                <p:cNvPr id="1960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7" name="Group 128"/>
              <p:cNvGrpSpPr>
                <a:grpSpLocks/>
              </p:cNvGrpSpPr>
              <p:nvPr/>
            </p:nvGrpSpPr>
            <p:grpSpPr bwMode="auto">
              <a:xfrm>
                <a:off x="3420" y="400"/>
                <a:ext cx="127" cy="177"/>
                <a:chOff x="2797" y="1581"/>
                <a:chExt cx="49" cy="68"/>
              </a:xfrm>
            </p:grpSpPr>
            <p:sp>
              <p:nvSpPr>
                <p:cNvPr id="1959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9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88" name="Group 133"/>
            <p:cNvGrpSpPr>
              <a:grpSpLocks/>
            </p:cNvGrpSpPr>
            <p:nvPr/>
          </p:nvGrpSpPr>
          <p:grpSpPr bwMode="auto">
            <a:xfrm>
              <a:off x="5974" y="1984"/>
              <a:ext cx="156" cy="227"/>
              <a:chOff x="2784" y="3210"/>
              <a:chExt cx="523" cy="772"/>
            </a:xfrm>
          </p:grpSpPr>
          <p:sp>
            <p:nvSpPr>
              <p:cNvPr id="1958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9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4"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9495" name="Group 110"/>
          <p:cNvGrpSpPr>
            <a:grpSpLocks/>
          </p:cNvGrpSpPr>
          <p:nvPr/>
        </p:nvGrpSpPr>
        <p:grpSpPr bwMode="auto">
          <a:xfrm>
            <a:off x="6873875" y="1852613"/>
            <a:ext cx="647700" cy="727075"/>
            <a:chOff x="5712" y="1748"/>
            <a:chExt cx="414" cy="466"/>
          </a:xfrm>
        </p:grpSpPr>
        <p:sp>
          <p:nvSpPr>
            <p:cNvPr id="19559"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60" name="Group 112"/>
            <p:cNvGrpSpPr>
              <a:grpSpLocks/>
            </p:cNvGrpSpPr>
            <p:nvPr/>
          </p:nvGrpSpPr>
          <p:grpSpPr bwMode="auto">
            <a:xfrm>
              <a:off x="5717" y="1777"/>
              <a:ext cx="358" cy="299"/>
              <a:chOff x="2940" y="226"/>
              <a:chExt cx="1120" cy="935"/>
            </a:xfrm>
          </p:grpSpPr>
          <p:sp>
            <p:nvSpPr>
              <p:cNvPr id="19566"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67" name="Group 114"/>
              <p:cNvGrpSpPr>
                <a:grpSpLocks/>
              </p:cNvGrpSpPr>
              <p:nvPr/>
            </p:nvGrpSpPr>
            <p:grpSpPr bwMode="auto">
              <a:xfrm>
                <a:off x="3341" y="722"/>
                <a:ext cx="274" cy="423"/>
                <a:chOff x="3396" y="861"/>
                <a:chExt cx="184" cy="284"/>
              </a:xfrm>
            </p:grpSpPr>
            <p:sp>
              <p:nvSpPr>
                <p:cNvPr id="19583"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4"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5"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68" name="Group 118"/>
              <p:cNvGrpSpPr>
                <a:grpSpLocks/>
              </p:cNvGrpSpPr>
              <p:nvPr/>
            </p:nvGrpSpPr>
            <p:grpSpPr bwMode="auto">
              <a:xfrm>
                <a:off x="3171" y="400"/>
                <a:ext cx="127" cy="177"/>
                <a:chOff x="2797" y="1581"/>
                <a:chExt cx="49" cy="68"/>
              </a:xfrm>
            </p:grpSpPr>
            <p:sp>
              <p:nvSpPr>
                <p:cNvPr id="19579"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0"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1"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2"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69" name="Group 123"/>
              <p:cNvGrpSpPr>
                <a:grpSpLocks/>
              </p:cNvGrpSpPr>
              <p:nvPr/>
            </p:nvGrpSpPr>
            <p:grpSpPr bwMode="auto">
              <a:xfrm>
                <a:off x="3684" y="400"/>
                <a:ext cx="127" cy="177"/>
                <a:chOff x="2797" y="1581"/>
                <a:chExt cx="49" cy="68"/>
              </a:xfrm>
            </p:grpSpPr>
            <p:sp>
              <p:nvSpPr>
                <p:cNvPr id="19575"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6"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7"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8"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70" name="Group 128"/>
              <p:cNvGrpSpPr>
                <a:grpSpLocks/>
              </p:cNvGrpSpPr>
              <p:nvPr/>
            </p:nvGrpSpPr>
            <p:grpSpPr bwMode="auto">
              <a:xfrm>
                <a:off x="3420" y="400"/>
                <a:ext cx="127" cy="177"/>
                <a:chOff x="2797" y="1581"/>
                <a:chExt cx="49" cy="68"/>
              </a:xfrm>
            </p:grpSpPr>
            <p:sp>
              <p:nvSpPr>
                <p:cNvPr id="19571"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2"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3"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4"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61" name="Group 133"/>
            <p:cNvGrpSpPr>
              <a:grpSpLocks/>
            </p:cNvGrpSpPr>
            <p:nvPr/>
          </p:nvGrpSpPr>
          <p:grpSpPr bwMode="auto">
            <a:xfrm>
              <a:off x="5974" y="1984"/>
              <a:ext cx="156" cy="227"/>
              <a:chOff x="2784" y="3210"/>
              <a:chExt cx="523" cy="772"/>
            </a:xfrm>
          </p:grpSpPr>
          <p:sp>
            <p:nvSpPr>
              <p:cNvPr id="19562"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3"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4"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65"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6"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9497"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grpSp>
        <p:nvGrpSpPr>
          <p:cNvPr id="19498" name="Group 34"/>
          <p:cNvGrpSpPr>
            <a:grpSpLocks/>
          </p:cNvGrpSpPr>
          <p:nvPr/>
        </p:nvGrpSpPr>
        <p:grpSpPr bwMode="auto">
          <a:xfrm>
            <a:off x="1917700" y="5521325"/>
            <a:ext cx="1250950" cy="1025525"/>
            <a:chOff x="2477" y="3478"/>
            <a:chExt cx="788" cy="646"/>
          </a:xfrm>
        </p:grpSpPr>
        <p:sp>
          <p:nvSpPr>
            <p:cNvPr id="19554"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a:t>
              </a:r>
            </a:p>
          </p:txBody>
        </p:sp>
        <p:sp>
          <p:nvSpPr>
            <p:cNvPr id="19555"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556"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7"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8"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99" name="Line 124"/>
          <p:cNvSpPr>
            <a:spLocks noChangeShapeType="1"/>
          </p:cNvSpPr>
          <p:nvPr/>
        </p:nvSpPr>
        <p:spPr bwMode="auto">
          <a:xfrm>
            <a:off x="2498725" y="4641850"/>
            <a:ext cx="3006725" cy="8540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3" name="Group 4"/>
          <p:cNvGrpSpPr>
            <a:grpSpLocks/>
          </p:cNvGrpSpPr>
          <p:nvPr/>
        </p:nvGrpSpPr>
        <p:grpSpPr bwMode="auto">
          <a:xfrm>
            <a:off x="2287588" y="2846388"/>
            <a:ext cx="657225" cy="739775"/>
            <a:chOff x="2324" y="435"/>
            <a:chExt cx="933" cy="1052"/>
          </a:xfrm>
        </p:grpSpPr>
        <p:sp>
          <p:nvSpPr>
            <p:cNvPr id="19545"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46"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7"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8"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49" name="Group 323"/>
            <p:cNvGrpSpPr>
              <a:grpSpLocks/>
            </p:cNvGrpSpPr>
            <p:nvPr/>
          </p:nvGrpSpPr>
          <p:grpSpPr bwMode="auto">
            <a:xfrm>
              <a:off x="2895" y="955"/>
              <a:ext cx="349" cy="510"/>
              <a:chOff x="2784" y="3210"/>
              <a:chExt cx="523" cy="772"/>
            </a:xfrm>
          </p:grpSpPr>
          <p:sp>
            <p:nvSpPr>
              <p:cNvPr id="1955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2"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53"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04"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9505"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7"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8"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09" name="Group 72"/>
          <p:cNvGrpSpPr>
            <a:grpSpLocks/>
          </p:cNvGrpSpPr>
          <p:nvPr/>
        </p:nvGrpSpPr>
        <p:grpSpPr bwMode="auto">
          <a:xfrm>
            <a:off x="2355850" y="911225"/>
            <a:ext cx="460375" cy="400050"/>
            <a:chOff x="2340" y="2369"/>
            <a:chExt cx="399" cy="348"/>
          </a:xfrm>
        </p:grpSpPr>
        <p:sp>
          <p:nvSpPr>
            <p:cNvPr id="19535"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0" name="Group 83"/>
          <p:cNvGrpSpPr>
            <a:grpSpLocks/>
          </p:cNvGrpSpPr>
          <p:nvPr/>
        </p:nvGrpSpPr>
        <p:grpSpPr bwMode="auto">
          <a:xfrm>
            <a:off x="2706688" y="1238250"/>
            <a:ext cx="244475" cy="358775"/>
            <a:chOff x="2784" y="3210"/>
            <a:chExt cx="523" cy="772"/>
          </a:xfrm>
        </p:grpSpPr>
        <p:sp>
          <p:nvSpPr>
            <p:cNvPr id="19531"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2"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3"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34"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9511"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9512" name="Group 89"/>
          <p:cNvGrpSpPr>
            <a:grpSpLocks/>
          </p:cNvGrpSpPr>
          <p:nvPr/>
        </p:nvGrpSpPr>
        <p:grpSpPr bwMode="auto">
          <a:xfrm>
            <a:off x="2271713" y="1814513"/>
            <a:ext cx="638175" cy="720725"/>
            <a:chOff x="2358" y="1480"/>
            <a:chExt cx="414" cy="466"/>
          </a:xfrm>
        </p:grpSpPr>
        <p:sp>
          <p:nvSpPr>
            <p:cNvPr id="19514"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15" name="Group 91"/>
            <p:cNvGrpSpPr>
              <a:grpSpLocks/>
            </p:cNvGrpSpPr>
            <p:nvPr/>
          </p:nvGrpSpPr>
          <p:grpSpPr bwMode="auto">
            <a:xfrm>
              <a:off x="2388" y="1505"/>
              <a:ext cx="290" cy="252"/>
              <a:chOff x="2340" y="2369"/>
              <a:chExt cx="399" cy="348"/>
            </a:xfrm>
          </p:grpSpPr>
          <p:sp>
            <p:nvSpPr>
              <p:cNvPr id="19521"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6" name="Group 102"/>
            <p:cNvGrpSpPr>
              <a:grpSpLocks/>
            </p:cNvGrpSpPr>
            <p:nvPr/>
          </p:nvGrpSpPr>
          <p:grpSpPr bwMode="auto">
            <a:xfrm>
              <a:off x="2620" y="1716"/>
              <a:ext cx="156" cy="227"/>
              <a:chOff x="2784" y="3210"/>
              <a:chExt cx="523" cy="772"/>
            </a:xfrm>
          </p:grpSpPr>
          <p:sp>
            <p:nvSpPr>
              <p:cNvPr id="19517"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8"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20"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13"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94" y="3925223"/>
            <a:ext cx="4191000" cy="1885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69" y="137703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74" y="191770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0225" y="191770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3"/>
          <p:cNvSpPr>
            <a:spLocks noGrp="1" noChangeArrowheads="1"/>
          </p:cNvSpPr>
          <p:nvPr>
            <p:ph type="title"/>
          </p:nvPr>
        </p:nvSpPr>
        <p:spPr/>
        <p:txBody>
          <a:bodyPr/>
          <a:lstStyle/>
          <a:p>
            <a:pPr eaLnBrk="1" hangingPunct="1"/>
            <a:r>
              <a:rPr lang="en-US" smtClean="0"/>
              <a:t>Coverage subtype in ClaimCenter</a:t>
            </a:r>
          </a:p>
        </p:txBody>
      </p:sp>
      <p:sp>
        <p:nvSpPr>
          <p:cNvPr id="20485" name="AutoShape 4"/>
          <p:cNvSpPr>
            <a:spLocks noChangeArrowheads="1"/>
          </p:cNvSpPr>
          <p:nvPr/>
        </p:nvSpPr>
        <p:spPr bwMode="auto">
          <a:xfrm>
            <a:off x="5668963" y="2116931"/>
            <a:ext cx="1417637" cy="7953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86" name="Text Box 5"/>
          <p:cNvSpPr txBox="1">
            <a:spLocks noChangeArrowheads="1"/>
          </p:cNvSpPr>
          <p:nvPr/>
        </p:nvSpPr>
        <p:spPr bwMode="auto">
          <a:xfrm>
            <a:off x="5624513" y="4040188"/>
            <a:ext cx="337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Coverage subtypes during exposure creation</a:t>
            </a:r>
          </a:p>
        </p:txBody>
      </p:sp>
      <p:sp>
        <p:nvSpPr>
          <p:cNvPr id="20487" name="Text Box 6"/>
          <p:cNvSpPr txBox="1">
            <a:spLocks noChangeArrowheads="1"/>
          </p:cNvSpPr>
          <p:nvPr/>
        </p:nvSpPr>
        <p:spPr bwMode="auto">
          <a:xfrm>
            <a:off x="2606897" y="5811173"/>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Coverage subtype for existing exposure</a:t>
            </a:r>
          </a:p>
        </p:txBody>
      </p:sp>
      <p:sp>
        <p:nvSpPr>
          <p:cNvPr id="20488" name="AutoShape 8"/>
          <p:cNvSpPr>
            <a:spLocks noChangeArrowheads="1"/>
          </p:cNvSpPr>
          <p:nvPr/>
        </p:nvSpPr>
        <p:spPr bwMode="auto">
          <a:xfrm>
            <a:off x="293031" y="5557173"/>
            <a:ext cx="3811135"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0490" name="AutoShape 17"/>
          <p:cNvSpPr>
            <a:spLocks noChangeArrowheads="1"/>
          </p:cNvSpPr>
          <p:nvPr/>
        </p:nvSpPr>
        <p:spPr bwMode="auto">
          <a:xfrm>
            <a:off x="5624513" y="1917707"/>
            <a:ext cx="3068969" cy="199223"/>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3" name="AutoShape 20"/>
          <p:cNvSpPr>
            <a:spLocks noChangeArrowheads="1"/>
          </p:cNvSpPr>
          <p:nvPr/>
        </p:nvSpPr>
        <p:spPr bwMode="auto">
          <a:xfrm>
            <a:off x="5793748" y="2676523"/>
            <a:ext cx="1237290" cy="178705"/>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4" name="Text Box 22"/>
          <p:cNvSpPr txBox="1">
            <a:spLocks noChangeArrowheads="1"/>
          </p:cNvSpPr>
          <p:nvPr/>
        </p:nvSpPr>
        <p:spPr bwMode="auto">
          <a:xfrm>
            <a:off x="4735512" y="769833"/>
            <a:ext cx="229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solidFill>
                  <a:srgbClr val="800080"/>
                </a:solidFill>
              </a:rPr>
              <a:t>Coverage type </a:t>
            </a:r>
            <a:r>
              <a:rPr lang="en-US" dirty="0">
                <a:solidFill>
                  <a:srgbClr val="800080"/>
                </a:solidFill>
              </a:rPr>
              <a:t>during exposure creation</a:t>
            </a:r>
          </a:p>
        </p:txBody>
      </p:sp>
      <p:sp>
        <p:nvSpPr>
          <p:cNvPr id="20496" name="Line 24"/>
          <p:cNvSpPr>
            <a:spLocks noChangeShapeType="1"/>
          </p:cNvSpPr>
          <p:nvPr/>
        </p:nvSpPr>
        <p:spPr bwMode="auto">
          <a:xfrm flipH="1" flipV="1">
            <a:off x="4933506" y="3621088"/>
            <a:ext cx="818006"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7" name="Line 25"/>
          <p:cNvSpPr>
            <a:spLocks noChangeShapeType="1"/>
          </p:cNvSpPr>
          <p:nvPr/>
        </p:nvSpPr>
        <p:spPr bwMode="auto">
          <a:xfrm>
            <a:off x="6667317" y="1709744"/>
            <a:ext cx="94990" cy="207964"/>
          </a:xfrm>
          <a:prstGeom prst="line">
            <a:avLst/>
          </a:prstGeom>
          <a:noFill/>
          <a:ln w="19050">
            <a:solidFill>
              <a:srgbClr val="993366"/>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412" y="2982913"/>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6975" y="2982913"/>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4"/>
          <p:cNvSpPr>
            <a:spLocks noChangeArrowheads="1"/>
          </p:cNvSpPr>
          <p:nvPr/>
        </p:nvSpPr>
        <p:spPr bwMode="auto">
          <a:xfrm>
            <a:off x="3736975" y="2982913"/>
            <a:ext cx="1849437" cy="638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6" name="AutoShape 20"/>
          <p:cNvSpPr>
            <a:spLocks noChangeArrowheads="1"/>
          </p:cNvSpPr>
          <p:nvPr/>
        </p:nvSpPr>
        <p:spPr bwMode="auto">
          <a:xfrm>
            <a:off x="5793748" y="2405062"/>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 name="AutoShape 20"/>
          <p:cNvSpPr>
            <a:spLocks noChangeArrowheads="1"/>
          </p:cNvSpPr>
          <p:nvPr/>
        </p:nvSpPr>
        <p:spPr bwMode="auto">
          <a:xfrm>
            <a:off x="5793748" y="2116931"/>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1" name="Line 24"/>
          <p:cNvSpPr>
            <a:spLocks noChangeShapeType="1"/>
          </p:cNvSpPr>
          <p:nvPr/>
        </p:nvSpPr>
        <p:spPr bwMode="auto">
          <a:xfrm flipH="1" flipV="1">
            <a:off x="5751512" y="2912268"/>
            <a:ext cx="0" cy="132477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smtClean="0"/>
              <a:t>System which "determines" each level</a:t>
            </a:r>
          </a:p>
        </p:txBody>
      </p:sp>
      <p:sp>
        <p:nvSpPr>
          <p:cNvPr id="21507" name="Rectangle 141"/>
          <p:cNvSpPr>
            <a:spLocks noChangeArrowheads="1"/>
          </p:cNvSpPr>
          <p:nvPr/>
        </p:nvSpPr>
        <p:spPr bwMode="auto">
          <a:xfrm>
            <a:off x="7396163" y="1851025"/>
            <a:ext cx="1166812" cy="194945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150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8875" y="18811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143"/>
          <p:cNvSpPr txBox="1">
            <a:spLocks noChangeArrowheads="1"/>
          </p:cNvSpPr>
          <p:nvPr/>
        </p:nvSpPr>
        <p:spPr bwMode="auto">
          <a:xfrm>
            <a:off x="7405688" y="2770188"/>
            <a:ext cx="1146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br>
              <a:rPr lang="en-US">
                <a:solidFill>
                  <a:schemeClr val="accent1"/>
                </a:solidFill>
                <a:latin typeface="MetaPlusBook-Roman" pitchFamily="34" charset="0"/>
              </a:rPr>
            </a:br>
            <a:r>
              <a:rPr lang="en-US">
                <a:solidFill>
                  <a:schemeClr val="accent1"/>
                </a:solidFill>
                <a:latin typeface="MetaPlusBook-Roman" pitchFamily="34" charset="0"/>
              </a:rPr>
              <a:t>System</a:t>
            </a:r>
          </a:p>
        </p:txBody>
      </p:sp>
      <p:grpSp>
        <p:nvGrpSpPr>
          <p:cNvPr id="21510" name="Group 130"/>
          <p:cNvGrpSpPr>
            <a:grpSpLocks/>
          </p:cNvGrpSpPr>
          <p:nvPr/>
        </p:nvGrpSpPr>
        <p:grpSpPr bwMode="auto">
          <a:xfrm>
            <a:off x="8150225" y="1397000"/>
            <a:ext cx="765175" cy="862013"/>
            <a:chOff x="2324" y="435"/>
            <a:chExt cx="933" cy="1052"/>
          </a:xfrm>
        </p:grpSpPr>
        <p:sp>
          <p:nvSpPr>
            <p:cNvPr id="21654" name="AutoShape 13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55" name="Freeform 13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6" name="Freeform 13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7" name="Freeform 13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58" name="Group 135"/>
            <p:cNvGrpSpPr>
              <a:grpSpLocks/>
            </p:cNvGrpSpPr>
            <p:nvPr/>
          </p:nvGrpSpPr>
          <p:grpSpPr bwMode="auto">
            <a:xfrm>
              <a:off x="2889" y="957"/>
              <a:ext cx="348" cy="510"/>
              <a:chOff x="2784" y="3210"/>
              <a:chExt cx="523" cy="772"/>
            </a:xfrm>
          </p:grpSpPr>
          <p:sp>
            <p:nvSpPr>
              <p:cNvPr id="21659" name="AutoShape 13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0" name="AutoShape 13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1" name="AutoShape 13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62" name="Oval 13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1" name="AutoShape 461"/>
          <p:cNvSpPr>
            <a:spLocks/>
          </p:cNvSpPr>
          <p:nvPr/>
        </p:nvSpPr>
        <p:spPr bwMode="auto">
          <a:xfrm>
            <a:off x="6589713" y="1033463"/>
            <a:ext cx="701675" cy="4318000"/>
          </a:xfrm>
          <a:prstGeom prst="rightBrace">
            <a:avLst>
              <a:gd name="adj1" fmla="val 5128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2" name="AutoShape 462"/>
          <p:cNvSpPr>
            <a:spLocks/>
          </p:cNvSpPr>
          <p:nvPr/>
        </p:nvSpPr>
        <p:spPr bwMode="auto">
          <a:xfrm>
            <a:off x="6637338" y="5448300"/>
            <a:ext cx="701675" cy="892175"/>
          </a:xfrm>
          <a:prstGeom prst="rightBrace">
            <a:avLst>
              <a:gd name="adj1" fmla="val 1059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463"/>
          <p:cNvSpPr>
            <a:spLocks noChangeShapeType="1"/>
          </p:cNvSpPr>
          <p:nvPr/>
        </p:nvSpPr>
        <p:spPr bwMode="auto">
          <a:xfrm flipH="1">
            <a:off x="477838" y="5434013"/>
            <a:ext cx="601503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4"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5349875"/>
            <a:ext cx="1114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Line 113"/>
          <p:cNvSpPr>
            <a:spLocks noChangeShapeType="1"/>
          </p:cNvSpPr>
          <p:nvPr/>
        </p:nvSpPr>
        <p:spPr bwMode="auto">
          <a:xfrm flipH="1">
            <a:off x="3860800" y="1543050"/>
            <a:ext cx="536575"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113"/>
          <p:cNvSpPr>
            <a:spLocks noChangeShapeType="1"/>
          </p:cNvSpPr>
          <p:nvPr/>
        </p:nvSpPr>
        <p:spPr bwMode="auto">
          <a:xfrm>
            <a:off x="4092575" y="1504950"/>
            <a:ext cx="682625"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119"/>
          <p:cNvSpPr>
            <a:spLocks noChangeShapeType="1"/>
          </p:cNvSpPr>
          <p:nvPr/>
        </p:nvSpPr>
        <p:spPr bwMode="auto">
          <a:xfrm>
            <a:off x="3935413" y="3509963"/>
            <a:ext cx="1587"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120"/>
          <p:cNvSpPr>
            <a:spLocks noChangeShapeType="1"/>
          </p:cNvSpPr>
          <p:nvPr/>
        </p:nvSpPr>
        <p:spPr bwMode="auto">
          <a:xfrm>
            <a:off x="4862513"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9" name="Group 15"/>
          <p:cNvGrpSpPr>
            <a:grpSpLocks/>
          </p:cNvGrpSpPr>
          <p:nvPr/>
        </p:nvGrpSpPr>
        <p:grpSpPr bwMode="auto">
          <a:xfrm>
            <a:off x="3592513" y="2867025"/>
            <a:ext cx="657225" cy="739775"/>
            <a:chOff x="2324" y="435"/>
            <a:chExt cx="933" cy="1052"/>
          </a:xfrm>
        </p:grpSpPr>
        <p:sp>
          <p:nvSpPr>
            <p:cNvPr id="21645"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46"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7"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8"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49" name="Group 20"/>
            <p:cNvGrpSpPr>
              <a:grpSpLocks/>
            </p:cNvGrpSpPr>
            <p:nvPr/>
          </p:nvGrpSpPr>
          <p:grpSpPr bwMode="auto">
            <a:xfrm>
              <a:off x="2895" y="955"/>
              <a:ext cx="349" cy="510"/>
              <a:chOff x="2784" y="3210"/>
              <a:chExt cx="523" cy="772"/>
            </a:xfrm>
          </p:grpSpPr>
          <p:sp>
            <p:nvSpPr>
              <p:cNvPr id="21650"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1"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2"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53"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20" name="Text Box 25"/>
          <p:cNvSpPr txBox="1">
            <a:spLocks noChangeArrowheads="1"/>
          </p:cNvSpPr>
          <p:nvPr/>
        </p:nvSpPr>
        <p:spPr bwMode="auto">
          <a:xfrm>
            <a:off x="22256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1521" name="Text Box 28"/>
          <p:cNvSpPr txBox="1">
            <a:spLocks noChangeArrowheads="1"/>
          </p:cNvSpPr>
          <p:nvPr/>
        </p:nvSpPr>
        <p:spPr bwMode="auto">
          <a:xfrm>
            <a:off x="2771775" y="4038600"/>
            <a:ext cx="95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21522" name="Text Box 30"/>
          <p:cNvSpPr txBox="1">
            <a:spLocks noChangeArrowheads="1"/>
          </p:cNvSpPr>
          <p:nvPr/>
        </p:nvSpPr>
        <p:spPr bwMode="auto">
          <a:xfrm>
            <a:off x="5191125" y="4038600"/>
            <a:ext cx="1339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1523" name="Freeform 32"/>
          <p:cNvSpPr>
            <a:spLocks/>
          </p:cNvSpPr>
          <p:nvPr/>
        </p:nvSpPr>
        <p:spPr bwMode="auto">
          <a:xfrm>
            <a:off x="460692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4" name="Freeform 33"/>
          <p:cNvSpPr>
            <a:spLocks/>
          </p:cNvSpPr>
          <p:nvPr/>
        </p:nvSpPr>
        <p:spPr bwMode="auto">
          <a:xfrm>
            <a:off x="36734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5" name="AutoShape 40"/>
          <p:cNvSpPr>
            <a:spLocks noChangeArrowheads="1"/>
          </p:cNvSpPr>
          <p:nvPr/>
        </p:nvSpPr>
        <p:spPr bwMode="auto">
          <a:xfrm rot="-5400000">
            <a:off x="3789363"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6" name="AutoShape 41"/>
          <p:cNvSpPr>
            <a:spLocks noChangeArrowheads="1"/>
          </p:cNvSpPr>
          <p:nvPr/>
        </p:nvSpPr>
        <p:spPr bwMode="auto">
          <a:xfrm rot="-5400000">
            <a:off x="3884613"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7" name="AutoShape 42"/>
          <p:cNvSpPr>
            <a:spLocks noChangeArrowheads="1"/>
          </p:cNvSpPr>
          <p:nvPr/>
        </p:nvSpPr>
        <p:spPr bwMode="auto">
          <a:xfrm rot="-5400000">
            <a:off x="3965575"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28" name="Group 43"/>
          <p:cNvGrpSpPr>
            <a:grpSpLocks/>
          </p:cNvGrpSpPr>
          <p:nvPr/>
        </p:nvGrpSpPr>
        <p:grpSpPr bwMode="auto">
          <a:xfrm>
            <a:off x="4014788" y="917575"/>
            <a:ext cx="568325" cy="474663"/>
            <a:chOff x="2940" y="226"/>
            <a:chExt cx="1120" cy="935"/>
          </a:xfrm>
        </p:grpSpPr>
        <p:sp>
          <p:nvSpPr>
            <p:cNvPr id="2162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626" name="Group 45"/>
            <p:cNvGrpSpPr>
              <a:grpSpLocks/>
            </p:cNvGrpSpPr>
            <p:nvPr/>
          </p:nvGrpSpPr>
          <p:grpSpPr bwMode="auto">
            <a:xfrm>
              <a:off x="3341" y="722"/>
              <a:ext cx="274" cy="423"/>
              <a:chOff x="3396" y="861"/>
              <a:chExt cx="184" cy="284"/>
            </a:xfrm>
          </p:grpSpPr>
          <p:sp>
            <p:nvSpPr>
              <p:cNvPr id="2164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627" name="Group 49"/>
            <p:cNvGrpSpPr>
              <a:grpSpLocks/>
            </p:cNvGrpSpPr>
            <p:nvPr/>
          </p:nvGrpSpPr>
          <p:grpSpPr bwMode="auto">
            <a:xfrm>
              <a:off x="3171" y="400"/>
              <a:ext cx="127" cy="177"/>
              <a:chOff x="2797" y="1581"/>
              <a:chExt cx="49" cy="68"/>
            </a:xfrm>
          </p:grpSpPr>
          <p:sp>
            <p:nvSpPr>
              <p:cNvPr id="2163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8" name="Group 54"/>
            <p:cNvGrpSpPr>
              <a:grpSpLocks/>
            </p:cNvGrpSpPr>
            <p:nvPr/>
          </p:nvGrpSpPr>
          <p:grpSpPr bwMode="auto">
            <a:xfrm>
              <a:off x="3684" y="400"/>
              <a:ext cx="127" cy="177"/>
              <a:chOff x="2797" y="1581"/>
              <a:chExt cx="49" cy="68"/>
            </a:xfrm>
          </p:grpSpPr>
          <p:sp>
            <p:nvSpPr>
              <p:cNvPr id="2163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9" name="Group 59"/>
            <p:cNvGrpSpPr>
              <a:grpSpLocks/>
            </p:cNvGrpSpPr>
            <p:nvPr/>
          </p:nvGrpSpPr>
          <p:grpSpPr bwMode="auto">
            <a:xfrm>
              <a:off x="3420" y="400"/>
              <a:ext cx="127" cy="177"/>
              <a:chOff x="2797" y="1581"/>
              <a:chExt cx="49" cy="68"/>
            </a:xfrm>
          </p:grpSpPr>
          <p:sp>
            <p:nvSpPr>
              <p:cNvPr id="2163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29" name="Group 64"/>
          <p:cNvGrpSpPr>
            <a:grpSpLocks/>
          </p:cNvGrpSpPr>
          <p:nvPr/>
        </p:nvGrpSpPr>
        <p:grpSpPr bwMode="auto">
          <a:xfrm>
            <a:off x="4405313" y="1238250"/>
            <a:ext cx="244475" cy="358775"/>
            <a:chOff x="2784" y="3210"/>
            <a:chExt cx="523" cy="772"/>
          </a:xfrm>
        </p:grpSpPr>
        <p:sp>
          <p:nvSpPr>
            <p:cNvPr id="2162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1530" name="Group 88"/>
          <p:cNvGrpSpPr>
            <a:grpSpLocks/>
          </p:cNvGrpSpPr>
          <p:nvPr/>
        </p:nvGrpSpPr>
        <p:grpSpPr bwMode="auto">
          <a:xfrm>
            <a:off x="4533900" y="2867025"/>
            <a:ext cx="657225" cy="739775"/>
            <a:chOff x="2324" y="435"/>
            <a:chExt cx="933" cy="1052"/>
          </a:xfrm>
        </p:grpSpPr>
        <p:sp>
          <p:nvSpPr>
            <p:cNvPr id="2161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1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16" name="Group 93"/>
            <p:cNvGrpSpPr>
              <a:grpSpLocks/>
            </p:cNvGrpSpPr>
            <p:nvPr/>
          </p:nvGrpSpPr>
          <p:grpSpPr bwMode="auto">
            <a:xfrm>
              <a:off x="2895" y="955"/>
              <a:ext cx="349" cy="510"/>
              <a:chOff x="2784" y="3210"/>
              <a:chExt cx="523" cy="772"/>
            </a:xfrm>
          </p:grpSpPr>
          <p:sp>
            <p:nvSpPr>
              <p:cNvPr id="2161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31" name="Text Box 98"/>
          <p:cNvSpPr txBox="1">
            <a:spLocks noChangeArrowheads="1"/>
          </p:cNvSpPr>
          <p:nvPr/>
        </p:nvSpPr>
        <p:spPr bwMode="auto">
          <a:xfrm>
            <a:off x="5603875"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1532" name="AutoShape 99"/>
          <p:cNvSpPr>
            <a:spLocks noChangeArrowheads="1"/>
          </p:cNvSpPr>
          <p:nvPr/>
        </p:nvSpPr>
        <p:spPr bwMode="auto">
          <a:xfrm rot="10800000" flipH="1">
            <a:off x="4565650"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533" name="Rectangle 100"/>
          <p:cNvSpPr>
            <a:spLocks noChangeArrowheads="1"/>
          </p:cNvSpPr>
          <p:nvPr/>
        </p:nvSpPr>
        <p:spPr bwMode="auto">
          <a:xfrm>
            <a:off x="4681538"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4" name="Rectangle 101"/>
          <p:cNvSpPr>
            <a:spLocks noChangeArrowheads="1"/>
          </p:cNvSpPr>
          <p:nvPr/>
        </p:nvSpPr>
        <p:spPr bwMode="auto">
          <a:xfrm>
            <a:off x="4675188"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5" name="Rectangle 102"/>
          <p:cNvSpPr>
            <a:spLocks noChangeArrowheads="1"/>
          </p:cNvSpPr>
          <p:nvPr/>
        </p:nvSpPr>
        <p:spPr bwMode="auto">
          <a:xfrm>
            <a:off x="4668838"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1536" name="Group 234"/>
          <p:cNvGrpSpPr>
            <a:grpSpLocks/>
          </p:cNvGrpSpPr>
          <p:nvPr/>
        </p:nvGrpSpPr>
        <p:grpSpPr bwMode="auto">
          <a:xfrm>
            <a:off x="2293938" y="5513388"/>
            <a:ext cx="2078037" cy="781050"/>
            <a:chOff x="1189563" y="5513532"/>
            <a:chExt cx="2078038" cy="781050"/>
          </a:xfrm>
        </p:grpSpPr>
        <p:sp>
          <p:nvSpPr>
            <p:cNvPr id="21607"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1608"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609"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0"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1"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37" name="Line 113"/>
          <p:cNvSpPr>
            <a:spLocks noChangeShapeType="1"/>
          </p:cNvSpPr>
          <p:nvPr/>
        </p:nvSpPr>
        <p:spPr bwMode="auto">
          <a:xfrm flipH="1">
            <a:off x="3906838"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114"/>
          <p:cNvSpPr>
            <a:spLocks noChangeShapeType="1"/>
          </p:cNvSpPr>
          <p:nvPr/>
        </p:nvSpPr>
        <p:spPr bwMode="auto">
          <a:xfrm>
            <a:off x="4862513"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9" name="Line 121"/>
          <p:cNvSpPr>
            <a:spLocks noChangeShapeType="1"/>
          </p:cNvSpPr>
          <p:nvPr/>
        </p:nvSpPr>
        <p:spPr bwMode="auto">
          <a:xfrm>
            <a:off x="4862513"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25"/>
          <p:cNvSpPr>
            <a:spLocks noChangeShapeType="1"/>
          </p:cNvSpPr>
          <p:nvPr/>
        </p:nvSpPr>
        <p:spPr bwMode="auto">
          <a:xfrm flipH="1">
            <a:off x="3914775"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1" name="Text Box 127"/>
          <p:cNvSpPr txBox="1">
            <a:spLocks noChangeArrowheads="1"/>
          </p:cNvSpPr>
          <p:nvPr/>
        </p:nvSpPr>
        <p:spPr bwMode="auto">
          <a:xfrm>
            <a:off x="4718050"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1542" name="Text Box 129"/>
          <p:cNvSpPr txBox="1">
            <a:spLocks noChangeArrowheads="1"/>
          </p:cNvSpPr>
          <p:nvPr/>
        </p:nvSpPr>
        <p:spPr bwMode="auto">
          <a:xfrm>
            <a:off x="5245100"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1543" name="Group 110"/>
          <p:cNvGrpSpPr>
            <a:grpSpLocks/>
          </p:cNvGrpSpPr>
          <p:nvPr/>
        </p:nvGrpSpPr>
        <p:grpSpPr bwMode="auto">
          <a:xfrm>
            <a:off x="3597275" y="1852613"/>
            <a:ext cx="647700" cy="727075"/>
            <a:chOff x="5712" y="1748"/>
            <a:chExt cx="414" cy="466"/>
          </a:xfrm>
        </p:grpSpPr>
        <p:sp>
          <p:nvSpPr>
            <p:cNvPr id="21580"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81" name="Group 112"/>
            <p:cNvGrpSpPr>
              <a:grpSpLocks/>
            </p:cNvGrpSpPr>
            <p:nvPr/>
          </p:nvGrpSpPr>
          <p:grpSpPr bwMode="auto">
            <a:xfrm>
              <a:off x="5717" y="1777"/>
              <a:ext cx="358" cy="299"/>
              <a:chOff x="2940" y="226"/>
              <a:chExt cx="1120" cy="935"/>
            </a:xfrm>
          </p:grpSpPr>
          <p:sp>
            <p:nvSpPr>
              <p:cNvPr id="21587"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88" name="Group 114"/>
              <p:cNvGrpSpPr>
                <a:grpSpLocks/>
              </p:cNvGrpSpPr>
              <p:nvPr/>
            </p:nvGrpSpPr>
            <p:grpSpPr bwMode="auto">
              <a:xfrm>
                <a:off x="3341" y="722"/>
                <a:ext cx="274" cy="423"/>
                <a:chOff x="3396" y="861"/>
                <a:chExt cx="184" cy="284"/>
              </a:xfrm>
            </p:grpSpPr>
            <p:sp>
              <p:nvSpPr>
                <p:cNvPr id="21604"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5"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6"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89" name="Group 118"/>
              <p:cNvGrpSpPr>
                <a:grpSpLocks/>
              </p:cNvGrpSpPr>
              <p:nvPr/>
            </p:nvGrpSpPr>
            <p:grpSpPr bwMode="auto">
              <a:xfrm>
                <a:off x="3171" y="400"/>
                <a:ext cx="127" cy="177"/>
                <a:chOff x="2797" y="1581"/>
                <a:chExt cx="49" cy="68"/>
              </a:xfrm>
            </p:grpSpPr>
            <p:sp>
              <p:nvSpPr>
                <p:cNvPr id="21600"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1"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2"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3"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0" name="Group 123"/>
              <p:cNvGrpSpPr>
                <a:grpSpLocks/>
              </p:cNvGrpSpPr>
              <p:nvPr/>
            </p:nvGrpSpPr>
            <p:grpSpPr bwMode="auto">
              <a:xfrm>
                <a:off x="3684" y="400"/>
                <a:ext cx="127" cy="177"/>
                <a:chOff x="2797" y="1581"/>
                <a:chExt cx="49" cy="68"/>
              </a:xfrm>
            </p:grpSpPr>
            <p:sp>
              <p:nvSpPr>
                <p:cNvPr id="21596"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7"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1" name="Group 128"/>
              <p:cNvGrpSpPr>
                <a:grpSpLocks/>
              </p:cNvGrpSpPr>
              <p:nvPr/>
            </p:nvGrpSpPr>
            <p:grpSpPr bwMode="auto">
              <a:xfrm>
                <a:off x="3420" y="400"/>
                <a:ext cx="127" cy="177"/>
                <a:chOff x="2797" y="1581"/>
                <a:chExt cx="49" cy="68"/>
              </a:xfrm>
            </p:grpSpPr>
            <p:sp>
              <p:nvSpPr>
                <p:cNvPr id="21592"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3"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4"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5"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82" name="Group 133"/>
            <p:cNvGrpSpPr>
              <a:grpSpLocks/>
            </p:cNvGrpSpPr>
            <p:nvPr/>
          </p:nvGrpSpPr>
          <p:grpSpPr bwMode="auto">
            <a:xfrm>
              <a:off x="5974" y="1984"/>
              <a:ext cx="156" cy="227"/>
              <a:chOff x="2784" y="3210"/>
              <a:chExt cx="523" cy="772"/>
            </a:xfrm>
          </p:grpSpPr>
          <p:sp>
            <p:nvSpPr>
              <p:cNvPr id="21583"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4"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5"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86"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1544" name="Group 110"/>
          <p:cNvGrpSpPr>
            <a:grpSpLocks/>
          </p:cNvGrpSpPr>
          <p:nvPr/>
        </p:nvGrpSpPr>
        <p:grpSpPr bwMode="auto">
          <a:xfrm>
            <a:off x="4527550" y="1852613"/>
            <a:ext cx="647700" cy="727075"/>
            <a:chOff x="5712" y="1748"/>
            <a:chExt cx="414" cy="466"/>
          </a:xfrm>
        </p:grpSpPr>
        <p:sp>
          <p:nvSpPr>
            <p:cNvPr id="21553"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54" name="Group 112"/>
            <p:cNvGrpSpPr>
              <a:grpSpLocks/>
            </p:cNvGrpSpPr>
            <p:nvPr/>
          </p:nvGrpSpPr>
          <p:grpSpPr bwMode="auto">
            <a:xfrm>
              <a:off x="5717" y="1777"/>
              <a:ext cx="358" cy="299"/>
              <a:chOff x="2940" y="226"/>
              <a:chExt cx="1120" cy="935"/>
            </a:xfrm>
          </p:grpSpPr>
          <p:sp>
            <p:nvSpPr>
              <p:cNvPr id="21560"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61" name="Group 114"/>
              <p:cNvGrpSpPr>
                <a:grpSpLocks/>
              </p:cNvGrpSpPr>
              <p:nvPr/>
            </p:nvGrpSpPr>
            <p:grpSpPr bwMode="auto">
              <a:xfrm>
                <a:off x="3341" y="722"/>
                <a:ext cx="274" cy="423"/>
                <a:chOff x="3396" y="861"/>
                <a:chExt cx="184" cy="284"/>
              </a:xfrm>
            </p:grpSpPr>
            <p:sp>
              <p:nvSpPr>
                <p:cNvPr id="21577"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8"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9"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62" name="Group 118"/>
              <p:cNvGrpSpPr>
                <a:grpSpLocks/>
              </p:cNvGrpSpPr>
              <p:nvPr/>
            </p:nvGrpSpPr>
            <p:grpSpPr bwMode="auto">
              <a:xfrm>
                <a:off x="3171" y="400"/>
                <a:ext cx="127" cy="177"/>
                <a:chOff x="2797" y="1581"/>
                <a:chExt cx="49" cy="68"/>
              </a:xfrm>
            </p:grpSpPr>
            <p:sp>
              <p:nvSpPr>
                <p:cNvPr id="21573"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4"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5"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6"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3" name="Group 123"/>
              <p:cNvGrpSpPr>
                <a:grpSpLocks/>
              </p:cNvGrpSpPr>
              <p:nvPr/>
            </p:nvGrpSpPr>
            <p:grpSpPr bwMode="auto">
              <a:xfrm>
                <a:off x="3684" y="400"/>
                <a:ext cx="127" cy="177"/>
                <a:chOff x="2797" y="1581"/>
                <a:chExt cx="49" cy="68"/>
              </a:xfrm>
            </p:grpSpPr>
            <p:sp>
              <p:nvSpPr>
                <p:cNvPr id="21569"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0"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1"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2"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4" name="Group 128"/>
              <p:cNvGrpSpPr>
                <a:grpSpLocks/>
              </p:cNvGrpSpPr>
              <p:nvPr/>
            </p:nvGrpSpPr>
            <p:grpSpPr bwMode="auto">
              <a:xfrm>
                <a:off x="3420" y="400"/>
                <a:ext cx="127" cy="177"/>
                <a:chOff x="2797" y="1581"/>
                <a:chExt cx="49" cy="68"/>
              </a:xfrm>
            </p:grpSpPr>
            <p:sp>
              <p:nvSpPr>
                <p:cNvPr id="21565"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6"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7"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55" name="Group 133"/>
            <p:cNvGrpSpPr>
              <a:grpSpLocks/>
            </p:cNvGrpSpPr>
            <p:nvPr/>
          </p:nvGrpSpPr>
          <p:grpSpPr bwMode="auto">
            <a:xfrm>
              <a:off x="5974" y="1984"/>
              <a:ext cx="156" cy="227"/>
              <a:chOff x="2784" y="3210"/>
              <a:chExt cx="523" cy="772"/>
            </a:xfrm>
          </p:grpSpPr>
          <p:sp>
            <p:nvSpPr>
              <p:cNvPr id="21556"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7"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8"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59"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45" name="Text Box 103"/>
          <p:cNvSpPr txBox="1">
            <a:spLocks noChangeArrowheads="1"/>
          </p:cNvSpPr>
          <p:nvPr/>
        </p:nvSpPr>
        <p:spPr bwMode="auto">
          <a:xfrm>
            <a:off x="2225675"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1546" name="Text Box 103"/>
          <p:cNvSpPr txBox="1">
            <a:spLocks noChangeArrowheads="1"/>
          </p:cNvSpPr>
          <p:nvPr/>
        </p:nvSpPr>
        <p:spPr bwMode="auto">
          <a:xfrm>
            <a:off x="5245100"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
        <p:nvSpPr>
          <p:cNvPr id="21547"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1548"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1549"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1550"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1551"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1552"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16"/>
          <p:cNvSpPr>
            <a:spLocks noChangeShapeType="1"/>
          </p:cNvSpPr>
          <p:nvPr/>
        </p:nvSpPr>
        <p:spPr bwMode="auto">
          <a:xfrm>
            <a:off x="2641600" y="3546475"/>
            <a:ext cx="1381125" cy="4397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Rectangle 3"/>
          <p:cNvSpPr>
            <a:spLocks noGrp="1" noChangeArrowheads="1"/>
          </p:cNvSpPr>
          <p:nvPr>
            <p:ph type="title"/>
          </p:nvPr>
        </p:nvSpPr>
        <p:spPr/>
        <p:txBody>
          <a:bodyPr/>
          <a:lstStyle/>
          <a:p>
            <a:pPr eaLnBrk="1" hangingPunct="1"/>
            <a:r>
              <a:rPr lang="en-US" smtClean="0"/>
              <a:t>Line of business levels: Review</a:t>
            </a:r>
          </a:p>
        </p:txBody>
      </p:sp>
      <p:grpSp>
        <p:nvGrpSpPr>
          <p:cNvPr id="22539" name="Group 4"/>
          <p:cNvGrpSpPr>
            <a:grpSpLocks/>
          </p:cNvGrpSpPr>
          <p:nvPr/>
        </p:nvGrpSpPr>
        <p:grpSpPr bwMode="auto">
          <a:xfrm>
            <a:off x="2287588" y="2846388"/>
            <a:ext cx="657225" cy="739775"/>
            <a:chOff x="2324" y="435"/>
            <a:chExt cx="933" cy="1052"/>
          </a:xfrm>
        </p:grpSpPr>
        <p:sp>
          <p:nvSpPr>
            <p:cNvPr id="2272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2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3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31" name="Group 9"/>
            <p:cNvGrpSpPr>
              <a:grpSpLocks/>
            </p:cNvGrpSpPr>
            <p:nvPr/>
          </p:nvGrpSpPr>
          <p:grpSpPr bwMode="auto">
            <a:xfrm>
              <a:off x="2889" y="957"/>
              <a:ext cx="348" cy="510"/>
              <a:chOff x="2784" y="3210"/>
              <a:chExt cx="523" cy="772"/>
            </a:xfrm>
          </p:grpSpPr>
          <p:sp>
            <p:nvSpPr>
              <p:cNvPr id="2273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3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0"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grpSp>
        <p:nvGrpSpPr>
          <p:cNvPr id="22541" name="Group 15"/>
          <p:cNvGrpSpPr>
            <a:grpSpLocks/>
          </p:cNvGrpSpPr>
          <p:nvPr/>
        </p:nvGrpSpPr>
        <p:grpSpPr bwMode="auto">
          <a:xfrm>
            <a:off x="5938838" y="2867025"/>
            <a:ext cx="657225" cy="739775"/>
            <a:chOff x="2324" y="435"/>
            <a:chExt cx="933" cy="1052"/>
          </a:xfrm>
        </p:grpSpPr>
        <p:sp>
          <p:nvSpPr>
            <p:cNvPr id="22718"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19"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0"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1"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22" name="Group 20"/>
            <p:cNvGrpSpPr>
              <a:grpSpLocks/>
            </p:cNvGrpSpPr>
            <p:nvPr/>
          </p:nvGrpSpPr>
          <p:grpSpPr bwMode="auto">
            <a:xfrm>
              <a:off x="2889" y="957"/>
              <a:ext cx="348" cy="510"/>
              <a:chOff x="2784" y="3210"/>
              <a:chExt cx="523" cy="772"/>
            </a:xfrm>
          </p:grpSpPr>
          <p:sp>
            <p:nvSpPr>
              <p:cNvPr id="22723"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4"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5"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26"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2"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2543" name="Text Box 26"/>
          <p:cNvSpPr txBox="1">
            <a:spLocks noChangeArrowheads="1"/>
          </p:cNvSpPr>
          <p:nvPr/>
        </p:nvSpPr>
        <p:spPr bwMode="auto">
          <a:xfrm>
            <a:off x="2740025" y="4038600"/>
            <a:ext cx="963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22544" name="Freeform 27"/>
          <p:cNvSpPr>
            <a:spLocks/>
          </p:cNvSpPr>
          <p:nvPr/>
        </p:nvSpPr>
        <p:spPr bwMode="auto">
          <a:xfrm>
            <a:off x="377983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5"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Building Coverage</a:t>
            </a:r>
          </a:p>
        </p:txBody>
      </p:sp>
      <p:sp>
        <p:nvSpPr>
          <p:cNvPr id="22546" name="Text Box 29"/>
          <p:cNvSpPr txBox="1">
            <a:spLocks noChangeArrowheads="1"/>
          </p:cNvSpPr>
          <p:nvPr/>
        </p:nvSpPr>
        <p:spPr bwMode="auto">
          <a:xfrm>
            <a:off x="4311650" y="4038600"/>
            <a:ext cx="676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a:t>
            </a:r>
            <a:br>
              <a:rPr lang="en-US" sz="1600">
                <a:solidFill>
                  <a:schemeClr val="bg1"/>
                </a:solidFill>
              </a:rPr>
            </a:br>
            <a:r>
              <a:rPr lang="en-US" sz="1600">
                <a:solidFill>
                  <a:schemeClr val="bg1"/>
                </a:solidFill>
              </a:rPr>
              <a:t>sion</a:t>
            </a:r>
          </a:p>
        </p:txBody>
      </p:sp>
      <p:sp>
        <p:nvSpPr>
          <p:cNvPr id="22547"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2548"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5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1" name="Group 34"/>
          <p:cNvGrpSpPr>
            <a:grpSpLocks/>
          </p:cNvGrpSpPr>
          <p:nvPr/>
        </p:nvGrpSpPr>
        <p:grpSpPr bwMode="auto">
          <a:xfrm>
            <a:off x="2282825" y="5521325"/>
            <a:ext cx="2028825" cy="781050"/>
            <a:chOff x="2539" y="3478"/>
            <a:chExt cx="1278" cy="492"/>
          </a:xfrm>
        </p:grpSpPr>
        <p:sp>
          <p:nvSpPr>
            <p:cNvPr id="22713" name="Text Box 35"/>
            <p:cNvSpPr txBox="1">
              <a:spLocks noChangeArrowheads="1"/>
            </p:cNvSpPr>
            <p:nvPr/>
          </p:nvSpPr>
          <p:spPr bwMode="auto">
            <a:xfrm>
              <a:off x="3193" y="3647"/>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22714"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715"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6"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7"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5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55" name="Group 43"/>
          <p:cNvGrpSpPr>
            <a:grpSpLocks/>
          </p:cNvGrpSpPr>
          <p:nvPr/>
        </p:nvGrpSpPr>
        <p:grpSpPr bwMode="auto">
          <a:xfrm>
            <a:off x="6361113" y="917575"/>
            <a:ext cx="568325" cy="474663"/>
            <a:chOff x="2940" y="226"/>
            <a:chExt cx="1120" cy="935"/>
          </a:xfrm>
        </p:grpSpPr>
        <p:sp>
          <p:nvSpPr>
            <p:cNvPr id="22693"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94" name="Group 45"/>
            <p:cNvGrpSpPr>
              <a:grpSpLocks/>
            </p:cNvGrpSpPr>
            <p:nvPr/>
          </p:nvGrpSpPr>
          <p:grpSpPr bwMode="auto">
            <a:xfrm>
              <a:off x="3341" y="722"/>
              <a:ext cx="274" cy="423"/>
              <a:chOff x="3396" y="861"/>
              <a:chExt cx="184" cy="284"/>
            </a:xfrm>
          </p:grpSpPr>
          <p:sp>
            <p:nvSpPr>
              <p:cNvPr id="22710"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1"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2"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95" name="Group 49"/>
            <p:cNvGrpSpPr>
              <a:grpSpLocks/>
            </p:cNvGrpSpPr>
            <p:nvPr/>
          </p:nvGrpSpPr>
          <p:grpSpPr bwMode="auto">
            <a:xfrm>
              <a:off x="3171" y="400"/>
              <a:ext cx="127" cy="177"/>
              <a:chOff x="2797" y="1581"/>
              <a:chExt cx="49" cy="68"/>
            </a:xfrm>
          </p:grpSpPr>
          <p:sp>
            <p:nvSpPr>
              <p:cNvPr id="22706"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7"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8"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9"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6" name="Group 54"/>
            <p:cNvGrpSpPr>
              <a:grpSpLocks/>
            </p:cNvGrpSpPr>
            <p:nvPr/>
          </p:nvGrpSpPr>
          <p:grpSpPr bwMode="auto">
            <a:xfrm>
              <a:off x="3684" y="400"/>
              <a:ext cx="127" cy="177"/>
              <a:chOff x="2797" y="1581"/>
              <a:chExt cx="49" cy="68"/>
            </a:xfrm>
          </p:grpSpPr>
          <p:sp>
            <p:nvSpPr>
              <p:cNvPr id="22702"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3"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4"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5"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7" name="Group 59"/>
            <p:cNvGrpSpPr>
              <a:grpSpLocks/>
            </p:cNvGrpSpPr>
            <p:nvPr/>
          </p:nvGrpSpPr>
          <p:grpSpPr bwMode="auto">
            <a:xfrm>
              <a:off x="3420" y="400"/>
              <a:ext cx="127" cy="177"/>
              <a:chOff x="2797" y="1581"/>
              <a:chExt cx="49" cy="68"/>
            </a:xfrm>
          </p:grpSpPr>
          <p:sp>
            <p:nvSpPr>
              <p:cNvPr id="22698"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99"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0"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1"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56" name="Group 64"/>
          <p:cNvGrpSpPr>
            <a:grpSpLocks/>
          </p:cNvGrpSpPr>
          <p:nvPr/>
        </p:nvGrpSpPr>
        <p:grpSpPr bwMode="auto">
          <a:xfrm>
            <a:off x="6751638" y="1238250"/>
            <a:ext cx="244475" cy="358775"/>
            <a:chOff x="2784" y="3210"/>
            <a:chExt cx="523" cy="772"/>
          </a:xfrm>
        </p:grpSpPr>
        <p:sp>
          <p:nvSpPr>
            <p:cNvPr id="22689"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0"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1"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92"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2255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60" name="Group 72"/>
          <p:cNvGrpSpPr>
            <a:grpSpLocks/>
          </p:cNvGrpSpPr>
          <p:nvPr/>
        </p:nvGrpSpPr>
        <p:grpSpPr bwMode="auto">
          <a:xfrm>
            <a:off x="2355850" y="911225"/>
            <a:ext cx="460375" cy="400050"/>
            <a:chOff x="2340" y="2369"/>
            <a:chExt cx="399" cy="348"/>
          </a:xfrm>
        </p:grpSpPr>
        <p:sp>
          <p:nvSpPr>
            <p:cNvPr id="22679"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0"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1"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3"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61" name="Group 83"/>
          <p:cNvGrpSpPr>
            <a:grpSpLocks/>
          </p:cNvGrpSpPr>
          <p:nvPr/>
        </p:nvGrpSpPr>
        <p:grpSpPr bwMode="auto">
          <a:xfrm>
            <a:off x="2706688" y="1238250"/>
            <a:ext cx="244475" cy="358775"/>
            <a:chOff x="2784" y="3210"/>
            <a:chExt cx="523" cy="772"/>
          </a:xfrm>
        </p:grpSpPr>
        <p:sp>
          <p:nvSpPr>
            <p:cNvPr id="22675"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6"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7"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8"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2562" name="Group 88"/>
          <p:cNvGrpSpPr>
            <a:grpSpLocks/>
          </p:cNvGrpSpPr>
          <p:nvPr/>
        </p:nvGrpSpPr>
        <p:grpSpPr bwMode="auto">
          <a:xfrm>
            <a:off x="6880225" y="2867025"/>
            <a:ext cx="657225" cy="739775"/>
            <a:chOff x="2324" y="435"/>
            <a:chExt cx="933" cy="1052"/>
          </a:xfrm>
        </p:grpSpPr>
        <p:sp>
          <p:nvSpPr>
            <p:cNvPr id="22666"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667"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8"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9"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670" name="Group 93"/>
            <p:cNvGrpSpPr>
              <a:grpSpLocks/>
            </p:cNvGrpSpPr>
            <p:nvPr/>
          </p:nvGrpSpPr>
          <p:grpSpPr bwMode="auto">
            <a:xfrm>
              <a:off x="2889" y="957"/>
              <a:ext cx="348" cy="510"/>
              <a:chOff x="2784" y="3210"/>
              <a:chExt cx="523" cy="772"/>
            </a:xfrm>
          </p:grpSpPr>
          <p:sp>
            <p:nvSpPr>
              <p:cNvPr id="22671"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2"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3"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4"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63" name="Text Box 98"/>
          <p:cNvSpPr txBox="1">
            <a:spLocks noChangeArrowheads="1"/>
          </p:cNvSpPr>
          <p:nvPr/>
        </p:nvSpPr>
        <p:spPr bwMode="auto">
          <a:xfrm>
            <a:off x="7874000" y="5634038"/>
            <a:ext cx="1012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2564" name="AutoShape 99"/>
          <p:cNvSpPr>
            <a:spLocks noChangeArrowheads="1"/>
          </p:cNvSpPr>
          <p:nvPr/>
        </p:nvSpPr>
        <p:spPr bwMode="auto">
          <a:xfrm rot="10800000" flipH="1">
            <a:off x="68357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65" name="Rectangle 100"/>
          <p:cNvSpPr>
            <a:spLocks noChangeArrowheads="1"/>
          </p:cNvSpPr>
          <p:nvPr/>
        </p:nvSpPr>
        <p:spPr bwMode="auto">
          <a:xfrm>
            <a:off x="69516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6" name="Rectangle 101"/>
          <p:cNvSpPr>
            <a:spLocks noChangeArrowheads="1"/>
          </p:cNvSpPr>
          <p:nvPr/>
        </p:nvSpPr>
        <p:spPr bwMode="auto">
          <a:xfrm>
            <a:off x="69453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7" name="Rectangle 102"/>
          <p:cNvSpPr>
            <a:spLocks noChangeArrowheads="1"/>
          </p:cNvSpPr>
          <p:nvPr/>
        </p:nvSpPr>
        <p:spPr bwMode="auto">
          <a:xfrm>
            <a:off x="69389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256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2570"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2571"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2572"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121"/>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122"/>
          <p:cNvSpPr>
            <a:spLocks noChangeShapeType="1"/>
          </p:cNvSpPr>
          <p:nvPr/>
        </p:nvSpPr>
        <p:spPr bwMode="auto">
          <a:xfrm>
            <a:off x="2466975" y="4630738"/>
            <a:ext cx="0" cy="87947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6" name="Line 124"/>
          <p:cNvSpPr>
            <a:spLocks noChangeShapeType="1"/>
          </p:cNvSpPr>
          <p:nvPr/>
        </p:nvSpPr>
        <p:spPr bwMode="auto">
          <a:xfrm flipH="1">
            <a:off x="2992438" y="4619625"/>
            <a:ext cx="1044575" cy="88582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257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2579"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22580"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2581" name="Group 89"/>
          <p:cNvGrpSpPr>
            <a:grpSpLocks/>
          </p:cNvGrpSpPr>
          <p:nvPr/>
        </p:nvGrpSpPr>
        <p:grpSpPr bwMode="auto">
          <a:xfrm>
            <a:off x="2271713" y="1814513"/>
            <a:ext cx="638175" cy="720725"/>
            <a:chOff x="2358" y="1480"/>
            <a:chExt cx="414" cy="466"/>
          </a:xfrm>
        </p:grpSpPr>
        <p:sp>
          <p:nvSpPr>
            <p:cNvPr id="22649"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50" name="Group 91"/>
            <p:cNvGrpSpPr>
              <a:grpSpLocks/>
            </p:cNvGrpSpPr>
            <p:nvPr/>
          </p:nvGrpSpPr>
          <p:grpSpPr bwMode="auto">
            <a:xfrm>
              <a:off x="2388" y="1505"/>
              <a:ext cx="290" cy="252"/>
              <a:chOff x="2340" y="2369"/>
              <a:chExt cx="399" cy="348"/>
            </a:xfrm>
          </p:grpSpPr>
          <p:sp>
            <p:nvSpPr>
              <p:cNvPr id="22656"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7"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8"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9"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0"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1"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3"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5"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51" name="Group 102"/>
            <p:cNvGrpSpPr>
              <a:grpSpLocks/>
            </p:cNvGrpSpPr>
            <p:nvPr/>
          </p:nvGrpSpPr>
          <p:grpSpPr bwMode="auto">
            <a:xfrm>
              <a:off x="2620" y="1716"/>
              <a:ext cx="156" cy="227"/>
              <a:chOff x="2784" y="3210"/>
              <a:chExt cx="523" cy="772"/>
            </a:xfrm>
          </p:grpSpPr>
          <p:sp>
            <p:nvSpPr>
              <p:cNvPr id="22652"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3"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4"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55"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2582" name="Group 110"/>
          <p:cNvGrpSpPr>
            <a:grpSpLocks/>
          </p:cNvGrpSpPr>
          <p:nvPr/>
        </p:nvGrpSpPr>
        <p:grpSpPr bwMode="auto">
          <a:xfrm>
            <a:off x="5943600" y="1852613"/>
            <a:ext cx="647700" cy="727075"/>
            <a:chOff x="5712" y="1748"/>
            <a:chExt cx="414" cy="466"/>
          </a:xfrm>
        </p:grpSpPr>
        <p:sp>
          <p:nvSpPr>
            <p:cNvPr id="2262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23" name="Group 112"/>
            <p:cNvGrpSpPr>
              <a:grpSpLocks/>
            </p:cNvGrpSpPr>
            <p:nvPr/>
          </p:nvGrpSpPr>
          <p:grpSpPr bwMode="auto">
            <a:xfrm>
              <a:off x="5717" y="1777"/>
              <a:ext cx="358" cy="299"/>
              <a:chOff x="2940" y="226"/>
              <a:chExt cx="1120" cy="935"/>
            </a:xfrm>
          </p:grpSpPr>
          <p:sp>
            <p:nvSpPr>
              <p:cNvPr id="2262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30" name="Group 114"/>
              <p:cNvGrpSpPr>
                <a:grpSpLocks/>
              </p:cNvGrpSpPr>
              <p:nvPr/>
            </p:nvGrpSpPr>
            <p:grpSpPr bwMode="auto">
              <a:xfrm>
                <a:off x="3341" y="722"/>
                <a:ext cx="274" cy="423"/>
                <a:chOff x="3396" y="861"/>
                <a:chExt cx="184" cy="284"/>
              </a:xfrm>
            </p:grpSpPr>
            <p:sp>
              <p:nvSpPr>
                <p:cNvPr id="2264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31" name="Group 118"/>
              <p:cNvGrpSpPr>
                <a:grpSpLocks/>
              </p:cNvGrpSpPr>
              <p:nvPr/>
            </p:nvGrpSpPr>
            <p:grpSpPr bwMode="auto">
              <a:xfrm>
                <a:off x="3171" y="400"/>
                <a:ext cx="127" cy="177"/>
                <a:chOff x="2797" y="1581"/>
                <a:chExt cx="49" cy="68"/>
              </a:xfrm>
            </p:grpSpPr>
            <p:sp>
              <p:nvSpPr>
                <p:cNvPr id="2264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2" name="Group 123"/>
              <p:cNvGrpSpPr>
                <a:grpSpLocks/>
              </p:cNvGrpSpPr>
              <p:nvPr/>
            </p:nvGrpSpPr>
            <p:grpSpPr bwMode="auto">
              <a:xfrm>
                <a:off x="3684" y="400"/>
                <a:ext cx="127" cy="177"/>
                <a:chOff x="2797" y="1581"/>
                <a:chExt cx="49" cy="68"/>
              </a:xfrm>
            </p:grpSpPr>
            <p:sp>
              <p:nvSpPr>
                <p:cNvPr id="2263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3" name="Group 128"/>
              <p:cNvGrpSpPr>
                <a:grpSpLocks/>
              </p:cNvGrpSpPr>
              <p:nvPr/>
            </p:nvGrpSpPr>
            <p:grpSpPr bwMode="auto">
              <a:xfrm>
                <a:off x="3420" y="400"/>
                <a:ext cx="127" cy="177"/>
                <a:chOff x="2797" y="1581"/>
                <a:chExt cx="49" cy="68"/>
              </a:xfrm>
            </p:grpSpPr>
            <p:sp>
              <p:nvSpPr>
                <p:cNvPr id="2263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624" name="Group 133"/>
            <p:cNvGrpSpPr>
              <a:grpSpLocks/>
            </p:cNvGrpSpPr>
            <p:nvPr/>
          </p:nvGrpSpPr>
          <p:grpSpPr bwMode="auto">
            <a:xfrm>
              <a:off x="5974" y="1984"/>
              <a:ext cx="156" cy="227"/>
              <a:chOff x="2784" y="3210"/>
              <a:chExt cx="523" cy="772"/>
            </a:xfrm>
          </p:grpSpPr>
          <p:sp>
            <p:nvSpPr>
              <p:cNvPr id="2262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2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3"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22584" name="Group 110"/>
          <p:cNvGrpSpPr>
            <a:grpSpLocks/>
          </p:cNvGrpSpPr>
          <p:nvPr/>
        </p:nvGrpSpPr>
        <p:grpSpPr bwMode="auto">
          <a:xfrm>
            <a:off x="6873875" y="1852613"/>
            <a:ext cx="647700" cy="727075"/>
            <a:chOff x="5712" y="1748"/>
            <a:chExt cx="414" cy="466"/>
          </a:xfrm>
        </p:grpSpPr>
        <p:sp>
          <p:nvSpPr>
            <p:cNvPr id="2259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96" name="Group 112"/>
            <p:cNvGrpSpPr>
              <a:grpSpLocks/>
            </p:cNvGrpSpPr>
            <p:nvPr/>
          </p:nvGrpSpPr>
          <p:grpSpPr bwMode="auto">
            <a:xfrm>
              <a:off x="5717" y="1777"/>
              <a:ext cx="358" cy="299"/>
              <a:chOff x="2940" y="226"/>
              <a:chExt cx="1120" cy="935"/>
            </a:xfrm>
          </p:grpSpPr>
          <p:sp>
            <p:nvSpPr>
              <p:cNvPr id="2260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03" name="Group 114"/>
              <p:cNvGrpSpPr>
                <a:grpSpLocks/>
              </p:cNvGrpSpPr>
              <p:nvPr/>
            </p:nvGrpSpPr>
            <p:grpSpPr bwMode="auto">
              <a:xfrm>
                <a:off x="3341" y="722"/>
                <a:ext cx="274" cy="423"/>
                <a:chOff x="3396" y="861"/>
                <a:chExt cx="184" cy="284"/>
              </a:xfrm>
            </p:grpSpPr>
            <p:sp>
              <p:nvSpPr>
                <p:cNvPr id="2261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04" name="Group 118"/>
              <p:cNvGrpSpPr>
                <a:grpSpLocks/>
              </p:cNvGrpSpPr>
              <p:nvPr/>
            </p:nvGrpSpPr>
            <p:grpSpPr bwMode="auto">
              <a:xfrm>
                <a:off x="3171" y="400"/>
                <a:ext cx="127" cy="177"/>
                <a:chOff x="2797" y="1581"/>
                <a:chExt cx="49" cy="68"/>
              </a:xfrm>
            </p:grpSpPr>
            <p:sp>
              <p:nvSpPr>
                <p:cNvPr id="2261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5" name="Group 123"/>
              <p:cNvGrpSpPr>
                <a:grpSpLocks/>
              </p:cNvGrpSpPr>
              <p:nvPr/>
            </p:nvGrpSpPr>
            <p:grpSpPr bwMode="auto">
              <a:xfrm>
                <a:off x="3684" y="400"/>
                <a:ext cx="127" cy="177"/>
                <a:chOff x="2797" y="1581"/>
                <a:chExt cx="49" cy="68"/>
              </a:xfrm>
            </p:grpSpPr>
            <p:sp>
              <p:nvSpPr>
                <p:cNvPr id="2261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6" name="Group 128"/>
              <p:cNvGrpSpPr>
                <a:grpSpLocks/>
              </p:cNvGrpSpPr>
              <p:nvPr/>
            </p:nvGrpSpPr>
            <p:grpSpPr bwMode="auto">
              <a:xfrm>
                <a:off x="3420" y="400"/>
                <a:ext cx="127" cy="177"/>
                <a:chOff x="2797" y="1581"/>
                <a:chExt cx="49" cy="68"/>
              </a:xfrm>
            </p:grpSpPr>
            <p:sp>
              <p:nvSpPr>
                <p:cNvPr id="2260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97" name="Group 133"/>
            <p:cNvGrpSpPr>
              <a:grpSpLocks/>
            </p:cNvGrpSpPr>
            <p:nvPr/>
          </p:nvGrpSpPr>
          <p:grpSpPr bwMode="auto">
            <a:xfrm>
              <a:off x="5974" y="1984"/>
              <a:ext cx="156" cy="227"/>
              <a:chOff x="2784" y="3210"/>
              <a:chExt cx="523" cy="772"/>
            </a:xfrm>
          </p:grpSpPr>
          <p:sp>
            <p:nvSpPr>
              <p:cNvPr id="2259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9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0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0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5"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2586"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Homeowners Line</a:t>
            </a:r>
          </a:p>
        </p:txBody>
      </p:sp>
      <p:sp>
        <p:nvSpPr>
          <p:cNvPr id="22587"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grpSp>
        <p:nvGrpSpPr>
          <p:cNvPr id="22588" name="Group 213"/>
          <p:cNvGrpSpPr>
            <a:grpSpLocks/>
          </p:cNvGrpSpPr>
          <p:nvPr/>
        </p:nvGrpSpPr>
        <p:grpSpPr bwMode="auto">
          <a:xfrm>
            <a:off x="4646613" y="5513388"/>
            <a:ext cx="2078037" cy="781050"/>
            <a:chOff x="1189563" y="5513532"/>
            <a:chExt cx="2078038" cy="781050"/>
          </a:xfrm>
        </p:grpSpPr>
        <p:sp>
          <p:nvSpPr>
            <p:cNvPr id="22590"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2591"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92"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3"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4"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9" name="Line 125"/>
          <p:cNvSpPr>
            <a:spLocks noChangeShapeType="1"/>
          </p:cNvSpPr>
          <p:nvPr/>
        </p:nvSpPr>
        <p:spPr bwMode="auto">
          <a:xfrm flipH="1">
            <a:off x="6267450"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t>The LOB </a:t>
            </a:r>
            <a:r>
              <a:rPr lang="en-US" sz="2800" dirty="0" err="1" smtClean="0"/>
              <a:t>typelists</a:t>
            </a:r>
            <a:endParaRPr lang="en-US" sz="2800" dirty="0" smtClean="0"/>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The LOB model typelists</a:t>
            </a:r>
          </a:p>
        </p:txBody>
      </p:sp>
      <p:sp>
        <p:nvSpPr>
          <p:cNvPr id="24579" name="Rectangle 47"/>
          <p:cNvSpPr>
            <a:spLocks noGrp="1" noChangeArrowheads="1"/>
          </p:cNvSpPr>
          <p:nvPr>
            <p:ph idx="1"/>
          </p:nvPr>
        </p:nvSpPr>
        <p:spPr>
          <a:xfrm>
            <a:off x="519113" y="1192213"/>
            <a:ext cx="4402411" cy="5197475"/>
          </a:xfrm>
        </p:spPr>
        <p:txBody>
          <a:bodyPr/>
          <a:lstStyle/>
          <a:p>
            <a:pPr>
              <a:buFont typeface="Arial" charset="0"/>
              <a:buChar char="•"/>
            </a:pPr>
            <a:r>
              <a:rPr lang="en-US" dirty="0" smtClean="0"/>
              <a:t>ClaimCenter manages LOB model through series of six interconnected </a:t>
            </a:r>
            <a:r>
              <a:rPr lang="en-US" dirty="0" err="1" smtClean="0"/>
              <a:t>typelists</a:t>
            </a:r>
            <a:endParaRPr lang="en-US" dirty="0" smtClean="0"/>
          </a:p>
          <a:p>
            <a:pPr lvl="1"/>
            <a:r>
              <a:rPr lang="en-US" dirty="0" err="1" smtClean="0"/>
              <a:t>Typecodes</a:t>
            </a:r>
            <a:r>
              <a:rPr lang="en-US" dirty="0" smtClean="0"/>
              <a:t> in each typelist reference </a:t>
            </a:r>
            <a:r>
              <a:rPr lang="en-US" dirty="0" err="1" smtClean="0"/>
              <a:t>typecodes</a:t>
            </a:r>
            <a:r>
              <a:rPr lang="en-US" dirty="0" smtClean="0"/>
              <a:t> in the </a:t>
            </a:r>
            <a:r>
              <a:rPr lang="en-US" dirty="0" err="1" smtClean="0"/>
              <a:t>typelists</a:t>
            </a:r>
            <a:r>
              <a:rPr lang="en-US" dirty="0" smtClean="0"/>
              <a:t> above and below it</a:t>
            </a:r>
          </a:p>
          <a:p>
            <a:pPr lvl="1"/>
            <a:r>
              <a:rPr lang="en-US" dirty="0" smtClean="0"/>
              <a:t>For example, “</a:t>
            </a:r>
            <a:r>
              <a:rPr lang="en-US" dirty="0" err="1" smtClean="0"/>
              <a:t>PersonalAuto</a:t>
            </a:r>
            <a:r>
              <a:rPr lang="en-US" dirty="0" smtClean="0"/>
              <a:t>" policy </a:t>
            </a:r>
            <a:r>
              <a:rPr lang="en-US" dirty="0" err="1" smtClean="0"/>
              <a:t>typecode</a:t>
            </a:r>
            <a:r>
              <a:rPr lang="en-US" dirty="0" smtClean="0"/>
              <a:t> references one parent LOB code (“</a:t>
            </a:r>
            <a:r>
              <a:rPr lang="en-US" dirty="0" err="1" smtClean="0"/>
              <a:t>PersonalAutoLine</a:t>
            </a:r>
            <a:r>
              <a:rPr lang="en-US" dirty="0" smtClean="0"/>
              <a:t>") and thirty-six child coverage </a:t>
            </a:r>
            <a:r>
              <a:rPr lang="en-US" dirty="0" err="1" smtClean="0"/>
              <a:t>typecodes</a:t>
            </a:r>
            <a:r>
              <a:rPr lang="en-US" dirty="0" smtClean="0"/>
              <a:t> (such as “</a:t>
            </a:r>
            <a:r>
              <a:rPr lang="en-US" dirty="0" err="1" smtClean="0"/>
              <a:t>PACollisionCov</a:t>
            </a:r>
            <a:r>
              <a:rPr lang="en-US" dirty="0" smtClean="0"/>
              <a:t>“ and “</a:t>
            </a:r>
            <a:r>
              <a:rPr lang="en-US" dirty="0" err="1" smtClean="0"/>
              <a:t>PARentalCov</a:t>
            </a:r>
            <a:r>
              <a:rPr lang="en-US" dirty="0" smtClean="0"/>
              <a:t>”)</a:t>
            </a:r>
          </a:p>
        </p:txBody>
      </p:sp>
      <p:sp>
        <p:nvSpPr>
          <p:cNvPr id="24580" name="Rectangle 4"/>
          <p:cNvSpPr>
            <a:spLocks noChangeArrowheads="1"/>
          </p:cNvSpPr>
          <p:nvPr/>
        </p:nvSpPr>
        <p:spPr bwMode="auto">
          <a:xfrm>
            <a:off x="4921524" y="10763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1" name="Rectangle 7"/>
          <p:cNvSpPr>
            <a:spLocks noChangeArrowheads="1"/>
          </p:cNvSpPr>
          <p:nvPr/>
        </p:nvSpPr>
        <p:spPr bwMode="auto">
          <a:xfrm>
            <a:off x="4921524" y="2008188"/>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2" name="Rectangle 10"/>
          <p:cNvSpPr>
            <a:spLocks noChangeArrowheads="1"/>
          </p:cNvSpPr>
          <p:nvPr/>
        </p:nvSpPr>
        <p:spPr bwMode="auto">
          <a:xfrm>
            <a:off x="4923111" y="29400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3" name="Rectangle 13"/>
          <p:cNvSpPr>
            <a:spLocks noChangeArrowheads="1"/>
          </p:cNvSpPr>
          <p:nvPr/>
        </p:nvSpPr>
        <p:spPr bwMode="auto">
          <a:xfrm>
            <a:off x="4923111" y="38735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4" name="Rectangle 16"/>
          <p:cNvSpPr>
            <a:spLocks noChangeArrowheads="1"/>
          </p:cNvSpPr>
          <p:nvPr/>
        </p:nvSpPr>
        <p:spPr bwMode="auto">
          <a:xfrm>
            <a:off x="4923111" y="480536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5" name="Rectangle 19"/>
          <p:cNvSpPr>
            <a:spLocks noChangeArrowheads="1"/>
          </p:cNvSpPr>
          <p:nvPr/>
        </p:nvSpPr>
        <p:spPr bwMode="auto">
          <a:xfrm>
            <a:off x="4921524" y="573881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4586" name="Group 21"/>
          <p:cNvGrpSpPr>
            <a:grpSpLocks/>
          </p:cNvGrpSpPr>
          <p:nvPr/>
        </p:nvGrpSpPr>
        <p:grpSpPr bwMode="auto">
          <a:xfrm>
            <a:off x="5789886" y="1552575"/>
            <a:ext cx="555625" cy="450850"/>
            <a:chOff x="4529" y="978"/>
            <a:chExt cx="350" cy="284"/>
          </a:xfrm>
        </p:grpSpPr>
        <p:sp>
          <p:nvSpPr>
            <p:cNvPr id="24615"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6"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7"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7" name="Group 25"/>
          <p:cNvGrpSpPr>
            <a:grpSpLocks/>
          </p:cNvGrpSpPr>
          <p:nvPr/>
        </p:nvGrpSpPr>
        <p:grpSpPr bwMode="auto">
          <a:xfrm>
            <a:off x="5789886" y="4352925"/>
            <a:ext cx="555625" cy="450850"/>
            <a:chOff x="4529" y="978"/>
            <a:chExt cx="350" cy="284"/>
          </a:xfrm>
        </p:grpSpPr>
        <p:sp>
          <p:nvSpPr>
            <p:cNvPr id="24612"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3"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4"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8" name="Group 29"/>
          <p:cNvGrpSpPr>
            <a:grpSpLocks/>
          </p:cNvGrpSpPr>
          <p:nvPr/>
        </p:nvGrpSpPr>
        <p:grpSpPr bwMode="auto">
          <a:xfrm>
            <a:off x="5785124" y="3406775"/>
            <a:ext cx="566737" cy="450850"/>
            <a:chOff x="3362" y="3693"/>
            <a:chExt cx="357" cy="284"/>
          </a:xfrm>
        </p:grpSpPr>
        <p:grpSp>
          <p:nvGrpSpPr>
            <p:cNvPr id="24606" name="Group 30"/>
            <p:cNvGrpSpPr>
              <a:grpSpLocks/>
            </p:cNvGrpSpPr>
            <p:nvPr/>
          </p:nvGrpSpPr>
          <p:grpSpPr bwMode="auto">
            <a:xfrm>
              <a:off x="3362" y="3693"/>
              <a:ext cx="357" cy="284"/>
              <a:chOff x="3314" y="3693"/>
              <a:chExt cx="357" cy="284"/>
            </a:xfrm>
          </p:grpSpPr>
          <p:sp>
            <p:nvSpPr>
              <p:cNvPr id="2460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9" name="Group 36"/>
          <p:cNvGrpSpPr>
            <a:grpSpLocks/>
          </p:cNvGrpSpPr>
          <p:nvPr/>
        </p:nvGrpSpPr>
        <p:grpSpPr bwMode="auto">
          <a:xfrm>
            <a:off x="5785124" y="2470150"/>
            <a:ext cx="566737" cy="450850"/>
            <a:chOff x="3362" y="3693"/>
            <a:chExt cx="357" cy="284"/>
          </a:xfrm>
        </p:grpSpPr>
        <p:grpSp>
          <p:nvGrpSpPr>
            <p:cNvPr id="24600" name="Group 37"/>
            <p:cNvGrpSpPr>
              <a:grpSpLocks/>
            </p:cNvGrpSpPr>
            <p:nvPr/>
          </p:nvGrpSpPr>
          <p:grpSpPr bwMode="auto">
            <a:xfrm>
              <a:off x="3362" y="3693"/>
              <a:ext cx="357" cy="284"/>
              <a:chOff x="3314" y="3693"/>
              <a:chExt cx="357" cy="284"/>
            </a:xfrm>
          </p:grpSpPr>
          <p:sp>
            <p:nvSpPr>
              <p:cNvPr id="24603"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4"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5"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1"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2"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90" name="Group 43"/>
          <p:cNvGrpSpPr>
            <a:grpSpLocks/>
          </p:cNvGrpSpPr>
          <p:nvPr/>
        </p:nvGrpSpPr>
        <p:grpSpPr bwMode="auto">
          <a:xfrm flipV="1">
            <a:off x="5783536" y="5268913"/>
            <a:ext cx="555625" cy="450850"/>
            <a:chOff x="4529" y="978"/>
            <a:chExt cx="350" cy="284"/>
          </a:xfrm>
        </p:grpSpPr>
        <p:sp>
          <p:nvSpPr>
            <p:cNvPr id="24597"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9"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1" name="Text Box 48"/>
          <p:cNvSpPr txBox="1">
            <a:spLocks noChangeArrowheads="1"/>
          </p:cNvSpPr>
          <p:nvPr/>
        </p:nvSpPr>
        <p:spPr bwMode="auto">
          <a:xfrm>
            <a:off x="4953274" y="11636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LossType</a:t>
            </a:r>
          </a:p>
        </p:txBody>
      </p:sp>
      <p:sp>
        <p:nvSpPr>
          <p:cNvPr id="24592" name="Text Box 49"/>
          <p:cNvSpPr txBox="1">
            <a:spLocks noChangeArrowheads="1"/>
          </p:cNvSpPr>
          <p:nvPr/>
        </p:nvSpPr>
        <p:spPr bwMode="auto">
          <a:xfrm>
            <a:off x="4953274" y="20955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4593" name="Text Box 50"/>
          <p:cNvSpPr txBox="1">
            <a:spLocks noChangeArrowheads="1"/>
          </p:cNvSpPr>
          <p:nvPr/>
        </p:nvSpPr>
        <p:spPr bwMode="auto">
          <a:xfrm>
            <a:off x="4954861" y="30273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594" name="Text Box 51"/>
          <p:cNvSpPr txBox="1">
            <a:spLocks noChangeArrowheads="1"/>
          </p:cNvSpPr>
          <p:nvPr/>
        </p:nvSpPr>
        <p:spPr bwMode="auto">
          <a:xfrm>
            <a:off x="4954861" y="39608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CoverageType</a:t>
            </a:r>
          </a:p>
        </p:txBody>
      </p:sp>
      <p:sp>
        <p:nvSpPr>
          <p:cNvPr id="24595" name="Text Box 52"/>
          <p:cNvSpPr txBox="1">
            <a:spLocks noChangeArrowheads="1"/>
          </p:cNvSpPr>
          <p:nvPr/>
        </p:nvSpPr>
        <p:spPr bwMode="auto">
          <a:xfrm>
            <a:off x="4954861" y="48926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24596" name="Text Box 53"/>
          <p:cNvSpPr txBox="1">
            <a:spLocks noChangeArrowheads="1"/>
          </p:cNvSpPr>
          <p:nvPr/>
        </p:nvSpPr>
        <p:spPr bwMode="auto">
          <a:xfrm>
            <a:off x="4953274" y="58261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42" name="Text Box 28"/>
          <p:cNvSpPr txBox="1">
            <a:spLocks noChangeArrowheads="1"/>
          </p:cNvSpPr>
          <p:nvPr/>
        </p:nvSpPr>
        <p:spPr bwMode="auto">
          <a:xfrm>
            <a:off x="7357877" y="3056652"/>
            <a:ext cx="15418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a:t>
            </a:r>
            <a:endParaRPr lang="en-US" sz="1600" dirty="0">
              <a:solidFill>
                <a:schemeClr val="bg1"/>
              </a:solidFill>
              <a:latin typeface="Courier New" pitchFamily="49" charset="0"/>
              <a:cs typeface="Courier New" pitchFamily="49" charset="0"/>
            </a:endParaRPr>
          </a:p>
        </p:txBody>
      </p:sp>
      <p:sp>
        <p:nvSpPr>
          <p:cNvPr id="43" name="Text Box 103"/>
          <p:cNvSpPr txBox="1">
            <a:spLocks noChangeArrowheads="1"/>
          </p:cNvSpPr>
          <p:nvPr/>
        </p:nvSpPr>
        <p:spPr bwMode="auto">
          <a:xfrm>
            <a:off x="7357877"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Typecodes</a:t>
            </a:r>
            <a:r>
              <a:rPr lang="en-US" sz="1800" dirty="0" smtClean="0">
                <a:solidFill>
                  <a:schemeClr val="bg1"/>
                </a:solidFill>
              </a:rPr>
              <a:t>:</a:t>
            </a:r>
            <a:endParaRPr lang="en-US" sz="1800" dirty="0">
              <a:solidFill>
                <a:schemeClr val="bg1"/>
              </a:solidFill>
            </a:endParaRPr>
          </a:p>
        </p:txBody>
      </p:sp>
      <p:sp>
        <p:nvSpPr>
          <p:cNvPr id="44" name="Text Box 103"/>
          <p:cNvSpPr txBox="1">
            <a:spLocks noChangeArrowheads="1"/>
          </p:cNvSpPr>
          <p:nvPr/>
        </p:nvSpPr>
        <p:spPr bwMode="auto">
          <a:xfrm>
            <a:off x="4954861"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Typelists</a:t>
            </a:r>
            <a:r>
              <a:rPr lang="en-US" sz="1800" dirty="0" smtClean="0">
                <a:solidFill>
                  <a:schemeClr val="bg1"/>
                </a:solidFill>
              </a:rPr>
              <a:t>:</a:t>
            </a:r>
            <a:endParaRPr lang="en-US" sz="1800" dirty="0">
              <a:solidFill>
                <a:schemeClr val="bg1"/>
              </a:solidFill>
            </a:endParaRPr>
          </a:p>
        </p:txBody>
      </p:sp>
      <p:sp>
        <p:nvSpPr>
          <p:cNvPr id="45" name="Text Box 28"/>
          <p:cNvSpPr txBox="1">
            <a:spLocks noChangeArrowheads="1"/>
          </p:cNvSpPr>
          <p:nvPr/>
        </p:nvSpPr>
        <p:spPr bwMode="auto">
          <a:xfrm>
            <a:off x="7349929" y="1995757"/>
            <a:ext cx="15684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PersonalAutoLine</a:t>
            </a:r>
            <a:endParaRPr lang="en-US" sz="1600" dirty="0">
              <a:solidFill>
                <a:schemeClr val="bg1"/>
              </a:solidFill>
              <a:latin typeface="Courier New" pitchFamily="49" charset="0"/>
              <a:cs typeface="Courier New" pitchFamily="49" charset="0"/>
            </a:endParaRPr>
          </a:p>
        </p:txBody>
      </p:sp>
      <p:sp>
        <p:nvSpPr>
          <p:cNvPr id="46" name="Text Box 28"/>
          <p:cNvSpPr txBox="1">
            <a:spLocks noChangeArrowheads="1"/>
          </p:cNvSpPr>
          <p:nvPr/>
        </p:nvSpPr>
        <p:spPr bwMode="auto">
          <a:xfrm>
            <a:off x="7291469" y="3859675"/>
            <a:ext cx="1852531" cy="14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PACollisionCov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PAComprehensiveCov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t>
            </a:r>
          </a:p>
          <a:p>
            <a:pPr algn="l" eaLnBrk="1" hangingPunct="1"/>
            <a:endParaRPr lang="en-US" sz="1600" dirty="0" smtClean="0">
              <a:solidFill>
                <a:schemeClr val="bg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14313"/>
            <a:ext cx="3533775" cy="18843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a:xfrm>
            <a:off x="4972050" y="120650"/>
            <a:ext cx="3841750" cy="742950"/>
          </a:xfrm>
        </p:spPr>
        <p:txBody>
          <a:bodyPr/>
          <a:lstStyle/>
          <a:p>
            <a:pPr algn="r" eaLnBrk="1" hangingPunct="1"/>
            <a:r>
              <a:rPr lang="en-US" smtClean="0"/>
              <a:t>LOB typelists</a:t>
            </a:r>
          </a:p>
        </p:txBody>
      </p:sp>
      <p:pic>
        <p:nvPicPr>
          <p:cNvPr id="2560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595313"/>
            <a:ext cx="4505325" cy="2746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987425"/>
            <a:ext cx="6740525" cy="36782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663700"/>
            <a:ext cx="6178550" cy="3822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6638" y="2243138"/>
            <a:ext cx="5367337" cy="3362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913" y="2681288"/>
            <a:ext cx="4167187" cy="3743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rot="10800000">
            <a:off x="4267200" y="5391150"/>
            <a:ext cx="555625" cy="450850"/>
            <a:chOff x="4529" y="978"/>
            <a:chExt cx="350" cy="284"/>
          </a:xfrm>
        </p:grpSpPr>
        <p:sp>
          <p:nvSpPr>
            <p:cNvPr id="26686"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7"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8"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27" name="Rectangle 6"/>
          <p:cNvSpPr>
            <a:spLocks noGrp="1" noChangeArrowheads="1"/>
          </p:cNvSpPr>
          <p:nvPr>
            <p:ph type="title"/>
          </p:nvPr>
        </p:nvSpPr>
        <p:spPr/>
        <p:txBody>
          <a:bodyPr/>
          <a:lstStyle/>
          <a:p>
            <a:pPr eaLnBrk="1" hangingPunct="1"/>
            <a:r>
              <a:rPr lang="en-US" dirty="0" smtClean="0"/>
              <a:t>Common </a:t>
            </a:r>
            <a:r>
              <a:rPr lang="en-US" dirty="0" err="1" smtClean="0"/>
              <a:t>Typelists</a:t>
            </a:r>
            <a:r>
              <a:rPr lang="en-US" dirty="0" smtClean="0"/>
              <a:t> external to LOB model</a:t>
            </a:r>
          </a:p>
        </p:txBody>
      </p:sp>
      <p:sp>
        <p:nvSpPr>
          <p:cNvPr id="2662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2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26634" name="Group 14"/>
          <p:cNvGrpSpPr>
            <a:grpSpLocks/>
          </p:cNvGrpSpPr>
          <p:nvPr/>
        </p:nvGrpSpPr>
        <p:grpSpPr bwMode="auto">
          <a:xfrm>
            <a:off x="4267200" y="1666875"/>
            <a:ext cx="555625" cy="450850"/>
            <a:chOff x="4529" y="978"/>
            <a:chExt cx="350" cy="284"/>
          </a:xfrm>
        </p:grpSpPr>
        <p:sp>
          <p:nvSpPr>
            <p:cNvPr id="26683"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4"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5"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5" name="Group 18"/>
          <p:cNvGrpSpPr>
            <a:grpSpLocks/>
          </p:cNvGrpSpPr>
          <p:nvPr/>
        </p:nvGrpSpPr>
        <p:grpSpPr bwMode="auto">
          <a:xfrm>
            <a:off x="4281488" y="4467225"/>
            <a:ext cx="555625" cy="450850"/>
            <a:chOff x="4529" y="978"/>
            <a:chExt cx="350" cy="284"/>
          </a:xfrm>
        </p:grpSpPr>
        <p:sp>
          <p:nvSpPr>
            <p:cNvPr id="26680"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1"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6" name="Group 22"/>
          <p:cNvGrpSpPr>
            <a:grpSpLocks/>
          </p:cNvGrpSpPr>
          <p:nvPr/>
        </p:nvGrpSpPr>
        <p:grpSpPr bwMode="auto">
          <a:xfrm>
            <a:off x="4262438" y="3521075"/>
            <a:ext cx="566737" cy="450850"/>
            <a:chOff x="3362" y="3693"/>
            <a:chExt cx="357" cy="284"/>
          </a:xfrm>
        </p:grpSpPr>
        <p:grpSp>
          <p:nvGrpSpPr>
            <p:cNvPr id="26674" name="Group 23"/>
            <p:cNvGrpSpPr>
              <a:grpSpLocks/>
            </p:cNvGrpSpPr>
            <p:nvPr/>
          </p:nvGrpSpPr>
          <p:grpSpPr bwMode="auto">
            <a:xfrm>
              <a:off x="3362" y="3693"/>
              <a:ext cx="357" cy="284"/>
              <a:chOff x="3314" y="3693"/>
              <a:chExt cx="357" cy="284"/>
            </a:xfrm>
          </p:grpSpPr>
          <p:sp>
            <p:nvSpPr>
              <p:cNvPr id="26677"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8"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75"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6"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7" name="Group 29"/>
          <p:cNvGrpSpPr>
            <a:grpSpLocks/>
          </p:cNvGrpSpPr>
          <p:nvPr/>
        </p:nvGrpSpPr>
        <p:grpSpPr bwMode="auto">
          <a:xfrm>
            <a:off x="4262438" y="2584450"/>
            <a:ext cx="566737" cy="450850"/>
            <a:chOff x="3362" y="3693"/>
            <a:chExt cx="357" cy="284"/>
          </a:xfrm>
        </p:grpSpPr>
        <p:grpSp>
          <p:nvGrpSpPr>
            <p:cNvPr id="26668" name="Group 30"/>
            <p:cNvGrpSpPr>
              <a:grpSpLocks/>
            </p:cNvGrpSpPr>
            <p:nvPr/>
          </p:nvGrpSpPr>
          <p:grpSpPr bwMode="auto">
            <a:xfrm>
              <a:off x="3362" y="3693"/>
              <a:ext cx="357" cy="284"/>
              <a:chOff x="3314" y="3693"/>
              <a:chExt cx="357" cy="284"/>
            </a:xfrm>
          </p:grpSpPr>
          <p:sp>
            <p:nvSpPr>
              <p:cNvPr id="26671"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2"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3"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69"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0"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38"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26639"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26640"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26641"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6642"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26643"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6644" name="Rectangle 42"/>
          <p:cNvSpPr>
            <a:spLocks noChangeArrowheads="1"/>
          </p:cNvSpPr>
          <p:nvPr/>
        </p:nvSpPr>
        <p:spPr bwMode="auto">
          <a:xfrm>
            <a:off x="627063" y="3037236"/>
            <a:ext cx="2292350" cy="957262"/>
          </a:xfrm>
          <a:prstGeom prst="rect">
            <a:avLst/>
          </a:prstGeom>
          <a:solidFill>
            <a:schemeClr val="tx1"/>
          </a:solidFill>
          <a:ln w="28575" algn="ctr">
            <a:solidFill>
              <a:srgbClr val="FF0000"/>
            </a:solidFill>
            <a:miter lim="800000"/>
            <a:headEnd/>
            <a:tailEnd/>
          </a:ln>
        </p:spPr>
        <p:txBody>
          <a:bodyPr wrap="none" lIns="0" tIns="0" rIns="0" bIns="0" anchor="ctr"/>
          <a:lstStyle/>
          <a:p>
            <a:endParaRPr lang="en-US"/>
          </a:p>
        </p:txBody>
      </p:sp>
      <p:sp>
        <p:nvSpPr>
          <p:cNvPr id="26645" name="Text Box 43"/>
          <p:cNvSpPr txBox="1">
            <a:spLocks noChangeArrowheads="1"/>
          </p:cNvSpPr>
          <p:nvPr/>
        </p:nvSpPr>
        <p:spPr bwMode="auto">
          <a:xfrm>
            <a:off x="658813" y="3124548"/>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err="1"/>
              <a:t>InsuranceLine</a:t>
            </a:r>
            <a:r>
              <a:rPr lang="en-US" sz="1800" b="0" dirty="0"/>
              <a:t>*</a:t>
            </a:r>
            <a:br>
              <a:rPr lang="en-US" sz="1800" b="0" dirty="0"/>
            </a:br>
            <a:r>
              <a:rPr lang="en-US" sz="1800" b="0" dirty="0" err="1"/>
              <a:t>ClaimTier</a:t>
            </a:r>
            <a:r>
              <a:rPr lang="en-US" sz="1800" b="0" dirty="0"/>
              <a:t/>
            </a:r>
            <a:br>
              <a:rPr lang="en-US" sz="1800" b="0" dirty="0"/>
            </a:br>
            <a:r>
              <a:rPr lang="en-US" sz="1800" b="0" dirty="0" err="1"/>
              <a:t>ExposureTier</a:t>
            </a:r>
            <a:endParaRPr lang="en-US" sz="1800" b="0" dirty="0"/>
          </a:p>
        </p:txBody>
      </p:sp>
      <p:sp>
        <p:nvSpPr>
          <p:cNvPr id="26646" name="Rectangle 46"/>
          <p:cNvSpPr>
            <a:spLocks noChangeArrowheads="1"/>
          </p:cNvSpPr>
          <p:nvPr/>
        </p:nvSpPr>
        <p:spPr bwMode="auto">
          <a:xfrm>
            <a:off x="636588" y="933450"/>
            <a:ext cx="2251075" cy="2020887"/>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26647" name="Text Box 47"/>
          <p:cNvSpPr txBox="1">
            <a:spLocks noChangeArrowheads="1"/>
          </p:cNvSpPr>
          <p:nvPr/>
        </p:nvSpPr>
        <p:spPr bwMode="auto">
          <a:xfrm>
            <a:off x="677864" y="949323"/>
            <a:ext cx="221773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smtClean="0"/>
              <a:t>SeverityType</a:t>
            </a:r>
            <a:endParaRPr lang="en-US" sz="1600" dirty="0" smtClean="0"/>
          </a:p>
        </p:txBody>
      </p:sp>
      <p:sp>
        <p:nvSpPr>
          <p:cNvPr id="26648" name="Line 48"/>
          <p:cNvSpPr>
            <a:spLocks noChangeShapeType="1"/>
          </p:cNvSpPr>
          <p:nvPr/>
        </p:nvSpPr>
        <p:spPr bwMode="auto">
          <a:xfrm>
            <a:off x="2919413"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9" name="Line 52"/>
          <p:cNvSpPr>
            <a:spLocks noChangeShapeType="1"/>
          </p:cNvSpPr>
          <p:nvPr/>
        </p:nvSpPr>
        <p:spPr bwMode="auto">
          <a:xfrm>
            <a:off x="2943225" y="32829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0" name="Rectangle 53"/>
          <p:cNvSpPr>
            <a:spLocks noChangeArrowheads="1"/>
          </p:cNvSpPr>
          <p:nvPr/>
        </p:nvSpPr>
        <p:spPr bwMode="auto">
          <a:xfrm>
            <a:off x="6545263" y="2994025"/>
            <a:ext cx="2292350" cy="625475"/>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1" name="Text Box 54"/>
          <p:cNvSpPr txBox="1">
            <a:spLocks noChangeArrowheads="1"/>
          </p:cNvSpPr>
          <p:nvPr/>
        </p:nvSpPr>
        <p:spPr bwMode="auto">
          <a:xfrm>
            <a:off x="6577013" y="3030538"/>
            <a:ext cx="2228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InternalPolicyType</a:t>
            </a:r>
            <a:br>
              <a:rPr lang="en-US" sz="1800" b="0"/>
            </a:br>
            <a:r>
              <a:rPr lang="en-US" sz="1800" b="0"/>
              <a:t>PolicyTab</a:t>
            </a:r>
          </a:p>
        </p:txBody>
      </p:sp>
      <p:sp>
        <p:nvSpPr>
          <p:cNvPr id="26652" name="Line 55"/>
          <p:cNvSpPr>
            <a:spLocks noChangeShapeType="1"/>
          </p:cNvSpPr>
          <p:nvPr/>
        </p:nvSpPr>
        <p:spPr bwMode="auto">
          <a:xfrm>
            <a:off x="5726113" y="3282950"/>
            <a:ext cx="817562" cy="3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3" name="Rectangle 56"/>
          <p:cNvSpPr>
            <a:spLocks noChangeArrowheads="1"/>
          </p:cNvSpPr>
          <p:nvPr/>
        </p:nvSpPr>
        <p:spPr bwMode="auto">
          <a:xfrm>
            <a:off x="636588" y="4091336"/>
            <a:ext cx="2292350" cy="903287"/>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4" name="Text Box 57"/>
          <p:cNvSpPr txBox="1">
            <a:spLocks noChangeArrowheads="1"/>
          </p:cNvSpPr>
          <p:nvPr/>
        </p:nvSpPr>
        <p:spPr bwMode="auto">
          <a:xfrm>
            <a:off x="668338" y="4118323"/>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CostCategory</a:t>
            </a:r>
            <a:br>
              <a:rPr lang="en-US" sz="1800" b="0"/>
            </a:br>
            <a:r>
              <a:rPr lang="en-US" sz="1800" b="0"/>
              <a:t>CovTermPattern</a:t>
            </a:r>
            <a:br>
              <a:rPr lang="en-US" sz="1800" b="0"/>
            </a:br>
            <a:r>
              <a:rPr lang="en-US" sz="1800" b="0"/>
              <a:t>LineCategory</a:t>
            </a:r>
          </a:p>
        </p:txBody>
      </p:sp>
      <p:sp>
        <p:nvSpPr>
          <p:cNvPr id="26655" name="Line 58"/>
          <p:cNvSpPr>
            <a:spLocks noChangeShapeType="1"/>
          </p:cNvSpPr>
          <p:nvPr/>
        </p:nvSpPr>
        <p:spPr bwMode="auto">
          <a:xfrm>
            <a:off x="2921000" y="41973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6" name="Rectangle 59"/>
          <p:cNvSpPr>
            <a:spLocks noChangeArrowheads="1"/>
          </p:cNvSpPr>
          <p:nvPr/>
        </p:nvSpPr>
        <p:spPr bwMode="auto">
          <a:xfrm>
            <a:off x="635000" y="509622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57" name="Text Box 60"/>
          <p:cNvSpPr txBox="1">
            <a:spLocks noChangeArrowheads="1"/>
          </p:cNvSpPr>
          <p:nvPr/>
        </p:nvSpPr>
        <p:spPr bwMode="auto">
          <a:xfrm>
            <a:off x="666750" y="518353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LossPartyType*</a:t>
            </a:r>
          </a:p>
        </p:txBody>
      </p:sp>
      <p:sp>
        <p:nvSpPr>
          <p:cNvPr id="26658" name="Line 61"/>
          <p:cNvSpPr>
            <a:spLocks noChangeShapeType="1"/>
          </p:cNvSpPr>
          <p:nvPr/>
        </p:nvSpPr>
        <p:spPr bwMode="auto">
          <a:xfrm>
            <a:off x="2951163" y="524668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9" name="Rectangle 62"/>
          <p:cNvSpPr>
            <a:spLocks noChangeArrowheads="1"/>
          </p:cNvSpPr>
          <p:nvPr/>
        </p:nvSpPr>
        <p:spPr bwMode="auto">
          <a:xfrm>
            <a:off x="6180138" y="58515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60" name="Text Box 63"/>
          <p:cNvSpPr txBox="1">
            <a:spLocks noChangeArrowheads="1"/>
          </p:cNvSpPr>
          <p:nvPr/>
        </p:nvSpPr>
        <p:spPr bwMode="auto">
          <a:xfrm>
            <a:off x="6211888" y="59388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Incident</a:t>
            </a:r>
          </a:p>
        </p:txBody>
      </p:sp>
      <p:sp>
        <p:nvSpPr>
          <p:cNvPr id="26661" name="Line 64"/>
          <p:cNvSpPr>
            <a:spLocks noChangeShapeType="1"/>
          </p:cNvSpPr>
          <p:nvPr/>
        </p:nvSpPr>
        <p:spPr bwMode="auto">
          <a:xfrm>
            <a:off x="5694363" y="6089650"/>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2" name="Rectangle 53"/>
          <p:cNvSpPr>
            <a:spLocks noChangeArrowheads="1"/>
          </p:cNvSpPr>
          <p:nvPr/>
        </p:nvSpPr>
        <p:spPr bwMode="auto">
          <a:xfrm>
            <a:off x="6202363" y="4013200"/>
            <a:ext cx="2292350" cy="368300"/>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63" name="Text Box 54"/>
          <p:cNvSpPr txBox="1">
            <a:spLocks noChangeArrowheads="1"/>
          </p:cNvSpPr>
          <p:nvPr/>
        </p:nvSpPr>
        <p:spPr bwMode="auto">
          <a:xfrm>
            <a:off x="6234113" y="4040188"/>
            <a:ext cx="222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SourceSystem</a:t>
            </a:r>
          </a:p>
        </p:txBody>
      </p:sp>
      <p:sp>
        <p:nvSpPr>
          <p:cNvPr id="26664" name="Line 55"/>
          <p:cNvSpPr>
            <a:spLocks noChangeShapeType="1"/>
          </p:cNvSpPr>
          <p:nvPr/>
        </p:nvSpPr>
        <p:spPr bwMode="auto">
          <a:xfrm>
            <a:off x="5707063" y="4216400"/>
            <a:ext cx="474662"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5" name="Line 55"/>
          <p:cNvSpPr>
            <a:spLocks noChangeShapeType="1"/>
          </p:cNvSpPr>
          <p:nvPr/>
        </p:nvSpPr>
        <p:spPr bwMode="auto">
          <a:xfrm>
            <a:off x="5716588" y="2359025"/>
            <a:ext cx="446087" cy="17653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6" name="Line 55"/>
          <p:cNvSpPr>
            <a:spLocks noChangeShapeType="1"/>
          </p:cNvSpPr>
          <p:nvPr/>
        </p:nvSpPr>
        <p:spPr bwMode="auto">
          <a:xfrm flipV="1">
            <a:off x="5697538" y="4257675"/>
            <a:ext cx="474662" cy="9112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7" name="Line 55"/>
          <p:cNvSpPr>
            <a:spLocks noChangeShapeType="1"/>
          </p:cNvSpPr>
          <p:nvPr/>
        </p:nvSpPr>
        <p:spPr bwMode="auto">
          <a:xfrm>
            <a:off x="5726113" y="3282950"/>
            <a:ext cx="407987" cy="8985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Common LOB model configurations</a:t>
            </a:r>
          </a:p>
        </p:txBody>
      </p:sp>
      <p:sp>
        <p:nvSpPr>
          <p:cNvPr id="27651" name="Rectangle 3"/>
          <p:cNvSpPr>
            <a:spLocks noGrp="1" noChangeArrowheads="1"/>
          </p:cNvSpPr>
          <p:nvPr>
            <p:ph idx="1"/>
          </p:nvPr>
        </p:nvSpPr>
        <p:spPr/>
        <p:txBody>
          <a:bodyPr/>
          <a:lstStyle/>
          <a:p>
            <a:pPr>
              <a:buFont typeface="Arial" charset="0"/>
              <a:buChar char="•"/>
            </a:pPr>
            <a:r>
              <a:rPr lang="en-US" dirty="0" smtClean="0"/>
              <a:t>Adding new entries</a:t>
            </a:r>
          </a:p>
          <a:p>
            <a:pPr lvl="1"/>
            <a:r>
              <a:rPr lang="en-US" dirty="0" smtClean="0"/>
              <a:t>Example: Adding "umbrella" policy</a:t>
            </a:r>
          </a:p>
          <a:p>
            <a:pPr>
              <a:buFont typeface="Arial" charset="0"/>
              <a:buChar char="•"/>
            </a:pPr>
            <a:r>
              <a:rPr lang="en-US" dirty="0" smtClean="0"/>
              <a:t>Retiring existing entries</a:t>
            </a:r>
          </a:p>
          <a:p>
            <a:pPr lvl="1"/>
            <a:r>
              <a:rPr lang="en-US" dirty="0" smtClean="0"/>
              <a:t>Example: Obsolescing "pollution" coverage</a:t>
            </a:r>
          </a:p>
          <a:p>
            <a:pPr>
              <a:buFont typeface="Arial" charset="0"/>
              <a:buChar char="•"/>
            </a:pPr>
            <a:r>
              <a:rPr lang="en-US" dirty="0" smtClean="0"/>
              <a:t>Connecting two entries</a:t>
            </a:r>
          </a:p>
          <a:p>
            <a:pPr lvl="1"/>
            <a:r>
              <a:rPr lang="en-US" dirty="0" smtClean="0"/>
              <a:t>Example: Associating "spoilage" coverage with the "homeowner's" policy</a:t>
            </a:r>
          </a:p>
          <a:p>
            <a:pPr>
              <a:buFont typeface="Arial" charset="0"/>
              <a:buChar char="•"/>
            </a:pPr>
            <a:r>
              <a:rPr lang="en-US" dirty="0" smtClean="0"/>
              <a:t>Disconnecting two entries</a:t>
            </a:r>
          </a:p>
          <a:p>
            <a:pPr lvl="1"/>
            <a:r>
              <a:rPr lang="en-US" dirty="0" smtClean="0"/>
              <a:t>Example: Disassociating “electronic equipment" coverage from parent "personal auto" policy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t>LOB model configuration</a:t>
            </a:r>
          </a:p>
        </p:txBody>
      </p:sp>
    </p:spTree>
    <p:extLst>
      <p:ext uri="{BB962C8B-B14F-4D97-AF65-F5344CB8AC3E}">
        <p14:creationId xmlns:p14="http://schemas.microsoft.com/office/powerpoint/2010/main" val="41477325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1" y="1131330"/>
            <a:ext cx="1419225" cy="153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Identifying LOB </a:t>
            </a:r>
            <a:r>
              <a:rPr lang="en-US" dirty="0" err="1" smtClean="0"/>
              <a:t>Typelists</a:t>
            </a:r>
            <a:r>
              <a:rPr lang="en-US" dirty="0" smtClean="0"/>
              <a:t> </a:t>
            </a:r>
            <a:endParaRPr lang="en-US" dirty="0"/>
          </a:p>
        </p:txBody>
      </p:sp>
      <p:sp>
        <p:nvSpPr>
          <p:cNvPr id="4" name="Rectangle 4"/>
          <p:cNvSpPr>
            <a:spLocks noChangeArrowheads="1"/>
          </p:cNvSpPr>
          <p:nvPr/>
        </p:nvSpPr>
        <p:spPr bwMode="auto">
          <a:xfrm>
            <a:off x="6761362" y="1074737"/>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7"/>
          <p:cNvSpPr>
            <a:spLocks noChangeArrowheads="1"/>
          </p:cNvSpPr>
          <p:nvPr/>
        </p:nvSpPr>
        <p:spPr bwMode="auto">
          <a:xfrm>
            <a:off x="6761362" y="20066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 name="Rectangle 10"/>
          <p:cNvSpPr>
            <a:spLocks noChangeArrowheads="1"/>
          </p:cNvSpPr>
          <p:nvPr/>
        </p:nvSpPr>
        <p:spPr bwMode="auto">
          <a:xfrm>
            <a:off x="6762949" y="293846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7" name="Rectangle 13"/>
          <p:cNvSpPr>
            <a:spLocks noChangeArrowheads="1"/>
          </p:cNvSpPr>
          <p:nvPr/>
        </p:nvSpPr>
        <p:spPr bwMode="auto">
          <a:xfrm>
            <a:off x="6762949" y="387191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16"/>
          <p:cNvSpPr>
            <a:spLocks noChangeArrowheads="1"/>
          </p:cNvSpPr>
          <p:nvPr/>
        </p:nvSpPr>
        <p:spPr bwMode="auto">
          <a:xfrm>
            <a:off x="6762949" y="480377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9"/>
          <p:cNvSpPr>
            <a:spLocks noChangeArrowheads="1"/>
          </p:cNvSpPr>
          <p:nvPr/>
        </p:nvSpPr>
        <p:spPr bwMode="auto">
          <a:xfrm>
            <a:off x="6761362" y="57372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629724" y="1550987"/>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25"/>
          <p:cNvGrpSpPr>
            <a:grpSpLocks/>
          </p:cNvGrpSpPr>
          <p:nvPr/>
        </p:nvGrpSpPr>
        <p:grpSpPr bwMode="auto">
          <a:xfrm>
            <a:off x="7629724" y="4351337"/>
            <a:ext cx="555625" cy="450850"/>
            <a:chOff x="4529" y="978"/>
            <a:chExt cx="350" cy="284"/>
          </a:xfrm>
        </p:grpSpPr>
        <p:sp>
          <p:nvSpPr>
            <p:cNvPr id="15"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29"/>
          <p:cNvGrpSpPr>
            <a:grpSpLocks/>
          </p:cNvGrpSpPr>
          <p:nvPr/>
        </p:nvGrpSpPr>
        <p:grpSpPr bwMode="auto">
          <a:xfrm>
            <a:off x="7624962" y="3405187"/>
            <a:ext cx="566737" cy="450850"/>
            <a:chOff x="3362" y="3693"/>
            <a:chExt cx="357" cy="284"/>
          </a:xfrm>
        </p:grpSpPr>
        <p:grpSp>
          <p:nvGrpSpPr>
            <p:cNvPr id="19" name="Group 30"/>
            <p:cNvGrpSpPr>
              <a:grpSpLocks/>
            </p:cNvGrpSpPr>
            <p:nvPr/>
          </p:nvGrpSpPr>
          <p:grpSpPr bwMode="auto">
            <a:xfrm>
              <a:off x="3362" y="3693"/>
              <a:ext cx="357" cy="284"/>
              <a:chOff x="3314" y="3693"/>
              <a:chExt cx="357" cy="284"/>
            </a:xfrm>
          </p:grpSpPr>
          <p:sp>
            <p:nvSpPr>
              <p:cNvPr id="22"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5" name="Group 36"/>
          <p:cNvGrpSpPr>
            <a:grpSpLocks/>
          </p:cNvGrpSpPr>
          <p:nvPr/>
        </p:nvGrpSpPr>
        <p:grpSpPr bwMode="auto">
          <a:xfrm>
            <a:off x="7624962" y="2468562"/>
            <a:ext cx="566737" cy="450850"/>
            <a:chOff x="3362" y="3693"/>
            <a:chExt cx="357" cy="284"/>
          </a:xfrm>
        </p:grpSpPr>
        <p:grpSp>
          <p:nvGrpSpPr>
            <p:cNvPr id="26" name="Group 37"/>
            <p:cNvGrpSpPr>
              <a:grpSpLocks/>
            </p:cNvGrpSpPr>
            <p:nvPr/>
          </p:nvGrpSpPr>
          <p:grpSpPr bwMode="auto">
            <a:xfrm>
              <a:off x="3362" y="3693"/>
              <a:ext cx="357" cy="284"/>
              <a:chOff x="3314" y="3693"/>
              <a:chExt cx="357" cy="284"/>
            </a:xfrm>
          </p:grpSpPr>
          <p:sp>
            <p:nvSpPr>
              <p:cNvPr id="29"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 name="Group 43"/>
          <p:cNvGrpSpPr>
            <a:grpSpLocks/>
          </p:cNvGrpSpPr>
          <p:nvPr/>
        </p:nvGrpSpPr>
        <p:grpSpPr bwMode="auto">
          <a:xfrm flipV="1">
            <a:off x="7623374" y="5267325"/>
            <a:ext cx="555625" cy="450850"/>
            <a:chOff x="4529" y="978"/>
            <a:chExt cx="350" cy="284"/>
          </a:xfrm>
        </p:grpSpPr>
        <p:sp>
          <p:nvSpPr>
            <p:cNvPr id="33"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48"/>
          <p:cNvSpPr txBox="1">
            <a:spLocks noChangeArrowheads="1"/>
          </p:cNvSpPr>
          <p:nvPr/>
        </p:nvSpPr>
        <p:spPr bwMode="auto">
          <a:xfrm>
            <a:off x="6793112" y="11620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37" name="Text Box 49"/>
          <p:cNvSpPr txBox="1">
            <a:spLocks noChangeArrowheads="1"/>
          </p:cNvSpPr>
          <p:nvPr/>
        </p:nvSpPr>
        <p:spPr bwMode="auto">
          <a:xfrm>
            <a:off x="6793112" y="2093912"/>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38" name="Text Box 50"/>
          <p:cNvSpPr txBox="1">
            <a:spLocks noChangeArrowheads="1"/>
          </p:cNvSpPr>
          <p:nvPr/>
        </p:nvSpPr>
        <p:spPr bwMode="auto">
          <a:xfrm>
            <a:off x="6794699" y="30257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39" name="Text Box 51"/>
          <p:cNvSpPr txBox="1">
            <a:spLocks noChangeArrowheads="1"/>
          </p:cNvSpPr>
          <p:nvPr/>
        </p:nvSpPr>
        <p:spPr bwMode="auto">
          <a:xfrm>
            <a:off x="6794699" y="39592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40" name="Text Box 52"/>
          <p:cNvSpPr txBox="1">
            <a:spLocks noChangeArrowheads="1"/>
          </p:cNvSpPr>
          <p:nvPr/>
        </p:nvSpPr>
        <p:spPr bwMode="auto">
          <a:xfrm>
            <a:off x="6794699" y="489108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41" name="Text Box 53"/>
          <p:cNvSpPr txBox="1">
            <a:spLocks noChangeArrowheads="1"/>
          </p:cNvSpPr>
          <p:nvPr/>
        </p:nvSpPr>
        <p:spPr bwMode="auto">
          <a:xfrm>
            <a:off x="6793112" y="58245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pic>
        <p:nvPicPr>
          <p:cNvPr id="42" name="Picture 41"/>
          <p:cNvPicPr/>
          <p:nvPr/>
        </p:nvPicPr>
        <p:blipFill>
          <a:blip r:embed="rId4"/>
          <a:stretch>
            <a:fillRect/>
          </a:stretch>
        </p:blipFill>
        <p:spPr>
          <a:xfrm>
            <a:off x="1789430" y="1164779"/>
            <a:ext cx="4788957" cy="256858"/>
          </a:xfrm>
          <a:prstGeom prst="rect">
            <a:avLst/>
          </a:prstGeom>
        </p:spPr>
      </p:pic>
      <p:pic>
        <p:nvPicPr>
          <p:cNvPr id="43" name="Picture 42"/>
          <p:cNvPicPr/>
          <p:nvPr/>
        </p:nvPicPr>
        <p:blipFill>
          <a:blip r:embed="rId5"/>
          <a:stretch>
            <a:fillRect/>
          </a:stretch>
        </p:blipFill>
        <p:spPr>
          <a:xfrm>
            <a:off x="1428339" y="3962192"/>
            <a:ext cx="5150048" cy="236575"/>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4786" y="2078516"/>
            <a:ext cx="4873601" cy="27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786" y="3015656"/>
            <a:ext cx="4873601" cy="258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278" y="4870305"/>
            <a:ext cx="5157109" cy="251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8884" y="5844100"/>
            <a:ext cx="4599503" cy="243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AutoShape 8"/>
          <p:cNvSpPr>
            <a:spLocks noChangeArrowheads="1"/>
          </p:cNvSpPr>
          <p:nvPr/>
        </p:nvSpPr>
        <p:spPr bwMode="auto">
          <a:xfrm>
            <a:off x="755964" y="2482850"/>
            <a:ext cx="772913" cy="1820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52" name="Picture 3" descr="typelist - extendabl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131" y="246856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827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006" y="1328428"/>
            <a:ext cx="4277804" cy="48348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descr="C:\Users\trhoades\AppData\Local\Temp\SNAGHTML9ed49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8" y="743347"/>
            <a:ext cx="1952366" cy="1411882"/>
          </a:xfrm>
          <a:prstGeom prst="rect">
            <a:avLst/>
          </a:prstGeom>
          <a:noFill/>
          <a:extLst>
            <a:ext uri="{909E8E84-426E-40DD-AFC4-6F175D3DCCD1}">
              <a14:hiddenFill xmlns:a14="http://schemas.microsoft.com/office/drawing/2010/main">
                <a:solidFill>
                  <a:srgbClr val="FFFFFF"/>
                </a:solidFill>
              </a14:hiddenFill>
            </a:ext>
          </a:extLst>
        </p:spPr>
      </p:pic>
      <p:sp>
        <p:nvSpPr>
          <p:cNvPr id="30724" name="Rectangle 2"/>
          <p:cNvSpPr>
            <a:spLocks noGrp="1" noChangeArrowheads="1"/>
          </p:cNvSpPr>
          <p:nvPr>
            <p:ph type="title"/>
          </p:nvPr>
        </p:nvSpPr>
        <p:spPr/>
        <p:txBody>
          <a:bodyPr/>
          <a:lstStyle/>
          <a:p>
            <a:pPr eaLnBrk="1" hangingPunct="1"/>
            <a:r>
              <a:rPr lang="en-US" dirty="0" smtClean="0"/>
              <a:t>Selecting a LOB typelist</a:t>
            </a:r>
          </a:p>
        </p:txBody>
      </p:sp>
      <p:sp>
        <p:nvSpPr>
          <p:cNvPr id="30725" name="Rectangle 3"/>
          <p:cNvSpPr>
            <a:spLocks noGrp="1" noChangeArrowheads="1"/>
          </p:cNvSpPr>
          <p:nvPr>
            <p:ph idx="1"/>
          </p:nvPr>
        </p:nvSpPr>
        <p:spPr>
          <a:xfrm>
            <a:off x="274329" y="4846637"/>
            <a:ext cx="4440176" cy="1038225"/>
          </a:xfrm>
        </p:spPr>
        <p:txBody>
          <a:bodyPr/>
          <a:lstStyle/>
          <a:p>
            <a:pPr>
              <a:buFont typeface="Arial" charset="0"/>
              <a:buChar char="•"/>
            </a:pPr>
            <a:r>
              <a:rPr lang="en-US" dirty="0" smtClean="0"/>
              <a:t>When you select a LOB typelist, its </a:t>
            </a:r>
            <a:r>
              <a:rPr lang="en-US" dirty="0" err="1" smtClean="0"/>
              <a:t>typecodes</a:t>
            </a:r>
            <a:r>
              <a:rPr lang="en-US" dirty="0" smtClean="0"/>
              <a:t> are displayed and parent/child node navigation is available</a:t>
            </a:r>
          </a:p>
        </p:txBody>
      </p:sp>
      <p:sp>
        <p:nvSpPr>
          <p:cNvPr id="30726" name="Text Box 6"/>
          <p:cNvSpPr txBox="1">
            <a:spLocks noChangeArrowheads="1"/>
          </p:cNvSpPr>
          <p:nvPr/>
        </p:nvSpPr>
        <p:spPr bwMode="auto">
          <a:xfrm>
            <a:off x="6103918" y="235624"/>
            <a:ext cx="26307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 </a:t>
            </a:r>
            <a:r>
              <a:rPr lang="en-US" dirty="0" err="1" smtClean="0"/>
              <a:t>typecodes</a:t>
            </a:r>
            <a:r>
              <a:rPr lang="en-US" dirty="0" smtClean="0"/>
              <a:t> expanded </a:t>
            </a:r>
            <a:r>
              <a:rPr lang="en-US" dirty="0"/>
              <a:t>to show </a:t>
            </a:r>
            <a:r>
              <a:rPr lang="en-US" dirty="0" smtClean="0"/>
              <a:t>child LOB </a:t>
            </a:r>
            <a:r>
              <a:rPr lang="en-US" dirty="0"/>
              <a:t>codes</a:t>
            </a:r>
          </a:p>
        </p:txBody>
      </p:sp>
      <p:sp>
        <p:nvSpPr>
          <p:cNvPr id="30727" name="Line 7"/>
          <p:cNvSpPr>
            <a:spLocks noChangeShapeType="1"/>
          </p:cNvSpPr>
          <p:nvPr/>
        </p:nvSpPr>
        <p:spPr bwMode="auto">
          <a:xfrm>
            <a:off x="6528729" y="1158954"/>
            <a:ext cx="1587" cy="823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Text Box 8"/>
          <p:cNvSpPr txBox="1">
            <a:spLocks noChangeArrowheads="1"/>
          </p:cNvSpPr>
          <p:nvPr/>
        </p:nvSpPr>
        <p:spPr bwMode="auto">
          <a:xfrm>
            <a:off x="3527425" y="3177580"/>
            <a:ext cx="12820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types</a:t>
            </a:r>
            <a:br>
              <a:rPr lang="en-US" dirty="0"/>
            </a:br>
            <a:r>
              <a:rPr lang="en-US" dirty="0"/>
              <a:t>(with no children showing)</a:t>
            </a:r>
          </a:p>
        </p:txBody>
      </p:sp>
      <p:sp>
        <p:nvSpPr>
          <p:cNvPr id="12" name="Text Box 8"/>
          <p:cNvSpPr txBox="1">
            <a:spLocks noChangeArrowheads="1"/>
          </p:cNvSpPr>
          <p:nvPr/>
        </p:nvSpPr>
        <p:spPr bwMode="auto">
          <a:xfrm>
            <a:off x="2555539" y="743347"/>
            <a:ext cx="1768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Double-click to open</a:t>
            </a:r>
            <a:endParaRPr lang="en-US" dirty="0"/>
          </a:p>
        </p:txBody>
      </p:sp>
      <p:sp>
        <p:nvSpPr>
          <p:cNvPr id="13" name="Line 9"/>
          <p:cNvSpPr>
            <a:spLocks noChangeShapeType="1"/>
          </p:cNvSpPr>
          <p:nvPr/>
        </p:nvSpPr>
        <p:spPr bwMode="auto">
          <a:xfrm flipH="1">
            <a:off x="1650670" y="1051123"/>
            <a:ext cx="1223159" cy="41572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33" y="2002094"/>
            <a:ext cx="3057092" cy="27143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9" name="Line 9"/>
          <p:cNvSpPr>
            <a:spLocks noChangeShapeType="1"/>
          </p:cNvSpPr>
          <p:nvPr/>
        </p:nvSpPr>
        <p:spPr bwMode="auto">
          <a:xfrm flipH="1" flipV="1">
            <a:off x="3325091" y="3895103"/>
            <a:ext cx="343142" cy="167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16"/>
          <p:cNvSpPr>
            <a:spLocks noChangeArrowheads="1"/>
          </p:cNvSpPr>
          <p:nvPr/>
        </p:nvSpPr>
        <p:spPr bwMode="auto">
          <a:xfrm>
            <a:off x="5158695" y="2182443"/>
            <a:ext cx="3575981" cy="3945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16"/>
          <p:cNvSpPr>
            <a:spLocks noChangeArrowheads="1"/>
          </p:cNvSpPr>
          <p:nvPr/>
        </p:nvSpPr>
        <p:spPr bwMode="auto">
          <a:xfrm>
            <a:off x="5192346" y="3011718"/>
            <a:ext cx="3542330" cy="88338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16"/>
          <p:cNvSpPr>
            <a:spLocks noChangeArrowheads="1"/>
          </p:cNvSpPr>
          <p:nvPr/>
        </p:nvSpPr>
        <p:spPr bwMode="auto">
          <a:xfrm>
            <a:off x="5158695" y="4229668"/>
            <a:ext cx="3575980" cy="68738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16"/>
          <p:cNvSpPr>
            <a:spLocks noChangeArrowheads="1"/>
          </p:cNvSpPr>
          <p:nvPr/>
        </p:nvSpPr>
        <p:spPr bwMode="auto">
          <a:xfrm>
            <a:off x="5102474" y="5344305"/>
            <a:ext cx="363220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AutoShape 16"/>
          <p:cNvSpPr>
            <a:spLocks noChangeArrowheads="1"/>
          </p:cNvSpPr>
          <p:nvPr/>
        </p:nvSpPr>
        <p:spPr bwMode="auto">
          <a:xfrm>
            <a:off x="5074363" y="5969439"/>
            <a:ext cx="366031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parent/child LOB typelist structure</a:t>
            </a:r>
            <a:endParaRPr lang="en-US" dirty="0"/>
          </a:p>
        </p:txBody>
      </p:sp>
      <p:pic>
        <p:nvPicPr>
          <p:cNvPr id="4" name="Picture 3"/>
          <p:cNvPicPr/>
          <p:nvPr/>
        </p:nvPicPr>
        <p:blipFill>
          <a:blip r:embed="rId3"/>
          <a:stretch>
            <a:fillRect/>
          </a:stretch>
        </p:blipFill>
        <p:spPr>
          <a:xfrm>
            <a:off x="2310838" y="917589"/>
            <a:ext cx="4132491" cy="5224155"/>
          </a:xfrm>
          <a:prstGeom prst="rect">
            <a:avLst/>
          </a:prstGeom>
          <a:noFill/>
          <a:ln w="9525" algn="ctr">
            <a:solidFill>
              <a:schemeClr val="bg1"/>
            </a:solidFill>
            <a:miter lim="800000"/>
            <a:headEnd/>
            <a:tailEnd/>
          </a:ln>
        </p:spPr>
      </p:pic>
      <p:sp>
        <p:nvSpPr>
          <p:cNvPr id="5" name="Text Box 8"/>
          <p:cNvSpPr txBox="1">
            <a:spLocks noChangeArrowheads="1"/>
          </p:cNvSpPr>
          <p:nvPr/>
        </p:nvSpPr>
        <p:spPr bwMode="auto">
          <a:xfrm>
            <a:off x="6945693" y="929355"/>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WC </a:t>
            </a:r>
            <a:r>
              <a:rPr lang="en-US" dirty="0" err="1" smtClean="0"/>
              <a:t>LossType</a:t>
            </a:r>
            <a:r>
              <a:rPr lang="en-US" dirty="0" smtClean="0"/>
              <a:t> has one child </a:t>
            </a:r>
            <a:r>
              <a:rPr lang="en-US" dirty="0" err="1" smtClean="0"/>
              <a:t>LOBCode</a:t>
            </a:r>
            <a:endParaRPr lang="en-US" dirty="0"/>
          </a:p>
        </p:txBody>
      </p:sp>
      <p:sp>
        <p:nvSpPr>
          <p:cNvPr id="6" name="Line 9"/>
          <p:cNvSpPr>
            <a:spLocks noChangeShapeType="1"/>
          </p:cNvSpPr>
          <p:nvPr/>
        </p:nvSpPr>
        <p:spPr bwMode="auto">
          <a:xfrm flipH="1">
            <a:off x="4029741" y="1852685"/>
            <a:ext cx="3242929" cy="140050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Rectangle 4"/>
          <p:cNvSpPr>
            <a:spLocks noChangeArrowheads="1"/>
          </p:cNvSpPr>
          <p:nvPr/>
        </p:nvSpPr>
        <p:spPr bwMode="auto">
          <a:xfrm>
            <a:off x="6686931" y="286108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7"/>
          <p:cNvSpPr>
            <a:spLocks noChangeArrowheads="1"/>
          </p:cNvSpPr>
          <p:nvPr/>
        </p:nvSpPr>
        <p:spPr bwMode="auto">
          <a:xfrm>
            <a:off x="6686931" y="379294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0"/>
          <p:cNvSpPr>
            <a:spLocks noChangeArrowheads="1"/>
          </p:cNvSpPr>
          <p:nvPr/>
        </p:nvSpPr>
        <p:spPr bwMode="auto">
          <a:xfrm>
            <a:off x="6688518" y="472480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555293" y="3337331"/>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36"/>
          <p:cNvGrpSpPr>
            <a:grpSpLocks/>
          </p:cNvGrpSpPr>
          <p:nvPr/>
        </p:nvGrpSpPr>
        <p:grpSpPr bwMode="auto">
          <a:xfrm>
            <a:off x="7550531" y="4254906"/>
            <a:ext cx="566737" cy="450850"/>
            <a:chOff x="3362" y="3693"/>
            <a:chExt cx="357" cy="284"/>
          </a:xfrm>
        </p:grpSpPr>
        <p:grpSp>
          <p:nvGrpSpPr>
            <p:cNvPr id="15" name="Group 37"/>
            <p:cNvGrpSpPr>
              <a:grpSpLocks/>
            </p:cNvGrpSpPr>
            <p:nvPr/>
          </p:nvGrpSpPr>
          <p:grpSpPr bwMode="auto">
            <a:xfrm>
              <a:off x="3362" y="3693"/>
              <a:ext cx="357" cy="284"/>
              <a:chOff x="3314" y="3693"/>
              <a:chExt cx="357" cy="284"/>
            </a:xfrm>
          </p:grpSpPr>
          <p:sp>
            <p:nvSpPr>
              <p:cNvPr id="18"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 name="Text Box 48"/>
          <p:cNvSpPr txBox="1">
            <a:spLocks noChangeArrowheads="1"/>
          </p:cNvSpPr>
          <p:nvPr/>
        </p:nvSpPr>
        <p:spPr bwMode="auto">
          <a:xfrm>
            <a:off x="6718681" y="294839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22" name="Text Box 49"/>
          <p:cNvSpPr txBox="1">
            <a:spLocks noChangeArrowheads="1"/>
          </p:cNvSpPr>
          <p:nvPr/>
        </p:nvSpPr>
        <p:spPr bwMode="auto">
          <a:xfrm>
            <a:off x="6718681" y="388025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3" name="Text Box 50"/>
          <p:cNvSpPr txBox="1">
            <a:spLocks noChangeArrowheads="1"/>
          </p:cNvSpPr>
          <p:nvPr/>
        </p:nvSpPr>
        <p:spPr bwMode="auto">
          <a:xfrm>
            <a:off x="6720268" y="48121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 name="Rectangle 13"/>
          <p:cNvSpPr>
            <a:spLocks noChangeArrowheads="1"/>
          </p:cNvSpPr>
          <p:nvPr/>
        </p:nvSpPr>
        <p:spPr bwMode="auto">
          <a:xfrm>
            <a:off x="6688518" y="565825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5" name="Group 29"/>
          <p:cNvGrpSpPr>
            <a:grpSpLocks/>
          </p:cNvGrpSpPr>
          <p:nvPr/>
        </p:nvGrpSpPr>
        <p:grpSpPr bwMode="auto">
          <a:xfrm>
            <a:off x="7550531" y="5191531"/>
            <a:ext cx="566737" cy="450850"/>
            <a:chOff x="3362" y="3693"/>
            <a:chExt cx="357" cy="284"/>
          </a:xfrm>
        </p:grpSpPr>
        <p:grpSp>
          <p:nvGrpSpPr>
            <p:cNvPr id="26" name="Group 30"/>
            <p:cNvGrpSpPr>
              <a:grpSpLocks/>
            </p:cNvGrpSpPr>
            <p:nvPr/>
          </p:nvGrpSpPr>
          <p:grpSpPr bwMode="auto">
            <a:xfrm>
              <a:off x="3362" y="3693"/>
              <a:ext cx="357" cy="284"/>
              <a:chOff x="3314" y="3693"/>
              <a:chExt cx="357" cy="284"/>
            </a:xfrm>
          </p:grpSpPr>
          <p:sp>
            <p:nvSpPr>
              <p:cNvPr id="2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 name="Text Box 51"/>
          <p:cNvSpPr txBox="1">
            <a:spLocks noChangeArrowheads="1"/>
          </p:cNvSpPr>
          <p:nvPr/>
        </p:nvSpPr>
        <p:spPr bwMode="auto">
          <a:xfrm>
            <a:off x="6720268" y="574556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33" name="Text Box 8"/>
          <p:cNvSpPr txBox="1">
            <a:spLocks noChangeArrowheads="1"/>
          </p:cNvSpPr>
          <p:nvPr/>
        </p:nvSpPr>
        <p:spPr bwMode="auto">
          <a:xfrm>
            <a:off x="330315" y="3223422"/>
            <a:ext cx="166860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Children, Parents, Other Categories unique to LOB </a:t>
            </a:r>
            <a:r>
              <a:rPr lang="en-US" dirty="0" err="1" smtClean="0"/>
              <a:t>typelists</a:t>
            </a:r>
            <a:endParaRPr lang="en-US" dirty="0"/>
          </a:p>
        </p:txBody>
      </p:sp>
      <p:sp>
        <p:nvSpPr>
          <p:cNvPr id="34" name="Line 9"/>
          <p:cNvSpPr>
            <a:spLocks noChangeShapeType="1"/>
          </p:cNvSpPr>
          <p:nvPr/>
        </p:nvSpPr>
        <p:spPr bwMode="auto">
          <a:xfrm>
            <a:off x="1828801" y="4032656"/>
            <a:ext cx="1509822" cy="12398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Line 9"/>
          <p:cNvSpPr>
            <a:spLocks noChangeShapeType="1"/>
          </p:cNvSpPr>
          <p:nvPr/>
        </p:nvSpPr>
        <p:spPr bwMode="auto">
          <a:xfrm flipV="1">
            <a:off x="1828800" y="3100794"/>
            <a:ext cx="1509823" cy="9318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6" name="Text Box 8"/>
          <p:cNvSpPr txBox="1">
            <a:spLocks noChangeArrowheads="1"/>
          </p:cNvSpPr>
          <p:nvPr/>
        </p:nvSpPr>
        <p:spPr bwMode="auto">
          <a:xfrm>
            <a:off x="330315" y="5260210"/>
            <a:ext cx="18280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Work only in this tab when configuring LOB</a:t>
            </a:r>
            <a:endParaRPr lang="en-US" dirty="0"/>
          </a:p>
        </p:txBody>
      </p:sp>
      <p:sp>
        <p:nvSpPr>
          <p:cNvPr id="37" name="Line 9"/>
          <p:cNvSpPr>
            <a:spLocks noChangeShapeType="1"/>
          </p:cNvSpPr>
          <p:nvPr/>
        </p:nvSpPr>
        <p:spPr bwMode="auto">
          <a:xfrm>
            <a:off x="1998921" y="5946387"/>
            <a:ext cx="311918" cy="1039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721551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9"/>
          <p:cNvSpPr>
            <a:spLocks noChangeShapeType="1"/>
          </p:cNvSpPr>
          <p:nvPr/>
        </p:nvSpPr>
        <p:spPr bwMode="auto">
          <a:xfrm>
            <a:off x="1715246" y="4848087"/>
            <a:ext cx="1" cy="1598846"/>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38"/>
          <p:cNvSpPr>
            <a:spLocks noChangeShapeType="1"/>
          </p:cNvSpPr>
          <p:nvPr/>
        </p:nvSpPr>
        <p:spPr bwMode="auto">
          <a:xfrm flipH="1">
            <a:off x="1715248" y="5344974"/>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0" name="Rectangle 2"/>
          <p:cNvSpPr>
            <a:spLocks noGrp="1" noChangeArrowheads="1"/>
          </p:cNvSpPr>
          <p:nvPr>
            <p:ph type="title"/>
          </p:nvPr>
        </p:nvSpPr>
        <p:spPr/>
        <p:txBody>
          <a:bodyPr/>
          <a:lstStyle/>
          <a:p>
            <a:pPr eaLnBrk="1" hangingPunct="1"/>
            <a:r>
              <a:rPr lang="en-US" smtClean="0"/>
              <a:t>Children and parent codes</a:t>
            </a:r>
          </a:p>
        </p:txBody>
      </p:sp>
      <p:sp>
        <p:nvSpPr>
          <p:cNvPr id="32771" name="Rectangle 5"/>
          <p:cNvSpPr>
            <a:spLocks noGrp="1" noChangeArrowheads="1"/>
          </p:cNvSpPr>
          <p:nvPr>
            <p:ph idx="1"/>
          </p:nvPr>
        </p:nvSpPr>
        <p:spPr>
          <a:xfrm>
            <a:off x="5665788" y="920750"/>
            <a:ext cx="3171825" cy="2324100"/>
          </a:xfrm>
        </p:spPr>
        <p:txBody>
          <a:bodyPr/>
          <a:lstStyle/>
          <a:p>
            <a:pPr>
              <a:buFont typeface="Arial" charset="0"/>
              <a:buChar char="•"/>
            </a:pPr>
            <a:r>
              <a:rPr lang="en-US" smtClean="0"/>
              <a:t>For given code, you can:</a:t>
            </a:r>
          </a:p>
          <a:p>
            <a:pPr lvl="1"/>
            <a:r>
              <a:rPr lang="en-US" smtClean="0"/>
              <a:t>View and edit associations to child codes</a:t>
            </a:r>
          </a:p>
          <a:p>
            <a:pPr lvl="1"/>
            <a:r>
              <a:rPr lang="en-US" smtClean="0"/>
              <a:t>View associations to parent codes</a:t>
            </a:r>
          </a:p>
        </p:txBody>
      </p:sp>
      <p:sp>
        <p:nvSpPr>
          <p:cNvPr id="32774" name="Rounded Rectangle 7"/>
          <p:cNvSpPr>
            <a:spLocks noChangeArrowheads="1"/>
          </p:cNvSpPr>
          <p:nvPr/>
        </p:nvSpPr>
        <p:spPr bwMode="auto">
          <a:xfrm>
            <a:off x="419100" y="2847975"/>
            <a:ext cx="2895600"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6" name="Picture 4" descr="C:\Users\trhoades\AppData\Local\Temp\SNAGHTMLa34d8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42" y="516528"/>
            <a:ext cx="3933825" cy="396240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552" y="4755375"/>
            <a:ext cx="5549814" cy="13583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rc 39"/>
          <p:cNvSpPr>
            <a:spLocks/>
          </p:cNvSpPr>
          <p:nvPr/>
        </p:nvSpPr>
        <p:spPr bwMode="auto">
          <a:xfrm rot="17669133" flipH="1">
            <a:off x="1911703" y="2358783"/>
            <a:ext cx="222346" cy="340185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946" y="455363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23280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15" name="Line 13"/>
          <p:cNvSpPr>
            <a:spLocks noChangeShapeType="1"/>
          </p:cNvSpPr>
          <p:nvPr/>
        </p:nvSpPr>
        <p:spPr bwMode="auto">
          <a:xfrm flipH="1">
            <a:off x="1715248" y="5737251"/>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3"/>
          <p:cNvSpPr>
            <a:spLocks noChangeShapeType="1"/>
          </p:cNvSpPr>
          <p:nvPr/>
        </p:nvSpPr>
        <p:spPr bwMode="auto">
          <a:xfrm flipH="1">
            <a:off x="1715247" y="6104526"/>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1"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610026"/>
            <a:ext cx="461226" cy="2782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98374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66303" y="5983748"/>
            <a:ext cx="479037" cy="584775"/>
          </a:xfrm>
          <a:prstGeom prst="rect">
            <a:avLst/>
          </a:prstGeom>
          <a:noFill/>
        </p:spPr>
        <p:txBody>
          <a:bodyPr wrap="square" rtlCol="0">
            <a:spAutoFit/>
          </a:bodyPr>
          <a:lstStyle/>
          <a:p>
            <a:r>
              <a:rPr lang="en-US" sz="3200" dirty="0" smtClean="0">
                <a:solidFill>
                  <a:schemeClr val="bg1"/>
                </a:solidFill>
                <a:latin typeface="Courier New" pitchFamily="49" charset="0"/>
                <a:cs typeface="Courier New" pitchFamily="49" charset="0"/>
              </a:rPr>
              <a:t>…</a:t>
            </a:r>
          </a:p>
        </p:txBody>
      </p:sp>
      <p:sp>
        <p:nvSpPr>
          <p:cNvPr id="23" name="Line 13"/>
          <p:cNvSpPr>
            <a:spLocks noChangeShapeType="1"/>
          </p:cNvSpPr>
          <p:nvPr/>
        </p:nvSpPr>
        <p:spPr bwMode="auto">
          <a:xfrm flipH="1">
            <a:off x="1715248" y="6435056"/>
            <a:ext cx="571619"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95300" y="111125"/>
            <a:ext cx="2762250" cy="528638"/>
          </a:xfrm>
        </p:spPr>
        <p:txBody>
          <a:bodyPr/>
          <a:lstStyle/>
          <a:p>
            <a:pPr eaLnBrk="1" hangingPunct="1"/>
            <a:r>
              <a:rPr lang="en-US" smtClean="0"/>
              <a:t>Category</a:t>
            </a:r>
          </a:p>
        </p:txBody>
      </p:sp>
      <p:sp>
        <p:nvSpPr>
          <p:cNvPr id="33796" name="Rectangle 3"/>
          <p:cNvSpPr>
            <a:spLocks noGrp="1" noChangeArrowheads="1"/>
          </p:cNvSpPr>
          <p:nvPr>
            <p:ph idx="1"/>
          </p:nvPr>
        </p:nvSpPr>
        <p:spPr>
          <a:xfrm>
            <a:off x="519113" y="917575"/>
            <a:ext cx="2654300" cy="3859213"/>
          </a:xfrm>
        </p:spPr>
        <p:txBody>
          <a:bodyPr/>
          <a:lstStyle/>
          <a:p>
            <a:pPr>
              <a:buFont typeface="Arial" charset="0"/>
              <a:buChar char="•"/>
            </a:pPr>
            <a:r>
              <a:rPr lang="en-US" dirty="0" smtClean="0"/>
              <a:t>Each code has an additional folder node for configuring other categories (associations to non-LOB </a:t>
            </a:r>
            <a:r>
              <a:rPr lang="en-US" dirty="0" err="1" smtClean="0"/>
              <a:t>typelists</a:t>
            </a:r>
            <a:r>
              <a:rPr lang="en-US" dirty="0" smtClean="0"/>
              <a:t>)</a:t>
            </a:r>
          </a:p>
        </p:txBody>
      </p:sp>
      <p:sp>
        <p:nvSpPr>
          <p:cNvPr id="33797" name="Rectangle 5"/>
          <p:cNvSpPr>
            <a:spLocks noChangeArrowheads="1"/>
          </p:cNvSpPr>
          <p:nvPr/>
        </p:nvSpPr>
        <p:spPr bwMode="auto">
          <a:xfrm>
            <a:off x="750888" y="5330825"/>
            <a:ext cx="5303837" cy="1108075"/>
          </a:xfrm>
          <a:prstGeom prst="rect">
            <a:avLst/>
          </a:prstGeom>
          <a:solidFill>
            <a:schemeClr val="tx1"/>
          </a:solidFill>
          <a:ln w="12700" algn="ctr">
            <a:solidFill>
              <a:schemeClr val="bg1"/>
            </a:solidFill>
            <a:miter lim="800000"/>
            <a:headEnd/>
            <a:tailEnd/>
          </a:ln>
        </p:spPr>
        <p:txBody>
          <a:bodyPr lIns="0" tIns="0" rIns="0" bIns="0" anchor="ctr"/>
          <a:lstStyle/>
          <a:p>
            <a:endParaRPr lang="en-US"/>
          </a:p>
        </p:txBody>
      </p:sp>
      <p:sp>
        <p:nvSpPr>
          <p:cNvPr id="33798" name="Rectangle 6"/>
          <p:cNvSpPr>
            <a:spLocks noChangeArrowheads="1"/>
          </p:cNvSpPr>
          <p:nvPr/>
        </p:nvSpPr>
        <p:spPr bwMode="auto">
          <a:xfrm>
            <a:off x="841375" y="564197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3799" name="Text Box 7"/>
          <p:cNvSpPr txBox="1">
            <a:spLocks noChangeArrowheads="1"/>
          </p:cNvSpPr>
          <p:nvPr/>
        </p:nvSpPr>
        <p:spPr bwMode="auto">
          <a:xfrm>
            <a:off x="873125" y="57102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3800" name="Rectangle 8"/>
          <p:cNvSpPr>
            <a:spLocks noChangeArrowheads="1"/>
          </p:cNvSpPr>
          <p:nvPr/>
        </p:nvSpPr>
        <p:spPr bwMode="auto">
          <a:xfrm>
            <a:off x="3652838" y="5429250"/>
            <a:ext cx="2292350" cy="914400"/>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33801" name="Text Box 9"/>
          <p:cNvSpPr txBox="1">
            <a:spLocks noChangeArrowheads="1"/>
          </p:cNvSpPr>
          <p:nvPr/>
        </p:nvSpPr>
        <p:spPr bwMode="auto">
          <a:xfrm>
            <a:off x="3684588" y="5456238"/>
            <a:ext cx="2228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br>
              <a:rPr lang="en-US" sz="1800" b="0">
                <a:solidFill>
                  <a:schemeClr val="bg1"/>
                </a:solidFill>
              </a:rPr>
            </a:br>
            <a:r>
              <a:rPr lang="en-US" sz="1800" b="0">
                <a:solidFill>
                  <a:schemeClr val="bg1"/>
                </a:solidFill>
              </a:rPr>
              <a:t>SourceSystem</a:t>
            </a:r>
          </a:p>
        </p:txBody>
      </p:sp>
      <p:sp>
        <p:nvSpPr>
          <p:cNvPr id="33802" name="Line 10"/>
          <p:cNvSpPr>
            <a:spLocks noChangeShapeType="1"/>
          </p:cNvSpPr>
          <p:nvPr/>
        </p:nvSpPr>
        <p:spPr bwMode="auto">
          <a:xfrm>
            <a:off x="3167063" y="5870575"/>
            <a:ext cx="4651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644" y="212097"/>
            <a:ext cx="4007355" cy="51187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3173987"/>
            <a:ext cx="1333500" cy="13620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3154937"/>
            <a:ext cx="1343025" cy="138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2"/>
          <p:cNvSpPr>
            <a:spLocks noGrp="1" noChangeArrowheads="1"/>
          </p:cNvSpPr>
          <p:nvPr>
            <p:ph type="title"/>
          </p:nvPr>
        </p:nvSpPr>
        <p:spPr/>
        <p:txBody>
          <a:bodyPr/>
          <a:lstStyle/>
          <a:p>
            <a:pPr eaLnBrk="1" hangingPunct="1"/>
            <a:r>
              <a:rPr lang="en-US" smtClean="0"/>
              <a:t>Removing codes from LOB model</a:t>
            </a:r>
          </a:p>
        </p:txBody>
      </p:sp>
      <p:sp>
        <p:nvSpPr>
          <p:cNvPr id="36868" name="Text Box 4"/>
          <p:cNvSpPr txBox="1">
            <a:spLocks noChangeArrowheads="1"/>
          </p:cNvSpPr>
          <p:nvPr/>
        </p:nvSpPr>
        <p:spPr bwMode="auto">
          <a:xfrm>
            <a:off x="1470025"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Active</a:t>
            </a:r>
          </a:p>
        </p:txBody>
      </p:sp>
      <p:pic>
        <p:nvPicPr>
          <p:cNvPr id="36869" name="Picture 10" descr="ComProp DB - unreti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1430338"/>
            <a:ext cx="2584450" cy="1517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0" name="AutoShape 15"/>
          <p:cNvSpPr>
            <a:spLocks noChangeArrowheads="1"/>
          </p:cNvSpPr>
          <p:nvPr/>
        </p:nvSpPr>
        <p:spPr bwMode="auto">
          <a:xfrm>
            <a:off x="1339850" y="2239963"/>
            <a:ext cx="2260600" cy="2746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1" name="AutoShape 18"/>
          <p:cNvSpPr>
            <a:spLocks noChangeArrowheads="1"/>
          </p:cNvSpPr>
          <p:nvPr/>
        </p:nvSpPr>
        <p:spPr bwMode="auto">
          <a:xfrm>
            <a:off x="1339849" y="4136066"/>
            <a:ext cx="1343025" cy="152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6872" name="Text Box 5"/>
          <p:cNvSpPr txBox="1">
            <a:spLocks noChangeArrowheads="1"/>
          </p:cNvSpPr>
          <p:nvPr/>
        </p:nvSpPr>
        <p:spPr bwMode="auto">
          <a:xfrm>
            <a:off x="4116388"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Retired</a:t>
            </a:r>
          </a:p>
        </p:txBody>
      </p:sp>
      <p:grpSp>
        <p:nvGrpSpPr>
          <p:cNvPr id="36873" name="Group 32"/>
          <p:cNvGrpSpPr>
            <a:grpSpLocks/>
          </p:cNvGrpSpPr>
          <p:nvPr/>
        </p:nvGrpSpPr>
        <p:grpSpPr bwMode="auto">
          <a:xfrm>
            <a:off x="3665538" y="1430338"/>
            <a:ext cx="2584450" cy="1517650"/>
            <a:chOff x="2159" y="901"/>
            <a:chExt cx="1628" cy="956"/>
          </a:xfrm>
        </p:grpSpPr>
        <p:pic>
          <p:nvPicPr>
            <p:cNvPr id="36897" name="Picture 9" descr="ComProp DB - reti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 y="901"/>
              <a:ext cx="1628" cy="9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8" name="AutoShape 16"/>
            <p:cNvSpPr>
              <a:spLocks noChangeArrowheads="1"/>
            </p:cNvSpPr>
            <p:nvPr/>
          </p:nvSpPr>
          <p:spPr bwMode="auto">
            <a:xfrm>
              <a:off x="2361" y="1416"/>
              <a:ext cx="1424" cy="17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6874" name="Text Box 6"/>
          <p:cNvSpPr txBox="1">
            <a:spLocks noChangeArrowheads="1"/>
          </p:cNvSpPr>
          <p:nvPr/>
        </p:nvSpPr>
        <p:spPr bwMode="auto">
          <a:xfrm>
            <a:off x="6560288" y="998538"/>
            <a:ext cx="24122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Deleted (Removed)</a:t>
            </a:r>
            <a:endParaRPr lang="en-US" dirty="0">
              <a:solidFill>
                <a:schemeClr val="bg1"/>
              </a:solidFill>
            </a:endParaRPr>
          </a:p>
        </p:txBody>
      </p:sp>
      <p:grpSp>
        <p:nvGrpSpPr>
          <p:cNvPr id="36875" name="Group 26"/>
          <p:cNvGrpSpPr>
            <a:grpSpLocks/>
          </p:cNvGrpSpPr>
          <p:nvPr/>
        </p:nvGrpSpPr>
        <p:grpSpPr bwMode="auto">
          <a:xfrm>
            <a:off x="6348413" y="1430338"/>
            <a:ext cx="2624137" cy="1312862"/>
            <a:chOff x="3927" y="1037"/>
            <a:chExt cx="1653" cy="827"/>
          </a:xfrm>
        </p:grpSpPr>
        <p:pic>
          <p:nvPicPr>
            <p:cNvPr id="36895" name="Picture 8" descr="ComProp DB - delet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7" y="1037"/>
              <a:ext cx="1628" cy="82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6" name="AutoShape 17"/>
            <p:cNvSpPr>
              <a:spLocks noChangeArrowheads="1"/>
            </p:cNvSpPr>
            <p:nvPr/>
          </p:nvSpPr>
          <p:spPr bwMode="auto">
            <a:xfrm>
              <a:off x="4156" y="1544"/>
              <a:ext cx="1424" cy="41"/>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6876" name="Text Box 34"/>
          <p:cNvSpPr txBox="1">
            <a:spLocks noChangeArrowheads="1"/>
          </p:cNvSpPr>
          <p:nvPr/>
        </p:nvSpPr>
        <p:spPr bwMode="auto">
          <a:xfrm rot="-5400000">
            <a:off x="-141287" y="35702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a:t>
            </a:r>
            <a:br>
              <a:rPr lang="en-US" sz="1800">
                <a:solidFill>
                  <a:schemeClr val="bg1"/>
                </a:solidFill>
              </a:rPr>
            </a:br>
            <a:r>
              <a:rPr lang="en-US" sz="1800">
                <a:solidFill>
                  <a:schemeClr val="bg1"/>
                </a:solidFill>
              </a:rPr>
              <a:t>Objects</a:t>
            </a:r>
          </a:p>
        </p:txBody>
      </p:sp>
      <p:sp>
        <p:nvSpPr>
          <p:cNvPr id="36877" name="Text Box 35"/>
          <p:cNvSpPr txBox="1">
            <a:spLocks noChangeArrowheads="1"/>
          </p:cNvSpPr>
          <p:nvPr/>
        </p:nvSpPr>
        <p:spPr bwMode="auto">
          <a:xfrm rot="-5400000">
            <a:off x="-115887" y="2030413"/>
            <a:ext cx="1684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Database</a:t>
            </a:r>
          </a:p>
        </p:txBody>
      </p:sp>
      <p:sp>
        <p:nvSpPr>
          <p:cNvPr id="36878" name="Text Box 37"/>
          <p:cNvSpPr txBox="1">
            <a:spLocks noChangeArrowheads="1"/>
          </p:cNvSpPr>
          <p:nvPr/>
        </p:nvSpPr>
        <p:spPr bwMode="auto">
          <a:xfrm rot="-5400000">
            <a:off x="-141287" y="51958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Existing</a:t>
            </a:r>
            <a:br>
              <a:rPr lang="en-US" sz="1800">
                <a:solidFill>
                  <a:schemeClr val="bg1"/>
                </a:solidFill>
              </a:rPr>
            </a:br>
            <a:r>
              <a:rPr lang="en-US" sz="1800">
                <a:solidFill>
                  <a:schemeClr val="bg1"/>
                </a:solidFill>
              </a:rPr>
              <a:t>Objects</a:t>
            </a:r>
          </a:p>
        </p:txBody>
      </p:sp>
      <p:sp>
        <p:nvSpPr>
          <p:cNvPr id="36879" name="Line 38"/>
          <p:cNvSpPr>
            <a:spLocks noChangeShapeType="1"/>
          </p:cNvSpPr>
          <p:nvPr/>
        </p:nvSpPr>
        <p:spPr bwMode="auto">
          <a:xfrm>
            <a:off x="430213" y="3055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0" name="Line 39"/>
          <p:cNvSpPr>
            <a:spLocks noChangeShapeType="1"/>
          </p:cNvSpPr>
          <p:nvPr/>
        </p:nvSpPr>
        <p:spPr bwMode="auto">
          <a:xfrm>
            <a:off x="430213" y="4579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1" name="Line 40"/>
          <p:cNvSpPr>
            <a:spLocks noChangeShapeType="1"/>
          </p:cNvSpPr>
          <p:nvPr/>
        </p:nvSpPr>
        <p:spPr bwMode="auto">
          <a:xfrm>
            <a:off x="430213" y="1327150"/>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2" name="Line 41"/>
          <p:cNvSpPr>
            <a:spLocks noChangeShapeType="1"/>
          </p:cNvSpPr>
          <p:nvPr/>
        </p:nvSpPr>
        <p:spPr bwMode="auto">
          <a:xfrm>
            <a:off x="990600"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42"/>
          <p:cNvSpPr>
            <a:spLocks noChangeShapeType="1"/>
          </p:cNvSpPr>
          <p:nvPr/>
        </p:nvSpPr>
        <p:spPr bwMode="auto">
          <a:xfrm>
            <a:off x="6289675"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43"/>
          <p:cNvSpPr>
            <a:spLocks noChangeShapeType="1"/>
          </p:cNvSpPr>
          <p:nvPr/>
        </p:nvSpPr>
        <p:spPr bwMode="auto">
          <a:xfrm>
            <a:off x="3633788"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44"/>
          <p:cNvSpPr>
            <a:spLocks noChangeShapeType="1"/>
          </p:cNvSpPr>
          <p:nvPr/>
        </p:nvSpPr>
        <p:spPr bwMode="auto">
          <a:xfrm>
            <a:off x="9024938"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45"/>
          <p:cNvSpPr>
            <a:spLocks noChangeShapeType="1"/>
          </p:cNvSpPr>
          <p:nvPr/>
        </p:nvSpPr>
        <p:spPr bwMode="auto">
          <a:xfrm>
            <a:off x="425450"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7" name="Line 46"/>
          <p:cNvSpPr>
            <a:spLocks noChangeShapeType="1"/>
          </p:cNvSpPr>
          <p:nvPr/>
        </p:nvSpPr>
        <p:spPr bwMode="auto">
          <a:xfrm>
            <a:off x="425450" y="64214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92" name="AutoShape 18"/>
          <p:cNvSpPr>
            <a:spLocks noChangeArrowheads="1"/>
          </p:cNvSpPr>
          <p:nvPr/>
        </p:nvSpPr>
        <p:spPr bwMode="auto">
          <a:xfrm flipV="1">
            <a:off x="3986213" y="4099243"/>
            <a:ext cx="1333500"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71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288" y="465041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3860" y="464203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4841257"/>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3313711"/>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Retiring typecodes</a:t>
            </a:r>
          </a:p>
        </p:txBody>
      </p:sp>
      <p:sp>
        <p:nvSpPr>
          <p:cNvPr id="37892" name="Rectangle 3"/>
          <p:cNvSpPr>
            <a:spLocks noGrp="1" noChangeArrowheads="1"/>
          </p:cNvSpPr>
          <p:nvPr>
            <p:ph idx="1"/>
          </p:nvPr>
        </p:nvSpPr>
        <p:spPr>
          <a:xfrm>
            <a:off x="519113" y="3357563"/>
            <a:ext cx="8318500" cy="1812925"/>
          </a:xfrm>
        </p:spPr>
        <p:txBody>
          <a:bodyPr/>
          <a:lstStyle/>
          <a:p>
            <a:pPr>
              <a:buFont typeface="Arial" charset="0"/>
              <a:buChar char="•"/>
            </a:pPr>
            <a:r>
              <a:rPr lang="en-US" dirty="0" smtClean="0"/>
              <a:t>You must retire </a:t>
            </a:r>
            <a:r>
              <a:rPr lang="en-US" dirty="0" err="1" smtClean="0"/>
              <a:t>typecodes</a:t>
            </a:r>
            <a:r>
              <a:rPr lang="en-US" dirty="0" smtClean="0"/>
              <a:t> as the preferred way to cleanly remove </a:t>
            </a:r>
            <a:r>
              <a:rPr lang="en-US" b="1" dirty="0" smtClean="0"/>
              <a:t>entire</a:t>
            </a:r>
            <a:r>
              <a:rPr lang="en-US" dirty="0" smtClean="0"/>
              <a:t> policy types, coverages, coverage subtypes, etc.</a:t>
            </a:r>
          </a:p>
          <a:p>
            <a:pPr>
              <a:buFont typeface="Arial" charset="0"/>
              <a:buChar char="•"/>
            </a:pPr>
            <a:r>
              <a:rPr lang="en-US" dirty="0" smtClean="0"/>
              <a:t>Deleting </a:t>
            </a:r>
            <a:r>
              <a:rPr lang="en-US" dirty="0" err="1" smtClean="0"/>
              <a:t>typecodes</a:t>
            </a:r>
            <a:r>
              <a:rPr lang="en-US" dirty="0" smtClean="0"/>
              <a:t> is not advised and can only perhaps be used if no existing object references other </a:t>
            </a:r>
            <a:r>
              <a:rPr lang="en-US" dirty="0" err="1" smtClean="0"/>
              <a:t>typelists</a:t>
            </a:r>
            <a:r>
              <a:rPr lang="en-US" dirty="0" smtClean="0"/>
              <a:t> or code</a:t>
            </a:r>
          </a:p>
          <a:p>
            <a:pPr>
              <a:buFont typeface="Arial" charset="0"/>
              <a:buChar char="•"/>
            </a:pPr>
            <a:r>
              <a:rPr lang="en-US" dirty="0" smtClean="0"/>
              <a:t>Retired </a:t>
            </a:r>
            <a:r>
              <a:rPr lang="en-US" dirty="0" err="1" smtClean="0"/>
              <a:t>typecodes</a:t>
            </a:r>
            <a:r>
              <a:rPr lang="en-US" dirty="0" smtClean="0"/>
              <a:t> appear with </a:t>
            </a:r>
            <a:r>
              <a:rPr lang="en-US" strike="sngStrike" dirty="0" smtClean="0"/>
              <a:t>strikethrough</a:t>
            </a:r>
            <a:r>
              <a:rPr lang="en-US" dirty="0" smtClean="0"/>
              <a:t> font (across all of ClaimCenter) whenever they appear in the hierarchy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72" y="679450"/>
            <a:ext cx="5745126" cy="267058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AutoShape 8"/>
          <p:cNvSpPr>
            <a:spLocks noChangeArrowheads="1"/>
          </p:cNvSpPr>
          <p:nvPr/>
        </p:nvSpPr>
        <p:spPr bwMode="auto">
          <a:xfrm>
            <a:off x="4157331" y="2822559"/>
            <a:ext cx="2190307"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8"/>
          <p:cNvSpPr>
            <a:spLocks noChangeArrowheads="1"/>
          </p:cNvSpPr>
          <p:nvPr/>
        </p:nvSpPr>
        <p:spPr bwMode="auto">
          <a:xfrm>
            <a:off x="687572" y="2400801"/>
            <a:ext cx="3469759" cy="2892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Retiring </a:t>
            </a:r>
            <a:r>
              <a:rPr lang="en-US" dirty="0" err="1" smtClean="0"/>
              <a:t>CoverageSubtype</a:t>
            </a:r>
            <a:r>
              <a:rPr lang="en-US" dirty="0" smtClean="0"/>
              <a:t> </a:t>
            </a:r>
            <a:r>
              <a:rPr lang="en-US" dirty="0" err="1" smtClean="0"/>
              <a:t>typecodes</a:t>
            </a:r>
            <a:endParaRPr lang="en-US" dirty="0"/>
          </a:p>
        </p:txBody>
      </p:sp>
      <p:sp>
        <p:nvSpPr>
          <p:cNvPr id="4" name="Rectangle 13"/>
          <p:cNvSpPr>
            <a:spLocks noChangeArrowheads="1"/>
          </p:cNvSpPr>
          <p:nvPr/>
        </p:nvSpPr>
        <p:spPr bwMode="auto">
          <a:xfrm>
            <a:off x="6550298" y="79685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16"/>
          <p:cNvSpPr>
            <a:spLocks noChangeArrowheads="1"/>
          </p:cNvSpPr>
          <p:nvPr/>
        </p:nvSpPr>
        <p:spPr bwMode="auto">
          <a:xfrm>
            <a:off x="6550298" y="1728714"/>
            <a:ext cx="2292350" cy="476250"/>
          </a:xfrm>
          <a:prstGeom prst="rect">
            <a:avLst/>
          </a:prstGeom>
          <a:solidFill>
            <a:schemeClr val="tx1"/>
          </a:solidFill>
          <a:ln w="28575" algn="ctr">
            <a:solidFill>
              <a:schemeClr val="tx1">
                <a:lumMod val="75000"/>
              </a:schemeClr>
            </a:solidFill>
            <a:prstDash val="sysDash"/>
            <a:miter lim="800000"/>
            <a:headEnd/>
            <a:tailEnd/>
          </a:ln>
        </p:spPr>
        <p:txBody>
          <a:bodyPr wrap="none" lIns="0" tIns="0" rIns="0" bIns="0" anchor="ctr">
            <a:spAutoFit/>
          </a:bodyPr>
          <a:lstStyle/>
          <a:p>
            <a:endParaRPr lang="en-US"/>
          </a:p>
        </p:txBody>
      </p:sp>
      <p:sp>
        <p:nvSpPr>
          <p:cNvPr id="6" name="Rectangle 19"/>
          <p:cNvSpPr>
            <a:spLocks noChangeArrowheads="1"/>
          </p:cNvSpPr>
          <p:nvPr/>
        </p:nvSpPr>
        <p:spPr bwMode="auto">
          <a:xfrm>
            <a:off x="6548711" y="266216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7" name="Group 25"/>
          <p:cNvGrpSpPr>
            <a:grpSpLocks/>
          </p:cNvGrpSpPr>
          <p:nvPr/>
        </p:nvGrpSpPr>
        <p:grpSpPr bwMode="auto">
          <a:xfrm>
            <a:off x="7417073" y="1276276"/>
            <a:ext cx="555625" cy="450850"/>
            <a:chOff x="4529" y="978"/>
            <a:chExt cx="350" cy="284"/>
          </a:xfrm>
        </p:grpSpPr>
        <p:sp>
          <p:nvSpPr>
            <p:cNvPr id="8"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43"/>
          <p:cNvGrpSpPr>
            <a:grpSpLocks/>
          </p:cNvGrpSpPr>
          <p:nvPr/>
        </p:nvGrpSpPr>
        <p:grpSpPr bwMode="auto">
          <a:xfrm flipV="1">
            <a:off x="7410723" y="2192264"/>
            <a:ext cx="555625" cy="450850"/>
            <a:chOff x="4529" y="978"/>
            <a:chExt cx="350" cy="284"/>
          </a:xfrm>
        </p:grpSpPr>
        <p:sp>
          <p:nvSpPr>
            <p:cNvPr id="12"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 name="Text Box 51"/>
          <p:cNvSpPr txBox="1">
            <a:spLocks noChangeArrowheads="1"/>
          </p:cNvSpPr>
          <p:nvPr/>
        </p:nvSpPr>
        <p:spPr bwMode="auto">
          <a:xfrm>
            <a:off x="6582048" y="88416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16" name="Text Box 52"/>
          <p:cNvSpPr txBox="1">
            <a:spLocks noChangeArrowheads="1"/>
          </p:cNvSpPr>
          <p:nvPr/>
        </p:nvSpPr>
        <p:spPr bwMode="auto">
          <a:xfrm>
            <a:off x="6582048" y="181602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17" name="Text Box 53"/>
          <p:cNvSpPr txBox="1">
            <a:spLocks noChangeArrowheads="1"/>
          </p:cNvSpPr>
          <p:nvPr/>
        </p:nvSpPr>
        <p:spPr bwMode="auto">
          <a:xfrm>
            <a:off x="6580461" y="274947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18" name="Rectangle 3"/>
          <p:cNvSpPr>
            <a:spLocks noGrp="1" noChangeArrowheads="1"/>
          </p:cNvSpPr>
          <p:nvPr>
            <p:ph idx="1"/>
          </p:nvPr>
        </p:nvSpPr>
        <p:spPr>
          <a:xfrm>
            <a:off x="6509152" y="3138414"/>
            <a:ext cx="2619763" cy="2730758"/>
          </a:xfrm>
        </p:spPr>
        <p:txBody>
          <a:bodyPr/>
          <a:lstStyle/>
          <a:p>
            <a:pPr>
              <a:buFont typeface="Arial" charset="0"/>
              <a:buChar char="•"/>
            </a:pPr>
            <a:r>
              <a:rPr lang="en-US" sz="2000" dirty="0" smtClean="0"/>
              <a:t>If a particular pairing of coverage and exposure is no longer needed, retire the </a:t>
            </a:r>
            <a:r>
              <a:rPr lang="en-US" sz="2000" dirty="0" err="1" smtClean="0"/>
              <a:t>typecode</a:t>
            </a:r>
            <a:endParaRPr lang="en-US" sz="2000" dirty="0" smtClean="0"/>
          </a:p>
          <a:p>
            <a:pPr>
              <a:buFont typeface="Arial" charset="0"/>
              <a:buChar char="•"/>
            </a:pPr>
            <a:r>
              <a:rPr lang="en-US" sz="2000" dirty="0" smtClean="0"/>
              <a:t>Be careful not to retire the </a:t>
            </a:r>
            <a:r>
              <a:rPr lang="en-US" sz="2000" dirty="0" err="1" smtClean="0"/>
              <a:t>ExposureType</a:t>
            </a:r>
            <a:r>
              <a:rPr lang="en-US" sz="2000" dirty="0" smtClean="0"/>
              <a:t> as it is used by other parents</a:t>
            </a:r>
            <a:endParaRPr lang="en-US" sz="2000" dirty="0"/>
          </a:p>
          <a:p>
            <a:pPr>
              <a:buFont typeface="Arial" charset="0"/>
              <a:buChar char="•"/>
            </a:pP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6" y="3054276"/>
            <a:ext cx="6287718" cy="28138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584790" y="642864"/>
            <a:ext cx="5287761"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eaLnBrk="0" hangingPunct="0">
              <a:spcBef>
                <a:spcPct val="4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1pPr>
            <a:lvl2pPr marL="628650" indent="-228600" algn="l" eaLnBrk="0"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3pPr>
            <a:lvl4pPr marL="1376363" indent="-292100"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eaLnBrk="0"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b="0" dirty="0" err="1"/>
              <a:t>CoverageSubtype</a:t>
            </a:r>
            <a:r>
              <a:rPr lang="en-US" b="0" dirty="0"/>
              <a:t> typelist serves as a “mapping” between </a:t>
            </a:r>
            <a:r>
              <a:rPr lang="en-US" b="0" dirty="0" err="1"/>
              <a:t>CoverageType</a:t>
            </a:r>
            <a:r>
              <a:rPr lang="en-US" b="0" dirty="0"/>
              <a:t> and </a:t>
            </a:r>
            <a:r>
              <a:rPr lang="en-US" b="0" dirty="0" err="1"/>
              <a:t>ExposureType</a:t>
            </a:r>
            <a:endParaRPr lang="en-US" b="0" dirty="0"/>
          </a:p>
          <a:p>
            <a:r>
              <a:rPr lang="en-US" b="0" dirty="0"/>
              <a:t>A coverage subtype must have exactly one parent (one coverage) and one child (one exposure).</a:t>
            </a:r>
          </a:p>
          <a:p>
            <a:endParaRPr lang="en-US" dirty="0" err="1"/>
          </a:p>
        </p:txBody>
      </p:sp>
      <p:sp>
        <p:nvSpPr>
          <p:cNvPr id="21" name="AutoShape 8"/>
          <p:cNvSpPr>
            <a:spLocks noChangeArrowheads="1"/>
          </p:cNvSpPr>
          <p:nvPr/>
        </p:nvSpPr>
        <p:spPr bwMode="auto">
          <a:xfrm>
            <a:off x="3466214" y="4688959"/>
            <a:ext cx="2986799"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673753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a:grpSpLocks/>
          </p:cNvGrpSpPr>
          <p:nvPr/>
        </p:nvGrpSpPr>
        <p:grpSpPr bwMode="auto">
          <a:xfrm>
            <a:off x="3186914" y="6042686"/>
            <a:ext cx="628027" cy="675161"/>
            <a:chOff x="4065" y="2627"/>
            <a:chExt cx="776" cy="834"/>
          </a:xfrm>
        </p:grpSpPr>
        <p:sp>
          <p:nvSpPr>
            <p:cNvPr id="61"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0"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pic>
        <p:nvPicPr>
          <p:cNvPr id="57"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0734">
            <a:off x="3233794" y="5832772"/>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975" y="1480388"/>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trhoades\AppData\Local\Temp\SNAGHTML527a1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12" y="2549524"/>
            <a:ext cx="6865220" cy="2662239"/>
          </a:xfrm>
          <a:prstGeom prst="rect">
            <a:avLst/>
          </a:prstGeom>
          <a:noFill/>
          <a:extLst>
            <a:ext uri="{909E8E84-426E-40DD-AFC4-6F175D3DCCD1}">
              <a14:hiddenFill xmlns:a14="http://schemas.microsoft.com/office/drawing/2010/main">
                <a:solidFill>
                  <a:srgbClr val="FFFFFF"/>
                </a:solidFill>
              </a14:hiddenFill>
            </a:ext>
          </a:extLst>
        </p:spPr>
      </p:pic>
      <p:sp>
        <p:nvSpPr>
          <p:cNvPr id="38915" name="Text Box 50"/>
          <p:cNvSpPr txBox="1">
            <a:spLocks noChangeArrowheads="1"/>
          </p:cNvSpPr>
          <p:nvPr/>
        </p:nvSpPr>
        <p:spPr bwMode="auto">
          <a:xfrm>
            <a:off x="1723239" y="557612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69696"/>
                </a:solidFill>
              </a:rPr>
              <a:t>merci</a:t>
            </a:r>
          </a:p>
        </p:txBody>
      </p:sp>
      <p:sp>
        <p:nvSpPr>
          <p:cNvPr id="38917" name="Rectangle 5"/>
          <p:cNvSpPr>
            <a:spLocks noGrp="1" noChangeArrowheads="1"/>
          </p:cNvSpPr>
          <p:nvPr>
            <p:ph type="title" idx="4294967295"/>
          </p:nvPr>
        </p:nvSpPr>
        <p:spPr>
          <a:xfrm>
            <a:off x="444500" y="128588"/>
            <a:ext cx="8318500" cy="742950"/>
          </a:xfrm>
        </p:spPr>
        <p:txBody>
          <a:bodyPr/>
          <a:lstStyle/>
          <a:p>
            <a:pPr eaLnBrk="1" hangingPunct="1"/>
            <a:r>
              <a:rPr lang="en-US" smtClean="0"/>
              <a:t>Creating and removing codes and code associations</a:t>
            </a:r>
          </a:p>
        </p:txBody>
      </p:sp>
      <p:sp>
        <p:nvSpPr>
          <p:cNvPr id="38921" name="Text Box 8"/>
          <p:cNvSpPr txBox="1">
            <a:spLocks noChangeArrowheads="1"/>
          </p:cNvSpPr>
          <p:nvPr/>
        </p:nvSpPr>
        <p:spPr bwMode="auto">
          <a:xfrm>
            <a:off x="8018794" y="2120301"/>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existing</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sp>
        <p:nvSpPr>
          <p:cNvPr id="38922" name="Line 9"/>
          <p:cNvSpPr>
            <a:spLocks noChangeShapeType="1"/>
          </p:cNvSpPr>
          <p:nvPr/>
        </p:nvSpPr>
        <p:spPr bwMode="auto">
          <a:xfrm>
            <a:off x="6332275" y="1140000"/>
            <a:ext cx="0" cy="1274763"/>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3" name="AutoShape 12"/>
          <p:cNvSpPr>
            <a:spLocks noChangeArrowheads="1"/>
          </p:cNvSpPr>
          <p:nvPr/>
        </p:nvSpPr>
        <p:spPr bwMode="auto">
          <a:xfrm rot="3591072">
            <a:off x="7484800" y="1130475"/>
            <a:ext cx="636588"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4" name="Line 13"/>
          <p:cNvSpPr>
            <a:spLocks noChangeShapeType="1"/>
          </p:cNvSpPr>
          <p:nvPr/>
        </p:nvSpPr>
        <p:spPr bwMode="auto">
          <a:xfrm flipH="1">
            <a:off x="6354500" y="2397300"/>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5" name="AutoShape 14"/>
          <p:cNvSpPr>
            <a:spLocks noChangeArrowheads="1"/>
          </p:cNvSpPr>
          <p:nvPr/>
        </p:nvSpPr>
        <p:spPr bwMode="auto">
          <a:xfrm rot="1706175">
            <a:off x="6479912" y="2114725"/>
            <a:ext cx="531813" cy="5318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8936" name="Line 38"/>
          <p:cNvSpPr>
            <a:spLocks noChangeShapeType="1"/>
          </p:cNvSpPr>
          <p:nvPr/>
        </p:nvSpPr>
        <p:spPr bwMode="auto">
          <a:xfrm flipH="1">
            <a:off x="6332275" y="1636888"/>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37" name="Text Box 40"/>
          <p:cNvSpPr txBox="1">
            <a:spLocks noChangeArrowheads="1"/>
          </p:cNvSpPr>
          <p:nvPr/>
        </p:nvSpPr>
        <p:spPr bwMode="auto">
          <a:xfrm>
            <a:off x="6756137" y="725663"/>
            <a:ext cx="2230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38" name="Text Box 41"/>
          <p:cNvSpPr txBox="1">
            <a:spLocks noChangeArrowheads="1"/>
          </p:cNvSpPr>
          <p:nvPr/>
        </p:nvSpPr>
        <p:spPr bwMode="auto">
          <a:xfrm>
            <a:off x="1170789" y="5586408"/>
            <a:ext cx="223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Com</a:t>
            </a:r>
          </a:p>
        </p:txBody>
      </p:sp>
      <p:sp>
        <p:nvSpPr>
          <p:cNvPr id="38940" name="Line 45"/>
          <p:cNvSpPr>
            <a:spLocks noChangeShapeType="1"/>
          </p:cNvSpPr>
          <p:nvPr/>
        </p:nvSpPr>
        <p:spPr bwMode="auto">
          <a:xfrm>
            <a:off x="773914" y="5914258"/>
            <a:ext cx="0" cy="15240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1" name="Line 46"/>
          <p:cNvSpPr>
            <a:spLocks noChangeShapeType="1"/>
          </p:cNvSpPr>
          <p:nvPr/>
        </p:nvSpPr>
        <p:spPr bwMode="auto">
          <a:xfrm flipV="1">
            <a:off x="759626" y="6066658"/>
            <a:ext cx="2427288" cy="11112"/>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2" name="Text Box 47"/>
          <p:cNvSpPr txBox="1">
            <a:spLocks noChangeArrowheads="1"/>
          </p:cNvSpPr>
          <p:nvPr/>
        </p:nvSpPr>
        <p:spPr bwMode="auto">
          <a:xfrm>
            <a:off x="5880375" y="5196362"/>
            <a:ext cx="2786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 Line</a:t>
            </a:r>
          </a:p>
        </p:txBody>
      </p:sp>
      <p:sp>
        <p:nvSpPr>
          <p:cNvPr id="38943" name="Line 48"/>
          <p:cNvSpPr>
            <a:spLocks noChangeShapeType="1"/>
          </p:cNvSpPr>
          <p:nvPr/>
        </p:nvSpPr>
        <p:spPr bwMode="auto">
          <a:xfrm>
            <a:off x="5405712" y="5598000"/>
            <a:ext cx="0" cy="357187"/>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4" name="Line 49"/>
          <p:cNvSpPr>
            <a:spLocks noChangeShapeType="1"/>
          </p:cNvSpPr>
          <p:nvPr/>
        </p:nvSpPr>
        <p:spPr bwMode="auto">
          <a:xfrm flipH="1">
            <a:off x="5656537" y="6094887"/>
            <a:ext cx="552450" cy="0"/>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6" name="Text Box 44"/>
          <p:cNvSpPr txBox="1">
            <a:spLocks noChangeArrowheads="1"/>
          </p:cNvSpPr>
          <p:nvPr/>
        </p:nvSpPr>
        <p:spPr bwMode="auto">
          <a:xfrm>
            <a:off x="6594750" y="5958362"/>
            <a:ext cx="2062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47" name="Text Box 51"/>
          <p:cNvSpPr txBox="1">
            <a:spLocks noChangeArrowheads="1"/>
          </p:cNvSpPr>
          <p:nvPr/>
        </p:nvSpPr>
        <p:spPr bwMode="auto">
          <a:xfrm>
            <a:off x="2396339" y="5576120"/>
            <a:ext cx="357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a:t>
            </a:r>
          </a:p>
        </p:txBody>
      </p:sp>
      <p:sp>
        <p:nvSpPr>
          <p:cNvPr id="38948" name="Freeform 54"/>
          <p:cNvSpPr>
            <a:spLocks/>
          </p:cNvSpPr>
          <p:nvPr/>
        </p:nvSpPr>
        <p:spPr bwMode="auto">
          <a:xfrm>
            <a:off x="5609331" y="1381795"/>
            <a:ext cx="542088" cy="3017994"/>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51" name="Freeform 59"/>
          <p:cNvSpPr>
            <a:spLocks/>
          </p:cNvSpPr>
          <p:nvPr/>
        </p:nvSpPr>
        <p:spPr bwMode="auto">
          <a:xfrm>
            <a:off x="4426225" y="4994750"/>
            <a:ext cx="868362" cy="933450"/>
          </a:xfrm>
          <a:custGeom>
            <a:avLst/>
            <a:gdLst>
              <a:gd name="T0" fmla="*/ 0 w 547"/>
              <a:gd name="T1" fmla="*/ 0 h 588"/>
              <a:gd name="T2" fmla="*/ 2147483647 w 547"/>
              <a:gd name="T3" fmla="*/ 0 h 588"/>
              <a:gd name="T4" fmla="*/ 2147483647 w 547"/>
              <a:gd name="T5" fmla="*/ 2147483647 h 588"/>
              <a:gd name="T6" fmla="*/ 2147483647 w 547"/>
              <a:gd name="T7" fmla="*/ 2147483647 h 588"/>
              <a:gd name="T8" fmla="*/ 0 60000 65536"/>
              <a:gd name="T9" fmla="*/ 0 60000 65536"/>
              <a:gd name="T10" fmla="*/ 0 60000 65536"/>
              <a:gd name="T11" fmla="*/ 0 60000 65536"/>
              <a:gd name="T12" fmla="*/ 0 w 547"/>
              <a:gd name="T13" fmla="*/ 0 h 588"/>
              <a:gd name="T14" fmla="*/ 547 w 547"/>
              <a:gd name="T15" fmla="*/ 588 h 588"/>
            </a:gdLst>
            <a:ahLst/>
            <a:cxnLst>
              <a:cxn ang="T8">
                <a:pos x="T0" y="T1"/>
              </a:cxn>
              <a:cxn ang="T9">
                <a:pos x="T2" y="T3"/>
              </a:cxn>
              <a:cxn ang="T10">
                <a:pos x="T4" y="T5"/>
              </a:cxn>
              <a:cxn ang="T11">
                <a:pos x="T6" y="T7"/>
              </a:cxn>
            </a:cxnLst>
            <a:rect l="T12" t="T13" r="T14" b="T15"/>
            <a:pathLst>
              <a:path w="547" h="588">
                <a:moveTo>
                  <a:pt x="0" y="0"/>
                </a:moveTo>
                <a:lnTo>
                  <a:pt x="245" y="0"/>
                </a:lnTo>
                <a:lnTo>
                  <a:pt x="245" y="588"/>
                </a:lnTo>
                <a:lnTo>
                  <a:pt x="547" y="58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52" name="Group 11"/>
          <p:cNvGrpSpPr>
            <a:grpSpLocks/>
          </p:cNvGrpSpPr>
          <p:nvPr/>
        </p:nvGrpSpPr>
        <p:grpSpPr bwMode="auto">
          <a:xfrm flipV="1">
            <a:off x="5405712" y="5807553"/>
            <a:ext cx="327025" cy="323850"/>
            <a:chOff x="2064" y="3278"/>
            <a:chExt cx="500" cy="495"/>
          </a:xfrm>
        </p:grpSpPr>
        <p:sp>
          <p:nvSpPr>
            <p:cNvPr id="38953"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54"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55"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6" name="AutoShape 8"/>
          <p:cNvSpPr>
            <a:spLocks noChangeArrowheads="1"/>
          </p:cNvSpPr>
          <p:nvPr/>
        </p:nvSpPr>
        <p:spPr bwMode="auto">
          <a:xfrm>
            <a:off x="151713" y="2852836"/>
            <a:ext cx="1942902"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Line 9"/>
          <p:cNvSpPr>
            <a:spLocks noChangeShapeType="1"/>
          </p:cNvSpPr>
          <p:nvPr/>
        </p:nvSpPr>
        <p:spPr bwMode="auto">
          <a:xfrm flipH="1">
            <a:off x="1531088" y="2277070"/>
            <a:ext cx="217018" cy="5309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 name="Text Box 8"/>
          <p:cNvSpPr txBox="1">
            <a:spLocks noChangeArrowheads="1"/>
          </p:cNvSpPr>
          <p:nvPr/>
        </p:nvSpPr>
        <p:spPr bwMode="auto">
          <a:xfrm>
            <a:off x="863870" y="1045964"/>
            <a:ext cx="17684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“Toolbar” in Studio to replicate context menu</a:t>
            </a:r>
            <a:endParaRPr lang="en-US" dirty="0"/>
          </a:p>
        </p:txBody>
      </p:sp>
      <p:sp>
        <p:nvSpPr>
          <p:cNvPr id="49" name="Freeform 54"/>
          <p:cNvSpPr>
            <a:spLocks/>
          </p:cNvSpPr>
          <p:nvPr/>
        </p:nvSpPr>
        <p:spPr bwMode="auto">
          <a:xfrm flipH="1" flipV="1">
            <a:off x="1318160" y="4807248"/>
            <a:ext cx="1256771" cy="697087"/>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15"/>
          <p:cNvSpPr>
            <a:spLocks noChangeArrowheads="1"/>
          </p:cNvSpPr>
          <p:nvPr/>
        </p:nvSpPr>
        <p:spPr bwMode="auto">
          <a:xfrm>
            <a:off x="3184236" y="6009407"/>
            <a:ext cx="676275" cy="676275"/>
          </a:xfrm>
          <a:custGeom>
            <a:avLst/>
            <a:gdLst>
              <a:gd name="T0" fmla="*/ 331461539 w 21600"/>
              <a:gd name="T1" fmla="*/ 0 h 21600"/>
              <a:gd name="T2" fmla="*/ 97074674 w 21600"/>
              <a:gd name="T3" fmla="*/ 97074674 h 21600"/>
              <a:gd name="T4" fmla="*/ 0 w 21600"/>
              <a:gd name="T5" fmla="*/ 331461539 h 21600"/>
              <a:gd name="T6" fmla="*/ 97074674 w 21600"/>
              <a:gd name="T7" fmla="*/ 565847433 h 21600"/>
              <a:gd name="T8" fmla="*/ 331461539 w 21600"/>
              <a:gd name="T9" fmla="*/ 662922107 h 21600"/>
              <a:gd name="T10" fmla="*/ 565847433 w 21600"/>
              <a:gd name="T11" fmla="*/ 565847433 h 21600"/>
              <a:gd name="T12" fmla="*/ 662922107 w 21600"/>
              <a:gd name="T13" fmla="*/ 331461539 h 21600"/>
              <a:gd name="T14" fmla="*/ 565847433 w 21600"/>
              <a:gd name="T15" fmla="*/ 9707467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5123" name="Picture 3" descr="C:\Users\trhoades\AppData\Local\Microsoft\Windows\Temporary Internet Files\Content.IE5\YHSYSW74\MC90043388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2492" y="5307106"/>
            <a:ext cx="594487" cy="594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13" y="811929"/>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894" y="222892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84" y="5241030"/>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490" y="5924886"/>
            <a:ext cx="668924" cy="403480"/>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8"/>
          <p:cNvSpPr txBox="1">
            <a:spLocks noChangeArrowheads="1"/>
          </p:cNvSpPr>
          <p:nvPr/>
        </p:nvSpPr>
        <p:spPr bwMode="auto">
          <a:xfrm>
            <a:off x="7998893" y="1288370"/>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new</a:t>
            </a:r>
            <a:r>
              <a:rPr lang="en-US" sz="1800" dirty="0">
                <a:solidFill>
                  <a:schemeClr val="bg1"/>
                </a:solidFill>
              </a:rPr>
              <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pic>
        <p:nvPicPr>
          <p:cNvPr id="59" name="Picture 4" descr="C:\Users\trhoades\AppData\Local\Temp\SNAGHTML935a266.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8407" y="5572867"/>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Line 9"/>
          <p:cNvSpPr>
            <a:spLocks noChangeShapeType="1"/>
          </p:cNvSpPr>
          <p:nvPr/>
        </p:nvSpPr>
        <p:spPr bwMode="auto">
          <a:xfrm flipH="1">
            <a:off x="2150067" y="2557963"/>
            <a:ext cx="736286" cy="31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smtClean="0"/>
              <a:t>Remove </a:t>
            </a:r>
            <a:r>
              <a:rPr lang="en-US" dirty="0" err="1" smtClean="0"/>
              <a:t>typecode</a:t>
            </a:r>
            <a:r>
              <a:rPr lang="en-US" dirty="0" smtClean="0"/>
              <a:t> from parent</a:t>
            </a:r>
            <a:endParaRPr lang="en-US" dirty="0"/>
          </a:p>
        </p:txBody>
      </p:sp>
      <p:sp>
        <p:nvSpPr>
          <p:cNvPr id="3" name="Content Placeholder 2"/>
          <p:cNvSpPr>
            <a:spLocks noGrp="1"/>
          </p:cNvSpPr>
          <p:nvPr>
            <p:ph idx="1"/>
          </p:nvPr>
        </p:nvSpPr>
        <p:spPr/>
        <p:txBody>
          <a:bodyPr/>
          <a:lstStyle/>
          <a:p>
            <a:r>
              <a:rPr lang="en-US" dirty="0" smtClean="0"/>
              <a:t>When using </a:t>
            </a:r>
            <a:r>
              <a:rPr lang="en-US" b="1" dirty="0"/>
              <a:t>R</a:t>
            </a:r>
            <a:r>
              <a:rPr lang="en-US" b="1" dirty="0" smtClean="0"/>
              <a:t>emove </a:t>
            </a:r>
            <a:r>
              <a:rPr lang="en-US" b="1" dirty="0" err="1" smtClean="0"/>
              <a:t>typecode</a:t>
            </a:r>
            <a:r>
              <a:rPr lang="en-US" b="1" dirty="0" smtClean="0"/>
              <a:t> from parent</a:t>
            </a:r>
            <a:r>
              <a:rPr lang="en-US" dirty="0" smtClean="0"/>
              <a:t>, the association is deleted only.</a:t>
            </a:r>
          </a:p>
        </p:txBody>
      </p:sp>
      <p:sp>
        <p:nvSpPr>
          <p:cNvPr id="4" name="Rectangle 10"/>
          <p:cNvSpPr>
            <a:spLocks noChangeArrowheads="1"/>
          </p:cNvSpPr>
          <p:nvPr/>
        </p:nvSpPr>
        <p:spPr bwMode="auto">
          <a:xfrm>
            <a:off x="793702" y="186899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Rectangle 11"/>
          <p:cNvSpPr>
            <a:spLocks noChangeArrowheads="1"/>
          </p:cNvSpPr>
          <p:nvPr/>
        </p:nvSpPr>
        <p:spPr bwMode="auto">
          <a:xfrm>
            <a:off x="793702" y="280244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6" name="Rectangle 12"/>
          <p:cNvSpPr>
            <a:spLocks noChangeArrowheads="1"/>
          </p:cNvSpPr>
          <p:nvPr/>
        </p:nvSpPr>
        <p:spPr bwMode="auto">
          <a:xfrm>
            <a:off x="793702" y="3734307"/>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 name="Group 18"/>
          <p:cNvGrpSpPr>
            <a:grpSpLocks/>
          </p:cNvGrpSpPr>
          <p:nvPr/>
        </p:nvGrpSpPr>
        <p:grpSpPr bwMode="auto">
          <a:xfrm>
            <a:off x="1674765" y="3281869"/>
            <a:ext cx="555625" cy="450850"/>
            <a:chOff x="4529" y="978"/>
            <a:chExt cx="350" cy="284"/>
          </a:xfrm>
        </p:grpSpPr>
        <p:sp>
          <p:nvSpPr>
            <p:cNvPr id="8"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22"/>
          <p:cNvGrpSpPr>
            <a:grpSpLocks/>
          </p:cNvGrpSpPr>
          <p:nvPr/>
        </p:nvGrpSpPr>
        <p:grpSpPr bwMode="auto">
          <a:xfrm>
            <a:off x="1655715" y="2335719"/>
            <a:ext cx="566737" cy="450850"/>
            <a:chOff x="3362" y="3693"/>
            <a:chExt cx="357" cy="284"/>
          </a:xfrm>
        </p:grpSpPr>
        <p:grpSp>
          <p:nvGrpSpPr>
            <p:cNvPr id="12" name="Group 23"/>
            <p:cNvGrpSpPr>
              <a:grpSpLocks/>
            </p:cNvGrpSpPr>
            <p:nvPr/>
          </p:nvGrpSpPr>
          <p:grpSpPr bwMode="auto">
            <a:xfrm>
              <a:off x="3362" y="3693"/>
              <a:ext cx="357" cy="284"/>
              <a:chOff x="3314" y="3693"/>
              <a:chExt cx="357" cy="284"/>
            </a:xfrm>
          </p:grpSpPr>
          <p:sp>
            <p:nvSpPr>
              <p:cNvPr id="15"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Text Box 38"/>
          <p:cNvSpPr txBox="1">
            <a:spLocks noChangeArrowheads="1"/>
          </p:cNvSpPr>
          <p:nvPr/>
        </p:nvSpPr>
        <p:spPr bwMode="auto">
          <a:xfrm>
            <a:off x="825452" y="195630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PolicyType</a:t>
            </a:r>
            <a:endParaRPr lang="en-US" b="0" dirty="0">
              <a:solidFill>
                <a:schemeClr val="bg1"/>
              </a:solidFill>
            </a:endParaRPr>
          </a:p>
        </p:txBody>
      </p:sp>
      <p:sp>
        <p:nvSpPr>
          <p:cNvPr id="19" name="Text Box 39"/>
          <p:cNvSpPr txBox="1">
            <a:spLocks noChangeArrowheads="1"/>
          </p:cNvSpPr>
          <p:nvPr/>
        </p:nvSpPr>
        <p:spPr bwMode="auto">
          <a:xfrm>
            <a:off x="825452" y="288975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0" name="Text Box 40"/>
          <p:cNvSpPr txBox="1">
            <a:spLocks noChangeArrowheads="1"/>
          </p:cNvSpPr>
          <p:nvPr/>
        </p:nvSpPr>
        <p:spPr bwMode="auto">
          <a:xfrm>
            <a:off x="825452" y="38216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CoverageSubtype</a:t>
            </a:r>
            <a:endParaRPr lang="en-US" b="0" dirty="0">
              <a:solidFill>
                <a:schemeClr val="bg1"/>
              </a:solidFill>
            </a:endParaRPr>
          </a:p>
        </p:txBody>
      </p:sp>
      <p:grpSp>
        <p:nvGrpSpPr>
          <p:cNvPr id="51" name="Group 59"/>
          <p:cNvGrpSpPr>
            <a:grpSpLocks/>
          </p:cNvGrpSpPr>
          <p:nvPr/>
        </p:nvGrpSpPr>
        <p:grpSpPr bwMode="auto">
          <a:xfrm>
            <a:off x="2859662" y="2325140"/>
            <a:ext cx="402182" cy="432366"/>
            <a:chOff x="4065" y="2627"/>
            <a:chExt cx="776" cy="834"/>
          </a:xfrm>
        </p:grpSpPr>
        <p:sp>
          <p:nvSpPr>
            <p:cNvPr id="52"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grpSp>
        <p:nvGrpSpPr>
          <p:cNvPr id="24" name="Group 11"/>
          <p:cNvGrpSpPr>
            <a:grpSpLocks/>
          </p:cNvGrpSpPr>
          <p:nvPr/>
        </p:nvGrpSpPr>
        <p:grpSpPr bwMode="auto">
          <a:xfrm flipV="1">
            <a:off x="2698124" y="2379430"/>
            <a:ext cx="327025" cy="323850"/>
            <a:chOff x="2064" y="3278"/>
            <a:chExt cx="500" cy="495"/>
          </a:xfrm>
        </p:grpSpPr>
        <p:sp>
          <p:nvSpPr>
            <p:cNvPr id="25"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6"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7"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42" y="2387529"/>
            <a:ext cx="3255299" cy="3408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3" name="Picture 4" descr="C:\Users\trhoades\AppData\Local\Temp\SNAGHTML935a266.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32638" y="2375562"/>
            <a:ext cx="668924" cy="40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82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p:txBody>
          <a:bodyPr/>
          <a:lstStyle/>
          <a:p>
            <a:pPr eaLnBrk="1" hangingPunct="1"/>
            <a:r>
              <a:rPr lang="en-US" smtClean="0"/>
              <a:t>Referential integrity within the LOB model</a:t>
            </a:r>
          </a:p>
        </p:txBody>
      </p:sp>
      <p:sp>
        <p:nvSpPr>
          <p:cNvPr id="39940" name="Rectangle 9"/>
          <p:cNvSpPr>
            <a:spLocks noGrp="1" noChangeArrowheads="1"/>
          </p:cNvSpPr>
          <p:nvPr>
            <p:ph idx="1"/>
          </p:nvPr>
        </p:nvSpPr>
        <p:spPr>
          <a:xfrm>
            <a:off x="528637" y="503496"/>
            <a:ext cx="3979532" cy="1838067"/>
          </a:xfrm>
        </p:spPr>
        <p:txBody>
          <a:bodyPr/>
          <a:lstStyle/>
          <a:p>
            <a:pPr>
              <a:buFont typeface="Arial" charset="0"/>
              <a:buChar char="•"/>
            </a:pPr>
            <a:r>
              <a:rPr lang="en-US" dirty="0" smtClean="0"/>
              <a:t>Whenever you add a LOB association at one level, Studio automatically makes reciprocal association</a:t>
            </a:r>
          </a:p>
        </p:txBody>
      </p:sp>
      <p:grpSp>
        <p:nvGrpSpPr>
          <p:cNvPr id="3" name="Group 10"/>
          <p:cNvGrpSpPr>
            <a:grpSpLocks/>
          </p:cNvGrpSpPr>
          <p:nvPr/>
        </p:nvGrpSpPr>
        <p:grpSpPr bwMode="auto">
          <a:xfrm>
            <a:off x="3797170" y="1235075"/>
            <a:ext cx="2946400" cy="3127375"/>
            <a:chOff x="2292" y="778"/>
            <a:chExt cx="1688" cy="1970"/>
          </a:xfrm>
        </p:grpSpPr>
        <p:grpSp>
          <p:nvGrpSpPr>
            <p:cNvPr id="39986" name="Group 11"/>
            <p:cNvGrpSpPr>
              <a:grpSpLocks/>
            </p:cNvGrpSpPr>
            <p:nvPr/>
          </p:nvGrpSpPr>
          <p:grpSpPr bwMode="auto">
            <a:xfrm>
              <a:off x="2943" y="778"/>
              <a:ext cx="570" cy="706"/>
              <a:chOff x="1489" y="1576"/>
              <a:chExt cx="570" cy="706"/>
            </a:xfrm>
          </p:grpSpPr>
          <p:sp>
            <p:nvSpPr>
              <p:cNvPr id="39991"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2"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3"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9994"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5"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6" name="Freeform 17"/>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7"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8"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9987" name="Line 20"/>
            <p:cNvSpPr>
              <a:spLocks noChangeShapeType="1"/>
            </p:cNvSpPr>
            <p:nvPr/>
          </p:nvSpPr>
          <p:spPr bwMode="auto">
            <a:xfrm flipH="1">
              <a:off x="2400" y="1990"/>
              <a:ext cx="15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8" name="Line 21"/>
            <p:cNvSpPr>
              <a:spLocks noChangeShapeType="1"/>
            </p:cNvSpPr>
            <p:nvPr/>
          </p:nvSpPr>
          <p:spPr bwMode="auto">
            <a:xfrm>
              <a:off x="2400" y="1990"/>
              <a:ext cx="0" cy="7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9" name="Line 22"/>
            <p:cNvSpPr>
              <a:spLocks noChangeShapeType="1"/>
            </p:cNvSpPr>
            <p:nvPr/>
          </p:nvSpPr>
          <p:spPr bwMode="auto">
            <a:xfrm>
              <a:off x="2400" y="2741"/>
              <a:ext cx="157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90" name="Text Box 23"/>
            <p:cNvSpPr txBox="1">
              <a:spLocks noChangeArrowheads="1"/>
            </p:cNvSpPr>
            <p:nvPr/>
          </p:nvSpPr>
          <p:spPr bwMode="auto">
            <a:xfrm>
              <a:off x="2292" y="1475"/>
              <a:ext cx="165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developer makes Burglary and Robbery a child of Homeowners... </a:t>
              </a:r>
            </a:p>
          </p:txBody>
        </p:sp>
      </p:grpSp>
      <p:grpSp>
        <p:nvGrpSpPr>
          <p:cNvPr id="39942" name="Group 24"/>
          <p:cNvGrpSpPr>
            <a:grpSpLocks/>
          </p:cNvGrpSpPr>
          <p:nvPr/>
        </p:nvGrpSpPr>
        <p:grpSpPr bwMode="auto">
          <a:xfrm>
            <a:off x="8610600" y="63500"/>
            <a:ext cx="469900" cy="501650"/>
            <a:chOff x="3777" y="1768"/>
            <a:chExt cx="467" cy="499"/>
          </a:xfrm>
        </p:grpSpPr>
        <p:sp>
          <p:nvSpPr>
            <p:cNvPr id="39984" name="Rectangle 2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5" name="AutoShape 2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27"/>
          <p:cNvGrpSpPr>
            <a:grpSpLocks/>
          </p:cNvGrpSpPr>
          <p:nvPr/>
        </p:nvGrpSpPr>
        <p:grpSpPr bwMode="auto">
          <a:xfrm>
            <a:off x="8610600" y="63500"/>
            <a:ext cx="469900" cy="501650"/>
            <a:chOff x="2967" y="1718"/>
            <a:chExt cx="467" cy="499"/>
          </a:xfrm>
        </p:grpSpPr>
        <p:sp>
          <p:nvSpPr>
            <p:cNvPr id="39982" name="Rectangle 2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3" name="Rectangle 2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9944" name="Rectangle 30"/>
          <p:cNvSpPr>
            <a:spLocks noChangeArrowheads="1"/>
          </p:cNvSpPr>
          <p:nvPr/>
        </p:nvSpPr>
        <p:spPr bwMode="auto">
          <a:xfrm>
            <a:off x="676103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5" name="Rectangle 31"/>
          <p:cNvSpPr>
            <a:spLocks noChangeArrowheads="1"/>
          </p:cNvSpPr>
          <p:nvPr/>
        </p:nvSpPr>
        <p:spPr bwMode="auto">
          <a:xfrm>
            <a:off x="676103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6" name="Rectangle 32"/>
          <p:cNvSpPr>
            <a:spLocks noChangeArrowheads="1"/>
          </p:cNvSpPr>
          <p:nvPr/>
        </p:nvSpPr>
        <p:spPr bwMode="auto">
          <a:xfrm>
            <a:off x="676262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7" name="Rectangle 33"/>
          <p:cNvSpPr>
            <a:spLocks noChangeArrowheads="1"/>
          </p:cNvSpPr>
          <p:nvPr/>
        </p:nvSpPr>
        <p:spPr bwMode="auto">
          <a:xfrm>
            <a:off x="676262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8" name="Rectangle 34"/>
          <p:cNvSpPr>
            <a:spLocks noChangeArrowheads="1"/>
          </p:cNvSpPr>
          <p:nvPr/>
        </p:nvSpPr>
        <p:spPr bwMode="auto">
          <a:xfrm>
            <a:off x="676262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9" name="Rectangle 35"/>
          <p:cNvSpPr>
            <a:spLocks noChangeArrowheads="1"/>
          </p:cNvSpPr>
          <p:nvPr/>
        </p:nvSpPr>
        <p:spPr bwMode="auto">
          <a:xfrm>
            <a:off x="676103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39950" name="Group 36"/>
          <p:cNvGrpSpPr>
            <a:grpSpLocks/>
          </p:cNvGrpSpPr>
          <p:nvPr/>
        </p:nvGrpSpPr>
        <p:grpSpPr bwMode="auto">
          <a:xfrm>
            <a:off x="7629395" y="1666875"/>
            <a:ext cx="555625" cy="450850"/>
            <a:chOff x="4529" y="978"/>
            <a:chExt cx="350" cy="284"/>
          </a:xfrm>
        </p:grpSpPr>
        <p:sp>
          <p:nvSpPr>
            <p:cNvPr id="39979" name="Line 37"/>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0" name="Line 38"/>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1" name="Line 39"/>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1" name="Group 40"/>
          <p:cNvGrpSpPr>
            <a:grpSpLocks/>
          </p:cNvGrpSpPr>
          <p:nvPr/>
        </p:nvGrpSpPr>
        <p:grpSpPr bwMode="auto">
          <a:xfrm>
            <a:off x="7629395" y="4467225"/>
            <a:ext cx="555625" cy="450850"/>
            <a:chOff x="4529" y="978"/>
            <a:chExt cx="350" cy="284"/>
          </a:xfrm>
        </p:grpSpPr>
        <p:sp>
          <p:nvSpPr>
            <p:cNvPr id="39976" name="Line 4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7" name="Line 4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8" name="Line 4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2" name="Group 44"/>
          <p:cNvGrpSpPr>
            <a:grpSpLocks/>
          </p:cNvGrpSpPr>
          <p:nvPr/>
        </p:nvGrpSpPr>
        <p:grpSpPr bwMode="auto">
          <a:xfrm>
            <a:off x="7624633" y="3521075"/>
            <a:ext cx="566737" cy="450850"/>
            <a:chOff x="3362" y="3693"/>
            <a:chExt cx="357" cy="284"/>
          </a:xfrm>
        </p:grpSpPr>
        <p:grpSp>
          <p:nvGrpSpPr>
            <p:cNvPr id="39970" name="Group 45"/>
            <p:cNvGrpSpPr>
              <a:grpSpLocks/>
            </p:cNvGrpSpPr>
            <p:nvPr/>
          </p:nvGrpSpPr>
          <p:grpSpPr bwMode="auto">
            <a:xfrm>
              <a:off x="3362" y="3693"/>
              <a:ext cx="357" cy="284"/>
              <a:chOff x="3314" y="3693"/>
              <a:chExt cx="357" cy="284"/>
            </a:xfrm>
          </p:grpSpPr>
          <p:sp>
            <p:nvSpPr>
              <p:cNvPr id="39973" name="Line 46"/>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4" name="Line 47"/>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5" name="Line 48"/>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71" name="Line 49"/>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2" name="Line 50"/>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3" name="Group 51"/>
          <p:cNvGrpSpPr>
            <a:grpSpLocks/>
          </p:cNvGrpSpPr>
          <p:nvPr/>
        </p:nvGrpSpPr>
        <p:grpSpPr bwMode="auto">
          <a:xfrm>
            <a:off x="7624633" y="2584450"/>
            <a:ext cx="566737" cy="450850"/>
            <a:chOff x="3362" y="3693"/>
            <a:chExt cx="357" cy="284"/>
          </a:xfrm>
        </p:grpSpPr>
        <p:grpSp>
          <p:nvGrpSpPr>
            <p:cNvPr id="39964" name="Group 52"/>
            <p:cNvGrpSpPr>
              <a:grpSpLocks/>
            </p:cNvGrpSpPr>
            <p:nvPr/>
          </p:nvGrpSpPr>
          <p:grpSpPr bwMode="auto">
            <a:xfrm>
              <a:off x="3362" y="3693"/>
              <a:ext cx="357" cy="284"/>
              <a:chOff x="3314" y="3693"/>
              <a:chExt cx="357" cy="284"/>
            </a:xfrm>
          </p:grpSpPr>
          <p:sp>
            <p:nvSpPr>
              <p:cNvPr id="39967" name="Line 53"/>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8" name="Line 54"/>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9" name="Line 55"/>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65" name="Line 56"/>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6" name="Line 57"/>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54" name="Text Box 58"/>
          <p:cNvSpPr txBox="1">
            <a:spLocks noChangeArrowheads="1"/>
          </p:cNvSpPr>
          <p:nvPr/>
        </p:nvSpPr>
        <p:spPr bwMode="auto">
          <a:xfrm>
            <a:off x="679278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9955" name="Text Box 59"/>
          <p:cNvSpPr txBox="1">
            <a:spLocks noChangeArrowheads="1"/>
          </p:cNvSpPr>
          <p:nvPr/>
        </p:nvSpPr>
        <p:spPr bwMode="auto">
          <a:xfrm>
            <a:off x="679278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9956" name="Text Box 60"/>
          <p:cNvSpPr txBox="1">
            <a:spLocks noChangeArrowheads="1"/>
          </p:cNvSpPr>
          <p:nvPr/>
        </p:nvSpPr>
        <p:spPr bwMode="auto">
          <a:xfrm>
            <a:off x="679437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957" name="Text Box 61"/>
          <p:cNvSpPr txBox="1">
            <a:spLocks noChangeArrowheads="1"/>
          </p:cNvSpPr>
          <p:nvPr/>
        </p:nvSpPr>
        <p:spPr bwMode="auto">
          <a:xfrm>
            <a:off x="679437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39958" name="Text Box 62"/>
          <p:cNvSpPr txBox="1">
            <a:spLocks noChangeArrowheads="1"/>
          </p:cNvSpPr>
          <p:nvPr/>
        </p:nvSpPr>
        <p:spPr bwMode="auto">
          <a:xfrm>
            <a:off x="679437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39959" name="Text Box 63"/>
          <p:cNvSpPr txBox="1">
            <a:spLocks noChangeArrowheads="1"/>
          </p:cNvSpPr>
          <p:nvPr/>
        </p:nvSpPr>
        <p:spPr bwMode="auto">
          <a:xfrm>
            <a:off x="679278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39960" name="Group 64"/>
          <p:cNvGrpSpPr>
            <a:grpSpLocks/>
          </p:cNvGrpSpPr>
          <p:nvPr/>
        </p:nvGrpSpPr>
        <p:grpSpPr bwMode="auto">
          <a:xfrm rot="10800000">
            <a:off x="7629395" y="5391150"/>
            <a:ext cx="555625" cy="450850"/>
            <a:chOff x="4529" y="978"/>
            <a:chExt cx="350" cy="284"/>
          </a:xfrm>
        </p:grpSpPr>
        <p:sp>
          <p:nvSpPr>
            <p:cNvPr id="39961" name="Line 6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2" name="Line 6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3" name="Line 6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4"/>
          <p:cNvGrpSpPr/>
          <p:nvPr/>
        </p:nvGrpSpPr>
        <p:grpSpPr>
          <a:xfrm>
            <a:off x="4035295" y="3352800"/>
            <a:ext cx="2708275" cy="1654175"/>
            <a:chOff x="3609975" y="3352800"/>
            <a:chExt cx="2708275" cy="1654175"/>
          </a:xfrm>
        </p:grpSpPr>
        <p:grpSp>
          <p:nvGrpSpPr>
            <p:cNvPr id="2" name="Group 2"/>
            <p:cNvGrpSpPr>
              <a:grpSpLocks/>
            </p:cNvGrpSpPr>
            <p:nvPr/>
          </p:nvGrpSpPr>
          <p:grpSpPr bwMode="auto">
            <a:xfrm>
              <a:off x="3609975" y="3352800"/>
              <a:ext cx="2708275" cy="1108075"/>
              <a:chOff x="2505" y="2112"/>
              <a:chExt cx="1475" cy="698"/>
            </a:xfrm>
          </p:grpSpPr>
          <p:sp>
            <p:nvSpPr>
              <p:cNvPr id="40000" name="Text Box 4"/>
              <p:cNvSpPr txBox="1">
                <a:spLocks noChangeArrowheads="1"/>
              </p:cNvSpPr>
              <p:nvPr/>
            </p:nvSpPr>
            <p:spPr bwMode="auto">
              <a:xfrm>
                <a:off x="2526" y="2112"/>
                <a:ext cx="1401"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rgbClr val="0033CC"/>
                    </a:solidFill>
                  </a:rPr>
                  <a:t>...and Studio makes Homeowners a parent of Burglary and Robbery</a:t>
                </a:r>
              </a:p>
            </p:txBody>
          </p:sp>
          <p:sp>
            <p:nvSpPr>
              <p:cNvPr id="40001" name="Line 5"/>
              <p:cNvSpPr>
                <a:spLocks noChangeShapeType="1"/>
              </p:cNvSpPr>
              <p:nvPr/>
            </p:nvSpPr>
            <p:spPr bwMode="auto">
              <a:xfrm flipH="1">
                <a:off x="2505" y="2619"/>
                <a:ext cx="1475"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02" name="Line 6"/>
              <p:cNvSpPr>
                <a:spLocks noChangeShapeType="1"/>
              </p:cNvSpPr>
              <p:nvPr/>
            </p:nvSpPr>
            <p:spPr bwMode="auto">
              <a:xfrm flipV="1">
                <a:off x="2505" y="2120"/>
                <a:ext cx="0" cy="49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003" name="Line 7"/>
              <p:cNvSpPr>
                <a:spLocks noChangeShapeType="1"/>
              </p:cNvSpPr>
              <p:nvPr/>
            </p:nvSpPr>
            <p:spPr bwMode="auto">
              <a:xfrm>
                <a:off x="2505" y="2112"/>
                <a:ext cx="1475"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70" name="Picture 5" descr="icon_Claim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230" y="4206875"/>
              <a:ext cx="801649"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5" y="2563776"/>
            <a:ext cx="3590925" cy="3952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 name="AutoShape 8"/>
          <p:cNvSpPr>
            <a:spLocks noChangeArrowheads="1"/>
          </p:cNvSpPr>
          <p:nvPr/>
        </p:nvSpPr>
        <p:spPr bwMode="auto">
          <a:xfrm>
            <a:off x="754910" y="5159375"/>
            <a:ext cx="2999728"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2" name="AutoShape 8"/>
          <p:cNvSpPr>
            <a:spLocks noChangeArrowheads="1"/>
          </p:cNvSpPr>
          <p:nvPr/>
        </p:nvSpPr>
        <p:spPr bwMode="auto">
          <a:xfrm>
            <a:off x="1064602" y="5940425"/>
            <a:ext cx="2690036" cy="15835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down)">
                                      <p:cBhvr>
                                        <p:cTn id="17" dur="500"/>
                                        <p:tgtEl>
                                          <p:spTgt spid="71"/>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8"/>
          <p:cNvSpPr>
            <a:spLocks noChangeArrowheads="1"/>
          </p:cNvSpPr>
          <p:nvPr/>
        </p:nvSpPr>
        <p:spPr bwMode="auto">
          <a:xfrm>
            <a:off x="6657975" y="2981325"/>
            <a:ext cx="2292350" cy="604838"/>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40963" name="Text Box 59"/>
          <p:cNvSpPr txBox="1">
            <a:spLocks noChangeArrowheads="1"/>
          </p:cNvSpPr>
          <p:nvPr/>
        </p:nvSpPr>
        <p:spPr bwMode="auto">
          <a:xfrm>
            <a:off x="6689725" y="3008313"/>
            <a:ext cx="222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p>
        </p:txBody>
      </p:sp>
      <p:sp>
        <p:nvSpPr>
          <p:cNvPr id="40964" name="Rectangle 2"/>
          <p:cNvSpPr>
            <a:spLocks noGrp="1" noChangeArrowheads="1"/>
          </p:cNvSpPr>
          <p:nvPr>
            <p:ph type="title"/>
          </p:nvPr>
        </p:nvSpPr>
        <p:spPr/>
        <p:txBody>
          <a:bodyPr/>
          <a:lstStyle/>
          <a:p>
            <a:pPr eaLnBrk="1" hangingPunct="1"/>
            <a:r>
              <a:rPr lang="en-US" smtClean="0"/>
              <a:t>Referential integrity beyond LOB model</a:t>
            </a:r>
          </a:p>
        </p:txBody>
      </p:sp>
      <p:sp>
        <p:nvSpPr>
          <p:cNvPr id="40965" name="Rectangle 3"/>
          <p:cNvSpPr>
            <a:spLocks noGrp="1" noChangeArrowheads="1"/>
          </p:cNvSpPr>
          <p:nvPr>
            <p:ph idx="1"/>
          </p:nvPr>
        </p:nvSpPr>
        <p:spPr>
          <a:xfrm>
            <a:off x="520700" y="950913"/>
            <a:ext cx="3306763" cy="1222375"/>
          </a:xfrm>
        </p:spPr>
        <p:txBody>
          <a:bodyPr/>
          <a:lstStyle/>
          <a:p>
            <a:pPr>
              <a:buFont typeface="Arial" charset="0"/>
              <a:buChar char="•"/>
            </a:pPr>
            <a:r>
              <a:rPr lang="en-US" smtClean="0"/>
              <a:t>Associations between LOB typelists and non-LOB typelists must be maintained manually</a:t>
            </a:r>
          </a:p>
          <a:p>
            <a:pPr>
              <a:buFont typeface="Arial" charset="0"/>
              <a:buChar char="•"/>
            </a:pPr>
            <a:endParaRPr lang="en-US" smtClean="0"/>
          </a:p>
        </p:txBody>
      </p:sp>
      <p:sp>
        <p:nvSpPr>
          <p:cNvPr id="40966" name="Rectangle 4"/>
          <p:cNvSpPr>
            <a:spLocks noChangeArrowheads="1"/>
          </p:cNvSpPr>
          <p:nvPr/>
        </p:nvSpPr>
        <p:spPr bwMode="auto">
          <a:xfrm>
            <a:off x="1323975" y="30337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67" name="Text Box 5"/>
          <p:cNvSpPr txBox="1">
            <a:spLocks noChangeArrowheads="1"/>
          </p:cNvSpPr>
          <p:nvPr/>
        </p:nvSpPr>
        <p:spPr bwMode="auto">
          <a:xfrm>
            <a:off x="1355725" y="31210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InsuranceLine</a:t>
            </a:r>
          </a:p>
        </p:txBody>
      </p:sp>
      <p:grpSp>
        <p:nvGrpSpPr>
          <p:cNvPr id="40968" name="Group 6"/>
          <p:cNvGrpSpPr>
            <a:grpSpLocks/>
          </p:cNvGrpSpPr>
          <p:nvPr/>
        </p:nvGrpSpPr>
        <p:grpSpPr bwMode="auto">
          <a:xfrm>
            <a:off x="2187575" y="4768850"/>
            <a:ext cx="904875" cy="1120775"/>
            <a:chOff x="1489" y="1576"/>
            <a:chExt cx="570" cy="706"/>
          </a:xfrm>
        </p:grpSpPr>
        <p:sp>
          <p:nvSpPr>
            <p:cNvPr id="41021" name="Line 7"/>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8"/>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3" name="AutoShape 9"/>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24" name="AutoShape 10"/>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5" name="AutoShape 11"/>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6" name="Freeform 12"/>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7" name="AutoShape 13"/>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8" name="AutoShape 14"/>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40969" name="Text Box 15"/>
          <p:cNvSpPr txBox="1">
            <a:spLocks noChangeArrowheads="1"/>
          </p:cNvSpPr>
          <p:nvPr/>
        </p:nvSpPr>
        <p:spPr bwMode="auto">
          <a:xfrm>
            <a:off x="587375" y="4843463"/>
            <a:ext cx="16351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Developer adds </a:t>
            </a:r>
            <a:r>
              <a:rPr lang="en-US" sz="1800" b="0" dirty="0" smtClean="0"/>
              <a:t>International</a:t>
            </a:r>
            <a:r>
              <a:rPr lang="en-US" sz="1800" b="0" dirty="0"/>
              <a:t>_</a:t>
            </a:r>
            <a:br>
              <a:rPr lang="en-US" sz="1800" b="0" dirty="0"/>
            </a:br>
            <a:r>
              <a:rPr lang="en-US" sz="1800" b="0" dirty="0" err="1" smtClean="0"/>
              <a:t>BOP_Ext</a:t>
            </a:r>
            <a:r>
              <a:rPr lang="en-US" sz="1800" b="0" dirty="0" smtClean="0"/>
              <a:t> </a:t>
            </a:r>
            <a:r>
              <a:rPr lang="en-US" sz="1800" b="0" dirty="0"/>
              <a:t>policy type...</a:t>
            </a:r>
          </a:p>
        </p:txBody>
      </p:sp>
      <p:sp>
        <p:nvSpPr>
          <p:cNvPr id="40970" name="Rectangle 19"/>
          <p:cNvSpPr>
            <a:spLocks noChangeArrowheads="1"/>
          </p:cNvSpPr>
          <p:nvPr/>
        </p:nvSpPr>
        <p:spPr bwMode="auto">
          <a:xfrm>
            <a:off x="39862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1" name="Rectangle 20"/>
          <p:cNvSpPr>
            <a:spLocks noChangeArrowheads="1"/>
          </p:cNvSpPr>
          <p:nvPr/>
        </p:nvSpPr>
        <p:spPr bwMode="auto">
          <a:xfrm>
            <a:off x="39862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2" name="Rectangle 21"/>
          <p:cNvSpPr>
            <a:spLocks noChangeArrowheads="1"/>
          </p:cNvSpPr>
          <p:nvPr/>
        </p:nvSpPr>
        <p:spPr bwMode="auto">
          <a:xfrm>
            <a:off x="39878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3" name="Rectangle 22"/>
          <p:cNvSpPr>
            <a:spLocks noChangeArrowheads="1"/>
          </p:cNvSpPr>
          <p:nvPr/>
        </p:nvSpPr>
        <p:spPr bwMode="auto">
          <a:xfrm>
            <a:off x="39878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4" name="Rectangle 23"/>
          <p:cNvSpPr>
            <a:spLocks noChangeArrowheads="1"/>
          </p:cNvSpPr>
          <p:nvPr/>
        </p:nvSpPr>
        <p:spPr bwMode="auto">
          <a:xfrm>
            <a:off x="39878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5" name="Rectangle 24"/>
          <p:cNvSpPr>
            <a:spLocks noChangeArrowheads="1"/>
          </p:cNvSpPr>
          <p:nvPr/>
        </p:nvSpPr>
        <p:spPr bwMode="auto">
          <a:xfrm>
            <a:off x="39862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40976" name="Group 25"/>
          <p:cNvGrpSpPr>
            <a:grpSpLocks/>
          </p:cNvGrpSpPr>
          <p:nvPr/>
        </p:nvGrpSpPr>
        <p:grpSpPr bwMode="auto">
          <a:xfrm>
            <a:off x="4854575" y="1666875"/>
            <a:ext cx="555625" cy="450850"/>
            <a:chOff x="4529" y="978"/>
            <a:chExt cx="350" cy="284"/>
          </a:xfrm>
        </p:grpSpPr>
        <p:sp>
          <p:nvSpPr>
            <p:cNvPr id="41018" name="Line 26"/>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9" name="Line 27"/>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20" name="Line 28"/>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7" name="Group 29"/>
          <p:cNvGrpSpPr>
            <a:grpSpLocks/>
          </p:cNvGrpSpPr>
          <p:nvPr/>
        </p:nvGrpSpPr>
        <p:grpSpPr bwMode="auto">
          <a:xfrm>
            <a:off x="4854575" y="4467225"/>
            <a:ext cx="555625" cy="450850"/>
            <a:chOff x="4529" y="978"/>
            <a:chExt cx="350" cy="284"/>
          </a:xfrm>
        </p:grpSpPr>
        <p:sp>
          <p:nvSpPr>
            <p:cNvPr id="41015" name="Line 30"/>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6" name="Line 31"/>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7" name="Line 32"/>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8" name="Group 33"/>
          <p:cNvGrpSpPr>
            <a:grpSpLocks/>
          </p:cNvGrpSpPr>
          <p:nvPr/>
        </p:nvGrpSpPr>
        <p:grpSpPr bwMode="auto">
          <a:xfrm>
            <a:off x="4849813" y="3521075"/>
            <a:ext cx="566737" cy="450850"/>
            <a:chOff x="3362" y="3693"/>
            <a:chExt cx="357" cy="284"/>
          </a:xfrm>
        </p:grpSpPr>
        <p:grpSp>
          <p:nvGrpSpPr>
            <p:cNvPr id="41009" name="Group 34"/>
            <p:cNvGrpSpPr>
              <a:grpSpLocks/>
            </p:cNvGrpSpPr>
            <p:nvPr/>
          </p:nvGrpSpPr>
          <p:grpSpPr bwMode="auto">
            <a:xfrm>
              <a:off x="3362" y="3693"/>
              <a:ext cx="357" cy="284"/>
              <a:chOff x="3314" y="3693"/>
              <a:chExt cx="357" cy="284"/>
            </a:xfrm>
          </p:grpSpPr>
          <p:sp>
            <p:nvSpPr>
              <p:cNvPr id="41012" name="Line 35"/>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3" name="Line 36"/>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4" name="Line 37"/>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10" name="Line 38"/>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1" name="Line 39"/>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9" name="Group 40"/>
          <p:cNvGrpSpPr>
            <a:grpSpLocks/>
          </p:cNvGrpSpPr>
          <p:nvPr/>
        </p:nvGrpSpPr>
        <p:grpSpPr bwMode="auto">
          <a:xfrm>
            <a:off x="4849813" y="2584450"/>
            <a:ext cx="566737" cy="450850"/>
            <a:chOff x="3362" y="3693"/>
            <a:chExt cx="357" cy="284"/>
          </a:xfrm>
        </p:grpSpPr>
        <p:grpSp>
          <p:nvGrpSpPr>
            <p:cNvPr id="41003" name="Group 41"/>
            <p:cNvGrpSpPr>
              <a:grpSpLocks/>
            </p:cNvGrpSpPr>
            <p:nvPr/>
          </p:nvGrpSpPr>
          <p:grpSpPr bwMode="auto">
            <a:xfrm>
              <a:off x="3362" y="3693"/>
              <a:ext cx="357" cy="284"/>
              <a:chOff x="3314" y="3693"/>
              <a:chExt cx="357" cy="284"/>
            </a:xfrm>
          </p:grpSpPr>
          <p:sp>
            <p:nvSpPr>
              <p:cNvPr id="41006" name="Line 42"/>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7" name="Line 43"/>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8" name="Line 44"/>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04" name="Line 45"/>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5" name="Line 46"/>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0" name="Text Box 47"/>
          <p:cNvSpPr txBox="1">
            <a:spLocks noChangeArrowheads="1"/>
          </p:cNvSpPr>
          <p:nvPr/>
        </p:nvSpPr>
        <p:spPr bwMode="auto">
          <a:xfrm>
            <a:off x="40179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40981" name="Text Box 48"/>
          <p:cNvSpPr txBox="1">
            <a:spLocks noChangeArrowheads="1"/>
          </p:cNvSpPr>
          <p:nvPr/>
        </p:nvSpPr>
        <p:spPr bwMode="auto">
          <a:xfrm>
            <a:off x="40179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40982" name="Text Box 49"/>
          <p:cNvSpPr txBox="1">
            <a:spLocks noChangeArrowheads="1"/>
          </p:cNvSpPr>
          <p:nvPr/>
        </p:nvSpPr>
        <p:spPr bwMode="auto">
          <a:xfrm>
            <a:off x="40195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40983" name="Text Box 50"/>
          <p:cNvSpPr txBox="1">
            <a:spLocks noChangeArrowheads="1"/>
          </p:cNvSpPr>
          <p:nvPr/>
        </p:nvSpPr>
        <p:spPr bwMode="auto">
          <a:xfrm>
            <a:off x="40195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984" name="Text Box 51"/>
          <p:cNvSpPr txBox="1">
            <a:spLocks noChangeArrowheads="1"/>
          </p:cNvSpPr>
          <p:nvPr/>
        </p:nvSpPr>
        <p:spPr bwMode="auto">
          <a:xfrm>
            <a:off x="40195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0985" name="Text Box 52"/>
          <p:cNvSpPr txBox="1">
            <a:spLocks noChangeArrowheads="1"/>
          </p:cNvSpPr>
          <p:nvPr/>
        </p:nvSpPr>
        <p:spPr bwMode="auto">
          <a:xfrm>
            <a:off x="40179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40986" name="Group 53"/>
          <p:cNvGrpSpPr>
            <a:grpSpLocks/>
          </p:cNvGrpSpPr>
          <p:nvPr/>
        </p:nvGrpSpPr>
        <p:grpSpPr bwMode="auto">
          <a:xfrm rot="10800000">
            <a:off x="4854575" y="5391150"/>
            <a:ext cx="555625" cy="450850"/>
            <a:chOff x="4529" y="978"/>
            <a:chExt cx="350" cy="284"/>
          </a:xfrm>
        </p:grpSpPr>
        <p:sp>
          <p:nvSpPr>
            <p:cNvPr id="41000" name="Line 54"/>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1" name="Line 55"/>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2" name="Line 56"/>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7" name="Line 60"/>
          <p:cNvSpPr>
            <a:spLocks noChangeShapeType="1"/>
          </p:cNvSpPr>
          <p:nvPr/>
        </p:nvSpPr>
        <p:spPr bwMode="auto">
          <a:xfrm>
            <a:off x="6283325" y="3298825"/>
            <a:ext cx="3730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8" name="Line 61"/>
          <p:cNvSpPr>
            <a:spLocks noChangeShapeType="1"/>
          </p:cNvSpPr>
          <p:nvPr/>
        </p:nvSpPr>
        <p:spPr bwMode="auto">
          <a:xfrm>
            <a:off x="3617913" y="3268663"/>
            <a:ext cx="37306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9" name="Line 18"/>
          <p:cNvSpPr>
            <a:spLocks noChangeShapeType="1"/>
          </p:cNvSpPr>
          <p:nvPr/>
        </p:nvSpPr>
        <p:spPr bwMode="auto">
          <a:xfrm flipV="1">
            <a:off x="2690813" y="3400425"/>
            <a:ext cx="1519237" cy="1387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 name="Group 81"/>
          <p:cNvGrpSpPr>
            <a:grpSpLocks/>
          </p:cNvGrpSpPr>
          <p:nvPr/>
        </p:nvGrpSpPr>
        <p:grpSpPr bwMode="auto">
          <a:xfrm>
            <a:off x="2408238" y="3352800"/>
            <a:ext cx="6481762" cy="2938463"/>
            <a:chOff x="1517" y="2112"/>
            <a:chExt cx="4083" cy="1851"/>
          </a:xfrm>
        </p:grpSpPr>
        <p:sp>
          <p:nvSpPr>
            <p:cNvPr id="40997" name="Line 74"/>
            <p:cNvSpPr>
              <a:spLocks noChangeShapeType="1"/>
            </p:cNvSpPr>
            <p:nvPr/>
          </p:nvSpPr>
          <p:spPr bwMode="auto">
            <a:xfrm flipV="1">
              <a:off x="1690" y="2170"/>
              <a:ext cx="2793" cy="85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98" name="Text Box 62"/>
            <p:cNvSpPr txBox="1">
              <a:spLocks noChangeArrowheads="1"/>
            </p:cNvSpPr>
            <p:nvPr/>
          </p:nvSpPr>
          <p:spPr bwMode="auto">
            <a:xfrm>
              <a:off x="4080" y="2916"/>
              <a:ext cx="152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...and modifies references in </a:t>
              </a:r>
              <a:r>
                <a:rPr lang="en-US" sz="1800" b="0" dirty="0" err="1"/>
                <a:t>InsuranceLine</a:t>
              </a:r>
              <a:r>
                <a:rPr lang="en-US" sz="1800" b="0" dirty="0"/>
                <a:t>, </a:t>
              </a:r>
              <a:br>
                <a:rPr lang="en-US" sz="1800" b="0" dirty="0"/>
              </a:br>
              <a:r>
                <a:rPr lang="en-US" sz="1800" b="0" dirty="0"/>
                <a:t>adds references to </a:t>
              </a:r>
              <a:r>
                <a:rPr lang="en-US" sz="1800" b="0" dirty="0" err="1"/>
                <a:t>InternalPolicyType</a:t>
              </a:r>
              <a:r>
                <a:rPr lang="en-US" sz="1800" b="0" dirty="0"/>
                <a:t> and </a:t>
              </a:r>
              <a:r>
                <a:rPr lang="en-US" sz="1800" b="0" dirty="0" err="1"/>
                <a:t>PolicyTab</a:t>
              </a:r>
              <a:endParaRPr lang="en-US" sz="1800" b="0" dirty="0"/>
            </a:p>
          </p:txBody>
        </p:sp>
        <p:sp>
          <p:nvSpPr>
            <p:cNvPr id="40999" name="Line 73"/>
            <p:cNvSpPr>
              <a:spLocks noChangeShapeType="1"/>
            </p:cNvSpPr>
            <p:nvPr/>
          </p:nvSpPr>
          <p:spPr bwMode="auto">
            <a:xfrm flipH="1" flipV="1">
              <a:off x="1517" y="2112"/>
              <a:ext cx="164" cy="8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91" name="Group 75"/>
          <p:cNvGrpSpPr>
            <a:grpSpLocks/>
          </p:cNvGrpSpPr>
          <p:nvPr/>
        </p:nvGrpSpPr>
        <p:grpSpPr bwMode="auto">
          <a:xfrm>
            <a:off x="8610600" y="63500"/>
            <a:ext cx="469900" cy="501650"/>
            <a:chOff x="3777" y="1768"/>
            <a:chExt cx="467" cy="499"/>
          </a:xfrm>
        </p:grpSpPr>
        <p:sp>
          <p:nvSpPr>
            <p:cNvPr id="4099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 name="Group 78"/>
          <p:cNvGrpSpPr>
            <a:grpSpLocks/>
          </p:cNvGrpSpPr>
          <p:nvPr/>
        </p:nvGrpSpPr>
        <p:grpSpPr bwMode="auto">
          <a:xfrm>
            <a:off x="8610600" y="63500"/>
            <a:ext cx="469900" cy="501650"/>
            <a:chOff x="2967" y="1718"/>
            <a:chExt cx="467" cy="499"/>
          </a:xfrm>
        </p:grpSpPr>
        <p:sp>
          <p:nvSpPr>
            <p:cNvPr id="4099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1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18" y="3757967"/>
            <a:ext cx="3905250" cy="27241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7" name="Rectangle 2"/>
          <p:cNvSpPr>
            <a:spLocks noGrp="1" noChangeArrowheads="1"/>
          </p:cNvSpPr>
          <p:nvPr>
            <p:ph type="title"/>
          </p:nvPr>
        </p:nvSpPr>
        <p:spPr>
          <a:xfrm>
            <a:off x="495300" y="192088"/>
            <a:ext cx="8318500" cy="742950"/>
          </a:xfrm>
        </p:spPr>
        <p:txBody>
          <a:bodyPr/>
          <a:lstStyle/>
          <a:p>
            <a:pPr eaLnBrk="1" hangingPunct="1"/>
            <a:r>
              <a:rPr lang="en-US" smtClean="0"/>
              <a:t>Referential integrity beyond LOB model: example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33" y="1133191"/>
            <a:ext cx="5886450" cy="25717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1495141"/>
            <a:ext cx="2647950" cy="2209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Box 16"/>
          <p:cNvSpPr txBox="1"/>
          <p:nvPr/>
        </p:nvSpPr>
        <p:spPr>
          <a:xfrm>
            <a:off x="3446011" y="2573172"/>
            <a:ext cx="384464" cy="584775"/>
          </a:xfrm>
          <a:prstGeom prst="rect">
            <a:avLst/>
          </a:prstGeom>
          <a:noFill/>
        </p:spPr>
        <p:txBody>
          <a:bodyPr wrap="square" rtlCol="0">
            <a:spAutoFit/>
          </a:bodyPr>
          <a:lstStyle/>
          <a:p>
            <a:r>
              <a:rPr lang="en-US" sz="3200" dirty="0">
                <a:solidFill>
                  <a:srgbClr val="C00000"/>
                </a:solidFill>
                <a:latin typeface="Wingdings 2" pitchFamily="18" charset="2"/>
              </a:rPr>
              <a:t>u</a:t>
            </a:r>
            <a:endParaRPr lang="en-US" sz="3200" dirty="0" smtClean="0">
              <a:solidFill>
                <a:srgbClr val="C00000"/>
              </a:solidFill>
              <a:latin typeface="Wingdings 2" pitchFamily="18" charset="2"/>
              <a:cs typeface="Calibri" pitchFamily="34" charset="0"/>
            </a:endParaRPr>
          </a:p>
        </p:txBody>
      </p:sp>
      <p:sp>
        <p:nvSpPr>
          <p:cNvPr id="18" name="TextBox 17"/>
          <p:cNvSpPr txBox="1"/>
          <p:nvPr/>
        </p:nvSpPr>
        <p:spPr>
          <a:xfrm>
            <a:off x="7627793" y="1834291"/>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v</a:t>
            </a:r>
            <a:endParaRPr lang="en-US" sz="3200" dirty="0">
              <a:solidFill>
                <a:srgbClr val="C00000"/>
              </a:solidFill>
              <a:latin typeface="Wingdings 2" pitchFamily="18" charset="2"/>
            </a:endParaRPr>
          </a:p>
        </p:txBody>
      </p:sp>
      <p:pic>
        <p:nvPicPr>
          <p:cNvPr id="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475" y="5436641"/>
            <a:ext cx="4381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539776" y="4725538"/>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w</a:t>
            </a:r>
            <a:endParaRPr lang="en-US" sz="3200" dirty="0">
              <a:solidFill>
                <a:srgbClr val="C00000"/>
              </a:solidFill>
              <a:latin typeface="Wingdings 2" pitchFamily="18" charset="2"/>
            </a:endParaRPr>
          </a:p>
        </p:txBody>
      </p:sp>
      <p:sp>
        <p:nvSpPr>
          <p:cNvPr id="25" name="AutoShape 8"/>
          <p:cNvSpPr>
            <a:spLocks noChangeArrowheads="1"/>
          </p:cNvSpPr>
          <p:nvPr/>
        </p:nvSpPr>
        <p:spPr bwMode="auto">
          <a:xfrm>
            <a:off x="1443678" y="1133191"/>
            <a:ext cx="1335147" cy="1592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8"/>
          <p:cNvSpPr>
            <a:spLocks noChangeArrowheads="1"/>
          </p:cNvSpPr>
          <p:nvPr/>
        </p:nvSpPr>
        <p:spPr bwMode="auto">
          <a:xfrm>
            <a:off x="2954976" y="6201975"/>
            <a:ext cx="707018" cy="28014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2" name="Group 78"/>
          <p:cNvGrpSpPr>
            <a:grpSpLocks/>
          </p:cNvGrpSpPr>
          <p:nvPr/>
        </p:nvGrpSpPr>
        <p:grpSpPr bwMode="auto">
          <a:xfrm>
            <a:off x="8610600" y="63500"/>
            <a:ext cx="469900" cy="501650"/>
            <a:chOff x="2967" y="1718"/>
            <a:chExt cx="467" cy="499"/>
          </a:xfrm>
        </p:grpSpPr>
        <p:sp>
          <p:nvSpPr>
            <p:cNvPr id="1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line of business?</a:t>
            </a:r>
          </a:p>
        </p:txBody>
      </p:sp>
      <p:sp>
        <p:nvSpPr>
          <p:cNvPr id="7171" name="Rectangle 3"/>
          <p:cNvSpPr>
            <a:spLocks noGrp="1" noChangeArrowheads="1"/>
          </p:cNvSpPr>
          <p:nvPr>
            <p:ph idx="1"/>
          </p:nvPr>
        </p:nvSpPr>
        <p:spPr>
          <a:xfrm>
            <a:off x="519113" y="1192213"/>
            <a:ext cx="5538787" cy="5197475"/>
          </a:xfrm>
        </p:spPr>
        <p:txBody>
          <a:bodyPr/>
          <a:lstStyle/>
          <a:p>
            <a:pPr>
              <a:buFont typeface="Arial" charset="0"/>
              <a:buChar char="•"/>
            </a:pPr>
            <a:r>
              <a:rPr lang="en-US" dirty="0" smtClean="0"/>
              <a:t>Carriers organize policies, coverages, covered losses within a hierarchy</a:t>
            </a:r>
          </a:p>
          <a:p>
            <a:pPr>
              <a:buFont typeface="Arial" charset="0"/>
              <a:buChar char="•"/>
            </a:pPr>
            <a:r>
              <a:rPr lang="en-US" dirty="0" smtClean="0"/>
              <a:t>This hierarchy impacts:</a:t>
            </a:r>
          </a:p>
          <a:p>
            <a:pPr lvl="1"/>
            <a:r>
              <a:rPr lang="en-US" dirty="0" smtClean="0"/>
              <a:t>How reporting is done</a:t>
            </a:r>
          </a:p>
          <a:p>
            <a:pPr lvl="1"/>
            <a:r>
              <a:rPr lang="en-US" dirty="0" smtClean="0"/>
              <a:t>Which coverages are displayed for  claim associated to given type of policy</a:t>
            </a:r>
          </a:p>
          <a:p>
            <a:pPr lvl="1"/>
            <a:r>
              <a:rPr lang="en-US" dirty="0" smtClean="0"/>
              <a:t>Which user interface elements are used to capture information for given exposure</a:t>
            </a:r>
          </a:p>
          <a:p>
            <a:pPr>
              <a:buFont typeface="Arial" charset="0"/>
              <a:buChar char="•"/>
            </a:pPr>
            <a:r>
              <a:rPr lang="en-US" dirty="0" smtClean="0"/>
              <a:t>This hierarchy is known as the "line of business" model (LOB model)</a:t>
            </a:r>
          </a:p>
          <a:p>
            <a:pPr lvl="1"/>
            <a:r>
              <a:rPr lang="en-US" dirty="0" smtClean="0"/>
              <a:t>It has six levels</a:t>
            </a:r>
          </a:p>
        </p:txBody>
      </p:sp>
      <p:sp>
        <p:nvSpPr>
          <p:cNvPr id="7172" name="Text Box 4"/>
          <p:cNvSpPr txBox="1">
            <a:spLocks noChangeArrowheads="1"/>
          </p:cNvSpPr>
          <p:nvPr/>
        </p:nvSpPr>
        <p:spPr bwMode="auto">
          <a:xfrm>
            <a:off x="7537450" y="3994150"/>
            <a:ext cx="1301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br>
              <a:rPr lang="en-US" sz="1600">
                <a:solidFill>
                  <a:schemeClr val="bg1"/>
                </a:solidFill>
              </a:rPr>
            </a:br>
            <a:r>
              <a:rPr lang="en-US" sz="1600">
                <a:solidFill>
                  <a:schemeClr val="bg1"/>
                </a:solidFill>
              </a:rPr>
              <a:t>Med. Pay.</a:t>
            </a:r>
          </a:p>
        </p:txBody>
      </p:sp>
      <p:sp>
        <p:nvSpPr>
          <p:cNvPr id="7173" name="Freeform 5"/>
          <p:cNvSpPr>
            <a:spLocks/>
          </p:cNvSpPr>
          <p:nvPr/>
        </p:nvSpPr>
        <p:spPr bwMode="auto">
          <a:xfrm>
            <a:off x="69627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74" name="AutoShape 6"/>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5" name="AutoShape 7"/>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6" name="AutoShape 8"/>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7177" name="Group 9"/>
          <p:cNvGrpSpPr>
            <a:grpSpLocks/>
          </p:cNvGrpSpPr>
          <p:nvPr/>
        </p:nvGrpSpPr>
        <p:grpSpPr bwMode="auto">
          <a:xfrm>
            <a:off x="6951663" y="1350963"/>
            <a:ext cx="568325" cy="474662"/>
            <a:chOff x="2940" y="226"/>
            <a:chExt cx="1120" cy="935"/>
          </a:xfrm>
        </p:grpSpPr>
        <p:sp>
          <p:nvSpPr>
            <p:cNvPr id="7203" name="Freeform 10"/>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204" name="Group 11"/>
            <p:cNvGrpSpPr>
              <a:grpSpLocks/>
            </p:cNvGrpSpPr>
            <p:nvPr/>
          </p:nvGrpSpPr>
          <p:grpSpPr bwMode="auto">
            <a:xfrm>
              <a:off x="3341" y="722"/>
              <a:ext cx="274" cy="423"/>
              <a:chOff x="3396" y="861"/>
              <a:chExt cx="184" cy="284"/>
            </a:xfrm>
          </p:grpSpPr>
          <p:sp>
            <p:nvSpPr>
              <p:cNvPr id="7220" name="Rectangle 12"/>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1" name="Rectangle 13"/>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2" name="Freeform 14"/>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05" name="Group 15"/>
            <p:cNvGrpSpPr>
              <a:grpSpLocks/>
            </p:cNvGrpSpPr>
            <p:nvPr/>
          </p:nvGrpSpPr>
          <p:grpSpPr bwMode="auto">
            <a:xfrm>
              <a:off x="3171" y="400"/>
              <a:ext cx="127" cy="177"/>
              <a:chOff x="2797" y="1581"/>
              <a:chExt cx="49" cy="68"/>
            </a:xfrm>
          </p:grpSpPr>
          <p:sp>
            <p:nvSpPr>
              <p:cNvPr id="7216" name="Rectangle 1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7" name="Rectangle 1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8" name="Rectangle 1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9" name="Rectangle 1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6" name="Group 20"/>
            <p:cNvGrpSpPr>
              <a:grpSpLocks/>
            </p:cNvGrpSpPr>
            <p:nvPr/>
          </p:nvGrpSpPr>
          <p:grpSpPr bwMode="auto">
            <a:xfrm>
              <a:off x="3684" y="400"/>
              <a:ext cx="127" cy="177"/>
              <a:chOff x="2797" y="1581"/>
              <a:chExt cx="49" cy="68"/>
            </a:xfrm>
          </p:grpSpPr>
          <p:sp>
            <p:nvSpPr>
              <p:cNvPr id="7212" name="Rectangle 21"/>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3" name="Rectangle 22"/>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4" name="Rectangle 23"/>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5" name="Rectangle 24"/>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7" name="Group 25"/>
            <p:cNvGrpSpPr>
              <a:grpSpLocks/>
            </p:cNvGrpSpPr>
            <p:nvPr/>
          </p:nvGrpSpPr>
          <p:grpSpPr bwMode="auto">
            <a:xfrm>
              <a:off x="3420" y="400"/>
              <a:ext cx="127" cy="177"/>
              <a:chOff x="2797" y="1581"/>
              <a:chExt cx="49" cy="68"/>
            </a:xfrm>
          </p:grpSpPr>
          <p:sp>
            <p:nvSpPr>
              <p:cNvPr id="7208" name="Rectangle 2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9" name="Rectangle 2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0" name="Rectangle 2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1" name="Rectangle 2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78" name="Group 30"/>
          <p:cNvGrpSpPr>
            <a:grpSpLocks/>
          </p:cNvGrpSpPr>
          <p:nvPr/>
        </p:nvGrpSpPr>
        <p:grpSpPr bwMode="auto">
          <a:xfrm>
            <a:off x="7342188" y="1671638"/>
            <a:ext cx="244475" cy="358775"/>
            <a:chOff x="2784" y="3210"/>
            <a:chExt cx="523" cy="772"/>
          </a:xfrm>
        </p:grpSpPr>
        <p:sp>
          <p:nvSpPr>
            <p:cNvPr id="7199" name="AutoShape 3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0" name="AutoShape 3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3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02" name="Oval 3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7179" name="Group 35"/>
          <p:cNvGrpSpPr>
            <a:grpSpLocks/>
          </p:cNvGrpSpPr>
          <p:nvPr/>
        </p:nvGrpSpPr>
        <p:grpSpPr bwMode="auto">
          <a:xfrm>
            <a:off x="6880225" y="2649538"/>
            <a:ext cx="657225" cy="739775"/>
            <a:chOff x="2324" y="435"/>
            <a:chExt cx="933" cy="1052"/>
          </a:xfrm>
        </p:grpSpPr>
        <p:sp>
          <p:nvSpPr>
            <p:cNvPr id="7190" name="AutoShape 3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1" name="Freeform 3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2" name="Freeform 3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3" name="Freeform 3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4" name="Group 40"/>
            <p:cNvGrpSpPr>
              <a:grpSpLocks/>
            </p:cNvGrpSpPr>
            <p:nvPr/>
          </p:nvGrpSpPr>
          <p:grpSpPr bwMode="auto">
            <a:xfrm>
              <a:off x="2889" y="957"/>
              <a:ext cx="348" cy="510"/>
              <a:chOff x="2784" y="3210"/>
              <a:chExt cx="523" cy="772"/>
            </a:xfrm>
          </p:grpSpPr>
          <p:sp>
            <p:nvSpPr>
              <p:cNvPr id="7195" name="AutoShape 4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6" name="AutoShape 4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7" name="AutoShape 4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8" name="Oval 4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80" name="Text Box 45"/>
          <p:cNvSpPr txBox="1">
            <a:spLocks noChangeArrowheads="1"/>
          </p:cNvSpPr>
          <p:nvPr/>
        </p:nvSpPr>
        <p:spPr bwMode="auto">
          <a:xfrm>
            <a:off x="7797800"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7181" name="AutoShape 46"/>
          <p:cNvSpPr>
            <a:spLocks noChangeArrowheads="1"/>
          </p:cNvSpPr>
          <p:nvPr/>
        </p:nvSpPr>
        <p:spPr bwMode="auto">
          <a:xfrm rot="10800000" flipH="1">
            <a:off x="67595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7182" name="Rectangle 47"/>
          <p:cNvSpPr>
            <a:spLocks noChangeArrowheads="1"/>
          </p:cNvSpPr>
          <p:nvPr/>
        </p:nvSpPr>
        <p:spPr bwMode="auto">
          <a:xfrm>
            <a:off x="68754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3" name="Rectangle 48"/>
          <p:cNvSpPr>
            <a:spLocks noChangeArrowheads="1"/>
          </p:cNvSpPr>
          <p:nvPr/>
        </p:nvSpPr>
        <p:spPr bwMode="auto">
          <a:xfrm>
            <a:off x="68691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4" name="Rectangle 49"/>
          <p:cNvSpPr>
            <a:spLocks noChangeArrowheads="1"/>
          </p:cNvSpPr>
          <p:nvPr/>
        </p:nvSpPr>
        <p:spPr bwMode="auto">
          <a:xfrm>
            <a:off x="68627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5" name="Line 50"/>
          <p:cNvSpPr>
            <a:spLocks noChangeShapeType="1"/>
          </p:cNvSpPr>
          <p:nvPr/>
        </p:nvSpPr>
        <p:spPr bwMode="auto">
          <a:xfrm>
            <a:off x="7208838" y="2043113"/>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51"/>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52"/>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8" name="Text Box 53"/>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7189" name="Text Box 54"/>
          <p:cNvSpPr txBox="1">
            <a:spLocks noChangeArrowheads="1"/>
          </p:cNvSpPr>
          <p:nvPr/>
        </p:nvSpPr>
        <p:spPr bwMode="auto">
          <a:xfrm>
            <a:off x="7608888" y="2894013"/>
            <a:ext cx="1331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External </a:t>
            </a:r>
            <a:r>
              <a:rPr lang="en-US" dirty="0" err="1" smtClean="0"/>
              <a:t>Typelists</a:t>
            </a:r>
            <a:r>
              <a:rPr lang="en-US" dirty="0" smtClean="0"/>
              <a:t> in LOB </a:t>
            </a:r>
            <a:r>
              <a:rPr lang="en-US" dirty="0" err="1" smtClean="0"/>
              <a:t>Typelists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857" y="955129"/>
            <a:ext cx="4273117" cy="517009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 Box 62"/>
          <p:cNvSpPr txBox="1">
            <a:spLocks noChangeArrowheads="1"/>
          </p:cNvSpPr>
          <p:nvPr/>
        </p:nvSpPr>
        <p:spPr bwMode="auto">
          <a:xfrm>
            <a:off x="6728603" y="3708821"/>
            <a:ext cx="173870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External </a:t>
            </a:r>
            <a:r>
              <a:rPr lang="en-US" sz="1800" b="0" dirty="0" err="1" smtClean="0"/>
              <a:t>typecode</a:t>
            </a:r>
            <a:r>
              <a:rPr lang="en-US" sz="1800" b="0" dirty="0" smtClean="0"/>
              <a:t> and Typelist referenced and configured is visible</a:t>
            </a:r>
            <a:endParaRPr lang="en-US" sz="1800" b="0" dirty="0"/>
          </a:p>
        </p:txBody>
      </p:sp>
      <p:sp>
        <p:nvSpPr>
          <p:cNvPr id="6" name="Line 73"/>
          <p:cNvSpPr>
            <a:spLocks noChangeShapeType="1"/>
          </p:cNvSpPr>
          <p:nvPr/>
        </p:nvSpPr>
        <p:spPr bwMode="auto">
          <a:xfrm flipH="1">
            <a:off x="4713025" y="4539817"/>
            <a:ext cx="2015577" cy="46641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AutoShape 8"/>
          <p:cNvSpPr>
            <a:spLocks noChangeArrowheads="1"/>
          </p:cNvSpPr>
          <p:nvPr/>
        </p:nvSpPr>
        <p:spPr bwMode="auto">
          <a:xfrm>
            <a:off x="2316103" y="955129"/>
            <a:ext cx="1499864" cy="310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8"/>
          <p:cNvSpPr>
            <a:spLocks noChangeArrowheads="1"/>
          </p:cNvSpPr>
          <p:nvPr/>
        </p:nvSpPr>
        <p:spPr bwMode="auto">
          <a:xfrm>
            <a:off x="3424687" y="5857571"/>
            <a:ext cx="3122287" cy="26765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73"/>
          <p:cNvSpPr>
            <a:spLocks noChangeShapeType="1"/>
          </p:cNvSpPr>
          <p:nvPr/>
        </p:nvSpPr>
        <p:spPr bwMode="auto">
          <a:xfrm>
            <a:off x="1561496" y="5391343"/>
            <a:ext cx="1863191" cy="5135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Text Box 62"/>
          <p:cNvSpPr txBox="1">
            <a:spLocks noChangeArrowheads="1"/>
          </p:cNvSpPr>
          <p:nvPr/>
        </p:nvSpPr>
        <p:spPr bwMode="auto">
          <a:xfrm>
            <a:off x="610789" y="4837345"/>
            <a:ext cx="166306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Incoming and Outgoing External </a:t>
            </a:r>
            <a:r>
              <a:rPr lang="en-US" sz="1800" b="0" dirty="0" err="1" smtClean="0"/>
              <a:t>Typelists</a:t>
            </a:r>
            <a:endParaRPr lang="en-US" sz="1800" b="0" dirty="0"/>
          </a:p>
        </p:txBody>
      </p:sp>
    </p:spTree>
    <p:extLst>
      <p:ext uri="{BB962C8B-B14F-4D97-AF65-F5344CB8AC3E}">
        <p14:creationId xmlns:p14="http://schemas.microsoft.com/office/powerpoint/2010/main" val="4121262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Incoming and Outgoing Categories to External </a:t>
            </a:r>
            <a:r>
              <a:rPr lang="en-US" dirty="0" err="1" smtClean="0"/>
              <a:t>Typelists</a:t>
            </a:r>
            <a:endParaRPr lang="en-US" dirty="0"/>
          </a:p>
        </p:txBody>
      </p:sp>
      <p:sp>
        <p:nvSpPr>
          <p:cNvPr id="4" name="Rectangle 8"/>
          <p:cNvSpPr>
            <a:spLocks noChangeArrowheads="1"/>
          </p:cNvSpPr>
          <p:nvPr/>
        </p:nvSpPr>
        <p:spPr bwMode="auto">
          <a:xfrm>
            <a:off x="2878217" y="119062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Text Box 36"/>
          <p:cNvSpPr txBox="1">
            <a:spLocks noChangeArrowheads="1"/>
          </p:cNvSpPr>
          <p:nvPr/>
        </p:nvSpPr>
        <p:spPr bwMode="auto">
          <a:xfrm>
            <a:off x="2565592" y="12779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6" name="Rectangle 46"/>
          <p:cNvSpPr>
            <a:spLocks noChangeArrowheads="1"/>
          </p:cNvSpPr>
          <p:nvPr/>
        </p:nvSpPr>
        <p:spPr bwMode="auto">
          <a:xfrm>
            <a:off x="125963" y="933450"/>
            <a:ext cx="2292350" cy="200501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7" name="Text Box 47"/>
          <p:cNvSpPr txBox="1">
            <a:spLocks noChangeArrowheads="1"/>
          </p:cNvSpPr>
          <p:nvPr/>
        </p:nvSpPr>
        <p:spPr bwMode="auto">
          <a:xfrm>
            <a:off x="167238" y="949325"/>
            <a:ext cx="22288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a:t>SeverityType</a:t>
            </a:r>
            <a:endParaRPr lang="en-US" sz="1600" b="0" dirty="0"/>
          </a:p>
        </p:txBody>
      </p:sp>
      <p:sp>
        <p:nvSpPr>
          <p:cNvPr id="8" name="Line 48"/>
          <p:cNvSpPr>
            <a:spLocks noChangeShapeType="1"/>
          </p:cNvSpPr>
          <p:nvPr/>
        </p:nvSpPr>
        <p:spPr bwMode="auto">
          <a:xfrm>
            <a:off x="2408788"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2" name="Picture 4" descr="C:\Users\trhoades\AppData\Local\Temp\SNAGHTML148f3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213" y="5584377"/>
            <a:ext cx="32861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rhoades\AppData\Local\Temp\SNAGHTML149469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213" y="1748151"/>
            <a:ext cx="3260801" cy="3785529"/>
          </a:xfrm>
          <a:prstGeom prst="rect">
            <a:avLst/>
          </a:prstGeom>
          <a:noFill/>
          <a:extLst>
            <a:ext uri="{909E8E84-426E-40DD-AFC4-6F175D3DCCD1}">
              <a14:hiddenFill xmlns:a14="http://schemas.microsoft.com/office/drawing/2010/main">
                <a:solidFill>
                  <a:srgbClr val="FFFFFF"/>
                </a:solidFill>
              </a14:hiddenFill>
            </a:ext>
          </a:extLst>
        </p:spPr>
      </p:pic>
      <p:sp>
        <p:nvSpPr>
          <p:cNvPr id="12" name="Line 48"/>
          <p:cNvSpPr>
            <a:spLocks noChangeShapeType="1"/>
          </p:cNvSpPr>
          <p:nvPr/>
        </p:nvSpPr>
        <p:spPr bwMode="auto">
          <a:xfrm>
            <a:off x="2396088" y="2905126"/>
            <a:ext cx="414262" cy="139082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3233298" y="2662133"/>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8"/>
          <p:cNvSpPr>
            <a:spLocks noChangeArrowheads="1"/>
          </p:cNvSpPr>
          <p:nvPr/>
        </p:nvSpPr>
        <p:spPr bwMode="auto">
          <a:xfrm>
            <a:off x="3161411" y="5114537"/>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8"/>
          <p:cNvSpPr>
            <a:spLocks noChangeArrowheads="1"/>
          </p:cNvSpPr>
          <p:nvPr/>
        </p:nvSpPr>
        <p:spPr bwMode="auto">
          <a:xfrm>
            <a:off x="3233298" y="2906025"/>
            <a:ext cx="2164483" cy="91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Text Box 62"/>
          <p:cNvSpPr txBox="1">
            <a:spLocks noChangeArrowheads="1"/>
          </p:cNvSpPr>
          <p:nvPr/>
        </p:nvSpPr>
        <p:spPr bwMode="auto">
          <a:xfrm rot="5400000">
            <a:off x="3483404" y="6205750"/>
            <a:ext cx="1738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a:t>
            </a:r>
            <a:endParaRPr lang="en-US" sz="1800" dirty="0"/>
          </a:p>
        </p:txBody>
      </p:sp>
      <p:sp>
        <p:nvSpPr>
          <p:cNvPr id="9" name="Left Brace 8"/>
          <p:cNvSpPr/>
          <p:nvPr/>
        </p:nvSpPr>
        <p:spPr bwMode="auto">
          <a:xfrm>
            <a:off x="2914090" y="2650258"/>
            <a:ext cx="247321" cy="293411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ectangle 13"/>
          <p:cNvSpPr>
            <a:spLocks noChangeArrowheads="1"/>
          </p:cNvSpPr>
          <p:nvPr/>
        </p:nvSpPr>
        <p:spPr bwMode="auto">
          <a:xfrm>
            <a:off x="2878217" y="603123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3" name="Text Box 41"/>
          <p:cNvSpPr txBox="1">
            <a:spLocks noChangeArrowheads="1"/>
          </p:cNvSpPr>
          <p:nvPr/>
        </p:nvSpPr>
        <p:spPr bwMode="auto">
          <a:xfrm>
            <a:off x="3026838" y="61185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4" name="Rectangle 62"/>
          <p:cNvSpPr>
            <a:spLocks noChangeArrowheads="1"/>
          </p:cNvSpPr>
          <p:nvPr/>
        </p:nvSpPr>
        <p:spPr bwMode="auto">
          <a:xfrm>
            <a:off x="5669513" y="60296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5" name="Text Box 63"/>
          <p:cNvSpPr txBox="1">
            <a:spLocks noChangeArrowheads="1"/>
          </p:cNvSpPr>
          <p:nvPr/>
        </p:nvSpPr>
        <p:spPr bwMode="auto">
          <a:xfrm>
            <a:off x="5701263" y="6116963"/>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t>Incident</a:t>
            </a:r>
          </a:p>
        </p:txBody>
      </p:sp>
      <p:sp>
        <p:nvSpPr>
          <p:cNvPr id="26" name="Line 64"/>
          <p:cNvSpPr>
            <a:spLocks noChangeShapeType="1"/>
          </p:cNvSpPr>
          <p:nvPr/>
        </p:nvSpPr>
        <p:spPr bwMode="auto">
          <a:xfrm>
            <a:off x="5183738" y="6267775"/>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6" name="Picture 8" descr="C:\Users\trhoades\AppData\Local\Temp\SNAGHTML15f88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481" y="2750336"/>
            <a:ext cx="3418898" cy="1514702"/>
          </a:xfrm>
          <a:prstGeom prst="rect">
            <a:avLst/>
          </a:prstGeom>
          <a:noFill/>
          <a:extLst>
            <a:ext uri="{909E8E84-426E-40DD-AFC4-6F175D3DCCD1}">
              <a14:hiddenFill xmlns:a14="http://schemas.microsoft.com/office/drawing/2010/main">
                <a:solidFill>
                  <a:srgbClr val="FFFFFF"/>
                </a:solidFill>
              </a14:hiddenFill>
            </a:ext>
          </a:extLst>
        </p:spPr>
      </p:pic>
      <p:sp>
        <p:nvSpPr>
          <p:cNvPr id="28" name="Line 48"/>
          <p:cNvSpPr>
            <a:spLocks noChangeShapeType="1"/>
          </p:cNvSpPr>
          <p:nvPr/>
        </p:nvSpPr>
        <p:spPr bwMode="auto">
          <a:xfrm flipV="1">
            <a:off x="6984668" y="3040083"/>
            <a:ext cx="568038" cy="298000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AutoShape 8"/>
          <p:cNvSpPr>
            <a:spLocks noChangeArrowheads="1"/>
          </p:cNvSpPr>
          <p:nvPr/>
        </p:nvSpPr>
        <p:spPr bwMode="auto">
          <a:xfrm>
            <a:off x="5689481" y="2906025"/>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613146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Deploying line of business changes</a:t>
            </a:r>
          </a:p>
        </p:txBody>
      </p:sp>
      <p:sp>
        <p:nvSpPr>
          <p:cNvPr id="43011" name="Rectangle 3"/>
          <p:cNvSpPr>
            <a:spLocks noGrp="1" noChangeArrowheads="1"/>
          </p:cNvSpPr>
          <p:nvPr>
            <p:ph idx="1"/>
          </p:nvPr>
        </p:nvSpPr>
        <p:spPr/>
        <p:txBody>
          <a:bodyPr/>
          <a:lstStyle/>
          <a:p>
            <a:pPr>
              <a:buFont typeface="Arial" charset="0"/>
              <a:buChar char="•"/>
            </a:pPr>
            <a:r>
              <a:rPr lang="en-US" smtClean="0"/>
              <a:t>Recall that LOB model is stored in typelists</a:t>
            </a:r>
          </a:p>
          <a:p>
            <a:pPr lvl="1"/>
            <a:r>
              <a:rPr lang="en-US" smtClean="0"/>
              <a:t>Whenever you modify typelist information, you must stop and restart the server to deploy the information</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78" y="3025037"/>
            <a:ext cx="7990674" cy="39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78" y="2381553"/>
            <a:ext cx="5702964" cy="533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73" y="4513521"/>
            <a:ext cx="1952625" cy="1762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560" y="4018221"/>
            <a:ext cx="3048000" cy="9906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8"/>
          <p:cNvSpPr>
            <a:spLocks noChangeShapeType="1"/>
          </p:cNvSpPr>
          <p:nvPr/>
        </p:nvSpPr>
        <p:spPr bwMode="auto">
          <a:xfrm flipV="1">
            <a:off x="889159" y="4859080"/>
            <a:ext cx="2322401" cy="7481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6312"/>
            <a:ext cx="4429125" cy="23907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5" name="Rectangle 5"/>
          <p:cNvSpPr>
            <a:spLocks noGrp="1" noChangeArrowheads="1"/>
          </p:cNvSpPr>
          <p:nvPr>
            <p:ph type="title" idx="4294967295"/>
          </p:nvPr>
        </p:nvSpPr>
        <p:spPr>
          <a:xfrm>
            <a:off x="501650" y="120650"/>
            <a:ext cx="8318500" cy="742950"/>
          </a:xfrm>
        </p:spPr>
        <p:txBody>
          <a:bodyPr/>
          <a:lstStyle/>
          <a:p>
            <a:pPr eaLnBrk="1" hangingPunct="1"/>
            <a:r>
              <a:rPr lang="en-US" smtClean="0"/>
              <a:t>Exporting LOB model data</a:t>
            </a:r>
          </a:p>
        </p:txBody>
      </p:sp>
      <p:sp>
        <p:nvSpPr>
          <p:cNvPr id="44036" name="Rectangle 6"/>
          <p:cNvSpPr>
            <a:spLocks noGrp="1" noChangeArrowheads="1"/>
          </p:cNvSpPr>
          <p:nvPr>
            <p:ph type="body" idx="4294967295"/>
          </p:nvPr>
        </p:nvSpPr>
        <p:spPr>
          <a:xfrm>
            <a:off x="563563" y="1006474"/>
            <a:ext cx="4037012" cy="2046287"/>
          </a:xfrm>
        </p:spPr>
        <p:txBody>
          <a:bodyPr/>
          <a:lstStyle/>
          <a:p>
            <a:r>
              <a:rPr lang="en-US" dirty="0" smtClean="0"/>
              <a:t>You can export the entire LOB model (or any portion of it) into an HTML or CSV file</a:t>
            </a:r>
          </a:p>
        </p:txBody>
      </p:sp>
      <p:sp>
        <p:nvSpPr>
          <p:cNvPr id="44038" name="Line 8"/>
          <p:cNvSpPr>
            <a:spLocks noChangeShapeType="1"/>
          </p:cNvSpPr>
          <p:nvPr/>
        </p:nvSpPr>
        <p:spPr bwMode="auto">
          <a:xfrm flipH="1">
            <a:off x="6962774" y="2674962"/>
            <a:ext cx="1389655" cy="5730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7" name="Picture 5" descr="C:\Users\trhoades\AppData\Local\Temp\SNAGHTMLa9b29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3353013"/>
            <a:ext cx="8845550" cy="27295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863870" y="4315629"/>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LOB tree.csv (opened in MS Excel)</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9"/>
          <p:cNvSpPr>
            <a:spLocks noChangeArrowheads="1"/>
          </p:cNvSpPr>
          <p:nvPr/>
        </p:nvSpPr>
        <p:spPr bwMode="auto">
          <a:xfrm>
            <a:off x="3603625" y="1839913"/>
            <a:ext cx="2578100" cy="136525"/>
          </a:xfrm>
          <a:prstGeom prst="rect">
            <a:avLst/>
          </a:prstGeom>
          <a:solidFill>
            <a:srgbClr val="7030A0"/>
          </a:solidFill>
          <a:ln w="19050" algn="ctr">
            <a:solidFill>
              <a:srgbClr val="7030A0"/>
            </a:solidFill>
            <a:round/>
            <a:headEnd/>
            <a:tailEnd/>
          </a:ln>
        </p:spPr>
        <p:txBody>
          <a:bodyPr wrap="none" lIns="0" tIns="0" rIns="0" bIns="0" anchor="ctr"/>
          <a:lstStyle/>
          <a:p>
            <a:endParaRPr lang="en-US"/>
          </a:p>
        </p:txBody>
      </p:sp>
      <p:sp>
        <p:nvSpPr>
          <p:cNvPr id="45059" name="Title 1"/>
          <p:cNvSpPr>
            <a:spLocks noGrp="1"/>
          </p:cNvSpPr>
          <p:nvPr>
            <p:ph type="title"/>
          </p:nvPr>
        </p:nvSpPr>
        <p:spPr/>
        <p:txBody>
          <a:bodyPr/>
          <a:lstStyle/>
          <a:p>
            <a:r>
              <a:rPr lang="en-US" dirty="0" smtClean="0"/>
              <a:t>The PolicyCenter </a:t>
            </a:r>
            <a:r>
              <a:rPr lang="en-US" dirty="0" err="1" smtClean="0"/>
              <a:t>typecode</a:t>
            </a:r>
            <a:r>
              <a:rPr lang="en-US" dirty="0" smtClean="0"/>
              <a:t> generator</a:t>
            </a:r>
          </a:p>
        </p:txBody>
      </p:sp>
      <p:sp>
        <p:nvSpPr>
          <p:cNvPr id="45060" name="Content Placeholder 2"/>
          <p:cNvSpPr>
            <a:spLocks noGrp="1"/>
          </p:cNvSpPr>
          <p:nvPr>
            <p:ph idx="1"/>
          </p:nvPr>
        </p:nvSpPr>
        <p:spPr>
          <a:xfrm>
            <a:off x="519113" y="2428875"/>
            <a:ext cx="8318500" cy="4057650"/>
          </a:xfrm>
        </p:spPr>
        <p:txBody>
          <a:bodyPr/>
          <a:lstStyle/>
          <a:p>
            <a:pPr>
              <a:buFont typeface="Arial" charset="0"/>
              <a:buChar char="•"/>
            </a:pPr>
            <a:r>
              <a:rPr lang="en-US" dirty="0" smtClean="0"/>
              <a:t>PolicyCenter provides a </a:t>
            </a:r>
            <a:r>
              <a:rPr lang="en-US" b="1" dirty="0" err="1" smtClean="0"/>
              <a:t>typecode</a:t>
            </a:r>
            <a:r>
              <a:rPr lang="en-US" b="1" dirty="0" smtClean="0"/>
              <a:t> generator </a:t>
            </a:r>
            <a:r>
              <a:rPr lang="en-US" dirty="0" smtClean="0"/>
              <a:t>that automatically creates </a:t>
            </a:r>
            <a:r>
              <a:rPr lang="en-US" dirty="0" err="1" smtClean="0"/>
              <a:t>typecodes</a:t>
            </a:r>
            <a:r>
              <a:rPr lang="en-US" dirty="0" smtClean="0"/>
              <a:t> in ClaimCenter for policies and coverages declared in PolicyCenter</a:t>
            </a:r>
          </a:p>
          <a:p>
            <a:pPr lvl="1"/>
            <a:r>
              <a:rPr lang="en-US" dirty="0" smtClean="0"/>
              <a:t>Useful for customers that implement both PolicyCenter and ClaimCenter</a:t>
            </a:r>
          </a:p>
          <a:p>
            <a:pPr lvl="1"/>
            <a:r>
              <a:rPr lang="en-US" dirty="0" smtClean="0"/>
              <a:t>Configured in and executed from PolicyCenter</a:t>
            </a:r>
          </a:p>
          <a:p>
            <a:pPr lvl="1"/>
            <a:r>
              <a:rPr lang="en-US" dirty="0" smtClean="0"/>
              <a:t>The </a:t>
            </a:r>
            <a:r>
              <a:rPr lang="en-US" dirty="0" err="1" smtClean="0"/>
              <a:t>typecode</a:t>
            </a:r>
            <a:r>
              <a:rPr lang="en-US" dirty="0" smtClean="0"/>
              <a:t> generator is additive</a:t>
            </a:r>
          </a:p>
          <a:p>
            <a:pPr lvl="2"/>
            <a:r>
              <a:rPr lang="en-US" dirty="0" smtClean="0"/>
              <a:t>It adds or modifies </a:t>
            </a:r>
            <a:r>
              <a:rPr lang="en-US" dirty="0" err="1" smtClean="0"/>
              <a:t>typecodes</a:t>
            </a:r>
            <a:r>
              <a:rPr lang="en-US" dirty="0" smtClean="0"/>
              <a:t> for policies and coverages for which PolicyCenter is the "source system"</a:t>
            </a:r>
          </a:p>
          <a:p>
            <a:pPr lvl="2"/>
            <a:r>
              <a:rPr lang="en-US" dirty="0" smtClean="0"/>
              <a:t>It does not modify </a:t>
            </a:r>
            <a:r>
              <a:rPr lang="en-US" dirty="0" err="1" smtClean="0"/>
              <a:t>typecodes</a:t>
            </a:r>
            <a:r>
              <a:rPr lang="en-US" dirty="0" smtClean="0"/>
              <a:t> for policies and coverages for which PolicyCenter is not the "source system"</a:t>
            </a:r>
          </a:p>
        </p:txBody>
      </p:sp>
      <p:pic>
        <p:nvPicPr>
          <p:cNvPr id="45061" name="Picture 19"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150" y="746125"/>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679450"/>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Group 3"/>
          <p:cNvGrpSpPr>
            <a:grpSpLocks/>
          </p:cNvGrpSpPr>
          <p:nvPr/>
        </p:nvGrpSpPr>
        <p:grpSpPr bwMode="auto">
          <a:xfrm>
            <a:off x="1963738" y="903111"/>
            <a:ext cx="1380089" cy="1170606"/>
            <a:chOff x="4365181" y="4523881"/>
            <a:chExt cx="1381020" cy="1170162"/>
          </a:xfrm>
        </p:grpSpPr>
        <p:grpSp>
          <p:nvGrpSpPr>
            <p:cNvPr id="45080" name="Group 3"/>
            <p:cNvGrpSpPr>
              <a:grpSpLocks/>
            </p:cNvGrpSpPr>
            <p:nvPr/>
          </p:nvGrpSpPr>
          <p:grpSpPr bwMode="auto">
            <a:xfrm>
              <a:off x="4365181" y="4523881"/>
              <a:ext cx="1160462" cy="1170162"/>
              <a:chOff x="4322" y="3266"/>
              <a:chExt cx="705" cy="711"/>
            </a:xfrm>
          </p:grpSpPr>
          <p:grpSp>
            <p:nvGrpSpPr>
              <p:cNvPr id="45085" name="Group 4"/>
              <p:cNvGrpSpPr>
                <a:grpSpLocks/>
              </p:cNvGrpSpPr>
              <p:nvPr/>
            </p:nvGrpSpPr>
            <p:grpSpPr bwMode="auto">
              <a:xfrm>
                <a:off x="4452" y="3330"/>
                <a:ext cx="575" cy="647"/>
                <a:chOff x="4611" y="3393"/>
                <a:chExt cx="575" cy="647"/>
              </a:xfrm>
            </p:grpSpPr>
            <p:sp>
              <p:nvSpPr>
                <p:cNvPr id="45094" name="AutoShape 5"/>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5" name="Freeform 6"/>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6" name="Freeform 7"/>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7" name="Freeform 8"/>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86" name="Group 9"/>
              <p:cNvGrpSpPr>
                <a:grpSpLocks/>
              </p:cNvGrpSpPr>
              <p:nvPr/>
            </p:nvGrpSpPr>
            <p:grpSpPr bwMode="auto">
              <a:xfrm>
                <a:off x="4322" y="3266"/>
                <a:ext cx="627" cy="671"/>
                <a:chOff x="4322" y="3093"/>
                <a:chExt cx="791" cy="848"/>
              </a:xfrm>
            </p:grpSpPr>
            <p:sp>
              <p:nvSpPr>
                <p:cNvPr id="45087" name="Freeform 10"/>
                <p:cNvSpPr>
                  <a:spLocks/>
                </p:cNvSpPr>
                <p:nvPr/>
              </p:nvSpPr>
              <p:spPr bwMode="auto">
                <a:xfrm rot="16872589" flipH="1">
                  <a:off x="4722" y="3094"/>
                  <a:ext cx="350" cy="348"/>
                </a:xfrm>
                <a:custGeom>
                  <a:avLst/>
                  <a:gdLst>
                    <a:gd name="T0" fmla="*/ 16 w 903"/>
                    <a:gd name="T1" fmla="*/ 2 h 895"/>
                    <a:gd name="T2" fmla="*/ 16 w 903"/>
                    <a:gd name="T3" fmla="*/ 2 h 895"/>
                    <a:gd name="T4" fmla="*/ 17 w 903"/>
                    <a:gd name="T5" fmla="*/ 3 h 895"/>
                    <a:gd name="T6" fmla="*/ 17 w 903"/>
                    <a:gd name="T7" fmla="*/ 3 h 895"/>
                    <a:gd name="T8" fmla="*/ 17 w 903"/>
                    <a:gd name="T9" fmla="*/ 3 h 895"/>
                    <a:gd name="T10" fmla="*/ 17 w 903"/>
                    <a:gd name="T11" fmla="*/ 3 h 895"/>
                    <a:gd name="T12" fmla="*/ 17 w 903"/>
                    <a:gd name="T13" fmla="*/ 4 h 895"/>
                    <a:gd name="T14" fmla="*/ 17 w 903"/>
                    <a:gd name="T15" fmla="*/ 4 h 895"/>
                    <a:gd name="T16" fmla="*/ 17 w 903"/>
                    <a:gd name="T17" fmla="*/ 4 h 895"/>
                    <a:gd name="T18" fmla="*/ 18 w 903"/>
                    <a:gd name="T19" fmla="*/ 4 h 895"/>
                    <a:gd name="T20" fmla="*/ 18 w 903"/>
                    <a:gd name="T21" fmla="*/ 5 h 895"/>
                    <a:gd name="T22" fmla="*/ 18 w 903"/>
                    <a:gd name="T23" fmla="*/ 5 h 895"/>
                    <a:gd name="T24" fmla="*/ 18 w 903"/>
                    <a:gd name="T25" fmla="*/ 5 h 895"/>
                    <a:gd name="T26" fmla="*/ 18 w 903"/>
                    <a:gd name="T27" fmla="*/ 5 h 895"/>
                    <a:gd name="T28" fmla="*/ 19 w 903"/>
                    <a:gd name="T29" fmla="*/ 5 h 895"/>
                    <a:gd name="T30" fmla="*/ 19 w 903"/>
                    <a:gd name="T31" fmla="*/ 5 h 895"/>
                    <a:gd name="T32" fmla="*/ 19 w 903"/>
                    <a:gd name="T33" fmla="*/ 6 h 895"/>
                    <a:gd name="T34" fmla="*/ 19 w 903"/>
                    <a:gd name="T35" fmla="*/ 6 h 895"/>
                    <a:gd name="T36" fmla="*/ 19 w 903"/>
                    <a:gd name="T37" fmla="*/ 6 h 895"/>
                    <a:gd name="T38" fmla="*/ 19 w 903"/>
                    <a:gd name="T39" fmla="*/ 6 h 895"/>
                    <a:gd name="T40" fmla="*/ 19 w 903"/>
                    <a:gd name="T41" fmla="*/ 7 h 895"/>
                    <a:gd name="T42" fmla="*/ 20 w 903"/>
                    <a:gd name="T43" fmla="*/ 7 h 895"/>
                    <a:gd name="T44" fmla="*/ 20 w 903"/>
                    <a:gd name="T45" fmla="*/ 7 h 895"/>
                    <a:gd name="T46" fmla="*/ 20 w 903"/>
                    <a:gd name="T47" fmla="*/ 7 h 895"/>
                    <a:gd name="T48" fmla="*/ 20 w 903"/>
                    <a:gd name="T49" fmla="*/ 8 h 895"/>
                    <a:gd name="T50" fmla="*/ 20 w 903"/>
                    <a:gd name="T51" fmla="*/ 8 h 895"/>
                    <a:gd name="T52" fmla="*/ 19 w 903"/>
                    <a:gd name="T53" fmla="*/ 16 h 895"/>
                    <a:gd name="T54" fmla="*/ 4 w 903"/>
                    <a:gd name="T55" fmla="*/ 18 h 895"/>
                    <a:gd name="T56" fmla="*/ 12 w 903"/>
                    <a:gd name="T57" fmla="*/ 9 h 895"/>
                    <a:gd name="T58" fmla="*/ 0 w 903"/>
                    <a:gd name="T59" fmla="*/ 13 h 895"/>
                    <a:gd name="T60" fmla="*/ 8 w 903"/>
                    <a:gd name="T61" fmla="*/ 0 h 895"/>
                    <a:gd name="T62" fmla="*/ 16 w 903"/>
                    <a:gd name="T63" fmla="*/ 2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45088" name="Freeform 11"/>
                <p:cNvSpPr>
                  <a:spLocks/>
                </p:cNvSpPr>
                <p:nvPr/>
              </p:nvSpPr>
              <p:spPr bwMode="auto">
                <a:xfrm rot="16872589" flipH="1">
                  <a:off x="4352" y="3747"/>
                  <a:ext cx="84" cy="93"/>
                </a:xfrm>
                <a:custGeom>
                  <a:avLst/>
                  <a:gdLst>
                    <a:gd name="T0" fmla="*/ 0 w 216"/>
                    <a:gd name="T1" fmla="*/ 5 h 240"/>
                    <a:gd name="T2" fmla="*/ 0 w 216"/>
                    <a:gd name="T3" fmla="*/ 2 h 240"/>
                    <a:gd name="T4" fmla="*/ 5 w 216"/>
                    <a:gd name="T5" fmla="*/ 0 h 240"/>
                    <a:gd name="T6" fmla="*/ 5 w 216"/>
                    <a:gd name="T7" fmla="*/ 2 h 240"/>
                    <a:gd name="T8" fmla="*/ 2 w 216"/>
                    <a:gd name="T9" fmla="*/ 4 h 240"/>
                    <a:gd name="T10" fmla="*/ 2 w 216"/>
                    <a:gd name="T11" fmla="*/ 5 h 240"/>
                    <a:gd name="T12" fmla="*/ 0 w 216"/>
                    <a:gd name="T13" fmla="*/ 5 h 240"/>
                    <a:gd name="T14" fmla="*/ 0 w 216"/>
                    <a:gd name="T15" fmla="*/ 5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45089" name="Freeform 12"/>
                <p:cNvSpPr>
                  <a:spLocks/>
                </p:cNvSpPr>
                <p:nvPr/>
              </p:nvSpPr>
              <p:spPr bwMode="auto">
                <a:xfrm rot="16872589" flipH="1">
                  <a:off x="4851" y="3144"/>
                  <a:ext cx="177" cy="104"/>
                </a:xfrm>
                <a:custGeom>
                  <a:avLst/>
                  <a:gdLst>
                    <a:gd name="T0" fmla="*/ 0 w 458"/>
                    <a:gd name="T1" fmla="*/ 4 h 268"/>
                    <a:gd name="T2" fmla="*/ 7 w 458"/>
                    <a:gd name="T3" fmla="*/ 0 h 268"/>
                    <a:gd name="T4" fmla="*/ 10 w 458"/>
                    <a:gd name="T5" fmla="*/ 1 h 268"/>
                    <a:gd name="T6" fmla="*/ 10 w 458"/>
                    <a:gd name="T7" fmla="*/ 3 h 268"/>
                    <a:gd name="T8" fmla="*/ 7 w 458"/>
                    <a:gd name="T9" fmla="*/ 2 h 268"/>
                    <a:gd name="T10" fmla="*/ 1 w 458"/>
                    <a:gd name="T11" fmla="*/ 6 h 268"/>
                    <a:gd name="T12" fmla="*/ 0 w 458"/>
                    <a:gd name="T13" fmla="*/ 4 h 268"/>
                    <a:gd name="T14" fmla="*/ 0 w 458"/>
                    <a:gd name="T15" fmla="*/ 4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45090" name="Freeform 13"/>
                <p:cNvSpPr>
                  <a:spLocks/>
                </p:cNvSpPr>
                <p:nvPr/>
              </p:nvSpPr>
              <p:spPr bwMode="auto">
                <a:xfrm rot="16872589" flipH="1">
                  <a:off x="4931" y="3276"/>
                  <a:ext cx="250" cy="115"/>
                </a:xfrm>
                <a:custGeom>
                  <a:avLst/>
                  <a:gdLst>
                    <a:gd name="T0" fmla="*/ 0 w 646"/>
                    <a:gd name="T1" fmla="*/ 2 h 296"/>
                    <a:gd name="T2" fmla="*/ 8 w 646"/>
                    <a:gd name="T3" fmla="*/ 5 h 296"/>
                    <a:gd name="T4" fmla="*/ 15 w 646"/>
                    <a:gd name="T5" fmla="*/ 0 h 296"/>
                    <a:gd name="T6" fmla="*/ 15 w 646"/>
                    <a:gd name="T7" fmla="*/ 2 h 296"/>
                    <a:gd name="T8" fmla="*/ 8 w 646"/>
                    <a:gd name="T9" fmla="*/ 7 h 296"/>
                    <a:gd name="T10" fmla="*/ 1 w 646"/>
                    <a:gd name="T11" fmla="*/ 5 h 296"/>
                    <a:gd name="T12" fmla="*/ 0 w 646"/>
                    <a:gd name="T13" fmla="*/ 2 h 296"/>
                    <a:gd name="T14" fmla="*/ 0 w 646"/>
                    <a:gd name="T15" fmla="*/ 2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45091" name="Freeform 14"/>
                <p:cNvSpPr>
                  <a:spLocks/>
                </p:cNvSpPr>
                <p:nvPr/>
              </p:nvSpPr>
              <p:spPr bwMode="auto">
                <a:xfrm rot="16872589" flipH="1">
                  <a:off x="4409" y="3517"/>
                  <a:ext cx="531" cy="318"/>
                </a:xfrm>
                <a:custGeom>
                  <a:avLst/>
                  <a:gdLst>
                    <a:gd name="T0" fmla="*/ 0 w 1370"/>
                    <a:gd name="T1" fmla="*/ 15 h 821"/>
                    <a:gd name="T2" fmla="*/ 21 w 1370"/>
                    <a:gd name="T3" fmla="*/ 2 h 821"/>
                    <a:gd name="T4" fmla="*/ 26 w 1370"/>
                    <a:gd name="T5" fmla="*/ 3 h 821"/>
                    <a:gd name="T6" fmla="*/ 31 w 1370"/>
                    <a:gd name="T7" fmla="*/ 0 h 821"/>
                    <a:gd name="T8" fmla="*/ 31 w 1370"/>
                    <a:gd name="T9" fmla="*/ 2 h 821"/>
                    <a:gd name="T10" fmla="*/ 27 w 1370"/>
                    <a:gd name="T11" fmla="*/ 5 h 821"/>
                    <a:gd name="T12" fmla="*/ 21 w 1370"/>
                    <a:gd name="T13" fmla="*/ 4 h 821"/>
                    <a:gd name="T14" fmla="*/ 0 w 1370"/>
                    <a:gd name="T15" fmla="*/ 19 h 821"/>
                    <a:gd name="T16" fmla="*/ 0 w 1370"/>
                    <a:gd name="T17" fmla="*/ 15 h 821"/>
                    <a:gd name="T18" fmla="*/ 0 w 1370"/>
                    <a:gd name="T19" fmla="*/ 15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45092" name="Freeform 15"/>
                <p:cNvSpPr>
                  <a:spLocks/>
                </p:cNvSpPr>
                <p:nvPr/>
              </p:nvSpPr>
              <p:spPr bwMode="auto">
                <a:xfrm rot="16872589" flipH="1">
                  <a:off x="4303" y="3674"/>
                  <a:ext cx="243" cy="205"/>
                </a:xfrm>
                <a:custGeom>
                  <a:avLst/>
                  <a:gdLst>
                    <a:gd name="T0" fmla="*/ 3 w 625"/>
                    <a:gd name="T1" fmla="*/ 11 h 528"/>
                    <a:gd name="T2" fmla="*/ 3 w 625"/>
                    <a:gd name="T3" fmla="*/ 11 h 528"/>
                    <a:gd name="T4" fmla="*/ 3 w 625"/>
                    <a:gd name="T5" fmla="*/ 11 h 528"/>
                    <a:gd name="T6" fmla="*/ 3 w 625"/>
                    <a:gd name="T7" fmla="*/ 10 h 528"/>
                    <a:gd name="T8" fmla="*/ 2 w 625"/>
                    <a:gd name="T9" fmla="*/ 10 h 528"/>
                    <a:gd name="T10" fmla="*/ 2 w 625"/>
                    <a:gd name="T11" fmla="*/ 10 h 528"/>
                    <a:gd name="T12" fmla="*/ 2 w 625"/>
                    <a:gd name="T13" fmla="*/ 10 h 528"/>
                    <a:gd name="T14" fmla="*/ 2 w 625"/>
                    <a:gd name="T15" fmla="*/ 9 h 528"/>
                    <a:gd name="T16" fmla="*/ 1 w 625"/>
                    <a:gd name="T17" fmla="*/ 9 h 528"/>
                    <a:gd name="T18" fmla="*/ 1 w 625"/>
                    <a:gd name="T19" fmla="*/ 9 h 528"/>
                    <a:gd name="T20" fmla="*/ 1 w 625"/>
                    <a:gd name="T21" fmla="*/ 9 h 528"/>
                    <a:gd name="T22" fmla="*/ 1 w 625"/>
                    <a:gd name="T23" fmla="*/ 8 h 528"/>
                    <a:gd name="T24" fmla="*/ 0 w 625"/>
                    <a:gd name="T25" fmla="*/ 8 h 528"/>
                    <a:gd name="T26" fmla="*/ 0 w 625"/>
                    <a:gd name="T27" fmla="*/ 7 h 528"/>
                    <a:gd name="T28" fmla="*/ 0 w 625"/>
                    <a:gd name="T29" fmla="*/ 7 h 528"/>
                    <a:gd name="T30" fmla="*/ 0 w 625"/>
                    <a:gd name="T31" fmla="*/ 7 h 528"/>
                    <a:gd name="T32" fmla="*/ 0 w 625"/>
                    <a:gd name="T33" fmla="*/ 7 h 528"/>
                    <a:gd name="T34" fmla="*/ 0 w 625"/>
                    <a:gd name="T35" fmla="*/ 7 h 528"/>
                    <a:gd name="T36" fmla="*/ 0 w 625"/>
                    <a:gd name="T37" fmla="*/ 7 h 528"/>
                    <a:gd name="T38" fmla="*/ 0 w 625"/>
                    <a:gd name="T39" fmla="*/ 6 h 528"/>
                    <a:gd name="T40" fmla="*/ 0 w 625"/>
                    <a:gd name="T41" fmla="*/ 6 h 528"/>
                    <a:gd name="T42" fmla="*/ 0 w 625"/>
                    <a:gd name="T43" fmla="*/ 6 h 528"/>
                    <a:gd name="T44" fmla="*/ 0 w 625"/>
                    <a:gd name="T45" fmla="*/ 5 h 528"/>
                    <a:gd name="T46" fmla="*/ 0 w 625"/>
                    <a:gd name="T47" fmla="*/ 5 h 528"/>
                    <a:gd name="T48" fmla="*/ 1 w 625"/>
                    <a:gd name="T49" fmla="*/ 5 h 528"/>
                    <a:gd name="T50" fmla="*/ 1 w 625"/>
                    <a:gd name="T51" fmla="*/ 5 h 528"/>
                    <a:gd name="T52" fmla="*/ 1 w 625"/>
                    <a:gd name="T53" fmla="*/ 5 h 528"/>
                    <a:gd name="T54" fmla="*/ 1 w 625"/>
                    <a:gd name="T55" fmla="*/ 5 h 528"/>
                    <a:gd name="T56" fmla="*/ 1 w 625"/>
                    <a:gd name="T57" fmla="*/ 4 h 528"/>
                    <a:gd name="T58" fmla="*/ 1 w 625"/>
                    <a:gd name="T59" fmla="*/ 4 h 528"/>
                    <a:gd name="T60" fmla="*/ 1 w 625"/>
                    <a:gd name="T61" fmla="*/ 4 h 528"/>
                    <a:gd name="T62" fmla="*/ 1 w 625"/>
                    <a:gd name="T63" fmla="*/ 3 h 528"/>
                    <a:gd name="T64" fmla="*/ 1 w 625"/>
                    <a:gd name="T65" fmla="*/ 3 h 528"/>
                    <a:gd name="T66" fmla="*/ 1 w 625"/>
                    <a:gd name="T67" fmla="*/ 3 h 528"/>
                    <a:gd name="T68" fmla="*/ 1 w 625"/>
                    <a:gd name="T69" fmla="*/ 3 h 528"/>
                    <a:gd name="T70" fmla="*/ 2 w 625"/>
                    <a:gd name="T71" fmla="*/ 2 h 528"/>
                    <a:gd name="T72" fmla="*/ 7 w 625"/>
                    <a:gd name="T73" fmla="*/ 0 h 528"/>
                    <a:gd name="T74" fmla="*/ 6 w 625"/>
                    <a:gd name="T75" fmla="*/ 4 h 528"/>
                    <a:gd name="T76" fmla="*/ 9 w 625"/>
                    <a:gd name="T77" fmla="*/ 7 h 528"/>
                    <a:gd name="T78" fmla="*/ 14 w 625"/>
                    <a:gd name="T79" fmla="*/ 9 h 528"/>
                    <a:gd name="T80" fmla="*/ 3 w 625"/>
                    <a:gd name="T81" fmla="*/ 11 h 528"/>
                    <a:gd name="T82" fmla="*/ 3 w 625"/>
                    <a:gd name="T83" fmla="*/ 1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45093" name="Freeform 16"/>
                <p:cNvSpPr>
                  <a:spLocks/>
                </p:cNvSpPr>
                <p:nvPr/>
              </p:nvSpPr>
              <p:spPr bwMode="auto">
                <a:xfrm rot="16872589" flipH="1">
                  <a:off x="4450" y="3400"/>
                  <a:ext cx="397" cy="287"/>
                </a:xfrm>
                <a:custGeom>
                  <a:avLst/>
                  <a:gdLst>
                    <a:gd name="T0" fmla="*/ 4 w 1024"/>
                    <a:gd name="T1" fmla="*/ 16 h 739"/>
                    <a:gd name="T2" fmla="*/ 3 w 1024"/>
                    <a:gd name="T3" fmla="*/ 16 h 739"/>
                    <a:gd name="T4" fmla="*/ 3 w 1024"/>
                    <a:gd name="T5" fmla="*/ 15 h 739"/>
                    <a:gd name="T6" fmla="*/ 3 w 1024"/>
                    <a:gd name="T7" fmla="*/ 15 h 739"/>
                    <a:gd name="T8" fmla="*/ 2 w 1024"/>
                    <a:gd name="T9" fmla="*/ 14 h 739"/>
                    <a:gd name="T10" fmla="*/ 2 w 1024"/>
                    <a:gd name="T11" fmla="*/ 14 h 739"/>
                    <a:gd name="T12" fmla="*/ 2 w 1024"/>
                    <a:gd name="T13" fmla="*/ 14 h 739"/>
                    <a:gd name="T14" fmla="*/ 1 w 1024"/>
                    <a:gd name="T15" fmla="*/ 13 h 739"/>
                    <a:gd name="T16" fmla="*/ 1 w 1024"/>
                    <a:gd name="T17" fmla="*/ 13 h 739"/>
                    <a:gd name="T18" fmla="*/ 1 w 1024"/>
                    <a:gd name="T19" fmla="*/ 12 h 739"/>
                    <a:gd name="T20" fmla="*/ 1 w 1024"/>
                    <a:gd name="T21" fmla="*/ 12 h 739"/>
                    <a:gd name="T22" fmla="*/ 0 w 1024"/>
                    <a:gd name="T23" fmla="*/ 11 h 739"/>
                    <a:gd name="T24" fmla="*/ 1 w 1024"/>
                    <a:gd name="T25" fmla="*/ 10 h 739"/>
                    <a:gd name="T26" fmla="*/ 2 w 1024"/>
                    <a:gd name="T27" fmla="*/ 10 h 739"/>
                    <a:gd name="T28" fmla="*/ 3 w 1024"/>
                    <a:gd name="T29" fmla="*/ 9 h 739"/>
                    <a:gd name="T30" fmla="*/ 4 w 1024"/>
                    <a:gd name="T31" fmla="*/ 9 h 739"/>
                    <a:gd name="T32" fmla="*/ 5 w 1024"/>
                    <a:gd name="T33" fmla="*/ 8 h 739"/>
                    <a:gd name="T34" fmla="*/ 7 w 1024"/>
                    <a:gd name="T35" fmla="*/ 7 h 739"/>
                    <a:gd name="T36" fmla="*/ 8 w 1024"/>
                    <a:gd name="T37" fmla="*/ 6 h 739"/>
                    <a:gd name="T38" fmla="*/ 10 w 1024"/>
                    <a:gd name="T39" fmla="*/ 5 h 739"/>
                    <a:gd name="T40" fmla="*/ 11 w 1024"/>
                    <a:gd name="T41" fmla="*/ 5 h 739"/>
                    <a:gd name="T42" fmla="*/ 13 w 1024"/>
                    <a:gd name="T43" fmla="*/ 4 h 739"/>
                    <a:gd name="T44" fmla="*/ 14 w 1024"/>
                    <a:gd name="T45" fmla="*/ 3 h 739"/>
                    <a:gd name="T46" fmla="*/ 16 w 1024"/>
                    <a:gd name="T47" fmla="*/ 2 h 739"/>
                    <a:gd name="T48" fmla="*/ 17 w 1024"/>
                    <a:gd name="T49" fmla="*/ 2 h 739"/>
                    <a:gd name="T50" fmla="*/ 18 w 1024"/>
                    <a:gd name="T51" fmla="*/ 1 h 739"/>
                    <a:gd name="T52" fmla="*/ 19 w 1024"/>
                    <a:gd name="T53" fmla="*/ 0 h 739"/>
                    <a:gd name="T54" fmla="*/ 19 w 1024"/>
                    <a:gd name="T55" fmla="*/ 0 h 739"/>
                    <a:gd name="T56" fmla="*/ 20 w 1024"/>
                    <a:gd name="T57" fmla="*/ 0 h 739"/>
                    <a:gd name="T58" fmla="*/ 20 w 1024"/>
                    <a:gd name="T59" fmla="*/ 1 h 739"/>
                    <a:gd name="T60" fmla="*/ 21 w 1024"/>
                    <a:gd name="T61" fmla="*/ 1 h 739"/>
                    <a:gd name="T62" fmla="*/ 21 w 1024"/>
                    <a:gd name="T63" fmla="*/ 2 h 739"/>
                    <a:gd name="T64" fmla="*/ 22 w 1024"/>
                    <a:gd name="T65" fmla="*/ 2 h 739"/>
                    <a:gd name="T66" fmla="*/ 22 w 1024"/>
                    <a:gd name="T67" fmla="*/ 3 h 739"/>
                    <a:gd name="T68" fmla="*/ 23 w 1024"/>
                    <a:gd name="T69" fmla="*/ 3 h 739"/>
                    <a:gd name="T70" fmla="*/ 23 w 1024"/>
                    <a:gd name="T71" fmla="*/ 4 h 739"/>
                    <a:gd name="T72" fmla="*/ 22 w 1024"/>
                    <a:gd name="T73" fmla="*/ 4 h 739"/>
                    <a:gd name="T74" fmla="*/ 22 w 1024"/>
                    <a:gd name="T75" fmla="*/ 5 h 739"/>
                    <a:gd name="T76" fmla="*/ 21 w 1024"/>
                    <a:gd name="T77" fmla="*/ 5 h 739"/>
                    <a:gd name="T78" fmla="*/ 20 w 1024"/>
                    <a:gd name="T79" fmla="*/ 6 h 739"/>
                    <a:gd name="T80" fmla="*/ 18 w 1024"/>
                    <a:gd name="T81" fmla="*/ 7 h 739"/>
                    <a:gd name="T82" fmla="*/ 17 w 1024"/>
                    <a:gd name="T83" fmla="*/ 8 h 739"/>
                    <a:gd name="T84" fmla="*/ 16 w 1024"/>
                    <a:gd name="T85" fmla="*/ 9 h 739"/>
                    <a:gd name="T86" fmla="*/ 14 w 1024"/>
                    <a:gd name="T87" fmla="*/ 10 h 739"/>
                    <a:gd name="T88" fmla="*/ 12 w 1024"/>
                    <a:gd name="T89" fmla="*/ 11 h 739"/>
                    <a:gd name="T90" fmla="*/ 11 w 1024"/>
                    <a:gd name="T91" fmla="*/ 12 h 739"/>
                    <a:gd name="T92" fmla="*/ 10 w 1024"/>
                    <a:gd name="T93" fmla="*/ 13 h 739"/>
                    <a:gd name="T94" fmla="*/ 8 w 1024"/>
                    <a:gd name="T95" fmla="*/ 14 h 739"/>
                    <a:gd name="T96" fmla="*/ 7 w 1024"/>
                    <a:gd name="T97" fmla="*/ 15 h 739"/>
                    <a:gd name="T98" fmla="*/ 6 w 1024"/>
                    <a:gd name="T99" fmla="*/ 16 h 739"/>
                    <a:gd name="T100" fmla="*/ 5 w 1024"/>
                    <a:gd name="T101" fmla="*/ 16 h 739"/>
                    <a:gd name="T102" fmla="*/ 4 w 1024"/>
                    <a:gd name="T103" fmla="*/ 17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cxnSp>
          <p:nvCxnSpPr>
            <p:cNvPr id="45083" name="Straight Arrow Connector 7"/>
            <p:cNvCxnSpPr>
              <a:cxnSpLocks noChangeShapeType="1"/>
            </p:cNvCxnSpPr>
            <p:nvPr/>
          </p:nvCxnSpPr>
          <p:spPr bwMode="auto">
            <a:xfrm flipH="1">
              <a:off x="5522976" y="4888504"/>
              <a:ext cx="223225"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5084" name="Straight Arrow Connector 8"/>
            <p:cNvCxnSpPr>
              <a:cxnSpLocks noChangeShapeType="1"/>
            </p:cNvCxnSpPr>
            <p:nvPr/>
          </p:nvCxnSpPr>
          <p:spPr bwMode="auto">
            <a:xfrm>
              <a:off x="5522976" y="5465064"/>
              <a:ext cx="220177"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grpSp>
      <p:grpSp>
        <p:nvGrpSpPr>
          <p:cNvPr id="45064" name="Group 16"/>
          <p:cNvGrpSpPr>
            <a:grpSpLocks/>
          </p:cNvGrpSpPr>
          <p:nvPr/>
        </p:nvGrpSpPr>
        <p:grpSpPr bwMode="auto">
          <a:xfrm>
            <a:off x="6091238" y="1393825"/>
            <a:ext cx="963612" cy="785813"/>
            <a:chOff x="729" y="3059"/>
            <a:chExt cx="607" cy="495"/>
          </a:xfrm>
        </p:grpSpPr>
        <p:grpSp>
          <p:nvGrpSpPr>
            <p:cNvPr id="45066" name="Group 17"/>
            <p:cNvGrpSpPr>
              <a:grpSpLocks/>
            </p:cNvGrpSpPr>
            <p:nvPr/>
          </p:nvGrpSpPr>
          <p:grpSpPr bwMode="auto">
            <a:xfrm>
              <a:off x="836" y="3059"/>
              <a:ext cx="500" cy="495"/>
              <a:chOff x="2064" y="3278"/>
              <a:chExt cx="500" cy="495"/>
            </a:xfrm>
          </p:grpSpPr>
          <p:sp>
            <p:nvSpPr>
              <p:cNvPr id="45077"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5078"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5079"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5067" name="Group 21"/>
            <p:cNvGrpSpPr>
              <a:grpSpLocks/>
            </p:cNvGrpSpPr>
            <p:nvPr/>
          </p:nvGrpSpPr>
          <p:grpSpPr bwMode="auto">
            <a:xfrm>
              <a:off x="729" y="3122"/>
              <a:ext cx="512" cy="335"/>
              <a:chOff x="4250" y="2059"/>
              <a:chExt cx="438" cy="286"/>
            </a:xfrm>
          </p:grpSpPr>
          <p:sp>
            <p:nvSpPr>
              <p:cNvPr id="45068"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9"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0"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1"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2"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3"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4"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5"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6"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065" name="Text Box 103"/>
          <p:cNvSpPr txBox="1">
            <a:spLocks noChangeArrowheads="1"/>
          </p:cNvSpPr>
          <p:nvPr/>
        </p:nvSpPr>
        <p:spPr bwMode="auto">
          <a:xfrm>
            <a:off x="1374775" y="2070100"/>
            <a:ext cx="2797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typecode generator</a:t>
            </a:r>
          </a:p>
        </p:txBody>
      </p:sp>
      <p:pic>
        <p:nvPicPr>
          <p:cNvPr id="4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08652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688845"/>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a:p>
            <a:pPr lvl="1" eaLnBrk="1" hangingPunct="1"/>
            <a:endParaRPr lang="en-US"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a:buFont typeface="Webdings" pitchFamily="18" charset="2"/>
              <a:buAutoNum type="arabicPeriod"/>
            </a:pPr>
            <a:r>
              <a:rPr lang="en-US" dirty="0" smtClean="0"/>
              <a:t>What is the difference between the </a:t>
            </a:r>
            <a:r>
              <a:rPr lang="en-US" dirty="0" err="1" smtClean="0"/>
              <a:t>LossType</a:t>
            </a:r>
            <a:r>
              <a:rPr lang="en-US" dirty="0" smtClean="0"/>
              <a:t> and </a:t>
            </a:r>
            <a:r>
              <a:rPr lang="en-US" dirty="0" err="1" smtClean="0"/>
              <a:t>LOBCode</a:t>
            </a:r>
            <a:r>
              <a:rPr lang="en-US" dirty="0" smtClean="0"/>
              <a:t> </a:t>
            </a:r>
            <a:r>
              <a:rPr lang="en-US" dirty="0" err="1" smtClean="0"/>
              <a:t>typelists</a:t>
            </a:r>
            <a:r>
              <a:rPr lang="en-US" dirty="0" smtClean="0"/>
              <a:t>?</a:t>
            </a:r>
          </a:p>
          <a:p>
            <a:pPr marL="457200" indent="-457200">
              <a:buFont typeface="Webdings" pitchFamily="18" charset="2"/>
              <a:buAutoNum type="arabicPeriod"/>
            </a:pPr>
            <a:r>
              <a:rPr lang="en-US" dirty="0" smtClean="0"/>
              <a:t>What is the primary purpose of an </a:t>
            </a:r>
            <a:r>
              <a:rPr lang="en-US" dirty="0" err="1" smtClean="0"/>
              <a:t>ExposureType</a:t>
            </a:r>
            <a:r>
              <a:rPr lang="en-US" dirty="0" smtClean="0"/>
              <a:t>? Name an exposure type which could map to multiple coverages.</a:t>
            </a:r>
          </a:p>
          <a:p>
            <a:pPr marL="457200" indent="-457200">
              <a:buFont typeface="Webdings" pitchFamily="18" charset="2"/>
              <a:buAutoNum type="arabicPeriod"/>
            </a:pPr>
            <a:r>
              <a:rPr lang="en-US" dirty="0" err="1" smtClean="0"/>
              <a:t>Typecodes</a:t>
            </a:r>
            <a:r>
              <a:rPr lang="en-US" dirty="0" smtClean="0"/>
              <a:t> at one LOB level can have only one parent and only one child. Which level is it? Why is this true?</a:t>
            </a:r>
          </a:p>
          <a:p>
            <a:pPr marL="457200" indent="-457200">
              <a:buFont typeface="Webdings" pitchFamily="18" charset="2"/>
              <a:buAutoNum type="arabicPeriod"/>
            </a:pPr>
            <a:r>
              <a:rPr lang="en-US" dirty="0" smtClean="0"/>
              <a:t>Where would you go in the </a:t>
            </a:r>
            <a:r>
              <a:rPr lang="en-US" dirty="0" err="1" smtClean="0"/>
              <a:t>LOBCode</a:t>
            </a:r>
            <a:r>
              <a:rPr lang="en-US" dirty="0" smtClean="0"/>
              <a:t> typelist to associate an existing Policy Type of "</a:t>
            </a:r>
            <a:r>
              <a:rPr lang="en-US" dirty="0" err="1" smtClean="0"/>
              <a:t>BusinessOwners</a:t>
            </a:r>
            <a:r>
              <a:rPr lang="en-US" dirty="0" smtClean="0"/>
              <a:t>” to an existing coverage of "Directors and Officers"?</a:t>
            </a:r>
          </a:p>
          <a:p>
            <a:pPr marL="457200" indent="-457200">
              <a:buFont typeface="Webdings" pitchFamily="18" charset="2"/>
              <a:buAutoNum type="arabicPeriod"/>
            </a:pPr>
            <a:r>
              <a:rPr lang="en-US" dirty="0" smtClean="0"/>
              <a:t>When you retire or delete a </a:t>
            </a:r>
            <a:r>
              <a:rPr lang="en-US" dirty="0" err="1" smtClean="0"/>
              <a:t>typecode</a:t>
            </a:r>
            <a:r>
              <a:rPr lang="en-US" dirty="0" smtClean="0"/>
              <a:t>:</a:t>
            </a:r>
          </a:p>
          <a:p>
            <a:pPr marL="933450" lvl="1" indent="-419100">
              <a:buFont typeface="Webdings" pitchFamily="18" charset="2"/>
              <a:buAutoNum type="alphaLcParenR"/>
            </a:pPr>
            <a:r>
              <a:rPr lang="en-US" dirty="0" smtClean="0"/>
              <a:t>Can new objects use the value?</a:t>
            </a:r>
          </a:p>
          <a:p>
            <a:pPr marL="933450" lvl="1" indent="-419100">
              <a:buFont typeface="Webdings" pitchFamily="18" charset="2"/>
              <a:buAutoNum type="alphaLcParenR"/>
            </a:pPr>
            <a:r>
              <a:rPr lang="en-US" dirty="0" smtClean="0"/>
              <a:t>Can existing objects that use the value be displayed?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582745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pPr eaLnBrk="1" hangingPunct="1"/>
            <a:r>
              <a:rPr lang="en-US" smtClean="0"/>
              <a:t>Loss type</a:t>
            </a:r>
          </a:p>
        </p:txBody>
      </p:sp>
      <p:sp>
        <p:nvSpPr>
          <p:cNvPr id="8195" name="Text Box 87"/>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LossType</a:t>
            </a:r>
          </a:p>
        </p:txBody>
      </p:sp>
      <p:sp>
        <p:nvSpPr>
          <p:cNvPr id="8196" name="Rectangle 90"/>
          <p:cNvSpPr>
            <a:spLocks noChangeArrowheads="1"/>
          </p:cNvSpPr>
          <p:nvPr/>
        </p:nvSpPr>
        <p:spPr bwMode="auto">
          <a:xfrm>
            <a:off x="495300" y="4816475"/>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High-level category of loss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Ties together policies, coverages, and claims that deal with similar losses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Useful for dynamic generation of UI and reporting</a:t>
            </a:r>
          </a:p>
        </p:txBody>
      </p:sp>
      <p:sp>
        <p:nvSpPr>
          <p:cNvPr id="8197" name="Line 87"/>
          <p:cNvSpPr>
            <a:spLocks noChangeShapeType="1"/>
          </p:cNvSpPr>
          <p:nvPr/>
        </p:nvSpPr>
        <p:spPr bwMode="auto">
          <a:xfrm flipH="1">
            <a:off x="6915150" y="1962150"/>
            <a:ext cx="361950" cy="15144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Line 167"/>
          <p:cNvSpPr>
            <a:spLocks noChangeShapeType="1"/>
          </p:cNvSpPr>
          <p:nvPr/>
        </p:nvSpPr>
        <p:spPr bwMode="auto">
          <a:xfrm>
            <a:off x="7267575" y="1981200"/>
            <a:ext cx="466725" cy="1504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07"/>
          <p:cNvSpPr>
            <a:spLocks noChangeShapeType="1"/>
          </p:cNvSpPr>
          <p:nvPr/>
        </p:nvSpPr>
        <p:spPr bwMode="auto">
          <a:xfrm flipH="1">
            <a:off x="2967019" y="2043113"/>
            <a:ext cx="41275" cy="14430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07"/>
          <p:cNvSpPr>
            <a:spLocks noChangeShapeType="1"/>
          </p:cNvSpPr>
          <p:nvPr/>
        </p:nvSpPr>
        <p:spPr bwMode="auto">
          <a:xfrm flipH="1">
            <a:off x="2244706" y="2019300"/>
            <a:ext cx="771525" cy="14573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1" name="Group 5"/>
          <p:cNvGrpSpPr>
            <a:grpSpLocks/>
          </p:cNvGrpSpPr>
          <p:nvPr/>
        </p:nvGrpSpPr>
        <p:grpSpPr bwMode="auto">
          <a:xfrm>
            <a:off x="1982769" y="3475038"/>
            <a:ext cx="657225" cy="739775"/>
            <a:chOff x="2324" y="435"/>
            <a:chExt cx="933" cy="1052"/>
          </a:xfrm>
        </p:grpSpPr>
        <p:sp>
          <p:nvSpPr>
            <p:cNvPr id="8286"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87"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8"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9"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90" name="Group 10"/>
            <p:cNvGrpSpPr>
              <a:grpSpLocks/>
            </p:cNvGrpSpPr>
            <p:nvPr/>
          </p:nvGrpSpPr>
          <p:grpSpPr bwMode="auto">
            <a:xfrm>
              <a:off x="2895" y="955"/>
              <a:ext cx="349" cy="510"/>
              <a:chOff x="2784" y="3210"/>
              <a:chExt cx="523" cy="772"/>
            </a:xfrm>
          </p:grpSpPr>
          <p:sp>
            <p:nvSpPr>
              <p:cNvPr id="8291"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2"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3"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94"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2" name="Text Box 15"/>
          <p:cNvSpPr txBox="1">
            <a:spLocks noChangeArrowheads="1"/>
          </p:cNvSpPr>
          <p:nvPr/>
        </p:nvSpPr>
        <p:spPr bwMode="auto">
          <a:xfrm>
            <a:off x="873106"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8203" name="Group 16"/>
          <p:cNvGrpSpPr>
            <a:grpSpLocks/>
          </p:cNvGrpSpPr>
          <p:nvPr/>
        </p:nvGrpSpPr>
        <p:grpSpPr bwMode="auto">
          <a:xfrm>
            <a:off x="2755881" y="3475038"/>
            <a:ext cx="657225" cy="739775"/>
            <a:chOff x="2324" y="435"/>
            <a:chExt cx="933" cy="1052"/>
          </a:xfrm>
        </p:grpSpPr>
        <p:sp>
          <p:nvSpPr>
            <p:cNvPr id="8277"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78"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79"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0"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81" name="Group 21"/>
            <p:cNvGrpSpPr>
              <a:grpSpLocks/>
            </p:cNvGrpSpPr>
            <p:nvPr/>
          </p:nvGrpSpPr>
          <p:grpSpPr bwMode="auto">
            <a:xfrm>
              <a:off x="2895" y="955"/>
              <a:ext cx="349" cy="510"/>
              <a:chOff x="2784" y="3210"/>
              <a:chExt cx="523" cy="772"/>
            </a:xfrm>
          </p:grpSpPr>
          <p:sp>
            <p:nvSpPr>
              <p:cNvPr id="8282"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3"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4"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85"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4" name="Text Box 26"/>
          <p:cNvSpPr txBox="1">
            <a:spLocks noChangeArrowheads="1"/>
          </p:cNvSpPr>
          <p:nvPr/>
        </p:nvSpPr>
        <p:spPr bwMode="auto">
          <a:xfrm>
            <a:off x="3444856" y="3544888"/>
            <a:ext cx="1363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Commercial Auto</a:t>
            </a:r>
            <a:endParaRPr lang="en-US" sz="1600" dirty="0">
              <a:solidFill>
                <a:schemeClr val="bg1"/>
              </a:solidFill>
            </a:endParaRPr>
          </a:p>
        </p:txBody>
      </p:sp>
      <p:sp>
        <p:nvSpPr>
          <p:cNvPr id="8205"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6"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7"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08" name="Group 30"/>
          <p:cNvGrpSpPr>
            <a:grpSpLocks/>
          </p:cNvGrpSpPr>
          <p:nvPr/>
        </p:nvGrpSpPr>
        <p:grpSpPr bwMode="auto">
          <a:xfrm>
            <a:off x="6951663" y="1350963"/>
            <a:ext cx="568325" cy="474662"/>
            <a:chOff x="2940" y="226"/>
            <a:chExt cx="1120" cy="935"/>
          </a:xfrm>
        </p:grpSpPr>
        <p:sp>
          <p:nvSpPr>
            <p:cNvPr id="8257"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58" name="Group 32"/>
            <p:cNvGrpSpPr>
              <a:grpSpLocks/>
            </p:cNvGrpSpPr>
            <p:nvPr/>
          </p:nvGrpSpPr>
          <p:grpSpPr bwMode="auto">
            <a:xfrm>
              <a:off x="3341" y="722"/>
              <a:ext cx="274" cy="423"/>
              <a:chOff x="3396" y="861"/>
              <a:chExt cx="184" cy="284"/>
            </a:xfrm>
          </p:grpSpPr>
          <p:sp>
            <p:nvSpPr>
              <p:cNvPr id="8274"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5"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6"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59" name="Group 36"/>
            <p:cNvGrpSpPr>
              <a:grpSpLocks/>
            </p:cNvGrpSpPr>
            <p:nvPr/>
          </p:nvGrpSpPr>
          <p:grpSpPr bwMode="auto">
            <a:xfrm>
              <a:off x="3171" y="400"/>
              <a:ext cx="127" cy="177"/>
              <a:chOff x="2797" y="1581"/>
              <a:chExt cx="49" cy="68"/>
            </a:xfrm>
          </p:grpSpPr>
          <p:sp>
            <p:nvSpPr>
              <p:cNvPr id="8270"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1"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2"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3"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0" name="Group 41"/>
            <p:cNvGrpSpPr>
              <a:grpSpLocks/>
            </p:cNvGrpSpPr>
            <p:nvPr/>
          </p:nvGrpSpPr>
          <p:grpSpPr bwMode="auto">
            <a:xfrm>
              <a:off x="3684" y="400"/>
              <a:ext cx="127" cy="177"/>
              <a:chOff x="2797" y="1581"/>
              <a:chExt cx="49" cy="68"/>
            </a:xfrm>
          </p:grpSpPr>
          <p:sp>
            <p:nvSpPr>
              <p:cNvPr id="8266"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7"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8"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9"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1" name="Group 46"/>
            <p:cNvGrpSpPr>
              <a:grpSpLocks/>
            </p:cNvGrpSpPr>
            <p:nvPr/>
          </p:nvGrpSpPr>
          <p:grpSpPr bwMode="auto">
            <a:xfrm>
              <a:off x="3420" y="400"/>
              <a:ext cx="127" cy="177"/>
              <a:chOff x="2797" y="1581"/>
              <a:chExt cx="49" cy="68"/>
            </a:xfrm>
          </p:grpSpPr>
          <p:sp>
            <p:nvSpPr>
              <p:cNvPr id="8262"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3"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4"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5"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209" name="Group 51"/>
          <p:cNvGrpSpPr>
            <a:grpSpLocks/>
          </p:cNvGrpSpPr>
          <p:nvPr/>
        </p:nvGrpSpPr>
        <p:grpSpPr bwMode="auto">
          <a:xfrm>
            <a:off x="7342188" y="1671638"/>
            <a:ext cx="244475" cy="358775"/>
            <a:chOff x="2784" y="3210"/>
            <a:chExt cx="523" cy="772"/>
          </a:xfrm>
        </p:grpSpPr>
        <p:sp>
          <p:nvSpPr>
            <p:cNvPr id="8253"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4"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5"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56"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8210" name="AutoShape 56"/>
          <p:cNvSpPr>
            <a:spLocks noChangeArrowheads="1"/>
          </p:cNvSpPr>
          <p:nvPr/>
        </p:nvSpPr>
        <p:spPr bwMode="auto">
          <a:xfrm rot="-5400000">
            <a:off x="2581256"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1" name="AutoShape 57"/>
          <p:cNvSpPr>
            <a:spLocks noChangeArrowheads="1"/>
          </p:cNvSpPr>
          <p:nvPr/>
        </p:nvSpPr>
        <p:spPr bwMode="auto">
          <a:xfrm rot="-5400000">
            <a:off x="2676506"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2" name="AutoShape 58"/>
          <p:cNvSpPr>
            <a:spLocks noChangeArrowheads="1"/>
          </p:cNvSpPr>
          <p:nvPr/>
        </p:nvSpPr>
        <p:spPr bwMode="auto">
          <a:xfrm rot="-5400000">
            <a:off x="2757469"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13" name="Group 59"/>
          <p:cNvGrpSpPr>
            <a:grpSpLocks/>
          </p:cNvGrpSpPr>
          <p:nvPr/>
        </p:nvGrpSpPr>
        <p:grpSpPr bwMode="auto">
          <a:xfrm>
            <a:off x="2846369" y="1344613"/>
            <a:ext cx="460375" cy="400050"/>
            <a:chOff x="2340" y="2369"/>
            <a:chExt cx="399" cy="348"/>
          </a:xfrm>
        </p:grpSpPr>
        <p:sp>
          <p:nvSpPr>
            <p:cNvPr id="8243"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8"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14" name="Group 70"/>
          <p:cNvGrpSpPr>
            <a:grpSpLocks/>
          </p:cNvGrpSpPr>
          <p:nvPr/>
        </p:nvGrpSpPr>
        <p:grpSpPr bwMode="auto">
          <a:xfrm>
            <a:off x="3197206" y="1671638"/>
            <a:ext cx="244475" cy="358775"/>
            <a:chOff x="2784" y="3210"/>
            <a:chExt cx="523" cy="772"/>
          </a:xfrm>
        </p:grpSpPr>
        <p:sp>
          <p:nvSpPr>
            <p:cNvPr id="8239"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0"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1"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42"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8215" name="Group 75"/>
          <p:cNvGrpSpPr>
            <a:grpSpLocks/>
          </p:cNvGrpSpPr>
          <p:nvPr/>
        </p:nvGrpSpPr>
        <p:grpSpPr bwMode="auto">
          <a:xfrm>
            <a:off x="6645275" y="3475038"/>
            <a:ext cx="657225" cy="739775"/>
            <a:chOff x="2324" y="435"/>
            <a:chExt cx="933" cy="1052"/>
          </a:xfrm>
        </p:grpSpPr>
        <p:sp>
          <p:nvSpPr>
            <p:cNvPr id="8230"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31"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2"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3"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34" name="Group 80"/>
            <p:cNvGrpSpPr>
              <a:grpSpLocks/>
            </p:cNvGrpSpPr>
            <p:nvPr/>
          </p:nvGrpSpPr>
          <p:grpSpPr bwMode="auto">
            <a:xfrm>
              <a:off x="2895" y="955"/>
              <a:ext cx="349" cy="510"/>
              <a:chOff x="2784" y="3210"/>
              <a:chExt cx="523" cy="772"/>
            </a:xfrm>
          </p:grpSpPr>
          <p:sp>
            <p:nvSpPr>
              <p:cNvPr id="8235"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6"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7"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38"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6"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grpSp>
        <p:nvGrpSpPr>
          <p:cNvPr id="8217" name="Group 168"/>
          <p:cNvGrpSpPr>
            <a:grpSpLocks/>
          </p:cNvGrpSpPr>
          <p:nvPr/>
        </p:nvGrpSpPr>
        <p:grpSpPr bwMode="auto">
          <a:xfrm>
            <a:off x="7415213" y="3475038"/>
            <a:ext cx="657225" cy="739775"/>
            <a:chOff x="2324" y="435"/>
            <a:chExt cx="933" cy="1052"/>
          </a:xfrm>
        </p:grpSpPr>
        <p:sp>
          <p:nvSpPr>
            <p:cNvPr id="8221"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22"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3"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4"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5" name="Group 173"/>
            <p:cNvGrpSpPr>
              <a:grpSpLocks/>
            </p:cNvGrpSpPr>
            <p:nvPr/>
          </p:nvGrpSpPr>
          <p:grpSpPr bwMode="auto">
            <a:xfrm>
              <a:off x="2895" y="955"/>
              <a:ext cx="349" cy="510"/>
              <a:chOff x="2784" y="3210"/>
              <a:chExt cx="523" cy="772"/>
            </a:xfrm>
          </p:grpSpPr>
          <p:sp>
            <p:nvSpPr>
              <p:cNvPr id="8226"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7"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8"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29"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8"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8219"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Property</a:t>
            </a:r>
          </a:p>
        </p:txBody>
      </p:sp>
      <p:sp>
        <p:nvSpPr>
          <p:cNvPr id="8220" name="Text Box 182"/>
          <p:cNvSpPr txBox="1">
            <a:spLocks noChangeArrowheads="1"/>
          </p:cNvSpPr>
          <p:nvPr/>
        </p:nvSpPr>
        <p:spPr bwMode="auto">
          <a:xfrm>
            <a:off x="3530581"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Auto</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87"/>
          <p:cNvSpPr>
            <a:spLocks noChangeShapeType="1"/>
          </p:cNvSpPr>
          <p:nvPr/>
        </p:nvSpPr>
        <p:spPr bwMode="auto">
          <a:xfrm flipH="1">
            <a:off x="6877050" y="1962150"/>
            <a:ext cx="400050" cy="4762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19" name="Line 167"/>
          <p:cNvSpPr>
            <a:spLocks noChangeShapeType="1"/>
          </p:cNvSpPr>
          <p:nvPr/>
        </p:nvSpPr>
        <p:spPr bwMode="auto">
          <a:xfrm>
            <a:off x="7267575" y="1981200"/>
            <a:ext cx="381000" cy="4572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107"/>
          <p:cNvSpPr>
            <a:spLocks noChangeShapeType="1"/>
          </p:cNvSpPr>
          <p:nvPr/>
        </p:nvSpPr>
        <p:spPr bwMode="auto">
          <a:xfrm flipH="1">
            <a:off x="4086225" y="2043113"/>
            <a:ext cx="11113" cy="3857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Line 107"/>
          <p:cNvSpPr>
            <a:spLocks noChangeShapeType="1"/>
          </p:cNvSpPr>
          <p:nvPr/>
        </p:nvSpPr>
        <p:spPr bwMode="auto">
          <a:xfrm flipH="1">
            <a:off x="3381375" y="2019300"/>
            <a:ext cx="723900"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179"/>
          <p:cNvSpPr>
            <a:spLocks noChangeShapeType="1"/>
          </p:cNvSpPr>
          <p:nvPr/>
        </p:nvSpPr>
        <p:spPr bwMode="auto">
          <a:xfrm>
            <a:off x="3354388"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180"/>
          <p:cNvSpPr>
            <a:spLocks noChangeShapeType="1"/>
          </p:cNvSpPr>
          <p:nvPr/>
        </p:nvSpPr>
        <p:spPr bwMode="auto">
          <a:xfrm>
            <a:off x="4137025"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Line 179"/>
          <p:cNvSpPr>
            <a:spLocks noChangeShapeType="1"/>
          </p:cNvSpPr>
          <p:nvPr/>
        </p:nvSpPr>
        <p:spPr bwMode="auto">
          <a:xfrm>
            <a:off x="6907213"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5" name="Line 180"/>
          <p:cNvSpPr>
            <a:spLocks noChangeShapeType="1"/>
          </p:cNvSpPr>
          <p:nvPr/>
        </p:nvSpPr>
        <p:spPr bwMode="auto">
          <a:xfrm>
            <a:off x="7689850"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Rectangle 2"/>
          <p:cNvSpPr>
            <a:spLocks noGrp="1" noChangeArrowheads="1"/>
          </p:cNvSpPr>
          <p:nvPr>
            <p:ph type="title"/>
          </p:nvPr>
        </p:nvSpPr>
        <p:spPr/>
        <p:txBody>
          <a:bodyPr/>
          <a:lstStyle/>
          <a:p>
            <a:pPr eaLnBrk="1" hangingPunct="1"/>
            <a:r>
              <a:rPr lang="en-US" smtClean="0"/>
              <a:t>LOB code</a:t>
            </a:r>
          </a:p>
        </p:txBody>
      </p:sp>
      <p:sp>
        <p:nvSpPr>
          <p:cNvPr id="9227" name="Rectangle 3"/>
          <p:cNvSpPr>
            <a:spLocks noGrp="1" noChangeArrowheads="1"/>
          </p:cNvSpPr>
          <p:nvPr>
            <p:ph idx="1"/>
          </p:nvPr>
        </p:nvSpPr>
        <p:spPr>
          <a:xfrm>
            <a:off x="519113" y="4724400"/>
            <a:ext cx="8318500" cy="1665288"/>
          </a:xfrm>
        </p:spPr>
        <p:txBody>
          <a:bodyPr/>
          <a:lstStyle/>
          <a:p>
            <a:pPr>
              <a:buFont typeface="Arial" charset="0"/>
              <a:buChar char="•"/>
            </a:pPr>
            <a:r>
              <a:rPr lang="en-US" smtClean="0"/>
              <a:t>Additional layer below LossType</a:t>
            </a:r>
          </a:p>
          <a:p>
            <a:pPr lvl="1"/>
            <a:r>
              <a:rPr lang="en-US" smtClean="0"/>
              <a:t>More granular level than loss type for reporting purposes</a:t>
            </a:r>
          </a:p>
          <a:p>
            <a:pPr lvl="1"/>
            <a:r>
              <a:rPr lang="en-US" smtClean="0"/>
              <a:t>LOB code references a business categorization</a:t>
            </a:r>
          </a:p>
          <a:p>
            <a:pPr lvl="2"/>
            <a:r>
              <a:rPr lang="en-US" smtClean="0"/>
              <a:t>Not as commonly used as determinant for claims handling</a:t>
            </a:r>
          </a:p>
        </p:txBody>
      </p:sp>
      <p:grpSp>
        <p:nvGrpSpPr>
          <p:cNvPr id="9228" name="Group 5"/>
          <p:cNvGrpSpPr>
            <a:grpSpLocks/>
          </p:cNvGrpSpPr>
          <p:nvPr/>
        </p:nvGrpSpPr>
        <p:grpSpPr bwMode="auto">
          <a:xfrm>
            <a:off x="3071813" y="3475038"/>
            <a:ext cx="657225" cy="739775"/>
            <a:chOff x="2324" y="435"/>
            <a:chExt cx="933" cy="1052"/>
          </a:xfrm>
        </p:grpSpPr>
        <p:sp>
          <p:nvSpPr>
            <p:cNvPr id="9411"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12"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3"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4"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15" name="Group 10"/>
            <p:cNvGrpSpPr>
              <a:grpSpLocks/>
            </p:cNvGrpSpPr>
            <p:nvPr/>
          </p:nvGrpSpPr>
          <p:grpSpPr bwMode="auto">
            <a:xfrm>
              <a:off x="2889" y="957"/>
              <a:ext cx="348" cy="510"/>
              <a:chOff x="2784" y="3210"/>
              <a:chExt cx="523" cy="772"/>
            </a:xfrm>
          </p:grpSpPr>
          <p:sp>
            <p:nvSpPr>
              <p:cNvPr id="9416"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7"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8"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9"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29" name="Text Box 15"/>
          <p:cNvSpPr txBox="1">
            <a:spLocks noChangeArrowheads="1"/>
          </p:cNvSpPr>
          <p:nvPr/>
        </p:nvSpPr>
        <p:spPr bwMode="auto">
          <a:xfrm>
            <a:off x="1962150"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9230" name="Group 16"/>
          <p:cNvGrpSpPr>
            <a:grpSpLocks/>
          </p:cNvGrpSpPr>
          <p:nvPr/>
        </p:nvGrpSpPr>
        <p:grpSpPr bwMode="auto">
          <a:xfrm>
            <a:off x="3844925" y="3475038"/>
            <a:ext cx="657225" cy="739775"/>
            <a:chOff x="2324" y="435"/>
            <a:chExt cx="933" cy="1052"/>
          </a:xfrm>
        </p:grpSpPr>
        <p:sp>
          <p:nvSpPr>
            <p:cNvPr id="9402"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03"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4"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5"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06" name="Group 21"/>
            <p:cNvGrpSpPr>
              <a:grpSpLocks/>
            </p:cNvGrpSpPr>
            <p:nvPr/>
          </p:nvGrpSpPr>
          <p:grpSpPr bwMode="auto">
            <a:xfrm>
              <a:off x="2889" y="957"/>
              <a:ext cx="348" cy="510"/>
              <a:chOff x="2784" y="3210"/>
              <a:chExt cx="523" cy="772"/>
            </a:xfrm>
          </p:grpSpPr>
          <p:sp>
            <p:nvSpPr>
              <p:cNvPr id="9407"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8"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9"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0"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31" name="Text Box 26"/>
          <p:cNvSpPr txBox="1">
            <a:spLocks noChangeArrowheads="1"/>
          </p:cNvSpPr>
          <p:nvPr/>
        </p:nvSpPr>
        <p:spPr bwMode="auto">
          <a:xfrm>
            <a:off x="4533900" y="3544888"/>
            <a:ext cx="706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CommAuto</a:t>
            </a:r>
          </a:p>
        </p:txBody>
      </p:sp>
      <p:sp>
        <p:nvSpPr>
          <p:cNvPr id="9232"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3"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4"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35" name="Group 30"/>
          <p:cNvGrpSpPr>
            <a:grpSpLocks/>
          </p:cNvGrpSpPr>
          <p:nvPr/>
        </p:nvGrpSpPr>
        <p:grpSpPr bwMode="auto">
          <a:xfrm>
            <a:off x="6951663" y="1350963"/>
            <a:ext cx="568325" cy="474662"/>
            <a:chOff x="2940" y="226"/>
            <a:chExt cx="1120" cy="935"/>
          </a:xfrm>
        </p:grpSpPr>
        <p:sp>
          <p:nvSpPr>
            <p:cNvPr id="9382"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83" name="Group 32"/>
            <p:cNvGrpSpPr>
              <a:grpSpLocks/>
            </p:cNvGrpSpPr>
            <p:nvPr/>
          </p:nvGrpSpPr>
          <p:grpSpPr bwMode="auto">
            <a:xfrm>
              <a:off x="3341" y="722"/>
              <a:ext cx="274" cy="423"/>
              <a:chOff x="3396" y="861"/>
              <a:chExt cx="184" cy="284"/>
            </a:xfrm>
          </p:grpSpPr>
          <p:sp>
            <p:nvSpPr>
              <p:cNvPr id="9399"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0"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1"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84" name="Group 36"/>
            <p:cNvGrpSpPr>
              <a:grpSpLocks/>
            </p:cNvGrpSpPr>
            <p:nvPr/>
          </p:nvGrpSpPr>
          <p:grpSpPr bwMode="auto">
            <a:xfrm>
              <a:off x="3171" y="400"/>
              <a:ext cx="127" cy="177"/>
              <a:chOff x="2797" y="1581"/>
              <a:chExt cx="49" cy="68"/>
            </a:xfrm>
          </p:grpSpPr>
          <p:sp>
            <p:nvSpPr>
              <p:cNvPr id="9395"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6"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7"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8"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5" name="Group 41"/>
            <p:cNvGrpSpPr>
              <a:grpSpLocks/>
            </p:cNvGrpSpPr>
            <p:nvPr/>
          </p:nvGrpSpPr>
          <p:grpSpPr bwMode="auto">
            <a:xfrm>
              <a:off x="3684" y="400"/>
              <a:ext cx="127" cy="177"/>
              <a:chOff x="2797" y="1581"/>
              <a:chExt cx="49" cy="68"/>
            </a:xfrm>
          </p:grpSpPr>
          <p:sp>
            <p:nvSpPr>
              <p:cNvPr id="9391"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2"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3"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4"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6" name="Group 46"/>
            <p:cNvGrpSpPr>
              <a:grpSpLocks/>
            </p:cNvGrpSpPr>
            <p:nvPr/>
          </p:nvGrpSpPr>
          <p:grpSpPr bwMode="auto">
            <a:xfrm>
              <a:off x="3420" y="400"/>
              <a:ext cx="127" cy="177"/>
              <a:chOff x="2797" y="1581"/>
              <a:chExt cx="49" cy="68"/>
            </a:xfrm>
          </p:grpSpPr>
          <p:sp>
            <p:nvSpPr>
              <p:cNvPr id="9387"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8"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9"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0"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36" name="Group 51"/>
          <p:cNvGrpSpPr>
            <a:grpSpLocks/>
          </p:cNvGrpSpPr>
          <p:nvPr/>
        </p:nvGrpSpPr>
        <p:grpSpPr bwMode="auto">
          <a:xfrm>
            <a:off x="7342188" y="1671638"/>
            <a:ext cx="244475" cy="358775"/>
            <a:chOff x="2784" y="3210"/>
            <a:chExt cx="523" cy="772"/>
          </a:xfrm>
        </p:grpSpPr>
        <p:sp>
          <p:nvSpPr>
            <p:cNvPr id="9378"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79"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80"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81"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9237" name="AutoShape 56"/>
          <p:cNvSpPr>
            <a:spLocks noChangeArrowheads="1"/>
          </p:cNvSpPr>
          <p:nvPr/>
        </p:nvSpPr>
        <p:spPr bwMode="auto">
          <a:xfrm rot="-5400000">
            <a:off x="3670300"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8" name="AutoShape 57"/>
          <p:cNvSpPr>
            <a:spLocks noChangeArrowheads="1"/>
          </p:cNvSpPr>
          <p:nvPr/>
        </p:nvSpPr>
        <p:spPr bwMode="auto">
          <a:xfrm rot="-5400000">
            <a:off x="3765550"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9" name="AutoShape 58"/>
          <p:cNvSpPr>
            <a:spLocks noChangeArrowheads="1"/>
          </p:cNvSpPr>
          <p:nvPr/>
        </p:nvSpPr>
        <p:spPr bwMode="auto">
          <a:xfrm rot="-5400000">
            <a:off x="3846513"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40" name="Group 59"/>
          <p:cNvGrpSpPr>
            <a:grpSpLocks/>
          </p:cNvGrpSpPr>
          <p:nvPr/>
        </p:nvGrpSpPr>
        <p:grpSpPr bwMode="auto">
          <a:xfrm>
            <a:off x="3935413" y="1344613"/>
            <a:ext cx="460375" cy="400050"/>
            <a:chOff x="2340" y="2369"/>
            <a:chExt cx="399" cy="348"/>
          </a:xfrm>
        </p:grpSpPr>
        <p:sp>
          <p:nvSpPr>
            <p:cNvPr id="9368"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1" name="Group 70"/>
          <p:cNvGrpSpPr>
            <a:grpSpLocks/>
          </p:cNvGrpSpPr>
          <p:nvPr/>
        </p:nvGrpSpPr>
        <p:grpSpPr bwMode="auto">
          <a:xfrm>
            <a:off x="4286250" y="1671638"/>
            <a:ext cx="244475" cy="358775"/>
            <a:chOff x="2784" y="3210"/>
            <a:chExt cx="523" cy="772"/>
          </a:xfrm>
        </p:grpSpPr>
        <p:sp>
          <p:nvSpPr>
            <p:cNvPr id="9364"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5"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6"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7"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9242" name="Group 75"/>
          <p:cNvGrpSpPr>
            <a:grpSpLocks/>
          </p:cNvGrpSpPr>
          <p:nvPr/>
        </p:nvGrpSpPr>
        <p:grpSpPr bwMode="auto">
          <a:xfrm>
            <a:off x="6645275" y="3475038"/>
            <a:ext cx="657225" cy="739775"/>
            <a:chOff x="2324" y="435"/>
            <a:chExt cx="933" cy="1052"/>
          </a:xfrm>
        </p:grpSpPr>
        <p:sp>
          <p:nvSpPr>
            <p:cNvPr id="9355"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356"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7"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8"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359" name="Group 80"/>
            <p:cNvGrpSpPr>
              <a:grpSpLocks/>
            </p:cNvGrpSpPr>
            <p:nvPr/>
          </p:nvGrpSpPr>
          <p:grpSpPr bwMode="auto">
            <a:xfrm>
              <a:off x="2889" y="957"/>
              <a:ext cx="348" cy="510"/>
              <a:chOff x="2784" y="3210"/>
              <a:chExt cx="523" cy="772"/>
            </a:xfrm>
          </p:grpSpPr>
          <p:sp>
            <p:nvSpPr>
              <p:cNvPr id="9360"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1"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2"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3"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3"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sp>
        <p:nvSpPr>
          <p:cNvPr id="9244" name="Text Box 88"/>
          <p:cNvSpPr txBox="1">
            <a:spLocks noChangeArrowheads="1"/>
          </p:cNvSpPr>
          <p:nvPr/>
        </p:nvSpPr>
        <p:spPr bwMode="auto">
          <a:xfrm>
            <a:off x="4403725" y="2425700"/>
            <a:ext cx="77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 </a:t>
            </a:r>
            <a:br>
              <a:rPr lang="en-US" sz="1800"/>
            </a:br>
            <a:r>
              <a:rPr lang="en-US" sz="1800"/>
              <a:t>Auto </a:t>
            </a:r>
            <a:br>
              <a:rPr lang="en-US" sz="1800"/>
            </a:br>
            <a:r>
              <a:rPr lang="en-US" sz="1800"/>
              <a:t>Line</a:t>
            </a:r>
          </a:p>
        </p:txBody>
      </p:sp>
      <p:grpSp>
        <p:nvGrpSpPr>
          <p:cNvPr id="9245" name="Group 89"/>
          <p:cNvGrpSpPr>
            <a:grpSpLocks/>
          </p:cNvGrpSpPr>
          <p:nvPr/>
        </p:nvGrpSpPr>
        <p:grpSpPr bwMode="auto">
          <a:xfrm>
            <a:off x="3836988" y="2439988"/>
            <a:ext cx="541337" cy="609600"/>
            <a:chOff x="2358" y="1480"/>
            <a:chExt cx="414" cy="466"/>
          </a:xfrm>
        </p:grpSpPr>
        <p:sp>
          <p:nvSpPr>
            <p:cNvPr id="933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39" name="Group 91"/>
            <p:cNvGrpSpPr>
              <a:grpSpLocks/>
            </p:cNvGrpSpPr>
            <p:nvPr/>
          </p:nvGrpSpPr>
          <p:grpSpPr bwMode="auto">
            <a:xfrm>
              <a:off x="2388" y="1505"/>
              <a:ext cx="290" cy="252"/>
              <a:chOff x="2340" y="2369"/>
              <a:chExt cx="399" cy="348"/>
            </a:xfrm>
          </p:grpSpPr>
          <p:sp>
            <p:nvSpPr>
              <p:cNvPr id="934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40" name="Group 102"/>
            <p:cNvGrpSpPr>
              <a:grpSpLocks/>
            </p:cNvGrpSpPr>
            <p:nvPr/>
          </p:nvGrpSpPr>
          <p:grpSpPr bwMode="auto">
            <a:xfrm>
              <a:off x="2609" y="1711"/>
              <a:ext cx="154" cy="226"/>
              <a:chOff x="2784" y="3210"/>
              <a:chExt cx="523" cy="772"/>
            </a:xfrm>
          </p:grpSpPr>
          <p:sp>
            <p:nvSpPr>
              <p:cNvPr id="934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4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6" name="Text Box 108"/>
          <p:cNvSpPr txBox="1">
            <a:spLocks noChangeArrowheads="1"/>
          </p:cNvSpPr>
          <p:nvPr/>
        </p:nvSpPr>
        <p:spPr bwMode="auto">
          <a:xfrm>
            <a:off x="425450" y="2554288"/>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LOBCode</a:t>
            </a:r>
          </a:p>
        </p:txBody>
      </p:sp>
      <p:sp>
        <p:nvSpPr>
          <p:cNvPr id="9247" name="Text Box 109"/>
          <p:cNvSpPr txBox="1">
            <a:spLocks noChangeArrowheads="1"/>
          </p:cNvSpPr>
          <p:nvPr/>
        </p:nvSpPr>
        <p:spPr bwMode="auto">
          <a:xfrm>
            <a:off x="5276850" y="2425700"/>
            <a:ext cx="1322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Property Line</a:t>
            </a:r>
          </a:p>
        </p:txBody>
      </p:sp>
      <p:grpSp>
        <p:nvGrpSpPr>
          <p:cNvPr id="9248" name="Group 110"/>
          <p:cNvGrpSpPr>
            <a:grpSpLocks/>
          </p:cNvGrpSpPr>
          <p:nvPr/>
        </p:nvGrpSpPr>
        <p:grpSpPr bwMode="auto">
          <a:xfrm>
            <a:off x="6656388" y="2433638"/>
            <a:ext cx="547687" cy="615950"/>
            <a:chOff x="5712" y="1748"/>
            <a:chExt cx="414" cy="466"/>
          </a:xfrm>
        </p:grpSpPr>
        <p:sp>
          <p:nvSpPr>
            <p:cNvPr id="9311"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12" name="Group 112"/>
            <p:cNvGrpSpPr>
              <a:grpSpLocks/>
            </p:cNvGrpSpPr>
            <p:nvPr/>
          </p:nvGrpSpPr>
          <p:grpSpPr bwMode="auto">
            <a:xfrm>
              <a:off x="5717" y="1777"/>
              <a:ext cx="358" cy="299"/>
              <a:chOff x="2940" y="226"/>
              <a:chExt cx="1120" cy="935"/>
            </a:xfrm>
          </p:grpSpPr>
          <p:sp>
            <p:nvSpPr>
              <p:cNvPr id="9318"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19" name="Group 114"/>
              <p:cNvGrpSpPr>
                <a:grpSpLocks/>
              </p:cNvGrpSpPr>
              <p:nvPr/>
            </p:nvGrpSpPr>
            <p:grpSpPr bwMode="auto">
              <a:xfrm>
                <a:off x="3341" y="722"/>
                <a:ext cx="274" cy="423"/>
                <a:chOff x="3396" y="861"/>
                <a:chExt cx="184" cy="284"/>
              </a:xfrm>
            </p:grpSpPr>
            <p:sp>
              <p:nvSpPr>
                <p:cNvPr id="9335"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6"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7"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0" name="Group 118"/>
              <p:cNvGrpSpPr>
                <a:grpSpLocks/>
              </p:cNvGrpSpPr>
              <p:nvPr/>
            </p:nvGrpSpPr>
            <p:grpSpPr bwMode="auto">
              <a:xfrm>
                <a:off x="3171" y="400"/>
                <a:ext cx="127" cy="177"/>
                <a:chOff x="2797" y="1581"/>
                <a:chExt cx="49" cy="68"/>
              </a:xfrm>
            </p:grpSpPr>
            <p:sp>
              <p:nvSpPr>
                <p:cNvPr id="9331"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2"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3"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4"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1" name="Group 123"/>
              <p:cNvGrpSpPr>
                <a:grpSpLocks/>
              </p:cNvGrpSpPr>
              <p:nvPr/>
            </p:nvGrpSpPr>
            <p:grpSpPr bwMode="auto">
              <a:xfrm>
                <a:off x="3684" y="400"/>
                <a:ext cx="127" cy="177"/>
                <a:chOff x="2797" y="1581"/>
                <a:chExt cx="49" cy="68"/>
              </a:xfrm>
            </p:grpSpPr>
            <p:sp>
              <p:nvSpPr>
                <p:cNvPr id="9327"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8"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9"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0"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2" name="Group 128"/>
              <p:cNvGrpSpPr>
                <a:grpSpLocks/>
              </p:cNvGrpSpPr>
              <p:nvPr/>
            </p:nvGrpSpPr>
            <p:grpSpPr bwMode="auto">
              <a:xfrm>
                <a:off x="3420" y="400"/>
                <a:ext cx="127" cy="177"/>
                <a:chOff x="2797" y="1581"/>
                <a:chExt cx="49" cy="68"/>
              </a:xfrm>
            </p:grpSpPr>
            <p:sp>
              <p:nvSpPr>
                <p:cNvPr id="9323"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4"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5"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6"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313" name="Group 133"/>
            <p:cNvGrpSpPr>
              <a:grpSpLocks/>
            </p:cNvGrpSpPr>
            <p:nvPr/>
          </p:nvGrpSpPr>
          <p:grpSpPr bwMode="auto">
            <a:xfrm>
              <a:off x="5963" y="1979"/>
              <a:ext cx="154" cy="226"/>
              <a:chOff x="2784" y="3210"/>
              <a:chExt cx="523" cy="772"/>
            </a:xfrm>
          </p:grpSpPr>
          <p:sp>
            <p:nvSpPr>
              <p:cNvPr id="9314"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5"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6"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17"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9" name="Text Box 138"/>
          <p:cNvSpPr txBox="1">
            <a:spLocks noChangeArrowheads="1"/>
          </p:cNvSpPr>
          <p:nvPr/>
        </p:nvSpPr>
        <p:spPr bwMode="auto">
          <a:xfrm>
            <a:off x="8007350" y="2425700"/>
            <a:ext cx="776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Inland</a:t>
            </a:r>
            <a:br>
              <a:rPr lang="en-US" sz="1800" dirty="0"/>
            </a:br>
            <a:r>
              <a:rPr lang="en-US" sz="1800" dirty="0"/>
              <a:t>Marine Line</a:t>
            </a:r>
          </a:p>
        </p:txBody>
      </p:sp>
      <p:grpSp>
        <p:nvGrpSpPr>
          <p:cNvPr id="9250" name="Group 139"/>
          <p:cNvGrpSpPr>
            <a:grpSpLocks/>
          </p:cNvGrpSpPr>
          <p:nvPr/>
        </p:nvGrpSpPr>
        <p:grpSpPr bwMode="auto">
          <a:xfrm>
            <a:off x="7405688" y="2433638"/>
            <a:ext cx="547687" cy="615950"/>
            <a:chOff x="5712" y="1748"/>
            <a:chExt cx="414" cy="466"/>
          </a:xfrm>
        </p:grpSpPr>
        <p:sp>
          <p:nvSpPr>
            <p:cNvPr id="9284" name="AutoShape 140"/>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85" name="Group 141"/>
            <p:cNvGrpSpPr>
              <a:grpSpLocks/>
            </p:cNvGrpSpPr>
            <p:nvPr/>
          </p:nvGrpSpPr>
          <p:grpSpPr bwMode="auto">
            <a:xfrm>
              <a:off x="5717" y="1777"/>
              <a:ext cx="358" cy="299"/>
              <a:chOff x="2940" y="226"/>
              <a:chExt cx="1120" cy="935"/>
            </a:xfrm>
          </p:grpSpPr>
          <p:sp>
            <p:nvSpPr>
              <p:cNvPr id="9291" name="Freeform 142"/>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92" name="Group 143"/>
              <p:cNvGrpSpPr>
                <a:grpSpLocks/>
              </p:cNvGrpSpPr>
              <p:nvPr/>
            </p:nvGrpSpPr>
            <p:grpSpPr bwMode="auto">
              <a:xfrm>
                <a:off x="3341" y="722"/>
                <a:ext cx="274" cy="423"/>
                <a:chOff x="3396" y="861"/>
                <a:chExt cx="184" cy="284"/>
              </a:xfrm>
            </p:grpSpPr>
            <p:sp>
              <p:nvSpPr>
                <p:cNvPr id="9308" name="Rectangle 144"/>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9" name="Rectangle 145"/>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0" name="Freeform 146"/>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93" name="Group 147"/>
              <p:cNvGrpSpPr>
                <a:grpSpLocks/>
              </p:cNvGrpSpPr>
              <p:nvPr/>
            </p:nvGrpSpPr>
            <p:grpSpPr bwMode="auto">
              <a:xfrm>
                <a:off x="3171" y="400"/>
                <a:ext cx="127" cy="177"/>
                <a:chOff x="2797" y="1581"/>
                <a:chExt cx="49" cy="68"/>
              </a:xfrm>
            </p:grpSpPr>
            <p:sp>
              <p:nvSpPr>
                <p:cNvPr id="9304" name="Rectangle 14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5" name="Rectangle 14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6" name="Rectangle 15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7" name="Rectangle 15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4" name="Group 152"/>
              <p:cNvGrpSpPr>
                <a:grpSpLocks/>
              </p:cNvGrpSpPr>
              <p:nvPr/>
            </p:nvGrpSpPr>
            <p:grpSpPr bwMode="auto">
              <a:xfrm>
                <a:off x="3684" y="400"/>
                <a:ext cx="127" cy="177"/>
                <a:chOff x="2797" y="1581"/>
                <a:chExt cx="49" cy="68"/>
              </a:xfrm>
            </p:grpSpPr>
            <p:sp>
              <p:nvSpPr>
                <p:cNvPr id="9300" name="Rectangle 153"/>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1" name="Rectangle 154"/>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2" name="Rectangle 155"/>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3" name="Rectangle 156"/>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5" name="Group 157"/>
              <p:cNvGrpSpPr>
                <a:grpSpLocks/>
              </p:cNvGrpSpPr>
              <p:nvPr/>
            </p:nvGrpSpPr>
            <p:grpSpPr bwMode="auto">
              <a:xfrm>
                <a:off x="3420" y="400"/>
                <a:ext cx="127" cy="177"/>
                <a:chOff x="2797" y="1581"/>
                <a:chExt cx="49" cy="68"/>
              </a:xfrm>
            </p:grpSpPr>
            <p:sp>
              <p:nvSpPr>
                <p:cNvPr id="9296" name="Rectangle 15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7" name="Rectangle 15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8" name="Rectangle 16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9" name="Rectangle 16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86" name="Group 162"/>
            <p:cNvGrpSpPr>
              <a:grpSpLocks/>
            </p:cNvGrpSpPr>
            <p:nvPr/>
          </p:nvGrpSpPr>
          <p:grpSpPr bwMode="auto">
            <a:xfrm>
              <a:off x="5963" y="1979"/>
              <a:ext cx="154" cy="226"/>
              <a:chOff x="2784" y="3210"/>
              <a:chExt cx="523" cy="772"/>
            </a:xfrm>
          </p:grpSpPr>
          <p:sp>
            <p:nvSpPr>
              <p:cNvPr id="9287" name="AutoShape 1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8" name="AutoShape 1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9" name="AutoShape 1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90" name="Oval 1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51" name="Group 168"/>
          <p:cNvGrpSpPr>
            <a:grpSpLocks/>
          </p:cNvGrpSpPr>
          <p:nvPr/>
        </p:nvGrpSpPr>
        <p:grpSpPr bwMode="auto">
          <a:xfrm>
            <a:off x="7415213" y="3475038"/>
            <a:ext cx="657225" cy="739775"/>
            <a:chOff x="2324" y="435"/>
            <a:chExt cx="933" cy="1052"/>
          </a:xfrm>
        </p:grpSpPr>
        <p:sp>
          <p:nvSpPr>
            <p:cNvPr id="9275"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76"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7"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8"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9" name="Group 173"/>
            <p:cNvGrpSpPr>
              <a:grpSpLocks/>
            </p:cNvGrpSpPr>
            <p:nvPr/>
          </p:nvGrpSpPr>
          <p:grpSpPr bwMode="auto">
            <a:xfrm>
              <a:off x="2889" y="957"/>
              <a:ext cx="348" cy="510"/>
              <a:chOff x="2784" y="3210"/>
              <a:chExt cx="523" cy="772"/>
            </a:xfrm>
          </p:grpSpPr>
          <p:sp>
            <p:nvSpPr>
              <p:cNvPr id="9280"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1"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2"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83"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2"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9253"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9254" name="Text Box 182"/>
          <p:cNvSpPr txBox="1">
            <a:spLocks noChangeArrowheads="1"/>
          </p:cNvSpPr>
          <p:nvPr/>
        </p:nvSpPr>
        <p:spPr bwMode="auto">
          <a:xfrm>
            <a:off x="4619625"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9255" name="Text Box 183"/>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grpSp>
        <p:nvGrpSpPr>
          <p:cNvPr id="9256" name="Group 89"/>
          <p:cNvGrpSpPr>
            <a:grpSpLocks/>
          </p:cNvGrpSpPr>
          <p:nvPr/>
        </p:nvGrpSpPr>
        <p:grpSpPr bwMode="auto">
          <a:xfrm>
            <a:off x="3146425" y="2439988"/>
            <a:ext cx="541338" cy="609600"/>
            <a:chOff x="2358" y="1480"/>
            <a:chExt cx="414" cy="466"/>
          </a:xfrm>
        </p:grpSpPr>
        <p:sp>
          <p:nvSpPr>
            <p:cNvPr id="925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59" name="Group 91"/>
            <p:cNvGrpSpPr>
              <a:grpSpLocks/>
            </p:cNvGrpSpPr>
            <p:nvPr/>
          </p:nvGrpSpPr>
          <p:grpSpPr bwMode="auto">
            <a:xfrm>
              <a:off x="2388" y="1505"/>
              <a:ext cx="290" cy="252"/>
              <a:chOff x="2340" y="2369"/>
              <a:chExt cx="399" cy="348"/>
            </a:xfrm>
          </p:grpSpPr>
          <p:sp>
            <p:nvSpPr>
              <p:cNvPr id="926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60" name="Group 102"/>
            <p:cNvGrpSpPr>
              <a:grpSpLocks/>
            </p:cNvGrpSpPr>
            <p:nvPr/>
          </p:nvGrpSpPr>
          <p:grpSpPr bwMode="auto">
            <a:xfrm>
              <a:off x="2620" y="1716"/>
              <a:ext cx="156" cy="227"/>
              <a:chOff x="2784" y="3210"/>
              <a:chExt cx="523" cy="772"/>
            </a:xfrm>
          </p:grpSpPr>
          <p:sp>
            <p:nvSpPr>
              <p:cNvPr id="926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6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7" name="Text Box 88"/>
          <p:cNvSpPr txBox="1">
            <a:spLocks noChangeArrowheads="1"/>
          </p:cNvSpPr>
          <p:nvPr/>
        </p:nvSpPr>
        <p:spPr bwMode="auto">
          <a:xfrm>
            <a:off x="2047875" y="2425700"/>
            <a:ext cx="10572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Personal Auto Line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 y="3699651"/>
            <a:ext cx="8027810" cy="141767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0" y="559990"/>
            <a:ext cx="5078347" cy="20951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pPr eaLnBrk="1" hangingPunct="1"/>
            <a:r>
              <a:rPr lang="en-US" smtClean="0"/>
              <a:t>Loss type and LOB code in ClaimCenter</a:t>
            </a:r>
          </a:p>
        </p:txBody>
      </p:sp>
      <p:sp>
        <p:nvSpPr>
          <p:cNvPr id="10244" name="AutoShape 4"/>
          <p:cNvSpPr>
            <a:spLocks noChangeArrowheads="1"/>
          </p:cNvSpPr>
          <p:nvPr/>
        </p:nvSpPr>
        <p:spPr bwMode="auto">
          <a:xfrm>
            <a:off x="2065106" y="2054903"/>
            <a:ext cx="3265171" cy="522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0245" name="Text Box 7"/>
          <p:cNvSpPr txBox="1">
            <a:spLocks noChangeArrowheads="1"/>
          </p:cNvSpPr>
          <p:nvPr/>
        </p:nvSpPr>
        <p:spPr bwMode="auto">
          <a:xfrm>
            <a:off x="5435600" y="957263"/>
            <a:ext cx="2301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Claim </a:t>
            </a:r>
            <a:r>
              <a:rPr lang="en-US" dirty="0"/>
              <a:t>Status</a:t>
            </a:r>
          </a:p>
        </p:txBody>
      </p:sp>
      <p:sp>
        <p:nvSpPr>
          <p:cNvPr id="10246" name="Text Box 8"/>
          <p:cNvSpPr txBox="1">
            <a:spLocks noChangeArrowheads="1"/>
          </p:cNvSpPr>
          <p:nvPr/>
        </p:nvSpPr>
        <p:spPr bwMode="auto">
          <a:xfrm>
            <a:off x="6346165" y="3067024"/>
            <a:ext cx="1933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t>Workplan</a:t>
            </a:r>
            <a:r>
              <a:rPr lang="en-US" dirty="0"/>
              <a:t> rules for auto claims</a:t>
            </a:r>
          </a:p>
        </p:txBody>
      </p:sp>
      <p:sp>
        <p:nvSpPr>
          <p:cNvPr id="10248" name="AutoShape 6"/>
          <p:cNvSpPr>
            <a:spLocks noChangeArrowheads="1"/>
          </p:cNvSpPr>
          <p:nvPr/>
        </p:nvSpPr>
        <p:spPr bwMode="auto">
          <a:xfrm>
            <a:off x="3589069" y="4238624"/>
            <a:ext cx="2554877" cy="2717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smtClean="0"/>
              <a:t>Policy type</a:t>
            </a:r>
          </a:p>
        </p:txBody>
      </p:sp>
      <p:sp>
        <p:nvSpPr>
          <p:cNvPr id="11267" name="Rectangle 91"/>
          <p:cNvSpPr>
            <a:spLocks noGrp="1" noChangeArrowheads="1"/>
          </p:cNvSpPr>
          <p:nvPr>
            <p:ph idx="1"/>
          </p:nvPr>
        </p:nvSpPr>
        <p:spPr>
          <a:xfrm>
            <a:off x="519113" y="4257675"/>
            <a:ext cx="8318500" cy="2132013"/>
          </a:xfrm>
        </p:spPr>
        <p:txBody>
          <a:bodyPr/>
          <a:lstStyle/>
          <a:p>
            <a:pPr>
              <a:buFont typeface="Arial" charset="0"/>
              <a:buChar char="•"/>
            </a:pPr>
            <a:r>
              <a:rPr lang="en-US" smtClean="0"/>
              <a:t>A product (type of policy) offered by carrier</a:t>
            </a:r>
          </a:p>
          <a:p>
            <a:pPr lvl="1">
              <a:buFont typeface="Arial" charset="0"/>
              <a:buChar char="•"/>
            </a:pPr>
            <a:r>
              <a:rPr lang="en-US" smtClean="0"/>
              <a:t>Single policy type may be associated with multiple LOBs</a:t>
            </a:r>
          </a:p>
        </p:txBody>
      </p:sp>
      <p:sp>
        <p:nvSpPr>
          <p:cNvPr id="11268"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0" name="Group 15"/>
          <p:cNvGrpSpPr>
            <a:grpSpLocks/>
          </p:cNvGrpSpPr>
          <p:nvPr/>
        </p:nvGrpSpPr>
        <p:grpSpPr bwMode="auto">
          <a:xfrm>
            <a:off x="5938838" y="2867025"/>
            <a:ext cx="657225" cy="739775"/>
            <a:chOff x="2324" y="435"/>
            <a:chExt cx="933" cy="1052"/>
          </a:xfrm>
        </p:grpSpPr>
        <p:sp>
          <p:nvSpPr>
            <p:cNvPr id="11416"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417"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8"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9"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420" name="Group 20"/>
            <p:cNvGrpSpPr>
              <a:grpSpLocks/>
            </p:cNvGrpSpPr>
            <p:nvPr/>
          </p:nvGrpSpPr>
          <p:grpSpPr bwMode="auto">
            <a:xfrm>
              <a:off x="2895" y="953"/>
              <a:ext cx="349" cy="510"/>
              <a:chOff x="2784" y="3210"/>
              <a:chExt cx="523" cy="772"/>
            </a:xfrm>
          </p:grpSpPr>
          <p:sp>
            <p:nvSpPr>
              <p:cNvPr id="11421"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2"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3"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424"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Text Box 25"/>
          <p:cNvSpPr txBox="1">
            <a:spLocks noChangeArrowheads="1"/>
          </p:cNvSpPr>
          <p:nvPr/>
        </p:nvSpPr>
        <p:spPr bwMode="auto">
          <a:xfrm>
            <a:off x="45243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Package</a:t>
            </a:r>
          </a:p>
        </p:txBody>
      </p:sp>
      <p:sp>
        <p:nvSpPr>
          <p:cNvPr id="112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275" name="Group 43"/>
          <p:cNvGrpSpPr>
            <a:grpSpLocks/>
          </p:cNvGrpSpPr>
          <p:nvPr/>
        </p:nvGrpSpPr>
        <p:grpSpPr bwMode="auto">
          <a:xfrm>
            <a:off x="6361113" y="917575"/>
            <a:ext cx="568325" cy="474663"/>
            <a:chOff x="2940" y="226"/>
            <a:chExt cx="1120" cy="935"/>
          </a:xfrm>
        </p:grpSpPr>
        <p:sp>
          <p:nvSpPr>
            <p:cNvPr id="11396"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97" name="Group 45"/>
            <p:cNvGrpSpPr>
              <a:grpSpLocks/>
            </p:cNvGrpSpPr>
            <p:nvPr/>
          </p:nvGrpSpPr>
          <p:grpSpPr bwMode="auto">
            <a:xfrm>
              <a:off x="3341" y="722"/>
              <a:ext cx="274" cy="423"/>
              <a:chOff x="3396" y="861"/>
              <a:chExt cx="184" cy="284"/>
            </a:xfrm>
          </p:grpSpPr>
          <p:sp>
            <p:nvSpPr>
              <p:cNvPr id="11413"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4"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5"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98" name="Group 49"/>
            <p:cNvGrpSpPr>
              <a:grpSpLocks/>
            </p:cNvGrpSpPr>
            <p:nvPr/>
          </p:nvGrpSpPr>
          <p:grpSpPr bwMode="auto">
            <a:xfrm>
              <a:off x="3171" y="400"/>
              <a:ext cx="127" cy="177"/>
              <a:chOff x="2797" y="1581"/>
              <a:chExt cx="49" cy="68"/>
            </a:xfrm>
          </p:grpSpPr>
          <p:sp>
            <p:nvSpPr>
              <p:cNvPr id="11409"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0"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1"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2"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99" name="Group 54"/>
            <p:cNvGrpSpPr>
              <a:grpSpLocks/>
            </p:cNvGrpSpPr>
            <p:nvPr/>
          </p:nvGrpSpPr>
          <p:grpSpPr bwMode="auto">
            <a:xfrm>
              <a:off x="3684" y="400"/>
              <a:ext cx="127" cy="177"/>
              <a:chOff x="2797" y="1581"/>
              <a:chExt cx="49" cy="68"/>
            </a:xfrm>
          </p:grpSpPr>
          <p:sp>
            <p:nvSpPr>
              <p:cNvPr id="11405"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6"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7"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8"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400" name="Group 59"/>
            <p:cNvGrpSpPr>
              <a:grpSpLocks/>
            </p:cNvGrpSpPr>
            <p:nvPr/>
          </p:nvGrpSpPr>
          <p:grpSpPr bwMode="auto">
            <a:xfrm>
              <a:off x="3420" y="400"/>
              <a:ext cx="127" cy="177"/>
              <a:chOff x="2797" y="1581"/>
              <a:chExt cx="49" cy="68"/>
            </a:xfrm>
          </p:grpSpPr>
          <p:sp>
            <p:nvSpPr>
              <p:cNvPr id="11401"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2"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3"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4"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6" name="Group 64"/>
          <p:cNvGrpSpPr>
            <a:grpSpLocks/>
          </p:cNvGrpSpPr>
          <p:nvPr/>
        </p:nvGrpSpPr>
        <p:grpSpPr bwMode="auto">
          <a:xfrm>
            <a:off x="6751638" y="1238250"/>
            <a:ext cx="244475" cy="358775"/>
            <a:chOff x="2784" y="3210"/>
            <a:chExt cx="523" cy="772"/>
          </a:xfrm>
        </p:grpSpPr>
        <p:sp>
          <p:nvSpPr>
            <p:cNvPr id="11392"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3"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4"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5"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1277" name="Group 88"/>
          <p:cNvGrpSpPr>
            <a:grpSpLocks/>
          </p:cNvGrpSpPr>
          <p:nvPr/>
        </p:nvGrpSpPr>
        <p:grpSpPr bwMode="auto">
          <a:xfrm>
            <a:off x="6880225" y="2867025"/>
            <a:ext cx="657225" cy="739775"/>
            <a:chOff x="2324" y="435"/>
            <a:chExt cx="933" cy="1052"/>
          </a:xfrm>
        </p:grpSpPr>
        <p:sp>
          <p:nvSpPr>
            <p:cNvPr id="11383"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84"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5"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6"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87" name="Group 93"/>
            <p:cNvGrpSpPr>
              <a:grpSpLocks/>
            </p:cNvGrpSpPr>
            <p:nvPr/>
          </p:nvGrpSpPr>
          <p:grpSpPr bwMode="auto">
            <a:xfrm>
              <a:off x="2895" y="953"/>
              <a:ext cx="349" cy="510"/>
              <a:chOff x="2784" y="3210"/>
              <a:chExt cx="523" cy="772"/>
            </a:xfrm>
          </p:grpSpPr>
          <p:sp>
            <p:nvSpPr>
              <p:cNvPr id="11388"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89"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0"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1"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127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Policy</a:t>
            </a:r>
            <a:br>
              <a:rPr lang="en-US" sz="1800"/>
            </a:br>
            <a:r>
              <a:rPr lang="en-US" sz="1800"/>
              <a:t>Type</a:t>
            </a:r>
          </a:p>
        </p:txBody>
      </p:sp>
      <p:sp>
        <p:nvSpPr>
          <p:cNvPr id="11280"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2"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1283" name="Text Box 129"/>
          <p:cNvSpPr txBox="1">
            <a:spLocks noChangeArrowheads="1"/>
          </p:cNvSpPr>
          <p:nvPr/>
        </p:nvSpPr>
        <p:spPr bwMode="auto">
          <a:xfrm>
            <a:off x="7591425" y="2900363"/>
            <a:ext cx="15351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Inland</a:t>
            </a:r>
            <a:br>
              <a:rPr lang="en-US" sz="1800"/>
            </a:br>
            <a:r>
              <a:rPr lang="en-US" sz="1800"/>
              <a:t>Marine</a:t>
            </a:r>
          </a:p>
        </p:txBody>
      </p:sp>
      <p:grpSp>
        <p:nvGrpSpPr>
          <p:cNvPr id="11284" name="Group 110"/>
          <p:cNvGrpSpPr>
            <a:grpSpLocks/>
          </p:cNvGrpSpPr>
          <p:nvPr/>
        </p:nvGrpSpPr>
        <p:grpSpPr bwMode="auto">
          <a:xfrm>
            <a:off x="5943600" y="1852613"/>
            <a:ext cx="647700" cy="727075"/>
            <a:chOff x="5712" y="1748"/>
            <a:chExt cx="414" cy="466"/>
          </a:xfrm>
        </p:grpSpPr>
        <p:sp>
          <p:nvSpPr>
            <p:cNvPr id="1135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357" name="Group 112"/>
            <p:cNvGrpSpPr>
              <a:grpSpLocks/>
            </p:cNvGrpSpPr>
            <p:nvPr/>
          </p:nvGrpSpPr>
          <p:grpSpPr bwMode="auto">
            <a:xfrm>
              <a:off x="5717" y="1777"/>
              <a:ext cx="358" cy="299"/>
              <a:chOff x="2940" y="226"/>
              <a:chExt cx="1120" cy="935"/>
            </a:xfrm>
          </p:grpSpPr>
          <p:sp>
            <p:nvSpPr>
              <p:cNvPr id="1136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64" name="Group 114"/>
              <p:cNvGrpSpPr>
                <a:grpSpLocks/>
              </p:cNvGrpSpPr>
              <p:nvPr/>
            </p:nvGrpSpPr>
            <p:grpSpPr bwMode="auto">
              <a:xfrm>
                <a:off x="3341" y="722"/>
                <a:ext cx="274" cy="423"/>
                <a:chOff x="3396" y="861"/>
                <a:chExt cx="184" cy="284"/>
              </a:xfrm>
            </p:grpSpPr>
            <p:sp>
              <p:nvSpPr>
                <p:cNvPr id="1138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5" name="Group 118"/>
              <p:cNvGrpSpPr>
                <a:grpSpLocks/>
              </p:cNvGrpSpPr>
              <p:nvPr/>
            </p:nvGrpSpPr>
            <p:grpSpPr bwMode="auto">
              <a:xfrm>
                <a:off x="3171" y="400"/>
                <a:ext cx="127" cy="177"/>
                <a:chOff x="2797" y="1581"/>
                <a:chExt cx="49" cy="68"/>
              </a:xfrm>
            </p:grpSpPr>
            <p:sp>
              <p:nvSpPr>
                <p:cNvPr id="1137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6" name="Group 123"/>
              <p:cNvGrpSpPr>
                <a:grpSpLocks/>
              </p:cNvGrpSpPr>
              <p:nvPr/>
            </p:nvGrpSpPr>
            <p:grpSpPr bwMode="auto">
              <a:xfrm>
                <a:off x="3684" y="400"/>
                <a:ext cx="127" cy="177"/>
                <a:chOff x="2797" y="1581"/>
                <a:chExt cx="49" cy="68"/>
              </a:xfrm>
            </p:grpSpPr>
            <p:sp>
              <p:nvSpPr>
                <p:cNvPr id="1137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7" name="Group 128"/>
              <p:cNvGrpSpPr>
                <a:grpSpLocks/>
              </p:cNvGrpSpPr>
              <p:nvPr/>
            </p:nvGrpSpPr>
            <p:grpSpPr bwMode="auto">
              <a:xfrm>
                <a:off x="3420" y="400"/>
                <a:ext cx="127" cy="177"/>
                <a:chOff x="2797" y="1581"/>
                <a:chExt cx="49" cy="68"/>
              </a:xfrm>
            </p:grpSpPr>
            <p:sp>
              <p:nvSpPr>
                <p:cNvPr id="1136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358" name="Group 133"/>
            <p:cNvGrpSpPr>
              <a:grpSpLocks/>
            </p:cNvGrpSpPr>
            <p:nvPr/>
          </p:nvGrpSpPr>
          <p:grpSpPr bwMode="auto">
            <a:xfrm>
              <a:off x="5974" y="1984"/>
              <a:ext cx="156" cy="227"/>
              <a:chOff x="2784" y="3210"/>
              <a:chExt cx="523" cy="772"/>
            </a:xfrm>
          </p:grpSpPr>
          <p:sp>
            <p:nvSpPr>
              <p:cNvPr id="1135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6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85"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
        <p:nvSpPr>
          <p:cNvPr id="11286" name="Text Box 103"/>
          <p:cNvSpPr txBox="1">
            <a:spLocks noChangeArrowheads="1"/>
          </p:cNvSpPr>
          <p:nvPr/>
        </p:nvSpPr>
        <p:spPr bwMode="auto">
          <a:xfrm>
            <a:off x="4533900" y="1792288"/>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Commercial Property Line</a:t>
            </a:r>
          </a:p>
        </p:txBody>
      </p:sp>
      <p:sp>
        <p:nvSpPr>
          <p:cNvPr id="11287" name="Text Box 103"/>
          <p:cNvSpPr txBox="1">
            <a:spLocks noChangeArrowheads="1"/>
          </p:cNvSpPr>
          <p:nvPr/>
        </p:nvSpPr>
        <p:spPr bwMode="auto">
          <a:xfrm>
            <a:off x="759142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Inland </a:t>
            </a:r>
            <a:br>
              <a:rPr lang="en-US" sz="1800">
                <a:solidFill>
                  <a:schemeClr val="bg1"/>
                </a:solidFill>
              </a:rPr>
            </a:br>
            <a:r>
              <a:rPr lang="en-US" sz="1800">
                <a:solidFill>
                  <a:schemeClr val="bg1"/>
                </a:solidFill>
              </a:rPr>
              <a:t>Marine </a:t>
            </a:r>
            <a:br>
              <a:rPr lang="en-US" sz="1800">
                <a:solidFill>
                  <a:schemeClr val="bg1"/>
                </a:solidFill>
              </a:rPr>
            </a:br>
            <a:r>
              <a:rPr lang="en-US" sz="1800">
                <a:solidFill>
                  <a:schemeClr val="bg1"/>
                </a:solidFill>
              </a:rPr>
              <a:t>Line</a:t>
            </a:r>
          </a:p>
        </p:txBody>
      </p:sp>
      <p:sp>
        <p:nvSpPr>
          <p:cNvPr id="11288" name="Line 2"/>
          <p:cNvSpPr>
            <a:spLocks noChangeShapeType="1"/>
          </p:cNvSpPr>
          <p:nvPr/>
        </p:nvSpPr>
        <p:spPr bwMode="auto">
          <a:xfrm flipH="1">
            <a:off x="2576513" y="2576513"/>
            <a:ext cx="3713162" cy="249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9" name="Group 4"/>
          <p:cNvGrpSpPr>
            <a:grpSpLocks/>
          </p:cNvGrpSpPr>
          <p:nvPr/>
        </p:nvGrpSpPr>
        <p:grpSpPr bwMode="auto">
          <a:xfrm>
            <a:off x="2287588" y="2846388"/>
            <a:ext cx="657225" cy="739775"/>
            <a:chOff x="2324" y="435"/>
            <a:chExt cx="933" cy="1052"/>
          </a:xfrm>
        </p:grpSpPr>
        <p:sp>
          <p:nvSpPr>
            <p:cNvPr id="1134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4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51" name="Group 323"/>
            <p:cNvGrpSpPr>
              <a:grpSpLocks/>
            </p:cNvGrpSpPr>
            <p:nvPr/>
          </p:nvGrpSpPr>
          <p:grpSpPr bwMode="auto">
            <a:xfrm>
              <a:off x="2895" y="953"/>
              <a:ext cx="349" cy="510"/>
              <a:chOff x="2784" y="3210"/>
              <a:chExt cx="523" cy="772"/>
            </a:xfrm>
          </p:grpSpPr>
          <p:sp>
            <p:nvSpPr>
              <p:cNvPr id="1135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5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90" name="Text Box 14"/>
          <p:cNvSpPr txBox="1">
            <a:spLocks noChangeArrowheads="1"/>
          </p:cNvSpPr>
          <p:nvPr/>
        </p:nvSpPr>
        <p:spPr bwMode="auto">
          <a:xfrm>
            <a:off x="2979738" y="2900363"/>
            <a:ext cx="1389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Commercial</a:t>
            </a:r>
            <a:br>
              <a:rPr lang="en-US" sz="1800"/>
            </a:br>
            <a:r>
              <a:rPr lang="en-US" sz="1800"/>
              <a:t>Property</a:t>
            </a:r>
          </a:p>
        </p:txBody>
      </p:sp>
      <p:sp>
        <p:nvSpPr>
          <p:cNvPr id="11291" name="Line 114"/>
          <p:cNvSpPr>
            <a:spLocks noChangeShapeType="1"/>
          </p:cNvSpPr>
          <p:nvPr/>
        </p:nvSpPr>
        <p:spPr bwMode="auto">
          <a:xfrm flipH="1">
            <a:off x="6280150" y="2566988"/>
            <a:ext cx="923925" cy="2682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113"/>
          <p:cNvSpPr>
            <a:spLocks noChangeShapeType="1"/>
          </p:cNvSpPr>
          <p:nvPr/>
        </p:nvSpPr>
        <p:spPr bwMode="auto">
          <a:xfrm flipH="1">
            <a:off x="3609975" y="1504950"/>
            <a:ext cx="9525" cy="3524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AutoShape 40"/>
          <p:cNvSpPr>
            <a:spLocks noChangeArrowheads="1"/>
          </p:cNvSpPr>
          <p:nvPr/>
        </p:nvSpPr>
        <p:spPr bwMode="auto">
          <a:xfrm rot="-5400000">
            <a:off x="31638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4" name="AutoShape 41"/>
          <p:cNvSpPr>
            <a:spLocks noChangeArrowheads="1"/>
          </p:cNvSpPr>
          <p:nvPr/>
        </p:nvSpPr>
        <p:spPr bwMode="auto">
          <a:xfrm rot="-5400000">
            <a:off x="32591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5" name="AutoShape 42"/>
          <p:cNvSpPr>
            <a:spLocks noChangeArrowheads="1"/>
          </p:cNvSpPr>
          <p:nvPr/>
        </p:nvSpPr>
        <p:spPr bwMode="auto">
          <a:xfrm rot="-5400000">
            <a:off x="33401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6" name="Text Box 127"/>
          <p:cNvSpPr txBox="1">
            <a:spLocks noChangeArrowheads="1"/>
          </p:cNvSpPr>
          <p:nvPr/>
        </p:nvSpPr>
        <p:spPr bwMode="auto">
          <a:xfrm>
            <a:off x="40925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Liability</a:t>
            </a:r>
          </a:p>
        </p:txBody>
      </p:sp>
      <p:sp>
        <p:nvSpPr>
          <p:cNvPr id="11297" name="AutoShape 111"/>
          <p:cNvSpPr>
            <a:spLocks noChangeArrowheads="1"/>
          </p:cNvSpPr>
          <p:nvPr/>
        </p:nvSpPr>
        <p:spPr bwMode="auto">
          <a:xfrm rot="-5400000">
            <a:off x="3281362" y="1892301"/>
            <a:ext cx="727075" cy="64770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8" name="Text Box 103"/>
          <p:cNvSpPr txBox="1">
            <a:spLocks noChangeArrowheads="1"/>
          </p:cNvSpPr>
          <p:nvPr/>
        </p:nvSpPr>
        <p:spPr bwMode="auto">
          <a:xfrm>
            <a:off x="235267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General Liability Line</a:t>
            </a:r>
          </a:p>
        </p:txBody>
      </p:sp>
      <p:grpSp>
        <p:nvGrpSpPr>
          <p:cNvPr id="11299" name="Group 310"/>
          <p:cNvGrpSpPr>
            <a:grpSpLocks/>
          </p:cNvGrpSpPr>
          <p:nvPr/>
        </p:nvGrpSpPr>
        <p:grpSpPr bwMode="auto">
          <a:xfrm>
            <a:off x="6848475" y="1839913"/>
            <a:ext cx="665163" cy="736600"/>
            <a:chOff x="4191000" y="4078288"/>
            <a:chExt cx="665163" cy="736600"/>
          </a:xfrm>
        </p:grpSpPr>
        <p:sp>
          <p:nvSpPr>
            <p:cNvPr id="11333" name="AutoShape 330"/>
            <p:cNvSpPr>
              <a:spLocks noChangeArrowheads="1"/>
            </p:cNvSpPr>
            <p:nvPr/>
          </p:nvSpPr>
          <p:spPr bwMode="auto">
            <a:xfrm rot="10800000" flipH="1">
              <a:off x="4191000" y="4078288"/>
              <a:ext cx="665163" cy="736600"/>
            </a:xfrm>
            <a:prstGeom prst="foldedCorner">
              <a:avLst>
                <a:gd name="adj" fmla="val 20051"/>
              </a:avLst>
            </a:prstGeom>
            <a:solidFill>
              <a:srgbClr val="FFFFCC"/>
            </a:solidFill>
            <a:ln w="12700">
              <a:solidFill>
                <a:schemeClr val="bg1"/>
              </a:solidFill>
              <a:round/>
              <a:headEnd/>
              <a:tailEnd/>
            </a:ln>
          </p:spPr>
          <p:txBody>
            <a:bodyPr vert="eaVert" lIns="0" tIns="0" rIns="0" bIns="0" anchor="ctr">
              <a:spAutoFit/>
            </a:bodyPr>
            <a:lstStyle/>
            <a:p>
              <a:endParaRPr lang="en-US"/>
            </a:p>
          </p:txBody>
        </p:sp>
        <p:sp>
          <p:nvSpPr>
            <p:cNvPr id="11334" name="AutoShape 331"/>
            <p:cNvSpPr>
              <a:spLocks noChangeArrowheads="1"/>
            </p:cNvSpPr>
            <p:nvPr/>
          </p:nvSpPr>
          <p:spPr bwMode="auto">
            <a:xfrm flipH="1">
              <a:off x="4216400" y="4240213"/>
              <a:ext cx="595313" cy="461962"/>
            </a:xfrm>
            <a:prstGeom prst="cube">
              <a:avLst>
                <a:gd name="adj" fmla="val 25000"/>
              </a:avLst>
            </a:prstGeom>
            <a:solidFill>
              <a:schemeClr val="bg1"/>
            </a:solidFill>
            <a:ln w="19050">
              <a:solidFill>
                <a:schemeClr val="tx1"/>
              </a:solidFill>
              <a:miter lim="800000"/>
              <a:headEnd/>
              <a:tailEnd/>
            </a:ln>
          </p:spPr>
          <p:txBody>
            <a:bodyPr lIns="0" tIns="0" rIns="0" bIns="0" anchor="ctr">
              <a:spAutoFit/>
            </a:bodyPr>
            <a:lstStyle/>
            <a:p>
              <a:endParaRPr lang="en-US"/>
            </a:p>
          </p:txBody>
        </p:sp>
        <p:sp>
          <p:nvSpPr>
            <p:cNvPr id="11335" name="Rectangle 332"/>
            <p:cNvSpPr>
              <a:spLocks noChangeArrowheads="1"/>
            </p:cNvSpPr>
            <p:nvPr/>
          </p:nvSpPr>
          <p:spPr bwMode="auto">
            <a:xfrm>
              <a:off x="4432300" y="4433888"/>
              <a:ext cx="230188" cy="1651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6" name="Line 333"/>
            <p:cNvSpPr>
              <a:spLocks noChangeShapeType="1"/>
            </p:cNvSpPr>
            <p:nvPr/>
          </p:nvSpPr>
          <p:spPr bwMode="auto">
            <a:xfrm flipH="1">
              <a:off x="4270375" y="4295775"/>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7" name="Rectangle 334"/>
            <p:cNvSpPr>
              <a:spLocks noChangeArrowheads="1"/>
            </p:cNvSpPr>
            <p:nvPr/>
          </p:nvSpPr>
          <p:spPr bwMode="auto">
            <a:xfrm>
              <a:off x="4476750" y="4498975"/>
              <a:ext cx="161925" cy="1111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8" name="Rectangle 335"/>
            <p:cNvSpPr>
              <a:spLocks noChangeArrowheads="1"/>
            </p:cNvSpPr>
            <p:nvPr/>
          </p:nvSpPr>
          <p:spPr bwMode="auto">
            <a:xfrm>
              <a:off x="4476750" y="4530725"/>
              <a:ext cx="100013" cy="1270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1339" name="Group 336"/>
            <p:cNvGrpSpPr>
              <a:grpSpLocks/>
            </p:cNvGrpSpPr>
            <p:nvPr/>
          </p:nvGrpSpPr>
          <p:grpSpPr bwMode="auto">
            <a:xfrm>
              <a:off x="4476750" y="4564063"/>
              <a:ext cx="166688" cy="12700"/>
              <a:chOff x="1100" y="1768"/>
              <a:chExt cx="361" cy="28"/>
            </a:xfrm>
          </p:grpSpPr>
          <p:sp>
            <p:nvSpPr>
              <p:cNvPr id="11345" name="Rectangle 337"/>
              <p:cNvSpPr>
                <a:spLocks noChangeArrowheads="1"/>
              </p:cNvSpPr>
              <p:nvPr/>
            </p:nvSpPr>
            <p:spPr bwMode="auto">
              <a:xfrm>
                <a:off x="1100" y="1768"/>
                <a:ext cx="217"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6" name="Rectangle 338"/>
              <p:cNvSpPr>
                <a:spLocks noChangeArrowheads="1"/>
              </p:cNvSpPr>
              <p:nvPr/>
            </p:nvSpPr>
            <p:spPr bwMode="auto">
              <a:xfrm>
                <a:off x="1330" y="1769"/>
                <a:ext cx="131"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340" name="Group 339"/>
            <p:cNvGrpSpPr>
              <a:grpSpLocks/>
            </p:cNvGrpSpPr>
            <p:nvPr/>
          </p:nvGrpSpPr>
          <p:grpSpPr bwMode="auto">
            <a:xfrm>
              <a:off x="4610100" y="4464050"/>
              <a:ext cx="233363" cy="342900"/>
              <a:chOff x="2784" y="3210"/>
              <a:chExt cx="523" cy="772"/>
            </a:xfrm>
          </p:grpSpPr>
          <p:sp>
            <p:nvSpPr>
              <p:cNvPr id="11341" name="AutoShape 3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2" name="AutoShape 3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3" name="AutoShape 34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4" name="Oval 34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11300" name="Group 312"/>
          <p:cNvGrpSpPr>
            <a:grpSpLocks/>
          </p:cNvGrpSpPr>
          <p:nvPr/>
        </p:nvGrpSpPr>
        <p:grpSpPr bwMode="auto">
          <a:xfrm>
            <a:off x="3409950" y="1995488"/>
            <a:ext cx="400050" cy="379412"/>
            <a:chOff x="7161322" y="5067300"/>
            <a:chExt cx="399519" cy="379627"/>
          </a:xfrm>
        </p:grpSpPr>
        <p:sp>
          <p:nvSpPr>
            <p:cNvPr id="11323" name="Rectangle 313"/>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4" name="Oval 314"/>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25" name="Rectangle 315"/>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6" name="Rectangle 316"/>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7" name="Rectangle 317"/>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8" name="Rectangle 318"/>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9" name="Rectangle 319"/>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0" name="Rectangle 320"/>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1" name="Rectangle 321"/>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2" name="Rectangle 322"/>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1" name="Group 382"/>
          <p:cNvGrpSpPr>
            <a:grpSpLocks/>
          </p:cNvGrpSpPr>
          <p:nvPr/>
        </p:nvGrpSpPr>
        <p:grpSpPr bwMode="auto">
          <a:xfrm>
            <a:off x="3722688" y="2239963"/>
            <a:ext cx="233362" cy="342900"/>
            <a:chOff x="2784" y="3210"/>
            <a:chExt cx="523" cy="772"/>
          </a:xfrm>
        </p:grpSpPr>
        <p:sp>
          <p:nvSpPr>
            <p:cNvPr id="11319"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0"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1"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22"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1302" name="Group 328"/>
          <p:cNvGrpSpPr>
            <a:grpSpLocks/>
          </p:cNvGrpSpPr>
          <p:nvPr/>
        </p:nvGrpSpPr>
        <p:grpSpPr bwMode="auto">
          <a:xfrm>
            <a:off x="3481388" y="1014413"/>
            <a:ext cx="400050" cy="379412"/>
            <a:chOff x="7161322" y="5067300"/>
            <a:chExt cx="399519" cy="379627"/>
          </a:xfrm>
        </p:grpSpPr>
        <p:sp>
          <p:nvSpPr>
            <p:cNvPr id="11309" name="Rectangle 329"/>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0" name="Oval 330"/>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11" name="Rectangle 331"/>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2" name="Rectangle 332"/>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3" name="Rectangle 333"/>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4" name="Rectangle 334"/>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5" name="Rectangle 335"/>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6" name="Rectangle 336"/>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7" name="Rectangle 337"/>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8" name="Rectangle 338"/>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3" name="Group 382"/>
          <p:cNvGrpSpPr>
            <a:grpSpLocks/>
          </p:cNvGrpSpPr>
          <p:nvPr/>
        </p:nvGrpSpPr>
        <p:grpSpPr bwMode="auto">
          <a:xfrm>
            <a:off x="3794125" y="1258888"/>
            <a:ext cx="233363" cy="342900"/>
            <a:chOff x="2784" y="3210"/>
            <a:chExt cx="523" cy="772"/>
          </a:xfrm>
        </p:grpSpPr>
        <p:sp>
          <p:nvSpPr>
            <p:cNvPr id="11305"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6"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7"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8"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sp>
        <p:nvSpPr>
          <p:cNvPr id="11304" name="Line 2"/>
          <p:cNvSpPr>
            <a:spLocks noChangeShapeType="1"/>
          </p:cNvSpPr>
          <p:nvPr/>
        </p:nvSpPr>
        <p:spPr bwMode="auto">
          <a:xfrm>
            <a:off x="3629025" y="2581275"/>
            <a:ext cx="2552700" cy="2667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59" y="572516"/>
            <a:ext cx="5705475" cy="3762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1" name="Rectangle 3"/>
          <p:cNvSpPr>
            <a:spLocks noGrp="1" noChangeArrowheads="1"/>
          </p:cNvSpPr>
          <p:nvPr>
            <p:ph type="title"/>
          </p:nvPr>
        </p:nvSpPr>
        <p:spPr/>
        <p:txBody>
          <a:bodyPr/>
          <a:lstStyle/>
          <a:p>
            <a:pPr eaLnBrk="1" hangingPunct="1"/>
            <a:r>
              <a:rPr lang="en-US" smtClean="0"/>
              <a:t>Policy type in ClaimCenter</a:t>
            </a:r>
          </a:p>
        </p:txBody>
      </p:sp>
      <p:sp>
        <p:nvSpPr>
          <p:cNvPr id="12292" name="AutoShape 4"/>
          <p:cNvSpPr>
            <a:spLocks noChangeArrowheads="1"/>
          </p:cNvSpPr>
          <p:nvPr/>
        </p:nvSpPr>
        <p:spPr bwMode="auto">
          <a:xfrm>
            <a:off x="1792806" y="1744787"/>
            <a:ext cx="2547420"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3" name="Text Box 7"/>
          <p:cNvSpPr txBox="1">
            <a:spLocks noChangeArrowheads="1"/>
          </p:cNvSpPr>
          <p:nvPr/>
        </p:nvSpPr>
        <p:spPr bwMode="auto">
          <a:xfrm>
            <a:off x="250059" y="4419600"/>
            <a:ext cx="2427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Claim's policy's policy type</a:t>
            </a:r>
          </a:p>
        </p:txBody>
      </p:sp>
      <p:sp>
        <p:nvSpPr>
          <p:cNvPr id="12294" name="Text Box 8"/>
          <p:cNvSpPr txBox="1">
            <a:spLocks noChangeArrowheads="1"/>
          </p:cNvSpPr>
          <p:nvPr/>
        </p:nvSpPr>
        <p:spPr bwMode="auto">
          <a:xfrm>
            <a:off x="1701800" y="5291138"/>
            <a:ext cx="263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List of all policy types when searching for policy</a:t>
            </a:r>
          </a:p>
        </p:txBody>
      </p:sp>
      <p:pic>
        <p:nvPicPr>
          <p:cNvPr id="10"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84241"/>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4"/>
          <p:cNvSpPr>
            <a:spLocks noChangeShapeType="1"/>
          </p:cNvSpPr>
          <p:nvPr/>
        </p:nvSpPr>
        <p:spPr bwMode="auto">
          <a:xfrm flipV="1">
            <a:off x="5861050" y="837457"/>
            <a:ext cx="634999" cy="2991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774" y="1595437"/>
            <a:ext cx="4098013" cy="46884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AutoShape 6"/>
          <p:cNvSpPr>
            <a:spLocks noChangeArrowheads="1"/>
          </p:cNvSpPr>
          <p:nvPr/>
        </p:nvSpPr>
        <p:spPr bwMode="auto">
          <a:xfrm>
            <a:off x="6496049" y="4243388"/>
            <a:ext cx="1680388" cy="204045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33499</TotalTime>
  <Words>5586</Words>
  <Application>Microsoft Office PowerPoint</Application>
  <PresentationFormat>On-screen Show (4:3)</PresentationFormat>
  <Paragraphs>631</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1_test-template</vt:lpstr>
      <vt:lpstr>Line of Business: Typelists</vt:lpstr>
      <vt:lpstr>Lesson objectives</vt:lpstr>
      <vt:lpstr>Lesson outline</vt:lpstr>
      <vt:lpstr>What is line of business?</vt:lpstr>
      <vt:lpstr>Loss type</vt:lpstr>
      <vt:lpstr>LOB code</vt:lpstr>
      <vt:lpstr>Loss type and LOB code in ClaimCenter</vt:lpstr>
      <vt:lpstr>Policy type</vt:lpstr>
      <vt:lpstr>Policy type in ClaimCenter</vt:lpstr>
      <vt:lpstr>Coverage type</vt:lpstr>
      <vt:lpstr>Coverage type in ClaimCenter (1 of 2)</vt:lpstr>
      <vt:lpstr>Coverage type in ClaimCenter (2 of 2)</vt:lpstr>
      <vt:lpstr>Exposure type</vt:lpstr>
      <vt:lpstr>Exposure type in ClaimCenter</vt:lpstr>
      <vt:lpstr>Coverage-to-exposure-type mapping</vt:lpstr>
      <vt:lpstr>Coverage subtype maps coverage to exposure</vt:lpstr>
      <vt:lpstr>Coverage subtype</vt:lpstr>
      <vt:lpstr>Coverage subtype in ClaimCenter</vt:lpstr>
      <vt:lpstr>System which "determines" each level</vt:lpstr>
      <vt:lpstr>Line of business levels: Review</vt:lpstr>
      <vt:lpstr>Lesson outline</vt:lpstr>
      <vt:lpstr>The LOB model typelists</vt:lpstr>
      <vt:lpstr>LOB typelists</vt:lpstr>
      <vt:lpstr>Common Typelists external to LOB model</vt:lpstr>
      <vt:lpstr>Common LOB model configurations</vt:lpstr>
      <vt:lpstr>Lesson outline</vt:lpstr>
      <vt:lpstr>Identifying LOB Typelists </vt:lpstr>
      <vt:lpstr>Selecting a LOB typelist</vt:lpstr>
      <vt:lpstr>Example parent/child LOB typelist structure</vt:lpstr>
      <vt:lpstr>Children and parent codes</vt:lpstr>
      <vt:lpstr>Category</vt:lpstr>
      <vt:lpstr>Removing codes from LOB model</vt:lpstr>
      <vt:lpstr>Retiring typecodes</vt:lpstr>
      <vt:lpstr>Retiring CoverageSubtype typecodes</vt:lpstr>
      <vt:lpstr>Creating and removing codes and code associations</vt:lpstr>
      <vt:lpstr>Remove typecode from parent</vt:lpstr>
      <vt:lpstr>Referential integrity within the LOB model</vt:lpstr>
      <vt:lpstr>Referential integrity beyond LOB model</vt:lpstr>
      <vt:lpstr>Referential integrity beyond LOB model: example</vt:lpstr>
      <vt:lpstr>Viewing External Typelists in LOB Typelists</vt:lpstr>
      <vt:lpstr>Examples: Incoming and Outgoing Categories to External Typelists</vt:lpstr>
      <vt:lpstr>Deploying line of business changes</vt:lpstr>
      <vt:lpstr>Exporting LOB model data</vt:lpstr>
      <vt:lpstr>The PolicyCenter typecode generator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Typelists</dc:title>
  <dc:creator>Tom Rhoades</dc:creator>
  <dc:description>2050</dc:description>
  <cp:lastModifiedBy>Tom Rhoades</cp:lastModifiedBy>
  <cp:revision>1908</cp:revision>
  <cp:lastPrinted>2013-11-07T20:33:46Z</cp:lastPrinted>
  <dcterms:created xsi:type="dcterms:W3CDTF">2007-08-02T20:13:16Z</dcterms:created>
  <dcterms:modified xsi:type="dcterms:W3CDTF">2014-02-02T07:10:07Z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