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handoutMasterIdLst>
    <p:handoutMasterId r:id="rId33"/>
  </p:handoutMasterIdLst>
  <p:sldIdLst>
    <p:sldId id="1192" r:id="rId2"/>
    <p:sldId id="1299" r:id="rId3"/>
    <p:sldId id="1300" r:id="rId4"/>
    <p:sldId id="1596" r:id="rId5"/>
    <p:sldId id="1597" r:id="rId6"/>
    <p:sldId id="1598" r:id="rId7"/>
    <p:sldId id="1599" r:id="rId8"/>
    <p:sldId id="1602" r:id="rId9"/>
    <p:sldId id="1605" r:id="rId10"/>
    <p:sldId id="1606" r:id="rId11"/>
    <p:sldId id="1614" r:id="rId12"/>
    <p:sldId id="1615" r:id="rId13"/>
    <p:sldId id="1629" r:id="rId14"/>
    <p:sldId id="1627" r:id="rId15"/>
    <p:sldId id="1628" r:id="rId16"/>
    <p:sldId id="1612" r:id="rId17"/>
    <p:sldId id="1616" r:id="rId18"/>
    <p:sldId id="1610" r:id="rId19"/>
    <p:sldId id="1618" r:id="rId20"/>
    <p:sldId id="1625" r:id="rId21"/>
    <p:sldId id="1619" r:id="rId22"/>
    <p:sldId id="1622" r:id="rId23"/>
    <p:sldId id="1623" r:id="rId24"/>
    <p:sldId id="1620" r:id="rId25"/>
    <p:sldId id="1624" r:id="rId26"/>
    <p:sldId id="1603" r:id="rId27"/>
    <p:sldId id="1621" r:id="rId28"/>
    <p:sldId id="1551" r:id="rId29"/>
    <p:sldId id="1554" r:id="rId30"/>
    <p:sldId id="1630" r:id="rId31"/>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6" autoAdjust="0"/>
    <p:restoredTop sz="81106" autoAdjust="0"/>
  </p:normalViewPr>
  <p:slideViewPr>
    <p:cSldViewPr snapToGrid="0">
      <p:cViewPr>
        <p:scale>
          <a:sx n="76" d="100"/>
          <a:sy n="76" d="100"/>
        </p:scale>
        <p:origin x="-1056" y="-7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664" y="3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98208694-8BB5-49B1-BAF6-A277C98E125D}" type="slidenum">
              <a:rPr lang="en-US" altLang="en-US"/>
              <a:pPr>
                <a:defRPr/>
              </a:pPr>
              <a:t>‹#›</a:t>
            </a:fld>
            <a:endParaRPr lang="en-US" altLang="en-US"/>
          </a:p>
        </p:txBody>
      </p:sp>
    </p:spTree>
    <p:extLst>
      <p:ext uri="{BB962C8B-B14F-4D97-AF65-F5344CB8AC3E}">
        <p14:creationId xmlns:p14="http://schemas.microsoft.com/office/powerpoint/2010/main" val="2216415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D8349AB7-3CB1-4CD5-BACD-532A8EFE5A0B}"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Line of Business: User Interface - </a:t>
            </a:r>
            <a:fld id="{25966301-BB4D-4F99-84F2-EB584CB5EA51}" type="slidenum">
              <a:rPr lang="en-US" altLang="en-US"/>
              <a:pPr>
                <a:defRPr/>
              </a:pPr>
              <a:t>‹#›</a:t>
            </a:fld>
            <a:endParaRPr lang="en-US" altLang="en-US"/>
          </a:p>
        </p:txBody>
      </p:sp>
    </p:spTree>
    <p:extLst>
      <p:ext uri="{BB962C8B-B14F-4D97-AF65-F5344CB8AC3E}">
        <p14:creationId xmlns:p14="http://schemas.microsoft.com/office/powerpoint/2010/main" val="422290135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D0D6564A-C6CD-4018-8B57-424E25F4E7A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7A0EF0F-95BF-4774-BA96-99456DFE2F95}"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C3F3F229-A8A4-47A3-AF52-E292D6FE53F0}"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incident is not “my car</a:t>
            </a:r>
            <a:r>
              <a:rPr lang="en-US" baseline="0" dirty="0" smtClean="0"/>
              <a:t> crashed into a tree”. The incident is the damaged property, person or thing.</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2F4E7B79-7B6A-49D7-8038-7696921D48AB}"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8895DCCB-5E26-416E-B1BC-4CFEBA5F452A}"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two slides present the incident subtype hierarchy and the exposure-incident mapping in the base ClaimCenter application.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252521AA-F36B-461F-A55D-4BE7EC3EF484}"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full hierarchy</a:t>
            </a:r>
            <a:r>
              <a:rPr lang="en-US" baseline="0" dirty="0" smtClean="0"/>
              <a:t> is visible in the data dictionary (C:/Guidewire/ClaimCenter/build/dictionary/data/full/datamodel.html) if you navigate to the “Incident” entity.</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2B9895ED-D3F9-4256-8B93-7CB223DDDF8B}"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Every exposure type is linked to Incident or one of its subtypes. This link is required because every exposure has one underlying incident. When a new exposure is created, ClaimCenter needs to either link to an existing incident, or create and initialize a new incident. The link between ExposureType and Incident identifies the type of incident to link to (or create and initialize.)</a:t>
            </a:r>
          </a:p>
          <a:p>
            <a:pPr eaLnBrk="1" hangingPunct="1"/>
            <a:r>
              <a:rPr lang="en-US" smtClean="0"/>
              <a:t>The diagram above shows all of the exposure types in the base application.</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BF9515FB-A464-4B0F-9247-5AF905CDBC33}"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A41ACFC0-4EE3-48FD-BB1C-F16CC82FF62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exposure in the FNOL snapshot existed when the exposure was first created. This could be either an exposure imported from an FNOL application or an exposure created during the New Claim Wizard.</a:t>
            </a:r>
          </a:p>
          <a:p>
            <a:pPr eaLnBrk="1" hangingPunct="1"/>
            <a:r>
              <a:rPr lang="en-US" dirty="0" smtClean="0"/>
              <a:t>The “800" in ClaimSnapshotExposure800DV stands for 8.0, the version of ClaimCenter when the snapshot was taken. For the FNOL snapshot screens, there are also a set of:</a:t>
            </a:r>
          </a:p>
          <a:p>
            <a:pPr lvl="1" eaLnBrk="1" hangingPunct="1"/>
            <a:r>
              <a:rPr lang="en-US" dirty="0" smtClean="0"/>
              <a:t>“700” forms (for claims</a:t>
            </a:r>
            <a:r>
              <a:rPr lang="en-US" baseline="0" dirty="0" smtClean="0"/>
              <a:t> created on an instance of ClaimCenter 7.0 but viewed in ClaimCenter 8.0)</a:t>
            </a:r>
            <a:endParaRPr lang="en-US" dirty="0" smtClean="0"/>
          </a:p>
          <a:p>
            <a:pPr lvl="1" eaLnBrk="1" hangingPunct="1"/>
            <a:r>
              <a:rPr lang="en-US" dirty="0" smtClean="0"/>
              <a:t>“600” forms (for claims created on an instance of ClaimCenter 6.0 but viewed in ClaimCenter 8.0)</a:t>
            </a:r>
          </a:p>
          <a:p>
            <a:pPr lvl="1" eaLnBrk="1" hangingPunct="1"/>
            <a:r>
              <a:rPr lang="en-US" dirty="0" smtClean="0"/>
              <a:t>“500” forms (for claims created on an instance of ClaimCenter 5.0 but viewed in ClaimCenter 8.0)</a:t>
            </a:r>
          </a:p>
          <a:p>
            <a:pPr lvl="1" eaLnBrk="1" hangingPunct="1"/>
            <a:r>
              <a:rPr lang="en-US" dirty="0" smtClean="0"/>
              <a:t>“400” forms (for claims created on an instance of ClaimCenter 4.0 but viewed in ClaimCenter 8.0)</a:t>
            </a:r>
          </a:p>
          <a:p>
            <a:pPr lvl="1" eaLnBrk="1" hangingPunct="1"/>
            <a:r>
              <a:rPr lang="en-US" dirty="0" smtClean="0"/>
              <a:t>“310” forms (for claims created on an instance of ClaimCenter 3.1 but viewed in ClaimCenter 8.0)</a:t>
            </a:r>
          </a:p>
          <a:p>
            <a:pPr lvl="1" eaLnBrk="1" hangingPunct="1"/>
            <a:r>
              <a:rPr lang="en-US" dirty="0" smtClean="0"/>
              <a:t>“300” forms (for claims created on an instance of ClaimCenter 3.0 but viewed in ClaimCenter 8.0)</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309B6C9C-0FFD-4D53-8E46-5883B8FEDCC8}"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D12F0053-4108-4578-B789-7DBD0D8401B7}"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3F92CC0-179A-40D4-8DE5-D1CA6732456E}"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A1B242B2-CF9A-4DDE-8201-B9EA2782F3BF}"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Typically, if a claim has existing and relevant incidents when an exposure is created, you want the initialization logic to select one of these incidents. This reduces the amount of effort expended by the end user and avoids possible duplication of data. A new, empty incident should be created only when there is no appropriate existing incident to assign the exposure to.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7C2B1B1D-D402-4D19-BE29-4B7A7D7B1214}"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Whenever a new exposure is created, an incident must be associated with it, either an existing incident or a new one that must be created and initialized. This initialization is done by the PCF location that creates the exposure.</a:t>
            </a:r>
          </a:p>
          <a:p>
            <a:pPr eaLnBrk="1" hangingPunct="1"/>
            <a:r>
              <a:rPr lang="en-US" dirty="0" smtClean="0"/>
              <a:t>In the base application, there are two locations which create new exposures: the </a:t>
            </a:r>
            <a:r>
              <a:rPr lang="en-US" dirty="0" err="1" smtClean="0"/>
              <a:t>NewExposure</a:t>
            </a:r>
            <a:r>
              <a:rPr lang="en-US" dirty="0" smtClean="0"/>
              <a:t> page (which maps to </a:t>
            </a:r>
            <a:r>
              <a:rPr lang="en-US" dirty="0" err="1" smtClean="0"/>
              <a:t>NewExposureDV</a:t>
            </a:r>
            <a:r>
              <a:rPr lang="en-US" dirty="0" smtClean="0"/>
              <a:t>) and the </a:t>
            </a:r>
            <a:r>
              <a:rPr lang="en-US" dirty="0" err="1" smtClean="0"/>
              <a:t>NewClaimWizard_NewExposurePopup</a:t>
            </a:r>
            <a:r>
              <a:rPr lang="en-US" dirty="0" smtClean="0"/>
              <a:t> popup (which maps to </a:t>
            </a:r>
            <a:r>
              <a:rPr lang="en-US" dirty="0" err="1" smtClean="0"/>
              <a:t>NewClaimExposureDV</a:t>
            </a:r>
            <a:r>
              <a:rPr lang="en-US" dirty="0" smtClean="0"/>
              <a:t>). In both cases, the locations have an Incident variable which is initialized through the Exposure's </a:t>
            </a:r>
            <a:r>
              <a:rPr lang="en-US" dirty="0" err="1" smtClean="0"/>
              <a:t>initializeIncident</a:t>
            </a:r>
            <a:r>
              <a:rPr lang="en-US" dirty="0" smtClean="0"/>
              <a:t>() method. This method </a:t>
            </a:r>
            <a:r>
              <a:rPr lang="en-US" sz="1100" dirty="0" smtClean="0"/>
              <a:t>finds the best incident available for the exposure or </a:t>
            </a:r>
            <a:r>
              <a:rPr lang="en-US" dirty="0" smtClean="0"/>
              <a:t>creates a new incident if a suitable one does not exist.</a:t>
            </a:r>
          </a:p>
          <a:p>
            <a:pPr eaLnBrk="1" hangingPunct="1"/>
            <a:r>
              <a:rPr lang="en-US" dirty="0" smtClean="0"/>
              <a:t>If you create new exposure types, you will need to update this function. The function is located in Studio in configuration &gt; </a:t>
            </a:r>
            <a:r>
              <a:rPr lang="en-US" dirty="0" err="1" smtClean="0"/>
              <a:t>gsrc</a:t>
            </a:r>
            <a:r>
              <a:rPr lang="en-US" dirty="0" smtClean="0"/>
              <a:t> &gt; libraries.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4FA96D0-B052-4E11-8AEA-F5800F74B8B4}"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application, there are two locations which create new exposures: the </a:t>
            </a:r>
            <a:r>
              <a:rPr lang="en-US" dirty="0" err="1" smtClean="0"/>
              <a:t>NewExposure</a:t>
            </a:r>
            <a:r>
              <a:rPr lang="en-US" dirty="0" smtClean="0"/>
              <a:t> page (which maps to </a:t>
            </a:r>
            <a:r>
              <a:rPr lang="en-US" dirty="0" err="1" smtClean="0"/>
              <a:t>NewExposureDV</a:t>
            </a:r>
            <a:r>
              <a:rPr lang="en-US" dirty="0" smtClean="0"/>
              <a:t>) and the </a:t>
            </a:r>
            <a:r>
              <a:rPr lang="en-US" dirty="0" err="1" smtClean="0"/>
              <a:t>NewClaimWizard_NewExposurePopup</a:t>
            </a:r>
            <a:r>
              <a:rPr lang="en-US" dirty="0" smtClean="0"/>
              <a:t> popup (which maps to </a:t>
            </a:r>
            <a:r>
              <a:rPr lang="en-US" dirty="0" err="1" smtClean="0"/>
              <a:t>NewClaimExposureDV</a:t>
            </a:r>
            <a:r>
              <a:rPr lang="en-US" dirty="0" smtClean="0"/>
              <a:t>). In both cases, the locations have an Incident variable which is initialized through the Exposure's </a:t>
            </a:r>
            <a:r>
              <a:rPr lang="en-US" dirty="0" err="1" smtClean="0"/>
              <a:t>initializeIncident</a:t>
            </a:r>
            <a:r>
              <a:rPr lang="en-US" dirty="0" smtClean="0"/>
              <a:t>() method. This method </a:t>
            </a:r>
            <a:r>
              <a:rPr lang="en-US" sz="1100" dirty="0" smtClean="0"/>
              <a:t>finds the best incident available for the exposure or </a:t>
            </a:r>
            <a:r>
              <a:rPr lang="en-US" dirty="0" smtClean="0"/>
              <a:t>creates a new incident if a suitable one does not exist.</a:t>
            </a:r>
          </a:p>
          <a:p>
            <a:pPr eaLnBrk="1" hangingPunct="1"/>
            <a:r>
              <a:rPr lang="en-US" b="1" dirty="0" err="1" smtClean="0"/>
              <a:t>initializeIncident</a:t>
            </a:r>
            <a:endParaRPr lang="en-US" b="1" dirty="0" smtClean="0"/>
          </a:p>
          <a:p>
            <a:pPr eaLnBrk="1" hangingPunct="1"/>
            <a:r>
              <a:rPr lang="en-US" dirty="0" smtClean="0"/>
              <a:t>Line 22 creates an incident variable of type Incident, which is set to null.</a:t>
            </a:r>
          </a:p>
          <a:p>
            <a:pPr eaLnBrk="1" hangingPunct="1"/>
            <a:r>
              <a:rPr lang="en-US" dirty="0" smtClean="0"/>
              <a:t>Lines 23 through 34 check to see if the exposure type is one that would require a specific type of incident. If it is, the exposure's coverage is stored in a variable called coverage. If the coverage is not null, the incident variable is set to the results of the </a:t>
            </a:r>
            <a:r>
              <a:rPr lang="en-US" dirty="0" err="1" smtClean="0"/>
              <a:t>findOrCreateIncident</a:t>
            </a:r>
            <a:r>
              <a:rPr lang="en-US" dirty="0" smtClean="0"/>
              <a:t> method. (See below.) If the coverage is null, then the incident variable is set to the results of the </a:t>
            </a:r>
            <a:r>
              <a:rPr lang="en-US" dirty="0" err="1" smtClean="0"/>
              <a:t>findBestIncidentForNewExposure</a:t>
            </a:r>
            <a:r>
              <a:rPr lang="en-US" dirty="0" smtClean="0"/>
              <a:t> method. (See below.)</a:t>
            </a:r>
          </a:p>
          <a:p>
            <a:pPr eaLnBrk="1" hangingPunct="1"/>
            <a:r>
              <a:rPr lang="en-US" dirty="0" smtClean="0"/>
              <a:t>If the exposure type is one that requires a generic "implicit" incident, then a new generic incident is created.</a:t>
            </a:r>
          </a:p>
          <a:p>
            <a:pPr eaLnBrk="1" hangingPunct="1"/>
            <a:r>
              <a:rPr lang="en-US" dirty="0" smtClean="0"/>
              <a:t>Finally, on line 55, the initialized incident is returned.</a:t>
            </a:r>
          </a:p>
          <a:p>
            <a:pPr eaLnBrk="1" hangingPunct="1"/>
            <a:r>
              <a:rPr lang="en-US" b="1" dirty="0" err="1" smtClean="0"/>
              <a:t>findOrCreateIncident</a:t>
            </a:r>
            <a:endParaRPr lang="en-US" b="1" dirty="0" smtClean="0"/>
          </a:p>
          <a:p>
            <a:pPr eaLnBrk="1" hangingPunct="1"/>
            <a:r>
              <a:rPr lang="en-US" dirty="0" smtClean="0"/>
              <a:t>This method is an internal ClaimCenter method which returns an incident. If the coverage is related to a particular vehicle or property, then this method gets the associated vehicle or fixed property incident. If there is no such incident, then the method creates a new one. If the coverage is not related to a particular vehicle or property, or if it is part of a policy that is not attached to a claim, then it returns null.</a:t>
            </a:r>
          </a:p>
          <a:p>
            <a:pPr algn="ctr" eaLnBrk="1" hangingPunct="1"/>
            <a:r>
              <a:rPr lang="en-US" dirty="0" smtClean="0"/>
              <a:t>(continued)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EBEBCAC-9869-4958-B4F7-A6041460ED5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8372"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err="1" smtClean="0"/>
              <a:t>findBestIncidentForNewExposure</a:t>
            </a:r>
            <a:endParaRPr lang="en-US" b="1" dirty="0" smtClean="0"/>
          </a:p>
          <a:p>
            <a:pPr eaLnBrk="1" hangingPunct="1"/>
            <a:r>
              <a:rPr lang="en-US" dirty="0" smtClean="0"/>
              <a:t>This method is exposed in Studio also in the </a:t>
            </a:r>
            <a:r>
              <a:rPr lang="en-US" dirty="0" err="1" smtClean="0"/>
              <a:t>ExposureUI</a:t>
            </a:r>
            <a:r>
              <a:rPr lang="en-US" dirty="0" smtClean="0"/>
              <a:t> package (about line 58).</a:t>
            </a:r>
          </a:p>
          <a:p>
            <a:pPr eaLnBrk="1" hangingPunct="1"/>
            <a:endParaRPr lang="en-US" dirty="0" smtClean="0"/>
          </a:p>
          <a:p>
            <a:pPr eaLnBrk="1" hangingPunct="1"/>
            <a:r>
              <a:rPr lang="en-US" dirty="0" smtClean="0"/>
              <a:t>This method makes use of one array and two additional methods.</a:t>
            </a:r>
          </a:p>
          <a:p>
            <a:pPr eaLnBrk="1" hangingPunct="1"/>
            <a:endParaRPr lang="en-US" dirty="0" smtClean="0"/>
          </a:p>
          <a:p>
            <a:pPr eaLnBrk="1" hangingPunct="1"/>
            <a:r>
              <a:rPr lang="en-US" b="1" dirty="0" err="1" smtClean="0"/>
              <a:t>PossibleIncidents</a:t>
            </a:r>
            <a:r>
              <a:rPr lang="en-US" b="1" dirty="0" smtClean="0"/>
              <a:t> </a:t>
            </a:r>
          </a:p>
          <a:p>
            <a:pPr eaLnBrk="1" hangingPunct="1"/>
            <a:r>
              <a:rPr lang="en-US" dirty="0" smtClean="0"/>
              <a:t>Returns all incidents on this claim's exposure that could possibly be suitable for this exposure. Only incidents whose type matches the incident type configured for this exposure (see com.guidewire.cc.domain.claim.BusinessLineConfiguration.getIncidentTypeForExposureType) are returned. </a:t>
            </a:r>
            <a:endParaRPr lang="en-US" sz="1100" dirty="0" smtClean="0"/>
          </a:p>
          <a:p>
            <a:pPr eaLnBrk="1" hangingPunct="1"/>
            <a:endParaRPr lang="en-US" b="1" dirty="0" smtClean="0"/>
          </a:p>
          <a:p>
            <a:pPr eaLnBrk="1" hangingPunct="1"/>
            <a:r>
              <a:rPr lang="en-US" b="1" dirty="0" err="1" smtClean="0"/>
              <a:t>isSuitableForExposure</a:t>
            </a:r>
            <a:endParaRPr lang="en-US" b="1" dirty="0" smtClean="0"/>
          </a:p>
          <a:p>
            <a:pPr eaLnBrk="1" hangingPunct="1"/>
            <a:r>
              <a:rPr lang="en-US" dirty="0" smtClean="0"/>
              <a:t>Used by the exposure </a:t>
            </a:r>
            <a:r>
              <a:rPr lang="en-US" dirty="0" err="1" smtClean="0"/>
              <a:t>findBestIncidentForNewExposure</a:t>
            </a:r>
            <a:r>
              <a:rPr lang="en-US" dirty="0" smtClean="0"/>
              <a:t> method to determine if a particular incident  is suitable for the given new exposure. This method is only ever called with an exposure whose type matches the incident's type, so it doesn't need to check the incident and exposure type. It's job is to check any additional constraints on the incident. </a:t>
            </a:r>
          </a:p>
          <a:p>
            <a:pPr eaLnBrk="1" hangingPunct="1"/>
            <a:r>
              <a:rPr lang="en-US" dirty="0" smtClean="0"/>
              <a:t>function </a:t>
            </a:r>
            <a:r>
              <a:rPr lang="en-US" dirty="0" err="1" smtClean="0"/>
              <a:t>isSuitableForExposure</a:t>
            </a:r>
            <a:r>
              <a:rPr lang="en-US" dirty="0" smtClean="0"/>
              <a:t>(exposure : Exposure) : </a:t>
            </a:r>
            <a:r>
              <a:rPr lang="en-US" dirty="0" err="1" smtClean="0"/>
              <a:t>boolean</a:t>
            </a:r>
            <a:r>
              <a:rPr lang="en-US" dirty="0" smtClean="0"/>
              <a:t> </a:t>
            </a:r>
            <a:br>
              <a:rPr lang="en-US" dirty="0" smtClean="0"/>
            </a:br>
            <a:r>
              <a:rPr lang="en-US" sz="800" dirty="0" smtClean="0">
                <a:latin typeface="Courier New" pitchFamily="49" charset="0"/>
              </a:rPr>
              <a:t>{ </a:t>
            </a:r>
            <a:br>
              <a:rPr lang="en-US" sz="800" dirty="0" smtClean="0">
                <a:latin typeface="Courier New" pitchFamily="49" charset="0"/>
              </a:rPr>
            </a:br>
            <a:r>
              <a:rPr lang="en-US" sz="800" dirty="0" smtClean="0">
                <a:latin typeface="Courier New" pitchFamily="49" charset="0"/>
              </a:rPr>
              <a:t> // Ugly to use </a:t>
            </a:r>
            <a:r>
              <a:rPr lang="en-US" sz="800" dirty="0" err="1" smtClean="0">
                <a:latin typeface="Courier New" pitchFamily="49" charset="0"/>
              </a:rPr>
              <a:t>typeis</a:t>
            </a:r>
            <a:r>
              <a:rPr lang="en-US" sz="800" dirty="0" smtClean="0">
                <a:latin typeface="Courier New" pitchFamily="49" charset="0"/>
              </a:rPr>
              <a:t>, but cannot override methods per subclass in Gosu yet </a:t>
            </a:r>
            <a:br>
              <a:rPr lang="en-US" sz="800" dirty="0" smtClean="0">
                <a:latin typeface="Courier New" pitchFamily="49" charset="0"/>
              </a:rPr>
            </a:br>
            <a:r>
              <a:rPr lang="en-US" sz="800" dirty="0" smtClean="0">
                <a:latin typeface="Courier New" pitchFamily="49" charset="0"/>
              </a:rPr>
              <a:t> if (this </a:t>
            </a:r>
            <a:r>
              <a:rPr lang="en-US" sz="800" dirty="0" err="1" smtClean="0">
                <a:latin typeface="Courier New" pitchFamily="49" charset="0"/>
              </a:rPr>
              <a:t>typeis</a:t>
            </a:r>
            <a:r>
              <a:rPr lang="en-US" sz="800" dirty="0" smtClean="0">
                <a:latin typeface="Courier New" pitchFamily="49" charset="0"/>
              </a:rPr>
              <a:t> </a:t>
            </a:r>
            <a:r>
              <a:rPr lang="en-US" sz="800" dirty="0" err="1" smtClean="0">
                <a:latin typeface="Courier New" pitchFamily="49" charset="0"/>
              </a:rPr>
              <a:t>VehicleIncident</a:t>
            </a:r>
            <a:r>
              <a:rPr lang="en-US" sz="800" dirty="0" smtClean="0">
                <a:latin typeface="Courier New" pitchFamily="49" charset="0"/>
              </a:rPr>
              <a:t>) </a:t>
            </a:r>
            <a:br>
              <a:rPr lang="en-US" sz="800" dirty="0" smtClean="0">
                <a:latin typeface="Courier New" pitchFamily="49" charset="0"/>
              </a:rPr>
            </a:br>
            <a:r>
              <a:rPr lang="en-US" sz="800" dirty="0" smtClean="0">
                <a:latin typeface="Courier New" pitchFamily="49" charset="0"/>
              </a:rPr>
              <a:t> { </a:t>
            </a:r>
            <a:br>
              <a:rPr lang="en-US" sz="800" dirty="0" smtClean="0">
                <a:latin typeface="Courier New" pitchFamily="49" charset="0"/>
              </a:rPr>
            </a:br>
            <a:r>
              <a:rPr lang="en-US" sz="800" dirty="0" smtClean="0">
                <a:latin typeface="Courier New" pitchFamily="49" charset="0"/>
              </a:rPr>
              <a:t>  // For a vehicle incident, the vehicle loss party must match the exposure loss party, if it</a:t>
            </a:r>
            <a:br>
              <a:rPr lang="en-US" sz="800" dirty="0" smtClean="0">
                <a:latin typeface="Courier New" pitchFamily="49" charset="0"/>
              </a:rPr>
            </a:br>
            <a:r>
              <a:rPr lang="en-US" sz="800" dirty="0" smtClean="0">
                <a:latin typeface="Courier New" pitchFamily="49" charset="0"/>
              </a:rPr>
              <a:t>  // is non null. This method is called on a new exposure so the loss party may not be set yet.</a:t>
            </a:r>
            <a:br>
              <a:rPr lang="en-US" sz="800" dirty="0" smtClean="0">
                <a:latin typeface="Courier New" pitchFamily="49" charset="0"/>
              </a:rPr>
            </a:br>
            <a:r>
              <a:rPr lang="en-US" sz="800" dirty="0" smtClean="0">
                <a:latin typeface="Courier New" pitchFamily="49" charset="0"/>
              </a:rPr>
              <a:t>  // If not, then assume the UI will set it to the first possible loss party by default </a:t>
            </a:r>
            <a:br>
              <a:rPr lang="en-US" sz="800" dirty="0" smtClean="0">
                <a:latin typeface="Courier New" pitchFamily="49" charset="0"/>
              </a:rPr>
            </a:br>
            <a:r>
              <a:rPr lang="en-US" sz="800" dirty="0" smtClean="0">
                <a:latin typeface="Courier New" pitchFamily="49" charset="0"/>
              </a:rPr>
              <a:t>  </a:t>
            </a:r>
            <a:r>
              <a:rPr lang="en-US" sz="800" dirty="0" err="1" smtClean="0">
                <a:latin typeface="Courier New" pitchFamily="49" charset="0"/>
              </a:rPr>
              <a:t>var</a:t>
            </a:r>
            <a:r>
              <a:rPr lang="en-US" sz="800" dirty="0" smtClean="0">
                <a:latin typeface="Courier New" pitchFamily="49" charset="0"/>
              </a:rPr>
              <a:t> </a:t>
            </a:r>
            <a:r>
              <a:rPr lang="en-US" sz="800" dirty="0" err="1" smtClean="0">
                <a:latin typeface="Courier New" pitchFamily="49" charset="0"/>
              </a:rPr>
              <a:t>vehicleIncident</a:t>
            </a:r>
            <a:r>
              <a:rPr lang="en-US" sz="800" dirty="0" smtClean="0">
                <a:latin typeface="Courier New" pitchFamily="49" charset="0"/>
              </a:rPr>
              <a:t> = this as </a:t>
            </a:r>
            <a:r>
              <a:rPr lang="en-US" sz="800" dirty="0" err="1" smtClean="0">
                <a:latin typeface="Courier New" pitchFamily="49" charset="0"/>
              </a:rPr>
              <a:t>VehicleIncident</a:t>
            </a:r>
            <a:r>
              <a:rPr lang="en-US" sz="800" dirty="0" smtClean="0">
                <a:latin typeface="Courier New" pitchFamily="49" charset="0"/>
              </a:rPr>
              <a:t>; </a:t>
            </a:r>
            <a:br>
              <a:rPr lang="en-US" sz="800" dirty="0" smtClean="0">
                <a:latin typeface="Courier New" pitchFamily="49" charset="0"/>
              </a:rPr>
            </a:br>
            <a:r>
              <a:rPr lang="en-US" sz="800" dirty="0" smtClean="0">
                <a:latin typeface="Courier New" pitchFamily="49" charset="0"/>
              </a:rPr>
              <a:t>  </a:t>
            </a:r>
            <a:r>
              <a:rPr lang="en-US" sz="800" dirty="0" err="1" smtClean="0">
                <a:latin typeface="Courier New" pitchFamily="49" charset="0"/>
              </a:rPr>
              <a:t>var</a:t>
            </a:r>
            <a:r>
              <a:rPr lang="en-US" sz="800" dirty="0" smtClean="0">
                <a:latin typeface="Courier New" pitchFamily="49" charset="0"/>
              </a:rPr>
              <a:t> </a:t>
            </a:r>
            <a:r>
              <a:rPr lang="en-US" sz="800" dirty="0" err="1" smtClean="0">
                <a:latin typeface="Courier New" pitchFamily="49" charset="0"/>
              </a:rPr>
              <a:t>lossParty</a:t>
            </a:r>
            <a:r>
              <a:rPr lang="en-US" sz="800" dirty="0" smtClean="0">
                <a:latin typeface="Courier New" pitchFamily="49" charset="0"/>
              </a:rPr>
              <a:t> = </a:t>
            </a:r>
            <a:r>
              <a:rPr lang="en-US" sz="800" dirty="0" err="1" smtClean="0">
                <a:latin typeface="Courier New" pitchFamily="49" charset="0"/>
              </a:rPr>
              <a:t>exposure.LossParty</a:t>
            </a:r>
            <a:r>
              <a:rPr lang="en-US" sz="800" dirty="0" smtClean="0">
                <a:latin typeface="Courier New" pitchFamily="49" charset="0"/>
              </a:rPr>
              <a:t> != null ? </a:t>
            </a:r>
            <a:r>
              <a:rPr lang="en-US" sz="800" dirty="0" err="1" smtClean="0">
                <a:latin typeface="Courier New" pitchFamily="49" charset="0"/>
              </a:rPr>
              <a:t>exposure.LossParty</a:t>
            </a:r>
            <a:r>
              <a:rPr lang="en-US" sz="800" dirty="0" smtClean="0">
                <a:latin typeface="Courier New" pitchFamily="49" charset="0"/>
              </a:rPr>
              <a:t> : </a:t>
            </a:r>
            <a:r>
              <a:rPr lang="en-US" sz="800" dirty="0" err="1" smtClean="0">
                <a:latin typeface="Courier New" pitchFamily="49" charset="0"/>
              </a:rPr>
              <a:t>exposure.PossibleLossParties</a:t>
            </a:r>
            <a:r>
              <a:rPr lang="en-US" sz="800" dirty="0" smtClean="0">
                <a:latin typeface="Courier New" pitchFamily="49" charset="0"/>
              </a:rPr>
              <a:t>[0]; </a:t>
            </a:r>
            <a:br>
              <a:rPr lang="en-US" sz="800" dirty="0" smtClean="0">
                <a:latin typeface="Courier New" pitchFamily="49" charset="0"/>
              </a:rPr>
            </a:br>
            <a:r>
              <a:rPr lang="en-US" sz="800" dirty="0" smtClean="0">
                <a:latin typeface="Courier New" pitchFamily="49" charset="0"/>
              </a:rPr>
              <a:t>  return </a:t>
            </a:r>
            <a:r>
              <a:rPr lang="en-US" sz="800" dirty="0" err="1" smtClean="0">
                <a:latin typeface="Courier New" pitchFamily="49" charset="0"/>
              </a:rPr>
              <a:t>vehicleIncident.VehicleLossParty</a:t>
            </a:r>
            <a:r>
              <a:rPr lang="en-US" sz="800" dirty="0" smtClean="0">
                <a:latin typeface="Courier New" pitchFamily="49" charset="0"/>
              </a:rPr>
              <a:t> == null || </a:t>
            </a:r>
            <a:r>
              <a:rPr lang="en-US" sz="800" dirty="0" err="1" smtClean="0">
                <a:latin typeface="Courier New" pitchFamily="49" charset="0"/>
              </a:rPr>
              <a:t>vehicleIncident.VehicleLossParty</a:t>
            </a:r>
            <a:r>
              <a:rPr lang="en-US" sz="800" dirty="0" smtClean="0">
                <a:latin typeface="Courier New" pitchFamily="49" charset="0"/>
              </a:rPr>
              <a:t> == </a:t>
            </a:r>
            <a:r>
              <a:rPr lang="en-US" sz="800" dirty="0" err="1" smtClean="0">
                <a:latin typeface="Courier New" pitchFamily="49" charset="0"/>
              </a:rPr>
              <a:t>lossParty</a:t>
            </a:r>
            <a:r>
              <a:rPr lang="en-US" sz="800" dirty="0" smtClean="0">
                <a:latin typeface="Courier New" pitchFamily="49" charset="0"/>
              </a:rPr>
              <a:t>; </a:t>
            </a:r>
            <a:br>
              <a:rPr lang="en-US" sz="800" dirty="0" smtClean="0">
                <a:latin typeface="Courier New" pitchFamily="49" charset="0"/>
              </a:rPr>
            </a:br>
            <a:r>
              <a:rPr lang="en-US" sz="800" dirty="0" smtClean="0">
                <a:latin typeface="Courier New" pitchFamily="49" charset="0"/>
              </a:rPr>
              <a:t> } </a:t>
            </a:r>
            <a:br>
              <a:rPr lang="en-US" sz="800" dirty="0" smtClean="0">
                <a:latin typeface="Courier New" pitchFamily="49" charset="0"/>
              </a:rPr>
            </a:br>
            <a:r>
              <a:rPr lang="en-US" sz="800" dirty="0" smtClean="0">
                <a:latin typeface="Courier New" pitchFamily="49" charset="0"/>
              </a:rPr>
              <a:t> else { return true; } </a:t>
            </a:r>
            <a:br>
              <a:rPr lang="en-US" sz="800" dirty="0" smtClean="0">
                <a:latin typeface="Courier New" pitchFamily="49" charset="0"/>
              </a:rPr>
            </a:br>
            <a:r>
              <a:rPr lang="en-US" sz="800" dirty="0" smtClean="0">
                <a:latin typeface="Courier New" pitchFamily="49" charset="0"/>
              </a:rPr>
              <a:t>}</a:t>
            </a:r>
          </a:p>
          <a:p>
            <a:pPr eaLnBrk="1" hangingPunct="1"/>
            <a:endParaRPr lang="en-US" b="1" dirty="0" smtClean="0"/>
          </a:p>
          <a:p>
            <a:pPr eaLnBrk="1" hangingPunct="1"/>
            <a:r>
              <a:rPr lang="en-US" b="1" dirty="0" err="1" smtClean="0"/>
              <a:t>isBetterForNewExposure</a:t>
            </a:r>
            <a:r>
              <a:rPr lang="en-US" b="1" dirty="0" smtClean="0"/>
              <a:t>( </a:t>
            </a:r>
            <a:r>
              <a:rPr lang="en-US" b="1" dirty="0" err="1" smtClean="0"/>
              <a:t>entity.Incident</a:t>
            </a:r>
            <a:r>
              <a:rPr lang="en-US" b="1" dirty="0" smtClean="0"/>
              <a:t> ) </a:t>
            </a:r>
          </a:p>
          <a:p>
            <a:pPr eaLnBrk="1" hangingPunct="1"/>
            <a:r>
              <a:rPr lang="en-US" dirty="0" smtClean="0"/>
              <a:t>Returns whether this incident is better than the given one as the first choice for a new exposure. Default implementation checks which of the incidents is used by an exposure (unused is better) then backs off to display name ordering. The implementation can assume that the other incident provided as its argument is exactly the same subtype of incident as this incident (e.g. if this is a </a:t>
            </a:r>
            <a:r>
              <a:rPr lang="en-US" dirty="0" err="1" smtClean="0"/>
              <a:t>VehicleIncident</a:t>
            </a:r>
            <a:r>
              <a:rPr lang="en-US" dirty="0" smtClean="0"/>
              <a:t> then the "other" parameter will also be a </a:t>
            </a:r>
            <a:r>
              <a:rPr lang="en-US" dirty="0" err="1" smtClean="0"/>
              <a:t>VehicleIncident</a:t>
            </a:r>
            <a:r>
              <a:rPr lang="en-US" dirty="0" smtClean="0"/>
              <a:t>) it is permissible to throw a </a:t>
            </a:r>
            <a:r>
              <a:rPr lang="en-US" dirty="0" err="1" smtClean="0"/>
              <a:t>ClassCastException</a:t>
            </a:r>
            <a:r>
              <a:rPr lang="en-US" dirty="0" smtClean="0"/>
              <a:t> if this is not true.  </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5A6D4905-B148-4568-8231-F90DB855D7B6}"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4277C725-C2B6-4314-BDCF-92AAA110319D}"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68A84FF9-6DC2-4FCC-AB7D-09FBB50F39F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config.xml has a number of parameters whose behavior is connected to exposure creation.</a:t>
            </a:r>
          </a:p>
          <a:p>
            <a:pPr eaLnBrk="1" hangingPunct="1">
              <a:buFontTx/>
              <a:buChar char="•"/>
            </a:pPr>
            <a:r>
              <a:rPr lang="en-US" smtClean="0"/>
              <a:t>ShowNewExposureChooseByCoverageMenuForLossTypes</a:t>
            </a:r>
          </a:p>
          <a:p>
            <a:pPr eaLnBrk="1" hangingPunct="1">
              <a:buFontTx/>
              <a:buChar char="•"/>
            </a:pPr>
            <a:r>
              <a:rPr lang="en-US" smtClean="0"/>
              <a:t>ShowNewExposureChooseByCoverageTypeMenuForLossTypes</a:t>
            </a:r>
          </a:p>
          <a:p>
            <a:pPr eaLnBrk="1" hangingPunct="1"/>
            <a:r>
              <a:rPr lang="en-US" smtClean="0"/>
              <a:t>One of the parameters is the choice of the "Choose by Coverage" menus and "Choose by Coverage Type" menus. Both menus are used to create new exposures manually, and both are enabled for the auto, property, liability, and travel loss types in the base application.</a:t>
            </a:r>
          </a:p>
          <a:p>
            <a:pPr eaLnBrk="1" hangingPunct="1"/>
            <a:r>
              <a:rPr lang="en-US" smtClean="0"/>
              <a:t>The "Choose by Coverage Type" menu is an alphabetic listing of all coverages associated to the claim's policy's type. If there are 15 coverages or fewer, then the coverages are listed immediately under the New Exposure header. If there are more than 15 coverages, then each coverage option is listed in a submenu according to the first letter of the coverage subtype. (In the example shown above, the “Colllision”, Collision – Limited Coverage" and "Comprehensive" coverages are listed under the "C" menu.) The threshold number at which coverages are collapsed into "first letter" submenus is also controlled by a parameter. This set of menus list all coverages, whether they are actually on the policy or not.</a:t>
            </a:r>
          </a:p>
          <a:p>
            <a:pPr eaLnBrk="1" hangingPunct="1"/>
            <a:r>
              <a:rPr lang="en-US" smtClean="0"/>
              <a:t>The "Choose by Coverage" menu is a set of menus, one for each "risk unit" on the policy (such as the vehicles for an auto policy). There may also be a "Policy Level Coverage" menu. Within each of these menus is a submenu of the appropriate coverages.</a:t>
            </a:r>
          </a:p>
          <a:p>
            <a:pPr eaLnBrk="1" hangingPunct="1"/>
            <a:r>
              <a:rPr lang="en-US" smtClean="0"/>
              <a:t>For a given line of business, a given instance of ClaimCenter can use the "Choose by Coverage Type" menus, "Choose by Coverage" menus, or both. The method can vary across loss types. (For example, the auto loss type could use "Choose by Coverage" menus and the property loss type could use "Choose by Coverage Type" menus.)</a:t>
            </a:r>
          </a:p>
          <a:p>
            <a:pPr eaLnBrk="1" hangingPunct="1"/>
            <a:r>
              <a:rPr lang="en-US" smtClean="0"/>
              <a:t>Typically, exposures in a workers' comp claim are created automatically during claim setup and are not created manually. Therefore, the "WC" loss type is typically not listed for either option.</a:t>
            </a:r>
          </a:p>
          <a:p>
            <a:pPr eaLnBrk="1" hangingPunct="1"/>
            <a:r>
              <a:rPr lang="en-US" smtClean="0"/>
              <a:t>Some exposure creation parameters in config.xml have been omitted from the list above. For the complete list, consult the config.xml file itself.</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F0BDFCC6-9A80-43E5-B360-05E5559162CD}"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menu on the left, the list includes both the “Liability – Bodily Injury and Property Damage” coverage and multiple coverage subtypes. "Liability – Bodily Injury and Property Damagel“ has multiple coverage subtypes, therefore its coverage subtypes are collapsed into a child menu, and the coverage is used as the label to access the child menu.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EDF73C0-8571-4D77-ACA7-B15926079D7A}"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Line of Business: User Interface - </a:t>
            </a:r>
            <a:fld id="{669B2181-100B-4B64-B8BA-5145A8E057C9}"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t>
            </a:r>
            <a:r>
              <a:rPr lang="en-US" dirty="0" err="1" smtClean="0"/>
              <a:t>LossType</a:t>
            </a:r>
            <a:r>
              <a:rPr lang="en-US" dirty="0" smtClean="0"/>
              <a:t>, </a:t>
            </a:r>
            <a:r>
              <a:rPr lang="en-US" dirty="0" err="1" smtClean="0"/>
              <a:t>PolicyType</a:t>
            </a:r>
            <a:r>
              <a:rPr lang="en-US" dirty="0" smtClean="0"/>
              <a:t>, and </a:t>
            </a:r>
            <a:r>
              <a:rPr lang="en-US" dirty="0" err="1" smtClean="0"/>
              <a:t>ExposureType</a:t>
            </a:r>
            <a:r>
              <a:rPr lang="en-US" dirty="0" smtClean="0"/>
              <a:t>.</a:t>
            </a:r>
          </a:p>
          <a:p>
            <a:pPr marL="209550" indent="-209550" eaLnBrk="1" hangingPunct="1"/>
            <a:r>
              <a:rPr lang="en-US" dirty="0" smtClean="0"/>
              <a:t>2. The Incident or Incident subtype related to the </a:t>
            </a:r>
            <a:r>
              <a:rPr lang="en-US" dirty="0" err="1" smtClean="0"/>
              <a:t>ExposureType</a:t>
            </a:r>
            <a:endParaRPr lang="en-US" dirty="0" smtClean="0"/>
          </a:p>
          <a:p>
            <a:pPr marL="209550" indent="-209550" eaLnBrk="1" hangingPunct="1"/>
            <a:r>
              <a:rPr lang="en-US" dirty="0" smtClean="0"/>
              <a:t>3. An incident.</a:t>
            </a:r>
          </a:p>
          <a:p>
            <a:pPr marL="209550" indent="-209550" eaLnBrk="1" hangingPunct="1"/>
            <a:r>
              <a:rPr lang="en-US" dirty="0" smtClean="0"/>
              <a:t>4. 	a) Creating a new exposure in the New Claim Wizard (</a:t>
            </a:r>
            <a:r>
              <a:rPr lang="en-US" dirty="0" err="1" smtClean="0"/>
              <a:t>NewClaimExposureDV</a:t>
            </a:r>
            <a:r>
              <a:rPr lang="en-US" dirty="0" smtClean="0"/>
              <a:t>)</a:t>
            </a:r>
          </a:p>
          <a:p>
            <a:pPr marL="209550" indent="-209550" eaLnBrk="1" hangingPunct="1"/>
            <a:r>
              <a:rPr lang="en-US" dirty="0" smtClean="0"/>
              <a:t>	b) Creating a new exposure on an existing claim (</a:t>
            </a:r>
            <a:r>
              <a:rPr lang="en-US" dirty="0" err="1" smtClean="0"/>
              <a:t>NewExposureDV</a:t>
            </a:r>
            <a:r>
              <a:rPr lang="en-US" dirty="0" smtClean="0"/>
              <a:t>)</a:t>
            </a:r>
          </a:p>
          <a:p>
            <a:pPr marL="209550" indent="-209550" eaLnBrk="1" hangingPunct="1"/>
            <a:r>
              <a:rPr lang="en-US" dirty="0" smtClean="0"/>
              <a:t>	c) Viewing an exposure on an existing claim (</a:t>
            </a:r>
            <a:r>
              <a:rPr lang="en-US" dirty="0" err="1" smtClean="0"/>
              <a:t>ExposureDV</a:t>
            </a:r>
            <a:r>
              <a:rPr lang="en-US" dirty="0" smtClean="0"/>
              <a:t>)</a:t>
            </a:r>
          </a:p>
          <a:p>
            <a:pPr marL="209550" indent="-209550" eaLnBrk="1" hangingPunct="1"/>
            <a:r>
              <a:rPr lang="en-US" dirty="0" smtClean="0"/>
              <a:t>	d) Viewing an exposure in the FNOL snapshot (ClaimSnapshotExposure800DV)</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B5884974-D8B8-4B57-9614-E4C7A173182B}"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Line of Business: User Interface </a:t>
            </a:r>
            <a:r>
              <a:rPr lang="en-US" altLang="en-US" dirty="0" smtClean="0"/>
              <a:t>- </a:t>
            </a:r>
            <a:fld id="{211C349A-83C9-44D0-A356-DBEB3FC715FC}" type="slidenum">
              <a:rPr lang="en-US" altLang="en-US" smtClean="0"/>
              <a:pPr>
                <a:defRPr/>
              </a:pPr>
              <a:t>30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1A015F8-E27B-4768-AF83-F0F35453CFE7}"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D85343CF-9705-4F28-9A15-C5FBB4C9DBE3}"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11D17A7C-8440-4507-8FA2-7CFABAFB9017}"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Starting with ClaimCenter 6.0, PolicyType also plays a role in the New Claim Wizard screen selection.  For example, Homeowners claims have a different wizard screen than the one shown in the previous screen for Property, which still appears for Commercial Property claims.</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75E0C077-C01F-4B8D-8336-8F4D9783CA2E}"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BADC1DDC-66B6-4E30-8E77-F14130D5C600}"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examples shown above:</a:t>
            </a:r>
          </a:p>
          <a:p>
            <a:pPr lvl="1" eaLnBrk="1" hangingPunct="1"/>
            <a:r>
              <a:rPr lang="en-US" dirty="0" err="1" smtClean="0"/>
              <a:t>LOBCode</a:t>
            </a:r>
            <a:r>
              <a:rPr lang="en-US" dirty="0" smtClean="0"/>
              <a:t> values are displayed as a field on existing Claim Status screens. New LOB codes display in the existing field.</a:t>
            </a:r>
          </a:p>
          <a:p>
            <a:pPr lvl="1" eaLnBrk="1" hangingPunct="1"/>
            <a:r>
              <a:rPr lang="en-US" dirty="0" err="1" smtClean="0"/>
              <a:t>CoverageType</a:t>
            </a:r>
            <a:r>
              <a:rPr lang="en-US" dirty="0" smtClean="0"/>
              <a:t> values are displayed in the Policy screens. New coverage type codes just display in the existing lists.</a:t>
            </a:r>
          </a:p>
          <a:p>
            <a:pPr lvl="1" eaLnBrk="1" hangingPunct="1"/>
            <a:r>
              <a:rPr lang="en-US" dirty="0" err="1" smtClean="0"/>
              <a:t>CoverageSubtype</a:t>
            </a:r>
            <a:r>
              <a:rPr lang="en-US" dirty="0" smtClean="0"/>
              <a:t> values are displayed in menus. New coverage subtype codes simply display in the existing menus.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7FC4538D-A981-42D7-834D-0151D72B7444}"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6588547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107984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5406583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2590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388080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74626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185982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17348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6979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4627402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7397063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018704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16FF5FEE-2A7C-40D7-BB64-31F8E0F7D6F5}"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1.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13.png"/><Relationship Id="rId10" Type="http://schemas.openxmlformats.org/officeDocument/2006/relationships/image" Target="../media/image35.png"/><Relationship Id="rId4" Type="http://schemas.openxmlformats.org/officeDocument/2006/relationships/image" Target="../media/image12.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Line of Business: User Interface</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4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Exposure types</a:t>
            </a:r>
          </a:p>
        </p:txBody>
      </p:sp>
      <p:sp>
        <p:nvSpPr>
          <p:cNvPr id="13315" name="Rectangle 3"/>
          <p:cNvSpPr>
            <a:spLocks noGrp="1" noChangeArrowheads="1"/>
          </p:cNvSpPr>
          <p:nvPr>
            <p:ph idx="1"/>
          </p:nvPr>
        </p:nvSpPr>
        <p:spPr>
          <a:xfrm>
            <a:off x="519113" y="3886200"/>
            <a:ext cx="8318500" cy="2503488"/>
          </a:xfrm>
        </p:spPr>
        <p:txBody>
          <a:bodyPr/>
          <a:lstStyle/>
          <a:p>
            <a:pPr>
              <a:buFont typeface="Arial" charset="0"/>
              <a:buChar char="•"/>
            </a:pPr>
            <a:r>
              <a:rPr lang="en-US" dirty="0" smtClean="0"/>
              <a:t>An exposure type is a set of information gathered about a loss pertaining to one coverage within a set of related coverages</a:t>
            </a:r>
          </a:p>
          <a:p>
            <a:pPr>
              <a:buFont typeface="Arial" charset="0"/>
              <a:buChar char="•"/>
            </a:pPr>
            <a:r>
              <a:rPr lang="en-US" dirty="0" smtClean="0"/>
              <a:t>Each exposure type is associated to:</a:t>
            </a:r>
          </a:p>
          <a:p>
            <a:pPr lvl="1"/>
            <a:r>
              <a:rPr lang="en-US" dirty="0" smtClean="0"/>
              <a:t>Incident entity or one of its subtypes</a:t>
            </a:r>
          </a:p>
          <a:p>
            <a:pPr lvl="1"/>
            <a:r>
              <a:rPr lang="en-US" dirty="0" smtClean="0"/>
              <a:t>Four required Panels</a:t>
            </a:r>
          </a:p>
        </p:txBody>
      </p:sp>
      <p:sp>
        <p:nvSpPr>
          <p:cNvPr id="13316" name="Text Box 5"/>
          <p:cNvSpPr txBox="1">
            <a:spLocks noChangeArrowheads="1"/>
          </p:cNvSpPr>
          <p:nvPr/>
        </p:nvSpPr>
        <p:spPr bwMode="auto">
          <a:xfrm>
            <a:off x="1460500" y="2959100"/>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Vehicle ExposureType</a:t>
            </a:r>
          </a:p>
        </p:txBody>
      </p:sp>
      <p:grpSp>
        <p:nvGrpSpPr>
          <p:cNvPr id="13317" name="Group 10"/>
          <p:cNvGrpSpPr>
            <a:grpSpLocks/>
          </p:cNvGrpSpPr>
          <p:nvPr/>
        </p:nvGrpSpPr>
        <p:grpSpPr bwMode="auto">
          <a:xfrm>
            <a:off x="1636713" y="1790700"/>
            <a:ext cx="1390650" cy="1127125"/>
            <a:chOff x="644" y="678"/>
            <a:chExt cx="607" cy="492"/>
          </a:xfrm>
        </p:grpSpPr>
        <p:sp>
          <p:nvSpPr>
            <p:cNvPr id="13330" name="AutoShape 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3331" name="Rectangle 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2" name="Rectangle 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3" name="Rectangle 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3318" name="Group 13"/>
          <p:cNvGrpSpPr>
            <a:grpSpLocks/>
          </p:cNvGrpSpPr>
          <p:nvPr/>
        </p:nvGrpSpPr>
        <p:grpSpPr bwMode="auto">
          <a:xfrm>
            <a:off x="4618038" y="1617663"/>
            <a:ext cx="2635250" cy="446087"/>
            <a:chOff x="2483" y="632"/>
            <a:chExt cx="1660" cy="281"/>
          </a:xfrm>
        </p:grpSpPr>
        <p:sp>
          <p:nvSpPr>
            <p:cNvPr id="13328" name="Text Box 11"/>
            <p:cNvSpPr txBox="1">
              <a:spLocks noChangeArrowheads="1"/>
            </p:cNvSpPr>
            <p:nvPr/>
          </p:nvSpPr>
          <p:spPr bwMode="auto">
            <a:xfrm>
              <a:off x="2752" y="686"/>
              <a:ext cx="13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collision</a:t>
              </a:r>
            </a:p>
          </p:txBody>
        </p:sp>
        <p:sp>
          <p:nvSpPr>
            <p:cNvPr id="13329" name="Freeform 12"/>
            <p:cNvSpPr>
              <a:spLocks/>
            </p:cNvSpPr>
            <p:nvPr/>
          </p:nvSpPr>
          <p:spPr bwMode="auto">
            <a:xfrm>
              <a:off x="2483" y="632"/>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13319" name="Group 14"/>
          <p:cNvGrpSpPr>
            <a:grpSpLocks/>
          </p:cNvGrpSpPr>
          <p:nvPr/>
        </p:nvGrpSpPr>
        <p:grpSpPr bwMode="auto">
          <a:xfrm>
            <a:off x="4618038" y="2182813"/>
            <a:ext cx="2635250" cy="446087"/>
            <a:chOff x="2483" y="632"/>
            <a:chExt cx="1660" cy="281"/>
          </a:xfrm>
        </p:grpSpPr>
        <p:sp>
          <p:nvSpPr>
            <p:cNvPr id="13326" name="Text Box 15"/>
            <p:cNvSpPr txBox="1">
              <a:spLocks noChangeArrowheads="1"/>
            </p:cNvSpPr>
            <p:nvPr/>
          </p:nvSpPr>
          <p:spPr bwMode="auto">
            <a:xfrm>
              <a:off x="2752" y="686"/>
              <a:ext cx="13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comprehensive</a:t>
              </a:r>
            </a:p>
          </p:txBody>
        </p:sp>
        <p:sp>
          <p:nvSpPr>
            <p:cNvPr id="13327" name="Freeform 16"/>
            <p:cNvSpPr>
              <a:spLocks/>
            </p:cNvSpPr>
            <p:nvPr/>
          </p:nvSpPr>
          <p:spPr bwMode="auto">
            <a:xfrm>
              <a:off x="2483" y="632"/>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sp>
        <p:nvSpPr>
          <p:cNvPr id="13320" name="Text Box 18"/>
          <p:cNvSpPr txBox="1">
            <a:spLocks noChangeArrowheads="1"/>
          </p:cNvSpPr>
          <p:nvPr/>
        </p:nvSpPr>
        <p:spPr bwMode="auto">
          <a:xfrm>
            <a:off x="5045075" y="2852738"/>
            <a:ext cx="26797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3321" name="Freeform 19"/>
          <p:cNvSpPr>
            <a:spLocks/>
          </p:cNvSpPr>
          <p:nvPr/>
        </p:nvSpPr>
        <p:spPr bwMode="auto">
          <a:xfrm>
            <a:off x="4618038" y="2767013"/>
            <a:ext cx="347662" cy="446087"/>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22" name="Text Box 20"/>
          <p:cNvSpPr txBox="1">
            <a:spLocks noChangeArrowheads="1"/>
          </p:cNvSpPr>
          <p:nvPr/>
        </p:nvSpPr>
        <p:spPr bwMode="auto">
          <a:xfrm>
            <a:off x="4589463" y="825500"/>
            <a:ext cx="3317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Coverages that cover </a:t>
            </a:r>
            <a:r>
              <a:rPr lang="en-US" u="sng">
                <a:solidFill>
                  <a:schemeClr val="bg1"/>
                </a:solidFill>
              </a:rPr>
              <a:t>damaged vehicles</a:t>
            </a:r>
          </a:p>
        </p:txBody>
      </p:sp>
      <p:sp>
        <p:nvSpPr>
          <p:cNvPr id="13323" name="Line 23"/>
          <p:cNvSpPr>
            <a:spLocks noChangeShapeType="1"/>
          </p:cNvSpPr>
          <p:nvPr/>
        </p:nvSpPr>
        <p:spPr bwMode="auto">
          <a:xfrm flipH="1">
            <a:off x="3024188" y="1836738"/>
            <a:ext cx="1606550" cy="4270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24"/>
          <p:cNvSpPr>
            <a:spLocks noChangeShapeType="1"/>
          </p:cNvSpPr>
          <p:nvPr/>
        </p:nvSpPr>
        <p:spPr bwMode="auto">
          <a:xfrm flipH="1">
            <a:off x="3024188" y="2382838"/>
            <a:ext cx="159226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25"/>
          <p:cNvSpPr>
            <a:spLocks noChangeShapeType="1"/>
          </p:cNvSpPr>
          <p:nvPr/>
        </p:nvSpPr>
        <p:spPr bwMode="auto">
          <a:xfrm flipH="1" flipV="1">
            <a:off x="3024188" y="2544763"/>
            <a:ext cx="1606550" cy="457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1"/>
          <p:cNvSpPr>
            <a:spLocks noChangeShapeType="1"/>
          </p:cNvSpPr>
          <p:nvPr/>
        </p:nvSpPr>
        <p:spPr bwMode="auto">
          <a:xfrm>
            <a:off x="3157538" y="1697038"/>
            <a:ext cx="0" cy="64928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42"/>
          <p:cNvSpPr>
            <a:spLocks noChangeShapeType="1"/>
          </p:cNvSpPr>
          <p:nvPr/>
        </p:nvSpPr>
        <p:spPr bwMode="auto">
          <a:xfrm>
            <a:off x="3157538" y="2349500"/>
            <a:ext cx="294322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0" name="Rectangle 2"/>
          <p:cNvSpPr>
            <a:spLocks noGrp="1" noChangeArrowheads="1"/>
          </p:cNvSpPr>
          <p:nvPr>
            <p:ph type="title"/>
          </p:nvPr>
        </p:nvSpPr>
        <p:spPr/>
        <p:txBody>
          <a:bodyPr/>
          <a:lstStyle/>
          <a:p>
            <a:pPr eaLnBrk="1" hangingPunct="1"/>
            <a:r>
              <a:rPr lang="en-US" smtClean="0"/>
              <a:t>Exposures and incidents</a:t>
            </a:r>
          </a:p>
        </p:txBody>
      </p:sp>
      <p:sp>
        <p:nvSpPr>
          <p:cNvPr id="14341" name="Rectangle 3"/>
          <p:cNvSpPr>
            <a:spLocks noGrp="1" noChangeArrowheads="1"/>
          </p:cNvSpPr>
          <p:nvPr>
            <p:ph idx="1"/>
          </p:nvPr>
        </p:nvSpPr>
        <p:spPr>
          <a:xfrm>
            <a:off x="519113" y="3382963"/>
            <a:ext cx="8318500" cy="3006725"/>
          </a:xfrm>
        </p:spPr>
        <p:txBody>
          <a:bodyPr/>
          <a:lstStyle/>
          <a:p>
            <a:pPr>
              <a:buFont typeface="Arial" charset="0"/>
              <a:buChar char="•"/>
            </a:pPr>
            <a:r>
              <a:rPr lang="en-US" smtClean="0"/>
              <a:t>Recall that incident is an item that suffers damage or loss</a:t>
            </a:r>
          </a:p>
          <a:p>
            <a:pPr>
              <a:buFont typeface="Arial" charset="0"/>
              <a:buChar char="•"/>
            </a:pPr>
            <a:r>
              <a:rPr lang="en-US" smtClean="0"/>
              <a:t>Every exposure is associated to one incident</a:t>
            </a:r>
          </a:p>
          <a:p>
            <a:pPr lvl="1"/>
            <a:r>
              <a:rPr lang="en-US" smtClean="0"/>
              <a:t>One purpose of exposure type is to identify incident</a:t>
            </a:r>
          </a:p>
          <a:p>
            <a:pPr>
              <a:buFont typeface="Arial" charset="0"/>
              <a:buChar char="•"/>
            </a:pPr>
            <a:r>
              <a:rPr lang="en-US" smtClean="0"/>
              <a:t>Whenever new exposure is created, incident must be associated, either</a:t>
            </a:r>
          </a:p>
          <a:p>
            <a:pPr lvl="1">
              <a:buFont typeface="Arial" charset="0"/>
              <a:buChar char="•"/>
            </a:pPr>
            <a:r>
              <a:rPr lang="en-US" smtClean="0"/>
              <a:t>Existing incident, or</a:t>
            </a:r>
          </a:p>
          <a:p>
            <a:pPr lvl="1">
              <a:buFont typeface="Arial" charset="0"/>
              <a:buChar char="•"/>
            </a:pPr>
            <a:r>
              <a:rPr lang="en-US" smtClean="0"/>
              <a:t>New incident must be created and initialized</a:t>
            </a:r>
          </a:p>
        </p:txBody>
      </p:sp>
      <p:grpSp>
        <p:nvGrpSpPr>
          <p:cNvPr id="14342" name="Group 4"/>
          <p:cNvGrpSpPr>
            <a:grpSpLocks/>
          </p:cNvGrpSpPr>
          <p:nvPr/>
        </p:nvGrpSpPr>
        <p:grpSpPr bwMode="auto">
          <a:xfrm>
            <a:off x="2751138" y="1027113"/>
            <a:ext cx="862012" cy="857250"/>
            <a:chOff x="3360" y="800"/>
            <a:chExt cx="620" cy="616"/>
          </a:xfrm>
        </p:grpSpPr>
        <p:sp>
          <p:nvSpPr>
            <p:cNvPr id="14376"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377" name="Freeform 6"/>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78" name="Group 7"/>
            <p:cNvGrpSpPr>
              <a:grpSpLocks/>
            </p:cNvGrpSpPr>
            <p:nvPr/>
          </p:nvGrpSpPr>
          <p:grpSpPr bwMode="auto">
            <a:xfrm flipH="1">
              <a:off x="3749" y="1171"/>
              <a:ext cx="212" cy="213"/>
              <a:chOff x="1350" y="686"/>
              <a:chExt cx="1132" cy="1132"/>
            </a:xfrm>
          </p:grpSpPr>
          <p:sp>
            <p:nvSpPr>
              <p:cNvPr id="14380"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381" name="Picture 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79" name="Picture 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3" name="Text Box 11"/>
          <p:cNvSpPr txBox="1">
            <a:spLocks noChangeArrowheads="1"/>
          </p:cNvSpPr>
          <p:nvPr/>
        </p:nvSpPr>
        <p:spPr bwMode="auto">
          <a:xfrm>
            <a:off x="542925" y="1098550"/>
            <a:ext cx="21351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New</a:t>
            </a:r>
            <a:br>
              <a:rPr lang="en-US" sz="1600">
                <a:solidFill>
                  <a:schemeClr val="bg1"/>
                </a:solidFill>
              </a:rPr>
            </a:br>
            <a:r>
              <a:rPr lang="en-US" sz="1600">
                <a:solidFill>
                  <a:schemeClr val="bg1"/>
                </a:solidFill>
              </a:rPr>
              <a:t>Collision/Ray Newton</a:t>
            </a:r>
            <a:br>
              <a:rPr lang="en-US" sz="1600">
                <a:solidFill>
                  <a:schemeClr val="bg1"/>
                </a:solidFill>
              </a:rPr>
            </a:br>
            <a:r>
              <a:rPr lang="en-US" sz="1600">
                <a:solidFill>
                  <a:schemeClr val="bg1"/>
                </a:solidFill>
              </a:rPr>
              <a:t>Exposure</a:t>
            </a:r>
          </a:p>
        </p:txBody>
      </p:sp>
      <p:sp>
        <p:nvSpPr>
          <p:cNvPr id="14344" name="Text Box 12"/>
          <p:cNvSpPr txBox="1">
            <a:spLocks noChangeArrowheads="1"/>
          </p:cNvSpPr>
          <p:nvPr/>
        </p:nvSpPr>
        <p:spPr bwMode="auto">
          <a:xfrm>
            <a:off x="6689725" y="1184275"/>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ExposureType</a:t>
            </a:r>
          </a:p>
        </p:txBody>
      </p:sp>
      <p:grpSp>
        <p:nvGrpSpPr>
          <p:cNvPr id="14345" name="Group 18"/>
          <p:cNvGrpSpPr>
            <a:grpSpLocks/>
          </p:cNvGrpSpPr>
          <p:nvPr/>
        </p:nvGrpSpPr>
        <p:grpSpPr bwMode="auto">
          <a:xfrm>
            <a:off x="4067175" y="1966913"/>
            <a:ext cx="1074738" cy="736600"/>
            <a:chOff x="463" y="1743"/>
            <a:chExt cx="1186" cy="813"/>
          </a:xfrm>
        </p:grpSpPr>
        <p:sp>
          <p:nvSpPr>
            <p:cNvPr id="14356" name="Freeform 19"/>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7" name="Freeform 20"/>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8" name="AutoShape 21"/>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4359" name="AutoShape 22"/>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4360" name="Freeform 23"/>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4361" name="Freeform 24"/>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362" name="Freeform 25"/>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363" name="Freeform 26"/>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4" name="Freeform 27"/>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5" name="Freeform 28"/>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6" name="Freeform 29"/>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67" name="Freeform 30"/>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14368" name="Line 31"/>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9" name="Line 32"/>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0" name="Oval 33"/>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4371" name="Freeform 34"/>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2" name="Freeform 35"/>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3" name="Oval 36"/>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4374" name="Freeform 37"/>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38"/>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346" name="Text Box 39"/>
          <p:cNvSpPr txBox="1">
            <a:spLocks noChangeArrowheads="1"/>
          </p:cNvSpPr>
          <p:nvPr/>
        </p:nvSpPr>
        <p:spPr bwMode="auto">
          <a:xfrm>
            <a:off x="3798888" y="2717800"/>
            <a:ext cx="16208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New</a:t>
            </a:r>
            <a:br>
              <a:rPr lang="en-US" sz="1600">
                <a:solidFill>
                  <a:schemeClr val="bg1"/>
                </a:solidFill>
              </a:rPr>
            </a:br>
            <a:r>
              <a:rPr lang="en-US" sz="1600">
                <a:solidFill>
                  <a:schemeClr val="bg1"/>
                </a:solidFill>
              </a:rPr>
              <a:t>Vehicle Incident</a:t>
            </a:r>
          </a:p>
        </p:txBody>
      </p:sp>
      <p:sp>
        <p:nvSpPr>
          <p:cNvPr id="14347" name="Line 40"/>
          <p:cNvSpPr>
            <a:spLocks noChangeShapeType="1"/>
          </p:cNvSpPr>
          <p:nvPr/>
        </p:nvSpPr>
        <p:spPr bwMode="auto">
          <a:xfrm>
            <a:off x="3629025" y="1439863"/>
            <a:ext cx="21717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8" name="Group 13"/>
          <p:cNvGrpSpPr>
            <a:grpSpLocks/>
          </p:cNvGrpSpPr>
          <p:nvPr/>
        </p:nvGrpSpPr>
        <p:grpSpPr bwMode="auto">
          <a:xfrm>
            <a:off x="5522913" y="987425"/>
            <a:ext cx="1090612" cy="884238"/>
            <a:chOff x="644" y="678"/>
            <a:chExt cx="607" cy="492"/>
          </a:xfrm>
        </p:grpSpPr>
        <p:sp>
          <p:nvSpPr>
            <p:cNvPr id="14352" name="AutoShape 14"/>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4353" name="Rectangle 15"/>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54" name="Rectangle 16"/>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55" name="Rectangle 17"/>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4349" name="Line 43"/>
          <p:cNvSpPr>
            <a:spLocks noChangeShapeType="1"/>
          </p:cNvSpPr>
          <p:nvPr/>
        </p:nvSpPr>
        <p:spPr bwMode="auto">
          <a:xfrm flipV="1">
            <a:off x="6100763" y="1868488"/>
            <a:ext cx="0" cy="46355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0" name="AutoShape 44"/>
          <p:cNvSpPr>
            <a:spLocks noChangeArrowheads="1"/>
          </p:cNvSpPr>
          <p:nvPr/>
        </p:nvSpPr>
        <p:spPr bwMode="auto">
          <a:xfrm rot="2186541">
            <a:off x="3289300" y="742950"/>
            <a:ext cx="636588"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4351" name="AutoShape 45"/>
          <p:cNvSpPr>
            <a:spLocks noChangeArrowheads="1"/>
          </p:cNvSpPr>
          <p:nvPr/>
        </p:nvSpPr>
        <p:spPr bwMode="auto">
          <a:xfrm rot="2186541">
            <a:off x="4856163" y="1704975"/>
            <a:ext cx="636587"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07" y="637767"/>
            <a:ext cx="7514816" cy="58509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3" name="Rectangle 2"/>
          <p:cNvSpPr>
            <a:spLocks noGrp="1" noChangeArrowheads="1"/>
          </p:cNvSpPr>
          <p:nvPr>
            <p:ph type="title"/>
          </p:nvPr>
        </p:nvSpPr>
        <p:spPr/>
        <p:txBody>
          <a:bodyPr/>
          <a:lstStyle/>
          <a:p>
            <a:pPr eaLnBrk="1" hangingPunct="1"/>
            <a:r>
              <a:rPr lang="en-US" smtClean="0"/>
              <a:t>Exposures and incidents: example</a:t>
            </a:r>
          </a:p>
        </p:txBody>
      </p:sp>
      <p:grpSp>
        <p:nvGrpSpPr>
          <p:cNvPr id="15365" name="Group 12"/>
          <p:cNvGrpSpPr>
            <a:grpSpLocks/>
          </p:cNvGrpSpPr>
          <p:nvPr/>
        </p:nvGrpSpPr>
        <p:grpSpPr bwMode="auto">
          <a:xfrm>
            <a:off x="7530472" y="856668"/>
            <a:ext cx="1090612" cy="884237"/>
            <a:chOff x="644" y="678"/>
            <a:chExt cx="607" cy="492"/>
          </a:xfrm>
        </p:grpSpPr>
        <p:sp>
          <p:nvSpPr>
            <p:cNvPr id="15398" name="AutoShape 13"/>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399" name="Rectangle 14"/>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00" name="Rectangle 15"/>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01" name="Rectangle 16"/>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6" name="Line 17"/>
          <p:cNvSpPr>
            <a:spLocks noChangeShapeType="1"/>
          </p:cNvSpPr>
          <p:nvPr/>
        </p:nvSpPr>
        <p:spPr bwMode="auto">
          <a:xfrm flipH="1">
            <a:off x="6786563" y="2014538"/>
            <a:ext cx="75723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7" name="AutoShape 18"/>
          <p:cNvSpPr>
            <a:spLocks noChangeArrowheads="1"/>
          </p:cNvSpPr>
          <p:nvPr/>
        </p:nvSpPr>
        <p:spPr bwMode="auto">
          <a:xfrm>
            <a:off x="667198" y="1350334"/>
            <a:ext cx="3841008" cy="142683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15368" name="Group 19"/>
          <p:cNvGrpSpPr>
            <a:grpSpLocks/>
          </p:cNvGrpSpPr>
          <p:nvPr/>
        </p:nvGrpSpPr>
        <p:grpSpPr bwMode="auto">
          <a:xfrm>
            <a:off x="4508206" y="3305086"/>
            <a:ext cx="896937" cy="896938"/>
            <a:chOff x="1350" y="686"/>
            <a:chExt cx="1132" cy="1132"/>
          </a:xfrm>
        </p:grpSpPr>
        <p:sp>
          <p:nvSpPr>
            <p:cNvPr id="15396" name="AutoShape 20"/>
            <p:cNvSpPr>
              <a:spLocks noChangeArrowheads="1"/>
            </p:cNvSpPr>
            <p:nvPr/>
          </p:nvSpPr>
          <p:spPr bwMode="auto">
            <a:xfrm>
              <a:off x="1350" y="686"/>
              <a:ext cx="1132" cy="1132"/>
            </a:xfrm>
            <a:prstGeom prst="smileyFace">
              <a:avLst>
                <a:gd name="adj" fmla="val -4653"/>
              </a:avLst>
            </a:prstGeom>
            <a:solidFill>
              <a:srgbClr val="FFCC99"/>
            </a:solidFill>
            <a:ln w="19050">
              <a:solidFill>
                <a:srgbClr val="000000"/>
              </a:solidFill>
              <a:round/>
              <a:headEnd/>
              <a:tailEnd/>
            </a:ln>
          </p:spPr>
          <p:txBody>
            <a:bodyPr wrap="none" anchor="ctr"/>
            <a:lstStyle/>
            <a:p>
              <a:endParaRPr lang="en-US"/>
            </a:p>
          </p:txBody>
        </p:sp>
        <p:pic>
          <p:nvPicPr>
            <p:cNvPr id="15397" name="Picture 21"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15369" name="AutoShape 22"/>
          <p:cNvSpPr>
            <a:spLocks noChangeArrowheads="1"/>
          </p:cNvSpPr>
          <p:nvPr/>
        </p:nvSpPr>
        <p:spPr bwMode="auto">
          <a:xfrm>
            <a:off x="667197" y="2777166"/>
            <a:ext cx="4096189" cy="181229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5370" name="AutoShape 23"/>
          <p:cNvSpPr>
            <a:spLocks noChangeArrowheads="1"/>
          </p:cNvSpPr>
          <p:nvPr/>
        </p:nvSpPr>
        <p:spPr bwMode="auto">
          <a:xfrm>
            <a:off x="667197" y="4752753"/>
            <a:ext cx="4096190" cy="157184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nvGrpSpPr>
          <p:cNvPr id="15371" name="Group 24"/>
          <p:cNvGrpSpPr>
            <a:grpSpLocks/>
          </p:cNvGrpSpPr>
          <p:nvPr/>
        </p:nvGrpSpPr>
        <p:grpSpPr bwMode="auto">
          <a:xfrm>
            <a:off x="4459697" y="5342521"/>
            <a:ext cx="1054100" cy="722312"/>
            <a:chOff x="463" y="1743"/>
            <a:chExt cx="1186" cy="813"/>
          </a:xfrm>
        </p:grpSpPr>
        <p:sp>
          <p:nvSpPr>
            <p:cNvPr id="15376" name="Freeform 25"/>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w="19050">
              <a:solidFill>
                <a:srgbClr val="000000"/>
              </a:solidFill>
              <a:round/>
              <a:headEnd/>
              <a:tailEnd/>
            </a:ln>
          </p:spPr>
          <p:txBody>
            <a:bodyPr/>
            <a:lstStyle/>
            <a:p>
              <a:endParaRPr lang="en-US"/>
            </a:p>
          </p:txBody>
        </p:sp>
        <p:sp>
          <p:nvSpPr>
            <p:cNvPr id="15377" name="Freeform 26"/>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w="19050">
              <a:solidFill>
                <a:srgbClr val="000000"/>
              </a:solidFill>
              <a:round/>
              <a:headEnd/>
              <a:tailEnd/>
            </a:ln>
          </p:spPr>
          <p:txBody>
            <a:bodyPr/>
            <a:lstStyle/>
            <a:p>
              <a:endParaRPr lang="en-US"/>
            </a:p>
          </p:txBody>
        </p:sp>
        <p:sp>
          <p:nvSpPr>
            <p:cNvPr id="15378" name="AutoShape 27"/>
            <p:cNvSpPr>
              <a:spLocks noChangeArrowheads="1"/>
            </p:cNvSpPr>
            <p:nvPr/>
          </p:nvSpPr>
          <p:spPr bwMode="auto">
            <a:xfrm>
              <a:off x="463" y="1743"/>
              <a:ext cx="1186" cy="813"/>
            </a:xfrm>
            <a:prstGeom prst="roundRect">
              <a:avLst>
                <a:gd name="adj" fmla="val 16667"/>
              </a:avLst>
            </a:prstGeom>
            <a:solidFill>
              <a:schemeClr val="folHlink"/>
            </a:solidFill>
            <a:ln w="19050" algn="ctr">
              <a:solidFill>
                <a:schemeClr val="folHlink"/>
              </a:solidFill>
              <a:round/>
              <a:headEnd/>
              <a:tailEnd/>
            </a:ln>
          </p:spPr>
          <p:txBody>
            <a:bodyPr lIns="0" tIns="0" rIns="0" bIns="0" anchor="ctr">
              <a:spAutoFit/>
            </a:bodyPr>
            <a:lstStyle/>
            <a:p>
              <a:endParaRPr lang="en-US"/>
            </a:p>
          </p:txBody>
        </p:sp>
        <p:sp>
          <p:nvSpPr>
            <p:cNvPr id="15379" name="AutoShape 28"/>
            <p:cNvSpPr>
              <a:spLocks noChangeArrowheads="1"/>
            </p:cNvSpPr>
            <p:nvPr/>
          </p:nvSpPr>
          <p:spPr bwMode="auto">
            <a:xfrm>
              <a:off x="493" y="1773"/>
              <a:ext cx="1127" cy="754"/>
            </a:xfrm>
            <a:prstGeom prst="roundRect">
              <a:avLst>
                <a:gd name="adj" fmla="val 16667"/>
              </a:avLst>
            </a:prstGeom>
            <a:solidFill>
              <a:srgbClr val="FFFFFF"/>
            </a:solidFill>
            <a:ln w="19050" algn="ctr">
              <a:solidFill>
                <a:schemeClr val="folHlink"/>
              </a:solidFill>
              <a:round/>
              <a:headEnd/>
              <a:tailEnd/>
            </a:ln>
          </p:spPr>
          <p:txBody>
            <a:bodyPr lIns="0" tIns="0" rIns="0" bIns="0" anchor="ctr">
              <a:spAutoFit/>
            </a:bodyPr>
            <a:lstStyle/>
            <a:p>
              <a:endParaRPr lang="en-US"/>
            </a:p>
          </p:txBody>
        </p:sp>
        <p:sp>
          <p:nvSpPr>
            <p:cNvPr id="15380" name="Freeform 29"/>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9050">
              <a:solidFill>
                <a:schemeClr val="bg1"/>
              </a:solidFill>
              <a:round/>
              <a:headEnd/>
              <a:tailEnd/>
            </a:ln>
          </p:spPr>
          <p:txBody>
            <a:bodyPr wrap="none" lIns="0" tIns="0" rIns="0" bIns="0" anchor="ctr">
              <a:spAutoFit/>
            </a:bodyPr>
            <a:lstStyle/>
            <a:p>
              <a:endParaRPr lang="en-US"/>
            </a:p>
          </p:txBody>
        </p:sp>
        <p:sp>
          <p:nvSpPr>
            <p:cNvPr id="15381" name="Freeform 30"/>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9050">
              <a:solidFill>
                <a:schemeClr val="bg1"/>
              </a:solidFill>
              <a:round/>
              <a:headEnd/>
              <a:tailEnd/>
            </a:ln>
          </p:spPr>
          <p:txBody>
            <a:bodyPr lIns="0" tIns="0" rIns="0" bIns="0" anchor="ctr">
              <a:spAutoFit/>
            </a:bodyPr>
            <a:lstStyle/>
            <a:p>
              <a:endParaRPr lang="en-US"/>
            </a:p>
          </p:txBody>
        </p:sp>
        <p:sp>
          <p:nvSpPr>
            <p:cNvPr id="15382" name="Freeform 31"/>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9050">
              <a:solidFill>
                <a:schemeClr val="bg1"/>
              </a:solidFill>
              <a:round/>
              <a:headEnd/>
              <a:tailEnd/>
            </a:ln>
          </p:spPr>
          <p:txBody>
            <a:bodyPr wrap="none" lIns="0" tIns="0" rIns="0" bIns="0" anchor="ctr">
              <a:spAutoFit/>
            </a:bodyPr>
            <a:lstStyle/>
            <a:p>
              <a:endParaRPr lang="en-US"/>
            </a:p>
          </p:txBody>
        </p:sp>
        <p:sp>
          <p:nvSpPr>
            <p:cNvPr id="15383" name="Freeform 32"/>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w="19050">
              <a:solidFill>
                <a:srgbClr val="000000"/>
              </a:solidFill>
              <a:round/>
              <a:headEnd/>
              <a:tailEnd/>
            </a:ln>
          </p:spPr>
          <p:txBody>
            <a:bodyPr/>
            <a:lstStyle/>
            <a:p>
              <a:endParaRPr lang="en-US"/>
            </a:p>
          </p:txBody>
        </p:sp>
        <p:sp>
          <p:nvSpPr>
            <p:cNvPr id="15384" name="Freeform 33"/>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w="19050">
              <a:solidFill>
                <a:srgbClr val="000000"/>
              </a:solidFill>
              <a:round/>
              <a:headEnd/>
              <a:tailEnd/>
            </a:ln>
          </p:spPr>
          <p:txBody>
            <a:bodyPr/>
            <a:lstStyle/>
            <a:p>
              <a:endParaRPr lang="en-US"/>
            </a:p>
          </p:txBody>
        </p:sp>
        <p:sp>
          <p:nvSpPr>
            <p:cNvPr id="15385" name="Freeform 34"/>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w="19050">
              <a:solidFill>
                <a:srgbClr val="000000"/>
              </a:solidFill>
              <a:round/>
              <a:headEnd/>
              <a:tailEnd/>
            </a:ln>
          </p:spPr>
          <p:txBody>
            <a:bodyPr/>
            <a:lstStyle/>
            <a:p>
              <a:endParaRPr lang="en-US"/>
            </a:p>
          </p:txBody>
        </p:sp>
        <p:sp>
          <p:nvSpPr>
            <p:cNvPr id="15386" name="Freeform 35"/>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87" name="Freeform 36"/>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9050">
              <a:solidFill>
                <a:schemeClr val="bg1"/>
              </a:solidFill>
              <a:round/>
              <a:headEnd/>
              <a:tailEnd/>
            </a:ln>
          </p:spPr>
          <p:txBody>
            <a:bodyPr/>
            <a:lstStyle/>
            <a:p>
              <a:endParaRPr lang="en-US"/>
            </a:p>
          </p:txBody>
        </p:sp>
        <p:sp>
          <p:nvSpPr>
            <p:cNvPr id="15388" name="Line 37"/>
            <p:cNvSpPr>
              <a:spLocks noChangeShapeType="1"/>
            </p:cNvSpPr>
            <p:nvPr/>
          </p:nvSpPr>
          <p:spPr bwMode="auto">
            <a:xfrm flipH="1" flipV="1">
              <a:off x="1431" y="1910"/>
              <a:ext cx="8" cy="11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9" name="Line 38"/>
            <p:cNvSpPr>
              <a:spLocks noChangeShapeType="1"/>
            </p:cNvSpPr>
            <p:nvPr/>
          </p:nvSpPr>
          <p:spPr bwMode="auto">
            <a:xfrm flipV="1">
              <a:off x="1464" y="1910"/>
              <a:ext cx="34" cy="11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0" name="Oval 39"/>
            <p:cNvSpPr>
              <a:spLocks noChangeArrowheads="1"/>
            </p:cNvSpPr>
            <p:nvPr/>
          </p:nvSpPr>
          <p:spPr bwMode="auto">
            <a:xfrm>
              <a:off x="629" y="2280"/>
              <a:ext cx="162" cy="159"/>
            </a:xfrm>
            <a:prstGeom prst="ellipse">
              <a:avLst/>
            </a:prstGeom>
            <a:solidFill>
              <a:schemeClr val="folHlink"/>
            </a:solidFill>
            <a:ln w="19050" algn="ctr">
              <a:solidFill>
                <a:srgbClr val="FF0000"/>
              </a:solidFill>
              <a:round/>
              <a:headEnd/>
              <a:tailEnd/>
            </a:ln>
          </p:spPr>
          <p:txBody>
            <a:bodyPr lIns="0" tIns="0" rIns="0" bIns="0" anchor="ctr">
              <a:spAutoFit/>
            </a:bodyPr>
            <a:lstStyle/>
            <a:p>
              <a:endParaRPr lang="en-US"/>
            </a:p>
          </p:txBody>
        </p:sp>
        <p:sp>
          <p:nvSpPr>
            <p:cNvPr id="15391" name="Freeform 40"/>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w="19050">
              <a:solidFill>
                <a:srgbClr val="000000"/>
              </a:solidFill>
              <a:round/>
              <a:headEnd/>
              <a:tailEnd/>
            </a:ln>
          </p:spPr>
          <p:txBody>
            <a:bodyPr/>
            <a:lstStyle/>
            <a:p>
              <a:endParaRPr lang="en-US"/>
            </a:p>
          </p:txBody>
        </p:sp>
        <p:sp>
          <p:nvSpPr>
            <p:cNvPr id="15392" name="Freeform 41"/>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w="19050">
              <a:solidFill>
                <a:srgbClr val="000000"/>
              </a:solidFill>
              <a:round/>
              <a:headEnd/>
              <a:tailEnd/>
            </a:ln>
          </p:spPr>
          <p:txBody>
            <a:bodyPr/>
            <a:lstStyle/>
            <a:p>
              <a:endParaRPr lang="en-US"/>
            </a:p>
          </p:txBody>
        </p:sp>
        <p:sp>
          <p:nvSpPr>
            <p:cNvPr id="15393" name="Oval 42"/>
            <p:cNvSpPr>
              <a:spLocks noChangeArrowheads="1"/>
            </p:cNvSpPr>
            <p:nvPr/>
          </p:nvSpPr>
          <p:spPr bwMode="auto">
            <a:xfrm>
              <a:off x="1349" y="2217"/>
              <a:ext cx="126" cy="216"/>
            </a:xfrm>
            <a:prstGeom prst="ellipse">
              <a:avLst/>
            </a:prstGeom>
            <a:solidFill>
              <a:schemeClr val="folHlink"/>
            </a:solidFill>
            <a:ln w="19050" algn="ctr">
              <a:solidFill>
                <a:srgbClr val="FF0000"/>
              </a:solidFill>
              <a:round/>
              <a:headEnd/>
              <a:tailEnd/>
            </a:ln>
          </p:spPr>
          <p:txBody>
            <a:bodyPr wrap="none" lIns="0" tIns="0" rIns="0" bIns="0" anchor="ctr">
              <a:spAutoFit/>
            </a:bodyPr>
            <a:lstStyle/>
            <a:p>
              <a:endParaRPr lang="en-US"/>
            </a:p>
          </p:txBody>
        </p:sp>
        <p:sp>
          <p:nvSpPr>
            <p:cNvPr id="15394" name="Freeform 43"/>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w="19050">
              <a:solidFill>
                <a:srgbClr val="000000"/>
              </a:solidFill>
              <a:round/>
              <a:headEnd/>
              <a:tailEnd/>
            </a:ln>
          </p:spPr>
          <p:txBody>
            <a:bodyPr/>
            <a:lstStyle/>
            <a:p>
              <a:endParaRPr lang="en-US"/>
            </a:p>
          </p:txBody>
        </p:sp>
        <p:sp>
          <p:nvSpPr>
            <p:cNvPr id="15395" name="Freeform 44"/>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w="19050">
              <a:solidFill>
                <a:srgbClr val="000000"/>
              </a:solidFill>
              <a:round/>
              <a:headEnd/>
              <a:tailEnd/>
            </a:ln>
          </p:spPr>
          <p:txBody>
            <a:bodyPr/>
            <a:lstStyle/>
            <a:p>
              <a:endParaRPr lang="en-US"/>
            </a:p>
          </p:txBody>
        </p:sp>
      </p:grpSp>
      <p:sp>
        <p:nvSpPr>
          <p:cNvPr id="15372" name="Text Box 46"/>
          <p:cNvSpPr txBox="1">
            <a:spLocks noChangeArrowheads="1"/>
          </p:cNvSpPr>
          <p:nvPr/>
        </p:nvSpPr>
        <p:spPr bwMode="auto">
          <a:xfrm>
            <a:off x="5139618" y="2063750"/>
            <a:ext cx="139940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Collision/Ray Newton</a:t>
            </a:r>
            <a:br>
              <a:rPr lang="en-US" sz="1600" dirty="0">
                <a:solidFill>
                  <a:schemeClr val="bg1"/>
                </a:solidFill>
              </a:rPr>
            </a:br>
            <a:r>
              <a:rPr lang="en-US" sz="1600" dirty="0">
                <a:solidFill>
                  <a:schemeClr val="bg1"/>
                </a:solidFill>
              </a:rPr>
              <a:t>Exposure</a:t>
            </a:r>
          </a:p>
        </p:txBody>
      </p:sp>
      <p:sp>
        <p:nvSpPr>
          <p:cNvPr id="15373" name="Text Box 47"/>
          <p:cNvSpPr txBox="1">
            <a:spLocks noChangeArrowheads="1"/>
          </p:cNvSpPr>
          <p:nvPr/>
        </p:nvSpPr>
        <p:spPr bwMode="auto">
          <a:xfrm>
            <a:off x="7125659" y="353430"/>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Vehicle ExposureType</a:t>
            </a:r>
          </a:p>
        </p:txBody>
      </p:sp>
      <p:sp>
        <p:nvSpPr>
          <p:cNvPr id="15374" name="Text Box 48"/>
          <p:cNvSpPr txBox="1">
            <a:spLocks noChangeArrowheads="1"/>
          </p:cNvSpPr>
          <p:nvPr/>
        </p:nvSpPr>
        <p:spPr bwMode="auto">
          <a:xfrm>
            <a:off x="5632372" y="5417000"/>
            <a:ext cx="1063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Vehicle</a:t>
            </a:r>
            <a:br>
              <a:rPr lang="en-US" sz="1600" dirty="0">
                <a:solidFill>
                  <a:schemeClr val="bg1"/>
                </a:solidFill>
              </a:rPr>
            </a:br>
            <a:r>
              <a:rPr lang="en-US" sz="1600" dirty="0">
                <a:solidFill>
                  <a:schemeClr val="bg1"/>
                </a:solidFill>
              </a:rPr>
              <a:t>Incident</a:t>
            </a:r>
          </a:p>
        </p:txBody>
      </p:sp>
      <p:sp>
        <p:nvSpPr>
          <p:cNvPr id="15375" name="Text Box 49"/>
          <p:cNvSpPr txBox="1">
            <a:spLocks noChangeArrowheads="1"/>
          </p:cNvSpPr>
          <p:nvPr/>
        </p:nvSpPr>
        <p:spPr bwMode="auto">
          <a:xfrm>
            <a:off x="5454628" y="3484517"/>
            <a:ext cx="17351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Ray Newton</a:t>
            </a:r>
            <a:br>
              <a:rPr lang="en-US" sz="1600" dirty="0">
                <a:solidFill>
                  <a:schemeClr val="bg1"/>
                </a:solidFill>
              </a:rPr>
            </a:br>
            <a:r>
              <a:rPr lang="en-US" sz="1600" dirty="0">
                <a:solidFill>
                  <a:schemeClr val="bg1"/>
                </a:solidFill>
              </a:rPr>
              <a:t>Claimant</a:t>
            </a:r>
          </a:p>
        </p:txBody>
      </p:sp>
      <p:grpSp>
        <p:nvGrpSpPr>
          <p:cNvPr id="15364" name="Group 5"/>
          <p:cNvGrpSpPr>
            <a:grpSpLocks/>
          </p:cNvGrpSpPr>
          <p:nvPr/>
        </p:nvGrpSpPr>
        <p:grpSpPr bwMode="auto">
          <a:xfrm>
            <a:off x="4258335" y="1496482"/>
            <a:ext cx="862013" cy="857250"/>
            <a:chOff x="3360" y="800"/>
            <a:chExt cx="620" cy="616"/>
          </a:xfrm>
        </p:grpSpPr>
        <p:sp>
          <p:nvSpPr>
            <p:cNvPr id="15402" name="AutoShape 6"/>
            <p:cNvSpPr>
              <a:spLocks noChangeArrowheads="1"/>
            </p:cNvSpPr>
            <p:nvPr/>
          </p:nvSpPr>
          <p:spPr bwMode="auto">
            <a:xfrm>
              <a:off x="3360" y="800"/>
              <a:ext cx="620" cy="616"/>
            </a:xfrm>
            <a:prstGeom prst="roundRect">
              <a:avLst>
                <a:gd name="adj" fmla="val 16667"/>
              </a:avLst>
            </a:prstGeom>
            <a:solidFill>
              <a:srgbClr val="CCFFCC"/>
            </a:solidFill>
            <a:ln w="19050" algn="ctr">
              <a:solidFill>
                <a:schemeClr val="bg1"/>
              </a:solidFill>
              <a:round/>
              <a:headEnd/>
              <a:tailEnd/>
            </a:ln>
          </p:spPr>
          <p:txBody>
            <a:bodyPr lIns="0" tIns="0" rIns="0" bIns="0" anchor="ctr">
              <a:spAutoFit/>
            </a:bodyPr>
            <a:lstStyle/>
            <a:p>
              <a:endParaRPr lang="en-US"/>
            </a:p>
          </p:txBody>
        </p:sp>
        <p:sp>
          <p:nvSpPr>
            <p:cNvPr id="15403" name="Freeform 7"/>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9050">
              <a:solidFill>
                <a:schemeClr val="bg1"/>
              </a:solidFill>
              <a:round/>
              <a:headEnd/>
              <a:tailEnd/>
            </a:ln>
          </p:spPr>
          <p:txBody>
            <a:bodyPr lIns="0" tIns="0" rIns="0" bIns="0" anchor="ctr">
              <a:spAutoFit/>
            </a:bodyPr>
            <a:lstStyle/>
            <a:p>
              <a:endParaRPr lang="en-US"/>
            </a:p>
          </p:txBody>
        </p:sp>
        <p:grpSp>
          <p:nvGrpSpPr>
            <p:cNvPr id="15404" name="Group 8"/>
            <p:cNvGrpSpPr>
              <a:grpSpLocks/>
            </p:cNvGrpSpPr>
            <p:nvPr/>
          </p:nvGrpSpPr>
          <p:grpSpPr bwMode="auto">
            <a:xfrm flipH="1">
              <a:off x="3749" y="1171"/>
              <a:ext cx="212" cy="213"/>
              <a:chOff x="1350" y="686"/>
              <a:chExt cx="1132" cy="1132"/>
            </a:xfrm>
          </p:grpSpPr>
          <p:sp>
            <p:nvSpPr>
              <p:cNvPr id="15406" name="AutoShape 9"/>
              <p:cNvSpPr>
                <a:spLocks noChangeArrowheads="1"/>
              </p:cNvSpPr>
              <p:nvPr/>
            </p:nvSpPr>
            <p:spPr bwMode="auto">
              <a:xfrm>
                <a:off x="1350" y="686"/>
                <a:ext cx="1132" cy="1132"/>
              </a:xfrm>
              <a:prstGeom prst="smileyFace">
                <a:avLst>
                  <a:gd name="adj" fmla="val -4653"/>
                </a:avLst>
              </a:prstGeom>
              <a:solidFill>
                <a:srgbClr val="FFCC99"/>
              </a:solidFill>
              <a:ln w="19050">
                <a:solidFill>
                  <a:srgbClr val="000000"/>
                </a:solidFill>
                <a:round/>
                <a:headEnd/>
                <a:tailEnd/>
              </a:ln>
            </p:spPr>
            <p:txBody>
              <a:bodyPr wrap="none" anchor="ctr"/>
              <a:lstStyle/>
              <a:p>
                <a:endParaRPr lang="en-US"/>
              </a:p>
            </p:txBody>
          </p:sp>
          <p:pic>
            <p:nvPicPr>
              <p:cNvPr id="15407"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pic>
          <p:nvPicPr>
            <p:cNvPr id="15405" name="Picture 1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9" name="Line 397"/>
          <p:cNvSpPr>
            <a:spLocks noChangeShapeType="1"/>
          </p:cNvSpPr>
          <p:nvPr/>
        </p:nvSpPr>
        <p:spPr bwMode="auto">
          <a:xfrm flipH="1" flipV="1">
            <a:off x="3381153" y="765544"/>
            <a:ext cx="4149319" cy="4110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Exposure – incident relationship</a:t>
            </a:r>
          </a:p>
        </p:txBody>
      </p:sp>
      <p:sp>
        <p:nvSpPr>
          <p:cNvPr id="16387" name="Rectangle 4"/>
          <p:cNvSpPr>
            <a:spLocks noGrp="1" noChangeArrowheads="1"/>
          </p:cNvSpPr>
          <p:nvPr>
            <p:ph idx="1"/>
          </p:nvPr>
        </p:nvSpPr>
        <p:spPr/>
        <p:txBody>
          <a:bodyPr/>
          <a:lstStyle/>
          <a:p>
            <a:pPr>
              <a:buFont typeface="Arial" charset="0"/>
              <a:buChar char="•"/>
            </a:pPr>
            <a:r>
              <a:rPr lang="en-US" smtClean="0"/>
              <a:t>Incident entity has several levels of subtypes</a:t>
            </a:r>
          </a:p>
          <a:p>
            <a:pPr>
              <a:buFont typeface="Arial" charset="0"/>
              <a:buChar char="•"/>
            </a:pPr>
            <a:r>
              <a:rPr lang="en-US" smtClean="0"/>
              <a:t>Every exposure type maps to Incident or one of its subtypes</a:t>
            </a:r>
          </a:p>
          <a:p>
            <a:pPr lvl="1"/>
            <a:r>
              <a:rPr lang="en-US" smtClean="0"/>
              <a:t>Identifies type of incident to create when new exposure is created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136"/>
          <p:cNvSpPr>
            <a:spLocks noChangeShapeType="1"/>
          </p:cNvSpPr>
          <p:nvPr/>
        </p:nvSpPr>
        <p:spPr bwMode="auto">
          <a:xfrm flipH="1" flipV="1">
            <a:off x="2311400" y="3436938"/>
            <a:ext cx="7938" cy="23241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Line 41"/>
          <p:cNvSpPr>
            <a:spLocks noChangeShapeType="1"/>
          </p:cNvSpPr>
          <p:nvPr/>
        </p:nvSpPr>
        <p:spPr bwMode="auto">
          <a:xfrm>
            <a:off x="2311400" y="4200525"/>
            <a:ext cx="479425"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2" name="Line 134"/>
          <p:cNvSpPr>
            <a:spLocks noChangeShapeType="1"/>
          </p:cNvSpPr>
          <p:nvPr/>
        </p:nvSpPr>
        <p:spPr bwMode="auto">
          <a:xfrm>
            <a:off x="2311400" y="4991100"/>
            <a:ext cx="479425"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3" name="Line 135"/>
          <p:cNvSpPr>
            <a:spLocks noChangeShapeType="1"/>
          </p:cNvSpPr>
          <p:nvPr/>
        </p:nvSpPr>
        <p:spPr bwMode="auto">
          <a:xfrm>
            <a:off x="2311400" y="5764213"/>
            <a:ext cx="479425" cy="1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4" name="Line 131"/>
          <p:cNvSpPr>
            <a:spLocks noChangeShapeType="1"/>
          </p:cNvSpPr>
          <p:nvPr/>
        </p:nvSpPr>
        <p:spPr bwMode="auto">
          <a:xfrm>
            <a:off x="2308225" y="2735263"/>
            <a:ext cx="55784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5" name="Line 132"/>
          <p:cNvSpPr>
            <a:spLocks noChangeShapeType="1"/>
          </p:cNvSpPr>
          <p:nvPr/>
        </p:nvSpPr>
        <p:spPr bwMode="auto">
          <a:xfrm flipV="1">
            <a:off x="7878763" y="2725738"/>
            <a:ext cx="0" cy="660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6" name="Line 133"/>
          <p:cNvSpPr>
            <a:spLocks noChangeShapeType="1"/>
          </p:cNvSpPr>
          <p:nvPr/>
        </p:nvSpPr>
        <p:spPr bwMode="auto">
          <a:xfrm flipV="1">
            <a:off x="2303463" y="2725738"/>
            <a:ext cx="17462" cy="4937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7" name="Rectangle 2"/>
          <p:cNvSpPr>
            <a:spLocks noGrp="1" noChangeArrowheads="1"/>
          </p:cNvSpPr>
          <p:nvPr>
            <p:ph type="title"/>
          </p:nvPr>
        </p:nvSpPr>
        <p:spPr/>
        <p:txBody>
          <a:bodyPr/>
          <a:lstStyle/>
          <a:p>
            <a:pPr eaLnBrk="1" hangingPunct="1"/>
            <a:r>
              <a:rPr lang="en-US" smtClean="0"/>
              <a:t>The incident subtype hierarchy</a:t>
            </a:r>
          </a:p>
        </p:txBody>
      </p:sp>
      <p:sp>
        <p:nvSpPr>
          <p:cNvPr id="17418" name="Line 3"/>
          <p:cNvSpPr>
            <a:spLocks noChangeShapeType="1"/>
          </p:cNvSpPr>
          <p:nvPr/>
        </p:nvSpPr>
        <p:spPr bwMode="auto">
          <a:xfrm>
            <a:off x="2468563" y="1704975"/>
            <a:ext cx="50022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4"/>
          <p:cNvSpPr>
            <a:spLocks noChangeShapeType="1"/>
          </p:cNvSpPr>
          <p:nvPr/>
        </p:nvSpPr>
        <p:spPr bwMode="auto">
          <a:xfrm flipH="1" flipV="1">
            <a:off x="5073650" y="1546225"/>
            <a:ext cx="17463" cy="34559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0" name="Line 5"/>
          <p:cNvSpPr>
            <a:spLocks noChangeShapeType="1"/>
          </p:cNvSpPr>
          <p:nvPr/>
        </p:nvSpPr>
        <p:spPr bwMode="auto">
          <a:xfrm flipV="1">
            <a:off x="7462838" y="1695450"/>
            <a:ext cx="0" cy="660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21" name="Group 126"/>
          <p:cNvGrpSpPr>
            <a:grpSpLocks/>
          </p:cNvGrpSpPr>
          <p:nvPr/>
        </p:nvGrpSpPr>
        <p:grpSpPr bwMode="auto">
          <a:xfrm>
            <a:off x="4103688" y="2862263"/>
            <a:ext cx="1946275" cy="711200"/>
            <a:chOff x="1786" y="2236"/>
            <a:chExt cx="1779" cy="448"/>
          </a:xfrm>
        </p:grpSpPr>
        <p:sp>
          <p:nvSpPr>
            <p:cNvPr id="17507" name="AutoShape 8"/>
            <p:cNvSpPr>
              <a:spLocks noChangeArrowheads="1"/>
            </p:cNvSpPr>
            <p:nvPr/>
          </p:nvSpPr>
          <p:spPr bwMode="auto">
            <a:xfrm>
              <a:off x="1786" y="2236"/>
              <a:ext cx="1779"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508" name="Text Box 9"/>
            <p:cNvSpPr txBox="1">
              <a:spLocks noChangeArrowheads="1"/>
            </p:cNvSpPr>
            <p:nvPr/>
          </p:nvSpPr>
          <p:spPr bwMode="auto">
            <a:xfrm>
              <a:off x="1836" y="2274"/>
              <a:ext cx="1699"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FixedProperty Incident</a:t>
              </a:r>
            </a:p>
          </p:txBody>
        </p:sp>
      </p:grpSp>
      <p:grpSp>
        <p:nvGrpSpPr>
          <p:cNvPr id="17422" name="Group 13"/>
          <p:cNvGrpSpPr>
            <a:grpSpLocks/>
          </p:cNvGrpSpPr>
          <p:nvPr/>
        </p:nvGrpSpPr>
        <p:grpSpPr bwMode="auto">
          <a:xfrm>
            <a:off x="4233863" y="830263"/>
            <a:ext cx="1671637" cy="711200"/>
            <a:chOff x="2524" y="2022"/>
            <a:chExt cx="1053" cy="448"/>
          </a:xfrm>
          <a:effectLst>
            <a:outerShdw blurRad="50800" dist="38100" dir="5400000" algn="t" rotWithShape="0">
              <a:prstClr val="black">
                <a:alpha val="40000"/>
              </a:prstClr>
            </a:outerShdw>
          </a:effectLst>
        </p:grpSpPr>
        <p:sp>
          <p:nvSpPr>
            <p:cNvPr id="17505" name="AutoShape 14"/>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506" name="Text Box 15"/>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Incident</a:t>
              </a:r>
            </a:p>
          </p:txBody>
        </p:sp>
      </p:grpSp>
      <p:grpSp>
        <p:nvGrpSpPr>
          <p:cNvPr id="17423" name="Group 119"/>
          <p:cNvGrpSpPr>
            <a:grpSpLocks/>
          </p:cNvGrpSpPr>
          <p:nvPr/>
        </p:nvGrpSpPr>
        <p:grpSpPr bwMode="auto">
          <a:xfrm>
            <a:off x="3979863" y="1882775"/>
            <a:ext cx="2168525" cy="711200"/>
            <a:chOff x="2825" y="1054"/>
            <a:chExt cx="1366" cy="448"/>
          </a:xfrm>
        </p:grpSpPr>
        <p:sp>
          <p:nvSpPr>
            <p:cNvPr id="17503" name="AutoShape 17"/>
            <p:cNvSpPr>
              <a:spLocks noChangeArrowheads="1"/>
            </p:cNvSpPr>
            <p:nvPr/>
          </p:nvSpPr>
          <p:spPr bwMode="auto">
            <a:xfrm>
              <a:off x="2825" y="1054"/>
              <a:ext cx="1366"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504" name="Text Box 18"/>
            <p:cNvSpPr txBox="1">
              <a:spLocks noChangeArrowheads="1"/>
            </p:cNvSpPr>
            <p:nvPr/>
          </p:nvSpPr>
          <p:spPr bwMode="auto">
            <a:xfrm>
              <a:off x="2848" y="1182"/>
              <a:ext cx="1299"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PropertyIncident</a:t>
              </a:r>
            </a:p>
          </p:txBody>
        </p:sp>
      </p:grpSp>
      <p:grpSp>
        <p:nvGrpSpPr>
          <p:cNvPr id="17424" name="Group 120"/>
          <p:cNvGrpSpPr>
            <a:grpSpLocks/>
          </p:cNvGrpSpPr>
          <p:nvPr/>
        </p:nvGrpSpPr>
        <p:grpSpPr bwMode="auto">
          <a:xfrm>
            <a:off x="6642100" y="1863725"/>
            <a:ext cx="1644650" cy="711200"/>
            <a:chOff x="4840" y="1042"/>
            <a:chExt cx="1036" cy="448"/>
          </a:xfrm>
        </p:grpSpPr>
        <p:sp>
          <p:nvSpPr>
            <p:cNvPr id="17501" name="AutoShape 20"/>
            <p:cNvSpPr>
              <a:spLocks noChangeArrowheads="1"/>
            </p:cNvSpPr>
            <p:nvPr/>
          </p:nvSpPr>
          <p:spPr bwMode="auto">
            <a:xfrm>
              <a:off x="4840" y="1042"/>
              <a:ext cx="1036"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502" name="Text Box 21"/>
            <p:cNvSpPr txBox="1">
              <a:spLocks noChangeArrowheads="1"/>
            </p:cNvSpPr>
            <p:nvPr/>
          </p:nvSpPr>
          <p:spPr bwMode="auto">
            <a:xfrm>
              <a:off x="4867" y="1170"/>
              <a:ext cx="9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TripIncident</a:t>
              </a:r>
            </a:p>
          </p:txBody>
        </p:sp>
      </p:grpSp>
      <p:sp>
        <p:nvSpPr>
          <p:cNvPr id="17425" name="Line 22"/>
          <p:cNvSpPr>
            <a:spLocks noChangeShapeType="1"/>
          </p:cNvSpPr>
          <p:nvPr/>
        </p:nvSpPr>
        <p:spPr bwMode="auto">
          <a:xfrm>
            <a:off x="5087938" y="4244975"/>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6" name="Line 23"/>
          <p:cNvSpPr>
            <a:spLocks noChangeShapeType="1"/>
          </p:cNvSpPr>
          <p:nvPr/>
        </p:nvSpPr>
        <p:spPr bwMode="auto">
          <a:xfrm>
            <a:off x="5087938" y="4997450"/>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27" name="Group 26"/>
          <p:cNvGrpSpPr>
            <a:grpSpLocks/>
          </p:cNvGrpSpPr>
          <p:nvPr/>
        </p:nvGrpSpPr>
        <p:grpSpPr bwMode="auto">
          <a:xfrm>
            <a:off x="5287963" y="4652963"/>
            <a:ext cx="2203450" cy="711200"/>
            <a:chOff x="1773" y="3296"/>
            <a:chExt cx="1053" cy="448"/>
          </a:xfrm>
        </p:grpSpPr>
        <p:sp>
          <p:nvSpPr>
            <p:cNvPr id="17499" name="AutoShape 27"/>
            <p:cNvSpPr>
              <a:spLocks noChangeArrowheads="1"/>
            </p:cNvSpPr>
            <p:nvPr/>
          </p:nvSpPr>
          <p:spPr bwMode="auto">
            <a:xfrm>
              <a:off x="1773" y="3296"/>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500" name="Text Box 28"/>
            <p:cNvSpPr txBox="1">
              <a:spLocks noChangeArrowheads="1"/>
            </p:cNvSpPr>
            <p:nvPr/>
          </p:nvSpPr>
          <p:spPr bwMode="auto">
            <a:xfrm>
              <a:off x="1808" y="3327"/>
              <a:ext cx="983"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OtherStructure Incident</a:t>
              </a:r>
            </a:p>
          </p:txBody>
        </p:sp>
      </p:grpSp>
      <p:grpSp>
        <p:nvGrpSpPr>
          <p:cNvPr id="17428" name="Group 29"/>
          <p:cNvGrpSpPr>
            <a:grpSpLocks/>
          </p:cNvGrpSpPr>
          <p:nvPr/>
        </p:nvGrpSpPr>
        <p:grpSpPr bwMode="auto">
          <a:xfrm>
            <a:off x="5287963" y="3890963"/>
            <a:ext cx="2205037" cy="711200"/>
            <a:chOff x="2524" y="2022"/>
            <a:chExt cx="1053" cy="448"/>
          </a:xfrm>
        </p:grpSpPr>
        <p:sp>
          <p:nvSpPr>
            <p:cNvPr id="17497" name="AutoShape 30"/>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98" name="Text Box 31"/>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DwellingIncident</a:t>
              </a:r>
            </a:p>
          </p:txBody>
        </p:sp>
      </p:grpSp>
      <p:grpSp>
        <p:nvGrpSpPr>
          <p:cNvPr id="17429" name="Group 32"/>
          <p:cNvGrpSpPr>
            <a:grpSpLocks/>
          </p:cNvGrpSpPr>
          <p:nvPr/>
        </p:nvGrpSpPr>
        <p:grpSpPr bwMode="auto">
          <a:xfrm>
            <a:off x="2520950" y="3840163"/>
            <a:ext cx="2325688" cy="711200"/>
            <a:chOff x="2524" y="2022"/>
            <a:chExt cx="1053" cy="448"/>
          </a:xfrm>
        </p:grpSpPr>
        <p:sp>
          <p:nvSpPr>
            <p:cNvPr id="17495" name="AutoShape 33"/>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96" name="Text Box 34"/>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BaggageIncident</a:t>
              </a:r>
            </a:p>
          </p:txBody>
        </p:sp>
      </p:grpSp>
      <p:sp>
        <p:nvSpPr>
          <p:cNvPr id="17430" name="Line 43"/>
          <p:cNvSpPr>
            <a:spLocks noChangeShapeType="1"/>
          </p:cNvSpPr>
          <p:nvPr/>
        </p:nvSpPr>
        <p:spPr bwMode="auto">
          <a:xfrm flipV="1">
            <a:off x="2460625" y="1695450"/>
            <a:ext cx="17463" cy="4937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1" name="Group 127"/>
          <p:cNvGrpSpPr>
            <a:grpSpLocks/>
          </p:cNvGrpSpPr>
          <p:nvPr/>
        </p:nvGrpSpPr>
        <p:grpSpPr bwMode="auto">
          <a:xfrm>
            <a:off x="1301750" y="2862263"/>
            <a:ext cx="2019300" cy="711200"/>
            <a:chOff x="3687" y="2236"/>
            <a:chExt cx="1893" cy="448"/>
          </a:xfrm>
        </p:grpSpPr>
        <p:sp>
          <p:nvSpPr>
            <p:cNvPr id="17493" name="AutoShape 46"/>
            <p:cNvSpPr>
              <a:spLocks noChangeArrowheads="1"/>
            </p:cNvSpPr>
            <p:nvPr/>
          </p:nvSpPr>
          <p:spPr bwMode="auto">
            <a:xfrm>
              <a:off x="3687" y="2236"/>
              <a:ext cx="18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494" name="Text Box 47"/>
            <p:cNvSpPr txBox="1">
              <a:spLocks noChangeArrowheads="1"/>
            </p:cNvSpPr>
            <p:nvPr/>
          </p:nvSpPr>
          <p:spPr bwMode="auto">
            <a:xfrm>
              <a:off x="3725" y="2274"/>
              <a:ext cx="1796"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MobileProperty Incident</a:t>
              </a:r>
            </a:p>
          </p:txBody>
        </p:sp>
      </p:grpSp>
      <p:grpSp>
        <p:nvGrpSpPr>
          <p:cNvPr id="17432" name="Group 128"/>
          <p:cNvGrpSpPr>
            <a:grpSpLocks/>
          </p:cNvGrpSpPr>
          <p:nvPr/>
        </p:nvGrpSpPr>
        <p:grpSpPr bwMode="auto">
          <a:xfrm>
            <a:off x="6832600" y="2862263"/>
            <a:ext cx="2106613" cy="711200"/>
            <a:chOff x="730" y="1722"/>
            <a:chExt cx="1892" cy="448"/>
          </a:xfrm>
        </p:grpSpPr>
        <p:sp>
          <p:nvSpPr>
            <p:cNvPr id="17491" name="AutoShape 49"/>
            <p:cNvSpPr>
              <a:spLocks noChangeArrowheads="1"/>
            </p:cNvSpPr>
            <p:nvPr/>
          </p:nvSpPr>
          <p:spPr bwMode="auto">
            <a:xfrm>
              <a:off x="730" y="1722"/>
              <a:ext cx="1892"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492" name="Text Box 50"/>
            <p:cNvSpPr txBox="1">
              <a:spLocks noChangeArrowheads="1"/>
            </p:cNvSpPr>
            <p:nvPr/>
          </p:nvSpPr>
          <p:spPr bwMode="auto">
            <a:xfrm>
              <a:off x="744" y="1766"/>
              <a:ext cx="1851"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LivingExpenses Incident</a:t>
              </a:r>
            </a:p>
          </p:txBody>
        </p:sp>
      </p:grpSp>
      <p:grpSp>
        <p:nvGrpSpPr>
          <p:cNvPr id="17433" name="Group 121"/>
          <p:cNvGrpSpPr>
            <a:grpSpLocks/>
          </p:cNvGrpSpPr>
          <p:nvPr/>
        </p:nvGrpSpPr>
        <p:grpSpPr bwMode="auto">
          <a:xfrm>
            <a:off x="1565275" y="1882775"/>
            <a:ext cx="1812925" cy="711200"/>
            <a:chOff x="1196" y="1054"/>
            <a:chExt cx="1142" cy="448"/>
          </a:xfrm>
        </p:grpSpPr>
        <p:sp>
          <p:nvSpPr>
            <p:cNvPr id="17489" name="AutoShape 52"/>
            <p:cNvSpPr>
              <a:spLocks noChangeArrowheads="1"/>
            </p:cNvSpPr>
            <p:nvPr/>
          </p:nvSpPr>
          <p:spPr bwMode="auto">
            <a:xfrm>
              <a:off x="1196" y="1054"/>
              <a:ext cx="1142"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490" name="Text Box 53"/>
            <p:cNvSpPr txBox="1">
              <a:spLocks noChangeArrowheads="1"/>
            </p:cNvSpPr>
            <p:nvPr/>
          </p:nvSpPr>
          <p:spPr bwMode="auto">
            <a:xfrm>
              <a:off x="1209" y="1182"/>
              <a:ext cx="1126"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InjuryIncident</a:t>
              </a:r>
            </a:p>
          </p:txBody>
        </p:sp>
      </p:grpSp>
      <p:grpSp>
        <p:nvGrpSpPr>
          <p:cNvPr id="17434" name="Group 57"/>
          <p:cNvGrpSpPr>
            <a:grpSpLocks/>
          </p:cNvGrpSpPr>
          <p:nvPr/>
        </p:nvGrpSpPr>
        <p:grpSpPr bwMode="auto">
          <a:xfrm>
            <a:off x="2520950" y="5410200"/>
            <a:ext cx="2328863" cy="711200"/>
            <a:chOff x="2524" y="2022"/>
            <a:chExt cx="1053" cy="448"/>
          </a:xfrm>
        </p:grpSpPr>
        <p:sp>
          <p:nvSpPr>
            <p:cNvPr id="17487" name="AutoShape 5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88" name="Text Box 5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VehicleIncident</a:t>
              </a:r>
            </a:p>
          </p:txBody>
        </p:sp>
      </p:grpSp>
      <p:grpSp>
        <p:nvGrpSpPr>
          <p:cNvPr id="17435" name="Group 129"/>
          <p:cNvGrpSpPr>
            <a:grpSpLocks/>
          </p:cNvGrpSpPr>
          <p:nvPr/>
        </p:nvGrpSpPr>
        <p:grpSpPr bwMode="auto">
          <a:xfrm>
            <a:off x="2520950" y="4635500"/>
            <a:ext cx="2325688" cy="711200"/>
            <a:chOff x="3742" y="3157"/>
            <a:chExt cx="1898" cy="448"/>
          </a:xfrm>
        </p:grpSpPr>
        <p:sp>
          <p:nvSpPr>
            <p:cNvPr id="17485" name="AutoShape 36"/>
            <p:cNvSpPr>
              <a:spLocks noChangeArrowheads="1"/>
            </p:cNvSpPr>
            <p:nvPr/>
          </p:nvSpPr>
          <p:spPr bwMode="auto">
            <a:xfrm>
              <a:off x="3742" y="3157"/>
              <a:ext cx="1898"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86" name="Text Box 37"/>
            <p:cNvSpPr txBox="1">
              <a:spLocks noChangeArrowheads="1"/>
            </p:cNvSpPr>
            <p:nvPr/>
          </p:nvSpPr>
          <p:spPr bwMode="auto">
            <a:xfrm>
              <a:off x="3805" y="3189"/>
              <a:ext cx="1772"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PropertyContents Incident</a:t>
              </a:r>
            </a:p>
          </p:txBody>
        </p:sp>
      </p:grpSp>
      <p:grpSp>
        <p:nvGrpSpPr>
          <p:cNvPr id="17436" name="Group 138"/>
          <p:cNvGrpSpPr>
            <a:grpSpLocks/>
          </p:cNvGrpSpPr>
          <p:nvPr/>
        </p:nvGrpSpPr>
        <p:grpSpPr bwMode="auto">
          <a:xfrm>
            <a:off x="241300" y="1020763"/>
            <a:ext cx="1317625" cy="903287"/>
            <a:chOff x="1808" y="2634"/>
            <a:chExt cx="1186" cy="813"/>
          </a:xfrm>
        </p:grpSpPr>
        <p:grpSp>
          <p:nvGrpSpPr>
            <p:cNvPr id="17476" name="Group 139"/>
            <p:cNvGrpSpPr>
              <a:grpSpLocks/>
            </p:cNvGrpSpPr>
            <p:nvPr/>
          </p:nvGrpSpPr>
          <p:grpSpPr bwMode="auto">
            <a:xfrm>
              <a:off x="1808" y="2634"/>
              <a:ext cx="1186" cy="813"/>
              <a:chOff x="1732" y="3507"/>
              <a:chExt cx="1186" cy="813"/>
            </a:xfrm>
          </p:grpSpPr>
          <p:sp>
            <p:nvSpPr>
              <p:cNvPr id="17483" name="AutoShape 14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484" name="AutoShape 14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7477" name="Group 142"/>
            <p:cNvGrpSpPr>
              <a:grpSpLocks/>
            </p:cNvGrpSpPr>
            <p:nvPr/>
          </p:nvGrpSpPr>
          <p:grpSpPr bwMode="auto">
            <a:xfrm>
              <a:off x="2083" y="2655"/>
              <a:ext cx="617" cy="784"/>
              <a:chOff x="2900" y="2726"/>
              <a:chExt cx="505" cy="642"/>
            </a:xfrm>
          </p:grpSpPr>
          <p:sp>
            <p:nvSpPr>
              <p:cNvPr id="17478" name="Oval 14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7479" name="Freeform 14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17480" name="Freeform 145"/>
              <p:cNvSpPr>
                <a:spLocks/>
              </p:cNvSpPr>
              <p:nvPr/>
            </p:nvSpPr>
            <p:spPr bwMode="auto">
              <a:xfrm>
                <a:off x="2900" y="3068"/>
                <a:ext cx="409" cy="264"/>
              </a:xfrm>
              <a:custGeom>
                <a:avLst/>
                <a:gdLst>
                  <a:gd name="T0" fmla="*/ 1 w 559"/>
                  <a:gd name="T1" fmla="*/ 1 h 434"/>
                  <a:gd name="T2" fmla="*/ 18 w 559"/>
                  <a:gd name="T3" fmla="*/ 0 h 434"/>
                  <a:gd name="T4" fmla="*/ 17 w 559"/>
                  <a:gd name="T5" fmla="*/ 4 h 434"/>
                  <a:gd name="T6" fmla="*/ 31 w 559"/>
                  <a:gd name="T7" fmla="*/ 2 h 434"/>
                  <a:gd name="T8" fmla="*/ 41 w 559"/>
                  <a:gd name="T9" fmla="*/ 3 h 434"/>
                  <a:gd name="T10" fmla="*/ 46 w 559"/>
                  <a:gd name="T11" fmla="*/ 5 h 434"/>
                  <a:gd name="T12" fmla="*/ 43 w 559"/>
                  <a:gd name="T13" fmla="*/ 7 h 434"/>
                  <a:gd name="T14" fmla="*/ 31 w 559"/>
                  <a:gd name="T15" fmla="*/ 8 h 434"/>
                  <a:gd name="T16" fmla="*/ 19 w 559"/>
                  <a:gd name="T17" fmla="*/ 8 h 434"/>
                  <a:gd name="T18" fmla="*/ 7 w 559"/>
                  <a:gd name="T19" fmla="*/ 8 h 434"/>
                  <a:gd name="T20" fmla="*/ 1 w 559"/>
                  <a:gd name="T21" fmla="*/ 6 h 434"/>
                  <a:gd name="T22" fmla="*/ 0 w 559"/>
                  <a:gd name="T23" fmla="*/ 2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7481" name="Freeform 146"/>
              <p:cNvSpPr>
                <a:spLocks/>
              </p:cNvSpPr>
              <p:nvPr/>
            </p:nvSpPr>
            <p:spPr bwMode="auto">
              <a:xfrm>
                <a:off x="3022" y="2996"/>
                <a:ext cx="219" cy="331"/>
              </a:xfrm>
              <a:custGeom>
                <a:avLst/>
                <a:gdLst>
                  <a:gd name="T0" fmla="*/ 20 w 300"/>
                  <a:gd name="T1" fmla="*/ 0 h 543"/>
                  <a:gd name="T2" fmla="*/ 0 w 300"/>
                  <a:gd name="T3" fmla="*/ 10 h 543"/>
                  <a:gd name="T4" fmla="*/ 15 w 300"/>
                  <a:gd name="T5" fmla="*/ 10 h 543"/>
                  <a:gd name="T6" fmla="*/ 24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7482" name="Line 14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17437" name="Line 148"/>
          <p:cNvSpPr>
            <a:spLocks noChangeShapeType="1"/>
          </p:cNvSpPr>
          <p:nvPr/>
        </p:nvSpPr>
        <p:spPr bwMode="auto">
          <a:xfrm>
            <a:off x="882650" y="1931988"/>
            <a:ext cx="661988" cy="250825"/>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8" name="Group 149"/>
          <p:cNvGrpSpPr>
            <a:grpSpLocks/>
          </p:cNvGrpSpPr>
          <p:nvPr/>
        </p:nvGrpSpPr>
        <p:grpSpPr bwMode="auto">
          <a:xfrm>
            <a:off x="7685088" y="4027488"/>
            <a:ext cx="1317625" cy="903287"/>
            <a:chOff x="3182" y="2642"/>
            <a:chExt cx="1186" cy="813"/>
          </a:xfrm>
        </p:grpSpPr>
        <p:grpSp>
          <p:nvGrpSpPr>
            <p:cNvPr id="17462" name="Group 150"/>
            <p:cNvGrpSpPr>
              <a:grpSpLocks/>
            </p:cNvGrpSpPr>
            <p:nvPr/>
          </p:nvGrpSpPr>
          <p:grpSpPr bwMode="auto">
            <a:xfrm>
              <a:off x="3182" y="2642"/>
              <a:ext cx="1186" cy="813"/>
              <a:chOff x="1732" y="3507"/>
              <a:chExt cx="1186" cy="813"/>
            </a:xfrm>
          </p:grpSpPr>
          <p:sp>
            <p:nvSpPr>
              <p:cNvPr id="17474" name="AutoShape 151"/>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475" name="AutoShape 152"/>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7463" name="Group 153"/>
            <p:cNvGrpSpPr>
              <a:grpSpLocks/>
            </p:cNvGrpSpPr>
            <p:nvPr/>
          </p:nvGrpSpPr>
          <p:grpSpPr bwMode="auto">
            <a:xfrm>
              <a:off x="3309" y="2668"/>
              <a:ext cx="876" cy="739"/>
              <a:chOff x="3309" y="2668"/>
              <a:chExt cx="876" cy="739"/>
            </a:xfrm>
          </p:grpSpPr>
          <p:sp>
            <p:nvSpPr>
              <p:cNvPr id="17464" name="Freeform 154"/>
              <p:cNvSpPr>
                <a:spLocks/>
              </p:cNvSpPr>
              <p:nvPr/>
            </p:nvSpPr>
            <p:spPr bwMode="auto">
              <a:xfrm>
                <a:off x="3344" y="2668"/>
                <a:ext cx="841" cy="739"/>
              </a:xfrm>
              <a:custGeom>
                <a:avLst/>
                <a:gdLst>
                  <a:gd name="T0" fmla="*/ 152 w 638"/>
                  <a:gd name="T1" fmla="*/ 5058 h 561"/>
                  <a:gd name="T2" fmla="*/ 152 w 638"/>
                  <a:gd name="T3" fmla="*/ 2911 h 561"/>
                  <a:gd name="T4" fmla="*/ 0 w 638"/>
                  <a:gd name="T5" fmla="*/ 2637 h 561"/>
                  <a:gd name="T6" fmla="*/ 3029 w 638"/>
                  <a:gd name="T7" fmla="*/ 55 h 561"/>
                  <a:gd name="T8" fmla="*/ 4125 w 638"/>
                  <a:gd name="T9" fmla="*/ 1088 h 561"/>
                  <a:gd name="T10" fmla="*/ 4125 w 638"/>
                  <a:gd name="T11" fmla="*/ 0 h 561"/>
                  <a:gd name="T12" fmla="*/ 4993 w 638"/>
                  <a:gd name="T13" fmla="*/ 0 h 561"/>
                  <a:gd name="T14" fmla="*/ 4993 w 638"/>
                  <a:gd name="T15" fmla="*/ 1932 h 561"/>
                  <a:gd name="T16" fmla="*/ 5817 w 638"/>
                  <a:gd name="T17" fmla="*/ 2603 h 561"/>
                  <a:gd name="T18" fmla="*/ 5521 w 638"/>
                  <a:gd name="T19" fmla="*/ 2884 h 561"/>
                  <a:gd name="T20" fmla="*/ 5521 w 638"/>
                  <a:gd name="T21" fmla="*/ 5086 h 561"/>
                  <a:gd name="T22" fmla="*/ 152 w 638"/>
                  <a:gd name="T23" fmla="*/ 5058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65" name="Rectangle 155"/>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7466" name="Rectangle 156"/>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7467" name="Line 157"/>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68" name="Line 158"/>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9" name="Rectangle 159"/>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7470" name="Line 160"/>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71" name="Line 161"/>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2" name="Freeform 162"/>
              <p:cNvSpPr>
                <a:spLocks/>
              </p:cNvSpPr>
              <p:nvPr/>
            </p:nvSpPr>
            <p:spPr bwMode="auto">
              <a:xfrm>
                <a:off x="3309" y="2675"/>
                <a:ext cx="326" cy="428"/>
              </a:xfrm>
              <a:custGeom>
                <a:avLst/>
                <a:gdLst>
                  <a:gd name="T0" fmla="*/ 0 w 1163"/>
                  <a:gd name="T1" fmla="*/ 0 h 1531"/>
                  <a:gd name="T2" fmla="*/ 0 w 1163"/>
                  <a:gd name="T3" fmla="*/ 0 h 1531"/>
                  <a:gd name="T4" fmla="*/ 0 w 1163"/>
                  <a:gd name="T5" fmla="*/ 0 h 1531"/>
                  <a:gd name="T6" fmla="*/ 0 w 1163"/>
                  <a:gd name="T7" fmla="*/ 0 h 1531"/>
                  <a:gd name="T8" fmla="*/ 0 w 1163"/>
                  <a:gd name="T9" fmla="*/ 0 h 1531"/>
                  <a:gd name="T10" fmla="*/ 0 w 1163"/>
                  <a:gd name="T11" fmla="*/ 0 h 1531"/>
                  <a:gd name="T12" fmla="*/ 0 w 1163"/>
                  <a:gd name="T13" fmla="*/ 0 h 1531"/>
                  <a:gd name="T14" fmla="*/ 0 w 1163"/>
                  <a:gd name="T15" fmla="*/ 0 h 1531"/>
                  <a:gd name="T16" fmla="*/ 0 w 1163"/>
                  <a:gd name="T17" fmla="*/ 0 h 1531"/>
                  <a:gd name="T18" fmla="*/ 0 w 1163"/>
                  <a:gd name="T19" fmla="*/ 0 h 1531"/>
                  <a:gd name="T20" fmla="*/ 0 w 1163"/>
                  <a:gd name="T21" fmla="*/ 0 h 1531"/>
                  <a:gd name="T22" fmla="*/ 0 w 1163"/>
                  <a:gd name="T23" fmla="*/ 0 h 1531"/>
                  <a:gd name="T24" fmla="*/ 0 w 1163"/>
                  <a:gd name="T25" fmla="*/ 0 h 1531"/>
                  <a:gd name="T26" fmla="*/ 0 w 1163"/>
                  <a:gd name="T27" fmla="*/ 0 h 1531"/>
                  <a:gd name="T28" fmla="*/ 0 w 1163"/>
                  <a:gd name="T29" fmla="*/ 0 h 1531"/>
                  <a:gd name="T30" fmla="*/ 0 w 1163"/>
                  <a:gd name="T31" fmla="*/ 0 h 1531"/>
                  <a:gd name="T32" fmla="*/ 0 w 1163"/>
                  <a:gd name="T33" fmla="*/ 0 h 1531"/>
                  <a:gd name="T34" fmla="*/ 0 w 1163"/>
                  <a:gd name="T35" fmla="*/ 0 h 1531"/>
                  <a:gd name="T36" fmla="*/ 0 w 1163"/>
                  <a:gd name="T37" fmla="*/ 0 h 1531"/>
                  <a:gd name="T38" fmla="*/ 0 w 1163"/>
                  <a:gd name="T39" fmla="*/ 0 h 1531"/>
                  <a:gd name="T40" fmla="*/ 0 w 1163"/>
                  <a:gd name="T41" fmla="*/ 0 h 1531"/>
                  <a:gd name="T42" fmla="*/ 0 w 1163"/>
                  <a:gd name="T43" fmla="*/ 0 h 1531"/>
                  <a:gd name="T44" fmla="*/ 0 w 1163"/>
                  <a:gd name="T45" fmla="*/ 0 h 1531"/>
                  <a:gd name="T46" fmla="*/ 0 w 1163"/>
                  <a:gd name="T47" fmla="*/ 0 h 1531"/>
                  <a:gd name="T48" fmla="*/ 0 w 1163"/>
                  <a:gd name="T49" fmla="*/ 0 h 1531"/>
                  <a:gd name="T50" fmla="*/ 0 w 1163"/>
                  <a:gd name="T51" fmla="*/ 0 h 1531"/>
                  <a:gd name="T52" fmla="*/ 0 w 1163"/>
                  <a:gd name="T53" fmla="*/ 0 h 1531"/>
                  <a:gd name="T54" fmla="*/ 0 w 1163"/>
                  <a:gd name="T55" fmla="*/ 0 h 1531"/>
                  <a:gd name="T56" fmla="*/ 0 w 1163"/>
                  <a:gd name="T57" fmla="*/ 0 h 1531"/>
                  <a:gd name="T58" fmla="*/ 0 w 1163"/>
                  <a:gd name="T59" fmla="*/ 0 h 1531"/>
                  <a:gd name="T60" fmla="*/ 0 w 1163"/>
                  <a:gd name="T61" fmla="*/ 0 h 1531"/>
                  <a:gd name="T62" fmla="*/ 0 w 1163"/>
                  <a:gd name="T63" fmla="*/ 0 h 1531"/>
                  <a:gd name="T64" fmla="*/ 0 w 1163"/>
                  <a:gd name="T65" fmla="*/ 0 h 1531"/>
                  <a:gd name="T66" fmla="*/ 0 w 1163"/>
                  <a:gd name="T67" fmla="*/ 0 h 1531"/>
                  <a:gd name="T68" fmla="*/ 0 w 1163"/>
                  <a:gd name="T69" fmla="*/ 0 h 1531"/>
                  <a:gd name="T70" fmla="*/ 0 w 1163"/>
                  <a:gd name="T71" fmla="*/ 0 h 1531"/>
                  <a:gd name="T72" fmla="*/ 0 w 1163"/>
                  <a:gd name="T73" fmla="*/ 0 h 1531"/>
                  <a:gd name="T74" fmla="*/ 0 w 1163"/>
                  <a:gd name="T75" fmla="*/ 0 h 1531"/>
                  <a:gd name="T76" fmla="*/ 0 w 1163"/>
                  <a:gd name="T77" fmla="*/ 0 h 1531"/>
                  <a:gd name="T78" fmla="*/ 0 w 1163"/>
                  <a:gd name="T79" fmla="*/ 0 h 1531"/>
                  <a:gd name="T80" fmla="*/ 0 w 1163"/>
                  <a:gd name="T81" fmla="*/ 0 h 1531"/>
                  <a:gd name="T82" fmla="*/ 0 w 1163"/>
                  <a:gd name="T83" fmla="*/ 0 h 1531"/>
                  <a:gd name="T84" fmla="*/ 0 w 1163"/>
                  <a:gd name="T85" fmla="*/ 0 h 1531"/>
                  <a:gd name="T86" fmla="*/ 0 w 1163"/>
                  <a:gd name="T87" fmla="*/ 0 h 1531"/>
                  <a:gd name="T88" fmla="*/ 0 w 1163"/>
                  <a:gd name="T89" fmla="*/ 0 h 1531"/>
                  <a:gd name="T90" fmla="*/ 0 w 1163"/>
                  <a:gd name="T91" fmla="*/ 0 h 1531"/>
                  <a:gd name="T92" fmla="*/ 0 w 1163"/>
                  <a:gd name="T93" fmla="*/ 0 h 1531"/>
                  <a:gd name="T94" fmla="*/ 0 w 1163"/>
                  <a:gd name="T95" fmla="*/ 0 h 1531"/>
                  <a:gd name="T96" fmla="*/ 0 w 1163"/>
                  <a:gd name="T97" fmla="*/ 0 h 1531"/>
                  <a:gd name="T98" fmla="*/ 0 w 1163"/>
                  <a:gd name="T99" fmla="*/ 0 h 1531"/>
                  <a:gd name="T100" fmla="*/ 0 w 1163"/>
                  <a:gd name="T101" fmla="*/ 0 h 1531"/>
                  <a:gd name="T102" fmla="*/ 0 w 1163"/>
                  <a:gd name="T103" fmla="*/ 0 h 1531"/>
                  <a:gd name="T104" fmla="*/ 0 w 1163"/>
                  <a:gd name="T105" fmla="*/ 0 h 1531"/>
                  <a:gd name="T106" fmla="*/ 0 w 1163"/>
                  <a:gd name="T107" fmla="*/ 0 h 1531"/>
                  <a:gd name="T108" fmla="*/ 0 w 1163"/>
                  <a:gd name="T109" fmla="*/ 0 h 1531"/>
                  <a:gd name="T110" fmla="*/ 0 w 1163"/>
                  <a:gd name="T111" fmla="*/ 0 h 1531"/>
                  <a:gd name="T112" fmla="*/ 0 w 1163"/>
                  <a:gd name="T113" fmla="*/ 0 h 1531"/>
                  <a:gd name="T114" fmla="*/ 0 w 1163"/>
                  <a:gd name="T115" fmla="*/ 0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17473" name="Freeform 163"/>
              <p:cNvSpPr>
                <a:spLocks/>
              </p:cNvSpPr>
              <p:nvPr/>
            </p:nvSpPr>
            <p:spPr bwMode="auto">
              <a:xfrm>
                <a:off x="3332" y="2706"/>
                <a:ext cx="43" cy="49"/>
              </a:xfrm>
              <a:custGeom>
                <a:avLst/>
                <a:gdLst>
                  <a:gd name="T0" fmla="*/ 0 w 154"/>
                  <a:gd name="T1" fmla="*/ 0 h 173"/>
                  <a:gd name="T2" fmla="*/ 0 w 154"/>
                  <a:gd name="T3" fmla="*/ 0 h 173"/>
                  <a:gd name="T4" fmla="*/ 0 w 154"/>
                  <a:gd name="T5" fmla="*/ 0 h 173"/>
                  <a:gd name="T6" fmla="*/ 0 w 154"/>
                  <a:gd name="T7" fmla="*/ 0 h 173"/>
                  <a:gd name="T8" fmla="*/ 0 w 154"/>
                  <a:gd name="T9" fmla="*/ 0 h 173"/>
                  <a:gd name="T10" fmla="*/ 0 w 154"/>
                  <a:gd name="T11" fmla="*/ 0 h 173"/>
                  <a:gd name="T12" fmla="*/ 0 w 154"/>
                  <a:gd name="T13" fmla="*/ 0 h 173"/>
                  <a:gd name="T14" fmla="*/ 0 w 154"/>
                  <a:gd name="T15" fmla="*/ 0 h 173"/>
                  <a:gd name="T16" fmla="*/ 0 w 154"/>
                  <a:gd name="T17" fmla="*/ 0 h 173"/>
                  <a:gd name="T18" fmla="*/ 0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0 h 173"/>
                  <a:gd name="T40" fmla="*/ 0 w 154"/>
                  <a:gd name="T41" fmla="*/ 0 h 173"/>
                  <a:gd name="T42" fmla="*/ 0 w 154"/>
                  <a:gd name="T43" fmla="*/ 0 h 173"/>
                  <a:gd name="T44" fmla="*/ 0 w 154"/>
                  <a:gd name="T45" fmla="*/ 0 h 173"/>
                  <a:gd name="T46" fmla="*/ 0 w 154"/>
                  <a:gd name="T47" fmla="*/ 0 h 173"/>
                  <a:gd name="T48" fmla="*/ 0 w 154"/>
                  <a:gd name="T49" fmla="*/ 0 h 173"/>
                  <a:gd name="T50" fmla="*/ 0 w 154"/>
                  <a:gd name="T51" fmla="*/ 0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sp>
        <p:nvSpPr>
          <p:cNvPr id="17439" name="Line 164"/>
          <p:cNvSpPr>
            <a:spLocks noChangeShapeType="1"/>
          </p:cNvSpPr>
          <p:nvPr/>
        </p:nvSpPr>
        <p:spPr bwMode="auto">
          <a:xfrm flipH="1" flipV="1">
            <a:off x="7493000" y="4378325"/>
            <a:ext cx="234950" cy="8255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40" name="Group 165"/>
          <p:cNvGrpSpPr>
            <a:grpSpLocks/>
          </p:cNvGrpSpPr>
          <p:nvPr/>
        </p:nvGrpSpPr>
        <p:grpSpPr bwMode="auto">
          <a:xfrm>
            <a:off x="5653088" y="5492750"/>
            <a:ext cx="1317625" cy="903288"/>
            <a:chOff x="463" y="1743"/>
            <a:chExt cx="1186" cy="813"/>
          </a:xfrm>
        </p:grpSpPr>
        <p:sp>
          <p:nvSpPr>
            <p:cNvPr id="17442" name="Freeform 166"/>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67"/>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AutoShape 168"/>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445" name="AutoShape 169"/>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7446" name="Freeform 170"/>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47" name="Freeform 171"/>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48" name="Freeform 172"/>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49" name="Freeform 173"/>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74"/>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75"/>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176"/>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3" name="Freeform 177"/>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17454" name="Line 178"/>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5" name="Line 179"/>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6" name="Oval 180"/>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7457" name="Freeform 181"/>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182"/>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Oval 183"/>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7460" name="Freeform 184"/>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185"/>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41" name="Line 186"/>
          <p:cNvSpPr>
            <a:spLocks noChangeShapeType="1"/>
          </p:cNvSpPr>
          <p:nvPr/>
        </p:nvSpPr>
        <p:spPr bwMode="auto">
          <a:xfrm flipH="1" flipV="1">
            <a:off x="4854575" y="5795963"/>
            <a:ext cx="785813" cy="149225"/>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412"/>
          <p:cNvGrpSpPr>
            <a:grpSpLocks/>
          </p:cNvGrpSpPr>
          <p:nvPr/>
        </p:nvGrpSpPr>
        <p:grpSpPr bwMode="auto">
          <a:xfrm>
            <a:off x="8613775" y="87313"/>
            <a:ext cx="431800" cy="461962"/>
            <a:chOff x="3777" y="1768"/>
            <a:chExt cx="467" cy="499"/>
          </a:xfrm>
        </p:grpSpPr>
        <p:sp>
          <p:nvSpPr>
            <p:cNvPr id="18615" name="Rectangle 41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616" name="AutoShape 41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3483031" name="Freeform 407"/>
          <p:cNvSpPr>
            <a:spLocks/>
          </p:cNvSpPr>
          <p:nvPr/>
        </p:nvSpPr>
        <p:spPr bwMode="auto">
          <a:xfrm>
            <a:off x="4679950" y="3694113"/>
            <a:ext cx="636588" cy="2136775"/>
          </a:xfrm>
          <a:custGeom>
            <a:avLst/>
            <a:gdLst>
              <a:gd name="T0" fmla="*/ 2147483647 w 401"/>
              <a:gd name="T1" fmla="*/ 2147483647 h 1346"/>
              <a:gd name="T2" fmla="*/ 2147483647 w 401"/>
              <a:gd name="T3" fmla="*/ 2147483647 h 1346"/>
              <a:gd name="T4" fmla="*/ 2147483647 w 401"/>
              <a:gd name="T5" fmla="*/ 0 h 1346"/>
              <a:gd name="T6" fmla="*/ 0 60000 65536"/>
              <a:gd name="T7" fmla="*/ 0 60000 65536"/>
              <a:gd name="T8" fmla="*/ 0 60000 65536"/>
              <a:gd name="T9" fmla="*/ 0 w 401"/>
              <a:gd name="T10" fmla="*/ 0 h 1346"/>
              <a:gd name="T11" fmla="*/ 401 w 401"/>
              <a:gd name="T12" fmla="*/ 1346 h 1346"/>
            </a:gdLst>
            <a:ahLst/>
            <a:cxnLst>
              <a:cxn ang="T6">
                <a:pos x="T0" y="T1"/>
              </a:cxn>
              <a:cxn ang="T7">
                <a:pos x="T2" y="T3"/>
              </a:cxn>
              <a:cxn ang="T8">
                <a:pos x="T4" y="T5"/>
              </a:cxn>
            </a:cxnLst>
            <a:rect l="T9" t="T10" r="T11" b="T12"/>
            <a:pathLst>
              <a:path w="401" h="1346">
                <a:moveTo>
                  <a:pt x="401" y="1346"/>
                </a:moveTo>
                <a:cubicBezTo>
                  <a:pt x="253" y="1061"/>
                  <a:pt x="106" y="777"/>
                  <a:pt x="53" y="553"/>
                </a:cubicBezTo>
                <a:cubicBezTo>
                  <a:pt x="0" y="329"/>
                  <a:pt x="40" y="164"/>
                  <a:pt x="81" y="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26" name="Freeform 402"/>
          <p:cNvSpPr>
            <a:spLocks/>
          </p:cNvSpPr>
          <p:nvPr/>
        </p:nvSpPr>
        <p:spPr bwMode="auto">
          <a:xfrm>
            <a:off x="2906713" y="5468938"/>
            <a:ext cx="1773237" cy="596900"/>
          </a:xfrm>
          <a:custGeom>
            <a:avLst/>
            <a:gdLst>
              <a:gd name="T0" fmla="*/ 0 w 1117"/>
              <a:gd name="T1" fmla="*/ 2147483647 h 376"/>
              <a:gd name="T2" fmla="*/ 2147483647 w 1117"/>
              <a:gd name="T3" fmla="*/ 2147483647 h 376"/>
              <a:gd name="T4" fmla="*/ 2147483647 w 1117"/>
              <a:gd name="T5" fmla="*/ 0 h 376"/>
              <a:gd name="T6" fmla="*/ 0 60000 65536"/>
              <a:gd name="T7" fmla="*/ 0 60000 65536"/>
              <a:gd name="T8" fmla="*/ 0 60000 65536"/>
              <a:gd name="T9" fmla="*/ 0 w 1117"/>
              <a:gd name="T10" fmla="*/ 0 h 376"/>
              <a:gd name="T11" fmla="*/ 1117 w 1117"/>
              <a:gd name="T12" fmla="*/ 376 h 376"/>
            </a:gdLst>
            <a:ahLst/>
            <a:cxnLst>
              <a:cxn ang="T6">
                <a:pos x="T0" y="T1"/>
              </a:cxn>
              <a:cxn ang="T7">
                <a:pos x="T2" y="T3"/>
              </a:cxn>
              <a:cxn ang="T8">
                <a:pos x="T4" y="T5"/>
              </a:cxn>
            </a:cxnLst>
            <a:rect l="T9" t="T10" r="T11" b="T12"/>
            <a:pathLst>
              <a:path w="1117" h="376">
                <a:moveTo>
                  <a:pt x="0" y="308"/>
                </a:moveTo>
                <a:cubicBezTo>
                  <a:pt x="399" y="342"/>
                  <a:pt x="799" y="376"/>
                  <a:pt x="958" y="325"/>
                </a:cubicBezTo>
                <a:cubicBezTo>
                  <a:pt x="1117" y="274"/>
                  <a:pt x="1034" y="137"/>
                  <a:pt x="952" y="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18" name="Freeform 394"/>
          <p:cNvSpPr>
            <a:spLocks/>
          </p:cNvSpPr>
          <p:nvPr/>
        </p:nvSpPr>
        <p:spPr bwMode="auto">
          <a:xfrm>
            <a:off x="176213" y="1520825"/>
            <a:ext cx="2185987" cy="1158875"/>
          </a:xfrm>
          <a:custGeom>
            <a:avLst/>
            <a:gdLst>
              <a:gd name="T0" fmla="*/ 2147483647 w 1377"/>
              <a:gd name="T1" fmla="*/ 2147483647 h 730"/>
              <a:gd name="T2" fmla="*/ 2147483647 w 1377"/>
              <a:gd name="T3" fmla="*/ 2147483647 h 730"/>
              <a:gd name="T4" fmla="*/ 2147483647 w 1377"/>
              <a:gd name="T5" fmla="*/ 2147483647 h 730"/>
              <a:gd name="T6" fmla="*/ 2147483647 w 1377"/>
              <a:gd name="T7" fmla="*/ 2147483647 h 730"/>
              <a:gd name="T8" fmla="*/ 0 60000 65536"/>
              <a:gd name="T9" fmla="*/ 0 60000 65536"/>
              <a:gd name="T10" fmla="*/ 0 60000 65536"/>
              <a:gd name="T11" fmla="*/ 0 60000 65536"/>
              <a:gd name="T12" fmla="*/ 0 w 1377"/>
              <a:gd name="T13" fmla="*/ 0 h 730"/>
              <a:gd name="T14" fmla="*/ 1377 w 1377"/>
              <a:gd name="T15" fmla="*/ 730 h 730"/>
            </a:gdLst>
            <a:ahLst/>
            <a:cxnLst>
              <a:cxn ang="T8">
                <a:pos x="T0" y="T1"/>
              </a:cxn>
              <a:cxn ang="T9">
                <a:pos x="T2" y="T3"/>
              </a:cxn>
              <a:cxn ang="T10">
                <a:pos x="T4" y="T5"/>
              </a:cxn>
              <a:cxn ang="T11">
                <a:pos x="T6" y="T7"/>
              </a:cxn>
            </a:cxnLst>
            <a:rect l="T12" t="T13" r="T14" b="T15"/>
            <a:pathLst>
              <a:path w="1377" h="730">
                <a:moveTo>
                  <a:pt x="1252" y="74"/>
                </a:moveTo>
                <a:cubicBezTo>
                  <a:pt x="800" y="37"/>
                  <a:pt x="348" y="0"/>
                  <a:pt x="174" y="91"/>
                </a:cubicBezTo>
                <a:cubicBezTo>
                  <a:pt x="0" y="182"/>
                  <a:pt x="7" y="515"/>
                  <a:pt x="208" y="622"/>
                </a:cubicBezTo>
                <a:cubicBezTo>
                  <a:pt x="409" y="729"/>
                  <a:pt x="893" y="729"/>
                  <a:pt x="1377" y="73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15" name="Freeform 391"/>
          <p:cNvSpPr>
            <a:spLocks/>
          </p:cNvSpPr>
          <p:nvPr/>
        </p:nvSpPr>
        <p:spPr bwMode="auto">
          <a:xfrm>
            <a:off x="4113213" y="1031875"/>
            <a:ext cx="1604962" cy="633413"/>
          </a:xfrm>
          <a:custGeom>
            <a:avLst/>
            <a:gdLst>
              <a:gd name="T0" fmla="*/ 0 w 1011"/>
              <a:gd name="T1" fmla="*/ 2147483647 h 399"/>
              <a:gd name="T2" fmla="*/ 2147483647 w 1011"/>
              <a:gd name="T3" fmla="*/ 2147483647 h 399"/>
              <a:gd name="T4" fmla="*/ 2147483647 w 1011"/>
              <a:gd name="T5" fmla="*/ 2147483647 h 399"/>
              <a:gd name="T6" fmla="*/ 0 60000 65536"/>
              <a:gd name="T7" fmla="*/ 0 60000 65536"/>
              <a:gd name="T8" fmla="*/ 0 60000 65536"/>
              <a:gd name="T9" fmla="*/ 0 w 1011"/>
              <a:gd name="T10" fmla="*/ 0 h 399"/>
              <a:gd name="T11" fmla="*/ 1011 w 1011"/>
              <a:gd name="T12" fmla="*/ 399 h 399"/>
            </a:gdLst>
            <a:ahLst/>
            <a:cxnLst>
              <a:cxn ang="T6">
                <a:pos x="T0" y="T1"/>
              </a:cxn>
              <a:cxn ang="T7">
                <a:pos x="T2" y="T3"/>
              </a:cxn>
              <a:cxn ang="T8">
                <a:pos x="T4" y="T5"/>
              </a:cxn>
            </a:cxnLst>
            <a:rect l="T9" t="T10" r="T11" b="T12"/>
            <a:pathLst>
              <a:path w="1011" h="399">
                <a:moveTo>
                  <a:pt x="0" y="57"/>
                </a:moveTo>
                <a:cubicBezTo>
                  <a:pt x="378" y="28"/>
                  <a:pt x="757" y="0"/>
                  <a:pt x="884" y="57"/>
                </a:cubicBezTo>
                <a:cubicBezTo>
                  <a:pt x="1011" y="114"/>
                  <a:pt x="887" y="256"/>
                  <a:pt x="764" y="399"/>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39" name="Rectangle 104"/>
          <p:cNvSpPr>
            <a:spLocks noGrp="1" noChangeArrowheads="1"/>
          </p:cNvSpPr>
          <p:nvPr>
            <p:ph type="title"/>
          </p:nvPr>
        </p:nvSpPr>
        <p:spPr>
          <a:xfrm>
            <a:off x="495300" y="215900"/>
            <a:ext cx="8318500" cy="544513"/>
          </a:xfrm>
        </p:spPr>
        <p:txBody>
          <a:bodyPr/>
          <a:lstStyle/>
          <a:p>
            <a:pPr eaLnBrk="1" hangingPunct="1"/>
            <a:r>
              <a:rPr lang="en-US" smtClean="0"/>
              <a:t>Base application mappings </a:t>
            </a:r>
            <a:br>
              <a:rPr lang="en-US" smtClean="0"/>
            </a:br>
            <a:r>
              <a:rPr lang="en-US" sz="2400" smtClean="0"/>
              <a:t>(Exposure-Incident)</a:t>
            </a:r>
          </a:p>
        </p:txBody>
      </p:sp>
      <p:grpSp>
        <p:nvGrpSpPr>
          <p:cNvPr id="18440" name="Group 408"/>
          <p:cNvGrpSpPr>
            <a:grpSpLocks/>
          </p:cNvGrpSpPr>
          <p:nvPr/>
        </p:nvGrpSpPr>
        <p:grpSpPr bwMode="auto">
          <a:xfrm>
            <a:off x="2244725" y="1712913"/>
            <a:ext cx="5273675" cy="3714750"/>
            <a:chOff x="1414" y="1079"/>
            <a:chExt cx="3322" cy="2340"/>
          </a:xfrm>
        </p:grpSpPr>
        <p:sp>
          <p:nvSpPr>
            <p:cNvPr id="18578" name="Line 168"/>
            <p:cNvSpPr>
              <a:spLocks noChangeShapeType="1"/>
            </p:cNvSpPr>
            <p:nvPr/>
          </p:nvSpPr>
          <p:spPr bwMode="auto">
            <a:xfrm flipH="1" flipV="1">
              <a:off x="1853" y="2232"/>
              <a:ext cx="4" cy="102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79" name="Line 169"/>
            <p:cNvSpPr>
              <a:spLocks noChangeShapeType="1"/>
            </p:cNvSpPr>
            <p:nvPr/>
          </p:nvSpPr>
          <p:spPr bwMode="auto">
            <a:xfrm>
              <a:off x="1853" y="2569"/>
              <a:ext cx="209"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0" name="Line 170"/>
            <p:cNvSpPr>
              <a:spLocks noChangeShapeType="1"/>
            </p:cNvSpPr>
            <p:nvPr/>
          </p:nvSpPr>
          <p:spPr bwMode="auto">
            <a:xfrm>
              <a:off x="1853" y="2919"/>
              <a:ext cx="209"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1" name="Line 171"/>
            <p:cNvSpPr>
              <a:spLocks noChangeShapeType="1"/>
            </p:cNvSpPr>
            <p:nvPr/>
          </p:nvSpPr>
          <p:spPr bwMode="auto">
            <a:xfrm>
              <a:off x="1853" y="3261"/>
              <a:ext cx="209"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2" name="Line 172"/>
            <p:cNvSpPr>
              <a:spLocks noChangeShapeType="1"/>
            </p:cNvSpPr>
            <p:nvPr/>
          </p:nvSpPr>
          <p:spPr bwMode="auto">
            <a:xfrm>
              <a:off x="1852" y="1921"/>
              <a:ext cx="2426"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3" name="Line 173"/>
            <p:cNvSpPr>
              <a:spLocks noChangeShapeType="1"/>
            </p:cNvSpPr>
            <p:nvPr/>
          </p:nvSpPr>
          <p:spPr bwMode="auto">
            <a:xfrm flipV="1">
              <a:off x="4275" y="1917"/>
              <a:ext cx="0"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4" name="Line 174"/>
            <p:cNvSpPr>
              <a:spLocks noChangeShapeType="1"/>
            </p:cNvSpPr>
            <p:nvPr/>
          </p:nvSpPr>
          <p:spPr bwMode="auto">
            <a:xfrm flipV="1">
              <a:off x="1850" y="1917"/>
              <a:ext cx="7" cy="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5" name="Line 175"/>
            <p:cNvSpPr>
              <a:spLocks noChangeShapeType="1"/>
            </p:cNvSpPr>
            <p:nvPr/>
          </p:nvSpPr>
          <p:spPr bwMode="auto">
            <a:xfrm>
              <a:off x="1922" y="1466"/>
              <a:ext cx="21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6" name="Line 176"/>
            <p:cNvSpPr>
              <a:spLocks noChangeShapeType="1"/>
            </p:cNvSpPr>
            <p:nvPr/>
          </p:nvSpPr>
          <p:spPr bwMode="auto">
            <a:xfrm flipH="1" flipV="1">
              <a:off x="3055" y="1399"/>
              <a:ext cx="7" cy="152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7" name="Line 177"/>
            <p:cNvSpPr>
              <a:spLocks noChangeShapeType="1"/>
            </p:cNvSpPr>
            <p:nvPr/>
          </p:nvSpPr>
          <p:spPr bwMode="auto">
            <a:xfrm flipV="1">
              <a:off x="4094" y="1462"/>
              <a:ext cx="0"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8" name="AutoShape 179"/>
            <p:cNvSpPr>
              <a:spLocks noChangeArrowheads="1"/>
            </p:cNvSpPr>
            <p:nvPr/>
          </p:nvSpPr>
          <p:spPr bwMode="auto">
            <a:xfrm>
              <a:off x="2633" y="1978"/>
              <a:ext cx="846" cy="314"/>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589" name="Text Box 180"/>
            <p:cNvSpPr txBox="1">
              <a:spLocks noChangeArrowheads="1"/>
            </p:cNvSpPr>
            <p:nvPr/>
          </p:nvSpPr>
          <p:spPr bwMode="auto">
            <a:xfrm>
              <a:off x="2655" y="2005"/>
              <a:ext cx="810"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FixedProperty Incident</a:t>
              </a:r>
            </a:p>
          </p:txBody>
        </p:sp>
        <p:sp>
          <p:nvSpPr>
            <p:cNvPr id="18590" name="AutoShape 182"/>
            <p:cNvSpPr>
              <a:spLocks noChangeArrowheads="1"/>
            </p:cNvSpPr>
            <p:nvPr/>
          </p:nvSpPr>
          <p:spPr bwMode="auto">
            <a:xfrm>
              <a:off x="2689" y="1079"/>
              <a:ext cx="727" cy="315"/>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591" name="Text Box 183"/>
            <p:cNvSpPr txBox="1">
              <a:spLocks noChangeArrowheads="1"/>
            </p:cNvSpPr>
            <p:nvPr/>
          </p:nvSpPr>
          <p:spPr bwMode="auto">
            <a:xfrm>
              <a:off x="2714" y="1169"/>
              <a:ext cx="677"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Incident</a:t>
              </a:r>
            </a:p>
          </p:txBody>
        </p:sp>
        <p:sp>
          <p:nvSpPr>
            <p:cNvPr id="18592" name="AutoShape 185"/>
            <p:cNvSpPr>
              <a:spLocks noChangeArrowheads="1"/>
            </p:cNvSpPr>
            <p:nvPr/>
          </p:nvSpPr>
          <p:spPr bwMode="auto">
            <a:xfrm>
              <a:off x="2579" y="1544"/>
              <a:ext cx="943" cy="31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593" name="Text Box 186"/>
            <p:cNvSpPr txBox="1">
              <a:spLocks noChangeArrowheads="1"/>
            </p:cNvSpPr>
            <p:nvPr/>
          </p:nvSpPr>
          <p:spPr bwMode="auto">
            <a:xfrm>
              <a:off x="2595" y="1634"/>
              <a:ext cx="895" cy="134"/>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PropertyIncident</a:t>
              </a:r>
            </a:p>
          </p:txBody>
        </p:sp>
        <p:sp>
          <p:nvSpPr>
            <p:cNvPr id="18594" name="AutoShape 188"/>
            <p:cNvSpPr>
              <a:spLocks noChangeArrowheads="1"/>
            </p:cNvSpPr>
            <p:nvPr/>
          </p:nvSpPr>
          <p:spPr bwMode="auto">
            <a:xfrm>
              <a:off x="3737" y="1536"/>
              <a:ext cx="715" cy="31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595" name="Text Box 189"/>
            <p:cNvSpPr txBox="1">
              <a:spLocks noChangeArrowheads="1"/>
            </p:cNvSpPr>
            <p:nvPr/>
          </p:nvSpPr>
          <p:spPr bwMode="auto">
            <a:xfrm>
              <a:off x="3756" y="1625"/>
              <a:ext cx="673" cy="134"/>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TripIncident</a:t>
              </a:r>
            </a:p>
          </p:txBody>
        </p:sp>
        <p:sp>
          <p:nvSpPr>
            <p:cNvPr id="18596" name="Line 190"/>
            <p:cNvSpPr>
              <a:spLocks noChangeShapeType="1"/>
            </p:cNvSpPr>
            <p:nvPr/>
          </p:nvSpPr>
          <p:spPr bwMode="auto">
            <a:xfrm>
              <a:off x="3061" y="2589"/>
              <a:ext cx="16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97" name="Line 191"/>
            <p:cNvSpPr>
              <a:spLocks noChangeShapeType="1"/>
            </p:cNvSpPr>
            <p:nvPr/>
          </p:nvSpPr>
          <p:spPr bwMode="auto">
            <a:xfrm>
              <a:off x="3061" y="2922"/>
              <a:ext cx="16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98" name="AutoShape 193"/>
            <p:cNvSpPr>
              <a:spLocks noChangeArrowheads="1"/>
            </p:cNvSpPr>
            <p:nvPr/>
          </p:nvSpPr>
          <p:spPr bwMode="auto">
            <a:xfrm>
              <a:off x="3148" y="2770"/>
              <a:ext cx="958" cy="314"/>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599" name="Text Box 194"/>
            <p:cNvSpPr txBox="1">
              <a:spLocks noChangeArrowheads="1"/>
            </p:cNvSpPr>
            <p:nvPr/>
          </p:nvSpPr>
          <p:spPr bwMode="auto">
            <a:xfrm>
              <a:off x="3179" y="2791"/>
              <a:ext cx="896"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OtherStructure Incident</a:t>
              </a:r>
            </a:p>
          </p:txBody>
        </p:sp>
        <p:sp>
          <p:nvSpPr>
            <p:cNvPr id="18600" name="AutoShape 196"/>
            <p:cNvSpPr>
              <a:spLocks noChangeArrowheads="1"/>
            </p:cNvSpPr>
            <p:nvPr/>
          </p:nvSpPr>
          <p:spPr bwMode="auto">
            <a:xfrm>
              <a:off x="3148" y="2433"/>
              <a:ext cx="959" cy="314"/>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01" name="Text Box 197"/>
            <p:cNvSpPr txBox="1">
              <a:spLocks noChangeArrowheads="1"/>
            </p:cNvSpPr>
            <p:nvPr/>
          </p:nvSpPr>
          <p:spPr bwMode="auto">
            <a:xfrm>
              <a:off x="3180" y="2522"/>
              <a:ext cx="896"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DwellingIncident</a:t>
              </a:r>
            </a:p>
          </p:txBody>
        </p:sp>
        <p:sp>
          <p:nvSpPr>
            <p:cNvPr id="18602" name="AutoShape 199"/>
            <p:cNvSpPr>
              <a:spLocks noChangeArrowheads="1"/>
            </p:cNvSpPr>
            <p:nvPr/>
          </p:nvSpPr>
          <p:spPr bwMode="auto">
            <a:xfrm>
              <a:off x="1944" y="2410"/>
              <a:ext cx="1012" cy="315"/>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03" name="Text Box 200"/>
            <p:cNvSpPr txBox="1">
              <a:spLocks noChangeArrowheads="1"/>
            </p:cNvSpPr>
            <p:nvPr/>
          </p:nvSpPr>
          <p:spPr bwMode="auto">
            <a:xfrm>
              <a:off x="1978" y="2500"/>
              <a:ext cx="944"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BaggageIncident</a:t>
              </a:r>
            </a:p>
          </p:txBody>
        </p:sp>
        <p:sp>
          <p:nvSpPr>
            <p:cNvPr id="18604" name="Line 201"/>
            <p:cNvSpPr>
              <a:spLocks noChangeShapeType="1"/>
            </p:cNvSpPr>
            <p:nvPr/>
          </p:nvSpPr>
          <p:spPr bwMode="auto">
            <a:xfrm flipV="1">
              <a:off x="1918" y="1462"/>
              <a:ext cx="8" cy="21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05" name="AutoShape 203"/>
            <p:cNvSpPr>
              <a:spLocks noChangeArrowheads="1"/>
            </p:cNvSpPr>
            <p:nvPr/>
          </p:nvSpPr>
          <p:spPr bwMode="auto">
            <a:xfrm>
              <a:off x="1414" y="1978"/>
              <a:ext cx="878" cy="314"/>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606" name="Text Box 204"/>
            <p:cNvSpPr txBox="1">
              <a:spLocks noChangeArrowheads="1"/>
            </p:cNvSpPr>
            <p:nvPr/>
          </p:nvSpPr>
          <p:spPr bwMode="auto">
            <a:xfrm>
              <a:off x="1431" y="2005"/>
              <a:ext cx="834"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MobileProperty Incident</a:t>
              </a:r>
            </a:p>
          </p:txBody>
        </p:sp>
        <p:sp>
          <p:nvSpPr>
            <p:cNvPr id="18607" name="AutoShape 206"/>
            <p:cNvSpPr>
              <a:spLocks noChangeArrowheads="1"/>
            </p:cNvSpPr>
            <p:nvPr/>
          </p:nvSpPr>
          <p:spPr bwMode="auto">
            <a:xfrm>
              <a:off x="3820" y="1978"/>
              <a:ext cx="916" cy="314"/>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608" name="Text Box 207"/>
            <p:cNvSpPr txBox="1">
              <a:spLocks noChangeArrowheads="1"/>
            </p:cNvSpPr>
            <p:nvPr/>
          </p:nvSpPr>
          <p:spPr bwMode="auto">
            <a:xfrm>
              <a:off x="3827" y="2009"/>
              <a:ext cx="896"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LivingExpenses Incident</a:t>
              </a:r>
            </a:p>
          </p:txBody>
        </p:sp>
        <p:sp>
          <p:nvSpPr>
            <p:cNvPr id="18609" name="AutoShape 209"/>
            <p:cNvSpPr>
              <a:spLocks noChangeArrowheads="1"/>
            </p:cNvSpPr>
            <p:nvPr/>
          </p:nvSpPr>
          <p:spPr bwMode="auto">
            <a:xfrm>
              <a:off x="1529" y="1544"/>
              <a:ext cx="788" cy="31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610" name="Text Box 210"/>
            <p:cNvSpPr txBox="1">
              <a:spLocks noChangeArrowheads="1"/>
            </p:cNvSpPr>
            <p:nvPr/>
          </p:nvSpPr>
          <p:spPr bwMode="auto">
            <a:xfrm>
              <a:off x="1538" y="1634"/>
              <a:ext cx="776"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InjuryIncident</a:t>
              </a:r>
            </a:p>
          </p:txBody>
        </p:sp>
        <p:sp>
          <p:nvSpPr>
            <p:cNvPr id="18611" name="AutoShape 212"/>
            <p:cNvSpPr>
              <a:spLocks noChangeArrowheads="1"/>
            </p:cNvSpPr>
            <p:nvPr/>
          </p:nvSpPr>
          <p:spPr bwMode="auto">
            <a:xfrm>
              <a:off x="1944" y="3104"/>
              <a:ext cx="1013" cy="315"/>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12" name="Text Box 213"/>
            <p:cNvSpPr txBox="1">
              <a:spLocks noChangeArrowheads="1"/>
            </p:cNvSpPr>
            <p:nvPr/>
          </p:nvSpPr>
          <p:spPr bwMode="auto">
            <a:xfrm>
              <a:off x="1978" y="3194"/>
              <a:ext cx="945"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VehicleIncident</a:t>
              </a:r>
            </a:p>
          </p:txBody>
        </p:sp>
        <p:sp>
          <p:nvSpPr>
            <p:cNvPr id="18613" name="AutoShape 215"/>
            <p:cNvSpPr>
              <a:spLocks noChangeArrowheads="1"/>
            </p:cNvSpPr>
            <p:nvPr/>
          </p:nvSpPr>
          <p:spPr bwMode="auto">
            <a:xfrm>
              <a:off x="1944" y="2762"/>
              <a:ext cx="1012" cy="314"/>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14" name="Text Box 216"/>
            <p:cNvSpPr txBox="1">
              <a:spLocks noChangeArrowheads="1"/>
            </p:cNvSpPr>
            <p:nvPr/>
          </p:nvSpPr>
          <p:spPr bwMode="auto">
            <a:xfrm>
              <a:off x="1978" y="2785"/>
              <a:ext cx="943"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PropertyContents Incident</a:t>
              </a:r>
            </a:p>
          </p:txBody>
        </p:sp>
      </p:grpSp>
      <p:grpSp>
        <p:nvGrpSpPr>
          <p:cNvPr id="4" name="Group 377"/>
          <p:cNvGrpSpPr>
            <a:grpSpLocks/>
          </p:cNvGrpSpPr>
          <p:nvPr/>
        </p:nvGrpSpPr>
        <p:grpSpPr bwMode="auto">
          <a:xfrm>
            <a:off x="3543300" y="5554663"/>
            <a:ext cx="760413" cy="835025"/>
            <a:chOff x="2232" y="3523"/>
            <a:chExt cx="479" cy="526"/>
          </a:xfrm>
        </p:grpSpPr>
        <p:sp>
          <p:nvSpPr>
            <p:cNvPr id="18572" name="Text Box 234"/>
            <p:cNvSpPr txBox="1">
              <a:spLocks noChangeArrowheads="1"/>
            </p:cNvSpPr>
            <p:nvPr/>
          </p:nvSpPr>
          <p:spPr bwMode="auto">
            <a:xfrm>
              <a:off x="2232" y="3915"/>
              <a:ext cx="4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Vehicle</a:t>
              </a:r>
            </a:p>
          </p:txBody>
        </p:sp>
        <p:grpSp>
          <p:nvGrpSpPr>
            <p:cNvPr id="18573" name="Group 235"/>
            <p:cNvGrpSpPr>
              <a:grpSpLocks/>
            </p:cNvGrpSpPr>
            <p:nvPr/>
          </p:nvGrpSpPr>
          <p:grpSpPr bwMode="auto">
            <a:xfrm>
              <a:off x="2234" y="3523"/>
              <a:ext cx="475" cy="385"/>
              <a:chOff x="644" y="678"/>
              <a:chExt cx="607" cy="492"/>
            </a:xfrm>
          </p:grpSpPr>
          <p:sp>
            <p:nvSpPr>
              <p:cNvPr id="18574" name="AutoShape 23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75" name="Rectangle 23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6" name="Rectangle 23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7" name="Rectangle 23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6" name="Group 376"/>
          <p:cNvGrpSpPr>
            <a:grpSpLocks/>
          </p:cNvGrpSpPr>
          <p:nvPr/>
        </p:nvGrpSpPr>
        <p:grpSpPr bwMode="auto">
          <a:xfrm>
            <a:off x="2574925" y="5554663"/>
            <a:ext cx="890588" cy="1047750"/>
            <a:chOff x="1550" y="3523"/>
            <a:chExt cx="561" cy="660"/>
          </a:xfrm>
        </p:grpSpPr>
        <p:sp>
          <p:nvSpPr>
            <p:cNvPr id="18566" name="Text Box 241"/>
            <p:cNvSpPr txBox="1">
              <a:spLocks noChangeArrowheads="1"/>
            </p:cNvSpPr>
            <p:nvPr/>
          </p:nvSpPr>
          <p:spPr bwMode="auto">
            <a:xfrm>
              <a:off x="1550" y="3915"/>
              <a:ext cx="5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Towing</a:t>
              </a:r>
              <a:br>
                <a:rPr lang="en-US" sz="1400">
                  <a:solidFill>
                    <a:schemeClr val="bg1"/>
                  </a:solidFill>
                </a:rPr>
              </a:br>
              <a:r>
                <a:rPr lang="en-US" sz="1400">
                  <a:solidFill>
                    <a:schemeClr val="bg1"/>
                  </a:solidFill>
                </a:rPr>
                <a:t>and Labor</a:t>
              </a:r>
            </a:p>
          </p:txBody>
        </p:sp>
        <p:grpSp>
          <p:nvGrpSpPr>
            <p:cNvPr id="18567" name="Group 242"/>
            <p:cNvGrpSpPr>
              <a:grpSpLocks/>
            </p:cNvGrpSpPr>
            <p:nvPr/>
          </p:nvGrpSpPr>
          <p:grpSpPr bwMode="auto">
            <a:xfrm>
              <a:off x="1593" y="3523"/>
              <a:ext cx="475" cy="385"/>
              <a:chOff x="644" y="678"/>
              <a:chExt cx="607" cy="492"/>
            </a:xfrm>
          </p:grpSpPr>
          <p:sp>
            <p:nvSpPr>
              <p:cNvPr id="18568" name="AutoShape 243"/>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69" name="Rectangle 244"/>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0" name="Rectangle 245"/>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1" name="Rectangle 246"/>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8" name="Group 387"/>
          <p:cNvGrpSpPr>
            <a:grpSpLocks/>
          </p:cNvGrpSpPr>
          <p:nvPr/>
        </p:nvGrpSpPr>
        <p:grpSpPr bwMode="auto">
          <a:xfrm>
            <a:off x="303213" y="2135188"/>
            <a:ext cx="754062" cy="1047750"/>
            <a:chOff x="-99" y="1437"/>
            <a:chExt cx="475" cy="660"/>
          </a:xfrm>
        </p:grpSpPr>
        <p:sp>
          <p:nvSpPr>
            <p:cNvPr id="18560" name="Text Box 255"/>
            <p:cNvSpPr txBox="1">
              <a:spLocks noChangeArrowheads="1"/>
            </p:cNvSpPr>
            <p:nvPr/>
          </p:nvSpPr>
          <p:spPr bwMode="auto">
            <a:xfrm>
              <a:off x="-40" y="1829"/>
              <a:ext cx="35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Bodily Injury</a:t>
              </a:r>
            </a:p>
          </p:txBody>
        </p:sp>
        <p:grpSp>
          <p:nvGrpSpPr>
            <p:cNvPr id="18561" name="Group 256"/>
            <p:cNvGrpSpPr>
              <a:grpSpLocks/>
            </p:cNvGrpSpPr>
            <p:nvPr/>
          </p:nvGrpSpPr>
          <p:grpSpPr bwMode="auto">
            <a:xfrm>
              <a:off x="-99" y="1437"/>
              <a:ext cx="475" cy="385"/>
              <a:chOff x="644" y="678"/>
              <a:chExt cx="607" cy="492"/>
            </a:xfrm>
          </p:grpSpPr>
          <p:sp>
            <p:nvSpPr>
              <p:cNvPr id="18562" name="AutoShape 257"/>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63" name="Rectangle 258"/>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64" name="Rectangle 259"/>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65" name="Rectangle 260"/>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0" name="Group 389"/>
          <p:cNvGrpSpPr>
            <a:grpSpLocks/>
          </p:cNvGrpSpPr>
          <p:nvPr/>
        </p:nvGrpSpPr>
        <p:grpSpPr bwMode="auto">
          <a:xfrm>
            <a:off x="1892300" y="1222375"/>
            <a:ext cx="893763" cy="835025"/>
            <a:chOff x="1437" y="781"/>
            <a:chExt cx="563" cy="526"/>
          </a:xfrm>
        </p:grpSpPr>
        <p:sp>
          <p:nvSpPr>
            <p:cNvPr id="18554" name="Text Box 262"/>
            <p:cNvSpPr txBox="1">
              <a:spLocks noChangeArrowheads="1"/>
            </p:cNvSpPr>
            <p:nvPr/>
          </p:nvSpPr>
          <p:spPr bwMode="auto">
            <a:xfrm>
              <a:off x="1437" y="1173"/>
              <a:ext cx="5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Time Loss</a:t>
              </a:r>
            </a:p>
          </p:txBody>
        </p:sp>
        <p:grpSp>
          <p:nvGrpSpPr>
            <p:cNvPr id="18555" name="Group 263"/>
            <p:cNvGrpSpPr>
              <a:grpSpLocks/>
            </p:cNvGrpSpPr>
            <p:nvPr/>
          </p:nvGrpSpPr>
          <p:grpSpPr bwMode="auto">
            <a:xfrm>
              <a:off x="1481" y="781"/>
              <a:ext cx="475" cy="385"/>
              <a:chOff x="644" y="678"/>
              <a:chExt cx="607" cy="492"/>
            </a:xfrm>
          </p:grpSpPr>
          <p:sp>
            <p:nvSpPr>
              <p:cNvPr id="18556" name="AutoShape 264"/>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57" name="Rectangle 265"/>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8" name="Rectangle 266"/>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9" name="Rectangle 267"/>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2" name="Group 378"/>
          <p:cNvGrpSpPr>
            <a:grpSpLocks/>
          </p:cNvGrpSpPr>
          <p:nvPr/>
        </p:nvGrpSpPr>
        <p:grpSpPr bwMode="auto">
          <a:xfrm>
            <a:off x="5097463" y="5607050"/>
            <a:ext cx="769937" cy="835025"/>
            <a:chOff x="3211" y="3532"/>
            <a:chExt cx="485" cy="526"/>
          </a:xfrm>
        </p:grpSpPr>
        <p:sp>
          <p:nvSpPr>
            <p:cNvPr id="18548" name="Text Box 269"/>
            <p:cNvSpPr txBox="1">
              <a:spLocks noChangeArrowheads="1"/>
            </p:cNvSpPr>
            <p:nvPr/>
          </p:nvSpPr>
          <p:spPr bwMode="auto">
            <a:xfrm>
              <a:off x="3211" y="3924"/>
              <a:ext cx="48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Property</a:t>
              </a:r>
            </a:p>
          </p:txBody>
        </p:sp>
        <p:grpSp>
          <p:nvGrpSpPr>
            <p:cNvPr id="18549" name="Group 270"/>
            <p:cNvGrpSpPr>
              <a:grpSpLocks/>
            </p:cNvGrpSpPr>
            <p:nvPr/>
          </p:nvGrpSpPr>
          <p:grpSpPr bwMode="auto">
            <a:xfrm>
              <a:off x="3216" y="3532"/>
              <a:ext cx="475" cy="385"/>
              <a:chOff x="644" y="678"/>
              <a:chExt cx="607" cy="492"/>
            </a:xfrm>
          </p:grpSpPr>
          <p:sp>
            <p:nvSpPr>
              <p:cNvPr id="18550" name="AutoShape 271"/>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51" name="Rectangle 272"/>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2" name="Rectangle 273"/>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3" name="Rectangle 274"/>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4" name="Group 385"/>
          <p:cNvGrpSpPr>
            <a:grpSpLocks/>
          </p:cNvGrpSpPr>
          <p:nvPr/>
        </p:nvGrpSpPr>
        <p:grpSpPr bwMode="auto">
          <a:xfrm>
            <a:off x="3476625" y="769938"/>
            <a:ext cx="874713" cy="1047750"/>
            <a:chOff x="2622" y="0"/>
            <a:chExt cx="551" cy="660"/>
          </a:xfrm>
        </p:grpSpPr>
        <p:sp>
          <p:nvSpPr>
            <p:cNvPr id="18542" name="Text Box 276"/>
            <p:cNvSpPr txBox="1">
              <a:spLocks noChangeArrowheads="1"/>
            </p:cNvSpPr>
            <p:nvPr/>
          </p:nvSpPr>
          <p:spPr bwMode="auto">
            <a:xfrm>
              <a:off x="2622" y="392"/>
              <a:ext cx="55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Employer</a:t>
              </a:r>
              <a:br>
                <a:rPr lang="en-US" sz="1400">
                  <a:solidFill>
                    <a:schemeClr val="bg1"/>
                  </a:solidFill>
                </a:rPr>
              </a:br>
              <a:r>
                <a:rPr lang="en-US" sz="1400">
                  <a:solidFill>
                    <a:schemeClr val="bg1"/>
                  </a:solidFill>
                </a:rPr>
                <a:t>Liability</a:t>
              </a:r>
            </a:p>
          </p:txBody>
        </p:sp>
        <p:grpSp>
          <p:nvGrpSpPr>
            <p:cNvPr id="18543" name="Group 277"/>
            <p:cNvGrpSpPr>
              <a:grpSpLocks/>
            </p:cNvGrpSpPr>
            <p:nvPr/>
          </p:nvGrpSpPr>
          <p:grpSpPr bwMode="auto">
            <a:xfrm>
              <a:off x="2660" y="0"/>
              <a:ext cx="475" cy="385"/>
              <a:chOff x="644" y="678"/>
              <a:chExt cx="607" cy="492"/>
            </a:xfrm>
          </p:grpSpPr>
          <p:sp>
            <p:nvSpPr>
              <p:cNvPr id="18544" name="AutoShape 278"/>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45" name="Rectangle 279"/>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6" name="Rectangle 280"/>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7" name="Rectangle 281"/>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6" name="Group 382"/>
          <p:cNvGrpSpPr>
            <a:grpSpLocks/>
          </p:cNvGrpSpPr>
          <p:nvPr/>
        </p:nvGrpSpPr>
        <p:grpSpPr bwMode="auto">
          <a:xfrm>
            <a:off x="6446838" y="1271588"/>
            <a:ext cx="1073150" cy="835025"/>
            <a:chOff x="4061" y="801"/>
            <a:chExt cx="676" cy="526"/>
          </a:xfrm>
        </p:grpSpPr>
        <p:sp>
          <p:nvSpPr>
            <p:cNvPr id="18536" name="Text Box 290"/>
            <p:cNvSpPr txBox="1">
              <a:spLocks noChangeArrowheads="1"/>
            </p:cNvSpPr>
            <p:nvPr/>
          </p:nvSpPr>
          <p:spPr bwMode="auto">
            <a:xfrm>
              <a:off x="4061" y="1193"/>
              <a:ext cx="6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Loss Of Use</a:t>
              </a:r>
            </a:p>
          </p:txBody>
        </p:sp>
        <p:grpSp>
          <p:nvGrpSpPr>
            <p:cNvPr id="18537" name="Group 291"/>
            <p:cNvGrpSpPr>
              <a:grpSpLocks/>
            </p:cNvGrpSpPr>
            <p:nvPr/>
          </p:nvGrpSpPr>
          <p:grpSpPr bwMode="auto">
            <a:xfrm>
              <a:off x="4161" y="801"/>
              <a:ext cx="475" cy="385"/>
              <a:chOff x="644" y="678"/>
              <a:chExt cx="607" cy="492"/>
            </a:xfrm>
          </p:grpSpPr>
          <p:sp>
            <p:nvSpPr>
              <p:cNvPr id="18538" name="AutoShape 292"/>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39" name="Rectangle 293"/>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0" name="Rectangle 294"/>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1" name="Rectangle 295"/>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 name="Group 390"/>
          <p:cNvGrpSpPr>
            <a:grpSpLocks/>
          </p:cNvGrpSpPr>
          <p:nvPr/>
        </p:nvGrpSpPr>
        <p:grpSpPr bwMode="auto">
          <a:xfrm>
            <a:off x="1125538" y="1222375"/>
            <a:ext cx="754062" cy="835025"/>
            <a:chOff x="2242" y="781"/>
            <a:chExt cx="475" cy="526"/>
          </a:xfrm>
        </p:grpSpPr>
        <p:sp>
          <p:nvSpPr>
            <p:cNvPr id="18530" name="Text Box 297"/>
            <p:cNvSpPr txBox="1">
              <a:spLocks noChangeArrowheads="1"/>
            </p:cNvSpPr>
            <p:nvPr/>
          </p:nvSpPr>
          <p:spPr bwMode="auto">
            <a:xfrm>
              <a:off x="2243" y="1173"/>
              <a:ext cx="4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Med Pay</a:t>
              </a:r>
            </a:p>
          </p:txBody>
        </p:sp>
        <p:grpSp>
          <p:nvGrpSpPr>
            <p:cNvPr id="18531" name="Group 298"/>
            <p:cNvGrpSpPr>
              <a:grpSpLocks/>
            </p:cNvGrpSpPr>
            <p:nvPr/>
          </p:nvGrpSpPr>
          <p:grpSpPr bwMode="auto">
            <a:xfrm>
              <a:off x="2242" y="781"/>
              <a:ext cx="475" cy="385"/>
              <a:chOff x="644" y="678"/>
              <a:chExt cx="607" cy="492"/>
            </a:xfrm>
          </p:grpSpPr>
          <p:sp>
            <p:nvSpPr>
              <p:cNvPr id="18532" name="AutoShape 299"/>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33" name="Rectangle 300"/>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34" name="Rectangle 301"/>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35" name="Rectangle 302"/>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0" name="Group 374"/>
          <p:cNvGrpSpPr>
            <a:grpSpLocks/>
          </p:cNvGrpSpPr>
          <p:nvPr/>
        </p:nvGrpSpPr>
        <p:grpSpPr bwMode="auto">
          <a:xfrm>
            <a:off x="430213" y="3449638"/>
            <a:ext cx="865187" cy="1047750"/>
            <a:chOff x="488" y="2133"/>
            <a:chExt cx="545" cy="660"/>
          </a:xfrm>
        </p:grpSpPr>
        <p:sp>
          <p:nvSpPr>
            <p:cNvPr id="18524" name="Text Box 304"/>
            <p:cNvSpPr txBox="1">
              <a:spLocks noChangeArrowheads="1"/>
            </p:cNvSpPr>
            <p:nvPr/>
          </p:nvSpPr>
          <p:spPr bwMode="auto">
            <a:xfrm>
              <a:off x="488" y="2525"/>
              <a:ext cx="54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Personal</a:t>
              </a:r>
              <a:br>
                <a:rPr lang="en-US" sz="1400">
                  <a:solidFill>
                    <a:schemeClr val="bg1"/>
                  </a:solidFill>
                </a:rPr>
              </a:br>
              <a:r>
                <a:rPr lang="en-US" sz="1400">
                  <a:solidFill>
                    <a:schemeClr val="bg1"/>
                  </a:solidFill>
                </a:rPr>
                <a:t>Property</a:t>
              </a:r>
            </a:p>
          </p:txBody>
        </p:sp>
        <p:grpSp>
          <p:nvGrpSpPr>
            <p:cNvPr id="18525" name="Group 305"/>
            <p:cNvGrpSpPr>
              <a:grpSpLocks/>
            </p:cNvGrpSpPr>
            <p:nvPr/>
          </p:nvGrpSpPr>
          <p:grpSpPr bwMode="auto">
            <a:xfrm>
              <a:off x="523" y="2133"/>
              <a:ext cx="475" cy="385"/>
              <a:chOff x="644" y="678"/>
              <a:chExt cx="607" cy="492"/>
            </a:xfrm>
          </p:grpSpPr>
          <p:sp>
            <p:nvSpPr>
              <p:cNvPr id="18526" name="AutoShape 30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27" name="Rectangle 30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8" name="Rectangle 30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9" name="Rectangle 30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2" name="Group 375"/>
          <p:cNvGrpSpPr>
            <a:grpSpLocks/>
          </p:cNvGrpSpPr>
          <p:nvPr/>
        </p:nvGrpSpPr>
        <p:grpSpPr bwMode="auto">
          <a:xfrm>
            <a:off x="828675" y="4546600"/>
            <a:ext cx="788988" cy="835025"/>
            <a:chOff x="488" y="2818"/>
            <a:chExt cx="497" cy="526"/>
          </a:xfrm>
        </p:grpSpPr>
        <p:sp>
          <p:nvSpPr>
            <p:cNvPr id="18518" name="Text Box 311"/>
            <p:cNvSpPr txBox="1">
              <a:spLocks noChangeArrowheads="1"/>
            </p:cNvSpPr>
            <p:nvPr/>
          </p:nvSpPr>
          <p:spPr bwMode="auto">
            <a:xfrm>
              <a:off x="488" y="3210"/>
              <a:ext cx="49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Baggage</a:t>
              </a:r>
            </a:p>
          </p:txBody>
        </p:sp>
        <p:grpSp>
          <p:nvGrpSpPr>
            <p:cNvPr id="18519" name="Group 312"/>
            <p:cNvGrpSpPr>
              <a:grpSpLocks/>
            </p:cNvGrpSpPr>
            <p:nvPr/>
          </p:nvGrpSpPr>
          <p:grpSpPr bwMode="auto">
            <a:xfrm>
              <a:off x="510" y="2818"/>
              <a:ext cx="475" cy="385"/>
              <a:chOff x="644" y="678"/>
              <a:chExt cx="607" cy="492"/>
            </a:xfrm>
          </p:grpSpPr>
          <p:sp>
            <p:nvSpPr>
              <p:cNvPr id="18520" name="AutoShape 313"/>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21" name="Rectangle 314"/>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2" name="Rectangle 315"/>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3" name="Rectangle 316"/>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4" name="Group 373"/>
          <p:cNvGrpSpPr>
            <a:grpSpLocks/>
          </p:cNvGrpSpPr>
          <p:nvPr/>
        </p:nvGrpSpPr>
        <p:grpSpPr bwMode="auto">
          <a:xfrm>
            <a:off x="1233488" y="5508625"/>
            <a:ext cx="762000" cy="835025"/>
            <a:chOff x="520" y="3384"/>
            <a:chExt cx="480" cy="526"/>
          </a:xfrm>
        </p:grpSpPr>
        <p:sp>
          <p:nvSpPr>
            <p:cNvPr id="18512" name="Text Box 318"/>
            <p:cNvSpPr txBox="1">
              <a:spLocks noChangeArrowheads="1"/>
            </p:cNvSpPr>
            <p:nvPr/>
          </p:nvSpPr>
          <p:spPr bwMode="auto">
            <a:xfrm>
              <a:off x="526" y="3776"/>
              <a:ext cx="4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Content</a:t>
              </a:r>
            </a:p>
          </p:txBody>
        </p:sp>
        <p:grpSp>
          <p:nvGrpSpPr>
            <p:cNvPr id="18513" name="Group 319"/>
            <p:cNvGrpSpPr>
              <a:grpSpLocks/>
            </p:cNvGrpSpPr>
            <p:nvPr/>
          </p:nvGrpSpPr>
          <p:grpSpPr bwMode="auto">
            <a:xfrm>
              <a:off x="520" y="3384"/>
              <a:ext cx="475" cy="385"/>
              <a:chOff x="644" y="678"/>
              <a:chExt cx="607" cy="492"/>
            </a:xfrm>
          </p:grpSpPr>
          <p:sp>
            <p:nvSpPr>
              <p:cNvPr id="18514" name="AutoShape 320"/>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15" name="Rectangle 321"/>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6" name="Rectangle 322"/>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7" name="Rectangle 323"/>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6" name="Group 380"/>
          <p:cNvGrpSpPr>
            <a:grpSpLocks/>
          </p:cNvGrpSpPr>
          <p:nvPr/>
        </p:nvGrpSpPr>
        <p:grpSpPr bwMode="auto">
          <a:xfrm>
            <a:off x="7288213" y="4032250"/>
            <a:ext cx="754062" cy="835025"/>
            <a:chOff x="4591" y="2540"/>
            <a:chExt cx="475" cy="526"/>
          </a:xfrm>
        </p:grpSpPr>
        <p:sp>
          <p:nvSpPr>
            <p:cNvPr id="18506" name="Text Box 325"/>
            <p:cNvSpPr txBox="1">
              <a:spLocks noChangeArrowheads="1"/>
            </p:cNvSpPr>
            <p:nvPr/>
          </p:nvSpPr>
          <p:spPr bwMode="auto">
            <a:xfrm>
              <a:off x="4591" y="2932"/>
              <a:ext cx="4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Dwelling</a:t>
              </a:r>
            </a:p>
          </p:txBody>
        </p:sp>
        <p:grpSp>
          <p:nvGrpSpPr>
            <p:cNvPr id="18507" name="Group 326"/>
            <p:cNvGrpSpPr>
              <a:grpSpLocks/>
            </p:cNvGrpSpPr>
            <p:nvPr/>
          </p:nvGrpSpPr>
          <p:grpSpPr bwMode="auto">
            <a:xfrm>
              <a:off x="4591" y="2540"/>
              <a:ext cx="475" cy="385"/>
              <a:chOff x="644" y="678"/>
              <a:chExt cx="607" cy="492"/>
            </a:xfrm>
          </p:grpSpPr>
          <p:sp>
            <p:nvSpPr>
              <p:cNvPr id="18508" name="AutoShape 327"/>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09" name="Rectangle 328"/>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0" name="Rectangle 329"/>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1" name="Rectangle 330"/>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8" name="Group 384"/>
          <p:cNvGrpSpPr>
            <a:grpSpLocks/>
          </p:cNvGrpSpPr>
          <p:nvPr/>
        </p:nvGrpSpPr>
        <p:grpSpPr bwMode="auto">
          <a:xfrm>
            <a:off x="4448175" y="779463"/>
            <a:ext cx="754063" cy="835025"/>
            <a:chOff x="3444" y="0"/>
            <a:chExt cx="475" cy="526"/>
          </a:xfrm>
        </p:grpSpPr>
        <p:sp>
          <p:nvSpPr>
            <p:cNvPr id="18500" name="Text Box 332"/>
            <p:cNvSpPr txBox="1">
              <a:spLocks noChangeArrowheads="1"/>
            </p:cNvSpPr>
            <p:nvPr/>
          </p:nvSpPr>
          <p:spPr bwMode="auto">
            <a:xfrm>
              <a:off x="3460" y="392"/>
              <a:ext cx="44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General</a:t>
              </a:r>
            </a:p>
          </p:txBody>
        </p:sp>
        <p:grpSp>
          <p:nvGrpSpPr>
            <p:cNvPr id="18501" name="Group 333"/>
            <p:cNvGrpSpPr>
              <a:grpSpLocks/>
            </p:cNvGrpSpPr>
            <p:nvPr/>
          </p:nvGrpSpPr>
          <p:grpSpPr bwMode="auto">
            <a:xfrm>
              <a:off x="3444" y="0"/>
              <a:ext cx="475" cy="385"/>
              <a:chOff x="644" y="678"/>
              <a:chExt cx="607" cy="492"/>
            </a:xfrm>
          </p:grpSpPr>
          <p:sp>
            <p:nvSpPr>
              <p:cNvPr id="18502" name="AutoShape 334"/>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03" name="Rectangle 335"/>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04" name="Rectangle 336"/>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05" name="Rectangle 337"/>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0" name="Group 381"/>
          <p:cNvGrpSpPr>
            <a:grpSpLocks/>
          </p:cNvGrpSpPr>
          <p:nvPr/>
        </p:nvGrpSpPr>
        <p:grpSpPr bwMode="auto">
          <a:xfrm>
            <a:off x="7902575" y="2916238"/>
            <a:ext cx="941388" cy="1047750"/>
            <a:chOff x="5183" y="1991"/>
            <a:chExt cx="593" cy="660"/>
          </a:xfrm>
        </p:grpSpPr>
        <p:sp>
          <p:nvSpPr>
            <p:cNvPr id="18494" name="Text Box 339"/>
            <p:cNvSpPr txBox="1">
              <a:spLocks noChangeArrowheads="1"/>
            </p:cNvSpPr>
            <p:nvPr/>
          </p:nvSpPr>
          <p:spPr bwMode="auto">
            <a:xfrm>
              <a:off x="5183" y="2383"/>
              <a:ext cx="59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Living Expenses</a:t>
              </a:r>
            </a:p>
          </p:txBody>
        </p:sp>
        <p:grpSp>
          <p:nvGrpSpPr>
            <p:cNvPr id="18495" name="Group 340"/>
            <p:cNvGrpSpPr>
              <a:grpSpLocks/>
            </p:cNvGrpSpPr>
            <p:nvPr/>
          </p:nvGrpSpPr>
          <p:grpSpPr bwMode="auto">
            <a:xfrm>
              <a:off x="5241" y="1991"/>
              <a:ext cx="475" cy="385"/>
              <a:chOff x="644" y="678"/>
              <a:chExt cx="607" cy="492"/>
            </a:xfrm>
          </p:grpSpPr>
          <p:sp>
            <p:nvSpPr>
              <p:cNvPr id="18496" name="AutoShape 341"/>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97" name="Rectangle 342"/>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8" name="Rectangle 343"/>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9" name="Rectangle 344"/>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17" name="Group 388"/>
          <p:cNvGrpSpPr>
            <a:grpSpLocks/>
          </p:cNvGrpSpPr>
          <p:nvPr/>
        </p:nvGrpSpPr>
        <p:grpSpPr bwMode="auto">
          <a:xfrm>
            <a:off x="1127125" y="2135188"/>
            <a:ext cx="754063" cy="1047750"/>
            <a:chOff x="705" y="781"/>
            <a:chExt cx="475" cy="660"/>
          </a:xfrm>
        </p:grpSpPr>
        <p:sp>
          <p:nvSpPr>
            <p:cNvPr id="18488" name="Text Box 346"/>
            <p:cNvSpPr txBox="1">
              <a:spLocks noChangeArrowheads="1"/>
            </p:cNvSpPr>
            <p:nvPr/>
          </p:nvSpPr>
          <p:spPr bwMode="auto">
            <a:xfrm>
              <a:off x="722" y="1173"/>
              <a:ext cx="44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Medical Details</a:t>
              </a:r>
            </a:p>
          </p:txBody>
        </p:sp>
        <p:grpSp>
          <p:nvGrpSpPr>
            <p:cNvPr id="18489" name="Group 347"/>
            <p:cNvGrpSpPr>
              <a:grpSpLocks/>
            </p:cNvGrpSpPr>
            <p:nvPr/>
          </p:nvGrpSpPr>
          <p:grpSpPr bwMode="auto">
            <a:xfrm>
              <a:off x="705" y="781"/>
              <a:ext cx="475" cy="385"/>
              <a:chOff x="644" y="678"/>
              <a:chExt cx="607" cy="492"/>
            </a:xfrm>
          </p:grpSpPr>
          <p:sp>
            <p:nvSpPr>
              <p:cNvPr id="18490" name="AutoShape 348"/>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91" name="Rectangle 349"/>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2" name="Rectangle 350"/>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3" name="Rectangle 351"/>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19" name="Group 379"/>
          <p:cNvGrpSpPr>
            <a:grpSpLocks/>
          </p:cNvGrpSpPr>
          <p:nvPr/>
        </p:nvGrpSpPr>
        <p:grpSpPr bwMode="auto">
          <a:xfrm>
            <a:off x="6754813" y="5062538"/>
            <a:ext cx="833437" cy="1047750"/>
            <a:chOff x="4637" y="3235"/>
            <a:chExt cx="525" cy="660"/>
          </a:xfrm>
        </p:grpSpPr>
        <p:sp>
          <p:nvSpPr>
            <p:cNvPr id="18482" name="Text Box 353"/>
            <p:cNvSpPr txBox="1">
              <a:spLocks noChangeArrowheads="1"/>
            </p:cNvSpPr>
            <p:nvPr/>
          </p:nvSpPr>
          <p:spPr bwMode="auto">
            <a:xfrm>
              <a:off x="4637" y="3627"/>
              <a:ext cx="52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Other Structure</a:t>
              </a:r>
            </a:p>
          </p:txBody>
        </p:sp>
        <p:grpSp>
          <p:nvGrpSpPr>
            <p:cNvPr id="18483" name="Group 354"/>
            <p:cNvGrpSpPr>
              <a:grpSpLocks/>
            </p:cNvGrpSpPr>
            <p:nvPr/>
          </p:nvGrpSpPr>
          <p:grpSpPr bwMode="auto">
            <a:xfrm>
              <a:off x="4662" y="3235"/>
              <a:ext cx="475" cy="385"/>
              <a:chOff x="644" y="678"/>
              <a:chExt cx="607" cy="492"/>
            </a:xfrm>
          </p:grpSpPr>
          <p:sp>
            <p:nvSpPr>
              <p:cNvPr id="18484" name="AutoShape 355"/>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85" name="Rectangle 356"/>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6" name="Rectangle 357"/>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7" name="Rectangle 358"/>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21" name="Group 386"/>
          <p:cNvGrpSpPr>
            <a:grpSpLocks/>
          </p:cNvGrpSpPr>
          <p:nvPr/>
        </p:nvGrpSpPr>
        <p:grpSpPr bwMode="auto">
          <a:xfrm>
            <a:off x="296863" y="1222375"/>
            <a:ext cx="754062" cy="835025"/>
            <a:chOff x="-247" y="781"/>
            <a:chExt cx="475" cy="526"/>
          </a:xfrm>
        </p:grpSpPr>
        <p:sp>
          <p:nvSpPr>
            <p:cNvPr id="18476" name="Text Box 360"/>
            <p:cNvSpPr txBox="1">
              <a:spLocks noChangeArrowheads="1"/>
            </p:cNvSpPr>
            <p:nvPr/>
          </p:nvSpPr>
          <p:spPr bwMode="auto">
            <a:xfrm>
              <a:off x="-123" y="1173"/>
              <a:ext cx="2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PIP</a:t>
              </a:r>
            </a:p>
          </p:txBody>
        </p:sp>
        <p:grpSp>
          <p:nvGrpSpPr>
            <p:cNvPr id="18477" name="Group 361"/>
            <p:cNvGrpSpPr>
              <a:grpSpLocks/>
            </p:cNvGrpSpPr>
            <p:nvPr/>
          </p:nvGrpSpPr>
          <p:grpSpPr bwMode="auto">
            <a:xfrm>
              <a:off x="-247" y="781"/>
              <a:ext cx="475" cy="385"/>
              <a:chOff x="644" y="678"/>
              <a:chExt cx="607" cy="492"/>
            </a:xfrm>
          </p:grpSpPr>
          <p:sp>
            <p:nvSpPr>
              <p:cNvPr id="18478" name="AutoShape 362"/>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9" name="Rectangle 363"/>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0" name="Rectangle 364"/>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1" name="Rectangle 365"/>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23" name="Group 383"/>
          <p:cNvGrpSpPr>
            <a:grpSpLocks/>
          </p:cNvGrpSpPr>
          <p:nvPr/>
        </p:nvGrpSpPr>
        <p:grpSpPr bwMode="auto">
          <a:xfrm>
            <a:off x="7539038" y="1611313"/>
            <a:ext cx="1484312" cy="1047750"/>
            <a:chOff x="4749" y="1015"/>
            <a:chExt cx="935" cy="660"/>
          </a:xfrm>
        </p:grpSpPr>
        <p:sp>
          <p:nvSpPr>
            <p:cNvPr id="18470" name="Text Box 367"/>
            <p:cNvSpPr txBox="1">
              <a:spLocks noChangeArrowheads="1"/>
            </p:cNvSpPr>
            <p:nvPr/>
          </p:nvSpPr>
          <p:spPr bwMode="auto">
            <a:xfrm>
              <a:off x="4749" y="1407"/>
              <a:ext cx="9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Trip Cancellation or Delay</a:t>
              </a:r>
            </a:p>
          </p:txBody>
        </p:sp>
        <p:grpSp>
          <p:nvGrpSpPr>
            <p:cNvPr id="18471" name="Group 368"/>
            <p:cNvGrpSpPr>
              <a:grpSpLocks/>
            </p:cNvGrpSpPr>
            <p:nvPr/>
          </p:nvGrpSpPr>
          <p:grpSpPr bwMode="auto">
            <a:xfrm>
              <a:off x="4979" y="1015"/>
              <a:ext cx="475" cy="385"/>
              <a:chOff x="644" y="678"/>
              <a:chExt cx="607" cy="492"/>
            </a:xfrm>
          </p:grpSpPr>
          <p:sp>
            <p:nvSpPr>
              <p:cNvPr id="18472" name="AutoShape 369"/>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3" name="Rectangle 370"/>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4" name="Rectangle 371"/>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5" name="Rectangle 372"/>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3483021" name="Line 397"/>
          <p:cNvSpPr>
            <a:spLocks noChangeShapeType="1"/>
          </p:cNvSpPr>
          <p:nvPr/>
        </p:nvSpPr>
        <p:spPr bwMode="auto">
          <a:xfrm flipH="1">
            <a:off x="5386388" y="1611313"/>
            <a:ext cx="1212850" cy="7969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2" name="Line 398"/>
          <p:cNvSpPr>
            <a:spLocks noChangeShapeType="1"/>
          </p:cNvSpPr>
          <p:nvPr/>
        </p:nvSpPr>
        <p:spPr bwMode="auto">
          <a:xfrm flipH="1">
            <a:off x="7105650" y="1908175"/>
            <a:ext cx="7874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3023" name="Line 399"/>
          <p:cNvSpPr>
            <a:spLocks noChangeShapeType="1"/>
          </p:cNvSpPr>
          <p:nvPr/>
        </p:nvSpPr>
        <p:spPr bwMode="auto">
          <a:xfrm flipV="1">
            <a:off x="1239838" y="3403600"/>
            <a:ext cx="960437" cy="371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4" name="Line 400"/>
          <p:cNvSpPr>
            <a:spLocks noChangeShapeType="1"/>
          </p:cNvSpPr>
          <p:nvPr/>
        </p:nvSpPr>
        <p:spPr bwMode="auto">
          <a:xfrm flipV="1">
            <a:off x="1620838" y="4210050"/>
            <a:ext cx="1430337" cy="6699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5" name="Line 401"/>
          <p:cNvSpPr>
            <a:spLocks noChangeShapeType="1"/>
          </p:cNvSpPr>
          <p:nvPr/>
        </p:nvSpPr>
        <p:spPr bwMode="auto">
          <a:xfrm flipV="1">
            <a:off x="1982788" y="4824413"/>
            <a:ext cx="1077912" cy="9969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3028" name="Line 404"/>
          <p:cNvSpPr>
            <a:spLocks noChangeShapeType="1"/>
          </p:cNvSpPr>
          <p:nvPr/>
        </p:nvSpPr>
        <p:spPr bwMode="auto">
          <a:xfrm flipH="1" flipV="1">
            <a:off x="6173788" y="4924425"/>
            <a:ext cx="615950" cy="371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9" name="Line 405"/>
          <p:cNvSpPr>
            <a:spLocks noChangeShapeType="1"/>
          </p:cNvSpPr>
          <p:nvPr/>
        </p:nvSpPr>
        <p:spPr bwMode="auto">
          <a:xfrm flipH="1" flipV="1">
            <a:off x="6537325" y="4146550"/>
            <a:ext cx="741363" cy="1079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30" name="Line 406"/>
          <p:cNvSpPr>
            <a:spLocks noChangeShapeType="1"/>
          </p:cNvSpPr>
          <p:nvPr/>
        </p:nvSpPr>
        <p:spPr bwMode="auto">
          <a:xfrm flipH="1">
            <a:off x="7550150" y="3151188"/>
            <a:ext cx="444500" cy="1444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483009" name="Group 409"/>
          <p:cNvGrpSpPr>
            <a:grpSpLocks/>
          </p:cNvGrpSpPr>
          <p:nvPr/>
        </p:nvGrpSpPr>
        <p:grpSpPr bwMode="auto">
          <a:xfrm>
            <a:off x="8632825" y="79375"/>
            <a:ext cx="431800" cy="461963"/>
            <a:chOff x="2967" y="1718"/>
            <a:chExt cx="467" cy="499"/>
          </a:xfrm>
        </p:grpSpPr>
        <p:sp>
          <p:nvSpPr>
            <p:cNvPr id="18468" name="Rectangle 41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69" name="Rectangle 41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30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30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6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6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830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6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302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0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830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830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830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830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8302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830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6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83028"/>
                                        </p:tgtEl>
                                        <p:attrNameLst>
                                          <p:attrName>style.visibility</p:attrName>
                                        </p:attrNameLst>
                                      </p:cBhvr>
                                      <p:to>
                                        <p:strVal val="visible"/>
                                      </p:to>
                                    </p:set>
                                  </p:childTnLst>
                                </p:cTn>
                              </p:par>
                            </p:childTnLst>
                          </p:cTn>
                        </p:par>
                        <p:par>
                          <p:cTn id="77" fill="hold" nodeType="afterGroup">
                            <p:stCondLst>
                              <p:cond delay="0"/>
                            </p:stCondLst>
                            <p:childTnLst>
                              <p:par>
                                <p:cTn id="78" presetID="17" presetClass="entr" presetSubtype="10" fill="hold" nodeType="afterEffect">
                                  <p:stCondLst>
                                    <p:cond delay="0"/>
                                  </p:stCondLst>
                                  <p:childTnLst>
                                    <p:set>
                                      <p:cBhvr>
                                        <p:cTn id="79" dur="1" fill="hold">
                                          <p:stCondLst>
                                            <p:cond delay="0"/>
                                          </p:stCondLst>
                                        </p:cTn>
                                        <p:tgtEl>
                                          <p:spTgt spid="3483009"/>
                                        </p:tgtEl>
                                        <p:attrNameLst>
                                          <p:attrName>style.visibility</p:attrName>
                                        </p:attrNameLst>
                                      </p:cBhvr>
                                      <p:to>
                                        <p:strVal val="visible"/>
                                      </p:to>
                                    </p:set>
                                    <p:anim calcmode="lin" valueType="num">
                                      <p:cBhvr>
                                        <p:cTn id="80" dur="500" fill="hold"/>
                                        <p:tgtEl>
                                          <p:spTgt spid="3483009"/>
                                        </p:tgtEl>
                                        <p:attrNameLst>
                                          <p:attrName>ppt_w</p:attrName>
                                        </p:attrNameLst>
                                      </p:cBhvr>
                                      <p:tavLst>
                                        <p:tav tm="0">
                                          <p:val>
                                            <p:fltVal val="0"/>
                                          </p:val>
                                        </p:tav>
                                        <p:tav tm="100000">
                                          <p:val>
                                            <p:strVal val="#ppt_w"/>
                                          </p:val>
                                        </p:tav>
                                      </p:tavLst>
                                    </p:anim>
                                    <p:anim calcmode="lin" valueType="num">
                                      <p:cBhvr>
                                        <p:cTn id="81" dur="500" fill="hold"/>
                                        <p:tgtEl>
                                          <p:spTgt spid="34830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31" grpId="0" animBg="1"/>
      <p:bldP spid="3483026" grpId="0" animBg="1"/>
      <p:bldP spid="3483018" grpId="0" animBg="1"/>
      <p:bldP spid="3483015" grpId="0" animBg="1"/>
      <p:bldP spid="3483021" grpId="0" animBg="1"/>
      <p:bldP spid="3483022" grpId="0" animBg="1"/>
      <p:bldP spid="3483023" grpId="0" animBg="1"/>
      <p:bldP spid="3483024" grpId="0" animBg="1"/>
      <p:bldP spid="3483025" grpId="0" animBg="1"/>
      <p:bldP spid="3483028" grpId="0" animBg="1"/>
      <p:bldP spid="3483029" grpId="0" animBg="1"/>
      <p:bldP spid="34830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2047875"/>
            <a:ext cx="6600742" cy="3062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8" name="Rectangle 2"/>
          <p:cNvSpPr>
            <a:spLocks noGrp="1" noChangeArrowheads="1"/>
          </p:cNvSpPr>
          <p:nvPr>
            <p:ph type="title"/>
          </p:nvPr>
        </p:nvSpPr>
        <p:spPr/>
        <p:txBody>
          <a:bodyPr/>
          <a:lstStyle/>
          <a:p>
            <a:pPr eaLnBrk="1" hangingPunct="1"/>
            <a:r>
              <a:rPr lang="en-US" smtClean="0"/>
              <a:t>Specifying exposure type's incident subtype</a:t>
            </a:r>
          </a:p>
        </p:txBody>
      </p:sp>
      <p:sp>
        <p:nvSpPr>
          <p:cNvPr id="19459" name="Rectangle 3"/>
          <p:cNvSpPr>
            <a:spLocks noGrp="1" noChangeArrowheads="1"/>
          </p:cNvSpPr>
          <p:nvPr>
            <p:ph idx="1"/>
          </p:nvPr>
        </p:nvSpPr>
        <p:spPr>
          <a:xfrm>
            <a:off x="519113" y="5200371"/>
            <a:ext cx="8318500" cy="1582738"/>
          </a:xfrm>
        </p:spPr>
        <p:txBody>
          <a:bodyPr/>
          <a:lstStyle/>
          <a:p>
            <a:pPr>
              <a:buFont typeface="Arial" charset="0"/>
              <a:buChar char="•"/>
            </a:pPr>
            <a:r>
              <a:rPr lang="en-US" dirty="0" smtClean="0"/>
              <a:t>Use “incident” property of the new </a:t>
            </a:r>
            <a:r>
              <a:rPr lang="en-US" dirty="0" err="1" smtClean="0"/>
              <a:t>ExposureType</a:t>
            </a:r>
            <a:r>
              <a:rPr lang="en-US" dirty="0" smtClean="0"/>
              <a:t> to enter the incident subtype</a:t>
            </a:r>
          </a:p>
        </p:txBody>
      </p:sp>
      <p:sp>
        <p:nvSpPr>
          <p:cNvPr id="19461" name="Text Box 6"/>
          <p:cNvSpPr txBox="1">
            <a:spLocks noChangeArrowheads="1"/>
          </p:cNvSpPr>
          <p:nvPr/>
        </p:nvSpPr>
        <p:spPr bwMode="auto">
          <a:xfrm>
            <a:off x="4586288" y="1125538"/>
            <a:ext cx="2081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rgbClr val="009900"/>
                </a:solidFill>
              </a:rPr>
              <a:t>BaggageIncident</a:t>
            </a:r>
            <a:endParaRPr lang="en-US" dirty="0">
              <a:solidFill>
                <a:srgbClr val="009900"/>
              </a:solidFill>
            </a:endParaRPr>
          </a:p>
        </p:txBody>
      </p:sp>
      <p:grpSp>
        <p:nvGrpSpPr>
          <p:cNvPr id="19462" name="Group 7"/>
          <p:cNvGrpSpPr>
            <a:grpSpLocks/>
          </p:cNvGrpSpPr>
          <p:nvPr/>
        </p:nvGrpSpPr>
        <p:grpSpPr bwMode="auto">
          <a:xfrm>
            <a:off x="4646613" y="1447800"/>
            <a:ext cx="1960562" cy="350838"/>
            <a:chOff x="3505" y="3506"/>
            <a:chExt cx="1235" cy="221"/>
          </a:xfrm>
        </p:grpSpPr>
        <p:sp>
          <p:nvSpPr>
            <p:cNvPr id="19472" name="Rectangle 8"/>
            <p:cNvSpPr>
              <a:spLocks noChangeArrowheads="1"/>
            </p:cNvSpPr>
            <p:nvPr/>
          </p:nvSpPr>
          <p:spPr bwMode="auto">
            <a:xfrm>
              <a:off x="3505" y="3506"/>
              <a:ext cx="1235" cy="221"/>
            </a:xfrm>
            <a:prstGeom prst="rect">
              <a:avLst/>
            </a:prstGeom>
            <a:noFill/>
            <a:ln w="19050" algn="ctr">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3" name="Text Box 9"/>
            <p:cNvSpPr txBox="1">
              <a:spLocks noChangeArrowheads="1"/>
            </p:cNvSpPr>
            <p:nvPr/>
          </p:nvSpPr>
          <p:spPr bwMode="auto">
            <a:xfrm>
              <a:off x="3575" y="3521"/>
              <a:ext cx="6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9900"/>
                  </a:solidFill>
                </a:rPr>
                <a:t>...</a:t>
              </a:r>
            </a:p>
          </p:txBody>
        </p:sp>
      </p:grpSp>
      <p:sp>
        <p:nvSpPr>
          <p:cNvPr id="19463" name="Line 12"/>
          <p:cNvSpPr>
            <a:spLocks noChangeShapeType="1"/>
          </p:cNvSpPr>
          <p:nvPr/>
        </p:nvSpPr>
        <p:spPr bwMode="auto">
          <a:xfrm>
            <a:off x="3163888" y="1282700"/>
            <a:ext cx="14636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64" name="Group 13"/>
          <p:cNvGrpSpPr>
            <a:grpSpLocks/>
          </p:cNvGrpSpPr>
          <p:nvPr/>
        </p:nvGrpSpPr>
        <p:grpSpPr bwMode="auto">
          <a:xfrm>
            <a:off x="2465388" y="1084263"/>
            <a:ext cx="1620837" cy="866775"/>
            <a:chOff x="1728" y="2922"/>
            <a:chExt cx="1021" cy="546"/>
          </a:xfrm>
        </p:grpSpPr>
        <p:sp>
          <p:nvSpPr>
            <p:cNvPr id="19466" name="Text Box 14"/>
            <p:cNvSpPr txBox="1">
              <a:spLocks noChangeArrowheads="1"/>
            </p:cNvSpPr>
            <p:nvPr/>
          </p:nvSpPr>
          <p:spPr bwMode="auto">
            <a:xfrm>
              <a:off x="1728" y="3314"/>
              <a:ext cx="10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Baggage</a:t>
              </a:r>
              <a:endParaRPr lang="en-US" sz="1600" dirty="0">
                <a:solidFill>
                  <a:schemeClr val="bg1"/>
                </a:solidFill>
              </a:endParaRPr>
            </a:p>
          </p:txBody>
        </p:sp>
        <p:grpSp>
          <p:nvGrpSpPr>
            <p:cNvPr id="19467" name="Group 15"/>
            <p:cNvGrpSpPr>
              <a:grpSpLocks/>
            </p:cNvGrpSpPr>
            <p:nvPr/>
          </p:nvGrpSpPr>
          <p:grpSpPr bwMode="auto">
            <a:xfrm>
              <a:off x="2001" y="2922"/>
              <a:ext cx="475" cy="385"/>
              <a:chOff x="644" y="678"/>
              <a:chExt cx="607" cy="492"/>
            </a:xfrm>
          </p:grpSpPr>
          <p:sp>
            <p:nvSpPr>
              <p:cNvPr id="19468" name="AutoShape 1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469" name="Rectangle 1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70" name="Rectangle 1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71" name="Rectangle 1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2" name="AutoShape 2" descr="11-6-2013 4-26-54 PM.png - Latest 06/Nov/13 04:27 PM - Nick Cabe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11-6-2013 4-26-54 PM.png - Latest 06/Nov/13 04:27 PM - Nick Cabe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11-6-2013 4-26-54 PM.png - Latest 06/Nov/13 04:27 PM - Nick Cabe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11-6-2013 4-26-54 PM.png - Latest 06/Nov/13 04:27 PM - Nick Cabel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11-6-2013 4-26-54 PM.png - Latest 06/Nov/13 04:27 PM - Nick Cabel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bwMode="auto">
          <a:xfrm>
            <a:off x="4370346" y="3432132"/>
            <a:ext cx="3300371" cy="167848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Exposure Panels required for each exposure type</a:t>
            </a:r>
          </a:p>
        </p:txBody>
      </p:sp>
      <p:sp>
        <p:nvSpPr>
          <p:cNvPr id="20483" name="Rectangle 3"/>
          <p:cNvSpPr>
            <a:spLocks noGrp="1" noChangeArrowheads="1"/>
          </p:cNvSpPr>
          <p:nvPr>
            <p:ph idx="1"/>
          </p:nvPr>
        </p:nvSpPr>
        <p:spPr/>
        <p:txBody>
          <a:bodyPr/>
          <a:lstStyle/>
          <a:p>
            <a:pPr>
              <a:buFont typeface="Arial" charset="0"/>
              <a:buChar char="•"/>
            </a:pPr>
            <a:r>
              <a:rPr lang="en-US" dirty="0" smtClean="0"/>
              <a:t>Creating new exposure...</a:t>
            </a:r>
          </a:p>
          <a:p>
            <a:pPr>
              <a:buFont typeface="Wingdings 3" pitchFamily="18" charset="2"/>
              <a:buNone/>
            </a:pPr>
            <a:r>
              <a:rPr lang="en-US" dirty="0" smtClean="0"/>
              <a:t>       ...within the New Claim Wizard</a:t>
            </a:r>
          </a:p>
          <a:p>
            <a:pPr marL="1485900" lvl="1"/>
            <a:r>
              <a:rPr lang="en-US" dirty="0" err="1" smtClean="0"/>
              <a:t>NewClaimExposureDV.</a:t>
            </a:r>
            <a:r>
              <a:rPr lang="en-US" i="1" dirty="0" err="1" smtClean="0">
                <a:solidFill>
                  <a:srgbClr val="0033CC"/>
                </a:solidFill>
              </a:rPr>
              <a:t>ExposureType</a:t>
            </a:r>
            <a:endParaRPr lang="en-US" dirty="0" smtClean="0"/>
          </a:p>
          <a:p>
            <a:pPr>
              <a:buFont typeface="Wingdings 3" pitchFamily="18" charset="2"/>
              <a:buNone/>
            </a:pPr>
            <a:r>
              <a:rPr lang="en-US" dirty="0" smtClean="0"/>
              <a:t>       ...on an existing claim</a:t>
            </a:r>
          </a:p>
          <a:p>
            <a:pPr marL="1485900" lvl="1"/>
            <a:r>
              <a:rPr lang="en-US" dirty="0" err="1" smtClean="0"/>
              <a:t>NewExposureDV.</a:t>
            </a:r>
            <a:r>
              <a:rPr lang="en-US" i="1" dirty="0" err="1" smtClean="0">
                <a:solidFill>
                  <a:srgbClr val="0033CC"/>
                </a:solidFill>
              </a:rPr>
              <a:t>ExposureType</a:t>
            </a:r>
            <a:endParaRPr lang="en-US" dirty="0" smtClean="0"/>
          </a:p>
          <a:p>
            <a:pPr>
              <a:buFont typeface="Arial" charset="0"/>
              <a:buChar char="•"/>
            </a:pPr>
            <a:r>
              <a:rPr lang="en-US" dirty="0" smtClean="0"/>
              <a:t>Viewing existing exposure</a:t>
            </a:r>
          </a:p>
          <a:p>
            <a:pPr>
              <a:buFont typeface="Wingdings 3" pitchFamily="18" charset="2"/>
              <a:buNone/>
            </a:pPr>
            <a:r>
              <a:rPr lang="en-US" dirty="0" smtClean="0"/>
              <a:t>       ...on existing claim</a:t>
            </a:r>
          </a:p>
          <a:p>
            <a:pPr marL="1485900" lvl="1"/>
            <a:r>
              <a:rPr lang="en-US" dirty="0" err="1" smtClean="0"/>
              <a:t>ExposureDetailDV.</a:t>
            </a:r>
            <a:r>
              <a:rPr lang="en-US" i="1" dirty="0" err="1" smtClean="0">
                <a:solidFill>
                  <a:srgbClr val="0033CC"/>
                </a:solidFill>
              </a:rPr>
              <a:t>ExposureType</a:t>
            </a:r>
            <a:endParaRPr lang="en-US" dirty="0" smtClean="0"/>
          </a:p>
          <a:p>
            <a:pPr>
              <a:buFont typeface="Wingdings 3" pitchFamily="18" charset="2"/>
              <a:buNone/>
            </a:pPr>
            <a:r>
              <a:rPr lang="en-US" dirty="0" smtClean="0"/>
              <a:t>       ...in FNOL snapshot</a:t>
            </a:r>
          </a:p>
          <a:p>
            <a:pPr marL="1485900" lvl="1"/>
            <a:r>
              <a:rPr lang="en-US" dirty="0" smtClean="0"/>
              <a:t>ClaimSnapshotExposure800DV.</a:t>
            </a:r>
            <a:r>
              <a:rPr lang="en-US" i="1" dirty="0" smtClean="0">
                <a:solidFill>
                  <a:srgbClr val="0033CC"/>
                </a:solidFill>
              </a:rPr>
              <a:t>ExposureType</a:t>
            </a:r>
            <a:endParaRPr lang="en-US" dirty="0" smtClean="0"/>
          </a:p>
          <a:p>
            <a:pPr marL="1485900" lvl="1"/>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rhoades\AppData\Local\Temp\SNAGHTML19ce1f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50" y="518043"/>
            <a:ext cx="3899113" cy="4745074"/>
          </a:xfrm>
          <a:prstGeom prst="rect">
            <a:avLst/>
          </a:prstGeom>
          <a:noFill/>
          <a:extLst>
            <a:ext uri="{909E8E84-426E-40DD-AFC4-6F175D3DCCD1}">
              <a14:hiddenFill xmlns:a14="http://schemas.microsoft.com/office/drawing/2010/main">
                <a:solidFill>
                  <a:srgbClr val="FFFFFF"/>
                </a:solidFill>
              </a14:hiddenFill>
            </a:ext>
          </a:extLst>
        </p:spPr>
      </p:pic>
      <p:sp>
        <p:nvSpPr>
          <p:cNvPr id="21507" name="Rectangle 2"/>
          <p:cNvSpPr>
            <a:spLocks noGrp="1" noChangeArrowheads="1"/>
          </p:cNvSpPr>
          <p:nvPr>
            <p:ph type="title"/>
          </p:nvPr>
        </p:nvSpPr>
        <p:spPr/>
        <p:txBody>
          <a:bodyPr/>
          <a:lstStyle/>
          <a:p>
            <a:pPr eaLnBrk="1" hangingPunct="1"/>
            <a:r>
              <a:rPr lang="en-US" dirty="0" smtClean="0"/>
              <a:t>Panels for new exposures</a:t>
            </a:r>
          </a:p>
        </p:txBody>
      </p:sp>
      <p:sp>
        <p:nvSpPr>
          <p:cNvPr id="21508" name="Text Box 7"/>
          <p:cNvSpPr txBox="1">
            <a:spLocks noChangeArrowheads="1"/>
          </p:cNvSpPr>
          <p:nvPr/>
        </p:nvSpPr>
        <p:spPr bwMode="auto">
          <a:xfrm>
            <a:off x="360256" y="5277848"/>
            <a:ext cx="361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NewExposureDV.Vehicledamage</a:t>
            </a:r>
            <a:endParaRPr lang="en-US" sz="1800" dirty="0"/>
          </a:p>
        </p:txBody>
      </p:sp>
      <p:sp>
        <p:nvSpPr>
          <p:cNvPr id="21510" name="Text Box 11"/>
          <p:cNvSpPr txBox="1">
            <a:spLocks noChangeArrowheads="1"/>
          </p:cNvSpPr>
          <p:nvPr/>
        </p:nvSpPr>
        <p:spPr bwMode="auto">
          <a:xfrm>
            <a:off x="4233863" y="6054725"/>
            <a:ext cx="4198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NewClaimExposureDV.Vehicledamage</a:t>
            </a:r>
          </a:p>
        </p:txBody>
      </p:sp>
      <p:pic>
        <p:nvPicPr>
          <p:cNvPr id="2052" name="Picture 4" descr="C:\Users\trhoades\AppData\Local\Temp\SNAGHTML19d1b7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994" y="796924"/>
            <a:ext cx="4467225" cy="5257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trhoades\AppData\Local\Temp\SNAGHTML19e18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343" y="502298"/>
            <a:ext cx="3836818" cy="610054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trhoades\AppData\Local\Temp\SNAGHTML19d4f79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53" y="502298"/>
            <a:ext cx="4329753" cy="5700842"/>
          </a:xfrm>
          <a:prstGeom prst="rect">
            <a:avLst/>
          </a:prstGeom>
          <a:noFill/>
          <a:extLst>
            <a:ext uri="{909E8E84-426E-40DD-AFC4-6F175D3DCCD1}">
              <a14:hiddenFill xmlns:a14="http://schemas.microsoft.com/office/drawing/2010/main">
                <a:solidFill>
                  <a:srgbClr val="FFFFFF"/>
                </a:solidFill>
              </a14:hiddenFill>
            </a:ext>
          </a:extLst>
        </p:spPr>
      </p:pic>
      <p:sp>
        <p:nvSpPr>
          <p:cNvPr id="22531" name="Rectangle 3"/>
          <p:cNvSpPr>
            <a:spLocks noGrp="1" noChangeArrowheads="1"/>
          </p:cNvSpPr>
          <p:nvPr>
            <p:ph type="title"/>
          </p:nvPr>
        </p:nvSpPr>
        <p:spPr/>
        <p:txBody>
          <a:bodyPr/>
          <a:lstStyle/>
          <a:p>
            <a:pPr eaLnBrk="1" hangingPunct="1"/>
            <a:r>
              <a:rPr lang="en-US" dirty="0" smtClean="0"/>
              <a:t>Panels for existing exposures</a:t>
            </a:r>
          </a:p>
        </p:txBody>
      </p:sp>
      <p:sp>
        <p:nvSpPr>
          <p:cNvPr id="22532" name="Text Box 8"/>
          <p:cNvSpPr txBox="1">
            <a:spLocks noChangeArrowheads="1"/>
          </p:cNvSpPr>
          <p:nvPr/>
        </p:nvSpPr>
        <p:spPr bwMode="auto">
          <a:xfrm>
            <a:off x="2550961" y="5619240"/>
            <a:ext cx="20483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ExposureDetailDV.Vehicledamage</a:t>
            </a:r>
            <a:endParaRPr lang="en-US" sz="1800" dirty="0"/>
          </a:p>
        </p:txBody>
      </p:sp>
      <p:sp>
        <p:nvSpPr>
          <p:cNvPr id="22533" name="Text Box 9"/>
          <p:cNvSpPr txBox="1">
            <a:spLocks noChangeArrowheads="1"/>
          </p:cNvSpPr>
          <p:nvPr/>
        </p:nvSpPr>
        <p:spPr bwMode="auto">
          <a:xfrm>
            <a:off x="6921751" y="5619240"/>
            <a:ext cx="17756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smtClean="0"/>
              <a:t>ClaimSnapshotExposure800DV.Vehicledamage</a:t>
            </a:r>
            <a:endParaRPr lang="en-US" sz="1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Discuss the potential impact of LOB configurations on the user interface</a:t>
            </a:r>
          </a:p>
          <a:p>
            <a:pPr lvl="1" eaLnBrk="1" hangingPunct="1"/>
            <a:r>
              <a:rPr lang="en-US" smtClean="0"/>
              <a:t>Configure exposure types</a:t>
            </a:r>
          </a:p>
          <a:p>
            <a:pPr lvl="1" eaLnBrk="1" hangingPunct="1"/>
            <a:r>
              <a:rPr lang="en-US" smtClean="0"/>
              <a:t>Configure "new exposure" action menu behaviors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 y="528415"/>
            <a:ext cx="8008937" cy="3419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4" name="Rectangle 2"/>
          <p:cNvSpPr>
            <a:spLocks noGrp="1" noChangeArrowheads="1"/>
          </p:cNvSpPr>
          <p:nvPr>
            <p:ph type="title"/>
          </p:nvPr>
        </p:nvSpPr>
        <p:spPr/>
        <p:txBody>
          <a:bodyPr/>
          <a:lstStyle/>
          <a:p>
            <a:pPr eaLnBrk="1" hangingPunct="1"/>
            <a:r>
              <a:rPr lang="en-US" smtClean="0"/>
              <a:t>Initializing the incident</a:t>
            </a:r>
          </a:p>
        </p:txBody>
      </p:sp>
      <p:sp>
        <p:nvSpPr>
          <p:cNvPr id="23555" name="Rectangle 3"/>
          <p:cNvSpPr>
            <a:spLocks noGrp="1" noChangeArrowheads="1"/>
          </p:cNvSpPr>
          <p:nvPr>
            <p:ph idx="1"/>
          </p:nvPr>
        </p:nvSpPr>
        <p:spPr>
          <a:xfrm>
            <a:off x="519113" y="5211432"/>
            <a:ext cx="8410575" cy="1220788"/>
          </a:xfrm>
        </p:spPr>
        <p:txBody>
          <a:bodyPr/>
          <a:lstStyle/>
          <a:p>
            <a:pPr>
              <a:buFont typeface="Arial" charset="0"/>
              <a:buChar char="•"/>
            </a:pPr>
            <a:r>
              <a:rPr lang="en-US" dirty="0" smtClean="0"/>
              <a:t>When new exposure is created, associated incident can be:</a:t>
            </a:r>
          </a:p>
          <a:p>
            <a:pPr lvl="1"/>
            <a:r>
              <a:rPr lang="en-US" dirty="0" smtClean="0"/>
              <a:t>New, empty incident of associated incident subtype</a:t>
            </a:r>
          </a:p>
          <a:p>
            <a:pPr lvl="1"/>
            <a:r>
              <a:rPr lang="en-US" dirty="0" smtClean="0"/>
              <a:t>Existing incident associated to claim</a:t>
            </a:r>
          </a:p>
        </p:txBody>
      </p:sp>
      <p:sp>
        <p:nvSpPr>
          <p:cNvPr id="23559" name="Line 7"/>
          <p:cNvSpPr>
            <a:spLocks noChangeShapeType="1"/>
          </p:cNvSpPr>
          <p:nvPr/>
        </p:nvSpPr>
        <p:spPr bwMode="auto">
          <a:xfrm flipH="1">
            <a:off x="4283074" y="1648047"/>
            <a:ext cx="3158904" cy="235832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1" name="Text Box 9"/>
          <p:cNvSpPr txBox="1">
            <a:spLocks noChangeArrowheads="1"/>
          </p:cNvSpPr>
          <p:nvPr/>
        </p:nvSpPr>
        <p:spPr bwMode="auto">
          <a:xfrm>
            <a:off x="6941362" y="1858963"/>
            <a:ext cx="930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t>???</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99" y="4005981"/>
            <a:ext cx="4853232" cy="3370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295" y="4273403"/>
            <a:ext cx="5286375" cy="9715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descr="C:\Guidewire\ClaimCenter\modules\configuration\webresources\themes\Titanium\resources\images\app\panel_icon_propertyDa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637" y="1249363"/>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3560" name="Line 8"/>
          <p:cNvSpPr>
            <a:spLocks noChangeShapeType="1"/>
          </p:cNvSpPr>
          <p:nvPr/>
        </p:nvSpPr>
        <p:spPr bwMode="auto">
          <a:xfrm flipH="1">
            <a:off x="7441979" y="1554163"/>
            <a:ext cx="352425" cy="284384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Line 8"/>
          <p:cNvSpPr>
            <a:spLocks noChangeShapeType="1"/>
          </p:cNvSpPr>
          <p:nvPr/>
        </p:nvSpPr>
        <p:spPr bwMode="auto">
          <a:xfrm>
            <a:off x="742950" y="3486150"/>
            <a:ext cx="0" cy="187166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descr="C:\Users\trhoades\AppData\Local\Temp\SNAGHTML19f4306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03" y="528637"/>
            <a:ext cx="5394620" cy="3939493"/>
          </a:xfrm>
          <a:prstGeom prst="rect">
            <a:avLst/>
          </a:prstGeom>
          <a:noFill/>
          <a:extLst>
            <a:ext uri="{909E8E84-426E-40DD-AFC4-6F175D3DCCD1}">
              <a14:hiddenFill xmlns:a14="http://schemas.microsoft.com/office/drawing/2010/main">
                <a:solidFill>
                  <a:srgbClr val="FFFFFF"/>
                </a:solidFill>
              </a14:hiddenFill>
            </a:ext>
          </a:extLst>
        </p:spPr>
      </p:pic>
      <p:sp>
        <p:nvSpPr>
          <p:cNvPr id="24579" name="Rectangle 2"/>
          <p:cNvSpPr>
            <a:spLocks noGrp="1" noChangeArrowheads="1"/>
          </p:cNvSpPr>
          <p:nvPr>
            <p:ph type="title"/>
          </p:nvPr>
        </p:nvSpPr>
        <p:spPr/>
        <p:txBody>
          <a:bodyPr/>
          <a:lstStyle/>
          <a:p>
            <a:pPr eaLnBrk="1" hangingPunct="1"/>
            <a:r>
              <a:rPr lang="en-US" smtClean="0"/>
              <a:t>Location-level incident initialization</a:t>
            </a:r>
          </a:p>
        </p:txBody>
      </p:sp>
      <p:sp>
        <p:nvSpPr>
          <p:cNvPr id="24584" name="Line 9"/>
          <p:cNvSpPr>
            <a:spLocks noChangeShapeType="1"/>
          </p:cNvSpPr>
          <p:nvPr/>
        </p:nvSpPr>
        <p:spPr bwMode="auto">
          <a:xfrm>
            <a:off x="742950" y="5357813"/>
            <a:ext cx="67151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85" name="Line 10"/>
          <p:cNvSpPr>
            <a:spLocks noChangeShapeType="1"/>
          </p:cNvSpPr>
          <p:nvPr/>
        </p:nvSpPr>
        <p:spPr bwMode="auto">
          <a:xfrm>
            <a:off x="8529638" y="3743325"/>
            <a:ext cx="0" cy="160020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Line 11"/>
          <p:cNvSpPr>
            <a:spLocks noChangeShapeType="1"/>
          </p:cNvSpPr>
          <p:nvPr/>
        </p:nvSpPr>
        <p:spPr bwMode="auto">
          <a:xfrm>
            <a:off x="7639050" y="5357813"/>
            <a:ext cx="90011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5124" name="Picture 4" descr="C:\Users\trhoades\AppData\Local\Temp\SNAGHTML19f5cb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164" y="1924285"/>
            <a:ext cx="4702083" cy="2669146"/>
          </a:xfrm>
          <a:prstGeom prst="rect">
            <a:avLst/>
          </a:prstGeom>
          <a:noFill/>
          <a:extLst>
            <a:ext uri="{909E8E84-426E-40DD-AFC4-6F175D3DCCD1}">
              <a14:hiddenFill xmlns:a14="http://schemas.microsoft.com/office/drawing/2010/main">
                <a:solidFill>
                  <a:srgbClr val="FFFFFF"/>
                </a:solidFill>
              </a14:hiddenFill>
            </a:ext>
          </a:extLst>
        </p:spPr>
      </p:pic>
      <p:sp>
        <p:nvSpPr>
          <p:cNvPr id="24587" name="Rectangle 12"/>
          <p:cNvSpPr>
            <a:spLocks noGrp="1" noChangeArrowheads="1"/>
          </p:cNvSpPr>
          <p:nvPr>
            <p:ph idx="1"/>
          </p:nvPr>
        </p:nvSpPr>
        <p:spPr>
          <a:xfrm>
            <a:off x="5919788" y="738188"/>
            <a:ext cx="2994025" cy="1751012"/>
          </a:xfrm>
          <a:solidFill>
            <a:schemeClr val="tx1"/>
          </a:solidFill>
        </p:spPr>
        <p:txBody>
          <a:bodyPr/>
          <a:lstStyle/>
          <a:p>
            <a:pPr>
              <a:buFont typeface="Arial" charset="0"/>
              <a:buChar char="•"/>
            </a:pPr>
            <a:r>
              <a:rPr lang="en-US" dirty="0" smtClean="0"/>
              <a:t>Locations that create exposures identify logic for initializing incidents</a:t>
            </a:r>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909" y="3486149"/>
            <a:ext cx="6245793" cy="26382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2" name="AutoShape 7"/>
          <p:cNvSpPr>
            <a:spLocks noChangeArrowheads="1"/>
          </p:cNvSpPr>
          <p:nvPr/>
        </p:nvSpPr>
        <p:spPr bwMode="auto">
          <a:xfrm>
            <a:off x="3428501" y="3961291"/>
            <a:ext cx="4109984" cy="32861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21" y="575379"/>
            <a:ext cx="7368277" cy="59742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a:xfrm>
            <a:off x="495299" y="120650"/>
            <a:ext cx="6160681" cy="1406525"/>
          </a:xfrm>
        </p:spPr>
        <p:txBody>
          <a:bodyPr/>
          <a:lstStyle/>
          <a:p>
            <a:pPr eaLnBrk="1" hangingPunct="1"/>
            <a:r>
              <a:rPr lang="en-US" dirty="0" smtClean="0"/>
              <a:t>Incident initialization function</a:t>
            </a:r>
          </a:p>
        </p:txBody>
      </p:sp>
      <p:sp>
        <p:nvSpPr>
          <p:cNvPr id="25603" name="Rectangle 5"/>
          <p:cNvSpPr>
            <a:spLocks noGrp="1" noChangeArrowheads="1"/>
          </p:cNvSpPr>
          <p:nvPr>
            <p:ph idx="1"/>
          </p:nvPr>
        </p:nvSpPr>
        <p:spPr>
          <a:xfrm>
            <a:off x="6484298" y="1052144"/>
            <a:ext cx="2641600" cy="2796842"/>
          </a:xfrm>
          <a:solidFill>
            <a:schemeClr val="tx1"/>
          </a:solidFill>
        </p:spPr>
        <p:txBody>
          <a:bodyPr/>
          <a:lstStyle/>
          <a:p>
            <a:pPr>
              <a:buFont typeface="Arial" charset="0"/>
              <a:buChar char="•"/>
            </a:pPr>
            <a:r>
              <a:rPr lang="en-US" dirty="0" smtClean="0"/>
              <a:t>Recall that call to </a:t>
            </a:r>
            <a:r>
              <a:rPr lang="en-US" dirty="0" err="1" smtClean="0"/>
              <a:t>initializeIncident</a:t>
            </a:r>
            <a:r>
              <a:rPr lang="en-US" dirty="0" smtClean="0"/>
              <a:t> occurs in the location PCF in variable's </a:t>
            </a:r>
            <a:r>
              <a:rPr lang="en-US" dirty="0" err="1" smtClean="0"/>
              <a:t>initialValue</a:t>
            </a:r>
            <a:r>
              <a:rPr lang="en-US" dirty="0" smtClean="0"/>
              <a:t> attribute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662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Review: Creating new exposure types</a:t>
            </a:r>
          </a:p>
        </p:txBody>
      </p:sp>
      <p:sp>
        <p:nvSpPr>
          <p:cNvPr id="27651"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a:t>
            </a:r>
            <a:r>
              <a:rPr lang="en-US" dirty="0" err="1" smtClean="0"/>
              <a:t>ExposureType</a:t>
            </a:r>
            <a:r>
              <a:rPr lang="en-US" dirty="0" smtClean="0"/>
              <a:t> </a:t>
            </a:r>
            <a:r>
              <a:rPr lang="en-US" dirty="0" err="1" smtClean="0"/>
              <a:t>typecode</a:t>
            </a:r>
            <a:r>
              <a:rPr lang="en-US" dirty="0" smtClean="0"/>
              <a:t> (with reference to Incident or one of its subtypes)</a:t>
            </a:r>
          </a:p>
          <a:p>
            <a:pPr marL="819150" lvl="1" indent="-419100"/>
            <a:r>
              <a:rPr lang="en-US" dirty="0" smtClean="0"/>
              <a:t>Complete LOB </a:t>
            </a:r>
            <a:r>
              <a:rPr lang="en-US" dirty="0" err="1" smtClean="0"/>
              <a:t>typelists</a:t>
            </a:r>
            <a:r>
              <a:rPr lang="en-US" dirty="0" smtClean="0"/>
              <a:t> editing</a:t>
            </a:r>
          </a:p>
          <a:p>
            <a:pPr marL="1123950" lvl="2" indent="-381000"/>
            <a:r>
              <a:rPr lang="en-US" dirty="0" smtClean="0"/>
              <a:t>Add </a:t>
            </a:r>
            <a:r>
              <a:rPr lang="en-US" dirty="0" err="1" smtClean="0"/>
              <a:t>CoverageType</a:t>
            </a:r>
            <a:r>
              <a:rPr lang="en-US" dirty="0" smtClean="0"/>
              <a:t> to link to </a:t>
            </a:r>
            <a:r>
              <a:rPr lang="en-US" dirty="0" err="1" smtClean="0"/>
              <a:t>CoverageType</a:t>
            </a:r>
            <a:endParaRPr lang="en-US" dirty="0" smtClean="0"/>
          </a:p>
          <a:p>
            <a:pPr marL="1427163" lvl="3" indent="-342900"/>
            <a:r>
              <a:rPr lang="en-US" dirty="0" smtClean="0"/>
              <a:t>Add </a:t>
            </a:r>
            <a:r>
              <a:rPr lang="en-US" dirty="0" err="1" smtClean="0"/>
              <a:t>CoverageType</a:t>
            </a:r>
            <a:r>
              <a:rPr lang="en-US" dirty="0" smtClean="0"/>
              <a:t>, others if necessary</a:t>
            </a:r>
          </a:p>
          <a:p>
            <a:pPr marL="1123950" lvl="2" indent="-381000"/>
            <a:r>
              <a:rPr lang="en-US" dirty="0" smtClean="0"/>
              <a:t>Edit </a:t>
            </a:r>
            <a:r>
              <a:rPr lang="en-US" dirty="0" err="1" smtClean="0"/>
              <a:t>LossPartyType</a:t>
            </a:r>
            <a:r>
              <a:rPr lang="en-US" dirty="0" smtClean="0"/>
              <a:t> to associate with new </a:t>
            </a:r>
            <a:r>
              <a:rPr lang="en-US" dirty="0" err="1" smtClean="0"/>
              <a:t>CoverageSubType</a:t>
            </a:r>
            <a:endParaRPr lang="en-US" dirty="0" smtClean="0"/>
          </a:p>
          <a:p>
            <a:pPr marL="457200" indent="-457200">
              <a:buFont typeface="Wingdings 3" pitchFamily="18" charset="2"/>
              <a:buAutoNum type="arabicPeriod"/>
            </a:pPr>
            <a:r>
              <a:rPr lang="en-US" dirty="0" smtClean="0"/>
              <a:t>Create required </a:t>
            </a:r>
            <a:r>
              <a:rPr lang="en-US" dirty="0"/>
              <a:t>P</a:t>
            </a:r>
            <a:r>
              <a:rPr lang="en-US" dirty="0" smtClean="0"/>
              <a:t>anels:</a:t>
            </a:r>
          </a:p>
          <a:p>
            <a:pPr marL="819150" lvl="1" indent="-419100"/>
            <a:r>
              <a:rPr lang="en-US" dirty="0" err="1" smtClean="0"/>
              <a:t>NewClaimExposureDV.</a:t>
            </a:r>
            <a:r>
              <a:rPr lang="en-US" i="1" dirty="0" err="1" smtClean="0">
                <a:solidFill>
                  <a:srgbClr val="0033CC"/>
                </a:solidFill>
              </a:rPr>
              <a:t>ExposureType</a:t>
            </a:r>
            <a:endParaRPr lang="en-US" dirty="0" smtClean="0"/>
          </a:p>
          <a:p>
            <a:pPr marL="819150" lvl="1" indent="-419100"/>
            <a:r>
              <a:rPr lang="en-US" dirty="0" err="1" smtClean="0"/>
              <a:t>NewExposureDV.</a:t>
            </a:r>
            <a:r>
              <a:rPr lang="en-US" i="1" dirty="0" err="1" smtClean="0">
                <a:solidFill>
                  <a:srgbClr val="0033CC"/>
                </a:solidFill>
              </a:rPr>
              <a:t>ExposureType</a:t>
            </a:r>
            <a:endParaRPr lang="en-US" dirty="0" smtClean="0"/>
          </a:p>
          <a:p>
            <a:pPr marL="819150" lvl="1" indent="-419100"/>
            <a:r>
              <a:rPr lang="en-US" dirty="0" err="1" smtClean="0"/>
              <a:t>ExposureDetailDV.</a:t>
            </a:r>
            <a:r>
              <a:rPr lang="en-US" i="1" dirty="0" err="1" smtClean="0">
                <a:solidFill>
                  <a:srgbClr val="0033CC"/>
                </a:solidFill>
              </a:rPr>
              <a:t>ExposureType</a:t>
            </a:r>
            <a:endParaRPr lang="en-US" dirty="0" smtClean="0"/>
          </a:p>
          <a:p>
            <a:pPr marL="819150" lvl="1" indent="-419100"/>
            <a:r>
              <a:rPr lang="en-US" dirty="0" smtClean="0"/>
              <a:t>ClaimSnapshotExposure800DV.</a:t>
            </a:r>
            <a:r>
              <a:rPr lang="en-US" i="1" dirty="0" smtClean="0">
                <a:solidFill>
                  <a:srgbClr val="0033CC"/>
                </a:solidFill>
              </a:rPr>
              <a:t>ExposureType</a:t>
            </a:r>
            <a:endParaRPr lang="en-US" dirty="0" smtClean="0"/>
          </a:p>
          <a:p>
            <a:pPr marL="457200" indent="-457200">
              <a:buFont typeface="Wingdings 3" pitchFamily="18" charset="2"/>
              <a:buAutoNum type="arabicPeriod"/>
            </a:pPr>
            <a:r>
              <a:rPr lang="en-US" dirty="0" smtClean="0"/>
              <a:t>Modify Exposure's </a:t>
            </a:r>
            <a:r>
              <a:rPr lang="en-US" dirty="0" err="1" smtClean="0"/>
              <a:t>initializeIncident</a:t>
            </a:r>
            <a:r>
              <a:rPr lang="en-US" dirty="0" smtClean="0"/>
              <a:t>() method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Lesson outline</a:t>
            </a:r>
          </a:p>
        </p:txBody>
      </p:sp>
      <p:sp>
        <p:nvSpPr>
          <p:cNvPr id="2867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LOB model and the user interface</a:t>
            </a:r>
          </a:p>
          <a:p>
            <a:pPr>
              <a:lnSpc>
                <a:spcPct val="150000"/>
              </a:lnSpc>
              <a:buFont typeface="Arial" charset="0"/>
              <a:buChar char="•"/>
            </a:pPr>
            <a:r>
              <a:rPr lang="en-US" sz="2800" smtClean="0">
                <a:solidFill>
                  <a:srgbClr val="C0C0C0"/>
                </a:solidFill>
              </a:rPr>
              <a:t>Configuring exposure types</a:t>
            </a:r>
          </a:p>
          <a:p>
            <a:pPr>
              <a:lnSpc>
                <a:spcPct val="150000"/>
              </a:lnSpc>
              <a:buFont typeface="Arial" charset="0"/>
              <a:buChar char="•"/>
            </a:pPr>
            <a:r>
              <a:rPr lang="en-US" sz="2800" smtClean="0"/>
              <a:t>Configuring new exposure menu behavior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mtClean="0"/>
              <a:t>Exposure creation in config.xml</a:t>
            </a:r>
          </a:p>
        </p:txBody>
      </p:sp>
      <p:sp>
        <p:nvSpPr>
          <p:cNvPr id="29700" name="Rectangle 8"/>
          <p:cNvSpPr>
            <a:spLocks noGrp="1" noChangeArrowheads="1"/>
          </p:cNvSpPr>
          <p:nvPr>
            <p:ph idx="1"/>
          </p:nvPr>
        </p:nvSpPr>
        <p:spPr>
          <a:xfrm>
            <a:off x="519113" y="4048125"/>
            <a:ext cx="8318500" cy="2341563"/>
          </a:xfrm>
        </p:spPr>
        <p:txBody>
          <a:bodyPr/>
          <a:lstStyle/>
          <a:p>
            <a:pPr>
              <a:buFont typeface="Arial" charset="0"/>
              <a:buChar char="•"/>
            </a:pPr>
            <a:r>
              <a:rPr lang="en-US" smtClean="0"/>
              <a:t>For these loss types, the Choose By Coverage Type menu is displayed: {AUTO, PR, GL, TRAV}</a:t>
            </a:r>
          </a:p>
          <a:p>
            <a:pPr lvl="1"/>
            <a:r>
              <a:rPr lang="en-US" smtClean="0"/>
              <a:t>If more than {15} options are available, collapse options into first-letter submenus.</a:t>
            </a:r>
          </a:p>
          <a:p>
            <a:pPr>
              <a:buFont typeface="Arial" charset="0"/>
              <a:buChar char="•"/>
            </a:pPr>
            <a:r>
              <a:rPr lang="en-US" smtClean="0"/>
              <a:t>For these loss types, the Choose By Coverage menu is displayed: {AUTO, PR, GL, TRAV}</a:t>
            </a:r>
          </a:p>
        </p:txBody>
      </p:sp>
      <p:sp>
        <p:nvSpPr>
          <p:cNvPr id="29701" name="Text Box 6"/>
          <p:cNvSpPr txBox="1">
            <a:spLocks noChangeArrowheads="1"/>
          </p:cNvSpPr>
          <p:nvPr/>
        </p:nvSpPr>
        <p:spPr bwMode="auto">
          <a:xfrm>
            <a:off x="6459538" y="713663"/>
            <a:ext cx="17367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Choose by Coverage Type </a:t>
            </a:r>
            <a:r>
              <a:rPr lang="en-US" sz="1800" dirty="0" smtClean="0"/>
              <a:t>Menus</a:t>
            </a:r>
            <a:endParaRPr lang="en-US" sz="1800" dirty="0"/>
          </a:p>
        </p:txBody>
      </p:sp>
      <p:sp>
        <p:nvSpPr>
          <p:cNvPr id="29703" name="Text Box 7"/>
          <p:cNvSpPr txBox="1">
            <a:spLocks noChangeArrowheads="1"/>
          </p:cNvSpPr>
          <p:nvPr/>
        </p:nvSpPr>
        <p:spPr bwMode="auto">
          <a:xfrm>
            <a:off x="1168400" y="3013075"/>
            <a:ext cx="24003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Choose by Coverage</a:t>
            </a:r>
            <a:br>
              <a:rPr lang="en-US" sz="1800" dirty="0"/>
            </a:br>
            <a:r>
              <a:rPr lang="en-US" sz="1800" dirty="0" smtClean="0"/>
              <a:t>Menus</a:t>
            </a:r>
            <a:endParaRPr lang="en-US" sz="1800" dirty="0"/>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69" y="1557794"/>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574" y="2098469"/>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0225" y="2098469"/>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412" y="3163674"/>
            <a:ext cx="3000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6975" y="3163674"/>
            <a:ext cx="1857375" cy="6381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758" y="559152"/>
            <a:ext cx="2014275" cy="7432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7450" y="820409"/>
            <a:ext cx="1133475" cy="1190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0925" y="820409"/>
            <a:ext cx="2019300" cy="676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 name="Line 7"/>
          <p:cNvSpPr>
            <a:spLocks noChangeShapeType="1"/>
          </p:cNvSpPr>
          <p:nvPr/>
        </p:nvSpPr>
        <p:spPr bwMode="auto">
          <a:xfrm flipH="1" flipV="1">
            <a:off x="2333865" y="930769"/>
            <a:ext cx="4020898" cy="37161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 name="Line 7"/>
          <p:cNvSpPr>
            <a:spLocks noChangeShapeType="1"/>
          </p:cNvSpPr>
          <p:nvPr/>
        </p:nvSpPr>
        <p:spPr bwMode="auto">
          <a:xfrm flipH="1" flipV="1">
            <a:off x="1962150" y="2238375"/>
            <a:ext cx="180975" cy="7747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1541249"/>
            <a:ext cx="3475037" cy="1103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3" name="Rectangle 2"/>
          <p:cNvSpPr>
            <a:spLocks noGrp="1" noChangeArrowheads="1"/>
          </p:cNvSpPr>
          <p:nvPr>
            <p:ph type="title"/>
          </p:nvPr>
        </p:nvSpPr>
        <p:spPr/>
        <p:txBody>
          <a:bodyPr/>
          <a:lstStyle/>
          <a:p>
            <a:pPr eaLnBrk="1" hangingPunct="1"/>
            <a:r>
              <a:rPr lang="en-US" smtClean="0"/>
              <a:t>Coverage subtype menu behavior</a:t>
            </a:r>
          </a:p>
        </p:txBody>
      </p:sp>
      <p:sp>
        <p:nvSpPr>
          <p:cNvPr id="30724" name="Rectangle 3"/>
          <p:cNvSpPr>
            <a:spLocks noGrp="1" noChangeArrowheads="1"/>
          </p:cNvSpPr>
          <p:nvPr>
            <p:ph idx="1"/>
          </p:nvPr>
        </p:nvSpPr>
        <p:spPr>
          <a:xfrm>
            <a:off x="519113" y="4008438"/>
            <a:ext cx="8318500" cy="2381250"/>
          </a:xfrm>
        </p:spPr>
        <p:txBody>
          <a:bodyPr/>
          <a:lstStyle/>
          <a:p>
            <a:pPr>
              <a:buFont typeface="Arial" charset="0"/>
              <a:buChar char="•"/>
            </a:pPr>
            <a:r>
              <a:rPr lang="en-US" smtClean="0"/>
              <a:t>In exposure creation menus, both coverages and coverage subtypes can be listed in the same menu</a:t>
            </a:r>
          </a:p>
          <a:p>
            <a:pPr lvl="1"/>
            <a:r>
              <a:rPr lang="en-US" smtClean="0"/>
              <a:t>This occurs when a coverage maps to multiple subtypes</a:t>
            </a:r>
          </a:p>
        </p:txBody>
      </p:sp>
      <p:sp>
        <p:nvSpPr>
          <p:cNvPr id="30725" name="Line 10"/>
          <p:cNvSpPr>
            <a:spLocks noChangeShapeType="1"/>
          </p:cNvSpPr>
          <p:nvPr/>
        </p:nvSpPr>
        <p:spPr bwMode="auto">
          <a:xfrm>
            <a:off x="4229100" y="1693756"/>
            <a:ext cx="1368425" cy="10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6" name="Text Box 16"/>
          <p:cNvSpPr txBox="1">
            <a:spLocks noChangeArrowheads="1"/>
          </p:cNvSpPr>
          <p:nvPr/>
        </p:nvSpPr>
        <p:spPr bwMode="auto">
          <a:xfrm>
            <a:off x="2882900" y="1216025"/>
            <a:ext cx="173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coverage</a:t>
            </a:r>
          </a:p>
        </p:txBody>
      </p:sp>
      <p:sp>
        <p:nvSpPr>
          <p:cNvPr id="30727" name="Text Box 17"/>
          <p:cNvSpPr txBox="1">
            <a:spLocks noChangeArrowheads="1"/>
          </p:cNvSpPr>
          <p:nvPr/>
        </p:nvSpPr>
        <p:spPr bwMode="auto">
          <a:xfrm>
            <a:off x="2908300" y="2770188"/>
            <a:ext cx="3192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9900"/>
                </a:solidFill>
              </a:rPr>
              <a:t>coverage subtypes</a:t>
            </a:r>
          </a:p>
        </p:txBody>
      </p:sp>
      <p:sp>
        <p:nvSpPr>
          <p:cNvPr id="30728" name="Line 18"/>
          <p:cNvSpPr>
            <a:spLocks noChangeShapeType="1"/>
          </p:cNvSpPr>
          <p:nvPr/>
        </p:nvSpPr>
        <p:spPr bwMode="auto">
          <a:xfrm flipH="1">
            <a:off x="546100" y="2936875"/>
            <a:ext cx="2709863"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9" name="Line 19"/>
          <p:cNvSpPr>
            <a:spLocks noChangeShapeType="1"/>
          </p:cNvSpPr>
          <p:nvPr/>
        </p:nvSpPr>
        <p:spPr bwMode="auto">
          <a:xfrm flipV="1">
            <a:off x="546100" y="1901825"/>
            <a:ext cx="0" cy="10350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0" name="Line 20"/>
          <p:cNvSpPr>
            <a:spLocks noChangeShapeType="1"/>
          </p:cNvSpPr>
          <p:nvPr/>
        </p:nvSpPr>
        <p:spPr bwMode="auto">
          <a:xfrm>
            <a:off x="5710238" y="2921000"/>
            <a:ext cx="2246312"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31" name="Line 21"/>
          <p:cNvSpPr>
            <a:spLocks noChangeShapeType="1"/>
          </p:cNvSpPr>
          <p:nvPr/>
        </p:nvSpPr>
        <p:spPr bwMode="auto">
          <a:xfrm flipV="1">
            <a:off x="7956550" y="1570038"/>
            <a:ext cx="0" cy="1349375"/>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3" name="AutoShape 15"/>
          <p:cNvSpPr>
            <a:spLocks noChangeArrowheads="1"/>
          </p:cNvSpPr>
          <p:nvPr/>
        </p:nvSpPr>
        <p:spPr bwMode="auto">
          <a:xfrm>
            <a:off x="754063" y="1541249"/>
            <a:ext cx="3475037" cy="305014"/>
          </a:xfrm>
          <a:prstGeom prst="roundRect">
            <a:avLst>
              <a:gd name="adj" fmla="val 11736"/>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7046" y="1520825"/>
            <a:ext cx="2555667" cy="87810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Discuss the potential impact of LOB configurations on the user interface</a:t>
            </a:r>
          </a:p>
          <a:p>
            <a:pPr lvl="1" eaLnBrk="1" hangingPunct="1"/>
            <a:r>
              <a:rPr lang="en-US" smtClean="0"/>
              <a:t>Configure exposure types</a:t>
            </a:r>
          </a:p>
          <a:p>
            <a:pPr lvl="1" eaLnBrk="1" hangingPunct="1"/>
            <a:r>
              <a:rPr lang="en-US" smtClean="0"/>
              <a:t>Configure "new exposure" action menu behaviors</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smtClean="0"/>
              <a:t>Review questions</a:t>
            </a:r>
          </a:p>
        </p:txBody>
      </p:sp>
      <p:sp>
        <p:nvSpPr>
          <p:cNvPr id="32771" name="Rectangle 45"/>
          <p:cNvSpPr>
            <a:spLocks noGrp="1" noChangeArrowheads="1"/>
          </p:cNvSpPr>
          <p:nvPr>
            <p:ph idx="1"/>
          </p:nvPr>
        </p:nvSpPr>
        <p:spPr>
          <a:xfrm>
            <a:off x="519113" y="877888"/>
            <a:ext cx="8318500" cy="5197475"/>
          </a:xfrm>
        </p:spPr>
        <p:txBody>
          <a:bodyPr/>
          <a:lstStyle/>
          <a:p>
            <a:pPr marL="457200" indent="-457200">
              <a:buFont typeface="Webdings" pitchFamily="18" charset="2"/>
              <a:buAutoNum type="arabicPeriod"/>
            </a:pPr>
            <a:r>
              <a:rPr lang="en-US" dirty="0" smtClean="0"/>
              <a:t>If new </a:t>
            </a:r>
            <a:r>
              <a:rPr lang="en-US" dirty="0" err="1" smtClean="0"/>
              <a:t>typecodes</a:t>
            </a:r>
            <a:r>
              <a:rPr lang="en-US" dirty="0" smtClean="0"/>
              <a:t> are added to all 6 levels of the LOB Model, which three levels will typically require additional UI configuration outside of base?</a:t>
            </a:r>
          </a:p>
          <a:p>
            <a:pPr marL="933450" lvl="1" indent="-419100">
              <a:buFont typeface="Webdings" pitchFamily="18" charset="2"/>
              <a:buChar char="4"/>
            </a:pPr>
            <a:r>
              <a:rPr lang="en-US" dirty="0" err="1" smtClean="0"/>
              <a:t>LossType</a:t>
            </a:r>
            <a:endParaRPr lang="en-US" dirty="0" smtClean="0"/>
          </a:p>
          <a:p>
            <a:pPr marL="933450" lvl="1" indent="-419100">
              <a:buFont typeface="Webdings" pitchFamily="18" charset="2"/>
              <a:buChar char="4"/>
            </a:pPr>
            <a:r>
              <a:rPr lang="en-US" dirty="0" err="1" smtClean="0"/>
              <a:t>LOBCode</a:t>
            </a:r>
            <a:endParaRPr lang="en-US" dirty="0" smtClean="0"/>
          </a:p>
          <a:p>
            <a:pPr marL="933450" lvl="1" indent="-419100">
              <a:buFont typeface="Webdings" pitchFamily="18" charset="2"/>
              <a:buChar char="4"/>
            </a:pPr>
            <a:r>
              <a:rPr lang="en-US" dirty="0" err="1" smtClean="0"/>
              <a:t>PolicyType</a:t>
            </a:r>
            <a:endParaRPr lang="en-US" dirty="0" smtClean="0"/>
          </a:p>
          <a:p>
            <a:pPr marL="457200" indent="-457200">
              <a:buFont typeface="Webdings" pitchFamily="18" charset="2"/>
              <a:buAutoNum type="arabicPeriod"/>
            </a:pPr>
            <a:r>
              <a:rPr lang="en-US" dirty="0" smtClean="0"/>
              <a:t>In the LOB </a:t>
            </a:r>
            <a:r>
              <a:rPr lang="en-US" dirty="0" err="1" smtClean="0"/>
              <a:t>Typelists</a:t>
            </a:r>
            <a:r>
              <a:rPr lang="en-US" dirty="0" smtClean="0"/>
              <a:t>, </a:t>
            </a:r>
            <a:r>
              <a:rPr lang="en-US" dirty="0" err="1" smtClean="0"/>
              <a:t>ExposureType</a:t>
            </a:r>
            <a:r>
              <a:rPr lang="en-US" dirty="0" smtClean="0"/>
              <a:t> </a:t>
            </a:r>
            <a:r>
              <a:rPr lang="en-US" dirty="0" err="1" smtClean="0"/>
              <a:t>typecodes</a:t>
            </a:r>
            <a:r>
              <a:rPr lang="en-US" dirty="0" smtClean="0"/>
              <a:t> have an extra “Other Category”. What does this specify?</a:t>
            </a:r>
          </a:p>
          <a:p>
            <a:pPr marL="457200" indent="-457200">
              <a:buFont typeface="Webdings" pitchFamily="18" charset="2"/>
              <a:buAutoNum type="arabicPeriod"/>
            </a:pPr>
            <a:r>
              <a:rPr lang="en-US" dirty="0" smtClean="0"/>
              <a:t>When you create a new exposure, what other type of object (either creating new or using an existing one) must be associated to the exposure ?</a:t>
            </a:r>
          </a:p>
          <a:p>
            <a:pPr marL="457200" indent="-457200">
              <a:buFont typeface="Webdings" pitchFamily="18" charset="2"/>
              <a:buAutoNum type="arabicPeriod"/>
            </a:pPr>
            <a:r>
              <a:rPr lang="en-US" dirty="0" smtClean="0"/>
              <a:t>There are four Panels required for each exposure type. Under what circumstance is each detail view used?</a:t>
            </a:r>
          </a:p>
        </p:txBody>
      </p:sp>
      <p:sp>
        <p:nvSpPr>
          <p:cNvPr id="32772" name="Rectangle 50"/>
          <p:cNvSpPr>
            <a:spLocks noChangeArrowheads="1"/>
          </p:cNvSpPr>
          <p:nvPr/>
        </p:nvSpPr>
        <p:spPr bwMode="auto">
          <a:xfrm>
            <a:off x="4402138" y="2030413"/>
            <a:ext cx="333692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933450" lvl="1" indent="-419100" algn="l" eaLnBrk="0" hangingPunct="0">
              <a:spcBef>
                <a:spcPct val="20000"/>
              </a:spcBef>
              <a:spcAft>
                <a:spcPct val="0"/>
              </a:spcAft>
              <a:buClr>
                <a:srgbClr val="0146AD"/>
              </a:buClr>
              <a:buSzPct val="90000"/>
              <a:buFont typeface="Webdings" pitchFamily="18" charset="2"/>
              <a:buChar char="4"/>
            </a:pPr>
            <a:r>
              <a:rPr lang="en-US" sz="2200" b="0">
                <a:solidFill>
                  <a:schemeClr val="bg1"/>
                </a:solidFill>
              </a:rPr>
              <a:t>CoverageType</a:t>
            </a:r>
          </a:p>
          <a:p>
            <a:pPr marL="933450" lvl="1" indent="-419100" algn="l" eaLnBrk="0" hangingPunct="0">
              <a:spcBef>
                <a:spcPct val="20000"/>
              </a:spcBef>
              <a:spcAft>
                <a:spcPct val="0"/>
              </a:spcAft>
              <a:buClr>
                <a:srgbClr val="0146AD"/>
              </a:buClr>
              <a:buSzPct val="90000"/>
              <a:buFont typeface="Webdings" pitchFamily="18" charset="2"/>
              <a:buChar char="4"/>
            </a:pPr>
            <a:r>
              <a:rPr lang="en-US" sz="2200" b="0">
                <a:solidFill>
                  <a:schemeClr val="bg1"/>
                </a:solidFill>
              </a:rPr>
              <a:t>CoverageSubtype</a:t>
            </a:r>
          </a:p>
          <a:p>
            <a:pPr marL="933450" lvl="1" indent="-419100" algn="l" eaLnBrk="0" hangingPunct="0">
              <a:spcBef>
                <a:spcPct val="20000"/>
              </a:spcBef>
              <a:spcAft>
                <a:spcPct val="0"/>
              </a:spcAft>
              <a:buClr>
                <a:srgbClr val="0146AD"/>
              </a:buClr>
              <a:buSzPct val="90000"/>
              <a:buFont typeface="Webdings" pitchFamily="18" charset="2"/>
              <a:buChar char="4"/>
            </a:pPr>
            <a:r>
              <a:rPr lang="en-US" sz="2200" b="0">
                <a:solidFill>
                  <a:schemeClr val="bg1"/>
                </a:solidFill>
              </a:rPr>
              <a:t>ExposureType</a:t>
            </a:r>
          </a:p>
          <a:p>
            <a:pPr marL="457200" indent="-457200" algn="l" eaLnBrk="0" hangingPunct="0">
              <a:spcBef>
                <a:spcPct val="40000"/>
              </a:spcBef>
              <a:spcAft>
                <a:spcPct val="0"/>
              </a:spcAft>
              <a:buClr>
                <a:srgbClr val="0146AD"/>
              </a:buClr>
              <a:buFont typeface="Webdings" pitchFamily="18" charset="2"/>
              <a:buAutoNum type="arabicPeriod"/>
            </a:pPr>
            <a:endParaRPr lang="en-US" sz="2400" b="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LOB model and the user interface</a:t>
            </a:r>
          </a:p>
          <a:p>
            <a:pPr>
              <a:lnSpc>
                <a:spcPct val="150000"/>
              </a:lnSpc>
              <a:buFont typeface="Arial" charset="0"/>
              <a:buChar char="•"/>
            </a:pPr>
            <a:r>
              <a:rPr lang="en-US" sz="2800" smtClean="0">
                <a:solidFill>
                  <a:srgbClr val="C0C0C0"/>
                </a:solidFill>
              </a:rPr>
              <a:t>Configuring exposure types</a:t>
            </a:r>
          </a:p>
          <a:p>
            <a:pPr>
              <a:lnSpc>
                <a:spcPct val="150000"/>
              </a:lnSpc>
              <a:buFont typeface="Arial" charset="0"/>
              <a:buChar char="•"/>
            </a:pPr>
            <a:r>
              <a:rPr lang="en-US" sz="2800" smtClean="0">
                <a:solidFill>
                  <a:srgbClr val="C0C0C0"/>
                </a:solidFill>
              </a:rPr>
              <a:t>Configuring new exposure menu behavior</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44427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LOB model changes that impact the</a:t>
            </a:r>
            <a:br>
              <a:rPr lang="en-US" smtClean="0"/>
            </a:br>
            <a:r>
              <a:rPr lang="en-US" smtClean="0"/>
              <a:t>user interface</a:t>
            </a:r>
          </a:p>
        </p:txBody>
      </p:sp>
      <p:sp>
        <p:nvSpPr>
          <p:cNvPr id="7171" name="Rectangle 3"/>
          <p:cNvSpPr>
            <a:spLocks noGrp="1" noChangeArrowheads="1"/>
          </p:cNvSpPr>
          <p:nvPr>
            <p:ph idx="1"/>
          </p:nvPr>
        </p:nvSpPr>
        <p:spPr>
          <a:xfrm>
            <a:off x="519113" y="1192213"/>
            <a:ext cx="5184775" cy="5197475"/>
          </a:xfrm>
        </p:spPr>
        <p:txBody>
          <a:bodyPr/>
          <a:lstStyle/>
          <a:p>
            <a:pPr>
              <a:buFont typeface="Arial" charset="0"/>
              <a:buChar char="•"/>
            </a:pPr>
            <a:r>
              <a:rPr lang="en-US" smtClean="0"/>
              <a:t>ClaimCenter has sets of detail views, list views, and screens which are tied to certain lists in LOB model</a:t>
            </a:r>
          </a:p>
          <a:p>
            <a:pPr lvl="1"/>
            <a:r>
              <a:rPr lang="en-US" smtClean="0"/>
              <a:t>When you create new entry in that list, you typically also have to create new UI containers</a:t>
            </a:r>
          </a:p>
          <a:p>
            <a:pPr>
              <a:buFont typeface="Arial" charset="0"/>
              <a:buChar char="•"/>
            </a:pPr>
            <a:r>
              <a:rPr lang="en-US" smtClean="0"/>
              <a:t>Other lists in the LOB model are rendered only as individual field values, menu items, or rows in list views</a:t>
            </a:r>
          </a:p>
          <a:p>
            <a:pPr lvl="1"/>
            <a:r>
              <a:rPr lang="en-US" smtClean="0"/>
              <a:t>New entries in these lists do not inherently require UI configuration</a:t>
            </a:r>
          </a:p>
        </p:txBody>
      </p:sp>
      <p:sp>
        <p:nvSpPr>
          <p:cNvPr id="7172" name="Rectangle 4"/>
          <p:cNvSpPr>
            <a:spLocks noChangeArrowheads="1"/>
          </p:cNvSpPr>
          <p:nvPr/>
        </p:nvSpPr>
        <p:spPr bwMode="auto">
          <a:xfrm>
            <a:off x="633571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3" name="Rectangle 5"/>
          <p:cNvSpPr>
            <a:spLocks noChangeArrowheads="1"/>
          </p:cNvSpPr>
          <p:nvPr/>
        </p:nvSpPr>
        <p:spPr bwMode="auto">
          <a:xfrm>
            <a:off x="633571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4" name="Rectangle 6"/>
          <p:cNvSpPr>
            <a:spLocks noChangeArrowheads="1"/>
          </p:cNvSpPr>
          <p:nvPr/>
        </p:nvSpPr>
        <p:spPr bwMode="auto">
          <a:xfrm>
            <a:off x="633730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5" name="Rectangle 7"/>
          <p:cNvSpPr>
            <a:spLocks noChangeArrowheads="1"/>
          </p:cNvSpPr>
          <p:nvPr/>
        </p:nvSpPr>
        <p:spPr bwMode="auto">
          <a:xfrm>
            <a:off x="633730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6" name="Rectangle 8"/>
          <p:cNvSpPr>
            <a:spLocks noChangeArrowheads="1"/>
          </p:cNvSpPr>
          <p:nvPr/>
        </p:nvSpPr>
        <p:spPr bwMode="auto">
          <a:xfrm>
            <a:off x="633730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7" name="Rectangle 9"/>
          <p:cNvSpPr>
            <a:spLocks noChangeArrowheads="1"/>
          </p:cNvSpPr>
          <p:nvPr/>
        </p:nvSpPr>
        <p:spPr bwMode="auto">
          <a:xfrm>
            <a:off x="633571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7178" name="Group 10"/>
          <p:cNvGrpSpPr>
            <a:grpSpLocks/>
          </p:cNvGrpSpPr>
          <p:nvPr/>
        </p:nvGrpSpPr>
        <p:grpSpPr bwMode="auto">
          <a:xfrm>
            <a:off x="7204075" y="1666875"/>
            <a:ext cx="555625" cy="450850"/>
            <a:chOff x="4529" y="978"/>
            <a:chExt cx="350" cy="284"/>
          </a:xfrm>
        </p:grpSpPr>
        <p:sp>
          <p:nvSpPr>
            <p:cNvPr id="7210" name="Line 11"/>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1" name="Line 12"/>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2" name="Line 13"/>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179" name="Group 14"/>
          <p:cNvGrpSpPr>
            <a:grpSpLocks/>
          </p:cNvGrpSpPr>
          <p:nvPr/>
        </p:nvGrpSpPr>
        <p:grpSpPr bwMode="auto">
          <a:xfrm>
            <a:off x="7204075" y="4467225"/>
            <a:ext cx="555625" cy="450850"/>
            <a:chOff x="4529" y="978"/>
            <a:chExt cx="350" cy="284"/>
          </a:xfrm>
        </p:grpSpPr>
        <p:sp>
          <p:nvSpPr>
            <p:cNvPr id="7207" name="Line 1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8" name="Line 1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9" name="Line 1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180" name="Group 18"/>
          <p:cNvGrpSpPr>
            <a:grpSpLocks/>
          </p:cNvGrpSpPr>
          <p:nvPr/>
        </p:nvGrpSpPr>
        <p:grpSpPr bwMode="auto">
          <a:xfrm>
            <a:off x="7199313" y="3521075"/>
            <a:ext cx="566737" cy="450850"/>
            <a:chOff x="3362" y="3693"/>
            <a:chExt cx="357" cy="284"/>
          </a:xfrm>
        </p:grpSpPr>
        <p:grpSp>
          <p:nvGrpSpPr>
            <p:cNvPr id="7201" name="Group 19"/>
            <p:cNvGrpSpPr>
              <a:grpSpLocks/>
            </p:cNvGrpSpPr>
            <p:nvPr/>
          </p:nvGrpSpPr>
          <p:grpSpPr bwMode="auto">
            <a:xfrm>
              <a:off x="3362" y="3693"/>
              <a:ext cx="357" cy="284"/>
              <a:chOff x="3314" y="3693"/>
              <a:chExt cx="357" cy="284"/>
            </a:xfrm>
          </p:grpSpPr>
          <p:sp>
            <p:nvSpPr>
              <p:cNvPr id="7204" name="Line 20"/>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5" name="Line 21"/>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6" name="Line 22"/>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202" name="Line 23"/>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3" name="Line 24"/>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181" name="Group 25"/>
          <p:cNvGrpSpPr>
            <a:grpSpLocks/>
          </p:cNvGrpSpPr>
          <p:nvPr/>
        </p:nvGrpSpPr>
        <p:grpSpPr bwMode="auto">
          <a:xfrm>
            <a:off x="7199313" y="2584450"/>
            <a:ext cx="566737" cy="450850"/>
            <a:chOff x="3362" y="3693"/>
            <a:chExt cx="357" cy="284"/>
          </a:xfrm>
        </p:grpSpPr>
        <p:grpSp>
          <p:nvGrpSpPr>
            <p:cNvPr id="7195" name="Group 26"/>
            <p:cNvGrpSpPr>
              <a:grpSpLocks/>
            </p:cNvGrpSpPr>
            <p:nvPr/>
          </p:nvGrpSpPr>
          <p:grpSpPr bwMode="auto">
            <a:xfrm>
              <a:off x="3362" y="3693"/>
              <a:ext cx="357" cy="284"/>
              <a:chOff x="3314" y="3693"/>
              <a:chExt cx="357" cy="284"/>
            </a:xfrm>
          </p:grpSpPr>
          <p:sp>
            <p:nvSpPr>
              <p:cNvPr id="7198" name="Line 27"/>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9" name="Line 28"/>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0" name="Line 29"/>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96" name="Line 30"/>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7" name="Line 31"/>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82" name="Text Box 32"/>
          <p:cNvSpPr txBox="1">
            <a:spLocks noChangeArrowheads="1"/>
          </p:cNvSpPr>
          <p:nvPr/>
        </p:nvSpPr>
        <p:spPr bwMode="auto">
          <a:xfrm>
            <a:off x="636746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7183" name="Text Box 33"/>
          <p:cNvSpPr txBox="1">
            <a:spLocks noChangeArrowheads="1"/>
          </p:cNvSpPr>
          <p:nvPr/>
        </p:nvSpPr>
        <p:spPr bwMode="auto">
          <a:xfrm>
            <a:off x="636746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7184" name="Text Box 34"/>
          <p:cNvSpPr txBox="1">
            <a:spLocks noChangeArrowheads="1"/>
          </p:cNvSpPr>
          <p:nvPr/>
        </p:nvSpPr>
        <p:spPr bwMode="auto">
          <a:xfrm>
            <a:off x="636905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7185" name="Text Box 35"/>
          <p:cNvSpPr txBox="1">
            <a:spLocks noChangeArrowheads="1"/>
          </p:cNvSpPr>
          <p:nvPr/>
        </p:nvSpPr>
        <p:spPr bwMode="auto">
          <a:xfrm>
            <a:off x="636905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7186" name="Text Box 36"/>
          <p:cNvSpPr txBox="1">
            <a:spLocks noChangeArrowheads="1"/>
          </p:cNvSpPr>
          <p:nvPr/>
        </p:nvSpPr>
        <p:spPr bwMode="auto">
          <a:xfrm>
            <a:off x="636905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7187" name="Text Box 37"/>
          <p:cNvSpPr txBox="1">
            <a:spLocks noChangeArrowheads="1"/>
          </p:cNvSpPr>
          <p:nvPr/>
        </p:nvSpPr>
        <p:spPr bwMode="auto">
          <a:xfrm>
            <a:off x="636746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7188" name="AutoShape 38"/>
          <p:cNvSpPr>
            <a:spLocks noChangeArrowheads="1"/>
          </p:cNvSpPr>
          <p:nvPr/>
        </p:nvSpPr>
        <p:spPr bwMode="auto">
          <a:xfrm rot="2186541">
            <a:off x="8310563" y="869950"/>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89" name="AutoShape 39"/>
          <p:cNvSpPr>
            <a:spLocks noChangeArrowheads="1"/>
          </p:cNvSpPr>
          <p:nvPr/>
        </p:nvSpPr>
        <p:spPr bwMode="auto">
          <a:xfrm rot="2186541">
            <a:off x="8297863" y="2746375"/>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90" name="AutoShape 40"/>
          <p:cNvSpPr>
            <a:spLocks noChangeArrowheads="1"/>
          </p:cNvSpPr>
          <p:nvPr/>
        </p:nvSpPr>
        <p:spPr bwMode="auto">
          <a:xfrm rot="2186541">
            <a:off x="8297863" y="5548313"/>
            <a:ext cx="636587"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7191" name="Group 41"/>
          <p:cNvGrpSpPr>
            <a:grpSpLocks/>
          </p:cNvGrpSpPr>
          <p:nvPr/>
        </p:nvGrpSpPr>
        <p:grpSpPr bwMode="auto">
          <a:xfrm rot="10800000">
            <a:off x="7204075" y="5391150"/>
            <a:ext cx="555625" cy="450850"/>
            <a:chOff x="4529" y="978"/>
            <a:chExt cx="350" cy="284"/>
          </a:xfrm>
        </p:grpSpPr>
        <p:sp>
          <p:nvSpPr>
            <p:cNvPr id="7192" name="Line 42"/>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3" name="Line 43"/>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4" name="Line 44"/>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597" y="640958"/>
            <a:ext cx="7676138" cy="18247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1936038"/>
            <a:ext cx="3771900" cy="46005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6" name="Rectangle 2"/>
          <p:cNvSpPr>
            <a:spLocks noGrp="1" noChangeArrowheads="1"/>
          </p:cNvSpPr>
          <p:nvPr>
            <p:ph type="title"/>
          </p:nvPr>
        </p:nvSpPr>
        <p:spPr/>
        <p:txBody>
          <a:bodyPr/>
          <a:lstStyle/>
          <a:p>
            <a:pPr eaLnBrk="1" hangingPunct="1"/>
            <a:r>
              <a:rPr lang="en-US" smtClean="0"/>
              <a:t>LossType UI elements</a:t>
            </a:r>
          </a:p>
        </p:txBody>
      </p:sp>
      <p:sp>
        <p:nvSpPr>
          <p:cNvPr id="8197" name="Rectangle 3"/>
          <p:cNvSpPr>
            <a:spLocks noGrp="1" noChangeArrowheads="1"/>
          </p:cNvSpPr>
          <p:nvPr>
            <p:ph idx="1"/>
          </p:nvPr>
        </p:nvSpPr>
        <p:spPr>
          <a:xfrm>
            <a:off x="4191703" y="2820129"/>
            <a:ext cx="4532572" cy="2817084"/>
          </a:xfrm>
        </p:spPr>
        <p:txBody>
          <a:bodyPr/>
          <a:lstStyle/>
          <a:p>
            <a:pPr>
              <a:buFont typeface="Arial" charset="0"/>
              <a:buChar char="•"/>
            </a:pPr>
            <a:r>
              <a:rPr lang="en-US" smtClean="0"/>
              <a:t>Loss types are basis for screens and their sub-elements in New Claim Wizard and Claim location group</a:t>
            </a:r>
          </a:p>
        </p:txBody>
      </p:sp>
      <p:sp>
        <p:nvSpPr>
          <p:cNvPr id="8198" name="Text Box 6"/>
          <p:cNvSpPr txBox="1">
            <a:spLocks noChangeArrowheads="1"/>
          </p:cNvSpPr>
          <p:nvPr/>
        </p:nvSpPr>
        <p:spPr bwMode="auto">
          <a:xfrm>
            <a:off x="347819" y="5110337"/>
            <a:ext cx="1620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Loss type: auto</a:t>
            </a:r>
          </a:p>
        </p:txBody>
      </p:sp>
      <p:sp>
        <p:nvSpPr>
          <p:cNvPr id="8199" name="AutoShape 7"/>
          <p:cNvSpPr>
            <a:spLocks noChangeArrowheads="1"/>
          </p:cNvSpPr>
          <p:nvPr/>
        </p:nvSpPr>
        <p:spPr bwMode="auto">
          <a:xfrm>
            <a:off x="242889" y="5741223"/>
            <a:ext cx="3771900" cy="76541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200" name="Text Box 8"/>
          <p:cNvSpPr txBox="1">
            <a:spLocks noChangeArrowheads="1"/>
          </p:cNvSpPr>
          <p:nvPr/>
        </p:nvSpPr>
        <p:spPr bwMode="auto">
          <a:xfrm>
            <a:off x="4847004" y="1248515"/>
            <a:ext cx="1620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Loss type: property</a:t>
            </a:r>
          </a:p>
        </p:txBody>
      </p:sp>
      <p:sp>
        <p:nvSpPr>
          <p:cNvPr id="8201" name="AutoShape 9"/>
          <p:cNvSpPr>
            <a:spLocks noChangeArrowheads="1"/>
          </p:cNvSpPr>
          <p:nvPr/>
        </p:nvSpPr>
        <p:spPr bwMode="auto">
          <a:xfrm>
            <a:off x="6542791" y="1236479"/>
            <a:ext cx="2503944" cy="122919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58" y="725321"/>
            <a:ext cx="4114800" cy="4533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18" name="Rectangle 2"/>
          <p:cNvSpPr>
            <a:spLocks noGrp="1" noChangeArrowheads="1"/>
          </p:cNvSpPr>
          <p:nvPr>
            <p:ph type="title"/>
          </p:nvPr>
        </p:nvSpPr>
        <p:spPr/>
        <p:txBody>
          <a:bodyPr/>
          <a:lstStyle/>
          <a:p>
            <a:pPr eaLnBrk="1" hangingPunct="1"/>
            <a:r>
              <a:rPr lang="en-US" smtClean="0"/>
              <a:t>PolicyType UI elements</a:t>
            </a:r>
          </a:p>
        </p:txBody>
      </p:sp>
      <p:sp>
        <p:nvSpPr>
          <p:cNvPr id="9219" name="Rectangle 3"/>
          <p:cNvSpPr>
            <a:spLocks noGrp="1" noChangeArrowheads="1"/>
          </p:cNvSpPr>
          <p:nvPr>
            <p:ph idx="1"/>
          </p:nvPr>
        </p:nvSpPr>
        <p:spPr>
          <a:xfrm>
            <a:off x="4613441" y="1056279"/>
            <a:ext cx="4243956" cy="1685072"/>
          </a:xfrm>
        </p:spPr>
        <p:txBody>
          <a:bodyPr/>
          <a:lstStyle/>
          <a:p>
            <a:pPr>
              <a:buFont typeface="Arial" charset="0"/>
              <a:buChar char="•"/>
            </a:pPr>
            <a:r>
              <a:rPr lang="en-US" dirty="0" smtClean="0"/>
              <a:t>Policy types are basis for screens that display policy information</a:t>
            </a:r>
          </a:p>
        </p:txBody>
      </p:sp>
      <p:sp>
        <p:nvSpPr>
          <p:cNvPr id="9223" name="Text Box 7"/>
          <p:cNvSpPr txBox="1">
            <a:spLocks noChangeArrowheads="1"/>
          </p:cNvSpPr>
          <p:nvPr/>
        </p:nvSpPr>
        <p:spPr bwMode="auto">
          <a:xfrm>
            <a:off x="1933408" y="744229"/>
            <a:ext cx="2430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Policy type:</a:t>
            </a:r>
            <a:br>
              <a:rPr lang="en-US" dirty="0"/>
            </a:br>
            <a:r>
              <a:rPr lang="en-US" dirty="0"/>
              <a:t>personal auto</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2529" y="2704604"/>
            <a:ext cx="6483809" cy="35870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22" name="Text Box 6"/>
          <p:cNvSpPr txBox="1">
            <a:spLocks noChangeArrowheads="1"/>
          </p:cNvSpPr>
          <p:nvPr/>
        </p:nvSpPr>
        <p:spPr bwMode="auto">
          <a:xfrm>
            <a:off x="4445758" y="4036445"/>
            <a:ext cx="19323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Policy type:</a:t>
            </a:r>
            <a:br>
              <a:rPr lang="en-US" dirty="0"/>
            </a:br>
            <a:r>
              <a:rPr lang="en-US" dirty="0"/>
              <a:t>commercial property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15" y="576262"/>
            <a:ext cx="6504284" cy="50641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2" name="Rectangle 2"/>
          <p:cNvSpPr>
            <a:spLocks noGrp="1" noChangeArrowheads="1"/>
          </p:cNvSpPr>
          <p:nvPr>
            <p:ph type="title"/>
          </p:nvPr>
        </p:nvSpPr>
        <p:spPr/>
        <p:txBody>
          <a:bodyPr/>
          <a:lstStyle/>
          <a:p>
            <a:pPr eaLnBrk="1" hangingPunct="1"/>
            <a:r>
              <a:rPr lang="en-US" smtClean="0"/>
              <a:t>ExposureType UI elements</a:t>
            </a:r>
          </a:p>
        </p:txBody>
      </p:sp>
      <p:sp>
        <p:nvSpPr>
          <p:cNvPr id="10243" name="Rectangle 5"/>
          <p:cNvSpPr>
            <a:spLocks noGrp="1" noChangeArrowheads="1"/>
          </p:cNvSpPr>
          <p:nvPr>
            <p:ph idx="1"/>
          </p:nvPr>
        </p:nvSpPr>
        <p:spPr>
          <a:xfrm>
            <a:off x="495300" y="5775325"/>
            <a:ext cx="8318500" cy="803275"/>
          </a:xfrm>
        </p:spPr>
        <p:txBody>
          <a:bodyPr/>
          <a:lstStyle/>
          <a:p>
            <a:pPr>
              <a:buFont typeface="Arial" charset="0"/>
              <a:buChar char="•"/>
            </a:pPr>
            <a:r>
              <a:rPr lang="en-US" smtClean="0"/>
              <a:t>Exposure types are basis for screens that create new exposures and display existing exposures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568" y="1219200"/>
            <a:ext cx="5771432" cy="45735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6" name="Text Box 6"/>
          <p:cNvSpPr txBox="1">
            <a:spLocks noChangeArrowheads="1"/>
          </p:cNvSpPr>
          <p:nvPr/>
        </p:nvSpPr>
        <p:spPr bwMode="auto">
          <a:xfrm>
            <a:off x="5259388" y="1219200"/>
            <a:ext cx="356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Exposure type: med pay</a:t>
            </a:r>
          </a:p>
        </p:txBody>
      </p:sp>
      <p:sp>
        <p:nvSpPr>
          <p:cNvPr id="10247" name="Text Box 7"/>
          <p:cNvSpPr txBox="1">
            <a:spLocks noChangeArrowheads="1"/>
          </p:cNvSpPr>
          <p:nvPr/>
        </p:nvSpPr>
        <p:spPr bwMode="auto">
          <a:xfrm>
            <a:off x="2792772" y="595312"/>
            <a:ext cx="346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Exposure type: vehicle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69" y="4939383"/>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574" y="5480058"/>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0225" y="5480058"/>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1905000"/>
            <a:ext cx="6305550" cy="35052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1" y="2153145"/>
            <a:ext cx="4784462" cy="197385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8" name="Rectangle 2"/>
          <p:cNvSpPr>
            <a:spLocks noGrp="1" noChangeArrowheads="1"/>
          </p:cNvSpPr>
          <p:nvPr>
            <p:ph type="title"/>
          </p:nvPr>
        </p:nvSpPr>
        <p:spPr/>
        <p:txBody>
          <a:bodyPr/>
          <a:lstStyle/>
          <a:p>
            <a:pPr eaLnBrk="1" hangingPunct="1"/>
            <a:r>
              <a:rPr lang="en-US" smtClean="0"/>
              <a:t>LOB model lists with </a:t>
            </a:r>
            <a:r>
              <a:rPr lang="en-US" u="sng" smtClean="0"/>
              <a:t>no</a:t>
            </a:r>
            <a:r>
              <a:rPr lang="en-US" smtClean="0"/>
              <a:t> UI impact</a:t>
            </a:r>
          </a:p>
        </p:txBody>
      </p:sp>
      <p:sp>
        <p:nvSpPr>
          <p:cNvPr id="11269" name="Rectangle 3"/>
          <p:cNvSpPr>
            <a:spLocks noGrp="1" noChangeArrowheads="1"/>
          </p:cNvSpPr>
          <p:nvPr>
            <p:ph idx="1"/>
          </p:nvPr>
        </p:nvSpPr>
        <p:spPr>
          <a:xfrm>
            <a:off x="519113" y="628650"/>
            <a:ext cx="8318500" cy="1235075"/>
          </a:xfrm>
        </p:spPr>
        <p:txBody>
          <a:bodyPr/>
          <a:lstStyle/>
          <a:p>
            <a:pPr>
              <a:buFont typeface="Arial" charset="0"/>
              <a:buChar char="•"/>
            </a:pPr>
            <a:r>
              <a:rPr lang="en-US" dirty="0" smtClean="0"/>
              <a:t>LOB codes, coverage types, and coverage subtypes display in user interface, but typically not in a way that requires UI configuration</a:t>
            </a:r>
          </a:p>
        </p:txBody>
      </p:sp>
      <p:sp>
        <p:nvSpPr>
          <p:cNvPr id="11271" name="AutoShape 7"/>
          <p:cNvSpPr>
            <a:spLocks noChangeArrowheads="1"/>
          </p:cNvSpPr>
          <p:nvPr/>
        </p:nvSpPr>
        <p:spPr bwMode="auto">
          <a:xfrm>
            <a:off x="1881188" y="3846016"/>
            <a:ext cx="3093775" cy="2809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272" name="AutoShape 8"/>
          <p:cNvSpPr>
            <a:spLocks noChangeArrowheads="1"/>
          </p:cNvSpPr>
          <p:nvPr/>
        </p:nvSpPr>
        <p:spPr bwMode="auto">
          <a:xfrm>
            <a:off x="6700837" y="3014960"/>
            <a:ext cx="2443163" cy="239523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3" name="AutoShape 9"/>
          <p:cNvSpPr>
            <a:spLocks noChangeArrowheads="1"/>
          </p:cNvSpPr>
          <p:nvPr/>
        </p:nvSpPr>
        <p:spPr bwMode="auto">
          <a:xfrm>
            <a:off x="5610225" y="5714334"/>
            <a:ext cx="1966912" cy="6651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274" name="Text Box 10"/>
          <p:cNvSpPr txBox="1">
            <a:spLocks noChangeArrowheads="1"/>
          </p:cNvSpPr>
          <p:nvPr/>
        </p:nvSpPr>
        <p:spPr bwMode="auto">
          <a:xfrm>
            <a:off x="3209925" y="6061806"/>
            <a:ext cx="2362200" cy="276999"/>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t>coverage subtypes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LOB model and the user interface</a:t>
            </a:r>
          </a:p>
          <a:p>
            <a:pPr>
              <a:lnSpc>
                <a:spcPct val="150000"/>
              </a:lnSpc>
              <a:buFont typeface="Arial" charset="0"/>
              <a:buChar char="•"/>
            </a:pPr>
            <a:r>
              <a:rPr lang="en-US" sz="2800" smtClean="0"/>
              <a:t>Configuring exposure types</a:t>
            </a:r>
          </a:p>
          <a:p>
            <a:pPr>
              <a:lnSpc>
                <a:spcPct val="150000"/>
              </a:lnSpc>
              <a:buFont typeface="Arial" charset="0"/>
              <a:buChar char="•"/>
            </a:pPr>
            <a:r>
              <a:rPr lang="en-US" sz="2800" smtClean="0">
                <a:solidFill>
                  <a:srgbClr val="C0C0C0"/>
                </a:solidFill>
              </a:rPr>
              <a:t>Configuring new exposure menu behavior</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23738</TotalTime>
  <Words>2879</Words>
  <Application>Microsoft Office PowerPoint</Application>
  <PresentationFormat>On-screen Show (4:3)</PresentationFormat>
  <Paragraphs>321</Paragraphs>
  <Slides>30</Slides>
  <Notes>30</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1_test-template</vt:lpstr>
      <vt:lpstr>Line of Business: User Interface</vt:lpstr>
      <vt:lpstr>Lesson objectives</vt:lpstr>
      <vt:lpstr>Lesson outline</vt:lpstr>
      <vt:lpstr>LOB model changes that impact the user interface</vt:lpstr>
      <vt:lpstr>LossType UI elements</vt:lpstr>
      <vt:lpstr>PolicyType UI elements</vt:lpstr>
      <vt:lpstr>ExposureType UI elements</vt:lpstr>
      <vt:lpstr>LOB model lists with no UI impact</vt:lpstr>
      <vt:lpstr>Lesson outline</vt:lpstr>
      <vt:lpstr>Exposure types</vt:lpstr>
      <vt:lpstr>Exposures and incidents</vt:lpstr>
      <vt:lpstr>Exposures and incidents: example</vt:lpstr>
      <vt:lpstr>Exposure – incident relationship</vt:lpstr>
      <vt:lpstr>The incident subtype hierarchy</vt:lpstr>
      <vt:lpstr>Base application mappings  (Exposure-Incident)</vt:lpstr>
      <vt:lpstr>Specifying exposure type's incident subtype</vt:lpstr>
      <vt:lpstr>Exposure Panels required for each exposure type</vt:lpstr>
      <vt:lpstr>Panels for new exposures</vt:lpstr>
      <vt:lpstr>Panels for existing exposures</vt:lpstr>
      <vt:lpstr>Initializing the incident</vt:lpstr>
      <vt:lpstr>Location-level incident initialization</vt:lpstr>
      <vt:lpstr>Incident initialization function</vt:lpstr>
      <vt:lpstr>(Notes only slide)</vt:lpstr>
      <vt:lpstr>Review: Creating new exposure types</vt:lpstr>
      <vt:lpstr>Lesson outline</vt:lpstr>
      <vt:lpstr>Exposure creation in config.xml</vt:lpstr>
      <vt:lpstr>Coverage subtype menu behavior</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of Business: User Interface</dc:title>
  <dc:creator>Tom Rhoades</dc:creator>
  <dc:description>2060</dc:description>
  <cp:lastModifiedBy>Tom Rhoades</cp:lastModifiedBy>
  <cp:revision>1805</cp:revision>
  <dcterms:created xsi:type="dcterms:W3CDTF">2007-08-02T20:13:16Z</dcterms:created>
  <dcterms:modified xsi:type="dcterms:W3CDTF">2014-02-02T07:12:32Z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