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1192" r:id="rId2"/>
    <p:sldId id="1299" r:id="rId3"/>
    <p:sldId id="1739" r:id="rId4"/>
    <p:sldId id="1749" r:id="rId5"/>
    <p:sldId id="1744" r:id="rId6"/>
    <p:sldId id="1748" r:id="rId7"/>
    <p:sldId id="1747" r:id="rId8"/>
    <p:sldId id="1678" r:id="rId9"/>
    <p:sldId id="1765" r:id="rId10"/>
    <p:sldId id="1750" r:id="rId11"/>
    <p:sldId id="1760" r:id="rId12"/>
    <p:sldId id="1733" r:id="rId13"/>
    <p:sldId id="1732" r:id="rId14"/>
    <p:sldId id="1767" r:id="rId15"/>
    <p:sldId id="1772" r:id="rId16"/>
    <p:sldId id="1770" r:id="rId17"/>
    <p:sldId id="1766" r:id="rId18"/>
    <p:sldId id="1692" r:id="rId19"/>
    <p:sldId id="1696" r:id="rId20"/>
    <p:sldId id="1700" r:id="rId21"/>
    <p:sldId id="1695" r:id="rId22"/>
    <p:sldId id="1768" r:id="rId23"/>
    <p:sldId id="1708" r:id="rId24"/>
    <p:sldId id="1711" r:id="rId25"/>
    <p:sldId id="1712" r:id="rId26"/>
    <p:sldId id="1769" r:id="rId27"/>
    <p:sldId id="1720" r:id="rId28"/>
    <p:sldId id="1721" r:id="rId29"/>
    <p:sldId id="1757" r:id="rId30"/>
    <p:sldId id="1758" r:id="rId31"/>
    <p:sldId id="1775" r:id="rId32"/>
    <p:sldId id="1776" r:id="rId33"/>
    <p:sldId id="1551" r:id="rId34"/>
    <p:sldId id="1554" r:id="rId35"/>
    <p:sldId id="1777" r:id="rId3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66FF"/>
    <a:srgbClr val="CC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8" autoAdjust="0"/>
    <p:restoredTop sz="76196" autoAdjust="0"/>
  </p:normalViewPr>
  <p:slideViewPr>
    <p:cSldViewPr snapToGrid="0">
      <p:cViewPr>
        <p:scale>
          <a:sx n="76" d="100"/>
          <a:sy n="76" d="100"/>
        </p:scale>
        <p:origin x="-2550" y="-54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9.xml"/><Relationship Id="rId1" Type="http://schemas.openxmlformats.org/officeDocument/2006/relationships/slide" Target="slides/slide3.xml"/><Relationship Id="rId5" Type="http://schemas.openxmlformats.org/officeDocument/2006/relationships/slide" Target="slides/slide26.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9A78C50-99F7-44F7-80FD-2C211162A0EA}" type="slidenum">
              <a:rPr lang="en-US" altLang="en-US"/>
              <a:pPr>
                <a:defRPr/>
              </a:pPr>
              <a:t>‹#›</a:t>
            </a:fld>
            <a:endParaRPr lang="en-US" altLang="en-US"/>
          </a:p>
        </p:txBody>
      </p:sp>
    </p:spTree>
    <p:extLst>
      <p:ext uri="{BB962C8B-B14F-4D97-AF65-F5344CB8AC3E}">
        <p14:creationId xmlns:p14="http://schemas.microsoft.com/office/powerpoint/2010/main" val="2508049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BEF8B674-1AD7-46D6-A057-015BCB49F81A}"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Rules - </a:t>
            </a:r>
            <a:fld id="{98B99296-272D-446B-BA3F-3995708D31D2}" type="slidenum">
              <a:rPr lang="en-US" altLang="en-US"/>
              <a:pPr>
                <a:defRPr/>
              </a:pPr>
              <a:t>‹#›</a:t>
            </a:fld>
            <a:endParaRPr lang="en-US" altLang="en-US"/>
          </a:p>
        </p:txBody>
      </p:sp>
    </p:spTree>
    <p:extLst>
      <p:ext uri="{BB962C8B-B14F-4D97-AF65-F5344CB8AC3E}">
        <p14:creationId xmlns:p14="http://schemas.microsoft.com/office/powerpoint/2010/main" val="149581275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E759AAD-2187-4CEC-AD48-7598EF73A38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0837"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A773622-EA43-44D6-9854-8736AA1B146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only validation rule sets which enforce object maturity are the claim and exposure validation rule sets. There are other validation rule sets.</a:t>
            </a:r>
          </a:p>
          <a:p>
            <a:pPr lvl="1" eaLnBrk="1" hangingPunct="1"/>
            <a:r>
              <a:rPr lang="en-US" dirty="0" smtClean="0"/>
              <a:t>Claim Closed, Claim Reopened, Exposure Closed, Exposure Reopened, Matter Closed, and Matter Reopened rules are used to control whether a claim, exposure, or matter in a given state can be closed or reopened. These rules are not discussed in detail in this course.</a:t>
            </a:r>
          </a:p>
          <a:p>
            <a:pPr lvl="1" eaLnBrk="1" hangingPunct="1"/>
            <a:r>
              <a:rPr lang="en-US" dirty="0" smtClean="0"/>
              <a:t>Transaction Validation rules are used to enforce the complex processing inherent to transaction validation. These rules are discussed in the "Transaction Validation Rules" lesson.</a:t>
            </a:r>
          </a:p>
          <a:p>
            <a:pPr lvl="1" eaLnBrk="1" hangingPunct="1"/>
            <a:r>
              <a:rPr lang="en-US" dirty="0" smtClean="0"/>
              <a:t>Policy Validation rules exist as a way of ensuring some basic validation for unverified policies. Verified policies, that come from the policy system of record, shouldn’t require any validation if the data is good. Having said that, policies </a:t>
            </a:r>
            <a:r>
              <a:rPr lang="en-US" u="sng" dirty="0" smtClean="0"/>
              <a:t>are</a:t>
            </a:r>
            <a:r>
              <a:rPr lang="en-US" dirty="0" smtClean="0"/>
              <a:t> validated when they are retrieved, so you could also use these rules to catch bad data.</a:t>
            </a:r>
          </a:p>
          <a:p>
            <a:pPr eaLnBrk="1" hangingPunct="1"/>
            <a:r>
              <a:rPr lang="en-US" dirty="0" smtClean="0"/>
              <a:t>There are additional validation rule sets, but there is rarely a reason to create rules within these rule sets.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0359D913-5BFA-4F84-9C7C-962B258628B6}"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validation levels are defined in the </a:t>
            </a:r>
            <a:r>
              <a:rPr lang="en-US" dirty="0" err="1" smtClean="0"/>
              <a:t>ValidationLevel.ttx</a:t>
            </a:r>
            <a:r>
              <a:rPr lang="en-US" dirty="0" smtClean="0"/>
              <a:t> (extended) typelist, including the code that you use in Gosu to refer to the levels. The </a:t>
            </a:r>
            <a:r>
              <a:rPr lang="en-US" dirty="0" err="1" smtClean="0"/>
              <a:t>loadsave</a:t>
            </a:r>
            <a:r>
              <a:rPr lang="en-US" dirty="0" smtClean="0"/>
              <a:t>, </a:t>
            </a:r>
            <a:r>
              <a:rPr lang="en-US" dirty="0" err="1" smtClean="0"/>
              <a:t>newloss</a:t>
            </a:r>
            <a:r>
              <a:rPr lang="en-US" dirty="0" smtClean="0"/>
              <a:t>, and payment levels are required by ClaimCenter and can not be removed. You can remove </a:t>
            </a:r>
            <a:r>
              <a:rPr lang="en-US" dirty="0" err="1" smtClean="0"/>
              <a:t>iso</a:t>
            </a:r>
            <a:r>
              <a:rPr lang="en-US" dirty="0" smtClean="0"/>
              <a:t> or external levels or configure additional levels. The priority specifies the ordering, with the highest priority being the earliest validation level.</a:t>
            </a:r>
          </a:p>
          <a:p>
            <a:pPr eaLnBrk="1" hangingPunct="1"/>
            <a:r>
              <a:rPr lang="en-US" dirty="0" smtClean="0"/>
              <a:t>There is no built-in behavior attached to the "Valid for ISO" and "Send to external system" levels. The first could be used to enforce compliance for claims submitted to ISO, and the second could be used to verify an object is mature enough that data bout it can be sent to external systems. Integration programs can be written to take validation level into account. For example, a claim might exist in ClaimCenter at the "New loss completion" level, but not be sent to a back-end system until "Send to external system" is achieved. (One reason why claims are not allowed to "go backwards" in validation level is that they may have already been sent to an external system based on validation level achieved.)</a:t>
            </a:r>
            <a:br>
              <a:rPr lang="en-US" dirty="0" smtClean="0"/>
            </a:br>
            <a:r>
              <a:rPr lang="en-US" dirty="0" smtClean="0"/>
              <a:t>In general, customers can add as many validation levels as they need to support their business and integration requirements.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C43B59E3-87B0-4977-B45E-89FA2225993C}"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ED13A38-A115-47D2-9759-62249A5AD06D}"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Preupdate</a:t>
            </a:r>
            <a:r>
              <a:rPr lang="en-US" dirty="0" smtClean="0"/>
              <a:t> rules are for editing or creating objects.</a:t>
            </a:r>
          </a:p>
          <a:p>
            <a:pPr eaLnBrk="1" hangingPunct="1"/>
            <a:r>
              <a:rPr lang="en-US" dirty="0" smtClean="0"/>
              <a:t>Validation rules are for validating that the objects are ready to be saved in their current state.</a:t>
            </a:r>
          </a:p>
          <a:p>
            <a:pPr eaLnBrk="1" hangingPunct="1"/>
            <a:endParaRPr lang="en-US" i="1" dirty="0" smtClean="0"/>
          </a:p>
          <a:p>
            <a:pPr eaLnBrk="1" hangingPunct="1"/>
            <a:r>
              <a:rPr lang="en-US" i="1" dirty="0" smtClean="0"/>
              <a:t>reject()</a:t>
            </a:r>
            <a:r>
              <a:rPr lang="en-US" dirty="0" smtClean="0"/>
              <a:t> functions are never called in </a:t>
            </a:r>
            <a:r>
              <a:rPr lang="en-US" dirty="0" err="1" smtClean="0"/>
              <a:t>preupdate</a:t>
            </a:r>
            <a:r>
              <a:rPr lang="en-US" dirty="0" smtClean="0"/>
              <a:t> rules.</a:t>
            </a:r>
          </a:p>
          <a:p>
            <a:pPr eaLnBrk="1" hangingPunct="1"/>
            <a:r>
              <a:rPr lang="en-US" dirty="0" smtClean="0"/>
              <a:t>Changes or additions are never made in validation rules.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0351644-A227-41C5-9B01-D0EC8DE102D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Validation rules always promote an object to the highest possible level</a:t>
            </a:r>
            <a:r>
              <a:rPr lang="en-US" baseline="0" dirty="0" smtClean="0"/>
              <a:t> of maturity.</a:t>
            </a:r>
            <a:endParaRPr lang="en-US" dirty="0" smtClean="0"/>
          </a:p>
          <a:p>
            <a:pPr eaLnBrk="1" hangingPunct="1"/>
            <a:r>
              <a:rPr lang="en-US" dirty="0" smtClean="0"/>
              <a:t>As the result of a change, if an object does not meet all of the conditions at the next higher level (and does not violate any conditions at the current or lower levels), then the given change is allowed, but no promotion occurs. This is true even if the object meets all conditions at some level beyond the next highest level. In the example above, the object meets all conditions at level 4. But it is at level 2, and promotion occurs only when it meets all conditions at the next highest level, which is level 3.</a:t>
            </a:r>
          </a:p>
          <a:p>
            <a:pPr eaLnBrk="1" hangingPunct="1"/>
            <a:r>
              <a:rPr lang="en-US" dirty="0" smtClean="0"/>
              <a:t>As the result of a change, if an object does meet all of the conditions at the next higher level (and does not violate any conditions at the current or lower levels), then the given change is allowed, and promotion occurs as far as possible. This could result in a promotion only to the next highest level. Or, as shown in the example above, this could result in a promotion of multiple levels.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394F9D4-F0C7-485D-AB10-BB79B9A3284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Claims can have related sub-objects. Whenever the claim itself is created or modified, claim validation rules are run. Whenever a sub-object of the claim is created or changed (such as the creation of a document or a change </a:t>
            </a:r>
            <a:r>
              <a:rPr lang="en-US" dirty="0" smtClean="0"/>
              <a:t>to</a:t>
            </a:r>
            <a:r>
              <a:rPr lang="en-US" baseline="0" dirty="0" smtClean="0"/>
              <a:t> the progress of a</a:t>
            </a:r>
            <a:r>
              <a:rPr lang="en-US" dirty="0" smtClean="0"/>
              <a:t> service request), </a:t>
            </a:r>
            <a:r>
              <a:rPr lang="en-US" dirty="0" smtClean="0"/>
              <a:t>claim validation rules are also run. This is because validation logic might exist at the claim level which pertains to information at the sub-object level. (There could be a claim validation rule which says you can have only one "policy not in force at time of loss" document, or a claim validation rule which says </a:t>
            </a:r>
            <a:r>
              <a:rPr lang="en-US" dirty="0" smtClean="0"/>
              <a:t>you</a:t>
            </a:r>
            <a:r>
              <a:rPr lang="en-US" baseline="0" dirty="0" smtClean="0"/>
              <a:t> cannot create an invoice related to a service request with a null reference number</a:t>
            </a:r>
            <a:r>
              <a:rPr lang="en-US" dirty="0" smtClean="0"/>
              <a:t>.) </a:t>
            </a:r>
            <a:r>
              <a:rPr lang="en-US" dirty="0" smtClean="0"/>
              <a:t>The same holds true for exposure validation.</a:t>
            </a:r>
          </a:p>
          <a:p>
            <a:pPr eaLnBrk="1" hangingPunct="1"/>
            <a:r>
              <a:rPr lang="en-US" dirty="0" smtClean="0"/>
              <a:t>This hierarchy of validation is sometimes referred to as the "validation graph".</a:t>
            </a:r>
          </a:p>
          <a:p>
            <a:pPr eaLnBrk="1" hangingPunct="1"/>
            <a:r>
              <a:rPr lang="en-US" dirty="0" smtClean="0"/>
              <a:t>Some data model tags such as &lt;array&gt;, &lt;</a:t>
            </a:r>
            <a:r>
              <a:rPr lang="en-US" dirty="0" err="1" smtClean="0"/>
              <a:t>onetoone</a:t>
            </a:r>
            <a:r>
              <a:rPr lang="en-US" dirty="0" smtClean="0"/>
              <a:t>&gt;, and &lt;</a:t>
            </a:r>
            <a:r>
              <a:rPr lang="en-US" dirty="0" err="1" smtClean="0"/>
              <a:t>foreignkey</a:t>
            </a:r>
            <a:r>
              <a:rPr lang="en-US" dirty="0" smtClean="0"/>
              <a:t>&gt; have an attribute called "</a:t>
            </a:r>
            <a:r>
              <a:rPr lang="en-US" dirty="0" err="1" smtClean="0"/>
              <a:t>triggersValidation</a:t>
            </a:r>
            <a:r>
              <a:rPr lang="en-US" dirty="0" smtClean="0"/>
              <a:t>". This Boolean attribute, when set to true, ensures that changes to any entities pointed to by these tags trigger validation of the parent entity.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62CE670-171B-4BB7-848B-45D3E0E954E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does not exhaustively list </a:t>
            </a:r>
            <a:r>
              <a:rPr lang="en-US" i="1" dirty="0" smtClean="0"/>
              <a:t>all</a:t>
            </a:r>
            <a:r>
              <a:rPr lang="en-US" dirty="0" smtClean="0"/>
              <a:t> sub-objects which can trigger validation. For a complete list, refer to the ClaimCenter Data Dictionary</a:t>
            </a:r>
            <a:r>
              <a:rPr lang="en-US" baseline="0" dirty="0" smtClean="0"/>
              <a:t> or the ClaimCenter Rules Guide (Documentation resource).</a:t>
            </a:r>
            <a:endParaRPr lang="en-US" dirty="0" smtClean="0"/>
          </a:p>
          <a:p>
            <a:pPr eaLnBrk="1" hangingPunct="1"/>
            <a:r>
              <a:rPr lang="en-US" dirty="0" smtClean="0"/>
              <a:t>Every array depicted in the above slide has the </a:t>
            </a:r>
            <a:r>
              <a:rPr lang="en-US" dirty="0" err="1" smtClean="0"/>
              <a:t>triggersValidation</a:t>
            </a:r>
            <a:r>
              <a:rPr lang="en-US" dirty="0" smtClean="0"/>
              <a:t> attribute set to true. This is easily configurable for existing as well as new arrays.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B65A3ED-CFE4-41CC-B3A6-11E0B2D1CCF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0DF527A-A8CE-493C-B808-35599F77C70B}"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shown is not taken from the base application but the result of creating</a:t>
            </a:r>
            <a:r>
              <a:rPr lang="en-US" baseline="0" dirty="0" smtClean="0"/>
              <a:t> and </a:t>
            </a:r>
            <a:r>
              <a:rPr lang="en-US" dirty="0" smtClean="0"/>
              <a:t>configuring a new Claim Validation Rule</a:t>
            </a:r>
            <a:r>
              <a:rPr lang="en-US" baseline="0" dirty="0" smtClean="0"/>
              <a:t>.</a:t>
            </a:r>
            <a:endParaRPr lang="en-US" dirty="0" smtClean="0"/>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In the example above, if the</a:t>
            </a:r>
            <a:r>
              <a:rPr lang="en-US" baseline="0" dirty="0" smtClean="0"/>
              <a:t> address of the Claim’s Loss Location contains a null </a:t>
            </a:r>
            <a:r>
              <a:rPr lang="en-US" dirty="0" smtClean="0"/>
              <a:t>city,</a:t>
            </a:r>
            <a:r>
              <a:rPr lang="en-US" baseline="0" dirty="0" smtClean="0"/>
              <a:t> </a:t>
            </a:r>
            <a:r>
              <a:rPr lang="en-US" dirty="0" smtClean="0"/>
              <a:t>state or postal (zip) code, then an error is raised at the "</a:t>
            </a:r>
            <a:r>
              <a:rPr lang="en-US" dirty="0" err="1" smtClean="0"/>
              <a:t>iso</a:t>
            </a:r>
            <a:r>
              <a:rPr lang="en-US" dirty="0" smtClean="0"/>
              <a:t>" level with the error appearing</a:t>
            </a:r>
            <a:r>
              <a:rPr lang="en-US" baseline="0" dirty="0" smtClean="0"/>
              <a:t> in the Validation Results workspace</a:t>
            </a:r>
            <a:r>
              <a:rPr lang="en-US" dirty="0" smtClean="0"/>
              <a:t>. The field in question has a “Zip Code” label</a:t>
            </a:r>
            <a:r>
              <a:rPr lang="en-US" baseline="0" dirty="0" smtClean="0"/>
              <a:t> (in the US Language Pack), but the field is named </a:t>
            </a:r>
            <a:r>
              <a:rPr lang="en-US" baseline="0" dirty="0" err="1" smtClean="0"/>
              <a:t>PostalCode</a:t>
            </a:r>
            <a:r>
              <a:rPr lang="en-US" baseline="0" dirty="0" smtClean="0"/>
              <a:t>. For the purposes of this lesson, a Zip Code and a Postal Code are the same thing.</a:t>
            </a: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It</a:t>
            </a:r>
            <a:r>
              <a:rPr lang="en-US" baseline="0" dirty="0" smtClean="0"/>
              <a:t> must be noted that in the example, while the claim is at “</a:t>
            </a:r>
            <a:r>
              <a:rPr lang="en-US" baseline="0" dirty="0" err="1" smtClean="0"/>
              <a:t>iso</a:t>
            </a:r>
            <a:r>
              <a:rPr lang="en-US" baseline="0" dirty="0" smtClean="0"/>
              <a:t>”, if the claim was validated above that maturity level, the error would still appear, it is still a change that is triggering a lower validation level acceptance. </a:t>
            </a:r>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0446FB9-85E0-492F-BA80-D9490223884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example shown is not taken from the base application but the result of creating</a:t>
            </a:r>
            <a:r>
              <a:rPr lang="en-US" baseline="0" dirty="0" smtClean="0"/>
              <a:t> and </a:t>
            </a:r>
            <a:r>
              <a:rPr lang="en-US" dirty="0" smtClean="0"/>
              <a:t>configuring a new Claim Validation Rule</a:t>
            </a:r>
            <a:r>
              <a:rPr lang="en-US" baseline="0" dirty="0" smtClean="0"/>
              <a:t>.</a:t>
            </a:r>
            <a:r>
              <a:rPr lang="en-US" dirty="0" smtClean="0"/>
              <a:t/>
            </a:r>
            <a:br>
              <a:rPr lang="en-US" dirty="0" smtClean="0"/>
            </a:br>
            <a:r>
              <a:rPr lang="en-US" dirty="0" smtClean="0"/>
              <a:t/>
            </a:r>
            <a:br>
              <a:rPr lang="en-US" dirty="0" smtClean="0"/>
            </a:br>
            <a:r>
              <a:rPr lang="en-US" dirty="0" smtClean="0"/>
              <a:t>The only visual distinction in the user interface between a warning and an error is the icon.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0A4F6A7-302A-4942-B49A-DE231E71942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77E5C399-1692-48F1-AAB8-3A4669B35973}"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and exposure validation levels are independent of one another. A claim could be at "ability to pay" even though all of its exposures are at "new loss completion". Similarly, a claim could be at "new loss completion" even though all of its exposures are at "ability to pay".</a:t>
            </a:r>
          </a:p>
          <a:p>
            <a:pPr eaLnBrk="1" hangingPunct="1"/>
            <a:r>
              <a:rPr lang="en-US" dirty="0" smtClean="0"/>
              <a:t>In the base application, one of the primary aspects of functionality tied to validation levels is the payment wizard. You cannot initiate the payment wizard if the claim is not at ability to pay (regardless of the maturity of the exposures). If the claim is at ability to pay, you can initiate the payment wizard. However, you can create payments only from reserve lines whose exposures are at "ability to pay". If the claim is at "ability to pay" but none of its exposures are, then you can start the payment wizard, but you have no reserve lines from which to make payments.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8B59726-6DF0-402D-8934-08B1122E04FB}"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a:t>
            </a:r>
            <a:r>
              <a:rPr lang="en-US" baseline="0" dirty="0" smtClean="0"/>
              <a:t> that a</a:t>
            </a:r>
            <a:r>
              <a:rPr lang="en-US" dirty="0" smtClean="0"/>
              <a:t> user can validate a claim (and its exposures) at a certain validation level using the</a:t>
            </a:r>
            <a:r>
              <a:rPr lang="en-US" baseline="0" dirty="0" smtClean="0"/>
              <a:t> menu actions shown above</a:t>
            </a:r>
            <a:r>
              <a:rPr lang="en-US" dirty="0" smtClean="0"/>
              <a:t>. This lets the user check for errors at validation levels that the object has not yet attained. The user can specify which validation level to check for a claim or a claim and its exposures. ClaimCenter will check all validation rules for the specified validation level and below. Any warnings or error messages generated by the validation rules for this claim or the claim's exposures are displayed for the user.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6E62862-E601-416C-8ED6-5FA44CBA2B9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99811BC-5722-44AE-959A-12C7BE19E5A2}"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if a claim's loss location's city, state or postal code is null, then an error is raised at the "</a:t>
            </a:r>
            <a:r>
              <a:rPr lang="en-US" dirty="0" err="1" smtClean="0"/>
              <a:t>iso</a:t>
            </a:r>
            <a:r>
              <a:rPr lang="en-US" dirty="0" smtClean="0"/>
              <a:t>" level (or higher)</a:t>
            </a:r>
            <a:r>
              <a:rPr lang="en-US" baseline="0" dirty="0" smtClean="0"/>
              <a:t> </a:t>
            </a:r>
            <a:r>
              <a:rPr lang="en-US" dirty="0" smtClean="0"/>
              <a:t>with the associated text message.</a:t>
            </a:r>
          </a:p>
          <a:p>
            <a:pPr lvl="1" eaLnBrk="1" hangingPunct="1"/>
            <a:r>
              <a:rPr lang="en-US" dirty="0" smtClean="0"/>
              <a:t>If the claim is not yet at the "</a:t>
            </a:r>
            <a:r>
              <a:rPr lang="en-US" dirty="0" err="1" smtClean="0"/>
              <a:t>iso</a:t>
            </a:r>
            <a:r>
              <a:rPr lang="en-US" dirty="0" smtClean="0"/>
              <a:t>" level, then this condition will prevent the claim from being promoted to "</a:t>
            </a:r>
            <a:r>
              <a:rPr lang="en-US" dirty="0" err="1" smtClean="0"/>
              <a:t>iso</a:t>
            </a:r>
            <a:r>
              <a:rPr lang="en-US" dirty="0" smtClean="0"/>
              <a:t>". However, no error message is displayed. (In this situation, a user has created or modified a claim in which the city, state, or postal code is blank. Because the claim is not at "</a:t>
            </a:r>
            <a:r>
              <a:rPr lang="en-US" dirty="0" err="1" smtClean="0"/>
              <a:t>iso</a:t>
            </a:r>
            <a:r>
              <a:rPr lang="en-US" dirty="0" smtClean="0"/>
              <a:t>" level, the creation or change is permitted, but the claim cannot yet be promoted to "</a:t>
            </a:r>
            <a:r>
              <a:rPr lang="en-US" dirty="0" err="1" smtClean="0"/>
              <a:t>iso</a:t>
            </a:r>
            <a:r>
              <a:rPr lang="en-US" dirty="0" smtClean="0"/>
              <a:t>" level.)</a:t>
            </a:r>
          </a:p>
          <a:p>
            <a:pPr lvl="1" eaLnBrk="1" hangingPunct="1"/>
            <a:r>
              <a:rPr lang="en-US" dirty="0" smtClean="0"/>
              <a:t>If the claim is already at or beyond the "</a:t>
            </a:r>
            <a:r>
              <a:rPr lang="en-US" dirty="0" err="1" smtClean="0"/>
              <a:t>iso</a:t>
            </a:r>
            <a:r>
              <a:rPr lang="en-US" dirty="0" smtClean="0"/>
              <a:t>" level, then this condition will prevent the change from occurring. The error message will be displayed. (In this situation, a user has modified a claim in which the city, state, or postal code is blank. Because the claim is at or beyond "</a:t>
            </a:r>
            <a:r>
              <a:rPr lang="en-US" dirty="0" err="1" smtClean="0"/>
              <a:t>iso</a:t>
            </a:r>
            <a:r>
              <a:rPr lang="en-US" dirty="0" smtClean="0"/>
              <a:t>" level, the creation or change not allowed. Allowing the change would logically move the claim backwards in maturity.)</a:t>
            </a:r>
          </a:p>
          <a:p>
            <a:pPr lvl="1"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B8AAE6F-B5F8-4B73-AC9A-1EB16AC6E10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only difference between a reject warning and a reject error is the arguments passed to the reject method.</a:t>
            </a:r>
          </a:p>
          <a:p>
            <a:pPr eaLnBrk="1" hangingPunct="1"/>
            <a:r>
              <a:rPr lang="en-GB" dirty="0" smtClean="0"/>
              <a:t>Many customers use validation levels to trigger integration programs. However, not all customers will want to provide proactive warnings to users about what they need to do to achieve the next level. In this case, for every error on level N, it is not necessary to provide a corresponding warning on level N-1. The customer may decide that it is sufficient for the adjuster to run into the error when he needs to. In addition, the user can always find out what is blocking a claim from achieving a new level by using</a:t>
            </a:r>
            <a:r>
              <a:rPr lang="en-GB" baseline="0" dirty="0" smtClean="0"/>
              <a:t> the menu action described previously (Actions &gt; Validate Claim Only).</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6C668DE-6755-40A9-A920-7D6CC9BC3B7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if a single condition raises both a warning and an error, the warning should be at an earlier level of maturity. Otherwise, the user will never be warned, because the error gets enforced first.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BEF796F-E9E1-4033-9DE9-6A07F5B384D6}"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CC50605-0BED-4CE1-8771-60FFD8D2E969}"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difference between reject() and </a:t>
            </a:r>
            <a:r>
              <a:rPr lang="en-US" dirty="0" err="1" smtClean="0"/>
              <a:t>rejectField</a:t>
            </a:r>
            <a:r>
              <a:rPr lang="en-US" dirty="0" smtClean="0"/>
              <a:t>()</a:t>
            </a:r>
            <a:r>
              <a:rPr lang="en-US" baseline="0" dirty="0" smtClean="0"/>
              <a:t> is that </a:t>
            </a:r>
            <a:r>
              <a:rPr lang="en-US" baseline="0" dirty="0" err="1" smtClean="0"/>
              <a:t>rejectField</a:t>
            </a:r>
            <a:r>
              <a:rPr lang="en-US" baseline="0" dirty="0" smtClean="0"/>
              <a:t>() highlights the field containing the data that triggers the error or warning. </a:t>
            </a:r>
            <a:r>
              <a:rPr lang="en-US" baseline="0" dirty="0" err="1" smtClean="0"/>
              <a:t>rejectField</a:t>
            </a:r>
            <a:r>
              <a:rPr lang="en-US" baseline="0" dirty="0" smtClean="0"/>
              <a:t>() possesses an additional argument for this purpose (the first argument).</a:t>
            </a:r>
            <a:endParaRPr lang="en-US" dirty="0" smtClean="0"/>
          </a:p>
          <a:p>
            <a:pPr eaLnBrk="1" hangingPunct="1"/>
            <a:endParaRPr lang="en-US" dirty="0" smtClean="0"/>
          </a:p>
          <a:p>
            <a:pPr eaLnBrk="1" hangingPunct="1"/>
            <a:r>
              <a:rPr lang="en-US" dirty="0" smtClean="0"/>
              <a:t>The </a:t>
            </a:r>
            <a:r>
              <a:rPr lang="en-US" dirty="0" err="1" smtClean="0"/>
              <a:t>strRelativeFieldPath</a:t>
            </a:r>
            <a:r>
              <a:rPr lang="en-US" dirty="0" smtClean="0"/>
              <a:t> argument is the relative path rendered as a string from the root object (where the root object is the object the method is on) to the field that failed validation. Do not specify the root object in the relative path string. ClaimCenter implicitly adds the root object at the beginning of the path. If you specify the root object (for example, if you specify "</a:t>
            </a:r>
            <a:r>
              <a:rPr lang="en-US" dirty="0" err="1" smtClean="0"/>
              <a:t>claim.LossLocation.County</a:t>
            </a:r>
            <a:r>
              <a:rPr lang="en-US" dirty="0" smtClean="0"/>
              <a:t>" in the example above), then ClaimCenter will typically not be able to find the desired field to highlight. (It will look for a field following the path "</a:t>
            </a:r>
            <a:r>
              <a:rPr lang="en-US" dirty="0" err="1" smtClean="0"/>
              <a:t>claim.claim.LossLocation.County</a:t>
            </a:r>
            <a:r>
              <a:rPr lang="en-US" dirty="0" smtClean="0"/>
              <a:t>". Given that no such field exists, no field will get highlighted.)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4042F2E-EEBD-4414-8C98-B1E746399AC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When the screen is in read-only mode, the</a:t>
            </a:r>
            <a:r>
              <a:rPr lang="en-US" baseline="0" dirty="0" smtClean="0"/>
              <a:t> validation results in the workspace at bottom appears </a:t>
            </a:r>
            <a:r>
              <a:rPr lang="en-US" dirty="0" smtClean="0"/>
              <a:t>but the red outline</a:t>
            </a:r>
            <a:r>
              <a:rPr lang="en-US" baseline="0" dirty="0" smtClean="0"/>
              <a:t> </a:t>
            </a:r>
            <a:r>
              <a:rPr lang="en-US" dirty="0" smtClean="0"/>
              <a:t>does not. Instead, a red arrow identifies the offending field. </a:t>
            </a:r>
          </a:p>
          <a:p>
            <a:pPr eaLnBrk="1" hangingPunct="1"/>
            <a:r>
              <a:rPr lang="en-US" dirty="0" smtClean="0"/>
              <a:t>When the screen is in edit mode</a:t>
            </a:r>
            <a:r>
              <a:rPr lang="en-US" baseline="0" dirty="0" smtClean="0"/>
              <a:t> </a:t>
            </a:r>
            <a:r>
              <a:rPr lang="en-US" dirty="0" smtClean="0"/>
              <a:t>the field appears in red outline.</a:t>
            </a:r>
          </a:p>
          <a:p>
            <a:pPr eaLnBrk="1" hangingPunct="1"/>
            <a:r>
              <a:rPr lang="en-US" dirty="0" smtClean="0"/>
              <a:t>If the</a:t>
            </a:r>
            <a:r>
              <a:rPr lang="en-US" baseline="0" dirty="0" smtClean="0"/>
              <a:t> user is on another screen, an underlined navigation link to the screen with the maturity validation problem is provided (On “Claim Status”:).</a:t>
            </a:r>
            <a:endParaRPr lang="en-US" dirty="0" smtClean="0"/>
          </a:p>
          <a:p>
            <a:pPr eaLnBrk="1" hangingPunct="1"/>
            <a:endParaRPr lang="en-US" dirty="0" smtClean="0"/>
          </a:p>
          <a:p>
            <a:pPr eaLnBrk="1" hangingPunct="1"/>
            <a:r>
              <a:rPr lang="en-US" dirty="0" smtClean="0"/>
              <a:t>Again, this is not a</a:t>
            </a:r>
            <a:r>
              <a:rPr lang="en-US" baseline="0" dirty="0" smtClean="0"/>
              <a:t> base application claim validation rule.</a:t>
            </a:r>
          </a:p>
          <a:p>
            <a:pPr eaLnBrk="1" hangingPunct="1"/>
            <a:endParaRPr lang="en-US" baseline="0" dirty="0" smtClean="0"/>
          </a:p>
          <a:p>
            <a:pPr eaLnBrk="1" hangingPunct="1"/>
            <a:r>
              <a:rPr lang="en-US" sz="1000" kern="1200" dirty="0" smtClean="0">
                <a:solidFill>
                  <a:schemeClr val="tx1"/>
                </a:solidFill>
                <a:effectLst/>
                <a:latin typeface="Arial" charset="0"/>
                <a:ea typeface="+mn-ea"/>
                <a:cs typeface="+mn-cs"/>
              </a:rPr>
              <a:t>NOTE:</a:t>
            </a:r>
            <a:r>
              <a:rPr lang="en-US" sz="1000" kern="1200" baseline="0" dirty="0" smtClean="0">
                <a:solidFill>
                  <a:schemeClr val="tx1"/>
                </a:solidFill>
                <a:effectLst/>
                <a:latin typeface="Arial" charset="0"/>
                <a:ea typeface="+mn-ea"/>
                <a:cs typeface="+mn-cs"/>
              </a:rPr>
              <a:t> </a:t>
            </a:r>
            <a:r>
              <a:rPr lang="en-US" sz="1000" kern="1200" dirty="0" smtClean="0">
                <a:solidFill>
                  <a:schemeClr val="tx1"/>
                </a:solidFill>
                <a:effectLst/>
                <a:latin typeface="Arial" charset="0"/>
                <a:ea typeface="+mn-ea"/>
                <a:cs typeface="+mn-cs"/>
              </a:rPr>
              <a:t>The navigation link and field highlighting cannot be provided through the use of </a:t>
            </a:r>
            <a:r>
              <a:rPr lang="en-US" sz="1000" kern="1200" dirty="0" err="1" smtClean="0">
                <a:solidFill>
                  <a:schemeClr val="tx1"/>
                </a:solidFill>
                <a:effectLst/>
                <a:latin typeface="Arial" charset="0"/>
                <a:ea typeface="+mn-ea"/>
                <a:cs typeface="+mn-cs"/>
              </a:rPr>
              <a:t>rejectfield</a:t>
            </a:r>
            <a:r>
              <a:rPr lang="en-US" sz="1000" kern="1200" dirty="0" smtClean="0">
                <a:solidFill>
                  <a:schemeClr val="tx1"/>
                </a:solidFill>
                <a:effectLst/>
                <a:latin typeface="Arial" charset="0"/>
                <a:ea typeface="+mn-ea"/>
                <a:cs typeface="+mn-cs"/>
              </a:rPr>
              <a:t>() alone – configuration of the appropriate PCF (in this case </a:t>
            </a:r>
            <a:r>
              <a:rPr lang="en-US" sz="1000" kern="1200" dirty="0" err="1" smtClean="0">
                <a:solidFill>
                  <a:schemeClr val="tx1"/>
                </a:solidFill>
                <a:effectLst/>
                <a:latin typeface="Arial" charset="0"/>
                <a:ea typeface="+mn-ea"/>
                <a:cs typeface="+mn-cs"/>
              </a:rPr>
              <a:t>ClaimLossDetails.pcf</a:t>
            </a:r>
            <a:r>
              <a:rPr lang="en-US" sz="1000" kern="1200" dirty="0" smtClean="0">
                <a:solidFill>
                  <a:schemeClr val="tx1"/>
                </a:solidFill>
                <a:effectLst/>
                <a:latin typeface="Arial" charset="0"/>
                <a:ea typeface="+mn-ea"/>
                <a:cs typeface="+mn-cs"/>
              </a:rPr>
              <a:t>) is required. More on this will be covered at the end of the lesson.</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5860C77-9A53-48A3-8F8D-24407047D0F4}"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rejecting a sub-field, the </a:t>
            </a:r>
            <a:r>
              <a:rPr lang="en-US" dirty="0" err="1" smtClean="0"/>
              <a:t>strRelativeFieldPath</a:t>
            </a:r>
            <a:r>
              <a:rPr lang="en-US" dirty="0" smtClean="0"/>
              <a:t> argument should be written relative to the </a:t>
            </a:r>
            <a:r>
              <a:rPr lang="en-US" dirty="0" err="1" smtClean="0"/>
              <a:t>relatedObject</a:t>
            </a:r>
            <a:r>
              <a:rPr lang="en-US" dirty="0" smtClean="0"/>
              <a:t>. For example, the code above shows the related object to be </a:t>
            </a:r>
            <a:r>
              <a:rPr lang="en-US" b="1" i="1" dirty="0" err="1" smtClean="0"/>
              <a:t>inc</a:t>
            </a:r>
            <a:r>
              <a:rPr lang="en-US" dirty="0" smtClean="0"/>
              <a:t> (which is the current value of the iterator on the </a:t>
            </a:r>
            <a:r>
              <a:rPr lang="en-US" dirty="0" err="1" smtClean="0"/>
              <a:t>VehicleIncidentsOnly</a:t>
            </a:r>
            <a:r>
              <a:rPr lang="en-US" dirty="0" smtClean="0"/>
              <a:t> array.)  Therefore, "</a:t>
            </a:r>
            <a:r>
              <a:rPr lang="en-US" dirty="0" err="1" smtClean="0"/>
              <a:t>inc.</a:t>
            </a:r>
            <a:r>
              <a:rPr lang="en-US" dirty="0" smtClean="0"/>
              <a:t>" is implicitly added to the second parameter. The parameter itself only needs to specify the field on the related object, which in this case is "Description".</a:t>
            </a:r>
          </a:p>
          <a:p>
            <a:pPr eaLnBrk="1" hangingPunct="1"/>
            <a:r>
              <a:rPr lang="en-US" dirty="0" smtClean="0"/>
              <a:t>Note that the above rejection could have been done using </a:t>
            </a:r>
            <a:r>
              <a:rPr lang="en-US" dirty="0" err="1" smtClean="0"/>
              <a:t>rejectField</a:t>
            </a:r>
            <a:r>
              <a:rPr lang="en-US" dirty="0" smtClean="0"/>
              <a:t>, but it would be somewhat uglier since the call to </a:t>
            </a:r>
            <a:r>
              <a:rPr lang="en-US" dirty="0" err="1" smtClean="0"/>
              <a:t>rejectField</a:t>
            </a:r>
            <a:r>
              <a:rPr lang="en-US" dirty="0" smtClean="0"/>
              <a:t> would need to explicitly call out the specific item in the array being rejected:</a:t>
            </a:r>
          </a:p>
          <a:p>
            <a:pPr eaLnBrk="1" hangingPunct="1"/>
            <a:r>
              <a:rPr lang="en-US" dirty="0" smtClean="0"/>
              <a:t/>
            </a:r>
            <a:br>
              <a:rPr lang="en-US" dirty="0" smtClean="0"/>
            </a:br>
            <a:r>
              <a:rPr lang="en-US" dirty="0" smtClean="0"/>
              <a:t>for (</a:t>
            </a:r>
            <a:r>
              <a:rPr lang="en-US" dirty="0" err="1" smtClean="0"/>
              <a:t>inc</a:t>
            </a:r>
            <a:r>
              <a:rPr lang="en-US" dirty="0" smtClean="0"/>
              <a:t> in </a:t>
            </a:r>
            <a:r>
              <a:rPr lang="en-US" dirty="0" err="1" smtClean="0"/>
              <a:t>claim.VehicleIncidentsOnly</a:t>
            </a:r>
            <a:r>
              <a:rPr lang="en-US" dirty="0" smtClean="0"/>
              <a:t> index </a:t>
            </a:r>
            <a:r>
              <a:rPr lang="en-US" dirty="0" err="1" smtClean="0"/>
              <a:t>i</a:t>
            </a:r>
            <a:r>
              <a:rPr lang="en-US" dirty="0" smtClean="0"/>
              <a:t>) {</a:t>
            </a:r>
          </a:p>
          <a:p>
            <a:pPr eaLnBrk="1" hangingPunct="1"/>
            <a:r>
              <a:rPr lang="en-US" dirty="0" smtClean="0"/>
              <a:t>  if (</a:t>
            </a:r>
            <a:r>
              <a:rPr lang="en-US" dirty="0" err="1" smtClean="0"/>
              <a:t>inc.Description</a:t>
            </a:r>
            <a:r>
              <a:rPr lang="en-US" dirty="0" smtClean="0"/>
              <a:t> == null) {</a:t>
            </a:r>
          </a:p>
          <a:p>
            <a:pPr eaLnBrk="1" hangingPunct="1"/>
            <a:r>
              <a:rPr lang="en-US" dirty="0" smtClean="0"/>
              <a:t>    </a:t>
            </a:r>
            <a:r>
              <a:rPr lang="en-US" dirty="0" err="1" smtClean="0"/>
              <a:t>claim.rejectField</a:t>
            </a:r>
            <a:r>
              <a:rPr lang="en-US" dirty="0" smtClean="0"/>
              <a:t>("</a:t>
            </a:r>
            <a:r>
              <a:rPr lang="en-US" dirty="0" err="1" smtClean="0"/>
              <a:t>VehicleIncidentsOnly</a:t>
            </a:r>
            <a:r>
              <a:rPr lang="en-US" dirty="0" smtClean="0"/>
              <a:t>[" + </a:t>
            </a:r>
            <a:r>
              <a:rPr lang="en-US" dirty="0" err="1" smtClean="0"/>
              <a:t>i</a:t>
            </a:r>
            <a:r>
              <a:rPr lang="en-US" dirty="0" smtClean="0"/>
              <a:t> +"].Description", "external", </a:t>
            </a:r>
          </a:p>
          <a:p>
            <a:pPr eaLnBrk="1" hangingPunct="1"/>
            <a:r>
              <a:rPr lang="en-US" dirty="0" smtClean="0"/>
              <a:t>      "Incident description must not be empty", null, null)</a:t>
            </a:r>
          </a:p>
          <a:p>
            <a:pPr eaLnBrk="1" hangingPunct="1"/>
            <a:r>
              <a:rPr lang="en-US" dirty="0" smtClean="0"/>
              <a:t>  }</a:t>
            </a:r>
          </a:p>
          <a:p>
            <a:pPr eaLnBrk="1" hangingPunct="1"/>
            <a:r>
              <a:rPr lang="en-US" dirty="0" smtClean="0"/>
              <a:t>}</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555DF8A-3D9B-4E2A-A3EE-7E693BDB10D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0518A8A-CC45-4727-9FC1-A9D5D74D001A}"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pages in ClaimCenter involved in maturity validation in the base application already have these advanced properties specified (such as </a:t>
            </a:r>
            <a:r>
              <a:rPr lang="en-US" baseline="0" dirty="0" err="1" smtClean="0"/>
              <a:t>ClaimLossDetails.pcf</a:t>
            </a:r>
            <a:r>
              <a:rPr lang="en-US" baseline="0" dirty="0" smtClean="0"/>
              <a:t> and </a:t>
            </a:r>
            <a:r>
              <a:rPr lang="en-US" baseline="0" dirty="0" err="1" smtClean="0"/>
              <a:t>ClaimContacts.pcf</a:t>
            </a:r>
            <a:r>
              <a:rPr lang="en-US" baseline="0" dirty="0" smtClean="0"/>
              <a:t>).</a:t>
            </a:r>
            <a:endParaRPr lang="en-US" dirty="0" smtClean="0"/>
          </a:p>
          <a:p>
            <a:endParaRPr lang="en-US" dirty="0" smtClean="0"/>
          </a:p>
          <a:p>
            <a:r>
              <a:rPr lang="en-US" dirty="0" smtClean="0"/>
              <a:t>However, if the </a:t>
            </a:r>
            <a:r>
              <a:rPr lang="en-US" baseline="0" dirty="0" err="1" smtClean="0"/>
              <a:t>ClaimStatus</a:t>
            </a:r>
            <a:r>
              <a:rPr lang="en-US" baseline="0" dirty="0" smtClean="0"/>
              <a:t> page contains the offending field, you will need to specify these advanced properties on the </a:t>
            </a:r>
            <a:r>
              <a:rPr lang="en-US" baseline="0" dirty="0" err="1" smtClean="0"/>
              <a:t>ClaimStatus.pcf</a:t>
            </a:r>
            <a:r>
              <a:rPr lang="en-US" baseline="0" dirty="0" smtClean="0"/>
              <a:t> for your validation to work properly. It is important to check that these required properties are set properly for validation to work correctly. </a:t>
            </a:r>
          </a:p>
          <a:p>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sz="1000" kern="1200" dirty="0" smtClean="0">
                <a:solidFill>
                  <a:schemeClr val="tx1"/>
                </a:solidFill>
                <a:effectLst/>
                <a:latin typeface="Arial" charset="0"/>
                <a:ea typeface="+mn-ea"/>
                <a:cs typeface="+mn-cs"/>
              </a:rPr>
              <a:t>The </a:t>
            </a:r>
            <a:r>
              <a:rPr lang="en-US" sz="1000" kern="1200" dirty="0" err="1" smtClean="0">
                <a:solidFill>
                  <a:schemeClr val="tx1"/>
                </a:solidFill>
                <a:effectLst/>
                <a:latin typeface="Arial" charset="0"/>
                <a:ea typeface="+mn-ea"/>
                <a:cs typeface="+mn-cs"/>
              </a:rPr>
              <a:t>validationParameter</a:t>
            </a:r>
            <a:r>
              <a:rPr lang="en-US" sz="1000" kern="1200" dirty="0" smtClean="0">
                <a:solidFill>
                  <a:schemeClr val="tx1"/>
                </a:solidFill>
                <a:effectLst/>
                <a:latin typeface="Arial" charset="0"/>
                <a:ea typeface="+mn-ea"/>
                <a:cs typeface="+mn-cs"/>
              </a:rPr>
              <a:t> property provides the object variable. The </a:t>
            </a:r>
            <a:r>
              <a:rPr lang="en-US" sz="1000" kern="1200" dirty="0" err="1" smtClean="0">
                <a:solidFill>
                  <a:schemeClr val="tx1"/>
                </a:solidFill>
                <a:effectLst/>
                <a:latin typeface="Arial" charset="0"/>
                <a:ea typeface="+mn-ea"/>
                <a:cs typeface="+mn-cs"/>
              </a:rPr>
              <a:t>handlesValidationIssue</a:t>
            </a:r>
            <a:r>
              <a:rPr lang="en-US" sz="1000" kern="1200" dirty="0" smtClean="0">
                <a:solidFill>
                  <a:schemeClr val="tx1"/>
                </a:solidFill>
                <a:effectLst/>
                <a:latin typeface="Arial" charset="0"/>
                <a:ea typeface="+mn-ea"/>
                <a:cs typeface="+mn-cs"/>
              </a:rPr>
              <a:t> property</a:t>
            </a:r>
            <a:r>
              <a:rPr lang="en-US" sz="1000" kern="1200" baseline="0" dirty="0" smtClean="0">
                <a:solidFill>
                  <a:schemeClr val="tx1"/>
                </a:solidFill>
                <a:effectLst/>
                <a:latin typeface="Arial" charset="0"/>
                <a:ea typeface="+mn-ea"/>
                <a:cs typeface="+mn-cs"/>
              </a:rPr>
              <a:t> is there to support related objects and specifies the type. Both properties are required</a:t>
            </a:r>
            <a:r>
              <a:rPr lang="en-US" sz="1000" kern="1200" dirty="0" smtClean="0">
                <a:solidFill>
                  <a:schemeClr val="tx1"/>
                </a:solidFill>
                <a:effectLst/>
                <a:latin typeface="Arial" charset="0"/>
                <a:ea typeface="+mn-ea"/>
                <a:cs typeface="+mn-cs"/>
              </a:rPr>
              <a:t>. This</a:t>
            </a:r>
            <a:r>
              <a:rPr lang="en-US" sz="1000" kern="1200" baseline="0" dirty="0" smtClean="0">
                <a:solidFill>
                  <a:schemeClr val="tx1"/>
                </a:solidFill>
                <a:effectLst/>
                <a:latin typeface="Arial" charset="0"/>
                <a:ea typeface="+mn-ea"/>
                <a:cs typeface="+mn-cs"/>
              </a:rPr>
              <a:t> to support validation of</a:t>
            </a:r>
            <a:r>
              <a:rPr lang="en-US" sz="1000" kern="1200" dirty="0" smtClean="0">
                <a:solidFill>
                  <a:schemeClr val="tx1"/>
                </a:solidFill>
                <a:effectLst/>
                <a:latin typeface="Arial" charset="0"/>
                <a:ea typeface="+mn-ea"/>
                <a:cs typeface="+mn-cs"/>
              </a:rPr>
              <a:t> related objects to the </a:t>
            </a:r>
            <a:r>
              <a:rPr lang="en-US" sz="1000" kern="1200" dirty="0" err="1" smtClean="0">
                <a:solidFill>
                  <a:schemeClr val="tx1"/>
                </a:solidFill>
                <a:effectLst/>
                <a:latin typeface="Arial" charset="0"/>
                <a:ea typeface="+mn-ea"/>
                <a:cs typeface="+mn-cs"/>
              </a:rPr>
              <a:t>ValidationParameter</a:t>
            </a:r>
            <a:r>
              <a:rPr lang="en-US" sz="1000" kern="1200" dirty="0" smtClean="0">
                <a:solidFill>
                  <a:schemeClr val="tx1"/>
                </a:solidFill>
                <a:effectLst/>
                <a:latin typeface="Arial" charset="0"/>
                <a:ea typeface="+mn-ea"/>
                <a:cs typeface="+mn-cs"/>
              </a:rPr>
              <a:t> object, as in </a:t>
            </a:r>
            <a:r>
              <a:rPr lang="en-US" sz="1000" kern="1200" dirty="0" err="1" smtClean="0">
                <a:solidFill>
                  <a:schemeClr val="tx1"/>
                </a:solidFill>
                <a:effectLst/>
                <a:latin typeface="Arial" charset="0"/>
                <a:ea typeface="+mn-ea"/>
                <a:cs typeface="+mn-cs"/>
              </a:rPr>
              <a:t>Claim.LossLocation</a:t>
            </a:r>
            <a:r>
              <a:rPr lang="en-US" sz="1000" kern="1200" dirty="0" smtClean="0">
                <a:solidFill>
                  <a:schemeClr val="tx1"/>
                </a:solidFill>
                <a:effectLst/>
                <a:latin typeface="Arial" charset="0"/>
                <a:ea typeface="+mn-ea"/>
                <a:cs typeface="+mn-cs"/>
              </a:rPr>
              <a:t> or one of the Claim’s Incidents</a:t>
            </a:r>
            <a:r>
              <a:rPr lang="en-US" sz="1000" kern="1200" baseline="0" dirty="0" smtClean="0">
                <a:solidFill>
                  <a:schemeClr val="tx1"/>
                </a:solidFill>
                <a:effectLst/>
                <a:latin typeface="Arial" charset="0"/>
                <a:ea typeface="+mn-ea"/>
                <a:cs typeface="+mn-cs"/>
              </a:rPr>
              <a:t> (as shown on the previous slide).</a:t>
            </a:r>
            <a:endParaRPr lang="en-US" sz="1000" kern="1200" dirty="0" smtClean="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Validation Rules - </a:t>
            </a:r>
            <a:fld id="{98B99296-272D-446B-BA3F-3995708D31D2}" type="slidenum">
              <a:rPr lang="en-US" altLang="en-US" smtClean="0"/>
              <a:pPr>
                <a:defRPr/>
              </a:pPr>
              <a:t>31</a:t>
            </a:fld>
            <a:endParaRPr lang="en-US" altLang="en-US"/>
          </a:p>
        </p:txBody>
      </p:sp>
    </p:spTree>
    <p:extLst>
      <p:ext uri="{BB962C8B-B14F-4D97-AF65-F5344CB8AC3E}">
        <p14:creationId xmlns:p14="http://schemas.microsoft.com/office/powerpoint/2010/main" val="2978851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a:t>
            </a:r>
            <a:r>
              <a:rPr lang="en-US" dirty="0" err="1" smtClean="0"/>
              <a:t>FNOL</a:t>
            </a:r>
            <a:r>
              <a:rPr lang="en-US" baseline="0" dirty="0" err="1" smtClean="0"/>
              <a:t>Wizard’s</a:t>
            </a:r>
            <a:r>
              <a:rPr lang="en-US" baseline="0" dirty="0" smtClean="0"/>
              <a:t> root object is a claim, the </a:t>
            </a:r>
            <a:r>
              <a:rPr lang="en-US" baseline="0" dirty="0" err="1" smtClean="0"/>
              <a:t>validationParameter</a:t>
            </a:r>
            <a:r>
              <a:rPr lang="en-US" baseline="0" dirty="0" smtClean="0"/>
              <a:t> advanced property is not needed. In this particular example, the </a:t>
            </a:r>
            <a:r>
              <a:rPr lang="en-US" baseline="0" dirty="0" err="1" smtClean="0"/>
              <a:t>WizardStep</a:t>
            </a:r>
            <a:r>
              <a:rPr lang="en-US" baseline="0" dirty="0" smtClean="0"/>
              <a:t> deals with Loss Details, therefore Incidents are also potential related objects to be validated.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Validation Rules - </a:t>
            </a:r>
            <a:fld id="{98B99296-272D-446B-BA3F-3995708D31D2}" type="slidenum">
              <a:rPr lang="en-US" altLang="en-US" smtClean="0"/>
              <a:pPr>
                <a:defRPr/>
              </a:pPr>
              <a:t>32</a:t>
            </a:fld>
            <a:endParaRPr lang="en-US" altLang="en-US"/>
          </a:p>
        </p:txBody>
      </p:sp>
    </p:spTree>
    <p:extLst>
      <p:ext uri="{BB962C8B-B14F-4D97-AF65-F5344CB8AC3E}">
        <p14:creationId xmlns:p14="http://schemas.microsoft.com/office/powerpoint/2010/main" val="2528519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F0FD611-DA08-4C1A-8411-7ACA21568E5D}"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C48B17F2-F7EA-4B11-A37D-1B2933BA3A05}"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Any requirement which should not always be enforced, but rather be enforced only at a certain point in the claim or exposure's life cycle; Any requirement which involves a warning.</a:t>
            </a:r>
          </a:p>
          <a:p>
            <a:pPr marL="209550" indent="-209550" eaLnBrk="1" hangingPunct="1"/>
            <a:r>
              <a:rPr lang="en-US" smtClean="0"/>
              <a:t>2. Yes, any of the non-internal level can be removed. However, the three internal levels (loadsave, newloss, ability to pay) cannot be removed. Yes, new levels can be added.</a:t>
            </a:r>
          </a:p>
          <a:p>
            <a:pPr marL="209550" indent="-209550" eaLnBrk="1" hangingPunct="1"/>
            <a:r>
              <a:rPr lang="en-US" smtClean="0"/>
              <a:t>3. You would swap the order of the final two pairs of arguments. The first pair should be the last pair and vice versa.</a:t>
            </a:r>
          </a:p>
          <a:p>
            <a:pPr marL="209550" indent="-209550" eaLnBrk="1" hangingPunct="1"/>
            <a:r>
              <a:rPr lang="en-US" smtClean="0"/>
              <a:t>4. It is important to keep this in mind because the root object must be omitted from the path. If you include the root object, then ClaimCenter will not be able to find the field to highlight.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Validation Rules - </a:t>
            </a:r>
            <a:fld id="{211C349A-83C9-44D0-A356-DBEB3FC715FC}" type="slidenum">
              <a:rPr lang="en-US" altLang="en-US" smtClean="0"/>
              <a:pPr>
                <a:defRPr/>
              </a:pPr>
              <a:t>35</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E6978022-081B-4085-BE5F-3B74BC03B08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first type of validation is common to all Guidewire products. The second type of validation is somewhat unique to ClaimCenter, at least in terms of how it is implemented.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9DB61BD-9A28-45B7-ACBE-1B2C770B5C77}"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the validation logic states that if a claim's fault rating is "no fault", then the state where the loss occurred is required. (This is because different states have different laws surrounding "no fault" accidents.)</a:t>
            </a:r>
          </a:p>
          <a:p>
            <a:pPr eaLnBrk="1" hangingPunct="1"/>
            <a:r>
              <a:rPr lang="en-US" dirty="0" smtClean="0"/>
              <a:t>In the top example, the claim is modified in a way that does not meet the validation logic. When the user clicks Update, the save is prevented.</a:t>
            </a:r>
          </a:p>
          <a:p>
            <a:pPr eaLnBrk="1" hangingPunct="1"/>
            <a:r>
              <a:rPr lang="en-US" dirty="0" smtClean="0"/>
              <a:t>In the bottom example, the claim is modified in a way that meets the validation logic. When the user clicks Update, the save is allowed.</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AD5A7B6-4876-4677-B4A7-4994DD31CF12}"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when a claim is at or beyond "level 3", then the county is required.</a:t>
            </a:r>
          </a:p>
          <a:p>
            <a:pPr eaLnBrk="1" hangingPunct="1"/>
            <a:r>
              <a:rPr lang="en-US" smtClean="0"/>
              <a:t>In the top example, the claim is modified in a way that does not meet the validation logic. When the user clicks Update, the save is allowed, but the object does not get promoted. (Because the object is not yet at level 3, the county is not yet required. Because is county is not specified, the object cannot be promoted to level 3.)</a:t>
            </a:r>
          </a:p>
          <a:p>
            <a:pPr eaLnBrk="1" hangingPunct="1"/>
            <a:r>
              <a:rPr lang="en-US" smtClean="0"/>
              <a:t>In the bottom example, the claim is modified in a way that meets the validation logic. When the user clicks Update, the save is allowed and the object is promoted. (This assumes that the object also meets all other conditions at its current level and at level 3.)</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64C17D3-7140-491D-B94B-AC7CABFC04A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when a claim is at or beyond level 3, then the county is required. (This could be because an external system requires the county to execute its work.)</a:t>
            </a:r>
          </a:p>
          <a:p>
            <a:pPr eaLnBrk="1" hangingPunct="1"/>
            <a:r>
              <a:rPr lang="en-US" smtClean="0"/>
              <a:t>In the top example, the claim is modified in a way that does not meet the validation logic. When the user clicks Update, the save is prevented. This is because allowing the save would cause the object to logically fall below level 3. Objects in ClaimCenter are not allowed to move backwards in maturity. (This is often a requirement because levels correspond to information being sent to external systems. For example, at level 3, information may be sent to an external system to verify that same claim has not been filed elsewhere. In order to do this, the county is required. If the county were to be set to null, then this would cause the external system to be out of sync with regards to the claim.)</a:t>
            </a:r>
          </a:p>
          <a:p>
            <a:pPr eaLnBrk="1" hangingPunct="1"/>
            <a:r>
              <a:rPr lang="en-US" smtClean="0"/>
              <a:t>In the bottom example, the claim is modified in a way that meets the validation logic. When the user clicks Update, the save is allowed. Because the object is already at or beyond level 3, promotion does not occur. (If the change causes the claim to meet other conditions at levels beyond the current level (such as level 5), then it is possible the claim could be further promoted to those higher levels.)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E5CC06CB-F1A4-42FC-887D-BDFA7DBAA226}"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Validation</a:t>
            </a:r>
            <a:r>
              <a:rPr lang="en-US" baseline="0" dirty="0" smtClean="0"/>
              <a:t> Rules can be thought of as “Maturity Validation Rules” since their main purpose is to ensure data is valid at a certain level of object maturity, and that changes to data do not let the object move to a lower level of maturity. That is the focus of this lesson. The examples shown are a review of field validators and validation expressions. </a:t>
            </a:r>
            <a:r>
              <a:rPr lang="en-US" dirty="0" smtClean="0"/>
              <a:t/>
            </a:r>
            <a:br>
              <a:rPr lang="en-US" dirty="0" smtClean="0"/>
            </a:br>
            <a:r>
              <a:rPr lang="en-US" dirty="0" smtClean="0"/>
              <a:t/>
            </a:r>
            <a:br>
              <a:rPr lang="en-US" dirty="0" smtClean="0"/>
            </a:br>
            <a:r>
              <a:rPr lang="en-US" dirty="0" smtClean="0"/>
              <a:t>A field validator is a "pattern" tied to a </a:t>
            </a:r>
            <a:r>
              <a:rPr lang="en-US" dirty="0" err="1" smtClean="0"/>
              <a:t>datatype</a:t>
            </a:r>
            <a:r>
              <a:rPr lang="en-US" dirty="0" smtClean="0"/>
              <a:t>. Any field of that </a:t>
            </a:r>
            <a:r>
              <a:rPr lang="en-US" dirty="0" err="1" smtClean="0"/>
              <a:t>datatype</a:t>
            </a:r>
            <a:r>
              <a:rPr lang="en-US" dirty="0" smtClean="0"/>
              <a:t> must match the pattern.</a:t>
            </a:r>
          </a:p>
          <a:p>
            <a:pPr eaLnBrk="1" hangingPunct="1"/>
            <a:r>
              <a:rPr lang="en-US" dirty="0" smtClean="0"/>
              <a:t>A validation expression is an expression tied to a widget. When the expression returns null, validation succeeds. When the expression returns a string, validation fails and the string is displayed.</a:t>
            </a:r>
          </a:p>
          <a:p>
            <a:pPr eaLnBrk="1" hangingPunct="1"/>
            <a:r>
              <a:rPr lang="en-US" dirty="0" smtClean="0"/>
              <a:t>Both field validators and validation expressions are used for simple "invalid data" validation</a:t>
            </a:r>
            <a:r>
              <a:rPr lang="en-US" baseline="0" dirty="0" smtClean="0"/>
              <a:t> and</a:t>
            </a:r>
            <a:r>
              <a:rPr lang="en-US" dirty="0" smtClean="0"/>
              <a:t> are discussed in the "Configuration Fundamentals" course.</a:t>
            </a:r>
          </a:p>
          <a:p>
            <a:pPr lvl="1"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D7269FE-169E-43B2-94E5-FE9BA37408E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926268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220102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0659678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17466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81967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931581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136922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79972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1575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264843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939522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2404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219A09E-89F6-49B1-963C-CD29FEF9064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13</a:t>
            </a:r>
            <a:r>
              <a:rPr lang="en-US" dirty="0" smtClean="0"/>
              <a:t>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Claim and exposure validation rules</a:t>
            </a:r>
          </a:p>
        </p:txBody>
      </p:sp>
      <p:sp>
        <p:nvSpPr>
          <p:cNvPr id="13315" name="Rectangle 3"/>
          <p:cNvSpPr>
            <a:spLocks noGrp="1" noChangeArrowheads="1"/>
          </p:cNvSpPr>
          <p:nvPr>
            <p:ph idx="1"/>
          </p:nvPr>
        </p:nvSpPr>
        <p:spPr>
          <a:xfrm>
            <a:off x="5991369" y="1192213"/>
            <a:ext cx="3023667" cy="5197475"/>
          </a:xfrm>
        </p:spPr>
        <p:txBody>
          <a:bodyPr/>
          <a:lstStyle/>
          <a:p>
            <a:pPr>
              <a:buFont typeface="Arial" charset="0"/>
              <a:buChar char="•"/>
            </a:pPr>
            <a:r>
              <a:rPr lang="en-US" dirty="0" smtClean="0"/>
              <a:t>Execute when claim or exposure is created or changed</a:t>
            </a:r>
          </a:p>
          <a:p>
            <a:pPr lvl="1"/>
            <a:r>
              <a:rPr lang="en-US" dirty="0" smtClean="0"/>
              <a:t>Used to promote object to higher level of maturity when it meets that level</a:t>
            </a:r>
          </a:p>
          <a:p>
            <a:pPr lvl="1"/>
            <a:r>
              <a:rPr lang="en-US" dirty="0" smtClean="0"/>
              <a:t>Used to prevent changes that would cause object to fall backwards to less mature state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49" y="643784"/>
            <a:ext cx="6019589" cy="55932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871538"/>
            <a:ext cx="7307437" cy="3608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Rectangle 2"/>
          <p:cNvSpPr>
            <a:spLocks noGrp="1" noChangeArrowheads="1"/>
          </p:cNvSpPr>
          <p:nvPr>
            <p:ph type="title"/>
          </p:nvPr>
        </p:nvSpPr>
        <p:spPr/>
        <p:txBody>
          <a:bodyPr/>
          <a:lstStyle/>
          <a:p>
            <a:pPr eaLnBrk="1" hangingPunct="1"/>
            <a:r>
              <a:rPr lang="en-US" smtClean="0"/>
              <a:t>Validation levels</a:t>
            </a:r>
          </a:p>
        </p:txBody>
      </p:sp>
      <p:sp>
        <p:nvSpPr>
          <p:cNvPr id="14340" name="Rectangle 10"/>
          <p:cNvSpPr>
            <a:spLocks noGrp="1" noChangeArrowheads="1"/>
          </p:cNvSpPr>
          <p:nvPr>
            <p:ph idx="1"/>
          </p:nvPr>
        </p:nvSpPr>
        <p:spPr>
          <a:xfrm>
            <a:off x="519113" y="4884738"/>
            <a:ext cx="8318500" cy="1504950"/>
          </a:xfrm>
        </p:spPr>
        <p:txBody>
          <a:bodyPr/>
          <a:lstStyle/>
          <a:p>
            <a:pPr>
              <a:buFont typeface="Arial" charset="0"/>
              <a:buChar char="•"/>
            </a:pPr>
            <a:r>
              <a:rPr lang="en-US" dirty="0" smtClean="0"/>
              <a:t>Defined in </a:t>
            </a:r>
            <a:r>
              <a:rPr lang="en-US" dirty="0" err="1" smtClean="0"/>
              <a:t>ValidationLevel</a:t>
            </a:r>
            <a:r>
              <a:rPr lang="en-US" dirty="0" smtClean="0"/>
              <a:t> typelist</a:t>
            </a:r>
          </a:p>
          <a:p>
            <a:pPr lvl="1"/>
            <a:r>
              <a:rPr lang="en-US" dirty="0" smtClean="0"/>
              <a:t>Three internal levels cannot be deleted</a:t>
            </a:r>
          </a:p>
          <a:p>
            <a:pPr lvl="1"/>
            <a:r>
              <a:rPr lang="en-US" dirty="0" smtClean="0"/>
              <a:t>Non-internal levels can be modified or deleted</a:t>
            </a:r>
          </a:p>
          <a:p>
            <a:pPr lvl="1"/>
            <a:r>
              <a:rPr lang="en-US" dirty="0" smtClean="0"/>
              <a:t>New levels can be added</a:t>
            </a:r>
          </a:p>
        </p:txBody>
      </p:sp>
      <p:sp>
        <p:nvSpPr>
          <p:cNvPr id="14341" name="Text Box 5"/>
          <p:cNvSpPr txBox="1">
            <a:spLocks noChangeArrowheads="1"/>
          </p:cNvSpPr>
          <p:nvPr/>
        </p:nvSpPr>
        <p:spPr bwMode="auto">
          <a:xfrm>
            <a:off x="6867525" y="2295525"/>
            <a:ext cx="1343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Maturity</a:t>
            </a:r>
          </a:p>
        </p:txBody>
      </p:sp>
      <p:sp>
        <p:nvSpPr>
          <p:cNvPr id="14342" name="AutoShape 7"/>
          <p:cNvSpPr>
            <a:spLocks noChangeArrowheads="1"/>
          </p:cNvSpPr>
          <p:nvPr/>
        </p:nvSpPr>
        <p:spPr bwMode="auto">
          <a:xfrm>
            <a:off x="6967586" y="2620963"/>
            <a:ext cx="576214" cy="18589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Text Box 9"/>
          <p:cNvSpPr txBox="1">
            <a:spLocks noChangeArrowheads="1"/>
          </p:cNvSpPr>
          <p:nvPr/>
        </p:nvSpPr>
        <p:spPr bwMode="auto">
          <a:xfrm>
            <a:off x="432395" y="2608796"/>
            <a:ext cx="1006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Internal</a:t>
            </a:r>
            <a:br>
              <a:rPr lang="en-US" dirty="0"/>
            </a:br>
            <a:r>
              <a:rPr lang="en-US" dirty="0"/>
              <a:t>Levels</a:t>
            </a:r>
          </a:p>
        </p:txBody>
      </p:sp>
      <p:sp>
        <p:nvSpPr>
          <p:cNvPr id="14344" name="Line 13"/>
          <p:cNvSpPr>
            <a:spLocks noChangeShapeType="1"/>
          </p:cNvSpPr>
          <p:nvPr/>
        </p:nvSpPr>
        <p:spPr bwMode="auto">
          <a:xfrm>
            <a:off x="1494432" y="2758021"/>
            <a:ext cx="375311"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5" name="Line 14"/>
          <p:cNvSpPr>
            <a:spLocks noChangeShapeType="1"/>
          </p:cNvSpPr>
          <p:nvPr/>
        </p:nvSpPr>
        <p:spPr bwMode="auto">
          <a:xfrm>
            <a:off x="1503957" y="3037421"/>
            <a:ext cx="365786"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6" name="Line 15"/>
          <p:cNvSpPr>
            <a:spLocks noChangeShapeType="1"/>
          </p:cNvSpPr>
          <p:nvPr/>
        </p:nvSpPr>
        <p:spPr bwMode="auto">
          <a:xfrm>
            <a:off x="1007070" y="3215221"/>
            <a:ext cx="0" cy="6096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7" name="Line 16"/>
          <p:cNvSpPr>
            <a:spLocks noChangeShapeType="1"/>
          </p:cNvSpPr>
          <p:nvPr/>
        </p:nvSpPr>
        <p:spPr bwMode="auto">
          <a:xfrm>
            <a:off x="1007070" y="3829843"/>
            <a:ext cx="862673" cy="44190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8" name="Line 17"/>
          <p:cNvSpPr>
            <a:spLocks noChangeShapeType="1"/>
          </p:cNvSpPr>
          <p:nvPr/>
        </p:nvSpPr>
        <p:spPr bwMode="auto">
          <a:xfrm>
            <a:off x="7830403" y="2675731"/>
            <a:ext cx="0" cy="3508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Behavior tied to internal levels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871538"/>
            <a:ext cx="7307437" cy="3608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10"/>
          <p:cNvSpPr txBox="1">
            <a:spLocks noChangeArrowheads="1"/>
          </p:cNvSpPr>
          <p:nvPr/>
        </p:nvSpPr>
        <p:spPr bwMode="auto">
          <a:xfrm>
            <a:off x="519113" y="4884738"/>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dirty="0"/>
              <a:t>Claim and exposure</a:t>
            </a:r>
          </a:p>
          <a:p>
            <a:pPr lvl="1"/>
            <a:r>
              <a:rPr lang="en-US" b="0" dirty="0"/>
              <a:t>Cannot be imported below "</a:t>
            </a:r>
            <a:r>
              <a:rPr lang="en-US" b="0" dirty="0" err="1"/>
              <a:t>loadsave</a:t>
            </a:r>
            <a:r>
              <a:rPr lang="en-US" b="0" dirty="0"/>
              <a:t>"</a:t>
            </a:r>
          </a:p>
          <a:p>
            <a:pPr lvl="1"/>
            <a:r>
              <a:rPr lang="en-US" b="0" dirty="0"/>
              <a:t>Cannot be created via new claim wizard below "</a:t>
            </a:r>
            <a:r>
              <a:rPr lang="en-US" b="0" dirty="0" err="1"/>
              <a:t>newloss</a:t>
            </a:r>
            <a:r>
              <a:rPr lang="en-US" b="0" dirty="0"/>
              <a:t>"</a:t>
            </a:r>
          </a:p>
          <a:p>
            <a:pPr lvl="1"/>
            <a:r>
              <a:rPr lang="en-US" b="0" dirty="0"/>
              <a:t>Cannot create payments below “payment”</a:t>
            </a:r>
          </a:p>
        </p:txBody>
      </p:sp>
      <p:sp>
        <p:nvSpPr>
          <p:cNvPr id="8" name="AutoShape 7"/>
          <p:cNvSpPr>
            <a:spLocks noChangeArrowheads="1"/>
          </p:cNvSpPr>
          <p:nvPr/>
        </p:nvSpPr>
        <p:spPr bwMode="auto">
          <a:xfrm>
            <a:off x="3203107" y="2651981"/>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7"/>
          <p:cNvSpPr>
            <a:spLocks noChangeArrowheads="1"/>
          </p:cNvSpPr>
          <p:nvPr/>
        </p:nvSpPr>
        <p:spPr bwMode="auto">
          <a:xfrm>
            <a:off x="3203107" y="3014267"/>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3213007" y="4110631"/>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Pre-update and validation</a:t>
            </a:r>
          </a:p>
        </p:txBody>
      </p:sp>
      <p:sp>
        <p:nvSpPr>
          <p:cNvPr id="16387" name="Rectangle 3"/>
          <p:cNvSpPr>
            <a:spLocks noGrp="1" noChangeArrowheads="1"/>
          </p:cNvSpPr>
          <p:nvPr>
            <p:ph idx="1"/>
          </p:nvPr>
        </p:nvSpPr>
        <p:spPr>
          <a:xfrm>
            <a:off x="581025" y="4270375"/>
            <a:ext cx="8256588" cy="2119313"/>
          </a:xfrm>
        </p:spPr>
        <p:txBody>
          <a:bodyPr/>
          <a:lstStyle/>
          <a:p>
            <a:pPr>
              <a:buFont typeface="Arial" charset="0"/>
              <a:buChar char="•"/>
            </a:pPr>
            <a:r>
              <a:rPr lang="en-US" dirty="0" smtClean="0"/>
              <a:t>Whenever </a:t>
            </a:r>
            <a:r>
              <a:rPr lang="en-US" dirty="0" err="1" smtClean="0"/>
              <a:t>validatable</a:t>
            </a:r>
            <a:r>
              <a:rPr lang="en-US" dirty="0" smtClean="0"/>
              <a:t> object is created or modified:</a:t>
            </a:r>
          </a:p>
          <a:p>
            <a:pPr lvl="1"/>
            <a:r>
              <a:rPr lang="en-US" dirty="0" smtClean="0"/>
              <a:t>Pre-update rules for object are run first</a:t>
            </a:r>
          </a:p>
          <a:p>
            <a:pPr lvl="1"/>
            <a:r>
              <a:rPr lang="en-US" dirty="0" smtClean="0"/>
              <a:t>“Maturity” Validation rules for object are run next</a:t>
            </a:r>
          </a:p>
          <a:p>
            <a:pPr>
              <a:buFont typeface="Arial" charset="0"/>
              <a:buChar char="•"/>
            </a:pPr>
            <a:r>
              <a:rPr lang="en-US" dirty="0" smtClean="0"/>
              <a:t>If object fails validation, any work done by pre-update rules is rolled back</a:t>
            </a:r>
          </a:p>
        </p:txBody>
      </p:sp>
      <p:pic>
        <p:nvPicPr>
          <p:cNvPr id="1026" name="Picture 2" descr="C:\Users\trhoades\AppData\Local\Temp\SNAGHTML55e4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93" y="1114836"/>
            <a:ext cx="3625505" cy="148195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94" y="2718004"/>
            <a:ext cx="4091735" cy="14502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7"/>
          <p:cNvSpPr>
            <a:spLocks noGrp="1" noChangeArrowheads="1"/>
          </p:cNvSpPr>
          <p:nvPr>
            <p:ph type="title"/>
          </p:nvPr>
        </p:nvSpPr>
        <p:spPr/>
        <p:txBody>
          <a:bodyPr/>
          <a:lstStyle/>
          <a:p>
            <a:pPr eaLnBrk="1" hangingPunct="1"/>
            <a:r>
              <a:rPr lang="en-US" smtClean="0"/>
              <a:t>Object promoted to highest possible level </a:t>
            </a:r>
          </a:p>
        </p:txBody>
      </p:sp>
      <p:sp>
        <p:nvSpPr>
          <p:cNvPr id="17411" name="Rectangle 187"/>
          <p:cNvSpPr>
            <a:spLocks noGrp="1" noChangeArrowheads="1"/>
          </p:cNvSpPr>
          <p:nvPr>
            <p:ph idx="1"/>
          </p:nvPr>
        </p:nvSpPr>
        <p:spPr>
          <a:xfrm>
            <a:off x="581025" y="5397500"/>
            <a:ext cx="8256588" cy="992188"/>
          </a:xfrm>
        </p:spPr>
        <p:txBody>
          <a:bodyPr/>
          <a:lstStyle/>
          <a:p>
            <a:pPr>
              <a:buFont typeface="Arial" charset="0"/>
              <a:buChar char="•"/>
            </a:pPr>
            <a:r>
              <a:rPr lang="en-US" smtClean="0"/>
              <a:t>Object always promoted to highest possible level</a:t>
            </a:r>
          </a:p>
          <a:p>
            <a:pPr lvl="1"/>
            <a:r>
              <a:rPr lang="en-US" smtClean="0"/>
              <a:t>Single change could result in promotion of multiple levels</a:t>
            </a:r>
          </a:p>
        </p:txBody>
      </p:sp>
      <p:grpSp>
        <p:nvGrpSpPr>
          <p:cNvPr id="17412" name="Group 39"/>
          <p:cNvGrpSpPr>
            <a:grpSpLocks/>
          </p:cNvGrpSpPr>
          <p:nvPr/>
        </p:nvGrpSpPr>
        <p:grpSpPr bwMode="auto">
          <a:xfrm>
            <a:off x="7766050" y="2503488"/>
            <a:ext cx="1027113" cy="874712"/>
            <a:chOff x="4324" y="1324"/>
            <a:chExt cx="647" cy="551"/>
          </a:xfrm>
        </p:grpSpPr>
        <p:sp>
          <p:nvSpPr>
            <p:cNvPr id="17461" name="AutoShape 40"/>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62" name="Text Box 41"/>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7413" name="Group 120"/>
          <p:cNvGrpSpPr>
            <a:grpSpLocks/>
          </p:cNvGrpSpPr>
          <p:nvPr/>
        </p:nvGrpSpPr>
        <p:grpSpPr bwMode="auto">
          <a:xfrm>
            <a:off x="3533775" y="809625"/>
            <a:ext cx="1862138" cy="1454150"/>
            <a:chOff x="2687" y="2429"/>
            <a:chExt cx="1173" cy="916"/>
          </a:xfrm>
        </p:grpSpPr>
        <p:grpSp>
          <p:nvGrpSpPr>
            <p:cNvPr id="17448" name="Group 42"/>
            <p:cNvGrpSpPr>
              <a:grpSpLocks/>
            </p:cNvGrpSpPr>
            <p:nvPr/>
          </p:nvGrpSpPr>
          <p:grpSpPr bwMode="auto">
            <a:xfrm>
              <a:off x="3137" y="2429"/>
              <a:ext cx="723" cy="283"/>
              <a:chOff x="3591" y="1357"/>
              <a:chExt cx="723" cy="283"/>
            </a:xfrm>
          </p:grpSpPr>
          <p:sp>
            <p:nvSpPr>
              <p:cNvPr id="17456" name="Freeform 4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4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4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4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4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9" name="Rectangle 91"/>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50" name="Text Box 92"/>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17451" name="Group 93"/>
            <p:cNvGrpSpPr>
              <a:grpSpLocks/>
            </p:cNvGrpSpPr>
            <p:nvPr/>
          </p:nvGrpSpPr>
          <p:grpSpPr bwMode="auto">
            <a:xfrm>
              <a:off x="2687" y="2944"/>
              <a:ext cx="422" cy="401"/>
              <a:chOff x="2149" y="1480"/>
              <a:chExt cx="523" cy="497"/>
            </a:xfrm>
          </p:grpSpPr>
          <p:sp>
            <p:nvSpPr>
              <p:cNvPr id="17452" name="Freeform 94"/>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95"/>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96"/>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97"/>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4" name="Text Box 36"/>
          <p:cNvSpPr txBox="1">
            <a:spLocks noChangeArrowheads="1"/>
          </p:cNvSpPr>
          <p:nvPr/>
        </p:nvSpPr>
        <p:spPr bwMode="auto">
          <a:xfrm>
            <a:off x="455613" y="2381250"/>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5" name="Group 176"/>
          <p:cNvGrpSpPr>
            <a:grpSpLocks/>
          </p:cNvGrpSpPr>
          <p:nvPr/>
        </p:nvGrpSpPr>
        <p:grpSpPr bwMode="auto">
          <a:xfrm>
            <a:off x="2422525" y="2976563"/>
            <a:ext cx="1089025" cy="274637"/>
            <a:chOff x="1526" y="1695"/>
            <a:chExt cx="686" cy="173"/>
          </a:xfrm>
        </p:grpSpPr>
        <p:sp>
          <p:nvSpPr>
            <p:cNvPr id="17446" name="Line 105"/>
            <p:cNvSpPr>
              <a:spLocks noChangeShapeType="1"/>
            </p:cNvSpPr>
            <p:nvPr/>
          </p:nvSpPr>
          <p:spPr bwMode="auto">
            <a:xfrm flipH="1">
              <a:off x="1526" y="171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Text Box 106"/>
            <p:cNvSpPr txBox="1">
              <a:spLocks noChangeArrowheads="1"/>
            </p:cNvSpPr>
            <p:nvPr/>
          </p:nvSpPr>
          <p:spPr bwMode="auto">
            <a:xfrm>
              <a:off x="1884" y="169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6" name="Group 121"/>
          <p:cNvGrpSpPr>
            <a:grpSpLocks/>
          </p:cNvGrpSpPr>
          <p:nvPr/>
        </p:nvGrpSpPr>
        <p:grpSpPr bwMode="auto">
          <a:xfrm>
            <a:off x="5683250" y="809625"/>
            <a:ext cx="1862138" cy="1454150"/>
            <a:chOff x="2687" y="2429"/>
            <a:chExt cx="1173" cy="916"/>
          </a:xfrm>
        </p:grpSpPr>
        <p:grpSp>
          <p:nvGrpSpPr>
            <p:cNvPr id="17433" name="Group 122"/>
            <p:cNvGrpSpPr>
              <a:grpSpLocks/>
            </p:cNvGrpSpPr>
            <p:nvPr/>
          </p:nvGrpSpPr>
          <p:grpSpPr bwMode="auto">
            <a:xfrm>
              <a:off x="3137" y="2429"/>
              <a:ext cx="723" cy="283"/>
              <a:chOff x="3591" y="1357"/>
              <a:chExt cx="723" cy="283"/>
            </a:xfrm>
          </p:grpSpPr>
          <p:sp>
            <p:nvSpPr>
              <p:cNvPr id="17441" name="Freeform 12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2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2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12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12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4" name="Rectangle 128"/>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35" name="Text Box 129"/>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4,</a:t>
              </a:r>
              <a:br>
                <a:rPr lang="en-US" sz="1800">
                  <a:solidFill>
                    <a:schemeClr val="bg1"/>
                  </a:solidFill>
                </a:rPr>
              </a:br>
              <a:r>
                <a:rPr lang="en-US" sz="1800">
                  <a:solidFill>
                    <a:schemeClr val="bg1"/>
                  </a:solidFill>
                </a:rPr>
                <a:t>inspection</a:t>
              </a:r>
              <a:br>
                <a:rPr lang="en-US" sz="1800">
                  <a:solidFill>
                    <a:schemeClr val="bg1"/>
                  </a:solidFill>
                </a:rPr>
              </a:br>
              <a:r>
                <a:rPr lang="en-US" sz="1800">
                  <a:solidFill>
                    <a:schemeClr val="bg1"/>
                  </a:solidFill>
                </a:rPr>
                <a:t>is done</a:t>
              </a:r>
            </a:p>
          </p:txBody>
        </p:sp>
        <p:grpSp>
          <p:nvGrpSpPr>
            <p:cNvPr id="17436" name="Group 130"/>
            <p:cNvGrpSpPr>
              <a:grpSpLocks/>
            </p:cNvGrpSpPr>
            <p:nvPr/>
          </p:nvGrpSpPr>
          <p:grpSpPr bwMode="auto">
            <a:xfrm>
              <a:off x="2687" y="2944"/>
              <a:ext cx="422" cy="401"/>
              <a:chOff x="2149" y="1480"/>
              <a:chExt cx="523" cy="497"/>
            </a:xfrm>
          </p:grpSpPr>
          <p:sp>
            <p:nvSpPr>
              <p:cNvPr id="17437" name="Freeform 131"/>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2"/>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3"/>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4"/>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7" name="Text Box 137"/>
          <p:cNvSpPr txBox="1">
            <a:spLocks noChangeArrowheads="1"/>
          </p:cNvSpPr>
          <p:nvPr/>
        </p:nvSpPr>
        <p:spPr bwMode="auto">
          <a:xfrm>
            <a:off x="455613" y="3832225"/>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8" name="Group 177"/>
          <p:cNvGrpSpPr>
            <a:grpSpLocks/>
          </p:cNvGrpSpPr>
          <p:nvPr/>
        </p:nvGrpSpPr>
        <p:grpSpPr bwMode="auto">
          <a:xfrm>
            <a:off x="2422525" y="4141788"/>
            <a:ext cx="1098550" cy="538162"/>
            <a:chOff x="1526" y="2609"/>
            <a:chExt cx="692" cy="339"/>
          </a:xfrm>
        </p:grpSpPr>
        <p:sp>
          <p:nvSpPr>
            <p:cNvPr id="17429" name="Line 138"/>
            <p:cNvSpPr>
              <a:spLocks noChangeShapeType="1"/>
            </p:cNvSpPr>
            <p:nvPr/>
          </p:nvSpPr>
          <p:spPr bwMode="auto">
            <a:xfrm flipH="1">
              <a:off x="1526" y="2629"/>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Text Box 139"/>
            <p:cNvSpPr txBox="1">
              <a:spLocks noChangeArrowheads="1"/>
            </p:cNvSpPr>
            <p:nvPr/>
          </p:nvSpPr>
          <p:spPr bwMode="auto">
            <a:xfrm>
              <a:off x="1884" y="260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17431" name="Line 140"/>
            <p:cNvSpPr>
              <a:spLocks noChangeShapeType="1"/>
            </p:cNvSpPr>
            <p:nvPr/>
          </p:nvSpPr>
          <p:spPr bwMode="auto">
            <a:xfrm flipH="1">
              <a:off x="1532" y="279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Text Box 141"/>
            <p:cNvSpPr txBox="1">
              <a:spLocks noChangeArrowheads="1"/>
            </p:cNvSpPr>
            <p:nvPr/>
          </p:nvSpPr>
          <p:spPr bwMode="auto">
            <a:xfrm>
              <a:off x="1890" y="277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9" name="Group 153"/>
          <p:cNvGrpSpPr>
            <a:grpSpLocks/>
          </p:cNvGrpSpPr>
          <p:nvPr/>
        </p:nvGrpSpPr>
        <p:grpSpPr bwMode="auto">
          <a:xfrm>
            <a:off x="7766050" y="3954463"/>
            <a:ext cx="1027113" cy="874712"/>
            <a:chOff x="4324" y="1324"/>
            <a:chExt cx="647" cy="551"/>
          </a:xfrm>
        </p:grpSpPr>
        <p:sp>
          <p:nvSpPr>
            <p:cNvPr id="17427" name="AutoShape 15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28" name="Text Box 15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sp>
        <p:nvSpPr>
          <p:cNvPr id="17420" name="Line 159"/>
          <p:cNvSpPr>
            <a:spLocks noChangeShapeType="1"/>
          </p:cNvSpPr>
          <p:nvPr/>
        </p:nvSpPr>
        <p:spPr bwMode="auto">
          <a:xfrm>
            <a:off x="3611563" y="2940050"/>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Line 161"/>
          <p:cNvSpPr>
            <a:spLocks noChangeShapeType="1"/>
          </p:cNvSpPr>
          <p:nvPr/>
        </p:nvSpPr>
        <p:spPr bwMode="auto">
          <a:xfrm>
            <a:off x="3611563" y="4391025"/>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Text Box 166"/>
          <p:cNvSpPr txBox="1">
            <a:spLocks noChangeArrowheads="1"/>
          </p:cNvSpPr>
          <p:nvPr/>
        </p:nvSpPr>
        <p:spPr bwMode="auto">
          <a:xfrm>
            <a:off x="4102100" y="3806825"/>
            <a:ext cx="1284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3</a:t>
            </a:r>
          </a:p>
        </p:txBody>
      </p:sp>
      <p:sp>
        <p:nvSpPr>
          <p:cNvPr id="17423" name="Text Box 168"/>
          <p:cNvSpPr txBox="1">
            <a:spLocks noChangeArrowheads="1"/>
          </p:cNvSpPr>
          <p:nvPr/>
        </p:nvSpPr>
        <p:spPr bwMode="auto">
          <a:xfrm>
            <a:off x="6221413" y="3795713"/>
            <a:ext cx="12842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4</a:t>
            </a:r>
          </a:p>
        </p:txBody>
      </p:sp>
      <p:grpSp>
        <p:nvGrpSpPr>
          <p:cNvPr id="17424" name="Group 172"/>
          <p:cNvGrpSpPr>
            <a:grpSpLocks/>
          </p:cNvGrpSpPr>
          <p:nvPr/>
        </p:nvGrpSpPr>
        <p:grpSpPr bwMode="auto">
          <a:xfrm>
            <a:off x="2601913" y="3741738"/>
            <a:ext cx="688975" cy="344487"/>
            <a:chOff x="1639" y="2357"/>
            <a:chExt cx="434" cy="217"/>
          </a:xfrm>
        </p:grpSpPr>
        <p:sp>
          <p:nvSpPr>
            <p:cNvPr id="17425" name="Line 170"/>
            <p:cNvSpPr>
              <a:spLocks noChangeShapeType="1"/>
            </p:cNvSpPr>
            <p:nvPr/>
          </p:nvSpPr>
          <p:spPr bwMode="auto">
            <a:xfrm flipH="1">
              <a:off x="1639" y="2437"/>
              <a:ext cx="226" cy="137"/>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Text Box 171"/>
            <p:cNvSpPr txBox="1">
              <a:spLocks noChangeArrowheads="1"/>
            </p:cNvSpPr>
            <p:nvPr/>
          </p:nvSpPr>
          <p:spPr bwMode="auto">
            <a:xfrm>
              <a:off x="1835" y="2357"/>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4</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7924800" y="2814116"/>
            <a:ext cx="762000" cy="741506"/>
            <a:chOff x="4343400" y="4495800"/>
            <a:chExt cx="762000" cy="741506"/>
          </a:xfrm>
        </p:grpSpPr>
        <p:sp>
          <p:nvSpPr>
            <p:cNvPr id="75" name="Rounded Rectangle 7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6" name="Straight Connector 7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058" y="5377442"/>
            <a:ext cx="6756508" cy="812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4" name="Line 2"/>
          <p:cNvSpPr>
            <a:spLocks noChangeShapeType="1"/>
          </p:cNvSpPr>
          <p:nvPr/>
        </p:nvSpPr>
        <p:spPr bwMode="auto">
          <a:xfrm flipV="1">
            <a:off x="4572000" y="1458913"/>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smtClean="0"/>
              <a:t>Related objects can trigger validation</a:t>
            </a:r>
          </a:p>
        </p:txBody>
      </p:sp>
      <p:sp>
        <p:nvSpPr>
          <p:cNvPr id="18436" name="Rectangle 4"/>
          <p:cNvSpPr>
            <a:spLocks noGrp="1" noChangeArrowheads="1"/>
          </p:cNvSpPr>
          <p:nvPr>
            <p:ph idx="1"/>
          </p:nvPr>
        </p:nvSpPr>
        <p:spPr>
          <a:xfrm>
            <a:off x="392113" y="2014538"/>
            <a:ext cx="4887912" cy="2913062"/>
          </a:xfrm>
        </p:spPr>
        <p:txBody>
          <a:bodyPr/>
          <a:lstStyle/>
          <a:p>
            <a:pPr>
              <a:buFont typeface="Arial" charset="0"/>
              <a:buChar char="•"/>
            </a:pPr>
            <a:r>
              <a:rPr lang="en-US" dirty="0" smtClean="0"/>
              <a:t>Validation is triggered </a:t>
            </a:r>
            <a:br>
              <a:rPr lang="en-US" dirty="0" smtClean="0"/>
            </a:br>
            <a:r>
              <a:rPr lang="en-US" dirty="0" smtClean="0"/>
              <a:t>on a </a:t>
            </a:r>
            <a:r>
              <a:rPr lang="en-US" dirty="0" err="1" smtClean="0"/>
              <a:t>validatable</a:t>
            </a:r>
            <a:r>
              <a:rPr lang="en-US" dirty="0" smtClean="0"/>
              <a:t> object when:</a:t>
            </a:r>
          </a:p>
          <a:p>
            <a:pPr lvl="1"/>
            <a:r>
              <a:rPr lang="en-US" dirty="0" smtClean="0"/>
              <a:t>The object is created</a:t>
            </a:r>
          </a:p>
          <a:p>
            <a:pPr lvl="1"/>
            <a:r>
              <a:rPr lang="en-US" dirty="0" smtClean="0"/>
              <a:t>The object is changed</a:t>
            </a:r>
          </a:p>
          <a:p>
            <a:pPr lvl="1"/>
            <a:r>
              <a:rPr lang="en-US" dirty="0" smtClean="0"/>
              <a:t>One of the object's sub-objects is created, changed, or removed</a:t>
            </a:r>
          </a:p>
          <a:p>
            <a:pPr lvl="2"/>
            <a:r>
              <a:rPr lang="en-US" dirty="0" smtClean="0"/>
              <a:t>Assuming "</a:t>
            </a:r>
            <a:r>
              <a:rPr lang="en-US" dirty="0" err="1" smtClean="0"/>
              <a:t>triggersValidation</a:t>
            </a:r>
            <a:r>
              <a:rPr lang="en-US" dirty="0" smtClean="0"/>
              <a:t>" attribute is set on array, </a:t>
            </a:r>
            <a:r>
              <a:rPr lang="en-US" dirty="0" err="1" smtClean="0"/>
              <a:t>onetoone</a:t>
            </a:r>
            <a:r>
              <a:rPr lang="en-US" dirty="0" smtClean="0"/>
              <a:t>, or </a:t>
            </a:r>
            <a:r>
              <a:rPr lang="en-US" dirty="0" err="1" smtClean="0"/>
              <a:t>fk</a:t>
            </a:r>
            <a:endParaRPr lang="en-US" dirty="0" smtClean="0"/>
          </a:p>
          <a:p>
            <a:pPr lvl="2">
              <a:buFont typeface="Wingdings 2" pitchFamily="18" charset="2"/>
              <a:buNone/>
            </a:pPr>
            <a:endParaRPr lang="en-US" dirty="0" smtClean="0"/>
          </a:p>
        </p:txBody>
      </p:sp>
      <p:grpSp>
        <p:nvGrpSpPr>
          <p:cNvPr id="18437" name="Group 5"/>
          <p:cNvGrpSpPr>
            <a:grpSpLocks/>
          </p:cNvGrpSpPr>
          <p:nvPr/>
        </p:nvGrpSpPr>
        <p:grpSpPr bwMode="auto">
          <a:xfrm>
            <a:off x="3844925" y="927100"/>
            <a:ext cx="1512888" cy="1114425"/>
            <a:chOff x="2083" y="1606"/>
            <a:chExt cx="1489" cy="1097"/>
          </a:xfrm>
        </p:grpSpPr>
        <p:sp>
          <p:nvSpPr>
            <p:cNvPr id="1847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7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8"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79"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3" name="Group 19"/>
            <p:cNvGrpSpPr>
              <a:grpSpLocks/>
            </p:cNvGrpSpPr>
            <p:nvPr/>
          </p:nvGrpSpPr>
          <p:grpSpPr bwMode="auto">
            <a:xfrm>
              <a:off x="2221" y="1871"/>
              <a:ext cx="518" cy="782"/>
              <a:chOff x="2400" y="1656"/>
              <a:chExt cx="752" cy="1136"/>
            </a:xfrm>
          </p:grpSpPr>
          <p:sp>
            <p:nvSpPr>
              <p:cNvPr id="1849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4" name="Group 27"/>
            <p:cNvGrpSpPr>
              <a:grpSpLocks/>
            </p:cNvGrpSpPr>
            <p:nvPr/>
          </p:nvGrpSpPr>
          <p:grpSpPr bwMode="auto">
            <a:xfrm rot="-6511945">
              <a:off x="2834" y="1842"/>
              <a:ext cx="518" cy="783"/>
              <a:chOff x="2400" y="1656"/>
              <a:chExt cx="752" cy="1136"/>
            </a:xfrm>
          </p:grpSpPr>
          <p:sp>
            <p:nvSpPr>
              <p:cNvPr id="1848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85"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8486"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38" name="Text Box 43"/>
          <p:cNvSpPr txBox="1">
            <a:spLocks noChangeArrowheads="1"/>
          </p:cNvSpPr>
          <p:nvPr/>
        </p:nvSpPr>
        <p:spPr bwMode="auto">
          <a:xfrm>
            <a:off x="7257612" y="2501900"/>
            <a:ext cx="1968459"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a:t>
            </a:r>
            <a:r>
              <a:rPr lang="en-US" sz="1800" dirty="0" smtClean="0">
                <a:solidFill>
                  <a:schemeClr val="bg1"/>
                </a:solidFill>
              </a:rPr>
              <a:t>ervice request</a:t>
            </a:r>
            <a:endParaRPr lang="en-US" sz="1800" dirty="0">
              <a:solidFill>
                <a:schemeClr val="bg1"/>
              </a:solidFill>
            </a:endParaRPr>
          </a:p>
        </p:txBody>
      </p:sp>
      <p:sp>
        <p:nvSpPr>
          <p:cNvPr id="18439" name="Text Box 46"/>
          <p:cNvSpPr txBox="1">
            <a:spLocks noChangeArrowheads="1"/>
          </p:cNvSpPr>
          <p:nvPr/>
        </p:nvSpPr>
        <p:spPr bwMode="auto">
          <a:xfrm>
            <a:off x="5573713"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sp>
        <p:nvSpPr>
          <p:cNvPr id="18440" name="Text Box 47"/>
          <p:cNvSpPr txBox="1">
            <a:spLocks noChangeArrowheads="1"/>
          </p:cNvSpPr>
          <p:nvPr/>
        </p:nvSpPr>
        <p:spPr bwMode="auto">
          <a:xfrm>
            <a:off x="2617788" y="129381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claim</a:t>
            </a:r>
          </a:p>
        </p:txBody>
      </p:sp>
      <p:sp>
        <p:nvSpPr>
          <p:cNvPr id="18441" name="Line 48"/>
          <p:cNvSpPr>
            <a:spLocks noChangeShapeType="1"/>
          </p:cNvSpPr>
          <p:nvPr/>
        </p:nvSpPr>
        <p:spPr bwMode="auto">
          <a:xfrm>
            <a:off x="4556125" y="2274888"/>
            <a:ext cx="3892550" cy="79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50"/>
          <p:cNvSpPr>
            <a:spLocks noChangeShapeType="1"/>
          </p:cNvSpPr>
          <p:nvPr/>
        </p:nvSpPr>
        <p:spPr bwMode="auto">
          <a:xfrm>
            <a:off x="8439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51"/>
          <p:cNvSpPr>
            <a:spLocks noChangeShapeType="1"/>
          </p:cNvSpPr>
          <p:nvPr/>
        </p:nvSpPr>
        <p:spPr bwMode="auto">
          <a:xfrm>
            <a:off x="6161088"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4" name="Group 56"/>
          <p:cNvGrpSpPr>
            <a:grpSpLocks/>
          </p:cNvGrpSpPr>
          <p:nvPr/>
        </p:nvGrpSpPr>
        <p:grpSpPr bwMode="auto">
          <a:xfrm>
            <a:off x="5770563" y="2840038"/>
            <a:ext cx="644525" cy="727075"/>
            <a:chOff x="3445" y="2543"/>
            <a:chExt cx="406" cy="458"/>
          </a:xfrm>
        </p:grpSpPr>
        <p:sp>
          <p:nvSpPr>
            <p:cNvPr id="18464" name="AutoShape 57"/>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65" name="Line 58"/>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6" name="Line 59"/>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7" name="Line 60"/>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8" name="Line 61"/>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9" name="Freeform 62"/>
            <p:cNvSpPr>
              <a:spLocks/>
            </p:cNvSpPr>
            <p:nvPr/>
          </p:nvSpPr>
          <p:spPr bwMode="auto">
            <a:xfrm>
              <a:off x="3498" y="2568"/>
              <a:ext cx="293"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8 w 609"/>
                <a:gd name="T11" fmla="*/ 1 h 275"/>
                <a:gd name="T12" fmla="*/ 22 w 609"/>
                <a:gd name="T13" fmla="*/ 17 h 275"/>
                <a:gd name="T14" fmla="*/ 33 w 609"/>
                <a:gd name="T15" fmla="*/ 14 h 275"/>
                <a:gd name="T16" fmla="*/ 36 w 609"/>
                <a:gd name="T17" fmla="*/ 24 h 275"/>
                <a:gd name="T18" fmla="*/ 42 w 609"/>
                <a:gd name="T19" fmla="*/ 21 h 275"/>
                <a:gd name="T20" fmla="*/ 51 w 609"/>
                <a:gd name="T21" fmla="*/ 18 h 275"/>
                <a:gd name="T22" fmla="*/ 61 w 609"/>
                <a:gd name="T23" fmla="*/ 25 h 275"/>
                <a:gd name="T24" fmla="*/ 68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6" name="Text Box 121"/>
          <p:cNvSpPr txBox="1">
            <a:spLocks noChangeArrowheads="1"/>
          </p:cNvSpPr>
          <p:nvPr/>
        </p:nvSpPr>
        <p:spPr bwMode="auto">
          <a:xfrm>
            <a:off x="5540375" y="3744913"/>
            <a:ext cx="17827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creation of document triggers</a:t>
            </a:r>
            <a:br>
              <a:rPr lang="en-US"/>
            </a:br>
            <a:r>
              <a:rPr lang="en-US"/>
              <a:t>claim validation</a:t>
            </a:r>
          </a:p>
        </p:txBody>
      </p:sp>
      <p:sp>
        <p:nvSpPr>
          <p:cNvPr id="18447" name="Line 122"/>
          <p:cNvSpPr>
            <a:spLocks noChangeShapeType="1"/>
          </p:cNvSpPr>
          <p:nvPr/>
        </p:nvSpPr>
        <p:spPr bwMode="auto">
          <a:xfrm flipV="1">
            <a:off x="6264275" y="1965325"/>
            <a:ext cx="0" cy="172243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Line 123"/>
          <p:cNvSpPr>
            <a:spLocks noChangeShapeType="1"/>
          </p:cNvSpPr>
          <p:nvPr/>
        </p:nvSpPr>
        <p:spPr bwMode="auto">
          <a:xfrm flipH="1" flipV="1">
            <a:off x="5440363" y="1477963"/>
            <a:ext cx="823912" cy="473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Text Box 124"/>
          <p:cNvSpPr txBox="1">
            <a:spLocks noChangeArrowheads="1"/>
          </p:cNvSpPr>
          <p:nvPr/>
        </p:nvSpPr>
        <p:spPr bwMode="auto">
          <a:xfrm>
            <a:off x="7561263" y="3744913"/>
            <a:ext cx="15240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change to </a:t>
            </a:r>
            <a:r>
              <a:rPr lang="en-US" dirty="0" smtClean="0"/>
              <a:t>service request </a:t>
            </a:r>
            <a:r>
              <a:rPr lang="en-US" dirty="0"/>
              <a:t>triggers</a:t>
            </a:r>
            <a:br>
              <a:rPr lang="en-US" dirty="0"/>
            </a:br>
            <a:r>
              <a:rPr lang="en-US" dirty="0"/>
              <a:t>claim validation</a:t>
            </a:r>
          </a:p>
        </p:txBody>
      </p:sp>
      <p:sp>
        <p:nvSpPr>
          <p:cNvPr id="18450" name="Line 125"/>
          <p:cNvSpPr>
            <a:spLocks noChangeShapeType="1"/>
          </p:cNvSpPr>
          <p:nvPr/>
        </p:nvSpPr>
        <p:spPr bwMode="auto">
          <a:xfrm flipV="1">
            <a:off x="8305800" y="1951038"/>
            <a:ext cx="0" cy="18129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126"/>
          <p:cNvSpPr>
            <a:spLocks noChangeShapeType="1"/>
          </p:cNvSpPr>
          <p:nvPr/>
        </p:nvSpPr>
        <p:spPr bwMode="auto">
          <a:xfrm flipH="1" flipV="1">
            <a:off x="5456238" y="1371600"/>
            <a:ext cx="2879725" cy="563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 name="AutoShape 7"/>
          <p:cNvSpPr>
            <a:spLocks noChangeArrowheads="1"/>
          </p:cNvSpPr>
          <p:nvPr/>
        </p:nvSpPr>
        <p:spPr bwMode="auto">
          <a:xfrm>
            <a:off x="4284068" y="5426792"/>
            <a:ext cx="1174120" cy="23809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434" y="5895419"/>
            <a:ext cx="9020566" cy="5418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AutoShape 7"/>
          <p:cNvSpPr>
            <a:spLocks noChangeArrowheads="1"/>
          </p:cNvSpPr>
          <p:nvPr/>
        </p:nvSpPr>
        <p:spPr bwMode="auto">
          <a:xfrm>
            <a:off x="4698871" y="5907840"/>
            <a:ext cx="1174120" cy="23809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20"/>
          <p:cNvSpPr>
            <a:spLocks noChangeShapeType="1"/>
          </p:cNvSpPr>
          <p:nvPr/>
        </p:nvSpPr>
        <p:spPr bwMode="auto">
          <a:xfrm flipV="1">
            <a:off x="4572000" y="1458913"/>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Rectangle 2"/>
          <p:cNvSpPr>
            <a:spLocks noGrp="1" noChangeArrowheads="1"/>
          </p:cNvSpPr>
          <p:nvPr>
            <p:ph type="title"/>
          </p:nvPr>
        </p:nvSpPr>
        <p:spPr/>
        <p:txBody>
          <a:bodyPr/>
          <a:lstStyle/>
          <a:p>
            <a:pPr eaLnBrk="1" hangingPunct="1"/>
            <a:r>
              <a:rPr lang="en-US" smtClean="0"/>
              <a:t>Related claim objects trigger validation</a:t>
            </a:r>
          </a:p>
        </p:txBody>
      </p:sp>
      <p:sp>
        <p:nvSpPr>
          <p:cNvPr id="19460" name="Rectangle 3"/>
          <p:cNvSpPr>
            <a:spLocks noGrp="1" noChangeArrowheads="1"/>
          </p:cNvSpPr>
          <p:nvPr>
            <p:ph idx="1"/>
          </p:nvPr>
        </p:nvSpPr>
        <p:spPr>
          <a:xfrm>
            <a:off x="519113" y="4324350"/>
            <a:ext cx="8318500" cy="2044700"/>
          </a:xfrm>
        </p:spPr>
        <p:txBody>
          <a:bodyPr/>
          <a:lstStyle/>
          <a:p>
            <a:pPr>
              <a:buFont typeface="Arial" charset="0"/>
              <a:buChar char="•"/>
            </a:pPr>
            <a:r>
              <a:rPr lang="en-US" dirty="0" smtClean="0"/>
              <a:t>All these existing sub-objects trigger validation</a:t>
            </a:r>
          </a:p>
          <a:p>
            <a:pPr>
              <a:buFont typeface="Arial" charset="0"/>
              <a:buChar char="•"/>
            </a:pPr>
            <a:r>
              <a:rPr lang="en-US" dirty="0" smtClean="0"/>
              <a:t>Some sub-objects do not trigger validation</a:t>
            </a:r>
          </a:p>
          <a:p>
            <a:pPr lvl="1"/>
            <a:r>
              <a:rPr lang="en-US" dirty="0" smtClean="0"/>
              <a:t>Example: Associations and </a:t>
            </a:r>
            <a:r>
              <a:rPr lang="en-US" dirty="0" err="1" smtClean="0"/>
              <a:t>MedicalProcedures</a:t>
            </a:r>
            <a:r>
              <a:rPr lang="en-US" dirty="0" smtClean="0"/>
              <a:t> do not</a:t>
            </a:r>
          </a:p>
          <a:p>
            <a:pPr>
              <a:buFont typeface="Arial" charset="0"/>
              <a:buChar char="•"/>
            </a:pPr>
            <a:r>
              <a:rPr lang="en-US" dirty="0" smtClean="0"/>
              <a:t>User-created arrays can trigger validation on the parent</a:t>
            </a:r>
          </a:p>
        </p:txBody>
      </p:sp>
      <p:grpSp>
        <p:nvGrpSpPr>
          <p:cNvPr id="19461" name="Group 40"/>
          <p:cNvGrpSpPr>
            <a:grpSpLocks/>
          </p:cNvGrpSpPr>
          <p:nvPr/>
        </p:nvGrpSpPr>
        <p:grpSpPr bwMode="auto">
          <a:xfrm>
            <a:off x="3844925" y="927100"/>
            <a:ext cx="1512888" cy="1114425"/>
            <a:chOff x="2083" y="1606"/>
            <a:chExt cx="1489" cy="1097"/>
          </a:xfrm>
        </p:grpSpPr>
        <p:sp>
          <p:nvSpPr>
            <p:cNvPr id="19544" name="Rectangle 4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45" name="Freeform 4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6" name="Freeform 4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7" name="Freeform 4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8" name="Freeform 4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549" name="Rectangle 4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50" name="Rectangle 4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1" name="AutoShape 4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52" name="Freeform 49"/>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3" name="Freeform 50"/>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4" name="Rectangle 5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5" name="Rectangle 5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6" name="Rectangle 5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57" name="Group 54"/>
            <p:cNvGrpSpPr>
              <a:grpSpLocks/>
            </p:cNvGrpSpPr>
            <p:nvPr/>
          </p:nvGrpSpPr>
          <p:grpSpPr bwMode="auto">
            <a:xfrm>
              <a:off x="2221" y="1871"/>
              <a:ext cx="518" cy="782"/>
              <a:chOff x="2400" y="1656"/>
              <a:chExt cx="752" cy="1136"/>
            </a:xfrm>
          </p:grpSpPr>
          <p:sp>
            <p:nvSpPr>
              <p:cNvPr id="19570" name="Freeform 5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71" name="Freeform 5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2" name="Freeform 5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3" name="Freeform 5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4" name="Freeform 5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75" name="Line 6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76" name="Line 6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58" name="Group 62"/>
            <p:cNvGrpSpPr>
              <a:grpSpLocks/>
            </p:cNvGrpSpPr>
            <p:nvPr/>
          </p:nvGrpSpPr>
          <p:grpSpPr bwMode="auto">
            <a:xfrm rot="-6511945">
              <a:off x="2834" y="1842"/>
              <a:ext cx="518" cy="783"/>
              <a:chOff x="2400" y="1656"/>
              <a:chExt cx="752" cy="1136"/>
            </a:xfrm>
          </p:grpSpPr>
          <p:sp>
            <p:nvSpPr>
              <p:cNvPr id="19563" name="Freeform 6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4" name="Freeform 6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5" name="Freeform 6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6" name="Freeform 6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7" name="Freeform 6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8" name="Line 6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9" name="Line 6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59" name="Freeform 70"/>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560" name="Freeform 71"/>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1" name="Rectangle 7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62" name="Rectangle 7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62" name="Group 74"/>
          <p:cNvGrpSpPr>
            <a:grpSpLocks/>
          </p:cNvGrpSpPr>
          <p:nvPr/>
        </p:nvGrpSpPr>
        <p:grpSpPr bwMode="auto">
          <a:xfrm>
            <a:off x="255545" y="3033713"/>
            <a:ext cx="649287" cy="649287"/>
            <a:chOff x="1350" y="686"/>
            <a:chExt cx="1132" cy="1132"/>
          </a:xfrm>
        </p:grpSpPr>
        <p:sp>
          <p:nvSpPr>
            <p:cNvPr id="1954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543" name="Picture 7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3" name="Text Box 77"/>
          <p:cNvSpPr txBox="1">
            <a:spLocks noChangeArrowheads="1"/>
          </p:cNvSpPr>
          <p:nvPr/>
        </p:nvSpPr>
        <p:spPr bwMode="auto">
          <a:xfrm>
            <a:off x="117432" y="2501900"/>
            <a:ext cx="95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contact</a:t>
            </a:r>
          </a:p>
        </p:txBody>
      </p:sp>
      <p:sp>
        <p:nvSpPr>
          <p:cNvPr id="19464" name="Text Box 78"/>
          <p:cNvSpPr txBox="1">
            <a:spLocks noChangeArrowheads="1"/>
          </p:cNvSpPr>
          <p:nvPr/>
        </p:nvSpPr>
        <p:spPr bwMode="auto">
          <a:xfrm>
            <a:off x="779145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matter</a:t>
            </a:r>
          </a:p>
        </p:txBody>
      </p:sp>
      <p:sp>
        <p:nvSpPr>
          <p:cNvPr id="19465" name="Text Box 79"/>
          <p:cNvSpPr txBox="1">
            <a:spLocks noChangeArrowheads="1"/>
          </p:cNvSpPr>
          <p:nvPr/>
        </p:nvSpPr>
        <p:spPr bwMode="auto">
          <a:xfrm>
            <a:off x="2079078" y="2513776"/>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incident</a:t>
            </a:r>
          </a:p>
        </p:txBody>
      </p:sp>
      <p:sp>
        <p:nvSpPr>
          <p:cNvPr id="19466" name="Text Box 81"/>
          <p:cNvSpPr txBox="1">
            <a:spLocks noChangeArrowheads="1"/>
          </p:cNvSpPr>
          <p:nvPr/>
        </p:nvSpPr>
        <p:spPr bwMode="auto">
          <a:xfrm>
            <a:off x="6734446"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note</a:t>
            </a:r>
          </a:p>
        </p:txBody>
      </p:sp>
      <p:sp>
        <p:nvSpPr>
          <p:cNvPr id="19467" name="Text Box 82"/>
          <p:cNvSpPr txBox="1">
            <a:spLocks noChangeArrowheads="1"/>
          </p:cNvSpPr>
          <p:nvPr/>
        </p:nvSpPr>
        <p:spPr bwMode="auto">
          <a:xfrm>
            <a:off x="5661395"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sp>
        <p:nvSpPr>
          <p:cNvPr id="19468" name="Text Box 83"/>
          <p:cNvSpPr txBox="1">
            <a:spLocks noChangeArrowheads="1"/>
          </p:cNvSpPr>
          <p:nvPr/>
        </p:nvSpPr>
        <p:spPr bwMode="auto">
          <a:xfrm>
            <a:off x="2617788" y="129381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claim</a:t>
            </a:r>
          </a:p>
        </p:txBody>
      </p:sp>
      <p:sp>
        <p:nvSpPr>
          <p:cNvPr id="19469" name="Line 89"/>
          <p:cNvSpPr>
            <a:spLocks noChangeShapeType="1"/>
          </p:cNvSpPr>
          <p:nvPr/>
        </p:nvSpPr>
        <p:spPr bwMode="auto">
          <a:xfrm>
            <a:off x="462072" y="2282825"/>
            <a:ext cx="798660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70" name="Line 90"/>
          <p:cNvSpPr>
            <a:spLocks noChangeShapeType="1"/>
          </p:cNvSpPr>
          <p:nvPr/>
        </p:nvSpPr>
        <p:spPr bwMode="auto">
          <a:xfrm>
            <a:off x="462072"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91"/>
          <p:cNvSpPr>
            <a:spLocks noChangeShapeType="1"/>
          </p:cNvSpPr>
          <p:nvPr/>
        </p:nvSpPr>
        <p:spPr bwMode="auto">
          <a:xfrm>
            <a:off x="8439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92"/>
          <p:cNvSpPr>
            <a:spLocks noChangeShapeType="1"/>
          </p:cNvSpPr>
          <p:nvPr/>
        </p:nvSpPr>
        <p:spPr bwMode="auto">
          <a:xfrm>
            <a:off x="6161088"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93"/>
          <p:cNvSpPr>
            <a:spLocks noChangeShapeType="1"/>
          </p:cNvSpPr>
          <p:nvPr/>
        </p:nvSpPr>
        <p:spPr bwMode="auto">
          <a:xfrm>
            <a:off x="731996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94"/>
          <p:cNvSpPr>
            <a:spLocks noChangeShapeType="1"/>
          </p:cNvSpPr>
          <p:nvPr/>
        </p:nvSpPr>
        <p:spPr bwMode="auto">
          <a:xfrm>
            <a:off x="4883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95"/>
          <p:cNvSpPr>
            <a:spLocks noChangeShapeType="1"/>
          </p:cNvSpPr>
          <p:nvPr/>
        </p:nvSpPr>
        <p:spPr bwMode="auto">
          <a:xfrm>
            <a:off x="2599666" y="2280414"/>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96"/>
          <p:cNvSpPr>
            <a:spLocks noChangeShapeType="1"/>
          </p:cNvSpPr>
          <p:nvPr/>
        </p:nvSpPr>
        <p:spPr bwMode="auto">
          <a:xfrm>
            <a:off x="388658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7" name="Group 97"/>
          <p:cNvGrpSpPr>
            <a:grpSpLocks/>
          </p:cNvGrpSpPr>
          <p:nvPr/>
        </p:nvGrpSpPr>
        <p:grpSpPr bwMode="auto">
          <a:xfrm>
            <a:off x="5858245" y="2840038"/>
            <a:ext cx="644525" cy="727075"/>
            <a:chOff x="3445" y="2543"/>
            <a:chExt cx="406" cy="458"/>
          </a:xfrm>
        </p:grpSpPr>
        <p:sp>
          <p:nvSpPr>
            <p:cNvPr id="19536" name="AutoShape 98"/>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37" name="Line 99"/>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8" name="Line 100"/>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9" name="Line 101"/>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0" name="Line 102"/>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1" name="Freeform 103"/>
            <p:cNvSpPr>
              <a:spLocks/>
            </p:cNvSpPr>
            <p:nvPr/>
          </p:nvSpPr>
          <p:spPr bwMode="auto">
            <a:xfrm>
              <a:off x="3498" y="2568"/>
              <a:ext cx="293"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8 w 609"/>
                <a:gd name="T11" fmla="*/ 1 h 275"/>
                <a:gd name="T12" fmla="*/ 22 w 609"/>
                <a:gd name="T13" fmla="*/ 17 h 275"/>
                <a:gd name="T14" fmla="*/ 33 w 609"/>
                <a:gd name="T15" fmla="*/ 14 h 275"/>
                <a:gd name="T16" fmla="*/ 36 w 609"/>
                <a:gd name="T17" fmla="*/ 24 h 275"/>
                <a:gd name="T18" fmla="*/ 42 w 609"/>
                <a:gd name="T19" fmla="*/ 21 h 275"/>
                <a:gd name="T20" fmla="*/ 51 w 609"/>
                <a:gd name="T21" fmla="*/ 18 h 275"/>
                <a:gd name="T22" fmla="*/ 61 w 609"/>
                <a:gd name="T23" fmla="*/ 25 h 275"/>
                <a:gd name="T24" fmla="*/ 68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78" name="Group 111"/>
          <p:cNvGrpSpPr>
            <a:grpSpLocks/>
          </p:cNvGrpSpPr>
          <p:nvPr/>
        </p:nvGrpSpPr>
        <p:grpSpPr bwMode="auto">
          <a:xfrm>
            <a:off x="6975845" y="2820988"/>
            <a:ext cx="928687" cy="827087"/>
            <a:chOff x="2322" y="507"/>
            <a:chExt cx="1203" cy="1071"/>
          </a:xfrm>
        </p:grpSpPr>
        <p:sp>
          <p:nvSpPr>
            <p:cNvPr id="19527" name="Freeform 1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28" name="Oval 1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29" name="Freeform 1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30" name="Line 1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1" name="Freeform 1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2" name="Freeform 1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3" name="Freeform 1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4" name="Freeform 1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5" name="Oval 1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479" name="Group 131"/>
          <p:cNvGrpSpPr>
            <a:grpSpLocks/>
          </p:cNvGrpSpPr>
          <p:nvPr/>
        </p:nvGrpSpPr>
        <p:grpSpPr bwMode="auto">
          <a:xfrm>
            <a:off x="7959725" y="2817813"/>
            <a:ext cx="746125" cy="749300"/>
            <a:chOff x="4932" y="501"/>
            <a:chExt cx="708" cy="712"/>
          </a:xfrm>
        </p:grpSpPr>
        <p:sp>
          <p:nvSpPr>
            <p:cNvPr id="19517" name="Freeform 132"/>
            <p:cNvSpPr>
              <a:spLocks/>
            </p:cNvSpPr>
            <p:nvPr/>
          </p:nvSpPr>
          <p:spPr bwMode="auto">
            <a:xfrm>
              <a:off x="4932" y="501"/>
              <a:ext cx="708" cy="703"/>
            </a:xfrm>
            <a:custGeom>
              <a:avLst/>
              <a:gdLst>
                <a:gd name="T0" fmla="*/ 132 w 1542"/>
                <a:gd name="T1" fmla="*/ 148 h 1531"/>
                <a:gd name="T2" fmla="*/ 135 w 1542"/>
                <a:gd name="T3" fmla="*/ 148 h 1531"/>
                <a:gd name="T4" fmla="*/ 139 w 1542"/>
                <a:gd name="T5" fmla="*/ 147 h 1531"/>
                <a:gd name="T6" fmla="*/ 142 w 1542"/>
                <a:gd name="T7" fmla="*/ 145 h 1531"/>
                <a:gd name="T8" fmla="*/ 145 w 1542"/>
                <a:gd name="T9" fmla="*/ 143 h 1531"/>
                <a:gd name="T10" fmla="*/ 146 w 1542"/>
                <a:gd name="T11" fmla="*/ 141 h 1531"/>
                <a:gd name="T12" fmla="*/ 148 w 1542"/>
                <a:gd name="T13" fmla="*/ 138 h 1531"/>
                <a:gd name="T14" fmla="*/ 149 w 1542"/>
                <a:gd name="T15" fmla="*/ 135 h 1531"/>
                <a:gd name="T16" fmla="*/ 149 w 1542"/>
                <a:gd name="T17" fmla="*/ 131 h 1531"/>
                <a:gd name="T18" fmla="*/ 149 w 1542"/>
                <a:gd name="T19" fmla="*/ 17 h 1531"/>
                <a:gd name="T20" fmla="*/ 149 w 1542"/>
                <a:gd name="T21" fmla="*/ 14 h 1531"/>
                <a:gd name="T22" fmla="*/ 148 w 1542"/>
                <a:gd name="T23" fmla="*/ 10 h 1531"/>
                <a:gd name="T24" fmla="*/ 146 w 1542"/>
                <a:gd name="T25" fmla="*/ 8 h 1531"/>
                <a:gd name="T26" fmla="*/ 145 w 1542"/>
                <a:gd name="T27" fmla="*/ 5 h 1531"/>
                <a:gd name="T28" fmla="*/ 142 w 1542"/>
                <a:gd name="T29" fmla="*/ 3 h 1531"/>
                <a:gd name="T30" fmla="*/ 139 w 1542"/>
                <a:gd name="T31" fmla="*/ 1 h 1531"/>
                <a:gd name="T32" fmla="*/ 135 w 1542"/>
                <a:gd name="T33" fmla="*/ 0 h 1531"/>
                <a:gd name="T34" fmla="*/ 132 w 1542"/>
                <a:gd name="T35" fmla="*/ 0 h 1531"/>
                <a:gd name="T36" fmla="*/ 17 w 1542"/>
                <a:gd name="T37" fmla="*/ 0 h 1531"/>
                <a:gd name="T38" fmla="*/ 14 w 1542"/>
                <a:gd name="T39" fmla="*/ 0 h 1531"/>
                <a:gd name="T40" fmla="*/ 10 w 1542"/>
                <a:gd name="T41" fmla="*/ 1 h 1531"/>
                <a:gd name="T42" fmla="*/ 7 w 1542"/>
                <a:gd name="T43" fmla="*/ 3 h 1531"/>
                <a:gd name="T44" fmla="*/ 5 w 1542"/>
                <a:gd name="T45" fmla="*/ 5 h 1531"/>
                <a:gd name="T46" fmla="*/ 3 w 1542"/>
                <a:gd name="T47" fmla="*/ 8 h 1531"/>
                <a:gd name="T48" fmla="*/ 1 w 1542"/>
                <a:gd name="T49" fmla="*/ 10 h 1531"/>
                <a:gd name="T50" fmla="*/ 0 w 1542"/>
                <a:gd name="T51" fmla="*/ 14 h 1531"/>
                <a:gd name="T52" fmla="*/ 0 w 1542"/>
                <a:gd name="T53" fmla="*/ 17 h 1531"/>
                <a:gd name="T54" fmla="*/ 0 w 1542"/>
                <a:gd name="T55" fmla="*/ 131 h 1531"/>
                <a:gd name="T56" fmla="*/ 0 w 1542"/>
                <a:gd name="T57" fmla="*/ 135 h 1531"/>
                <a:gd name="T58" fmla="*/ 1 w 1542"/>
                <a:gd name="T59" fmla="*/ 138 h 1531"/>
                <a:gd name="T60" fmla="*/ 3 w 1542"/>
                <a:gd name="T61" fmla="*/ 141 h 1531"/>
                <a:gd name="T62" fmla="*/ 5 w 1542"/>
                <a:gd name="T63" fmla="*/ 143 h 1531"/>
                <a:gd name="T64" fmla="*/ 7 w 1542"/>
                <a:gd name="T65" fmla="*/ 145 h 1531"/>
                <a:gd name="T66" fmla="*/ 10 w 1542"/>
                <a:gd name="T67" fmla="*/ 147 h 1531"/>
                <a:gd name="T68" fmla="*/ 14 w 1542"/>
                <a:gd name="T69" fmla="*/ 148 h 1531"/>
                <a:gd name="T70" fmla="*/ 17 w 1542"/>
                <a:gd name="T71" fmla="*/ 148 h 1531"/>
                <a:gd name="T72" fmla="*/ 132 w 1542"/>
                <a:gd name="T73" fmla="*/ 14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9518" name="Freeform 133"/>
            <p:cNvSpPr>
              <a:spLocks/>
            </p:cNvSpPr>
            <p:nvPr/>
          </p:nvSpPr>
          <p:spPr bwMode="auto">
            <a:xfrm>
              <a:off x="5225" y="594"/>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134"/>
            <p:cNvSpPr>
              <a:spLocks/>
            </p:cNvSpPr>
            <p:nvPr/>
          </p:nvSpPr>
          <p:spPr bwMode="auto">
            <a:xfrm>
              <a:off x="5095" y="902"/>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135"/>
            <p:cNvSpPr>
              <a:spLocks/>
            </p:cNvSpPr>
            <p:nvPr/>
          </p:nvSpPr>
          <p:spPr bwMode="auto">
            <a:xfrm>
              <a:off x="5135" y="660"/>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136"/>
            <p:cNvSpPr>
              <a:spLocks/>
            </p:cNvSpPr>
            <p:nvPr/>
          </p:nvSpPr>
          <p:spPr bwMode="auto">
            <a:xfrm>
              <a:off x="5008" y="1134"/>
              <a:ext cx="554" cy="79"/>
            </a:xfrm>
            <a:custGeom>
              <a:avLst/>
              <a:gdLst>
                <a:gd name="T0" fmla="*/ 108 w 1206"/>
                <a:gd name="T1" fmla="*/ 17 h 172"/>
                <a:gd name="T2" fmla="*/ 110 w 1206"/>
                <a:gd name="T3" fmla="*/ 17 h 172"/>
                <a:gd name="T4" fmla="*/ 112 w 1206"/>
                <a:gd name="T5" fmla="*/ 16 h 172"/>
                <a:gd name="T6" fmla="*/ 113 w 1206"/>
                <a:gd name="T7" fmla="*/ 16 h 172"/>
                <a:gd name="T8" fmla="*/ 114 w 1206"/>
                <a:gd name="T9" fmla="*/ 14 h 172"/>
                <a:gd name="T10" fmla="*/ 116 w 1206"/>
                <a:gd name="T11" fmla="*/ 13 h 172"/>
                <a:gd name="T12" fmla="*/ 116 w 1206"/>
                <a:gd name="T13" fmla="*/ 11 h 172"/>
                <a:gd name="T14" fmla="*/ 117 w 1206"/>
                <a:gd name="T15" fmla="*/ 10 h 172"/>
                <a:gd name="T16" fmla="*/ 117 w 1206"/>
                <a:gd name="T17" fmla="*/ 8 h 172"/>
                <a:gd name="T18" fmla="*/ 117 w 1206"/>
                <a:gd name="T19" fmla="*/ 8 h 172"/>
                <a:gd name="T20" fmla="*/ 117 w 1206"/>
                <a:gd name="T21" fmla="*/ 7 h 172"/>
                <a:gd name="T22" fmla="*/ 116 w 1206"/>
                <a:gd name="T23" fmla="*/ 5 h 172"/>
                <a:gd name="T24" fmla="*/ 116 w 1206"/>
                <a:gd name="T25" fmla="*/ 4 h 172"/>
                <a:gd name="T26" fmla="*/ 114 w 1206"/>
                <a:gd name="T27" fmla="*/ 2 h 172"/>
                <a:gd name="T28" fmla="*/ 113 w 1206"/>
                <a:gd name="T29" fmla="*/ 1 h 172"/>
                <a:gd name="T30" fmla="*/ 112 w 1206"/>
                <a:gd name="T31" fmla="*/ 0 h 172"/>
                <a:gd name="T32" fmla="*/ 110 w 1206"/>
                <a:gd name="T33" fmla="*/ 0 h 172"/>
                <a:gd name="T34" fmla="*/ 108 w 1206"/>
                <a:gd name="T35" fmla="*/ 0 h 172"/>
                <a:gd name="T36" fmla="*/ 8 w 1206"/>
                <a:gd name="T37" fmla="*/ 0 h 172"/>
                <a:gd name="T38" fmla="*/ 7 w 1206"/>
                <a:gd name="T39" fmla="*/ 0 h 172"/>
                <a:gd name="T40" fmla="*/ 5 w 1206"/>
                <a:gd name="T41" fmla="*/ 0 h 172"/>
                <a:gd name="T42" fmla="*/ 4 w 1206"/>
                <a:gd name="T43" fmla="*/ 1 h 172"/>
                <a:gd name="T44" fmla="*/ 3 w 1206"/>
                <a:gd name="T45" fmla="*/ 2 h 172"/>
                <a:gd name="T46" fmla="*/ 1 w 1206"/>
                <a:gd name="T47" fmla="*/ 4 h 172"/>
                <a:gd name="T48" fmla="*/ 0 w 1206"/>
                <a:gd name="T49" fmla="*/ 5 h 172"/>
                <a:gd name="T50" fmla="*/ 0 w 1206"/>
                <a:gd name="T51" fmla="*/ 7 h 172"/>
                <a:gd name="T52" fmla="*/ 0 w 1206"/>
                <a:gd name="T53" fmla="*/ 8 h 172"/>
                <a:gd name="T54" fmla="*/ 0 w 1206"/>
                <a:gd name="T55" fmla="*/ 8 h 172"/>
                <a:gd name="T56" fmla="*/ 0 w 1206"/>
                <a:gd name="T57" fmla="*/ 10 h 172"/>
                <a:gd name="T58" fmla="*/ 0 w 1206"/>
                <a:gd name="T59" fmla="*/ 11 h 172"/>
                <a:gd name="T60" fmla="*/ 1 w 1206"/>
                <a:gd name="T61" fmla="*/ 13 h 172"/>
                <a:gd name="T62" fmla="*/ 3 w 1206"/>
                <a:gd name="T63" fmla="*/ 14 h 172"/>
                <a:gd name="T64" fmla="*/ 4 w 1206"/>
                <a:gd name="T65" fmla="*/ 16 h 172"/>
                <a:gd name="T66" fmla="*/ 5 w 1206"/>
                <a:gd name="T67" fmla="*/ 16 h 172"/>
                <a:gd name="T68" fmla="*/ 7 w 1206"/>
                <a:gd name="T69" fmla="*/ 17 h 172"/>
                <a:gd name="T70" fmla="*/ 8 w 1206"/>
                <a:gd name="T71" fmla="*/ 17 h 172"/>
                <a:gd name="T72" fmla="*/ 108 w 1206"/>
                <a:gd name="T73" fmla="*/ 17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137"/>
            <p:cNvSpPr>
              <a:spLocks/>
            </p:cNvSpPr>
            <p:nvPr/>
          </p:nvSpPr>
          <p:spPr bwMode="auto">
            <a:xfrm>
              <a:off x="5400" y="818"/>
              <a:ext cx="240" cy="149"/>
            </a:xfrm>
            <a:custGeom>
              <a:avLst/>
              <a:gdLst>
                <a:gd name="T0" fmla="*/ 51 w 522"/>
                <a:gd name="T1" fmla="*/ 17 h 324"/>
                <a:gd name="T2" fmla="*/ 5 w 522"/>
                <a:gd name="T3" fmla="*/ 0 h 324"/>
                <a:gd name="T4" fmla="*/ 0 w 522"/>
                <a:gd name="T5" fmla="*/ 13 h 324"/>
                <a:gd name="T6" fmla="*/ 51 w 522"/>
                <a:gd name="T7" fmla="*/ 32 h 324"/>
                <a:gd name="T8" fmla="*/ 51 w 522"/>
                <a:gd name="T9" fmla="*/ 17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138"/>
            <p:cNvSpPr>
              <a:spLocks/>
            </p:cNvSpPr>
            <p:nvPr/>
          </p:nvSpPr>
          <p:spPr bwMode="auto">
            <a:xfrm>
              <a:off x="5062" y="1062"/>
              <a:ext cx="442" cy="47"/>
            </a:xfrm>
            <a:custGeom>
              <a:avLst/>
              <a:gdLst>
                <a:gd name="T0" fmla="*/ 88 w 964"/>
                <a:gd name="T1" fmla="*/ 10 h 101"/>
                <a:gd name="T2" fmla="*/ 89 w 964"/>
                <a:gd name="T3" fmla="*/ 10 h 101"/>
                <a:gd name="T4" fmla="*/ 90 w 964"/>
                <a:gd name="T5" fmla="*/ 10 h 101"/>
                <a:gd name="T6" fmla="*/ 91 w 964"/>
                <a:gd name="T7" fmla="*/ 9 h 101"/>
                <a:gd name="T8" fmla="*/ 91 w 964"/>
                <a:gd name="T9" fmla="*/ 9 h 101"/>
                <a:gd name="T10" fmla="*/ 92 w 964"/>
                <a:gd name="T11" fmla="*/ 8 h 101"/>
                <a:gd name="T12" fmla="*/ 93 w 964"/>
                <a:gd name="T13" fmla="*/ 7 h 101"/>
                <a:gd name="T14" fmla="*/ 93 w 964"/>
                <a:gd name="T15" fmla="*/ 6 h 101"/>
                <a:gd name="T16" fmla="*/ 93 w 964"/>
                <a:gd name="T17" fmla="*/ 5 h 101"/>
                <a:gd name="T18" fmla="*/ 93 w 964"/>
                <a:gd name="T19" fmla="*/ 5 h 101"/>
                <a:gd name="T20" fmla="*/ 93 w 964"/>
                <a:gd name="T21" fmla="*/ 4 h 101"/>
                <a:gd name="T22" fmla="*/ 93 w 964"/>
                <a:gd name="T23" fmla="*/ 3 h 101"/>
                <a:gd name="T24" fmla="*/ 92 w 964"/>
                <a:gd name="T25" fmla="*/ 2 h 101"/>
                <a:gd name="T26" fmla="*/ 91 w 964"/>
                <a:gd name="T27" fmla="*/ 1 h 101"/>
                <a:gd name="T28" fmla="*/ 91 w 964"/>
                <a:gd name="T29" fmla="*/ 1 h 101"/>
                <a:gd name="T30" fmla="*/ 90 w 964"/>
                <a:gd name="T31" fmla="*/ 0 h 101"/>
                <a:gd name="T32" fmla="*/ 89 w 964"/>
                <a:gd name="T33" fmla="*/ 0 h 101"/>
                <a:gd name="T34" fmla="*/ 88 w 964"/>
                <a:gd name="T35" fmla="*/ 0 h 101"/>
                <a:gd name="T36" fmla="*/ 5 w 964"/>
                <a:gd name="T37" fmla="*/ 0 h 101"/>
                <a:gd name="T38" fmla="*/ 4 w 964"/>
                <a:gd name="T39" fmla="*/ 0 h 101"/>
                <a:gd name="T40" fmla="*/ 3 w 964"/>
                <a:gd name="T41" fmla="*/ 0 h 101"/>
                <a:gd name="T42" fmla="*/ 2 w 964"/>
                <a:gd name="T43" fmla="*/ 1 h 101"/>
                <a:gd name="T44" fmla="*/ 1 w 964"/>
                <a:gd name="T45" fmla="*/ 1 h 101"/>
                <a:gd name="T46" fmla="*/ 1 w 964"/>
                <a:gd name="T47" fmla="*/ 2 h 101"/>
                <a:gd name="T48" fmla="*/ 0 w 964"/>
                <a:gd name="T49" fmla="*/ 3 h 101"/>
                <a:gd name="T50" fmla="*/ 0 w 964"/>
                <a:gd name="T51" fmla="*/ 4 h 101"/>
                <a:gd name="T52" fmla="*/ 0 w 964"/>
                <a:gd name="T53" fmla="*/ 5 h 101"/>
                <a:gd name="T54" fmla="*/ 0 w 964"/>
                <a:gd name="T55" fmla="*/ 5 h 101"/>
                <a:gd name="T56" fmla="*/ 0 w 964"/>
                <a:gd name="T57" fmla="*/ 6 h 101"/>
                <a:gd name="T58" fmla="*/ 0 w 964"/>
                <a:gd name="T59" fmla="*/ 7 h 101"/>
                <a:gd name="T60" fmla="*/ 1 w 964"/>
                <a:gd name="T61" fmla="*/ 8 h 101"/>
                <a:gd name="T62" fmla="*/ 1 w 964"/>
                <a:gd name="T63" fmla="*/ 9 h 101"/>
                <a:gd name="T64" fmla="*/ 2 w 964"/>
                <a:gd name="T65" fmla="*/ 9 h 101"/>
                <a:gd name="T66" fmla="*/ 3 w 964"/>
                <a:gd name="T67" fmla="*/ 10 h 101"/>
                <a:gd name="T68" fmla="*/ 4 w 964"/>
                <a:gd name="T69" fmla="*/ 10 h 101"/>
                <a:gd name="T70" fmla="*/ 5 w 964"/>
                <a:gd name="T71" fmla="*/ 10 h 101"/>
                <a:gd name="T72" fmla="*/ 88 w 964"/>
                <a:gd name="T73" fmla="*/ 1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139"/>
            <p:cNvSpPr>
              <a:spLocks/>
            </p:cNvSpPr>
            <p:nvPr/>
          </p:nvSpPr>
          <p:spPr bwMode="auto">
            <a:xfrm>
              <a:off x="4999" y="766"/>
              <a:ext cx="64" cy="48"/>
            </a:xfrm>
            <a:custGeom>
              <a:avLst/>
              <a:gdLst>
                <a:gd name="T0" fmla="*/ 13 w 140"/>
                <a:gd name="T1" fmla="*/ 0 h 106"/>
                <a:gd name="T2" fmla="*/ 0 w 140"/>
                <a:gd name="T3" fmla="*/ 3 h 106"/>
                <a:gd name="T4" fmla="*/ 12 w 140"/>
                <a:gd name="T5" fmla="*/ 10 h 106"/>
                <a:gd name="T6" fmla="*/ 12 w 140"/>
                <a:gd name="T7" fmla="*/ 7 h 106"/>
                <a:gd name="T8" fmla="*/ 12 w 140"/>
                <a:gd name="T9" fmla="*/ 5 h 106"/>
                <a:gd name="T10" fmla="*/ 13 w 140"/>
                <a:gd name="T11" fmla="*/ 2 h 106"/>
                <a:gd name="T12" fmla="*/ 13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140"/>
            <p:cNvSpPr>
              <a:spLocks/>
            </p:cNvSpPr>
            <p:nvPr/>
          </p:nvSpPr>
          <p:spPr bwMode="auto">
            <a:xfrm>
              <a:off x="5070" y="611"/>
              <a:ext cx="69" cy="60"/>
            </a:xfrm>
            <a:custGeom>
              <a:avLst/>
              <a:gdLst>
                <a:gd name="T0" fmla="*/ 15 w 149"/>
                <a:gd name="T1" fmla="*/ 4 h 130"/>
                <a:gd name="T2" fmla="*/ 0 w 149"/>
                <a:gd name="T3" fmla="*/ 0 h 130"/>
                <a:gd name="T4" fmla="*/ 8 w 149"/>
                <a:gd name="T5" fmla="*/ 13 h 130"/>
                <a:gd name="T6" fmla="*/ 9 w 149"/>
                <a:gd name="T7" fmla="*/ 12 h 130"/>
                <a:gd name="T8" fmla="*/ 9 w 149"/>
                <a:gd name="T9" fmla="*/ 11 h 130"/>
                <a:gd name="T10" fmla="*/ 10 w 149"/>
                <a:gd name="T11" fmla="*/ 9 h 130"/>
                <a:gd name="T12" fmla="*/ 11 w 149"/>
                <a:gd name="T13" fmla="*/ 8 h 130"/>
                <a:gd name="T14" fmla="*/ 12 w 149"/>
                <a:gd name="T15" fmla="*/ 7 h 130"/>
                <a:gd name="T16" fmla="*/ 13 w 149"/>
                <a:gd name="T17" fmla="*/ 6 h 130"/>
                <a:gd name="T18" fmla="*/ 14 w 149"/>
                <a:gd name="T19" fmla="*/ 5 h 130"/>
                <a:gd name="T20" fmla="*/ 15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141"/>
            <p:cNvSpPr>
              <a:spLocks/>
            </p:cNvSpPr>
            <p:nvPr/>
          </p:nvSpPr>
          <p:spPr bwMode="auto">
            <a:xfrm>
              <a:off x="5024" y="692"/>
              <a:ext cx="70" cy="48"/>
            </a:xfrm>
            <a:custGeom>
              <a:avLst/>
              <a:gdLst>
                <a:gd name="T0" fmla="*/ 15 w 153"/>
                <a:gd name="T1" fmla="*/ 0 h 104"/>
                <a:gd name="T2" fmla="*/ 0 w 153"/>
                <a:gd name="T3" fmla="*/ 0 h 104"/>
                <a:gd name="T4" fmla="*/ 10 w 153"/>
                <a:gd name="T5" fmla="*/ 10 h 104"/>
                <a:gd name="T6" fmla="*/ 11 w 153"/>
                <a:gd name="T7" fmla="*/ 8 h 104"/>
                <a:gd name="T8" fmla="*/ 12 w 153"/>
                <a:gd name="T9" fmla="*/ 5 h 104"/>
                <a:gd name="T10" fmla="*/ 13 w 153"/>
                <a:gd name="T11" fmla="*/ 3 h 104"/>
                <a:gd name="T12" fmla="*/ 15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0" name="Group 168"/>
          <p:cNvGrpSpPr>
            <a:grpSpLocks/>
          </p:cNvGrpSpPr>
          <p:nvPr/>
        </p:nvGrpSpPr>
        <p:grpSpPr bwMode="auto">
          <a:xfrm>
            <a:off x="2055265" y="2840801"/>
            <a:ext cx="1216025" cy="833438"/>
            <a:chOff x="463" y="1743"/>
            <a:chExt cx="1186" cy="813"/>
          </a:xfrm>
        </p:grpSpPr>
        <p:sp>
          <p:nvSpPr>
            <p:cNvPr id="19497" name="Freeform 169"/>
            <p:cNvSpPr>
              <a:spLocks/>
            </p:cNvSpPr>
            <p:nvPr/>
          </p:nvSpPr>
          <p:spPr bwMode="auto">
            <a:xfrm>
              <a:off x="1338" y="2248"/>
              <a:ext cx="137" cy="216"/>
            </a:xfrm>
            <a:custGeom>
              <a:avLst/>
              <a:gdLst>
                <a:gd name="T0" fmla="*/ 5 w 530"/>
                <a:gd name="T1" fmla="*/ 14 h 849"/>
                <a:gd name="T2" fmla="*/ 4 w 530"/>
                <a:gd name="T3" fmla="*/ 14 h 849"/>
                <a:gd name="T4" fmla="*/ 3 w 530"/>
                <a:gd name="T5" fmla="*/ 13 h 849"/>
                <a:gd name="T6" fmla="*/ 1 w 530"/>
                <a:gd name="T7" fmla="*/ 12 h 849"/>
                <a:gd name="T8" fmla="*/ 1 w 530"/>
                <a:gd name="T9" fmla="*/ 11 h 849"/>
                <a:gd name="T10" fmla="*/ 0 w 530"/>
                <a:gd name="T11" fmla="*/ 9 h 849"/>
                <a:gd name="T12" fmla="*/ 0 w 530"/>
                <a:gd name="T13" fmla="*/ 7 h 849"/>
                <a:gd name="T14" fmla="*/ 0 w 530"/>
                <a:gd name="T15" fmla="*/ 5 h 849"/>
                <a:gd name="T16" fmla="*/ 1 w 530"/>
                <a:gd name="T17" fmla="*/ 3 h 849"/>
                <a:gd name="T18" fmla="*/ 2 w 530"/>
                <a:gd name="T19" fmla="*/ 2 h 849"/>
                <a:gd name="T20" fmla="*/ 3 w 530"/>
                <a:gd name="T21" fmla="*/ 1 h 849"/>
                <a:gd name="T22" fmla="*/ 5 w 530"/>
                <a:gd name="T23" fmla="*/ 0 h 849"/>
                <a:gd name="T24" fmla="*/ 6 w 530"/>
                <a:gd name="T25" fmla="*/ 0 h 849"/>
                <a:gd name="T26" fmla="*/ 7 w 530"/>
                <a:gd name="T27" fmla="*/ 1 h 849"/>
                <a:gd name="T28" fmla="*/ 8 w 530"/>
                <a:gd name="T29" fmla="*/ 2 h 849"/>
                <a:gd name="T30" fmla="*/ 9 w 530"/>
                <a:gd name="T31" fmla="*/ 4 h 849"/>
                <a:gd name="T32" fmla="*/ 9 w 530"/>
                <a:gd name="T33" fmla="*/ 6 h 849"/>
                <a:gd name="T34" fmla="*/ 9 w 530"/>
                <a:gd name="T35" fmla="*/ 8 h 849"/>
                <a:gd name="T36" fmla="*/ 9 w 530"/>
                <a:gd name="T37" fmla="*/ 10 h 849"/>
                <a:gd name="T38" fmla="*/ 8 w 530"/>
                <a:gd name="T39" fmla="*/ 12 h 849"/>
                <a:gd name="T40" fmla="*/ 6 w 530"/>
                <a:gd name="T41" fmla="*/ 13 h 849"/>
                <a:gd name="T42" fmla="*/ 5 w 530"/>
                <a:gd name="T43" fmla="*/ 14 h 849"/>
                <a:gd name="T44" fmla="*/ 5 w 530"/>
                <a:gd name="T45" fmla="*/ 1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70"/>
            <p:cNvSpPr>
              <a:spLocks/>
            </p:cNvSpPr>
            <p:nvPr/>
          </p:nvSpPr>
          <p:spPr bwMode="auto">
            <a:xfrm>
              <a:off x="1137" y="209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AutoShape 17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9500" name="AutoShape 17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9501" name="Freeform 17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02" name="Freeform 17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3" name="Freeform 17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4" name="Freeform 176"/>
            <p:cNvSpPr>
              <a:spLocks/>
            </p:cNvSpPr>
            <p:nvPr/>
          </p:nvSpPr>
          <p:spPr bwMode="auto">
            <a:xfrm>
              <a:off x="1142" y="1990"/>
              <a:ext cx="71" cy="99"/>
            </a:xfrm>
            <a:custGeom>
              <a:avLst/>
              <a:gdLst>
                <a:gd name="T0" fmla="*/ 0 w 276"/>
                <a:gd name="T1" fmla="*/ 5 h 388"/>
                <a:gd name="T2" fmla="*/ 0 w 276"/>
                <a:gd name="T3" fmla="*/ 5 h 388"/>
                <a:gd name="T4" fmla="*/ 0 w 276"/>
                <a:gd name="T5" fmla="*/ 4 h 388"/>
                <a:gd name="T6" fmla="*/ 0 w 276"/>
                <a:gd name="T7" fmla="*/ 4 h 388"/>
                <a:gd name="T8" fmla="*/ 0 w 276"/>
                <a:gd name="T9" fmla="*/ 3 h 388"/>
                <a:gd name="T10" fmla="*/ 1 w 276"/>
                <a:gd name="T11" fmla="*/ 2 h 388"/>
                <a:gd name="T12" fmla="*/ 1 w 276"/>
                <a:gd name="T13" fmla="*/ 1 h 388"/>
                <a:gd name="T14" fmla="*/ 1 w 276"/>
                <a:gd name="T15" fmla="*/ 1 h 388"/>
                <a:gd name="T16" fmla="*/ 2 w 276"/>
                <a:gd name="T17" fmla="*/ 1 h 388"/>
                <a:gd name="T18" fmla="*/ 3 w 276"/>
                <a:gd name="T19" fmla="*/ 0 h 388"/>
                <a:gd name="T20" fmla="*/ 3 w 276"/>
                <a:gd name="T21" fmla="*/ 0 h 388"/>
                <a:gd name="T22" fmla="*/ 4 w 276"/>
                <a:gd name="T23" fmla="*/ 0 h 388"/>
                <a:gd name="T24" fmla="*/ 4 w 276"/>
                <a:gd name="T25" fmla="*/ 1 h 388"/>
                <a:gd name="T26" fmla="*/ 4 w 276"/>
                <a:gd name="T27" fmla="*/ 1 h 388"/>
                <a:gd name="T28" fmla="*/ 5 w 276"/>
                <a:gd name="T29" fmla="*/ 1 h 388"/>
                <a:gd name="T30" fmla="*/ 5 w 276"/>
                <a:gd name="T31" fmla="*/ 2 h 388"/>
                <a:gd name="T32" fmla="*/ 5 w 276"/>
                <a:gd name="T33" fmla="*/ 3 h 388"/>
                <a:gd name="T34" fmla="*/ 4 w 276"/>
                <a:gd name="T35" fmla="*/ 4 h 388"/>
                <a:gd name="T36" fmla="*/ 4 w 276"/>
                <a:gd name="T37" fmla="*/ 4 h 388"/>
                <a:gd name="T38" fmla="*/ 4 w 276"/>
                <a:gd name="T39" fmla="*/ 5 h 388"/>
                <a:gd name="T40" fmla="*/ 3 w 276"/>
                <a:gd name="T41" fmla="*/ 6 h 388"/>
                <a:gd name="T42" fmla="*/ 3 w 276"/>
                <a:gd name="T43" fmla="*/ 6 h 388"/>
                <a:gd name="T44" fmla="*/ 2 w 276"/>
                <a:gd name="T45" fmla="*/ 6 h 388"/>
                <a:gd name="T46" fmla="*/ 2 w 276"/>
                <a:gd name="T47" fmla="*/ 6 h 388"/>
                <a:gd name="T48" fmla="*/ 1 w 276"/>
                <a:gd name="T49" fmla="*/ 6 h 388"/>
                <a:gd name="T50" fmla="*/ 1 w 276"/>
                <a:gd name="T51" fmla="*/ 6 h 388"/>
                <a:gd name="T52" fmla="*/ 0 w 276"/>
                <a:gd name="T53" fmla="*/ 6 h 388"/>
                <a:gd name="T54" fmla="*/ 1 w 276"/>
                <a:gd name="T55" fmla="*/ 5 h 388"/>
                <a:gd name="T56" fmla="*/ 1 w 276"/>
                <a:gd name="T57" fmla="*/ 6 h 388"/>
                <a:gd name="T58" fmla="*/ 2 w 276"/>
                <a:gd name="T59" fmla="*/ 6 h 388"/>
                <a:gd name="T60" fmla="*/ 2 w 276"/>
                <a:gd name="T61" fmla="*/ 6 h 388"/>
                <a:gd name="T62" fmla="*/ 3 w 276"/>
                <a:gd name="T63" fmla="*/ 5 h 388"/>
                <a:gd name="T64" fmla="*/ 3 w 276"/>
                <a:gd name="T65" fmla="*/ 5 h 388"/>
                <a:gd name="T66" fmla="*/ 3 w 276"/>
                <a:gd name="T67" fmla="*/ 5 h 388"/>
                <a:gd name="T68" fmla="*/ 4 w 276"/>
                <a:gd name="T69" fmla="*/ 4 h 388"/>
                <a:gd name="T70" fmla="*/ 4 w 276"/>
                <a:gd name="T71" fmla="*/ 4 h 388"/>
                <a:gd name="T72" fmla="*/ 4 w 276"/>
                <a:gd name="T73" fmla="*/ 3 h 388"/>
                <a:gd name="T74" fmla="*/ 4 w 276"/>
                <a:gd name="T75" fmla="*/ 3 h 388"/>
                <a:gd name="T76" fmla="*/ 4 w 276"/>
                <a:gd name="T77" fmla="*/ 2 h 388"/>
                <a:gd name="T78" fmla="*/ 4 w 276"/>
                <a:gd name="T79" fmla="*/ 2 h 388"/>
                <a:gd name="T80" fmla="*/ 4 w 276"/>
                <a:gd name="T81" fmla="*/ 1 h 388"/>
                <a:gd name="T82" fmla="*/ 3 w 276"/>
                <a:gd name="T83" fmla="*/ 1 h 388"/>
                <a:gd name="T84" fmla="*/ 3 w 276"/>
                <a:gd name="T85" fmla="*/ 1 h 388"/>
                <a:gd name="T86" fmla="*/ 3 w 276"/>
                <a:gd name="T87" fmla="*/ 1 h 388"/>
                <a:gd name="T88" fmla="*/ 2 w 276"/>
                <a:gd name="T89" fmla="*/ 1 h 388"/>
                <a:gd name="T90" fmla="*/ 2 w 276"/>
                <a:gd name="T91" fmla="*/ 1 h 388"/>
                <a:gd name="T92" fmla="*/ 1 w 276"/>
                <a:gd name="T93" fmla="*/ 2 h 388"/>
                <a:gd name="T94" fmla="*/ 1 w 276"/>
                <a:gd name="T95" fmla="*/ 2 h 388"/>
                <a:gd name="T96" fmla="*/ 1 w 276"/>
                <a:gd name="T97" fmla="*/ 3 h 388"/>
                <a:gd name="T98" fmla="*/ 1 w 276"/>
                <a:gd name="T99" fmla="*/ 3 h 388"/>
                <a:gd name="T100" fmla="*/ 1 w 276"/>
                <a:gd name="T101" fmla="*/ 4 h 388"/>
                <a:gd name="T102" fmla="*/ 1 w 276"/>
                <a:gd name="T103" fmla="*/ 5 h 388"/>
                <a:gd name="T104" fmla="*/ 1 w 276"/>
                <a:gd name="T105" fmla="*/ 5 h 388"/>
                <a:gd name="T106" fmla="*/ 0 w 276"/>
                <a:gd name="T107" fmla="*/ 5 h 388"/>
                <a:gd name="T108" fmla="*/ 0 w 276"/>
                <a:gd name="T109" fmla="*/ 5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177"/>
            <p:cNvSpPr>
              <a:spLocks/>
            </p:cNvSpPr>
            <p:nvPr/>
          </p:nvSpPr>
          <p:spPr bwMode="auto">
            <a:xfrm>
              <a:off x="1145" y="206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178"/>
            <p:cNvSpPr>
              <a:spLocks/>
            </p:cNvSpPr>
            <p:nvPr/>
          </p:nvSpPr>
          <p:spPr bwMode="auto">
            <a:xfrm>
              <a:off x="1153" y="2018"/>
              <a:ext cx="51" cy="36"/>
            </a:xfrm>
            <a:custGeom>
              <a:avLst/>
              <a:gdLst>
                <a:gd name="T0" fmla="*/ 3 w 202"/>
                <a:gd name="T1" fmla="*/ 1 h 141"/>
                <a:gd name="T2" fmla="*/ 1 w 202"/>
                <a:gd name="T3" fmla="*/ 0 h 141"/>
                <a:gd name="T4" fmla="*/ 0 w 202"/>
                <a:gd name="T5" fmla="*/ 1 h 141"/>
                <a:gd name="T6" fmla="*/ 1 w 202"/>
                <a:gd name="T7" fmla="*/ 2 h 141"/>
                <a:gd name="T8" fmla="*/ 3 w 202"/>
                <a:gd name="T9" fmla="*/ 2 h 141"/>
                <a:gd name="T10" fmla="*/ 3 w 202"/>
                <a:gd name="T11" fmla="*/ 1 h 141"/>
                <a:gd name="T12" fmla="*/ 3 w 202"/>
                <a:gd name="T13" fmla="*/ 1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17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08" name="Freeform 180"/>
            <p:cNvSpPr>
              <a:spLocks/>
            </p:cNvSpPr>
            <p:nvPr/>
          </p:nvSpPr>
          <p:spPr bwMode="auto">
            <a:xfrm rot="1661969">
              <a:off x="1352" y="1764"/>
              <a:ext cx="205" cy="160"/>
            </a:xfrm>
            <a:custGeom>
              <a:avLst/>
              <a:gdLst>
                <a:gd name="T0" fmla="*/ 5 w 530"/>
                <a:gd name="T1" fmla="*/ 19 h 342"/>
                <a:gd name="T2" fmla="*/ 3 w 530"/>
                <a:gd name="T3" fmla="*/ 20 h 342"/>
                <a:gd name="T4" fmla="*/ 2 w 530"/>
                <a:gd name="T5" fmla="*/ 21 h 342"/>
                <a:gd name="T6" fmla="*/ 1 w 530"/>
                <a:gd name="T7" fmla="*/ 23 h 342"/>
                <a:gd name="T8" fmla="*/ 0 w 530"/>
                <a:gd name="T9" fmla="*/ 25 h 342"/>
                <a:gd name="T10" fmla="*/ 0 w 530"/>
                <a:gd name="T11" fmla="*/ 29 h 342"/>
                <a:gd name="T12" fmla="*/ 2 w 530"/>
                <a:gd name="T13" fmla="*/ 31 h 342"/>
                <a:gd name="T14" fmla="*/ 3 w 530"/>
                <a:gd name="T15" fmla="*/ 34 h 342"/>
                <a:gd name="T16" fmla="*/ 5 w 530"/>
                <a:gd name="T17" fmla="*/ 35 h 342"/>
                <a:gd name="T18" fmla="*/ 6 w 530"/>
                <a:gd name="T19" fmla="*/ 35 h 342"/>
                <a:gd name="T20" fmla="*/ 8 w 530"/>
                <a:gd name="T21" fmla="*/ 35 h 342"/>
                <a:gd name="T22" fmla="*/ 9 w 530"/>
                <a:gd name="T23" fmla="*/ 34 h 342"/>
                <a:gd name="T24" fmla="*/ 11 w 530"/>
                <a:gd name="T25" fmla="*/ 32 h 342"/>
                <a:gd name="T26" fmla="*/ 12 w 530"/>
                <a:gd name="T27" fmla="*/ 30 h 342"/>
                <a:gd name="T28" fmla="*/ 14 w 530"/>
                <a:gd name="T29" fmla="*/ 27 h 342"/>
                <a:gd name="T30" fmla="*/ 15 w 530"/>
                <a:gd name="T31" fmla="*/ 25 h 342"/>
                <a:gd name="T32" fmla="*/ 16 w 530"/>
                <a:gd name="T33" fmla="*/ 27 h 342"/>
                <a:gd name="T34" fmla="*/ 18 w 530"/>
                <a:gd name="T35" fmla="*/ 29 h 342"/>
                <a:gd name="T36" fmla="*/ 19 w 530"/>
                <a:gd name="T37" fmla="*/ 29 h 342"/>
                <a:gd name="T38" fmla="*/ 20 w 530"/>
                <a:gd name="T39" fmla="*/ 29 h 342"/>
                <a:gd name="T40" fmla="*/ 22 w 530"/>
                <a:gd name="T41" fmla="*/ 27 h 342"/>
                <a:gd name="T42" fmla="*/ 22 w 530"/>
                <a:gd name="T43" fmla="*/ 24 h 342"/>
                <a:gd name="T44" fmla="*/ 22 w 530"/>
                <a:gd name="T45" fmla="*/ 21 h 342"/>
                <a:gd name="T46" fmla="*/ 23 w 530"/>
                <a:gd name="T47" fmla="*/ 21 h 342"/>
                <a:gd name="T48" fmla="*/ 24 w 530"/>
                <a:gd name="T49" fmla="*/ 21 h 342"/>
                <a:gd name="T50" fmla="*/ 26 w 530"/>
                <a:gd name="T51" fmla="*/ 22 h 342"/>
                <a:gd name="T52" fmla="*/ 27 w 530"/>
                <a:gd name="T53" fmla="*/ 22 h 342"/>
                <a:gd name="T54" fmla="*/ 29 w 530"/>
                <a:gd name="T55" fmla="*/ 21 h 342"/>
                <a:gd name="T56" fmla="*/ 31 w 530"/>
                <a:gd name="T57" fmla="*/ 19 h 342"/>
                <a:gd name="T58" fmla="*/ 31 w 530"/>
                <a:gd name="T59" fmla="*/ 16 h 342"/>
                <a:gd name="T60" fmla="*/ 31 w 530"/>
                <a:gd name="T61" fmla="*/ 13 h 342"/>
                <a:gd name="T62" fmla="*/ 31 w 530"/>
                <a:gd name="T63" fmla="*/ 9 h 342"/>
                <a:gd name="T64" fmla="*/ 30 w 530"/>
                <a:gd name="T65" fmla="*/ 5 h 342"/>
                <a:gd name="T66" fmla="*/ 29 w 530"/>
                <a:gd name="T67" fmla="*/ 2 h 342"/>
                <a:gd name="T68" fmla="*/ 27 w 530"/>
                <a:gd name="T69" fmla="*/ 0 h 342"/>
                <a:gd name="T70" fmla="*/ 26 w 530"/>
                <a:gd name="T71" fmla="*/ 0 h 342"/>
                <a:gd name="T72" fmla="*/ 24 w 530"/>
                <a:gd name="T73" fmla="*/ 2 h 342"/>
                <a:gd name="T74" fmla="*/ 22 w 530"/>
                <a:gd name="T75" fmla="*/ 4 h 342"/>
                <a:gd name="T76" fmla="*/ 21 w 530"/>
                <a:gd name="T77" fmla="*/ 4 h 342"/>
                <a:gd name="T78" fmla="*/ 20 w 530"/>
                <a:gd name="T79" fmla="*/ 3 h 342"/>
                <a:gd name="T80" fmla="*/ 18 w 530"/>
                <a:gd name="T81" fmla="*/ 3 h 342"/>
                <a:gd name="T82" fmla="*/ 17 w 530"/>
                <a:gd name="T83" fmla="*/ 3 h 342"/>
                <a:gd name="T84" fmla="*/ 15 w 530"/>
                <a:gd name="T85" fmla="*/ 3 h 342"/>
                <a:gd name="T86" fmla="*/ 14 w 530"/>
                <a:gd name="T87" fmla="*/ 4 h 342"/>
                <a:gd name="T88" fmla="*/ 13 w 530"/>
                <a:gd name="T89" fmla="*/ 7 h 342"/>
                <a:gd name="T90" fmla="*/ 13 w 530"/>
                <a:gd name="T91" fmla="*/ 9 h 342"/>
                <a:gd name="T92" fmla="*/ 12 w 530"/>
                <a:gd name="T93" fmla="*/ 12 h 342"/>
                <a:gd name="T94" fmla="*/ 10 w 530"/>
                <a:gd name="T95" fmla="*/ 15 h 342"/>
                <a:gd name="T96" fmla="*/ 9 w 530"/>
                <a:gd name="T97" fmla="*/ 16 h 342"/>
                <a:gd name="T98" fmla="*/ 7 w 530"/>
                <a:gd name="T99" fmla="*/ 17 h 342"/>
                <a:gd name="T100" fmla="*/ 6 w 530"/>
                <a:gd name="T101" fmla="*/ 1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9509" name="Line 18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0" name="Line 18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1" name="Oval 18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9512" name="Freeform 184"/>
            <p:cNvSpPr>
              <a:spLocks/>
            </p:cNvSpPr>
            <p:nvPr/>
          </p:nvSpPr>
          <p:spPr bwMode="auto">
            <a:xfrm>
              <a:off x="611" y="2261"/>
              <a:ext cx="197" cy="198"/>
            </a:xfrm>
            <a:custGeom>
              <a:avLst/>
              <a:gdLst>
                <a:gd name="T0" fmla="*/ 3 w 770"/>
                <a:gd name="T1" fmla="*/ 12 h 778"/>
                <a:gd name="T2" fmla="*/ 2 w 770"/>
                <a:gd name="T3" fmla="*/ 11 h 778"/>
                <a:gd name="T4" fmla="*/ 1 w 770"/>
                <a:gd name="T5" fmla="*/ 10 h 778"/>
                <a:gd name="T6" fmla="*/ 0 w 770"/>
                <a:gd name="T7" fmla="*/ 9 h 778"/>
                <a:gd name="T8" fmla="*/ 0 w 770"/>
                <a:gd name="T9" fmla="*/ 7 h 778"/>
                <a:gd name="T10" fmla="*/ 0 w 770"/>
                <a:gd name="T11" fmla="*/ 6 h 778"/>
                <a:gd name="T12" fmla="*/ 1 w 770"/>
                <a:gd name="T13" fmla="*/ 4 h 778"/>
                <a:gd name="T14" fmla="*/ 1 w 770"/>
                <a:gd name="T15" fmla="*/ 3 h 778"/>
                <a:gd name="T16" fmla="*/ 2 w 770"/>
                <a:gd name="T17" fmla="*/ 2 h 778"/>
                <a:gd name="T18" fmla="*/ 4 w 770"/>
                <a:gd name="T19" fmla="*/ 1 h 778"/>
                <a:gd name="T20" fmla="*/ 5 w 770"/>
                <a:gd name="T21" fmla="*/ 0 h 778"/>
                <a:gd name="T22" fmla="*/ 7 w 770"/>
                <a:gd name="T23" fmla="*/ 0 h 778"/>
                <a:gd name="T24" fmla="*/ 8 w 770"/>
                <a:gd name="T25" fmla="*/ 0 h 778"/>
                <a:gd name="T26" fmla="*/ 9 w 770"/>
                <a:gd name="T27" fmla="*/ 1 h 778"/>
                <a:gd name="T28" fmla="*/ 11 w 770"/>
                <a:gd name="T29" fmla="*/ 2 h 778"/>
                <a:gd name="T30" fmla="*/ 12 w 770"/>
                <a:gd name="T31" fmla="*/ 3 h 778"/>
                <a:gd name="T32" fmla="*/ 13 w 770"/>
                <a:gd name="T33" fmla="*/ 4 h 778"/>
                <a:gd name="T34" fmla="*/ 13 w 770"/>
                <a:gd name="T35" fmla="*/ 6 h 778"/>
                <a:gd name="T36" fmla="*/ 13 w 770"/>
                <a:gd name="T37" fmla="*/ 7 h 778"/>
                <a:gd name="T38" fmla="*/ 13 w 770"/>
                <a:gd name="T39" fmla="*/ 9 h 778"/>
                <a:gd name="T40" fmla="*/ 12 w 770"/>
                <a:gd name="T41" fmla="*/ 10 h 778"/>
                <a:gd name="T42" fmla="*/ 11 w 770"/>
                <a:gd name="T43" fmla="*/ 11 h 778"/>
                <a:gd name="T44" fmla="*/ 9 w 770"/>
                <a:gd name="T45" fmla="*/ 12 h 778"/>
                <a:gd name="T46" fmla="*/ 8 w 770"/>
                <a:gd name="T47" fmla="*/ 13 h 778"/>
                <a:gd name="T48" fmla="*/ 6 w 770"/>
                <a:gd name="T49" fmla="*/ 13 h 778"/>
                <a:gd name="T50" fmla="*/ 5 w 770"/>
                <a:gd name="T51" fmla="*/ 13 h 778"/>
                <a:gd name="T52" fmla="*/ 3 w 770"/>
                <a:gd name="T53" fmla="*/ 12 h 778"/>
                <a:gd name="T54" fmla="*/ 5 w 770"/>
                <a:gd name="T55" fmla="*/ 11 h 778"/>
                <a:gd name="T56" fmla="*/ 6 w 770"/>
                <a:gd name="T57" fmla="*/ 11 h 778"/>
                <a:gd name="T58" fmla="*/ 7 w 770"/>
                <a:gd name="T59" fmla="*/ 11 h 778"/>
                <a:gd name="T60" fmla="*/ 8 w 770"/>
                <a:gd name="T61" fmla="*/ 11 h 778"/>
                <a:gd name="T62" fmla="*/ 9 w 770"/>
                <a:gd name="T63" fmla="*/ 10 h 778"/>
                <a:gd name="T64" fmla="*/ 10 w 770"/>
                <a:gd name="T65" fmla="*/ 9 h 778"/>
                <a:gd name="T66" fmla="*/ 11 w 770"/>
                <a:gd name="T67" fmla="*/ 8 h 778"/>
                <a:gd name="T68" fmla="*/ 11 w 770"/>
                <a:gd name="T69" fmla="*/ 7 h 778"/>
                <a:gd name="T70" fmla="*/ 11 w 770"/>
                <a:gd name="T71" fmla="*/ 6 h 778"/>
                <a:gd name="T72" fmla="*/ 11 w 770"/>
                <a:gd name="T73" fmla="*/ 5 h 778"/>
                <a:gd name="T74" fmla="*/ 10 w 770"/>
                <a:gd name="T75" fmla="*/ 4 h 778"/>
                <a:gd name="T76" fmla="*/ 10 w 770"/>
                <a:gd name="T77" fmla="*/ 3 h 778"/>
                <a:gd name="T78" fmla="*/ 9 w 770"/>
                <a:gd name="T79" fmla="*/ 2 h 778"/>
                <a:gd name="T80" fmla="*/ 8 w 770"/>
                <a:gd name="T81" fmla="*/ 2 h 778"/>
                <a:gd name="T82" fmla="*/ 7 w 770"/>
                <a:gd name="T83" fmla="*/ 2 h 778"/>
                <a:gd name="T84" fmla="*/ 5 w 770"/>
                <a:gd name="T85" fmla="*/ 2 h 778"/>
                <a:gd name="T86" fmla="*/ 4 w 770"/>
                <a:gd name="T87" fmla="*/ 2 h 778"/>
                <a:gd name="T88" fmla="*/ 3 w 770"/>
                <a:gd name="T89" fmla="*/ 3 h 778"/>
                <a:gd name="T90" fmla="*/ 3 w 770"/>
                <a:gd name="T91" fmla="*/ 3 h 778"/>
                <a:gd name="T92" fmla="*/ 2 w 770"/>
                <a:gd name="T93" fmla="*/ 4 h 778"/>
                <a:gd name="T94" fmla="*/ 2 w 770"/>
                <a:gd name="T95" fmla="*/ 6 h 778"/>
                <a:gd name="T96" fmla="*/ 2 w 770"/>
                <a:gd name="T97" fmla="*/ 7 h 778"/>
                <a:gd name="T98" fmla="*/ 2 w 770"/>
                <a:gd name="T99" fmla="*/ 8 h 778"/>
                <a:gd name="T100" fmla="*/ 2 w 770"/>
                <a:gd name="T101" fmla="*/ 9 h 778"/>
                <a:gd name="T102" fmla="*/ 3 w 770"/>
                <a:gd name="T103" fmla="*/ 10 h 778"/>
                <a:gd name="T104" fmla="*/ 4 w 770"/>
                <a:gd name="T105" fmla="*/ 11 h 778"/>
                <a:gd name="T106" fmla="*/ 3 w 770"/>
                <a:gd name="T107" fmla="*/ 12 h 778"/>
                <a:gd name="T108" fmla="*/ 3 w 770"/>
                <a:gd name="T109" fmla="*/ 12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85"/>
            <p:cNvSpPr>
              <a:spLocks/>
            </p:cNvSpPr>
            <p:nvPr/>
          </p:nvSpPr>
          <p:spPr bwMode="auto">
            <a:xfrm>
              <a:off x="653" y="2425"/>
              <a:ext cx="38" cy="24"/>
            </a:xfrm>
            <a:custGeom>
              <a:avLst/>
              <a:gdLst>
                <a:gd name="T0" fmla="*/ 3 w 150"/>
                <a:gd name="T1" fmla="*/ 1 h 93"/>
                <a:gd name="T2" fmla="*/ 1 w 150"/>
                <a:gd name="T3" fmla="*/ 0 h 93"/>
                <a:gd name="T4" fmla="*/ 0 w 150"/>
                <a:gd name="T5" fmla="*/ 1 h 93"/>
                <a:gd name="T6" fmla="*/ 1 w 150"/>
                <a:gd name="T7" fmla="*/ 2 h 93"/>
                <a:gd name="T8" fmla="*/ 3 w 150"/>
                <a:gd name="T9" fmla="*/ 1 h 93"/>
                <a:gd name="T10" fmla="*/ 3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Oval 18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515" name="Freeform 187"/>
            <p:cNvSpPr>
              <a:spLocks/>
            </p:cNvSpPr>
            <p:nvPr/>
          </p:nvSpPr>
          <p:spPr bwMode="auto">
            <a:xfrm>
              <a:off x="1336" y="2201"/>
              <a:ext cx="156" cy="249"/>
            </a:xfrm>
            <a:custGeom>
              <a:avLst/>
              <a:gdLst>
                <a:gd name="T0" fmla="*/ 2 w 606"/>
                <a:gd name="T1" fmla="*/ 15 h 969"/>
                <a:gd name="T2" fmla="*/ 1 w 606"/>
                <a:gd name="T3" fmla="*/ 14 h 969"/>
                <a:gd name="T4" fmla="*/ 1 w 606"/>
                <a:gd name="T5" fmla="*/ 12 h 969"/>
                <a:gd name="T6" fmla="*/ 0 w 606"/>
                <a:gd name="T7" fmla="*/ 11 h 969"/>
                <a:gd name="T8" fmla="*/ 0 w 606"/>
                <a:gd name="T9" fmla="*/ 9 h 969"/>
                <a:gd name="T10" fmla="*/ 0 w 606"/>
                <a:gd name="T11" fmla="*/ 7 h 969"/>
                <a:gd name="T12" fmla="*/ 1 w 606"/>
                <a:gd name="T13" fmla="*/ 5 h 969"/>
                <a:gd name="T14" fmla="*/ 1 w 606"/>
                <a:gd name="T15" fmla="*/ 3 h 969"/>
                <a:gd name="T16" fmla="*/ 2 w 606"/>
                <a:gd name="T17" fmla="*/ 2 h 969"/>
                <a:gd name="T18" fmla="*/ 4 w 606"/>
                <a:gd name="T19" fmla="*/ 1 h 969"/>
                <a:gd name="T20" fmla="*/ 5 w 606"/>
                <a:gd name="T21" fmla="*/ 0 h 969"/>
                <a:gd name="T22" fmla="*/ 6 w 606"/>
                <a:gd name="T23" fmla="*/ 0 h 969"/>
                <a:gd name="T24" fmla="*/ 7 w 606"/>
                <a:gd name="T25" fmla="*/ 0 h 969"/>
                <a:gd name="T26" fmla="*/ 8 w 606"/>
                <a:gd name="T27" fmla="*/ 1 h 969"/>
                <a:gd name="T28" fmla="*/ 9 w 606"/>
                <a:gd name="T29" fmla="*/ 3 h 969"/>
                <a:gd name="T30" fmla="*/ 10 w 606"/>
                <a:gd name="T31" fmla="*/ 4 h 969"/>
                <a:gd name="T32" fmla="*/ 10 w 606"/>
                <a:gd name="T33" fmla="*/ 6 h 969"/>
                <a:gd name="T34" fmla="*/ 10 w 606"/>
                <a:gd name="T35" fmla="*/ 8 h 969"/>
                <a:gd name="T36" fmla="*/ 10 w 606"/>
                <a:gd name="T37" fmla="*/ 10 h 969"/>
                <a:gd name="T38" fmla="*/ 10 w 606"/>
                <a:gd name="T39" fmla="*/ 12 h 969"/>
                <a:gd name="T40" fmla="*/ 9 w 606"/>
                <a:gd name="T41" fmla="*/ 13 h 969"/>
                <a:gd name="T42" fmla="*/ 8 w 606"/>
                <a:gd name="T43" fmla="*/ 15 h 969"/>
                <a:gd name="T44" fmla="*/ 7 w 606"/>
                <a:gd name="T45" fmla="*/ 16 h 969"/>
                <a:gd name="T46" fmla="*/ 6 w 606"/>
                <a:gd name="T47" fmla="*/ 16 h 969"/>
                <a:gd name="T48" fmla="*/ 4 w 606"/>
                <a:gd name="T49" fmla="*/ 16 h 969"/>
                <a:gd name="T50" fmla="*/ 3 w 606"/>
                <a:gd name="T51" fmla="*/ 16 h 969"/>
                <a:gd name="T52" fmla="*/ 2 w 606"/>
                <a:gd name="T53" fmla="*/ 15 h 969"/>
                <a:gd name="T54" fmla="*/ 3 w 606"/>
                <a:gd name="T55" fmla="*/ 14 h 969"/>
                <a:gd name="T56" fmla="*/ 4 w 606"/>
                <a:gd name="T57" fmla="*/ 14 h 969"/>
                <a:gd name="T58" fmla="*/ 5 w 606"/>
                <a:gd name="T59" fmla="*/ 14 h 969"/>
                <a:gd name="T60" fmla="*/ 6 w 606"/>
                <a:gd name="T61" fmla="*/ 14 h 969"/>
                <a:gd name="T62" fmla="*/ 7 w 606"/>
                <a:gd name="T63" fmla="*/ 13 h 969"/>
                <a:gd name="T64" fmla="*/ 8 w 606"/>
                <a:gd name="T65" fmla="*/ 12 h 969"/>
                <a:gd name="T66" fmla="*/ 8 w 606"/>
                <a:gd name="T67" fmla="*/ 11 h 969"/>
                <a:gd name="T68" fmla="*/ 9 w 606"/>
                <a:gd name="T69" fmla="*/ 10 h 969"/>
                <a:gd name="T70" fmla="*/ 9 w 606"/>
                <a:gd name="T71" fmla="*/ 8 h 969"/>
                <a:gd name="T72" fmla="*/ 9 w 606"/>
                <a:gd name="T73" fmla="*/ 7 h 969"/>
                <a:gd name="T74" fmla="*/ 9 w 606"/>
                <a:gd name="T75" fmla="*/ 5 h 969"/>
                <a:gd name="T76" fmla="*/ 8 w 606"/>
                <a:gd name="T77" fmla="*/ 4 h 969"/>
                <a:gd name="T78" fmla="*/ 8 w 606"/>
                <a:gd name="T79" fmla="*/ 3 h 969"/>
                <a:gd name="T80" fmla="*/ 7 w 606"/>
                <a:gd name="T81" fmla="*/ 2 h 969"/>
                <a:gd name="T82" fmla="*/ 6 w 606"/>
                <a:gd name="T83" fmla="*/ 2 h 969"/>
                <a:gd name="T84" fmla="*/ 5 w 606"/>
                <a:gd name="T85" fmla="*/ 2 h 969"/>
                <a:gd name="T86" fmla="*/ 4 w 606"/>
                <a:gd name="T87" fmla="*/ 2 h 969"/>
                <a:gd name="T88" fmla="*/ 3 w 606"/>
                <a:gd name="T89" fmla="*/ 3 h 969"/>
                <a:gd name="T90" fmla="*/ 3 w 606"/>
                <a:gd name="T91" fmla="*/ 4 h 969"/>
                <a:gd name="T92" fmla="*/ 2 w 606"/>
                <a:gd name="T93" fmla="*/ 5 h 969"/>
                <a:gd name="T94" fmla="*/ 2 w 606"/>
                <a:gd name="T95" fmla="*/ 7 h 969"/>
                <a:gd name="T96" fmla="*/ 1 w 606"/>
                <a:gd name="T97" fmla="*/ 8 h 969"/>
                <a:gd name="T98" fmla="*/ 1 w 606"/>
                <a:gd name="T99" fmla="*/ 10 h 969"/>
                <a:gd name="T100" fmla="*/ 2 w 606"/>
                <a:gd name="T101" fmla="*/ 11 h 969"/>
                <a:gd name="T102" fmla="*/ 2 w 606"/>
                <a:gd name="T103" fmla="*/ 12 h 969"/>
                <a:gd name="T104" fmla="*/ 3 w 606"/>
                <a:gd name="T105" fmla="*/ 14 h 969"/>
                <a:gd name="T106" fmla="*/ 2 w 606"/>
                <a:gd name="T107" fmla="*/ 15 h 969"/>
                <a:gd name="T108" fmla="*/ 2 w 606"/>
                <a:gd name="T109" fmla="*/ 15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88"/>
            <p:cNvSpPr>
              <a:spLocks/>
            </p:cNvSpPr>
            <p:nvPr/>
          </p:nvSpPr>
          <p:spPr bwMode="auto">
            <a:xfrm>
              <a:off x="1360" y="2402"/>
              <a:ext cx="33" cy="30"/>
            </a:xfrm>
            <a:custGeom>
              <a:avLst/>
              <a:gdLst>
                <a:gd name="T0" fmla="*/ 2 w 122"/>
                <a:gd name="T1" fmla="*/ 1 h 116"/>
                <a:gd name="T2" fmla="*/ 1 w 122"/>
                <a:gd name="T3" fmla="*/ 0 h 116"/>
                <a:gd name="T4" fmla="*/ 0 w 122"/>
                <a:gd name="T5" fmla="*/ 1 h 116"/>
                <a:gd name="T6" fmla="*/ 1 w 122"/>
                <a:gd name="T7" fmla="*/ 2 h 116"/>
                <a:gd name="T8" fmla="*/ 2 w 122"/>
                <a:gd name="T9" fmla="*/ 1 h 116"/>
                <a:gd name="T10" fmla="*/ 2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1" name="Group 189"/>
          <p:cNvGrpSpPr>
            <a:grpSpLocks/>
          </p:cNvGrpSpPr>
          <p:nvPr/>
        </p:nvGrpSpPr>
        <p:grpSpPr bwMode="auto">
          <a:xfrm>
            <a:off x="4720733" y="2802460"/>
            <a:ext cx="620713" cy="788987"/>
            <a:chOff x="2401" y="425"/>
            <a:chExt cx="907" cy="1154"/>
          </a:xfrm>
        </p:grpSpPr>
        <p:sp>
          <p:nvSpPr>
            <p:cNvPr id="19491" name="Rectangle 19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492" name="Line 19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3" name="Line 19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Rectangle 19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495" name="Freeform 194"/>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9496" name="Line 19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2" name="Text Box 196"/>
          <p:cNvSpPr txBox="1">
            <a:spLocks noChangeArrowheads="1"/>
          </p:cNvSpPr>
          <p:nvPr/>
        </p:nvSpPr>
        <p:spPr bwMode="auto">
          <a:xfrm>
            <a:off x="448634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activity</a:t>
            </a:r>
          </a:p>
        </p:txBody>
      </p:sp>
      <p:grpSp>
        <p:nvGrpSpPr>
          <p:cNvPr id="19483" name="Group 204"/>
          <p:cNvGrpSpPr>
            <a:grpSpLocks/>
          </p:cNvGrpSpPr>
          <p:nvPr/>
        </p:nvGrpSpPr>
        <p:grpSpPr bwMode="auto">
          <a:xfrm>
            <a:off x="3484105" y="2847975"/>
            <a:ext cx="781050" cy="776288"/>
            <a:chOff x="3360" y="800"/>
            <a:chExt cx="620" cy="616"/>
          </a:xfrm>
        </p:grpSpPr>
        <p:sp>
          <p:nvSpPr>
            <p:cNvPr id="19485" name="AutoShape 20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6" name="Freeform 206"/>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487" name="Group 207"/>
            <p:cNvGrpSpPr>
              <a:grpSpLocks/>
            </p:cNvGrpSpPr>
            <p:nvPr/>
          </p:nvGrpSpPr>
          <p:grpSpPr bwMode="auto">
            <a:xfrm flipH="1">
              <a:off x="3749" y="1171"/>
              <a:ext cx="212" cy="213"/>
              <a:chOff x="1350" y="686"/>
              <a:chExt cx="1132" cy="1132"/>
            </a:xfrm>
          </p:grpSpPr>
          <p:sp>
            <p:nvSpPr>
              <p:cNvPr id="19489" name="AutoShape 20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0" name="Picture 20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88" name="Picture 2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4" name="Text Box 211"/>
          <p:cNvSpPr txBox="1">
            <a:spLocks noChangeArrowheads="1"/>
          </p:cNvSpPr>
          <p:nvPr/>
        </p:nvSpPr>
        <p:spPr bwMode="auto">
          <a:xfrm>
            <a:off x="3305957"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exposure</a:t>
            </a:r>
          </a:p>
        </p:txBody>
      </p:sp>
      <p:grpSp>
        <p:nvGrpSpPr>
          <p:cNvPr id="127" name="Group 126"/>
          <p:cNvGrpSpPr/>
          <p:nvPr/>
        </p:nvGrpSpPr>
        <p:grpSpPr>
          <a:xfrm>
            <a:off x="1085596" y="3038223"/>
            <a:ext cx="662598" cy="644777"/>
            <a:chOff x="4343400" y="4495800"/>
            <a:chExt cx="762000" cy="741506"/>
          </a:xfrm>
        </p:grpSpPr>
        <p:sp>
          <p:nvSpPr>
            <p:cNvPr id="128" name="Rounded Rectangle 1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9" name="Straight Connector 1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0" name="Picture 1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1" name="Picture 1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132" name="Text Box 43"/>
          <p:cNvSpPr txBox="1">
            <a:spLocks noChangeArrowheads="1"/>
          </p:cNvSpPr>
          <p:nvPr/>
        </p:nvSpPr>
        <p:spPr bwMode="auto">
          <a:xfrm>
            <a:off x="910309" y="2474643"/>
            <a:ext cx="12005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a:t>
            </a:r>
            <a:r>
              <a:rPr lang="en-US" sz="1800" dirty="0" smtClean="0">
                <a:solidFill>
                  <a:schemeClr val="bg1"/>
                </a:solidFill>
              </a:rPr>
              <a:t>ervice request</a:t>
            </a:r>
            <a:endParaRPr lang="en-US" sz="1800" dirty="0">
              <a:solidFill>
                <a:schemeClr val="bg1"/>
              </a:solidFill>
            </a:endParaRPr>
          </a:p>
        </p:txBody>
      </p:sp>
      <p:sp>
        <p:nvSpPr>
          <p:cNvPr id="133" name="Line 95"/>
          <p:cNvSpPr>
            <a:spLocks noChangeShapeType="1"/>
          </p:cNvSpPr>
          <p:nvPr/>
        </p:nvSpPr>
        <p:spPr bwMode="auto">
          <a:xfrm>
            <a:off x="129806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69" y="4296599"/>
            <a:ext cx="4737945" cy="21908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7" name="Rectangle 2"/>
          <p:cNvSpPr>
            <a:spLocks noGrp="1" noChangeArrowheads="1"/>
          </p:cNvSpPr>
          <p:nvPr>
            <p:ph type="title"/>
          </p:nvPr>
        </p:nvSpPr>
        <p:spPr/>
        <p:txBody>
          <a:bodyPr/>
          <a:lstStyle/>
          <a:p>
            <a:pPr eaLnBrk="1" hangingPunct="1"/>
            <a:r>
              <a:rPr lang="en-US" smtClean="0"/>
              <a:t>Validation rule errors</a:t>
            </a:r>
          </a:p>
        </p:txBody>
      </p:sp>
      <p:sp>
        <p:nvSpPr>
          <p:cNvPr id="21508" name="Rectangle 24"/>
          <p:cNvSpPr>
            <a:spLocks noGrp="1" noChangeArrowheads="1"/>
          </p:cNvSpPr>
          <p:nvPr>
            <p:ph idx="1"/>
          </p:nvPr>
        </p:nvSpPr>
        <p:spPr>
          <a:xfrm>
            <a:off x="5156200" y="903288"/>
            <a:ext cx="3681413" cy="3032125"/>
          </a:xfrm>
        </p:spPr>
        <p:txBody>
          <a:bodyPr/>
          <a:lstStyle/>
          <a:p>
            <a:pPr>
              <a:buFont typeface="Arial" charset="0"/>
              <a:buChar char="•"/>
            </a:pPr>
            <a:r>
              <a:rPr lang="en-US" dirty="0" smtClean="0"/>
              <a:t>Displayed when user attempts to make change which would cause object to move backwards in maturity</a:t>
            </a:r>
          </a:p>
          <a:p>
            <a:pPr lvl="1"/>
            <a:r>
              <a:rPr lang="en-US" dirty="0" smtClean="0"/>
              <a:t>Not displayed if object is not yet at level to which error is associated</a:t>
            </a:r>
          </a:p>
          <a:p>
            <a:pPr lvl="1"/>
            <a:r>
              <a:rPr lang="en-US" dirty="0" smtClean="0"/>
              <a:t>Save is prevented</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679450"/>
            <a:ext cx="4076700" cy="3505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479631"/>
            <a:ext cx="2419350" cy="38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AutoShape 11"/>
          <p:cNvSpPr>
            <a:spLocks noChangeArrowheads="1"/>
          </p:cNvSpPr>
          <p:nvPr/>
        </p:nvSpPr>
        <p:spPr bwMode="auto">
          <a:xfrm>
            <a:off x="738786" y="3924000"/>
            <a:ext cx="3239448" cy="18811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670131"/>
            <a:ext cx="4124325" cy="3505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71" y="4296598"/>
            <a:ext cx="3540755" cy="22229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2"/>
          <p:cNvSpPr>
            <a:spLocks noGrp="1" noChangeArrowheads="1"/>
          </p:cNvSpPr>
          <p:nvPr>
            <p:ph type="title"/>
          </p:nvPr>
        </p:nvSpPr>
        <p:spPr/>
        <p:txBody>
          <a:bodyPr/>
          <a:lstStyle/>
          <a:p>
            <a:pPr eaLnBrk="1" hangingPunct="1"/>
            <a:r>
              <a:rPr lang="en-US" smtClean="0"/>
              <a:t>Validation rule warnings</a:t>
            </a:r>
          </a:p>
        </p:txBody>
      </p:sp>
      <p:sp>
        <p:nvSpPr>
          <p:cNvPr id="22533" name="Rectangle 4"/>
          <p:cNvSpPr>
            <a:spLocks noGrp="1" noChangeArrowheads="1"/>
          </p:cNvSpPr>
          <p:nvPr>
            <p:ph idx="1"/>
          </p:nvPr>
        </p:nvSpPr>
        <p:spPr>
          <a:xfrm>
            <a:off x="5156200" y="903288"/>
            <a:ext cx="3681413" cy="3032125"/>
          </a:xfrm>
        </p:spPr>
        <p:txBody>
          <a:bodyPr/>
          <a:lstStyle/>
          <a:p>
            <a:pPr>
              <a:buFont typeface="Arial" charset="0"/>
              <a:buChar char="•"/>
            </a:pPr>
            <a:r>
              <a:rPr lang="en-US" dirty="0" smtClean="0"/>
              <a:t>User can be alerted of possibly problematic issue</a:t>
            </a:r>
          </a:p>
          <a:p>
            <a:pPr lvl="1"/>
            <a:r>
              <a:rPr lang="en-US" dirty="0" smtClean="0"/>
              <a:t>Save is still allowed (upon second attempt to save)</a:t>
            </a:r>
          </a:p>
          <a:p>
            <a:pPr>
              <a:buFont typeface="Arial" charset="0"/>
              <a:buChar char="•"/>
            </a:pPr>
            <a:r>
              <a:rPr lang="en-US" dirty="0" smtClean="0"/>
              <a:t>Condition can be executed as warning at earlier level and error at later level</a:t>
            </a:r>
          </a:p>
        </p:txBody>
      </p:sp>
      <p:sp>
        <p:nvSpPr>
          <p:cNvPr id="9" name="AutoShape 11"/>
          <p:cNvSpPr>
            <a:spLocks noChangeArrowheads="1"/>
          </p:cNvSpPr>
          <p:nvPr/>
        </p:nvSpPr>
        <p:spPr bwMode="auto">
          <a:xfrm>
            <a:off x="738786" y="3353985"/>
            <a:ext cx="3439514" cy="18811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479631"/>
            <a:ext cx="3152775" cy="4000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validation techniques in ClaimCenter</a:t>
            </a:r>
          </a:p>
          <a:p>
            <a:pPr lvl="1" eaLnBrk="1" hangingPunct="1"/>
            <a:r>
              <a:rPr lang="en-US" dirty="0" smtClean="0"/>
              <a:t>Describe the categories of validation rules</a:t>
            </a:r>
          </a:p>
          <a:p>
            <a:pPr lvl="1" eaLnBrk="1" hangingPunct="1"/>
            <a:r>
              <a:rPr lang="en-US" dirty="0" smtClean="0"/>
              <a:t>Describe basic validation rule behavior</a:t>
            </a:r>
          </a:p>
          <a:p>
            <a:pPr lvl="1" eaLnBrk="1" hangingPunct="1"/>
            <a:r>
              <a:rPr lang="en-US" dirty="0" smtClean="0"/>
              <a:t>Create validation rules that raise warnings and errors</a:t>
            </a:r>
          </a:p>
          <a:p>
            <a:pPr lvl="1" eaLnBrk="1" hangingPunct="1"/>
            <a:r>
              <a:rPr lang="en-US" dirty="0" smtClean="0"/>
              <a:t>Create validation rules that identify invalid fields</a:t>
            </a:r>
          </a:p>
          <a:p>
            <a:pPr lvl="1" eaLnBrk="1" hangingPunct="1">
              <a:buFont typeface="Wingdings 2" pitchFamily="18" charset="2"/>
              <a:buNone/>
            </a:pP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40" y="3410072"/>
            <a:ext cx="4501462" cy="31381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1173957"/>
            <a:ext cx="5095875" cy="2438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8" name="Rectangle 2"/>
          <p:cNvSpPr>
            <a:spLocks noGrp="1" noChangeArrowheads="1"/>
          </p:cNvSpPr>
          <p:nvPr>
            <p:ph type="title"/>
          </p:nvPr>
        </p:nvSpPr>
        <p:spPr/>
        <p:txBody>
          <a:bodyPr/>
          <a:lstStyle/>
          <a:p>
            <a:pPr eaLnBrk="1" hangingPunct="1"/>
            <a:r>
              <a:rPr lang="en-US" dirty="0" smtClean="0"/>
              <a:t>Validation level for given object</a:t>
            </a:r>
          </a:p>
        </p:txBody>
      </p:sp>
      <p:sp>
        <p:nvSpPr>
          <p:cNvPr id="24579" name="Rectangle 12"/>
          <p:cNvSpPr>
            <a:spLocks noGrp="1" noChangeArrowheads="1"/>
          </p:cNvSpPr>
          <p:nvPr>
            <p:ph idx="1"/>
          </p:nvPr>
        </p:nvSpPr>
        <p:spPr>
          <a:xfrm>
            <a:off x="228601" y="590550"/>
            <a:ext cx="3624261" cy="2517775"/>
          </a:xfrm>
        </p:spPr>
        <p:txBody>
          <a:bodyPr/>
          <a:lstStyle/>
          <a:p>
            <a:pPr>
              <a:buFont typeface="Arial" charset="0"/>
              <a:buChar char="•"/>
            </a:pPr>
            <a:r>
              <a:rPr lang="en-US" dirty="0" smtClean="0"/>
              <a:t>In base application:</a:t>
            </a:r>
          </a:p>
          <a:p>
            <a:pPr lvl="1"/>
            <a:r>
              <a:rPr lang="en-US" dirty="0" smtClean="0"/>
              <a:t>Claim level displayed on Claim Status screen</a:t>
            </a:r>
          </a:p>
          <a:p>
            <a:pPr lvl="1"/>
            <a:r>
              <a:rPr lang="en-US" dirty="0" smtClean="0"/>
              <a:t>Exposure level displayed on exposure's Details card</a:t>
            </a:r>
          </a:p>
        </p:txBody>
      </p:sp>
      <p:sp>
        <p:nvSpPr>
          <p:cNvPr id="24582" name="AutoShape 22"/>
          <p:cNvSpPr>
            <a:spLocks noChangeArrowheads="1"/>
          </p:cNvSpPr>
          <p:nvPr/>
        </p:nvSpPr>
        <p:spPr bwMode="auto">
          <a:xfrm>
            <a:off x="192975" y="6226875"/>
            <a:ext cx="2898775" cy="2619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83" name="AutoShape 23"/>
          <p:cNvSpPr>
            <a:spLocks noChangeArrowheads="1"/>
          </p:cNvSpPr>
          <p:nvPr/>
        </p:nvSpPr>
        <p:spPr bwMode="auto">
          <a:xfrm>
            <a:off x="5897562" y="2450307"/>
            <a:ext cx="3151188" cy="2619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 name="AutoShape 23"/>
          <p:cNvSpPr>
            <a:spLocks noChangeArrowheads="1"/>
          </p:cNvSpPr>
          <p:nvPr/>
        </p:nvSpPr>
        <p:spPr bwMode="auto">
          <a:xfrm>
            <a:off x="201865" y="3977152"/>
            <a:ext cx="534404" cy="2619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Review: Running validation rules manually</a:t>
            </a:r>
          </a:p>
        </p:txBody>
      </p:sp>
      <p:pic>
        <p:nvPicPr>
          <p:cNvPr id="2" name="Picture 2" descr="C:\Users\trhoades\AppData\Local\Temp\SNAGHTML18615a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58" y="630381"/>
            <a:ext cx="7492134" cy="58891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The reject method</a:t>
            </a:r>
          </a:p>
        </p:txBody>
      </p:sp>
      <p:sp>
        <p:nvSpPr>
          <p:cNvPr id="27651" name="Rectangle 3"/>
          <p:cNvSpPr>
            <a:spLocks noGrp="1" noChangeArrowheads="1"/>
          </p:cNvSpPr>
          <p:nvPr>
            <p:ph idx="1"/>
          </p:nvPr>
        </p:nvSpPr>
        <p:spPr/>
        <p:txBody>
          <a:bodyPr/>
          <a:lstStyle/>
          <a:p>
            <a:pPr>
              <a:buFont typeface="Arial" charset="0"/>
              <a:buChar char="•"/>
            </a:pPr>
            <a:r>
              <a:rPr lang="en-US" dirty="0" smtClean="0"/>
              <a:t>Used for both warning and errors</a:t>
            </a:r>
          </a:p>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.reject</a:t>
            </a:r>
            <a:r>
              <a:rPr lang="en-US" dirty="0" smtClean="0">
                <a:solidFill>
                  <a:srgbClr val="FF3300"/>
                </a:solidFill>
              </a:rPr>
              <a:t> (</a:t>
            </a:r>
            <a:r>
              <a:rPr lang="en-US" i="1" dirty="0" err="1" smtClean="0">
                <a:solidFill>
                  <a:srgbClr val="0033CC"/>
                </a:solidFill>
              </a:rPr>
              <a:t>errorLevel</a:t>
            </a:r>
            <a:r>
              <a:rPr lang="en-US" i="1" dirty="0" smtClean="0">
                <a:solidFill>
                  <a:srgbClr val="FF0000"/>
                </a:solidFill>
              </a:rPr>
              <a:t>,</a:t>
            </a:r>
            <a:r>
              <a:rPr lang="en-US" i="1" dirty="0" smtClean="0">
                <a:solidFill>
                  <a:srgbClr val="0033CC"/>
                </a:solidFill>
              </a:rPr>
              <a:t> </a:t>
            </a:r>
            <a:r>
              <a:rPr lang="en-US" i="1" dirty="0" err="1" smtClean="0">
                <a:solidFill>
                  <a:srgbClr val="0033CC"/>
                </a:solidFill>
              </a:rPr>
              <a:t>errorMessage</a:t>
            </a:r>
            <a:r>
              <a:rPr lang="en-US" i="1" dirty="0" smtClean="0">
                <a:solidFill>
                  <a:srgbClr val="FF0000"/>
                </a:solidFill>
              </a:rPr>
              <a:t>,</a:t>
            </a:r>
            <a:r>
              <a:rPr lang="en-US" i="1" dirty="0" smtClean="0">
                <a:solidFill>
                  <a:srgbClr val="0033CC"/>
                </a:solidFill>
              </a:rPr>
              <a:t> </a:t>
            </a:r>
            <a:br>
              <a:rPr lang="en-US" i="1" dirty="0" smtClean="0">
                <a:solidFill>
                  <a:srgbClr val="0033CC"/>
                </a:solidFill>
              </a:rPr>
            </a:br>
            <a:r>
              <a:rPr lang="en-US" i="1" dirty="0" smtClean="0">
                <a:solidFill>
                  <a:srgbClr val="0033CC"/>
                </a:solidFill>
              </a:rPr>
              <a:t>	</a:t>
            </a:r>
            <a:r>
              <a:rPr lang="en-US" i="1" dirty="0" err="1" smtClean="0">
                <a:solidFill>
                  <a:srgbClr val="0033CC"/>
                </a:solidFill>
              </a:rPr>
              <a:t>warnLevel</a:t>
            </a:r>
            <a:r>
              <a:rPr lang="en-US" i="1" dirty="0" smtClean="0">
                <a:solidFill>
                  <a:srgbClr val="FF0000"/>
                </a:solidFill>
              </a:rPr>
              <a:t>, </a:t>
            </a:r>
            <a:r>
              <a:rPr lang="en-US" i="1" dirty="0" err="1" smtClean="0">
                <a:solidFill>
                  <a:srgbClr val="0033CC"/>
                </a:solidFill>
              </a:rPr>
              <a:t>warnMessage</a:t>
            </a:r>
            <a:r>
              <a:rPr lang="en-US" dirty="0" smtClean="0">
                <a:solidFill>
                  <a:srgbClr val="FF3300"/>
                </a:solidFill>
              </a:rPr>
              <a:t>)</a:t>
            </a:r>
          </a:p>
          <a:p>
            <a:pPr>
              <a:buFont typeface="Arial" charset="0"/>
              <a:buChar char="•"/>
            </a:pPr>
            <a:endParaRPr lang="en-US"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3" y="3760866"/>
            <a:ext cx="5143428" cy="2675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250" y="2587215"/>
            <a:ext cx="4737945" cy="21908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560" y="3241981"/>
            <a:ext cx="2403943" cy="6308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reject method: warning vs. error</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3" y="3760866"/>
            <a:ext cx="5143428" cy="2675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054" y="4280965"/>
            <a:ext cx="3536714" cy="16353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43" y="1205256"/>
            <a:ext cx="5126016" cy="21875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247" y="1589502"/>
            <a:ext cx="3483676" cy="16359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13"/>
          <p:cNvSpPr>
            <a:spLocks noChangeShapeType="1"/>
          </p:cNvSpPr>
          <p:nvPr/>
        </p:nvSpPr>
        <p:spPr bwMode="auto">
          <a:xfrm>
            <a:off x="5369471" y="2993546"/>
            <a:ext cx="39269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13"/>
          <p:cNvSpPr>
            <a:spLocks noChangeShapeType="1"/>
          </p:cNvSpPr>
          <p:nvPr/>
        </p:nvSpPr>
        <p:spPr bwMode="auto">
          <a:xfrm>
            <a:off x="5369471" y="5734766"/>
            <a:ext cx="39269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reject method: warning and error</a:t>
            </a:r>
          </a:p>
        </p:txBody>
      </p:sp>
      <p:sp>
        <p:nvSpPr>
          <p:cNvPr id="29701" name="Text Box 7"/>
          <p:cNvSpPr txBox="1">
            <a:spLocks noChangeArrowheads="1"/>
          </p:cNvSpPr>
          <p:nvPr/>
        </p:nvSpPr>
        <p:spPr bwMode="auto">
          <a:xfrm>
            <a:off x="742950" y="3948113"/>
            <a:ext cx="364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When claim reaches "iso" (but not yet at "external")...</a:t>
            </a:r>
          </a:p>
        </p:txBody>
      </p:sp>
      <p:sp>
        <p:nvSpPr>
          <p:cNvPr id="29702" name="Text Box 8"/>
          <p:cNvSpPr txBox="1">
            <a:spLocks noChangeArrowheads="1"/>
          </p:cNvSpPr>
          <p:nvPr/>
        </p:nvSpPr>
        <p:spPr bwMode="auto">
          <a:xfrm>
            <a:off x="4675188" y="3948113"/>
            <a:ext cx="411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When claim reaches "external"...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26" y="618938"/>
            <a:ext cx="7403523" cy="32399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35" y="4557713"/>
            <a:ext cx="3536714" cy="16353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174" y="4557713"/>
            <a:ext cx="3483676" cy="16359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t>Identifying invalid fields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9" y="3264330"/>
            <a:ext cx="7471842" cy="23393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2"/>
          <p:cNvSpPr>
            <a:spLocks noGrp="1" noChangeArrowheads="1"/>
          </p:cNvSpPr>
          <p:nvPr>
            <p:ph type="title"/>
          </p:nvPr>
        </p:nvSpPr>
        <p:spPr/>
        <p:txBody>
          <a:bodyPr/>
          <a:lstStyle/>
          <a:p>
            <a:pPr eaLnBrk="1" hangingPunct="1"/>
            <a:r>
              <a:rPr lang="en-US" smtClean="0"/>
              <a:t>The rejectField method</a:t>
            </a:r>
          </a:p>
        </p:txBody>
      </p:sp>
      <p:sp>
        <p:nvSpPr>
          <p:cNvPr id="31748" name="Rectangle 3"/>
          <p:cNvSpPr>
            <a:spLocks noGrp="1" noChangeArrowheads="1"/>
          </p:cNvSpPr>
          <p:nvPr>
            <p:ph idx="1"/>
          </p:nvPr>
        </p:nvSpPr>
        <p:spPr/>
        <p:txBody>
          <a:bodyPr/>
          <a:lstStyle/>
          <a:p>
            <a:pPr>
              <a:buFont typeface="Arial" charset="0"/>
              <a:buChar char="•"/>
            </a:pPr>
            <a:r>
              <a:rPr lang="en-US" dirty="0" smtClean="0"/>
              <a:t>Used for both warning and errors</a:t>
            </a:r>
          </a:p>
          <a:p>
            <a:pPr>
              <a:buFont typeface="Arial" charset="0"/>
              <a:buChar char="•"/>
            </a:pPr>
            <a:r>
              <a:rPr lang="en-US" dirty="0" smtClean="0"/>
              <a:t>Highlights the offending field in the UI</a:t>
            </a:r>
          </a:p>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.rejectField</a:t>
            </a:r>
            <a:r>
              <a:rPr lang="en-US" dirty="0" smtClean="0">
                <a:solidFill>
                  <a:srgbClr val="FF3300"/>
                </a:solidFill>
              </a:rPr>
              <a:t> (</a:t>
            </a:r>
            <a:r>
              <a:rPr lang="en-US" i="1" dirty="0" err="1" smtClean="0">
                <a:solidFill>
                  <a:srgbClr val="0033CC"/>
                </a:solidFill>
              </a:rPr>
              <a:t>strRelativeFieldPath</a:t>
            </a:r>
            <a:r>
              <a:rPr lang="en-US" dirty="0" smtClean="0">
                <a:solidFill>
                  <a:srgbClr val="FF3300"/>
                </a:solidFill>
              </a:rPr>
              <a:t>,</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errorLevel</a:t>
            </a:r>
            <a:r>
              <a:rPr lang="en-US" i="1" dirty="0" smtClean="0">
                <a:solidFill>
                  <a:srgbClr val="FF0000"/>
                </a:solidFill>
              </a:rPr>
              <a:t>,</a:t>
            </a:r>
            <a:r>
              <a:rPr lang="en-US" i="1" dirty="0" smtClean="0">
                <a:solidFill>
                  <a:srgbClr val="0033CC"/>
                </a:solidFill>
              </a:rPr>
              <a:t> </a:t>
            </a:r>
            <a:r>
              <a:rPr lang="en-US" i="1" dirty="0" err="1" smtClean="0">
                <a:solidFill>
                  <a:srgbClr val="0033CC"/>
                </a:solidFill>
              </a:rPr>
              <a:t>errorMessage</a:t>
            </a:r>
            <a:r>
              <a:rPr lang="en-US" i="1" dirty="0" smtClean="0">
                <a:solidFill>
                  <a:srgbClr val="FF0000"/>
                </a:solidFill>
              </a:rPr>
              <a:t>,</a:t>
            </a:r>
            <a:r>
              <a:rPr lang="en-US" i="1" dirty="0" smtClean="0">
                <a:solidFill>
                  <a:srgbClr val="0033CC"/>
                </a:solidFill>
              </a:rPr>
              <a:t> </a:t>
            </a:r>
            <a:br>
              <a:rPr lang="en-US" i="1" dirty="0" smtClean="0">
                <a:solidFill>
                  <a:srgbClr val="0033CC"/>
                </a:solidFill>
              </a:rPr>
            </a:br>
            <a:r>
              <a:rPr lang="en-US" i="1" dirty="0" smtClean="0">
                <a:solidFill>
                  <a:srgbClr val="0033CC"/>
                </a:solidFill>
              </a:rPr>
              <a:t>	</a:t>
            </a:r>
            <a:r>
              <a:rPr lang="en-US" i="1" dirty="0" err="1" smtClean="0">
                <a:solidFill>
                  <a:srgbClr val="0033CC"/>
                </a:solidFill>
              </a:rPr>
              <a:t>warnLevel</a:t>
            </a:r>
            <a:r>
              <a:rPr lang="en-US" i="1" dirty="0" smtClean="0">
                <a:solidFill>
                  <a:srgbClr val="FF0000"/>
                </a:solidFill>
              </a:rPr>
              <a:t>, </a:t>
            </a:r>
            <a:r>
              <a:rPr lang="en-US" i="1" dirty="0" err="1" smtClean="0">
                <a:solidFill>
                  <a:srgbClr val="0033CC"/>
                </a:solidFill>
              </a:rPr>
              <a:t>warnMessage</a:t>
            </a:r>
            <a:r>
              <a:rPr lang="en-US" dirty="0" smtClean="0">
                <a:solidFill>
                  <a:srgbClr val="FF3300"/>
                </a:solidFill>
              </a:rPr>
              <a:t>)</a:t>
            </a:r>
          </a:p>
          <a:p>
            <a:pPr>
              <a:buFont typeface="Arial" charset="0"/>
              <a:buChar char="•"/>
            </a:pPr>
            <a:endParaRPr lang="en-US" dirty="0" smtClean="0"/>
          </a:p>
        </p:txBody>
      </p:sp>
      <p:sp>
        <p:nvSpPr>
          <p:cNvPr id="31749" name="Text Box 10"/>
          <p:cNvSpPr txBox="1">
            <a:spLocks noChangeArrowheads="1"/>
          </p:cNvSpPr>
          <p:nvPr/>
        </p:nvSpPr>
        <p:spPr bwMode="auto">
          <a:xfrm>
            <a:off x="4667002" y="5723062"/>
            <a:ext cx="43579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path is </a:t>
            </a:r>
            <a:r>
              <a:rPr lang="en-US" dirty="0" smtClean="0"/>
              <a:t>already relative </a:t>
            </a:r>
            <a:r>
              <a:rPr lang="en-US" dirty="0"/>
              <a:t>to claim;</a:t>
            </a:r>
            <a:br>
              <a:rPr lang="en-US" dirty="0"/>
            </a:br>
            <a:r>
              <a:rPr lang="en-US" dirty="0"/>
              <a:t>does </a:t>
            </a:r>
            <a:r>
              <a:rPr lang="en-US" i="1" dirty="0"/>
              <a:t>not</a:t>
            </a:r>
            <a:r>
              <a:rPr lang="en-US" dirty="0"/>
              <a:t> start with "claim"</a:t>
            </a:r>
          </a:p>
        </p:txBody>
      </p:sp>
      <p:sp>
        <p:nvSpPr>
          <p:cNvPr id="31750" name="Line 11"/>
          <p:cNvSpPr>
            <a:spLocks noChangeShapeType="1"/>
          </p:cNvSpPr>
          <p:nvPr/>
        </p:nvSpPr>
        <p:spPr bwMode="auto">
          <a:xfrm flipH="1" flipV="1">
            <a:off x="4667000" y="4999512"/>
            <a:ext cx="498766" cy="72354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169" y="4954176"/>
            <a:ext cx="2305050" cy="15716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dirty="0" err="1" smtClean="0"/>
              <a:t>rejectField</a:t>
            </a:r>
            <a:r>
              <a:rPr lang="en-US" dirty="0" smtClean="0"/>
              <a:t> Example</a:t>
            </a:r>
          </a:p>
        </p:txBody>
      </p:sp>
      <p:sp>
        <p:nvSpPr>
          <p:cNvPr id="32773" name="Freeform 14"/>
          <p:cNvSpPr>
            <a:spLocks/>
          </p:cNvSpPr>
          <p:nvPr/>
        </p:nvSpPr>
        <p:spPr bwMode="auto">
          <a:xfrm>
            <a:off x="688768" y="3107620"/>
            <a:ext cx="2812401" cy="2858205"/>
          </a:xfrm>
          <a:custGeom>
            <a:avLst/>
            <a:gdLst>
              <a:gd name="T0" fmla="*/ 0 w 1493"/>
              <a:gd name="T1" fmla="*/ 0 h 462"/>
              <a:gd name="T2" fmla="*/ 0 w 1493"/>
              <a:gd name="T3" fmla="*/ 2147483647 h 462"/>
              <a:gd name="T4" fmla="*/ 2147483647 w 1493"/>
              <a:gd name="T5" fmla="*/ 2147483647 h 462"/>
              <a:gd name="T6" fmla="*/ 0 60000 65536"/>
              <a:gd name="T7" fmla="*/ 0 60000 65536"/>
              <a:gd name="T8" fmla="*/ 0 60000 65536"/>
              <a:gd name="T9" fmla="*/ 0 w 1493"/>
              <a:gd name="T10" fmla="*/ 0 h 462"/>
              <a:gd name="T11" fmla="*/ 1493 w 1493"/>
              <a:gd name="T12" fmla="*/ 462 h 462"/>
            </a:gdLst>
            <a:ahLst/>
            <a:cxnLst>
              <a:cxn ang="T6">
                <a:pos x="T0" y="T1"/>
              </a:cxn>
              <a:cxn ang="T7">
                <a:pos x="T2" y="T3"/>
              </a:cxn>
              <a:cxn ang="T8">
                <a:pos x="T4" y="T5"/>
              </a:cxn>
            </a:cxnLst>
            <a:rect l="T9" t="T10" r="T11" b="T12"/>
            <a:pathLst>
              <a:path w="1493" h="462">
                <a:moveTo>
                  <a:pt x="0" y="0"/>
                </a:moveTo>
                <a:lnTo>
                  <a:pt x="0" y="462"/>
                </a:lnTo>
                <a:lnTo>
                  <a:pt x="1493" y="462"/>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0" y="768306"/>
            <a:ext cx="7471842" cy="23393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588" y="4954176"/>
            <a:ext cx="1876425" cy="153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0"/>
          <p:cNvSpPr txBox="1">
            <a:spLocks noChangeArrowheads="1"/>
          </p:cNvSpPr>
          <p:nvPr/>
        </p:nvSpPr>
        <p:spPr bwMode="auto">
          <a:xfrm>
            <a:off x="4237517" y="4340935"/>
            <a:ext cx="19217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Read-only screen</a:t>
            </a:r>
            <a:endParaRPr lang="en-US" dirty="0"/>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0136" y="4710050"/>
            <a:ext cx="3409950" cy="16002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 Box 10"/>
          <p:cNvSpPr txBox="1">
            <a:spLocks noChangeArrowheads="1"/>
          </p:cNvSpPr>
          <p:nvPr/>
        </p:nvSpPr>
        <p:spPr bwMode="auto">
          <a:xfrm>
            <a:off x="7487933" y="4094497"/>
            <a:ext cx="18040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Edit mode screen</a:t>
            </a:r>
            <a:endParaRPr lang="en-US" dirty="0"/>
          </a:p>
        </p:txBody>
      </p:sp>
      <p:sp>
        <p:nvSpPr>
          <p:cNvPr id="15" name="Line 11"/>
          <p:cNvSpPr>
            <a:spLocks noChangeShapeType="1"/>
          </p:cNvSpPr>
          <p:nvPr/>
        </p:nvSpPr>
        <p:spPr bwMode="auto">
          <a:xfrm>
            <a:off x="4486894" y="2595414"/>
            <a:ext cx="97991" cy="303349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11"/>
          <p:cNvSpPr>
            <a:spLocks noChangeShapeType="1"/>
          </p:cNvSpPr>
          <p:nvPr/>
        </p:nvSpPr>
        <p:spPr bwMode="auto">
          <a:xfrm>
            <a:off x="4486895" y="2595414"/>
            <a:ext cx="2898216" cy="276084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pPr eaLnBrk="1" hangingPunct="1"/>
            <a:r>
              <a:rPr lang="en-US" dirty="0" smtClean="0"/>
              <a:t>The </a:t>
            </a:r>
            <a:r>
              <a:rPr lang="en-US" dirty="0" err="1" smtClean="0"/>
              <a:t>rejectSubField</a:t>
            </a:r>
            <a:r>
              <a:rPr lang="en-US" dirty="0" smtClean="0"/>
              <a:t> method</a:t>
            </a:r>
          </a:p>
        </p:txBody>
      </p:sp>
      <p:sp>
        <p:nvSpPr>
          <p:cNvPr id="33796" name="Rectangle 4"/>
          <p:cNvSpPr>
            <a:spLocks noGrp="1" noChangeArrowheads="1"/>
          </p:cNvSpPr>
          <p:nvPr>
            <p:ph idx="1"/>
          </p:nvPr>
        </p:nvSpPr>
        <p:spPr/>
        <p:txBody>
          <a:bodyPr/>
          <a:lstStyle/>
          <a:p>
            <a:pPr>
              <a:buFont typeface="Arial" charset="0"/>
              <a:buChar char="•"/>
            </a:pPr>
            <a:r>
              <a:rPr lang="en-US" sz="2200" dirty="0" smtClean="0"/>
              <a:t>Recommended for highlighting fields on related objects, such as those on an array element or a foreign key element</a:t>
            </a:r>
          </a:p>
          <a:p>
            <a:pPr>
              <a:buFont typeface="Arial" charset="0"/>
              <a:buChar char="•"/>
            </a:pPr>
            <a:r>
              <a:rPr lang="en-US" sz="2200" dirty="0" smtClean="0"/>
              <a:t>Syntax:</a:t>
            </a:r>
            <a:br>
              <a:rPr lang="en-US" sz="2200" dirty="0" smtClean="0"/>
            </a:br>
            <a:r>
              <a:rPr lang="en-US" sz="2200" i="1" dirty="0" err="1" smtClean="0">
                <a:solidFill>
                  <a:srgbClr val="0033CC"/>
                </a:solidFill>
              </a:rPr>
              <a:t>object</a:t>
            </a:r>
            <a:r>
              <a:rPr lang="en-US" sz="2200" dirty="0" err="1" smtClean="0">
                <a:solidFill>
                  <a:srgbClr val="FF3300"/>
                </a:solidFill>
              </a:rPr>
              <a:t>.rejectSubField</a:t>
            </a:r>
            <a:r>
              <a:rPr lang="en-US" sz="2200" dirty="0" smtClean="0">
                <a:solidFill>
                  <a:srgbClr val="FF3300"/>
                </a:solidFill>
              </a:rPr>
              <a:t> (</a:t>
            </a:r>
            <a:r>
              <a:rPr lang="en-US" sz="2200" i="1" dirty="0" err="1" smtClean="0">
                <a:solidFill>
                  <a:srgbClr val="0033CC"/>
                </a:solidFill>
              </a:rPr>
              <a:t>relatedObject</a:t>
            </a:r>
            <a:r>
              <a:rPr lang="en-US" sz="2200" i="1" dirty="0" smtClean="0">
                <a:solidFill>
                  <a:srgbClr val="FF0000"/>
                </a:solidFill>
              </a:rPr>
              <a:t>,</a:t>
            </a:r>
            <a:r>
              <a:rPr lang="en-US" sz="2200" i="1" dirty="0" smtClean="0">
                <a:solidFill>
                  <a:srgbClr val="0033CC"/>
                </a:solidFill>
              </a:rPr>
              <a:t> </a:t>
            </a:r>
            <a:r>
              <a:rPr lang="en-US" sz="2200" i="1" dirty="0" err="1" smtClean="0">
                <a:solidFill>
                  <a:srgbClr val="0033CC"/>
                </a:solidFill>
              </a:rPr>
              <a:t>strRelativeFieldPath</a:t>
            </a:r>
            <a:r>
              <a:rPr lang="en-US" sz="2200" dirty="0" smtClean="0">
                <a:solidFill>
                  <a:srgbClr val="FF3300"/>
                </a:solidFill>
              </a:rPr>
              <a:t>,</a:t>
            </a:r>
            <a:r>
              <a:rPr lang="en-US" sz="2200" i="1" dirty="0" smtClean="0">
                <a:solidFill>
                  <a:srgbClr val="0033CC"/>
                </a:solidFill>
              </a:rPr>
              <a:t/>
            </a:r>
            <a:br>
              <a:rPr lang="en-US" sz="2200" i="1" dirty="0" smtClean="0">
                <a:solidFill>
                  <a:srgbClr val="0033CC"/>
                </a:solidFill>
              </a:rPr>
            </a:br>
            <a:r>
              <a:rPr lang="en-US" sz="2200" i="1" dirty="0" smtClean="0">
                <a:solidFill>
                  <a:srgbClr val="0033CC"/>
                </a:solidFill>
              </a:rPr>
              <a:t>	</a:t>
            </a:r>
            <a:r>
              <a:rPr lang="en-US" sz="2200" i="1" dirty="0" err="1" smtClean="0">
                <a:solidFill>
                  <a:srgbClr val="0033CC"/>
                </a:solidFill>
              </a:rPr>
              <a:t>errorLevel</a:t>
            </a:r>
            <a:r>
              <a:rPr lang="en-US" sz="2200" i="1" dirty="0" smtClean="0">
                <a:solidFill>
                  <a:srgbClr val="FF0000"/>
                </a:solidFill>
              </a:rPr>
              <a:t>,</a:t>
            </a:r>
            <a:r>
              <a:rPr lang="en-US" sz="2200" i="1" dirty="0" smtClean="0">
                <a:solidFill>
                  <a:srgbClr val="0033CC"/>
                </a:solidFill>
              </a:rPr>
              <a:t> </a:t>
            </a:r>
            <a:r>
              <a:rPr lang="en-US" sz="2200" i="1" dirty="0" err="1" smtClean="0">
                <a:solidFill>
                  <a:srgbClr val="0033CC"/>
                </a:solidFill>
              </a:rPr>
              <a:t>errorMessage</a:t>
            </a:r>
            <a:r>
              <a:rPr lang="en-US" sz="2200" i="1" dirty="0" smtClean="0">
                <a:solidFill>
                  <a:srgbClr val="FF0000"/>
                </a:solidFill>
              </a:rPr>
              <a:t>,</a:t>
            </a:r>
            <a:r>
              <a:rPr lang="en-US" sz="2200" i="1" dirty="0" smtClean="0">
                <a:solidFill>
                  <a:srgbClr val="0033CC"/>
                </a:solidFill>
              </a:rPr>
              <a:t> </a:t>
            </a:r>
            <a:br>
              <a:rPr lang="en-US" sz="2200" i="1" dirty="0" smtClean="0">
                <a:solidFill>
                  <a:srgbClr val="0033CC"/>
                </a:solidFill>
              </a:rPr>
            </a:br>
            <a:r>
              <a:rPr lang="en-US" sz="2200" i="1" dirty="0" smtClean="0">
                <a:solidFill>
                  <a:srgbClr val="0033CC"/>
                </a:solidFill>
              </a:rPr>
              <a:t>	</a:t>
            </a:r>
            <a:r>
              <a:rPr lang="en-US" sz="2200" i="1" dirty="0" err="1" smtClean="0">
                <a:solidFill>
                  <a:srgbClr val="0033CC"/>
                </a:solidFill>
              </a:rPr>
              <a:t>warnLevel</a:t>
            </a:r>
            <a:r>
              <a:rPr lang="en-US" sz="2200" i="1" dirty="0" smtClean="0">
                <a:solidFill>
                  <a:srgbClr val="FF0000"/>
                </a:solidFill>
              </a:rPr>
              <a:t>, </a:t>
            </a:r>
            <a:r>
              <a:rPr lang="en-US" sz="2200" i="1" dirty="0" err="1" smtClean="0">
                <a:solidFill>
                  <a:srgbClr val="0033CC"/>
                </a:solidFill>
              </a:rPr>
              <a:t>warnMessage</a:t>
            </a:r>
            <a:r>
              <a:rPr lang="en-US" sz="2200" dirty="0" smtClean="0">
                <a:solidFill>
                  <a:srgbClr val="FF3300"/>
                </a:solidFill>
              </a:rPr>
              <a:t>)</a:t>
            </a:r>
          </a:p>
          <a:p>
            <a:pPr>
              <a:buFont typeface="Arial" charset="0"/>
              <a:buChar char="•"/>
            </a:pPr>
            <a:endParaRPr lang="en-US" sz="22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15" y="3186113"/>
            <a:ext cx="5717164" cy="33476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Types of validation</a:t>
            </a:r>
          </a:p>
          <a:p>
            <a:pPr>
              <a:lnSpc>
                <a:spcPct val="150000"/>
              </a:lnSpc>
              <a:buFont typeface="Arial" charset="0"/>
              <a:buChar char="•"/>
            </a:pPr>
            <a:r>
              <a:rPr lang="en-US" sz="2800" dirty="0" smtClean="0">
                <a:solidFill>
                  <a:srgbClr val="C0C0C0"/>
                </a:solidFill>
              </a:rPr>
              <a:t>Validation rule basics</a:t>
            </a:r>
          </a:p>
          <a:p>
            <a:pPr>
              <a:lnSpc>
                <a:spcPct val="150000"/>
              </a:lnSpc>
              <a:buFont typeface="Arial" charset="0"/>
              <a:buChar char="•"/>
            </a:pPr>
            <a:r>
              <a:rPr lang="en-US" sz="2800" dirty="0" smtClean="0">
                <a:solidFill>
                  <a:srgbClr val="C0C0C0"/>
                </a:solidFill>
              </a:rPr>
              <a:t>Validation rules in the user interface</a:t>
            </a:r>
          </a:p>
          <a:p>
            <a:pPr>
              <a:lnSpc>
                <a:spcPct val="150000"/>
              </a:lnSpc>
              <a:buFont typeface="Arial" charset="0"/>
              <a:buChar char="•"/>
            </a:pPr>
            <a:r>
              <a:rPr lang="en-US" sz="2800" dirty="0" smtClean="0">
                <a:solidFill>
                  <a:srgbClr val="C0C0C0"/>
                </a:solidFill>
              </a:rPr>
              <a:t>Warnings and errors</a:t>
            </a:r>
          </a:p>
          <a:p>
            <a:pPr>
              <a:lnSpc>
                <a:spcPct val="150000"/>
              </a:lnSpc>
              <a:buFont typeface="Arial" charset="0"/>
              <a:buChar char="•"/>
            </a:pPr>
            <a:r>
              <a:rPr lang="en-US" sz="2800" dirty="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rejectSubField Example</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33" y="2055236"/>
            <a:ext cx="8832663" cy="444593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931" y="146034"/>
            <a:ext cx="4218565" cy="247014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Navigation and Highlighting Fields</a:t>
            </a:r>
            <a:endParaRPr lang="en-US" dirty="0"/>
          </a:p>
        </p:txBody>
      </p:sp>
      <p:sp>
        <p:nvSpPr>
          <p:cNvPr id="3" name="Content Placeholder 2"/>
          <p:cNvSpPr>
            <a:spLocks noGrp="1"/>
          </p:cNvSpPr>
          <p:nvPr>
            <p:ph idx="1"/>
          </p:nvPr>
        </p:nvSpPr>
        <p:spPr>
          <a:xfrm>
            <a:off x="3954699" y="570016"/>
            <a:ext cx="4880542" cy="5700159"/>
          </a:xfrm>
        </p:spPr>
        <p:txBody>
          <a:bodyPr/>
          <a:lstStyle/>
          <a:p>
            <a:r>
              <a:rPr lang="en-US" sz="2200" dirty="0" smtClean="0"/>
              <a:t>When using the three reject() methods, a navigation link is provided to the page containing the offending field, and field is highlighted (if using </a:t>
            </a:r>
            <a:r>
              <a:rPr lang="en-US" sz="2200" dirty="0" err="1" smtClean="0"/>
              <a:t>rejectField</a:t>
            </a:r>
            <a:r>
              <a:rPr lang="en-US" sz="2200" dirty="0" smtClean="0"/>
              <a:t>() or </a:t>
            </a:r>
            <a:r>
              <a:rPr lang="en-US" sz="2200" dirty="0" err="1" smtClean="0"/>
              <a:t>rejectSubField</a:t>
            </a:r>
            <a:r>
              <a:rPr lang="en-US" sz="2200" dirty="0" smtClean="0"/>
              <a:t>()</a:t>
            </a:r>
          </a:p>
          <a:p>
            <a:r>
              <a:rPr lang="en-US" sz="2200" dirty="0" smtClean="0"/>
              <a:t>This is accomplished by use of two advanced properties on the Page:</a:t>
            </a:r>
          </a:p>
          <a:p>
            <a:pPr lvl="1"/>
            <a:r>
              <a:rPr lang="en-US" sz="1800" i="1" dirty="0" err="1" smtClean="0">
                <a:solidFill>
                  <a:srgbClr val="FF0000"/>
                </a:solidFill>
              </a:rPr>
              <a:t>handlesValidationIssue</a:t>
            </a:r>
            <a:endParaRPr lang="en-US" sz="1800" i="1" dirty="0" smtClean="0">
              <a:solidFill>
                <a:srgbClr val="FF0000"/>
              </a:solidFill>
            </a:endParaRPr>
          </a:p>
          <a:p>
            <a:pPr lvl="1"/>
            <a:r>
              <a:rPr lang="en-US" sz="1800" i="1" dirty="0" err="1" smtClean="0">
                <a:solidFill>
                  <a:srgbClr val="FF0000"/>
                </a:solidFill>
              </a:rPr>
              <a:t>validationParameter</a:t>
            </a:r>
            <a:endParaRPr lang="en-US" sz="1800" i="1" dirty="0" smtClean="0">
              <a:solidFill>
                <a:srgbClr val="FF0000"/>
              </a:solidFill>
            </a:endParaRPr>
          </a:p>
          <a:p>
            <a:endParaRPr lang="en-US" sz="2200" dirty="0"/>
          </a:p>
        </p:txBody>
      </p:sp>
      <p:pic>
        <p:nvPicPr>
          <p:cNvPr id="7172" name="Picture 4" descr="C:\Users\trhoades\AppData\Local\Temp\SNAGHTML192de9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78" y="849072"/>
            <a:ext cx="1741193" cy="168410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trhoades\AppData\Local\Temp\SNAGHTML192eb8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690" y="1485111"/>
            <a:ext cx="1547161" cy="1734066"/>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C:\Users\trhoades\AppData\Local\Temp\SNAGHTML192f22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048" y="2213890"/>
            <a:ext cx="1498776" cy="158810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C:\Users\trhoades\AppData\Local\Temp\SNAGHTML193217c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775" y="4052037"/>
            <a:ext cx="5410200" cy="24098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
          <p:cNvSpPr txBox="1">
            <a:spLocks noChangeArrowheads="1"/>
          </p:cNvSpPr>
          <p:nvPr/>
        </p:nvSpPr>
        <p:spPr bwMode="auto">
          <a:xfrm>
            <a:off x="142505" y="3647083"/>
            <a:ext cx="23869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Navigation provided if user is on a different page</a:t>
            </a:r>
            <a:endParaRPr lang="en-US" dirty="0"/>
          </a:p>
        </p:txBody>
      </p:sp>
      <p:sp>
        <p:nvSpPr>
          <p:cNvPr id="12" name="Line 11"/>
          <p:cNvSpPr>
            <a:spLocks noChangeShapeType="1"/>
          </p:cNvSpPr>
          <p:nvPr/>
        </p:nvSpPr>
        <p:spPr bwMode="auto">
          <a:xfrm flipV="1">
            <a:off x="1335974" y="2790700"/>
            <a:ext cx="101640" cy="85638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22"/>
          <p:cNvSpPr>
            <a:spLocks noChangeArrowheads="1"/>
          </p:cNvSpPr>
          <p:nvPr/>
        </p:nvSpPr>
        <p:spPr bwMode="auto">
          <a:xfrm>
            <a:off x="3674456" y="6266585"/>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22"/>
          <p:cNvSpPr>
            <a:spLocks noChangeArrowheads="1"/>
          </p:cNvSpPr>
          <p:nvPr/>
        </p:nvSpPr>
        <p:spPr bwMode="auto">
          <a:xfrm>
            <a:off x="3660775" y="4375135"/>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559" y="3781980"/>
            <a:ext cx="1958060" cy="3455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ine 11"/>
          <p:cNvSpPr>
            <a:spLocks noChangeShapeType="1"/>
          </p:cNvSpPr>
          <p:nvPr/>
        </p:nvSpPr>
        <p:spPr bwMode="auto">
          <a:xfrm flipV="1">
            <a:off x="1335974" y="3429029"/>
            <a:ext cx="1108074" cy="21805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Line 11"/>
          <p:cNvSpPr>
            <a:spLocks noChangeShapeType="1"/>
          </p:cNvSpPr>
          <p:nvPr/>
        </p:nvSpPr>
        <p:spPr bwMode="auto">
          <a:xfrm flipH="1" flipV="1">
            <a:off x="653141" y="2090055"/>
            <a:ext cx="682832" cy="155702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Text Box 10"/>
          <p:cNvSpPr txBox="1">
            <a:spLocks noChangeArrowheads="1"/>
          </p:cNvSpPr>
          <p:nvPr/>
        </p:nvSpPr>
        <p:spPr bwMode="auto">
          <a:xfrm>
            <a:off x="722124" y="4727702"/>
            <a:ext cx="2386939"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Provide navigation to this page which involves both Claim and Incident entity (types)</a:t>
            </a:r>
            <a:endParaRPr lang="en-US" dirty="0"/>
          </a:p>
        </p:txBody>
      </p:sp>
      <p:sp>
        <p:nvSpPr>
          <p:cNvPr id="19" name="Line 11"/>
          <p:cNvSpPr>
            <a:spLocks noChangeShapeType="1"/>
          </p:cNvSpPr>
          <p:nvPr/>
        </p:nvSpPr>
        <p:spPr bwMode="auto">
          <a:xfrm flipV="1">
            <a:off x="2945081" y="4472773"/>
            <a:ext cx="715694" cy="102436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905115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of FNOL Steps</a:t>
            </a:r>
            <a:endParaRPr lang="en-US" dirty="0"/>
          </a:p>
        </p:txBody>
      </p:sp>
      <p:sp>
        <p:nvSpPr>
          <p:cNvPr id="4" name="Content Placeholder 2"/>
          <p:cNvSpPr txBox="1">
            <a:spLocks/>
          </p:cNvSpPr>
          <p:nvPr/>
        </p:nvSpPr>
        <p:spPr bwMode="auto">
          <a:xfrm>
            <a:off x="5642751" y="570016"/>
            <a:ext cx="3192489" cy="570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kern="0" dirty="0" smtClean="0"/>
              <a:t>The FNOL Wizard in the base application also uses same advanced property; but object variable not needed (claim)</a:t>
            </a:r>
          </a:p>
          <a:p>
            <a:r>
              <a:rPr lang="en-US" sz="2200" b="0" kern="0" dirty="0" smtClean="0"/>
              <a:t>FNOL Wizard steps validate claims and incidents using this property only:</a:t>
            </a:r>
          </a:p>
          <a:p>
            <a:pPr lvl="1"/>
            <a:r>
              <a:rPr lang="en-US" sz="1800" b="0" i="1" kern="0" dirty="0" err="1" smtClean="0">
                <a:solidFill>
                  <a:srgbClr val="FF0000"/>
                </a:solidFill>
              </a:rPr>
              <a:t>handlesValidationIssue</a:t>
            </a:r>
            <a:endParaRPr lang="en-US" sz="1800" b="0" i="1" kern="0" dirty="0" smtClean="0">
              <a:solidFill>
                <a:srgbClr val="FF0000"/>
              </a:solidFill>
            </a:endParaRPr>
          </a:p>
          <a:p>
            <a:endParaRPr lang="en-US" sz="2200" b="0" kern="0" dirty="0"/>
          </a:p>
        </p:txBody>
      </p:sp>
      <p:pic>
        <p:nvPicPr>
          <p:cNvPr id="1026" name="Picture 2" descr="C:\Users\trhoades\AppData\Local\Temp\SNAGHTML1f00d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54" y="570016"/>
            <a:ext cx="5380298" cy="602369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2"/>
          <p:cNvSpPr>
            <a:spLocks noChangeArrowheads="1"/>
          </p:cNvSpPr>
          <p:nvPr/>
        </p:nvSpPr>
        <p:spPr bwMode="auto">
          <a:xfrm>
            <a:off x="430687" y="5954554"/>
            <a:ext cx="5091339"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7642229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smtClean="0"/>
              <a:t> Lesson objectives review</a:t>
            </a:r>
          </a:p>
        </p:txBody>
      </p:sp>
      <p:sp>
        <p:nvSpPr>
          <p:cNvPr id="3584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validation techniques in ClaimCenter</a:t>
            </a:r>
          </a:p>
          <a:p>
            <a:pPr lvl="1" eaLnBrk="1" hangingPunct="1"/>
            <a:r>
              <a:rPr lang="en-US" smtClean="0"/>
              <a:t>Describe the categories of validation rules</a:t>
            </a:r>
          </a:p>
          <a:p>
            <a:pPr lvl="1" eaLnBrk="1" hangingPunct="1"/>
            <a:r>
              <a:rPr lang="en-US" smtClean="0"/>
              <a:t>Describe basic validation rule behavior</a:t>
            </a:r>
          </a:p>
          <a:p>
            <a:pPr lvl="1" eaLnBrk="1" hangingPunct="1"/>
            <a:r>
              <a:rPr lang="en-US" smtClean="0"/>
              <a:t>Create validation rules that raise warnings and errors</a:t>
            </a:r>
          </a:p>
          <a:p>
            <a:pPr lvl="1" eaLnBrk="1" hangingPunct="1"/>
            <a:r>
              <a:rPr lang="en-US" smtClean="0"/>
              <a:t>Create validation rules that identify invalid fields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smtClean="0"/>
              <a:t>Review questions</a:t>
            </a:r>
          </a:p>
        </p:txBody>
      </p:sp>
      <p:sp>
        <p:nvSpPr>
          <p:cNvPr id="36867"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a business requirement which could be implemented only with validation rules (as opposed to field validators or validation expressions).</a:t>
            </a:r>
          </a:p>
          <a:p>
            <a:pPr marL="457200" indent="-457200">
              <a:buFont typeface="Webdings" pitchFamily="18" charset="2"/>
              <a:buAutoNum type="arabicPeriod"/>
            </a:pPr>
            <a:r>
              <a:rPr lang="en-US" smtClean="0"/>
              <a:t>Can existing validation levels be removed from ClaimCenter? Can new levels be added?</a:t>
            </a:r>
          </a:p>
          <a:p>
            <a:pPr marL="457200" indent="-457200">
              <a:buFont typeface="Webdings" pitchFamily="18" charset="2"/>
              <a:buAutoNum type="arabicPeriod"/>
            </a:pPr>
            <a:r>
              <a:rPr lang="en-US" smtClean="0"/>
              <a:t>If you have an existing reject statement which raises only a warning, how would you change it to instead raise an error?</a:t>
            </a:r>
          </a:p>
          <a:p>
            <a:pPr marL="457200" indent="-457200">
              <a:buFont typeface="Webdings" pitchFamily="18" charset="2"/>
              <a:buAutoNum type="arabicPeriod"/>
            </a:pPr>
            <a:r>
              <a:rPr lang="en-US" smtClean="0"/>
              <a:t>The first argument of rejectField is a "relative path" to the object to highlight. Why is it relevant to keep in mind that the path is relative?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2420523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Types of validation in ClaimCenter</a:t>
            </a:r>
          </a:p>
        </p:txBody>
      </p:sp>
      <p:sp>
        <p:nvSpPr>
          <p:cNvPr id="7171" name="Rectangle 3"/>
          <p:cNvSpPr>
            <a:spLocks noGrp="1" noChangeArrowheads="1"/>
          </p:cNvSpPr>
          <p:nvPr>
            <p:ph idx="1"/>
          </p:nvPr>
        </p:nvSpPr>
        <p:spPr/>
        <p:txBody>
          <a:bodyPr/>
          <a:lstStyle/>
          <a:p>
            <a:pPr>
              <a:buFont typeface="Arial" charset="0"/>
              <a:buChar char="•"/>
            </a:pPr>
            <a:r>
              <a:rPr lang="en-US" smtClean="0"/>
              <a:t>Two types of validation</a:t>
            </a:r>
          </a:p>
          <a:p>
            <a:pPr lvl="1"/>
            <a:r>
              <a:rPr lang="en-US" smtClean="0"/>
              <a:t>Validation which prevents invalid data from getting saved</a:t>
            </a:r>
          </a:p>
          <a:p>
            <a:pPr lvl="1"/>
            <a:r>
              <a:rPr lang="en-US" smtClean="0"/>
              <a:t>Validation which manages and enforces object maturity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Logic that prevents invalid data</a:t>
            </a:r>
          </a:p>
        </p:txBody>
      </p:sp>
      <p:sp>
        <p:nvSpPr>
          <p:cNvPr id="8195" name="Rectangle 3"/>
          <p:cNvSpPr>
            <a:spLocks noGrp="1" noChangeArrowheads="1"/>
          </p:cNvSpPr>
          <p:nvPr>
            <p:ph idx="1"/>
          </p:nvPr>
        </p:nvSpPr>
        <p:spPr>
          <a:xfrm>
            <a:off x="519113" y="4659313"/>
            <a:ext cx="8318500" cy="1730375"/>
          </a:xfrm>
        </p:spPr>
        <p:txBody>
          <a:bodyPr/>
          <a:lstStyle/>
          <a:p>
            <a:pPr>
              <a:buFont typeface="Arial" charset="0"/>
              <a:buChar char="•"/>
            </a:pPr>
            <a:r>
              <a:rPr lang="en-US" smtClean="0"/>
              <a:t>When condition is not met</a:t>
            </a:r>
          </a:p>
          <a:p>
            <a:pPr lvl="1"/>
            <a:r>
              <a:rPr lang="en-US" smtClean="0"/>
              <a:t>Save is not allowed</a:t>
            </a:r>
          </a:p>
          <a:p>
            <a:pPr>
              <a:buFont typeface="Arial" charset="0"/>
              <a:buChar char="•"/>
            </a:pPr>
            <a:r>
              <a:rPr lang="en-US" smtClean="0"/>
              <a:t>When condition is met</a:t>
            </a:r>
          </a:p>
          <a:p>
            <a:pPr lvl="1"/>
            <a:r>
              <a:rPr lang="en-US" smtClean="0"/>
              <a:t>Save is allowed</a:t>
            </a:r>
          </a:p>
          <a:p>
            <a:pPr>
              <a:buFont typeface="Arial" charset="0"/>
              <a:buChar char="•"/>
            </a:pPr>
            <a:endParaRPr lang="en-US" smtClean="0"/>
          </a:p>
        </p:txBody>
      </p:sp>
      <p:grpSp>
        <p:nvGrpSpPr>
          <p:cNvPr id="8196" name="Group 250"/>
          <p:cNvGrpSpPr>
            <a:grpSpLocks/>
          </p:cNvGrpSpPr>
          <p:nvPr/>
        </p:nvGrpSpPr>
        <p:grpSpPr bwMode="auto">
          <a:xfrm>
            <a:off x="7778750" y="2216150"/>
            <a:ext cx="1027113" cy="874713"/>
            <a:chOff x="4324" y="1324"/>
            <a:chExt cx="647" cy="551"/>
          </a:xfrm>
        </p:grpSpPr>
        <p:sp>
          <p:nvSpPr>
            <p:cNvPr id="8301" name="AutoShape 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8302" name="Text Box 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8197" name="Group 260"/>
          <p:cNvGrpSpPr>
            <a:grpSpLocks/>
          </p:cNvGrpSpPr>
          <p:nvPr/>
        </p:nvGrpSpPr>
        <p:grpSpPr bwMode="auto">
          <a:xfrm>
            <a:off x="6043613" y="1722438"/>
            <a:ext cx="1147762" cy="449262"/>
            <a:chOff x="3591" y="1357"/>
            <a:chExt cx="723" cy="283"/>
          </a:xfrm>
        </p:grpSpPr>
        <p:sp>
          <p:nvSpPr>
            <p:cNvPr id="8296" name="Freeform 47"/>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7" name="Freeform 48"/>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 name="Freeform 49"/>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9" name="Freeform 50"/>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0" name="Freeform 51"/>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98" name="Group 214"/>
          <p:cNvGrpSpPr>
            <a:grpSpLocks/>
          </p:cNvGrpSpPr>
          <p:nvPr/>
        </p:nvGrpSpPr>
        <p:grpSpPr bwMode="auto">
          <a:xfrm>
            <a:off x="2744788" y="1292225"/>
            <a:ext cx="758825" cy="558800"/>
            <a:chOff x="2083" y="1606"/>
            <a:chExt cx="1489" cy="1097"/>
          </a:xfrm>
        </p:grpSpPr>
        <p:sp>
          <p:nvSpPr>
            <p:cNvPr id="8263" name="Rectangle 2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64" name="Freeform 2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5" name="Freeform 2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6" name="Freeform 2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7" name="Freeform 2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68" name="Rectangle 2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69" name="Rectangle 2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0" name="AutoShape 2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71" name="Freeform 2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2" name="Freeform 2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3" name="Rectangle 2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4" name="Rectangle 2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5" name="Rectangle 2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76" name="Group 228"/>
            <p:cNvGrpSpPr>
              <a:grpSpLocks/>
            </p:cNvGrpSpPr>
            <p:nvPr/>
          </p:nvGrpSpPr>
          <p:grpSpPr bwMode="auto">
            <a:xfrm>
              <a:off x="2221" y="1871"/>
              <a:ext cx="518" cy="782"/>
              <a:chOff x="2400" y="1656"/>
              <a:chExt cx="752" cy="1136"/>
            </a:xfrm>
          </p:grpSpPr>
          <p:sp>
            <p:nvSpPr>
              <p:cNvPr id="8289" name="Freeform 2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90" name="Freeform 2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1" name="Freeform 2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2" name="Freeform 2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3" name="Freeform 2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4" name="Line 2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95" name="Line 2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77" name="Group 236"/>
            <p:cNvGrpSpPr>
              <a:grpSpLocks/>
            </p:cNvGrpSpPr>
            <p:nvPr/>
          </p:nvGrpSpPr>
          <p:grpSpPr bwMode="auto">
            <a:xfrm rot="-6511945">
              <a:off x="2834" y="1842"/>
              <a:ext cx="518" cy="783"/>
              <a:chOff x="2400" y="1656"/>
              <a:chExt cx="752" cy="1136"/>
            </a:xfrm>
          </p:grpSpPr>
          <p:sp>
            <p:nvSpPr>
              <p:cNvPr id="8282" name="Freeform 2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3" name="Freeform 2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4" name="Freeform 2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5" name="Freeform 2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6" name="Freeform 2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7" name="Line 2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88" name="Line 2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78" name="Freeform 2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9" name="Freeform 2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0" name="Rectangle 2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81" name="Rectangle 2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199" name="Text Box 248"/>
          <p:cNvSpPr txBox="1">
            <a:spLocks noChangeArrowheads="1"/>
          </p:cNvSpPr>
          <p:nvPr/>
        </p:nvSpPr>
        <p:spPr bwMode="auto">
          <a:xfrm>
            <a:off x="533400" y="13081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grpSp>
        <p:nvGrpSpPr>
          <p:cNvPr id="8200" name="Group 176"/>
          <p:cNvGrpSpPr>
            <a:grpSpLocks/>
          </p:cNvGrpSpPr>
          <p:nvPr/>
        </p:nvGrpSpPr>
        <p:grpSpPr bwMode="auto">
          <a:xfrm>
            <a:off x="2782888" y="3425825"/>
            <a:ext cx="758825" cy="558800"/>
            <a:chOff x="2083" y="1606"/>
            <a:chExt cx="1489" cy="1097"/>
          </a:xfrm>
        </p:grpSpPr>
        <p:sp>
          <p:nvSpPr>
            <p:cNvPr id="8230" name="Rectangle 17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31" name="Freeform 17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2" name="Freeform 17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3" name="Freeform 18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4" name="Freeform 18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35" name="Rectangle 18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36" name="Rectangle 18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37" name="AutoShape 18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38" name="Freeform 185"/>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39" name="Freeform 186"/>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0" name="Rectangle 18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1" name="Rectangle 18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2" name="Rectangle 18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43" name="Group 190"/>
            <p:cNvGrpSpPr>
              <a:grpSpLocks/>
            </p:cNvGrpSpPr>
            <p:nvPr/>
          </p:nvGrpSpPr>
          <p:grpSpPr bwMode="auto">
            <a:xfrm>
              <a:off x="2221" y="1871"/>
              <a:ext cx="518" cy="782"/>
              <a:chOff x="2400" y="1656"/>
              <a:chExt cx="752" cy="1136"/>
            </a:xfrm>
          </p:grpSpPr>
          <p:sp>
            <p:nvSpPr>
              <p:cNvPr id="8256" name="Freeform 19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7" name="Freeform 19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8" name="Freeform 19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59" name="Freeform 19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0" name="Freeform 19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61" name="Line 19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62" name="Line 19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44" name="Group 198"/>
            <p:cNvGrpSpPr>
              <a:grpSpLocks/>
            </p:cNvGrpSpPr>
            <p:nvPr/>
          </p:nvGrpSpPr>
          <p:grpSpPr bwMode="auto">
            <a:xfrm rot="-6511945">
              <a:off x="2834" y="1842"/>
              <a:ext cx="518" cy="783"/>
              <a:chOff x="2400" y="1656"/>
              <a:chExt cx="752" cy="1136"/>
            </a:xfrm>
          </p:grpSpPr>
          <p:sp>
            <p:nvSpPr>
              <p:cNvPr id="8249" name="Freeform 19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0" name="Freeform 20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1" name="Freeform 20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2" name="Freeform 20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3" name="Freeform 20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4" name="Line 20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5" name="Line 20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45" name="Freeform 206"/>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6" name="Freeform 207"/>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7" name="Rectangle 20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8" name="Rectangle 20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201" name="Text Box 210"/>
          <p:cNvSpPr txBox="1">
            <a:spLocks noChangeArrowheads="1"/>
          </p:cNvSpPr>
          <p:nvPr/>
        </p:nvSpPr>
        <p:spPr bwMode="auto">
          <a:xfrm>
            <a:off x="571500" y="34417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sp>
        <p:nvSpPr>
          <p:cNvPr id="8204" name="Rectangle 262"/>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grpSp>
        <p:nvGrpSpPr>
          <p:cNvPr id="8205" name="Group 58"/>
          <p:cNvGrpSpPr>
            <a:grpSpLocks/>
          </p:cNvGrpSpPr>
          <p:nvPr/>
        </p:nvGrpSpPr>
        <p:grpSpPr bwMode="auto">
          <a:xfrm>
            <a:off x="4249738" y="2540000"/>
            <a:ext cx="669925" cy="636588"/>
            <a:chOff x="2149" y="1480"/>
            <a:chExt cx="523" cy="497"/>
          </a:xfrm>
        </p:grpSpPr>
        <p:sp>
          <p:nvSpPr>
            <p:cNvPr id="8224" name="Freeform 59"/>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60"/>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61"/>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62"/>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06" name="Text Box 268"/>
          <p:cNvSpPr txBox="1">
            <a:spLocks noChangeArrowheads="1"/>
          </p:cNvSpPr>
          <p:nvPr/>
        </p:nvSpPr>
        <p:spPr bwMode="auto">
          <a:xfrm>
            <a:off x="4813300" y="2197100"/>
            <a:ext cx="2222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if Fault Rating is "no fault",</a:t>
            </a:r>
            <a:br>
              <a:rPr lang="en-US" sz="1800" dirty="0">
                <a:solidFill>
                  <a:schemeClr val="bg1"/>
                </a:solidFill>
              </a:rPr>
            </a:br>
            <a:r>
              <a:rPr lang="en-US" sz="1800" dirty="0">
                <a:solidFill>
                  <a:schemeClr val="bg1"/>
                </a:solidFill>
              </a:rPr>
              <a:t>state is required</a:t>
            </a:r>
          </a:p>
        </p:txBody>
      </p:sp>
      <p:grpSp>
        <p:nvGrpSpPr>
          <p:cNvPr id="12" name="Group 277"/>
          <p:cNvGrpSpPr>
            <a:grpSpLocks/>
          </p:cNvGrpSpPr>
          <p:nvPr/>
        </p:nvGrpSpPr>
        <p:grpSpPr bwMode="auto">
          <a:xfrm>
            <a:off x="2044700" y="1574800"/>
            <a:ext cx="876300" cy="541338"/>
            <a:chOff x="1288" y="992"/>
            <a:chExt cx="552" cy="341"/>
          </a:xfrm>
        </p:grpSpPr>
        <p:sp>
          <p:nvSpPr>
            <p:cNvPr id="8222" name="Line 270"/>
            <p:cNvSpPr>
              <a:spLocks noChangeShapeType="1"/>
            </p:cNvSpPr>
            <p:nvPr/>
          </p:nvSpPr>
          <p:spPr bwMode="auto">
            <a:xfrm flipH="1">
              <a:off x="1288" y="992"/>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3" name="Text Box 271"/>
            <p:cNvSpPr txBox="1">
              <a:spLocks noChangeArrowheads="1"/>
            </p:cNvSpPr>
            <p:nvPr/>
          </p:nvSpPr>
          <p:spPr bwMode="auto">
            <a:xfrm>
              <a:off x="1416" y="1160"/>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3" name="Group 279"/>
          <p:cNvGrpSpPr>
            <a:grpSpLocks/>
          </p:cNvGrpSpPr>
          <p:nvPr/>
        </p:nvGrpSpPr>
        <p:grpSpPr bwMode="auto">
          <a:xfrm>
            <a:off x="2108200" y="3721100"/>
            <a:ext cx="876300" cy="541338"/>
            <a:chOff x="1328" y="2344"/>
            <a:chExt cx="552" cy="341"/>
          </a:xfrm>
        </p:grpSpPr>
        <p:sp>
          <p:nvSpPr>
            <p:cNvPr id="8220" name="Line 272"/>
            <p:cNvSpPr>
              <a:spLocks noChangeShapeType="1"/>
            </p:cNvSpPr>
            <p:nvPr/>
          </p:nvSpPr>
          <p:spPr bwMode="auto">
            <a:xfrm flipH="1">
              <a:off x="1328" y="2344"/>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1" name="Text Box 273"/>
            <p:cNvSpPr txBox="1">
              <a:spLocks noChangeArrowheads="1"/>
            </p:cNvSpPr>
            <p:nvPr/>
          </p:nvSpPr>
          <p:spPr bwMode="auto">
            <a:xfrm>
              <a:off x="1456" y="251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NY</a:t>
              </a:r>
            </a:p>
          </p:txBody>
        </p:sp>
      </p:grpSp>
      <p:grpSp>
        <p:nvGrpSpPr>
          <p:cNvPr id="8210" name="Group 281"/>
          <p:cNvGrpSpPr>
            <a:grpSpLocks/>
          </p:cNvGrpSpPr>
          <p:nvPr/>
        </p:nvGrpSpPr>
        <p:grpSpPr bwMode="auto">
          <a:xfrm>
            <a:off x="8632825" y="79375"/>
            <a:ext cx="431800" cy="461963"/>
            <a:chOff x="3777" y="1768"/>
            <a:chExt cx="467" cy="499"/>
          </a:xfrm>
        </p:grpSpPr>
        <p:sp>
          <p:nvSpPr>
            <p:cNvPr id="8214"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5"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284"/>
          <p:cNvGrpSpPr>
            <a:grpSpLocks/>
          </p:cNvGrpSpPr>
          <p:nvPr/>
        </p:nvGrpSpPr>
        <p:grpSpPr bwMode="auto">
          <a:xfrm>
            <a:off x="8632825" y="79375"/>
            <a:ext cx="431800" cy="461963"/>
            <a:chOff x="2967" y="1718"/>
            <a:chExt cx="467" cy="499"/>
          </a:xfrm>
        </p:grpSpPr>
        <p:sp>
          <p:nvSpPr>
            <p:cNvPr id="8212"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3" name="Rectangle 28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14" name="Group 278"/>
            <p:cNvGrpSpPr>
              <a:grpSpLocks/>
            </p:cNvGrpSpPr>
            <p:nvPr/>
          </p:nvGrpSpPr>
          <p:grpSpPr bwMode="auto">
            <a:xfrm>
              <a:off x="3937000" y="896938"/>
              <a:ext cx="1882775" cy="788987"/>
              <a:chOff x="2480" y="565"/>
              <a:chExt cx="1186" cy="497"/>
            </a:xfrm>
          </p:grpSpPr>
          <p:sp>
            <p:nvSpPr>
              <p:cNvPr id="8217" name="Line 251"/>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Rectangle 275"/>
              <p:cNvSpPr>
                <a:spLocks noChangeArrowheads="1"/>
              </p:cNvSpPr>
              <p:nvPr/>
            </p:nvSpPr>
            <p:spPr bwMode="auto">
              <a:xfrm rot="2645782">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9" name="Rectangle 276"/>
              <p:cNvSpPr>
                <a:spLocks noChangeArrowheads="1"/>
              </p:cNvSpPr>
              <p:nvPr/>
            </p:nvSpPr>
            <p:spPr bwMode="auto">
              <a:xfrm rot="18954218" flipH="1">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pic>
          <p:nvPicPr>
            <p:cNvPr id="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0" name="Group 280"/>
            <p:cNvGrpSpPr>
              <a:grpSpLocks/>
            </p:cNvGrpSpPr>
            <p:nvPr/>
          </p:nvGrpSpPr>
          <p:grpSpPr bwMode="auto">
            <a:xfrm>
              <a:off x="3543300" y="3022600"/>
              <a:ext cx="4241800" cy="787400"/>
              <a:chOff x="2232" y="1904"/>
              <a:chExt cx="2672" cy="496"/>
            </a:xfrm>
          </p:grpSpPr>
          <p:sp>
            <p:nvSpPr>
              <p:cNvPr id="8228" name="Line 253"/>
              <p:cNvSpPr>
                <a:spLocks noChangeShapeType="1"/>
              </p:cNvSpPr>
              <p:nvPr/>
            </p:nvSpPr>
            <p:spPr bwMode="auto">
              <a:xfrm>
                <a:off x="2232" y="2400"/>
                <a:ext cx="2224"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9" name="Line 254"/>
              <p:cNvSpPr>
                <a:spLocks noChangeShapeType="1"/>
              </p:cNvSpPr>
              <p:nvPr/>
            </p:nvSpPr>
            <p:spPr bwMode="auto">
              <a:xfrm flipV="1">
                <a:off x="4456" y="1904"/>
                <a:ext cx="448" cy="496"/>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2744788" y="1292225"/>
            <a:ext cx="758825" cy="558800"/>
            <a:chOff x="2083" y="1606"/>
            <a:chExt cx="1489" cy="1097"/>
          </a:xfrm>
        </p:grpSpPr>
        <p:sp>
          <p:nvSpPr>
            <p:cNvPr id="9299"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00"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1"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2"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3"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304"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05"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6"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07"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8"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9"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0"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1"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12" name="Group 17"/>
            <p:cNvGrpSpPr>
              <a:grpSpLocks/>
            </p:cNvGrpSpPr>
            <p:nvPr/>
          </p:nvGrpSpPr>
          <p:grpSpPr bwMode="auto">
            <a:xfrm>
              <a:off x="2221" y="1871"/>
              <a:ext cx="518" cy="782"/>
              <a:chOff x="2400" y="1656"/>
              <a:chExt cx="752" cy="1136"/>
            </a:xfrm>
          </p:grpSpPr>
          <p:sp>
            <p:nvSpPr>
              <p:cNvPr id="9325"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26"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7"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28"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9"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30"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31"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13" name="Group 25"/>
            <p:cNvGrpSpPr>
              <a:grpSpLocks/>
            </p:cNvGrpSpPr>
            <p:nvPr/>
          </p:nvGrpSpPr>
          <p:grpSpPr bwMode="auto">
            <a:xfrm rot="-6511945">
              <a:off x="2834" y="1842"/>
              <a:ext cx="518" cy="783"/>
              <a:chOff x="2400" y="1656"/>
              <a:chExt cx="752" cy="1136"/>
            </a:xfrm>
          </p:grpSpPr>
          <p:sp>
            <p:nvSpPr>
              <p:cNvPr id="9318"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9"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0"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1"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2"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3"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4"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14"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5"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6"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7"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19" name="Text Box 37"/>
          <p:cNvSpPr txBox="1">
            <a:spLocks noChangeArrowheads="1"/>
          </p:cNvSpPr>
          <p:nvPr/>
        </p:nvSpPr>
        <p:spPr bwMode="auto">
          <a:xfrm>
            <a:off x="401638" y="1149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sp>
        <p:nvSpPr>
          <p:cNvPr id="9220" name="Rectangle 39"/>
          <p:cNvSpPr>
            <a:spLocks noGrp="1" noChangeArrowheads="1"/>
          </p:cNvSpPr>
          <p:nvPr>
            <p:ph type="title"/>
          </p:nvPr>
        </p:nvSpPr>
        <p:spPr/>
        <p:txBody>
          <a:bodyPr/>
          <a:lstStyle/>
          <a:p>
            <a:pPr eaLnBrk="1" hangingPunct="1"/>
            <a:r>
              <a:rPr lang="en-US" dirty="0" smtClean="0"/>
              <a:t>Logic tied to object maturity level (1)</a:t>
            </a:r>
          </a:p>
        </p:txBody>
      </p:sp>
      <p:sp>
        <p:nvSpPr>
          <p:cNvPr id="9221" name="Rectangle 40"/>
          <p:cNvSpPr>
            <a:spLocks noGrp="1" noChangeArrowheads="1"/>
          </p:cNvSpPr>
          <p:nvPr>
            <p:ph idx="1"/>
          </p:nvPr>
        </p:nvSpPr>
        <p:spPr>
          <a:xfrm>
            <a:off x="519113" y="4659313"/>
            <a:ext cx="8318500" cy="1730375"/>
          </a:xfrm>
        </p:spPr>
        <p:txBody>
          <a:bodyPr/>
          <a:lstStyle/>
          <a:p>
            <a:pPr>
              <a:buFont typeface="Arial" charset="0"/>
              <a:buChar char="•"/>
            </a:pPr>
            <a:r>
              <a:rPr lang="en-US" smtClean="0"/>
              <a:t>When object is below level and doesn't meet condition</a:t>
            </a:r>
          </a:p>
          <a:p>
            <a:pPr lvl="1"/>
            <a:r>
              <a:rPr lang="en-US" smtClean="0"/>
              <a:t>Save is allowed but object does not get promoted </a:t>
            </a:r>
          </a:p>
          <a:p>
            <a:pPr>
              <a:buFont typeface="Arial" charset="0"/>
              <a:buChar char="•"/>
            </a:pPr>
            <a:r>
              <a:rPr lang="en-US" smtClean="0"/>
              <a:t>When object is below level and meets condition</a:t>
            </a:r>
          </a:p>
          <a:p>
            <a:pPr lvl="1"/>
            <a:r>
              <a:rPr lang="en-US" smtClean="0"/>
              <a:t>Save is allowed and object gets promoted</a:t>
            </a:r>
          </a:p>
          <a:p>
            <a:pPr>
              <a:buFont typeface="Arial" charset="0"/>
              <a:buChar char="•"/>
            </a:pPr>
            <a:endParaRPr lang="en-US" smtClean="0"/>
          </a:p>
        </p:txBody>
      </p:sp>
      <p:grpSp>
        <p:nvGrpSpPr>
          <p:cNvPr id="9222" name="Group 41"/>
          <p:cNvGrpSpPr>
            <a:grpSpLocks/>
          </p:cNvGrpSpPr>
          <p:nvPr/>
        </p:nvGrpSpPr>
        <p:grpSpPr bwMode="auto">
          <a:xfrm>
            <a:off x="7778750" y="2216150"/>
            <a:ext cx="1027113" cy="874713"/>
            <a:chOff x="4324" y="1324"/>
            <a:chExt cx="647" cy="551"/>
          </a:xfrm>
        </p:grpSpPr>
        <p:sp>
          <p:nvSpPr>
            <p:cNvPr id="9297"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9298"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9223" name="Group 44"/>
          <p:cNvGrpSpPr>
            <a:grpSpLocks/>
          </p:cNvGrpSpPr>
          <p:nvPr/>
        </p:nvGrpSpPr>
        <p:grpSpPr bwMode="auto">
          <a:xfrm>
            <a:off x="6043613" y="1722438"/>
            <a:ext cx="1147762" cy="449262"/>
            <a:chOff x="3591" y="1357"/>
            <a:chExt cx="723" cy="283"/>
          </a:xfrm>
        </p:grpSpPr>
        <p:sp>
          <p:nvSpPr>
            <p:cNvPr id="9292"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4" name="Group 51"/>
          <p:cNvGrpSpPr>
            <a:grpSpLocks/>
          </p:cNvGrpSpPr>
          <p:nvPr/>
        </p:nvGrpSpPr>
        <p:grpSpPr bwMode="auto">
          <a:xfrm>
            <a:off x="2782888" y="3425825"/>
            <a:ext cx="758825" cy="558800"/>
            <a:chOff x="2083" y="1606"/>
            <a:chExt cx="1489" cy="1097"/>
          </a:xfrm>
        </p:grpSpPr>
        <p:sp>
          <p:nvSpPr>
            <p:cNvPr id="9259"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60"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1"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2"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3"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64"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65"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67"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8"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9"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0"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1"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72" name="Group 65"/>
            <p:cNvGrpSpPr>
              <a:grpSpLocks/>
            </p:cNvGrpSpPr>
            <p:nvPr/>
          </p:nvGrpSpPr>
          <p:grpSpPr bwMode="auto">
            <a:xfrm>
              <a:off x="2221" y="1871"/>
              <a:ext cx="518" cy="782"/>
              <a:chOff x="2400" y="1656"/>
              <a:chExt cx="752" cy="1136"/>
            </a:xfrm>
          </p:grpSpPr>
          <p:sp>
            <p:nvSpPr>
              <p:cNvPr id="9285"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6"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7"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88"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9"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90"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91"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3" name="Group 73"/>
            <p:cNvGrpSpPr>
              <a:grpSpLocks/>
            </p:cNvGrpSpPr>
            <p:nvPr/>
          </p:nvGrpSpPr>
          <p:grpSpPr bwMode="auto">
            <a:xfrm rot="-6511945">
              <a:off x="2834" y="1842"/>
              <a:ext cx="518" cy="783"/>
              <a:chOff x="2400" y="1656"/>
              <a:chExt cx="752" cy="1136"/>
            </a:xfrm>
          </p:grpSpPr>
          <p:sp>
            <p:nvSpPr>
              <p:cNvPr id="9278"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9"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0"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1"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2"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3"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84"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4"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5"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6"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7"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27" name="Rectangle 93"/>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8" name="Text Box 94"/>
          <p:cNvSpPr txBox="1">
            <a:spLocks noChangeArrowheads="1"/>
          </p:cNvSpPr>
          <p:nvPr/>
        </p:nvSpPr>
        <p:spPr bwMode="auto">
          <a:xfrm>
            <a:off x="4806950" y="2193925"/>
            <a:ext cx="2298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9229" name="Group 95"/>
          <p:cNvGrpSpPr>
            <a:grpSpLocks/>
          </p:cNvGrpSpPr>
          <p:nvPr/>
        </p:nvGrpSpPr>
        <p:grpSpPr bwMode="auto">
          <a:xfrm>
            <a:off x="4249738" y="2540000"/>
            <a:ext cx="669925" cy="636588"/>
            <a:chOff x="2149" y="1480"/>
            <a:chExt cx="523" cy="497"/>
          </a:xfrm>
        </p:grpSpPr>
        <p:sp>
          <p:nvSpPr>
            <p:cNvPr id="9248"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0" name="Text Box 117"/>
          <p:cNvSpPr txBox="1">
            <a:spLocks noChangeArrowheads="1"/>
          </p:cNvSpPr>
          <p:nvPr/>
        </p:nvSpPr>
        <p:spPr bwMode="auto">
          <a:xfrm>
            <a:off x="374650" y="3308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grpSp>
        <p:nvGrpSpPr>
          <p:cNvPr id="13" name="Group 122"/>
          <p:cNvGrpSpPr>
            <a:grpSpLocks/>
          </p:cNvGrpSpPr>
          <p:nvPr/>
        </p:nvGrpSpPr>
        <p:grpSpPr bwMode="auto">
          <a:xfrm>
            <a:off x="1633538" y="3590925"/>
            <a:ext cx="1111250" cy="550863"/>
            <a:chOff x="1029" y="2262"/>
            <a:chExt cx="700" cy="347"/>
          </a:xfrm>
        </p:grpSpPr>
        <p:sp>
          <p:nvSpPr>
            <p:cNvPr id="9244" name="Line 102"/>
            <p:cNvSpPr>
              <a:spLocks noChangeShapeType="1"/>
            </p:cNvSpPr>
            <p:nvPr/>
          </p:nvSpPr>
          <p:spPr bwMode="auto">
            <a:xfrm flipH="1">
              <a:off x="1043" y="2456"/>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5" name="Line 104"/>
            <p:cNvSpPr>
              <a:spLocks noChangeShapeType="1"/>
            </p:cNvSpPr>
            <p:nvPr/>
          </p:nvSpPr>
          <p:spPr bwMode="auto">
            <a:xfrm flipH="1">
              <a:off x="1029" y="2262"/>
              <a:ext cx="412" cy="16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6" name="Text Box 105"/>
            <p:cNvSpPr txBox="1">
              <a:spLocks noChangeArrowheads="1"/>
            </p:cNvSpPr>
            <p:nvPr/>
          </p:nvSpPr>
          <p:spPr bwMode="auto">
            <a:xfrm>
              <a:off x="1401" y="227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9247" name="Text Box 118"/>
            <p:cNvSpPr txBox="1">
              <a:spLocks noChangeArrowheads="1"/>
            </p:cNvSpPr>
            <p:nvPr/>
          </p:nvSpPr>
          <p:spPr bwMode="auto">
            <a:xfrm>
              <a:off x="1401" y="2436"/>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4" name="Group 121"/>
          <p:cNvGrpSpPr>
            <a:grpSpLocks/>
          </p:cNvGrpSpPr>
          <p:nvPr/>
        </p:nvGrpSpPr>
        <p:grpSpPr bwMode="auto">
          <a:xfrm>
            <a:off x="1646238" y="1719263"/>
            <a:ext cx="1089025" cy="274637"/>
            <a:chOff x="1037" y="1083"/>
            <a:chExt cx="686" cy="173"/>
          </a:xfrm>
        </p:grpSpPr>
        <p:sp>
          <p:nvSpPr>
            <p:cNvPr id="9242" name="Line 119"/>
            <p:cNvSpPr>
              <a:spLocks noChangeShapeType="1"/>
            </p:cNvSpPr>
            <p:nvPr/>
          </p:nvSpPr>
          <p:spPr bwMode="auto">
            <a:xfrm flipH="1">
              <a:off x="1037" y="1103"/>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Text Box 120"/>
            <p:cNvSpPr txBox="1">
              <a:spLocks noChangeArrowheads="1"/>
            </p:cNvSpPr>
            <p:nvPr/>
          </p:nvSpPr>
          <p:spPr bwMode="auto">
            <a:xfrm>
              <a:off x="1395" y="1083"/>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9234" name="Group 127"/>
          <p:cNvGrpSpPr>
            <a:grpSpLocks/>
          </p:cNvGrpSpPr>
          <p:nvPr/>
        </p:nvGrpSpPr>
        <p:grpSpPr bwMode="auto">
          <a:xfrm>
            <a:off x="8632825" y="79375"/>
            <a:ext cx="431800" cy="461963"/>
            <a:chOff x="3777" y="1768"/>
            <a:chExt cx="467" cy="499"/>
          </a:xfrm>
        </p:grpSpPr>
        <p:sp>
          <p:nvSpPr>
            <p:cNvPr id="9238" name="Rectangle 12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9" name="AutoShape 12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130"/>
          <p:cNvGrpSpPr>
            <a:grpSpLocks/>
          </p:cNvGrpSpPr>
          <p:nvPr/>
        </p:nvGrpSpPr>
        <p:grpSpPr bwMode="auto">
          <a:xfrm>
            <a:off x="8632825" y="79375"/>
            <a:ext cx="431800" cy="461963"/>
            <a:chOff x="2967" y="1718"/>
            <a:chExt cx="467" cy="499"/>
          </a:xfrm>
        </p:grpSpPr>
        <p:sp>
          <p:nvSpPr>
            <p:cNvPr id="9236" name="Rectangle 13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7" name="Rectangle 13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1070485"/>
            <a:ext cx="4643759" cy="1177415"/>
            <a:chOff x="3179441" y="1070485"/>
            <a:chExt cx="4643759" cy="1177415"/>
          </a:xfrm>
        </p:grpSpPr>
        <p:sp>
          <p:nvSpPr>
            <p:cNvPr id="9257" name="Line 87"/>
            <p:cNvSpPr>
              <a:spLocks noChangeShapeType="1"/>
            </p:cNvSpPr>
            <p:nvPr/>
          </p:nvSpPr>
          <p:spPr bwMode="auto">
            <a:xfrm>
              <a:off x="3937000" y="1295400"/>
              <a:ext cx="30861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8" name="Line 88"/>
            <p:cNvSpPr>
              <a:spLocks noChangeShapeType="1"/>
            </p:cNvSpPr>
            <p:nvPr/>
          </p:nvSpPr>
          <p:spPr bwMode="auto">
            <a:xfrm>
              <a:off x="7035800" y="1295400"/>
              <a:ext cx="787400" cy="9525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1070485"/>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4"/>
          <p:cNvGrpSpPr/>
          <p:nvPr/>
        </p:nvGrpSpPr>
        <p:grpSpPr>
          <a:xfrm>
            <a:off x="1733550" y="3022600"/>
            <a:ext cx="6254750" cy="1349375"/>
            <a:chOff x="1733550" y="3022600"/>
            <a:chExt cx="6254750" cy="1349375"/>
          </a:xfrm>
        </p:grpSpPr>
        <p:sp>
          <p:nvSpPr>
            <p:cNvPr id="9255" name="Text Box 91"/>
            <p:cNvSpPr txBox="1">
              <a:spLocks noChangeArrowheads="1"/>
            </p:cNvSpPr>
            <p:nvPr/>
          </p:nvSpPr>
          <p:spPr bwMode="auto">
            <a:xfrm>
              <a:off x="5880100" y="3822700"/>
              <a:ext cx="210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promote to</a:t>
              </a:r>
              <a:br>
                <a:rPr lang="en-US" sz="1800" dirty="0">
                  <a:solidFill>
                    <a:srgbClr val="CC00FF"/>
                  </a:solidFill>
                </a:rPr>
              </a:br>
              <a:r>
                <a:rPr lang="en-US" sz="1800" dirty="0">
                  <a:solidFill>
                    <a:srgbClr val="CC00FF"/>
                  </a:solidFill>
                </a:rPr>
                <a:t>level 3</a:t>
              </a:r>
            </a:p>
          </p:txBody>
        </p:sp>
        <p:grpSp>
          <p:nvGrpSpPr>
            <p:cNvPr id="4" name="Group 3"/>
            <p:cNvGrpSpPr/>
            <p:nvPr/>
          </p:nvGrpSpPr>
          <p:grpSpPr>
            <a:xfrm>
              <a:off x="1733550" y="3022600"/>
              <a:ext cx="6051550" cy="787400"/>
              <a:chOff x="1733550" y="3022600"/>
              <a:chExt cx="6051550" cy="787400"/>
            </a:xfrm>
          </p:grpSpPr>
          <p:grpSp>
            <p:nvGrpSpPr>
              <p:cNvPr id="15" name="Group 133"/>
              <p:cNvGrpSpPr>
                <a:grpSpLocks/>
              </p:cNvGrpSpPr>
              <p:nvPr/>
            </p:nvGrpSpPr>
            <p:grpSpPr bwMode="auto">
              <a:xfrm>
                <a:off x="1733550" y="3290888"/>
                <a:ext cx="920750" cy="314325"/>
                <a:chOff x="1092" y="2073"/>
                <a:chExt cx="580" cy="198"/>
              </a:xfrm>
            </p:grpSpPr>
            <p:sp>
              <p:nvSpPr>
                <p:cNvPr id="9240" name="Line 124"/>
                <p:cNvSpPr>
                  <a:spLocks noChangeShapeType="1"/>
                </p:cNvSpPr>
                <p:nvPr/>
              </p:nvSpPr>
              <p:spPr bwMode="auto">
                <a:xfrm flipH="1">
                  <a:off x="1092" y="2073"/>
                  <a:ext cx="399" cy="198"/>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1" name="Text Box 125"/>
                <p:cNvSpPr txBox="1">
                  <a:spLocks noChangeArrowheads="1"/>
                </p:cNvSpPr>
                <p:nvPr/>
              </p:nvSpPr>
              <p:spPr bwMode="auto">
                <a:xfrm>
                  <a:off x="1434" y="2090"/>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3</a:t>
                  </a:r>
                </a:p>
              </p:txBody>
            </p:sp>
          </p:grpSp>
          <p:grpSp>
            <p:nvGrpSpPr>
              <p:cNvPr id="3" name="Group 2"/>
              <p:cNvGrpSpPr/>
              <p:nvPr/>
            </p:nvGrpSpPr>
            <p:grpSpPr>
              <a:xfrm>
                <a:off x="3211319" y="3022600"/>
                <a:ext cx="4573781" cy="787400"/>
                <a:chOff x="3211319" y="3022600"/>
                <a:chExt cx="4573781" cy="787400"/>
              </a:xfrm>
            </p:grpSpPr>
            <p:sp>
              <p:nvSpPr>
                <p:cNvPr id="9253" name="Line 89"/>
                <p:cNvSpPr>
                  <a:spLocks noChangeShapeType="1"/>
                </p:cNvSpPr>
                <p:nvPr/>
              </p:nvSpPr>
              <p:spPr bwMode="auto">
                <a:xfrm>
                  <a:off x="3543300" y="3810000"/>
                  <a:ext cx="35306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4" name="Line 90"/>
                <p:cNvSpPr>
                  <a:spLocks noChangeShapeType="1"/>
                </p:cNvSpPr>
                <p:nvPr/>
              </p:nvSpPr>
              <p:spPr bwMode="auto">
                <a:xfrm flipV="1">
                  <a:off x="7073900" y="3022600"/>
                  <a:ext cx="711200" cy="7874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319" y="3171288"/>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
          <p:cNvGrpSpPr>
            <a:grpSpLocks/>
          </p:cNvGrpSpPr>
          <p:nvPr/>
        </p:nvGrpSpPr>
        <p:grpSpPr bwMode="auto">
          <a:xfrm>
            <a:off x="2744788" y="1292225"/>
            <a:ext cx="758825" cy="558800"/>
            <a:chOff x="2083" y="1606"/>
            <a:chExt cx="1489" cy="1097"/>
          </a:xfrm>
        </p:grpSpPr>
        <p:sp>
          <p:nvSpPr>
            <p:cNvPr id="10320"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21"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2"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3"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4"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25"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26"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7"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28"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9"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0"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1"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2"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33" name="Group 17"/>
            <p:cNvGrpSpPr>
              <a:grpSpLocks/>
            </p:cNvGrpSpPr>
            <p:nvPr/>
          </p:nvGrpSpPr>
          <p:grpSpPr bwMode="auto">
            <a:xfrm>
              <a:off x="2221" y="1871"/>
              <a:ext cx="518" cy="782"/>
              <a:chOff x="2400" y="1656"/>
              <a:chExt cx="752" cy="1136"/>
            </a:xfrm>
          </p:grpSpPr>
          <p:sp>
            <p:nvSpPr>
              <p:cNvPr id="10346"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7"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8"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49"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50"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51"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52"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34" name="Group 25"/>
            <p:cNvGrpSpPr>
              <a:grpSpLocks/>
            </p:cNvGrpSpPr>
            <p:nvPr/>
          </p:nvGrpSpPr>
          <p:grpSpPr bwMode="auto">
            <a:xfrm rot="-6511945">
              <a:off x="2834" y="1842"/>
              <a:ext cx="518" cy="783"/>
              <a:chOff x="2400" y="1656"/>
              <a:chExt cx="752" cy="1136"/>
            </a:xfrm>
          </p:grpSpPr>
          <p:sp>
            <p:nvSpPr>
              <p:cNvPr id="10339"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0"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1"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2"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3"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4"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45"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35"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6"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7"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8"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3" name="Text Box 37"/>
          <p:cNvSpPr txBox="1">
            <a:spLocks noChangeArrowheads="1"/>
          </p:cNvSpPr>
          <p:nvPr/>
        </p:nvSpPr>
        <p:spPr bwMode="auto">
          <a:xfrm>
            <a:off x="484188" y="1320800"/>
            <a:ext cx="1624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sp>
        <p:nvSpPr>
          <p:cNvPr id="10245" name="Rectangle 39"/>
          <p:cNvSpPr>
            <a:spLocks noGrp="1" noChangeArrowheads="1"/>
          </p:cNvSpPr>
          <p:nvPr>
            <p:ph type="title"/>
          </p:nvPr>
        </p:nvSpPr>
        <p:spPr/>
        <p:txBody>
          <a:bodyPr/>
          <a:lstStyle/>
          <a:p>
            <a:pPr eaLnBrk="1" hangingPunct="1"/>
            <a:r>
              <a:rPr lang="en-US" dirty="0" smtClean="0"/>
              <a:t>Logic tied to object maturity level (2)</a:t>
            </a:r>
          </a:p>
        </p:txBody>
      </p:sp>
      <p:sp>
        <p:nvSpPr>
          <p:cNvPr id="10246" name="Rectangle 40"/>
          <p:cNvSpPr>
            <a:spLocks noGrp="1" noChangeArrowheads="1"/>
          </p:cNvSpPr>
          <p:nvPr>
            <p:ph idx="1"/>
          </p:nvPr>
        </p:nvSpPr>
        <p:spPr>
          <a:xfrm>
            <a:off x="519113" y="4659313"/>
            <a:ext cx="8318500" cy="1730375"/>
          </a:xfrm>
        </p:spPr>
        <p:txBody>
          <a:bodyPr/>
          <a:lstStyle/>
          <a:p>
            <a:pPr>
              <a:buFont typeface="Arial" charset="0"/>
              <a:buChar char="•"/>
            </a:pPr>
            <a:r>
              <a:rPr lang="en-US" smtClean="0"/>
              <a:t>When object at or above level and doesn't meet condition</a:t>
            </a:r>
          </a:p>
          <a:p>
            <a:pPr lvl="1"/>
            <a:r>
              <a:rPr lang="en-US" smtClean="0"/>
              <a:t>Save is not allowed</a:t>
            </a:r>
          </a:p>
          <a:p>
            <a:pPr>
              <a:buFont typeface="Arial" charset="0"/>
              <a:buChar char="•"/>
            </a:pPr>
            <a:r>
              <a:rPr lang="en-US" smtClean="0"/>
              <a:t>When object at or above level and meets condition</a:t>
            </a:r>
          </a:p>
          <a:p>
            <a:pPr lvl="1"/>
            <a:r>
              <a:rPr lang="en-US" smtClean="0"/>
              <a:t>Save is allowed</a:t>
            </a:r>
          </a:p>
          <a:p>
            <a:pPr>
              <a:buFont typeface="Arial" charset="0"/>
              <a:buChar char="•"/>
            </a:pPr>
            <a:endParaRPr lang="en-US" smtClean="0"/>
          </a:p>
        </p:txBody>
      </p:sp>
      <p:grpSp>
        <p:nvGrpSpPr>
          <p:cNvPr id="10247" name="Group 41"/>
          <p:cNvGrpSpPr>
            <a:grpSpLocks/>
          </p:cNvGrpSpPr>
          <p:nvPr/>
        </p:nvGrpSpPr>
        <p:grpSpPr bwMode="auto">
          <a:xfrm>
            <a:off x="7778750" y="2216150"/>
            <a:ext cx="1027113" cy="874713"/>
            <a:chOff x="4324" y="1324"/>
            <a:chExt cx="647" cy="551"/>
          </a:xfrm>
        </p:grpSpPr>
        <p:sp>
          <p:nvSpPr>
            <p:cNvPr id="10313"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0314"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0248" name="Group 44"/>
          <p:cNvGrpSpPr>
            <a:grpSpLocks/>
          </p:cNvGrpSpPr>
          <p:nvPr/>
        </p:nvGrpSpPr>
        <p:grpSpPr bwMode="auto">
          <a:xfrm>
            <a:off x="6043613" y="1722438"/>
            <a:ext cx="1147762" cy="449262"/>
            <a:chOff x="3591" y="1357"/>
            <a:chExt cx="723" cy="283"/>
          </a:xfrm>
        </p:grpSpPr>
        <p:sp>
          <p:nvSpPr>
            <p:cNvPr id="10308"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9"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0"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1"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2"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49" name="Group 51"/>
          <p:cNvGrpSpPr>
            <a:grpSpLocks/>
          </p:cNvGrpSpPr>
          <p:nvPr/>
        </p:nvGrpSpPr>
        <p:grpSpPr bwMode="auto">
          <a:xfrm>
            <a:off x="2782888" y="3425825"/>
            <a:ext cx="758825" cy="558800"/>
            <a:chOff x="2083" y="1606"/>
            <a:chExt cx="1489" cy="1097"/>
          </a:xfrm>
        </p:grpSpPr>
        <p:sp>
          <p:nvSpPr>
            <p:cNvPr id="10275"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6"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7"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8"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9"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80"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81"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83"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4"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5"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6"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7"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8" name="Group 65"/>
            <p:cNvGrpSpPr>
              <a:grpSpLocks/>
            </p:cNvGrpSpPr>
            <p:nvPr/>
          </p:nvGrpSpPr>
          <p:grpSpPr bwMode="auto">
            <a:xfrm>
              <a:off x="2221" y="1871"/>
              <a:ext cx="518" cy="782"/>
              <a:chOff x="2400" y="1656"/>
              <a:chExt cx="752" cy="1136"/>
            </a:xfrm>
          </p:grpSpPr>
          <p:sp>
            <p:nvSpPr>
              <p:cNvPr id="10301"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02"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3"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4"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5"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6"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7"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9" name="Group 73"/>
            <p:cNvGrpSpPr>
              <a:grpSpLocks/>
            </p:cNvGrpSpPr>
            <p:nvPr/>
          </p:nvGrpSpPr>
          <p:grpSpPr bwMode="auto">
            <a:xfrm rot="-6511945">
              <a:off x="2834" y="1842"/>
              <a:ext cx="518" cy="783"/>
              <a:chOff x="2400" y="1656"/>
              <a:chExt cx="752" cy="1136"/>
            </a:xfrm>
          </p:grpSpPr>
          <p:sp>
            <p:nvSpPr>
              <p:cNvPr id="10294"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5"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6"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0"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90"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93"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0251" name="Group 92"/>
          <p:cNvGrpSpPr>
            <a:grpSpLocks/>
          </p:cNvGrpSpPr>
          <p:nvPr/>
        </p:nvGrpSpPr>
        <p:grpSpPr bwMode="auto">
          <a:xfrm>
            <a:off x="4779963" y="2149475"/>
            <a:ext cx="2351087" cy="912813"/>
            <a:chOff x="2547" y="642"/>
            <a:chExt cx="1481" cy="575"/>
          </a:xfrm>
        </p:grpSpPr>
        <p:sp>
          <p:nvSpPr>
            <p:cNvPr id="10270" name="Rectangle 93"/>
            <p:cNvSpPr>
              <a:spLocks noChangeArrowheads="1"/>
            </p:cNvSpPr>
            <p:nvPr/>
          </p:nvSpPr>
          <p:spPr bwMode="auto">
            <a:xfrm>
              <a:off x="2547" y="642"/>
              <a:ext cx="1481"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0271" name="Text Box 94"/>
            <p:cNvSpPr txBox="1">
              <a:spLocks noChangeArrowheads="1"/>
            </p:cNvSpPr>
            <p:nvPr/>
          </p:nvSpPr>
          <p:spPr bwMode="auto">
            <a:xfrm>
              <a:off x="2564" y="670"/>
              <a:ext cx="144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grpSp>
        <p:nvGrpSpPr>
          <p:cNvPr id="10252" name="Group 95"/>
          <p:cNvGrpSpPr>
            <a:grpSpLocks/>
          </p:cNvGrpSpPr>
          <p:nvPr/>
        </p:nvGrpSpPr>
        <p:grpSpPr bwMode="auto">
          <a:xfrm>
            <a:off x="4249738" y="2540000"/>
            <a:ext cx="669925" cy="636588"/>
            <a:chOff x="2149" y="1480"/>
            <a:chExt cx="523" cy="497"/>
          </a:xfrm>
        </p:grpSpPr>
        <p:sp>
          <p:nvSpPr>
            <p:cNvPr id="10266"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3" name="Text Box 100"/>
          <p:cNvSpPr txBox="1">
            <a:spLocks noChangeArrowheads="1"/>
          </p:cNvSpPr>
          <p:nvPr/>
        </p:nvSpPr>
        <p:spPr bwMode="auto">
          <a:xfrm>
            <a:off x="452438" y="3435350"/>
            <a:ext cx="16557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grpSp>
        <p:nvGrpSpPr>
          <p:cNvPr id="15" name="Group 109"/>
          <p:cNvGrpSpPr>
            <a:grpSpLocks/>
          </p:cNvGrpSpPr>
          <p:nvPr/>
        </p:nvGrpSpPr>
        <p:grpSpPr bwMode="auto">
          <a:xfrm>
            <a:off x="1441450" y="1582738"/>
            <a:ext cx="1212850" cy="342900"/>
            <a:chOff x="908" y="997"/>
            <a:chExt cx="764" cy="216"/>
          </a:xfrm>
        </p:grpSpPr>
        <p:sp>
          <p:nvSpPr>
            <p:cNvPr id="10264" name="Line 101"/>
            <p:cNvSpPr>
              <a:spLocks noChangeShapeType="1"/>
            </p:cNvSpPr>
            <p:nvPr/>
          </p:nvSpPr>
          <p:spPr bwMode="auto">
            <a:xfrm flipH="1">
              <a:off x="908" y="997"/>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5" name="Text Box 102"/>
            <p:cNvSpPr txBox="1">
              <a:spLocks noChangeArrowheads="1"/>
            </p:cNvSpPr>
            <p:nvPr/>
          </p:nvSpPr>
          <p:spPr bwMode="auto">
            <a:xfrm>
              <a:off x="1344" y="101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6" name="Group 111"/>
          <p:cNvGrpSpPr>
            <a:grpSpLocks/>
          </p:cNvGrpSpPr>
          <p:nvPr/>
        </p:nvGrpSpPr>
        <p:grpSpPr bwMode="auto">
          <a:xfrm>
            <a:off x="1443038" y="3695700"/>
            <a:ext cx="1357312" cy="342900"/>
            <a:chOff x="909" y="2328"/>
            <a:chExt cx="855" cy="216"/>
          </a:xfrm>
        </p:grpSpPr>
        <p:sp>
          <p:nvSpPr>
            <p:cNvPr id="10262" name="Line 103"/>
            <p:cNvSpPr>
              <a:spLocks noChangeShapeType="1"/>
            </p:cNvSpPr>
            <p:nvPr/>
          </p:nvSpPr>
          <p:spPr bwMode="auto">
            <a:xfrm flipH="1">
              <a:off x="909" y="2328"/>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3" name="Text Box 104"/>
            <p:cNvSpPr txBox="1">
              <a:spLocks noChangeArrowheads="1"/>
            </p:cNvSpPr>
            <p:nvPr/>
          </p:nvSpPr>
          <p:spPr bwMode="auto">
            <a:xfrm>
              <a:off x="1364" y="235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Dade</a:t>
              </a:r>
            </a:p>
          </p:txBody>
        </p:sp>
      </p:grpSp>
      <p:grpSp>
        <p:nvGrpSpPr>
          <p:cNvPr id="10256" name="Group 113"/>
          <p:cNvGrpSpPr>
            <a:grpSpLocks/>
          </p:cNvGrpSpPr>
          <p:nvPr/>
        </p:nvGrpSpPr>
        <p:grpSpPr bwMode="auto">
          <a:xfrm>
            <a:off x="8632825" y="79375"/>
            <a:ext cx="431800" cy="461963"/>
            <a:chOff x="3777" y="1768"/>
            <a:chExt cx="467" cy="499"/>
          </a:xfrm>
        </p:grpSpPr>
        <p:sp>
          <p:nvSpPr>
            <p:cNvPr id="10260" name="Rectangle 11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61" name="AutoShape 11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8" name="Group 116"/>
          <p:cNvGrpSpPr>
            <a:grpSpLocks/>
          </p:cNvGrpSpPr>
          <p:nvPr/>
        </p:nvGrpSpPr>
        <p:grpSpPr bwMode="auto">
          <a:xfrm>
            <a:off x="8632825" y="79375"/>
            <a:ext cx="431800" cy="461963"/>
            <a:chOff x="2967" y="1718"/>
            <a:chExt cx="467" cy="499"/>
          </a:xfrm>
        </p:grpSpPr>
        <p:sp>
          <p:nvSpPr>
            <p:cNvPr id="10258" name="Rectangle 11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59" name="Rectangle 11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5" name="Group 110"/>
            <p:cNvGrpSpPr>
              <a:grpSpLocks/>
            </p:cNvGrpSpPr>
            <p:nvPr/>
          </p:nvGrpSpPr>
          <p:grpSpPr bwMode="auto">
            <a:xfrm>
              <a:off x="3937000" y="896938"/>
              <a:ext cx="1882775" cy="788987"/>
              <a:chOff x="2480" y="565"/>
              <a:chExt cx="1186" cy="497"/>
            </a:xfrm>
          </p:grpSpPr>
          <p:sp>
            <p:nvSpPr>
              <p:cNvPr id="10315" name="Line 105"/>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316" name="Group 106"/>
              <p:cNvGrpSpPr>
                <a:grpSpLocks/>
              </p:cNvGrpSpPr>
              <p:nvPr/>
            </p:nvGrpSpPr>
            <p:grpSpPr bwMode="auto">
              <a:xfrm>
                <a:off x="3542" y="565"/>
                <a:ext cx="124" cy="497"/>
                <a:chOff x="3067" y="1854"/>
                <a:chExt cx="584" cy="2335"/>
              </a:xfrm>
            </p:grpSpPr>
            <p:sp>
              <p:nvSpPr>
                <p:cNvPr id="10318" name="Rectangle 107"/>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19" name="Rectangle 108"/>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2" name="Group 112"/>
            <p:cNvGrpSpPr>
              <a:grpSpLocks/>
            </p:cNvGrpSpPr>
            <p:nvPr/>
          </p:nvGrpSpPr>
          <p:grpSpPr bwMode="auto">
            <a:xfrm>
              <a:off x="3543300" y="3022600"/>
              <a:ext cx="4241800" cy="787400"/>
              <a:chOff x="2232" y="1904"/>
              <a:chExt cx="2672" cy="496"/>
            </a:xfrm>
          </p:grpSpPr>
          <p:sp>
            <p:nvSpPr>
              <p:cNvPr id="10273" name="Line 89"/>
              <p:cNvSpPr>
                <a:spLocks noChangeShapeType="1"/>
              </p:cNvSpPr>
              <p:nvPr/>
            </p:nvSpPr>
            <p:spPr bwMode="auto">
              <a:xfrm>
                <a:off x="2232" y="2400"/>
                <a:ext cx="2224"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4" name="Line 90"/>
              <p:cNvSpPr>
                <a:spLocks noChangeShapeType="1"/>
              </p:cNvSpPr>
              <p:nvPr/>
            </p:nvSpPr>
            <p:spPr bwMode="auto">
              <a:xfrm flipV="1">
                <a:off x="4456" y="1904"/>
                <a:ext cx="448" cy="496"/>
              </a:xfrm>
              <a:prstGeom prst="line">
                <a:avLst/>
              </a:prstGeom>
              <a:noFill/>
              <a:ln w="28575">
                <a:solidFill>
                  <a:srgbClr val="CC66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Enforcing validation of invalid data</a:t>
            </a:r>
          </a:p>
        </p:txBody>
      </p:sp>
      <p:sp>
        <p:nvSpPr>
          <p:cNvPr id="11267" name="Rectangle 3"/>
          <p:cNvSpPr>
            <a:spLocks noGrp="1" noChangeArrowheads="1"/>
          </p:cNvSpPr>
          <p:nvPr>
            <p:ph idx="1"/>
          </p:nvPr>
        </p:nvSpPr>
        <p:spPr>
          <a:xfrm>
            <a:off x="519113" y="773113"/>
            <a:ext cx="5963574" cy="5627687"/>
          </a:xfrm>
        </p:spPr>
        <p:txBody>
          <a:bodyPr/>
          <a:lstStyle/>
          <a:p>
            <a:pPr>
              <a:buFont typeface="Arial" charset="0"/>
              <a:buChar char="•"/>
            </a:pPr>
            <a:r>
              <a:rPr lang="en-US" sz="2000" dirty="0" smtClean="0"/>
              <a:t>"Invalid data" validation is typically enforced by field validators and validation expressions</a:t>
            </a:r>
          </a:p>
          <a:p>
            <a:pPr lvl="1">
              <a:buFont typeface="Arial" charset="0"/>
              <a:buChar char="•"/>
            </a:pPr>
            <a:r>
              <a:rPr lang="en-US" sz="2000" dirty="0" smtClean="0"/>
              <a:t>Complex invalid data validation can be enforced by validation rules</a:t>
            </a:r>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a:p>
          <a:p>
            <a:pPr>
              <a:buFont typeface="Arial" charset="0"/>
              <a:buChar char="•"/>
            </a:pPr>
            <a:endParaRPr lang="en-US" sz="2000" dirty="0" smtClean="0"/>
          </a:p>
          <a:p>
            <a:pPr marL="0" indent="0">
              <a:buNone/>
            </a:pPr>
            <a:endParaRPr lang="en-US" sz="2000" dirty="0" smtClean="0"/>
          </a:p>
          <a:p>
            <a:pPr>
              <a:buFont typeface="Arial" charset="0"/>
              <a:buChar char="•"/>
            </a:pPr>
            <a:r>
              <a:rPr lang="en-US" sz="2000" dirty="0" smtClean="0"/>
              <a:t>"Object maturity" validation is enforced exclusively by claim and exposure validation rules</a:t>
            </a:r>
          </a:p>
        </p:txBody>
      </p:sp>
      <p:pic>
        <p:nvPicPr>
          <p:cNvPr id="1026" name="Picture 2" descr="C:\Users\trhoades\AppData\Local\Temp\SNAGHTML25d95f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95" y="2151053"/>
            <a:ext cx="5051285" cy="31754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942" y="1289687"/>
            <a:ext cx="3381874" cy="417557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14780</TotalTime>
  <Words>4539</Words>
  <Application>Microsoft Office PowerPoint</Application>
  <PresentationFormat>On-screen Show (4:3)</PresentationFormat>
  <Paragraphs>363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1_test-template</vt:lpstr>
      <vt:lpstr>Validation Rules</vt:lpstr>
      <vt:lpstr>Lesson objectives</vt:lpstr>
      <vt:lpstr>Lesson outline</vt:lpstr>
      <vt:lpstr>Types of validation in ClaimCenter</vt:lpstr>
      <vt:lpstr>Logic that prevents invalid data</vt:lpstr>
      <vt:lpstr>Logic tied to object maturity level (1)</vt:lpstr>
      <vt:lpstr>Logic tied to object maturity level (2)</vt:lpstr>
      <vt:lpstr>Enforcing validation of invalid data</vt:lpstr>
      <vt:lpstr>Lesson outline</vt:lpstr>
      <vt:lpstr>Claim and exposure validation rules</vt:lpstr>
      <vt:lpstr>Validation levels</vt:lpstr>
      <vt:lpstr>Behavior tied to internal levels</vt:lpstr>
      <vt:lpstr>Pre-update and validation</vt:lpstr>
      <vt:lpstr>Object promoted to highest possible level </vt:lpstr>
      <vt:lpstr>Related objects can trigger validation</vt:lpstr>
      <vt:lpstr>Related claim objects trigger validation</vt:lpstr>
      <vt:lpstr>Lesson outline</vt:lpstr>
      <vt:lpstr>Validation rule errors</vt:lpstr>
      <vt:lpstr>Validation rule warnings</vt:lpstr>
      <vt:lpstr>Validation level for given object</vt:lpstr>
      <vt:lpstr>Review: Running validation rules manually</vt:lpstr>
      <vt:lpstr>Lesson outline</vt:lpstr>
      <vt:lpstr>The reject method</vt:lpstr>
      <vt:lpstr>reject method: warning vs. error</vt:lpstr>
      <vt:lpstr>reject method: warning and error</vt:lpstr>
      <vt:lpstr>Lesson outline</vt:lpstr>
      <vt:lpstr>The rejectField method</vt:lpstr>
      <vt:lpstr>rejectField Example</vt:lpstr>
      <vt:lpstr>The rejectSubField method</vt:lpstr>
      <vt:lpstr>rejectSubField Example</vt:lpstr>
      <vt:lpstr>Page Navigation and Highlighting Fields</vt:lpstr>
      <vt:lpstr>Validation of FNOL Steps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Tom Rhoades</dc:creator>
  <dc:description>2070</dc:description>
  <cp:lastModifiedBy>Tom Rhoades</cp:lastModifiedBy>
  <cp:revision>1844</cp:revision>
  <dcterms:created xsi:type="dcterms:W3CDTF">2007-08-02T20:13:16Z</dcterms:created>
  <dcterms:modified xsi:type="dcterms:W3CDTF">2014-02-13T20:03:41Z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