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48"/>
  </p:notesMasterIdLst>
  <p:handoutMasterIdLst>
    <p:handoutMasterId r:id="rId49"/>
  </p:handoutMasterIdLst>
  <p:sldIdLst>
    <p:sldId id="1192" r:id="rId2"/>
    <p:sldId id="1299" r:id="rId3"/>
    <p:sldId id="1300" r:id="rId4"/>
    <p:sldId id="1666" r:id="rId5"/>
    <p:sldId id="1633" r:id="rId6"/>
    <p:sldId id="1668" r:id="rId7"/>
    <p:sldId id="1669" r:id="rId8"/>
    <p:sldId id="1684" r:id="rId9"/>
    <p:sldId id="1685" r:id="rId10"/>
    <p:sldId id="1686" r:id="rId11"/>
    <p:sldId id="1687" r:id="rId12"/>
    <p:sldId id="1679" r:id="rId13"/>
    <p:sldId id="1634" r:id="rId14"/>
    <p:sldId id="1674" r:id="rId15"/>
    <p:sldId id="1688" r:id="rId16"/>
    <p:sldId id="1676" r:id="rId17"/>
    <p:sldId id="1689" r:id="rId18"/>
    <p:sldId id="1680" r:id="rId19"/>
    <p:sldId id="1638" r:id="rId20"/>
    <p:sldId id="1639" r:id="rId21"/>
    <p:sldId id="1637" r:id="rId22"/>
    <p:sldId id="1681" r:id="rId23"/>
    <p:sldId id="1690" r:id="rId24"/>
    <p:sldId id="1641" r:id="rId25"/>
    <p:sldId id="1642" r:id="rId26"/>
    <p:sldId id="1657" r:id="rId27"/>
    <p:sldId id="1661" r:id="rId28"/>
    <p:sldId id="1662" r:id="rId29"/>
    <p:sldId id="1663" r:id="rId30"/>
    <p:sldId id="1656" r:id="rId31"/>
    <p:sldId id="1658" r:id="rId32"/>
    <p:sldId id="1659" r:id="rId33"/>
    <p:sldId id="1660" r:id="rId34"/>
    <p:sldId id="1632" r:id="rId35"/>
    <p:sldId id="1691" r:id="rId36"/>
    <p:sldId id="1664" r:id="rId37"/>
    <p:sldId id="1648" r:id="rId38"/>
    <p:sldId id="1636" r:id="rId39"/>
    <p:sldId id="1654" r:id="rId40"/>
    <p:sldId id="1655" r:id="rId41"/>
    <p:sldId id="1643" r:id="rId42"/>
    <p:sldId id="1650" r:id="rId43"/>
    <p:sldId id="1644" r:id="rId44"/>
    <p:sldId id="1551" r:id="rId45"/>
    <p:sldId id="1554" r:id="rId46"/>
    <p:sldId id="1692" r:id="rId47"/>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6"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9900"/>
    <a:srgbClr val="CCCCFF"/>
    <a:srgbClr val="0033CC"/>
    <a:srgbClr val="FF0000"/>
    <a:srgbClr val="FFFF00"/>
    <a:srgbClr val="CCFFCC"/>
    <a:srgbClr val="3366FF"/>
    <a:srgbClr val="CC0099"/>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24" autoAdjust="0"/>
    <p:restoredTop sz="83819" autoAdjust="0"/>
  </p:normalViewPr>
  <p:slideViewPr>
    <p:cSldViewPr snapToGrid="0">
      <p:cViewPr>
        <p:scale>
          <a:sx n="74" d="100"/>
          <a:sy n="74" d="100"/>
        </p:scale>
        <p:origin x="-1146" y="846"/>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7" d="100"/>
          <a:sy n="47" d="100"/>
        </p:scale>
        <p:origin x="-2694"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18.xml"/><Relationship Id="rId7" Type="http://schemas.openxmlformats.org/officeDocument/2006/relationships/slide" Target="slides/slide37.xml"/><Relationship Id="rId2" Type="http://schemas.openxmlformats.org/officeDocument/2006/relationships/slide" Target="slides/slide12.xml"/><Relationship Id="rId1" Type="http://schemas.openxmlformats.org/officeDocument/2006/relationships/slide" Target="slides/slide3.xml"/><Relationship Id="rId6" Type="http://schemas.openxmlformats.org/officeDocument/2006/relationships/slide" Target="slides/slide30.xml"/><Relationship Id="rId5" Type="http://schemas.openxmlformats.org/officeDocument/2006/relationships/slide" Target="slides/slide26.xml"/><Relationship Id="rId4"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336D8AD3-F0A3-4FD8-93EF-5372B56D3811}" type="slidenum">
              <a:rPr lang="en-US" altLang="en-US"/>
              <a:pPr>
                <a:defRPr/>
              </a:pPr>
              <a:t>‹#›</a:t>
            </a:fld>
            <a:endParaRPr lang="en-US" altLang="en-US"/>
          </a:p>
        </p:txBody>
      </p:sp>
    </p:spTree>
    <p:extLst>
      <p:ext uri="{BB962C8B-B14F-4D97-AF65-F5344CB8AC3E}">
        <p14:creationId xmlns:p14="http://schemas.microsoft.com/office/powerpoint/2010/main" val="23670067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latin typeface="Arial" charset="0"/>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43A45AA7-C4DD-46D2-BDFD-77E7A7F9CAEE}"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latin typeface="Arial" charset="0"/>
              </a:defRPr>
            </a:lvl1pPr>
          </a:lstStyle>
          <a:p>
            <a:pPr>
              <a:defRPr/>
            </a:pPr>
            <a:r>
              <a:rPr lang="en-US" altLang="en-US" dirty="0"/>
              <a:t>	</a:t>
            </a:r>
            <a:r>
              <a:rPr lang="en-US" altLang="en-US" dirty="0" smtClean="0"/>
              <a:t>Configuring Permissions - </a:t>
            </a:r>
            <a:fld id="{603C12AD-9666-4E0F-ADBD-50C9FA7C6F8F}" type="slidenum">
              <a:rPr lang="en-US" altLang="en-US"/>
              <a:pPr>
                <a:defRPr/>
              </a:pPr>
              <a:t>‹#›</a:t>
            </a:fld>
            <a:endParaRPr lang="en-US" altLang="en-US" dirty="0"/>
          </a:p>
        </p:txBody>
      </p:sp>
    </p:spTree>
    <p:extLst>
      <p:ext uri="{BB962C8B-B14F-4D97-AF65-F5344CB8AC3E}">
        <p14:creationId xmlns:p14="http://schemas.microsoft.com/office/powerpoint/2010/main" val="448943029"/>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Configuring Permissions - </a:t>
            </a:r>
            <a:fld id="{A4148B32-0DB2-4636-B30E-A075CCC4B1BF}" type="slidenum">
              <a:rPr lang="en-US" altLang="en-US" sz="1200" b="0" smtClean="0">
                <a:solidFill>
                  <a:schemeClr val="tx1"/>
                </a:solidFill>
              </a:rPr>
              <a:pPr eaLnBrk="1" hangingPunct="1"/>
              <a:t>1</a:t>
            </a:fld>
            <a:endParaRPr lang="en-US" altLang="en-US" sz="1200" b="0" dirty="0" smtClean="0">
              <a:solidFill>
                <a:schemeClr val="tx1"/>
              </a:solidFill>
            </a:endParaRPr>
          </a:p>
        </p:txBody>
      </p:sp>
      <p:sp>
        <p:nvSpPr>
          <p:cNvPr id="52228" name="Rectangle 2"/>
          <p:cNvSpPr>
            <a:spLocks noGrp="1" noRot="1" noChangeAspect="1" noChangeArrowheads="1" noTextEdit="1"/>
          </p:cNvSpPr>
          <p:nvPr>
            <p:ph type="sldImg"/>
          </p:nvPr>
        </p:nvSpPr>
        <p:spPr>
          <a:xfrm>
            <a:off x="715963" y="630238"/>
            <a:ext cx="5430837" cy="4073525"/>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89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Configuring Permissions - </a:t>
            </a:r>
            <a:fld id="{E04597D6-7A3E-47E6-94AD-67F4484135FD}" type="slidenum">
              <a:rPr lang="en-US" altLang="en-US" sz="1200" smtClean="0">
                <a:solidFill>
                  <a:schemeClr val="tx1"/>
                </a:solidFill>
              </a:rPr>
              <a:pPr eaLnBrk="1" hangingPunct="1"/>
              <a:t>10</a:t>
            </a:fld>
            <a:endParaRPr lang="en-US" altLang="en-US" sz="1200" dirty="0" smtClean="0">
              <a:solidFill>
                <a:schemeClr val="tx1"/>
              </a:solidFill>
            </a:endParaRPr>
          </a:p>
        </p:txBody>
      </p:sp>
      <p:sp>
        <p:nvSpPr>
          <p:cNvPr id="38916" name="Rectangle 2"/>
          <p:cNvSpPr>
            <a:spLocks noGrp="1" noRot="1" noChangeAspect="1" noChangeArrowheads="1" noTextEdit="1"/>
          </p:cNvSpPr>
          <p:nvPr>
            <p:ph type="sldImg"/>
          </p:nvPr>
        </p:nvSpPr>
        <p:spPr>
          <a:xfrm>
            <a:off x="715963" y="630238"/>
            <a:ext cx="5432425" cy="4073525"/>
          </a:xfrm>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p>
            <a:pPr eaLnBrk="1" hangingPunct="1"/>
            <a:r>
              <a:rPr lang="en-US" dirty="0" smtClean="0"/>
              <a:t>In the example above:</a:t>
            </a:r>
          </a:p>
          <a:p>
            <a:pPr lvl="1" eaLnBrk="1" hangingPunct="1"/>
            <a:r>
              <a:rPr lang="en-US" dirty="0" smtClean="0"/>
              <a:t>Ida Belt is a CSR without the Close Claim permission. Her Claim Actions menu lacks the Close Claim menu item.</a:t>
            </a:r>
          </a:p>
          <a:p>
            <a:pPr lvl="1" eaLnBrk="1" hangingPunct="1"/>
            <a:r>
              <a:rPr lang="en-US" dirty="0" smtClean="0"/>
              <a:t>Betty</a:t>
            </a:r>
            <a:r>
              <a:rPr lang="en-US" baseline="0" dirty="0" smtClean="0"/>
              <a:t> Baker </a:t>
            </a:r>
            <a:r>
              <a:rPr lang="en-US" dirty="0" smtClean="0"/>
              <a:t>is an adjuster with the Close Claim permission. His Claim Actions menu has the Close Claim menu item.</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99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Configuring Permissions - </a:t>
            </a:r>
            <a:fld id="{482FC00D-5385-4B55-9F3E-1D7FDC54745F}" type="slidenum">
              <a:rPr lang="en-US" altLang="en-US" sz="1200" smtClean="0">
                <a:solidFill>
                  <a:schemeClr val="tx1"/>
                </a:solidFill>
              </a:rPr>
              <a:pPr eaLnBrk="1" hangingPunct="1"/>
              <a:t>11</a:t>
            </a:fld>
            <a:endParaRPr lang="en-US" altLang="en-US" sz="1200" dirty="0" smtClean="0">
              <a:solidFill>
                <a:schemeClr val="tx1"/>
              </a:solidFill>
            </a:endParaRPr>
          </a:p>
        </p:txBody>
      </p:sp>
      <p:sp>
        <p:nvSpPr>
          <p:cNvPr id="39940" name="Rectangle 2"/>
          <p:cNvSpPr>
            <a:spLocks noGrp="1" noRot="1" noChangeAspect="1" noChangeArrowheads="1" noTextEdit="1"/>
          </p:cNvSpPr>
          <p:nvPr>
            <p:ph type="sldImg"/>
          </p:nvPr>
        </p:nvSpPr>
        <p:spPr>
          <a:xfrm>
            <a:off x="715963" y="630238"/>
            <a:ext cx="5432425" cy="4073525"/>
          </a:xfrm>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When an end user attempts to log on to an application, the following occurs:</a:t>
            </a:r>
          </a:p>
          <a:p>
            <a:pPr lvl="1" eaLnBrk="1" hangingPunct="1"/>
            <a:r>
              <a:rPr lang="en-US" dirty="0" smtClean="0"/>
              <a:t>The user supplies their user name and password to ClaimCenter via the login page.</a:t>
            </a:r>
          </a:p>
          <a:p>
            <a:pPr lvl="1" eaLnBrk="1" hangingPunct="1"/>
            <a:r>
              <a:rPr lang="en-US" dirty="0" smtClean="0"/>
              <a:t>ClaimCenter queries its database to authenticate the user and determine which permissions are assigned to the user and what the user's start page is. Out-of-box, authentication is managed through the ClaimCenter database. There is a table in the database which stores user names and password. (The system can also be configured to authenticate against an existing user domain structure.) Permissions determine which screens the user can navigate to and which actions the user can perform. The startup view is the first page rendered after log in.</a:t>
            </a:r>
          </a:p>
          <a:p>
            <a:pPr lvl="1" eaLnBrk="1" hangingPunct="1"/>
            <a:r>
              <a:rPr lang="en-US" dirty="0" smtClean="0"/>
              <a:t>ClaimCenter authenticates the user.</a:t>
            </a:r>
          </a:p>
          <a:p>
            <a:pPr lvl="1" eaLnBrk="1" hangingPunct="1"/>
            <a:r>
              <a:rPr lang="en-US" dirty="0" smtClean="0"/>
              <a:t>ClaimCenter renders the appropriate startup view with permissions appropriate for that user.</a:t>
            </a:r>
          </a:p>
          <a:p>
            <a:pPr eaLnBrk="1" hangingPunct="1"/>
            <a:r>
              <a:rPr lang="en-US" dirty="0" smtClean="0"/>
              <a:t>A user's permissions are determined at login. However, if an administrator changes a user's permissions while that user is logged in, the new permissions are applied immediately.</a:t>
            </a:r>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Configuring Permissions - </a:t>
            </a:r>
            <a:fld id="{CEBC29A5-9F78-46C9-827D-35E427FE629B}" type="slidenum">
              <a:rPr lang="en-US" altLang="en-US" sz="1200" b="0" smtClean="0">
                <a:solidFill>
                  <a:schemeClr val="tx1"/>
                </a:solidFill>
              </a:rPr>
              <a:pPr eaLnBrk="1" hangingPunct="1"/>
              <a:t>12</a:t>
            </a:fld>
            <a:endParaRPr lang="en-US" altLang="en-US" sz="1200" b="0" dirty="0" smtClean="0">
              <a:solidFill>
                <a:schemeClr val="tx1"/>
              </a:solidFill>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Configuring Permissions - </a:t>
            </a:r>
            <a:fld id="{C806B596-DF77-4F3A-BBA2-A06694A8278A}" type="slidenum">
              <a:rPr lang="en-US" altLang="en-US" sz="1200" b="0" smtClean="0">
                <a:solidFill>
                  <a:schemeClr val="tx1"/>
                </a:solidFill>
              </a:rPr>
              <a:pPr eaLnBrk="1" hangingPunct="1"/>
              <a:t>13</a:t>
            </a:fld>
            <a:endParaRPr lang="en-US" altLang="en-US" sz="1200" b="0" dirty="0" smtClean="0">
              <a:solidFill>
                <a:schemeClr val="tx1"/>
              </a:solidFill>
            </a:endParaRPr>
          </a:p>
        </p:txBody>
      </p:sp>
      <p:sp>
        <p:nvSpPr>
          <p:cNvPr id="64516" name="Rectangle 2"/>
          <p:cNvSpPr>
            <a:spLocks noGrp="1" noRot="1" noChangeAspect="1" noChangeArrowheads="1" noTextEdit="1"/>
          </p:cNvSpPr>
          <p:nvPr>
            <p:ph type="sldImg"/>
          </p:nvPr>
        </p:nvSpPr>
        <p:spPr>
          <a:xfrm>
            <a:off x="715963" y="630238"/>
            <a:ext cx="5432425" cy="4073525"/>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There are no absolute rules regarding how the permission/role structure must be built to accommodate users with varying levels of access. For example, if adjusters should be able to do everything CSRs can do as well as some adjuster-only tasks, then:</a:t>
            </a:r>
          </a:p>
          <a:p>
            <a:pPr lvl="1" eaLnBrk="1" hangingPunct="1"/>
            <a:r>
              <a:rPr lang="en-US" smtClean="0"/>
              <a:t>You could create the Adjuster role so it has all the permissions of the CSR role plus the additional permissions. CSR users get just the CSR role. Adjuster users get just the adjuster role.</a:t>
            </a:r>
          </a:p>
          <a:p>
            <a:pPr lvl="1" eaLnBrk="1" hangingPunct="1"/>
            <a:r>
              <a:rPr lang="en-US" smtClean="0"/>
              <a:t>You could create the Adjuster role so it has only the additional permissions that CSRs do not get. CSR users get just the CSR role. Adjusters get both the CSR and the adjuster role.</a:t>
            </a:r>
          </a:p>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Configuring Permissions - </a:t>
            </a:r>
            <a:fld id="{A8CF1CA4-6CEC-4A51-BAF6-FF0D327EE19A}" type="slidenum">
              <a:rPr lang="en-US" altLang="en-US" sz="1200" b="0" smtClean="0">
                <a:solidFill>
                  <a:schemeClr val="tx1"/>
                </a:solidFill>
              </a:rPr>
              <a:pPr eaLnBrk="1" hangingPunct="1"/>
              <a:t>14</a:t>
            </a:fld>
            <a:endParaRPr lang="en-US" altLang="en-US" sz="1200" b="0" dirty="0" smtClean="0">
              <a:solidFill>
                <a:schemeClr val="tx1"/>
              </a:solidFill>
            </a:endParaRPr>
          </a:p>
        </p:txBody>
      </p:sp>
      <p:sp>
        <p:nvSpPr>
          <p:cNvPr id="65540" name="Rectangle 2"/>
          <p:cNvSpPr>
            <a:spLocks noGrp="1" noRot="1" noChangeAspect="1" noChangeArrowheads="1" noTextEdit="1"/>
          </p:cNvSpPr>
          <p:nvPr>
            <p:ph type="sldImg"/>
          </p:nvPr>
        </p:nvSpPr>
        <p:spPr>
          <a:xfrm>
            <a:off x="715963" y="630238"/>
            <a:ext cx="5432425" cy="4073525"/>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Configuring Permissions - </a:t>
            </a:r>
            <a:fld id="{38929CB9-B3A8-4D1E-9273-A3120D5C2868}" type="slidenum">
              <a:rPr lang="en-US" altLang="en-US" sz="1200" smtClean="0">
                <a:solidFill>
                  <a:schemeClr val="tx1"/>
                </a:solidFill>
              </a:rPr>
              <a:pPr eaLnBrk="1" hangingPunct="1"/>
              <a:t>15</a:t>
            </a:fld>
            <a:endParaRPr lang="en-US" altLang="en-US" sz="1200" dirty="0" smtClean="0">
              <a:solidFill>
                <a:schemeClr val="tx1"/>
              </a:solidFill>
            </a:endParaRPr>
          </a:p>
        </p:txBody>
      </p:sp>
      <p:sp>
        <p:nvSpPr>
          <p:cNvPr id="44036" name="Rectangle 2"/>
          <p:cNvSpPr>
            <a:spLocks noGrp="1" noRot="1" noChangeAspect="1" noChangeArrowheads="1" noTextEdit="1"/>
          </p:cNvSpPr>
          <p:nvPr>
            <p:ph type="sldImg"/>
          </p:nvPr>
        </p:nvSpPr>
        <p:spPr>
          <a:xfrm>
            <a:off x="715963" y="630238"/>
            <a:ext cx="5432425" cy="4073525"/>
          </a:xfrm>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dirty="0" smtClean="0"/>
              <a:t>To add a permission to a role:</a:t>
            </a:r>
          </a:p>
          <a:p>
            <a:pPr marL="438150" lvl="1" indent="-209550" eaLnBrk="1" hangingPunct="1">
              <a:buFontTx/>
              <a:buAutoNum type="arabicPeriod"/>
            </a:pPr>
            <a:r>
              <a:rPr lang="en-US" dirty="0" smtClean="0"/>
              <a:t>Navigate to the role.</a:t>
            </a:r>
          </a:p>
          <a:p>
            <a:pPr marL="438150" lvl="1" indent="-209550" eaLnBrk="1" hangingPunct="1">
              <a:buFontTx/>
              <a:buAutoNum type="arabicPeriod"/>
            </a:pPr>
            <a:r>
              <a:rPr lang="en-US" dirty="0" smtClean="0"/>
              <a:t>Click the Edit button in the screen toolbar.</a:t>
            </a:r>
          </a:p>
          <a:p>
            <a:pPr marL="438150" lvl="1" indent="-209550" eaLnBrk="1" hangingPunct="1">
              <a:buFontTx/>
              <a:buAutoNum type="arabicPeriod"/>
            </a:pPr>
            <a:r>
              <a:rPr lang="en-US" dirty="0" smtClean="0"/>
              <a:t>Click the Add button in the permissions list view toolbar.</a:t>
            </a:r>
          </a:p>
          <a:p>
            <a:pPr marL="438150" lvl="1" indent="-209550" eaLnBrk="1" hangingPunct="1">
              <a:buFontTx/>
              <a:buAutoNum type="arabicPeriod"/>
            </a:pPr>
            <a:r>
              <a:rPr lang="en-US" dirty="0" smtClean="0"/>
              <a:t>In the new row, select the desired permission from the dropdown.</a:t>
            </a:r>
          </a:p>
          <a:p>
            <a:pPr marL="438150" lvl="1" indent="-209550" eaLnBrk="1" hangingPunct="1">
              <a:buFontTx/>
              <a:buAutoNum type="arabicPeriod"/>
            </a:pPr>
            <a:r>
              <a:rPr lang="en-US" dirty="0" smtClean="0"/>
              <a:t>Click Update.</a:t>
            </a:r>
          </a:p>
          <a:p>
            <a:pPr marL="209550" indent="-209550" eaLnBrk="1" hangingPunct="1"/>
            <a:r>
              <a:rPr lang="en-US" dirty="0" smtClean="0"/>
              <a:t>To remove a permission from a role:</a:t>
            </a:r>
          </a:p>
          <a:p>
            <a:pPr marL="438150" lvl="1" indent="-209550" eaLnBrk="1" hangingPunct="1">
              <a:buFontTx/>
              <a:buAutoNum type="arabicPeriod"/>
            </a:pPr>
            <a:r>
              <a:rPr lang="en-US" dirty="0" smtClean="0"/>
              <a:t>Navigate to the role.</a:t>
            </a:r>
          </a:p>
          <a:p>
            <a:pPr marL="438150" lvl="1" indent="-209550" eaLnBrk="1" hangingPunct="1">
              <a:buFontTx/>
              <a:buAutoNum type="arabicPeriod"/>
            </a:pPr>
            <a:r>
              <a:rPr lang="en-US" dirty="0" smtClean="0"/>
              <a:t>Click the Edit button in the screen toolbar.</a:t>
            </a:r>
          </a:p>
          <a:p>
            <a:pPr marL="438150" lvl="1" indent="-209550" eaLnBrk="1" hangingPunct="1">
              <a:buFontTx/>
              <a:buAutoNum type="arabicPeriod"/>
            </a:pPr>
            <a:r>
              <a:rPr lang="en-US" dirty="0" smtClean="0"/>
              <a:t>Select the permission row to delete.</a:t>
            </a:r>
          </a:p>
          <a:p>
            <a:pPr marL="438150" lvl="1" indent="-209550" eaLnBrk="1" hangingPunct="1">
              <a:buFontTx/>
              <a:buAutoNum type="arabicPeriod"/>
            </a:pPr>
            <a:r>
              <a:rPr lang="en-US" dirty="0" smtClean="0"/>
              <a:t>Click the Remove button in the permissions list view toolbar.</a:t>
            </a:r>
          </a:p>
          <a:p>
            <a:pPr marL="438150" lvl="1" indent="-209550" eaLnBrk="1" hangingPunct="1">
              <a:buFontTx/>
              <a:buAutoNum type="arabicPeriod"/>
            </a:pPr>
            <a:r>
              <a:rPr lang="en-US" dirty="0" smtClean="0"/>
              <a:t>Click Update.</a:t>
            </a:r>
          </a:p>
          <a:p>
            <a:pPr marL="209550" indent="-209550" eaLnBrk="1" hangingPunct="1">
              <a:buFontTx/>
              <a:buAutoNum type="arabicPeriod"/>
            </a:pP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Configuring Permissions - </a:t>
            </a:r>
            <a:fld id="{7ED11564-E81C-4F0A-8982-9F8704744311}" type="slidenum">
              <a:rPr lang="en-US" altLang="en-US" sz="1200" b="0" smtClean="0">
                <a:solidFill>
                  <a:schemeClr val="tx1"/>
                </a:solidFill>
              </a:rPr>
              <a:pPr eaLnBrk="1" hangingPunct="1"/>
              <a:t>16</a:t>
            </a:fld>
            <a:endParaRPr lang="en-US" altLang="en-US" sz="1200" b="0" dirty="0" smtClean="0">
              <a:solidFill>
                <a:schemeClr val="tx1"/>
              </a:solidFill>
            </a:endParaRPr>
          </a:p>
        </p:txBody>
      </p:sp>
      <p:sp>
        <p:nvSpPr>
          <p:cNvPr id="67588" name="Rectangle 2"/>
          <p:cNvSpPr>
            <a:spLocks noGrp="1" noRot="1" noChangeAspect="1" noChangeArrowheads="1" noTextEdit="1"/>
          </p:cNvSpPr>
          <p:nvPr>
            <p:ph type="sldImg"/>
          </p:nvPr>
        </p:nvSpPr>
        <p:spPr>
          <a:xfrm>
            <a:off x="715963" y="630238"/>
            <a:ext cx="5432425" cy="4073525"/>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In the example above:</a:t>
            </a:r>
          </a:p>
          <a:p>
            <a:pPr lvl="1"/>
            <a:r>
              <a:rPr lang="en-US" smtClean="0"/>
              <a:t>Ida Belt is a CSR, and therefore has all the permissions of a CSR through the CSR role.</a:t>
            </a:r>
          </a:p>
          <a:p>
            <a:pPr lvl="1"/>
            <a:r>
              <a:rPr lang="en-US" smtClean="0"/>
              <a:t>Betty Baker is an adjuster, and therefore has all the permissions of a adjuster through the Adjuster role.</a:t>
            </a:r>
          </a:p>
          <a:p>
            <a:pPr lvl="1"/>
            <a:r>
              <a:rPr lang="en-US" smtClean="0"/>
              <a:t>Rick Ralston is a manager, and therefore has all the permissions of a manager. To accomplish this, he has both the Adjuster role and the Manager role. (Presumably, the Manager role does not contain all permissions normally associated to an adjuster.)</a:t>
            </a:r>
          </a:p>
          <a:p>
            <a:r>
              <a:rPr lang="en-US" smtClean="0"/>
              <a:t>ClaimCenter permissions only give you the ability to do something. Unlike the permission structure of some other systems, ClaimCenter does not have any permissions that specifically deny a person the ability to do something. The only way to prevent someone from having a given permission is to not assign them any roles that have that permission.</a:t>
            </a:r>
          </a:p>
          <a:p>
            <a:pPr lvl="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Configuring Permissions - </a:t>
            </a:r>
            <a:fld id="{D145E885-77A1-46A9-8BDC-228233FD9AAD}" type="slidenum">
              <a:rPr lang="en-US" altLang="en-US" sz="1200" smtClean="0">
                <a:solidFill>
                  <a:schemeClr val="tx1"/>
                </a:solidFill>
              </a:rPr>
              <a:pPr eaLnBrk="1" hangingPunct="1"/>
              <a:t>17</a:t>
            </a:fld>
            <a:endParaRPr lang="en-US" altLang="en-US" sz="1200" dirty="0" smtClean="0">
              <a:solidFill>
                <a:schemeClr val="tx1"/>
              </a:solidFill>
            </a:endParaRPr>
          </a:p>
        </p:txBody>
      </p:sp>
      <p:sp>
        <p:nvSpPr>
          <p:cNvPr id="46084" name="Rectangle 2"/>
          <p:cNvSpPr>
            <a:spLocks noGrp="1" noRot="1" noChangeAspect="1" noChangeArrowheads="1" noTextEdit="1"/>
          </p:cNvSpPr>
          <p:nvPr>
            <p:ph type="sldImg"/>
          </p:nvPr>
        </p:nvSpPr>
        <p:spPr>
          <a:xfrm>
            <a:off x="715963" y="630238"/>
            <a:ext cx="5432425" cy="4073525"/>
          </a:xfrm>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dirty="0" smtClean="0"/>
              <a:t>To grant a role to a user:</a:t>
            </a:r>
          </a:p>
          <a:p>
            <a:pPr marL="438150" lvl="1" indent="-209550" eaLnBrk="1" hangingPunct="1">
              <a:buFontTx/>
              <a:buAutoNum type="arabicPeriod"/>
            </a:pPr>
            <a:r>
              <a:rPr lang="en-US" dirty="0" smtClean="0"/>
              <a:t>Navigate to the user.</a:t>
            </a:r>
          </a:p>
          <a:p>
            <a:pPr marL="438150" lvl="1" indent="-209550" eaLnBrk="1" hangingPunct="1">
              <a:buFontTx/>
              <a:buAutoNum type="arabicPeriod"/>
            </a:pPr>
            <a:r>
              <a:rPr lang="en-US" dirty="0" smtClean="0"/>
              <a:t>Click the Edit button in the screen toolbar.</a:t>
            </a:r>
          </a:p>
          <a:p>
            <a:pPr marL="438150" lvl="1" indent="-209550" eaLnBrk="1" hangingPunct="1">
              <a:buFontTx/>
              <a:buAutoNum type="arabicPeriod"/>
            </a:pPr>
            <a:r>
              <a:rPr lang="en-US" dirty="0" smtClean="0"/>
              <a:t>Click the Add button in the roles list view toolbar.</a:t>
            </a:r>
          </a:p>
          <a:p>
            <a:pPr marL="438150" lvl="1" indent="-209550" eaLnBrk="1" hangingPunct="1">
              <a:buFontTx/>
              <a:buAutoNum type="arabicPeriod"/>
            </a:pPr>
            <a:r>
              <a:rPr lang="en-US" dirty="0" smtClean="0"/>
              <a:t>In the new row, select the desired role from the dropdown.</a:t>
            </a:r>
          </a:p>
          <a:p>
            <a:pPr marL="438150" lvl="1" indent="-209550" eaLnBrk="1" hangingPunct="1">
              <a:buFontTx/>
              <a:buAutoNum type="arabicPeriod"/>
            </a:pPr>
            <a:r>
              <a:rPr lang="en-US" dirty="0" smtClean="0"/>
              <a:t>Click Update.</a:t>
            </a:r>
          </a:p>
          <a:p>
            <a:pPr marL="209550" indent="-209550" eaLnBrk="1" hangingPunct="1"/>
            <a:r>
              <a:rPr lang="en-US" dirty="0" smtClean="0"/>
              <a:t>To revoke a role from a user:</a:t>
            </a:r>
          </a:p>
          <a:p>
            <a:pPr marL="438150" lvl="1" indent="-209550" eaLnBrk="1" hangingPunct="1">
              <a:buFontTx/>
              <a:buAutoNum type="arabicPeriod"/>
            </a:pPr>
            <a:r>
              <a:rPr lang="en-US" dirty="0" smtClean="0"/>
              <a:t>Navigate to the user.</a:t>
            </a:r>
          </a:p>
          <a:p>
            <a:pPr marL="438150" lvl="1" indent="-209550" eaLnBrk="1" hangingPunct="1">
              <a:buFontTx/>
              <a:buAutoNum type="arabicPeriod"/>
            </a:pPr>
            <a:r>
              <a:rPr lang="en-US" dirty="0" smtClean="0"/>
              <a:t>Click the Edit button in the screen toolbar.</a:t>
            </a:r>
          </a:p>
          <a:p>
            <a:pPr marL="438150" lvl="1" indent="-209550" eaLnBrk="1" hangingPunct="1">
              <a:buFontTx/>
              <a:buAutoNum type="arabicPeriod"/>
            </a:pPr>
            <a:r>
              <a:rPr lang="en-US" dirty="0" smtClean="0"/>
              <a:t>Select the role row to delete.</a:t>
            </a:r>
          </a:p>
          <a:p>
            <a:pPr marL="438150" lvl="1" indent="-209550" eaLnBrk="1" hangingPunct="1">
              <a:buFontTx/>
              <a:buAutoNum type="arabicPeriod"/>
            </a:pPr>
            <a:r>
              <a:rPr lang="en-US" dirty="0" smtClean="0"/>
              <a:t>Click the Remove button in the role list view toolbar.</a:t>
            </a:r>
          </a:p>
          <a:p>
            <a:pPr marL="438150" lvl="1" indent="-209550" eaLnBrk="1" hangingPunct="1">
              <a:buFontTx/>
              <a:buAutoNum type="arabicPeriod"/>
            </a:pPr>
            <a:r>
              <a:rPr lang="en-US" dirty="0" smtClean="0"/>
              <a:t>Click Update.</a:t>
            </a:r>
          </a:p>
          <a:p>
            <a:pPr marL="209550" indent="-209550" eaLnBrk="1" hangingPunct="1"/>
            <a:r>
              <a:rPr lang="en-US" dirty="0" smtClean="0"/>
              <a:t>Modifying a user's roles requires the "Grant roles to users" permission, which is typically given to managers.</a:t>
            </a:r>
          </a:p>
          <a:p>
            <a:pPr marL="209550" indent="-209550"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96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Configuring Permissions - </a:t>
            </a:r>
            <a:fld id="{836F6EC2-DA08-4E95-8BD3-6F6F0A600129}" type="slidenum">
              <a:rPr lang="en-US" altLang="en-US" sz="1200" b="0" smtClean="0">
                <a:solidFill>
                  <a:schemeClr val="tx1"/>
                </a:solidFill>
              </a:rPr>
              <a:pPr eaLnBrk="1" hangingPunct="1"/>
              <a:t>18</a:t>
            </a:fld>
            <a:endParaRPr lang="en-US" altLang="en-US" sz="1200" b="0" dirty="0" smtClean="0">
              <a:solidFill>
                <a:schemeClr val="tx1"/>
              </a:solidFill>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Configuring Permissions - </a:t>
            </a:r>
            <a:fld id="{EA18BDCD-0ED7-415E-A2E7-26B57BF30C23}" type="slidenum">
              <a:rPr lang="en-US" altLang="en-US" sz="1200" b="0" smtClean="0">
                <a:solidFill>
                  <a:schemeClr val="tx1"/>
                </a:solidFill>
              </a:rPr>
              <a:pPr eaLnBrk="1" hangingPunct="1"/>
              <a:t>19</a:t>
            </a:fld>
            <a:endParaRPr lang="en-US" altLang="en-US" sz="1200" b="0" dirty="0" smtClean="0">
              <a:solidFill>
                <a:schemeClr val="tx1"/>
              </a:solidFill>
            </a:endParaRPr>
          </a:p>
        </p:txBody>
      </p:sp>
      <p:sp>
        <p:nvSpPr>
          <p:cNvPr id="70660" name="Rectangle 2"/>
          <p:cNvSpPr>
            <a:spLocks noGrp="1" noRot="1" noChangeAspect="1" noChangeArrowheads="1" noTextEdit="1"/>
          </p:cNvSpPr>
          <p:nvPr>
            <p:ph type="sldImg"/>
          </p:nvPr>
        </p:nvSpPr>
        <p:spPr>
          <a:xfrm>
            <a:off x="715963" y="630238"/>
            <a:ext cx="5432425" cy="4073525"/>
          </a:xfrm>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(This material will be a review if you have already taken the ClaimCenter Introduction course.)</a:t>
            </a:r>
          </a:p>
          <a:p>
            <a:pPr eaLnBrk="1" hangingPunct="1"/>
            <a:r>
              <a:rPr lang="en-US" smtClean="0"/>
              <a:t>The primary purpose of the Access Control List feature is to enforce the business requirement that any given user should be able to work on some of the claims in the system, but no user at or below the manager level should be able to work on or even view all of the claims within the system. ACLs are a mechanism for specifying the logic used to determine which claims a user can edit and which claims a user can view.</a:t>
            </a:r>
          </a:p>
          <a:p>
            <a:pPr eaLnBrk="1" hangingPunct="1"/>
            <a:r>
              <a:rPr lang="en-US" smtClean="0"/>
              <a:t>ACLs are also used to determine who can own a given type of claim.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Configuring Permissions - </a:t>
            </a:r>
            <a:fld id="{FAB246D2-4208-4C24-97A7-1E9BE701D12C}" type="slidenum">
              <a:rPr lang="en-US" altLang="en-US" sz="1200" b="0" smtClean="0">
                <a:solidFill>
                  <a:schemeClr val="tx1"/>
                </a:solidFill>
              </a:rPr>
              <a:pPr eaLnBrk="1" hangingPunct="1"/>
              <a:t>2</a:t>
            </a:fld>
            <a:endParaRPr lang="en-US" altLang="en-US" sz="1200" b="0" dirty="0" smtClean="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16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Configuring Permissions - </a:t>
            </a:r>
            <a:fld id="{640B7110-64DE-4EA0-9907-3EA2C1EB29F9}" type="slidenum">
              <a:rPr lang="en-US" altLang="en-US" sz="1200" b="0" smtClean="0">
                <a:solidFill>
                  <a:schemeClr val="tx1"/>
                </a:solidFill>
              </a:rPr>
              <a:pPr eaLnBrk="1" hangingPunct="1"/>
              <a:t>20</a:t>
            </a:fld>
            <a:endParaRPr lang="en-US" altLang="en-US" sz="1200" b="0" dirty="0" smtClean="0">
              <a:solidFill>
                <a:schemeClr val="tx1"/>
              </a:solidFill>
            </a:endParaRPr>
          </a:p>
        </p:txBody>
      </p:sp>
      <p:sp>
        <p:nvSpPr>
          <p:cNvPr id="71684" name="Rectangle 2"/>
          <p:cNvSpPr>
            <a:spLocks noGrp="1" noRot="1" noChangeAspect="1" noChangeArrowheads="1" noTextEdit="1"/>
          </p:cNvSpPr>
          <p:nvPr>
            <p:ph type="sldImg"/>
          </p:nvPr>
        </p:nvSpPr>
        <p:spPr>
          <a:xfrm>
            <a:off x="715963" y="630238"/>
            <a:ext cx="5432425" cy="4073525"/>
          </a:xfrm>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(This material will be a review if you have already taken the ClaimCenter Introduction course.)</a:t>
            </a:r>
          </a:p>
          <a:p>
            <a:pPr eaLnBrk="1" hangingPunct="1"/>
            <a:r>
              <a:rPr lang="en-US" smtClean="0"/>
              <a:t>In order to view or act on a claim, a user must have the appropriate permission as well as appear on the claim's ACL. In the example above:</a:t>
            </a:r>
          </a:p>
          <a:p>
            <a:pPr lvl="1" eaLnBrk="1" hangingPunct="1"/>
            <a:r>
              <a:rPr lang="en-US" smtClean="0"/>
              <a:t>Dana Evans has the view claim system permission and is allowed to view claims on the ACL for 100-00-100001. Therefore, Dana Evans can view claim 100-00-100001.</a:t>
            </a:r>
          </a:p>
          <a:p>
            <a:pPr lvl="1" eaLnBrk="1" hangingPunct="1"/>
            <a:r>
              <a:rPr lang="en-US" smtClean="0"/>
              <a:t>Jason Tran has the view claim system permission, but he is not listed on the ACL for 100-00-100001. Therefore, he cannot view claim 100-00-100001. (Presumably, he is on the ACL for other claims and can view those claims.)</a:t>
            </a:r>
          </a:p>
          <a:p>
            <a:pPr lvl="1" eaLnBrk="1" hangingPunct="1"/>
            <a:r>
              <a:rPr lang="en-US" smtClean="0"/>
              <a:t>Ida Belt is listed on the ACL for 100-00-100001 as someone who can view the claim. However, she does not have the view claim system permission. Therefore, she cannot view claim 100-00-100001. (In fact, in the scenario described above, Ida Belt cannot view any claim regardless of what the ACLs for the claims say.)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27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Configuring Permissions - </a:t>
            </a:r>
            <a:fld id="{C1B2638E-585D-45AF-8432-3DB9D463D29E}" type="slidenum">
              <a:rPr lang="en-US" altLang="en-US" sz="1200" b="0" smtClean="0">
                <a:solidFill>
                  <a:schemeClr val="tx1"/>
                </a:solidFill>
              </a:rPr>
              <a:pPr eaLnBrk="1" hangingPunct="1"/>
              <a:t>21</a:t>
            </a:fld>
            <a:endParaRPr lang="en-US" altLang="en-US" sz="1200" b="0" dirty="0" smtClean="0">
              <a:solidFill>
                <a:schemeClr val="tx1"/>
              </a:solidFill>
            </a:endParaRPr>
          </a:p>
        </p:txBody>
      </p:sp>
      <p:sp>
        <p:nvSpPr>
          <p:cNvPr id="72708" name="Rectangle 2"/>
          <p:cNvSpPr>
            <a:spLocks noGrp="1" noRot="1" noChangeAspect="1" noChangeArrowheads="1" noTextEdit="1"/>
          </p:cNvSpPr>
          <p:nvPr>
            <p:ph type="sldImg"/>
          </p:nvPr>
        </p:nvSpPr>
        <p:spPr>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An example of a static permission is "Create Group". A user with this permission can create groups without restriction.</a:t>
            </a:r>
          </a:p>
          <a:p>
            <a:pPr eaLnBrk="1" hangingPunct="1"/>
            <a:r>
              <a:rPr lang="en-US" dirty="0" smtClean="0"/>
              <a:t>An example of an object-based permission is "Create Exposure". A user with this permission cannot create exposures on any claim, but rather only claims the user has access to.</a:t>
            </a:r>
          </a:p>
          <a:p>
            <a:pPr eaLnBrk="1" hangingPunct="1"/>
            <a:r>
              <a:rPr lang="en-US" dirty="0" smtClean="0"/>
              <a:t>In ClaimCenter, all object-based claims are really claim-based. The term object-based is generic and used in all of the Guidewire products.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37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Configuring Permissions - </a:t>
            </a:r>
            <a:fld id="{3AFF2336-5F0A-4ECD-9708-D86A0C09702D}" type="slidenum">
              <a:rPr lang="en-US" altLang="en-US" sz="1200" b="0" smtClean="0">
                <a:solidFill>
                  <a:schemeClr val="tx1"/>
                </a:solidFill>
              </a:rPr>
              <a:pPr eaLnBrk="1" hangingPunct="1"/>
              <a:t>22</a:t>
            </a:fld>
            <a:endParaRPr lang="en-US" altLang="en-US" sz="1200" b="0" dirty="0" smtClean="0">
              <a:solidFill>
                <a:schemeClr val="tx1"/>
              </a:solidFill>
            </a:endParaRPr>
          </a:p>
        </p:txBody>
      </p:sp>
      <p:sp>
        <p:nvSpPr>
          <p:cNvPr id="73732" name="Rectangle 2"/>
          <p:cNvSpPr>
            <a:spLocks noGrp="1" noRot="1" noChangeAspect="1" noChangeArrowheads="1" noTextEdit="1"/>
          </p:cNvSpPr>
          <p:nvPr>
            <p:ph type="sldImg"/>
          </p:nvPr>
        </p:nvSpPr>
        <p:spPr>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Configuring Permissions - </a:t>
            </a:r>
            <a:fld id="{5A54B8F2-C963-4354-A02A-D53BCAFBB8AE}" type="slidenum">
              <a:rPr lang="en-US" altLang="en-US" sz="1200" smtClean="0">
                <a:solidFill>
                  <a:schemeClr val="tx1"/>
                </a:solidFill>
              </a:rPr>
              <a:pPr eaLnBrk="1" hangingPunct="1"/>
              <a:t>23</a:t>
            </a:fld>
            <a:endParaRPr lang="en-US" altLang="en-US" sz="1200" dirty="0" smtClean="0">
              <a:solidFill>
                <a:schemeClr val="tx1"/>
              </a:solidFill>
            </a:endParaRPr>
          </a:p>
        </p:txBody>
      </p:sp>
      <p:sp>
        <p:nvSpPr>
          <p:cNvPr id="48132" name="Rectangle 2"/>
          <p:cNvSpPr>
            <a:spLocks noGrp="1" noRot="1" noChangeAspect="1" noChangeArrowheads="1" noTextEdit="1"/>
          </p:cNvSpPr>
          <p:nvPr>
            <p:ph type="sldImg"/>
          </p:nvPr>
        </p:nvSpPr>
        <p:spPr>
          <a:xfrm>
            <a:off x="715963" y="630238"/>
            <a:ext cx="5432425" cy="4073525"/>
          </a:xfrm>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security dictionary is located at: &lt;server directory&gt;\build\dictionary\security\index.html. The security dictionary will reflect the initial relationship between permissions and roles</a:t>
            </a:r>
            <a:r>
              <a:rPr lang="en-US" smtClean="0"/>
              <a:t>. </a:t>
            </a:r>
          </a:p>
          <a:p>
            <a:pPr eaLnBrk="1" hangingPunct="1"/>
            <a:r>
              <a:rPr lang="en-US" smtClean="0"/>
              <a:t>The </a:t>
            </a:r>
            <a:r>
              <a:rPr lang="en-US" dirty="0" smtClean="0"/>
              <a:t>security dictionary lists four types of information:</a:t>
            </a:r>
          </a:p>
          <a:p>
            <a:pPr lvl="1" eaLnBrk="1" hangingPunct="1"/>
            <a:r>
              <a:rPr lang="en-US" dirty="0" smtClean="0"/>
              <a:t>Application Permission Keys</a:t>
            </a:r>
          </a:p>
          <a:p>
            <a:pPr lvl="1" eaLnBrk="1" hangingPunct="1"/>
            <a:r>
              <a:rPr lang="en-US" dirty="0" smtClean="0"/>
              <a:t>Pages (in the user interface)</a:t>
            </a:r>
          </a:p>
          <a:p>
            <a:pPr lvl="1" eaLnBrk="1" hangingPunct="1"/>
            <a:r>
              <a:rPr lang="en-US" dirty="0" smtClean="0"/>
              <a:t>System Permissions</a:t>
            </a:r>
          </a:p>
          <a:p>
            <a:pPr lvl="1" eaLnBrk="1" hangingPunct="1"/>
            <a:r>
              <a:rPr lang="en-US" dirty="0" smtClean="0"/>
              <a:t>Roles</a:t>
            </a:r>
          </a:p>
          <a:p>
            <a:pPr eaLnBrk="1" hangingPunct="1"/>
            <a:r>
              <a:rPr lang="en-US" dirty="0" smtClean="0"/>
              <a:t>The Application Permission Keys section of the security dictionary lists each application permission key, the set of system permissions it contains, and the pages and elements in the user interface that reference the application permission key. Application Permission Keys are discussed in the last</a:t>
            </a:r>
            <a:r>
              <a:rPr lang="en-US" baseline="0" dirty="0" smtClean="0"/>
              <a:t> section of </a:t>
            </a:r>
            <a:r>
              <a:rPr lang="en-US" dirty="0" smtClean="0"/>
              <a:t>this lesson.</a:t>
            </a:r>
          </a:p>
          <a:p>
            <a:pPr eaLnBrk="1" hangingPunct="1"/>
            <a:r>
              <a:rPr lang="en-US" dirty="0" smtClean="0"/>
              <a:t>The Pages section of the security dictionary lists each page in the user interface and the permissions needed to view or edit that page (if any).</a:t>
            </a:r>
          </a:p>
          <a:p>
            <a:pPr eaLnBrk="1" hangingPunct="1"/>
            <a:r>
              <a:rPr lang="en-US" dirty="0" smtClean="0"/>
              <a:t>The System Permissions section and Roles section are discussed on the next slides.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57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Configuring Permissions - </a:t>
            </a:r>
            <a:fld id="{477F5637-15CA-4F71-8341-34890C7494AA}" type="slidenum">
              <a:rPr lang="en-US" altLang="en-US" sz="1200" b="0" smtClean="0">
                <a:solidFill>
                  <a:schemeClr val="tx1"/>
                </a:solidFill>
              </a:rPr>
              <a:pPr eaLnBrk="1" hangingPunct="1"/>
              <a:t>24</a:t>
            </a:fld>
            <a:endParaRPr lang="en-US" altLang="en-US" sz="1200" b="0" dirty="0" smtClean="0">
              <a:solidFill>
                <a:schemeClr val="tx1"/>
              </a:solidFill>
            </a:endParaRPr>
          </a:p>
        </p:txBody>
      </p:sp>
      <p:sp>
        <p:nvSpPr>
          <p:cNvPr id="75780" name="Rectangle 2"/>
          <p:cNvSpPr>
            <a:spLocks noGrp="1" noRot="1" noChangeAspect="1" noChangeArrowheads="1" noTextEdit="1"/>
          </p:cNvSpPr>
          <p:nvPr>
            <p:ph type="sldImg"/>
          </p:nvPr>
        </p:nvSpPr>
        <p:spPr>
          <a:xfrm>
            <a:off x="715963" y="630238"/>
            <a:ext cx="5432425" cy="4073525"/>
          </a:xfrm>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System Permissions section of the security dictionary lists each permission (alphabetically by internal code) and for each permission the roles that contain it, the Application Permission Keys that contain it, and the pages and user interface elements that reference it.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68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Configuring Permissions - </a:t>
            </a:r>
            <a:fld id="{BD80CC5B-7CFE-4DBA-BA08-AF47F0908681}" type="slidenum">
              <a:rPr lang="en-US" altLang="en-US" sz="1200" b="0" smtClean="0">
                <a:solidFill>
                  <a:schemeClr val="tx1"/>
                </a:solidFill>
              </a:rPr>
              <a:pPr eaLnBrk="1" hangingPunct="1"/>
              <a:t>25</a:t>
            </a:fld>
            <a:endParaRPr lang="en-US" altLang="en-US" sz="1200" b="0" dirty="0" smtClean="0">
              <a:solidFill>
                <a:schemeClr val="tx1"/>
              </a:solidFill>
            </a:endParaRPr>
          </a:p>
        </p:txBody>
      </p:sp>
      <p:sp>
        <p:nvSpPr>
          <p:cNvPr id="76804" name="Rectangle 2"/>
          <p:cNvSpPr>
            <a:spLocks noGrp="1" noRot="1" noChangeAspect="1" noChangeArrowheads="1" noTextEdit="1"/>
          </p:cNvSpPr>
          <p:nvPr>
            <p:ph type="sldImg"/>
          </p:nvPr>
        </p:nvSpPr>
        <p:spPr>
          <a:xfrm>
            <a:off x="715963" y="630238"/>
            <a:ext cx="5432425" cy="4073525"/>
          </a:xfrm>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Roles section of the security dictionary lists each role and the permissions it contains.</a:t>
            </a:r>
          </a:p>
          <a:p>
            <a:r>
              <a:rPr lang="en-US" dirty="0" smtClean="0"/>
              <a:t>Keep in mind that the security dictionary is a series of static HTML pages based on xml files. Changes to the Roles made by an administrator will be visible in the Security Dictionary</a:t>
            </a:r>
            <a:r>
              <a:rPr lang="en-US" baseline="0" dirty="0" smtClean="0"/>
              <a:t> by running the Admin Export link (Administration &gt; Utilities &gt; Export Data &gt; Export Security Dictionary). This export tool exports the dictionary in XML or HTML format as a separate *.zip file. </a:t>
            </a:r>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78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Configuring Permissions - </a:t>
            </a:r>
            <a:fld id="{9DA8186C-B490-4396-998B-364F99FB89C2}" type="slidenum">
              <a:rPr lang="en-US" altLang="en-US" sz="1200" b="0" smtClean="0">
                <a:solidFill>
                  <a:schemeClr val="tx1"/>
                </a:solidFill>
              </a:rPr>
              <a:pPr eaLnBrk="1" hangingPunct="1"/>
              <a:t>26</a:t>
            </a:fld>
            <a:endParaRPr lang="en-US" altLang="en-US" sz="1200" b="0" dirty="0" smtClean="0">
              <a:solidFill>
                <a:schemeClr val="tx1"/>
              </a:solidFill>
            </a:endParaRPr>
          </a:p>
        </p:txBody>
      </p:sp>
      <p:sp>
        <p:nvSpPr>
          <p:cNvPr id="77828" name="Rectangle 2"/>
          <p:cNvSpPr>
            <a:spLocks noGrp="1" noRot="1" noChangeAspect="1" noChangeArrowheads="1" noTextEdit="1"/>
          </p:cNvSpPr>
          <p:nvPr>
            <p:ph type="sldImg"/>
          </p:nvPr>
        </p:nvSpPr>
        <p:spPr>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88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Configuring Permissions - </a:t>
            </a:r>
            <a:fld id="{F85B3816-E47E-4961-9CAC-41A3CA2CA0D1}" type="slidenum">
              <a:rPr lang="en-US" altLang="en-US" sz="1200" b="0" smtClean="0">
                <a:solidFill>
                  <a:schemeClr val="tx1"/>
                </a:solidFill>
              </a:rPr>
              <a:pPr eaLnBrk="1" hangingPunct="1"/>
              <a:t>27</a:t>
            </a:fld>
            <a:endParaRPr lang="en-US" altLang="en-US" sz="1200" b="0" dirty="0" smtClean="0">
              <a:solidFill>
                <a:schemeClr val="tx1"/>
              </a:solidFill>
            </a:endParaRPr>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the visible expression (advanced</a:t>
            </a:r>
            <a:r>
              <a:rPr lang="en-US" baseline="0" dirty="0" smtClean="0"/>
              <a:t> property)</a:t>
            </a:r>
            <a:r>
              <a:rPr lang="en-US" dirty="0" smtClean="0"/>
              <a:t> checks to see if the user has the </a:t>
            </a:r>
            <a:r>
              <a:rPr lang="en-US" dirty="0" err="1" smtClean="0"/>
              <a:t>viewteam</a:t>
            </a:r>
            <a:r>
              <a:rPr lang="en-US" dirty="0" smtClean="0"/>
              <a:t> permission. If he or she does, then the Team tab is visible. Otherwise, it is not.</a:t>
            </a:r>
          </a:p>
          <a:p>
            <a:pPr eaLnBrk="1" hangingPunct="1"/>
            <a:endParaRPr lang="en-US" dirty="0" smtClean="0"/>
          </a:p>
          <a:p>
            <a:pPr eaLnBrk="1" hangingPunct="1"/>
            <a:r>
              <a:rPr lang="en-US" dirty="0" smtClean="0"/>
              <a:t>Note that we are checking for </a:t>
            </a:r>
            <a:r>
              <a:rPr lang="en-US" b="1" dirty="0" smtClean="0"/>
              <a:t>permissions</a:t>
            </a:r>
            <a:r>
              <a:rPr lang="en-US" dirty="0" smtClean="0"/>
              <a:t>, not roles.</a:t>
            </a:r>
          </a:p>
          <a:p>
            <a:pPr eaLnBrk="1" hangingPunct="1"/>
            <a:r>
              <a:rPr lang="en-US" dirty="0" smtClean="0"/>
              <a:t>There is a method available on the current user called </a:t>
            </a:r>
            <a:r>
              <a:rPr lang="en-US" dirty="0" err="1" smtClean="0"/>
              <a:t>hasRole</a:t>
            </a:r>
            <a:r>
              <a:rPr lang="en-US" dirty="0" smtClean="0"/>
              <a:t>() – it is possible to have editable/visible/etc… test if the user has this role. This is </a:t>
            </a:r>
            <a:r>
              <a:rPr lang="en-US" b="1" dirty="0" smtClean="0"/>
              <a:t>not</a:t>
            </a:r>
            <a:r>
              <a:rPr lang="en-US" dirty="0" smtClean="0"/>
              <a:t> a good approach for these reasons:</a:t>
            </a:r>
          </a:p>
          <a:p>
            <a:pPr eaLnBrk="1" hangingPunct="1"/>
            <a:r>
              <a:rPr lang="en-US" dirty="0" smtClean="0"/>
              <a:t>1. You would have to give someone the role or take it away to give access to a field. The problem with this is that a role likely has many other associated permissions that you would not want to be granting (or taking away). You could of course have a role with a single permission, but then you are losing the entire value proposition that the role provides.</a:t>
            </a:r>
          </a:p>
          <a:p>
            <a:pPr eaLnBrk="1" hangingPunct="1"/>
            <a:r>
              <a:rPr lang="en-US" dirty="0" smtClean="0"/>
              <a:t>2. If you add </a:t>
            </a:r>
            <a:r>
              <a:rPr lang="en-US" dirty="0" err="1" smtClean="0"/>
              <a:t>hasRole</a:t>
            </a:r>
            <a:r>
              <a:rPr lang="en-US" dirty="0" smtClean="0"/>
              <a:t>() as the check on a field, any requirements changes such as the desire to allow a new role to have this power would require an upgrade to the UI since every field with the </a:t>
            </a:r>
            <a:r>
              <a:rPr lang="en-US" dirty="0" err="1" smtClean="0"/>
              <a:t>hasRole</a:t>
            </a:r>
            <a:r>
              <a:rPr lang="en-US" dirty="0" smtClean="0"/>
              <a:t>() check would need to be updated, as opposed to simply having an admin add a permission to the new role.</a:t>
            </a:r>
          </a:p>
          <a:p>
            <a:pPr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98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Configuring Permissions - </a:t>
            </a:r>
            <a:fld id="{F714B3FE-8081-4A3D-B38E-EF77DBA26DA1}" type="slidenum">
              <a:rPr lang="en-US" altLang="en-US" sz="1200" b="0" smtClean="0">
                <a:solidFill>
                  <a:schemeClr val="tx1"/>
                </a:solidFill>
              </a:rPr>
              <a:pPr eaLnBrk="1" hangingPunct="1"/>
              <a:t>28</a:t>
            </a:fld>
            <a:endParaRPr lang="en-US" altLang="en-US" sz="1200" b="0" dirty="0" smtClean="0">
              <a:solidFill>
                <a:schemeClr val="tx1"/>
              </a:solidFill>
            </a:endParaRPr>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08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Configuring Permissions - </a:t>
            </a:r>
            <a:fld id="{9F411810-FEA2-40FF-A5E2-74EC79A3863F}" type="slidenum">
              <a:rPr lang="en-US" altLang="en-US" sz="1200" b="0" smtClean="0">
                <a:solidFill>
                  <a:schemeClr val="tx1"/>
                </a:solidFill>
              </a:rPr>
              <a:pPr eaLnBrk="1" hangingPunct="1"/>
              <a:t>29</a:t>
            </a:fld>
            <a:endParaRPr lang="en-US" altLang="en-US" sz="1200" b="0" dirty="0" smtClean="0">
              <a:solidFill>
                <a:schemeClr val="tx1"/>
              </a:solidFill>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first example, the Team tab is visible if the user has the </a:t>
            </a:r>
            <a:r>
              <a:rPr lang="en-US" dirty="0" err="1" smtClean="0"/>
              <a:t>viewteam</a:t>
            </a:r>
            <a:r>
              <a:rPr lang="en-US" dirty="0" smtClean="0"/>
              <a:t> system permission.</a:t>
            </a:r>
          </a:p>
          <a:p>
            <a:pPr eaLnBrk="1" hangingPunct="1"/>
            <a:r>
              <a:rPr lang="en-US" dirty="0" smtClean="0"/>
              <a:t>In the second example, the New Note menu item is visible if the user has the </a:t>
            </a:r>
            <a:r>
              <a:rPr lang="en-US" dirty="0" err="1" smtClean="0"/>
              <a:t>createnote</a:t>
            </a:r>
            <a:r>
              <a:rPr lang="en-US" dirty="0" smtClean="0"/>
              <a:t> system permission for this claim (as determined by the claim's ACL).</a:t>
            </a:r>
          </a:p>
          <a:p>
            <a:pPr eaLnBrk="1" hangingPunct="1"/>
            <a:r>
              <a:rPr lang="en-US" dirty="0" smtClean="0"/>
              <a:t/>
            </a:r>
            <a:br>
              <a:rPr lang="en-US" dirty="0" smtClean="0"/>
            </a:b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Configuring Permissions - </a:t>
            </a:r>
            <a:fld id="{57C3CDFA-69C5-4EEC-8937-56ED980B742C}" type="slidenum">
              <a:rPr lang="en-US" altLang="en-US" sz="1200" b="0" smtClean="0">
                <a:solidFill>
                  <a:schemeClr val="tx1"/>
                </a:solidFill>
              </a:rPr>
              <a:pPr eaLnBrk="1" hangingPunct="1"/>
              <a:t>3</a:t>
            </a:fld>
            <a:endParaRPr lang="en-US" altLang="en-US" sz="1200" b="0" dirty="0" smtClean="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19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Configuring Permissions - </a:t>
            </a:r>
            <a:fld id="{DA9BE345-8F95-44BF-A1FA-44BF2DAC989B}" type="slidenum">
              <a:rPr lang="en-US" altLang="en-US" sz="1200" b="0" smtClean="0">
                <a:solidFill>
                  <a:schemeClr val="tx1"/>
                </a:solidFill>
              </a:rPr>
              <a:pPr eaLnBrk="1" hangingPunct="1"/>
              <a:t>30</a:t>
            </a:fld>
            <a:endParaRPr lang="en-US" altLang="en-US" sz="1200" b="0" dirty="0" smtClean="0">
              <a:solidFill>
                <a:schemeClr val="tx1"/>
              </a:solidFill>
            </a:endParaRPr>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29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Configuring Permissions - </a:t>
            </a:r>
            <a:fld id="{2179D02F-8228-4431-A505-75E7069247C7}" type="slidenum">
              <a:rPr lang="en-US" altLang="en-US" sz="1200" b="0" smtClean="0">
                <a:solidFill>
                  <a:schemeClr val="tx1"/>
                </a:solidFill>
              </a:rPr>
              <a:pPr eaLnBrk="1" hangingPunct="1"/>
              <a:t>31</a:t>
            </a:fld>
            <a:endParaRPr lang="en-US" altLang="en-US" sz="1200" b="0" dirty="0" smtClean="0">
              <a:solidFill>
                <a:schemeClr val="tx1"/>
              </a:solidFill>
            </a:endParaRPr>
          </a:p>
        </p:txBody>
      </p:sp>
      <p:sp>
        <p:nvSpPr>
          <p:cNvPr id="82948" name="Rectangle 2"/>
          <p:cNvSpPr>
            <a:spLocks noGrp="1" noRot="1" noChangeAspect="1" noChangeArrowheads="1" noTextEdit="1"/>
          </p:cNvSpPr>
          <p:nvPr>
            <p:ph type="sldImg"/>
          </p:nvPr>
        </p:nvSpPr>
        <p:spPr>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System permissions are defined in the SystemPermissionType typelist.</a:t>
            </a:r>
          </a:p>
          <a:p>
            <a:pPr eaLnBrk="1" hangingPunct="1"/>
            <a:r>
              <a:rPr lang="en-US" smtClean="0"/>
              <a:t>You cannot create new object-based system permissions.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39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Configuring Permissions - </a:t>
            </a:r>
            <a:fld id="{96DE94AA-C08D-4B18-A2D6-BE733A631929}" type="slidenum">
              <a:rPr lang="en-US" altLang="en-US" sz="1200" b="0" smtClean="0">
                <a:solidFill>
                  <a:schemeClr val="tx1"/>
                </a:solidFill>
              </a:rPr>
              <a:pPr eaLnBrk="1" hangingPunct="1"/>
              <a:t>32</a:t>
            </a:fld>
            <a:endParaRPr lang="en-US" altLang="en-US" sz="1200" b="0" dirty="0" smtClean="0">
              <a:solidFill>
                <a:schemeClr val="tx1"/>
              </a:solidFill>
            </a:endParaRPr>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Recall that you may export the security dictionary as previously explained to update the role-permission relationships.</a:t>
            </a:r>
            <a:r>
              <a:rPr lang="en-US" baseline="0" dirty="0" smtClean="0"/>
              <a:t> Role-permission relationships are not updated using this command.</a:t>
            </a:r>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49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Configuring Permissions - </a:t>
            </a:r>
            <a:fld id="{F72BBB8A-7E4F-47E4-B658-AD55CA2E6442}" type="slidenum">
              <a:rPr lang="en-US" altLang="en-US" sz="1200" b="0" smtClean="0">
                <a:solidFill>
                  <a:schemeClr val="tx1"/>
                </a:solidFill>
              </a:rPr>
              <a:pPr eaLnBrk="1" hangingPunct="1"/>
              <a:t>33</a:t>
            </a:fld>
            <a:endParaRPr lang="en-US" altLang="en-US" sz="1200" b="0" dirty="0" smtClean="0">
              <a:solidFill>
                <a:schemeClr val="tx1"/>
              </a:solidFill>
            </a:endParaRPr>
          </a:p>
        </p:txBody>
      </p:sp>
      <p:sp>
        <p:nvSpPr>
          <p:cNvPr id="84996" name="Rectangle 2"/>
          <p:cNvSpPr>
            <a:spLocks noGrp="1" noRot="1" noChangeAspect="1" noChangeArrowheads="1" noTextEdit="1"/>
          </p:cNvSpPr>
          <p:nvPr>
            <p:ph type="sldImg"/>
          </p:nvPr>
        </p:nvSpPr>
        <p:spPr>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60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Configuring Permissions - </a:t>
            </a:r>
            <a:fld id="{4759E2E4-EC7D-4D79-A159-BC8243697A08}" type="slidenum">
              <a:rPr lang="en-US" altLang="en-US" sz="1200" b="0" smtClean="0">
                <a:solidFill>
                  <a:schemeClr val="tx1"/>
                </a:solidFill>
              </a:rPr>
              <a:pPr eaLnBrk="1" hangingPunct="1"/>
              <a:t>34</a:t>
            </a:fld>
            <a:endParaRPr lang="en-US" altLang="en-US" sz="1200" b="0" dirty="0" smtClean="0">
              <a:solidFill>
                <a:schemeClr val="tx1"/>
              </a:solidFill>
            </a:endParaRPr>
          </a:p>
        </p:txBody>
      </p:sp>
      <p:sp>
        <p:nvSpPr>
          <p:cNvPr id="86020" name="Rectangle 2"/>
          <p:cNvSpPr>
            <a:spLocks noGrp="1" noRot="1" noChangeAspect="1" noChangeArrowheads="1" noTextEdit="1"/>
          </p:cNvSpPr>
          <p:nvPr>
            <p:ph type="sldImg"/>
          </p:nvPr>
        </p:nvSpPr>
        <p:spPr>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the visible condition for the toolbar checks to see if the user has the </a:t>
            </a:r>
            <a:r>
              <a:rPr lang="en-US" dirty="0" err="1" smtClean="0"/>
              <a:t>addofficial_Ext</a:t>
            </a:r>
            <a:r>
              <a:rPr lang="en-US" dirty="0" smtClean="0"/>
              <a:t> system permission. If the user does not, then the entire toolbar is not visible.</a:t>
            </a:r>
          </a:p>
          <a:p>
            <a:pPr eaLnBrk="1" hangingPunct="1"/>
            <a:endParaRPr lang="en-US" dirty="0" smtClean="0"/>
          </a:p>
          <a:p>
            <a:pPr eaLnBrk="1" hangingPunct="1"/>
            <a:r>
              <a:rPr lang="en-US" dirty="0" smtClean="0"/>
              <a:t>NOTE: When</a:t>
            </a:r>
            <a:r>
              <a:rPr lang="en-US" baseline="0" dirty="0" smtClean="0"/>
              <a:t> configuring the visible property, you may not see your newly created system permission listed. Restart Studio and the permission should appear.</a:t>
            </a:r>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60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Configuring Permissions - </a:t>
            </a:r>
            <a:fld id="{4759E2E4-EC7D-4D79-A159-BC8243697A08}" type="slidenum">
              <a:rPr lang="en-US" altLang="en-US" sz="1200" b="0" smtClean="0">
                <a:solidFill>
                  <a:schemeClr val="tx1"/>
                </a:solidFill>
              </a:rPr>
              <a:pPr eaLnBrk="1" hangingPunct="1"/>
              <a:t>35</a:t>
            </a:fld>
            <a:endParaRPr lang="en-US" altLang="en-US" sz="1200" b="0" dirty="0" smtClean="0">
              <a:solidFill>
                <a:schemeClr val="tx1"/>
              </a:solidFill>
            </a:endParaRPr>
          </a:p>
        </p:txBody>
      </p:sp>
      <p:sp>
        <p:nvSpPr>
          <p:cNvPr id="86020" name="Rectangle 2"/>
          <p:cNvSpPr>
            <a:spLocks noGrp="1" noRot="1" noChangeAspect="1" noChangeArrowheads="1" noTextEdit="1"/>
          </p:cNvSpPr>
          <p:nvPr>
            <p:ph type="sldImg"/>
          </p:nvPr>
        </p:nvSpPr>
        <p:spPr>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the </a:t>
            </a:r>
            <a:r>
              <a:rPr lang="en-US" dirty="0" err="1" smtClean="0"/>
              <a:t>removeVisible</a:t>
            </a:r>
            <a:r>
              <a:rPr lang="en-US" dirty="0" smtClean="0"/>
              <a:t> condition for the toolbar’s iterator buttons checks to see if the user has the </a:t>
            </a:r>
            <a:r>
              <a:rPr lang="en-US" dirty="0" err="1" smtClean="0"/>
              <a:t>addofficial_Ext</a:t>
            </a:r>
            <a:r>
              <a:rPr lang="en-US" dirty="0" smtClean="0"/>
              <a:t> system permission. If the user does not, then the Remove</a:t>
            </a:r>
            <a:r>
              <a:rPr lang="en-US" baseline="0" dirty="0" smtClean="0"/>
              <a:t> toolbar button is not visible.</a:t>
            </a:r>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870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704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Configuring Permissions - </a:t>
            </a:r>
            <a:fld id="{DAEFA89E-48DC-4482-AF6C-1FEB7EC716E6}" type="slidenum">
              <a:rPr lang="en-US" altLang="en-US" sz="1200" b="0" smtClean="0">
                <a:solidFill>
                  <a:schemeClr val="tx1"/>
                </a:solidFill>
              </a:rPr>
              <a:pPr eaLnBrk="1" hangingPunct="1"/>
              <a:t>36</a:t>
            </a:fld>
            <a:endParaRPr lang="en-US" altLang="en-US" sz="1200" b="0" dirty="0" smtClean="0">
              <a:solidFill>
                <a:schemeClr val="tx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80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Configuring Permissions - </a:t>
            </a:r>
            <a:fld id="{4B75BB86-67E4-4376-8E64-C3D4156D1E93}" type="slidenum">
              <a:rPr lang="en-US" altLang="en-US" sz="1200" b="0" smtClean="0">
                <a:solidFill>
                  <a:schemeClr val="tx1"/>
                </a:solidFill>
              </a:rPr>
              <a:pPr eaLnBrk="1" hangingPunct="1"/>
              <a:t>37</a:t>
            </a:fld>
            <a:endParaRPr lang="en-US" altLang="en-US" sz="1200" b="0" dirty="0" smtClean="0">
              <a:solidFill>
                <a:schemeClr val="tx1"/>
              </a:solidFill>
            </a:endParaRPr>
          </a:p>
        </p:txBody>
      </p:sp>
      <p:sp>
        <p:nvSpPr>
          <p:cNvPr id="88068" name="Rectangle 2"/>
          <p:cNvSpPr>
            <a:spLocks noGrp="1" noRot="1" noChangeAspect="1" noChangeArrowheads="1" noTextEdit="1"/>
          </p:cNvSpPr>
          <p:nvPr>
            <p:ph type="sldImg"/>
          </p:nvPr>
        </p:nvSpPr>
        <p:spPr>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90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Configuring Permissions - </a:t>
            </a:r>
            <a:fld id="{AC00BE2C-8B67-4756-AB5D-C1F7D11C3B8C}" type="slidenum">
              <a:rPr lang="en-US" altLang="en-US" sz="1200" b="0" smtClean="0">
                <a:solidFill>
                  <a:schemeClr val="tx1"/>
                </a:solidFill>
              </a:rPr>
              <a:pPr eaLnBrk="1" hangingPunct="1"/>
              <a:t>38</a:t>
            </a:fld>
            <a:endParaRPr lang="en-US" altLang="en-US" sz="1200" b="0" dirty="0" smtClean="0">
              <a:solidFill>
                <a:schemeClr val="tx1"/>
              </a:solidFill>
            </a:endParaRPr>
          </a:p>
        </p:txBody>
      </p:sp>
      <p:sp>
        <p:nvSpPr>
          <p:cNvPr id="89092" name="Rectangle 2"/>
          <p:cNvSpPr>
            <a:spLocks noGrp="1" noRot="1" noChangeAspect="1" noChangeArrowheads="1" noTextEdit="1"/>
          </p:cNvSpPr>
          <p:nvPr>
            <p:ph type="sldImg"/>
          </p:nvPr>
        </p:nvSpPr>
        <p:spPr>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An application permission key (APK) is a set of one or more system permissions. ClaimCenter defines application permission keys internally as a method for grouping permissions together by entity or business</a:t>
            </a:r>
            <a:r>
              <a:rPr lang="en-US" baseline="0" dirty="0" smtClean="0"/>
              <a:t> processes</a:t>
            </a:r>
            <a:r>
              <a:rPr lang="en-US" dirty="0" smtClean="0"/>
              <a:t>. For example, the Claim edit application permission key represents the system permissions for the editing a claim: </a:t>
            </a:r>
            <a:r>
              <a:rPr lang="en-US" dirty="0" err="1" smtClean="0"/>
              <a:t>claimedit</a:t>
            </a:r>
            <a:r>
              <a:rPr lang="en-US" dirty="0" smtClean="0"/>
              <a:t> for open claims and </a:t>
            </a:r>
            <a:r>
              <a:rPr lang="en-US" dirty="0" err="1" smtClean="0"/>
              <a:t>claimeditclsd</a:t>
            </a:r>
            <a:r>
              <a:rPr lang="en-US" dirty="0" smtClean="0"/>
              <a:t> for closed claims. Application permission keys appear in the files used to specify the user interface, so it is important for developers to know what they are. However, you cannot create or modify application permission keys.</a:t>
            </a:r>
            <a:br>
              <a:rPr lang="en-US" dirty="0" smtClean="0"/>
            </a:br>
            <a:r>
              <a:rPr lang="en-US" dirty="0" smtClean="0"/>
              <a:t>Each APK has been created specifically to optimize permissions evaluation</a:t>
            </a:r>
            <a:r>
              <a:rPr lang="en-US" baseline="0" dirty="0" smtClean="0"/>
              <a:t> and are to be used as a best practice first, before creating new system permissions.</a:t>
            </a:r>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11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Configuring Permissions - </a:t>
            </a:r>
            <a:fld id="{90921EE6-2AEE-4DE5-A84D-D72E1910A1A9}" type="slidenum">
              <a:rPr lang="en-US" altLang="en-US" sz="1200" b="0" smtClean="0">
                <a:solidFill>
                  <a:schemeClr val="tx1"/>
                </a:solidFill>
              </a:rPr>
              <a:pPr eaLnBrk="1" hangingPunct="1"/>
              <a:t>39</a:t>
            </a:fld>
            <a:endParaRPr lang="en-US" altLang="en-US" sz="1200" b="0" dirty="0" smtClean="0">
              <a:solidFill>
                <a:schemeClr val="tx1"/>
              </a:solidFill>
            </a:endParaRPr>
          </a:p>
        </p:txBody>
      </p:sp>
      <p:sp>
        <p:nvSpPr>
          <p:cNvPr id="91140" name="Rectangle 2"/>
          <p:cNvSpPr>
            <a:spLocks noGrp="1" noRot="1" noChangeAspect="1" noChangeArrowheads="1" noTextEdit="1"/>
          </p:cNvSpPr>
          <p:nvPr>
            <p:ph type="sldImg"/>
          </p:nvPr>
        </p:nvSpPr>
        <p:spPr>
          <a:ln/>
        </p:spPr>
      </p:sp>
      <p:sp>
        <p:nvSpPr>
          <p:cNvPr id="911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An example of a static application permission key is "Group edit". This key returns true for any user with the “</a:t>
            </a:r>
            <a:r>
              <a:rPr lang="en-US" dirty="0" err="1" smtClean="0"/>
              <a:t>groupedit</a:t>
            </a:r>
            <a:r>
              <a:rPr lang="en-US" dirty="0" smtClean="0"/>
              <a:t>” system</a:t>
            </a:r>
            <a:r>
              <a:rPr lang="en-US" baseline="0" dirty="0" smtClean="0"/>
              <a:t> </a:t>
            </a:r>
            <a:r>
              <a:rPr lang="en-US" dirty="0" smtClean="0"/>
              <a:t>permission,</a:t>
            </a:r>
            <a:r>
              <a:rPr lang="en-US" baseline="0" dirty="0" smtClean="0"/>
              <a:t> because this application permission key contains one permission only (</a:t>
            </a:r>
            <a:r>
              <a:rPr lang="en-US" baseline="0" dirty="0" err="1" smtClean="0"/>
              <a:t>groupedit</a:t>
            </a:r>
            <a:r>
              <a:rPr lang="en-US" baseline="0" dirty="0" smtClean="0"/>
              <a:t>).</a:t>
            </a:r>
            <a:endParaRPr lang="en-US" dirty="0" smtClean="0"/>
          </a:p>
          <a:p>
            <a:pPr eaLnBrk="1" hangingPunct="1"/>
            <a:r>
              <a:rPr lang="en-US" dirty="0" smtClean="0"/>
              <a:t>An example of a object-based application permission key is "Claim edit". This key returns true for any user who has “</a:t>
            </a:r>
            <a:r>
              <a:rPr lang="en-US" dirty="0" err="1" smtClean="0"/>
              <a:t>claimedit</a:t>
            </a:r>
            <a:r>
              <a:rPr lang="en-US" dirty="0" smtClean="0"/>
              <a:t>” (for editing an open claim) or “</a:t>
            </a:r>
            <a:r>
              <a:rPr lang="en-US" dirty="0" err="1" smtClean="0"/>
              <a:t>claimeditclsd</a:t>
            </a:r>
            <a:r>
              <a:rPr lang="en-US" dirty="0" smtClean="0"/>
              <a:t>” (for</a:t>
            </a:r>
            <a:r>
              <a:rPr lang="en-US" baseline="0" dirty="0" smtClean="0"/>
              <a:t> editing a </a:t>
            </a:r>
            <a:r>
              <a:rPr lang="en-US" dirty="0" smtClean="0"/>
              <a:t>closed claim) system permission. If the user has one of these permissions but does not have them for the given object, then the key returns false.</a:t>
            </a:r>
            <a:br>
              <a:rPr lang="en-US" dirty="0" smtClean="0"/>
            </a:br>
            <a:r>
              <a:rPr lang="en-US" dirty="0" smtClean="0"/>
              <a:t/>
            </a:r>
            <a:br>
              <a:rPr lang="en-US" dirty="0" smtClean="0"/>
            </a:br>
            <a:r>
              <a:rPr lang="en-US" sz="1000" b="0" i="0" kern="1200" dirty="0" err="1" smtClean="0">
                <a:solidFill>
                  <a:schemeClr val="tx1"/>
                </a:solidFill>
                <a:effectLst/>
                <a:latin typeface="Arial" charset="0"/>
                <a:ea typeface="+mn-ea"/>
                <a:cs typeface="+mn-cs"/>
              </a:rPr>
              <a:t>AppPermKeys</a:t>
            </a:r>
            <a:r>
              <a:rPr lang="en-US" sz="1000" b="0" i="0" kern="1200" dirty="0" smtClean="0">
                <a:solidFill>
                  <a:schemeClr val="tx1"/>
                </a:solidFill>
                <a:effectLst/>
                <a:latin typeface="Arial" charset="0"/>
                <a:ea typeface="+mn-ea"/>
                <a:cs typeface="+mn-cs"/>
              </a:rPr>
              <a:t> have built in logic that determines which key is being</a:t>
            </a:r>
            <a:r>
              <a:rPr lang="en-US" sz="1000" b="0" i="0" kern="1200" baseline="0" dirty="0" smtClean="0">
                <a:solidFill>
                  <a:schemeClr val="tx1"/>
                </a:solidFill>
                <a:effectLst/>
                <a:latin typeface="Arial" charset="0"/>
                <a:ea typeface="+mn-ea"/>
                <a:cs typeface="+mn-cs"/>
              </a:rPr>
              <a:t> evaluated in</a:t>
            </a:r>
            <a:r>
              <a:rPr lang="en-US" sz="1000" b="0" i="0" kern="1200" dirty="0" smtClean="0">
                <a:solidFill>
                  <a:schemeClr val="tx1"/>
                </a:solidFill>
                <a:effectLst/>
                <a:latin typeface="Arial" charset="0"/>
                <a:ea typeface="+mn-ea"/>
                <a:cs typeface="+mn-cs"/>
              </a:rPr>
              <a:t> the current context.</a:t>
            </a:r>
            <a:r>
              <a:rPr lang="en-US" dirty="0" smtClean="0"/>
              <a:t/>
            </a:r>
            <a:br>
              <a:rPr lang="en-US" dirty="0" smtClean="0"/>
            </a:br>
            <a:endParaRPr lang="en-US" dirty="0" smtClean="0"/>
          </a:p>
          <a:p>
            <a:pPr eaLnBrk="1" hangingPunct="1"/>
            <a:r>
              <a:rPr lang="en-US" dirty="0" smtClean="0"/>
              <a:t>In the security dictionary, all</a:t>
            </a:r>
            <a:r>
              <a:rPr lang="en-US" baseline="0" dirty="0" smtClean="0"/>
              <a:t> </a:t>
            </a:r>
            <a:r>
              <a:rPr lang="en-US" dirty="0" smtClean="0"/>
              <a:t>permissions are listed as “static” or "object-based".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Configuring Permissions - </a:t>
            </a:r>
            <a:fld id="{4FBE7DF3-43BF-4501-8B23-2A741527F05B}" type="slidenum">
              <a:rPr lang="en-US" altLang="en-US" sz="1200" b="0" smtClean="0">
                <a:solidFill>
                  <a:schemeClr val="tx1"/>
                </a:solidFill>
              </a:rPr>
              <a:pPr eaLnBrk="1" hangingPunct="1"/>
              <a:t>4</a:t>
            </a:fld>
            <a:endParaRPr lang="en-US" altLang="en-US" sz="1200" b="0" dirty="0" smtClean="0">
              <a:solidFill>
                <a:schemeClr val="tx1"/>
              </a:solidFill>
            </a:endParaRPr>
          </a:p>
        </p:txBody>
      </p:sp>
      <p:sp>
        <p:nvSpPr>
          <p:cNvPr id="55300" name="Rectangle 2"/>
          <p:cNvSpPr>
            <a:spLocks noGrp="1" noRot="1" noChangeAspect="1" noChangeArrowheads="1" noTextEdit="1"/>
          </p:cNvSpPr>
          <p:nvPr>
            <p:ph type="sldImg"/>
          </p:nvPr>
        </p:nvSpPr>
        <p:spPr>
          <a:xfrm>
            <a:off x="715963" y="630238"/>
            <a:ext cx="5432425" cy="4073525"/>
          </a:xfrm>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This lesson discusses how your ability to do something can vary based on who you are as a user. It does not discuss your ability to do things based on where you are in a business process. (For example, in the base application, you cannot manually add an activity to a claim during the new claim wizard, but you can do this after the claim has been saved. This restriction is true for all users and stems from the requirements of the business process. This type of restricted access is not the focus of this lesson.)</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9216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216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Configuring Permissions - </a:t>
            </a:r>
            <a:fld id="{F969BE62-10B9-402C-8A7A-A0C6B3A8E751}" type="slidenum">
              <a:rPr lang="en-US" altLang="en-US" sz="1200" b="0" smtClean="0">
                <a:solidFill>
                  <a:schemeClr val="tx1"/>
                </a:solidFill>
              </a:rPr>
              <a:pPr eaLnBrk="1" hangingPunct="1"/>
              <a:t>40</a:t>
            </a:fld>
            <a:endParaRPr lang="en-US" altLang="en-US" sz="1200" b="0" dirty="0" smtClean="0">
              <a:solidFill>
                <a:schemeClr val="tx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31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Configuring Permissions - </a:t>
            </a:r>
            <a:fld id="{0C0B3C38-FC38-48AC-BAC4-C037E27D244C}" type="slidenum">
              <a:rPr lang="en-US" altLang="en-US" sz="1200" b="0" smtClean="0">
                <a:solidFill>
                  <a:schemeClr val="tx1"/>
                </a:solidFill>
              </a:rPr>
              <a:pPr eaLnBrk="1" hangingPunct="1"/>
              <a:t>41</a:t>
            </a:fld>
            <a:endParaRPr lang="en-US" altLang="en-US" sz="1200" b="0" dirty="0" smtClean="0">
              <a:solidFill>
                <a:schemeClr val="tx1"/>
              </a:solidFill>
            </a:endParaRPr>
          </a:p>
        </p:txBody>
      </p:sp>
      <p:sp>
        <p:nvSpPr>
          <p:cNvPr id="93188" name="Rectangle 2"/>
          <p:cNvSpPr>
            <a:spLocks noGrp="1" noRot="1" noChangeAspect="1" noChangeArrowheads="1" noTextEdit="1"/>
          </p:cNvSpPr>
          <p:nvPr>
            <p:ph type="sldImg"/>
          </p:nvPr>
        </p:nvSpPr>
        <p:spPr>
          <a:xfrm>
            <a:off x="715963" y="630238"/>
            <a:ext cx="5432425" cy="4073525"/>
          </a:xfrm>
          <a:ln/>
        </p:spPr>
      </p:sp>
      <p:sp>
        <p:nvSpPr>
          <p:cNvPr id="931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Application Permission Keys section of the security dictionary lists each application permission key, the set of system permissions it contains, and the pages and elements in the user interface that reference the application permission key.</a:t>
            </a:r>
          </a:p>
          <a:p>
            <a:pPr eaLnBrk="1" hangingPunct="1"/>
            <a:r>
              <a:rPr lang="en-US" dirty="0" smtClean="0"/>
              <a:t>In the security dictionary, permissions are listed as static or "object-based".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42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Configuring Permissions - </a:t>
            </a:r>
            <a:fld id="{264E95C8-ECA6-4F77-B450-871B81B43C3B}" type="slidenum">
              <a:rPr lang="en-US" altLang="en-US" sz="1200" b="0" smtClean="0">
                <a:solidFill>
                  <a:schemeClr val="tx1"/>
                </a:solidFill>
              </a:rPr>
              <a:pPr eaLnBrk="1" hangingPunct="1"/>
              <a:t>42</a:t>
            </a:fld>
            <a:endParaRPr lang="en-US" altLang="en-US" sz="1200" b="0" dirty="0" smtClean="0">
              <a:solidFill>
                <a:schemeClr val="tx1"/>
              </a:solidFill>
            </a:endParaRPr>
          </a:p>
        </p:txBody>
      </p:sp>
      <p:sp>
        <p:nvSpPr>
          <p:cNvPr id="94212" name="Rectangle 2"/>
          <p:cNvSpPr>
            <a:spLocks noGrp="1" noRot="1" noChangeAspect="1" noChangeArrowheads="1" noTextEdit="1"/>
          </p:cNvSpPr>
          <p:nvPr>
            <p:ph type="sldImg"/>
          </p:nvPr>
        </p:nvSpPr>
        <p:spPr>
          <a:ln/>
        </p:spPr>
      </p:sp>
      <p:sp>
        <p:nvSpPr>
          <p:cNvPr id="942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entity argument is the entity to which the application permission key is defined. For example, the syntax to check for the "Group Edit" application permission key is </a:t>
            </a:r>
            <a:r>
              <a:rPr lang="en-US" dirty="0" err="1" smtClean="0"/>
              <a:t>perm.Group.edit</a:t>
            </a:r>
            <a:r>
              <a:rPr lang="en-US" dirty="0" smtClean="0"/>
              <a:t>.</a:t>
            </a:r>
            <a:br>
              <a:rPr lang="en-US" dirty="0" smtClean="0"/>
            </a:br>
            <a:endParaRPr lang="en-US" dirty="0" smtClean="0"/>
          </a:p>
          <a:p>
            <a:pPr eaLnBrk="1" hangingPunct="1"/>
            <a:r>
              <a:rPr lang="en-US" dirty="0" smtClean="0"/>
              <a:t>In the first example, the Administration tab is visible if the user has a relevant permission in the </a:t>
            </a:r>
            <a:r>
              <a:rPr lang="en-US" dirty="0" err="1" smtClean="0"/>
              <a:t>viewanyadmin</a:t>
            </a:r>
            <a:r>
              <a:rPr lang="en-US" dirty="0" smtClean="0"/>
              <a:t> application permission key (which includes </a:t>
            </a:r>
            <a:r>
              <a:rPr lang="en-US" dirty="0" err="1" smtClean="0"/>
              <a:t>userview</a:t>
            </a:r>
            <a:r>
              <a:rPr lang="en-US" dirty="0" smtClean="0"/>
              <a:t>, </a:t>
            </a:r>
            <a:r>
              <a:rPr lang="en-US" dirty="0" err="1" smtClean="0"/>
              <a:t>groupview</a:t>
            </a:r>
            <a:r>
              <a:rPr lang="en-US" dirty="0" smtClean="0"/>
              <a:t>, </a:t>
            </a:r>
            <a:r>
              <a:rPr lang="en-US" dirty="0" err="1" smtClean="0"/>
              <a:t>attrview</a:t>
            </a:r>
            <a:r>
              <a:rPr lang="en-US" dirty="0" smtClean="0"/>
              <a:t>, </a:t>
            </a:r>
            <a:r>
              <a:rPr lang="en-US" dirty="0" err="1" smtClean="0"/>
              <a:t>regionview</a:t>
            </a:r>
            <a:r>
              <a:rPr lang="en-US" dirty="0" smtClean="0"/>
              <a:t>, </a:t>
            </a:r>
            <a:r>
              <a:rPr lang="en-US" dirty="0" err="1" smtClean="0"/>
              <a:t>catview</a:t>
            </a:r>
            <a:r>
              <a:rPr lang="en-US" dirty="0" smtClean="0"/>
              <a:t>, </a:t>
            </a:r>
            <a:r>
              <a:rPr lang="en-US" dirty="0" err="1" smtClean="0"/>
              <a:t>integadmin</a:t>
            </a:r>
            <a:r>
              <a:rPr lang="en-US" dirty="0" smtClean="0"/>
              <a:t>, </a:t>
            </a:r>
            <a:r>
              <a:rPr lang="en-US" dirty="0" err="1" smtClean="0"/>
              <a:t>roleview</a:t>
            </a:r>
            <a:r>
              <a:rPr lang="en-US" dirty="0" smtClean="0"/>
              <a:t>, </a:t>
            </a:r>
            <a:r>
              <a:rPr lang="en-US" dirty="0" err="1" smtClean="0"/>
              <a:t>actpatview</a:t>
            </a:r>
            <a:r>
              <a:rPr lang="en-US" dirty="0" smtClean="0"/>
              <a:t>, </a:t>
            </a:r>
            <a:r>
              <a:rPr lang="en-US" dirty="0" err="1" smtClean="0"/>
              <a:t>scrprmview</a:t>
            </a:r>
            <a:r>
              <a:rPr lang="en-US" dirty="0" smtClean="0"/>
              <a:t>, </a:t>
            </a:r>
            <a:r>
              <a:rPr lang="en-US" dirty="0" err="1" smtClean="0"/>
              <a:t>alpview</a:t>
            </a:r>
            <a:r>
              <a:rPr lang="en-US" dirty="0" smtClean="0"/>
              <a:t>, </a:t>
            </a:r>
            <a:r>
              <a:rPr lang="en-US" dirty="0" err="1" smtClean="0"/>
              <a:t>grouptreeview</a:t>
            </a:r>
            <a:r>
              <a:rPr lang="en-US" dirty="0" smtClean="0"/>
              <a:t>, </a:t>
            </a:r>
            <a:r>
              <a:rPr lang="en-US" dirty="0" err="1" smtClean="0"/>
              <a:t>covverifyview</a:t>
            </a:r>
            <a:r>
              <a:rPr lang="en-US" dirty="0" smtClean="0"/>
              <a:t>, and </a:t>
            </a:r>
            <a:r>
              <a:rPr lang="en-US" dirty="0" err="1" smtClean="0"/>
              <a:t>wcrefview</a:t>
            </a:r>
            <a:r>
              <a:rPr lang="en-US" dirty="0" smtClean="0"/>
              <a:t>) or a relevant permission in the </a:t>
            </a:r>
            <a:r>
              <a:rPr lang="en-US" dirty="0" err="1" smtClean="0"/>
              <a:t>viewtree</a:t>
            </a:r>
            <a:r>
              <a:rPr lang="en-US" dirty="0" smtClean="0"/>
              <a:t> application permission key (which includes </a:t>
            </a:r>
            <a:r>
              <a:rPr lang="en-US" dirty="0" err="1" smtClean="0"/>
              <a:t>grouptreeview</a:t>
            </a:r>
            <a:r>
              <a:rPr lang="en-US" dirty="0" smtClean="0"/>
              <a:t>).</a:t>
            </a:r>
          </a:p>
          <a:p>
            <a:pPr eaLnBrk="1" hangingPunct="1"/>
            <a:endParaRPr lang="en-US" dirty="0" smtClean="0"/>
          </a:p>
          <a:p>
            <a:pPr eaLnBrk="1" hangingPunct="1"/>
            <a:r>
              <a:rPr lang="en-US" dirty="0" smtClean="0"/>
              <a:t>In the second example, the Documents Page</a:t>
            </a:r>
            <a:r>
              <a:rPr lang="en-US" baseline="0" dirty="0" smtClean="0"/>
              <a:t> </a:t>
            </a:r>
            <a:r>
              <a:rPr lang="en-US" dirty="0" smtClean="0"/>
              <a:t>can be visited (and is therefore its menu</a:t>
            </a:r>
            <a:r>
              <a:rPr lang="en-US" baseline="0" dirty="0" smtClean="0"/>
              <a:t> link is </a:t>
            </a:r>
            <a:r>
              <a:rPr lang="en-US" dirty="0" smtClean="0"/>
              <a:t>visible) if:</a:t>
            </a:r>
          </a:p>
          <a:p>
            <a:pPr marL="228600" indent="-228600" eaLnBrk="1" hangingPunct="1">
              <a:buAutoNum type="arabicPeriod"/>
            </a:pPr>
            <a:r>
              <a:rPr lang="en-US" baseline="0" dirty="0" smtClean="0"/>
              <a:t>T</a:t>
            </a:r>
            <a:r>
              <a:rPr lang="en-US" dirty="0" smtClean="0"/>
              <a:t>he user has a relevant permission in the Claim's view application permission key </a:t>
            </a:r>
            <a:r>
              <a:rPr lang="en-US" baseline="0" dirty="0" smtClean="0"/>
              <a:t>and t</a:t>
            </a:r>
            <a:r>
              <a:rPr lang="en-US" dirty="0" smtClean="0"/>
              <a:t>he user is on the ACL for this claim: </a:t>
            </a:r>
            <a:r>
              <a:rPr lang="en-US" b="1" dirty="0" err="1" smtClean="0"/>
              <a:t>perm.Claim.view</a:t>
            </a:r>
            <a:r>
              <a:rPr lang="en-US" b="1" dirty="0" smtClean="0"/>
              <a:t>(Claim) and</a:t>
            </a:r>
          </a:p>
          <a:p>
            <a:pPr marL="228600" indent="-228600" eaLnBrk="1" hangingPunct="1">
              <a:buAutoNum type="arabicPeriod"/>
            </a:pPr>
            <a:r>
              <a:rPr lang="en-US" dirty="0" smtClean="0"/>
              <a:t>The user has the static </a:t>
            </a:r>
            <a:r>
              <a:rPr lang="en-US" dirty="0" err="1" smtClean="0"/>
              <a:t>viewdocs</a:t>
            </a:r>
            <a:r>
              <a:rPr lang="en-US" dirty="0" smtClean="0"/>
              <a:t> system permission:</a:t>
            </a:r>
            <a:r>
              <a:rPr lang="en-US" baseline="0" dirty="0" smtClean="0"/>
              <a:t> </a:t>
            </a:r>
            <a:r>
              <a:rPr lang="en-US" b="1" baseline="0" dirty="0" err="1" smtClean="0"/>
              <a:t>perm.System.viewdocs</a:t>
            </a:r>
            <a:r>
              <a:rPr lang="en-US" b="1" baseline="0" dirty="0" smtClean="0"/>
              <a:t> and</a:t>
            </a:r>
            <a:endParaRPr lang="en-US" b="1" dirty="0" smtClean="0"/>
          </a:p>
          <a:p>
            <a:pPr marL="228600" indent="-228600" eaLnBrk="1" hangingPunct="1">
              <a:buAutoNum type="arabicPeriod"/>
            </a:pPr>
            <a:r>
              <a:rPr lang="en-US" dirty="0" smtClean="0"/>
              <a:t>The</a:t>
            </a:r>
            <a:r>
              <a:rPr lang="en-US" baseline="0" dirty="0" smtClean="0"/>
              <a:t> value of the Claim’s State </a:t>
            </a:r>
            <a:r>
              <a:rPr lang="en-US" baseline="0" dirty="0" err="1" smtClean="0"/>
              <a:t>typekey</a:t>
            </a:r>
            <a:r>
              <a:rPr lang="en-US" baseline="0" dirty="0" smtClean="0"/>
              <a:t> is not “Draft”</a:t>
            </a:r>
            <a:br>
              <a:rPr lang="en-US" baseline="0" dirty="0" smtClean="0"/>
            </a:br>
            <a:endParaRPr lang="en-US" baseline="0" dirty="0" smtClean="0"/>
          </a:p>
          <a:p>
            <a:pPr marL="0" indent="0" eaLnBrk="1" hangingPunct="1">
              <a:buNone/>
            </a:pPr>
            <a:r>
              <a:rPr lang="en-US" dirty="0" smtClean="0"/>
              <a:t>If any of those three tests do not evaluate to true, then the user cannot visit this page.</a:t>
            </a:r>
          </a:p>
          <a:p>
            <a:pPr eaLnBrk="1" hangingPunct="1"/>
            <a:endParaRPr lang="en-US" dirty="0" smtClean="0"/>
          </a:p>
          <a:p>
            <a:pPr eaLnBrk="1" hangingPunct="1"/>
            <a:r>
              <a:rPr lang="en-US" dirty="0" smtClean="0"/>
              <a:t/>
            </a:r>
            <a:br>
              <a:rPr lang="en-US" dirty="0" smtClean="0"/>
            </a:br>
            <a:endParaRPr lang="en-US"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52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Configuring Permissions - </a:t>
            </a:r>
            <a:fld id="{B79C9731-25B9-49C7-86C3-8C1E4E7D467C}" type="slidenum">
              <a:rPr lang="en-US" altLang="en-US" sz="1200" b="0" smtClean="0">
                <a:solidFill>
                  <a:schemeClr val="tx1"/>
                </a:solidFill>
              </a:rPr>
              <a:pPr eaLnBrk="1" hangingPunct="1"/>
              <a:t>43</a:t>
            </a:fld>
            <a:endParaRPr lang="en-US" altLang="en-US" sz="1200" b="0" dirty="0" smtClean="0">
              <a:solidFill>
                <a:schemeClr val="tx1"/>
              </a:solidFill>
            </a:endParaRPr>
          </a:p>
        </p:txBody>
      </p:sp>
      <p:sp>
        <p:nvSpPr>
          <p:cNvPr id="95236" name="Rectangle 2"/>
          <p:cNvSpPr>
            <a:spLocks noGrp="1" noRot="1" noChangeAspect="1" noChangeArrowheads="1" noTextEdit="1"/>
          </p:cNvSpPr>
          <p:nvPr>
            <p:ph type="sldImg"/>
          </p:nvPr>
        </p:nvSpPr>
        <p:spPr>
          <a:xfrm>
            <a:off x="715963" y="630238"/>
            <a:ext cx="5432425" cy="4073525"/>
          </a:xfrm>
          <a:ln/>
        </p:spPr>
      </p:sp>
      <p:sp>
        <p:nvSpPr>
          <p:cNvPr id="952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Pages section of the security dictionary lists each location and container in the user interface (alphabetically by name) and for each the perm conditions associated to it.</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62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Configuring Permissions - </a:t>
            </a:r>
            <a:fld id="{380C27CC-74DB-4229-AE46-78D130B97FA0}" type="slidenum">
              <a:rPr lang="en-US" altLang="en-US" sz="1200" b="0" smtClean="0">
                <a:solidFill>
                  <a:schemeClr val="tx1"/>
                </a:solidFill>
              </a:rPr>
              <a:pPr eaLnBrk="1" hangingPunct="1"/>
              <a:t>44</a:t>
            </a:fld>
            <a:endParaRPr lang="en-US" altLang="en-US" sz="1200" b="0" dirty="0" smtClean="0">
              <a:solidFill>
                <a:schemeClr val="tx1"/>
              </a:solidFill>
            </a:endParaRPr>
          </a:p>
        </p:txBody>
      </p:sp>
      <p:sp>
        <p:nvSpPr>
          <p:cNvPr id="96260" name="Rectangle 2"/>
          <p:cNvSpPr>
            <a:spLocks noGrp="1" noRot="1" noChangeAspect="1" noChangeArrowheads="1" noTextEdit="1"/>
          </p:cNvSpPr>
          <p:nvPr>
            <p:ph type="sldImg"/>
          </p:nvPr>
        </p:nvSpPr>
        <p:spPr>
          <a:xfrm>
            <a:off x="715963" y="630238"/>
            <a:ext cx="5432425" cy="4073525"/>
          </a:xfrm>
          <a:ln/>
        </p:spPr>
      </p:sp>
      <p:sp>
        <p:nvSpPr>
          <p:cNvPr id="962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72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Configuring Permissions - </a:t>
            </a:r>
            <a:fld id="{4B389B91-5722-47F1-A705-195DB68D9367}" type="slidenum">
              <a:rPr lang="en-US" altLang="en-US" sz="1200" b="0" smtClean="0">
                <a:solidFill>
                  <a:schemeClr val="tx1"/>
                </a:solidFill>
              </a:rPr>
              <a:pPr eaLnBrk="1" hangingPunct="1"/>
              <a:t>45</a:t>
            </a:fld>
            <a:endParaRPr lang="en-US" altLang="en-US" sz="1200" b="0" dirty="0" smtClean="0">
              <a:solidFill>
                <a:schemeClr val="tx1"/>
              </a:solidFill>
            </a:endParaRPr>
          </a:p>
        </p:txBody>
      </p:sp>
      <p:sp>
        <p:nvSpPr>
          <p:cNvPr id="97284" name="Rectangle 2"/>
          <p:cNvSpPr>
            <a:spLocks noGrp="1" noRot="1" noChangeAspect="1" noChangeArrowheads="1" noTextEdit="1"/>
          </p:cNvSpPr>
          <p:nvPr>
            <p:ph type="sldImg"/>
          </p:nvPr>
        </p:nvSpPr>
        <p:spPr>
          <a:xfrm>
            <a:off x="715963" y="630238"/>
            <a:ext cx="5432425" cy="4073525"/>
          </a:xfrm>
          <a:ln/>
        </p:spPr>
      </p:sp>
      <p:sp>
        <p:nvSpPr>
          <p:cNvPr id="972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smtClean="0"/>
              <a:t>Answers</a:t>
            </a:r>
          </a:p>
          <a:p>
            <a:pPr marL="209550" indent="-209550" eaLnBrk="1" hangingPunct="1"/>
            <a:r>
              <a:rPr lang="en-US" dirty="0" smtClean="0"/>
              <a:t>1.	a) A static permission is one that is granted or revoked for the entire application. An object-based permission is granted on a claim-by-claim basis.</a:t>
            </a:r>
          </a:p>
          <a:p>
            <a:pPr marL="209550" indent="-209550" eaLnBrk="1" hangingPunct="1"/>
            <a:r>
              <a:rPr lang="en-US" dirty="0" smtClean="0"/>
              <a:t>	b) Possible answers:</a:t>
            </a:r>
          </a:p>
          <a:p>
            <a:pPr marL="209550" indent="-209550" eaLnBrk="1" hangingPunct="1"/>
            <a:r>
              <a:rPr lang="en-US" dirty="0" smtClean="0"/>
              <a:t>		A permission can be created by a developer. An application permission key cannot.</a:t>
            </a:r>
          </a:p>
          <a:p>
            <a:pPr marL="209550" indent="-209550" eaLnBrk="1" hangingPunct="1"/>
            <a:r>
              <a:rPr lang="en-US" dirty="0" smtClean="0"/>
              <a:t>		A permission can be added to a role. An application permission key cannot.</a:t>
            </a:r>
          </a:p>
          <a:p>
            <a:pPr marL="209550" indent="-209550" eaLnBrk="1" hangingPunct="1"/>
            <a:r>
              <a:rPr lang="en-US" dirty="0" smtClean="0"/>
              <a:t>		A permissions check using an application permission key will execute faster than a permissions check which directly references a permission.</a:t>
            </a:r>
          </a:p>
          <a:p>
            <a:pPr marL="209550" indent="-209550" eaLnBrk="1" hangingPunct="1"/>
            <a:r>
              <a:rPr lang="en-US" dirty="0" smtClean="0"/>
              <a:t>	c) Possible answers:</a:t>
            </a:r>
          </a:p>
          <a:p>
            <a:pPr marL="209550" indent="-209550" eaLnBrk="1" hangingPunct="1"/>
            <a:r>
              <a:rPr lang="en-US" dirty="0" smtClean="0"/>
              <a:t>		An application permission key is created to optimize permissions checks. A role is created to assign permissions to users.</a:t>
            </a:r>
          </a:p>
          <a:p>
            <a:pPr marL="209550" indent="-209550" eaLnBrk="1" hangingPunct="1"/>
            <a:r>
              <a:rPr lang="en-US" dirty="0" smtClean="0"/>
              <a:t>		Developers can create and modify roles. Developers cannot create and modify application permission keys.</a:t>
            </a:r>
          </a:p>
          <a:p>
            <a:pPr marL="209550" indent="-209550" eaLnBrk="1" hangingPunct="1"/>
            <a:r>
              <a:rPr lang="en-US" dirty="0" smtClean="0"/>
              <a:t>2.	a) It is a system permission. Perm statements for system permissions start with "</a:t>
            </a:r>
            <a:r>
              <a:rPr lang="en-US" dirty="0" err="1" smtClean="0"/>
              <a:t>perm.System</a:t>
            </a:r>
            <a:r>
              <a:rPr lang="en-US" dirty="0" smtClean="0"/>
              <a:t>". Perm statements for application permission keys start with "perm.&lt;</a:t>
            </a:r>
            <a:r>
              <a:rPr lang="en-US" dirty="0" err="1" smtClean="0"/>
              <a:t>entityName</a:t>
            </a:r>
            <a:r>
              <a:rPr lang="en-US" dirty="0" smtClean="0"/>
              <a:t>&gt;".</a:t>
            </a:r>
          </a:p>
          <a:p>
            <a:pPr marL="209550" indent="-209550" eaLnBrk="1" hangingPunct="1"/>
            <a:r>
              <a:rPr lang="en-US" dirty="0" smtClean="0"/>
              <a:t>	b) It is static. Object-based permissions would include a "(Claim)" argument.</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Configuring Permissions - </a:t>
            </a:r>
            <a:fld id="{211C349A-83C9-44D0-A356-DBEB3FC715FC}" type="slidenum">
              <a:rPr lang="en-US" altLang="en-US" smtClean="0"/>
              <a:pPr>
                <a:defRPr/>
              </a:pPr>
              <a:t>46</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Configuring Permissions - </a:t>
            </a:r>
            <a:fld id="{F78786A2-2E0E-44E9-B876-B849184A7538}" type="slidenum">
              <a:rPr lang="en-US" altLang="en-US" sz="1200" b="0" smtClean="0">
                <a:solidFill>
                  <a:schemeClr val="tx1"/>
                </a:solidFill>
              </a:rPr>
              <a:pPr eaLnBrk="1" hangingPunct="1"/>
              <a:t>5</a:t>
            </a:fld>
            <a:endParaRPr lang="en-US" altLang="en-US" sz="1200" b="0" dirty="0" smtClean="0">
              <a:solidFill>
                <a:schemeClr val="tx1"/>
              </a:solidFill>
            </a:endParaRPr>
          </a:p>
        </p:txBody>
      </p:sp>
      <p:sp>
        <p:nvSpPr>
          <p:cNvPr id="56324" name="Rectangle 2"/>
          <p:cNvSpPr>
            <a:spLocks noGrp="1" noRot="1" noChangeAspect="1" noChangeArrowheads="1" noTextEdit="1"/>
          </p:cNvSpPr>
          <p:nvPr>
            <p:ph type="sldImg"/>
          </p:nvPr>
        </p:nvSpPr>
        <p:spPr>
          <a:xfrm>
            <a:off x="715963" y="630238"/>
            <a:ext cx="5432425" cy="4073525"/>
          </a:xfrm>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the example above, the system permissions have been arranged in columns based on the thing the permission pertains to. The second column has only two permissions because you cannot own a group. The third column has only one permission because it pertains to an aspect of the ClaimCenter user interface. The Desktop cannot be edited or owned.</a:t>
            </a:r>
          </a:p>
          <a:p>
            <a:r>
              <a:rPr lang="en-US" dirty="0" smtClean="0"/>
              <a:t>Some system permissions pertain to abilities outside of the web browser (such as the ability to run Guidewire Studio - the application used to modify business rules). However, there is only a small number of these permissions and they fall outside of the scope of this course. Consequently, this lesson does not discuss them.</a:t>
            </a:r>
          </a:p>
          <a:p>
            <a:r>
              <a:rPr lang="en-US" dirty="0" smtClean="0"/>
              <a:t>System permissions are often referred to simply as "permissions".</a:t>
            </a:r>
          </a:p>
          <a:p>
            <a:r>
              <a:rPr lang="en-US" dirty="0" smtClean="0"/>
              <a:t>The entire list of system permissions can be seen in the Security Dictionary. This is discussed later in this lesson.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Configuring Permissions - </a:t>
            </a:r>
            <a:fld id="{19513F41-D9CF-47D1-933D-DABDF4A65F57}" type="slidenum">
              <a:rPr lang="en-US" altLang="en-US" sz="1200" b="0" smtClean="0">
                <a:solidFill>
                  <a:schemeClr val="tx1"/>
                </a:solidFill>
              </a:rPr>
              <a:pPr eaLnBrk="1" hangingPunct="1"/>
              <a:t>6</a:t>
            </a:fld>
            <a:endParaRPr lang="en-US" altLang="en-US" sz="1200" b="0" dirty="0" smtClean="0">
              <a:solidFill>
                <a:schemeClr val="tx1"/>
              </a:solidFill>
            </a:endParaRPr>
          </a:p>
        </p:txBody>
      </p:sp>
      <p:sp>
        <p:nvSpPr>
          <p:cNvPr id="57348" name="Rectangle 2"/>
          <p:cNvSpPr>
            <a:spLocks noGrp="1" noRot="1" noChangeAspect="1" noChangeArrowheads="1" noTextEdit="1"/>
          </p:cNvSpPr>
          <p:nvPr>
            <p:ph type="sldImg"/>
          </p:nvPr>
        </p:nvSpPr>
        <p:spPr>
          <a:xfrm>
            <a:off x="715963" y="630238"/>
            <a:ext cx="5432425" cy="4073525"/>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list of abilities in the slide above is meant as a general way of viewing of permissions and not an official categorization. There are some permissions which map directly to one of the words listed above. For example, there are "view claims" and "view matters" permissions. Other permissions map less directly to the words listed above. For example, there is a "validate claims" permission and a "void payments" permission, both of which can be thought of as "act on" permissions.</a:t>
            </a:r>
          </a:p>
          <a:p>
            <a:r>
              <a:rPr lang="en-US" smtClean="0"/>
              <a:t>All permissions change the user experience in one of two ways:</a:t>
            </a:r>
          </a:p>
          <a:p>
            <a:pPr lvl="1"/>
            <a:r>
              <a:rPr lang="en-US" smtClean="0"/>
              <a:t>A permission could control whether an aspect of the user interface is visible for not. (For example, users who do not have the View Desktop permission simply don't see the Desktop tab, whereas users who do have this permission do see the tab.)</a:t>
            </a:r>
          </a:p>
          <a:p>
            <a:pPr lvl="1"/>
            <a:r>
              <a:rPr lang="en-US" smtClean="0"/>
              <a:t>A permission could control whether or not a user succeeds or fails at a given task. (For example, if a user attempts to assign a claim to a user who does not have the "own claim" permission, the assignment fails. If a user attempts to assign a claim to a user who does have the "own claim" permission, the assignment succeeds.)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Configuring Permissions - </a:t>
            </a:r>
            <a:fld id="{9226730F-E8C7-453C-AB65-457A6258550A}" type="slidenum">
              <a:rPr lang="en-US" altLang="en-US" sz="1200" b="0" smtClean="0">
                <a:solidFill>
                  <a:schemeClr val="tx1"/>
                </a:solidFill>
              </a:rPr>
              <a:pPr eaLnBrk="1" hangingPunct="1"/>
              <a:t>7</a:t>
            </a:fld>
            <a:endParaRPr lang="en-US" altLang="en-US" sz="1200" b="0" dirty="0" smtClean="0">
              <a:solidFill>
                <a:schemeClr val="tx1"/>
              </a:solidFill>
            </a:endParaRPr>
          </a:p>
        </p:txBody>
      </p:sp>
      <p:sp>
        <p:nvSpPr>
          <p:cNvPr id="58372" name="Rectangle 2"/>
          <p:cNvSpPr>
            <a:spLocks noGrp="1" noRot="1" noChangeAspect="1" noChangeArrowheads="1" noTextEdit="1"/>
          </p:cNvSpPr>
          <p:nvPr>
            <p:ph type="sldImg"/>
          </p:nvPr>
        </p:nvSpPr>
        <p:spPr>
          <a:xfrm>
            <a:off x="715963" y="630238"/>
            <a:ext cx="5432425" cy="4073525"/>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p>
            <a:r>
              <a:rPr lang="en-US" smtClean="0"/>
              <a:t>In the example above:</a:t>
            </a:r>
          </a:p>
          <a:p>
            <a:pPr lvl="1"/>
            <a:r>
              <a:rPr lang="en-US" smtClean="0"/>
              <a:t>Ida Belt is a CSR without the View Team permission. When Ida logs on, she cannot see the Team tab.</a:t>
            </a:r>
          </a:p>
          <a:p>
            <a:pPr lvl="1"/>
            <a:r>
              <a:rPr lang="en-US" smtClean="0"/>
              <a:t>Rick Ralston is a manager with the View Team permission. When Rick logs on, he can see the Team tab.</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68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Configuring Permissions - </a:t>
            </a:r>
            <a:fld id="{AF11826C-DFF0-42E4-809A-E136A01BA8FF}" type="slidenum">
              <a:rPr lang="en-US" altLang="en-US" sz="1200" smtClean="0">
                <a:solidFill>
                  <a:schemeClr val="tx1"/>
                </a:solidFill>
              </a:rPr>
              <a:pPr eaLnBrk="1" hangingPunct="1"/>
              <a:t>8</a:t>
            </a:fld>
            <a:endParaRPr lang="en-US" altLang="en-US" sz="1200" dirty="0" smtClean="0">
              <a:solidFill>
                <a:schemeClr val="tx1"/>
              </a:solidFill>
            </a:endParaRPr>
          </a:p>
        </p:txBody>
      </p:sp>
      <p:sp>
        <p:nvSpPr>
          <p:cNvPr id="36868" name="Rectangle 2"/>
          <p:cNvSpPr>
            <a:spLocks noGrp="1" noRot="1" noChangeAspect="1" noChangeArrowheads="1" noTextEdit="1"/>
          </p:cNvSpPr>
          <p:nvPr>
            <p:ph type="sldImg"/>
          </p:nvPr>
        </p:nvSpPr>
        <p:spPr>
          <a:xfrm>
            <a:off x="715963" y="630238"/>
            <a:ext cx="5432425" cy="4073525"/>
          </a:xfrm>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p>
            <a:pPr eaLnBrk="1" hangingPunct="1"/>
            <a:r>
              <a:rPr lang="en-US" dirty="0" smtClean="0"/>
              <a:t>In the example above:</a:t>
            </a:r>
          </a:p>
          <a:p>
            <a:pPr lvl="1" eaLnBrk="1" hangingPunct="1"/>
            <a:r>
              <a:rPr lang="en-US" dirty="0" smtClean="0"/>
              <a:t>Ida Belt is a CSR (Customer</a:t>
            </a:r>
            <a:r>
              <a:rPr lang="en-US" baseline="0" dirty="0" smtClean="0"/>
              <a:t> Service Representative) </a:t>
            </a:r>
            <a:r>
              <a:rPr lang="en-US" dirty="0" smtClean="0"/>
              <a:t>without the Create Address Book Contacts permission. She cannot</a:t>
            </a:r>
            <a:r>
              <a:rPr lang="en-US" baseline="0" dirty="0" smtClean="0"/>
              <a:t> edit or Link Contacts.</a:t>
            </a:r>
            <a:endParaRPr lang="en-US" dirty="0" smtClean="0"/>
          </a:p>
          <a:p>
            <a:pPr lvl="1" eaLnBrk="1" hangingPunct="1"/>
            <a:r>
              <a:rPr lang="en-US" dirty="0" smtClean="0"/>
              <a:t>Rick Ralston is a manager with the Create Address Book Contacts permission. When he attempts to link a contact to the address book, the system searches for a match. It cannot find one, but it is able to create a new one because he has the permission to do this.</a:t>
            </a:r>
          </a:p>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Configuring Permissions - </a:t>
            </a:r>
            <a:fld id="{0DEEE54B-9E4C-4C11-B3F5-ABBD560FBF51}" type="slidenum">
              <a:rPr lang="en-US" altLang="en-US" sz="1200" smtClean="0">
                <a:solidFill>
                  <a:schemeClr val="tx1"/>
                </a:solidFill>
              </a:rPr>
              <a:pPr eaLnBrk="1" hangingPunct="1"/>
              <a:t>9</a:t>
            </a:fld>
            <a:endParaRPr lang="en-US" altLang="en-US" sz="1200" dirty="0" smtClean="0">
              <a:solidFill>
                <a:schemeClr val="tx1"/>
              </a:solidFill>
            </a:endParaRPr>
          </a:p>
        </p:txBody>
      </p:sp>
      <p:sp>
        <p:nvSpPr>
          <p:cNvPr id="37892" name="Rectangle 2"/>
          <p:cNvSpPr>
            <a:spLocks noGrp="1" noRot="1" noChangeAspect="1" noChangeArrowheads="1" noTextEdit="1"/>
          </p:cNvSpPr>
          <p:nvPr>
            <p:ph type="sldImg"/>
          </p:nvPr>
        </p:nvSpPr>
        <p:spPr>
          <a:xfrm>
            <a:off x="715963" y="630238"/>
            <a:ext cx="5432425" cy="4073525"/>
          </a:xfrm>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p>
            <a:pPr eaLnBrk="1" hangingPunct="1"/>
            <a:r>
              <a:rPr lang="en-US" dirty="0" smtClean="0"/>
              <a:t>In the example above:</a:t>
            </a:r>
          </a:p>
          <a:p>
            <a:pPr lvl="1" eaLnBrk="1" hangingPunct="1"/>
            <a:r>
              <a:rPr lang="en-US" dirty="0" smtClean="0"/>
              <a:t>Ida Belt is a CSR without the Claim own permission. When someone attempts to assign a claim to Ida, the system prevents the assignment and informs the user that Ida lacks the permission needed to own a claim.</a:t>
            </a:r>
          </a:p>
          <a:p>
            <a:pPr lvl="1" eaLnBrk="1" hangingPunct="1"/>
            <a:r>
              <a:rPr lang="en-US" dirty="0" smtClean="0"/>
              <a:t>Carlos </a:t>
            </a:r>
            <a:r>
              <a:rPr lang="en-US" dirty="0" err="1" smtClean="0"/>
              <a:t>Oppley</a:t>
            </a:r>
            <a:r>
              <a:rPr lang="en-US" dirty="0" smtClean="0"/>
              <a:t> is an adjuster with the Claim own permission. When someone attempts to assign a claim to Carlos, he becomes the owner of the claim (Primary Adjuster).</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5466022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9087968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52518341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392443585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75103214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40185466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218888724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0271392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13615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75846307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89148085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84166400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6C4296C6-6CF7-4777-BDB6-3C4767A09D3D}"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63"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4"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55.png"/></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dirty="0" smtClean="0"/>
              <a:t>Configuring Permissions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27 January 2014</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2100" y="466958"/>
            <a:ext cx="5314274" cy="2557805"/>
          </a:xfrm>
          <a:prstGeom prst="rect">
            <a:avLst/>
          </a:prstGeom>
          <a:solidFill>
            <a:schemeClr val="bg1"/>
          </a:solidFill>
          <a:ln w="9525">
            <a:solidFill>
              <a:schemeClr val="bg1"/>
            </a:solidFill>
            <a:miter lim="800000"/>
            <a:headEnd/>
            <a:tailEnd/>
          </a:ln>
          <a:extLst/>
        </p:spPr>
      </p:pic>
      <p:sp>
        <p:nvSpPr>
          <p:cNvPr id="13316" name="Rectangle 2"/>
          <p:cNvSpPr>
            <a:spLocks noGrp="1" noChangeArrowheads="1"/>
          </p:cNvSpPr>
          <p:nvPr>
            <p:ph type="title"/>
          </p:nvPr>
        </p:nvSpPr>
        <p:spPr>
          <a:xfrm>
            <a:off x="495300" y="0"/>
            <a:ext cx="8318500" cy="742950"/>
          </a:xfrm>
        </p:spPr>
        <p:txBody>
          <a:bodyPr/>
          <a:lstStyle/>
          <a:p>
            <a:pPr eaLnBrk="1" hangingPunct="1"/>
            <a:r>
              <a:rPr lang="en-US" smtClean="0"/>
              <a:t>Act on permissions</a:t>
            </a:r>
          </a:p>
        </p:txBody>
      </p:sp>
      <p:sp>
        <p:nvSpPr>
          <p:cNvPr id="13317" name="Text Box 3"/>
          <p:cNvSpPr txBox="1">
            <a:spLocks noChangeArrowheads="1"/>
          </p:cNvSpPr>
          <p:nvPr/>
        </p:nvSpPr>
        <p:spPr bwMode="auto">
          <a:xfrm>
            <a:off x="766763" y="2967038"/>
            <a:ext cx="17383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rgbClr val="C0C0C0"/>
                </a:solidFill>
              </a:rPr>
              <a:t>Close Claim</a:t>
            </a:r>
          </a:p>
        </p:txBody>
      </p:sp>
      <p:grpSp>
        <p:nvGrpSpPr>
          <p:cNvPr id="13318" name="Group 4"/>
          <p:cNvGrpSpPr>
            <a:grpSpLocks/>
          </p:cNvGrpSpPr>
          <p:nvPr/>
        </p:nvGrpSpPr>
        <p:grpSpPr bwMode="auto">
          <a:xfrm>
            <a:off x="642938" y="1141413"/>
            <a:ext cx="979487" cy="933450"/>
            <a:chOff x="3917" y="3057"/>
            <a:chExt cx="809" cy="771"/>
          </a:xfrm>
        </p:grpSpPr>
        <p:sp>
          <p:nvSpPr>
            <p:cNvPr id="13346" name="AutoShape 5"/>
            <p:cNvSpPr>
              <a:spLocks noChangeArrowheads="1"/>
            </p:cNvSpPr>
            <p:nvPr/>
          </p:nvSpPr>
          <p:spPr bwMode="auto">
            <a:xfrm>
              <a:off x="3917" y="3066"/>
              <a:ext cx="747" cy="76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3347" name="Oval 6"/>
            <p:cNvSpPr>
              <a:spLocks noChangeArrowheads="1"/>
            </p:cNvSpPr>
            <p:nvPr/>
          </p:nvSpPr>
          <p:spPr bwMode="auto">
            <a:xfrm>
              <a:off x="4227" y="3706"/>
              <a:ext cx="175" cy="95"/>
            </a:xfrm>
            <a:prstGeom prst="ellipse">
              <a:avLst/>
            </a:prstGeom>
            <a:solidFill>
              <a:srgbClr val="FAD461"/>
            </a:solidFill>
            <a:ln w="28575" algn="ctr">
              <a:solidFill>
                <a:schemeClr val="bg1"/>
              </a:solidFill>
              <a:round/>
              <a:headEnd/>
              <a:tailEnd/>
            </a:ln>
          </p:spPr>
          <p:txBody>
            <a:bodyPr wrap="none" anchor="ctr"/>
            <a:lstStyle/>
            <a:p>
              <a:endParaRPr lang="en-US"/>
            </a:p>
          </p:txBody>
        </p:sp>
        <p:sp>
          <p:nvSpPr>
            <p:cNvPr id="13348" name="Freeform 7"/>
            <p:cNvSpPr>
              <a:spLocks/>
            </p:cNvSpPr>
            <p:nvPr/>
          </p:nvSpPr>
          <p:spPr bwMode="auto">
            <a:xfrm>
              <a:off x="4387" y="3376"/>
              <a:ext cx="270" cy="365"/>
            </a:xfrm>
            <a:custGeom>
              <a:avLst/>
              <a:gdLst>
                <a:gd name="T0" fmla="*/ 0 w 162"/>
                <a:gd name="T1" fmla="*/ 617 h 216"/>
                <a:gd name="T2" fmla="*/ 208 w 162"/>
                <a:gd name="T3" fmla="*/ 522 h 216"/>
                <a:gd name="T4" fmla="*/ 392 w 162"/>
                <a:gd name="T5" fmla="*/ 240 h 216"/>
                <a:gd name="T6" fmla="*/ 450 w 162"/>
                <a:gd name="T7" fmla="*/ 0 h 216"/>
                <a:gd name="T8" fmla="*/ 0 60000 65536"/>
                <a:gd name="T9" fmla="*/ 0 60000 65536"/>
                <a:gd name="T10" fmla="*/ 0 60000 65536"/>
                <a:gd name="T11" fmla="*/ 0 60000 65536"/>
                <a:gd name="T12" fmla="*/ 0 w 162"/>
                <a:gd name="T13" fmla="*/ 0 h 216"/>
                <a:gd name="T14" fmla="*/ 162 w 162"/>
                <a:gd name="T15" fmla="*/ 216 h 216"/>
              </a:gdLst>
              <a:ahLst/>
              <a:cxnLst>
                <a:cxn ang="T8">
                  <a:pos x="T0" y="T1"/>
                </a:cxn>
                <a:cxn ang="T9">
                  <a:pos x="T2" y="T3"/>
                </a:cxn>
                <a:cxn ang="T10">
                  <a:pos x="T4" y="T5"/>
                </a:cxn>
                <a:cxn ang="T11">
                  <a:pos x="T6" y="T7"/>
                </a:cxn>
              </a:cxnLst>
              <a:rect l="T12" t="T13" r="T14" b="T15"/>
              <a:pathLst>
                <a:path w="162" h="216">
                  <a:moveTo>
                    <a:pt x="0" y="216"/>
                  </a:moveTo>
                  <a:cubicBezTo>
                    <a:pt x="25" y="210"/>
                    <a:pt x="51" y="205"/>
                    <a:pt x="75" y="183"/>
                  </a:cubicBezTo>
                  <a:cubicBezTo>
                    <a:pt x="99" y="161"/>
                    <a:pt x="127" y="114"/>
                    <a:pt x="141" y="84"/>
                  </a:cubicBezTo>
                  <a:cubicBezTo>
                    <a:pt x="155" y="54"/>
                    <a:pt x="159" y="14"/>
                    <a:pt x="162"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49" name="Freeform 8"/>
            <p:cNvSpPr>
              <a:spLocks/>
            </p:cNvSpPr>
            <p:nvPr/>
          </p:nvSpPr>
          <p:spPr bwMode="auto">
            <a:xfrm>
              <a:off x="3939" y="3057"/>
              <a:ext cx="740" cy="349"/>
            </a:xfrm>
            <a:custGeom>
              <a:avLst/>
              <a:gdLst>
                <a:gd name="T0" fmla="*/ 0 w 446"/>
                <a:gd name="T1" fmla="*/ 479 h 206"/>
                <a:gd name="T2" fmla="*/ 83 w 446"/>
                <a:gd name="T3" fmla="*/ 220 h 206"/>
                <a:gd name="T4" fmla="*/ 397 w 446"/>
                <a:gd name="T5" fmla="*/ 58 h 206"/>
                <a:gd name="T6" fmla="*/ 677 w 446"/>
                <a:gd name="T7" fmla="*/ 14 h 206"/>
                <a:gd name="T8" fmla="*/ 1007 w 446"/>
                <a:gd name="T9" fmla="*/ 144 h 206"/>
                <a:gd name="T10" fmla="*/ 1198 w 446"/>
                <a:gd name="T11" fmla="*/ 427 h 206"/>
                <a:gd name="T12" fmla="*/ 1190 w 446"/>
                <a:gd name="T13" fmla="*/ 591 h 206"/>
                <a:gd name="T14" fmla="*/ 0 60000 65536"/>
                <a:gd name="T15" fmla="*/ 0 60000 65536"/>
                <a:gd name="T16" fmla="*/ 0 60000 65536"/>
                <a:gd name="T17" fmla="*/ 0 60000 65536"/>
                <a:gd name="T18" fmla="*/ 0 60000 65536"/>
                <a:gd name="T19" fmla="*/ 0 60000 65536"/>
                <a:gd name="T20" fmla="*/ 0 60000 65536"/>
                <a:gd name="T21" fmla="*/ 0 w 446"/>
                <a:gd name="T22" fmla="*/ 0 h 206"/>
                <a:gd name="T23" fmla="*/ 446 w 446"/>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6" h="206">
                  <a:moveTo>
                    <a:pt x="0" y="167"/>
                  </a:moveTo>
                  <a:cubicBezTo>
                    <a:pt x="3" y="134"/>
                    <a:pt x="6" y="102"/>
                    <a:pt x="30" y="77"/>
                  </a:cubicBezTo>
                  <a:cubicBezTo>
                    <a:pt x="54" y="52"/>
                    <a:pt x="108" y="32"/>
                    <a:pt x="144" y="20"/>
                  </a:cubicBezTo>
                  <a:cubicBezTo>
                    <a:pt x="180" y="8"/>
                    <a:pt x="209" y="0"/>
                    <a:pt x="246" y="5"/>
                  </a:cubicBezTo>
                  <a:cubicBezTo>
                    <a:pt x="283" y="10"/>
                    <a:pt x="335" y="26"/>
                    <a:pt x="366" y="50"/>
                  </a:cubicBezTo>
                  <a:cubicBezTo>
                    <a:pt x="397" y="74"/>
                    <a:pt x="424" y="123"/>
                    <a:pt x="435" y="149"/>
                  </a:cubicBezTo>
                  <a:cubicBezTo>
                    <a:pt x="446" y="175"/>
                    <a:pt x="439" y="190"/>
                    <a:pt x="432" y="206"/>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50" name="Oval 9"/>
            <p:cNvSpPr>
              <a:spLocks noChangeArrowheads="1"/>
            </p:cNvSpPr>
            <p:nvPr/>
          </p:nvSpPr>
          <p:spPr bwMode="auto">
            <a:xfrm>
              <a:off x="4601" y="3274"/>
              <a:ext cx="125" cy="203"/>
            </a:xfrm>
            <a:prstGeom prst="ellipse">
              <a:avLst/>
            </a:prstGeom>
            <a:solidFill>
              <a:srgbClr val="FAD461"/>
            </a:solidFill>
            <a:ln w="28575">
              <a:solidFill>
                <a:schemeClr val="bg1"/>
              </a:solidFill>
              <a:round/>
              <a:headEnd/>
              <a:tailEnd/>
            </a:ln>
          </p:spPr>
          <p:txBody>
            <a:bodyPr wrap="none" anchor="ctr"/>
            <a:lstStyle/>
            <a:p>
              <a:endParaRPr lang="en-US"/>
            </a:p>
          </p:txBody>
        </p:sp>
      </p:grpSp>
      <p:grpSp>
        <p:nvGrpSpPr>
          <p:cNvPr id="13319" name="Group 10"/>
          <p:cNvGrpSpPr>
            <a:grpSpLocks/>
          </p:cNvGrpSpPr>
          <p:nvPr/>
        </p:nvGrpSpPr>
        <p:grpSpPr bwMode="auto">
          <a:xfrm>
            <a:off x="615950" y="4959350"/>
            <a:ext cx="1854200" cy="1090613"/>
            <a:chOff x="641" y="580"/>
            <a:chExt cx="1168" cy="687"/>
          </a:xfrm>
        </p:grpSpPr>
        <p:grpSp>
          <p:nvGrpSpPr>
            <p:cNvPr id="13340" name="Group 11"/>
            <p:cNvGrpSpPr>
              <a:grpSpLocks/>
            </p:cNvGrpSpPr>
            <p:nvPr/>
          </p:nvGrpSpPr>
          <p:grpSpPr bwMode="auto">
            <a:xfrm rot="5931751" flipV="1">
              <a:off x="945" y="276"/>
              <a:ext cx="541" cy="1150"/>
              <a:chOff x="2702" y="903"/>
              <a:chExt cx="1477" cy="3141"/>
            </a:xfrm>
          </p:grpSpPr>
          <p:sp>
            <p:nvSpPr>
              <p:cNvPr id="13342" name="Freeform 12"/>
              <p:cNvSpPr>
                <a:spLocks/>
              </p:cNvSpPr>
              <p:nvPr/>
            </p:nvSpPr>
            <p:spPr bwMode="auto">
              <a:xfrm>
                <a:off x="2702" y="903"/>
                <a:ext cx="1477" cy="3139"/>
              </a:xfrm>
              <a:custGeom>
                <a:avLst/>
                <a:gdLst>
                  <a:gd name="T0" fmla="*/ 588 w 789"/>
                  <a:gd name="T1" fmla="*/ 2523 h 1677"/>
                  <a:gd name="T2" fmla="*/ 337 w 789"/>
                  <a:gd name="T3" fmla="*/ 2323 h 1677"/>
                  <a:gd name="T4" fmla="*/ 157 w 789"/>
                  <a:gd name="T5" fmla="*/ 2038 h 1677"/>
                  <a:gd name="T6" fmla="*/ 11 w 789"/>
                  <a:gd name="T7" fmla="*/ 1640 h 1677"/>
                  <a:gd name="T8" fmla="*/ 0 w 789"/>
                  <a:gd name="T9" fmla="*/ 1262 h 1677"/>
                  <a:gd name="T10" fmla="*/ 84 w 789"/>
                  <a:gd name="T11" fmla="*/ 893 h 1677"/>
                  <a:gd name="T12" fmla="*/ 294 w 789"/>
                  <a:gd name="T13" fmla="*/ 515 h 1677"/>
                  <a:gd name="T14" fmla="*/ 610 w 789"/>
                  <a:gd name="T15" fmla="*/ 241 h 1677"/>
                  <a:gd name="T16" fmla="*/ 925 w 789"/>
                  <a:gd name="T17" fmla="*/ 84 h 1677"/>
                  <a:gd name="T18" fmla="*/ 1273 w 789"/>
                  <a:gd name="T19" fmla="*/ 0 h 1677"/>
                  <a:gd name="T20" fmla="*/ 1587 w 789"/>
                  <a:gd name="T21" fmla="*/ 0 h 1677"/>
                  <a:gd name="T22" fmla="*/ 2029 w 789"/>
                  <a:gd name="T23" fmla="*/ 137 h 1677"/>
                  <a:gd name="T24" fmla="*/ 2334 w 789"/>
                  <a:gd name="T25" fmla="*/ 369 h 1677"/>
                  <a:gd name="T26" fmla="*/ 2576 w 789"/>
                  <a:gd name="T27" fmla="*/ 694 h 1677"/>
                  <a:gd name="T28" fmla="*/ 2713 w 789"/>
                  <a:gd name="T29" fmla="*/ 998 h 1677"/>
                  <a:gd name="T30" fmla="*/ 2765 w 789"/>
                  <a:gd name="T31" fmla="*/ 1430 h 1677"/>
                  <a:gd name="T32" fmla="*/ 2692 w 789"/>
                  <a:gd name="T33" fmla="*/ 1861 h 1677"/>
                  <a:gd name="T34" fmla="*/ 2419 w 789"/>
                  <a:gd name="T35" fmla="*/ 2312 h 1677"/>
                  <a:gd name="T36" fmla="*/ 2123 w 789"/>
                  <a:gd name="T37" fmla="*/ 2576 h 1677"/>
                  <a:gd name="T38" fmla="*/ 1735 w 789"/>
                  <a:gd name="T39" fmla="*/ 2692 h 1677"/>
                  <a:gd name="T40" fmla="*/ 1745 w 789"/>
                  <a:gd name="T41" fmla="*/ 2881 h 1677"/>
                  <a:gd name="T42" fmla="*/ 1514 w 789"/>
                  <a:gd name="T43" fmla="*/ 3027 h 1677"/>
                  <a:gd name="T44" fmla="*/ 1471 w 789"/>
                  <a:gd name="T45" fmla="*/ 3416 h 1677"/>
                  <a:gd name="T46" fmla="*/ 1241 w 789"/>
                  <a:gd name="T47" fmla="*/ 3564 h 1677"/>
                  <a:gd name="T48" fmla="*/ 1209 w 789"/>
                  <a:gd name="T49" fmla="*/ 3794 h 1677"/>
                  <a:gd name="T50" fmla="*/ 988 w 789"/>
                  <a:gd name="T51" fmla="*/ 3942 h 1677"/>
                  <a:gd name="T52" fmla="*/ 945 w 789"/>
                  <a:gd name="T53" fmla="*/ 4120 h 1677"/>
                  <a:gd name="T54" fmla="*/ 1104 w 789"/>
                  <a:gd name="T55" fmla="*/ 4331 h 1677"/>
                  <a:gd name="T56" fmla="*/ 1052 w 789"/>
                  <a:gd name="T57" fmla="*/ 4762 h 1677"/>
                  <a:gd name="T58" fmla="*/ 831 w 789"/>
                  <a:gd name="T59" fmla="*/ 4908 h 1677"/>
                  <a:gd name="T60" fmla="*/ 809 w 789"/>
                  <a:gd name="T61" fmla="*/ 5119 h 1677"/>
                  <a:gd name="T62" fmla="*/ 945 w 789"/>
                  <a:gd name="T63" fmla="*/ 5288 h 1677"/>
                  <a:gd name="T64" fmla="*/ 936 w 789"/>
                  <a:gd name="T65" fmla="*/ 5529 h 1677"/>
                  <a:gd name="T66" fmla="*/ 535 w 789"/>
                  <a:gd name="T67" fmla="*/ 5876 h 1677"/>
                  <a:gd name="T68" fmla="*/ 314 w 789"/>
                  <a:gd name="T69" fmla="*/ 5844 h 1677"/>
                  <a:gd name="T70" fmla="*/ 116 w 789"/>
                  <a:gd name="T71" fmla="*/ 5582 h 1677"/>
                  <a:gd name="T72" fmla="*/ 588 w 789"/>
                  <a:gd name="T73" fmla="*/ 252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3343" name="Oval 13"/>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3344" name="Oval 14"/>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13345" name="Rectangle 15"/>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13341" name="Text Box 16"/>
            <p:cNvSpPr txBox="1">
              <a:spLocks noChangeArrowheads="1"/>
            </p:cNvSpPr>
            <p:nvPr/>
          </p:nvSpPr>
          <p:spPr bwMode="auto">
            <a:xfrm>
              <a:off x="714" y="1094"/>
              <a:ext cx="10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Close Claim</a:t>
              </a:r>
            </a:p>
          </p:txBody>
        </p:sp>
      </p:grpSp>
      <p:sp>
        <p:nvSpPr>
          <p:cNvPr id="13320" name="Text Box 17"/>
          <p:cNvSpPr txBox="1">
            <a:spLocks noChangeArrowheads="1"/>
          </p:cNvSpPr>
          <p:nvPr/>
        </p:nvSpPr>
        <p:spPr bwMode="auto">
          <a:xfrm>
            <a:off x="1709738" y="1273175"/>
            <a:ext cx="7794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Ida</a:t>
            </a:r>
            <a:br>
              <a:rPr lang="en-US" sz="2000" b="1"/>
            </a:br>
            <a:r>
              <a:rPr lang="en-US" sz="2000" b="1"/>
              <a:t>Belt</a:t>
            </a:r>
          </a:p>
        </p:txBody>
      </p:sp>
      <p:sp>
        <p:nvSpPr>
          <p:cNvPr id="13321" name="Text Box 18"/>
          <p:cNvSpPr txBox="1">
            <a:spLocks noChangeArrowheads="1"/>
          </p:cNvSpPr>
          <p:nvPr/>
        </p:nvSpPr>
        <p:spPr bwMode="auto">
          <a:xfrm>
            <a:off x="2035175" y="4086225"/>
            <a:ext cx="11811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Betty Baker</a:t>
            </a:r>
          </a:p>
        </p:txBody>
      </p:sp>
      <p:grpSp>
        <p:nvGrpSpPr>
          <p:cNvPr id="13322" name="Group 19"/>
          <p:cNvGrpSpPr>
            <a:grpSpLocks/>
          </p:cNvGrpSpPr>
          <p:nvPr/>
        </p:nvGrpSpPr>
        <p:grpSpPr bwMode="auto">
          <a:xfrm>
            <a:off x="617538" y="3957638"/>
            <a:ext cx="1341437" cy="903287"/>
            <a:chOff x="2984" y="3331"/>
            <a:chExt cx="845" cy="569"/>
          </a:xfrm>
        </p:grpSpPr>
        <p:sp>
          <p:nvSpPr>
            <p:cNvPr id="13327" name="AutoShape 20"/>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3328" name="Group 21"/>
            <p:cNvGrpSpPr>
              <a:grpSpLocks/>
            </p:cNvGrpSpPr>
            <p:nvPr/>
          </p:nvGrpSpPr>
          <p:grpSpPr bwMode="auto">
            <a:xfrm>
              <a:off x="3386" y="3487"/>
              <a:ext cx="443" cy="398"/>
              <a:chOff x="4838" y="2218"/>
              <a:chExt cx="395" cy="355"/>
            </a:xfrm>
          </p:grpSpPr>
          <p:sp>
            <p:nvSpPr>
              <p:cNvPr id="13329" name="Freeform 22"/>
              <p:cNvSpPr>
                <a:spLocks/>
              </p:cNvSpPr>
              <p:nvPr/>
            </p:nvSpPr>
            <p:spPr bwMode="auto">
              <a:xfrm>
                <a:off x="4888" y="2251"/>
                <a:ext cx="294" cy="113"/>
              </a:xfrm>
              <a:custGeom>
                <a:avLst/>
                <a:gdLst>
                  <a:gd name="T0" fmla="*/ 102 w 839"/>
                  <a:gd name="T1" fmla="*/ 27 h 319"/>
                  <a:gd name="T2" fmla="*/ 100 w 839"/>
                  <a:gd name="T3" fmla="*/ 23 h 319"/>
                  <a:gd name="T4" fmla="*/ 95 w 839"/>
                  <a:gd name="T5" fmla="*/ 22 h 319"/>
                  <a:gd name="T6" fmla="*/ 91 w 839"/>
                  <a:gd name="T7" fmla="*/ 23 h 319"/>
                  <a:gd name="T8" fmla="*/ 88 w 839"/>
                  <a:gd name="T9" fmla="*/ 27 h 319"/>
                  <a:gd name="T10" fmla="*/ 88 w 839"/>
                  <a:gd name="T11" fmla="*/ 31 h 319"/>
                  <a:gd name="T12" fmla="*/ 88 w 839"/>
                  <a:gd name="T13" fmla="*/ 33 h 319"/>
                  <a:gd name="T14" fmla="*/ 85 w 839"/>
                  <a:gd name="T15" fmla="*/ 33 h 319"/>
                  <a:gd name="T16" fmla="*/ 81 w 839"/>
                  <a:gd name="T17" fmla="*/ 31 h 319"/>
                  <a:gd name="T18" fmla="*/ 78 w 839"/>
                  <a:gd name="T19" fmla="*/ 29 h 319"/>
                  <a:gd name="T20" fmla="*/ 75 w 839"/>
                  <a:gd name="T21" fmla="*/ 26 h 319"/>
                  <a:gd name="T22" fmla="*/ 71 w 839"/>
                  <a:gd name="T23" fmla="*/ 22 h 319"/>
                  <a:gd name="T24" fmla="*/ 67 w 839"/>
                  <a:gd name="T25" fmla="*/ 19 h 319"/>
                  <a:gd name="T26" fmla="*/ 60 w 839"/>
                  <a:gd name="T27" fmla="*/ 16 h 319"/>
                  <a:gd name="T28" fmla="*/ 52 w 839"/>
                  <a:gd name="T29" fmla="*/ 13 h 319"/>
                  <a:gd name="T30" fmla="*/ 45 w 839"/>
                  <a:gd name="T31" fmla="*/ 12 h 319"/>
                  <a:gd name="T32" fmla="*/ 36 w 839"/>
                  <a:gd name="T33" fmla="*/ 11 h 319"/>
                  <a:gd name="T34" fmla="*/ 31 w 839"/>
                  <a:gd name="T35" fmla="*/ 12 h 319"/>
                  <a:gd name="T36" fmla="*/ 27 w 839"/>
                  <a:gd name="T37" fmla="*/ 13 h 319"/>
                  <a:gd name="T38" fmla="*/ 22 w 839"/>
                  <a:gd name="T39" fmla="*/ 14 h 319"/>
                  <a:gd name="T40" fmla="*/ 19 w 839"/>
                  <a:gd name="T41" fmla="*/ 15 h 319"/>
                  <a:gd name="T42" fmla="*/ 16 w 839"/>
                  <a:gd name="T43" fmla="*/ 14 h 319"/>
                  <a:gd name="T44" fmla="*/ 14 w 839"/>
                  <a:gd name="T45" fmla="*/ 13 h 319"/>
                  <a:gd name="T46" fmla="*/ 15 w 839"/>
                  <a:gd name="T47" fmla="*/ 10 h 319"/>
                  <a:gd name="T48" fmla="*/ 15 w 839"/>
                  <a:gd name="T49" fmla="*/ 5 h 319"/>
                  <a:gd name="T50" fmla="*/ 12 w 839"/>
                  <a:gd name="T51" fmla="*/ 1 h 319"/>
                  <a:gd name="T52" fmla="*/ 8 w 839"/>
                  <a:gd name="T53" fmla="*/ 0 h 319"/>
                  <a:gd name="T54" fmla="*/ 4 w 839"/>
                  <a:gd name="T55" fmla="*/ 1 h 319"/>
                  <a:gd name="T56" fmla="*/ 1 w 839"/>
                  <a:gd name="T57" fmla="*/ 5 h 319"/>
                  <a:gd name="T58" fmla="*/ 0 w 839"/>
                  <a:gd name="T59" fmla="*/ 11 h 319"/>
                  <a:gd name="T60" fmla="*/ 5 w 839"/>
                  <a:gd name="T61" fmla="*/ 16 h 319"/>
                  <a:gd name="T62" fmla="*/ 8 w 839"/>
                  <a:gd name="T63" fmla="*/ 18 h 319"/>
                  <a:gd name="T64" fmla="*/ 12 w 839"/>
                  <a:gd name="T65" fmla="*/ 20 h 319"/>
                  <a:gd name="T66" fmla="*/ 16 w 839"/>
                  <a:gd name="T67" fmla="*/ 21 h 319"/>
                  <a:gd name="T68" fmla="*/ 23 w 839"/>
                  <a:gd name="T69" fmla="*/ 21 h 319"/>
                  <a:gd name="T70" fmla="*/ 30 w 839"/>
                  <a:gd name="T71" fmla="*/ 20 h 319"/>
                  <a:gd name="T72" fmla="*/ 34 w 839"/>
                  <a:gd name="T73" fmla="*/ 19 h 319"/>
                  <a:gd name="T74" fmla="*/ 40 w 839"/>
                  <a:gd name="T75" fmla="*/ 19 h 319"/>
                  <a:gd name="T76" fmla="*/ 50 w 839"/>
                  <a:gd name="T77" fmla="*/ 22 h 319"/>
                  <a:gd name="T78" fmla="*/ 61 w 839"/>
                  <a:gd name="T79" fmla="*/ 25 h 319"/>
                  <a:gd name="T80" fmla="*/ 66 w 839"/>
                  <a:gd name="T81" fmla="*/ 28 h 319"/>
                  <a:gd name="T82" fmla="*/ 70 w 839"/>
                  <a:gd name="T83" fmla="*/ 30 h 319"/>
                  <a:gd name="T84" fmla="*/ 76 w 839"/>
                  <a:gd name="T85" fmla="*/ 35 h 319"/>
                  <a:gd name="T86" fmla="*/ 82 w 839"/>
                  <a:gd name="T87" fmla="*/ 38 h 319"/>
                  <a:gd name="T88" fmla="*/ 88 w 839"/>
                  <a:gd name="T89" fmla="*/ 40 h 319"/>
                  <a:gd name="T90" fmla="*/ 93 w 839"/>
                  <a:gd name="T91" fmla="*/ 40 h 319"/>
                  <a:gd name="T92" fmla="*/ 98 w 839"/>
                  <a:gd name="T93" fmla="*/ 38 h 319"/>
                  <a:gd name="T94" fmla="*/ 103 w 839"/>
                  <a:gd name="T95" fmla="*/ 33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0" name="Freeform 23"/>
              <p:cNvSpPr>
                <a:spLocks/>
              </p:cNvSpPr>
              <p:nvPr/>
            </p:nvSpPr>
            <p:spPr bwMode="auto">
              <a:xfrm>
                <a:off x="4838" y="2408"/>
                <a:ext cx="145" cy="55"/>
              </a:xfrm>
              <a:custGeom>
                <a:avLst/>
                <a:gdLst>
                  <a:gd name="T0" fmla="*/ 0 w 413"/>
                  <a:gd name="T1" fmla="*/ 0 h 156"/>
                  <a:gd name="T2" fmla="*/ 1 w 413"/>
                  <a:gd name="T3" fmla="*/ 4 h 156"/>
                  <a:gd name="T4" fmla="*/ 3 w 413"/>
                  <a:gd name="T5" fmla="*/ 8 h 156"/>
                  <a:gd name="T6" fmla="*/ 5 w 413"/>
                  <a:gd name="T7" fmla="*/ 11 h 156"/>
                  <a:gd name="T8" fmla="*/ 8 w 413"/>
                  <a:gd name="T9" fmla="*/ 14 h 156"/>
                  <a:gd name="T10" fmla="*/ 12 w 413"/>
                  <a:gd name="T11" fmla="*/ 16 h 156"/>
                  <a:gd name="T12" fmla="*/ 16 w 413"/>
                  <a:gd name="T13" fmla="*/ 18 h 156"/>
                  <a:gd name="T14" fmla="*/ 21 w 413"/>
                  <a:gd name="T15" fmla="*/ 19 h 156"/>
                  <a:gd name="T16" fmla="*/ 25 w 413"/>
                  <a:gd name="T17" fmla="*/ 19 h 156"/>
                  <a:gd name="T18" fmla="*/ 30 w 413"/>
                  <a:gd name="T19" fmla="*/ 19 h 156"/>
                  <a:gd name="T20" fmla="*/ 35 w 413"/>
                  <a:gd name="T21" fmla="*/ 18 h 156"/>
                  <a:gd name="T22" fmla="*/ 39 w 413"/>
                  <a:gd name="T23" fmla="*/ 16 h 156"/>
                  <a:gd name="T24" fmla="*/ 42 w 413"/>
                  <a:gd name="T25" fmla="*/ 14 h 156"/>
                  <a:gd name="T26" fmla="*/ 46 w 413"/>
                  <a:gd name="T27" fmla="*/ 11 h 156"/>
                  <a:gd name="T28" fmla="*/ 48 w 413"/>
                  <a:gd name="T29" fmla="*/ 8 h 156"/>
                  <a:gd name="T30" fmla="*/ 50 w 413"/>
                  <a:gd name="T31" fmla="*/ 4 h 156"/>
                  <a:gd name="T32" fmla="*/ 51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1" name="Freeform 24"/>
              <p:cNvSpPr>
                <a:spLocks/>
              </p:cNvSpPr>
              <p:nvPr/>
            </p:nvSpPr>
            <p:spPr bwMode="auto">
              <a:xfrm>
                <a:off x="4854" y="2282"/>
                <a:ext cx="60" cy="131"/>
              </a:xfrm>
              <a:custGeom>
                <a:avLst/>
                <a:gdLst>
                  <a:gd name="T0" fmla="*/ 4 w 170"/>
                  <a:gd name="T1" fmla="*/ 46 h 373"/>
                  <a:gd name="T2" fmla="*/ 21 w 170"/>
                  <a:gd name="T3" fmla="*/ 1 h 373"/>
                  <a:gd name="T4" fmla="*/ 18 w 170"/>
                  <a:gd name="T5" fmla="*/ 0 h 373"/>
                  <a:gd name="T6" fmla="*/ 0 w 170"/>
                  <a:gd name="T7" fmla="*/ 45 h 373"/>
                  <a:gd name="T8" fmla="*/ 4 w 170"/>
                  <a:gd name="T9" fmla="*/ 4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2" name="Freeform 25"/>
              <p:cNvSpPr>
                <a:spLocks/>
              </p:cNvSpPr>
              <p:nvPr/>
            </p:nvSpPr>
            <p:spPr bwMode="auto">
              <a:xfrm>
                <a:off x="4908" y="2282"/>
                <a:ext cx="59" cy="131"/>
              </a:xfrm>
              <a:custGeom>
                <a:avLst/>
                <a:gdLst>
                  <a:gd name="T0" fmla="*/ 18 w 168"/>
                  <a:gd name="T1" fmla="*/ 46 h 373"/>
                  <a:gd name="T2" fmla="*/ 0 w 168"/>
                  <a:gd name="T3" fmla="*/ 1 h 373"/>
                  <a:gd name="T4" fmla="*/ 3 w 168"/>
                  <a:gd name="T5" fmla="*/ 0 h 373"/>
                  <a:gd name="T6" fmla="*/ 21 w 168"/>
                  <a:gd name="T7" fmla="*/ 45 h 373"/>
                  <a:gd name="T8" fmla="*/ 18 w 168"/>
                  <a:gd name="T9" fmla="*/ 4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3" name="Freeform 26"/>
              <p:cNvSpPr>
                <a:spLocks/>
              </p:cNvSpPr>
              <p:nvPr/>
            </p:nvSpPr>
            <p:spPr bwMode="auto">
              <a:xfrm>
                <a:off x="5087" y="2464"/>
                <a:ext cx="146" cy="55"/>
              </a:xfrm>
              <a:custGeom>
                <a:avLst/>
                <a:gdLst>
                  <a:gd name="T0" fmla="*/ 0 w 413"/>
                  <a:gd name="T1" fmla="*/ 0 h 158"/>
                  <a:gd name="T2" fmla="*/ 1 w 413"/>
                  <a:gd name="T3" fmla="*/ 4 h 158"/>
                  <a:gd name="T4" fmla="*/ 2 w 413"/>
                  <a:gd name="T5" fmla="*/ 8 h 158"/>
                  <a:gd name="T6" fmla="*/ 5 w 413"/>
                  <a:gd name="T7" fmla="*/ 11 h 158"/>
                  <a:gd name="T8" fmla="*/ 8 w 413"/>
                  <a:gd name="T9" fmla="*/ 14 h 158"/>
                  <a:gd name="T10" fmla="*/ 12 w 413"/>
                  <a:gd name="T11" fmla="*/ 16 h 158"/>
                  <a:gd name="T12" fmla="*/ 16 w 413"/>
                  <a:gd name="T13" fmla="*/ 18 h 158"/>
                  <a:gd name="T14" fmla="*/ 21 w 413"/>
                  <a:gd name="T15" fmla="*/ 19 h 158"/>
                  <a:gd name="T16" fmla="*/ 26 w 413"/>
                  <a:gd name="T17" fmla="*/ 19 h 158"/>
                  <a:gd name="T18" fmla="*/ 31 w 413"/>
                  <a:gd name="T19" fmla="*/ 19 h 158"/>
                  <a:gd name="T20" fmla="*/ 35 w 413"/>
                  <a:gd name="T21" fmla="*/ 18 h 158"/>
                  <a:gd name="T22" fmla="*/ 39 w 413"/>
                  <a:gd name="T23" fmla="*/ 16 h 158"/>
                  <a:gd name="T24" fmla="*/ 43 w 413"/>
                  <a:gd name="T25" fmla="*/ 14 h 158"/>
                  <a:gd name="T26" fmla="*/ 46 w 413"/>
                  <a:gd name="T27" fmla="*/ 11 h 158"/>
                  <a:gd name="T28" fmla="*/ 49 w 413"/>
                  <a:gd name="T29" fmla="*/ 8 h 158"/>
                  <a:gd name="T30" fmla="*/ 51 w 413"/>
                  <a:gd name="T31" fmla="*/ 4 h 158"/>
                  <a:gd name="T32" fmla="*/ 52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4" name="Freeform 27"/>
              <p:cNvSpPr>
                <a:spLocks/>
              </p:cNvSpPr>
              <p:nvPr/>
            </p:nvSpPr>
            <p:spPr bwMode="auto">
              <a:xfrm>
                <a:off x="5103" y="2338"/>
                <a:ext cx="60" cy="130"/>
              </a:xfrm>
              <a:custGeom>
                <a:avLst/>
                <a:gdLst>
                  <a:gd name="T0" fmla="*/ 4 w 170"/>
                  <a:gd name="T1" fmla="*/ 46 h 370"/>
                  <a:gd name="T2" fmla="*/ 21 w 170"/>
                  <a:gd name="T3" fmla="*/ 1 h 370"/>
                  <a:gd name="T4" fmla="*/ 18 w 170"/>
                  <a:gd name="T5" fmla="*/ 0 h 370"/>
                  <a:gd name="T6" fmla="*/ 0 w 170"/>
                  <a:gd name="T7" fmla="*/ 44 h 370"/>
                  <a:gd name="T8" fmla="*/ 4 w 170"/>
                  <a:gd name="T9" fmla="*/ 4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5" name="Freeform 28"/>
              <p:cNvSpPr>
                <a:spLocks/>
              </p:cNvSpPr>
              <p:nvPr/>
            </p:nvSpPr>
            <p:spPr bwMode="auto">
              <a:xfrm>
                <a:off x="5157" y="2338"/>
                <a:ext cx="60" cy="130"/>
              </a:xfrm>
              <a:custGeom>
                <a:avLst/>
                <a:gdLst>
                  <a:gd name="T0" fmla="*/ 18 w 170"/>
                  <a:gd name="T1" fmla="*/ 46 h 370"/>
                  <a:gd name="T2" fmla="*/ 0 w 170"/>
                  <a:gd name="T3" fmla="*/ 1 h 370"/>
                  <a:gd name="T4" fmla="*/ 4 w 170"/>
                  <a:gd name="T5" fmla="*/ 0 h 370"/>
                  <a:gd name="T6" fmla="*/ 21 w 170"/>
                  <a:gd name="T7" fmla="*/ 44 h 370"/>
                  <a:gd name="T8" fmla="*/ 18 w 170"/>
                  <a:gd name="T9" fmla="*/ 4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6" name="Rectangle 29"/>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37" name="Rectangle 30"/>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38" name="Freeform 31"/>
              <p:cNvSpPr>
                <a:spLocks/>
              </p:cNvSpPr>
              <p:nvPr/>
            </p:nvSpPr>
            <p:spPr bwMode="auto">
              <a:xfrm>
                <a:off x="5008" y="2218"/>
                <a:ext cx="45" cy="46"/>
              </a:xfrm>
              <a:custGeom>
                <a:avLst/>
                <a:gdLst>
                  <a:gd name="T0" fmla="*/ 8 w 129"/>
                  <a:gd name="T1" fmla="*/ 17 h 128"/>
                  <a:gd name="T2" fmla="*/ 9 w 129"/>
                  <a:gd name="T3" fmla="*/ 17 h 128"/>
                  <a:gd name="T4" fmla="*/ 11 w 129"/>
                  <a:gd name="T5" fmla="*/ 16 h 128"/>
                  <a:gd name="T6" fmla="*/ 12 w 129"/>
                  <a:gd name="T7" fmla="*/ 15 h 128"/>
                  <a:gd name="T8" fmla="*/ 14 w 129"/>
                  <a:gd name="T9" fmla="*/ 14 h 128"/>
                  <a:gd name="T10" fmla="*/ 15 w 129"/>
                  <a:gd name="T11" fmla="*/ 13 h 128"/>
                  <a:gd name="T12" fmla="*/ 15 w 129"/>
                  <a:gd name="T13" fmla="*/ 12 h 128"/>
                  <a:gd name="T14" fmla="*/ 16 w 129"/>
                  <a:gd name="T15" fmla="*/ 10 h 128"/>
                  <a:gd name="T16" fmla="*/ 16 w 129"/>
                  <a:gd name="T17" fmla="*/ 8 h 128"/>
                  <a:gd name="T18" fmla="*/ 16 w 129"/>
                  <a:gd name="T19" fmla="*/ 6 h 128"/>
                  <a:gd name="T20" fmla="*/ 15 w 129"/>
                  <a:gd name="T21" fmla="*/ 5 h 128"/>
                  <a:gd name="T22" fmla="*/ 15 w 129"/>
                  <a:gd name="T23" fmla="*/ 4 h 128"/>
                  <a:gd name="T24" fmla="*/ 14 w 129"/>
                  <a:gd name="T25" fmla="*/ 2 h 128"/>
                  <a:gd name="T26" fmla="*/ 12 w 129"/>
                  <a:gd name="T27" fmla="*/ 1 h 128"/>
                  <a:gd name="T28" fmla="*/ 11 w 129"/>
                  <a:gd name="T29" fmla="*/ 0 h 128"/>
                  <a:gd name="T30" fmla="*/ 9 w 129"/>
                  <a:gd name="T31" fmla="*/ 0 h 128"/>
                  <a:gd name="T32" fmla="*/ 8 w 129"/>
                  <a:gd name="T33" fmla="*/ 0 h 128"/>
                  <a:gd name="T34" fmla="*/ 6 w 129"/>
                  <a:gd name="T35" fmla="*/ 0 h 128"/>
                  <a:gd name="T36" fmla="*/ 5 w 129"/>
                  <a:gd name="T37" fmla="*/ 0 h 128"/>
                  <a:gd name="T38" fmla="*/ 3 w 129"/>
                  <a:gd name="T39" fmla="*/ 1 h 128"/>
                  <a:gd name="T40" fmla="*/ 2 w 129"/>
                  <a:gd name="T41" fmla="*/ 2 h 128"/>
                  <a:gd name="T42" fmla="*/ 1 w 129"/>
                  <a:gd name="T43" fmla="*/ 4 h 128"/>
                  <a:gd name="T44" fmla="*/ 1 w 129"/>
                  <a:gd name="T45" fmla="*/ 5 h 128"/>
                  <a:gd name="T46" fmla="*/ 0 w 129"/>
                  <a:gd name="T47" fmla="*/ 6 h 128"/>
                  <a:gd name="T48" fmla="*/ 0 w 129"/>
                  <a:gd name="T49" fmla="*/ 8 h 128"/>
                  <a:gd name="T50" fmla="*/ 0 w 129"/>
                  <a:gd name="T51" fmla="*/ 10 h 128"/>
                  <a:gd name="T52" fmla="*/ 1 w 129"/>
                  <a:gd name="T53" fmla="*/ 12 h 128"/>
                  <a:gd name="T54" fmla="*/ 1 w 129"/>
                  <a:gd name="T55" fmla="*/ 13 h 128"/>
                  <a:gd name="T56" fmla="*/ 2 w 129"/>
                  <a:gd name="T57" fmla="*/ 14 h 128"/>
                  <a:gd name="T58" fmla="*/ 3 w 129"/>
                  <a:gd name="T59" fmla="*/ 15 h 128"/>
                  <a:gd name="T60" fmla="*/ 5 w 129"/>
                  <a:gd name="T61" fmla="*/ 16 h 128"/>
                  <a:gd name="T62" fmla="*/ 6 w 129"/>
                  <a:gd name="T63" fmla="*/ 17 h 128"/>
                  <a:gd name="T64" fmla="*/ 8 w 129"/>
                  <a:gd name="T65" fmla="*/ 1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9" name="Rectangle 32"/>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13324" name="AutoShape 36"/>
          <p:cNvSpPr>
            <a:spLocks noChangeArrowheads="1"/>
          </p:cNvSpPr>
          <p:nvPr/>
        </p:nvSpPr>
        <p:spPr bwMode="auto">
          <a:xfrm>
            <a:off x="5851525" y="2291030"/>
            <a:ext cx="2199945" cy="63500"/>
          </a:xfrm>
          <a:prstGeom prst="roundRect">
            <a:avLst>
              <a:gd name="adj" fmla="val 16667"/>
            </a:avLst>
          </a:prstGeom>
          <a:noFill/>
          <a:ln w="28575"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3325" name="Freeform 37"/>
          <p:cNvSpPr>
            <a:spLocks/>
          </p:cNvSpPr>
          <p:nvPr/>
        </p:nvSpPr>
        <p:spPr bwMode="auto">
          <a:xfrm rot="5931751" flipV="1">
            <a:off x="1135063" y="1668463"/>
            <a:ext cx="858837" cy="1824037"/>
          </a:xfrm>
          <a:custGeom>
            <a:avLst/>
            <a:gdLst>
              <a:gd name="T0" fmla="*/ 199056435 w 789"/>
              <a:gd name="T1" fmla="*/ 851792673 h 1677"/>
              <a:gd name="T2" fmla="*/ 113746374 w 789"/>
              <a:gd name="T3" fmla="*/ 784358795 h 1677"/>
              <a:gd name="T4" fmla="*/ 53318648 w 789"/>
              <a:gd name="T5" fmla="*/ 688532163 h 1677"/>
              <a:gd name="T6" fmla="*/ 3555084 w 789"/>
              <a:gd name="T7" fmla="*/ 553665360 h 1677"/>
              <a:gd name="T8" fmla="*/ 0 w 789"/>
              <a:gd name="T9" fmla="*/ 425895792 h 1677"/>
              <a:gd name="T10" fmla="*/ 28436321 w 789"/>
              <a:gd name="T11" fmla="*/ 301676407 h 1677"/>
              <a:gd name="T12" fmla="*/ 99528218 w 789"/>
              <a:gd name="T13" fmla="*/ 173907860 h 1677"/>
              <a:gd name="T14" fmla="*/ 206165513 w 789"/>
              <a:gd name="T15" fmla="*/ 81630289 h 1677"/>
              <a:gd name="T16" fmla="*/ 312803932 w 789"/>
              <a:gd name="T17" fmla="*/ 28392762 h 1677"/>
              <a:gd name="T18" fmla="*/ 430104266 w 789"/>
              <a:gd name="T19" fmla="*/ 0 h 1677"/>
              <a:gd name="T20" fmla="*/ 536742617 w 789"/>
              <a:gd name="T21" fmla="*/ 0 h 1677"/>
              <a:gd name="T22" fmla="*/ 686034484 w 789"/>
              <a:gd name="T23" fmla="*/ 46138242 h 1677"/>
              <a:gd name="T24" fmla="*/ 789117751 w 789"/>
              <a:gd name="T25" fmla="*/ 124219419 h 1677"/>
              <a:gd name="T26" fmla="*/ 870872694 w 789"/>
              <a:gd name="T27" fmla="*/ 234242462 h 1677"/>
              <a:gd name="T28" fmla="*/ 917082247 w 789"/>
              <a:gd name="T29" fmla="*/ 337167349 h 1677"/>
              <a:gd name="T30" fmla="*/ 934855487 w 789"/>
              <a:gd name="T31" fmla="*/ 482682388 h 1677"/>
              <a:gd name="T32" fmla="*/ 909973169 w 789"/>
              <a:gd name="T33" fmla="*/ 628196474 h 1677"/>
              <a:gd name="T34" fmla="*/ 817554063 w 789"/>
              <a:gd name="T35" fmla="*/ 780809701 h 1677"/>
              <a:gd name="T36" fmla="*/ 718025880 w 789"/>
              <a:gd name="T37" fmla="*/ 869538144 h 1677"/>
              <a:gd name="T38" fmla="*/ 586506300 w 789"/>
              <a:gd name="T39" fmla="*/ 908578180 h 1677"/>
              <a:gd name="T40" fmla="*/ 590061384 w 789"/>
              <a:gd name="T41" fmla="*/ 972462964 h 1677"/>
              <a:gd name="T42" fmla="*/ 511860299 w 789"/>
              <a:gd name="T43" fmla="*/ 1022150283 h 1677"/>
              <a:gd name="T44" fmla="*/ 497642142 w 789"/>
              <a:gd name="T45" fmla="*/ 1153469216 h 1677"/>
              <a:gd name="T46" fmla="*/ 419441193 w 789"/>
              <a:gd name="T47" fmla="*/ 1203156535 h 1677"/>
              <a:gd name="T48" fmla="*/ 408777032 w 789"/>
              <a:gd name="T49" fmla="*/ 1281237695 h 1677"/>
              <a:gd name="T50" fmla="*/ 334131166 w 789"/>
              <a:gd name="T51" fmla="*/ 1330926102 h 1677"/>
              <a:gd name="T52" fmla="*/ 319913010 w 789"/>
              <a:gd name="T53" fmla="*/ 1391260703 h 1677"/>
              <a:gd name="T54" fmla="*/ 373231641 w 789"/>
              <a:gd name="T55" fmla="*/ 1462243675 h 1677"/>
              <a:gd name="T56" fmla="*/ 355458401 w 789"/>
              <a:gd name="T57" fmla="*/ 1607757626 h 1677"/>
              <a:gd name="T58" fmla="*/ 280812467 w 789"/>
              <a:gd name="T59" fmla="*/ 1657446033 h 1677"/>
              <a:gd name="T60" fmla="*/ 273703389 w 789"/>
              <a:gd name="T61" fmla="*/ 1728427917 h 1677"/>
              <a:gd name="T62" fmla="*/ 319913010 w 789"/>
              <a:gd name="T63" fmla="*/ 1785214512 h 1677"/>
              <a:gd name="T64" fmla="*/ 316357926 w 789"/>
              <a:gd name="T65" fmla="*/ 1866844767 h 1677"/>
              <a:gd name="T66" fmla="*/ 181284284 w 789"/>
              <a:gd name="T67" fmla="*/ 1983965963 h 1677"/>
              <a:gd name="T68" fmla="*/ 106637296 w 789"/>
              <a:gd name="T69" fmla="*/ 1973318681 h 1677"/>
              <a:gd name="T70" fmla="*/ 39100491 w 789"/>
              <a:gd name="T71" fmla="*/ 1884590238 h 1677"/>
              <a:gd name="T72" fmla="*/ 199056435 w 789"/>
              <a:gd name="T73" fmla="*/ 8517926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326" name="Line 38"/>
          <p:cNvSpPr>
            <a:spLocks noChangeShapeType="1"/>
          </p:cNvSpPr>
          <p:nvPr/>
        </p:nvSpPr>
        <p:spPr bwMode="auto">
          <a:xfrm flipH="1">
            <a:off x="852488" y="3109913"/>
            <a:ext cx="1519237" cy="0"/>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2100" y="3136386"/>
            <a:ext cx="4105275" cy="3162300"/>
          </a:xfrm>
          <a:prstGeom prst="rect">
            <a:avLst/>
          </a:prstGeom>
          <a:solidFill>
            <a:schemeClr val="bg1"/>
          </a:solidFill>
          <a:ln w="9525">
            <a:solidFill>
              <a:schemeClr val="bg1"/>
            </a:solidFill>
            <a:miter lim="800000"/>
            <a:headEnd/>
            <a:tailEnd/>
          </a:ln>
          <a:extLst/>
        </p:spPr>
      </p:pic>
      <p:sp>
        <p:nvSpPr>
          <p:cNvPr id="13323" name="AutoShape 34"/>
          <p:cNvSpPr>
            <a:spLocks noChangeArrowheads="1"/>
          </p:cNvSpPr>
          <p:nvPr/>
        </p:nvSpPr>
        <p:spPr bwMode="auto">
          <a:xfrm>
            <a:off x="5132388" y="5912643"/>
            <a:ext cx="1804987" cy="137319"/>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93693680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9" name="Group 3"/>
          <p:cNvGrpSpPr>
            <a:grpSpLocks/>
          </p:cNvGrpSpPr>
          <p:nvPr/>
        </p:nvGrpSpPr>
        <p:grpSpPr bwMode="auto">
          <a:xfrm>
            <a:off x="8367713" y="34925"/>
            <a:ext cx="741362" cy="792163"/>
            <a:chOff x="3777" y="1768"/>
            <a:chExt cx="467" cy="499"/>
          </a:xfrm>
        </p:grpSpPr>
        <p:sp>
          <p:nvSpPr>
            <p:cNvPr id="14367" name="Rectangle 4"/>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4368" name="AutoShape 5"/>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3" name="Group 6"/>
          <p:cNvGrpSpPr>
            <a:grpSpLocks/>
          </p:cNvGrpSpPr>
          <p:nvPr/>
        </p:nvGrpSpPr>
        <p:grpSpPr bwMode="auto">
          <a:xfrm>
            <a:off x="8367713" y="34925"/>
            <a:ext cx="741362" cy="792163"/>
            <a:chOff x="2967" y="1718"/>
            <a:chExt cx="467" cy="499"/>
          </a:xfrm>
        </p:grpSpPr>
        <p:sp>
          <p:nvSpPr>
            <p:cNvPr id="14365" name="Rectangle 7"/>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4366" name="Rectangle 8"/>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
        <p:nvSpPr>
          <p:cNvPr id="14341" name="Rectangle 9"/>
          <p:cNvSpPr>
            <a:spLocks noGrp="1" noChangeArrowheads="1"/>
          </p:cNvSpPr>
          <p:nvPr>
            <p:ph type="title"/>
          </p:nvPr>
        </p:nvSpPr>
        <p:spPr/>
        <p:txBody>
          <a:bodyPr/>
          <a:lstStyle/>
          <a:p>
            <a:pPr eaLnBrk="1" hangingPunct="1"/>
            <a:r>
              <a:rPr lang="en-US" smtClean="0"/>
              <a:t>A user's permissions are determined</a:t>
            </a:r>
            <a:br>
              <a:rPr lang="en-US" smtClean="0"/>
            </a:br>
            <a:r>
              <a:rPr lang="en-US" smtClean="0"/>
              <a:t>during login</a:t>
            </a:r>
          </a:p>
        </p:txBody>
      </p:sp>
      <p:sp>
        <p:nvSpPr>
          <p:cNvPr id="14342" name="AutoShape 10"/>
          <p:cNvSpPr>
            <a:spLocks noChangeArrowheads="1"/>
          </p:cNvSpPr>
          <p:nvPr/>
        </p:nvSpPr>
        <p:spPr bwMode="auto">
          <a:xfrm>
            <a:off x="2649538" y="1020763"/>
            <a:ext cx="901700" cy="91916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4343" name="AutoShape 12"/>
          <p:cNvSpPr>
            <a:spLocks noChangeArrowheads="1"/>
          </p:cNvSpPr>
          <p:nvPr/>
        </p:nvSpPr>
        <p:spPr bwMode="invGray">
          <a:xfrm>
            <a:off x="3692525" y="885825"/>
            <a:ext cx="1803400" cy="1187450"/>
          </a:xfrm>
          <a:prstGeom prst="roundRect">
            <a:avLst>
              <a:gd name="adj" fmla="val 16667"/>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4" name="Line 13"/>
          <p:cNvSpPr>
            <a:spLocks noChangeShapeType="1"/>
          </p:cNvSpPr>
          <p:nvPr/>
        </p:nvSpPr>
        <p:spPr bwMode="invGray">
          <a:xfrm>
            <a:off x="5411788" y="920750"/>
            <a:ext cx="388937" cy="31908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5" name="Line 14"/>
          <p:cNvSpPr>
            <a:spLocks noChangeShapeType="1"/>
          </p:cNvSpPr>
          <p:nvPr/>
        </p:nvSpPr>
        <p:spPr bwMode="invGray">
          <a:xfrm flipV="1">
            <a:off x="5435600" y="1612900"/>
            <a:ext cx="371475" cy="403225"/>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6" name="Line 15"/>
          <p:cNvSpPr>
            <a:spLocks noChangeShapeType="1"/>
          </p:cNvSpPr>
          <p:nvPr/>
        </p:nvSpPr>
        <p:spPr bwMode="invGray">
          <a:xfrm>
            <a:off x="5802313" y="1220788"/>
            <a:ext cx="0" cy="40640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7" name="Line 16"/>
          <p:cNvSpPr>
            <a:spLocks noChangeShapeType="1"/>
          </p:cNvSpPr>
          <p:nvPr/>
        </p:nvSpPr>
        <p:spPr bwMode="invGray">
          <a:xfrm flipH="1">
            <a:off x="3886200" y="2073275"/>
            <a:ext cx="69850" cy="10318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8" name="Line 17"/>
          <p:cNvSpPr>
            <a:spLocks noChangeShapeType="1"/>
          </p:cNvSpPr>
          <p:nvPr/>
        </p:nvSpPr>
        <p:spPr bwMode="invGray">
          <a:xfrm>
            <a:off x="5254625" y="2068513"/>
            <a:ext cx="61913" cy="92075"/>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9" name="Line 18"/>
          <p:cNvSpPr>
            <a:spLocks noChangeShapeType="1"/>
          </p:cNvSpPr>
          <p:nvPr/>
        </p:nvSpPr>
        <p:spPr bwMode="invGray">
          <a:xfrm>
            <a:off x="3889375" y="2168525"/>
            <a:ext cx="144145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0" name="AutoShape 20"/>
          <p:cNvSpPr>
            <a:spLocks noChangeArrowheads="1"/>
          </p:cNvSpPr>
          <p:nvPr/>
        </p:nvSpPr>
        <p:spPr bwMode="invGray">
          <a:xfrm>
            <a:off x="3906838" y="5273675"/>
            <a:ext cx="1462087" cy="1408113"/>
          </a:xfrm>
          <a:prstGeom prst="can">
            <a:avLst>
              <a:gd name="adj" fmla="val 25000"/>
            </a:avLst>
          </a:prstGeom>
          <a:solidFill>
            <a:schemeClr val="accent1"/>
          </a:solidFill>
          <a:ln w="28575">
            <a:solidFill>
              <a:schemeClr val="tx2"/>
            </a:solidFill>
            <a:round/>
            <a:headEnd/>
            <a:tailEnd/>
          </a:ln>
        </p:spPr>
        <p:txBody>
          <a:bodyPr wrap="none" anchor="ctr"/>
          <a:lstStyle/>
          <a:p>
            <a:endParaRPr lang="en-US"/>
          </a:p>
        </p:txBody>
      </p:sp>
      <p:sp>
        <p:nvSpPr>
          <p:cNvPr id="14351" name="Text Box 21"/>
          <p:cNvSpPr txBox="1">
            <a:spLocks noChangeArrowheads="1"/>
          </p:cNvSpPr>
          <p:nvPr/>
        </p:nvSpPr>
        <p:spPr bwMode="invGray">
          <a:xfrm>
            <a:off x="3889375" y="5589588"/>
            <a:ext cx="14954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spcAft>
                <a:spcPct val="0"/>
              </a:spcAft>
              <a:buClrTx/>
            </a:pPr>
            <a:r>
              <a:rPr lang="en-US" sz="2800" b="1">
                <a:solidFill>
                  <a:srgbClr val="99CCFF"/>
                </a:solidFill>
              </a:rPr>
              <a:t>cc</a:t>
            </a:r>
            <a:br>
              <a:rPr lang="en-US" sz="2800" b="1">
                <a:solidFill>
                  <a:srgbClr val="99CCFF"/>
                </a:solidFill>
              </a:rPr>
            </a:br>
            <a:r>
              <a:rPr lang="en-US" sz="2800" b="1">
                <a:solidFill>
                  <a:srgbClr val="99CCFF"/>
                </a:solidFill>
              </a:rPr>
              <a:t>data</a:t>
            </a:r>
          </a:p>
        </p:txBody>
      </p:sp>
      <p:grpSp>
        <p:nvGrpSpPr>
          <p:cNvPr id="4" name="Group 22"/>
          <p:cNvGrpSpPr>
            <a:grpSpLocks/>
          </p:cNvGrpSpPr>
          <p:nvPr/>
        </p:nvGrpSpPr>
        <p:grpSpPr bwMode="auto">
          <a:xfrm>
            <a:off x="1184275" y="2192338"/>
            <a:ext cx="3286125" cy="795337"/>
            <a:chOff x="746" y="1381"/>
            <a:chExt cx="2070" cy="501"/>
          </a:xfrm>
        </p:grpSpPr>
        <p:sp>
          <p:nvSpPr>
            <p:cNvPr id="14363" name="Line 23"/>
            <p:cNvSpPr>
              <a:spLocks noChangeShapeType="1"/>
            </p:cNvSpPr>
            <p:nvPr/>
          </p:nvSpPr>
          <p:spPr bwMode="auto">
            <a:xfrm>
              <a:off x="2816" y="1408"/>
              <a:ext cx="0" cy="474"/>
            </a:xfrm>
            <a:prstGeom prst="line">
              <a:avLst/>
            </a:prstGeom>
            <a:noFill/>
            <a:ln w="28575">
              <a:solidFill>
                <a:srgbClr val="99CCFF"/>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64" name="Text Box 24"/>
            <p:cNvSpPr txBox="1">
              <a:spLocks noChangeArrowheads="1"/>
            </p:cNvSpPr>
            <p:nvPr/>
          </p:nvSpPr>
          <p:spPr bwMode="auto">
            <a:xfrm>
              <a:off x="746" y="1381"/>
              <a:ext cx="172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400" b="1"/>
                <a:t>username</a:t>
              </a:r>
              <a:br>
                <a:rPr lang="en-US" sz="2400" b="1"/>
              </a:br>
              <a:r>
                <a:rPr lang="en-US" sz="2400" b="1"/>
                <a:t>and password</a:t>
              </a:r>
            </a:p>
          </p:txBody>
        </p:sp>
      </p:grpSp>
      <p:grpSp>
        <p:nvGrpSpPr>
          <p:cNvPr id="5" name="Group 25"/>
          <p:cNvGrpSpPr>
            <a:grpSpLocks/>
          </p:cNvGrpSpPr>
          <p:nvPr/>
        </p:nvGrpSpPr>
        <p:grpSpPr bwMode="auto">
          <a:xfrm>
            <a:off x="1042988" y="4494213"/>
            <a:ext cx="3427412" cy="1095375"/>
            <a:chOff x="657" y="2831"/>
            <a:chExt cx="2159" cy="690"/>
          </a:xfrm>
        </p:grpSpPr>
        <p:sp>
          <p:nvSpPr>
            <p:cNvPr id="14361" name="Text Box 26"/>
            <p:cNvSpPr txBox="1">
              <a:spLocks noChangeArrowheads="1"/>
            </p:cNvSpPr>
            <p:nvPr/>
          </p:nvSpPr>
          <p:spPr bwMode="auto">
            <a:xfrm>
              <a:off x="657" y="2831"/>
              <a:ext cx="1817" cy="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400" b="1"/>
                <a:t>authenticated?</a:t>
              </a:r>
              <a:br>
                <a:rPr lang="en-US" sz="2400" b="1"/>
              </a:br>
              <a:r>
                <a:rPr lang="en-US" sz="2400" b="1"/>
                <a:t>what permissions?</a:t>
              </a:r>
              <a:br>
                <a:rPr lang="en-US" sz="2400" b="1"/>
              </a:br>
              <a:r>
                <a:rPr lang="en-US" sz="2400" b="1"/>
                <a:t>which start page?</a:t>
              </a:r>
            </a:p>
          </p:txBody>
        </p:sp>
        <p:sp>
          <p:nvSpPr>
            <p:cNvPr id="14362" name="Line 27"/>
            <p:cNvSpPr>
              <a:spLocks noChangeShapeType="1"/>
            </p:cNvSpPr>
            <p:nvPr/>
          </p:nvSpPr>
          <p:spPr bwMode="auto">
            <a:xfrm>
              <a:off x="2816" y="2875"/>
              <a:ext cx="0" cy="551"/>
            </a:xfrm>
            <a:prstGeom prst="line">
              <a:avLst/>
            </a:prstGeom>
            <a:noFill/>
            <a:ln w="28575">
              <a:solidFill>
                <a:srgbClr val="99CC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6" name="Group 28"/>
          <p:cNvGrpSpPr>
            <a:grpSpLocks/>
          </p:cNvGrpSpPr>
          <p:nvPr/>
        </p:nvGrpSpPr>
        <p:grpSpPr bwMode="auto">
          <a:xfrm>
            <a:off x="4829175" y="4494213"/>
            <a:ext cx="3890963" cy="1095375"/>
            <a:chOff x="3042" y="2831"/>
            <a:chExt cx="2451" cy="690"/>
          </a:xfrm>
        </p:grpSpPr>
        <p:sp>
          <p:nvSpPr>
            <p:cNvPr id="14359" name="Line 29"/>
            <p:cNvSpPr>
              <a:spLocks noChangeShapeType="1"/>
            </p:cNvSpPr>
            <p:nvPr/>
          </p:nvSpPr>
          <p:spPr bwMode="auto">
            <a:xfrm>
              <a:off x="3042" y="2875"/>
              <a:ext cx="0" cy="551"/>
            </a:xfrm>
            <a:prstGeom prst="line">
              <a:avLst/>
            </a:prstGeom>
            <a:noFill/>
            <a:ln w="28575">
              <a:solidFill>
                <a:srgbClr val="99CCFF"/>
              </a:solidFill>
              <a:round/>
              <a:headEnd type="triangle"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60" name="Text Box 30"/>
            <p:cNvSpPr txBox="1">
              <a:spLocks noChangeArrowheads="1"/>
            </p:cNvSpPr>
            <p:nvPr/>
          </p:nvSpPr>
          <p:spPr bwMode="auto">
            <a:xfrm>
              <a:off x="3509" y="2831"/>
              <a:ext cx="1984" cy="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Yes!</a:t>
              </a:r>
              <a:br>
                <a:rPr lang="en-US" sz="2400" b="1"/>
              </a:br>
              <a:r>
                <a:rPr lang="en-US" sz="2400" b="1"/>
                <a:t>View claim, ...</a:t>
              </a:r>
              <a:br>
                <a:rPr lang="en-US" sz="2400" b="1"/>
              </a:br>
              <a:r>
                <a:rPr lang="en-US" sz="2400" b="1"/>
                <a:t>Desktop: Activities</a:t>
              </a:r>
            </a:p>
          </p:txBody>
        </p:sp>
      </p:grpSp>
      <p:grpSp>
        <p:nvGrpSpPr>
          <p:cNvPr id="7" name="Group 31"/>
          <p:cNvGrpSpPr>
            <a:grpSpLocks/>
          </p:cNvGrpSpPr>
          <p:nvPr/>
        </p:nvGrpSpPr>
        <p:grpSpPr bwMode="auto">
          <a:xfrm>
            <a:off x="4829175" y="2235200"/>
            <a:ext cx="3870325" cy="752475"/>
            <a:chOff x="3042" y="1408"/>
            <a:chExt cx="2438" cy="474"/>
          </a:xfrm>
        </p:grpSpPr>
        <p:sp>
          <p:nvSpPr>
            <p:cNvPr id="14357" name="Line 32"/>
            <p:cNvSpPr>
              <a:spLocks noChangeShapeType="1"/>
            </p:cNvSpPr>
            <p:nvPr/>
          </p:nvSpPr>
          <p:spPr bwMode="auto">
            <a:xfrm>
              <a:off x="3042" y="1408"/>
              <a:ext cx="0" cy="474"/>
            </a:xfrm>
            <a:prstGeom prst="line">
              <a:avLst/>
            </a:prstGeom>
            <a:noFill/>
            <a:ln w="28575">
              <a:solidFill>
                <a:srgbClr val="99CCFF"/>
              </a:solidFill>
              <a:round/>
              <a:headEnd type="triangle" w="med" len="me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58" name="Text Box 33"/>
            <p:cNvSpPr txBox="1">
              <a:spLocks noChangeArrowheads="1"/>
            </p:cNvSpPr>
            <p:nvPr/>
          </p:nvSpPr>
          <p:spPr bwMode="auto">
            <a:xfrm>
              <a:off x="3509" y="1505"/>
              <a:ext cx="197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Desktop: Activities</a:t>
              </a:r>
            </a:p>
          </p:txBody>
        </p:sp>
      </p:gr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3013" y="999288"/>
            <a:ext cx="1628775" cy="9859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 name="Picture 23" descr="CC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6049" y="2991685"/>
            <a:ext cx="1539875" cy="15398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8334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par>
                          <p:cTn id="23" fill="hold" nodeType="afterGroup">
                            <p:stCondLst>
                              <p:cond delay="500"/>
                            </p:stCondLst>
                            <p:childTnLst>
                              <p:par>
                                <p:cTn id="24" presetID="17" presetClass="entr" presetSubtype="1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p:cTn id="26" dur="500" fill="hold"/>
                                        <p:tgtEl>
                                          <p:spTgt spid="3"/>
                                        </p:tgtEl>
                                        <p:attrNameLst>
                                          <p:attrName>ppt_w</p:attrName>
                                        </p:attrNameLst>
                                      </p:cBhvr>
                                      <p:tavLst>
                                        <p:tav tm="0">
                                          <p:val>
                                            <p:fltVal val="0"/>
                                          </p:val>
                                        </p:tav>
                                        <p:tav tm="100000">
                                          <p:val>
                                            <p:strVal val="#ppt_w"/>
                                          </p:val>
                                        </p:tav>
                                      </p:tavLst>
                                    </p:anim>
                                    <p:anim calcmode="lin" valueType="num">
                                      <p:cBhvr>
                                        <p:cTn id="27"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Lesson outline</a:t>
            </a:r>
          </a:p>
        </p:txBody>
      </p:sp>
      <p:sp>
        <p:nvSpPr>
          <p:cNvPr id="15363" name="Rectangle 3"/>
          <p:cNvSpPr>
            <a:spLocks noGrp="1" noChangeArrowheads="1"/>
          </p:cNvSpPr>
          <p:nvPr>
            <p:ph idx="1"/>
          </p:nvPr>
        </p:nvSpPr>
        <p:spPr/>
        <p:txBody>
          <a:bodyPr/>
          <a:lstStyle/>
          <a:p>
            <a:pPr>
              <a:lnSpc>
                <a:spcPct val="150000"/>
              </a:lnSpc>
              <a:buFont typeface="Arial" charset="0"/>
              <a:buChar char="•"/>
            </a:pPr>
            <a:r>
              <a:rPr lang="en-US" sz="2800" dirty="0" smtClean="0"/>
              <a:t>ClaimCenter security functionality</a:t>
            </a:r>
          </a:p>
          <a:p>
            <a:pPr lvl="1"/>
            <a:r>
              <a:rPr lang="en-US" sz="2600" dirty="0" smtClean="0">
                <a:solidFill>
                  <a:srgbClr val="C0C0C0"/>
                </a:solidFill>
              </a:rPr>
              <a:t>Permissions</a:t>
            </a:r>
          </a:p>
          <a:p>
            <a:pPr lvl="1"/>
            <a:r>
              <a:rPr lang="en-US" sz="2600" dirty="0" smtClean="0"/>
              <a:t>Roles</a:t>
            </a:r>
          </a:p>
          <a:p>
            <a:pPr lvl="1"/>
            <a:r>
              <a:rPr lang="en-US" sz="2600" dirty="0" smtClean="0">
                <a:solidFill>
                  <a:srgbClr val="C0C0C0"/>
                </a:solidFill>
              </a:rPr>
              <a:t>ACLs</a:t>
            </a:r>
          </a:p>
          <a:p>
            <a:pPr lvl="1"/>
            <a:r>
              <a:rPr lang="en-US" sz="2600" dirty="0" smtClean="0">
                <a:solidFill>
                  <a:srgbClr val="C0C0C0"/>
                </a:solidFill>
              </a:rPr>
              <a:t>Security dictionary</a:t>
            </a:r>
          </a:p>
          <a:p>
            <a:pPr>
              <a:lnSpc>
                <a:spcPct val="150000"/>
              </a:lnSpc>
              <a:buFont typeface="Arial" charset="0"/>
              <a:buChar char="•"/>
            </a:pPr>
            <a:r>
              <a:rPr lang="en-US" sz="2800" dirty="0" smtClean="0">
                <a:solidFill>
                  <a:srgbClr val="C0C0C0"/>
                </a:solidFill>
              </a:rPr>
              <a:t>Checking system permissions in Gosu</a:t>
            </a:r>
          </a:p>
          <a:p>
            <a:pPr>
              <a:lnSpc>
                <a:spcPct val="150000"/>
              </a:lnSpc>
              <a:buFont typeface="Arial" charset="0"/>
              <a:buChar char="•"/>
            </a:pPr>
            <a:r>
              <a:rPr lang="en-US" sz="2800" dirty="0" smtClean="0">
                <a:solidFill>
                  <a:srgbClr val="C0C0C0"/>
                </a:solidFill>
              </a:rPr>
              <a:t>Creating system permissions</a:t>
            </a:r>
          </a:p>
          <a:p>
            <a:pPr>
              <a:lnSpc>
                <a:spcPct val="150000"/>
              </a:lnSpc>
              <a:buFont typeface="Arial" charset="0"/>
              <a:buChar char="•"/>
            </a:pPr>
            <a:r>
              <a:rPr lang="en-US" sz="2800" dirty="0" smtClean="0">
                <a:solidFill>
                  <a:srgbClr val="C0C0C0"/>
                </a:solidFill>
              </a:rPr>
              <a:t>Application permission keys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Roles</a:t>
            </a:r>
          </a:p>
        </p:txBody>
      </p:sp>
      <p:sp>
        <p:nvSpPr>
          <p:cNvPr id="16387" name="Rectangle 3"/>
          <p:cNvSpPr>
            <a:spLocks noGrp="1" noChangeArrowheads="1"/>
          </p:cNvSpPr>
          <p:nvPr>
            <p:ph idx="1"/>
          </p:nvPr>
        </p:nvSpPr>
        <p:spPr>
          <a:xfrm>
            <a:off x="519113" y="4941888"/>
            <a:ext cx="8318500" cy="1447800"/>
          </a:xfrm>
        </p:spPr>
        <p:txBody>
          <a:bodyPr/>
          <a:lstStyle/>
          <a:p>
            <a:pPr>
              <a:buFont typeface="Arial" charset="0"/>
              <a:buChar char="•"/>
            </a:pPr>
            <a:r>
              <a:rPr lang="en-US" smtClean="0"/>
              <a:t>A role is a named collection of permissions used to simplify the assignment of permissions to users</a:t>
            </a:r>
          </a:p>
          <a:p>
            <a:pPr lvl="1"/>
            <a:r>
              <a:rPr lang="en-US" smtClean="0"/>
              <a:t>Typically maps to job title or job function</a:t>
            </a:r>
          </a:p>
          <a:p>
            <a:pPr lvl="2"/>
            <a:endParaRPr lang="en-US" smtClean="0"/>
          </a:p>
        </p:txBody>
      </p:sp>
      <p:grpSp>
        <p:nvGrpSpPr>
          <p:cNvPr id="16388" name="Group 4"/>
          <p:cNvGrpSpPr>
            <a:grpSpLocks/>
          </p:cNvGrpSpPr>
          <p:nvPr/>
        </p:nvGrpSpPr>
        <p:grpSpPr bwMode="auto">
          <a:xfrm>
            <a:off x="941388" y="1371600"/>
            <a:ext cx="1111250" cy="1979613"/>
            <a:chOff x="629" y="864"/>
            <a:chExt cx="700" cy="1247"/>
          </a:xfrm>
        </p:grpSpPr>
        <p:grpSp>
          <p:nvGrpSpPr>
            <p:cNvPr id="16411" name="Group 5"/>
            <p:cNvGrpSpPr>
              <a:grpSpLocks/>
            </p:cNvGrpSpPr>
            <p:nvPr/>
          </p:nvGrpSpPr>
          <p:grpSpPr bwMode="auto">
            <a:xfrm rot="-1860773">
              <a:off x="901" y="1137"/>
              <a:ext cx="428" cy="911"/>
              <a:chOff x="2702" y="903"/>
              <a:chExt cx="1477" cy="3141"/>
            </a:xfrm>
          </p:grpSpPr>
          <p:sp>
            <p:nvSpPr>
              <p:cNvPr id="16418" name="Freeform 6"/>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6419" name="Oval 7"/>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6420" name="Oval 8"/>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16421" name="Rectangle 9"/>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grpSp>
          <p:nvGrpSpPr>
            <p:cNvPr id="16412" name="Group 10"/>
            <p:cNvGrpSpPr>
              <a:grpSpLocks/>
            </p:cNvGrpSpPr>
            <p:nvPr/>
          </p:nvGrpSpPr>
          <p:grpSpPr bwMode="auto">
            <a:xfrm>
              <a:off x="629" y="1199"/>
              <a:ext cx="428" cy="912"/>
              <a:chOff x="2702" y="903"/>
              <a:chExt cx="1477" cy="3141"/>
            </a:xfrm>
          </p:grpSpPr>
          <p:sp>
            <p:nvSpPr>
              <p:cNvPr id="16414" name="Freeform 11"/>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6415" name="Oval 12"/>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6416" name="Oval 13"/>
              <p:cNvSpPr>
                <a:spLocks noChangeArrowheads="1"/>
              </p:cNvSpPr>
              <p:nvPr/>
            </p:nvSpPr>
            <p:spPr bwMode="auto">
              <a:xfrm>
                <a:off x="3303" y="1100"/>
                <a:ext cx="387" cy="387"/>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16417" name="Rectangle 14"/>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16413" name="Freeform 15"/>
            <p:cNvSpPr>
              <a:spLocks/>
            </p:cNvSpPr>
            <p:nvPr/>
          </p:nvSpPr>
          <p:spPr bwMode="auto">
            <a:xfrm>
              <a:off x="669" y="864"/>
              <a:ext cx="464" cy="461"/>
            </a:xfrm>
            <a:custGeom>
              <a:avLst/>
              <a:gdLst>
                <a:gd name="T0" fmla="*/ 57 w 622"/>
                <a:gd name="T1" fmla="*/ 107 h 617"/>
                <a:gd name="T2" fmla="*/ 51 w 622"/>
                <a:gd name="T3" fmla="*/ 107 h 617"/>
                <a:gd name="T4" fmla="*/ 43 w 622"/>
                <a:gd name="T5" fmla="*/ 105 h 617"/>
                <a:gd name="T6" fmla="*/ 25 w 622"/>
                <a:gd name="T7" fmla="*/ 99 h 617"/>
                <a:gd name="T8" fmla="*/ 10 w 622"/>
                <a:gd name="T9" fmla="*/ 85 h 617"/>
                <a:gd name="T10" fmla="*/ 2 w 622"/>
                <a:gd name="T11" fmla="*/ 69 h 617"/>
                <a:gd name="T12" fmla="*/ 0 w 622"/>
                <a:gd name="T13" fmla="*/ 50 h 617"/>
                <a:gd name="T14" fmla="*/ 4 w 622"/>
                <a:gd name="T15" fmla="*/ 32 h 617"/>
                <a:gd name="T16" fmla="*/ 12 w 622"/>
                <a:gd name="T17" fmla="*/ 21 h 617"/>
                <a:gd name="T18" fmla="*/ 21 w 622"/>
                <a:gd name="T19" fmla="*/ 10 h 617"/>
                <a:gd name="T20" fmla="*/ 35 w 622"/>
                <a:gd name="T21" fmla="*/ 3 h 617"/>
                <a:gd name="T22" fmla="*/ 48 w 622"/>
                <a:gd name="T23" fmla="*/ 0 h 617"/>
                <a:gd name="T24" fmla="*/ 63 w 622"/>
                <a:gd name="T25" fmla="*/ 0 h 617"/>
                <a:gd name="T26" fmla="*/ 74 w 622"/>
                <a:gd name="T27" fmla="*/ 4 h 617"/>
                <a:gd name="T28" fmla="*/ 86 w 622"/>
                <a:gd name="T29" fmla="*/ 10 h 617"/>
                <a:gd name="T30" fmla="*/ 99 w 622"/>
                <a:gd name="T31" fmla="*/ 25 h 617"/>
                <a:gd name="T32" fmla="*/ 104 w 622"/>
                <a:gd name="T33" fmla="*/ 37 h 617"/>
                <a:gd name="T34" fmla="*/ 107 w 622"/>
                <a:gd name="T35" fmla="*/ 50 h 617"/>
                <a:gd name="T36" fmla="*/ 105 w 622"/>
                <a:gd name="T37" fmla="*/ 64 h 617"/>
                <a:gd name="T38" fmla="*/ 99 w 622"/>
                <a:gd name="T39" fmla="*/ 78 h 617"/>
                <a:gd name="T40" fmla="*/ 95 w 622"/>
                <a:gd name="T41" fmla="*/ 76 h 617"/>
                <a:gd name="T42" fmla="*/ 90 w 622"/>
                <a:gd name="T43" fmla="*/ 74 h 617"/>
                <a:gd name="T44" fmla="*/ 93 w 622"/>
                <a:gd name="T45" fmla="*/ 67 h 617"/>
                <a:gd name="T46" fmla="*/ 97 w 622"/>
                <a:gd name="T47" fmla="*/ 58 h 617"/>
                <a:gd name="T48" fmla="*/ 95 w 622"/>
                <a:gd name="T49" fmla="*/ 43 h 617"/>
                <a:gd name="T50" fmla="*/ 91 w 622"/>
                <a:gd name="T51" fmla="*/ 31 h 617"/>
                <a:gd name="T52" fmla="*/ 80 w 622"/>
                <a:gd name="T53" fmla="*/ 19 h 617"/>
                <a:gd name="T54" fmla="*/ 69 w 622"/>
                <a:gd name="T55" fmla="*/ 12 h 617"/>
                <a:gd name="T56" fmla="*/ 58 w 622"/>
                <a:gd name="T57" fmla="*/ 9 h 617"/>
                <a:gd name="T58" fmla="*/ 45 w 622"/>
                <a:gd name="T59" fmla="*/ 9 h 617"/>
                <a:gd name="T60" fmla="*/ 30 w 622"/>
                <a:gd name="T61" fmla="*/ 14 h 617"/>
                <a:gd name="T62" fmla="*/ 22 w 622"/>
                <a:gd name="T63" fmla="*/ 22 h 617"/>
                <a:gd name="T64" fmla="*/ 15 w 622"/>
                <a:gd name="T65" fmla="*/ 31 h 617"/>
                <a:gd name="T66" fmla="*/ 10 w 622"/>
                <a:gd name="T67" fmla="*/ 46 h 617"/>
                <a:gd name="T68" fmla="*/ 10 w 622"/>
                <a:gd name="T69" fmla="*/ 61 h 617"/>
                <a:gd name="T70" fmla="*/ 13 w 622"/>
                <a:gd name="T71" fmla="*/ 70 h 617"/>
                <a:gd name="T72" fmla="*/ 20 w 622"/>
                <a:gd name="T73" fmla="*/ 82 h 617"/>
                <a:gd name="T74" fmla="*/ 30 w 622"/>
                <a:gd name="T75" fmla="*/ 90 h 617"/>
                <a:gd name="T76" fmla="*/ 40 w 622"/>
                <a:gd name="T77" fmla="*/ 94 h 617"/>
                <a:gd name="T78" fmla="*/ 51 w 622"/>
                <a:gd name="T79" fmla="*/ 97 h 617"/>
                <a:gd name="T80" fmla="*/ 55 w 622"/>
                <a:gd name="T81" fmla="*/ 99 h 617"/>
                <a:gd name="T82" fmla="*/ 56 w 622"/>
                <a:gd name="T83" fmla="*/ 102 h 617"/>
                <a:gd name="T84" fmla="*/ 57 w 622"/>
                <a:gd name="T85" fmla="*/ 107 h 6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22"/>
                <a:gd name="T130" fmla="*/ 0 h 617"/>
                <a:gd name="T131" fmla="*/ 622 w 622"/>
                <a:gd name="T132" fmla="*/ 617 h 6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22" h="617">
                  <a:moveTo>
                    <a:pt x="330" y="617"/>
                  </a:moveTo>
                  <a:lnTo>
                    <a:pt x="292" y="611"/>
                  </a:lnTo>
                  <a:lnTo>
                    <a:pt x="246" y="606"/>
                  </a:lnTo>
                  <a:lnTo>
                    <a:pt x="147" y="567"/>
                  </a:lnTo>
                  <a:lnTo>
                    <a:pt x="57" y="489"/>
                  </a:lnTo>
                  <a:lnTo>
                    <a:pt x="12" y="393"/>
                  </a:lnTo>
                  <a:lnTo>
                    <a:pt x="0" y="288"/>
                  </a:lnTo>
                  <a:lnTo>
                    <a:pt x="24" y="186"/>
                  </a:lnTo>
                  <a:lnTo>
                    <a:pt x="66" y="120"/>
                  </a:lnTo>
                  <a:lnTo>
                    <a:pt x="123" y="60"/>
                  </a:lnTo>
                  <a:lnTo>
                    <a:pt x="204" y="18"/>
                  </a:lnTo>
                  <a:lnTo>
                    <a:pt x="282" y="0"/>
                  </a:lnTo>
                  <a:lnTo>
                    <a:pt x="366" y="0"/>
                  </a:lnTo>
                  <a:lnTo>
                    <a:pt x="429" y="21"/>
                  </a:lnTo>
                  <a:lnTo>
                    <a:pt x="498" y="60"/>
                  </a:lnTo>
                  <a:lnTo>
                    <a:pt x="573" y="144"/>
                  </a:lnTo>
                  <a:lnTo>
                    <a:pt x="600" y="207"/>
                  </a:lnTo>
                  <a:lnTo>
                    <a:pt x="622" y="291"/>
                  </a:lnTo>
                  <a:lnTo>
                    <a:pt x="612" y="369"/>
                  </a:lnTo>
                  <a:lnTo>
                    <a:pt x="574" y="451"/>
                  </a:lnTo>
                  <a:lnTo>
                    <a:pt x="550" y="439"/>
                  </a:lnTo>
                  <a:lnTo>
                    <a:pt x="522" y="427"/>
                  </a:lnTo>
                  <a:lnTo>
                    <a:pt x="540" y="385"/>
                  </a:lnTo>
                  <a:lnTo>
                    <a:pt x="560" y="331"/>
                  </a:lnTo>
                  <a:lnTo>
                    <a:pt x="558" y="252"/>
                  </a:lnTo>
                  <a:lnTo>
                    <a:pt x="525" y="177"/>
                  </a:lnTo>
                  <a:lnTo>
                    <a:pt x="465" y="111"/>
                  </a:lnTo>
                  <a:lnTo>
                    <a:pt x="405" y="72"/>
                  </a:lnTo>
                  <a:lnTo>
                    <a:pt x="339" y="51"/>
                  </a:lnTo>
                  <a:lnTo>
                    <a:pt x="261" y="54"/>
                  </a:lnTo>
                  <a:lnTo>
                    <a:pt x="174" y="84"/>
                  </a:lnTo>
                  <a:lnTo>
                    <a:pt x="126" y="123"/>
                  </a:lnTo>
                  <a:lnTo>
                    <a:pt x="87" y="177"/>
                  </a:lnTo>
                  <a:lnTo>
                    <a:pt x="57" y="261"/>
                  </a:lnTo>
                  <a:lnTo>
                    <a:pt x="57" y="345"/>
                  </a:lnTo>
                  <a:lnTo>
                    <a:pt x="75" y="405"/>
                  </a:lnTo>
                  <a:lnTo>
                    <a:pt x="117" y="474"/>
                  </a:lnTo>
                  <a:lnTo>
                    <a:pt x="171" y="519"/>
                  </a:lnTo>
                  <a:lnTo>
                    <a:pt x="237" y="543"/>
                  </a:lnTo>
                  <a:lnTo>
                    <a:pt x="297" y="558"/>
                  </a:lnTo>
                  <a:lnTo>
                    <a:pt x="321" y="567"/>
                  </a:lnTo>
                  <a:lnTo>
                    <a:pt x="327" y="588"/>
                  </a:lnTo>
                  <a:lnTo>
                    <a:pt x="330" y="617"/>
                  </a:lnTo>
                  <a:close/>
                </a:path>
              </a:pathLst>
            </a:custGeom>
            <a:solidFill>
              <a:schemeClr val="hlink"/>
            </a:solidFill>
            <a:ln w="12700" cap="flat" cmpd="sng">
              <a:solidFill>
                <a:schemeClr val="bg1"/>
              </a:solidFill>
              <a:prstDash val="solid"/>
              <a:round/>
              <a:headEnd/>
              <a:tailEnd/>
            </a:ln>
          </p:spPr>
          <p:txBody>
            <a:bodyPr wrap="none" lIns="0" tIns="0" rIns="0" bIns="0" anchor="ctr">
              <a:spAutoFit/>
            </a:bodyPr>
            <a:lstStyle/>
            <a:p>
              <a:endParaRPr lang="en-US"/>
            </a:p>
          </p:txBody>
        </p:sp>
      </p:grpSp>
      <p:sp>
        <p:nvSpPr>
          <p:cNvPr id="16389" name="Text Box 16"/>
          <p:cNvSpPr txBox="1">
            <a:spLocks noChangeArrowheads="1"/>
          </p:cNvSpPr>
          <p:nvPr/>
        </p:nvSpPr>
        <p:spPr bwMode="auto">
          <a:xfrm>
            <a:off x="541338" y="960438"/>
            <a:ext cx="1738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CSR</a:t>
            </a:r>
          </a:p>
        </p:txBody>
      </p:sp>
      <p:sp>
        <p:nvSpPr>
          <p:cNvPr id="16390" name="Text Box 17"/>
          <p:cNvSpPr txBox="1">
            <a:spLocks noChangeArrowheads="1"/>
          </p:cNvSpPr>
          <p:nvPr/>
        </p:nvSpPr>
        <p:spPr bwMode="auto">
          <a:xfrm>
            <a:off x="2159000" y="1922463"/>
            <a:ext cx="1738313"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View claims</a:t>
            </a:r>
            <a:br>
              <a:rPr lang="en-US" sz="1800">
                <a:solidFill>
                  <a:schemeClr val="bg1"/>
                </a:solidFill>
              </a:rPr>
            </a:br>
            <a:r>
              <a:rPr lang="en-US" sz="1800">
                <a:solidFill>
                  <a:schemeClr val="bg1"/>
                </a:solidFill>
              </a:rPr>
              <a:t/>
            </a:r>
            <a:br>
              <a:rPr lang="en-US" sz="1800">
                <a:solidFill>
                  <a:schemeClr val="bg1"/>
                </a:solidFill>
              </a:rPr>
            </a:br>
            <a:r>
              <a:rPr lang="en-US" sz="1800">
                <a:solidFill>
                  <a:schemeClr val="bg1"/>
                </a:solidFill>
              </a:rPr>
              <a:t>Create claims</a:t>
            </a:r>
            <a:br>
              <a:rPr lang="en-US" sz="1800">
                <a:solidFill>
                  <a:schemeClr val="bg1"/>
                </a:solidFill>
              </a:rPr>
            </a:br>
            <a:r>
              <a:rPr lang="en-US" sz="1800">
                <a:solidFill>
                  <a:schemeClr val="bg1"/>
                </a:solidFill>
              </a:rPr>
              <a:t/>
            </a:r>
            <a:br>
              <a:rPr lang="en-US" sz="1800">
                <a:solidFill>
                  <a:schemeClr val="bg1"/>
                </a:solidFill>
              </a:rPr>
            </a:br>
            <a:r>
              <a:rPr lang="en-US" sz="1800">
                <a:solidFill>
                  <a:schemeClr val="bg1"/>
                </a:solidFill>
              </a:rPr>
              <a:t>Edit claims</a:t>
            </a:r>
            <a:br>
              <a:rPr lang="en-US" sz="1800">
                <a:solidFill>
                  <a:schemeClr val="bg1"/>
                </a:solidFill>
              </a:rPr>
            </a:br>
            <a:r>
              <a:rPr lang="en-US" sz="1800">
                <a:solidFill>
                  <a:schemeClr val="bg1"/>
                </a:solidFill>
              </a:rPr>
              <a:t>Edit exposures</a:t>
            </a:r>
            <a:br>
              <a:rPr lang="en-US" sz="1800">
                <a:solidFill>
                  <a:schemeClr val="bg1"/>
                </a:solidFill>
              </a:rPr>
            </a:br>
            <a:r>
              <a:rPr lang="en-US" sz="1800">
                <a:solidFill>
                  <a:schemeClr val="bg1"/>
                </a:solidFill>
              </a:rPr>
              <a:t/>
            </a:r>
            <a:br>
              <a:rPr lang="en-US" sz="1800">
                <a:solidFill>
                  <a:schemeClr val="bg1"/>
                </a:solidFill>
              </a:rPr>
            </a:br>
            <a:r>
              <a:rPr lang="en-US" sz="1800">
                <a:solidFill>
                  <a:schemeClr val="bg1"/>
                </a:solidFill>
              </a:rPr>
              <a:t>...</a:t>
            </a:r>
          </a:p>
        </p:txBody>
      </p:sp>
      <p:grpSp>
        <p:nvGrpSpPr>
          <p:cNvPr id="16391" name="Group 18"/>
          <p:cNvGrpSpPr>
            <a:grpSpLocks/>
          </p:cNvGrpSpPr>
          <p:nvPr/>
        </p:nvGrpSpPr>
        <p:grpSpPr bwMode="auto">
          <a:xfrm>
            <a:off x="4625975" y="1371600"/>
            <a:ext cx="1149350" cy="1979613"/>
            <a:chOff x="2974" y="1863"/>
            <a:chExt cx="970" cy="1670"/>
          </a:xfrm>
        </p:grpSpPr>
        <p:grpSp>
          <p:nvGrpSpPr>
            <p:cNvPr id="16394" name="Group 19"/>
            <p:cNvGrpSpPr>
              <a:grpSpLocks/>
            </p:cNvGrpSpPr>
            <p:nvPr/>
          </p:nvGrpSpPr>
          <p:grpSpPr bwMode="auto">
            <a:xfrm rot="-1860773">
              <a:off x="3370" y="2228"/>
              <a:ext cx="574" cy="1221"/>
              <a:chOff x="2702" y="903"/>
              <a:chExt cx="1477" cy="3141"/>
            </a:xfrm>
          </p:grpSpPr>
          <p:sp>
            <p:nvSpPr>
              <p:cNvPr id="16407" name="Freeform 20"/>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6408" name="Oval 21"/>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6409" name="Oval 22"/>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16410" name="Rectangle 23"/>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grpSp>
          <p:nvGrpSpPr>
            <p:cNvPr id="16395" name="Group 24"/>
            <p:cNvGrpSpPr>
              <a:grpSpLocks/>
            </p:cNvGrpSpPr>
            <p:nvPr/>
          </p:nvGrpSpPr>
          <p:grpSpPr bwMode="auto">
            <a:xfrm rot="962870">
              <a:off x="2974" y="2299"/>
              <a:ext cx="696" cy="1168"/>
              <a:chOff x="2707" y="1713"/>
              <a:chExt cx="1038" cy="1741"/>
            </a:xfrm>
          </p:grpSpPr>
          <p:sp>
            <p:nvSpPr>
              <p:cNvPr id="16402" name="Freeform 25"/>
              <p:cNvSpPr>
                <a:spLocks/>
              </p:cNvSpPr>
              <p:nvPr/>
            </p:nvSpPr>
            <p:spPr bwMode="auto">
              <a:xfrm>
                <a:off x="2707" y="1713"/>
                <a:ext cx="1038" cy="1710"/>
              </a:xfrm>
              <a:custGeom>
                <a:avLst/>
                <a:gdLst>
                  <a:gd name="T0" fmla="*/ 837 w 1038"/>
                  <a:gd name="T1" fmla="*/ 1680 h 1710"/>
                  <a:gd name="T2" fmla="*/ 525 w 1038"/>
                  <a:gd name="T3" fmla="*/ 948 h 1710"/>
                  <a:gd name="T4" fmla="*/ 456 w 1038"/>
                  <a:gd name="T5" fmla="*/ 930 h 1710"/>
                  <a:gd name="T6" fmla="*/ 432 w 1038"/>
                  <a:gd name="T7" fmla="*/ 870 h 1710"/>
                  <a:gd name="T8" fmla="*/ 345 w 1038"/>
                  <a:gd name="T9" fmla="*/ 906 h 1710"/>
                  <a:gd name="T10" fmla="*/ 312 w 1038"/>
                  <a:gd name="T11" fmla="*/ 906 h 1710"/>
                  <a:gd name="T12" fmla="*/ 270 w 1038"/>
                  <a:gd name="T13" fmla="*/ 897 h 1710"/>
                  <a:gd name="T14" fmla="*/ 237 w 1038"/>
                  <a:gd name="T15" fmla="*/ 876 h 1710"/>
                  <a:gd name="T16" fmla="*/ 204 w 1038"/>
                  <a:gd name="T17" fmla="*/ 825 h 1710"/>
                  <a:gd name="T18" fmla="*/ 0 w 1038"/>
                  <a:gd name="T19" fmla="*/ 348 h 1710"/>
                  <a:gd name="T20" fmla="*/ 0 w 1038"/>
                  <a:gd name="T21" fmla="*/ 309 h 1710"/>
                  <a:gd name="T22" fmla="*/ 12 w 1038"/>
                  <a:gd name="T23" fmla="*/ 270 h 1710"/>
                  <a:gd name="T24" fmla="*/ 39 w 1038"/>
                  <a:gd name="T25" fmla="*/ 234 h 1710"/>
                  <a:gd name="T26" fmla="*/ 78 w 1038"/>
                  <a:gd name="T27" fmla="*/ 210 h 1710"/>
                  <a:gd name="T28" fmla="*/ 114 w 1038"/>
                  <a:gd name="T29" fmla="*/ 201 h 1710"/>
                  <a:gd name="T30" fmla="*/ 567 w 1038"/>
                  <a:gd name="T31" fmla="*/ 0 h 1710"/>
                  <a:gd name="T32" fmla="*/ 597 w 1038"/>
                  <a:gd name="T33" fmla="*/ 0 h 1710"/>
                  <a:gd name="T34" fmla="*/ 627 w 1038"/>
                  <a:gd name="T35" fmla="*/ 3 h 1710"/>
                  <a:gd name="T36" fmla="*/ 666 w 1038"/>
                  <a:gd name="T37" fmla="*/ 15 h 1710"/>
                  <a:gd name="T38" fmla="*/ 696 w 1038"/>
                  <a:gd name="T39" fmla="*/ 42 h 1710"/>
                  <a:gd name="T40" fmla="*/ 915 w 1038"/>
                  <a:gd name="T41" fmla="*/ 555 h 1710"/>
                  <a:gd name="T42" fmla="*/ 912 w 1038"/>
                  <a:gd name="T43" fmla="*/ 597 h 1710"/>
                  <a:gd name="T44" fmla="*/ 909 w 1038"/>
                  <a:gd name="T45" fmla="*/ 633 h 1710"/>
                  <a:gd name="T46" fmla="*/ 891 w 1038"/>
                  <a:gd name="T47" fmla="*/ 663 h 1710"/>
                  <a:gd name="T48" fmla="*/ 861 w 1038"/>
                  <a:gd name="T49" fmla="*/ 687 h 1710"/>
                  <a:gd name="T50" fmla="*/ 795 w 1038"/>
                  <a:gd name="T51" fmla="*/ 717 h 1710"/>
                  <a:gd name="T52" fmla="*/ 822 w 1038"/>
                  <a:gd name="T53" fmla="*/ 765 h 1710"/>
                  <a:gd name="T54" fmla="*/ 789 w 1038"/>
                  <a:gd name="T55" fmla="*/ 843 h 1710"/>
                  <a:gd name="T56" fmla="*/ 837 w 1038"/>
                  <a:gd name="T57" fmla="*/ 939 h 1710"/>
                  <a:gd name="T58" fmla="*/ 804 w 1038"/>
                  <a:gd name="T59" fmla="*/ 1014 h 1710"/>
                  <a:gd name="T60" fmla="*/ 828 w 1038"/>
                  <a:gd name="T61" fmla="*/ 1071 h 1710"/>
                  <a:gd name="T62" fmla="*/ 804 w 1038"/>
                  <a:gd name="T63" fmla="*/ 1140 h 1710"/>
                  <a:gd name="T64" fmla="*/ 822 w 1038"/>
                  <a:gd name="T65" fmla="*/ 1197 h 1710"/>
                  <a:gd name="T66" fmla="*/ 900 w 1038"/>
                  <a:gd name="T67" fmla="*/ 1221 h 1710"/>
                  <a:gd name="T68" fmla="*/ 945 w 1038"/>
                  <a:gd name="T69" fmla="*/ 1323 h 1710"/>
                  <a:gd name="T70" fmla="*/ 915 w 1038"/>
                  <a:gd name="T71" fmla="*/ 1401 h 1710"/>
                  <a:gd name="T72" fmla="*/ 936 w 1038"/>
                  <a:gd name="T73" fmla="*/ 1452 h 1710"/>
                  <a:gd name="T74" fmla="*/ 1020 w 1038"/>
                  <a:gd name="T75" fmla="*/ 1482 h 1710"/>
                  <a:gd name="T76" fmla="*/ 1038 w 1038"/>
                  <a:gd name="T77" fmla="*/ 1536 h 1710"/>
                  <a:gd name="T78" fmla="*/ 969 w 1038"/>
                  <a:gd name="T79" fmla="*/ 1698 h 1710"/>
                  <a:gd name="T80" fmla="*/ 909 w 1038"/>
                  <a:gd name="T81" fmla="*/ 1710 h 1710"/>
                  <a:gd name="T82" fmla="*/ 837 w 1038"/>
                  <a:gd name="T83" fmla="*/ 1680 h 17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38"/>
                  <a:gd name="T127" fmla="*/ 0 h 1710"/>
                  <a:gd name="T128" fmla="*/ 1038 w 1038"/>
                  <a:gd name="T129" fmla="*/ 1710 h 17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38" h="1710">
                    <a:moveTo>
                      <a:pt x="837" y="1680"/>
                    </a:moveTo>
                    <a:lnTo>
                      <a:pt x="525" y="948"/>
                    </a:lnTo>
                    <a:lnTo>
                      <a:pt x="456" y="930"/>
                    </a:lnTo>
                    <a:lnTo>
                      <a:pt x="432" y="870"/>
                    </a:lnTo>
                    <a:lnTo>
                      <a:pt x="345" y="906"/>
                    </a:lnTo>
                    <a:lnTo>
                      <a:pt x="312" y="906"/>
                    </a:lnTo>
                    <a:lnTo>
                      <a:pt x="270" y="897"/>
                    </a:lnTo>
                    <a:lnTo>
                      <a:pt x="237" y="876"/>
                    </a:lnTo>
                    <a:lnTo>
                      <a:pt x="204" y="825"/>
                    </a:lnTo>
                    <a:lnTo>
                      <a:pt x="0" y="348"/>
                    </a:lnTo>
                    <a:lnTo>
                      <a:pt x="0" y="309"/>
                    </a:lnTo>
                    <a:lnTo>
                      <a:pt x="12" y="270"/>
                    </a:lnTo>
                    <a:lnTo>
                      <a:pt x="39" y="234"/>
                    </a:lnTo>
                    <a:lnTo>
                      <a:pt x="78" y="210"/>
                    </a:lnTo>
                    <a:lnTo>
                      <a:pt x="114" y="201"/>
                    </a:lnTo>
                    <a:lnTo>
                      <a:pt x="567" y="0"/>
                    </a:lnTo>
                    <a:lnTo>
                      <a:pt x="597" y="0"/>
                    </a:lnTo>
                    <a:lnTo>
                      <a:pt x="627" y="3"/>
                    </a:lnTo>
                    <a:lnTo>
                      <a:pt x="666" y="15"/>
                    </a:lnTo>
                    <a:lnTo>
                      <a:pt x="696" y="42"/>
                    </a:lnTo>
                    <a:lnTo>
                      <a:pt x="915" y="555"/>
                    </a:lnTo>
                    <a:lnTo>
                      <a:pt x="912" y="597"/>
                    </a:lnTo>
                    <a:lnTo>
                      <a:pt x="909" y="633"/>
                    </a:lnTo>
                    <a:lnTo>
                      <a:pt x="891" y="663"/>
                    </a:lnTo>
                    <a:lnTo>
                      <a:pt x="861" y="687"/>
                    </a:lnTo>
                    <a:lnTo>
                      <a:pt x="795" y="717"/>
                    </a:lnTo>
                    <a:lnTo>
                      <a:pt x="822" y="765"/>
                    </a:lnTo>
                    <a:lnTo>
                      <a:pt x="789" y="843"/>
                    </a:lnTo>
                    <a:lnTo>
                      <a:pt x="837" y="939"/>
                    </a:lnTo>
                    <a:lnTo>
                      <a:pt x="804" y="1014"/>
                    </a:lnTo>
                    <a:lnTo>
                      <a:pt x="828" y="1071"/>
                    </a:lnTo>
                    <a:lnTo>
                      <a:pt x="804" y="1140"/>
                    </a:lnTo>
                    <a:lnTo>
                      <a:pt x="822" y="1197"/>
                    </a:lnTo>
                    <a:lnTo>
                      <a:pt x="900" y="1221"/>
                    </a:lnTo>
                    <a:lnTo>
                      <a:pt x="945" y="1323"/>
                    </a:lnTo>
                    <a:lnTo>
                      <a:pt x="915" y="1401"/>
                    </a:lnTo>
                    <a:lnTo>
                      <a:pt x="936" y="1452"/>
                    </a:lnTo>
                    <a:lnTo>
                      <a:pt x="1020" y="1482"/>
                    </a:lnTo>
                    <a:lnTo>
                      <a:pt x="1038" y="1536"/>
                    </a:lnTo>
                    <a:lnTo>
                      <a:pt x="969" y="1698"/>
                    </a:lnTo>
                    <a:lnTo>
                      <a:pt x="909" y="1710"/>
                    </a:lnTo>
                    <a:lnTo>
                      <a:pt x="837" y="1680"/>
                    </a:lnTo>
                    <a:close/>
                  </a:path>
                </a:pathLst>
              </a:custGeom>
              <a:solidFill>
                <a:schemeClr val="hlink"/>
              </a:solidFill>
              <a:ln w="12700" cap="flat" cmpd="sng">
                <a:solidFill>
                  <a:schemeClr val="bg1"/>
                </a:solidFill>
                <a:prstDash val="solid"/>
                <a:round/>
                <a:headEnd/>
                <a:tailEnd/>
              </a:ln>
            </p:spPr>
            <p:txBody>
              <a:bodyPr lIns="0" tIns="0" rIns="0" bIns="0" anchor="ctr">
                <a:spAutoFit/>
              </a:bodyPr>
              <a:lstStyle/>
              <a:p>
                <a:endParaRPr lang="en-US"/>
              </a:p>
            </p:txBody>
          </p:sp>
          <p:sp>
            <p:nvSpPr>
              <p:cNvPr id="16403" name="AutoShape 26"/>
              <p:cNvSpPr>
                <a:spLocks noChangeArrowheads="1"/>
              </p:cNvSpPr>
              <p:nvPr/>
            </p:nvSpPr>
            <p:spPr bwMode="auto">
              <a:xfrm rot="-1384604">
                <a:off x="2785" y="1794"/>
                <a:ext cx="761" cy="747"/>
              </a:xfrm>
              <a:prstGeom prst="roundRect">
                <a:avLst>
                  <a:gd name="adj" fmla="val 16667"/>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6404" name="AutoShape 27"/>
              <p:cNvSpPr>
                <a:spLocks noChangeArrowheads="1"/>
              </p:cNvSpPr>
              <p:nvPr/>
            </p:nvSpPr>
            <p:spPr bwMode="auto">
              <a:xfrm rot="-1384604">
                <a:off x="2837" y="1852"/>
                <a:ext cx="654" cy="642"/>
              </a:xfrm>
              <a:prstGeom prst="roundRect">
                <a:avLst>
                  <a:gd name="adj" fmla="val 11449"/>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6405" name="AutoShape 28"/>
              <p:cNvSpPr>
                <a:spLocks noChangeArrowheads="1"/>
              </p:cNvSpPr>
              <p:nvPr/>
            </p:nvSpPr>
            <p:spPr bwMode="auto">
              <a:xfrm rot="-1384604">
                <a:off x="2848" y="1945"/>
                <a:ext cx="474" cy="100"/>
              </a:xfrm>
              <a:prstGeom prst="roundRect">
                <a:avLst>
                  <a:gd name="adj" fmla="val 50000"/>
                </a:avLst>
              </a:prstGeom>
              <a:solidFill>
                <a:schemeClr val="tx1"/>
              </a:solidFill>
              <a:ln w="12700" algn="ctr">
                <a:solidFill>
                  <a:schemeClr val="bg1"/>
                </a:solidFill>
                <a:round/>
                <a:headEnd/>
                <a:tailEnd/>
              </a:ln>
            </p:spPr>
            <p:txBody>
              <a:bodyPr lIns="0" tIns="0" rIns="0" bIns="0" anchor="ctr">
                <a:spAutoFit/>
              </a:bodyPr>
              <a:lstStyle/>
              <a:p>
                <a:endParaRPr lang="en-US"/>
              </a:p>
            </p:txBody>
          </p:sp>
          <p:sp>
            <p:nvSpPr>
              <p:cNvPr id="16406" name="Rectangle 29"/>
              <p:cNvSpPr>
                <a:spLocks noChangeArrowheads="1"/>
              </p:cNvSpPr>
              <p:nvPr/>
            </p:nvSpPr>
            <p:spPr bwMode="auto">
              <a:xfrm rot="-1361510">
                <a:off x="3425" y="2412"/>
                <a:ext cx="52" cy="1042"/>
              </a:xfrm>
              <a:prstGeom prst="rect">
                <a:avLst/>
              </a:prstGeom>
              <a:solidFill>
                <a:srgbClr val="777777"/>
              </a:solidFill>
              <a:ln w="12700" algn="ctr">
                <a:solidFill>
                  <a:schemeClr val="bg1"/>
                </a:solidFill>
                <a:miter lim="800000"/>
                <a:headEnd/>
                <a:tailEnd/>
              </a:ln>
            </p:spPr>
            <p:txBody>
              <a:bodyPr lIns="0" tIns="0" rIns="0" bIns="0" anchor="ctr">
                <a:spAutoFit/>
              </a:bodyPr>
              <a:lstStyle/>
              <a:p>
                <a:endParaRPr lang="en-US"/>
              </a:p>
            </p:txBody>
          </p:sp>
        </p:grpSp>
        <p:grpSp>
          <p:nvGrpSpPr>
            <p:cNvPr id="16396" name="Group 30"/>
            <p:cNvGrpSpPr>
              <a:grpSpLocks/>
            </p:cNvGrpSpPr>
            <p:nvPr/>
          </p:nvGrpSpPr>
          <p:grpSpPr bwMode="auto">
            <a:xfrm>
              <a:off x="3006" y="2312"/>
              <a:ext cx="574" cy="1221"/>
              <a:chOff x="2702" y="903"/>
              <a:chExt cx="1477" cy="3141"/>
            </a:xfrm>
          </p:grpSpPr>
          <p:sp>
            <p:nvSpPr>
              <p:cNvPr id="16398" name="Freeform 31"/>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6399" name="Oval 32"/>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6400" name="Oval 33"/>
              <p:cNvSpPr>
                <a:spLocks noChangeArrowheads="1"/>
              </p:cNvSpPr>
              <p:nvPr/>
            </p:nvSpPr>
            <p:spPr bwMode="auto">
              <a:xfrm>
                <a:off x="3303" y="1100"/>
                <a:ext cx="387" cy="387"/>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16401" name="Rectangle 34"/>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16397" name="Freeform 35"/>
            <p:cNvSpPr>
              <a:spLocks/>
            </p:cNvSpPr>
            <p:nvPr/>
          </p:nvSpPr>
          <p:spPr bwMode="auto">
            <a:xfrm>
              <a:off x="3060" y="1863"/>
              <a:ext cx="622" cy="617"/>
            </a:xfrm>
            <a:custGeom>
              <a:avLst/>
              <a:gdLst>
                <a:gd name="T0" fmla="*/ 330 w 622"/>
                <a:gd name="T1" fmla="*/ 617 h 617"/>
                <a:gd name="T2" fmla="*/ 292 w 622"/>
                <a:gd name="T3" fmla="*/ 611 h 617"/>
                <a:gd name="T4" fmla="*/ 246 w 622"/>
                <a:gd name="T5" fmla="*/ 606 h 617"/>
                <a:gd name="T6" fmla="*/ 147 w 622"/>
                <a:gd name="T7" fmla="*/ 567 h 617"/>
                <a:gd name="T8" fmla="*/ 57 w 622"/>
                <a:gd name="T9" fmla="*/ 489 h 617"/>
                <a:gd name="T10" fmla="*/ 12 w 622"/>
                <a:gd name="T11" fmla="*/ 393 h 617"/>
                <a:gd name="T12" fmla="*/ 0 w 622"/>
                <a:gd name="T13" fmla="*/ 288 h 617"/>
                <a:gd name="T14" fmla="*/ 24 w 622"/>
                <a:gd name="T15" fmla="*/ 186 h 617"/>
                <a:gd name="T16" fmla="*/ 66 w 622"/>
                <a:gd name="T17" fmla="*/ 120 h 617"/>
                <a:gd name="T18" fmla="*/ 123 w 622"/>
                <a:gd name="T19" fmla="*/ 60 h 617"/>
                <a:gd name="T20" fmla="*/ 204 w 622"/>
                <a:gd name="T21" fmla="*/ 18 h 617"/>
                <a:gd name="T22" fmla="*/ 282 w 622"/>
                <a:gd name="T23" fmla="*/ 0 h 617"/>
                <a:gd name="T24" fmla="*/ 366 w 622"/>
                <a:gd name="T25" fmla="*/ 0 h 617"/>
                <a:gd name="T26" fmla="*/ 429 w 622"/>
                <a:gd name="T27" fmla="*/ 21 h 617"/>
                <a:gd name="T28" fmla="*/ 498 w 622"/>
                <a:gd name="T29" fmla="*/ 60 h 617"/>
                <a:gd name="T30" fmla="*/ 573 w 622"/>
                <a:gd name="T31" fmla="*/ 144 h 617"/>
                <a:gd name="T32" fmla="*/ 600 w 622"/>
                <a:gd name="T33" fmla="*/ 207 h 617"/>
                <a:gd name="T34" fmla="*/ 622 w 622"/>
                <a:gd name="T35" fmla="*/ 291 h 617"/>
                <a:gd name="T36" fmla="*/ 612 w 622"/>
                <a:gd name="T37" fmla="*/ 369 h 617"/>
                <a:gd name="T38" fmla="*/ 574 w 622"/>
                <a:gd name="T39" fmla="*/ 451 h 617"/>
                <a:gd name="T40" fmla="*/ 550 w 622"/>
                <a:gd name="T41" fmla="*/ 439 h 617"/>
                <a:gd name="T42" fmla="*/ 522 w 622"/>
                <a:gd name="T43" fmla="*/ 427 h 617"/>
                <a:gd name="T44" fmla="*/ 540 w 622"/>
                <a:gd name="T45" fmla="*/ 385 h 617"/>
                <a:gd name="T46" fmla="*/ 560 w 622"/>
                <a:gd name="T47" fmla="*/ 331 h 617"/>
                <a:gd name="T48" fmla="*/ 558 w 622"/>
                <a:gd name="T49" fmla="*/ 252 h 617"/>
                <a:gd name="T50" fmla="*/ 525 w 622"/>
                <a:gd name="T51" fmla="*/ 177 h 617"/>
                <a:gd name="T52" fmla="*/ 465 w 622"/>
                <a:gd name="T53" fmla="*/ 111 h 617"/>
                <a:gd name="T54" fmla="*/ 405 w 622"/>
                <a:gd name="T55" fmla="*/ 72 h 617"/>
                <a:gd name="T56" fmla="*/ 339 w 622"/>
                <a:gd name="T57" fmla="*/ 51 h 617"/>
                <a:gd name="T58" fmla="*/ 261 w 622"/>
                <a:gd name="T59" fmla="*/ 54 h 617"/>
                <a:gd name="T60" fmla="*/ 174 w 622"/>
                <a:gd name="T61" fmla="*/ 84 h 617"/>
                <a:gd name="T62" fmla="*/ 126 w 622"/>
                <a:gd name="T63" fmla="*/ 123 h 617"/>
                <a:gd name="T64" fmla="*/ 87 w 622"/>
                <a:gd name="T65" fmla="*/ 177 h 617"/>
                <a:gd name="T66" fmla="*/ 57 w 622"/>
                <a:gd name="T67" fmla="*/ 261 h 617"/>
                <a:gd name="T68" fmla="*/ 57 w 622"/>
                <a:gd name="T69" fmla="*/ 345 h 617"/>
                <a:gd name="T70" fmla="*/ 75 w 622"/>
                <a:gd name="T71" fmla="*/ 405 h 617"/>
                <a:gd name="T72" fmla="*/ 117 w 622"/>
                <a:gd name="T73" fmla="*/ 474 h 617"/>
                <a:gd name="T74" fmla="*/ 171 w 622"/>
                <a:gd name="T75" fmla="*/ 519 h 617"/>
                <a:gd name="T76" fmla="*/ 237 w 622"/>
                <a:gd name="T77" fmla="*/ 543 h 617"/>
                <a:gd name="T78" fmla="*/ 297 w 622"/>
                <a:gd name="T79" fmla="*/ 558 h 617"/>
                <a:gd name="T80" fmla="*/ 321 w 622"/>
                <a:gd name="T81" fmla="*/ 567 h 617"/>
                <a:gd name="T82" fmla="*/ 327 w 622"/>
                <a:gd name="T83" fmla="*/ 588 h 617"/>
                <a:gd name="T84" fmla="*/ 330 w 622"/>
                <a:gd name="T85" fmla="*/ 617 h 6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22"/>
                <a:gd name="T130" fmla="*/ 0 h 617"/>
                <a:gd name="T131" fmla="*/ 622 w 622"/>
                <a:gd name="T132" fmla="*/ 617 h 6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22" h="617">
                  <a:moveTo>
                    <a:pt x="330" y="617"/>
                  </a:moveTo>
                  <a:lnTo>
                    <a:pt x="292" y="611"/>
                  </a:lnTo>
                  <a:lnTo>
                    <a:pt x="246" y="606"/>
                  </a:lnTo>
                  <a:lnTo>
                    <a:pt x="147" y="567"/>
                  </a:lnTo>
                  <a:lnTo>
                    <a:pt x="57" y="489"/>
                  </a:lnTo>
                  <a:lnTo>
                    <a:pt x="12" y="393"/>
                  </a:lnTo>
                  <a:lnTo>
                    <a:pt x="0" y="288"/>
                  </a:lnTo>
                  <a:lnTo>
                    <a:pt x="24" y="186"/>
                  </a:lnTo>
                  <a:lnTo>
                    <a:pt x="66" y="120"/>
                  </a:lnTo>
                  <a:lnTo>
                    <a:pt x="123" y="60"/>
                  </a:lnTo>
                  <a:lnTo>
                    <a:pt x="204" y="18"/>
                  </a:lnTo>
                  <a:lnTo>
                    <a:pt x="282" y="0"/>
                  </a:lnTo>
                  <a:lnTo>
                    <a:pt x="366" y="0"/>
                  </a:lnTo>
                  <a:lnTo>
                    <a:pt x="429" y="21"/>
                  </a:lnTo>
                  <a:lnTo>
                    <a:pt x="498" y="60"/>
                  </a:lnTo>
                  <a:lnTo>
                    <a:pt x="573" y="144"/>
                  </a:lnTo>
                  <a:lnTo>
                    <a:pt x="600" y="207"/>
                  </a:lnTo>
                  <a:lnTo>
                    <a:pt x="622" y="291"/>
                  </a:lnTo>
                  <a:lnTo>
                    <a:pt x="612" y="369"/>
                  </a:lnTo>
                  <a:lnTo>
                    <a:pt x="574" y="451"/>
                  </a:lnTo>
                  <a:lnTo>
                    <a:pt x="550" y="439"/>
                  </a:lnTo>
                  <a:lnTo>
                    <a:pt x="522" y="427"/>
                  </a:lnTo>
                  <a:lnTo>
                    <a:pt x="540" y="385"/>
                  </a:lnTo>
                  <a:lnTo>
                    <a:pt x="560" y="331"/>
                  </a:lnTo>
                  <a:lnTo>
                    <a:pt x="558" y="252"/>
                  </a:lnTo>
                  <a:lnTo>
                    <a:pt x="525" y="177"/>
                  </a:lnTo>
                  <a:lnTo>
                    <a:pt x="465" y="111"/>
                  </a:lnTo>
                  <a:lnTo>
                    <a:pt x="405" y="72"/>
                  </a:lnTo>
                  <a:lnTo>
                    <a:pt x="339" y="51"/>
                  </a:lnTo>
                  <a:lnTo>
                    <a:pt x="261" y="54"/>
                  </a:lnTo>
                  <a:lnTo>
                    <a:pt x="174" y="84"/>
                  </a:lnTo>
                  <a:lnTo>
                    <a:pt x="126" y="123"/>
                  </a:lnTo>
                  <a:lnTo>
                    <a:pt x="87" y="177"/>
                  </a:lnTo>
                  <a:lnTo>
                    <a:pt x="57" y="261"/>
                  </a:lnTo>
                  <a:lnTo>
                    <a:pt x="57" y="345"/>
                  </a:lnTo>
                  <a:lnTo>
                    <a:pt x="75" y="405"/>
                  </a:lnTo>
                  <a:lnTo>
                    <a:pt x="117" y="474"/>
                  </a:lnTo>
                  <a:lnTo>
                    <a:pt x="171" y="519"/>
                  </a:lnTo>
                  <a:lnTo>
                    <a:pt x="237" y="543"/>
                  </a:lnTo>
                  <a:lnTo>
                    <a:pt x="297" y="558"/>
                  </a:lnTo>
                  <a:lnTo>
                    <a:pt x="321" y="567"/>
                  </a:lnTo>
                  <a:lnTo>
                    <a:pt x="327" y="588"/>
                  </a:lnTo>
                  <a:lnTo>
                    <a:pt x="330" y="617"/>
                  </a:lnTo>
                  <a:close/>
                </a:path>
              </a:pathLst>
            </a:custGeom>
            <a:solidFill>
              <a:schemeClr val="hlink"/>
            </a:solidFill>
            <a:ln w="12700" cap="flat" cmpd="sng">
              <a:solidFill>
                <a:schemeClr val="bg1"/>
              </a:solidFill>
              <a:prstDash val="solid"/>
              <a:round/>
              <a:headEnd/>
              <a:tailEnd/>
            </a:ln>
          </p:spPr>
          <p:txBody>
            <a:bodyPr wrap="none" lIns="0" tIns="0" rIns="0" bIns="0" anchor="ctr">
              <a:spAutoFit/>
            </a:bodyPr>
            <a:lstStyle/>
            <a:p>
              <a:endParaRPr lang="en-US"/>
            </a:p>
          </p:txBody>
        </p:sp>
      </p:grpSp>
      <p:sp>
        <p:nvSpPr>
          <p:cNvPr id="16392" name="Text Box 36"/>
          <p:cNvSpPr txBox="1">
            <a:spLocks noChangeArrowheads="1"/>
          </p:cNvSpPr>
          <p:nvPr/>
        </p:nvSpPr>
        <p:spPr bwMode="auto">
          <a:xfrm>
            <a:off x="4264025" y="960438"/>
            <a:ext cx="1738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Adjuster</a:t>
            </a:r>
          </a:p>
        </p:txBody>
      </p:sp>
      <p:sp>
        <p:nvSpPr>
          <p:cNvPr id="16393" name="Text Box 37"/>
          <p:cNvSpPr txBox="1">
            <a:spLocks noChangeArrowheads="1"/>
          </p:cNvSpPr>
          <p:nvPr/>
        </p:nvSpPr>
        <p:spPr bwMode="auto">
          <a:xfrm>
            <a:off x="5881688" y="1922463"/>
            <a:ext cx="2709862"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View claims</a:t>
            </a:r>
            <a:br>
              <a:rPr lang="en-US" sz="1800">
                <a:solidFill>
                  <a:schemeClr val="bg1"/>
                </a:solidFill>
              </a:rPr>
            </a:br>
            <a:r>
              <a:rPr lang="en-US" sz="1800">
                <a:solidFill>
                  <a:schemeClr val="bg1"/>
                </a:solidFill>
              </a:rPr>
              <a:t>View confidential Notes</a:t>
            </a:r>
            <a:br>
              <a:rPr lang="en-US" sz="1800">
                <a:solidFill>
                  <a:schemeClr val="bg1"/>
                </a:solidFill>
              </a:rPr>
            </a:br>
            <a:r>
              <a:rPr lang="en-US" sz="1800">
                <a:solidFill>
                  <a:schemeClr val="bg1"/>
                </a:solidFill>
              </a:rPr>
              <a:t>Create claims</a:t>
            </a:r>
            <a:br>
              <a:rPr lang="en-US" sz="1800">
                <a:solidFill>
                  <a:schemeClr val="bg1"/>
                </a:solidFill>
              </a:rPr>
            </a:br>
            <a:r>
              <a:rPr lang="en-US" sz="1800">
                <a:solidFill>
                  <a:schemeClr val="bg1"/>
                </a:solidFill>
              </a:rPr>
              <a:t>Own claims</a:t>
            </a:r>
            <a:br>
              <a:rPr lang="en-US" sz="1800">
                <a:solidFill>
                  <a:schemeClr val="bg1"/>
                </a:solidFill>
              </a:rPr>
            </a:br>
            <a:r>
              <a:rPr lang="en-US" sz="1800">
                <a:solidFill>
                  <a:schemeClr val="bg1"/>
                </a:solidFill>
              </a:rPr>
              <a:t>Edit claims</a:t>
            </a:r>
            <a:br>
              <a:rPr lang="en-US" sz="1800">
                <a:solidFill>
                  <a:schemeClr val="bg1"/>
                </a:solidFill>
              </a:rPr>
            </a:br>
            <a:r>
              <a:rPr lang="en-US" sz="1800">
                <a:solidFill>
                  <a:schemeClr val="bg1"/>
                </a:solidFill>
              </a:rPr>
              <a:t>Edit exposures</a:t>
            </a:r>
            <a:br>
              <a:rPr lang="en-US" sz="1800">
                <a:solidFill>
                  <a:schemeClr val="bg1"/>
                </a:solidFill>
              </a:rPr>
            </a:br>
            <a:r>
              <a:rPr lang="en-US" sz="1800">
                <a:solidFill>
                  <a:schemeClr val="bg1"/>
                </a:solidFill>
              </a:rPr>
              <a:t>Edit matters</a:t>
            </a:r>
            <a:br>
              <a:rPr lang="en-US" sz="1800">
                <a:solidFill>
                  <a:schemeClr val="bg1"/>
                </a:solidFill>
              </a:rPr>
            </a:br>
            <a:r>
              <a:rPr lang="en-US" sz="1800">
                <a:solidFill>
                  <a:schemeClr val="bg1"/>
                </a:solidFill>
              </a:rPr>
              <a:t>...</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Managing roles</a:t>
            </a:r>
          </a:p>
        </p:txBody>
      </p:sp>
      <p:sp>
        <p:nvSpPr>
          <p:cNvPr id="17411" name="Rectangle 3"/>
          <p:cNvSpPr>
            <a:spLocks noGrp="1" noChangeArrowheads="1"/>
          </p:cNvSpPr>
          <p:nvPr>
            <p:ph idx="1"/>
          </p:nvPr>
        </p:nvSpPr>
        <p:spPr>
          <a:xfrm>
            <a:off x="519113" y="5440363"/>
            <a:ext cx="8318500" cy="887412"/>
          </a:xfrm>
        </p:spPr>
        <p:txBody>
          <a:bodyPr/>
          <a:lstStyle/>
          <a:p>
            <a:pPr>
              <a:buFont typeface="Arial" charset="0"/>
              <a:buChar char="•"/>
            </a:pPr>
            <a:r>
              <a:rPr lang="en-US" smtClean="0"/>
              <a:t>Accessing the Roles list view requires the "Manage Roles" permission, which is typically given only to high-level supervisors</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91" y="600075"/>
            <a:ext cx="8475663" cy="285750"/>
          </a:xfrm>
          <a:prstGeom prst="rect">
            <a:avLst/>
          </a:prstGeom>
          <a:solidFill>
            <a:schemeClr val="bg1"/>
          </a:solidFill>
          <a:ln w="9525">
            <a:solidFill>
              <a:schemeClr val="bg1"/>
            </a:solidFill>
            <a:miter lim="800000"/>
            <a:headEnd/>
            <a:tailEnd/>
          </a:ln>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490" y="885825"/>
            <a:ext cx="7408863" cy="4533900"/>
          </a:xfrm>
          <a:prstGeom prst="rect">
            <a:avLst/>
          </a:prstGeom>
          <a:solidFill>
            <a:schemeClr val="bg1"/>
          </a:solidFill>
          <a:ln w="9525">
            <a:solidFill>
              <a:schemeClr val="bg1"/>
            </a:solidFill>
            <a:miter lim="800000"/>
            <a:headEnd/>
            <a:tailEnd/>
          </a:ln>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513" y="566144"/>
            <a:ext cx="7408863" cy="45339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8436" name="Rectangle 3"/>
          <p:cNvSpPr>
            <a:spLocks noGrp="1" noChangeArrowheads="1"/>
          </p:cNvSpPr>
          <p:nvPr>
            <p:ph type="title"/>
          </p:nvPr>
        </p:nvSpPr>
        <p:spPr/>
        <p:txBody>
          <a:bodyPr/>
          <a:lstStyle/>
          <a:p>
            <a:pPr eaLnBrk="1" hangingPunct="1"/>
            <a:r>
              <a:rPr lang="en-US" smtClean="0"/>
              <a:t>Modifying permissions in a role</a:t>
            </a:r>
          </a:p>
        </p:txBody>
      </p:sp>
      <p:sp>
        <p:nvSpPr>
          <p:cNvPr id="18437" name="AutoShape 5"/>
          <p:cNvSpPr>
            <a:spLocks noChangeArrowheads="1"/>
          </p:cNvSpPr>
          <p:nvPr/>
        </p:nvSpPr>
        <p:spPr bwMode="auto">
          <a:xfrm>
            <a:off x="2882863" y="1855788"/>
            <a:ext cx="800100" cy="24447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8631" y="2560128"/>
            <a:ext cx="5762625" cy="37052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grpSp>
        <p:nvGrpSpPr>
          <p:cNvPr id="18440" name="Group 25"/>
          <p:cNvGrpSpPr>
            <a:grpSpLocks/>
          </p:cNvGrpSpPr>
          <p:nvPr/>
        </p:nvGrpSpPr>
        <p:grpSpPr bwMode="auto">
          <a:xfrm rot="5931751" flipV="1">
            <a:off x="3687917" y="5009516"/>
            <a:ext cx="225425" cy="479425"/>
            <a:chOff x="2702" y="903"/>
            <a:chExt cx="1477" cy="3141"/>
          </a:xfrm>
        </p:grpSpPr>
        <p:sp>
          <p:nvSpPr>
            <p:cNvPr id="18461" name="Freeform 26"/>
            <p:cNvSpPr>
              <a:spLocks/>
            </p:cNvSpPr>
            <p:nvPr/>
          </p:nvSpPr>
          <p:spPr bwMode="auto">
            <a:xfrm>
              <a:off x="2702" y="903"/>
              <a:ext cx="1477" cy="3139"/>
            </a:xfrm>
            <a:custGeom>
              <a:avLst/>
              <a:gdLst>
                <a:gd name="T0" fmla="*/ 588 w 789"/>
                <a:gd name="T1" fmla="*/ 2523 h 1677"/>
                <a:gd name="T2" fmla="*/ 337 w 789"/>
                <a:gd name="T3" fmla="*/ 2323 h 1677"/>
                <a:gd name="T4" fmla="*/ 157 w 789"/>
                <a:gd name="T5" fmla="*/ 2038 h 1677"/>
                <a:gd name="T6" fmla="*/ 11 w 789"/>
                <a:gd name="T7" fmla="*/ 1640 h 1677"/>
                <a:gd name="T8" fmla="*/ 0 w 789"/>
                <a:gd name="T9" fmla="*/ 1262 h 1677"/>
                <a:gd name="T10" fmla="*/ 84 w 789"/>
                <a:gd name="T11" fmla="*/ 893 h 1677"/>
                <a:gd name="T12" fmla="*/ 294 w 789"/>
                <a:gd name="T13" fmla="*/ 515 h 1677"/>
                <a:gd name="T14" fmla="*/ 610 w 789"/>
                <a:gd name="T15" fmla="*/ 241 h 1677"/>
                <a:gd name="T16" fmla="*/ 925 w 789"/>
                <a:gd name="T17" fmla="*/ 84 h 1677"/>
                <a:gd name="T18" fmla="*/ 1273 w 789"/>
                <a:gd name="T19" fmla="*/ 0 h 1677"/>
                <a:gd name="T20" fmla="*/ 1587 w 789"/>
                <a:gd name="T21" fmla="*/ 0 h 1677"/>
                <a:gd name="T22" fmla="*/ 2029 w 789"/>
                <a:gd name="T23" fmla="*/ 137 h 1677"/>
                <a:gd name="T24" fmla="*/ 2334 w 789"/>
                <a:gd name="T25" fmla="*/ 369 h 1677"/>
                <a:gd name="T26" fmla="*/ 2576 w 789"/>
                <a:gd name="T27" fmla="*/ 694 h 1677"/>
                <a:gd name="T28" fmla="*/ 2713 w 789"/>
                <a:gd name="T29" fmla="*/ 998 h 1677"/>
                <a:gd name="T30" fmla="*/ 2765 w 789"/>
                <a:gd name="T31" fmla="*/ 1430 h 1677"/>
                <a:gd name="T32" fmla="*/ 2692 w 789"/>
                <a:gd name="T33" fmla="*/ 1861 h 1677"/>
                <a:gd name="T34" fmla="*/ 2419 w 789"/>
                <a:gd name="T35" fmla="*/ 2312 h 1677"/>
                <a:gd name="T36" fmla="*/ 2123 w 789"/>
                <a:gd name="T37" fmla="*/ 2576 h 1677"/>
                <a:gd name="T38" fmla="*/ 1735 w 789"/>
                <a:gd name="T39" fmla="*/ 2692 h 1677"/>
                <a:gd name="T40" fmla="*/ 1745 w 789"/>
                <a:gd name="T41" fmla="*/ 2881 h 1677"/>
                <a:gd name="T42" fmla="*/ 1514 w 789"/>
                <a:gd name="T43" fmla="*/ 3027 h 1677"/>
                <a:gd name="T44" fmla="*/ 1471 w 789"/>
                <a:gd name="T45" fmla="*/ 3416 h 1677"/>
                <a:gd name="T46" fmla="*/ 1241 w 789"/>
                <a:gd name="T47" fmla="*/ 3564 h 1677"/>
                <a:gd name="T48" fmla="*/ 1209 w 789"/>
                <a:gd name="T49" fmla="*/ 3794 h 1677"/>
                <a:gd name="T50" fmla="*/ 988 w 789"/>
                <a:gd name="T51" fmla="*/ 3942 h 1677"/>
                <a:gd name="T52" fmla="*/ 945 w 789"/>
                <a:gd name="T53" fmla="*/ 4120 h 1677"/>
                <a:gd name="T54" fmla="*/ 1104 w 789"/>
                <a:gd name="T55" fmla="*/ 4331 h 1677"/>
                <a:gd name="T56" fmla="*/ 1052 w 789"/>
                <a:gd name="T57" fmla="*/ 4762 h 1677"/>
                <a:gd name="T58" fmla="*/ 831 w 789"/>
                <a:gd name="T59" fmla="*/ 4908 h 1677"/>
                <a:gd name="T60" fmla="*/ 809 w 789"/>
                <a:gd name="T61" fmla="*/ 5119 h 1677"/>
                <a:gd name="T62" fmla="*/ 945 w 789"/>
                <a:gd name="T63" fmla="*/ 5288 h 1677"/>
                <a:gd name="T64" fmla="*/ 936 w 789"/>
                <a:gd name="T65" fmla="*/ 5529 h 1677"/>
                <a:gd name="T66" fmla="*/ 535 w 789"/>
                <a:gd name="T67" fmla="*/ 5876 h 1677"/>
                <a:gd name="T68" fmla="*/ 314 w 789"/>
                <a:gd name="T69" fmla="*/ 5844 h 1677"/>
                <a:gd name="T70" fmla="*/ 116 w 789"/>
                <a:gd name="T71" fmla="*/ 5582 h 1677"/>
                <a:gd name="T72" fmla="*/ 588 w 789"/>
                <a:gd name="T73" fmla="*/ 252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8462" name="Oval 27"/>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8463" name="Oval 28"/>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lIns="0" tIns="0" rIns="0" bIns="0" anchor="ctr">
              <a:spAutoFit/>
            </a:bodyPr>
            <a:lstStyle/>
            <a:p>
              <a:endParaRPr lang="en-US"/>
            </a:p>
          </p:txBody>
        </p:sp>
        <p:sp>
          <p:nvSpPr>
            <p:cNvPr id="18464" name="Rectangle 29"/>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grpSp>
        <p:nvGrpSpPr>
          <p:cNvPr id="18442" name="Group 40"/>
          <p:cNvGrpSpPr>
            <a:grpSpLocks/>
          </p:cNvGrpSpPr>
          <p:nvPr/>
        </p:nvGrpSpPr>
        <p:grpSpPr bwMode="auto">
          <a:xfrm rot="5931751" flipV="1">
            <a:off x="3693822" y="5259322"/>
            <a:ext cx="225425" cy="479425"/>
            <a:chOff x="2702" y="903"/>
            <a:chExt cx="1477" cy="3141"/>
          </a:xfrm>
        </p:grpSpPr>
        <p:sp>
          <p:nvSpPr>
            <p:cNvPr id="18453" name="Freeform 41"/>
            <p:cNvSpPr>
              <a:spLocks/>
            </p:cNvSpPr>
            <p:nvPr/>
          </p:nvSpPr>
          <p:spPr bwMode="auto">
            <a:xfrm>
              <a:off x="2702" y="903"/>
              <a:ext cx="1477" cy="3139"/>
            </a:xfrm>
            <a:custGeom>
              <a:avLst/>
              <a:gdLst>
                <a:gd name="T0" fmla="*/ 588 w 789"/>
                <a:gd name="T1" fmla="*/ 2523 h 1677"/>
                <a:gd name="T2" fmla="*/ 337 w 789"/>
                <a:gd name="T3" fmla="*/ 2323 h 1677"/>
                <a:gd name="T4" fmla="*/ 157 w 789"/>
                <a:gd name="T5" fmla="*/ 2038 h 1677"/>
                <a:gd name="T6" fmla="*/ 11 w 789"/>
                <a:gd name="T7" fmla="*/ 1640 h 1677"/>
                <a:gd name="T8" fmla="*/ 0 w 789"/>
                <a:gd name="T9" fmla="*/ 1262 h 1677"/>
                <a:gd name="T10" fmla="*/ 84 w 789"/>
                <a:gd name="T11" fmla="*/ 893 h 1677"/>
                <a:gd name="T12" fmla="*/ 294 w 789"/>
                <a:gd name="T13" fmla="*/ 515 h 1677"/>
                <a:gd name="T14" fmla="*/ 610 w 789"/>
                <a:gd name="T15" fmla="*/ 241 h 1677"/>
                <a:gd name="T16" fmla="*/ 925 w 789"/>
                <a:gd name="T17" fmla="*/ 84 h 1677"/>
                <a:gd name="T18" fmla="*/ 1273 w 789"/>
                <a:gd name="T19" fmla="*/ 0 h 1677"/>
                <a:gd name="T20" fmla="*/ 1587 w 789"/>
                <a:gd name="T21" fmla="*/ 0 h 1677"/>
                <a:gd name="T22" fmla="*/ 2029 w 789"/>
                <a:gd name="T23" fmla="*/ 137 h 1677"/>
                <a:gd name="T24" fmla="*/ 2334 w 789"/>
                <a:gd name="T25" fmla="*/ 369 h 1677"/>
                <a:gd name="T26" fmla="*/ 2576 w 789"/>
                <a:gd name="T27" fmla="*/ 694 h 1677"/>
                <a:gd name="T28" fmla="*/ 2713 w 789"/>
                <a:gd name="T29" fmla="*/ 998 h 1677"/>
                <a:gd name="T30" fmla="*/ 2765 w 789"/>
                <a:gd name="T31" fmla="*/ 1430 h 1677"/>
                <a:gd name="T32" fmla="*/ 2692 w 789"/>
                <a:gd name="T33" fmla="*/ 1861 h 1677"/>
                <a:gd name="T34" fmla="*/ 2419 w 789"/>
                <a:gd name="T35" fmla="*/ 2312 h 1677"/>
                <a:gd name="T36" fmla="*/ 2123 w 789"/>
                <a:gd name="T37" fmla="*/ 2576 h 1677"/>
                <a:gd name="T38" fmla="*/ 1735 w 789"/>
                <a:gd name="T39" fmla="*/ 2692 h 1677"/>
                <a:gd name="T40" fmla="*/ 1745 w 789"/>
                <a:gd name="T41" fmla="*/ 2881 h 1677"/>
                <a:gd name="T42" fmla="*/ 1514 w 789"/>
                <a:gd name="T43" fmla="*/ 3027 h 1677"/>
                <a:gd name="T44" fmla="*/ 1471 w 789"/>
                <a:gd name="T45" fmla="*/ 3416 h 1677"/>
                <a:gd name="T46" fmla="*/ 1241 w 789"/>
                <a:gd name="T47" fmla="*/ 3564 h 1677"/>
                <a:gd name="T48" fmla="*/ 1209 w 789"/>
                <a:gd name="T49" fmla="*/ 3794 h 1677"/>
                <a:gd name="T50" fmla="*/ 988 w 789"/>
                <a:gd name="T51" fmla="*/ 3942 h 1677"/>
                <a:gd name="T52" fmla="*/ 945 w 789"/>
                <a:gd name="T53" fmla="*/ 4120 h 1677"/>
                <a:gd name="T54" fmla="*/ 1104 w 789"/>
                <a:gd name="T55" fmla="*/ 4331 h 1677"/>
                <a:gd name="T56" fmla="*/ 1052 w 789"/>
                <a:gd name="T57" fmla="*/ 4762 h 1677"/>
                <a:gd name="T58" fmla="*/ 831 w 789"/>
                <a:gd name="T59" fmla="*/ 4908 h 1677"/>
                <a:gd name="T60" fmla="*/ 809 w 789"/>
                <a:gd name="T61" fmla="*/ 5119 h 1677"/>
                <a:gd name="T62" fmla="*/ 945 w 789"/>
                <a:gd name="T63" fmla="*/ 5288 h 1677"/>
                <a:gd name="T64" fmla="*/ 936 w 789"/>
                <a:gd name="T65" fmla="*/ 5529 h 1677"/>
                <a:gd name="T66" fmla="*/ 535 w 789"/>
                <a:gd name="T67" fmla="*/ 5876 h 1677"/>
                <a:gd name="T68" fmla="*/ 314 w 789"/>
                <a:gd name="T69" fmla="*/ 5844 h 1677"/>
                <a:gd name="T70" fmla="*/ 116 w 789"/>
                <a:gd name="T71" fmla="*/ 5582 h 1677"/>
                <a:gd name="T72" fmla="*/ 588 w 789"/>
                <a:gd name="T73" fmla="*/ 252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8454" name="Oval 42"/>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8455" name="Oval 43"/>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lIns="0" tIns="0" rIns="0" bIns="0" anchor="ctr">
              <a:spAutoFit/>
            </a:bodyPr>
            <a:lstStyle/>
            <a:p>
              <a:endParaRPr lang="en-US"/>
            </a:p>
          </p:txBody>
        </p:sp>
        <p:sp>
          <p:nvSpPr>
            <p:cNvPr id="18456" name="Rectangle 44"/>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grpSp>
        <p:nvGrpSpPr>
          <p:cNvPr id="18443" name="Group 45"/>
          <p:cNvGrpSpPr>
            <a:grpSpLocks/>
          </p:cNvGrpSpPr>
          <p:nvPr/>
        </p:nvGrpSpPr>
        <p:grpSpPr bwMode="auto">
          <a:xfrm rot="5931751" flipV="1">
            <a:off x="3686668" y="5500181"/>
            <a:ext cx="225425" cy="479425"/>
            <a:chOff x="2702" y="903"/>
            <a:chExt cx="1477" cy="3141"/>
          </a:xfrm>
        </p:grpSpPr>
        <p:sp>
          <p:nvSpPr>
            <p:cNvPr id="18449" name="Freeform 46"/>
            <p:cNvSpPr>
              <a:spLocks/>
            </p:cNvSpPr>
            <p:nvPr/>
          </p:nvSpPr>
          <p:spPr bwMode="auto">
            <a:xfrm>
              <a:off x="2702" y="903"/>
              <a:ext cx="1477" cy="3139"/>
            </a:xfrm>
            <a:custGeom>
              <a:avLst/>
              <a:gdLst>
                <a:gd name="T0" fmla="*/ 588 w 789"/>
                <a:gd name="T1" fmla="*/ 2523 h 1677"/>
                <a:gd name="T2" fmla="*/ 337 w 789"/>
                <a:gd name="T3" fmla="*/ 2323 h 1677"/>
                <a:gd name="T4" fmla="*/ 157 w 789"/>
                <a:gd name="T5" fmla="*/ 2038 h 1677"/>
                <a:gd name="T6" fmla="*/ 11 w 789"/>
                <a:gd name="T7" fmla="*/ 1640 h 1677"/>
                <a:gd name="T8" fmla="*/ 0 w 789"/>
                <a:gd name="T9" fmla="*/ 1262 h 1677"/>
                <a:gd name="T10" fmla="*/ 84 w 789"/>
                <a:gd name="T11" fmla="*/ 893 h 1677"/>
                <a:gd name="T12" fmla="*/ 294 w 789"/>
                <a:gd name="T13" fmla="*/ 515 h 1677"/>
                <a:gd name="T14" fmla="*/ 610 w 789"/>
                <a:gd name="T15" fmla="*/ 241 h 1677"/>
                <a:gd name="T16" fmla="*/ 925 w 789"/>
                <a:gd name="T17" fmla="*/ 84 h 1677"/>
                <a:gd name="T18" fmla="*/ 1273 w 789"/>
                <a:gd name="T19" fmla="*/ 0 h 1677"/>
                <a:gd name="T20" fmla="*/ 1587 w 789"/>
                <a:gd name="T21" fmla="*/ 0 h 1677"/>
                <a:gd name="T22" fmla="*/ 2029 w 789"/>
                <a:gd name="T23" fmla="*/ 137 h 1677"/>
                <a:gd name="T24" fmla="*/ 2334 w 789"/>
                <a:gd name="T25" fmla="*/ 369 h 1677"/>
                <a:gd name="T26" fmla="*/ 2576 w 789"/>
                <a:gd name="T27" fmla="*/ 694 h 1677"/>
                <a:gd name="T28" fmla="*/ 2713 w 789"/>
                <a:gd name="T29" fmla="*/ 998 h 1677"/>
                <a:gd name="T30" fmla="*/ 2765 w 789"/>
                <a:gd name="T31" fmla="*/ 1430 h 1677"/>
                <a:gd name="T32" fmla="*/ 2692 w 789"/>
                <a:gd name="T33" fmla="*/ 1861 h 1677"/>
                <a:gd name="T34" fmla="*/ 2419 w 789"/>
                <a:gd name="T35" fmla="*/ 2312 h 1677"/>
                <a:gd name="T36" fmla="*/ 2123 w 789"/>
                <a:gd name="T37" fmla="*/ 2576 h 1677"/>
                <a:gd name="T38" fmla="*/ 1735 w 789"/>
                <a:gd name="T39" fmla="*/ 2692 h 1677"/>
                <a:gd name="T40" fmla="*/ 1745 w 789"/>
                <a:gd name="T41" fmla="*/ 2881 h 1677"/>
                <a:gd name="T42" fmla="*/ 1514 w 789"/>
                <a:gd name="T43" fmla="*/ 3027 h 1677"/>
                <a:gd name="T44" fmla="*/ 1471 w 789"/>
                <a:gd name="T45" fmla="*/ 3416 h 1677"/>
                <a:gd name="T46" fmla="*/ 1241 w 789"/>
                <a:gd name="T47" fmla="*/ 3564 h 1677"/>
                <a:gd name="T48" fmla="*/ 1209 w 789"/>
                <a:gd name="T49" fmla="*/ 3794 h 1677"/>
                <a:gd name="T50" fmla="*/ 988 w 789"/>
                <a:gd name="T51" fmla="*/ 3942 h 1677"/>
                <a:gd name="T52" fmla="*/ 945 w 789"/>
                <a:gd name="T53" fmla="*/ 4120 h 1677"/>
                <a:gd name="T54" fmla="*/ 1104 w 789"/>
                <a:gd name="T55" fmla="*/ 4331 h 1677"/>
                <a:gd name="T56" fmla="*/ 1052 w 789"/>
                <a:gd name="T57" fmla="*/ 4762 h 1677"/>
                <a:gd name="T58" fmla="*/ 831 w 789"/>
                <a:gd name="T59" fmla="*/ 4908 h 1677"/>
                <a:gd name="T60" fmla="*/ 809 w 789"/>
                <a:gd name="T61" fmla="*/ 5119 h 1677"/>
                <a:gd name="T62" fmla="*/ 945 w 789"/>
                <a:gd name="T63" fmla="*/ 5288 h 1677"/>
                <a:gd name="T64" fmla="*/ 936 w 789"/>
                <a:gd name="T65" fmla="*/ 5529 h 1677"/>
                <a:gd name="T66" fmla="*/ 535 w 789"/>
                <a:gd name="T67" fmla="*/ 5876 h 1677"/>
                <a:gd name="T68" fmla="*/ 314 w 789"/>
                <a:gd name="T69" fmla="*/ 5844 h 1677"/>
                <a:gd name="T70" fmla="*/ 116 w 789"/>
                <a:gd name="T71" fmla="*/ 5582 h 1677"/>
                <a:gd name="T72" fmla="*/ 588 w 789"/>
                <a:gd name="T73" fmla="*/ 252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8450" name="Oval 47"/>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8451" name="Oval 48"/>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lIns="0" tIns="0" rIns="0" bIns="0" anchor="ctr">
              <a:spAutoFit/>
            </a:bodyPr>
            <a:lstStyle/>
            <a:p>
              <a:endParaRPr lang="en-US"/>
            </a:p>
          </p:txBody>
        </p:sp>
        <p:sp>
          <p:nvSpPr>
            <p:cNvPr id="18452" name="Rectangle 49"/>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grpSp>
        <p:nvGrpSpPr>
          <p:cNvPr id="18439" name="Group 7"/>
          <p:cNvGrpSpPr>
            <a:grpSpLocks/>
          </p:cNvGrpSpPr>
          <p:nvPr/>
        </p:nvGrpSpPr>
        <p:grpSpPr bwMode="auto">
          <a:xfrm>
            <a:off x="5809142" y="2778921"/>
            <a:ext cx="855663" cy="1473200"/>
            <a:chOff x="2974" y="1863"/>
            <a:chExt cx="970" cy="1670"/>
          </a:xfrm>
        </p:grpSpPr>
        <p:grpSp>
          <p:nvGrpSpPr>
            <p:cNvPr id="18465" name="Group 8"/>
            <p:cNvGrpSpPr>
              <a:grpSpLocks/>
            </p:cNvGrpSpPr>
            <p:nvPr/>
          </p:nvGrpSpPr>
          <p:grpSpPr bwMode="auto">
            <a:xfrm rot="-1860773">
              <a:off x="3370" y="2228"/>
              <a:ext cx="574" cy="1221"/>
              <a:chOff x="2702" y="903"/>
              <a:chExt cx="1477" cy="3141"/>
            </a:xfrm>
          </p:grpSpPr>
          <p:sp>
            <p:nvSpPr>
              <p:cNvPr id="18478" name="Freeform 9"/>
              <p:cNvSpPr>
                <a:spLocks/>
              </p:cNvSpPr>
              <p:nvPr/>
            </p:nvSpPr>
            <p:spPr bwMode="auto">
              <a:xfrm>
                <a:off x="2702" y="903"/>
                <a:ext cx="1477" cy="3139"/>
              </a:xfrm>
              <a:custGeom>
                <a:avLst/>
                <a:gdLst>
                  <a:gd name="T0" fmla="*/ 588 w 789"/>
                  <a:gd name="T1" fmla="*/ 2523 h 1677"/>
                  <a:gd name="T2" fmla="*/ 337 w 789"/>
                  <a:gd name="T3" fmla="*/ 2323 h 1677"/>
                  <a:gd name="T4" fmla="*/ 157 w 789"/>
                  <a:gd name="T5" fmla="*/ 2038 h 1677"/>
                  <a:gd name="T6" fmla="*/ 11 w 789"/>
                  <a:gd name="T7" fmla="*/ 1640 h 1677"/>
                  <a:gd name="T8" fmla="*/ 0 w 789"/>
                  <a:gd name="T9" fmla="*/ 1262 h 1677"/>
                  <a:gd name="T10" fmla="*/ 84 w 789"/>
                  <a:gd name="T11" fmla="*/ 893 h 1677"/>
                  <a:gd name="T12" fmla="*/ 294 w 789"/>
                  <a:gd name="T13" fmla="*/ 515 h 1677"/>
                  <a:gd name="T14" fmla="*/ 610 w 789"/>
                  <a:gd name="T15" fmla="*/ 241 h 1677"/>
                  <a:gd name="T16" fmla="*/ 925 w 789"/>
                  <a:gd name="T17" fmla="*/ 84 h 1677"/>
                  <a:gd name="T18" fmla="*/ 1273 w 789"/>
                  <a:gd name="T19" fmla="*/ 0 h 1677"/>
                  <a:gd name="T20" fmla="*/ 1587 w 789"/>
                  <a:gd name="T21" fmla="*/ 0 h 1677"/>
                  <a:gd name="T22" fmla="*/ 2029 w 789"/>
                  <a:gd name="T23" fmla="*/ 137 h 1677"/>
                  <a:gd name="T24" fmla="*/ 2334 w 789"/>
                  <a:gd name="T25" fmla="*/ 369 h 1677"/>
                  <a:gd name="T26" fmla="*/ 2576 w 789"/>
                  <a:gd name="T27" fmla="*/ 694 h 1677"/>
                  <a:gd name="T28" fmla="*/ 2713 w 789"/>
                  <a:gd name="T29" fmla="*/ 998 h 1677"/>
                  <a:gd name="T30" fmla="*/ 2765 w 789"/>
                  <a:gd name="T31" fmla="*/ 1430 h 1677"/>
                  <a:gd name="T32" fmla="*/ 2692 w 789"/>
                  <a:gd name="T33" fmla="*/ 1861 h 1677"/>
                  <a:gd name="T34" fmla="*/ 2419 w 789"/>
                  <a:gd name="T35" fmla="*/ 2312 h 1677"/>
                  <a:gd name="T36" fmla="*/ 2123 w 789"/>
                  <a:gd name="T37" fmla="*/ 2576 h 1677"/>
                  <a:gd name="T38" fmla="*/ 1735 w 789"/>
                  <a:gd name="T39" fmla="*/ 2692 h 1677"/>
                  <a:gd name="T40" fmla="*/ 1745 w 789"/>
                  <a:gd name="T41" fmla="*/ 2881 h 1677"/>
                  <a:gd name="T42" fmla="*/ 1514 w 789"/>
                  <a:gd name="T43" fmla="*/ 3027 h 1677"/>
                  <a:gd name="T44" fmla="*/ 1471 w 789"/>
                  <a:gd name="T45" fmla="*/ 3416 h 1677"/>
                  <a:gd name="T46" fmla="*/ 1241 w 789"/>
                  <a:gd name="T47" fmla="*/ 3564 h 1677"/>
                  <a:gd name="T48" fmla="*/ 1209 w 789"/>
                  <a:gd name="T49" fmla="*/ 3794 h 1677"/>
                  <a:gd name="T50" fmla="*/ 988 w 789"/>
                  <a:gd name="T51" fmla="*/ 3942 h 1677"/>
                  <a:gd name="T52" fmla="*/ 945 w 789"/>
                  <a:gd name="T53" fmla="*/ 4120 h 1677"/>
                  <a:gd name="T54" fmla="*/ 1104 w 789"/>
                  <a:gd name="T55" fmla="*/ 4331 h 1677"/>
                  <a:gd name="T56" fmla="*/ 1052 w 789"/>
                  <a:gd name="T57" fmla="*/ 4762 h 1677"/>
                  <a:gd name="T58" fmla="*/ 831 w 789"/>
                  <a:gd name="T59" fmla="*/ 4908 h 1677"/>
                  <a:gd name="T60" fmla="*/ 809 w 789"/>
                  <a:gd name="T61" fmla="*/ 5119 h 1677"/>
                  <a:gd name="T62" fmla="*/ 945 w 789"/>
                  <a:gd name="T63" fmla="*/ 5288 h 1677"/>
                  <a:gd name="T64" fmla="*/ 936 w 789"/>
                  <a:gd name="T65" fmla="*/ 5529 h 1677"/>
                  <a:gd name="T66" fmla="*/ 535 w 789"/>
                  <a:gd name="T67" fmla="*/ 5876 h 1677"/>
                  <a:gd name="T68" fmla="*/ 314 w 789"/>
                  <a:gd name="T69" fmla="*/ 5844 h 1677"/>
                  <a:gd name="T70" fmla="*/ 116 w 789"/>
                  <a:gd name="T71" fmla="*/ 5582 h 1677"/>
                  <a:gd name="T72" fmla="*/ 588 w 789"/>
                  <a:gd name="T73" fmla="*/ 252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8479" name="Oval 10"/>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8480" name="Oval 11"/>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18481" name="Rectangle 12"/>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grpSp>
          <p:nvGrpSpPr>
            <p:cNvPr id="18466" name="Group 13"/>
            <p:cNvGrpSpPr>
              <a:grpSpLocks/>
            </p:cNvGrpSpPr>
            <p:nvPr/>
          </p:nvGrpSpPr>
          <p:grpSpPr bwMode="auto">
            <a:xfrm rot="962870">
              <a:off x="2974" y="2299"/>
              <a:ext cx="696" cy="1168"/>
              <a:chOff x="2707" y="1713"/>
              <a:chExt cx="1038" cy="1741"/>
            </a:xfrm>
          </p:grpSpPr>
          <p:sp>
            <p:nvSpPr>
              <p:cNvPr id="18473" name="Freeform 14"/>
              <p:cNvSpPr>
                <a:spLocks/>
              </p:cNvSpPr>
              <p:nvPr/>
            </p:nvSpPr>
            <p:spPr bwMode="auto">
              <a:xfrm>
                <a:off x="2707" y="1713"/>
                <a:ext cx="1038" cy="1710"/>
              </a:xfrm>
              <a:custGeom>
                <a:avLst/>
                <a:gdLst>
                  <a:gd name="T0" fmla="*/ 837 w 1038"/>
                  <a:gd name="T1" fmla="*/ 1680 h 1710"/>
                  <a:gd name="T2" fmla="*/ 525 w 1038"/>
                  <a:gd name="T3" fmla="*/ 948 h 1710"/>
                  <a:gd name="T4" fmla="*/ 456 w 1038"/>
                  <a:gd name="T5" fmla="*/ 930 h 1710"/>
                  <a:gd name="T6" fmla="*/ 432 w 1038"/>
                  <a:gd name="T7" fmla="*/ 870 h 1710"/>
                  <a:gd name="T8" fmla="*/ 345 w 1038"/>
                  <a:gd name="T9" fmla="*/ 906 h 1710"/>
                  <a:gd name="T10" fmla="*/ 312 w 1038"/>
                  <a:gd name="T11" fmla="*/ 906 h 1710"/>
                  <a:gd name="T12" fmla="*/ 270 w 1038"/>
                  <a:gd name="T13" fmla="*/ 897 h 1710"/>
                  <a:gd name="T14" fmla="*/ 237 w 1038"/>
                  <a:gd name="T15" fmla="*/ 876 h 1710"/>
                  <a:gd name="T16" fmla="*/ 204 w 1038"/>
                  <a:gd name="T17" fmla="*/ 825 h 1710"/>
                  <a:gd name="T18" fmla="*/ 0 w 1038"/>
                  <a:gd name="T19" fmla="*/ 348 h 1710"/>
                  <a:gd name="T20" fmla="*/ 0 w 1038"/>
                  <a:gd name="T21" fmla="*/ 309 h 1710"/>
                  <a:gd name="T22" fmla="*/ 12 w 1038"/>
                  <a:gd name="T23" fmla="*/ 270 h 1710"/>
                  <a:gd name="T24" fmla="*/ 39 w 1038"/>
                  <a:gd name="T25" fmla="*/ 234 h 1710"/>
                  <a:gd name="T26" fmla="*/ 78 w 1038"/>
                  <a:gd name="T27" fmla="*/ 210 h 1710"/>
                  <a:gd name="T28" fmla="*/ 114 w 1038"/>
                  <a:gd name="T29" fmla="*/ 201 h 1710"/>
                  <a:gd name="T30" fmla="*/ 567 w 1038"/>
                  <a:gd name="T31" fmla="*/ 0 h 1710"/>
                  <a:gd name="T32" fmla="*/ 597 w 1038"/>
                  <a:gd name="T33" fmla="*/ 0 h 1710"/>
                  <a:gd name="T34" fmla="*/ 627 w 1038"/>
                  <a:gd name="T35" fmla="*/ 3 h 1710"/>
                  <a:gd name="T36" fmla="*/ 666 w 1038"/>
                  <a:gd name="T37" fmla="*/ 15 h 1710"/>
                  <a:gd name="T38" fmla="*/ 696 w 1038"/>
                  <a:gd name="T39" fmla="*/ 42 h 1710"/>
                  <a:gd name="T40" fmla="*/ 915 w 1038"/>
                  <a:gd name="T41" fmla="*/ 555 h 1710"/>
                  <a:gd name="T42" fmla="*/ 912 w 1038"/>
                  <a:gd name="T43" fmla="*/ 597 h 1710"/>
                  <a:gd name="T44" fmla="*/ 909 w 1038"/>
                  <a:gd name="T45" fmla="*/ 633 h 1710"/>
                  <a:gd name="T46" fmla="*/ 891 w 1038"/>
                  <a:gd name="T47" fmla="*/ 663 h 1710"/>
                  <a:gd name="T48" fmla="*/ 861 w 1038"/>
                  <a:gd name="T49" fmla="*/ 687 h 1710"/>
                  <a:gd name="T50" fmla="*/ 795 w 1038"/>
                  <a:gd name="T51" fmla="*/ 717 h 1710"/>
                  <a:gd name="T52" fmla="*/ 822 w 1038"/>
                  <a:gd name="T53" fmla="*/ 765 h 1710"/>
                  <a:gd name="T54" fmla="*/ 789 w 1038"/>
                  <a:gd name="T55" fmla="*/ 843 h 1710"/>
                  <a:gd name="T56" fmla="*/ 837 w 1038"/>
                  <a:gd name="T57" fmla="*/ 939 h 1710"/>
                  <a:gd name="T58" fmla="*/ 804 w 1038"/>
                  <a:gd name="T59" fmla="*/ 1014 h 1710"/>
                  <a:gd name="T60" fmla="*/ 828 w 1038"/>
                  <a:gd name="T61" fmla="*/ 1071 h 1710"/>
                  <a:gd name="T62" fmla="*/ 804 w 1038"/>
                  <a:gd name="T63" fmla="*/ 1140 h 1710"/>
                  <a:gd name="T64" fmla="*/ 822 w 1038"/>
                  <a:gd name="T65" fmla="*/ 1197 h 1710"/>
                  <a:gd name="T66" fmla="*/ 900 w 1038"/>
                  <a:gd name="T67" fmla="*/ 1221 h 1710"/>
                  <a:gd name="T68" fmla="*/ 945 w 1038"/>
                  <a:gd name="T69" fmla="*/ 1323 h 1710"/>
                  <a:gd name="T70" fmla="*/ 915 w 1038"/>
                  <a:gd name="T71" fmla="*/ 1401 h 1710"/>
                  <a:gd name="T72" fmla="*/ 936 w 1038"/>
                  <a:gd name="T73" fmla="*/ 1452 h 1710"/>
                  <a:gd name="T74" fmla="*/ 1020 w 1038"/>
                  <a:gd name="T75" fmla="*/ 1482 h 1710"/>
                  <a:gd name="T76" fmla="*/ 1038 w 1038"/>
                  <a:gd name="T77" fmla="*/ 1536 h 1710"/>
                  <a:gd name="T78" fmla="*/ 969 w 1038"/>
                  <a:gd name="T79" fmla="*/ 1698 h 1710"/>
                  <a:gd name="T80" fmla="*/ 909 w 1038"/>
                  <a:gd name="T81" fmla="*/ 1710 h 1710"/>
                  <a:gd name="T82" fmla="*/ 837 w 1038"/>
                  <a:gd name="T83" fmla="*/ 1680 h 17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38"/>
                  <a:gd name="T127" fmla="*/ 0 h 1710"/>
                  <a:gd name="T128" fmla="*/ 1038 w 1038"/>
                  <a:gd name="T129" fmla="*/ 1710 h 17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38" h="1710">
                    <a:moveTo>
                      <a:pt x="837" y="1680"/>
                    </a:moveTo>
                    <a:lnTo>
                      <a:pt x="525" y="948"/>
                    </a:lnTo>
                    <a:lnTo>
                      <a:pt x="456" y="930"/>
                    </a:lnTo>
                    <a:lnTo>
                      <a:pt x="432" y="870"/>
                    </a:lnTo>
                    <a:lnTo>
                      <a:pt x="345" y="906"/>
                    </a:lnTo>
                    <a:lnTo>
                      <a:pt x="312" y="906"/>
                    </a:lnTo>
                    <a:lnTo>
                      <a:pt x="270" y="897"/>
                    </a:lnTo>
                    <a:lnTo>
                      <a:pt x="237" y="876"/>
                    </a:lnTo>
                    <a:lnTo>
                      <a:pt x="204" y="825"/>
                    </a:lnTo>
                    <a:lnTo>
                      <a:pt x="0" y="348"/>
                    </a:lnTo>
                    <a:lnTo>
                      <a:pt x="0" y="309"/>
                    </a:lnTo>
                    <a:lnTo>
                      <a:pt x="12" y="270"/>
                    </a:lnTo>
                    <a:lnTo>
                      <a:pt x="39" y="234"/>
                    </a:lnTo>
                    <a:lnTo>
                      <a:pt x="78" y="210"/>
                    </a:lnTo>
                    <a:lnTo>
                      <a:pt x="114" y="201"/>
                    </a:lnTo>
                    <a:lnTo>
                      <a:pt x="567" y="0"/>
                    </a:lnTo>
                    <a:lnTo>
                      <a:pt x="597" y="0"/>
                    </a:lnTo>
                    <a:lnTo>
                      <a:pt x="627" y="3"/>
                    </a:lnTo>
                    <a:lnTo>
                      <a:pt x="666" y="15"/>
                    </a:lnTo>
                    <a:lnTo>
                      <a:pt x="696" y="42"/>
                    </a:lnTo>
                    <a:lnTo>
                      <a:pt x="915" y="555"/>
                    </a:lnTo>
                    <a:lnTo>
                      <a:pt x="912" y="597"/>
                    </a:lnTo>
                    <a:lnTo>
                      <a:pt x="909" y="633"/>
                    </a:lnTo>
                    <a:lnTo>
                      <a:pt x="891" y="663"/>
                    </a:lnTo>
                    <a:lnTo>
                      <a:pt x="861" y="687"/>
                    </a:lnTo>
                    <a:lnTo>
                      <a:pt x="795" y="717"/>
                    </a:lnTo>
                    <a:lnTo>
                      <a:pt x="822" y="765"/>
                    </a:lnTo>
                    <a:lnTo>
                      <a:pt x="789" y="843"/>
                    </a:lnTo>
                    <a:lnTo>
                      <a:pt x="837" y="939"/>
                    </a:lnTo>
                    <a:lnTo>
                      <a:pt x="804" y="1014"/>
                    </a:lnTo>
                    <a:lnTo>
                      <a:pt x="828" y="1071"/>
                    </a:lnTo>
                    <a:lnTo>
                      <a:pt x="804" y="1140"/>
                    </a:lnTo>
                    <a:lnTo>
                      <a:pt x="822" y="1197"/>
                    </a:lnTo>
                    <a:lnTo>
                      <a:pt x="900" y="1221"/>
                    </a:lnTo>
                    <a:lnTo>
                      <a:pt x="945" y="1323"/>
                    </a:lnTo>
                    <a:lnTo>
                      <a:pt x="915" y="1401"/>
                    </a:lnTo>
                    <a:lnTo>
                      <a:pt x="936" y="1452"/>
                    </a:lnTo>
                    <a:lnTo>
                      <a:pt x="1020" y="1482"/>
                    </a:lnTo>
                    <a:lnTo>
                      <a:pt x="1038" y="1536"/>
                    </a:lnTo>
                    <a:lnTo>
                      <a:pt x="969" y="1698"/>
                    </a:lnTo>
                    <a:lnTo>
                      <a:pt x="909" y="1710"/>
                    </a:lnTo>
                    <a:lnTo>
                      <a:pt x="837" y="1680"/>
                    </a:lnTo>
                    <a:close/>
                  </a:path>
                </a:pathLst>
              </a:custGeom>
              <a:solidFill>
                <a:schemeClr val="hlink"/>
              </a:solidFill>
              <a:ln w="12700">
                <a:solidFill>
                  <a:schemeClr val="bg1"/>
                </a:solidFill>
                <a:round/>
                <a:headEnd/>
                <a:tailEnd/>
              </a:ln>
            </p:spPr>
            <p:txBody>
              <a:bodyPr lIns="0" tIns="0" rIns="0" bIns="0" anchor="ctr">
                <a:spAutoFit/>
              </a:bodyPr>
              <a:lstStyle/>
              <a:p>
                <a:endParaRPr lang="en-US"/>
              </a:p>
            </p:txBody>
          </p:sp>
          <p:sp>
            <p:nvSpPr>
              <p:cNvPr id="18474" name="AutoShape 15"/>
              <p:cNvSpPr>
                <a:spLocks noChangeArrowheads="1"/>
              </p:cNvSpPr>
              <p:nvPr/>
            </p:nvSpPr>
            <p:spPr bwMode="auto">
              <a:xfrm rot="-1384604">
                <a:off x="2785" y="1794"/>
                <a:ext cx="761" cy="747"/>
              </a:xfrm>
              <a:prstGeom prst="roundRect">
                <a:avLst>
                  <a:gd name="adj" fmla="val 16667"/>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75" name="AutoShape 16"/>
              <p:cNvSpPr>
                <a:spLocks noChangeArrowheads="1"/>
              </p:cNvSpPr>
              <p:nvPr/>
            </p:nvSpPr>
            <p:spPr bwMode="auto">
              <a:xfrm rot="-1384604">
                <a:off x="2837" y="1852"/>
                <a:ext cx="654" cy="642"/>
              </a:xfrm>
              <a:prstGeom prst="roundRect">
                <a:avLst>
                  <a:gd name="adj" fmla="val 11449"/>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76" name="AutoShape 17"/>
              <p:cNvSpPr>
                <a:spLocks noChangeArrowheads="1"/>
              </p:cNvSpPr>
              <p:nvPr/>
            </p:nvSpPr>
            <p:spPr bwMode="auto">
              <a:xfrm rot="-1384604">
                <a:off x="2848" y="1945"/>
                <a:ext cx="474" cy="100"/>
              </a:xfrm>
              <a:prstGeom prst="roundRect">
                <a:avLst>
                  <a:gd name="adj" fmla="val 50000"/>
                </a:avLst>
              </a:prstGeom>
              <a:solidFill>
                <a:schemeClr val="tx1"/>
              </a:solidFill>
              <a:ln w="12700" algn="ctr">
                <a:solidFill>
                  <a:schemeClr val="bg1"/>
                </a:solidFill>
                <a:round/>
                <a:headEnd/>
                <a:tailEnd/>
              </a:ln>
            </p:spPr>
            <p:txBody>
              <a:bodyPr lIns="0" tIns="0" rIns="0" bIns="0" anchor="ctr">
                <a:spAutoFit/>
              </a:bodyPr>
              <a:lstStyle/>
              <a:p>
                <a:endParaRPr lang="en-US"/>
              </a:p>
            </p:txBody>
          </p:sp>
          <p:sp>
            <p:nvSpPr>
              <p:cNvPr id="18477" name="Rectangle 18"/>
              <p:cNvSpPr>
                <a:spLocks noChangeArrowheads="1"/>
              </p:cNvSpPr>
              <p:nvPr/>
            </p:nvSpPr>
            <p:spPr bwMode="auto">
              <a:xfrm rot="-1361510">
                <a:off x="3425" y="2412"/>
                <a:ext cx="52" cy="1042"/>
              </a:xfrm>
              <a:prstGeom prst="rect">
                <a:avLst/>
              </a:prstGeom>
              <a:solidFill>
                <a:srgbClr val="777777"/>
              </a:solidFill>
              <a:ln w="12700" algn="ctr">
                <a:solidFill>
                  <a:schemeClr val="bg1"/>
                </a:solidFill>
                <a:miter lim="800000"/>
                <a:headEnd/>
                <a:tailEnd/>
              </a:ln>
            </p:spPr>
            <p:txBody>
              <a:bodyPr lIns="0" tIns="0" rIns="0" bIns="0" anchor="ctr">
                <a:spAutoFit/>
              </a:bodyPr>
              <a:lstStyle/>
              <a:p>
                <a:endParaRPr lang="en-US"/>
              </a:p>
            </p:txBody>
          </p:sp>
        </p:grpSp>
        <p:grpSp>
          <p:nvGrpSpPr>
            <p:cNvPr id="18467" name="Group 19"/>
            <p:cNvGrpSpPr>
              <a:grpSpLocks/>
            </p:cNvGrpSpPr>
            <p:nvPr/>
          </p:nvGrpSpPr>
          <p:grpSpPr bwMode="auto">
            <a:xfrm>
              <a:off x="3006" y="2312"/>
              <a:ext cx="574" cy="1221"/>
              <a:chOff x="2702" y="903"/>
              <a:chExt cx="1477" cy="3141"/>
            </a:xfrm>
          </p:grpSpPr>
          <p:sp>
            <p:nvSpPr>
              <p:cNvPr id="18469" name="Freeform 20"/>
              <p:cNvSpPr>
                <a:spLocks/>
              </p:cNvSpPr>
              <p:nvPr/>
            </p:nvSpPr>
            <p:spPr bwMode="auto">
              <a:xfrm>
                <a:off x="2702" y="903"/>
                <a:ext cx="1477" cy="3139"/>
              </a:xfrm>
              <a:custGeom>
                <a:avLst/>
                <a:gdLst>
                  <a:gd name="T0" fmla="*/ 588 w 789"/>
                  <a:gd name="T1" fmla="*/ 2523 h 1677"/>
                  <a:gd name="T2" fmla="*/ 337 w 789"/>
                  <a:gd name="T3" fmla="*/ 2323 h 1677"/>
                  <a:gd name="T4" fmla="*/ 157 w 789"/>
                  <a:gd name="T5" fmla="*/ 2038 h 1677"/>
                  <a:gd name="T6" fmla="*/ 11 w 789"/>
                  <a:gd name="T7" fmla="*/ 1640 h 1677"/>
                  <a:gd name="T8" fmla="*/ 0 w 789"/>
                  <a:gd name="T9" fmla="*/ 1262 h 1677"/>
                  <a:gd name="T10" fmla="*/ 84 w 789"/>
                  <a:gd name="T11" fmla="*/ 893 h 1677"/>
                  <a:gd name="T12" fmla="*/ 294 w 789"/>
                  <a:gd name="T13" fmla="*/ 515 h 1677"/>
                  <a:gd name="T14" fmla="*/ 610 w 789"/>
                  <a:gd name="T15" fmla="*/ 241 h 1677"/>
                  <a:gd name="T16" fmla="*/ 925 w 789"/>
                  <a:gd name="T17" fmla="*/ 84 h 1677"/>
                  <a:gd name="T18" fmla="*/ 1273 w 789"/>
                  <a:gd name="T19" fmla="*/ 0 h 1677"/>
                  <a:gd name="T20" fmla="*/ 1587 w 789"/>
                  <a:gd name="T21" fmla="*/ 0 h 1677"/>
                  <a:gd name="T22" fmla="*/ 2029 w 789"/>
                  <a:gd name="T23" fmla="*/ 137 h 1677"/>
                  <a:gd name="T24" fmla="*/ 2334 w 789"/>
                  <a:gd name="T25" fmla="*/ 369 h 1677"/>
                  <a:gd name="T26" fmla="*/ 2576 w 789"/>
                  <a:gd name="T27" fmla="*/ 694 h 1677"/>
                  <a:gd name="T28" fmla="*/ 2713 w 789"/>
                  <a:gd name="T29" fmla="*/ 998 h 1677"/>
                  <a:gd name="T30" fmla="*/ 2765 w 789"/>
                  <a:gd name="T31" fmla="*/ 1430 h 1677"/>
                  <a:gd name="T32" fmla="*/ 2692 w 789"/>
                  <a:gd name="T33" fmla="*/ 1861 h 1677"/>
                  <a:gd name="T34" fmla="*/ 2419 w 789"/>
                  <a:gd name="T35" fmla="*/ 2312 h 1677"/>
                  <a:gd name="T36" fmla="*/ 2123 w 789"/>
                  <a:gd name="T37" fmla="*/ 2576 h 1677"/>
                  <a:gd name="T38" fmla="*/ 1735 w 789"/>
                  <a:gd name="T39" fmla="*/ 2692 h 1677"/>
                  <a:gd name="T40" fmla="*/ 1745 w 789"/>
                  <a:gd name="T41" fmla="*/ 2881 h 1677"/>
                  <a:gd name="T42" fmla="*/ 1514 w 789"/>
                  <a:gd name="T43" fmla="*/ 3027 h 1677"/>
                  <a:gd name="T44" fmla="*/ 1471 w 789"/>
                  <a:gd name="T45" fmla="*/ 3416 h 1677"/>
                  <a:gd name="T46" fmla="*/ 1241 w 789"/>
                  <a:gd name="T47" fmla="*/ 3564 h 1677"/>
                  <a:gd name="T48" fmla="*/ 1209 w 789"/>
                  <a:gd name="T49" fmla="*/ 3794 h 1677"/>
                  <a:gd name="T50" fmla="*/ 988 w 789"/>
                  <a:gd name="T51" fmla="*/ 3942 h 1677"/>
                  <a:gd name="T52" fmla="*/ 945 w 789"/>
                  <a:gd name="T53" fmla="*/ 4120 h 1677"/>
                  <a:gd name="T54" fmla="*/ 1104 w 789"/>
                  <a:gd name="T55" fmla="*/ 4331 h 1677"/>
                  <a:gd name="T56" fmla="*/ 1052 w 789"/>
                  <a:gd name="T57" fmla="*/ 4762 h 1677"/>
                  <a:gd name="T58" fmla="*/ 831 w 789"/>
                  <a:gd name="T59" fmla="*/ 4908 h 1677"/>
                  <a:gd name="T60" fmla="*/ 809 w 789"/>
                  <a:gd name="T61" fmla="*/ 5119 h 1677"/>
                  <a:gd name="T62" fmla="*/ 945 w 789"/>
                  <a:gd name="T63" fmla="*/ 5288 h 1677"/>
                  <a:gd name="T64" fmla="*/ 936 w 789"/>
                  <a:gd name="T65" fmla="*/ 5529 h 1677"/>
                  <a:gd name="T66" fmla="*/ 535 w 789"/>
                  <a:gd name="T67" fmla="*/ 5876 h 1677"/>
                  <a:gd name="T68" fmla="*/ 314 w 789"/>
                  <a:gd name="T69" fmla="*/ 5844 h 1677"/>
                  <a:gd name="T70" fmla="*/ 116 w 789"/>
                  <a:gd name="T71" fmla="*/ 5582 h 1677"/>
                  <a:gd name="T72" fmla="*/ 588 w 789"/>
                  <a:gd name="T73" fmla="*/ 252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8470" name="Oval 21"/>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8471" name="Oval 22"/>
              <p:cNvSpPr>
                <a:spLocks noChangeArrowheads="1"/>
              </p:cNvSpPr>
              <p:nvPr/>
            </p:nvSpPr>
            <p:spPr bwMode="auto">
              <a:xfrm>
                <a:off x="3303" y="1100"/>
                <a:ext cx="387" cy="387"/>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18472" name="Rectangle 23"/>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18468" name="Freeform 24"/>
            <p:cNvSpPr>
              <a:spLocks/>
            </p:cNvSpPr>
            <p:nvPr/>
          </p:nvSpPr>
          <p:spPr bwMode="auto">
            <a:xfrm>
              <a:off x="3060" y="1863"/>
              <a:ext cx="622" cy="617"/>
            </a:xfrm>
            <a:custGeom>
              <a:avLst/>
              <a:gdLst>
                <a:gd name="T0" fmla="*/ 330 w 622"/>
                <a:gd name="T1" fmla="*/ 617 h 617"/>
                <a:gd name="T2" fmla="*/ 292 w 622"/>
                <a:gd name="T3" fmla="*/ 611 h 617"/>
                <a:gd name="T4" fmla="*/ 246 w 622"/>
                <a:gd name="T5" fmla="*/ 606 h 617"/>
                <a:gd name="T6" fmla="*/ 147 w 622"/>
                <a:gd name="T7" fmla="*/ 567 h 617"/>
                <a:gd name="T8" fmla="*/ 57 w 622"/>
                <a:gd name="T9" fmla="*/ 489 h 617"/>
                <a:gd name="T10" fmla="*/ 12 w 622"/>
                <a:gd name="T11" fmla="*/ 393 h 617"/>
                <a:gd name="T12" fmla="*/ 0 w 622"/>
                <a:gd name="T13" fmla="*/ 288 h 617"/>
                <a:gd name="T14" fmla="*/ 24 w 622"/>
                <a:gd name="T15" fmla="*/ 186 h 617"/>
                <a:gd name="T16" fmla="*/ 66 w 622"/>
                <a:gd name="T17" fmla="*/ 120 h 617"/>
                <a:gd name="T18" fmla="*/ 123 w 622"/>
                <a:gd name="T19" fmla="*/ 60 h 617"/>
                <a:gd name="T20" fmla="*/ 204 w 622"/>
                <a:gd name="T21" fmla="*/ 18 h 617"/>
                <a:gd name="T22" fmla="*/ 282 w 622"/>
                <a:gd name="T23" fmla="*/ 0 h 617"/>
                <a:gd name="T24" fmla="*/ 366 w 622"/>
                <a:gd name="T25" fmla="*/ 0 h 617"/>
                <a:gd name="T26" fmla="*/ 429 w 622"/>
                <a:gd name="T27" fmla="*/ 21 h 617"/>
                <a:gd name="T28" fmla="*/ 498 w 622"/>
                <a:gd name="T29" fmla="*/ 60 h 617"/>
                <a:gd name="T30" fmla="*/ 573 w 622"/>
                <a:gd name="T31" fmla="*/ 144 h 617"/>
                <a:gd name="T32" fmla="*/ 600 w 622"/>
                <a:gd name="T33" fmla="*/ 207 h 617"/>
                <a:gd name="T34" fmla="*/ 622 w 622"/>
                <a:gd name="T35" fmla="*/ 291 h 617"/>
                <a:gd name="T36" fmla="*/ 612 w 622"/>
                <a:gd name="T37" fmla="*/ 369 h 617"/>
                <a:gd name="T38" fmla="*/ 574 w 622"/>
                <a:gd name="T39" fmla="*/ 451 h 617"/>
                <a:gd name="T40" fmla="*/ 550 w 622"/>
                <a:gd name="T41" fmla="*/ 439 h 617"/>
                <a:gd name="T42" fmla="*/ 522 w 622"/>
                <a:gd name="T43" fmla="*/ 427 h 617"/>
                <a:gd name="T44" fmla="*/ 540 w 622"/>
                <a:gd name="T45" fmla="*/ 385 h 617"/>
                <a:gd name="T46" fmla="*/ 560 w 622"/>
                <a:gd name="T47" fmla="*/ 331 h 617"/>
                <a:gd name="T48" fmla="*/ 558 w 622"/>
                <a:gd name="T49" fmla="*/ 252 h 617"/>
                <a:gd name="T50" fmla="*/ 525 w 622"/>
                <a:gd name="T51" fmla="*/ 177 h 617"/>
                <a:gd name="T52" fmla="*/ 465 w 622"/>
                <a:gd name="T53" fmla="*/ 111 h 617"/>
                <a:gd name="T54" fmla="*/ 405 w 622"/>
                <a:gd name="T55" fmla="*/ 72 h 617"/>
                <a:gd name="T56" fmla="*/ 339 w 622"/>
                <a:gd name="T57" fmla="*/ 51 h 617"/>
                <a:gd name="T58" fmla="*/ 261 w 622"/>
                <a:gd name="T59" fmla="*/ 54 h 617"/>
                <a:gd name="T60" fmla="*/ 174 w 622"/>
                <a:gd name="T61" fmla="*/ 84 h 617"/>
                <a:gd name="T62" fmla="*/ 126 w 622"/>
                <a:gd name="T63" fmla="*/ 123 h 617"/>
                <a:gd name="T64" fmla="*/ 87 w 622"/>
                <a:gd name="T65" fmla="*/ 177 h 617"/>
                <a:gd name="T66" fmla="*/ 57 w 622"/>
                <a:gd name="T67" fmla="*/ 261 h 617"/>
                <a:gd name="T68" fmla="*/ 57 w 622"/>
                <a:gd name="T69" fmla="*/ 345 h 617"/>
                <a:gd name="T70" fmla="*/ 75 w 622"/>
                <a:gd name="T71" fmla="*/ 405 h 617"/>
                <a:gd name="T72" fmla="*/ 117 w 622"/>
                <a:gd name="T73" fmla="*/ 474 h 617"/>
                <a:gd name="T74" fmla="*/ 171 w 622"/>
                <a:gd name="T75" fmla="*/ 519 h 617"/>
                <a:gd name="T76" fmla="*/ 237 w 622"/>
                <a:gd name="T77" fmla="*/ 543 h 617"/>
                <a:gd name="T78" fmla="*/ 297 w 622"/>
                <a:gd name="T79" fmla="*/ 558 h 617"/>
                <a:gd name="T80" fmla="*/ 321 w 622"/>
                <a:gd name="T81" fmla="*/ 567 h 617"/>
                <a:gd name="T82" fmla="*/ 327 w 622"/>
                <a:gd name="T83" fmla="*/ 588 h 617"/>
                <a:gd name="T84" fmla="*/ 330 w 622"/>
                <a:gd name="T85" fmla="*/ 617 h 6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22"/>
                <a:gd name="T130" fmla="*/ 0 h 617"/>
                <a:gd name="T131" fmla="*/ 622 w 622"/>
                <a:gd name="T132" fmla="*/ 617 h 6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22" h="617">
                  <a:moveTo>
                    <a:pt x="330" y="617"/>
                  </a:moveTo>
                  <a:lnTo>
                    <a:pt x="292" y="611"/>
                  </a:lnTo>
                  <a:lnTo>
                    <a:pt x="246" y="606"/>
                  </a:lnTo>
                  <a:lnTo>
                    <a:pt x="147" y="567"/>
                  </a:lnTo>
                  <a:lnTo>
                    <a:pt x="57" y="489"/>
                  </a:lnTo>
                  <a:lnTo>
                    <a:pt x="12" y="393"/>
                  </a:lnTo>
                  <a:lnTo>
                    <a:pt x="0" y="288"/>
                  </a:lnTo>
                  <a:lnTo>
                    <a:pt x="24" y="186"/>
                  </a:lnTo>
                  <a:lnTo>
                    <a:pt x="66" y="120"/>
                  </a:lnTo>
                  <a:lnTo>
                    <a:pt x="123" y="60"/>
                  </a:lnTo>
                  <a:lnTo>
                    <a:pt x="204" y="18"/>
                  </a:lnTo>
                  <a:lnTo>
                    <a:pt x="282" y="0"/>
                  </a:lnTo>
                  <a:lnTo>
                    <a:pt x="366" y="0"/>
                  </a:lnTo>
                  <a:lnTo>
                    <a:pt x="429" y="21"/>
                  </a:lnTo>
                  <a:lnTo>
                    <a:pt x="498" y="60"/>
                  </a:lnTo>
                  <a:lnTo>
                    <a:pt x="573" y="144"/>
                  </a:lnTo>
                  <a:lnTo>
                    <a:pt x="600" y="207"/>
                  </a:lnTo>
                  <a:lnTo>
                    <a:pt x="622" y="291"/>
                  </a:lnTo>
                  <a:lnTo>
                    <a:pt x="612" y="369"/>
                  </a:lnTo>
                  <a:lnTo>
                    <a:pt x="574" y="451"/>
                  </a:lnTo>
                  <a:lnTo>
                    <a:pt x="550" y="439"/>
                  </a:lnTo>
                  <a:lnTo>
                    <a:pt x="522" y="427"/>
                  </a:lnTo>
                  <a:lnTo>
                    <a:pt x="540" y="385"/>
                  </a:lnTo>
                  <a:lnTo>
                    <a:pt x="560" y="331"/>
                  </a:lnTo>
                  <a:lnTo>
                    <a:pt x="558" y="252"/>
                  </a:lnTo>
                  <a:lnTo>
                    <a:pt x="525" y="177"/>
                  </a:lnTo>
                  <a:lnTo>
                    <a:pt x="465" y="111"/>
                  </a:lnTo>
                  <a:lnTo>
                    <a:pt x="405" y="72"/>
                  </a:lnTo>
                  <a:lnTo>
                    <a:pt x="339" y="51"/>
                  </a:lnTo>
                  <a:lnTo>
                    <a:pt x="261" y="54"/>
                  </a:lnTo>
                  <a:lnTo>
                    <a:pt x="174" y="84"/>
                  </a:lnTo>
                  <a:lnTo>
                    <a:pt x="126" y="123"/>
                  </a:lnTo>
                  <a:lnTo>
                    <a:pt x="87" y="177"/>
                  </a:lnTo>
                  <a:lnTo>
                    <a:pt x="57" y="261"/>
                  </a:lnTo>
                  <a:lnTo>
                    <a:pt x="57" y="345"/>
                  </a:lnTo>
                  <a:lnTo>
                    <a:pt x="75" y="405"/>
                  </a:lnTo>
                  <a:lnTo>
                    <a:pt x="117" y="474"/>
                  </a:lnTo>
                  <a:lnTo>
                    <a:pt x="171" y="519"/>
                  </a:lnTo>
                  <a:lnTo>
                    <a:pt x="237" y="543"/>
                  </a:lnTo>
                  <a:lnTo>
                    <a:pt x="297" y="558"/>
                  </a:lnTo>
                  <a:lnTo>
                    <a:pt x="321" y="567"/>
                  </a:lnTo>
                  <a:lnTo>
                    <a:pt x="327" y="588"/>
                  </a:lnTo>
                  <a:lnTo>
                    <a:pt x="330" y="617"/>
                  </a:lnTo>
                  <a:close/>
                </a:path>
              </a:pathLst>
            </a:custGeom>
            <a:solidFill>
              <a:schemeClr val="hlink"/>
            </a:solidFill>
            <a:ln w="12700">
              <a:solidFill>
                <a:schemeClr val="bg1"/>
              </a:solidFill>
              <a:round/>
              <a:headEnd/>
              <a:tailEnd/>
            </a:ln>
          </p:spPr>
          <p:txBody>
            <a:bodyPr wrap="none" lIns="0" tIns="0" rIns="0" bIns="0" anchor="ctr">
              <a:spAutoFit/>
            </a:bodyPr>
            <a:lstStyle/>
            <a:p>
              <a:endParaRPr lang="en-US"/>
            </a:p>
          </p:txBody>
        </p:sp>
      </p:grpSp>
      <p:sp>
        <p:nvSpPr>
          <p:cNvPr id="18438" name="Line 6"/>
          <p:cNvSpPr>
            <a:spLocks noChangeShapeType="1"/>
          </p:cNvSpPr>
          <p:nvPr/>
        </p:nvSpPr>
        <p:spPr bwMode="auto">
          <a:xfrm flipH="1">
            <a:off x="2882862" y="2100632"/>
            <a:ext cx="473869" cy="5468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52" name="Group 50"/>
          <p:cNvGrpSpPr>
            <a:grpSpLocks/>
          </p:cNvGrpSpPr>
          <p:nvPr/>
        </p:nvGrpSpPr>
        <p:grpSpPr bwMode="auto">
          <a:xfrm rot="5931751" flipV="1">
            <a:off x="3681381" y="5717056"/>
            <a:ext cx="225425" cy="479425"/>
            <a:chOff x="2702" y="903"/>
            <a:chExt cx="1477" cy="3141"/>
          </a:xfrm>
        </p:grpSpPr>
        <p:sp>
          <p:nvSpPr>
            <p:cNvPr id="53" name="Freeform 51"/>
            <p:cNvSpPr>
              <a:spLocks/>
            </p:cNvSpPr>
            <p:nvPr/>
          </p:nvSpPr>
          <p:spPr bwMode="auto">
            <a:xfrm>
              <a:off x="2702" y="903"/>
              <a:ext cx="1477" cy="3139"/>
            </a:xfrm>
            <a:custGeom>
              <a:avLst/>
              <a:gdLst>
                <a:gd name="T0" fmla="*/ 588 w 789"/>
                <a:gd name="T1" fmla="*/ 2523 h 1677"/>
                <a:gd name="T2" fmla="*/ 337 w 789"/>
                <a:gd name="T3" fmla="*/ 2323 h 1677"/>
                <a:gd name="T4" fmla="*/ 157 w 789"/>
                <a:gd name="T5" fmla="*/ 2038 h 1677"/>
                <a:gd name="T6" fmla="*/ 11 w 789"/>
                <a:gd name="T7" fmla="*/ 1640 h 1677"/>
                <a:gd name="T8" fmla="*/ 0 w 789"/>
                <a:gd name="T9" fmla="*/ 1262 h 1677"/>
                <a:gd name="T10" fmla="*/ 84 w 789"/>
                <a:gd name="T11" fmla="*/ 893 h 1677"/>
                <a:gd name="T12" fmla="*/ 294 w 789"/>
                <a:gd name="T13" fmla="*/ 515 h 1677"/>
                <a:gd name="T14" fmla="*/ 610 w 789"/>
                <a:gd name="T15" fmla="*/ 241 h 1677"/>
                <a:gd name="T16" fmla="*/ 925 w 789"/>
                <a:gd name="T17" fmla="*/ 84 h 1677"/>
                <a:gd name="T18" fmla="*/ 1273 w 789"/>
                <a:gd name="T19" fmla="*/ 0 h 1677"/>
                <a:gd name="T20" fmla="*/ 1587 w 789"/>
                <a:gd name="T21" fmla="*/ 0 h 1677"/>
                <a:gd name="T22" fmla="*/ 2029 w 789"/>
                <a:gd name="T23" fmla="*/ 137 h 1677"/>
                <a:gd name="T24" fmla="*/ 2334 w 789"/>
                <a:gd name="T25" fmla="*/ 369 h 1677"/>
                <a:gd name="T26" fmla="*/ 2576 w 789"/>
                <a:gd name="T27" fmla="*/ 694 h 1677"/>
                <a:gd name="T28" fmla="*/ 2713 w 789"/>
                <a:gd name="T29" fmla="*/ 998 h 1677"/>
                <a:gd name="T30" fmla="*/ 2765 w 789"/>
                <a:gd name="T31" fmla="*/ 1430 h 1677"/>
                <a:gd name="T32" fmla="*/ 2692 w 789"/>
                <a:gd name="T33" fmla="*/ 1861 h 1677"/>
                <a:gd name="T34" fmla="*/ 2419 w 789"/>
                <a:gd name="T35" fmla="*/ 2312 h 1677"/>
                <a:gd name="T36" fmla="*/ 2123 w 789"/>
                <a:gd name="T37" fmla="*/ 2576 h 1677"/>
                <a:gd name="T38" fmla="*/ 1735 w 789"/>
                <a:gd name="T39" fmla="*/ 2692 h 1677"/>
                <a:gd name="T40" fmla="*/ 1745 w 789"/>
                <a:gd name="T41" fmla="*/ 2881 h 1677"/>
                <a:gd name="T42" fmla="*/ 1514 w 789"/>
                <a:gd name="T43" fmla="*/ 3027 h 1677"/>
                <a:gd name="T44" fmla="*/ 1471 w 789"/>
                <a:gd name="T45" fmla="*/ 3416 h 1677"/>
                <a:gd name="T46" fmla="*/ 1241 w 789"/>
                <a:gd name="T47" fmla="*/ 3564 h 1677"/>
                <a:gd name="T48" fmla="*/ 1209 w 789"/>
                <a:gd name="T49" fmla="*/ 3794 h 1677"/>
                <a:gd name="T50" fmla="*/ 988 w 789"/>
                <a:gd name="T51" fmla="*/ 3942 h 1677"/>
                <a:gd name="T52" fmla="*/ 945 w 789"/>
                <a:gd name="T53" fmla="*/ 4120 h 1677"/>
                <a:gd name="T54" fmla="*/ 1104 w 789"/>
                <a:gd name="T55" fmla="*/ 4331 h 1677"/>
                <a:gd name="T56" fmla="*/ 1052 w 789"/>
                <a:gd name="T57" fmla="*/ 4762 h 1677"/>
                <a:gd name="T58" fmla="*/ 831 w 789"/>
                <a:gd name="T59" fmla="*/ 4908 h 1677"/>
                <a:gd name="T60" fmla="*/ 809 w 789"/>
                <a:gd name="T61" fmla="*/ 5119 h 1677"/>
                <a:gd name="T62" fmla="*/ 945 w 789"/>
                <a:gd name="T63" fmla="*/ 5288 h 1677"/>
                <a:gd name="T64" fmla="*/ 936 w 789"/>
                <a:gd name="T65" fmla="*/ 5529 h 1677"/>
                <a:gd name="T66" fmla="*/ 535 w 789"/>
                <a:gd name="T67" fmla="*/ 5876 h 1677"/>
                <a:gd name="T68" fmla="*/ 314 w 789"/>
                <a:gd name="T69" fmla="*/ 5844 h 1677"/>
                <a:gd name="T70" fmla="*/ 116 w 789"/>
                <a:gd name="T71" fmla="*/ 5582 h 1677"/>
                <a:gd name="T72" fmla="*/ 588 w 789"/>
                <a:gd name="T73" fmla="*/ 252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54" name="Oval 52"/>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55" name="Oval 53"/>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lIns="0" tIns="0" rIns="0" bIns="0" anchor="ctr">
              <a:spAutoFit/>
            </a:bodyPr>
            <a:lstStyle/>
            <a:p>
              <a:endParaRPr lang="en-US"/>
            </a:p>
          </p:txBody>
        </p:sp>
        <p:sp>
          <p:nvSpPr>
            <p:cNvPr id="56" name="Rectangle 54"/>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grpSp>
        <p:nvGrpSpPr>
          <p:cNvPr id="57" name="Group 50"/>
          <p:cNvGrpSpPr>
            <a:grpSpLocks/>
          </p:cNvGrpSpPr>
          <p:nvPr/>
        </p:nvGrpSpPr>
        <p:grpSpPr bwMode="auto">
          <a:xfrm rot="5931751" flipV="1">
            <a:off x="3678973" y="5916631"/>
            <a:ext cx="225425" cy="479425"/>
            <a:chOff x="2702" y="903"/>
            <a:chExt cx="1477" cy="3141"/>
          </a:xfrm>
        </p:grpSpPr>
        <p:sp>
          <p:nvSpPr>
            <p:cNvPr id="58" name="Freeform 51"/>
            <p:cNvSpPr>
              <a:spLocks/>
            </p:cNvSpPr>
            <p:nvPr/>
          </p:nvSpPr>
          <p:spPr bwMode="auto">
            <a:xfrm>
              <a:off x="2702" y="903"/>
              <a:ext cx="1477" cy="3139"/>
            </a:xfrm>
            <a:custGeom>
              <a:avLst/>
              <a:gdLst>
                <a:gd name="T0" fmla="*/ 588 w 789"/>
                <a:gd name="T1" fmla="*/ 2523 h 1677"/>
                <a:gd name="T2" fmla="*/ 337 w 789"/>
                <a:gd name="T3" fmla="*/ 2323 h 1677"/>
                <a:gd name="T4" fmla="*/ 157 w 789"/>
                <a:gd name="T5" fmla="*/ 2038 h 1677"/>
                <a:gd name="T6" fmla="*/ 11 w 789"/>
                <a:gd name="T7" fmla="*/ 1640 h 1677"/>
                <a:gd name="T8" fmla="*/ 0 w 789"/>
                <a:gd name="T9" fmla="*/ 1262 h 1677"/>
                <a:gd name="T10" fmla="*/ 84 w 789"/>
                <a:gd name="T11" fmla="*/ 893 h 1677"/>
                <a:gd name="T12" fmla="*/ 294 w 789"/>
                <a:gd name="T13" fmla="*/ 515 h 1677"/>
                <a:gd name="T14" fmla="*/ 610 w 789"/>
                <a:gd name="T15" fmla="*/ 241 h 1677"/>
                <a:gd name="T16" fmla="*/ 925 w 789"/>
                <a:gd name="T17" fmla="*/ 84 h 1677"/>
                <a:gd name="T18" fmla="*/ 1273 w 789"/>
                <a:gd name="T19" fmla="*/ 0 h 1677"/>
                <a:gd name="T20" fmla="*/ 1587 w 789"/>
                <a:gd name="T21" fmla="*/ 0 h 1677"/>
                <a:gd name="T22" fmla="*/ 2029 w 789"/>
                <a:gd name="T23" fmla="*/ 137 h 1677"/>
                <a:gd name="T24" fmla="*/ 2334 w 789"/>
                <a:gd name="T25" fmla="*/ 369 h 1677"/>
                <a:gd name="T26" fmla="*/ 2576 w 789"/>
                <a:gd name="T27" fmla="*/ 694 h 1677"/>
                <a:gd name="T28" fmla="*/ 2713 w 789"/>
                <a:gd name="T29" fmla="*/ 998 h 1677"/>
                <a:gd name="T30" fmla="*/ 2765 w 789"/>
                <a:gd name="T31" fmla="*/ 1430 h 1677"/>
                <a:gd name="T32" fmla="*/ 2692 w 789"/>
                <a:gd name="T33" fmla="*/ 1861 h 1677"/>
                <a:gd name="T34" fmla="*/ 2419 w 789"/>
                <a:gd name="T35" fmla="*/ 2312 h 1677"/>
                <a:gd name="T36" fmla="*/ 2123 w 789"/>
                <a:gd name="T37" fmla="*/ 2576 h 1677"/>
                <a:gd name="T38" fmla="*/ 1735 w 789"/>
                <a:gd name="T39" fmla="*/ 2692 h 1677"/>
                <a:gd name="T40" fmla="*/ 1745 w 789"/>
                <a:gd name="T41" fmla="*/ 2881 h 1677"/>
                <a:gd name="T42" fmla="*/ 1514 w 789"/>
                <a:gd name="T43" fmla="*/ 3027 h 1677"/>
                <a:gd name="T44" fmla="*/ 1471 w 789"/>
                <a:gd name="T45" fmla="*/ 3416 h 1677"/>
                <a:gd name="T46" fmla="*/ 1241 w 789"/>
                <a:gd name="T47" fmla="*/ 3564 h 1677"/>
                <a:gd name="T48" fmla="*/ 1209 w 789"/>
                <a:gd name="T49" fmla="*/ 3794 h 1677"/>
                <a:gd name="T50" fmla="*/ 988 w 789"/>
                <a:gd name="T51" fmla="*/ 3942 h 1677"/>
                <a:gd name="T52" fmla="*/ 945 w 789"/>
                <a:gd name="T53" fmla="*/ 4120 h 1677"/>
                <a:gd name="T54" fmla="*/ 1104 w 789"/>
                <a:gd name="T55" fmla="*/ 4331 h 1677"/>
                <a:gd name="T56" fmla="*/ 1052 w 789"/>
                <a:gd name="T57" fmla="*/ 4762 h 1677"/>
                <a:gd name="T58" fmla="*/ 831 w 789"/>
                <a:gd name="T59" fmla="*/ 4908 h 1677"/>
                <a:gd name="T60" fmla="*/ 809 w 789"/>
                <a:gd name="T61" fmla="*/ 5119 h 1677"/>
                <a:gd name="T62" fmla="*/ 945 w 789"/>
                <a:gd name="T63" fmla="*/ 5288 h 1677"/>
                <a:gd name="T64" fmla="*/ 936 w 789"/>
                <a:gd name="T65" fmla="*/ 5529 h 1677"/>
                <a:gd name="T66" fmla="*/ 535 w 789"/>
                <a:gd name="T67" fmla="*/ 5876 h 1677"/>
                <a:gd name="T68" fmla="*/ 314 w 789"/>
                <a:gd name="T69" fmla="*/ 5844 h 1677"/>
                <a:gd name="T70" fmla="*/ 116 w 789"/>
                <a:gd name="T71" fmla="*/ 5582 h 1677"/>
                <a:gd name="T72" fmla="*/ 588 w 789"/>
                <a:gd name="T73" fmla="*/ 252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59" name="Oval 52"/>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60" name="Oval 53"/>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lIns="0" tIns="0" rIns="0" bIns="0" anchor="ctr">
              <a:spAutoFit/>
            </a:bodyPr>
            <a:lstStyle/>
            <a:p>
              <a:endParaRPr lang="en-US"/>
            </a:p>
          </p:txBody>
        </p:sp>
        <p:sp>
          <p:nvSpPr>
            <p:cNvPr id="61" name="Rectangle 54"/>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Tree>
    <p:extLst>
      <p:ext uri="{BB962C8B-B14F-4D97-AF65-F5344CB8AC3E}">
        <p14:creationId xmlns:p14="http://schemas.microsoft.com/office/powerpoint/2010/main" val="354014322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reeform 2"/>
          <p:cNvSpPr>
            <a:spLocks/>
          </p:cNvSpPr>
          <p:nvPr/>
        </p:nvSpPr>
        <p:spPr bwMode="auto">
          <a:xfrm flipH="1">
            <a:off x="7177088" y="2224088"/>
            <a:ext cx="242887" cy="304800"/>
          </a:xfrm>
          <a:custGeom>
            <a:avLst/>
            <a:gdLst>
              <a:gd name="T0" fmla="*/ 2147483647 w 153"/>
              <a:gd name="T1" fmla="*/ 2147483647 h 192"/>
              <a:gd name="T2" fmla="*/ 2147483647 w 153"/>
              <a:gd name="T3" fmla="*/ 2147483647 h 192"/>
              <a:gd name="T4" fmla="*/ 2147483647 w 153"/>
              <a:gd name="T5" fmla="*/ 0 h 192"/>
              <a:gd name="T6" fmla="*/ 2147483647 w 153"/>
              <a:gd name="T7" fmla="*/ 2147483647 h 192"/>
              <a:gd name="T8" fmla="*/ 2147483647 w 153"/>
              <a:gd name="T9" fmla="*/ 2147483647 h 192"/>
              <a:gd name="T10" fmla="*/ 2147483647 w 153"/>
              <a:gd name="T11" fmla="*/ 2147483647 h 192"/>
              <a:gd name="T12" fmla="*/ 2147483647 w 153"/>
              <a:gd name="T13" fmla="*/ 2147483647 h 192"/>
              <a:gd name="T14" fmla="*/ 0 w 153"/>
              <a:gd name="T15" fmla="*/ 2147483647 h 192"/>
              <a:gd name="T16" fmla="*/ 2147483647 w 153"/>
              <a:gd name="T17" fmla="*/ 2147483647 h 1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3"/>
              <a:gd name="T28" fmla="*/ 0 h 192"/>
              <a:gd name="T29" fmla="*/ 153 w 153"/>
              <a:gd name="T30" fmla="*/ 192 h 1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3" h="192">
                <a:moveTo>
                  <a:pt x="9" y="144"/>
                </a:moveTo>
                <a:lnTo>
                  <a:pt x="42" y="87"/>
                </a:lnTo>
                <a:lnTo>
                  <a:pt x="48" y="0"/>
                </a:lnTo>
                <a:lnTo>
                  <a:pt x="153" y="12"/>
                </a:lnTo>
                <a:lnTo>
                  <a:pt x="114" y="102"/>
                </a:lnTo>
                <a:lnTo>
                  <a:pt x="69" y="189"/>
                </a:lnTo>
                <a:lnTo>
                  <a:pt x="21" y="192"/>
                </a:lnTo>
                <a:lnTo>
                  <a:pt x="0" y="171"/>
                </a:lnTo>
                <a:lnTo>
                  <a:pt x="9" y="144"/>
                </a:lnTo>
                <a:close/>
              </a:path>
            </a:pathLst>
          </a:custGeom>
          <a:solidFill>
            <a:schemeClr val="bg1"/>
          </a:solidFill>
          <a:ln>
            <a:noFill/>
          </a:ln>
          <a:extLst>
            <a:ext uri="{91240B29-F687-4F45-9708-019B960494DF}">
              <a14:hiddenLine xmlns:a14="http://schemas.microsoft.com/office/drawing/2010/main" w="12700"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9459" name="Freeform 3"/>
          <p:cNvSpPr>
            <a:spLocks/>
          </p:cNvSpPr>
          <p:nvPr/>
        </p:nvSpPr>
        <p:spPr bwMode="auto">
          <a:xfrm>
            <a:off x="6577013" y="2233613"/>
            <a:ext cx="242887" cy="304800"/>
          </a:xfrm>
          <a:custGeom>
            <a:avLst/>
            <a:gdLst>
              <a:gd name="T0" fmla="*/ 2147483647 w 153"/>
              <a:gd name="T1" fmla="*/ 2147483647 h 192"/>
              <a:gd name="T2" fmla="*/ 2147483647 w 153"/>
              <a:gd name="T3" fmla="*/ 2147483647 h 192"/>
              <a:gd name="T4" fmla="*/ 2147483647 w 153"/>
              <a:gd name="T5" fmla="*/ 0 h 192"/>
              <a:gd name="T6" fmla="*/ 2147483647 w 153"/>
              <a:gd name="T7" fmla="*/ 2147483647 h 192"/>
              <a:gd name="T8" fmla="*/ 2147483647 w 153"/>
              <a:gd name="T9" fmla="*/ 2147483647 h 192"/>
              <a:gd name="T10" fmla="*/ 2147483647 w 153"/>
              <a:gd name="T11" fmla="*/ 2147483647 h 192"/>
              <a:gd name="T12" fmla="*/ 2147483647 w 153"/>
              <a:gd name="T13" fmla="*/ 2147483647 h 192"/>
              <a:gd name="T14" fmla="*/ 0 w 153"/>
              <a:gd name="T15" fmla="*/ 2147483647 h 192"/>
              <a:gd name="T16" fmla="*/ 2147483647 w 153"/>
              <a:gd name="T17" fmla="*/ 2147483647 h 1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3"/>
              <a:gd name="T28" fmla="*/ 0 h 192"/>
              <a:gd name="T29" fmla="*/ 153 w 153"/>
              <a:gd name="T30" fmla="*/ 192 h 1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3" h="192">
                <a:moveTo>
                  <a:pt x="9" y="144"/>
                </a:moveTo>
                <a:lnTo>
                  <a:pt x="42" y="87"/>
                </a:lnTo>
                <a:lnTo>
                  <a:pt x="48" y="0"/>
                </a:lnTo>
                <a:lnTo>
                  <a:pt x="153" y="12"/>
                </a:lnTo>
                <a:lnTo>
                  <a:pt x="114" y="102"/>
                </a:lnTo>
                <a:lnTo>
                  <a:pt x="69" y="189"/>
                </a:lnTo>
                <a:lnTo>
                  <a:pt x="21" y="192"/>
                </a:lnTo>
                <a:lnTo>
                  <a:pt x="0" y="171"/>
                </a:lnTo>
                <a:lnTo>
                  <a:pt x="9" y="144"/>
                </a:lnTo>
                <a:close/>
              </a:path>
            </a:pathLst>
          </a:custGeom>
          <a:solidFill>
            <a:schemeClr val="bg1"/>
          </a:solidFill>
          <a:ln>
            <a:noFill/>
          </a:ln>
          <a:extLst>
            <a:ext uri="{91240B29-F687-4F45-9708-019B960494DF}">
              <a14:hiddenLine xmlns:a14="http://schemas.microsoft.com/office/drawing/2010/main" w="12700"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9460" name="Freeform 4"/>
          <p:cNvSpPr>
            <a:spLocks/>
          </p:cNvSpPr>
          <p:nvPr/>
        </p:nvSpPr>
        <p:spPr bwMode="auto">
          <a:xfrm>
            <a:off x="3251200" y="1971675"/>
            <a:ext cx="352425" cy="419100"/>
          </a:xfrm>
          <a:custGeom>
            <a:avLst/>
            <a:gdLst>
              <a:gd name="T0" fmla="*/ 2147483647 w 222"/>
              <a:gd name="T1" fmla="*/ 2147483647 h 264"/>
              <a:gd name="T2" fmla="*/ 0 w 222"/>
              <a:gd name="T3" fmla="*/ 2147483647 h 264"/>
              <a:gd name="T4" fmla="*/ 0 w 222"/>
              <a:gd name="T5" fmla="*/ 2147483647 h 264"/>
              <a:gd name="T6" fmla="*/ 2147483647 w 222"/>
              <a:gd name="T7" fmla="*/ 2147483647 h 264"/>
              <a:gd name="T8" fmla="*/ 2147483647 w 222"/>
              <a:gd name="T9" fmla="*/ 2147483647 h 264"/>
              <a:gd name="T10" fmla="*/ 2147483647 w 222"/>
              <a:gd name="T11" fmla="*/ 0 h 264"/>
              <a:gd name="T12" fmla="*/ 2147483647 w 222"/>
              <a:gd name="T13" fmla="*/ 2147483647 h 264"/>
              <a:gd name="T14" fmla="*/ 2147483647 w 222"/>
              <a:gd name="T15" fmla="*/ 2147483647 h 264"/>
              <a:gd name="T16" fmla="*/ 2147483647 w 222"/>
              <a:gd name="T17" fmla="*/ 2147483647 h 264"/>
              <a:gd name="T18" fmla="*/ 2147483647 w 222"/>
              <a:gd name="T19" fmla="*/ 2147483647 h 264"/>
              <a:gd name="T20" fmla="*/ 2147483647 w 222"/>
              <a:gd name="T21" fmla="*/ 2147483647 h 264"/>
              <a:gd name="T22" fmla="*/ 2147483647 w 222"/>
              <a:gd name="T23" fmla="*/ 2147483647 h 264"/>
              <a:gd name="T24" fmla="*/ 2147483647 w 222"/>
              <a:gd name="T25" fmla="*/ 2147483647 h 264"/>
              <a:gd name="T26" fmla="*/ 2147483647 w 222"/>
              <a:gd name="T27" fmla="*/ 2147483647 h 264"/>
              <a:gd name="T28" fmla="*/ 2147483647 w 222"/>
              <a:gd name="T29" fmla="*/ 2147483647 h 264"/>
              <a:gd name="T30" fmla="*/ 2147483647 w 222"/>
              <a:gd name="T31" fmla="*/ 2147483647 h 264"/>
              <a:gd name="T32" fmla="*/ 2147483647 w 222"/>
              <a:gd name="T33" fmla="*/ 2147483647 h 264"/>
              <a:gd name="T34" fmla="*/ 2147483647 w 222"/>
              <a:gd name="T35" fmla="*/ 2147483647 h 26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2"/>
              <a:gd name="T55" fmla="*/ 0 h 264"/>
              <a:gd name="T56" fmla="*/ 222 w 222"/>
              <a:gd name="T57" fmla="*/ 264 h 26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2" h="264">
                <a:moveTo>
                  <a:pt x="30" y="246"/>
                </a:moveTo>
                <a:lnTo>
                  <a:pt x="0" y="177"/>
                </a:lnTo>
                <a:lnTo>
                  <a:pt x="0" y="117"/>
                </a:lnTo>
                <a:lnTo>
                  <a:pt x="33" y="51"/>
                </a:lnTo>
                <a:lnTo>
                  <a:pt x="81" y="12"/>
                </a:lnTo>
                <a:lnTo>
                  <a:pt x="132" y="0"/>
                </a:lnTo>
                <a:lnTo>
                  <a:pt x="183" y="3"/>
                </a:lnTo>
                <a:lnTo>
                  <a:pt x="222" y="45"/>
                </a:lnTo>
                <a:lnTo>
                  <a:pt x="204" y="66"/>
                </a:lnTo>
                <a:lnTo>
                  <a:pt x="171" y="63"/>
                </a:lnTo>
                <a:lnTo>
                  <a:pt x="135" y="72"/>
                </a:lnTo>
                <a:lnTo>
                  <a:pt x="105" y="99"/>
                </a:lnTo>
                <a:lnTo>
                  <a:pt x="72" y="159"/>
                </a:lnTo>
                <a:lnTo>
                  <a:pt x="87" y="204"/>
                </a:lnTo>
                <a:lnTo>
                  <a:pt x="96" y="225"/>
                </a:lnTo>
                <a:lnTo>
                  <a:pt x="90" y="264"/>
                </a:lnTo>
                <a:lnTo>
                  <a:pt x="48" y="264"/>
                </a:lnTo>
                <a:lnTo>
                  <a:pt x="30" y="246"/>
                </a:lnTo>
                <a:close/>
              </a:path>
            </a:pathLst>
          </a:custGeom>
          <a:solidFill>
            <a:schemeClr val="bg1"/>
          </a:solidFill>
          <a:ln>
            <a:noFill/>
          </a:ln>
          <a:extLst>
            <a:ext uri="{91240B29-F687-4F45-9708-019B960494DF}">
              <a14:hiddenLine xmlns:a14="http://schemas.microsoft.com/office/drawing/2010/main" w="12700"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9461" name="Freeform 5"/>
          <p:cNvSpPr>
            <a:spLocks/>
          </p:cNvSpPr>
          <p:nvPr/>
        </p:nvSpPr>
        <p:spPr bwMode="auto">
          <a:xfrm>
            <a:off x="738188" y="1971675"/>
            <a:ext cx="352425" cy="419100"/>
          </a:xfrm>
          <a:custGeom>
            <a:avLst/>
            <a:gdLst>
              <a:gd name="T0" fmla="*/ 2147483647 w 222"/>
              <a:gd name="T1" fmla="*/ 2147483647 h 264"/>
              <a:gd name="T2" fmla="*/ 0 w 222"/>
              <a:gd name="T3" fmla="*/ 2147483647 h 264"/>
              <a:gd name="T4" fmla="*/ 0 w 222"/>
              <a:gd name="T5" fmla="*/ 2147483647 h 264"/>
              <a:gd name="T6" fmla="*/ 2147483647 w 222"/>
              <a:gd name="T7" fmla="*/ 2147483647 h 264"/>
              <a:gd name="T8" fmla="*/ 2147483647 w 222"/>
              <a:gd name="T9" fmla="*/ 2147483647 h 264"/>
              <a:gd name="T10" fmla="*/ 2147483647 w 222"/>
              <a:gd name="T11" fmla="*/ 0 h 264"/>
              <a:gd name="T12" fmla="*/ 2147483647 w 222"/>
              <a:gd name="T13" fmla="*/ 2147483647 h 264"/>
              <a:gd name="T14" fmla="*/ 2147483647 w 222"/>
              <a:gd name="T15" fmla="*/ 2147483647 h 264"/>
              <a:gd name="T16" fmla="*/ 2147483647 w 222"/>
              <a:gd name="T17" fmla="*/ 2147483647 h 264"/>
              <a:gd name="T18" fmla="*/ 2147483647 w 222"/>
              <a:gd name="T19" fmla="*/ 2147483647 h 264"/>
              <a:gd name="T20" fmla="*/ 2147483647 w 222"/>
              <a:gd name="T21" fmla="*/ 2147483647 h 264"/>
              <a:gd name="T22" fmla="*/ 2147483647 w 222"/>
              <a:gd name="T23" fmla="*/ 2147483647 h 264"/>
              <a:gd name="T24" fmla="*/ 2147483647 w 222"/>
              <a:gd name="T25" fmla="*/ 2147483647 h 264"/>
              <a:gd name="T26" fmla="*/ 2147483647 w 222"/>
              <a:gd name="T27" fmla="*/ 2147483647 h 264"/>
              <a:gd name="T28" fmla="*/ 2147483647 w 222"/>
              <a:gd name="T29" fmla="*/ 2147483647 h 264"/>
              <a:gd name="T30" fmla="*/ 2147483647 w 222"/>
              <a:gd name="T31" fmla="*/ 2147483647 h 264"/>
              <a:gd name="T32" fmla="*/ 2147483647 w 222"/>
              <a:gd name="T33" fmla="*/ 2147483647 h 264"/>
              <a:gd name="T34" fmla="*/ 2147483647 w 222"/>
              <a:gd name="T35" fmla="*/ 2147483647 h 26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2"/>
              <a:gd name="T55" fmla="*/ 0 h 264"/>
              <a:gd name="T56" fmla="*/ 222 w 222"/>
              <a:gd name="T57" fmla="*/ 264 h 26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2" h="264">
                <a:moveTo>
                  <a:pt x="30" y="246"/>
                </a:moveTo>
                <a:lnTo>
                  <a:pt x="0" y="177"/>
                </a:lnTo>
                <a:lnTo>
                  <a:pt x="0" y="117"/>
                </a:lnTo>
                <a:lnTo>
                  <a:pt x="33" y="51"/>
                </a:lnTo>
                <a:lnTo>
                  <a:pt x="81" y="12"/>
                </a:lnTo>
                <a:lnTo>
                  <a:pt x="132" y="0"/>
                </a:lnTo>
                <a:lnTo>
                  <a:pt x="183" y="3"/>
                </a:lnTo>
                <a:lnTo>
                  <a:pt x="222" y="45"/>
                </a:lnTo>
                <a:lnTo>
                  <a:pt x="204" y="66"/>
                </a:lnTo>
                <a:lnTo>
                  <a:pt x="171" y="63"/>
                </a:lnTo>
                <a:lnTo>
                  <a:pt x="135" y="72"/>
                </a:lnTo>
                <a:lnTo>
                  <a:pt x="105" y="99"/>
                </a:lnTo>
                <a:lnTo>
                  <a:pt x="72" y="159"/>
                </a:lnTo>
                <a:lnTo>
                  <a:pt x="87" y="204"/>
                </a:lnTo>
                <a:lnTo>
                  <a:pt x="96" y="225"/>
                </a:lnTo>
                <a:lnTo>
                  <a:pt x="90" y="264"/>
                </a:lnTo>
                <a:lnTo>
                  <a:pt x="48" y="264"/>
                </a:lnTo>
                <a:lnTo>
                  <a:pt x="30" y="246"/>
                </a:lnTo>
                <a:close/>
              </a:path>
            </a:pathLst>
          </a:custGeom>
          <a:solidFill>
            <a:schemeClr val="bg1"/>
          </a:solidFill>
          <a:ln>
            <a:noFill/>
          </a:ln>
          <a:extLst>
            <a:ext uri="{91240B29-F687-4F45-9708-019B960494DF}">
              <a14:hiddenLine xmlns:a14="http://schemas.microsoft.com/office/drawing/2010/main" w="12700"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9462" name="Rectangle 6"/>
          <p:cNvSpPr>
            <a:spLocks noGrp="1" noChangeArrowheads="1"/>
          </p:cNvSpPr>
          <p:nvPr>
            <p:ph type="title"/>
          </p:nvPr>
        </p:nvSpPr>
        <p:spPr/>
        <p:txBody>
          <a:bodyPr/>
          <a:lstStyle/>
          <a:p>
            <a:r>
              <a:rPr lang="en-US" smtClean="0"/>
              <a:t>Mapping roles to users</a:t>
            </a:r>
          </a:p>
        </p:txBody>
      </p:sp>
      <p:sp>
        <p:nvSpPr>
          <p:cNvPr id="19463" name="Rectangle 7"/>
          <p:cNvSpPr>
            <a:spLocks noGrp="1" noChangeArrowheads="1"/>
          </p:cNvSpPr>
          <p:nvPr>
            <p:ph idx="1"/>
          </p:nvPr>
        </p:nvSpPr>
        <p:spPr>
          <a:xfrm>
            <a:off x="519113" y="5359400"/>
            <a:ext cx="8318500" cy="1030288"/>
          </a:xfrm>
        </p:spPr>
        <p:txBody>
          <a:bodyPr/>
          <a:lstStyle/>
          <a:p>
            <a:pPr>
              <a:buFont typeface="Arial" charset="0"/>
              <a:buChar char="•"/>
            </a:pPr>
            <a:r>
              <a:rPr lang="en-US" smtClean="0"/>
              <a:t>Each user is given one or more roles</a:t>
            </a:r>
          </a:p>
          <a:p>
            <a:pPr lvl="1"/>
            <a:r>
              <a:rPr lang="en-US" smtClean="0"/>
              <a:t>A user has all the permissions of the roles s/he is given</a:t>
            </a:r>
          </a:p>
        </p:txBody>
      </p:sp>
      <p:grpSp>
        <p:nvGrpSpPr>
          <p:cNvPr id="19464" name="Group 8"/>
          <p:cNvGrpSpPr>
            <a:grpSpLocks/>
          </p:cNvGrpSpPr>
          <p:nvPr/>
        </p:nvGrpSpPr>
        <p:grpSpPr bwMode="auto">
          <a:xfrm>
            <a:off x="944563" y="2524125"/>
            <a:ext cx="1111250" cy="1979613"/>
            <a:chOff x="629" y="864"/>
            <a:chExt cx="700" cy="1247"/>
          </a:xfrm>
        </p:grpSpPr>
        <p:grpSp>
          <p:nvGrpSpPr>
            <p:cNvPr id="19589" name="Group 9"/>
            <p:cNvGrpSpPr>
              <a:grpSpLocks/>
            </p:cNvGrpSpPr>
            <p:nvPr/>
          </p:nvGrpSpPr>
          <p:grpSpPr bwMode="auto">
            <a:xfrm rot="-1860773">
              <a:off x="901" y="1137"/>
              <a:ext cx="428" cy="911"/>
              <a:chOff x="2702" y="903"/>
              <a:chExt cx="1477" cy="3141"/>
            </a:xfrm>
          </p:grpSpPr>
          <p:sp>
            <p:nvSpPr>
              <p:cNvPr id="19596" name="Freeform 10"/>
              <p:cNvSpPr>
                <a:spLocks/>
              </p:cNvSpPr>
              <p:nvPr/>
            </p:nvSpPr>
            <p:spPr bwMode="auto">
              <a:xfrm>
                <a:off x="2702" y="903"/>
                <a:ext cx="1477" cy="3139"/>
              </a:xfrm>
              <a:custGeom>
                <a:avLst/>
                <a:gdLst>
                  <a:gd name="T0" fmla="*/ 2061 w 789"/>
                  <a:gd name="T1" fmla="*/ 8840 h 1677"/>
                  <a:gd name="T2" fmla="*/ 1181 w 789"/>
                  <a:gd name="T3" fmla="*/ 8139 h 1677"/>
                  <a:gd name="T4" fmla="*/ 550 w 789"/>
                  <a:gd name="T5" fmla="*/ 7141 h 1677"/>
                  <a:gd name="T6" fmla="*/ 39 w 789"/>
                  <a:gd name="T7" fmla="*/ 5746 h 1677"/>
                  <a:gd name="T8" fmla="*/ 0 w 789"/>
                  <a:gd name="T9" fmla="*/ 4421 h 1677"/>
                  <a:gd name="T10" fmla="*/ 294 w 789"/>
                  <a:gd name="T11" fmla="*/ 3130 h 1677"/>
                  <a:gd name="T12" fmla="*/ 1030 w 789"/>
                  <a:gd name="T13" fmla="*/ 1804 h 1677"/>
                  <a:gd name="T14" fmla="*/ 2138 w 789"/>
                  <a:gd name="T15" fmla="*/ 844 h 1677"/>
                  <a:gd name="T16" fmla="*/ 3242 w 789"/>
                  <a:gd name="T17" fmla="*/ 294 h 1677"/>
                  <a:gd name="T18" fmla="*/ 4461 w 789"/>
                  <a:gd name="T19" fmla="*/ 0 h 1677"/>
                  <a:gd name="T20" fmla="*/ 5562 w 789"/>
                  <a:gd name="T21" fmla="*/ 0 h 1677"/>
                  <a:gd name="T22" fmla="*/ 7110 w 789"/>
                  <a:gd name="T23" fmla="*/ 479 h 1677"/>
                  <a:gd name="T24" fmla="*/ 8179 w 789"/>
                  <a:gd name="T25" fmla="*/ 1293 h 1677"/>
                  <a:gd name="T26" fmla="*/ 9027 w 789"/>
                  <a:gd name="T27" fmla="*/ 2431 h 1677"/>
                  <a:gd name="T28" fmla="*/ 9508 w 789"/>
                  <a:gd name="T29" fmla="*/ 3497 h 1677"/>
                  <a:gd name="T30" fmla="*/ 9689 w 789"/>
                  <a:gd name="T31" fmla="*/ 5011 h 1677"/>
                  <a:gd name="T32" fmla="*/ 9433 w 789"/>
                  <a:gd name="T33" fmla="*/ 6519 h 1677"/>
                  <a:gd name="T34" fmla="*/ 8476 w 789"/>
                  <a:gd name="T35" fmla="*/ 8101 h 1677"/>
                  <a:gd name="T36" fmla="*/ 7439 w 789"/>
                  <a:gd name="T37" fmla="*/ 9026 h 1677"/>
                  <a:gd name="T38" fmla="*/ 6080 w 789"/>
                  <a:gd name="T39" fmla="*/ 9432 h 1677"/>
                  <a:gd name="T40" fmla="*/ 6116 w 789"/>
                  <a:gd name="T41" fmla="*/ 10095 h 1677"/>
                  <a:gd name="T42" fmla="*/ 5305 w 789"/>
                  <a:gd name="T43" fmla="*/ 10606 h 1677"/>
                  <a:gd name="T44" fmla="*/ 5155 w 789"/>
                  <a:gd name="T45" fmla="*/ 11968 h 1677"/>
                  <a:gd name="T46" fmla="*/ 4349 w 789"/>
                  <a:gd name="T47" fmla="*/ 12487 h 1677"/>
                  <a:gd name="T48" fmla="*/ 4236 w 789"/>
                  <a:gd name="T49" fmla="*/ 13293 h 1677"/>
                  <a:gd name="T50" fmla="*/ 3463 w 789"/>
                  <a:gd name="T51" fmla="*/ 13812 h 1677"/>
                  <a:gd name="T52" fmla="*/ 3312 w 789"/>
                  <a:gd name="T53" fmla="*/ 14435 h 1677"/>
                  <a:gd name="T54" fmla="*/ 3869 w 789"/>
                  <a:gd name="T55" fmla="*/ 15175 h 1677"/>
                  <a:gd name="T56" fmla="*/ 3686 w 789"/>
                  <a:gd name="T57" fmla="*/ 16683 h 1677"/>
                  <a:gd name="T58" fmla="*/ 2913 w 789"/>
                  <a:gd name="T59" fmla="*/ 17196 h 1677"/>
                  <a:gd name="T60" fmla="*/ 2834 w 789"/>
                  <a:gd name="T61" fmla="*/ 17936 h 1677"/>
                  <a:gd name="T62" fmla="*/ 3312 w 789"/>
                  <a:gd name="T63" fmla="*/ 18527 h 1677"/>
                  <a:gd name="T64" fmla="*/ 3280 w 789"/>
                  <a:gd name="T65" fmla="*/ 19371 h 1677"/>
                  <a:gd name="T66" fmla="*/ 1876 w 789"/>
                  <a:gd name="T67" fmla="*/ 20588 h 1677"/>
                  <a:gd name="T68" fmla="*/ 1101 w 789"/>
                  <a:gd name="T69" fmla="*/ 20476 h 1677"/>
                  <a:gd name="T70" fmla="*/ 406 w 789"/>
                  <a:gd name="T71" fmla="*/ 19557 h 1677"/>
                  <a:gd name="T72" fmla="*/ 2061 w 789"/>
                  <a:gd name="T73" fmla="*/ 8840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597" name="Oval 11"/>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9598" name="Oval 12"/>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19599" name="Rectangle 13"/>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grpSp>
          <p:nvGrpSpPr>
            <p:cNvPr id="19590" name="Group 14"/>
            <p:cNvGrpSpPr>
              <a:grpSpLocks/>
            </p:cNvGrpSpPr>
            <p:nvPr/>
          </p:nvGrpSpPr>
          <p:grpSpPr bwMode="auto">
            <a:xfrm>
              <a:off x="629" y="1199"/>
              <a:ext cx="428" cy="912"/>
              <a:chOff x="2702" y="903"/>
              <a:chExt cx="1477" cy="3141"/>
            </a:xfrm>
          </p:grpSpPr>
          <p:sp>
            <p:nvSpPr>
              <p:cNvPr id="19592" name="Freeform 15"/>
              <p:cNvSpPr>
                <a:spLocks/>
              </p:cNvSpPr>
              <p:nvPr/>
            </p:nvSpPr>
            <p:spPr bwMode="auto">
              <a:xfrm>
                <a:off x="2702" y="903"/>
                <a:ext cx="1477" cy="3139"/>
              </a:xfrm>
              <a:custGeom>
                <a:avLst/>
                <a:gdLst>
                  <a:gd name="T0" fmla="*/ 2061 w 789"/>
                  <a:gd name="T1" fmla="*/ 8840 h 1677"/>
                  <a:gd name="T2" fmla="*/ 1181 w 789"/>
                  <a:gd name="T3" fmla="*/ 8139 h 1677"/>
                  <a:gd name="T4" fmla="*/ 550 w 789"/>
                  <a:gd name="T5" fmla="*/ 7141 h 1677"/>
                  <a:gd name="T6" fmla="*/ 39 w 789"/>
                  <a:gd name="T7" fmla="*/ 5746 h 1677"/>
                  <a:gd name="T8" fmla="*/ 0 w 789"/>
                  <a:gd name="T9" fmla="*/ 4421 h 1677"/>
                  <a:gd name="T10" fmla="*/ 294 w 789"/>
                  <a:gd name="T11" fmla="*/ 3130 h 1677"/>
                  <a:gd name="T12" fmla="*/ 1030 w 789"/>
                  <a:gd name="T13" fmla="*/ 1804 h 1677"/>
                  <a:gd name="T14" fmla="*/ 2138 w 789"/>
                  <a:gd name="T15" fmla="*/ 844 h 1677"/>
                  <a:gd name="T16" fmla="*/ 3242 w 789"/>
                  <a:gd name="T17" fmla="*/ 294 h 1677"/>
                  <a:gd name="T18" fmla="*/ 4461 w 789"/>
                  <a:gd name="T19" fmla="*/ 0 h 1677"/>
                  <a:gd name="T20" fmla="*/ 5562 w 789"/>
                  <a:gd name="T21" fmla="*/ 0 h 1677"/>
                  <a:gd name="T22" fmla="*/ 7110 w 789"/>
                  <a:gd name="T23" fmla="*/ 479 h 1677"/>
                  <a:gd name="T24" fmla="*/ 8179 w 789"/>
                  <a:gd name="T25" fmla="*/ 1293 h 1677"/>
                  <a:gd name="T26" fmla="*/ 9027 w 789"/>
                  <a:gd name="T27" fmla="*/ 2431 h 1677"/>
                  <a:gd name="T28" fmla="*/ 9508 w 789"/>
                  <a:gd name="T29" fmla="*/ 3497 h 1677"/>
                  <a:gd name="T30" fmla="*/ 9689 w 789"/>
                  <a:gd name="T31" fmla="*/ 5011 h 1677"/>
                  <a:gd name="T32" fmla="*/ 9433 w 789"/>
                  <a:gd name="T33" fmla="*/ 6519 h 1677"/>
                  <a:gd name="T34" fmla="*/ 8476 w 789"/>
                  <a:gd name="T35" fmla="*/ 8101 h 1677"/>
                  <a:gd name="T36" fmla="*/ 7439 w 789"/>
                  <a:gd name="T37" fmla="*/ 9026 h 1677"/>
                  <a:gd name="T38" fmla="*/ 6080 w 789"/>
                  <a:gd name="T39" fmla="*/ 9432 h 1677"/>
                  <a:gd name="T40" fmla="*/ 6116 w 789"/>
                  <a:gd name="T41" fmla="*/ 10095 h 1677"/>
                  <a:gd name="T42" fmla="*/ 5305 w 789"/>
                  <a:gd name="T43" fmla="*/ 10606 h 1677"/>
                  <a:gd name="T44" fmla="*/ 5155 w 789"/>
                  <a:gd name="T45" fmla="*/ 11968 h 1677"/>
                  <a:gd name="T46" fmla="*/ 4349 w 789"/>
                  <a:gd name="T47" fmla="*/ 12487 h 1677"/>
                  <a:gd name="T48" fmla="*/ 4236 w 789"/>
                  <a:gd name="T49" fmla="*/ 13293 h 1677"/>
                  <a:gd name="T50" fmla="*/ 3463 w 789"/>
                  <a:gd name="T51" fmla="*/ 13812 h 1677"/>
                  <a:gd name="T52" fmla="*/ 3312 w 789"/>
                  <a:gd name="T53" fmla="*/ 14435 h 1677"/>
                  <a:gd name="T54" fmla="*/ 3869 w 789"/>
                  <a:gd name="T55" fmla="*/ 15175 h 1677"/>
                  <a:gd name="T56" fmla="*/ 3686 w 789"/>
                  <a:gd name="T57" fmla="*/ 16683 h 1677"/>
                  <a:gd name="T58" fmla="*/ 2913 w 789"/>
                  <a:gd name="T59" fmla="*/ 17196 h 1677"/>
                  <a:gd name="T60" fmla="*/ 2834 w 789"/>
                  <a:gd name="T61" fmla="*/ 17936 h 1677"/>
                  <a:gd name="T62" fmla="*/ 3312 w 789"/>
                  <a:gd name="T63" fmla="*/ 18527 h 1677"/>
                  <a:gd name="T64" fmla="*/ 3280 w 789"/>
                  <a:gd name="T65" fmla="*/ 19371 h 1677"/>
                  <a:gd name="T66" fmla="*/ 1876 w 789"/>
                  <a:gd name="T67" fmla="*/ 20588 h 1677"/>
                  <a:gd name="T68" fmla="*/ 1101 w 789"/>
                  <a:gd name="T69" fmla="*/ 20476 h 1677"/>
                  <a:gd name="T70" fmla="*/ 406 w 789"/>
                  <a:gd name="T71" fmla="*/ 19557 h 1677"/>
                  <a:gd name="T72" fmla="*/ 2061 w 789"/>
                  <a:gd name="T73" fmla="*/ 8840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593" name="Oval 16"/>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9594" name="Oval 17"/>
              <p:cNvSpPr>
                <a:spLocks noChangeArrowheads="1"/>
              </p:cNvSpPr>
              <p:nvPr/>
            </p:nvSpPr>
            <p:spPr bwMode="auto">
              <a:xfrm>
                <a:off x="3303" y="1100"/>
                <a:ext cx="387" cy="387"/>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19595" name="Rectangle 18"/>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19591" name="Freeform 19"/>
            <p:cNvSpPr>
              <a:spLocks/>
            </p:cNvSpPr>
            <p:nvPr/>
          </p:nvSpPr>
          <p:spPr bwMode="auto">
            <a:xfrm>
              <a:off x="669" y="864"/>
              <a:ext cx="464" cy="461"/>
            </a:xfrm>
            <a:custGeom>
              <a:avLst/>
              <a:gdLst>
                <a:gd name="T0" fmla="*/ 102 w 622"/>
                <a:gd name="T1" fmla="*/ 192 h 617"/>
                <a:gd name="T2" fmla="*/ 91 w 622"/>
                <a:gd name="T3" fmla="*/ 191 h 617"/>
                <a:gd name="T4" fmla="*/ 76 w 622"/>
                <a:gd name="T5" fmla="*/ 189 h 617"/>
                <a:gd name="T6" fmla="*/ 46 w 622"/>
                <a:gd name="T7" fmla="*/ 177 h 617"/>
                <a:gd name="T8" fmla="*/ 18 w 622"/>
                <a:gd name="T9" fmla="*/ 152 h 617"/>
                <a:gd name="T10" fmla="*/ 4 w 622"/>
                <a:gd name="T11" fmla="*/ 123 h 617"/>
                <a:gd name="T12" fmla="*/ 0 w 622"/>
                <a:gd name="T13" fmla="*/ 90 h 617"/>
                <a:gd name="T14" fmla="*/ 7 w 622"/>
                <a:gd name="T15" fmla="*/ 58 h 617"/>
                <a:gd name="T16" fmla="*/ 21 w 622"/>
                <a:gd name="T17" fmla="*/ 37 h 617"/>
                <a:gd name="T18" fmla="*/ 38 w 622"/>
                <a:gd name="T19" fmla="*/ 19 h 617"/>
                <a:gd name="T20" fmla="*/ 63 w 622"/>
                <a:gd name="T21" fmla="*/ 5 h 617"/>
                <a:gd name="T22" fmla="*/ 87 w 622"/>
                <a:gd name="T23" fmla="*/ 0 h 617"/>
                <a:gd name="T24" fmla="*/ 113 w 622"/>
                <a:gd name="T25" fmla="*/ 0 h 617"/>
                <a:gd name="T26" fmla="*/ 133 w 622"/>
                <a:gd name="T27" fmla="*/ 7 h 617"/>
                <a:gd name="T28" fmla="*/ 154 w 622"/>
                <a:gd name="T29" fmla="*/ 19 h 617"/>
                <a:gd name="T30" fmla="*/ 178 w 622"/>
                <a:gd name="T31" fmla="*/ 46 h 617"/>
                <a:gd name="T32" fmla="*/ 186 w 622"/>
                <a:gd name="T33" fmla="*/ 65 h 617"/>
                <a:gd name="T34" fmla="*/ 192 w 622"/>
                <a:gd name="T35" fmla="*/ 90 h 617"/>
                <a:gd name="T36" fmla="*/ 189 w 622"/>
                <a:gd name="T37" fmla="*/ 115 h 617"/>
                <a:gd name="T38" fmla="*/ 178 w 622"/>
                <a:gd name="T39" fmla="*/ 140 h 617"/>
                <a:gd name="T40" fmla="*/ 170 w 622"/>
                <a:gd name="T41" fmla="*/ 137 h 617"/>
                <a:gd name="T42" fmla="*/ 161 w 622"/>
                <a:gd name="T43" fmla="*/ 133 h 617"/>
                <a:gd name="T44" fmla="*/ 168 w 622"/>
                <a:gd name="T45" fmla="*/ 120 h 617"/>
                <a:gd name="T46" fmla="*/ 174 w 622"/>
                <a:gd name="T47" fmla="*/ 103 h 617"/>
                <a:gd name="T48" fmla="*/ 172 w 622"/>
                <a:gd name="T49" fmla="*/ 78 h 617"/>
                <a:gd name="T50" fmla="*/ 163 w 622"/>
                <a:gd name="T51" fmla="*/ 55 h 617"/>
                <a:gd name="T52" fmla="*/ 144 w 622"/>
                <a:gd name="T53" fmla="*/ 34 h 617"/>
                <a:gd name="T54" fmla="*/ 125 w 622"/>
                <a:gd name="T55" fmla="*/ 22 h 617"/>
                <a:gd name="T56" fmla="*/ 105 w 622"/>
                <a:gd name="T57" fmla="*/ 16 h 617"/>
                <a:gd name="T58" fmla="*/ 81 w 622"/>
                <a:gd name="T59" fmla="*/ 16 h 617"/>
                <a:gd name="T60" fmla="*/ 54 w 622"/>
                <a:gd name="T61" fmla="*/ 26 h 617"/>
                <a:gd name="T62" fmla="*/ 39 w 622"/>
                <a:gd name="T63" fmla="*/ 39 h 617"/>
                <a:gd name="T64" fmla="*/ 27 w 622"/>
                <a:gd name="T65" fmla="*/ 55 h 617"/>
                <a:gd name="T66" fmla="*/ 18 w 622"/>
                <a:gd name="T67" fmla="*/ 81 h 617"/>
                <a:gd name="T68" fmla="*/ 18 w 622"/>
                <a:gd name="T69" fmla="*/ 108 h 617"/>
                <a:gd name="T70" fmla="*/ 23 w 622"/>
                <a:gd name="T71" fmla="*/ 126 h 617"/>
                <a:gd name="T72" fmla="*/ 36 w 622"/>
                <a:gd name="T73" fmla="*/ 147 h 617"/>
                <a:gd name="T74" fmla="*/ 53 w 622"/>
                <a:gd name="T75" fmla="*/ 162 h 617"/>
                <a:gd name="T76" fmla="*/ 73 w 622"/>
                <a:gd name="T77" fmla="*/ 169 h 617"/>
                <a:gd name="T78" fmla="*/ 93 w 622"/>
                <a:gd name="T79" fmla="*/ 174 h 617"/>
                <a:gd name="T80" fmla="*/ 99 w 622"/>
                <a:gd name="T81" fmla="*/ 177 h 617"/>
                <a:gd name="T82" fmla="*/ 101 w 622"/>
                <a:gd name="T83" fmla="*/ 183 h 617"/>
                <a:gd name="T84" fmla="*/ 102 w 622"/>
                <a:gd name="T85" fmla="*/ 192 h 6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22"/>
                <a:gd name="T130" fmla="*/ 0 h 617"/>
                <a:gd name="T131" fmla="*/ 622 w 622"/>
                <a:gd name="T132" fmla="*/ 617 h 6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22" h="617">
                  <a:moveTo>
                    <a:pt x="330" y="617"/>
                  </a:moveTo>
                  <a:lnTo>
                    <a:pt x="292" y="611"/>
                  </a:lnTo>
                  <a:lnTo>
                    <a:pt x="246" y="606"/>
                  </a:lnTo>
                  <a:lnTo>
                    <a:pt x="147" y="567"/>
                  </a:lnTo>
                  <a:lnTo>
                    <a:pt x="57" y="489"/>
                  </a:lnTo>
                  <a:lnTo>
                    <a:pt x="12" y="393"/>
                  </a:lnTo>
                  <a:lnTo>
                    <a:pt x="0" y="288"/>
                  </a:lnTo>
                  <a:lnTo>
                    <a:pt x="24" y="186"/>
                  </a:lnTo>
                  <a:lnTo>
                    <a:pt x="66" y="120"/>
                  </a:lnTo>
                  <a:lnTo>
                    <a:pt x="123" y="60"/>
                  </a:lnTo>
                  <a:lnTo>
                    <a:pt x="204" y="18"/>
                  </a:lnTo>
                  <a:lnTo>
                    <a:pt x="282" y="0"/>
                  </a:lnTo>
                  <a:lnTo>
                    <a:pt x="366" y="0"/>
                  </a:lnTo>
                  <a:lnTo>
                    <a:pt x="429" y="21"/>
                  </a:lnTo>
                  <a:lnTo>
                    <a:pt x="498" y="60"/>
                  </a:lnTo>
                  <a:lnTo>
                    <a:pt x="573" y="144"/>
                  </a:lnTo>
                  <a:lnTo>
                    <a:pt x="600" y="207"/>
                  </a:lnTo>
                  <a:lnTo>
                    <a:pt x="622" y="291"/>
                  </a:lnTo>
                  <a:lnTo>
                    <a:pt x="612" y="369"/>
                  </a:lnTo>
                  <a:lnTo>
                    <a:pt x="574" y="451"/>
                  </a:lnTo>
                  <a:lnTo>
                    <a:pt x="550" y="439"/>
                  </a:lnTo>
                  <a:lnTo>
                    <a:pt x="522" y="427"/>
                  </a:lnTo>
                  <a:lnTo>
                    <a:pt x="540" y="385"/>
                  </a:lnTo>
                  <a:lnTo>
                    <a:pt x="560" y="331"/>
                  </a:lnTo>
                  <a:lnTo>
                    <a:pt x="558" y="252"/>
                  </a:lnTo>
                  <a:lnTo>
                    <a:pt x="525" y="177"/>
                  </a:lnTo>
                  <a:lnTo>
                    <a:pt x="465" y="111"/>
                  </a:lnTo>
                  <a:lnTo>
                    <a:pt x="405" y="72"/>
                  </a:lnTo>
                  <a:lnTo>
                    <a:pt x="339" y="51"/>
                  </a:lnTo>
                  <a:lnTo>
                    <a:pt x="261" y="54"/>
                  </a:lnTo>
                  <a:lnTo>
                    <a:pt x="174" y="84"/>
                  </a:lnTo>
                  <a:lnTo>
                    <a:pt x="126" y="123"/>
                  </a:lnTo>
                  <a:lnTo>
                    <a:pt x="87" y="177"/>
                  </a:lnTo>
                  <a:lnTo>
                    <a:pt x="57" y="261"/>
                  </a:lnTo>
                  <a:lnTo>
                    <a:pt x="57" y="345"/>
                  </a:lnTo>
                  <a:lnTo>
                    <a:pt x="75" y="405"/>
                  </a:lnTo>
                  <a:lnTo>
                    <a:pt x="117" y="474"/>
                  </a:lnTo>
                  <a:lnTo>
                    <a:pt x="171" y="519"/>
                  </a:lnTo>
                  <a:lnTo>
                    <a:pt x="237" y="543"/>
                  </a:lnTo>
                  <a:lnTo>
                    <a:pt x="297" y="558"/>
                  </a:lnTo>
                  <a:lnTo>
                    <a:pt x="321" y="567"/>
                  </a:lnTo>
                  <a:lnTo>
                    <a:pt x="327" y="588"/>
                  </a:lnTo>
                  <a:lnTo>
                    <a:pt x="330" y="617"/>
                  </a:lnTo>
                  <a:close/>
                </a:path>
              </a:pathLst>
            </a:custGeom>
            <a:solidFill>
              <a:schemeClr val="hlink"/>
            </a:solidFill>
            <a:ln w="12700" cap="flat" cmpd="sng">
              <a:solidFill>
                <a:schemeClr val="bg1"/>
              </a:solidFill>
              <a:prstDash val="solid"/>
              <a:round/>
              <a:headEnd/>
              <a:tailEnd/>
            </a:ln>
          </p:spPr>
          <p:txBody>
            <a:bodyPr wrap="none" lIns="0" tIns="0" rIns="0" bIns="0" anchor="ctr">
              <a:spAutoFit/>
            </a:bodyPr>
            <a:lstStyle/>
            <a:p>
              <a:endParaRPr lang="en-US"/>
            </a:p>
          </p:txBody>
        </p:sp>
      </p:grpSp>
      <p:sp>
        <p:nvSpPr>
          <p:cNvPr id="19465" name="Text Box 20"/>
          <p:cNvSpPr txBox="1">
            <a:spLocks noChangeArrowheads="1"/>
          </p:cNvSpPr>
          <p:nvPr/>
        </p:nvSpPr>
        <p:spPr bwMode="auto">
          <a:xfrm>
            <a:off x="558800" y="4537075"/>
            <a:ext cx="1738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CSR</a:t>
            </a:r>
          </a:p>
        </p:txBody>
      </p:sp>
      <p:grpSp>
        <p:nvGrpSpPr>
          <p:cNvPr id="19466" name="Group 21"/>
          <p:cNvGrpSpPr>
            <a:grpSpLocks/>
          </p:cNvGrpSpPr>
          <p:nvPr/>
        </p:nvGrpSpPr>
        <p:grpSpPr bwMode="auto">
          <a:xfrm>
            <a:off x="3451225" y="2524125"/>
            <a:ext cx="1149350" cy="1979613"/>
            <a:chOff x="2974" y="1863"/>
            <a:chExt cx="970" cy="1670"/>
          </a:xfrm>
        </p:grpSpPr>
        <p:grpSp>
          <p:nvGrpSpPr>
            <p:cNvPr id="19572" name="Group 22"/>
            <p:cNvGrpSpPr>
              <a:grpSpLocks/>
            </p:cNvGrpSpPr>
            <p:nvPr/>
          </p:nvGrpSpPr>
          <p:grpSpPr bwMode="auto">
            <a:xfrm rot="-1860773">
              <a:off x="3370" y="2228"/>
              <a:ext cx="574" cy="1221"/>
              <a:chOff x="2702" y="903"/>
              <a:chExt cx="1477" cy="3141"/>
            </a:xfrm>
          </p:grpSpPr>
          <p:sp>
            <p:nvSpPr>
              <p:cNvPr id="19585" name="Freeform 23"/>
              <p:cNvSpPr>
                <a:spLocks/>
              </p:cNvSpPr>
              <p:nvPr/>
            </p:nvSpPr>
            <p:spPr bwMode="auto">
              <a:xfrm>
                <a:off x="2702" y="903"/>
                <a:ext cx="1477" cy="3139"/>
              </a:xfrm>
              <a:custGeom>
                <a:avLst/>
                <a:gdLst>
                  <a:gd name="T0" fmla="*/ 2061 w 789"/>
                  <a:gd name="T1" fmla="*/ 8840 h 1677"/>
                  <a:gd name="T2" fmla="*/ 1181 w 789"/>
                  <a:gd name="T3" fmla="*/ 8139 h 1677"/>
                  <a:gd name="T4" fmla="*/ 550 w 789"/>
                  <a:gd name="T5" fmla="*/ 7141 h 1677"/>
                  <a:gd name="T6" fmla="*/ 39 w 789"/>
                  <a:gd name="T7" fmla="*/ 5746 h 1677"/>
                  <a:gd name="T8" fmla="*/ 0 w 789"/>
                  <a:gd name="T9" fmla="*/ 4421 h 1677"/>
                  <a:gd name="T10" fmla="*/ 294 w 789"/>
                  <a:gd name="T11" fmla="*/ 3130 h 1677"/>
                  <a:gd name="T12" fmla="*/ 1030 w 789"/>
                  <a:gd name="T13" fmla="*/ 1804 h 1677"/>
                  <a:gd name="T14" fmla="*/ 2138 w 789"/>
                  <a:gd name="T15" fmla="*/ 844 h 1677"/>
                  <a:gd name="T16" fmla="*/ 3242 w 789"/>
                  <a:gd name="T17" fmla="*/ 294 h 1677"/>
                  <a:gd name="T18" fmla="*/ 4461 w 789"/>
                  <a:gd name="T19" fmla="*/ 0 h 1677"/>
                  <a:gd name="T20" fmla="*/ 5562 w 789"/>
                  <a:gd name="T21" fmla="*/ 0 h 1677"/>
                  <a:gd name="T22" fmla="*/ 7110 w 789"/>
                  <a:gd name="T23" fmla="*/ 479 h 1677"/>
                  <a:gd name="T24" fmla="*/ 8179 w 789"/>
                  <a:gd name="T25" fmla="*/ 1293 h 1677"/>
                  <a:gd name="T26" fmla="*/ 9027 w 789"/>
                  <a:gd name="T27" fmla="*/ 2431 h 1677"/>
                  <a:gd name="T28" fmla="*/ 9508 w 789"/>
                  <a:gd name="T29" fmla="*/ 3497 h 1677"/>
                  <a:gd name="T30" fmla="*/ 9689 w 789"/>
                  <a:gd name="T31" fmla="*/ 5011 h 1677"/>
                  <a:gd name="T32" fmla="*/ 9433 w 789"/>
                  <a:gd name="T33" fmla="*/ 6519 h 1677"/>
                  <a:gd name="T34" fmla="*/ 8476 w 789"/>
                  <a:gd name="T35" fmla="*/ 8101 h 1677"/>
                  <a:gd name="T36" fmla="*/ 7439 w 789"/>
                  <a:gd name="T37" fmla="*/ 9026 h 1677"/>
                  <a:gd name="T38" fmla="*/ 6080 w 789"/>
                  <a:gd name="T39" fmla="*/ 9432 h 1677"/>
                  <a:gd name="T40" fmla="*/ 6116 w 789"/>
                  <a:gd name="T41" fmla="*/ 10095 h 1677"/>
                  <a:gd name="T42" fmla="*/ 5305 w 789"/>
                  <a:gd name="T43" fmla="*/ 10606 h 1677"/>
                  <a:gd name="T44" fmla="*/ 5155 w 789"/>
                  <a:gd name="T45" fmla="*/ 11968 h 1677"/>
                  <a:gd name="T46" fmla="*/ 4349 w 789"/>
                  <a:gd name="T47" fmla="*/ 12487 h 1677"/>
                  <a:gd name="T48" fmla="*/ 4236 w 789"/>
                  <a:gd name="T49" fmla="*/ 13293 h 1677"/>
                  <a:gd name="T50" fmla="*/ 3463 w 789"/>
                  <a:gd name="T51" fmla="*/ 13812 h 1677"/>
                  <a:gd name="T52" fmla="*/ 3312 w 789"/>
                  <a:gd name="T53" fmla="*/ 14435 h 1677"/>
                  <a:gd name="T54" fmla="*/ 3869 w 789"/>
                  <a:gd name="T55" fmla="*/ 15175 h 1677"/>
                  <a:gd name="T56" fmla="*/ 3686 w 789"/>
                  <a:gd name="T57" fmla="*/ 16683 h 1677"/>
                  <a:gd name="T58" fmla="*/ 2913 w 789"/>
                  <a:gd name="T59" fmla="*/ 17196 h 1677"/>
                  <a:gd name="T60" fmla="*/ 2834 w 789"/>
                  <a:gd name="T61" fmla="*/ 17936 h 1677"/>
                  <a:gd name="T62" fmla="*/ 3312 w 789"/>
                  <a:gd name="T63" fmla="*/ 18527 h 1677"/>
                  <a:gd name="T64" fmla="*/ 3280 w 789"/>
                  <a:gd name="T65" fmla="*/ 19371 h 1677"/>
                  <a:gd name="T66" fmla="*/ 1876 w 789"/>
                  <a:gd name="T67" fmla="*/ 20588 h 1677"/>
                  <a:gd name="T68" fmla="*/ 1101 w 789"/>
                  <a:gd name="T69" fmla="*/ 20476 h 1677"/>
                  <a:gd name="T70" fmla="*/ 406 w 789"/>
                  <a:gd name="T71" fmla="*/ 19557 h 1677"/>
                  <a:gd name="T72" fmla="*/ 2061 w 789"/>
                  <a:gd name="T73" fmla="*/ 8840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586" name="Oval 24"/>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9587" name="Oval 25"/>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19588" name="Rectangle 26"/>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grpSp>
          <p:nvGrpSpPr>
            <p:cNvPr id="19573" name="Group 27"/>
            <p:cNvGrpSpPr>
              <a:grpSpLocks/>
            </p:cNvGrpSpPr>
            <p:nvPr/>
          </p:nvGrpSpPr>
          <p:grpSpPr bwMode="auto">
            <a:xfrm rot="962870">
              <a:off x="2974" y="2299"/>
              <a:ext cx="696" cy="1168"/>
              <a:chOff x="2707" y="1713"/>
              <a:chExt cx="1038" cy="1741"/>
            </a:xfrm>
          </p:grpSpPr>
          <p:sp>
            <p:nvSpPr>
              <p:cNvPr id="19580" name="Freeform 28"/>
              <p:cNvSpPr>
                <a:spLocks/>
              </p:cNvSpPr>
              <p:nvPr/>
            </p:nvSpPr>
            <p:spPr bwMode="auto">
              <a:xfrm>
                <a:off x="2707" y="1713"/>
                <a:ext cx="1038" cy="1710"/>
              </a:xfrm>
              <a:custGeom>
                <a:avLst/>
                <a:gdLst>
                  <a:gd name="T0" fmla="*/ 837 w 1038"/>
                  <a:gd name="T1" fmla="*/ 1680 h 1710"/>
                  <a:gd name="T2" fmla="*/ 525 w 1038"/>
                  <a:gd name="T3" fmla="*/ 948 h 1710"/>
                  <a:gd name="T4" fmla="*/ 456 w 1038"/>
                  <a:gd name="T5" fmla="*/ 930 h 1710"/>
                  <a:gd name="T6" fmla="*/ 432 w 1038"/>
                  <a:gd name="T7" fmla="*/ 870 h 1710"/>
                  <a:gd name="T8" fmla="*/ 345 w 1038"/>
                  <a:gd name="T9" fmla="*/ 906 h 1710"/>
                  <a:gd name="T10" fmla="*/ 312 w 1038"/>
                  <a:gd name="T11" fmla="*/ 906 h 1710"/>
                  <a:gd name="T12" fmla="*/ 270 w 1038"/>
                  <a:gd name="T13" fmla="*/ 897 h 1710"/>
                  <a:gd name="T14" fmla="*/ 237 w 1038"/>
                  <a:gd name="T15" fmla="*/ 876 h 1710"/>
                  <a:gd name="T16" fmla="*/ 204 w 1038"/>
                  <a:gd name="T17" fmla="*/ 825 h 1710"/>
                  <a:gd name="T18" fmla="*/ 0 w 1038"/>
                  <a:gd name="T19" fmla="*/ 348 h 1710"/>
                  <a:gd name="T20" fmla="*/ 0 w 1038"/>
                  <a:gd name="T21" fmla="*/ 309 h 1710"/>
                  <a:gd name="T22" fmla="*/ 12 w 1038"/>
                  <a:gd name="T23" fmla="*/ 270 h 1710"/>
                  <a:gd name="T24" fmla="*/ 39 w 1038"/>
                  <a:gd name="T25" fmla="*/ 234 h 1710"/>
                  <a:gd name="T26" fmla="*/ 78 w 1038"/>
                  <a:gd name="T27" fmla="*/ 210 h 1710"/>
                  <a:gd name="T28" fmla="*/ 114 w 1038"/>
                  <a:gd name="T29" fmla="*/ 201 h 1710"/>
                  <a:gd name="T30" fmla="*/ 567 w 1038"/>
                  <a:gd name="T31" fmla="*/ 0 h 1710"/>
                  <a:gd name="T32" fmla="*/ 597 w 1038"/>
                  <a:gd name="T33" fmla="*/ 0 h 1710"/>
                  <a:gd name="T34" fmla="*/ 627 w 1038"/>
                  <a:gd name="T35" fmla="*/ 3 h 1710"/>
                  <a:gd name="T36" fmla="*/ 666 w 1038"/>
                  <a:gd name="T37" fmla="*/ 15 h 1710"/>
                  <a:gd name="T38" fmla="*/ 696 w 1038"/>
                  <a:gd name="T39" fmla="*/ 42 h 1710"/>
                  <a:gd name="T40" fmla="*/ 915 w 1038"/>
                  <a:gd name="T41" fmla="*/ 555 h 1710"/>
                  <a:gd name="T42" fmla="*/ 912 w 1038"/>
                  <a:gd name="T43" fmla="*/ 597 h 1710"/>
                  <a:gd name="T44" fmla="*/ 909 w 1038"/>
                  <a:gd name="T45" fmla="*/ 633 h 1710"/>
                  <a:gd name="T46" fmla="*/ 891 w 1038"/>
                  <a:gd name="T47" fmla="*/ 663 h 1710"/>
                  <a:gd name="T48" fmla="*/ 861 w 1038"/>
                  <a:gd name="T49" fmla="*/ 687 h 1710"/>
                  <a:gd name="T50" fmla="*/ 795 w 1038"/>
                  <a:gd name="T51" fmla="*/ 717 h 1710"/>
                  <a:gd name="T52" fmla="*/ 822 w 1038"/>
                  <a:gd name="T53" fmla="*/ 765 h 1710"/>
                  <a:gd name="T54" fmla="*/ 789 w 1038"/>
                  <a:gd name="T55" fmla="*/ 843 h 1710"/>
                  <a:gd name="T56" fmla="*/ 837 w 1038"/>
                  <a:gd name="T57" fmla="*/ 939 h 1710"/>
                  <a:gd name="T58" fmla="*/ 804 w 1038"/>
                  <a:gd name="T59" fmla="*/ 1014 h 1710"/>
                  <a:gd name="T60" fmla="*/ 828 w 1038"/>
                  <a:gd name="T61" fmla="*/ 1071 h 1710"/>
                  <a:gd name="T62" fmla="*/ 804 w 1038"/>
                  <a:gd name="T63" fmla="*/ 1140 h 1710"/>
                  <a:gd name="T64" fmla="*/ 822 w 1038"/>
                  <a:gd name="T65" fmla="*/ 1197 h 1710"/>
                  <a:gd name="T66" fmla="*/ 900 w 1038"/>
                  <a:gd name="T67" fmla="*/ 1221 h 1710"/>
                  <a:gd name="T68" fmla="*/ 945 w 1038"/>
                  <a:gd name="T69" fmla="*/ 1323 h 1710"/>
                  <a:gd name="T70" fmla="*/ 915 w 1038"/>
                  <a:gd name="T71" fmla="*/ 1401 h 1710"/>
                  <a:gd name="T72" fmla="*/ 936 w 1038"/>
                  <a:gd name="T73" fmla="*/ 1452 h 1710"/>
                  <a:gd name="T74" fmla="*/ 1020 w 1038"/>
                  <a:gd name="T75" fmla="*/ 1482 h 1710"/>
                  <a:gd name="T76" fmla="*/ 1038 w 1038"/>
                  <a:gd name="T77" fmla="*/ 1536 h 1710"/>
                  <a:gd name="T78" fmla="*/ 969 w 1038"/>
                  <a:gd name="T79" fmla="*/ 1698 h 1710"/>
                  <a:gd name="T80" fmla="*/ 909 w 1038"/>
                  <a:gd name="T81" fmla="*/ 1710 h 1710"/>
                  <a:gd name="T82" fmla="*/ 837 w 1038"/>
                  <a:gd name="T83" fmla="*/ 1680 h 17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38"/>
                  <a:gd name="T127" fmla="*/ 0 h 1710"/>
                  <a:gd name="T128" fmla="*/ 1038 w 1038"/>
                  <a:gd name="T129" fmla="*/ 1710 h 17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38" h="1710">
                    <a:moveTo>
                      <a:pt x="837" y="1680"/>
                    </a:moveTo>
                    <a:lnTo>
                      <a:pt x="525" y="948"/>
                    </a:lnTo>
                    <a:lnTo>
                      <a:pt x="456" y="930"/>
                    </a:lnTo>
                    <a:lnTo>
                      <a:pt x="432" y="870"/>
                    </a:lnTo>
                    <a:lnTo>
                      <a:pt x="345" y="906"/>
                    </a:lnTo>
                    <a:lnTo>
                      <a:pt x="312" y="906"/>
                    </a:lnTo>
                    <a:lnTo>
                      <a:pt x="270" y="897"/>
                    </a:lnTo>
                    <a:lnTo>
                      <a:pt x="237" y="876"/>
                    </a:lnTo>
                    <a:lnTo>
                      <a:pt x="204" y="825"/>
                    </a:lnTo>
                    <a:lnTo>
                      <a:pt x="0" y="348"/>
                    </a:lnTo>
                    <a:lnTo>
                      <a:pt x="0" y="309"/>
                    </a:lnTo>
                    <a:lnTo>
                      <a:pt x="12" y="270"/>
                    </a:lnTo>
                    <a:lnTo>
                      <a:pt x="39" y="234"/>
                    </a:lnTo>
                    <a:lnTo>
                      <a:pt x="78" y="210"/>
                    </a:lnTo>
                    <a:lnTo>
                      <a:pt x="114" y="201"/>
                    </a:lnTo>
                    <a:lnTo>
                      <a:pt x="567" y="0"/>
                    </a:lnTo>
                    <a:lnTo>
                      <a:pt x="597" y="0"/>
                    </a:lnTo>
                    <a:lnTo>
                      <a:pt x="627" y="3"/>
                    </a:lnTo>
                    <a:lnTo>
                      <a:pt x="666" y="15"/>
                    </a:lnTo>
                    <a:lnTo>
                      <a:pt x="696" y="42"/>
                    </a:lnTo>
                    <a:lnTo>
                      <a:pt x="915" y="555"/>
                    </a:lnTo>
                    <a:lnTo>
                      <a:pt x="912" y="597"/>
                    </a:lnTo>
                    <a:lnTo>
                      <a:pt x="909" y="633"/>
                    </a:lnTo>
                    <a:lnTo>
                      <a:pt x="891" y="663"/>
                    </a:lnTo>
                    <a:lnTo>
                      <a:pt x="861" y="687"/>
                    </a:lnTo>
                    <a:lnTo>
                      <a:pt x="795" y="717"/>
                    </a:lnTo>
                    <a:lnTo>
                      <a:pt x="822" y="765"/>
                    </a:lnTo>
                    <a:lnTo>
                      <a:pt x="789" y="843"/>
                    </a:lnTo>
                    <a:lnTo>
                      <a:pt x="837" y="939"/>
                    </a:lnTo>
                    <a:lnTo>
                      <a:pt x="804" y="1014"/>
                    </a:lnTo>
                    <a:lnTo>
                      <a:pt x="828" y="1071"/>
                    </a:lnTo>
                    <a:lnTo>
                      <a:pt x="804" y="1140"/>
                    </a:lnTo>
                    <a:lnTo>
                      <a:pt x="822" y="1197"/>
                    </a:lnTo>
                    <a:lnTo>
                      <a:pt x="900" y="1221"/>
                    </a:lnTo>
                    <a:lnTo>
                      <a:pt x="945" y="1323"/>
                    </a:lnTo>
                    <a:lnTo>
                      <a:pt x="915" y="1401"/>
                    </a:lnTo>
                    <a:lnTo>
                      <a:pt x="936" y="1452"/>
                    </a:lnTo>
                    <a:lnTo>
                      <a:pt x="1020" y="1482"/>
                    </a:lnTo>
                    <a:lnTo>
                      <a:pt x="1038" y="1536"/>
                    </a:lnTo>
                    <a:lnTo>
                      <a:pt x="969" y="1698"/>
                    </a:lnTo>
                    <a:lnTo>
                      <a:pt x="909" y="1710"/>
                    </a:lnTo>
                    <a:lnTo>
                      <a:pt x="837" y="1680"/>
                    </a:lnTo>
                    <a:close/>
                  </a:path>
                </a:pathLst>
              </a:custGeom>
              <a:solidFill>
                <a:schemeClr val="hlink"/>
              </a:solidFill>
              <a:ln w="12700" cap="flat" cmpd="sng">
                <a:solidFill>
                  <a:schemeClr val="bg1"/>
                </a:solidFill>
                <a:prstDash val="solid"/>
                <a:round/>
                <a:headEnd/>
                <a:tailEnd/>
              </a:ln>
            </p:spPr>
            <p:txBody>
              <a:bodyPr lIns="0" tIns="0" rIns="0" bIns="0" anchor="ctr">
                <a:spAutoFit/>
              </a:bodyPr>
              <a:lstStyle/>
              <a:p>
                <a:endParaRPr lang="en-US"/>
              </a:p>
            </p:txBody>
          </p:sp>
          <p:sp>
            <p:nvSpPr>
              <p:cNvPr id="19581" name="AutoShape 29"/>
              <p:cNvSpPr>
                <a:spLocks noChangeArrowheads="1"/>
              </p:cNvSpPr>
              <p:nvPr/>
            </p:nvSpPr>
            <p:spPr bwMode="auto">
              <a:xfrm rot="-1384604">
                <a:off x="2785" y="1794"/>
                <a:ext cx="761" cy="747"/>
              </a:xfrm>
              <a:prstGeom prst="roundRect">
                <a:avLst>
                  <a:gd name="adj" fmla="val 16667"/>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582" name="AutoShape 30"/>
              <p:cNvSpPr>
                <a:spLocks noChangeArrowheads="1"/>
              </p:cNvSpPr>
              <p:nvPr/>
            </p:nvSpPr>
            <p:spPr bwMode="auto">
              <a:xfrm rot="-1384604">
                <a:off x="2837" y="1852"/>
                <a:ext cx="654" cy="642"/>
              </a:xfrm>
              <a:prstGeom prst="roundRect">
                <a:avLst>
                  <a:gd name="adj" fmla="val 11449"/>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583" name="AutoShape 31"/>
              <p:cNvSpPr>
                <a:spLocks noChangeArrowheads="1"/>
              </p:cNvSpPr>
              <p:nvPr/>
            </p:nvSpPr>
            <p:spPr bwMode="auto">
              <a:xfrm rot="-1384604">
                <a:off x="2848" y="1945"/>
                <a:ext cx="474" cy="100"/>
              </a:xfrm>
              <a:prstGeom prst="roundRect">
                <a:avLst>
                  <a:gd name="adj" fmla="val 50000"/>
                </a:avLst>
              </a:prstGeom>
              <a:solidFill>
                <a:schemeClr val="tx1"/>
              </a:solidFill>
              <a:ln w="12700" algn="ctr">
                <a:solidFill>
                  <a:schemeClr val="bg1"/>
                </a:solidFill>
                <a:round/>
                <a:headEnd/>
                <a:tailEnd/>
              </a:ln>
            </p:spPr>
            <p:txBody>
              <a:bodyPr lIns="0" tIns="0" rIns="0" bIns="0" anchor="ctr">
                <a:spAutoFit/>
              </a:bodyPr>
              <a:lstStyle/>
              <a:p>
                <a:endParaRPr lang="en-US"/>
              </a:p>
            </p:txBody>
          </p:sp>
          <p:sp>
            <p:nvSpPr>
              <p:cNvPr id="19584" name="Rectangle 32"/>
              <p:cNvSpPr>
                <a:spLocks noChangeArrowheads="1"/>
              </p:cNvSpPr>
              <p:nvPr/>
            </p:nvSpPr>
            <p:spPr bwMode="auto">
              <a:xfrm rot="-1361510">
                <a:off x="3425" y="2412"/>
                <a:ext cx="52" cy="1042"/>
              </a:xfrm>
              <a:prstGeom prst="rect">
                <a:avLst/>
              </a:prstGeom>
              <a:solidFill>
                <a:srgbClr val="777777"/>
              </a:solidFill>
              <a:ln w="12700" algn="ctr">
                <a:solidFill>
                  <a:schemeClr val="bg1"/>
                </a:solidFill>
                <a:miter lim="800000"/>
                <a:headEnd/>
                <a:tailEnd/>
              </a:ln>
            </p:spPr>
            <p:txBody>
              <a:bodyPr lIns="0" tIns="0" rIns="0" bIns="0" anchor="ctr">
                <a:spAutoFit/>
              </a:bodyPr>
              <a:lstStyle/>
              <a:p>
                <a:endParaRPr lang="en-US"/>
              </a:p>
            </p:txBody>
          </p:sp>
        </p:grpSp>
        <p:grpSp>
          <p:nvGrpSpPr>
            <p:cNvPr id="19574" name="Group 33"/>
            <p:cNvGrpSpPr>
              <a:grpSpLocks/>
            </p:cNvGrpSpPr>
            <p:nvPr/>
          </p:nvGrpSpPr>
          <p:grpSpPr bwMode="auto">
            <a:xfrm>
              <a:off x="3006" y="2312"/>
              <a:ext cx="574" cy="1221"/>
              <a:chOff x="2702" y="903"/>
              <a:chExt cx="1477" cy="3141"/>
            </a:xfrm>
          </p:grpSpPr>
          <p:sp>
            <p:nvSpPr>
              <p:cNvPr id="19576" name="Freeform 34"/>
              <p:cNvSpPr>
                <a:spLocks/>
              </p:cNvSpPr>
              <p:nvPr/>
            </p:nvSpPr>
            <p:spPr bwMode="auto">
              <a:xfrm>
                <a:off x="2702" y="903"/>
                <a:ext cx="1477" cy="3139"/>
              </a:xfrm>
              <a:custGeom>
                <a:avLst/>
                <a:gdLst>
                  <a:gd name="T0" fmla="*/ 2061 w 789"/>
                  <a:gd name="T1" fmla="*/ 8840 h 1677"/>
                  <a:gd name="T2" fmla="*/ 1181 w 789"/>
                  <a:gd name="T3" fmla="*/ 8139 h 1677"/>
                  <a:gd name="T4" fmla="*/ 550 w 789"/>
                  <a:gd name="T5" fmla="*/ 7141 h 1677"/>
                  <a:gd name="T6" fmla="*/ 39 w 789"/>
                  <a:gd name="T7" fmla="*/ 5746 h 1677"/>
                  <a:gd name="T8" fmla="*/ 0 w 789"/>
                  <a:gd name="T9" fmla="*/ 4421 h 1677"/>
                  <a:gd name="T10" fmla="*/ 294 w 789"/>
                  <a:gd name="T11" fmla="*/ 3130 h 1677"/>
                  <a:gd name="T12" fmla="*/ 1030 w 789"/>
                  <a:gd name="T13" fmla="*/ 1804 h 1677"/>
                  <a:gd name="T14" fmla="*/ 2138 w 789"/>
                  <a:gd name="T15" fmla="*/ 844 h 1677"/>
                  <a:gd name="T16" fmla="*/ 3242 w 789"/>
                  <a:gd name="T17" fmla="*/ 294 h 1677"/>
                  <a:gd name="T18" fmla="*/ 4461 w 789"/>
                  <a:gd name="T19" fmla="*/ 0 h 1677"/>
                  <a:gd name="T20" fmla="*/ 5562 w 789"/>
                  <a:gd name="T21" fmla="*/ 0 h 1677"/>
                  <a:gd name="T22" fmla="*/ 7110 w 789"/>
                  <a:gd name="T23" fmla="*/ 479 h 1677"/>
                  <a:gd name="T24" fmla="*/ 8179 w 789"/>
                  <a:gd name="T25" fmla="*/ 1293 h 1677"/>
                  <a:gd name="T26" fmla="*/ 9027 w 789"/>
                  <a:gd name="T27" fmla="*/ 2431 h 1677"/>
                  <a:gd name="T28" fmla="*/ 9508 w 789"/>
                  <a:gd name="T29" fmla="*/ 3497 h 1677"/>
                  <a:gd name="T30" fmla="*/ 9689 w 789"/>
                  <a:gd name="T31" fmla="*/ 5011 h 1677"/>
                  <a:gd name="T32" fmla="*/ 9433 w 789"/>
                  <a:gd name="T33" fmla="*/ 6519 h 1677"/>
                  <a:gd name="T34" fmla="*/ 8476 w 789"/>
                  <a:gd name="T35" fmla="*/ 8101 h 1677"/>
                  <a:gd name="T36" fmla="*/ 7439 w 789"/>
                  <a:gd name="T37" fmla="*/ 9026 h 1677"/>
                  <a:gd name="T38" fmla="*/ 6080 w 789"/>
                  <a:gd name="T39" fmla="*/ 9432 h 1677"/>
                  <a:gd name="T40" fmla="*/ 6116 w 789"/>
                  <a:gd name="T41" fmla="*/ 10095 h 1677"/>
                  <a:gd name="T42" fmla="*/ 5305 w 789"/>
                  <a:gd name="T43" fmla="*/ 10606 h 1677"/>
                  <a:gd name="T44" fmla="*/ 5155 w 789"/>
                  <a:gd name="T45" fmla="*/ 11968 h 1677"/>
                  <a:gd name="T46" fmla="*/ 4349 w 789"/>
                  <a:gd name="T47" fmla="*/ 12487 h 1677"/>
                  <a:gd name="T48" fmla="*/ 4236 w 789"/>
                  <a:gd name="T49" fmla="*/ 13293 h 1677"/>
                  <a:gd name="T50" fmla="*/ 3463 w 789"/>
                  <a:gd name="T51" fmla="*/ 13812 h 1677"/>
                  <a:gd name="T52" fmla="*/ 3312 w 789"/>
                  <a:gd name="T53" fmla="*/ 14435 h 1677"/>
                  <a:gd name="T54" fmla="*/ 3869 w 789"/>
                  <a:gd name="T55" fmla="*/ 15175 h 1677"/>
                  <a:gd name="T56" fmla="*/ 3686 w 789"/>
                  <a:gd name="T57" fmla="*/ 16683 h 1677"/>
                  <a:gd name="T58" fmla="*/ 2913 w 789"/>
                  <a:gd name="T59" fmla="*/ 17196 h 1677"/>
                  <a:gd name="T60" fmla="*/ 2834 w 789"/>
                  <a:gd name="T61" fmla="*/ 17936 h 1677"/>
                  <a:gd name="T62" fmla="*/ 3312 w 789"/>
                  <a:gd name="T63" fmla="*/ 18527 h 1677"/>
                  <a:gd name="T64" fmla="*/ 3280 w 789"/>
                  <a:gd name="T65" fmla="*/ 19371 h 1677"/>
                  <a:gd name="T66" fmla="*/ 1876 w 789"/>
                  <a:gd name="T67" fmla="*/ 20588 h 1677"/>
                  <a:gd name="T68" fmla="*/ 1101 w 789"/>
                  <a:gd name="T69" fmla="*/ 20476 h 1677"/>
                  <a:gd name="T70" fmla="*/ 406 w 789"/>
                  <a:gd name="T71" fmla="*/ 19557 h 1677"/>
                  <a:gd name="T72" fmla="*/ 2061 w 789"/>
                  <a:gd name="T73" fmla="*/ 8840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577" name="Oval 35"/>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9578" name="Oval 36"/>
              <p:cNvSpPr>
                <a:spLocks noChangeArrowheads="1"/>
              </p:cNvSpPr>
              <p:nvPr/>
            </p:nvSpPr>
            <p:spPr bwMode="auto">
              <a:xfrm>
                <a:off x="3303" y="1100"/>
                <a:ext cx="387" cy="387"/>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19579" name="Rectangle 37"/>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19575" name="Freeform 38"/>
            <p:cNvSpPr>
              <a:spLocks/>
            </p:cNvSpPr>
            <p:nvPr/>
          </p:nvSpPr>
          <p:spPr bwMode="auto">
            <a:xfrm>
              <a:off x="3060" y="1863"/>
              <a:ext cx="622" cy="617"/>
            </a:xfrm>
            <a:custGeom>
              <a:avLst/>
              <a:gdLst>
                <a:gd name="T0" fmla="*/ 330 w 622"/>
                <a:gd name="T1" fmla="*/ 617 h 617"/>
                <a:gd name="T2" fmla="*/ 292 w 622"/>
                <a:gd name="T3" fmla="*/ 611 h 617"/>
                <a:gd name="T4" fmla="*/ 246 w 622"/>
                <a:gd name="T5" fmla="*/ 606 h 617"/>
                <a:gd name="T6" fmla="*/ 147 w 622"/>
                <a:gd name="T7" fmla="*/ 567 h 617"/>
                <a:gd name="T8" fmla="*/ 57 w 622"/>
                <a:gd name="T9" fmla="*/ 489 h 617"/>
                <a:gd name="T10" fmla="*/ 12 w 622"/>
                <a:gd name="T11" fmla="*/ 393 h 617"/>
                <a:gd name="T12" fmla="*/ 0 w 622"/>
                <a:gd name="T13" fmla="*/ 288 h 617"/>
                <a:gd name="T14" fmla="*/ 24 w 622"/>
                <a:gd name="T15" fmla="*/ 186 h 617"/>
                <a:gd name="T16" fmla="*/ 66 w 622"/>
                <a:gd name="T17" fmla="*/ 120 h 617"/>
                <a:gd name="T18" fmla="*/ 123 w 622"/>
                <a:gd name="T19" fmla="*/ 60 h 617"/>
                <a:gd name="T20" fmla="*/ 204 w 622"/>
                <a:gd name="T21" fmla="*/ 18 h 617"/>
                <a:gd name="T22" fmla="*/ 282 w 622"/>
                <a:gd name="T23" fmla="*/ 0 h 617"/>
                <a:gd name="T24" fmla="*/ 366 w 622"/>
                <a:gd name="T25" fmla="*/ 0 h 617"/>
                <a:gd name="T26" fmla="*/ 429 w 622"/>
                <a:gd name="T27" fmla="*/ 21 h 617"/>
                <a:gd name="T28" fmla="*/ 498 w 622"/>
                <a:gd name="T29" fmla="*/ 60 h 617"/>
                <a:gd name="T30" fmla="*/ 573 w 622"/>
                <a:gd name="T31" fmla="*/ 144 h 617"/>
                <a:gd name="T32" fmla="*/ 600 w 622"/>
                <a:gd name="T33" fmla="*/ 207 h 617"/>
                <a:gd name="T34" fmla="*/ 622 w 622"/>
                <a:gd name="T35" fmla="*/ 291 h 617"/>
                <a:gd name="T36" fmla="*/ 612 w 622"/>
                <a:gd name="T37" fmla="*/ 369 h 617"/>
                <a:gd name="T38" fmla="*/ 574 w 622"/>
                <a:gd name="T39" fmla="*/ 451 h 617"/>
                <a:gd name="T40" fmla="*/ 550 w 622"/>
                <a:gd name="T41" fmla="*/ 439 h 617"/>
                <a:gd name="T42" fmla="*/ 522 w 622"/>
                <a:gd name="T43" fmla="*/ 427 h 617"/>
                <a:gd name="T44" fmla="*/ 540 w 622"/>
                <a:gd name="T45" fmla="*/ 385 h 617"/>
                <a:gd name="T46" fmla="*/ 560 w 622"/>
                <a:gd name="T47" fmla="*/ 331 h 617"/>
                <a:gd name="T48" fmla="*/ 558 w 622"/>
                <a:gd name="T49" fmla="*/ 252 h 617"/>
                <a:gd name="T50" fmla="*/ 525 w 622"/>
                <a:gd name="T51" fmla="*/ 177 h 617"/>
                <a:gd name="T52" fmla="*/ 465 w 622"/>
                <a:gd name="T53" fmla="*/ 111 h 617"/>
                <a:gd name="T54" fmla="*/ 405 w 622"/>
                <a:gd name="T55" fmla="*/ 72 h 617"/>
                <a:gd name="T56" fmla="*/ 339 w 622"/>
                <a:gd name="T57" fmla="*/ 51 h 617"/>
                <a:gd name="T58" fmla="*/ 261 w 622"/>
                <a:gd name="T59" fmla="*/ 54 h 617"/>
                <a:gd name="T60" fmla="*/ 174 w 622"/>
                <a:gd name="T61" fmla="*/ 84 h 617"/>
                <a:gd name="T62" fmla="*/ 126 w 622"/>
                <a:gd name="T63" fmla="*/ 123 h 617"/>
                <a:gd name="T64" fmla="*/ 87 w 622"/>
                <a:gd name="T65" fmla="*/ 177 h 617"/>
                <a:gd name="T66" fmla="*/ 57 w 622"/>
                <a:gd name="T67" fmla="*/ 261 h 617"/>
                <a:gd name="T68" fmla="*/ 57 w 622"/>
                <a:gd name="T69" fmla="*/ 345 h 617"/>
                <a:gd name="T70" fmla="*/ 75 w 622"/>
                <a:gd name="T71" fmla="*/ 405 h 617"/>
                <a:gd name="T72" fmla="*/ 117 w 622"/>
                <a:gd name="T73" fmla="*/ 474 h 617"/>
                <a:gd name="T74" fmla="*/ 171 w 622"/>
                <a:gd name="T75" fmla="*/ 519 h 617"/>
                <a:gd name="T76" fmla="*/ 237 w 622"/>
                <a:gd name="T77" fmla="*/ 543 h 617"/>
                <a:gd name="T78" fmla="*/ 297 w 622"/>
                <a:gd name="T79" fmla="*/ 558 h 617"/>
                <a:gd name="T80" fmla="*/ 321 w 622"/>
                <a:gd name="T81" fmla="*/ 567 h 617"/>
                <a:gd name="T82" fmla="*/ 327 w 622"/>
                <a:gd name="T83" fmla="*/ 588 h 617"/>
                <a:gd name="T84" fmla="*/ 330 w 622"/>
                <a:gd name="T85" fmla="*/ 617 h 6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22"/>
                <a:gd name="T130" fmla="*/ 0 h 617"/>
                <a:gd name="T131" fmla="*/ 622 w 622"/>
                <a:gd name="T132" fmla="*/ 617 h 6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22" h="617">
                  <a:moveTo>
                    <a:pt x="330" y="617"/>
                  </a:moveTo>
                  <a:lnTo>
                    <a:pt x="292" y="611"/>
                  </a:lnTo>
                  <a:lnTo>
                    <a:pt x="246" y="606"/>
                  </a:lnTo>
                  <a:lnTo>
                    <a:pt x="147" y="567"/>
                  </a:lnTo>
                  <a:lnTo>
                    <a:pt x="57" y="489"/>
                  </a:lnTo>
                  <a:lnTo>
                    <a:pt x="12" y="393"/>
                  </a:lnTo>
                  <a:lnTo>
                    <a:pt x="0" y="288"/>
                  </a:lnTo>
                  <a:lnTo>
                    <a:pt x="24" y="186"/>
                  </a:lnTo>
                  <a:lnTo>
                    <a:pt x="66" y="120"/>
                  </a:lnTo>
                  <a:lnTo>
                    <a:pt x="123" y="60"/>
                  </a:lnTo>
                  <a:lnTo>
                    <a:pt x="204" y="18"/>
                  </a:lnTo>
                  <a:lnTo>
                    <a:pt x="282" y="0"/>
                  </a:lnTo>
                  <a:lnTo>
                    <a:pt x="366" y="0"/>
                  </a:lnTo>
                  <a:lnTo>
                    <a:pt x="429" y="21"/>
                  </a:lnTo>
                  <a:lnTo>
                    <a:pt x="498" y="60"/>
                  </a:lnTo>
                  <a:lnTo>
                    <a:pt x="573" y="144"/>
                  </a:lnTo>
                  <a:lnTo>
                    <a:pt x="600" y="207"/>
                  </a:lnTo>
                  <a:lnTo>
                    <a:pt x="622" y="291"/>
                  </a:lnTo>
                  <a:lnTo>
                    <a:pt x="612" y="369"/>
                  </a:lnTo>
                  <a:lnTo>
                    <a:pt x="574" y="451"/>
                  </a:lnTo>
                  <a:lnTo>
                    <a:pt x="550" y="439"/>
                  </a:lnTo>
                  <a:lnTo>
                    <a:pt x="522" y="427"/>
                  </a:lnTo>
                  <a:lnTo>
                    <a:pt x="540" y="385"/>
                  </a:lnTo>
                  <a:lnTo>
                    <a:pt x="560" y="331"/>
                  </a:lnTo>
                  <a:lnTo>
                    <a:pt x="558" y="252"/>
                  </a:lnTo>
                  <a:lnTo>
                    <a:pt x="525" y="177"/>
                  </a:lnTo>
                  <a:lnTo>
                    <a:pt x="465" y="111"/>
                  </a:lnTo>
                  <a:lnTo>
                    <a:pt x="405" y="72"/>
                  </a:lnTo>
                  <a:lnTo>
                    <a:pt x="339" y="51"/>
                  </a:lnTo>
                  <a:lnTo>
                    <a:pt x="261" y="54"/>
                  </a:lnTo>
                  <a:lnTo>
                    <a:pt x="174" y="84"/>
                  </a:lnTo>
                  <a:lnTo>
                    <a:pt x="126" y="123"/>
                  </a:lnTo>
                  <a:lnTo>
                    <a:pt x="87" y="177"/>
                  </a:lnTo>
                  <a:lnTo>
                    <a:pt x="57" y="261"/>
                  </a:lnTo>
                  <a:lnTo>
                    <a:pt x="57" y="345"/>
                  </a:lnTo>
                  <a:lnTo>
                    <a:pt x="75" y="405"/>
                  </a:lnTo>
                  <a:lnTo>
                    <a:pt x="117" y="474"/>
                  </a:lnTo>
                  <a:lnTo>
                    <a:pt x="171" y="519"/>
                  </a:lnTo>
                  <a:lnTo>
                    <a:pt x="237" y="543"/>
                  </a:lnTo>
                  <a:lnTo>
                    <a:pt x="297" y="558"/>
                  </a:lnTo>
                  <a:lnTo>
                    <a:pt x="321" y="567"/>
                  </a:lnTo>
                  <a:lnTo>
                    <a:pt x="327" y="588"/>
                  </a:lnTo>
                  <a:lnTo>
                    <a:pt x="330" y="617"/>
                  </a:lnTo>
                  <a:close/>
                </a:path>
              </a:pathLst>
            </a:custGeom>
            <a:solidFill>
              <a:schemeClr val="hlink"/>
            </a:solidFill>
            <a:ln w="12700" cap="flat" cmpd="sng">
              <a:solidFill>
                <a:schemeClr val="bg1"/>
              </a:solidFill>
              <a:prstDash val="solid"/>
              <a:round/>
              <a:headEnd/>
              <a:tailEnd/>
            </a:ln>
          </p:spPr>
          <p:txBody>
            <a:bodyPr wrap="none" lIns="0" tIns="0" rIns="0" bIns="0" anchor="ctr">
              <a:spAutoFit/>
            </a:bodyPr>
            <a:lstStyle/>
            <a:p>
              <a:endParaRPr lang="en-US"/>
            </a:p>
          </p:txBody>
        </p:sp>
      </p:grpSp>
      <p:sp>
        <p:nvSpPr>
          <p:cNvPr id="19467" name="Text Box 39"/>
          <p:cNvSpPr txBox="1">
            <a:spLocks noChangeArrowheads="1"/>
          </p:cNvSpPr>
          <p:nvPr/>
        </p:nvSpPr>
        <p:spPr bwMode="auto">
          <a:xfrm>
            <a:off x="3225800" y="4537075"/>
            <a:ext cx="1738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Adjuster</a:t>
            </a:r>
          </a:p>
        </p:txBody>
      </p:sp>
      <p:grpSp>
        <p:nvGrpSpPr>
          <p:cNvPr id="19468" name="Group 40"/>
          <p:cNvGrpSpPr>
            <a:grpSpLocks/>
          </p:cNvGrpSpPr>
          <p:nvPr/>
        </p:nvGrpSpPr>
        <p:grpSpPr bwMode="auto">
          <a:xfrm>
            <a:off x="901700" y="1306513"/>
            <a:ext cx="979488" cy="933450"/>
            <a:chOff x="3917" y="3057"/>
            <a:chExt cx="809" cy="771"/>
          </a:xfrm>
        </p:grpSpPr>
        <p:sp>
          <p:nvSpPr>
            <p:cNvPr id="19567" name="AutoShape 41"/>
            <p:cNvSpPr>
              <a:spLocks noChangeArrowheads="1"/>
            </p:cNvSpPr>
            <p:nvPr/>
          </p:nvSpPr>
          <p:spPr bwMode="auto">
            <a:xfrm>
              <a:off x="3917" y="3066"/>
              <a:ext cx="747" cy="76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9568" name="Oval 42"/>
            <p:cNvSpPr>
              <a:spLocks noChangeArrowheads="1"/>
            </p:cNvSpPr>
            <p:nvPr/>
          </p:nvSpPr>
          <p:spPr bwMode="auto">
            <a:xfrm>
              <a:off x="4227" y="3706"/>
              <a:ext cx="175" cy="95"/>
            </a:xfrm>
            <a:prstGeom prst="ellipse">
              <a:avLst/>
            </a:prstGeom>
            <a:solidFill>
              <a:srgbClr val="FAD461"/>
            </a:solidFill>
            <a:ln w="28575" algn="ctr">
              <a:solidFill>
                <a:schemeClr val="bg1"/>
              </a:solidFill>
              <a:round/>
              <a:headEnd/>
              <a:tailEnd/>
            </a:ln>
          </p:spPr>
          <p:txBody>
            <a:bodyPr wrap="none" anchor="ctr"/>
            <a:lstStyle/>
            <a:p>
              <a:endParaRPr lang="en-US"/>
            </a:p>
          </p:txBody>
        </p:sp>
        <p:sp>
          <p:nvSpPr>
            <p:cNvPr id="19569" name="Freeform 43"/>
            <p:cNvSpPr>
              <a:spLocks/>
            </p:cNvSpPr>
            <p:nvPr/>
          </p:nvSpPr>
          <p:spPr bwMode="auto">
            <a:xfrm>
              <a:off x="4387" y="3376"/>
              <a:ext cx="270" cy="365"/>
            </a:xfrm>
            <a:custGeom>
              <a:avLst/>
              <a:gdLst>
                <a:gd name="T0" fmla="*/ 0 w 162"/>
                <a:gd name="T1" fmla="*/ 1762 h 216"/>
                <a:gd name="T2" fmla="*/ 578 w 162"/>
                <a:gd name="T3" fmla="*/ 1490 h 216"/>
                <a:gd name="T4" fmla="*/ 1088 w 162"/>
                <a:gd name="T5" fmla="*/ 686 h 216"/>
                <a:gd name="T6" fmla="*/ 1250 w 162"/>
                <a:gd name="T7" fmla="*/ 0 h 216"/>
                <a:gd name="T8" fmla="*/ 0 60000 65536"/>
                <a:gd name="T9" fmla="*/ 0 60000 65536"/>
                <a:gd name="T10" fmla="*/ 0 60000 65536"/>
                <a:gd name="T11" fmla="*/ 0 60000 65536"/>
                <a:gd name="T12" fmla="*/ 0 w 162"/>
                <a:gd name="T13" fmla="*/ 0 h 216"/>
                <a:gd name="T14" fmla="*/ 162 w 162"/>
                <a:gd name="T15" fmla="*/ 216 h 216"/>
              </a:gdLst>
              <a:ahLst/>
              <a:cxnLst>
                <a:cxn ang="T8">
                  <a:pos x="T0" y="T1"/>
                </a:cxn>
                <a:cxn ang="T9">
                  <a:pos x="T2" y="T3"/>
                </a:cxn>
                <a:cxn ang="T10">
                  <a:pos x="T4" y="T5"/>
                </a:cxn>
                <a:cxn ang="T11">
                  <a:pos x="T6" y="T7"/>
                </a:cxn>
              </a:cxnLst>
              <a:rect l="T12" t="T13" r="T14" b="T15"/>
              <a:pathLst>
                <a:path w="162" h="216">
                  <a:moveTo>
                    <a:pt x="0" y="216"/>
                  </a:moveTo>
                  <a:cubicBezTo>
                    <a:pt x="25" y="210"/>
                    <a:pt x="51" y="205"/>
                    <a:pt x="75" y="183"/>
                  </a:cubicBezTo>
                  <a:cubicBezTo>
                    <a:pt x="99" y="161"/>
                    <a:pt x="127" y="114"/>
                    <a:pt x="141" y="84"/>
                  </a:cubicBezTo>
                  <a:cubicBezTo>
                    <a:pt x="155" y="54"/>
                    <a:pt x="159" y="14"/>
                    <a:pt x="162" y="0"/>
                  </a:cubicBezTo>
                </a:path>
              </a:pathLst>
            </a:custGeom>
            <a:noFill/>
            <a:ln w="28575"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70" name="Freeform 44"/>
            <p:cNvSpPr>
              <a:spLocks/>
            </p:cNvSpPr>
            <p:nvPr/>
          </p:nvSpPr>
          <p:spPr bwMode="auto">
            <a:xfrm>
              <a:off x="3939" y="3057"/>
              <a:ext cx="740" cy="349"/>
            </a:xfrm>
            <a:custGeom>
              <a:avLst/>
              <a:gdLst>
                <a:gd name="T0" fmla="*/ 0 w 446"/>
                <a:gd name="T1" fmla="*/ 1376 h 206"/>
                <a:gd name="T2" fmla="*/ 229 w 446"/>
                <a:gd name="T3" fmla="*/ 632 h 206"/>
                <a:gd name="T4" fmla="*/ 1093 w 446"/>
                <a:gd name="T5" fmla="*/ 166 h 206"/>
                <a:gd name="T6" fmla="*/ 1863 w 446"/>
                <a:gd name="T7" fmla="*/ 41 h 206"/>
                <a:gd name="T8" fmla="*/ 2773 w 446"/>
                <a:gd name="T9" fmla="*/ 413 h 206"/>
                <a:gd name="T10" fmla="*/ 3298 w 446"/>
                <a:gd name="T11" fmla="*/ 1225 h 206"/>
                <a:gd name="T12" fmla="*/ 3275 w 446"/>
                <a:gd name="T13" fmla="*/ 1696 h 206"/>
                <a:gd name="T14" fmla="*/ 0 60000 65536"/>
                <a:gd name="T15" fmla="*/ 0 60000 65536"/>
                <a:gd name="T16" fmla="*/ 0 60000 65536"/>
                <a:gd name="T17" fmla="*/ 0 60000 65536"/>
                <a:gd name="T18" fmla="*/ 0 60000 65536"/>
                <a:gd name="T19" fmla="*/ 0 60000 65536"/>
                <a:gd name="T20" fmla="*/ 0 60000 65536"/>
                <a:gd name="T21" fmla="*/ 0 w 446"/>
                <a:gd name="T22" fmla="*/ 0 h 206"/>
                <a:gd name="T23" fmla="*/ 446 w 446"/>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6" h="206">
                  <a:moveTo>
                    <a:pt x="0" y="167"/>
                  </a:moveTo>
                  <a:cubicBezTo>
                    <a:pt x="3" y="134"/>
                    <a:pt x="6" y="102"/>
                    <a:pt x="30" y="77"/>
                  </a:cubicBezTo>
                  <a:cubicBezTo>
                    <a:pt x="54" y="52"/>
                    <a:pt x="108" y="32"/>
                    <a:pt x="144" y="20"/>
                  </a:cubicBezTo>
                  <a:cubicBezTo>
                    <a:pt x="180" y="8"/>
                    <a:pt x="209" y="0"/>
                    <a:pt x="246" y="5"/>
                  </a:cubicBezTo>
                  <a:cubicBezTo>
                    <a:pt x="283" y="10"/>
                    <a:pt x="335" y="26"/>
                    <a:pt x="366" y="50"/>
                  </a:cubicBezTo>
                  <a:cubicBezTo>
                    <a:pt x="397" y="74"/>
                    <a:pt x="424" y="123"/>
                    <a:pt x="435" y="149"/>
                  </a:cubicBezTo>
                  <a:cubicBezTo>
                    <a:pt x="446" y="175"/>
                    <a:pt x="439" y="190"/>
                    <a:pt x="432" y="206"/>
                  </a:cubicBezTo>
                </a:path>
              </a:pathLst>
            </a:custGeom>
            <a:noFill/>
            <a:ln w="28575"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71" name="Oval 45"/>
            <p:cNvSpPr>
              <a:spLocks noChangeArrowheads="1"/>
            </p:cNvSpPr>
            <p:nvPr/>
          </p:nvSpPr>
          <p:spPr bwMode="auto">
            <a:xfrm>
              <a:off x="4601" y="3274"/>
              <a:ext cx="125" cy="203"/>
            </a:xfrm>
            <a:prstGeom prst="ellipse">
              <a:avLst/>
            </a:prstGeom>
            <a:solidFill>
              <a:srgbClr val="FAD461"/>
            </a:solidFill>
            <a:ln w="28575">
              <a:solidFill>
                <a:schemeClr val="bg1"/>
              </a:solidFill>
              <a:round/>
              <a:headEnd/>
              <a:tailEnd/>
            </a:ln>
          </p:spPr>
          <p:txBody>
            <a:bodyPr wrap="none" anchor="ctr"/>
            <a:lstStyle/>
            <a:p>
              <a:endParaRPr lang="en-US"/>
            </a:p>
          </p:txBody>
        </p:sp>
      </p:grpSp>
      <p:grpSp>
        <p:nvGrpSpPr>
          <p:cNvPr id="19469" name="Group 46"/>
          <p:cNvGrpSpPr>
            <a:grpSpLocks/>
          </p:cNvGrpSpPr>
          <p:nvPr/>
        </p:nvGrpSpPr>
        <p:grpSpPr bwMode="auto">
          <a:xfrm>
            <a:off x="3440113" y="1290638"/>
            <a:ext cx="1341437" cy="903287"/>
            <a:chOff x="2984" y="3331"/>
            <a:chExt cx="845" cy="569"/>
          </a:xfrm>
        </p:grpSpPr>
        <p:sp>
          <p:nvSpPr>
            <p:cNvPr id="19554" name="AutoShape 47"/>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9555" name="Group 48"/>
            <p:cNvGrpSpPr>
              <a:grpSpLocks/>
            </p:cNvGrpSpPr>
            <p:nvPr/>
          </p:nvGrpSpPr>
          <p:grpSpPr bwMode="auto">
            <a:xfrm>
              <a:off x="3386" y="3487"/>
              <a:ext cx="443" cy="398"/>
              <a:chOff x="4838" y="2218"/>
              <a:chExt cx="395" cy="355"/>
            </a:xfrm>
          </p:grpSpPr>
          <p:sp>
            <p:nvSpPr>
              <p:cNvPr id="19556" name="Freeform 49"/>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57" name="Freeform 50"/>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58" name="Freeform 51"/>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59" name="Freeform 52"/>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0" name="Freeform 53"/>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1" name="Freeform 54"/>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2" name="Freeform 55"/>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3" name="Rectangle 56"/>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64" name="Rectangle 57"/>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65" name="Freeform 58"/>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66" name="Rectangle 59"/>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9470" name="Group 60"/>
          <p:cNvGrpSpPr>
            <a:grpSpLocks/>
          </p:cNvGrpSpPr>
          <p:nvPr/>
        </p:nvGrpSpPr>
        <p:grpSpPr bwMode="auto">
          <a:xfrm>
            <a:off x="6546850" y="1258888"/>
            <a:ext cx="904875" cy="1270000"/>
            <a:chOff x="3870" y="2092"/>
            <a:chExt cx="570" cy="800"/>
          </a:xfrm>
        </p:grpSpPr>
        <p:sp>
          <p:nvSpPr>
            <p:cNvPr id="19549" name="Line 61"/>
            <p:cNvSpPr>
              <a:spLocks noChangeShapeType="1"/>
            </p:cNvSpPr>
            <p:nvPr/>
          </p:nvSpPr>
          <p:spPr bwMode="auto">
            <a:xfrm>
              <a:off x="4238"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50" name="Line 62"/>
            <p:cNvSpPr>
              <a:spLocks noChangeShapeType="1"/>
            </p:cNvSpPr>
            <p:nvPr/>
          </p:nvSpPr>
          <p:spPr bwMode="auto">
            <a:xfrm flipH="1">
              <a:off x="3870"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51" name="AutoShape 63"/>
            <p:cNvSpPr>
              <a:spLocks noChangeArrowheads="1"/>
            </p:cNvSpPr>
            <p:nvPr/>
          </p:nvSpPr>
          <p:spPr bwMode="auto">
            <a:xfrm rot="10800000">
              <a:off x="4122" y="2645"/>
              <a:ext cx="89" cy="70"/>
            </a:xfrm>
            <a:prstGeom prst="pentagon">
              <a:avLst/>
            </a:prstGeom>
            <a:solidFill>
              <a:srgbClr val="CC99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19552" name="Freeform 64"/>
            <p:cNvSpPr>
              <a:spLocks/>
            </p:cNvSpPr>
            <p:nvPr/>
          </p:nvSpPr>
          <p:spPr bwMode="auto">
            <a:xfrm>
              <a:off x="4114" y="2691"/>
              <a:ext cx="97" cy="201"/>
            </a:xfrm>
            <a:custGeom>
              <a:avLst/>
              <a:gdLst>
                <a:gd name="T0" fmla="*/ 75 w 75"/>
                <a:gd name="T1" fmla="*/ 8 h 156"/>
                <a:gd name="T2" fmla="*/ 0 w 75"/>
                <a:gd name="T3" fmla="*/ 314 h 156"/>
                <a:gd name="T4" fmla="*/ 109 w 75"/>
                <a:gd name="T5" fmla="*/ 430 h 156"/>
                <a:gd name="T6" fmla="*/ 210 w 75"/>
                <a:gd name="T7" fmla="*/ 314 h 156"/>
                <a:gd name="T8" fmla="*/ 133 w 75"/>
                <a:gd name="T9" fmla="*/ 0 h 156"/>
                <a:gd name="T10" fmla="*/ 0 60000 65536"/>
                <a:gd name="T11" fmla="*/ 0 60000 65536"/>
                <a:gd name="T12" fmla="*/ 0 60000 65536"/>
                <a:gd name="T13" fmla="*/ 0 60000 65536"/>
                <a:gd name="T14" fmla="*/ 0 60000 65536"/>
                <a:gd name="T15" fmla="*/ 0 w 75"/>
                <a:gd name="T16" fmla="*/ 0 h 156"/>
                <a:gd name="T17" fmla="*/ 75 w 75"/>
                <a:gd name="T18" fmla="*/ 156 h 156"/>
              </a:gdLst>
              <a:ahLst/>
              <a:cxnLst>
                <a:cxn ang="T10">
                  <a:pos x="T0" y="T1"/>
                </a:cxn>
                <a:cxn ang="T11">
                  <a:pos x="T2" y="T3"/>
                </a:cxn>
                <a:cxn ang="T12">
                  <a:pos x="T4" y="T5"/>
                </a:cxn>
                <a:cxn ang="T13">
                  <a:pos x="T6" y="T7"/>
                </a:cxn>
                <a:cxn ang="T14">
                  <a:pos x="T8" y="T9"/>
                </a:cxn>
              </a:cxnLst>
              <a:rect l="T15" t="T16" r="T17" b="T18"/>
              <a:pathLst>
                <a:path w="75" h="156">
                  <a:moveTo>
                    <a:pt x="27" y="3"/>
                  </a:moveTo>
                  <a:lnTo>
                    <a:pt x="0" y="114"/>
                  </a:lnTo>
                  <a:lnTo>
                    <a:pt x="39" y="156"/>
                  </a:lnTo>
                  <a:lnTo>
                    <a:pt x="75" y="114"/>
                  </a:lnTo>
                  <a:lnTo>
                    <a:pt x="48" y="0"/>
                  </a:lnTo>
                </a:path>
              </a:pathLst>
            </a:custGeom>
            <a:solidFill>
              <a:srgbClr val="CC99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anchor="ctr"/>
            <a:lstStyle/>
            <a:p>
              <a:endParaRPr lang="en-US"/>
            </a:p>
          </p:txBody>
        </p:sp>
        <p:sp>
          <p:nvSpPr>
            <p:cNvPr id="19553" name="AutoShape 65"/>
            <p:cNvSpPr>
              <a:spLocks noChangeArrowheads="1"/>
            </p:cNvSpPr>
            <p:nvPr/>
          </p:nvSpPr>
          <p:spPr bwMode="auto">
            <a:xfrm>
              <a:off x="3887" y="2092"/>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sp>
        <p:nvSpPr>
          <p:cNvPr id="19471" name="Text Box 66"/>
          <p:cNvSpPr txBox="1">
            <a:spLocks noChangeArrowheads="1"/>
          </p:cNvSpPr>
          <p:nvPr/>
        </p:nvSpPr>
        <p:spPr bwMode="auto">
          <a:xfrm>
            <a:off x="828675" y="903288"/>
            <a:ext cx="1081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Ida Belt</a:t>
            </a:r>
          </a:p>
        </p:txBody>
      </p:sp>
      <p:sp>
        <p:nvSpPr>
          <p:cNvPr id="19472" name="Text Box 67"/>
          <p:cNvSpPr txBox="1">
            <a:spLocks noChangeArrowheads="1"/>
          </p:cNvSpPr>
          <p:nvPr/>
        </p:nvSpPr>
        <p:spPr bwMode="auto">
          <a:xfrm>
            <a:off x="3067050" y="903288"/>
            <a:ext cx="17668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Betty Baker</a:t>
            </a:r>
          </a:p>
        </p:txBody>
      </p:sp>
      <p:sp>
        <p:nvSpPr>
          <p:cNvPr id="19473" name="Text Box 68"/>
          <p:cNvSpPr txBox="1">
            <a:spLocks noChangeArrowheads="1"/>
          </p:cNvSpPr>
          <p:nvPr/>
        </p:nvSpPr>
        <p:spPr bwMode="auto">
          <a:xfrm>
            <a:off x="5980113" y="903288"/>
            <a:ext cx="20716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Rick Ralston</a:t>
            </a:r>
          </a:p>
        </p:txBody>
      </p:sp>
      <p:grpSp>
        <p:nvGrpSpPr>
          <p:cNvPr id="19474" name="Group 69"/>
          <p:cNvGrpSpPr>
            <a:grpSpLocks/>
          </p:cNvGrpSpPr>
          <p:nvPr/>
        </p:nvGrpSpPr>
        <p:grpSpPr bwMode="auto">
          <a:xfrm>
            <a:off x="5678488" y="2524125"/>
            <a:ext cx="1149350" cy="1979613"/>
            <a:chOff x="2974" y="1863"/>
            <a:chExt cx="970" cy="1670"/>
          </a:xfrm>
        </p:grpSpPr>
        <p:grpSp>
          <p:nvGrpSpPr>
            <p:cNvPr id="19532" name="Group 70"/>
            <p:cNvGrpSpPr>
              <a:grpSpLocks/>
            </p:cNvGrpSpPr>
            <p:nvPr/>
          </p:nvGrpSpPr>
          <p:grpSpPr bwMode="auto">
            <a:xfrm rot="-1860773">
              <a:off x="3370" y="2228"/>
              <a:ext cx="574" cy="1221"/>
              <a:chOff x="2702" y="903"/>
              <a:chExt cx="1477" cy="3141"/>
            </a:xfrm>
          </p:grpSpPr>
          <p:sp>
            <p:nvSpPr>
              <p:cNvPr id="19545" name="Freeform 71"/>
              <p:cNvSpPr>
                <a:spLocks/>
              </p:cNvSpPr>
              <p:nvPr/>
            </p:nvSpPr>
            <p:spPr bwMode="auto">
              <a:xfrm>
                <a:off x="2702" y="903"/>
                <a:ext cx="1477" cy="3139"/>
              </a:xfrm>
              <a:custGeom>
                <a:avLst/>
                <a:gdLst>
                  <a:gd name="T0" fmla="*/ 2061 w 789"/>
                  <a:gd name="T1" fmla="*/ 8840 h 1677"/>
                  <a:gd name="T2" fmla="*/ 1181 w 789"/>
                  <a:gd name="T3" fmla="*/ 8139 h 1677"/>
                  <a:gd name="T4" fmla="*/ 550 w 789"/>
                  <a:gd name="T5" fmla="*/ 7141 h 1677"/>
                  <a:gd name="T6" fmla="*/ 39 w 789"/>
                  <a:gd name="T7" fmla="*/ 5746 h 1677"/>
                  <a:gd name="T8" fmla="*/ 0 w 789"/>
                  <a:gd name="T9" fmla="*/ 4421 h 1677"/>
                  <a:gd name="T10" fmla="*/ 294 w 789"/>
                  <a:gd name="T11" fmla="*/ 3130 h 1677"/>
                  <a:gd name="T12" fmla="*/ 1030 w 789"/>
                  <a:gd name="T13" fmla="*/ 1804 h 1677"/>
                  <a:gd name="T14" fmla="*/ 2138 w 789"/>
                  <a:gd name="T15" fmla="*/ 844 h 1677"/>
                  <a:gd name="T16" fmla="*/ 3242 w 789"/>
                  <a:gd name="T17" fmla="*/ 294 h 1677"/>
                  <a:gd name="T18" fmla="*/ 4461 w 789"/>
                  <a:gd name="T19" fmla="*/ 0 h 1677"/>
                  <a:gd name="T20" fmla="*/ 5562 w 789"/>
                  <a:gd name="T21" fmla="*/ 0 h 1677"/>
                  <a:gd name="T22" fmla="*/ 7110 w 789"/>
                  <a:gd name="T23" fmla="*/ 479 h 1677"/>
                  <a:gd name="T24" fmla="*/ 8179 w 789"/>
                  <a:gd name="T25" fmla="*/ 1293 h 1677"/>
                  <a:gd name="T26" fmla="*/ 9027 w 789"/>
                  <a:gd name="T27" fmla="*/ 2431 h 1677"/>
                  <a:gd name="T28" fmla="*/ 9508 w 789"/>
                  <a:gd name="T29" fmla="*/ 3497 h 1677"/>
                  <a:gd name="T30" fmla="*/ 9689 w 789"/>
                  <a:gd name="T31" fmla="*/ 5011 h 1677"/>
                  <a:gd name="T32" fmla="*/ 9433 w 789"/>
                  <a:gd name="T33" fmla="*/ 6519 h 1677"/>
                  <a:gd name="T34" fmla="*/ 8476 w 789"/>
                  <a:gd name="T35" fmla="*/ 8101 h 1677"/>
                  <a:gd name="T36" fmla="*/ 7439 w 789"/>
                  <a:gd name="T37" fmla="*/ 9026 h 1677"/>
                  <a:gd name="T38" fmla="*/ 6080 w 789"/>
                  <a:gd name="T39" fmla="*/ 9432 h 1677"/>
                  <a:gd name="T40" fmla="*/ 6116 w 789"/>
                  <a:gd name="T41" fmla="*/ 10095 h 1677"/>
                  <a:gd name="T42" fmla="*/ 5305 w 789"/>
                  <a:gd name="T43" fmla="*/ 10606 h 1677"/>
                  <a:gd name="T44" fmla="*/ 5155 w 789"/>
                  <a:gd name="T45" fmla="*/ 11968 h 1677"/>
                  <a:gd name="T46" fmla="*/ 4349 w 789"/>
                  <a:gd name="T47" fmla="*/ 12487 h 1677"/>
                  <a:gd name="T48" fmla="*/ 4236 w 789"/>
                  <a:gd name="T49" fmla="*/ 13293 h 1677"/>
                  <a:gd name="T50" fmla="*/ 3463 w 789"/>
                  <a:gd name="T51" fmla="*/ 13812 h 1677"/>
                  <a:gd name="T52" fmla="*/ 3312 w 789"/>
                  <a:gd name="T53" fmla="*/ 14435 h 1677"/>
                  <a:gd name="T54" fmla="*/ 3869 w 789"/>
                  <a:gd name="T55" fmla="*/ 15175 h 1677"/>
                  <a:gd name="T56" fmla="*/ 3686 w 789"/>
                  <a:gd name="T57" fmla="*/ 16683 h 1677"/>
                  <a:gd name="T58" fmla="*/ 2913 w 789"/>
                  <a:gd name="T59" fmla="*/ 17196 h 1677"/>
                  <a:gd name="T60" fmla="*/ 2834 w 789"/>
                  <a:gd name="T61" fmla="*/ 17936 h 1677"/>
                  <a:gd name="T62" fmla="*/ 3312 w 789"/>
                  <a:gd name="T63" fmla="*/ 18527 h 1677"/>
                  <a:gd name="T64" fmla="*/ 3280 w 789"/>
                  <a:gd name="T65" fmla="*/ 19371 h 1677"/>
                  <a:gd name="T66" fmla="*/ 1876 w 789"/>
                  <a:gd name="T67" fmla="*/ 20588 h 1677"/>
                  <a:gd name="T68" fmla="*/ 1101 w 789"/>
                  <a:gd name="T69" fmla="*/ 20476 h 1677"/>
                  <a:gd name="T70" fmla="*/ 406 w 789"/>
                  <a:gd name="T71" fmla="*/ 19557 h 1677"/>
                  <a:gd name="T72" fmla="*/ 2061 w 789"/>
                  <a:gd name="T73" fmla="*/ 8840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546" name="Oval 72"/>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9547" name="Oval 73"/>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19548" name="Rectangle 74"/>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grpSp>
          <p:nvGrpSpPr>
            <p:cNvPr id="19533" name="Group 75"/>
            <p:cNvGrpSpPr>
              <a:grpSpLocks/>
            </p:cNvGrpSpPr>
            <p:nvPr/>
          </p:nvGrpSpPr>
          <p:grpSpPr bwMode="auto">
            <a:xfrm rot="962870">
              <a:off x="2974" y="2299"/>
              <a:ext cx="696" cy="1168"/>
              <a:chOff x="2707" y="1713"/>
              <a:chExt cx="1038" cy="1741"/>
            </a:xfrm>
          </p:grpSpPr>
          <p:sp>
            <p:nvSpPr>
              <p:cNvPr id="19540" name="Freeform 76"/>
              <p:cNvSpPr>
                <a:spLocks/>
              </p:cNvSpPr>
              <p:nvPr/>
            </p:nvSpPr>
            <p:spPr bwMode="auto">
              <a:xfrm>
                <a:off x="2707" y="1713"/>
                <a:ext cx="1038" cy="1710"/>
              </a:xfrm>
              <a:custGeom>
                <a:avLst/>
                <a:gdLst>
                  <a:gd name="T0" fmla="*/ 837 w 1038"/>
                  <a:gd name="T1" fmla="*/ 1680 h 1710"/>
                  <a:gd name="T2" fmla="*/ 525 w 1038"/>
                  <a:gd name="T3" fmla="*/ 948 h 1710"/>
                  <a:gd name="T4" fmla="*/ 456 w 1038"/>
                  <a:gd name="T5" fmla="*/ 930 h 1710"/>
                  <a:gd name="T6" fmla="*/ 432 w 1038"/>
                  <a:gd name="T7" fmla="*/ 870 h 1710"/>
                  <a:gd name="T8" fmla="*/ 345 w 1038"/>
                  <a:gd name="T9" fmla="*/ 906 h 1710"/>
                  <a:gd name="T10" fmla="*/ 312 w 1038"/>
                  <a:gd name="T11" fmla="*/ 906 h 1710"/>
                  <a:gd name="T12" fmla="*/ 270 w 1038"/>
                  <a:gd name="T13" fmla="*/ 897 h 1710"/>
                  <a:gd name="T14" fmla="*/ 237 w 1038"/>
                  <a:gd name="T15" fmla="*/ 876 h 1710"/>
                  <a:gd name="T16" fmla="*/ 204 w 1038"/>
                  <a:gd name="T17" fmla="*/ 825 h 1710"/>
                  <a:gd name="T18" fmla="*/ 0 w 1038"/>
                  <a:gd name="T19" fmla="*/ 348 h 1710"/>
                  <a:gd name="T20" fmla="*/ 0 w 1038"/>
                  <a:gd name="T21" fmla="*/ 309 h 1710"/>
                  <a:gd name="T22" fmla="*/ 12 w 1038"/>
                  <a:gd name="T23" fmla="*/ 270 h 1710"/>
                  <a:gd name="T24" fmla="*/ 39 w 1038"/>
                  <a:gd name="T25" fmla="*/ 234 h 1710"/>
                  <a:gd name="T26" fmla="*/ 78 w 1038"/>
                  <a:gd name="T27" fmla="*/ 210 h 1710"/>
                  <a:gd name="T28" fmla="*/ 114 w 1038"/>
                  <a:gd name="T29" fmla="*/ 201 h 1710"/>
                  <a:gd name="T30" fmla="*/ 567 w 1038"/>
                  <a:gd name="T31" fmla="*/ 0 h 1710"/>
                  <a:gd name="T32" fmla="*/ 597 w 1038"/>
                  <a:gd name="T33" fmla="*/ 0 h 1710"/>
                  <a:gd name="T34" fmla="*/ 627 w 1038"/>
                  <a:gd name="T35" fmla="*/ 3 h 1710"/>
                  <a:gd name="T36" fmla="*/ 666 w 1038"/>
                  <a:gd name="T37" fmla="*/ 15 h 1710"/>
                  <a:gd name="T38" fmla="*/ 696 w 1038"/>
                  <a:gd name="T39" fmla="*/ 42 h 1710"/>
                  <a:gd name="T40" fmla="*/ 915 w 1038"/>
                  <a:gd name="T41" fmla="*/ 555 h 1710"/>
                  <a:gd name="T42" fmla="*/ 912 w 1038"/>
                  <a:gd name="T43" fmla="*/ 597 h 1710"/>
                  <a:gd name="T44" fmla="*/ 909 w 1038"/>
                  <a:gd name="T45" fmla="*/ 633 h 1710"/>
                  <a:gd name="T46" fmla="*/ 891 w 1038"/>
                  <a:gd name="T47" fmla="*/ 663 h 1710"/>
                  <a:gd name="T48" fmla="*/ 861 w 1038"/>
                  <a:gd name="T49" fmla="*/ 687 h 1710"/>
                  <a:gd name="T50" fmla="*/ 795 w 1038"/>
                  <a:gd name="T51" fmla="*/ 717 h 1710"/>
                  <a:gd name="T52" fmla="*/ 822 w 1038"/>
                  <a:gd name="T53" fmla="*/ 765 h 1710"/>
                  <a:gd name="T54" fmla="*/ 789 w 1038"/>
                  <a:gd name="T55" fmla="*/ 843 h 1710"/>
                  <a:gd name="T56" fmla="*/ 837 w 1038"/>
                  <a:gd name="T57" fmla="*/ 939 h 1710"/>
                  <a:gd name="T58" fmla="*/ 804 w 1038"/>
                  <a:gd name="T59" fmla="*/ 1014 h 1710"/>
                  <a:gd name="T60" fmla="*/ 828 w 1038"/>
                  <a:gd name="T61" fmla="*/ 1071 h 1710"/>
                  <a:gd name="T62" fmla="*/ 804 w 1038"/>
                  <a:gd name="T63" fmla="*/ 1140 h 1710"/>
                  <a:gd name="T64" fmla="*/ 822 w 1038"/>
                  <a:gd name="T65" fmla="*/ 1197 h 1710"/>
                  <a:gd name="T66" fmla="*/ 900 w 1038"/>
                  <a:gd name="T67" fmla="*/ 1221 h 1710"/>
                  <a:gd name="T68" fmla="*/ 945 w 1038"/>
                  <a:gd name="T69" fmla="*/ 1323 h 1710"/>
                  <a:gd name="T70" fmla="*/ 915 w 1038"/>
                  <a:gd name="T71" fmla="*/ 1401 h 1710"/>
                  <a:gd name="T72" fmla="*/ 936 w 1038"/>
                  <a:gd name="T73" fmla="*/ 1452 h 1710"/>
                  <a:gd name="T74" fmla="*/ 1020 w 1038"/>
                  <a:gd name="T75" fmla="*/ 1482 h 1710"/>
                  <a:gd name="T76" fmla="*/ 1038 w 1038"/>
                  <a:gd name="T77" fmla="*/ 1536 h 1710"/>
                  <a:gd name="T78" fmla="*/ 969 w 1038"/>
                  <a:gd name="T79" fmla="*/ 1698 h 1710"/>
                  <a:gd name="T80" fmla="*/ 909 w 1038"/>
                  <a:gd name="T81" fmla="*/ 1710 h 1710"/>
                  <a:gd name="T82" fmla="*/ 837 w 1038"/>
                  <a:gd name="T83" fmla="*/ 1680 h 17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38"/>
                  <a:gd name="T127" fmla="*/ 0 h 1710"/>
                  <a:gd name="T128" fmla="*/ 1038 w 1038"/>
                  <a:gd name="T129" fmla="*/ 1710 h 17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38" h="1710">
                    <a:moveTo>
                      <a:pt x="837" y="1680"/>
                    </a:moveTo>
                    <a:lnTo>
                      <a:pt x="525" y="948"/>
                    </a:lnTo>
                    <a:lnTo>
                      <a:pt x="456" y="930"/>
                    </a:lnTo>
                    <a:lnTo>
                      <a:pt x="432" y="870"/>
                    </a:lnTo>
                    <a:lnTo>
                      <a:pt x="345" y="906"/>
                    </a:lnTo>
                    <a:lnTo>
                      <a:pt x="312" y="906"/>
                    </a:lnTo>
                    <a:lnTo>
                      <a:pt x="270" y="897"/>
                    </a:lnTo>
                    <a:lnTo>
                      <a:pt x="237" y="876"/>
                    </a:lnTo>
                    <a:lnTo>
                      <a:pt x="204" y="825"/>
                    </a:lnTo>
                    <a:lnTo>
                      <a:pt x="0" y="348"/>
                    </a:lnTo>
                    <a:lnTo>
                      <a:pt x="0" y="309"/>
                    </a:lnTo>
                    <a:lnTo>
                      <a:pt x="12" y="270"/>
                    </a:lnTo>
                    <a:lnTo>
                      <a:pt x="39" y="234"/>
                    </a:lnTo>
                    <a:lnTo>
                      <a:pt x="78" y="210"/>
                    </a:lnTo>
                    <a:lnTo>
                      <a:pt x="114" y="201"/>
                    </a:lnTo>
                    <a:lnTo>
                      <a:pt x="567" y="0"/>
                    </a:lnTo>
                    <a:lnTo>
                      <a:pt x="597" y="0"/>
                    </a:lnTo>
                    <a:lnTo>
                      <a:pt x="627" y="3"/>
                    </a:lnTo>
                    <a:lnTo>
                      <a:pt x="666" y="15"/>
                    </a:lnTo>
                    <a:lnTo>
                      <a:pt x="696" y="42"/>
                    </a:lnTo>
                    <a:lnTo>
                      <a:pt x="915" y="555"/>
                    </a:lnTo>
                    <a:lnTo>
                      <a:pt x="912" y="597"/>
                    </a:lnTo>
                    <a:lnTo>
                      <a:pt x="909" y="633"/>
                    </a:lnTo>
                    <a:lnTo>
                      <a:pt x="891" y="663"/>
                    </a:lnTo>
                    <a:lnTo>
                      <a:pt x="861" y="687"/>
                    </a:lnTo>
                    <a:lnTo>
                      <a:pt x="795" y="717"/>
                    </a:lnTo>
                    <a:lnTo>
                      <a:pt x="822" y="765"/>
                    </a:lnTo>
                    <a:lnTo>
                      <a:pt x="789" y="843"/>
                    </a:lnTo>
                    <a:lnTo>
                      <a:pt x="837" y="939"/>
                    </a:lnTo>
                    <a:lnTo>
                      <a:pt x="804" y="1014"/>
                    </a:lnTo>
                    <a:lnTo>
                      <a:pt x="828" y="1071"/>
                    </a:lnTo>
                    <a:lnTo>
                      <a:pt x="804" y="1140"/>
                    </a:lnTo>
                    <a:lnTo>
                      <a:pt x="822" y="1197"/>
                    </a:lnTo>
                    <a:lnTo>
                      <a:pt x="900" y="1221"/>
                    </a:lnTo>
                    <a:lnTo>
                      <a:pt x="945" y="1323"/>
                    </a:lnTo>
                    <a:lnTo>
                      <a:pt x="915" y="1401"/>
                    </a:lnTo>
                    <a:lnTo>
                      <a:pt x="936" y="1452"/>
                    </a:lnTo>
                    <a:lnTo>
                      <a:pt x="1020" y="1482"/>
                    </a:lnTo>
                    <a:lnTo>
                      <a:pt x="1038" y="1536"/>
                    </a:lnTo>
                    <a:lnTo>
                      <a:pt x="969" y="1698"/>
                    </a:lnTo>
                    <a:lnTo>
                      <a:pt x="909" y="1710"/>
                    </a:lnTo>
                    <a:lnTo>
                      <a:pt x="837" y="1680"/>
                    </a:lnTo>
                    <a:close/>
                  </a:path>
                </a:pathLst>
              </a:custGeom>
              <a:solidFill>
                <a:schemeClr val="hlink"/>
              </a:solidFill>
              <a:ln w="12700" cap="flat" cmpd="sng">
                <a:solidFill>
                  <a:schemeClr val="bg1"/>
                </a:solidFill>
                <a:prstDash val="solid"/>
                <a:round/>
                <a:headEnd/>
                <a:tailEnd/>
              </a:ln>
            </p:spPr>
            <p:txBody>
              <a:bodyPr lIns="0" tIns="0" rIns="0" bIns="0" anchor="ctr">
                <a:spAutoFit/>
              </a:bodyPr>
              <a:lstStyle/>
              <a:p>
                <a:endParaRPr lang="en-US"/>
              </a:p>
            </p:txBody>
          </p:sp>
          <p:sp>
            <p:nvSpPr>
              <p:cNvPr id="19541" name="AutoShape 77"/>
              <p:cNvSpPr>
                <a:spLocks noChangeArrowheads="1"/>
              </p:cNvSpPr>
              <p:nvPr/>
            </p:nvSpPr>
            <p:spPr bwMode="auto">
              <a:xfrm rot="-1384604">
                <a:off x="2785" y="1794"/>
                <a:ext cx="761" cy="747"/>
              </a:xfrm>
              <a:prstGeom prst="roundRect">
                <a:avLst>
                  <a:gd name="adj" fmla="val 16667"/>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542" name="AutoShape 78"/>
              <p:cNvSpPr>
                <a:spLocks noChangeArrowheads="1"/>
              </p:cNvSpPr>
              <p:nvPr/>
            </p:nvSpPr>
            <p:spPr bwMode="auto">
              <a:xfrm rot="-1384604">
                <a:off x="2837" y="1852"/>
                <a:ext cx="654" cy="642"/>
              </a:xfrm>
              <a:prstGeom prst="roundRect">
                <a:avLst>
                  <a:gd name="adj" fmla="val 11449"/>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543" name="AutoShape 79"/>
              <p:cNvSpPr>
                <a:spLocks noChangeArrowheads="1"/>
              </p:cNvSpPr>
              <p:nvPr/>
            </p:nvSpPr>
            <p:spPr bwMode="auto">
              <a:xfrm rot="-1384604">
                <a:off x="2848" y="1945"/>
                <a:ext cx="474" cy="100"/>
              </a:xfrm>
              <a:prstGeom prst="roundRect">
                <a:avLst>
                  <a:gd name="adj" fmla="val 50000"/>
                </a:avLst>
              </a:prstGeom>
              <a:solidFill>
                <a:schemeClr val="tx1"/>
              </a:solidFill>
              <a:ln w="12700" algn="ctr">
                <a:solidFill>
                  <a:schemeClr val="bg1"/>
                </a:solidFill>
                <a:round/>
                <a:headEnd/>
                <a:tailEnd/>
              </a:ln>
            </p:spPr>
            <p:txBody>
              <a:bodyPr lIns="0" tIns="0" rIns="0" bIns="0" anchor="ctr">
                <a:spAutoFit/>
              </a:bodyPr>
              <a:lstStyle/>
              <a:p>
                <a:endParaRPr lang="en-US"/>
              </a:p>
            </p:txBody>
          </p:sp>
          <p:sp>
            <p:nvSpPr>
              <p:cNvPr id="19544" name="Rectangle 80"/>
              <p:cNvSpPr>
                <a:spLocks noChangeArrowheads="1"/>
              </p:cNvSpPr>
              <p:nvPr/>
            </p:nvSpPr>
            <p:spPr bwMode="auto">
              <a:xfrm rot="-1361510">
                <a:off x="3425" y="2412"/>
                <a:ext cx="52" cy="1042"/>
              </a:xfrm>
              <a:prstGeom prst="rect">
                <a:avLst/>
              </a:prstGeom>
              <a:solidFill>
                <a:srgbClr val="777777"/>
              </a:solidFill>
              <a:ln w="12700" algn="ctr">
                <a:solidFill>
                  <a:schemeClr val="bg1"/>
                </a:solidFill>
                <a:miter lim="800000"/>
                <a:headEnd/>
                <a:tailEnd/>
              </a:ln>
            </p:spPr>
            <p:txBody>
              <a:bodyPr lIns="0" tIns="0" rIns="0" bIns="0" anchor="ctr">
                <a:spAutoFit/>
              </a:bodyPr>
              <a:lstStyle/>
              <a:p>
                <a:endParaRPr lang="en-US"/>
              </a:p>
            </p:txBody>
          </p:sp>
        </p:grpSp>
        <p:grpSp>
          <p:nvGrpSpPr>
            <p:cNvPr id="19534" name="Group 81"/>
            <p:cNvGrpSpPr>
              <a:grpSpLocks/>
            </p:cNvGrpSpPr>
            <p:nvPr/>
          </p:nvGrpSpPr>
          <p:grpSpPr bwMode="auto">
            <a:xfrm>
              <a:off x="3006" y="2312"/>
              <a:ext cx="574" cy="1221"/>
              <a:chOff x="2702" y="903"/>
              <a:chExt cx="1477" cy="3141"/>
            </a:xfrm>
          </p:grpSpPr>
          <p:sp>
            <p:nvSpPr>
              <p:cNvPr id="19536" name="Freeform 82"/>
              <p:cNvSpPr>
                <a:spLocks/>
              </p:cNvSpPr>
              <p:nvPr/>
            </p:nvSpPr>
            <p:spPr bwMode="auto">
              <a:xfrm>
                <a:off x="2702" y="903"/>
                <a:ext cx="1477" cy="3139"/>
              </a:xfrm>
              <a:custGeom>
                <a:avLst/>
                <a:gdLst>
                  <a:gd name="T0" fmla="*/ 2061 w 789"/>
                  <a:gd name="T1" fmla="*/ 8840 h 1677"/>
                  <a:gd name="T2" fmla="*/ 1181 w 789"/>
                  <a:gd name="T3" fmla="*/ 8139 h 1677"/>
                  <a:gd name="T4" fmla="*/ 550 w 789"/>
                  <a:gd name="T5" fmla="*/ 7141 h 1677"/>
                  <a:gd name="T6" fmla="*/ 39 w 789"/>
                  <a:gd name="T7" fmla="*/ 5746 h 1677"/>
                  <a:gd name="T8" fmla="*/ 0 w 789"/>
                  <a:gd name="T9" fmla="*/ 4421 h 1677"/>
                  <a:gd name="T10" fmla="*/ 294 w 789"/>
                  <a:gd name="T11" fmla="*/ 3130 h 1677"/>
                  <a:gd name="T12" fmla="*/ 1030 w 789"/>
                  <a:gd name="T13" fmla="*/ 1804 h 1677"/>
                  <a:gd name="T14" fmla="*/ 2138 w 789"/>
                  <a:gd name="T15" fmla="*/ 844 h 1677"/>
                  <a:gd name="T16" fmla="*/ 3242 w 789"/>
                  <a:gd name="T17" fmla="*/ 294 h 1677"/>
                  <a:gd name="T18" fmla="*/ 4461 w 789"/>
                  <a:gd name="T19" fmla="*/ 0 h 1677"/>
                  <a:gd name="T20" fmla="*/ 5562 w 789"/>
                  <a:gd name="T21" fmla="*/ 0 h 1677"/>
                  <a:gd name="T22" fmla="*/ 7110 w 789"/>
                  <a:gd name="T23" fmla="*/ 479 h 1677"/>
                  <a:gd name="T24" fmla="*/ 8179 w 789"/>
                  <a:gd name="T25" fmla="*/ 1293 h 1677"/>
                  <a:gd name="T26" fmla="*/ 9027 w 789"/>
                  <a:gd name="T27" fmla="*/ 2431 h 1677"/>
                  <a:gd name="T28" fmla="*/ 9508 w 789"/>
                  <a:gd name="T29" fmla="*/ 3497 h 1677"/>
                  <a:gd name="T30" fmla="*/ 9689 w 789"/>
                  <a:gd name="T31" fmla="*/ 5011 h 1677"/>
                  <a:gd name="T32" fmla="*/ 9433 w 789"/>
                  <a:gd name="T33" fmla="*/ 6519 h 1677"/>
                  <a:gd name="T34" fmla="*/ 8476 w 789"/>
                  <a:gd name="T35" fmla="*/ 8101 h 1677"/>
                  <a:gd name="T36" fmla="*/ 7439 w 789"/>
                  <a:gd name="T37" fmla="*/ 9026 h 1677"/>
                  <a:gd name="T38" fmla="*/ 6080 w 789"/>
                  <a:gd name="T39" fmla="*/ 9432 h 1677"/>
                  <a:gd name="T40" fmla="*/ 6116 w 789"/>
                  <a:gd name="T41" fmla="*/ 10095 h 1677"/>
                  <a:gd name="T42" fmla="*/ 5305 w 789"/>
                  <a:gd name="T43" fmla="*/ 10606 h 1677"/>
                  <a:gd name="T44" fmla="*/ 5155 w 789"/>
                  <a:gd name="T45" fmla="*/ 11968 h 1677"/>
                  <a:gd name="T46" fmla="*/ 4349 w 789"/>
                  <a:gd name="T47" fmla="*/ 12487 h 1677"/>
                  <a:gd name="T48" fmla="*/ 4236 w 789"/>
                  <a:gd name="T49" fmla="*/ 13293 h 1677"/>
                  <a:gd name="T50" fmla="*/ 3463 w 789"/>
                  <a:gd name="T51" fmla="*/ 13812 h 1677"/>
                  <a:gd name="T52" fmla="*/ 3312 w 789"/>
                  <a:gd name="T53" fmla="*/ 14435 h 1677"/>
                  <a:gd name="T54" fmla="*/ 3869 w 789"/>
                  <a:gd name="T55" fmla="*/ 15175 h 1677"/>
                  <a:gd name="T56" fmla="*/ 3686 w 789"/>
                  <a:gd name="T57" fmla="*/ 16683 h 1677"/>
                  <a:gd name="T58" fmla="*/ 2913 w 789"/>
                  <a:gd name="T59" fmla="*/ 17196 h 1677"/>
                  <a:gd name="T60" fmla="*/ 2834 w 789"/>
                  <a:gd name="T61" fmla="*/ 17936 h 1677"/>
                  <a:gd name="T62" fmla="*/ 3312 w 789"/>
                  <a:gd name="T63" fmla="*/ 18527 h 1677"/>
                  <a:gd name="T64" fmla="*/ 3280 w 789"/>
                  <a:gd name="T65" fmla="*/ 19371 h 1677"/>
                  <a:gd name="T66" fmla="*/ 1876 w 789"/>
                  <a:gd name="T67" fmla="*/ 20588 h 1677"/>
                  <a:gd name="T68" fmla="*/ 1101 w 789"/>
                  <a:gd name="T69" fmla="*/ 20476 h 1677"/>
                  <a:gd name="T70" fmla="*/ 406 w 789"/>
                  <a:gd name="T71" fmla="*/ 19557 h 1677"/>
                  <a:gd name="T72" fmla="*/ 2061 w 789"/>
                  <a:gd name="T73" fmla="*/ 8840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537" name="Oval 83"/>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9538" name="Oval 84"/>
              <p:cNvSpPr>
                <a:spLocks noChangeArrowheads="1"/>
              </p:cNvSpPr>
              <p:nvPr/>
            </p:nvSpPr>
            <p:spPr bwMode="auto">
              <a:xfrm>
                <a:off x="3303" y="1100"/>
                <a:ext cx="387" cy="387"/>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19539" name="Rectangle 85"/>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19535" name="Freeform 86"/>
            <p:cNvSpPr>
              <a:spLocks/>
            </p:cNvSpPr>
            <p:nvPr/>
          </p:nvSpPr>
          <p:spPr bwMode="auto">
            <a:xfrm>
              <a:off x="3060" y="1863"/>
              <a:ext cx="622" cy="617"/>
            </a:xfrm>
            <a:custGeom>
              <a:avLst/>
              <a:gdLst>
                <a:gd name="T0" fmla="*/ 330 w 622"/>
                <a:gd name="T1" fmla="*/ 617 h 617"/>
                <a:gd name="T2" fmla="*/ 292 w 622"/>
                <a:gd name="T3" fmla="*/ 611 h 617"/>
                <a:gd name="T4" fmla="*/ 246 w 622"/>
                <a:gd name="T5" fmla="*/ 606 h 617"/>
                <a:gd name="T6" fmla="*/ 147 w 622"/>
                <a:gd name="T7" fmla="*/ 567 h 617"/>
                <a:gd name="T8" fmla="*/ 57 w 622"/>
                <a:gd name="T9" fmla="*/ 489 h 617"/>
                <a:gd name="T10" fmla="*/ 12 w 622"/>
                <a:gd name="T11" fmla="*/ 393 h 617"/>
                <a:gd name="T12" fmla="*/ 0 w 622"/>
                <a:gd name="T13" fmla="*/ 288 h 617"/>
                <a:gd name="T14" fmla="*/ 24 w 622"/>
                <a:gd name="T15" fmla="*/ 186 h 617"/>
                <a:gd name="T16" fmla="*/ 66 w 622"/>
                <a:gd name="T17" fmla="*/ 120 h 617"/>
                <a:gd name="T18" fmla="*/ 123 w 622"/>
                <a:gd name="T19" fmla="*/ 60 h 617"/>
                <a:gd name="T20" fmla="*/ 204 w 622"/>
                <a:gd name="T21" fmla="*/ 18 h 617"/>
                <a:gd name="T22" fmla="*/ 282 w 622"/>
                <a:gd name="T23" fmla="*/ 0 h 617"/>
                <a:gd name="T24" fmla="*/ 366 w 622"/>
                <a:gd name="T25" fmla="*/ 0 h 617"/>
                <a:gd name="T26" fmla="*/ 429 w 622"/>
                <a:gd name="T27" fmla="*/ 21 h 617"/>
                <a:gd name="T28" fmla="*/ 498 w 622"/>
                <a:gd name="T29" fmla="*/ 60 h 617"/>
                <a:gd name="T30" fmla="*/ 573 w 622"/>
                <a:gd name="T31" fmla="*/ 144 h 617"/>
                <a:gd name="T32" fmla="*/ 600 w 622"/>
                <a:gd name="T33" fmla="*/ 207 h 617"/>
                <a:gd name="T34" fmla="*/ 622 w 622"/>
                <a:gd name="T35" fmla="*/ 291 h 617"/>
                <a:gd name="T36" fmla="*/ 612 w 622"/>
                <a:gd name="T37" fmla="*/ 369 h 617"/>
                <a:gd name="T38" fmla="*/ 574 w 622"/>
                <a:gd name="T39" fmla="*/ 451 h 617"/>
                <a:gd name="T40" fmla="*/ 550 w 622"/>
                <a:gd name="T41" fmla="*/ 439 h 617"/>
                <a:gd name="T42" fmla="*/ 522 w 622"/>
                <a:gd name="T43" fmla="*/ 427 h 617"/>
                <a:gd name="T44" fmla="*/ 540 w 622"/>
                <a:gd name="T45" fmla="*/ 385 h 617"/>
                <a:gd name="T46" fmla="*/ 560 w 622"/>
                <a:gd name="T47" fmla="*/ 331 h 617"/>
                <a:gd name="T48" fmla="*/ 558 w 622"/>
                <a:gd name="T49" fmla="*/ 252 h 617"/>
                <a:gd name="T50" fmla="*/ 525 w 622"/>
                <a:gd name="T51" fmla="*/ 177 h 617"/>
                <a:gd name="T52" fmla="*/ 465 w 622"/>
                <a:gd name="T53" fmla="*/ 111 h 617"/>
                <a:gd name="T54" fmla="*/ 405 w 622"/>
                <a:gd name="T55" fmla="*/ 72 h 617"/>
                <a:gd name="T56" fmla="*/ 339 w 622"/>
                <a:gd name="T57" fmla="*/ 51 h 617"/>
                <a:gd name="T58" fmla="*/ 261 w 622"/>
                <a:gd name="T59" fmla="*/ 54 h 617"/>
                <a:gd name="T60" fmla="*/ 174 w 622"/>
                <a:gd name="T61" fmla="*/ 84 h 617"/>
                <a:gd name="T62" fmla="*/ 126 w 622"/>
                <a:gd name="T63" fmla="*/ 123 h 617"/>
                <a:gd name="T64" fmla="*/ 87 w 622"/>
                <a:gd name="T65" fmla="*/ 177 h 617"/>
                <a:gd name="T66" fmla="*/ 57 w 622"/>
                <a:gd name="T67" fmla="*/ 261 h 617"/>
                <a:gd name="T68" fmla="*/ 57 w 622"/>
                <a:gd name="T69" fmla="*/ 345 h 617"/>
                <a:gd name="T70" fmla="*/ 75 w 622"/>
                <a:gd name="T71" fmla="*/ 405 h 617"/>
                <a:gd name="T72" fmla="*/ 117 w 622"/>
                <a:gd name="T73" fmla="*/ 474 h 617"/>
                <a:gd name="T74" fmla="*/ 171 w 622"/>
                <a:gd name="T75" fmla="*/ 519 h 617"/>
                <a:gd name="T76" fmla="*/ 237 w 622"/>
                <a:gd name="T77" fmla="*/ 543 h 617"/>
                <a:gd name="T78" fmla="*/ 297 w 622"/>
                <a:gd name="T79" fmla="*/ 558 h 617"/>
                <a:gd name="T80" fmla="*/ 321 w 622"/>
                <a:gd name="T81" fmla="*/ 567 h 617"/>
                <a:gd name="T82" fmla="*/ 327 w 622"/>
                <a:gd name="T83" fmla="*/ 588 h 617"/>
                <a:gd name="T84" fmla="*/ 330 w 622"/>
                <a:gd name="T85" fmla="*/ 617 h 6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22"/>
                <a:gd name="T130" fmla="*/ 0 h 617"/>
                <a:gd name="T131" fmla="*/ 622 w 622"/>
                <a:gd name="T132" fmla="*/ 617 h 6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22" h="617">
                  <a:moveTo>
                    <a:pt x="330" y="617"/>
                  </a:moveTo>
                  <a:lnTo>
                    <a:pt x="292" y="611"/>
                  </a:lnTo>
                  <a:lnTo>
                    <a:pt x="246" y="606"/>
                  </a:lnTo>
                  <a:lnTo>
                    <a:pt x="147" y="567"/>
                  </a:lnTo>
                  <a:lnTo>
                    <a:pt x="57" y="489"/>
                  </a:lnTo>
                  <a:lnTo>
                    <a:pt x="12" y="393"/>
                  </a:lnTo>
                  <a:lnTo>
                    <a:pt x="0" y="288"/>
                  </a:lnTo>
                  <a:lnTo>
                    <a:pt x="24" y="186"/>
                  </a:lnTo>
                  <a:lnTo>
                    <a:pt x="66" y="120"/>
                  </a:lnTo>
                  <a:lnTo>
                    <a:pt x="123" y="60"/>
                  </a:lnTo>
                  <a:lnTo>
                    <a:pt x="204" y="18"/>
                  </a:lnTo>
                  <a:lnTo>
                    <a:pt x="282" y="0"/>
                  </a:lnTo>
                  <a:lnTo>
                    <a:pt x="366" y="0"/>
                  </a:lnTo>
                  <a:lnTo>
                    <a:pt x="429" y="21"/>
                  </a:lnTo>
                  <a:lnTo>
                    <a:pt x="498" y="60"/>
                  </a:lnTo>
                  <a:lnTo>
                    <a:pt x="573" y="144"/>
                  </a:lnTo>
                  <a:lnTo>
                    <a:pt x="600" y="207"/>
                  </a:lnTo>
                  <a:lnTo>
                    <a:pt x="622" y="291"/>
                  </a:lnTo>
                  <a:lnTo>
                    <a:pt x="612" y="369"/>
                  </a:lnTo>
                  <a:lnTo>
                    <a:pt x="574" y="451"/>
                  </a:lnTo>
                  <a:lnTo>
                    <a:pt x="550" y="439"/>
                  </a:lnTo>
                  <a:lnTo>
                    <a:pt x="522" y="427"/>
                  </a:lnTo>
                  <a:lnTo>
                    <a:pt x="540" y="385"/>
                  </a:lnTo>
                  <a:lnTo>
                    <a:pt x="560" y="331"/>
                  </a:lnTo>
                  <a:lnTo>
                    <a:pt x="558" y="252"/>
                  </a:lnTo>
                  <a:lnTo>
                    <a:pt x="525" y="177"/>
                  </a:lnTo>
                  <a:lnTo>
                    <a:pt x="465" y="111"/>
                  </a:lnTo>
                  <a:lnTo>
                    <a:pt x="405" y="72"/>
                  </a:lnTo>
                  <a:lnTo>
                    <a:pt x="339" y="51"/>
                  </a:lnTo>
                  <a:lnTo>
                    <a:pt x="261" y="54"/>
                  </a:lnTo>
                  <a:lnTo>
                    <a:pt x="174" y="84"/>
                  </a:lnTo>
                  <a:lnTo>
                    <a:pt x="126" y="123"/>
                  </a:lnTo>
                  <a:lnTo>
                    <a:pt x="87" y="177"/>
                  </a:lnTo>
                  <a:lnTo>
                    <a:pt x="57" y="261"/>
                  </a:lnTo>
                  <a:lnTo>
                    <a:pt x="57" y="345"/>
                  </a:lnTo>
                  <a:lnTo>
                    <a:pt x="75" y="405"/>
                  </a:lnTo>
                  <a:lnTo>
                    <a:pt x="117" y="474"/>
                  </a:lnTo>
                  <a:lnTo>
                    <a:pt x="171" y="519"/>
                  </a:lnTo>
                  <a:lnTo>
                    <a:pt x="237" y="543"/>
                  </a:lnTo>
                  <a:lnTo>
                    <a:pt x="297" y="558"/>
                  </a:lnTo>
                  <a:lnTo>
                    <a:pt x="321" y="567"/>
                  </a:lnTo>
                  <a:lnTo>
                    <a:pt x="327" y="588"/>
                  </a:lnTo>
                  <a:lnTo>
                    <a:pt x="330" y="617"/>
                  </a:lnTo>
                  <a:close/>
                </a:path>
              </a:pathLst>
            </a:custGeom>
            <a:solidFill>
              <a:schemeClr val="hlink"/>
            </a:solidFill>
            <a:ln w="12700" cap="flat" cmpd="sng">
              <a:solidFill>
                <a:schemeClr val="bg1"/>
              </a:solidFill>
              <a:prstDash val="solid"/>
              <a:round/>
              <a:headEnd/>
              <a:tailEnd/>
            </a:ln>
          </p:spPr>
          <p:txBody>
            <a:bodyPr wrap="none" lIns="0" tIns="0" rIns="0" bIns="0" anchor="ctr">
              <a:spAutoFit/>
            </a:bodyPr>
            <a:lstStyle/>
            <a:p>
              <a:endParaRPr lang="en-US"/>
            </a:p>
          </p:txBody>
        </p:sp>
      </p:grpSp>
      <p:sp>
        <p:nvSpPr>
          <p:cNvPr id="19475" name="Text Box 87"/>
          <p:cNvSpPr txBox="1">
            <a:spLocks noChangeArrowheads="1"/>
          </p:cNvSpPr>
          <p:nvPr/>
        </p:nvSpPr>
        <p:spPr bwMode="auto">
          <a:xfrm>
            <a:off x="5659438" y="4537075"/>
            <a:ext cx="1098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Adjuster</a:t>
            </a:r>
          </a:p>
        </p:txBody>
      </p:sp>
      <p:sp>
        <p:nvSpPr>
          <p:cNvPr id="19476" name="Text Box 88"/>
          <p:cNvSpPr txBox="1">
            <a:spLocks noChangeArrowheads="1"/>
          </p:cNvSpPr>
          <p:nvPr/>
        </p:nvSpPr>
        <p:spPr bwMode="auto">
          <a:xfrm>
            <a:off x="7315200" y="4537075"/>
            <a:ext cx="1312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Manager</a:t>
            </a:r>
          </a:p>
        </p:txBody>
      </p:sp>
      <p:grpSp>
        <p:nvGrpSpPr>
          <p:cNvPr id="19477" name="Group 89"/>
          <p:cNvGrpSpPr>
            <a:grpSpLocks/>
          </p:cNvGrpSpPr>
          <p:nvPr/>
        </p:nvGrpSpPr>
        <p:grpSpPr bwMode="auto">
          <a:xfrm>
            <a:off x="7248525" y="2555875"/>
            <a:ext cx="1200150" cy="1892300"/>
            <a:chOff x="4696" y="1588"/>
            <a:chExt cx="756" cy="1192"/>
          </a:xfrm>
        </p:grpSpPr>
        <p:grpSp>
          <p:nvGrpSpPr>
            <p:cNvPr id="19519" name="Group 90"/>
            <p:cNvGrpSpPr>
              <a:grpSpLocks/>
            </p:cNvGrpSpPr>
            <p:nvPr/>
          </p:nvGrpSpPr>
          <p:grpSpPr bwMode="auto">
            <a:xfrm>
              <a:off x="4933" y="1908"/>
              <a:ext cx="519" cy="872"/>
              <a:chOff x="2707" y="1713"/>
              <a:chExt cx="1038" cy="1741"/>
            </a:xfrm>
          </p:grpSpPr>
          <p:sp>
            <p:nvSpPr>
              <p:cNvPr id="19527" name="Freeform 91"/>
              <p:cNvSpPr>
                <a:spLocks/>
              </p:cNvSpPr>
              <p:nvPr/>
            </p:nvSpPr>
            <p:spPr bwMode="auto">
              <a:xfrm>
                <a:off x="2707" y="1713"/>
                <a:ext cx="1038" cy="1710"/>
              </a:xfrm>
              <a:custGeom>
                <a:avLst/>
                <a:gdLst>
                  <a:gd name="T0" fmla="*/ 837 w 1038"/>
                  <a:gd name="T1" fmla="*/ 1680 h 1710"/>
                  <a:gd name="T2" fmla="*/ 525 w 1038"/>
                  <a:gd name="T3" fmla="*/ 948 h 1710"/>
                  <a:gd name="T4" fmla="*/ 456 w 1038"/>
                  <a:gd name="T5" fmla="*/ 930 h 1710"/>
                  <a:gd name="T6" fmla="*/ 432 w 1038"/>
                  <a:gd name="T7" fmla="*/ 870 h 1710"/>
                  <a:gd name="T8" fmla="*/ 345 w 1038"/>
                  <a:gd name="T9" fmla="*/ 906 h 1710"/>
                  <a:gd name="T10" fmla="*/ 312 w 1038"/>
                  <a:gd name="T11" fmla="*/ 906 h 1710"/>
                  <a:gd name="T12" fmla="*/ 270 w 1038"/>
                  <a:gd name="T13" fmla="*/ 897 h 1710"/>
                  <a:gd name="T14" fmla="*/ 237 w 1038"/>
                  <a:gd name="T15" fmla="*/ 876 h 1710"/>
                  <a:gd name="T16" fmla="*/ 204 w 1038"/>
                  <a:gd name="T17" fmla="*/ 825 h 1710"/>
                  <a:gd name="T18" fmla="*/ 0 w 1038"/>
                  <a:gd name="T19" fmla="*/ 348 h 1710"/>
                  <a:gd name="T20" fmla="*/ 0 w 1038"/>
                  <a:gd name="T21" fmla="*/ 309 h 1710"/>
                  <a:gd name="T22" fmla="*/ 12 w 1038"/>
                  <a:gd name="T23" fmla="*/ 270 h 1710"/>
                  <a:gd name="T24" fmla="*/ 39 w 1038"/>
                  <a:gd name="T25" fmla="*/ 234 h 1710"/>
                  <a:gd name="T26" fmla="*/ 78 w 1038"/>
                  <a:gd name="T27" fmla="*/ 210 h 1710"/>
                  <a:gd name="T28" fmla="*/ 114 w 1038"/>
                  <a:gd name="T29" fmla="*/ 201 h 1710"/>
                  <a:gd name="T30" fmla="*/ 567 w 1038"/>
                  <a:gd name="T31" fmla="*/ 0 h 1710"/>
                  <a:gd name="T32" fmla="*/ 597 w 1038"/>
                  <a:gd name="T33" fmla="*/ 0 h 1710"/>
                  <a:gd name="T34" fmla="*/ 627 w 1038"/>
                  <a:gd name="T35" fmla="*/ 3 h 1710"/>
                  <a:gd name="T36" fmla="*/ 666 w 1038"/>
                  <a:gd name="T37" fmla="*/ 15 h 1710"/>
                  <a:gd name="T38" fmla="*/ 696 w 1038"/>
                  <a:gd name="T39" fmla="*/ 42 h 1710"/>
                  <a:gd name="T40" fmla="*/ 915 w 1038"/>
                  <a:gd name="T41" fmla="*/ 555 h 1710"/>
                  <a:gd name="T42" fmla="*/ 912 w 1038"/>
                  <a:gd name="T43" fmla="*/ 597 h 1710"/>
                  <a:gd name="T44" fmla="*/ 909 w 1038"/>
                  <a:gd name="T45" fmla="*/ 633 h 1710"/>
                  <a:gd name="T46" fmla="*/ 891 w 1038"/>
                  <a:gd name="T47" fmla="*/ 663 h 1710"/>
                  <a:gd name="T48" fmla="*/ 861 w 1038"/>
                  <a:gd name="T49" fmla="*/ 687 h 1710"/>
                  <a:gd name="T50" fmla="*/ 795 w 1038"/>
                  <a:gd name="T51" fmla="*/ 717 h 1710"/>
                  <a:gd name="T52" fmla="*/ 822 w 1038"/>
                  <a:gd name="T53" fmla="*/ 765 h 1710"/>
                  <a:gd name="T54" fmla="*/ 789 w 1038"/>
                  <a:gd name="T55" fmla="*/ 843 h 1710"/>
                  <a:gd name="T56" fmla="*/ 837 w 1038"/>
                  <a:gd name="T57" fmla="*/ 939 h 1710"/>
                  <a:gd name="T58" fmla="*/ 804 w 1038"/>
                  <a:gd name="T59" fmla="*/ 1014 h 1710"/>
                  <a:gd name="T60" fmla="*/ 828 w 1038"/>
                  <a:gd name="T61" fmla="*/ 1071 h 1710"/>
                  <a:gd name="T62" fmla="*/ 804 w 1038"/>
                  <a:gd name="T63" fmla="*/ 1140 h 1710"/>
                  <a:gd name="T64" fmla="*/ 822 w 1038"/>
                  <a:gd name="T65" fmla="*/ 1197 h 1710"/>
                  <a:gd name="T66" fmla="*/ 900 w 1038"/>
                  <a:gd name="T67" fmla="*/ 1221 h 1710"/>
                  <a:gd name="T68" fmla="*/ 945 w 1038"/>
                  <a:gd name="T69" fmla="*/ 1323 h 1710"/>
                  <a:gd name="T70" fmla="*/ 915 w 1038"/>
                  <a:gd name="T71" fmla="*/ 1401 h 1710"/>
                  <a:gd name="T72" fmla="*/ 936 w 1038"/>
                  <a:gd name="T73" fmla="*/ 1452 h 1710"/>
                  <a:gd name="T74" fmla="*/ 1020 w 1038"/>
                  <a:gd name="T75" fmla="*/ 1482 h 1710"/>
                  <a:gd name="T76" fmla="*/ 1038 w 1038"/>
                  <a:gd name="T77" fmla="*/ 1536 h 1710"/>
                  <a:gd name="T78" fmla="*/ 969 w 1038"/>
                  <a:gd name="T79" fmla="*/ 1698 h 1710"/>
                  <a:gd name="T80" fmla="*/ 909 w 1038"/>
                  <a:gd name="T81" fmla="*/ 1710 h 1710"/>
                  <a:gd name="T82" fmla="*/ 837 w 1038"/>
                  <a:gd name="T83" fmla="*/ 1680 h 17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38"/>
                  <a:gd name="T127" fmla="*/ 0 h 1710"/>
                  <a:gd name="T128" fmla="*/ 1038 w 1038"/>
                  <a:gd name="T129" fmla="*/ 1710 h 17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38" h="1710">
                    <a:moveTo>
                      <a:pt x="837" y="1680"/>
                    </a:moveTo>
                    <a:lnTo>
                      <a:pt x="525" y="948"/>
                    </a:lnTo>
                    <a:lnTo>
                      <a:pt x="456" y="930"/>
                    </a:lnTo>
                    <a:lnTo>
                      <a:pt x="432" y="870"/>
                    </a:lnTo>
                    <a:lnTo>
                      <a:pt x="345" y="906"/>
                    </a:lnTo>
                    <a:lnTo>
                      <a:pt x="312" y="906"/>
                    </a:lnTo>
                    <a:lnTo>
                      <a:pt x="270" y="897"/>
                    </a:lnTo>
                    <a:lnTo>
                      <a:pt x="237" y="876"/>
                    </a:lnTo>
                    <a:lnTo>
                      <a:pt x="204" y="825"/>
                    </a:lnTo>
                    <a:lnTo>
                      <a:pt x="0" y="348"/>
                    </a:lnTo>
                    <a:lnTo>
                      <a:pt x="0" y="309"/>
                    </a:lnTo>
                    <a:lnTo>
                      <a:pt x="12" y="270"/>
                    </a:lnTo>
                    <a:lnTo>
                      <a:pt x="39" y="234"/>
                    </a:lnTo>
                    <a:lnTo>
                      <a:pt x="78" y="210"/>
                    </a:lnTo>
                    <a:lnTo>
                      <a:pt x="114" y="201"/>
                    </a:lnTo>
                    <a:lnTo>
                      <a:pt x="567" y="0"/>
                    </a:lnTo>
                    <a:lnTo>
                      <a:pt x="597" y="0"/>
                    </a:lnTo>
                    <a:lnTo>
                      <a:pt x="627" y="3"/>
                    </a:lnTo>
                    <a:lnTo>
                      <a:pt x="666" y="15"/>
                    </a:lnTo>
                    <a:lnTo>
                      <a:pt x="696" y="42"/>
                    </a:lnTo>
                    <a:lnTo>
                      <a:pt x="915" y="555"/>
                    </a:lnTo>
                    <a:lnTo>
                      <a:pt x="912" y="597"/>
                    </a:lnTo>
                    <a:lnTo>
                      <a:pt x="909" y="633"/>
                    </a:lnTo>
                    <a:lnTo>
                      <a:pt x="891" y="663"/>
                    </a:lnTo>
                    <a:lnTo>
                      <a:pt x="861" y="687"/>
                    </a:lnTo>
                    <a:lnTo>
                      <a:pt x="795" y="717"/>
                    </a:lnTo>
                    <a:lnTo>
                      <a:pt x="822" y="765"/>
                    </a:lnTo>
                    <a:lnTo>
                      <a:pt x="789" y="843"/>
                    </a:lnTo>
                    <a:lnTo>
                      <a:pt x="837" y="939"/>
                    </a:lnTo>
                    <a:lnTo>
                      <a:pt x="804" y="1014"/>
                    </a:lnTo>
                    <a:lnTo>
                      <a:pt x="828" y="1071"/>
                    </a:lnTo>
                    <a:lnTo>
                      <a:pt x="804" y="1140"/>
                    </a:lnTo>
                    <a:lnTo>
                      <a:pt x="822" y="1197"/>
                    </a:lnTo>
                    <a:lnTo>
                      <a:pt x="900" y="1221"/>
                    </a:lnTo>
                    <a:lnTo>
                      <a:pt x="945" y="1323"/>
                    </a:lnTo>
                    <a:lnTo>
                      <a:pt x="915" y="1401"/>
                    </a:lnTo>
                    <a:lnTo>
                      <a:pt x="936" y="1452"/>
                    </a:lnTo>
                    <a:lnTo>
                      <a:pt x="1020" y="1482"/>
                    </a:lnTo>
                    <a:lnTo>
                      <a:pt x="1038" y="1536"/>
                    </a:lnTo>
                    <a:lnTo>
                      <a:pt x="969" y="1698"/>
                    </a:lnTo>
                    <a:lnTo>
                      <a:pt x="909" y="1710"/>
                    </a:lnTo>
                    <a:lnTo>
                      <a:pt x="837" y="1680"/>
                    </a:lnTo>
                    <a:close/>
                  </a:path>
                </a:pathLst>
              </a:custGeom>
              <a:solidFill>
                <a:schemeClr val="hlink"/>
              </a:solidFill>
              <a:ln w="12700" cap="flat" cmpd="sng">
                <a:solidFill>
                  <a:schemeClr val="bg1"/>
                </a:solidFill>
                <a:prstDash val="solid"/>
                <a:round/>
                <a:headEnd/>
                <a:tailEnd/>
              </a:ln>
            </p:spPr>
            <p:txBody>
              <a:bodyPr lIns="0" tIns="0" rIns="0" bIns="0" anchor="ctr">
                <a:spAutoFit/>
              </a:bodyPr>
              <a:lstStyle/>
              <a:p>
                <a:endParaRPr lang="en-US"/>
              </a:p>
            </p:txBody>
          </p:sp>
          <p:sp>
            <p:nvSpPr>
              <p:cNvPr id="19528" name="AutoShape 92"/>
              <p:cNvSpPr>
                <a:spLocks noChangeArrowheads="1"/>
              </p:cNvSpPr>
              <p:nvPr/>
            </p:nvSpPr>
            <p:spPr bwMode="auto">
              <a:xfrm rot="-1384604">
                <a:off x="2785" y="1794"/>
                <a:ext cx="761" cy="747"/>
              </a:xfrm>
              <a:prstGeom prst="roundRect">
                <a:avLst>
                  <a:gd name="adj" fmla="val 16667"/>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529" name="AutoShape 93"/>
              <p:cNvSpPr>
                <a:spLocks noChangeArrowheads="1"/>
              </p:cNvSpPr>
              <p:nvPr/>
            </p:nvSpPr>
            <p:spPr bwMode="auto">
              <a:xfrm rot="-1384604">
                <a:off x="2837" y="1852"/>
                <a:ext cx="654" cy="642"/>
              </a:xfrm>
              <a:prstGeom prst="roundRect">
                <a:avLst>
                  <a:gd name="adj" fmla="val 11449"/>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530" name="AutoShape 94"/>
              <p:cNvSpPr>
                <a:spLocks noChangeArrowheads="1"/>
              </p:cNvSpPr>
              <p:nvPr/>
            </p:nvSpPr>
            <p:spPr bwMode="auto">
              <a:xfrm rot="-1384604">
                <a:off x="2848" y="1945"/>
                <a:ext cx="474" cy="100"/>
              </a:xfrm>
              <a:prstGeom prst="roundRect">
                <a:avLst>
                  <a:gd name="adj" fmla="val 50000"/>
                </a:avLst>
              </a:prstGeom>
              <a:solidFill>
                <a:schemeClr val="tx1"/>
              </a:solidFill>
              <a:ln w="12700" algn="ctr">
                <a:solidFill>
                  <a:schemeClr val="bg1"/>
                </a:solidFill>
                <a:round/>
                <a:headEnd/>
                <a:tailEnd/>
              </a:ln>
            </p:spPr>
            <p:txBody>
              <a:bodyPr lIns="0" tIns="0" rIns="0" bIns="0" anchor="ctr">
                <a:spAutoFit/>
              </a:bodyPr>
              <a:lstStyle/>
              <a:p>
                <a:endParaRPr lang="en-US"/>
              </a:p>
            </p:txBody>
          </p:sp>
          <p:sp>
            <p:nvSpPr>
              <p:cNvPr id="19531" name="Rectangle 95"/>
              <p:cNvSpPr>
                <a:spLocks noChangeArrowheads="1"/>
              </p:cNvSpPr>
              <p:nvPr/>
            </p:nvSpPr>
            <p:spPr bwMode="auto">
              <a:xfrm rot="-1361510">
                <a:off x="3425" y="2412"/>
                <a:ext cx="52" cy="1042"/>
              </a:xfrm>
              <a:prstGeom prst="rect">
                <a:avLst/>
              </a:prstGeom>
              <a:solidFill>
                <a:srgbClr val="777777"/>
              </a:solidFill>
              <a:ln w="12700" algn="ctr">
                <a:solidFill>
                  <a:schemeClr val="bg1"/>
                </a:solidFill>
                <a:miter lim="800000"/>
                <a:headEnd/>
                <a:tailEnd/>
              </a:ln>
            </p:spPr>
            <p:txBody>
              <a:bodyPr lIns="0" tIns="0" rIns="0" bIns="0" anchor="ctr">
                <a:spAutoFit/>
              </a:bodyPr>
              <a:lstStyle/>
              <a:p>
                <a:endParaRPr lang="en-US"/>
              </a:p>
            </p:txBody>
          </p:sp>
        </p:grpSp>
        <p:grpSp>
          <p:nvGrpSpPr>
            <p:cNvPr id="19520" name="Group 96"/>
            <p:cNvGrpSpPr>
              <a:grpSpLocks/>
            </p:cNvGrpSpPr>
            <p:nvPr/>
          </p:nvGrpSpPr>
          <p:grpSpPr bwMode="auto">
            <a:xfrm rot="1797651">
              <a:off x="4696" y="1875"/>
              <a:ext cx="519" cy="872"/>
              <a:chOff x="2707" y="1713"/>
              <a:chExt cx="1038" cy="1741"/>
            </a:xfrm>
          </p:grpSpPr>
          <p:sp>
            <p:nvSpPr>
              <p:cNvPr id="19522" name="Freeform 97"/>
              <p:cNvSpPr>
                <a:spLocks/>
              </p:cNvSpPr>
              <p:nvPr/>
            </p:nvSpPr>
            <p:spPr bwMode="auto">
              <a:xfrm>
                <a:off x="2707" y="1713"/>
                <a:ext cx="1038" cy="1710"/>
              </a:xfrm>
              <a:custGeom>
                <a:avLst/>
                <a:gdLst>
                  <a:gd name="T0" fmla="*/ 837 w 1038"/>
                  <a:gd name="T1" fmla="*/ 1680 h 1710"/>
                  <a:gd name="T2" fmla="*/ 525 w 1038"/>
                  <a:gd name="T3" fmla="*/ 948 h 1710"/>
                  <a:gd name="T4" fmla="*/ 456 w 1038"/>
                  <a:gd name="T5" fmla="*/ 930 h 1710"/>
                  <a:gd name="T6" fmla="*/ 432 w 1038"/>
                  <a:gd name="T7" fmla="*/ 870 h 1710"/>
                  <a:gd name="T8" fmla="*/ 345 w 1038"/>
                  <a:gd name="T9" fmla="*/ 906 h 1710"/>
                  <a:gd name="T10" fmla="*/ 312 w 1038"/>
                  <a:gd name="T11" fmla="*/ 906 h 1710"/>
                  <a:gd name="T12" fmla="*/ 270 w 1038"/>
                  <a:gd name="T13" fmla="*/ 897 h 1710"/>
                  <a:gd name="T14" fmla="*/ 237 w 1038"/>
                  <a:gd name="T15" fmla="*/ 876 h 1710"/>
                  <a:gd name="T16" fmla="*/ 204 w 1038"/>
                  <a:gd name="T17" fmla="*/ 825 h 1710"/>
                  <a:gd name="T18" fmla="*/ 0 w 1038"/>
                  <a:gd name="T19" fmla="*/ 348 h 1710"/>
                  <a:gd name="T20" fmla="*/ 0 w 1038"/>
                  <a:gd name="T21" fmla="*/ 309 h 1710"/>
                  <a:gd name="T22" fmla="*/ 12 w 1038"/>
                  <a:gd name="T23" fmla="*/ 270 h 1710"/>
                  <a:gd name="T24" fmla="*/ 39 w 1038"/>
                  <a:gd name="T25" fmla="*/ 234 h 1710"/>
                  <a:gd name="T26" fmla="*/ 78 w 1038"/>
                  <a:gd name="T27" fmla="*/ 210 h 1710"/>
                  <a:gd name="T28" fmla="*/ 114 w 1038"/>
                  <a:gd name="T29" fmla="*/ 201 h 1710"/>
                  <a:gd name="T30" fmla="*/ 567 w 1038"/>
                  <a:gd name="T31" fmla="*/ 0 h 1710"/>
                  <a:gd name="T32" fmla="*/ 597 w 1038"/>
                  <a:gd name="T33" fmla="*/ 0 h 1710"/>
                  <a:gd name="T34" fmla="*/ 627 w 1038"/>
                  <a:gd name="T35" fmla="*/ 3 h 1710"/>
                  <a:gd name="T36" fmla="*/ 666 w 1038"/>
                  <a:gd name="T37" fmla="*/ 15 h 1710"/>
                  <a:gd name="T38" fmla="*/ 696 w 1038"/>
                  <a:gd name="T39" fmla="*/ 42 h 1710"/>
                  <a:gd name="T40" fmla="*/ 915 w 1038"/>
                  <a:gd name="T41" fmla="*/ 555 h 1710"/>
                  <a:gd name="T42" fmla="*/ 912 w 1038"/>
                  <a:gd name="T43" fmla="*/ 597 h 1710"/>
                  <a:gd name="T44" fmla="*/ 909 w 1038"/>
                  <a:gd name="T45" fmla="*/ 633 h 1710"/>
                  <a:gd name="T46" fmla="*/ 891 w 1038"/>
                  <a:gd name="T47" fmla="*/ 663 h 1710"/>
                  <a:gd name="T48" fmla="*/ 861 w 1038"/>
                  <a:gd name="T49" fmla="*/ 687 h 1710"/>
                  <a:gd name="T50" fmla="*/ 795 w 1038"/>
                  <a:gd name="T51" fmla="*/ 717 h 1710"/>
                  <a:gd name="T52" fmla="*/ 822 w 1038"/>
                  <a:gd name="T53" fmla="*/ 765 h 1710"/>
                  <a:gd name="T54" fmla="*/ 789 w 1038"/>
                  <a:gd name="T55" fmla="*/ 843 h 1710"/>
                  <a:gd name="T56" fmla="*/ 837 w 1038"/>
                  <a:gd name="T57" fmla="*/ 939 h 1710"/>
                  <a:gd name="T58" fmla="*/ 804 w 1038"/>
                  <a:gd name="T59" fmla="*/ 1014 h 1710"/>
                  <a:gd name="T60" fmla="*/ 828 w 1038"/>
                  <a:gd name="T61" fmla="*/ 1071 h 1710"/>
                  <a:gd name="T62" fmla="*/ 804 w 1038"/>
                  <a:gd name="T63" fmla="*/ 1140 h 1710"/>
                  <a:gd name="T64" fmla="*/ 822 w 1038"/>
                  <a:gd name="T65" fmla="*/ 1197 h 1710"/>
                  <a:gd name="T66" fmla="*/ 900 w 1038"/>
                  <a:gd name="T67" fmla="*/ 1221 h 1710"/>
                  <a:gd name="T68" fmla="*/ 945 w 1038"/>
                  <a:gd name="T69" fmla="*/ 1323 h 1710"/>
                  <a:gd name="T70" fmla="*/ 915 w 1038"/>
                  <a:gd name="T71" fmla="*/ 1401 h 1710"/>
                  <a:gd name="T72" fmla="*/ 936 w 1038"/>
                  <a:gd name="T73" fmla="*/ 1452 h 1710"/>
                  <a:gd name="T74" fmla="*/ 1020 w 1038"/>
                  <a:gd name="T75" fmla="*/ 1482 h 1710"/>
                  <a:gd name="T76" fmla="*/ 1038 w 1038"/>
                  <a:gd name="T77" fmla="*/ 1536 h 1710"/>
                  <a:gd name="T78" fmla="*/ 969 w 1038"/>
                  <a:gd name="T79" fmla="*/ 1698 h 1710"/>
                  <a:gd name="T80" fmla="*/ 909 w 1038"/>
                  <a:gd name="T81" fmla="*/ 1710 h 1710"/>
                  <a:gd name="T82" fmla="*/ 837 w 1038"/>
                  <a:gd name="T83" fmla="*/ 1680 h 17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38"/>
                  <a:gd name="T127" fmla="*/ 0 h 1710"/>
                  <a:gd name="T128" fmla="*/ 1038 w 1038"/>
                  <a:gd name="T129" fmla="*/ 1710 h 17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38" h="1710">
                    <a:moveTo>
                      <a:pt x="837" y="1680"/>
                    </a:moveTo>
                    <a:lnTo>
                      <a:pt x="525" y="948"/>
                    </a:lnTo>
                    <a:lnTo>
                      <a:pt x="456" y="930"/>
                    </a:lnTo>
                    <a:lnTo>
                      <a:pt x="432" y="870"/>
                    </a:lnTo>
                    <a:lnTo>
                      <a:pt x="345" y="906"/>
                    </a:lnTo>
                    <a:lnTo>
                      <a:pt x="312" y="906"/>
                    </a:lnTo>
                    <a:lnTo>
                      <a:pt x="270" y="897"/>
                    </a:lnTo>
                    <a:lnTo>
                      <a:pt x="237" y="876"/>
                    </a:lnTo>
                    <a:lnTo>
                      <a:pt x="204" y="825"/>
                    </a:lnTo>
                    <a:lnTo>
                      <a:pt x="0" y="348"/>
                    </a:lnTo>
                    <a:lnTo>
                      <a:pt x="0" y="309"/>
                    </a:lnTo>
                    <a:lnTo>
                      <a:pt x="12" y="270"/>
                    </a:lnTo>
                    <a:lnTo>
                      <a:pt x="39" y="234"/>
                    </a:lnTo>
                    <a:lnTo>
                      <a:pt x="78" y="210"/>
                    </a:lnTo>
                    <a:lnTo>
                      <a:pt x="114" y="201"/>
                    </a:lnTo>
                    <a:lnTo>
                      <a:pt x="567" y="0"/>
                    </a:lnTo>
                    <a:lnTo>
                      <a:pt x="597" y="0"/>
                    </a:lnTo>
                    <a:lnTo>
                      <a:pt x="627" y="3"/>
                    </a:lnTo>
                    <a:lnTo>
                      <a:pt x="666" y="15"/>
                    </a:lnTo>
                    <a:lnTo>
                      <a:pt x="696" y="42"/>
                    </a:lnTo>
                    <a:lnTo>
                      <a:pt x="915" y="555"/>
                    </a:lnTo>
                    <a:lnTo>
                      <a:pt x="912" y="597"/>
                    </a:lnTo>
                    <a:lnTo>
                      <a:pt x="909" y="633"/>
                    </a:lnTo>
                    <a:lnTo>
                      <a:pt x="891" y="663"/>
                    </a:lnTo>
                    <a:lnTo>
                      <a:pt x="861" y="687"/>
                    </a:lnTo>
                    <a:lnTo>
                      <a:pt x="795" y="717"/>
                    </a:lnTo>
                    <a:lnTo>
                      <a:pt x="822" y="765"/>
                    </a:lnTo>
                    <a:lnTo>
                      <a:pt x="789" y="843"/>
                    </a:lnTo>
                    <a:lnTo>
                      <a:pt x="837" y="939"/>
                    </a:lnTo>
                    <a:lnTo>
                      <a:pt x="804" y="1014"/>
                    </a:lnTo>
                    <a:lnTo>
                      <a:pt x="828" y="1071"/>
                    </a:lnTo>
                    <a:lnTo>
                      <a:pt x="804" y="1140"/>
                    </a:lnTo>
                    <a:lnTo>
                      <a:pt x="822" y="1197"/>
                    </a:lnTo>
                    <a:lnTo>
                      <a:pt x="900" y="1221"/>
                    </a:lnTo>
                    <a:lnTo>
                      <a:pt x="945" y="1323"/>
                    </a:lnTo>
                    <a:lnTo>
                      <a:pt x="915" y="1401"/>
                    </a:lnTo>
                    <a:lnTo>
                      <a:pt x="936" y="1452"/>
                    </a:lnTo>
                    <a:lnTo>
                      <a:pt x="1020" y="1482"/>
                    </a:lnTo>
                    <a:lnTo>
                      <a:pt x="1038" y="1536"/>
                    </a:lnTo>
                    <a:lnTo>
                      <a:pt x="969" y="1698"/>
                    </a:lnTo>
                    <a:lnTo>
                      <a:pt x="909" y="1710"/>
                    </a:lnTo>
                    <a:lnTo>
                      <a:pt x="837" y="1680"/>
                    </a:lnTo>
                    <a:close/>
                  </a:path>
                </a:pathLst>
              </a:custGeom>
              <a:solidFill>
                <a:schemeClr val="hlink"/>
              </a:solidFill>
              <a:ln w="12700" cap="flat" cmpd="sng">
                <a:solidFill>
                  <a:schemeClr val="bg1"/>
                </a:solidFill>
                <a:prstDash val="solid"/>
                <a:round/>
                <a:headEnd/>
                <a:tailEnd/>
              </a:ln>
            </p:spPr>
            <p:txBody>
              <a:bodyPr lIns="0" tIns="0" rIns="0" bIns="0" anchor="ctr">
                <a:spAutoFit/>
              </a:bodyPr>
              <a:lstStyle/>
              <a:p>
                <a:endParaRPr lang="en-US"/>
              </a:p>
            </p:txBody>
          </p:sp>
          <p:sp>
            <p:nvSpPr>
              <p:cNvPr id="19523" name="AutoShape 98"/>
              <p:cNvSpPr>
                <a:spLocks noChangeArrowheads="1"/>
              </p:cNvSpPr>
              <p:nvPr/>
            </p:nvSpPr>
            <p:spPr bwMode="auto">
              <a:xfrm rot="-1384604">
                <a:off x="2785" y="1794"/>
                <a:ext cx="761" cy="747"/>
              </a:xfrm>
              <a:prstGeom prst="roundRect">
                <a:avLst>
                  <a:gd name="adj" fmla="val 16667"/>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524" name="AutoShape 99"/>
              <p:cNvSpPr>
                <a:spLocks noChangeArrowheads="1"/>
              </p:cNvSpPr>
              <p:nvPr/>
            </p:nvSpPr>
            <p:spPr bwMode="auto">
              <a:xfrm rot="-1384604">
                <a:off x="2837" y="1852"/>
                <a:ext cx="654" cy="642"/>
              </a:xfrm>
              <a:prstGeom prst="roundRect">
                <a:avLst>
                  <a:gd name="adj" fmla="val 11449"/>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525" name="AutoShape 100"/>
              <p:cNvSpPr>
                <a:spLocks noChangeArrowheads="1"/>
              </p:cNvSpPr>
              <p:nvPr/>
            </p:nvSpPr>
            <p:spPr bwMode="auto">
              <a:xfrm rot="-1384604">
                <a:off x="2848" y="1945"/>
                <a:ext cx="474" cy="100"/>
              </a:xfrm>
              <a:prstGeom prst="roundRect">
                <a:avLst>
                  <a:gd name="adj" fmla="val 50000"/>
                </a:avLst>
              </a:prstGeom>
              <a:solidFill>
                <a:schemeClr val="bg1"/>
              </a:solidFill>
              <a:ln w="12700" algn="ctr">
                <a:solidFill>
                  <a:schemeClr val="bg1"/>
                </a:solidFill>
                <a:round/>
                <a:headEnd/>
                <a:tailEnd/>
              </a:ln>
            </p:spPr>
            <p:txBody>
              <a:bodyPr lIns="0" tIns="0" rIns="0" bIns="0" anchor="ctr">
                <a:spAutoFit/>
              </a:bodyPr>
              <a:lstStyle/>
              <a:p>
                <a:endParaRPr lang="en-US"/>
              </a:p>
            </p:txBody>
          </p:sp>
          <p:sp>
            <p:nvSpPr>
              <p:cNvPr id="19526" name="Rectangle 101"/>
              <p:cNvSpPr>
                <a:spLocks noChangeArrowheads="1"/>
              </p:cNvSpPr>
              <p:nvPr/>
            </p:nvSpPr>
            <p:spPr bwMode="auto">
              <a:xfrm rot="-1361510">
                <a:off x="3425" y="2412"/>
                <a:ext cx="52" cy="1042"/>
              </a:xfrm>
              <a:prstGeom prst="rect">
                <a:avLst/>
              </a:prstGeom>
              <a:solidFill>
                <a:srgbClr val="777777"/>
              </a:solidFill>
              <a:ln w="12700" algn="ctr">
                <a:solidFill>
                  <a:schemeClr val="bg1"/>
                </a:solidFill>
                <a:miter lim="800000"/>
                <a:headEnd/>
                <a:tailEnd/>
              </a:ln>
            </p:spPr>
            <p:txBody>
              <a:bodyPr lIns="0" tIns="0" rIns="0" bIns="0" anchor="ctr">
                <a:spAutoFit/>
              </a:bodyPr>
              <a:lstStyle/>
              <a:p>
                <a:endParaRPr lang="en-US"/>
              </a:p>
            </p:txBody>
          </p:sp>
        </p:grpSp>
        <p:sp>
          <p:nvSpPr>
            <p:cNvPr id="19521" name="Freeform 102"/>
            <p:cNvSpPr>
              <a:spLocks/>
            </p:cNvSpPr>
            <p:nvPr/>
          </p:nvSpPr>
          <p:spPr bwMode="auto">
            <a:xfrm>
              <a:off x="4844" y="1588"/>
              <a:ext cx="464" cy="461"/>
            </a:xfrm>
            <a:custGeom>
              <a:avLst/>
              <a:gdLst>
                <a:gd name="T0" fmla="*/ 102 w 622"/>
                <a:gd name="T1" fmla="*/ 192 h 617"/>
                <a:gd name="T2" fmla="*/ 91 w 622"/>
                <a:gd name="T3" fmla="*/ 191 h 617"/>
                <a:gd name="T4" fmla="*/ 76 w 622"/>
                <a:gd name="T5" fmla="*/ 189 h 617"/>
                <a:gd name="T6" fmla="*/ 46 w 622"/>
                <a:gd name="T7" fmla="*/ 177 h 617"/>
                <a:gd name="T8" fmla="*/ 18 w 622"/>
                <a:gd name="T9" fmla="*/ 152 h 617"/>
                <a:gd name="T10" fmla="*/ 4 w 622"/>
                <a:gd name="T11" fmla="*/ 123 h 617"/>
                <a:gd name="T12" fmla="*/ 0 w 622"/>
                <a:gd name="T13" fmla="*/ 90 h 617"/>
                <a:gd name="T14" fmla="*/ 7 w 622"/>
                <a:gd name="T15" fmla="*/ 58 h 617"/>
                <a:gd name="T16" fmla="*/ 21 w 622"/>
                <a:gd name="T17" fmla="*/ 37 h 617"/>
                <a:gd name="T18" fmla="*/ 38 w 622"/>
                <a:gd name="T19" fmla="*/ 19 h 617"/>
                <a:gd name="T20" fmla="*/ 63 w 622"/>
                <a:gd name="T21" fmla="*/ 5 h 617"/>
                <a:gd name="T22" fmla="*/ 87 w 622"/>
                <a:gd name="T23" fmla="*/ 0 h 617"/>
                <a:gd name="T24" fmla="*/ 113 w 622"/>
                <a:gd name="T25" fmla="*/ 0 h 617"/>
                <a:gd name="T26" fmla="*/ 133 w 622"/>
                <a:gd name="T27" fmla="*/ 7 h 617"/>
                <a:gd name="T28" fmla="*/ 154 w 622"/>
                <a:gd name="T29" fmla="*/ 19 h 617"/>
                <a:gd name="T30" fmla="*/ 178 w 622"/>
                <a:gd name="T31" fmla="*/ 46 h 617"/>
                <a:gd name="T32" fmla="*/ 186 w 622"/>
                <a:gd name="T33" fmla="*/ 65 h 617"/>
                <a:gd name="T34" fmla="*/ 192 w 622"/>
                <a:gd name="T35" fmla="*/ 90 h 617"/>
                <a:gd name="T36" fmla="*/ 189 w 622"/>
                <a:gd name="T37" fmla="*/ 115 h 617"/>
                <a:gd name="T38" fmla="*/ 178 w 622"/>
                <a:gd name="T39" fmla="*/ 140 h 617"/>
                <a:gd name="T40" fmla="*/ 170 w 622"/>
                <a:gd name="T41" fmla="*/ 137 h 617"/>
                <a:gd name="T42" fmla="*/ 161 w 622"/>
                <a:gd name="T43" fmla="*/ 133 h 617"/>
                <a:gd name="T44" fmla="*/ 168 w 622"/>
                <a:gd name="T45" fmla="*/ 120 h 617"/>
                <a:gd name="T46" fmla="*/ 174 w 622"/>
                <a:gd name="T47" fmla="*/ 103 h 617"/>
                <a:gd name="T48" fmla="*/ 172 w 622"/>
                <a:gd name="T49" fmla="*/ 78 h 617"/>
                <a:gd name="T50" fmla="*/ 163 w 622"/>
                <a:gd name="T51" fmla="*/ 55 h 617"/>
                <a:gd name="T52" fmla="*/ 144 w 622"/>
                <a:gd name="T53" fmla="*/ 34 h 617"/>
                <a:gd name="T54" fmla="*/ 125 w 622"/>
                <a:gd name="T55" fmla="*/ 22 h 617"/>
                <a:gd name="T56" fmla="*/ 105 w 622"/>
                <a:gd name="T57" fmla="*/ 16 h 617"/>
                <a:gd name="T58" fmla="*/ 81 w 622"/>
                <a:gd name="T59" fmla="*/ 16 h 617"/>
                <a:gd name="T60" fmla="*/ 54 w 622"/>
                <a:gd name="T61" fmla="*/ 26 h 617"/>
                <a:gd name="T62" fmla="*/ 39 w 622"/>
                <a:gd name="T63" fmla="*/ 39 h 617"/>
                <a:gd name="T64" fmla="*/ 27 w 622"/>
                <a:gd name="T65" fmla="*/ 55 h 617"/>
                <a:gd name="T66" fmla="*/ 18 w 622"/>
                <a:gd name="T67" fmla="*/ 81 h 617"/>
                <a:gd name="T68" fmla="*/ 18 w 622"/>
                <a:gd name="T69" fmla="*/ 108 h 617"/>
                <a:gd name="T70" fmla="*/ 23 w 622"/>
                <a:gd name="T71" fmla="*/ 126 h 617"/>
                <a:gd name="T72" fmla="*/ 36 w 622"/>
                <a:gd name="T73" fmla="*/ 147 h 617"/>
                <a:gd name="T74" fmla="*/ 53 w 622"/>
                <a:gd name="T75" fmla="*/ 162 h 617"/>
                <a:gd name="T76" fmla="*/ 73 w 622"/>
                <a:gd name="T77" fmla="*/ 169 h 617"/>
                <a:gd name="T78" fmla="*/ 93 w 622"/>
                <a:gd name="T79" fmla="*/ 174 h 617"/>
                <a:gd name="T80" fmla="*/ 99 w 622"/>
                <a:gd name="T81" fmla="*/ 177 h 617"/>
                <a:gd name="T82" fmla="*/ 101 w 622"/>
                <a:gd name="T83" fmla="*/ 183 h 617"/>
                <a:gd name="T84" fmla="*/ 102 w 622"/>
                <a:gd name="T85" fmla="*/ 192 h 6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22"/>
                <a:gd name="T130" fmla="*/ 0 h 617"/>
                <a:gd name="T131" fmla="*/ 622 w 622"/>
                <a:gd name="T132" fmla="*/ 617 h 6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22" h="617">
                  <a:moveTo>
                    <a:pt x="330" y="617"/>
                  </a:moveTo>
                  <a:lnTo>
                    <a:pt x="292" y="611"/>
                  </a:lnTo>
                  <a:lnTo>
                    <a:pt x="246" y="606"/>
                  </a:lnTo>
                  <a:lnTo>
                    <a:pt x="147" y="567"/>
                  </a:lnTo>
                  <a:lnTo>
                    <a:pt x="57" y="489"/>
                  </a:lnTo>
                  <a:lnTo>
                    <a:pt x="12" y="393"/>
                  </a:lnTo>
                  <a:lnTo>
                    <a:pt x="0" y="288"/>
                  </a:lnTo>
                  <a:lnTo>
                    <a:pt x="24" y="186"/>
                  </a:lnTo>
                  <a:lnTo>
                    <a:pt x="66" y="120"/>
                  </a:lnTo>
                  <a:lnTo>
                    <a:pt x="123" y="60"/>
                  </a:lnTo>
                  <a:lnTo>
                    <a:pt x="204" y="18"/>
                  </a:lnTo>
                  <a:lnTo>
                    <a:pt x="282" y="0"/>
                  </a:lnTo>
                  <a:lnTo>
                    <a:pt x="366" y="0"/>
                  </a:lnTo>
                  <a:lnTo>
                    <a:pt x="429" y="21"/>
                  </a:lnTo>
                  <a:lnTo>
                    <a:pt x="498" y="60"/>
                  </a:lnTo>
                  <a:lnTo>
                    <a:pt x="573" y="144"/>
                  </a:lnTo>
                  <a:lnTo>
                    <a:pt x="600" y="207"/>
                  </a:lnTo>
                  <a:lnTo>
                    <a:pt x="622" y="291"/>
                  </a:lnTo>
                  <a:lnTo>
                    <a:pt x="612" y="369"/>
                  </a:lnTo>
                  <a:lnTo>
                    <a:pt x="574" y="451"/>
                  </a:lnTo>
                  <a:lnTo>
                    <a:pt x="550" y="439"/>
                  </a:lnTo>
                  <a:lnTo>
                    <a:pt x="522" y="427"/>
                  </a:lnTo>
                  <a:lnTo>
                    <a:pt x="540" y="385"/>
                  </a:lnTo>
                  <a:lnTo>
                    <a:pt x="560" y="331"/>
                  </a:lnTo>
                  <a:lnTo>
                    <a:pt x="558" y="252"/>
                  </a:lnTo>
                  <a:lnTo>
                    <a:pt x="525" y="177"/>
                  </a:lnTo>
                  <a:lnTo>
                    <a:pt x="465" y="111"/>
                  </a:lnTo>
                  <a:lnTo>
                    <a:pt x="405" y="72"/>
                  </a:lnTo>
                  <a:lnTo>
                    <a:pt x="339" y="51"/>
                  </a:lnTo>
                  <a:lnTo>
                    <a:pt x="261" y="54"/>
                  </a:lnTo>
                  <a:lnTo>
                    <a:pt x="174" y="84"/>
                  </a:lnTo>
                  <a:lnTo>
                    <a:pt x="126" y="123"/>
                  </a:lnTo>
                  <a:lnTo>
                    <a:pt x="87" y="177"/>
                  </a:lnTo>
                  <a:lnTo>
                    <a:pt x="57" y="261"/>
                  </a:lnTo>
                  <a:lnTo>
                    <a:pt x="57" y="345"/>
                  </a:lnTo>
                  <a:lnTo>
                    <a:pt x="75" y="405"/>
                  </a:lnTo>
                  <a:lnTo>
                    <a:pt x="117" y="474"/>
                  </a:lnTo>
                  <a:lnTo>
                    <a:pt x="171" y="519"/>
                  </a:lnTo>
                  <a:lnTo>
                    <a:pt x="237" y="543"/>
                  </a:lnTo>
                  <a:lnTo>
                    <a:pt x="297" y="558"/>
                  </a:lnTo>
                  <a:lnTo>
                    <a:pt x="321" y="567"/>
                  </a:lnTo>
                  <a:lnTo>
                    <a:pt x="327" y="588"/>
                  </a:lnTo>
                  <a:lnTo>
                    <a:pt x="330" y="617"/>
                  </a:lnTo>
                  <a:close/>
                </a:path>
              </a:pathLst>
            </a:custGeom>
            <a:solidFill>
              <a:schemeClr val="hlink"/>
            </a:solidFill>
            <a:ln w="12700" cap="flat" cmpd="sng">
              <a:solidFill>
                <a:schemeClr val="bg1"/>
              </a:solidFill>
              <a:prstDash val="solid"/>
              <a:round/>
              <a:headEnd/>
              <a:tailEnd/>
            </a:ln>
          </p:spPr>
          <p:txBody>
            <a:bodyPr wrap="none" lIns="0" tIns="0" rIns="0" bIns="0" anchor="ctr">
              <a:spAutoFit/>
            </a:bodyPr>
            <a:lstStyle/>
            <a:p>
              <a:endParaRPr lang="en-US"/>
            </a:p>
          </p:txBody>
        </p:sp>
      </p:grpSp>
      <p:grpSp>
        <p:nvGrpSpPr>
          <p:cNvPr id="19478" name="Group 103"/>
          <p:cNvGrpSpPr>
            <a:grpSpLocks/>
          </p:cNvGrpSpPr>
          <p:nvPr/>
        </p:nvGrpSpPr>
        <p:grpSpPr bwMode="auto">
          <a:xfrm rot="4285903">
            <a:off x="677863" y="2408237"/>
            <a:ext cx="812800" cy="530225"/>
            <a:chOff x="4250" y="2059"/>
            <a:chExt cx="438" cy="286"/>
          </a:xfrm>
        </p:grpSpPr>
        <p:sp>
          <p:nvSpPr>
            <p:cNvPr id="19510" name="Freeform 104"/>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1" name="Freeform 105"/>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2" name="Freeform 106"/>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3" name="Freeform 107"/>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4" name="Freeform 108"/>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5" name="Freeform 109"/>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6" name="Freeform 110"/>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7" name="Freeform 111"/>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8" name="Freeform 112"/>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9479" name="Group 113"/>
          <p:cNvGrpSpPr>
            <a:grpSpLocks/>
          </p:cNvGrpSpPr>
          <p:nvPr/>
        </p:nvGrpSpPr>
        <p:grpSpPr bwMode="auto">
          <a:xfrm rot="4285903">
            <a:off x="3190876" y="2408237"/>
            <a:ext cx="812800" cy="530225"/>
            <a:chOff x="4250" y="2059"/>
            <a:chExt cx="438" cy="286"/>
          </a:xfrm>
        </p:grpSpPr>
        <p:sp>
          <p:nvSpPr>
            <p:cNvPr id="19501" name="Freeform 114"/>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2" name="Freeform 115"/>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3" name="Freeform 116"/>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4" name="Freeform 117"/>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5" name="Freeform 118"/>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6" name="Freeform 119"/>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7" name="Freeform 120"/>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8" name="Freeform 121"/>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9" name="Freeform 122"/>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9480" name="Group 123"/>
          <p:cNvGrpSpPr>
            <a:grpSpLocks/>
          </p:cNvGrpSpPr>
          <p:nvPr/>
        </p:nvGrpSpPr>
        <p:grpSpPr bwMode="auto">
          <a:xfrm rot="4285903">
            <a:off x="7231063" y="2533650"/>
            <a:ext cx="647700" cy="422275"/>
            <a:chOff x="4250" y="2059"/>
            <a:chExt cx="438" cy="286"/>
          </a:xfrm>
        </p:grpSpPr>
        <p:sp>
          <p:nvSpPr>
            <p:cNvPr id="19492" name="Freeform 124"/>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3" name="Freeform 125"/>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4" name="Freeform 126"/>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5" name="Freeform 127"/>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6" name="Freeform 128"/>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7" name="Freeform 129"/>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8" name="Freeform 130"/>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9" name="Freeform 131"/>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0" name="Freeform 132"/>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9481" name="Group 133"/>
          <p:cNvGrpSpPr>
            <a:grpSpLocks/>
          </p:cNvGrpSpPr>
          <p:nvPr/>
        </p:nvGrpSpPr>
        <p:grpSpPr bwMode="auto">
          <a:xfrm rot="17314097" flipH="1">
            <a:off x="6105526" y="2525712"/>
            <a:ext cx="647700" cy="422275"/>
            <a:chOff x="4250" y="2059"/>
            <a:chExt cx="438" cy="286"/>
          </a:xfrm>
        </p:grpSpPr>
        <p:sp>
          <p:nvSpPr>
            <p:cNvPr id="19483" name="Freeform 134"/>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4" name="Freeform 135"/>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5" name="Freeform 136"/>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6" name="Freeform 137"/>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7" name="Freeform 138"/>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8" name="Freeform 139"/>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9" name="Freeform 140"/>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0" name="Freeform 141"/>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1" name="Freeform 142"/>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9482" name="Freeform 143"/>
          <p:cNvSpPr>
            <a:spLocks/>
          </p:cNvSpPr>
          <p:nvPr/>
        </p:nvSpPr>
        <p:spPr bwMode="auto">
          <a:xfrm>
            <a:off x="6557963" y="2214563"/>
            <a:ext cx="871537" cy="44450"/>
          </a:xfrm>
          <a:custGeom>
            <a:avLst/>
            <a:gdLst>
              <a:gd name="T0" fmla="*/ 0 w 549"/>
              <a:gd name="T1" fmla="*/ 0 h 28"/>
              <a:gd name="T2" fmla="*/ 2147483647 w 549"/>
              <a:gd name="T3" fmla="*/ 2147483647 h 28"/>
              <a:gd name="T4" fmla="*/ 2147483647 w 549"/>
              <a:gd name="T5" fmla="*/ 2147483647 h 28"/>
              <a:gd name="T6" fmla="*/ 2147483647 w 549"/>
              <a:gd name="T7" fmla="*/ 2147483647 h 28"/>
              <a:gd name="T8" fmla="*/ 0 60000 65536"/>
              <a:gd name="T9" fmla="*/ 0 60000 65536"/>
              <a:gd name="T10" fmla="*/ 0 60000 65536"/>
              <a:gd name="T11" fmla="*/ 0 60000 65536"/>
              <a:gd name="T12" fmla="*/ 0 w 549"/>
              <a:gd name="T13" fmla="*/ 0 h 28"/>
              <a:gd name="T14" fmla="*/ 549 w 549"/>
              <a:gd name="T15" fmla="*/ 28 h 28"/>
            </a:gdLst>
            <a:ahLst/>
            <a:cxnLst>
              <a:cxn ang="T8">
                <a:pos x="T0" y="T1"/>
              </a:cxn>
              <a:cxn ang="T9">
                <a:pos x="T2" y="T3"/>
              </a:cxn>
              <a:cxn ang="T10">
                <a:pos x="T4" y="T5"/>
              </a:cxn>
              <a:cxn ang="T11">
                <a:pos x="T6" y="T7"/>
              </a:cxn>
            </a:cxnLst>
            <a:rect l="T12" t="T13" r="T14" b="T15"/>
            <a:pathLst>
              <a:path w="549" h="28">
                <a:moveTo>
                  <a:pt x="0" y="0"/>
                </a:moveTo>
                <a:cubicBezTo>
                  <a:pt x="65" y="10"/>
                  <a:pt x="131" y="20"/>
                  <a:pt x="192" y="24"/>
                </a:cubicBezTo>
                <a:cubicBezTo>
                  <a:pt x="253" y="28"/>
                  <a:pt x="304" y="27"/>
                  <a:pt x="363" y="24"/>
                </a:cubicBezTo>
                <a:cubicBezTo>
                  <a:pt x="422" y="21"/>
                  <a:pt x="485" y="12"/>
                  <a:pt x="549" y="3"/>
                </a:cubicBezTo>
              </a:path>
            </a:pathLst>
          </a:custGeom>
          <a:noFill/>
          <a:ln w="28575" cap="flat" cmpd="sng">
            <a:solidFill>
              <a:srgbClr val="CC9900"/>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C:\Users\trhoades\AppData\Local\Temp\SNAGHTML1951e0f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551" y="4372816"/>
            <a:ext cx="8404689" cy="118841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trhoades\AppData\Local\Temp\SNAGHTML195117f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448" y="867231"/>
            <a:ext cx="8382893" cy="3519350"/>
          </a:xfrm>
          <a:prstGeom prst="rect">
            <a:avLst/>
          </a:prstGeom>
          <a:noFill/>
          <a:extLst>
            <a:ext uri="{909E8E84-426E-40DD-AFC4-6F175D3DCCD1}">
              <a14:hiddenFill xmlns:a14="http://schemas.microsoft.com/office/drawing/2010/main">
                <a:solidFill>
                  <a:srgbClr val="FFFFFF"/>
                </a:solidFill>
              </a14:hiddenFill>
            </a:ext>
          </a:extLst>
        </p:spPr>
      </p:pic>
      <p:sp>
        <p:nvSpPr>
          <p:cNvPr id="20483" name="Rectangle 3"/>
          <p:cNvSpPr>
            <a:spLocks noGrp="1" noChangeArrowheads="1"/>
          </p:cNvSpPr>
          <p:nvPr>
            <p:ph type="title"/>
          </p:nvPr>
        </p:nvSpPr>
        <p:spPr/>
        <p:txBody>
          <a:bodyPr/>
          <a:lstStyle/>
          <a:p>
            <a:pPr eaLnBrk="1" hangingPunct="1"/>
            <a:r>
              <a:rPr lang="en-US" smtClean="0"/>
              <a:t>Modifying roles for a user</a:t>
            </a:r>
          </a:p>
        </p:txBody>
      </p:sp>
      <p:sp>
        <p:nvSpPr>
          <p:cNvPr id="20484" name="Rectangle 4"/>
          <p:cNvSpPr>
            <a:spLocks noGrp="1" noChangeArrowheads="1"/>
          </p:cNvSpPr>
          <p:nvPr>
            <p:ph idx="1"/>
          </p:nvPr>
        </p:nvSpPr>
        <p:spPr>
          <a:xfrm>
            <a:off x="495300" y="5641975"/>
            <a:ext cx="8318500" cy="862013"/>
          </a:xfrm>
        </p:spPr>
        <p:txBody>
          <a:bodyPr/>
          <a:lstStyle/>
          <a:p>
            <a:pPr>
              <a:buFont typeface="Arial" charset="0"/>
              <a:buChar char="•"/>
            </a:pPr>
            <a:r>
              <a:rPr lang="en-US" smtClean="0"/>
              <a:t>A user can be given one or many roles using the Roles list in the user detail view</a:t>
            </a:r>
          </a:p>
        </p:txBody>
      </p:sp>
      <p:grpSp>
        <p:nvGrpSpPr>
          <p:cNvPr id="20485" name="Group 5"/>
          <p:cNvGrpSpPr>
            <a:grpSpLocks/>
          </p:cNvGrpSpPr>
          <p:nvPr/>
        </p:nvGrpSpPr>
        <p:grpSpPr bwMode="auto">
          <a:xfrm>
            <a:off x="5946775" y="2463800"/>
            <a:ext cx="904875" cy="1270000"/>
            <a:chOff x="3870" y="2092"/>
            <a:chExt cx="570" cy="800"/>
          </a:xfrm>
        </p:grpSpPr>
        <p:sp>
          <p:nvSpPr>
            <p:cNvPr id="20519" name="Line 6"/>
            <p:cNvSpPr>
              <a:spLocks noChangeShapeType="1"/>
            </p:cNvSpPr>
            <p:nvPr/>
          </p:nvSpPr>
          <p:spPr bwMode="auto">
            <a:xfrm>
              <a:off x="4238"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20" name="Line 7"/>
            <p:cNvSpPr>
              <a:spLocks noChangeShapeType="1"/>
            </p:cNvSpPr>
            <p:nvPr/>
          </p:nvSpPr>
          <p:spPr bwMode="auto">
            <a:xfrm flipH="1">
              <a:off x="3870"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21" name="AutoShape 8"/>
            <p:cNvSpPr>
              <a:spLocks noChangeArrowheads="1"/>
            </p:cNvSpPr>
            <p:nvPr/>
          </p:nvSpPr>
          <p:spPr bwMode="auto">
            <a:xfrm rot="10800000">
              <a:off x="4122" y="2645"/>
              <a:ext cx="89" cy="70"/>
            </a:xfrm>
            <a:prstGeom prst="pentagon">
              <a:avLst/>
            </a:prstGeom>
            <a:solidFill>
              <a:srgbClr val="CC99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20522" name="Freeform 9"/>
            <p:cNvSpPr>
              <a:spLocks/>
            </p:cNvSpPr>
            <p:nvPr/>
          </p:nvSpPr>
          <p:spPr bwMode="auto">
            <a:xfrm>
              <a:off x="4114" y="2691"/>
              <a:ext cx="97" cy="201"/>
            </a:xfrm>
            <a:custGeom>
              <a:avLst/>
              <a:gdLst>
                <a:gd name="T0" fmla="*/ 45 w 75"/>
                <a:gd name="T1" fmla="*/ 5 h 156"/>
                <a:gd name="T2" fmla="*/ 0 w 75"/>
                <a:gd name="T3" fmla="*/ 189 h 156"/>
                <a:gd name="T4" fmla="*/ 65 w 75"/>
                <a:gd name="T5" fmla="*/ 259 h 156"/>
                <a:gd name="T6" fmla="*/ 125 w 75"/>
                <a:gd name="T7" fmla="*/ 189 h 156"/>
                <a:gd name="T8" fmla="*/ 80 w 75"/>
                <a:gd name="T9" fmla="*/ 0 h 156"/>
                <a:gd name="T10" fmla="*/ 0 60000 65536"/>
                <a:gd name="T11" fmla="*/ 0 60000 65536"/>
                <a:gd name="T12" fmla="*/ 0 60000 65536"/>
                <a:gd name="T13" fmla="*/ 0 60000 65536"/>
                <a:gd name="T14" fmla="*/ 0 60000 65536"/>
                <a:gd name="T15" fmla="*/ 0 w 75"/>
                <a:gd name="T16" fmla="*/ 0 h 156"/>
                <a:gd name="T17" fmla="*/ 75 w 75"/>
                <a:gd name="T18" fmla="*/ 156 h 156"/>
              </a:gdLst>
              <a:ahLst/>
              <a:cxnLst>
                <a:cxn ang="T10">
                  <a:pos x="T0" y="T1"/>
                </a:cxn>
                <a:cxn ang="T11">
                  <a:pos x="T2" y="T3"/>
                </a:cxn>
                <a:cxn ang="T12">
                  <a:pos x="T4" y="T5"/>
                </a:cxn>
                <a:cxn ang="T13">
                  <a:pos x="T6" y="T7"/>
                </a:cxn>
                <a:cxn ang="T14">
                  <a:pos x="T8" y="T9"/>
                </a:cxn>
              </a:cxnLst>
              <a:rect l="T15" t="T16" r="T17" b="T18"/>
              <a:pathLst>
                <a:path w="75" h="156">
                  <a:moveTo>
                    <a:pt x="27" y="3"/>
                  </a:moveTo>
                  <a:lnTo>
                    <a:pt x="0" y="114"/>
                  </a:lnTo>
                  <a:lnTo>
                    <a:pt x="39" y="156"/>
                  </a:lnTo>
                  <a:lnTo>
                    <a:pt x="75" y="114"/>
                  </a:lnTo>
                  <a:lnTo>
                    <a:pt x="48" y="0"/>
                  </a:lnTo>
                </a:path>
              </a:pathLst>
            </a:custGeom>
            <a:solidFill>
              <a:srgbClr val="CC99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20523" name="AutoShape 10"/>
            <p:cNvSpPr>
              <a:spLocks noChangeArrowheads="1"/>
            </p:cNvSpPr>
            <p:nvPr/>
          </p:nvSpPr>
          <p:spPr bwMode="auto">
            <a:xfrm>
              <a:off x="3887" y="2092"/>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grpSp>
        <p:nvGrpSpPr>
          <p:cNvPr id="20487" name="Group 11"/>
          <p:cNvGrpSpPr>
            <a:grpSpLocks/>
          </p:cNvGrpSpPr>
          <p:nvPr/>
        </p:nvGrpSpPr>
        <p:grpSpPr bwMode="auto">
          <a:xfrm rot="-4844135">
            <a:off x="1538688" y="4349888"/>
            <a:ext cx="604837" cy="1042987"/>
            <a:chOff x="2974" y="1863"/>
            <a:chExt cx="970" cy="1670"/>
          </a:xfrm>
        </p:grpSpPr>
        <p:grpSp>
          <p:nvGrpSpPr>
            <p:cNvPr id="20502" name="Group 12"/>
            <p:cNvGrpSpPr>
              <a:grpSpLocks/>
            </p:cNvGrpSpPr>
            <p:nvPr/>
          </p:nvGrpSpPr>
          <p:grpSpPr bwMode="auto">
            <a:xfrm rot="-1860773">
              <a:off x="3370" y="2228"/>
              <a:ext cx="574" cy="1221"/>
              <a:chOff x="2702" y="903"/>
              <a:chExt cx="1477" cy="3141"/>
            </a:xfrm>
          </p:grpSpPr>
          <p:sp>
            <p:nvSpPr>
              <p:cNvPr id="20515" name="Freeform 13"/>
              <p:cNvSpPr>
                <a:spLocks/>
              </p:cNvSpPr>
              <p:nvPr/>
            </p:nvSpPr>
            <p:spPr bwMode="auto">
              <a:xfrm>
                <a:off x="2702" y="903"/>
                <a:ext cx="1477" cy="3139"/>
              </a:xfrm>
              <a:custGeom>
                <a:avLst/>
                <a:gdLst>
                  <a:gd name="T0" fmla="*/ 588 w 789"/>
                  <a:gd name="T1" fmla="*/ 2523 h 1677"/>
                  <a:gd name="T2" fmla="*/ 337 w 789"/>
                  <a:gd name="T3" fmla="*/ 2323 h 1677"/>
                  <a:gd name="T4" fmla="*/ 157 w 789"/>
                  <a:gd name="T5" fmla="*/ 2038 h 1677"/>
                  <a:gd name="T6" fmla="*/ 11 w 789"/>
                  <a:gd name="T7" fmla="*/ 1640 h 1677"/>
                  <a:gd name="T8" fmla="*/ 0 w 789"/>
                  <a:gd name="T9" fmla="*/ 1262 h 1677"/>
                  <a:gd name="T10" fmla="*/ 84 w 789"/>
                  <a:gd name="T11" fmla="*/ 893 h 1677"/>
                  <a:gd name="T12" fmla="*/ 294 w 789"/>
                  <a:gd name="T13" fmla="*/ 515 h 1677"/>
                  <a:gd name="T14" fmla="*/ 610 w 789"/>
                  <a:gd name="T15" fmla="*/ 241 h 1677"/>
                  <a:gd name="T16" fmla="*/ 925 w 789"/>
                  <a:gd name="T17" fmla="*/ 84 h 1677"/>
                  <a:gd name="T18" fmla="*/ 1273 w 789"/>
                  <a:gd name="T19" fmla="*/ 0 h 1677"/>
                  <a:gd name="T20" fmla="*/ 1587 w 789"/>
                  <a:gd name="T21" fmla="*/ 0 h 1677"/>
                  <a:gd name="T22" fmla="*/ 2029 w 789"/>
                  <a:gd name="T23" fmla="*/ 137 h 1677"/>
                  <a:gd name="T24" fmla="*/ 2334 w 789"/>
                  <a:gd name="T25" fmla="*/ 369 h 1677"/>
                  <a:gd name="T26" fmla="*/ 2576 w 789"/>
                  <a:gd name="T27" fmla="*/ 694 h 1677"/>
                  <a:gd name="T28" fmla="*/ 2713 w 789"/>
                  <a:gd name="T29" fmla="*/ 998 h 1677"/>
                  <a:gd name="T30" fmla="*/ 2765 w 789"/>
                  <a:gd name="T31" fmla="*/ 1430 h 1677"/>
                  <a:gd name="T32" fmla="*/ 2692 w 789"/>
                  <a:gd name="T33" fmla="*/ 1861 h 1677"/>
                  <a:gd name="T34" fmla="*/ 2419 w 789"/>
                  <a:gd name="T35" fmla="*/ 2312 h 1677"/>
                  <a:gd name="T36" fmla="*/ 2123 w 789"/>
                  <a:gd name="T37" fmla="*/ 2576 h 1677"/>
                  <a:gd name="T38" fmla="*/ 1735 w 789"/>
                  <a:gd name="T39" fmla="*/ 2692 h 1677"/>
                  <a:gd name="T40" fmla="*/ 1745 w 789"/>
                  <a:gd name="T41" fmla="*/ 2881 h 1677"/>
                  <a:gd name="T42" fmla="*/ 1514 w 789"/>
                  <a:gd name="T43" fmla="*/ 3027 h 1677"/>
                  <a:gd name="T44" fmla="*/ 1471 w 789"/>
                  <a:gd name="T45" fmla="*/ 3416 h 1677"/>
                  <a:gd name="T46" fmla="*/ 1241 w 789"/>
                  <a:gd name="T47" fmla="*/ 3564 h 1677"/>
                  <a:gd name="T48" fmla="*/ 1209 w 789"/>
                  <a:gd name="T49" fmla="*/ 3794 h 1677"/>
                  <a:gd name="T50" fmla="*/ 988 w 789"/>
                  <a:gd name="T51" fmla="*/ 3942 h 1677"/>
                  <a:gd name="T52" fmla="*/ 945 w 789"/>
                  <a:gd name="T53" fmla="*/ 4120 h 1677"/>
                  <a:gd name="T54" fmla="*/ 1104 w 789"/>
                  <a:gd name="T55" fmla="*/ 4331 h 1677"/>
                  <a:gd name="T56" fmla="*/ 1052 w 789"/>
                  <a:gd name="T57" fmla="*/ 4762 h 1677"/>
                  <a:gd name="T58" fmla="*/ 831 w 789"/>
                  <a:gd name="T59" fmla="*/ 4908 h 1677"/>
                  <a:gd name="T60" fmla="*/ 809 w 789"/>
                  <a:gd name="T61" fmla="*/ 5119 h 1677"/>
                  <a:gd name="T62" fmla="*/ 945 w 789"/>
                  <a:gd name="T63" fmla="*/ 5288 h 1677"/>
                  <a:gd name="T64" fmla="*/ 936 w 789"/>
                  <a:gd name="T65" fmla="*/ 5529 h 1677"/>
                  <a:gd name="T66" fmla="*/ 535 w 789"/>
                  <a:gd name="T67" fmla="*/ 5876 h 1677"/>
                  <a:gd name="T68" fmla="*/ 314 w 789"/>
                  <a:gd name="T69" fmla="*/ 5844 h 1677"/>
                  <a:gd name="T70" fmla="*/ 116 w 789"/>
                  <a:gd name="T71" fmla="*/ 5582 h 1677"/>
                  <a:gd name="T72" fmla="*/ 588 w 789"/>
                  <a:gd name="T73" fmla="*/ 252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0516" name="Oval 14"/>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20517" name="Oval 15"/>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20518" name="Rectangle 16"/>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grpSp>
          <p:nvGrpSpPr>
            <p:cNvPr id="20503" name="Group 17"/>
            <p:cNvGrpSpPr>
              <a:grpSpLocks/>
            </p:cNvGrpSpPr>
            <p:nvPr/>
          </p:nvGrpSpPr>
          <p:grpSpPr bwMode="auto">
            <a:xfrm rot="962870">
              <a:off x="2974" y="2299"/>
              <a:ext cx="696" cy="1168"/>
              <a:chOff x="2707" y="1713"/>
              <a:chExt cx="1038" cy="1741"/>
            </a:xfrm>
          </p:grpSpPr>
          <p:sp>
            <p:nvSpPr>
              <p:cNvPr id="20510" name="Freeform 18"/>
              <p:cNvSpPr>
                <a:spLocks/>
              </p:cNvSpPr>
              <p:nvPr/>
            </p:nvSpPr>
            <p:spPr bwMode="auto">
              <a:xfrm>
                <a:off x="2707" y="1713"/>
                <a:ext cx="1038" cy="1710"/>
              </a:xfrm>
              <a:custGeom>
                <a:avLst/>
                <a:gdLst>
                  <a:gd name="T0" fmla="*/ 837 w 1038"/>
                  <a:gd name="T1" fmla="*/ 1680 h 1710"/>
                  <a:gd name="T2" fmla="*/ 525 w 1038"/>
                  <a:gd name="T3" fmla="*/ 948 h 1710"/>
                  <a:gd name="T4" fmla="*/ 456 w 1038"/>
                  <a:gd name="T5" fmla="*/ 930 h 1710"/>
                  <a:gd name="T6" fmla="*/ 432 w 1038"/>
                  <a:gd name="T7" fmla="*/ 870 h 1710"/>
                  <a:gd name="T8" fmla="*/ 345 w 1038"/>
                  <a:gd name="T9" fmla="*/ 906 h 1710"/>
                  <a:gd name="T10" fmla="*/ 312 w 1038"/>
                  <a:gd name="T11" fmla="*/ 906 h 1710"/>
                  <a:gd name="T12" fmla="*/ 270 w 1038"/>
                  <a:gd name="T13" fmla="*/ 897 h 1710"/>
                  <a:gd name="T14" fmla="*/ 237 w 1038"/>
                  <a:gd name="T15" fmla="*/ 876 h 1710"/>
                  <a:gd name="T16" fmla="*/ 204 w 1038"/>
                  <a:gd name="T17" fmla="*/ 825 h 1710"/>
                  <a:gd name="T18" fmla="*/ 0 w 1038"/>
                  <a:gd name="T19" fmla="*/ 348 h 1710"/>
                  <a:gd name="T20" fmla="*/ 0 w 1038"/>
                  <a:gd name="T21" fmla="*/ 309 h 1710"/>
                  <a:gd name="T22" fmla="*/ 12 w 1038"/>
                  <a:gd name="T23" fmla="*/ 270 h 1710"/>
                  <a:gd name="T24" fmla="*/ 39 w 1038"/>
                  <a:gd name="T25" fmla="*/ 234 h 1710"/>
                  <a:gd name="T26" fmla="*/ 78 w 1038"/>
                  <a:gd name="T27" fmla="*/ 210 h 1710"/>
                  <a:gd name="T28" fmla="*/ 114 w 1038"/>
                  <a:gd name="T29" fmla="*/ 201 h 1710"/>
                  <a:gd name="T30" fmla="*/ 567 w 1038"/>
                  <a:gd name="T31" fmla="*/ 0 h 1710"/>
                  <a:gd name="T32" fmla="*/ 597 w 1038"/>
                  <a:gd name="T33" fmla="*/ 0 h 1710"/>
                  <a:gd name="T34" fmla="*/ 627 w 1038"/>
                  <a:gd name="T35" fmla="*/ 3 h 1710"/>
                  <a:gd name="T36" fmla="*/ 666 w 1038"/>
                  <a:gd name="T37" fmla="*/ 15 h 1710"/>
                  <a:gd name="T38" fmla="*/ 696 w 1038"/>
                  <a:gd name="T39" fmla="*/ 42 h 1710"/>
                  <a:gd name="T40" fmla="*/ 915 w 1038"/>
                  <a:gd name="T41" fmla="*/ 555 h 1710"/>
                  <a:gd name="T42" fmla="*/ 912 w 1038"/>
                  <a:gd name="T43" fmla="*/ 597 h 1710"/>
                  <a:gd name="T44" fmla="*/ 909 w 1038"/>
                  <a:gd name="T45" fmla="*/ 633 h 1710"/>
                  <a:gd name="T46" fmla="*/ 891 w 1038"/>
                  <a:gd name="T47" fmla="*/ 663 h 1710"/>
                  <a:gd name="T48" fmla="*/ 861 w 1038"/>
                  <a:gd name="T49" fmla="*/ 687 h 1710"/>
                  <a:gd name="T50" fmla="*/ 795 w 1038"/>
                  <a:gd name="T51" fmla="*/ 717 h 1710"/>
                  <a:gd name="T52" fmla="*/ 822 w 1038"/>
                  <a:gd name="T53" fmla="*/ 765 h 1710"/>
                  <a:gd name="T54" fmla="*/ 789 w 1038"/>
                  <a:gd name="T55" fmla="*/ 843 h 1710"/>
                  <a:gd name="T56" fmla="*/ 837 w 1038"/>
                  <a:gd name="T57" fmla="*/ 939 h 1710"/>
                  <a:gd name="T58" fmla="*/ 804 w 1038"/>
                  <a:gd name="T59" fmla="*/ 1014 h 1710"/>
                  <a:gd name="T60" fmla="*/ 828 w 1038"/>
                  <a:gd name="T61" fmla="*/ 1071 h 1710"/>
                  <a:gd name="T62" fmla="*/ 804 w 1038"/>
                  <a:gd name="T63" fmla="*/ 1140 h 1710"/>
                  <a:gd name="T64" fmla="*/ 822 w 1038"/>
                  <a:gd name="T65" fmla="*/ 1197 h 1710"/>
                  <a:gd name="T66" fmla="*/ 900 w 1038"/>
                  <a:gd name="T67" fmla="*/ 1221 h 1710"/>
                  <a:gd name="T68" fmla="*/ 945 w 1038"/>
                  <a:gd name="T69" fmla="*/ 1323 h 1710"/>
                  <a:gd name="T70" fmla="*/ 915 w 1038"/>
                  <a:gd name="T71" fmla="*/ 1401 h 1710"/>
                  <a:gd name="T72" fmla="*/ 936 w 1038"/>
                  <a:gd name="T73" fmla="*/ 1452 h 1710"/>
                  <a:gd name="T74" fmla="*/ 1020 w 1038"/>
                  <a:gd name="T75" fmla="*/ 1482 h 1710"/>
                  <a:gd name="T76" fmla="*/ 1038 w 1038"/>
                  <a:gd name="T77" fmla="*/ 1536 h 1710"/>
                  <a:gd name="T78" fmla="*/ 969 w 1038"/>
                  <a:gd name="T79" fmla="*/ 1698 h 1710"/>
                  <a:gd name="T80" fmla="*/ 909 w 1038"/>
                  <a:gd name="T81" fmla="*/ 1710 h 1710"/>
                  <a:gd name="T82" fmla="*/ 837 w 1038"/>
                  <a:gd name="T83" fmla="*/ 1680 h 17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38"/>
                  <a:gd name="T127" fmla="*/ 0 h 1710"/>
                  <a:gd name="T128" fmla="*/ 1038 w 1038"/>
                  <a:gd name="T129" fmla="*/ 1710 h 17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38" h="1710">
                    <a:moveTo>
                      <a:pt x="837" y="1680"/>
                    </a:moveTo>
                    <a:lnTo>
                      <a:pt x="525" y="948"/>
                    </a:lnTo>
                    <a:lnTo>
                      <a:pt x="456" y="930"/>
                    </a:lnTo>
                    <a:lnTo>
                      <a:pt x="432" y="870"/>
                    </a:lnTo>
                    <a:lnTo>
                      <a:pt x="345" y="906"/>
                    </a:lnTo>
                    <a:lnTo>
                      <a:pt x="312" y="906"/>
                    </a:lnTo>
                    <a:lnTo>
                      <a:pt x="270" y="897"/>
                    </a:lnTo>
                    <a:lnTo>
                      <a:pt x="237" y="876"/>
                    </a:lnTo>
                    <a:lnTo>
                      <a:pt x="204" y="825"/>
                    </a:lnTo>
                    <a:lnTo>
                      <a:pt x="0" y="348"/>
                    </a:lnTo>
                    <a:lnTo>
                      <a:pt x="0" y="309"/>
                    </a:lnTo>
                    <a:lnTo>
                      <a:pt x="12" y="270"/>
                    </a:lnTo>
                    <a:lnTo>
                      <a:pt x="39" y="234"/>
                    </a:lnTo>
                    <a:lnTo>
                      <a:pt x="78" y="210"/>
                    </a:lnTo>
                    <a:lnTo>
                      <a:pt x="114" y="201"/>
                    </a:lnTo>
                    <a:lnTo>
                      <a:pt x="567" y="0"/>
                    </a:lnTo>
                    <a:lnTo>
                      <a:pt x="597" y="0"/>
                    </a:lnTo>
                    <a:lnTo>
                      <a:pt x="627" y="3"/>
                    </a:lnTo>
                    <a:lnTo>
                      <a:pt x="666" y="15"/>
                    </a:lnTo>
                    <a:lnTo>
                      <a:pt x="696" y="42"/>
                    </a:lnTo>
                    <a:lnTo>
                      <a:pt x="915" y="555"/>
                    </a:lnTo>
                    <a:lnTo>
                      <a:pt x="912" y="597"/>
                    </a:lnTo>
                    <a:lnTo>
                      <a:pt x="909" y="633"/>
                    </a:lnTo>
                    <a:lnTo>
                      <a:pt x="891" y="663"/>
                    </a:lnTo>
                    <a:lnTo>
                      <a:pt x="861" y="687"/>
                    </a:lnTo>
                    <a:lnTo>
                      <a:pt x="795" y="717"/>
                    </a:lnTo>
                    <a:lnTo>
                      <a:pt x="822" y="765"/>
                    </a:lnTo>
                    <a:lnTo>
                      <a:pt x="789" y="843"/>
                    </a:lnTo>
                    <a:lnTo>
                      <a:pt x="837" y="939"/>
                    </a:lnTo>
                    <a:lnTo>
                      <a:pt x="804" y="1014"/>
                    </a:lnTo>
                    <a:lnTo>
                      <a:pt x="828" y="1071"/>
                    </a:lnTo>
                    <a:lnTo>
                      <a:pt x="804" y="1140"/>
                    </a:lnTo>
                    <a:lnTo>
                      <a:pt x="822" y="1197"/>
                    </a:lnTo>
                    <a:lnTo>
                      <a:pt x="900" y="1221"/>
                    </a:lnTo>
                    <a:lnTo>
                      <a:pt x="945" y="1323"/>
                    </a:lnTo>
                    <a:lnTo>
                      <a:pt x="915" y="1401"/>
                    </a:lnTo>
                    <a:lnTo>
                      <a:pt x="936" y="1452"/>
                    </a:lnTo>
                    <a:lnTo>
                      <a:pt x="1020" y="1482"/>
                    </a:lnTo>
                    <a:lnTo>
                      <a:pt x="1038" y="1536"/>
                    </a:lnTo>
                    <a:lnTo>
                      <a:pt x="969" y="1698"/>
                    </a:lnTo>
                    <a:lnTo>
                      <a:pt x="909" y="1710"/>
                    </a:lnTo>
                    <a:lnTo>
                      <a:pt x="837" y="1680"/>
                    </a:lnTo>
                    <a:close/>
                  </a:path>
                </a:pathLst>
              </a:custGeom>
              <a:solidFill>
                <a:schemeClr val="hlink"/>
              </a:solidFill>
              <a:ln w="12700">
                <a:solidFill>
                  <a:schemeClr val="bg1"/>
                </a:solidFill>
                <a:round/>
                <a:headEnd/>
                <a:tailEnd/>
              </a:ln>
            </p:spPr>
            <p:txBody>
              <a:bodyPr lIns="0" tIns="0" rIns="0" bIns="0" anchor="ctr">
                <a:spAutoFit/>
              </a:bodyPr>
              <a:lstStyle/>
              <a:p>
                <a:endParaRPr lang="en-US"/>
              </a:p>
            </p:txBody>
          </p:sp>
          <p:sp>
            <p:nvSpPr>
              <p:cNvPr id="20511" name="AutoShape 19"/>
              <p:cNvSpPr>
                <a:spLocks noChangeArrowheads="1"/>
              </p:cNvSpPr>
              <p:nvPr/>
            </p:nvSpPr>
            <p:spPr bwMode="auto">
              <a:xfrm rot="-1384604">
                <a:off x="2785" y="1794"/>
                <a:ext cx="761" cy="747"/>
              </a:xfrm>
              <a:prstGeom prst="roundRect">
                <a:avLst>
                  <a:gd name="adj" fmla="val 16667"/>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512" name="AutoShape 20"/>
              <p:cNvSpPr>
                <a:spLocks noChangeArrowheads="1"/>
              </p:cNvSpPr>
              <p:nvPr/>
            </p:nvSpPr>
            <p:spPr bwMode="auto">
              <a:xfrm rot="-1384604">
                <a:off x="2837" y="1852"/>
                <a:ext cx="654" cy="642"/>
              </a:xfrm>
              <a:prstGeom prst="roundRect">
                <a:avLst>
                  <a:gd name="adj" fmla="val 11449"/>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513" name="AutoShape 21"/>
              <p:cNvSpPr>
                <a:spLocks noChangeArrowheads="1"/>
              </p:cNvSpPr>
              <p:nvPr/>
            </p:nvSpPr>
            <p:spPr bwMode="auto">
              <a:xfrm rot="-1384604">
                <a:off x="2848" y="1945"/>
                <a:ext cx="474" cy="100"/>
              </a:xfrm>
              <a:prstGeom prst="roundRect">
                <a:avLst>
                  <a:gd name="adj" fmla="val 50000"/>
                </a:avLst>
              </a:prstGeom>
              <a:solidFill>
                <a:schemeClr val="tx1"/>
              </a:solidFill>
              <a:ln w="12700" algn="ctr">
                <a:solidFill>
                  <a:schemeClr val="bg1"/>
                </a:solidFill>
                <a:round/>
                <a:headEnd/>
                <a:tailEnd/>
              </a:ln>
            </p:spPr>
            <p:txBody>
              <a:bodyPr lIns="0" tIns="0" rIns="0" bIns="0" anchor="ctr">
                <a:spAutoFit/>
              </a:bodyPr>
              <a:lstStyle/>
              <a:p>
                <a:endParaRPr lang="en-US"/>
              </a:p>
            </p:txBody>
          </p:sp>
          <p:sp>
            <p:nvSpPr>
              <p:cNvPr id="20514" name="Rectangle 22"/>
              <p:cNvSpPr>
                <a:spLocks noChangeArrowheads="1"/>
              </p:cNvSpPr>
              <p:nvPr/>
            </p:nvSpPr>
            <p:spPr bwMode="auto">
              <a:xfrm rot="-1361510">
                <a:off x="3425" y="2412"/>
                <a:ext cx="52" cy="1042"/>
              </a:xfrm>
              <a:prstGeom prst="rect">
                <a:avLst/>
              </a:prstGeom>
              <a:solidFill>
                <a:srgbClr val="777777"/>
              </a:solidFill>
              <a:ln w="12700" algn="ctr">
                <a:solidFill>
                  <a:schemeClr val="bg1"/>
                </a:solidFill>
                <a:miter lim="800000"/>
                <a:headEnd/>
                <a:tailEnd/>
              </a:ln>
            </p:spPr>
            <p:txBody>
              <a:bodyPr lIns="0" tIns="0" rIns="0" bIns="0" anchor="ctr">
                <a:spAutoFit/>
              </a:bodyPr>
              <a:lstStyle/>
              <a:p>
                <a:endParaRPr lang="en-US"/>
              </a:p>
            </p:txBody>
          </p:sp>
        </p:grpSp>
        <p:grpSp>
          <p:nvGrpSpPr>
            <p:cNvPr id="20504" name="Group 23"/>
            <p:cNvGrpSpPr>
              <a:grpSpLocks/>
            </p:cNvGrpSpPr>
            <p:nvPr/>
          </p:nvGrpSpPr>
          <p:grpSpPr bwMode="auto">
            <a:xfrm>
              <a:off x="3006" y="2312"/>
              <a:ext cx="574" cy="1221"/>
              <a:chOff x="2702" y="903"/>
              <a:chExt cx="1477" cy="3141"/>
            </a:xfrm>
          </p:grpSpPr>
          <p:sp>
            <p:nvSpPr>
              <p:cNvPr id="20506" name="Freeform 24"/>
              <p:cNvSpPr>
                <a:spLocks/>
              </p:cNvSpPr>
              <p:nvPr/>
            </p:nvSpPr>
            <p:spPr bwMode="auto">
              <a:xfrm>
                <a:off x="2702" y="903"/>
                <a:ext cx="1477" cy="3139"/>
              </a:xfrm>
              <a:custGeom>
                <a:avLst/>
                <a:gdLst>
                  <a:gd name="T0" fmla="*/ 588 w 789"/>
                  <a:gd name="T1" fmla="*/ 2523 h 1677"/>
                  <a:gd name="T2" fmla="*/ 337 w 789"/>
                  <a:gd name="T3" fmla="*/ 2323 h 1677"/>
                  <a:gd name="T4" fmla="*/ 157 w 789"/>
                  <a:gd name="T5" fmla="*/ 2038 h 1677"/>
                  <a:gd name="T6" fmla="*/ 11 w 789"/>
                  <a:gd name="T7" fmla="*/ 1640 h 1677"/>
                  <a:gd name="T8" fmla="*/ 0 w 789"/>
                  <a:gd name="T9" fmla="*/ 1262 h 1677"/>
                  <a:gd name="T10" fmla="*/ 84 w 789"/>
                  <a:gd name="T11" fmla="*/ 893 h 1677"/>
                  <a:gd name="T12" fmla="*/ 294 w 789"/>
                  <a:gd name="T13" fmla="*/ 515 h 1677"/>
                  <a:gd name="T14" fmla="*/ 610 w 789"/>
                  <a:gd name="T15" fmla="*/ 241 h 1677"/>
                  <a:gd name="T16" fmla="*/ 925 w 789"/>
                  <a:gd name="T17" fmla="*/ 84 h 1677"/>
                  <a:gd name="T18" fmla="*/ 1273 w 789"/>
                  <a:gd name="T19" fmla="*/ 0 h 1677"/>
                  <a:gd name="T20" fmla="*/ 1587 w 789"/>
                  <a:gd name="T21" fmla="*/ 0 h 1677"/>
                  <a:gd name="T22" fmla="*/ 2029 w 789"/>
                  <a:gd name="T23" fmla="*/ 137 h 1677"/>
                  <a:gd name="T24" fmla="*/ 2334 w 789"/>
                  <a:gd name="T25" fmla="*/ 369 h 1677"/>
                  <a:gd name="T26" fmla="*/ 2576 w 789"/>
                  <a:gd name="T27" fmla="*/ 694 h 1677"/>
                  <a:gd name="T28" fmla="*/ 2713 w 789"/>
                  <a:gd name="T29" fmla="*/ 998 h 1677"/>
                  <a:gd name="T30" fmla="*/ 2765 w 789"/>
                  <a:gd name="T31" fmla="*/ 1430 h 1677"/>
                  <a:gd name="T32" fmla="*/ 2692 w 789"/>
                  <a:gd name="T33" fmla="*/ 1861 h 1677"/>
                  <a:gd name="T34" fmla="*/ 2419 w 789"/>
                  <a:gd name="T35" fmla="*/ 2312 h 1677"/>
                  <a:gd name="T36" fmla="*/ 2123 w 789"/>
                  <a:gd name="T37" fmla="*/ 2576 h 1677"/>
                  <a:gd name="T38" fmla="*/ 1735 w 789"/>
                  <a:gd name="T39" fmla="*/ 2692 h 1677"/>
                  <a:gd name="T40" fmla="*/ 1745 w 789"/>
                  <a:gd name="T41" fmla="*/ 2881 h 1677"/>
                  <a:gd name="T42" fmla="*/ 1514 w 789"/>
                  <a:gd name="T43" fmla="*/ 3027 h 1677"/>
                  <a:gd name="T44" fmla="*/ 1471 w 789"/>
                  <a:gd name="T45" fmla="*/ 3416 h 1677"/>
                  <a:gd name="T46" fmla="*/ 1241 w 789"/>
                  <a:gd name="T47" fmla="*/ 3564 h 1677"/>
                  <a:gd name="T48" fmla="*/ 1209 w 789"/>
                  <a:gd name="T49" fmla="*/ 3794 h 1677"/>
                  <a:gd name="T50" fmla="*/ 988 w 789"/>
                  <a:gd name="T51" fmla="*/ 3942 h 1677"/>
                  <a:gd name="T52" fmla="*/ 945 w 789"/>
                  <a:gd name="T53" fmla="*/ 4120 h 1677"/>
                  <a:gd name="T54" fmla="*/ 1104 w 789"/>
                  <a:gd name="T55" fmla="*/ 4331 h 1677"/>
                  <a:gd name="T56" fmla="*/ 1052 w 789"/>
                  <a:gd name="T57" fmla="*/ 4762 h 1677"/>
                  <a:gd name="T58" fmla="*/ 831 w 789"/>
                  <a:gd name="T59" fmla="*/ 4908 h 1677"/>
                  <a:gd name="T60" fmla="*/ 809 w 789"/>
                  <a:gd name="T61" fmla="*/ 5119 h 1677"/>
                  <a:gd name="T62" fmla="*/ 945 w 789"/>
                  <a:gd name="T63" fmla="*/ 5288 h 1677"/>
                  <a:gd name="T64" fmla="*/ 936 w 789"/>
                  <a:gd name="T65" fmla="*/ 5529 h 1677"/>
                  <a:gd name="T66" fmla="*/ 535 w 789"/>
                  <a:gd name="T67" fmla="*/ 5876 h 1677"/>
                  <a:gd name="T68" fmla="*/ 314 w 789"/>
                  <a:gd name="T69" fmla="*/ 5844 h 1677"/>
                  <a:gd name="T70" fmla="*/ 116 w 789"/>
                  <a:gd name="T71" fmla="*/ 5582 h 1677"/>
                  <a:gd name="T72" fmla="*/ 588 w 789"/>
                  <a:gd name="T73" fmla="*/ 252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0507" name="Oval 25"/>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20508" name="Oval 26"/>
              <p:cNvSpPr>
                <a:spLocks noChangeArrowheads="1"/>
              </p:cNvSpPr>
              <p:nvPr/>
            </p:nvSpPr>
            <p:spPr bwMode="auto">
              <a:xfrm>
                <a:off x="3303" y="1100"/>
                <a:ext cx="387" cy="387"/>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20509" name="Rectangle 27"/>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20505" name="Freeform 28"/>
            <p:cNvSpPr>
              <a:spLocks/>
            </p:cNvSpPr>
            <p:nvPr/>
          </p:nvSpPr>
          <p:spPr bwMode="auto">
            <a:xfrm>
              <a:off x="3060" y="1863"/>
              <a:ext cx="622" cy="617"/>
            </a:xfrm>
            <a:custGeom>
              <a:avLst/>
              <a:gdLst>
                <a:gd name="T0" fmla="*/ 330 w 622"/>
                <a:gd name="T1" fmla="*/ 617 h 617"/>
                <a:gd name="T2" fmla="*/ 292 w 622"/>
                <a:gd name="T3" fmla="*/ 611 h 617"/>
                <a:gd name="T4" fmla="*/ 246 w 622"/>
                <a:gd name="T5" fmla="*/ 606 h 617"/>
                <a:gd name="T6" fmla="*/ 147 w 622"/>
                <a:gd name="T7" fmla="*/ 567 h 617"/>
                <a:gd name="T8" fmla="*/ 57 w 622"/>
                <a:gd name="T9" fmla="*/ 489 h 617"/>
                <a:gd name="T10" fmla="*/ 12 w 622"/>
                <a:gd name="T11" fmla="*/ 393 h 617"/>
                <a:gd name="T12" fmla="*/ 0 w 622"/>
                <a:gd name="T13" fmla="*/ 288 h 617"/>
                <a:gd name="T14" fmla="*/ 24 w 622"/>
                <a:gd name="T15" fmla="*/ 186 h 617"/>
                <a:gd name="T16" fmla="*/ 66 w 622"/>
                <a:gd name="T17" fmla="*/ 120 h 617"/>
                <a:gd name="T18" fmla="*/ 123 w 622"/>
                <a:gd name="T19" fmla="*/ 60 h 617"/>
                <a:gd name="T20" fmla="*/ 204 w 622"/>
                <a:gd name="T21" fmla="*/ 18 h 617"/>
                <a:gd name="T22" fmla="*/ 282 w 622"/>
                <a:gd name="T23" fmla="*/ 0 h 617"/>
                <a:gd name="T24" fmla="*/ 366 w 622"/>
                <a:gd name="T25" fmla="*/ 0 h 617"/>
                <a:gd name="T26" fmla="*/ 429 w 622"/>
                <a:gd name="T27" fmla="*/ 21 h 617"/>
                <a:gd name="T28" fmla="*/ 498 w 622"/>
                <a:gd name="T29" fmla="*/ 60 h 617"/>
                <a:gd name="T30" fmla="*/ 573 w 622"/>
                <a:gd name="T31" fmla="*/ 144 h 617"/>
                <a:gd name="T32" fmla="*/ 600 w 622"/>
                <a:gd name="T33" fmla="*/ 207 h 617"/>
                <a:gd name="T34" fmla="*/ 622 w 622"/>
                <a:gd name="T35" fmla="*/ 291 h 617"/>
                <a:gd name="T36" fmla="*/ 612 w 622"/>
                <a:gd name="T37" fmla="*/ 369 h 617"/>
                <a:gd name="T38" fmla="*/ 574 w 622"/>
                <a:gd name="T39" fmla="*/ 451 h 617"/>
                <a:gd name="T40" fmla="*/ 550 w 622"/>
                <a:gd name="T41" fmla="*/ 439 h 617"/>
                <a:gd name="T42" fmla="*/ 522 w 622"/>
                <a:gd name="T43" fmla="*/ 427 h 617"/>
                <a:gd name="T44" fmla="*/ 540 w 622"/>
                <a:gd name="T45" fmla="*/ 385 h 617"/>
                <a:gd name="T46" fmla="*/ 560 w 622"/>
                <a:gd name="T47" fmla="*/ 331 h 617"/>
                <a:gd name="T48" fmla="*/ 558 w 622"/>
                <a:gd name="T49" fmla="*/ 252 h 617"/>
                <a:gd name="T50" fmla="*/ 525 w 622"/>
                <a:gd name="T51" fmla="*/ 177 h 617"/>
                <a:gd name="T52" fmla="*/ 465 w 622"/>
                <a:gd name="T53" fmla="*/ 111 h 617"/>
                <a:gd name="T54" fmla="*/ 405 w 622"/>
                <a:gd name="T55" fmla="*/ 72 h 617"/>
                <a:gd name="T56" fmla="*/ 339 w 622"/>
                <a:gd name="T57" fmla="*/ 51 h 617"/>
                <a:gd name="T58" fmla="*/ 261 w 622"/>
                <a:gd name="T59" fmla="*/ 54 h 617"/>
                <a:gd name="T60" fmla="*/ 174 w 622"/>
                <a:gd name="T61" fmla="*/ 84 h 617"/>
                <a:gd name="T62" fmla="*/ 126 w 622"/>
                <a:gd name="T63" fmla="*/ 123 h 617"/>
                <a:gd name="T64" fmla="*/ 87 w 622"/>
                <a:gd name="T65" fmla="*/ 177 h 617"/>
                <a:gd name="T66" fmla="*/ 57 w 622"/>
                <a:gd name="T67" fmla="*/ 261 h 617"/>
                <a:gd name="T68" fmla="*/ 57 w 622"/>
                <a:gd name="T69" fmla="*/ 345 h 617"/>
                <a:gd name="T70" fmla="*/ 75 w 622"/>
                <a:gd name="T71" fmla="*/ 405 h 617"/>
                <a:gd name="T72" fmla="*/ 117 w 622"/>
                <a:gd name="T73" fmla="*/ 474 h 617"/>
                <a:gd name="T74" fmla="*/ 171 w 622"/>
                <a:gd name="T75" fmla="*/ 519 h 617"/>
                <a:gd name="T76" fmla="*/ 237 w 622"/>
                <a:gd name="T77" fmla="*/ 543 h 617"/>
                <a:gd name="T78" fmla="*/ 297 w 622"/>
                <a:gd name="T79" fmla="*/ 558 h 617"/>
                <a:gd name="T80" fmla="*/ 321 w 622"/>
                <a:gd name="T81" fmla="*/ 567 h 617"/>
                <a:gd name="T82" fmla="*/ 327 w 622"/>
                <a:gd name="T83" fmla="*/ 588 h 617"/>
                <a:gd name="T84" fmla="*/ 330 w 622"/>
                <a:gd name="T85" fmla="*/ 617 h 6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22"/>
                <a:gd name="T130" fmla="*/ 0 h 617"/>
                <a:gd name="T131" fmla="*/ 622 w 622"/>
                <a:gd name="T132" fmla="*/ 617 h 6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22" h="617">
                  <a:moveTo>
                    <a:pt x="330" y="617"/>
                  </a:moveTo>
                  <a:lnTo>
                    <a:pt x="292" y="611"/>
                  </a:lnTo>
                  <a:lnTo>
                    <a:pt x="246" y="606"/>
                  </a:lnTo>
                  <a:lnTo>
                    <a:pt x="147" y="567"/>
                  </a:lnTo>
                  <a:lnTo>
                    <a:pt x="57" y="489"/>
                  </a:lnTo>
                  <a:lnTo>
                    <a:pt x="12" y="393"/>
                  </a:lnTo>
                  <a:lnTo>
                    <a:pt x="0" y="288"/>
                  </a:lnTo>
                  <a:lnTo>
                    <a:pt x="24" y="186"/>
                  </a:lnTo>
                  <a:lnTo>
                    <a:pt x="66" y="120"/>
                  </a:lnTo>
                  <a:lnTo>
                    <a:pt x="123" y="60"/>
                  </a:lnTo>
                  <a:lnTo>
                    <a:pt x="204" y="18"/>
                  </a:lnTo>
                  <a:lnTo>
                    <a:pt x="282" y="0"/>
                  </a:lnTo>
                  <a:lnTo>
                    <a:pt x="366" y="0"/>
                  </a:lnTo>
                  <a:lnTo>
                    <a:pt x="429" y="21"/>
                  </a:lnTo>
                  <a:lnTo>
                    <a:pt x="498" y="60"/>
                  </a:lnTo>
                  <a:lnTo>
                    <a:pt x="573" y="144"/>
                  </a:lnTo>
                  <a:lnTo>
                    <a:pt x="600" y="207"/>
                  </a:lnTo>
                  <a:lnTo>
                    <a:pt x="622" y="291"/>
                  </a:lnTo>
                  <a:lnTo>
                    <a:pt x="612" y="369"/>
                  </a:lnTo>
                  <a:lnTo>
                    <a:pt x="574" y="451"/>
                  </a:lnTo>
                  <a:lnTo>
                    <a:pt x="550" y="439"/>
                  </a:lnTo>
                  <a:lnTo>
                    <a:pt x="522" y="427"/>
                  </a:lnTo>
                  <a:lnTo>
                    <a:pt x="540" y="385"/>
                  </a:lnTo>
                  <a:lnTo>
                    <a:pt x="560" y="331"/>
                  </a:lnTo>
                  <a:lnTo>
                    <a:pt x="558" y="252"/>
                  </a:lnTo>
                  <a:lnTo>
                    <a:pt x="525" y="177"/>
                  </a:lnTo>
                  <a:lnTo>
                    <a:pt x="465" y="111"/>
                  </a:lnTo>
                  <a:lnTo>
                    <a:pt x="405" y="72"/>
                  </a:lnTo>
                  <a:lnTo>
                    <a:pt x="339" y="51"/>
                  </a:lnTo>
                  <a:lnTo>
                    <a:pt x="261" y="54"/>
                  </a:lnTo>
                  <a:lnTo>
                    <a:pt x="174" y="84"/>
                  </a:lnTo>
                  <a:lnTo>
                    <a:pt x="126" y="123"/>
                  </a:lnTo>
                  <a:lnTo>
                    <a:pt x="87" y="177"/>
                  </a:lnTo>
                  <a:lnTo>
                    <a:pt x="57" y="261"/>
                  </a:lnTo>
                  <a:lnTo>
                    <a:pt x="57" y="345"/>
                  </a:lnTo>
                  <a:lnTo>
                    <a:pt x="75" y="405"/>
                  </a:lnTo>
                  <a:lnTo>
                    <a:pt x="117" y="474"/>
                  </a:lnTo>
                  <a:lnTo>
                    <a:pt x="171" y="519"/>
                  </a:lnTo>
                  <a:lnTo>
                    <a:pt x="237" y="543"/>
                  </a:lnTo>
                  <a:lnTo>
                    <a:pt x="297" y="558"/>
                  </a:lnTo>
                  <a:lnTo>
                    <a:pt x="321" y="567"/>
                  </a:lnTo>
                  <a:lnTo>
                    <a:pt x="327" y="588"/>
                  </a:lnTo>
                  <a:lnTo>
                    <a:pt x="330" y="617"/>
                  </a:lnTo>
                  <a:close/>
                </a:path>
              </a:pathLst>
            </a:custGeom>
            <a:solidFill>
              <a:schemeClr val="hlink"/>
            </a:solidFill>
            <a:ln w="12700">
              <a:solidFill>
                <a:schemeClr val="bg1"/>
              </a:solidFill>
              <a:round/>
              <a:headEnd/>
              <a:tailEnd/>
            </a:ln>
          </p:spPr>
          <p:txBody>
            <a:bodyPr wrap="none" lIns="0" tIns="0" rIns="0" bIns="0" anchor="ctr">
              <a:spAutoFit/>
            </a:bodyPr>
            <a:lstStyle/>
            <a:p>
              <a:endParaRPr lang="en-US"/>
            </a:p>
          </p:txBody>
        </p:sp>
      </p:grpSp>
      <p:grpSp>
        <p:nvGrpSpPr>
          <p:cNvPr id="20488" name="Group 29"/>
          <p:cNvGrpSpPr>
            <a:grpSpLocks/>
          </p:cNvGrpSpPr>
          <p:nvPr/>
        </p:nvGrpSpPr>
        <p:grpSpPr bwMode="auto">
          <a:xfrm rot="-4839456">
            <a:off x="1513287" y="5003938"/>
            <a:ext cx="631825" cy="996950"/>
            <a:chOff x="4696" y="1588"/>
            <a:chExt cx="756" cy="1192"/>
          </a:xfrm>
        </p:grpSpPr>
        <p:grpSp>
          <p:nvGrpSpPr>
            <p:cNvPr id="20489" name="Group 30"/>
            <p:cNvGrpSpPr>
              <a:grpSpLocks/>
            </p:cNvGrpSpPr>
            <p:nvPr/>
          </p:nvGrpSpPr>
          <p:grpSpPr bwMode="auto">
            <a:xfrm>
              <a:off x="4933" y="1908"/>
              <a:ext cx="519" cy="872"/>
              <a:chOff x="2707" y="1713"/>
              <a:chExt cx="1038" cy="1741"/>
            </a:xfrm>
          </p:grpSpPr>
          <p:sp>
            <p:nvSpPr>
              <p:cNvPr id="20497" name="Freeform 31"/>
              <p:cNvSpPr>
                <a:spLocks/>
              </p:cNvSpPr>
              <p:nvPr/>
            </p:nvSpPr>
            <p:spPr bwMode="auto">
              <a:xfrm>
                <a:off x="2707" y="1713"/>
                <a:ext cx="1038" cy="1710"/>
              </a:xfrm>
              <a:custGeom>
                <a:avLst/>
                <a:gdLst>
                  <a:gd name="T0" fmla="*/ 837 w 1038"/>
                  <a:gd name="T1" fmla="*/ 1680 h 1710"/>
                  <a:gd name="T2" fmla="*/ 525 w 1038"/>
                  <a:gd name="T3" fmla="*/ 948 h 1710"/>
                  <a:gd name="T4" fmla="*/ 456 w 1038"/>
                  <a:gd name="T5" fmla="*/ 930 h 1710"/>
                  <a:gd name="T6" fmla="*/ 432 w 1038"/>
                  <a:gd name="T7" fmla="*/ 870 h 1710"/>
                  <a:gd name="T8" fmla="*/ 345 w 1038"/>
                  <a:gd name="T9" fmla="*/ 906 h 1710"/>
                  <a:gd name="T10" fmla="*/ 312 w 1038"/>
                  <a:gd name="T11" fmla="*/ 906 h 1710"/>
                  <a:gd name="T12" fmla="*/ 270 w 1038"/>
                  <a:gd name="T13" fmla="*/ 897 h 1710"/>
                  <a:gd name="T14" fmla="*/ 237 w 1038"/>
                  <a:gd name="T15" fmla="*/ 876 h 1710"/>
                  <a:gd name="T16" fmla="*/ 204 w 1038"/>
                  <a:gd name="T17" fmla="*/ 825 h 1710"/>
                  <a:gd name="T18" fmla="*/ 0 w 1038"/>
                  <a:gd name="T19" fmla="*/ 348 h 1710"/>
                  <a:gd name="T20" fmla="*/ 0 w 1038"/>
                  <a:gd name="T21" fmla="*/ 309 h 1710"/>
                  <a:gd name="T22" fmla="*/ 12 w 1038"/>
                  <a:gd name="T23" fmla="*/ 270 h 1710"/>
                  <a:gd name="T24" fmla="*/ 39 w 1038"/>
                  <a:gd name="T25" fmla="*/ 234 h 1710"/>
                  <a:gd name="T26" fmla="*/ 78 w 1038"/>
                  <a:gd name="T27" fmla="*/ 210 h 1710"/>
                  <a:gd name="T28" fmla="*/ 114 w 1038"/>
                  <a:gd name="T29" fmla="*/ 201 h 1710"/>
                  <a:gd name="T30" fmla="*/ 567 w 1038"/>
                  <a:gd name="T31" fmla="*/ 0 h 1710"/>
                  <a:gd name="T32" fmla="*/ 597 w 1038"/>
                  <a:gd name="T33" fmla="*/ 0 h 1710"/>
                  <a:gd name="T34" fmla="*/ 627 w 1038"/>
                  <a:gd name="T35" fmla="*/ 3 h 1710"/>
                  <a:gd name="T36" fmla="*/ 666 w 1038"/>
                  <a:gd name="T37" fmla="*/ 15 h 1710"/>
                  <a:gd name="T38" fmla="*/ 696 w 1038"/>
                  <a:gd name="T39" fmla="*/ 42 h 1710"/>
                  <a:gd name="T40" fmla="*/ 915 w 1038"/>
                  <a:gd name="T41" fmla="*/ 555 h 1710"/>
                  <a:gd name="T42" fmla="*/ 912 w 1038"/>
                  <a:gd name="T43" fmla="*/ 597 h 1710"/>
                  <a:gd name="T44" fmla="*/ 909 w 1038"/>
                  <a:gd name="T45" fmla="*/ 633 h 1710"/>
                  <a:gd name="T46" fmla="*/ 891 w 1038"/>
                  <a:gd name="T47" fmla="*/ 663 h 1710"/>
                  <a:gd name="T48" fmla="*/ 861 w 1038"/>
                  <a:gd name="T49" fmla="*/ 687 h 1710"/>
                  <a:gd name="T50" fmla="*/ 795 w 1038"/>
                  <a:gd name="T51" fmla="*/ 717 h 1710"/>
                  <a:gd name="T52" fmla="*/ 822 w 1038"/>
                  <a:gd name="T53" fmla="*/ 765 h 1710"/>
                  <a:gd name="T54" fmla="*/ 789 w 1038"/>
                  <a:gd name="T55" fmla="*/ 843 h 1710"/>
                  <a:gd name="T56" fmla="*/ 837 w 1038"/>
                  <a:gd name="T57" fmla="*/ 939 h 1710"/>
                  <a:gd name="T58" fmla="*/ 804 w 1038"/>
                  <a:gd name="T59" fmla="*/ 1014 h 1710"/>
                  <a:gd name="T60" fmla="*/ 828 w 1038"/>
                  <a:gd name="T61" fmla="*/ 1071 h 1710"/>
                  <a:gd name="T62" fmla="*/ 804 w 1038"/>
                  <a:gd name="T63" fmla="*/ 1140 h 1710"/>
                  <a:gd name="T64" fmla="*/ 822 w 1038"/>
                  <a:gd name="T65" fmla="*/ 1197 h 1710"/>
                  <a:gd name="T66" fmla="*/ 900 w 1038"/>
                  <a:gd name="T67" fmla="*/ 1221 h 1710"/>
                  <a:gd name="T68" fmla="*/ 945 w 1038"/>
                  <a:gd name="T69" fmla="*/ 1323 h 1710"/>
                  <a:gd name="T70" fmla="*/ 915 w 1038"/>
                  <a:gd name="T71" fmla="*/ 1401 h 1710"/>
                  <a:gd name="T72" fmla="*/ 936 w 1038"/>
                  <a:gd name="T73" fmla="*/ 1452 h 1710"/>
                  <a:gd name="T74" fmla="*/ 1020 w 1038"/>
                  <a:gd name="T75" fmla="*/ 1482 h 1710"/>
                  <a:gd name="T76" fmla="*/ 1038 w 1038"/>
                  <a:gd name="T77" fmla="*/ 1536 h 1710"/>
                  <a:gd name="T78" fmla="*/ 969 w 1038"/>
                  <a:gd name="T79" fmla="*/ 1698 h 1710"/>
                  <a:gd name="T80" fmla="*/ 909 w 1038"/>
                  <a:gd name="T81" fmla="*/ 1710 h 1710"/>
                  <a:gd name="T82" fmla="*/ 837 w 1038"/>
                  <a:gd name="T83" fmla="*/ 1680 h 17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38"/>
                  <a:gd name="T127" fmla="*/ 0 h 1710"/>
                  <a:gd name="T128" fmla="*/ 1038 w 1038"/>
                  <a:gd name="T129" fmla="*/ 1710 h 17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38" h="1710">
                    <a:moveTo>
                      <a:pt x="837" y="1680"/>
                    </a:moveTo>
                    <a:lnTo>
                      <a:pt x="525" y="948"/>
                    </a:lnTo>
                    <a:lnTo>
                      <a:pt x="456" y="930"/>
                    </a:lnTo>
                    <a:lnTo>
                      <a:pt x="432" y="870"/>
                    </a:lnTo>
                    <a:lnTo>
                      <a:pt x="345" y="906"/>
                    </a:lnTo>
                    <a:lnTo>
                      <a:pt x="312" y="906"/>
                    </a:lnTo>
                    <a:lnTo>
                      <a:pt x="270" y="897"/>
                    </a:lnTo>
                    <a:lnTo>
                      <a:pt x="237" y="876"/>
                    </a:lnTo>
                    <a:lnTo>
                      <a:pt x="204" y="825"/>
                    </a:lnTo>
                    <a:lnTo>
                      <a:pt x="0" y="348"/>
                    </a:lnTo>
                    <a:lnTo>
                      <a:pt x="0" y="309"/>
                    </a:lnTo>
                    <a:lnTo>
                      <a:pt x="12" y="270"/>
                    </a:lnTo>
                    <a:lnTo>
                      <a:pt x="39" y="234"/>
                    </a:lnTo>
                    <a:lnTo>
                      <a:pt x="78" y="210"/>
                    </a:lnTo>
                    <a:lnTo>
                      <a:pt x="114" y="201"/>
                    </a:lnTo>
                    <a:lnTo>
                      <a:pt x="567" y="0"/>
                    </a:lnTo>
                    <a:lnTo>
                      <a:pt x="597" y="0"/>
                    </a:lnTo>
                    <a:lnTo>
                      <a:pt x="627" y="3"/>
                    </a:lnTo>
                    <a:lnTo>
                      <a:pt x="666" y="15"/>
                    </a:lnTo>
                    <a:lnTo>
                      <a:pt x="696" y="42"/>
                    </a:lnTo>
                    <a:lnTo>
                      <a:pt x="915" y="555"/>
                    </a:lnTo>
                    <a:lnTo>
                      <a:pt x="912" y="597"/>
                    </a:lnTo>
                    <a:lnTo>
                      <a:pt x="909" y="633"/>
                    </a:lnTo>
                    <a:lnTo>
                      <a:pt x="891" y="663"/>
                    </a:lnTo>
                    <a:lnTo>
                      <a:pt x="861" y="687"/>
                    </a:lnTo>
                    <a:lnTo>
                      <a:pt x="795" y="717"/>
                    </a:lnTo>
                    <a:lnTo>
                      <a:pt x="822" y="765"/>
                    </a:lnTo>
                    <a:lnTo>
                      <a:pt x="789" y="843"/>
                    </a:lnTo>
                    <a:lnTo>
                      <a:pt x="837" y="939"/>
                    </a:lnTo>
                    <a:lnTo>
                      <a:pt x="804" y="1014"/>
                    </a:lnTo>
                    <a:lnTo>
                      <a:pt x="828" y="1071"/>
                    </a:lnTo>
                    <a:lnTo>
                      <a:pt x="804" y="1140"/>
                    </a:lnTo>
                    <a:lnTo>
                      <a:pt x="822" y="1197"/>
                    </a:lnTo>
                    <a:lnTo>
                      <a:pt x="900" y="1221"/>
                    </a:lnTo>
                    <a:lnTo>
                      <a:pt x="945" y="1323"/>
                    </a:lnTo>
                    <a:lnTo>
                      <a:pt x="915" y="1401"/>
                    </a:lnTo>
                    <a:lnTo>
                      <a:pt x="936" y="1452"/>
                    </a:lnTo>
                    <a:lnTo>
                      <a:pt x="1020" y="1482"/>
                    </a:lnTo>
                    <a:lnTo>
                      <a:pt x="1038" y="1536"/>
                    </a:lnTo>
                    <a:lnTo>
                      <a:pt x="969" y="1698"/>
                    </a:lnTo>
                    <a:lnTo>
                      <a:pt x="909" y="1710"/>
                    </a:lnTo>
                    <a:lnTo>
                      <a:pt x="837" y="1680"/>
                    </a:lnTo>
                    <a:close/>
                  </a:path>
                </a:pathLst>
              </a:custGeom>
              <a:solidFill>
                <a:schemeClr val="hlink"/>
              </a:solidFill>
              <a:ln w="12700">
                <a:solidFill>
                  <a:schemeClr val="bg1"/>
                </a:solidFill>
                <a:round/>
                <a:headEnd/>
                <a:tailEnd/>
              </a:ln>
            </p:spPr>
            <p:txBody>
              <a:bodyPr lIns="0" tIns="0" rIns="0" bIns="0" anchor="ctr">
                <a:spAutoFit/>
              </a:bodyPr>
              <a:lstStyle/>
              <a:p>
                <a:endParaRPr lang="en-US"/>
              </a:p>
            </p:txBody>
          </p:sp>
          <p:sp>
            <p:nvSpPr>
              <p:cNvPr id="20498" name="AutoShape 32"/>
              <p:cNvSpPr>
                <a:spLocks noChangeArrowheads="1"/>
              </p:cNvSpPr>
              <p:nvPr/>
            </p:nvSpPr>
            <p:spPr bwMode="auto">
              <a:xfrm rot="-1384604">
                <a:off x="2785" y="1794"/>
                <a:ext cx="761" cy="747"/>
              </a:xfrm>
              <a:prstGeom prst="roundRect">
                <a:avLst>
                  <a:gd name="adj" fmla="val 16667"/>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99" name="AutoShape 33"/>
              <p:cNvSpPr>
                <a:spLocks noChangeArrowheads="1"/>
              </p:cNvSpPr>
              <p:nvPr/>
            </p:nvSpPr>
            <p:spPr bwMode="auto">
              <a:xfrm rot="-1384604">
                <a:off x="2837" y="1852"/>
                <a:ext cx="654" cy="642"/>
              </a:xfrm>
              <a:prstGeom prst="roundRect">
                <a:avLst>
                  <a:gd name="adj" fmla="val 11449"/>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500" name="AutoShape 34"/>
              <p:cNvSpPr>
                <a:spLocks noChangeArrowheads="1"/>
              </p:cNvSpPr>
              <p:nvPr/>
            </p:nvSpPr>
            <p:spPr bwMode="auto">
              <a:xfrm rot="-1384604">
                <a:off x="2848" y="1945"/>
                <a:ext cx="474" cy="100"/>
              </a:xfrm>
              <a:prstGeom prst="roundRect">
                <a:avLst>
                  <a:gd name="adj" fmla="val 50000"/>
                </a:avLst>
              </a:prstGeom>
              <a:solidFill>
                <a:schemeClr val="tx1"/>
              </a:solidFill>
              <a:ln w="12700" algn="ctr">
                <a:solidFill>
                  <a:schemeClr val="bg1"/>
                </a:solidFill>
                <a:round/>
                <a:headEnd/>
                <a:tailEnd/>
              </a:ln>
            </p:spPr>
            <p:txBody>
              <a:bodyPr lIns="0" tIns="0" rIns="0" bIns="0" anchor="ctr">
                <a:spAutoFit/>
              </a:bodyPr>
              <a:lstStyle/>
              <a:p>
                <a:endParaRPr lang="en-US"/>
              </a:p>
            </p:txBody>
          </p:sp>
          <p:sp>
            <p:nvSpPr>
              <p:cNvPr id="20501" name="Rectangle 35"/>
              <p:cNvSpPr>
                <a:spLocks noChangeArrowheads="1"/>
              </p:cNvSpPr>
              <p:nvPr/>
            </p:nvSpPr>
            <p:spPr bwMode="auto">
              <a:xfrm rot="-1361510">
                <a:off x="3425" y="2412"/>
                <a:ext cx="52" cy="1042"/>
              </a:xfrm>
              <a:prstGeom prst="rect">
                <a:avLst/>
              </a:prstGeom>
              <a:solidFill>
                <a:srgbClr val="777777"/>
              </a:solidFill>
              <a:ln w="12700" algn="ctr">
                <a:solidFill>
                  <a:schemeClr val="bg1"/>
                </a:solidFill>
                <a:miter lim="800000"/>
                <a:headEnd/>
                <a:tailEnd/>
              </a:ln>
            </p:spPr>
            <p:txBody>
              <a:bodyPr lIns="0" tIns="0" rIns="0" bIns="0" anchor="ctr">
                <a:spAutoFit/>
              </a:bodyPr>
              <a:lstStyle/>
              <a:p>
                <a:endParaRPr lang="en-US"/>
              </a:p>
            </p:txBody>
          </p:sp>
        </p:grpSp>
        <p:grpSp>
          <p:nvGrpSpPr>
            <p:cNvPr id="20490" name="Group 36"/>
            <p:cNvGrpSpPr>
              <a:grpSpLocks/>
            </p:cNvGrpSpPr>
            <p:nvPr/>
          </p:nvGrpSpPr>
          <p:grpSpPr bwMode="auto">
            <a:xfrm rot="1797651">
              <a:off x="4696" y="1875"/>
              <a:ext cx="519" cy="872"/>
              <a:chOff x="2707" y="1713"/>
              <a:chExt cx="1038" cy="1741"/>
            </a:xfrm>
          </p:grpSpPr>
          <p:sp>
            <p:nvSpPr>
              <p:cNvPr id="20492" name="Freeform 37"/>
              <p:cNvSpPr>
                <a:spLocks/>
              </p:cNvSpPr>
              <p:nvPr/>
            </p:nvSpPr>
            <p:spPr bwMode="auto">
              <a:xfrm>
                <a:off x="2707" y="1713"/>
                <a:ext cx="1038" cy="1710"/>
              </a:xfrm>
              <a:custGeom>
                <a:avLst/>
                <a:gdLst>
                  <a:gd name="T0" fmla="*/ 837 w 1038"/>
                  <a:gd name="T1" fmla="*/ 1680 h 1710"/>
                  <a:gd name="T2" fmla="*/ 525 w 1038"/>
                  <a:gd name="T3" fmla="*/ 948 h 1710"/>
                  <a:gd name="T4" fmla="*/ 456 w 1038"/>
                  <a:gd name="T5" fmla="*/ 930 h 1710"/>
                  <a:gd name="T6" fmla="*/ 432 w 1038"/>
                  <a:gd name="T7" fmla="*/ 870 h 1710"/>
                  <a:gd name="T8" fmla="*/ 345 w 1038"/>
                  <a:gd name="T9" fmla="*/ 906 h 1710"/>
                  <a:gd name="T10" fmla="*/ 312 w 1038"/>
                  <a:gd name="T11" fmla="*/ 906 h 1710"/>
                  <a:gd name="T12" fmla="*/ 270 w 1038"/>
                  <a:gd name="T13" fmla="*/ 897 h 1710"/>
                  <a:gd name="T14" fmla="*/ 237 w 1038"/>
                  <a:gd name="T15" fmla="*/ 876 h 1710"/>
                  <a:gd name="T16" fmla="*/ 204 w 1038"/>
                  <a:gd name="T17" fmla="*/ 825 h 1710"/>
                  <a:gd name="T18" fmla="*/ 0 w 1038"/>
                  <a:gd name="T19" fmla="*/ 348 h 1710"/>
                  <a:gd name="T20" fmla="*/ 0 w 1038"/>
                  <a:gd name="T21" fmla="*/ 309 h 1710"/>
                  <a:gd name="T22" fmla="*/ 12 w 1038"/>
                  <a:gd name="T23" fmla="*/ 270 h 1710"/>
                  <a:gd name="T24" fmla="*/ 39 w 1038"/>
                  <a:gd name="T25" fmla="*/ 234 h 1710"/>
                  <a:gd name="T26" fmla="*/ 78 w 1038"/>
                  <a:gd name="T27" fmla="*/ 210 h 1710"/>
                  <a:gd name="T28" fmla="*/ 114 w 1038"/>
                  <a:gd name="T29" fmla="*/ 201 h 1710"/>
                  <a:gd name="T30" fmla="*/ 567 w 1038"/>
                  <a:gd name="T31" fmla="*/ 0 h 1710"/>
                  <a:gd name="T32" fmla="*/ 597 w 1038"/>
                  <a:gd name="T33" fmla="*/ 0 h 1710"/>
                  <a:gd name="T34" fmla="*/ 627 w 1038"/>
                  <a:gd name="T35" fmla="*/ 3 h 1710"/>
                  <a:gd name="T36" fmla="*/ 666 w 1038"/>
                  <a:gd name="T37" fmla="*/ 15 h 1710"/>
                  <a:gd name="T38" fmla="*/ 696 w 1038"/>
                  <a:gd name="T39" fmla="*/ 42 h 1710"/>
                  <a:gd name="T40" fmla="*/ 915 w 1038"/>
                  <a:gd name="T41" fmla="*/ 555 h 1710"/>
                  <a:gd name="T42" fmla="*/ 912 w 1038"/>
                  <a:gd name="T43" fmla="*/ 597 h 1710"/>
                  <a:gd name="T44" fmla="*/ 909 w 1038"/>
                  <a:gd name="T45" fmla="*/ 633 h 1710"/>
                  <a:gd name="T46" fmla="*/ 891 w 1038"/>
                  <a:gd name="T47" fmla="*/ 663 h 1710"/>
                  <a:gd name="T48" fmla="*/ 861 w 1038"/>
                  <a:gd name="T49" fmla="*/ 687 h 1710"/>
                  <a:gd name="T50" fmla="*/ 795 w 1038"/>
                  <a:gd name="T51" fmla="*/ 717 h 1710"/>
                  <a:gd name="T52" fmla="*/ 822 w 1038"/>
                  <a:gd name="T53" fmla="*/ 765 h 1710"/>
                  <a:gd name="T54" fmla="*/ 789 w 1038"/>
                  <a:gd name="T55" fmla="*/ 843 h 1710"/>
                  <a:gd name="T56" fmla="*/ 837 w 1038"/>
                  <a:gd name="T57" fmla="*/ 939 h 1710"/>
                  <a:gd name="T58" fmla="*/ 804 w 1038"/>
                  <a:gd name="T59" fmla="*/ 1014 h 1710"/>
                  <a:gd name="T60" fmla="*/ 828 w 1038"/>
                  <a:gd name="T61" fmla="*/ 1071 h 1710"/>
                  <a:gd name="T62" fmla="*/ 804 w 1038"/>
                  <a:gd name="T63" fmla="*/ 1140 h 1710"/>
                  <a:gd name="T64" fmla="*/ 822 w 1038"/>
                  <a:gd name="T65" fmla="*/ 1197 h 1710"/>
                  <a:gd name="T66" fmla="*/ 900 w 1038"/>
                  <a:gd name="T67" fmla="*/ 1221 h 1710"/>
                  <a:gd name="T68" fmla="*/ 945 w 1038"/>
                  <a:gd name="T69" fmla="*/ 1323 h 1710"/>
                  <a:gd name="T70" fmla="*/ 915 w 1038"/>
                  <a:gd name="T71" fmla="*/ 1401 h 1710"/>
                  <a:gd name="T72" fmla="*/ 936 w 1038"/>
                  <a:gd name="T73" fmla="*/ 1452 h 1710"/>
                  <a:gd name="T74" fmla="*/ 1020 w 1038"/>
                  <a:gd name="T75" fmla="*/ 1482 h 1710"/>
                  <a:gd name="T76" fmla="*/ 1038 w 1038"/>
                  <a:gd name="T77" fmla="*/ 1536 h 1710"/>
                  <a:gd name="T78" fmla="*/ 969 w 1038"/>
                  <a:gd name="T79" fmla="*/ 1698 h 1710"/>
                  <a:gd name="T80" fmla="*/ 909 w 1038"/>
                  <a:gd name="T81" fmla="*/ 1710 h 1710"/>
                  <a:gd name="T82" fmla="*/ 837 w 1038"/>
                  <a:gd name="T83" fmla="*/ 1680 h 17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38"/>
                  <a:gd name="T127" fmla="*/ 0 h 1710"/>
                  <a:gd name="T128" fmla="*/ 1038 w 1038"/>
                  <a:gd name="T129" fmla="*/ 1710 h 17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38" h="1710">
                    <a:moveTo>
                      <a:pt x="837" y="1680"/>
                    </a:moveTo>
                    <a:lnTo>
                      <a:pt x="525" y="948"/>
                    </a:lnTo>
                    <a:lnTo>
                      <a:pt x="456" y="930"/>
                    </a:lnTo>
                    <a:lnTo>
                      <a:pt x="432" y="870"/>
                    </a:lnTo>
                    <a:lnTo>
                      <a:pt x="345" y="906"/>
                    </a:lnTo>
                    <a:lnTo>
                      <a:pt x="312" y="906"/>
                    </a:lnTo>
                    <a:lnTo>
                      <a:pt x="270" y="897"/>
                    </a:lnTo>
                    <a:lnTo>
                      <a:pt x="237" y="876"/>
                    </a:lnTo>
                    <a:lnTo>
                      <a:pt x="204" y="825"/>
                    </a:lnTo>
                    <a:lnTo>
                      <a:pt x="0" y="348"/>
                    </a:lnTo>
                    <a:lnTo>
                      <a:pt x="0" y="309"/>
                    </a:lnTo>
                    <a:lnTo>
                      <a:pt x="12" y="270"/>
                    </a:lnTo>
                    <a:lnTo>
                      <a:pt x="39" y="234"/>
                    </a:lnTo>
                    <a:lnTo>
                      <a:pt x="78" y="210"/>
                    </a:lnTo>
                    <a:lnTo>
                      <a:pt x="114" y="201"/>
                    </a:lnTo>
                    <a:lnTo>
                      <a:pt x="567" y="0"/>
                    </a:lnTo>
                    <a:lnTo>
                      <a:pt x="597" y="0"/>
                    </a:lnTo>
                    <a:lnTo>
                      <a:pt x="627" y="3"/>
                    </a:lnTo>
                    <a:lnTo>
                      <a:pt x="666" y="15"/>
                    </a:lnTo>
                    <a:lnTo>
                      <a:pt x="696" y="42"/>
                    </a:lnTo>
                    <a:lnTo>
                      <a:pt x="915" y="555"/>
                    </a:lnTo>
                    <a:lnTo>
                      <a:pt x="912" y="597"/>
                    </a:lnTo>
                    <a:lnTo>
                      <a:pt x="909" y="633"/>
                    </a:lnTo>
                    <a:lnTo>
                      <a:pt x="891" y="663"/>
                    </a:lnTo>
                    <a:lnTo>
                      <a:pt x="861" y="687"/>
                    </a:lnTo>
                    <a:lnTo>
                      <a:pt x="795" y="717"/>
                    </a:lnTo>
                    <a:lnTo>
                      <a:pt x="822" y="765"/>
                    </a:lnTo>
                    <a:lnTo>
                      <a:pt x="789" y="843"/>
                    </a:lnTo>
                    <a:lnTo>
                      <a:pt x="837" y="939"/>
                    </a:lnTo>
                    <a:lnTo>
                      <a:pt x="804" y="1014"/>
                    </a:lnTo>
                    <a:lnTo>
                      <a:pt x="828" y="1071"/>
                    </a:lnTo>
                    <a:lnTo>
                      <a:pt x="804" y="1140"/>
                    </a:lnTo>
                    <a:lnTo>
                      <a:pt x="822" y="1197"/>
                    </a:lnTo>
                    <a:lnTo>
                      <a:pt x="900" y="1221"/>
                    </a:lnTo>
                    <a:lnTo>
                      <a:pt x="945" y="1323"/>
                    </a:lnTo>
                    <a:lnTo>
                      <a:pt x="915" y="1401"/>
                    </a:lnTo>
                    <a:lnTo>
                      <a:pt x="936" y="1452"/>
                    </a:lnTo>
                    <a:lnTo>
                      <a:pt x="1020" y="1482"/>
                    </a:lnTo>
                    <a:lnTo>
                      <a:pt x="1038" y="1536"/>
                    </a:lnTo>
                    <a:lnTo>
                      <a:pt x="969" y="1698"/>
                    </a:lnTo>
                    <a:lnTo>
                      <a:pt x="909" y="1710"/>
                    </a:lnTo>
                    <a:lnTo>
                      <a:pt x="837" y="1680"/>
                    </a:lnTo>
                    <a:close/>
                  </a:path>
                </a:pathLst>
              </a:custGeom>
              <a:solidFill>
                <a:schemeClr val="hlink"/>
              </a:solidFill>
              <a:ln w="12700">
                <a:solidFill>
                  <a:schemeClr val="bg1"/>
                </a:solidFill>
                <a:round/>
                <a:headEnd/>
                <a:tailEnd/>
              </a:ln>
            </p:spPr>
            <p:txBody>
              <a:bodyPr lIns="0" tIns="0" rIns="0" bIns="0" anchor="ctr">
                <a:spAutoFit/>
              </a:bodyPr>
              <a:lstStyle/>
              <a:p>
                <a:endParaRPr lang="en-US"/>
              </a:p>
            </p:txBody>
          </p:sp>
          <p:sp>
            <p:nvSpPr>
              <p:cNvPr id="20493" name="AutoShape 38"/>
              <p:cNvSpPr>
                <a:spLocks noChangeArrowheads="1"/>
              </p:cNvSpPr>
              <p:nvPr/>
            </p:nvSpPr>
            <p:spPr bwMode="auto">
              <a:xfrm rot="-1384604">
                <a:off x="2785" y="1794"/>
                <a:ext cx="761" cy="747"/>
              </a:xfrm>
              <a:prstGeom prst="roundRect">
                <a:avLst>
                  <a:gd name="adj" fmla="val 16667"/>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94" name="AutoShape 39"/>
              <p:cNvSpPr>
                <a:spLocks noChangeArrowheads="1"/>
              </p:cNvSpPr>
              <p:nvPr/>
            </p:nvSpPr>
            <p:spPr bwMode="auto">
              <a:xfrm rot="-1384604">
                <a:off x="2837" y="1852"/>
                <a:ext cx="654" cy="642"/>
              </a:xfrm>
              <a:prstGeom prst="roundRect">
                <a:avLst>
                  <a:gd name="adj" fmla="val 11449"/>
                </a:avLst>
              </a:prstGeom>
              <a:noFill/>
              <a:ln w="1270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95" name="AutoShape 40"/>
              <p:cNvSpPr>
                <a:spLocks noChangeArrowheads="1"/>
              </p:cNvSpPr>
              <p:nvPr/>
            </p:nvSpPr>
            <p:spPr bwMode="auto">
              <a:xfrm rot="-1384604">
                <a:off x="2848" y="1945"/>
                <a:ext cx="474" cy="100"/>
              </a:xfrm>
              <a:prstGeom prst="roundRect">
                <a:avLst>
                  <a:gd name="adj" fmla="val 50000"/>
                </a:avLst>
              </a:prstGeom>
              <a:solidFill>
                <a:schemeClr val="bg1"/>
              </a:solidFill>
              <a:ln w="12700" algn="ctr">
                <a:solidFill>
                  <a:schemeClr val="bg1"/>
                </a:solidFill>
                <a:round/>
                <a:headEnd/>
                <a:tailEnd/>
              </a:ln>
            </p:spPr>
            <p:txBody>
              <a:bodyPr lIns="0" tIns="0" rIns="0" bIns="0" anchor="ctr">
                <a:spAutoFit/>
              </a:bodyPr>
              <a:lstStyle/>
              <a:p>
                <a:endParaRPr lang="en-US"/>
              </a:p>
            </p:txBody>
          </p:sp>
          <p:sp>
            <p:nvSpPr>
              <p:cNvPr id="20496" name="Rectangle 41"/>
              <p:cNvSpPr>
                <a:spLocks noChangeArrowheads="1"/>
              </p:cNvSpPr>
              <p:nvPr/>
            </p:nvSpPr>
            <p:spPr bwMode="auto">
              <a:xfrm rot="-1361510">
                <a:off x="3425" y="2412"/>
                <a:ext cx="52" cy="1042"/>
              </a:xfrm>
              <a:prstGeom prst="rect">
                <a:avLst/>
              </a:prstGeom>
              <a:solidFill>
                <a:srgbClr val="777777"/>
              </a:solidFill>
              <a:ln w="12700" algn="ctr">
                <a:solidFill>
                  <a:schemeClr val="bg1"/>
                </a:solidFill>
                <a:miter lim="800000"/>
                <a:headEnd/>
                <a:tailEnd/>
              </a:ln>
            </p:spPr>
            <p:txBody>
              <a:bodyPr lIns="0" tIns="0" rIns="0" bIns="0" anchor="ctr">
                <a:spAutoFit/>
              </a:bodyPr>
              <a:lstStyle/>
              <a:p>
                <a:endParaRPr lang="en-US"/>
              </a:p>
            </p:txBody>
          </p:sp>
        </p:grpSp>
        <p:sp>
          <p:nvSpPr>
            <p:cNvPr id="20491" name="Freeform 42"/>
            <p:cNvSpPr>
              <a:spLocks/>
            </p:cNvSpPr>
            <p:nvPr/>
          </p:nvSpPr>
          <p:spPr bwMode="auto">
            <a:xfrm>
              <a:off x="4844" y="1588"/>
              <a:ext cx="464" cy="461"/>
            </a:xfrm>
            <a:custGeom>
              <a:avLst/>
              <a:gdLst>
                <a:gd name="T0" fmla="*/ 184 w 622"/>
                <a:gd name="T1" fmla="*/ 344 h 617"/>
                <a:gd name="T2" fmla="*/ 163 w 622"/>
                <a:gd name="T3" fmla="*/ 341 h 617"/>
                <a:gd name="T4" fmla="*/ 137 w 622"/>
                <a:gd name="T5" fmla="*/ 338 h 617"/>
                <a:gd name="T6" fmla="*/ 82 w 622"/>
                <a:gd name="T7" fmla="*/ 317 h 617"/>
                <a:gd name="T8" fmla="*/ 32 w 622"/>
                <a:gd name="T9" fmla="*/ 273 h 617"/>
                <a:gd name="T10" fmla="*/ 7 w 622"/>
                <a:gd name="T11" fmla="*/ 220 h 617"/>
                <a:gd name="T12" fmla="*/ 0 w 622"/>
                <a:gd name="T13" fmla="*/ 161 h 617"/>
                <a:gd name="T14" fmla="*/ 13 w 622"/>
                <a:gd name="T15" fmla="*/ 104 h 617"/>
                <a:gd name="T16" fmla="*/ 37 w 622"/>
                <a:gd name="T17" fmla="*/ 67 h 617"/>
                <a:gd name="T18" fmla="*/ 69 w 622"/>
                <a:gd name="T19" fmla="*/ 34 h 617"/>
                <a:gd name="T20" fmla="*/ 113 w 622"/>
                <a:gd name="T21" fmla="*/ 10 h 617"/>
                <a:gd name="T22" fmla="*/ 157 w 622"/>
                <a:gd name="T23" fmla="*/ 0 h 617"/>
                <a:gd name="T24" fmla="*/ 204 w 622"/>
                <a:gd name="T25" fmla="*/ 0 h 617"/>
                <a:gd name="T26" fmla="*/ 239 w 622"/>
                <a:gd name="T27" fmla="*/ 12 h 617"/>
                <a:gd name="T28" fmla="*/ 277 w 622"/>
                <a:gd name="T29" fmla="*/ 34 h 617"/>
                <a:gd name="T30" fmla="*/ 319 w 622"/>
                <a:gd name="T31" fmla="*/ 81 h 617"/>
                <a:gd name="T32" fmla="*/ 334 w 622"/>
                <a:gd name="T33" fmla="*/ 116 h 617"/>
                <a:gd name="T34" fmla="*/ 346 w 622"/>
                <a:gd name="T35" fmla="*/ 162 h 617"/>
                <a:gd name="T36" fmla="*/ 341 w 622"/>
                <a:gd name="T37" fmla="*/ 206 h 617"/>
                <a:gd name="T38" fmla="*/ 319 w 622"/>
                <a:gd name="T39" fmla="*/ 252 h 617"/>
                <a:gd name="T40" fmla="*/ 306 w 622"/>
                <a:gd name="T41" fmla="*/ 245 h 617"/>
                <a:gd name="T42" fmla="*/ 290 w 622"/>
                <a:gd name="T43" fmla="*/ 238 h 617"/>
                <a:gd name="T44" fmla="*/ 301 w 622"/>
                <a:gd name="T45" fmla="*/ 215 h 617"/>
                <a:gd name="T46" fmla="*/ 312 w 622"/>
                <a:gd name="T47" fmla="*/ 185 h 617"/>
                <a:gd name="T48" fmla="*/ 310 w 622"/>
                <a:gd name="T49" fmla="*/ 140 h 617"/>
                <a:gd name="T50" fmla="*/ 292 w 622"/>
                <a:gd name="T51" fmla="*/ 99 h 617"/>
                <a:gd name="T52" fmla="*/ 259 w 622"/>
                <a:gd name="T53" fmla="*/ 62 h 617"/>
                <a:gd name="T54" fmla="*/ 225 w 622"/>
                <a:gd name="T55" fmla="*/ 40 h 617"/>
                <a:gd name="T56" fmla="*/ 189 w 622"/>
                <a:gd name="T57" fmla="*/ 28 h 617"/>
                <a:gd name="T58" fmla="*/ 145 w 622"/>
                <a:gd name="T59" fmla="*/ 30 h 617"/>
                <a:gd name="T60" fmla="*/ 97 w 622"/>
                <a:gd name="T61" fmla="*/ 47 h 617"/>
                <a:gd name="T62" fmla="*/ 70 w 622"/>
                <a:gd name="T63" fmla="*/ 69 h 617"/>
                <a:gd name="T64" fmla="*/ 48 w 622"/>
                <a:gd name="T65" fmla="*/ 99 h 617"/>
                <a:gd name="T66" fmla="*/ 32 w 622"/>
                <a:gd name="T67" fmla="*/ 146 h 617"/>
                <a:gd name="T68" fmla="*/ 32 w 622"/>
                <a:gd name="T69" fmla="*/ 193 h 617"/>
                <a:gd name="T70" fmla="*/ 42 w 622"/>
                <a:gd name="T71" fmla="*/ 226 h 617"/>
                <a:gd name="T72" fmla="*/ 65 w 622"/>
                <a:gd name="T73" fmla="*/ 264 h 617"/>
                <a:gd name="T74" fmla="*/ 95 w 622"/>
                <a:gd name="T75" fmla="*/ 290 h 617"/>
                <a:gd name="T76" fmla="*/ 132 w 622"/>
                <a:gd name="T77" fmla="*/ 303 h 617"/>
                <a:gd name="T78" fmla="*/ 166 w 622"/>
                <a:gd name="T79" fmla="*/ 312 h 617"/>
                <a:gd name="T80" fmla="*/ 178 w 622"/>
                <a:gd name="T81" fmla="*/ 317 h 617"/>
                <a:gd name="T82" fmla="*/ 182 w 622"/>
                <a:gd name="T83" fmla="*/ 328 h 617"/>
                <a:gd name="T84" fmla="*/ 184 w 622"/>
                <a:gd name="T85" fmla="*/ 344 h 6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22"/>
                <a:gd name="T130" fmla="*/ 0 h 617"/>
                <a:gd name="T131" fmla="*/ 622 w 622"/>
                <a:gd name="T132" fmla="*/ 617 h 6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22" h="617">
                  <a:moveTo>
                    <a:pt x="330" y="617"/>
                  </a:moveTo>
                  <a:lnTo>
                    <a:pt x="292" y="611"/>
                  </a:lnTo>
                  <a:lnTo>
                    <a:pt x="246" y="606"/>
                  </a:lnTo>
                  <a:lnTo>
                    <a:pt x="147" y="567"/>
                  </a:lnTo>
                  <a:lnTo>
                    <a:pt x="57" y="489"/>
                  </a:lnTo>
                  <a:lnTo>
                    <a:pt x="12" y="393"/>
                  </a:lnTo>
                  <a:lnTo>
                    <a:pt x="0" y="288"/>
                  </a:lnTo>
                  <a:lnTo>
                    <a:pt x="24" y="186"/>
                  </a:lnTo>
                  <a:lnTo>
                    <a:pt x="66" y="120"/>
                  </a:lnTo>
                  <a:lnTo>
                    <a:pt x="123" y="60"/>
                  </a:lnTo>
                  <a:lnTo>
                    <a:pt x="204" y="18"/>
                  </a:lnTo>
                  <a:lnTo>
                    <a:pt x="282" y="0"/>
                  </a:lnTo>
                  <a:lnTo>
                    <a:pt x="366" y="0"/>
                  </a:lnTo>
                  <a:lnTo>
                    <a:pt x="429" y="21"/>
                  </a:lnTo>
                  <a:lnTo>
                    <a:pt x="498" y="60"/>
                  </a:lnTo>
                  <a:lnTo>
                    <a:pt x="573" y="144"/>
                  </a:lnTo>
                  <a:lnTo>
                    <a:pt x="600" y="207"/>
                  </a:lnTo>
                  <a:lnTo>
                    <a:pt x="622" y="291"/>
                  </a:lnTo>
                  <a:lnTo>
                    <a:pt x="612" y="369"/>
                  </a:lnTo>
                  <a:lnTo>
                    <a:pt x="574" y="451"/>
                  </a:lnTo>
                  <a:lnTo>
                    <a:pt x="550" y="439"/>
                  </a:lnTo>
                  <a:lnTo>
                    <a:pt x="522" y="427"/>
                  </a:lnTo>
                  <a:lnTo>
                    <a:pt x="540" y="385"/>
                  </a:lnTo>
                  <a:lnTo>
                    <a:pt x="560" y="331"/>
                  </a:lnTo>
                  <a:lnTo>
                    <a:pt x="558" y="252"/>
                  </a:lnTo>
                  <a:lnTo>
                    <a:pt x="525" y="177"/>
                  </a:lnTo>
                  <a:lnTo>
                    <a:pt x="465" y="111"/>
                  </a:lnTo>
                  <a:lnTo>
                    <a:pt x="405" y="72"/>
                  </a:lnTo>
                  <a:lnTo>
                    <a:pt x="339" y="51"/>
                  </a:lnTo>
                  <a:lnTo>
                    <a:pt x="261" y="54"/>
                  </a:lnTo>
                  <a:lnTo>
                    <a:pt x="174" y="84"/>
                  </a:lnTo>
                  <a:lnTo>
                    <a:pt x="126" y="123"/>
                  </a:lnTo>
                  <a:lnTo>
                    <a:pt x="87" y="177"/>
                  </a:lnTo>
                  <a:lnTo>
                    <a:pt x="57" y="261"/>
                  </a:lnTo>
                  <a:lnTo>
                    <a:pt x="57" y="345"/>
                  </a:lnTo>
                  <a:lnTo>
                    <a:pt x="75" y="405"/>
                  </a:lnTo>
                  <a:lnTo>
                    <a:pt x="117" y="474"/>
                  </a:lnTo>
                  <a:lnTo>
                    <a:pt x="171" y="519"/>
                  </a:lnTo>
                  <a:lnTo>
                    <a:pt x="237" y="543"/>
                  </a:lnTo>
                  <a:lnTo>
                    <a:pt x="297" y="558"/>
                  </a:lnTo>
                  <a:lnTo>
                    <a:pt x="321" y="567"/>
                  </a:lnTo>
                  <a:lnTo>
                    <a:pt x="327" y="588"/>
                  </a:lnTo>
                  <a:lnTo>
                    <a:pt x="330" y="617"/>
                  </a:lnTo>
                  <a:close/>
                </a:path>
              </a:pathLst>
            </a:custGeom>
            <a:solidFill>
              <a:schemeClr val="hlink"/>
            </a:solidFill>
            <a:ln w="12700">
              <a:solidFill>
                <a:schemeClr val="bg1"/>
              </a:solidFill>
              <a:round/>
              <a:headEnd/>
              <a:tailEnd/>
            </a:ln>
          </p:spPr>
          <p:txBody>
            <a:bodyPr wrap="none" lIns="0" tIns="0" rIns="0" bIns="0" anchor="ctr">
              <a:spAutoFit/>
            </a:bodyPr>
            <a:lstStyle/>
            <a:p>
              <a:endParaRPr lang="en-US"/>
            </a:p>
          </p:txBody>
        </p:sp>
      </p:grpSp>
    </p:spTree>
    <p:extLst>
      <p:ext uri="{BB962C8B-B14F-4D97-AF65-F5344CB8AC3E}">
        <p14:creationId xmlns:p14="http://schemas.microsoft.com/office/powerpoint/2010/main" val="14515550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Lesson outline</a:t>
            </a:r>
          </a:p>
        </p:txBody>
      </p:sp>
      <p:sp>
        <p:nvSpPr>
          <p:cNvPr id="21507" name="Rectangle 3"/>
          <p:cNvSpPr>
            <a:spLocks noGrp="1" noChangeArrowheads="1"/>
          </p:cNvSpPr>
          <p:nvPr>
            <p:ph idx="1"/>
          </p:nvPr>
        </p:nvSpPr>
        <p:spPr/>
        <p:txBody>
          <a:bodyPr/>
          <a:lstStyle/>
          <a:p>
            <a:pPr>
              <a:lnSpc>
                <a:spcPct val="150000"/>
              </a:lnSpc>
              <a:buFont typeface="Arial" charset="0"/>
              <a:buChar char="•"/>
            </a:pPr>
            <a:r>
              <a:rPr lang="en-US" sz="2800" dirty="0" smtClean="0"/>
              <a:t>ClaimCenter security functionality</a:t>
            </a:r>
          </a:p>
          <a:p>
            <a:pPr lvl="1"/>
            <a:r>
              <a:rPr lang="en-US" sz="2600" dirty="0" smtClean="0">
                <a:solidFill>
                  <a:srgbClr val="C0C0C0"/>
                </a:solidFill>
              </a:rPr>
              <a:t>Permissions</a:t>
            </a:r>
          </a:p>
          <a:p>
            <a:pPr lvl="1"/>
            <a:r>
              <a:rPr lang="en-US" sz="2600" dirty="0" smtClean="0">
                <a:solidFill>
                  <a:srgbClr val="C0C0C0"/>
                </a:solidFill>
              </a:rPr>
              <a:t>Roles</a:t>
            </a:r>
          </a:p>
          <a:p>
            <a:pPr lvl="1"/>
            <a:r>
              <a:rPr lang="en-US" sz="2600" dirty="0" smtClean="0"/>
              <a:t>ACLs</a:t>
            </a:r>
          </a:p>
          <a:p>
            <a:pPr lvl="1"/>
            <a:r>
              <a:rPr lang="en-US" sz="2600" dirty="0" smtClean="0">
                <a:solidFill>
                  <a:srgbClr val="C0C0C0"/>
                </a:solidFill>
              </a:rPr>
              <a:t>Security dictionary</a:t>
            </a:r>
          </a:p>
          <a:p>
            <a:pPr>
              <a:lnSpc>
                <a:spcPct val="150000"/>
              </a:lnSpc>
              <a:buFont typeface="Arial" charset="0"/>
              <a:buChar char="•"/>
            </a:pPr>
            <a:r>
              <a:rPr lang="en-US" sz="2800" dirty="0" smtClean="0">
                <a:solidFill>
                  <a:srgbClr val="C0C0C0"/>
                </a:solidFill>
              </a:rPr>
              <a:t>Checking system permissions in Gosu</a:t>
            </a:r>
          </a:p>
          <a:p>
            <a:pPr>
              <a:lnSpc>
                <a:spcPct val="150000"/>
              </a:lnSpc>
              <a:buFont typeface="Arial" charset="0"/>
              <a:buChar char="•"/>
            </a:pPr>
            <a:r>
              <a:rPr lang="en-US" sz="2800" dirty="0" smtClean="0">
                <a:solidFill>
                  <a:srgbClr val="C0C0C0"/>
                </a:solidFill>
              </a:rPr>
              <a:t>Creating system permissions</a:t>
            </a:r>
          </a:p>
          <a:p>
            <a:pPr>
              <a:lnSpc>
                <a:spcPct val="150000"/>
              </a:lnSpc>
              <a:buFont typeface="Arial" charset="0"/>
              <a:buChar char="•"/>
            </a:pPr>
            <a:r>
              <a:rPr lang="en-US" sz="2800" dirty="0" smtClean="0">
                <a:solidFill>
                  <a:srgbClr val="C0C0C0"/>
                </a:solidFill>
              </a:rPr>
              <a:t>Application permission keys</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5524500" y="1576388"/>
            <a:ext cx="2538413" cy="2314575"/>
          </a:xfrm>
          <a:prstGeom prst="rect">
            <a:avLst/>
          </a:prstGeom>
          <a:solidFill>
            <a:schemeClr val="tx2"/>
          </a:solidFill>
          <a:ln w="28575" algn="ctr">
            <a:solidFill>
              <a:schemeClr val="bg1"/>
            </a:solidFill>
            <a:miter lim="800000"/>
            <a:headEnd/>
            <a:tailEnd/>
          </a:ln>
        </p:spPr>
        <p:txBody>
          <a:bodyPr lIns="0" tIns="0" rIns="0" bIns="0" anchor="ctr">
            <a:spAutoFit/>
          </a:bodyPr>
          <a:lstStyle/>
          <a:p>
            <a:endParaRPr lang="en-US"/>
          </a:p>
        </p:txBody>
      </p:sp>
      <p:sp>
        <p:nvSpPr>
          <p:cNvPr id="22531" name="Rectangle 3"/>
          <p:cNvSpPr>
            <a:spLocks noGrp="1" noChangeArrowheads="1"/>
          </p:cNvSpPr>
          <p:nvPr>
            <p:ph type="title"/>
          </p:nvPr>
        </p:nvSpPr>
        <p:spPr/>
        <p:txBody>
          <a:bodyPr/>
          <a:lstStyle/>
          <a:p>
            <a:pPr eaLnBrk="1" hangingPunct="1"/>
            <a:r>
              <a:rPr lang="en-US" smtClean="0"/>
              <a:t>Access control lists (ACLs)</a:t>
            </a:r>
          </a:p>
        </p:txBody>
      </p:sp>
      <p:sp>
        <p:nvSpPr>
          <p:cNvPr id="22532" name="Rectangle 4"/>
          <p:cNvSpPr>
            <a:spLocks noGrp="1" noChangeArrowheads="1"/>
          </p:cNvSpPr>
          <p:nvPr>
            <p:ph idx="1"/>
          </p:nvPr>
        </p:nvSpPr>
        <p:spPr>
          <a:xfrm>
            <a:off x="519113" y="4314825"/>
            <a:ext cx="8318500" cy="2074863"/>
          </a:xfrm>
        </p:spPr>
        <p:txBody>
          <a:bodyPr/>
          <a:lstStyle/>
          <a:p>
            <a:pPr>
              <a:buFont typeface="Arial" charset="0"/>
              <a:buChar char="•"/>
            </a:pPr>
            <a:r>
              <a:rPr lang="en-US" smtClean="0"/>
              <a:t>An access control list (ACL) is a list associated to a claim that identifies the users who can access the claim and its sub-objects</a:t>
            </a:r>
          </a:p>
          <a:p>
            <a:pPr lvl="1"/>
            <a:r>
              <a:rPr lang="en-US" smtClean="0"/>
              <a:t>ACLs ensure that given user can view or edit only objects which he or she has need to view or edit</a:t>
            </a:r>
          </a:p>
        </p:txBody>
      </p:sp>
      <p:grpSp>
        <p:nvGrpSpPr>
          <p:cNvPr id="22533" name="Group 5"/>
          <p:cNvGrpSpPr>
            <a:grpSpLocks/>
          </p:cNvGrpSpPr>
          <p:nvPr/>
        </p:nvGrpSpPr>
        <p:grpSpPr bwMode="auto">
          <a:xfrm>
            <a:off x="1601788" y="1208088"/>
            <a:ext cx="1779587" cy="1311275"/>
            <a:chOff x="2083" y="1606"/>
            <a:chExt cx="1489" cy="1097"/>
          </a:xfrm>
        </p:grpSpPr>
        <p:sp>
          <p:nvSpPr>
            <p:cNvPr id="22550" name="Rectangle 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2551" name="Freeform 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2552" name="Freeform 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2553" name="Freeform 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2554" name="Freeform 1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22555" name="Rectangle 1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2556" name="Rectangle 1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557" name="AutoShape 1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2558" name="Freeform 14"/>
            <p:cNvSpPr>
              <a:spLocks/>
            </p:cNvSpPr>
            <p:nvPr/>
          </p:nvSpPr>
          <p:spPr bwMode="auto">
            <a:xfrm>
              <a:off x="2219" y="2561"/>
              <a:ext cx="369" cy="104"/>
            </a:xfrm>
            <a:custGeom>
              <a:avLst/>
              <a:gdLst>
                <a:gd name="T0" fmla="*/ 0 w 992"/>
                <a:gd name="T1" fmla="*/ 0 h 280"/>
                <a:gd name="T2" fmla="*/ 3 w 992"/>
                <a:gd name="T3" fmla="*/ 0 h 280"/>
                <a:gd name="T4" fmla="*/ 3 w 992"/>
                <a:gd name="T5" fmla="*/ 1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2559" name="Freeform 15"/>
            <p:cNvSpPr>
              <a:spLocks/>
            </p:cNvSpPr>
            <p:nvPr/>
          </p:nvSpPr>
          <p:spPr bwMode="auto">
            <a:xfrm>
              <a:off x="3429" y="2008"/>
              <a:ext cx="51" cy="375"/>
            </a:xfrm>
            <a:custGeom>
              <a:avLst/>
              <a:gdLst>
                <a:gd name="T0" fmla="*/ 0 w 136"/>
                <a:gd name="T1" fmla="*/ 0 h 1008"/>
                <a:gd name="T2" fmla="*/ 0 w 136"/>
                <a:gd name="T3" fmla="*/ 3 h 1008"/>
                <a:gd name="T4" fmla="*/ 0 w 136"/>
                <a:gd name="T5" fmla="*/ 2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2560" name="Rectangle 1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561" name="Rectangle 1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562" name="Rectangle 1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2563" name="Group 19"/>
            <p:cNvGrpSpPr>
              <a:grpSpLocks/>
            </p:cNvGrpSpPr>
            <p:nvPr/>
          </p:nvGrpSpPr>
          <p:grpSpPr bwMode="auto">
            <a:xfrm>
              <a:off x="2221" y="1871"/>
              <a:ext cx="518" cy="782"/>
              <a:chOff x="2400" y="1656"/>
              <a:chExt cx="752" cy="1136"/>
            </a:xfrm>
          </p:grpSpPr>
          <p:sp>
            <p:nvSpPr>
              <p:cNvPr id="22576" name="Freeform 2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2577" name="Freeform 2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2578" name="Freeform 2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2579" name="Freeform 2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2580" name="Freeform 2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2581" name="Line 2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82" name="Line 2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2564" name="Group 27"/>
            <p:cNvGrpSpPr>
              <a:grpSpLocks/>
            </p:cNvGrpSpPr>
            <p:nvPr/>
          </p:nvGrpSpPr>
          <p:grpSpPr bwMode="auto">
            <a:xfrm rot="-6511945">
              <a:off x="2834" y="1842"/>
              <a:ext cx="518" cy="783"/>
              <a:chOff x="2400" y="1656"/>
              <a:chExt cx="752" cy="1136"/>
            </a:xfrm>
          </p:grpSpPr>
          <p:sp>
            <p:nvSpPr>
              <p:cNvPr id="22569" name="Freeform 2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2570" name="Freeform 2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2571" name="Freeform 3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2572" name="Freeform 3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2573" name="Freeform 3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2574" name="Line 3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75" name="Line 3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2565" name="Freeform 35"/>
            <p:cNvSpPr>
              <a:spLocks/>
            </p:cNvSpPr>
            <p:nvPr/>
          </p:nvSpPr>
          <p:spPr bwMode="auto">
            <a:xfrm>
              <a:off x="2689" y="2097"/>
              <a:ext cx="62" cy="351"/>
            </a:xfrm>
            <a:custGeom>
              <a:avLst/>
              <a:gdLst>
                <a:gd name="T0" fmla="*/ 0 w 168"/>
                <a:gd name="T1" fmla="*/ 3 h 944"/>
                <a:gd name="T2" fmla="*/ 0 w 168"/>
                <a:gd name="T3" fmla="*/ 0 h 944"/>
                <a:gd name="T4" fmla="*/ 0 w 168"/>
                <a:gd name="T5" fmla="*/ 0 h 944"/>
                <a:gd name="T6" fmla="*/ 0 w 168"/>
                <a:gd name="T7" fmla="*/ 2 h 944"/>
                <a:gd name="T8" fmla="*/ 0 w 168"/>
                <a:gd name="T9" fmla="*/ 3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22566" name="Freeform 36"/>
            <p:cNvSpPr>
              <a:spLocks/>
            </p:cNvSpPr>
            <p:nvPr/>
          </p:nvSpPr>
          <p:spPr bwMode="auto">
            <a:xfrm>
              <a:off x="2382" y="1853"/>
              <a:ext cx="354" cy="78"/>
            </a:xfrm>
            <a:custGeom>
              <a:avLst/>
              <a:gdLst>
                <a:gd name="T0" fmla="*/ 0 w 952"/>
                <a:gd name="T1" fmla="*/ 0 h 208"/>
                <a:gd name="T2" fmla="*/ 0 w 952"/>
                <a:gd name="T3" fmla="*/ 0 h 208"/>
                <a:gd name="T4" fmla="*/ 3 w 952"/>
                <a:gd name="T5" fmla="*/ 0 h 208"/>
                <a:gd name="T6" fmla="*/ 3 w 952"/>
                <a:gd name="T7" fmla="*/ 1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2567" name="Rectangle 3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568" name="Rectangle 3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22534" name="Text Box 39"/>
          <p:cNvSpPr txBox="1">
            <a:spLocks noChangeArrowheads="1"/>
          </p:cNvSpPr>
          <p:nvPr/>
        </p:nvSpPr>
        <p:spPr bwMode="auto">
          <a:xfrm>
            <a:off x="1314450" y="915988"/>
            <a:ext cx="24320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Claim 100-00-100001</a:t>
            </a:r>
          </a:p>
        </p:txBody>
      </p:sp>
      <p:grpSp>
        <p:nvGrpSpPr>
          <p:cNvPr id="22535" name="Group 40"/>
          <p:cNvGrpSpPr>
            <a:grpSpLocks/>
          </p:cNvGrpSpPr>
          <p:nvPr/>
        </p:nvGrpSpPr>
        <p:grpSpPr bwMode="auto">
          <a:xfrm>
            <a:off x="3746500" y="1189038"/>
            <a:ext cx="1484313" cy="1304925"/>
            <a:chOff x="2831" y="699"/>
            <a:chExt cx="907" cy="797"/>
          </a:xfrm>
        </p:grpSpPr>
        <p:sp>
          <p:nvSpPr>
            <p:cNvPr id="22541" name="AutoShape 41"/>
            <p:cNvSpPr>
              <a:spLocks noChangeArrowheads="1"/>
            </p:cNvSpPr>
            <p:nvPr/>
          </p:nvSpPr>
          <p:spPr bwMode="auto">
            <a:xfrm>
              <a:off x="2831" y="699"/>
              <a:ext cx="907" cy="797"/>
            </a:xfrm>
            <a:prstGeom prst="verticalScroll">
              <a:avLst>
                <a:gd name="adj" fmla="val 12500"/>
              </a:avLst>
            </a:prstGeom>
            <a:solidFill>
              <a:schemeClr val="tx2"/>
            </a:solidFill>
            <a:ln w="28575">
              <a:solidFill>
                <a:schemeClr val="bg1"/>
              </a:solidFill>
              <a:round/>
              <a:headEnd/>
              <a:tailEnd/>
            </a:ln>
          </p:spPr>
          <p:txBody>
            <a:bodyPr lIns="0" tIns="0" rIns="0" bIns="0" anchor="ctr">
              <a:spAutoFit/>
            </a:bodyPr>
            <a:lstStyle/>
            <a:p>
              <a:endParaRPr lang="en-US"/>
            </a:p>
          </p:txBody>
        </p:sp>
        <p:grpSp>
          <p:nvGrpSpPr>
            <p:cNvPr id="22542" name="Group 42"/>
            <p:cNvGrpSpPr>
              <a:grpSpLocks/>
            </p:cNvGrpSpPr>
            <p:nvPr/>
          </p:nvGrpSpPr>
          <p:grpSpPr bwMode="auto">
            <a:xfrm rot="5931751" flipV="1">
              <a:off x="3160" y="740"/>
              <a:ext cx="242" cy="514"/>
              <a:chOff x="2702" y="903"/>
              <a:chExt cx="1477" cy="3141"/>
            </a:xfrm>
          </p:grpSpPr>
          <p:sp>
            <p:nvSpPr>
              <p:cNvPr id="22546" name="Freeform 43"/>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2547" name="Oval 44"/>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22548" name="Oval 45"/>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22549" name="Rectangle 46"/>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22543" name="Line 47"/>
            <p:cNvSpPr>
              <a:spLocks noChangeShapeType="1"/>
            </p:cNvSpPr>
            <p:nvPr/>
          </p:nvSpPr>
          <p:spPr bwMode="auto">
            <a:xfrm>
              <a:off x="3101" y="1189"/>
              <a:ext cx="392"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44" name="Line 48"/>
            <p:cNvSpPr>
              <a:spLocks noChangeShapeType="1"/>
            </p:cNvSpPr>
            <p:nvPr/>
          </p:nvSpPr>
          <p:spPr bwMode="auto">
            <a:xfrm>
              <a:off x="3101" y="1285"/>
              <a:ext cx="392"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45" name="Line 49"/>
            <p:cNvSpPr>
              <a:spLocks noChangeShapeType="1"/>
            </p:cNvSpPr>
            <p:nvPr/>
          </p:nvSpPr>
          <p:spPr bwMode="auto">
            <a:xfrm>
              <a:off x="3101" y="1381"/>
              <a:ext cx="392"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2536" name="Line 50"/>
          <p:cNvSpPr>
            <a:spLocks noChangeShapeType="1"/>
          </p:cNvSpPr>
          <p:nvPr/>
        </p:nvSpPr>
        <p:spPr bwMode="auto">
          <a:xfrm>
            <a:off x="3376613" y="1847850"/>
            <a:ext cx="523875" cy="0"/>
          </a:xfrm>
          <a:prstGeom prst="line">
            <a:avLst/>
          </a:prstGeom>
          <a:noFill/>
          <a:ln w="28575">
            <a:solidFill>
              <a:srgbClr val="FF0000"/>
            </a:solidFill>
            <a:round/>
            <a:headEnd type="diamond" w="med" len="med"/>
            <a:tailEnd type="diamond"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37" name="Text Box 51"/>
          <p:cNvSpPr txBox="1">
            <a:spLocks noChangeArrowheads="1"/>
          </p:cNvSpPr>
          <p:nvPr/>
        </p:nvSpPr>
        <p:spPr bwMode="auto">
          <a:xfrm>
            <a:off x="4130675" y="915988"/>
            <a:ext cx="7778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ACL</a:t>
            </a:r>
          </a:p>
        </p:txBody>
      </p:sp>
      <p:sp>
        <p:nvSpPr>
          <p:cNvPr id="22538" name="Text Box 52"/>
          <p:cNvSpPr txBox="1">
            <a:spLocks noChangeArrowheads="1"/>
          </p:cNvSpPr>
          <p:nvPr/>
        </p:nvSpPr>
        <p:spPr bwMode="auto">
          <a:xfrm>
            <a:off x="5659438" y="1633538"/>
            <a:ext cx="23717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Users on this ACL:</a:t>
            </a:r>
            <a:br>
              <a:rPr lang="en-US">
                <a:solidFill>
                  <a:schemeClr val="bg1"/>
                </a:solidFill>
              </a:rPr>
            </a:br>
            <a:r>
              <a:rPr lang="en-US">
                <a:solidFill>
                  <a:schemeClr val="bg1"/>
                </a:solidFill>
              </a:rPr>
              <a:t>- Dana Evans</a:t>
            </a:r>
            <a:br>
              <a:rPr lang="en-US">
                <a:solidFill>
                  <a:schemeClr val="bg1"/>
                </a:solidFill>
              </a:rPr>
            </a:br>
            <a:r>
              <a:rPr lang="en-US">
                <a:solidFill>
                  <a:schemeClr val="bg1"/>
                </a:solidFill>
              </a:rPr>
              <a:t>- Peter Beebe</a:t>
            </a:r>
            <a:br>
              <a:rPr lang="en-US">
                <a:solidFill>
                  <a:schemeClr val="bg1"/>
                </a:solidFill>
              </a:rPr>
            </a:br>
            <a:r>
              <a:rPr lang="en-US">
                <a:solidFill>
                  <a:schemeClr val="bg1"/>
                </a:solidFill>
              </a:rPr>
              <a:t>- Ida Belt</a:t>
            </a:r>
            <a:br>
              <a:rPr lang="en-US">
                <a:solidFill>
                  <a:schemeClr val="bg1"/>
                </a:solidFill>
              </a:rPr>
            </a:br>
            <a:r>
              <a:rPr lang="en-US">
                <a:solidFill>
                  <a:schemeClr val="bg1"/>
                </a:solidFill>
              </a:rPr>
              <a:t>...</a:t>
            </a:r>
          </a:p>
        </p:txBody>
      </p:sp>
      <p:sp>
        <p:nvSpPr>
          <p:cNvPr id="22539" name="Line 53"/>
          <p:cNvSpPr>
            <a:spLocks noChangeShapeType="1"/>
          </p:cNvSpPr>
          <p:nvPr/>
        </p:nvSpPr>
        <p:spPr bwMode="auto">
          <a:xfrm flipH="1" flipV="1">
            <a:off x="4843463" y="2003425"/>
            <a:ext cx="660400" cy="18684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40" name="Line 54"/>
          <p:cNvSpPr>
            <a:spLocks noChangeShapeType="1"/>
          </p:cNvSpPr>
          <p:nvPr/>
        </p:nvSpPr>
        <p:spPr bwMode="auto">
          <a:xfrm flipV="1">
            <a:off x="4843463" y="1574800"/>
            <a:ext cx="681037" cy="3905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dirty="0" smtClean="0"/>
              <a:t>By the end of this lesson, you should be able to:</a:t>
            </a:r>
          </a:p>
          <a:p>
            <a:pPr lvl="1" eaLnBrk="1" hangingPunct="1"/>
            <a:r>
              <a:rPr lang="en-US" dirty="0" smtClean="0"/>
              <a:t>Describe the ClaimCenter functionality that enforces security</a:t>
            </a:r>
          </a:p>
          <a:p>
            <a:pPr lvl="1" eaLnBrk="1" hangingPunct="1"/>
            <a:r>
              <a:rPr lang="en-US" dirty="0" smtClean="0"/>
              <a:t>Create system permissions</a:t>
            </a:r>
          </a:p>
          <a:p>
            <a:pPr lvl="1" eaLnBrk="1" hangingPunct="1"/>
            <a:r>
              <a:rPr lang="en-US" dirty="0" smtClean="0"/>
              <a:t>Write Gosu expressions that evaluate user permissions</a:t>
            </a:r>
          </a:p>
          <a:p>
            <a:pPr lvl="1" eaLnBrk="1" hangingPunct="1"/>
            <a:r>
              <a:rPr lang="en-US" dirty="0" smtClean="0"/>
              <a:t>Use application permission keys</a:t>
            </a:r>
          </a:p>
          <a:p>
            <a:pPr lvl="1" eaLnBrk="1" hangingPunct="1">
              <a:buFont typeface="Wingdings 2" pitchFamily="18" charset="2"/>
              <a:buNone/>
            </a:pPr>
            <a:endParaRPr lang="en-US" dirty="0" smtClean="0"/>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Permissions and ACLs work together</a:t>
            </a:r>
          </a:p>
        </p:txBody>
      </p:sp>
      <p:grpSp>
        <p:nvGrpSpPr>
          <p:cNvPr id="23555" name="Group 3"/>
          <p:cNvGrpSpPr>
            <a:grpSpLocks/>
          </p:cNvGrpSpPr>
          <p:nvPr/>
        </p:nvGrpSpPr>
        <p:grpSpPr bwMode="auto">
          <a:xfrm>
            <a:off x="5045075" y="2970213"/>
            <a:ext cx="1779588" cy="1311275"/>
            <a:chOff x="2083" y="1606"/>
            <a:chExt cx="1489" cy="1097"/>
          </a:xfrm>
        </p:grpSpPr>
        <p:sp>
          <p:nvSpPr>
            <p:cNvPr id="23655" name="Rectangle 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3656" name="Freeform 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3657" name="Freeform 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3658" name="Freeform 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3659" name="Freeform 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23660" name="Rectangle 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3661" name="Rectangle 1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62" name="AutoShape 1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3663" name="Freeform 12"/>
            <p:cNvSpPr>
              <a:spLocks/>
            </p:cNvSpPr>
            <p:nvPr/>
          </p:nvSpPr>
          <p:spPr bwMode="auto">
            <a:xfrm>
              <a:off x="2219" y="2561"/>
              <a:ext cx="369" cy="104"/>
            </a:xfrm>
            <a:custGeom>
              <a:avLst/>
              <a:gdLst>
                <a:gd name="T0" fmla="*/ 0 w 992"/>
                <a:gd name="T1" fmla="*/ 0 h 280"/>
                <a:gd name="T2" fmla="*/ 3 w 992"/>
                <a:gd name="T3" fmla="*/ 0 h 280"/>
                <a:gd name="T4" fmla="*/ 3 w 992"/>
                <a:gd name="T5" fmla="*/ 1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64" name="Freeform 13"/>
            <p:cNvSpPr>
              <a:spLocks/>
            </p:cNvSpPr>
            <p:nvPr/>
          </p:nvSpPr>
          <p:spPr bwMode="auto">
            <a:xfrm>
              <a:off x="3429" y="2008"/>
              <a:ext cx="51" cy="375"/>
            </a:xfrm>
            <a:custGeom>
              <a:avLst/>
              <a:gdLst>
                <a:gd name="T0" fmla="*/ 0 w 136"/>
                <a:gd name="T1" fmla="*/ 0 h 1008"/>
                <a:gd name="T2" fmla="*/ 0 w 136"/>
                <a:gd name="T3" fmla="*/ 3 h 1008"/>
                <a:gd name="T4" fmla="*/ 0 w 136"/>
                <a:gd name="T5" fmla="*/ 2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65" name="Rectangle 1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66" name="Rectangle 1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67" name="Rectangle 1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3668" name="Group 17"/>
            <p:cNvGrpSpPr>
              <a:grpSpLocks/>
            </p:cNvGrpSpPr>
            <p:nvPr/>
          </p:nvGrpSpPr>
          <p:grpSpPr bwMode="auto">
            <a:xfrm>
              <a:off x="2221" y="1871"/>
              <a:ext cx="518" cy="782"/>
              <a:chOff x="2400" y="1656"/>
              <a:chExt cx="752" cy="1136"/>
            </a:xfrm>
          </p:grpSpPr>
          <p:sp>
            <p:nvSpPr>
              <p:cNvPr id="23681" name="Freeform 1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82" name="Freeform 1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83" name="Freeform 2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84" name="Freeform 2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85" name="Freeform 2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3686" name="Line 2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87" name="Line 2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669" name="Group 25"/>
            <p:cNvGrpSpPr>
              <a:grpSpLocks/>
            </p:cNvGrpSpPr>
            <p:nvPr/>
          </p:nvGrpSpPr>
          <p:grpSpPr bwMode="auto">
            <a:xfrm rot="-6511945">
              <a:off x="2834" y="1842"/>
              <a:ext cx="518" cy="783"/>
              <a:chOff x="2400" y="1656"/>
              <a:chExt cx="752" cy="1136"/>
            </a:xfrm>
          </p:grpSpPr>
          <p:sp>
            <p:nvSpPr>
              <p:cNvPr id="23674" name="Freeform 2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75" name="Freeform 2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76" name="Freeform 2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77" name="Freeform 2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3678" name="Freeform 3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3679" name="Line 3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680" name="Line 3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3670" name="Freeform 33"/>
            <p:cNvSpPr>
              <a:spLocks/>
            </p:cNvSpPr>
            <p:nvPr/>
          </p:nvSpPr>
          <p:spPr bwMode="auto">
            <a:xfrm>
              <a:off x="2689" y="2097"/>
              <a:ext cx="62" cy="351"/>
            </a:xfrm>
            <a:custGeom>
              <a:avLst/>
              <a:gdLst>
                <a:gd name="T0" fmla="*/ 0 w 168"/>
                <a:gd name="T1" fmla="*/ 3 h 944"/>
                <a:gd name="T2" fmla="*/ 0 w 168"/>
                <a:gd name="T3" fmla="*/ 0 h 944"/>
                <a:gd name="T4" fmla="*/ 0 w 168"/>
                <a:gd name="T5" fmla="*/ 0 h 944"/>
                <a:gd name="T6" fmla="*/ 0 w 168"/>
                <a:gd name="T7" fmla="*/ 2 h 944"/>
                <a:gd name="T8" fmla="*/ 0 w 168"/>
                <a:gd name="T9" fmla="*/ 3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23671" name="Freeform 34"/>
            <p:cNvSpPr>
              <a:spLocks/>
            </p:cNvSpPr>
            <p:nvPr/>
          </p:nvSpPr>
          <p:spPr bwMode="auto">
            <a:xfrm>
              <a:off x="2382" y="1853"/>
              <a:ext cx="354" cy="78"/>
            </a:xfrm>
            <a:custGeom>
              <a:avLst/>
              <a:gdLst>
                <a:gd name="T0" fmla="*/ 0 w 952"/>
                <a:gd name="T1" fmla="*/ 0 h 208"/>
                <a:gd name="T2" fmla="*/ 0 w 952"/>
                <a:gd name="T3" fmla="*/ 0 h 208"/>
                <a:gd name="T4" fmla="*/ 3 w 952"/>
                <a:gd name="T5" fmla="*/ 0 h 208"/>
                <a:gd name="T6" fmla="*/ 3 w 952"/>
                <a:gd name="T7" fmla="*/ 1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72" name="Rectangle 3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73" name="Rectangle 3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23556" name="Text Box 37"/>
          <p:cNvSpPr txBox="1">
            <a:spLocks noChangeArrowheads="1"/>
          </p:cNvSpPr>
          <p:nvPr/>
        </p:nvSpPr>
        <p:spPr bwMode="auto">
          <a:xfrm>
            <a:off x="4757738" y="2678113"/>
            <a:ext cx="24320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Claim 100-00-100001</a:t>
            </a:r>
          </a:p>
        </p:txBody>
      </p:sp>
      <p:grpSp>
        <p:nvGrpSpPr>
          <p:cNvPr id="23557" name="Group 38"/>
          <p:cNvGrpSpPr>
            <a:grpSpLocks/>
          </p:cNvGrpSpPr>
          <p:nvPr/>
        </p:nvGrpSpPr>
        <p:grpSpPr bwMode="auto">
          <a:xfrm>
            <a:off x="7189788" y="2951163"/>
            <a:ext cx="1484312" cy="1304925"/>
            <a:chOff x="2831" y="699"/>
            <a:chExt cx="907" cy="797"/>
          </a:xfrm>
        </p:grpSpPr>
        <p:sp>
          <p:nvSpPr>
            <p:cNvPr id="23646" name="AutoShape 39"/>
            <p:cNvSpPr>
              <a:spLocks noChangeArrowheads="1"/>
            </p:cNvSpPr>
            <p:nvPr/>
          </p:nvSpPr>
          <p:spPr bwMode="auto">
            <a:xfrm>
              <a:off x="2831" y="699"/>
              <a:ext cx="907" cy="797"/>
            </a:xfrm>
            <a:prstGeom prst="verticalScroll">
              <a:avLst>
                <a:gd name="adj" fmla="val 12500"/>
              </a:avLst>
            </a:prstGeom>
            <a:solidFill>
              <a:schemeClr val="tx2"/>
            </a:solidFill>
            <a:ln w="28575">
              <a:solidFill>
                <a:schemeClr val="bg1"/>
              </a:solidFill>
              <a:round/>
              <a:headEnd/>
              <a:tailEnd/>
            </a:ln>
          </p:spPr>
          <p:txBody>
            <a:bodyPr lIns="0" tIns="0" rIns="0" bIns="0" anchor="ctr">
              <a:spAutoFit/>
            </a:bodyPr>
            <a:lstStyle/>
            <a:p>
              <a:endParaRPr lang="en-US"/>
            </a:p>
          </p:txBody>
        </p:sp>
        <p:grpSp>
          <p:nvGrpSpPr>
            <p:cNvPr id="23647" name="Group 40"/>
            <p:cNvGrpSpPr>
              <a:grpSpLocks/>
            </p:cNvGrpSpPr>
            <p:nvPr/>
          </p:nvGrpSpPr>
          <p:grpSpPr bwMode="auto">
            <a:xfrm rot="5931751" flipV="1">
              <a:off x="3160" y="740"/>
              <a:ext cx="242" cy="514"/>
              <a:chOff x="2702" y="903"/>
              <a:chExt cx="1477" cy="3141"/>
            </a:xfrm>
          </p:grpSpPr>
          <p:sp>
            <p:nvSpPr>
              <p:cNvPr id="23651" name="Freeform 41"/>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52" name="Oval 42"/>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23653" name="Oval 43"/>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23654" name="Rectangle 44"/>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23648" name="Line 45"/>
            <p:cNvSpPr>
              <a:spLocks noChangeShapeType="1"/>
            </p:cNvSpPr>
            <p:nvPr/>
          </p:nvSpPr>
          <p:spPr bwMode="auto">
            <a:xfrm>
              <a:off x="3101" y="1189"/>
              <a:ext cx="392"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649" name="Line 46"/>
            <p:cNvSpPr>
              <a:spLocks noChangeShapeType="1"/>
            </p:cNvSpPr>
            <p:nvPr/>
          </p:nvSpPr>
          <p:spPr bwMode="auto">
            <a:xfrm>
              <a:off x="3101" y="1285"/>
              <a:ext cx="392"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650" name="Line 47"/>
            <p:cNvSpPr>
              <a:spLocks noChangeShapeType="1"/>
            </p:cNvSpPr>
            <p:nvPr/>
          </p:nvSpPr>
          <p:spPr bwMode="auto">
            <a:xfrm>
              <a:off x="3101" y="1381"/>
              <a:ext cx="392"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3558" name="Line 48"/>
          <p:cNvSpPr>
            <a:spLocks noChangeShapeType="1"/>
          </p:cNvSpPr>
          <p:nvPr/>
        </p:nvSpPr>
        <p:spPr bwMode="auto">
          <a:xfrm>
            <a:off x="6819900" y="3609975"/>
            <a:ext cx="523875" cy="0"/>
          </a:xfrm>
          <a:prstGeom prst="line">
            <a:avLst/>
          </a:prstGeom>
          <a:noFill/>
          <a:ln w="28575">
            <a:solidFill>
              <a:srgbClr val="FF0000"/>
            </a:solidFill>
            <a:round/>
            <a:headEnd type="diamond" w="med" len="med"/>
            <a:tailEnd type="diamond"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59" name="Text Box 49"/>
          <p:cNvSpPr txBox="1">
            <a:spLocks noChangeArrowheads="1"/>
          </p:cNvSpPr>
          <p:nvPr/>
        </p:nvSpPr>
        <p:spPr bwMode="auto">
          <a:xfrm>
            <a:off x="7573963" y="2678113"/>
            <a:ext cx="7778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ACL</a:t>
            </a:r>
          </a:p>
        </p:txBody>
      </p:sp>
      <p:grpSp>
        <p:nvGrpSpPr>
          <p:cNvPr id="23560" name="Group 50"/>
          <p:cNvGrpSpPr>
            <a:grpSpLocks/>
          </p:cNvGrpSpPr>
          <p:nvPr/>
        </p:nvGrpSpPr>
        <p:grpSpPr bwMode="auto">
          <a:xfrm>
            <a:off x="6262688" y="4657725"/>
            <a:ext cx="2490787" cy="1654175"/>
            <a:chOff x="3150" y="993"/>
            <a:chExt cx="2242" cy="1042"/>
          </a:xfrm>
        </p:grpSpPr>
        <p:sp>
          <p:nvSpPr>
            <p:cNvPr id="23644" name="Rectangle 51"/>
            <p:cNvSpPr>
              <a:spLocks noChangeArrowheads="1"/>
            </p:cNvSpPr>
            <p:nvPr/>
          </p:nvSpPr>
          <p:spPr bwMode="auto">
            <a:xfrm>
              <a:off x="3150" y="993"/>
              <a:ext cx="2230" cy="1042"/>
            </a:xfrm>
            <a:prstGeom prst="rect">
              <a:avLst/>
            </a:prstGeom>
            <a:solidFill>
              <a:schemeClr val="tx2"/>
            </a:solidFill>
            <a:ln w="28575" algn="ctr">
              <a:solidFill>
                <a:schemeClr val="bg1"/>
              </a:solidFill>
              <a:miter lim="800000"/>
              <a:headEnd/>
              <a:tailEnd/>
            </a:ln>
          </p:spPr>
          <p:txBody>
            <a:bodyPr lIns="0" tIns="0" rIns="0" bIns="0" anchor="ctr">
              <a:spAutoFit/>
            </a:bodyPr>
            <a:lstStyle/>
            <a:p>
              <a:endParaRPr lang="en-US"/>
            </a:p>
          </p:txBody>
        </p:sp>
        <p:sp>
          <p:nvSpPr>
            <p:cNvPr id="23645" name="Text Box 52"/>
            <p:cNvSpPr txBox="1">
              <a:spLocks noChangeArrowheads="1"/>
            </p:cNvSpPr>
            <p:nvPr/>
          </p:nvSpPr>
          <p:spPr bwMode="auto">
            <a:xfrm>
              <a:off x="3234" y="1029"/>
              <a:ext cx="2158"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Users on this ACL:</a:t>
              </a:r>
              <a:br>
                <a:rPr lang="en-US">
                  <a:solidFill>
                    <a:schemeClr val="bg1"/>
                  </a:solidFill>
                </a:rPr>
              </a:br>
              <a:r>
                <a:rPr lang="en-US">
                  <a:solidFill>
                    <a:schemeClr val="bg1"/>
                  </a:solidFill>
                </a:rPr>
                <a:t>- Dana Evans</a:t>
              </a:r>
              <a:br>
                <a:rPr lang="en-US">
                  <a:solidFill>
                    <a:schemeClr val="bg1"/>
                  </a:solidFill>
                </a:rPr>
              </a:br>
              <a:r>
                <a:rPr lang="en-US">
                  <a:solidFill>
                    <a:schemeClr val="bg1"/>
                  </a:solidFill>
                </a:rPr>
                <a:t>- Peter Beebe</a:t>
              </a:r>
              <a:br>
                <a:rPr lang="en-US">
                  <a:solidFill>
                    <a:schemeClr val="bg1"/>
                  </a:solidFill>
                </a:rPr>
              </a:br>
              <a:r>
                <a:rPr lang="en-US">
                  <a:solidFill>
                    <a:schemeClr val="bg1"/>
                  </a:solidFill>
                </a:rPr>
                <a:t>- Ida Belt</a:t>
              </a:r>
              <a:br>
                <a:rPr lang="en-US">
                  <a:solidFill>
                    <a:schemeClr val="bg1"/>
                  </a:solidFill>
                </a:rPr>
              </a:br>
              <a:r>
                <a:rPr lang="en-US">
                  <a:solidFill>
                    <a:schemeClr val="bg1"/>
                  </a:solidFill>
                </a:rPr>
                <a:t>...</a:t>
              </a:r>
            </a:p>
          </p:txBody>
        </p:sp>
      </p:grpSp>
      <p:grpSp>
        <p:nvGrpSpPr>
          <p:cNvPr id="23561" name="Group 53"/>
          <p:cNvGrpSpPr>
            <a:grpSpLocks/>
          </p:cNvGrpSpPr>
          <p:nvPr/>
        </p:nvGrpSpPr>
        <p:grpSpPr bwMode="auto">
          <a:xfrm>
            <a:off x="676275" y="1146175"/>
            <a:ext cx="2524125" cy="1350963"/>
            <a:chOff x="426" y="722"/>
            <a:chExt cx="1590" cy="851"/>
          </a:xfrm>
        </p:grpSpPr>
        <p:grpSp>
          <p:nvGrpSpPr>
            <p:cNvPr id="23623" name="Group 54"/>
            <p:cNvGrpSpPr>
              <a:grpSpLocks/>
            </p:cNvGrpSpPr>
            <p:nvPr/>
          </p:nvGrpSpPr>
          <p:grpSpPr bwMode="auto">
            <a:xfrm>
              <a:off x="426" y="722"/>
              <a:ext cx="845" cy="569"/>
              <a:chOff x="2984" y="3331"/>
              <a:chExt cx="845" cy="569"/>
            </a:xfrm>
          </p:grpSpPr>
          <p:sp>
            <p:nvSpPr>
              <p:cNvPr id="23631" name="AutoShape 55"/>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3632" name="Group 56"/>
              <p:cNvGrpSpPr>
                <a:grpSpLocks/>
              </p:cNvGrpSpPr>
              <p:nvPr/>
            </p:nvGrpSpPr>
            <p:grpSpPr bwMode="auto">
              <a:xfrm>
                <a:off x="3386" y="3487"/>
                <a:ext cx="443" cy="398"/>
                <a:chOff x="4838" y="2218"/>
                <a:chExt cx="395" cy="355"/>
              </a:xfrm>
            </p:grpSpPr>
            <p:sp>
              <p:nvSpPr>
                <p:cNvPr id="23633" name="Freeform 57"/>
                <p:cNvSpPr>
                  <a:spLocks/>
                </p:cNvSpPr>
                <p:nvPr/>
              </p:nvSpPr>
              <p:spPr bwMode="auto">
                <a:xfrm>
                  <a:off x="4888" y="2251"/>
                  <a:ext cx="294" cy="113"/>
                </a:xfrm>
                <a:custGeom>
                  <a:avLst/>
                  <a:gdLst>
                    <a:gd name="T0" fmla="*/ 2 w 839"/>
                    <a:gd name="T1" fmla="*/ 0 h 319"/>
                    <a:gd name="T2" fmla="*/ 1 w 839"/>
                    <a:gd name="T3" fmla="*/ 0 h 319"/>
                    <a:gd name="T4" fmla="*/ 1 w 839"/>
                    <a:gd name="T5" fmla="*/ 0 h 319"/>
                    <a:gd name="T6" fmla="*/ 1 w 839"/>
                    <a:gd name="T7" fmla="*/ 0 h 319"/>
                    <a:gd name="T8" fmla="*/ 1 w 839"/>
                    <a:gd name="T9" fmla="*/ 0 h 319"/>
                    <a:gd name="T10" fmla="*/ 1 w 839"/>
                    <a:gd name="T11" fmla="*/ 0 h 319"/>
                    <a:gd name="T12" fmla="*/ 1 w 839"/>
                    <a:gd name="T13" fmla="*/ 0 h 319"/>
                    <a:gd name="T14" fmla="*/ 1 w 839"/>
                    <a:gd name="T15" fmla="*/ 0 h 319"/>
                    <a:gd name="T16" fmla="*/ 1 w 839"/>
                    <a:gd name="T17" fmla="*/ 0 h 319"/>
                    <a:gd name="T18" fmla="*/ 1 w 839"/>
                    <a:gd name="T19" fmla="*/ 0 h 319"/>
                    <a:gd name="T20" fmla="*/ 1 w 839"/>
                    <a:gd name="T21" fmla="*/ 0 h 319"/>
                    <a:gd name="T22" fmla="*/ 1 w 839"/>
                    <a:gd name="T23" fmla="*/ 0 h 319"/>
                    <a:gd name="T24" fmla="*/ 1 w 839"/>
                    <a:gd name="T25" fmla="*/ 0 h 319"/>
                    <a:gd name="T26" fmla="*/ 1 w 839"/>
                    <a:gd name="T27" fmla="*/ 0 h 319"/>
                    <a:gd name="T28" fmla="*/ 1 w 839"/>
                    <a:gd name="T29" fmla="*/ 0 h 319"/>
                    <a:gd name="T30" fmla="*/ 1 w 839"/>
                    <a:gd name="T31" fmla="*/ 0 h 319"/>
                    <a:gd name="T32" fmla="*/ 1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1 w 839"/>
                    <a:gd name="T75" fmla="*/ 0 h 319"/>
                    <a:gd name="T76" fmla="*/ 1 w 839"/>
                    <a:gd name="T77" fmla="*/ 0 h 319"/>
                    <a:gd name="T78" fmla="*/ 1 w 839"/>
                    <a:gd name="T79" fmla="*/ 0 h 319"/>
                    <a:gd name="T80" fmla="*/ 1 w 839"/>
                    <a:gd name="T81" fmla="*/ 0 h 319"/>
                    <a:gd name="T82" fmla="*/ 1 w 839"/>
                    <a:gd name="T83" fmla="*/ 0 h 319"/>
                    <a:gd name="T84" fmla="*/ 1 w 839"/>
                    <a:gd name="T85" fmla="*/ 0 h 319"/>
                    <a:gd name="T86" fmla="*/ 1 w 839"/>
                    <a:gd name="T87" fmla="*/ 1 h 319"/>
                    <a:gd name="T88" fmla="*/ 1 w 839"/>
                    <a:gd name="T89" fmla="*/ 1 h 319"/>
                    <a:gd name="T90" fmla="*/ 1 w 839"/>
                    <a:gd name="T91" fmla="*/ 1 h 319"/>
                    <a:gd name="T92" fmla="*/ 1 w 839"/>
                    <a:gd name="T93" fmla="*/ 1 h 319"/>
                    <a:gd name="T94" fmla="*/ 2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4" name="Freeform 58"/>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1 w 413"/>
                    <a:gd name="T23" fmla="*/ 0 h 156"/>
                    <a:gd name="T24" fmla="*/ 1 w 413"/>
                    <a:gd name="T25" fmla="*/ 0 h 156"/>
                    <a:gd name="T26" fmla="*/ 1 w 413"/>
                    <a:gd name="T27" fmla="*/ 0 h 156"/>
                    <a:gd name="T28" fmla="*/ 1 w 413"/>
                    <a:gd name="T29" fmla="*/ 0 h 156"/>
                    <a:gd name="T30" fmla="*/ 1 w 413"/>
                    <a:gd name="T31" fmla="*/ 0 h 156"/>
                    <a:gd name="T32" fmla="*/ 1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5" name="Freeform 59"/>
                <p:cNvSpPr>
                  <a:spLocks/>
                </p:cNvSpPr>
                <p:nvPr/>
              </p:nvSpPr>
              <p:spPr bwMode="auto">
                <a:xfrm>
                  <a:off x="4854" y="2282"/>
                  <a:ext cx="60" cy="131"/>
                </a:xfrm>
                <a:custGeom>
                  <a:avLst/>
                  <a:gdLst>
                    <a:gd name="T0" fmla="*/ 0 w 170"/>
                    <a:gd name="T1" fmla="*/ 1 h 373"/>
                    <a:gd name="T2" fmla="*/ 0 w 170"/>
                    <a:gd name="T3" fmla="*/ 0 h 373"/>
                    <a:gd name="T4" fmla="*/ 0 w 170"/>
                    <a:gd name="T5" fmla="*/ 0 h 373"/>
                    <a:gd name="T6" fmla="*/ 0 w 170"/>
                    <a:gd name="T7" fmla="*/ 1 h 373"/>
                    <a:gd name="T8" fmla="*/ 0 w 170"/>
                    <a:gd name="T9" fmla="*/ 1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6" name="Freeform 60"/>
                <p:cNvSpPr>
                  <a:spLocks/>
                </p:cNvSpPr>
                <p:nvPr/>
              </p:nvSpPr>
              <p:spPr bwMode="auto">
                <a:xfrm>
                  <a:off x="4908" y="2282"/>
                  <a:ext cx="59" cy="131"/>
                </a:xfrm>
                <a:custGeom>
                  <a:avLst/>
                  <a:gdLst>
                    <a:gd name="T0" fmla="*/ 0 w 168"/>
                    <a:gd name="T1" fmla="*/ 1 h 373"/>
                    <a:gd name="T2" fmla="*/ 0 w 168"/>
                    <a:gd name="T3" fmla="*/ 0 h 373"/>
                    <a:gd name="T4" fmla="*/ 0 w 168"/>
                    <a:gd name="T5" fmla="*/ 0 h 373"/>
                    <a:gd name="T6" fmla="*/ 0 w 168"/>
                    <a:gd name="T7" fmla="*/ 1 h 373"/>
                    <a:gd name="T8" fmla="*/ 0 w 168"/>
                    <a:gd name="T9" fmla="*/ 1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7" name="Freeform 61"/>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1 w 413"/>
                    <a:gd name="T23" fmla="*/ 0 h 158"/>
                    <a:gd name="T24" fmla="*/ 1 w 413"/>
                    <a:gd name="T25" fmla="*/ 0 h 158"/>
                    <a:gd name="T26" fmla="*/ 1 w 413"/>
                    <a:gd name="T27" fmla="*/ 0 h 158"/>
                    <a:gd name="T28" fmla="*/ 1 w 413"/>
                    <a:gd name="T29" fmla="*/ 0 h 158"/>
                    <a:gd name="T30" fmla="*/ 1 w 413"/>
                    <a:gd name="T31" fmla="*/ 0 h 158"/>
                    <a:gd name="T32" fmla="*/ 1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8" name="Freeform 62"/>
                <p:cNvSpPr>
                  <a:spLocks/>
                </p:cNvSpPr>
                <p:nvPr/>
              </p:nvSpPr>
              <p:spPr bwMode="auto">
                <a:xfrm>
                  <a:off x="5103" y="2338"/>
                  <a:ext cx="60" cy="130"/>
                </a:xfrm>
                <a:custGeom>
                  <a:avLst/>
                  <a:gdLst>
                    <a:gd name="T0" fmla="*/ 0 w 170"/>
                    <a:gd name="T1" fmla="*/ 1 h 370"/>
                    <a:gd name="T2" fmla="*/ 0 w 170"/>
                    <a:gd name="T3" fmla="*/ 0 h 370"/>
                    <a:gd name="T4" fmla="*/ 0 w 170"/>
                    <a:gd name="T5" fmla="*/ 0 h 370"/>
                    <a:gd name="T6" fmla="*/ 0 w 170"/>
                    <a:gd name="T7" fmla="*/ 1 h 370"/>
                    <a:gd name="T8" fmla="*/ 0 w 170"/>
                    <a:gd name="T9" fmla="*/ 1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9" name="Freeform 63"/>
                <p:cNvSpPr>
                  <a:spLocks/>
                </p:cNvSpPr>
                <p:nvPr/>
              </p:nvSpPr>
              <p:spPr bwMode="auto">
                <a:xfrm>
                  <a:off x="5157" y="2338"/>
                  <a:ext cx="60" cy="130"/>
                </a:xfrm>
                <a:custGeom>
                  <a:avLst/>
                  <a:gdLst>
                    <a:gd name="T0" fmla="*/ 0 w 170"/>
                    <a:gd name="T1" fmla="*/ 1 h 370"/>
                    <a:gd name="T2" fmla="*/ 0 w 170"/>
                    <a:gd name="T3" fmla="*/ 0 h 370"/>
                    <a:gd name="T4" fmla="*/ 0 w 170"/>
                    <a:gd name="T5" fmla="*/ 0 h 370"/>
                    <a:gd name="T6" fmla="*/ 0 w 170"/>
                    <a:gd name="T7" fmla="*/ 1 h 370"/>
                    <a:gd name="T8" fmla="*/ 0 w 170"/>
                    <a:gd name="T9" fmla="*/ 1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40" name="Rectangle 64"/>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641" name="Rectangle 65"/>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642" name="Freeform 66"/>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43" name="Rectangle 67"/>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3624" name="Text Box 68"/>
            <p:cNvSpPr txBox="1">
              <a:spLocks noChangeArrowheads="1"/>
            </p:cNvSpPr>
            <p:nvPr/>
          </p:nvSpPr>
          <p:spPr bwMode="auto">
            <a:xfrm>
              <a:off x="1305" y="840"/>
              <a:ext cx="63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Dana</a:t>
              </a:r>
              <a:br>
                <a:rPr lang="en-US">
                  <a:solidFill>
                    <a:schemeClr val="bg1"/>
                  </a:solidFill>
                </a:rPr>
              </a:br>
              <a:r>
                <a:rPr lang="en-US">
                  <a:solidFill>
                    <a:schemeClr val="bg1"/>
                  </a:solidFill>
                </a:rPr>
                <a:t>Evans</a:t>
              </a:r>
            </a:p>
          </p:txBody>
        </p:sp>
        <p:grpSp>
          <p:nvGrpSpPr>
            <p:cNvPr id="23625" name="Group 69"/>
            <p:cNvGrpSpPr>
              <a:grpSpLocks/>
            </p:cNvGrpSpPr>
            <p:nvPr/>
          </p:nvGrpSpPr>
          <p:grpSpPr bwMode="auto">
            <a:xfrm rot="5931751" flipV="1">
              <a:off x="711" y="1195"/>
              <a:ext cx="242" cy="514"/>
              <a:chOff x="2702" y="903"/>
              <a:chExt cx="1477" cy="3141"/>
            </a:xfrm>
          </p:grpSpPr>
          <p:sp>
            <p:nvSpPr>
              <p:cNvPr id="23627" name="Freeform 70"/>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28" name="Oval 71"/>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23629" name="Oval 72"/>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23630" name="Rectangle 73"/>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23626" name="Text Box 74"/>
            <p:cNvSpPr txBox="1">
              <a:spLocks noChangeArrowheads="1"/>
            </p:cNvSpPr>
            <p:nvPr/>
          </p:nvSpPr>
          <p:spPr bwMode="auto">
            <a:xfrm>
              <a:off x="1146" y="1341"/>
              <a:ext cx="87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View Claim</a:t>
              </a:r>
            </a:p>
          </p:txBody>
        </p:sp>
      </p:grpSp>
      <p:grpSp>
        <p:nvGrpSpPr>
          <p:cNvPr id="23562" name="Group 75"/>
          <p:cNvGrpSpPr>
            <a:grpSpLocks/>
          </p:cNvGrpSpPr>
          <p:nvPr/>
        </p:nvGrpSpPr>
        <p:grpSpPr bwMode="auto">
          <a:xfrm>
            <a:off x="676275" y="5027613"/>
            <a:ext cx="979488" cy="933450"/>
            <a:chOff x="3917" y="3057"/>
            <a:chExt cx="809" cy="771"/>
          </a:xfrm>
        </p:grpSpPr>
        <p:sp>
          <p:nvSpPr>
            <p:cNvPr id="23618" name="AutoShape 76"/>
            <p:cNvSpPr>
              <a:spLocks noChangeArrowheads="1"/>
            </p:cNvSpPr>
            <p:nvPr/>
          </p:nvSpPr>
          <p:spPr bwMode="auto">
            <a:xfrm>
              <a:off x="3917" y="3066"/>
              <a:ext cx="747" cy="76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3619" name="Oval 77"/>
            <p:cNvSpPr>
              <a:spLocks noChangeArrowheads="1"/>
            </p:cNvSpPr>
            <p:nvPr/>
          </p:nvSpPr>
          <p:spPr bwMode="auto">
            <a:xfrm>
              <a:off x="4227" y="3706"/>
              <a:ext cx="175" cy="95"/>
            </a:xfrm>
            <a:prstGeom prst="ellipse">
              <a:avLst/>
            </a:prstGeom>
            <a:solidFill>
              <a:srgbClr val="FAD461"/>
            </a:solidFill>
            <a:ln w="28575" algn="ctr">
              <a:solidFill>
                <a:schemeClr val="bg1"/>
              </a:solidFill>
              <a:round/>
              <a:headEnd/>
              <a:tailEnd/>
            </a:ln>
          </p:spPr>
          <p:txBody>
            <a:bodyPr wrap="none" anchor="ctr"/>
            <a:lstStyle/>
            <a:p>
              <a:endParaRPr lang="en-US"/>
            </a:p>
          </p:txBody>
        </p:sp>
        <p:sp>
          <p:nvSpPr>
            <p:cNvPr id="23620" name="Freeform 78"/>
            <p:cNvSpPr>
              <a:spLocks/>
            </p:cNvSpPr>
            <p:nvPr/>
          </p:nvSpPr>
          <p:spPr bwMode="auto">
            <a:xfrm>
              <a:off x="4387" y="3376"/>
              <a:ext cx="270" cy="365"/>
            </a:xfrm>
            <a:custGeom>
              <a:avLst/>
              <a:gdLst>
                <a:gd name="T0" fmla="*/ 0 w 162"/>
                <a:gd name="T1" fmla="*/ 5031 h 216"/>
                <a:gd name="T2" fmla="*/ 1605 w 162"/>
                <a:gd name="T3" fmla="*/ 4255 h 216"/>
                <a:gd name="T4" fmla="*/ 3022 w 162"/>
                <a:gd name="T5" fmla="*/ 1958 h 216"/>
                <a:gd name="T6" fmla="*/ 3472 w 162"/>
                <a:gd name="T7" fmla="*/ 0 h 216"/>
                <a:gd name="T8" fmla="*/ 0 60000 65536"/>
                <a:gd name="T9" fmla="*/ 0 60000 65536"/>
                <a:gd name="T10" fmla="*/ 0 60000 65536"/>
                <a:gd name="T11" fmla="*/ 0 60000 65536"/>
                <a:gd name="T12" fmla="*/ 0 w 162"/>
                <a:gd name="T13" fmla="*/ 0 h 216"/>
                <a:gd name="T14" fmla="*/ 162 w 162"/>
                <a:gd name="T15" fmla="*/ 216 h 216"/>
              </a:gdLst>
              <a:ahLst/>
              <a:cxnLst>
                <a:cxn ang="T8">
                  <a:pos x="T0" y="T1"/>
                </a:cxn>
                <a:cxn ang="T9">
                  <a:pos x="T2" y="T3"/>
                </a:cxn>
                <a:cxn ang="T10">
                  <a:pos x="T4" y="T5"/>
                </a:cxn>
                <a:cxn ang="T11">
                  <a:pos x="T6" y="T7"/>
                </a:cxn>
              </a:cxnLst>
              <a:rect l="T12" t="T13" r="T14" b="T15"/>
              <a:pathLst>
                <a:path w="162" h="216">
                  <a:moveTo>
                    <a:pt x="0" y="216"/>
                  </a:moveTo>
                  <a:cubicBezTo>
                    <a:pt x="25" y="210"/>
                    <a:pt x="51" y="205"/>
                    <a:pt x="75" y="183"/>
                  </a:cubicBezTo>
                  <a:cubicBezTo>
                    <a:pt x="99" y="161"/>
                    <a:pt x="127" y="114"/>
                    <a:pt x="141" y="84"/>
                  </a:cubicBezTo>
                  <a:cubicBezTo>
                    <a:pt x="155" y="54"/>
                    <a:pt x="159" y="14"/>
                    <a:pt x="162" y="0"/>
                  </a:cubicBezTo>
                </a:path>
              </a:pathLst>
            </a:custGeom>
            <a:noFill/>
            <a:ln w="28575"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621" name="Freeform 79"/>
            <p:cNvSpPr>
              <a:spLocks/>
            </p:cNvSpPr>
            <p:nvPr/>
          </p:nvSpPr>
          <p:spPr bwMode="auto">
            <a:xfrm>
              <a:off x="3939" y="3057"/>
              <a:ext cx="740" cy="349"/>
            </a:xfrm>
            <a:custGeom>
              <a:avLst/>
              <a:gdLst>
                <a:gd name="T0" fmla="*/ 0 w 446"/>
                <a:gd name="T1" fmla="*/ 3949 h 206"/>
                <a:gd name="T2" fmla="*/ 630 w 446"/>
                <a:gd name="T3" fmla="*/ 1814 h 206"/>
                <a:gd name="T4" fmla="*/ 3008 w 446"/>
                <a:gd name="T5" fmla="*/ 476 h 206"/>
                <a:gd name="T6" fmla="*/ 5129 w 446"/>
                <a:gd name="T7" fmla="*/ 117 h 206"/>
                <a:gd name="T8" fmla="*/ 7634 w 446"/>
                <a:gd name="T9" fmla="*/ 1186 h 206"/>
                <a:gd name="T10" fmla="*/ 9079 w 446"/>
                <a:gd name="T11" fmla="*/ 3515 h 206"/>
                <a:gd name="T12" fmla="*/ 9016 w 446"/>
                <a:gd name="T13" fmla="*/ 4867 h 206"/>
                <a:gd name="T14" fmla="*/ 0 60000 65536"/>
                <a:gd name="T15" fmla="*/ 0 60000 65536"/>
                <a:gd name="T16" fmla="*/ 0 60000 65536"/>
                <a:gd name="T17" fmla="*/ 0 60000 65536"/>
                <a:gd name="T18" fmla="*/ 0 60000 65536"/>
                <a:gd name="T19" fmla="*/ 0 60000 65536"/>
                <a:gd name="T20" fmla="*/ 0 60000 65536"/>
                <a:gd name="T21" fmla="*/ 0 w 446"/>
                <a:gd name="T22" fmla="*/ 0 h 206"/>
                <a:gd name="T23" fmla="*/ 446 w 446"/>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6" h="206">
                  <a:moveTo>
                    <a:pt x="0" y="167"/>
                  </a:moveTo>
                  <a:cubicBezTo>
                    <a:pt x="3" y="134"/>
                    <a:pt x="6" y="102"/>
                    <a:pt x="30" y="77"/>
                  </a:cubicBezTo>
                  <a:cubicBezTo>
                    <a:pt x="54" y="52"/>
                    <a:pt x="108" y="32"/>
                    <a:pt x="144" y="20"/>
                  </a:cubicBezTo>
                  <a:cubicBezTo>
                    <a:pt x="180" y="8"/>
                    <a:pt x="209" y="0"/>
                    <a:pt x="246" y="5"/>
                  </a:cubicBezTo>
                  <a:cubicBezTo>
                    <a:pt x="283" y="10"/>
                    <a:pt x="335" y="26"/>
                    <a:pt x="366" y="50"/>
                  </a:cubicBezTo>
                  <a:cubicBezTo>
                    <a:pt x="397" y="74"/>
                    <a:pt x="424" y="123"/>
                    <a:pt x="435" y="149"/>
                  </a:cubicBezTo>
                  <a:cubicBezTo>
                    <a:pt x="446" y="175"/>
                    <a:pt x="439" y="190"/>
                    <a:pt x="432" y="206"/>
                  </a:cubicBezTo>
                </a:path>
              </a:pathLst>
            </a:custGeom>
            <a:noFill/>
            <a:ln w="28575"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622" name="Oval 80"/>
            <p:cNvSpPr>
              <a:spLocks noChangeArrowheads="1"/>
            </p:cNvSpPr>
            <p:nvPr/>
          </p:nvSpPr>
          <p:spPr bwMode="auto">
            <a:xfrm>
              <a:off x="4601" y="3274"/>
              <a:ext cx="125" cy="203"/>
            </a:xfrm>
            <a:prstGeom prst="ellipse">
              <a:avLst/>
            </a:prstGeom>
            <a:solidFill>
              <a:srgbClr val="FAD461"/>
            </a:solidFill>
            <a:ln w="28575">
              <a:solidFill>
                <a:schemeClr val="bg1"/>
              </a:solidFill>
              <a:round/>
              <a:headEnd/>
              <a:tailEnd/>
            </a:ln>
          </p:spPr>
          <p:txBody>
            <a:bodyPr wrap="none" anchor="ctr"/>
            <a:lstStyle/>
            <a:p>
              <a:endParaRPr lang="en-US"/>
            </a:p>
          </p:txBody>
        </p:sp>
      </p:grpSp>
      <p:sp>
        <p:nvSpPr>
          <p:cNvPr id="23563" name="Freeform 81"/>
          <p:cNvSpPr>
            <a:spLocks/>
          </p:cNvSpPr>
          <p:nvPr/>
        </p:nvSpPr>
        <p:spPr bwMode="auto">
          <a:xfrm rot="5931751" flipV="1">
            <a:off x="1109662" y="5792788"/>
            <a:ext cx="392113" cy="833438"/>
          </a:xfrm>
          <a:custGeom>
            <a:avLst/>
            <a:gdLst>
              <a:gd name="T0" fmla="*/ 2147483647 w 789"/>
              <a:gd name="T1" fmla="*/ 2147483647 h 1677"/>
              <a:gd name="T2" fmla="*/ 2147483647 w 789"/>
              <a:gd name="T3" fmla="*/ 2147483647 h 1677"/>
              <a:gd name="T4" fmla="*/ 2147483647 w 789"/>
              <a:gd name="T5" fmla="*/ 2147483647 h 1677"/>
              <a:gd name="T6" fmla="*/ 2147483647 w 789"/>
              <a:gd name="T7" fmla="*/ 2147483647 h 1677"/>
              <a:gd name="T8" fmla="*/ 0 w 789"/>
              <a:gd name="T9" fmla="*/ 2147483647 h 1677"/>
              <a:gd name="T10" fmla="*/ 2147483647 w 789"/>
              <a:gd name="T11" fmla="*/ 2147483647 h 1677"/>
              <a:gd name="T12" fmla="*/ 2147483647 w 789"/>
              <a:gd name="T13" fmla="*/ 2147483647 h 1677"/>
              <a:gd name="T14" fmla="*/ 2147483647 w 789"/>
              <a:gd name="T15" fmla="*/ 2147483647 h 1677"/>
              <a:gd name="T16" fmla="*/ 2147483647 w 789"/>
              <a:gd name="T17" fmla="*/ 2147483647 h 1677"/>
              <a:gd name="T18" fmla="*/ 2147483647 w 789"/>
              <a:gd name="T19" fmla="*/ 0 h 1677"/>
              <a:gd name="T20" fmla="*/ 2147483647 w 789"/>
              <a:gd name="T21" fmla="*/ 0 h 1677"/>
              <a:gd name="T22" fmla="*/ 2147483647 w 789"/>
              <a:gd name="T23" fmla="*/ 2147483647 h 1677"/>
              <a:gd name="T24" fmla="*/ 2147483647 w 789"/>
              <a:gd name="T25" fmla="*/ 2147483647 h 1677"/>
              <a:gd name="T26" fmla="*/ 2147483647 w 789"/>
              <a:gd name="T27" fmla="*/ 2147483647 h 1677"/>
              <a:gd name="T28" fmla="*/ 2147483647 w 789"/>
              <a:gd name="T29" fmla="*/ 2147483647 h 1677"/>
              <a:gd name="T30" fmla="*/ 2147483647 w 789"/>
              <a:gd name="T31" fmla="*/ 2147483647 h 1677"/>
              <a:gd name="T32" fmla="*/ 2147483647 w 789"/>
              <a:gd name="T33" fmla="*/ 2147483647 h 1677"/>
              <a:gd name="T34" fmla="*/ 2147483647 w 789"/>
              <a:gd name="T35" fmla="*/ 2147483647 h 1677"/>
              <a:gd name="T36" fmla="*/ 2147483647 w 789"/>
              <a:gd name="T37" fmla="*/ 2147483647 h 1677"/>
              <a:gd name="T38" fmla="*/ 2147483647 w 789"/>
              <a:gd name="T39" fmla="*/ 2147483647 h 1677"/>
              <a:gd name="T40" fmla="*/ 2147483647 w 789"/>
              <a:gd name="T41" fmla="*/ 2147483647 h 1677"/>
              <a:gd name="T42" fmla="*/ 2147483647 w 789"/>
              <a:gd name="T43" fmla="*/ 2147483647 h 1677"/>
              <a:gd name="T44" fmla="*/ 2147483647 w 789"/>
              <a:gd name="T45" fmla="*/ 2147483647 h 1677"/>
              <a:gd name="T46" fmla="*/ 2147483647 w 789"/>
              <a:gd name="T47" fmla="*/ 2147483647 h 1677"/>
              <a:gd name="T48" fmla="*/ 2147483647 w 789"/>
              <a:gd name="T49" fmla="*/ 2147483647 h 1677"/>
              <a:gd name="T50" fmla="*/ 2147483647 w 789"/>
              <a:gd name="T51" fmla="*/ 2147483647 h 1677"/>
              <a:gd name="T52" fmla="*/ 2147483647 w 789"/>
              <a:gd name="T53" fmla="*/ 2147483647 h 1677"/>
              <a:gd name="T54" fmla="*/ 2147483647 w 789"/>
              <a:gd name="T55" fmla="*/ 2147483647 h 1677"/>
              <a:gd name="T56" fmla="*/ 2147483647 w 789"/>
              <a:gd name="T57" fmla="*/ 2147483647 h 1677"/>
              <a:gd name="T58" fmla="*/ 2147483647 w 789"/>
              <a:gd name="T59" fmla="*/ 2147483647 h 1677"/>
              <a:gd name="T60" fmla="*/ 2147483647 w 789"/>
              <a:gd name="T61" fmla="*/ 2147483647 h 1677"/>
              <a:gd name="T62" fmla="*/ 2147483647 w 789"/>
              <a:gd name="T63" fmla="*/ 2147483647 h 1677"/>
              <a:gd name="T64" fmla="*/ 2147483647 w 789"/>
              <a:gd name="T65" fmla="*/ 2147483647 h 1677"/>
              <a:gd name="T66" fmla="*/ 2147483647 w 789"/>
              <a:gd name="T67" fmla="*/ 2147483647 h 1677"/>
              <a:gd name="T68" fmla="*/ 2147483647 w 789"/>
              <a:gd name="T69" fmla="*/ 2147483647 h 1677"/>
              <a:gd name="T70" fmla="*/ 2147483647 w 789"/>
              <a:gd name="T71" fmla="*/ 2147483647 h 1677"/>
              <a:gd name="T72" fmla="*/ 2147483647 w 789"/>
              <a:gd name="T73" fmla="*/ 2147483647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noFill/>
          <a:ln w="12700" cap="flat" cmpd="sng">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3564" name="Line 82"/>
          <p:cNvSpPr>
            <a:spLocks noChangeShapeType="1"/>
          </p:cNvSpPr>
          <p:nvPr/>
        </p:nvSpPr>
        <p:spPr bwMode="auto">
          <a:xfrm>
            <a:off x="8050213" y="3767138"/>
            <a:ext cx="0" cy="85725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5" name="Text Box 83"/>
          <p:cNvSpPr txBox="1">
            <a:spLocks noChangeArrowheads="1"/>
          </p:cNvSpPr>
          <p:nvPr/>
        </p:nvSpPr>
        <p:spPr bwMode="auto">
          <a:xfrm>
            <a:off x="2071688" y="5233988"/>
            <a:ext cx="6715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Ida</a:t>
            </a:r>
            <a:br>
              <a:rPr lang="en-US">
                <a:solidFill>
                  <a:schemeClr val="bg1"/>
                </a:solidFill>
              </a:rPr>
            </a:br>
            <a:r>
              <a:rPr lang="en-US">
                <a:solidFill>
                  <a:schemeClr val="bg1"/>
                </a:solidFill>
              </a:rPr>
              <a:t>Belt</a:t>
            </a:r>
          </a:p>
        </p:txBody>
      </p:sp>
      <p:grpSp>
        <p:nvGrpSpPr>
          <p:cNvPr id="23566" name="Group 84"/>
          <p:cNvGrpSpPr>
            <a:grpSpLocks/>
          </p:cNvGrpSpPr>
          <p:nvPr/>
        </p:nvGrpSpPr>
        <p:grpSpPr bwMode="auto">
          <a:xfrm>
            <a:off x="676275" y="3033713"/>
            <a:ext cx="1341438" cy="903287"/>
            <a:chOff x="2984" y="3331"/>
            <a:chExt cx="845" cy="569"/>
          </a:xfrm>
        </p:grpSpPr>
        <p:sp>
          <p:nvSpPr>
            <p:cNvPr id="23605" name="AutoShape 85"/>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3606" name="Group 86"/>
            <p:cNvGrpSpPr>
              <a:grpSpLocks/>
            </p:cNvGrpSpPr>
            <p:nvPr/>
          </p:nvGrpSpPr>
          <p:grpSpPr bwMode="auto">
            <a:xfrm>
              <a:off x="3386" y="3487"/>
              <a:ext cx="443" cy="398"/>
              <a:chOff x="4838" y="2218"/>
              <a:chExt cx="395" cy="355"/>
            </a:xfrm>
          </p:grpSpPr>
          <p:sp>
            <p:nvSpPr>
              <p:cNvPr id="23607" name="Freeform 87"/>
              <p:cNvSpPr>
                <a:spLocks/>
              </p:cNvSpPr>
              <p:nvPr/>
            </p:nvSpPr>
            <p:spPr bwMode="auto">
              <a:xfrm>
                <a:off x="4888" y="2251"/>
                <a:ext cx="294" cy="113"/>
              </a:xfrm>
              <a:custGeom>
                <a:avLst/>
                <a:gdLst>
                  <a:gd name="T0" fmla="*/ 2 w 839"/>
                  <a:gd name="T1" fmla="*/ 0 h 319"/>
                  <a:gd name="T2" fmla="*/ 1 w 839"/>
                  <a:gd name="T3" fmla="*/ 0 h 319"/>
                  <a:gd name="T4" fmla="*/ 1 w 839"/>
                  <a:gd name="T5" fmla="*/ 0 h 319"/>
                  <a:gd name="T6" fmla="*/ 1 w 839"/>
                  <a:gd name="T7" fmla="*/ 0 h 319"/>
                  <a:gd name="T8" fmla="*/ 1 w 839"/>
                  <a:gd name="T9" fmla="*/ 0 h 319"/>
                  <a:gd name="T10" fmla="*/ 1 w 839"/>
                  <a:gd name="T11" fmla="*/ 0 h 319"/>
                  <a:gd name="T12" fmla="*/ 1 w 839"/>
                  <a:gd name="T13" fmla="*/ 0 h 319"/>
                  <a:gd name="T14" fmla="*/ 1 w 839"/>
                  <a:gd name="T15" fmla="*/ 0 h 319"/>
                  <a:gd name="T16" fmla="*/ 1 w 839"/>
                  <a:gd name="T17" fmla="*/ 0 h 319"/>
                  <a:gd name="T18" fmla="*/ 1 w 839"/>
                  <a:gd name="T19" fmla="*/ 0 h 319"/>
                  <a:gd name="T20" fmla="*/ 1 w 839"/>
                  <a:gd name="T21" fmla="*/ 0 h 319"/>
                  <a:gd name="T22" fmla="*/ 1 w 839"/>
                  <a:gd name="T23" fmla="*/ 0 h 319"/>
                  <a:gd name="T24" fmla="*/ 1 w 839"/>
                  <a:gd name="T25" fmla="*/ 0 h 319"/>
                  <a:gd name="T26" fmla="*/ 1 w 839"/>
                  <a:gd name="T27" fmla="*/ 0 h 319"/>
                  <a:gd name="T28" fmla="*/ 1 w 839"/>
                  <a:gd name="T29" fmla="*/ 0 h 319"/>
                  <a:gd name="T30" fmla="*/ 1 w 839"/>
                  <a:gd name="T31" fmla="*/ 0 h 319"/>
                  <a:gd name="T32" fmla="*/ 1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1 w 839"/>
                  <a:gd name="T75" fmla="*/ 0 h 319"/>
                  <a:gd name="T76" fmla="*/ 1 w 839"/>
                  <a:gd name="T77" fmla="*/ 0 h 319"/>
                  <a:gd name="T78" fmla="*/ 1 w 839"/>
                  <a:gd name="T79" fmla="*/ 0 h 319"/>
                  <a:gd name="T80" fmla="*/ 1 w 839"/>
                  <a:gd name="T81" fmla="*/ 0 h 319"/>
                  <a:gd name="T82" fmla="*/ 1 w 839"/>
                  <a:gd name="T83" fmla="*/ 0 h 319"/>
                  <a:gd name="T84" fmla="*/ 1 w 839"/>
                  <a:gd name="T85" fmla="*/ 0 h 319"/>
                  <a:gd name="T86" fmla="*/ 1 w 839"/>
                  <a:gd name="T87" fmla="*/ 1 h 319"/>
                  <a:gd name="T88" fmla="*/ 1 w 839"/>
                  <a:gd name="T89" fmla="*/ 1 h 319"/>
                  <a:gd name="T90" fmla="*/ 1 w 839"/>
                  <a:gd name="T91" fmla="*/ 1 h 319"/>
                  <a:gd name="T92" fmla="*/ 1 w 839"/>
                  <a:gd name="T93" fmla="*/ 1 h 319"/>
                  <a:gd name="T94" fmla="*/ 2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8" name="Freeform 88"/>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1 w 413"/>
                  <a:gd name="T23" fmla="*/ 0 h 156"/>
                  <a:gd name="T24" fmla="*/ 1 w 413"/>
                  <a:gd name="T25" fmla="*/ 0 h 156"/>
                  <a:gd name="T26" fmla="*/ 1 w 413"/>
                  <a:gd name="T27" fmla="*/ 0 h 156"/>
                  <a:gd name="T28" fmla="*/ 1 w 413"/>
                  <a:gd name="T29" fmla="*/ 0 h 156"/>
                  <a:gd name="T30" fmla="*/ 1 w 413"/>
                  <a:gd name="T31" fmla="*/ 0 h 156"/>
                  <a:gd name="T32" fmla="*/ 1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9" name="Freeform 89"/>
              <p:cNvSpPr>
                <a:spLocks/>
              </p:cNvSpPr>
              <p:nvPr/>
            </p:nvSpPr>
            <p:spPr bwMode="auto">
              <a:xfrm>
                <a:off x="4854" y="2282"/>
                <a:ext cx="60" cy="131"/>
              </a:xfrm>
              <a:custGeom>
                <a:avLst/>
                <a:gdLst>
                  <a:gd name="T0" fmla="*/ 0 w 170"/>
                  <a:gd name="T1" fmla="*/ 1 h 373"/>
                  <a:gd name="T2" fmla="*/ 0 w 170"/>
                  <a:gd name="T3" fmla="*/ 0 h 373"/>
                  <a:gd name="T4" fmla="*/ 0 w 170"/>
                  <a:gd name="T5" fmla="*/ 0 h 373"/>
                  <a:gd name="T6" fmla="*/ 0 w 170"/>
                  <a:gd name="T7" fmla="*/ 1 h 373"/>
                  <a:gd name="T8" fmla="*/ 0 w 170"/>
                  <a:gd name="T9" fmla="*/ 1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0" name="Freeform 90"/>
              <p:cNvSpPr>
                <a:spLocks/>
              </p:cNvSpPr>
              <p:nvPr/>
            </p:nvSpPr>
            <p:spPr bwMode="auto">
              <a:xfrm>
                <a:off x="4908" y="2282"/>
                <a:ext cx="59" cy="131"/>
              </a:xfrm>
              <a:custGeom>
                <a:avLst/>
                <a:gdLst>
                  <a:gd name="T0" fmla="*/ 0 w 168"/>
                  <a:gd name="T1" fmla="*/ 1 h 373"/>
                  <a:gd name="T2" fmla="*/ 0 w 168"/>
                  <a:gd name="T3" fmla="*/ 0 h 373"/>
                  <a:gd name="T4" fmla="*/ 0 w 168"/>
                  <a:gd name="T5" fmla="*/ 0 h 373"/>
                  <a:gd name="T6" fmla="*/ 0 w 168"/>
                  <a:gd name="T7" fmla="*/ 1 h 373"/>
                  <a:gd name="T8" fmla="*/ 0 w 168"/>
                  <a:gd name="T9" fmla="*/ 1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1" name="Freeform 91"/>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1 w 413"/>
                  <a:gd name="T23" fmla="*/ 0 h 158"/>
                  <a:gd name="T24" fmla="*/ 1 w 413"/>
                  <a:gd name="T25" fmla="*/ 0 h 158"/>
                  <a:gd name="T26" fmla="*/ 1 w 413"/>
                  <a:gd name="T27" fmla="*/ 0 h 158"/>
                  <a:gd name="T28" fmla="*/ 1 w 413"/>
                  <a:gd name="T29" fmla="*/ 0 h 158"/>
                  <a:gd name="T30" fmla="*/ 1 w 413"/>
                  <a:gd name="T31" fmla="*/ 0 h 158"/>
                  <a:gd name="T32" fmla="*/ 1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2" name="Freeform 92"/>
              <p:cNvSpPr>
                <a:spLocks/>
              </p:cNvSpPr>
              <p:nvPr/>
            </p:nvSpPr>
            <p:spPr bwMode="auto">
              <a:xfrm>
                <a:off x="5103" y="2338"/>
                <a:ext cx="60" cy="130"/>
              </a:xfrm>
              <a:custGeom>
                <a:avLst/>
                <a:gdLst>
                  <a:gd name="T0" fmla="*/ 0 w 170"/>
                  <a:gd name="T1" fmla="*/ 1 h 370"/>
                  <a:gd name="T2" fmla="*/ 0 w 170"/>
                  <a:gd name="T3" fmla="*/ 0 h 370"/>
                  <a:gd name="T4" fmla="*/ 0 w 170"/>
                  <a:gd name="T5" fmla="*/ 0 h 370"/>
                  <a:gd name="T6" fmla="*/ 0 w 170"/>
                  <a:gd name="T7" fmla="*/ 1 h 370"/>
                  <a:gd name="T8" fmla="*/ 0 w 170"/>
                  <a:gd name="T9" fmla="*/ 1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3" name="Freeform 93"/>
              <p:cNvSpPr>
                <a:spLocks/>
              </p:cNvSpPr>
              <p:nvPr/>
            </p:nvSpPr>
            <p:spPr bwMode="auto">
              <a:xfrm>
                <a:off x="5157" y="2338"/>
                <a:ext cx="60" cy="130"/>
              </a:xfrm>
              <a:custGeom>
                <a:avLst/>
                <a:gdLst>
                  <a:gd name="T0" fmla="*/ 0 w 170"/>
                  <a:gd name="T1" fmla="*/ 1 h 370"/>
                  <a:gd name="T2" fmla="*/ 0 w 170"/>
                  <a:gd name="T3" fmla="*/ 0 h 370"/>
                  <a:gd name="T4" fmla="*/ 0 w 170"/>
                  <a:gd name="T5" fmla="*/ 0 h 370"/>
                  <a:gd name="T6" fmla="*/ 0 w 170"/>
                  <a:gd name="T7" fmla="*/ 1 h 370"/>
                  <a:gd name="T8" fmla="*/ 0 w 170"/>
                  <a:gd name="T9" fmla="*/ 1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4" name="Rectangle 94"/>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615" name="Rectangle 95"/>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616" name="Freeform 96"/>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7" name="Rectangle 97"/>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3567" name="Text Box 98"/>
          <p:cNvSpPr txBox="1">
            <a:spLocks noChangeArrowheads="1"/>
          </p:cNvSpPr>
          <p:nvPr/>
        </p:nvSpPr>
        <p:spPr bwMode="auto">
          <a:xfrm>
            <a:off x="2071688" y="3221038"/>
            <a:ext cx="10017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Jason</a:t>
            </a:r>
            <a:br>
              <a:rPr lang="en-US">
                <a:solidFill>
                  <a:schemeClr val="bg1"/>
                </a:solidFill>
              </a:rPr>
            </a:br>
            <a:r>
              <a:rPr lang="en-US">
                <a:solidFill>
                  <a:schemeClr val="bg1"/>
                </a:solidFill>
              </a:rPr>
              <a:t>Tran</a:t>
            </a:r>
          </a:p>
        </p:txBody>
      </p:sp>
      <p:grpSp>
        <p:nvGrpSpPr>
          <p:cNvPr id="23568" name="Group 99"/>
          <p:cNvGrpSpPr>
            <a:grpSpLocks/>
          </p:cNvGrpSpPr>
          <p:nvPr/>
        </p:nvGrpSpPr>
        <p:grpSpPr bwMode="auto">
          <a:xfrm rot="5931751" flipV="1">
            <a:off x="1128713" y="3784600"/>
            <a:ext cx="384175" cy="815975"/>
            <a:chOff x="2702" y="903"/>
            <a:chExt cx="1477" cy="3141"/>
          </a:xfrm>
        </p:grpSpPr>
        <p:sp>
          <p:nvSpPr>
            <p:cNvPr id="23601" name="Freeform 100"/>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3602" name="Oval 101"/>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23603" name="Oval 102"/>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23604" name="Rectangle 103"/>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23569" name="Text Box 104"/>
          <p:cNvSpPr txBox="1">
            <a:spLocks noChangeArrowheads="1"/>
          </p:cNvSpPr>
          <p:nvPr/>
        </p:nvSpPr>
        <p:spPr bwMode="auto">
          <a:xfrm>
            <a:off x="1819275" y="4016375"/>
            <a:ext cx="1381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View Claim</a:t>
            </a:r>
          </a:p>
        </p:txBody>
      </p:sp>
      <p:grpSp>
        <p:nvGrpSpPr>
          <p:cNvPr id="23570" name="Group 105"/>
          <p:cNvGrpSpPr>
            <a:grpSpLocks/>
          </p:cNvGrpSpPr>
          <p:nvPr/>
        </p:nvGrpSpPr>
        <p:grpSpPr bwMode="auto">
          <a:xfrm>
            <a:off x="893763" y="1077913"/>
            <a:ext cx="446087" cy="469900"/>
            <a:chOff x="4429" y="1416"/>
            <a:chExt cx="281" cy="296"/>
          </a:xfrm>
        </p:grpSpPr>
        <p:grpSp>
          <p:nvGrpSpPr>
            <p:cNvPr id="23595" name="Group 106"/>
            <p:cNvGrpSpPr>
              <a:grpSpLocks/>
            </p:cNvGrpSpPr>
            <p:nvPr/>
          </p:nvGrpSpPr>
          <p:grpSpPr bwMode="auto">
            <a:xfrm>
              <a:off x="4531" y="1416"/>
              <a:ext cx="179" cy="293"/>
              <a:chOff x="4531" y="1416"/>
              <a:chExt cx="179" cy="293"/>
            </a:xfrm>
          </p:grpSpPr>
          <p:sp>
            <p:nvSpPr>
              <p:cNvPr id="23599" name="Oval 107"/>
              <p:cNvSpPr>
                <a:spLocks noChangeArrowheads="1"/>
              </p:cNvSpPr>
              <p:nvPr/>
            </p:nvSpPr>
            <p:spPr bwMode="auto">
              <a:xfrm>
                <a:off x="4531" y="1416"/>
                <a:ext cx="179" cy="293"/>
              </a:xfrm>
              <a:prstGeom prst="ellipse">
                <a:avLst/>
              </a:prstGeom>
              <a:solidFill>
                <a:schemeClr val="tx1"/>
              </a:solidFill>
              <a:ln w="28575" algn="ctr">
                <a:solidFill>
                  <a:schemeClr val="hlink"/>
                </a:solidFill>
                <a:round/>
                <a:headEnd/>
                <a:tailEnd/>
              </a:ln>
            </p:spPr>
            <p:txBody>
              <a:bodyPr wrap="none" lIns="0" tIns="0" rIns="0" bIns="0" anchor="ctr">
                <a:spAutoFit/>
              </a:bodyPr>
              <a:lstStyle/>
              <a:p>
                <a:endParaRPr lang="en-US"/>
              </a:p>
            </p:txBody>
          </p:sp>
          <p:sp>
            <p:nvSpPr>
              <p:cNvPr id="23600" name="Oval 108"/>
              <p:cNvSpPr>
                <a:spLocks noChangeArrowheads="1"/>
              </p:cNvSpPr>
              <p:nvPr/>
            </p:nvSpPr>
            <p:spPr bwMode="auto">
              <a:xfrm>
                <a:off x="4612" y="1488"/>
                <a:ext cx="95" cy="155"/>
              </a:xfrm>
              <a:prstGeom prst="ellipse">
                <a:avLst/>
              </a:prstGeom>
              <a:solidFill>
                <a:schemeClr val="accent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grpSp>
        <p:grpSp>
          <p:nvGrpSpPr>
            <p:cNvPr id="23596" name="Group 109"/>
            <p:cNvGrpSpPr>
              <a:grpSpLocks/>
            </p:cNvGrpSpPr>
            <p:nvPr/>
          </p:nvGrpSpPr>
          <p:grpSpPr bwMode="auto">
            <a:xfrm>
              <a:off x="4429" y="1419"/>
              <a:ext cx="179" cy="293"/>
              <a:chOff x="4531" y="1416"/>
              <a:chExt cx="179" cy="293"/>
            </a:xfrm>
          </p:grpSpPr>
          <p:sp>
            <p:nvSpPr>
              <p:cNvPr id="23597" name="Oval 110"/>
              <p:cNvSpPr>
                <a:spLocks noChangeArrowheads="1"/>
              </p:cNvSpPr>
              <p:nvPr/>
            </p:nvSpPr>
            <p:spPr bwMode="auto">
              <a:xfrm>
                <a:off x="4531" y="1416"/>
                <a:ext cx="179" cy="293"/>
              </a:xfrm>
              <a:prstGeom prst="ellipse">
                <a:avLst/>
              </a:prstGeom>
              <a:solidFill>
                <a:schemeClr val="tx1"/>
              </a:solidFill>
              <a:ln w="28575" algn="ctr">
                <a:solidFill>
                  <a:schemeClr val="hlink"/>
                </a:solidFill>
                <a:round/>
                <a:headEnd/>
                <a:tailEnd/>
              </a:ln>
            </p:spPr>
            <p:txBody>
              <a:bodyPr wrap="none" lIns="0" tIns="0" rIns="0" bIns="0" anchor="ctr">
                <a:spAutoFit/>
              </a:bodyPr>
              <a:lstStyle/>
              <a:p>
                <a:endParaRPr lang="en-US"/>
              </a:p>
            </p:txBody>
          </p:sp>
          <p:sp>
            <p:nvSpPr>
              <p:cNvPr id="23598" name="Oval 111"/>
              <p:cNvSpPr>
                <a:spLocks noChangeArrowheads="1"/>
              </p:cNvSpPr>
              <p:nvPr/>
            </p:nvSpPr>
            <p:spPr bwMode="auto">
              <a:xfrm>
                <a:off x="4612" y="1488"/>
                <a:ext cx="95" cy="155"/>
              </a:xfrm>
              <a:prstGeom prst="ellipse">
                <a:avLst/>
              </a:prstGeom>
              <a:solidFill>
                <a:schemeClr val="accent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grpSp>
      </p:grpSp>
      <p:sp>
        <p:nvSpPr>
          <p:cNvPr id="23571" name="Line 112"/>
          <p:cNvSpPr>
            <a:spLocks noChangeShapeType="1"/>
          </p:cNvSpPr>
          <p:nvPr/>
        </p:nvSpPr>
        <p:spPr bwMode="auto">
          <a:xfrm>
            <a:off x="1225550" y="1303338"/>
            <a:ext cx="2898775" cy="0"/>
          </a:xfrm>
          <a:prstGeom prst="line">
            <a:avLst/>
          </a:prstGeom>
          <a:noFill/>
          <a:ln w="28575">
            <a:solidFill>
              <a:srgbClr val="00CC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2" name="Line 113"/>
          <p:cNvSpPr>
            <a:spLocks noChangeShapeType="1"/>
          </p:cNvSpPr>
          <p:nvPr/>
        </p:nvSpPr>
        <p:spPr bwMode="auto">
          <a:xfrm>
            <a:off x="4124325" y="1303338"/>
            <a:ext cx="777875" cy="1343025"/>
          </a:xfrm>
          <a:prstGeom prst="line">
            <a:avLst/>
          </a:prstGeom>
          <a:noFill/>
          <a:ln w="28575">
            <a:solidFill>
              <a:srgbClr val="00CC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23573" name="Group 114"/>
          <p:cNvGrpSpPr>
            <a:grpSpLocks/>
          </p:cNvGrpSpPr>
          <p:nvPr/>
        </p:nvGrpSpPr>
        <p:grpSpPr bwMode="auto">
          <a:xfrm>
            <a:off x="892175" y="2982913"/>
            <a:ext cx="446088" cy="469900"/>
            <a:chOff x="4429" y="1416"/>
            <a:chExt cx="281" cy="296"/>
          </a:xfrm>
        </p:grpSpPr>
        <p:grpSp>
          <p:nvGrpSpPr>
            <p:cNvPr id="23589" name="Group 115"/>
            <p:cNvGrpSpPr>
              <a:grpSpLocks/>
            </p:cNvGrpSpPr>
            <p:nvPr/>
          </p:nvGrpSpPr>
          <p:grpSpPr bwMode="auto">
            <a:xfrm>
              <a:off x="4531" y="1416"/>
              <a:ext cx="179" cy="293"/>
              <a:chOff x="4531" y="1416"/>
              <a:chExt cx="179" cy="293"/>
            </a:xfrm>
          </p:grpSpPr>
          <p:sp>
            <p:nvSpPr>
              <p:cNvPr id="23593" name="Oval 116"/>
              <p:cNvSpPr>
                <a:spLocks noChangeArrowheads="1"/>
              </p:cNvSpPr>
              <p:nvPr/>
            </p:nvSpPr>
            <p:spPr bwMode="auto">
              <a:xfrm>
                <a:off x="4531" y="1416"/>
                <a:ext cx="179" cy="293"/>
              </a:xfrm>
              <a:prstGeom prst="ellipse">
                <a:avLst/>
              </a:prstGeom>
              <a:solidFill>
                <a:schemeClr val="tx1"/>
              </a:solidFill>
              <a:ln w="28575" algn="ctr">
                <a:solidFill>
                  <a:schemeClr val="hlink"/>
                </a:solidFill>
                <a:round/>
                <a:headEnd/>
                <a:tailEnd/>
              </a:ln>
            </p:spPr>
            <p:txBody>
              <a:bodyPr wrap="none" lIns="0" tIns="0" rIns="0" bIns="0" anchor="ctr">
                <a:spAutoFit/>
              </a:bodyPr>
              <a:lstStyle/>
              <a:p>
                <a:endParaRPr lang="en-US"/>
              </a:p>
            </p:txBody>
          </p:sp>
          <p:sp>
            <p:nvSpPr>
              <p:cNvPr id="23594" name="Oval 117"/>
              <p:cNvSpPr>
                <a:spLocks noChangeArrowheads="1"/>
              </p:cNvSpPr>
              <p:nvPr/>
            </p:nvSpPr>
            <p:spPr bwMode="auto">
              <a:xfrm>
                <a:off x="4612" y="1488"/>
                <a:ext cx="95" cy="155"/>
              </a:xfrm>
              <a:prstGeom prst="ellipse">
                <a:avLst/>
              </a:prstGeom>
              <a:solidFill>
                <a:schemeClr val="accent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grpSp>
        <p:grpSp>
          <p:nvGrpSpPr>
            <p:cNvPr id="23590" name="Group 118"/>
            <p:cNvGrpSpPr>
              <a:grpSpLocks/>
            </p:cNvGrpSpPr>
            <p:nvPr/>
          </p:nvGrpSpPr>
          <p:grpSpPr bwMode="auto">
            <a:xfrm>
              <a:off x="4429" y="1419"/>
              <a:ext cx="179" cy="293"/>
              <a:chOff x="4531" y="1416"/>
              <a:chExt cx="179" cy="293"/>
            </a:xfrm>
          </p:grpSpPr>
          <p:sp>
            <p:nvSpPr>
              <p:cNvPr id="23591" name="Oval 119"/>
              <p:cNvSpPr>
                <a:spLocks noChangeArrowheads="1"/>
              </p:cNvSpPr>
              <p:nvPr/>
            </p:nvSpPr>
            <p:spPr bwMode="auto">
              <a:xfrm>
                <a:off x="4531" y="1416"/>
                <a:ext cx="179" cy="293"/>
              </a:xfrm>
              <a:prstGeom prst="ellipse">
                <a:avLst/>
              </a:prstGeom>
              <a:solidFill>
                <a:schemeClr val="tx1"/>
              </a:solidFill>
              <a:ln w="28575" algn="ctr">
                <a:solidFill>
                  <a:schemeClr val="hlink"/>
                </a:solidFill>
                <a:round/>
                <a:headEnd/>
                <a:tailEnd/>
              </a:ln>
            </p:spPr>
            <p:txBody>
              <a:bodyPr wrap="none" lIns="0" tIns="0" rIns="0" bIns="0" anchor="ctr">
                <a:spAutoFit/>
              </a:bodyPr>
              <a:lstStyle/>
              <a:p>
                <a:endParaRPr lang="en-US"/>
              </a:p>
            </p:txBody>
          </p:sp>
          <p:sp>
            <p:nvSpPr>
              <p:cNvPr id="23592" name="Oval 120"/>
              <p:cNvSpPr>
                <a:spLocks noChangeArrowheads="1"/>
              </p:cNvSpPr>
              <p:nvPr/>
            </p:nvSpPr>
            <p:spPr bwMode="auto">
              <a:xfrm>
                <a:off x="4612" y="1488"/>
                <a:ext cx="95" cy="155"/>
              </a:xfrm>
              <a:prstGeom prst="ellipse">
                <a:avLst/>
              </a:prstGeom>
              <a:solidFill>
                <a:schemeClr val="accent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grpSp>
      </p:grpSp>
      <p:grpSp>
        <p:nvGrpSpPr>
          <p:cNvPr id="23574" name="Group 121"/>
          <p:cNvGrpSpPr>
            <a:grpSpLocks/>
          </p:cNvGrpSpPr>
          <p:nvPr/>
        </p:nvGrpSpPr>
        <p:grpSpPr bwMode="auto">
          <a:xfrm>
            <a:off x="890588" y="5018088"/>
            <a:ext cx="446087" cy="469900"/>
            <a:chOff x="4429" y="1416"/>
            <a:chExt cx="281" cy="296"/>
          </a:xfrm>
        </p:grpSpPr>
        <p:grpSp>
          <p:nvGrpSpPr>
            <p:cNvPr id="23583" name="Group 122"/>
            <p:cNvGrpSpPr>
              <a:grpSpLocks/>
            </p:cNvGrpSpPr>
            <p:nvPr/>
          </p:nvGrpSpPr>
          <p:grpSpPr bwMode="auto">
            <a:xfrm>
              <a:off x="4531" y="1416"/>
              <a:ext cx="179" cy="293"/>
              <a:chOff x="4531" y="1416"/>
              <a:chExt cx="179" cy="293"/>
            </a:xfrm>
          </p:grpSpPr>
          <p:sp>
            <p:nvSpPr>
              <p:cNvPr id="23587" name="Oval 123"/>
              <p:cNvSpPr>
                <a:spLocks noChangeArrowheads="1"/>
              </p:cNvSpPr>
              <p:nvPr/>
            </p:nvSpPr>
            <p:spPr bwMode="auto">
              <a:xfrm>
                <a:off x="4531" y="1416"/>
                <a:ext cx="179" cy="293"/>
              </a:xfrm>
              <a:prstGeom prst="ellipse">
                <a:avLst/>
              </a:prstGeom>
              <a:solidFill>
                <a:schemeClr val="tx1"/>
              </a:solidFill>
              <a:ln w="28575" algn="ctr">
                <a:solidFill>
                  <a:schemeClr val="hlink"/>
                </a:solidFill>
                <a:round/>
                <a:headEnd/>
                <a:tailEnd/>
              </a:ln>
            </p:spPr>
            <p:txBody>
              <a:bodyPr wrap="none" lIns="0" tIns="0" rIns="0" bIns="0" anchor="ctr">
                <a:spAutoFit/>
              </a:bodyPr>
              <a:lstStyle/>
              <a:p>
                <a:endParaRPr lang="en-US"/>
              </a:p>
            </p:txBody>
          </p:sp>
          <p:sp>
            <p:nvSpPr>
              <p:cNvPr id="23588" name="Oval 124"/>
              <p:cNvSpPr>
                <a:spLocks noChangeArrowheads="1"/>
              </p:cNvSpPr>
              <p:nvPr/>
            </p:nvSpPr>
            <p:spPr bwMode="auto">
              <a:xfrm>
                <a:off x="4612" y="1488"/>
                <a:ext cx="95" cy="155"/>
              </a:xfrm>
              <a:prstGeom prst="ellipse">
                <a:avLst/>
              </a:prstGeom>
              <a:solidFill>
                <a:schemeClr val="accent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grpSp>
        <p:grpSp>
          <p:nvGrpSpPr>
            <p:cNvPr id="23584" name="Group 125"/>
            <p:cNvGrpSpPr>
              <a:grpSpLocks/>
            </p:cNvGrpSpPr>
            <p:nvPr/>
          </p:nvGrpSpPr>
          <p:grpSpPr bwMode="auto">
            <a:xfrm>
              <a:off x="4429" y="1419"/>
              <a:ext cx="179" cy="293"/>
              <a:chOff x="4531" y="1416"/>
              <a:chExt cx="179" cy="293"/>
            </a:xfrm>
          </p:grpSpPr>
          <p:sp>
            <p:nvSpPr>
              <p:cNvPr id="23585" name="Oval 126"/>
              <p:cNvSpPr>
                <a:spLocks noChangeArrowheads="1"/>
              </p:cNvSpPr>
              <p:nvPr/>
            </p:nvSpPr>
            <p:spPr bwMode="auto">
              <a:xfrm>
                <a:off x="4531" y="1416"/>
                <a:ext cx="179" cy="293"/>
              </a:xfrm>
              <a:prstGeom prst="ellipse">
                <a:avLst/>
              </a:prstGeom>
              <a:solidFill>
                <a:schemeClr val="tx1"/>
              </a:solidFill>
              <a:ln w="28575" algn="ctr">
                <a:solidFill>
                  <a:schemeClr val="hlink"/>
                </a:solidFill>
                <a:round/>
                <a:headEnd/>
                <a:tailEnd/>
              </a:ln>
            </p:spPr>
            <p:txBody>
              <a:bodyPr wrap="none" lIns="0" tIns="0" rIns="0" bIns="0" anchor="ctr">
                <a:spAutoFit/>
              </a:bodyPr>
              <a:lstStyle/>
              <a:p>
                <a:endParaRPr lang="en-US"/>
              </a:p>
            </p:txBody>
          </p:sp>
          <p:sp>
            <p:nvSpPr>
              <p:cNvPr id="23586" name="Oval 127"/>
              <p:cNvSpPr>
                <a:spLocks noChangeArrowheads="1"/>
              </p:cNvSpPr>
              <p:nvPr/>
            </p:nvSpPr>
            <p:spPr bwMode="auto">
              <a:xfrm>
                <a:off x="4612" y="1488"/>
                <a:ext cx="95" cy="155"/>
              </a:xfrm>
              <a:prstGeom prst="ellipse">
                <a:avLst/>
              </a:prstGeom>
              <a:solidFill>
                <a:schemeClr val="accent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grpSp>
      </p:grpSp>
      <p:sp>
        <p:nvSpPr>
          <p:cNvPr id="23575" name="Line 128"/>
          <p:cNvSpPr>
            <a:spLocks noChangeShapeType="1"/>
          </p:cNvSpPr>
          <p:nvPr/>
        </p:nvSpPr>
        <p:spPr bwMode="auto">
          <a:xfrm>
            <a:off x="1265238" y="3190875"/>
            <a:ext cx="22352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3576" name="Group 129"/>
          <p:cNvGrpSpPr>
            <a:grpSpLocks/>
          </p:cNvGrpSpPr>
          <p:nvPr/>
        </p:nvGrpSpPr>
        <p:grpSpPr bwMode="auto">
          <a:xfrm>
            <a:off x="3424238" y="2795588"/>
            <a:ext cx="196850" cy="788987"/>
            <a:chOff x="3067" y="1854"/>
            <a:chExt cx="584" cy="2335"/>
          </a:xfrm>
        </p:grpSpPr>
        <p:sp>
          <p:nvSpPr>
            <p:cNvPr id="23581" name="Rectangle 130"/>
            <p:cNvSpPr>
              <a:spLocks noChangeArrowheads="1"/>
            </p:cNvSpPr>
            <p:nvPr/>
          </p:nvSpPr>
          <p:spPr bwMode="auto">
            <a:xfrm rot="2645782">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3582" name="Rectangle 131"/>
            <p:cNvSpPr>
              <a:spLocks noChangeArrowheads="1"/>
            </p:cNvSpPr>
            <p:nvPr/>
          </p:nvSpPr>
          <p:spPr bwMode="auto">
            <a:xfrm rot="18954218" flipH="1">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
        <p:nvSpPr>
          <p:cNvPr id="23577" name="Line 132"/>
          <p:cNvSpPr>
            <a:spLocks noChangeShapeType="1"/>
          </p:cNvSpPr>
          <p:nvPr/>
        </p:nvSpPr>
        <p:spPr bwMode="auto">
          <a:xfrm>
            <a:off x="1243013" y="5249863"/>
            <a:ext cx="22352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3578" name="Group 133"/>
          <p:cNvGrpSpPr>
            <a:grpSpLocks/>
          </p:cNvGrpSpPr>
          <p:nvPr/>
        </p:nvGrpSpPr>
        <p:grpSpPr bwMode="auto">
          <a:xfrm>
            <a:off x="3402013" y="4854575"/>
            <a:ext cx="196850" cy="788988"/>
            <a:chOff x="3067" y="1854"/>
            <a:chExt cx="584" cy="2335"/>
          </a:xfrm>
        </p:grpSpPr>
        <p:sp>
          <p:nvSpPr>
            <p:cNvPr id="23579" name="Rectangle 134"/>
            <p:cNvSpPr>
              <a:spLocks noChangeArrowheads="1"/>
            </p:cNvSpPr>
            <p:nvPr/>
          </p:nvSpPr>
          <p:spPr bwMode="auto">
            <a:xfrm rot="2645782">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3580" name="Rectangle 135"/>
            <p:cNvSpPr>
              <a:spLocks noChangeArrowheads="1"/>
            </p:cNvSpPr>
            <p:nvPr/>
          </p:nvSpPr>
          <p:spPr bwMode="auto">
            <a:xfrm rot="18954218" flipH="1">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7" descr="claimcenter.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8213" y="1147763"/>
            <a:ext cx="8128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79" name="Group 18"/>
          <p:cNvGrpSpPr>
            <a:grpSpLocks/>
          </p:cNvGrpSpPr>
          <p:nvPr/>
        </p:nvGrpSpPr>
        <p:grpSpPr bwMode="auto">
          <a:xfrm>
            <a:off x="6018213" y="3833813"/>
            <a:ext cx="833437" cy="614362"/>
            <a:chOff x="2083" y="1606"/>
            <a:chExt cx="1489" cy="1097"/>
          </a:xfrm>
        </p:grpSpPr>
        <p:sp>
          <p:nvSpPr>
            <p:cNvPr id="24596" name="Rectangle 19"/>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4597" name="Freeform 20"/>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4598" name="Freeform 21"/>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4599" name="Freeform 22"/>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4600" name="Freeform 23"/>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24601" name="Rectangle 24"/>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4602" name="Rectangle 25"/>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4603" name="AutoShape 26"/>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4604" name="Freeform 27"/>
            <p:cNvSpPr>
              <a:spLocks/>
            </p:cNvSpPr>
            <p:nvPr/>
          </p:nvSpPr>
          <p:spPr bwMode="auto">
            <a:xfrm>
              <a:off x="2219" y="2561"/>
              <a:ext cx="369" cy="104"/>
            </a:xfrm>
            <a:custGeom>
              <a:avLst/>
              <a:gdLst>
                <a:gd name="T0" fmla="*/ 0 w 992"/>
                <a:gd name="T1" fmla="*/ 0 h 280"/>
                <a:gd name="T2" fmla="*/ 3 w 992"/>
                <a:gd name="T3" fmla="*/ 0 h 280"/>
                <a:gd name="T4" fmla="*/ 3 w 992"/>
                <a:gd name="T5" fmla="*/ 1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4605" name="Freeform 28"/>
            <p:cNvSpPr>
              <a:spLocks/>
            </p:cNvSpPr>
            <p:nvPr/>
          </p:nvSpPr>
          <p:spPr bwMode="auto">
            <a:xfrm>
              <a:off x="3429" y="2008"/>
              <a:ext cx="51" cy="375"/>
            </a:xfrm>
            <a:custGeom>
              <a:avLst/>
              <a:gdLst>
                <a:gd name="T0" fmla="*/ 0 w 136"/>
                <a:gd name="T1" fmla="*/ 0 h 1008"/>
                <a:gd name="T2" fmla="*/ 0 w 136"/>
                <a:gd name="T3" fmla="*/ 3 h 1008"/>
                <a:gd name="T4" fmla="*/ 0 w 136"/>
                <a:gd name="T5" fmla="*/ 2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4606" name="Rectangle 29"/>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4607" name="Rectangle 30"/>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4608" name="Rectangle 31"/>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4609" name="Group 32"/>
            <p:cNvGrpSpPr>
              <a:grpSpLocks/>
            </p:cNvGrpSpPr>
            <p:nvPr/>
          </p:nvGrpSpPr>
          <p:grpSpPr bwMode="auto">
            <a:xfrm>
              <a:off x="2221" y="1871"/>
              <a:ext cx="518" cy="782"/>
              <a:chOff x="2400" y="1656"/>
              <a:chExt cx="752" cy="1136"/>
            </a:xfrm>
          </p:grpSpPr>
          <p:sp>
            <p:nvSpPr>
              <p:cNvPr id="24622" name="Freeform 3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4623" name="Freeform 3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4624" name="Freeform 3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4625" name="Freeform 3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4626" name="Freeform 3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4627" name="Line 3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28" name="Line 3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4610" name="Group 40"/>
            <p:cNvGrpSpPr>
              <a:grpSpLocks/>
            </p:cNvGrpSpPr>
            <p:nvPr/>
          </p:nvGrpSpPr>
          <p:grpSpPr bwMode="auto">
            <a:xfrm rot="-6511945">
              <a:off x="2834" y="1842"/>
              <a:ext cx="518" cy="783"/>
              <a:chOff x="2400" y="1656"/>
              <a:chExt cx="752" cy="1136"/>
            </a:xfrm>
          </p:grpSpPr>
          <p:sp>
            <p:nvSpPr>
              <p:cNvPr id="24615" name="Freeform 4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4616" name="Freeform 4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4617" name="Freeform 4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4618" name="Freeform 4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4619" name="Freeform 4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4620" name="Line 4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621" name="Line 4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4611" name="Freeform 48"/>
            <p:cNvSpPr>
              <a:spLocks/>
            </p:cNvSpPr>
            <p:nvPr/>
          </p:nvSpPr>
          <p:spPr bwMode="auto">
            <a:xfrm>
              <a:off x="2689" y="2097"/>
              <a:ext cx="62" cy="351"/>
            </a:xfrm>
            <a:custGeom>
              <a:avLst/>
              <a:gdLst>
                <a:gd name="T0" fmla="*/ 0 w 168"/>
                <a:gd name="T1" fmla="*/ 3 h 944"/>
                <a:gd name="T2" fmla="*/ 0 w 168"/>
                <a:gd name="T3" fmla="*/ 0 h 944"/>
                <a:gd name="T4" fmla="*/ 0 w 168"/>
                <a:gd name="T5" fmla="*/ 0 h 944"/>
                <a:gd name="T6" fmla="*/ 0 w 168"/>
                <a:gd name="T7" fmla="*/ 2 h 944"/>
                <a:gd name="T8" fmla="*/ 0 w 168"/>
                <a:gd name="T9" fmla="*/ 3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24612" name="Freeform 49"/>
            <p:cNvSpPr>
              <a:spLocks/>
            </p:cNvSpPr>
            <p:nvPr/>
          </p:nvSpPr>
          <p:spPr bwMode="auto">
            <a:xfrm>
              <a:off x="2382" y="1853"/>
              <a:ext cx="354" cy="78"/>
            </a:xfrm>
            <a:custGeom>
              <a:avLst/>
              <a:gdLst>
                <a:gd name="T0" fmla="*/ 0 w 952"/>
                <a:gd name="T1" fmla="*/ 0 h 208"/>
                <a:gd name="T2" fmla="*/ 0 w 952"/>
                <a:gd name="T3" fmla="*/ 0 h 208"/>
                <a:gd name="T4" fmla="*/ 3 w 952"/>
                <a:gd name="T5" fmla="*/ 0 h 208"/>
                <a:gd name="T6" fmla="*/ 3 w 952"/>
                <a:gd name="T7" fmla="*/ 1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4613" name="Rectangle 50"/>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4614" name="Rectangle 51"/>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24580" name="Rectangle 2"/>
          <p:cNvSpPr>
            <a:spLocks noGrp="1" noChangeArrowheads="1"/>
          </p:cNvSpPr>
          <p:nvPr>
            <p:ph type="title"/>
          </p:nvPr>
        </p:nvSpPr>
        <p:spPr/>
        <p:txBody>
          <a:bodyPr/>
          <a:lstStyle/>
          <a:p>
            <a:pPr eaLnBrk="1" hangingPunct="1"/>
            <a:r>
              <a:rPr lang="en-US" dirty="0" smtClean="0"/>
              <a:t>Static and object-based permissions</a:t>
            </a:r>
          </a:p>
        </p:txBody>
      </p:sp>
      <p:sp>
        <p:nvSpPr>
          <p:cNvPr id="24581" name="Rectangle 3"/>
          <p:cNvSpPr>
            <a:spLocks noGrp="1" noChangeArrowheads="1"/>
          </p:cNvSpPr>
          <p:nvPr>
            <p:ph idx="1"/>
          </p:nvPr>
        </p:nvSpPr>
        <p:spPr>
          <a:xfrm>
            <a:off x="519113" y="1192213"/>
            <a:ext cx="5284787" cy="5197475"/>
          </a:xfrm>
        </p:spPr>
        <p:txBody>
          <a:bodyPr/>
          <a:lstStyle/>
          <a:p>
            <a:pPr>
              <a:buFont typeface="Arial" charset="0"/>
              <a:buChar char="•"/>
            </a:pPr>
            <a:r>
              <a:rPr lang="en-US" dirty="0" smtClean="0"/>
              <a:t>Static permissions are granted or denied across entire application</a:t>
            </a:r>
          </a:p>
          <a:p>
            <a:pPr>
              <a:buFont typeface="Arial" charset="0"/>
              <a:buChar char="•"/>
            </a:pPr>
            <a:endParaRPr lang="en-US" dirty="0" smtClean="0"/>
          </a:p>
          <a:p>
            <a:pPr>
              <a:buFont typeface="Arial" charset="0"/>
              <a:buChar char="•"/>
            </a:pPr>
            <a:endParaRPr lang="en-US" dirty="0" smtClean="0"/>
          </a:p>
          <a:p>
            <a:pPr>
              <a:buFont typeface="Wingdings 3" pitchFamily="18" charset="2"/>
              <a:buNone/>
            </a:pPr>
            <a:r>
              <a:rPr lang="en-US" dirty="0" smtClean="0"/>
              <a:t/>
            </a:r>
            <a:br>
              <a:rPr lang="en-US" dirty="0" smtClean="0"/>
            </a:br>
            <a:endParaRPr lang="en-US" dirty="0" smtClean="0"/>
          </a:p>
          <a:p>
            <a:pPr>
              <a:buFont typeface="Arial" charset="0"/>
              <a:buChar char="•"/>
            </a:pPr>
            <a:r>
              <a:rPr lang="en-US" dirty="0" smtClean="0"/>
              <a:t>Object-based permissions are granted or denied on claim-by-claim basis</a:t>
            </a:r>
          </a:p>
          <a:p>
            <a:pPr lvl="1"/>
            <a:r>
              <a:rPr lang="en-US" dirty="0" smtClean="0"/>
              <a:t>These permissions are ACL-related</a:t>
            </a:r>
          </a:p>
        </p:txBody>
      </p:sp>
      <p:grpSp>
        <p:nvGrpSpPr>
          <p:cNvPr id="24582" name="Group 4"/>
          <p:cNvGrpSpPr>
            <a:grpSpLocks/>
          </p:cNvGrpSpPr>
          <p:nvPr/>
        </p:nvGrpSpPr>
        <p:grpSpPr bwMode="auto">
          <a:xfrm>
            <a:off x="6602413" y="1652588"/>
            <a:ext cx="1854200" cy="1090612"/>
            <a:chOff x="641" y="580"/>
            <a:chExt cx="1168" cy="687"/>
          </a:xfrm>
        </p:grpSpPr>
        <p:grpSp>
          <p:nvGrpSpPr>
            <p:cNvPr id="24590" name="Group 5"/>
            <p:cNvGrpSpPr>
              <a:grpSpLocks/>
            </p:cNvGrpSpPr>
            <p:nvPr/>
          </p:nvGrpSpPr>
          <p:grpSpPr bwMode="auto">
            <a:xfrm rot="5931751" flipV="1">
              <a:off x="945" y="276"/>
              <a:ext cx="541" cy="1150"/>
              <a:chOff x="2702" y="903"/>
              <a:chExt cx="1477" cy="3141"/>
            </a:xfrm>
          </p:grpSpPr>
          <p:sp>
            <p:nvSpPr>
              <p:cNvPr id="24592" name="Freeform 6"/>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4593" name="Oval 7"/>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24594" name="Oval 8"/>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24595" name="Rectangle 9"/>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24591" name="Text Box 10"/>
            <p:cNvSpPr txBox="1">
              <a:spLocks noChangeArrowheads="1"/>
            </p:cNvSpPr>
            <p:nvPr/>
          </p:nvSpPr>
          <p:spPr bwMode="auto">
            <a:xfrm>
              <a:off x="714" y="1094"/>
              <a:ext cx="10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Create Group</a:t>
              </a:r>
            </a:p>
          </p:txBody>
        </p:sp>
      </p:grpSp>
      <p:grpSp>
        <p:nvGrpSpPr>
          <p:cNvPr id="24583" name="Group 53"/>
          <p:cNvGrpSpPr>
            <a:grpSpLocks/>
          </p:cNvGrpSpPr>
          <p:nvPr/>
        </p:nvGrpSpPr>
        <p:grpSpPr bwMode="auto">
          <a:xfrm>
            <a:off x="6580188" y="4217988"/>
            <a:ext cx="1882775" cy="1365250"/>
            <a:chOff x="4145" y="2423"/>
            <a:chExt cx="1186" cy="860"/>
          </a:xfrm>
        </p:grpSpPr>
        <p:grpSp>
          <p:nvGrpSpPr>
            <p:cNvPr id="24584" name="Group 12"/>
            <p:cNvGrpSpPr>
              <a:grpSpLocks/>
            </p:cNvGrpSpPr>
            <p:nvPr/>
          </p:nvGrpSpPr>
          <p:grpSpPr bwMode="auto">
            <a:xfrm rot="5931751" flipV="1">
              <a:off x="4467" y="2119"/>
              <a:ext cx="541" cy="1150"/>
              <a:chOff x="2702" y="903"/>
              <a:chExt cx="1477" cy="3141"/>
            </a:xfrm>
          </p:grpSpPr>
          <p:sp>
            <p:nvSpPr>
              <p:cNvPr id="24586" name="Freeform 13"/>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4587" name="Oval 14"/>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24588" name="Oval 15"/>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24589" name="Rectangle 16"/>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24585" name="Text Box 17"/>
            <p:cNvSpPr txBox="1">
              <a:spLocks noChangeArrowheads="1"/>
            </p:cNvSpPr>
            <p:nvPr/>
          </p:nvSpPr>
          <p:spPr bwMode="auto">
            <a:xfrm>
              <a:off x="4145" y="2937"/>
              <a:ext cx="118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Create Exposure</a:t>
              </a:r>
              <a:br>
                <a:rPr lang="en-US" sz="1800">
                  <a:solidFill>
                    <a:schemeClr val="bg1"/>
                  </a:solidFill>
                </a:rPr>
              </a:br>
              <a:r>
                <a:rPr lang="en-US" sz="1800">
                  <a:solidFill>
                    <a:schemeClr val="bg1"/>
                  </a:solidFill>
                </a:rPr>
                <a:t>(for given claim)</a:t>
              </a:r>
            </a:p>
          </p:txBody>
        </p:sp>
      </p:gr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Lesson outline</a:t>
            </a:r>
          </a:p>
        </p:txBody>
      </p:sp>
      <p:sp>
        <p:nvSpPr>
          <p:cNvPr id="5123" name="Rectangle 3"/>
          <p:cNvSpPr>
            <a:spLocks noGrp="1" noChangeArrowheads="1"/>
          </p:cNvSpPr>
          <p:nvPr>
            <p:ph idx="1"/>
          </p:nvPr>
        </p:nvSpPr>
        <p:spPr/>
        <p:txBody>
          <a:bodyPr/>
          <a:lstStyle/>
          <a:p>
            <a:pPr>
              <a:lnSpc>
                <a:spcPct val="150000"/>
              </a:lnSpc>
              <a:defRPr/>
            </a:pPr>
            <a:r>
              <a:rPr lang="en-US" sz="2800" dirty="0" err="1" smtClean="0"/>
              <a:t>ClaimCenter</a:t>
            </a:r>
            <a:r>
              <a:rPr lang="en-US" sz="2800" dirty="0" smtClean="0"/>
              <a:t> security functionality</a:t>
            </a:r>
          </a:p>
          <a:p>
            <a:pPr lvl="1">
              <a:defRPr/>
            </a:pPr>
            <a:r>
              <a:rPr lang="en-US" sz="2600" dirty="0" smtClean="0">
                <a:solidFill>
                  <a:srgbClr val="C0C0C0"/>
                </a:solidFill>
              </a:rPr>
              <a:t>Permissions</a:t>
            </a:r>
          </a:p>
          <a:p>
            <a:pPr lvl="1">
              <a:defRPr/>
            </a:pPr>
            <a:r>
              <a:rPr lang="en-US" sz="2600" dirty="0" smtClean="0">
                <a:solidFill>
                  <a:srgbClr val="C0C0C0"/>
                </a:solidFill>
              </a:rPr>
              <a:t>Roles</a:t>
            </a:r>
          </a:p>
          <a:p>
            <a:pPr lvl="1">
              <a:defRPr/>
            </a:pPr>
            <a:r>
              <a:rPr lang="en-US" sz="2600" dirty="0" smtClean="0">
                <a:solidFill>
                  <a:srgbClr val="C0C0C0"/>
                </a:solidFill>
              </a:rPr>
              <a:t>ACLs</a:t>
            </a:r>
          </a:p>
          <a:p>
            <a:pPr lvl="1">
              <a:defRPr/>
            </a:pPr>
            <a:r>
              <a:rPr lang="en-US" sz="2600" dirty="0" smtClean="0">
                <a:ea typeface="+mn-ea"/>
                <a:cs typeface="+mn-cs"/>
              </a:rPr>
              <a:t>Security dictionary</a:t>
            </a:r>
          </a:p>
          <a:p>
            <a:pPr>
              <a:lnSpc>
                <a:spcPct val="150000"/>
              </a:lnSpc>
              <a:defRPr/>
            </a:pPr>
            <a:r>
              <a:rPr lang="en-US" sz="2800" dirty="0" smtClean="0">
                <a:solidFill>
                  <a:srgbClr val="C0C0C0"/>
                </a:solidFill>
              </a:rPr>
              <a:t>Checking system permissions in </a:t>
            </a:r>
            <a:r>
              <a:rPr lang="en-US" sz="2800" dirty="0" err="1" smtClean="0">
                <a:solidFill>
                  <a:srgbClr val="C0C0C0"/>
                </a:solidFill>
              </a:rPr>
              <a:t>Gosu</a:t>
            </a:r>
            <a:endParaRPr lang="en-US" sz="2800" dirty="0" smtClean="0">
              <a:solidFill>
                <a:srgbClr val="C0C0C0"/>
              </a:solidFill>
            </a:endParaRPr>
          </a:p>
          <a:p>
            <a:pPr>
              <a:lnSpc>
                <a:spcPct val="150000"/>
              </a:lnSpc>
              <a:defRPr/>
            </a:pPr>
            <a:r>
              <a:rPr lang="en-US" sz="2800" dirty="0" smtClean="0">
                <a:solidFill>
                  <a:srgbClr val="C0C0C0"/>
                </a:solidFill>
              </a:rPr>
              <a:t>Creating system permissions</a:t>
            </a:r>
          </a:p>
          <a:p>
            <a:pPr>
              <a:lnSpc>
                <a:spcPct val="150000"/>
              </a:lnSpc>
              <a:defRPr/>
            </a:pPr>
            <a:r>
              <a:rPr lang="en-US" sz="2800" dirty="0" smtClean="0">
                <a:solidFill>
                  <a:srgbClr val="C0C0C0"/>
                </a:solidFill>
              </a:rPr>
              <a:t>Application permission keys</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82600" y="119063"/>
            <a:ext cx="8318500" cy="742950"/>
          </a:xfrm>
        </p:spPr>
        <p:txBody>
          <a:bodyPr/>
          <a:lstStyle/>
          <a:p>
            <a:pPr eaLnBrk="1" hangingPunct="1"/>
            <a:r>
              <a:rPr lang="en-US" dirty="0" smtClean="0"/>
              <a:t>The security dictionary</a:t>
            </a:r>
          </a:p>
        </p:txBody>
      </p:sp>
      <p:sp>
        <p:nvSpPr>
          <p:cNvPr id="22" name="Rectangle 3"/>
          <p:cNvSpPr txBox="1">
            <a:spLocks noChangeArrowheads="1"/>
          </p:cNvSpPr>
          <p:nvPr/>
        </p:nvSpPr>
        <p:spPr bwMode="auto">
          <a:xfrm>
            <a:off x="519113" y="4951413"/>
            <a:ext cx="8318500" cy="1484312"/>
          </a:xfrm>
          <a:prstGeom prst="rect">
            <a:avLst/>
          </a:prstGeom>
          <a:noFill/>
          <a:ln w="9525">
            <a:noFill/>
            <a:miter lim="800000"/>
            <a:headEnd/>
            <a:tailEnd/>
          </a:ln>
          <a:effectLst/>
        </p:spPr>
        <p:txBody>
          <a:bodyPr lIns="0" tIns="0" rIns="0" bIns="0"/>
          <a:lstStyle/>
          <a:p>
            <a:pPr marL="285750" indent="-285750" algn="l" eaLnBrk="0" hangingPunct="0">
              <a:spcBef>
                <a:spcPct val="40000"/>
              </a:spcBef>
              <a:spcAft>
                <a:spcPct val="0"/>
              </a:spcAft>
              <a:buClr>
                <a:srgbClr val="0146AD"/>
              </a:buClr>
              <a:buFont typeface="Wingdings 3" pitchFamily="18" charset="2"/>
              <a:buChar char="}"/>
              <a:defRPr/>
            </a:pPr>
            <a:r>
              <a:rPr lang="en-US" sz="2400" kern="0" dirty="0">
                <a:latin typeface="+mn-lt"/>
              </a:rPr>
              <a:t>Series of HTML pages that document permissions and roles in your application</a:t>
            </a:r>
          </a:p>
          <a:p>
            <a:pPr marL="628650" lvl="1" indent="-228600" algn="l" eaLnBrk="0" hangingPunct="0">
              <a:spcBef>
                <a:spcPct val="20000"/>
              </a:spcBef>
              <a:spcAft>
                <a:spcPct val="0"/>
              </a:spcAft>
              <a:buClr>
                <a:srgbClr val="0146AD"/>
              </a:buClr>
              <a:buSzPct val="90000"/>
              <a:buFont typeface="Wingdings 2" pitchFamily="18" charset="2"/>
              <a:buChar char=""/>
              <a:defRPr/>
            </a:pPr>
            <a:r>
              <a:rPr lang="en-US" sz="2200" kern="0" dirty="0">
                <a:latin typeface="+mn-lt"/>
              </a:rPr>
              <a:t>The dictionary has four main sections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3" y="780184"/>
            <a:ext cx="8180380" cy="3304928"/>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9625" y="1657276"/>
            <a:ext cx="3337481" cy="3294137"/>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50219361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12"/>
          <p:cNvGrpSpPr>
            <a:grpSpLocks/>
          </p:cNvGrpSpPr>
          <p:nvPr/>
        </p:nvGrpSpPr>
        <p:grpSpPr bwMode="auto">
          <a:xfrm>
            <a:off x="1466850" y="1466850"/>
            <a:ext cx="7589838" cy="5132388"/>
            <a:chOff x="924" y="924"/>
            <a:chExt cx="4781" cy="3233"/>
          </a:xfrm>
        </p:grpSpPr>
        <p:pic>
          <p:nvPicPr>
            <p:cNvPr id="27659" name="Picture 2" descr="3 System Permiss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 y="924"/>
              <a:ext cx="4781" cy="323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766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0" y="1038"/>
              <a:ext cx="2930"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grpSp>
      <p:sp>
        <p:nvSpPr>
          <p:cNvPr id="27651" name="Rectangle 3"/>
          <p:cNvSpPr>
            <a:spLocks noGrp="1" noChangeArrowheads="1"/>
          </p:cNvSpPr>
          <p:nvPr>
            <p:ph type="title"/>
          </p:nvPr>
        </p:nvSpPr>
        <p:spPr>
          <a:xfrm>
            <a:off x="495300" y="120650"/>
            <a:ext cx="8648700" cy="742950"/>
          </a:xfrm>
        </p:spPr>
        <p:txBody>
          <a:bodyPr/>
          <a:lstStyle/>
          <a:p>
            <a:pPr eaLnBrk="1" hangingPunct="1"/>
            <a:r>
              <a:rPr lang="en-US" dirty="0" smtClean="0"/>
              <a:t>System permissions in the security dictionary</a:t>
            </a:r>
          </a:p>
        </p:txBody>
      </p:sp>
      <p:pic>
        <p:nvPicPr>
          <p:cNvPr id="27652" name="Picture 4" descr="Four types of inf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375" y="976313"/>
            <a:ext cx="2927350" cy="12795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7653" name="AutoShape 5"/>
          <p:cNvSpPr>
            <a:spLocks noChangeArrowheads="1"/>
          </p:cNvSpPr>
          <p:nvPr/>
        </p:nvSpPr>
        <p:spPr bwMode="auto">
          <a:xfrm>
            <a:off x="325438" y="1587500"/>
            <a:ext cx="2087562" cy="34448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7654" name="Line 6"/>
          <p:cNvSpPr>
            <a:spLocks noChangeShapeType="1"/>
          </p:cNvSpPr>
          <p:nvPr/>
        </p:nvSpPr>
        <p:spPr bwMode="auto">
          <a:xfrm>
            <a:off x="1176338" y="1931988"/>
            <a:ext cx="346075" cy="15081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55" name="AutoShape 7"/>
          <p:cNvSpPr>
            <a:spLocks noChangeArrowheads="1"/>
          </p:cNvSpPr>
          <p:nvPr/>
        </p:nvSpPr>
        <p:spPr bwMode="auto">
          <a:xfrm>
            <a:off x="1549400" y="2570163"/>
            <a:ext cx="777875" cy="25876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7656" name="Line 8"/>
          <p:cNvSpPr>
            <a:spLocks noChangeShapeType="1"/>
          </p:cNvSpPr>
          <p:nvPr/>
        </p:nvSpPr>
        <p:spPr bwMode="auto">
          <a:xfrm>
            <a:off x="2324100" y="2706688"/>
            <a:ext cx="177165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57" name="Text Box 9"/>
          <p:cNvSpPr txBox="1">
            <a:spLocks noChangeArrowheads="1"/>
          </p:cNvSpPr>
          <p:nvPr/>
        </p:nvSpPr>
        <p:spPr bwMode="auto">
          <a:xfrm>
            <a:off x="5853113" y="2255838"/>
            <a:ext cx="2879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static or object-based?</a:t>
            </a:r>
          </a:p>
        </p:txBody>
      </p:sp>
      <p:sp>
        <p:nvSpPr>
          <p:cNvPr id="27658" name="Line 10"/>
          <p:cNvSpPr>
            <a:spLocks noChangeShapeType="1"/>
          </p:cNvSpPr>
          <p:nvPr/>
        </p:nvSpPr>
        <p:spPr bwMode="auto">
          <a:xfrm flipH="1" flipV="1">
            <a:off x="6096000" y="2027238"/>
            <a:ext cx="228600" cy="25876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Four types of inf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75" y="976313"/>
            <a:ext cx="2927350" cy="12795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8675" name="Picture 3" descr="4 Ro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0313" y="1246188"/>
            <a:ext cx="7683500" cy="519588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8676" name="Rectangle 4"/>
          <p:cNvSpPr>
            <a:spLocks noGrp="1" noChangeArrowheads="1"/>
          </p:cNvSpPr>
          <p:nvPr>
            <p:ph type="title"/>
          </p:nvPr>
        </p:nvSpPr>
        <p:spPr/>
        <p:txBody>
          <a:bodyPr/>
          <a:lstStyle/>
          <a:p>
            <a:pPr eaLnBrk="1" hangingPunct="1"/>
            <a:r>
              <a:rPr lang="en-US" dirty="0" smtClean="0"/>
              <a:t>Roles in the security dictionary</a:t>
            </a:r>
          </a:p>
        </p:txBody>
      </p:sp>
      <p:sp>
        <p:nvSpPr>
          <p:cNvPr id="28677" name="AutoShape 5"/>
          <p:cNvSpPr>
            <a:spLocks noChangeArrowheads="1"/>
          </p:cNvSpPr>
          <p:nvPr/>
        </p:nvSpPr>
        <p:spPr bwMode="auto">
          <a:xfrm>
            <a:off x="325438" y="1901825"/>
            <a:ext cx="690562" cy="34448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8678" name="Line 6"/>
          <p:cNvSpPr>
            <a:spLocks noChangeShapeType="1"/>
          </p:cNvSpPr>
          <p:nvPr/>
        </p:nvSpPr>
        <p:spPr bwMode="auto">
          <a:xfrm>
            <a:off x="1000125" y="2052638"/>
            <a:ext cx="328613"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679" name="AutoShape 7"/>
          <p:cNvSpPr>
            <a:spLocks noChangeArrowheads="1"/>
          </p:cNvSpPr>
          <p:nvPr/>
        </p:nvSpPr>
        <p:spPr bwMode="auto">
          <a:xfrm>
            <a:off x="1293813" y="1311275"/>
            <a:ext cx="741362" cy="29368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8680" name="Line 8"/>
          <p:cNvSpPr>
            <a:spLocks noChangeShapeType="1"/>
          </p:cNvSpPr>
          <p:nvPr/>
        </p:nvSpPr>
        <p:spPr bwMode="auto">
          <a:xfrm>
            <a:off x="2035175" y="1379538"/>
            <a:ext cx="1846263"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Lesson outline</a:t>
            </a:r>
          </a:p>
        </p:txBody>
      </p:sp>
      <p:sp>
        <p:nvSpPr>
          <p:cNvPr id="29699" name="Rectangle 3"/>
          <p:cNvSpPr>
            <a:spLocks noGrp="1" noChangeArrowheads="1"/>
          </p:cNvSpPr>
          <p:nvPr>
            <p:ph idx="1"/>
          </p:nvPr>
        </p:nvSpPr>
        <p:spPr/>
        <p:txBody>
          <a:bodyPr/>
          <a:lstStyle/>
          <a:p>
            <a:pPr>
              <a:lnSpc>
                <a:spcPct val="150000"/>
              </a:lnSpc>
              <a:buFont typeface="Arial" charset="0"/>
              <a:buChar char="•"/>
            </a:pPr>
            <a:r>
              <a:rPr lang="en-US" sz="2800" dirty="0" smtClean="0">
                <a:solidFill>
                  <a:srgbClr val="C0C0C0"/>
                </a:solidFill>
              </a:rPr>
              <a:t>ClaimCenter security functionality</a:t>
            </a:r>
          </a:p>
          <a:p>
            <a:pPr>
              <a:lnSpc>
                <a:spcPct val="150000"/>
              </a:lnSpc>
              <a:buFont typeface="Arial" charset="0"/>
              <a:buChar char="•"/>
            </a:pPr>
            <a:r>
              <a:rPr lang="en-US" sz="2800" dirty="0" smtClean="0"/>
              <a:t>Checking system permissions in Gosu</a:t>
            </a:r>
          </a:p>
          <a:p>
            <a:pPr>
              <a:lnSpc>
                <a:spcPct val="150000"/>
              </a:lnSpc>
              <a:buFont typeface="Arial" charset="0"/>
              <a:buChar char="•"/>
            </a:pPr>
            <a:r>
              <a:rPr lang="en-US" sz="2800" dirty="0" smtClean="0">
                <a:solidFill>
                  <a:srgbClr val="C0C0C0"/>
                </a:solidFill>
              </a:rPr>
              <a:t>Creating system permissions</a:t>
            </a:r>
          </a:p>
          <a:p>
            <a:pPr>
              <a:lnSpc>
                <a:spcPct val="150000"/>
              </a:lnSpc>
              <a:buFont typeface="Arial" charset="0"/>
              <a:buChar char="•"/>
            </a:pPr>
            <a:r>
              <a:rPr lang="en-US" sz="2800" dirty="0" smtClean="0">
                <a:solidFill>
                  <a:srgbClr val="C0C0C0"/>
                </a:solidFill>
              </a:rPr>
              <a:t>Application permission keys</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title"/>
          </p:nvPr>
        </p:nvSpPr>
        <p:spPr/>
        <p:txBody>
          <a:bodyPr/>
          <a:lstStyle/>
          <a:p>
            <a:pPr eaLnBrk="1" hangingPunct="1"/>
            <a:r>
              <a:rPr lang="en-US" smtClean="0"/>
              <a:t>The perm namespace</a:t>
            </a:r>
          </a:p>
        </p:txBody>
      </p:sp>
      <p:sp>
        <p:nvSpPr>
          <p:cNvPr id="30724" name="Rectangle 4"/>
          <p:cNvSpPr>
            <a:spLocks noGrp="1" noChangeArrowheads="1"/>
          </p:cNvSpPr>
          <p:nvPr>
            <p:ph idx="1"/>
          </p:nvPr>
        </p:nvSpPr>
        <p:spPr/>
        <p:txBody>
          <a:bodyPr/>
          <a:lstStyle/>
          <a:p>
            <a:pPr>
              <a:buFont typeface="Arial" charset="0"/>
              <a:buChar char="•"/>
            </a:pPr>
            <a:r>
              <a:rPr lang="en-US" smtClean="0"/>
              <a:t>"perm" is a Gosu namespace used to create expressions that evaluate if current user has given permission</a:t>
            </a:r>
          </a:p>
          <a:p>
            <a:pPr lvl="1"/>
            <a:r>
              <a:rPr lang="en-US" smtClean="0"/>
              <a:t>Expression returns true or false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 y="2219324"/>
            <a:ext cx="4295775" cy="7715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8" name="Picture 4" descr="C:\Users\trhoades\AppData\Local\Temp\SNAGHTML19e2532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4775" y="1698625"/>
            <a:ext cx="3228975" cy="3467100"/>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9"/>
          <p:cNvSpPr>
            <a:spLocks noChangeArrowheads="1"/>
          </p:cNvSpPr>
          <p:nvPr/>
        </p:nvSpPr>
        <p:spPr bwMode="auto">
          <a:xfrm>
            <a:off x="5308600" y="4895850"/>
            <a:ext cx="3086100" cy="25082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0727" name="Line 7"/>
          <p:cNvSpPr>
            <a:spLocks noChangeShapeType="1"/>
          </p:cNvSpPr>
          <p:nvPr/>
        </p:nvSpPr>
        <p:spPr bwMode="auto">
          <a:xfrm>
            <a:off x="4286251" y="2990849"/>
            <a:ext cx="1022350" cy="19050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053" y="5665006"/>
            <a:ext cx="8632090" cy="30958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0726" name="AutoShape 6"/>
          <p:cNvSpPr>
            <a:spLocks noChangeArrowheads="1"/>
          </p:cNvSpPr>
          <p:nvPr/>
        </p:nvSpPr>
        <p:spPr bwMode="auto">
          <a:xfrm>
            <a:off x="6962774" y="5559449"/>
            <a:ext cx="819151" cy="520700"/>
          </a:xfrm>
          <a:prstGeom prst="roundRect">
            <a:avLst>
              <a:gd name="adj" fmla="val 16667"/>
            </a:avLst>
          </a:prstGeom>
          <a:noFill/>
          <a:ln w="19050"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Typical uses of perm expressions</a:t>
            </a:r>
          </a:p>
        </p:txBody>
      </p:sp>
      <p:sp>
        <p:nvSpPr>
          <p:cNvPr id="31747" name="Rectangle 3"/>
          <p:cNvSpPr>
            <a:spLocks noGrp="1" noChangeArrowheads="1"/>
          </p:cNvSpPr>
          <p:nvPr>
            <p:ph idx="1"/>
          </p:nvPr>
        </p:nvSpPr>
        <p:spPr/>
        <p:txBody>
          <a:bodyPr/>
          <a:lstStyle/>
          <a:p>
            <a:pPr>
              <a:buFont typeface="Arial" charset="0"/>
              <a:buChar char="•"/>
            </a:pPr>
            <a:r>
              <a:rPr lang="en-US" smtClean="0"/>
              <a:t>Atomic widget attributes</a:t>
            </a:r>
          </a:p>
          <a:p>
            <a:pPr lvl="1"/>
            <a:r>
              <a:rPr lang="en-US" smtClean="0"/>
              <a:t>Control visibility, editability, or availability of a field, button, or menu item</a:t>
            </a:r>
          </a:p>
          <a:p>
            <a:pPr>
              <a:buFont typeface="Arial" charset="0"/>
              <a:buChar char="•"/>
            </a:pPr>
            <a:r>
              <a:rPr lang="en-US" smtClean="0"/>
              <a:t>Container widget attributes</a:t>
            </a:r>
          </a:p>
          <a:p>
            <a:pPr lvl="1"/>
            <a:r>
              <a:rPr lang="en-US" smtClean="0"/>
              <a:t>Control visibility or editability of a detail view or list view</a:t>
            </a:r>
          </a:p>
          <a:p>
            <a:pPr>
              <a:buFont typeface="Arial" charset="0"/>
              <a:buChar char="•"/>
            </a:pPr>
            <a:r>
              <a:rPr lang="en-US" smtClean="0"/>
              <a:t>Location attributes</a:t>
            </a:r>
          </a:p>
          <a:p>
            <a:pPr lvl="1"/>
            <a:r>
              <a:rPr lang="en-US" smtClean="0"/>
              <a:t>Control ability to visit or edit a location</a:t>
            </a:r>
          </a:p>
          <a:p>
            <a:pPr>
              <a:buFont typeface="Arial" charset="0"/>
              <a:buChar char="•"/>
            </a:pPr>
            <a:r>
              <a:rPr lang="en-US" smtClean="0"/>
              <a:t>Business rules</a:t>
            </a:r>
          </a:p>
          <a:p>
            <a:pPr lvl="1"/>
            <a:r>
              <a:rPr lang="en-US" smtClean="0"/>
              <a:t>Modify rule behavior (such as generating additional activity if current user lacks a given permission)</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descr="C:\Users\trhoades\AppData\Local\Temp\SNAGHTML1d8b175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3798885"/>
            <a:ext cx="1828800" cy="11620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7200" y="1022349"/>
            <a:ext cx="3390900" cy="3238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2770" name="Rectangle 2"/>
          <p:cNvSpPr>
            <a:spLocks noGrp="1" noChangeArrowheads="1"/>
          </p:cNvSpPr>
          <p:nvPr>
            <p:ph type="title"/>
          </p:nvPr>
        </p:nvSpPr>
        <p:spPr/>
        <p:txBody>
          <a:bodyPr/>
          <a:lstStyle/>
          <a:p>
            <a:pPr eaLnBrk="1" hangingPunct="1"/>
            <a:r>
              <a:rPr lang="en-US" smtClean="0"/>
              <a:t>perm syntax: System permissions</a:t>
            </a:r>
          </a:p>
        </p:txBody>
      </p:sp>
      <p:sp>
        <p:nvSpPr>
          <p:cNvPr id="32771" name="Rectangle 3"/>
          <p:cNvSpPr>
            <a:spLocks noGrp="1" noChangeArrowheads="1"/>
          </p:cNvSpPr>
          <p:nvPr>
            <p:ph idx="1"/>
          </p:nvPr>
        </p:nvSpPr>
        <p:spPr>
          <a:xfrm>
            <a:off x="185738" y="1192213"/>
            <a:ext cx="5041900" cy="5197475"/>
          </a:xfrm>
        </p:spPr>
        <p:txBody>
          <a:bodyPr/>
          <a:lstStyle/>
          <a:p>
            <a:pPr>
              <a:buFont typeface="Arial" charset="0"/>
              <a:buChar char="•"/>
            </a:pPr>
            <a:r>
              <a:rPr lang="en-US" dirty="0" smtClean="0"/>
              <a:t>Static permissions:</a:t>
            </a:r>
            <a:br>
              <a:rPr lang="en-US" dirty="0" smtClean="0"/>
            </a:br>
            <a:r>
              <a:rPr lang="en-US" dirty="0" err="1" smtClean="0">
                <a:solidFill>
                  <a:srgbClr val="FF3300"/>
                </a:solidFill>
              </a:rPr>
              <a:t>perm.System.</a:t>
            </a:r>
            <a:r>
              <a:rPr lang="en-US" i="1" dirty="0" err="1" smtClean="0">
                <a:solidFill>
                  <a:srgbClr val="0033CC"/>
                </a:solidFill>
              </a:rPr>
              <a:t>permission</a:t>
            </a:r>
            <a:endParaRPr lang="en-US" i="1" dirty="0" smtClean="0">
              <a:solidFill>
                <a:srgbClr val="0033CC"/>
              </a:solidFill>
            </a:endParaRPr>
          </a:p>
          <a:p>
            <a:pPr lvl="1"/>
            <a:r>
              <a:rPr lang="en-US" dirty="0" smtClean="0"/>
              <a:t>Returns true if current user</a:t>
            </a:r>
            <a:br>
              <a:rPr lang="en-US" dirty="0" smtClean="0"/>
            </a:br>
            <a:r>
              <a:rPr lang="en-US" dirty="0" smtClean="0"/>
              <a:t>has the named permission</a:t>
            </a:r>
          </a:p>
          <a:p>
            <a:pPr>
              <a:buFont typeface="Wingdings 3" pitchFamily="18" charset="2"/>
              <a:buNone/>
            </a:pPr>
            <a:endParaRPr lang="en-US" dirty="0" smtClean="0"/>
          </a:p>
          <a:p>
            <a:pPr>
              <a:buFont typeface="Arial" charset="0"/>
              <a:buChar char="•"/>
            </a:pPr>
            <a:r>
              <a:rPr lang="en-US" dirty="0" smtClean="0"/>
              <a:t>Object-based permissions:</a:t>
            </a:r>
            <a:r>
              <a:rPr lang="en-US" dirty="0" smtClean="0">
                <a:solidFill>
                  <a:srgbClr val="FF3300"/>
                </a:solidFill>
              </a:rPr>
              <a:t> </a:t>
            </a:r>
            <a:r>
              <a:rPr lang="en-US" dirty="0" err="1" smtClean="0">
                <a:solidFill>
                  <a:srgbClr val="FF3300"/>
                </a:solidFill>
              </a:rPr>
              <a:t>perm.System.</a:t>
            </a:r>
            <a:r>
              <a:rPr lang="en-US" i="1" dirty="0" err="1" smtClean="0">
                <a:solidFill>
                  <a:srgbClr val="0033CC"/>
                </a:solidFill>
              </a:rPr>
              <a:t>permission</a:t>
            </a:r>
            <a:r>
              <a:rPr lang="en-US" dirty="0" smtClean="0">
                <a:solidFill>
                  <a:srgbClr val="FF3300"/>
                </a:solidFill>
              </a:rPr>
              <a:t>(</a:t>
            </a:r>
            <a:r>
              <a:rPr lang="en-US" i="1" dirty="0" smtClean="0">
                <a:solidFill>
                  <a:srgbClr val="0033CC"/>
                </a:solidFill>
              </a:rPr>
              <a:t>claim</a:t>
            </a:r>
            <a:r>
              <a:rPr lang="en-US" dirty="0" smtClean="0">
                <a:solidFill>
                  <a:srgbClr val="FF3300"/>
                </a:solidFill>
              </a:rPr>
              <a:t>)</a:t>
            </a:r>
          </a:p>
          <a:p>
            <a:pPr lvl="1"/>
            <a:r>
              <a:rPr lang="en-US" dirty="0" smtClean="0"/>
              <a:t>Returns true if current user</a:t>
            </a:r>
            <a:br>
              <a:rPr lang="en-US" dirty="0" smtClean="0"/>
            </a:br>
            <a:r>
              <a:rPr lang="en-US" dirty="0" smtClean="0"/>
              <a:t>has the named</a:t>
            </a:r>
            <a:br>
              <a:rPr lang="en-US" dirty="0" smtClean="0"/>
            </a:br>
            <a:r>
              <a:rPr lang="en-US" dirty="0" smtClean="0"/>
              <a:t>permission on the</a:t>
            </a:r>
            <a:br>
              <a:rPr lang="en-US" dirty="0" smtClean="0"/>
            </a:br>
            <a:r>
              <a:rPr lang="en-US" dirty="0" smtClean="0"/>
              <a:t>named claim</a:t>
            </a:r>
          </a:p>
        </p:txBody>
      </p:sp>
      <p:sp>
        <p:nvSpPr>
          <p:cNvPr id="32774" name="AutoShape 6"/>
          <p:cNvSpPr>
            <a:spLocks noChangeArrowheads="1"/>
          </p:cNvSpPr>
          <p:nvPr/>
        </p:nvSpPr>
        <p:spPr bwMode="auto">
          <a:xfrm>
            <a:off x="7127875" y="968373"/>
            <a:ext cx="812800" cy="4064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2777" name="AutoShape 9"/>
          <p:cNvSpPr>
            <a:spLocks noChangeArrowheads="1"/>
          </p:cNvSpPr>
          <p:nvPr/>
        </p:nvSpPr>
        <p:spPr bwMode="auto">
          <a:xfrm>
            <a:off x="7400925" y="4516434"/>
            <a:ext cx="1657350" cy="22701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026" name="Picture 2" descr="C:\Users\trhoades\AppData\Local\Temp\SNAGHTML1d80349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6792" y="1358898"/>
            <a:ext cx="3991121" cy="1212851"/>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7729" y="3798885"/>
            <a:ext cx="2381250" cy="14763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7729" y="5306792"/>
            <a:ext cx="3913327" cy="117283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smtClean="0"/>
              <a:t>ClaimCenter security functionality</a:t>
            </a:r>
          </a:p>
          <a:p>
            <a:pPr lvl="1"/>
            <a:r>
              <a:rPr lang="en-US" sz="2600" dirty="0" smtClean="0"/>
              <a:t>Permissions</a:t>
            </a:r>
          </a:p>
          <a:p>
            <a:pPr lvl="1"/>
            <a:r>
              <a:rPr lang="en-US" sz="2600" dirty="0" smtClean="0">
                <a:solidFill>
                  <a:srgbClr val="C0C0C0"/>
                </a:solidFill>
              </a:rPr>
              <a:t>Roles</a:t>
            </a:r>
          </a:p>
          <a:p>
            <a:pPr lvl="1"/>
            <a:r>
              <a:rPr lang="en-US" sz="2600" dirty="0" smtClean="0">
                <a:solidFill>
                  <a:srgbClr val="C0C0C0"/>
                </a:solidFill>
              </a:rPr>
              <a:t>ACLs</a:t>
            </a:r>
          </a:p>
          <a:p>
            <a:pPr lvl="1"/>
            <a:r>
              <a:rPr lang="en-US" sz="2600" dirty="0" smtClean="0">
                <a:solidFill>
                  <a:srgbClr val="C0C0C0"/>
                </a:solidFill>
              </a:rPr>
              <a:t>Security dictionary</a:t>
            </a:r>
          </a:p>
          <a:p>
            <a:pPr>
              <a:lnSpc>
                <a:spcPct val="150000"/>
              </a:lnSpc>
              <a:buFont typeface="Arial" charset="0"/>
              <a:buChar char="•"/>
            </a:pPr>
            <a:r>
              <a:rPr lang="en-US" sz="2800" dirty="0" smtClean="0">
                <a:solidFill>
                  <a:srgbClr val="C0C0C0"/>
                </a:solidFill>
              </a:rPr>
              <a:t>Checking system permissions in Gosu</a:t>
            </a:r>
          </a:p>
          <a:p>
            <a:pPr>
              <a:lnSpc>
                <a:spcPct val="150000"/>
              </a:lnSpc>
              <a:buFont typeface="Arial" charset="0"/>
              <a:buChar char="•"/>
            </a:pPr>
            <a:r>
              <a:rPr lang="en-US" sz="2800" dirty="0" smtClean="0">
                <a:solidFill>
                  <a:srgbClr val="C0C0C0"/>
                </a:solidFill>
              </a:rPr>
              <a:t>Creating system permissions</a:t>
            </a:r>
          </a:p>
          <a:p>
            <a:pPr>
              <a:lnSpc>
                <a:spcPct val="150000"/>
              </a:lnSpc>
              <a:buFont typeface="Arial" charset="0"/>
              <a:buChar char="•"/>
            </a:pPr>
            <a:r>
              <a:rPr lang="en-US" sz="2800" dirty="0" smtClean="0">
                <a:solidFill>
                  <a:srgbClr val="C0C0C0"/>
                </a:solidFill>
              </a:rPr>
              <a:t>Application permission keys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Lesson outline</a:t>
            </a:r>
          </a:p>
        </p:txBody>
      </p:sp>
      <p:sp>
        <p:nvSpPr>
          <p:cNvPr id="33795" name="Rectangle 3"/>
          <p:cNvSpPr>
            <a:spLocks noGrp="1" noChangeArrowheads="1"/>
          </p:cNvSpPr>
          <p:nvPr>
            <p:ph idx="1"/>
          </p:nvPr>
        </p:nvSpPr>
        <p:spPr/>
        <p:txBody>
          <a:bodyPr/>
          <a:lstStyle/>
          <a:p>
            <a:pPr>
              <a:lnSpc>
                <a:spcPct val="150000"/>
              </a:lnSpc>
              <a:buFont typeface="Arial" charset="0"/>
              <a:buChar char="•"/>
            </a:pPr>
            <a:r>
              <a:rPr lang="en-US" sz="2800" dirty="0" smtClean="0">
                <a:solidFill>
                  <a:srgbClr val="C0C0C0"/>
                </a:solidFill>
              </a:rPr>
              <a:t>ClaimCenter security functionality</a:t>
            </a:r>
          </a:p>
          <a:p>
            <a:pPr>
              <a:lnSpc>
                <a:spcPct val="150000"/>
              </a:lnSpc>
              <a:buFont typeface="Arial" charset="0"/>
              <a:buChar char="•"/>
            </a:pPr>
            <a:r>
              <a:rPr lang="en-US" sz="2800" dirty="0" smtClean="0">
                <a:solidFill>
                  <a:srgbClr val="C0C0C0"/>
                </a:solidFill>
              </a:rPr>
              <a:t>Checking system permissions in Gosu</a:t>
            </a:r>
          </a:p>
          <a:p>
            <a:pPr>
              <a:lnSpc>
                <a:spcPct val="150000"/>
              </a:lnSpc>
              <a:buFont typeface="Arial" charset="0"/>
              <a:buChar char="•"/>
            </a:pPr>
            <a:r>
              <a:rPr lang="en-US" sz="2800" dirty="0" smtClean="0"/>
              <a:t>Creating system permissions</a:t>
            </a:r>
          </a:p>
          <a:p>
            <a:pPr>
              <a:lnSpc>
                <a:spcPct val="150000"/>
              </a:lnSpc>
              <a:buFont typeface="Arial" charset="0"/>
              <a:buChar char="•"/>
            </a:pPr>
            <a:r>
              <a:rPr lang="en-US" sz="2800" dirty="0" smtClean="0">
                <a:solidFill>
                  <a:srgbClr val="C0C0C0"/>
                </a:solidFill>
              </a:rPr>
              <a:t>Application permission keys</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SystemPermissionType typelist</a:t>
            </a:r>
          </a:p>
        </p:txBody>
      </p:sp>
      <p:sp>
        <p:nvSpPr>
          <p:cNvPr id="34819" name="Rectangle 3"/>
          <p:cNvSpPr>
            <a:spLocks noGrp="1" noChangeArrowheads="1"/>
          </p:cNvSpPr>
          <p:nvPr>
            <p:ph idx="1"/>
          </p:nvPr>
        </p:nvSpPr>
        <p:spPr>
          <a:xfrm>
            <a:off x="519113" y="5572125"/>
            <a:ext cx="8318500" cy="817563"/>
          </a:xfrm>
        </p:spPr>
        <p:txBody>
          <a:bodyPr/>
          <a:lstStyle/>
          <a:p>
            <a:pPr>
              <a:buFont typeface="Arial" charset="0"/>
              <a:buChar char="•"/>
            </a:pPr>
            <a:r>
              <a:rPr lang="en-US" smtClean="0"/>
              <a:t>Add typecodes to create new </a:t>
            </a:r>
            <a:r>
              <a:rPr lang="en-US" u="sng" smtClean="0"/>
              <a:t>static</a:t>
            </a:r>
            <a:r>
              <a:rPr lang="en-US" smtClean="0"/>
              <a:t> permissions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38" y="666749"/>
            <a:ext cx="8247400" cy="484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821" name="AutoShape 5"/>
          <p:cNvSpPr>
            <a:spLocks noChangeArrowheads="1"/>
          </p:cNvSpPr>
          <p:nvPr/>
        </p:nvSpPr>
        <p:spPr bwMode="auto">
          <a:xfrm>
            <a:off x="523874" y="4933949"/>
            <a:ext cx="4543425" cy="2571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 name="Rectangle 1"/>
          <p:cNvSpPr/>
          <p:nvPr/>
        </p:nvSpPr>
        <p:spPr bwMode="auto">
          <a:xfrm>
            <a:off x="5343525" y="1476375"/>
            <a:ext cx="3286125" cy="2057400"/>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smtClean="0"/>
              <a:t>New permissions in the security dictionary</a:t>
            </a:r>
          </a:p>
        </p:txBody>
      </p:sp>
      <p:sp>
        <p:nvSpPr>
          <p:cNvPr id="35843" name="Rectangle 3"/>
          <p:cNvSpPr>
            <a:spLocks noGrp="1" noChangeArrowheads="1"/>
          </p:cNvSpPr>
          <p:nvPr>
            <p:ph idx="1"/>
          </p:nvPr>
        </p:nvSpPr>
        <p:spPr>
          <a:xfrm>
            <a:off x="519113" y="5043488"/>
            <a:ext cx="8318500" cy="1471612"/>
          </a:xfrm>
        </p:spPr>
        <p:txBody>
          <a:bodyPr/>
          <a:lstStyle/>
          <a:p>
            <a:pPr>
              <a:buFont typeface="Arial" charset="0"/>
              <a:buChar char="•"/>
            </a:pPr>
            <a:r>
              <a:rPr lang="en-US" dirty="0" smtClean="0"/>
              <a:t>You must regenerate dictionaries to see new permissions listed within security dictionary</a:t>
            </a:r>
          </a:p>
          <a:p>
            <a:pPr marL="400050" lvl="1" indent="0">
              <a:buNone/>
            </a:pPr>
            <a:r>
              <a:rPr lang="en-US" dirty="0">
                <a:solidFill>
                  <a:srgbClr val="FF0000"/>
                </a:solidFill>
              </a:rPr>
              <a:t>u</a:t>
            </a:r>
            <a:r>
              <a:rPr lang="en-US" dirty="0" smtClean="0">
                <a:solidFill>
                  <a:srgbClr val="FF0000"/>
                </a:solidFill>
              </a:rPr>
              <a:t>se </a:t>
            </a:r>
            <a:r>
              <a:rPr lang="en-US" b="1" dirty="0" smtClean="0">
                <a:solidFill>
                  <a:srgbClr val="FF0000"/>
                </a:solidFill>
                <a:latin typeface="Courier New" pitchFamily="49" charset="0"/>
                <a:cs typeface="Courier New" pitchFamily="49" charset="0"/>
              </a:rPr>
              <a:t>gwcc </a:t>
            </a:r>
            <a:r>
              <a:rPr lang="en-US" b="1" dirty="0" err="1" smtClean="0">
                <a:solidFill>
                  <a:srgbClr val="FF0000"/>
                </a:solidFill>
                <a:latin typeface="Courier New" pitchFamily="49" charset="0"/>
                <a:cs typeface="Courier New" pitchFamily="49" charset="0"/>
              </a:rPr>
              <a:t>regen</a:t>
            </a:r>
            <a:r>
              <a:rPr lang="en-US" b="1" dirty="0" smtClean="0">
                <a:solidFill>
                  <a:srgbClr val="FF0000"/>
                </a:solidFill>
                <a:latin typeface="Courier New" pitchFamily="49" charset="0"/>
                <a:cs typeface="Courier New" pitchFamily="49" charset="0"/>
              </a:rPr>
              <a:t>-dictionary</a:t>
            </a:r>
          </a:p>
        </p:txBody>
      </p:sp>
      <p:pic>
        <p:nvPicPr>
          <p:cNvPr id="3076" name="Picture 4" descr="C:\Users\trhoades\AppData\Local\Temp\SNAGHTML1d95dc5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 y="1608137"/>
            <a:ext cx="6572250" cy="109537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trhoades\AppData\Local\Temp\SNAGHTML1d9611a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050" y="836612"/>
            <a:ext cx="5010150" cy="77152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Users\trhoades\AppData\Local\Temp\SNAGHTML1d98b6b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5900" y="2522537"/>
            <a:ext cx="6265596" cy="2211388"/>
          </a:xfrm>
          <a:prstGeom prst="rect">
            <a:avLst/>
          </a:prstGeom>
          <a:noFill/>
          <a:extLst>
            <a:ext uri="{909E8E84-426E-40DD-AFC4-6F175D3DCCD1}">
              <a14:hiddenFill xmlns:a14="http://schemas.microsoft.com/office/drawing/2010/main">
                <a:solidFill>
                  <a:srgbClr val="FFFFFF"/>
                </a:solidFill>
              </a14:hiddenFill>
            </a:ext>
          </a:extLst>
        </p:spPr>
      </p:pic>
      <p:sp>
        <p:nvSpPr>
          <p:cNvPr id="10" name="Arc 39"/>
          <p:cNvSpPr>
            <a:spLocks/>
          </p:cNvSpPr>
          <p:nvPr/>
        </p:nvSpPr>
        <p:spPr bwMode="auto">
          <a:xfrm rot="17669133" flipH="1">
            <a:off x="1998497" y="2650593"/>
            <a:ext cx="1222415" cy="1205942"/>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rgbClr val="FF0000"/>
            </a:solidFill>
            <a:round/>
            <a:headEnd/>
            <a:tailEnd type="triangle"/>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1" y="733425"/>
            <a:ext cx="6467608" cy="57721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6867" name="Rectangle 3"/>
          <p:cNvSpPr>
            <a:spLocks noGrp="1" noChangeArrowheads="1"/>
          </p:cNvSpPr>
          <p:nvPr>
            <p:ph type="title"/>
          </p:nvPr>
        </p:nvSpPr>
        <p:spPr/>
        <p:txBody>
          <a:bodyPr/>
          <a:lstStyle/>
          <a:p>
            <a:pPr eaLnBrk="1" hangingPunct="1"/>
            <a:r>
              <a:rPr lang="en-US" smtClean="0"/>
              <a:t>New permissions in application</a:t>
            </a:r>
          </a:p>
        </p:txBody>
      </p:sp>
      <p:sp>
        <p:nvSpPr>
          <p:cNvPr id="36868" name="Rectangle 4"/>
          <p:cNvSpPr>
            <a:spLocks noGrp="1" noChangeArrowheads="1"/>
          </p:cNvSpPr>
          <p:nvPr>
            <p:ph idx="1"/>
          </p:nvPr>
        </p:nvSpPr>
        <p:spPr>
          <a:xfrm>
            <a:off x="6743834" y="733425"/>
            <a:ext cx="2338407" cy="4988949"/>
          </a:xfrm>
        </p:spPr>
        <p:txBody>
          <a:bodyPr/>
          <a:lstStyle/>
          <a:p>
            <a:pPr>
              <a:buFont typeface="Arial" charset="0"/>
              <a:buChar char="•"/>
            </a:pPr>
            <a:r>
              <a:rPr lang="en-US" dirty="0" smtClean="0"/>
              <a:t>Deploy your typelist changes by restarting ClaimCenter</a:t>
            </a:r>
          </a:p>
          <a:p>
            <a:pPr>
              <a:buFont typeface="Arial" charset="0"/>
              <a:buChar char="•"/>
            </a:pPr>
            <a:r>
              <a:rPr lang="en-US" dirty="0" smtClean="0"/>
              <a:t>Once deployed, new permissions can be added to roles</a:t>
            </a:r>
          </a:p>
        </p:txBody>
      </p:sp>
      <p:sp>
        <p:nvSpPr>
          <p:cNvPr id="36869" name="AutoShape 5"/>
          <p:cNvSpPr>
            <a:spLocks noChangeArrowheads="1"/>
          </p:cNvSpPr>
          <p:nvPr/>
        </p:nvSpPr>
        <p:spPr bwMode="auto">
          <a:xfrm>
            <a:off x="1981200" y="6210300"/>
            <a:ext cx="4676909" cy="2286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8" name="AutoShape 5"/>
          <p:cNvSpPr>
            <a:spLocks noChangeArrowheads="1"/>
          </p:cNvSpPr>
          <p:nvPr/>
        </p:nvSpPr>
        <p:spPr bwMode="auto">
          <a:xfrm>
            <a:off x="1695450" y="1190625"/>
            <a:ext cx="1676400" cy="2286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C:\Users\trhoades\AppData\Local\Temp\SNAGHTML1dbb4d5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5699" y="928687"/>
            <a:ext cx="3357563" cy="1639127"/>
          </a:xfrm>
          <a:prstGeom prst="rect">
            <a:avLst/>
          </a:prstGeom>
          <a:noFill/>
          <a:extLst>
            <a:ext uri="{909E8E84-426E-40DD-AFC4-6F175D3DCCD1}">
              <a14:hiddenFill xmlns:a14="http://schemas.microsoft.com/office/drawing/2010/main">
                <a:solidFill>
                  <a:srgbClr val="FFFFFF"/>
                </a:solidFill>
              </a14:hiddenFill>
            </a:ext>
          </a:extLst>
        </p:spPr>
      </p:pic>
      <p:sp>
        <p:nvSpPr>
          <p:cNvPr id="37890" name="Rectangle 2"/>
          <p:cNvSpPr>
            <a:spLocks noGrp="1" noChangeArrowheads="1"/>
          </p:cNvSpPr>
          <p:nvPr>
            <p:ph type="title"/>
          </p:nvPr>
        </p:nvSpPr>
        <p:spPr/>
        <p:txBody>
          <a:bodyPr/>
          <a:lstStyle/>
          <a:p>
            <a:pPr eaLnBrk="1" hangingPunct="1"/>
            <a:r>
              <a:rPr lang="en-US" smtClean="0"/>
              <a:t>Example: Adding perm expression to UI</a:t>
            </a:r>
          </a:p>
        </p:txBody>
      </p:sp>
      <p:sp>
        <p:nvSpPr>
          <p:cNvPr id="37895" name="Text Box 8"/>
          <p:cNvSpPr txBox="1">
            <a:spLocks noChangeArrowheads="1"/>
          </p:cNvSpPr>
          <p:nvPr/>
        </p:nvSpPr>
        <p:spPr bwMode="auto">
          <a:xfrm>
            <a:off x="609600" y="3594100"/>
            <a:ext cx="72866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User without </a:t>
            </a:r>
            <a:r>
              <a:rPr lang="en-US" dirty="0" smtClean="0"/>
              <a:t>role that contains </a:t>
            </a:r>
            <a:r>
              <a:rPr lang="en-US" dirty="0" err="1" smtClean="0"/>
              <a:t>addofficial_Ext</a:t>
            </a:r>
            <a:r>
              <a:rPr lang="en-US" dirty="0"/>
              <a:t>...</a:t>
            </a:r>
          </a:p>
        </p:txBody>
      </p:sp>
      <p:sp>
        <p:nvSpPr>
          <p:cNvPr id="37896" name="Text Box 9"/>
          <p:cNvSpPr txBox="1">
            <a:spLocks noChangeArrowheads="1"/>
          </p:cNvSpPr>
          <p:nvPr/>
        </p:nvSpPr>
        <p:spPr bwMode="auto">
          <a:xfrm>
            <a:off x="2171700" y="4914900"/>
            <a:ext cx="64198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User </a:t>
            </a:r>
            <a:r>
              <a:rPr lang="en-US" dirty="0" smtClean="0"/>
              <a:t>with role that contains </a:t>
            </a:r>
            <a:r>
              <a:rPr lang="en-US" dirty="0" err="1" smtClean="0"/>
              <a:t>addofficial_Ext</a:t>
            </a:r>
            <a:r>
              <a:rPr lang="en-US" dirty="0"/>
              <a:t>...</a:t>
            </a: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3674" y="5241925"/>
            <a:ext cx="4086225" cy="125262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6238" y="1485900"/>
            <a:ext cx="4711473" cy="14287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12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0663" y="3949700"/>
            <a:ext cx="4676573" cy="8794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9" name="AutoShape 6"/>
          <p:cNvSpPr>
            <a:spLocks noChangeArrowheads="1"/>
          </p:cNvSpPr>
          <p:nvPr/>
        </p:nvSpPr>
        <p:spPr bwMode="auto">
          <a:xfrm flipV="1">
            <a:off x="1662904" y="4232298"/>
            <a:ext cx="1171576" cy="45719"/>
          </a:xfrm>
          <a:prstGeom prst="roundRect">
            <a:avLst>
              <a:gd name="adj" fmla="val 16667"/>
            </a:avLst>
          </a:prstGeom>
          <a:noFill/>
          <a:ln w="19050"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0" descr="C:\Users\trhoades\AppData\Local\Temp\SNAGHTML1dde659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5699" y="928687"/>
            <a:ext cx="3574989" cy="1639127"/>
          </a:xfrm>
          <a:prstGeom prst="rect">
            <a:avLst/>
          </a:prstGeom>
          <a:noFill/>
          <a:extLst>
            <a:ext uri="{909E8E84-426E-40DD-AFC4-6F175D3DCCD1}">
              <a14:hiddenFill xmlns:a14="http://schemas.microsoft.com/office/drawing/2010/main">
                <a:solidFill>
                  <a:srgbClr val="FFFFFF"/>
                </a:solidFill>
              </a14:hiddenFill>
            </a:ext>
          </a:extLst>
        </p:spPr>
      </p:pic>
      <p:sp>
        <p:nvSpPr>
          <p:cNvPr id="37890" name="Rectangle 2"/>
          <p:cNvSpPr>
            <a:spLocks noGrp="1" noChangeArrowheads="1"/>
          </p:cNvSpPr>
          <p:nvPr>
            <p:ph type="title"/>
          </p:nvPr>
        </p:nvSpPr>
        <p:spPr/>
        <p:txBody>
          <a:bodyPr/>
          <a:lstStyle/>
          <a:p>
            <a:pPr eaLnBrk="1" hangingPunct="1"/>
            <a:r>
              <a:rPr lang="en-US" dirty="0" smtClean="0"/>
              <a:t>Example: Adding perm expression to UI (2)</a:t>
            </a:r>
          </a:p>
        </p:txBody>
      </p:sp>
      <p:sp>
        <p:nvSpPr>
          <p:cNvPr id="37895" name="Text Box 8"/>
          <p:cNvSpPr txBox="1">
            <a:spLocks noChangeArrowheads="1"/>
          </p:cNvSpPr>
          <p:nvPr/>
        </p:nvSpPr>
        <p:spPr bwMode="auto">
          <a:xfrm>
            <a:off x="609600" y="3432175"/>
            <a:ext cx="72866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User without </a:t>
            </a:r>
            <a:r>
              <a:rPr lang="en-US" dirty="0" smtClean="0"/>
              <a:t>role that contains </a:t>
            </a:r>
            <a:r>
              <a:rPr lang="en-US" dirty="0" err="1" smtClean="0"/>
              <a:t>addofficial_Ext</a:t>
            </a:r>
            <a:r>
              <a:rPr lang="en-US" dirty="0"/>
              <a:t>...</a:t>
            </a:r>
          </a:p>
        </p:txBody>
      </p:sp>
      <p:sp>
        <p:nvSpPr>
          <p:cNvPr id="37896" name="Text Box 9"/>
          <p:cNvSpPr txBox="1">
            <a:spLocks noChangeArrowheads="1"/>
          </p:cNvSpPr>
          <p:nvPr/>
        </p:nvSpPr>
        <p:spPr bwMode="auto">
          <a:xfrm>
            <a:off x="2171700" y="4752975"/>
            <a:ext cx="64198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User </a:t>
            </a:r>
            <a:r>
              <a:rPr lang="en-US" dirty="0" smtClean="0"/>
              <a:t>with role that contains </a:t>
            </a:r>
            <a:r>
              <a:rPr lang="en-US" dirty="0" err="1" smtClean="0"/>
              <a:t>addofficial_Ext</a:t>
            </a:r>
            <a:r>
              <a:rPr lang="en-US" dirty="0"/>
              <a:t>...</a:t>
            </a:r>
          </a:p>
        </p:txBody>
      </p:sp>
      <p:pic>
        <p:nvPicPr>
          <p:cNvPr id="11"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6238" y="1485901"/>
            <a:ext cx="4795837" cy="189920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4" name="AutoShape 5"/>
          <p:cNvSpPr>
            <a:spLocks noChangeArrowheads="1"/>
          </p:cNvSpPr>
          <p:nvPr/>
        </p:nvSpPr>
        <p:spPr bwMode="auto">
          <a:xfrm>
            <a:off x="4457699" y="3137457"/>
            <a:ext cx="4524376" cy="2286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4961" y="3739952"/>
            <a:ext cx="3171825" cy="9525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9" name="AutoShape 6"/>
          <p:cNvSpPr>
            <a:spLocks noChangeArrowheads="1"/>
          </p:cNvSpPr>
          <p:nvPr/>
        </p:nvSpPr>
        <p:spPr bwMode="auto">
          <a:xfrm flipV="1">
            <a:off x="2171700" y="4079897"/>
            <a:ext cx="744475" cy="225402"/>
          </a:xfrm>
          <a:prstGeom prst="roundRect">
            <a:avLst>
              <a:gd name="adj" fmla="val 16667"/>
            </a:avLst>
          </a:prstGeom>
          <a:noFill/>
          <a:ln w="19050"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614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4624" y="5060752"/>
            <a:ext cx="3752850" cy="14859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652081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Review: Adding new system permission</a:t>
            </a:r>
          </a:p>
        </p:txBody>
      </p:sp>
      <p:sp>
        <p:nvSpPr>
          <p:cNvPr id="38915" name="Rectangle 3"/>
          <p:cNvSpPr>
            <a:spLocks noGrp="1" noChangeArrowheads="1"/>
          </p:cNvSpPr>
          <p:nvPr>
            <p:ph idx="1"/>
          </p:nvPr>
        </p:nvSpPr>
        <p:spPr/>
        <p:txBody>
          <a:bodyPr/>
          <a:lstStyle/>
          <a:p>
            <a:pPr marL="457200" indent="-457200">
              <a:buFont typeface="Wingdings 3" pitchFamily="18" charset="2"/>
              <a:buAutoNum type="arabicPeriod"/>
            </a:pPr>
            <a:r>
              <a:rPr lang="en-US" dirty="0" smtClean="0"/>
              <a:t>Add new permission to </a:t>
            </a:r>
            <a:r>
              <a:rPr lang="en-US" dirty="0" err="1" smtClean="0"/>
              <a:t>SystemPermissionType</a:t>
            </a:r>
            <a:r>
              <a:rPr lang="en-US" dirty="0" smtClean="0"/>
              <a:t> typelist</a:t>
            </a:r>
          </a:p>
          <a:p>
            <a:pPr marL="819150" lvl="1" indent="-419100"/>
            <a:r>
              <a:rPr lang="en-US" dirty="0" err="1" smtClean="0"/>
              <a:t>Regen</a:t>
            </a:r>
            <a:r>
              <a:rPr lang="en-US" dirty="0" smtClean="0"/>
              <a:t>-dictionary (optional)</a:t>
            </a:r>
          </a:p>
          <a:p>
            <a:pPr marL="819150" lvl="1" indent="-419100"/>
            <a:r>
              <a:rPr lang="en-US" dirty="0" smtClean="0"/>
              <a:t>Restart server</a:t>
            </a:r>
          </a:p>
          <a:p>
            <a:pPr marL="457200" indent="-457200">
              <a:buFont typeface="Wingdings 3" pitchFamily="18" charset="2"/>
              <a:buAutoNum type="arabicPeriod"/>
            </a:pPr>
            <a:r>
              <a:rPr lang="en-US" dirty="0" smtClean="0"/>
              <a:t>Add new permission to role from Administration tab in ClaimCenter</a:t>
            </a:r>
          </a:p>
          <a:p>
            <a:pPr marL="457200" indent="-457200">
              <a:buFont typeface="Wingdings 3" pitchFamily="18" charset="2"/>
              <a:buAutoNum type="arabicPeriod"/>
            </a:pPr>
            <a:r>
              <a:rPr lang="en-US" dirty="0" smtClean="0"/>
              <a:t>Add perm expression in PCF or code to alter behavior based on whether user has this new permission</a:t>
            </a:r>
          </a:p>
          <a:p>
            <a:pPr marL="819150" lvl="1" indent="-419100"/>
            <a:r>
              <a:rPr lang="en-US" dirty="0" smtClean="0"/>
              <a:t>Reload PCFs (ALT+SHIFT+L)</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Lesson outline</a:t>
            </a:r>
          </a:p>
        </p:txBody>
      </p:sp>
      <p:sp>
        <p:nvSpPr>
          <p:cNvPr id="39939"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ClaimCenter security functionality</a:t>
            </a:r>
          </a:p>
          <a:p>
            <a:pPr>
              <a:lnSpc>
                <a:spcPct val="150000"/>
              </a:lnSpc>
              <a:buFont typeface="Arial" charset="0"/>
              <a:buChar char="•"/>
            </a:pPr>
            <a:r>
              <a:rPr lang="en-US" sz="2800" smtClean="0">
                <a:solidFill>
                  <a:srgbClr val="C0C0C0"/>
                </a:solidFill>
              </a:rPr>
              <a:t>Checking system permissions in Gosu</a:t>
            </a:r>
          </a:p>
          <a:p>
            <a:pPr>
              <a:lnSpc>
                <a:spcPct val="150000"/>
              </a:lnSpc>
              <a:buFont typeface="Arial" charset="0"/>
              <a:buChar char="•"/>
            </a:pPr>
            <a:r>
              <a:rPr lang="en-US" sz="2800" smtClean="0">
                <a:solidFill>
                  <a:srgbClr val="C0C0C0"/>
                </a:solidFill>
              </a:rPr>
              <a:t>Creating system permissions</a:t>
            </a:r>
          </a:p>
          <a:p>
            <a:pPr>
              <a:lnSpc>
                <a:spcPct val="150000"/>
              </a:lnSpc>
              <a:buFont typeface="Arial" charset="0"/>
              <a:buChar char="•"/>
            </a:pPr>
            <a:r>
              <a:rPr lang="en-US" sz="2800" smtClean="0"/>
              <a:t>Application permission keys</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2"/>
          <p:cNvSpPr>
            <a:spLocks noChangeArrowheads="1"/>
          </p:cNvSpPr>
          <p:nvPr/>
        </p:nvSpPr>
        <p:spPr bwMode="auto">
          <a:xfrm>
            <a:off x="1663700" y="1389063"/>
            <a:ext cx="2320925" cy="274161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0963" name="Rectangle 2"/>
          <p:cNvSpPr>
            <a:spLocks noGrp="1" noChangeArrowheads="1"/>
          </p:cNvSpPr>
          <p:nvPr>
            <p:ph type="title"/>
          </p:nvPr>
        </p:nvSpPr>
        <p:spPr/>
        <p:txBody>
          <a:bodyPr/>
          <a:lstStyle/>
          <a:p>
            <a:pPr eaLnBrk="1" hangingPunct="1"/>
            <a:r>
              <a:rPr lang="en-US" dirty="0" smtClean="0"/>
              <a:t>Application permission keys</a:t>
            </a:r>
          </a:p>
        </p:txBody>
      </p:sp>
      <p:sp>
        <p:nvSpPr>
          <p:cNvPr id="40964" name="Rectangle 3"/>
          <p:cNvSpPr>
            <a:spLocks noGrp="1" noChangeArrowheads="1"/>
          </p:cNvSpPr>
          <p:nvPr>
            <p:ph idx="1"/>
          </p:nvPr>
        </p:nvSpPr>
        <p:spPr>
          <a:xfrm>
            <a:off x="519113" y="4445000"/>
            <a:ext cx="8318500" cy="1958975"/>
          </a:xfrm>
        </p:spPr>
        <p:txBody>
          <a:bodyPr/>
          <a:lstStyle/>
          <a:p>
            <a:pPr>
              <a:buFont typeface="Arial" charset="0"/>
              <a:buChar char="•"/>
            </a:pPr>
            <a:r>
              <a:rPr lang="en-US" dirty="0" smtClean="0"/>
              <a:t>An application permission key is a system-defined group of one or more permissions plus additional logic</a:t>
            </a:r>
          </a:p>
          <a:p>
            <a:pPr lvl="1"/>
            <a:r>
              <a:rPr lang="en-US" dirty="0" smtClean="0"/>
              <a:t>Groups permissions according to entities and business processes</a:t>
            </a:r>
          </a:p>
          <a:p>
            <a:pPr lvl="1"/>
            <a:r>
              <a:rPr lang="en-US" dirty="0" smtClean="0"/>
              <a:t>If given user has a relevant permission in group, returns true</a:t>
            </a:r>
          </a:p>
        </p:txBody>
      </p:sp>
      <p:sp>
        <p:nvSpPr>
          <p:cNvPr id="40965" name="Text Box 43"/>
          <p:cNvSpPr txBox="1">
            <a:spLocks noChangeArrowheads="1"/>
          </p:cNvSpPr>
          <p:nvPr/>
        </p:nvSpPr>
        <p:spPr bwMode="auto">
          <a:xfrm>
            <a:off x="1693863" y="1055688"/>
            <a:ext cx="2235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Claim Edit</a:t>
            </a:r>
          </a:p>
        </p:txBody>
      </p:sp>
      <p:grpSp>
        <p:nvGrpSpPr>
          <p:cNvPr id="40966" name="Group 28"/>
          <p:cNvGrpSpPr>
            <a:grpSpLocks/>
          </p:cNvGrpSpPr>
          <p:nvPr/>
        </p:nvGrpSpPr>
        <p:grpSpPr bwMode="auto">
          <a:xfrm>
            <a:off x="1720850" y="1570038"/>
            <a:ext cx="2144713" cy="1208087"/>
            <a:chOff x="657" y="1072"/>
            <a:chExt cx="1351" cy="761"/>
          </a:xfrm>
        </p:grpSpPr>
        <p:grpSp>
          <p:nvGrpSpPr>
            <p:cNvPr id="41104" name="Group 29"/>
            <p:cNvGrpSpPr>
              <a:grpSpLocks/>
            </p:cNvGrpSpPr>
            <p:nvPr/>
          </p:nvGrpSpPr>
          <p:grpSpPr bwMode="auto">
            <a:xfrm rot="5931751" flipV="1">
              <a:off x="1118" y="830"/>
              <a:ext cx="430" cy="914"/>
              <a:chOff x="2702" y="903"/>
              <a:chExt cx="1477" cy="3141"/>
            </a:xfrm>
          </p:grpSpPr>
          <p:sp>
            <p:nvSpPr>
              <p:cNvPr id="41106" name="Freeform 30"/>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1107" name="Oval 31"/>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41108" name="Oval 32"/>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41109" name="Rectangle 33"/>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41105" name="Text Box 34"/>
            <p:cNvSpPr txBox="1">
              <a:spLocks noChangeArrowheads="1"/>
            </p:cNvSpPr>
            <p:nvPr/>
          </p:nvSpPr>
          <p:spPr bwMode="auto">
            <a:xfrm>
              <a:off x="657" y="1487"/>
              <a:ext cx="135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Edit</a:t>
              </a:r>
              <a:br>
                <a:rPr lang="en-US" sz="1800">
                  <a:solidFill>
                    <a:schemeClr val="bg1"/>
                  </a:solidFill>
                </a:rPr>
              </a:br>
              <a:r>
                <a:rPr lang="en-US" sz="1800">
                  <a:solidFill>
                    <a:schemeClr val="bg1"/>
                  </a:solidFill>
                </a:rPr>
                <a:t>claim</a:t>
              </a:r>
            </a:p>
          </p:txBody>
        </p:sp>
      </p:grpSp>
      <p:grpSp>
        <p:nvGrpSpPr>
          <p:cNvPr id="40967" name="Group 35"/>
          <p:cNvGrpSpPr>
            <a:grpSpLocks/>
          </p:cNvGrpSpPr>
          <p:nvPr/>
        </p:nvGrpSpPr>
        <p:grpSpPr bwMode="auto">
          <a:xfrm>
            <a:off x="1741488" y="2841625"/>
            <a:ext cx="2144712" cy="1208088"/>
            <a:chOff x="657" y="1072"/>
            <a:chExt cx="1351" cy="761"/>
          </a:xfrm>
        </p:grpSpPr>
        <p:grpSp>
          <p:nvGrpSpPr>
            <p:cNvPr id="41098" name="Group 36"/>
            <p:cNvGrpSpPr>
              <a:grpSpLocks/>
            </p:cNvGrpSpPr>
            <p:nvPr/>
          </p:nvGrpSpPr>
          <p:grpSpPr bwMode="auto">
            <a:xfrm rot="5931751" flipV="1">
              <a:off x="1118" y="830"/>
              <a:ext cx="430" cy="914"/>
              <a:chOff x="2702" y="903"/>
              <a:chExt cx="1477" cy="3141"/>
            </a:xfrm>
          </p:grpSpPr>
          <p:sp>
            <p:nvSpPr>
              <p:cNvPr id="41100" name="Freeform 37"/>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1101" name="Oval 38"/>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41102" name="Oval 39"/>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41103" name="Rectangle 40"/>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41099" name="Text Box 41"/>
            <p:cNvSpPr txBox="1">
              <a:spLocks noChangeArrowheads="1"/>
            </p:cNvSpPr>
            <p:nvPr/>
          </p:nvSpPr>
          <p:spPr bwMode="auto">
            <a:xfrm>
              <a:off x="657" y="1487"/>
              <a:ext cx="135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Edit</a:t>
              </a:r>
              <a:br>
                <a:rPr lang="en-US" sz="1800">
                  <a:solidFill>
                    <a:schemeClr val="bg1"/>
                  </a:solidFill>
                </a:rPr>
              </a:br>
              <a:r>
                <a:rPr lang="en-US" sz="1800">
                  <a:solidFill>
                    <a:schemeClr val="bg1"/>
                  </a:solidFill>
                </a:rPr>
                <a:t>closed claim</a:t>
              </a:r>
            </a:p>
          </p:txBody>
        </p:sp>
      </p:grpSp>
      <p:grpSp>
        <p:nvGrpSpPr>
          <p:cNvPr id="40968" name="Group 143"/>
          <p:cNvGrpSpPr>
            <a:grpSpLocks/>
          </p:cNvGrpSpPr>
          <p:nvPr/>
        </p:nvGrpSpPr>
        <p:grpSpPr bwMode="auto">
          <a:xfrm>
            <a:off x="5483225" y="3417888"/>
            <a:ext cx="679450" cy="647700"/>
            <a:chOff x="3917" y="3057"/>
            <a:chExt cx="809" cy="771"/>
          </a:xfrm>
        </p:grpSpPr>
        <p:sp>
          <p:nvSpPr>
            <p:cNvPr id="41093" name="AutoShape 144"/>
            <p:cNvSpPr>
              <a:spLocks noChangeArrowheads="1"/>
            </p:cNvSpPr>
            <p:nvPr/>
          </p:nvSpPr>
          <p:spPr bwMode="auto">
            <a:xfrm>
              <a:off x="3917" y="3066"/>
              <a:ext cx="747" cy="76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41094" name="Oval 145"/>
            <p:cNvSpPr>
              <a:spLocks noChangeArrowheads="1"/>
            </p:cNvSpPr>
            <p:nvPr/>
          </p:nvSpPr>
          <p:spPr bwMode="auto">
            <a:xfrm>
              <a:off x="4227" y="3706"/>
              <a:ext cx="175" cy="95"/>
            </a:xfrm>
            <a:prstGeom prst="ellipse">
              <a:avLst/>
            </a:prstGeom>
            <a:solidFill>
              <a:srgbClr val="FAD461"/>
            </a:solidFill>
            <a:ln w="28575" algn="ctr">
              <a:solidFill>
                <a:schemeClr val="bg1"/>
              </a:solidFill>
              <a:round/>
              <a:headEnd/>
              <a:tailEnd/>
            </a:ln>
          </p:spPr>
          <p:txBody>
            <a:bodyPr wrap="none" anchor="ctr"/>
            <a:lstStyle/>
            <a:p>
              <a:endParaRPr lang="en-US"/>
            </a:p>
          </p:txBody>
        </p:sp>
        <p:sp>
          <p:nvSpPr>
            <p:cNvPr id="41095" name="Freeform 146"/>
            <p:cNvSpPr>
              <a:spLocks/>
            </p:cNvSpPr>
            <p:nvPr/>
          </p:nvSpPr>
          <p:spPr bwMode="auto">
            <a:xfrm>
              <a:off x="4387" y="3376"/>
              <a:ext cx="270" cy="365"/>
            </a:xfrm>
            <a:custGeom>
              <a:avLst/>
              <a:gdLst>
                <a:gd name="T0" fmla="*/ 0 w 162"/>
                <a:gd name="T1" fmla="*/ 5031 h 216"/>
                <a:gd name="T2" fmla="*/ 1605 w 162"/>
                <a:gd name="T3" fmla="*/ 4255 h 216"/>
                <a:gd name="T4" fmla="*/ 3022 w 162"/>
                <a:gd name="T5" fmla="*/ 1958 h 216"/>
                <a:gd name="T6" fmla="*/ 3472 w 162"/>
                <a:gd name="T7" fmla="*/ 0 h 216"/>
                <a:gd name="T8" fmla="*/ 0 60000 65536"/>
                <a:gd name="T9" fmla="*/ 0 60000 65536"/>
                <a:gd name="T10" fmla="*/ 0 60000 65536"/>
                <a:gd name="T11" fmla="*/ 0 60000 65536"/>
                <a:gd name="T12" fmla="*/ 0 w 162"/>
                <a:gd name="T13" fmla="*/ 0 h 216"/>
                <a:gd name="T14" fmla="*/ 162 w 162"/>
                <a:gd name="T15" fmla="*/ 216 h 216"/>
              </a:gdLst>
              <a:ahLst/>
              <a:cxnLst>
                <a:cxn ang="T8">
                  <a:pos x="T0" y="T1"/>
                </a:cxn>
                <a:cxn ang="T9">
                  <a:pos x="T2" y="T3"/>
                </a:cxn>
                <a:cxn ang="T10">
                  <a:pos x="T4" y="T5"/>
                </a:cxn>
                <a:cxn ang="T11">
                  <a:pos x="T6" y="T7"/>
                </a:cxn>
              </a:cxnLst>
              <a:rect l="T12" t="T13" r="T14" b="T15"/>
              <a:pathLst>
                <a:path w="162" h="216">
                  <a:moveTo>
                    <a:pt x="0" y="216"/>
                  </a:moveTo>
                  <a:cubicBezTo>
                    <a:pt x="25" y="210"/>
                    <a:pt x="51" y="205"/>
                    <a:pt x="75" y="183"/>
                  </a:cubicBezTo>
                  <a:cubicBezTo>
                    <a:pt x="99" y="161"/>
                    <a:pt x="127" y="114"/>
                    <a:pt x="141" y="84"/>
                  </a:cubicBezTo>
                  <a:cubicBezTo>
                    <a:pt x="155" y="54"/>
                    <a:pt x="159" y="14"/>
                    <a:pt x="162" y="0"/>
                  </a:cubicBezTo>
                </a:path>
              </a:pathLst>
            </a:custGeom>
            <a:noFill/>
            <a:ln w="28575"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096" name="Freeform 147"/>
            <p:cNvSpPr>
              <a:spLocks/>
            </p:cNvSpPr>
            <p:nvPr/>
          </p:nvSpPr>
          <p:spPr bwMode="auto">
            <a:xfrm>
              <a:off x="3939" y="3057"/>
              <a:ext cx="740" cy="349"/>
            </a:xfrm>
            <a:custGeom>
              <a:avLst/>
              <a:gdLst>
                <a:gd name="T0" fmla="*/ 0 w 446"/>
                <a:gd name="T1" fmla="*/ 3949 h 206"/>
                <a:gd name="T2" fmla="*/ 630 w 446"/>
                <a:gd name="T3" fmla="*/ 1814 h 206"/>
                <a:gd name="T4" fmla="*/ 3008 w 446"/>
                <a:gd name="T5" fmla="*/ 476 h 206"/>
                <a:gd name="T6" fmla="*/ 5129 w 446"/>
                <a:gd name="T7" fmla="*/ 117 h 206"/>
                <a:gd name="T8" fmla="*/ 7634 w 446"/>
                <a:gd name="T9" fmla="*/ 1186 h 206"/>
                <a:gd name="T10" fmla="*/ 9079 w 446"/>
                <a:gd name="T11" fmla="*/ 3515 h 206"/>
                <a:gd name="T12" fmla="*/ 9016 w 446"/>
                <a:gd name="T13" fmla="*/ 4867 h 206"/>
                <a:gd name="T14" fmla="*/ 0 60000 65536"/>
                <a:gd name="T15" fmla="*/ 0 60000 65536"/>
                <a:gd name="T16" fmla="*/ 0 60000 65536"/>
                <a:gd name="T17" fmla="*/ 0 60000 65536"/>
                <a:gd name="T18" fmla="*/ 0 60000 65536"/>
                <a:gd name="T19" fmla="*/ 0 60000 65536"/>
                <a:gd name="T20" fmla="*/ 0 60000 65536"/>
                <a:gd name="T21" fmla="*/ 0 w 446"/>
                <a:gd name="T22" fmla="*/ 0 h 206"/>
                <a:gd name="T23" fmla="*/ 446 w 446"/>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6" h="206">
                  <a:moveTo>
                    <a:pt x="0" y="167"/>
                  </a:moveTo>
                  <a:cubicBezTo>
                    <a:pt x="3" y="134"/>
                    <a:pt x="6" y="102"/>
                    <a:pt x="30" y="77"/>
                  </a:cubicBezTo>
                  <a:cubicBezTo>
                    <a:pt x="54" y="52"/>
                    <a:pt x="108" y="32"/>
                    <a:pt x="144" y="20"/>
                  </a:cubicBezTo>
                  <a:cubicBezTo>
                    <a:pt x="180" y="8"/>
                    <a:pt x="209" y="0"/>
                    <a:pt x="246" y="5"/>
                  </a:cubicBezTo>
                  <a:cubicBezTo>
                    <a:pt x="283" y="10"/>
                    <a:pt x="335" y="26"/>
                    <a:pt x="366" y="50"/>
                  </a:cubicBezTo>
                  <a:cubicBezTo>
                    <a:pt x="397" y="74"/>
                    <a:pt x="424" y="123"/>
                    <a:pt x="435" y="149"/>
                  </a:cubicBezTo>
                  <a:cubicBezTo>
                    <a:pt x="446" y="175"/>
                    <a:pt x="439" y="190"/>
                    <a:pt x="432" y="206"/>
                  </a:cubicBezTo>
                </a:path>
              </a:pathLst>
            </a:custGeom>
            <a:noFill/>
            <a:ln w="28575"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097" name="Oval 148"/>
            <p:cNvSpPr>
              <a:spLocks noChangeArrowheads="1"/>
            </p:cNvSpPr>
            <p:nvPr/>
          </p:nvSpPr>
          <p:spPr bwMode="auto">
            <a:xfrm>
              <a:off x="4601" y="3274"/>
              <a:ext cx="125" cy="203"/>
            </a:xfrm>
            <a:prstGeom prst="ellipse">
              <a:avLst/>
            </a:prstGeom>
            <a:solidFill>
              <a:srgbClr val="FAD461"/>
            </a:solidFill>
            <a:ln w="28575">
              <a:solidFill>
                <a:schemeClr val="bg1"/>
              </a:solidFill>
              <a:round/>
              <a:headEnd/>
              <a:tailEnd/>
            </a:ln>
          </p:spPr>
          <p:txBody>
            <a:bodyPr wrap="none" anchor="ctr"/>
            <a:lstStyle/>
            <a:p>
              <a:endParaRPr lang="en-US"/>
            </a:p>
          </p:txBody>
        </p:sp>
      </p:grpSp>
      <p:grpSp>
        <p:nvGrpSpPr>
          <p:cNvPr id="40969" name="Group 151"/>
          <p:cNvGrpSpPr>
            <a:grpSpLocks/>
          </p:cNvGrpSpPr>
          <p:nvPr/>
        </p:nvGrpSpPr>
        <p:grpSpPr bwMode="auto">
          <a:xfrm>
            <a:off x="5435600" y="1252538"/>
            <a:ext cx="966788" cy="650875"/>
            <a:chOff x="2984" y="3331"/>
            <a:chExt cx="845" cy="569"/>
          </a:xfrm>
        </p:grpSpPr>
        <p:sp>
          <p:nvSpPr>
            <p:cNvPr id="41080" name="AutoShape 152"/>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41081" name="Group 153"/>
            <p:cNvGrpSpPr>
              <a:grpSpLocks/>
            </p:cNvGrpSpPr>
            <p:nvPr/>
          </p:nvGrpSpPr>
          <p:grpSpPr bwMode="auto">
            <a:xfrm>
              <a:off x="3386" y="3487"/>
              <a:ext cx="443" cy="398"/>
              <a:chOff x="4838" y="2218"/>
              <a:chExt cx="395" cy="355"/>
            </a:xfrm>
          </p:grpSpPr>
          <p:sp>
            <p:nvSpPr>
              <p:cNvPr id="41082" name="Freeform 154"/>
              <p:cNvSpPr>
                <a:spLocks/>
              </p:cNvSpPr>
              <p:nvPr/>
            </p:nvSpPr>
            <p:spPr bwMode="auto">
              <a:xfrm>
                <a:off x="4888" y="2251"/>
                <a:ext cx="294" cy="113"/>
              </a:xfrm>
              <a:custGeom>
                <a:avLst/>
                <a:gdLst>
                  <a:gd name="T0" fmla="*/ 2 w 839"/>
                  <a:gd name="T1" fmla="*/ 0 h 319"/>
                  <a:gd name="T2" fmla="*/ 1 w 839"/>
                  <a:gd name="T3" fmla="*/ 0 h 319"/>
                  <a:gd name="T4" fmla="*/ 1 w 839"/>
                  <a:gd name="T5" fmla="*/ 0 h 319"/>
                  <a:gd name="T6" fmla="*/ 1 w 839"/>
                  <a:gd name="T7" fmla="*/ 0 h 319"/>
                  <a:gd name="T8" fmla="*/ 1 w 839"/>
                  <a:gd name="T9" fmla="*/ 0 h 319"/>
                  <a:gd name="T10" fmla="*/ 1 w 839"/>
                  <a:gd name="T11" fmla="*/ 0 h 319"/>
                  <a:gd name="T12" fmla="*/ 1 w 839"/>
                  <a:gd name="T13" fmla="*/ 0 h 319"/>
                  <a:gd name="T14" fmla="*/ 1 w 839"/>
                  <a:gd name="T15" fmla="*/ 0 h 319"/>
                  <a:gd name="T16" fmla="*/ 1 w 839"/>
                  <a:gd name="T17" fmla="*/ 0 h 319"/>
                  <a:gd name="T18" fmla="*/ 1 w 839"/>
                  <a:gd name="T19" fmla="*/ 0 h 319"/>
                  <a:gd name="T20" fmla="*/ 1 w 839"/>
                  <a:gd name="T21" fmla="*/ 0 h 319"/>
                  <a:gd name="T22" fmla="*/ 1 w 839"/>
                  <a:gd name="T23" fmla="*/ 0 h 319"/>
                  <a:gd name="T24" fmla="*/ 1 w 839"/>
                  <a:gd name="T25" fmla="*/ 0 h 319"/>
                  <a:gd name="T26" fmla="*/ 1 w 839"/>
                  <a:gd name="T27" fmla="*/ 0 h 319"/>
                  <a:gd name="T28" fmla="*/ 1 w 839"/>
                  <a:gd name="T29" fmla="*/ 0 h 319"/>
                  <a:gd name="T30" fmla="*/ 1 w 839"/>
                  <a:gd name="T31" fmla="*/ 0 h 319"/>
                  <a:gd name="T32" fmla="*/ 1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1 w 839"/>
                  <a:gd name="T75" fmla="*/ 0 h 319"/>
                  <a:gd name="T76" fmla="*/ 1 w 839"/>
                  <a:gd name="T77" fmla="*/ 0 h 319"/>
                  <a:gd name="T78" fmla="*/ 1 w 839"/>
                  <a:gd name="T79" fmla="*/ 0 h 319"/>
                  <a:gd name="T80" fmla="*/ 1 w 839"/>
                  <a:gd name="T81" fmla="*/ 0 h 319"/>
                  <a:gd name="T82" fmla="*/ 1 w 839"/>
                  <a:gd name="T83" fmla="*/ 0 h 319"/>
                  <a:gd name="T84" fmla="*/ 1 w 839"/>
                  <a:gd name="T85" fmla="*/ 0 h 319"/>
                  <a:gd name="T86" fmla="*/ 1 w 839"/>
                  <a:gd name="T87" fmla="*/ 1 h 319"/>
                  <a:gd name="T88" fmla="*/ 1 w 839"/>
                  <a:gd name="T89" fmla="*/ 1 h 319"/>
                  <a:gd name="T90" fmla="*/ 1 w 839"/>
                  <a:gd name="T91" fmla="*/ 1 h 319"/>
                  <a:gd name="T92" fmla="*/ 1 w 839"/>
                  <a:gd name="T93" fmla="*/ 1 h 319"/>
                  <a:gd name="T94" fmla="*/ 2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83" name="Freeform 155"/>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1 w 413"/>
                  <a:gd name="T23" fmla="*/ 0 h 156"/>
                  <a:gd name="T24" fmla="*/ 1 w 413"/>
                  <a:gd name="T25" fmla="*/ 0 h 156"/>
                  <a:gd name="T26" fmla="*/ 1 w 413"/>
                  <a:gd name="T27" fmla="*/ 0 h 156"/>
                  <a:gd name="T28" fmla="*/ 1 w 413"/>
                  <a:gd name="T29" fmla="*/ 0 h 156"/>
                  <a:gd name="T30" fmla="*/ 1 w 413"/>
                  <a:gd name="T31" fmla="*/ 0 h 156"/>
                  <a:gd name="T32" fmla="*/ 1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84" name="Freeform 156"/>
              <p:cNvSpPr>
                <a:spLocks/>
              </p:cNvSpPr>
              <p:nvPr/>
            </p:nvSpPr>
            <p:spPr bwMode="auto">
              <a:xfrm>
                <a:off x="4854" y="2282"/>
                <a:ext cx="60" cy="131"/>
              </a:xfrm>
              <a:custGeom>
                <a:avLst/>
                <a:gdLst>
                  <a:gd name="T0" fmla="*/ 0 w 170"/>
                  <a:gd name="T1" fmla="*/ 1 h 373"/>
                  <a:gd name="T2" fmla="*/ 0 w 170"/>
                  <a:gd name="T3" fmla="*/ 0 h 373"/>
                  <a:gd name="T4" fmla="*/ 0 w 170"/>
                  <a:gd name="T5" fmla="*/ 0 h 373"/>
                  <a:gd name="T6" fmla="*/ 0 w 170"/>
                  <a:gd name="T7" fmla="*/ 1 h 373"/>
                  <a:gd name="T8" fmla="*/ 0 w 170"/>
                  <a:gd name="T9" fmla="*/ 1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85" name="Freeform 157"/>
              <p:cNvSpPr>
                <a:spLocks/>
              </p:cNvSpPr>
              <p:nvPr/>
            </p:nvSpPr>
            <p:spPr bwMode="auto">
              <a:xfrm>
                <a:off x="4908" y="2282"/>
                <a:ext cx="59" cy="131"/>
              </a:xfrm>
              <a:custGeom>
                <a:avLst/>
                <a:gdLst>
                  <a:gd name="T0" fmla="*/ 0 w 168"/>
                  <a:gd name="T1" fmla="*/ 1 h 373"/>
                  <a:gd name="T2" fmla="*/ 0 w 168"/>
                  <a:gd name="T3" fmla="*/ 0 h 373"/>
                  <a:gd name="T4" fmla="*/ 0 w 168"/>
                  <a:gd name="T5" fmla="*/ 0 h 373"/>
                  <a:gd name="T6" fmla="*/ 0 w 168"/>
                  <a:gd name="T7" fmla="*/ 1 h 373"/>
                  <a:gd name="T8" fmla="*/ 0 w 168"/>
                  <a:gd name="T9" fmla="*/ 1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86" name="Freeform 158"/>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1 w 413"/>
                  <a:gd name="T23" fmla="*/ 0 h 158"/>
                  <a:gd name="T24" fmla="*/ 1 w 413"/>
                  <a:gd name="T25" fmla="*/ 0 h 158"/>
                  <a:gd name="T26" fmla="*/ 1 w 413"/>
                  <a:gd name="T27" fmla="*/ 0 h 158"/>
                  <a:gd name="T28" fmla="*/ 1 w 413"/>
                  <a:gd name="T29" fmla="*/ 0 h 158"/>
                  <a:gd name="T30" fmla="*/ 1 w 413"/>
                  <a:gd name="T31" fmla="*/ 0 h 158"/>
                  <a:gd name="T32" fmla="*/ 1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87" name="Freeform 159"/>
              <p:cNvSpPr>
                <a:spLocks/>
              </p:cNvSpPr>
              <p:nvPr/>
            </p:nvSpPr>
            <p:spPr bwMode="auto">
              <a:xfrm>
                <a:off x="5103" y="2338"/>
                <a:ext cx="60" cy="130"/>
              </a:xfrm>
              <a:custGeom>
                <a:avLst/>
                <a:gdLst>
                  <a:gd name="T0" fmla="*/ 0 w 170"/>
                  <a:gd name="T1" fmla="*/ 1 h 370"/>
                  <a:gd name="T2" fmla="*/ 0 w 170"/>
                  <a:gd name="T3" fmla="*/ 0 h 370"/>
                  <a:gd name="T4" fmla="*/ 0 w 170"/>
                  <a:gd name="T5" fmla="*/ 0 h 370"/>
                  <a:gd name="T6" fmla="*/ 0 w 170"/>
                  <a:gd name="T7" fmla="*/ 1 h 370"/>
                  <a:gd name="T8" fmla="*/ 0 w 170"/>
                  <a:gd name="T9" fmla="*/ 1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88" name="Freeform 160"/>
              <p:cNvSpPr>
                <a:spLocks/>
              </p:cNvSpPr>
              <p:nvPr/>
            </p:nvSpPr>
            <p:spPr bwMode="auto">
              <a:xfrm>
                <a:off x="5157" y="2338"/>
                <a:ext cx="60" cy="130"/>
              </a:xfrm>
              <a:custGeom>
                <a:avLst/>
                <a:gdLst>
                  <a:gd name="T0" fmla="*/ 0 w 170"/>
                  <a:gd name="T1" fmla="*/ 1 h 370"/>
                  <a:gd name="T2" fmla="*/ 0 w 170"/>
                  <a:gd name="T3" fmla="*/ 0 h 370"/>
                  <a:gd name="T4" fmla="*/ 0 w 170"/>
                  <a:gd name="T5" fmla="*/ 0 h 370"/>
                  <a:gd name="T6" fmla="*/ 0 w 170"/>
                  <a:gd name="T7" fmla="*/ 1 h 370"/>
                  <a:gd name="T8" fmla="*/ 0 w 170"/>
                  <a:gd name="T9" fmla="*/ 1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89" name="Rectangle 161"/>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090" name="Rectangle 162"/>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091" name="Freeform 163"/>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92" name="Rectangle 164"/>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40970" name="Freeform 185"/>
          <p:cNvSpPr>
            <a:spLocks/>
          </p:cNvSpPr>
          <p:nvPr/>
        </p:nvSpPr>
        <p:spPr bwMode="auto">
          <a:xfrm>
            <a:off x="3952875" y="1489075"/>
            <a:ext cx="1482725" cy="561975"/>
          </a:xfrm>
          <a:custGeom>
            <a:avLst/>
            <a:gdLst>
              <a:gd name="T0" fmla="*/ 2147483647 w 964"/>
              <a:gd name="T1" fmla="*/ 2147483647 h 363"/>
              <a:gd name="T2" fmla="*/ 2147483647 w 964"/>
              <a:gd name="T3" fmla="*/ 2147483647 h 363"/>
              <a:gd name="T4" fmla="*/ 2147483647 w 964"/>
              <a:gd name="T5" fmla="*/ 2147483647 h 363"/>
              <a:gd name="T6" fmla="*/ 2147483647 w 964"/>
              <a:gd name="T7" fmla="*/ 2147483647 h 363"/>
              <a:gd name="T8" fmla="*/ 2147483647 w 964"/>
              <a:gd name="T9" fmla="*/ 2147483647 h 363"/>
              <a:gd name="T10" fmla="*/ 0 60000 65536"/>
              <a:gd name="T11" fmla="*/ 0 60000 65536"/>
              <a:gd name="T12" fmla="*/ 0 60000 65536"/>
              <a:gd name="T13" fmla="*/ 0 60000 65536"/>
              <a:gd name="T14" fmla="*/ 0 60000 65536"/>
              <a:gd name="T15" fmla="*/ 0 w 964"/>
              <a:gd name="T16" fmla="*/ 0 h 363"/>
              <a:gd name="T17" fmla="*/ 964 w 964"/>
              <a:gd name="T18" fmla="*/ 363 h 363"/>
            </a:gdLst>
            <a:ahLst/>
            <a:cxnLst>
              <a:cxn ang="T10">
                <a:pos x="T0" y="T1"/>
              </a:cxn>
              <a:cxn ang="T11">
                <a:pos x="T2" y="T3"/>
              </a:cxn>
              <a:cxn ang="T12">
                <a:pos x="T4" y="T5"/>
              </a:cxn>
              <a:cxn ang="T13">
                <a:pos x="T6" y="T7"/>
              </a:cxn>
              <a:cxn ang="T14">
                <a:pos x="T8" y="T9"/>
              </a:cxn>
            </a:cxnLst>
            <a:rect l="T15" t="T16" r="T17" b="T18"/>
            <a:pathLst>
              <a:path w="964" h="363">
                <a:moveTo>
                  <a:pt x="964" y="22"/>
                </a:moveTo>
                <a:cubicBezTo>
                  <a:pt x="830" y="23"/>
                  <a:pt x="314" y="0"/>
                  <a:pt x="157" y="25"/>
                </a:cubicBezTo>
                <a:cubicBezTo>
                  <a:pt x="0" y="50"/>
                  <a:pt x="18" y="124"/>
                  <a:pt x="19" y="175"/>
                </a:cubicBezTo>
                <a:cubicBezTo>
                  <a:pt x="20" y="226"/>
                  <a:pt x="6" y="305"/>
                  <a:pt x="163" y="334"/>
                </a:cubicBezTo>
                <a:cubicBezTo>
                  <a:pt x="320" y="363"/>
                  <a:pt x="797" y="346"/>
                  <a:pt x="964" y="349"/>
                </a:cubicBezTo>
              </a:path>
            </a:pathLst>
          </a:custGeom>
          <a:noFill/>
          <a:ln w="28575"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40971" name="Group 188"/>
          <p:cNvGrpSpPr>
            <a:grpSpLocks/>
          </p:cNvGrpSpPr>
          <p:nvPr/>
        </p:nvGrpSpPr>
        <p:grpSpPr bwMode="auto">
          <a:xfrm>
            <a:off x="6438900" y="1474788"/>
            <a:ext cx="2501900" cy="403225"/>
            <a:chOff x="3664" y="1048"/>
            <a:chExt cx="1576" cy="254"/>
          </a:xfrm>
        </p:grpSpPr>
        <p:grpSp>
          <p:nvGrpSpPr>
            <p:cNvPr id="41074" name="Group 189"/>
            <p:cNvGrpSpPr>
              <a:grpSpLocks/>
            </p:cNvGrpSpPr>
            <p:nvPr/>
          </p:nvGrpSpPr>
          <p:grpSpPr bwMode="auto">
            <a:xfrm rot="5931751" flipV="1">
              <a:off x="3800" y="924"/>
              <a:ext cx="242" cy="514"/>
              <a:chOff x="2702" y="903"/>
              <a:chExt cx="1477" cy="3141"/>
            </a:xfrm>
          </p:grpSpPr>
          <p:sp>
            <p:nvSpPr>
              <p:cNvPr id="41076" name="Freeform 190"/>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1077" name="Oval 191"/>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41078" name="Oval 192"/>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41079" name="Rectangle 193"/>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41075" name="Text Box 194"/>
            <p:cNvSpPr txBox="1">
              <a:spLocks noChangeArrowheads="1"/>
            </p:cNvSpPr>
            <p:nvPr/>
          </p:nvSpPr>
          <p:spPr bwMode="auto">
            <a:xfrm>
              <a:off x="4281" y="1048"/>
              <a:ext cx="95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Edit claim</a:t>
              </a:r>
            </a:p>
          </p:txBody>
        </p:sp>
      </p:grpSp>
      <p:grpSp>
        <p:nvGrpSpPr>
          <p:cNvPr id="40972" name="Group 195"/>
          <p:cNvGrpSpPr>
            <a:grpSpLocks/>
          </p:cNvGrpSpPr>
          <p:nvPr/>
        </p:nvGrpSpPr>
        <p:grpSpPr bwMode="auto">
          <a:xfrm>
            <a:off x="6470650" y="3609975"/>
            <a:ext cx="2501900" cy="615950"/>
            <a:chOff x="3664" y="1048"/>
            <a:chExt cx="1576" cy="388"/>
          </a:xfrm>
        </p:grpSpPr>
        <p:grpSp>
          <p:nvGrpSpPr>
            <p:cNvPr id="41068" name="Group 196"/>
            <p:cNvGrpSpPr>
              <a:grpSpLocks/>
            </p:cNvGrpSpPr>
            <p:nvPr/>
          </p:nvGrpSpPr>
          <p:grpSpPr bwMode="auto">
            <a:xfrm rot="5931751" flipV="1">
              <a:off x="3800" y="924"/>
              <a:ext cx="242" cy="514"/>
              <a:chOff x="2702" y="903"/>
              <a:chExt cx="1477" cy="3141"/>
            </a:xfrm>
          </p:grpSpPr>
          <p:sp>
            <p:nvSpPr>
              <p:cNvPr id="41070" name="Freeform 197"/>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1071" name="Oval 198"/>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41072" name="Oval 199"/>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41073" name="Rectangle 200"/>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41069" name="Text Box 201"/>
            <p:cNvSpPr txBox="1">
              <a:spLocks noChangeArrowheads="1"/>
            </p:cNvSpPr>
            <p:nvPr/>
          </p:nvSpPr>
          <p:spPr bwMode="auto">
            <a:xfrm>
              <a:off x="4281" y="1048"/>
              <a:ext cx="959"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Edit closed claim</a:t>
              </a:r>
            </a:p>
          </p:txBody>
        </p:sp>
      </p:grpSp>
      <p:sp>
        <p:nvSpPr>
          <p:cNvPr id="40973" name="Freeform 202"/>
          <p:cNvSpPr>
            <a:spLocks/>
          </p:cNvSpPr>
          <p:nvPr/>
        </p:nvSpPr>
        <p:spPr bwMode="auto">
          <a:xfrm>
            <a:off x="3963988" y="3673475"/>
            <a:ext cx="1482725" cy="561975"/>
          </a:xfrm>
          <a:custGeom>
            <a:avLst/>
            <a:gdLst>
              <a:gd name="T0" fmla="*/ 2147483647 w 964"/>
              <a:gd name="T1" fmla="*/ 2147483647 h 363"/>
              <a:gd name="T2" fmla="*/ 2147483647 w 964"/>
              <a:gd name="T3" fmla="*/ 2147483647 h 363"/>
              <a:gd name="T4" fmla="*/ 2147483647 w 964"/>
              <a:gd name="T5" fmla="*/ 2147483647 h 363"/>
              <a:gd name="T6" fmla="*/ 2147483647 w 964"/>
              <a:gd name="T7" fmla="*/ 2147483647 h 363"/>
              <a:gd name="T8" fmla="*/ 2147483647 w 964"/>
              <a:gd name="T9" fmla="*/ 2147483647 h 363"/>
              <a:gd name="T10" fmla="*/ 0 60000 65536"/>
              <a:gd name="T11" fmla="*/ 0 60000 65536"/>
              <a:gd name="T12" fmla="*/ 0 60000 65536"/>
              <a:gd name="T13" fmla="*/ 0 60000 65536"/>
              <a:gd name="T14" fmla="*/ 0 60000 65536"/>
              <a:gd name="T15" fmla="*/ 0 w 964"/>
              <a:gd name="T16" fmla="*/ 0 h 363"/>
              <a:gd name="T17" fmla="*/ 964 w 964"/>
              <a:gd name="T18" fmla="*/ 363 h 363"/>
            </a:gdLst>
            <a:ahLst/>
            <a:cxnLst>
              <a:cxn ang="T10">
                <a:pos x="T0" y="T1"/>
              </a:cxn>
              <a:cxn ang="T11">
                <a:pos x="T2" y="T3"/>
              </a:cxn>
              <a:cxn ang="T12">
                <a:pos x="T4" y="T5"/>
              </a:cxn>
              <a:cxn ang="T13">
                <a:pos x="T6" y="T7"/>
              </a:cxn>
              <a:cxn ang="T14">
                <a:pos x="T8" y="T9"/>
              </a:cxn>
            </a:cxnLst>
            <a:rect l="T15" t="T16" r="T17" b="T18"/>
            <a:pathLst>
              <a:path w="964" h="363">
                <a:moveTo>
                  <a:pt x="964" y="22"/>
                </a:moveTo>
                <a:cubicBezTo>
                  <a:pt x="830" y="23"/>
                  <a:pt x="314" y="0"/>
                  <a:pt x="157" y="25"/>
                </a:cubicBezTo>
                <a:cubicBezTo>
                  <a:pt x="0" y="50"/>
                  <a:pt x="18" y="124"/>
                  <a:pt x="19" y="175"/>
                </a:cubicBezTo>
                <a:cubicBezTo>
                  <a:pt x="20" y="226"/>
                  <a:pt x="6" y="305"/>
                  <a:pt x="163" y="334"/>
                </a:cubicBezTo>
                <a:cubicBezTo>
                  <a:pt x="320" y="363"/>
                  <a:pt x="797" y="346"/>
                  <a:pt x="964" y="349"/>
                </a:cubicBezTo>
              </a:path>
            </a:pathLst>
          </a:custGeom>
          <a:noFill/>
          <a:ln w="28575"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0974" name="Text Box 203"/>
          <p:cNvSpPr txBox="1">
            <a:spLocks noChangeArrowheads="1"/>
          </p:cNvSpPr>
          <p:nvPr/>
        </p:nvSpPr>
        <p:spPr bwMode="auto">
          <a:xfrm>
            <a:off x="5516563" y="1881188"/>
            <a:ext cx="661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true</a:t>
            </a:r>
          </a:p>
        </p:txBody>
      </p:sp>
      <p:sp>
        <p:nvSpPr>
          <p:cNvPr id="40975" name="Text Box 204"/>
          <p:cNvSpPr txBox="1">
            <a:spLocks noChangeArrowheads="1"/>
          </p:cNvSpPr>
          <p:nvPr/>
        </p:nvSpPr>
        <p:spPr bwMode="auto">
          <a:xfrm>
            <a:off x="5527675" y="4064000"/>
            <a:ext cx="661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true</a:t>
            </a:r>
          </a:p>
        </p:txBody>
      </p:sp>
      <p:grpSp>
        <p:nvGrpSpPr>
          <p:cNvPr id="40976" name="Group 34"/>
          <p:cNvGrpSpPr>
            <a:grpSpLocks/>
          </p:cNvGrpSpPr>
          <p:nvPr/>
        </p:nvGrpSpPr>
        <p:grpSpPr bwMode="auto">
          <a:xfrm>
            <a:off x="534988" y="1428750"/>
            <a:ext cx="833437" cy="614363"/>
            <a:chOff x="2083" y="1606"/>
            <a:chExt cx="1489" cy="1097"/>
          </a:xfrm>
        </p:grpSpPr>
        <p:sp>
          <p:nvSpPr>
            <p:cNvPr id="41035" name="Rectangle 3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41036" name="Freeform 3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1037" name="Freeform 3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1038" name="Freeform 3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1039" name="Freeform 3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41040" name="Rectangle 4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41041" name="Rectangle 4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1042" name="AutoShape 4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1043" name="Freeform 43"/>
            <p:cNvSpPr>
              <a:spLocks/>
            </p:cNvSpPr>
            <p:nvPr/>
          </p:nvSpPr>
          <p:spPr bwMode="auto">
            <a:xfrm>
              <a:off x="2219" y="2561"/>
              <a:ext cx="369" cy="104"/>
            </a:xfrm>
            <a:custGeom>
              <a:avLst/>
              <a:gdLst>
                <a:gd name="T0" fmla="*/ 0 w 992"/>
                <a:gd name="T1" fmla="*/ 0 h 280"/>
                <a:gd name="T2" fmla="*/ 3 w 992"/>
                <a:gd name="T3" fmla="*/ 0 h 280"/>
                <a:gd name="T4" fmla="*/ 3 w 992"/>
                <a:gd name="T5" fmla="*/ 1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1044" name="Freeform 44"/>
            <p:cNvSpPr>
              <a:spLocks/>
            </p:cNvSpPr>
            <p:nvPr/>
          </p:nvSpPr>
          <p:spPr bwMode="auto">
            <a:xfrm>
              <a:off x="3429" y="2008"/>
              <a:ext cx="51" cy="375"/>
            </a:xfrm>
            <a:custGeom>
              <a:avLst/>
              <a:gdLst>
                <a:gd name="T0" fmla="*/ 0 w 136"/>
                <a:gd name="T1" fmla="*/ 0 h 1008"/>
                <a:gd name="T2" fmla="*/ 0 w 136"/>
                <a:gd name="T3" fmla="*/ 3 h 1008"/>
                <a:gd name="T4" fmla="*/ 0 w 136"/>
                <a:gd name="T5" fmla="*/ 2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1045" name="Rectangle 4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1046" name="Rectangle 4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1047" name="Rectangle 4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41048" name="Group 48"/>
            <p:cNvGrpSpPr>
              <a:grpSpLocks/>
            </p:cNvGrpSpPr>
            <p:nvPr/>
          </p:nvGrpSpPr>
          <p:grpSpPr bwMode="auto">
            <a:xfrm>
              <a:off x="2221" y="1871"/>
              <a:ext cx="518" cy="782"/>
              <a:chOff x="2400" y="1656"/>
              <a:chExt cx="752" cy="1136"/>
            </a:xfrm>
          </p:grpSpPr>
          <p:sp>
            <p:nvSpPr>
              <p:cNvPr id="41061" name="Freeform 4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1062" name="Freeform 5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1063" name="Freeform 5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1064" name="Freeform 5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1065" name="Freeform 5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41066" name="Line 5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67" name="Line 5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1049" name="Group 56"/>
            <p:cNvGrpSpPr>
              <a:grpSpLocks/>
            </p:cNvGrpSpPr>
            <p:nvPr/>
          </p:nvGrpSpPr>
          <p:grpSpPr bwMode="auto">
            <a:xfrm rot="-6511945">
              <a:off x="2834" y="1842"/>
              <a:ext cx="518" cy="783"/>
              <a:chOff x="2400" y="1656"/>
              <a:chExt cx="752" cy="1136"/>
            </a:xfrm>
          </p:grpSpPr>
          <p:sp>
            <p:nvSpPr>
              <p:cNvPr id="41054" name="Freeform 5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1055" name="Freeform 5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1056" name="Freeform 5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1057" name="Freeform 6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1058" name="Freeform 6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41059" name="Line 6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060" name="Line 6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1050" name="Freeform 64"/>
            <p:cNvSpPr>
              <a:spLocks/>
            </p:cNvSpPr>
            <p:nvPr/>
          </p:nvSpPr>
          <p:spPr bwMode="auto">
            <a:xfrm>
              <a:off x="2689" y="2097"/>
              <a:ext cx="62" cy="351"/>
            </a:xfrm>
            <a:custGeom>
              <a:avLst/>
              <a:gdLst>
                <a:gd name="T0" fmla="*/ 0 w 168"/>
                <a:gd name="T1" fmla="*/ 3 h 944"/>
                <a:gd name="T2" fmla="*/ 0 w 168"/>
                <a:gd name="T3" fmla="*/ 0 h 944"/>
                <a:gd name="T4" fmla="*/ 0 w 168"/>
                <a:gd name="T5" fmla="*/ 0 h 944"/>
                <a:gd name="T6" fmla="*/ 0 w 168"/>
                <a:gd name="T7" fmla="*/ 2 h 944"/>
                <a:gd name="T8" fmla="*/ 0 w 168"/>
                <a:gd name="T9" fmla="*/ 3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41051" name="Freeform 65"/>
            <p:cNvSpPr>
              <a:spLocks/>
            </p:cNvSpPr>
            <p:nvPr/>
          </p:nvSpPr>
          <p:spPr bwMode="auto">
            <a:xfrm>
              <a:off x="2382" y="1853"/>
              <a:ext cx="354" cy="78"/>
            </a:xfrm>
            <a:custGeom>
              <a:avLst/>
              <a:gdLst>
                <a:gd name="T0" fmla="*/ 0 w 952"/>
                <a:gd name="T1" fmla="*/ 0 h 208"/>
                <a:gd name="T2" fmla="*/ 0 w 952"/>
                <a:gd name="T3" fmla="*/ 0 h 208"/>
                <a:gd name="T4" fmla="*/ 3 w 952"/>
                <a:gd name="T5" fmla="*/ 0 h 208"/>
                <a:gd name="T6" fmla="*/ 3 w 952"/>
                <a:gd name="T7" fmla="*/ 1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1052" name="Rectangle 6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1053" name="Rectangle 6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40977" name="Group 34"/>
          <p:cNvGrpSpPr>
            <a:grpSpLocks/>
          </p:cNvGrpSpPr>
          <p:nvPr/>
        </p:nvGrpSpPr>
        <p:grpSpPr bwMode="auto">
          <a:xfrm>
            <a:off x="549275" y="2919413"/>
            <a:ext cx="833438" cy="614362"/>
            <a:chOff x="2083" y="1606"/>
            <a:chExt cx="1489" cy="1097"/>
          </a:xfrm>
        </p:grpSpPr>
        <p:sp>
          <p:nvSpPr>
            <p:cNvPr id="41002" name="Rectangle 3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41003" name="Freeform 3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1004" name="Freeform 3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1005" name="Freeform 3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1006" name="Freeform 3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41007" name="Rectangle 4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41008" name="Rectangle 4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1009" name="AutoShape 4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1010" name="Freeform 43"/>
            <p:cNvSpPr>
              <a:spLocks/>
            </p:cNvSpPr>
            <p:nvPr/>
          </p:nvSpPr>
          <p:spPr bwMode="auto">
            <a:xfrm>
              <a:off x="2219" y="2561"/>
              <a:ext cx="369" cy="104"/>
            </a:xfrm>
            <a:custGeom>
              <a:avLst/>
              <a:gdLst>
                <a:gd name="T0" fmla="*/ 0 w 992"/>
                <a:gd name="T1" fmla="*/ 0 h 280"/>
                <a:gd name="T2" fmla="*/ 3 w 992"/>
                <a:gd name="T3" fmla="*/ 0 h 280"/>
                <a:gd name="T4" fmla="*/ 3 w 992"/>
                <a:gd name="T5" fmla="*/ 1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1011" name="Freeform 44"/>
            <p:cNvSpPr>
              <a:spLocks/>
            </p:cNvSpPr>
            <p:nvPr/>
          </p:nvSpPr>
          <p:spPr bwMode="auto">
            <a:xfrm>
              <a:off x="3429" y="2008"/>
              <a:ext cx="51" cy="375"/>
            </a:xfrm>
            <a:custGeom>
              <a:avLst/>
              <a:gdLst>
                <a:gd name="T0" fmla="*/ 0 w 136"/>
                <a:gd name="T1" fmla="*/ 0 h 1008"/>
                <a:gd name="T2" fmla="*/ 0 w 136"/>
                <a:gd name="T3" fmla="*/ 3 h 1008"/>
                <a:gd name="T4" fmla="*/ 0 w 136"/>
                <a:gd name="T5" fmla="*/ 2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1012" name="Rectangle 4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1013" name="Rectangle 4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1014" name="Rectangle 4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41015" name="Group 48"/>
            <p:cNvGrpSpPr>
              <a:grpSpLocks/>
            </p:cNvGrpSpPr>
            <p:nvPr/>
          </p:nvGrpSpPr>
          <p:grpSpPr bwMode="auto">
            <a:xfrm>
              <a:off x="2221" y="1871"/>
              <a:ext cx="518" cy="782"/>
              <a:chOff x="2400" y="1656"/>
              <a:chExt cx="752" cy="1136"/>
            </a:xfrm>
          </p:grpSpPr>
          <p:sp>
            <p:nvSpPr>
              <p:cNvPr id="41028" name="Freeform 4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1029" name="Freeform 5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1030" name="Freeform 5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1031" name="Freeform 5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1032" name="Freeform 5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41033" name="Line 5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34" name="Line 5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1016" name="Group 56"/>
            <p:cNvGrpSpPr>
              <a:grpSpLocks/>
            </p:cNvGrpSpPr>
            <p:nvPr/>
          </p:nvGrpSpPr>
          <p:grpSpPr bwMode="auto">
            <a:xfrm rot="-6511945">
              <a:off x="2834" y="1842"/>
              <a:ext cx="518" cy="783"/>
              <a:chOff x="2400" y="1656"/>
              <a:chExt cx="752" cy="1136"/>
            </a:xfrm>
          </p:grpSpPr>
          <p:sp>
            <p:nvSpPr>
              <p:cNvPr id="41021" name="Freeform 5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1022" name="Freeform 5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1023" name="Freeform 5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1024" name="Freeform 6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1025" name="Freeform 6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41026" name="Line 6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027" name="Line 6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1017" name="Freeform 64"/>
            <p:cNvSpPr>
              <a:spLocks/>
            </p:cNvSpPr>
            <p:nvPr/>
          </p:nvSpPr>
          <p:spPr bwMode="auto">
            <a:xfrm>
              <a:off x="2689" y="2097"/>
              <a:ext cx="62" cy="351"/>
            </a:xfrm>
            <a:custGeom>
              <a:avLst/>
              <a:gdLst>
                <a:gd name="T0" fmla="*/ 0 w 168"/>
                <a:gd name="T1" fmla="*/ 3 h 944"/>
                <a:gd name="T2" fmla="*/ 0 w 168"/>
                <a:gd name="T3" fmla="*/ 0 h 944"/>
                <a:gd name="T4" fmla="*/ 0 w 168"/>
                <a:gd name="T5" fmla="*/ 0 h 944"/>
                <a:gd name="T6" fmla="*/ 0 w 168"/>
                <a:gd name="T7" fmla="*/ 2 h 944"/>
                <a:gd name="T8" fmla="*/ 0 w 168"/>
                <a:gd name="T9" fmla="*/ 3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41018" name="Freeform 65"/>
            <p:cNvSpPr>
              <a:spLocks/>
            </p:cNvSpPr>
            <p:nvPr/>
          </p:nvSpPr>
          <p:spPr bwMode="auto">
            <a:xfrm>
              <a:off x="2382" y="1853"/>
              <a:ext cx="354" cy="78"/>
            </a:xfrm>
            <a:custGeom>
              <a:avLst/>
              <a:gdLst>
                <a:gd name="T0" fmla="*/ 0 w 952"/>
                <a:gd name="T1" fmla="*/ 0 h 208"/>
                <a:gd name="T2" fmla="*/ 0 w 952"/>
                <a:gd name="T3" fmla="*/ 0 h 208"/>
                <a:gd name="T4" fmla="*/ 3 w 952"/>
                <a:gd name="T5" fmla="*/ 0 h 208"/>
                <a:gd name="T6" fmla="*/ 3 w 952"/>
                <a:gd name="T7" fmla="*/ 1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1019" name="Rectangle 6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1020" name="Rectangle 6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33" name="Text Box 203"/>
          <p:cNvSpPr txBox="1">
            <a:spLocks noChangeArrowheads="1"/>
          </p:cNvSpPr>
          <p:nvPr/>
        </p:nvSpPr>
        <p:spPr bwMode="auto">
          <a:xfrm rot="1447808">
            <a:off x="522288" y="3105150"/>
            <a:ext cx="968375" cy="307975"/>
          </a:xfrm>
          <a:prstGeom prst="rect">
            <a:avLst/>
          </a:prstGeom>
          <a:solidFill>
            <a:schemeClr val="accent4">
              <a:alpha val="69000"/>
            </a:schemeClr>
          </a:solidFill>
          <a:ln w="12700" algn="ctr">
            <a:noFill/>
            <a:miter lim="800000"/>
            <a:headEnd/>
            <a:tailEnd/>
          </a:ln>
        </p:spPr>
        <p:txBody>
          <a:bodyPr lIns="0" tIns="0" rIns="0" bIns="0">
            <a:spAutoFit/>
          </a:bodyPr>
          <a:lstStyle/>
          <a:p>
            <a:pPr algn="l">
              <a:defRPr/>
            </a:pPr>
            <a:r>
              <a:rPr lang="en-US" dirty="0">
                <a:latin typeface="Arial" pitchFamily="34" charset="0"/>
              </a:rPr>
              <a:t>Closed</a:t>
            </a:r>
          </a:p>
        </p:txBody>
      </p:sp>
      <p:grpSp>
        <p:nvGrpSpPr>
          <p:cNvPr id="40979" name="Group 151"/>
          <p:cNvGrpSpPr>
            <a:grpSpLocks/>
          </p:cNvGrpSpPr>
          <p:nvPr/>
        </p:nvGrpSpPr>
        <p:grpSpPr bwMode="auto">
          <a:xfrm>
            <a:off x="5435600" y="2476500"/>
            <a:ext cx="966788" cy="650875"/>
            <a:chOff x="2984" y="3331"/>
            <a:chExt cx="845" cy="569"/>
          </a:xfrm>
        </p:grpSpPr>
        <p:sp>
          <p:nvSpPr>
            <p:cNvPr id="40989" name="AutoShape 152"/>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40990" name="Group 153"/>
            <p:cNvGrpSpPr>
              <a:grpSpLocks/>
            </p:cNvGrpSpPr>
            <p:nvPr/>
          </p:nvGrpSpPr>
          <p:grpSpPr bwMode="auto">
            <a:xfrm>
              <a:off x="3386" y="3487"/>
              <a:ext cx="443" cy="398"/>
              <a:chOff x="4838" y="2218"/>
              <a:chExt cx="395" cy="355"/>
            </a:xfrm>
          </p:grpSpPr>
          <p:sp>
            <p:nvSpPr>
              <p:cNvPr id="40991" name="Freeform 154"/>
              <p:cNvSpPr>
                <a:spLocks/>
              </p:cNvSpPr>
              <p:nvPr/>
            </p:nvSpPr>
            <p:spPr bwMode="auto">
              <a:xfrm>
                <a:off x="4888" y="2251"/>
                <a:ext cx="294" cy="113"/>
              </a:xfrm>
              <a:custGeom>
                <a:avLst/>
                <a:gdLst>
                  <a:gd name="T0" fmla="*/ 2 w 839"/>
                  <a:gd name="T1" fmla="*/ 0 h 319"/>
                  <a:gd name="T2" fmla="*/ 1 w 839"/>
                  <a:gd name="T3" fmla="*/ 0 h 319"/>
                  <a:gd name="T4" fmla="*/ 1 w 839"/>
                  <a:gd name="T5" fmla="*/ 0 h 319"/>
                  <a:gd name="T6" fmla="*/ 1 w 839"/>
                  <a:gd name="T7" fmla="*/ 0 h 319"/>
                  <a:gd name="T8" fmla="*/ 1 w 839"/>
                  <a:gd name="T9" fmla="*/ 0 h 319"/>
                  <a:gd name="T10" fmla="*/ 1 w 839"/>
                  <a:gd name="T11" fmla="*/ 0 h 319"/>
                  <a:gd name="T12" fmla="*/ 1 w 839"/>
                  <a:gd name="T13" fmla="*/ 0 h 319"/>
                  <a:gd name="T14" fmla="*/ 1 w 839"/>
                  <a:gd name="T15" fmla="*/ 0 h 319"/>
                  <a:gd name="T16" fmla="*/ 1 w 839"/>
                  <a:gd name="T17" fmla="*/ 0 h 319"/>
                  <a:gd name="T18" fmla="*/ 1 w 839"/>
                  <a:gd name="T19" fmla="*/ 0 h 319"/>
                  <a:gd name="T20" fmla="*/ 1 w 839"/>
                  <a:gd name="T21" fmla="*/ 0 h 319"/>
                  <a:gd name="T22" fmla="*/ 1 w 839"/>
                  <a:gd name="T23" fmla="*/ 0 h 319"/>
                  <a:gd name="T24" fmla="*/ 1 w 839"/>
                  <a:gd name="T25" fmla="*/ 0 h 319"/>
                  <a:gd name="T26" fmla="*/ 1 w 839"/>
                  <a:gd name="T27" fmla="*/ 0 h 319"/>
                  <a:gd name="T28" fmla="*/ 1 w 839"/>
                  <a:gd name="T29" fmla="*/ 0 h 319"/>
                  <a:gd name="T30" fmla="*/ 1 w 839"/>
                  <a:gd name="T31" fmla="*/ 0 h 319"/>
                  <a:gd name="T32" fmla="*/ 1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1 w 839"/>
                  <a:gd name="T75" fmla="*/ 0 h 319"/>
                  <a:gd name="T76" fmla="*/ 1 w 839"/>
                  <a:gd name="T77" fmla="*/ 0 h 319"/>
                  <a:gd name="T78" fmla="*/ 1 w 839"/>
                  <a:gd name="T79" fmla="*/ 0 h 319"/>
                  <a:gd name="T80" fmla="*/ 1 w 839"/>
                  <a:gd name="T81" fmla="*/ 0 h 319"/>
                  <a:gd name="T82" fmla="*/ 1 w 839"/>
                  <a:gd name="T83" fmla="*/ 0 h 319"/>
                  <a:gd name="T84" fmla="*/ 1 w 839"/>
                  <a:gd name="T85" fmla="*/ 0 h 319"/>
                  <a:gd name="T86" fmla="*/ 1 w 839"/>
                  <a:gd name="T87" fmla="*/ 1 h 319"/>
                  <a:gd name="T88" fmla="*/ 1 w 839"/>
                  <a:gd name="T89" fmla="*/ 1 h 319"/>
                  <a:gd name="T90" fmla="*/ 1 w 839"/>
                  <a:gd name="T91" fmla="*/ 1 h 319"/>
                  <a:gd name="T92" fmla="*/ 1 w 839"/>
                  <a:gd name="T93" fmla="*/ 1 h 319"/>
                  <a:gd name="T94" fmla="*/ 2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2" name="Freeform 155"/>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1 w 413"/>
                  <a:gd name="T23" fmla="*/ 0 h 156"/>
                  <a:gd name="T24" fmla="*/ 1 w 413"/>
                  <a:gd name="T25" fmla="*/ 0 h 156"/>
                  <a:gd name="T26" fmla="*/ 1 w 413"/>
                  <a:gd name="T27" fmla="*/ 0 h 156"/>
                  <a:gd name="T28" fmla="*/ 1 w 413"/>
                  <a:gd name="T29" fmla="*/ 0 h 156"/>
                  <a:gd name="T30" fmla="*/ 1 w 413"/>
                  <a:gd name="T31" fmla="*/ 0 h 156"/>
                  <a:gd name="T32" fmla="*/ 1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3" name="Freeform 156"/>
              <p:cNvSpPr>
                <a:spLocks/>
              </p:cNvSpPr>
              <p:nvPr/>
            </p:nvSpPr>
            <p:spPr bwMode="auto">
              <a:xfrm>
                <a:off x="4854" y="2282"/>
                <a:ext cx="60" cy="131"/>
              </a:xfrm>
              <a:custGeom>
                <a:avLst/>
                <a:gdLst>
                  <a:gd name="T0" fmla="*/ 0 w 170"/>
                  <a:gd name="T1" fmla="*/ 1 h 373"/>
                  <a:gd name="T2" fmla="*/ 0 w 170"/>
                  <a:gd name="T3" fmla="*/ 0 h 373"/>
                  <a:gd name="T4" fmla="*/ 0 w 170"/>
                  <a:gd name="T5" fmla="*/ 0 h 373"/>
                  <a:gd name="T6" fmla="*/ 0 w 170"/>
                  <a:gd name="T7" fmla="*/ 1 h 373"/>
                  <a:gd name="T8" fmla="*/ 0 w 170"/>
                  <a:gd name="T9" fmla="*/ 1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4" name="Freeform 157"/>
              <p:cNvSpPr>
                <a:spLocks/>
              </p:cNvSpPr>
              <p:nvPr/>
            </p:nvSpPr>
            <p:spPr bwMode="auto">
              <a:xfrm>
                <a:off x="4908" y="2282"/>
                <a:ext cx="59" cy="131"/>
              </a:xfrm>
              <a:custGeom>
                <a:avLst/>
                <a:gdLst>
                  <a:gd name="T0" fmla="*/ 0 w 168"/>
                  <a:gd name="T1" fmla="*/ 1 h 373"/>
                  <a:gd name="T2" fmla="*/ 0 w 168"/>
                  <a:gd name="T3" fmla="*/ 0 h 373"/>
                  <a:gd name="T4" fmla="*/ 0 w 168"/>
                  <a:gd name="T5" fmla="*/ 0 h 373"/>
                  <a:gd name="T6" fmla="*/ 0 w 168"/>
                  <a:gd name="T7" fmla="*/ 1 h 373"/>
                  <a:gd name="T8" fmla="*/ 0 w 168"/>
                  <a:gd name="T9" fmla="*/ 1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5" name="Freeform 158"/>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1 w 413"/>
                  <a:gd name="T23" fmla="*/ 0 h 158"/>
                  <a:gd name="T24" fmla="*/ 1 w 413"/>
                  <a:gd name="T25" fmla="*/ 0 h 158"/>
                  <a:gd name="T26" fmla="*/ 1 w 413"/>
                  <a:gd name="T27" fmla="*/ 0 h 158"/>
                  <a:gd name="T28" fmla="*/ 1 w 413"/>
                  <a:gd name="T29" fmla="*/ 0 h 158"/>
                  <a:gd name="T30" fmla="*/ 1 w 413"/>
                  <a:gd name="T31" fmla="*/ 0 h 158"/>
                  <a:gd name="T32" fmla="*/ 1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6" name="Freeform 159"/>
              <p:cNvSpPr>
                <a:spLocks/>
              </p:cNvSpPr>
              <p:nvPr/>
            </p:nvSpPr>
            <p:spPr bwMode="auto">
              <a:xfrm>
                <a:off x="5103" y="2338"/>
                <a:ext cx="60" cy="130"/>
              </a:xfrm>
              <a:custGeom>
                <a:avLst/>
                <a:gdLst>
                  <a:gd name="T0" fmla="*/ 0 w 170"/>
                  <a:gd name="T1" fmla="*/ 1 h 370"/>
                  <a:gd name="T2" fmla="*/ 0 w 170"/>
                  <a:gd name="T3" fmla="*/ 0 h 370"/>
                  <a:gd name="T4" fmla="*/ 0 w 170"/>
                  <a:gd name="T5" fmla="*/ 0 h 370"/>
                  <a:gd name="T6" fmla="*/ 0 w 170"/>
                  <a:gd name="T7" fmla="*/ 1 h 370"/>
                  <a:gd name="T8" fmla="*/ 0 w 170"/>
                  <a:gd name="T9" fmla="*/ 1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7" name="Freeform 160"/>
              <p:cNvSpPr>
                <a:spLocks/>
              </p:cNvSpPr>
              <p:nvPr/>
            </p:nvSpPr>
            <p:spPr bwMode="auto">
              <a:xfrm>
                <a:off x="5157" y="2338"/>
                <a:ext cx="60" cy="130"/>
              </a:xfrm>
              <a:custGeom>
                <a:avLst/>
                <a:gdLst>
                  <a:gd name="T0" fmla="*/ 0 w 170"/>
                  <a:gd name="T1" fmla="*/ 1 h 370"/>
                  <a:gd name="T2" fmla="*/ 0 w 170"/>
                  <a:gd name="T3" fmla="*/ 0 h 370"/>
                  <a:gd name="T4" fmla="*/ 0 w 170"/>
                  <a:gd name="T5" fmla="*/ 0 h 370"/>
                  <a:gd name="T6" fmla="*/ 0 w 170"/>
                  <a:gd name="T7" fmla="*/ 1 h 370"/>
                  <a:gd name="T8" fmla="*/ 0 w 170"/>
                  <a:gd name="T9" fmla="*/ 1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8" name="Rectangle 161"/>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0999" name="Rectangle 162"/>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000" name="Freeform 163"/>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1" name="Rectangle 164"/>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40980" name="Freeform 185"/>
          <p:cNvSpPr>
            <a:spLocks/>
          </p:cNvSpPr>
          <p:nvPr/>
        </p:nvSpPr>
        <p:spPr bwMode="auto">
          <a:xfrm>
            <a:off x="3952875" y="2713038"/>
            <a:ext cx="1482725" cy="561975"/>
          </a:xfrm>
          <a:custGeom>
            <a:avLst/>
            <a:gdLst>
              <a:gd name="T0" fmla="*/ 2147483647 w 964"/>
              <a:gd name="T1" fmla="*/ 2147483647 h 363"/>
              <a:gd name="T2" fmla="*/ 2147483647 w 964"/>
              <a:gd name="T3" fmla="*/ 2147483647 h 363"/>
              <a:gd name="T4" fmla="*/ 2147483647 w 964"/>
              <a:gd name="T5" fmla="*/ 2147483647 h 363"/>
              <a:gd name="T6" fmla="*/ 2147483647 w 964"/>
              <a:gd name="T7" fmla="*/ 2147483647 h 363"/>
              <a:gd name="T8" fmla="*/ 2147483647 w 964"/>
              <a:gd name="T9" fmla="*/ 2147483647 h 363"/>
              <a:gd name="T10" fmla="*/ 0 60000 65536"/>
              <a:gd name="T11" fmla="*/ 0 60000 65536"/>
              <a:gd name="T12" fmla="*/ 0 60000 65536"/>
              <a:gd name="T13" fmla="*/ 0 60000 65536"/>
              <a:gd name="T14" fmla="*/ 0 60000 65536"/>
              <a:gd name="T15" fmla="*/ 0 w 964"/>
              <a:gd name="T16" fmla="*/ 0 h 363"/>
              <a:gd name="T17" fmla="*/ 964 w 964"/>
              <a:gd name="T18" fmla="*/ 363 h 363"/>
            </a:gdLst>
            <a:ahLst/>
            <a:cxnLst>
              <a:cxn ang="T10">
                <a:pos x="T0" y="T1"/>
              </a:cxn>
              <a:cxn ang="T11">
                <a:pos x="T2" y="T3"/>
              </a:cxn>
              <a:cxn ang="T12">
                <a:pos x="T4" y="T5"/>
              </a:cxn>
              <a:cxn ang="T13">
                <a:pos x="T6" y="T7"/>
              </a:cxn>
              <a:cxn ang="T14">
                <a:pos x="T8" y="T9"/>
              </a:cxn>
            </a:cxnLst>
            <a:rect l="T15" t="T16" r="T17" b="T18"/>
            <a:pathLst>
              <a:path w="964" h="363">
                <a:moveTo>
                  <a:pt x="964" y="22"/>
                </a:moveTo>
                <a:cubicBezTo>
                  <a:pt x="830" y="23"/>
                  <a:pt x="314" y="0"/>
                  <a:pt x="157" y="25"/>
                </a:cubicBezTo>
                <a:cubicBezTo>
                  <a:pt x="0" y="50"/>
                  <a:pt x="18" y="124"/>
                  <a:pt x="19" y="175"/>
                </a:cubicBezTo>
                <a:cubicBezTo>
                  <a:pt x="20" y="226"/>
                  <a:pt x="6" y="305"/>
                  <a:pt x="163" y="334"/>
                </a:cubicBezTo>
                <a:cubicBezTo>
                  <a:pt x="320" y="363"/>
                  <a:pt x="797" y="346"/>
                  <a:pt x="964" y="349"/>
                </a:cubicBezTo>
              </a:path>
            </a:pathLst>
          </a:custGeom>
          <a:noFill/>
          <a:ln w="28575"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40981" name="Group 188"/>
          <p:cNvGrpSpPr>
            <a:grpSpLocks/>
          </p:cNvGrpSpPr>
          <p:nvPr/>
        </p:nvGrpSpPr>
        <p:grpSpPr bwMode="auto">
          <a:xfrm>
            <a:off x="6438900" y="2698750"/>
            <a:ext cx="2501900" cy="403225"/>
            <a:chOff x="3664" y="1048"/>
            <a:chExt cx="1576" cy="254"/>
          </a:xfrm>
        </p:grpSpPr>
        <p:grpSp>
          <p:nvGrpSpPr>
            <p:cNvPr id="40983" name="Group 189"/>
            <p:cNvGrpSpPr>
              <a:grpSpLocks/>
            </p:cNvGrpSpPr>
            <p:nvPr/>
          </p:nvGrpSpPr>
          <p:grpSpPr bwMode="auto">
            <a:xfrm rot="5931751" flipV="1">
              <a:off x="3800" y="924"/>
              <a:ext cx="242" cy="514"/>
              <a:chOff x="2702" y="903"/>
              <a:chExt cx="1477" cy="3141"/>
            </a:xfrm>
          </p:grpSpPr>
          <p:sp>
            <p:nvSpPr>
              <p:cNvPr id="40985" name="Freeform 190"/>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0986" name="Oval 191"/>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40987" name="Oval 192"/>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40988" name="Rectangle 193"/>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40984" name="Text Box 194"/>
            <p:cNvSpPr txBox="1">
              <a:spLocks noChangeArrowheads="1"/>
            </p:cNvSpPr>
            <p:nvPr/>
          </p:nvSpPr>
          <p:spPr bwMode="auto">
            <a:xfrm>
              <a:off x="4281" y="1048"/>
              <a:ext cx="95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Edit claim</a:t>
              </a:r>
            </a:p>
          </p:txBody>
        </p:sp>
      </p:grpSp>
      <p:sp>
        <p:nvSpPr>
          <p:cNvPr id="40982" name="Text Box 203"/>
          <p:cNvSpPr txBox="1">
            <a:spLocks noChangeArrowheads="1"/>
          </p:cNvSpPr>
          <p:nvPr/>
        </p:nvSpPr>
        <p:spPr bwMode="auto">
          <a:xfrm>
            <a:off x="5516563" y="3105150"/>
            <a:ext cx="661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false</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7"/>
          <p:cNvSpPr>
            <a:spLocks noGrp="1" noChangeArrowheads="1"/>
          </p:cNvSpPr>
          <p:nvPr>
            <p:ph type="title"/>
          </p:nvPr>
        </p:nvSpPr>
        <p:spPr/>
        <p:txBody>
          <a:bodyPr/>
          <a:lstStyle/>
          <a:p>
            <a:pPr eaLnBrk="1" hangingPunct="1"/>
            <a:r>
              <a:rPr lang="en-US" smtClean="0"/>
              <a:t>Static and object-based permissions</a:t>
            </a:r>
          </a:p>
        </p:txBody>
      </p:sp>
      <p:sp>
        <p:nvSpPr>
          <p:cNvPr id="43011" name="Rectangle 38"/>
          <p:cNvSpPr>
            <a:spLocks noGrp="1" noChangeArrowheads="1"/>
          </p:cNvSpPr>
          <p:nvPr>
            <p:ph idx="1"/>
          </p:nvPr>
        </p:nvSpPr>
        <p:spPr>
          <a:xfrm>
            <a:off x="519113" y="1192213"/>
            <a:ext cx="5284787" cy="5197475"/>
          </a:xfrm>
        </p:spPr>
        <p:txBody>
          <a:bodyPr/>
          <a:lstStyle/>
          <a:p>
            <a:pPr>
              <a:buFont typeface="Arial" charset="0"/>
              <a:buChar char="•"/>
            </a:pPr>
            <a:r>
              <a:rPr lang="en-US" dirty="0" smtClean="0"/>
              <a:t>Static keys return true or false based solely on whether user has a relevant permission in key</a:t>
            </a:r>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smtClean="0"/>
          </a:p>
          <a:p>
            <a:pPr>
              <a:buFont typeface="Arial" charset="0"/>
              <a:buChar char="•"/>
            </a:pPr>
            <a:r>
              <a:rPr lang="en-US" dirty="0" smtClean="0"/>
              <a:t>Object-based keys return true or false based on whether user has the relevant permission in key for given object</a:t>
            </a:r>
          </a:p>
        </p:txBody>
      </p:sp>
      <p:grpSp>
        <p:nvGrpSpPr>
          <p:cNvPr id="43012" name="Group 53"/>
          <p:cNvGrpSpPr>
            <a:grpSpLocks/>
          </p:cNvGrpSpPr>
          <p:nvPr/>
        </p:nvGrpSpPr>
        <p:grpSpPr bwMode="auto">
          <a:xfrm>
            <a:off x="6318250" y="3640138"/>
            <a:ext cx="2320925" cy="2681287"/>
            <a:chOff x="543" y="665"/>
            <a:chExt cx="1462" cy="1689"/>
          </a:xfrm>
        </p:grpSpPr>
        <p:sp>
          <p:nvSpPr>
            <p:cNvPr id="43022" name="Rectangle 54"/>
            <p:cNvSpPr>
              <a:spLocks noChangeArrowheads="1"/>
            </p:cNvSpPr>
            <p:nvPr/>
          </p:nvSpPr>
          <p:spPr bwMode="auto">
            <a:xfrm>
              <a:off x="543" y="875"/>
              <a:ext cx="1462" cy="147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3023" name="Text Box 55"/>
            <p:cNvSpPr txBox="1">
              <a:spLocks noChangeArrowheads="1"/>
            </p:cNvSpPr>
            <p:nvPr/>
          </p:nvSpPr>
          <p:spPr bwMode="auto">
            <a:xfrm>
              <a:off x="562" y="665"/>
              <a:ext cx="1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Claim </a:t>
              </a:r>
              <a:r>
                <a:rPr lang="en-US" dirty="0" smtClean="0">
                  <a:solidFill>
                    <a:schemeClr val="bg1"/>
                  </a:solidFill>
                </a:rPr>
                <a:t>edit</a:t>
              </a:r>
              <a:endParaRPr lang="en-US" dirty="0">
                <a:solidFill>
                  <a:schemeClr val="bg1"/>
                </a:solidFill>
              </a:endParaRPr>
            </a:p>
          </p:txBody>
        </p:sp>
        <p:grpSp>
          <p:nvGrpSpPr>
            <p:cNvPr id="43024" name="Group 56"/>
            <p:cNvGrpSpPr>
              <a:grpSpLocks/>
            </p:cNvGrpSpPr>
            <p:nvPr/>
          </p:nvGrpSpPr>
          <p:grpSpPr bwMode="auto">
            <a:xfrm>
              <a:off x="546" y="880"/>
              <a:ext cx="525" cy="387"/>
              <a:chOff x="2083" y="1606"/>
              <a:chExt cx="1489" cy="1097"/>
            </a:xfrm>
          </p:grpSpPr>
          <p:sp>
            <p:nvSpPr>
              <p:cNvPr id="43037" name="Rectangle 57"/>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43038" name="Freeform 58"/>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3039" name="Freeform 59"/>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3040" name="Freeform 60"/>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3041" name="Freeform 61"/>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43042" name="Rectangle 62"/>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43043" name="Rectangle 63"/>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3044" name="AutoShape 64"/>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3045" name="Freeform 65"/>
              <p:cNvSpPr>
                <a:spLocks/>
              </p:cNvSpPr>
              <p:nvPr/>
            </p:nvSpPr>
            <p:spPr bwMode="auto">
              <a:xfrm>
                <a:off x="2219" y="2561"/>
                <a:ext cx="369" cy="104"/>
              </a:xfrm>
              <a:custGeom>
                <a:avLst/>
                <a:gdLst>
                  <a:gd name="T0" fmla="*/ 0 w 992"/>
                  <a:gd name="T1" fmla="*/ 0 h 280"/>
                  <a:gd name="T2" fmla="*/ 3 w 992"/>
                  <a:gd name="T3" fmla="*/ 0 h 280"/>
                  <a:gd name="T4" fmla="*/ 3 w 992"/>
                  <a:gd name="T5" fmla="*/ 1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3046" name="Freeform 66"/>
              <p:cNvSpPr>
                <a:spLocks/>
              </p:cNvSpPr>
              <p:nvPr/>
            </p:nvSpPr>
            <p:spPr bwMode="auto">
              <a:xfrm>
                <a:off x="3429" y="2008"/>
                <a:ext cx="51" cy="375"/>
              </a:xfrm>
              <a:custGeom>
                <a:avLst/>
                <a:gdLst>
                  <a:gd name="T0" fmla="*/ 0 w 136"/>
                  <a:gd name="T1" fmla="*/ 0 h 1008"/>
                  <a:gd name="T2" fmla="*/ 0 w 136"/>
                  <a:gd name="T3" fmla="*/ 3 h 1008"/>
                  <a:gd name="T4" fmla="*/ 0 w 136"/>
                  <a:gd name="T5" fmla="*/ 2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3047" name="Rectangle 67"/>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3048" name="Rectangle 68"/>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3049" name="Rectangle 69"/>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43050" name="Group 70"/>
              <p:cNvGrpSpPr>
                <a:grpSpLocks/>
              </p:cNvGrpSpPr>
              <p:nvPr/>
            </p:nvGrpSpPr>
            <p:grpSpPr bwMode="auto">
              <a:xfrm>
                <a:off x="2221" y="1871"/>
                <a:ext cx="518" cy="782"/>
                <a:chOff x="2400" y="1656"/>
                <a:chExt cx="752" cy="1136"/>
              </a:xfrm>
            </p:grpSpPr>
            <p:sp>
              <p:nvSpPr>
                <p:cNvPr id="43063" name="Freeform 7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3064" name="Freeform 7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3065" name="Freeform 7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3066" name="Freeform 7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3067" name="Freeform 7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43068" name="Line 7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3069" name="Line 7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3051" name="Group 78"/>
              <p:cNvGrpSpPr>
                <a:grpSpLocks/>
              </p:cNvGrpSpPr>
              <p:nvPr/>
            </p:nvGrpSpPr>
            <p:grpSpPr bwMode="auto">
              <a:xfrm rot="-6511945">
                <a:off x="2834" y="1842"/>
                <a:ext cx="518" cy="783"/>
                <a:chOff x="2400" y="1656"/>
                <a:chExt cx="752" cy="1136"/>
              </a:xfrm>
            </p:grpSpPr>
            <p:sp>
              <p:nvSpPr>
                <p:cNvPr id="43056" name="Freeform 7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3057" name="Freeform 8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3058" name="Freeform 8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3059" name="Freeform 8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3060" name="Freeform 8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43061" name="Line 8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62" name="Line 8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3052" name="Freeform 86"/>
              <p:cNvSpPr>
                <a:spLocks/>
              </p:cNvSpPr>
              <p:nvPr/>
            </p:nvSpPr>
            <p:spPr bwMode="auto">
              <a:xfrm>
                <a:off x="2689" y="2097"/>
                <a:ext cx="62" cy="351"/>
              </a:xfrm>
              <a:custGeom>
                <a:avLst/>
                <a:gdLst>
                  <a:gd name="T0" fmla="*/ 0 w 168"/>
                  <a:gd name="T1" fmla="*/ 3 h 944"/>
                  <a:gd name="T2" fmla="*/ 0 w 168"/>
                  <a:gd name="T3" fmla="*/ 0 h 944"/>
                  <a:gd name="T4" fmla="*/ 0 w 168"/>
                  <a:gd name="T5" fmla="*/ 0 h 944"/>
                  <a:gd name="T6" fmla="*/ 0 w 168"/>
                  <a:gd name="T7" fmla="*/ 2 h 944"/>
                  <a:gd name="T8" fmla="*/ 0 w 168"/>
                  <a:gd name="T9" fmla="*/ 3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43053" name="Freeform 87"/>
              <p:cNvSpPr>
                <a:spLocks/>
              </p:cNvSpPr>
              <p:nvPr/>
            </p:nvSpPr>
            <p:spPr bwMode="auto">
              <a:xfrm>
                <a:off x="2382" y="1853"/>
                <a:ext cx="354" cy="78"/>
              </a:xfrm>
              <a:custGeom>
                <a:avLst/>
                <a:gdLst>
                  <a:gd name="T0" fmla="*/ 0 w 952"/>
                  <a:gd name="T1" fmla="*/ 0 h 208"/>
                  <a:gd name="T2" fmla="*/ 0 w 952"/>
                  <a:gd name="T3" fmla="*/ 0 h 208"/>
                  <a:gd name="T4" fmla="*/ 3 w 952"/>
                  <a:gd name="T5" fmla="*/ 0 h 208"/>
                  <a:gd name="T6" fmla="*/ 3 w 952"/>
                  <a:gd name="T7" fmla="*/ 1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3054" name="Rectangle 88"/>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3055" name="Rectangle 89"/>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43025" name="Group 90"/>
            <p:cNvGrpSpPr>
              <a:grpSpLocks/>
            </p:cNvGrpSpPr>
            <p:nvPr/>
          </p:nvGrpSpPr>
          <p:grpSpPr bwMode="auto">
            <a:xfrm rot="5931751" flipV="1">
              <a:off x="954" y="981"/>
              <a:ext cx="335" cy="712"/>
              <a:chOff x="2702" y="903"/>
              <a:chExt cx="1477" cy="3141"/>
            </a:xfrm>
          </p:grpSpPr>
          <p:sp>
            <p:nvSpPr>
              <p:cNvPr id="43033" name="Freeform 91"/>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3034" name="Oval 92"/>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43035" name="Oval 93"/>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43036" name="Rectangle 94"/>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43026" name="Text Box 95"/>
            <p:cNvSpPr txBox="1">
              <a:spLocks noChangeArrowheads="1"/>
            </p:cNvSpPr>
            <p:nvPr/>
          </p:nvSpPr>
          <p:spPr bwMode="auto">
            <a:xfrm>
              <a:off x="744" y="1492"/>
              <a:ext cx="10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Edit claim</a:t>
              </a:r>
            </a:p>
          </p:txBody>
        </p:sp>
        <p:grpSp>
          <p:nvGrpSpPr>
            <p:cNvPr id="43027" name="Group 96"/>
            <p:cNvGrpSpPr>
              <a:grpSpLocks/>
            </p:cNvGrpSpPr>
            <p:nvPr/>
          </p:nvGrpSpPr>
          <p:grpSpPr bwMode="auto">
            <a:xfrm rot="5931751" flipV="1">
              <a:off x="954" y="1572"/>
              <a:ext cx="335" cy="712"/>
              <a:chOff x="2702" y="903"/>
              <a:chExt cx="1477" cy="3141"/>
            </a:xfrm>
          </p:grpSpPr>
          <p:sp>
            <p:nvSpPr>
              <p:cNvPr id="43029" name="Freeform 97"/>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3030" name="Oval 98"/>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43031" name="Oval 99"/>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43032" name="Rectangle 100"/>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43028" name="Text Box 101"/>
            <p:cNvSpPr txBox="1">
              <a:spLocks noChangeArrowheads="1"/>
            </p:cNvSpPr>
            <p:nvPr/>
          </p:nvSpPr>
          <p:spPr bwMode="auto">
            <a:xfrm>
              <a:off x="744" y="2083"/>
              <a:ext cx="1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Edit closed claim</a:t>
              </a:r>
            </a:p>
          </p:txBody>
        </p:sp>
      </p:grpSp>
      <p:sp>
        <p:nvSpPr>
          <p:cNvPr id="43013" name="Rectangle 103"/>
          <p:cNvSpPr>
            <a:spLocks noChangeArrowheads="1"/>
          </p:cNvSpPr>
          <p:nvPr/>
        </p:nvSpPr>
        <p:spPr bwMode="auto">
          <a:xfrm>
            <a:off x="6324600" y="1400175"/>
            <a:ext cx="2320925" cy="162242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3014" name="Text Box 104"/>
          <p:cNvSpPr txBox="1">
            <a:spLocks noChangeArrowheads="1"/>
          </p:cNvSpPr>
          <p:nvPr/>
        </p:nvSpPr>
        <p:spPr bwMode="auto">
          <a:xfrm>
            <a:off x="6354763" y="1066800"/>
            <a:ext cx="2235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Group </a:t>
            </a:r>
            <a:r>
              <a:rPr lang="en-US" dirty="0" smtClean="0">
                <a:solidFill>
                  <a:schemeClr val="bg1"/>
                </a:solidFill>
              </a:rPr>
              <a:t>edit</a:t>
            </a:r>
            <a:endParaRPr lang="en-US" dirty="0">
              <a:solidFill>
                <a:schemeClr val="bg1"/>
              </a:solidFill>
            </a:endParaRPr>
          </a:p>
        </p:txBody>
      </p:sp>
      <p:sp>
        <p:nvSpPr>
          <p:cNvPr id="43015" name="Text Box 105"/>
          <p:cNvSpPr txBox="1">
            <a:spLocks noChangeArrowheads="1"/>
          </p:cNvSpPr>
          <p:nvPr/>
        </p:nvSpPr>
        <p:spPr bwMode="auto">
          <a:xfrm>
            <a:off x="6650038" y="2379663"/>
            <a:ext cx="16240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Edit groups</a:t>
            </a:r>
          </a:p>
        </p:txBody>
      </p:sp>
      <p:pic>
        <p:nvPicPr>
          <p:cNvPr id="43016" name="Picture 17" descr="claimcenter.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7300" y="1404938"/>
            <a:ext cx="617538"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017" name="Group 113"/>
          <p:cNvGrpSpPr>
            <a:grpSpLocks/>
          </p:cNvGrpSpPr>
          <p:nvPr/>
        </p:nvGrpSpPr>
        <p:grpSpPr bwMode="auto">
          <a:xfrm rot="5931751" flipV="1">
            <a:off x="6984206" y="1567657"/>
            <a:ext cx="531813" cy="1130300"/>
            <a:chOff x="2702" y="903"/>
            <a:chExt cx="1477" cy="3141"/>
          </a:xfrm>
        </p:grpSpPr>
        <p:sp>
          <p:nvSpPr>
            <p:cNvPr id="43018" name="Freeform 114"/>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3019" name="Oval 115"/>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43020" name="Oval 116"/>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43021" name="Rectangle 117"/>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19" y="467697"/>
            <a:ext cx="6004692" cy="307932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0950" y="1896941"/>
            <a:ext cx="6353247" cy="28511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7172" name="Rectangle 4"/>
          <p:cNvSpPr>
            <a:spLocks noGrp="1" noChangeArrowheads="1"/>
          </p:cNvSpPr>
          <p:nvPr>
            <p:ph type="title"/>
          </p:nvPr>
        </p:nvSpPr>
        <p:spPr/>
        <p:txBody>
          <a:bodyPr/>
          <a:lstStyle/>
          <a:p>
            <a:r>
              <a:rPr lang="en-US" smtClean="0"/>
              <a:t>Access</a:t>
            </a:r>
          </a:p>
        </p:txBody>
      </p:sp>
      <p:sp>
        <p:nvSpPr>
          <p:cNvPr id="7173" name="Rectangle 5"/>
          <p:cNvSpPr>
            <a:spLocks noGrp="1" noChangeArrowheads="1"/>
          </p:cNvSpPr>
          <p:nvPr>
            <p:ph idx="1"/>
          </p:nvPr>
        </p:nvSpPr>
        <p:spPr>
          <a:xfrm>
            <a:off x="538163" y="4821238"/>
            <a:ext cx="8318500" cy="1547812"/>
          </a:xfrm>
        </p:spPr>
        <p:txBody>
          <a:bodyPr/>
          <a:lstStyle/>
          <a:p>
            <a:pPr>
              <a:buFont typeface="Arial" charset="0"/>
              <a:buChar char="•"/>
            </a:pPr>
            <a:r>
              <a:rPr lang="en-US" smtClean="0"/>
              <a:t>Access is the ability to see and do things within ClaimCenter based on your user identity</a:t>
            </a:r>
          </a:p>
          <a:p>
            <a:pPr>
              <a:buFont typeface="Arial" charset="0"/>
              <a:buChar char="•"/>
            </a:pPr>
            <a:r>
              <a:rPr lang="en-US" smtClean="0"/>
              <a:t>ClaimCenter has a rich set of access functionality that is managed through a set of permissions</a:t>
            </a:r>
          </a:p>
        </p:txBody>
      </p:sp>
      <p:grpSp>
        <p:nvGrpSpPr>
          <p:cNvPr id="7174" name="Group 6"/>
          <p:cNvGrpSpPr>
            <a:grpSpLocks/>
          </p:cNvGrpSpPr>
          <p:nvPr/>
        </p:nvGrpSpPr>
        <p:grpSpPr bwMode="auto">
          <a:xfrm>
            <a:off x="7132638" y="1057275"/>
            <a:ext cx="979487" cy="933450"/>
            <a:chOff x="3917" y="3057"/>
            <a:chExt cx="809" cy="771"/>
          </a:xfrm>
        </p:grpSpPr>
        <p:sp>
          <p:nvSpPr>
            <p:cNvPr id="7183" name="AutoShape 7"/>
            <p:cNvSpPr>
              <a:spLocks noChangeArrowheads="1"/>
            </p:cNvSpPr>
            <p:nvPr/>
          </p:nvSpPr>
          <p:spPr bwMode="auto">
            <a:xfrm>
              <a:off x="3917" y="3066"/>
              <a:ext cx="747" cy="76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7184" name="Oval 8"/>
            <p:cNvSpPr>
              <a:spLocks noChangeArrowheads="1"/>
            </p:cNvSpPr>
            <p:nvPr/>
          </p:nvSpPr>
          <p:spPr bwMode="auto">
            <a:xfrm>
              <a:off x="4227" y="3706"/>
              <a:ext cx="175" cy="95"/>
            </a:xfrm>
            <a:prstGeom prst="ellipse">
              <a:avLst/>
            </a:prstGeom>
            <a:solidFill>
              <a:srgbClr val="FAD461"/>
            </a:solidFill>
            <a:ln w="28575" algn="ctr">
              <a:solidFill>
                <a:schemeClr val="bg1"/>
              </a:solidFill>
              <a:round/>
              <a:headEnd/>
              <a:tailEnd/>
            </a:ln>
          </p:spPr>
          <p:txBody>
            <a:bodyPr wrap="none" anchor="ctr"/>
            <a:lstStyle/>
            <a:p>
              <a:endParaRPr lang="en-US"/>
            </a:p>
          </p:txBody>
        </p:sp>
        <p:sp>
          <p:nvSpPr>
            <p:cNvPr id="7185" name="Freeform 9"/>
            <p:cNvSpPr>
              <a:spLocks/>
            </p:cNvSpPr>
            <p:nvPr/>
          </p:nvSpPr>
          <p:spPr bwMode="auto">
            <a:xfrm>
              <a:off x="4387" y="3376"/>
              <a:ext cx="270" cy="365"/>
            </a:xfrm>
            <a:custGeom>
              <a:avLst/>
              <a:gdLst>
                <a:gd name="T0" fmla="*/ 0 w 162"/>
                <a:gd name="T1" fmla="*/ 1762 h 216"/>
                <a:gd name="T2" fmla="*/ 578 w 162"/>
                <a:gd name="T3" fmla="*/ 1490 h 216"/>
                <a:gd name="T4" fmla="*/ 1088 w 162"/>
                <a:gd name="T5" fmla="*/ 686 h 216"/>
                <a:gd name="T6" fmla="*/ 1250 w 162"/>
                <a:gd name="T7" fmla="*/ 0 h 216"/>
                <a:gd name="T8" fmla="*/ 0 60000 65536"/>
                <a:gd name="T9" fmla="*/ 0 60000 65536"/>
                <a:gd name="T10" fmla="*/ 0 60000 65536"/>
                <a:gd name="T11" fmla="*/ 0 60000 65536"/>
                <a:gd name="T12" fmla="*/ 0 w 162"/>
                <a:gd name="T13" fmla="*/ 0 h 216"/>
                <a:gd name="T14" fmla="*/ 162 w 162"/>
                <a:gd name="T15" fmla="*/ 216 h 216"/>
              </a:gdLst>
              <a:ahLst/>
              <a:cxnLst>
                <a:cxn ang="T8">
                  <a:pos x="T0" y="T1"/>
                </a:cxn>
                <a:cxn ang="T9">
                  <a:pos x="T2" y="T3"/>
                </a:cxn>
                <a:cxn ang="T10">
                  <a:pos x="T4" y="T5"/>
                </a:cxn>
                <a:cxn ang="T11">
                  <a:pos x="T6" y="T7"/>
                </a:cxn>
              </a:cxnLst>
              <a:rect l="T12" t="T13" r="T14" b="T15"/>
              <a:pathLst>
                <a:path w="162" h="216">
                  <a:moveTo>
                    <a:pt x="0" y="216"/>
                  </a:moveTo>
                  <a:cubicBezTo>
                    <a:pt x="25" y="210"/>
                    <a:pt x="51" y="205"/>
                    <a:pt x="75" y="183"/>
                  </a:cubicBezTo>
                  <a:cubicBezTo>
                    <a:pt x="99" y="161"/>
                    <a:pt x="127" y="114"/>
                    <a:pt x="141" y="84"/>
                  </a:cubicBezTo>
                  <a:cubicBezTo>
                    <a:pt x="155" y="54"/>
                    <a:pt x="159" y="14"/>
                    <a:pt x="162" y="0"/>
                  </a:cubicBezTo>
                </a:path>
              </a:pathLst>
            </a:custGeom>
            <a:noFill/>
            <a:ln w="28575"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86" name="Freeform 10"/>
            <p:cNvSpPr>
              <a:spLocks/>
            </p:cNvSpPr>
            <p:nvPr/>
          </p:nvSpPr>
          <p:spPr bwMode="auto">
            <a:xfrm>
              <a:off x="3939" y="3057"/>
              <a:ext cx="740" cy="349"/>
            </a:xfrm>
            <a:custGeom>
              <a:avLst/>
              <a:gdLst>
                <a:gd name="T0" fmla="*/ 0 w 446"/>
                <a:gd name="T1" fmla="*/ 1376 h 206"/>
                <a:gd name="T2" fmla="*/ 229 w 446"/>
                <a:gd name="T3" fmla="*/ 632 h 206"/>
                <a:gd name="T4" fmla="*/ 1093 w 446"/>
                <a:gd name="T5" fmla="*/ 166 h 206"/>
                <a:gd name="T6" fmla="*/ 1863 w 446"/>
                <a:gd name="T7" fmla="*/ 41 h 206"/>
                <a:gd name="T8" fmla="*/ 2773 w 446"/>
                <a:gd name="T9" fmla="*/ 413 h 206"/>
                <a:gd name="T10" fmla="*/ 3298 w 446"/>
                <a:gd name="T11" fmla="*/ 1225 h 206"/>
                <a:gd name="T12" fmla="*/ 3275 w 446"/>
                <a:gd name="T13" fmla="*/ 1696 h 206"/>
                <a:gd name="T14" fmla="*/ 0 60000 65536"/>
                <a:gd name="T15" fmla="*/ 0 60000 65536"/>
                <a:gd name="T16" fmla="*/ 0 60000 65536"/>
                <a:gd name="T17" fmla="*/ 0 60000 65536"/>
                <a:gd name="T18" fmla="*/ 0 60000 65536"/>
                <a:gd name="T19" fmla="*/ 0 60000 65536"/>
                <a:gd name="T20" fmla="*/ 0 60000 65536"/>
                <a:gd name="T21" fmla="*/ 0 w 446"/>
                <a:gd name="T22" fmla="*/ 0 h 206"/>
                <a:gd name="T23" fmla="*/ 446 w 446"/>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6" h="206">
                  <a:moveTo>
                    <a:pt x="0" y="167"/>
                  </a:moveTo>
                  <a:cubicBezTo>
                    <a:pt x="3" y="134"/>
                    <a:pt x="6" y="102"/>
                    <a:pt x="30" y="77"/>
                  </a:cubicBezTo>
                  <a:cubicBezTo>
                    <a:pt x="54" y="52"/>
                    <a:pt x="108" y="32"/>
                    <a:pt x="144" y="20"/>
                  </a:cubicBezTo>
                  <a:cubicBezTo>
                    <a:pt x="180" y="8"/>
                    <a:pt x="209" y="0"/>
                    <a:pt x="246" y="5"/>
                  </a:cubicBezTo>
                  <a:cubicBezTo>
                    <a:pt x="283" y="10"/>
                    <a:pt x="335" y="26"/>
                    <a:pt x="366" y="50"/>
                  </a:cubicBezTo>
                  <a:cubicBezTo>
                    <a:pt x="397" y="74"/>
                    <a:pt x="424" y="123"/>
                    <a:pt x="435" y="149"/>
                  </a:cubicBezTo>
                  <a:cubicBezTo>
                    <a:pt x="446" y="175"/>
                    <a:pt x="439" y="190"/>
                    <a:pt x="432" y="206"/>
                  </a:cubicBezTo>
                </a:path>
              </a:pathLst>
            </a:custGeom>
            <a:noFill/>
            <a:ln w="28575"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87" name="Oval 11"/>
            <p:cNvSpPr>
              <a:spLocks noChangeArrowheads="1"/>
            </p:cNvSpPr>
            <p:nvPr/>
          </p:nvSpPr>
          <p:spPr bwMode="auto">
            <a:xfrm>
              <a:off x="4601" y="3274"/>
              <a:ext cx="125" cy="203"/>
            </a:xfrm>
            <a:prstGeom prst="ellipse">
              <a:avLst/>
            </a:prstGeom>
            <a:solidFill>
              <a:srgbClr val="FAD461"/>
            </a:solidFill>
            <a:ln w="28575">
              <a:solidFill>
                <a:schemeClr val="bg1"/>
              </a:solidFill>
              <a:round/>
              <a:headEnd/>
              <a:tailEnd/>
            </a:ln>
          </p:spPr>
          <p:txBody>
            <a:bodyPr wrap="none" anchor="ctr"/>
            <a:lstStyle/>
            <a:p>
              <a:endParaRPr lang="en-US"/>
            </a:p>
          </p:txBody>
        </p:sp>
      </p:grpSp>
      <p:sp>
        <p:nvSpPr>
          <p:cNvPr id="7175" name="Text Box 12"/>
          <p:cNvSpPr txBox="1">
            <a:spLocks noChangeArrowheads="1"/>
          </p:cNvSpPr>
          <p:nvPr/>
        </p:nvSpPr>
        <p:spPr bwMode="auto">
          <a:xfrm>
            <a:off x="8218488" y="1104900"/>
            <a:ext cx="6223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Ida</a:t>
            </a:r>
            <a:br>
              <a:rPr lang="en-US">
                <a:solidFill>
                  <a:schemeClr val="bg1"/>
                </a:solidFill>
              </a:rPr>
            </a:br>
            <a:r>
              <a:rPr lang="en-US">
                <a:solidFill>
                  <a:schemeClr val="bg1"/>
                </a:solidFill>
              </a:rPr>
              <a:t>Belt</a:t>
            </a:r>
          </a:p>
        </p:txBody>
      </p:sp>
      <p:grpSp>
        <p:nvGrpSpPr>
          <p:cNvPr id="7176" name="Group 13"/>
          <p:cNvGrpSpPr>
            <a:grpSpLocks/>
          </p:cNvGrpSpPr>
          <p:nvPr/>
        </p:nvGrpSpPr>
        <p:grpSpPr bwMode="auto">
          <a:xfrm>
            <a:off x="228600" y="3167063"/>
            <a:ext cx="904875" cy="1270000"/>
            <a:chOff x="3870" y="2092"/>
            <a:chExt cx="570" cy="800"/>
          </a:xfrm>
        </p:grpSpPr>
        <p:sp>
          <p:nvSpPr>
            <p:cNvPr id="7178" name="Line 14"/>
            <p:cNvSpPr>
              <a:spLocks noChangeShapeType="1"/>
            </p:cNvSpPr>
            <p:nvPr/>
          </p:nvSpPr>
          <p:spPr bwMode="auto">
            <a:xfrm>
              <a:off x="4238"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9" name="Line 15"/>
            <p:cNvSpPr>
              <a:spLocks noChangeShapeType="1"/>
            </p:cNvSpPr>
            <p:nvPr/>
          </p:nvSpPr>
          <p:spPr bwMode="auto">
            <a:xfrm flipH="1">
              <a:off x="3870"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80" name="AutoShape 16"/>
            <p:cNvSpPr>
              <a:spLocks noChangeArrowheads="1"/>
            </p:cNvSpPr>
            <p:nvPr/>
          </p:nvSpPr>
          <p:spPr bwMode="auto">
            <a:xfrm rot="10800000">
              <a:off x="4122" y="2645"/>
              <a:ext cx="89" cy="70"/>
            </a:xfrm>
            <a:prstGeom prst="pentagon">
              <a:avLst/>
            </a:prstGeom>
            <a:solidFill>
              <a:srgbClr val="CC99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7181" name="Freeform 17"/>
            <p:cNvSpPr>
              <a:spLocks/>
            </p:cNvSpPr>
            <p:nvPr/>
          </p:nvSpPr>
          <p:spPr bwMode="auto">
            <a:xfrm>
              <a:off x="4114" y="2691"/>
              <a:ext cx="97" cy="201"/>
            </a:xfrm>
            <a:custGeom>
              <a:avLst/>
              <a:gdLst>
                <a:gd name="T0" fmla="*/ 75 w 75"/>
                <a:gd name="T1" fmla="*/ 8 h 156"/>
                <a:gd name="T2" fmla="*/ 0 w 75"/>
                <a:gd name="T3" fmla="*/ 314 h 156"/>
                <a:gd name="T4" fmla="*/ 109 w 75"/>
                <a:gd name="T5" fmla="*/ 430 h 156"/>
                <a:gd name="T6" fmla="*/ 210 w 75"/>
                <a:gd name="T7" fmla="*/ 314 h 156"/>
                <a:gd name="T8" fmla="*/ 133 w 75"/>
                <a:gd name="T9" fmla="*/ 0 h 156"/>
                <a:gd name="T10" fmla="*/ 0 60000 65536"/>
                <a:gd name="T11" fmla="*/ 0 60000 65536"/>
                <a:gd name="T12" fmla="*/ 0 60000 65536"/>
                <a:gd name="T13" fmla="*/ 0 60000 65536"/>
                <a:gd name="T14" fmla="*/ 0 60000 65536"/>
                <a:gd name="T15" fmla="*/ 0 w 75"/>
                <a:gd name="T16" fmla="*/ 0 h 156"/>
                <a:gd name="T17" fmla="*/ 75 w 75"/>
                <a:gd name="T18" fmla="*/ 156 h 156"/>
              </a:gdLst>
              <a:ahLst/>
              <a:cxnLst>
                <a:cxn ang="T10">
                  <a:pos x="T0" y="T1"/>
                </a:cxn>
                <a:cxn ang="T11">
                  <a:pos x="T2" y="T3"/>
                </a:cxn>
                <a:cxn ang="T12">
                  <a:pos x="T4" y="T5"/>
                </a:cxn>
                <a:cxn ang="T13">
                  <a:pos x="T6" y="T7"/>
                </a:cxn>
                <a:cxn ang="T14">
                  <a:pos x="T8" y="T9"/>
                </a:cxn>
              </a:cxnLst>
              <a:rect l="T15" t="T16" r="T17" b="T18"/>
              <a:pathLst>
                <a:path w="75" h="156">
                  <a:moveTo>
                    <a:pt x="27" y="3"/>
                  </a:moveTo>
                  <a:lnTo>
                    <a:pt x="0" y="114"/>
                  </a:lnTo>
                  <a:lnTo>
                    <a:pt x="39" y="156"/>
                  </a:lnTo>
                  <a:lnTo>
                    <a:pt x="75" y="114"/>
                  </a:lnTo>
                  <a:lnTo>
                    <a:pt x="48" y="0"/>
                  </a:lnTo>
                </a:path>
              </a:pathLst>
            </a:custGeom>
            <a:solidFill>
              <a:srgbClr val="CC99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anchor="ctr"/>
            <a:lstStyle/>
            <a:p>
              <a:endParaRPr lang="en-US"/>
            </a:p>
          </p:txBody>
        </p:sp>
        <p:sp>
          <p:nvSpPr>
            <p:cNvPr id="7182" name="AutoShape 18"/>
            <p:cNvSpPr>
              <a:spLocks noChangeArrowheads="1"/>
            </p:cNvSpPr>
            <p:nvPr/>
          </p:nvSpPr>
          <p:spPr bwMode="auto">
            <a:xfrm>
              <a:off x="3887" y="2092"/>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sp>
        <p:nvSpPr>
          <p:cNvPr id="7177" name="Text Box 19"/>
          <p:cNvSpPr txBox="1">
            <a:spLocks noChangeArrowheads="1"/>
          </p:cNvSpPr>
          <p:nvPr/>
        </p:nvSpPr>
        <p:spPr bwMode="auto">
          <a:xfrm>
            <a:off x="1187450" y="3673475"/>
            <a:ext cx="1333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Rick</a:t>
            </a:r>
            <a:br>
              <a:rPr lang="en-US">
                <a:solidFill>
                  <a:schemeClr val="bg1"/>
                </a:solidFill>
              </a:rPr>
            </a:br>
            <a:r>
              <a:rPr lang="en-US">
                <a:solidFill>
                  <a:schemeClr val="bg1"/>
                </a:solidFill>
              </a:rPr>
              <a:t>Ralston</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Application permission key entities</a:t>
            </a:r>
          </a:p>
        </p:txBody>
      </p:sp>
      <p:sp>
        <p:nvSpPr>
          <p:cNvPr id="44035" name="Rectangle 3"/>
          <p:cNvSpPr>
            <a:spLocks noGrp="1" noChangeArrowheads="1"/>
          </p:cNvSpPr>
          <p:nvPr>
            <p:ph idx="1"/>
          </p:nvPr>
        </p:nvSpPr>
        <p:spPr>
          <a:xfrm>
            <a:off x="519113" y="5213350"/>
            <a:ext cx="8318500" cy="1176338"/>
          </a:xfrm>
        </p:spPr>
        <p:txBody>
          <a:bodyPr/>
          <a:lstStyle/>
          <a:p>
            <a:pPr>
              <a:buFont typeface="Arial" charset="0"/>
              <a:buChar char="•"/>
            </a:pPr>
            <a:r>
              <a:rPr lang="en-US" dirty="0" smtClean="0"/>
              <a:t>Every application permission key is associated to a given entity</a:t>
            </a:r>
          </a:p>
          <a:p>
            <a:pPr lvl="1"/>
            <a:r>
              <a:rPr lang="en-US" dirty="0" smtClean="0"/>
              <a:t>Given entity is listed at beginning of key name</a:t>
            </a:r>
          </a:p>
        </p:txBody>
      </p:sp>
      <p:sp>
        <p:nvSpPr>
          <p:cNvPr id="44036" name="Text Box 5"/>
          <p:cNvSpPr txBox="1">
            <a:spLocks noChangeArrowheads="1"/>
          </p:cNvSpPr>
          <p:nvPr/>
        </p:nvSpPr>
        <p:spPr bwMode="auto">
          <a:xfrm>
            <a:off x="1373188" y="2236788"/>
            <a:ext cx="2235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CCCCFF"/>
                </a:solidFill>
              </a:rPr>
              <a:t>Group</a:t>
            </a:r>
            <a:r>
              <a:rPr lang="en-US" dirty="0">
                <a:solidFill>
                  <a:schemeClr val="bg1"/>
                </a:solidFill>
              </a:rPr>
              <a:t> </a:t>
            </a:r>
            <a:r>
              <a:rPr lang="en-US" dirty="0" smtClean="0">
                <a:solidFill>
                  <a:schemeClr val="bg1"/>
                </a:solidFill>
              </a:rPr>
              <a:t>edit</a:t>
            </a:r>
            <a:endParaRPr lang="en-US" dirty="0">
              <a:solidFill>
                <a:schemeClr val="bg1"/>
              </a:solidFill>
            </a:endParaRPr>
          </a:p>
        </p:txBody>
      </p:sp>
      <p:sp>
        <p:nvSpPr>
          <p:cNvPr id="44037" name="Line 18"/>
          <p:cNvSpPr>
            <a:spLocks noChangeShapeType="1"/>
          </p:cNvSpPr>
          <p:nvPr/>
        </p:nvSpPr>
        <p:spPr bwMode="auto">
          <a:xfrm flipV="1">
            <a:off x="2503488" y="1844675"/>
            <a:ext cx="0" cy="3460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44038" name="Group 21"/>
          <p:cNvGrpSpPr>
            <a:grpSpLocks/>
          </p:cNvGrpSpPr>
          <p:nvPr/>
        </p:nvGrpSpPr>
        <p:grpSpPr bwMode="auto">
          <a:xfrm flipH="1">
            <a:off x="1717675" y="1141413"/>
            <a:ext cx="1573213" cy="746125"/>
            <a:chOff x="0" y="2816"/>
            <a:chExt cx="634" cy="301"/>
          </a:xfrm>
        </p:grpSpPr>
        <p:sp>
          <p:nvSpPr>
            <p:cNvPr id="44101" name="Rectangle 22"/>
            <p:cNvSpPr>
              <a:spLocks noChangeArrowheads="1"/>
            </p:cNvSpPr>
            <p:nvPr/>
          </p:nvSpPr>
          <p:spPr bwMode="auto">
            <a:xfrm>
              <a:off x="0" y="2816"/>
              <a:ext cx="634" cy="301"/>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44102" name="Text Box 23"/>
            <p:cNvSpPr txBox="1">
              <a:spLocks noChangeArrowheads="1"/>
            </p:cNvSpPr>
            <p:nvPr/>
          </p:nvSpPr>
          <p:spPr bwMode="auto">
            <a:xfrm>
              <a:off x="17" y="2889"/>
              <a:ext cx="598" cy="147"/>
            </a:xfrm>
            <a:prstGeom prst="rect">
              <a:avLst/>
            </a:prstGeom>
            <a:solidFill>
              <a:srgbClr val="CC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Group</a:t>
              </a:r>
            </a:p>
          </p:txBody>
        </p:sp>
      </p:grpSp>
      <p:grpSp>
        <p:nvGrpSpPr>
          <p:cNvPr id="44039" name="Group 28"/>
          <p:cNvGrpSpPr>
            <a:grpSpLocks/>
          </p:cNvGrpSpPr>
          <p:nvPr/>
        </p:nvGrpSpPr>
        <p:grpSpPr bwMode="auto">
          <a:xfrm flipH="1">
            <a:off x="5629275" y="1125538"/>
            <a:ext cx="1333500" cy="801687"/>
            <a:chOff x="2745" y="2043"/>
            <a:chExt cx="725" cy="436"/>
          </a:xfrm>
        </p:grpSpPr>
        <p:sp>
          <p:nvSpPr>
            <p:cNvPr id="44099" name="Rectangle 29"/>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44100" name="Text Box 30"/>
            <p:cNvSpPr txBox="1">
              <a:spLocks noChangeArrowheads="1"/>
            </p:cNvSpPr>
            <p:nvPr/>
          </p:nvSpPr>
          <p:spPr bwMode="auto">
            <a:xfrm>
              <a:off x="2841" y="2146"/>
              <a:ext cx="536" cy="198"/>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grpSp>
        <p:nvGrpSpPr>
          <p:cNvPr id="44040" name="Group 70"/>
          <p:cNvGrpSpPr>
            <a:grpSpLocks/>
          </p:cNvGrpSpPr>
          <p:nvPr/>
        </p:nvGrpSpPr>
        <p:grpSpPr bwMode="auto">
          <a:xfrm>
            <a:off x="5135563" y="2268538"/>
            <a:ext cx="2320925" cy="2681287"/>
            <a:chOff x="5135563" y="2268538"/>
            <a:chExt cx="2320925" cy="2681287"/>
          </a:xfrm>
        </p:grpSpPr>
        <p:sp>
          <p:nvSpPr>
            <p:cNvPr id="44051" name="Rectangle 32"/>
            <p:cNvSpPr>
              <a:spLocks noChangeArrowheads="1"/>
            </p:cNvSpPr>
            <p:nvPr/>
          </p:nvSpPr>
          <p:spPr bwMode="auto">
            <a:xfrm>
              <a:off x="5135563" y="2601913"/>
              <a:ext cx="2320925" cy="234791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4052" name="Text Box 33"/>
            <p:cNvSpPr txBox="1">
              <a:spLocks noChangeArrowheads="1"/>
            </p:cNvSpPr>
            <p:nvPr/>
          </p:nvSpPr>
          <p:spPr bwMode="auto">
            <a:xfrm>
              <a:off x="5165726" y="2268538"/>
              <a:ext cx="2235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009900"/>
                  </a:solidFill>
                </a:rPr>
                <a:t>Claim</a:t>
              </a:r>
              <a:r>
                <a:rPr lang="en-US" dirty="0">
                  <a:solidFill>
                    <a:schemeClr val="bg1"/>
                  </a:solidFill>
                </a:rPr>
                <a:t> </a:t>
              </a:r>
              <a:r>
                <a:rPr lang="en-US" dirty="0" smtClean="0">
                  <a:solidFill>
                    <a:schemeClr val="bg1"/>
                  </a:solidFill>
                </a:rPr>
                <a:t>edit</a:t>
              </a:r>
              <a:endParaRPr lang="en-US" dirty="0">
                <a:solidFill>
                  <a:schemeClr val="bg1"/>
                </a:solidFill>
              </a:endParaRPr>
            </a:p>
          </p:txBody>
        </p:sp>
        <p:grpSp>
          <p:nvGrpSpPr>
            <p:cNvPr id="44053" name="Group 34"/>
            <p:cNvGrpSpPr>
              <a:grpSpLocks/>
            </p:cNvGrpSpPr>
            <p:nvPr/>
          </p:nvGrpSpPr>
          <p:grpSpPr bwMode="auto">
            <a:xfrm>
              <a:off x="5140326" y="2609850"/>
              <a:ext cx="833438" cy="614362"/>
              <a:chOff x="2083" y="1606"/>
              <a:chExt cx="1489" cy="1097"/>
            </a:xfrm>
          </p:grpSpPr>
          <p:sp>
            <p:nvSpPr>
              <p:cNvPr id="44066" name="Rectangle 3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44067" name="Freeform 3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4068" name="Freeform 3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4069" name="Freeform 3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4070" name="Freeform 3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44071" name="Rectangle 4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44072" name="Rectangle 4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4073" name="AutoShape 4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4074" name="Freeform 43"/>
              <p:cNvSpPr>
                <a:spLocks/>
              </p:cNvSpPr>
              <p:nvPr/>
            </p:nvSpPr>
            <p:spPr bwMode="auto">
              <a:xfrm>
                <a:off x="2219" y="2561"/>
                <a:ext cx="369" cy="104"/>
              </a:xfrm>
              <a:custGeom>
                <a:avLst/>
                <a:gdLst>
                  <a:gd name="T0" fmla="*/ 0 w 992"/>
                  <a:gd name="T1" fmla="*/ 0 h 280"/>
                  <a:gd name="T2" fmla="*/ 3 w 992"/>
                  <a:gd name="T3" fmla="*/ 0 h 280"/>
                  <a:gd name="T4" fmla="*/ 3 w 992"/>
                  <a:gd name="T5" fmla="*/ 1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4075" name="Freeform 44"/>
              <p:cNvSpPr>
                <a:spLocks/>
              </p:cNvSpPr>
              <p:nvPr/>
            </p:nvSpPr>
            <p:spPr bwMode="auto">
              <a:xfrm>
                <a:off x="3429" y="2008"/>
                <a:ext cx="51" cy="375"/>
              </a:xfrm>
              <a:custGeom>
                <a:avLst/>
                <a:gdLst>
                  <a:gd name="T0" fmla="*/ 0 w 136"/>
                  <a:gd name="T1" fmla="*/ 0 h 1008"/>
                  <a:gd name="T2" fmla="*/ 0 w 136"/>
                  <a:gd name="T3" fmla="*/ 3 h 1008"/>
                  <a:gd name="T4" fmla="*/ 0 w 136"/>
                  <a:gd name="T5" fmla="*/ 2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4076" name="Rectangle 4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4077" name="Rectangle 4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4078" name="Rectangle 4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44079" name="Group 48"/>
              <p:cNvGrpSpPr>
                <a:grpSpLocks/>
              </p:cNvGrpSpPr>
              <p:nvPr/>
            </p:nvGrpSpPr>
            <p:grpSpPr bwMode="auto">
              <a:xfrm>
                <a:off x="2221" y="1871"/>
                <a:ext cx="518" cy="782"/>
                <a:chOff x="2400" y="1656"/>
                <a:chExt cx="752" cy="1136"/>
              </a:xfrm>
            </p:grpSpPr>
            <p:sp>
              <p:nvSpPr>
                <p:cNvPr id="44092" name="Freeform 4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4093" name="Freeform 5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4094" name="Freeform 5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4095" name="Freeform 5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4096" name="Freeform 5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44097" name="Line 5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098" name="Line 5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4080" name="Group 56"/>
              <p:cNvGrpSpPr>
                <a:grpSpLocks/>
              </p:cNvGrpSpPr>
              <p:nvPr/>
            </p:nvGrpSpPr>
            <p:grpSpPr bwMode="auto">
              <a:xfrm rot="-6511945">
                <a:off x="2834" y="1842"/>
                <a:ext cx="518" cy="783"/>
                <a:chOff x="2400" y="1656"/>
                <a:chExt cx="752" cy="1136"/>
              </a:xfrm>
            </p:grpSpPr>
            <p:sp>
              <p:nvSpPr>
                <p:cNvPr id="44085" name="Freeform 5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4086" name="Freeform 5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4087" name="Freeform 5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4088" name="Freeform 6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4089" name="Freeform 6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44090" name="Line 6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4091" name="Line 6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4081" name="Freeform 64"/>
              <p:cNvSpPr>
                <a:spLocks/>
              </p:cNvSpPr>
              <p:nvPr/>
            </p:nvSpPr>
            <p:spPr bwMode="auto">
              <a:xfrm>
                <a:off x="2689" y="2097"/>
                <a:ext cx="62" cy="351"/>
              </a:xfrm>
              <a:custGeom>
                <a:avLst/>
                <a:gdLst>
                  <a:gd name="T0" fmla="*/ 0 w 168"/>
                  <a:gd name="T1" fmla="*/ 3 h 944"/>
                  <a:gd name="T2" fmla="*/ 0 w 168"/>
                  <a:gd name="T3" fmla="*/ 0 h 944"/>
                  <a:gd name="T4" fmla="*/ 0 w 168"/>
                  <a:gd name="T5" fmla="*/ 0 h 944"/>
                  <a:gd name="T6" fmla="*/ 0 w 168"/>
                  <a:gd name="T7" fmla="*/ 2 h 944"/>
                  <a:gd name="T8" fmla="*/ 0 w 168"/>
                  <a:gd name="T9" fmla="*/ 3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44082" name="Freeform 65"/>
              <p:cNvSpPr>
                <a:spLocks/>
              </p:cNvSpPr>
              <p:nvPr/>
            </p:nvSpPr>
            <p:spPr bwMode="auto">
              <a:xfrm>
                <a:off x="2382" y="1853"/>
                <a:ext cx="354" cy="78"/>
              </a:xfrm>
              <a:custGeom>
                <a:avLst/>
                <a:gdLst>
                  <a:gd name="T0" fmla="*/ 0 w 952"/>
                  <a:gd name="T1" fmla="*/ 0 h 208"/>
                  <a:gd name="T2" fmla="*/ 0 w 952"/>
                  <a:gd name="T3" fmla="*/ 0 h 208"/>
                  <a:gd name="T4" fmla="*/ 3 w 952"/>
                  <a:gd name="T5" fmla="*/ 0 h 208"/>
                  <a:gd name="T6" fmla="*/ 3 w 952"/>
                  <a:gd name="T7" fmla="*/ 1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4083" name="Rectangle 6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4084" name="Rectangle 6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44054" name="Group 68"/>
            <p:cNvGrpSpPr>
              <a:grpSpLocks/>
            </p:cNvGrpSpPr>
            <p:nvPr/>
          </p:nvGrpSpPr>
          <p:grpSpPr bwMode="auto">
            <a:xfrm rot="5931751" flipV="1">
              <a:off x="5788026" y="2770188"/>
              <a:ext cx="531812" cy="1130300"/>
              <a:chOff x="2702" y="903"/>
              <a:chExt cx="1477" cy="3141"/>
            </a:xfrm>
          </p:grpSpPr>
          <p:sp>
            <p:nvSpPr>
              <p:cNvPr id="44062" name="Freeform 69"/>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4063" name="Oval 70"/>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44064" name="Oval 71"/>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44065" name="Rectangle 72"/>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44055" name="Text Box 73"/>
            <p:cNvSpPr txBox="1">
              <a:spLocks noChangeArrowheads="1"/>
            </p:cNvSpPr>
            <p:nvPr/>
          </p:nvSpPr>
          <p:spPr bwMode="auto">
            <a:xfrm>
              <a:off x="5454651" y="3581400"/>
              <a:ext cx="16414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Edit claim</a:t>
              </a:r>
            </a:p>
          </p:txBody>
        </p:sp>
        <p:grpSp>
          <p:nvGrpSpPr>
            <p:cNvPr id="44056" name="Group 74"/>
            <p:cNvGrpSpPr>
              <a:grpSpLocks/>
            </p:cNvGrpSpPr>
            <p:nvPr/>
          </p:nvGrpSpPr>
          <p:grpSpPr bwMode="auto">
            <a:xfrm rot="5931751" flipV="1">
              <a:off x="5788026" y="3708400"/>
              <a:ext cx="531812" cy="1130300"/>
              <a:chOff x="2702" y="903"/>
              <a:chExt cx="1477" cy="3141"/>
            </a:xfrm>
          </p:grpSpPr>
          <p:sp>
            <p:nvSpPr>
              <p:cNvPr id="44058" name="Freeform 75"/>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4059" name="Oval 76"/>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44060" name="Oval 77"/>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44061" name="Rectangle 78"/>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44057" name="Text Box 79"/>
            <p:cNvSpPr txBox="1">
              <a:spLocks noChangeArrowheads="1"/>
            </p:cNvSpPr>
            <p:nvPr/>
          </p:nvSpPr>
          <p:spPr bwMode="auto">
            <a:xfrm>
              <a:off x="5454651" y="4519613"/>
              <a:ext cx="19081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Edit closed claim</a:t>
              </a:r>
            </a:p>
          </p:txBody>
        </p:sp>
      </p:grpSp>
      <p:sp>
        <p:nvSpPr>
          <p:cNvPr id="44041" name="Line 81"/>
          <p:cNvSpPr>
            <a:spLocks noChangeShapeType="1"/>
          </p:cNvSpPr>
          <p:nvPr/>
        </p:nvSpPr>
        <p:spPr bwMode="auto">
          <a:xfrm flipV="1">
            <a:off x="6296025" y="1919288"/>
            <a:ext cx="0" cy="3460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44042" name="Group 71"/>
          <p:cNvGrpSpPr>
            <a:grpSpLocks/>
          </p:cNvGrpSpPr>
          <p:nvPr/>
        </p:nvGrpSpPr>
        <p:grpSpPr bwMode="auto">
          <a:xfrm>
            <a:off x="1343025" y="2565400"/>
            <a:ext cx="2320925" cy="1627188"/>
            <a:chOff x="1343025" y="2565578"/>
            <a:chExt cx="2320925" cy="1627010"/>
          </a:xfrm>
        </p:grpSpPr>
        <p:sp>
          <p:nvSpPr>
            <p:cNvPr id="44043" name="Rectangle 4"/>
            <p:cNvSpPr>
              <a:spLocks noChangeArrowheads="1"/>
            </p:cNvSpPr>
            <p:nvPr/>
          </p:nvSpPr>
          <p:spPr bwMode="auto">
            <a:xfrm>
              <a:off x="1343025" y="2570163"/>
              <a:ext cx="2320925" cy="162242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4044" name="Text Box 6"/>
            <p:cNvSpPr txBox="1">
              <a:spLocks noChangeArrowheads="1"/>
            </p:cNvSpPr>
            <p:nvPr/>
          </p:nvSpPr>
          <p:spPr bwMode="auto">
            <a:xfrm>
              <a:off x="1668463" y="3549651"/>
              <a:ext cx="16240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Edit groups</a:t>
              </a:r>
            </a:p>
          </p:txBody>
        </p:sp>
        <p:pic>
          <p:nvPicPr>
            <p:cNvPr id="44045" name="Picture 17" descr="claimcenter.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4868" y="2565578"/>
              <a:ext cx="617770" cy="617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4046" name="Group 8"/>
            <p:cNvGrpSpPr>
              <a:grpSpLocks/>
            </p:cNvGrpSpPr>
            <p:nvPr/>
          </p:nvGrpSpPr>
          <p:grpSpPr bwMode="auto">
            <a:xfrm rot="5931751" flipV="1">
              <a:off x="2001838" y="2738438"/>
              <a:ext cx="531813" cy="1130300"/>
              <a:chOff x="2702" y="903"/>
              <a:chExt cx="1477" cy="3141"/>
            </a:xfrm>
          </p:grpSpPr>
          <p:sp>
            <p:nvSpPr>
              <p:cNvPr id="44047" name="Freeform 9"/>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4048" name="Oval 10"/>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44049" name="Oval 11"/>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44050" name="Rectangle 12"/>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gr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Group 15"/>
          <p:cNvGrpSpPr>
            <a:grpSpLocks/>
          </p:cNvGrpSpPr>
          <p:nvPr/>
        </p:nvGrpSpPr>
        <p:grpSpPr bwMode="auto">
          <a:xfrm>
            <a:off x="539750" y="2168525"/>
            <a:ext cx="8540750" cy="4052888"/>
            <a:chOff x="340" y="1366"/>
            <a:chExt cx="5380" cy="2553"/>
          </a:xfrm>
        </p:grpSpPr>
        <p:pic>
          <p:nvPicPr>
            <p:cNvPr id="45067" name="Picture 10" descr="Dictionary - APK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 y="1366"/>
              <a:ext cx="5380" cy="255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45068"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4" y="1501"/>
              <a:ext cx="2850"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grpSp>
      <p:sp>
        <p:nvSpPr>
          <p:cNvPr id="45059" name="Rectangle 3"/>
          <p:cNvSpPr>
            <a:spLocks noGrp="1" noChangeArrowheads="1"/>
          </p:cNvSpPr>
          <p:nvPr>
            <p:ph type="title"/>
          </p:nvPr>
        </p:nvSpPr>
        <p:spPr>
          <a:xfrm>
            <a:off x="495300" y="120650"/>
            <a:ext cx="8648700" cy="742950"/>
          </a:xfrm>
        </p:spPr>
        <p:txBody>
          <a:bodyPr/>
          <a:lstStyle/>
          <a:p>
            <a:pPr eaLnBrk="1" hangingPunct="1"/>
            <a:r>
              <a:rPr lang="en-US" dirty="0" smtClean="0"/>
              <a:t>Application permission keys in the security dictionary</a:t>
            </a:r>
          </a:p>
        </p:txBody>
      </p:sp>
      <p:pic>
        <p:nvPicPr>
          <p:cNvPr id="45060" name="Picture 4" descr="Four types of inf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375" y="976313"/>
            <a:ext cx="2927350" cy="12795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45061" name="AutoShape 5"/>
          <p:cNvSpPr>
            <a:spLocks noChangeArrowheads="1"/>
          </p:cNvSpPr>
          <p:nvPr/>
        </p:nvSpPr>
        <p:spPr bwMode="auto">
          <a:xfrm>
            <a:off x="325438" y="958850"/>
            <a:ext cx="2914650" cy="34448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062" name="Line 6"/>
          <p:cNvSpPr>
            <a:spLocks noChangeShapeType="1"/>
          </p:cNvSpPr>
          <p:nvPr/>
        </p:nvSpPr>
        <p:spPr bwMode="auto">
          <a:xfrm>
            <a:off x="1003300" y="1306513"/>
            <a:ext cx="273050" cy="1233487"/>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5063" name="AutoShape 7"/>
          <p:cNvSpPr>
            <a:spLocks noChangeArrowheads="1"/>
          </p:cNvSpPr>
          <p:nvPr/>
        </p:nvSpPr>
        <p:spPr bwMode="auto">
          <a:xfrm>
            <a:off x="669925" y="2589213"/>
            <a:ext cx="1489075" cy="25876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064" name="Line 8"/>
          <p:cNvSpPr>
            <a:spLocks noChangeShapeType="1"/>
          </p:cNvSpPr>
          <p:nvPr/>
        </p:nvSpPr>
        <p:spPr bwMode="auto">
          <a:xfrm>
            <a:off x="2147888" y="2725738"/>
            <a:ext cx="135255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5065" name="Text Box 11"/>
          <p:cNvSpPr txBox="1">
            <a:spLocks noChangeArrowheads="1"/>
          </p:cNvSpPr>
          <p:nvPr/>
        </p:nvSpPr>
        <p:spPr bwMode="auto">
          <a:xfrm>
            <a:off x="5929313" y="2957513"/>
            <a:ext cx="2879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static or object-based?</a:t>
            </a:r>
          </a:p>
        </p:txBody>
      </p:sp>
      <p:sp>
        <p:nvSpPr>
          <p:cNvPr id="45066" name="Line 12"/>
          <p:cNvSpPr>
            <a:spLocks noChangeShapeType="1"/>
          </p:cNvSpPr>
          <p:nvPr/>
        </p:nvSpPr>
        <p:spPr bwMode="auto">
          <a:xfrm flipH="1" flipV="1">
            <a:off x="6673850" y="2774950"/>
            <a:ext cx="169863" cy="21272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trhoades\AppData\Local\Temp\SNAGHTML1f0d7f7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6176" y="548878"/>
            <a:ext cx="4667250" cy="390526"/>
          </a:xfrm>
          <a:prstGeom prst="rect">
            <a:avLst/>
          </a:prstGeom>
          <a:noFill/>
          <a:extLst>
            <a:ext uri="{909E8E84-426E-40DD-AFC4-6F175D3DCCD1}">
              <a14:hiddenFill xmlns:a14="http://schemas.microsoft.com/office/drawing/2010/main">
                <a:solidFill>
                  <a:srgbClr val="FFFFFF"/>
                </a:solidFill>
              </a14:hiddenFill>
            </a:ext>
          </a:extLst>
        </p:spPr>
      </p:pic>
      <p:sp>
        <p:nvSpPr>
          <p:cNvPr id="46084" name="Rectangle 4"/>
          <p:cNvSpPr>
            <a:spLocks noGrp="1" noChangeArrowheads="1"/>
          </p:cNvSpPr>
          <p:nvPr>
            <p:ph type="title"/>
          </p:nvPr>
        </p:nvSpPr>
        <p:spPr/>
        <p:txBody>
          <a:bodyPr/>
          <a:lstStyle/>
          <a:p>
            <a:pPr eaLnBrk="1" hangingPunct="1"/>
            <a:r>
              <a:rPr lang="en-US" smtClean="0"/>
              <a:t>perm syntax: Key permissions</a:t>
            </a:r>
          </a:p>
        </p:txBody>
      </p:sp>
      <p:sp>
        <p:nvSpPr>
          <p:cNvPr id="46085" name="Rectangle 5"/>
          <p:cNvSpPr>
            <a:spLocks noGrp="1" noChangeArrowheads="1"/>
          </p:cNvSpPr>
          <p:nvPr>
            <p:ph idx="1"/>
          </p:nvPr>
        </p:nvSpPr>
        <p:spPr>
          <a:xfrm>
            <a:off x="317234" y="783142"/>
            <a:ext cx="3970093" cy="5197475"/>
          </a:xfrm>
        </p:spPr>
        <p:txBody>
          <a:bodyPr/>
          <a:lstStyle/>
          <a:p>
            <a:pPr>
              <a:buFont typeface="Arial" charset="0"/>
              <a:buChar char="•"/>
            </a:pPr>
            <a:r>
              <a:rPr lang="en-US" dirty="0" smtClean="0"/>
              <a:t>Static keys:</a:t>
            </a:r>
            <a:r>
              <a:rPr lang="en-US" dirty="0" smtClean="0">
                <a:solidFill>
                  <a:srgbClr val="FF3300"/>
                </a:solidFill>
              </a:rPr>
              <a:t> </a:t>
            </a:r>
          </a:p>
          <a:p>
            <a:pPr marL="0" indent="0">
              <a:buNone/>
            </a:pPr>
            <a:r>
              <a:rPr lang="en-US" dirty="0" err="1" smtClean="0">
                <a:solidFill>
                  <a:srgbClr val="FF3300"/>
                </a:solidFill>
              </a:rPr>
              <a:t>perm.</a:t>
            </a:r>
            <a:r>
              <a:rPr lang="en-US" i="1" dirty="0" err="1" smtClean="0">
                <a:solidFill>
                  <a:srgbClr val="0033CC"/>
                </a:solidFill>
              </a:rPr>
              <a:t>entity</a:t>
            </a:r>
            <a:r>
              <a:rPr lang="en-US" dirty="0" err="1" smtClean="0">
                <a:solidFill>
                  <a:srgbClr val="FF3300"/>
                </a:solidFill>
              </a:rPr>
              <a:t>.</a:t>
            </a:r>
            <a:r>
              <a:rPr lang="en-US" i="1" dirty="0" err="1" smtClean="0">
                <a:solidFill>
                  <a:srgbClr val="0033CC"/>
                </a:solidFill>
              </a:rPr>
              <a:t>appKey</a:t>
            </a:r>
            <a:endParaRPr lang="en-US" i="1" dirty="0" smtClean="0">
              <a:solidFill>
                <a:srgbClr val="0033CC"/>
              </a:solidFill>
            </a:endParaRPr>
          </a:p>
          <a:p>
            <a:pPr lvl="1"/>
            <a:r>
              <a:rPr lang="en-US" dirty="0" smtClean="0"/>
              <a:t>Returns true if</a:t>
            </a:r>
            <a:br>
              <a:rPr lang="en-US" dirty="0" smtClean="0"/>
            </a:br>
            <a:r>
              <a:rPr lang="en-US" dirty="0" smtClean="0"/>
              <a:t>current user</a:t>
            </a:r>
            <a:br>
              <a:rPr lang="en-US" dirty="0" smtClean="0"/>
            </a:br>
            <a:r>
              <a:rPr lang="en-US" dirty="0" smtClean="0"/>
              <a:t>has a relevant</a:t>
            </a:r>
            <a:br>
              <a:rPr lang="en-US" dirty="0" smtClean="0"/>
            </a:br>
            <a:r>
              <a:rPr lang="en-US" dirty="0" smtClean="0"/>
              <a:t>permission in</a:t>
            </a:r>
            <a:br>
              <a:rPr lang="en-US" dirty="0" smtClean="0"/>
            </a:br>
            <a:r>
              <a:rPr lang="en-US" dirty="0" smtClean="0"/>
              <a:t>given key</a:t>
            </a:r>
          </a:p>
          <a:p>
            <a:pPr>
              <a:buFont typeface="Arial" charset="0"/>
              <a:buChar char="•"/>
            </a:pPr>
            <a:r>
              <a:rPr lang="en-US" dirty="0" smtClean="0"/>
              <a:t>Object-based keys:</a:t>
            </a:r>
            <a:r>
              <a:rPr lang="en-US" dirty="0" smtClean="0">
                <a:solidFill>
                  <a:srgbClr val="FF3300"/>
                </a:solidFill>
              </a:rPr>
              <a:t> </a:t>
            </a:r>
            <a:r>
              <a:rPr lang="en-US" dirty="0" err="1" smtClean="0">
                <a:solidFill>
                  <a:srgbClr val="FF3300"/>
                </a:solidFill>
              </a:rPr>
              <a:t>perm.</a:t>
            </a:r>
            <a:r>
              <a:rPr lang="en-US" i="1" dirty="0" err="1" smtClean="0">
                <a:solidFill>
                  <a:srgbClr val="0033CC"/>
                </a:solidFill>
              </a:rPr>
              <a:t>entity</a:t>
            </a:r>
            <a:r>
              <a:rPr lang="en-US" dirty="0" err="1" smtClean="0">
                <a:solidFill>
                  <a:srgbClr val="FF3300"/>
                </a:solidFill>
              </a:rPr>
              <a:t>.</a:t>
            </a:r>
            <a:r>
              <a:rPr lang="en-US" i="1" dirty="0" err="1" smtClean="0">
                <a:solidFill>
                  <a:srgbClr val="0033CC"/>
                </a:solidFill>
              </a:rPr>
              <a:t>appKey</a:t>
            </a:r>
            <a:r>
              <a:rPr lang="en-US" dirty="0" smtClean="0">
                <a:solidFill>
                  <a:srgbClr val="FF3300"/>
                </a:solidFill>
              </a:rPr>
              <a:t>(</a:t>
            </a:r>
            <a:r>
              <a:rPr lang="en-US" i="1" dirty="0" smtClean="0">
                <a:solidFill>
                  <a:srgbClr val="0033CC"/>
                </a:solidFill>
              </a:rPr>
              <a:t>object</a:t>
            </a:r>
            <a:r>
              <a:rPr lang="en-US" dirty="0" smtClean="0">
                <a:solidFill>
                  <a:srgbClr val="FF3300"/>
                </a:solidFill>
              </a:rPr>
              <a:t>)</a:t>
            </a:r>
          </a:p>
          <a:p>
            <a:pPr lvl="1"/>
            <a:r>
              <a:rPr lang="en-US" dirty="0" smtClean="0"/>
              <a:t>Returns true if current user has a relevant permission</a:t>
            </a:r>
            <a:br>
              <a:rPr lang="en-US" dirty="0" smtClean="0"/>
            </a:br>
            <a:r>
              <a:rPr lang="en-US" dirty="0" smtClean="0"/>
              <a:t>in given key on the named</a:t>
            </a:r>
            <a:br>
              <a:rPr lang="en-US" dirty="0" smtClean="0"/>
            </a:br>
            <a:r>
              <a:rPr lang="en-US" dirty="0" smtClean="0"/>
              <a:t>object</a:t>
            </a:r>
          </a:p>
        </p:txBody>
      </p:sp>
      <p:sp>
        <p:nvSpPr>
          <p:cNvPr id="46086" name="AutoShape 9"/>
          <p:cNvSpPr>
            <a:spLocks noChangeArrowheads="1"/>
          </p:cNvSpPr>
          <p:nvPr/>
        </p:nvSpPr>
        <p:spPr bwMode="auto">
          <a:xfrm>
            <a:off x="7364801" y="621903"/>
            <a:ext cx="1101725" cy="28892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7689" y="1136254"/>
            <a:ext cx="5277971" cy="7620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 name="Line 8"/>
          <p:cNvSpPr>
            <a:spLocks noChangeShapeType="1"/>
          </p:cNvSpPr>
          <p:nvPr/>
        </p:nvSpPr>
        <p:spPr bwMode="auto">
          <a:xfrm flipV="1">
            <a:off x="7364801" y="910827"/>
            <a:ext cx="444460" cy="70625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2865" y="2086522"/>
            <a:ext cx="4242795" cy="291034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3" name="AutoShape 12"/>
          <p:cNvSpPr>
            <a:spLocks noChangeArrowheads="1"/>
          </p:cNvSpPr>
          <p:nvPr/>
        </p:nvSpPr>
        <p:spPr bwMode="auto">
          <a:xfrm>
            <a:off x="4844743" y="4364180"/>
            <a:ext cx="1110734" cy="24083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9273" y="5387176"/>
            <a:ext cx="6656387" cy="11334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5" name="Line 8"/>
          <p:cNvSpPr>
            <a:spLocks noChangeShapeType="1"/>
          </p:cNvSpPr>
          <p:nvPr/>
        </p:nvSpPr>
        <p:spPr bwMode="auto">
          <a:xfrm flipV="1">
            <a:off x="6436674" y="4996867"/>
            <a:ext cx="750935" cy="120191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title"/>
          </p:nvPr>
        </p:nvSpPr>
        <p:spPr>
          <a:xfrm>
            <a:off x="495300" y="120650"/>
            <a:ext cx="8648700" cy="742950"/>
          </a:xfrm>
        </p:spPr>
        <p:txBody>
          <a:bodyPr/>
          <a:lstStyle/>
          <a:p>
            <a:pPr eaLnBrk="1" hangingPunct="1"/>
            <a:r>
              <a:rPr lang="en-US" dirty="0" smtClean="0"/>
              <a:t>Pages in the security dictionary</a:t>
            </a:r>
          </a:p>
        </p:txBody>
      </p:sp>
      <p:pic>
        <p:nvPicPr>
          <p:cNvPr id="47108" name="Picture 4" descr="Four types of inf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75" y="976313"/>
            <a:ext cx="2927350" cy="12795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47109" name="AutoShape 5"/>
          <p:cNvSpPr>
            <a:spLocks noChangeArrowheads="1"/>
          </p:cNvSpPr>
          <p:nvPr/>
        </p:nvSpPr>
        <p:spPr bwMode="auto">
          <a:xfrm>
            <a:off x="325438" y="1276350"/>
            <a:ext cx="828675" cy="34448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7110" name="Line 6"/>
          <p:cNvSpPr>
            <a:spLocks noChangeShapeType="1"/>
          </p:cNvSpPr>
          <p:nvPr/>
        </p:nvSpPr>
        <p:spPr bwMode="auto">
          <a:xfrm>
            <a:off x="1003301" y="1624014"/>
            <a:ext cx="379412" cy="96996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7111" name="AutoShape 7"/>
          <p:cNvSpPr>
            <a:spLocks noChangeArrowheads="1"/>
          </p:cNvSpPr>
          <p:nvPr/>
        </p:nvSpPr>
        <p:spPr bwMode="auto">
          <a:xfrm>
            <a:off x="638175" y="3598863"/>
            <a:ext cx="1489075" cy="25876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7112" name="Line 8"/>
          <p:cNvSpPr>
            <a:spLocks noChangeShapeType="1"/>
          </p:cNvSpPr>
          <p:nvPr/>
        </p:nvSpPr>
        <p:spPr bwMode="auto">
          <a:xfrm>
            <a:off x="2116138" y="3735388"/>
            <a:ext cx="135255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7113" name="Text Box 10"/>
          <p:cNvSpPr txBox="1">
            <a:spLocks noChangeArrowheads="1"/>
          </p:cNvSpPr>
          <p:nvPr/>
        </p:nvSpPr>
        <p:spPr bwMode="auto">
          <a:xfrm>
            <a:off x="4524375" y="4430713"/>
            <a:ext cx="400526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Lists conditions that check either system permission or application permission keys</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375" y="2640928"/>
            <a:ext cx="8690971" cy="172755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 name="AutoShape 9"/>
          <p:cNvSpPr>
            <a:spLocks noChangeArrowheads="1"/>
          </p:cNvSpPr>
          <p:nvPr/>
        </p:nvSpPr>
        <p:spPr bwMode="auto">
          <a:xfrm>
            <a:off x="333375" y="3504706"/>
            <a:ext cx="1463675" cy="21812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noFill/>
        </p:spPr>
        <p:txBody>
          <a:bodyPr/>
          <a:lstStyle/>
          <a:p>
            <a:pPr eaLnBrk="1" hangingPunct="1"/>
            <a:r>
              <a:rPr lang="en-US" smtClean="0"/>
              <a:t> Lesson objectives review</a:t>
            </a:r>
          </a:p>
        </p:txBody>
      </p:sp>
      <p:sp>
        <p:nvSpPr>
          <p:cNvPr id="48131"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eaLnBrk="1" hangingPunct="1"/>
            <a:r>
              <a:rPr lang="en-US" smtClean="0"/>
              <a:t>Describe the ClaimCenter functionality that enforces security</a:t>
            </a:r>
          </a:p>
          <a:p>
            <a:pPr lvl="1" eaLnBrk="1" hangingPunct="1"/>
            <a:r>
              <a:rPr lang="en-US" smtClean="0"/>
              <a:t>Create system permissions</a:t>
            </a:r>
          </a:p>
          <a:p>
            <a:pPr lvl="1" eaLnBrk="1" hangingPunct="1"/>
            <a:r>
              <a:rPr lang="en-US" smtClean="0"/>
              <a:t>Write Gosu expressions that evaluate user permissions</a:t>
            </a:r>
          </a:p>
          <a:p>
            <a:pPr lvl="1" eaLnBrk="1" hangingPunct="1"/>
            <a:r>
              <a:rPr lang="en-US" smtClean="0"/>
              <a:t>Use application permission keys</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a:lstStyle/>
          <a:p>
            <a:pPr eaLnBrk="1" hangingPunct="1"/>
            <a:r>
              <a:rPr lang="en-US" smtClean="0"/>
              <a:t>Review questions</a:t>
            </a:r>
          </a:p>
        </p:txBody>
      </p:sp>
      <p:sp>
        <p:nvSpPr>
          <p:cNvPr id="49155" name="Rectangle 45"/>
          <p:cNvSpPr>
            <a:spLocks noGrp="1" noChangeArrowheads="1"/>
          </p:cNvSpPr>
          <p:nvPr>
            <p:ph idx="1"/>
          </p:nvPr>
        </p:nvSpPr>
        <p:spPr/>
        <p:txBody>
          <a:bodyPr/>
          <a:lstStyle/>
          <a:p>
            <a:pPr marL="457200" indent="-457200">
              <a:buFont typeface="Webdings" pitchFamily="18" charset="2"/>
              <a:buAutoNum type="arabicPeriod"/>
            </a:pPr>
            <a:r>
              <a:rPr lang="en-US" smtClean="0"/>
              <a:t>What is the difference between:</a:t>
            </a:r>
          </a:p>
          <a:p>
            <a:pPr marL="933450" lvl="1" indent="-419100">
              <a:buFont typeface="Webdings" pitchFamily="18" charset="2"/>
              <a:buAutoNum type="alphaLcParenR"/>
            </a:pPr>
            <a:r>
              <a:rPr lang="en-US" smtClean="0"/>
              <a:t>A static permission and an object-based permission?</a:t>
            </a:r>
          </a:p>
          <a:p>
            <a:pPr marL="933450" lvl="1" indent="-419100">
              <a:buFont typeface="Webdings" pitchFamily="18" charset="2"/>
              <a:buAutoNum type="alphaLcParenR"/>
            </a:pPr>
            <a:r>
              <a:rPr lang="en-US" smtClean="0"/>
              <a:t>A permission and an application permission key with only one permission in it?</a:t>
            </a:r>
          </a:p>
          <a:p>
            <a:pPr marL="933450" lvl="1" indent="-419100">
              <a:buFont typeface="Webdings" pitchFamily="18" charset="2"/>
              <a:buAutoNum type="alphaLcParenR"/>
            </a:pPr>
            <a:r>
              <a:rPr lang="en-US" smtClean="0"/>
              <a:t>An application permission key with two permissions (such as "create note" and "edit note") and a role with the same two permissions?</a:t>
            </a:r>
          </a:p>
          <a:p>
            <a:pPr marL="457200" indent="-457200">
              <a:buFont typeface="Webdings" pitchFamily="18" charset="2"/>
              <a:buAutoNum type="arabicPeriod"/>
            </a:pPr>
            <a:r>
              <a:rPr lang="en-US" smtClean="0"/>
              <a:t>Given the following perm condition:</a:t>
            </a:r>
          </a:p>
          <a:p>
            <a:pPr marL="457200" indent="-457200" algn="ctr">
              <a:buFont typeface="Webdings" pitchFamily="18" charset="2"/>
              <a:buNone/>
            </a:pPr>
            <a:r>
              <a:rPr lang="en-US" smtClean="0"/>
              <a:t>	</a:t>
            </a:r>
            <a:r>
              <a:rPr lang="en-US" b="1" smtClean="0">
                <a:solidFill>
                  <a:srgbClr val="0033CC"/>
                </a:solidFill>
                <a:latin typeface="Courier New" pitchFamily="49" charset="0"/>
              </a:rPr>
              <a:t>perm.System.applyCheck</a:t>
            </a:r>
          </a:p>
          <a:p>
            <a:pPr marL="933450" lvl="1" indent="-419100">
              <a:buFont typeface="Webdings" pitchFamily="18" charset="2"/>
              <a:buAutoNum type="alphaLcParenR"/>
            </a:pPr>
            <a:r>
              <a:rPr lang="en-US" smtClean="0"/>
              <a:t>Is </a:t>
            </a:r>
            <a:r>
              <a:rPr lang="en-US" sz="2400" b="1" smtClean="0">
                <a:solidFill>
                  <a:srgbClr val="0033CC"/>
                </a:solidFill>
                <a:latin typeface="Courier New" pitchFamily="49" charset="0"/>
              </a:rPr>
              <a:t>applyCheck</a:t>
            </a:r>
            <a:r>
              <a:rPr lang="en-US" smtClean="0"/>
              <a:t> a system permission or an application permission key?</a:t>
            </a:r>
          </a:p>
          <a:p>
            <a:pPr marL="933450" lvl="1" indent="-419100">
              <a:buFont typeface="Webdings" pitchFamily="18" charset="2"/>
              <a:buAutoNum type="alphaLcParenR"/>
            </a:pPr>
            <a:r>
              <a:rPr lang="en-US" smtClean="0"/>
              <a:t>Is </a:t>
            </a:r>
            <a:r>
              <a:rPr lang="en-US" sz="2400" b="1" smtClean="0">
                <a:solidFill>
                  <a:srgbClr val="0033CC"/>
                </a:solidFill>
                <a:latin typeface="Courier New" pitchFamily="49" charset="0"/>
              </a:rPr>
              <a:t>applyCheck</a:t>
            </a:r>
            <a:r>
              <a:rPr lang="en-US" smtClean="0"/>
              <a:t> static or object-based?</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378558199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System permissions</a:t>
            </a:r>
          </a:p>
        </p:txBody>
      </p:sp>
      <p:sp>
        <p:nvSpPr>
          <p:cNvPr id="8195" name="Rectangle 3"/>
          <p:cNvSpPr>
            <a:spLocks noGrp="1" noChangeArrowheads="1"/>
          </p:cNvSpPr>
          <p:nvPr>
            <p:ph idx="1"/>
          </p:nvPr>
        </p:nvSpPr>
        <p:spPr>
          <a:xfrm>
            <a:off x="519113" y="5608638"/>
            <a:ext cx="8318500" cy="923925"/>
          </a:xfrm>
        </p:spPr>
        <p:txBody>
          <a:bodyPr/>
          <a:lstStyle/>
          <a:p>
            <a:pPr>
              <a:buFont typeface="Arial" charset="0"/>
              <a:buChar char="•"/>
            </a:pPr>
            <a:r>
              <a:rPr lang="en-US" smtClean="0"/>
              <a:t>A system permission is a granular ability to see or do something within ClaimCenter</a:t>
            </a:r>
          </a:p>
        </p:txBody>
      </p:sp>
      <p:grpSp>
        <p:nvGrpSpPr>
          <p:cNvPr id="8196" name="Group 4"/>
          <p:cNvGrpSpPr>
            <a:grpSpLocks/>
          </p:cNvGrpSpPr>
          <p:nvPr/>
        </p:nvGrpSpPr>
        <p:grpSpPr bwMode="auto">
          <a:xfrm>
            <a:off x="598488" y="1160463"/>
            <a:ext cx="1854200" cy="1090612"/>
            <a:chOff x="641" y="580"/>
            <a:chExt cx="1168" cy="687"/>
          </a:xfrm>
        </p:grpSpPr>
        <p:grpSp>
          <p:nvGrpSpPr>
            <p:cNvPr id="8232" name="Group 5"/>
            <p:cNvGrpSpPr>
              <a:grpSpLocks/>
            </p:cNvGrpSpPr>
            <p:nvPr/>
          </p:nvGrpSpPr>
          <p:grpSpPr bwMode="auto">
            <a:xfrm rot="5931751" flipV="1">
              <a:off x="945" y="276"/>
              <a:ext cx="541" cy="1150"/>
              <a:chOff x="2702" y="903"/>
              <a:chExt cx="1477" cy="3141"/>
            </a:xfrm>
          </p:grpSpPr>
          <p:sp>
            <p:nvSpPr>
              <p:cNvPr id="8234" name="Freeform 6"/>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35" name="Oval 7"/>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8236" name="Oval 8"/>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8237" name="Rectangle 9"/>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8233" name="Text Box 10"/>
            <p:cNvSpPr txBox="1">
              <a:spLocks noChangeArrowheads="1"/>
            </p:cNvSpPr>
            <p:nvPr/>
          </p:nvSpPr>
          <p:spPr bwMode="auto">
            <a:xfrm>
              <a:off x="714" y="1094"/>
              <a:ext cx="10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View claims</a:t>
              </a:r>
            </a:p>
          </p:txBody>
        </p:sp>
      </p:grpSp>
      <p:grpSp>
        <p:nvGrpSpPr>
          <p:cNvPr id="8197" name="Group 11"/>
          <p:cNvGrpSpPr>
            <a:grpSpLocks/>
          </p:cNvGrpSpPr>
          <p:nvPr/>
        </p:nvGrpSpPr>
        <p:grpSpPr bwMode="auto">
          <a:xfrm>
            <a:off x="598488" y="2705100"/>
            <a:ext cx="1854200" cy="1090613"/>
            <a:chOff x="641" y="580"/>
            <a:chExt cx="1168" cy="687"/>
          </a:xfrm>
        </p:grpSpPr>
        <p:grpSp>
          <p:nvGrpSpPr>
            <p:cNvPr id="8226" name="Group 12"/>
            <p:cNvGrpSpPr>
              <a:grpSpLocks/>
            </p:cNvGrpSpPr>
            <p:nvPr/>
          </p:nvGrpSpPr>
          <p:grpSpPr bwMode="auto">
            <a:xfrm rot="5931751" flipV="1">
              <a:off x="945" y="276"/>
              <a:ext cx="541" cy="1150"/>
              <a:chOff x="2702" y="903"/>
              <a:chExt cx="1477" cy="3141"/>
            </a:xfrm>
          </p:grpSpPr>
          <p:sp>
            <p:nvSpPr>
              <p:cNvPr id="8228" name="Freeform 13"/>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29" name="Oval 14"/>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8230" name="Oval 15"/>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8231" name="Rectangle 16"/>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8227" name="Text Box 17"/>
            <p:cNvSpPr txBox="1">
              <a:spLocks noChangeArrowheads="1"/>
            </p:cNvSpPr>
            <p:nvPr/>
          </p:nvSpPr>
          <p:spPr bwMode="auto">
            <a:xfrm>
              <a:off x="714" y="1094"/>
              <a:ext cx="10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Edit claims</a:t>
              </a:r>
            </a:p>
          </p:txBody>
        </p:sp>
      </p:grpSp>
      <p:grpSp>
        <p:nvGrpSpPr>
          <p:cNvPr id="8198" name="Group 18"/>
          <p:cNvGrpSpPr>
            <a:grpSpLocks/>
          </p:cNvGrpSpPr>
          <p:nvPr/>
        </p:nvGrpSpPr>
        <p:grpSpPr bwMode="auto">
          <a:xfrm>
            <a:off x="598488" y="4251325"/>
            <a:ext cx="1854200" cy="1090613"/>
            <a:chOff x="641" y="580"/>
            <a:chExt cx="1168" cy="687"/>
          </a:xfrm>
        </p:grpSpPr>
        <p:grpSp>
          <p:nvGrpSpPr>
            <p:cNvPr id="8220" name="Group 19"/>
            <p:cNvGrpSpPr>
              <a:grpSpLocks/>
            </p:cNvGrpSpPr>
            <p:nvPr/>
          </p:nvGrpSpPr>
          <p:grpSpPr bwMode="auto">
            <a:xfrm rot="5931751" flipV="1">
              <a:off x="945" y="276"/>
              <a:ext cx="541" cy="1150"/>
              <a:chOff x="2702" y="903"/>
              <a:chExt cx="1477" cy="3141"/>
            </a:xfrm>
          </p:grpSpPr>
          <p:sp>
            <p:nvSpPr>
              <p:cNvPr id="8222" name="Freeform 20"/>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23" name="Oval 21"/>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8224" name="Oval 22"/>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8225" name="Rectangle 23"/>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8221" name="Text Box 24"/>
            <p:cNvSpPr txBox="1">
              <a:spLocks noChangeArrowheads="1"/>
            </p:cNvSpPr>
            <p:nvPr/>
          </p:nvSpPr>
          <p:spPr bwMode="auto">
            <a:xfrm>
              <a:off x="714" y="1094"/>
              <a:ext cx="10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Own claims</a:t>
              </a:r>
            </a:p>
          </p:txBody>
        </p:sp>
      </p:grpSp>
      <p:grpSp>
        <p:nvGrpSpPr>
          <p:cNvPr id="8199" name="Group 25"/>
          <p:cNvGrpSpPr>
            <a:grpSpLocks/>
          </p:cNvGrpSpPr>
          <p:nvPr/>
        </p:nvGrpSpPr>
        <p:grpSpPr bwMode="auto">
          <a:xfrm>
            <a:off x="6724650" y="1160463"/>
            <a:ext cx="1854200" cy="1090612"/>
            <a:chOff x="641" y="580"/>
            <a:chExt cx="1168" cy="687"/>
          </a:xfrm>
        </p:grpSpPr>
        <p:grpSp>
          <p:nvGrpSpPr>
            <p:cNvPr id="8214" name="Group 26"/>
            <p:cNvGrpSpPr>
              <a:grpSpLocks/>
            </p:cNvGrpSpPr>
            <p:nvPr/>
          </p:nvGrpSpPr>
          <p:grpSpPr bwMode="auto">
            <a:xfrm rot="5931751" flipV="1">
              <a:off x="945" y="276"/>
              <a:ext cx="541" cy="1150"/>
              <a:chOff x="2702" y="903"/>
              <a:chExt cx="1477" cy="3141"/>
            </a:xfrm>
          </p:grpSpPr>
          <p:sp>
            <p:nvSpPr>
              <p:cNvPr id="8216" name="Freeform 27"/>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17" name="Oval 28"/>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8218" name="Oval 29"/>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8219" name="Rectangle 30"/>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8215" name="Text Box 31"/>
            <p:cNvSpPr txBox="1">
              <a:spLocks noChangeArrowheads="1"/>
            </p:cNvSpPr>
            <p:nvPr/>
          </p:nvSpPr>
          <p:spPr bwMode="auto">
            <a:xfrm>
              <a:off x="714" y="1094"/>
              <a:ext cx="10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View Desktop</a:t>
              </a:r>
            </a:p>
          </p:txBody>
        </p:sp>
      </p:grpSp>
      <p:grpSp>
        <p:nvGrpSpPr>
          <p:cNvPr id="8200" name="Group 32"/>
          <p:cNvGrpSpPr>
            <a:grpSpLocks/>
          </p:cNvGrpSpPr>
          <p:nvPr/>
        </p:nvGrpSpPr>
        <p:grpSpPr bwMode="auto">
          <a:xfrm>
            <a:off x="3660775" y="1160463"/>
            <a:ext cx="1854200" cy="1090612"/>
            <a:chOff x="641" y="580"/>
            <a:chExt cx="1168" cy="687"/>
          </a:xfrm>
        </p:grpSpPr>
        <p:grpSp>
          <p:nvGrpSpPr>
            <p:cNvPr id="8208" name="Group 33"/>
            <p:cNvGrpSpPr>
              <a:grpSpLocks/>
            </p:cNvGrpSpPr>
            <p:nvPr/>
          </p:nvGrpSpPr>
          <p:grpSpPr bwMode="auto">
            <a:xfrm rot="5931751" flipV="1">
              <a:off x="945" y="276"/>
              <a:ext cx="541" cy="1150"/>
              <a:chOff x="2702" y="903"/>
              <a:chExt cx="1477" cy="3141"/>
            </a:xfrm>
          </p:grpSpPr>
          <p:sp>
            <p:nvSpPr>
              <p:cNvPr id="8210" name="Freeform 34"/>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11" name="Oval 35"/>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8212" name="Oval 36"/>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8213" name="Rectangle 37"/>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8209" name="Text Box 38"/>
            <p:cNvSpPr txBox="1">
              <a:spLocks noChangeArrowheads="1"/>
            </p:cNvSpPr>
            <p:nvPr/>
          </p:nvSpPr>
          <p:spPr bwMode="auto">
            <a:xfrm>
              <a:off x="714" y="1094"/>
              <a:ext cx="10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View groups</a:t>
              </a:r>
            </a:p>
          </p:txBody>
        </p:sp>
      </p:grpSp>
      <p:grpSp>
        <p:nvGrpSpPr>
          <p:cNvPr id="8201" name="Group 39"/>
          <p:cNvGrpSpPr>
            <a:grpSpLocks/>
          </p:cNvGrpSpPr>
          <p:nvPr/>
        </p:nvGrpSpPr>
        <p:grpSpPr bwMode="auto">
          <a:xfrm>
            <a:off x="3660775" y="2705100"/>
            <a:ext cx="1854200" cy="1090613"/>
            <a:chOff x="641" y="580"/>
            <a:chExt cx="1168" cy="687"/>
          </a:xfrm>
        </p:grpSpPr>
        <p:grpSp>
          <p:nvGrpSpPr>
            <p:cNvPr id="8202" name="Group 40"/>
            <p:cNvGrpSpPr>
              <a:grpSpLocks/>
            </p:cNvGrpSpPr>
            <p:nvPr/>
          </p:nvGrpSpPr>
          <p:grpSpPr bwMode="auto">
            <a:xfrm rot="5931751" flipV="1">
              <a:off x="945" y="276"/>
              <a:ext cx="541" cy="1150"/>
              <a:chOff x="2702" y="903"/>
              <a:chExt cx="1477" cy="3141"/>
            </a:xfrm>
          </p:grpSpPr>
          <p:sp>
            <p:nvSpPr>
              <p:cNvPr id="8204" name="Freeform 41"/>
              <p:cNvSpPr>
                <a:spLocks/>
              </p:cNvSpPr>
              <p:nvPr/>
            </p:nvSpPr>
            <p:spPr bwMode="auto">
              <a:xfrm>
                <a:off x="2702" y="903"/>
                <a:ext cx="1477" cy="3139"/>
              </a:xfrm>
              <a:custGeom>
                <a:avLst/>
                <a:gdLst>
                  <a:gd name="T0" fmla="*/ 7222 w 789"/>
                  <a:gd name="T1" fmla="*/ 30973 h 1677"/>
                  <a:gd name="T2" fmla="*/ 4139 w 789"/>
                  <a:gd name="T3" fmla="*/ 28517 h 1677"/>
                  <a:gd name="T4" fmla="*/ 1928 w 789"/>
                  <a:gd name="T5" fmla="*/ 25018 h 1677"/>
                  <a:gd name="T6" fmla="*/ 137 w 789"/>
                  <a:gd name="T7" fmla="*/ 20131 h 1677"/>
                  <a:gd name="T8" fmla="*/ 0 w 789"/>
                  <a:gd name="T9" fmla="*/ 15489 h 1677"/>
                  <a:gd name="T10" fmla="*/ 1030 w 789"/>
                  <a:gd name="T11" fmla="*/ 10967 h 1677"/>
                  <a:gd name="T12" fmla="*/ 3609 w 789"/>
                  <a:gd name="T13" fmla="*/ 6321 h 1677"/>
                  <a:gd name="T14" fmla="*/ 7492 w 789"/>
                  <a:gd name="T15" fmla="*/ 2957 h 1677"/>
                  <a:gd name="T16" fmla="*/ 11361 w 789"/>
                  <a:gd name="T17" fmla="*/ 1029 h 1677"/>
                  <a:gd name="T18" fmla="*/ 15633 w 789"/>
                  <a:gd name="T19" fmla="*/ 0 h 1677"/>
                  <a:gd name="T20" fmla="*/ 19491 w 789"/>
                  <a:gd name="T21" fmla="*/ 0 h 1677"/>
                  <a:gd name="T22" fmla="*/ 24916 w 789"/>
                  <a:gd name="T23" fmla="*/ 1679 h 1677"/>
                  <a:gd name="T24" fmla="*/ 28662 w 789"/>
                  <a:gd name="T25" fmla="*/ 4530 h 1677"/>
                  <a:gd name="T26" fmla="*/ 31633 w 789"/>
                  <a:gd name="T27" fmla="*/ 8517 h 1677"/>
                  <a:gd name="T28" fmla="*/ 33320 w 789"/>
                  <a:gd name="T29" fmla="*/ 12253 h 1677"/>
                  <a:gd name="T30" fmla="*/ 33954 w 789"/>
                  <a:gd name="T31" fmla="*/ 17557 h 1677"/>
                  <a:gd name="T32" fmla="*/ 33056 w 789"/>
                  <a:gd name="T33" fmla="*/ 22840 h 1677"/>
                  <a:gd name="T34" fmla="*/ 29703 w 789"/>
                  <a:gd name="T35" fmla="*/ 28382 h 1677"/>
                  <a:gd name="T36" fmla="*/ 26069 w 789"/>
                  <a:gd name="T37" fmla="*/ 31624 h 1677"/>
                  <a:gd name="T38" fmla="*/ 21307 w 789"/>
                  <a:gd name="T39" fmla="*/ 33047 h 1677"/>
                  <a:gd name="T40" fmla="*/ 21432 w 789"/>
                  <a:gd name="T41" fmla="*/ 35369 h 1677"/>
                  <a:gd name="T42" fmla="*/ 18591 w 789"/>
                  <a:gd name="T43" fmla="*/ 37159 h 1677"/>
                  <a:gd name="T44" fmla="*/ 18065 w 789"/>
                  <a:gd name="T45" fmla="*/ 41932 h 1677"/>
                  <a:gd name="T46" fmla="*/ 15240 w 789"/>
                  <a:gd name="T47" fmla="*/ 43749 h 1677"/>
                  <a:gd name="T48" fmla="*/ 14845 w 789"/>
                  <a:gd name="T49" fmla="*/ 46574 h 1677"/>
                  <a:gd name="T50" fmla="*/ 12136 w 789"/>
                  <a:gd name="T51" fmla="*/ 48392 h 1677"/>
                  <a:gd name="T52" fmla="*/ 11606 w 789"/>
                  <a:gd name="T53" fmla="*/ 50574 h 1677"/>
                  <a:gd name="T54" fmla="*/ 13559 w 789"/>
                  <a:gd name="T55" fmla="*/ 53166 h 1677"/>
                  <a:gd name="T56" fmla="*/ 12917 w 789"/>
                  <a:gd name="T57" fmla="*/ 58451 h 1677"/>
                  <a:gd name="T58" fmla="*/ 10208 w 789"/>
                  <a:gd name="T59" fmla="*/ 60247 h 1677"/>
                  <a:gd name="T60" fmla="*/ 9931 w 789"/>
                  <a:gd name="T61" fmla="*/ 62842 h 1677"/>
                  <a:gd name="T62" fmla="*/ 11606 w 789"/>
                  <a:gd name="T63" fmla="*/ 64912 h 1677"/>
                  <a:gd name="T64" fmla="*/ 11494 w 789"/>
                  <a:gd name="T65" fmla="*/ 67869 h 1677"/>
                  <a:gd name="T66" fmla="*/ 6574 w 789"/>
                  <a:gd name="T67" fmla="*/ 72133 h 1677"/>
                  <a:gd name="T68" fmla="*/ 3858 w 789"/>
                  <a:gd name="T69" fmla="*/ 71740 h 1677"/>
                  <a:gd name="T70" fmla="*/ 1423 w 789"/>
                  <a:gd name="T71" fmla="*/ 68521 h 1677"/>
                  <a:gd name="T72" fmla="*/ 7222 w 789"/>
                  <a:gd name="T73" fmla="*/ 309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05" name="Oval 42"/>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8206" name="Oval 43"/>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8207" name="Rectangle 44"/>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8203" name="Text Box 45"/>
            <p:cNvSpPr txBox="1">
              <a:spLocks noChangeArrowheads="1"/>
            </p:cNvSpPr>
            <p:nvPr/>
          </p:nvSpPr>
          <p:spPr bwMode="auto">
            <a:xfrm>
              <a:off x="714" y="1094"/>
              <a:ext cx="10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Edit groups</a:t>
              </a:r>
            </a:p>
          </p:txBody>
        </p:sp>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How permissions can influence access</a:t>
            </a:r>
          </a:p>
        </p:txBody>
      </p:sp>
      <p:sp>
        <p:nvSpPr>
          <p:cNvPr id="9219" name="Rectangle 3"/>
          <p:cNvSpPr>
            <a:spLocks noGrp="1" noChangeArrowheads="1"/>
          </p:cNvSpPr>
          <p:nvPr>
            <p:ph idx="1"/>
          </p:nvPr>
        </p:nvSpPr>
        <p:spPr/>
        <p:txBody>
          <a:bodyPr/>
          <a:lstStyle/>
          <a:p>
            <a:pPr>
              <a:buFont typeface="Arial" charset="0"/>
              <a:buChar char="•"/>
            </a:pPr>
            <a:r>
              <a:rPr lang="en-US" smtClean="0"/>
              <a:t>Whether or not a user has a given permission can determine what they can:</a:t>
            </a:r>
          </a:p>
          <a:p>
            <a:pPr lvl="1"/>
            <a:r>
              <a:rPr lang="en-US" smtClean="0"/>
              <a:t>View/navigate to</a:t>
            </a:r>
          </a:p>
          <a:p>
            <a:pPr lvl="1"/>
            <a:r>
              <a:rPr lang="en-US" smtClean="0"/>
              <a:t>Create, edit, and/or delete</a:t>
            </a:r>
          </a:p>
          <a:p>
            <a:pPr lvl="1"/>
            <a:r>
              <a:rPr lang="en-US" smtClean="0"/>
              <a:t>Own</a:t>
            </a:r>
          </a:p>
          <a:p>
            <a:pPr lvl="1"/>
            <a:r>
              <a:rPr lang="en-US" smtClean="0"/>
              <a:t>Act on</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757" y="2830513"/>
            <a:ext cx="6942338" cy="38175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028" y="5510213"/>
            <a:ext cx="8632090" cy="30958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0244" name="Rectangle 2"/>
          <p:cNvSpPr>
            <a:spLocks noGrp="1" noChangeArrowheads="1"/>
          </p:cNvSpPr>
          <p:nvPr>
            <p:ph type="title"/>
          </p:nvPr>
        </p:nvSpPr>
        <p:spPr/>
        <p:txBody>
          <a:bodyPr/>
          <a:lstStyle/>
          <a:p>
            <a:r>
              <a:rPr lang="en-US" smtClean="0"/>
              <a:t>View/navigate to permissions</a:t>
            </a:r>
          </a:p>
        </p:txBody>
      </p:sp>
      <p:sp>
        <p:nvSpPr>
          <p:cNvPr id="10245" name="Freeform 5"/>
          <p:cNvSpPr>
            <a:spLocks/>
          </p:cNvSpPr>
          <p:nvPr/>
        </p:nvSpPr>
        <p:spPr bwMode="auto">
          <a:xfrm rot="5931751" flipV="1">
            <a:off x="2078038" y="908050"/>
            <a:ext cx="858838" cy="1824037"/>
          </a:xfrm>
          <a:custGeom>
            <a:avLst/>
            <a:gdLst>
              <a:gd name="T0" fmla="*/ 2147483647 w 789"/>
              <a:gd name="T1" fmla="*/ 2147483647 h 1677"/>
              <a:gd name="T2" fmla="*/ 2147483647 w 789"/>
              <a:gd name="T3" fmla="*/ 2147483647 h 1677"/>
              <a:gd name="T4" fmla="*/ 2147483647 w 789"/>
              <a:gd name="T5" fmla="*/ 2147483647 h 1677"/>
              <a:gd name="T6" fmla="*/ 2147483647 w 789"/>
              <a:gd name="T7" fmla="*/ 2147483647 h 1677"/>
              <a:gd name="T8" fmla="*/ 0 w 789"/>
              <a:gd name="T9" fmla="*/ 2147483647 h 1677"/>
              <a:gd name="T10" fmla="*/ 2147483647 w 789"/>
              <a:gd name="T11" fmla="*/ 2147483647 h 1677"/>
              <a:gd name="T12" fmla="*/ 2147483647 w 789"/>
              <a:gd name="T13" fmla="*/ 2147483647 h 1677"/>
              <a:gd name="T14" fmla="*/ 2147483647 w 789"/>
              <a:gd name="T15" fmla="*/ 2147483647 h 1677"/>
              <a:gd name="T16" fmla="*/ 2147483647 w 789"/>
              <a:gd name="T17" fmla="*/ 2147483647 h 1677"/>
              <a:gd name="T18" fmla="*/ 2147483647 w 789"/>
              <a:gd name="T19" fmla="*/ 0 h 1677"/>
              <a:gd name="T20" fmla="*/ 2147483647 w 789"/>
              <a:gd name="T21" fmla="*/ 0 h 1677"/>
              <a:gd name="T22" fmla="*/ 2147483647 w 789"/>
              <a:gd name="T23" fmla="*/ 2147483647 h 1677"/>
              <a:gd name="T24" fmla="*/ 2147483647 w 789"/>
              <a:gd name="T25" fmla="*/ 2147483647 h 1677"/>
              <a:gd name="T26" fmla="*/ 2147483647 w 789"/>
              <a:gd name="T27" fmla="*/ 2147483647 h 1677"/>
              <a:gd name="T28" fmla="*/ 2147483647 w 789"/>
              <a:gd name="T29" fmla="*/ 2147483647 h 1677"/>
              <a:gd name="T30" fmla="*/ 2147483647 w 789"/>
              <a:gd name="T31" fmla="*/ 2147483647 h 1677"/>
              <a:gd name="T32" fmla="*/ 2147483647 w 789"/>
              <a:gd name="T33" fmla="*/ 2147483647 h 1677"/>
              <a:gd name="T34" fmla="*/ 2147483647 w 789"/>
              <a:gd name="T35" fmla="*/ 2147483647 h 1677"/>
              <a:gd name="T36" fmla="*/ 2147483647 w 789"/>
              <a:gd name="T37" fmla="*/ 2147483647 h 1677"/>
              <a:gd name="T38" fmla="*/ 2147483647 w 789"/>
              <a:gd name="T39" fmla="*/ 2147483647 h 1677"/>
              <a:gd name="T40" fmla="*/ 2147483647 w 789"/>
              <a:gd name="T41" fmla="*/ 2147483647 h 1677"/>
              <a:gd name="T42" fmla="*/ 2147483647 w 789"/>
              <a:gd name="T43" fmla="*/ 2147483647 h 1677"/>
              <a:gd name="T44" fmla="*/ 2147483647 w 789"/>
              <a:gd name="T45" fmla="*/ 2147483647 h 1677"/>
              <a:gd name="T46" fmla="*/ 2147483647 w 789"/>
              <a:gd name="T47" fmla="*/ 2147483647 h 1677"/>
              <a:gd name="T48" fmla="*/ 2147483647 w 789"/>
              <a:gd name="T49" fmla="*/ 2147483647 h 1677"/>
              <a:gd name="T50" fmla="*/ 2147483647 w 789"/>
              <a:gd name="T51" fmla="*/ 2147483647 h 1677"/>
              <a:gd name="T52" fmla="*/ 2147483647 w 789"/>
              <a:gd name="T53" fmla="*/ 2147483647 h 1677"/>
              <a:gd name="T54" fmla="*/ 2147483647 w 789"/>
              <a:gd name="T55" fmla="*/ 2147483647 h 1677"/>
              <a:gd name="T56" fmla="*/ 2147483647 w 789"/>
              <a:gd name="T57" fmla="*/ 2147483647 h 1677"/>
              <a:gd name="T58" fmla="*/ 2147483647 w 789"/>
              <a:gd name="T59" fmla="*/ 2147483647 h 1677"/>
              <a:gd name="T60" fmla="*/ 2147483647 w 789"/>
              <a:gd name="T61" fmla="*/ 2147483647 h 1677"/>
              <a:gd name="T62" fmla="*/ 2147483647 w 789"/>
              <a:gd name="T63" fmla="*/ 2147483647 h 1677"/>
              <a:gd name="T64" fmla="*/ 2147483647 w 789"/>
              <a:gd name="T65" fmla="*/ 2147483647 h 1677"/>
              <a:gd name="T66" fmla="*/ 2147483647 w 789"/>
              <a:gd name="T67" fmla="*/ 2147483647 h 1677"/>
              <a:gd name="T68" fmla="*/ 2147483647 w 789"/>
              <a:gd name="T69" fmla="*/ 2147483647 h 1677"/>
              <a:gd name="T70" fmla="*/ 2147483647 w 789"/>
              <a:gd name="T71" fmla="*/ 2147483647 h 1677"/>
              <a:gd name="T72" fmla="*/ 2147483647 w 789"/>
              <a:gd name="T73" fmla="*/ 2147483647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noFill/>
          <a:ln w="12700" cap="flat" cmpd="sng">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0246" name="Text Box 6"/>
          <p:cNvSpPr txBox="1">
            <a:spLocks noChangeArrowheads="1"/>
          </p:cNvSpPr>
          <p:nvPr/>
        </p:nvSpPr>
        <p:spPr bwMode="auto">
          <a:xfrm>
            <a:off x="1712913" y="2208213"/>
            <a:ext cx="17383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C0C0C0"/>
                </a:solidFill>
              </a:rPr>
              <a:t>View Team</a:t>
            </a:r>
          </a:p>
        </p:txBody>
      </p:sp>
      <p:grpSp>
        <p:nvGrpSpPr>
          <p:cNvPr id="10247" name="Group 7"/>
          <p:cNvGrpSpPr>
            <a:grpSpLocks/>
          </p:cNvGrpSpPr>
          <p:nvPr/>
        </p:nvGrpSpPr>
        <p:grpSpPr bwMode="auto">
          <a:xfrm>
            <a:off x="677863" y="1257300"/>
            <a:ext cx="979487" cy="933450"/>
            <a:chOff x="3917" y="3057"/>
            <a:chExt cx="809" cy="771"/>
          </a:xfrm>
        </p:grpSpPr>
        <p:sp>
          <p:nvSpPr>
            <p:cNvPr id="10266" name="AutoShape 8"/>
            <p:cNvSpPr>
              <a:spLocks noChangeArrowheads="1"/>
            </p:cNvSpPr>
            <p:nvPr/>
          </p:nvSpPr>
          <p:spPr bwMode="auto">
            <a:xfrm>
              <a:off x="3917" y="3066"/>
              <a:ext cx="747" cy="76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0267" name="Oval 9"/>
            <p:cNvSpPr>
              <a:spLocks noChangeArrowheads="1"/>
            </p:cNvSpPr>
            <p:nvPr/>
          </p:nvSpPr>
          <p:spPr bwMode="auto">
            <a:xfrm>
              <a:off x="4227" y="3706"/>
              <a:ext cx="175" cy="95"/>
            </a:xfrm>
            <a:prstGeom prst="ellipse">
              <a:avLst/>
            </a:prstGeom>
            <a:solidFill>
              <a:srgbClr val="FAD461"/>
            </a:solidFill>
            <a:ln w="28575" algn="ctr">
              <a:solidFill>
                <a:schemeClr val="bg1"/>
              </a:solidFill>
              <a:round/>
              <a:headEnd/>
              <a:tailEnd/>
            </a:ln>
          </p:spPr>
          <p:txBody>
            <a:bodyPr wrap="none" anchor="ctr"/>
            <a:lstStyle/>
            <a:p>
              <a:endParaRPr lang="en-US"/>
            </a:p>
          </p:txBody>
        </p:sp>
        <p:sp>
          <p:nvSpPr>
            <p:cNvPr id="10268" name="Freeform 10"/>
            <p:cNvSpPr>
              <a:spLocks/>
            </p:cNvSpPr>
            <p:nvPr/>
          </p:nvSpPr>
          <p:spPr bwMode="auto">
            <a:xfrm>
              <a:off x="4387" y="3376"/>
              <a:ext cx="270" cy="365"/>
            </a:xfrm>
            <a:custGeom>
              <a:avLst/>
              <a:gdLst>
                <a:gd name="T0" fmla="*/ 0 w 162"/>
                <a:gd name="T1" fmla="*/ 1762 h 216"/>
                <a:gd name="T2" fmla="*/ 578 w 162"/>
                <a:gd name="T3" fmla="*/ 1490 h 216"/>
                <a:gd name="T4" fmla="*/ 1088 w 162"/>
                <a:gd name="T5" fmla="*/ 686 h 216"/>
                <a:gd name="T6" fmla="*/ 1250 w 162"/>
                <a:gd name="T7" fmla="*/ 0 h 216"/>
                <a:gd name="T8" fmla="*/ 0 60000 65536"/>
                <a:gd name="T9" fmla="*/ 0 60000 65536"/>
                <a:gd name="T10" fmla="*/ 0 60000 65536"/>
                <a:gd name="T11" fmla="*/ 0 60000 65536"/>
                <a:gd name="T12" fmla="*/ 0 w 162"/>
                <a:gd name="T13" fmla="*/ 0 h 216"/>
                <a:gd name="T14" fmla="*/ 162 w 162"/>
                <a:gd name="T15" fmla="*/ 216 h 216"/>
              </a:gdLst>
              <a:ahLst/>
              <a:cxnLst>
                <a:cxn ang="T8">
                  <a:pos x="T0" y="T1"/>
                </a:cxn>
                <a:cxn ang="T9">
                  <a:pos x="T2" y="T3"/>
                </a:cxn>
                <a:cxn ang="T10">
                  <a:pos x="T4" y="T5"/>
                </a:cxn>
                <a:cxn ang="T11">
                  <a:pos x="T6" y="T7"/>
                </a:cxn>
              </a:cxnLst>
              <a:rect l="T12" t="T13" r="T14" b="T15"/>
              <a:pathLst>
                <a:path w="162" h="216">
                  <a:moveTo>
                    <a:pt x="0" y="216"/>
                  </a:moveTo>
                  <a:cubicBezTo>
                    <a:pt x="25" y="210"/>
                    <a:pt x="51" y="205"/>
                    <a:pt x="75" y="183"/>
                  </a:cubicBezTo>
                  <a:cubicBezTo>
                    <a:pt x="99" y="161"/>
                    <a:pt x="127" y="114"/>
                    <a:pt x="141" y="84"/>
                  </a:cubicBezTo>
                  <a:cubicBezTo>
                    <a:pt x="155" y="54"/>
                    <a:pt x="159" y="14"/>
                    <a:pt x="162" y="0"/>
                  </a:cubicBezTo>
                </a:path>
              </a:pathLst>
            </a:custGeom>
            <a:noFill/>
            <a:ln w="28575"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69" name="Freeform 11"/>
            <p:cNvSpPr>
              <a:spLocks/>
            </p:cNvSpPr>
            <p:nvPr/>
          </p:nvSpPr>
          <p:spPr bwMode="auto">
            <a:xfrm>
              <a:off x="3939" y="3057"/>
              <a:ext cx="740" cy="349"/>
            </a:xfrm>
            <a:custGeom>
              <a:avLst/>
              <a:gdLst>
                <a:gd name="T0" fmla="*/ 0 w 446"/>
                <a:gd name="T1" fmla="*/ 1376 h 206"/>
                <a:gd name="T2" fmla="*/ 229 w 446"/>
                <a:gd name="T3" fmla="*/ 632 h 206"/>
                <a:gd name="T4" fmla="*/ 1093 w 446"/>
                <a:gd name="T5" fmla="*/ 166 h 206"/>
                <a:gd name="T6" fmla="*/ 1863 w 446"/>
                <a:gd name="T7" fmla="*/ 41 h 206"/>
                <a:gd name="T8" fmla="*/ 2773 w 446"/>
                <a:gd name="T9" fmla="*/ 413 h 206"/>
                <a:gd name="T10" fmla="*/ 3298 w 446"/>
                <a:gd name="T11" fmla="*/ 1225 h 206"/>
                <a:gd name="T12" fmla="*/ 3275 w 446"/>
                <a:gd name="T13" fmla="*/ 1696 h 206"/>
                <a:gd name="T14" fmla="*/ 0 60000 65536"/>
                <a:gd name="T15" fmla="*/ 0 60000 65536"/>
                <a:gd name="T16" fmla="*/ 0 60000 65536"/>
                <a:gd name="T17" fmla="*/ 0 60000 65536"/>
                <a:gd name="T18" fmla="*/ 0 60000 65536"/>
                <a:gd name="T19" fmla="*/ 0 60000 65536"/>
                <a:gd name="T20" fmla="*/ 0 60000 65536"/>
                <a:gd name="T21" fmla="*/ 0 w 446"/>
                <a:gd name="T22" fmla="*/ 0 h 206"/>
                <a:gd name="T23" fmla="*/ 446 w 446"/>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6" h="206">
                  <a:moveTo>
                    <a:pt x="0" y="167"/>
                  </a:moveTo>
                  <a:cubicBezTo>
                    <a:pt x="3" y="134"/>
                    <a:pt x="6" y="102"/>
                    <a:pt x="30" y="77"/>
                  </a:cubicBezTo>
                  <a:cubicBezTo>
                    <a:pt x="54" y="52"/>
                    <a:pt x="108" y="32"/>
                    <a:pt x="144" y="20"/>
                  </a:cubicBezTo>
                  <a:cubicBezTo>
                    <a:pt x="180" y="8"/>
                    <a:pt x="209" y="0"/>
                    <a:pt x="246" y="5"/>
                  </a:cubicBezTo>
                  <a:cubicBezTo>
                    <a:pt x="283" y="10"/>
                    <a:pt x="335" y="26"/>
                    <a:pt x="366" y="50"/>
                  </a:cubicBezTo>
                  <a:cubicBezTo>
                    <a:pt x="397" y="74"/>
                    <a:pt x="424" y="123"/>
                    <a:pt x="435" y="149"/>
                  </a:cubicBezTo>
                  <a:cubicBezTo>
                    <a:pt x="446" y="175"/>
                    <a:pt x="439" y="190"/>
                    <a:pt x="432" y="206"/>
                  </a:cubicBezTo>
                </a:path>
              </a:pathLst>
            </a:custGeom>
            <a:noFill/>
            <a:ln w="28575"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70" name="Oval 12"/>
            <p:cNvSpPr>
              <a:spLocks noChangeArrowheads="1"/>
            </p:cNvSpPr>
            <p:nvPr/>
          </p:nvSpPr>
          <p:spPr bwMode="auto">
            <a:xfrm>
              <a:off x="4601" y="3274"/>
              <a:ext cx="125" cy="203"/>
            </a:xfrm>
            <a:prstGeom prst="ellipse">
              <a:avLst/>
            </a:prstGeom>
            <a:solidFill>
              <a:srgbClr val="FAD461"/>
            </a:solidFill>
            <a:ln w="28575">
              <a:solidFill>
                <a:schemeClr val="bg1"/>
              </a:solidFill>
              <a:round/>
              <a:headEnd/>
              <a:tailEnd/>
            </a:ln>
          </p:spPr>
          <p:txBody>
            <a:bodyPr wrap="none" anchor="ctr"/>
            <a:lstStyle/>
            <a:p>
              <a:endParaRPr lang="en-US"/>
            </a:p>
          </p:txBody>
        </p:sp>
      </p:grpSp>
      <p:grpSp>
        <p:nvGrpSpPr>
          <p:cNvPr id="10248" name="Group 13"/>
          <p:cNvGrpSpPr>
            <a:grpSpLocks/>
          </p:cNvGrpSpPr>
          <p:nvPr/>
        </p:nvGrpSpPr>
        <p:grpSpPr bwMode="auto">
          <a:xfrm>
            <a:off x="693738" y="3917950"/>
            <a:ext cx="904875" cy="1270000"/>
            <a:chOff x="3870" y="2092"/>
            <a:chExt cx="570" cy="800"/>
          </a:xfrm>
        </p:grpSpPr>
        <p:sp>
          <p:nvSpPr>
            <p:cNvPr id="10261" name="Line 14"/>
            <p:cNvSpPr>
              <a:spLocks noChangeShapeType="1"/>
            </p:cNvSpPr>
            <p:nvPr/>
          </p:nvSpPr>
          <p:spPr bwMode="auto">
            <a:xfrm>
              <a:off x="4238"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2" name="Line 15"/>
            <p:cNvSpPr>
              <a:spLocks noChangeShapeType="1"/>
            </p:cNvSpPr>
            <p:nvPr/>
          </p:nvSpPr>
          <p:spPr bwMode="auto">
            <a:xfrm flipH="1">
              <a:off x="3870"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3" name="AutoShape 16"/>
            <p:cNvSpPr>
              <a:spLocks noChangeArrowheads="1"/>
            </p:cNvSpPr>
            <p:nvPr/>
          </p:nvSpPr>
          <p:spPr bwMode="auto">
            <a:xfrm rot="10800000">
              <a:off x="4122" y="2645"/>
              <a:ext cx="89" cy="70"/>
            </a:xfrm>
            <a:prstGeom prst="pentagon">
              <a:avLst/>
            </a:prstGeom>
            <a:solidFill>
              <a:srgbClr val="CC99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10264" name="Freeform 17"/>
            <p:cNvSpPr>
              <a:spLocks/>
            </p:cNvSpPr>
            <p:nvPr/>
          </p:nvSpPr>
          <p:spPr bwMode="auto">
            <a:xfrm>
              <a:off x="4114" y="2691"/>
              <a:ext cx="97" cy="201"/>
            </a:xfrm>
            <a:custGeom>
              <a:avLst/>
              <a:gdLst>
                <a:gd name="T0" fmla="*/ 75 w 75"/>
                <a:gd name="T1" fmla="*/ 8 h 156"/>
                <a:gd name="T2" fmla="*/ 0 w 75"/>
                <a:gd name="T3" fmla="*/ 314 h 156"/>
                <a:gd name="T4" fmla="*/ 109 w 75"/>
                <a:gd name="T5" fmla="*/ 430 h 156"/>
                <a:gd name="T6" fmla="*/ 210 w 75"/>
                <a:gd name="T7" fmla="*/ 314 h 156"/>
                <a:gd name="T8" fmla="*/ 133 w 75"/>
                <a:gd name="T9" fmla="*/ 0 h 156"/>
                <a:gd name="T10" fmla="*/ 0 60000 65536"/>
                <a:gd name="T11" fmla="*/ 0 60000 65536"/>
                <a:gd name="T12" fmla="*/ 0 60000 65536"/>
                <a:gd name="T13" fmla="*/ 0 60000 65536"/>
                <a:gd name="T14" fmla="*/ 0 60000 65536"/>
                <a:gd name="T15" fmla="*/ 0 w 75"/>
                <a:gd name="T16" fmla="*/ 0 h 156"/>
                <a:gd name="T17" fmla="*/ 75 w 75"/>
                <a:gd name="T18" fmla="*/ 156 h 156"/>
              </a:gdLst>
              <a:ahLst/>
              <a:cxnLst>
                <a:cxn ang="T10">
                  <a:pos x="T0" y="T1"/>
                </a:cxn>
                <a:cxn ang="T11">
                  <a:pos x="T2" y="T3"/>
                </a:cxn>
                <a:cxn ang="T12">
                  <a:pos x="T4" y="T5"/>
                </a:cxn>
                <a:cxn ang="T13">
                  <a:pos x="T6" y="T7"/>
                </a:cxn>
                <a:cxn ang="T14">
                  <a:pos x="T8" y="T9"/>
                </a:cxn>
              </a:cxnLst>
              <a:rect l="T15" t="T16" r="T17" b="T18"/>
              <a:pathLst>
                <a:path w="75" h="156">
                  <a:moveTo>
                    <a:pt x="27" y="3"/>
                  </a:moveTo>
                  <a:lnTo>
                    <a:pt x="0" y="114"/>
                  </a:lnTo>
                  <a:lnTo>
                    <a:pt x="39" y="156"/>
                  </a:lnTo>
                  <a:lnTo>
                    <a:pt x="75" y="114"/>
                  </a:lnTo>
                  <a:lnTo>
                    <a:pt x="48" y="0"/>
                  </a:lnTo>
                </a:path>
              </a:pathLst>
            </a:custGeom>
            <a:solidFill>
              <a:srgbClr val="CC99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anchor="ctr"/>
            <a:lstStyle/>
            <a:p>
              <a:endParaRPr lang="en-US"/>
            </a:p>
          </p:txBody>
        </p:sp>
        <p:sp>
          <p:nvSpPr>
            <p:cNvPr id="10265" name="AutoShape 18"/>
            <p:cNvSpPr>
              <a:spLocks noChangeArrowheads="1"/>
            </p:cNvSpPr>
            <p:nvPr/>
          </p:nvSpPr>
          <p:spPr bwMode="auto">
            <a:xfrm>
              <a:off x="3887" y="2092"/>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grpSp>
        <p:nvGrpSpPr>
          <p:cNvPr id="10249" name="Group 19"/>
          <p:cNvGrpSpPr>
            <a:grpSpLocks/>
          </p:cNvGrpSpPr>
          <p:nvPr/>
        </p:nvGrpSpPr>
        <p:grpSpPr bwMode="auto">
          <a:xfrm>
            <a:off x="1616075" y="4021138"/>
            <a:ext cx="1854200" cy="1090612"/>
            <a:chOff x="641" y="580"/>
            <a:chExt cx="1168" cy="687"/>
          </a:xfrm>
        </p:grpSpPr>
        <p:grpSp>
          <p:nvGrpSpPr>
            <p:cNvPr id="10255" name="Group 20"/>
            <p:cNvGrpSpPr>
              <a:grpSpLocks/>
            </p:cNvGrpSpPr>
            <p:nvPr/>
          </p:nvGrpSpPr>
          <p:grpSpPr bwMode="auto">
            <a:xfrm rot="5931751" flipV="1">
              <a:off x="945" y="276"/>
              <a:ext cx="541" cy="1150"/>
              <a:chOff x="2702" y="903"/>
              <a:chExt cx="1477" cy="3141"/>
            </a:xfrm>
          </p:grpSpPr>
          <p:sp>
            <p:nvSpPr>
              <p:cNvPr id="10257" name="Freeform 21"/>
              <p:cNvSpPr>
                <a:spLocks/>
              </p:cNvSpPr>
              <p:nvPr/>
            </p:nvSpPr>
            <p:spPr bwMode="auto">
              <a:xfrm>
                <a:off x="2702" y="903"/>
                <a:ext cx="1477" cy="3139"/>
              </a:xfrm>
              <a:custGeom>
                <a:avLst/>
                <a:gdLst>
                  <a:gd name="T0" fmla="*/ 2061 w 789"/>
                  <a:gd name="T1" fmla="*/ 8840 h 1677"/>
                  <a:gd name="T2" fmla="*/ 1181 w 789"/>
                  <a:gd name="T3" fmla="*/ 8139 h 1677"/>
                  <a:gd name="T4" fmla="*/ 550 w 789"/>
                  <a:gd name="T5" fmla="*/ 7141 h 1677"/>
                  <a:gd name="T6" fmla="*/ 39 w 789"/>
                  <a:gd name="T7" fmla="*/ 5746 h 1677"/>
                  <a:gd name="T8" fmla="*/ 0 w 789"/>
                  <a:gd name="T9" fmla="*/ 4421 h 1677"/>
                  <a:gd name="T10" fmla="*/ 294 w 789"/>
                  <a:gd name="T11" fmla="*/ 3130 h 1677"/>
                  <a:gd name="T12" fmla="*/ 1030 w 789"/>
                  <a:gd name="T13" fmla="*/ 1804 h 1677"/>
                  <a:gd name="T14" fmla="*/ 2138 w 789"/>
                  <a:gd name="T15" fmla="*/ 844 h 1677"/>
                  <a:gd name="T16" fmla="*/ 3242 w 789"/>
                  <a:gd name="T17" fmla="*/ 294 h 1677"/>
                  <a:gd name="T18" fmla="*/ 4461 w 789"/>
                  <a:gd name="T19" fmla="*/ 0 h 1677"/>
                  <a:gd name="T20" fmla="*/ 5562 w 789"/>
                  <a:gd name="T21" fmla="*/ 0 h 1677"/>
                  <a:gd name="T22" fmla="*/ 7110 w 789"/>
                  <a:gd name="T23" fmla="*/ 479 h 1677"/>
                  <a:gd name="T24" fmla="*/ 8179 w 789"/>
                  <a:gd name="T25" fmla="*/ 1293 h 1677"/>
                  <a:gd name="T26" fmla="*/ 9027 w 789"/>
                  <a:gd name="T27" fmla="*/ 2431 h 1677"/>
                  <a:gd name="T28" fmla="*/ 9508 w 789"/>
                  <a:gd name="T29" fmla="*/ 3497 h 1677"/>
                  <a:gd name="T30" fmla="*/ 9689 w 789"/>
                  <a:gd name="T31" fmla="*/ 5011 h 1677"/>
                  <a:gd name="T32" fmla="*/ 9433 w 789"/>
                  <a:gd name="T33" fmla="*/ 6519 h 1677"/>
                  <a:gd name="T34" fmla="*/ 8476 w 789"/>
                  <a:gd name="T35" fmla="*/ 8101 h 1677"/>
                  <a:gd name="T36" fmla="*/ 7439 w 789"/>
                  <a:gd name="T37" fmla="*/ 9026 h 1677"/>
                  <a:gd name="T38" fmla="*/ 6080 w 789"/>
                  <a:gd name="T39" fmla="*/ 9432 h 1677"/>
                  <a:gd name="T40" fmla="*/ 6116 w 789"/>
                  <a:gd name="T41" fmla="*/ 10095 h 1677"/>
                  <a:gd name="T42" fmla="*/ 5305 w 789"/>
                  <a:gd name="T43" fmla="*/ 10606 h 1677"/>
                  <a:gd name="T44" fmla="*/ 5155 w 789"/>
                  <a:gd name="T45" fmla="*/ 11968 h 1677"/>
                  <a:gd name="T46" fmla="*/ 4349 w 789"/>
                  <a:gd name="T47" fmla="*/ 12487 h 1677"/>
                  <a:gd name="T48" fmla="*/ 4236 w 789"/>
                  <a:gd name="T49" fmla="*/ 13293 h 1677"/>
                  <a:gd name="T50" fmla="*/ 3463 w 789"/>
                  <a:gd name="T51" fmla="*/ 13812 h 1677"/>
                  <a:gd name="T52" fmla="*/ 3312 w 789"/>
                  <a:gd name="T53" fmla="*/ 14435 h 1677"/>
                  <a:gd name="T54" fmla="*/ 3869 w 789"/>
                  <a:gd name="T55" fmla="*/ 15175 h 1677"/>
                  <a:gd name="T56" fmla="*/ 3686 w 789"/>
                  <a:gd name="T57" fmla="*/ 16683 h 1677"/>
                  <a:gd name="T58" fmla="*/ 2913 w 789"/>
                  <a:gd name="T59" fmla="*/ 17196 h 1677"/>
                  <a:gd name="T60" fmla="*/ 2834 w 789"/>
                  <a:gd name="T61" fmla="*/ 17936 h 1677"/>
                  <a:gd name="T62" fmla="*/ 3312 w 789"/>
                  <a:gd name="T63" fmla="*/ 18527 h 1677"/>
                  <a:gd name="T64" fmla="*/ 3280 w 789"/>
                  <a:gd name="T65" fmla="*/ 19371 h 1677"/>
                  <a:gd name="T66" fmla="*/ 1876 w 789"/>
                  <a:gd name="T67" fmla="*/ 20588 h 1677"/>
                  <a:gd name="T68" fmla="*/ 1101 w 789"/>
                  <a:gd name="T69" fmla="*/ 20476 h 1677"/>
                  <a:gd name="T70" fmla="*/ 406 w 789"/>
                  <a:gd name="T71" fmla="*/ 19557 h 1677"/>
                  <a:gd name="T72" fmla="*/ 2061 w 789"/>
                  <a:gd name="T73" fmla="*/ 8840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258" name="Oval 22"/>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0259" name="Oval 23"/>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10260" name="Rectangle 24"/>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10256" name="Text Box 25"/>
            <p:cNvSpPr txBox="1">
              <a:spLocks noChangeArrowheads="1"/>
            </p:cNvSpPr>
            <p:nvPr/>
          </p:nvSpPr>
          <p:spPr bwMode="auto">
            <a:xfrm>
              <a:off x="714" y="1094"/>
              <a:ext cx="10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View Team</a:t>
              </a:r>
            </a:p>
          </p:txBody>
        </p:sp>
      </p:grpSp>
      <p:sp>
        <p:nvSpPr>
          <p:cNvPr id="10250" name="Text Box 26"/>
          <p:cNvSpPr txBox="1">
            <a:spLocks noChangeArrowheads="1"/>
          </p:cNvSpPr>
          <p:nvPr/>
        </p:nvSpPr>
        <p:spPr bwMode="auto">
          <a:xfrm>
            <a:off x="525463" y="2220913"/>
            <a:ext cx="1270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Ida</a:t>
            </a:r>
            <a:br>
              <a:rPr lang="en-US">
                <a:solidFill>
                  <a:schemeClr val="bg1"/>
                </a:solidFill>
              </a:rPr>
            </a:br>
            <a:r>
              <a:rPr lang="en-US">
                <a:solidFill>
                  <a:schemeClr val="bg1"/>
                </a:solidFill>
              </a:rPr>
              <a:t>Belt</a:t>
            </a:r>
          </a:p>
        </p:txBody>
      </p:sp>
      <p:sp>
        <p:nvSpPr>
          <p:cNvPr id="10251" name="Text Box 27"/>
          <p:cNvSpPr txBox="1">
            <a:spLocks noChangeArrowheads="1"/>
          </p:cNvSpPr>
          <p:nvPr/>
        </p:nvSpPr>
        <p:spPr bwMode="auto">
          <a:xfrm>
            <a:off x="566738" y="4900613"/>
            <a:ext cx="11811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Rick Ralston</a:t>
            </a:r>
          </a:p>
        </p:txBody>
      </p:sp>
      <p:sp>
        <p:nvSpPr>
          <p:cNvPr id="10254" name="Line 30"/>
          <p:cNvSpPr>
            <a:spLocks noChangeShapeType="1"/>
          </p:cNvSpPr>
          <p:nvPr/>
        </p:nvSpPr>
        <p:spPr bwMode="auto">
          <a:xfrm flipH="1">
            <a:off x="1893888" y="2366963"/>
            <a:ext cx="1355725" cy="0"/>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smtClean="0"/>
              <a:t>Create object permissions</a:t>
            </a:r>
          </a:p>
        </p:txBody>
      </p:sp>
      <p:sp>
        <p:nvSpPr>
          <p:cNvPr id="11268" name="Text Box 3"/>
          <p:cNvSpPr txBox="1">
            <a:spLocks noChangeArrowheads="1"/>
          </p:cNvSpPr>
          <p:nvPr/>
        </p:nvSpPr>
        <p:spPr bwMode="auto">
          <a:xfrm>
            <a:off x="584200" y="2978150"/>
            <a:ext cx="17383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rgbClr val="C0C0C0"/>
                </a:solidFill>
              </a:rPr>
              <a:t>Create Address Book Contacts</a:t>
            </a:r>
          </a:p>
        </p:txBody>
      </p:sp>
      <p:grpSp>
        <p:nvGrpSpPr>
          <p:cNvPr id="11269" name="Group 4"/>
          <p:cNvGrpSpPr>
            <a:grpSpLocks/>
          </p:cNvGrpSpPr>
          <p:nvPr/>
        </p:nvGrpSpPr>
        <p:grpSpPr bwMode="auto">
          <a:xfrm>
            <a:off x="544513" y="5097463"/>
            <a:ext cx="1854200" cy="1365250"/>
            <a:chOff x="641" y="580"/>
            <a:chExt cx="1168" cy="860"/>
          </a:xfrm>
        </p:grpSpPr>
        <p:grpSp>
          <p:nvGrpSpPr>
            <p:cNvPr id="11304" name="Group 5"/>
            <p:cNvGrpSpPr>
              <a:grpSpLocks/>
            </p:cNvGrpSpPr>
            <p:nvPr/>
          </p:nvGrpSpPr>
          <p:grpSpPr bwMode="auto">
            <a:xfrm rot="5931751" flipV="1">
              <a:off x="945" y="276"/>
              <a:ext cx="541" cy="1150"/>
              <a:chOff x="2702" y="903"/>
              <a:chExt cx="1477" cy="3141"/>
            </a:xfrm>
          </p:grpSpPr>
          <p:sp>
            <p:nvSpPr>
              <p:cNvPr id="11306" name="Freeform 6"/>
              <p:cNvSpPr>
                <a:spLocks/>
              </p:cNvSpPr>
              <p:nvPr/>
            </p:nvSpPr>
            <p:spPr bwMode="auto">
              <a:xfrm>
                <a:off x="2702" y="903"/>
                <a:ext cx="1477" cy="3139"/>
              </a:xfrm>
              <a:custGeom>
                <a:avLst/>
                <a:gdLst>
                  <a:gd name="T0" fmla="*/ 588 w 789"/>
                  <a:gd name="T1" fmla="*/ 2523 h 1677"/>
                  <a:gd name="T2" fmla="*/ 337 w 789"/>
                  <a:gd name="T3" fmla="*/ 2323 h 1677"/>
                  <a:gd name="T4" fmla="*/ 157 w 789"/>
                  <a:gd name="T5" fmla="*/ 2038 h 1677"/>
                  <a:gd name="T6" fmla="*/ 11 w 789"/>
                  <a:gd name="T7" fmla="*/ 1640 h 1677"/>
                  <a:gd name="T8" fmla="*/ 0 w 789"/>
                  <a:gd name="T9" fmla="*/ 1262 h 1677"/>
                  <a:gd name="T10" fmla="*/ 84 w 789"/>
                  <a:gd name="T11" fmla="*/ 893 h 1677"/>
                  <a:gd name="T12" fmla="*/ 294 w 789"/>
                  <a:gd name="T13" fmla="*/ 515 h 1677"/>
                  <a:gd name="T14" fmla="*/ 610 w 789"/>
                  <a:gd name="T15" fmla="*/ 241 h 1677"/>
                  <a:gd name="T16" fmla="*/ 925 w 789"/>
                  <a:gd name="T17" fmla="*/ 84 h 1677"/>
                  <a:gd name="T18" fmla="*/ 1273 w 789"/>
                  <a:gd name="T19" fmla="*/ 0 h 1677"/>
                  <a:gd name="T20" fmla="*/ 1587 w 789"/>
                  <a:gd name="T21" fmla="*/ 0 h 1677"/>
                  <a:gd name="T22" fmla="*/ 2029 w 789"/>
                  <a:gd name="T23" fmla="*/ 137 h 1677"/>
                  <a:gd name="T24" fmla="*/ 2334 w 789"/>
                  <a:gd name="T25" fmla="*/ 369 h 1677"/>
                  <a:gd name="T26" fmla="*/ 2576 w 789"/>
                  <a:gd name="T27" fmla="*/ 694 h 1677"/>
                  <a:gd name="T28" fmla="*/ 2713 w 789"/>
                  <a:gd name="T29" fmla="*/ 998 h 1677"/>
                  <a:gd name="T30" fmla="*/ 2765 w 789"/>
                  <a:gd name="T31" fmla="*/ 1430 h 1677"/>
                  <a:gd name="T32" fmla="*/ 2692 w 789"/>
                  <a:gd name="T33" fmla="*/ 1861 h 1677"/>
                  <a:gd name="T34" fmla="*/ 2419 w 789"/>
                  <a:gd name="T35" fmla="*/ 2312 h 1677"/>
                  <a:gd name="T36" fmla="*/ 2123 w 789"/>
                  <a:gd name="T37" fmla="*/ 2576 h 1677"/>
                  <a:gd name="T38" fmla="*/ 1735 w 789"/>
                  <a:gd name="T39" fmla="*/ 2692 h 1677"/>
                  <a:gd name="T40" fmla="*/ 1745 w 789"/>
                  <a:gd name="T41" fmla="*/ 2881 h 1677"/>
                  <a:gd name="T42" fmla="*/ 1514 w 789"/>
                  <a:gd name="T43" fmla="*/ 3027 h 1677"/>
                  <a:gd name="T44" fmla="*/ 1471 w 789"/>
                  <a:gd name="T45" fmla="*/ 3416 h 1677"/>
                  <a:gd name="T46" fmla="*/ 1241 w 789"/>
                  <a:gd name="T47" fmla="*/ 3564 h 1677"/>
                  <a:gd name="T48" fmla="*/ 1209 w 789"/>
                  <a:gd name="T49" fmla="*/ 3794 h 1677"/>
                  <a:gd name="T50" fmla="*/ 988 w 789"/>
                  <a:gd name="T51" fmla="*/ 3942 h 1677"/>
                  <a:gd name="T52" fmla="*/ 945 w 789"/>
                  <a:gd name="T53" fmla="*/ 4120 h 1677"/>
                  <a:gd name="T54" fmla="*/ 1104 w 789"/>
                  <a:gd name="T55" fmla="*/ 4331 h 1677"/>
                  <a:gd name="T56" fmla="*/ 1052 w 789"/>
                  <a:gd name="T57" fmla="*/ 4762 h 1677"/>
                  <a:gd name="T58" fmla="*/ 831 w 789"/>
                  <a:gd name="T59" fmla="*/ 4908 h 1677"/>
                  <a:gd name="T60" fmla="*/ 809 w 789"/>
                  <a:gd name="T61" fmla="*/ 5119 h 1677"/>
                  <a:gd name="T62" fmla="*/ 945 w 789"/>
                  <a:gd name="T63" fmla="*/ 5288 h 1677"/>
                  <a:gd name="T64" fmla="*/ 936 w 789"/>
                  <a:gd name="T65" fmla="*/ 5529 h 1677"/>
                  <a:gd name="T66" fmla="*/ 535 w 789"/>
                  <a:gd name="T67" fmla="*/ 5876 h 1677"/>
                  <a:gd name="T68" fmla="*/ 314 w 789"/>
                  <a:gd name="T69" fmla="*/ 5844 h 1677"/>
                  <a:gd name="T70" fmla="*/ 116 w 789"/>
                  <a:gd name="T71" fmla="*/ 5582 h 1677"/>
                  <a:gd name="T72" fmla="*/ 588 w 789"/>
                  <a:gd name="T73" fmla="*/ 252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1307" name="Oval 7"/>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1308" name="Oval 8"/>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11309" name="Rectangle 9"/>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11305" name="Text Box 10"/>
            <p:cNvSpPr txBox="1">
              <a:spLocks noChangeArrowheads="1"/>
            </p:cNvSpPr>
            <p:nvPr/>
          </p:nvSpPr>
          <p:spPr bwMode="auto">
            <a:xfrm>
              <a:off x="714" y="1094"/>
              <a:ext cx="1095"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Create Address Book Contacts</a:t>
              </a:r>
            </a:p>
          </p:txBody>
        </p:sp>
      </p:grpSp>
      <p:sp>
        <p:nvSpPr>
          <p:cNvPr id="11271" name="Line 15"/>
          <p:cNvSpPr>
            <a:spLocks noChangeShapeType="1"/>
          </p:cNvSpPr>
          <p:nvPr/>
        </p:nvSpPr>
        <p:spPr bwMode="auto">
          <a:xfrm>
            <a:off x="3316288" y="1652881"/>
            <a:ext cx="0" cy="3928769"/>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1272" name="Line 16"/>
          <p:cNvSpPr>
            <a:spLocks noChangeShapeType="1"/>
          </p:cNvSpPr>
          <p:nvPr/>
        </p:nvSpPr>
        <p:spPr bwMode="auto">
          <a:xfrm>
            <a:off x="3316288" y="5581650"/>
            <a:ext cx="34607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3" name="Line 17"/>
          <p:cNvSpPr>
            <a:spLocks noChangeShapeType="1"/>
          </p:cNvSpPr>
          <p:nvPr/>
        </p:nvSpPr>
        <p:spPr bwMode="auto">
          <a:xfrm flipV="1">
            <a:off x="3316288" y="1482725"/>
            <a:ext cx="0" cy="144938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4" name="Line 18"/>
          <p:cNvSpPr>
            <a:spLocks noChangeShapeType="1"/>
          </p:cNvSpPr>
          <p:nvPr/>
        </p:nvSpPr>
        <p:spPr bwMode="auto">
          <a:xfrm>
            <a:off x="3316288" y="1482725"/>
            <a:ext cx="37782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5" name="Text Box 19"/>
          <p:cNvSpPr txBox="1">
            <a:spLocks noChangeArrowheads="1"/>
          </p:cNvSpPr>
          <p:nvPr/>
        </p:nvSpPr>
        <p:spPr bwMode="auto">
          <a:xfrm>
            <a:off x="1879600" y="1303338"/>
            <a:ext cx="118110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dirty="0" smtClean="0"/>
              <a:t>Ida </a:t>
            </a:r>
            <a:br>
              <a:rPr lang="en-US" sz="2000" b="1" dirty="0" smtClean="0"/>
            </a:br>
            <a:r>
              <a:rPr lang="en-US" sz="2000" b="1" dirty="0" smtClean="0"/>
              <a:t>Belt</a:t>
            </a:r>
            <a:endParaRPr lang="en-US" sz="2000" b="1" dirty="0"/>
          </a:p>
        </p:txBody>
      </p:sp>
      <p:grpSp>
        <p:nvGrpSpPr>
          <p:cNvPr id="11276" name="Group 20"/>
          <p:cNvGrpSpPr>
            <a:grpSpLocks/>
          </p:cNvGrpSpPr>
          <p:nvPr/>
        </p:nvGrpSpPr>
        <p:grpSpPr bwMode="auto">
          <a:xfrm>
            <a:off x="461963" y="1174750"/>
            <a:ext cx="1341437" cy="903288"/>
            <a:chOff x="2984" y="3331"/>
            <a:chExt cx="845" cy="569"/>
          </a:xfrm>
        </p:grpSpPr>
        <p:sp>
          <p:nvSpPr>
            <p:cNvPr id="11291" name="AutoShape 21"/>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1292" name="Group 22"/>
            <p:cNvGrpSpPr>
              <a:grpSpLocks/>
            </p:cNvGrpSpPr>
            <p:nvPr/>
          </p:nvGrpSpPr>
          <p:grpSpPr bwMode="auto">
            <a:xfrm>
              <a:off x="3386" y="3487"/>
              <a:ext cx="443" cy="398"/>
              <a:chOff x="4838" y="2218"/>
              <a:chExt cx="395" cy="355"/>
            </a:xfrm>
          </p:grpSpPr>
          <p:sp>
            <p:nvSpPr>
              <p:cNvPr id="11293" name="Freeform 23"/>
              <p:cNvSpPr>
                <a:spLocks/>
              </p:cNvSpPr>
              <p:nvPr/>
            </p:nvSpPr>
            <p:spPr bwMode="auto">
              <a:xfrm>
                <a:off x="4888" y="2251"/>
                <a:ext cx="294" cy="113"/>
              </a:xfrm>
              <a:custGeom>
                <a:avLst/>
                <a:gdLst>
                  <a:gd name="T0" fmla="*/ 102 w 839"/>
                  <a:gd name="T1" fmla="*/ 27 h 319"/>
                  <a:gd name="T2" fmla="*/ 100 w 839"/>
                  <a:gd name="T3" fmla="*/ 23 h 319"/>
                  <a:gd name="T4" fmla="*/ 95 w 839"/>
                  <a:gd name="T5" fmla="*/ 22 h 319"/>
                  <a:gd name="T6" fmla="*/ 91 w 839"/>
                  <a:gd name="T7" fmla="*/ 23 h 319"/>
                  <a:gd name="T8" fmla="*/ 88 w 839"/>
                  <a:gd name="T9" fmla="*/ 27 h 319"/>
                  <a:gd name="T10" fmla="*/ 88 w 839"/>
                  <a:gd name="T11" fmla="*/ 31 h 319"/>
                  <a:gd name="T12" fmla="*/ 88 w 839"/>
                  <a:gd name="T13" fmla="*/ 33 h 319"/>
                  <a:gd name="T14" fmla="*/ 85 w 839"/>
                  <a:gd name="T15" fmla="*/ 33 h 319"/>
                  <a:gd name="T16" fmla="*/ 81 w 839"/>
                  <a:gd name="T17" fmla="*/ 31 h 319"/>
                  <a:gd name="T18" fmla="*/ 78 w 839"/>
                  <a:gd name="T19" fmla="*/ 29 h 319"/>
                  <a:gd name="T20" fmla="*/ 75 w 839"/>
                  <a:gd name="T21" fmla="*/ 26 h 319"/>
                  <a:gd name="T22" fmla="*/ 71 w 839"/>
                  <a:gd name="T23" fmla="*/ 22 h 319"/>
                  <a:gd name="T24" fmla="*/ 67 w 839"/>
                  <a:gd name="T25" fmla="*/ 19 h 319"/>
                  <a:gd name="T26" fmla="*/ 60 w 839"/>
                  <a:gd name="T27" fmla="*/ 16 h 319"/>
                  <a:gd name="T28" fmla="*/ 52 w 839"/>
                  <a:gd name="T29" fmla="*/ 13 h 319"/>
                  <a:gd name="T30" fmla="*/ 45 w 839"/>
                  <a:gd name="T31" fmla="*/ 12 h 319"/>
                  <a:gd name="T32" fmla="*/ 36 w 839"/>
                  <a:gd name="T33" fmla="*/ 11 h 319"/>
                  <a:gd name="T34" fmla="*/ 31 w 839"/>
                  <a:gd name="T35" fmla="*/ 12 h 319"/>
                  <a:gd name="T36" fmla="*/ 27 w 839"/>
                  <a:gd name="T37" fmla="*/ 13 h 319"/>
                  <a:gd name="T38" fmla="*/ 22 w 839"/>
                  <a:gd name="T39" fmla="*/ 14 h 319"/>
                  <a:gd name="T40" fmla="*/ 19 w 839"/>
                  <a:gd name="T41" fmla="*/ 15 h 319"/>
                  <a:gd name="T42" fmla="*/ 16 w 839"/>
                  <a:gd name="T43" fmla="*/ 14 h 319"/>
                  <a:gd name="T44" fmla="*/ 14 w 839"/>
                  <a:gd name="T45" fmla="*/ 13 h 319"/>
                  <a:gd name="T46" fmla="*/ 15 w 839"/>
                  <a:gd name="T47" fmla="*/ 10 h 319"/>
                  <a:gd name="T48" fmla="*/ 15 w 839"/>
                  <a:gd name="T49" fmla="*/ 5 h 319"/>
                  <a:gd name="T50" fmla="*/ 12 w 839"/>
                  <a:gd name="T51" fmla="*/ 1 h 319"/>
                  <a:gd name="T52" fmla="*/ 8 w 839"/>
                  <a:gd name="T53" fmla="*/ 0 h 319"/>
                  <a:gd name="T54" fmla="*/ 4 w 839"/>
                  <a:gd name="T55" fmla="*/ 1 h 319"/>
                  <a:gd name="T56" fmla="*/ 1 w 839"/>
                  <a:gd name="T57" fmla="*/ 5 h 319"/>
                  <a:gd name="T58" fmla="*/ 0 w 839"/>
                  <a:gd name="T59" fmla="*/ 11 h 319"/>
                  <a:gd name="T60" fmla="*/ 5 w 839"/>
                  <a:gd name="T61" fmla="*/ 16 h 319"/>
                  <a:gd name="T62" fmla="*/ 8 w 839"/>
                  <a:gd name="T63" fmla="*/ 18 h 319"/>
                  <a:gd name="T64" fmla="*/ 12 w 839"/>
                  <a:gd name="T65" fmla="*/ 20 h 319"/>
                  <a:gd name="T66" fmla="*/ 16 w 839"/>
                  <a:gd name="T67" fmla="*/ 21 h 319"/>
                  <a:gd name="T68" fmla="*/ 23 w 839"/>
                  <a:gd name="T69" fmla="*/ 21 h 319"/>
                  <a:gd name="T70" fmla="*/ 30 w 839"/>
                  <a:gd name="T71" fmla="*/ 20 h 319"/>
                  <a:gd name="T72" fmla="*/ 34 w 839"/>
                  <a:gd name="T73" fmla="*/ 19 h 319"/>
                  <a:gd name="T74" fmla="*/ 40 w 839"/>
                  <a:gd name="T75" fmla="*/ 19 h 319"/>
                  <a:gd name="T76" fmla="*/ 50 w 839"/>
                  <a:gd name="T77" fmla="*/ 22 h 319"/>
                  <a:gd name="T78" fmla="*/ 61 w 839"/>
                  <a:gd name="T79" fmla="*/ 25 h 319"/>
                  <a:gd name="T80" fmla="*/ 66 w 839"/>
                  <a:gd name="T81" fmla="*/ 28 h 319"/>
                  <a:gd name="T82" fmla="*/ 70 w 839"/>
                  <a:gd name="T83" fmla="*/ 30 h 319"/>
                  <a:gd name="T84" fmla="*/ 76 w 839"/>
                  <a:gd name="T85" fmla="*/ 35 h 319"/>
                  <a:gd name="T86" fmla="*/ 82 w 839"/>
                  <a:gd name="T87" fmla="*/ 38 h 319"/>
                  <a:gd name="T88" fmla="*/ 88 w 839"/>
                  <a:gd name="T89" fmla="*/ 40 h 319"/>
                  <a:gd name="T90" fmla="*/ 93 w 839"/>
                  <a:gd name="T91" fmla="*/ 40 h 319"/>
                  <a:gd name="T92" fmla="*/ 98 w 839"/>
                  <a:gd name="T93" fmla="*/ 38 h 319"/>
                  <a:gd name="T94" fmla="*/ 103 w 839"/>
                  <a:gd name="T95" fmla="*/ 33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4" name="Freeform 24"/>
              <p:cNvSpPr>
                <a:spLocks/>
              </p:cNvSpPr>
              <p:nvPr/>
            </p:nvSpPr>
            <p:spPr bwMode="auto">
              <a:xfrm>
                <a:off x="4838" y="2408"/>
                <a:ext cx="145" cy="55"/>
              </a:xfrm>
              <a:custGeom>
                <a:avLst/>
                <a:gdLst>
                  <a:gd name="T0" fmla="*/ 0 w 413"/>
                  <a:gd name="T1" fmla="*/ 0 h 156"/>
                  <a:gd name="T2" fmla="*/ 1 w 413"/>
                  <a:gd name="T3" fmla="*/ 4 h 156"/>
                  <a:gd name="T4" fmla="*/ 3 w 413"/>
                  <a:gd name="T5" fmla="*/ 8 h 156"/>
                  <a:gd name="T6" fmla="*/ 5 w 413"/>
                  <a:gd name="T7" fmla="*/ 11 h 156"/>
                  <a:gd name="T8" fmla="*/ 8 w 413"/>
                  <a:gd name="T9" fmla="*/ 14 h 156"/>
                  <a:gd name="T10" fmla="*/ 12 w 413"/>
                  <a:gd name="T11" fmla="*/ 16 h 156"/>
                  <a:gd name="T12" fmla="*/ 16 w 413"/>
                  <a:gd name="T13" fmla="*/ 18 h 156"/>
                  <a:gd name="T14" fmla="*/ 21 w 413"/>
                  <a:gd name="T15" fmla="*/ 19 h 156"/>
                  <a:gd name="T16" fmla="*/ 25 w 413"/>
                  <a:gd name="T17" fmla="*/ 19 h 156"/>
                  <a:gd name="T18" fmla="*/ 30 w 413"/>
                  <a:gd name="T19" fmla="*/ 19 h 156"/>
                  <a:gd name="T20" fmla="*/ 35 w 413"/>
                  <a:gd name="T21" fmla="*/ 18 h 156"/>
                  <a:gd name="T22" fmla="*/ 39 w 413"/>
                  <a:gd name="T23" fmla="*/ 16 h 156"/>
                  <a:gd name="T24" fmla="*/ 42 w 413"/>
                  <a:gd name="T25" fmla="*/ 14 h 156"/>
                  <a:gd name="T26" fmla="*/ 46 w 413"/>
                  <a:gd name="T27" fmla="*/ 11 h 156"/>
                  <a:gd name="T28" fmla="*/ 48 w 413"/>
                  <a:gd name="T29" fmla="*/ 8 h 156"/>
                  <a:gd name="T30" fmla="*/ 50 w 413"/>
                  <a:gd name="T31" fmla="*/ 4 h 156"/>
                  <a:gd name="T32" fmla="*/ 51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5" name="Freeform 25"/>
              <p:cNvSpPr>
                <a:spLocks/>
              </p:cNvSpPr>
              <p:nvPr/>
            </p:nvSpPr>
            <p:spPr bwMode="auto">
              <a:xfrm>
                <a:off x="4854" y="2282"/>
                <a:ext cx="60" cy="131"/>
              </a:xfrm>
              <a:custGeom>
                <a:avLst/>
                <a:gdLst>
                  <a:gd name="T0" fmla="*/ 4 w 170"/>
                  <a:gd name="T1" fmla="*/ 46 h 373"/>
                  <a:gd name="T2" fmla="*/ 21 w 170"/>
                  <a:gd name="T3" fmla="*/ 1 h 373"/>
                  <a:gd name="T4" fmla="*/ 18 w 170"/>
                  <a:gd name="T5" fmla="*/ 0 h 373"/>
                  <a:gd name="T6" fmla="*/ 0 w 170"/>
                  <a:gd name="T7" fmla="*/ 45 h 373"/>
                  <a:gd name="T8" fmla="*/ 4 w 170"/>
                  <a:gd name="T9" fmla="*/ 4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6" name="Freeform 26"/>
              <p:cNvSpPr>
                <a:spLocks/>
              </p:cNvSpPr>
              <p:nvPr/>
            </p:nvSpPr>
            <p:spPr bwMode="auto">
              <a:xfrm>
                <a:off x="4908" y="2282"/>
                <a:ext cx="59" cy="131"/>
              </a:xfrm>
              <a:custGeom>
                <a:avLst/>
                <a:gdLst>
                  <a:gd name="T0" fmla="*/ 18 w 168"/>
                  <a:gd name="T1" fmla="*/ 46 h 373"/>
                  <a:gd name="T2" fmla="*/ 0 w 168"/>
                  <a:gd name="T3" fmla="*/ 1 h 373"/>
                  <a:gd name="T4" fmla="*/ 3 w 168"/>
                  <a:gd name="T5" fmla="*/ 0 h 373"/>
                  <a:gd name="T6" fmla="*/ 21 w 168"/>
                  <a:gd name="T7" fmla="*/ 45 h 373"/>
                  <a:gd name="T8" fmla="*/ 18 w 168"/>
                  <a:gd name="T9" fmla="*/ 4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7" name="Freeform 27"/>
              <p:cNvSpPr>
                <a:spLocks/>
              </p:cNvSpPr>
              <p:nvPr/>
            </p:nvSpPr>
            <p:spPr bwMode="auto">
              <a:xfrm>
                <a:off x="5087" y="2464"/>
                <a:ext cx="146" cy="55"/>
              </a:xfrm>
              <a:custGeom>
                <a:avLst/>
                <a:gdLst>
                  <a:gd name="T0" fmla="*/ 0 w 413"/>
                  <a:gd name="T1" fmla="*/ 0 h 158"/>
                  <a:gd name="T2" fmla="*/ 1 w 413"/>
                  <a:gd name="T3" fmla="*/ 4 h 158"/>
                  <a:gd name="T4" fmla="*/ 2 w 413"/>
                  <a:gd name="T5" fmla="*/ 8 h 158"/>
                  <a:gd name="T6" fmla="*/ 5 w 413"/>
                  <a:gd name="T7" fmla="*/ 11 h 158"/>
                  <a:gd name="T8" fmla="*/ 8 w 413"/>
                  <a:gd name="T9" fmla="*/ 14 h 158"/>
                  <a:gd name="T10" fmla="*/ 12 w 413"/>
                  <a:gd name="T11" fmla="*/ 16 h 158"/>
                  <a:gd name="T12" fmla="*/ 16 w 413"/>
                  <a:gd name="T13" fmla="*/ 18 h 158"/>
                  <a:gd name="T14" fmla="*/ 21 w 413"/>
                  <a:gd name="T15" fmla="*/ 19 h 158"/>
                  <a:gd name="T16" fmla="*/ 26 w 413"/>
                  <a:gd name="T17" fmla="*/ 19 h 158"/>
                  <a:gd name="T18" fmla="*/ 31 w 413"/>
                  <a:gd name="T19" fmla="*/ 19 h 158"/>
                  <a:gd name="T20" fmla="*/ 35 w 413"/>
                  <a:gd name="T21" fmla="*/ 18 h 158"/>
                  <a:gd name="T22" fmla="*/ 39 w 413"/>
                  <a:gd name="T23" fmla="*/ 16 h 158"/>
                  <a:gd name="T24" fmla="*/ 43 w 413"/>
                  <a:gd name="T25" fmla="*/ 14 h 158"/>
                  <a:gd name="T26" fmla="*/ 46 w 413"/>
                  <a:gd name="T27" fmla="*/ 11 h 158"/>
                  <a:gd name="T28" fmla="*/ 49 w 413"/>
                  <a:gd name="T29" fmla="*/ 8 h 158"/>
                  <a:gd name="T30" fmla="*/ 51 w 413"/>
                  <a:gd name="T31" fmla="*/ 4 h 158"/>
                  <a:gd name="T32" fmla="*/ 52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8" name="Freeform 28"/>
              <p:cNvSpPr>
                <a:spLocks/>
              </p:cNvSpPr>
              <p:nvPr/>
            </p:nvSpPr>
            <p:spPr bwMode="auto">
              <a:xfrm>
                <a:off x="5103" y="2338"/>
                <a:ext cx="60" cy="130"/>
              </a:xfrm>
              <a:custGeom>
                <a:avLst/>
                <a:gdLst>
                  <a:gd name="T0" fmla="*/ 4 w 170"/>
                  <a:gd name="T1" fmla="*/ 46 h 370"/>
                  <a:gd name="T2" fmla="*/ 21 w 170"/>
                  <a:gd name="T3" fmla="*/ 1 h 370"/>
                  <a:gd name="T4" fmla="*/ 18 w 170"/>
                  <a:gd name="T5" fmla="*/ 0 h 370"/>
                  <a:gd name="T6" fmla="*/ 0 w 170"/>
                  <a:gd name="T7" fmla="*/ 44 h 370"/>
                  <a:gd name="T8" fmla="*/ 4 w 170"/>
                  <a:gd name="T9" fmla="*/ 4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9" name="Freeform 29"/>
              <p:cNvSpPr>
                <a:spLocks/>
              </p:cNvSpPr>
              <p:nvPr/>
            </p:nvSpPr>
            <p:spPr bwMode="auto">
              <a:xfrm>
                <a:off x="5157" y="2338"/>
                <a:ext cx="60" cy="130"/>
              </a:xfrm>
              <a:custGeom>
                <a:avLst/>
                <a:gdLst>
                  <a:gd name="T0" fmla="*/ 18 w 170"/>
                  <a:gd name="T1" fmla="*/ 46 h 370"/>
                  <a:gd name="T2" fmla="*/ 0 w 170"/>
                  <a:gd name="T3" fmla="*/ 1 h 370"/>
                  <a:gd name="T4" fmla="*/ 4 w 170"/>
                  <a:gd name="T5" fmla="*/ 0 h 370"/>
                  <a:gd name="T6" fmla="*/ 21 w 170"/>
                  <a:gd name="T7" fmla="*/ 44 h 370"/>
                  <a:gd name="T8" fmla="*/ 18 w 170"/>
                  <a:gd name="T9" fmla="*/ 4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0" name="Rectangle 30"/>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01" name="Rectangle 31"/>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02" name="Freeform 32"/>
              <p:cNvSpPr>
                <a:spLocks/>
              </p:cNvSpPr>
              <p:nvPr/>
            </p:nvSpPr>
            <p:spPr bwMode="auto">
              <a:xfrm>
                <a:off x="5008" y="2218"/>
                <a:ext cx="45" cy="46"/>
              </a:xfrm>
              <a:custGeom>
                <a:avLst/>
                <a:gdLst>
                  <a:gd name="T0" fmla="*/ 8 w 129"/>
                  <a:gd name="T1" fmla="*/ 17 h 128"/>
                  <a:gd name="T2" fmla="*/ 9 w 129"/>
                  <a:gd name="T3" fmla="*/ 17 h 128"/>
                  <a:gd name="T4" fmla="*/ 11 w 129"/>
                  <a:gd name="T5" fmla="*/ 16 h 128"/>
                  <a:gd name="T6" fmla="*/ 12 w 129"/>
                  <a:gd name="T7" fmla="*/ 15 h 128"/>
                  <a:gd name="T8" fmla="*/ 14 w 129"/>
                  <a:gd name="T9" fmla="*/ 14 h 128"/>
                  <a:gd name="T10" fmla="*/ 15 w 129"/>
                  <a:gd name="T11" fmla="*/ 13 h 128"/>
                  <a:gd name="T12" fmla="*/ 15 w 129"/>
                  <a:gd name="T13" fmla="*/ 12 h 128"/>
                  <a:gd name="T14" fmla="*/ 16 w 129"/>
                  <a:gd name="T15" fmla="*/ 10 h 128"/>
                  <a:gd name="T16" fmla="*/ 16 w 129"/>
                  <a:gd name="T17" fmla="*/ 8 h 128"/>
                  <a:gd name="T18" fmla="*/ 16 w 129"/>
                  <a:gd name="T19" fmla="*/ 6 h 128"/>
                  <a:gd name="T20" fmla="*/ 15 w 129"/>
                  <a:gd name="T21" fmla="*/ 5 h 128"/>
                  <a:gd name="T22" fmla="*/ 15 w 129"/>
                  <a:gd name="T23" fmla="*/ 4 h 128"/>
                  <a:gd name="T24" fmla="*/ 14 w 129"/>
                  <a:gd name="T25" fmla="*/ 2 h 128"/>
                  <a:gd name="T26" fmla="*/ 12 w 129"/>
                  <a:gd name="T27" fmla="*/ 1 h 128"/>
                  <a:gd name="T28" fmla="*/ 11 w 129"/>
                  <a:gd name="T29" fmla="*/ 0 h 128"/>
                  <a:gd name="T30" fmla="*/ 9 w 129"/>
                  <a:gd name="T31" fmla="*/ 0 h 128"/>
                  <a:gd name="T32" fmla="*/ 8 w 129"/>
                  <a:gd name="T33" fmla="*/ 0 h 128"/>
                  <a:gd name="T34" fmla="*/ 6 w 129"/>
                  <a:gd name="T35" fmla="*/ 0 h 128"/>
                  <a:gd name="T36" fmla="*/ 5 w 129"/>
                  <a:gd name="T37" fmla="*/ 0 h 128"/>
                  <a:gd name="T38" fmla="*/ 3 w 129"/>
                  <a:gd name="T39" fmla="*/ 1 h 128"/>
                  <a:gd name="T40" fmla="*/ 2 w 129"/>
                  <a:gd name="T41" fmla="*/ 2 h 128"/>
                  <a:gd name="T42" fmla="*/ 1 w 129"/>
                  <a:gd name="T43" fmla="*/ 4 h 128"/>
                  <a:gd name="T44" fmla="*/ 1 w 129"/>
                  <a:gd name="T45" fmla="*/ 5 h 128"/>
                  <a:gd name="T46" fmla="*/ 0 w 129"/>
                  <a:gd name="T47" fmla="*/ 6 h 128"/>
                  <a:gd name="T48" fmla="*/ 0 w 129"/>
                  <a:gd name="T49" fmla="*/ 8 h 128"/>
                  <a:gd name="T50" fmla="*/ 0 w 129"/>
                  <a:gd name="T51" fmla="*/ 10 h 128"/>
                  <a:gd name="T52" fmla="*/ 1 w 129"/>
                  <a:gd name="T53" fmla="*/ 12 h 128"/>
                  <a:gd name="T54" fmla="*/ 1 w 129"/>
                  <a:gd name="T55" fmla="*/ 13 h 128"/>
                  <a:gd name="T56" fmla="*/ 2 w 129"/>
                  <a:gd name="T57" fmla="*/ 14 h 128"/>
                  <a:gd name="T58" fmla="*/ 3 w 129"/>
                  <a:gd name="T59" fmla="*/ 15 h 128"/>
                  <a:gd name="T60" fmla="*/ 5 w 129"/>
                  <a:gd name="T61" fmla="*/ 16 h 128"/>
                  <a:gd name="T62" fmla="*/ 6 w 129"/>
                  <a:gd name="T63" fmla="*/ 17 h 128"/>
                  <a:gd name="T64" fmla="*/ 8 w 129"/>
                  <a:gd name="T65" fmla="*/ 1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3" name="Rectangle 33"/>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1277" name="Group 34"/>
          <p:cNvGrpSpPr>
            <a:grpSpLocks/>
          </p:cNvGrpSpPr>
          <p:nvPr/>
        </p:nvGrpSpPr>
        <p:grpSpPr bwMode="auto">
          <a:xfrm>
            <a:off x="528638" y="4117975"/>
            <a:ext cx="904875" cy="1270000"/>
            <a:chOff x="3870" y="2092"/>
            <a:chExt cx="570" cy="800"/>
          </a:xfrm>
        </p:grpSpPr>
        <p:sp>
          <p:nvSpPr>
            <p:cNvPr id="11286" name="Line 35"/>
            <p:cNvSpPr>
              <a:spLocks noChangeShapeType="1"/>
            </p:cNvSpPr>
            <p:nvPr/>
          </p:nvSpPr>
          <p:spPr bwMode="auto">
            <a:xfrm>
              <a:off x="4238"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87" name="Line 36"/>
            <p:cNvSpPr>
              <a:spLocks noChangeShapeType="1"/>
            </p:cNvSpPr>
            <p:nvPr/>
          </p:nvSpPr>
          <p:spPr bwMode="auto">
            <a:xfrm flipH="1">
              <a:off x="3870"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88" name="AutoShape 37"/>
            <p:cNvSpPr>
              <a:spLocks noChangeArrowheads="1"/>
            </p:cNvSpPr>
            <p:nvPr/>
          </p:nvSpPr>
          <p:spPr bwMode="auto">
            <a:xfrm rot="10800000">
              <a:off x="4122" y="2645"/>
              <a:ext cx="89" cy="70"/>
            </a:xfrm>
            <a:prstGeom prst="pentagon">
              <a:avLst/>
            </a:prstGeom>
            <a:solidFill>
              <a:srgbClr val="CC99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11289" name="Freeform 38"/>
            <p:cNvSpPr>
              <a:spLocks/>
            </p:cNvSpPr>
            <p:nvPr/>
          </p:nvSpPr>
          <p:spPr bwMode="auto">
            <a:xfrm>
              <a:off x="4114" y="2691"/>
              <a:ext cx="97" cy="201"/>
            </a:xfrm>
            <a:custGeom>
              <a:avLst/>
              <a:gdLst>
                <a:gd name="T0" fmla="*/ 45 w 75"/>
                <a:gd name="T1" fmla="*/ 5 h 156"/>
                <a:gd name="T2" fmla="*/ 0 w 75"/>
                <a:gd name="T3" fmla="*/ 189 h 156"/>
                <a:gd name="T4" fmla="*/ 65 w 75"/>
                <a:gd name="T5" fmla="*/ 259 h 156"/>
                <a:gd name="T6" fmla="*/ 125 w 75"/>
                <a:gd name="T7" fmla="*/ 189 h 156"/>
                <a:gd name="T8" fmla="*/ 80 w 75"/>
                <a:gd name="T9" fmla="*/ 0 h 156"/>
                <a:gd name="T10" fmla="*/ 0 60000 65536"/>
                <a:gd name="T11" fmla="*/ 0 60000 65536"/>
                <a:gd name="T12" fmla="*/ 0 60000 65536"/>
                <a:gd name="T13" fmla="*/ 0 60000 65536"/>
                <a:gd name="T14" fmla="*/ 0 60000 65536"/>
                <a:gd name="T15" fmla="*/ 0 w 75"/>
                <a:gd name="T16" fmla="*/ 0 h 156"/>
                <a:gd name="T17" fmla="*/ 75 w 75"/>
                <a:gd name="T18" fmla="*/ 156 h 156"/>
              </a:gdLst>
              <a:ahLst/>
              <a:cxnLst>
                <a:cxn ang="T10">
                  <a:pos x="T0" y="T1"/>
                </a:cxn>
                <a:cxn ang="T11">
                  <a:pos x="T2" y="T3"/>
                </a:cxn>
                <a:cxn ang="T12">
                  <a:pos x="T4" y="T5"/>
                </a:cxn>
                <a:cxn ang="T13">
                  <a:pos x="T6" y="T7"/>
                </a:cxn>
                <a:cxn ang="T14">
                  <a:pos x="T8" y="T9"/>
                </a:cxn>
              </a:cxnLst>
              <a:rect l="T15" t="T16" r="T17" b="T18"/>
              <a:pathLst>
                <a:path w="75" h="156">
                  <a:moveTo>
                    <a:pt x="27" y="3"/>
                  </a:moveTo>
                  <a:lnTo>
                    <a:pt x="0" y="114"/>
                  </a:lnTo>
                  <a:lnTo>
                    <a:pt x="39" y="156"/>
                  </a:lnTo>
                  <a:lnTo>
                    <a:pt x="75" y="114"/>
                  </a:lnTo>
                  <a:lnTo>
                    <a:pt x="48" y="0"/>
                  </a:lnTo>
                </a:path>
              </a:pathLst>
            </a:custGeom>
            <a:solidFill>
              <a:srgbClr val="CC99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11290" name="AutoShape 39"/>
            <p:cNvSpPr>
              <a:spLocks noChangeArrowheads="1"/>
            </p:cNvSpPr>
            <p:nvPr/>
          </p:nvSpPr>
          <p:spPr bwMode="auto">
            <a:xfrm>
              <a:off x="3887" y="2092"/>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sp>
        <p:nvSpPr>
          <p:cNvPr id="11278" name="Text Box 40"/>
          <p:cNvSpPr txBox="1">
            <a:spLocks noChangeArrowheads="1"/>
          </p:cNvSpPr>
          <p:nvPr/>
        </p:nvSpPr>
        <p:spPr bwMode="auto">
          <a:xfrm>
            <a:off x="1552575" y="4297363"/>
            <a:ext cx="11811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Rick</a:t>
            </a:r>
            <a:br>
              <a:rPr lang="en-US" sz="2000" b="1"/>
            </a:br>
            <a:r>
              <a:rPr lang="en-US" sz="2000" b="1"/>
              <a:t>Ralston</a:t>
            </a:r>
          </a:p>
        </p:txBody>
      </p:sp>
      <p:sp>
        <p:nvSpPr>
          <p:cNvPr id="11279" name="Freeform 41"/>
          <p:cNvSpPr>
            <a:spLocks/>
          </p:cNvSpPr>
          <p:nvPr/>
        </p:nvSpPr>
        <p:spPr bwMode="auto">
          <a:xfrm rot="5931751" flipV="1">
            <a:off x="950913" y="1679575"/>
            <a:ext cx="858838" cy="1824037"/>
          </a:xfrm>
          <a:custGeom>
            <a:avLst/>
            <a:gdLst>
              <a:gd name="T0" fmla="*/ 199056667 w 789"/>
              <a:gd name="T1" fmla="*/ 851792673 h 1677"/>
              <a:gd name="T2" fmla="*/ 113746506 w 789"/>
              <a:gd name="T3" fmla="*/ 784358795 h 1677"/>
              <a:gd name="T4" fmla="*/ 53318710 w 789"/>
              <a:gd name="T5" fmla="*/ 688532163 h 1677"/>
              <a:gd name="T6" fmla="*/ 3555089 w 789"/>
              <a:gd name="T7" fmla="*/ 553665360 h 1677"/>
              <a:gd name="T8" fmla="*/ 0 w 789"/>
              <a:gd name="T9" fmla="*/ 425895792 h 1677"/>
              <a:gd name="T10" fmla="*/ 28436354 w 789"/>
              <a:gd name="T11" fmla="*/ 301676407 h 1677"/>
              <a:gd name="T12" fmla="*/ 99528333 w 789"/>
              <a:gd name="T13" fmla="*/ 173907860 h 1677"/>
              <a:gd name="T14" fmla="*/ 206166842 w 789"/>
              <a:gd name="T15" fmla="*/ 81630289 h 1677"/>
              <a:gd name="T16" fmla="*/ 312804296 w 789"/>
              <a:gd name="T17" fmla="*/ 28392762 h 1677"/>
              <a:gd name="T18" fmla="*/ 430105856 w 789"/>
              <a:gd name="T19" fmla="*/ 0 h 1677"/>
              <a:gd name="T20" fmla="*/ 536743242 w 789"/>
              <a:gd name="T21" fmla="*/ 0 h 1677"/>
              <a:gd name="T22" fmla="*/ 686036371 w 789"/>
              <a:gd name="T23" fmla="*/ 46138242 h 1677"/>
              <a:gd name="T24" fmla="*/ 789119758 w 789"/>
              <a:gd name="T25" fmla="*/ 124219419 h 1677"/>
              <a:gd name="T26" fmla="*/ 870874797 w 789"/>
              <a:gd name="T27" fmla="*/ 234242462 h 1677"/>
              <a:gd name="T28" fmla="*/ 917084403 w 789"/>
              <a:gd name="T29" fmla="*/ 337167349 h 1677"/>
              <a:gd name="T30" fmla="*/ 934857664 w 789"/>
              <a:gd name="T31" fmla="*/ 482682388 h 1677"/>
              <a:gd name="T32" fmla="*/ 909975317 w 789"/>
              <a:gd name="T33" fmla="*/ 628196474 h 1677"/>
              <a:gd name="T34" fmla="*/ 817556104 w 789"/>
              <a:gd name="T35" fmla="*/ 780809701 h 1677"/>
              <a:gd name="T36" fmla="*/ 718027804 w 789"/>
              <a:gd name="T37" fmla="*/ 869538144 h 1677"/>
              <a:gd name="T38" fmla="*/ 586508072 w 789"/>
              <a:gd name="T39" fmla="*/ 908578180 h 1677"/>
              <a:gd name="T40" fmla="*/ 590062071 w 789"/>
              <a:gd name="T41" fmla="*/ 972462964 h 1677"/>
              <a:gd name="T42" fmla="*/ 511860895 w 789"/>
              <a:gd name="T43" fmla="*/ 1022150283 h 1677"/>
              <a:gd name="T44" fmla="*/ 497642722 w 789"/>
              <a:gd name="T45" fmla="*/ 1153469216 h 1677"/>
              <a:gd name="T46" fmla="*/ 419441682 w 789"/>
              <a:gd name="T47" fmla="*/ 1203156535 h 1677"/>
              <a:gd name="T48" fmla="*/ 408778596 w 789"/>
              <a:gd name="T49" fmla="*/ 1281237695 h 1677"/>
              <a:gd name="T50" fmla="*/ 334131555 w 789"/>
              <a:gd name="T51" fmla="*/ 1330926102 h 1677"/>
              <a:gd name="T52" fmla="*/ 319913382 w 789"/>
              <a:gd name="T53" fmla="*/ 1391260703 h 1677"/>
              <a:gd name="T54" fmla="*/ 373232075 w 789"/>
              <a:gd name="T55" fmla="*/ 1462243675 h 1677"/>
              <a:gd name="T56" fmla="*/ 355458815 w 789"/>
              <a:gd name="T57" fmla="*/ 1607757626 h 1677"/>
              <a:gd name="T58" fmla="*/ 280812794 w 789"/>
              <a:gd name="T59" fmla="*/ 1657446033 h 1677"/>
              <a:gd name="T60" fmla="*/ 273703708 w 789"/>
              <a:gd name="T61" fmla="*/ 1728427917 h 1677"/>
              <a:gd name="T62" fmla="*/ 319913382 w 789"/>
              <a:gd name="T63" fmla="*/ 1785214512 h 1677"/>
              <a:gd name="T64" fmla="*/ 316358295 w 789"/>
              <a:gd name="T65" fmla="*/ 1866844767 h 1677"/>
              <a:gd name="T66" fmla="*/ 181284495 w 789"/>
              <a:gd name="T67" fmla="*/ 1983965963 h 1677"/>
              <a:gd name="T68" fmla="*/ 106637420 w 789"/>
              <a:gd name="T69" fmla="*/ 1973318681 h 1677"/>
              <a:gd name="T70" fmla="*/ 39100537 w 789"/>
              <a:gd name="T71" fmla="*/ 1884590238 h 1677"/>
              <a:gd name="T72" fmla="*/ 199056667 w 789"/>
              <a:gd name="T73" fmla="*/ 85179267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280" name="Line 42"/>
          <p:cNvSpPr>
            <a:spLocks noChangeShapeType="1"/>
          </p:cNvSpPr>
          <p:nvPr/>
        </p:nvSpPr>
        <p:spPr bwMode="auto">
          <a:xfrm>
            <a:off x="522288" y="3117850"/>
            <a:ext cx="1911350" cy="0"/>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81" name="Line 43"/>
          <p:cNvSpPr>
            <a:spLocks noChangeShapeType="1"/>
          </p:cNvSpPr>
          <p:nvPr/>
        </p:nvSpPr>
        <p:spPr bwMode="auto">
          <a:xfrm>
            <a:off x="515938" y="3413125"/>
            <a:ext cx="1911350" cy="0"/>
          </a:xfrm>
          <a:prstGeom prst="line">
            <a:avLst/>
          </a:prstGeom>
          <a:noFill/>
          <a:ln w="28575">
            <a:solidFill>
              <a:srgbClr val="C0C0C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4112" y="1011522"/>
            <a:ext cx="5297935" cy="164935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2363" y="4771165"/>
            <a:ext cx="4535488" cy="168429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270" name="AutoShape 14"/>
          <p:cNvSpPr>
            <a:spLocks noChangeArrowheads="1"/>
          </p:cNvSpPr>
          <p:nvPr/>
        </p:nvSpPr>
        <p:spPr bwMode="auto">
          <a:xfrm>
            <a:off x="3694113" y="5058925"/>
            <a:ext cx="3810273" cy="425450"/>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9" name="AutoShape 14"/>
          <p:cNvSpPr>
            <a:spLocks noChangeArrowheads="1"/>
          </p:cNvSpPr>
          <p:nvPr/>
        </p:nvSpPr>
        <p:spPr bwMode="auto">
          <a:xfrm>
            <a:off x="3694113" y="1430441"/>
            <a:ext cx="3573790" cy="151250"/>
          </a:xfrm>
          <a:prstGeom prst="roundRect">
            <a:avLst>
              <a:gd name="adj" fmla="val 16667"/>
            </a:avLst>
          </a:prstGeom>
          <a:noFill/>
          <a:ln w="28575" algn="ctr">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135216137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6471" y="5130667"/>
            <a:ext cx="1920577" cy="106078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2888" y="3949147"/>
            <a:ext cx="5388004" cy="112198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2527" y="2178143"/>
            <a:ext cx="6999287" cy="12954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4000" y="946697"/>
            <a:ext cx="5906096" cy="71900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2292" name="Rectangle 7"/>
          <p:cNvSpPr>
            <a:spLocks noGrp="1" noChangeArrowheads="1"/>
          </p:cNvSpPr>
          <p:nvPr>
            <p:ph type="title"/>
          </p:nvPr>
        </p:nvSpPr>
        <p:spPr/>
        <p:txBody>
          <a:bodyPr/>
          <a:lstStyle/>
          <a:p>
            <a:pPr eaLnBrk="1" hangingPunct="1"/>
            <a:r>
              <a:rPr lang="en-US" dirty="0" smtClean="0"/>
              <a:t>Own object permissions</a:t>
            </a:r>
          </a:p>
        </p:txBody>
      </p:sp>
      <p:sp>
        <p:nvSpPr>
          <p:cNvPr id="12293" name="Line 8"/>
          <p:cNvSpPr>
            <a:spLocks noChangeShapeType="1"/>
          </p:cNvSpPr>
          <p:nvPr/>
        </p:nvSpPr>
        <p:spPr bwMode="auto">
          <a:xfrm>
            <a:off x="3070224" y="1674847"/>
            <a:ext cx="3176" cy="50329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12294" name="Group 9"/>
          <p:cNvGrpSpPr>
            <a:grpSpLocks/>
          </p:cNvGrpSpPr>
          <p:nvPr/>
        </p:nvGrpSpPr>
        <p:grpSpPr bwMode="auto">
          <a:xfrm>
            <a:off x="1196975" y="4900646"/>
            <a:ext cx="1384300" cy="884238"/>
            <a:chOff x="641" y="580"/>
            <a:chExt cx="1168" cy="746"/>
          </a:xfrm>
        </p:grpSpPr>
        <p:grpSp>
          <p:nvGrpSpPr>
            <p:cNvPr id="12402" name="Group 10"/>
            <p:cNvGrpSpPr>
              <a:grpSpLocks/>
            </p:cNvGrpSpPr>
            <p:nvPr/>
          </p:nvGrpSpPr>
          <p:grpSpPr bwMode="auto">
            <a:xfrm rot="5931751" flipV="1">
              <a:off x="945" y="276"/>
              <a:ext cx="541" cy="1150"/>
              <a:chOff x="2702" y="903"/>
              <a:chExt cx="1477" cy="3141"/>
            </a:xfrm>
          </p:grpSpPr>
          <p:sp>
            <p:nvSpPr>
              <p:cNvPr id="12404" name="Freeform 11"/>
              <p:cNvSpPr>
                <a:spLocks/>
              </p:cNvSpPr>
              <p:nvPr/>
            </p:nvSpPr>
            <p:spPr bwMode="auto">
              <a:xfrm>
                <a:off x="2702" y="903"/>
                <a:ext cx="1477" cy="3139"/>
              </a:xfrm>
              <a:custGeom>
                <a:avLst/>
                <a:gdLst>
                  <a:gd name="T0" fmla="*/ 588 w 789"/>
                  <a:gd name="T1" fmla="*/ 2523 h 1677"/>
                  <a:gd name="T2" fmla="*/ 337 w 789"/>
                  <a:gd name="T3" fmla="*/ 2323 h 1677"/>
                  <a:gd name="T4" fmla="*/ 157 w 789"/>
                  <a:gd name="T5" fmla="*/ 2038 h 1677"/>
                  <a:gd name="T6" fmla="*/ 11 w 789"/>
                  <a:gd name="T7" fmla="*/ 1640 h 1677"/>
                  <a:gd name="T8" fmla="*/ 0 w 789"/>
                  <a:gd name="T9" fmla="*/ 1262 h 1677"/>
                  <a:gd name="T10" fmla="*/ 84 w 789"/>
                  <a:gd name="T11" fmla="*/ 893 h 1677"/>
                  <a:gd name="T12" fmla="*/ 294 w 789"/>
                  <a:gd name="T13" fmla="*/ 515 h 1677"/>
                  <a:gd name="T14" fmla="*/ 610 w 789"/>
                  <a:gd name="T15" fmla="*/ 241 h 1677"/>
                  <a:gd name="T16" fmla="*/ 925 w 789"/>
                  <a:gd name="T17" fmla="*/ 84 h 1677"/>
                  <a:gd name="T18" fmla="*/ 1273 w 789"/>
                  <a:gd name="T19" fmla="*/ 0 h 1677"/>
                  <a:gd name="T20" fmla="*/ 1587 w 789"/>
                  <a:gd name="T21" fmla="*/ 0 h 1677"/>
                  <a:gd name="T22" fmla="*/ 2029 w 789"/>
                  <a:gd name="T23" fmla="*/ 137 h 1677"/>
                  <a:gd name="T24" fmla="*/ 2334 w 789"/>
                  <a:gd name="T25" fmla="*/ 369 h 1677"/>
                  <a:gd name="T26" fmla="*/ 2576 w 789"/>
                  <a:gd name="T27" fmla="*/ 694 h 1677"/>
                  <a:gd name="T28" fmla="*/ 2713 w 789"/>
                  <a:gd name="T29" fmla="*/ 998 h 1677"/>
                  <a:gd name="T30" fmla="*/ 2765 w 789"/>
                  <a:gd name="T31" fmla="*/ 1430 h 1677"/>
                  <a:gd name="T32" fmla="*/ 2692 w 789"/>
                  <a:gd name="T33" fmla="*/ 1861 h 1677"/>
                  <a:gd name="T34" fmla="*/ 2419 w 789"/>
                  <a:gd name="T35" fmla="*/ 2312 h 1677"/>
                  <a:gd name="T36" fmla="*/ 2123 w 789"/>
                  <a:gd name="T37" fmla="*/ 2576 h 1677"/>
                  <a:gd name="T38" fmla="*/ 1735 w 789"/>
                  <a:gd name="T39" fmla="*/ 2692 h 1677"/>
                  <a:gd name="T40" fmla="*/ 1745 w 789"/>
                  <a:gd name="T41" fmla="*/ 2881 h 1677"/>
                  <a:gd name="T42" fmla="*/ 1514 w 789"/>
                  <a:gd name="T43" fmla="*/ 3027 h 1677"/>
                  <a:gd name="T44" fmla="*/ 1471 w 789"/>
                  <a:gd name="T45" fmla="*/ 3416 h 1677"/>
                  <a:gd name="T46" fmla="*/ 1241 w 789"/>
                  <a:gd name="T47" fmla="*/ 3564 h 1677"/>
                  <a:gd name="T48" fmla="*/ 1209 w 789"/>
                  <a:gd name="T49" fmla="*/ 3794 h 1677"/>
                  <a:gd name="T50" fmla="*/ 988 w 789"/>
                  <a:gd name="T51" fmla="*/ 3942 h 1677"/>
                  <a:gd name="T52" fmla="*/ 945 w 789"/>
                  <a:gd name="T53" fmla="*/ 4120 h 1677"/>
                  <a:gd name="T54" fmla="*/ 1104 w 789"/>
                  <a:gd name="T55" fmla="*/ 4331 h 1677"/>
                  <a:gd name="T56" fmla="*/ 1052 w 789"/>
                  <a:gd name="T57" fmla="*/ 4762 h 1677"/>
                  <a:gd name="T58" fmla="*/ 831 w 789"/>
                  <a:gd name="T59" fmla="*/ 4908 h 1677"/>
                  <a:gd name="T60" fmla="*/ 809 w 789"/>
                  <a:gd name="T61" fmla="*/ 5119 h 1677"/>
                  <a:gd name="T62" fmla="*/ 945 w 789"/>
                  <a:gd name="T63" fmla="*/ 5288 h 1677"/>
                  <a:gd name="T64" fmla="*/ 936 w 789"/>
                  <a:gd name="T65" fmla="*/ 5529 h 1677"/>
                  <a:gd name="T66" fmla="*/ 535 w 789"/>
                  <a:gd name="T67" fmla="*/ 5876 h 1677"/>
                  <a:gd name="T68" fmla="*/ 314 w 789"/>
                  <a:gd name="T69" fmla="*/ 5844 h 1677"/>
                  <a:gd name="T70" fmla="*/ 116 w 789"/>
                  <a:gd name="T71" fmla="*/ 5582 h 1677"/>
                  <a:gd name="T72" fmla="*/ 588 w 789"/>
                  <a:gd name="T73" fmla="*/ 2523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2405" name="Oval 12"/>
              <p:cNvSpPr>
                <a:spLocks noChangeArrowheads="1"/>
              </p:cNvSpPr>
              <p:nvPr/>
            </p:nvSpPr>
            <p:spPr bwMode="auto">
              <a:xfrm>
                <a:off x="2809" y="1008"/>
                <a:ext cx="1275" cy="1275"/>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2406" name="Oval 13"/>
              <p:cNvSpPr>
                <a:spLocks noChangeArrowheads="1"/>
              </p:cNvSpPr>
              <p:nvPr/>
            </p:nvSpPr>
            <p:spPr bwMode="auto">
              <a:xfrm>
                <a:off x="3303" y="1100"/>
                <a:ext cx="387" cy="387"/>
              </a:xfrm>
              <a:prstGeom prst="ellipse">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12407" name="Rectangle 14"/>
              <p:cNvSpPr>
                <a:spLocks noChangeArrowheads="1"/>
              </p:cNvSpPr>
              <p:nvPr/>
            </p:nvSpPr>
            <p:spPr bwMode="auto">
              <a:xfrm rot="545249">
                <a:off x="3018" y="2131"/>
                <a:ext cx="128" cy="1913"/>
              </a:xfrm>
              <a:prstGeom prst="rect">
                <a:avLst/>
              </a:prstGeom>
              <a:solidFill>
                <a:srgbClr val="FF9900"/>
              </a:solidFill>
              <a:ln w="12700" algn="ctr">
                <a:solidFill>
                  <a:schemeClr val="bg1"/>
                </a:solidFill>
                <a:miter lim="800000"/>
                <a:headEnd/>
                <a:tailEnd/>
              </a:ln>
            </p:spPr>
            <p:txBody>
              <a:bodyPr lIns="0" tIns="0" rIns="0" bIns="0" anchor="ctr">
                <a:spAutoFit/>
              </a:bodyPr>
              <a:lstStyle/>
              <a:p>
                <a:endParaRPr lang="en-US"/>
              </a:p>
            </p:txBody>
          </p:sp>
        </p:grpSp>
        <p:sp>
          <p:nvSpPr>
            <p:cNvPr id="12403" name="Text Box 15"/>
            <p:cNvSpPr txBox="1">
              <a:spLocks noChangeArrowheads="1"/>
            </p:cNvSpPr>
            <p:nvPr/>
          </p:nvSpPr>
          <p:spPr bwMode="auto">
            <a:xfrm>
              <a:off x="715" y="1094"/>
              <a:ext cx="109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smtClean="0"/>
                <a:t>Claim own</a:t>
              </a:r>
              <a:endParaRPr lang="en-US" sz="1800" b="1" dirty="0"/>
            </a:p>
          </p:txBody>
        </p:sp>
      </p:grpSp>
      <p:sp>
        <p:nvSpPr>
          <p:cNvPr id="12295" name="Text Box 16"/>
          <p:cNvSpPr txBox="1">
            <a:spLocks noChangeArrowheads="1"/>
          </p:cNvSpPr>
          <p:nvPr/>
        </p:nvSpPr>
        <p:spPr bwMode="auto">
          <a:xfrm>
            <a:off x="1911350" y="3711609"/>
            <a:ext cx="882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Carlos Oppley</a:t>
            </a:r>
          </a:p>
        </p:txBody>
      </p:sp>
      <p:grpSp>
        <p:nvGrpSpPr>
          <p:cNvPr id="12296" name="Group 17"/>
          <p:cNvGrpSpPr>
            <a:grpSpLocks/>
          </p:cNvGrpSpPr>
          <p:nvPr/>
        </p:nvGrpSpPr>
        <p:grpSpPr bwMode="auto">
          <a:xfrm>
            <a:off x="1198563" y="4151346"/>
            <a:ext cx="1001712" cy="674688"/>
            <a:chOff x="2984" y="3331"/>
            <a:chExt cx="845" cy="569"/>
          </a:xfrm>
        </p:grpSpPr>
        <p:sp>
          <p:nvSpPr>
            <p:cNvPr id="12389" name="AutoShape 18"/>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2390" name="Group 19"/>
            <p:cNvGrpSpPr>
              <a:grpSpLocks/>
            </p:cNvGrpSpPr>
            <p:nvPr/>
          </p:nvGrpSpPr>
          <p:grpSpPr bwMode="auto">
            <a:xfrm>
              <a:off x="3386" y="3487"/>
              <a:ext cx="443" cy="398"/>
              <a:chOff x="4838" y="2218"/>
              <a:chExt cx="395" cy="355"/>
            </a:xfrm>
          </p:grpSpPr>
          <p:sp>
            <p:nvSpPr>
              <p:cNvPr id="12391" name="Freeform 20"/>
              <p:cNvSpPr>
                <a:spLocks/>
              </p:cNvSpPr>
              <p:nvPr/>
            </p:nvSpPr>
            <p:spPr bwMode="auto">
              <a:xfrm>
                <a:off x="4888" y="2251"/>
                <a:ext cx="294" cy="113"/>
              </a:xfrm>
              <a:custGeom>
                <a:avLst/>
                <a:gdLst>
                  <a:gd name="T0" fmla="*/ 102 w 839"/>
                  <a:gd name="T1" fmla="*/ 27 h 319"/>
                  <a:gd name="T2" fmla="*/ 100 w 839"/>
                  <a:gd name="T3" fmla="*/ 23 h 319"/>
                  <a:gd name="T4" fmla="*/ 95 w 839"/>
                  <a:gd name="T5" fmla="*/ 22 h 319"/>
                  <a:gd name="T6" fmla="*/ 91 w 839"/>
                  <a:gd name="T7" fmla="*/ 23 h 319"/>
                  <a:gd name="T8" fmla="*/ 88 w 839"/>
                  <a:gd name="T9" fmla="*/ 27 h 319"/>
                  <a:gd name="T10" fmla="*/ 88 w 839"/>
                  <a:gd name="T11" fmla="*/ 31 h 319"/>
                  <a:gd name="T12" fmla="*/ 88 w 839"/>
                  <a:gd name="T13" fmla="*/ 33 h 319"/>
                  <a:gd name="T14" fmla="*/ 85 w 839"/>
                  <a:gd name="T15" fmla="*/ 33 h 319"/>
                  <a:gd name="T16" fmla="*/ 81 w 839"/>
                  <a:gd name="T17" fmla="*/ 31 h 319"/>
                  <a:gd name="T18" fmla="*/ 78 w 839"/>
                  <a:gd name="T19" fmla="*/ 29 h 319"/>
                  <a:gd name="T20" fmla="*/ 75 w 839"/>
                  <a:gd name="T21" fmla="*/ 26 h 319"/>
                  <a:gd name="T22" fmla="*/ 71 w 839"/>
                  <a:gd name="T23" fmla="*/ 22 h 319"/>
                  <a:gd name="T24" fmla="*/ 67 w 839"/>
                  <a:gd name="T25" fmla="*/ 19 h 319"/>
                  <a:gd name="T26" fmla="*/ 60 w 839"/>
                  <a:gd name="T27" fmla="*/ 16 h 319"/>
                  <a:gd name="T28" fmla="*/ 52 w 839"/>
                  <a:gd name="T29" fmla="*/ 13 h 319"/>
                  <a:gd name="T30" fmla="*/ 45 w 839"/>
                  <a:gd name="T31" fmla="*/ 12 h 319"/>
                  <a:gd name="T32" fmla="*/ 36 w 839"/>
                  <a:gd name="T33" fmla="*/ 11 h 319"/>
                  <a:gd name="T34" fmla="*/ 31 w 839"/>
                  <a:gd name="T35" fmla="*/ 12 h 319"/>
                  <a:gd name="T36" fmla="*/ 27 w 839"/>
                  <a:gd name="T37" fmla="*/ 13 h 319"/>
                  <a:gd name="T38" fmla="*/ 22 w 839"/>
                  <a:gd name="T39" fmla="*/ 14 h 319"/>
                  <a:gd name="T40" fmla="*/ 19 w 839"/>
                  <a:gd name="T41" fmla="*/ 15 h 319"/>
                  <a:gd name="T42" fmla="*/ 16 w 839"/>
                  <a:gd name="T43" fmla="*/ 14 h 319"/>
                  <a:gd name="T44" fmla="*/ 14 w 839"/>
                  <a:gd name="T45" fmla="*/ 13 h 319"/>
                  <a:gd name="T46" fmla="*/ 15 w 839"/>
                  <a:gd name="T47" fmla="*/ 10 h 319"/>
                  <a:gd name="T48" fmla="*/ 15 w 839"/>
                  <a:gd name="T49" fmla="*/ 5 h 319"/>
                  <a:gd name="T50" fmla="*/ 12 w 839"/>
                  <a:gd name="T51" fmla="*/ 1 h 319"/>
                  <a:gd name="T52" fmla="*/ 8 w 839"/>
                  <a:gd name="T53" fmla="*/ 0 h 319"/>
                  <a:gd name="T54" fmla="*/ 4 w 839"/>
                  <a:gd name="T55" fmla="*/ 1 h 319"/>
                  <a:gd name="T56" fmla="*/ 1 w 839"/>
                  <a:gd name="T57" fmla="*/ 5 h 319"/>
                  <a:gd name="T58" fmla="*/ 0 w 839"/>
                  <a:gd name="T59" fmla="*/ 11 h 319"/>
                  <a:gd name="T60" fmla="*/ 5 w 839"/>
                  <a:gd name="T61" fmla="*/ 16 h 319"/>
                  <a:gd name="T62" fmla="*/ 8 w 839"/>
                  <a:gd name="T63" fmla="*/ 18 h 319"/>
                  <a:gd name="T64" fmla="*/ 12 w 839"/>
                  <a:gd name="T65" fmla="*/ 20 h 319"/>
                  <a:gd name="T66" fmla="*/ 16 w 839"/>
                  <a:gd name="T67" fmla="*/ 21 h 319"/>
                  <a:gd name="T68" fmla="*/ 23 w 839"/>
                  <a:gd name="T69" fmla="*/ 21 h 319"/>
                  <a:gd name="T70" fmla="*/ 30 w 839"/>
                  <a:gd name="T71" fmla="*/ 20 h 319"/>
                  <a:gd name="T72" fmla="*/ 34 w 839"/>
                  <a:gd name="T73" fmla="*/ 19 h 319"/>
                  <a:gd name="T74" fmla="*/ 40 w 839"/>
                  <a:gd name="T75" fmla="*/ 19 h 319"/>
                  <a:gd name="T76" fmla="*/ 50 w 839"/>
                  <a:gd name="T77" fmla="*/ 22 h 319"/>
                  <a:gd name="T78" fmla="*/ 61 w 839"/>
                  <a:gd name="T79" fmla="*/ 25 h 319"/>
                  <a:gd name="T80" fmla="*/ 66 w 839"/>
                  <a:gd name="T81" fmla="*/ 28 h 319"/>
                  <a:gd name="T82" fmla="*/ 70 w 839"/>
                  <a:gd name="T83" fmla="*/ 30 h 319"/>
                  <a:gd name="T84" fmla="*/ 76 w 839"/>
                  <a:gd name="T85" fmla="*/ 35 h 319"/>
                  <a:gd name="T86" fmla="*/ 82 w 839"/>
                  <a:gd name="T87" fmla="*/ 38 h 319"/>
                  <a:gd name="T88" fmla="*/ 88 w 839"/>
                  <a:gd name="T89" fmla="*/ 40 h 319"/>
                  <a:gd name="T90" fmla="*/ 93 w 839"/>
                  <a:gd name="T91" fmla="*/ 40 h 319"/>
                  <a:gd name="T92" fmla="*/ 98 w 839"/>
                  <a:gd name="T93" fmla="*/ 38 h 319"/>
                  <a:gd name="T94" fmla="*/ 103 w 839"/>
                  <a:gd name="T95" fmla="*/ 33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2" name="Freeform 21"/>
              <p:cNvSpPr>
                <a:spLocks/>
              </p:cNvSpPr>
              <p:nvPr/>
            </p:nvSpPr>
            <p:spPr bwMode="auto">
              <a:xfrm>
                <a:off x="4838" y="2408"/>
                <a:ext cx="145" cy="55"/>
              </a:xfrm>
              <a:custGeom>
                <a:avLst/>
                <a:gdLst>
                  <a:gd name="T0" fmla="*/ 0 w 413"/>
                  <a:gd name="T1" fmla="*/ 0 h 156"/>
                  <a:gd name="T2" fmla="*/ 1 w 413"/>
                  <a:gd name="T3" fmla="*/ 4 h 156"/>
                  <a:gd name="T4" fmla="*/ 3 w 413"/>
                  <a:gd name="T5" fmla="*/ 8 h 156"/>
                  <a:gd name="T6" fmla="*/ 5 w 413"/>
                  <a:gd name="T7" fmla="*/ 11 h 156"/>
                  <a:gd name="T8" fmla="*/ 8 w 413"/>
                  <a:gd name="T9" fmla="*/ 14 h 156"/>
                  <a:gd name="T10" fmla="*/ 12 w 413"/>
                  <a:gd name="T11" fmla="*/ 16 h 156"/>
                  <a:gd name="T12" fmla="*/ 16 w 413"/>
                  <a:gd name="T13" fmla="*/ 18 h 156"/>
                  <a:gd name="T14" fmla="*/ 21 w 413"/>
                  <a:gd name="T15" fmla="*/ 19 h 156"/>
                  <a:gd name="T16" fmla="*/ 25 w 413"/>
                  <a:gd name="T17" fmla="*/ 19 h 156"/>
                  <a:gd name="T18" fmla="*/ 30 w 413"/>
                  <a:gd name="T19" fmla="*/ 19 h 156"/>
                  <a:gd name="T20" fmla="*/ 35 w 413"/>
                  <a:gd name="T21" fmla="*/ 18 h 156"/>
                  <a:gd name="T22" fmla="*/ 39 w 413"/>
                  <a:gd name="T23" fmla="*/ 16 h 156"/>
                  <a:gd name="T24" fmla="*/ 42 w 413"/>
                  <a:gd name="T25" fmla="*/ 14 h 156"/>
                  <a:gd name="T26" fmla="*/ 46 w 413"/>
                  <a:gd name="T27" fmla="*/ 11 h 156"/>
                  <a:gd name="T28" fmla="*/ 48 w 413"/>
                  <a:gd name="T29" fmla="*/ 8 h 156"/>
                  <a:gd name="T30" fmla="*/ 50 w 413"/>
                  <a:gd name="T31" fmla="*/ 4 h 156"/>
                  <a:gd name="T32" fmla="*/ 51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3" name="Freeform 22"/>
              <p:cNvSpPr>
                <a:spLocks/>
              </p:cNvSpPr>
              <p:nvPr/>
            </p:nvSpPr>
            <p:spPr bwMode="auto">
              <a:xfrm>
                <a:off x="4854" y="2282"/>
                <a:ext cx="60" cy="131"/>
              </a:xfrm>
              <a:custGeom>
                <a:avLst/>
                <a:gdLst>
                  <a:gd name="T0" fmla="*/ 4 w 170"/>
                  <a:gd name="T1" fmla="*/ 46 h 373"/>
                  <a:gd name="T2" fmla="*/ 21 w 170"/>
                  <a:gd name="T3" fmla="*/ 1 h 373"/>
                  <a:gd name="T4" fmla="*/ 18 w 170"/>
                  <a:gd name="T5" fmla="*/ 0 h 373"/>
                  <a:gd name="T6" fmla="*/ 0 w 170"/>
                  <a:gd name="T7" fmla="*/ 45 h 373"/>
                  <a:gd name="T8" fmla="*/ 4 w 170"/>
                  <a:gd name="T9" fmla="*/ 4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4" name="Freeform 23"/>
              <p:cNvSpPr>
                <a:spLocks/>
              </p:cNvSpPr>
              <p:nvPr/>
            </p:nvSpPr>
            <p:spPr bwMode="auto">
              <a:xfrm>
                <a:off x="4908" y="2282"/>
                <a:ext cx="59" cy="131"/>
              </a:xfrm>
              <a:custGeom>
                <a:avLst/>
                <a:gdLst>
                  <a:gd name="T0" fmla="*/ 18 w 168"/>
                  <a:gd name="T1" fmla="*/ 46 h 373"/>
                  <a:gd name="T2" fmla="*/ 0 w 168"/>
                  <a:gd name="T3" fmla="*/ 1 h 373"/>
                  <a:gd name="T4" fmla="*/ 3 w 168"/>
                  <a:gd name="T5" fmla="*/ 0 h 373"/>
                  <a:gd name="T6" fmla="*/ 21 w 168"/>
                  <a:gd name="T7" fmla="*/ 45 h 373"/>
                  <a:gd name="T8" fmla="*/ 18 w 168"/>
                  <a:gd name="T9" fmla="*/ 4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5" name="Freeform 24"/>
              <p:cNvSpPr>
                <a:spLocks/>
              </p:cNvSpPr>
              <p:nvPr/>
            </p:nvSpPr>
            <p:spPr bwMode="auto">
              <a:xfrm>
                <a:off x="5087" y="2464"/>
                <a:ext cx="146" cy="55"/>
              </a:xfrm>
              <a:custGeom>
                <a:avLst/>
                <a:gdLst>
                  <a:gd name="T0" fmla="*/ 0 w 413"/>
                  <a:gd name="T1" fmla="*/ 0 h 158"/>
                  <a:gd name="T2" fmla="*/ 1 w 413"/>
                  <a:gd name="T3" fmla="*/ 4 h 158"/>
                  <a:gd name="T4" fmla="*/ 2 w 413"/>
                  <a:gd name="T5" fmla="*/ 8 h 158"/>
                  <a:gd name="T6" fmla="*/ 5 w 413"/>
                  <a:gd name="T7" fmla="*/ 11 h 158"/>
                  <a:gd name="T8" fmla="*/ 8 w 413"/>
                  <a:gd name="T9" fmla="*/ 14 h 158"/>
                  <a:gd name="T10" fmla="*/ 12 w 413"/>
                  <a:gd name="T11" fmla="*/ 16 h 158"/>
                  <a:gd name="T12" fmla="*/ 16 w 413"/>
                  <a:gd name="T13" fmla="*/ 18 h 158"/>
                  <a:gd name="T14" fmla="*/ 21 w 413"/>
                  <a:gd name="T15" fmla="*/ 19 h 158"/>
                  <a:gd name="T16" fmla="*/ 26 w 413"/>
                  <a:gd name="T17" fmla="*/ 19 h 158"/>
                  <a:gd name="T18" fmla="*/ 31 w 413"/>
                  <a:gd name="T19" fmla="*/ 19 h 158"/>
                  <a:gd name="T20" fmla="*/ 35 w 413"/>
                  <a:gd name="T21" fmla="*/ 18 h 158"/>
                  <a:gd name="T22" fmla="*/ 39 w 413"/>
                  <a:gd name="T23" fmla="*/ 16 h 158"/>
                  <a:gd name="T24" fmla="*/ 43 w 413"/>
                  <a:gd name="T25" fmla="*/ 14 h 158"/>
                  <a:gd name="T26" fmla="*/ 46 w 413"/>
                  <a:gd name="T27" fmla="*/ 11 h 158"/>
                  <a:gd name="T28" fmla="*/ 49 w 413"/>
                  <a:gd name="T29" fmla="*/ 8 h 158"/>
                  <a:gd name="T30" fmla="*/ 51 w 413"/>
                  <a:gd name="T31" fmla="*/ 4 h 158"/>
                  <a:gd name="T32" fmla="*/ 52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6" name="Freeform 25"/>
              <p:cNvSpPr>
                <a:spLocks/>
              </p:cNvSpPr>
              <p:nvPr/>
            </p:nvSpPr>
            <p:spPr bwMode="auto">
              <a:xfrm>
                <a:off x="5103" y="2338"/>
                <a:ext cx="60" cy="130"/>
              </a:xfrm>
              <a:custGeom>
                <a:avLst/>
                <a:gdLst>
                  <a:gd name="T0" fmla="*/ 4 w 170"/>
                  <a:gd name="T1" fmla="*/ 46 h 370"/>
                  <a:gd name="T2" fmla="*/ 21 w 170"/>
                  <a:gd name="T3" fmla="*/ 1 h 370"/>
                  <a:gd name="T4" fmla="*/ 18 w 170"/>
                  <a:gd name="T5" fmla="*/ 0 h 370"/>
                  <a:gd name="T6" fmla="*/ 0 w 170"/>
                  <a:gd name="T7" fmla="*/ 44 h 370"/>
                  <a:gd name="T8" fmla="*/ 4 w 170"/>
                  <a:gd name="T9" fmla="*/ 4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7" name="Freeform 26"/>
              <p:cNvSpPr>
                <a:spLocks/>
              </p:cNvSpPr>
              <p:nvPr/>
            </p:nvSpPr>
            <p:spPr bwMode="auto">
              <a:xfrm>
                <a:off x="5157" y="2338"/>
                <a:ext cx="60" cy="130"/>
              </a:xfrm>
              <a:custGeom>
                <a:avLst/>
                <a:gdLst>
                  <a:gd name="T0" fmla="*/ 18 w 170"/>
                  <a:gd name="T1" fmla="*/ 46 h 370"/>
                  <a:gd name="T2" fmla="*/ 0 w 170"/>
                  <a:gd name="T3" fmla="*/ 1 h 370"/>
                  <a:gd name="T4" fmla="*/ 4 w 170"/>
                  <a:gd name="T5" fmla="*/ 0 h 370"/>
                  <a:gd name="T6" fmla="*/ 21 w 170"/>
                  <a:gd name="T7" fmla="*/ 44 h 370"/>
                  <a:gd name="T8" fmla="*/ 18 w 170"/>
                  <a:gd name="T9" fmla="*/ 4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8" name="Rectangle 27"/>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99" name="Rectangle 28"/>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400" name="Freeform 29"/>
              <p:cNvSpPr>
                <a:spLocks/>
              </p:cNvSpPr>
              <p:nvPr/>
            </p:nvSpPr>
            <p:spPr bwMode="auto">
              <a:xfrm>
                <a:off x="5008" y="2218"/>
                <a:ext cx="45" cy="46"/>
              </a:xfrm>
              <a:custGeom>
                <a:avLst/>
                <a:gdLst>
                  <a:gd name="T0" fmla="*/ 8 w 129"/>
                  <a:gd name="T1" fmla="*/ 17 h 128"/>
                  <a:gd name="T2" fmla="*/ 9 w 129"/>
                  <a:gd name="T3" fmla="*/ 17 h 128"/>
                  <a:gd name="T4" fmla="*/ 11 w 129"/>
                  <a:gd name="T5" fmla="*/ 16 h 128"/>
                  <a:gd name="T6" fmla="*/ 12 w 129"/>
                  <a:gd name="T7" fmla="*/ 15 h 128"/>
                  <a:gd name="T8" fmla="*/ 14 w 129"/>
                  <a:gd name="T9" fmla="*/ 14 h 128"/>
                  <a:gd name="T10" fmla="*/ 15 w 129"/>
                  <a:gd name="T11" fmla="*/ 13 h 128"/>
                  <a:gd name="T12" fmla="*/ 15 w 129"/>
                  <a:gd name="T13" fmla="*/ 12 h 128"/>
                  <a:gd name="T14" fmla="*/ 16 w 129"/>
                  <a:gd name="T15" fmla="*/ 10 h 128"/>
                  <a:gd name="T16" fmla="*/ 16 w 129"/>
                  <a:gd name="T17" fmla="*/ 8 h 128"/>
                  <a:gd name="T18" fmla="*/ 16 w 129"/>
                  <a:gd name="T19" fmla="*/ 6 h 128"/>
                  <a:gd name="T20" fmla="*/ 15 w 129"/>
                  <a:gd name="T21" fmla="*/ 5 h 128"/>
                  <a:gd name="T22" fmla="*/ 15 w 129"/>
                  <a:gd name="T23" fmla="*/ 4 h 128"/>
                  <a:gd name="T24" fmla="*/ 14 w 129"/>
                  <a:gd name="T25" fmla="*/ 2 h 128"/>
                  <a:gd name="T26" fmla="*/ 12 w 129"/>
                  <a:gd name="T27" fmla="*/ 1 h 128"/>
                  <a:gd name="T28" fmla="*/ 11 w 129"/>
                  <a:gd name="T29" fmla="*/ 0 h 128"/>
                  <a:gd name="T30" fmla="*/ 9 w 129"/>
                  <a:gd name="T31" fmla="*/ 0 h 128"/>
                  <a:gd name="T32" fmla="*/ 8 w 129"/>
                  <a:gd name="T33" fmla="*/ 0 h 128"/>
                  <a:gd name="T34" fmla="*/ 6 w 129"/>
                  <a:gd name="T35" fmla="*/ 0 h 128"/>
                  <a:gd name="T36" fmla="*/ 5 w 129"/>
                  <a:gd name="T37" fmla="*/ 0 h 128"/>
                  <a:gd name="T38" fmla="*/ 3 w 129"/>
                  <a:gd name="T39" fmla="*/ 1 h 128"/>
                  <a:gd name="T40" fmla="*/ 2 w 129"/>
                  <a:gd name="T41" fmla="*/ 2 h 128"/>
                  <a:gd name="T42" fmla="*/ 1 w 129"/>
                  <a:gd name="T43" fmla="*/ 4 h 128"/>
                  <a:gd name="T44" fmla="*/ 1 w 129"/>
                  <a:gd name="T45" fmla="*/ 5 h 128"/>
                  <a:gd name="T46" fmla="*/ 0 w 129"/>
                  <a:gd name="T47" fmla="*/ 6 h 128"/>
                  <a:gd name="T48" fmla="*/ 0 w 129"/>
                  <a:gd name="T49" fmla="*/ 8 h 128"/>
                  <a:gd name="T50" fmla="*/ 0 w 129"/>
                  <a:gd name="T51" fmla="*/ 10 h 128"/>
                  <a:gd name="T52" fmla="*/ 1 w 129"/>
                  <a:gd name="T53" fmla="*/ 12 h 128"/>
                  <a:gd name="T54" fmla="*/ 1 w 129"/>
                  <a:gd name="T55" fmla="*/ 13 h 128"/>
                  <a:gd name="T56" fmla="*/ 2 w 129"/>
                  <a:gd name="T57" fmla="*/ 14 h 128"/>
                  <a:gd name="T58" fmla="*/ 3 w 129"/>
                  <a:gd name="T59" fmla="*/ 15 h 128"/>
                  <a:gd name="T60" fmla="*/ 5 w 129"/>
                  <a:gd name="T61" fmla="*/ 16 h 128"/>
                  <a:gd name="T62" fmla="*/ 6 w 129"/>
                  <a:gd name="T63" fmla="*/ 17 h 128"/>
                  <a:gd name="T64" fmla="*/ 8 w 129"/>
                  <a:gd name="T65" fmla="*/ 1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01" name="Rectangle 30"/>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12297" name="Line 31"/>
          <p:cNvSpPr>
            <a:spLocks noChangeShapeType="1"/>
          </p:cNvSpPr>
          <p:nvPr/>
        </p:nvSpPr>
        <p:spPr bwMode="auto">
          <a:xfrm flipH="1">
            <a:off x="3121817" y="5029060"/>
            <a:ext cx="7144" cy="75582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2298" name="Line 32"/>
          <p:cNvSpPr>
            <a:spLocks noChangeShapeType="1"/>
          </p:cNvSpPr>
          <p:nvPr/>
        </p:nvSpPr>
        <p:spPr bwMode="auto">
          <a:xfrm flipV="1">
            <a:off x="3114675" y="5772884"/>
            <a:ext cx="100012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12299" name="Group 33"/>
          <p:cNvGrpSpPr>
            <a:grpSpLocks/>
          </p:cNvGrpSpPr>
          <p:nvPr/>
        </p:nvGrpSpPr>
        <p:grpSpPr bwMode="auto">
          <a:xfrm>
            <a:off x="1165225" y="1346234"/>
            <a:ext cx="1390650" cy="1644650"/>
            <a:chOff x="422" y="846"/>
            <a:chExt cx="1173" cy="1388"/>
          </a:xfrm>
        </p:grpSpPr>
        <p:sp>
          <p:nvSpPr>
            <p:cNvPr id="12379" name="Text Box 34"/>
            <p:cNvSpPr txBox="1">
              <a:spLocks noChangeArrowheads="1"/>
            </p:cNvSpPr>
            <p:nvPr/>
          </p:nvSpPr>
          <p:spPr bwMode="auto">
            <a:xfrm>
              <a:off x="500" y="2002"/>
              <a:ext cx="109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strike="sngStrike" dirty="0" smtClean="0">
                  <a:solidFill>
                    <a:schemeClr val="accent3">
                      <a:lumMod val="60000"/>
                      <a:lumOff val="40000"/>
                    </a:schemeClr>
                  </a:solidFill>
                </a:rPr>
                <a:t>Claim own</a:t>
              </a:r>
              <a:endParaRPr lang="en-US" sz="1800" b="1" strike="sngStrike" dirty="0">
                <a:solidFill>
                  <a:schemeClr val="accent3">
                    <a:lumMod val="60000"/>
                    <a:lumOff val="40000"/>
                  </a:schemeClr>
                </a:solidFill>
              </a:endParaRPr>
            </a:p>
          </p:txBody>
        </p:sp>
        <p:grpSp>
          <p:nvGrpSpPr>
            <p:cNvPr id="12380" name="Group 35"/>
            <p:cNvGrpSpPr>
              <a:grpSpLocks/>
            </p:cNvGrpSpPr>
            <p:nvPr/>
          </p:nvGrpSpPr>
          <p:grpSpPr bwMode="auto">
            <a:xfrm>
              <a:off x="422" y="846"/>
              <a:ext cx="617" cy="588"/>
              <a:chOff x="3917" y="3057"/>
              <a:chExt cx="809" cy="771"/>
            </a:xfrm>
          </p:grpSpPr>
          <p:sp>
            <p:nvSpPr>
              <p:cNvPr id="12384" name="AutoShape 36"/>
              <p:cNvSpPr>
                <a:spLocks noChangeArrowheads="1"/>
              </p:cNvSpPr>
              <p:nvPr/>
            </p:nvSpPr>
            <p:spPr bwMode="auto">
              <a:xfrm>
                <a:off x="3917" y="3066"/>
                <a:ext cx="747" cy="76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2385" name="Oval 37"/>
              <p:cNvSpPr>
                <a:spLocks noChangeArrowheads="1"/>
              </p:cNvSpPr>
              <p:nvPr/>
            </p:nvSpPr>
            <p:spPr bwMode="auto">
              <a:xfrm>
                <a:off x="4227" y="3706"/>
                <a:ext cx="175" cy="95"/>
              </a:xfrm>
              <a:prstGeom prst="ellipse">
                <a:avLst/>
              </a:prstGeom>
              <a:solidFill>
                <a:srgbClr val="FAD461"/>
              </a:solidFill>
              <a:ln w="28575" algn="ctr">
                <a:solidFill>
                  <a:schemeClr val="bg1"/>
                </a:solidFill>
                <a:round/>
                <a:headEnd/>
                <a:tailEnd/>
              </a:ln>
            </p:spPr>
            <p:txBody>
              <a:bodyPr wrap="none" anchor="ctr"/>
              <a:lstStyle/>
              <a:p>
                <a:endParaRPr lang="en-US"/>
              </a:p>
            </p:txBody>
          </p:sp>
          <p:sp>
            <p:nvSpPr>
              <p:cNvPr id="12386" name="Freeform 38"/>
              <p:cNvSpPr>
                <a:spLocks/>
              </p:cNvSpPr>
              <p:nvPr/>
            </p:nvSpPr>
            <p:spPr bwMode="auto">
              <a:xfrm>
                <a:off x="4387" y="3376"/>
                <a:ext cx="270" cy="365"/>
              </a:xfrm>
              <a:custGeom>
                <a:avLst/>
                <a:gdLst>
                  <a:gd name="T0" fmla="*/ 0 w 162"/>
                  <a:gd name="T1" fmla="*/ 617 h 216"/>
                  <a:gd name="T2" fmla="*/ 208 w 162"/>
                  <a:gd name="T3" fmla="*/ 522 h 216"/>
                  <a:gd name="T4" fmla="*/ 392 w 162"/>
                  <a:gd name="T5" fmla="*/ 240 h 216"/>
                  <a:gd name="T6" fmla="*/ 450 w 162"/>
                  <a:gd name="T7" fmla="*/ 0 h 216"/>
                  <a:gd name="T8" fmla="*/ 0 60000 65536"/>
                  <a:gd name="T9" fmla="*/ 0 60000 65536"/>
                  <a:gd name="T10" fmla="*/ 0 60000 65536"/>
                  <a:gd name="T11" fmla="*/ 0 60000 65536"/>
                  <a:gd name="T12" fmla="*/ 0 w 162"/>
                  <a:gd name="T13" fmla="*/ 0 h 216"/>
                  <a:gd name="T14" fmla="*/ 162 w 162"/>
                  <a:gd name="T15" fmla="*/ 216 h 216"/>
                </a:gdLst>
                <a:ahLst/>
                <a:cxnLst>
                  <a:cxn ang="T8">
                    <a:pos x="T0" y="T1"/>
                  </a:cxn>
                  <a:cxn ang="T9">
                    <a:pos x="T2" y="T3"/>
                  </a:cxn>
                  <a:cxn ang="T10">
                    <a:pos x="T4" y="T5"/>
                  </a:cxn>
                  <a:cxn ang="T11">
                    <a:pos x="T6" y="T7"/>
                  </a:cxn>
                </a:cxnLst>
                <a:rect l="T12" t="T13" r="T14" b="T15"/>
                <a:pathLst>
                  <a:path w="162" h="216">
                    <a:moveTo>
                      <a:pt x="0" y="216"/>
                    </a:moveTo>
                    <a:cubicBezTo>
                      <a:pt x="25" y="210"/>
                      <a:pt x="51" y="205"/>
                      <a:pt x="75" y="183"/>
                    </a:cubicBezTo>
                    <a:cubicBezTo>
                      <a:pt x="99" y="161"/>
                      <a:pt x="127" y="114"/>
                      <a:pt x="141" y="84"/>
                    </a:cubicBezTo>
                    <a:cubicBezTo>
                      <a:pt x="155" y="54"/>
                      <a:pt x="159" y="14"/>
                      <a:pt x="162"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87" name="Freeform 39"/>
              <p:cNvSpPr>
                <a:spLocks/>
              </p:cNvSpPr>
              <p:nvPr/>
            </p:nvSpPr>
            <p:spPr bwMode="auto">
              <a:xfrm>
                <a:off x="3939" y="3057"/>
                <a:ext cx="740" cy="349"/>
              </a:xfrm>
              <a:custGeom>
                <a:avLst/>
                <a:gdLst>
                  <a:gd name="T0" fmla="*/ 0 w 446"/>
                  <a:gd name="T1" fmla="*/ 479 h 206"/>
                  <a:gd name="T2" fmla="*/ 83 w 446"/>
                  <a:gd name="T3" fmla="*/ 220 h 206"/>
                  <a:gd name="T4" fmla="*/ 397 w 446"/>
                  <a:gd name="T5" fmla="*/ 58 h 206"/>
                  <a:gd name="T6" fmla="*/ 677 w 446"/>
                  <a:gd name="T7" fmla="*/ 14 h 206"/>
                  <a:gd name="T8" fmla="*/ 1007 w 446"/>
                  <a:gd name="T9" fmla="*/ 144 h 206"/>
                  <a:gd name="T10" fmla="*/ 1198 w 446"/>
                  <a:gd name="T11" fmla="*/ 427 h 206"/>
                  <a:gd name="T12" fmla="*/ 1190 w 446"/>
                  <a:gd name="T13" fmla="*/ 591 h 206"/>
                  <a:gd name="T14" fmla="*/ 0 60000 65536"/>
                  <a:gd name="T15" fmla="*/ 0 60000 65536"/>
                  <a:gd name="T16" fmla="*/ 0 60000 65536"/>
                  <a:gd name="T17" fmla="*/ 0 60000 65536"/>
                  <a:gd name="T18" fmla="*/ 0 60000 65536"/>
                  <a:gd name="T19" fmla="*/ 0 60000 65536"/>
                  <a:gd name="T20" fmla="*/ 0 60000 65536"/>
                  <a:gd name="T21" fmla="*/ 0 w 446"/>
                  <a:gd name="T22" fmla="*/ 0 h 206"/>
                  <a:gd name="T23" fmla="*/ 446 w 446"/>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6" h="206">
                    <a:moveTo>
                      <a:pt x="0" y="167"/>
                    </a:moveTo>
                    <a:cubicBezTo>
                      <a:pt x="3" y="134"/>
                      <a:pt x="6" y="102"/>
                      <a:pt x="30" y="77"/>
                    </a:cubicBezTo>
                    <a:cubicBezTo>
                      <a:pt x="54" y="52"/>
                      <a:pt x="108" y="32"/>
                      <a:pt x="144" y="20"/>
                    </a:cubicBezTo>
                    <a:cubicBezTo>
                      <a:pt x="180" y="8"/>
                      <a:pt x="209" y="0"/>
                      <a:pt x="246" y="5"/>
                    </a:cubicBezTo>
                    <a:cubicBezTo>
                      <a:pt x="283" y="10"/>
                      <a:pt x="335" y="26"/>
                      <a:pt x="366" y="50"/>
                    </a:cubicBezTo>
                    <a:cubicBezTo>
                      <a:pt x="397" y="74"/>
                      <a:pt x="424" y="123"/>
                      <a:pt x="435" y="149"/>
                    </a:cubicBezTo>
                    <a:cubicBezTo>
                      <a:pt x="446" y="175"/>
                      <a:pt x="439" y="190"/>
                      <a:pt x="432" y="206"/>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88" name="Oval 40"/>
              <p:cNvSpPr>
                <a:spLocks noChangeArrowheads="1"/>
              </p:cNvSpPr>
              <p:nvPr/>
            </p:nvSpPr>
            <p:spPr bwMode="auto">
              <a:xfrm>
                <a:off x="4601" y="3274"/>
                <a:ext cx="125" cy="203"/>
              </a:xfrm>
              <a:prstGeom prst="ellipse">
                <a:avLst/>
              </a:prstGeom>
              <a:solidFill>
                <a:srgbClr val="FAD461"/>
              </a:solidFill>
              <a:ln w="28575">
                <a:solidFill>
                  <a:schemeClr val="bg1"/>
                </a:solidFill>
                <a:round/>
                <a:headEnd/>
                <a:tailEnd/>
              </a:ln>
            </p:spPr>
            <p:txBody>
              <a:bodyPr wrap="none" anchor="ctr"/>
              <a:lstStyle/>
              <a:p>
                <a:endParaRPr lang="en-US"/>
              </a:p>
            </p:txBody>
          </p:sp>
        </p:grpSp>
        <p:sp>
          <p:nvSpPr>
            <p:cNvPr id="12381" name="Text Box 41"/>
            <p:cNvSpPr txBox="1">
              <a:spLocks noChangeArrowheads="1"/>
            </p:cNvSpPr>
            <p:nvPr/>
          </p:nvSpPr>
          <p:spPr bwMode="auto">
            <a:xfrm>
              <a:off x="1094" y="929"/>
              <a:ext cx="492" cy="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Ida</a:t>
              </a:r>
              <a:br>
                <a:rPr lang="en-US" sz="2000" b="1"/>
              </a:br>
              <a:r>
                <a:rPr lang="en-US" sz="2000" b="1"/>
                <a:t>Belt</a:t>
              </a:r>
            </a:p>
          </p:txBody>
        </p:sp>
        <p:sp>
          <p:nvSpPr>
            <p:cNvPr id="12382" name="Freeform 42"/>
            <p:cNvSpPr>
              <a:spLocks/>
            </p:cNvSpPr>
            <p:nvPr/>
          </p:nvSpPr>
          <p:spPr bwMode="auto">
            <a:xfrm rot="5931751" flipV="1">
              <a:off x="731" y="1184"/>
              <a:ext cx="541" cy="1149"/>
            </a:xfrm>
            <a:custGeom>
              <a:avLst/>
              <a:gdLst>
                <a:gd name="T0" fmla="*/ 79 w 789"/>
                <a:gd name="T1" fmla="*/ 338 h 1677"/>
                <a:gd name="T2" fmla="*/ 45 w 789"/>
                <a:gd name="T3" fmla="*/ 311 h 1677"/>
                <a:gd name="T4" fmla="*/ 21 w 789"/>
                <a:gd name="T5" fmla="*/ 273 h 1677"/>
                <a:gd name="T6" fmla="*/ 1 w 789"/>
                <a:gd name="T7" fmla="*/ 220 h 1677"/>
                <a:gd name="T8" fmla="*/ 0 w 789"/>
                <a:gd name="T9" fmla="*/ 169 h 1677"/>
                <a:gd name="T10" fmla="*/ 11 w 789"/>
                <a:gd name="T11" fmla="*/ 120 h 1677"/>
                <a:gd name="T12" fmla="*/ 40 w 789"/>
                <a:gd name="T13" fmla="*/ 69 h 1677"/>
                <a:gd name="T14" fmla="*/ 82 w 789"/>
                <a:gd name="T15" fmla="*/ 32 h 1677"/>
                <a:gd name="T16" fmla="*/ 124 w 789"/>
                <a:gd name="T17" fmla="*/ 11 h 1677"/>
                <a:gd name="T18" fmla="*/ 171 w 789"/>
                <a:gd name="T19" fmla="*/ 0 h 1677"/>
                <a:gd name="T20" fmla="*/ 213 w 789"/>
                <a:gd name="T21" fmla="*/ 0 h 1677"/>
                <a:gd name="T22" fmla="*/ 272 w 789"/>
                <a:gd name="T23" fmla="*/ 18 h 1677"/>
                <a:gd name="T24" fmla="*/ 313 w 789"/>
                <a:gd name="T25" fmla="*/ 49 h 1677"/>
                <a:gd name="T26" fmla="*/ 346 w 789"/>
                <a:gd name="T27" fmla="*/ 93 h 1677"/>
                <a:gd name="T28" fmla="*/ 364 w 789"/>
                <a:gd name="T29" fmla="*/ 134 h 1677"/>
                <a:gd name="T30" fmla="*/ 371 w 789"/>
                <a:gd name="T31" fmla="*/ 192 h 1677"/>
                <a:gd name="T32" fmla="*/ 361 w 789"/>
                <a:gd name="T33" fmla="*/ 249 h 1677"/>
                <a:gd name="T34" fmla="*/ 324 w 789"/>
                <a:gd name="T35" fmla="*/ 310 h 1677"/>
                <a:gd name="T36" fmla="*/ 285 w 789"/>
                <a:gd name="T37" fmla="*/ 345 h 1677"/>
                <a:gd name="T38" fmla="*/ 232 w 789"/>
                <a:gd name="T39" fmla="*/ 360 h 1677"/>
                <a:gd name="T40" fmla="*/ 234 w 789"/>
                <a:gd name="T41" fmla="*/ 386 h 1677"/>
                <a:gd name="T42" fmla="*/ 203 w 789"/>
                <a:gd name="T43" fmla="*/ 406 h 1677"/>
                <a:gd name="T44" fmla="*/ 197 w 789"/>
                <a:gd name="T45" fmla="*/ 458 h 1677"/>
                <a:gd name="T46" fmla="*/ 167 w 789"/>
                <a:gd name="T47" fmla="*/ 478 h 1677"/>
                <a:gd name="T48" fmla="*/ 163 w 789"/>
                <a:gd name="T49" fmla="*/ 508 h 1677"/>
                <a:gd name="T50" fmla="*/ 132 w 789"/>
                <a:gd name="T51" fmla="*/ 528 h 1677"/>
                <a:gd name="T52" fmla="*/ 127 w 789"/>
                <a:gd name="T53" fmla="*/ 552 h 1677"/>
                <a:gd name="T54" fmla="*/ 148 w 789"/>
                <a:gd name="T55" fmla="*/ 580 h 1677"/>
                <a:gd name="T56" fmla="*/ 141 w 789"/>
                <a:gd name="T57" fmla="*/ 638 h 1677"/>
                <a:gd name="T58" fmla="*/ 112 w 789"/>
                <a:gd name="T59" fmla="*/ 658 h 1677"/>
                <a:gd name="T60" fmla="*/ 108 w 789"/>
                <a:gd name="T61" fmla="*/ 686 h 1677"/>
                <a:gd name="T62" fmla="*/ 127 w 789"/>
                <a:gd name="T63" fmla="*/ 708 h 1677"/>
                <a:gd name="T64" fmla="*/ 125 w 789"/>
                <a:gd name="T65" fmla="*/ 741 h 1677"/>
                <a:gd name="T66" fmla="*/ 72 w 789"/>
                <a:gd name="T67" fmla="*/ 787 h 1677"/>
                <a:gd name="T68" fmla="*/ 43 w 789"/>
                <a:gd name="T69" fmla="*/ 783 h 1677"/>
                <a:gd name="T70" fmla="*/ 16 w 789"/>
                <a:gd name="T71" fmla="*/ 748 h 1677"/>
                <a:gd name="T72" fmla="*/ 79 w 789"/>
                <a:gd name="T73" fmla="*/ 338 h 167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9"/>
                <a:gd name="T112" fmla="*/ 0 h 1677"/>
                <a:gd name="T113" fmla="*/ 789 w 789"/>
                <a:gd name="T114" fmla="*/ 1677 h 167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9" h="1677">
                  <a:moveTo>
                    <a:pt x="168" y="720"/>
                  </a:moveTo>
                  <a:lnTo>
                    <a:pt x="96" y="663"/>
                  </a:lnTo>
                  <a:lnTo>
                    <a:pt x="45" y="582"/>
                  </a:lnTo>
                  <a:lnTo>
                    <a:pt x="3" y="468"/>
                  </a:lnTo>
                  <a:lnTo>
                    <a:pt x="0" y="360"/>
                  </a:lnTo>
                  <a:lnTo>
                    <a:pt x="24" y="255"/>
                  </a:lnTo>
                  <a:lnTo>
                    <a:pt x="84" y="147"/>
                  </a:lnTo>
                  <a:lnTo>
                    <a:pt x="174" y="69"/>
                  </a:lnTo>
                  <a:lnTo>
                    <a:pt x="264" y="24"/>
                  </a:lnTo>
                  <a:lnTo>
                    <a:pt x="363" y="0"/>
                  </a:lnTo>
                  <a:lnTo>
                    <a:pt x="453" y="0"/>
                  </a:lnTo>
                  <a:lnTo>
                    <a:pt x="579" y="39"/>
                  </a:lnTo>
                  <a:lnTo>
                    <a:pt x="666" y="105"/>
                  </a:lnTo>
                  <a:lnTo>
                    <a:pt x="735" y="198"/>
                  </a:lnTo>
                  <a:lnTo>
                    <a:pt x="774" y="285"/>
                  </a:lnTo>
                  <a:lnTo>
                    <a:pt x="789" y="408"/>
                  </a:lnTo>
                  <a:lnTo>
                    <a:pt x="768" y="531"/>
                  </a:lnTo>
                  <a:lnTo>
                    <a:pt x="690" y="660"/>
                  </a:lnTo>
                  <a:lnTo>
                    <a:pt x="606" y="735"/>
                  </a:lnTo>
                  <a:lnTo>
                    <a:pt x="495" y="768"/>
                  </a:lnTo>
                  <a:lnTo>
                    <a:pt x="498" y="822"/>
                  </a:lnTo>
                  <a:lnTo>
                    <a:pt x="432" y="864"/>
                  </a:lnTo>
                  <a:lnTo>
                    <a:pt x="420" y="975"/>
                  </a:lnTo>
                  <a:lnTo>
                    <a:pt x="354" y="1017"/>
                  </a:lnTo>
                  <a:lnTo>
                    <a:pt x="345" y="1083"/>
                  </a:lnTo>
                  <a:lnTo>
                    <a:pt x="282" y="1125"/>
                  </a:lnTo>
                  <a:lnTo>
                    <a:pt x="270" y="1176"/>
                  </a:lnTo>
                  <a:lnTo>
                    <a:pt x="315" y="1236"/>
                  </a:lnTo>
                  <a:lnTo>
                    <a:pt x="300" y="1359"/>
                  </a:lnTo>
                  <a:lnTo>
                    <a:pt x="237" y="1401"/>
                  </a:lnTo>
                  <a:lnTo>
                    <a:pt x="231" y="1461"/>
                  </a:lnTo>
                  <a:lnTo>
                    <a:pt x="270" y="1509"/>
                  </a:lnTo>
                  <a:lnTo>
                    <a:pt x="267" y="1578"/>
                  </a:lnTo>
                  <a:lnTo>
                    <a:pt x="153" y="1677"/>
                  </a:lnTo>
                  <a:lnTo>
                    <a:pt x="90" y="1668"/>
                  </a:lnTo>
                  <a:lnTo>
                    <a:pt x="33" y="1593"/>
                  </a:lnTo>
                  <a:lnTo>
                    <a:pt x="168" y="720"/>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2300" name="Line 44"/>
          <p:cNvSpPr>
            <a:spLocks noChangeShapeType="1"/>
          </p:cNvSpPr>
          <p:nvPr/>
        </p:nvSpPr>
        <p:spPr bwMode="auto">
          <a:xfrm>
            <a:off x="793750" y="789021"/>
            <a:ext cx="0" cy="93186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2301" name="Group 45"/>
          <p:cNvGrpSpPr>
            <a:grpSpLocks/>
          </p:cNvGrpSpPr>
          <p:nvPr/>
        </p:nvGrpSpPr>
        <p:grpSpPr bwMode="auto">
          <a:xfrm>
            <a:off x="431800" y="487396"/>
            <a:ext cx="935038" cy="688975"/>
            <a:chOff x="2083" y="1606"/>
            <a:chExt cx="1489" cy="1097"/>
          </a:xfrm>
        </p:grpSpPr>
        <p:sp>
          <p:nvSpPr>
            <p:cNvPr id="12346" name="Rectangle 4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2347" name="Freeform 4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348" name="Freeform 4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349" name="Freeform 4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350" name="Freeform 5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351" name="Rectangle 5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2352" name="Rectangle 5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53" name="AutoShape 5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2354" name="Freeform 54"/>
            <p:cNvSpPr>
              <a:spLocks/>
            </p:cNvSpPr>
            <p:nvPr/>
          </p:nvSpPr>
          <p:spPr bwMode="auto">
            <a:xfrm>
              <a:off x="2219" y="2561"/>
              <a:ext cx="369" cy="104"/>
            </a:xfrm>
            <a:custGeom>
              <a:avLst/>
              <a:gdLst>
                <a:gd name="T0" fmla="*/ 0 w 992"/>
                <a:gd name="T1" fmla="*/ 0 h 280"/>
                <a:gd name="T2" fmla="*/ 137 w 992"/>
                <a:gd name="T3" fmla="*/ 33 h 280"/>
                <a:gd name="T4" fmla="*/ 129 w 992"/>
                <a:gd name="T5" fmla="*/ 39 h 280"/>
                <a:gd name="T6" fmla="*/ 2 w 992"/>
                <a:gd name="T7" fmla="*/ 8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2355" name="Freeform 55"/>
            <p:cNvSpPr>
              <a:spLocks/>
            </p:cNvSpPr>
            <p:nvPr/>
          </p:nvSpPr>
          <p:spPr bwMode="auto">
            <a:xfrm>
              <a:off x="3429" y="2008"/>
              <a:ext cx="51" cy="375"/>
            </a:xfrm>
            <a:custGeom>
              <a:avLst/>
              <a:gdLst>
                <a:gd name="T0" fmla="*/ 0 w 136"/>
                <a:gd name="T1" fmla="*/ 0 h 1008"/>
                <a:gd name="T2" fmla="*/ 11 w 136"/>
                <a:gd name="T3" fmla="*/ 140 h 1008"/>
                <a:gd name="T4" fmla="*/ 19 w 136"/>
                <a:gd name="T5" fmla="*/ 127 h 1008"/>
                <a:gd name="T6" fmla="*/ 8 w 136"/>
                <a:gd name="T7" fmla="*/ 7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2356" name="Rectangle 5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57" name="Rectangle 5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58" name="Rectangle 5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2359" name="Group 59"/>
            <p:cNvGrpSpPr>
              <a:grpSpLocks/>
            </p:cNvGrpSpPr>
            <p:nvPr/>
          </p:nvGrpSpPr>
          <p:grpSpPr bwMode="auto">
            <a:xfrm>
              <a:off x="2221" y="1871"/>
              <a:ext cx="518" cy="782"/>
              <a:chOff x="2400" y="1656"/>
              <a:chExt cx="752" cy="1136"/>
            </a:xfrm>
          </p:grpSpPr>
          <p:sp>
            <p:nvSpPr>
              <p:cNvPr id="12372" name="Freeform 6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2373" name="Freeform 6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74" name="Freeform 6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75" name="Freeform 6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76" name="Freeform 6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2377" name="Line 6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78" name="Line 6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2360" name="Group 67"/>
            <p:cNvGrpSpPr>
              <a:grpSpLocks/>
            </p:cNvGrpSpPr>
            <p:nvPr/>
          </p:nvGrpSpPr>
          <p:grpSpPr bwMode="auto">
            <a:xfrm rot="-6511945">
              <a:off x="2834" y="1842"/>
              <a:ext cx="518" cy="783"/>
              <a:chOff x="2400" y="1656"/>
              <a:chExt cx="752" cy="1136"/>
            </a:xfrm>
          </p:grpSpPr>
          <p:sp>
            <p:nvSpPr>
              <p:cNvPr id="12365" name="Freeform 6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2366" name="Freeform 6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67" name="Freeform 7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68" name="Freeform 7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69" name="Freeform 7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70" name="Line 7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71" name="Line 7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2361" name="Freeform 75"/>
            <p:cNvSpPr>
              <a:spLocks/>
            </p:cNvSpPr>
            <p:nvPr/>
          </p:nvSpPr>
          <p:spPr bwMode="auto">
            <a:xfrm>
              <a:off x="2689" y="2097"/>
              <a:ext cx="62" cy="351"/>
            </a:xfrm>
            <a:custGeom>
              <a:avLst/>
              <a:gdLst>
                <a:gd name="T0" fmla="*/ 23 w 168"/>
                <a:gd name="T1" fmla="*/ 131 h 944"/>
                <a:gd name="T2" fmla="*/ 3 w 168"/>
                <a:gd name="T3" fmla="*/ 0 h 944"/>
                <a:gd name="T4" fmla="*/ 0 w 168"/>
                <a:gd name="T5" fmla="*/ 7 h 944"/>
                <a:gd name="T6" fmla="*/ 17 w 168"/>
                <a:gd name="T7" fmla="*/ 127 h 944"/>
                <a:gd name="T8" fmla="*/ 23 w 168"/>
                <a:gd name="T9" fmla="*/ 13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2362" name="Freeform 76"/>
            <p:cNvSpPr>
              <a:spLocks/>
            </p:cNvSpPr>
            <p:nvPr/>
          </p:nvSpPr>
          <p:spPr bwMode="auto">
            <a:xfrm>
              <a:off x="2382" y="1853"/>
              <a:ext cx="354" cy="78"/>
            </a:xfrm>
            <a:custGeom>
              <a:avLst/>
              <a:gdLst>
                <a:gd name="T0" fmla="*/ 0 w 952"/>
                <a:gd name="T1" fmla="*/ 6 h 208"/>
                <a:gd name="T2" fmla="*/ 12 w 952"/>
                <a:gd name="T3" fmla="*/ 0 h 208"/>
                <a:gd name="T4" fmla="*/ 129 w 952"/>
                <a:gd name="T5" fmla="*/ 22 h 208"/>
                <a:gd name="T6" fmla="*/ 132 w 952"/>
                <a:gd name="T7" fmla="*/ 29 h 208"/>
                <a:gd name="T8" fmla="*/ 0 w 952"/>
                <a:gd name="T9" fmla="*/ 6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2363" name="Rectangle 7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64" name="Rectangle 7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2302" name="Line 79"/>
          <p:cNvSpPr>
            <a:spLocks noChangeShapeType="1"/>
          </p:cNvSpPr>
          <p:nvPr/>
        </p:nvSpPr>
        <p:spPr bwMode="auto">
          <a:xfrm>
            <a:off x="793750" y="1703421"/>
            <a:ext cx="328613"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03" name="Line 80"/>
          <p:cNvSpPr>
            <a:spLocks noChangeShapeType="1"/>
          </p:cNvSpPr>
          <p:nvPr/>
        </p:nvSpPr>
        <p:spPr bwMode="auto">
          <a:xfrm>
            <a:off x="815975" y="3571909"/>
            <a:ext cx="0" cy="93186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2304" name="Group 81"/>
          <p:cNvGrpSpPr>
            <a:grpSpLocks/>
          </p:cNvGrpSpPr>
          <p:nvPr/>
        </p:nvGrpSpPr>
        <p:grpSpPr bwMode="auto">
          <a:xfrm>
            <a:off x="454025" y="3322671"/>
            <a:ext cx="935038" cy="688975"/>
            <a:chOff x="2083" y="1606"/>
            <a:chExt cx="1489" cy="1097"/>
          </a:xfrm>
        </p:grpSpPr>
        <p:sp>
          <p:nvSpPr>
            <p:cNvPr id="12313" name="Rectangle 82"/>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2314" name="Freeform 83"/>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315" name="Freeform 84"/>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316" name="Freeform 85"/>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317" name="Freeform 86"/>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318" name="Rectangle 87"/>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2319" name="Rectangle 88"/>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20" name="AutoShape 89"/>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2321" name="Freeform 90"/>
            <p:cNvSpPr>
              <a:spLocks/>
            </p:cNvSpPr>
            <p:nvPr/>
          </p:nvSpPr>
          <p:spPr bwMode="auto">
            <a:xfrm>
              <a:off x="2219" y="2561"/>
              <a:ext cx="369" cy="104"/>
            </a:xfrm>
            <a:custGeom>
              <a:avLst/>
              <a:gdLst>
                <a:gd name="T0" fmla="*/ 0 w 992"/>
                <a:gd name="T1" fmla="*/ 0 h 280"/>
                <a:gd name="T2" fmla="*/ 137 w 992"/>
                <a:gd name="T3" fmla="*/ 33 h 280"/>
                <a:gd name="T4" fmla="*/ 129 w 992"/>
                <a:gd name="T5" fmla="*/ 39 h 280"/>
                <a:gd name="T6" fmla="*/ 2 w 992"/>
                <a:gd name="T7" fmla="*/ 8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2322" name="Freeform 91"/>
            <p:cNvSpPr>
              <a:spLocks/>
            </p:cNvSpPr>
            <p:nvPr/>
          </p:nvSpPr>
          <p:spPr bwMode="auto">
            <a:xfrm>
              <a:off x="3429" y="2008"/>
              <a:ext cx="51" cy="375"/>
            </a:xfrm>
            <a:custGeom>
              <a:avLst/>
              <a:gdLst>
                <a:gd name="T0" fmla="*/ 0 w 136"/>
                <a:gd name="T1" fmla="*/ 0 h 1008"/>
                <a:gd name="T2" fmla="*/ 11 w 136"/>
                <a:gd name="T3" fmla="*/ 140 h 1008"/>
                <a:gd name="T4" fmla="*/ 19 w 136"/>
                <a:gd name="T5" fmla="*/ 127 h 1008"/>
                <a:gd name="T6" fmla="*/ 8 w 136"/>
                <a:gd name="T7" fmla="*/ 7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2323" name="Rectangle 92"/>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24" name="Rectangle 93"/>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25" name="Rectangle 94"/>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2326" name="Group 95"/>
            <p:cNvGrpSpPr>
              <a:grpSpLocks/>
            </p:cNvGrpSpPr>
            <p:nvPr/>
          </p:nvGrpSpPr>
          <p:grpSpPr bwMode="auto">
            <a:xfrm>
              <a:off x="2221" y="1871"/>
              <a:ext cx="518" cy="782"/>
              <a:chOff x="2400" y="1656"/>
              <a:chExt cx="752" cy="1136"/>
            </a:xfrm>
          </p:grpSpPr>
          <p:sp>
            <p:nvSpPr>
              <p:cNvPr id="12339" name="Freeform 9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2340" name="Freeform 9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41" name="Freeform 9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42" name="Freeform 9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43" name="Freeform 10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2344" name="Line 10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45" name="Line 10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2327" name="Group 103"/>
            <p:cNvGrpSpPr>
              <a:grpSpLocks/>
            </p:cNvGrpSpPr>
            <p:nvPr/>
          </p:nvGrpSpPr>
          <p:grpSpPr bwMode="auto">
            <a:xfrm rot="-6511945">
              <a:off x="2834" y="1842"/>
              <a:ext cx="518" cy="783"/>
              <a:chOff x="2400" y="1656"/>
              <a:chExt cx="752" cy="1136"/>
            </a:xfrm>
          </p:grpSpPr>
          <p:sp>
            <p:nvSpPr>
              <p:cNvPr id="12332" name="Freeform 10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2333" name="Freeform 10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34" name="Freeform 10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35" name="Freeform 10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36" name="Freeform 10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37" name="Line 10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38" name="Line 11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2328" name="Freeform 111"/>
            <p:cNvSpPr>
              <a:spLocks/>
            </p:cNvSpPr>
            <p:nvPr/>
          </p:nvSpPr>
          <p:spPr bwMode="auto">
            <a:xfrm>
              <a:off x="2689" y="2097"/>
              <a:ext cx="62" cy="351"/>
            </a:xfrm>
            <a:custGeom>
              <a:avLst/>
              <a:gdLst>
                <a:gd name="T0" fmla="*/ 23 w 168"/>
                <a:gd name="T1" fmla="*/ 131 h 944"/>
                <a:gd name="T2" fmla="*/ 3 w 168"/>
                <a:gd name="T3" fmla="*/ 0 h 944"/>
                <a:gd name="T4" fmla="*/ 0 w 168"/>
                <a:gd name="T5" fmla="*/ 7 h 944"/>
                <a:gd name="T6" fmla="*/ 17 w 168"/>
                <a:gd name="T7" fmla="*/ 127 h 944"/>
                <a:gd name="T8" fmla="*/ 23 w 168"/>
                <a:gd name="T9" fmla="*/ 13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2329" name="Freeform 112"/>
            <p:cNvSpPr>
              <a:spLocks/>
            </p:cNvSpPr>
            <p:nvPr/>
          </p:nvSpPr>
          <p:spPr bwMode="auto">
            <a:xfrm>
              <a:off x="2382" y="1853"/>
              <a:ext cx="354" cy="78"/>
            </a:xfrm>
            <a:custGeom>
              <a:avLst/>
              <a:gdLst>
                <a:gd name="T0" fmla="*/ 0 w 952"/>
                <a:gd name="T1" fmla="*/ 6 h 208"/>
                <a:gd name="T2" fmla="*/ 12 w 952"/>
                <a:gd name="T3" fmla="*/ 0 h 208"/>
                <a:gd name="T4" fmla="*/ 129 w 952"/>
                <a:gd name="T5" fmla="*/ 22 h 208"/>
                <a:gd name="T6" fmla="*/ 132 w 952"/>
                <a:gd name="T7" fmla="*/ 29 h 208"/>
                <a:gd name="T8" fmla="*/ 0 w 952"/>
                <a:gd name="T9" fmla="*/ 6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2330" name="Rectangle 113"/>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31" name="Rectangle 114"/>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2305" name="Line 115"/>
          <p:cNvSpPr>
            <a:spLocks noChangeShapeType="1"/>
          </p:cNvSpPr>
          <p:nvPr/>
        </p:nvSpPr>
        <p:spPr bwMode="auto">
          <a:xfrm>
            <a:off x="815975" y="4486309"/>
            <a:ext cx="328613"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08" name="AutoShape 122"/>
          <p:cNvSpPr>
            <a:spLocks noChangeArrowheads="1"/>
          </p:cNvSpPr>
          <p:nvPr/>
        </p:nvSpPr>
        <p:spPr bwMode="auto">
          <a:xfrm>
            <a:off x="2782888" y="1386596"/>
            <a:ext cx="581025" cy="238363"/>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b="1" dirty="0"/>
          </a:p>
        </p:txBody>
      </p:sp>
      <p:sp>
        <p:nvSpPr>
          <p:cNvPr id="128" name="AutoShape 122"/>
          <p:cNvSpPr>
            <a:spLocks noChangeArrowheads="1"/>
          </p:cNvSpPr>
          <p:nvPr/>
        </p:nvSpPr>
        <p:spPr bwMode="auto">
          <a:xfrm>
            <a:off x="2876550" y="4713148"/>
            <a:ext cx="581025" cy="315913"/>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62650" y="5013955"/>
            <a:ext cx="2914650" cy="125912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31" name="Line 32"/>
          <p:cNvSpPr>
            <a:spLocks noChangeShapeType="1"/>
          </p:cNvSpPr>
          <p:nvPr/>
        </p:nvSpPr>
        <p:spPr bwMode="auto">
          <a:xfrm flipV="1">
            <a:off x="5536500" y="5406971"/>
            <a:ext cx="852426" cy="36541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03771074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13056</TotalTime>
  <Words>4258</Words>
  <Application>Microsoft Office PowerPoint</Application>
  <PresentationFormat>On-screen Show (4:3)</PresentationFormat>
  <Paragraphs>483</Paragraphs>
  <Slides>46</Slides>
  <Notes>46</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1_test-template</vt:lpstr>
      <vt:lpstr>Configuring Permissions</vt:lpstr>
      <vt:lpstr>Lesson objectives</vt:lpstr>
      <vt:lpstr>Lesson outline</vt:lpstr>
      <vt:lpstr>Access</vt:lpstr>
      <vt:lpstr>System permissions</vt:lpstr>
      <vt:lpstr>How permissions can influence access</vt:lpstr>
      <vt:lpstr>View/navigate to permissions</vt:lpstr>
      <vt:lpstr>Create object permissions</vt:lpstr>
      <vt:lpstr>Own object permissions</vt:lpstr>
      <vt:lpstr>Act on permissions</vt:lpstr>
      <vt:lpstr>A user's permissions are determined during login</vt:lpstr>
      <vt:lpstr>Lesson outline</vt:lpstr>
      <vt:lpstr>Roles</vt:lpstr>
      <vt:lpstr>Managing roles</vt:lpstr>
      <vt:lpstr>Modifying permissions in a role</vt:lpstr>
      <vt:lpstr>Mapping roles to users</vt:lpstr>
      <vt:lpstr>Modifying roles for a user</vt:lpstr>
      <vt:lpstr>Lesson outline</vt:lpstr>
      <vt:lpstr>Access control lists (ACLs)</vt:lpstr>
      <vt:lpstr>Permissions and ACLs work together</vt:lpstr>
      <vt:lpstr>Static and object-based permissions</vt:lpstr>
      <vt:lpstr>Lesson outline</vt:lpstr>
      <vt:lpstr>The security dictionary</vt:lpstr>
      <vt:lpstr>System permissions in the security dictionary</vt:lpstr>
      <vt:lpstr>Roles in the security dictionary</vt:lpstr>
      <vt:lpstr>Lesson outline</vt:lpstr>
      <vt:lpstr>The perm namespace</vt:lpstr>
      <vt:lpstr>Typical uses of perm expressions</vt:lpstr>
      <vt:lpstr>perm syntax: System permissions</vt:lpstr>
      <vt:lpstr>Lesson outline</vt:lpstr>
      <vt:lpstr>SystemPermissionType typelist</vt:lpstr>
      <vt:lpstr>New permissions in the security dictionary</vt:lpstr>
      <vt:lpstr>New permissions in application</vt:lpstr>
      <vt:lpstr>Example: Adding perm expression to UI</vt:lpstr>
      <vt:lpstr>Example: Adding perm expression to UI (2)</vt:lpstr>
      <vt:lpstr>Review: Adding new system permission</vt:lpstr>
      <vt:lpstr>Lesson outline</vt:lpstr>
      <vt:lpstr>Application permission keys</vt:lpstr>
      <vt:lpstr>Static and object-based permissions</vt:lpstr>
      <vt:lpstr>Application permission key entities</vt:lpstr>
      <vt:lpstr>Application permission keys in the security dictionary</vt:lpstr>
      <vt:lpstr>perm syntax: Key permissions</vt:lpstr>
      <vt:lpstr>Pages in the security dictionary</vt:lpstr>
      <vt:lpstr> 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Permissions</dc:title>
  <dc:creator>Tom Rhoades</dc:creator>
  <dc:description>2080</dc:description>
  <cp:lastModifiedBy>Tom Rhoades</cp:lastModifiedBy>
  <cp:revision>1831</cp:revision>
  <dcterms:created xsi:type="dcterms:W3CDTF">2007-08-02T20:13:16Z</dcterms:created>
  <dcterms:modified xsi:type="dcterms:W3CDTF">2014-02-08T00:19:44Z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