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52"/>
  </p:notesMasterIdLst>
  <p:handoutMasterIdLst>
    <p:handoutMasterId r:id="rId53"/>
  </p:handoutMasterIdLst>
  <p:sldIdLst>
    <p:sldId id="1192" r:id="rId2"/>
    <p:sldId id="1299" r:id="rId3"/>
    <p:sldId id="1745" r:id="rId4"/>
    <p:sldId id="1738" r:id="rId5"/>
    <p:sldId id="1751" r:id="rId6"/>
    <p:sldId id="1740" r:id="rId7"/>
    <p:sldId id="1741" r:id="rId8"/>
    <p:sldId id="1742" r:id="rId9"/>
    <p:sldId id="1743" r:id="rId10"/>
    <p:sldId id="1744" r:id="rId11"/>
    <p:sldId id="1675" r:id="rId12"/>
    <p:sldId id="1725" r:id="rId13"/>
    <p:sldId id="1726" r:id="rId14"/>
    <p:sldId id="1736" r:id="rId15"/>
    <p:sldId id="1727" r:id="rId16"/>
    <p:sldId id="1733" r:id="rId17"/>
    <p:sldId id="1734" r:id="rId18"/>
    <p:sldId id="1735" r:id="rId19"/>
    <p:sldId id="1728" r:id="rId20"/>
    <p:sldId id="1691" r:id="rId21"/>
    <p:sldId id="1692" r:id="rId22"/>
    <p:sldId id="1693" r:id="rId23"/>
    <p:sldId id="1720" r:id="rId24"/>
    <p:sldId id="1695" r:id="rId25"/>
    <p:sldId id="1696" r:id="rId26"/>
    <p:sldId id="1729" r:id="rId27"/>
    <p:sldId id="1698" r:id="rId28"/>
    <p:sldId id="1699" r:id="rId29"/>
    <p:sldId id="1700" r:id="rId30"/>
    <p:sldId id="1701" r:id="rId31"/>
    <p:sldId id="1702" r:id="rId32"/>
    <p:sldId id="1703" r:id="rId33"/>
    <p:sldId id="1730" r:id="rId34"/>
    <p:sldId id="1705" r:id="rId35"/>
    <p:sldId id="1706" r:id="rId36"/>
    <p:sldId id="1731" r:id="rId37"/>
    <p:sldId id="1708" r:id="rId38"/>
    <p:sldId id="1709" r:id="rId39"/>
    <p:sldId id="1710" r:id="rId40"/>
    <p:sldId id="1711" r:id="rId41"/>
    <p:sldId id="1749" r:id="rId42"/>
    <p:sldId id="1712" r:id="rId43"/>
    <p:sldId id="1713" r:id="rId44"/>
    <p:sldId id="1714" r:id="rId45"/>
    <p:sldId id="1715" r:id="rId46"/>
    <p:sldId id="1716" r:id="rId47"/>
    <p:sldId id="1722" r:id="rId48"/>
    <p:sldId id="1551" r:id="rId49"/>
    <p:sldId id="1717" r:id="rId50"/>
    <p:sldId id="1750" r:id="rId5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pitchFamily="34" charset="0"/>
        <a:ea typeface="+mn-ea"/>
        <a:cs typeface="+mn-cs"/>
      </a:defRPr>
    </a:lvl5pPr>
    <a:lvl6pPr marL="2286000" algn="l" defTabSz="914400" rtl="0" eaLnBrk="1" latinLnBrk="0" hangingPunct="1">
      <a:defRPr sz="2000" b="1" kern="1200">
        <a:solidFill>
          <a:srgbClr val="FF0000"/>
        </a:solidFill>
        <a:latin typeface="Arial" pitchFamily="34" charset="0"/>
        <a:ea typeface="+mn-ea"/>
        <a:cs typeface="+mn-cs"/>
      </a:defRPr>
    </a:lvl6pPr>
    <a:lvl7pPr marL="2743200" algn="l" defTabSz="914400" rtl="0" eaLnBrk="1" latinLnBrk="0" hangingPunct="1">
      <a:defRPr sz="2000" b="1" kern="1200">
        <a:solidFill>
          <a:srgbClr val="FF0000"/>
        </a:solidFill>
        <a:latin typeface="Arial" pitchFamily="34" charset="0"/>
        <a:ea typeface="+mn-ea"/>
        <a:cs typeface="+mn-cs"/>
      </a:defRPr>
    </a:lvl7pPr>
    <a:lvl8pPr marL="3200400" algn="l" defTabSz="914400" rtl="0" eaLnBrk="1" latinLnBrk="0" hangingPunct="1">
      <a:defRPr sz="2000" b="1" kern="1200">
        <a:solidFill>
          <a:srgbClr val="FF0000"/>
        </a:solidFill>
        <a:latin typeface="Arial" pitchFamily="34" charset="0"/>
        <a:ea typeface="+mn-ea"/>
        <a:cs typeface="+mn-cs"/>
      </a:defRPr>
    </a:lvl8pPr>
    <a:lvl9pPr marL="3657600" algn="l" defTabSz="914400" rtl="0" eaLnBrk="1" latinLnBrk="0" hangingPunct="1">
      <a:defRPr sz="2000" b="1" kern="1200">
        <a:solidFill>
          <a:srgbClr val="FF0000"/>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366FF"/>
    <a:srgbClr val="0033CC"/>
    <a:srgbClr val="FF0000"/>
    <a:srgbClr val="FFFF00"/>
    <a:srgbClr val="CCFFCC"/>
    <a:srgbClr val="CC0099"/>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5" autoAdjust="0"/>
    <p:restoredTop sz="78794" autoAdjust="0"/>
  </p:normalViewPr>
  <p:slideViewPr>
    <p:cSldViewPr snapToGrid="0">
      <p:cViewPr>
        <p:scale>
          <a:sx n="76" d="100"/>
          <a:sy n="76" d="100"/>
        </p:scale>
        <p:origin x="-2550" y="-62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1.xml"/><Relationship Id="rId1" Type="http://schemas.openxmlformats.org/officeDocument/2006/relationships/slide" Target="slides/slide3.xml"/><Relationship Id="rId6" Type="http://schemas.openxmlformats.org/officeDocument/2006/relationships/slide" Target="slides/slide36.xml"/><Relationship Id="rId5" Type="http://schemas.openxmlformats.org/officeDocument/2006/relationships/slide" Target="slides/slide33.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152F3AA-969A-45D3-83F6-9971BEEFDF91}" type="slidenum">
              <a:rPr lang="en-US" altLang="en-US"/>
              <a:pPr>
                <a:defRPr/>
              </a:pPr>
              <a:t>‹#›</a:t>
            </a:fld>
            <a:endParaRPr lang="en-US" altLang="en-US"/>
          </a:p>
        </p:txBody>
      </p:sp>
    </p:spTree>
    <p:extLst>
      <p:ext uri="{BB962C8B-B14F-4D97-AF65-F5344CB8AC3E}">
        <p14:creationId xmlns:p14="http://schemas.microsoft.com/office/powerpoint/2010/main" val="1296137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DC9E5C4-B5DE-4C3F-8267-D62ED5FDC829}"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latin typeface="Arial" charset="0"/>
            </a:endParaRPr>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Contact Roles - </a:t>
            </a:r>
            <a:fld id="{F30175F9-B77C-4D31-9688-6A50F6DCDABA}" type="slidenum">
              <a:rPr lang="en-US" altLang="en-US"/>
              <a:pPr>
                <a:defRPr/>
              </a:pPr>
              <a:t>‹#›</a:t>
            </a:fld>
            <a:endParaRPr lang="en-US" altLang="en-US"/>
          </a:p>
        </p:txBody>
      </p:sp>
    </p:spTree>
    <p:extLst>
      <p:ext uri="{BB962C8B-B14F-4D97-AF65-F5344CB8AC3E}">
        <p14:creationId xmlns:p14="http://schemas.microsoft.com/office/powerpoint/2010/main" val="5055642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57BFCAF-FCFC-497E-B81E-EF3B05BF8F2A}"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0837"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98F2D131-27C8-4116-99B3-9025122DBB3C}"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65540"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Even if two objects are linked, modifications to one of the objects are not inherently replicated to the other linked objects. For example, a change made to the object in ClaimCenter is not inherently copied to the address book, and a change made to the object in the address book is not inherently copied to all instances of the claim in ClaimCenter. However, a user can "sync" objects, which copies the information from the Address Book to the ClaimCenter object.</a:t>
            </a:r>
          </a:p>
          <a:p>
            <a:pPr eaLnBrk="1" hangingPunct="1">
              <a:buFontTx/>
              <a:buChar char="•"/>
            </a:pPr>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5D978A3-1BEB-46C0-8AA9-5C68310678D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DFCBD708-6211-43BD-9198-820366E57BD0}"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Whenever a contact is associated to a claim, the contact has one or more roles on the claim. Each role identifies a relationship between the contact and the claim. Each role can be “related to” the claim or one of its parts. This relationship designates if the contact has this role for the entire claim, for the policy, for a specific exposure, or for a specific incident.</a:t>
            </a:r>
          </a:p>
          <a:p>
            <a:pPr eaLnBrk="1" hangingPunct="1"/>
            <a:r>
              <a:rPr lang="en-US" smtClean="0">
                <a:latin typeface="Arial" pitchFamily="34" charset="0"/>
              </a:rPr>
              <a:t>Keep in mind that every contact object in ClaimCenter is unique. It is possible for a single person to be a contact on multiple claims. (In the example above, Matt Sawyer is a doctor for the auto claim and the workers' comp claim.) In this case, there are two unique objects corresponding to the same person. Fields within one object may have the same values as or different values than the corresponding fields in the other object. For example, Matt Sawyer's address may be the same in both contact objects, but his "okay to contact" field may be different. (It could be okay to contact him for the workers' comp claim but not okay to contact him for the auto claim.)</a:t>
            </a:r>
          </a:p>
          <a:p>
            <a:pPr algn="ctr" eaLnBrk="1" hangingPunct="1"/>
            <a:r>
              <a:rPr lang="en-US" smtClean="0">
                <a:latin typeface="Arial" pitchFamily="34" charset="0"/>
              </a:rPr>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E5337E53-C69B-4103-AE9E-AF0986FEC20F}"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68612" name="Rectangle 2"/>
          <p:cNvSpPr>
            <a:spLocks noGrp="1" noChangeArrowheads="1"/>
          </p:cNvSpPr>
          <p:nvPr>
            <p:ph type="body" idx="1"/>
          </p:nvPr>
        </p:nvSpPr>
        <p:spPr>
          <a:xfrm>
            <a:off x="406400" y="620713"/>
            <a:ext cx="606901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ClaimCenter has a "role constraint" feature which adds additional business logic around contact roles. Role constraints can be used to:</a:t>
            </a:r>
          </a:p>
          <a:p>
            <a:pPr lvl="1" eaLnBrk="1" hangingPunct="1"/>
            <a:r>
              <a:rPr lang="en-US" smtClean="0">
                <a:latin typeface="Arial" pitchFamily="34" charset="0"/>
              </a:rPr>
              <a:t>Identify which contact subtypes can hold a given role (such as a contact must be of subtype "person vendor" to hold to role of inspector")</a:t>
            </a:r>
          </a:p>
          <a:p>
            <a:pPr lvl="1" eaLnBrk="1" hangingPunct="1"/>
            <a:r>
              <a:rPr lang="en-US" smtClean="0">
                <a:latin typeface="Arial" pitchFamily="34" charset="0"/>
              </a:rPr>
              <a:t>Identify if there must be a contact on the claim with a given role (such as every claim must have a "reporter" and at least one "claimant")</a:t>
            </a:r>
          </a:p>
          <a:p>
            <a:pPr lvl="1" eaLnBrk="1" hangingPunct="1"/>
            <a:r>
              <a:rPr lang="en-US" smtClean="0">
                <a:latin typeface="Arial" pitchFamily="34" charset="0"/>
              </a:rPr>
              <a:t>Identify the cardinality of the claim to the role (which identifies if there can only be one contact with that role for a given claim, such as "reporter", or whether there can be many contacts with that role for a given claim, such as "claimants")</a:t>
            </a:r>
          </a:p>
          <a:p>
            <a:pPr lvl="1" eaLnBrk="1" hangingPunct="1"/>
            <a:r>
              <a:rPr lang="en-US" smtClean="0">
                <a:latin typeface="Arial" pitchFamily="34" charset="0"/>
              </a:rPr>
              <a:t>Identify whether a contact with a given role can be related to a given entity (such as the role of "driver", which can be related to a vehicle but cannot be related to an exposure)</a:t>
            </a:r>
          </a:p>
          <a:p>
            <a:pPr eaLnBrk="1" hangingPunct="1">
              <a:buFontTx/>
              <a:buChar char="•"/>
            </a:pPr>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DC56715A-0588-4F49-BA7C-ED5E46949B05}"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During the New Claim wizard, you can add contacts to a claim at multiple points, including the Basic Information step and the Parties Involved step.</a:t>
            </a:r>
          </a:p>
          <a:p>
            <a:pPr lvl="1" eaLnBrk="1" hangingPunct="1"/>
            <a:r>
              <a:rPr lang="en-US" smtClean="0">
                <a:latin typeface="Arial" pitchFamily="34" charset="0"/>
              </a:rPr>
              <a:t>In some places, such as the Basic Information step, a given contact has a pre-defined role. For example, the contact specified in the Reported By section has the role "reporter". The contact specified in the Main Contact section has the role "main contact".</a:t>
            </a:r>
          </a:p>
          <a:p>
            <a:pPr lvl="1" eaLnBrk="1" hangingPunct="1"/>
            <a:r>
              <a:rPr lang="en-US" smtClean="0">
                <a:latin typeface="Arial" pitchFamily="34" charset="0"/>
              </a:rPr>
              <a:t>In some places, such as the Parties Involved step, a given contact can have any role. For example, a contact added here could be "insured", "witness", "doctor" and so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698D2DED-88FE-41BA-99E6-5DC4F1B84AB0}"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Recall that a contact may have more than one role and that each role is held in relation to the entire claim or to a specific exposure, incident, or policy.</a:t>
            </a:r>
          </a:p>
          <a:p>
            <a:pPr eaLnBrk="1" hangingPunct="1"/>
            <a:r>
              <a:rPr lang="en-US" dirty="0" smtClean="0">
                <a:latin typeface="Arial" pitchFamily="34" charset="0"/>
              </a:rPr>
              <a:t>The default relationship for each role is the entire claim, which appears in the Owner dropdown as the claim number.</a:t>
            </a:r>
          </a:p>
          <a:p>
            <a:pPr eaLnBrk="1" hangingPunct="1"/>
            <a:r>
              <a:rPr lang="en-US" dirty="0" smtClean="0">
                <a:latin typeface="Arial" pitchFamily="34" charset="0"/>
              </a:rPr>
              <a:t>In the example above, Helen Nixon:</a:t>
            </a:r>
          </a:p>
          <a:p>
            <a:pPr lvl="1" eaLnBrk="1" hangingPunct="1"/>
            <a:r>
              <a:rPr lang="en-US" dirty="0" smtClean="0">
                <a:latin typeface="Arial" pitchFamily="34" charset="0"/>
              </a:rPr>
              <a:t>Has the role of witness for the entire claim.</a:t>
            </a:r>
          </a:p>
          <a:p>
            <a:pPr lvl="1" eaLnBrk="1" hangingPunct="1"/>
            <a:r>
              <a:rPr lang="en-US" dirty="0" smtClean="0">
                <a:latin typeface="Arial" pitchFamily="34" charset="0"/>
              </a:rPr>
              <a:t>Has the role of passenger only for the 2003 BMW 355i incident.</a:t>
            </a:r>
          </a:p>
          <a:p>
            <a:pPr eaLnBrk="1" hangingPunct="1"/>
            <a:endParaRPr 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36708175-5044-47AB-AF1B-A8DD0EA26246}"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When a given contact is selected, you can find the </a:t>
            </a:r>
            <a:r>
              <a:rPr lang="en-US" i="1" smtClean="0">
                <a:latin typeface="Arial" pitchFamily="34" charset="0"/>
              </a:rPr>
              <a:t>Transfer roles from other contacts… </a:t>
            </a:r>
            <a:r>
              <a:rPr lang="en-US" smtClean="0">
                <a:latin typeface="Arial" pitchFamily="34" charset="0"/>
              </a:rPr>
              <a:t>button on the Basics card for that contact. </a:t>
            </a:r>
          </a:p>
          <a:p>
            <a:r>
              <a:rPr lang="en-US" smtClean="0">
                <a:latin typeface="Arial" pitchFamily="34" charset="0"/>
              </a:rPr>
              <a:t>This button takes you to a popup where you can decide what other contact(s)’ roles to transfer to this contact. </a:t>
            </a:r>
          </a:p>
          <a:p>
            <a:r>
              <a:rPr lang="en-US" smtClean="0">
                <a:latin typeface="Arial" pitchFamily="34" charset="0"/>
              </a:rPr>
              <a:t>This contact (the "survivor") remains on the claim and inherits all roles of the other selected contacts. The other selected contacts are then removed from the claim.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buFont typeface="+mj-lt"/>
              <a:buAutoNum type="arabicPeriod"/>
              <a:defRPr/>
            </a:pPr>
            <a:r>
              <a:rPr lang="en-US" dirty="0" smtClean="0"/>
              <a:t>Select the checkboxes for one or more other contacts by checking the checkboxes. These contacts will be removed from the claim, and their roles added to the surviving contact. </a:t>
            </a:r>
          </a:p>
          <a:p>
            <a:pPr marL="228600" indent="-228600">
              <a:buFont typeface="+mj-lt"/>
              <a:buAutoNum type="arabicPeriod"/>
              <a:defRPr/>
            </a:pPr>
            <a:r>
              <a:rPr lang="en-US" dirty="0" smtClean="0"/>
              <a:t>Click Select. The contacts selected in step 1 are moves to a “to be removed” list view, and all roles from these contacts are added to the new list of roles for the surviving contact.</a:t>
            </a:r>
          </a:p>
          <a:p>
            <a:pPr marL="228600" indent="-228600">
              <a:buFont typeface="+mj-lt"/>
              <a:buNone/>
              <a:defRPr/>
            </a:pPr>
            <a:r>
              <a:rPr lang="en-US" dirty="0" smtClean="0"/>
              <a:t>Note that the title of this screen highlights the name of the surviving contact.</a:t>
            </a:r>
          </a:p>
          <a:p>
            <a:pPr>
              <a:defRPr/>
            </a:pPr>
            <a:endParaRPr lang="en-US" dirty="0" smtClean="0"/>
          </a:p>
          <a:p>
            <a:pPr>
              <a:defRPr/>
            </a:pPr>
            <a:endParaRPr lang="en-US" dirty="0"/>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F1A7AAC6-C65F-49AE-83BE-3A28662A3B40}" type="slidenum">
              <a:rPr lang="en-US" altLang="en-US" sz="1200" b="0" smtClean="0">
                <a:solidFill>
                  <a:schemeClr val="tx1"/>
                </a:solidFill>
              </a:rPr>
              <a:pPr eaLnBrk="1" hangingPunct="1"/>
              <a:t>17</a:t>
            </a:fld>
            <a:endParaRPr lang="en-US" altLang="en-US" sz="1200" b="0" dirty="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9646F203-5C2C-4179-92A0-FBC2A9E5CD6F}" type="slidenum">
              <a:rPr lang="en-US" altLang="en-US" sz="1200" b="0" smtClean="0">
                <a:solidFill>
                  <a:schemeClr val="tx1"/>
                </a:solidFill>
              </a:rPr>
              <a:pPr eaLnBrk="1" hangingPunct="1"/>
              <a:t>18</a:t>
            </a:fld>
            <a:endParaRPr lang="en-US" altLang="en-US" sz="1200" b="0" dirty="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A2C2EBBC-7923-48B0-9155-77BE529A21FE}"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7F7F3AE-7549-4A5B-A1AF-2DDCBA720846}"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B6AE254-4121-4AB8-BE5B-C36ADC26ECED}"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C646B707-CAF1-4FCD-88F9-6A72F6D70FCB}"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0B945680-82FA-463E-8C95-FB743A66E0BD}"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Role configuration involves specifying how roles and the "Related To" entities interact</a:t>
            </a:r>
          </a:p>
          <a:p>
            <a:pPr lvl="1" eaLnBrk="1" hangingPunct="1"/>
            <a:r>
              <a:rPr lang="en-US" smtClean="0">
                <a:latin typeface="Arial" pitchFamily="34" charset="0"/>
              </a:rPr>
              <a:t>For example, a claim must have exactly one reporter and can have zero to many claimants</a:t>
            </a:r>
          </a:p>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65A1C8E-6EA7-4715-A1AE-1B2771668EA1}"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 the base application, matters and evaluations can also be role owners. (For example, a contact could be the "assessor" for an evaluation or the "primary defense attorney" for a matter.)</a:t>
            </a:r>
          </a:p>
          <a:p>
            <a:pPr eaLnBrk="1" hangingPunct="1"/>
            <a:r>
              <a:rPr lang="en-US" smtClean="0">
                <a:latin typeface="Arial" pitchFamily="34" charset="0"/>
              </a:rPr>
              <a:t>Claim.RoleOwners is an array of all Role Owners.</a:t>
            </a:r>
          </a:p>
          <a:p>
            <a:pPr eaLnBrk="1" hangingPunct="1"/>
            <a:r>
              <a:rPr lang="en-US" smtClean="0">
                <a:latin typeface="Arial" pitchFamily="34" charset="0"/>
              </a:rPr>
              <a:t>Categorization "by subtype" occurs within the Contact entity. When a contact is created, it is created as one of the subtypes, which in turn categorizes the kind of contact it is.</a:t>
            </a:r>
          </a:p>
          <a:p>
            <a:pPr eaLnBrk="1" hangingPunct="1"/>
            <a:r>
              <a:rPr lang="en-US" smtClean="0">
                <a:latin typeface="Arial" pitchFamily="34" charset="0"/>
              </a:rPr>
              <a:t>Categorization "by role" occurs within the ClaimContactRole and ClaimContactRoleOwner entities. When a contact is associated with a claim, it must have at least one role (which is linked to the contact through the ClaimContact entity), and this role has a role owner (the entity for which the contact's role is relevant).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10D48E49-06F1-49C9-AEB6-499EABD0EEA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example above is a visual illustration of the four main entities in the "contact data model".</a:t>
            </a:r>
          </a:p>
          <a:p>
            <a:pPr eaLnBrk="1" hangingPunct="1"/>
            <a:r>
              <a:rPr lang="en-US" smtClean="0">
                <a:latin typeface="Arial" pitchFamily="34" charset="0"/>
              </a:rPr>
              <a:t>The base contact information is stored inside one of the subtypes of contact.</a:t>
            </a:r>
          </a:p>
          <a:p>
            <a:pPr eaLnBrk="1" hangingPunct="1"/>
            <a:r>
              <a:rPr lang="en-US" smtClean="0">
                <a:latin typeface="Arial" pitchFamily="34" charset="0"/>
              </a:rPr>
              <a:t>The contact has one or more roles on the claim. These are stored in ClaimContactRole objects and appear in the user interface in the Role column of the Roles list. Note that the relationship between ClaimContact and ClaimContactRole is one-to-many, which manifests itself in the user interface as a single contact with a list of one to many roles.</a:t>
            </a:r>
          </a:p>
          <a:p>
            <a:pPr eaLnBrk="1" hangingPunct="1"/>
            <a:r>
              <a:rPr lang="en-US" smtClean="0">
                <a:latin typeface="Arial" pitchFamily="34" charset="0"/>
              </a:rPr>
              <a:t>Each role that the contact holds has a "Related To" entity, also known as the role owner. These are stored in ClaimContactRoleOwner objects and appear in the user interface in the Related To column of the Roles list. Note that the relationship between ClaimContactRole and ClaimContactRoleOwner is one-to-one. Each role is owned by only one object.</a:t>
            </a:r>
          </a:p>
          <a:p>
            <a:pPr eaLnBrk="1" hangingPunct="1"/>
            <a:r>
              <a:rPr lang="en-US" smtClean="0">
                <a:latin typeface="Arial" pitchFamily="34" charset="0"/>
              </a:rPr>
              <a:t>Finally, the ClaimContact object links all of the information together and attaches it to the claim.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A052A20E-391C-4196-A453-C24A2B5D4C8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Roles and subtypes classify contacts in different ways. This raises the question of whether or not you can have two contacts which have the same subtype but different roles and vice versa.</a:t>
            </a:r>
          </a:p>
          <a:p>
            <a:pPr lvl="1" eaLnBrk="1" hangingPunct="1"/>
            <a:r>
              <a:rPr lang="en-US" dirty="0" smtClean="0">
                <a:latin typeface="Arial" pitchFamily="34" charset="0"/>
              </a:rPr>
              <a:t>It is common for two contacts to have the same subtype but different roles. For example, two contacts of subtype Doctor could be associated with a claim, one with the role of primary doctor, the other with physical therapist. (This could occur if a claim involved an injury in which the primary doctor referred the injured party to a physical therapist.)</a:t>
            </a:r>
          </a:p>
          <a:p>
            <a:pPr lvl="1" eaLnBrk="1" hangingPunct="1"/>
            <a:r>
              <a:rPr lang="en-US" dirty="0" smtClean="0">
                <a:latin typeface="Arial" pitchFamily="34" charset="0"/>
              </a:rPr>
              <a:t>As a general practice, each role can only be assigned to contacts of a single subtype. Therefore, it is rare to have two contacts of different subtype with the same role. (The one exception to this in the base application is the role "claimant". A "claimant" is always of subtype person, except when it is on an exposure, in which case it can also be of subtype company. So a claimant must be either a Person or, if being assigned to an exposure, a Person or Company.)</a:t>
            </a:r>
          </a:p>
          <a:p>
            <a:pPr eaLnBrk="1" hangingPunct="1"/>
            <a:r>
              <a:rPr lang="en-US" dirty="0" smtClean="0">
                <a:latin typeface="Arial" pitchFamily="34" charset="0"/>
              </a:rPr>
              <a:t>One thing to keep in mind is that a contact has a subtype inherently, but a contact has a role only with relationship to a given claim. A contact of subtype adjudicator is always of subtype adjudicator, regardless of the claims it may or may not be associated to. A contact with role "arbitrator" on a given claim is (potentially) an arbitrator only for that claim and only by virtue of being associated with that claim.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2D7EB98C-8ABE-404E-8F2D-B38C64B03CD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6B8FF44-9DBB-43A2-8111-E142E81C241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A84F269-DE8E-4108-AE55-D02D32AED9FA}"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contacts list view has a filter in the toolbar that can be used to filter the contacts listed in the list. There are two types of filters:</a:t>
            </a:r>
          </a:p>
          <a:p>
            <a:pPr lvl="1" eaLnBrk="1" hangingPunct="1"/>
            <a:r>
              <a:rPr lang="en-US" smtClean="0">
                <a:latin typeface="Arial" pitchFamily="34" charset="0"/>
              </a:rPr>
              <a:t>Entity filters let the user select the claim or one of its exposures. The list then contains only contacts who have a role that is owned by the selected entity.</a:t>
            </a:r>
          </a:p>
          <a:p>
            <a:pPr lvl="1" eaLnBrk="1" hangingPunct="1"/>
            <a:r>
              <a:rPr lang="en-US" smtClean="0">
                <a:latin typeface="Arial" pitchFamily="34" charset="0"/>
              </a:rPr>
              <a:t>Role category filters let the user select a role category. The list then contains only contacts that have a role that fits the selected category.</a:t>
            </a:r>
          </a:p>
          <a:p>
            <a:pPr eaLnBrk="1" hangingPunct="1"/>
            <a:r>
              <a:rPr lang="en-US" smtClean="0">
                <a:latin typeface="Arial" pitchFamily="34" charset="0"/>
              </a:rPr>
              <a:t>Roles are assigned to categories through the ContactRoleCategory typelist, which is discussed on the next slide.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FD95DBBA-41C0-4619-A547-F963A98A069A}"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latin typeface="Arial" pitchFamily="34" charset="0"/>
              </a:rPr>
              <a:t>To assign a </a:t>
            </a:r>
            <a:r>
              <a:rPr lang="en-US" dirty="0" err="1" smtClean="0">
                <a:latin typeface="Arial" pitchFamily="34" charset="0"/>
              </a:rPr>
              <a:t>ContactRole</a:t>
            </a:r>
            <a:r>
              <a:rPr lang="en-US" dirty="0" smtClean="0">
                <a:latin typeface="Arial" pitchFamily="34" charset="0"/>
              </a:rPr>
              <a:t> </a:t>
            </a:r>
            <a:r>
              <a:rPr lang="en-US" dirty="0" err="1" smtClean="0">
                <a:latin typeface="Arial" pitchFamily="34" charset="0"/>
              </a:rPr>
              <a:t>typecode</a:t>
            </a:r>
            <a:r>
              <a:rPr lang="en-US" dirty="0" smtClean="0">
                <a:latin typeface="Arial" pitchFamily="34" charset="0"/>
              </a:rPr>
              <a:t> to a given category:</a:t>
            </a:r>
          </a:p>
          <a:p>
            <a:pPr marL="438150" lvl="1" indent="-209550" eaLnBrk="1" hangingPunct="1">
              <a:buFontTx/>
              <a:buAutoNum type="arabicPeriod"/>
            </a:pPr>
            <a:r>
              <a:rPr lang="en-US" dirty="0" smtClean="0">
                <a:latin typeface="Arial" pitchFamily="34" charset="0"/>
              </a:rPr>
              <a:t>Go to the </a:t>
            </a:r>
            <a:r>
              <a:rPr lang="en-US" dirty="0" err="1" smtClean="0">
                <a:latin typeface="Arial" pitchFamily="34" charset="0"/>
              </a:rPr>
              <a:t>ContactRoleCategory</a:t>
            </a:r>
            <a:r>
              <a:rPr lang="en-US" dirty="0" smtClean="0">
                <a:latin typeface="Arial" pitchFamily="34" charset="0"/>
              </a:rPr>
              <a:t> typelist.</a:t>
            </a:r>
          </a:p>
          <a:p>
            <a:pPr marL="438150" lvl="1" indent="-209550" eaLnBrk="1" hangingPunct="1">
              <a:buFontTx/>
              <a:buAutoNum type="arabicPeriod"/>
            </a:pPr>
            <a:r>
              <a:rPr lang="en-US" dirty="0" smtClean="0">
                <a:latin typeface="Arial" pitchFamily="34" charset="0"/>
              </a:rPr>
              <a:t>Select the desired category </a:t>
            </a:r>
            <a:r>
              <a:rPr lang="en-US" dirty="0" err="1" smtClean="0">
                <a:latin typeface="Arial" pitchFamily="34" charset="0"/>
              </a:rPr>
              <a:t>typecode</a:t>
            </a:r>
            <a:r>
              <a:rPr lang="en-US" dirty="0" smtClean="0">
                <a:latin typeface="Arial" pitchFamily="34" charset="0"/>
              </a:rPr>
              <a:t>.</a:t>
            </a:r>
          </a:p>
          <a:p>
            <a:pPr marL="438150" lvl="1" indent="-209550" eaLnBrk="1" hangingPunct="1">
              <a:buFontTx/>
              <a:buAutoNum type="arabicPeriod"/>
            </a:pPr>
            <a:r>
              <a:rPr lang="en-US" dirty="0" smtClean="0">
                <a:latin typeface="Arial" pitchFamily="34" charset="0"/>
              </a:rPr>
              <a:t>Add the desired role using</a:t>
            </a:r>
            <a:r>
              <a:rPr lang="en-US" baseline="0" dirty="0" smtClean="0">
                <a:latin typeface="Arial" pitchFamily="34" charset="0"/>
              </a:rPr>
              <a:t> the right-click context menu shown above</a:t>
            </a:r>
            <a:r>
              <a:rPr lang="en-US" dirty="0" smtClean="0">
                <a:latin typeface="Arial" pitchFamily="34"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86DACD93-97B5-4936-B7B4-8E541E1A3E92}"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ED89A575-E339-4912-92F3-32F700C94B91}"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4F7BC870-96D7-4EC3-BDED-61DCE62063A1}"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contact role type constraint can be thought of as a "which subtype" constraint. It identifies the subtype for which a given role is allowed. In the example above, the role primary doctor can be held by anyone of the subtype doctor but not by someone of the subtype attorney.</a:t>
            </a:r>
          </a:p>
          <a:p>
            <a:pPr eaLnBrk="1" hangingPunct="1"/>
            <a:r>
              <a:rPr lang="en-US" smtClean="0">
                <a:latin typeface="Arial" pitchFamily="34" charset="0"/>
              </a:rPr>
              <a:t>An entity role constraint can be thought of as both a "which owner" constraint and a "how many" constraint. It identifies which entities can be the owner of a role, and how many contacts can be associated with that entity with that role (exactly one, at least one, at most one, or unlimited). In the example (on the right) above, an exposure (for a non-workers' comp claim) must have exactly one claimant. A policy cannot have any claimants.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9DCDE3E-A062-4D04-8196-BE5BABC80CFA}"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xfrm>
            <a:off x="715963" y="630238"/>
            <a:ext cx="5432425"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The following sections of this lesson discuss how to configure each type of role constraints</a:t>
            </a:r>
            <a:r>
              <a:rPr lang="en-US" baseline="0" dirty="0" smtClean="0">
                <a:latin typeface="Arial" pitchFamily="34" charset="0"/>
              </a:rPr>
              <a:t> in entityroleconstraints-config.xml. The file starts with a list of all Contact Role Type constraints, then, about line 56, lists all Entity Role constraints.</a:t>
            </a:r>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Recall you can use CTRL+SHIFT+N to search for and open xml files by name in Studio for</a:t>
            </a:r>
            <a:r>
              <a:rPr lang="en-US" baseline="0" dirty="0" smtClean="0">
                <a:latin typeface="Arial" pitchFamily="34" charset="0"/>
              </a:rPr>
              <a:t> editing</a:t>
            </a:r>
            <a:r>
              <a:rPr lang="en-US" dirty="0" smtClean="0">
                <a:latin typeface="Arial" pitchFamily="34" charset="0"/>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0F8CE32-2EE9-4BFE-9600-E515665F4504}"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04BCEB7A-B9DB-4915-848C-39B79AD21975}"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The base application contains a role constraint that states "The role of primary doctor can only be assigned to a contact of subtype 'doctor'." In the screenshot above, the user is attempting to assign the role of primary doctor to a contact of subtype 'attorney'. The constraint prevents the role assignment from occurring, and the error message details the reason.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76262629-EACA-4488-9708-6F1D3BA1455B}"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If a contact role does not have any ContactRoleTypeConstraint defined, then the role may be any contact subtype.</a:t>
            </a:r>
          </a:p>
          <a:p>
            <a:pPr eaLnBrk="1" hangingPunct="1"/>
            <a:r>
              <a:rPr lang="en-US" smtClean="0">
                <a:latin typeface="Arial" pitchFamily="34" charset="0"/>
              </a:rPr>
              <a:t>Children of the base subtype are also valid. For example, if the base subtype is “Person”, then a contact whose subtype is “Doctor” would also be valid.</a:t>
            </a:r>
          </a:p>
          <a:p>
            <a:pPr eaLnBrk="1" hangingPunct="1"/>
            <a:r>
              <a:rPr lang="en-US" smtClean="0">
                <a:latin typeface="Arial" pitchFamily="34" charset="0"/>
              </a:rPr>
              <a:t>Typically a contact role should have only one possible contact subtype but in the base application there is one exception:</a:t>
            </a:r>
          </a:p>
          <a:p>
            <a:pPr eaLnBrk="1" hangingPunct="1"/>
            <a:r>
              <a:rPr lang="en-US" smtClean="0">
                <a:latin typeface="Arial" pitchFamily="34" charset="0"/>
              </a:rPr>
              <a:t> &lt;ContactRoleTypeConstraint contactRoleCode="claimant" contactSubtype="Person"&gt;</a:t>
            </a:r>
          </a:p>
          <a:p>
            <a:pPr eaLnBrk="1" hangingPunct="1"/>
            <a:r>
              <a:rPr lang="en-US" smtClean="0">
                <a:latin typeface="Arial" pitchFamily="34" charset="0"/>
              </a:rPr>
              <a:t>    &lt;ExceptionConstraint contactSubtype="Company" entityRef="Exposure"/&gt;</a:t>
            </a:r>
          </a:p>
          <a:p>
            <a:pPr eaLnBrk="1" hangingPunct="1"/>
            <a:r>
              <a:rPr lang="en-US" smtClean="0">
                <a:latin typeface="Arial" pitchFamily="34" charset="0"/>
              </a:rPr>
              <a:t>  &lt;/ContactRoleTypeConstraint&gt;</a:t>
            </a:r>
          </a:p>
          <a:p>
            <a:pPr eaLnBrk="1" hangingPunct="1"/>
            <a:r>
              <a:rPr lang="en-US" smtClean="0">
                <a:latin typeface="Arial" pitchFamily="34" charset="0"/>
              </a:rPr>
              <a:t>This is the special case that occurs only once in the base application. In the example above, claimant is always of subtype person, except when on exposure, it can also be of subtype company. So a claimant must be either a Person or, if being assigned to an exposure, a Person or Company.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5B89CD3-887C-4D1F-9EBC-2BAF4C30A13E}"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35D955EB-8B46-4C34-9C35-15C27AFBCE6C}"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With regards to the "reporter" role:</a:t>
            </a:r>
          </a:p>
          <a:p>
            <a:pPr lvl="1" eaLnBrk="1" hangingPunct="1"/>
            <a:r>
              <a:rPr lang="en-US" smtClean="0">
                <a:latin typeface="Arial" pitchFamily="34" charset="0"/>
              </a:rPr>
              <a:t>A claim must have exactly one reporter.</a:t>
            </a:r>
          </a:p>
          <a:p>
            <a:pPr lvl="1" eaLnBrk="1" hangingPunct="1"/>
            <a:r>
              <a:rPr lang="en-US" smtClean="0">
                <a:latin typeface="Arial" pitchFamily="34" charset="0"/>
              </a:rPr>
              <a:t>A policy, exposure, or incident cannot have a reporter.</a:t>
            </a:r>
          </a:p>
          <a:p>
            <a:pPr eaLnBrk="1" hangingPunct="1"/>
            <a:r>
              <a:rPr lang="en-US" smtClean="0">
                <a:latin typeface="Arial" pitchFamily="34" charset="0"/>
              </a:rPr>
              <a:t>With regards to the "claimant" role:</a:t>
            </a:r>
          </a:p>
          <a:p>
            <a:pPr lvl="1" eaLnBrk="1" hangingPunct="1"/>
            <a:r>
              <a:rPr lang="en-US" smtClean="0">
                <a:latin typeface="Arial" pitchFamily="34" charset="0"/>
              </a:rPr>
              <a:t>An exposure must have exactly one claimant.</a:t>
            </a:r>
          </a:p>
          <a:p>
            <a:pPr lvl="1" eaLnBrk="1" hangingPunct="1"/>
            <a:r>
              <a:rPr lang="en-US" smtClean="0">
                <a:latin typeface="Arial" pitchFamily="34" charset="0"/>
              </a:rPr>
              <a:t>A claim*, policy or incident cannot have a claimant.</a:t>
            </a:r>
          </a:p>
          <a:p>
            <a:pPr eaLnBrk="1" hangingPunct="1"/>
            <a:r>
              <a:rPr lang="en-US" smtClean="0">
                <a:latin typeface="Arial" pitchFamily="34" charset="0"/>
              </a:rPr>
              <a:t>With regards to the "driver" role:</a:t>
            </a:r>
          </a:p>
          <a:p>
            <a:pPr lvl="1" eaLnBrk="1" hangingPunct="1"/>
            <a:r>
              <a:rPr lang="en-US" smtClean="0">
                <a:latin typeface="Arial" pitchFamily="34" charset="0"/>
              </a:rPr>
              <a:t>A claim, policy, exposure, injury incident or property incident cannot have a driver.</a:t>
            </a:r>
          </a:p>
          <a:p>
            <a:pPr lvl="1" eaLnBrk="1" hangingPunct="1"/>
            <a:r>
              <a:rPr lang="en-US" smtClean="0">
                <a:latin typeface="Arial" pitchFamily="34" charset="0"/>
              </a:rPr>
              <a:t>A vehicle incident can have up to one driver.</a:t>
            </a:r>
          </a:p>
          <a:p>
            <a:pPr eaLnBrk="1" hangingPunct="1"/>
            <a:endParaRPr lang="en-US" smtClean="0">
              <a:latin typeface="Arial" pitchFamily="34" charset="0"/>
            </a:endParaRPr>
          </a:p>
          <a:p>
            <a:pPr eaLnBrk="1" hangingPunct="1"/>
            <a:endParaRPr lang="en-US" smtClean="0">
              <a:latin typeface="Arial" pitchFamily="34" charset="0"/>
            </a:endParaRPr>
          </a:p>
          <a:p>
            <a:pPr eaLnBrk="1" hangingPunct="1"/>
            <a:r>
              <a:rPr lang="en-US" smtClean="0">
                <a:latin typeface="Arial" pitchFamily="34" charset="0"/>
              </a:rPr>
              <a:t>*The behavior of the claimant constraint actually varies based upon the loss type. For auto, property, and general liability claims, the claimants do not exist at the claim level. You cannot add a contact as a claimant until you have exposures, and the "claimant" contacts are owned by the exposures, not by the claim itself. For workers' comp claims, there is always a single claim, regardless of the number of exposures. Therefore, a workers' comp claim can (and must) own a contact with the role of claimant.</a:t>
            </a:r>
          </a:p>
          <a:p>
            <a:pPr lvl="1" eaLnBrk="1" hangingPunct="1"/>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E976993F-4724-4724-B2DC-81FC2390F931}"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the role "claimant" is required for the exposure entity. (Every entity must have exactly one claimant.) Therefore:</a:t>
            </a:r>
          </a:p>
          <a:p>
            <a:pPr lvl="1" eaLnBrk="1" hangingPunct="1"/>
            <a:r>
              <a:rPr lang="en-US" dirty="0" smtClean="0">
                <a:latin typeface="Arial" pitchFamily="34" charset="0"/>
              </a:rPr>
              <a:t>During the creation of the exposure, the Claimant field is required. The selected contact is added to the claim with the role "claimant" for the given exposure.</a:t>
            </a:r>
          </a:p>
          <a:p>
            <a:pPr lvl="1" eaLnBrk="1" hangingPunct="1"/>
            <a:r>
              <a:rPr lang="en-US" dirty="0" smtClean="0">
                <a:latin typeface="Arial" pitchFamily="34" charset="0"/>
              </a:rPr>
              <a:t>Once created, the row in the Roles list view for the exposure claimant remains read-only, even if the list view itself is in edit mode.</a:t>
            </a:r>
          </a:p>
          <a:p>
            <a:pPr eaLnBrk="1" hangingPunct="1"/>
            <a:r>
              <a:rPr lang="en-US" dirty="0" smtClean="0">
                <a:latin typeface="Arial" pitchFamily="34" charset="0"/>
              </a:rPr>
              <a:t>From the Parties Involved screen (shown</a:t>
            </a:r>
            <a:r>
              <a:rPr lang="en-US" baseline="0" dirty="0" smtClean="0">
                <a:latin typeface="Arial" pitchFamily="34" charset="0"/>
              </a:rPr>
              <a:t> in the bottom screenshot)</a:t>
            </a:r>
            <a:r>
              <a:rPr lang="en-US" dirty="0" smtClean="0">
                <a:latin typeface="Arial" pitchFamily="34" charset="0"/>
              </a:rPr>
              <a:t>, you cannot modify a role that is required (such as the "Reporter" role shown above (middle</a:t>
            </a:r>
            <a:r>
              <a:rPr lang="en-US" baseline="0" dirty="0" smtClean="0">
                <a:latin typeface="Arial" pitchFamily="34" charset="0"/>
              </a:rPr>
              <a:t> screenshot</a:t>
            </a:r>
            <a:r>
              <a:rPr lang="en-US" dirty="0" smtClean="0">
                <a:latin typeface="Arial" pitchFamily="34" charset="0"/>
              </a:rPr>
              <a:t>). However, there may be other places in the application where you could move the role from one contact to another. (For example, the Loss Details screen has a "Reported By" widget that can be used to select a different contact to have the role of reporter.)</a:t>
            </a:r>
          </a:p>
          <a:p>
            <a:pPr lvl="1" eaLnBrk="1" hangingPunct="1">
              <a:buFontTx/>
              <a:buNone/>
            </a:pPr>
            <a:endParaRPr lang="en-US" dirty="0"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38A3FDB9-174A-4880-B20A-2361BECDB570}"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 the example above, the role "claimant" is not allowed for the policy entity. (Every entity must have no claimants.) Therefore:</a:t>
            </a:r>
          </a:p>
          <a:p>
            <a:pPr lvl="1" eaLnBrk="1" hangingPunct="1"/>
            <a:r>
              <a:rPr lang="en-US" smtClean="0">
                <a:latin typeface="Arial" pitchFamily="34" charset="0"/>
              </a:rPr>
              <a:t>When you select a policy in the Related To dropdown, the "Claimant" role is hidden from the Role dropdown.</a:t>
            </a:r>
          </a:p>
          <a:p>
            <a:pPr lvl="1" eaLnBrk="1" hangingPunct="1"/>
            <a:r>
              <a:rPr lang="en-US" smtClean="0">
                <a:latin typeface="Arial" pitchFamily="34" charset="0"/>
              </a:rPr>
              <a:t>If you select "Claimant" from the Role dropdown and then select a policy in the Related To dropdown, the Role dropdown is reset to "none selected".</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211496B9-53DD-4CB2-ADC7-85F3ECFAC60A}"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venue is a location for a scheduled event relevant to claims processing. Typically, venues are places where dispute resolution occurs, such as a courthouse or a conference room used for arbitration.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E12058DD-70A6-4713-A7CB-C0871880AA85}"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there is already a contact associated with the claim with the role of "driver" for the 1997 Saturn SL incident. Therefore, a second contact cannot be given that same role on that same incident.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 Roles - </a:t>
            </a:r>
            <a:fld id="{F30175F9-B77C-4D31-9688-6A50F6DCDABA}" type="slidenum">
              <a:rPr lang="en-US" altLang="en-US" smtClean="0"/>
              <a:pPr>
                <a:defRPr/>
              </a:pPr>
              <a:t>41</a:t>
            </a:fld>
            <a:endParaRPr lang="en-US" altLang="en-US"/>
          </a:p>
        </p:txBody>
      </p:sp>
    </p:spTree>
    <p:extLst>
      <p:ext uri="{BB962C8B-B14F-4D97-AF65-F5344CB8AC3E}">
        <p14:creationId xmlns:p14="http://schemas.microsoft.com/office/powerpoint/2010/main" val="3587204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DD4F7409-3878-4E7C-8E14-452DAA31ACCC}"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The examples shown in</a:t>
            </a:r>
            <a:r>
              <a:rPr lang="en-US" baseline="0" dirty="0" smtClean="0">
                <a:latin typeface="Arial" pitchFamily="34" charset="0"/>
              </a:rPr>
              <a:t> this lesson are </a:t>
            </a:r>
            <a:r>
              <a:rPr lang="en-US" dirty="0" smtClean="0">
                <a:latin typeface="Arial" pitchFamily="34" charset="0"/>
              </a:rPr>
              <a:t>taken from the base applicatio</a:t>
            </a:r>
            <a:r>
              <a:rPr lang="en-US" baseline="0" dirty="0" smtClean="0">
                <a:latin typeface="Arial" pitchFamily="34" charset="0"/>
              </a:rPr>
              <a:t>n and not configured differently. </a:t>
            </a:r>
            <a:endParaRPr lang="en-US" dirty="0"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5300DA95-AEAC-4499-BEA5-8CDC1258B3D9}"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98308" name="Rectangle 2"/>
          <p:cNvSpPr>
            <a:spLocks noGrp="1" noRot="1" noChangeAspect="1" noChangeArrowheads="1" noTextEdit="1"/>
          </p:cNvSpPr>
          <p:nvPr>
            <p:ph type="sldImg"/>
          </p:nvPr>
        </p:nvSpPr>
        <p:spPr>
          <a:xfrm>
            <a:off x="715963" y="630238"/>
            <a:ext cx="5432425" cy="4073525"/>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In the example above, a claim is not required to have a FirstIntakeDoctor, but it can have up to one FirstIntakeDoctor.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1F9CA7F8-0AE9-4EAD-84FC-BA71DEF455ED}"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9332" name="Rectangle 2"/>
          <p:cNvSpPr>
            <a:spLocks noGrp="1" noRot="1" noChangeAspect="1" noChangeArrowheads="1" noTextEdit="1"/>
          </p:cNvSpPr>
          <p:nvPr>
            <p:ph type="sldImg"/>
          </p:nvPr>
        </p:nvSpPr>
        <p:spPr>
          <a:xfrm>
            <a:off x="715963" y="630238"/>
            <a:ext cx="5432425" cy="4073525"/>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a Policy </a:t>
            </a:r>
            <a:r>
              <a:rPr lang="en-US" b="1" dirty="0" smtClean="0">
                <a:latin typeface="Arial" pitchFamily="34" charset="0"/>
              </a:rPr>
              <a:t>must</a:t>
            </a:r>
            <a:r>
              <a:rPr lang="en-US" dirty="0" smtClean="0">
                <a:latin typeface="Arial" pitchFamily="34" charset="0"/>
              </a:rPr>
              <a:t> have </a:t>
            </a:r>
            <a:r>
              <a:rPr lang="en-US" b="1" dirty="0" smtClean="0">
                <a:latin typeface="Arial" pitchFamily="34" charset="0"/>
              </a:rPr>
              <a:t>exactly one </a:t>
            </a:r>
            <a:r>
              <a:rPr lang="en-US" dirty="0" smtClean="0">
                <a:latin typeface="Arial" pitchFamily="34" charset="0"/>
              </a:rPr>
              <a:t>contact with the role insured. Several</a:t>
            </a:r>
            <a:r>
              <a:rPr lang="en-US" baseline="0" dirty="0" smtClean="0">
                <a:latin typeface="Arial" pitchFamily="34" charset="0"/>
              </a:rPr>
              <a:t> lines have been omitted from the screenshot (in between the </a:t>
            </a:r>
            <a:r>
              <a:rPr lang="en-US" baseline="0" dirty="0" err="1" smtClean="0">
                <a:latin typeface="Arial" pitchFamily="34" charset="0"/>
              </a:rPr>
              <a:t>EntityRef</a:t>
            </a:r>
            <a:r>
              <a:rPr lang="en-US" baseline="0" dirty="0" smtClean="0">
                <a:latin typeface="Arial" pitchFamily="34" charset="0"/>
              </a:rPr>
              <a:t> and the </a:t>
            </a:r>
            <a:r>
              <a:rPr lang="en-US" baseline="0" dirty="0" err="1" smtClean="0">
                <a:latin typeface="Arial" pitchFamily="34" charset="0"/>
              </a:rPr>
              <a:t>RoleRef</a:t>
            </a:r>
            <a:r>
              <a:rPr lang="en-US" baseline="0" dirty="0" smtClean="0">
                <a:latin typeface="Arial" pitchFamily="34" charset="0"/>
              </a:rPr>
              <a:t>) for instructional purposes and for legibility.</a:t>
            </a:r>
            <a:endParaRPr lang="en-US" dirty="0"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03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A555DD68-656D-495D-A208-4F44E60A698B}" type="slidenum">
              <a:rPr lang="en-US" altLang="en-US" sz="1200" b="0" smtClean="0">
                <a:solidFill>
                  <a:schemeClr val="tx1"/>
                </a:solidFill>
              </a:rPr>
              <a:pPr eaLnBrk="1" hangingPunct="1"/>
              <a:t>45</a:t>
            </a:fld>
            <a:endParaRPr lang="en-US" altLang="en-US" sz="1200" b="0" smtClean="0">
              <a:solidFill>
                <a:schemeClr val="tx1"/>
              </a:solidFill>
            </a:endParaRPr>
          </a:p>
        </p:txBody>
      </p:sp>
      <p:sp>
        <p:nvSpPr>
          <p:cNvPr id="100356" name="Rectangle 2"/>
          <p:cNvSpPr>
            <a:spLocks noGrp="1" noRot="1" noChangeAspect="1" noChangeArrowheads="1" noTextEdit="1"/>
          </p:cNvSpPr>
          <p:nvPr>
            <p:ph type="sldImg"/>
          </p:nvPr>
        </p:nvSpPr>
        <p:spPr>
          <a:xfrm>
            <a:off x="715963" y="630238"/>
            <a:ext cx="5432425" cy="4073525"/>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In the example above, the role "claimant" is exclusive on a claim and required for a claim if the claim's loss type is "WC" (workers' comp). This is because all exposures in a workers' comp claim have a single claimant, and it makes the most sense to track the claimant at the claim level. The role "claimant" is prohibited for a claim if the claim's loss type is "AUTO", "PR" (property), or "GL" (general liability). This is because each exposure in these types of claims can have a different claimant. Therefore, the "claimant" role is owned by the exposures and is not owned at the claim level itself. (If it were owned at the claim level, a user could create a claimant that was not assigned to any exposure, which users shouldn't be allowed to do.)</a:t>
            </a:r>
          </a:p>
          <a:p>
            <a:pPr eaLnBrk="1" hangingPunct="1"/>
            <a:r>
              <a:rPr lang="en-US" dirty="0" smtClean="0">
                <a:latin typeface="Arial" pitchFamily="34" charset="0"/>
              </a:rPr>
              <a:t>If a </a:t>
            </a:r>
            <a:r>
              <a:rPr lang="en-US" dirty="0" err="1" smtClean="0">
                <a:latin typeface="Arial" pitchFamily="34" charset="0"/>
              </a:rPr>
              <a:t>RoleRef</a:t>
            </a:r>
            <a:r>
              <a:rPr lang="en-US" dirty="0" smtClean="0">
                <a:latin typeface="Arial" pitchFamily="34" charset="0"/>
              </a:rPr>
              <a:t> has any conditional </a:t>
            </a:r>
            <a:r>
              <a:rPr lang="en-US" dirty="0" err="1" smtClean="0">
                <a:latin typeface="Arial" pitchFamily="34" charset="0"/>
              </a:rPr>
              <a:t>RoleConstraints</a:t>
            </a:r>
            <a:r>
              <a:rPr lang="en-US" dirty="0" smtClean="0">
                <a:latin typeface="Arial" pitchFamily="34" charset="0"/>
              </a:rPr>
              <a:t>, then it must have a "default" unconditional </a:t>
            </a:r>
            <a:r>
              <a:rPr lang="en-US" dirty="0" err="1" smtClean="0">
                <a:latin typeface="Arial" pitchFamily="34" charset="0"/>
              </a:rPr>
              <a:t>RoleConstraint</a:t>
            </a:r>
            <a:r>
              <a:rPr lang="en-US" dirty="0" smtClean="0">
                <a:latin typeface="Arial" pitchFamily="34" charset="0"/>
              </a:rPr>
              <a:t> as well. This is required for internal processing. The unconditional </a:t>
            </a:r>
            <a:r>
              <a:rPr lang="en-US" dirty="0" err="1" smtClean="0">
                <a:latin typeface="Arial" pitchFamily="34" charset="0"/>
              </a:rPr>
              <a:t>RoleConstraint</a:t>
            </a:r>
            <a:r>
              <a:rPr lang="en-US" dirty="0" smtClean="0">
                <a:latin typeface="Arial" pitchFamily="34" charset="0"/>
              </a:rPr>
              <a:t> should be at the most relaxed level possible, which typically is "</a:t>
            </a:r>
            <a:r>
              <a:rPr lang="en-US" dirty="0" err="1" smtClean="0">
                <a:latin typeface="Arial" pitchFamily="34" charset="0"/>
              </a:rPr>
              <a:t>ZeroToMany</a:t>
            </a:r>
            <a:r>
              <a:rPr lang="en-US" dirty="0" smtClean="0">
                <a:latin typeface="Arial" pitchFamily="34" charset="0"/>
              </a:rPr>
              <a:t>". In the example above, line 81 is the default </a:t>
            </a:r>
            <a:r>
              <a:rPr lang="en-US" dirty="0" err="1" smtClean="0">
                <a:latin typeface="Arial" pitchFamily="34" charset="0"/>
              </a:rPr>
              <a:t>RoleConstraint</a:t>
            </a:r>
            <a:r>
              <a:rPr lang="en-US" dirty="0" smtClean="0">
                <a:latin typeface="Arial" pitchFamily="34" charset="0"/>
              </a:rPr>
              <a:t>. If the instance of ClaimCenter has only four possible loss types (WC, AUTO, PR, and GL), then the role constraint will never be enacted. Nevertheless, an unconditional role constraint is still required.</a:t>
            </a:r>
          </a:p>
          <a:p>
            <a:pPr eaLnBrk="1" hangingPunct="1"/>
            <a:endParaRPr lang="en-US" dirty="0">
              <a:latin typeface="Arial" pitchFamily="34" charset="0"/>
            </a:endParaRPr>
          </a:p>
          <a:p>
            <a:pPr eaLnBrk="1" hangingPunct="1"/>
            <a:r>
              <a:rPr lang="en-US" dirty="0">
                <a:latin typeface="Arial" pitchFamily="34" charset="0"/>
              </a:rPr>
              <a:t>Several lines have been omitted from the screenshot (in between the </a:t>
            </a:r>
            <a:r>
              <a:rPr lang="en-US" dirty="0" err="1">
                <a:latin typeface="Arial" pitchFamily="34" charset="0"/>
              </a:rPr>
              <a:t>EntityRef</a:t>
            </a:r>
            <a:r>
              <a:rPr lang="en-US" dirty="0">
                <a:latin typeface="Arial" pitchFamily="34" charset="0"/>
              </a:rPr>
              <a:t> and the </a:t>
            </a:r>
            <a:r>
              <a:rPr lang="en-US" dirty="0" err="1">
                <a:latin typeface="Arial" pitchFamily="34" charset="0"/>
              </a:rPr>
              <a:t>RoleRef</a:t>
            </a:r>
            <a:r>
              <a:rPr lang="en-US" dirty="0">
                <a:latin typeface="Arial" pitchFamily="34" charset="0"/>
              </a:rPr>
              <a:t>) for instructional purposes and for legibility</a:t>
            </a:r>
            <a:r>
              <a:rPr lang="en-US" dirty="0" smtClean="0">
                <a:latin typeface="Arial" pitchFamily="34" charset="0"/>
              </a:rPr>
              <a:t>.</a:t>
            </a:r>
            <a:endParaRPr lang="en-US" dirty="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13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B205DFA6-F2EA-4C67-8526-DF41C2A79864}"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101380" name="Rectangle 2"/>
          <p:cNvSpPr>
            <a:spLocks noGrp="1" noRot="1" noChangeAspect="1" noChangeArrowheads="1" noTextEdit="1"/>
          </p:cNvSpPr>
          <p:nvPr>
            <p:ph type="sldImg"/>
          </p:nvPr>
        </p:nvSpPr>
        <p:spPr>
          <a:xfrm>
            <a:off x="715963" y="630238"/>
            <a:ext cx="5432425" cy="4073525"/>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Contact Roles - </a:t>
            </a:r>
            <a:fld id="{F30175F9-B77C-4D31-9688-6A50F6DCDABA}" type="slidenum">
              <a:rPr lang="en-US" altLang="en-US" smtClean="0"/>
              <a:pPr>
                <a:defRPr/>
              </a:pPr>
              <a:t>47</a:t>
            </a:fld>
            <a:endParaRPr lang="en-US" altLang="en-US"/>
          </a:p>
        </p:txBody>
      </p:sp>
    </p:spTree>
    <p:extLst>
      <p:ext uri="{BB962C8B-B14F-4D97-AF65-F5344CB8AC3E}">
        <p14:creationId xmlns:p14="http://schemas.microsoft.com/office/powerpoint/2010/main" val="3454206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24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823D237D-29BF-4F2E-B7C4-33A6204CC5A0}" type="slidenum">
              <a:rPr lang="en-US" altLang="en-US" sz="1200" b="0" smtClean="0">
                <a:solidFill>
                  <a:schemeClr val="tx1"/>
                </a:solidFill>
              </a:rPr>
              <a:pPr eaLnBrk="1" hangingPunct="1"/>
              <a:t>48</a:t>
            </a:fld>
            <a:endParaRPr lang="en-US" altLang="en-US" sz="1200" b="0" smtClean="0">
              <a:solidFill>
                <a:schemeClr val="tx1"/>
              </a:solidFill>
            </a:endParaRPr>
          </a:p>
        </p:txBody>
      </p:sp>
      <p:sp>
        <p:nvSpPr>
          <p:cNvPr id="102404" name="Rectangle 2"/>
          <p:cNvSpPr>
            <a:spLocks noGrp="1" noRot="1" noChangeAspect="1" noChangeArrowheads="1" noTextEdit="1"/>
          </p:cNvSpPr>
          <p:nvPr>
            <p:ph type="sldImg"/>
          </p:nvPr>
        </p:nvSpPr>
        <p:spPr>
          <a:xfrm>
            <a:off x="715963" y="630238"/>
            <a:ext cx="5432425" cy="4073525"/>
          </a:xfrm>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1034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smtClean="0">
                <a:solidFill>
                  <a:schemeClr val="tx1"/>
                </a:solidFill>
              </a:rPr>
              <a:t>	Contact Roles - </a:t>
            </a:r>
            <a:fld id="{D9101C62-DFC6-414A-8A45-FFF7F4E6BF4D}" type="slidenum">
              <a:rPr lang="en-US" altLang="en-US" sz="1200" b="0" smtClean="0">
                <a:solidFill>
                  <a:schemeClr val="tx1"/>
                </a:solidFill>
              </a:rPr>
              <a:pPr eaLnBrk="1" hangingPunct="1"/>
              <a:t>49</a:t>
            </a:fld>
            <a:endParaRPr lang="en-US" altLang="en-US" sz="1200" b="0" smtClean="0">
              <a:solidFill>
                <a:schemeClr val="tx1"/>
              </a:solidFill>
            </a:endParaRPr>
          </a:p>
        </p:txBody>
      </p:sp>
      <p:sp>
        <p:nvSpPr>
          <p:cNvPr id="103428" name="Rectangle 2"/>
          <p:cNvSpPr>
            <a:spLocks noGrp="1" noRot="1" noChangeAspect="1" noChangeArrowheads="1" noTextEdit="1"/>
          </p:cNvSpPr>
          <p:nvPr>
            <p:ph type="sldImg"/>
          </p:nvPr>
        </p:nvSpPr>
        <p:spPr>
          <a:xfrm>
            <a:off x="715963" y="630238"/>
            <a:ext cx="5432425" cy="4073525"/>
          </a:xfrm>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latin typeface="Arial" pitchFamily="34" charset="0"/>
              </a:rPr>
              <a:t>Answers</a:t>
            </a:r>
          </a:p>
          <a:p>
            <a:pPr marL="209550" indent="-209550" eaLnBrk="1" hangingPunct="1"/>
            <a:r>
              <a:rPr lang="en-US" smtClean="0">
                <a:latin typeface="Arial" pitchFamily="34" charset="0"/>
              </a:rPr>
              <a:t>1. The typelist is used for the contact filter which appears at the top of the Contacts list.</a:t>
            </a:r>
          </a:p>
          <a:p>
            <a:pPr marL="209550" indent="-209550" eaLnBrk="1" hangingPunct="1"/>
            <a:r>
              <a:rPr lang="en-US" smtClean="0">
                <a:latin typeface="Arial" pitchFamily="34" charset="0"/>
              </a:rPr>
              <a:t>2. 	a) Entity role constraint</a:t>
            </a:r>
          </a:p>
          <a:p>
            <a:pPr marL="209550" indent="-209550" eaLnBrk="1" hangingPunct="1"/>
            <a:r>
              <a:rPr lang="en-US" smtClean="0">
                <a:latin typeface="Arial" pitchFamily="34" charset="0"/>
              </a:rPr>
              <a:t>	b) Subtype</a:t>
            </a:r>
          </a:p>
          <a:p>
            <a:pPr marL="209550" indent="-209550" eaLnBrk="1" hangingPunct="1"/>
            <a:r>
              <a:rPr lang="en-US" smtClean="0">
                <a:latin typeface="Arial" pitchFamily="34" charset="0"/>
              </a:rPr>
              <a:t>	c) Entity role constraint</a:t>
            </a:r>
          </a:p>
          <a:p>
            <a:pPr marL="209550" indent="-209550" eaLnBrk="1" hangingPunct="1"/>
            <a:r>
              <a:rPr lang="en-US" smtClean="0">
                <a:latin typeface="Arial" pitchFamily="34" charset="0"/>
              </a:rPr>
              <a:t>	d) Contact role type constraint</a:t>
            </a:r>
          </a:p>
          <a:p>
            <a:pPr marL="209550" indent="-209550" eaLnBrk="1" hangingPunct="1"/>
            <a:r>
              <a:rPr lang="en-US" smtClean="0">
                <a:latin typeface="Arial" pitchFamily="34" charset="0"/>
              </a:rPr>
              <a:t>3. It is a derived property that returns the contact who has the role "reporter" on the claim.</a:t>
            </a:r>
          </a:p>
          <a:p>
            <a:pPr marL="209550" indent="-209550" eaLnBrk="1" hangingPunct="1"/>
            <a:endParaRPr lang="en-US" b="1"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pitchFamily="34" charset="0"/>
              </a:defRPr>
            </a:lvl1pPr>
            <a:lvl2pPr marL="742950" indent="-285750" defTabSz="942975" eaLnBrk="0" hangingPunct="0">
              <a:tabLst>
                <a:tab pos="5591175" algn="r"/>
              </a:tabLst>
              <a:defRPr sz="1400">
                <a:solidFill>
                  <a:schemeClr val="bg1"/>
                </a:solidFill>
                <a:latin typeface="Arial" pitchFamily="34" charset="0"/>
              </a:defRPr>
            </a:lvl2pPr>
            <a:lvl3pPr marL="1143000" indent="-228600" defTabSz="942975" eaLnBrk="0" hangingPunct="0">
              <a:tabLst>
                <a:tab pos="5591175" algn="r"/>
              </a:tabLst>
              <a:defRPr sz="1400">
                <a:solidFill>
                  <a:schemeClr val="bg1"/>
                </a:solidFill>
                <a:latin typeface="Arial" pitchFamily="34" charset="0"/>
              </a:defRPr>
            </a:lvl3pPr>
            <a:lvl4pPr marL="1600200" indent="-228600" defTabSz="942975" eaLnBrk="0" hangingPunct="0">
              <a:tabLst>
                <a:tab pos="5591175" algn="r"/>
              </a:tabLst>
              <a:defRPr sz="1400">
                <a:solidFill>
                  <a:schemeClr val="bg1"/>
                </a:solidFill>
                <a:latin typeface="Arial" pitchFamily="34" charset="0"/>
              </a:defRPr>
            </a:lvl4pPr>
            <a:lvl5pPr marL="2057400" indent="-228600" defTabSz="942975" eaLnBrk="0" hangingPunct="0">
              <a:tabLst>
                <a:tab pos="5591175" algn="r"/>
              </a:tabLst>
              <a:defRPr sz="1400">
                <a:solidFill>
                  <a:schemeClr val="bg1"/>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pitchFamily="34"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pitchFamily="34" charset="0"/>
              </a:defRPr>
            </a:lvl1pPr>
            <a:lvl2pPr marL="742950" indent="-285750" defTabSz="931863" eaLnBrk="0" hangingPunct="0">
              <a:tabLst>
                <a:tab pos="2743200" algn="ctr"/>
              </a:tabLst>
              <a:defRPr sz="1400">
                <a:solidFill>
                  <a:schemeClr val="bg1"/>
                </a:solidFill>
                <a:latin typeface="Arial" pitchFamily="34" charset="0"/>
              </a:defRPr>
            </a:lvl2pPr>
            <a:lvl3pPr marL="1143000" indent="-228600" defTabSz="931863" eaLnBrk="0" hangingPunct="0">
              <a:tabLst>
                <a:tab pos="2743200" algn="ctr"/>
              </a:tabLst>
              <a:defRPr sz="1400">
                <a:solidFill>
                  <a:schemeClr val="bg1"/>
                </a:solidFill>
                <a:latin typeface="Arial" pitchFamily="34" charset="0"/>
              </a:defRPr>
            </a:lvl3pPr>
            <a:lvl4pPr marL="1600200" indent="-228600" defTabSz="931863" eaLnBrk="0" hangingPunct="0">
              <a:tabLst>
                <a:tab pos="2743200" algn="ctr"/>
              </a:tabLst>
              <a:defRPr sz="1400">
                <a:solidFill>
                  <a:schemeClr val="bg1"/>
                </a:solidFill>
                <a:latin typeface="Arial" pitchFamily="34" charset="0"/>
              </a:defRPr>
            </a:lvl4pPr>
            <a:lvl5pPr marL="2057400" indent="-228600" defTabSz="931863" eaLnBrk="0" hangingPunct="0">
              <a:tabLst>
                <a:tab pos="2743200" algn="ctr"/>
              </a:tabLst>
              <a:defRPr sz="1400">
                <a:solidFill>
                  <a:schemeClr val="bg1"/>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pitchFamily="34" charset="0"/>
              </a:defRPr>
            </a:lvl9pPr>
          </a:lstStyle>
          <a:p>
            <a:pPr eaLnBrk="1" hangingPunct="1"/>
            <a:r>
              <a:rPr lang="en-US" altLang="en-US" sz="1200" smtClean="0">
                <a:solidFill>
                  <a:schemeClr val="tx1"/>
                </a:solidFill>
              </a:rPr>
              <a:t>	Contacts - </a:t>
            </a:r>
            <a:fld id="{A08383D0-C5FA-44C5-80AE-6D886718242B}" type="slidenum">
              <a:rPr lang="en-US" altLang="en-US" sz="1200" smtClean="0">
                <a:solidFill>
                  <a:schemeClr val="tx1"/>
                </a:solidFill>
              </a:rPr>
              <a:pPr eaLnBrk="1" hangingPunct="1"/>
              <a:t>5</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Contacts within ClaimCenter are organized into a specific</a:t>
            </a:r>
            <a:r>
              <a:rPr lang="en-US" baseline="0" dirty="0" smtClean="0">
                <a:latin typeface="Arial" pitchFamily="34" charset="0"/>
              </a:rPr>
              <a:t> subtype hierarchy</a:t>
            </a:r>
            <a:r>
              <a:rPr lang="en-US" dirty="0" smtClean="0">
                <a:latin typeface="Arial" pitchFamily="34" charset="0"/>
              </a:rPr>
              <a:t>. The organization of the hierarchy helps to specify and enable certain types of functionality. For example:</a:t>
            </a:r>
          </a:p>
          <a:p>
            <a:pPr lvl="1" eaLnBrk="1" hangingPunct="1"/>
            <a:r>
              <a:rPr lang="en-US" dirty="0" smtClean="0">
                <a:latin typeface="Arial" pitchFamily="34" charset="0"/>
              </a:rPr>
              <a:t>The hierarchy helps to define the sorts of searches users can do. You can easily configure search screens for any node in the hierarchy. The search results will include matching contacts at or below that node. In the example above, a user could do a search for attorneys (which will return just attorneys), or for doctors (which will return just doctors), or for person vendors (which will return both attorneys and doctors, but not law firms or medical care organizations because they are not underneath the "Person Vendor" node of the hierarchy).</a:t>
            </a:r>
          </a:p>
          <a:p>
            <a:pPr lvl="1" eaLnBrk="1" hangingPunct="1"/>
            <a:r>
              <a:rPr lang="en-US" dirty="0" smtClean="0">
                <a:latin typeface="Arial" pitchFamily="34" charset="0"/>
              </a:rPr>
              <a:t>The hierarchy helps to define the criteria for identifying two objects as possible matches. For example, if the matching logic for law firms, medical care organizations, auto towing and auto repair shops is identical (the tax ID for the two objects must match), then this logic can be specified at the Company Vendor level.</a:t>
            </a:r>
          </a:p>
          <a:p>
            <a:pPr eaLnBrk="1" hangingPunct="1"/>
            <a:r>
              <a:rPr lang="en-US" dirty="0" smtClean="0">
                <a:latin typeface="Arial" pitchFamily="34" charset="0"/>
              </a:rPr>
              <a:t/>
            </a:r>
            <a:br>
              <a:rPr lang="en-US" dirty="0" smtClean="0">
                <a:latin typeface="Arial" pitchFamily="34" charset="0"/>
              </a:rPr>
            </a:br>
            <a:r>
              <a:rPr lang="en-US" dirty="0" smtClean="0">
                <a:latin typeface="Arial" pitchFamily="34" charset="0"/>
              </a:rPr>
              <a:t>There are three primary subtypes in the contact subtype hierarchy: person, company, and place. Below these three primary subtypes are several “child” subtypes. </a:t>
            </a:r>
            <a:r>
              <a:rPr lang="en-US" dirty="0" smtClean="0">
                <a:latin typeface="Arial" pitchFamily="34" charset="0"/>
              </a:rPr>
              <a:t>It is recommended that no</a:t>
            </a:r>
            <a:r>
              <a:rPr lang="en-US" baseline="0" dirty="0" smtClean="0">
                <a:latin typeface="Arial" pitchFamily="34" charset="0"/>
              </a:rPr>
              <a:t> </a:t>
            </a:r>
            <a:r>
              <a:rPr lang="en-US" baseline="0" dirty="0" smtClean="0">
                <a:latin typeface="Arial" pitchFamily="34" charset="0"/>
              </a:rPr>
              <a:t>new subtypes should be created. However, customization such as adding properties/fields is acceptable. Instead of creating new subtypes, use other configuration capabilities in ClaimCenter such as adding new contact </a:t>
            </a:r>
            <a:r>
              <a:rPr lang="en-US" baseline="0" dirty="0" smtClean="0">
                <a:latin typeface="Arial" pitchFamily="34" charset="0"/>
              </a:rPr>
              <a:t>roles, configuring contact tags (in ContactManager), or </a:t>
            </a:r>
            <a:r>
              <a:rPr lang="en-US" baseline="0" dirty="0" smtClean="0">
                <a:latin typeface="Arial" pitchFamily="34" charset="0"/>
              </a:rPr>
              <a:t>configuring the list of vendor services provided (for example, adding services under a category of “Landscaping” (lawn repair, tree repair, gardening, etc</a:t>
            </a:r>
            <a:r>
              <a:rPr lang="en-US" baseline="0" dirty="0" smtClean="0">
                <a:latin typeface="Arial" pitchFamily="34" charset="0"/>
              </a:rPr>
              <a:t>.)). </a:t>
            </a:r>
            <a:r>
              <a:rPr lang="en-US" baseline="0" dirty="0" smtClean="0">
                <a:latin typeface="Arial" pitchFamily="34" charset="0"/>
              </a:rPr>
              <a:t>That way, a new subtype of vendor such as “Landscaping Vendor” is not needed. </a:t>
            </a:r>
            <a:r>
              <a:rPr lang="en-US" baseline="0" dirty="0" smtClean="0">
                <a:latin typeface="Arial" pitchFamily="34" charset="0"/>
              </a:rPr>
              <a:t/>
            </a:r>
            <a:br>
              <a:rPr lang="en-US" baseline="0" dirty="0" smtClean="0">
                <a:latin typeface="Arial" pitchFamily="34" charset="0"/>
              </a:rPr>
            </a:br>
            <a:r>
              <a:rPr lang="en-US" baseline="0" dirty="0" smtClean="0">
                <a:latin typeface="Arial" pitchFamily="34" charset="0"/>
              </a:rPr>
              <a:t/>
            </a:r>
            <a:br>
              <a:rPr lang="en-US" baseline="0" dirty="0" smtClean="0">
                <a:latin typeface="Arial" pitchFamily="34" charset="0"/>
              </a:rPr>
            </a:br>
            <a:r>
              <a:rPr lang="en-US" baseline="0" dirty="0" smtClean="0">
                <a:latin typeface="Arial" pitchFamily="34" charset="0"/>
              </a:rPr>
              <a:t>Contact role configuration is discussed in this lesson. Configuring contact tags is discussed in the </a:t>
            </a:r>
            <a:r>
              <a:rPr lang="en-US" b="1" dirty="0" smtClean="0">
                <a:effectLst/>
              </a:rPr>
              <a:t>ContactManager 8.0 Configuration for ClaimCenter 8.0</a:t>
            </a:r>
            <a:r>
              <a:rPr lang="en-US" b="1" baseline="0" dirty="0" smtClean="0">
                <a:effectLst/>
              </a:rPr>
              <a:t> </a:t>
            </a:r>
            <a:r>
              <a:rPr lang="en-US" baseline="0" dirty="0" smtClean="0">
                <a:latin typeface="Arial" pitchFamily="34" charset="0"/>
              </a:rPr>
              <a:t>training course. Configuring vendor services is discussed in the </a:t>
            </a:r>
            <a:r>
              <a:rPr lang="en-US" b="1" baseline="0" dirty="0" smtClean="0">
                <a:latin typeface="Arial" pitchFamily="34" charset="0"/>
              </a:rPr>
              <a:t>ClaimCenter 8.0 New Configuration Features </a:t>
            </a:r>
            <a:r>
              <a:rPr lang="en-US" baseline="0" dirty="0" smtClean="0">
                <a:latin typeface="Arial" pitchFamily="34" charset="0"/>
              </a:rPr>
              <a:t>training course.</a:t>
            </a:r>
            <a:endParaRPr lang="en-US" baseline="0" dirty="0" smtClean="0">
              <a:latin typeface="Arial" pitchFamily="34" charset="0"/>
            </a:endParaRPr>
          </a:p>
          <a:p>
            <a:pPr eaLnBrk="1" hangingPunct="1"/>
            <a:r>
              <a:rPr lang="en-US" dirty="0" smtClean="0">
                <a:latin typeface="Arial" pitchFamily="34" charset="0"/>
              </a:rPr>
              <a:t/>
            </a:r>
            <a:br>
              <a:rPr lang="en-US" dirty="0" smtClean="0">
                <a:latin typeface="Arial" pitchFamily="34" charset="0"/>
              </a:rPr>
            </a:br>
            <a:r>
              <a:rPr lang="en-US" dirty="0" smtClean="0">
                <a:latin typeface="Arial" pitchFamily="34" charset="0"/>
              </a:rPr>
              <a:t>An adjudicator is not a claims adjuster. An adjudicator is a judge or arbitrator as a type of Person. An adjudicator may have a specific adjudicative domain.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Contact Roles - </a:t>
            </a:r>
            <a:fld id="{211C349A-83C9-44D0-A356-DBEB3FC715FC}" type="slidenum">
              <a:rPr lang="en-US" altLang="en-US" smtClean="0"/>
              <a:pPr>
                <a:defRPr/>
              </a:pPr>
              <a:t>50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3FF85A53-40E9-447A-B744-75FF2DD2B67A}"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Most carriers with claims processing systems have a contact management application, which is often referred to in the industry as the "address book".</a:t>
            </a:r>
          </a:p>
          <a:p>
            <a:pPr eaLnBrk="1" hangingPunct="1"/>
            <a:r>
              <a:rPr lang="en-US" dirty="0" smtClean="0">
                <a:latin typeface="Arial" pitchFamily="34" charset="0"/>
              </a:rPr>
              <a:t>ClaimCenter comes with a separate contact management application called ContactManager. ClaimCenter and ContactManager are integrated, and most of the functionality belonging to ContactManager appears seamlessly in ClaimCenter. The ContactManager application functionality is typically referenced within ClaimCenter using the term "Address Book".</a:t>
            </a:r>
          </a:p>
          <a:p>
            <a:pPr eaLnBrk="1" hangingPunct="1"/>
            <a:r>
              <a:rPr lang="en-US" dirty="0" smtClean="0">
                <a:latin typeface="Arial" pitchFamily="34" charset="0"/>
              </a:rPr>
              <a:t>This course uses the term "Address Book" to reference functionality found in ContactManager, or potentially in a different contact management application.</a:t>
            </a:r>
          </a:p>
          <a:p>
            <a:pPr eaLnBrk="1" hangingPunct="1"/>
            <a:endParaRPr lang="en-US" dirty="0" smtClean="0">
              <a:latin typeface="Arial" pitchFamily="34" charset="0"/>
            </a:endParaRP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latin typeface="Arial" pitchFamily="34" charset="0"/>
              </a:rPr>
              <a:t>The topic of how </a:t>
            </a:r>
            <a:r>
              <a:rPr lang="en-US" baseline="0" dirty="0" smtClean="0">
                <a:latin typeface="Arial" pitchFamily="34" charset="0"/>
              </a:rPr>
              <a:t>vendor contacts are synced and configured is discussed in detail in ClaimCenter 7.0-8.0 New Configuration Features course.</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CC401215-78FE-41AB-8C46-E4F33D78466B}"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A ClaimCenter contact may exist only in ClaimCenter (and not in Address Book). This is typical when the contact is not expected to be used for any other claim (such as a witness or a third-party claimant), which is typically true for a contact which is not a vendor or a venue. There is no need for contact information to be shared across multiple claims, so the contact is not stored in the address book. This is also known</a:t>
            </a:r>
            <a:r>
              <a:rPr lang="en-US" baseline="0" dirty="0" smtClean="0">
                <a:latin typeface="Arial" pitchFamily="34" charset="0"/>
              </a:rPr>
              <a:t> as a “local” contact (local to ClaimCenter). </a:t>
            </a:r>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D14AEBBE-BE47-4F7B-9785-9312B0BB80DC}"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 ClaimCenter contact may also exist in the address book. This is typical when the contact is used or is expected to be used for multiple claims. This is typically true for person vendors such as doctors, company vendors such as hospitals, or venues such as courts. Theoretically, it could also include a policy holder with a large number of potential claims, such as a large business with a workers' comp policy. Because there is a need for contact information to be shared across multiple claims, the contact is stored in the address book. (In the diagram above, the "AB" after the Address Book Matt Sawyer stands for "address book".)</a:t>
            </a:r>
          </a:p>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eaLnBrk="1" hangingPunct="1"/>
            <a:r>
              <a:rPr lang="en-US" altLang="en-US" sz="1200" b="0" dirty="0" smtClean="0">
                <a:solidFill>
                  <a:schemeClr val="tx1"/>
                </a:solidFill>
              </a:rPr>
              <a:t>	Contact Roles - </a:t>
            </a:r>
            <a:fld id="{FF1CF481-2CB7-4AD0-B266-9FAD3F423029}"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itchFamily="34" charset="0"/>
              </a:rPr>
              <a:t>When a contact exists in both ClaimCenter and the address book, every copy of the contact is a unique (but potentially related) object. Notice that there are four Matt Sawyer objects. The Address Book version is suffixed with "AB". All the other version are suffixed with a distinct integer. Even though they all represent the same person, they are four distinct objects.</a:t>
            </a:r>
          </a:p>
          <a:p>
            <a:pPr eaLnBrk="1" hangingPunct="1"/>
            <a:r>
              <a:rPr lang="en-US" dirty="0" smtClean="0">
                <a:latin typeface="Arial" pitchFamily="34" charset="0"/>
              </a:rPr>
              <a:t>When a contact exists in both ClaimCenter and Address Book, it can be linked (and most likely is). When a contact is linked:</a:t>
            </a:r>
          </a:p>
          <a:p>
            <a:pPr lvl="1" eaLnBrk="1" hangingPunct="1"/>
            <a:r>
              <a:rPr lang="en-US" dirty="0" smtClean="0">
                <a:latin typeface="Arial" pitchFamily="34" charset="0"/>
              </a:rPr>
              <a:t>The ClaimCenter user interface identifies that the contact is linked.</a:t>
            </a:r>
          </a:p>
          <a:p>
            <a:pPr lvl="1" eaLnBrk="1" hangingPunct="1"/>
            <a:r>
              <a:rPr lang="en-US" dirty="0" smtClean="0">
                <a:latin typeface="Arial" pitchFamily="34" charset="0"/>
              </a:rPr>
              <a:t>The ClaimCenter user interface identifies when a contact's information is not identical to the corresponding Address Book object. This is referred to as being "out of sync". (Although it is likely that the majority of the fields will store the same data, it is possible for individual fields to differ from one related contact to the next. For example, the phone number for Matt Sawyer (2) is different than the phone number for all the other Matt Sawyer objects.)</a:t>
            </a:r>
          </a:p>
          <a:p>
            <a:pPr lvl="1" eaLnBrk="1" hangingPunct="1"/>
            <a:r>
              <a:rPr lang="en-US" dirty="0" smtClean="0">
                <a:latin typeface="Arial" pitchFamily="34" charset="0"/>
              </a:rPr>
              <a:t>A user can recopy the information from the Address Book object to the ClaimCenter object. This is referred to as "syncing the contact".</a:t>
            </a:r>
          </a:p>
          <a:p>
            <a:pPr lvl="1" eaLnBrk="1" hangingPunct="1"/>
            <a:r>
              <a:rPr lang="en-US" dirty="0" smtClean="0">
                <a:latin typeface="Arial" pitchFamily="34" charset="0"/>
              </a:rPr>
              <a:t>In ClaimCenter, a user can search for contacts in the Address Book</a:t>
            </a:r>
            <a:r>
              <a:rPr lang="en-US" baseline="0" dirty="0" smtClean="0">
                <a:latin typeface="Arial" pitchFamily="34" charset="0"/>
              </a:rPr>
              <a:t> and then view what claims the contact is involved in (using a card that shows all related claims)</a:t>
            </a:r>
            <a:r>
              <a:rPr lang="en-US" dirty="0" smtClean="0">
                <a:latin typeface="Arial" pitchFamily="34" charset="0"/>
              </a:rPr>
              <a:t>. For example, you can search for “Matt Sawyer” using the Address Book tab. The contact used for the search criteria exists in Address Book, but the claims returned from the search come from ClaimCenter.</a:t>
            </a:r>
          </a:p>
          <a:p>
            <a:pPr algn="ctr" eaLnBrk="1" hangingPunct="1"/>
            <a:r>
              <a:rPr lang="en-US" dirty="0" smtClean="0">
                <a:latin typeface="Arial" pitchFamily="34" charset="0"/>
              </a:rPr>
              <a:t>(continued)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86535347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736825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6056182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4076578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969331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319937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285802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8210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895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403497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947082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84763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latin typeface="Arial"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7140CF68-03AF-4C15-9F5E-449ADC5CD282}"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wmf"/><Relationship Id="rId4" Type="http://schemas.openxmlformats.org/officeDocument/2006/relationships/image" Target="../media/image5.wmf"/></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Contact Roles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13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3315" name="Rectangle 3"/>
          <p:cNvSpPr>
            <a:spLocks noGrp="1" noChangeArrowheads="1"/>
          </p:cNvSpPr>
          <p:nvPr>
            <p:ph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837238" y="1987550"/>
            <a:ext cx="1074737" cy="714375"/>
            <a:chOff x="2496" y="1641"/>
            <a:chExt cx="767" cy="510"/>
          </a:xfrm>
        </p:grpSpPr>
        <p:sp>
          <p:nvSpPr>
            <p:cNvPr id="15451" name="AutoShape 3"/>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452" name="Rectangle 4"/>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453" name="Rectangle 5"/>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54" name="Rectangle 6"/>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15363" name="Group 7"/>
          <p:cNvGrpSpPr>
            <a:grpSpLocks/>
          </p:cNvGrpSpPr>
          <p:nvPr/>
        </p:nvGrpSpPr>
        <p:grpSpPr bwMode="auto">
          <a:xfrm>
            <a:off x="4583113" y="1033463"/>
            <a:ext cx="1233487" cy="909637"/>
            <a:chOff x="1760" y="442"/>
            <a:chExt cx="1054" cy="777"/>
          </a:xfrm>
        </p:grpSpPr>
        <p:sp>
          <p:nvSpPr>
            <p:cNvPr id="15417" name="Rectangle 8"/>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18" name="AutoShape 9"/>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19" name="Freeform 10"/>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1"/>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2"/>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13"/>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423" name="Group 14"/>
            <p:cNvGrpSpPr>
              <a:grpSpLocks/>
            </p:cNvGrpSpPr>
            <p:nvPr/>
          </p:nvGrpSpPr>
          <p:grpSpPr bwMode="auto">
            <a:xfrm>
              <a:off x="1779" y="671"/>
              <a:ext cx="234" cy="219"/>
              <a:chOff x="3323" y="2342"/>
              <a:chExt cx="463" cy="432"/>
            </a:xfrm>
          </p:grpSpPr>
          <p:sp>
            <p:nvSpPr>
              <p:cNvPr id="15447" name="Freeform 15"/>
              <p:cNvSpPr>
                <a:spLocks/>
              </p:cNvSpPr>
              <p:nvPr/>
            </p:nvSpPr>
            <p:spPr bwMode="auto">
              <a:xfrm>
                <a:off x="3323" y="2342"/>
                <a:ext cx="463" cy="432"/>
              </a:xfrm>
              <a:custGeom>
                <a:avLst/>
                <a:gdLst>
                  <a:gd name="T0" fmla="*/ 1 w 926"/>
                  <a:gd name="T1" fmla="*/ 0 h 865"/>
                  <a:gd name="T2" fmla="*/ 1 w 926"/>
                  <a:gd name="T3" fmla="*/ 0 h 865"/>
                  <a:gd name="T4" fmla="*/ 0 w 926"/>
                  <a:gd name="T5" fmla="*/ 0 h 865"/>
                  <a:gd name="T6" fmla="*/ 1 w 926"/>
                  <a:gd name="T7" fmla="*/ 0 h 865"/>
                  <a:gd name="T8" fmla="*/ 1 w 926"/>
                  <a:gd name="T9" fmla="*/ 0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a:solidFill>
                  <a:schemeClr val="bg1"/>
                </a:solidFill>
                <a:round/>
                <a:headEnd/>
                <a:tailEnd/>
              </a:ln>
            </p:spPr>
            <p:txBody>
              <a:bodyPr/>
              <a:lstStyle/>
              <a:p>
                <a:endParaRPr lang="en-US"/>
              </a:p>
            </p:txBody>
          </p:sp>
          <p:sp>
            <p:nvSpPr>
              <p:cNvPr id="15448" name="Freeform 16"/>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9" name="Freeform 17"/>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0" name="Freeform 18"/>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424" name="Freeform 19"/>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20"/>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21"/>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22"/>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23"/>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24"/>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25"/>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1" name="Freeform 26"/>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27"/>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28"/>
            <p:cNvSpPr>
              <a:spLocks/>
            </p:cNvSpPr>
            <p:nvPr/>
          </p:nvSpPr>
          <p:spPr bwMode="auto">
            <a:xfrm>
              <a:off x="2149" y="806"/>
              <a:ext cx="214" cy="367"/>
            </a:xfrm>
            <a:custGeom>
              <a:avLst/>
              <a:gdLst>
                <a:gd name="T0" fmla="*/ 1 w 423"/>
                <a:gd name="T1" fmla="*/ 1 h 726"/>
                <a:gd name="T2" fmla="*/ 1 w 423"/>
                <a:gd name="T3" fmla="*/ 1 h 726"/>
                <a:gd name="T4" fmla="*/ 1 w 423"/>
                <a:gd name="T5" fmla="*/ 0 h 726"/>
                <a:gd name="T6" fmla="*/ 0 w 423"/>
                <a:gd name="T7" fmla="*/ 1 h 726"/>
                <a:gd name="T8" fmla="*/ 1 w 423"/>
                <a:gd name="T9" fmla="*/ 1 h 726"/>
                <a:gd name="T10" fmla="*/ 1 w 423"/>
                <a:gd name="T11" fmla="*/ 1 h 726"/>
                <a:gd name="T12" fmla="*/ 1 w 423"/>
                <a:gd name="T13" fmla="*/ 1 h 726"/>
                <a:gd name="T14" fmla="*/ 1 w 423"/>
                <a:gd name="T15" fmla="*/ 1 h 726"/>
                <a:gd name="T16" fmla="*/ 1 w 423"/>
                <a:gd name="T17" fmla="*/ 1 h 726"/>
                <a:gd name="T18" fmla="*/ 1 w 423"/>
                <a:gd name="T19" fmla="*/ 1 h 726"/>
                <a:gd name="T20" fmla="*/ 1 w 423"/>
                <a:gd name="T21" fmla="*/ 1 h 726"/>
                <a:gd name="T22" fmla="*/ 1 w 423"/>
                <a:gd name="T23" fmla="*/ 1 h 726"/>
                <a:gd name="T24" fmla="*/ 1 w 423"/>
                <a:gd name="T25" fmla="*/ 1 h 726"/>
                <a:gd name="T26" fmla="*/ 1 w 423"/>
                <a:gd name="T27" fmla="*/ 1 h 726"/>
                <a:gd name="T28" fmla="*/ 1 w 423"/>
                <a:gd name="T29" fmla="*/ 1 h 726"/>
                <a:gd name="T30" fmla="*/ 1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a:solidFill>
                <a:schemeClr val="bg1"/>
              </a:solidFill>
              <a:round/>
              <a:headEnd/>
              <a:tailEnd/>
            </a:ln>
          </p:spPr>
          <p:txBody>
            <a:bodyPr wrap="none" lIns="0" tIns="0" rIns="0" bIns="0" anchor="ctr">
              <a:spAutoFit/>
            </a:bodyPr>
            <a:lstStyle/>
            <a:p>
              <a:endParaRPr lang="en-US"/>
            </a:p>
          </p:txBody>
        </p:sp>
        <p:sp>
          <p:nvSpPr>
            <p:cNvPr id="15434" name="Freeform 29"/>
            <p:cNvSpPr>
              <a:spLocks/>
            </p:cNvSpPr>
            <p:nvPr/>
          </p:nvSpPr>
          <p:spPr bwMode="auto">
            <a:xfrm flipH="1">
              <a:off x="2549" y="807"/>
              <a:ext cx="213" cy="367"/>
            </a:xfrm>
            <a:custGeom>
              <a:avLst/>
              <a:gdLst>
                <a:gd name="T0" fmla="*/ 1 w 423"/>
                <a:gd name="T1" fmla="*/ 1 h 726"/>
                <a:gd name="T2" fmla="*/ 1 w 423"/>
                <a:gd name="T3" fmla="*/ 1 h 726"/>
                <a:gd name="T4" fmla="*/ 1 w 423"/>
                <a:gd name="T5" fmla="*/ 0 h 726"/>
                <a:gd name="T6" fmla="*/ 0 w 423"/>
                <a:gd name="T7" fmla="*/ 1 h 726"/>
                <a:gd name="T8" fmla="*/ 1 w 423"/>
                <a:gd name="T9" fmla="*/ 1 h 726"/>
                <a:gd name="T10" fmla="*/ 1 w 423"/>
                <a:gd name="T11" fmla="*/ 1 h 726"/>
                <a:gd name="T12" fmla="*/ 1 w 423"/>
                <a:gd name="T13" fmla="*/ 1 h 726"/>
                <a:gd name="T14" fmla="*/ 1 w 423"/>
                <a:gd name="T15" fmla="*/ 1 h 726"/>
                <a:gd name="T16" fmla="*/ 1 w 423"/>
                <a:gd name="T17" fmla="*/ 1 h 726"/>
                <a:gd name="T18" fmla="*/ 1 w 423"/>
                <a:gd name="T19" fmla="*/ 1 h 726"/>
                <a:gd name="T20" fmla="*/ 1 w 423"/>
                <a:gd name="T21" fmla="*/ 1 h 726"/>
                <a:gd name="T22" fmla="*/ 1 w 423"/>
                <a:gd name="T23" fmla="*/ 1 h 726"/>
                <a:gd name="T24" fmla="*/ 1 w 423"/>
                <a:gd name="T25" fmla="*/ 1 h 726"/>
                <a:gd name="T26" fmla="*/ 1 w 423"/>
                <a:gd name="T27" fmla="*/ 1 h 726"/>
                <a:gd name="T28" fmla="*/ 1 w 423"/>
                <a:gd name="T29" fmla="*/ 1 h 726"/>
                <a:gd name="T30" fmla="*/ 1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a:solidFill>
                <a:schemeClr val="bg1"/>
              </a:solidFill>
              <a:round/>
              <a:headEnd/>
              <a:tailEnd/>
            </a:ln>
          </p:spPr>
          <p:txBody>
            <a:bodyPr wrap="none" lIns="0" tIns="0" rIns="0" bIns="0" anchor="ctr">
              <a:spAutoFit/>
            </a:bodyPr>
            <a:lstStyle/>
            <a:p>
              <a:endParaRPr lang="en-US"/>
            </a:p>
          </p:txBody>
        </p:sp>
        <p:sp>
          <p:nvSpPr>
            <p:cNvPr id="15435" name="Freeform 30"/>
            <p:cNvSpPr>
              <a:spLocks/>
            </p:cNvSpPr>
            <p:nvPr/>
          </p:nvSpPr>
          <p:spPr bwMode="auto">
            <a:xfrm>
              <a:off x="2163" y="681"/>
              <a:ext cx="593" cy="376"/>
            </a:xfrm>
            <a:custGeom>
              <a:avLst/>
              <a:gdLst>
                <a:gd name="T0" fmla="*/ 1 w 1176"/>
                <a:gd name="T1" fmla="*/ 1 h 744"/>
                <a:gd name="T2" fmla="*/ 1 w 1176"/>
                <a:gd name="T3" fmla="*/ 1 h 744"/>
                <a:gd name="T4" fmla="*/ 1 w 1176"/>
                <a:gd name="T5" fmla="*/ 1 h 744"/>
                <a:gd name="T6" fmla="*/ 1 w 1176"/>
                <a:gd name="T7" fmla="*/ 1 h 744"/>
                <a:gd name="T8" fmla="*/ 0 w 1176"/>
                <a:gd name="T9" fmla="*/ 1 h 744"/>
                <a:gd name="T10" fmla="*/ 1 w 1176"/>
                <a:gd name="T11" fmla="*/ 1 h 744"/>
                <a:gd name="T12" fmla="*/ 1 w 1176"/>
                <a:gd name="T13" fmla="*/ 1 h 744"/>
                <a:gd name="T14" fmla="*/ 1 w 1176"/>
                <a:gd name="T15" fmla="*/ 1 h 744"/>
                <a:gd name="T16" fmla="*/ 1 w 1176"/>
                <a:gd name="T17" fmla="*/ 0 h 744"/>
                <a:gd name="T18" fmla="*/ 1 w 1176"/>
                <a:gd name="T19" fmla="*/ 1 h 744"/>
                <a:gd name="T20" fmla="*/ 2 w 1176"/>
                <a:gd name="T21" fmla="*/ 1 h 744"/>
                <a:gd name="T22" fmla="*/ 2 w 1176"/>
                <a:gd name="T23" fmla="*/ 1 h 744"/>
                <a:gd name="T24" fmla="*/ 1 w 1176"/>
                <a:gd name="T25" fmla="*/ 1 h 744"/>
                <a:gd name="T26" fmla="*/ 1 w 1176"/>
                <a:gd name="T27" fmla="*/ 1 h 744"/>
                <a:gd name="T28" fmla="*/ 1 w 1176"/>
                <a:gd name="T29" fmla="*/ 1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5436" name="Oval 31"/>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5437" name="Rectangle 32"/>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38" name="Freeform 33"/>
            <p:cNvSpPr>
              <a:spLocks/>
            </p:cNvSpPr>
            <p:nvPr/>
          </p:nvSpPr>
          <p:spPr bwMode="auto">
            <a:xfrm>
              <a:off x="2327" y="681"/>
              <a:ext cx="240" cy="470"/>
            </a:xfrm>
            <a:custGeom>
              <a:avLst/>
              <a:gdLst>
                <a:gd name="T0" fmla="*/ 1 w 476"/>
                <a:gd name="T1" fmla="*/ 0 h 988"/>
                <a:gd name="T2" fmla="*/ 1 w 476"/>
                <a:gd name="T3" fmla="*/ 0 h 988"/>
                <a:gd name="T4" fmla="*/ 1 w 476"/>
                <a:gd name="T5" fmla="*/ 0 h 988"/>
                <a:gd name="T6" fmla="*/ 0 w 476"/>
                <a:gd name="T7" fmla="*/ 0 h 988"/>
                <a:gd name="T8" fmla="*/ 1 w 476"/>
                <a:gd name="T9" fmla="*/ 0 h 988"/>
                <a:gd name="T10" fmla="*/ 1 w 476"/>
                <a:gd name="T11" fmla="*/ 0 h 988"/>
                <a:gd name="T12" fmla="*/ 1 w 476"/>
                <a:gd name="T13" fmla="*/ 0 h 988"/>
                <a:gd name="T14" fmla="*/ 1 w 476"/>
                <a:gd name="T15" fmla="*/ 0 h 988"/>
                <a:gd name="T16" fmla="*/ 1 w 476"/>
                <a:gd name="T17" fmla="*/ 0 h 988"/>
                <a:gd name="T18" fmla="*/ 1 w 476"/>
                <a:gd name="T19" fmla="*/ 0 h 988"/>
                <a:gd name="T20" fmla="*/ 1 w 476"/>
                <a:gd name="T21" fmla="*/ 0 h 988"/>
                <a:gd name="T22" fmla="*/ 1 w 476"/>
                <a:gd name="T23" fmla="*/ 0 h 988"/>
                <a:gd name="T24" fmla="*/ 1 w 476"/>
                <a:gd name="T25" fmla="*/ 0 h 988"/>
                <a:gd name="T26" fmla="*/ 1 w 476"/>
                <a:gd name="T27" fmla="*/ 0 h 988"/>
                <a:gd name="T28" fmla="*/ 1 w 476"/>
                <a:gd name="T29" fmla="*/ 0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a:solidFill>
                <a:schemeClr val="bg1"/>
              </a:solidFill>
              <a:round/>
              <a:headEnd/>
              <a:tailEnd/>
            </a:ln>
          </p:spPr>
          <p:txBody>
            <a:bodyPr lIns="0" tIns="0" rIns="0" bIns="0" anchor="ctr">
              <a:spAutoFit/>
            </a:bodyPr>
            <a:lstStyle/>
            <a:p>
              <a:endParaRPr lang="en-US"/>
            </a:p>
          </p:txBody>
        </p:sp>
        <p:sp>
          <p:nvSpPr>
            <p:cNvPr id="15439" name="Line 34"/>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40" name="Freeform 35"/>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36"/>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2" name="Freeform 37"/>
            <p:cNvSpPr>
              <a:spLocks/>
            </p:cNvSpPr>
            <p:nvPr/>
          </p:nvSpPr>
          <p:spPr bwMode="auto">
            <a:xfrm>
              <a:off x="2293" y="450"/>
              <a:ext cx="303" cy="116"/>
            </a:xfrm>
            <a:custGeom>
              <a:avLst/>
              <a:gdLst>
                <a:gd name="T0" fmla="*/ 0 w 600"/>
                <a:gd name="T1" fmla="*/ 1 h 230"/>
                <a:gd name="T2" fmla="*/ 1 w 600"/>
                <a:gd name="T3" fmla="*/ 1 h 230"/>
                <a:gd name="T4" fmla="*/ 1 w 600"/>
                <a:gd name="T5" fmla="*/ 1 h 230"/>
                <a:gd name="T6" fmla="*/ 1 w 600"/>
                <a:gd name="T7" fmla="*/ 1 h 230"/>
                <a:gd name="T8" fmla="*/ 1 w 600"/>
                <a:gd name="T9" fmla="*/ 1 h 230"/>
                <a:gd name="T10" fmla="*/ 1 w 600"/>
                <a:gd name="T11" fmla="*/ 1 h 230"/>
                <a:gd name="T12" fmla="*/ 1 w 600"/>
                <a:gd name="T13" fmla="*/ 1 h 230"/>
                <a:gd name="T14" fmla="*/ 1 w 600"/>
                <a:gd name="T15" fmla="*/ 1 h 230"/>
                <a:gd name="T16" fmla="*/ 1 w 600"/>
                <a:gd name="T17" fmla="*/ 1 h 230"/>
                <a:gd name="T18" fmla="*/ 1 w 600"/>
                <a:gd name="T19" fmla="*/ 0 h 230"/>
                <a:gd name="T20" fmla="*/ 1 w 600"/>
                <a:gd name="T21" fmla="*/ 0 h 230"/>
                <a:gd name="T22" fmla="*/ 1 w 600"/>
                <a:gd name="T23" fmla="*/ 0 h 230"/>
                <a:gd name="T24" fmla="*/ 1 w 600"/>
                <a:gd name="T25" fmla="*/ 1 h 230"/>
                <a:gd name="T26" fmla="*/ 1 w 600"/>
                <a:gd name="T27" fmla="*/ 1 h 230"/>
                <a:gd name="T28" fmla="*/ 1 w 600"/>
                <a:gd name="T29" fmla="*/ 1 h 230"/>
                <a:gd name="T30" fmla="*/ 1 w 600"/>
                <a:gd name="T31" fmla="*/ 1 h 230"/>
                <a:gd name="T32" fmla="*/ 1 w 600"/>
                <a:gd name="T33" fmla="*/ 1 h 230"/>
                <a:gd name="T34" fmla="*/ 1 w 600"/>
                <a:gd name="T35" fmla="*/ 1 h 230"/>
                <a:gd name="T36" fmla="*/ 1 w 600"/>
                <a:gd name="T37" fmla="*/ 1 h 230"/>
                <a:gd name="T38" fmla="*/ 1 w 600"/>
                <a:gd name="T39" fmla="*/ 1 h 230"/>
                <a:gd name="T40" fmla="*/ 1 w 600"/>
                <a:gd name="T41" fmla="*/ 1 h 230"/>
                <a:gd name="T42" fmla="*/ 0 w 600"/>
                <a:gd name="T43" fmla="*/ 1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443" name="Freeform 38"/>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4" name="Freeform 39"/>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40"/>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6" name="Freeform 41"/>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364" name="Rectangle 42"/>
          <p:cNvSpPr>
            <a:spLocks noGrp="1" noChangeArrowheads="1"/>
          </p:cNvSpPr>
          <p:nvPr>
            <p:ph type="title"/>
          </p:nvPr>
        </p:nvSpPr>
        <p:spPr/>
        <p:txBody>
          <a:bodyPr/>
          <a:lstStyle/>
          <a:p>
            <a:pPr eaLnBrk="1" hangingPunct="1"/>
            <a:r>
              <a:rPr lang="en-US" smtClean="0"/>
              <a:t>Contact roles</a:t>
            </a:r>
          </a:p>
        </p:txBody>
      </p:sp>
      <p:grpSp>
        <p:nvGrpSpPr>
          <p:cNvPr id="15365" name="Group 43"/>
          <p:cNvGrpSpPr>
            <a:grpSpLocks/>
          </p:cNvGrpSpPr>
          <p:nvPr/>
        </p:nvGrpSpPr>
        <p:grpSpPr bwMode="auto">
          <a:xfrm>
            <a:off x="417513" y="1033463"/>
            <a:ext cx="1228725" cy="908050"/>
            <a:chOff x="2083" y="1606"/>
            <a:chExt cx="1489" cy="1097"/>
          </a:xfrm>
        </p:grpSpPr>
        <p:sp>
          <p:nvSpPr>
            <p:cNvPr id="15384"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385"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6"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7"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8"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89"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390"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91"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392"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393"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394"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95"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96"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397" name="Group 57"/>
            <p:cNvGrpSpPr>
              <a:grpSpLocks/>
            </p:cNvGrpSpPr>
            <p:nvPr/>
          </p:nvGrpSpPr>
          <p:grpSpPr bwMode="auto">
            <a:xfrm>
              <a:off x="2221" y="1871"/>
              <a:ext cx="518" cy="782"/>
              <a:chOff x="2400" y="1656"/>
              <a:chExt cx="752" cy="1136"/>
            </a:xfrm>
          </p:grpSpPr>
          <p:sp>
            <p:nvSpPr>
              <p:cNvPr id="15410"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411"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12"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13"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14"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5415"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98" name="Group 65"/>
            <p:cNvGrpSpPr>
              <a:grpSpLocks/>
            </p:cNvGrpSpPr>
            <p:nvPr/>
          </p:nvGrpSpPr>
          <p:grpSpPr bwMode="auto">
            <a:xfrm rot="-6511945">
              <a:off x="2834" y="1842"/>
              <a:ext cx="518" cy="783"/>
              <a:chOff x="2400" y="1656"/>
              <a:chExt cx="752" cy="1136"/>
            </a:xfrm>
          </p:grpSpPr>
          <p:sp>
            <p:nvSpPr>
              <p:cNvPr id="15403"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5404"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5"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6"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7"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408"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9"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99"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5400"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401"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2"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6" name="Line 77"/>
          <p:cNvSpPr>
            <a:spLocks noChangeShapeType="1"/>
          </p:cNvSpPr>
          <p:nvPr/>
        </p:nvSpPr>
        <p:spPr bwMode="auto">
          <a:xfrm flipV="1">
            <a:off x="998538" y="1912938"/>
            <a:ext cx="0" cy="31670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Text Box 78"/>
          <p:cNvSpPr txBox="1">
            <a:spLocks noChangeArrowheads="1"/>
          </p:cNvSpPr>
          <p:nvPr/>
        </p:nvSpPr>
        <p:spPr bwMode="auto">
          <a:xfrm>
            <a:off x="1704975" y="1039813"/>
            <a:ext cx="1800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dirty="0">
                <a:solidFill>
                  <a:schemeClr val="bg1"/>
                </a:solidFill>
              </a:rPr>
              <a:t>Auto Claim</a:t>
            </a:r>
            <a:br>
              <a:rPr lang="en-US" dirty="0">
                <a:solidFill>
                  <a:schemeClr val="bg1"/>
                </a:solidFill>
              </a:rPr>
            </a:br>
            <a:r>
              <a:rPr lang="en-US" dirty="0">
                <a:solidFill>
                  <a:schemeClr val="bg1"/>
                </a:solidFill>
              </a:rPr>
              <a:t>036-22-934712</a:t>
            </a:r>
          </a:p>
        </p:txBody>
      </p:sp>
      <p:sp>
        <p:nvSpPr>
          <p:cNvPr id="15368" name="AutoShape 79"/>
          <p:cNvSpPr>
            <a:spLocks noChangeArrowheads="1"/>
          </p:cNvSpPr>
          <p:nvPr/>
        </p:nvSpPr>
        <p:spPr bwMode="auto">
          <a:xfrm>
            <a:off x="1666875" y="228441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69" name="Line 80"/>
          <p:cNvSpPr>
            <a:spLocks noChangeShapeType="1"/>
          </p:cNvSpPr>
          <p:nvPr/>
        </p:nvSpPr>
        <p:spPr bwMode="auto">
          <a:xfrm flipH="1">
            <a:off x="998538" y="2679700"/>
            <a:ext cx="6778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0" name="Text Box 81"/>
          <p:cNvSpPr txBox="1">
            <a:spLocks noChangeArrowheads="1"/>
          </p:cNvSpPr>
          <p:nvPr/>
        </p:nvSpPr>
        <p:spPr bwMode="auto">
          <a:xfrm>
            <a:off x="1795463" y="3071813"/>
            <a:ext cx="294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Ellen Lopez</a:t>
            </a:r>
            <a:r>
              <a:rPr lang="en-US"/>
              <a:t/>
            </a:r>
            <a:br>
              <a:rPr lang="en-US"/>
            </a:br>
            <a:r>
              <a:rPr lang="en-US"/>
              <a:t>- Insured	(policy)</a:t>
            </a:r>
            <a:br>
              <a:rPr lang="en-US"/>
            </a:br>
            <a:r>
              <a:rPr lang="en-US"/>
              <a:t>- Reporter	(entire claim)</a:t>
            </a:r>
            <a:br>
              <a:rPr lang="en-US"/>
            </a:br>
            <a:r>
              <a:rPr lang="en-US"/>
              <a:t>- Claimant	(exposure 1)</a:t>
            </a:r>
          </a:p>
        </p:txBody>
      </p:sp>
      <p:sp>
        <p:nvSpPr>
          <p:cNvPr id="15371" name="AutoShape 82"/>
          <p:cNvSpPr>
            <a:spLocks noChangeArrowheads="1"/>
          </p:cNvSpPr>
          <p:nvPr/>
        </p:nvSpPr>
        <p:spPr bwMode="auto">
          <a:xfrm>
            <a:off x="1677988" y="467836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72" name="Line 83"/>
          <p:cNvSpPr>
            <a:spLocks noChangeShapeType="1"/>
          </p:cNvSpPr>
          <p:nvPr/>
        </p:nvSpPr>
        <p:spPr bwMode="auto">
          <a:xfrm flipH="1">
            <a:off x="1009650" y="5073650"/>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3" name="Text Box 84"/>
          <p:cNvSpPr txBox="1">
            <a:spLocks noChangeArrowheads="1"/>
          </p:cNvSpPr>
          <p:nvPr/>
        </p:nvSpPr>
        <p:spPr bwMode="auto">
          <a:xfrm>
            <a:off x="1806575" y="5465763"/>
            <a:ext cx="3035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Matt Sawyer</a:t>
            </a:r>
            <a:r>
              <a:rPr lang="en-US"/>
              <a:t/>
            </a:r>
            <a:br>
              <a:rPr lang="en-US"/>
            </a:br>
            <a:r>
              <a:rPr lang="en-US"/>
              <a:t>- Doctor	(entire claim)</a:t>
            </a:r>
          </a:p>
        </p:txBody>
      </p:sp>
      <p:sp>
        <p:nvSpPr>
          <p:cNvPr id="15374" name="Line 85"/>
          <p:cNvSpPr>
            <a:spLocks noChangeShapeType="1"/>
          </p:cNvSpPr>
          <p:nvPr/>
        </p:nvSpPr>
        <p:spPr bwMode="auto">
          <a:xfrm flipV="1">
            <a:off x="5164138" y="1871663"/>
            <a:ext cx="0" cy="35639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5" name="Text Box 86"/>
          <p:cNvSpPr txBox="1">
            <a:spLocks noChangeArrowheads="1"/>
          </p:cNvSpPr>
          <p:nvPr/>
        </p:nvSpPr>
        <p:spPr bwMode="auto">
          <a:xfrm>
            <a:off x="5870575" y="1039813"/>
            <a:ext cx="2578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dirty="0">
                <a:solidFill>
                  <a:schemeClr val="bg1"/>
                </a:solidFill>
              </a:rPr>
              <a:t>Workers' Comp Claim</a:t>
            </a:r>
            <a:br>
              <a:rPr lang="en-US" dirty="0">
                <a:solidFill>
                  <a:schemeClr val="bg1"/>
                </a:solidFill>
              </a:rPr>
            </a:br>
            <a:r>
              <a:rPr lang="en-US" dirty="0">
                <a:solidFill>
                  <a:schemeClr val="bg1"/>
                </a:solidFill>
              </a:rPr>
              <a:t>772-12-9000</a:t>
            </a:r>
          </a:p>
        </p:txBody>
      </p:sp>
      <p:sp>
        <p:nvSpPr>
          <p:cNvPr id="15376" name="Line 87"/>
          <p:cNvSpPr>
            <a:spLocks noChangeShapeType="1"/>
          </p:cNvSpPr>
          <p:nvPr/>
        </p:nvSpPr>
        <p:spPr bwMode="auto">
          <a:xfrm flipH="1">
            <a:off x="5164138" y="2390775"/>
            <a:ext cx="6778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7" name="Text Box 88"/>
          <p:cNvSpPr txBox="1">
            <a:spLocks noChangeArrowheads="1"/>
          </p:cNvSpPr>
          <p:nvPr/>
        </p:nvSpPr>
        <p:spPr bwMode="auto">
          <a:xfrm>
            <a:off x="5961063" y="2782888"/>
            <a:ext cx="2763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OmniTech Inc.</a:t>
            </a:r>
            <a:r>
              <a:rPr lang="en-US"/>
              <a:t/>
            </a:r>
            <a:br>
              <a:rPr lang="en-US"/>
            </a:br>
            <a:r>
              <a:rPr lang="en-US"/>
              <a:t>- Insured	(policy)</a:t>
            </a:r>
          </a:p>
        </p:txBody>
      </p:sp>
      <p:sp>
        <p:nvSpPr>
          <p:cNvPr id="15378" name="AutoShape 89"/>
          <p:cNvSpPr>
            <a:spLocks noChangeArrowheads="1"/>
          </p:cNvSpPr>
          <p:nvPr/>
        </p:nvSpPr>
        <p:spPr bwMode="auto">
          <a:xfrm>
            <a:off x="5843588" y="3522663"/>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79" name="Line 90"/>
          <p:cNvSpPr>
            <a:spLocks noChangeShapeType="1"/>
          </p:cNvSpPr>
          <p:nvPr/>
        </p:nvSpPr>
        <p:spPr bwMode="auto">
          <a:xfrm flipH="1">
            <a:off x="5175250" y="3917950"/>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0" name="Text Box 91"/>
          <p:cNvSpPr txBox="1">
            <a:spLocks noChangeArrowheads="1"/>
          </p:cNvSpPr>
          <p:nvPr/>
        </p:nvSpPr>
        <p:spPr bwMode="auto">
          <a:xfrm>
            <a:off x="5972175" y="4310063"/>
            <a:ext cx="2898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Tommy Duke</a:t>
            </a:r>
            <a:r>
              <a:rPr lang="en-US"/>
              <a:t/>
            </a:r>
            <a:br>
              <a:rPr lang="en-US"/>
            </a:br>
            <a:r>
              <a:rPr lang="en-US"/>
              <a:t>- Claimant	(exposure 1)</a:t>
            </a:r>
          </a:p>
        </p:txBody>
      </p:sp>
      <p:sp>
        <p:nvSpPr>
          <p:cNvPr id="15381" name="AutoShape 92"/>
          <p:cNvSpPr>
            <a:spLocks noChangeArrowheads="1"/>
          </p:cNvSpPr>
          <p:nvPr/>
        </p:nvSpPr>
        <p:spPr bwMode="auto">
          <a:xfrm>
            <a:off x="5830888" y="5037138"/>
            <a:ext cx="704850" cy="7048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5382" name="Line 93"/>
          <p:cNvSpPr>
            <a:spLocks noChangeShapeType="1"/>
          </p:cNvSpPr>
          <p:nvPr/>
        </p:nvSpPr>
        <p:spPr bwMode="auto">
          <a:xfrm flipH="1">
            <a:off x="5162550" y="5432425"/>
            <a:ext cx="6778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Text Box 94"/>
          <p:cNvSpPr txBox="1">
            <a:spLocks noChangeArrowheads="1"/>
          </p:cNvSpPr>
          <p:nvPr/>
        </p:nvSpPr>
        <p:spPr bwMode="auto">
          <a:xfrm>
            <a:off x="5959475" y="5824538"/>
            <a:ext cx="3184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1600" algn="l"/>
              </a:tabLst>
              <a:defRPr sz="2000" b="1">
                <a:solidFill>
                  <a:srgbClr val="FF0000"/>
                </a:solidFill>
                <a:latin typeface="Arial" pitchFamily="34" charset="0"/>
              </a:defRPr>
            </a:lvl1pPr>
            <a:lvl2pPr marL="742950" indent="-285750" eaLnBrk="0" hangingPunct="0">
              <a:tabLst>
                <a:tab pos="1371600" algn="l"/>
              </a:tabLst>
              <a:defRPr sz="2000" b="1">
                <a:solidFill>
                  <a:srgbClr val="FF0000"/>
                </a:solidFill>
                <a:latin typeface="Arial" pitchFamily="34" charset="0"/>
              </a:defRPr>
            </a:lvl2pPr>
            <a:lvl3pPr marL="1143000" indent="-228600" eaLnBrk="0" hangingPunct="0">
              <a:tabLst>
                <a:tab pos="1371600" algn="l"/>
              </a:tabLst>
              <a:defRPr sz="2000" b="1">
                <a:solidFill>
                  <a:srgbClr val="FF0000"/>
                </a:solidFill>
                <a:latin typeface="Arial" pitchFamily="34" charset="0"/>
              </a:defRPr>
            </a:lvl3pPr>
            <a:lvl4pPr marL="1600200" indent="-228600" eaLnBrk="0" hangingPunct="0">
              <a:tabLst>
                <a:tab pos="1371600" algn="l"/>
              </a:tabLst>
              <a:defRPr sz="2000" b="1">
                <a:solidFill>
                  <a:srgbClr val="FF0000"/>
                </a:solidFill>
                <a:latin typeface="Arial" pitchFamily="34" charset="0"/>
              </a:defRPr>
            </a:lvl4pPr>
            <a:lvl5pPr marL="2057400" indent="-228600" eaLnBrk="0" hangingPunct="0">
              <a:tabLst>
                <a:tab pos="1371600"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1371600" algn="l"/>
              </a:tabLst>
              <a:defRPr sz="2000" b="1">
                <a:solidFill>
                  <a:srgbClr val="FF0000"/>
                </a:solidFill>
                <a:latin typeface="Arial" pitchFamily="34" charset="0"/>
              </a:defRPr>
            </a:lvl9pPr>
          </a:lstStyle>
          <a:p>
            <a:pPr algn="l" eaLnBrk="1" hangingPunct="1"/>
            <a:r>
              <a:rPr lang="en-US">
                <a:solidFill>
                  <a:schemeClr val="bg1"/>
                </a:solidFill>
              </a:rPr>
              <a:t>Matt Sawyer</a:t>
            </a:r>
            <a:r>
              <a:rPr lang="en-US"/>
              <a:t/>
            </a:r>
            <a:br>
              <a:rPr lang="en-US"/>
            </a:br>
            <a:r>
              <a:rPr lang="en-US"/>
              <a:t>- Doctor	(entire claim)</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6" y="520700"/>
            <a:ext cx="4343692" cy="6057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 name="Rectangle 2"/>
          <p:cNvSpPr>
            <a:spLocks noGrp="1" noChangeArrowheads="1"/>
          </p:cNvSpPr>
          <p:nvPr>
            <p:ph type="title"/>
          </p:nvPr>
        </p:nvSpPr>
        <p:spPr>
          <a:xfrm>
            <a:off x="495300" y="120650"/>
            <a:ext cx="8318500" cy="742950"/>
          </a:xfrm>
        </p:spPr>
        <p:txBody>
          <a:bodyPr/>
          <a:lstStyle/>
          <a:p>
            <a:pPr eaLnBrk="1" hangingPunct="1"/>
            <a:r>
              <a:rPr lang="en-US" smtClean="0"/>
              <a:t>Creating contacts from the new claim wizard</a:t>
            </a:r>
          </a:p>
        </p:txBody>
      </p:sp>
      <p:sp>
        <p:nvSpPr>
          <p:cNvPr id="19" name="Text Box 5"/>
          <p:cNvSpPr txBox="1">
            <a:spLocks noChangeArrowheads="1"/>
          </p:cNvSpPr>
          <p:nvPr/>
        </p:nvSpPr>
        <p:spPr bwMode="auto">
          <a:xfrm>
            <a:off x="4846638" y="1006475"/>
            <a:ext cx="36766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2400" b="1">
                <a:solidFill>
                  <a:srgbClr val="FF0000"/>
                </a:solidFill>
              </a:rPr>
              <a:t>Contacts added on the Basic Information step have a pre-defined role</a:t>
            </a:r>
          </a:p>
        </p:txBody>
      </p:sp>
      <p:sp>
        <p:nvSpPr>
          <p:cNvPr id="20" name="Text Box 6"/>
          <p:cNvSpPr txBox="1">
            <a:spLocks noChangeArrowheads="1"/>
          </p:cNvSpPr>
          <p:nvPr/>
        </p:nvSpPr>
        <p:spPr bwMode="auto">
          <a:xfrm>
            <a:off x="4930775" y="5168900"/>
            <a:ext cx="38131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r" eaLnBrk="1" hangingPunct="1"/>
            <a:r>
              <a:rPr lang="en-US" sz="2400" b="1">
                <a:solidFill>
                  <a:srgbClr val="FF0000"/>
                </a:solidFill>
              </a:rPr>
              <a:t>Contacts added on the Parties involved step can have any role</a:t>
            </a:r>
          </a:p>
        </p:txBody>
      </p:sp>
      <p:sp>
        <p:nvSpPr>
          <p:cNvPr id="21" name="AutoShape 9"/>
          <p:cNvSpPr>
            <a:spLocks/>
          </p:cNvSpPr>
          <p:nvPr/>
        </p:nvSpPr>
        <p:spPr bwMode="auto">
          <a:xfrm>
            <a:off x="4733925" y="957263"/>
            <a:ext cx="3943350" cy="1352550"/>
          </a:xfrm>
          <a:prstGeom prst="borderCallout2">
            <a:avLst>
              <a:gd name="adj1" fmla="val 8449"/>
              <a:gd name="adj2" fmla="val -1931"/>
              <a:gd name="adj3" fmla="val 8449"/>
              <a:gd name="adj4" fmla="val -4431"/>
              <a:gd name="adj5" fmla="val 46477"/>
              <a:gd name="adj6" fmla="val -7005"/>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37" y="2562223"/>
            <a:ext cx="5786438" cy="22766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 name="AutoShape 11"/>
          <p:cNvSpPr>
            <a:spLocks/>
          </p:cNvSpPr>
          <p:nvPr/>
        </p:nvSpPr>
        <p:spPr bwMode="auto">
          <a:xfrm>
            <a:off x="5033963" y="5114925"/>
            <a:ext cx="3771900" cy="1252538"/>
          </a:xfrm>
          <a:prstGeom prst="borderCallout2">
            <a:avLst>
              <a:gd name="adj1" fmla="val 9125"/>
              <a:gd name="adj2" fmla="val -2019"/>
              <a:gd name="adj3" fmla="val 9125"/>
              <a:gd name="adj4" fmla="val -3537"/>
              <a:gd name="adj5" fmla="val -30796"/>
              <a:gd name="adj6" fmla="val -5051"/>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70" y="4174768"/>
            <a:ext cx="6751930" cy="18338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3" name="Line 2"/>
          <p:cNvSpPr>
            <a:spLocks noChangeShapeType="1"/>
          </p:cNvSpPr>
          <p:nvPr/>
        </p:nvSpPr>
        <p:spPr bwMode="auto">
          <a:xfrm>
            <a:off x="2760663" y="1893888"/>
            <a:ext cx="0" cy="104933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4" name="Rectangle 3"/>
          <p:cNvSpPr>
            <a:spLocks noGrp="1" noChangeArrowheads="1"/>
          </p:cNvSpPr>
          <p:nvPr>
            <p:ph type="title"/>
          </p:nvPr>
        </p:nvSpPr>
        <p:spPr>
          <a:xfrm>
            <a:off x="495300" y="120650"/>
            <a:ext cx="8318500" cy="742950"/>
          </a:xfrm>
        </p:spPr>
        <p:txBody>
          <a:bodyPr/>
          <a:lstStyle/>
          <a:p>
            <a:pPr eaLnBrk="1" hangingPunct="1"/>
            <a:r>
              <a:rPr lang="en-US" smtClean="0"/>
              <a:t>Roles in the User Interface</a:t>
            </a:r>
          </a:p>
        </p:txBody>
      </p:sp>
      <p:grpSp>
        <p:nvGrpSpPr>
          <p:cNvPr id="75" name="Group 5"/>
          <p:cNvGrpSpPr>
            <a:grpSpLocks/>
          </p:cNvGrpSpPr>
          <p:nvPr/>
        </p:nvGrpSpPr>
        <p:grpSpPr bwMode="auto">
          <a:xfrm>
            <a:off x="2387600" y="1427163"/>
            <a:ext cx="1160463" cy="855662"/>
            <a:chOff x="2083" y="1606"/>
            <a:chExt cx="1489" cy="1097"/>
          </a:xfrm>
        </p:grpSpPr>
        <p:sp>
          <p:nvSpPr>
            <p:cNvPr id="76"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7"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8"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9"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0"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1"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3"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4" name="Freeform 14"/>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5" name="Freeform 15"/>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6"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7"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8"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9" name="Group 19"/>
            <p:cNvGrpSpPr>
              <a:grpSpLocks/>
            </p:cNvGrpSpPr>
            <p:nvPr/>
          </p:nvGrpSpPr>
          <p:grpSpPr bwMode="auto">
            <a:xfrm>
              <a:off x="2221" y="1871"/>
              <a:ext cx="518" cy="782"/>
              <a:chOff x="2400" y="1656"/>
              <a:chExt cx="752" cy="1136"/>
            </a:xfrm>
          </p:grpSpPr>
          <p:sp>
            <p:nvSpPr>
              <p:cNvPr id="102"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5"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6"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7"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8"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0" name="Group 27"/>
            <p:cNvGrpSpPr>
              <a:grpSpLocks/>
            </p:cNvGrpSpPr>
            <p:nvPr/>
          </p:nvGrpSpPr>
          <p:grpSpPr bwMode="auto">
            <a:xfrm rot="-6511945">
              <a:off x="2834" y="1842"/>
              <a:ext cx="518" cy="783"/>
              <a:chOff x="2400" y="1656"/>
              <a:chExt cx="752" cy="1136"/>
            </a:xfrm>
          </p:grpSpPr>
          <p:sp>
            <p:nvSpPr>
              <p:cNvPr id="95"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6"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7"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8"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9"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0"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1"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1" name="Freeform 35"/>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 name="Freeform 36"/>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4"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9" name="Text Box 39"/>
          <p:cNvSpPr txBox="1">
            <a:spLocks noChangeArrowheads="1"/>
          </p:cNvSpPr>
          <p:nvPr/>
        </p:nvSpPr>
        <p:spPr bwMode="auto">
          <a:xfrm>
            <a:off x="2074863" y="8636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Claim</a:t>
            </a:r>
            <a:br>
              <a:rPr lang="en-US" sz="1800" b="1" dirty="0"/>
            </a:br>
            <a:r>
              <a:rPr lang="en-US" sz="1800" b="1" dirty="0"/>
              <a:t>235-53-373872</a:t>
            </a:r>
          </a:p>
        </p:txBody>
      </p:sp>
      <p:sp>
        <p:nvSpPr>
          <p:cNvPr id="110" name="AutoShape 40"/>
          <p:cNvSpPr>
            <a:spLocks noChangeArrowheads="1"/>
          </p:cNvSpPr>
          <p:nvPr/>
        </p:nvSpPr>
        <p:spPr bwMode="auto">
          <a:xfrm>
            <a:off x="5967413" y="2019300"/>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1" name="Text Box 41"/>
          <p:cNvSpPr txBox="1">
            <a:spLocks noChangeArrowheads="1"/>
          </p:cNvSpPr>
          <p:nvPr/>
        </p:nvSpPr>
        <p:spPr bwMode="auto">
          <a:xfrm>
            <a:off x="7137400" y="2320925"/>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algn="l" eaLnBrk="1" hangingPunct="1"/>
            <a:r>
              <a:rPr lang="en-US" sz="1800" b="1"/>
              <a:t>Helen</a:t>
            </a:r>
            <a:br>
              <a:rPr lang="en-US" sz="1800" b="1"/>
            </a:br>
            <a:r>
              <a:rPr lang="en-US" sz="1800" b="1"/>
              <a:t>Nixon</a:t>
            </a:r>
          </a:p>
        </p:txBody>
      </p:sp>
      <p:sp>
        <p:nvSpPr>
          <p:cNvPr id="112" name="Line 42"/>
          <p:cNvSpPr>
            <a:spLocks noChangeShapeType="1"/>
          </p:cNvSpPr>
          <p:nvPr/>
        </p:nvSpPr>
        <p:spPr bwMode="auto">
          <a:xfrm>
            <a:off x="3543300" y="1843088"/>
            <a:ext cx="2414588" cy="631825"/>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 name="Text Box 43"/>
          <p:cNvSpPr txBox="1">
            <a:spLocks noChangeArrowheads="1"/>
          </p:cNvSpPr>
          <p:nvPr/>
        </p:nvSpPr>
        <p:spPr bwMode="auto">
          <a:xfrm>
            <a:off x="830922" y="5091697"/>
            <a:ext cx="13636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dirty="0">
                <a:solidFill>
                  <a:srgbClr val="FF0000"/>
                </a:solidFill>
              </a:rPr>
              <a:t>(entire claim)</a:t>
            </a:r>
          </a:p>
        </p:txBody>
      </p:sp>
      <p:sp>
        <p:nvSpPr>
          <p:cNvPr id="114" name="Line 44"/>
          <p:cNvSpPr>
            <a:spLocks noChangeShapeType="1"/>
          </p:cNvSpPr>
          <p:nvPr/>
        </p:nvSpPr>
        <p:spPr bwMode="auto">
          <a:xfrm flipV="1">
            <a:off x="4254500" y="2640013"/>
            <a:ext cx="1722438" cy="271462"/>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 name="Text Box 45"/>
          <p:cNvSpPr txBox="1">
            <a:spLocks noChangeArrowheads="1"/>
          </p:cNvSpPr>
          <p:nvPr/>
        </p:nvSpPr>
        <p:spPr bwMode="auto">
          <a:xfrm>
            <a:off x="4456113" y="2921000"/>
            <a:ext cx="1571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solidFill>
                  <a:srgbClr val="FF0000"/>
                </a:solidFill>
              </a:rPr>
              <a:t>passenger</a:t>
            </a:r>
          </a:p>
        </p:txBody>
      </p:sp>
      <p:sp>
        <p:nvSpPr>
          <p:cNvPr id="116" name="Line 46"/>
          <p:cNvSpPr>
            <a:spLocks noChangeShapeType="1"/>
          </p:cNvSpPr>
          <p:nvPr/>
        </p:nvSpPr>
        <p:spPr bwMode="auto">
          <a:xfrm>
            <a:off x="2760663" y="2943225"/>
            <a:ext cx="6429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7" name="Group 47"/>
          <p:cNvGrpSpPr>
            <a:grpSpLocks/>
          </p:cNvGrpSpPr>
          <p:nvPr/>
        </p:nvGrpSpPr>
        <p:grpSpPr bwMode="auto">
          <a:xfrm>
            <a:off x="3044825" y="2519363"/>
            <a:ext cx="1184275" cy="812800"/>
            <a:chOff x="463" y="1743"/>
            <a:chExt cx="1186" cy="813"/>
          </a:xfrm>
        </p:grpSpPr>
        <p:sp>
          <p:nvSpPr>
            <p:cNvPr id="118" name="Freeform 4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4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AutoShape 5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21" name="AutoShape 5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22" name="Freeform 5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23" name="Freeform 5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 name="Freeform 5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5" name="Freeform 5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5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5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5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9" name="Freeform 59"/>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30" name="Line 6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1" name="Line 6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2" name="Oval 6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 name="Freeform 6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Oval 6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6" name="Freeform 6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6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8" name="Text Box 68"/>
          <p:cNvSpPr txBox="1">
            <a:spLocks noChangeArrowheads="1"/>
          </p:cNvSpPr>
          <p:nvPr/>
        </p:nvSpPr>
        <p:spPr bwMode="auto">
          <a:xfrm>
            <a:off x="2652713" y="3362325"/>
            <a:ext cx="1974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1800" b="1" dirty="0"/>
              <a:t>Incident</a:t>
            </a:r>
            <a:br>
              <a:rPr lang="en-US" sz="1800" b="1" dirty="0"/>
            </a:br>
            <a:r>
              <a:rPr lang="en-US" sz="1800" b="1" dirty="0" smtClean="0"/>
              <a:t>2003 BMW 355i</a:t>
            </a:r>
            <a:endParaRPr lang="en-US" sz="1800" b="1" dirty="0"/>
          </a:p>
        </p:txBody>
      </p:sp>
      <p:sp>
        <p:nvSpPr>
          <p:cNvPr id="139" name="AutoShape 69"/>
          <p:cNvSpPr>
            <a:spLocks noChangeArrowheads="1"/>
          </p:cNvSpPr>
          <p:nvPr/>
        </p:nvSpPr>
        <p:spPr bwMode="auto">
          <a:xfrm>
            <a:off x="2631605" y="4761002"/>
            <a:ext cx="4505795" cy="11684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0" name="Text Box 70"/>
          <p:cNvSpPr txBox="1">
            <a:spLocks noChangeArrowheads="1"/>
          </p:cNvSpPr>
          <p:nvPr/>
        </p:nvSpPr>
        <p:spPr bwMode="auto">
          <a:xfrm>
            <a:off x="4587875" y="1933575"/>
            <a:ext cx="1444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400" b="1">
                <a:solidFill>
                  <a:srgbClr val="FF0000"/>
                </a:solidFill>
              </a:rPr>
              <a:t>witness</a:t>
            </a:r>
          </a:p>
        </p:txBody>
      </p:sp>
      <p:sp>
        <p:nvSpPr>
          <p:cNvPr id="141" name="Line 7"/>
          <p:cNvSpPr>
            <a:spLocks noChangeShapeType="1"/>
          </p:cNvSpPr>
          <p:nvPr/>
        </p:nvSpPr>
        <p:spPr bwMode="auto">
          <a:xfrm flipV="1">
            <a:off x="1984180" y="5434610"/>
            <a:ext cx="1279627" cy="0"/>
          </a:xfrm>
          <a:prstGeom prst="line">
            <a:avLst/>
          </a:prstGeom>
          <a:noFill/>
          <a:ln w="19050">
            <a:solidFill>
              <a:srgbClr val="FF0000"/>
            </a:solidFill>
            <a:round/>
            <a:headEnd/>
            <a:tailEnd type="triangle"/>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83" y="586277"/>
            <a:ext cx="7822733" cy="431548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4"/>
          <p:cNvSpPr>
            <a:spLocks noGrp="1" noChangeArrowheads="1"/>
          </p:cNvSpPr>
          <p:nvPr>
            <p:ph type="title"/>
          </p:nvPr>
        </p:nvSpPr>
        <p:spPr>
          <a:xfrm>
            <a:off x="495300" y="120650"/>
            <a:ext cx="8318500" cy="742950"/>
          </a:xfrm>
        </p:spPr>
        <p:txBody>
          <a:bodyPr/>
          <a:lstStyle/>
          <a:p>
            <a:pPr eaLnBrk="1" hangingPunct="1"/>
            <a:r>
              <a:rPr lang="en-US" smtClean="0"/>
              <a:t>Transferring roles on a claim</a:t>
            </a:r>
          </a:p>
        </p:txBody>
      </p:sp>
      <p:sp>
        <p:nvSpPr>
          <p:cNvPr id="10" name="AutoShape 6"/>
          <p:cNvSpPr>
            <a:spLocks noChangeArrowheads="1"/>
          </p:cNvSpPr>
          <p:nvPr/>
        </p:nvSpPr>
        <p:spPr bwMode="auto">
          <a:xfrm>
            <a:off x="1552354" y="3451808"/>
            <a:ext cx="2509284" cy="3095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 name="Content Placeholder 16"/>
          <p:cNvSpPr>
            <a:spLocks noGrp="1"/>
          </p:cNvSpPr>
          <p:nvPr>
            <p:ph idx="1"/>
          </p:nvPr>
        </p:nvSpPr>
        <p:spPr>
          <a:xfrm>
            <a:off x="1073888" y="4988176"/>
            <a:ext cx="7763726" cy="1313759"/>
          </a:xfrm>
          <a:solidFill>
            <a:schemeClr val="tx1"/>
          </a:solidFill>
        </p:spPr>
        <p:txBody>
          <a:bodyPr/>
          <a:lstStyle/>
          <a:p>
            <a:r>
              <a:rPr lang="en-US" sz="2000" dirty="0" smtClean="0"/>
              <a:t>Transfer roles from other contacts… button initiates process to move roles from multiple contacts into one (surviving) contact</a:t>
            </a:r>
          </a:p>
          <a:p>
            <a:pPr lvl="1"/>
            <a:r>
              <a:rPr lang="en-US" sz="2000" dirty="0" smtClean="0"/>
              <a:t>Contacts whose roles are transferred (chosen on next screen) will be removed</a:t>
            </a:r>
          </a:p>
          <a:p>
            <a:endParaRPr lang="en-US" sz="20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55" y="496728"/>
            <a:ext cx="6007949" cy="363569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200" y="2802631"/>
            <a:ext cx="5998387" cy="36498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Title 1"/>
          <p:cNvSpPr>
            <a:spLocks noGrp="1"/>
          </p:cNvSpPr>
          <p:nvPr>
            <p:ph type="title"/>
          </p:nvPr>
        </p:nvSpPr>
        <p:spPr>
          <a:xfrm>
            <a:off x="495300" y="120650"/>
            <a:ext cx="8318500" cy="742950"/>
          </a:xfrm>
        </p:spPr>
        <p:txBody>
          <a:bodyPr/>
          <a:lstStyle/>
          <a:p>
            <a:r>
              <a:rPr lang="en-US" smtClean="0"/>
              <a:t>Transferring roles screen</a:t>
            </a:r>
          </a:p>
        </p:txBody>
      </p:sp>
      <p:sp>
        <p:nvSpPr>
          <p:cNvPr id="16" name="Content Placeholder 2"/>
          <p:cNvSpPr>
            <a:spLocks noGrp="1"/>
          </p:cNvSpPr>
          <p:nvPr>
            <p:ph idx="1"/>
          </p:nvPr>
        </p:nvSpPr>
        <p:spPr>
          <a:xfrm>
            <a:off x="6413537" y="124588"/>
            <a:ext cx="2582050" cy="2305903"/>
          </a:xfrm>
        </p:spPr>
        <p:txBody>
          <a:bodyPr/>
          <a:lstStyle/>
          <a:p>
            <a:r>
              <a:rPr lang="en-US" sz="2000" dirty="0" smtClean="0"/>
              <a:t>Select contacts to merge into survivor </a:t>
            </a:r>
          </a:p>
          <a:p>
            <a:r>
              <a:rPr lang="en-US" sz="2000" dirty="0" smtClean="0"/>
              <a:t>Selected contacts moved to “to be removed” list view</a:t>
            </a:r>
          </a:p>
          <a:p>
            <a:pPr lvl="1"/>
            <a:r>
              <a:rPr lang="en-US" sz="2000" dirty="0" smtClean="0"/>
              <a:t>List of roles for survivor updated</a:t>
            </a:r>
          </a:p>
          <a:p>
            <a:pPr lvl="1"/>
            <a:endParaRPr lang="en-US" sz="2000" dirty="0" smtClean="0"/>
          </a:p>
          <a:p>
            <a:endParaRPr lang="en-US" sz="2000" dirty="0" smtClean="0"/>
          </a:p>
          <a:p>
            <a:endParaRPr lang="en-US" sz="2000" dirty="0" smtClean="0"/>
          </a:p>
        </p:txBody>
      </p:sp>
      <p:sp>
        <p:nvSpPr>
          <p:cNvPr id="17" name="AutoShape 6"/>
          <p:cNvSpPr>
            <a:spLocks noChangeArrowheads="1"/>
          </p:cNvSpPr>
          <p:nvPr/>
        </p:nvSpPr>
        <p:spPr bwMode="auto">
          <a:xfrm>
            <a:off x="329055" y="3975334"/>
            <a:ext cx="2531103" cy="14621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8" name="AutoShape 6"/>
          <p:cNvSpPr>
            <a:spLocks noChangeArrowheads="1"/>
          </p:cNvSpPr>
          <p:nvPr/>
        </p:nvSpPr>
        <p:spPr bwMode="auto">
          <a:xfrm>
            <a:off x="421058" y="1597542"/>
            <a:ext cx="557138" cy="2857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19" name="Straight Arrow Connector 14"/>
          <p:cNvCxnSpPr>
            <a:cxnSpLocks noChangeShapeType="1"/>
            <a:endCxn id="20" idx="1"/>
          </p:cNvCxnSpPr>
          <p:nvPr/>
        </p:nvCxnSpPr>
        <p:spPr bwMode="auto">
          <a:xfrm>
            <a:off x="1429801" y="4154722"/>
            <a:ext cx="1582757" cy="2224664"/>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0" name="AutoShape 6"/>
          <p:cNvSpPr>
            <a:spLocks noChangeArrowheads="1"/>
          </p:cNvSpPr>
          <p:nvPr/>
        </p:nvSpPr>
        <p:spPr bwMode="auto">
          <a:xfrm>
            <a:off x="3012558" y="6306278"/>
            <a:ext cx="3398875" cy="14621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9" y="2416913"/>
            <a:ext cx="7331148" cy="2326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93" y="755592"/>
            <a:ext cx="5610114" cy="7255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Title 1"/>
          <p:cNvSpPr>
            <a:spLocks noGrp="1"/>
          </p:cNvSpPr>
          <p:nvPr>
            <p:ph type="title"/>
          </p:nvPr>
        </p:nvSpPr>
        <p:spPr>
          <a:xfrm>
            <a:off x="495300" y="120650"/>
            <a:ext cx="8318500" cy="742950"/>
          </a:xfrm>
        </p:spPr>
        <p:txBody>
          <a:bodyPr/>
          <a:lstStyle/>
          <a:p>
            <a:r>
              <a:rPr lang="en-US" smtClean="0"/>
              <a:t>Transfer the roles</a:t>
            </a:r>
          </a:p>
        </p:txBody>
      </p:sp>
      <p:sp>
        <p:nvSpPr>
          <p:cNvPr id="14" name="Content Placeholder 2"/>
          <p:cNvSpPr>
            <a:spLocks noGrp="1"/>
          </p:cNvSpPr>
          <p:nvPr>
            <p:ph idx="1"/>
          </p:nvPr>
        </p:nvSpPr>
        <p:spPr>
          <a:xfrm>
            <a:off x="519113" y="4778375"/>
            <a:ext cx="8318500" cy="1622425"/>
          </a:xfrm>
        </p:spPr>
        <p:txBody>
          <a:bodyPr/>
          <a:lstStyle/>
          <a:p>
            <a:r>
              <a:rPr lang="en-US" smtClean="0"/>
              <a:t>Click Transfer Roles to perform transfer</a:t>
            </a:r>
          </a:p>
          <a:p>
            <a:pPr lvl="1"/>
            <a:r>
              <a:rPr lang="en-US" smtClean="0"/>
              <a:t>ClaimCenter displays final message detailing roles survivor will have, and contacts to be removed from claim</a:t>
            </a:r>
          </a:p>
          <a:p>
            <a:pPr lvl="1"/>
            <a:r>
              <a:rPr lang="en-US" smtClean="0"/>
              <a:t>Can only transfer if survivor allowed to have all selected roles</a:t>
            </a:r>
          </a:p>
          <a:p>
            <a:endParaRPr lang="en-US" smtClean="0"/>
          </a:p>
          <a:p>
            <a:endParaRPr lang="en-US" smtClean="0"/>
          </a:p>
          <a:p>
            <a:endParaRPr lang="en-US" smtClean="0"/>
          </a:p>
        </p:txBody>
      </p:sp>
      <p:sp>
        <p:nvSpPr>
          <p:cNvPr id="15" name="AutoShape 6"/>
          <p:cNvSpPr>
            <a:spLocks noChangeArrowheads="1"/>
          </p:cNvSpPr>
          <p:nvPr/>
        </p:nvSpPr>
        <p:spPr bwMode="auto">
          <a:xfrm>
            <a:off x="2783183" y="3793331"/>
            <a:ext cx="3022194" cy="3476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3183" y="1257854"/>
            <a:ext cx="5695950" cy="13144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Line 10"/>
          <p:cNvSpPr>
            <a:spLocks noChangeShapeType="1"/>
          </p:cNvSpPr>
          <p:nvPr/>
        </p:nvSpPr>
        <p:spPr bwMode="auto">
          <a:xfrm>
            <a:off x="1041991" y="1118365"/>
            <a:ext cx="2264735" cy="5296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10"/>
          <p:cNvSpPr>
            <a:spLocks noChangeShapeType="1"/>
          </p:cNvSpPr>
          <p:nvPr/>
        </p:nvSpPr>
        <p:spPr bwMode="auto">
          <a:xfrm flipH="1">
            <a:off x="5209953" y="2441390"/>
            <a:ext cx="287079" cy="152577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r>
              <a:rPr lang="en-US" smtClean="0"/>
              <a:t>By the end of this lesson, you should be able to:</a:t>
            </a:r>
          </a:p>
          <a:p>
            <a:pPr lvl="1" eaLnBrk="1" hangingPunct="1"/>
            <a:r>
              <a:rPr lang="en-US" smtClean="0"/>
              <a:t>Describe the ways in which contacts are categorized</a:t>
            </a:r>
          </a:p>
          <a:p>
            <a:pPr lvl="1" eaLnBrk="1" hangingPunct="1"/>
            <a:r>
              <a:rPr lang="en-US" smtClean="0"/>
              <a:t>Describe and configure contact roles</a:t>
            </a:r>
          </a:p>
          <a:p>
            <a:pPr lvl="1" eaLnBrk="1" hangingPunct="1"/>
            <a:r>
              <a:rPr lang="en-US" smtClean="0"/>
              <a:t>Configure contact role type constraints</a:t>
            </a:r>
          </a:p>
          <a:p>
            <a:pPr lvl="1" eaLnBrk="1" hangingPunct="1"/>
            <a:r>
              <a:rPr lang="en-US" smtClean="0"/>
              <a:t>Configure entity role constraints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Contact categorization</a:t>
            </a:r>
          </a:p>
        </p:txBody>
      </p:sp>
      <p:sp>
        <p:nvSpPr>
          <p:cNvPr id="23555" name="Rectangle 3"/>
          <p:cNvSpPr>
            <a:spLocks noGrp="1" noChangeArrowheads="1"/>
          </p:cNvSpPr>
          <p:nvPr>
            <p:ph idx="1"/>
          </p:nvPr>
        </p:nvSpPr>
        <p:spPr>
          <a:xfrm>
            <a:off x="519113" y="4464050"/>
            <a:ext cx="8318500" cy="1925638"/>
          </a:xfrm>
        </p:spPr>
        <p:txBody>
          <a:bodyPr/>
          <a:lstStyle/>
          <a:p>
            <a:r>
              <a:rPr lang="en-US" smtClean="0"/>
              <a:t>Contact objects are categorized in two ways</a:t>
            </a:r>
          </a:p>
          <a:p>
            <a:pPr lvl="1"/>
            <a:r>
              <a:rPr lang="en-US" smtClean="0"/>
              <a:t>By subtype</a:t>
            </a:r>
          </a:p>
          <a:p>
            <a:pPr lvl="1"/>
            <a:r>
              <a:rPr lang="en-US" smtClean="0"/>
              <a:t>By role</a:t>
            </a:r>
          </a:p>
          <a:p>
            <a:r>
              <a:rPr lang="en-US" smtClean="0"/>
              <a:t>Each categorization offers different functionality and involves different types of configuration</a:t>
            </a:r>
          </a:p>
        </p:txBody>
      </p:sp>
      <p:grpSp>
        <p:nvGrpSpPr>
          <p:cNvPr id="23556" name="Group 4"/>
          <p:cNvGrpSpPr>
            <a:grpSpLocks/>
          </p:cNvGrpSpPr>
          <p:nvPr/>
        </p:nvGrpSpPr>
        <p:grpSpPr bwMode="auto">
          <a:xfrm>
            <a:off x="5043488" y="1428750"/>
            <a:ext cx="920750" cy="833438"/>
            <a:chOff x="2780" y="1585"/>
            <a:chExt cx="668" cy="605"/>
          </a:xfrm>
        </p:grpSpPr>
        <p:sp>
          <p:nvSpPr>
            <p:cNvPr id="23589" name="AutoShape 5"/>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23590" name="Group 6"/>
            <p:cNvGrpSpPr>
              <a:grpSpLocks/>
            </p:cNvGrpSpPr>
            <p:nvPr/>
          </p:nvGrpSpPr>
          <p:grpSpPr bwMode="auto">
            <a:xfrm flipH="1">
              <a:off x="3089" y="1738"/>
              <a:ext cx="359" cy="452"/>
              <a:chOff x="4325" y="1984"/>
              <a:chExt cx="359" cy="452"/>
            </a:xfrm>
          </p:grpSpPr>
          <p:sp>
            <p:nvSpPr>
              <p:cNvPr id="23591" name="Freeform 7"/>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8"/>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3557" name="Group 9"/>
          <p:cNvGrpSpPr>
            <a:grpSpLocks/>
          </p:cNvGrpSpPr>
          <p:nvPr/>
        </p:nvGrpSpPr>
        <p:grpSpPr bwMode="auto">
          <a:xfrm>
            <a:off x="5043488" y="2397125"/>
            <a:ext cx="776287" cy="776288"/>
            <a:chOff x="1350" y="686"/>
            <a:chExt cx="1132" cy="1132"/>
          </a:xfrm>
        </p:grpSpPr>
        <p:sp>
          <p:nvSpPr>
            <p:cNvPr id="23587" name="AutoShape 1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588" name="Picture 1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8" name="Group 12"/>
          <p:cNvGrpSpPr>
            <a:grpSpLocks/>
          </p:cNvGrpSpPr>
          <p:nvPr/>
        </p:nvGrpSpPr>
        <p:grpSpPr bwMode="auto">
          <a:xfrm>
            <a:off x="5043488" y="3309938"/>
            <a:ext cx="914400" cy="835025"/>
            <a:chOff x="1929" y="2960"/>
            <a:chExt cx="728" cy="665"/>
          </a:xfrm>
        </p:grpSpPr>
        <p:sp>
          <p:nvSpPr>
            <p:cNvPr id="23581" name="AutoShape 1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3582" name="Group 14"/>
            <p:cNvGrpSpPr>
              <a:grpSpLocks/>
            </p:cNvGrpSpPr>
            <p:nvPr/>
          </p:nvGrpSpPr>
          <p:grpSpPr bwMode="auto">
            <a:xfrm>
              <a:off x="2328" y="3296"/>
              <a:ext cx="329" cy="329"/>
              <a:chOff x="2806" y="3358"/>
              <a:chExt cx="329" cy="329"/>
            </a:xfrm>
          </p:grpSpPr>
          <p:sp>
            <p:nvSpPr>
              <p:cNvPr id="23583" name="Oval 1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3584" name="Freeform 1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85" name="Freeform 1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3586" name="Freeform 18"/>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23559" name="Text Box 19"/>
          <p:cNvSpPr txBox="1">
            <a:spLocks noChangeArrowheads="1"/>
          </p:cNvSpPr>
          <p:nvPr/>
        </p:nvSpPr>
        <p:spPr bwMode="auto">
          <a:xfrm>
            <a:off x="6097588" y="1674813"/>
            <a:ext cx="2484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with role "reporter"</a:t>
            </a:r>
          </a:p>
        </p:txBody>
      </p:sp>
      <p:sp>
        <p:nvSpPr>
          <p:cNvPr id="23560" name="Text Box 20"/>
          <p:cNvSpPr txBox="1">
            <a:spLocks noChangeArrowheads="1"/>
          </p:cNvSpPr>
          <p:nvPr/>
        </p:nvSpPr>
        <p:spPr bwMode="auto">
          <a:xfrm>
            <a:off x="6097588" y="2605088"/>
            <a:ext cx="2484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with role "claimant"</a:t>
            </a:r>
          </a:p>
        </p:txBody>
      </p:sp>
      <p:sp>
        <p:nvSpPr>
          <p:cNvPr id="23561" name="Text Box 21"/>
          <p:cNvSpPr txBox="1">
            <a:spLocks noChangeArrowheads="1"/>
          </p:cNvSpPr>
          <p:nvPr/>
        </p:nvSpPr>
        <p:spPr bwMode="auto">
          <a:xfrm>
            <a:off x="6097588" y="3505200"/>
            <a:ext cx="24844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with role "driver"</a:t>
            </a:r>
          </a:p>
        </p:txBody>
      </p:sp>
      <p:sp>
        <p:nvSpPr>
          <p:cNvPr id="23562" name="Text Box 22"/>
          <p:cNvSpPr txBox="1">
            <a:spLocks noChangeArrowheads="1"/>
          </p:cNvSpPr>
          <p:nvPr/>
        </p:nvSpPr>
        <p:spPr bwMode="auto">
          <a:xfrm>
            <a:off x="5735638" y="914400"/>
            <a:ext cx="197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By Role</a:t>
            </a:r>
          </a:p>
        </p:txBody>
      </p:sp>
      <p:sp>
        <p:nvSpPr>
          <p:cNvPr id="23563" name="Line 23"/>
          <p:cNvSpPr>
            <a:spLocks noChangeShapeType="1"/>
          </p:cNvSpPr>
          <p:nvPr/>
        </p:nvSpPr>
        <p:spPr bwMode="auto">
          <a:xfrm>
            <a:off x="4602163" y="884238"/>
            <a:ext cx="0" cy="34131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64" name="Group 24"/>
          <p:cNvGrpSpPr>
            <a:grpSpLocks/>
          </p:cNvGrpSpPr>
          <p:nvPr/>
        </p:nvGrpSpPr>
        <p:grpSpPr bwMode="auto">
          <a:xfrm>
            <a:off x="1616075" y="1428750"/>
            <a:ext cx="1671638" cy="711200"/>
            <a:chOff x="2524" y="2022"/>
            <a:chExt cx="1053" cy="448"/>
          </a:xfrm>
        </p:grpSpPr>
        <p:sp>
          <p:nvSpPr>
            <p:cNvPr id="23579" name="AutoShape 2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80" name="Text Box 2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Contact</a:t>
              </a:r>
            </a:p>
          </p:txBody>
        </p:sp>
      </p:grpSp>
      <p:sp>
        <p:nvSpPr>
          <p:cNvPr id="23565" name="Line 27"/>
          <p:cNvSpPr>
            <a:spLocks noChangeShapeType="1"/>
          </p:cNvSpPr>
          <p:nvPr/>
        </p:nvSpPr>
        <p:spPr bwMode="auto">
          <a:xfrm>
            <a:off x="3324225" y="3236913"/>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6" name="Line 28"/>
          <p:cNvSpPr>
            <a:spLocks noChangeShapeType="1"/>
          </p:cNvSpPr>
          <p:nvPr/>
        </p:nvSpPr>
        <p:spPr bwMode="auto">
          <a:xfrm>
            <a:off x="1570038" y="3236913"/>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7" name="Line 29"/>
          <p:cNvSpPr>
            <a:spLocks noChangeShapeType="1"/>
          </p:cNvSpPr>
          <p:nvPr/>
        </p:nvSpPr>
        <p:spPr bwMode="auto">
          <a:xfrm flipV="1">
            <a:off x="1570038" y="3221038"/>
            <a:ext cx="0" cy="2206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8" name="Line 30"/>
          <p:cNvSpPr>
            <a:spLocks noChangeShapeType="1"/>
          </p:cNvSpPr>
          <p:nvPr/>
        </p:nvSpPr>
        <p:spPr bwMode="auto">
          <a:xfrm flipV="1">
            <a:off x="2446338" y="2149475"/>
            <a:ext cx="0" cy="10810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9" name="Group 31"/>
          <p:cNvGrpSpPr>
            <a:grpSpLocks/>
          </p:cNvGrpSpPr>
          <p:nvPr/>
        </p:nvGrpSpPr>
        <p:grpSpPr bwMode="auto">
          <a:xfrm>
            <a:off x="1589088" y="2343150"/>
            <a:ext cx="1671637" cy="711200"/>
            <a:chOff x="2524" y="2022"/>
            <a:chExt cx="1053" cy="448"/>
          </a:xfrm>
        </p:grpSpPr>
        <p:sp>
          <p:nvSpPr>
            <p:cNvPr id="23577" name="AutoShape 32"/>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78" name="Text Box 33"/>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Company</a:t>
              </a:r>
            </a:p>
          </p:txBody>
        </p:sp>
      </p:grpSp>
      <p:sp>
        <p:nvSpPr>
          <p:cNvPr id="23570" name="Text Box 34"/>
          <p:cNvSpPr txBox="1">
            <a:spLocks noChangeArrowheads="1"/>
          </p:cNvSpPr>
          <p:nvPr/>
        </p:nvSpPr>
        <p:spPr bwMode="auto">
          <a:xfrm>
            <a:off x="1458913" y="914400"/>
            <a:ext cx="1979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By Subtype</a:t>
            </a:r>
          </a:p>
        </p:txBody>
      </p:sp>
      <p:grpSp>
        <p:nvGrpSpPr>
          <p:cNvPr id="23571" name="Group 35"/>
          <p:cNvGrpSpPr>
            <a:grpSpLocks/>
          </p:cNvGrpSpPr>
          <p:nvPr/>
        </p:nvGrpSpPr>
        <p:grpSpPr bwMode="auto">
          <a:xfrm>
            <a:off x="741363" y="3463925"/>
            <a:ext cx="1671637" cy="711200"/>
            <a:chOff x="2524" y="2022"/>
            <a:chExt cx="1053" cy="448"/>
          </a:xfrm>
        </p:grpSpPr>
        <p:sp>
          <p:nvSpPr>
            <p:cNvPr id="23575" name="AutoShape 3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76" name="Text Box 3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Towing</a:t>
              </a:r>
            </a:p>
          </p:txBody>
        </p:sp>
      </p:grpSp>
      <p:grpSp>
        <p:nvGrpSpPr>
          <p:cNvPr id="23572" name="Group 38"/>
          <p:cNvGrpSpPr>
            <a:grpSpLocks/>
          </p:cNvGrpSpPr>
          <p:nvPr/>
        </p:nvGrpSpPr>
        <p:grpSpPr bwMode="auto">
          <a:xfrm>
            <a:off x="2498725" y="3476625"/>
            <a:ext cx="1671638" cy="711200"/>
            <a:chOff x="2524" y="2022"/>
            <a:chExt cx="1053" cy="448"/>
          </a:xfrm>
        </p:grpSpPr>
        <p:sp>
          <p:nvSpPr>
            <p:cNvPr id="23573" name="AutoShape 39"/>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3574" name="Text Box 40"/>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Repair</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Categorization by subtype</a:t>
            </a:r>
          </a:p>
        </p:txBody>
      </p:sp>
      <p:sp>
        <p:nvSpPr>
          <p:cNvPr id="24579" name="Rectangle 3"/>
          <p:cNvSpPr>
            <a:spLocks noGrp="1" noChangeArrowheads="1"/>
          </p:cNvSpPr>
          <p:nvPr>
            <p:ph idx="1"/>
          </p:nvPr>
        </p:nvSpPr>
        <p:spPr>
          <a:xfrm>
            <a:off x="519113" y="4546600"/>
            <a:ext cx="8318500" cy="1843088"/>
          </a:xfrm>
        </p:spPr>
        <p:txBody>
          <a:bodyPr/>
          <a:lstStyle/>
          <a:p>
            <a:r>
              <a:rPr lang="en-US" smtClean="0"/>
              <a:t>Contact entity is subtyped</a:t>
            </a:r>
          </a:p>
          <a:p>
            <a:pPr lvl="1"/>
            <a:r>
              <a:rPr lang="en-US" smtClean="0"/>
              <a:t>Fields inherited in hierarchical manner</a:t>
            </a:r>
          </a:p>
          <a:p>
            <a:pPr lvl="1"/>
            <a:r>
              <a:rPr lang="en-US" smtClean="0"/>
              <a:t>Mirrors behavior of contacts in real world</a:t>
            </a:r>
          </a:p>
          <a:p>
            <a:r>
              <a:rPr lang="en-US" smtClean="0"/>
              <a:t>Subtype categories reflect data gathered about a contact</a:t>
            </a:r>
          </a:p>
        </p:txBody>
      </p:sp>
      <p:grpSp>
        <p:nvGrpSpPr>
          <p:cNvPr id="24580" name="Group 4"/>
          <p:cNvGrpSpPr>
            <a:grpSpLocks/>
          </p:cNvGrpSpPr>
          <p:nvPr/>
        </p:nvGrpSpPr>
        <p:grpSpPr bwMode="auto">
          <a:xfrm>
            <a:off x="3565525" y="1068388"/>
            <a:ext cx="1671638" cy="711200"/>
            <a:chOff x="2524" y="2022"/>
            <a:chExt cx="1053" cy="448"/>
          </a:xfrm>
        </p:grpSpPr>
        <p:sp>
          <p:nvSpPr>
            <p:cNvPr id="24598" name="AutoShape 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9" name="Text Box 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Contact</a:t>
              </a:r>
            </a:p>
          </p:txBody>
        </p:sp>
      </p:grpSp>
      <p:sp>
        <p:nvSpPr>
          <p:cNvPr id="24581" name="Line 7"/>
          <p:cNvSpPr>
            <a:spLocks noChangeShapeType="1"/>
          </p:cNvSpPr>
          <p:nvPr/>
        </p:nvSpPr>
        <p:spPr bwMode="auto">
          <a:xfrm>
            <a:off x="5273675" y="2876550"/>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8"/>
          <p:cNvSpPr>
            <a:spLocks noChangeShapeType="1"/>
          </p:cNvSpPr>
          <p:nvPr/>
        </p:nvSpPr>
        <p:spPr bwMode="auto">
          <a:xfrm>
            <a:off x="3519488" y="2876550"/>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9"/>
          <p:cNvSpPr>
            <a:spLocks noChangeShapeType="1"/>
          </p:cNvSpPr>
          <p:nvPr/>
        </p:nvSpPr>
        <p:spPr bwMode="auto">
          <a:xfrm flipV="1">
            <a:off x="3519488" y="2860675"/>
            <a:ext cx="0" cy="2206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0"/>
          <p:cNvSpPr>
            <a:spLocks noChangeShapeType="1"/>
          </p:cNvSpPr>
          <p:nvPr/>
        </p:nvSpPr>
        <p:spPr bwMode="auto">
          <a:xfrm flipV="1">
            <a:off x="4395788" y="1789113"/>
            <a:ext cx="0" cy="10810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5" name="Group 11"/>
          <p:cNvGrpSpPr>
            <a:grpSpLocks/>
          </p:cNvGrpSpPr>
          <p:nvPr/>
        </p:nvGrpSpPr>
        <p:grpSpPr bwMode="auto">
          <a:xfrm>
            <a:off x="3538538" y="1982788"/>
            <a:ext cx="1671637" cy="711200"/>
            <a:chOff x="2524" y="2022"/>
            <a:chExt cx="1053" cy="448"/>
          </a:xfrm>
        </p:grpSpPr>
        <p:sp>
          <p:nvSpPr>
            <p:cNvPr id="24596" name="AutoShape 12"/>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7" name="Text Box 13"/>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Company</a:t>
              </a:r>
            </a:p>
          </p:txBody>
        </p:sp>
      </p:grpSp>
      <p:grpSp>
        <p:nvGrpSpPr>
          <p:cNvPr id="24586" name="Group 14"/>
          <p:cNvGrpSpPr>
            <a:grpSpLocks/>
          </p:cNvGrpSpPr>
          <p:nvPr/>
        </p:nvGrpSpPr>
        <p:grpSpPr bwMode="auto">
          <a:xfrm>
            <a:off x="2690813" y="3103563"/>
            <a:ext cx="1671637" cy="711200"/>
            <a:chOff x="2524" y="2022"/>
            <a:chExt cx="1053" cy="448"/>
          </a:xfrm>
        </p:grpSpPr>
        <p:sp>
          <p:nvSpPr>
            <p:cNvPr id="24594" name="AutoShape 1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5" name="Text Box 1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Towing</a:t>
              </a:r>
            </a:p>
          </p:txBody>
        </p:sp>
      </p:grpSp>
      <p:grpSp>
        <p:nvGrpSpPr>
          <p:cNvPr id="24587" name="Group 17"/>
          <p:cNvGrpSpPr>
            <a:grpSpLocks/>
          </p:cNvGrpSpPr>
          <p:nvPr/>
        </p:nvGrpSpPr>
        <p:grpSpPr bwMode="auto">
          <a:xfrm>
            <a:off x="4448175" y="3103563"/>
            <a:ext cx="1671638" cy="711200"/>
            <a:chOff x="2524" y="2022"/>
            <a:chExt cx="1053" cy="448"/>
          </a:xfrm>
        </p:grpSpPr>
        <p:sp>
          <p:nvSpPr>
            <p:cNvPr id="24592" name="AutoShape 1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4593" name="Text Box 1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 Repair</a:t>
              </a:r>
            </a:p>
          </p:txBody>
        </p:sp>
      </p:grpSp>
      <p:sp>
        <p:nvSpPr>
          <p:cNvPr id="24588" name="Text Box 20"/>
          <p:cNvSpPr txBox="1">
            <a:spLocks noChangeArrowheads="1"/>
          </p:cNvSpPr>
          <p:nvPr/>
        </p:nvSpPr>
        <p:spPr bwMode="auto">
          <a:xfrm>
            <a:off x="5295900" y="1136650"/>
            <a:ext cx="20145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t>Primary Address</a:t>
            </a:r>
            <a:br>
              <a:rPr lang="en-US" sz="1800"/>
            </a:br>
            <a:r>
              <a:rPr lang="en-US" sz="1800"/>
              <a:t>Primary Phone</a:t>
            </a:r>
          </a:p>
        </p:txBody>
      </p:sp>
      <p:sp>
        <p:nvSpPr>
          <p:cNvPr id="24589" name="Text Box 21"/>
          <p:cNvSpPr txBox="1">
            <a:spLocks noChangeArrowheads="1"/>
          </p:cNvSpPr>
          <p:nvPr/>
        </p:nvSpPr>
        <p:spPr bwMode="auto">
          <a:xfrm>
            <a:off x="5294313" y="1909763"/>
            <a:ext cx="20145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Primary Address</a:t>
            </a:r>
            <a:br>
              <a:rPr lang="en-US" sz="1800">
                <a:solidFill>
                  <a:schemeClr val="bg1"/>
                </a:solidFill>
              </a:rPr>
            </a:br>
            <a:r>
              <a:rPr lang="en-US" sz="1800">
                <a:solidFill>
                  <a:schemeClr val="bg1"/>
                </a:solidFill>
              </a:rPr>
              <a:t>Primary Phone</a:t>
            </a:r>
            <a:br>
              <a:rPr lang="en-US" sz="1800">
                <a:solidFill>
                  <a:schemeClr val="bg1"/>
                </a:solidFill>
              </a:rPr>
            </a:br>
            <a:r>
              <a:rPr lang="en-US" sz="1800"/>
              <a:t>Employees</a:t>
            </a:r>
          </a:p>
        </p:txBody>
      </p:sp>
      <p:sp>
        <p:nvSpPr>
          <p:cNvPr id="24590" name="Text Box 22"/>
          <p:cNvSpPr txBox="1">
            <a:spLocks noChangeArrowheads="1"/>
          </p:cNvSpPr>
          <p:nvPr/>
        </p:nvSpPr>
        <p:spPr bwMode="auto">
          <a:xfrm>
            <a:off x="6191250" y="3068638"/>
            <a:ext cx="23082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Primary Address</a:t>
            </a:r>
            <a:br>
              <a:rPr lang="en-US" sz="1800">
                <a:solidFill>
                  <a:schemeClr val="bg1"/>
                </a:solidFill>
              </a:rPr>
            </a:br>
            <a:r>
              <a:rPr lang="en-US" sz="1800">
                <a:solidFill>
                  <a:schemeClr val="bg1"/>
                </a:solidFill>
              </a:rPr>
              <a:t>Primary Phone</a:t>
            </a:r>
            <a:br>
              <a:rPr lang="en-US" sz="1800">
                <a:solidFill>
                  <a:schemeClr val="bg1"/>
                </a:solidFill>
              </a:rPr>
            </a:br>
            <a:r>
              <a:rPr lang="en-US" sz="1800">
                <a:solidFill>
                  <a:schemeClr val="bg1"/>
                </a:solidFill>
              </a:rPr>
              <a:t>Employees</a:t>
            </a:r>
            <a:r>
              <a:rPr lang="en-US" sz="1800"/>
              <a:t/>
            </a:r>
            <a:br>
              <a:rPr lang="en-US" sz="1800"/>
            </a:br>
            <a:r>
              <a:rPr lang="en-US" sz="1800"/>
              <a:t>AutoRepairLicense</a:t>
            </a:r>
          </a:p>
        </p:txBody>
      </p:sp>
      <p:sp>
        <p:nvSpPr>
          <p:cNvPr id="24591" name="Text Box 23"/>
          <p:cNvSpPr txBox="1">
            <a:spLocks noChangeArrowheads="1"/>
          </p:cNvSpPr>
          <p:nvPr/>
        </p:nvSpPr>
        <p:spPr bwMode="auto">
          <a:xfrm>
            <a:off x="596900" y="3068638"/>
            <a:ext cx="20081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Primary Address</a:t>
            </a:r>
            <a:br>
              <a:rPr lang="en-US" sz="1800">
                <a:solidFill>
                  <a:schemeClr val="bg1"/>
                </a:solidFill>
              </a:rPr>
            </a:br>
            <a:r>
              <a:rPr lang="en-US" sz="1800">
                <a:solidFill>
                  <a:schemeClr val="bg1"/>
                </a:solidFill>
              </a:rPr>
              <a:t>Primary Phone</a:t>
            </a:r>
            <a:br>
              <a:rPr lang="en-US" sz="1800">
                <a:solidFill>
                  <a:schemeClr val="bg1"/>
                </a:solidFill>
              </a:rPr>
            </a:br>
            <a:r>
              <a:rPr lang="en-US" sz="1800">
                <a:solidFill>
                  <a:schemeClr val="bg1"/>
                </a:solidFill>
              </a:rPr>
              <a:t>Employees</a:t>
            </a:r>
            <a:r>
              <a:rPr lang="en-US" sz="1800"/>
              <a:t/>
            </a:r>
            <a:br>
              <a:rPr lang="en-US" sz="1800"/>
            </a:br>
            <a:r>
              <a:rPr lang="en-US" sz="1800"/>
              <a:t>AutoTowLicense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84" y="689627"/>
            <a:ext cx="5286375" cy="33147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2"/>
          <p:cNvSpPr>
            <a:spLocks noGrp="1" noChangeArrowheads="1"/>
          </p:cNvSpPr>
          <p:nvPr>
            <p:ph type="title"/>
          </p:nvPr>
        </p:nvSpPr>
        <p:spPr/>
        <p:txBody>
          <a:bodyPr/>
          <a:lstStyle/>
          <a:p>
            <a:pPr eaLnBrk="1" hangingPunct="1"/>
            <a:r>
              <a:rPr lang="en-US" smtClean="0"/>
              <a:t>Categorization by role</a:t>
            </a:r>
          </a:p>
        </p:txBody>
      </p:sp>
      <p:sp>
        <p:nvSpPr>
          <p:cNvPr id="25603" name="Rectangle 3"/>
          <p:cNvSpPr>
            <a:spLocks noGrp="1" noChangeArrowheads="1"/>
          </p:cNvSpPr>
          <p:nvPr>
            <p:ph idx="1"/>
          </p:nvPr>
        </p:nvSpPr>
        <p:spPr>
          <a:xfrm>
            <a:off x="495300" y="4368800"/>
            <a:ext cx="8318500" cy="2116138"/>
          </a:xfrm>
        </p:spPr>
        <p:txBody>
          <a:bodyPr/>
          <a:lstStyle/>
          <a:p>
            <a:r>
              <a:rPr lang="en-US" smtClean="0"/>
              <a:t>Role describes relationship between contact and claim</a:t>
            </a:r>
          </a:p>
          <a:p>
            <a:pPr lvl="1"/>
            <a:r>
              <a:rPr lang="en-US" smtClean="0"/>
              <a:t>Each contact must have at least one role</a:t>
            </a:r>
          </a:p>
          <a:p>
            <a:pPr lvl="1"/>
            <a:r>
              <a:rPr lang="en-US" smtClean="0"/>
              <a:t>Each role is "owned by" entire claim or one of its sub-objects (policy, exposure, incident, and so on)</a:t>
            </a:r>
          </a:p>
        </p:txBody>
      </p:sp>
      <p:sp>
        <p:nvSpPr>
          <p:cNvPr id="25611" name="AutoShape 24"/>
          <p:cNvSpPr>
            <a:spLocks noChangeArrowheads="1"/>
          </p:cNvSpPr>
          <p:nvPr/>
        </p:nvSpPr>
        <p:spPr bwMode="auto">
          <a:xfrm>
            <a:off x="2269475" y="2463644"/>
            <a:ext cx="3359284" cy="10620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 name="AutoShape 24"/>
          <p:cNvSpPr>
            <a:spLocks noChangeArrowheads="1"/>
          </p:cNvSpPr>
          <p:nvPr/>
        </p:nvSpPr>
        <p:spPr bwMode="auto">
          <a:xfrm>
            <a:off x="342385" y="3613534"/>
            <a:ext cx="2378782" cy="37199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rc 39"/>
          <p:cNvSpPr>
            <a:spLocks/>
          </p:cNvSpPr>
          <p:nvPr/>
        </p:nvSpPr>
        <p:spPr bwMode="auto">
          <a:xfrm rot="6395967" flipH="1">
            <a:off x="4354408" y="1417939"/>
            <a:ext cx="1650569" cy="3963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type="triangle"/>
            <a:tailEnd type="non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smtClean="0"/>
              <a:t>The contact role data model</a:t>
            </a:r>
          </a:p>
        </p:txBody>
      </p:sp>
      <p:sp>
        <p:nvSpPr>
          <p:cNvPr id="26627" name="Rectangle 5"/>
          <p:cNvSpPr>
            <a:spLocks noChangeArrowheads="1"/>
          </p:cNvSpPr>
          <p:nvPr/>
        </p:nvSpPr>
        <p:spPr bwMode="auto">
          <a:xfrm>
            <a:off x="3167063" y="1812925"/>
            <a:ext cx="2130425" cy="70326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2200">
                <a:solidFill>
                  <a:schemeClr val="bg1"/>
                </a:solidFill>
              </a:rPr>
              <a:t>Claim</a:t>
            </a:r>
          </a:p>
        </p:txBody>
      </p:sp>
      <p:sp>
        <p:nvSpPr>
          <p:cNvPr id="26628" name="Rectangle 6"/>
          <p:cNvSpPr>
            <a:spLocks noChangeArrowheads="1"/>
          </p:cNvSpPr>
          <p:nvPr/>
        </p:nvSpPr>
        <p:spPr bwMode="auto">
          <a:xfrm>
            <a:off x="3167063" y="3216275"/>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chemeClr val="bg1"/>
                </a:solidFill>
              </a:rPr>
              <a:t>ClaimContact</a:t>
            </a:r>
          </a:p>
        </p:txBody>
      </p:sp>
      <p:sp>
        <p:nvSpPr>
          <p:cNvPr id="26629" name="Rectangle 7"/>
          <p:cNvSpPr>
            <a:spLocks noChangeArrowheads="1"/>
          </p:cNvSpPr>
          <p:nvPr/>
        </p:nvSpPr>
        <p:spPr bwMode="auto">
          <a:xfrm>
            <a:off x="5608638" y="3216275"/>
            <a:ext cx="3352800" cy="70326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2200">
                <a:solidFill>
                  <a:schemeClr val="bg1"/>
                </a:solidFill>
              </a:rPr>
              <a:t>Contact</a:t>
            </a:r>
            <a:br>
              <a:rPr lang="en-US" sz="2200">
                <a:solidFill>
                  <a:schemeClr val="bg1"/>
                </a:solidFill>
              </a:rPr>
            </a:br>
            <a:endParaRPr lang="en-US" sz="2200">
              <a:solidFill>
                <a:schemeClr val="bg1"/>
              </a:solidFill>
            </a:endParaRPr>
          </a:p>
        </p:txBody>
      </p:sp>
      <p:grpSp>
        <p:nvGrpSpPr>
          <p:cNvPr id="26630" name="Group 12"/>
          <p:cNvGrpSpPr>
            <a:grpSpLocks/>
          </p:cNvGrpSpPr>
          <p:nvPr/>
        </p:nvGrpSpPr>
        <p:grpSpPr bwMode="auto">
          <a:xfrm>
            <a:off x="3951288" y="2516188"/>
            <a:ext cx="649287" cy="700087"/>
            <a:chOff x="776" y="1927"/>
            <a:chExt cx="287" cy="311"/>
          </a:xfrm>
        </p:grpSpPr>
        <p:sp>
          <p:nvSpPr>
            <p:cNvPr id="26648" name="Line 9"/>
            <p:cNvSpPr>
              <a:spLocks noChangeShapeType="1"/>
            </p:cNvSpPr>
            <p:nvPr/>
          </p:nvSpPr>
          <p:spPr bwMode="auto">
            <a:xfrm>
              <a:off x="920" y="1927"/>
              <a:ext cx="0" cy="29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9" name="Line 10"/>
            <p:cNvSpPr>
              <a:spLocks noChangeShapeType="1"/>
            </p:cNvSpPr>
            <p:nvPr/>
          </p:nvSpPr>
          <p:spPr bwMode="auto">
            <a:xfrm flipH="1">
              <a:off x="776" y="2064"/>
              <a:ext cx="144"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50" name="Line 11"/>
            <p:cNvSpPr>
              <a:spLocks noChangeShapeType="1"/>
            </p:cNvSpPr>
            <p:nvPr/>
          </p:nvSpPr>
          <p:spPr bwMode="auto">
            <a:xfrm>
              <a:off x="920" y="2064"/>
              <a:ext cx="143"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6631" name="Text Box 11"/>
          <p:cNvSpPr txBox="1">
            <a:spLocks noChangeArrowheads="1"/>
          </p:cNvSpPr>
          <p:nvPr/>
        </p:nvSpPr>
        <p:spPr bwMode="auto">
          <a:xfrm>
            <a:off x="3090863" y="2538413"/>
            <a:ext cx="2330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rgbClr val="3366FF"/>
                </a:solidFill>
              </a:rPr>
              <a:t>Contacts</a:t>
            </a:r>
          </a:p>
        </p:txBody>
      </p:sp>
      <p:sp>
        <p:nvSpPr>
          <p:cNvPr id="26632" name="Rectangle 7"/>
          <p:cNvSpPr>
            <a:spLocks noChangeArrowheads="1"/>
          </p:cNvSpPr>
          <p:nvPr/>
        </p:nvSpPr>
        <p:spPr bwMode="auto">
          <a:xfrm>
            <a:off x="5661025" y="3581400"/>
            <a:ext cx="1058863"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Person</a:t>
            </a:r>
          </a:p>
        </p:txBody>
      </p:sp>
      <p:sp>
        <p:nvSpPr>
          <p:cNvPr id="26633" name="Rectangle 7"/>
          <p:cNvSpPr>
            <a:spLocks noChangeArrowheads="1"/>
          </p:cNvSpPr>
          <p:nvPr/>
        </p:nvSpPr>
        <p:spPr bwMode="auto">
          <a:xfrm>
            <a:off x="6757988" y="3581400"/>
            <a:ext cx="1058862"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Company</a:t>
            </a:r>
          </a:p>
        </p:txBody>
      </p:sp>
      <p:sp>
        <p:nvSpPr>
          <p:cNvPr id="26634" name="Rectangle 7"/>
          <p:cNvSpPr>
            <a:spLocks noChangeArrowheads="1"/>
          </p:cNvSpPr>
          <p:nvPr/>
        </p:nvSpPr>
        <p:spPr bwMode="auto">
          <a:xfrm>
            <a:off x="7854950" y="3581400"/>
            <a:ext cx="1058863"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Venue</a:t>
            </a:r>
          </a:p>
        </p:txBody>
      </p:sp>
      <p:sp>
        <p:nvSpPr>
          <p:cNvPr id="26635" name="Rectangle 6"/>
          <p:cNvSpPr>
            <a:spLocks noChangeArrowheads="1"/>
          </p:cNvSpPr>
          <p:nvPr/>
        </p:nvSpPr>
        <p:spPr bwMode="auto">
          <a:xfrm>
            <a:off x="3167063" y="4613275"/>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chemeClr val="bg1"/>
                </a:solidFill>
              </a:rPr>
              <a:t>ClaimContact</a:t>
            </a:r>
            <a:br>
              <a:rPr lang="en-US" sz="2200">
                <a:solidFill>
                  <a:schemeClr val="bg1"/>
                </a:solidFill>
              </a:rPr>
            </a:br>
            <a:r>
              <a:rPr lang="en-US" sz="2200">
                <a:solidFill>
                  <a:schemeClr val="bg1"/>
                </a:solidFill>
              </a:rPr>
              <a:t>Role</a:t>
            </a:r>
          </a:p>
        </p:txBody>
      </p:sp>
      <p:grpSp>
        <p:nvGrpSpPr>
          <p:cNvPr id="26636" name="Group 12"/>
          <p:cNvGrpSpPr>
            <a:grpSpLocks/>
          </p:cNvGrpSpPr>
          <p:nvPr/>
        </p:nvGrpSpPr>
        <p:grpSpPr bwMode="auto">
          <a:xfrm>
            <a:off x="3951288" y="3916363"/>
            <a:ext cx="649287" cy="700087"/>
            <a:chOff x="776" y="1927"/>
            <a:chExt cx="287" cy="311"/>
          </a:xfrm>
        </p:grpSpPr>
        <p:sp>
          <p:nvSpPr>
            <p:cNvPr id="26645" name="Line 9"/>
            <p:cNvSpPr>
              <a:spLocks noChangeShapeType="1"/>
            </p:cNvSpPr>
            <p:nvPr/>
          </p:nvSpPr>
          <p:spPr bwMode="auto">
            <a:xfrm>
              <a:off x="920" y="1927"/>
              <a:ext cx="0" cy="29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6" name="Line 10"/>
            <p:cNvSpPr>
              <a:spLocks noChangeShapeType="1"/>
            </p:cNvSpPr>
            <p:nvPr/>
          </p:nvSpPr>
          <p:spPr bwMode="auto">
            <a:xfrm flipH="1">
              <a:off x="776" y="2064"/>
              <a:ext cx="144"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7" name="Line 11"/>
            <p:cNvSpPr>
              <a:spLocks noChangeShapeType="1"/>
            </p:cNvSpPr>
            <p:nvPr/>
          </p:nvSpPr>
          <p:spPr bwMode="auto">
            <a:xfrm>
              <a:off x="920" y="2064"/>
              <a:ext cx="143"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6637" name="Rectangle 6"/>
          <p:cNvSpPr>
            <a:spLocks noChangeArrowheads="1"/>
          </p:cNvSpPr>
          <p:nvPr/>
        </p:nvSpPr>
        <p:spPr bwMode="auto">
          <a:xfrm>
            <a:off x="790575" y="4610100"/>
            <a:ext cx="2087563"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chemeClr val="bg1"/>
                </a:solidFill>
              </a:rPr>
              <a:t>ClaimContact</a:t>
            </a:r>
            <a:br>
              <a:rPr lang="en-US" sz="2200">
                <a:solidFill>
                  <a:schemeClr val="bg1"/>
                </a:solidFill>
              </a:rPr>
            </a:br>
            <a:r>
              <a:rPr lang="en-US" sz="2200">
                <a:solidFill>
                  <a:schemeClr val="bg1"/>
                </a:solidFill>
              </a:rPr>
              <a:t>RoleOwner</a:t>
            </a:r>
          </a:p>
        </p:txBody>
      </p:sp>
      <p:sp>
        <p:nvSpPr>
          <p:cNvPr id="26638" name="Line 17"/>
          <p:cNvSpPr>
            <a:spLocks noChangeShapeType="1"/>
          </p:cNvSpPr>
          <p:nvPr/>
        </p:nvSpPr>
        <p:spPr bwMode="auto">
          <a:xfrm>
            <a:off x="2887663" y="4972050"/>
            <a:ext cx="277812"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sp>
        <p:nvSpPr>
          <p:cNvPr id="26639" name="Text Box 23"/>
          <p:cNvSpPr txBox="1">
            <a:spLocks noChangeArrowheads="1"/>
          </p:cNvSpPr>
          <p:nvPr/>
        </p:nvSpPr>
        <p:spPr bwMode="auto">
          <a:xfrm>
            <a:off x="812800" y="3148013"/>
            <a:ext cx="22780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t>Links contact to a claim and its role(s) on the claim</a:t>
            </a:r>
          </a:p>
        </p:txBody>
      </p:sp>
      <p:sp>
        <p:nvSpPr>
          <p:cNvPr id="26640" name="Text Box 24"/>
          <p:cNvSpPr txBox="1">
            <a:spLocks noChangeArrowheads="1"/>
          </p:cNvSpPr>
          <p:nvPr/>
        </p:nvSpPr>
        <p:spPr bwMode="auto">
          <a:xfrm>
            <a:off x="5675313" y="2657475"/>
            <a:ext cx="3122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Stores fundamental information about contact</a:t>
            </a:r>
          </a:p>
        </p:txBody>
      </p:sp>
      <p:sp>
        <p:nvSpPr>
          <p:cNvPr id="26641" name="Text Box 25"/>
          <p:cNvSpPr txBox="1">
            <a:spLocks noChangeArrowheads="1"/>
          </p:cNvSpPr>
          <p:nvPr/>
        </p:nvSpPr>
        <p:spPr bwMode="auto">
          <a:xfrm>
            <a:off x="3227388" y="5334000"/>
            <a:ext cx="2095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Identifies role(s) contact has on claim</a:t>
            </a:r>
          </a:p>
        </p:txBody>
      </p:sp>
      <p:sp>
        <p:nvSpPr>
          <p:cNvPr id="26642" name="Text Box 26"/>
          <p:cNvSpPr txBox="1">
            <a:spLocks noChangeArrowheads="1"/>
          </p:cNvSpPr>
          <p:nvPr/>
        </p:nvSpPr>
        <p:spPr bwMode="auto">
          <a:xfrm>
            <a:off x="690563" y="5334000"/>
            <a:ext cx="2263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For each role, identifies owner (claim or subobject)</a:t>
            </a:r>
          </a:p>
        </p:txBody>
      </p:sp>
      <p:sp>
        <p:nvSpPr>
          <p:cNvPr id="26643" name="Line 17"/>
          <p:cNvSpPr>
            <a:spLocks noChangeShapeType="1"/>
          </p:cNvSpPr>
          <p:nvPr/>
        </p:nvSpPr>
        <p:spPr bwMode="auto">
          <a:xfrm>
            <a:off x="5314950" y="3562350"/>
            <a:ext cx="277813"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sp>
        <p:nvSpPr>
          <p:cNvPr id="26644" name="Text Box 28"/>
          <p:cNvSpPr txBox="1">
            <a:spLocks noChangeArrowheads="1"/>
          </p:cNvSpPr>
          <p:nvPr/>
        </p:nvSpPr>
        <p:spPr bwMode="auto">
          <a:xfrm>
            <a:off x="3148013" y="3929063"/>
            <a:ext cx="2330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rgbClr val="3366FF"/>
                </a:solidFill>
              </a:rPr>
              <a:t>Roles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trhoades\AppData\Local\Temp\SNAGHTML237ac2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452" y="1334695"/>
            <a:ext cx="5097367" cy="145639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p:txBody>
          <a:bodyPr/>
          <a:lstStyle/>
          <a:p>
            <a:pPr eaLnBrk="1" hangingPunct="1"/>
            <a:r>
              <a:rPr lang="en-US" smtClean="0"/>
              <a:t>The contact data model in the UI</a:t>
            </a:r>
          </a:p>
        </p:txBody>
      </p:sp>
      <p:grpSp>
        <p:nvGrpSpPr>
          <p:cNvPr id="2" name="Group 13"/>
          <p:cNvGrpSpPr>
            <a:grpSpLocks/>
          </p:cNvGrpSpPr>
          <p:nvPr/>
        </p:nvGrpSpPr>
        <p:grpSpPr bwMode="auto">
          <a:xfrm>
            <a:off x="2012957" y="2352611"/>
            <a:ext cx="4524382" cy="1914476"/>
            <a:chOff x="1268" y="1482"/>
            <a:chExt cx="2850" cy="1206"/>
          </a:xfrm>
        </p:grpSpPr>
        <p:sp>
          <p:nvSpPr>
            <p:cNvPr id="27719" name="AutoShape 14"/>
            <p:cNvSpPr>
              <a:spLocks noChangeArrowheads="1"/>
            </p:cNvSpPr>
            <p:nvPr/>
          </p:nvSpPr>
          <p:spPr bwMode="auto">
            <a:xfrm>
              <a:off x="1268" y="1482"/>
              <a:ext cx="1146" cy="276"/>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720" name="Line 15"/>
            <p:cNvSpPr>
              <a:spLocks noChangeShapeType="1"/>
            </p:cNvSpPr>
            <p:nvPr/>
          </p:nvSpPr>
          <p:spPr bwMode="auto">
            <a:xfrm>
              <a:off x="2335" y="1758"/>
              <a:ext cx="0" cy="83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21" name="Line 16"/>
            <p:cNvSpPr>
              <a:spLocks noChangeShapeType="1"/>
            </p:cNvSpPr>
            <p:nvPr/>
          </p:nvSpPr>
          <p:spPr bwMode="auto">
            <a:xfrm flipV="1">
              <a:off x="2335" y="2592"/>
              <a:ext cx="17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22" name="Line 17"/>
            <p:cNvSpPr>
              <a:spLocks noChangeShapeType="1"/>
            </p:cNvSpPr>
            <p:nvPr/>
          </p:nvSpPr>
          <p:spPr bwMode="auto">
            <a:xfrm flipH="1">
              <a:off x="4118" y="2592"/>
              <a:ext cx="0"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grpSp>
        <p:nvGrpSpPr>
          <p:cNvPr id="3" name="Group 90"/>
          <p:cNvGrpSpPr>
            <a:grpSpLocks/>
          </p:cNvGrpSpPr>
          <p:nvPr/>
        </p:nvGrpSpPr>
        <p:grpSpPr bwMode="auto">
          <a:xfrm>
            <a:off x="5283200" y="1766887"/>
            <a:ext cx="3463925" cy="4254500"/>
            <a:chOff x="3328" y="1113"/>
            <a:chExt cx="2182" cy="2680"/>
          </a:xfrm>
        </p:grpSpPr>
        <p:sp>
          <p:nvSpPr>
            <p:cNvPr id="27715" name="AutoShape 22"/>
            <p:cNvSpPr>
              <a:spLocks noChangeArrowheads="1"/>
            </p:cNvSpPr>
            <p:nvPr/>
          </p:nvSpPr>
          <p:spPr bwMode="auto">
            <a:xfrm>
              <a:off x="3751" y="1113"/>
              <a:ext cx="728" cy="350"/>
            </a:xfrm>
            <a:prstGeom prst="roundRect">
              <a:avLst>
                <a:gd name="adj" fmla="val 16667"/>
              </a:avLst>
            </a:prstGeom>
            <a:noFill/>
            <a:ln w="28575" algn="ctr">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716" name="Line 24"/>
            <p:cNvSpPr>
              <a:spLocks noChangeShapeType="1"/>
            </p:cNvSpPr>
            <p:nvPr/>
          </p:nvSpPr>
          <p:spPr bwMode="auto">
            <a:xfrm>
              <a:off x="3328" y="3793"/>
              <a:ext cx="2181"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7" name="Line 25"/>
            <p:cNvSpPr>
              <a:spLocks noChangeShapeType="1"/>
            </p:cNvSpPr>
            <p:nvPr/>
          </p:nvSpPr>
          <p:spPr bwMode="auto">
            <a:xfrm flipH="1" flipV="1">
              <a:off x="5487" y="1288"/>
              <a:ext cx="23" cy="2505"/>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18" name="Line 26"/>
            <p:cNvSpPr>
              <a:spLocks noChangeShapeType="1"/>
            </p:cNvSpPr>
            <p:nvPr/>
          </p:nvSpPr>
          <p:spPr bwMode="auto">
            <a:xfrm flipH="1">
              <a:off x="4479" y="1288"/>
              <a:ext cx="1008"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54" name="Group 31"/>
          <p:cNvGrpSpPr>
            <a:grpSpLocks/>
          </p:cNvGrpSpPr>
          <p:nvPr/>
        </p:nvGrpSpPr>
        <p:grpSpPr bwMode="auto">
          <a:xfrm>
            <a:off x="8551863" y="114300"/>
            <a:ext cx="461962" cy="493713"/>
            <a:chOff x="3777" y="1768"/>
            <a:chExt cx="467" cy="499"/>
          </a:xfrm>
        </p:grpSpPr>
        <p:sp>
          <p:nvSpPr>
            <p:cNvPr id="27713" name="Rectangle 3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14" name="AutoShape 3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 name="Group 34"/>
          <p:cNvGrpSpPr>
            <a:grpSpLocks/>
          </p:cNvGrpSpPr>
          <p:nvPr/>
        </p:nvGrpSpPr>
        <p:grpSpPr bwMode="auto">
          <a:xfrm>
            <a:off x="8551863" y="114300"/>
            <a:ext cx="461962" cy="493713"/>
            <a:chOff x="2967" y="1718"/>
            <a:chExt cx="467" cy="499"/>
          </a:xfrm>
        </p:grpSpPr>
        <p:sp>
          <p:nvSpPr>
            <p:cNvPr id="27711" name="Rectangle 3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12" name="Rectangle 3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27656" name="Rectangle 6"/>
          <p:cNvSpPr>
            <a:spLocks noChangeArrowheads="1"/>
          </p:cNvSpPr>
          <p:nvPr/>
        </p:nvSpPr>
        <p:spPr bwMode="auto">
          <a:xfrm>
            <a:off x="3152775" y="4254500"/>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rgbClr val="FF6600"/>
                </a:solidFill>
              </a:rPr>
              <a:t>ClaimContact</a:t>
            </a:r>
          </a:p>
        </p:txBody>
      </p:sp>
      <p:sp>
        <p:nvSpPr>
          <p:cNvPr id="27657" name="Rectangle 7"/>
          <p:cNvSpPr>
            <a:spLocks noChangeArrowheads="1"/>
          </p:cNvSpPr>
          <p:nvPr/>
        </p:nvSpPr>
        <p:spPr bwMode="auto">
          <a:xfrm>
            <a:off x="5594350" y="4254500"/>
            <a:ext cx="3352800"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t>Contact</a:t>
            </a:r>
            <a:r>
              <a:rPr lang="en-US" sz="2200">
                <a:solidFill>
                  <a:schemeClr val="bg1"/>
                </a:solidFill>
              </a:rPr>
              <a:t/>
            </a:r>
            <a:br>
              <a:rPr lang="en-US" sz="2200">
                <a:solidFill>
                  <a:schemeClr val="bg1"/>
                </a:solidFill>
              </a:rPr>
            </a:br>
            <a:endParaRPr lang="en-US" sz="2200">
              <a:solidFill>
                <a:schemeClr val="bg1"/>
              </a:solidFill>
            </a:endParaRPr>
          </a:p>
        </p:txBody>
      </p:sp>
      <p:sp>
        <p:nvSpPr>
          <p:cNvPr id="27658" name="Rectangle 7"/>
          <p:cNvSpPr>
            <a:spLocks noChangeArrowheads="1"/>
          </p:cNvSpPr>
          <p:nvPr/>
        </p:nvSpPr>
        <p:spPr bwMode="auto">
          <a:xfrm>
            <a:off x="5646738" y="4619625"/>
            <a:ext cx="1058862"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t>Person</a:t>
            </a:r>
          </a:p>
        </p:txBody>
      </p:sp>
      <p:sp>
        <p:nvSpPr>
          <p:cNvPr id="27659" name="Rectangle 7"/>
          <p:cNvSpPr>
            <a:spLocks noChangeArrowheads="1"/>
          </p:cNvSpPr>
          <p:nvPr/>
        </p:nvSpPr>
        <p:spPr bwMode="auto">
          <a:xfrm>
            <a:off x="6743700" y="4619625"/>
            <a:ext cx="1058863"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Company</a:t>
            </a:r>
          </a:p>
        </p:txBody>
      </p:sp>
      <p:sp>
        <p:nvSpPr>
          <p:cNvPr id="27660" name="Rectangle 7"/>
          <p:cNvSpPr>
            <a:spLocks noChangeArrowheads="1"/>
          </p:cNvSpPr>
          <p:nvPr/>
        </p:nvSpPr>
        <p:spPr bwMode="auto">
          <a:xfrm>
            <a:off x="7840663" y="4619625"/>
            <a:ext cx="1058862" cy="261938"/>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spcAft>
                <a:spcPct val="0"/>
              </a:spcAft>
              <a:buClrTx/>
            </a:pPr>
            <a:r>
              <a:rPr lang="en-US" sz="1800">
                <a:solidFill>
                  <a:schemeClr val="bg1"/>
                </a:solidFill>
              </a:rPr>
              <a:t>Venue</a:t>
            </a:r>
          </a:p>
        </p:txBody>
      </p:sp>
      <p:sp>
        <p:nvSpPr>
          <p:cNvPr id="27661" name="Rectangle 6"/>
          <p:cNvSpPr>
            <a:spLocks noChangeArrowheads="1"/>
          </p:cNvSpPr>
          <p:nvPr/>
        </p:nvSpPr>
        <p:spPr bwMode="auto">
          <a:xfrm>
            <a:off x="3152775" y="5651500"/>
            <a:ext cx="2130425"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rgbClr val="800080"/>
                </a:solidFill>
              </a:rPr>
              <a:t>ClaimContact</a:t>
            </a:r>
            <a:br>
              <a:rPr lang="en-US" sz="2200">
                <a:solidFill>
                  <a:srgbClr val="800080"/>
                </a:solidFill>
              </a:rPr>
            </a:br>
            <a:r>
              <a:rPr lang="en-US" sz="2200">
                <a:solidFill>
                  <a:srgbClr val="800080"/>
                </a:solidFill>
              </a:rPr>
              <a:t>Role</a:t>
            </a:r>
          </a:p>
        </p:txBody>
      </p:sp>
      <p:grpSp>
        <p:nvGrpSpPr>
          <p:cNvPr id="27662" name="Group 12"/>
          <p:cNvGrpSpPr>
            <a:grpSpLocks/>
          </p:cNvGrpSpPr>
          <p:nvPr/>
        </p:nvGrpSpPr>
        <p:grpSpPr bwMode="auto">
          <a:xfrm>
            <a:off x="3937000" y="4954588"/>
            <a:ext cx="649288" cy="700087"/>
            <a:chOff x="776" y="1927"/>
            <a:chExt cx="287" cy="311"/>
          </a:xfrm>
        </p:grpSpPr>
        <p:sp>
          <p:nvSpPr>
            <p:cNvPr id="27708" name="Line 9"/>
            <p:cNvSpPr>
              <a:spLocks noChangeShapeType="1"/>
            </p:cNvSpPr>
            <p:nvPr/>
          </p:nvSpPr>
          <p:spPr bwMode="auto">
            <a:xfrm>
              <a:off x="920" y="1927"/>
              <a:ext cx="0" cy="29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7709" name="Line 10"/>
            <p:cNvSpPr>
              <a:spLocks noChangeShapeType="1"/>
            </p:cNvSpPr>
            <p:nvPr/>
          </p:nvSpPr>
          <p:spPr bwMode="auto">
            <a:xfrm flipH="1">
              <a:off x="776" y="2064"/>
              <a:ext cx="144"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7710" name="Line 11"/>
            <p:cNvSpPr>
              <a:spLocks noChangeShapeType="1"/>
            </p:cNvSpPr>
            <p:nvPr/>
          </p:nvSpPr>
          <p:spPr bwMode="auto">
            <a:xfrm>
              <a:off x="920" y="2064"/>
              <a:ext cx="143" cy="17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7663" name="Rectangle 6"/>
          <p:cNvSpPr>
            <a:spLocks noChangeArrowheads="1"/>
          </p:cNvSpPr>
          <p:nvPr/>
        </p:nvSpPr>
        <p:spPr bwMode="auto">
          <a:xfrm>
            <a:off x="776288" y="5648325"/>
            <a:ext cx="2087562" cy="703263"/>
          </a:xfrm>
          <a:prstGeom prst="rect">
            <a:avLst/>
          </a:prstGeom>
          <a:solidFill>
            <a:schemeClr val="tx1"/>
          </a:solidFill>
          <a:ln w="19050" algn="ctr">
            <a:solidFill>
              <a:schemeClr val="bg1"/>
            </a:solidFill>
            <a:miter lim="800000"/>
            <a:headEnd/>
            <a:tailEnd/>
          </a:ln>
        </p:spPr>
        <p:txBody>
          <a:bodyPr wrap="none" anchor="ctr"/>
          <a:lstStyle/>
          <a:p>
            <a:pPr>
              <a:spcBef>
                <a:spcPct val="0"/>
              </a:spcBef>
              <a:spcAft>
                <a:spcPct val="0"/>
              </a:spcAft>
              <a:buClrTx/>
            </a:pPr>
            <a:r>
              <a:rPr lang="en-US" sz="2200">
                <a:solidFill>
                  <a:srgbClr val="33CC33"/>
                </a:solidFill>
              </a:rPr>
              <a:t>ClaimContact</a:t>
            </a:r>
            <a:br>
              <a:rPr lang="en-US" sz="2200">
                <a:solidFill>
                  <a:srgbClr val="33CC33"/>
                </a:solidFill>
              </a:rPr>
            </a:br>
            <a:r>
              <a:rPr lang="en-US" sz="2200">
                <a:solidFill>
                  <a:srgbClr val="33CC33"/>
                </a:solidFill>
              </a:rPr>
              <a:t>RoleOwner</a:t>
            </a:r>
          </a:p>
        </p:txBody>
      </p:sp>
      <p:sp>
        <p:nvSpPr>
          <p:cNvPr id="27664" name="Line 17"/>
          <p:cNvSpPr>
            <a:spLocks noChangeShapeType="1"/>
          </p:cNvSpPr>
          <p:nvPr/>
        </p:nvSpPr>
        <p:spPr bwMode="auto">
          <a:xfrm>
            <a:off x="2873375" y="6010275"/>
            <a:ext cx="277813"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sp>
        <p:nvSpPr>
          <p:cNvPr id="27665" name="Line 17"/>
          <p:cNvSpPr>
            <a:spLocks noChangeShapeType="1"/>
          </p:cNvSpPr>
          <p:nvPr/>
        </p:nvSpPr>
        <p:spPr bwMode="auto">
          <a:xfrm>
            <a:off x="5300663" y="4600575"/>
            <a:ext cx="277812" cy="0"/>
          </a:xfrm>
          <a:prstGeom prst="line">
            <a:avLst/>
          </a:prstGeom>
          <a:noFill/>
          <a:ln w="19050">
            <a:solidFill>
              <a:schemeClr val="bg1"/>
            </a:solidFill>
            <a:round/>
            <a:headEnd/>
            <a:tailEnd type="none" w="med" len="sm"/>
          </a:ln>
          <a:extLst>
            <a:ext uri="{909E8E84-426E-40DD-AFC4-6F175D3DCCD1}">
              <a14:hiddenFill xmlns:a14="http://schemas.microsoft.com/office/drawing/2010/main">
                <a:noFill/>
              </a14:hiddenFill>
            </a:ext>
          </a:extLst>
        </p:spPr>
        <p:txBody>
          <a:bodyPr anchor="ctr"/>
          <a:lstStyle/>
          <a:p>
            <a:endParaRPr lang="en-US"/>
          </a:p>
        </p:txBody>
      </p:sp>
      <p:grpSp>
        <p:nvGrpSpPr>
          <p:cNvPr id="7" name="Group 91"/>
          <p:cNvGrpSpPr>
            <a:grpSpLocks/>
          </p:cNvGrpSpPr>
          <p:nvPr/>
        </p:nvGrpSpPr>
        <p:grpSpPr bwMode="auto">
          <a:xfrm>
            <a:off x="1693930" y="1780419"/>
            <a:ext cx="4121150" cy="3873501"/>
            <a:chOff x="1042" y="1402"/>
            <a:chExt cx="2596" cy="2440"/>
          </a:xfrm>
        </p:grpSpPr>
        <p:sp>
          <p:nvSpPr>
            <p:cNvPr id="27705" name="AutoShape 19"/>
            <p:cNvSpPr>
              <a:spLocks noChangeArrowheads="1"/>
            </p:cNvSpPr>
            <p:nvPr/>
          </p:nvSpPr>
          <p:spPr bwMode="auto">
            <a:xfrm>
              <a:off x="2076" y="1402"/>
              <a:ext cx="1562" cy="341"/>
            </a:xfrm>
            <a:prstGeom prst="roundRect">
              <a:avLst>
                <a:gd name="adj" fmla="val 16667"/>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706" name="Line 20"/>
            <p:cNvSpPr>
              <a:spLocks noChangeShapeType="1"/>
            </p:cNvSpPr>
            <p:nvPr/>
          </p:nvSpPr>
          <p:spPr bwMode="auto">
            <a:xfrm flipV="1">
              <a:off x="1042" y="1568"/>
              <a:ext cx="3" cy="227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707" name="Line 89"/>
            <p:cNvSpPr>
              <a:spLocks noChangeShapeType="1"/>
            </p:cNvSpPr>
            <p:nvPr/>
          </p:nvSpPr>
          <p:spPr bwMode="auto">
            <a:xfrm flipH="1">
              <a:off x="1042" y="1568"/>
              <a:ext cx="1034"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8" name="Group 94"/>
          <p:cNvGrpSpPr>
            <a:grpSpLocks/>
          </p:cNvGrpSpPr>
          <p:nvPr/>
        </p:nvGrpSpPr>
        <p:grpSpPr bwMode="auto">
          <a:xfrm>
            <a:off x="581025" y="793764"/>
            <a:ext cx="6611938" cy="3460791"/>
            <a:chOff x="366" y="545"/>
            <a:chExt cx="4165" cy="2533"/>
          </a:xfrm>
        </p:grpSpPr>
        <p:sp>
          <p:nvSpPr>
            <p:cNvPr id="27668" name="Rectangle 38"/>
            <p:cNvSpPr>
              <a:spLocks noChangeArrowheads="1"/>
            </p:cNvSpPr>
            <p:nvPr/>
          </p:nvSpPr>
          <p:spPr bwMode="auto">
            <a:xfrm>
              <a:off x="1229" y="672"/>
              <a:ext cx="3302" cy="162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69" name="Line 39"/>
            <p:cNvSpPr>
              <a:spLocks noChangeShapeType="1"/>
            </p:cNvSpPr>
            <p:nvPr/>
          </p:nvSpPr>
          <p:spPr bwMode="auto">
            <a:xfrm flipH="1">
              <a:off x="907" y="812"/>
              <a:ext cx="322"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70" name="Group 42"/>
            <p:cNvGrpSpPr>
              <a:grpSpLocks/>
            </p:cNvGrpSpPr>
            <p:nvPr/>
          </p:nvGrpSpPr>
          <p:grpSpPr bwMode="auto">
            <a:xfrm>
              <a:off x="366" y="545"/>
              <a:ext cx="536" cy="397"/>
              <a:chOff x="2083" y="1606"/>
              <a:chExt cx="1489" cy="1097"/>
            </a:xfrm>
          </p:grpSpPr>
          <p:sp>
            <p:nvSpPr>
              <p:cNvPr id="27672" name="Rectangle 4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673" name="Freeform 4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4" name="Freeform 4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5" name="Freeform 4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6" name="Freeform 4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677" name="Rectangle 48"/>
              <p:cNvSpPr>
                <a:spLocks noChangeArrowheads="1"/>
              </p:cNvSpPr>
              <p:nvPr/>
            </p:nvSpPr>
            <p:spPr bwMode="auto">
              <a:xfrm>
                <a:off x="2762" y="1609"/>
                <a:ext cx="810" cy="247"/>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678" name="Rectangle 4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79" name="AutoShape 5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680" name="Freeform 5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1" name="Freeform 5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2" name="Rectangle 5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3" name="Rectangle 5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84" name="Rectangle 5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685" name="Group 56"/>
              <p:cNvGrpSpPr>
                <a:grpSpLocks/>
              </p:cNvGrpSpPr>
              <p:nvPr/>
            </p:nvGrpSpPr>
            <p:grpSpPr bwMode="auto">
              <a:xfrm>
                <a:off x="2221" y="1873"/>
                <a:ext cx="518" cy="778"/>
                <a:chOff x="2400" y="1668"/>
                <a:chExt cx="752" cy="1130"/>
              </a:xfrm>
            </p:grpSpPr>
            <p:sp>
              <p:nvSpPr>
                <p:cNvPr id="27698" name="Freeform 57"/>
                <p:cNvSpPr>
                  <a:spLocks/>
                </p:cNvSpPr>
                <p:nvPr/>
              </p:nvSpPr>
              <p:spPr bwMode="auto">
                <a:xfrm>
                  <a:off x="2400" y="1668"/>
                  <a:ext cx="752" cy="1130"/>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699"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0"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1"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702"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703"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4"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86" name="Group 64"/>
              <p:cNvGrpSpPr>
                <a:grpSpLocks/>
              </p:cNvGrpSpPr>
              <p:nvPr/>
            </p:nvGrpSpPr>
            <p:grpSpPr bwMode="auto">
              <a:xfrm rot="-6511945">
                <a:off x="2834" y="1841"/>
                <a:ext cx="516" cy="783"/>
                <a:chOff x="2413" y="1657"/>
                <a:chExt cx="751" cy="1136"/>
              </a:xfrm>
            </p:grpSpPr>
            <p:sp>
              <p:nvSpPr>
                <p:cNvPr id="27691" name="Freeform 65"/>
                <p:cNvSpPr>
                  <a:spLocks/>
                </p:cNvSpPr>
                <p:nvPr/>
              </p:nvSpPr>
              <p:spPr bwMode="auto">
                <a:xfrm>
                  <a:off x="2413" y="1657"/>
                  <a:ext cx="751"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692" name="Freeform 66"/>
                <p:cNvSpPr>
                  <a:spLocks/>
                </p:cNvSpPr>
                <p:nvPr/>
              </p:nvSpPr>
              <p:spPr bwMode="auto">
                <a:xfrm>
                  <a:off x="2620" y="1954"/>
                  <a:ext cx="447"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3" name="Freeform 67"/>
                <p:cNvSpPr>
                  <a:spLocks/>
                </p:cNvSpPr>
                <p:nvPr/>
              </p:nvSpPr>
              <p:spPr bwMode="auto">
                <a:xfrm>
                  <a:off x="2476" y="2346"/>
                  <a:ext cx="455"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4" name="Freeform 6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5" name="Freeform 6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696" name="Line 7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97" name="Line 7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7" name="Freeform 7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8" name="Freeform 7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689" name="Rectangle 7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690" name="Rectangle 7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7671" name="Line 93"/>
            <p:cNvSpPr>
              <a:spLocks noChangeShapeType="1"/>
            </p:cNvSpPr>
            <p:nvPr/>
          </p:nvSpPr>
          <p:spPr bwMode="auto">
            <a:xfrm flipV="1">
              <a:off x="2207" y="2292"/>
              <a:ext cx="0" cy="786"/>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nodeType="afterGroup">
                            <p:stCondLst>
                              <p:cond delay="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Intersection of roles and subtypes</a:t>
            </a:r>
          </a:p>
        </p:txBody>
      </p:sp>
      <p:sp>
        <p:nvSpPr>
          <p:cNvPr id="28675" name="Rectangle 3"/>
          <p:cNvSpPr>
            <a:spLocks noGrp="1" noChangeArrowheads="1"/>
          </p:cNvSpPr>
          <p:nvPr>
            <p:ph idx="1"/>
          </p:nvPr>
        </p:nvSpPr>
        <p:spPr>
          <a:xfrm>
            <a:off x="519113" y="4787900"/>
            <a:ext cx="3924300" cy="1601788"/>
          </a:xfrm>
        </p:spPr>
        <p:txBody>
          <a:bodyPr/>
          <a:lstStyle/>
          <a:p>
            <a:r>
              <a:rPr lang="en-US" dirty="0" smtClean="0"/>
              <a:t>Two contacts of the same subtype could exist on the same claim with different roles (and this is quite common)</a:t>
            </a:r>
          </a:p>
        </p:txBody>
      </p:sp>
      <p:grpSp>
        <p:nvGrpSpPr>
          <p:cNvPr id="28676" name="Group 4"/>
          <p:cNvGrpSpPr>
            <a:grpSpLocks/>
          </p:cNvGrpSpPr>
          <p:nvPr/>
        </p:nvGrpSpPr>
        <p:grpSpPr bwMode="auto">
          <a:xfrm>
            <a:off x="830263" y="1727200"/>
            <a:ext cx="1671637" cy="711200"/>
            <a:chOff x="2524" y="2022"/>
            <a:chExt cx="1053" cy="448"/>
          </a:xfrm>
        </p:grpSpPr>
        <p:sp>
          <p:nvSpPr>
            <p:cNvPr id="28734" name="AutoShape 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35" name="Text Box 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28677" name="Group 7"/>
          <p:cNvGrpSpPr>
            <a:grpSpLocks/>
          </p:cNvGrpSpPr>
          <p:nvPr/>
        </p:nvGrpSpPr>
        <p:grpSpPr bwMode="auto">
          <a:xfrm>
            <a:off x="1941513" y="1122363"/>
            <a:ext cx="1011237" cy="1001712"/>
            <a:chOff x="2461" y="1618"/>
            <a:chExt cx="635" cy="629"/>
          </a:xfrm>
        </p:grpSpPr>
        <p:sp>
          <p:nvSpPr>
            <p:cNvPr id="28726" name="AutoShape 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8727" name="Freeform 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728" name="Group 10"/>
            <p:cNvGrpSpPr>
              <a:grpSpLocks/>
            </p:cNvGrpSpPr>
            <p:nvPr/>
          </p:nvGrpSpPr>
          <p:grpSpPr bwMode="auto">
            <a:xfrm>
              <a:off x="2461" y="1618"/>
              <a:ext cx="275" cy="318"/>
              <a:chOff x="2983" y="1384"/>
              <a:chExt cx="275" cy="318"/>
            </a:xfrm>
          </p:grpSpPr>
          <p:sp>
            <p:nvSpPr>
              <p:cNvPr id="28729" name="Freeform 11"/>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0" name="Freeform 12"/>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1" name="Freeform 13"/>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2" name="Freeform 14"/>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3" name="Freeform 15"/>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8678" name="Group 16"/>
          <p:cNvGrpSpPr>
            <a:grpSpLocks/>
          </p:cNvGrpSpPr>
          <p:nvPr/>
        </p:nvGrpSpPr>
        <p:grpSpPr bwMode="auto">
          <a:xfrm>
            <a:off x="830263" y="3465513"/>
            <a:ext cx="1671637" cy="711200"/>
            <a:chOff x="2524" y="2022"/>
            <a:chExt cx="1053" cy="448"/>
          </a:xfrm>
        </p:grpSpPr>
        <p:sp>
          <p:nvSpPr>
            <p:cNvPr id="28724" name="AutoShape 17"/>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25" name="Text Box 18"/>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sp>
        <p:nvSpPr>
          <p:cNvPr id="28679" name="AutoShape 19"/>
          <p:cNvSpPr>
            <a:spLocks noChangeArrowheads="1"/>
          </p:cNvSpPr>
          <p:nvPr/>
        </p:nvSpPr>
        <p:spPr bwMode="auto">
          <a:xfrm>
            <a:off x="2022475" y="2886075"/>
            <a:ext cx="889000" cy="889000"/>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8680" name="Text Box 20"/>
          <p:cNvSpPr txBox="1">
            <a:spLocks noChangeArrowheads="1"/>
          </p:cNvSpPr>
          <p:nvPr/>
        </p:nvSpPr>
        <p:spPr bwMode="auto">
          <a:xfrm>
            <a:off x="2563813" y="2098675"/>
            <a:ext cx="2028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 doctor</a:t>
            </a:r>
          </a:p>
        </p:txBody>
      </p:sp>
      <p:sp>
        <p:nvSpPr>
          <p:cNvPr id="28681" name="Text Box 21"/>
          <p:cNvSpPr txBox="1">
            <a:spLocks noChangeArrowheads="1"/>
          </p:cNvSpPr>
          <p:nvPr/>
        </p:nvSpPr>
        <p:spPr bwMode="auto">
          <a:xfrm>
            <a:off x="2578100" y="3878263"/>
            <a:ext cx="2124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physical therapist</a:t>
            </a:r>
          </a:p>
        </p:txBody>
      </p:sp>
      <p:sp>
        <p:nvSpPr>
          <p:cNvPr id="28682" name="Rectangle 22"/>
          <p:cNvSpPr>
            <a:spLocks noChangeArrowheads="1"/>
          </p:cNvSpPr>
          <p:nvPr/>
        </p:nvSpPr>
        <p:spPr bwMode="auto">
          <a:xfrm>
            <a:off x="4703763" y="4811168"/>
            <a:ext cx="3924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indent="-285750" algn="l" eaLnBrk="0" hangingPunct="0">
              <a:spcBef>
                <a:spcPct val="40000"/>
              </a:spcBef>
              <a:spcAft>
                <a:spcPct val="0"/>
              </a:spcAft>
              <a:buClr>
                <a:srgbClr val="04628C"/>
              </a:buClr>
              <a:buSzPct val="90000"/>
              <a:buFont typeface="Arial" pitchFamily="34" charset="0"/>
              <a:buChar char="•"/>
            </a:pPr>
            <a:r>
              <a:rPr lang="en-US" sz="2400" b="0" dirty="0">
                <a:solidFill>
                  <a:schemeClr val="bg1"/>
                </a:solidFill>
                <a:latin typeface="+mn-lt"/>
                <a:ea typeface="Calibri" pitchFamily="34" charset="0"/>
                <a:cs typeface="Calibri" pitchFamily="34" charset="0"/>
              </a:rPr>
              <a:t>Typically, two contacts of different subtypes cannot have the same role</a:t>
            </a:r>
          </a:p>
        </p:txBody>
      </p:sp>
      <p:grpSp>
        <p:nvGrpSpPr>
          <p:cNvPr id="28683" name="Group 23"/>
          <p:cNvGrpSpPr>
            <a:grpSpLocks/>
          </p:cNvGrpSpPr>
          <p:nvPr/>
        </p:nvGrpSpPr>
        <p:grpSpPr bwMode="auto">
          <a:xfrm>
            <a:off x="5205413" y="1727200"/>
            <a:ext cx="1671637" cy="711200"/>
            <a:chOff x="2524" y="2022"/>
            <a:chExt cx="1053" cy="448"/>
          </a:xfrm>
        </p:grpSpPr>
        <p:sp>
          <p:nvSpPr>
            <p:cNvPr id="28722" name="AutoShape 2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23" name="Text Box 2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Person</a:t>
              </a:r>
            </a:p>
          </p:txBody>
        </p:sp>
      </p:grpSp>
      <p:grpSp>
        <p:nvGrpSpPr>
          <p:cNvPr id="28684" name="Group 26"/>
          <p:cNvGrpSpPr>
            <a:grpSpLocks/>
          </p:cNvGrpSpPr>
          <p:nvPr/>
        </p:nvGrpSpPr>
        <p:grpSpPr bwMode="auto">
          <a:xfrm>
            <a:off x="5205413" y="3465513"/>
            <a:ext cx="1671637" cy="711200"/>
            <a:chOff x="2524" y="2022"/>
            <a:chExt cx="1053" cy="448"/>
          </a:xfrm>
        </p:grpSpPr>
        <p:sp>
          <p:nvSpPr>
            <p:cNvPr id="28720" name="AutoShape 27"/>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28721" name="Text Box 28"/>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Company</a:t>
              </a:r>
            </a:p>
          </p:txBody>
        </p:sp>
      </p:grpSp>
      <p:sp>
        <p:nvSpPr>
          <p:cNvPr id="28685" name="Text Box 29"/>
          <p:cNvSpPr txBox="1">
            <a:spLocks noChangeArrowheads="1"/>
          </p:cNvSpPr>
          <p:nvPr/>
        </p:nvSpPr>
        <p:spPr bwMode="auto">
          <a:xfrm>
            <a:off x="6938963" y="2098675"/>
            <a:ext cx="1870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 doctor</a:t>
            </a:r>
          </a:p>
        </p:txBody>
      </p:sp>
      <p:sp>
        <p:nvSpPr>
          <p:cNvPr id="28686" name="Text Box 30"/>
          <p:cNvSpPr txBox="1">
            <a:spLocks noChangeArrowheads="1"/>
          </p:cNvSpPr>
          <p:nvPr/>
        </p:nvSpPr>
        <p:spPr bwMode="auto">
          <a:xfrm>
            <a:off x="6953250" y="3878263"/>
            <a:ext cx="180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 doctor</a:t>
            </a:r>
          </a:p>
        </p:txBody>
      </p:sp>
      <p:grpSp>
        <p:nvGrpSpPr>
          <p:cNvPr id="28687" name="Group 31"/>
          <p:cNvGrpSpPr>
            <a:grpSpLocks/>
          </p:cNvGrpSpPr>
          <p:nvPr/>
        </p:nvGrpSpPr>
        <p:grpSpPr bwMode="auto">
          <a:xfrm>
            <a:off x="6535738" y="3036888"/>
            <a:ext cx="1011237" cy="673100"/>
            <a:chOff x="2496" y="1641"/>
            <a:chExt cx="767" cy="510"/>
          </a:xfrm>
        </p:grpSpPr>
        <p:sp>
          <p:nvSpPr>
            <p:cNvPr id="28716" name="AutoShape 32"/>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8717" name="Rectangle 33"/>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8718" name="Rectangle 34"/>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719" name="Rectangle 35"/>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28688" name="Group 36"/>
          <p:cNvGrpSpPr>
            <a:grpSpLocks/>
          </p:cNvGrpSpPr>
          <p:nvPr/>
        </p:nvGrpSpPr>
        <p:grpSpPr bwMode="auto">
          <a:xfrm>
            <a:off x="6370638" y="1030288"/>
            <a:ext cx="1011237" cy="1001712"/>
            <a:chOff x="2461" y="1618"/>
            <a:chExt cx="635" cy="629"/>
          </a:xfrm>
        </p:grpSpPr>
        <p:sp>
          <p:nvSpPr>
            <p:cNvPr id="28708" name="AutoShape 37"/>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28709" name="Freeform 38"/>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710" name="Group 39"/>
            <p:cNvGrpSpPr>
              <a:grpSpLocks/>
            </p:cNvGrpSpPr>
            <p:nvPr/>
          </p:nvGrpSpPr>
          <p:grpSpPr bwMode="auto">
            <a:xfrm>
              <a:off x="2461" y="1618"/>
              <a:ext cx="275" cy="318"/>
              <a:chOff x="2983" y="1384"/>
              <a:chExt cx="275" cy="318"/>
            </a:xfrm>
          </p:grpSpPr>
          <p:sp>
            <p:nvSpPr>
              <p:cNvPr id="28711" name="Freeform 40"/>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2" name="Freeform 41"/>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3" name="Freeform 42"/>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4" name="Freeform 43"/>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5" name="Freeform 44"/>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8689" name="Group 45"/>
          <p:cNvGrpSpPr>
            <a:grpSpLocks/>
          </p:cNvGrpSpPr>
          <p:nvPr/>
        </p:nvGrpSpPr>
        <p:grpSpPr bwMode="auto">
          <a:xfrm rot="977326">
            <a:off x="6677025" y="2825750"/>
            <a:ext cx="949325" cy="506413"/>
            <a:chOff x="6253" y="1854"/>
            <a:chExt cx="598" cy="319"/>
          </a:xfrm>
        </p:grpSpPr>
        <p:sp>
          <p:nvSpPr>
            <p:cNvPr id="28701" name="Freeform 46"/>
            <p:cNvSpPr>
              <a:spLocks/>
            </p:cNvSpPr>
            <p:nvPr/>
          </p:nvSpPr>
          <p:spPr bwMode="auto">
            <a:xfrm>
              <a:off x="6469" y="1994"/>
              <a:ext cx="382" cy="70"/>
            </a:xfrm>
            <a:custGeom>
              <a:avLst/>
              <a:gdLst>
                <a:gd name="T0" fmla="*/ 18 w 381"/>
                <a:gd name="T1" fmla="*/ 0 h 69"/>
                <a:gd name="T2" fmla="*/ 337 w 381"/>
                <a:gd name="T3" fmla="*/ 0 h 69"/>
                <a:gd name="T4" fmla="*/ 391 w 381"/>
                <a:gd name="T5" fmla="*/ 79 h 69"/>
                <a:gd name="T6" fmla="*/ 0 w 381"/>
                <a:gd name="T7" fmla="*/ 7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28702" name="Group 47"/>
            <p:cNvGrpSpPr>
              <a:grpSpLocks/>
            </p:cNvGrpSpPr>
            <p:nvPr/>
          </p:nvGrpSpPr>
          <p:grpSpPr bwMode="auto">
            <a:xfrm>
              <a:off x="6253" y="1854"/>
              <a:ext cx="276" cy="319"/>
              <a:chOff x="2983" y="1384"/>
              <a:chExt cx="275" cy="318"/>
            </a:xfrm>
          </p:grpSpPr>
          <p:sp>
            <p:nvSpPr>
              <p:cNvPr id="28703" name="Freeform 48"/>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4" name="Freeform 49"/>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5" name="Freeform 50"/>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6" name="Freeform 51"/>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7" name="Freeform 52"/>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8690" name="Line 53"/>
          <p:cNvSpPr>
            <a:spLocks noChangeShapeType="1"/>
          </p:cNvSpPr>
          <p:nvPr/>
        </p:nvSpPr>
        <p:spPr bwMode="auto">
          <a:xfrm>
            <a:off x="1625600" y="2270125"/>
            <a:ext cx="0" cy="1420813"/>
          </a:xfrm>
          <a:prstGeom prst="line">
            <a:avLst/>
          </a:prstGeom>
          <a:noFill/>
          <a:ln w="1905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1" name="AutoShape 54"/>
          <p:cNvSpPr>
            <a:spLocks noChangeArrowheads="1"/>
          </p:cNvSpPr>
          <p:nvPr/>
        </p:nvSpPr>
        <p:spPr bwMode="auto">
          <a:xfrm>
            <a:off x="925513" y="2592388"/>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8692" name="AutoShape 55"/>
          <p:cNvSpPr>
            <a:spLocks noChangeArrowheads="1"/>
          </p:cNvSpPr>
          <p:nvPr/>
        </p:nvSpPr>
        <p:spPr bwMode="auto">
          <a:xfrm>
            <a:off x="7959725" y="3044825"/>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693" name="Line 56"/>
          <p:cNvSpPr>
            <a:spLocks noChangeShapeType="1"/>
          </p:cNvSpPr>
          <p:nvPr/>
        </p:nvSpPr>
        <p:spPr bwMode="auto">
          <a:xfrm>
            <a:off x="8008938" y="2708275"/>
            <a:ext cx="0" cy="14224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94" name="AutoShape 57"/>
          <p:cNvSpPr>
            <a:spLocks noChangeAspect="1" noChangeArrowheads="1" noTextEdit="1"/>
          </p:cNvSpPr>
          <p:nvPr/>
        </p:nvSpPr>
        <p:spPr bwMode="auto">
          <a:xfrm>
            <a:off x="2474913" y="3294063"/>
            <a:ext cx="941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95" name="Freeform 58"/>
          <p:cNvSpPr>
            <a:spLocks/>
          </p:cNvSpPr>
          <p:nvPr/>
        </p:nvSpPr>
        <p:spPr bwMode="auto">
          <a:xfrm>
            <a:off x="2957513" y="3294063"/>
            <a:ext cx="246062" cy="584200"/>
          </a:xfrm>
          <a:custGeom>
            <a:avLst/>
            <a:gdLst>
              <a:gd name="T0" fmla="*/ 2147483647 w 621"/>
              <a:gd name="T1" fmla="*/ 2147483647 h 1471"/>
              <a:gd name="T2" fmla="*/ 2147483647 w 621"/>
              <a:gd name="T3" fmla="*/ 2147483647 h 1471"/>
              <a:gd name="T4" fmla="*/ 2147483647 w 621"/>
              <a:gd name="T5" fmla="*/ 2147483647 h 1471"/>
              <a:gd name="T6" fmla="*/ 2147483647 w 621"/>
              <a:gd name="T7" fmla="*/ 2147483647 h 1471"/>
              <a:gd name="T8" fmla="*/ 2147483647 w 621"/>
              <a:gd name="T9" fmla="*/ 2147483647 h 1471"/>
              <a:gd name="T10" fmla="*/ 2147483647 w 621"/>
              <a:gd name="T11" fmla="*/ 2147483647 h 1471"/>
              <a:gd name="T12" fmla="*/ 2147483647 w 621"/>
              <a:gd name="T13" fmla="*/ 2147483647 h 1471"/>
              <a:gd name="T14" fmla="*/ 2147483647 w 621"/>
              <a:gd name="T15" fmla="*/ 2147483647 h 1471"/>
              <a:gd name="T16" fmla="*/ 2147483647 w 621"/>
              <a:gd name="T17" fmla="*/ 2147483647 h 1471"/>
              <a:gd name="T18" fmla="*/ 2147483647 w 621"/>
              <a:gd name="T19" fmla="*/ 2147483647 h 1471"/>
              <a:gd name="T20" fmla="*/ 2147483647 w 621"/>
              <a:gd name="T21" fmla="*/ 2147483647 h 1471"/>
              <a:gd name="T22" fmla="*/ 2147483647 w 621"/>
              <a:gd name="T23" fmla="*/ 2147483647 h 1471"/>
              <a:gd name="T24" fmla="*/ 2147483647 w 621"/>
              <a:gd name="T25" fmla="*/ 2147483647 h 1471"/>
              <a:gd name="T26" fmla="*/ 2147483647 w 621"/>
              <a:gd name="T27" fmla="*/ 2147483647 h 1471"/>
              <a:gd name="T28" fmla="*/ 2147483647 w 621"/>
              <a:gd name="T29" fmla="*/ 2147483647 h 1471"/>
              <a:gd name="T30" fmla="*/ 2147483647 w 621"/>
              <a:gd name="T31" fmla="*/ 2147483647 h 1471"/>
              <a:gd name="T32" fmla="*/ 2147483647 w 621"/>
              <a:gd name="T33" fmla="*/ 2147483647 h 1471"/>
              <a:gd name="T34" fmla="*/ 2147483647 w 621"/>
              <a:gd name="T35" fmla="*/ 2147483647 h 1471"/>
              <a:gd name="T36" fmla="*/ 2147483647 w 621"/>
              <a:gd name="T37" fmla="*/ 2147483647 h 1471"/>
              <a:gd name="T38" fmla="*/ 2147483647 w 621"/>
              <a:gd name="T39" fmla="*/ 2147483647 h 1471"/>
              <a:gd name="T40" fmla="*/ 2147483647 w 621"/>
              <a:gd name="T41" fmla="*/ 2147483647 h 1471"/>
              <a:gd name="T42" fmla="*/ 2147483647 w 621"/>
              <a:gd name="T43" fmla="*/ 2147483647 h 1471"/>
              <a:gd name="T44" fmla="*/ 2147483647 w 621"/>
              <a:gd name="T45" fmla="*/ 2147483647 h 1471"/>
              <a:gd name="T46" fmla="*/ 2147483647 w 621"/>
              <a:gd name="T47" fmla="*/ 2147483647 h 1471"/>
              <a:gd name="T48" fmla="*/ 2147483647 w 621"/>
              <a:gd name="T49" fmla="*/ 2147483647 h 1471"/>
              <a:gd name="T50" fmla="*/ 2147483647 w 621"/>
              <a:gd name="T51" fmla="*/ 2147483647 h 1471"/>
              <a:gd name="T52" fmla="*/ 2147483647 w 621"/>
              <a:gd name="T53" fmla="*/ 2147483647 h 1471"/>
              <a:gd name="T54" fmla="*/ 2147483647 w 621"/>
              <a:gd name="T55" fmla="*/ 2147483647 h 1471"/>
              <a:gd name="T56" fmla="*/ 2147483647 w 621"/>
              <a:gd name="T57" fmla="*/ 2147483647 h 1471"/>
              <a:gd name="T58" fmla="*/ 2147483647 w 621"/>
              <a:gd name="T59" fmla="*/ 2147483647 h 1471"/>
              <a:gd name="T60" fmla="*/ 2147483647 w 621"/>
              <a:gd name="T61" fmla="*/ 2147483647 h 1471"/>
              <a:gd name="T62" fmla="*/ 2147483647 w 621"/>
              <a:gd name="T63" fmla="*/ 2147483647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1"/>
              <a:gd name="T97" fmla="*/ 0 h 1471"/>
              <a:gd name="T98" fmla="*/ 621 w 621"/>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1" h="1471">
                <a:moveTo>
                  <a:pt x="309" y="1471"/>
                </a:moveTo>
                <a:lnTo>
                  <a:pt x="341" y="1467"/>
                </a:lnTo>
                <a:lnTo>
                  <a:pt x="372" y="1457"/>
                </a:lnTo>
                <a:lnTo>
                  <a:pt x="402" y="1438"/>
                </a:lnTo>
                <a:lnTo>
                  <a:pt x="431" y="1413"/>
                </a:lnTo>
                <a:lnTo>
                  <a:pt x="458" y="1382"/>
                </a:lnTo>
                <a:lnTo>
                  <a:pt x="483" y="1346"/>
                </a:lnTo>
                <a:lnTo>
                  <a:pt x="507" y="1303"/>
                </a:lnTo>
                <a:lnTo>
                  <a:pt x="530" y="1255"/>
                </a:lnTo>
                <a:lnTo>
                  <a:pt x="549" y="1203"/>
                </a:lnTo>
                <a:lnTo>
                  <a:pt x="568" y="1147"/>
                </a:lnTo>
                <a:lnTo>
                  <a:pt x="583" y="1086"/>
                </a:lnTo>
                <a:lnTo>
                  <a:pt x="596" y="1023"/>
                </a:lnTo>
                <a:lnTo>
                  <a:pt x="606" y="955"/>
                </a:lnTo>
                <a:lnTo>
                  <a:pt x="615" y="885"/>
                </a:lnTo>
                <a:lnTo>
                  <a:pt x="619" y="812"/>
                </a:lnTo>
                <a:lnTo>
                  <a:pt x="621" y="737"/>
                </a:lnTo>
                <a:lnTo>
                  <a:pt x="619" y="661"/>
                </a:lnTo>
                <a:lnTo>
                  <a:pt x="615" y="589"/>
                </a:lnTo>
                <a:lnTo>
                  <a:pt x="606" y="517"/>
                </a:lnTo>
                <a:lnTo>
                  <a:pt x="596" y="450"/>
                </a:lnTo>
                <a:lnTo>
                  <a:pt x="583" y="386"/>
                </a:lnTo>
                <a:lnTo>
                  <a:pt x="568" y="325"/>
                </a:lnTo>
                <a:lnTo>
                  <a:pt x="549" y="268"/>
                </a:lnTo>
                <a:lnTo>
                  <a:pt x="530" y="216"/>
                </a:lnTo>
                <a:lnTo>
                  <a:pt x="507" y="168"/>
                </a:lnTo>
                <a:lnTo>
                  <a:pt x="483" y="126"/>
                </a:lnTo>
                <a:lnTo>
                  <a:pt x="458" y="89"/>
                </a:lnTo>
                <a:lnTo>
                  <a:pt x="431" y="58"/>
                </a:lnTo>
                <a:lnTo>
                  <a:pt x="402" y="33"/>
                </a:lnTo>
                <a:lnTo>
                  <a:pt x="372" y="15"/>
                </a:lnTo>
                <a:lnTo>
                  <a:pt x="341" y="4"/>
                </a:lnTo>
                <a:lnTo>
                  <a:pt x="309" y="0"/>
                </a:lnTo>
                <a:lnTo>
                  <a:pt x="278" y="4"/>
                </a:lnTo>
                <a:lnTo>
                  <a:pt x="247" y="15"/>
                </a:lnTo>
                <a:lnTo>
                  <a:pt x="218" y="33"/>
                </a:lnTo>
                <a:lnTo>
                  <a:pt x="189" y="58"/>
                </a:lnTo>
                <a:lnTo>
                  <a:pt x="162" y="89"/>
                </a:lnTo>
                <a:lnTo>
                  <a:pt x="137" y="126"/>
                </a:lnTo>
                <a:lnTo>
                  <a:pt x="113" y="168"/>
                </a:lnTo>
                <a:lnTo>
                  <a:pt x="91" y="216"/>
                </a:lnTo>
                <a:lnTo>
                  <a:pt x="71" y="268"/>
                </a:lnTo>
                <a:lnTo>
                  <a:pt x="53" y="325"/>
                </a:lnTo>
                <a:lnTo>
                  <a:pt x="37" y="386"/>
                </a:lnTo>
                <a:lnTo>
                  <a:pt x="24" y="450"/>
                </a:lnTo>
                <a:lnTo>
                  <a:pt x="14" y="517"/>
                </a:lnTo>
                <a:lnTo>
                  <a:pt x="6" y="589"/>
                </a:lnTo>
                <a:lnTo>
                  <a:pt x="1" y="661"/>
                </a:lnTo>
                <a:lnTo>
                  <a:pt x="0" y="737"/>
                </a:lnTo>
                <a:lnTo>
                  <a:pt x="1" y="812"/>
                </a:lnTo>
                <a:lnTo>
                  <a:pt x="6" y="885"/>
                </a:lnTo>
                <a:lnTo>
                  <a:pt x="14" y="955"/>
                </a:lnTo>
                <a:lnTo>
                  <a:pt x="24" y="1023"/>
                </a:lnTo>
                <a:lnTo>
                  <a:pt x="37" y="1086"/>
                </a:lnTo>
                <a:lnTo>
                  <a:pt x="53" y="1147"/>
                </a:lnTo>
                <a:lnTo>
                  <a:pt x="71" y="1203"/>
                </a:lnTo>
                <a:lnTo>
                  <a:pt x="91" y="1255"/>
                </a:lnTo>
                <a:lnTo>
                  <a:pt x="113" y="1303"/>
                </a:lnTo>
                <a:lnTo>
                  <a:pt x="137" y="1346"/>
                </a:lnTo>
                <a:lnTo>
                  <a:pt x="162" y="1382"/>
                </a:lnTo>
                <a:lnTo>
                  <a:pt x="189" y="1413"/>
                </a:lnTo>
                <a:lnTo>
                  <a:pt x="218" y="1438"/>
                </a:lnTo>
                <a:lnTo>
                  <a:pt x="247" y="1457"/>
                </a:lnTo>
                <a:lnTo>
                  <a:pt x="278" y="1467"/>
                </a:lnTo>
                <a:lnTo>
                  <a:pt x="309" y="147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6" name="Freeform 59"/>
          <p:cNvSpPr>
            <a:spLocks/>
          </p:cNvSpPr>
          <p:nvPr/>
        </p:nvSpPr>
        <p:spPr bwMode="auto">
          <a:xfrm>
            <a:off x="2525713" y="3294063"/>
            <a:ext cx="247650" cy="584200"/>
          </a:xfrm>
          <a:custGeom>
            <a:avLst/>
            <a:gdLst>
              <a:gd name="T0" fmla="*/ 2147483647 w 622"/>
              <a:gd name="T1" fmla="*/ 2147483647 h 1471"/>
              <a:gd name="T2" fmla="*/ 2147483647 w 622"/>
              <a:gd name="T3" fmla="*/ 2147483647 h 1471"/>
              <a:gd name="T4" fmla="*/ 2147483647 w 622"/>
              <a:gd name="T5" fmla="*/ 2147483647 h 1471"/>
              <a:gd name="T6" fmla="*/ 2147483647 w 622"/>
              <a:gd name="T7" fmla="*/ 2147483647 h 1471"/>
              <a:gd name="T8" fmla="*/ 2147483647 w 622"/>
              <a:gd name="T9" fmla="*/ 2147483647 h 1471"/>
              <a:gd name="T10" fmla="*/ 2147483647 w 622"/>
              <a:gd name="T11" fmla="*/ 2147483647 h 1471"/>
              <a:gd name="T12" fmla="*/ 2147483647 w 622"/>
              <a:gd name="T13" fmla="*/ 2147483647 h 1471"/>
              <a:gd name="T14" fmla="*/ 2147483647 w 622"/>
              <a:gd name="T15" fmla="*/ 2147483647 h 1471"/>
              <a:gd name="T16" fmla="*/ 2147483647 w 622"/>
              <a:gd name="T17" fmla="*/ 2147483647 h 1471"/>
              <a:gd name="T18" fmla="*/ 2147483647 w 622"/>
              <a:gd name="T19" fmla="*/ 2147483647 h 1471"/>
              <a:gd name="T20" fmla="*/ 2147483647 w 622"/>
              <a:gd name="T21" fmla="*/ 2147483647 h 1471"/>
              <a:gd name="T22" fmla="*/ 2147483647 w 622"/>
              <a:gd name="T23" fmla="*/ 2147483647 h 1471"/>
              <a:gd name="T24" fmla="*/ 2147483647 w 622"/>
              <a:gd name="T25" fmla="*/ 2147483647 h 1471"/>
              <a:gd name="T26" fmla="*/ 2147483647 w 622"/>
              <a:gd name="T27" fmla="*/ 2147483647 h 1471"/>
              <a:gd name="T28" fmla="*/ 2147483647 w 622"/>
              <a:gd name="T29" fmla="*/ 2147483647 h 1471"/>
              <a:gd name="T30" fmla="*/ 2147483647 w 622"/>
              <a:gd name="T31" fmla="*/ 2147483647 h 1471"/>
              <a:gd name="T32" fmla="*/ 2147483647 w 622"/>
              <a:gd name="T33" fmla="*/ 2147483647 h 1471"/>
              <a:gd name="T34" fmla="*/ 2147483647 w 622"/>
              <a:gd name="T35" fmla="*/ 2147483647 h 1471"/>
              <a:gd name="T36" fmla="*/ 2147483647 w 622"/>
              <a:gd name="T37" fmla="*/ 2147483647 h 1471"/>
              <a:gd name="T38" fmla="*/ 2147483647 w 622"/>
              <a:gd name="T39" fmla="*/ 2147483647 h 1471"/>
              <a:gd name="T40" fmla="*/ 2147483647 w 622"/>
              <a:gd name="T41" fmla="*/ 2147483647 h 1471"/>
              <a:gd name="T42" fmla="*/ 2147483647 w 622"/>
              <a:gd name="T43" fmla="*/ 2147483647 h 1471"/>
              <a:gd name="T44" fmla="*/ 2147483647 w 622"/>
              <a:gd name="T45" fmla="*/ 2147483647 h 1471"/>
              <a:gd name="T46" fmla="*/ 2147483647 w 622"/>
              <a:gd name="T47" fmla="*/ 2147483647 h 1471"/>
              <a:gd name="T48" fmla="*/ 2147483647 w 622"/>
              <a:gd name="T49" fmla="*/ 2147483647 h 1471"/>
              <a:gd name="T50" fmla="*/ 2147483647 w 622"/>
              <a:gd name="T51" fmla="*/ 2147483647 h 1471"/>
              <a:gd name="T52" fmla="*/ 2147483647 w 622"/>
              <a:gd name="T53" fmla="*/ 2147483647 h 1471"/>
              <a:gd name="T54" fmla="*/ 2147483647 w 622"/>
              <a:gd name="T55" fmla="*/ 2147483647 h 1471"/>
              <a:gd name="T56" fmla="*/ 2147483647 w 622"/>
              <a:gd name="T57" fmla="*/ 2147483647 h 1471"/>
              <a:gd name="T58" fmla="*/ 2147483647 w 622"/>
              <a:gd name="T59" fmla="*/ 2147483647 h 1471"/>
              <a:gd name="T60" fmla="*/ 2147483647 w 622"/>
              <a:gd name="T61" fmla="*/ 2147483647 h 1471"/>
              <a:gd name="T62" fmla="*/ 2147483647 w 622"/>
              <a:gd name="T63" fmla="*/ 2147483647 h 14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2"/>
              <a:gd name="T97" fmla="*/ 0 h 1471"/>
              <a:gd name="T98" fmla="*/ 622 w 622"/>
              <a:gd name="T99" fmla="*/ 1471 h 14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2" h="1471">
                <a:moveTo>
                  <a:pt x="311" y="1471"/>
                </a:moveTo>
                <a:lnTo>
                  <a:pt x="342" y="1467"/>
                </a:lnTo>
                <a:lnTo>
                  <a:pt x="374" y="1457"/>
                </a:lnTo>
                <a:lnTo>
                  <a:pt x="404" y="1438"/>
                </a:lnTo>
                <a:lnTo>
                  <a:pt x="432" y="1413"/>
                </a:lnTo>
                <a:lnTo>
                  <a:pt x="459" y="1382"/>
                </a:lnTo>
                <a:lnTo>
                  <a:pt x="485" y="1346"/>
                </a:lnTo>
                <a:lnTo>
                  <a:pt x="509" y="1303"/>
                </a:lnTo>
                <a:lnTo>
                  <a:pt x="530" y="1255"/>
                </a:lnTo>
                <a:lnTo>
                  <a:pt x="551" y="1203"/>
                </a:lnTo>
                <a:lnTo>
                  <a:pt x="569" y="1147"/>
                </a:lnTo>
                <a:lnTo>
                  <a:pt x="585" y="1086"/>
                </a:lnTo>
                <a:lnTo>
                  <a:pt x="598" y="1023"/>
                </a:lnTo>
                <a:lnTo>
                  <a:pt x="608" y="955"/>
                </a:lnTo>
                <a:lnTo>
                  <a:pt x="616" y="885"/>
                </a:lnTo>
                <a:lnTo>
                  <a:pt x="621" y="812"/>
                </a:lnTo>
                <a:lnTo>
                  <a:pt x="622" y="737"/>
                </a:lnTo>
                <a:lnTo>
                  <a:pt x="621" y="661"/>
                </a:lnTo>
                <a:lnTo>
                  <a:pt x="616" y="589"/>
                </a:lnTo>
                <a:lnTo>
                  <a:pt x="608" y="517"/>
                </a:lnTo>
                <a:lnTo>
                  <a:pt x="598" y="450"/>
                </a:lnTo>
                <a:lnTo>
                  <a:pt x="585" y="386"/>
                </a:lnTo>
                <a:lnTo>
                  <a:pt x="569" y="325"/>
                </a:lnTo>
                <a:lnTo>
                  <a:pt x="551" y="268"/>
                </a:lnTo>
                <a:lnTo>
                  <a:pt x="530" y="216"/>
                </a:lnTo>
                <a:lnTo>
                  <a:pt x="509" y="168"/>
                </a:lnTo>
                <a:lnTo>
                  <a:pt x="485" y="126"/>
                </a:lnTo>
                <a:lnTo>
                  <a:pt x="459" y="89"/>
                </a:lnTo>
                <a:lnTo>
                  <a:pt x="432" y="58"/>
                </a:lnTo>
                <a:lnTo>
                  <a:pt x="404" y="33"/>
                </a:lnTo>
                <a:lnTo>
                  <a:pt x="374" y="15"/>
                </a:lnTo>
                <a:lnTo>
                  <a:pt x="342" y="4"/>
                </a:lnTo>
                <a:lnTo>
                  <a:pt x="311" y="0"/>
                </a:lnTo>
                <a:lnTo>
                  <a:pt x="280" y="4"/>
                </a:lnTo>
                <a:lnTo>
                  <a:pt x="248" y="15"/>
                </a:lnTo>
                <a:lnTo>
                  <a:pt x="218" y="33"/>
                </a:lnTo>
                <a:lnTo>
                  <a:pt x="189" y="58"/>
                </a:lnTo>
                <a:lnTo>
                  <a:pt x="163" y="89"/>
                </a:lnTo>
                <a:lnTo>
                  <a:pt x="137" y="126"/>
                </a:lnTo>
                <a:lnTo>
                  <a:pt x="113" y="168"/>
                </a:lnTo>
                <a:lnTo>
                  <a:pt x="90" y="216"/>
                </a:lnTo>
                <a:lnTo>
                  <a:pt x="71" y="268"/>
                </a:lnTo>
                <a:lnTo>
                  <a:pt x="53" y="325"/>
                </a:lnTo>
                <a:lnTo>
                  <a:pt x="37" y="386"/>
                </a:lnTo>
                <a:lnTo>
                  <a:pt x="24" y="450"/>
                </a:lnTo>
                <a:lnTo>
                  <a:pt x="14" y="517"/>
                </a:lnTo>
                <a:lnTo>
                  <a:pt x="6" y="589"/>
                </a:lnTo>
                <a:lnTo>
                  <a:pt x="1" y="661"/>
                </a:lnTo>
                <a:lnTo>
                  <a:pt x="0" y="737"/>
                </a:lnTo>
                <a:lnTo>
                  <a:pt x="1" y="812"/>
                </a:lnTo>
                <a:lnTo>
                  <a:pt x="6" y="885"/>
                </a:lnTo>
                <a:lnTo>
                  <a:pt x="14" y="955"/>
                </a:lnTo>
                <a:lnTo>
                  <a:pt x="24" y="1023"/>
                </a:lnTo>
                <a:lnTo>
                  <a:pt x="37" y="1086"/>
                </a:lnTo>
                <a:lnTo>
                  <a:pt x="53" y="1147"/>
                </a:lnTo>
                <a:lnTo>
                  <a:pt x="71" y="1203"/>
                </a:lnTo>
                <a:lnTo>
                  <a:pt x="90" y="1255"/>
                </a:lnTo>
                <a:lnTo>
                  <a:pt x="113" y="1303"/>
                </a:lnTo>
                <a:lnTo>
                  <a:pt x="137" y="1346"/>
                </a:lnTo>
                <a:lnTo>
                  <a:pt x="163" y="1382"/>
                </a:lnTo>
                <a:lnTo>
                  <a:pt x="189" y="1413"/>
                </a:lnTo>
                <a:lnTo>
                  <a:pt x="218" y="1438"/>
                </a:lnTo>
                <a:lnTo>
                  <a:pt x="248" y="1457"/>
                </a:lnTo>
                <a:lnTo>
                  <a:pt x="280" y="1467"/>
                </a:lnTo>
                <a:lnTo>
                  <a:pt x="311" y="147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7" name="Freeform 60"/>
          <p:cNvSpPr>
            <a:spLocks/>
          </p:cNvSpPr>
          <p:nvPr/>
        </p:nvSpPr>
        <p:spPr bwMode="auto">
          <a:xfrm>
            <a:off x="2474913" y="3546475"/>
            <a:ext cx="122237" cy="90488"/>
          </a:xfrm>
          <a:custGeom>
            <a:avLst/>
            <a:gdLst>
              <a:gd name="T0" fmla="*/ 2147483647 w 306"/>
              <a:gd name="T1" fmla="*/ 2147483647 h 229"/>
              <a:gd name="T2" fmla="*/ 2147483647 w 306"/>
              <a:gd name="T3" fmla="*/ 2147483647 h 229"/>
              <a:gd name="T4" fmla="*/ 2147483647 w 306"/>
              <a:gd name="T5" fmla="*/ 2147483647 h 229"/>
              <a:gd name="T6" fmla="*/ 2147483647 w 306"/>
              <a:gd name="T7" fmla="*/ 2147483647 h 229"/>
              <a:gd name="T8" fmla="*/ 2147483647 w 306"/>
              <a:gd name="T9" fmla="*/ 2147483647 h 229"/>
              <a:gd name="T10" fmla="*/ 2147483647 w 306"/>
              <a:gd name="T11" fmla="*/ 2147483647 h 229"/>
              <a:gd name="T12" fmla="*/ 2147483647 w 306"/>
              <a:gd name="T13" fmla="*/ 2147483647 h 229"/>
              <a:gd name="T14" fmla="*/ 2147483647 w 306"/>
              <a:gd name="T15" fmla="*/ 2147483647 h 229"/>
              <a:gd name="T16" fmla="*/ 2147483647 w 306"/>
              <a:gd name="T17" fmla="*/ 2147483647 h 229"/>
              <a:gd name="T18" fmla="*/ 0 w 306"/>
              <a:gd name="T19" fmla="*/ 2147483647 h 229"/>
              <a:gd name="T20" fmla="*/ 0 w 306"/>
              <a:gd name="T21" fmla="*/ 2147483647 h 229"/>
              <a:gd name="T22" fmla="*/ 2147483647 w 306"/>
              <a:gd name="T23" fmla="*/ 2147483647 h 229"/>
              <a:gd name="T24" fmla="*/ 2147483647 w 306"/>
              <a:gd name="T25" fmla="*/ 2147483647 h 229"/>
              <a:gd name="T26" fmla="*/ 2147483647 w 306"/>
              <a:gd name="T27" fmla="*/ 2147483647 h 229"/>
              <a:gd name="T28" fmla="*/ 2147483647 w 306"/>
              <a:gd name="T29" fmla="*/ 2147483647 h 229"/>
              <a:gd name="T30" fmla="*/ 2147483647 w 306"/>
              <a:gd name="T31" fmla="*/ 2147483647 h 229"/>
              <a:gd name="T32" fmla="*/ 2147483647 w 306"/>
              <a:gd name="T33" fmla="*/ 2147483647 h 229"/>
              <a:gd name="T34" fmla="*/ 2147483647 w 306"/>
              <a:gd name="T35" fmla="*/ 2147483647 h 229"/>
              <a:gd name="T36" fmla="*/ 2147483647 w 306"/>
              <a:gd name="T37" fmla="*/ 0 h 229"/>
              <a:gd name="T38" fmla="*/ 2147483647 w 306"/>
              <a:gd name="T39" fmla="*/ 0 h 229"/>
              <a:gd name="T40" fmla="*/ 2147483647 w 306"/>
              <a:gd name="T41" fmla="*/ 2147483647 h 229"/>
              <a:gd name="T42" fmla="*/ 2147483647 w 306"/>
              <a:gd name="T43" fmla="*/ 2147483647 h 229"/>
              <a:gd name="T44" fmla="*/ 2147483647 w 306"/>
              <a:gd name="T45" fmla="*/ 2147483647 h 229"/>
              <a:gd name="T46" fmla="*/ 2147483647 w 306"/>
              <a:gd name="T47" fmla="*/ 2147483647 h 229"/>
              <a:gd name="T48" fmla="*/ 2147483647 w 306"/>
              <a:gd name="T49" fmla="*/ 2147483647 h 229"/>
              <a:gd name="T50" fmla="*/ 2147483647 w 306"/>
              <a:gd name="T51" fmla="*/ 2147483647 h 229"/>
              <a:gd name="T52" fmla="*/ 2147483647 w 306"/>
              <a:gd name="T53" fmla="*/ 2147483647 h 229"/>
              <a:gd name="T54" fmla="*/ 2147483647 w 306"/>
              <a:gd name="T55" fmla="*/ 2147483647 h 2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6"/>
              <a:gd name="T85" fmla="*/ 0 h 229"/>
              <a:gd name="T86" fmla="*/ 306 w 306"/>
              <a:gd name="T87" fmla="*/ 229 h 22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6" h="229">
                <a:moveTo>
                  <a:pt x="248" y="229"/>
                </a:moveTo>
                <a:lnTo>
                  <a:pt x="95" y="229"/>
                </a:lnTo>
                <a:lnTo>
                  <a:pt x="76" y="228"/>
                </a:lnTo>
                <a:lnTo>
                  <a:pt x="58" y="223"/>
                </a:lnTo>
                <a:lnTo>
                  <a:pt x="42" y="217"/>
                </a:lnTo>
                <a:lnTo>
                  <a:pt x="28" y="208"/>
                </a:lnTo>
                <a:lnTo>
                  <a:pt x="16" y="197"/>
                </a:lnTo>
                <a:lnTo>
                  <a:pt x="7" y="184"/>
                </a:lnTo>
                <a:lnTo>
                  <a:pt x="2" y="170"/>
                </a:lnTo>
                <a:lnTo>
                  <a:pt x="0" y="155"/>
                </a:lnTo>
                <a:lnTo>
                  <a:pt x="0" y="75"/>
                </a:lnTo>
                <a:lnTo>
                  <a:pt x="2" y="59"/>
                </a:lnTo>
                <a:lnTo>
                  <a:pt x="7" y="46"/>
                </a:lnTo>
                <a:lnTo>
                  <a:pt x="16" y="33"/>
                </a:lnTo>
                <a:lnTo>
                  <a:pt x="28" y="22"/>
                </a:lnTo>
                <a:lnTo>
                  <a:pt x="42" y="12"/>
                </a:lnTo>
                <a:lnTo>
                  <a:pt x="58" y="6"/>
                </a:lnTo>
                <a:lnTo>
                  <a:pt x="76" y="2"/>
                </a:lnTo>
                <a:lnTo>
                  <a:pt x="95" y="0"/>
                </a:lnTo>
                <a:lnTo>
                  <a:pt x="248" y="0"/>
                </a:lnTo>
                <a:lnTo>
                  <a:pt x="277" y="10"/>
                </a:lnTo>
                <a:lnTo>
                  <a:pt x="297" y="37"/>
                </a:lnTo>
                <a:lnTo>
                  <a:pt x="305" y="73"/>
                </a:lnTo>
                <a:lnTo>
                  <a:pt x="306" y="115"/>
                </a:lnTo>
                <a:lnTo>
                  <a:pt x="300" y="157"/>
                </a:lnTo>
                <a:lnTo>
                  <a:pt x="288" y="193"/>
                </a:lnTo>
                <a:lnTo>
                  <a:pt x="270" y="220"/>
                </a:lnTo>
                <a:lnTo>
                  <a:pt x="248" y="2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8" name="Freeform 61"/>
          <p:cNvSpPr>
            <a:spLocks/>
          </p:cNvSpPr>
          <p:nvPr/>
        </p:nvSpPr>
        <p:spPr bwMode="auto">
          <a:xfrm>
            <a:off x="2597150" y="3455988"/>
            <a:ext cx="109538" cy="257175"/>
          </a:xfrm>
          <a:custGeom>
            <a:avLst/>
            <a:gdLst>
              <a:gd name="T0" fmla="*/ 0 w 274"/>
              <a:gd name="T1" fmla="*/ 0 h 646"/>
              <a:gd name="T2" fmla="*/ 2147483647 w 274"/>
              <a:gd name="T3" fmla="*/ 0 h 646"/>
              <a:gd name="T4" fmla="*/ 2147483647 w 274"/>
              <a:gd name="T5" fmla="*/ 2147483647 h 646"/>
              <a:gd name="T6" fmla="*/ 2147483647 w 274"/>
              <a:gd name="T7" fmla="*/ 2147483647 h 646"/>
              <a:gd name="T8" fmla="*/ 2147483647 w 274"/>
              <a:gd name="T9" fmla="*/ 2147483647 h 646"/>
              <a:gd name="T10" fmla="*/ 2147483647 w 274"/>
              <a:gd name="T11" fmla="*/ 2147483647 h 646"/>
              <a:gd name="T12" fmla="*/ 2147483647 w 274"/>
              <a:gd name="T13" fmla="*/ 2147483647 h 646"/>
              <a:gd name="T14" fmla="*/ 2147483647 w 274"/>
              <a:gd name="T15" fmla="*/ 2147483647 h 646"/>
              <a:gd name="T16" fmla="*/ 2147483647 w 274"/>
              <a:gd name="T17" fmla="*/ 2147483647 h 646"/>
              <a:gd name="T18" fmla="*/ 2147483647 w 274"/>
              <a:gd name="T19" fmla="*/ 2147483647 h 646"/>
              <a:gd name="T20" fmla="*/ 2147483647 w 274"/>
              <a:gd name="T21" fmla="*/ 2147483647 h 646"/>
              <a:gd name="T22" fmla="*/ 2147483647 w 274"/>
              <a:gd name="T23" fmla="*/ 2147483647 h 646"/>
              <a:gd name="T24" fmla="*/ 2147483647 w 274"/>
              <a:gd name="T25" fmla="*/ 2147483647 h 646"/>
              <a:gd name="T26" fmla="*/ 2147483647 w 274"/>
              <a:gd name="T27" fmla="*/ 2147483647 h 646"/>
              <a:gd name="T28" fmla="*/ 2147483647 w 274"/>
              <a:gd name="T29" fmla="*/ 2147483647 h 646"/>
              <a:gd name="T30" fmla="*/ 2147483647 w 274"/>
              <a:gd name="T31" fmla="*/ 2147483647 h 646"/>
              <a:gd name="T32" fmla="*/ 2147483647 w 274"/>
              <a:gd name="T33" fmla="*/ 2147483647 h 646"/>
              <a:gd name="T34" fmla="*/ 2147483647 w 274"/>
              <a:gd name="T35" fmla="*/ 2147483647 h 646"/>
              <a:gd name="T36" fmla="*/ 2147483647 w 274"/>
              <a:gd name="T37" fmla="*/ 2147483647 h 646"/>
              <a:gd name="T38" fmla="*/ 2147483647 w 274"/>
              <a:gd name="T39" fmla="*/ 2147483647 h 646"/>
              <a:gd name="T40" fmla="*/ 2147483647 w 274"/>
              <a:gd name="T41" fmla="*/ 2147483647 h 646"/>
              <a:gd name="T42" fmla="*/ 2147483647 w 274"/>
              <a:gd name="T43" fmla="*/ 2147483647 h 646"/>
              <a:gd name="T44" fmla="*/ 0 w 274"/>
              <a:gd name="T45" fmla="*/ 2147483647 h 646"/>
              <a:gd name="T46" fmla="*/ 2147483647 w 274"/>
              <a:gd name="T47" fmla="*/ 2147483647 h 646"/>
              <a:gd name="T48" fmla="*/ 2147483647 w 274"/>
              <a:gd name="T49" fmla="*/ 2147483647 h 646"/>
              <a:gd name="T50" fmla="*/ 2147483647 w 274"/>
              <a:gd name="T51" fmla="*/ 2147483647 h 646"/>
              <a:gd name="T52" fmla="*/ 2147483647 w 274"/>
              <a:gd name="T53" fmla="*/ 2147483647 h 646"/>
              <a:gd name="T54" fmla="*/ 2147483647 w 274"/>
              <a:gd name="T55" fmla="*/ 2147483647 h 646"/>
              <a:gd name="T56" fmla="*/ 2147483647 w 274"/>
              <a:gd name="T57" fmla="*/ 2147483647 h 646"/>
              <a:gd name="T58" fmla="*/ 2147483647 w 274"/>
              <a:gd name="T59" fmla="*/ 2147483647 h 646"/>
              <a:gd name="T60" fmla="*/ 2147483647 w 274"/>
              <a:gd name="T61" fmla="*/ 2147483647 h 646"/>
              <a:gd name="T62" fmla="*/ 2147483647 w 274"/>
              <a:gd name="T63" fmla="*/ 2147483647 h 646"/>
              <a:gd name="T64" fmla="*/ 2147483647 w 274"/>
              <a:gd name="T65" fmla="*/ 2147483647 h 646"/>
              <a:gd name="T66" fmla="*/ 2147483647 w 274"/>
              <a:gd name="T67" fmla="*/ 2147483647 h 646"/>
              <a:gd name="T68" fmla="*/ 2147483647 w 274"/>
              <a:gd name="T69" fmla="*/ 2147483647 h 646"/>
              <a:gd name="T70" fmla="*/ 2147483647 w 274"/>
              <a:gd name="T71" fmla="*/ 2147483647 h 646"/>
              <a:gd name="T72" fmla="*/ 2147483647 w 274"/>
              <a:gd name="T73" fmla="*/ 2147483647 h 646"/>
              <a:gd name="T74" fmla="*/ 2147483647 w 274"/>
              <a:gd name="T75" fmla="*/ 2147483647 h 646"/>
              <a:gd name="T76" fmla="*/ 0 w 274"/>
              <a:gd name="T77" fmla="*/ 0 h 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4"/>
              <a:gd name="T118" fmla="*/ 0 h 646"/>
              <a:gd name="T119" fmla="*/ 274 w 274"/>
              <a:gd name="T120" fmla="*/ 646 h 6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4" h="646">
                <a:moveTo>
                  <a:pt x="0" y="0"/>
                </a:moveTo>
                <a:lnTo>
                  <a:pt x="158" y="0"/>
                </a:lnTo>
                <a:lnTo>
                  <a:pt x="170" y="1"/>
                </a:lnTo>
                <a:lnTo>
                  <a:pt x="181" y="6"/>
                </a:lnTo>
                <a:lnTo>
                  <a:pt x="192" y="14"/>
                </a:lnTo>
                <a:lnTo>
                  <a:pt x="203" y="25"/>
                </a:lnTo>
                <a:lnTo>
                  <a:pt x="212" y="38"/>
                </a:lnTo>
                <a:lnTo>
                  <a:pt x="222" y="55"/>
                </a:lnTo>
                <a:lnTo>
                  <a:pt x="231" y="73"/>
                </a:lnTo>
                <a:lnTo>
                  <a:pt x="240" y="94"/>
                </a:lnTo>
                <a:lnTo>
                  <a:pt x="254" y="142"/>
                </a:lnTo>
                <a:lnTo>
                  <a:pt x="264" y="198"/>
                </a:lnTo>
                <a:lnTo>
                  <a:pt x="271" y="258"/>
                </a:lnTo>
                <a:lnTo>
                  <a:pt x="274" y="323"/>
                </a:lnTo>
                <a:lnTo>
                  <a:pt x="271" y="388"/>
                </a:lnTo>
                <a:lnTo>
                  <a:pt x="264" y="448"/>
                </a:lnTo>
                <a:lnTo>
                  <a:pt x="254" y="504"/>
                </a:lnTo>
                <a:lnTo>
                  <a:pt x="240" y="551"/>
                </a:lnTo>
                <a:lnTo>
                  <a:pt x="223" y="591"/>
                </a:lnTo>
                <a:lnTo>
                  <a:pt x="203" y="621"/>
                </a:lnTo>
                <a:lnTo>
                  <a:pt x="181" y="640"/>
                </a:lnTo>
                <a:lnTo>
                  <a:pt x="158" y="646"/>
                </a:lnTo>
                <a:lnTo>
                  <a:pt x="0" y="646"/>
                </a:lnTo>
                <a:lnTo>
                  <a:pt x="23" y="640"/>
                </a:lnTo>
                <a:lnTo>
                  <a:pt x="45" y="621"/>
                </a:lnTo>
                <a:lnTo>
                  <a:pt x="65" y="591"/>
                </a:lnTo>
                <a:lnTo>
                  <a:pt x="82" y="551"/>
                </a:lnTo>
                <a:lnTo>
                  <a:pt x="96" y="504"/>
                </a:lnTo>
                <a:lnTo>
                  <a:pt x="106" y="448"/>
                </a:lnTo>
                <a:lnTo>
                  <a:pt x="113" y="388"/>
                </a:lnTo>
                <a:lnTo>
                  <a:pt x="116" y="323"/>
                </a:lnTo>
                <a:lnTo>
                  <a:pt x="113" y="258"/>
                </a:lnTo>
                <a:lnTo>
                  <a:pt x="106" y="198"/>
                </a:lnTo>
                <a:lnTo>
                  <a:pt x="96" y="142"/>
                </a:lnTo>
                <a:lnTo>
                  <a:pt x="82" y="94"/>
                </a:lnTo>
                <a:lnTo>
                  <a:pt x="65" y="55"/>
                </a:lnTo>
                <a:lnTo>
                  <a:pt x="45" y="25"/>
                </a:lnTo>
                <a:lnTo>
                  <a:pt x="23"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9" name="Freeform 62"/>
          <p:cNvSpPr>
            <a:spLocks/>
          </p:cNvSpPr>
          <p:nvPr/>
        </p:nvSpPr>
        <p:spPr bwMode="auto">
          <a:xfrm>
            <a:off x="2641600" y="3294063"/>
            <a:ext cx="473075" cy="582612"/>
          </a:xfrm>
          <a:custGeom>
            <a:avLst/>
            <a:gdLst>
              <a:gd name="T0" fmla="*/ 0 w 1193"/>
              <a:gd name="T1" fmla="*/ 2147483647 h 1470"/>
              <a:gd name="T2" fmla="*/ 2147483647 w 1193"/>
              <a:gd name="T3" fmla="*/ 2147483647 h 1470"/>
              <a:gd name="T4" fmla="*/ 2147483647 w 1193"/>
              <a:gd name="T5" fmla="*/ 2147483647 h 1470"/>
              <a:gd name="T6" fmla="*/ 2147483647 w 1193"/>
              <a:gd name="T7" fmla="*/ 2147483647 h 1470"/>
              <a:gd name="T8" fmla="*/ 2147483647 w 1193"/>
              <a:gd name="T9" fmla="*/ 2147483647 h 1470"/>
              <a:gd name="T10" fmla="*/ 2147483647 w 1193"/>
              <a:gd name="T11" fmla="*/ 2147483647 h 1470"/>
              <a:gd name="T12" fmla="*/ 2147483647 w 1193"/>
              <a:gd name="T13" fmla="*/ 2147483647 h 1470"/>
              <a:gd name="T14" fmla="*/ 2147483647 w 1193"/>
              <a:gd name="T15" fmla="*/ 2147483647 h 1470"/>
              <a:gd name="T16" fmla="*/ 2147483647 w 1193"/>
              <a:gd name="T17" fmla="*/ 2147483647 h 1470"/>
              <a:gd name="T18" fmla="*/ 2147483647 w 1193"/>
              <a:gd name="T19" fmla="*/ 2147483647 h 1470"/>
              <a:gd name="T20" fmla="*/ 2147483647 w 1193"/>
              <a:gd name="T21" fmla="*/ 2147483647 h 1470"/>
              <a:gd name="T22" fmla="*/ 2147483647 w 1193"/>
              <a:gd name="T23" fmla="*/ 2147483647 h 1470"/>
              <a:gd name="T24" fmla="*/ 2147483647 w 1193"/>
              <a:gd name="T25" fmla="*/ 2147483647 h 1470"/>
              <a:gd name="T26" fmla="*/ 2147483647 w 1193"/>
              <a:gd name="T27" fmla="*/ 2147483647 h 1470"/>
              <a:gd name="T28" fmla="*/ 2147483647 w 1193"/>
              <a:gd name="T29" fmla="*/ 2147483647 h 1470"/>
              <a:gd name="T30" fmla="*/ 2147483647 w 1193"/>
              <a:gd name="T31" fmla="*/ 2147483647 h 1470"/>
              <a:gd name="T32" fmla="*/ 2147483647 w 1193"/>
              <a:gd name="T33" fmla="*/ 2147483647 h 1470"/>
              <a:gd name="T34" fmla="*/ 2147483647 w 1193"/>
              <a:gd name="T35" fmla="*/ 2147483647 h 1470"/>
              <a:gd name="T36" fmla="*/ 2147483647 w 1193"/>
              <a:gd name="T37" fmla="*/ 2147483647 h 1470"/>
              <a:gd name="T38" fmla="*/ 2147483647 w 1193"/>
              <a:gd name="T39" fmla="*/ 2147483647 h 1470"/>
              <a:gd name="T40" fmla="*/ 2147483647 w 1193"/>
              <a:gd name="T41" fmla="*/ 2147483647 h 1470"/>
              <a:gd name="T42" fmla="*/ 2147483647 w 1193"/>
              <a:gd name="T43" fmla="*/ 2147483647 h 1470"/>
              <a:gd name="T44" fmla="*/ 2147483647 w 1193"/>
              <a:gd name="T45" fmla="*/ 2147483647 h 1470"/>
              <a:gd name="T46" fmla="*/ 2147483647 w 1193"/>
              <a:gd name="T47" fmla="*/ 2147483647 h 1470"/>
              <a:gd name="T48" fmla="*/ 2147483647 w 1193"/>
              <a:gd name="T49" fmla="*/ 2147483647 h 1470"/>
              <a:gd name="T50" fmla="*/ 2147483647 w 1193"/>
              <a:gd name="T51" fmla="*/ 2147483647 h 1470"/>
              <a:gd name="T52" fmla="*/ 2147483647 w 1193"/>
              <a:gd name="T53" fmla="*/ 2147483647 h 1470"/>
              <a:gd name="T54" fmla="*/ 2147483647 w 1193"/>
              <a:gd name="T55" fmla="*/ 2147483647 h 1470"/>
              <a:gd name="T56" fmla="*/ 2147483647 w 1193"/>
              <a:gd name="T57" fmla="*/ 2147483647 h 1470"/>
              <a:gd name="T58" fmla="*/ 2147483647 w 1193"/>
              <a:gd name="T59" fmla="*/ 2147483647 h 1470"/>
              <a:gd name="T60" fmla="*/ 2147483647 w 1193"/>
              <a:gd name="T61" fmla="*/ 2147483647 h 1470"/>
              <a:gd name="T62" fmla="*/ 2147483647 w 1193"/>
              <a:gd name="T63" fmla="*/ 2147483647 h 1470"/>
              <a:gd name="T64" fmla="*/ 2147483647 w 1193"/>
              <a:gd name="T65" fmla="*/ 2147483647 h 1470"/>
              <a:gd name="T66" fmla="*/ 2147483647 w 1193"/>
              <a:gd name="T67" fmla="*/ 2147483647 h 1470"/>
              <a:gd name="T68" fmla="*/ 2147483647 w 1193"/>
              <a:gd name="T69" fmla="*/ 2147483647 h 1470"/>
              <a:gd name="T70" fmla="*/ 2147483647 w 1193"/>
              <a:gd name="T71" fmla="*/ 2147483647 h 1470"/>
              <a:gd name="T72" fmla="*/ 2147483647 w 1193"/>
              <a:gd name="T73" fmla="*/ 2147483647 h 1470"/>
              <a:gd name="T74" fmla="*/ 2147483647 w 1193"/>
              <a:gd name="T75" fmla="*/ 2147483647 h 1470"/>
              <a:gd name="T76" fmla="*/ 2147483647 w 1193"/>
              <a:gd name="T77" fmla="*/ 2147483647 h 1470"/>
              <a:gd name="T78" fmla="*/ 2147483647 w 1193"/>
              <a:gd name="T79" fmla="*/ 2147483647 h 1470"/>
              <a:gd name="T80" fmla="*/ 2147483647 w 1193"/>
              <a:gd name="T81" fmla="*/ 2147483647 h 1470"/>
              <a:gd name="T82" fmla="*/ 2147483647 w 1193"/>
              <a:gd name="T83" fmla="*/ 2147483647 h 1470"/>
              <a:gd name="T84" fmla="*/ 2147483647 w 1193"/>
              <a:gd name="T85" fmla="*/ 2147483647 h 1470"/>
              <a:gd name="T86" fmla="*/ 2147483647 w 1193"/>
              <a:gd name="T87" fmla="*/ 2147483647 h 1470"/>
              <a:gd name="T88" fmla="*/ 2147483647 w 1193"/>
              <a:gd name="T89" fmla="*/ 2147483647 h 1470"/>
              <a:gd name="T90" fmla="*/ 2147483647 w 1193"/>
              <a:gd name="T91" fmla="*/ 2147483647 h 1470"/>
              <a:gd name="T92" fmla="*/ 2147483647 w 1193"/>
              <a:gd name="T93" fmla="*/ 2147483647 h 1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93"/>
              <a:gd name="T142" fmla="*/ 0 h 1470"/>
              <a:gd name="T143" fmla="*/ 1193 w 1193"/>
              <a:gd name="T144" fmla="*/ 1470 h 14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93" h="1470">
                <a:moveTo>
                  <a:pt x="221" y="1470"/>
                </a:moveTo>
                <a:lnTo>
                  <a:pt x="0" y="1470"/>
                </a:lnTo>
                <a:lnTo>
                  <a:pt x="32" y="1466"/>
                </a:lnTo>
                <a:lnTo>
                  <a:pt x="63" y="1455"/>
                </a:lnTo>
                <a:lnTo>
                  <a:pt x="93" y="1437"/>
                </a:lnTo>
                <a:lnTo>
                  <a:pt x="122" y="1412"/>
                </a:lnTo>
                <a:lnTo>
                  <a:pt x="149" y="1380"/>
                </a:lnTo>
                <a:lnTo>
                  <a:pt x="175" y="1344"/>
                </a:lnTo>
                <a:lnTo>
                  <a:pt x="199" y="1302"/>
                </a:lnTo>
                <a:lnTo>
                  <a:pt x="221" y="1254"/>
                </a:lnTo>
                <a:lnTo>
                  <a:pt x="242" y="1202"/>
                </a:lnTo>
                <a:lnTo>
                  <a:pt x="260" y="1145"/>
                </a:lnTo>
                <a:lnTo>
                  <a:pt x="275" y="1085"/>
                </a:lnTo>
                <a:lnTo>
                  <a:pt x="289" y="1021"/>
                </a:lnTo>
                <a:lnTo>
                  <a:pt x="298" y="954"/>
                </a:lnTo>
                <a:lnTo>
                  <a:pt x="307" y="884"/>
                </a:lnTo>
                <a:lnTo>
                  <a:pt x="312" y="810"/>
                </a:lnTo>
                <a:lnTo>
                  <a:pt x="313" y="735"/>
                </a:lnTo>
                <a:lnTo>
                  <a:pt x="312" y="690"/>
                </a:lnTo>
                <a:lnTo>
                  <a:pt x="310" y="645"/>
                </a:lnTo>
                <a:lnTo>
                  <a:pt x="308" y="600"/>
                </a:lnTo>
                <a:lnTo>
                  <a:pt x="303" y="557"/>
                </a:lnTo>
                <a:lnTo>
                  <a:pt x="298" y="514"/>
                </a:lnTo>
                <a:lnTo>
                  <a:pt x="292" y="473"/>
                </a:lnTo>
                <a:lnTo>
                  <a:pt x="285" y="432"/>
                </a:lnTo>
                <a:lnTo>
                  <a:pt x="277" y="393"/>
                </a:lnTo>
                <a:lnTo>
                  <a:pt x="269" y="363"/>
                </a:lnTo>
                <a:lnTo>
                  <a:pt x="260" y="334"/>
                </a:lnTo>
                <a:lnTo>
                  <a:pt x="249" y="305"/>
                </a:lnTo>
                <a:lnTo>
                  <a:pt x="237" y="276"/>
                </a:lnTo>
                <a:lnTo>
                  <a:pt x="224" y="247"/>
                </a:lnTo>
                <a:lnTo>
                  <a:pt x="208" y="219"/>
                </a:lnTo>
                <a:lnTo>
                  <a:pt x="193" y="192"/>
                </a:lnTo>
                <a:lnTo>
                  <a:pt x="177" y="166"/>
                </a:lnTo>
                <a:lnTo>
                  <a:pt x="160" y="141"/>
                </a:lnTo>
                <a:lnTo>
                  <a:pt x="143" y="117"/>
                </a:lnTo>
                <a:lnTo>
                  <a:pt x="126" y="94"/>
                </a:lnTo>
                <a:lnTo>
                  <a:pt x="109" y="74"/>
                </a:lnTo>
                <a:lnTo>
                  <a:pt x="92" y="54"/>
                </a:lnTo>
                <a:lnTo>
                  <a:pt x="75" y="36"/>
                </a:lnTo>
                <a:lnTo>
                  <a:pt x="60" y="20"/>
                </a:lnTo>
                <a:lnTo>
                  <a:pt x="45" y="6"/>
                </a:lnTo>
                <a:lnTo>
                  <a:pt x="221" y="0"/>
                </a:lnTo>
                <a:lnTo>
                  <a:pt x="250" y="4"/>
                </a:lnTo>
                <a:lnTo>
                  <a:pt x="279" y="12"/>
                </a:lnTo>
                <a:lnTo>
                  <a:pt x="307" y="28"/>
                </a:lnTo>
                <a:lnTo>
                  <a:pt x="333" y="49"/>
                </a:lnTo>
                <a:lnTo>
                  <a:pt x="359" y="75"/>
                </a:lnTo>
                <a:lnTo>
                  <a:pt x="383" y="106"/>
                </a:lnTo>
                <a:lnTo>
                  <a:pt x="406" y="143"/>
                </a:lnTo>
                <a:lnTo>
                  <a:pt x="427" y="183"/>
                </a:lnTo>
                <a:lnTo>
                  <a:pt x="448" y="228"/>
                </a:lnTo>
                <a:lnTo>
                  <a:pt x="466" y="277"/>
                </a:lnTo>
                <a:lnTo>
                  <a:pt x="482" y="329"/>
                </a:lnTo>
                <a:lnTo>
                  <a:pt x="496" y="386"/>
                </a:lnTo>
                <a:lnTo>
                  <a:pt x="508" y="445"/>
                </a:lnTo>
                <a:lnTo>
                  <a:pt x="518" y="506"/>
                </a:lnTo>
                <a:lnTo>
                  <a:pt x="526" y="570"/>
                </a:lnTo>
                <a:lnTo>
                  <a:pt x="531" y="637"/>
                </a:lnTo>
                <a:lnTo>
                  <a:pt x="1122" y="637"/>
                </a:lnTo>
                <a:lnTo>
                  <a:pt x="1136" y="640"/>
                </a:lnTo>
                <a:lnTo>
                  <a:pt x="1150" y="647"/>
                </a:lnTo>
                <a:lnTo>
                  <a:pt x="1162" y="659"/>
                </a:lnTo>
                <a:lnTo>
                  <a:pt x="1173" y="672"/>
                </a:lnTo>
                <a:lnTo>
                  <a:pt x="1181" y="685"/>
                </a:lnTo>
                <a:lnTo>
                  <a:pt x="1187" y="697"/>
                </a:lnTo>
                <a:lnTo>
                  <a:pt x="1192" y="704"/>
                </a:lnTo>
                <a:lnTo>
                  <a:pt x="1193" y="708"/>
                </a:lnTo>
                <a:lnTo>
                  <a:pt x="1193" y="786"/>
                </a:lnTo>
                <a:lnTo>
                  <a:pt x="1189" y="800"/>
                </a:lnTo>
                <a:lnTo>
                  <a:pt x="1182" y="814"/>
                </a:lnTo>
                <a:lnTo>
                  <a:pt x="1170" y="825"/>
                </a:lnTo>
                <a:lnTo>
                  <a:pt x="1158" y="835"/>
                </a:lnTo>
                <a:lnTo>
                  <a:pt x="1145" y="844"/>
                </a:lnTo>
                <a:lnTo>
                  <a:pt x="1133" y="850"/>
                </a:lnTo>
                <a:lnTo>
                  <a:pt x="1126" y="855"/>
                </a:lnTo>
                <a:lnTo>
                  <a:pt x="1122" y="856"/>
                </a:lnTo>
                <a:lnTo>
                  <a:pt x="530" y="856"/>
                </a:lnTo>
                <a:lnTo>
                  <a:pt x="524" y="920"/>
                </a:lnTo>
                <a:lnTo>
                  <a:pt x="515" y="983"/>
                </a:lnTo>
                <a:lnTo>
                  <a:pt x="506" y="1042"/>
                </a:lnTo>
                <a:lnTo>
                  <a:pt x="492" y="1098"/>
                </a:lnTo>
                <a:lnTo>
                  <a:pt x="478" y="1153"/>
                </a:lnTo>
                <a:lnTo>
                  <a:pt x="462" y="1203"/>
                </a:lnTo>
                <a:lnTo>
                  <a:pt x="444" y="1250"/>
                </a:lnTo>
                <a:lnTo>
                  <a:pt x="425" y="1294"/>
                </a:lnTo>
                <a:lnTo>
                  <a:pt x="403" y="1332"/>
                </a:lnTo>
                <a:lnTo>
                  <a:pt x="380" y="1367"/>
                </a:lnTo>
                <a:lnTo>
                  <a:pt x="356" y="1397"/>
                </a:lnTo>
                <a:lnTo>
                  <a:pt x="331" y="1423"/>
                </a:lnTo>
                <a:lnTo>
                  <a:pt x="306" y="1443"/>
                </a:lnTo>
                <a:lnTo>
                  <a:pt x="278" y="1458"/>
                </a:lnTo>
                <a:lnTo>
                  <a:pt x="250" y="1466"/>
                </a:lnTo>
                <a:lnTo>
                  <a:pt x="221" y="14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0" name="Freeform 63"/>
          <p:cNvSpPr>
            <a:spLocks/>
          </p:cNvSpPr>
          <p:nvPr/>
        </p:nvSpPr>
        <p:spPr bwMode="auto">
          <a:xfrm>
            <a:off x="3068638" y="3294063"/>
            <a:ext cx="336550" cy="582612"/>
          </a:xfrm>
          <a:custGeom>
            <a:avLst/>
            <a:gdLst>
              <a:gd name="T0" fmla="*/ 2147483647 w 850"/>
              <a:gd name="T1" fmla="*/ 2147483647 h 1470"/>
              <a:gd name="T2" fmla="*/ 2147483647 w 850"/>
              <a:gd name="T3" fmla="*/ 2147483647 h 1470"/>
              <a:gd name="T4" fmla="*/ 2147483647 w 850"/>
              <a:gd name="T5" fmla="*/ 2147483647 h 1470"/>
              <a:gd name="T6" fmla="*/ 2147483647 w 850"/>
              <a:gd name="T7" fmla="*/ 2147483647 h 1470"/>
              <a:gd name="T8" fmla="*/ 2147483647 w 850"/>
              <a:gd name="T9" fmla="*/ 2147483647 h 1470"/>
              <a:gd name="T10" fmla="*/ 2147483647 w 850"/>
              <a:gd name="T11" fmla="*/ 2147483647 h 1470"/>
              <a:gd name="T12" fmla="*/ 2147483647 w 850"/>
              <a:gd name="T13" fmla="*/ 2147483647 h 1470"/>
              <a:gd name="T14" fmla="*/ 2147483647 w 850"/>
              <a:gd name="T15" fmla="*/ 2147483647 h 1470"/>
              <a:gd name="T16" fmla="*/ 2147483647 w 850"/>
              <a:gd name="T17" fmla="*/ 2147483647 h 1470"/>
              <a:gd name="T18" fmla="*/ 2147483647 w 850"/>
              <a:gd name="T19" fmla="*/ 2147483647 h 1470"/>
              <a:gd name="T20" fmla="*/ 2147483647 w 850"/>
              <a:gd name="T21" fmla="*/ 2147483647 h 1470"/>
              <a:gd name="T22" fmla="*/ 2147483647 w 850"/>
              <a:gd name="T23" fmla="*/ 2147483647 h 1470"/>
              <a:gd name="T24" fmla="*/ 2147483647 w 850"/>
              <a:gd name="T25" fmla="*/ 2147483647 h 1470"/>
              <a:gd name="T26" fmla="*/ 2147483647 w 850"/>
              <a:gd name="T27" fmla="*/ 2147483647 h 1470"/>
              <a:gd name="T28" fmla="*/ 2147483647 w 850"/>
              <a:gd name="T29" fmla="*/ 2147483647 h 1470"/>
              <a:gd name="T30" fmla="*/ 0 w 850"/>
              <a:gd name="T31" fmla="*/ 2147483647 h 1470"/>
              <a:gd name="T32" fmla="*/ 2147483647 w 850"/>
              <a:gd name="T33" fmla="*/ 2147483647 h 1470"/>
              <a:gd name="T34" fmla="*/ 2147483647 w 850"/>
              <a:gd name="T35" fmla="*/ 2147483647 h 1470"/>
              <a:gd name="T36" fmla="*/ 2147483647 w 850"/>
              <a:gd name="T37" fmla="*/ 2147483647 h 1470"/>
              <a:gd name="T38" fmla="*/ 2147483647 w 850"/>
              <a:gd name="T39" fmla="*/ 2147483647 h 1470"/>
              <a:gd name="T40" fmla="*/ 2147483647 w 850"/>
              <a:gd name="T41" fmla="*/ 2147483647 h 1470"/>
              <a:gd name="T42" fmla="*/ 2147483647 w 850"/>
              <a:gd name="T43" fmla="*/ 2147483647 h 1470"/>
              <a:gd name="T44" fmla="*/ 2147483647 w 850"/>
              <a:gd name="T45" fmla="*/ 2147483647 h 1470"/>
              <a:gd name="T46" fmla="*/ 2147483647 w 850"/>
              <a:gd name="T47" fmla="*/ 2147483647 h 1470"/>
              <a:gd name="T48" fmla="*/ 2147483647 w 850"/>
              <a:gd name="T49" fmla="*/ 2147483647 h 1470"/>
              <a:gd name="T50" fmla="*/ 2147483647 w 850"/>
              <a:gd name="T51" fmla="*/ 2147483647 h 1470"/>
              <a:gd name="T52" fmla="*/ 2147483647 w 850"/>
              <a:gd name="T53" fmla="*/ 2147483647 h 1470"/>
              <a:gd name="T54" fmla="*/ 2147483647 w 850"/>
              <a:gd name="T55" fmla="*/ 2147483647 h 1470"/>
              <a:gd name="T56" fmla="*/ 2147483647 w 850"/>
              <a:gd name="T57" fmla="*/ 2147483647 h 1470"/>
              <a:gd name="T58" fmla="*/ 2147483647 w 850"/>
              <a:gd name="T59" fmla="*/ 2147483647 h 1470"/>
              <a:gd name="T60" fmla="*/ 2147483647 w 850"/>
              <a:gd name="T61" fmla="*/ 2147483647 h 1470"/>
              <a:gd name="T62" fmla="*/ 0 w 850"/>
              <a:gd name="T63" fmla="*/ 0 h 1470"/>
              <a:gd name="T64" fmla="*/ 2147483647 w 850"/>
              <a:gd name="T65" fmla="*/ 2147483647 h 1470"/>
              <a:gd name="T66" fmla="*/ 2147483647 w 850"/>
              <a:gd name="T67" fmla="*/ 2147483647 h 1470"/>
              <a:gd name="T68" fmla="*/ 2147483647 w 850"/>
              <a:gd name="T69" fmla="*/ 2147483647 h 1470"/>
              <a:gd name="T70" fmla="*/ 2147483647 w 850"/>
              <a:gd name="T71" fmla="*/ 2147483647 h 1470"/>
              <a:gd name="T72" fmla="*/ 2147483647 w 850"/>
              <a:gd name="T73" fmla="*/ 2147483647 h 1470"/>
              <a:gd name="T74" fmla="*/ 2147483647 w 850"/>
              <a:gd name="T75" fmla="*/ 2147483647 h 1470"/>
              <a:gd name="T76" fmla="*/ 2147483647 w 850"/>
              <a:gd name="T77" fmla="*/ 2147483647 h 1470"/>
              <a:gd name="T78" fmla="*/ 2147483647 w 850"/>
              <a:gd name="T79" fmla="*/ 2147483647 h 1470"/>
              <a:gd name="T80" fmla="*/ 2147483647 w 850"/>
              <a:gd name="T81" fmla="*/ 2147483647 h 1470"/>
              <a:gd name="T82" fmla="*/ 2147483647 w 850"/>
              <a:gd name="T83" fmla="*/ 2147483647 h 1470"/>
              <a:gd name="T84" fmla="*/ 2147483647 w 850"/>
              <a:gd name="T85" fmla="*/ 2147483647 h 1470"/>
              <a:gd name="T86" fmla="*/ 2147483647 w 850"/>
              <a:gd name="T87" fmla="*/ 2147483647 h 1470"/>
              <a:gd name="T88" fmla="*/ 2147483647 w 850"/>
              <a:gd name="T89" fmla="*/ 2147483647 h 1470"/>
              <a:gd name="T90" fmla="*/ 2147483647 w 850"/>
              <a:gd name="T91" fmla="*/ 2147483647 h 1470"/>
              <a:gd name="T92" fmla="*/ 2147483647 w 850"/>
              <a:gd name="T93" fmla="*/ 2147483647 h 1470"/>
              <a:gd name="T94" fmla="*/ 2147483647 w 850"/>
              <a:gd name="T95" fmla="*/ 2147483647 h 1470"/>
              <a:gd name="T96" fmla="*/ 2147483647 w 850"/>
              <a:gd name="T97" fmla="*/ 2147483647 h 14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50"/>
              <a:gd name="T148" fmla="*/ 0 h 1470"/>
              <a:gd name="T149" fmla="*/ 850 w 850"/>
              <a:gd name="T150" fmla="*/ 1470 h 147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50" h="1470">
                <a:moveTo>
                  <a:pt x="815" y="867"/>
                </a:moveTo>
                <a:lnTo>
                  <a:pt x="802" y="867"/>
                </a:lnTo>
                <a:lnTo>
                  <a:pt x="791" y="867"/>
                </a:lnTo>
                <a:lnTo>
                  <a:pt x="784" y="867"/>
                </a:lnTo>
                <a:lnTo>
                  <a:pt x="780" y="867"/>
                </a:lnTo>
                <a:lnTo>
                  <a:pt x="698" y="864"/>
                </a:lnTo>
                <a:lnTo>
                  <a:pt x="691" y="903"/>
                </a:lnTo>
                <a:lnTo>
                  <a:pt x="681" y="939"/>
                </a:lnTo>
                <a:lnTo>
                  <a:pt x="671" y="970"/>
                </a:lnTo>
                <a:lnTo>
                  <a:pt x="659" y="997"/>
                </a:lnTo>
                <a:lnTo>
                  <a:pt x="645" y="1019"/>
                </a:lnTo>
                <a:lnTo>
                  <a:pt x="631" y="1034"/>
                </a:lnTo>
                <a:lnTo>
                  <a:pt x="616" y="1044"/>
                </a:lnTo>
                <a:lnTo>
                  <a:pt x="601" y="1048"/>
                </a:lnTo>
                <a:lnTo>
                  <a:pt x="542" y="1048"/>
                </a:lnTo>
                <a:lnTo>
                  <a:pt x="531" y="1093"/>
                </a:lnTo>
                <a:lnTo>
                  <a:pt x="516" y="1137"/>
                </a:lnTo>
                <a:lnTo>
                  <a:pt x="499" y="1179"/>
                </a:lnTo>
                <a:lnTo>
                  <a:pt x="480" y="1219"/>
                </a:lnTo>
                <a:lnTo>
                  <a:pt x="460" y="1256"/>
                </a:lnTo>
                <a:lnTo>
                  <a:pt x="437" y="1291"/>
                </a:lnTo>
                <a:lnTo>
                  <a:pt x="413" y="1323"/>
                </a:lnTo>
                <a:lnTo>
                  <a:pt x="387" y="1353"/>
                </a:lnTo>
                <a:lnTo>
                  <a:pt x="361" y="1379"/>
                </a:lnTo>
                <a:lnTo>
                  <a:pt x="334" y="1402"/>
                </a:lnTo>
                <a:lnTo>
                  <a:pt x="306" y="1423"/>
                </a:lnTo>
                <a:lnTo>
                  <a:pt x="279" y="1438"/>
                </a:lnTo>
                <a:lnTo>
                  <a:pt x="252" y="1452"/>
                </a:lnTo>
                <a:lnTo>
                  <a:pt x="224" y="1461"/>
                </a:lnTo>
                <a:lnTo>
                  <a:pt x="198" y="1467"/>
                </a:lnTo>
                <a:lnTo>
                  <a:pt x="173" y="1470"/>
                </a:lnTo>
                <a:lnTo>
                  <a:pt x="0" y="1470"/>
                </a:lnTo>
                <a:lnTo>
                  <a:pt x="35" y="1466"/>
                </a:lnTo>
                <a:lnTo>
                  <a:pt x="68" y="1455"/>
                </a:lnTo>
                <a:lnTo>
                  <a:pt x="100" y="1437"/>
                </a:lnTo>
                <a:lnTo>
                  <a:pt x="132" y="1412"/>
                </a:lnTo>
                <a:lnTo>
                  <a:pt x="160" y="1380"/>
                </a:lnTo>
                <a:lnTo>
                  <a:pt x="188" y="1344"/>
                </a:lnTo>
                <a:lnTo>
                  <a:pt x="214" y="1302"/>
                </a:lnTo>
                <a:lnTo>
                  <a:pt x="238" y="1254"/>
                </a:lnTo>
                <a:lnTo>
                  <a:pt x="259" y="1202"/>
                </a:lnTo>
                <a:lnTo>
                  <a:pt x="279" y="1145"/>
                </a:lnTo>
                <a:lnTo>
                  <a:pt x="296" y="1085"/>
                </a:lnTo>
                <a:lnTo>
                  <a:pt x="310" y="1021"/>
                </a:lnTo>
                <a:lnTo>
                  <a:pt x="321" y="954"/>
                </a:lnTo>
                <a:lnTo>
                  <a:pt x="329" y="884"/>
                </a:lnTo>
                <a:lnTo>
                  <a:pt x="335" y="810"/>
                </a:lnTo>
                <a:lnTo>
                  <a:pt x="337" y="735"/>
                </a:lnTo>
                <a:lnTo>
                  <a:pt x="335" y="661"/>
                </a:lnTo>
                <a:lnTo>
                  <a:pt x="329" y="587"/>
                </a:lnTo>
                <a:lnTo>
                  <a:pt x="321" y="517"/>
                </a:lnTo>
                <a:lnTo>
                  <a:pt x="310" y="450"/>
                </a:lnTo>
                <a:lnTo>
                  <a:pt x="296" y="385"/>
                </a:lnTo>
                <a:lnTo>
                  <a:pt x="279" y="324"/>
                </a:lnTo>
                <a:lnTo>
                  <a:pt x="259" y="268"/>
                </a:lnTo>
                <a:lnTo>
                  <a:pt x="238" y="216"/>
                </a:lnTo>
                <a:lnTo>
                  <a:pt x="214" y="168"/>
                </a:lnTo>
                <a:lnTo>
                  <a:pt x="188" y="125"/>
                </a:lnTo>
                <a:lnTo>
                  <a:pt x="160" y="89"/>
                </a:lnTo>
                <a:lnTo>
                  <a:pt x="132" y="58"/>
                </a:lnTo>
                <a:lnTo>
                  <a:pt x="100" y="33"/>
                </a:lnTo>
                <a:lnTo>
                  <a:pt x="68" y="14"/>
                </a:lnTo>
                <a:lnTo>
                  <a:pt x="35" y="4"/>
                </a:lnTo>
                <a:lnTo>
                  <a:pt x="0" y="0"/>
                </a:lnTo>
                <a:lnTo>
                  <a:pt x="182" y="0"/>
                </a:lnTo>
                <a:lnTo>
                  <a:pt x="208" y="2"/>
                </a:lnTo>
                <a:lnTo>
                  <a:pt x="233" y="7"/>
                </a:lnTo>
                <a:lnTo>
                  <a:pt x="258" y="17"/>
                </a:lnTo>
                <a:lnTo>
                  <a:pt x="285" y="29"/>
                </a:lnTo>
                <a:lnTo>
                  <a:pt x="311" y="45"/>
                </a:lnTo>
                <a:lnTo>
                  <a:pt x="337" y="64"/>
                </a:lnTo>
                <a:lnTo>
                  <a:pt x="363" y="86"/>
                </a:lnTo>
                <a:lnTo>
                  <a:pt x="387" y="111"/>
                </a:lnTo>
                <a:lnTo>
                  <a:pt x="411" y="139"/>
                </a:lnTo>
                <a:lnTo>
                  <a:pt x="434" y="169"/>
                </a:lnTo>
                <a:lnTo>
                  <a:pt x="456" y="203"/>
                </a:lnTo>
                <a:lnTo>
                  <a:pt x="476" y="237"/>
                </a:lnTo>
                <a:lnTo>
                  <a:pt x="495" y="275"/>
                </a:lnTo>
                <a:lnTo>
                  <a:pt x="511" y="315"/>
                </a:lnTo>
                <a:lnTo>
                  <a:pt x="525" y="357"/>
                </a:lnTo>
                <a:lnTo>
                  <a:pt x="537" y="400"/>
                </a:lnTo>
                <a:lnTo>
                  <a:pt x="601" y="400"/>
                </a:lnTo>
                <a:lnTo>
                  <a:pt x="619" y="405"/>
                </a:lnTo>
                <a:lnTo>
                  <a:pt x="636" y="418"/>
                </a:lnTo>
                <a:lnTo>
                  <a:pt x="651" y="439"/>
                </a:lnTo>
                <a:lnTo>
                  <a:pt x="666" y="467"/>
                </a:lnTo>
                <a:lnTo>
                  <a:pt x="679" y="502"/>
                </a:lnTo>
                <a:lnTo>
                  <a:pt x="690" y="541"/>
                </a:lnTo>
                <a:lnTo>
                  <a:pt x="698" y="586"/>
                </a:lnTo>
                <a:lnTo>
                  <a:pt x="704" y="635"/>
                </a:lnTo>
                <a:lnTo>
                  <a:pt x="820" y="637"/>
                </a:lnTo>
                <a:lnTo>
                  <a:pt x="830" y="653"/>
                </a:lnTo>
                <a:lnTo>
                  <a:pt x="838" y="674"/>
                </a:lnTo>
                <a:lnTo>
                  <a:pt x="845" y="698"/>
                </a:lnTo>
                <a:lnTo>
                  <a:pt x="850" y="726"/>
                </a:lnTo>
                <a:lnTo>
                  <a:pt x="850" y="757"/>
                </a:lnTo>
                <a:lnTo>
                  <a:pt x="845" y="791"/>
                </a:lnTo>
                <a:lnTo>
                  <a:pt x="835" y="828"/>
                </a:lnTo>
                <a:lnTo>
                  <a:pt x="815" y="8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26" y="739664"/>
            <a:ext cx="5674102" cy="51408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type="title"/>
          </p:nvPr>
        </p:nvSpPr>
        <p:spPr/>
        <p:txBody>
          <a:bodyPr/>
          <a:lstStyle/>
          <a:p>
            <a:pPr eaLnBrk="1" hangingPunct="1"/>
            <a:r>
              <a:rPr lang="en-US" smtClean="0"/>
              <a:t>Contact roles</a:t>
            </a:r>
          </a:p>
        </p:txBody>
      </p:sp>
      <p:sp>
        <p:nvSpPr>
          <p:cNvPr id="30723" name="Rectangle 3"/>
          <p:cNvSpPr>
            <a:spLocks noGrp="1" noChangeArrowheads="1"/>
          </p:cNvSpPr>
          <p:nvPr>
            <p:ph idx="1"/>
          </p:nvPr>
        </p:nvSpPr>
        <p:spPr>
          <a:xfrm>
            <a:off x="6188617" y="739665"/>
            <a:ext cx="2955383" cy="5650024"/>
          </a:xfrm>
        </p:spPr>
        <p:txBody>
          <a:bodyPr/>
          <a:lstStyle/>
          <a:p>
            <a:r>
              <a:rPr lang="en-US" dirty="0" smtClean="0"/>
              <a:t>The </a:t>
            </a:r>
            <a:r>
              <a:rPr lang="en-US" dirty="0" err="1" smtClean="0"/>
              <a:t>ContactRole</a:t>
            </a:r>
            <a:r>
              <a:rPr lang="en-US" dirty="0" smtClean="0"/>
              <a:t> typelist lists all contact roles</a:t>
            </a:r>
          </a:p>
          <a:p>
            <a:pPr lvl="1"/>
            <a:r>
              <a:rPr lang="en-US" dirty="0" smtClean="0"/>
              <a:t>To create a new role, add a </a:t>
            </a:r>
            <a:r>
              <a:rPr lang="en-US" dirty="0" err="1" smtClean="0"/>
              <a:t>typecode</a:t>
            </a:r>
            <a:r>
              <a:rPr lang="en-US" dirty="0" smtClean="0"/>
              <a:t> to the typelist</a:t>
            </a:r>
          </a:p>
        </p:txBody>
      </p:sp>
      <p:sp>
        <p:nvSpPr>
          <p:cNvPr id="6" name="AutoShape 14"/>
          <p:cNvSpPr>
            <a:spLocks noChangeArrowheads="1"/>
          </p:cNvSpPr>
          <p:nvPr/>
        </p:nvSpPr>
        <p:spPr bwMode="auto">
          <a:xfrm>
            <a:off x="278025" y="1107135"/>
            <a:ext cx="1976443" cy="43813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31" y="4293393"/>
            <a:ext cx="4994335" cy="16502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131" y="823783"/>
            <a:ext cx="4991100" cy="24003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8" name="Rectangle 4"/>
          <p:cNvSpPr>
            <a:spLocks noGrp="1" noChangeArrowheads="1"/>
          </p:cNvSpPr>
          <p:nvPr>
            <p:ph type="title"/>
          </p:nvPr>
        </p:nvSpPr>
        <p:spPr/>
        <p:txBody>
          <a:bodyPr/>
          <a:lstStyle/>
          <a:p>
            <a:pPr eaLnBrk="1" hangingPunct="1"/>
            <a:r>
              <a:rPr lang="en-US" smtClean="0"/>
              <a:t>The contacts list view filter</a:t>
            </a:r>
          </a:p>
        </p:txBody>
      </p:sp>
      <p:sp>
        <p:nvSpPr>
          <p:cNvPr id="31750" name="Line 6"/>
          <p:cNvSpPr>
            <a:spLocks noChangeShapeType="1"/>
          </p:cNvSpPr>
          <p:nvPr/>
        </p:nvSpPr>
        <p:spPr bwMode="auto">
          <a:xfrm flipH="1" flipV="1">
            <a:off x="2606675" y="1489075"/>
            <a:ext cx="357188" cy="23510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1" name="Line 7"/>
          <p:cNvSpPr>
            <a:spLocks noChangeShapeType="1"/>
          </p:cNvSpPr>
          <p:nvPr/>
        </p:nvSpPr>
        <p:spPr bwMode="auto">
          <a:xfrm flipV="1">
            <a:off x="2613025" y="1122363"/>
            <a:ext cx="355600" cy="203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2" name="Text Box 8"/>
          <p:cNvSpPr txBox="1">
            <a:spLocks noChangeArrowheads="1"/>
          </p:cNvSpPr>
          <p:nvPr/>
        </p:nvSpPr>
        <p:spPr bwMode="auto">
          <a:xfrm>
            <a:off x="6265069" y="1866901"/>
            <a:ext cx="111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entity</a:t>
            </a:r>
            <a:br>
              <a:rPr lang="en-US" sz="1800" dirty="0"/>
            </a:br>
            <a:r>
              <a:rPr lang="en-US" sz="1800" dirty="0"/>
              <a:t>filtering</a:t>
            </a:r>
          </a:p>
        </p:txBody>
      </p:sp>
      <p:sp>
        <p:nvSpPr>
          <p:cNvPr id="31754" name="AutoShape 10"/>
          <p:cNvSpPr>
            <a:spLocks/>
          </p:cNvSpPr>
          <p:nvPr/>
        </p:nvSpPr>
        <p:spPr bwMode="auto">
          <a:xfrm>
            <a:off x="5533231" y="1614488"/>
            <a:ext cx="642938" cy="998538"/>
          </a:xfrm>
          <a:prstGeom prst="rightBrace">
            <a:avLst>
              <a:gd name="adj1" fmla="val 1294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6" name="AutoShape 12"/>
          <p:cNvSpPr>
            <a:spLocks noChangeArrowheads="1"/>
          </p:cNvSpPr>
          <p:nvPr/>
        </p:nvSpPr>
        <p:spPr bwMode="auto">
          <a:xfrm>
            <a:off x="744130" y="4792663"/>
            <a:ext cx="2219733" cy="4397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12"/>
          <p:cNvSpPr>
            <a:spLocks noChangeArrowheads="1"/>
          </p:cNvSpPr>
          <p:nvPr/>
        </p:nvSpPr>
        <p:spPr bwMode="auto">
          <a:xfrm>
            <a:off x="841248" y="1325563"/>
            <a:ext cx="1771778" cy="2325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3863" y="1104901"/>
            <a:ext cx="2703512" cy="30804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53" name="Text Box 9"/>
          <p:cNvSpPr txBox="1">
            <a:spLocks noChangeArrowheads="1"/>
          </p:cNvSpPr>
          <p:nvPr/>
        </p:nvSpPr>
        <p:spPr bwMode="auto">
          <a:xfrm>
            <a:off x="4557712" y="3000282"/>
            <a:ext cx="12033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contact role</a:t>
            </a:r>
            <a:br>
              <a:rPr lang="en-US" sz="1800" dirty="0"/>
            </a:br>
            <a:r>
              <a:rPr lang="en-US" sz="1800" dirty="0"/>
              <a:t>category</a:t>
            </a:r>
            <a:br>
              <a:rPr lang="en-US" sz="1800" dirty="0"/>
            </a:br>
            <a:r>
              <a:rPr lang="en-US" sz="1800" dirty="0"/>
              <a:t>filtering</a:t>
            </a:r>
          </a:p>
        </p:txBody>
      </p:sp>
      <p:sp>
        <p:nvSpPr>
          <p:cNvPr id="31755" name="AutoShape 11"/>
          <p:cNvSpPr>
            <a:spLocks/>
          </p:cNvSpPr>
          <p:nvPr/>
        </p:nvSpPr>
        <p:spPr bwMode="auto">
          <a:xfrm>
            <a:off x="3990974" y="2974134"/>
            <a:ext cx="566737" cy="1134223"/>
          </a:xfrm>
          <a:prstGeom prst="rightBrace">
            <a:avLst>
              <a:gd name="adj1" fmla="val 1360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357438"/>
            <a:ext cx="7182458" cy="40433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pPr eaLnBrk="1" hangingPunct="1"/>
            <a:r>
              <a:rPr lang="en-US" smtClean="0"/>
              <a:t>Contact role categories</a:t>
            </a:r>
          </a:p>
        </p:txBody>
      </p:sp>
      <p:sp>
        <p:nvSpPr>
          <p:cNvPr id="32775" name="TextBox 6"/>
          <p:cNvSpPr txBox="1">
            <a:spLocks noChangeArrowheads="1"/>
          </p:cNvSpPr>
          <p:nvPr/>
        </p:nvSpPr>
        <p:spPr bwMode="auto">
          <a:xfrm>
            <a:off x="6007100" y="766763"/>
            <a:ext cx="1782763"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dirty="0">
                <a:solidFill>
                  <a:schemeClr val="bg1"/>
                </a:solidFill>
              </a:rPr>
              <a:t>This typelist exists purely for filtering the contacts list view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pPr>
            <a:r>
              <a:rPr lang="en-US" sz="2800" smtClean="0"/>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Role constraints</a:t>
            </a:r>
          </a:p>
        </p:txBody>
      </p:sp>
      <p:sp>
        <p:nvSpPr>
          <p:cNvPr id="33795" name="Rectangle 3"/>
          <p:cNvSpPr>
            <a:spLocks noGrp="1" noChangeArrowheads="1"/>
          </p:cNvSpPr>
          <p:nvPr>
            <p:ph idx="1"/>
          </p:nvPr>
        </p:nvSpPr>
        <p:spPr>
          <a:xfrm>
            <a:off x="519113" y="4262438"/>
            <a:ext cx="8318500" cy="2127250"/>
          </a:xfrm>
        </p:spPr>
        <p:txBody>
          <a:bodyPr/>
          <a:lstStyle/>
          <a:p>
            <a:r>
              <a:rPr lang="en-US" smtClean="0"/>
              <a:t>Role constraints prevent users from assigning roles to contacts in a manner that does not make business sense</a:t>
            </a:r>
          </a:p>
        </p:txBody>
      </p:sp>
      <p:grpSp>
        <p:nvGrpSpPr>
          <p:cNvPr id="33796" name="Group 4"/>
          <p:cNvGrpSpPr>
            <a:grpSpLocks/>
          </p:cNvGrpSpPr>
          <p:nvPr/>
        </p:nvGrpSpPr>
        <p:grpSpPr bwMode="auto">
          <a:xfrm>
            <a:off x="1274763" y="1757363"/>
            <a:ext cx="1671637" cy="711200"/>
            <a:chOff x="2524" y="2022"/>
            <a:chExt cx="1053" cy="448"/>
          </a:xfrm>
        </p:grpSpPr>
        <p:sp>
          <p:nvSpPr>
            <p:cNvPr id="33863" name="AutoShape 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3864" name="Text Box 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Attorney</a:t>
              </a:r>
            </a:p>
          </p:txBody>
        </p:sp>
      </p:grpSp>
      <p:sp>
        <p:nvSpPr>
          <p:cNvPr id="33797" name="Text Box 7"/>
          <p:cNvSpPr txBox="1">
            <a:spLocks noChangeArrowheads="1"/>
          </p:cNvSpPr>
          <p:nvPr/>
        </p:nvSpPr>
        <p:spPr bwMode="auto">
          <a:xfrm>
            <a:off x="3451225" y="1657350"/>
            <a:ext cx="10429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grpSp>
        <p:nvGrpSpPr>
          <p:cNvPr id="33798" name="Group 8"/>
          <p:cNvGrpSpPr>
            <a:grpSpLocks/>
          </p:cNvGrpSpPr>
          <p:nvPr/>
        </p:nvGrpSpPr>
        <p:grpSpPr bwMode="auto">
          <a:xfrm>
            <a:off x="2386013" y="1152525"/>
            <a:ext cx="1011237" cy="1001713"/>
            <a:chOff x="2461" y="1618"/>
            <a:chExt cx="635" cy="629"/>
          </a:xfrm>
        </p:grpSpPr>
        <p:sp>
          <p:nvSpPr>
            <p:cNvPr id="33855" name="AutoShape 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3856" name="Freeform 1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3857" name="Group 11"/>
            <p:cNvGrpSpPr>
              <a:grpSpLocks/>
            </p:cNvGrpSpPr>
            <p:nvPr/>
          </p:nvGrpSpPr>
          <p:grpSpPr bwMode="auto">
            <a:xfrm>
              <a:off x="2461" y="1618"/>
              <a:ext cx="275" cy="318"/>
              <a:chOff x="2983" y="1384"/>
              <a:chExt cx="275" cy="318"/>
            </a:xfrm>
          </p:grpSpPr>
          <p:sp>
            <p:nvSpPr>
              <p:cNvPr id="33858" name="Freeform 12"/>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13"/>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14"/>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15"/>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16"/>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799" name="AutoShape 17"/>
          <p:cNvSpPr>
            <a:spLocks noChangeArrowheads="1"/>
          </p:cNvSpPr>
          <p:nvPr/>
        </p:nvSpPr>
        <p:spPr bwMode="auto">
          <a:xfrm>
            <a:off x="920750" y="1252538"/>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33800" name="Group 18"/>
          <p:cNvGrpSpPr>
            <a:grpSpLocks/>
          </p:cNvGrpSpPr>
          <p:nvPr/>
        </p:nvGrpSpPr>
        <p:grpSpPr bwMode="auto">
          <a:xfrm>
            <a:off x="7254875" y="1436688"/>
            <a:ext cx="1274763" cy="873125"/>
            <a:chOff x="463" y="1743"/>
            <a:chExt cx="1186" cy="813"/>
          </a:xfrm>
        </p:grpSpPr>
        <p:sp>
          <p:nvSpPr>
            <p:cNvPr id="33835" name="Freeform 19"/>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20"/>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AutoShape 2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838" name="AutoShape 2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839" name="Freeform 2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3840" name="Freeform 2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41" name="Freeform 2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33842" name="Freeform 26"/>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27"/>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28"/>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2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46" name="Freeform 30"/>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33847" name="Line 3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48" name="Line 3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49" name="Oval 3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3850" name="Freeform 34"/>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35"/>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Oval 3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853" name="Freeform 37"/>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38"/>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3801" name="Group 39"/>
          <p:cNvGrpSpPr>
            <a:grpSpLocks/>
          </p:cNvGrpSpPr>
          <p:nvPr/>
        </p:nvGrpSpPr>
        <p:grpSpPr bwMode="auto">
          <a:xfrm>
            <a:off x="4973638" y="887413"/>
            <a:ext cx="2038350" cy="687387"/>
            <a:chOff x="3293" y="599"/>
            <a:chExt cx="1284" cy="433"/>
          </a:xfrm>
        </p:grpSpPr>
        <p:grpSp>
          <p:nvGrpSpPr>
            <p:cNvPr id="33827" name="Group 40"/>
            <p:cNvGrpSpPr>
              <a:grpSpLocks/>
            </p:cNvGrpSpPr>
            <p:nvPr/>
          </p:nvGrpSpPr>
          <p:grpSpPr bwMode="auto">
            <a:xfrm>
              <a:off x="3293" y="599"/>
              <a:ext cx="474" cy="433"/>
              <a:chOff x="1929" y="2960"/>
              <a:chExt cx="728" cy="665"/>
            </a:xfrm>
          </p:grpSpPr>
          <p:sp>
            <p:nvSpPr>
              <p:cNvPr id="33829" name="AutoShape 4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30" name="Group 42"/>
              <p:cNvGrpSpPr>
                <a:grpSpLocks/>
              </p:cNvGrpSpPr>
              <p:nvPr/>
            </p:nvGrpSpPr>
            <p:grpSpPr bwMode="auto">
              <a:xfrm>
                <a:off x="2328" y="3296"/>
                <a:ext cx="329" cy="329"/>
                <a:chOff x="2806" y="3358"/>
                <a:chExt cx="329" cy="329"/>
              </a:xfrm>
            </p:grpSpPr>
            <p:sp>
              <p:nvSpPr>
                <p:cNvPr id="33831" name="Oval 4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32" name="Freeform 4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33" name="Freeform 4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3834" name="Freeform 46"/>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28" name="Text Box 47"/>
            <p:cNvSpPr txBox="1">
              <a:spLocks noChangeArrowheads="1"/>
            </p:cNvSpPr>
            <p:nvPr/>
          </p:nvSpPr>
          <p:spPr bwMode="auto">
            <a:xfrm>
              <a:off x="3764" y="689"/>
              <a:ext cx="8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 driver</a:t>
              </a:r>
            </a:p>
          </p:txBody>
        </p:sp>
      </p:grpSp>
      <p:grpSp>
        <p:nvGrpSpPr>
          <p:cNvPr id="33802" name="Group 48"/>
          <p:cNvGrpSpPr>
            <a:grpSpLocks/>
          </p:cNvGrpSpPr>
          <p:nvPr/>
        </p:nvGrpSpPr>
        <p:grpSpPr bwMode="auto">
          <a:xfrm>
            <a:off x="4973638" y="1612900"/>
            <a:ext cx="2038350" cy="687388"/>
            <a:chOff x="3293" y="599"/>
            <a:chExt cx="1284" cy="433"/>
          </a:xfrm>
        </p:grpSpPr>
        <p:grpSp>
          <p:nvGrpSpPr>
            <p:cNvPr id="33819" name="Group 49"/>
            <p:cNvGrpSpPr>
              <a:grpSpLocks/>
            </p:cNvGrpSpPr>
            <p:nvPr/>
          </p:nvGrpSpPr>
          <p:grpSpPr bwMode="auto">
            <a:xfrm>
              <a:off x="3293" y="599"/>
              <a:ext cx="474" cy="433"/>
              <a:chOff x="1929" y="2960"/>
              <a:chExt cx="728" cy="665"/>
            </a:xfrm>
          </p:grpSpPr>
          <p:sp>
            <p:nvSpPr>
              <p:cNvPr id="33821" name="AutoShape 50"/>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22" name="Group 51"/>
              <p:cNvGrpSpPr>
                <a:grpSpLocks/>
              </p:cNvGrpSpPr>
              <p:nvPr/>
            </p:nvGrpSpPr>
            <p:grpSpPr bwMode="auto">
              <a:xfrm>
                <a:off x="2328" y="3296"/>
                <a:ext cx="329" cy="329"/>
                <a:chOff x="2806" y="3358"/>
                <a:chExt cx="329" cy="329"/>
              </a:xfrm>
            </p:grpSpPr>
            <p:sp>
              <p:nvSpPr>
                <p:cNvPr id="33823" name="Oval 52"/>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24" name="Freeform 53"/>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25" name="Freeform 54"/>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3826" name="Freeform 55"/>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20" name="Text Box 56"/>
            <p:cNvSpPr txBox="1">
              <a:spLocks noChangeArrowheads="1"/>
            </p:cNvSpPr>
            <p:nvPr/>
          </p:nvSpPr>
          <p:spPr bwMode="auto">
            <a:xfrm>
              <a:off x="3764" y="689"/>
              <a:ext cx="8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 driver</a:t>
              </a:r>
            </a:p>
          </p:txBody>
        </p:sp>
      </p:grpSp>
      <p:grpSp>
        <p:nvGrpSpPr>
          <p:cNvPr id="33803" name="Group 57"/>
          <p:cNvGrpSpPr>
            <a:grpSpLocks/>
          </p:cNvGrpSpPr>
          <p:nvPr/>
        </p:nvGrpSpPr>
        <p:grpSpPr bwMode="auto">
          <a:xfrm>
            <a:off x="4973638" y="2324100"/>
            <a:ext cx="2038350" cy="687388"/>
            <a:chOff x="3293" y="599"/>
            <a:chExt cx="1284" cy="433"/>
          </a:xfrm>
        </p:grpSpPr>
        <p:grpSp>
          <p:nvGrpSpPr>
            <p:cNvPr id="33811" name="Group 58"/>
            <p:cNvGrpSpPr>
              <a:grpSpLocks/>
            </p:cNvGrpSpPr>
            <p:nvPr/>
          </p:nvGrpSpPr>
          <p:grpSpPr bwMode="auto">
            <a:xfrm>
              <a:off x="3293" y="599"/>
              <a:ext cx="474" cy="433"/>
              <a:chOff x="1929" y="2960"/>
              <a:chExt cx="728" cy="665"/>
            </a:xfrm>
          </p:grpSpPr>
          <p:sp>
            <p:nvSpPr>
              <p:cNvPr id="33813" name="AutoShape 59"/>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14" name="Group 60"/>
              <p:cNvGrpSpPr>
                <a:grpSpLocks/>
              </p:cNvGrpSpPr>
              <p:nvPr/>
            </p:nvGrpSpPr>
            <p:grpSpPr bwMode="auto">
              <a:xfrm>
                <a:off x="2328" y="3296"/>
                <a:ext cx="329" cy="329"/>
                <a:chOff x="2806" y="3358"/>
                <a:chExt cx="329" cy="329"/>
              </a:xfrm>
            </p:grpSpPr>
            <p:sp>
              <p:nvSpPr>
                <p:cNvPr id="33815" name="Oval 61"/>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16" name="Freeform 62"/>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17" name="Freeform 63"/>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3818" name="Freeform 64"/>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12" name="Text Box 65"/>
            <p:cNvSpPr txBox="1">
              <a:spLocks noChangeArrowheads="1"/>
            </p:cNvSpPr>
            <p:nvPr/>
          </p:nvSpPr>
          <p:spPr bwMode="auto">
            <a:xfrm>
              <a:off x="3764" y="689"/>
              <a:ext cx="8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 driver</a:t>
              </a:r>
            </a:p>
          </p:txBody>
        </p:sp>
      </p:grpSp>
      <p:sp>
        <p:nvSpPr>
          <p:cNvPr id="33804" name="Line 66"/>
          <p:cNvSpPr>
            <a:spLocks noChangeShapeType="1"/>
          </p:cNvSpPr>
          <p:nvPr/>
        </p:nvSpPr>
        <p:spPr bwMode="auto">
          <a:xfrm>
            <a:off x="6989763" y="1889125"/>
            <a:ext cx="263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5" name="Line 67"/>
          <p:cNvSpPr>
            <a:spLocks noChangeShapeType="1"/>
          </p:cNvSpPr>
          <p:nvPr/>
        </p:nvSpPr>
        <p:spPr bwMode="auto">
          <a:xfrm flipV="1">
            <a:off x="6973888" y="2276475"/>
            <a:ext cx="295275" cy="2635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6" name="Line 68"/>
          <p:cNvSpPr>
            <a:spLocks noChangeShapeType="1"/>
          </p:cNvSpPr>
          <p:nvPr/>
        </p:nvSpPr>
        <p:spPr bwMode="auto">
          <a:xfrm>
            <a:off x="6989763" y="1144588"/>
            <a:ext cx="279400" cy="279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7" name="Text Box 69"/>
          <p:cNvSpPr txBox="1">
            <a:spLocks noChangeArrowheads="1"/>
          </p:cNvSpPr>
          <p:nvPr/>
        </p:nvSpPr>
        <p:spPr bwMode="auto">
          <a:xfrm>
            <a:off x="700088" y="2554288"/>
            <a:ext cx="3116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An attorney who's the primary doctor?</a:t>
            </a:r>
          </a:p>
        </p:txBody>
      </p:sp>
      <p:sp>
        <p:nvSpPr>
          <p:cNvPr id="33808" name="Text Box 70"/>
          <p:cNvSpPr txBox="1">
            <a:spLocks noChangeArrowheads="1"/>
          </p:cNvSpPr>
          <p:nvPr/>
        </p:nvSpPr>
        <p:spPr bwMode="auto">
          <a:xfrm>
            <a:off x="5053013" y="3074988"/>
            <a:ext cx="31162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t>Three people were driving the car?</a:t>
            </a:r>
          </a:p>
        </p:txBody>
      </p:sp>
      <p:sp>
        <p:nvSpPr>
          <p:cNvPr id="33809" name="AutoShape 86"/>
          <p:cNvSpPr>
            <a:spLocks noChangeArrowheads="1"/>
          </p:cNvSpPr>
          <p:nvPr/>
        </p:nvSpPr>
        <p:spPr bwMode="auto">
          <a:xfrm>
            <a:off x="4513263" y="1420813"/>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10" name="AutoShape 87"/>
          <p:cNvSpPr>
            <a:spLocks noChangeArrowheads="1"/>
          </p:cNvSpPr>
          <p:nvPr/>
        </p:nvSpPr>
        <p:spPr bwMode="auto">
          <a:xfrm>
            <a:off x="4514850" y="2165350"/>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7291388" y="2773363"/>
            <a:ext cx="622300" cy="700087"/>
            <a:chOff x="2324" y="435"/>
            <a:chExt cx="933" cy="1052"/>
          </a:xfrm>
        </p:grpSpPr>
        <p:sp>
          <p:nvSpPr>
            <p:cNvPr id="34869" name="AutoShape 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70" name="Freeform 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1" name="Freeform 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2" name="Freeform 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73" name="Group 7"/>
            <p:cNvGrpSpPr>
              <a:grpSpLocks/>
            </p:cNvGrpSpPr>
            <p:nvPr/>
          </p:nvGrpSpPr>
          <p:grpSpPr bwMode="auto">
            <a:xfrm>
              <a:off x="2889" y="957"/>
              <a:ext cx="348" cy="510"/>
              <a:chOff x="2784" y="3210"/>
              <a:chExt cx="523" cy="772"/>
            </a:xfrm>
          </p:grpSpPr>
          <p:sp>
            <p:nvSpPr>
              <p:cNvPr id="34874" name="AutoShape 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5" name="AutoShape 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76" name="AutoShape 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4877" name="Oval 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4819" name="Rectangle 12"/>
          <p:cNvSpPr>
            <a:spLocks noGrp="1" noChangeArrowheads="1"/>
          </p:cNvSpPr>
          <p:nvPr>
            <p:ph type="title"/>
          </p:nvPr>
        </p:nvSpPr>
        <p:spPr/>
        <p:txBody>
          <a:bodyPr/>
          <a:lstStyle/>
          <a:p>
            <a:pPr eaLnBrk="1" hangingPunct="1"/>
            <a:r>
              <a:rPr lang="en-US" smtClean="0"/>
              <a:t>Two types of role constraints</a:t>
            </a:r>
          </a:p>
        </p:txBody>
      </p:sp>
      <p:grpSp>
        <p:nvGrpSpPr>
          <p:cNvPr id="34820" name="Group 14"/>
          <p:cNvGrpSpPr>
            <a:grpSpLocks/>
          </p:cNvGrpSpPr>
          <p:nvPr/>
        </p:nvGrpSpPr>
        <p:grpSpPr bwMode="auto">
          <a:xfrm>
            <a:off x="1003300" y="1665288"/>
            <a:ext cx="1671638" cy="711200"/>
            <a:chOff x="2524" y="2022"/>
            <a:chExt cx="1053" cy="448"/>
          </a:xfrm>
        </p:grpSpPr>
        <p:sp>
          <p:nvSpPr>
            <p:cNvPr id="34867" name="AutoShape 1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4868" name="Text Box 1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34821" name="Group 17"/>
          <p:cNvGrpSpPr>
            <a:grpSpLocks/>
          </p:cNvGrpSpPr>
          <p:nvPr/>
        </p:nvGrpSpPr>
        <p:grpSpPr bwMode="auto">
          <a:xfrm>
            <a:off x="2114550" y="1060450"/>
            <a:ext cx="1011238" cy="1001713"/>
            <a:chOff x="2461" y="1618"/>
            <a:chExt cx="635" cy="629"/>
          </a:xfrm>
        </p:grpSpPr>
        <p:sp>
          <p:nvSpPr>
            <p:cNvPr id="34859" name="AutoShape 1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4860" name="Freeform 1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4861" name="Group 20"/>
            <p:cNvGrpSpPr>
              <a:grpSpLocks/>
            </p:cNvGrpSpPr>
            <p:nvPr/>
          </p:nvGrpSpPr>
          <p:grpSpPr bwMode="auto">
            <a:xfrm>
              <a:off x="2461" y="1618"/>
              <a:ext cx="275" cy="318"/>
              <a:chOff x="2983" y="1384"/>
              <a:chExt cx="275" cy="318"/>
            </a:xfrm>
          </p:grpSpPr>
          <p:sp>
            <p:nvSpPr>
              <p:cNvPr id="34862" name="Freeform 21"/>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3" name="Freeform 22"/>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4" name="Freeform 23"/>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5" name="Freeform 24"/>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66" name="Freeform 25"/>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4822" name="Text Box 26"/>
          <p:cNvSpPr txBox="1">
            <a:spLocks noChangeArrowheads="1"/>
          </p:cNvSpPr>
          <p:nvPr/>
        </p:nvSpPr>
        <p:spPr bwMode="auto">
          <a:xfrm>
            <a:off x="3179763" y="1565275"/>
            <a:ext cx="10429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grpSp>
        <p:nvGrpSpPr>
          <p:cNvPr id="34823" name="Group 27"/>
          <p:cNvGrpSpPr>
            <a:grpSpLocks/>
          </p:cNvGrpSpPr>
          <p:nvPr/>
        </p:nvGrpSpPr>
        <p:grpSpPr bwMode="auto">
          <a:xfrm>
            <a:off x="998538" y="3275013"/>
            <a:ext cx="1671637" cy="711200"/>
            <a:chOff x="2524" y="2022"/>
            <a:chExt cx="1053" cy="448"/>
          </a:xfrm>
        </p:grpSpPr>
        <p:sp>
          <p:nvSpPr>
            <p:cNvPr id="34857" name="AutoShape 2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4858" name="Text Box 2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Attorney</a:t>
              </a:r>
            </a:p>
          </p:txBody>
        </p:sp>
      </p:grpSp>
      <p:sp>
        <p:nvSpPr>
          <p:cNvPr id="34824" name="Text Box 30"/>
          <p:cNvSpPr txBox="1">
            <a:spLocks noChangeArrowheads="1"/>
          </p:cNvSpPr>
          <p:nvPr/>
        </p:nvSpPr>
        <p:spPr bwMode="auto">
          <a:xfrm>
            <a:off x="3175000" y="3175000"/>
            <a:ext cx="10429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grpSp>
        <p:nvGrpSpPr>
          <p:cNvPr id="34825" name="Group 31"/>
          <p:cNvGrpSpPr>
            <a:grpSpLocks/>
          </p:cNvGrpSpPr>
          <p:nvPr/>
        </p:nvGrpSpPr>
        <p:grpSpPr bwMode="auto">
          <a:xfrm>
            <a:off x="2109788" y="2670175"/>
            <a:ext cx="1011237" cy="1001713"/>
            <a:chOff x="2461" y="1618"/>
            <a:chExt cx="635" cy="629"/>
          </a:xfrm>
        </p:grpSpPr>
        <p:sp>
          <p:nvSpPr>
            <p:cNvPr id="34849" name="AutoShape 32"/>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4850" name="Freeform 33"/>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4851" name="Group 34"/>
            <p:cNvGrpSpPr>
              <a:grpSpLocks/>
            </p:cNvGrpSpPr>
            <p:nvPr/>
          </p:nvGrpSpPr>
          <p:grpSpPr bwMode="auto">
            <a:xfrm>
              <a:off x="2461" y="1618"/>
              <a:ext cx="275" cy="318"/>
              <a:chOff x="2983" y="1384"/>
              <a:chExt cx="275" cy="318"/>
            </a:xfrm>
          </p:grpSpPr>
          <p:sp>
            <p:nvSpPr>
              <p:cNvPr id="34852" name="Freeform 35"/>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3" name="Freeform 36"/>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4" name="Freeform 37"/>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5" name="Freeform 38"/>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56" name="Freeform 39"/>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4826" name="AutoShape 40"/>
          <p:cNvSpPr>
            <a:spLocks noChangeArrowheads="1"/>
          </p:cNvSpPr>
          <p:nvPr/>
        </p:nvSpPr>
        <p:spPr bwMode="auto">
          <a:xfrm>
            <a:off x="687388" y="1169988"/>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4827" name="AutoShape 41"/>
          <p:cNvSpPr>
            <a:spLocks noChangeArrowheads="1"/>
          </p:cNvSpPr>
          <p:nvPr/>
        </p:nvSpPr>
        <p:spPr bwMode="auto">
          <a:xfrm>
            <a:off x="644525" y="2770188"/>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34828" name="Group 42"/>
          <p:cNvGrpSpPr>
            <a:grpSpLocks/>
          </p:cNvGrpSpPr>
          <p:nvPr/>
        </p:nvGrpSpPr>
        <p:grpSpPr bwMode="auto">
          <a:xfrm>
            <a:off x="7307263" y="1292225"/>
            <a:ext cx="641350" cy="636588"/>
            <a:chOff x="3360" y="800"/>
            <a:chExt cx="620" cy="616"/>
          </a:xfrm>
        </p:grpSpPr>
        <p:sp>
          <p:nvSpPr>
            <p:cNvPr id="34843" name="AutoShape 4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4844" name="Freeform 44"/>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45" name="Group 45"/>
            <p:cNvGrpSpPr>
              <a:grpSpLocks/>
            </p:cNvGrpSpPr>
            <p:nvPr/>
          </p:nvGrpSpPr>
          <p:grpSpPr bwMode="auto">
            <a:xfrm flipH="1">
              <a:off x="3749" y="1171"/>
              <a:ext cx="212" cy="213"/>
              <a:chOff x="1350" y="686"/>
              <a:chExt cx="1132" cy="1132"/>
            </a:xfrm>
          </p:grpSpPr>
          <p:sp>
            <p:nvSpPr>
              <p:cNvPr id="34847" name="AutoShape 4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848" name="Picture 4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46"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9" name="Text Box 49"/>
          <p:cNvSpPr txBox="1">
            <a:spLocks noChangeArrowheads="1"/>
          </p:cNvSpPr>
          <p:nvPr/>
        </p:nvSpPr>
        <p:spPr bwMode="auto">
          <a:xfrm>
            <a:off x="6945313" y="1968500"/>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34830" name="Group 50"/>
          <p:cNvGrpSpPr>
            <a:grpSpLocks/>
          </p:cNvGrpSpPr>
          <p:nvPr/>
        </p:nvGrpSpPr>
        <p:grpSpPr bwMode="auto">
          <a:xfrm>
            <a:off x="5637213" y="1268413"/>
            <a:ext cx="688975" cy="688975"/>
            <a:chOff x="1350" y="686"/>
            <a:chExt cx="1132" cy="1132"/>
          </a:xfrm>
        </p:grpSpPr>
        <p:sp>
          <p:nvSpPr>
            <p:cNvPr id="34841" name="AutoShape 5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842" name="Picture 5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31" name="Text Box 53"/>
          <p:cNvSpPr txBox="1">
            <a:spLocks noChangeArrowheads="1"/>
          </p:cNvSpPr>
          <p:nvPr/>
        </p:nvSpPr>
        <p:spPr bwMode="auto">
          <a:xfrm>
            <a:off x="5199063" y="1981200"/>
            <a:ext cx="1525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role: claimant</a:t>
            </a:r>
          </a:p>
        </p:txBody>
      </p:sp>
      <p:sp>
        <p:nvSpPr>
          <p:cNvPr id="34832" name="AutoShape 54"/>
          <p:cNvSpPr>
            <a:spLocks noChangeArrowheads="1"/>
          </p:cNvSpPr>
          <p:nvPr/>
        </p:nvSpPr>
        <p:spPr bwMode="auto">
          <a:xfrm>
            <a:off x="6269038" y="1457325"/>
            <a:ext cx="1057275" cy="346075"/>
          </a:xfrm>
          <a:prstGeom prst="rightArrow">
            <a:avLst>
              <a:gd name="adj1" fmla="val 50000"/>
              <a:gd name="adj2" fmla="val 76376"/>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33" name="Text Box 55"/>
          <p:cNvSpPr txBox="1">
            <a:spLocks noChangeArrowheads="1"/>
          </p:cNvSpPr>
          <p:nvPr/>
        </p:nvSpPr>
        <p:spPr bwMode="auto">
          <a:xfrm>
            <a:off x="6954838" y="3478213"/>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34834" name="Group 56"/>
          <p:cNvGrpSpPr>
            <a:grpSpLocks/>
          </p:cNvGrpSpPr>
          <p:nvPr/>
        </p:nvGrpSpPr>
        <p:grpSpPr bwMode="auto">
          <a:xfrm>
            <a:off x="5646738" y="2778125"/>
            <a:ext cx="688975" cy="688975"/>
            <a:chOff x="1350" y="686"/>
            <a:chExt cx="1132" cy="1132"/>
          </a:xfrm>
        </p:grpSpPr>
        <p:sp>
          <p:nvSpPr>
            <p:cNvPr id="34839"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4840"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35" name="Text Box 59"/>
          <p:cNvSpPr txBox="1">
            <a:spLocks noChangeArrowheads="1"/>
          </p:cNvSpPr>
          <p:nvPr/>
        </p:nvSpPr>
        <p:spPr bwMode="auto">
          <a:xfrm>
            <a:off x="5208588" y="3490913"/>
            <a:ext cx="1525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role: claimant</a:t>
            </a:r>
          </a:p>
        </p:txBody>
      </p:sp>
      <p:sp>
        <p:nvSpPr>
          <p:cNvPr id="34836" name="AutoShape 60"/>
          <p:cNvSpPr>
            <a:spLocks noChangeArrowheads="1"/>
          </p:cNvSpPr>
          <p:nvPr/>
        </p:nvSpPr>
        <p:spPr bwMode="auto">
          <a:xfrm>
            <a:off x="6278563" y="2967038"/>
            <a:ext cx="1057275" cy="346075"/>
          </a:xfrm>
          <a:prstGeom prst="rightArrow">
            <a:avLst>
              <a:gd name="adj1" fmla="val 50000"/>
              <a:gd name="adj2" fmla="val 76376"/>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4837" name="Rectangle 62"/>
          <p:cNvSpPr>
            <a:spLocks noChangeArrowheads="1"/>
          </p:cNvSpPr>
          <p:nvPr/>
        </p:nvSpPr>
        <p:spPr bwMode="auto">
          <a:xfrm>
            <a:off x="519113" y="4297363"/>
            <a:ext cx="394652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b="0">
                <a:solidFill>
                  <a:srgbClr val="9933FF"/>
                </a:solidFill>
              </a:rPr>
              <a:t>Contact role type constraint</a:t>
            </a:r>
            <a:r>
              <a:rPr lang="en-US" sz="2400" b="0"/>
              <a:t> </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Which subtypes can have this role?</a:t>
            </a:r>
          </a:p>
        </p:txBody>
      </p:sp>
      <p:sp>
        <p:nvSpPr>
          <p:cNvPr id="34838" name="Rectangle 63"/>
          <p:cNvSpPr>
            <a:spLocks noChangeArrowheads="1"/>
          </p:cNvSpPr>
          <p:nvPr/>
        </p:nvSpPr>
        <p:spPr bwMode="auto">
          <a:xfrm>
            <a:off x="4833938" y="4297363"/>
            <a:ext cx="38608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b="0">
                <a:solidFill>
                  <a:srgbClr val="3366FF"/>
                </a:solidFill>
              </a:rPr>
              <a:t>Entity role constraint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Which types of entity can own the role?</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How many contacts can you have with role?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C:\Users\trhoades\AppData\Local\Temp\SNAGHTML23e7f5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366" y="3748087"/>
            <a:ext cx="3230128" cy="310991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trhoades\AppData\Local\Temp\SNAGHTML23e6e5b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366" y="124187"/>
            <a:ext cx="3889452" cy="3533413"/>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title"/>
          </p:nvPr>
        </p:nvSpPr>
        <p:spPr>
          <a:xfrm>
            <a:off x="495300" y="120650"/>
            <a:ext cx="4455435" cy="742950"/>
          </a:xfrm>
        </p:spPr>
        <p:txBody>
          <a:bodyPr/>
          <a:lstStyle/>
          <a:p>
            <a:pPr eaLnBrk="1" hangingPunct="1"/>
            <a:r>
              <a:rPr lang="en-US" dirty="0" smtClean="0"/>
              <a:t>Specifying role constraints</a:t>
            </a:r>
          </a:p>
        </p:txBody>
      </p:sp>
      <p:sp>
        <p:nvSpPr>
          <p:cNvPr id="35843" name="Rectangle 3"/>
          <p:cNvSpPr>
            <a:spLocks noGrp="1" noChangeArrowheads="1"/>
          </p:cNvSpPr>
          <p:nvPr>
            <p:ph idx="1"/>
          </p:nvPr>
        </p:nvSpPr>
        <p:spPr>
          <a:xfrm>
            <a:off x="519113" y="1192213"/>
            <a:ext cx="4675187" cy="5197475"/>
          </a:xfrm>
        </p:spPr>
        <p:txBody>
          <a:bodyPr/>
          <a:lstStyle/>
          <a:p>
            <a:r>
              <a:rPr lang="en-US" dirty="0" smtClean="0"/>
              <a:t>Both type are specified in entityroleconstraints-config.xml</a:t>
            </a:r>
          </a:p>
        </p:txBody>
      </p:sp>
      <p:sp>
        <p:nvSpPr>
          <p:cNvPr id="35846" name="Line 6"/>
          <p:cNvSpPr>
            <a:spLocks noChangeShapeType="1"/>
          </p:cNvSpPr>
          <p:nvPr/>
        </p:nvSpPr>
        <p:spPr bwMode="auto">
          <a:xfrm flipH="1">
            <a:off x="5057775" y="2360171"/>
            <a:ext cx="391715" cy="1083117"/>
          </a:xfrm>
          <a:prstGeom prst="line">
            <a:avLst/>
          </a:prstGeom>
          <a:noFill/>
          <a:ln w="19050">
            <a:solidFill>
              <a:srgbClr val="9933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5847" name="Group 7"/>
          <p:cNvGrpSpPr>
            <a:grpSpLocks/>
          </p:cNvGrpSpPr>
          <p:nvPr/>
        </p:nvGrpSpPr>
        <p:grpSpPr bwMode="auto">
          <a:xfrm>
            <a:off x="3430588" y="4445000"/>
            <a:ext cx="641350" cy="636588"/>
            <a:chOff x="3360" y="800"/>
            <a:chExt cx="620" cy="616"/>
          </a:xfrm>
        </p:grpSpPr>
        <p:sp>
          <p:nvSpPr>
            <p:cNvPr id="35871" name="AutoShape 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5872" name="Freeform 9"/>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5873" name="Group 10"/>
            <p:cNvGrpSpPr>
              <a:grpSpLocks/>
            </p:cNvGrpSpPr>
            <p:nvPr/>
          </p:nvGrpSpPr>
          <p:grpSpPr bwMode="auto">
            <a:xfrm flipH="1">
              <a:off x="3749" y="1171"/>
              <a:ext cx="212" cy="213"/>
              <a:chOff x="1350" y="686"/>
              <a:chExt cx="1132" cy="1132"/>
            </a:xfrm>
          </p:grpSpPr>
          <p:sp>
            <p:nvSpPr>
              <p:cNvPr id="35875" name="AutoShape 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5876" name="Picture 12" descr="j01519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874" name="Picture 13" descr="BS01887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8" name="Text Box 14"/>
          <p:cNvSpPr txBox="1">
            <a:spLocks noChangeArrowheads="1"/>
          </p:cNvSpPr>
          <p:nvPr/>
        </p:nvSpPr>
        <p:spPr bwMode="auto">
          <a:xfrm>
            <a:off x="3068638" y="5121275"/>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35849" name="Group 15"/>
          <p:cNvGrpSpPr>
            <a:grpSpLocks/>
          </p:cNvGrpSpPr>
          <p:nvPr/>
        </p:nvGrpSpPr>
        <p:grpSpPr bwMode="auto">
          <a:xfrm>
            <a:off x="1760538" y="4421188"/>
            <a:ext cx="688975" cy="688975"/>
            <a:chOff x="1350" y="686"/>
            <a:chExt cx="1132" cy="1132"/>
          </a:xfrm>
        </p:grpSpPr>
        <p:sp>
          <p:nvSpPr>
            <p:cNvPr id="35869"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5870" name="Picture 17" descr="j01519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0" name="Text Box 18"/>
          <p:cNvSpPr txBox="1">
            <a:spLocks noChangeArrowheads="1"/>
          </p:cNvSpPr>
          <p:nvPr/>
        </p:nvSpPr>
        <p:spPr bwMode="auto">
          <a:xfrm>
            <a:off x="1322388" y="5133975"/>
            <a:ext cx="1525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role: claimant</a:t>
            </a:r>
          </a:p>
        </p:txBody>
      </p:sp>
      <p:sp>
        <p:nvSpPr>
          <p:cNvPr id="35851" name="AutoShape 19"/>
          <p:cNvSpPr>
            <a:spLocks noChangeArrowheads="1"/>
          </p:cNvSpPr>
          <p:nvPr/>
        </p:nvSpPr>
        <p:spPr bwMode="auto">
          <a:xfrm>
            <a:off x="2392363" y="4610100"/>
            <a:ext cx="1057275" cy="346075"/>
          </a:xfrm>
          <a:prstGeom prst="rightArrow">
            <a:avLst>
              <a:gd name="adj1" fmla="val 50000"/>
              <a:gd name="adj2" fmla="val 76376"/>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53" name="Text Box 21"/>
          <p:cNvSpPr txBox="1">
            <a:spLocks noChangeArrowheads="1"/>
          </p:cNvSpPr>
          <p:nvPr/>
        </p:nvSpPr>
        <p:spPr bwMode="auto">
          <a:xfrm>
            <a:off x="871538" y="3379788"/>
            <a:ext cx="4271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solidFill>
                  <a:srgbClr val="9933FF"/>
                </a:solidFill>
              </a:rPr>
              <a:t>Contact role type constraints</a:t>
            </a:r>
          </a:p>
        </p:txBody>
      </p:sp>
      <p:sp>
        <p:nvSpPr>
          <p:cNvPr id="35854" name="Text Box 22"/>
          <p:cNvSpPr txBox="1">
            <a:spLocks noChangeArrowheads="1"/>
          </p:cNvSpPr>
          <p:nvPr/>
        </p:nvSpPr>
        <p:spPr bwMode="auto">
          <a:xfrm>
            <a:off x="781050" y="5686425"/>
            <a:ext cx="4271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2400">
                <a:solidFill>
                  <a:srgbClr val="3366FF"/>
                </a:solidFill>
              </a:rPr>
              <a:t>Entity role constraints</a:t>
            </a:r>
          </a:p>
        </p:txBody>
      </p:sp>
      <p:sp>
        <p:nvSpPr>
          <p:cNvPr id="35855" name="Line 23"/>
          <p:cNvSpPr>
            <a:spLocks noChangeShapeType="1"/>
          </p:cNvSpPr>
          <p:nvPr/>
        </p:nvSpPr>
        <p:spPr bwMode="auto">
          <a:xfrm flipV="1">
            <a:off x="4557713" y="5270896"/>
            <a:ext cx="891777" cy="486967"/>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5856" name="Group 24"/>
          <p:cNvGrpSpPr>
            <a:grpSpLocks/>
          </p:cNvGrpSpPr>
          <p:nvPr/>
        </p:nvGrpSpPr>
        <p:grpSpPr bwMode="auto">
          <a:xfrm>
            <a:off x="1525588" y="2603500"/>
            <a:ext cx="1671637" cy="711200"/>
            <a:chOff x="2524" y="2022"/>
            <a:chExt cx="1053" cy="448"/>
          </a:xfrm>
        </p:grpSpPr>
        <p:sp>
          <p:nvSpPr>
            <p:cNvPr id="35867" name="AutoShape 2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5868" name="Text Box 2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35857" name="Group 27"/>
          <p:cNvGrpSpPr>
            <a:grpSpLocks/>
          </p:cNvGrpSpPr>
          <p:nvPr/>
        </p:nvGrpSpPr>
        <p:grpSpPr bwMode="auto">
          <a:xfrm>
            <a:off x="2636838" y="1998663"/>
            <a:ext cx="1011237" cy="1001712"/>
            <a:chOff x="2461" y="1618"/>
            <a:chExt cx="635" cy="629"/>
          </a:xfrm>
        </p:grpSpPr>
        <p:sp>
          <p:nvSpPr>
            <p:cNvPr id="35859" name="AutoShape 28"/>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5860" name="Freeform 29"/>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5861" name="Group 30"/>
            <p:cNvGrpSpPr>
              <a:grpSpLocks/>
            </p:cNvGrpSpPr>
            <p:nvPr/>
          </p:nvGrpSpPr>
          <p:grpSpPr bwMode="auto">
            <a:xfrm>
              <a:off x="2461" y="1618"/>
              <a:ext cx="275" cy="318"/>
              <a:chOff x="2983" y="1384"/>
              <a:chExt cx="275" cy="318"/>
            </a:xfrm>
          </p:grpSpPr>
          <p:sp>
            <p:nvSpPr>
              <p:cNvPr id="35862" name="Freeform 31"/>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3" name="Freeform 32"/>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4" name="Freeform 33"/>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5" name="Freeform 34"/>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6" name="Freeform 35"/>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858" name="Text Box 36"/>
          <p:cNvSpPr txBox="1">
            <a:spLocks noChangeArrowheads="1"/>
          </p:cNvSpPr>
          <p:nvPr/>
        </p:nvSpPr>
        <p:spPr bwMode="auto">
          <a:xfrm>
            <a:off x="3702050" y="2503488"/>
            <a:ext cx="10429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role:</a:t>
            </a:r>
            <a:br>
              <a:rPr lang="en-US" sz="1800">
                <a:solidFill>
                  <a:schemeClr val="bg1"/>
                </a:solidFill>
              </a:rPr>
            </a:br>
            <a:r>
              <a:rPr lang="en-US" sz="1800">
                <a:solidFill>
                  <a:schemeClr val="bg1"/>
                </a:solidFill>
              </a:rPr>
              <a:t>primary</a:t>
            </a:r>
            <a:br>
              <a:rPr lang="en-US" sz="1800">
                <a:solidFill>
                  <a:schemeClr val="bg1"/>
                </a:solidFill>
              </a:rPr>
            </a:br>
            <a:r>
              <a:rPr lang="en-US" sz="1800">
                <a:solidFill>
                  <a:schemeClr val="bg1"/>
                </a:solidFill>
              </a:rPr>
              <a:t>doctor</a:t>
            </a:r>
          </a:p>
        </p:txBody>
      </p:sp>
      <p:sp>
        <p:nvSpPr>
          <p:cNvPr id="2" name="Rectangle 1"/>
          <p:cNvSpPr/>
          <p:nvPr/>
        </p:nvSpPr>
        <p:spPr bwMode="auto">
          <a:xfrm>
            <a:off x="5449490" y="3750468"/>
            <a:ext cx="2992004" cy="3040857"/>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tangle 40"/>
          <p:cNvSpPr/>
          <p:nvPr/>
        </p:nvSpPr>
        <p:spPr bwMode="auto">
          <a:xfrm>
            <a:off x="5449490" y="616743"/>
            <a:ext cx="3651327" cy="3040857"/>
          </a:xfrm>
          <a:prstGeom prst="rect">
            <a:avLst/>
          </a:prstGeom>
          <a:noFill/>
          <a:ln w="19050" algn="ctr">
            <a:solidFill>
              <a:srgbClr val="7030A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t>Contact role type constraints</a:t>
            </a:r>
          </a:p>
          <a:p>
            <a:pPr>
              <a:lnSpc>
                <a:spcPct val="150000"/>
              </a:lnSpc>
            </a:pPr>
            <a:r>
              <a:rPr lang="en-US" sz="2800" smtClean="0">
                <a:solidFill>
                  <a:srgbClr val="C0C0C0"/>
                </a:solidFill>
              </a:rPr>
              <a:t>Entity role constraints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8" y="557212"/>
            <a:ext cx="5838825" cy="4295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3"/>
          <p:cNvSpPr>
            <a:spLocks noGrp="1" noChangeArrowheads="1"/>
          </p:cNvSpPr>
          <p:nvPr>
            <p:ph type="title"/>
          </p:nvPr>
        </p:nvSpPr>
        <p:spPr>
          <a:xfrm>
            <a:off x="495300" y="115888"/>
            <a:ext cx="8318500" cy="742950"/>
          </a:xfrm>
        </p:spPr>
        <p:txBody>
          <a:bodyPr/>
          <a:lstStyle/>
          <a:p>
            <a:pPr eaLnBrk="1" hangingPunct="1"/>
            <a:r>
              <a:rPr lang="en-US" smtClean="0"/>
              <a:t>Contact role type constraints in the user interface</a:t>
            </a:r>
          </a:p>
        </p:txBody>
      </p:sp>
      <p:sp>
        <p:nvSpPr>
          <p:cNvPr id="37892" name="Rectangle 4"/>
          <p:cNvSpPr>
            <a:spLocks noGrp="1" noChangeArrowheads="1"/>
          </p:cNvSpPr>
          <p:nvPr>
            <p:ph idx="1"/>
          </p:nvPr>
        </p:nvSpPr>
        <p:spPr>
          <a:xfrm>
            <a:off x="519113" y="4886325"/>
            <a:ext cx="8318500" cy="1503363"/>
          </a:xfrm>
        </p:spPr>
        <p:txBody>
          <a:bodyPr/>
          <a:lstStyle/>
          <a:p>
            <a:r>
              <a:rPr lang="en-US" smtClean="0"/>
              <a:t>Prevents user from assigning given role to contact of given subtype</a:t>
            </a:r>
          </a:p>
          <a:p>
            <a:pPr lvl="1"/>
            <a:r>
              <a:rPr lang="en-US" smtClean="0"/>
              <a:t>Role appears in dropdown, but attempts to save contact fail</a:t>
            </a:r>
          </a:p>
        </p:txBody>
      </p:sp>
      <p:grpSp>
        <p:nvGrpSpPr>
          <p:cNvPr id="37893" name="Group 5"/>
          <p:cNvGrpSpPr>
            <a:grpSpLocks/>
          </p:cNvGrpSpPr>
          <p:nvPr/>
        </p:nvGrpSpPr>
        <p:grpSpPr bwMode="auto">
          <a:xfrm>
            <a:off x="5297488" y="3440112"/>
            <a:ext cx="1671637" cy="711200"/>
            <a:chOff x="2524" y="2022"/>
            <a:chExt cx="1053" cy="448"/>
          </a:xfrm>
        </p:grpSpPr>
        <p:sp>
          <p:nvSpPr>
            <p:cNvPr id="37908" name="AutoShape 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7909" name="Text Box 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Attorney</a:t>
              </a:r>
            </a:p>
          </p:txBody>
        </p:sp>
      </p:grpSp>
      <p:sp>
        <p:nvSpPr>
          <p:cNvPr id="37894" name="Text Box 8"/>
          <p:cNvSpPr txBox="1">
            <a:spLocks noChangeArrowheads="1"/>
          </p:cNvSpPr>
          <p:nvPr/>
        </p:nvSpPr>
        <p:spPr bwMode="auto">
          <a:xfrm>
            <a:off x="6017345" y="1846218"/>
            <a:ext cx="10429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solidFill>
                  <a:schemeClr val="bg1"/>
                </a:solidFill>
              </a:rPr>
              <a:t>role:</a:t>
            </a:r>
            <a:br>
              <a:rPr lang="en-US" sz="1800" dirty="0">
                <a:solidFill>
                  <a:schemeClr val="bg1"/>
                </a:solidFill>
              </a:rPr>
            </a:br>
            <a:r>
              <a:rPr lang="en-US" sz="1800" dirty="0">
                <a:solidFill>
                  <a:schemeClr val="bg1"/>
                </a:solidFill>
              </a:rPr>
              <a:t>primary</a:t>
            </a:r>
            <a:br>
              <a:rPr lang="en-US" sz="1800" dirty="0">
                <a:solidFill>
                  <a:schemeClr val="bg1"/>
                </a:solidFill>
              </a:rPr>
            </a:br>
            <a:r>
              <a:rPr lang="en-US" sz="1800" dirty="0">
                <a:solidFill>
                  <a:schemeClr val="bg1"/>
                </a:solidFill>
              </a:rPr>
              <a:t>doctor</a:t>
            </a:r>
          </a:p>
        </p:txBody>
      </p:sp>
      <p:grpSp>
        <p:nvGrpSpPr>
          <p:cNvPr id="37895" name="Group 9"/>
          <p:cNvGrpSpPr>
            <a:grpSpLocks/>
          </p:cNvGrpSpPr>
          <p:nvPr/>
        </p:nvGrpSpPr>
        <p:grpSpPr bwMode="auto">
          <a:xfrm>
            <a:off x="6717946" y="1401781"/>
            <a:ext cx="1011237" cy="1001712"/>
            <a:chOff x="2461" y="1618"/>
            <a:chExt cx="635" cy="629"/>
          </a:xfrm>
        </p:grpSpPr>
        <p:sp>
          <p:nvSpPr>
            <p:cNvPr id="37900" name="AutoShape 10"/>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7901" name="Freeform 11"/>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7902" name="Group 12"/>
            <p:cNvGrpSpPr>
              <a:grpSpLocks/>
            </p:cNvGrpSpPr>
            <p:nvPr/>
          </p:nvGrpSpPr>
          <p:grpSpPr bwMode="auto">
            <a:xfrm>
              <a:off x="2461" y="1618"/>
              <a:ext cx="275" cy="318"/>
              <a:chOff x="2983" y="1384"/>
              <a:chExt cx="275" cy="318"/>
            </a:xfrm>
          </p:grpSpPr>
          <p:sp>
            <p:nvSpPr>
              <p:cNvPr id="37903" name="Freeform 13"/>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4" name="Freeform 14"/>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5" name="Freeform 15"/>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6" name="Freeform 16"/>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7" name="Freeform 17"/>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7896" name="AutoShape 18"/>
          <p:cNvSpPr>
            <a:spLocks noChangeArrowheads="1"/>
          </p:cNvSpPr>
          <p:nvPr/>
        </p:nvSpPr>
        <p:spPr bwMode="auto">
          <a:xfrm>
            <a:off x="5054600" y="3119437"/>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7897" name="Line 19"/>
          <p:cNvSpPr>
            <a:spLocks noChangeShapeType="1"/>
          </p:cNvSpPr>
          <p:nvPr/>
        </p:nvSpPr>
        <p:spPr bwMode="auto">
          <a:xfrm flipV="1">
            <a:off x="5786438" y="1308100"/>
            <a:ext cx="0" cy="1371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8" name="Line 20"/>
          <p:cNvSpPr>
            <a:spLocks noChangeShapeType="1"/>
          </p:cNvSpPr>
          <p:nvPr/>
        </p:nvSpPr>
        <p:spPr bwMode="auto">
          <a:xfrm flipH="1" flipV="1">
            <a:off x="5210174" y="1181100"/>
            <a:ext cx="576263" cy="127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7899" name="Line 21"/>
          <p:cNvSpPr>
            <a:spLocks noChangeShapeType="1"/>
          </p:cNvSpPr>
          <p:nvPr/>
        </p:nvSpPr>
        <p:spPr bwMode="auto">
          <a:xfrm flipH="1">
            <a:off x="6319837" y="2657475"/>
            <a:ext cx="0" cy="3269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Contact role type constraint configuration</a:t>
            </a:r>
          </a:p>
        </p:txBody>
      </p:sp>
      <p:sp>
        <p:nvSpPr>
          <p:cNvPr id="38915" name="Rectangle 3"/>
          <p:cNvSpPr>
            <a:spLocks noGrp="1" noChangeArrowheads="1"/>
          </p:cNvSpPr>
          <p:nvPr>
            <p:ph idx="1"/>
          </p:nvPr>
        </p:nvSpPr>
        <p:spPr>
          <a:xfrm>
            <a:off x="519113" y="4406900"/>
            <a:ext cx="8318500" cy="1993900"/>
          </a:xfrm>
        </p:spPr>
        <p:txBody>
          <a:bodyPr/>
          <a:lstStyle/>
          <a:p>
            <a:r>
              <a:rPr lang="en-US" smtClean="0"/>
              <a:t>Identifies a contact role (such as "PrimaryDoctor") and the base subtype which is valid for that role (such as "Doctor")</a:t>
            </a:r>
          </a:p>
          <a:p>
            <a:pPr lvl="1"/>
            <a:r>
              <a:rPr lang="en-US" smtClean="0"/>
              <a:t>Children subtypes of the base subtype also valid</a:t>
            </a:r>
          </a:p>
          <a:p>
            <a:pPr lvl="1"/>
            <a:r>
              <a:rPr lang="en-US" smtClean="0"/>
              <a:t>In most cases, only one base subtype valid for each role</a:t>
            </a:r>
          </a:p>
          <a:p>
            <a:pPr lvl="1"/>
            <a:r>
              <a:rPr lang="en-US" smtClean="0"/>
              <a:t>Given base subtype may be valid for multiple roles</a:t>
            </a:r>
          </a:p>
        </p:txBody>
      </p:sp>
      <p:grpSp>
        <p:nvGrpSpPr>
          <p:cNvPr id="38917" name="Group 5"/>
          <p:cNvGrpSpPr>
            <a:grpSpLocks/>
          </p:cNvGrpSpPr>
          <p:nvPr/>
        </p:nvGrpSpPr>
        <p:grpSpPr bwMode="auto">
          <a:xfrm>
            <a:off x="1228725" y="1470025"/>
            <a:ext cx="1671638" cy="711200"/>
            <a:chOff x="2524" y="2022"/>
            <a:chExt cx="1053" cy="448"/>
          </a:xfrm>
        </p:grpSpPr>
        <p:sp>
          <p:nvSpPr>
            <p:cNvPr id="38959" name="AutoShape 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8960" name="Text Box 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Doctor</a:t>
              </a:r>
            </a:p>
          </p:txBody>
        </p:sp>
      </p:grpSp>
      <p:grpSp>
        <p:nvGrpSpPr>
          <p:cNvPr id="38918" name="Group 8"/>
          <p:cNvGrpSpPr>
            <a:grpSpLocks/>
          </p:cNvGrpSpPr>
          <p:nvPr/>
        </p:nvGrpSpPr>
        <p:grpSpPr bwMode="auto">
          <a:xfrm>
            <a:off x="2339975" y="865188"/>
            <a:ext cx="1011238" cy="1001712"/>
            <a:chOff x="2461" y="1618"/>
            <a:chExt cx="635" cy="629"/>
          </a:xfrm>
        </p:grpSpPr>
        <p:sp>
          <p:nvSpPr>
            <p:cNvPr id="38951" name="AutoShape 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38952" name="Freeform 1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38953" name="Group 11"/>
            <p:cNvGrpSpPr>
              <a:grpSpLocks/>
            </p:cNvGrpSpPr>
            <p:nvPr/>
          </p:nvGrpSpPr>
          <p:grpSpPr bwMode="auto">
            <a:xfrm>
              <a:off x="2461" y="1618"/>
              <a:ext cx="275" cy="318"/>
              <a:chOff x="2983" y="1384"/>
              <a:chExt cx="275" cy="318"/>
            </a:xfrm>
          </p:grpSpPr>
          <p:sp>
            <p:nvSpPr>
              <p:cNvPr id="38954" name="Freeform 12"/>
              <p:cNvSpPr>
                <a:spLocks/>
              </p:cNvSpPr>
              <p:nvPr/>
            </p:nvSpPr>
            <p:spPr bwMode="auto">
              <a:xfrm>
                <a:off x="2983" y="1384"/>
                <a:ext cx="275" cy="318"/>
              </a:xfrm>
              <a:custGeom>
                <a:avLst/>
                <a:gdLst>
                  <a:gd name="T0" fmla="*/ 0 w 343"/>
                  <a:gd name="T1" fmla="*/ 22 h 396"/>
                  <a:gd name="T2" fmla="*/ 2 w 343"/>
                  <a:gd name="T3" fmla="*/ 27 h 396"/>
                  <a:gd name="T4" fmla="*/ 2 w 343"/>
                  <a:gd name="T5" fmla="*/ 31 h 396"/>
                  <a:gd name="T6" fmla="*/ 3 w 343"/>
                  <a:gd name="T7" fmla="*/ 35 h 396"/>
                  <a:gd name="T8" fmla="*/ 6 w 343"/>
                  <a:gd name="T9" fmla="*/ 38 h 396"/>
                  <a:gd name="T10" fmla="*/ 8 w 343"/>
                  <a:gd name="T11" fmla="*/ 41 h 396"/>
                  <a:gd name="T12" fmla="*/ 11 w 343"/>
                  <a:gd name="T13" fmla="*/ 43 h 396"/>
                  <a:gd name="T14" fmla="*/ 15 w 343"/>
                  <a:gd name="T15" fmla="*/ 43 h 396"/>
                  <a:gd name="T16" fmla="*/ 19 w 343"/>
                  <a:gd name="T17" fmla="*/ 44 h 396"/>
                  <a:gd name="T18" fmla="*/ 22 w 343"/>
                  <a:gd name="T19" fmla="*/ 43 h 396"/>
                  <a:gd name="T20" fmla="*/ 26 w 343"/>
                  <a:gd name="T21" fmla="*/ 43 h 396"/>
                  <a:gd name="T22" fmla="*/ 30 w 343"/>
                  <a:gd name="T23" fmla="*/ 41 h 396"/>
                  <a:gd name="T24" fmla="*/ 33 w 343"/>
                  <a:gd name="T25" fmla="*/ 38 h 396"/>
                  <a:gd name="T26" fmla="*/ 34 w 343"/>
                  <a:gd name="T27" fmla="*/ 35 h 396"/>
                  <a:gd name="T28" fmla="*/ 36 w 343"/>
                  <a:gd name="T29" fmla="*/ 31 h 396"/>
                  <a:gd name="T30" fmla="*/ 38 w 343"/>
                  <a:gd name="T31" fmla="*/ 27 h 396"/>
                  <a:gd name="T32" fmla="*/ 38 w 343"/>
                  <a:gd name="T33" fmla="*/ 22 h 396"/>
                  <a:gd name="T34" fmla="*/ 38 w 343"/>
                  <a:gd name="T35" fmla="*/ 18 h 396"/>
                  <a:gd name="T36" fmla="*/ 36 w 343"/>
                  <a:gd name="T37" fmla="*/ 14 h 396"/>
                  <a:gd name="T38" fmla="*/ 34 w 343"/>
                  <a:gd name="T39" fmla="*/ 9 h 396"/>
                  <a:gd name="T40" fmla="*/ 33 w 343"/>
                  <a:gd name="T41" fmla="*/ 6 h 396"/>
                  <a:gd name="T42" fmla="*/ 30 w 343"/>
                  <a:gd name="T43" fmla="*/ 4 h 396"/>
                  <a:gd name="T44" fmla="*/ 26 w 343"/>
                  <a:gd name="T45" fmla="*/ 2 h 396"/>
                  <a:gd name="T46" fmla="*/ 22 w 343"/>
                  <a:gd name="T47" fmla="*/ 2 h 396"/>
                  <a:gd name="T48" fmla="*/ 19 w 343"/>
                  <a:gd name="T49" fmla="*/ 0 h 396"/>
                  <a:gd name="T50" fmla="*/ 15 w 343"/>
                  <a:gd name="T51" fmla="*/ 2 h 396"/>
                  <a:gd name="T52" fmla="*/ 11 w 343"/>
                  <a:gd name="T53" fmla="*/ 2 h 396"/>
                  <a:gd name="T54" fmla="*/ 8 w 343"/>
                  <a:gd name="T55" fmla="*/ 4 h 396"/>
                  <a:gd name="T56" fmla="*/ 6 w 343"/>
                  <a:gd name="T57" fmla="*/ 6 h 396"/>
                  <a:gd name="T58" fmla="*/ 3 w 343"/>
                  <a:gd name="T59" fmla="*/ 9 h 396"/>
                  <a:gd name="T60" fmla="*/ 2 w 343"/>
                  <a:gd name="T61" fmla="*/ 14 h 396"/>
                  <a:gd name="T62" fmla="*/ 2 w 343"/>
                  <a:gd name="T63" fmla="*/ 18 h 396"/>
                  <a:gd name="T64" fmla="*/ 0 w 343"/>
                  <a:gd name="T65" fmla="*/ 2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5" name="Freeform 13"/>
              <p:cNvSpPr>
                <a:spLocks/>
              </p:cNvSpPr>
              <p:nvPr/>
            </p:nvSpPr>
            <p:spPr bwMode="auto">
              <a:xfrm>
                <a:off x="2999" y="1400"/>
                <a:ext cx="243" cy="286"/>
              </a:xfrm>
              <a:custGeom>
                <a:avLst/>
                <a:gdLst>
                  <a:gd name="T0" fmla="*/ 0 w 303"/>
                  <a:gd name="T1" fmla="*/ 20 h 356"/>
                  <a:gd name="T2" fmla="*/ 2 w 303"/>
                  <a:gd name="T3" fmla="*/ 16 h 356"/>
                  <a:gd name="T4" fmla="*/ 2 w 303"/>
                  <a:gd name="T5" fmla="*/ 12 h 356"/>
                  <a:gd name="T6" fmla="*/ 3 w 303"/>
                  <a:gd name="T7" fmla="*/ 9 h 356"/>
                  <a:gd name="T8" fmla="*/ 5 w 303"/>
                  <a:gd name="T9" fmla="*/ 6 h 356"/>
                  <a:gd name="T10" fmla="*/ 7 w 303"/>
                  <a:gd name="T11" fmla="*/ 3 h 356"/>
                  <a:gd name="T12" fmla="*/ 10 w 303"/>
                  <a:gd name="T13" fmla="*/ 2 h 356"/>
                  <a:gd name="T14" fmla="*/ 14 w 303"/>
                  <a:gd name="T15" fmla="*/ 2 h 356"/>
                  <a:gd name="T16" fmla="*/ 17 w 303"/>
                  <a:gd name="T17" fmla="*/ 0 h 356"/>
                  <a:gd name="T18" fmla="*/ 19 w 303"/>
                  <a:gd name="T19" fmla="*/ 2 h 356"/>
                  <a:gd name="T20" fmla="*/ 23 w 303"/>
                  <a:gd name="T21" fmla="*/ 2 h 356"/>
                  <a:gd name="T22" fmla="*/ 26 w 303"/>
                  <a:gd name="T23" fmla="*/ 3 h 356"/>
                  <a:gd name="T24" fmla="*/ 28 w 303"/>
                  <a:gd name="T25" fmla="*/ 6 h 356"/>
                  <a:gd name="T26" fmla="*/ 30 w 303"/>
                  <a:gd name="T27" fmla="*/ 9 h 356"/>
                  <a:gd name="T28" fmla="*/ 32 w 303"/>
                  <a:gd name="T29" fmla="*/ 12 h 356"/>
                  <a:gd name="T30" fmla="*/ 33 w 303"/>
                  <a:gd name="T31" fmla="*/ 16 h 356"/>
                  <a:gd name="T32" fmla="*/ 33 w 303"/>
                  <a:gd name="T33" fmla="*/ 20 h 356"/>
                  <a:gd name="T34" fmla="*/ 33 w 303"/>
                  <a:gd name="T35" fmla="*/ 25 h 356"/>
                  <a:gd name="T36" fmla="*/ 32 w 303"/>
                  <a:gd name="T37" fmla="*/ 28 h 356"/>
                  <a:gd name="T38" fmla="*/ 30 w 303"/>
                  <a:gd name="T39" fmla="*/ 31 h 356"/>
                  <a:gd name="T40" fmla="*/ 28 w 303"/>
                  <a:gd name="T41" fmla="*/ 34 h 356"/>
                  <a:gd name="T42" fmla="*/ 26 w 303"/>
                  <a:gd name="T43" fmla="*/ 37 h 356"/>
                  <a:gd name="T44" fmla="*/ 23 w 303"/>
                  <a:gd name="T45" fmla="*/ 38 h 356"/>
                  <a:gd name="T46" fmla="*/ 19 w 303"/>
                  <a:gd name="T47" fmla="*/ 39 h 356"/>
                  <a:gd name="T48" fmla="*/ 17 w 303"/>
                  <a:gd name="T49" fmla="*/ 40 h 356"/>
                  <a:gd name="T50" fmla="*/ 14 w 303"/>
                  <a:gd name="T51" fmla="*/ 39 h 356"/>
                  <a:gd name="T52" fmla="*/ 10 w 303"/>
                  <a:gd name="T53" fmla="*/ 38 h 356"/>
                  <a:gd name="T54" fmla="*/ 7 w 303"/>
                  <a:gd name="T55" fmla="*/ 37 h 356"/>
                  <a:gd name="T56" fmla="*/ 5 w 303"/>
                  <a:gd name="T57" fmla="*/ 34 h 356"/>
                  <a:gd name="T58" fmla="*/ 3 w 303"/>
                  <a:gd name="T59" fmla="*/ 31 h 356"/>
                  <a:gd name="T60" fmla="*/ 2 w 303"/>
                  <a:gd name="T61" fmla="*/ 28 h 356"/>
                  <a:gd name="T62" fmla="*/ 2 w 303"/>
                  <a:gd name="T63" fmla="*/ 25 h 356"/>
                  <a:gd name="T64" fmla="*/ 0 w 303"/>
                  <a:gd name="T65" fmla="*/ 20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6" name="Freeform 14"/>
              <p:cNvSpPr>
                <a:spLocks/>
              </p:cNvSpPr>
              <p:nvPr/>
            </p:nvSpPr>
            <p:spPr bwMode="auto">
              <a:xfrm>
                <a:off x="3127" y="1444"/>
                <a:ext cx="77" cy="167"/>
              </a:xfrm>
              <a:custGeom>
                <a:avLst/>
                <a:gdLst>
                  <a:gd name="T0" fmla="*/ 0 w 95"/>
                  <a:gd name="T1" fmla="*/ 2 h 208"/>
                  <a:gd name="T2" fmla="*/ 2 w 95"/>
                  <a:gd name="T3" fmla="*/ 2 h 208"/>
                  <a:gd name="T4" fmla="*/ 2 w 95"/>
                  <a:gd name="T5" fmla="*/ 2 h 208"/>
                  <a:gd name="T6" fmla="*/ 2 w 95"/>
                  <a:gd name="T7" fmla="*/ 2 h 208"/>
                  <a:gd name="T8" fmla="*/ 3 w 95"/>
                  <a:gd name="T9" fmla="*/ 3 h 208"/>
                  <a:gd name="T10" fmla="*/ 4 w 95"/>
                  <a:gd name="T11" fmla="*/ 4 h 208"/>
                  <a:gd name="T12" fmla="*/ 6 w 95"/>
                  <a:gd name="T13" fmla="*/ 5 h 208"/>
                  <a:gd name="T14" fmla="*/ 6 w 95"/>
                  <a:gd name="T15" fmla="*/ 6 h 208"/>
                  <a:gd name="T16" fmla="*/ 8 w 95"/>
                  <a:gd name="T17" fmla="*/ 7 h 208"/>
                  <a:gd name="T18" fmla="*/ 9 w 95"/>
                  <a:gd name="T19" fmla="*/ 10 h 208"/>
                  <a:gd name="T20" fmla="*/ 9 w 95"/>
                  <a:gd name="T21" fmla="*/ 14 h 208"/>
                  <a:gd name="T22" fmla="*/ 8 w 95"/>
                  <a:gd name="T23" fmla="*/ 18 h 208"/>
                  <a:gd name="T24" fmla="*/ 6 w 95"/>
                  <a:gd name="T25" fmla="*/ 22 h 208"/>
                  <a:gd name="T26" fmla="*/ 8 w 95"/>
                  <a:gd name="T27" fmla="*/ 23 h 208"/>
                  <a:gd name="T28" fmla="*/ 10 w 95"/>
                  <a:gd name="T29" fmla="*/ 18 h 208"/>
                  <a:gd name="T30" fmla="*/ 12 w 95"/>
                  <a:gd name="T31" fmla="*/ 14 h 208"/>
                  <a:gd name="T32" fmla="*/ 11 w 95"/>
                  <a:gd name="T33" fmla="*/ 9 h 208"/>
                  <a:gd name="T34" fmla="*/ 10 w 95"/>
                  <a:gd name="T35" fmla="*/ 6 h 208"/>
                  <a:gd name="T36" fmla="*/ 9 w 95"/>
                  <a:gd name="T37" fmla="*/ 5 h 208"/>
                  <a:gd name="T38" fmla="*/ 7 w 95"/>
                  <a:gd name="T39" fmla="*/ 3 h 208"/>
                  <a:gd name="T40" fmla="*/ 6 w 95"/>
                  <a:gd name="T41" fmla="*/ 2 h 208"/>
                  <a:gd name="T42" fmla="*/ 4 w 95"/>
                  <a:gd name="T43" fmla="*/ 2 h 208"/>
                  <a:gd name="T44" fmla="*/ 2 w 95"/>
                  <a:gd name="T45" fmla="*/ 2 h 208"/>
                  <a:gd name="T46" fmla="*/ 2 w 95"/>
                  <a:gd name="T47" fmla="*/ 2 h 208"/>
                  <a:gd name="T48" fmla="*/ 2 w 95"/>
                  <a:gd name="T49" fmla="*/ 0 h 208"/>
                  <a:gd name="T50" fmla="*/ 2 w 95"/>
                  <a:gd name="T51" fmla="*/ 0 h 208"/>
                  <a:gd name="T52" fmla="*/ 0 w 95"/>
                  <a:gd name="T53" fmla="*/ 2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7" name="Freeform 15"/>
              <p:cNvSpPr>
                <a:spLocks/>
              </p:cNvSpPr>
              <p:nvPr/>
            </p:nvSpPr>
            <p:spPr bwMode="auto">
              <a:xfrm>
                <a:off x="3074" y="1506"/>
                <a:ext cx="72" cy="95"/>
              </a:xfrm>
              <a:custGeom>
                <a:avLst/>
                <a:gdLst>
                  <a:gd name="T0" fmla="*/ 0 w 90"/>
                  <a:gd name="T1" fmla="*/ 6 h 118"/>
                  <a:gd name="T2" fmla="*/ 2 w 90"/>
                  <a:gd name="T3" fmla="*/ 8 h 118"/>
                  <a:gd name="T4" fmla="*/ 2 w 90"/>
                  <a:gd name="T5" fmla="*/ 10 h 118"/>
                  <a:gd name="T6" fmla="*/ 2 w 90"/>
                  <a:gd name="T7" fmla="*/ 10 h 118"/>
                  <a:gd name="T8" fmla="*/ 2 w 90"/>
                  <a:gd name="T9" fmla="*/ 11 h 118"/>
                  <a:gd name="T10" fmla="*/ 2 w 90"/>
                  <a:gd name="T11" fmla="*/ 12 h 118"/>
                  <a:gd name="T12" fmla="*/ 3 w 90"/>
                  <a:gd name="T13" fmla="*/ 13 h 118"/>
                  <a:gd name="T14" fmla="*/ 4 w 90"/>
                  <a:gd name="T15" fmla="*/ 13 h 118"/>
                  <a:gd name="T16" fmla="*/ 5 w 90"/>
                  <a:gd name="T17" fmla="*/ 13 h 118"/>
                  <a:gd name="T18" fmla="*/ 6 w 90"/>
                  <a:gd name="T19" fmla="*/ 13 h 118"/>
                  <a:gd name="T20" fmla="*/ 7 w 90"/>
                  <a:gd name="T21" fmla="*/ 13 h 118"/>
                  <a:gd name="T22" fmla="*/ 7 w 90"/>
                  <a:gd name="T23" fmla="*/ 12 h 118"/>
                  <a:gd name="T24" fmla="*/ 9 w 90"/>
                  <a:gd name="T25" fmla="*/ 11 h 118"/>
                  <a:gd name="T26" fmla="*/ 9 w 90"/>
                  <a:gd name="T27" fmla="*/ 10 h 118"/>
                  <a:gd name="T28" fmla="*/ 9 w 90"/>
                  <a:gd name="T29" fmla="*/ 10 h 118"/>
                  <a:gd name="T30" fmla="*/ 10 w 90"/>
                  <a:gd name="T31" fmla="*/ 8 h 118"/>
                  <a:gd name="T32" fmla="*/ 10 w 90"/>
                  <a:gd name="T33" fmla="*/ 6 h 118"/>
                  <a:gd name="T34" fmla="*/ 10 w 90"/>
                  <a:gd name="T35" fmla="*/ 5 h 118"/>
                  <a:gd name="T36" fmla="*/ 9 w 90"/>
                  <a:gd name="T37" fmla="*/ 4 h 118"/>
                  <a:gd name="T38" fmla="*/ 9 w 90"/>
                  <a:gd name="T39" fmla="*/ 3 h 118"/>
                  <a:gd name="T40" fmla="*/ 9 w 90"/>
                  <a:gd name="T41" fmla="*/ 2 h 118"/>
                  <a:gd name="T42" fmla="*/ 7 w 90"/>
                  <a:gd name="T43" fmla="*/ 2 h 118"/>
                  <a:gd name="T44" fmla="*/ 7 w 90"/>
                  <a:gd name="T45" fmla="*/ 2 h 118"/>
                  <a:gd name="T46" fmla="*/ 6 w 90"/>
                  <a:gd name="T47" fmla="*/ 2 h 118"/>
                  <a:gd name="T48" fmla="*/ 5 w 90"/>
                  <a:gd name="T49" fmla="*/ 0 h 118"/>
                  <a:gd name="T50" fmla="*/ 4 w 90"/>
                  <a:gd name="T51" fmla="*/ 2 h 118"/>
                  <a:gd name="T52" fmla="*/ 3 w 90"/>
                  <a:gd name="T53" fmla="*/ 2 h 118"/>
                  <a:gd name="T54" fmla="*/ 2 w 90"/>
                  <a:gd name="T55" fmla="*/ 2 h 118"/>
                  <a:gd name="T56" fmla="*/ 2 w 90"/>
                  <a:gd name="T57" fmla="*/ 2 h 118"/>
                  <a:gd name="T58" fmla="*/ 2 w 90"/>
                  <a:gd name="T59" fmla="*/ 3 h 118"/>
                  <a:gd name="T60" fmla="*/ 2 w 90"/>
                  <a:gd name="T61" fmla="*/ 4 h 118"/>
                  <a:gd name="T62" fmla="*/ 2 w 90"/>
                  <a:gd name="T63" fmla="*/ 5 h 118"/>
                  <a:gd name="T64" fmla="*/ 0 w 90"/>
                  <a:gd name="T65" fmla="*/ 6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8" name="Freeform 16"/>
              <p:cNvSpPr>
                <a:spLocks/>
              </p:cNvSpPr>
              <p:nvPr/>
            </p:nvSpPr>
            <p:spPr bwMode="auto">
              <a:xfrm>
                <a:off x="3082" y="1514"/>
                <a:ext cx="56" cy="79"/>
              </a:xfrm>
              <a:custGeom>
                <a:avLst/>
                <a:gdLst>
                  <a:gd name="T0" fmla="*/ 0 w 70"/>
                  <a:gd name="T1" fmla="*/ 6 h 98"/>
                  <a:gd name="T2" fmla="*/ 2 w 70"/>
                  <a:gd name="T3" fmla="*/ 3 h 98"/>
                  <a:gd name="T4" fmla="*/ 2 w 70"/>
                  <a:gd name="T5" fmla="*/ 2 h 98"/>
                  <a:gd name="T6" fmla="*/ 2 w 70"/>
                  <a:gd name="T7" fmla="*/ 2 h 98"/>
                  <a:gd name="T8" fmla="*/ 4 w 70"/>
                  <a:gd name="T9" fmla="*/ 0 h 98"/>
                  <a:gd name="T10" fmla="*/ 5 w 70"/>
                  <a:gd name="T11" fmla="*/ 2 h 98"/>
                  <a:gd name="T12" fmla="*/ 6 w 70"/>
                  <a:gd name="T13" fmla="*/ 2 h 98"/>
                  <a:gd name="T14" fmla="*/ 7 w 70"/>
                  <a:gd name="T15" fmla="*/ 3 h 98"/>
                  <a:gd name="T16" fmla="*/ 7 w 70"/>
                  <a:gd name="T17" fmla="*/ 6 h 98"/>
                  <a:gd name="T18" fmla="*/ 7 w 70"/>
                  <a:gd name="T19" fmla="*/ 8 h 98"/>
                  <a:gd name="T20" fmla="*/ 6 w 70"/>
                  <a:gd name="T21" fmla="*/ 10 h 98"/>
                  <a:gd name="T22" fmla="*/ 5 w 70"/>
                  <a:gd name="T23" fmla="*/ 10 h 98"/>
                  <a:gd name="T24" fmla="*/ 4 w 70"/>
                  <a:gd name="T25" fmla="*/ 12 h 98"/>
                  <a:gd name="T26" fmla="*/ 2 w 70"/>
                  <a:gd name="T27" fmla="*/ 10 h 98"/>
                  <a:gd name="T28" fmla="*/ 2 w 70"/>
                  <a:gd name="T29" fmla="*/ 10 h 98"/>
                  <a:gd name="T30" fmla="*/ 2 w 70"/>
                  <a:gd name="T31" fmla="*/ 8 h 98"/>
                  <a:gd name="T32" fmla="*/ 0 w 70"/>
                  <a:gd name="T33" fmla="*/ 6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8919" name="Text Box 17"/>
          <p:cNvSpPr txBox="1">
            <a:spLocks noChangeArrowheads="1"/>
          </p:cNvSpPr>
          <p:nvPr/>
        </p:nvSpPr>
        <p:spPr bwMode="auto">
          <a:xfrm>
            <a:off x="1274763" y="2203450"/>
            <a:ext cx="2822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tabLst>
                <a:tab pos="625475" algn="l"/>
              </a:tabLst>
              <a:defRPr sz="2000" b="1">
                <a:solidFill>
                  <a:srgbClr val="FF0000"/>
                </a:solidFill>
                <a:latin typeface="Arial" pitchFamily="34" charset="0"/>
              </a:defRPr>
            </a:lvl1pPr>
            <a:lvl2pPr marL="742950" indent="-285750" eaLnBrk="0" hangingPunct="0">
              <a:tabLst>
                <a:tab pos="625475" algn="l"/>
              </a:tabLst>
              <a:defRPr sz="2000" b="1">
                <a:solidFill>
                  <a:srgbClr val="FF0000"/>
                </a:solidFill>
                <a:latin typeface="Arial" pitchFamily="34" charset="0"/>
              </a:defRPr>
            </a:lvl2pPr>
            <a:lvl3pPr marL="1143000" indent="-228600" eaLnBrk="0" hangingPunct="0">
              <a:tabLst>
                <a:tab pos="625475" algn="l"/>
              </a:tabLst>
              <a:defRPr sz="2000" b="1">
                <a:solidFill>
                  <a:srgbClr val="FF0000"/>
                </a:solidFill>
                <a:latin typeface="Arial" pitchFamily="34" charset="0"/>
              </a:defRPr>
            </a:lvl3pPr>
            <a:lvl4pPr marL="1600200" indent="-228600" eaLnBrk="0" hangingPunct="0">
              <a:tabLst>
                <a:tab pos="625475" algn="l"/>
              </a:tabLst>
              <a:defRPr sz="2000" b="1">
                <a:solidFill>
                  <a:srgbClr val="FF0000"/>
                </a:solidFill>
                <a:latin typeface="Arial" pitchFamily="34" charset="0"/>
              </a:defRPr>
            </a:lvl4pPr>
            <a:lvl5pPr marL="2057400" indent="-228600" eaLnBrk="0" hangingPunct="0">
              <a:tabLst>
                <a:tab pos="625475"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9pPr>
          </a:lstStyle>
          <a:p>
            <a:pPr algn="l" eaLnBrk="1" hangingPunct="1"/>
            <a:r>
              <a:rPr lang="en-US" sz="1800" dirty="0" smtClean="0">
                <a:solidFill>
                  <a:schemeClr val="bg1"/>
                </a:solidFill>
              </a:rPr>
              <a:t>roles:</a:t>
            </a:r>
            <a:r>
              <a:rPr lang="en-US" sz="1800" dirty="0">
                <a:solidFill>
                  <a:schemeClr val="bg1"/>
                </a:solidFill>
              </a:rPr>
              <a:t>	first intake doctor</a:t>
            </a:r>
            <a:br>
              <a:rPr lang="en-US" sz="1800" dirty="0">
                <a:solidFill>
                  <a:schemeClr val="bg1"/>
                </a:solidFill>
              </a:rPr>
            </a:br>
            <a:r>
              <a:rPr lang="en-US" sz="1800" dirty="0">
                <a:solidFill>
                  <a:schemeClr val="bg1"/>
                </a:solidFill>
              </a:rPr>
              <a:t>   	primary doctor</a:t>
            </a:r>
          </a:p>
        </p:txBody>
      </p:sp>
      <p:sp>
        <p:nvSpPr>
          <p:cNvPr id="38920" name="AutoShape 18"/>
          <p:cNvSpPr>
            <a:spLocks noChangeArrowheads="1"/>
          </p:cNvSpPr>
          <p:nvPr/>
        </p:nvSpPr>
        <p:spPr bwMode="auto">
          <a:xfrm>
            <a:off x="912813" y="974725"/>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8921" name="AutoShape 19"/>
          <p:cNvSpPr>
            <a:spLocks noChangeArrowheads="1"/>
          </p:cNvSpPr>
          <p:nvPr/>
        </p:nvSpPr>
        <p:spPr bwMode="auto">
          <a:xfrm>
            <a:off x="4894263" y="1462088"/>
            <a:ext cx="1671637" cy="711200"/>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8922" name="Text Box 20"/>
          <p:cNvSpPr txBox="1">
            <a:spLocks noChangeArrowheads="1"/>
          </p:cNvSpPr>
          <p:nvPr/>
        </p:nvSpPr>
        <p:spPr bwMode="auto">
          <a:xfrm>
            <a:off x="4949825" y="1522413"/>
            <a:ext cx="1560513" cy="609600"/>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AutoTowing</a:t>
            </a:r>
            <a:br>
              <a:rPr lang="en-US">
                <a:solidFill>
                  <a:schemeClr val="bg1"/>
                </a:solidFill>
              </a:rPr>
            </a:br>
            <a:r>
              <a:rPr lang="en-US">
                <a:solidFill>
                  <a:schemeClr val="bg1"/>
                </a:solidFill>
              </a:rPr>
              <a:t>Agcy</a:t>
            </a:r>
          </a:p>
        </p:txBody>
      </p:sp>
      <p:sp>
        <p:nvSpPr>
          <p:cNvPr id="38923" name="Text Box 21"/>
          <p:cNvSpPr txBox="1">
            <a:spLocks noChangeArrowheads="1"/>
          </p:cNvSpPr>
          <p:nvPr/>
        </p:nvSpPr>
        <p:spPr bwMode="auto">
          <a:xfrm>
            <a:off x="4940300" y="2195513"/>
            <a:ext cx="2822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tabLst>
                <a:tab pos="625475" algn="l"/>
              </a:tabLst>
              <a:defRPr sz="2000" b="1">
                <a:solidFill>
                  <a:srgbClr val="FF0000"/>
                </a:solidFill>
                <a:latin typeface="Arial" pitchFamily="34" charset="0"/>
              </a:defRPr>
            </a:lvl1pPr>
            <a:lvl2pPr marL="742950" indent="-285750" eaLnBrk="0" hangingPunct="0">
              <a:tabLst>
                <a:tab pos="625475" algn="l"/>
              </a:tabLst>
              <a:defRPr sz="2000" b="1">
                <a:solidFill>
                  <a:srgbClr val="FF0000"/>
                </a:solidFill>
                <a:latin typeface="Arial" pitchFamily="34" charset="0"/>
              </a:defRPr>
            </a:lvl2pPr>
            <a:lvl3pPr marL="1143000" indent="-228600" eaLnBrk="0" hangingPunct="0">
              <a:tabLst>
                <a:tab pos="625475" algn="l"/>
              </a:tabLst>
              <a:defRPr sz="2000" b="1">
                <a:solidFill>
                  <a:srgbClr val="FF0000"/>
                </a:solidFill>
                <a:latin typeface="Arial" pitchFamily="34" charset="0"/>
              </a:defRPr>
            </a:lvl3pPr>
            <a:lvl4pPr marL="1600200" indent="-228600" eaLnBrk="0" hangingPunct="0">
              <a:tabLst>
                <a:tab pos="625475" algn="l"/>
              </a:tabLst>
              <a:defRPr sz="2000" b="1">
                <a:solidFill>
                  <a:srgbClr val="FF0000"/>
                </a:solidFill>
                <a:latin typeface="Arial" pitchFamily="34" charset="0"/>
              </a:defRPr>
            </a:lvl4pPr>
            <a:lvl5pPr marL="2057400" indent="-228600" eaLnBrk="0" hangingPunct="0">
              <a:tabLst>
                <a:tab pos="625475" algn="l"/>
              </a:tabLst>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tabLst>
                <a:tab pos="625475" algn="l"/>
              </a:tabLst>
              <a:defRPr sz="2000" b="1">
                <a:solidFill>
                  <a:srgbClr val="FF0000"/>
                </a:solidFill>
                <a:latin typeface="Arial" pitchFamily="34" charset="0"/>
              </a:defRPr>
            </a:lvl9pPr>
          </a:lstStyle>
          <a:p>
            <a:pPr algn="l" eaLnBrk="1" hangingPunct="1"/>
            <a:r>
              <a:rPr lang="en-US" sz="1800">
                <a:solidFill>
                  <a:schemeClr val="bg1"/>
                </a:solidFill>
              </a:rPr>
              <a:t>role:	towing agency</a:t>
            </a:r>
          </a:p>
        </p:txBody>
      </p:sp>
      <p:sp>
        <p:nvSpPr>
          <p:cNvPr id="38924" name="AutoShape 22"/>
          <p:cNvSpPr>
            <a:spLocks noChangeArrowheads="1"/>
          </p:cNvSpPr>
          <p:nvPr/>
        </p:nvSpPr>
        <p:spPr bwMode="auto">
          <a:xfrm>
            <a:off x="4578350" y="966788"/>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327" y="10800"/>
                </a:moveTo>
                <a:cubicBezTo>
                  <a:pt x="3327" y="14927"/>
                  <a:pt x="6673" y="18273"/>
                  <a:pt x="10800" y="18273"/>
                </a:cubicBezTo>
                <a:cubicBezTo>
                  <a:pt x="14927" y="18273"/>
                  <a:pt x="18273" y="14927"/>
                  <a:pt x="18273" y="10800"/>
                </a:cubicBezTo>
                <a:cubicBezTo>
                  <a:pt x="18273" y="6673"/>
                  <a:pt x="14927" y="3327"/>
                  <a:pt x="10800" y="3327"/>
                </a:cubicBezTo>
                <a:cubicBezTo>
                  <a:pt x="6673" y="3327"/>
                  <a:pt x="3327" y="6673"/>
                  <a:pt x="3327"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nvGrpSpPr>
          <p:cNvPr id="38925" name="Group 23"/>
          <p:cNvGrpSpPr>
            <a:grpSpLocks/>
          </p:cNvGrpSpPr>
          <p:nvPr/>
        </p:nvGrpSpPr>
        <p:grpSpPr bwMode="auto">
          <a:xfrm>
            <a:off x="6529388" y="989013"/>
            <a:ext cx="1217612" cy="809625"/>
            <a:chOff x="2496" y="1641"/>
            <a:chExt cx="767" cy="510"/>
          </a:xfrm>
        </p:grpSpPr>
        <p:sp>
          <p:nvSpPr>
            <p:cNvPr id="38947" name="AutoShape 24"/>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8948" name="Rectangle 25"/>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8949" name="Rectangle 26"/>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38950" name="Rectangle 27"/>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38926" name="Group 28"/>
          <p:cNvGrpSpPr>
            <a:grpSpLocks/>
          </p:cNvGrpSpPr>
          <p:nvPr/>
        </p:nvGrpSpPr>
        <p:grpSpPr bwMode="auto">
          <a:xfrm>
            <a:off x="7391400" y="1050925"/>
            <a:ext cx="647700" cy="647700"/>
            <a:chOff x="4656" y="572"/>
            <a:chExt cx="408" cy="408"/>
          </a:xfrm>
        </p:grpSpPr>
        <p:sp>
          <p:nvSpPr>
            <p:cNvPr id="38927" name="AutoShape 29"/>
            <p:cNvSpPr>
              <a:spLocks noChangeAspect="1" noChangeArrowheads="1" noTextEdit="1"/>
            </p:cNvSpPr>
            <p:nvPr/>
          </p:nvSpPr>
          <p:spPr bwMode="auto">
            <a:xfrm>
              <a:off x="4656" y="572"/>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28" name="Freeform 30"/>
            <p:cNvSpPr>
              <a:spLocks/>
            </p:cNvSpPr>
            <p:nvPr/>
          </p:nvSpPr>
          <p:spPr bwMode="auto">
            <a:xfrm>
              <a:off x="4667" y="589"/>
              <a:ext cx="378" cy="381"/>
            </a:xfrm>
            <a:custGeom>
              <a:avLst/>
              <a:gdLst>
                <a:gd name="T0" fmla="*/ 0 w 1135"/>
                <a:gd name="T1" fmla="*/ 0 h 1141"/>
                <a:gd name="T2" fmla="*/ 0 w 1135"/>
                <a:gd name="T3" fmla="*/ 0 h 1141"/>
                <a:gd name="T4" fmla="*/ 0 w 1135"/>
                <a:gd name="T5" fmla="*/ 0 h 1141"/>
                <a:gd name="T6" fmla="*/ 0 w 1135"/>
                <a:gd name="T7" fmla="*/ 0 h 1141"/>
                <a:gd name="T8" fmla="*/ 0 w 1135"/>
                <a:gd name="T9" fmla="*/ 0 h 1141"/>
                <a:gd name="T10" fmla="*/ 0 w 1135"/>
                <a:gd name="T11" fmla="*/ 0 h 1141"/>
                <a:gd name="T12" fmla="*/ 0 w 1135"/>
                <a:gd name="T13" fmla="*/ 0 h 1141"/>
                <a:gd name="T14" fmla="*/ 0 w 1135"/>
                <a:gd name="T15" fmla="*/ 0 h 1141"/>
                <a:gd name="T16" fmla="*/ 0 w 1135"/>
                <a:gd name="T17" fmla="*/ 0 h 1141"/>
                <a:gd name="T18" fmla="*/ 0 w 1135"/>
                <a:gd name="T19" fmla="*/ 0 h 1141"/>
                <a:gd name="T20" fmla="*/ 0 w 1135"/>
                <a:gd name="T21" fmla="*/ 0 h 1141"/>
                <a:gd name="T22" fmla="*/ 0 w 1135"/>
                <a:gd name="T23" fmla="*/ 0 h 1141"/>
                <a:gd name="T24" fmla="*/ 0 w 1135"/>
                <a:gd name="T25" fmla="*/ 0 h 1141"/>
                <a:gd name="T26" fmla="*/ 0 w 1135"/>
                <a:gd name="T27" fmla="*/ 0 h 1141"/>
                <a:gd name="T28" fmla="*/ 0 w 1135"/>
                <a:gd name="T29" fmla="*/ 0 h 1141"/>
                <a:gd name="T30" fmla="*/ 0 w 1135"/>
                <a:gd name="T31" fmla="*/ 0 h 1141"/>
                <a:gd name="T32" fmla="*/ 0 w 1135"/>
                <a:gd name="T33" fmla="*/ 0 h 1141"/>
                <a:gd name="T34" fmla="*/ 0 w 1135"/>
                <a:gd name="T35" fmla="*/ 0 h 1141"/>
                <a:gd name="T36" fmla="*/ 0 w 1135"/>
                <a:gd name="T37" fmla="*/ 0 h 1141"/>
                <a:gd name="T38" fmla="*/ 0 w 1135"/>
                <a:gd name="T39" fmla="*/ 0 h 1141"/>
                <a:gd name="T40" fmla="*/ 0 w 1135"/>
                <a:gd name="T41" fmla="*/ 0 h 1141"/>
                <a:gd name="T42" fmla="*/ 0 w 1135"/>
                <a:gd name="T43" fmla="*/ 0 h 1141"/>
                <a:gd name="T44" fmla="*/ 0 w 1135"/>
                <a:gd name="T45" fmla="*/ 0 h 1141"/>
                <a:gd name="T46" fmla="*/ 0 w 1135"/>
                <a:gd name="T47" fmla="*/ 0 h 1141"/>
                <a:gd name="T48" fmla="*/ 0 w 1135"/>
                <a:gd name="T49" fmla="*/ 0 h 1141"/>
                <a:gd name="T50" fmla="*/ 0 w 1135"/>
                <a:gd name="T51" fmla="*/ 0 h 1141"/>
                <a:gd name="T52" fmla="*/ 0 w 1135"/>
                <a:gd name="T53" fmla="*/ 0 h 1141"/>
                <a:gd name="T54" fmla="*/ 0 w 1135"/>
                <a:gd name="T55" fmla="*/ 0 h 1141"/>
                <a:gd name="T56" fmla="*/ 0 w 1135"/>
                <a:gd name="T57" fmla="*/ 0 h 1141"/>
                <a:gd name="T58" fmla="*/ 0 w 1135"/>
                <a:gd name="T59" fmla="*/ 0 h 1141"/>
                <a:gd name="T60" fmla="*/ 0 w 1135"/>
                <a:gd name="T61" fmla="*/ 0 h 1141"/>
                <a:gd name="T62" fmla="*/ 0 w 1135"/>
                <a:gd name="T63" fmla="*/ 0 h 1141"/>
                <a:gd name="T64" fmla="*/ 0 w 1135"/>
                <a:gd name="T65" fmla="*/ 0 h 1141"/>
                <a:gd name="T66" fmla="*/ 0 w 1135"/>
                <a:gd name="T67" fmla="*/ 0 h 1141"/>
                <a:gd name="T68" fmla="*/ 0 w 1135"/>
                <a:gd name="T69" fmla="*/ 0 h 1141"/>
                <a:gd name="T70" fmla="*/ 0 w 1135"/>
                <a:gd name="T71" fmla="*/ 0 h 1141"/>
                <a:gd name="T72" fmla="*/ 0 w 1135"/>
                <a:gd name="T73" fmla="*/ 0 h 11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5"/>
                <a:gd name="T112" fmla="*/ 0 h 1141"/>
                <a:gd name="T113" fmla="*/ 1135 w 1135"/>
                <a:gd name="T114" fmla="*/ 1141 h 11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5" h="1141">
                  <a:moveTo>
                    <a:pt x="115" y="1141"/>
                  </a:moveTo>
                  <a:lnTo>
                    <a:pt x="92" y="1139"/>
                  </a:lnTo>
                  <a:lnTo>
                    <a:pt x="71" y="1132"/>
                  </a:lnTo>
                  <a:lnTo>
                    <a:pt x="51" y="1121"/>
                  </a:lnTo>
                  <a:lnTo>
                    <a:pt x="34" y="1106"/>
                  </a:lnTo>
                  <a:lnTo>
                    <a:pt x="20" y="1090"/>
                  </a:lnTo>
                  <a:lnTo>
                    <a:pt x="9" y="1071"/>
                  </a:lnTo>
                  <a:lnTo>
                    <a:pt x="3" y="1048"/>
                  </a:lnTo>
                  <a:lnTo>
                    <a:pt x="0" y="1025"/>
                  </a:lnTo>
                  <a:lnTo>
                    <a:pt x="0" y="115"/>
                  </a:lnTo>
                  <a:lnTo>
                    <a:pt x="3" y="92"/>
                  </a:lnTo>
                  <a:lnTo>
                    <a:pt x="9" y="71"/>
                  </a:lnTo>
                  <a:lnTo>
                    <a:pt x="20" y="51"/>
                  </a:lnTo>
                  <a:lnTo>
                    <a:pt x="34" y="33"/>
                  </a:lnTo>
                  <a:lnTo>
                    <a:pt x="51" y="20"/>
                  </a:lnTo>
                  <a:lnTo>
                    <a:pt x="71" y="9"/>
                  </a:lnTo>
                  <a:lnTo>
                    <a:pt x="92" y="2"/>
                  </a:lnTo>
                  <a:lnTo>
                    <a:pt x="115" y="0"/>
                  </a:lnTo>
                  <a:lnTo>
                    <a:pt x="1020" y="0"/>
                  </a:lnTo>
                  <a:lnTo>
                    <a:pt x="1044" y="2"/>
                  </a:lnTo>
                  <a:lnTo>
                    <a:pt x="1065" y="9"/>
                  </a:lnTo>
                  <a:lnTo>
                    <a:pt x="1084" y="20"/>
                  </a:lnTo>
                  <a:lnTo>
                    <a:pt x="1102" y="33"/>
                  </a:lnTo>
                  <a:lnTo>
                    <a:pt x="1115" y="51"/>
                  </a:lnTo>
                  <a:lnTo>
                    <a:pt x="1126" y="71"/>
                  </a:lnTo>
                  <a:lnTo>
                    <a:pt x="1133" y="92"/>
                  </a:lnTo>
                  <a:lnTo>
                    <a:pt x="1135" y="115"/>
                  </a:lnTo>
                  <a:lnTo>
                    <a:pt x="1135" y="1025"/>
                  </a:lnTo>
                  <a:lnTo>
                    <a:pt x="1133" y="1048"/>
                  </a:lnTo>
                  <a:lnTo>
                    <a:pt x="1126" y="1071"/>
                  </a:lnTo>
                  <a:lnTo>
                    <a:pt x="1115" y="1090"/>
                  </a:lnTo>
                  <a:lnTo>
                    <a:pt x="1102" y="1106"/>
                  </a:lnTo>
                  <a:lnTo>
                    <a:pt x="1084" y="1121"/>
                  </a:lnTo>
                  <a:lnTo>
                    <a:pt x="1065" y="1132"/>
                  </a:lnTo>
                  <a:lnTo>
                    <a:pt x="1044" y="1139"/>
                  </a:lnTo>
                  <a:lnTo>
                    <a:pt x="1020" y="1141"/>
                  </a:lnTo>
                  <a:lnTo>
                    <a:pt x="115" y="1141"/>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9" name="Freeform 31"/>
            <p:cNvSpPr>
              <a:spLocks/>
            </p:cNvSpPr>
            <p:nvPr/>
          </p:nvSpPr>
          <p:spPr bwMode="auto">
            <a:xfrm>
              <a:off x="4656" y="572"/>
              <a:ext cx="408" cy="408"/>
            </a:xfrm>
            <a:custGeom>
              <a:avLst/>
              <a:gdLst>
                <a:gd name="T0" fmla="*/ 0 w 1224"/>
                <a:gd name="T1" fmla="*/ 0 h 1224"/>
                <a:gd name="T2" fmla="*/ 0 w 1224"/>
                <a:gd name="T3" fmla="*/ 0 h 1224"/>
                <a:gd name="T4" fmla="*/ 0 w 1224"/>
                <a:gd name="T5" fmla="*/ 0 h 1224"/>
                <a:gd name="T6" fmla="*/ 0 w 1224"/>
                <a:gd name="T7" fmla="*/ 0 h 1224"/>
                <a:gd name="T8" fmla="*/ 0 w 1224"/>
                <a:gd name="T9" fmla="*/ 0 h 1224"/>
                <a:gd name="T10" fmla="*/ 0 w 1224"/>
                <a:gd name="T11" fmla="*/ 0 h 1224"/>
                <a:gd name="T12" fmla="*/ 0 w 1224"/>
                <a:gd name="T13" fmla="*/ 0 h 1224"/>
                <a:gd name="T14" fmla="*/ 0 w 1224"/>
                <a:gd name="T15" fmla="*/ 0 h 1224"/>
                <a:gd name="T16" fmla="*/ 0 w 1224"/>
                <a:gd name="T17" fmla="*/ 0 h 1224"/>
                <a:gd name="T18" fmla="*/ 0 w 1224"/>
                <a:gd name="T19" fmla="*/ 0 h 1224"/>
                <a:gd name="T20" fmla="*/ 0 w 1224"/>
                <a:gd name="T21" fmla="*/ 0 h 1224"/>
                <a:gd name="T22" fmla="*/ 0 w 1224"/>
                <a:gd name="T23" fmla="*/ 0 h 1224"/>
                <a:gd name="T24" fmla="*/ 0 w 1224"/>
                <a:gd name="T25" fmla="*/ 0 h 1224"/>
                <a:gd name="T26" fmla="*/ 0 w 1224"/>
                <a:gd name="T27" fmla="*/ 0 h 1224"/>
                <a:gd name="T28" fmla="*/ 0 w 1224"/>
                <a:gd name="T29" fmla="*/ 0 h 1224"/>
                <a:gd name="T30" fmla="*/ 0 w 1224"/>
                <a:gd name="T31" fmla="*/ 0 h 1224"/>
                <a:gd name="T32" fmla="*/ 0 w 1224"/>
                <a:gd name="T33" fmla="*/ 0 h 1224"/>
                <a:gd name="T34" fmla="*/ 0 w 1224"/>
                <a:gd name="T35" fmla="*/ 0 h 1224"/>
                <a:gd name="T36" fmla="*/ 0 w 1224"/>
                <a:gd name="T37" fmla="*/ 0 h 1224"/>
                <a:gd name="T38" fmla="*/ 0 w 1224"/>
                <a:gd name="T39" fmla="*/ 0 h 1224"/>
                <a:gd name="T40" fmla="*/ 0 w 1224"/>
                <a:gd name="T41" fmla="*/ 0 h 1224"/>
                <a:gd name="T42" fmla="*/ 0 w 1224"/>
                <a:gd name="T43" fmla="*/ 0 h 1224"/>
                <a:gd name="T44" fmla="*/ 0 w 1224"/>
                <a:gd name="T45" fmla="*/ 0 h 1224"/>
                <a:gd name="T46" fmla="*/ 0 w 1224"/>
                <a:gd name="T47" fmla="*/ 0 h 1224"/>
                <a:gd name="T48" fmla="*/ 0 w 1224"/>
                <a:gd name="T49" fmla="*/ 0 h 1224"/>
                <a:gd name="T50" fmla="*/ 0 w 1224"/>
                <a:gd name="T51" fmla="*/ 0 h 1224"/>
                <a:gd name="T52" fmla="*/ 0 w 1224"/>
                <a:gd name="T53" fmla="*/ 0 h 1224"/>
                <a:gd name="T54" fmla="*/ 0 w 1224"/>
                <a:gd name="T55" fmla="*/ 0 h 1224"/>
                <a:gd name="T56" fmla="*/ 0 w 1224"/>
                <a:gd name="T57" fmla="*/ 0 h 1224"/>
                <a:gd name="T58" fmla="*/ 0 w 1224"/>
                <a:gd name="T59" fmla="*/ 0 h 1224"/>
                <a:gd name="T60" fmla="*/ 0 w 1224"/>
                <a:gd name="T61" fmla="*/ 0 h 1224"/>
                <a:gd name="T62" fmla="*/ 0 w 1224"/>
                <a:gd name="T63" fmla="*/ 0 h 1224"/>
                <a:gd name="T64" fmla="*/ 0 w 1224"/>
                <a:gd name="T65" fmla="*/ 0 h 1224"/>
                <a:gd name="T66" fmla="*/ 0 w 1224"/>
                <a:gd name="T67" fmla="*/ 0 h 1224"/>
                <a:gd name="T68" fmla="*/ 0 w 1224"/>
                <a:gd name="T69" fmla="*/ 0 h 1224"/>
                <a:gd name="T70" fmla="*/ 0 w 1224"/>
                <a:gd name="T71" fmla="*/ 0 h 1224"/>
                <a:gd name="T72" fmla="*/ 0 w 1224"/>
                <a:gd name="T73" fmla="*/ 0 h 1224"/>
                <a:gd name="T74" fmla="*/ 0 w 1224"/>
                <a:gd name="T75" fmla="*/ 0 h 1224"/>
                <a:gd name="T76" fmla="*/ 0 w 1224"/>
                <a:gd name="T77" fmla="*/ 0 h 1224"/>
                <a:gd name="T78" fmla="*/ 0 w 1224"/>
                <a:gd name="T79" fmla="*/ 0 h 1224"/>
                <a:gd name="T80" fmla="*/ 0 w 1224"/>
                <a:gd name="T81" fmla="*/ 0 h 1224"/>
                <a:gd name="T82" fmla="*/ 0 w 1224"/>
                <a:gd name="T83" fmla="*/ 0 h 1224"/>
                <a:gd name="T84" fmla="*/ 0 w 1224"/>
                <a:gd name="T85" fmla="*/ 0 h 1224"/>
                <a:gd name="T86" fmla="*/ 0 w 1224"/>
                <a:gd name="T87" fmla="*/ 0 h 1224"/>
                <a:gd name="T88" fmla="*/ 0 w 1224"/>
                <a:gd name="T89" fmla="*/ 0 h 1224"/>
                <a:gd name="T90" fmla="*/ 0 w 1224"/>
                <a:gd name="T91" fmla="*/ 0 h 1224"/>
                <a:gd name="T92" fmla="*/ 0 w 1224"/>
                <a:gd name="T93" fmla="*/ 0 h 1224"/>
                <a:gd name="T94" fmla="*/ 0 w 1224"/>
                <a:gd name="T95" fmla="*/ 0 h 1224"/>
                <a:gd name="T96" fmla="*/ 0 w 1224"/>
                <a:gd name="T97" fmla="*/ 0 h 1224"/>
                <a:gd name="T98" fmla="*/ 0 w 1224"/>
                <a:gd name="T99" fmla="*/ 0 h 1224"/>
                <a:gd name="T100" fmla="*/ 0 w 1224"/>
                <a:gd name="T101" fmla="*/ 0 h 1224"/>
                <a:gd name="T102" fmla="*/ 0 w 1224"/>
                <a:gd name="T103" fmla="*/ 0 h 1224"/>
                <a:gd name="T104" fmla="*/ 0 w 1224"/>
                <a:gd name="T105" fmla="*/ 0 h 1224"/>
                <a:gd name="T106" fmla="*/ 0 w 1224"/>
                <a:gd name="T107" fmla="*/ 0 h 1224"/>
                <a:gd name="T108" fmla="*/ 0 w 1224"/>
                <a:gd name="T109" fmla="*/ 0 h 1224"/>
                <a:gd name="T110" fmla="*/ 0 w 1224"/>
                <a:gd name="T111" fmla="*/ 0 h 12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24"/>
                <a:gd name="T169" fmla="*/ 0 h 1224"/>
                <a:gd name="T170" fmla="*/ 1224 w 1224"/>
                <a:gd name="T171" fmla="*/ 1224 h 12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24" h="1224">
                  <a:moveTo>
                    <a:pt x="45" y="45"/>
                  </a:moveTo>
                  <a:lnTo>
                    <a:pt x="56" y="35"/>
                  </a:lnTo>
                  <a:lnTo>
                    <a:pt x="68" y="26"/>
                  </a:lnTo>
                  <a:lnTo>
                    <a:pt x="80" y="19"/>
                  </a:lnTo>
                  <a:lnTo>
                    <a:pt x="94" y="11"/>
                  </a:lnTo>
                  <a:lnTo>
                    <a:pt x="108" y="6"/>
                  </a:lnTo>
                  <a:lnTo>
                    <a:pt x="122" y="2"/>
                  </a:lnTo>
                  <a:lnTo>
                    <a:pt x="137" y="1"/>
                  </a:lnTo>
                  <a:lnTo>
                    <a:pt x="152" y="0"/>
                  </a:lnTo>
                  <a:lnTo>
                    <a:pt x="1072" y="0"/>
                  </a:lnTo>
                  <a:lnTo>
                    <a:pt x="1103" y="2"/>
                  </a:lnTo>
                  <a:lnTo>
                    <a:pt x="1131" y="12"/>
                  </a:lnTo>
                  <a:lnTo>
                    <a:pt x="1157" y="26"/>
                  </a:lnTo>
                  <a:lnTo>
                    <a:pt x="1179" y="45"/>
                  </a:lnTo>
                  <a:lnTo>
                    <a:pt x="1198" y="67"/>
                  </a:lnTo>
                  <a:lnTo>
                    <a:pt x="1212" y="93"/>
                  </a:lnTo>
                  <a:lnTo>
                    <a:pt x="1222" y="121"/>
                  </a:lnTo>
                  <a:lnTo>
                    <a:pt x="1224" y="152"/>
                  </a:lnTo>
                  <a:lnTo>
                    <a:pt x="1224" y="580"/>
                  </a:lnTo>
                  <a:lnTo>
                    <a:pt x="1151" y="580"/>
                  </a:lnTo>
                  <a:lnTo>
                    <a:pt x="1151" y="152"/>
                  </a:lnTo>
                  <a:lnTo>
                    <a:pt x="1150" y="136"/>
                  </a:lnTo>
                  <a:lnTo>
                    <a:pt x="1146" y="121"/>
                  </a:lnTo>
                  <a:lnTo>
                    <a:pt x="1139" y="108"/>
                  </a:lnTo>
                  <a:lnTo>
                    <a:pt x="1129" y="95"/>
                  </a:lnTo>
                  <a:lnTo>
                    <a:pt x="1123" y="90"/>
                  </a:lnTo>
                  <a:lnTo>
                    <a:pt x="1116" y="85"/>
                  </a:lnTo>
                  <a:lnTo>
                    <a:pt x="1109" y="82"/>
                  </a:lnTo>
                  <a:lnTo>
                    <a:pt x="1103" y="78"/>
                  </a:lnTo>
                  <a:lnTo>
                    <a:pt x="1095" y="75"/>
                  </a:lnTo>
                  <a:lnTo>
                    <a:pt x="1088" y="73"/>
                  </a:lnTo>
                  <a:lnTo>
                    <a:pt x="1079" y="72"/>
                  </a:lnTo>
                  <a:lnTo>
                    <a:pt x="1072" y="72"/>
                  </a:lnTo>
                  <a:lnTo>
                    <a:pt x="152" y="72"/>
                  </a:lnTo>
                  <a:lnTo>
                    <a:pt x="145" y="72"/>
                  </a:lnTo>
                  <a:lnTo>
                    <a:pt x="136" y="73"/>
                  </a:lnTo>
                  <a:lnTo>
                    <a:pt x="129" y="75"/>
                  </a:lnTo>
                  <a:lnTo>
                    <a:pt x="121" y="78"/>
                  </a:lnTo>
                  <a:lnTo>
                    <a:pt x="114" y="82"/>
                  </a:lnTo>
                  <a:lnTo>
                    <a:pt x="108" y="85"/>
                  </a:lnTo>
                  <a:lnTo>
                    <a:pt x="101" y="90"/>
                  </a:lnTo>
                  <a:lnTo>
                    <a:pt x="95" y="95"/>
                  </a:lnTo>
                  <a:lnTo>
                    <a:pt x="85" y="108"/>
                  </a:lnTo>
                  <a:lnTo>
                    <a:pt x="79" y="121"/>
                  </a:lnTo>
                  <a:lnTo>
                    <a:pt x="74" y="136"/>
                  </a:lnTo>
                  <a:lnTo>
                    <a:pt x="73" y="152"/>
                  </a:lnTo>
                  <a:lnTo>
                    <a:pt x="73" y="1073"/>
                  </a:lnTo>
                  <a:lnTo>
                    <a:pt x="74" y="1089"/>
                  </a:lnTo>
                  <a:lnTo>
                    <a:pt x="79" y="1104"/>
                  </a:lnTo>
                  <a:lnTo>
                    <a:pt x="87" y="1118"/>
                  </a:lnTo>
                  <a:lnTo>
                    <a:pt x="96" y="1129"/>
                  </a:lnTo>
                  <a:lnTo>
                    <a:pt x="108" y="1139"/>
                  </a:lnTo>
                  <a:lnTo>
                    <a:pt x="121" y="1146"/>
                  </a:lnTo>
                  <a:lnTo>
                    <a:pt x="136" y="1151"/>
                  </a:lnTo>
                  <a:lnTo>
                    <a:pt x="152" y="1152"/>
                  </a:lnTo>
                  <a:lnTo>
                    <a:pt x="1072" y="1152"/>
                  </a:lnTo>
                  <a:lnTo>
                    <a:pt x="1079" y="1152"/>
                  </a:lnTo>
                  <a:lnTo>
                    <a:pt x="1088" y="1151"/>
                  </a:lnTo>
                  <a:lnTo>
                    <a:pt x="1095" y="1149"/>
                  </a:lnTo>
                  <a:lnTo>
                    <a:pt x="1103" y="1146"/>
                  </a:lnTo>
                  <a:lnTo>
                    <a:pt x="1109" y="1144"/>
                  </a:lnTo>
                  <a:lnTo>
                    <a:pt x="1116" y="1139"/>
                  </a:lnTo>
                  <a:lnTo>
                    <a:pt x="1123" y="1135"/>
                  </a:lnTo>
                  <a:lnTo>
                    <a:pt x="1129" y="1129"/>
                  </a:lnTo>
                  <a:lnTo>
                    <a:pt x="1139" y="1116"/>
                  </a:lnTo>
                  <a:lnTo>
                    <a:pt x="1146" y="1103"/>
                  </a:lnTo>
                  <a:lnTo>
                    <a:pt x="1150" y="1089"/>
                  </a:lnTo>
                  <a:lnTo>
                    <a:pt x="1151" y="1073"/>
                  </a:lnTo>
                  <a:lnTo>
                    <a:pt x="1151" y="580"/>
                  </a:lnTo>
                  <a:lnTo>
                    <a:pt x="1224" y="580"/>
                  </a:lnTo>
                  <a:lnTo>
                    <a:pt x="1224" y="1073"/>
                  </a:lnTo>
                  <a:lnTo>
                    <a:pt x="1223" y="1088"/>
                  </a:lnTo>
                  <a:lnTo>
                    <a:pt x="1222" y="1103"/>
                  </a:lnTo>
                  <a:lnTo>
                    <a:pt x="1218" y="1118"/>
                  </a:lnTo>
                  <a:lnTo>
                    <a:pt x="1213" y="1131"/>
                  </a:lnTo>
                  <a:lnTo>
                    <a:pt x="1205" y="1145"/>
                  </a:lnTo>
                  <a:lnTo>
                    <a:pt x="1198" y="1157"/>
                  </a:lnTo>
                  <a:lnTo>
                    <a:pt x="1189" y="1170"/>
                  </a:lnTo>
                  <a:lnTo>
                    <a:pt x="1179" y="1181"/>
                  </a:lnTo>
                  <a:lnTo>
                    <a:pt x="1168" y="1191"/>
                  </a:lnTo>
                  <a:lnTo>
                    <a:pt x="1156" y="1199"/>
                  </a:lnTo>
                  <a:lnTo>
                    <a:pt x="1144" y="1207"/>
                  </a:lnTo>
                  <a:lnTo>
                    <a:pt x="1130" y="1213"/>
                  </a:lnTo>
                  <a:lnTo>
                    <a:pt x="1116" y="1218"/>
                  </a:lnTo>
                  <a:lnTo>
                    <a:pt x="1102" y="1222"/>
                  </a:lnTo>
                  <a:lnTo>
                    <a:pt x="1087" y="1223"/>
                  </a:lnTo>
                  <a:lnTo>
                    <a:pt x="1072" y="1224"/>
                  </a:lnTo>
                  <a:lnTo>
                    <a:pt x="152" y="1224"/>
                  </a:lnTo>
                  <a:lnTo>
                    <a:pt x="137" y="1223"/>
                  </a:lnTo>
                  <a:lnTo>
                    <a:pt x="122" y="1222"/>
                  </a:lnTo>
                  <a:lnTo>
                    <a:pt x="108" y="1218"/>
                  </a:lnTo>
                  <a:lnTo>
                    <a:pt x="94" y="1213"/>
                  </a:lnTo>
                  <a:lnTo>
                    <a:pt x="80" y="1207"/>
                  </a:lnTo>
                  <a:lnTo>
                    <a:pt x="68" y="1199"/>
                  </a:lnTo>
                  <a:lnTo>
                    <a:pt x="56" y="1191"/>
                  </a:lnTo>
                  <a:lnTo>
                    <a:pt x="45" y="1181"/>
                  </a:lnTo>
                  <a:lnTo>
                    <a:pt x="35" y="1170"/>
                  </a:lnTo>
                  <a:lnTo>
                    <a:pt x="26" y="1157"/>
                  </a:lnTo>
                  <a:lnTo>
                    <a:pt x="19" y="1145"/>
                  </a:lnTo>
                  <a:lnTo>
                    <a:pt x="11" y="1131"/>
                  </a:lnTo>
                  <a:lnTo>
                    <a:pt x="6" y="1118"/>
                  </a:lnTo>
                  <a:lnTo>
                    <a:pt x="2" y="1103"/>
                  </a:lnTo>
                  <a:lnTo>
                    <a:pt x="1" y="1088"/>
                  </a:lnTo>
                  <a:lnTo>
                    <a:pt x="0" y="1073"/>
                  </a:lnTo>
                  <a:lnTo>
                    <a:pt x="0" y="152"/>
                  </a:lnTo>
                  <a:lnTo>
                    <a:pt x="1" y="137"/>
                  </a:lnTo>
                  <a:lnTo>
                    <a:pt x="2" y="123"/>
                  </a:lnTo>
                  <a:lnTo>
                    <a:pt x="6" y="108"/>
                  </a:lnTo>
                  <a:lnTo>
                    <a:pt x="11" y="94"/>
                  </a:lnTo>
                  <a:lnTo>
                    <a:pt x="19" y="80"/>
                  </a:lnTo>
                  <a:lnTo>
                    <a:pt x="26" y="68"/>
                  </a:lnTo>
                  <a:lnTo>
                    <a:pt x="35" y="56"/>
                  </a:lnTo>
                  <a:lnTo>
                    <a:pt x="4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0" name="Freeform 32"/>
            <p:cNvSpPr>
              <a:spLocks/>
            </p:cNvSpPr>
            <p:nvPr/>
          </p:nvSpPr>
          <p:spPr bwMode="auto">
            <a:xfrm>
              <a:off x="4675" y="919"/>
              <a:ext cx="373" cy="51"/>
            </a:xfrm>
            <a:custGeom>
              <a:avLst/>
              <a:gdLst>
                <a:gd name="T0" fmla="*/ 0 w 1119"/>
                <a:gd name="T1" fmla="*/ 0 h 151"/>
                <a:gd name="T2" fmla="*/ 0 w 1119"/>
                <a:gd name="T3" fmla="*/ 0 h 151"/>
                <a:gd name="T4" fmla="*/ 0 w 1119"/>
                <a:gd name="T5" fmla="*/ 0 h 151"/>
                <a:gd name="T6" fmla="*/ 0 w 1119"/>
                <a:gd name="T7" fmla="*/ 0 h 151"/>
                <a:gd name="T8" fmla="*/ 0 w 1119"/>
                <a:gd name="T9" fmla="*/ 0 h 151"/>
                <a:gd name="T10" fmla="*/ 0 60000 65536"/>
                <a:gd name="T11" fmla="*/ 0 60000 65536"/>
                <a:gd name="T12" fmla="*/ 0 60000 65536"/>
                <a:gd name="T13" fmla="*/ 0 60000 65536"/>
                <a:gd name="T14" fmla="*/ 0 60000 65536"/>
                <a:gd name="T15" fmla="*/ 0 w 1119"/>
                <a:gd name="T16" fmla="*/ 0 h 151"/>
                <a:gd name="T17" fmla="*/ 1119 w 1119"/>
                <a:gd name="T18" fmla="*/ 151 h 151"/>
              </a:gdLst>
              <a:ahLst/>
              <a:cxnLst>
                <a:cxn ang="T10">
                  <a:pos x="T0" y="T1"/>
                </a:cxn>
                <a:cxn ang="T11">
                  <a:pos x="T2" y="T3"/>
                </a:cxn>
                <a:cxn ang="T12">
                  <a:pos x="T4" y="T5"/>
                </a:cxn>
                <a:cxn ang="T13">
                  <a:pos x="T6" y="T7"/>
                </a:cxn>
                <a:cxn ang="T14">
                  <a:pos x="T8" y="T9"/>
                </a:cxn>
              </a:cxnLst>
              <a:rect l="T15" t="T16" r="T17" b="T18"/>
              <a:pathLst>
                <a:path w="1119" h="151">
                  <a:moveTo>
                    <a:pt x="1091" y="151"/>
                  </a:moveTo>
                  <a:lnTo>
                    <a:pt x="1119" y="0"/>
                  </a:lnTo>
                  <a:lnTo>
                    <a:pt x="0" y="0"/>
                  </a:lnTo>
                  <a:lnTo>
                    <a:pt x="0" y="151"/>
                  </a:lnTo>
                  <a:lnTo>
                    <a:pt x="1091"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1" name="Freeform 33"/>
            <p:cNvSpPr>
              <a:spLocks/>
            </p:cNvSpPr>
            <p:nvPr/>
          </p:nvSpPr>
          <p:spPr bwMode="auto">
            <a:xfrm>
              <a:off x="4926" y="626"/>
              <a:ext cx="30" cy="32"/>
            </a:xfrm>
            <a:custGeom>
              <a:avLst/>
              <a:gdLst>
                <a:gd name="T0" fmla="*/ 0 w 88"/>
                <a:gd name="T1" fmla="*/ 0 h 96"/>
                <a:gd name="T2" fmla="*/ 0 w 88"/>
                <a:gd name="T3" fmla="*/ 0 h 96"/>
                <a:gd name="T4" fmla="*/ 0 w 88"/>
                <a:gd name="T5" fmla="*/ 0 h 96"/>
                <a:gd name="T6" fmla="*/ 0 w 88"/>
                <a:gd name="T7" fmla="*/ 0 h 96"/>
                <a:gd name="T8" fmla="*/ 0 w 88"/>
                <a:gd name="T9" fmla="*/ 0 h 96"/>
                <a:gd name="T10" fmla="*/ 0 w 88"/>
                <a:gd name="T11" fmla="*/ 0 h 96"/>
                <a:gd name="T12" fmla="*/ 0 w 88"/>
                <a:gd name="T13" fmla="*/ 0 h 96"/>
                <a:gd name="T14" fmla="*/ 0 w 88"/>
                <a:gd name="T15" fmla="*/ 0 h 96"/>
                <a:gd name="T16" fmla="*/ 0 w 88"/>
                <a:gd name="T17" fmla="*/ 0 h 96"/>
                <a:gd name="T18" fmla="*/ 0 w 88"/>
                <a:gd name="T19" fmla="*/ 0 h 96"/>
                <a:gd name="T20" fmla="*/ 0 w 88"/>
                <a:gd name="T21" fmla="*/ 0 h 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96"/>
                <a:gd name="T35" fmla="*/ 88 w 88"/>
                <a:gd name="T36" fmla="*/ 96 h 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96">
                  <a:moveTo>
                    <a:pt x="41" y="96"/>
                  </a:moveTo>
                  <a:lnTo>
                    <a:pt x="88" y="0"/>
                  </a:lnTo>
                  <a:lnTo>
                    <a:pt x="0" y="64"/>
                  </a:lnTo>
                  <a:lnTo>
                    <a:pt x="5" y="68"/>
                  </a:lnTo>
                  <a:lnTo>
                    <a:pt x="11" y="72"/>
                  </a:lnTo>
                  <a:lnTo>
                    <a:pt x="16" y="75"/>
                  </a:lnTo>
                  <a:lnTo>
                    <a:pt x="21" y="80"/>
                  </a:lnTo>
                  <a:lnTo>
                    <a:pt x="26" y="84"/>
                  </a:lnTo>
                  <a:lnTo>
                    <a:pt x="31" y="88"/>
                  </a:lnTo>
                  <a:lnTo>
                    <a:pt x="36" y="93"/>
                  </a:lnTo>
                  <a:lnTo>
                    <a:pt x="4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2" name="Freeform 34"/>
            <p:cNvSpPr>
              <a:spLocks/>
            </p:cNvSpPr>
            <p:nvPr/>
          </p:nvSpPr>
          <p:spPr bwMode="auto">
            <a:xfrm>
              <a:off x="4972" y="695"/>
              <a:ext cx="34" cy="21"/>
            </a:xfrm>
            <a:custGeom>
              <a:avLst/>
              <a:gdLst>
                <a:gd name="T0" fmla="*/ 0 w 104"/>
                <a:gd name="T1" fmla="*/ 0 h 61"/>
                <a:gd name="T2" fmla="*/ 0 w 104"/>
                <a:gd name="T3" fmla="*/ 0 h 61"/>
                <a:gd name="T4" fmla="*/ 0 w 104"/>
                <a:gd name="T5" fmla="*/ 0 h 61"/>
                <a:gd name="T6" fmla="*/ 0 w 104"/>
                <a:gd name="T7" fmla="*/ 0 h 61"/>
                <a:gd name="T8" fmla="*/ 0 w 104"/>
                <a:gd name="T9" fmla="*/ 0 h 61"/>
                <a:gd name="T10" fmla="*/ 0 w 104"/>
                <a:gd name="T11" fmla="*/ 0 h 61"/>
                <a:gd name="T12" fmla="*/ 0 w 104"/>
                <a:gd name="T13" fmla="*/ 0 h 61"/>
                <a:gd name="T14" fmla="*/ 0 60000 65536"/>
                <a:gd name="T15" fmla="*/ 0 60000 65536"/>
                <a:gd name="T16" fmla="*/ 0 60000 65536"/>
                <a:gd name="T17" fmla="*/ 0 60000 65536"/>
                <a:gd name="T18" fmla="*/ 0 60000 65536"/>
                <a:gd name="T19" fmla="*/ 0 60000 65536"/>
                <a:gd name="T20" fmla="*/ 0 60000 65536"/>
                <a:gd name="T21" fmla="*/ 0 w 104"/>
                <a:gd name="T22" fmla="*/ 0 h 61"/>
                <a:gd name="T23" fmla="*/ 104 w 104"/>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61">
                  <a:moveTo>
                    <a:pt x="19" y="61"/>
                  </a:moveTo>
                  <a:lnTo>
                    <a:pt x="104" y="0"/>
                  </a:lnTo>
                  <a:lnTo>
                    <a:pt x="0" y="15"/>
                  </a:lnTo>
                  <a:lnTo>
                    <a:pt x="5" y="26"/>
                  </a:lnTo>
                  <a:lnTo>
                    <a:pt x="10" y="37"/>
                  </a:lnTo>
                  <a:lnTo>
                    <a:pt x="15" y="48"/>
                  </a:lnTo>
                  <a:lnTo>
                    <a:pt x="19"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3" name="Freeform 35"/>
            <p:cNvSpPr>
              <a:spLocks/>
            </p:cNvSpPr>
            <p:nvPr/>
          </p:nvSpPr>
          <p:spPr bwMode="auto">
            <a:xfrm>
              <a:off x="4952" y="657"/>
              <a:ext cx="33" cy="27"/>
            </a:xfrm>
            <a:custGeom>
              <a:avLst/>
              <a:gdLst>
                <a:gd name="T0" fmla="*/ 0 w 99"/>
                <a:gd name="T1" fmla="*/ 0 h 81"/>
                <a:gd name="T2" fmla="*/ 0 w 99"/>
                <a:gd name="T3" fmla="*/ 0 h 81"/>
                <a:gd name="T4" fmla="*/ 0 w 99"/>
                <a:gd name="T5" fmla="*/ 0 h 81"/>
                <a:gd name="T6" fmla="*/ 0 w 99"/>
                <a:gd name="T7" fmla="*/ 0 h 81"/>
                <a:gd name="T8" fmla="*/ 0 w 99"/>
                <a:gd name="T9" fmla="*/ 0 h 81"/>
                <a:gd name="T10" fmla="*/ 0 w 99"/>
                <a:gd name="T11" fmla="*/ 0 h 81"/>
                <a:gd name="T12" fmla="*/ 0 w 99"/>
                <a:gd name="T13" fmla="*/ 0 h 81"/>
                <a:gd name="T14" fmla="*/ 0 60000 65536"/>
                <a:gd name="T15" fmla="*/ 0 60000 65536"/>
                <a:gd name="T16" fmla="*/ 0 60000 65536"/>
                <a:gd name="T17" fmla="*/ 0 60000 65536"/>
                <a:gd name="T18" fmla="*/ 0 60000 65536"/>
                <a:gd name="T19" fmla="*/ 0 60000 65536"/>
                <a:gd name="T20" fmla="*/ 0 60000 65536"/>
                <a:gd name="T21" fmla="*/ 0 w 99"/>
                <a:gd name="T22" fmla="*/ 0 h 81"/>
                <a:gd name="T23" fmla="*/ 99 w 99"/>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81">
                  <a:moveTo>
                    <a:pt x="31" y="81"/>
                  </a:moveTo>
                  <a:lnTo>
                    <a:pt x="99" y="0"/>
                  </a:lnTo>
                  <a:lnTo>
                    <a:pt x="0" y="40"/>
                  </a:lnTo>
                  <a:lnTo>
                    <a:pt x="9" y="50"/>
                  </a:lnTo>
                  <a:lnTo>
                    <a:pt x="16" y="60"/>
                  </a:lnTo>
                  <a:lnTo>
                    <a:pt x="23" y="69"/>
                  </a:lnTo>
                  <a:lnTo>
                    <a:pt x="31"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4" name="Freeform 36"/>
            <p:cNvSpPr>
              <a:spLocks/>
            </p:cNvSpPr>
            <p:nvPr/>
          </p:nvSpPr>
          <p:spPr bwMode="auto">
            <a:xfrm>
              <a:off x="4700" y="833"/>
              <a:ext cx="87" cy="86"/>
            </a:xfrm>
            <a:custGeom>
              <a:avLst/>
              <a:gdLst>
                <a:gd name="T0" fmla="*/ 0 w 260"/>
                <a:gd name="T1" fmla="*/ 0 h 260"/>
                <a:gd name="T2" fmla="*/ 0 w 260"/>
                <a:gd name="T3" fmla="*/ 0 h 260"/>
                <a:gd name="T4" fmla="*/ 0 w 260"/>
                <a:gd name="T5" fmla="*/ 0 h 260"/>
                <a:gd name="T6" fmla="*/ 0 w 260"/>
                <a:gd name="T7" fmla="*/ 0 h 260"/>
                <a:gd name="T8" fmla="*/ 0 w 260"/>
                <a:gd name="T9" fmla="*/ 0 h 260"/>
                <a:gd name="T10" fmla="*/ 0 w 260"/>
                <a:gd name="T11" fmla="*/ 0 h 260"/>
                <a:gd name="T12" fmla="*/ 0 w 260"/>
                <a:gd name="T13" fmla="*/ 0 h 260"/>
                <a:gd name="T14" fmla="*/ 0 w 260"/>
                <a:gd name="T15" fmla="*/ 0 h 260"/>
                <a:gd name="T16" fmla="*/ 0 w 260"/>
                <a:gd name="T17" fmla="*/ 0 h 260"/>
                <a:gd name="T18" fmla="*/ 0 w 260"/>
                <a:gd name="T19" fmla="*/ 0 h 260"/>
                <a:gd name="T20" fmla="*/ 0 w 260"/>
                <a:gd name="T21" fmla="*/ 0 h 260"/>
                <a:gd name="T22" fmla="*/ 0 w 260"/>
                <a:gd name="T23" fmla="*/ 0 h 260"/>
                <a:gd name="T24" fmla="*/ 0 w 260"/>
                <a:gd name="T25" fmla="*/ 0 h 260"/>
                <a:gd name="T26" fmla="*/ 0 w 260"/>
                <a:gd name="T27" fmla="*/ 0 h 260"/>
                <a:gd name="T28" fmla="*/ 0 w 260"/>
                <a:gd name="T29" fmla="*/ 0 h 260"/>
                <a:gd name="T30" fmla="*/ 0 w 260"/>
                <a:gd name="T31" fmla="*/ 0 h 260"/>
                <a:gd name="T32" fmla="*/ 0 w 260"/>
                <a:gd name="T33" fmla="*/ 0 h 260"/>
                <a:gd name="T34" fmla="*/ 0 w 260"/>
                <a:gd name="T35" fmla="*/ 0 h 260"/>
                <a:gd name="T36" fmla="*/ 0 w 260"/>
                <a:gd name="T37" fmla="*/ 0 h 260"/>
                <a:gd name="T38" fmla="*/ 0 w 260"/>
                <a:gd name="T39" fmla="*/ 0 h 260"/>
                <a:gd name="T40" fmla="*/ 0 w 260"/>
                <a:gd name="T41" fmla="*/ 0 h 260"/>
                <a:gd name="T42" fmla="*/ 0 w 260"/>
                <a:gd name="T43" fmla="*/ 0 h 260"/>
                <a:gd name="T44" fmla="*/ 0 w 260"/>
                <a:gd name="T45" fmla="*/ 0 h 260"/>
                <a:gd name="T46" fmla="*/ 0 w 260"/>
                <a:gd name="T47" fmla="*/ 0 h 260"/>
                <a:gd name="T48" fmla="*/ 0 w 260"/>
                <a:gd name="T49" fmla="*/ 0 h 260"/>
                <a:gd name="T50" fmla="*/ 0 w 260"/>
                <a:gd name="T51" fmla="*/ 0 h 260"/>
                <a:gd name="T52" fmla="*/ 0 w 260"/>
                <a:gd name="T53" fmla="*/ 0 h 260"/>
                <a:gd name="T54" fmla="*/ 0 w 260"/>
                <a:gd name="T55" fmla="*/ 0 h 260"/>
                <a:gd name="T56" fmla="*/ 0 w 260"/>
                <a:gd name="T57" fmla="*/ 0 h 260"/>
                <a:gd name="T58" fmla="*/ 0 w 260"/>
                <a:gd name="T59" fmla="*/ 0 h 260"/>
                <a:gd name="T60" fmla="*/ 0 w 260"/>
                <a:gd name="T61" fmla="*/ 0 h 260"/>
                <a:gd name="T62" fmla="*/ 0 w 260"/>
                <a:gd name="T63" fmla="*/ 0 h 260"/>
                <a:gd name="T64" fmla="*/ 0 w 260"/>
                <a:gd name="T65" fmla="*/ 0 h 260"/>
                <a:gd name="T66" fmla="*/ 0 w 260"/>
                <a:gd name="T67" fmla="*/ 0 h 260"/>
                <a:gd name="T68" fmla="*/ 0 w 260"/>
                <a:gd name="T69" fmla="*/ 0 h 260"/>
                <a:gd name="T70" fmla="*/ 0 w 260"/>
                <a:gd name="T71" fmla="*/ 0 h 260"/>
                <a:gd name="T72" fmla="*/ 0 w 260"/>
                <a:gd name="T73" fmla="*/ 0 h 260"/>
                <a:gd name="T74" fmla="*/ 0 w 260"/>
                <a:gd name="T75" fmla="*/ 0 h 260"/>
                <a:gd name="T76" fmla="*/ 0 w 260"/>
                <a:gd name="T77" fmla="*/ 0 h 260"/>
                <a:gd name="T78" fmla="*/ 0 w 260"/>
                <a:gd name="T79" fmla="*/ 0 h 260"/>
                <a:gd name="T80" fmla="*/ 0 w 260"/>
                <a:gd name="T81" fmla="*/ 0 h 260"/>
                <a:gd name="T82" fmla="*/ 0 w 260"/>
                <a:gd name="T83" fmla="*/ 0 h 260"/>
                <a:gd name="T84" fmla="*/ 0 w 260"/>
                <a:gd name="T85" fmla="*/ 0 h 260"/>
                <a:gd name="T86" fmla="*/ 0 w 260"/>
                <a:gd name="T87" fmla="*/ 0 h 260"/>
                <a:gd name="T88" fmla="*/ 0 w 260"/>
                <a:gd name="T89" fmla="*/ 0 h 260"/>
                <a:gd name="T90" fmla="*/ 0 w 260"/>
                <a:gd name="T91" fmla="*/ 0 h 260"/>
                <a:gd name="T92" fmla="*/ 0 w 260"/>
                <a:gd name="T93" fmla="*/ 0 h 260"/>
                <a:gd name="T94" fmla="*/ 0 w 260"/>
                <a:gd name="T95" fmla="*/ 0 h 260"/>
                <a:gd name="T96" fmla="*/ 0 w 260"/>
                <a:gd name="T97" fmla="*/ 0 h 260"/>
                <a:gd name="T98" fmla="*/ 0 w 260"/>
                <a:gd name="T99" fmla="*/ 0 h 260"/>
                <a:gd name="T100" fmla="*/ 0 w 260"/>
                <a:gd name="T101" fmla="*/ 0 h 260"/>
                <a:gd name="T102" fmla="*/ 0 w 260"/>
                <a:gd name="T103" fmla="*/ 0 h 260"/>
                <a:gd name="T104" fmla="*/ 0 w 260"/>
                <a:gd name="T105" fmla="*/ 0 h 260"/>
                <a:gd name="T106" fmla="*/ 0 w 260"/>
                <a:gd name="T107" fmla="*/ 0 h 260"/>
                <a:gd name="T108" fmla="*/ 0 w 260"/>
                <a:gd name="T109" fmla="*/ 0 h 260"/>
                <a:gd name="T110" fmla="*/ 0 w 260"/>
                <a:gd name="T111" fmla="*/ 0 h 260"/>
                <a:gd name="T112" fmla="*/ 0 w 260"/>
                <a:gd name="T113" fmla="*/ 0 h 2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60"/>
                <a:gd name="T172" fmla="*/ 0 h 260"/>
                <a:gd name="T173" fmla="*/ 260 w 260"/>
                <a:gd name="T174" fmla="*/ 260 h 2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60" h="260">
                  <a:moveTo>
                    <a:pt x="223" y="37"/>
                  </a:moveTo>
                  <a:lnTo>
                    <a:pt x="213" y="29"/>
                  </a:lnTo>
                  <a:lnTo>
                    <a:pt x="203" y="21"/>
                  </a:lnTo>
                  <a:lnTo>
                    <a:pt x="192" y="15"/>
                  </a:lnTo>
                  <a:lnTo>
                    <a:pt x="181" y="10"/>
                  </a:lnTo>
                  <a:lnTo>
                    <a:pt x="168" y="5"/>
                  </a:lnTo>
                  <a:lnTo>
                    <a:pt x="156" y="3"/>
                  </a:lnTo>
                  <a:lnTo>
                    <a:pt x="142" y="1"/>
                  </a:lnTo>
                  <a:lnTo>
                    <a:pt x="130" y="0"/>
                  </a:lnTo>
                  <a:lnTo>
                    <a:pt x="104" y="3"/>
                  </a:lnTo>
                  <a:lnTo>
                    <a:pt x="79" y="10"/>
                  </a:lnTo>
                  <a:lnTo>
                    <a:pt x="57" y="22"/>
                  </a:lnTo>
                  <a:lnTo>
                    <a:pt x="39" y="39"/>
                  </a:lnTo>
                  <a:lnTo>
                    <a:pt x="23" y="57"/>
                  </a:lnTo>
                  <a:lnTo>
                    <a:pt x="10" y="79"/>
                  </a:lnTo>
                  <a:lnTo>
                    <a:pt x="3" y="104"/>
                  </a:lnTo>
                  <a:lnTo>
                    <a:pt x="0" y="130"/>
                  </a:lnTo>
                  <a:lnTo>
                    <a:pt x="2" y="142"/>
                  </a:lnTo>
                  <a:lnTo>
                    <a:pt x="3" y="156"/>
                  </a:lnTo>
                  <a:lnTo>
                    <a:pt x="6" y="167"/>
                  </a:lnTo>
                  <a:lnTo>
                    <a:pt x="10" y="180"/>
                  </a:lnTo>
                  <a:lnTo>
                    <a:pt x="15" y="191"/>
                  </a:lnTo>
                  <a:lnTo>
                    <a:pt x="23" y="202"/>
                  </a:lnTo>
                  <a:lnTo>
                    <a:pt x="30" y="212"/>
                  </a:lnTo>
                  <a:lnTo>
                    <a:pt x="39" y="222"/>
                  </a:lnTo>
                  <a:lnTo>
                    <a:pt x="49" y="230"/>
                  </a:lnTo>
                  <a:lnTo>
                    <a:pt x="58" y="238"/>
                  </a:lnTo>
                  <a:lnTo>
                    <a:pt x="70" y="245"/>
                  </a:lnTo>
                  <a:lnTo>
                    <a:pt x="81" y="250"/>
                  </a:lnTo>
                  <a:lnTo>
                    <a:pt x="93" y="254"/>
                  </a:lnTo>
                  <a:lnTo>
                    <a:pt x="104" y="258"/>
                  </a:lnTo>
                  <a:lnTo>
                    <a:pt x="118" y="259"/>
                  </a:lnTo>
                  <a:lnTo>
                    <a:pt x="130" y="260"/>
                  </a:lnTo>
                  <a:lnTo>
                    <a:pt x="142" y="259"/>
                  </a:lnTo>
                  <a:lnTo>
                    <a:pt x="156" y="258"/>
                  </a:lnTo>
                  <a:lnTo>
                    <a:pt x="168" y="254"/>
                  </a:lnTo>
                  <a:lnTo>
                    <a:pt x="181" y="250"/>
                  </a:lnTo>
                  <a:lnTo>
                    <a:pt x="192" y="245"/>
                  </a:lnTo>
                  <a:lnTo>
                    <a:pt x="203" y="238"/>
                  </a:lnTo>
                  <a:lnTo>
                    <a:pt x="213" y="230"/>
                  </a:lnTo>
                  <a:lnTo>
                    <a:pt x="223" y="222"/>
                  </a:lnTo>
                  <a:lnTo>
                    <a:pt x="231" y="212"/>
                  </a:lnTo>
                  <a:lnTo>
                    <a:pt x="239" y="202"/>
                  </a:lnTo>
                  <a:lnTo>
                    <a:pt x="245" y="191"/>
                  </a:lnTo>
                  <a:lnTo>
                    <a:pt x="251" y="180"/>
                  </a:lnTo>
                  <a:lnTo>
                    <a:pt x="255" y="167"/>
                  </a:lnTo>
                  <a:lnTo>
                    <a:pt x="257" y="156"/>
                  </a:lnTo>
                  <a:lnTo>
                    <a:pt x="260" y="142"/>
                  </a:lnTo>
                  <a:lnTo>
                    <a:pt x="260" y="130"/>
                  </a:lnTo>
                  <a:lnTo>
                    <a:pt x="260" y="118"/>
                  </a:lnTo>
                  <a:lnTo>
                    <a:pt x="257" y="104"/>
                  </a:lnTo>
                  <a:lnTo>
                    <a:pt x="255" y="92"/>
                  </a:lnTo>
                  <a:lnTo>
                    <a:pt x="251" y="79"/>
                  </a:lnTo>
                  <a:lnTo>
                    <a:pt x="245" y="68"/>
                  </a:lnTo>
                  <a:lnTo>
                    <a:pt x="239" y="57"/>
                  </a:lnTo>
                  <a:lnTo>
                    <a:pt x="231" y="47"/>
                  </a:lnTo>
                  <a:lnTo>
                    <a:pt x="22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5" name="Freeform 37"/>
            <p:cNvSpPr>
              <a:spLocks/>
            </p:cNvSpPr>
            <p:nvPr/>
          </p:nvSpPr>
          <p:spPr bwMode="auto">
            <a:xfrm>
              <a:off x="4721" y="854"/>
              <a:ext cx="45" cy="44"/>
            </a:xfrm>
            <a:custGeom>
              <a:avLst/>
              <a:gdLst>
                <a:gd name="T0" fmla="*/ 0 w 134"/>
                <a:gd name="T1" fmla="*/ 0 h 134"/>
                <a:gd name="T2" fmla="*/ 0 w 134"/>
                <a:gd name="T3" fmla="*/ 0 h 134"/>
                <a:gd name="T4" fmla="*/ 0 w 134"/>
                <a:gd name="T5" fmla="*/ 0 h 134"/>
                <a:gd name="T6" fmla="*/ 0 w 134"/>
                <a:gd name="T7" fmla="*/ 0 h 134"/>
                <a:gd name="T8" fmla="*/ 0 w 134"/>
                <a:gd name="T9" fmla="*/ 0 h 134"/>
                <a:gd name="T10" fmla="*/ 0 w 134"/>
                <a:gd name="T11" fmla="*/ 0 h 134"/>
                <a:gd name="T12" fmla="*/ 0 w 134"/>
                <a:gd name="T13" fmla="*/ 0 h 134"/>
                <a:gd name="T14" fmla="*/ 0 w 134"/>
                <a:gd name="T15" fmla="*/ 0 h 134"/>
                <a:gd name="T16" fmla="*/ 0 w 134"/>
                <a:gd name="T17" fmla="*/ 0 h 134"/>
                <a:gd name="T18" fmla="*/ 0 w 134"/>
                <a:gd name="T19" fmla="*/ 0 h 134"/>
                <a:gd name="T20" fmla="*/ 0 w 134"/>
                <a:gd name="T21" fmla="*/ 0 h 134"/>
                <a:gd name="T22" fmla="*/ 0 w 134"/>
                <a:gd name="T23" fmla="*/ 0 h 134"/>
                <a:gd name="T24" fmla="*/ 0 w 134"/>
                <a:gd name="T25" fmla="*/ 0 h 134"/>
                <a:gd name="T26" fmla="*/ 0 w 134"/>
                <a:gd name="T27" fmla="*/ 0 h 134"/>
                <a:gd name="T28" fmla="*/ 0 w 134"/>
                <a:gd name="T29" fmla="*/ 0 h 134"/>
                <a:gd name="T30" fmla="*/ 0 w 134"/>
                <a:gd name="T31" fmla="*/ 0 h 134"/>
                <a:gd name="T32" fmla="*/ 0 w 134"/>
                <a:gd name="T33" fmla="*/ 0 h 134"/>
                <a:gd name="T34" fmla="*/ 0 w 134"/>
                <a:gd name="T35" fmla="*/ 0 h 134"/>
                <a:gd name="T36" fmla="*/ 0 w 134"/>
                <a:gd name="T37" fmla="*/ 0 h 134"/>
                <a:gd name="T38" fmla="*/ 0 w 134"/>
                <a:gd name="T39" fmla="*/ 0 h 134"/>
                <a:gd name="T40" fmla="*/ 0 w 134"/>
                <a:gd name="T41" fmla="*/ 0 h 134"/>
                <a:gd name="T42" fmla="*/ 0 w 134"/>
                <a:gd name="T43" fmla="*/ 0 h 134"/>
                <a:gd name="T44" fmla="*/ 0 w 134"/>
                <a:gd name="T45" fmla="*/ 0 h 134"/>
                <a:gd name="T46" fmla="*/ 0 w 134"/>
                <a:gd name="T47" fmla="*/ 0 h 134"/>
                <a:gd name="T48" fmla="*/ 0 w 134"/>
                <a:gd name="T49" fmla="*/ 0 h 134"/>
                <a:gd name="T50" fmla="*/ 0 w 134"/>
                <a:gd name="T51" fmla="*/ 0 h 134"/>
                <a:gd name="T52" fmla="*/ 0 w 134"/>
                <a:gd name="T53" fmla="*/ 0 h 134"/>
                <a:gd name="T54" fmla="*/ 0 w 134"/>
                <a:gd name="T55" fmla="*/ 0 h 134"/>
                <a:gd name="T56" fmla="*/ 0 w 134"/>
                <a:gd name="T57" fmla="*/ 0 h 134"/>
                <a:gd name="T58" fmla="*/ 0 w 134"/>
                <a:gd name="T59" fmla="*/ 0 h 134"/>
                <a:gd name="T60" fmla="*/ 0 w 134"/>
                <a:gd name="T61" fmla="*/ 0 h 134"/>
                <a:gd name="T62" fmla="*/ 0 w 134"/>
                <a:gd name="T63" fmla="*/ 0 h 134"/>
                <a:gd name="T64" fmla="*/ 0 w 134"/>
                <a:gd name="T65" fmla="*/ 0 h 134"/>
                <a:gd name="T66" fmla="*/ 0 w 134"/>
                <a:gd name="T67" fmla="*/ 0 h 134"/>
                <a:gd name="T68" fmla="*/ 0 w 134"/>
                <a:gd name="T69" fmla="*/ 0 h 134"/>
                <a:gd name="T70" fmla="*/ 0 w 134"/>
                <a:gd name="T71" fmla="*/ 0 h 134"/>
                <a:gd name="T72" fmla="*/ 0 w 134"/>
                <a:gd name="T73" fmla="*/ 0 h 134"/>
                <a:gd name="T74" fmla="*/ 0 w 134"/>
                <a:gd name="T75" fmla="*/ 0 h 134"/>
                <a:gd name="T76" fmla="*/ 0 w 134"/>
                <a:gd name="T77" fmla="*/ 0 h 134"/>
                <a:gd name="T78" fmla="*/ 0 w 134"/>
                <a:gd name="T79" fmla="*/ 0 h 134"/>
                <a:gd name="T80" fmla="*/ 0 w 134"/>
                <a:gd name="T81" fmla="*/ 0 h 134"/>
                <a:gd name="T82" fmla="*/ 0 w 134"/>
                <a:gd name="T83" fmla="*/ 0 h 134"/>
                <a:gd name="T84" fmla="*/ 0 w 134"/>
                <a:gd name="T85" fmla="*/ 0 h 134"/>
                <a:gd name="T86" fmla="*/ 0 w 134"/>
                <a:gd name="T87" fmla="*/ 0 h 134"/>
                <a:gd name="T88" fmla="*/ 0 w 134"/>
                <a:gd name="T89" fmla="*/ 0 h 1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4"/>
                <a:gd name="T136" fmla="*/ 0 h 134"/>
                <a:gd name="T137" fmla="*/ 134 w 134"/>
                <a:gd name="T138" fmla="*/ 134 h 1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4" h="134">
                  <a:moveTo>
                    <a:pt x="0" y="67"/>
                  </a:moveTo>
                  <a:lnTo>
                    <a:pt x="2" y="55"/>
                  </a:lnTo>
                  <a:lnTo>
                    <a:pt x="5" y="41"/>
                  </a:lnTo>
                  <a:lnTo>
                    <a:pt x="11" y="30"/>
                  </a:lnTo>
                  <a:lnTo>
                    <a:pt x="20" y="20"/>
                  </a:lnTo>
                  <a:lnTo>
                    <a:pt x="25" y="15"/>
                  </a:lnTo>
                  <a:lnTo>
                    <a:pt x="30" y="11"/>
                  </a:lnTo>
                  <a:lnTo>
                    <a:pt x="36" y="9"/>
                  </a:lnTo>
                  <a:lnTo>
                    <a:pt x="42" y="5"/>
                  </a:lnTo>
                  <a:lnTo>
                    <a:pt x="47" y="3"/>
                  </a:lnTo>
                  <a:lnTo>
                    <a:pt x="55" y="2"/>
                  </a:lnTo>
                  <a:lnTo>
                    <a:pt x="61" y="0"/>
                  </a:lnTo>
                  <a:lnTo>
                    <a:pt x="67" y="0"/>
                  </a:lnTo>
                  <a:lnTo>
                    <a:pt x="75" y="0"/>
                  </a:lnTo>
                  <a:lnTo>
                    <a:pt x="81" y="2"/>
                  </a:lnTo>
                  <a:lnTo>
                    <a:pt x="87" y="3"/>
                  </a:lnTo>
                  <a:lnTo>
                    <a:pt x="93" y="5"/>
                  </a:lnTo>
                  <a:lnTo>
                    <a:pt x="99" y="9"/>
                  </a:lnTo>
                  <a:lnTo>
                    <a:pt x="104" y="11"/>
                  </a:lnTo>
                  <a:lnTo>
                    <a:pt x="109" y="15"/>
                  </a:lnTo>
                  <a:lnTo>
                    <a:pt x="114" y="20"/>
                  </a:lnTo>
                  <a:lnTo>
                    <a:pt x="123" y="30"/>
                  </a:lnTo>
                  <a:lnTo>
                    <a:pt x="129" y="41"/>
                  </a:lnTo>
                  <a:lnTo>
                    <a:pt x="133" y="55"/>
                  </a:lnTo>
                  <a:lnTo>
                    <a:pt x="134" y="67"/>
                  </a:lnTo>
                  <a:lnTo>
                    <a:pt x="133" y="81"/>
                  </a:lnTo>
                  <a:lnTo>
                    <a:pt x="129" y="93"/>
                  </a:lnTo>
                  <a:lnTo>
                    <a:pt x="123" y="104"/>
                  </a:lnTo>
                  <a:lnTo>
                    <a:pt x="114" y="114"/>
                  </a:lnTo>
                  <a:lnTo>
                    <a:pt x="104" y="123"/>
                  </a:lnTo>
                  <a:lnTo>
                    <a:pt x="93" y="129"/>
                  </a:lnTo>
                  <a:lnTo>
                    <a:pt x="81" y="133"/>
                  </a:lnTo>
                  <a:lnTo>
                    <a:pt x="67" y="134"/>
                  </a:lnTo>
                  <a:lnTo>
                    <a:pt x="61" y="134"/>
                  </a:lnTo>
                  <a:lnTo>
                    <a:pt x="55" y="133"/>
                  </a:lnTo>
                  <a:lnTo>
                    <a:pt x="47" y="131"/>
                  </a:lnTo>
                  <a:lnTo>
                    <a:pt x="42" y="129"/>
                  </a:lnTo>
                  <a:lnTo>
                    <a:pt x="36" y="125"/>
                  </a:lnTo>
                  <a:lnTo>
                    <a:pt x="30" y="123"/>
                  </a:lnTo>
                  <a:lnTo>
                    <a:pt x="25" y="119"/>
                  </a:lnTo>
                  <a:lnTo>
                    <a:pt x="20" y="114"/>
                  </a:lnTo>
                  <a:lnTo>
                    <a:pt x="11" y="104"/>
                  </a:lnTo>
                  <a:lnTo>
                    <a:pt x="5" y="92"/>
                  </a:lnTo>
                  <a:lnTo>
                    <a:pt x="2" y="79"/>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6" name="Freeform 38"/>
            <p:cNvSpPr>
              <a:spLocks/>
            </p:cNvSpPr>
            <p:nvPr/>
          </p:nvSpPr>
          <p:spPr bwMode="auto">
            <a:xfrm>
              <a:off x="4936" y="831"/>
              <a:ext cx="76" cy="77"/>
            </a:xfrm>
            <a:custGeom>
              <a:avLst/>
              <a:gdLst>
                <a:gd name="T0" fmla="*/ 0 w 228"/>
                <a:gd name="T1" fmla="*/ 0 h 229"/>
                <a:gd name="T2" fmla="*/ 0 w 228"/>
                <a:gd name="T3" fmla="*/ 0 h 229"/>
                <a:gd name="T4" fmla="*/ 0 w 228"/>
                <a:gd name="T5" fmla="*/ 0 h 229"/>
                <a:gd name="T6" fmla="*/ 0 w 228"/>
                <a:gd name="T7" fmla="*/ 0 h 229"/>
                <a:gd name="T8" fmla="*/ 0 w 228"/>
                <a:gd name="T9" fmla="*/ 0 h 229"/>
                <a:gd name="T10" fmla="*/ 0 w 228"/>
                <a:gd name="T11" fmla="*/ 0 h 229"/>
                <a:gd name="T12" fmla="*/ 0 w 228"/>
                <a:gd name="T13" fmla="*/ 0 h 229"/>
                <a:gd name="T14" fmla="*/ 0 w 228"/>
                <a:gd name="T15" fmla="*/ 0 h 229"/>
                <a:gd name="T16" fmla="*/ 0 w 228"/>
                <a:gd name="T17" fmla="*/ 0 h 229"/>
                <a:gd name="T18" fmla="*/ 0 w 228"/>
                <a:gd name="T19" fmla="*/ 0 h 229"/>
                <a:gd name="T20" fmla="*/ 0 w 228"/>
                <a:gd name="T21" fmla="*/ 0 h 229"/>
                <a:gd name="T22" fmla="*/ 0 w 228"/>
                <a:gd name="T23" fmla="*/ 0 h 229"/>
                <a:gd name="T24" fmla="*/ 0 w 228"/>
                <a:gd name="T25" fmla="*/ 0 h 229"/>
                <a:gd name="T26" fmla="*/ 0 w 228"/>
                <a:gd name="T27" fmla="*/ 0 h 229"/>
                <a:gd name="T28" fmla="*/ 0 w 228"/>
                <a:gd name="T29" fmla="*/ 0 h 229"/>
                <a:gd name="T30" fmla="*/ 0 w 228"/>
                <a:gd name="T31" fmla="*/ 0 h 229"/>
                <a:gd name="T32" fmla="*/ 0 w 228"/>
                <a:gd name="T33" fmla="*/ 0 h 229"/>
                <a:gd name="T34" fmla="*/ 0 w 228"/>
                <a:gd name="T35" fmla="*/ 0 h 229"/>
                <a:gd name="T36" fmla="*/ 0 w 228"/>
                <a:gd name="T37" fmla="*/ 0 h 229"/>
                <a:gd name="T38" fmla="*/ 0 w 228"/>
                <a:gd name="T39" fmla="*/ 0 h 229"/>
                <a:gd name="T40" fmla="*/ 0 w 228"/>
                <a:gd name="T41" fmla="*/ 0 h 229"/>
                <a:gd name="T42" fmla="*/ 0 w 228"/>
                <a:gd name="T43" fmla="*/ 0 h 229"/>
                <a:gd name="T44" fmla="*/ 0 w 228"/>
                <a:gd name="T45" fmla="*/ 0 h 229"/>
                <a:gd name="T46" fmla="*/ 0 w 228"/>
                <a:gd name="T47" fmla="*/ 0 h 229"/>
                <a:gd name="T48" fmla="*/ 0 w 228"/>
                <a:gd name="T49" fmla="*/ 0 h 229"/>
                <a:gd name="T50" fmla="*/ 0 w 228"/>
                <a:gd name="T51" fmla="*/ 0 h 229"/>
                <a:gd name="T52" fmla="*/ 0 w 228"/>
                <a:gd name="T53" fmla="*/ 0 h 229"/>
                <a:gd name="T54" fmla="*/ 0 w 228"/>
                <a:gd name="T55" fmla="*/ 0 h 229"/>
                <a:gd name="T56" fmla="*/ 0 w 228"/>
                <a:gd name="T57" fmla="*/ 0 h 229"/>
                <a:gd name="T58" fmla="*/ 0 w 228"/>
                <a:gd name="T59" fmla="*/ 0 h 229"/>
                <a:gd name="T60" fmla="*/ 0 w 228"/>
                <a:gd name="T61" fmla="*/ 0 h 229"/>
                <a:gd name="T62" fmla="*/ 0 w 228"/>
                <a:gd name="T63" fmla="*/ 0 h 229"/>
                <a:gd name="T64" fmla="*/ 0 w 228"/>
                <a:gd name="T65" fmla="*/ 0 h 229"/>
                <a:gd name="T66" fmla="*/ 0 w 228"/>
                <a:gd name="T67" fmla="*/ 0 h 229"/>
                <a:gd name="T68" fmla="*/ 0 w 228"/>
                <a:gd name="T69" fmla="*/ 0 h 229"/>
                <a:gd name="T70" fmla="*/ 0 w 228"/>
                <a:gd name="T71" fmla="*/ 0 h 229"/>
                <a:gd name="T72" fmla="*/ 0 w 228"/>
                <a:gd name="T73" fmla="*/ 0 h 229"/>
                <a:gd name="T74" fmla="*/ 0 w 228"/>
                <a:gd name="T75" fmla="*/ 0 h 229"/>
                <a:gd name="T76" fmla="*/ 0 w 228"/>
                <a:gd name="T77" fmla="*/ 0 h 229"/>
                <a:gd name="T78" fmla="*/ 0 w 228"/>
                <a:gd name="T79" fmla="*/ 0 h 229"/>
                <a:gd name="T80" fmla="*/ 0 w 228"/>
                <a:gd name="T81" fmla="*/ 0 h 229"/>
                <a:gd name="T82" fmla="*/ 0 w 228"/>
                <a:gd name="T83" fmla="*/ 0 h 229"/>
                <a:gd name="T84" fmla="*/ 0 w 228"/>
                <a:gd name="T85" fmla="*/ 0 h 229"/>
                <a:gd name="T86" fmla="*/ 0 w 228"/>
                <a:gd name="T87" fmla="*/ 0 h 229"/>
                <a:gd name="T88" fmla="*/ 0 w 228"/>
                <a:gd name="T89" fmla="*/ 0 h 2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8"/>
                <a:gd name="T136" fmla="*/ 0 h 229"/>
                <a:gd name="T137" fmla="*/ 228 w 228"/>
                <a:gd name="T138" fmla="*/ 229 h 2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8" h="229">
                  <a:moveTo>
                    <a:pt x="195" y="34"/>
                  </a:moveTo>
                  <a:lnTo>
                    <a:pt x="186" y="26"/>
                  </a:lnTo>
                  <a:lnTo>
                    <a:pt x="178" y="19"/>
                  </a:lnTo>
                  <a:lnTo>
                    <a:pt x="169" y="14"/>
                  </a:lnTo>
                  <a:lnTo>
                    <a:pt x="159" y="9"/>
                  </a:lnTo>
                  <a:lnTo>
                    <a:pt x="148" y="5"/>
                  </a:lnTo>
                  <a:lnTo>
                    <a:pt x="137" y="3"/>
                  </a:lnTo>
                  <a:lnTo>
                    <a:pt x="126" y="0"/>
                  </a:lnTo>
                  <a:lnTo>
                    <a:pt x="115" y="0"/>
                  </a:lnTo>
                  <a:lnTo>
                    <a:pt x="91" y="3"/>
                  </a:lnTo>
                  <a:lnTo>
                    <a:pt x="70" y="9"/>
                  </a:lnTo>
                  <a:lnTo>
                    <a:pt x="50" y="20"/>
                  </a:lnTo>
                  <a:lnTo>
                    <a:pt x="33" y="34"/>
                  </a:lnTo>
                  <a:lnTo>
                    <a:pt x="20" y="50"/>
                  </a:lnTo>
                  <a:lnTo>
                    <a:pt x="8" y="70"/>
                  </a:lnTo>
                  <a:lnTo>
                    <a:pt x="2" y="91"/>
                  </a:lnTo>
                  <a:lnTo>
                    <a:pt x="0" y="114"/>
                  </a:lnTo>
                  <a:lnTo>
                    <a:pt x="2" y="137"/>
                  </a:lnTo>
                  <a:lnTo>
                    <a:pt x="8" y="159"/>
                  </a:lnTo>
                  <a:lnTo>
                    <a:pt x="20" y="179"/>
                  </a:lnTo>
                  <a:lnTo>
                    <a:pt x="33" y="196"/>
                  </a:lnTo>
                  <a:lnTo>
                    <a:pt x="42" y="203"/>
                  </a:lnTo>
                  <a:lnTo>
                    <a:pt x="50" y="210"/>
                  </a:lnTo>
                  <a:lnTo>
                    <a:pt x="60" y="216"/>
                  </a:lnTo>
                  <a:lnTo>
                    <a:pt x="70" y="221"/>
                  </a:lnTo>
                  <a:lnTo>
                    <a:pt x="81" y="224"/>
                  </a:lnTo>
                  <a:lnTo>
                    <a:pt x="92" y="227"/>
                  </a:lnTo>
                  <a:lnTo>
                    <a:pt x="104" y="229"/>
                  </a:lnTo>
                  <a:lnTo>
                    <a:pt x="115" y="229"/>
                  </a:lnTo>
                  <a:lnTo>
                    <a:pt x="126" y="229"/>
                  </a:lnTo>
                  <a:lnTo>
                    <a:pt x="137" y="227"/>
                  </a:lnTo>
                  <a:lnTo>
                    <a:pt x="148" y="224"/>
                  </a:lnTo>
                  <a:lnTo>
                    <a:pt x="159" y="221"/>
                  </a:lnTo>
                  <a:lnTo>
                    <a:pt x="169" y="216"/>
                  </a:lnTo>
                  <a:lnTo>
                    <a:pt x="178" y="210"/>
                  </a:lnTo>
                  <a:lnTo>
                    <a:pt x="186" y="203"/>
                  </a:lnTo>
                  <a:lnTo>
                    <a:pt x="195" y="196"/>
                  </a:lnTo>
                  <a:lnTo>
                    <a:pt x="210" y="179"/>
                  </a:lnTo>
                  <a:lnTo>
                    <a:pt x="220" y="159"/>
                  </a:lnTo>
                  <a:lnTo>
                    <a:pt x="226" y="137"/>
                  </a:lnTo>
                  <a:lnTo>
                    <a:pt x="228" y="114"/>
                  </a:lnTo>
                  <a:lnTo>
                    <a:pt x="226" y="92"/>
                  </a:lnTo>
                  <a:lnTo>
                    <a:pt x="220" y="70"/>
                  </a:lnTo>
                  <a:lnTo>
                    <a:pt x="210" y="51"/>
                  </a:lnTo>
                  <a:lnTo>
                    <a:pt x="195"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7" name="Freeform 39"/>
            <p:cNvSpPr>
              <a:spLocks/>
            </p:cNvSpPr>
            <p:nvPr/>
          </p:nvSpPr>
          <p:spPr bwMode="auto">
            <a:xfrm>
              <a:off x="4957" y="852"/>
              <a:ext cx="35" cy="35"/>
            </a:xfrm>
            <a:custGeom>
              <a:avLst/>
              <a:gdLst>
                <a:gd name="T0" fmla="*/ 0 w 105"/>
                <a:gd name="T1" fmla="*/ 0 h 106"/>
                <a:gd name="T2" fmla="*/ 0 w 105"/>
                <a:gd name="T3" fmla="*/ 0 h 106"/>
                <a:gd name="T4" fmla="*/ 0 w 105"/>
                <a:gd name="T5" fmla="*/ 0 h 106"/>
                <a:gd name="T6" fmla="*/ 0 w 105"/>
                <a:gd name="T7" fmla="*/ 0 h 106"/>
                <a:gd name="T8" fmla="*/ 0 w 105"/>
                <a:gd name="T9" fmla="*/ 0 h 106"/>
                <a:gd name="T10" fmla="*/ 0 w 105"/>
                <a:gd name="T11" fmla="*/ 0 h 106"/>
                <a:gd name="T12" fmla="*/ 0 w 105"/>
                <a:gd name="T13" fmla="*/ 0 h 106"/>
                <a:gd name="T14" fmla="*/ 0 w 105"/>
                <a:gd name="T15" fmla="*/ 0 h 106"/>
                <a:gd name="T16" fmla="*/ 0 w 105"/>
                <a:gd name="T17" fmla="*/ 0 h 106"/>
                <a:gd name="T18" fmla="*/ 0 w 105"/>
                <a:gd name="T19" fmla="*/ 0 h 106"/>
                <a:gd name="T20" fmla="*/ 0 w 105"/>
                <a:gd name="T21" fmla="*/ 0 h 106"/>
                <a:gd name="T22" fmla="*/ 0 w 105"/>
                <a:gd name="T23" fmla="*/ 0 h 106"/>
                <a:gd name="T24" fmla="*/ 0 w 105"/>
                <a:gd name="T25" fmla="*/ 0 h 106"/>
                <a:gd name="T26" fmla="*/ 0 w 105"/>
                <a:gd name="T27" fmla="*/ 0 h 106"/>
                <a:gd name="T28" fmla="*/ 0 w 105"/>
                <a:gd name="T29" fmla="*/ 0 h 106"/>
                <a:gd name="T30" fmla="*/ 0 w 105"/>
                <a:gd name="T31" fmla="*/ 0 h 106"/>
                <a:gd name="T32" fmla="*/ 0 w 105"/>
                <a:gd name="T33" fmla="*/ 0 h 106"/>
                <a:gd name="T34" fmla="*/ 0 w 105"/>
                <a:gd name="T35" fmla="*/ 0 h 106"/>
                <a:gd name="T36" fmla="*/ 0 w 105"/>
                <a:gd name="T37" fmla="*/ 0 h 106"/>
                <a:gd name="T38" fmla="*/ 0 w 105"/>
                <a:gd name="T39" fmla="*/ 0 h 106"/>
                <a:gd name="T40" fmla="*/ 0 w 105"/>
                <a:gd name="T41" fmla="*/ 0 h 106"/>
                <a:gd name="T42" fmla="*/ 0 w 105"/>
                <a:gd name="T43" fmla="*/ 0 h 106"/>
                <a:gd name="T44" fmla="*/ 0 w 105"/>
                <a:gd name="T45" fmla="*/ 0 h 106"/>
                <a:gd name="T46" fmla="*/ 0 w 105"/>
                <a:gd name="T47" fmla="*/ 0 h 106"/>
                <a:gd name="T48" fmla="*/ 0 w 105"/>
                <a:gd name="T49" fmla="*/ 0 h 106"/>
                <a:gd name="T50" fmla="*/ 0 w 105"/>
                <a:gd name="T51" fmla="*/ 0 h 106"/>
                <a:gd name="T52" fmla="*/ 0 w 105"/>
                <a:gd name="T53" fmla="*/ 0 h 106"/>
                <a:gd name="T54" fmla="*/ 0 w 105"/>
                <a:gd name="T55" fmla="*/ 0 h 106"/>
                <a:gd name="T56" fmla="*/ 0 w 105"/>
                <a:gd name="T57" fmla="*/ 0 h 106"/>
                <a:gd name="T58" fmla="*/ 0 w 105"/>
                <a:gd name="T59" fmla="*/ 0 h 106"/>
                <a:gd name="T60" fmla="*/ 0 w 105"/>
                <a:gd name="T61" fmla="*/ 0 h 106"/>
                <a:gd name="T62" fmla="*/ 0 w 105"/>
                <a:gd name="T63" fmla="*/ 0 h 106"/>
                <a:gd name="T64" fmla="*/ 0 w 105"/>
                <a:gd name="T65" fmla="*/ 0 h 106"/>
                <a:gd name="T66" fmla="*/ 0 w 105"/>
                <a:gd name="T67" fmla="*/ 0 h 106"/>
                <a:gd name="T68" fmla="*/ 0 w 105"/>
                <a:gd name="T69" fmla="*/ 0 h 106"/>
                <a:gd name="T70" fmla="*/ 0 w 105"/>
                <a:gd name="T71" fmla="*/ 0 h 106"/>
                <a:gd name="T72" fmla="*/ 0 w 105"/>
                <a:gd name="T73" fmla="*/ 0 h 106"/>
                <a:gd name="T74" fmla="*/ 0 w 105"/>
                <a:gd name="T75" fmla="*/ 0 h 106"/>
                <a:gd name="T76" fmla="*/ 0 w 105"/>
                <a:gd name="T77" fmla="*/ 0 h 106"/>
                <a:gd name="T78" fmla="*/ 0 w 105"/>
                <a:gd name="T79" fmla="*/ 0 h 106"/>
                <a:gd name="T80" fmla="*/ 0 w 105"/>
                <a:gd name="T81" fmla="*/ 0 h 106"/>
                <a:gd name="T82" fmla="*/ 0 w 105"/>
                <a:gd name="T83" fmla="*/ 0 h 106"/>
                <a:gd name="T84" fmla="*/ 0 w 105"/>
                <a:gd name="T85" fmla="*/ 0 h 106"/>
                <a:gd name="T86" fmla="*/ 0 w 105"/>
                <a:gd name="T87" fmla="*/ 0 h 106"/>
                <a:gd name="T88" fmla="*/ 0 w 105"/>
                <a:gd name="T89" fmla="*/ 0 h 1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5"/>
                <a:gd name="T136" fmla="*/ 0 h 106"/>
                <a:gd name="T137" fmla="*/ 105 w 105"/>
                <a:gd name="T138" fmla="*/ 106 h 1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5" h="106">
                  <a:moveTo>
                    <a:pt x="0" y="52"/>
                  </a:moveTo>
                  <a:lnTo>
                    <a:pt x="1" y="42"/>
                  </a:lnTo>
                  <a:lnTo>
                    <a:pt x="4" y="33"/>
                  </a:lnTo>
                  <a:lnTo>
                    <a:pt x="9" y="24"/>
                  </a:lnTo>
                  <a:lnTo>
                    <a:pt x="16" y="15"/>
                  </a:lnTo>
                  <a:lnTo>
                    <a:pt x="19" y="11"/>
                  </a:lnTo>
                  <a:lnTo>
                    <a:pt x="23" y="9"/>
                  </a:lnTo>
                  <a:lnTo>
                    <a:pt x="28" y="7"/>
                  </a:lnTo>
                  <a:lnTo>
                    <a:pt x="33" y="4"/>
                  </a:lnTo>
                  <a:lnTo>
                    <a:pt x="37" y="3"/>
                  </a:lnTo>
                  <a:lnTo>
                    <a:pt x="42" y="2"/>
                  </a:lnTo>
                  <a:lnTo>
                    <a:pt x="48" y="0"/>
                  </a:lnTo>
                  <a:lnTo>
                    <a:pt x="53" y="0"/>
                  </a:lnTo>
                  <a:lnTo>
                    <a:pt x="58" y="0"/>
                  </a:lnTo>
                  <a:lnTo>
                    <a:pt x="63" y="2"/>
                  </a:lnTo>
                  <a:lnTo>
                    <a:pt x="68" y="3"/>
                  </a:lnTo>
                  <a:lnTo>
                    <a:pt x="72" y="4"/>
                  </a:lnTo>
                  <a:lnTo>
                    <a:pt x="77" y="7"/>
                  </a:lnTo>
                  <a:lnTo>
                    <a:pt x="81" y="9"/>
                  </a:lnTo>
                  <a:lnTo>
                    <a:pt x="86" y="11"/>
                  </a:lnTo>
                  <a:lnTo>
                    <a:pt x="90" y="15"/>
                  </a:lnTo>
                  <a:lnTo>
                    <a:pt x="96" y="24"/>
                  </a:lnTo>
                  <a:lnTo>
                    <a:pt x="101" y="33"/>
                  </a:lnTo>
                  <a:lnTo>
                    <a:pt x="103" y="42"/>
                  </a:lnTo>
                  <a:lnTo>
                    <a:pt x="105" y="52"/>
                  </a:lnTo>
                  <a:lnTo>
                    <a:pt x="103" y="63"/>
                  </a:lnTo>
                  <a:lnTo>
                    <a:pt x="101" y="73"/>
                  </a:lnTo>
                  <a:lnTo>
                    <a:pt x="96" y="82"/>
                  </a:lnTo>
                  <a:lnTo>
                    <a:pt x="90" y="89"/>
                  </a:lnTo>
                  <a:lnTo>
                    <a:pt x="81" y="97"/>
                  </a:lnTo>
                  <a:lnTo>
                    <a:pt x="72" y="102"/>
                  </a:lnTo>
                  <a:lnTo>
                    <a:pt x="63" y="104"/>
                  </a:lnTo>
                  <a:lnTo>
                    <a:pt x="53" y="106"/>
                  </a:lnTo>
                  <a:lnTo>
                    <a:pt x="48" y="106"/>
                  </a:lnTo>
                  <a:lnTo>
                    <a:pt x="42" y="104"/>
                  </a:lnTo>
                  <a:lnTo>
                    <a:pt x="37" y="103"/>
                  </a:lnTo>
                  <a:lnTo>
                    <a:pt x="33" y="101"/>
                  </a:lnTo>
                  <a:lnTo>
                    <a:pt x="28" y="99"/>
                  </a:lnTo>
                  <a:lnTo>
                    <a:pt x="23" y="96"/>
                  </a:lnTo>
                  <a:lnTo>
                    <a:pt x="19" y="93"/>
                  </a:lnTo>
                  <a:lnTo>
                    <a:pt x="16" y="89"/>
                  </a:lnTo>
                  <a:lnTo>
                    <a:pt x="9" y="82"/>
                  </a:lnTo>
                  <a:lnTo>
                    <a:pt x="4" y="72"/>
                  </a:lnTo>
                  <a:lnTo>
                    <a:pt x="1" y="63"/>
                  </a:lnTo>
                  <a:lnTo>
                    <a:pt x="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8" name="Freeform 40"/>
            <p:cNvSpPr>
              <a:spLocks/>
            </p:cNvSpPr>
            <p:nvPr/>
          </p:nvSpPr>
          <p:spPr bwMode="auto">
            <a:xfrm>
              <a:off x="4735" y="867"/>
              <a:ext cx="17" cy="18"/>
            </a:xfrm>
            <a:custGeom>
              <a:avLst/>
              <a:gdLst>
                <a:gd name="T0" fmla="*/ 0 w 52"/>
                <a:gd name="T1" fmla="*/ 0 h 52"/>
                <a:gd name="T2" fmla="*/ 0 w 52"/>
                <a:gd name="T3" fmla="*/ 0 h 52"/>
                <a:gd name="T4" fmla="*/ 0 w 52"/>
                <a:gd name="T5" fmla="*/ 0 h 52"/>
                <a:gd name="T6" fmla="*/ 0 w 52"/>
                <a:gd name="T7" fmla="*/ 0 h 52"/>
                <a:gd name="T8" fmla="*/ 0 w 52"/>
                <a:gd name="T9" fmla="*/ 0 h 52"/>
                <a:gd name="T10" fmla="*/ 0 w 52"/>
                <a:gd name="T11" fmla="*/ 0 h 52"/>
                <a:gd name="T12" fmla="*/ 0 w 52"/>
                <a:gd name="T13" fmla="*/ 0 h 52"/>
                <a:gd name="T14" fmla="*/ 0 w 52"/>
                <a:gd name="T15" fmla="*/ 0 h 52"/>
                <a:gd name="T16" fmla="*/ 0 w 52"/>
                <a:gd name="T17" fmla="*/ 0 h 52"/>
                <a:gd name="T18" fmla="*/ 0 w 52"/>
                <a:gd name="T19" fmla="*/ 0 h 52"/>
                <a:gd name="T20" fmla="*/ 0 w 52"/>
                <a:gd name="T21" fmla="*/ 0 h 52"/>
                <a:gd name="T22" fmla="*/ 0 w 52"/>
                <a:gd name="T23" fmla="*/ 0 h 52"/>
                <a:gd name="T24" fmla="*/ 0 w 52"/>
                <a:gd name="T25" fmla="*/ 0 h 52"/>
                <a:gd name="T26" fmla="*/ 0 w 52"/>
                <a:gd name="T27" fmla="*/ 0 h 52"/>
                <a:gd name="T28" fmla="*/ 0 w 52"/>
                <a:gd name="T29" fmla="*/ 0 h 52"/>
                <a:gd name="T30" fmla="*/ 0 w 52"/>
                <a:gd name="T31" fmla="*/ 0 h 52"/>
                <a:gd name="T32" fmla="*/ 0 w 52"/>
                <a:gd name="T33" fmla="*/ 0 h 52"/>
                <a:gd name="T34" fmla="*/ 0 w 52"/>
                <a:gd name="T35" fmla="*/ 0 h 52"/>
                <a:gd name="T36" fmla="*/ 0 w 52"/>
                <a:gd name="T37" fmla="*/ 0 h 52"/>
                <a:gd name="T38" fmla="*/ 0 w 52"/>
                <a:gd name="T39" fmla="*/ 0 h 52"/>
                <a:gd name="T40" fmla="*/ 0 w 52"/>
                <a:gd name="T41" fmla="*/ 0 h 52"/>
                <a:gd name="T42" fmla="*/ 0 w 52"/>
                <a:gd name="T43" fmla="*/ 0 h 52"/>
                <a:gd name="T44" fmla="*/ 0 w 52"/>
                <a:gd name="T45" fmla="*/ 0 h 52"/>
                <a:gd name="T46" fmla="*/ 0 w 52"/>
                <a:gd name="T47" fmla="*/ 0 h 52"/>
                <a:gd name="T48" fmla="*/ 0 w 52"/>
                <a:gd name="T49" fmla="*/ 0 h 52"/>
                <a:gd name="T50" fmla="*/ 0 w 52"/>
                <a:gd name="T51" fmla="*/ 0 h 52"/>
                <a:gd name="T52" fmla="*/ 0 w 52"/>
                <a:gd name="T53" fmla="*/ 0 h 52"/>
                <a:gd name="T54" fmla="*/ 0 w 52"/>
                <a:gd name="T55" fmla="*/ 0 h 52"/>
                <a:gd name="T56" fmla="*/ 0 w 52"/>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52"/>
                <a:gd name="T89" fmla="*/ 52 w 52"/>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52">
                  <a:moveTo>
                    <a:pt x="0" y="26"/>
                  </a:moveTo>
                  <a:lnTo>
                    <a:pt x="0" y="21"/>
                  </a:lnTo>
                  <a:lnTo>
                    <a:pt x="3" y="16"/>
                  </a:lnTo>
                  <a:lnTo>
                    <a:pt x="4" y="11"/>
                  </a:lnTo>
                  <a:lnTo>
                    <a:pt x="8" y="8"/>
                  </a:lnTo>
                  <a:lnTo>
                    <a:pt x="11" y="4"/>
                  </a:lnTo>
                  <a:lnTo>
                    <a:pt x="16" y="1"/>
                  </a:lnTo>
                  <a:lnTo>
                    <a:pt x="21" y="0"/>
                  </a:lnTo>
                  <a:lnTo>
                    <a:pt x="26" y="0"/>
                  </a:lnTo>
                  <a:lnTo>
                    <a:pt x="31" y="0"/>
                  </a:lnTo>
                  <a:lnTo>
                    <a:pt x="36" y="1"/>
                  </a:lnTo>
                  <a:lnTo>
                    <a:pt x="41" y="4"/>
                  </a:lnTo>
                  <a:lnTo>
                    <a:pt x="45" y="8"/>
                  </a:lnTo>
                  <a:lnTo>
                    <a:pt x="48" y="11"/>
                  </a:lnTo>
                  <a:lnTo>
                    <a:pt x="51" y="16"/>
                  </a:lnTo>
                  <a:lnTo>
                    <a:pt x="52" y="21"/>
                  </a:lnTo>
                  <a:lnTo>
                    <a:pt x="52" y="26"/>
                  </a:lnTo>
                  <a:lnTo>
                    <a:pt x="50" y="36"/>
                  </a:lnTo>
                  <a:lnTo>
                    <a:pt x="45" y="45"/>
                  </a:lnTo>
                  <a:lnTo>
                    <a:pt x="36" y="50"/>
                  </a:lnTo>
                  <a:lnTo>
                    <a:pt x="26" y="52"/>
                  </a:lnTo>
                  <a:lnTo>
                    <a:pt x="21" y="52"/>
                  </a:lnTo>
                  <a:lnTo>
                    <a:pt x="16" y="50"/>
                  </a:lnTo>
                  <a:lnTo>
                    <a:pt x="11" y="48"/>
                  </a:lnTo>
                  <a:lnTo>
                    <a:pt x="8" y="45"/>
                  </a:lnTo>
                  <a:lnTo>
                    <a:pt x="4" y="41"/>
                  </a:lnTo>
                  <a:lnTo>
                    <a:pt x="3" y="36"/>
                  </a:lnTo>
                  <a:lnTo>
                    <a:pt x="0" y="31"/>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9" name="Freeform 41"/>
            <p:cNvSpPr>
              <a:spLocks/>
            </p:cNvSpPr>
            <p:nvPr/>
          </p:nvSpPr>
          <p:spPr bwMode="auto">
            <a:xfrm>
              <a:off x="4849" y="659"/>
              <a:ext cx="36" cy="36"/>
            </a:xfrm>
            <a:custGeom>
              <a:avLst/>
              <a:gdLst>
                <a:gd name="T0" fmla="*/ 0 w 106"/>
                <a:gd name="T1" fmla="*/ 0 h 109"/>
                <a:gd name="T2" fmla="*/ 0 w 106"/>
                <a:gd name="T3" fmla="*/ 0 h 109"/>
                <a:gd name="T4" fmla="*/ 0 w 106"/>
                <a:gd name="T5" fmla="*/ 0 h 109"/>
                <a:gd name="T6" fmla="*/ 0 w 106"/>
                <a:gd name="T7" fmla="*/ 0 h 109"/>
                <a:gd name="T8" fmla="*/ 0 w 106"/>
                <a:gd name="T9" fmla="*/ 0 h 109"/>
                <a:gd name="T10" fmla="*/ 0 w 106"/>
                <a:gd name="T11" fmla="*/ 0 h 109"/>
                <a:gd name="T12" fmla="*/ 0 w 106"/>
                <a:gd name="T13" fmla="*/ 0 h 109"/>
                <a:gd name="T14" fmla="*/ 0 w 106"/>
                <a:gd name="T15" fmla="*/ 0 h 109"/>
                <a:gd name="T16" fmla="*/ 0 w 106"/>
                <a:gd name="T17" fmla="*/ 0 h 109"/>
                <a:gd name="T18" fmla="*/ 0 w 106"/>
                <a:gd name="T19" fmla="*/ 0 h 109"/>
                <a:gd name="T20" fmla="*/ 0 w 106"/>
                <a:gd name="T21" fmla="*/ 0 h 109"/>
                <a:gd name="T22" fmla="*/ 0 w 106"/>
                <a:gd name="T23" fmla="*/ 0 h 109"/>
                <a:gd name="T24" fmla="*/ 0 w 106"/>
                <a:gd name="T25" fmla="*/ 0 h 109"/>
                <a:gd name="T26" fmla="*/ 0 w 106"/>
                <a:gd name="T27" fmla="*/ 0 h 109"/>
                <a:gd name="T28" fmla="*/ 0 w 106"/>
                <a:gd name="T29" fmla="*/ 0 h 109"/>
                <a:gd name="T30" fmla="*/ 0 w 106"/>
                <a:gd name="T31" fmla="*/ 0 h 109"/>
                <a:gd name="T32" fmla="*/ 0 w 106"/>
                <a:gd name="T33" fmla="*/ 0 h 109"/>
                <a:gd name="T34" fmla="*/ 0 w 106"/>
                <a:gd name="T35" fmla="*/ 0 h 109"/>
                <a:gd name="T36" fmla="*/ 0 w 106"/>
                <a:gd name="T37" fmla="*/ 0 h 109"/>
                <a:gd name="T38" fmla="*/ 0 w 106"/>
                <a:gd name="T39" fmla="*/ 0 h 109"/>
                <a:gd name="T40" fmla="*/ 0 w 106"/>
                <a:gd name="T41" fmla="*/ 0 h 109"/>
                <a:gd name="T42" fmla="*/ 0 w 106"/>
                <a:gd name="T43" fmla="*/ 0 h 109"/>
                <a:gd name="T44" fmla="*/ 0 w 106"/>
                <a:gd name="T45" fmla="*/ 0 h 109"/>
                <a:gd name="T46" fmla="*/ 0 w 106"/>
                <a:gd name="T47" fmla="*/ 0 h 109"/>
                <a:gd name="T48" fmla="*/ 0 w 106"/>
                <a:gd name="T49" fmla="*/ 0 h 109"/>
                <a:gd name="T50" fmla="*/ 0 w 106"/>
                <a:gd name="T51" fmla="*/ 0 h 109"/>
                <a:gd name="T52" fmla="*/ 0 w 106"/>
                <a:gd name="T53" fmla="*/ 0 h 109"/>
                <a:gd name="T54" fmla="*/ 0 w 106"/>
                <a:gd name="T55" fmla="*/ 0 h 109"/>
                <a:gd name="T56" fmla="*/ 0 w 106"/>
                <a:gd name="T57" fmla="*/ 0 h 109"/>
                <a:gd name="T58" fmla="*/ 0 w 106"/>
                <a:gd name="T59" fmla="*/ 0 h 109"/>
                <a:gd name="T60" fmla="*/ 0 w 106"/>
                <a:gd name="T61" fmla="*/ 0 h 109"/>
                <a:gd name="T62" fmla="*/ 0 w 106"/>
                <a:gd name="T63" fmla="*/ 0 h 109"/>
                <a:gd name="T64" fmla="*/ 0 w 106"/>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09"/>
                <a:gd name="T101" fmla="*/ 106 w 106"/>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09">
                  <a:moveTo>
                    <a:pt x="54" y="109"/>
                  </a:moveTo>
                  <a:lnTo>
                    <a:pt x="65" y="108"/>
                  </a:lnTo>
                  <a:lnTo>
                    <a:pt x="75" y="104"/>
                  </a:lnTo>
                  <a:lnTo>
                    <a:pt x="84" y="99"/>
                  </a:lnTo>
                  <a:lnTo>
                    <a:pt x="91" y="93"/>
                  </a:lnTo>
                  <a:lnTo>
                    <a:pt x="98" y="84"/>
                  </a:lnTo>
                  <a:lnTo>
                    <a:pt x="102" y="75"/>
                  </a:lnTo>
                  <a:lnTo>
                    <a:pt x="105" y="65"/>
                  </a:lnTo>
                  <a:lnTo>
                    <a:pt x="106" y="54"/>
                  </a:lnTo>
                  <a:lnTo>
                    <a:pt x="105" y="43"/>
                  </a:lnTo>
                  <a:lnTo>
                    <a:pt x="102" y="33"/>
                  </a:lnTo>
                  <a:lnTo>
                    <a:pt x="98" y="25"/>
                  </a:lnTo>
                  <a:lnTo>
                    <a:pt x="91" y="16"/>
                  </a:lnTo>
                  <a:lnTo>
                    <a:pt x="84" y="10"/>
                  </a:lnTo>
                  <a:lnTo>
                    <a:pt x="75" y="4"/>
                  </a:lnTo>
                  <a:lnTo>
                    <a:pt x="65" y="1"/>
                  </a:lnTo>
                  <a:lnTo>
                    <a:pt x="54" y="0"/>
                  </a:lnTo>
                  <a:lnTo>
                    <a:pt x="43" y="1"/>
                  </a:lnTo>
                  <a:lnTo>
                    <a:pt x="33" y="4"/>
                  </a:lnTo>
                  <a:lnTo>
                    <a:pt x="23" y="10"/>
                  </a:lnTo>
                  <a:lnTo>
                    <a:pt x="16" y="16"/>
                  </a:lnTo>
                  <a:lnTo>
                    <a:pt x="9" y="25"/>
                  </a:lnTo>
                  <a:lnTo>
                    <a:pt x="4" y="33"/>
                  </a:lnTo>
                  <a:lnTo>
                    <a:pt x="1" y="43"/>
                  </a:lnTo>
                  <a:lnTo>
                    <a:pt x="0" y="54"/>
                  </a:lnTo>
                  <a:lnTo>
                    <a:pt x="1" y="65"/>
                  </a:lnTo>
                  <a:lnTo>
                    <a:pt x="4" y="75"/>
                  </a:lnTo>
                  <a:lnTo>
                    <a:pt x="9" y="84"/>
                  </a:lnTo>
                  <a:lnTo>
                    <a:pt x="16" y="93"/>
                  </a:lnTo>
                  <a:lnTo>
                    <a:pt x="23" y="99"/>
                  </a:lnTo>
                  <a:lnTo>
                    <a:pt x="33" y="104"/>
                  </a:lnTo>
                  <a:lnTo>
                    <a:pt x="43" y="108"/>
                  </a:lnTo>
                  <a:lnTo>
                    <a:pt x="54"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0" name="Rectangle 42"/>
            <p:cNvSpPr>
              <a:spLocks noChangeArrowheads="1"/>
            </p:cNvSpPr>
            <p:nvPr/>
          </p:nvSpPr>
          <p:spPr bwMode="auto">
            <a:xfrm>
              <a:off x="4865" y="677"/>
              <a:ext cx="4" cy="1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41" name="Freeform 43"/>
            <p:cNvSpPr>
              <a:spLocks/>
            </p:cNvSpPr>
            <p:nvPr/>
          </p:nvSpPr>
          <p:spPr bwMode="auto">
            <a:xfrm>
              <a:off x="4851" y="773"/>
              <a:ext cx="32" cy="32"/>
            </a:xfrm>
            <a:custGeom>
              <a:avLst/>
              <a:gdLst>
                <a:gd name="T0" fmla="*/ 0 w 94"/>
                <a:gd name="T1" fmla="*/ 0 h 95"/>
                <a:gd name="T2" fmla="*/ 0 w 94"/>
                <a:gd name="T3" fmla="*/ 0 h 95"/>
                <a:gd name="T4" fmla="*/ 0 w 94"/>
                <a:gd name="T5" fmla="*/ 0 h 95"/>
                <a:gd name="T6" fmla="*/ 0 w 94"/>
                <a:gd name="T7" fmla="*/ 0 h 95"/>
                <a:gd name="T8" fmla="*/ 0 w 94"/>
                <a:gd name="T9" fmla="*/ 0 h 95"/>
                <a:gd name="T10" fmla="*/ 0 w 94"/>
                <a:gd name="T11" fmla="*/ 0 h 95"/>
                <a:gd name="T12" fmla="*/ 0 w 94"/>
                <a:gd name="T13" fmla="*/ 0 h 95"/>
                <a:gd name="T14" fmla="*/ 0 w 94"/>
                <a:gd name="T15" fmla="*/ 0 h 95"/>
                <a:gd name="T16" fmla="*/ 0 w 94"/>
                <a:gd name="T17" fmla="*/ 0 h 95"/>
                <a:gd name="T18" fmla="*/ 0 w 94"/>
                <a:gd name="T19" fmla="*/ 0 h 95"/>
                <a:gd name="T20" fmla="*/ 0 w 94"/>
                <a:gd name="T21" fmla="*/ 0 h 95"/>
                <a:gd name="T22" fmla="*/ 0 w 94"/>
                <a:gd name="T23" fmla="*/ 0 h 95"/>
                <a:gd name="T24" fmla="*/ 0 w 94"/>
                <a:gd name="T25" fmla="*/ 0 h 95"/>
                <a:gd name="T26" fmla="*/ 0 w 94"/>
                <a:gd name="T27" fmla="*/ 0 h 95"/>
                <a:gd name="T28" fmla="*/ 0 w 94"/>
                <a:gd name="T29" fmla="*/ 0 h 95"/>
                <a:gd name="T30" fmla="*/ 0 w 94"/>
                <a:gd name="T31" fmla="*/ 0 h 95"/>
                <a:gd name="T32" fmla="*/ 0 w 94"/>
                <a:gd name="T33" fmla="*/ 0 h 95"/>
                <a:gd name="T34" fmla="*/ 0 w 94"/>
                <a:gd name="T35" fmla="*/ 0 h 95"/>
                <a:gd name="T36" fmla="*/ 0 w 94"/>
                <a:gd name="T37" fmla="*/ 0 h 95"/>
                <a:gd name="T38" fmla="*/ 0 w 94"/>
                <a:gd name="T39" fmla="*/ 0 h 95"/>
                <a:gd name="T40" fmla="*/ 0 w 94"/>
                <a:gd name="T41" fmla="*/ 0 h 95"/>
                <a:gd name="T42" fmla="*/ 0 w 94"/>
                <a:gd name="T43" fmla="*/ 0 h 95"/>
                <a:gd name="T44" fmla="*/ 0 w 94"/>
                <a:gd name="T45" fmla="*/ 0 h 95"/>
                <a:gd name="T46" fmla="*/ 0 w 94"/>
                <a:gd name="T47" fmla="*/ 0 h 95"/>
                <a:gd name="T48" fmla="*/ 0 w 94"/>
                <a:gd name="T49" fmla="*/ 0 h 95"/>
                <a:gd name="T50" fmla="*/ 0 w 94"/>
                <a:gd name="T51" fmla="*/ 0 h 95"/>
                <a:gd name="T52" fmla="*/ 0 w 94"/>
                <a:gd name="T53" fmla="*/ 0 h 95"/>
                <a:gd name="T54" fmla="*/ 0 w 94"/>
                <a:gd name="T55" fmla="*/ 0 h 95"/>
                <a:gd name="T56" fmla="*/ 0 w 94"/>
                <a:gd name="T57" fmla="*/ 0 h 95"/>
                <a:gd name="T58" fmla="*/ 0 w 94"/>
                <a:gd name="T59" fmla="*/ 0 h 95"/>
                <a:gd name="T60" fmla="*/ 0 w 94"/>
                <a:gd name="T61" fmla="*/ 0 h 95"/>
                <a:gd name="T62" fmla="*/ 0 w 94"/>
                <a:gd name="T63" fmla="*/ 0 h 95"/>
                <a:gd name="T64" fmla="*/ 0 w 94"/>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5"/>
                <a:gd name="T101" fmla="*/ 94 w 94"/>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5">
                  <a:moveTo>
                    <a:pt x="47" y="95"/>
                  </a:moveTo>
                  <a:lnTo>
                    <a:pt x="57" y="94"/>
                  </a:lnTo>
                  <a:lnTo>
                    <a:pt x="66" y="91"/>
                  </a:lnTo>
                  <a:lnTo>
                    <a:pt x="74" y="86"/>
                  </a:lnTo>
                  <a:lnTo>
                    <a:pt x="80" y="81"/>
                  </a:lnTo>
                  <a:lnTo>
                    <a:pt x="87" y="74"/>
                  </a:lnTo>
                  <a:lnTo>
                    <a:pt x="90" y="65"/>
                  </a:lnTo>
                  <a:lnTo>
                    <a:pt x="93" y="57"/>
                  </a:lnTo>
                  <a:lnTo>
                    <a:pt x="94" y="47"/>
                  </a:lnTo>
                  <a:lnTo>
                    <a:pt x="93" y="37"/>
                  </a:lnTo>
                  <a:lnTo>
                    <a:pt x="90" y="28"/>
                  </a:lnTo>
                  <a:lnTo>
                    <a:pt x="87" y="21"/>
                  </a:lnTo>
                  <a:lnTo>
                    <a:pt x="80" y="13"/>
                  </a:lnTo>
                  <a:lnTo>
                    <a:pt x="74" y="7"/>
                  </a:lnTo>
                  <a:lnTo>
                    <a:pt x="66" y="3"/>
                  </a:lnTo>
                  <a:lnTo>
                    <a:pt x="57" y="1"/>
                  </a:lnTo>
                  <a:lnTo>
                    <a:pt x="47" y="0"/>
                  </a:lnTo>
                  <a:lnTo>
                    <a:pt x="37" y="1"/>
                  </a:lnTo>
                  <a:lnTo>
                    <a:pt x="28" y="3"/>
                  </a:lnTo>
                  <a:lnTo>
                    <a:pt x="21" y="7"/>
                  </a:lnTo>
                  <a:lnTo>
                    <a:pt x="14" y="13"/>
                  </a:lnTo>
                  <a:lnTo>
                    <a:pt x="7" y="21"/>
                  </a:lnTo>
                  <a:lnTo>
                    <a:pt x="4" y="28"/>
                  </a:lnTo>
                  <a:lnTo>
                    <a:pt x="1" y="37"/>
                  </a:lnTo>
                  <a:lnTo>
                    <a:pt x="0" y="47"/>
                  </a:lnTo>
                  <a:lnTo>
                    <a:pt x="1" y="57"/>
                  </a:lnTo>
                  <a:lnTo>
                    <a:pt x="4" y="65"/>
                  </a:lnTo>
                  <a:lnTo>
                    <a:pt x="7" y="74"/>
                  </a:lnTo>
                  <a:lnTo>
                    <a:pt x="14" y="81"/>
                  </a:lnTo>
                  <a:lnTo>
                    <a:pt x="21" y="86"/>
                  </a:lnTo>
                  <a:lnTo>
                    <a:pt x="28" y="91"/>
                  </a:lnTo>
                  <a:lnTo>
                    <a:pt x="37" y="94"/>
                  </a:lnTo>
                  <a:lnTo>
                    <a:pt x="47"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2" name="Freeform 44"/>
            <p:cNvSpPr>
              <a:spLocks/>
            </p:cNvSpPr>
            <p:nvPr/>
          </p:nvSpPr>
          <p:spPr bwMode="auto">
            <a:xfrm>
              <a:off x="4850" y="796"/>
              <a:ext cx="38" cy="55"/>
            </a:xfrm>
            <a:custGeom>
              <a:avLst/>
              <a:gdLst>
                <a:gd name="T0" fmla="*/ 0 w 114"/>
                <a:gd name="T1" fmla="*/ 0 h 164"/>
                <a:gd name="T2" fmla="*/ 0 w 114"/>
                <a:gd name="T3" fmla="*/ 0 h 164"/>
                <a:gd name="T4" fmla="*/ 0 w 114"/>
                <a:gd name="T5" fmla="*/ 0 h 164"/>
                <a:gd name="T6" fmla="*/ 0 w 114"/>
                <a:gd name="T7" fmla="*/ 0 h 164"/>
                <a:gd name="T8" fmla="*/ 0 w 114"/>
                <a:gd name="T9" fmla="*/ 0 h 164"/>
                <a:gd name="T10" fmla="*/ 0 w 114"/>
                <a:gd name="T11" fmla="*/ 0 h 164"/>
                <a:gd name="T12" fmla="*/ 0 w 114"/>
                <a:gd name="T13" fmla="*/ 0 h 164"/>
                <a:gd name="T14" fmla="*/ 0 w 114"/>
                <a:gd name="T15" fmla="*/ 0 h 164"/>
                <a:gd name="T16" fmla="*/ 0 w 114"/>
                <a:gd name="T17" fmla="*/ 0 h 164"/>
                <a:gd name="T18" fmla="*/ 0 w 114"/>
                <a:gd name="T19" fmla="*/ 0 h 164"/>
                <a:gd name="T20" fmla="*/ 0 w 114"/>
                <a:gd name="T21" fmla="*/ 0 h 164"/>
                <a:gd name="T22" fmla="*/ 0 w 114"/>
                <a:gd name="T23" fmla="*/ 0 h 164"/>
                <a:gd name="T24" fmla="*/ 0 w 114"/>
                <a:gd name="T25" fmla="*/ 0 h 164"/>
                <a:gd name="T26" fmla="*/ 0 w 114"/>
                <a:gd name="T27" fmla="*/ 0 h 164"/>
                <a:gd name="T28" fmla="*/ 0 w 114"/>
                <a:gd name="T29" fmla="*/ 0 h 164"/>
                <a:gd name="T30" fmla="*/ 0 w 114"/>
                <a:gd name="T31" fmla="*/ 0 h 164"/>
                <a:gd name="T32" fmla="*/ 0 w 114"/>
                <a:gd name="T33" fmla="*/ 0 h 164"/>
                <a:gd name="T34" fmla="*/ 0 w 114"/>
                <a:gd name="T35" fmla="*/ 0 h 164"/>
                <a:gd name="T36" fmla="*/ 0 w 114"/>
                <a:gd name="T37" fmla="*/ 0 h 164"/>
                <a:gd name="T38" fmla="*/ 0 w 114"/>
                <a:gd name="T39" fmla="*/ 0 h 164"/>
                <a:gd name="T40" fmla="*/ 0 w 114"/>
                <a:gd name="T41" fmla="*/ 0 h 164"/>
                <a:gd name="T42" fmla="*/ 0 w 114"/>
                <a:gd name="T43" fmla="*/ 0 h 164"/>
                <a:gd name="T44" fmla="*/ 0 w 114"/>
                <a:gd name="T45" fmla="*/ 0 h 164"/>
                <a:gd name="T46" fmla="*/ 0 w 114"/>
                <a:gd name="T47" fmla="*/ 0 h 164"/>
                <a:gd name="T48" fmla="*/ 0 w 114"/>
                <a:gd name="T49" fmla="*/ 0 h 164"/>
                <a:gd name="T50" fmla="*/ 0 w 114"/>
                <a:gd name="T51" fmla="*/ 0 h 164"/>
                <a:gd name="T52" fmla="*/ 0 w 114"/>
                <a:gd name="T53" fmla="*/ 0 h 164"/>
                <a:gd name="T54" fmla="*/ 0 w 114"/>
                <a:gd name="T55" fmla="*/ 0 h 164"/>
                <a:gd name="T56" fmla="*/ 0 w 114"/>
                <a:gd name="T57" fmla="*/ 0 h 164"/>
                <a:gd name="T58" fmla="*/ 0 w 114"/>
                <a:gd name="T59" fmla="*/ 0 h 164"/>
                <a:gd name="T60" fmla="*/ 0 w 114"/>
                <a:gd name="T61" fmla="*/ 0 h 164"/>
                <a:gd name="T62" fmla="*/ 0 w 114"/>
                <a:gd name="T63" fmla="*/ 0 h 164"/>
                <a:gd name="T64" fmla="*/ 0 w 114"/>
                <a:gd name="T65" fmla="*/ 0 h 164"/>
                <a:gd name="T66" fmla="*/ 0 w 114"/>
                <a:gd name="T67" fmla="*/ 0 h 164"/>
                <a:gd name="T68" fmla="*/ 0 w 114"/>
                <a:gd name="T69" fmla="*/ 0 h 164"/>
                <a:gd name="T70" fmla="*/ 0 w 114"/>
                <a:gd name="T71" fmla="*/ 0 h 164"/>
                <a:gd name="T72" fmla="*/ 0 w 114"/>
                <a:gd name="T73" fmla="*/ 0 h 164"/>
                <a:gd name="T74" fmla="*/ 0 w 114"/>
                <a:gd name="T75" fmla="*/ 0 h 1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4"/>
                <a:gd name="T115" fmla="*/ 0 h 164"/>
                <a:gd name="T116" fmla="*/ 114 w 114"/>
                <a:gd name="T117" fmla="*/ 164 h 1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4" h="164">
                  <a:moveTo>
                    <a:pt x="114" y="93"/>
                  </a:moveTo>
                  <a:lnTo>
                    <a:pt x="114" y="93"/>
                  </a:lnTo>
                  <a:lnTo>
                    <a:pt x="111" y="88"/>
                  </a:lnTo>
                  <a:lnTo>
                    <a:pt x="108" y="83"/>
                  </a:lnTo>
                  <a:lnTo>
                    <a:pt x="103" y="81"/>
                  </a:lnTo>
                  <a:lnTo>
                    <a:pt x="98" y="79"/>
                  </a:lnTo>
                  <a:lnTo>
                    <a:pt x="93" y="81"/>
                  </a:lnTo>
                  <a:lnTo>
                    <a:pt x="89" y="84"/>
                  </a:lnTo>
                  <a:lnTo>
                    <a:pt x="87" y="89"/>
                  </a:lnTo>
                  <a:lnTo>
                    <a:pt x="85" y="96"/>
                  </a:lnTo>
                  <a:lnTo>
                    <a:pt x="85" y="105"/>
                  </a:lnTo>
                  <a:lnTo>
                    <a:pt x="84" y="113"/>
                  </a:lnTo>
                  <a:lnTo>
                    <a:pt x="82" y="120"/>
                  </a:lnTo>
                  <a:lnTo>
                    <a:pt x="78" y="125"/>
                  </a:lnTo>
                  <a:lnTo>
                    <a:pt x="72" y="130"/>
                  </a:lnTo>
                  <a:lnTo>
                    <a:pt x="66" y="134"/>
                  </a:lnTo>
                  <a:lnTo>
                    <a:pt x="61" y="135"/>
                  </a:lnTo>
                  <a:lnTo>
                    <a:pt x="58" y="135"/>
                  </a:lnTo>
                  <a:lnTo>
                    <a:pt x="53" y="134"/>
                  </a:lnTo>
                  <a:lnTo>
                    <a:pt x="47" y="133"/>
                  </a:lnTo>
                  <a:lnTo>
                    <a:pt x="42" y="129"/>
                  </a:lnTo>
                  <a:lnTo>
                    <a:pt x="37" y="125"/>
                  </a:lnTo>
                  <a:lnTo>
                    <a:pt x="33" y="122"/>
                  </a:lnTo>
                  <a:lnTo>
                    <a:pt x="31" y="117"/>
                  </a:lnTo>
                  <a:lnTo>
                    <a:pt x="30" y="110"/>
                  </a:lnTo>
                  <a:lnTo>
                    <a:pt x="29" y="104"/>
                  </a:lnTo>
                  <a:lnTo>
                    <a:pt x="30" y="96"/>
                  </a:lnTo>
                  <a:lnTo>
                    <a:pt x="33" y="89"/>
                  </a:lnTo>
                  <a:lnTo>
                    <a:pt x="38" y="83"/>
                  </a:lnTo>
                  <a:lnTo>
                    <a:pt x="45" y="78"/>
                  </a:lnTo>
                  <a:lnTo>
                    <a:pt x="50" y="73"/>
                  </a:lnTo>
                  <a:lnTo>
                    <a:pt x="59" y="62"/>
                  </a:lnTo>
                  <a:lnTo>
                    <a:pt x="68" y="41"/>
                  </a:lnTo>
                  <a:lnTo>
                    <a:pt x="69" y="13"/>
                  </a:lnTo>
                  <a:lnTo>
                    <a:pt x="67" y="6"/>
                  </a:lnTo>
                  <a:lnTo>
                    <a:pt x="63" y="3"/>
                  </a:lnTo>
                  <a:lnTo>
                    <a:pt x="58" y="0"/>
                  </a:lnTo>
                  <a:lnTo>
                    <a:pt x="52" y="0"/>
                  </a:lnTo>
                  <a:lnTo>
                    <a:pt x="47" y="3"/>
                  </a:lnTo>
                  <a:lnTo>
                    <a:pt x="42" y="6"/>
                  </a:lnTo>
                  <a:lnTo>
                    <a:pt x="40" y="11"/>
                  </a:lnTo>
                  <a:lnTo>
                    <a:pt x="40" y="16"/>
                  </a:lnTo>
                  <a:lnTo>
                    <a:pt x="40" y="34"/>
                  </a:lnTo>
                  <a:lnTo>
                    <a:pt x="36" y="45"/>
                  </a:lnTo>
                  <a:lnTo>
                    <a:pt x="31" y="52"/>
                  </a:lnTo>
                  <a:lnTo>
                    <a:pt x="29" y="55"/>
                  </a:lnTo>
                  <a:lnTo>
                    <a:pt x="17" y="63"/>
                  </a:lnTo>
                  <a:lnTo>
                    <a:pt x="8" y="76"/>
                  </a:lnTo>
                  <a:lnTo>
                    <a:pt x="3" y="89"/>
                  </a:lnTo>
                  <a:lnTo>
                    <a:pt x="0" y="104"/>
                  </a:lnTo>
                  <a:lnTo>
                    <a:pt x="1" y="117"/>
                  </a:lnTo>
                  <a:lnTo>
                    <a:pt x="5" y="126"/>
                  </a:lnTo>
                  <a:lnTo>
                    <a:pt x="10" y="138"/>
                  </a:lnTo>
                  <a:lnTo>
                    <a:pt x="17" y="146"/>
                  </a:lnTo>
                  <a:lnTo>
                    <a:pt x="22" y="150"/>
                  </a:lnTo>
                  <a:lnTo>
                    <a:pt x="26" y="154"/>
                  </a:lnTo>
                  <a:lnTo>
                    <a:pt x="31" y="156"/>
                  </a:lnTo>
                  <a:lnTo>
                    <a:pt x="37" y="159"/>
                  </a:lnTo>
                  <a:lnTo>
                    <a:pt x="42" y="161"/>
                  </a:lnTo>
                  <a:lnTo>
                    <a:pt x="47" y="162"/>
                  </a:lnTo>
                  <a:lnTo>
                    <a:pt x="53" y="164"/>
                  </a:lnTo>
                  <a:lnTo>
                    <a:pt x="59" y="164"/>
                  </a:lnTo>
                  <a:lnTo>
                    <a:pt x="61" y="164"/>
                  </a:lnTo>
                  <a:lnTo>
                    <a:pt x="64" y="164"/>
                  </a:lnTo>
                  <a:lnTo>
                    <a:pt x="69" y="162"/>
                  </a:lnTo>
                  <a:lnTo>
                    <a:pt x="74" y="161"/>
                  </a:lnTo>
                  <a:lnTo>
                    <a:pt x="80" y="159"/>
                  </a:lnTo>
                  <a:lnTo>
                    <a:pt x="87" y="155"/>
                  </a:lnTo>
                  <a:lnTo>
                    <a:pt x="93" y="151"/>
                  </a:lnTo>
                  <a:lnTo>
                    <a:pt x="99" y="145"/>
                  </a:lnTo>
                  <a:lnTo>
                    <a:pt x="106" y="134"/>
                  </a:lnTo>
                  <a:lnTo>
                    <a:pt x="111" y="122"/>
                  </a:lnTo>
                  <a:lnTo>
                    <a:pt x="114" y="108"/>
                  </a:lnTo>
                  <a:lnTo>
                    <a:pt x="11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3" name="Freeform 45"/>
            <p:cNvSpPr>
              <a:spLocks/>
            </p:cNvSpPr>
            <p:nvPr/>
          </p:nvSpPr>
          <p:spPr bwMode="auto">
            <a:xfrm>
              <a:off x="4659" y="670"/>
              <a:ext cx="213" cy="206"/>
            </a:xfrm>
            <a:custGeom>
              <a:avLst/>
              <a:gdLst>
                <a:gd name="T0" fmla="*/ 0 w 639"/>
                <a:gd name="T1" fmla="*/ 0 h 618"/>
                <a:gd name="T2" fmla="*/ 0 w 639"/>
                <a:gd name="T3" fmla="*/ 0 h 618"/>
                <a:gd name="T4" fmla="*/ 0 w 639"/>
                <a:gd name="T5" fmla="*/ 0 h 618"/>
                <a:gd name="T6" fmla="*/ 0 w 639"/>
                <a:gd name="T7" fmla="*/ 0 h 618"/>
                <a:gd name="T8" fmla="*/ 0 w 639"/>
                <a:gd name="T9" fmla="*/ 0 h 618"/>
                <a:gd name="T10" fmla="*/ 0 w 639"/>
                <a:gd name="T11" fmla="*/ 0 h 618"/>
                <a:gd name="T12" fmla="*/ 0 w 639"/>
                <a:gd name="T13" fmla="*/ 0 h 618"/>
                <a:gd name="T14" fmla="*/ 0 w 639"/>
                <a:gd name="T15" fmla="*/ 0 h 618"/>
                <a:gd name="T16" fmla="*/ 0 w 639"/>
                <a:gd name="T17" fmla="*/ 0 h 618"/>
                <a:gd name="T18" fmla="*/ 0 w 639"/>
                <a:gd name="T19" fmla="*/ 0 h 618"/>
                <a:gd name="T20" fmla="*/ 0 w 639"/>
                <a:gd name="T21" fmla="*/ 0 h 618"/>
                <a:gd name="T22" fmla="*/ 0 w 639"/>
                <a:gd name="T23" fmla="*/ 0 h 618"/>
                <a:gd name="T24" fmla="*/ 0 w 639"/>
                <a:gd name="T25" fmla="*/ 0 h 618"/>
                <a:gd name="T26" fmla="*/ 0 w 639"/>
                <a:gd name="T27" fmla="*/ 0 h 618"/>
                <a:gd name="T28" fmla="*/ 0 w 639"/>
                <a:gd name="T29" fmla="*/ 0 h 618"/>
                <a:gd name="T30" fmla="*/ 0 w 639"/>
                <a:gd name="T31" fmla="*/ 0 h 618"/>
                <a:gd name="T32" fmla="*/ 0 w 639"/>
                <a:gd name="T33" fmla="*/ 0 h 618"/>
                <a:gd name="T34" fmla="*/ 0 w 639"/>
                <a:gd name="T35" fmla="*/ 0 h 618"/>
                <a:gd name="T36" fmla="*/ 0 w 639"/>
                <a:gd name="T37" fmla="*/ 0 h 618"/>
                <a:gd name="T38" fmla="*/ 0 w 639"/>
                <a:gd name="T39" fmla="*/ 0 h 618"/>
                <a:gd name="T40" fmla="*/ 0 w 639"/>
                <a:gd name="T41" fmla="*/ 0 h 618"/>
                <a:gd name="T42" fmla="*/ 0 w 639"/>
                <a:gd name="T43" fmla="*/ 0 h 618"/>
                <a:gd name="T44" fmla="*/ 0 w 639"/>
                <a:gd name="T45" fmla="*/ 0 h 618"/>
                <a:gd name="T46" fmla="*/ 0 w 639"/>
                <a:gd name="T47" fmla="*/ 0 h 618"/>
                <a:gd name="T48" fmla="*/ 0 w 639"/>
                <a:gd name="T49" fmla="*/ 0 h 618"/>
                <a:gd name="T50" fmla="*/ 0 w 639"/>
                <a:gd name="T51" fmla="*/ 0 h 618"/>
                <a:gd name="T52" fmla="*/ 0 w 639"/>
                <a:gd name="T53" fmla="*/ 0 h 618"/>
                <a:gd name="T54" fmla="*/ 0 w 639"/>
                <a:gd name="T55" fmla="*/ 0 h 618"/>
                <a:gd name="T56" fmla="*/ 0 w 639"/>
                <a:gd name="T57" fmla="*/ 0 h 618"/>
                <a:gd name="T58" fmla="*/ 0 w 639"/>
                <a:gd name="T59" fmla="*/ 0 h 618"/>
                <a:gd name="T60" fmla="*/ 0 w 639"/>
                <a:gd name="T61" fmla="*/ 0 h 618"/>
                <a:gd name="T62" fmla="*/ 0 w 639"/>
                <a:gd name="T63" fmla="*/ 0 h 618"/>
                <a:gd name="T64" fmla="*/ 0 w 639"/>
                <a:gd name="T65" fmla="*/ 0 h 618"/>
                <a:gd name="T66" fmla="*/ 0 w 639"/>
                <a:gd name="T67" fmla="*/ 0 h 618"/>
                <a:gd name="T68" fmla="*/ 0 w 639"/>
                <a:gd name="T69" fmla="*/ 0 h 618"/>
                <a:gd name="T70" fmla="*/ 0 w 639"/>
                <a:gd name="T71" fmla="*/ 0 h 618"/>
                <a:gd name="T72" fmla="*/ 0 w 639"/>
                <a:gd name="T73" fmla="*/ 0 h 618"/>
                <a:gd name="T74" fmla="*/ 0 w 639"/>
                <a:gd name="T75" fmla="*/ 0 h 618"/>
                <a:gd name="T76" fmla="*/ 0 w 639"/>
                <a:gd name="T77" fmla="*/ 0 h 618"/>
                <a:gd name="T78" fmla="*/ 0 w 639"/>
                <a:gd name="T79" fmla="*/ 0 h 618"/>
                <a:gd name="T80" fmla="*/ 0 w 639"/>
                <a:gd name="T81" fmla="*/ 0 h 618"/>
                <a:gd name="T82" fmla="*/ 0 w 639"/>
                <a:gd name="T83" fmla="*/ 0 h 618"/>
                <a:gd name="T84" fmla="*/ 0 w 639"/>
                <a:gd name="T85" fmla="*/ 0 h 6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39"/>
                <a:gd name="T130" fmla="*/ 0 h 618"/>
                <a:gd name="T131" fmla="*/ 639 w 639"/>
                <a:gd name="T132" fmla="*/ 618 h 6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39" h="618">
                  <a:moveTo>
                    <a:pt x="481" y="313"/>
                  </a:moveTo>
                  <a:lnTo>
                    <a:pt x="244" y="313"/>
                  </a:lnTo>
                  <a:lnTo>
                    <a:pt x="639" y="29"/>
                  </a:lnTo>
                  <a:lnTo>
                    <a:pt x="620" y="0"/>
                  </a:lnTo>
                  <a:lnTo>
                    <a:pt x="110" y="245"/>
                  </a:lnTo>
                  <a:lnTo>
                    <a:pt x="110" y="99"/>
                  </a:lnTo>
                  <a:lnTo>
                    <a:pt x="29" y="99"/>
                  </a:lnTo>
                  <a:lnTo>
                    <a:pt x="29" y="284"/>
                  </a:lnTo>
                  <a:lnTo>
                    <a:pt x="0" y="299"/>
                  </a:lnTo>
                  <a:lnTo>
                    <a:pt x="6" y="353"/>
                  </a:lnTo>
                  <a:lnTo>
                    <a:pt x="8" y="353"/>
                  </a:lnTo>
                  <a:lnTo>
                    <a:pt x="8" y="618"/>
                  </a:lnTo>
                  <a:lnTo>
                    <a:pt x="102" y="618"/>
                  </a:lnTo>
                  <a:lnTo>
                    <a:pt x="102" y="617"/>
                  </a:lnTo>
                  <a:lnTo>
                    <a:pt x="102" y="615"/>
                  </a:lnTo>
                  <a:lnTo>
                    <a:pt x="102" y="614"/>
                  </a:lnTo>
                  <a:lnTo>
                    <a:pt x="105" y="583"/>
                  </a:lnTo>
                  <a:lnTo>
                    <a:pt x="115" y="555"/>
                  </a:lnTo>
                  <a:lnTo>
                    <a:pt x="128" y="529"/>
                  </a:lnTo>
                  <a:lnTo>
                    <a:pt x="147" y="506"/>
                  </a:lnTo>
                  <a:lnTo>
                    <a:pt x="169" y="488"/>
                  </a:lnTo>
                  <a:lnTo>
                    <a:pt x="195" y="474"/>
                  </a:lnTo>
                  <a:lnTo>
                    <a:pt x="223" y="464"/>
                  </a:lnTo>
                  <a:lnTo>
                    <a:pt x="254" y="462"/>
                  </a:lnTo>
                  <a:lnTo>
                    <a:pt x="285" y="464"/>
                  </a:lnTo>
                  <a:lnTo>
                    <a:pt x="314" y="474"/>
                  </a:lnTo>
                  <a:lnTo>
                    <a:pt x="340" y="488"/>
                  </a:lnTo>
                  <a:lnTo>
                    <a:pt x="362" y="506"/>
                  </a:lnTo>
                  <a:lnTo>
                    <a:pt x="380" y="529"/>
                  </a:lnTo>
                  <a:lnTo>
                    <a:pt x="394" y="555"/>
                  </a:lnTo>
                  <a:lnTo>
                    <a:pt x="404" y="583"/>
                  </a:lnTo>
                  <a:lnTo>
                    <a:pt x="406" y="614"/>
                  </a:lnTo>
                  <a:lnTo>
                    <a:pt x="406" y="615"/>
                  </a:lnTo>
                  <a:lnTo>
                    <a:pt x="406" y="617"/>
                  </a:lnTo>
                  <a:lnTo>
                    <a:pt x="406" y="618"/>
                  </a:lnTo>
                  <a:lnTo>
                    <a:pt x="481" y="618"/>
                  </a:lnTo>
                  <a:lnTo>
                    <a:pt x="481" y="617"/>
                  </a:lnTo>
                  <a:lnTo>
                    <a:pt x="524" y="617"/>
                  </a:lnTo>
                  <a:lnTo>
                    <a:pt x="524" y="524"/>
                  </a:lnTo>
                  <a:lnTo>
                    <a:pt x="481" y="524"/>
                  </a:lnTo>
                  <a:lnTo>
                    <a:pt x="481" y="3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4" name="Freeform 46"/>
            <p:cNvSpPr>
              <a:spLocks/>
            </p:cNvSpPr>
            <p:nvPr/>
          </p:nvSpPr>
          <p:spPr bwMode="auto">
            <a:xfrm>
              <a:off x="4861" y="671"/>
              <a:ext cx="13" cy="12"/>
            </a:xfrm>
            <a:custGeom>
              <a:avLst/>
              <a:gdLst>
                <a:gd name="T0" fmla="*/ 0 w 39"/>
                <a:gd name="T1" fmla="*/ 0 h 37"/>
                <a:gd name="T2" fmla="*/ 0 w 39"/>
                <a:gd name="T3" fmla="*/ 0 h 37"/>
                <a:gd name="T4" fmla="*/ 0 w 39"/>
                <a:gd name="T5" fmla="*/ 0 h 37"/>
                <a:gd name="T6" fmla="*/ 0 w 39"/>
                <a:gd name="T7" fmla="*/ 0 h 37"/>
                <a:gd name="T8" fmla="*/ 0 w 39"/>
                <a:gd name="T9" fmla="*/ 0 h 37"/>
                <a:gd name="T10" fmla="*/ 0 w 39"/>
                <a:gd name="T11" fmla="*/ 0 h 37"/>
                <a:gd name="T12" fmla="*/ 0 w 39"/>
                <a:gd name="T13" fmla="*/ 0 h 37"/>
                <a:gd name="T14" fmla="*/ 0 w 39"/>
                <a:gd name="T15" fmla="*/ 0 h 37"/>
                <a:gd name="T16" fmla="*/ 0 w 39"/>
                <a:gd name="T17" fmla="*/ 0 h 37"/>
                <a:gd name="T18" fmla="*/ 0 w 39"/>
                <a:gd name="T19" fmla="*/ 0 h 37"/>
                <a:gd name="T20" fmla="*/ 0 w 39"/>
                <a:gd name="T21" fmla="*/ 0 h 37"/>
                <a:gd name="T22" fmla="*/ 0 w 39"/>
                <a:gd name="T23" fmla="*/ 0 h 37"/>
                <a:gd name="T24" fmla="*/ 0 w 39"/>
                <a:gd name="T25" fmla="*/ 0 h 37"/>
                <a:gd name="T26" fmla="*/ 0 w 39"/>
                <a:gd name="T27" fmla="*/ 0 h 37"/>
                <a:gd name="T28" fmla="*/ 0 w 39"/>
                <a:gd name="T29" fmla="*/ 0 h 37"/>
                <a:gd name="T30" fmla="*/ 0 w 39"/>
                <a:gd name="T31" fmla="*/ 0 h 37"/>
                <a:gd name="T32" fmla="*/ 0 w 39"/>
                <a:gd name="T33" fmla="*/ 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7"/>
                <a:gd name="T53" fmla="*/ 39 w 39"/>
                <a:gd name="T54" fmla="*/ 37 h 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7">
                  <a:moveTo>
                    <a:pt x="20" y="37"/>
                  </a:moveTo>
                  <a:lnTo>
                    <a:pt x="28" y="36"/>
                  </a:lnTo>
                  <a:lnTo>
                    <a:pt x="34" y="32"/>
                  </a:lnTo>
                  <a:lnTo>
                    <a:pt x="38" y="26"/>
                  </a:lnTo>
                  <a:lnTo>
                    <a:pt x="39" y="18"/>
                  </a:lnTo>
                  <a:lnTo>
                    <a:pt x="38" y="11"/>
                  </a:lnTo>
                  <a:lnTo>
                    <a:pt x="34" y="5"/>
                  </a:lnTo>
                  <a:lnTo>
                    <a:pt x="28" y="1"/>
                  </a:lnTo>
                  <a:lnTo>
                    <a:pt x="20" y="0"/>
                  </a:lnTo>
                  <a:lnTo>
                    <a:pt x="13" y="1"/>
                  </a:lnTo>
                  <a:lnTo>
                    <a:pt x="7" y="5"/>
                  </a:lnTo>
                  <a:lnTo>
                    <a:pt x="2" y="11"/>
                  </a:lnTo>
                  <a:lnTo>
                    <a:pt x="0" y="18"/>
                  </a:lnTo>
                  <a:lnTo>
                    <a:pt x="2" y="26"/>
                  </a:lnTo>
                  <a:lnTo>
                    <a:pt x="7" y="32"/>
                  </a:lnTo>
                  <a:lnTo>
                    <a:pt x="13" y="36"/>
                  </a:lnTo>
                  <a:lnTo>
                    <a:pt x="2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5" name="Freeform 47"/>
            <p:cNvSpPr>
              <a:spLocks/>
            </p:cNvSpPr>
            <p:nvPr/>
          </p:nvSpPr>
          <p:spPr bwMode="auto">
            <a:xfrm>
              <a:off x="4978" y="733"/>
              <a:ext cx="67" cy="69"/>
            </a:xfrm>
            <a:custGeom>
              <a:avLst/>
              <a:gdLst>
                <a:gd name="T0" fmla="*/ 0 w 201"/>
                <a:gd name="T1" fmla="*/ 0 h 205"/>
                <a:gd name="T2" fmla="*/ 0 w 201"/>
                <a:gd name="T3" fmla="*/ 0 h 205"/>
                <a:gd name="T4" fmla="*/ 0 w 201"/>
                <a:gd name="T5" fmla="*/ 0 h 205"/>
                <a:gd name="T6" fmla="*/ 0 w 201"/>
                <a:gd name="T7" fmla="*/ 0 h 205"/>
                <a:gd name="T8" fmla="*/ 0 w 201"/>
                <a:gd name="T9" fmla="*/ 0 h 205"/>
                <a:gd name="T10" fmla="*/ 0 w 201"/>
                <a:gd name="T11" fmla="*/ 0 h 205"/>
                <a:gd name="T12" fmla="*/ 0 w 201"/>
                <a:gd name="T13" fmla="*/ 0 h 205"/>
                <a:gd name="T14" fmla="*/ 0 w 201"/>
                <a:gd name="T15" fmla="*/ 0 h 205"/>
                <a:gd name="T16" fmla="*/ 0 w 201"/>
                <a:gd name="T17" fmla="*/ 0 h 205"/>
                <a:gd name="T18" fmla="*/ 0 w 201"/>
                <a:gd name="T19" fmla="*/ 0 h 205"/>
                <a:gd name="T20" fmla="*/ 0 w 201"/>
                <a:gd name="T21" fmla="*/ 0 h 205"/>
                <a:gd name="T22" fmla="*/ 0 w 201"/>
                <a:gd name="T23" fmla="*/ 0 h 205"/>
                <a:gd name="T24" fmla="*/ 0 w 201"/>
                <a:gd name="T25" fmla="*/ 0 h 205"/>
                <a:gd name="T26" fmla="*/ 0 w 201"/>
                <a:gd name="T27" fmla="*/ 0 h 205"/>
                <a:gd name="T28" fmla="*/ 0 w 201"/>
                <a:gd name="T29" fmla="*/ 0 h 205"/>
                <a:gd name="T30" fmla="*/ 0 w 201"/>
                <a:gd name="T31" fmla="*/ 0 h 205"/>
                <a:gd name="T32" fmla="*/ 0 w 201"/>
                <a:gd name="T33" fmla="*/ 0 h 205"/>
                <a:gd name="T34" fmla="*/ 0 w 201"/>
                <a:gd name="T35" fmla="*/ 0 h 205"/>
                <a:gd name="T36" fmla="*/ 0 w 201"/>
                <a:gd name="T37" fmla="*/ 0 h 205"/>
                <a:gd name="T38" fmla="*/ 0 w 201"/>
                <a:gd name="T39" fmla="*/ 0 h 205"/>
                <a:gd name="T40" fmla="*/ 0 w 201"/>
                <a:gd name="T41" fmla="*/ 0 h 205"/>
                <a:gd name="T42" fmla="*/ 0 w 201"/>
                <a:gd name="T43" fmla="*/ 0 h 205"/>
                <a:gd name="T44" fmla="*/ 0 w 201"/>
                <a:gd name="T45" fmla="*/ 0 h 205"/>
                <a:gd name="T46" fmla="*/ 0 w 201"/>
                <a:gd name="T47" fmla="*/ 0 h 205"/>
                <a:gd name="T48" fmla="*/ 0 w 201"/>
                <a:gd name="T49" fmla="*/ 0 h 205"/>
                <a:gd name="T50" fmla="*/ 0 w 201"/>
                <a:gd name="T51" fmla="*/ 0 h 205"/>
                <a:gd name="T52" fmla="*/ 0 w 201"/>
                <a:gd name="T53" fmla="*/ 0 h 205"/>
                <a:gd name="T54" fmla="*/ 0 w 201"/>
                <a:gd name="T55" fmla="*/ 0 h 205"/>
                <a:gd name="T56" fmla="*/ 0 w 201"/>
                <a:gd name="T57" fmla="*/ 0 h 205"/>
                <a:gd name="T58" fmla="*/ 0 w 201"/>
                <a:gd name="T59" fmla="*/ 0 h 205"/>
                <a:gd name="T60" fmla="*/ 0 w 201"/>
                <a:gd name="T61" fmla="*/ 0 h 2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1"/>
                <a:gd name="T94" fmla="*/ 0 h 205"/>
                <a:gd name="T95" fmla="*/ 201 w 201"/>
                <a:gd name="T96" fmla="*/ 205 h 2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1" h="205">
                  <a:moveTo>
                    <a:pt x="0" y="183"/>
                  </a:moveTo>
                  <a:lnTo>
                    <a:pt x="64" y="205"/>
                  </a:lnTo>
                  <a:lnTo>
                    <a:pt x="71" y="186"/>
                  </a:lnTo>
                  <a:lnTo>
                    <a:pt x="80" y="167"/>
                  </a:lnTo>
                  <a:lnTo>
                    <a:pt x="91" y="150"/>
                  </a:lnTo>
                  <a:lnTo>
                    <a:pt x="103" y="134"/>
                  </a:lnTo>
                  <a:lnTo>
                    <a:pt x="118" y="119"/>
                  </a:lnTo>
                  <a:lnTo>
                    <a:pt x="133" y="106"/>
                  </a:lnTo>
                  <a:lnTo>
                    <a:pt x="149" y="94"/>
                  </a:lnTo>
                  <a:lnTo>
                    <a:pt x="168" y="84"/>
                  </a:lnTo>
                  <a:lnTo>
                    <a:pt x="176" y="80"/>
                  </a:lnTo>
                  <a:lnTo>
                    <a:pt x="185" y="77"/>
                  </a:lnTo>
                  <a:lnTo>
                    <a:pt x="192" y="73"/>
                  </a:lnTo>
                  <a:lnTo>
                    <a:pt x="201" y="70"/>
                  </a:lnTo>
                  <a:lnTo>
                    <a:pt x="201" y="0"/>
                  </a:lnTo>
                  <a:lnTo>
                    <a:pt x="184" y="5"/>
                  </a:lnTo>
                  <a:lnTo>
                    <a:pt x="168" y="10"/>
                  </a:lnTo>
                  <a:lnTo>
                    <a:pt x="152" y="16"/>
                  </a:lnTo>
                  <a:lnTo>
                    <a:pt x="136" y="23"/>
                  </a:lnTo>
                  <a:lnTo>
                    <a:pt x="120" y="32"/>
                  </a:lnTo>
                  <a:lnTo>
                    <a:pt x="105" y="42"/>
                  </a:lnTo>
                  <a:lnTo>
                    <a:pt x="91" y="52"/>
                  </a:lnTo>
                  <a:lnTo>
                    <a:pt x="77" y="63"/>
                  </a:lnTo>
                  <a:lnTo>
                    <a:pt x="65" y="75"/>
                  </a:lnTo>
                  <a:lnTo>
                    <a:pt x="53" y="89"/>
                  </a:lnTo>
                  <a:lnTo>
                    <a:pt x="42" y="103"/>
                  </a:lnTo>
                  <a:lnTo>
                    <a:pt x="32" y="117"/>
                  </a:lnTo>
                  <a:lnTo>
                    <a:pt x="22" y="132"/>
                  </a:lnTo>
                  <a:lnTo>
                    <a:pt x="13" y="148"/>
                  </a:lnTo>
                  <a:lnTo>
                    <a:pt x="6" y="166"/>
                  </a:lnTo>
                  <a:lnTo>
                    <a:pt x="0"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6" name="Freeform 48"/>
            <p:cNvSpPr>
              <a:spLocks/>
            </p:cNvSpPr>
            <p:nvPr/>
          </p:nvSpPr>
          <p:spPr bwMode="auto">
            <a:xfrm>
              <a:off x="4872" y="769"/>
              <a:ext cx="173" cy="120"/>
            </a:xfrm>
            <a:custGeom>
              <a:avLst/>
              <a:gdLst>
                <a:gd name="T0" fmla="*/ 0 w 519"/>
                <a:gd name="T1" fmla="*/ 0 h 362"/>
                <a:gd name="T2" fmla="*/ 0 w 519"/>
                <a:gd name="T3" fmla="*/ 0 h 362"/>
                <a:gd name="T4" fmla="*/ 0 w 519"/>
                <a:gd name="T5" fmla="*/ 0 h 362"/>
                <a:gd name="T6" fmla="*/ 0 w 519"/>
                <a:gd name="T7" fmla="*/ 0 h 362"/>
                <a:gd name="T8" fmla="*/ 0 w 519"/>
                <a:gd name="T9" fmla="*/ 0 h 362"/>
                <a:gd name="T10" fmla="*/ 0 w 519"/>
                <a:gd name="T11" fmla="*/ 0 h 362"/>
                <a:gd name="T12" fmla="*/ 0 w 519"/>
                <a:gd name="T13" fmla="*/ 0 h 362"/>
                <a:gd name="T14" fmla="*/ 0 w 519"/>
                <a:gd name="T15" fmla="*/ 0 h 362"/>
                <a:gd name="T16" fmla="*/ 0 w 519"/>
                <a:gd name="T17" fmla="*/ 0 h 362"/>
                <a:gd name="T18" fmla="*/ 0 w 519"/>
                <a:gd name="T19" fmla="*/ 0 h 362"/>
                <a:gd name="T20" fmla="*/ 0 w 519"/>
                <a:gd name="T21" fmla="*/ 0 h 362"/>
                <a:gd name="T22" fmla="*/ 0 w 519"/>
                <a:gd name="T23" fmla="*/ 0 h 362"/>
                <a:gd name="T24" fmla="*/ 0 w 519"/>
                <a:gd name="T25" fmla="*/ 0 h 362"/>
                <a:gd name="T26" fmla="*/ 0 w 519"/>
                <a:gd name="T27" fmla="*/ 0 h 362"/>
                <a:gd name="T28" fmla="*/ 0 w 519"/>
                <a:gd name="T29" fmla="*/ 0 h 362"/>
                <a:gd name="T30" fmla="*/ 0 w 519"/>
                <a:gd name="T31" fmla="*/ 0 h 362"/>
                <a:gd name="T32" fmla="*/ 0 w 519"/>
                <a:gd name="T33" fmla="*/ 0 h 362"/>
                <a:gd name="T34" fmla="*/ 0 w 519"/>
                <a:gd name="T35" fmla="*/ 0 h 362"/>
                <a:gd name="T36" fmla="*/ 0 w 519"/>
                <a:gd name="T37" fmla="*/ 0 h 362"/>
                <a:gd name="T38" fmla="*/ 0 w 519"/>
                <a:gd name="T39" fmla="*/ 0 h 362"/>
                <a:gd name="T40" fmla="*/ 0 w 519"/>
                <a:gd name="T41" fmla="*/ 0 h 362"/>
                <a:gd name="T42" fmla="*/ 0 w 519"/>
                <a:gd name="T43" fmla="*/ 0 h 362"/>
                <a:gd name="T44" fmla="*/ 0 w 519"/>
                <a:gd name="T45" fmla="*/ 0 h 362"/>
                <a:gd name="T46" fmla="*/ 0 w 519"/>
                <a:gd name="T47" fmla="*/ 0 h 362"/>
                <a:gd name="T48" fmla="*/ 0 w 519"/>
                <a:gd name="T49" fmla="*/ 0 h 362"/>
                <a:gd name="T50" fmla="*/ 0 w 519"/>
                <a:gd name="T51" fmla="*/ 0 h 362"/>
                <a:gd name="T52" fmla="*/ 0 w 519"/>
                <a:gd name="T53" fmla="*/ 0 h 362"/>
                <a:gd name="T54" fmla="*/ 0 w 519"/>
                <a:gd name="T55" fmla="*/ 0 h 362"/>
                <a:gd name="T56" fmla="*/ 0 w 519"/>
                <a:gd name="T57" fmla="*/ 0 h 362"/>
                <a:gd name="T58" fmla="*/ 0 w 519"/>
                <a:gd name="T59" fmla="*/ 0 h 362"/>
                <a:gd name="T60" fmla="*/ 0 w 519"/>
                <a:gd name="T61" fmla="*/ 0 h 362"/>
                <a:gd name="T62" fmla="*/ 0 w 519"/>
                <a:gd name="T63" fmla="*/ 0 h 362"/>
                <a:gd name="T64" fmla="*/ 0 w 519"/>
                <a:gd name="T65" fmla="*/ 0 h 362"/>
                <a:gd name="T66" fmla="*/ 0 w 519"/>
                <a:gd name="T67" fmla="*/ 0 h 362"/>
                <a:gd name="T68" fmla="*/ 0 w 519"/>
                <a:gd name="T69" fmla="*/ 0 h 362"/>
                <a:gd name="T70" fmla="*/ 0 w 519"/>
                <a:gd name="T71" fmla="*/ 0 h 362"/>
                <a:gd name="T72" fmla="*/ 0 w 519"/>
                <a:gd name="T73" fmla="*/ 0 h 362"/>
                <a:gd name="T74" fmla="*/ 0 w 519"/>
                <a:gd name="T75" fmla="*/ 0 h 362"/>
                <a:gd name="T76" fmla="*/ 0 w 519"/>
                <a:gd name="T77" fmla="*/ 0 h 3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19"/>
                <a:gd name="T118" fmla="*/ 0 h 362"/>
                <a:gd name="T119" fmla="*/ 519 w 519"/>
                <a:gd name="T120" fmla="*/ 362 h 3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19" h="362">
                  <a:moveTo>
                    <a:pt x="62" y="138"/>
                  </a:moveTo>
                  <a:lnTo>
                    <a:pt x="22" y="125"/>
                  </a:lnTo>
                  <a:lnTo>
                    <a:pt x="0" y="192"/>
                  </a:lnTo>
                  <a:lnTo>
                    <a:pt x="178" y="250"/>
                  </a:lnTo>
                  <a:lnTo>
                    <a:pt x="189" y="224"/>
                  </a:lnTo>
                  <a:lnTo>
                    <a:pt x="205" y="202"/>
                  </a:lnTo>
                  <a:lnTo>
                    <a:pt x="225" y="185"/>
                  </a:lnTo>
                  <a:lnTo>
                    <a:pt x="248" y="171"/>
                  </a:lnTo>
                  <a:lnTo>
                    <a:pt x="273" y="161"/>
                  </a:lnTo>
                  <a:lnTo>
                    <a:pt x="300" y="156"/>
                  </a:lnTo>
                  <a:lnTo>
                    <a:pt x="327" y="156"/>
                  </a:lnTo>
                  <a:lnTo>
                    <a:pt x="355" y="162"/>
                  </a:lnTo>
                  <a:lnTo>
                    <a:pt x="381" y="174"/>
                  </a:lnTo>
                  <a:lnTo>
                    <a:pt x="403" y="190"/>
                  </a:lnTo>
                  <a:lnTo>
                    <a:pt x="421" y="208"/>
                  </a:lnTo>
                  <a:lnTo>
                    <a:pt x="436" y="231"/>
                  </a:lnTo>
                  <a:lnTo>
                    <a:pt x="446" y="255"/>
                  </a:lnTo>
                  <a:lnTo>
                    <a:pt x="451" y="283"/>
                  </a:lnTo>
                  <a:lnTo>
                    <a:pt x="451" y="310"/>
                  </a:lnTo>
                  <a:lnTo>
                    <a:pt x="446" y="337"/>
                  </a:lnTo>
                  <a:lnTo>
                    <a:pt x="519" y="362"/>
                  </a:lnTo>
                  <a:lnTo>
                    <a:pt x="519" y="77"/>
                  </a:lnTo>
                  <a:lnTo>
                    <a:pt x="305" y="8"/>
                  </a:lnTo>
                  <a:lnTo>
                    <a:pt x="289" y="4"/>
                  </a:lnTo>
                  <a:lnTo>
                    <a:pt x="273" y="2"/>
                  </a:lnTo>
                  <a:lnTo>
                    <a:pt x="256" y="0"/>
                  </a:lnTo>
                  <a:lnTo>
                    <a:pt x="237" y="0"/>
                  </a:lnTo>
                  <a:lnTo>
                    <a:pt x="220" y="2"/>
                  </a:lnTo>
                  <a:lnTo>
                    <a:pt x="201" y="4"/>
                  </a:lnTo>
                  <a:lnTo>
                    <a:pt x="184" y="9"/>
                  </a:lnTo>
                  <a:lnTo>
                    <a:pt x="167" y="15"/>
                  </a:lnTo>
                  <a:lnTo>
                    <a:pt x="149" y="23"/>
                  </a:lnTo>
                  <a:lnTo>
                    <a:pt x="133" y="33"/>
                  </a:lnTo>
                  <a:lnTo>
                    <a:pt x="117" y="45"/>
                  </a:lnTo>
                  <a:lnTo>
                    <a:pt x="104" y="59"/>
                  </a:lnTo>
                  <a:lnTo>
                    <a:pt x="91" y="75"/>
                  </a:lnTo>
                  <a:lnTo>
                    <a:pt x="79" y="93"/>
                  </a:lnTo>
                  <a:lnTo>
                    <a:pt x="69" y="114"/>
                  </a:lnTo>
                  <a:lnTo>
                    <a:pt x="62"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43" y="2857499"/>
            <a:ext cx="8711613" cy="103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 name="AutoShape 12"/>
          <p:cNvSpPr>
            <a:spLocks noChangeArrowheads="1"/>
          </p:cNvSpPr>
          <p:nvPr/>
        </p:nvSpPr>
        <p:spPr bwMode="auto">
          <a:xfrm>
            <a:off x="911681" y="2857499"/>
            <a:ext cx="7822744" cy="439737"/>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1" name="AutoShape 12"/>
          <p:cNvSpPr>
            <a:spLocks noChangeArrowheads="1"/>
          </p:cNvSpPr>
          <p:nvPr/>
        </p:nvSpPr>
        <p:spPr bwMode="auto">
          <a:xfrm>
            <a:off x="908505" y="3298823"/>
            <a:ext cx="7825919" cy="219868"/>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p:txBody>
          <a:bodyPr/>
          <a:lstStyle/>
          <a:p>
            <a:pPr>
              <a:lnSpc>
                <a:spcPct val="150000"/>
              </a:lnSpc>
            </a:pPr>
            <a:r>
              <a:rPr lang="en-US" sz="2800" smtClean="0">
                <a:solidFill>
                  <a:srgbClr val="C0C0C0"/>
                </a:solidFill>
              </a:rPr>
              <a:t>Contact basics</a:t>
            </a:r>
          </a:p>
          <a:p>
            <a:pPr>
              <a:lnSpc>
                <a:spcPct val="150000"/>
              </a:lnSpc>
            </a:pPr>
            <a:r>
              <a:rPr lang="en-US" sz="2800" smtClean="0">
                <a:solidFill>
                  <a:srgbClr val="C0C0C0"/>
                </a:solidFill>
              </a:rPr>
              <a:t>Contact roles</a:t>
            </a:r>
          </a:p>
          <a:p>
            <a:pPr>
              <a:lnSpc>
                <a:spcPct val="150000"/>
              </a:lnSpc>
            </a:pPr>
            <a:r>
              <a:rPr lang="en-US" sz="2800" smtClean="0">
                <a:solidFill>
                  <a:srgbClr val="C0C0C0"/>
                </a:solidFill>
              </a:rPr>
              <a:t>Categorizing contact</a:t>
            </a:r>
          </a:p>
          <a:p>
            <a:pPr>
              <a:lnSpc>
                <a:spcPct val="150000"/>
              </a:lnSpc>
            </a:pPr>
            <a:r>
              <a:rPr lang="en-US" sz="2800" smtClean="0">
                <a:solidFill>
                  <a:srgbClr val="C0C0C0"/>
                </a:solidFill>
              </a:rPr>
              <a:t>Contact role configuration</a:t>
            </a:r>
          </a:p>
          <a:p>
            <a:pPr>
              <a:lnSpc>
                <a:spcPct val="150000"/>
              </a:lnSpc>
            </a:pPr>
            <a:r>
              <a:rPr lang="en-US" sz="2800" smtClean="0">
                <a:solidFill>
                  <a:srgbClr val="C0C0C0"/>
                </a:solidFill>
              </a:rPr>
              <a:t>Contact role type constraints</a:t>
            </a:r>
          </a:p>
          <a:p>
            <a:pPr>
              <a:lnSpc>
                <a:spcPct val="150000"/>
              </a:lnSpc>
            </a:pPr>
            <a:r>
              <a:rPr lang="en-US" sz="2800" smtClean="0"/>
              <a:t>Entity role constraints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4395788" y="2551113"/>
            <a:ext cx="688975" cy="688975"/>
            <a:chOff x="1350" y="686"/>
            <a:chExt cx="1132" cy="1132"/>
          </a:xfrm>
        </p:grpSpPr>
        <p:sp>
          <p:nvSpPr>
            <p:cNvPr id="41287" name="AutoShape 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288" name="Picture 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3" name="Rectangle 5"/>
          <p:cNvSpPr>
            <a:spLocks noGrp="1" noChangeArrowheads="1"/>
          </p:cNvSpPr>
          <p:nvPr>
            <p:ph type="title"/>
          </p:nvPr>
        </p:nvSpPr>
        <p:spPr/>
        <p:txBody>
          <a:bodyPr/>
          <a:lstStyle/>
          <a:p>
            <a:pPr eaLnBrk="1" hangingPunct="1"/>
            <a:r>
              <a:rPr lang="en-US" smtClean="0"/>
              <a:t>Entity role constraints</a:t>
            </a:r>
          </a:p>
        </p:txBody>
      </p:sp>
      <p:sp>
        <p:nvSpPr>
          <p:cNvPr id="40964" name="Rectangle 6"/>
          <p:cNvSpPr>
            <a:spLocks noGrp="1" noChangeArrowheads="1"/>
          </p:cNvSpPr>
          <p:nvPr>
            <p:ph idx="1"/>
          </p:nvPr>
        </p:nvSpPr>
        <p:spPr>
          <a:xfrm>
            <a:off x="495300" y="966788"/>
            <a:ext cx="8318500" cy="1958975"/>
          </a:xfrm>
        </p:spPr>
        <p:txBody>
          <a:bodyPr/>
          <a:lstStyle/>
          <a:p>
            <a:r>
              <a:rPr lang="en-US" smtClean="0"/>
              <a:t>For a given type of "related to" entity, a role can be:</a:t>
            </a:r>
          </a:p>
          <a:p>
            <a:pPr lvl="1"/>
            <a:r>
              <a:rPr lang="en-US" smtClean="0"/>
              <a:t>Not allowed</a:t>
            </a:r>
          </a:p>
          <a:p>
            <a:pPr lvl="1"/>
            <a:r>
              <a:rPr lang="en-US" smtClean="0"/>
              <a:t>Unlimited</a:t>
            </a:r>
          </a:p>
        </p:txBody>
      </p:sp>
      <p:sp>
        <p:nvSpPr>
          <p:cNvPr id="40965" name="Rectangle 7"/>
          <p:cNvSpPr>
            <a:spLocks noChangeArrowheads="1"/>
          </p:cNvSpPr>
          <p:nvPr/>
        </p:nvSpPr>
        <p:spPr bwMode="auto">
          <a:xfrm>
            <a:off x="3030538" y="1395413"/>
            <a:ext cx="564197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pPr>
            <a:r>
              <a:rPr lang="en-US" sz="2200" b="0">
                <a:solidFill>
                  <a:srgbClr val="0033CC"/>
                </a:solidFill>
              </a:rPr>
              <a:t>-</a:t>
            </a:r>
            <a:r>
              <a:rPr lang="en-US" sz="2200" b="0">
                <a:solidFill>
                  <a:schemeClr val="bg1"/>
                </a:solidFill>
              </a:rPr>
              <a:t> Limited to at least one, at most one, or exactly one contact</a:t>
            </a:r>
          </a:p>
        </p:txBody>
      </p:sp>
      <p:grpSp>
        <p:nvGrpSpPr>
          <p:cNvPr id="40966" name="Group 8"/>
          <p:cNvGrpSpPr>
            <a:grpSpLocks/>
          </p:cNvGrpSpPr>
          <p:nvPr/>
        </p:nvGrpSpPr>
        <p:grpSpPr bwMode="auto">
          <a:xfrm>
            <a:off x="1498600" y="2552700"/>
            <a:ext cx="820738" cy="742950"/>
            <a:chOff x="2780" y="1585"/>
            <a:chExt cx="668" cy="605"/>
          </a:xfrm>
        </p:grpSpPr>
        <p:sp>
          <p:nvSpPr>
            <p:cNvPr id="41283" name="AutoShape 9"/>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41284" name="Group 10"/>
            <p:cNvGrpSpPr>
              <a:grpSpLocks/>
            </p:cNvGrpSpPr>
            <p:nvPr/>
          </p:nvGrpSpPr>
          <p:grpSpPr bwMode="auto">
            <a:xfrm flipH="1">
              <a:off x="3089" y="1738"/>
              <a:ext cx="359" cy="452"/>
              <a:chOff x="4325" y="1984"/>
              <a:chExt cx="359" cy="452"/>
            </a:xfrm>
          </p:grpSpPr>
          <p:sp>
            <p:nvSpPr>
              <p:cNvPr id="41285" name="Freeform 11"/>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86" name="Freeform 12"/>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967" name="Text Box 13"/>
          <p:cNvSpPr txBox="1">
            <a:spLocks noChangeArrowheads="1"/>
          </p:cNvSpPr>
          <p:nvPr/>
        </p:nvSpPr>
        <p:spPr bwMode="auto">
          <a:xfrm>
            <a:off x="1249363" y="3262313"/>
            <a:ext cx="1204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reporter</a:t>
            </a:r>
          </a:p>
        </p:txBody>
      </p:sp>
      <p:grpSp>
        <p:nvGrpSpPr>
          <p:cNvPr id="40968" name="Group 14"/>
          <p:cNvGrpSpPr>
            <a:grpSpLocks/>
          </p:cNvGrpSpPr>
          <p:nvPr/>
        </p:nvGrpSpPr>
        <p:grpSpPr bwMode="auto">
          <a:xfrm>
            <a:off x="712788" y="3671888"/>
            <a:ext cx="850900" cy="627062"/>
            <a:chOff x="2083" y="1606"/>
            <a:chExt cx="1489" cy="1097"/>
          </a:xfrm>
        </p:grpSpPr>
        <p:sp>
          <p:nvSpPr>
            <p:cNvPr id="41250" name="Rectangle 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251" name="Freeform 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2" name="Freeform 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3" name="Freeform 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4" name="Freeform 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255" name="Rectangle 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256" name="Rectangle 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57" name="AutoShape 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258" name="Freeform 2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59" name="Freeform 2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60" name="Rectangle 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61" name="Rectangle 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62" name="Rectangle 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263" name="Group 28"/>
            <p:cNvGrpSpPr>
              <a:grpSpLocks/>
            </p:cNvGrpSpPr>
            <p:nvPr/>
          </p:nvGrpSpPr>
          <p:grpSpPr bwMode="auto">
            <a:xfrm>
              <a:off x="2221" y="1871"/>
              <a:ext cx="518" cy="782"/>
              <a:chOff x="2400" y="1656"/>
              <a:chExt cx="752" cy="1136"/>
            </a:xfrm>
          </p:grpSpPr>
          <p:sp>
            <p:nvSpPr>
              <p:cNvPr id="41276"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277"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8"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9"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80"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281"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82"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264" name="Group 36"/>
            <p:cNvGrpSpPr>
              <a:grpSpLocks/>
            </p:cNvGrpSpPr>
            <p:nvPr/>
          </p:nvGrpSpPr>
          <p:grpSpPr bwMode="auto">
            <a:xfrm rot="-6511945">
              <a:off x="2834" y="1842"/>
              <a:ext cx="518" cy="783"/>
              <a:chOff x="2400" y="1656"/>
              <a:chExt cx="752" cy="1136"/>
            </a:xfrm>
          </p:grpSpPr>
          <p:sp>
            <p:nvSpPr>
              <p:cNvPr id="41269"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270"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1"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2"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3"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274"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75"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265" name="Freeform 4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66" name="Freeform 4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267" name="Rectangle 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268" name="Rectangle 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69" name="Group 48"/>
          <p:cNvGrpSpPr>
            <a:grpSpLocks/>
          </p:cNvGrpSpPr>
          <p:nvPr/>
        </p:nvGrpSpPr>
        <p:grpSpPr bwMode="auto">
          <a:xfrm>
            <a:off x="817563" y="5097463"/>
            <a:ext cx="641350" cy="636587"/>
            <a:chOff x="3360" y="800"/>
            <a:chExt cx="620" cy="616"/>
          </a:xfrm>
        </p:grpSpPr>
        <p:sp>
          <p:nvSpPr>
            <p:cNvPr id="41244" name="AutoShape 4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245" name="Freeform 5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246" name="Group 51"/>
            <p:cNvGrpSpPr>
              <a:grpSpLocks/>
            </p:cNvGrpSpPr>
            <p:nvPr/>
          </p:nvGrpSpPr>
          <p:grpSpPr bwMode="auto">
            <a:xfrm flipH="1">
              <a:off x="3749" y="1171"/>
              <a:ext cx="212" cy="213"/>
              <a:chOff x="1350" y="686"/>
              <a:chExt cx="1132" cy="1132"/>
            </a:xfrm>
          </p:grpSpPr>
          <p:sp>
            <p:nvSpPr>
              <p:cNvPr id="41248" name="AutoShape 5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249" name="Picture 5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247" name="Picture 5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70" name="Text Box 55"/>
          <p:cNvSpPr txBox="1">
            <a:spLocks noChangeArrowheads="1"/>
          </p:cNvSpPr>
          <p:nvPr/>
        </p:nvSpPr>
        <p:spPr bwMode="auto">
          <a:xfrm>
            <a:off x="425450" y="4292600"/>
            <a:ext cx="14271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(exactly 1)</a:t>
            </a:r>
          </a:p>
        </p:txBody>
      </p:sp>
      <p:sp>
        <p:nvSpPr>
          <p:cNvPr id="40971" name="Text Box 56"/>
          <p:cNvSpPr txBox="1">
            <a:spLocks noChangeArrowheads="1"/>
          </p:cNvSpPr>
          <p:nvPr/>
        </p:nvSpPr>
        <p:spPr bwMode="auto">
          <a:xfrm>
            <a:off x="474663" y="5727700"/>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(0)</a:t>
            </a:r>
          </a:p>
        </p:txBody>
      </p:sp>
      <p:grpSp>
        <p:nvGrpSpPr>
          <p:cNvPr id="40972" name="Group 57"/>
          <p:cNvGrpSpPr>
            <a:grpSpLocks/>
          </p:cNvGrpSpPr>
          <p:nvPr/>
        </p:nvGrpSpPr>
        <p:grpSpPr bwMode="auto">
          <a:xfrm>
            <a:off x="2190750" y="3673475"/>
            <a:ext cx="538163" cy="604838"/>
            <a:chOff x="2324" y="435"/>
            <a:chExt cx="933" cy="1052"/>
          </a:xfrm>
        </p:grpSpPr>
        <p:sp>
          <p:nvSpPr>
            <p:cNvPr id="41235" name="AutoShape 58"/>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236" name="Freeform 59"/>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237" name="Freeform 60"/>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238" name="Freeform 61"/>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239" name="Group 62"/>
            <p:cNvGrpSpPr>
              <a:grpSpLocks/>
            </p:cNvGrpSpPr>
            <p:nvPr/>
          </p:nvGrpSpPr>
          <p:grpSpPr bwMode="auto">
            <a:xfrm>
              <a:off x="2889" y="957"/>
              <a:ext cx="348" cy="510"/>
              <a:chOff x="2784" y="3210"/>
              <a:chExt cx="523" cy="772"/>
            </a:xfrm>
          </p:grpSpPr>
          <p:sp>
            <p:nvSpPr>
              <p:cNvPr id="41240" name="AutoShape 6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241" name="AutoShape 6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242" name="AutoShape 6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243" name="Oval 6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0973" name="Text Box 67"/>
          <p:cNvSpPr txBox="1">
            <a:spLocks noChangeArrowheads="1"/>
          </p:cNvSpPr>
          <p:nvPr/>
        </p:nvSpPr>
        <p:spPr bwMode="auto">
          <a:xfrm>
            <a:off x="1989138" y="5727700"/>
            <a:ext cx="9826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incident</a:t>
            </a:r>
            <a:br>
              <a:rPr lang="en-US" sz="1800">
                <a:solidFill>
                  <a:schemeClr val="bg1"/>
                </a:solidFill>
              </a:rPr>
            </a:br>
            <a:r>
              <a:rPr lang="en-US" sz="1800">
                <a:solidFill>
                  <a:schemeClr val="bg1"/>
                </a:solidFill>
              </a:rPr>
              <a:t>(0)</a:t>
            </a:r>
          </a:p>
        </p:txBody>
      </p:sp>
      <p:sp>
        <p:nvSpPr>
          <p:cNvPr id="40974" name="Text Box 68"/>
          <p:cNvSpPr txBox="1">
            <a:spLocks noChangeArrowheads="1"/>
          </p:cNvSpPr>
          <p:nvPr/>
        </p:nvSpPr>
        <p:spPr bwMode="auto">
          <a:xfrm>
            <a:off x="2089150" y="4292600"/>
            <a:ext cx="719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40975" name="Group 69"/>
          <p:cNvGrpSpPr>
            <a:grpSpLocks/>
          </p:cNvGrpSpPr>
          <p:nvPr/>
        </p:nvGrpSpPr>
        <p:grpSpPr bwMode="auto">
          <a:xfrm>
            <a:off x="2025650" y="5097463"/>
            <a:ext cx="900113" cy="654050"/>
            <a:chOff x="1872" y="1807"/>
            <a:chExt cx="1670" cy="1215"/>
          </a:xfrm>
        </p:grpSpPr>
        <p:grpSp>
          <p:nvGrpSpPr>
            <p:cNvPr id="41189" name="Group 70"/>
            <p:cNvGrpSpPr>
              <a:grpSpLocks/>
            </p:cNvGrpSpPr>
            <p:nvPr/>
          </p:nvGrpSpPr>
          <p:grpSpPr bwMode="auto">
            <a:xfrm>
              <a:off x="1872" y="1807"/>
              <a:ext cx="1186" cy="813"/>
              <a:chOff x="1808" y="2634"/>
              <a:chExt cx="1186" cy="813"/>
            </a:xfrm>
          </p:grpSpPr>
          <p:grpSp>
            <p:nvGrpSpPr>
              <p:cNvPr id="41226" name="Group 71"/>
              <p:cNvGrpSpPr>
                <a:grpSpLocks/>
              </p:cNvGrpSpPr>
              <p:nvPr/>
            </p:nvGrpSpPr>
            <p:grpSpPr bwMode="auto">
              <a:xfrm>
                <a:off x="1808" y="2634"/>
                <a:ext cx="1186" cy="813"/>
                <a:chOff x="1732" y="3507"/>
                <a:chExt cx="1186" cy="813"/>
              </a:xfrm>
            </p:grpSpPr>
            <p:sp>
              <p:nvSpPr>
                <p:cNvPr id="41233" name="AutoShape 72"/>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234" name="AutoShape 73"/>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227" name="Group 74"/>
              <p:cNvGrpSpPr>
                <a:grpSpLocks/>
              </p:cNvGrpSpPr>
              <p:nvPr/>
            </p:nvGrpSpPr>
            <p:grpSpPr bwMode="auto">
              <a:xfrm>
                <a:off x="2083" y="2655"/>
                <a:ext cx="617" cy="784"/>
                <a:chOff x="2900" y="2726"/>
                <a:chExt cx="505" cy="642"/>
              </a:xfrm>
            </p:grpSpPr>
            <p:sp>
              <p:nvSpPr>
                <p:cNvPr id="41228" name="Oval 75"/>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229" name="Freeform 76"/>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1230" name="Freeform 77"/>
                <p:cNvSpPr>
                  <a:spLocks/>
                </p:cNvSpPr>
                <p:nvPr/>
              </p:nvSpPr>
              <p:spPr bwMode="auto">
                <a:xfrm>
                  <a:off x="2900" y="3068"/>
                  <a:ext cx="409" cy="264"/>
                </a:xfrm>
                <a:custGeom>
                  <a:avLst/>
                  <a:gdLst>
                    <a:gd name="T0" fmla="*/ 1 w 559"/>
                    <a:gd name="T1" fmla="*/ 1 h 434"/>
                    <a:gd name="T2" fmla="*/ 10 w 559"/>
                    <a:gd name="T3" fmla="*/ 0 h 434"/>
                    <a:gd name="T4" fmla="*/ 9 w 559"/>
                    <a:gd name="T5" fmla="*/ 1 h 434"/>
                    <a:gd name="T6" fmla="*/ 17 w 559"/>
                    <a:gd name="T7" fmla="*/ 1 h 434"/>
                    <a:gd name="T8" fmla="*/ 22 w 559"/>
                    <a:gd name="T9" fmla="*/ 1 h 434"/>
                    <a:gd name="T10" fmla="*/ 25 w 559"/>
                    <a:gd name="T11" fmla="*/ 2 h 434"/>
                    <a:gd name="T12" fmla="*/ 23 w 559"/>
                    <a:gd name="T13" fmla="*/ 2 h 434"/>
                    <a:gd name="T14" fmla="*/ 17 w 559"/>
                    <a:gd name="T15" fmla="*/ 3 h 434"/>
                    <a:gd name="T16" fmla="*/ 10 w 559"/>
                    <a:gd name="T17" fmla="*/ 3 h 434"/>
                    <a:gd name="T18" fmla="*/ 4 w 559"/>
                    <a:gd name="T19" fmla="*/ 3 h 434"/>
                    <a:gd name="T20" fmla="*/ 1 w 559"/>
                    <a:gd name="T21" fmla="*/ 2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231" name="Freeform 78"/>
                <p:cNvSpPr>
                  <a:spLocks/>
                </p:cNvSpPr>
                <p:nvPr/>
              </p:nvSpPr>
              <p:spPr bwMode="auto">
                <a:xfrm>
                  <a:off x="3022" y="2996"/>
                  <a:ext cx="219" cy="331"/>
                </a:xfrm>
                <a:custGeom>
                  <a:avLst/>
                  <a:gdLst>
                    <a:gd name="T0" fmla="*/ 11 w 300"/>
                    <a:gd name="T1" fmla="*/ 0 h 543"/>
                    <a:gd name="T2" fmla="*/ 0 w 300"/>
                    <a:gd name="T3" fmla="*/ 4 h 543"/>
                    <a:gd name="T4" fmla="*/ 8 w 300"/>
                    <a:gd name="T5" fmla="*/ 4 h 543"/>
                    <a:gd name="T6" fmla="*/ 1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232" name="Line 79"/>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1190" name="Group 80"/>
            <p:cNvGrpSpPr>
              <a:grpSpLocks/>
            </p:cNvGrpSpPr>
            <p:nvPr/>
          </p:nvGrpSpPr>
          <p:grpSpPr bwMode="auto">
            <a:xfrm>
              <a:off x="2114" y="2008"/>
              <a:ext cx="1186" cy="813"/>
              <a:chOff x="3182" y="2642"/>
              <a:chExt cx="1186" cy="813"/>
            </a:xfrm>
          </p:grpSpPr>
          <p:grpSp>
            <p:nvGrpSpPr>
              <p:cNvPr id="41212" name="Group 81"/>
              <p:cNvGrpSpPr>
                <a:grpSpLocks/>
              </p:cNvGrpSpPr>
              <p:nvPr/>
            </p:nvGrpSpPr>
            <p:grpSpPr bwMode="auto">
              <a:xfrm>
                <a:off x="3182" y="2642"/>
                <a:ext cx="1186" cy="813"/>
                <a:chOff x="1732" y="3507"/>
                <a:chExt cx="1186" cy="813"/>
              </a:xfrm>
            </p:grpSpPr>
            <p:sp>
              <p:nvSpPr>
                <p:cNvPr id="41224" name="AutoShape 82"/>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225" name="AutoShape 83"/>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213" name="Group 84"/>
              <p:cNvGrpSpPr>
                <a:grpSpLocks/>
              </p:cNvGrpSpPr>
              <p:nvPr/>
            </p:nvGrpSpPr>
            <p:grpSpPr bwMode="auto">
              <a:xfrm>
                <a:off x="3309" y="2668"/>
                <a:ext cx="876" cy="739"/>
                <a:chOff x="3309" y="2668"/>
                <a:chExt cx="876" cy="739"/>
              </a:xfrm>
            </p:grpSpPr>
            <p:sp>
              <p:nvSpPr>
                <p:cNvPr id="41214" name="Freeform 85"/>
                <p:cNvSpPr>
                  <a:spLocks/>
                </p:cNvSpPr>
                <p:nvPr/>
              </p:nvSpPr>
              <p:spPr bwMode="auto">
                <a:xfrm>
                  <a:off x="3344" y="2668"/>
                  <a:ext cx="841" cy="739"/>
                </a:xfrm>
                <a:custGeom>
                  <a:avLst/>
                  <a:gdLst>
                    <a:gd name="T0" fmla="*/ 264 w 638"/>
                    <a:gd name="T1" fmla="*/ 8777 h 561"/>
                    <a:gd name="T2" fmla="*/ 264 w 638"/>
                    <a:gd name="T3" fmla="*/ 5052 h 561"/>
                    <a:gd name="T4" fmla="*/ 0 w 638"/>
                    <a:gd name="T5" fmla="*/ 4576 h 561"/>
                    <a:gd name="T6" fmla="*/ 5263 w 638"/>
                    <a:gd name="T7" fmla="*/ 95 h 561"/>
                    <a:gd name="T8" fmla="*/ 7168 w 638"/>
                    <a:gd name="T9" fmla="*/ 1888 h 561"/>
                    <a:gd name="T10" fmla="*/ 7168 w 638"/>
                    <a:gd name="T11" fmla="*/ 0 h 561"/>
                    <a:gd name="T12" fmla="*/ 8676 w 638"/>
                    <a:gd name="T13" fmla="*/ 0 h 561"/>
                    <a:gd name="T14" fmla="*/ 8676 w 638"/>
                    <a:gd name="T15" fmla="*/ 3353 h 561"/>
                    <a:gd name="T16" fmla="*/ 10108 w 638"/>
                    <a:gd name="T17" fmla="*/ 4517 h 561"/>
                    <a:gd name="T18" fmla="*/ 9594 w 638"/>
                    <a:gd name="T19" fmla="*/ 5004 h 561"/>
                    <a:gd name="T20" fmla="*/ 9594 w 638"/>
                    <a:gd name="T21" fmla="*/ 8826 h 561"/>
                    <a:gd name="T22" fmla="*/ 264 w 638"/>
                    <a:gd name="T23" fmla="*/ 8777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215" name="Rectangle 86"/>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216" name="Rectangle 87"/>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217" name="Line 88"/>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18" name="Line 89"/>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19" name="Rectangle 90"/>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220" name="Line 91"/>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21" name="Line 92"/>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222" name="Freeform 93"/>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223" name="Freeform 94"/>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1191" name="Group 95"/>
            <p:cNvGrpSpPr>
              <a:grpSpLocks/>
            </p:cNvGrpSpPr>
            <p:nvPr/>
          </p:nvGrpSpPr>
          <p:grpSpPr bwMode="auto">
            <a:xfrm>
              <a:off x="2356" y="2209"/>
              <a:ext cx="1186" cy="813"/>
              <a:chOff x="463" y="1743"/>
              <a:chExt cx="1186" cy="813"/>
            </a:xfrm>
          </p:grpSpPr>
          <p:sp>
            <p:nvSpPr>
              <p:cNvPr id="41192" name="Freeform 96"/>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3" name="Freeform 97"/>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4" name="AutoShape 98"/>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95" name="AutoShape 99"/>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1196" name="Freeform 100"/>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97" name="Freeform 101"/>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98" name="Freeform 102"/>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99" name="Freeform 103"/>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0" name="Freeform 104"/>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1" name="Freeform 105"/>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2" name="Freeform 106"/>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203" name="Freeform 107"/>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1204" name="Line 108"/>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05" name="Line 109"/>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206" name="Oval 110"/>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1207" name="Freeform 111"/>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8" name="Freeform 112"/>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9" name="Oval 113"/>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1210" name="Freeform 114"/>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11" name="Freeform 115"/>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976" name="Rectangle 116"/>
          <p:cNvSpPr>
            <a:spLocks noChangeArrowheads="1"/>
          </p:cNvSpPr>
          <p:nvPr/>
        </p:nvSpPr>
        <p:spPr bwMode="auto">
          <a:xfrm>
            <a:off x="544513" y="3556000"/>
            <a:ext cx="2479675" cy="279876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0977" name="Text Box 117"/>
          <p:cNvSpPr txBox="1">
            <a:spLocks noChangeArrowheads="1"/>
          </p:cNvSpPr>
          <p:nvPr/>
        </p:nvSpPr>
        <p:spPr bwMode="auto">
          <a:xfrm>
            <a:off x="4149725" y="3263900"/>
            <a:ext cx="12049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claimant</a:t>
            </a:r>
          </a:p>
        </p:txBody>
      </p:sp>
      <p:grpSp>
        <p:nvGrpSpPr>
          <p:cNvPr id="40978" name="Group 118"/>
          <p:cNvGrpSpPr>
            <a:grpSpLocks/>
          </p:cNvGrpSpPr>
          <p:nvPr/>
        </p:nvGrpSpPr>
        <p:grpSpPr bwMode="auto">
          <a:xfrm>
            <a:off x="3613150" y="3673475"/>
            <a:ext cx="850900" cy="627063"/>
            <a:chOff x="2083" y="1606"/>
            <a:chExt cx="1489" cy="1097"/>
          </a:xfrm>
        </p:grpSpPr>
        <p:sp>
          <p:nvSpPr>
            <p:cNvPr id="41156"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157"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58"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59"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60"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161"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162"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63"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164" name="Freeform 127"/>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65" name="Freeform 128"/>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66"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67"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68"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169" name="Group 132"/>
            <p:cNvGrpSpPr>
              <a:grpSpLocks/>
            </p:cNvGrpSpPr>
            <p:nvPr/>
          </p:nvGrpSpPr>
          <p:grpSpPr bwMode="auto">
            <a:xfrm>
              <a:off x="2221" y="1871"/>
              <a:ext cx="518" cy="782"/>
              <a:chOff x="2400" y="1656"/>
              <a:chExt cx="752" cy="1136"/>
            </a:xfrm>
          </p:grpSpPr>
          <p:sp>
            <p:nvSpPr>
              <p:cNvPr id="41182"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83"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4"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5"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6"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187"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188"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170" name="Group 140"/>
            <p:cNvGrpSpPr>
              <a:grpSpLocks/>
            </p:cNvGrpSpPr>
            <p:nvPr/>
          </p:nvGrpSpPr>
          <p:grpSpPr bwMode="auto">
            <a:xfrm rot="-6511945">
              <a:off x="2834" y="1842"/>
              <a:ext cx="518" cy="783"/>
              <a:chOff x="2400" y="1656"/>
              <a:chExt cx="752" cy="1136"/>
            </a:xfrm>
          </p:grpSpPr>
          <p:sp>
            <p:nvSpPr>
              <p:cNvPr id="41175"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76"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77"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78"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79"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180"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81"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171" name="Freeform 148"/>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72" name="Freeform 149"/>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173"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174"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79" name="Group 152"/>
          <p:cNvGrpSpPr>
            <a:grpSpLocks/>
          </p:cNvGrpSpPr>
          <p:nvPr/>
        </p:nvGrpSpPr>
        <p:grpSpPr bwMode="auto">
          <a:xfrm>
            <a:off x="3717925" y="5099050"/>
            <a:ext cx="641350" cy="636588"/>
            <a:chOff x="3360" y="800"/>
            <a:chExt cx="620" cy="616"/>
          </a:xfrm>
        </p:grpSpPr>
        <p:sp>
          <p:nvSpPr>
            <p:cNvPr id="41150" name="AutoShape 15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151" name="Freeform 154"/>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152" name="Group 155"/>
            <p:cNvGrpSpPr>
              <a:grpSpLocks/>
            </p:cNvGrpSpPr>
            <p:nvPr/>
          </p:nvGrpSpPr>
          <p:grpSpPr bwMode="auto">
            <a:xfrm flipH="1">
              <a:off x="3749" y="1171"/>
              <a:ext cx="212" cy="213"/>
              <a:chOff x="1350" y="686"/>
              <a:chExt cx="1132" cy="1132"/>
            </a:xfrm>
          </p:grpSpPr>
          <p:sp>
            <p:nvSpPr>
              <p:cNvPr id="41154" name="AutoShape 15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155" name="Picture 15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153" name="Picture 1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80" name="Text Box 159"/>
          <p:cNvSpPr txBox="1">
            <a:spLocks noChangeArrowheads="1"/>
          </p:cNvSpPr>
          <p:nvPr/>
        </p:nvSpPr>
        <p:spPr bwMode="auto">
          <a:xfrm>
            <a:off x="3325813" y="4294188"/>
            <a:ext cx="14271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(0)</a:t>
            </a:r>
          </a:p>
        </p:txBody>
      </p:sp>
      <p:sp>
        <p:nvSpPr>
          <p:cNvPr id="40981" name="Text Box 160"/>
          <p:cNvSpPr txBox="1">
            <a:spLocks noChangeArrowheads="1"/>
          </p:cNvSpPr>
          <p:nvPr/>
        </p:nvSpPr>
        <p:spPr bwMode="auto">
          <a:xfrm>
            <a:off x="3375025" y="5729288"/>
            <a:ext cx="13287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40982" name="Group 161"/>
          <p:cNvGrpSpPr>
            <a:grpSpLocks/>
          </p:cNvGrpSpPr>
          <p:nvPr/>
        </p:nvGrpSpPr>
        <p:grpSpPr bwMode="auto">
          <a:xfrm>
            <a:off x="5091113" y="3675063"/>
            <a:ext cx="538162" cy="604837"/>
            <a:chOff x="2324" y="435"/>
            <a:chExt cx="933" cy="1052"/>
          </a:xfrm>
        </p:grpSpPr>
        <p:sp>
          <p:nvSpPr>
            <p:cNvPr id="41141" name="AutoShape 16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142" name="Freeform 16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143" name="Freeform 16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144" name="Freeform 16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145" name="Group 166"/>
            <p:cNvGrpSpPr>
              <a:grpSpLocks/>
            </p:cNvGrpSpPr>
            <p:nvPr/>
          </p:nvGrpSpPr>
          <p:grpSpPr bwMode="auto">
            <a:xfrm>
              <a:off x="2889" y="957"/>
              <a:ext cx="348" cy="510"/>
              <a:chOff x="2784" y="3210"/>
              <a:chExt cx="523" cy="772"/>
            </a:xfrm>
          </p:grpSpPr>
          <p:sp>
            <p:nvSpPr>
              <p:cNvPr id="41146" name="AutoShape 16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147" name="AutoShape 16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148" name="AutoShape 16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149" name="Oval 17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0983" name="Text Box 171"/>
          <p:cNvSpPr txBox="1">
            <a:spLocks noChangeArrowheads="1"/>
          </p:cNvSpPr>
          <p:nvPr/>
        </p:nvSpPr>
        <p:spPr bwMode="auto">
          <a:xfrm>
            <a:off x="4889500" y="5729288"/>
            <a:ext cx="9826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incident</a:t>
            </a:r>
            <a:br>
              <a:rPr lang="en-US" sz="1800">
                <a:solidFill>
                  <a:schemeClr val="bg1"/>
                </a:solidFill>
              </a:rPr>
            </a:br>
            <a:r>
              <a:rPr lang="en-US" sz="1800">
                <a:solidFill>
                  <a:schemeClr val="bg1"/>
                </a:solidFill>
              </a:rPr>
              <a:t>(0)</a:t>
            </a:r>
          </a:p>
        </p:txBody>
      </p:sp>
      <p:sp>
        <p:nvSpPr>
          <p:cNvPr id="40984" name="Text Box 172"/>
          <p:cNvSpPr txBox="1">
            <a:spLocks noChangeArrowheads="1"/>
          </p:cNvSpPr>
          <p:nvPr/>
        </p:nvSpPr>
        <p:spPr bwMode="auto">
          <a:xfrm>
            <a:off x="4989513" y="4294188"/>
            <a:ext cx="719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40985" name="Group 173"/>
          <p:cNvGrpSpPr>
            <a:grpSpLocks/>
          </p:cNvGrpSpPr>
          <p:nvPr/>
        </p:nvGrpSpPr>
        <p:grpSpPr bwMode="auto">
          <a:xfrm>
            <a:off x="4926013" y="5099050"/>
            <a:ext cx="900112" cy="654050"/>
            <a:chOff x="1872" y="1807"/>
            <a:chExt cx="1670" cy="1215"/>
          </a:xfrm>
        </p:grpSpPr>
        <p:grpSp>
          <p:nvGrpSpPr>
            <p:cNvPr id="41095" name="Group 174"/>
            <p:cNvGrpSpPr>
              <a:grpSpLocks/>
            </p:cNvGrpSpPr>
            <p:nvPr/>
          </p:nvGrpSpPr>
          <p:grpSpPr bwMode="auto">
            <a:xfrm>
              <a:off x="1872" y="1807"/>
              <a:ext cx="1186" cy="813"/>
              <a:chOff x="1808" y="2634"/>
              <a:chExt cx="1186" cy="813"/>
            </a:xfrm>
          </p:grpSpPr>
          <p:grpSp>
            <p:nvGrpSpPr>
              <p:cNvPr id="41132" name="Group 175"/>
              <p:cNvGrpSpPr>
                <a:grpSpLocks/>
              </p:cNvGrpSpPr>
              <p:nvPr/>
            </p:nvGrpSpPr>
            <p:grpSpPr bwMode="auto">
              <a:xfrm>
                <a:off x="1808" y="2634"/>
                <a:ext cx="1186" cy="813"/>
                <a:chOff x="1732" y="3507"/>
                <a:chExt cx="1186" cy="813"/>
              </a:xfrm>
            </p:grpSpPr>
            <p:sp>
              <p:nvSpPr>
                <p:cNvPr id="41139" name="AutoShape 176"/>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40" name="AutoShape 177"/>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133" name="Group 178"/>
              <p:cNvGrpSpPr>
                <a:grpSpLocks/>
              </p:cNvGrpSpPr>
              <p:nvPr/>
            </p:nvGrpSpPr>
            <p:grpSpPr bwMode="auto">
              <a:xfrm>
                <a:off x="2083" y="2655"/>
                <a:ext cx="617" cy="784"/>
                <a:chOff x="2900" y="2726"/>
                <a:chExt cx="505" cy="642"/>
              </a:xfrm>
            </p:grpSpPr>
            <p:sp>
              <p:nvSpPr>
                <p:cNvPr id="41134" name="Oval 179"/>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135" name="Freeform 180"/>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1136" name="Freeform 181"/>
                <p:cNvSpPr>
                  <a:spLocks/>
                </p:cNvSpPr>
                <p:nvPr/>
              </p:nvSpPr>
              <p:spPr bwMode="auto">
                <a:xfrm>
                  <a:off x="2900" y="3068"/>
                  <a:ext cx="409" cy="264"/>
                </a:xfrm>
                <a:custGeom>
                  <a:avLst/>
                  <a:gdLst>
                    <a:gd name="T0" fmla="*/ 1 w 559"/>
                    <a:gd name="T1" fmla="*/ 1 h 434"/>
                    <a:gd name="T2" fmla="*/ 10 w 559"/>
                    <a:gd name="T3" fmla="*/ 0 h 434"/>
                    <a:gd name="T4" fmla="*/ 9 w 559"/>
                    <a:gd name="T5" fmla="*/ 1 h 434"/>
                    <a:gd name="T6" fmla="*/ 17 w 559"/>
                    <a:gd name="T7" fmla="*/ 1 h 434"/>
                    <a:gd name="T8" fmla="*/ 22 w 559"/>
                    <a:gd name="T9" fmla="*/ 1 h 434"/>
                    <a:gd name="T10" fmla="*/ 25 w 559"/>
                    <a:gd name="T11" fmla="*/ 2 h 434"/>
                    <a:gd name="T12" fmla="*/ 23 w 559"/>
                    <a:gd name="T13" fmla="*/ 2 h 434"/>
                    <a:gd name="T14" fmla="*/ 17 w 559"/>
                    <a:gd name="T15" fmla="*/ 3 h 434"/>
                    <a:gd name="T16" fmla="*/ 10 w 559"/>
                    <a:gd name="T17" fmla="*/ 3 h 434"/>
                    <a:gd name="T18" fmla="*/ 4 w 559"/>
                    <a:gd name="T19" fmla="*/ 3 h 434"/>
                    <a:gd name="T20" fmla="*/ 1 w 559"/>
                    <a:gd name="T21" fmla="*/ 2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137" name="Freeform 182"/>
                <p:cNvSpPr>
                  <a:spLocks/>
                </p:cNvSpPr>
                <p:nvPr/>
              </p:nvSpPr>
              <p:spPr bwMode="auto">
                <a:xfrm>
                  <a:off x="3022" y="2996"/>
                  <a:ext cx="219" cy="331"/>
                </a:xfrm>
                <a:custGeom>
                  <a:avLst/>
                  <a:gdLst>
                    <a:gd name="T0" fmla="*/ 11 w 300"/>
                    <a:gd name="T1" fmla="*/ 0 h 543"/>
                    <a:gd name="T2" fmla="*/ 0 w 300"/>
                    <a:gd name="T3" fmla="*/ 4 h 543"/>
                    <a:gd name="T4" fmla="*/ 8 w 300"/>
                    <a:gd name="T5" fmla="*/ 4 h 543"/>
                    <a:gd name="T6" fmla="*/ 1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138" name="Line 183"/>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1096" name="Group 184"/>
            <p:cNvGrpSpPr>
              <a:grpSpLocks/>
            </p:cNvGrpSpPr>
            <p:nvPr/>
          </p:nvGrpSpPr>
          <p:grpSpPr bwMode="auto">
            <a:xfrm>
              <a:off x="2114" y="2008"/>
              <a:ext cx="1186" cy="813"/>
              <a:chOff x="3182" y="2642"/>
              <a:chExt cx="1186" cy="813"/>
            </a:xfrm>
          </p:grpSpPr>
          <p:grpSp>
            <p:nvGrpSpPr>
              <p:cNvPr id="41118" name="Group 185"/>
              <p:cNvGrpSpPr>
                <a:grpSpLocks/>
              </p:cNvGrpSpPr>
              <p:nvPr/>
            </p:nvGrpSpPr>
            <p:grpSpPr bwMode="auto">
              <a:xfrm>
                <a:off x="3182" y="2642"/>
                <a:ext cx="1186" cy="813"/>
                <a:chOff x="1732" y="3507"/>
                <a:chExt cx="1186" cy="813"/>
              </a:xfrm>
            </p:grpSpPr>
            <p:sp>
              <p:nvSpPr>
                <p:cNvPr id="41130" name="AutoShape 186"/>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31" name="AutoShape 187"/>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119" name="Group 188"/>
              <p:cNvGrpSpPr>
                <a:grpSpLocks/>
              </p:cNvGrpSpPr>
              <p:nvPr/>
            </p:nvGrpSpPr>
            <p:grpSpPr bwMode="auto">
              <a:xfrm>
                <a:off x="3309" y="2668"/>
                <a:ext cx="876" cy="739"/>
                <a:chOff x="3309" y="2668"/>
                <a:chExt cx="876" cy="739"/>
              </a:xfrm>
            </p:grpSpPr>
            <p:sp>
              <p:nvSpPr>
                <p:cNvPr id="41120" name="Freeform 189"/>
                <p:cNvSpPr>
                  <a:spLocks/>
                </p:cNvSpPr>
                <p:nvPr/>
              </p:nvSpPr>
              <p:spPr bwMode="auto">
                <a:xfrm>
                  <a:off x="3344" y="2668"/>
                  <a:ext cx="841" cy="739"/>
                </a:xfrm>
                <a:custGeom>
                  <a:avLst/>
                  <a:gdLst>
                    <a:gd name="T0" fmla="*/ 264 w 638"/>
                    <a:gd name="T1" fmla="*/ 8777 h 561"/>
                    <a:gd name="T2" fmla="*/ 264 w 638"/>
                    <a:gd name="T3" fmla="*/ 5052 h 561"/>
                    <a:gd name="T4" fmla="*/ 0 w 638"/>
                    <a:gd name="T5" fmla="*/ 4576 h 561"/>
                    <a:gd name="T6" fmla="*/ 5263 w 638"/>
                    <a:gd name="T7" fmla="*/ 95 h 561"/>
                    <a:gd name="T8" fmla="*/ 7168 w 638"/>
                    <a:gd name="T9" fmla="*/ 1888 h 561"/>
                    <a:gd name="T10" fmla="*/ 7168 w 638"/>
                    <a:gd name="T11" fmla="*/ 0 h 561"/>
                    <a:gd name="T12" fmla="*/ 8676 w 638"/>
                    <a:gd name="T13" fmla="*/ 0 h 561"/>
                    <a:gd name="T14" fmla="*/ 8676 w 638"/>
                    <a:gd name="T15" fmla="*/ 3353 h 561"/>
                    <a:gd name="T16" fmla="*/ 10108 w 638"/>
                    <a:gd name="T17" fmla="*/ 4517 h 561"/>
                    <a:gd name="T18" fmla="*/ 9594 w 638"/>
                    <a:gd name="T19" fmla="*/ 5004 h 561"/>
                    <a:gd name="T20" fmla="*/ 9594 w 638"/>
                    <a:gd name="T21" fmla="*/ 8826 h 561"/>
                    <a:gd name="T22" fmla="*/ 264 w 638"/>
                    <a:gd name="T23" fmla="*/ 8777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21" name="Rectangle 190"/>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122" name="Rectangle 191"/>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123" name="Line 192"/>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24" name="Line 193"/>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125" name="Rectangle 194"/>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126" name="Line 195"/>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27" name="Line 196"/>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128" name="Freeform 197"/>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129" name="Freeform 198"/>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1097" name="Group 199"/>
            <p:cNvGrpSpPr>
              <a:grpSpLocks/>
            </p:cNvGrpSpPr>
            <p:nvPr/>
          </p:nvGrpSpPr>
          <p:grpSpPr bwMode="auto">
            <a:xfrm>
              <a:off x="2356" y="2209"/>
              <a:ext cx="1186" cy="813"/>
              <a:chOff x="463" y="1743"/>
              <a:chExt cx="1186" cy="813"/>
            </a:xfrm>
          </p:grpSpPr>
          <p:sp>
            <p:nvSpPr>
              <p:cNvPr id="41098" name="Freeform 200"/>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9" name="Freeform 201"/>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0" name="AutoShape 202"/>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101" name="AutoShape 203"/>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1102" name="Freeform 204"/>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103" name="Freeform 205"/>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04" name="Freeform 206"/>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105" name="Freeform 207"/>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6" name="Freeform 208"/>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7" name="Freeform 209"/>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8" name="Freeform 210"/>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109" name="Freeform 211"/>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1110" name="Line 212"/>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11" name="Line 213"/>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112" name="Oval 214"/>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1113" name="Freeform 215"/>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4" name="Freeform 216"/>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5" name="Oval 217"/>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1116" name="Freeform 218"/>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7" name="Freeform 219"/>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986" name="Rectangle 220"/>
          <p:cNvSpPr>
            <a:spLocks noChangeArrowheads="1"/>
          </p:cNvSpPr>
          <p:nvPr/>
        </p:nvSpPr>
        <p:spPr bwMode="auto">
          <a:xfrm>
            <a:off x="3444875" y="3557588"/>
            <a:ext cx="2479675" cy="27987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0987" name="Text Box 221"/>
          <p:cNvSpPr txBox="1">
            <a:spLocks noChangeArrowheads="1"/>
          </p:cNvSpPr>
          <p:nvPr/>
        </p:nvSpPr>
        <p:spPr bwMode="auto">
          <a:xfrm>
            <a:off x="7050088" y="3260725"/>
            <a:ext cx="1204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driver</a:t>
            </a:r>
          </a:p>
        </p:txBody>
      </p:sp>
      <p:grpSp>
        <p:nvGrpSpPr>
          <p:cNvPr id="40988" name="Group 222"/>
          <p:cNvGrpSpPr>
            <a:grpSpLocks/>
          </p:cNvGrpSpPr>
          <p:nvPr/>
        </p:nvGrpSpPr>
        <p:grpSpPr bwMode="auto">
          <a:xfrm>
            <a:off x="6427788" y="3670300"/>
            <a:ext cx="850900" cy="627063"/>
            <a:chOff x="2083" y="1606"/>
            <a:chExt cx="1489" cy="1097"/>
          </a:xfrm>
        </p:grpSpPr>
        <p:sp>
          <p:nvSpPr>
            <p:cNvPr id="41062" name="Rectangle 22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063" name="Freeform 22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4" name="Freeform 22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5" name="Freeform 22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6" name="Freeform 22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1067" name="Rectangle 22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068" name="Rectangle 22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69" name="AutoShape 23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070" name="Freeform 23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1" name="Freeform 23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2" name="Rectangle 23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73" name="Rectangle 23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74" name="Rectangle 23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075" name="Group 236"/>
            <p:cNvGrpSpPr>
              <a:grpSpLocks/>
            </p:cNvGrpSpPr>
            <p:nvPr/>
          </p:nvGrpSpPr>
          <p:grpSpPr bwMode="auto">
            <a:xfrm>
              <a:off x="2221" y="1871"/>
              <a:ext cx="518" cy="782"/>
              <a:chOff x="2400" y="1656"/>
              <a:chExt cx="752" cy="1136"/>
            </a:xfrm>
          </p:grpSpPr>
          <p:sp>
            <p:nvSpPr>
              <p:cNvPr id="41088" name="Freeform 2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089" name="Freeform 2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90" name="Freeform 2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91" name="Freeform 2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92" name="Freeform 2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41093" name="Line 2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94" name="Line 2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076" name="Group 244"/>
            <p:cNvGrpSpPr>
              <a:grpSpLocks/>
            </p:cNvGrpSpPr>
            <p:nvPr/>
          </p:nvGrpSpPr>
          <p:grpSpPr bwMode="auto">
            <a:xfrm rot="-6511945">
              <a:off x="2834" y="1842"/>
              <a:ext cx="518" cy="783"/>
              <a:chOff x="2400" y="1656"/>
              <a:chExt cx="752" cy="1136"/>
            </a:xfrm>
          </p:grpSpPr>
          <p:sp>
            <p:nvSpPr>
              <p:cNvPr id="41081" name="Freeform 2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082" name="Freeform 2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3" name="Freeform 2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4" name="Freeform 2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5" name="Freeform 2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1086" name="Line 2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87" name="Line 2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077" name="Freeform 25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8" name="Freeform 25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1079" name="Rectangle 25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80" name="Rectangle 25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89" name="Group 256"/>
          <p:cNvGrpSpPr>
            <a:grpSpLocks/>
          </p:cNvGrpSpPr>
          <p:nvPr/>
        </p:nvGrpSpPr>
        <p:grpSpPr bwMode="auto">
          <a:xfrm>
            <a:off x="7364413" y="3667125"/>
            <a:ext cx="641350" cy="636588"/>
            <a:chOff x="3360" y="800"/>
            <a:chExt cx="620" cy="616"/>
          </a:xfrm>
        </p:grpSpPr>
        <p:sp>
          <p:nvSpPr>
            <p:cNvPr id="41056" name="AutoShape 2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1057" name="Freeform 258"/>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058" name="Group 259"/>
            <p:cNvGrpSpPr>
              <a:grpSpLocks/>
            </p:cNvGrpSpPr>
            <p:nvPr/>
          </p:nvGrpSpPr>
          <p:grpSpPr bwMode="auto">
            <a:xfrm flipH="1">
              <a:off x="3749" y="1171"/>
              <a:ext cx="212" cy="213"/>
              <a:chOff x="1350" y="686"/>
              <a:chExt cx="1132" cy="1132"/>
            </a:xfrm>
          </p:grpSpPr>
          <p:sp>
            <p:nvSpPr>
              <p:cNvPr id="41060" name="AutoShape 2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061" name="Picture 2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59" name="Picture 2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0" name="Group 263"/>
          <p:cNvGrpSpPr>
            <a:grpSpLocks/>
          </p:cNvGrpSpPr>
          <p:nvPr/>
        </p:nvGrpSpPr>
        <p:grpSpPr bwMode="auto">
          <a:xfrm>
            <a:off x="8118475" y="3673475"/>
            <a:ext cx="538163" cy="604838"/>
            <a:chOff x="2324" y="435"/>
            <a:chExt cx="933" cy="1052"/>
          </a:xfrm>
        </p:grpSpPr>
        <p:sp>
          <p:nvSpPr>
            <p:cNvPr id="41047" name="AutoShape 2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1048" name="Freeform 26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049" name="Freeform 26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1050" name="Freeform 26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1051" name="Group 268"/>
            <p:cNvGrpSpPr>
              <a:grpSpLocks/>
            </p:cNvGrpSpPr>
            <p:nvPr/>
          </p:nvGrpSpPr>
          <p:grpSpPr bwMode="auto">
            <a:xfrm>
              <a:off x="2889" y="957"/>
              <a:ext cx="348" cy="510"/>
              <a:chOff x="2784" y="3210"/>
              <a:chExt cx="523" cy="772"/>
            </a:xfrm>
          </p:grpSpPr>
          <p:sp>
            <p:nvSpPr>
              <p:cNvPr id="41052" name="AutoShape 2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053" name="AutoShape 2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1054" name="AutoShape 2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055" name="Oval 2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0991" name="Text Box 273"/>
          <p:cNvSpPr txBox="1">
            <a:spLocks noChangeArrowheads="1"/>
          </p:cNvSpPr>
          <p:nvPr/>
        </p:nvSpPr>
        <p:spPr bwMode="auto">
          <a:xfrm>
            <a:off x="7546975" y="5726113"/>
            <a:ext cx="117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vehicle in.</a:t>
            </a:r>
            <a:br>
              <a:rPr lang="en-US" sz="1800">
                <a:solidFill>
                  <a:schemeClr val="bg1"/>
                </a:solidFill>
              </a:rPr>
            </a:br>
            <a:r>
              <a:rPr lang="en-US" sz="1800">
                <a:solidFill>
                  <a:schemeClr val="bg1"/>
                </a:solidFill>
              </a:rPr>
              <a:t>(up to 1)</a:t>
            </a:r>
          </a:p>
        </p:txBody>
      </p:sp>
      <p:sp>
        <p:nvSpPr>
          <p:cNvPr id="40992" name="Text Box 274"/>
          <p:cNvSpPr txBox="1">
            <a:spLocks noChangeArrowheads="1"/>
          </p:cNvSpPr>
          <p:nvPr/>
        </p:nvSpPr>
        <p:spPr bwMode="auto">
          <a:xfrm>
            <a:off x="6335713" y="4640263"/>
            <a:ext cx="24796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claim, exp., policy, injury in., property in.</a:t>
            </a:r>
            <a:br>
              <a:rPr lang="en-US" sz="1800">
                <a:solidFill>
                  <a:schemeClr val="bg1"/>
                </a:solidFill>
              </a:rPr>
            </a:br>
            <a:r>
              <a:rPr lang="en-US" sz="1800">
                <a:solidFill>
                  <a:schemeClr val="bg1"/>
                </a:solidFill>
              </a:rPr>
              <a:t>(0)</a:t>
            </a:r>
          </a:p>
        </p:txBody>
      </p:sp>
      <p:sp>
        <p:nvSpPr>
          <p:cNvPr id="40993" name="Rectangle 275"/>
          <p:cNvSpPr>
            <a:spLocks noChangeArrowheads="1"/>
          </p:cNvSpPr>
          <p:nvPr/>
        </p:nvSpPr>
        <p:spPr bwMode="auto">
          <a:xfrm>
            <a:off x="6345238" y="3554413"/>
            <a:ext cx="2479675" cy="27987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40994" name="Group 276"/>
          <p:cNvGrpSpPr>
            <a:grpSpLocks/>
          </p:cNvGrpSpPr>
          <p:nvPr/>
        </p:nvGrpSpPr>
        <p:grpSpPr bwMode="auto">
          <a:xfrm>
            <a:off x="6688138" y="4041775"/>
            <a:ext cx="839787" cy="574675"/>
            <a:chOff x="1808" y="2634"/>
            <a:chExt cx="1186" cy="813"/>
          </a:xfrm>
        </p:grpSpPr>
        <p:grpSp>
          <p:nvGrpSpPr>
            <p:cNvPr id="41038" name="Group 277"/>
            <p:cNvGrpSpPr>
              <a:grpSpLocks/>
            </p:cNvGrpSpPr>
            <p:nvPr/>
          </p:nvGrpSpPr>
          <p:grpSpPr bwMode="auto">
            <a:xfrm>
              <a:off x="1808" y="2634"/>
              <a:ext cx="1186" cy="813"/>
              <a:chOff x="1732" y="3507"/>
              <a:chExt cx="1186" cy="813"/>
            </a:xfrm>
          </p:grpSpPr>
          <p:sp>
            <p:nvSpPr>
              <p:cNvPr id="41045" name="AutoShape 2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046" name="AutoShape 2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039" name="Group 280"/>
            <p:cNvGrpSpPr>
              <a:grpSpLocks/>
            </p:cNvGrpSpPr>
            <p:nvPr/>
          </p:nvGrpSpPr>
          <p:grpSpPr bwMode="auto">
            <a:xfrm>
              <a:off x="2083" y="2655"/>
              <a:ext cx="617" cy="784"/>
              <a:chOff x="2900" y="2726"/>
              <a:chExt cx="505" cy="642"/>
            </a:xfrm>
          </p:grpSpPr>
          <p:sp>
            <p:nvSpPr>
              <p:cNvPr id="41040" name="Oval 2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041" name="Freeform 2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41042" name="Freeform 283"/>
              <p:cNvSpPr>
                <a:spLocks/>
              </p:cNvSpPr>
              <p:nvPr/>
            </p:nvSpPr>
            <p:spPr bwMode="auto">
              <a:xfrm>
                <a:off x="2900" y="3068"/>
                <a:ext cx="409" cy="264"/>
              </a:xfrm>
              <a:custGeom>
                <a:avLst/>
                <a:gdLst>
                  <a:gd name="T0" fmla="*/ 1 w 559"/>
                  <a:gd name="T1" fmla="*/ 1 h 434"/>
                  <a:gd name="T2" fmla="*/ 10 w 559"/>
                  <a:gd name="T3" fmla="*/ 0 h 434"/>
                  <a:gd name="T4" fmla="*/ 9 w 559"/>
                  <a:gd name="T5" fmla="*/ 1 h 434"/>
                  <a:gd name="T6" fmla="*/ 17 w 559"/>
                  <a:gd name="T7" fmla="*/ 1 h 434"/>
                  <a:gd name="T8" fmla="*/ 22 w 559"/>
                  <a:gd name="T9" fmla="*/ 1 h 434"/>
                  <a:gd name="T10" fmla="*/ 25 w 559"/>
                  <a:gd name="T11" fmla="*/ 2 h 434"/>
                  <a:gd name="T12" fmla="*/ 23 w 559"/>
                  <a:gd name="T13" fmla="*/ 2 h 434"/>
                  <a:gd name="T14" fmla="*/ 17 w 559"/>
                  <a:gd name="T15" fmla="*/ 3 h 434"/>
                  <a:gd name="T16" fmla="*/ 10 w 559"/>
                  <a:gd name="T17" fmla="*/ 3 h 434"/>
                  <a:gd name="T18" fmla="*/ 4 w 559"/>
                  <a:gd name="T19" fmla="*/ 3 h 434"/>
                  <a:gd name="T20" fmla="*/ 1 w 559"/>
                  <a:gd name="T21" fmla="*/ 2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043" name="Freeform 284"/>
              <p:cNvSpPr>
                <a:spLocks/>
              </p:cNvSpPr>
              <p:nvPr/>
            </p:nvSpPr>
            <p:spPr bwMode="auto">
              <a:xfrm>
                <a:off x="3022" y="2996"/>
                <a:ext cx="219" cy="331"/>
              </a:xfrm>
              <a:custGeom>
                <a:avLst/>
                <a:gdLst>
                  <a:gd name="T0" fmla="*/ 11 w 300"/>
                  <a:gd name="T1" fmla="*/ 0 h 543"/>
                  <a:gd name="T2" fmla="*/ 0 w 300"/>
                  <a:gd name="T3" fmla="*/ 4 h 543"/>
                  <a:gd name="T4" fmla="*/ 8 w 300"/>
                  <a:gd name="T5" fmla="*/ 4 h 543"/>
                  <a:gd name="T6" fmla="*/ 1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41044" name="Line 2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40995" name="Group 286"/>
          <p:cNvGrpSpPr>
            <a:grpSpLocks/>
          </p:cNvGrpSpPr>
          <p:nvPr/>
        </p:nvGrpSpPr>
        <p:grpSpPr bwMode="auto">
          <a:xfrm>
            <a:off x="7670800" y="4068763"/>
            <a:ext cx="796925" cy="546100"/>
            <a:chOff x="3182" y="2642"/>
            <a:chExt cx="1186" cy="813"/>
          </a:xfrm>
        </p:grpSpPr>
        <p:grpSp>
          <p:nvGrpSpPr>
            <p:cNvPr id="41024" name="Group 287"/>
            <p:cNvGrpSpPr>
              <a:grpSpLocks/>
            </p:cNvGrpSpPr>
            <p:nvPr/>
          </p:nvGrpSpPr>
          <p:grpSpPr bwMode="auto">
            <a:xfrm>
              <a:off x="3182" y="2642"/>
              <a:ext cx="1186" cy="813"/>
              <a:chOff x="1732" y="3507"/>
              <a:chExt cx="1186" cy="813"/>
            </a:xfrm>
          </p:grpSpPr>
          <p:sp>
            <p:nvSpPr>
              <p:cNvPr id="41036" name="AutoShape 28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037" name="AutoShape 28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41025" name="Group 290"/>
            <p:cNvGrpSpPr>
              <a:grpSpLocks/>
            </p:cNvGrpSpPr>
            <p:nvPr/>
          </p:nvGrpSpPr>
          <p:grpSpPr bwMode="auto">
            <a:xfrm>
              <a:off x="3309" y="2668"/>
              <a:ext cx="876" cy="739"/>
              <a:chOff x="3309" y="2668"/>
              <a:chExt cx="876" cy="739"/>
            </a:xfrm>
          </p:grpSpPr>
          <p:sp>
            <p:nvSpPr>
              <p:cNvPr id="41026" name="Freeform 291"/>
              <p:cNvSpPr>
                <a:spLocks/>
              </p:cNvSpPr>
              <p:nvPr/>
            </p:nvSpPr>
            <p:spPr bwMode="auto">
              <a:xfrm>
                <a:off x="3344" y="2668"/>
                <a:ext cx="841" cy="739"/>
              </a:xfrm>
              <a:custGeom>
                <a:avLst/>
                <a:gdLst>
                  <a:gd name="T0" fmla="*/ 264 w 638"/>
                  <a:gd name="T1" fmla="*/ 8777 h 561"/>
                  <a:gd name="T2" fmla="*/ 264 w 638"/>
                  <a:gd name="T3" fmla="*/ 5052 h 561"/>
                  <a:gd name="T4" fmla="*/ 0 w 638"/>
                  <a:gd name="T5" fmla="*/ 4576 h 561"/>
                  <a:gd name="T6" fmla="*/ 5263 w 638"/>
                  <a:gd name="T7" fmla="*/ 95 h 561"/>
                  <a:gd name="T8" fmla="*/ 7168 w 638"/>
                  <a:gd name="T9" fmla="*/ 1888 h 561"/>
                  <a:gd name="T10" fmla="*/ 7168 w 638"/>
                  <a:gd name="T11" fmla="*/ 0 h 561"/>
                  <a:gd name="T12" fmla="*/ 8676 w 638"/>
                  <a:gd name="T13" fmla="*/ 0 h 561"/>
                  <a:gd name="T14" fmla="*/ 8676 w 638"/>
                  <a:gd name="T15" fmla="*/ 3353 h 561"/>
                  <a:gd name="T16" fmla="*/ 10108 w 638"/>
                  <a:gd name="T17" fmla="*/ 4517 h 561"/>
                  <a:gd name="T18" fmla="*/ 9594 w 638"/>
                  <a:gd name="T19" fmla="*/ 5004 h 561"/>
                  <a:gd name="T20" fmla="*/ 9594 w 638"/>
                  <a:gd name="T21" fmla="*/ 8826 h 561"/>
                  <a:gd name="T22" fmla="*/ 264 w 638"/>
                  <a:gd name="T23" fmla="*/ 8777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027" name="Rectangle 292"/>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41028" name="Rectangle 293"/>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029" name="Line 294"/>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30" name="Line 295"/>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31" name="Rectangle 296"/>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41032" name="Line 297"/>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33" name="Line 298"/>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34" name="Freeform 299"/>
              <p:cNvSpPr>
                <a:spLocks/>
              </p:cNvSpPr>
              <p:nvPr/>
            </p:nvSpPr>
            <p:spPr bwMode="auto">
              <a:xfrm>
                <a:off x="3309" y="2675"/>
                <a:ext cx="326" cy="428"/>
              </a:xfrm>
              <a:custGeom>
                <a:avLst/>
                <a:gdLst>
                  <a:gd name="T0" fmla="*/ 0 w 1163"/>
                  <a:gd name="T1" fmla="*/ 0 h 1531"/>
                  <a:gd name="T2" fmla="*/ 0 w 1163"/>
                  <a:gd name="T3" fmla="*/ 0 h 1531"/>
                  <a:gd name="T4" fmla="*/ 0 w 1163"/>
                  <a:gd name="T5" fmla="*/ 0 h 1531"/>
                  <a:gd name="T6" fmla="*/ 0 w 1163"/>
                  <a:gd name="T7" fmla="*/ 0 h 1531"/>
                  <a:gd name="T8" fmla="*/ 0 w 1163"/>
                  <a:gd name="T9" fmla="*/ 0 h 1531"/>
                  <a:gd name="T10" fmla="*/ 0 w 1163"/>
                  <a:gd name="T11" fmla="*/ 0 h 1531"/>
                  <a:gd name="T12" fmla="*/ 0 w 1163"/>
                  <a:gd name="T13" fmla="*/ 0 h 1531"/>
                  <a:gd name="T14" fmla="*/ 0 w 1163"/>
                  <a:gd name="T15" fmla="*/ 0 h 1531"/>
                  <a:gd name="T16" fmla="*/ 0 w 1163"/>
                  <a:gd name="T17" fmla="*/ 0 h 1531"/>
                  <a:gd name="T18" fmla="*/ 0 w 1163"/>
                  <a:gd name="T19" fmla="*/ 0 h 1531"/>
                  <a:gd name="T20" fmla="*/ 0 w 1163"/>
                  <a:gd name="T21" fmla="*/ 0 h 1531"/>
                  <a:gd name="T22" fmla="*/ 0 w 1163"/>
                  <a:gd name="T23" fmla="*/ 0 h 1531"/>
                  <a:gd name="T24" fmla="*/ 0 w 1163"/>
                  <a:gd name="T25" fmla="*/ 0 h 1531"/>
                  <a:gd name="T26" fmla="*/ 0 w 1163"/>
                  <a:gd name="T27" fmla="*/ 0 h 1531"/>
                  <a:gd name="T28" fmla="*/ 0 w 1163"/>
                  <a:gd name="T29" fmla="*/ 0 h 1531"/>
                  <a:gd name="T30" fmla="*/ 0 w 1163"/>
                  <a:gd name="T31" fmla="*/ 0 h 1531"/>
                  <a:gd name="T32" fmla="*/ 0 w 1163"/>
                  <a:gd name="T33" fmla="*/ 0 h 1531"/>
                  <a:gd name="T34" fmla="*/ 0 w 1163"/>
                  <a:gd name="T35" fmla="*/ 0 h 1531"/>
                  <a:gd name="T36" fmla="*/ 0 w 1163"/>
                  <a:gd name="T37" fmla="*/ 0 h 1531"/>
                  <a:gd name="T38" fmla="*/ 0 w 1163"/>
                  <a:gd name="T39" fmla="*/ 0 h 1531"/>
                  <a:gd name="T40" fmla="*/ 0 w 1163"/>
                  <a:gd name="T41" fmla="*/ 0 h 1531"/>
                  <a:gd name="T42" fmla="*/ 0 w 1163"/>
                  <a:gd name="T43" fmla="*/ 0 h 1531"/>
                  <a:gd name="T44" fmla="*/ 0 w 1163"/>
                  <a:gd name="T45" fmla="*/ 0 h 1531"/>
                  <a:gd name="T46" fmla="*/ 0 w 1163"/>
                  <a:gd name="T47" fmla="*/ 0 h 1531"/>
                  <a:gd name="T48" fmla="*/ 0 w 1163"/>
                  <a:gd name="T49" fmla="*/ 0 h 1531"/>
                  <a:gd name="T50" fmla="*/ 0 w 1163"/>
                  <a:gd name="T51" fmla="*/ 0 h 1531"/>
                  <a:gd name="T52" fmla="*/ 0 w 1163"/>
                  <a:gd name="T53" fmla="*/ 0 h 1531"/>
                  <a:gd name="T54" fmla="*/ 0 w 1163"/>
                  <a:gd name="T55" fmla="*/ 0 h 1531"/>
                  <a:gd name="T56" fmla="*/ 0 w 1163"/>
                  <a:gd name="T57" fmla="*/ 0 h 1531"/>
                  <a:gd name="T58" fmla="*/ 0 w 1163"/>
                  <a:gd name="T59" fmla="*/ 0 h 1531"/>
                  <a:gd name="T60" fmla="*/ 0 w 1163"/>
                  <a:gd name="T61" fmla="*/ 0 h 1531"/>
                  <a:gd name="T62" fmla="*/ 0 w 1163"/>
                  <a:gd name="T63" fmla="*/ 0 h 1531"/>
                  <a:gd name="T64" fmla="*/ 0 w 1163"/>
                  <a:gd name="T65" fmla="*/ 0 h 1531"/>
                  <a:gd name="T66" fmla="*/ 0 w 1163"/>
                  <a:gd name="T67" fmla="*/ 0 h 1531"/>
                  <a:gd name="T68" fmla="*/ 0 w 1163"/>
                  <a:gd name="T69" fmla="*/ 0 h 1531"/>
                  <a:gd name="T70" fmla="*/ 0 w 1163"/>
                  <a:gd name="T71" fmla="*/ 0 h 1531"/>
                  <a:gd name="T72" fmla="*/ 0 w 1163"/>
                  <a:gd name="T73" fmla="*/ 0 h 1531"/>
                  <a:gd name="T74" fmla="*/ 0 w 1163"/>
                  <a:gd name="T75" fmla="*/ 0 h 1531"/>
                  <a:gd name="T76" fmla="*/ 0 w 1163"/>
                  <a:gd name="T77" fmla="*/ 0 h 1531"/>
                  <a:gd name="T78" fmla="*/ 0 w 1163"/>
                  <a:gd name="T79" fmla="*/ 0 h 1531"/>
                  <a:gd name="T80" fmla="*/ 0 w 1163"/>
                  <a:gd name="T81" fmla="*/ 0 h 1531"/>
                  <a:gd name="T82" fmla="*/ 0 w 1163"/>
                  <a:gd name="T83" fmla="*/ 0 h 1531"/>
                  <a:gd name="T84" fmla="*/ 0 w 1163"/>
                  <a:gd name="T85" fmla="*/ 0 h 1531"/>
                  <a:gd name="T86" fmla="*/ 0 w 1163"/>
                  <a:gd name="T87" fmla="*/ 0 h 1531"/>
                  <a:gd name="T88" fmla="*/ 0 w 1163"/>
                  <a:gd name="T89" fmla="*/ 0 h 1531"/>
                  <a:gd name="T90" fmla="*/ 0 w 1163"/>
                  <a:gd name="T91" fmla="*/ 0 h 1531"/>
                  <a:gd name="T92" fmla="*/ 0 w 1163"/>
                  <a:gd name="T93" fmla="*/ 0 h 1531"/>
                  <a:gd name="T94" fmla="*/ 0 w 1163"/>
                  <a:gd name="T95" fmla="*/ 0 h 1531"/>
                  <a:gd name="T96" fmla="*/ 0 w 1163"/>
                  <a:gd name="T97" fmla="*/ 0 h 1531"/>
                  <a:gd name="T98" fmla="*/ 0 w 1163"/>
                  <a:gd name="T99" fmla="*/ 0 h 1531"/>
                  <a:gd name="T100" fmla="*/ 0 w 1163"/>
                  <a:gd name="T101" fmla="*/ 0 h 1531"/>
                  <a:gd name="T102" fmla="*/ 0 w 1163"/>
                  <a:gd name="T103" fmla="*/ 0 h 1531"/>
                  <a:gd name="T104" fmla="*/ 0 w 1163"/>
                  <a:gd name="T105" fmla="*/ 0 h 1531"/>
                  <a:gd name="T106" fmla="*/ 0 w 1163"/>
                  <a:gd name="T107" fmla="*/ 0 h 1531"/>
                  <a:gd name="T108" fmla="*/ 0 w 1163"/>
                  <a:gd name="T109" fmla="*/ 0 h 1531"/>
                  <a:gd name="T110" fmla="*/ 0 w 1163"/>
                  <a:gd name="T111" fmla="*/ 0 h 1531"/>
                  <a:gd name="T112" fmla="*/ 0 w 1163"/>
                  <a:gd name="T113" fmla="*/ 0 h 1531"/>
                  <a:gd name="T114" fmla="*/ 0 w 1163"/>
                  <a:gd name="T115" fmla="*/ 0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41035" name="Freeform 300"/>
              <p:cNvSpPr>
                <a:spLocks/>
              </p:cNvSpPr>
              <p:nvPr/>
            </p:nvSpPr>
            <p:spPr bwMode="auto">
              <a:xfrm>
                <a:off x="3332" y="2706"/>
                <a:ext cx="43" cy="49"/>
              </a:xfrm>
              <a:custGeom>
                <a:avLst/>
                <a:gdLst>
                  <a:gd name="T0" fmla="*/ 0 w 154"/>
                  <a:gd name="T1" fmla="*/ 0 h 173"/>
                  <a:gd name="T2" fmla="*/ 0 w 154"/>
                  <a:gd name="T3" fmla="*/ 0 h 173"/>
                  <a:gd name="T4" fmla="*/ 0 w 154"/>
                  <a:gd name="T5" fmla="*/ 0 h 173"/>
                  <a:gd name="T6" fmla="*/ 0 w 154"/>
                  <a:gd name="T7" fmla="*/ 0 h 173"/>
                  <a:gd name="T8" fmla="*/ 0 w 154"/>
                  <a:gd name="T9" fmla="*/ 0 h 173"/>
                  <a:gd name="T10" fmla="*/ 0 w 154"/>
                  <a:gd name="T11" fmla="*/ 0 h 173"/>
                  <a:gd name="T12" fmla="*/ 0 w 154"/>
                  <a:gd name="T13" fmla="*/ 0 h 173"/>
                  <a:gd name="T14" fmla="*/ 0 w 154"/>
                  <a:gd name="T15" fmla="*/ 0 h 173"/>
                  <a:gd name="T16" fmla="*/ 0 w 154"/>
                  <a:gd name="T17" fmla="*/ 0 h 173"/>
                  <a:gd name="T18" fmla="*/ 0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0 h 173"/>
                  <a:gd name="T40" fmla="*/ 0 w 154"/>
                  <a:gd name="T41" fmla="*/ 0 h 173"/>
                  <a:gd name="T42" fmla="*/ 0 w 154"/>
                  <a:gd name="T43" fmla="*/ 0 h 173"/>
                  <a:gd name="T44" fmla="*/ 0 w 154"/>
                  <a:gd name="T45" fmla="*/ 0 h 173"/>
                  <a:gd name="T46" fmla="*/ 0 w 154"/>
                  <a:gd name="T47" fmla="*/ 0 h 173"/>
                  <a:gd name="T48" fmla="*/ 0 w 154"/>
                  <a:gd name="T49" fmla="*/ 0 h 173"/>
                  <a:gd name="T50" fmla="*/ 0 w 154"/>
                  <a:gd name="T51" fmla="*/ 0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40996" name="Group 301"/>
          <p:cNvGrpSpPr>
            <a:grpSpLocks/>
          </p:cNvGrpSpPr>
          <p:nvPr/>
        </p:nvGrpSpPr>
        <p:grpSpPr bwMode="auto">
          <a:xfrm>
            <a:off x="6670675" y="5705475"/>
            <a:ext cx="841375" cy="576263"/>
            <a:chOff x="463" y="1743"/>
            <a:chExt cx="1186" cy="813"/>
          </a:xfrm>
        </p:grpSpPr>
        <p:sp>
          <p:nvSpPr>
            <p:cNvPr id="41004" name="Freeform 302"/>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 name="Freeform 303"/>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 name="AutoShape 30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1007" name="AutoShape 30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1008" name="Freeform 30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1009" name="Freeform 30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010" name="Freeform 30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1011" name="Freeform 309"/>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 name="Freeform 310"/>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 name="Freeform 311"/>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 name="Freeform 31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015" name="Freeform 313"/>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1016" name="Line 31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17" name="Line 31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18" name="Oval 31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1019" name="Freeform 317"/>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0" name="Freeform 318"/>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1" name="Oval 31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1022" name="Freeform 320"/>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3" name="Freeform 321"/>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997" name="Group 322"/>
          <p:cNvGrpSpPr>
            <a:grpSpLocks/>
          </p:cNvGrpSpPr>
          <p:nvPr/>
        </p:nvGrpSpPr>
        <p:grpSpPr bwMode="auto">
          <a:xfrm>
            <a:off x="7300913" y="2536825"/>
            <a:ext cx="820737" cy="749300"/>
            <a:chOff x="1929" y="2960"/>
            <a:chExt cx="728" cy="665"/>
          </a:xfrm>
        </p:grpSpPr>
        <p:sp>
          <p:nvSpPr>
            <p:cNvPr id="40998" name="AutoShape 32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40999" name="Group 324"/>
            <p:cNvGrpSpPr>
              <a:grpSpLocks/>
            </p:cNvGrpSpPr>
            <p:nvPr/>
          </p:nvGrpSpPr>
          <p:grpSpPr bwMode="auto">
            <a:xfrm>
              <a:off x="2328" y="3296"/>
              <a:ext cx="329" cy="329"/>
              <a:chOff x="2806" y="3358"/>
              <a:chExt cx="329" cy="329"/>
            </a:xfrm>
          </p:grpSpPr>
          <p:sp>
            <p:nvSpPr>
              <p:cNvPr id="41000" name="Oval 32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41001" name="Freeform 32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1002" name="Freeform 32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1003" name="Freeform 328"/>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3705728"/>
            <a:ext cx="7424737" cy="27808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6" name="Rectangle 2"/>
          <p:cNvSpPr>
            <a:spLocks noGrp="1" noChangeArrowheads="1"/>
          </p:cNvSpPr>
          <p:nvPr>
            <p:ph type="title"/>
          </p:nvPr>
        </p:nvSpPr>
        <p:spPr/>
        <p:txBody>
          <a:bodyPr/>
          <a:lstStyle/>
          <a:p>
            <a:pPr eaLnBrk="1" hangingPunct="1"/>
            <a:r>
              <a:rPr lang="en-US" smtClean="0"/>
              <a:t>Entity role constraints in the UI (1)</a:t>
            </a:r>
          </a:p>
        </p:txBody>
      </p:sp>
      <p:sp>
        <p:nvSpPr>
          <p:cNvPr id="41987" name="Rectangle 3"/>
          <p:cNvSpPr>
            <a:spLocks noGrp="1" noChangeArrowheads="1"/>
          </p:cNvSpPr>
          <p:nvPr>
            <p:ph idx="1"/>
          </p:nvPr>
        </p:nvSpPr>
        <p:spPr>
          <a:xfrm>
            <a:off x="5026358" y="587100"/>
            <a:ext cx="4117642" cy="2535238"/>
          </a:xfrm>
        </p:spPr>
        <p:txBody>
          <a:bodyPr/>
          <a:lstStyle/>
          <a:p>
            <a:r>
              <a:rPr lang="en-US" dirty="0" smtClean="0"/>
              <a:t>If role is required:</a:t>
            </a:r>
          </a:p>
          <a:p>
            <a:pPr lvl="1"/>
            <a:r>
              <a:rPr lang="en-US" dirty="0" smtClean="0"/>
              <a:t>Contact must be specified during object creation</a:t>
            </a:r>
          </a:p>
          <a:p>
            <a:pPr lvl="1"/>
            <a:r>
              <a:rPr lang="en-US" dirty="0" smtClean="0"/>
              <a:t>Role can be shifted between contacts, but must always exist</a:t>
            </a:r>
          </a:p>
        </p:txBody>
      </p:sp>
      <p:sp>
        <p:nvSpPr>
          <p:cNvPr id="41989" name="AutoShape 5"/>
          <p:cNvSpPr>
            <a:spLocks noChangeArrowheads="1"/>
          </p:cNvSpPr>
          <p:nvPr/>
        </p:nvSpPr>
        <p:spPr bwMode="auto">
          <a:xfrm>
            <a:off x="3314700" y="6208785"/>
            <a:ext cx="5667375" cy="2778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41992" name="Group 8"/>
          <p:cNvGrpSpPr>
            <a:grpSpLocks/>
          </p:cNvGrpSpPr>
          <p:nvPr/>
        </p:nvGrpSpPr>
        <p:grpSpPr bwMode="auto">
          <a:xfrm>
            <a:off x="2739232" y="722313"/>
            <a:ext cx="641350" cy="636588"/>
            <a:chOff x="3360" y="800"/>
            <a:chExt cx="620" cy="616"/>
          </a:xfrm>
        </p:grpSpPr>
        <p:sp>
          <p:nvSpPr>
            <p:cNvPr id="42000" name="AutoShape 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2001" name="Freeform 10"/>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2002" name="Group 11"/>
            <p:cNvGrpSpPr>
              <a:grpSpLocks/>
            </p:cNvGrpSpPr>
            <p:nvPr/>
          </p:nvGrpSpPr>
          <p:grpSpPr bwMode="auto">
            <a:xfrm flipH="1">
              <a:off x="3749" y="1171"/>
              <a:ext cx="212" cy="213"/>
              <a:chOff x="1350" y="686"/>
              <a:chExt cx="1132" cy="1132"/>
            </a:xfrm>
          </p:grpSpPr>
          <p:sp>
            <p:nvSpPr>
              <p:cNvPr id="42004"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2005" name="Picture 1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003" name="Picture 1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3" name="Text Box 15"/>
          <p:cNvSpPr txBox="1">
            <a:spLocks noChangeArrowheads="1"/>
          </p:cNvSpPr>
          <p:nvPr/>
        </p:nvSpPr>
        <p:spPr bwMode="auto">
          <a:xfrm>
            <a:off x="3491707" y="741363"/>
            <a:ext cx="132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exposure</a:t>
            </a:r>
            <a:br>
              <a:rPr lang="en-US" sz="1800">
                <a:solidFill>
                  <a:schemeClr val="bg1"/>
                </a:solidFill>
              </a:rPr>
            </a:br>
            <a:r>
              <a:rPr lang="en-US" sz="1800">
                <a:solidFill>
                  <a:schemeClr val="bg1"/>
                </a:solidFill>
              </a:rPr>
              <a:t>(exactly 1)</a:t>
            </a:r>
          </a:p>
        </p:txBody>
      </p:sp>
      <p:grpSp>
        <p:nvGrpSpPr>
          <p:cNvPr id="41994" name="Group 16"/>
          <p:cNvGrpSpPr>
            <a:grpSpLocks/>
          </p:cNvGrpSpPr>
          <p:nvPr/>
        </p:nvGrpSpPr>
        <p:grpSpPr bwMode="auto">
          <a:xfrm>
            <a:off x="1697832" y="698501"/>
            <a:ext cx="688975" cy="688975"/>
            <a:chOff x="1350" y="686"/>
            <a:chExt cx="1132" cy="1132"/>
          </a:xfrm>
        </p:grpSpPr>
        <p:sp>
          <p:nvSpPr>
            <p:cNvPr id="41998" name="AutoShape 1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1999" name="Picture 1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Text Box 19"/>
          <p:cNvSpPr txBox="1">
            <a:spLocks noChangeArrowheads="1"/>
          </p:cNvSpPr>
          <p:nvPr/>
        </p:nvSpPr>
        <p:spPr bwMode="auto">
          <a:xfrm>
            <a:off x="570707" y="876301"/>
            <a:ext cx="1057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claimant</a:t>
            </a:r>
          </a:p>
        </p:txBody>
      </p:sp>
      <p:sp>
        <p:nvSpPr>
          <p:cNvPr id="41996" name="AutoShape 20"/>
          <p:cNvSpPr>
            <a:spLocks noChangeArrowheads="1"/>
          </p:cNvSpPr>
          <p:nvPr/>
        </p:nvSpPr>
        <p:spPr bwMode="auto">
          <a:xfrm>
            <a:off x="2329657" y="887413"/>
            <a:ext cx="442912" cy="346075"/>
          </a:xfrm>
          <a:prstGeom prst="rightArrow">
            <a:avLst>
              <a:gd name="adj1" fmla="val 50000"/>
              <a:gd name="adj2" fmla="val 31995"/>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7" name="Rectangle 21"/>
          <p:cNvSpPr>
            <a:spLocks noChangeArrowheads="1"/>
          </p:cNvSpPr>
          <p:nvPr/>
        </p:nvSpPr>
        <p:spPr bwMode="auto">
          <a:xfrm>
            <a:off x="583407" y="584201"/>
            <a:ext cx="4198937" cy="9001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01" y="1387477"/>
            <a:ext cx="3511550" cy="27722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91" name="AutoShape 7"/>
          <p:cNvSpPr>
            <a:spLocks noChangeArrowheads="1"/>
          </p:cNvSpPr>
          <p:nvPr/>
        </p:nvSpPr>
        <p:spPr bwMode="auto">
          <a:xfrm>
            <a:off x="469901" y="3926871"/>
            <a:ext cx="3226968" cy="23288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2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275" y="2773615"/>
            <a:ext cx="4876800" cy="771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 name="AutoShape 7"/>
          <p:cNvSpPr>
            <a:spLocks noChangeArrowheads="1"/>
          </p:cNvSpPr>
          <p:nvPr/>
        </p:nvSpPr>
        <p:spPr bwMode="auto">
          <a:xfrm>
            <a:off x="4534903" y="3042936"/>
            <a:ext cx="4447172" cy="23288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42" y="742986"/>
            <a:ext cx="6387666" cy="274309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0" name="Rectangle 2"/>
          <p:cNvSpPr>
            <a:spLocks noGrp="1" noChangeArrowheads="1"/>
          </p:cNvSpPr>
          <p:nvPr>
            <p:ph type="title"/>
          </p:nvPr>
        </p:nvSpPr>
        <p:spPr/>
        <p:txBody>
          <a:bodyPr/>
          <a:lstStyle/>
          <a:p>
            <a:pPr eaLnBrk="1" hangingPunct="1"/>
            <a:r>
              <a:rPr lang="en-US" smtClean="0"/>
              <a:t>Entity role constraints in the UI (2)</a:t>
            </a:r>
          </a:p>
        </p:txBody>
      </p:sp>
      <p:sp>
        <p:nvSpPr>
          <p:cNvPr id="43011" name="Rectangle 4"/>
          <p:cNvSpPr>
            <a:spLocks noGrp="1" noChangeArrowheads="1"/>
          </p:cNvSpPr>
          <p:nvPr>
            <p:ph idx="1"/>
          </p:nvPr>
        </p:nvSpPr>
        <p:spPr>
          <a:xfrm>
            <a:off x="432593" y="5057731"/>
            <a:ext cx="6689510" cy="1192212"/>
          </a:xfrm>
        </p:spPr>
        <p:txBody>
          <a:bodyPr/>
          <a:lstStyle/>
          <a:p>
            <a:r>
              <a:rPr lang="en-US" dirty="0" smtClean="0"/>
              <a:t>If role is not allowed:</a:t>
            </a:r>
          </a:p>
          <a:p>
            <a:pPr lvl="1"/>
            <a:r>
              <a:rPr lang="en-US" dirty="0" smtClean="0"/>
              <a:t>Does not appear in dropdown once Related To entity is selected</a:t>
            </a:r>
          </a:p>
          <a:p>
            <a:endParaRPr lang="en-US" dirty="0" smtClean="0"/>
          </a:p>
        </p:txBody>
      </p:sp>
      <p:sp>
        <p:nvSpPr>
          <p:cNvPr id="43013" name="Text Box 5"/>
          <p:cNvSpPr txBox="1">
            <a:spLocks noChangeArrowheads="1"/>
          </p:cNvSpPr>
          <p:nvPr/>
        </p:nvSpPr>
        <p:spPr bwMode="auto">
          <a:xfrm>
            <a:off x="4783138" y="3802063"/>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(0)</a:t>
            </a:r>
          </a:p>
        </p:txBody>
      </p:sp>
      <p:grpSp>
        <p:nvGrpSpPr>
          <p:cNvPr id="43014" name="Group 6"/>
          <p:cNvGrpSpPr>
            <a:grpSpLocks/>
          </p:cNvGrpSpPr>
          <p:nvPr/>
        </p:nvGrpSpPr>
        <p:grpSpPr bwMode="auto">
          <a:xfrm>
            <a:off x="3060700" y="3730625"/>
            <a:ext cx="688975" cy="688975"/>
            <a:chOff x="1350" y="686"/>
            <a:chExt cx="1132" cy="1132"/>
          </a:xfrm>
        </p:grpSpPr>
        <p:sp>
          <p:nvSpPr>
            <p:cNvPr id="43030" name="AutoShape 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3031" name="Picture 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5" name="Text Box 9"/>
          <p:cNvSpPr txBox="1">
            <a:spLocks noChangeArrowheads="1"/>
          </p:cNvSpPr>
          <p:nvPr/>
        </p:nvSpPr>
        <p:spPr bwMode="auto">
          <a:xfrm>
            <a:off x="1965325" y="3929063"/>
            <a:ext cx="1025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claimant</a:t>
            </a:r>
          </a:p>
        </p:txBody>
      </p:sp>
      <p:sp>
        <p:nvSpPr>
          <p:cNvPr id="43016" name="Rectangle 10"/>
          <p:cNvSpPr>
            <a:spLocks noChangeArrowheads="1"/>
          </p:cNvSpPr>
          <p:nvPr/>
        </p:nvSpPr>
        <p:spPr bwMode="auto">
          <a:xfrm>
            <a:off x="1946275" y="3616325"/>
            <a:ext cx="4005263" cy="9001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3017" name="Group 11"/>
          <p:cNvGrpSpPr>
            <a:grpSpLocks/>
          </p:cNvGrpSpPr>
          <p:nvPr/>
        </p:nvGrpSpPr>
        <p:grpSpPr bwMode="auto">
          <a:xfrm>
            <a:off x="4090988" y="3716338"/>
            <a:ext cx="622300" cy="700087"/>
            <a:chOff x="2324" y="435"/>
            <a:chExt cx="933" cy="1052"/>
          </a:xfrm>
        </p:grpSpPr>
        <p:sp>
          <p:nvSpPr>
            <p:cNvPr id="43021" name="AutoShape 1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022" name="Freeform 1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023" name="Freeform 1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024" name="Freeform 1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025" name="Group 16"/>
            <p:cNvGrpSpPr>
              <a:grpSpLocks/>
            </p:cNvGrpSpPr>
            <p:nvPr/>
          </p:nvGrpSpPr>
          <p:grpSpPr bwMode="auto">
            <a:xfrm>
              <a:off x="2889" y="957"/>
              <a:ext cx="348" cy="510"/>
              <a:chOff x="2784" y="3210"/>
              <a:chExt cx="523" cy="772"/>
            </a:xfrm>
          </p:grpSpPr>
          <p:sp>
            <p:nvSpPr>
              <p:cNvPr id="43026" name="AutoShape 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027" name="AutoShape 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028" name="AutoShape 1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029" name="Oval 2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18" name="AutoShape 21"/>
          <p:cNvSpPr>
            <a:spLocks noChangeArrowheads="1"/>
          </p:cNvSpPr>
          <p:nvPr/>
        </p:nvSpPr>
        <p:spPr bwMode="auto">
          <a:xfrm>
            <a:off x="3692525" y="3919538"/>
            <a:ext cx="442913" cy="346075"/>
          </a:xfrm>
          <a:prstGeom prst="rightArrow">
            <a:avLst>
              <a:gd name="adj1" fmla="val 50000"/>
              <a:gd name="adj2" fmla="val 31995"/>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019" name="Text Box 22"/>
          <p:cNvSpPr txBox="1">
            <a:spLocks noChangeArrowheads="1"/>
          </p:cNvSpPr>
          <p:nvPr/>
        </p:nvSpPr>
        <p:spPr bwMode="auto">
          <a:xfrm>
            <a:off x="4166648" y="2970525"/>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(policy)</a:t>
            </a:r>
          </a:p>
        </p:txBody>
      </p:sp>
      <p:pic>
        <p:nvPicPr>
          <p:cNvPr id="10242" name="Picture 2" descr="C:\Users\trhoades\AppData\Local\Temp\SNAGHTML24055a9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613" y="982707"/>
            <a:ext cx="1575940" cy="5267236"/>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6" name="Line 6"/>
          <p:cNvSpPr>
            <a:spLocks noChangeShapeType="1"/>
          </p:cNvSpPr>
          <p:nvPr/>
        </p:nvSpPr>
        <p:spPr bwMode="auto">
          <a:xfrm flipH="1" flipV="1">
            <a:off x="6943508" y="3359887"/>
            <a:ext cx="348105" cy="289005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7"/>
          <p:cNvSpPr>
            <a:spLocks noChangeShapeType="1"/>
          </p:cNvSpPr>
          <p:nvPr/>
        </p:nvSpPr>
        <p:spPr bwMode="auto">
          <a:xfrm flipV="1">
            <a:off x="6943508" y="1180214"/>
            <a:ext cx="357188" cy="182571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8" name="AutoShape 12"/>
          <p:cNvSpPr>
            <a:spLocks noChangeArrowheads="1"/>
          </p:cNvSpPr>
          <p:nvPr/>
        </p:nvSpPr>
        <p:spPr bwMode="auto">
          <a:xfrm>
            <a:off x="5240338" y="2970525"/>
            <a:ext cx="1703170" cy="35746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 name="Text Box 22"/>
          <p:cNvSpPr txBox="1">
            <a:spLocks noChangeArrowheads="1"/>
          </p:cNvSpPr>
          <p:nvPr/>
        </p:nvSpPr>
        <p:spPr bwMode="auto">
          <a:xfrm>
            <a:off x="7291613" y="708070"/>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smtClean="0"/>
              <a:t>claimant</a:t>
            </a:r>
            <a:endParaRPr lang="en-US" sz="1800" dirty="0"/>
          </a:p>
        </p:txBody>
      </p:sp>
      <p:sp>
        <p:nvSpPr>
          <p:cNvPr id="30" name="AutoShape 18"/>
          <p:cNvSpPr>
            <a:spLocks noChangeArrowheads="1"/>
          </p:cNvSpPr>
          <p:nvPr/>
        </p:nvSpPr>
        <p:spPr bwMode="auto">
          <a:xfrm>
            <a:off x="7403308" y="179744"/>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4846638" y="1963738"/>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1" name="Line 3"/>
          <p:cNvSpPr>
            <a:spLocks noChangeShapeType="1"/>
          </p:cNvSpPr>
          <p:nvPr/>
        </p:nvSpPr>
        <p:spPr bwMode="auto">
          <a:xfrm>
            <a:off x="4284663" y="1985963"/>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2" name="Rectangle 4"/>
          <p:cNvSpPr>
            <a:spLocks noGrp="1" noChangeArrowheads="1"/>
          </p:cNvSpPr>
          <p:nvPr>
            <p:ph type="title"/>
          </p:nvPr>
        </p:nvSpPr>
        <p:spPr/>
        <p:txBody>
          <a:bodyPr/>
          <a:lstStyle/>
          <a:p>
            <a:pPr eaLnBrk="1" hangingPunct="1"/>
            <a:r>
              <a:rPr lang="en-US" smtClean="0"/>
              <a:t>Contacts</a:t>
            </a:r>
          </a:p>
        </p:txBody>
      </p:sp>
      <p:sp>
        <p:nvSpPr>
          <p:cNvPr id="7173" name="Rectangle 5"/>
          <p:cNvSpPr>
            <a:spLocks noGrp="1" noChangeArrowheads="1"/>
          </p:cNvSpPr>
          <p:nvPr>
            <p:ph idx="1"/>
          </p:nvPr>
        </p:nvSpPr>
        <p:spPr>
          <a:xfrm>
            <a:off x="519113" y="4465638"/>
            <a:ext cx="8318500" cy="1924050"/>
          </a:xfrm>
        </p:spPr>
        <p:txBody>
          <a:bodyPr/>
          <a:lstStyle/>
          <a:p>
            <a:r>
              <a:rPr lang="en-US" dirty="0" smtClean="0"/>
              <a:t>A contact is a person, organization, or venue which is related to the claim, such as...</a:t>
            </a:r>
          </a:p>
          <a:p>
            <a:pPr lvl="1"/>
            <a:r>
              <a:rPr lang="en-US" dirty="0" smtClean="0"/>
              <a:t>Someone who suffered a loss</a:t>
            </a:r>
          </a:p>
          <a:p>
            <a:pPr lvl="1"/>
            <a:r>
              <a:rPr lang="en-US" dirty="0" smtClean="0"/>
              <a:t>Some company or vendor which repaired a damaged asset</a:t>
            </a:r>
          </a:p>
          <a:p>
            <a:pPr lvl="1"/>
            <a:r>
              <a:rPr lang="en-US" dirty="0" smtClean="0"/>
              <a:t>Some place where disputes were resolved</a:t>
            </a:r>
          </a:p>
        </p:txBody>
      </p:sp>
      <p:sp>
        <p:nvSpPr>
          <p:cNvPr id="7174" name="Text Box 6"/>
          <p:cNvSpPr txBox="1">
            <a:spLocks noChangeArrowheads="1"/>
          </p:cNvSpPr>
          <p:nvPr/>
        </p:nvSpPr>
        <p:spPr bwMode="auto">
          <a:xfrm>
            <a:off x="76200" y="3446463"/>
            <a:ext cx="1352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a:solidFill>
                  <a:schemeClr val="bg1"/>
                </a:solidFill>
              </a:rPr>
              <a:t>Claimant</a:t>
            </a:r>
          </a:p>
        </p:txBody>
      </p:sp>
      <p:sp>
        <p:nvSpPr>
          <p:cNvPr id="7175" name="Text Box 7"/>
          <p:cNvSpPr txBox="1">
            <a:spLocks noChangeArrowheads="1"/>
          </p:cNvSpPr>
          <p:nvPr/>
        </p:nvSpPr>
        <p:spPr bwMode="auto">
          <a:xfrm>
            <a:off x="3894138" y="501650"/>
            <a:ext cx="1300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Contact</a:t>
            </a:r>
          </a:p>
        </p:txBody>
      </p:sp>
      <p:sp>
        <p:nvSpPr>
          <p:cNvPr id="7176" name="Line 8"/>
          <p:cNvSpPr>
            <a:spLocks noChangeShapeType="1"/>
          </p:cNvSpPr>
          <p:nvPr/>
        </p:nvSpPr>
        <p:spPr bwMode="auto">
          <a:xfrm>
            <a:off x="1108075" y="1970088"/>
            <a:ext cx="6664325"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Line 9"/>
          <p:cNvSpPr>
            <a:spLocks noChangeShapeType="1"/>
          </p:cNvSpPr>
          <p:nvPr/>
        </p:nvSpPr>
        <p:spPr bwMode="auto">
          <a:xfrm>
            <a:off x="4543425" y="1408113"/>
            <a:ext cx="0" cy="56515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8" name="Line 10"/>
          <p:cNvSpPr>
            <a:spLocks noChangeShapeType="1"/>
          </p:cNvSpPr>
          <p:nvPr/>
        </p:nvSpPr>
        <p:spPr bwMode="auto">
          <a:xfrm>
            <a:off x="1978025" y="1970088"/>
            <a:ext cx="0" cy="107156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9" name="AutoShape 11"/>
          <p:cNvSpPr>
            <a:spLocks noChangeArrowheads="1"/>
          </p:cNvSpPr>
          <p:nvPr/>
        </p:nvSpPr>
        <p:spPr bwMode="auto">
          <a:xfrm>
            <a:off x="4052888" y="8461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7180" name="Line 12"/>
          <p:cNvSpPr>
            <a:spLocks noChangeShapeType="1"/>
          </p:cNvSpPr>
          <p:nvPr/>
        </p:nvSpPr>
        <p:spPr bwMode="auto">
          <a:xfrm flipV="1">
            <a:off x="1089025" y="1970088"/>
            <a:ext cx="0" cy="79851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1" name="Group 13"/>
          <p:cNvGrpSpPr>
            <a:grpSpLocks/>
          </p:cNvGrpSpPr>
          <p:nvPr/>
        </p:nvGrpSpPr>
        <p:grpSpPr bwMode="auto">
          <a:xfrm>
            <a:off x="592138" y="2436813"/>
            <a:ext cx="984250" cy="984250"/>
            <a:chOff x="1350" y="686"/>
            <a:chExt cx="1132" cy="1132"/>
          </a:xfrm>
        </p:grpSpPr>
        <p:sp>
          <p:nvSpPr>
            <p:cNvPr id="7246"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47"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2" name="Text Box 16"/>
          <p:cNvSpPr txBox="1">
            <a:spLocks noChangeArrowheads="1"/>
          </p:cNvSpPr>
          <p:nvPr/>
        </p:nvSpPr>
        <p:spPr bwMode="auto">
          <a:xfrm>
            <a:off x="2943225" y="3460750"/>
            <a:ext cx="1708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a:solidFill>
                  <a:schemeClr val="bg1"/>
                </a:solidFill>
              </a:rPr>
              <a:t>Auto Repair</a:t>
            </a:r>
            <a:br>
              <a:rPr lang="en-US">
                <a:solidFill>
                  <a:schemeClr val="bg1"/>
                </a:solidFill>
              </a:rPr>
            </a:br>
            <a:r>
              <a:rPr lang="en-US">
                <a:solidFill>
                  <a:schemeClr val="bg1"/>
                </a:solidFill>
              </a:rPr>
              <a:t>Shop</a:t>
            </a:r>
          </a:p>
        </p:txBody>
      </p:sp>
      <p:sp>
        <p:nvSpPr>
          <p:cNvPr id="7183" name="Text Box 17"/>
          <p:cNvSpPr txBox="1">
            <a:spLocks noChangeArrowheads="1"/>
          </p:cNvSpPr>
          <p:nvPr/>
        </p:nvSpPr>
        <p:spPr bwMode="auto">
          <a:xfrm>
            <a:off x="6892925" y="346075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a:solidFill>
                  <a:schemeClr val="bg1"/>
                </a:solidFill>
              </a:rPr>
              <a:t>Court</a:t>
            </a:r>
          </a:p>
        </p:txBody>
      </p:sp>
      <p:grpSp>
        <p:nvGrpSpPr>
          <p:cNvPr id="7184" name="Group 18"/>
          <p:cNvGrpSpPr>
            <a:grpSpLocks/>
          </p:cNvGrpSpPr>
          <p:nvPr/>
        </p:nvGrpSpPr>
        <p:grpSpPr bwMode="auto">
          <a:xfrm>
            <a:off x="3371850" y="2357438"/>
            <a:ext cx="1217613" cy="809625"/>
            <a:chOff x="2496" y="1641"/>
            <a:chExt cx="767" cy="510"/>
          </a:xfrm>
        </p:grpSpPr>
        <p:sp>
          <p:nvSpPr>
            <p:cNvPr id="7242"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243"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244"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45"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7185" name="Group 23"/>
          <p:cNvGrpSpPr>
            <a:grpSpLocks/>
          </p:cNvGrpSpPr>
          <p:nvPr/>
        </p:nvGrpSpPr>
        <p:grpSpPr bwMode="auto">
          <a:xfrm>
            <a:off x="4781550" y="2370138"/>
            <a:ext cx="1217613" cy="809625"/>
            <a:chOff x="2496" y="1641"/>
            <a:chExt cx="767" cy="510"/>
          </a:xfrm>
        </p:grpSpPr>
        <p:sp>
          <p:nvSpPr>
            <p:cNvPr id="7238" name="AutoShape 24"/>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239" name="Rectangle 25"/>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240" name="Rectangle 26"/>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41" name="Rectangle 27"/>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sp>
        <p:nvSpPr>
          <p:cNvPr id="7186" name="Text Box 28"/>
          <p:cNvSpPr txBox="1">
            <a:spLocks noChangeArrowheads="1"/>
          </p:cNvSpPr>
          <p:nvPr/>
        </p:nvSpPr>
        <p:spPr bwMode="auto">
          <a:xfrm>
            <a:off x="4848225" y="3460750"/>
            <a:ext cx="170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a:solidFill>
                  <a:schemeClr val="bg1"/>
                </a:solidFill>
              </a:rPr>
              <a:t>Hospital</a:t>
            </a:r>
          </a:p>
        </p:txBody>
      </p:sp>
      <p:grpSp>
        <p:nvGrpSpPr>
          <p:cNvPr id="7187" name="Group 29"/>
          <p:cNvGrpSpPr>
            <a:grpSpLocks/>
          </p:cNvGrpSpPr>
          <p:nvPr/>
        </p:nvGrpSpPr>
        <p:grpSpPr bwMode="auto">
          <a:xfrm>
            <a:off x="3608388" y="2760663"/>
            <a:ext cx="1150937" cy="708025"/>
            <a:chOff x="2943" y="3239"/>
            <a:chExt cx="725" cy="446"/>
          </a:xfrm>
        </p:grpSpPr>
        <p:sp>
          <p:nvSpPr>
            <p:cNvPr id="7220"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1"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2"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1 w 1140"/>
                <a:gd name="T37" fmla="*/ 1 h 526"/>
                <a:gd name="T38" fmla="*/ 1 w 1140"/>
                <a:gd name="T39" fmla="*/ 1 h 526"/>
                <a:gd name="T40" fmla="*/ 1 w 1140"/>
                <a:gd name="T41" fmla="*/ 1 h 526"/>
                <a:gd name="T42" fmla="*/ 1 w 1140"/>
                <a:gd name="T43" fmla="*/ 1 h 526"/>
                <a:gd name="T44" fmla="*/ 1 w 1140"/>
                <a:gd name="T45" fmla="*/ 1 h 526"/>
                <a:gd name="T46" fmla="*/ 1 w 1140"/>
                <a:gd name="T47" fmla="*/ 1 h 526"/>
                <a:gd name="T48" fmla="*/ 1 w 1140"/>
                <a:gd name="T49" fmla="*/ 1 h 526"/>
                <a:gd name="T50" fmla="*/ 1 w 1140"/>
                <a:gd name="T51" fmla="*/ 1 h 526"/>
                <a:gd name="T52" fmla="*/ 1 w 1140"/>
                <a:gd name="T53" fmla="*/ 1 h 526"/>
                <a:gd name="T54" fmla="*/ 1 w 1140"/>
                <a:gd name="T55" fmla="*/ 1 h 526"/>
                <a:gd name="T56" fmla="*/ 1 w 1140"/>
                <a:gd name="T57" fmla="*/ 1 h 526"/>
                <a:gd name="T58" fmla="*/ 1 w 1140"/>
                <a:gd name="T59" fmla="*/ 1 h 526"/>
                <a:gd name="T60" fmla="*/ 1 w 1140"/>
                <a:gd name="T61" fmla="*/ 1 h 526"/>
                <a:gd name="T62" fmla="*/ 1 w 1140"/>
                <a:gd name="T63" fmla="*/ 1 h 526"/>
                <a:gd name="T64" fmla="*/ 1 w 1140"/>
                <a:gd name="T65" fmla="*/ 1 h 526"/>
                <a:gd name="T66" fmla="*/ 1 w 1140"/>
                <a:gd name="T67" fmla="*/ 1 h 526"/>
                <a:gd name="T68" fmla="*/ 1 w 1140"/>
                <a:gd name="T69" fmla="*/ 1 h 526"/>
                <a:gd name="T70" fmla="*/ 1 w 1140"/>
                <a:gd name="T71" fmla="*/ 1 h 526"/>
                <a:gd name="T72" fmla="*/ 1 w 1140"/>
                <a:gd name="T73" fmla="*/ 1 h 526"/>
                <a:gd name="T74" fmla="*/ 1 w 1140"/>
                <a:gd name="T75" fmla="*/ 1 h 526"/>
                <a:gd name="T76" fmla="*/ 1 w 1140"/>
                <a:gd name="T77" fmla="*/ 1 h 526"/>
                <a:gd name="T78" fmla="*/ 1 w 1140"/>
                <a:gd name="T79" fmla="*/ 1 h 526"/>
                <a:gd name="T80" fmla="*/ 1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223"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224"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225"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6"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7"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8"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29"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7230"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1"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2"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233"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4"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5"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236"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7"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88" name="Group 48"/>
          <p:cNvGrpSpPr>
            <a:grpSpLocks/>
          </p:cNvGrpSpPr>
          <p:nvPr/>
        </p:nvGrpSpPr>
        <p:grpSpPr bwMode="auto">
          <a:xfrm>
            <a:off x="5313363" y="2676525"/>
            <a:ext cx="622300" cy="792163"/>
            <a:chOff x="2900" y="2726"/>
            <a:chExt cx="505" cy="642"/>
          </a:xfrm>
        </p:grpSpPr>
        <p:sp>
          <p:nvSpPr>
            <p:cNvPr id="7215" name="Oval 49"/>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216" name="Freeform 50"/>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7217" name="Freeform 51"/>
            <p:cNvSpPr>
              <a:spLocks/>
            </p:cNvSpPr>
            <p:nvPr/>
          </p:nvSpPr>
          <p:spPr bwMode="auto">
            <a:xfrm>
              <a:off x="2900" y="3068"/>
              <a:ext cx="409" cy="264"/>
            </a:xfrm>
            <a:custGeom>
              <a:avLst/>
              <a:gdLst>
                <a:gd name="T0" fmla="*/ 1 w 559"/>
                <a:gd name="T1" fmla="*/ 1 h 434"/>
                <a:gd name="T2" fmla="*/ 1 w 559"/>
                <a:gd name="T3" fmla="*/ 0 h 434"/>
                <a:gd name="T4" fmla="*/ 1 w 559"/>
                <a:gd name="T5" fmla="*/ 1 h 434"/>
                <a:gd name="T6" fmla="*/ 3 w 559"/>
                <a:gd name="T7" fmla="*/ 1 h 434"/>
                <a:gd name="T8" fmla="*/ 4 w 559"/>
                <a:gd name="T9" fmla="*/ 1 h 434"/>
                <a:gd name="T10" fmla="*/ 4 w 559"/>
                <a:gd name="T11" fmla="*/ 1 h 434"/>
                <a:gd name="T12" fmla="*/ 4 w 559"/>
                <a:gd name="T13" fmla="*/ 1 h 434"/>
                <a:gd name="T14" fmla="*/ 3 w 559"/>
                <a:gd name="T15" fmla="*/ 1 h 434"/>
                <a:gd name="T16" fmla="*/ 1 w 559"/>
                <a:gd name="T17" fmla="*/ 1 h 434"/>
                <a:gd name="T18" fmla="*/ 1 w 559"/>
                <a:gd name="T19" fmla="*/ 1 h 434"/>
                <a:gd name="T20" fmla="*/ 1 w 559"/>
                <a:gd name="T21" fmla="*/ 1 h 434"/>
                <a:gd name="T22" fmla="*/ 0 w 559"/>
                <a:gd name="T23" fmla="*/ 1 h 434"/>
                <a:gd name="T24" fmla="*/ 1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7218" name="Freeform 52"/>
            <p:cNvSpPr>
              <a:spLocks/>
            </p:cNvSpPr>
            <p:nvPr/>
          </p:nvSpPr>
          <p:spPr bwMode="auto">
            <a:xfrm>
              <a:off x="3022" y="2996"/>
              <a:ext cx="219" cy="331"/>
            </a:xfrm>
            <a:custGeom>
              <a:avLst/>
              <a:gdLst>
                <a:gd name="T0" fmla="*/ 1 w 300"/>
                <a:gd name="T1" fmla="*/ 0 h 543"/>
                <a:gd name="T2" fmla="*/ 0 w 300"/>
                <a:gd name="T3" fmla="*/ 1 h 543"/>
                <a:gd name="T4" fmla="*/ 1 w 300"/>
                <a:gd name="T5" fmla="*/ 1 h 543"/>
                <a:gd name="T6" fmla="*/ 2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7219" name="Line 53"/>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89" name="Line 54"/>
          <p:cNvSpPr>
            <a:spLocks noChangeShapeType="1"/>
          </p:cNvSpPr>
          <p:nvPr/>
        </p:nvSpPr>
        <p:spPr bwMode="auto">
          <a:xfrm flipV="1">
            <a:off x="7759700" y="1970088"/>
            <a:ext cx="0" cy="79851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90" name="Group 55"/>
          <p:cNvGrpSpPr>
            <a:grpSpLocks/>
          </p:cNvGrpSpPr>
          <p:nvPr/>
        </p:nvGrpSpPr>
        <p:grpSpPr bwMode="auto">
          <a:xfrm>
            <a:off x="7175500" y="2295525"/>
            <a:ext cx="1152525" cy="1131888"/>
            <a:chOff x="4460" y="1398"/>
            <a:chExt cx="826" cy="811"/>
          </a:xfrm>
        </p:grpSpPr>
        <p:sp>
          <p:nvSpPr>
            <p:cNvPr id="7203" name="Freeform 56"/>
            <p:cNvSpPr>
              <a:spLocks/>
            </p:cNvSpPr>
            <p:nvPr/>
          </p:nvSpPr>
          <p:spPr bwMode="auto">
            <a:xfrm>
              <a:off x="4460" y="1398"/>
              <a:ext cx="826" cy="811"/>
            </a:xfrm>
            <a:custGeom>
              <a:avLst/>
              <a:gdLst>
                <a:gd name="T0" fmla="*/ 2083 w 772"/>
                <a:gd name="T1" fmla="*/ 1933 h 758"/>
                <a:gd name="T2" fmla="*/ 2083 w 772"/>
                <a:gd name="T3" fmla="*/ 1739 h 758"/>
                <a:gd name="T4" fmla="*/ 1992 w 772"/>
                <a:gd name="T5" fmla="*/ 1739 h 758"/>
                <a:gd name="T6" fmla="*/ 1992 w 772"/>
                <a:gd name="T7" fmla="*/ 804 h 758"/>
                <a:gd name="T8" fmla="*/ 2083 w 772"/>
                <a:gd name="T9" fmla="*/ 804 h 758"/>
                <a:gd name="T10" fmla="*/ 2083 w 772"/>
                <a:gd name="T11" fmla="*/ 600 h 758"/>
                <a:gd name="T12" fmla="*/ 2248 w 772"/>
                <a:gd name="T13" fmla="*/ 600 h 758"/>
                <a:gd name="T14" fmla="*/ 2260 w 772"/>
                <a:gd name="T15" fmla="*/ 542 h 758"/>
                <a:gd name="T16" fmla="*/ 1156 w 772"/>
                <a:gd name="T17" fmla="*/ 0 h 758"/>
                <a:gd name="T18" fmla="*/ 30 w 772"/>
                <a:gd name="T19" fmla="*/ 542 h 758"/>
                <a:gd name="T20" fmla="*/ 45 w 772"/>
                <a:gd name="T21" fmla="*/ 600 h 758"/>
                <a:gd name="T22" fmla="*/ 229 w 772"/>
                <a:gd name="T23" fmla="*/ 600 h 758"/>
                <a:gd name="T24" fmla="*/ 229 w 772"/>
                <a:gd name="T25" fmla="*/ 804 h 758"/>
                <a:gd name="T26" fmla="*/ 343 w 772"/>
                <a:gd name="T27" fmla="*/ 804 h 758"/>
                <a:gd name="T28" fmla="*/ 343 w 772"/>
                <a:gd name="T29" fmla="*/ 1739 h 758"/>
                <a:gd name="T30" fmla="*/ 229 w 772"/>
                <a:gd name="T31" fmla="*/ 1739 h 758"/>
                <a:gd name="T32" fmla="*/ 229 w 772"/>
                <a:gd name="T33" fmla="*/ 1933 h 758"/>
                <a:gd name="T34" fmla="*/ 0 w 772"/>
                <a:gd name="T35" fmla="*/ 1933 h 758"/>
                <a:gd name="T36" fmla="*/ 0 w 772"/>
                <a:gd name="T37" fmla="*/ 2237 h 758"/>
                <a:gd name="T38" fmla="*/ 2279 w 772"/>
                <a:gd name="T39" fmla="*/ 2237 h 758"/>
                <a:gd name="T40" fmla="*/ 2279 w 772"/>
                <a:gd name="T41" fmla="*/ 1933 h 758"/>
                <a:gd name="T42" fmla="*/ 2083 w 772"/>
                <a:gd name="T43" fmla="*/ 1933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CC9900"/>
            </a:solidFill>
            <a:ln w="12700">
              <a:solidFill>
                <a:schemeClr val="bg1"/>
              </a:solidFill>
              <a:round/>
              <a:headEnd/>
              <a:tailEnd/>
            </a:ln>
          </p:spPr>
          <p:txBody>
            <a:bodyPr wrap="none" anchor="ctr"/>
            <a:lstStyle/>
            <a:p>
              <a:endParaRPr lang="en-US"/>
            </a:p>
          </p:txBody>
        </p:sp>
        <p:sp>
          <p:nvSpPr>
            <p:cNvPr id="7204" name="Rectangle 57"/>
            <p:cNvSpPr>
              <a:spLocks noChangeArrowheads="1"/>
            </p:cNvSpPr>
            <p:nvPr/>
          </p:nvSpPr>
          <p:spPr bwMode="auto">
            <a:xfrm>
              <a:off x="4569" y="1628"/>
              <a:ext cx="162" cy="35"/>
            </a:xfrm>
            <a:prstGeom prst="rect">
              <a:avLst/>
            </a:prstGeom>
            <a:solidFill>
              <a:srgbClr val="FFCC99"/>
            </a:solidFill>
            <a:ln w="9525" algn="ctr">
              <a:solidFill>
                <a:schemeClr val="bg1"/>
              </a:solidFill>
              <a:miter lim="800000"/>
              <a:headEnd/>
              <a:tailEnd/>
            </a:ln>
          </p:spPr>
          <p:txBody>
            <a:bodyPr/>
            <a:lstStyle/>
            <a:p>
              <a:endParaRPr lang="en-US"/>
            </a:p>
          </p:txBody>
        </p:sp>
        <p:sp>
          <p:nvSpPr>
            <p:cNvPr id="7205" name="Rectangle 58"/>
            <p:cNvSpPr>
              <a:spLocks noChangeArrowheads="1"/>
            </p:cNvSpPr>
            <p:nvPr/>
          </p:nvSpPr>
          <p:spPr bwMode="auto">
            <a:xfrm>
              <a:off x="5069" y="1689"/>
              <a:ext cx="88" cy="336"/>
            </a:xfrm>
            <a:prstGeom prst="rect">
              <a:avLst/>
            </a:prstGeom>
            <a:solidFill>
              <a:srgbClr val="FFCC99"/>
            </a:solidFill>
            <a:ln w="9525" algn="ctr">
              <a:solidFill>
                <a:schemeClr val="bg1"/>
              </a:solidFill>
              <a:miter lim="800000"/>
              <a:headEnd/>
              <a:tailEnd/>
            </a:ln>
          </p:spPr>
          <p:txBody>
            <a:bodyPr/>
            <a:lstStyle/>
            <a:p>
              <a:endParaRPr lang="en-US"/>
            </a:p>
          </p:txBody>
        </p:sp>
        <p:sp>
          <p:nvSpPr>
            <p:cNvPr id="7206" name="Rectangle 59"/>
            <p:cNvSpPr>
              <a:spLocks noChangeArrowheads="1"/>
            </p:cNvSpPr>
            <p:nvPr/>
          </p:nvSpPr>
          <p:spPr bwMode="auto">
            <a:xfrm>
              <a:off x="5027" y="2055"/>
              <a:ext cx="164" cy="34"/>
            </a:xfrm>
            <a:prstGeom prst="rect">
              <a:avLst/>
            </a:prstGeom>
            <a:solidFill>
              <a:srgbClr val="FFCC99"/>
            </a:solidFill>
            <a:ln w="9525" algn="ctr">
              <a:solidFill>
                <a:schemeClr val="bg1"/>
              </a:solidFill>
              <a:miter lim="800000"/>
              <a:headEnd/>
              <a:tailEnd/>
            </a:ln>
          </p:spPr>
          <p:txBody>
            <a:bodyPr/>
            <a:lstStyle/>
            <a:p>
              <a:endParaRPr lang="en-US"/>
            </a:p>
          </p:txBody>
        </p:sp>
        <p:sp>
          <p:nvSpPr>
            <p:cNvPr id="7207" name="Rectangle 60"/>
            <p:cNvSpPr>
              <a:spLocks noChangeArrowheads="1"/>
            </p:cNvSpPr>
            <p:nvPr/>
          </p:nvSpPr>
          <p:spPr bwMode="auto">
            <a:xfrm>
              <a:off x="4611" y="1689"/>
              <a:ext cx="86" cy="336"/>
            </a:xfrm>
            <a:prstGeom prst="rect">
              <a:avLst/>
            </a:prstGeom>
            <a:solidFill>
              <a:srgbClr val="FFCC99"/>
            </a:solidFill>
            <a:ln w="9525" algn="ctr">
              <a:solidFill>
                <a:schemeClr val="bg1"/>
              </a:solidFill>
              <a:miter lim="800000"/>
              <a:headEnd/>
              <a:tailEnd/>
            </a:ln>
          </p:spPr>
          <p:txBody>
            <a:bodyPr/>
            <a:lstStyle/>
            <a:p>
              <a:endParaRPr lang="en-US"/>
            </a:p>
          </p:txBody>
        </p:sp>
        <p:sp>
          <p:nvSpPr>
            <p:cNvPr id="7208" name="Rectangle 61"/>
            <p:cNvSpPr>
              <a:spLocks noChangeArrowheads="1"/>
            </p:cNvSpPr>
            <p:nvPr/>
          </p:nvSpPr>
          <p:spPr bwMode="auto">
            <a:xfrm>
              <a:off x="4569" y="2055"/>
              <a:ext cx="162" cy="34"/>
            </a:xfrm>
            <a:prstGeom prst="rect">
              <a:avLst/>
            </a:prstGeom>
            <a:solidFill>
              <a:srgbClr val="FFCC99"/>
            </a:solidFill>
            <a:ln w="9525" algn="ctr">
              <a:solidFill>
                <a:schemeClr val="bg1"/>
              </a:solidFill>
              <a:miter lim="800000"/>
              <a:headEnd/>
              <a:tailEnd/>
            </a:ln>
          </p:spPr>
          <p:txBody>
            <a:bodyPr/>
            <a:lstStyle/>
            <a:p>
              <a:endParaRPr lang="en-US"/>
            </a:p>
          </p:txBody>
        </p:sp>
        <p:sp>
          <p:nvSpPr>
            <p:cNvPr id="7209" name="Rectangle 62"/>
            <p:cNvSpPr>
              <a:spLocks noChangeArrowheads="1"/>
            </p:cNvSpPr>
            <p:nvPr/>
          </p:nvSpPr>
          <p:spPr bwMode="auto">
            <a:xfrm>
              <a:off x="4486" y="2125"/>
              <a:ext cx="774" cy="58"/>
            </a:xfrm>
            <a:prstGeom prst="rect">
              <a:avLst/>
            </a:prstGeom>
            <a:solidFill>
              <a:srgbClr val="FFCC99"/>
            </a:solidFill>
            <a:ln w="9525" algn="ctr">
              <a:solidFill>
                <a:schemeClr val="bg1"/>
              </a:solidFill>
              <a:miter lim="800000"/>
              <a:headEnd/>
              <a:tailEnd/>
            </a:ln>
          </p:spPr>
          <p:txBody>
            <a:bodyPr/>
            <a:lstStyle/>
            <a:p>
              <a:endParaRPr lang="en-US"/>
            </a:p>
          </p:txBody>
        </p:sp>
        <p:sp>
          <p:nvSpPr>
            <p:cNvPr id="7210" name="Rectangle 63"/>
            <p:cNvSpPr>
              <a:spLocks noChangeArrowheads="1"/>
            </p:cNvSpPr>
            <p:nvPr/>
          </p:nvSpPr>
          <p:spPr bwMode="auto">
            <a:xfrm>
              <a:off x="5027" y="1628"/>
              <a:ext cx="164" cy="35"/>
            </a:xfrm>
            <a:prstGeom prst="rect">
              <a:avLst/>
            </a:prstGeom>
            <a:solidFill>
              <a:srgbClr val="FFCC99"/>
            </a:solidFill>
            <a:ln w="9525" algn="ctr">
              <a:solidFill>
                <a:schemeClr val="bg1"/>
              </a:solidFill>
              <a:miter lim="800000"/>
              <a:headEnd/>
              <a:tailEnd/>
            </a:ln>
          </p:spPr>
          <p:txBody>
            <a:bodyPr/>
            <a:lstStyle/>
            <a:p>
              <a:endParaRPr lang="en-US"/>
            </a:p>
          </p:txBody>
        </p:sp>
        <p:sp>
          <p:nvSpPr>
            <p:cNvPr id="7211" name="Freeform 64"/>
            <p:cNvSpPr>
              <a:spLocks/>
            </p:cNvSpPr>
            <p:nvPr/>
          </p:nvSpPr>
          <p:spPr bwMode="auto">
            <a:xfrm>
              <a:off x="4533" y="1426"/>
              <a:ext cx="688" cy="166"/>
            </a:xfrm>
            <a:custGeom>
              <a:avLst/>
              <a:gdLst>
                <a:gd name="T0" fmla="*/ 1898 w 643"/>
                <a:gd name="T1" fmla="*/ 426 h 156"/>
                <a:gd name="T2" fmla="*/ 0 w 643"/>
                <a:gd name="T3" fmla="*/ 426 h 156"/>
                <a:gd name="T4" fmla="*/ 959 w 643"/>
                <a:gd name="T5" fmla="*/ 0 h 156"/>
                <a:gd name="T6" fmla="*/ 1898 w 643"/>
                <a:gd name="T7" fmla="*/ 42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FFCC99"/>
            </a:solidFill>
            <a:ln w="9525">
              <a:solidFill>
                <a:schemeClr val="bg1"/>
              </a:solidFill>
              <a:round/>
              <a:headEnd/>
              <a:tailEnd/>
            </a:ln>
          </p:spPr>
          <p:txBody>
            <a:bodyPr/>
            <a:lstStyle/>
            <a:p>
              <a:endParaRPr lang="en-US"/>
            </a:p>
          </p:txBody>
        </p:sp>
        <p:sp>
          <p:nvSpPr>
            <p:cNvPr id="7212" name="Rectangle 65"/>
            <p:cNvSpPr>
              <a:spLocks noChangeArrowheads="1"/>
            </p:cNvSpPr>
            <p:nvPr/>
          </p:nvSpPr>
          <p:spPr bwMode="auto">
            <a:xfrm>
              <a:off x="4788" y="1628"/>
              <a:ext cx="162" cy="35"/>
            </a:xfrm>
            <a:prstGeom prst="rect">
              <a:avLst/>
            </a:prstGeom>
            <a:solidFill>
              <a:srgbClr val="FFCC99"/>
            </a:solidFill>
            <a:ln w="9525" algn="ctr">
              <a:solidFill>
                <a:schemeClr val="bg1"/>
              </a:solidFill>
              <a:miter lim="800000"/>
              <a:headEnd/>
              <a:tailEnd/>
            </a:ln>
          </p:spPr>
          <p:txBody>
            <a:bodyPr/>
            <a:lstStyle/>
            <a:p>
              <a:endParaRPr lang="en-US"/>
            </a:p>
          </p:txBody>
        </p:sp>
        <p:sp>
          <p:nvSpPr>
            <p:cNvPr id="7213" name="Rectangle 66"/>
            <p:cNvSpPr>
              <a:spLocks noChangeArrowheads="1"/>
            </p:cNvSpPr>
            <p:nvPr/>
          </p:nvSpPr>
          <p:spPr bwMode="auto">
            <a:xfrm>
              <a:off x="4830" y="1689"/>
              <a:ext cx="87" cy="336"/>
            </a:xfrm>
            <a:prstGeom prst="rect">
              <a:avLst/>
            </a:prstGeom>
            <a:solidFill>
              <a:srgbClr val="FFCC99"/>
            </a:solidFill>
            <a:ln w="9525" algn="ctr">
              <a:solidFill>
                <a:schemeClr val="bg1"/>
              </a:solidFill>
              <a:miter lim="800000"/>
              <a:headEnd/>
              <a:tailEnd/>
            </a:ln>
          </p:spPr>
          <p:txBody>
            <a:bodyPr/>
            <a:lstStyle/>
            <a:p>
              <a:endParaRPr lang="en-US"/>
            </a:p>
          </p:txBody>
        </p:sp>
        <p:sp>
          <p:nvSpPr>
            <p:cNvPr id="7214" name="Rectangle 67"/>
            <p:cNvSpPr>
              <a:spLocks noChangeArrowheads="1"/>
            </p:cNvSpPr>
            <p:nvPr/>
          </p:nvSpPr>
          <p:spPr bwMode="auto">
            <a:xfrm>
              <a:off x="4788" y="2055"/>
              <a:ext cx="162" cy="34"/>
            </a:xfrm>
            <a:prstGeom prst="rect">
              <a:avLst/>
            </a:prstGeom>
            <a:solidFill>
              <a:srgbClr val="FFCC99"/>
            </a:solidFill>
            <a:ln w="9525" algn="ctr">
              <a:solidFill>
                <a:schemeClr val="bg1"/>
              </a:solidFill>
              <a:miter lim="800000"/>
              <a:headEnd/>
              <a:tailEnd/>
            </a:ln>
          </p:spPr>
          <p:txBody>
            <a:bodyPr/>
            <a:lstStyle/>
            <a:p>
              <a:endParaRPr lang="en-US"/>
            </a:p>
          </p:txBody>
        </p:sp>
      </p:grpSp>
      <p:grpSp>
        <p:nvGrpSpPr>
          <p:cNvPr id="7191" name="Group 68"/>
          <p:cNvGrpSpPr>
            <a:grpSpLocks/>
          </p:cNvGrpSpPr>
          <p:nvPr/>
        </p:nvGrpSpPr>
        <p:grpSpPr bwMode="auto">
          <a:xfrm>
            <a:off x="1443038" y="2409825"/>
            <a:ext cx="1441450" cy="1341438"/>
            <a:chOff x="1485" y="1518"/>
            <a:chExt cx="908" cy="845"/>
          </a:xfrm>
        </p:grpSpPr>
        <p:sp>
          <p:nvSpPr>
            <p:cNvPr id="7197" name="Text Box 69"/>
            <p:cNvSpPr txBox="1">
              <a:spLocks noChangeArrowheads="1"/>
            </p:cNvSpPr>
            <p:nvPr/>
          </p:nvSpPr>
          <p:spPr bwMode="auto">
            <a:xfrm>
              <a:off x="1574" y="2171"/>
              <a:ext cx="8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a:solidFill>
                    <a:schemeClr val="bg1"/>
                  </a:solidFill>
                </a:rPr>
                <a:t>Reporter</a:t>
              </a:r>
            </a:p>
          </p:txBody>
        </p:sp>
        <p:grpSp>
          <p:nvGrpSpPr>
            <p:cNvPr id="7198" name="Group 70"/>
            <p:cNvGrpSpPr>
              <a:grpSpLocks/>
            </p:cNvGrpSpPr>
            <p:nvPr/>
          </p:nvGrpSpPr>
          <p:grpSpPr bwMode="auto">
            <a:xfrm>
              <a:off x="1485" y="1518"/>
              <a:ext cx="756" cy="685"/>
              <a:chOff x="2780" y="1585"/>
              <a:chExt cx="668" cy="605"/>
            </a:xfrm>
          </p:grpSpPr>
          <p:sp>
            <p:nvSpPr>
              <p:cNvPr id="7199" name="AutoShape 71"/>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solidFill>
                    <a:schemeClr val="bg1"/>
                  </a:solidFill>
                </a:endParaRPr>
              </a:p>
            </p:txBody>
          </p:sp>
          <p:grpSp>
            <p:nvGrpSpPr>
              <p:cNvPr id="7200" name="Group 72"/>
              <p:cNvGrpSpPr>
                <a:grpSpLocks/>
              </p:cNvGrpSpPr>
              <p:nvPr/>
            </p:nvGrpSpPr>
            <p:grpSpPr bwMode="auto">
              <a:xfrm flipH="1">
                <a:off x="3089" y="1738"/>
                <a:ext cx="359" cy="452"/>
                <a:chOff x="4325" y="1984"/>
                <a:chExt cx="359" cy="452"/>
              </a:xfrm>
            </p:grpSpPr>
            <p:sp>
              <p:nvSpPr>
                <p:cNvPr id="7201" name="Freeform 73"/>
                <p:cNvSpPr>
                  <a:spLocks/>
                </p:cNvSpPr>
                <p:nvPr/>
              </p:nvSpPr>
              <p:spPr bwMode="auto">
                <a:xfrm>
                  <a:off x="4325" y="1984"/>
                  <a:ext cx="359" cy="452"/>
                </a:xfrm>
                <a:custGeom>
                  <a:avLst/>
                  <a:gdLst>
                    <a:gd name="T0" fmla="*/ 1 w 717"/>
                    <a:gd name="T1" fmla="*/ 0 h 906"/>
                    <a:gd name="T2" fmla="*/ 1 w 717"/>
                    <a:gd name="T3" fmla="*/ 0 h 906"/>
                    <a:gd name="T4" fmla="*/ 1 w 717"/>
                    <a:gd name="T5" fmla="*/ 0 h 906"/>
                    <a:gd name="T6" fmla="*/ 1 w 717"/>
                    <a:gd name="T7" fmla="*/ 0 h 906"/>
                    <a:gd name="T8" fmla="*/ 1 w 717"/>
                    <a:gd name="T9" fmla="*/ 0 h 906"/>
                    <a:gd name="T10" fmla="*/ 1 w 717"/>
                    <a:gd name="T11" fmla="*/ 0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0 h 906"/>
                    <a:gd name="T32" fmla="*/ 1 w 717"/>
                    <a:gd name="T33" fmla="*/ 0 h 906"/>
                    <a:gd name="T34" fmla="*/ 1 w 717"/>
                    <a:gd name="T35" fmla="*/ 0 h 906"/>
                    <a:gd name="T36" fmla="*/ 1 w 717"/>
                    <a:gd name="T37" fmla="*/ 0 h 906"/>
                    <a:gd name="T38" fmla="*/ 1 w 717"/>
                    <a:gd name="T39" fmla="*/ 0 h 906"/>
                    <a:gd name="T40" fmla="*/ 1 w 717"/>
                    <a:gd name="T41" fmla="*/ 0 h 906"/>
                    <a:gd name="T42" fmla="*/ 1 w 717"/>
                    <a:gd name="T43" fmla="*/ 0 h 906"/>
                    <a:gd name="T44" fmla="*/ 1 w 717"/>
                    <a:gd name="T45" fmla="*/ 0 h 906"/>
                    <a:gd name="T46" fmla="*/ 1 w 717"/>
                    <a:gd name="T47" fmla="*/ 0 h 906"/>
                    <a:gd name="T48" fmla="*/ 1 w 717"/>
                    <a:gd name="T49" fmla="*/ 0 h 906"/>
                    <a:gd name="T50" fmla="*/ 1 w 717"/>
                    <a:gd name="T51" fmla="*/ 0 h 906"/>
                    <a:gd name="T52" fmla="*/ 1 w 717"/>
                    <a:gd name="T53" fmla="*/ 0 h 906"/>
                    <a:gd name="T54" fmla="*/ 1 w 717"/>
                    <a:gd name="T55" fmla="*/ 0 h 906"/>
                    <a:gd name="T56" fmla="*/ 1 w 717"/>
                    <a:gd name="T57" fmla="*/ 0 h 906"/>
                    <a:gd name="T58" fmla="*/ 1 w 717"/>
                    <a:gd name="T59" fmla="*/ 0 h 906"/>
                    <a:gd name="T60" fmla="*/ 1 w 717"/>
                    <a:gd name="T61" fmla="*/ 0 h 906"/>
                    <a:gd name="T62" fmla="*/ 1 w 717"/>
                    <a:gd name="T63" fmla="*/ 0 h 906"/>
                    <a:gd name="T64" fmla="*/ 1 w 717"/>
                    <a:gd name="T65" fmla="*/ 0 h 906"/>
                    <a:gd name="T66" fmla="*/ 1 w 717"/>
                    <a:gd name="T67" fmla="*/ 0 h 906"/>
                    <a:gd name="T68" fmla="*/ 1 w 717"/>
                    <a:gd name="T69" fmla="*/ 0 h 906"/>
                    <a:gd name="T70" fmla="*/ 1 w 717"/>
                    <a:gd name="T71" fmla="*/ 0 h 906"/>
                    <a:gd name="T72" fmla="*/ 1 w 717"/>
                    <a:gd name="T73" fmla="*/ 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2" name="Freeform 74"/>
                <p:cNvSpPr>
                  <a:spLocks/>
                </p:cNvSpPr>
                <p:nvPr/>
              </p:nvSpPr>
              <p:spPr bwMode="auto">
                <a:xfrm>
                  <a:off x="4378" y="2075"/>
                  <a:ext cx="281" cy="341"/>
                </a:xfrm>
                <a:custGeom>
                  <a:avLst/>
                  <a:gdLst>
                    <a:gd name="T0" fmla="*/ 1 w 562"/>
                    <a:gd name="T1" fmla="*/ 1 h 682"/>
                    <a:gd name="T2" fmla="*/ 1 w 562"/>
                    <a:gd name="T3" fmla="*/ 1 h 682"/>
                    <a:gd name="T4" fmla="*/ 1 w 562"/>
                    <a:gd name="T5" fmla="*/ 1 h 682"/>
                    <a:gd name="T6" fmla="*/ 1 w 562"/>
                    <a:gd name="T7" fmla="*/ 1 h 682"/>
                    <a:gd name="T8" fmla="*/ 1 w 562"/>
                    <a:gd name="T9" fmla="*/ 1 h 682"/>
                    <a:gd name="T10" fmla="*/ 1 w 562"/>
                    <a:gd name="T11" fmla="*/ 1 h 682"/>
                    <a:gd name="T12" fmla="*/ 1 w 562"/>
                    <a:gd name="T13" fmla="*/ 1 h 682"/>
                    <a:gd name="T14" fmla="*/ 1 w 562"/>
                    <a:gd name="T15" fmla="*/ 1 h 682"/>
                    <a:gd name="T16" fmla="*/ 1 w 562"/>
                    <a:gd name="T17" fmla="*/ 1 h 682"/>
                    <a:gd name="T18" fmla="*/ 1 w 562"/>
                    <a:gd name="T19" fmla="*/ 1 h 682"/>
                    <a:gd name="T20" fmla="*/ 1 w 562"/>
                    <a:gd name="T21" fmla="*/ 1 h 682"/>
                    <a:gd name="T22" fmla="*/ 1 w 562"/>
                    <a:gd name="T23" fmla="*/ 1 h 682"/>
                    <a:gd name="T24" fmla="*/ 1 w 562"/>
                    <a:gd name="T25" fmla="*/ 1 h 682"/>
                    <a:gd name="T26" fmla="*/ 1 w 562"/>
                    <a:gd name="T27" fmla="*/ 1 h 682"/>
                    <a:gd name="T28" fmla="*/ 1 w 562"/>
                    <a:gd name="T29" fmla="*/ 1 h 682"/>
                    <a:gd name="T30" fmla="*/ 1 w 562"/>
                    <a:gd name="T31" fmla="*/ 1 h 682"/>
                    <a:gd name="T32" fmla="*/ 0 w 562"/>
                    <a:gd name="T33" fmla="*/ 1 h 682"/>
                    <a:gd name="T34" fmla="*/ 1 w 562"/>
                    <a:gd name="T35" fmla="*/ 0 h 682"/>
                    <a:gd name="T36" fmla="*/ 1 w 562"/>
                    <a:gd name="T37" fmla="*/ 1 h 682"/>
                    <a:gd name="T38" fmla="*/ 1 w 562"/>
                    <a:gd name="T39" fmla="*/ 1 h 682"/>
                    <a:gd name="T40" fmla="*/ 1 w 562"/>
                    <a:gd name="T41" fmla="*/ 1 h 682"/>
                    <a:gd name="T42" fmla="*/ 1 w 562"/>
                    <a:gd name="T43" fmla="*/ 1 h 682"/>
                    <a:gd name="T44" fmla="*/ 1 w 562"/>
                    <a:gd name="T45" fmla="*/ 1 h 682"/>
                    <a:gd name="T46" fmla="*/ 1 w 562"/>
                    <a:gd name="T47" fmla="*/ 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7192" name="Group 75"/>
          <p:cNvGrpSpPr>
            <a:grpSpLocks/>
          </p:cNvGrpSpPr>
          <p:nvPr/>
        </p:nvGrpSpPr>
        <p:grpSpPr bwMode="auto">
          <a:xfrm>
            <a:off x="7723188" y="2897188"/>
            <a:ext cx="723900" cy="468312"/>
            <a:chOff x="2657" y="3160"/>
            <a:chExt cx="670" cy="433"/>
          </a:xfrm>
        </p:grpSpPr>
        <p:sp>
          <p:nvSpPr>
            <p:cNvPr id="7193" name="Freeform 76"/>
            <p:cNvSpPr>
              <a:spLocks/>
            </p:cNvSpPr>
            <p:nvPr/>
          </p:nvSpPr>
          <p:spPr bwMode="auto">
            <a:xfrm>
              <a:off x="2787" y="3160"/>
              <a:ext cx="249" cy="123"/>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4" name="Freeform 77"/>
            <p:cNvSpPr>
              <a:spLocks/>
            </p:cNvSpPr>
            <p:nvPr/>
          </p:nvSpPr>
          <p:spPr bwMode="auto">
            <a:xfrm>
              <a:off x="2657" y="3468"/>
              <a:ext cx="249" cy="125"/>
            </a:xfrm>
            <a:custGeom>
              <a:avLst/>
              <a:gdLst>
                <a:gd name="T0" fmla="*/ 0 w 542"/>
                <a:gd name="T1" fmla="*/ 0 h 269"/>
                <a:gd name="T2" fmla="*/ 0 w 542"/>
                <a:gd name="T3" fmla="*/ 0 h 269"/>
                <a:gd name="T4" fmla="*/ 0 w 542"/>
                <a:gd name="T5" fmla="*/ 0 h 269"/>
                <a:gd name="T6" fmla="*/ 0 w 542"/>
                <a:gd name="T7" fmla="*/ 0 h 269"/>
                <a:gd name="T8" fmla="*/ 0 w 542"/>
                <a:gd name="T9" fmla="*/ 0 h 269"/>
                <a:gd name="T10" fmla="*/ 0 w 542"/>
                <a:gd name="T11" fmla="*/ 0 h 269"/>
                <a:gd name="T12" fmla="*/ 0 w 542"/>
                <a:gd name="T13" fmla="*/ 0 h 269"/>
                <a:gd name="T14" fmla="*/ 0 w 542"/>
                <a:gd name="T15" fmla="*/ 0 h 269"/>
                <a:gd name="T16" fmla="*/ 0 w 542"/>
                <a:gd name="T17" fmla="*/ 0 h 269"/>
                <a:gd name="T18" fmla="*/ 0 w 542"/>
                <a:gd name="T19" fmla="*/ 0 h 269"/>
                <a:gd name="T20" fmla="*/ 0 w 542"/>
                <a:gd name="T21" fmla="*/ 0 h 269"/>
                <a:gd name="T22" fmla="*/ 0 w 542"/>
                <a:gd name="T23" fmla="*/ 0 h 269"/>
                <a:gd name="T24" fmla="*/ 0 w 542"/>
                <a:gd name="T25" fmla="*/ 0 h 269"/>
                <a:gd name="T26" fmla="*/ 0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0 w 542"/>
                <a:gd name="T57" fmla="*/ 0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Freeform 78"/>
            <p:cNvSpPr>
              <a:spLocks/>
            </p:cNvSpPr>
            <p:nvPr/>
          </p:nvSpPr>
          <p:spPr bwMode="auto">
            <a:xfrm>
              <a:off x="2697" y="3226"/>
              <a:ext cx="298" cy="299"/>
            </a:xfrm>
            <a:custGeom>
              <a:avLst/>
              <a:gdLst>
                <a:gd name="T0" fmla="*/ 0 w 650"/>
                <a:gd name="T1" fmla="*/ 0 h 650"/>
                <a:gd name="T2" fmla="*/ 0 w 650"/>
                <a:gd name="T3" fmla="*/ 0 h 650"/>
                <a:gd name="T4" fmla="*/ 0 w 650"/>
                <a:gd name="T5" fmla="*/ 0 h 650"/>
                <a:gd name="T6" fmla="*/ 0 w 650"/>
                <a:gd name="T7" fmla="*/ 0 h 650"/>
                <a:gd name="T8" fmla="*/ 0 w 650"/>
                <a:gd name="T9" fmla="*/ 0 h 650"/>
                <a:gd name="T10" fmla="*/ 0 w 650"/>
                <a:gd name="T11" fmla="*/ 0 h 650"/>
                <a:gd name="T12" fmla="*/ 0 w 650"/>
                <a:gd name="T13" fmla="*/ 0 h 650"/>
                <a:gd name="T14" fmla="*/ 0 w 650"/>
                <a:gd name="T15" fmla="*/ 0 h 650"/>
                <a:gd name="T16" fmla="*/ 0 w 650"/>
                <a:gd name="T17" fmla="*/ 0 h 650"/>
                <a:gd name="T18" fmla="*/ 0 w 650"/>
                <a:gd name="T19" fmla="*/ 0 h 650"/>
                <a:gd name="T20" fmla="*/ 0 w 650"/>
                <a:gd name="T21" fmla="*/ 0 h 650"/>
                <a:gd name="T22" fmla="*/ 0 w 650"/>
                <a:gd name="T23" fmla="*/ 0 h 650"/>
                <a:gd name="T24" fmla="*/ 0 w 650"/>
                <a:gd name="T25" fmla="*/ 0 h 650"/>
                <a:gd name="T26" fmla="*/ 0 w 650"/>
                <a:gd name="T27" fmla="*/ 0 h 650"/>
                <a:gd name="T28" fmla="*/ 0 w 650"/>
                <a:gd name="T29" fmla="*/ 0 h 650"/>
                <a:gd name="T30" fmla="*/ 0 w 650"/>
                <a:gd name="T31" fmla="*/ 0 h 650"/>
                <a:gd name="T32" fmla="*/ 0 w 650"/>
                <a:gd name="T33" fmla="*/ 0 h 650"/>
                <a:gd name="T34" fmla="*/ 0 w 650"/>
                <a:gd name="T35" fmla="*/ 0 h 650"/>
                <a:gd name="T36" fmla="*/ 0 w 650"/>
                <a:gd name="T37" fmla="*/ 0 h 650"/>
                <a:gd name="T38" fmla="*/ 0 w 650"/>
                <a:gd name="T39" fmla="*/ 0 h 650"/>
                <a:gd name="T40" fmla="*/ 0 w 650"/>
                <a:gd name="T41" fmla="*/ 0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Freeform 79"/>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4097338" y="1211263"/>
            <a:ext cx="841375" cy="576262"/>
            <a:chOff x="463" y="1743"/>
            <a:chExt cx="1186" cy="813"/>
          </a:xfrm>
        </p:grpSpPr>
        <p:sp>
          <p:nvSpPr>
            <p:cNvPr id="44049" name="Freeform 3"/>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0" name="Freeform 4"/>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1" name="AutoShape 5"/>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44052" name="AutoShape 6"/>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44053" name="Freeform 7"/>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44054" name="Freeform 8"/>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4055" name="Freeform 9"/>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4056" name="Freeform 10"/>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7" name="Freeform 11"/>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8" name="Freeform 12"/>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9" name="Freeform 13"/>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60" name="Freeform 14"/>
            <p:cNvSpPr>
              <a:spLocks/>
            </p:cNvSpPr>
            <p:nvPr/>
          </p:nvSpPr>
          <p:spPr bwMode="auto">
            <a:xfrm rot="1661969">
              <a:off x="1352" y="1764"/>
              <a:ext cx="205" cy="160"/>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44061" name="Line 15"/>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62" name="Line 16"/>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63" name="Oval 17"/>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44064" name="Freeform 18"/>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65" name="Freeform 19"/>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66" name="Oval 20"/>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44067" name="Freeform 21"/>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68" name="Freeform 22"/>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035" name="Rectangle 23"/>
          <p:cNvSpPr>
            <a:spLocks noGrp="1" noChangeArrowheads="1"/>
          </p:cNvSpPr>
          <p:nvPr>
            <p:ph type="title"/>
          </p:nvPr>
        </p:nvSpPr>
        <p:spPr/>
        <p:txBody>
          <a:bodyPr/>
          <a:lstStyle/>
          <a:p>
            <a:pPr eaLnBrk="1" hangingPunct="1"/>
            <a:r>
              <a:rPr lang="en-US" smtClean="0"/>
              <a:t>Entity role constraints in the UI (3)</a:t>
            </a:r>
          </a:p>
        </p:txBody>
      </p:sp>
      <p:sp>
        <p:nvSpPr>
          <p:cNvPr id="44036" name="Rectangle 24"/>
          <p:cNvSpPr>
            <a:spLocks noGrp="1" noChangeArrowheads="1"/>
          </p:cNvSpPr>
          <p:nvPr>
            <p:ph idx="1"/>
          </p:nvPr>
        </p:nvSpPr>
        <p:spPr>
          <a:xfrm>
            <a:off x="598488" y="2273300"/>
            <a:ext cx="8097837" cy="1128713"/>
          </a:xfrm>
        </p:spPr>
        <p:txBody>
          <a:bodyPr/>
          <a:lstStyle/>
          <a:p>
            <a:r>
              <a:rPr lang="en-US" smtClean="0"/>
              <a:t>If role is limited to at most one contact and existing contact has role, then error message displays when user attempts to give role to additional contact</a:t>
            </a:r>
          </a:p>
        </p:txBody>
      </p:sp>
      <p:sp>
        <p:nvSpPr>
          <p:cNvPr id="44038" name="Text Box 26"/>
          <p:cNvSpPr txBox="1">
            <a:spLocks noChangeArrowheads="1"/>
          </p:cNvSpPr>
          <p:nvPr/>
        </p:nvSpPr>
        <p:spPr bwMode="auto">
          <a:xfrm>
            <a:off x="1912938" y="135255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driver</a:t>
            </a:r>
          </a:p>
        </p:txBody>
      </p:sp>
      <p:sp>
        <p:nvSpPr>
          <p:cNvPr id="44039" name="Rectangle 27"/>
          <p:cNvSpPr>
            <a:spLocks noChangeArrowheads="1"/>
          </p:cNvSpPr>
          <p:nvPr/>
        </p:nvSpPr>
        <p:spPr bwMode="auto">
          <a:xfrm>
            <a:off x="1941513" y="1039813"/>
            <a:ext cx="5002212" cy="9001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40" name="Text Box 28"/>
          <p:cNvSpPr txBox="1">
            <a:spLocks noChangeArrowheads="1"/>
          </p:cNvSpPr>
          <p:nvPr/>
        </p:nvSpPr>
        <p:spPr bwMode="auto">
          <a:xfrm>
            <a:off x="5033963" y="1185863"/>
            <a:ext cx="18049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vehicle incident</a:t>
            </a:r>
            <a:br>
              <a:rPr lang="en-US" sz="1800">
                <a:solidFill>
                  <a:schemeClr val="bg1"/>
                </a:solidFill>
              </a:rPr>
            </a:br>
            <a:r>
              <a:rPr lang="en-US" sz="1800">
                <a:solidFill>
                  <a:schemeClr val="bg1"/>
                </a:solidFill>
              </a:rPr>
              <a:t>(up to 1)</a:t>
            </a:r>
          </a:p>
        </p:txBody>
      </p:sp>
      <p:grpSp>
        <p:nvGrpSpPr>
          <p:cNvPr id="44041" name="Group 29"/>
          <p:cNvGrpSpPr>
            <a:grpSpLocks/>
          </p:cNvGrpSpPr>
          <p:nvPr/>
        </p:nvGrpSpPr>
        <p:grpSpPr bwMode="auto">
          <a:xfrm>
            <a:off x="3049588" y="1152525"/>
            <a:ext cx="820737" cy="749300"/>
            <a:chOff x="1929" y="2960"/>
            <a:chExt cx="728" cy="665"/>
          </a:xfrm>
        </p:grpSpPr>
        <p:sp>
          <p:nvSpPr>
            <p:cNvPr id="44043" name="AutoShape 30"/>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44044" name="Group 31"/>
            <p:cNvGrpSpPr>
              <a:grpSpLocks/>
            </p:cNvGrpSpPr>
            <p:nvPr/>
          </p:nvGrpSpPr>
          <p:grpSpPr bwMode="auto">
            <a:xfrm>
              <a:off x="2328" y="3296"/>
              <a:ext cx="329" cy="329"/>
              <a:chOff x="2806" y="3358"/>
              <a:chExt cx="329" cy="329"/>
            </a:xfrm>
          </p:grpSpPr>
          <p:sp>
            <p:nvSpPr>
              <p:cNvPr id="44045" name="Oval 32"/>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44046" name="Freeform 33"/>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44047" name="Freeform 34"/>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4048" name="Freeform 35"/>
              <p:cNvSpPr>
                <a:spLocks/>
              </p:cNvSpPr>
              <p:nvPr/>
            </p:nvSpPr>
            <p:spPr bwMode="auto">
              <a:xfrm>
                <a:off x="2879" y="3575"/>
                <a:ext cx="177" cy="72"/>
              </a:xfrm>
              <a:custGeom>
                <a:avLst/>
                <a:gdLst>
                  <a:gd name="T0" fmla="*/ 128 w 177"/>
                  <a:gd name="T1" fmla="*/ 5 h 68"/>
                  <a:gd name="T2" fmla="*/ 177 w 177"/>
                  <a:gd name="T3" fmla="*/ 56 h 68"/>
                  <a:gd name="T4" fmla="*/ 159 w 177"/>
                  <a:gd name="T5" fmla="*/ 85 h 68"/>
                  <a:gd name="T6" fmla="*/ 137 w 177"/>
                  <a:gd name="T7" fmla="*/ 104 h 68"/>
                  <a:gd name="T8" fmla="*/ 105 w 177"/>
                  <a:gd name="T9" fmla="*/ 120 h 68"/>
                  <a:gd name="T10" fmla="*/ 60 w 177"/>
                  <a:gd name="T11" fmla="*/ 110 h 68"/>
                  <a:gd name="T12" fmla="*/ 26 w 177"/>
                  <a:gd name="T13" fmla="*/ 95 h 68"/>
                  <a:gd name="T14" fmla="*/ 0 w 177"/>
                  <a:gd name="T15" fmla="*/ 61 h 68"/>
                  <a:gd name="T16" fmla="*/ 53 w 177"/>
                  <a:gd name="T17" fmla="*/ 0 h 68"/>
                  <a:gd name="T18" fmla="*/ 66 w 177"/>
                  <a:gd name="T19" fmla="*/ 7 h 68"/>
                  <a:gd name="T20" fmla="*/ 86 w 177"/>
                  <a:gd name="T21" fmla="*/ 21 h 68"/>
                  <a:gd name="T22" fmla="*/ 105 w 177"/>
                  <a:gd name="T23" fmla="*/ 21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44042" name="AutoShape 36"/>
          <p:cNvSpPr>
            <a:spLocks noChangeArrowheads="1"/>
          </p:cNvSpPr>
          <p:nvPr/>
        </p:nvSpPr>
        <p:spPr bwMode="auto">
          <a:xfrm>
            <a:off x="3687763" y="1343025"/>
            <a:ext cx="442912" cy="346075"/>
          </a:xfrm>
          <a:prstGeom prst="rightArrow">
            <a:avLst>
              <a:gd name="adj1" fmla="val 50000"/>
              <a:gd name="adj2" fmla="val 31995"/>
            </a:avLst>
          </a:prstGeom>
          <a:solidFill>
            <a:srgbClr val="008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58" y="3509630"/>
            <a:ext cx="8296431" cy="29336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 name="AutoShape 12"/>
          <p:cNvSpPr>
            <a:spLocks noChangeArrowheads="1"/>
          </p:cNvSpPr>
          <p:nvPr/>
        </p:nvSpPr>
        <p:spPr bwMode="auto">
          <a:xfrm>
            <a:off x="5135780" y="6085865"/>
            <a:ext cx="851585" cy="35746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Entities that can be role owners</a:t>
            </a:r>
          </a:p>
        </p:txBody>
      </p:sp>
      <p:sp>
        <p:nvSpPr>
          <p:cNvPr id="45059" name="Content Placeholder 2"/>
          <p:cNvSpPr>
            <a:spLocks noGrp="1"/>
          </p:cNvSpPr>
          <p:nvPr>
            <p:ph idx="1"/>
          </p:nvPr>
        </p:nvSpPr>
        <p:spPr>
          <a:xfrm>
            <a:off x="519113" y="914400"/>
            <a:ext cx="8318500" cy="1166813"/>
          </a:xfrm>
        </p:spPr>
        <p:txBody>
          <a:bodyPr/>
          <a:lstStyle/>
          <a:p>
            <a:r>
              <a:rPr lang="en-US" smtClean="0"/>
              <a:t>List is self-documented in entityroleconstraints.xml file</a:t>
            </a:r>
          </a:p>
          <a:p>
            <a:r>
              <a:rPr lang="en-US" smtClean="0"/>
              <a:t>List is not extendable</a:t>
            </a:r>
          </a:p>
          <a:p>
            <a:pPr>
              <a:buFont typeface="Arial" pitchFamily="34" charset="0"/>
              <a:buNone/>
            </a:pPr>
            <a:endParaRPr lang="en-US" smtClean="0"/>
          </a:p>
          <a:p>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1626839036"/>
              </p:ext>
            </p:extLst>
          </p:nvPr>
        </p:nvGraphicFramePr>
        <p:xfrm>
          <a:off x="261865" y="2151912"/>
          <a:ext cx="5150108" cy="3336921"/>
        </p:xfrm>
        <a:graphic>
          <a:graphicData uri="http://schemas.openxmlformats.org/drawingml/2006/table">
            <a:tbl>
              <a:tblPr firstRow="1" bandRow="1">
                <a:tableStyleId>{5C22544A-7EE6-4342-B048-85BDC9FD1C3A}</a:tableStyleId>
              </a:tblPr>
              <a:tblGrid>
                <a:gridCol w="2555763"/>
                <a:gridCol w="2594345"/>
              </a:tblGrid>
              <a:tr h="370769">
                <a:tc gridSpan="2">
                  <a:txBody>
                    <a:bodyPr/>
                    <a:lstStyle/>
                    <a:p>
                      <a:r>
                        <a:rPr lang="en-US" sz="1800" dirty="0" smtClean="0"/>
                        <a:t>From</a:t>
                      </a:r>
                      <a:r>
                        <a:rPr lang="en-US" sz="1800" baseline="0" dirty="0" smtClean="0"/>
                        <a:t> entityroleconstraints.xml</a:t>
                      </a:r>
                      <a:endParaRPr lang="en-US" sz="1800" dirty="0"/>
                    </a:p>
                  </a:txBody>
                  <a:tcPr marT="45711" marB="45711"/>
                </a:tc>
                <a:tc hMerge="1">
                  <a:txBody>
                    <a:bodyPr/>
                    <a:lstStyle/>
                    <a:p>
                      <a:endParaRPr lang="en-US" dirty="0"/>
                    </a:p>
                  </a:txBody>
                  <a:tcPr/>
                </a:tc>
              </a:tr>
              <a:tr h="370769">
                <a:tc>
                  <a:txBody>
                    <a:bodyPr/>
                    <a:lstStyle/>
                    <a:p>
                      <a:r>
                        <a:rPr lang="en-US" sz="1800" dirty="0" smtClean="0"/>
                        <a:t>Claim</a:t>
                      </a:r>
                      <a:endParaRPr lang="en-US" sz="1800" dirty="0"/>
                    </a:p>
                  </a:txBody>
                  <a:tcPr marT="45711" marB="45711"/>
                </a:tc>
                <a:tc>
                  <a:txBody>
                    <a:bodyPr/>
                    <a:lstStyle/>
                    <a:p>
                      <a:r>
                        <a:rPr lang="en-US" sz="1800" dirty="0" smtClean="0"/>
                        <a:t>Matter</a:t>
                      </a:r>
                      <a:endParaRPr lang="en-US" sz="1800" dirty="0"/>
                    </a:p>
                  </a:txBody>
                  <a:tcPr marT="45711" marB="45711"/>
                </a:tc>
              </a:tr>
              <a:tr h="370769">
                <a:tc>
                  <a:txBody>
                    <a:bodyPr/>
                    <a:lstStyle/>
                    <a:p>
                      <a:r>
                        <a:rPr lang="en-US" sz="1800" dirty="0" smtClean="0"/>
                        <a:t>Evaluation</a:t>
                      </a:r>
                      <a:endParaRPr lang="en-US" sz="1800" dirty="0"/>
                    </a:p>
                  </a:txBody>
                  <a:tcPr marT="45711" marB="45711"/>
                </a:tc>
                <a:tc>
                  <a:txBody>
                    <a:bodyPr/>
                    <a:lstStyle/>
                    <a:p>
                      <a:r>
                        <a:rPr lang="en-US" sz="1800" dirty="0" err="1" smtClean="0"/>
                        <a:t>MobilePropertyIncident</a:t>
                      </a:r>
                      <a:endParaRPr lang="en-US" sz="1800" dirty="0"/>
                    </a:p>
                  </a:txBody>
                  <a:tcPr marT="45711" marB="45711"/>
                </a:tc>
              </a:tr>
              <a:tr h="370769">
                <a:tc>
                  <a:txBody>
                    <a:bodyPr/>
                    <a:lstStyle/>
                    <a:p>
                      <a:r>
                        <a:rPr lang="en-US" sz="1800" dirty="0" smtClean="0"/>
                        <a:t>Exposure</a:t>
                      </a:r>
                      <a:endParaRPr lang="en-US" sz="1800" dirty="0"/>
                    </a:p>
                  </a:txBody>
                  <a:tcPr marT="45711" marB="45711"/>
                </a:tc>
                <a:tc>
                  <a:txBody>
                    <a:bodyPr/>
                    <a:lstStyle/>
                    <a:p>
                      <a:r>
                        <a:rPr lang="en-US" sz="1800" dirty="0" smtClean="0"/>
                        <a:t>Negotiation</a:t>
                      </a:r>
                      <a:endParaRPr lang="en-US" sz="1800" dirty="0"/>
                    </a:p>
                  </a:txBody>
                  <a:tcPr marT="45711" marB="45711"/>
                </a:tc>
              </a:tr>
              <a:tr h="370769">
                <a:tc>
                  <a:txBody>
                    <a:bodyPr/>
                    <a:lstStyle/>
                    <a:p>
                      <a:r>
                        <a:rPr lang="en-US" sz="1800" dirty="0" err="1" smtClean="0"/>
                        <a:t>FixedPropertyIncident</a:t>
                      </a:r>
                      <a:endParaRPr lang="en-US" sz="1800" dirty="0"/>
                    </a:p>
                  </a:txBody>
                  <a:tcPr marT="45711" marB="45711"/>
                </a:tc>
                <a:tc>
                  <a:txBody>
                    <a:bodyPr/>
                    <a:lstStyle/>
                    <a:p>
                      <a:r>
                        <a:rPr lang="en-US" sz="1800" dirty="0" smtClean="0"/>
                        <a:t>Policy</a:t>
                      </a:r>
                      <a:endParaRPr lang="en-US" sz="1800" dirty="0"/>
                    </a:p>
                  </a:txBody>
                  <a:tcPr marT="45711" marB="45711"/>
                </a:tc>
              </a:tr>
              <a:tr h="370769">
                <a:tc>
                  <a:txBody>
                    <a:bodyPr/>
                    <a:lstStyle/>
                    <a:p>
                      <a:r>
                        <a:rPr lang="en-US" sz="1800" dirty="0" err="1" smtClean="0"/>
                        <a:t>DwellingIncident</a:t>
                      </a:r>
                      <a:endParaRPr lang="en-US" sz="1800" dirty="0"/>
                    </a:p>
                  </a:txBody>
                  <a:tcPr marT="45711" marB="45711"/>
                </a:tc>
                <a:tc>
                  <a:txBody>
                    <a:bodyPr/>
                    <a:lstStyle/>
                    <a:p>
                      <a:r>
                        <a:rPr lang="en-US" sz="1800" dirty="0" err="1" smtClean="0"/>
                        <a:t>PropertyIncident</a:t>
                      </a:r>
                      <a:endParaRPr lang="en-US" sz="1800" dirty="0"/>
                    </a:p>
                  </a:txBody>
                  <a:tcPr marT="45711" marB="45711"/>
                </a:tc>
              </a:tr>
              <a:tr h="370769">
                <a:tc>
                  <a:txBody>
                    <a:bodyPr/>
                    <a:lstStyle/>
                    <a:p>
                      <a:r>
                        <a:rPr lang="en-US" sz="1800" dirty="0" err="1" smtClean="0"/>
                        <a:t>BaggageIncident</a:t>
                      </a:r>
                      <a:endParaRPr lang="en-US" sz="1800" dirty="0"/>
                    </a:p>
                  </a:txBody>
                  <a:tcPr marT="45711" marB="45711"/>
                </a:tc>
                <a:tc>
                  <a:txBody>
                    <a:bodyPr/>
                    <a:lstStyle/>
                    <a:p>
                      <a:r>
                        <a:rPr lang="en-US" sz="1800" dirty="0" err="1" smtClean="0"/>
                        <a:t>VehicleIncident</a:t>
                      </a:r>
                      <a:endParaRPr lang="en-US" sz="1800" dirty="0"/>
                    </a:p>
                  </a:txBody>
                  <a:tcPr marT="45711" marB="45711"/>
                </a:tc>
              </a:tr>
              <a:tr h="370769">
                <a:tc>
                  <a:txBody>
                    <a:bodyPr/>
                    <a:lstStyle/>
                    <a:p>
                      <a:r>
                        <a:rPr lang="en-US" sz="1800" dirty="0" smtClean="0"/>
                        <a:t>Incident</a:t>
                      </a:r>
                      <a:endParaRPr lang="en-US" sz="1800" dirty="0"/>
                    </a:p>
                  </a:txBody>
                  <a:tcPr marT="45711" marB="45711"/>
                </a:tc>
                <a:tc>
                  <a:txBody>
                    <a:bodyPr/>
                    <a:lstStyle/>
                    <a:p>
                      <a:r>
                        <a:rPr lang="en-US" sz="1800" dirty="0" err="1" smtClean="0"/>
                        <a:t>LivingExpensesIncident</a:t>
                      </a:r>
                      <a:endParaRPr lang="en-US" sz="1800" dirty="0"/>
                    </a:p>
                  </a:txBody>
                  <a:tcPr marT="45711" marB="45711"/>
                </a:tc>
              </a:tr>
              <a:tr h="37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InjuryIncident</a:t>
                      </a:r>
                      <a:endParaRPr lang="en-US" sz="1800" dirty="0" smtClean="0"/>
                    </a:p>
                  </a:txBody>
                  <a:tcPr marT="45711" marB="45711"/>
                </a:tc>
                <a:tc>
                  <a:txBody>
                    <a:bodyPr/>
                    <a:lstStyle/>
                    <a:p>
                      <a:endParaRPr lang="en-US" sz="1800" dirty="0"/>
                    </a:p>
                  </a:txBody>
                  <a:tcPr marT="45711" marB="45711"/>
                </a:tc>
              </a:tr>
            </a:tbl>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645" y="2545390"/>
            <a:ext cx="3551433" cy="231369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168" y="1012641"/>
            <a:ext cx="6560850" cy="261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3" name="Rectangle 3"/>
          <p:cNvSpPr>
            <a:spLocks noGrp="1" noChangeArrowheads="1"/>
          </p:cNvSpPr>
          <p:nvPr>
            <p:ph type="title"/>
          </p:nvPr>
        </p:nvSpPr>
        <p:spPr>
          <a:xfrm>
            <a:off x="495300" y="115888"/>
            <a:ext cx="8318500" cy="742950"/>
          </a:xfrm>
        </p:spPr>
        <p:txBody>
          <a:bodyPr/>
          <a:lstStyle/>
          <a:p>
            <a:pPr eaLnBrk="1" hangingPunct="1"/>
            <a:r>
              <a:rPr lang="en-US" smtClean="0"/>
              <a:t>Entity role constraint configuration</a:t>
            </a:r>
            <a:br>
              <a:rPr lang="en-US" smtClean="0"/>
            </a:br>
            <a:r>
              <a:rPr lang="en-US" smtClean="0"/>
              <a:t>(unrestricted)</a:t>
            </a:r>
          </a:p>
        </p:txBody>
      </p:sp>
      <p:sp>
        <p:nvSpPr>
          <p:cNvPr id="46084" name="Rectangle 4"/>
          <p:cNvSpPr>
            <a:spLocks noGrp="1" noChangeArrowheads="1"/>
          </p:cNvSpPr>
          <p:nvPr>
            <p:ph idx="1"/>
          </p:nvPr>
        </p:nvSpPr>
        <p:spPr>
          <a:xfrm>
            <a:off x="519113" y="3914775"/>
            <a:ext cx="8318500" cy="2474913"/>
          </a:xfrm>
        </p:spPr>
        <p:txBody>
          <a:bodyPr/>
          <a:lstStyle/>
          <a:p>
            <a:r>
              <a:rPr lang="en-US" dirty="0" smtClean="0"/>
              <a:t>Entity role constraint lists type of entity and roles allowed for that entity</a:t>
            </a:r>
          </a:p>
          <a:p>
            <a:pPr lvl="1"/>
            <a:r>
              <a:rPr lang="en-US" dirty="0" err="1" smtClean="0"/>
              <a:t>RoleRef</a:t>
            </a:r>
            <a:r>
              <a:rPr lang="en-US" dirty="0" smtClean="0"/>
              <a:t> (without any child tags) identifies that any number of contacts (including 0) can have role on instance of that entity</a:t>
            </a:r>
          </a:p>
          <a:p>
            <a:pPr lvl="1"/>
            <a:r>
              <a:rPr lang="en-US" dirty="0" smtClean="0"/>
              <a:t>For example, claim can have 0 to many physical therapists, occupational therapists, law enforcement agencies, and insured representatives</a:t>
            </a:r>
          </a:p>
        </p:txBody>
      </p:sp>
      <p:sp>
        <p:nvSpPr>
          <p:cNvPr id="46085" name="AutoShape 5"/>
          <p:cNvSpPr>
            <a:spLocks noChangeArrowheads="1"/>
          </p:cNvSpPr>
          <p:nvPr/>
        </p:nvSpPr>
        <p:spPr bwMode="auto">
          <a:xfrm>
            <a:off x="1765004" y="2319171"/>
            <a:ext cx="5656521" cy="13065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5"/>
          <p:cNvSpPr>
            <a:spLocks noChangeArrowheads="1"/>
          </p:cNvSpPr>
          <p:nvPr/>
        </p:nvSpPr>
        <p:spPr bwMode="auto">
          <a:xfrm>
            <a:off x="1502735" y="1004278"/>
            <a:ext cx="4026196" cy="3460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495300" y="115888"/>
            <a:ext cx="8318500" cy="742950"/>
          </a:xfrm>
        </p:spPr>
        <p:txBody>
          <a:bodyPr/>
          <a:lstStyle/>
          <a:p>
            <a:pPr eaLnBrk="1" hangingPunct="1"/>
            <a:r>
              <a:rPr lang="en-US" smtClean="0"/>
              <a:t>Entity role constraint configuration</a:t>
            </a:r>
            <a:br>
              <a:rPr lang="en-US" smtClean="0"/>
            </a:br>
            <a:r>
              <a:rPr lang="en-US" smtClean="0"/>
              <a:t>(restricted)</a:t>
            </a:r>
          </a:p>
        </p:txBody>
      </p:sp>
      <p:sp>
        <p:nvSpPr>
          <p:cNvPr id="47108" name="Rectangle 4"/>
          <p:cNvSpPr>
            <a:spLocks noGrp="1" noChangeArrowheads="1"/>
          </p:cNvSpPr>
          <p:nvPr>
            <p:ph idx="1"/>
          </p:nvPr>
        </p:nvSpPr>
        <p:spPr>
          <a:xfrm>
            <a:off x="519113" y="3854683"/>
            <a:ext cx="8318500" cy="2728913"/>
          </a:xfrm>
        </p:spPr>
        <p:txBody>
          <a:bodyPr/>
          <a:lstStyle/>
          <a:p>
            <a:r>
              <a:rPr lang="en-US" dirty="0" smtClean="0"/>
              <a:t>Role constraint modifies "0 to many" default cardinality</a:t>
            </a:r>
          </a:p>
          <a:p>
            <a:r>
              <a:rPr lang="en-US" dirty="0" smtClean="0"/>
              <a:t>Can be set to:</a:t>
            </a:r>
          </a:p>
          <a:p>
            <a:pPr lvl="1"/>
            <a:r>
              <a:rPr lang="en-US" dirty="0" smtClean="0"/>
              <a:t>Exclusive - At most one (0 or 1)</a:t>
            </a:r>
          </a:p>
          <a:p>
            <a:pPr lvl="1"/>
            <a:r>
              <a:rPr lang="en-US" dirty="0" smtClean="0"/>
              <a:t>Required - At least one (1 to many)</a:t>
            </a:r>
          </a:p>
          <a:p>
            <a:pPr lvl="1"/>
            <a:r>
              <a:rPr lang="en-US" dirty="0" smtClean="0"/>
              <a:t>Prohibited - None (0)</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168" y="1012641"/>
            <a:ext cx="6560850" cy="261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5"/>
          <p:cNvSpPr>
            <a:spLocks noChangeArrowheads="1"/>
          </p:cNvSpPr>
          <p:nvPr/>
        </p:nvSpPr>
        <p:spPr bwMode="auto">
          <a:xfrm>
            <a:off x="1820332" y="1309078"/>
            <a:ext cx="6108686" cy="101009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Role refs with multiple role constraints</a:t>
            </a:r>
          </a:p>
        </p:txBody>
      </p:sp>
      <p:sp>
        <p:nvSpPr>
          <p:cNvPr id="48131" name="Rectangle 3"/>
          <p:cNvSpPr>
            <a:spLocks noGrp="1" noChangeArrowheads="1"/>
          </p:cNvSpPr>
          <p:nvPr>
            <p:ph idx="1"/>
          </p:nvPr>
        </p:nvSpPr>
        <p:spPr>
          <a:xfrm>
            <a:off x="519113" y="3168650"/>
            <a:ext cx="8318500" cy="3221038"/>
          </a:xfrm>
        </p:spPr>
        <p:txBody>
          <a:bodyPr/>
          <a:lstStyle/>
          <a:p>
            <a:r>
              <a:rPr lang="en-US" smtClean="0"/>
              <a:t>A RoleRef can have multiple role constraints, which typically occurs when combining...</a:t>
            </a:r>
          </a:p>
          <a:p>
            <a:pPr lvl="1"/>
            <a:r>
              <a:rPr lang="en-US" smtClean="0"/>
              <a:t>Exclusive (at most one), and</a:t>
            </a:r>
          </a:p>
          <a:p>
            <a:pPr lvl="1"/>
            <a:r>
              <a:rPr lang="en-US" smtClean="0"/>
              <a:t>Required (at least one)</a:t>
            </a:r>
          </a:p>
          <a:p>
            <a:pPr>
              <a:buFont typeface="Wingdings 3" pitchFamily="18" charset="2"/>
              <a:buNone/>
            </a:pPr>
            <a:r>
              <a:rPr lang="en-US" smtClean="0"/>
              <a:t>	...to require exactly one contact with the role</a:t>
            </a:r>
          </a:p>
        </p:txBody>
      </p:sp>
      <p:pic>
        <p:nvPicPr>
          <p:cNvPr id="7" name="Picture 2" descr="C:\Users\trhoades\AppData\Local\Temp\SNAGHTML241d669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991" y="1595270"/>
            <a:ext cx="6171590" cy="11904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trhoades\AppData\Local\Temp\SNAGHTML241d8aa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991" y="1012641"/>
            <a:ext cx="6128638" cy="390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p:txBody>
          <a:bodyPr/>
          <a:lstStyle/>
          <a:p>
            <a:pPr eaLnBrk="1" hangingPunct="1"/>
            <a:r>
              <a:rPr lang="en-US" smtClean="0"/>
              <a:t>Conditional role constraints</a:t>
            </a:r>
          </a:p>
        </p:txBody>
      </p:sp>
      <p:sp>
        <p:nvSpPr>
          <p:cNvPr id="49155" name="Rectangle 4"/>
          <p:cNvSpPr>
            <a:spLocks noGrp="1" noChangeArrowheads="1"/>
          </p:cNvSpPr>
          <p:nvPr>
            <p:ph idx="1"/>
          </p:nvPr>
        </p:nvSpPr>
        <p:spPr>
          <a:xfrm>
            <a:off x="519113" y="5135563"/>
            <a:ext cx="8318500" cy="1254125"/>
          </a:xfrm>
        </p:spPr>
        <p:txBody>
          <a:bodyPr/>
          <a:lstStyle/>
          <a:p>
            <a:r>
              <a:rPr lang="en-US" smtClean="0"/>
              <a:t>RoleConstraint can have AdditionalInfo child, which specifies entity field and value</a:t>
            </a:r>
          </a:p>
          <a:p>
            <a:pPr lvl="1"/>
            <a:r>
              <a:rPr lang="en-US" smtClean="0"/>
              <a:t>Constraint applies only when field has that value</a:t>
            </a:r>
          </a:p>
          <a:p>
            <a:pPr lvl="1"/>
            <a:endParaRPr lang="en-US" smtClean="0"/>
          </a:p>
        </p:txBody>
      </p:sp>
      <p:pic>
        <p:nvPicPr>
          <p:cNvPr id="16388" name="Picture 4" descr="C:\Users\trhoades\AppData\Local\Temp\SNAGHTML2468e59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23" y="1766085"/>
            <a:ext cx="7852423" cy="3350566"/>
          </a:xfrm>
          <a:prstGeom prst="rect">
            <a:avLst/>
          </a:prstGeom>
          <a:noFill/>
          <a:extLst>
            <a:ext uri="{909E8E84-426E-40DD-AFC4-6F175D3DCCD1}">
              <a14:hiddenFill xmlns:a14="http://schemas.microsoft.com/office/drawing/2010/main">
                <a:solidFill>
                  <a:srgbClr val="FFFFFF"/>
                </a:solidFill>
              </a14:hiddenFill>
            </a:ext>
          </a:extLst>
        </p:spPr>
      </p:pic>
      <p:pic>
        <p:nvPicPr>
          <p:cNvPr id="16396" name="Picture 12" descr="C:\Users\trhoades\AppData\Local\Temp\SNAGHTML246ceba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23" y="1035552"/>
            <a:ext cx="7915981" cy="738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561975" y="3700463"/>
            <a:ext cx="1017588" cy="749300"/>
            <a:chOff x="2083" y="1606"/>
            <a:chExt cx="1489" cy="1097"/>
          </a:xfrm>
        </p:grpSpPr>
        <p:sp>
          <p:nvSpPr>
            <p:cNvPr id="50219" name="Rectangle 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0220" name="Freeform 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1" name="Freeform 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2" name="Freeform 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3" name="Freeform 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224" name="Rectangle 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50225" name="Rectangle 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26" name="AutoShape 1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50227" name="Freeform 1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28" name="Freeform 1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29" name="Rectangle 1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30" name="Rectangle 1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31" name="Rectangle 1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50232" name="Group 16"/>
            <p:cNvGrpSpPr>
              <a:grpSpLocks/>
            </p:cNvGrpSpPr>
            <p:nvPr/>
          </p:nvGrpSpPr>
          <p:grpSpPr bwMode="auto">
            <a:xfrm>
              <a:off x="2221" y="1871"/>
              <a:ext cx="518" cy="782"/>
              <a:chOff x="2400" y="1656"/>
              <a:chExt cx="752" cy="1136"/>
            </a:xfrm>
          </p:grpSpPr>
          <p:sp>
            <p:nvSpPr>
              <p:cNvPr id="50245" name="Freeform 1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0246" name="Freeform 1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7" name="Freeform 1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8" name="Freeform 2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9" name="Freeform 2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0250" name="Line 2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51" name="Line 2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0233" name="Group 24"/>
            <p:cNvGrpSpPr>
              <a:grpSpLocks/>
            </p:cNvGrpSpPr>
            <p:nvPr/>
          </p:nvGrpSpPr>
          <p:grpSpPr bwMode="auto">
            <a:xfrm rot="-6511945">
              <a:off x="2834" y="1842"/>
              <a:ext cx="518" cy="783"/>
              <a:chOff x="2400" y="1656"/>
              <a:chExt cx="752" cy="1136"/>
            </a:xfrm>
          </p:grpSpPr>
          <p:sp>
            <p:nvSpPr>
              <p:cNvPr id="50238"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0239"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0"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1"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2"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43"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44"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0234" name="Freeform 3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35" name="Freeform 3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36" name="Rectangle 3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37" name="Rectangle 3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50179" name="Rectangle 8"/>
          <p:cNvSpPr>
            <a:spLocks noGrp="1" noChangeArrowheads="1"/>
          </p:cNvSpPr>
          <p:nvPr>
            <p:ph type="title" idx="4294967295"/>
          </p:nvPr>
        </p:nvSpPr>
        <p:spPr/>
        <p:txBody>
          <a:bodyPr/>
          <a:lstStyle/>
          <a:p>
            <a:pPr eaLnBrk="1" hangingPunct="1"/>
            <a:r>
              <a:rPr lang="en-US" smtClean="0"/>
              <a:t>Contact role functions</a:t>
            </a:r>
          </a:p>
        </p:txBody>
      </p:sp>
      <p:sp>
        <p:nvSpPr>
          <p:cNvPr id="50180" name="Rectangle 9"/>
          <p:cNvSpPr>
            <a:spLocks noGrp="1" noChangeArrowheads="1"/>
          </p:cNvSpPr>
          <p:nvPr>
            <p:ph idx="4294967295"/>
          </p:nvPr>
        </p:nvSpPr>
        <p:spPr>
          <a:xfrm>
            <a:off x="701675" y="976313"/>
            <a:ext cx="8442325" cy="2519362"/>
          </a:xfrm>
        </p:spPr>
        <p:txBody>
          <a:bodyPr/>
          <a:lstStyle/>
          <a:p>
            <a:pPr eaLnBrk="1" hangingPunct="1"/>
            <a:r>
              <a:rPr lang="en-US" smtClean="0"/>
              <a:t>For "Related" entities, function created for each role entity can own</a:t>
            </a:r>
          </a:p>
          <a:p>
            <a:pPr eaLnBrk="1" hangingPunct="1"/>
            <a:r>
              <a:rPr lang="en-US" smtClean="0"/>
              <a:t>Appears in data dictionary like a field, but:</a:t>
            </a:r>
          </a:p>
          <a:p>
            <a:pPr lvl="1" eaLnBrk="1" hangingPunct="1"/>
            <a:r>
              <a:rPr lang="en-US" smtClean="0"/>
              <a:t>Always singular (even when many contacts can have the role)</a:t>
            </a:r>
          </a:p>
          <a:p>
            <a:pPr lvl="1" eaLnBrk="1" hangingPunct="1"/>
            <a:r>
              <a:rPr lang="en-US" smtClean="0"/>
              <a:t>Sometimes written with a lowercase initial letter</a:t>
            </a:r>
          </a:p>
          <a:p>
            <a:pPr lvl="1" eaLnBrk="1" hangingPunct="1"/>
            <a:r>
              <a:rPr lang="en-US" smtClean="0"/>
              <a:t>Always a virtual property, not a table column</a:t>
            </a:r>
          </a:p>
        </p:txBody>
      </p:sp>
      <p:grpSp>
        <p:nvGrpSpPr>
          <p:cNvPr id="50181" name="Group 40"/>
          <p:cNvGrpSpPr>
            <a:grpSpLocks/>
          </p:cNvGrpSpPr>
          <p:nvPr/>
        </p:nvGrpSpPr>
        <p:grpSpPr bwMode="auto">
          <a:xfrm>
            <a:off x="590550" y="5084763"/>
            <a:ext cx="1017588" cy="749300"/>
            <a:chOff x="2083" y="1606"/>
            <a:chExt cx="1489" cy="1097"/>
          </a:xfrm>
        </p:grpSpPr>
        <p:sp>
          <p:nvSpPr>
            <p:cNvPr id="50186" name="Rectangle 4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0187" name="Freeform 4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88" name="Freeform 4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89" name="Freeform 4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90" name="Freeform 4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0191" name="Rectangle 4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50192" name="Rectangle 4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193" name="AutoShape 4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50194" name="Freeform 49"/>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195" name="Freeform 50"/>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196" name="Rectangle 5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197" name="Rectangle 5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198" name="Rectangle 5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50199" name="Group 54"/>
            <p:cNvGrpSpPr>
              <a:grpSpLocks/>
            </p:cNvGrpSpPr>
            <p:nvPr/>
          </p:nvGrpSpPr>
          <p:grpSpPr bwMode="auto">
            <a:xfrm>
              <a:off x="2221" y="1871"/>
              <a:ext cx="518" cy="782"/>
              <a:chOff x="2400" y="1656"/>
              <a:chExt cx="752" cy="1136"/>
            </a:xfrm>
          </p:grpSpPr>
          <p:sp>
            <p:nvSpPr>
              <p:cNvPr id="50212" name="Freeform 5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0213" name="Freeform 5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4" name="Freeform 5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5" name="Freeform 5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6" name="Freeform 5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0217" name="Line 6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18" name="Line 6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0200" name="Group 62"/>
            <p:cNvGrpSpPr>
              <a:grpSpLocks/>
            </p:cNvGrpSpPr>
            <p:nvPr/>
          </p:nvGrpSpPr>
          <p:grpSpPr bwMode="auto">
            <a:xfrm rot="-6511945">
              <a:off x="2834" y="1842"/>
              <a:ext cx="518" cy="783"/>
              <a:chOff x="2400" y="1656"/>
              <a:chExt cx="752" cy="1136"/>
            </a:xfrm>
          </p:grpSpPr>
          <p:sp>
            <p:nvSpPr>
              <p:cNvPr id="50205" name="Freeform 6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0206" name="Freeform 6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07" name="Freeform 6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08" name="Freeform 6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09" name="Freeform 6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210" name="Line 6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211" name="Line 6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0201" name="Freeform 70"/>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02" name="Freeform 71"/>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50203" name="Rectangle 7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0204" name="Rectangle 7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50182" name="Text Box 75"/>
          <p:cNvSpPr txBox="1">
            <a:spLocks noChangeArrowheads="1"/>
          </p:cNvSpPr>
          <p:nvPr/>
        </p:nvSpPr>
        <p:spPr bwMode="auto">
          <a:xfrm>
            <a:off x="6834188" y="5311775"/>
            <a:ext cx="20907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t>Returns the set of persons with the role "witness" for the claim</a:t>
            </a:r>
          </a:p>
        </p:txBody>
      </p:sp>
      <p:pic>
        <p:nvPicPr>
          <p:cNvPr id="50183"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4197350"/>
            <a:ext cx="7132638" cy="81121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0184" name="Text Box 39"/>
          <p:cNvSpPr txBox="1">
            <a:spLocks noChangeArrowheads="1"/>
          </p:cNvSpPr>
          <p:nvPr/>
        </p:nvSpPr>
        <p:spPr bwMode="auto">
          <a:xfrm>
            <a:off x="7137400" y="3220069"/>
            <a:ext cx="2006600" cy="10985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dirty="0"/>
              <a:t>Returns the contact with the role "reporter" for the claim</a:t>
            </a:r>
          </a:p>
        </p:txBody>
      </p:sp>
      <p:pic>
        <p:nvPicPr>
          <p:cNvPr id="50185"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5580063"/>
            <a:ext cx="5499100" cy="8032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Review: Steps to create a new contact role</a:t>
            </a:r>
          </a:p>
        </p:txBody>
      </p:sp>
      <p:sp>
        <p:nvSpPr>
          <p:cNvPr id="51203" name="Rectangle 3"/>
          <p:cNvSpPr>
            <a:spLocks noGrp="1" noChangeArrowheads="1"/>
          </p:cNvSpPr>
          <p:nvPr>
            <p:ph idx="1"/>
          </p:nvPr>
        </p:nvSpPr>
        <p:spPr/>
        <p:txBody>
          <a:bodyPr/>
          <a:lstStyle/>
          <a:p>
            <a:r>
              <a:rPr lang="en-US" dirty="0" smtClean="0"/>
              <a:t>Edit </a:t>
            </a:r>
            <a:r>
              <a:rPr lang="en-US" dirty="0" err="1" smtClean="0"/>
              <a:t>ContactRole</a:t>
            </a:r>
            <a:r>
              <a:rPr lang="en-US" dirty="0" smtClean="0"/>
              <a:t> typelist with new role</a:t>
            </a:r>
          </a:p>
          <a:p>
            <a:r>
              <a:rPr lang="en-US" dirty="0" smtClean="0"/>
              <a:t>Edit </a:t>
            </a:r>
            <a:r>
              <a:rPr lang="en-US" dirty="0" err="1" smtClean="0"/>
              <a:t>ContactRoleCategory</a:t>
            </a:r>
            <a:r>
              <a:rPr lang="en-US" dirty="0" smtClean="0"/>
              <a:t> typelist</a:t>
            </a:r>
          </a:p>
          <a:p>
            <a:pPr lvl="1"/>
            <a:r>
              <a:rPr lang="en-US" dirty="0" smtClean="0"/>
              <a:t>Only if you want this role filterable in parties involved </a:t>
            </a:r>
            <a:r>
              <a:rPr lang="en-US" dirty="0" err="1" smtClean="0"/>
              <a:t>listview</a:t>
            </a:r>
            <a:r>
              <a:rPr lang="en-US" dirty="0" smtClean="0"/>
              <a:t> entries</a:t>
            </a:r>
          </a:p>
          <a:p>
            <a:r>
              <a:rPr lang="en-US" dirty="0" smtClean="0"/>
              <a:t>Edit </a:t>
            </a:r>
            <a:r>
              <a:rPr lang="en-US" b="1" dirty="0" smtClean="0"/>
              <a:t>entityroleconstraints-config.xml</a:t>
            </a:r>
          </a:p>
          <a:p>
            <a:pPr lvl="1"/>
            <a:r>
              <a:rPr lang="en-US" dirty="0" smtClean="0"/>
              <a:t>Add contact role type constraint to restrict type of contact allowable for this role</a:t>
            </a:r>
          </a:p>
          <a:p>
            <a:pPr lvl="1"/>
            <a:r>
              <a:rPr lang="en-US" dirty="0" smtClean="0"/>
              <a:t>Add entity role constraints to enable role on entities</a:t>
            </a:r>
          </a:p>
          <a:p>
            <a:pPr lvl="2"/>
            <a:r>
              <a:rPr lang="en-US" dirty="0" smtClean="0"/>
              <a:t>Add further constraints to make role exclusive, required, or prohibited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eaLnBrk="1" hangingPunct="1"/>
            <a:r>
              <a:rPr lang="en-US" smtClean="0"/>
              <a:t>Lesson objectives review</a:t>
            </a:r>
          </a:p>
        </p:txBody>
      </p:sp>
      <p:sp>
        <p:nvSpPr>
          <p:cNvPr id="5222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ways in which contacts are categorized</a:t>
            </a:r>
          </a:p>
          <a:p>
            <a:pPr lvl="1" eaLnBrk="1" hangingPunct="1"/>
            <a:r>
              <a:rPr lang="en-US" smtClean="0"/>
              <a:t>Describe and configure contact roles</a:t>
            </a:r>
          </a:p>
          <a:p>
            <a:pPr lvl="1" eaLnBrk="1" hangingPunct="1"/>
            <a:r>
              <a:rPr lang="en-US" smtClean="0"/>
              <a:t>Configure contact role type constraints</a:t>
            </a:r>
          </a:p>
          <a:p>
            <a:pPr lvl="1" eaLnBrk="1" hangingPunct="1"/>
            <a:r>
              <a:rPr lang="en-US" smtClean="0"/>
              <a:t>Configure entity role constraints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en-US" smtClean="0"/>
              <a:t>Review questions</a:t>
            </a:r>
          </a:p>
        </p:txBody>
      </p:sp>
      <p:sp>
        <p:nvSpPr>
          <p:cNvPr id="53251" name="Rectangle 3"/>
          <p:cNvSpPr>
            <a:spLocks noGrp="1" noChangeArrowheads="1"/>
          </p:cNvSpPr>
          <p:nvPr>
            <p:ph idx="1"/>
          </p:nvPr>
        </p:nvSpPr>
        <p:spPr>
          <a:xfrm>
            <a:off x="495300" y="906463"/>
            <a:ext cx="8318500" cy="5483225"/>
          </a:xfrm>
        </p:spPr>
        <p:txBody>
          <a:bodyPr/>
          <a:lstStyle/>
          <a:p>
            <a:pPr marL="457200" indent="-457200" eaLnBrk="1" hangingPunct="1">
              <a:buFont typeface="Webdings" pitchFamily="18" charset="2"/>
              <a:buAutoNum type="arabicPeriod"/>
            </a:pPr>
            <a:r>
              <a:rPr lang="en-US" smtClean="0"/>
              <a:t>What is the ContactRoleCategory typelist used for?</a:t>
            </a:r>
          </a:p>
          <a:p>
            <a:pPr marL="457200" indent="-457200" eaLnBrk="1" hangingPunct="1">
              <a:buFont typeface="Webdings" pitchFamily="18" charset="2"/>
              <a:buAutoNum type="arabicPeriod"/>
            </a:pPr>
            <a:r>
              <a:rPr lang="en-US" smtClean="0"/>
              <a:t>Acme Insurance has requirements around contacts who are inspectors. For each requirement, identify if this could be implemented through a subtype, a contact role type constraint, or an entity role constraint:</a:t>
            </a:r>
          </a:p>
          <a:p>
            <a:pPr marL="909638" lvl="1" indent="-457200" eaLnBrk="1" hangingPunct="1">
              <a:buSzTx/>
              <a:buFont typeface="Webdings" pitchFamily="18" charset="2"/>
              <a:buAutoNum type="alphaLcParenR"/>
            </a:pPr>
            <a:r>
              <a:rPr lang="en-US" smtClean="0"/>
              <a:t>A property incident can have at most one inspector, but it is not required.</a:t>
            </a:r>
          </a:p>
          <a:p>
            <a:pPr marL="909638" lvl="1" indent="-457200" eaLnBrk="1" hangingPunct="1">
              <a:buSzTx/>
              <a:buFont typeface="Webdings" pitchFamily="18" charset="2"/>
              <a:buAutoNum type="alphaLcParenR"/>
            </a:pPr>
            <a:r>
              <a:rPr lang="en-US" smtClean="0"/>
              <a:t>An inspector must have a license, and Acme must know the date the license was issued.</a:t>
            </a:r>
          </a:p>
          <a:p>
            <a:pPr marL="909638" lvl="1" indent="-457200" eaLnBrk="1" hangingPunct="1">
              <a:buSzTx/>
              <a:buFont typeface="Webdings" pitchFamily="18" charset="2"/>
              <a:buAutoNum type="alphaLcParenR"/>
            </a:pPr>
            <a:r>
              <a:rPr lang="en-US" smtClean="0"/>
              <a:t>You cannot assign an inspector to a policy.</a:t>
            </a:r>
          </a:p>
          <a:p>
            <a:pPr marL="909638" lvl="1" indent="-457200" eaLnBrk="1" hangingPunct="1">
              <a:buSzTx/>
              <a:buFont typeface="Webdings" pitchFamily="18" charset="2"/>
              <a:buAutoNum type="alphaLcParenR"/>
            </a:pPr>
            <a:r>
              <a:rPr lang="en-US" smtClean="0"/>
              <a:t>The inspector role cannot be assigned to a contact whose subtype is doctor or lawyer.</a:t>
            </a:r>
          </a:p>
          <a:p>
            <a:pPr marL="457200" indent="-457200" eaLnBrk="1" hangingPunct="1">
              <a:buFont typeface="Webdings" pitchFamily="18" charset="2"/>
              <a:buAutoNum type="arabicPeriod"/>
            </a:pPr>
            <a:r>
              <a:rPr lang="en-US" smtClean="0"/>
              <a:t>The Claim entity has a listing in the data dictionary called "reporter". It is not a data field. What is 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120650"/>
            <a:ext cx="4260850" cy="1154113"/>
          </a:xfrm>
        </p:spPr>
        <p:txBody>
          <a:bodyPr/>
          <a:lstStyle/>
          <a:p>
            <a:pPr eaLnBrk="1" hangingPunct="1"/>
            <a:r>
              <a:rPr lang="en-US" smtClean="0"/>
              <a:t>The contact subtype hierarchy</a:t>
            </a:r>
          </a:p>
        </p:txBody>
      </p:sp>
      <p:sp>
        <p:nvSpPr>
          <p:cNvPr id="11267" name="Line 3"/>
          <p:cNvSpPr>
            <a:spLocks noChangeShapeType="1"/>
          </p:cNvSpPr>
          <p:nvPr/>
        </p:nvSpPr>
        <p:spPr bwMode="auto">
          <a:xfrm>
            <a:off x="3040063" y="1249363"/>
            <a:ext cx="500221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8" name="Line 4"/>
          <p:cNvSpPr>
            <a:spLocks noChangeShapeType="1"/>
          </p:cNvSpPr>
          <p:nvPr/>
        </p:nvSpPr>
        <p:spPr bwMode="auto">
          <a:xfrm flipV="1">
            <a:off x="5730875" y="1233488"/>
            <a:ext cx="0" cy="48863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5"/>
          <p:cNvSpPr>
            <a:spLocks noChangeShapeType="1"/>
          </p:cNvSpPr>
          <p:nvPr/>
        </p:nvSpPr>
        <p:spPr bwMode="auto">
          <a:xfrm flipV="1">
            <a:off x="8047038" y="1233488"/>
            <a:ext cx="0" cy="1276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0" name="Line 6"/>
          <p:cNvSpPr>
            <a:spLocks noChangeShapeType="1"/>
          </p:cNvSpPr>
          <p:nvPr/>
        </p:nvSpPr>
        <p:spPr bwMode="auto">
          <a:xfrm flipV="1">
            <a:off x="5719763" y="1076325"/>
            <a:ext cx="0" cy="1730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1" name="Group 7"/>
          <p:cNvGrpSpPr>
            <a:grpSpLocks/>
          </p:cNvGrpSpPr>
          <p:nvPr/>
        </p:nvGrpSpPr>
        <p:grpSpPr bwMode="auto">
          <a:xfrm>
            <a:off x="4992688" y="2517775"/>
            <a:ext cx="1576387" cy="711200"/>
            <a:chOff x="3541" y="2201"/>
            <a:chExt cx="993" cy="448"/>
          </a:xfrm>
        </p:grpSpPr>
        <p:sp>
          <p:nvSpPr>
            <p:cNvPr id="11381" name="AutoShape 8"/>
            <p:cNvSpPr>
              <a:spLocks noChangeArrowheads="1"/>
            </p:cNvSpPr>
            <p:nvPr/>
          </p:nvSpPr>
          <p:spPr bwMode="auto">
            <a:xfrm>
              <a:off x="3541"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82" name="Text Box 9"/>
            <p:cNvSpPr txBox="1">
              <a:spLocks noChangeArrowheads="1"/>
            </p:cNvSpPr>
            <p:nvPr/>
          </p:nvSpPr>
          <p:spPr bwMode="auto">
            <a:xfrm>
              <a:off x="3636"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Company Vendor</a:t>
              </a:r>
            </a:p>
          </p:txBody>
        </p:sp>
      </p:grpSp>
      <p:grpSp>
        <p:nvGrpSpPr>
          <p:cNvPr id="11272" name="Group 10"/>
          <p:cNvGrpSpPr>
            <a:grpSpLocks/>
          </p:cNvGrpSpPr>
          <p:nvPr/>
        </p:nvGrpSpPr>
        <p:grpSpPr bwMode="auto">
          <a:xfrm>
            <a:off x="7251700" y="2517775"/>
            <a:ext cx="1576388" cy="711200"/>
            <a:chOff x="4614" y="2201"/>
            <a:chExt cx="993" cy="448"/>
          </a:xfrm>
        </p:grpSpPr>
        <p:sp>
          <p:nvSpPr>
            <p:cNvPr id="11379" name="AutoShape 11"/>
            <p:cNvSpPr>
              <a:spLocks noChangeArrowheads="1"/>
            </p:cNvSpPr>
            <p:nvPr/>
          </p:nvSpPr>
          <p:spPr bwMode="auto">
            <a:xfrm>
              <a:off x="4614"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80" name="Text Box 12"/>
            <p:cNvSpPr txBox="1">
              <a:spLocks noChangeArrowheads="1"/>
            </p:cNvSpPr>
            <p:nvPr/>
          </p:nvSpPr>
          <p:spPr bwMode="auto">
            <a:xfrm>
              <a:off x="4709"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Legal</a:t>
              </a:r>
              <a:br>
                <a:rPr lang="en-US" sz="2000" b="1"/>
              </a:br>
              <a:r>
                <a:rPr lang="en-US" sz="2000" b="1"/>
                <a:t>Venue</a:t>
              </a:r>
            </a:p>
          </p:txBody>
        </p:sp>
      </p:grpSp>
      <p:grpSp>
        <p:nvGrpSpPr>
          <p:cNvPr id="11273" name="Group 13"/>
          <p:cNvGrpSpPr>
            <a:grpSpLocks/>
          </p:cNvGrpSpPr>
          <p:nvPr/>
        </p:nvGrpSpPr>
        <p:grpSpPr bwMode="auto">
          <a:xfrm>
            <a:off x="4886325" y="374650"/>
            <a:ext cx="1671638" cy="711200"/>
            <a:chOff x="2524" y="2022"/>
            <a:chExt cx="1053" cy="448"/>
          </a:xfrm>
        </p:grpSpPr>
        <p:sp>
          <p:nvSpPr>
            <p:cNvPr id="11377" name="AutoShape 14"/>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8" name="Text Box 15"/>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Contact</a:t>
              </a:r>
            </a:p>
          </p:txBody>
        </p:sp>
      </p:grpSp>
      <p:grpSp>
        <p:nvGrpSpPr>
          <p:cNvPr id="11274" name="Group 16"/>
          <p:cNvGrpSpPr>
            <a:grpSpLocks/>
          </p:cNvGrpSpPr>
          <p:nvPr/>
        </p:nvGrpSpPr>
        <p:grpSpPr bwMode="auto">
          <a:xfrm>
            <a:off x="4949827" y="1427169"/>
            <a:ext cx="1576389" cy="711200"/>
            <a:chOff x="2024" y="2871"/>
            <a:chExt cx="993" cy="448"/>
          </a:xfrm>
        </p:grpSpPr>
        <p:sp>
          <p:nvSpPr>
            <p:cNvPr id="11375" name="AutoShape 17"/>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1376" name="Text Box 18"/>
            <p:cNvSpPr txBox="1">
              <a:spLocks noChangeArrowheads="1"/>
            </p:cNvSpPr>
            <p:nvPr/>
          </p:nvSpPr>
          <p:spPr bwMode="auto">
            <a:xfrm>
              <a:off x="2119" y="2999"/>
              <a:ext cx="804"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Company</a:t>
              </a:r>
            </a:p>
          </p:txBody>
        </p:sp>
      </p:grpSp>
      <p:grpSp>
        <p:nvGrpSpPr>
          <p:cNvPr id="11275" name="Group 19"/>
          <p:cNvGrpSpPr>
            <a:grpSpLocks/>
          </p:cNvGrpSpPr>
          <p:nvPr/>
        </p:nvGrpSpPr>
        <p:grpSpPr bwMode="auto">
          <a:xfrm>
            <a:off x="7251700" y="1427163"/>
            <a:ext cx="1576388" cy="711200"/>
            <a:chOff x="2024" y="2871"/>
            <a:chExt cx="993" cy="448"/>
          </a:xfrm>
        </p:grpSpPr>
        <p:sp>
          <p:nvSpPr>
            <p:cNvPr id="11373" name="AutoShape 20"/>
            <p:cNvSpPr>
              <a:spLocks noChangeArrowheads="1"/>
            </p:cNvSpPr>
            <p:nvPr/>
          </p:nvSpPr>
          <p:spPr bwMode="auto">
            <a:xfrm>
              <a:off x="2024" y="2871"/>
              <a:ext cx="993" cy="44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1374" name="Text Box 21"/>
            <p:cNvSpPr txBox="1">
              <a:spLocks noChangeArrowheads="1"/>
            </p:cNvSpPr>
            <p:nvPr/>
          </p:nvSpPr>
          <p:spPr bwMode="auto">
            <a:xfrm>
              <a:off x="2119" y="2999"/>
              <a:ext cx="804"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smtClean="0"/>
                <a:t>Place</a:t>
              </a:r>
              <a:endParaRPr lang="en-US" sz="2000" b="1" dirty="0"/>
            </a:p>
          </p:txBody>
        </p:sp>
      </p:grpSp>
      <p:sp>
        <p:nvSpPr>
          <p:cNvPr id="11276" name="Line 22"/>
          <p:cNvSpPr>
            <a:spLocks noChangeShapeType="1"/>
          </p:cNvSpPr>
          <p:nvPr/>
        </p:nvSpPr>
        <p:spPr bwMode="auto">
          <a:xfrm>
            <a:off x="5724525" y="3824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Line 23"/>
          <p:cNvSpPr>
            <a:spLocks noChangeShapeType="1"/>
          </p:cNvSpPr>
          <p:nvPr/>
        </p:nvSpPr>
        <p:spPr bwMode="auto">
          <a:xfrm>
            <a:off x="5724525" y="457676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8" name="Line 24"/>
          <p:cNvSpPr>
            <a:spLocks noChangeShapeType="1"/>
          </p:cNvSpPr>
          <p:nvPr/>
        </p:nvSpPr>
        <p:spPr bwMode="auto">
          <a:xfrm>
            <a:off x="5724525" y="535781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9" name="Line 25"/>
          <p:cNvSpPr>
            <a:spLocks noChangeShapeType="1"/>
          </p:cNvSpPr>
          <p:nvPr/>
        </p:nvSpPr>
        <p:spPr bwMode="auto">
          <a:xfrm>
            <a:off x="5724525" y="6110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80" name="Group 26"/>
          <p:cNvGrpSpPr>
            <a:grpSpLocks/>
          </p:cNvGrpSpPr>
          <p:nvPr/>
        </p:nvGrpSpPr>
        <p:grpSpPr bwMode="auto">
          <a:xfrm>
            <a:off x="6048375" y="4232275"/>
            <a:ext cx="1671638" cy="711200"/>
            <a:chOff x="1773" y="3296"/>
            <a:chExt cx="1053" cy="448"/>
          </a:xfrm>
        </p:grpSpPr>
        <p:sp>
          <p:nvSpPr>
            <p:cNvPr id="11371" name="AutoShape 27"/>
            <p:cNvSpPr>
              <a:spLocks noChangeArrowheads="1"/>
            </p:cNvSpPr>
            <p:nvPr/>
          </p:nvSpPr>
          <p:spPr bwMode="auto">
            <a:xfrm>
              <a:off x="1773" y="3296"/>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2" name="Text Box 28"/>
            <p:cNvSpPr txBox="1">
              <a:spLocks noChangeArrowheads="1"/>
            </p:cNvSpPr>
            <p:nvPr/>
          </p:nvSpPr>
          <p:spPr bwMode="auto">
            <a:xfrm>
              <a:off x="1808" y="3327"/>
              <a:ext cx="983"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Medical Care Org</a:t>
              </a:r>
            </a:p>
          </p:txBody>
        </p:sp>
      </p:grpSp>
      <p:grpSp>
        <p:nvGrpSpPr>
          <p:cNvPr id="11281" name="Group 29"/>
          <p:cNvGrpSpPr>
            <a:grpSpLocks/>
          </p:cNvGrpSpPr>
          <p:nvPr/>
        </p:nvGrpSpPr>
        <p:grpSpPr bwMode="auto">
          <a:xfrm>
            <a:off x="6048375" y="3470275"/>
            <a:ext cx="1671638" cy="711200"/>
            <a:chOff x="2524" y="2022"/>
            <a:chExt cx="1053" cy="448"/>
          </a:xfrm>
        </p:grpSpPr>
        <p:sp>
          <p:nvSpPr>
            <p:cNvPr id="11369" name="AutoShape 3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70" name="Text Box 3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Law Firm</a:t>
              </a:r>
            </a:p>
          </p:txBody>
        </p:sp>
      </p:grpSp>
      <p:grpSp>
        <p:nvGrpSpPr>
          <p:cNvPr id="11282" name="Group 32"/>
          <p:cNvGrpSpPr>
            <a:grpSpLocks/>
          </p:cNvGrpSpPr>
          <p:nvPr/>
        </p:nvGrpSpPr>
        <p:grpSpPr bwMode="auto">
          <a:xfrm>
            <a:off x="6048375" y="4994275"/>
            <a:ext cx="1671638" cy="711200"/>
            <a:chOff x="2524" y="2022"/>
            <a:chExt cx="1053" cy="448"/>
          </a:xfrm>
        </p:grpSpPr>
        <p:sp>
          <p:nvSpPr>
            <p:cNvPr id="11367" name="AutoShape 3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68" name="Text Box 3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Auto Towing</a:t>
              </a:r>
            </a:p>
          </p:txBody>
        </p:sp>
      </p:grpSp>
      <p:grpSp>
        <p:nvGrpSpPr>
          <p:cNvPr id="11283" name="Group 35"/>
          <p:cNvGrpSpPr>
            <a:grpSpLocks/>
          </p:cNvGrpSpPr>
          <p:nvPr/>
        </p:nvGrpSpPr>
        <p:grpSpPr bwMode="auto">
          <a:xfrm>
            <a:off x="6048375" y="5757863"/>
            <a:ext cx="1671638" cy="711200"/>
            <a:chOff x="2524" y="2022"/>
            <a:chExt cx="1053" cy="448"/>
          </a:xfrm>
        </p:grpSpPr>
        <p:sp>
          <p:nvSpPr>
            <p:cNvPr id="11365" name="AutoShape 36"/>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66" name="Text Box 37"/>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Auto Repair</a:t>
              </a:r>
            </a:p>
          </p:txBody>
        </p:sp>
      </p:grpSp>
      <p:sp>
        <p:nvSpPr>
          <p:cNvPr id="11284" name="Line 38"/>
          <p:cNvSpPr>
            <a:spLocks noChangeShapeType="1"/>
          </p:cNvSpPr>
          <p:nvPr/>
        </p:nvSpPr>
        <p:spPr bwMode="auto">
          <a:xfrm>
            <a:off x="3927475" y="2320925"/>
            <a:ext cx="0" cy="622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39"/>
          <p:cNvSpPr>
            <a:spLocks noChangeShapeType="1"/>
          </p:cNvSpPr>
          <p:nvPr/>
        </p:nvSpPr>
        <p:spPr bwMode="auto">
          <a:xfrm>
            <a:off x="2173288" y="2320925"/>
            <a:ext cx="177006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40"/>
          <p:cNvSpPr>
            <a:spLocks noChangeShapeType="1"/>
          </p:cNvSpPr>
          <p:nvPr/>
        </p:nvSpPr>
        <p:spPr bwMode="auto">
          <a:xfrm>
            <a:off x="2154238" y="3254375"/>
            <a:ext cx="0" cy="2081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41"/>
          <p:cNvSpPr>
            <a:spLocks noChangeShapeType="1"/>
          </p:cNvSpPr>
          <p:nvPr/>
        </p:nvSpPr>
        <p:spPr bwMode="auto">
          <a:xfrm>
            <a:off x="2157413" y="534828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42"/>
          <p:cNvSpPr>
            <a:spLocks noChangeShapeType="1"/>
          </p:cNvSpPr>
          <p:nvPr/>
        </p:nvSpPr>
        <p:spPr bwMode="auto">
          <a:xfrm flipV="1">
            <a:off x="2173288" y="2305050"/>
            <a:ext cx="0" cy="2206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Line 43"/>
          <p:cNvSpPr>
            <a:spLocks noChangeShapeType="1"/>
          </p:cNvSpPr>
          <p:nvPr/>
        </p:nvSpPr>
        <p:spPr bwMode="auto">
          <a:xfrm flipV="1">
            <a:off x="3049588" y="1233488"/>
            <a:ext cx="0" cy="10810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0" name="Line 44"/>
          <p:cNvSpPr>
            <a:spLocks noChangeShapeType="1"/>
          </p:cNvSpPr>
          <p:nvPr/>
        </p:nvSpPr>
        <p:spPr bwMode="auto">
          <a:xfrm>
            <a:off x="2157413" y="4240213"/>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91" name="Group 45"/>
          <p:cNvGrpSpPr>
            <a:grpSpLocks/>
          </p:cNvGrpSpPr>
          <p:nvPr/>
        </p:nvGrpSpPr>
        <p:grpSpPr bwMode="auto">
          <a:xfrm>
            <a:off x="1401763" y="2517775"/>
            <a:ext cx="1576387" cy="711200"/>
            <a:chOff x="249" y="2201"/>
            <a:chExt cx="993" cy="448"/>
          </a:xfrm>
        </p:grpSpPr>
        <p:sp>
          <p:nvSpPr>
            <p:cNvPr id="11363" name="AutoShape 46"/>
            <p:cNvSpPr>
              <a:spLocks noChangeArrowheads="1"/>
            </p:cNvSpPr>
            <p:nvPr/>
          </p:nvSpPr>
          <p:spPr bwMode="auto">
            <a:xfrm>
              <a:off x="249"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64" name="Text Box 47"/>
            <p:cNvSpPr txBox="1">
              <a:spLocks noChangeArrowheads="1"/>
            </p:cNvSpPr>
            <p:nvPr/>
          </p:nvSpPr>
          <p:spPr bwMode="auto">
            <a:xfrm>
              <a:off x="344"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Person Vendor</a:t>
              </a:r>
            </a:p>
          </p:txBody>
        </p:sp>
      </p:grpSp>
      <p:grpSp>
        <p:nvGrpSpPr>
          <p:cNvPr id="11292" name="Group 48"/>
          <p:cNvGrpSpPr>
            <a:grpSpLocks/>
          </p:cNvGrpSpPr>
          <p:nvPr/>
        </p:nvGrpSpPr>
        <p:grpSpPr bwMode="auto">
          <a:xfrm>
            <a:off x="3125788" y="2517775"/>
            <a:ext cx="1576387" cy="711200"/>
            <a:chOff x="1340" y="2201"/>
            <a:chExt cx="993" cy="448"/>
          </a:xfrm>
        </p:grpSpPr>
        <p:sp>
          <p:nvSpPr>
            <p:cNvPr id="11361" name="AutoShape 49"/>
            <p:cNvSpPr>
              <a:spLocks noChangeArrowheads="1"/>
            </p:cNvSpPr>
            <p:nvPr/>
          </p:nvSpPr>
          <p:spPr bwMode="auto">
            <a:xfrm>
              <a:off x="1340" y="2201"/>
              <a:ext cx="993" cy="448"/>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1362" name="Text Box 50"/>
            <p:cNvSpPr txBox="1">
              <a:spLocks noChangeArrowheads="1"/>
            </p:cNvSpPr>
            <p:nvPr/>
          </p:nvSpPr>
          <p:spPr bwMode="auto">
            <a:xfrm>
              <a:off x="1435" y="2233"/>
              <a:ext cx="804" cy="384"/>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Adjudi-</a:t>
              </a:r>
              <a:br>
                <a:rPr lang="en-US" sz="2000" b="1"/>
              </a:br>
              <a:r>
                <a:rPr lang="en-US" sz="2000" b="1"/>
                <a:t>cator</a:t>
              </a:r>
            </a:p>
          </p:txBody>
        </p:sp>
      </p:grpSp>
      <p:grpSp>
        <p:nvGrpSpPr>
          <p:cNvPr id="11293" name="Group 51"/>
          <p:cNvGrpSpPr>
            <a:grpSpLocks/>
          </p:cNvGrpSpPr>
          <p:nvPr/>
        </p:nvGrpSpPr>
        <p:grpSpPr bwMode="auto">
          <a:xfrm>
            <a:off x="2192338" y="1427163"/>
            <a:ext cx="1671637" cy="711200"/>
            <a:chOff x="2524" y="2022"/>
            <a:chExt cx="1053" cy="448"/>
          </a:xfrm>
        </p:grpSpPr>
        <p:sp>
          <p:nvSpPr>
            <p:cNvPr id="11359" name="AutoShape 52"/>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1360" name="Text Box 53"/>
            <p:cNvSpPr txBox="1">
              <a:spLocks noChangeArrowheads="1"/>
            </p:cNvSpPr>
            <p:nvPr/>
          </p:nvSpPr>
          <p:spPr bwMode="auto">
            <a:xfrm>
              <a:off x="2559" y="2150"/>
              <a:ext cx="983" cy="192"/>
            </a:xfrm>
            <a:prstGeom prst="rect">
              <a:avLst/>
            </a:prstGeom>
            <a:solidFill>
              <a:srgbClr val="FF99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t>Person</a:t>
              </a:r>
            </a:p>
          </p:txBody>
        </p:sp>
      </p:grpSp>
      <p:grpSp>
        <p:nvGrpSpPr>
          <p:cNvPr id="11294" name="Group 54"/>
          <p:cNvGrpSpPr>
            <a:grpSpLocks/>
          </p:cNvGrpSpPr>
          <p:nvPr/>
        </p:nvGrpSpPr>
        <p:grpSpPr bwMode="auto">
          <a:xfrm>
            <a:off x="2392363" y="3879850"/>
            <a:ext cx="1671637" cy="711200"/>
            <a:chOff x="2524" y="2022"/>
            <a:chExt cx="1053" cy="448"/>
          </a:xfrm>
        </p:grpSpPr>
        <p:sp>
          <p:nvSpPr>
            <p:cNvPr id="11357" name="AutoShape 55"/>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58" name="Text Box 56"/>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Attorney</a:t>
              </a:r>
            </a:p>
          </p:txBody>
        </p:sp>
      </p:grpSp>
      <p:grpSp>
        <p:nvGrpSpPr>
          <p:cNvPr id="11295" name="Group 57"/>
          <p:cNvGrpSpPr>
            <a:grpSpLocks/>
          </p:cNvGrpSpPr>
          <p:nvPr/>
        </p:nvGrpSpPr>
        <p:grpSpPr bwMode="auto">
          <a:xfrm>
            <a:off x="2390775" y="4953000"/>
            <a:ext cx="1671638" cy="711200"/>
            <a:chOff x="2524" y="2022"/>
            <a:chExt cx="1053" cy="448"/>
          </a:xfrm>
        </p:grpSpPr>
        <p:sp>
          <p:nvSpPr>
            <p:cNvPr id="11355" name="AutoShape 58"/>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1356" name="Text Box 59"/>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t>Doctor</a:t>
              </a:r>
            </a:p>
          </p:txBody>
        </p:sp>
      </p:grpSp>
      <p:grpSp>
        <p:nvGrpSpPr>
          <p:cNvPr id="11296" name="Group 60"/>
          <p:cNvGrpSpPr>
            <a:grpSpLocks/>
          </p:cNvGrpSpPr>
          <p:nvPr/>
        </p:nvGrpSpPr>
        <p:grpSpPr bwMode="auto">
          <a:xfrm>
            <a:off x="1192213" y="2659063"/>
            <a:ext cx="492125" cy="539750"/>
            <a:chOff x="4508" y="1968"/>
            <a:chExt cx="310" cy="340"/>
          </a:xfrm>
        </p:grpSpPr>
        <p:sp>
          <p:nvSpPr>
            <p:cNvPr id="11351" name="Rectangle 61"/>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1352" name="Oval 62"/>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1353" name="Rectangle 63"/>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1354" name="Oval 64"/>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1297" name="Text Box 65"/>
          <p:cNvSpPr txBox="1">
            <a:spLocks noChangeArrowheads="1"/>
          </p:cNvSpPr>
          <p:nvPr/>
        </p:nvSpPr>
        <p:spPr bwMode="auto">
          <a:xfrm>
            <a:off x="268288" y="3351213"/>
            <a:ext cx="17510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dirty="0">
                <a:solidFill>
                  <a:srgbClr val="C00000"/>
                </a:solidFill>
              </a:rPr>
              <a:t>searches at this level return doctors and attorneys</a:t>
            </a:r>
          </a:p>
        </p:txBody>
      </p:sp>
      <p:sp>
        <p:nvSpPr>
          <p:cNvPr id="11298" name="Line 66"/>
          <p:cNvSpPr>
            <a:spLocks noChangeShapeType="1"/>
          </p:cNvSpPr>
          <p:nvPr/>
        </p:nvSpPr>
        <p:spPr bwMode="auto">
          <a:xfrm>
            <a:off x="773113" y="2855913"/>
            <a:ext cx="0" cy="525462"/>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9" name="Line 67"/>
          <p:cNvSpPr>
            <a:spLocks noChangeShapeType="1"/>
          </p:cNvSpPr>
          <p:nvPr/>
        </p:nvSpPr>
        <p:spPr bwMode="auto">
          <a:xfrm>
            <a:off x="758825" y="2847975"/>
            <a:ext cx="6413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300" name="Group 68"/>
          <p:cNvGrpSpPr>
            <a:grpSpLocks/>
          </p:cNvGrpSpPr>
          <p:nvPr/>
        </p:nvGrpSpPr>
        <p:grpSpPr bwMode="auto">
          <a:xfrm>
            <a:off x="2336800" y="5454650"/>
            <a:ext cx="492125" cy="539750"/>
            <a:chOff x="4508" y="1968"/>
            <a:chExt cx="310" cy="340"/>
          </a:xfrm>
        </p:grpSpPr>
        <p:sp>
          <p:nvSpPr>
            <p:cNvPr id="11347" name="Rectangle 69"/>
            <p:cNvSpPr>
              <a:spLocks noChangeArrowheads="1"/>
            </p:cNvSpPr>
            <p:nvPr/>
          </p:nvSpPr>
          <p:spPr bwMode="auto">
            <a:xfrm rot="19100882" flipH="1">
              <a:off x="4734" y="2152"/>
              <a:ext cx="84" cy="144"/>
            </a:xfrm>
            <a:prstGeom prst="rect">
              <a:avLst/>
            </a:prstGeom>
            <a:solidFill>
              <a:srgbClr val="996633"/>
            </a:solidFill>
            <a:ln w="12700">
              <a:solidFill>
                <a:schemeClr val="bg1"/>
              </a:solidFill>
              <a:miter lim="800000"/>
              <a:headEnd/>
              <a:tailEnd/>
            </a:ln>
          </p:spPr>
          <p:txBody>
            <a:bodyPr wrap="none" anchor="ctr">
              <a:spAutoFit/>
            </a:bodyPr>
            <a:lstStyle/>
            <a:p>
              <a:endParaRPr lang="en-US"/>
            </a:p>
          </p:txBody>
        </p:sp>
        <p:sp>
          <p:nvSpPr>
            <p:cNvPr id="11348" name="Oval 70"/>
            <p:cNvSpPr>
              <a:spLocks noChangeArrowheads="1"/>
            </p:cNvSpPr>
            <p:nvPr/>
          </p:nvSpPr>
          <p:spPr bwMode="auto">
            <a:xfrm flipH="1">
              <a:off x="4526" y="1968"/>
              <a:ext cx="246" cy="246"/>
            </a:xfrm>
            <a:prstGeom prst="ellipse">
              <a:avLst/>
            </a:prstGeom>
            <a:solidFill>
              <a:schemeClr val="hlink"/>
            </a:solidFill>
            <a:ln w="12700">
              <a:solidFill>
                <a:schemeClr val="bg1"/>
              </a:solidFill>
              <a:round/>
              <a:headEnd/>
              <a:tailEnd/>
            </a:ln>
          </p:spPr>
          <p:txBody>
            <a:bodyPr wrap="none" anchor="ctr">
              <a:spAutoFit/>
            </a:bodyPr>
            <a:lstStyle/>
            <a:p>
              <a:endParaRPr lang="en-US"/>
            </a:p>
          </p:txBody>
        </p:sp>
        <p:sp>
          <p:nvSpPr>
            <p:cNvPr id="11349" name="Rectangle 71"/>
            <p:cNvSpPr>
              <a:spLocks noChangeArrowheads="1"/>
            </p:cNvSpPr>
            <p:nvPr/>
          </p:nvSpPr>
          <p:spPr bwMode="auto">
            <a:xfrm rot="19100882" flipH="1">
              <a:off x="4717" y="2164"/>
              <a:ext cx="84" cy="144"/>
            </a:xfrm>
            <a:prstGeom prst="rect">
              <a:avLst/>
            </a:prstGeom>
            <a:gradFill rotWithShape="0">
              <a:gsLst>
                <a:gs pos="0">
                  <a:srgbClr val="996633"/>
                </a:gs>
                <a:gs pos="100000">
                  <a:srgbClr val="FFCC33"/>
                </a:gs>
              </a:gsLst>
              <a:lin ang="2700000" scaled="1"/>
            </a:gradFill>
            <a:ln w="12700">
              <a:solidFill>
                <a:schemeClr val="bg1"/>
              </a:solidFill>
              <a:miter lim="800000"/>
              <a:headEnd/>
              <a:tailEnd/>
            </a:ln>
          </p:spPr>
          <p:txBody>
            <a:bodyPr wrap="none" anchor="ctr">
              <a:spAutoFit/>
            </a:bodyPr>
            <a:lstStyle/>
            <a:p>
              <a:endParaRPr lang="en-US"/>
            </a:p>
          </p:txBody>
        </p:sp>
        <p:sp>
          <p:nvSpPr>
            <p:cNvPr id="11350" name="Oval 72"/>
            <p:cNvSpPr>
              <a:spLocks noChangeArrowheads="1"/>
            </p:cNvSpPr>
            <p:nvPr/>
          </p:nvSpPr>
          <p:spPr bwMode="auto">
            <a:xfrm flipH="1">
              <a:off x="4508" y="1971"/>
              <a:ext cx="246" cy="247"/>
            </a:xfrm>
            <a:prstGeom prst="ellipse">
              <a:avLst/>
            </a:prstGeom>
            <a:gradFill rotWithShape="0">
              <a:gsLst>
                <a:gs pos="0">
                  <a:srgbClr val="FFFFFF"/>
                </a:gs>
                <a:gs pos="100000">
                  <a:srgbClr val="99CCFF"/>
                </a:gs>
              </a:gsLst>
              <a:lin ang="18900000" scaled="1"/>
            </a:gradFill>
            <a:ln w="12700">
              <a:solidFill>
                <a:schemeClr val="bg1"/>
              </a:solidFill>
              <a:round/>
              <a:headEnd/>
              <a:tailEnd/>
            </a:ln>
          </p:spPr>
          <p:txBody>
            <a:bodyPr anchor="ctr">
              <a:spAutoFit/>
            </a:bodyPr>
            <a:lstStyle/>
            <a:p>
              <a:endParaRPr lang="en-US"/>
            </a:p>
          </p:txBody>
        </p:sp>
      </p:grpSp>
      <p:sp>
        <p:nvSpPr>
          <p:cNvPr id="11301" name="Text Box 73"/>
          <p:cNvSpPr txBox="1">
            <a:spLocks noChangeArrowheads="1"/>
          </p:cNvSpPr>
          <p:nvPr/>
        </p:nvSpPr>
        <p:spPr bwMode="auto">
          <a:xfrm>
            <a:off x="325438" y="4945063"/>
            <a:ext cx="17510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solidFill>
                  <a:srgbClr val="C00000"/>
                </a:solidFill>
              </a:rPr>
              <a:t>searches at this level return only doctors </a:t>
            </a:r>
          </a:p>
        </p:txBody>
      </p:sp>
      <p:sp>
        <p:nvSpPr>
          <p:cNvPr id="11302" name="Line 74"/>
          <p:cNvSpPr>
            <a:spLocks noChangeShapeType="1"/>
          </p:cNvSpPr>
          <p:nvPr/>
        </p:nvSpPr>
        <p:spPr bwMode="auto">
          <a:xfrm>
            <a:off x="2003425" y="5649913"/>
            <a:ext cx="56515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3" name="Text Box 75"/>
          <p:cNvSpPr txBox="1">
            <a:spLocks noChangeArrowheads="1"/>
          </p:cNvSpPr>
          <p:nvPr/>
        </p:nvSpPr>
        <p:spPr bwMode="auto">
          <a:xfrm>
            <a:off x="268288" y="1436688"/>
            <a:ext cx="1751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pitchFamily="34" charset="0"/>
              </a:defRPr>
            </a:lvl1pPr>
            <a:lvl2pPr marL="742950" indent="-285750" eaLnBrk="0" hangingPunct="0">
              <a:defRPr sz="1400">
                <a:solidFill>
                  <a:schemeClr val="bg1"/>
                </a:solidFill>
                <a:latin typeface="Arial" pitchFamily="34" charset="0"/>
              </a:defRPr>
            </a:lvl2pPr>
            <a:lvl3pPr marL="1143000" indent="-228600" eaLnBrk="0" hangingPunct="0">
              <a:defRPr sz="1400">
                <a:solidFill>
                  <a:schemeClr val="bg1"/>
                </a:solidFill>
                <a:latin typeface="Arial" pitchFamily="34" charset="0"/>
              </a:defRPr>
            </a:lvl3pPr>
            <a:lvl4pPr marL="1600200" indent="-228600" eaLnBrk="0" hangingPunct="0">
              <a:defRPr sz="1400">
                <a:solidFill>
                  <a:schemeClr val="bg1"/>
                </a:solidFill>
                <a:latin typeface="Arial" pitchFamily="34" charset="0"/>
              </a:defRPr>
            </a:lvl4pPr>
            <a:lvl5pPr marL="2057400" indent="-228600" eaLnBrk="0" hangingPunct="0">
              <a:defRPr sz="1400">
                <a:solidFill>
                  <a:schemeClr val="bg1"/>
                </a:solidFill>
                <a:latin typeface="Arial" pitchFamily="34" charset="0"/>
              </a:defRPr>
            </a:lvl5pPr>
            <a:lvl6pPr marL="2514600" indent="-228600" algn="ctr" eaLnBrk="0" fontAlgn="base" hangingPunct="0">
              <a:spcBef>
                <a:spcPct val="50000"/>
              </a:spcBef>
              <a:spcAft>
                <a:spcPct val="30000"/>
              </a:spcAft>
              <a:buClr>
                <a:schemeClr val="tx1"/>
              </a:buClr>
              <a:defRPr sz="1400">
                <a:solidFill>
                  <a:schemeClr val="bg1"/>
                </a:solidFill>
                <a:latin typeface="Arial" pitchFamily="34" charset="0"/>
              </a:defRPr>
            </a:lvl6pPr>
            <a:lvl7pPr marL="2971800" indent="-228600" algn="ctr" eaLnBrk="0" fontAlgn="base" hangingPunct="0">
              <a:spcBef>
                <a:spcPct val="50000"/>
              </a:spcBef>
              <a:spcAft>
                <a:spcPct val="30000"/>
              </a:spcAft>
              <a:buClr>
                <a:schemeClr val="tx1"/>
              </a:buClr>
              <a:defRPr sz="1400">
                <a:solidFill>
                  <a:schemeClr val="bg1"/>
                </a:solidFill>
                <a:latin typeface="Arial" pitchFamily="34" charset="0"/>
              </a:defRPr>
            </a:lvl7pPr>
            <a:lvl8pPr marL="3429000" indent="-228600" algn="ctr" eaLnBrk="0" fontAlgn="base" hangingPunct="0">
              <a:spcBef>
                <a:spcPct val="50000"/>
              </a:spcBef>
              <a:spcAft>
                <a:spcPct val="30000"/>
              </a:spcAft>
              <a:buClr>
                <a:schemeClr val="tx1"/>
              </a:buClr>
              <a:defRPr sz="1400">
                <a:solidFill>
                  <a:schemeClr val="bg1"/>
                </a:solidFill>
                <a:latin typeface="Arial" pitchFamily="34" charset="0"/>
              </a:defRPr>
            </a:lvl8pPr>
            <a:lvl9pPr marL="3886200" indent="-228600" algn="ctr" eaLnBrk="0" fontAlgn="base" hangingPunct="0">
              <a:spcBef>
                <a:spcPct val="50000"/>
              </a:spcBef>
              <a:spcAft>
                <a:spcPct val="30000"/>
              </a:spcAft>
              <a:buClr>
                <a:schemeClr val="tx1"/>
              </a:buClr>
              <a:defRPr sz="1400">
                <a:solidFill>
                  <a:schemeClr val="bg1"/>
                </a:solidFill>
                <a:latin typeface="Arial" pitchFamily="34" charset="0"/>
              </a:defRPr>
            </a:lvl9pPr>
          </a:lstStyle>
          <a:p>
            <a:pPr eaLnBrk="1" hangingPunct="1"/>
            <a:r>
              <a:rPr lang="en-US" sz="2000" b="1">
                <a:solidFill>
                  <a:srgbClr val="C00000"/>
                </a:solidFill>
              </a:rPr>
              <a:t>the primary subtypes</a:t>
            </a:r>
          </a:p>
        </p:txBody>
      </p:sp>
      <p:sp>
        <p:nvSpPr>
          <p:cNvPr id="11304" name="Line 76"/>
          <p:cNvSpPr>
            <a:spLocks noChangeShapeType="1"/>
          </p:cNvSpPr>
          <p:nvPr/>
        </p:nvSpPr>
        <p:spPr bwMode="auto">
          <a:xfrm>
            <a:off x="1847850" y="1758950"/>
            <a:ext cx="331788"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26226926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8433819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Two applications store contacts</a:t>
            </a:r>
          </a:p>
        </p:txBody>
      </p:sp>
      <p:sp>
        <p:nvSpPr>
          <p:cNvPr id="9219" name="Rectangle 3"/>
          <p:cNvSpPr>
            <a:spLocks noGrp="1" noChangeArrowheads="1"/>
          </p:cNvSpPr>
          <p:nvPr>
            <p:ph idx="1"/>
          </p:nvPr>
        </p:nvSpPr>
        <p:spPr>
          <a:xfrm>
            <a:off x="519113" y="4235450"/>
            <a:ext cx="8318500" cy="2154238"/>
          </a:xfrm>
        </p:spPr>
        <p:txBody>
          <a:bodyPr/>
          <a:lstStyle/>
          <a:p>
            <a:r>
              <a:rPr lang="en-US" smtClean="0"/>
              <a:t>Two applications store contacts</a:t>
            </a:r>
          </a:p>
          <a:p>
            <a:pPr lvl="1"/>
            <a:r>
              <a:rPr lang="en-US" smtClean="0"/>
              <a:t>ClaimCenter stores contact information as it pertains to a given claim</a:t>
            </a:r>
          </a:p>
          <a:p>
            <a:pPr lvl="1"/>
            <a:r>
              <a:rPr lang="en-US" smtClean="0"/>
              <a:t>Address Book stores contacts that are (potentially) relevant to multiple claims</a:t>
            </a:r>
          </a:p>
        </p:txBody>
      </p:sp>
      <p:sp>
        <p:nvSpPr>
          <p:cNvPr id="9220" name="Text Box 4"/>
          <p:cNvSpPr txBox="1">
            <a:spLocks noChangeArrowheads="1"/>
          </p:cNvSpPr>
          <p:nvPr/>
        </p:nvSpPr>
        <p:spPr bwMode="auto">
          <a:xfrm>
            <a:off x="6858000" y="2641600"/>
            <a:ext cx="15652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a:solidFill>
                  <a:schemeClr val="bg1"/>
                </a:solidFill>
              </a:rPr>
              <a:t>contacts relevant to multiple claims</a:t>
            </a:r>
          </a:p>
        </p:txBody>
      </p:sp>
      <p:grpSp>
        <p:nvGrpSpPr>
          <p:cNvPr id="9221" name="Group 5"/>
          <p:cNvGrpSpPr>
            <a:grpSpLocks/>
          </p:cNvGrpSpPr>
          <p:nvPr/>
        </p:nvGrpSpPr>
        <p:grpSpPr bwMode="auto">
          <a:xfrm>
            <a:off x="4837113" y="855663"/>
            <a:ext cx="1912937" cy="3005137"/>
            <a:chOff x="3047" y="539"/>
            <a:chExt cx="1205" cy="1893"/>
          </a:xfrm>
        </p:grpSpPr>
        <p:sp>
          <p:nvSpPr>
            <p:cNvPr id="9265" name="AutoShape 6"/>
            <p:cNvSpPr>
              <a:spLocks noChangeArrowheads="1"/>
            </p:cNvSpPr>
            <p:nvPr/>
          </p:nvSpPr>
          <p:spPr bwMode="auto">
            <a:xfrm>
              <a:off x="3067" y="539"/>
              <a:ext cx="1185" cy="1893"/>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9266" name="AutoShape 7"/>
            <p:cNvSpPr>
              <a:spLocks noChangeArrowheads="1"/>
            </p:cNvSpPr>
            <p:nvPr/>
          </p:nvSpPr>
          <p:spPr bwMode="auto">
            <a:xfrm>
              <a:off x="3296" y="1751"/>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9267" name="Text Box 8"/>
            <p:cNvSpPr txBox="1">
              <a:spLocks noChangeArrowheads="1"/>
            </p:cNvSpPr>
            <p:nvPr/>
          </p:nvSpPr>
          <p:spPr bwMode="auto">
            <a:xfrm>
              <a:off x="3047" y="724"/>
              <a:ext cx="11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chemeClr val="bg1"/>
                  </a:solidFill>
                </a:rPr>
                <a:t>Address Book</a:t>
              </a:r>
            </a:p>
          </p:txBody>
        </p:sp>
        <p:grpSp>
          <p:nvGrpSpPr>
            <p:cNvPr id="9268" name="Group 9"/>
            <p:cNvGrpSpPr>
              <a:grpSpLocks/>
            </p:cNvGrpSpPr>
            <p:nvPr/>
          </p:nvGrpSpPr>
          <p:grpSpPr bwMode="auto">
            <a:xfrm>
              <a:off x="3255" y="942"/>
              <a:ext cx="699" cy="611"/>
              <a:chOff x="1305" y="2500"/>
              <a:chExt cx="1138" cy="995"/>
            </a:xfrm>
          </p:grpSpPr>
          <p:sp>
            <p:nvSpPr>
              <p:cNvPr id="9269" name="Freeform 10"/>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11"/>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12"/>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13"/>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4"/>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5"/>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16"/>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17"/>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18"/>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8" name="Freeform 19"/>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Freeform 20"/>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21"/>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Freeform 22"/>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Freeform 23"/>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9222" name="Text Box 24"/>
          <p:cNvSpPr txBox="1">
            <a:spLocks noChangeArrowheads="1"/>
          </p:cNvSpPr>
          <p:nvPr/>
        </p:nvSpPr>
        <p:spPr bwMode="auto">
          <a:xfrm>
            <a:off x="666750" y="2641600"/>
            <a:ext cx="16129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a:solidFill>
                  <a:schemeClr val="bg1"/>
                </a:solidFill>
              </a:rPr>
              <a:t>contacts relevant to</a:t>
            </a:r>
            <a:br>
              <a:rPr lang="en-US">
                <a:solidFill>
                  <a:schemeClr val="bg1"/>
                </a:solidFill>
              </a:rPr>
            </a:br>
            <a:r>
              <a:rPr lang="en-US">
                <a:solidFill>
                  <a:schemeClr val="bg1"/>
                </a:solidFill>
              </a:rPr>
              <a:t>a single claim</a:t>
            </a:r>
          </a:p>
        </p:txBody>
      </p:sp>
      <p:sp>
        <p:nvSpPr>
          <p:cNvPr id="9223" name="AutoShape 25"/>
          <p:cNvSpPr>
            <a:spLocks noChangeArrowheads="1"/>
          </p:cNvSpPr>
          <p:nvPr/>
        </p:nvSpPr>
        <p:spPr bwMode="auto">
          <a:xfrm>
            <a:off x="2395538" y="855663"/>
            <a:ext cx="1881187" cy="3005137"/>
          </a:xfrm>
          <a:prstGeom prst="cube">
            <a:avLst>
              <a:gd name="adj" fmla="val 10472"/>
            </a:avLst>
          </a:prstGeom>
          <a:solidFill>
            <a:schemeClr val="tx1"/>
          </a:solidFill>
          <a:ln w="28575">
            <a:solidFill>
              <a:schemeClr val="bg1"/>
            </a:solidFill>
            <a:miter lim="800000"/>
            <a:headEnd/>
            <a:tailEnd/>
          </a:ln>
        </p:spPr>
        <p:txBody>
          <a:bodyPr lIns="0" tIns="0" rIns="0" bIns="0" anchor="ctr">
            <a:spAutoFit/>
          </a:bodyPr>
          <a:lstStyle/>
          <a:p>
            <a:endParaRPr lang="en-US"/>
          </a:p>
        </p:txBody>
      </p:sp>
      <p:grpSp>
        <p:nvGrpSpPr>
          <p:cNvPr id="9224" name="Group 26"/>
          <p:cNvGrpSpPr>
            <a:grpSpLocks/>
          </p:cNvGrpSpPr>
          <p:nvPr/>
        </p:nvGrpSpPr>
        <p:grpSpPr bwMode="auto">
          <a:xfrm>
            <a:off x="2476500" y="2570163"/>
            <a:ext cx="692150" cy="511175"/>
            <a:chOff x="2083" y="1606"/>
            <a:chExt cx="1489" cy="1097"/>
          </a:xfrm>
        </p:grpSpPr>
        <p:sp>
          <p:nvSpPr>
            <p:cNvPr id="9232" name="Rectangle 2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33" name="Freeform 2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234" name="Freeform 2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235" name="Freeform 3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236" name="Freeform 3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237" name="Rectangle 3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38" name="Rectangle 3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9" name="AutoShape 3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40" name="Freeform 3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9241" name="Freeform 3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9242" name="Rectangle 3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3" name="Rectangle 3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4" name="Rectangle 3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45" name="Group 40"/>
            <p:cNvGrpSpPr>
              <a:grpSpLocks/>
            </p:cNvGrpSpPr>
            <p:nvPr/>
          </p:nvGrpSpPr>
          <p:grpSpPr bwMode="auto">
            <a:xfrm>
              <a:off x="2221" y="1871"/>
              <a:ext cx="518" cy="782"/>
              <a:chOff x="2400" y="1656"/>
              <a:chExt cx="752" cy="1136"/>
            </a:xfrm>
          </p:grpSpPr>
          <p:sp>
            <p:nvSpPr>
              <p:cNvPr id="9258"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9259"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60"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61"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62"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9263"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64"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6" name="Group 48"/>
            <p:cNvGrpSpPr>
              <a:grpSpLocks/>
            </p:cNvGrpSpPr>
            <p:nvPr/>
          </p:nvGrpSpPr>
          <p:grpSpPr bwMode="auto">
            <a:xfrm rot="-6511945">
              <a:off x="2834" y="1842"/>
              <a:ext cx="518" cy="783"/>
              <a:chOff x="2400" y="1656"/>
              <a:chExt cx="752" cy="1136"/>
            </a:xfrm>
          </p:grpSpPr>
          <p:sp>
            <p:nvSpPr>
              <p:cNvPr id="9251"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9252"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53"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54"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55"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9256"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7"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47" name="Freeform 5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9248" name="Freeform 5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9249" name="Rectangle 5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50" name="Rectangle 5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25" name="AutoShape 60"/>
          <p:cNvSpPr>
            <a:spLocks noChangeArrowheads="1"/>
          </p:cNvSpPr>
          <p:nvPr/>
        </p:nvSpPr>
        <p:spPr bwMode="auto">
          <a:xfrm>
            <a:off x="2913063" y="2779713"/>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9226" name="Line 61"/>
          <p:cNvSpPr>
            <a:spLocks noChangeShapeType="1"/>
          </p:cNvSpPr>
          <p:nvPr/>
        </p:nvSpPr>
        <p:spPr bwMode="auto">
          <a:xfrm flipH="1">
            <a:off x="2638425" y="3217863"/>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7" name="Line 62"/>
          <p:cNvSpPr>
            <a:spLocks noChangeShapeType="1"/>
          </p:cNvSpPr>
          <p:nvPr/>
        </p:nvSpPr>
        <p:spPr bwMode="auto">
          <a:xfrm flipV="1">
            <a:off x="2638425" y="2954338"/>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28"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21443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608013"/>
            <a:ext cx="137477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66" name="Content Placeholder 5"/>
          <p:cNvSpPr txBox="1">
            <a:spLocks/>
          </p:cNvSpPr>
          <p:nvPr/>
        </p:nvSpPr>
        <p:spPr bwMode="auto">
          <a:xfrm>
            <a:off x="6945313" y="1362075"/>
            <a:ext cx="2198687" cy="563563"/>
          </a:xfrm>
          <a:prstGeom prst="rect">
            <a:avLst/>
          </a:prstGeom>
          <a:noFill/>
          <a:ln w="9525">
            <a:noFill/>
            <a:miter lim="800000"/>
            <a:headEnd/>
            <a:tailEnd/>
          </a:ln>
        </p:spPr>
        <p:txBody>
          <a:bodyPr lIns="0" tIns="0" rIns="0" bIns="0"/>
          <a:lstStyle/>
          <a:p>
            <a:pPr indent="-457200" eaLnBrk="0" hangingPunct="0">
              <a:spcBef>
                <a:spcPts val="0"/>
              </a:spcBef>
              <a:spcAft>
                <a:spcPct val="0"/>
              </a:spcAft>
              <a:buClr>
                <a:srgbClr val="04628C"/>
              </a:buClr>
              <a:buSzPct val="90000"/>
              <a:buFont typeface="Arial" pitchFamily="34" charset="0"/>
              <a:buNone/>
              <a:defRPr/>
            </a:pPr>
            <a:r>
              <a:rPr lang="en-US" sz="1800" kern="0" dirty="0">
                <a:solidFill>
                  <a:schemeClr val="tx1"/>
                </a:solidFill>
                <a:latin typeface="Arial Narrow" pitchFamily="34" charset="0"/>
                <a:ea typeface="Calibri" pitchFamily="34" charset="0"/>
                <a:cs typeface="Calibri" pitchFamily="34" charset="0"/>
              </a:rPr>
              <a:t>Contact</a:t>
            </a:r>
          </a:p>
          <a:p>
            <a:pPr indent="-457200" eaLnBrk="0" hangingPunct="0">
              <a:spcBef>
                <a:spcPts val="0"/>
              </a:spcBef>
              <a:spcAft>
                <a:spcPct val="0"/>
              </a:spcAft>
              <a:buClr>
                <a:srgbClr val="04628C"/>
              </a:buClr>
              <a:buSzPct val="90000"/>
              <a:buFont typeface="Arial" pitchFamily="34" charset="0"/>
              <a:buNone/>
              <a:defRPr/>
            </a:pPr>
            <a:r>
              <a:rPr lang="en-US" sz="1800" kern="0" dirty="0">
                <a:solidFill>
                  <a:schemeClr val="tx1"/>
                </a:solidFill>
                <a:latin typeface="Arial Narrow" pitchFamily="34" charset="0"/>
                <a:ea typeface="Calibri" pitchFamily="34" charset="0"/>
                <a:cs typeface="Calibri" pitchFamily="34" charset="0"/>
              </a:rPr>
              <a:t>Manager</a:t>
            </a:r>
          </a:p>
        </p:txBody>
      </p:sp>
      <p:cxnSp>
        <p:nvCxnSpPr>
          <p:cNvPr id="9231" name="Straight Arrow Connector 67"/>
          <p:cNvCxnSpPr>
            <a:cxnSpLocks noChangeShapeType="1"/>
          </p:cNvCxnSpPr>
          <p:nvPr/>
        </p:nvCxnSpPr>
        <p:spPr bwMode="auto">
          <a:xfrm rot="10800000" flipV="1">
            <a:off x="6326188" y="1295400"/>
            <a:ext cx="1035050" cy="458788"/>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“Local” contacts</a:t>
            </a:r>
          </a:p>
        </p:txBody>
      </p:sp>
      <p:sp>
        <p:nvSpPr>
          <p:cNvPr id="10243" name="Rectangle 61"/>
          <p:cNvSpPr>
            <a:spLocks noGrp="1" noChangeArrowheads="1"/>
          </p:cNvSpPr>
          <p:nvPr>
            <p:ph idx="1"/>
          </p:nvPr>
        </p:nvSpPr>
        <p:spPr>
          <a:xfrm>
            <a:off x="617538" y="4468813"/>
            <a:ext cx="3379787" cy="1943100"/>
          </a:xfrm>
        </p:spPr>
        <p:txBody>
          <a:bodyPr/>
          <a:lstStyle/>
          <a:p>
            <a:r>
              <a:rPr lang="en-US" smtClean="0"/>
              <a:t>Typically a non-vendor, non-venue contact, such as the insured, a claimant, or a witness</a:t>
            </a:r>
          </a:p>
        </p:txBody>
      </p:sp>
      <p:sp>
        <p:nvSpPr>
          <p:cNvPr id="10244"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Address</a:t>
            </a:r>
            <a:br>
              <a:rPr lang="en-US" sz="1800">
                <a:solidFill>
                  <a:schemeClr val="bg1"/>
                </a:solidFill>
              </a:rPr>
            </a:br>
            <a:r>
              <a:rPr lang="en-US" sz="1800">
                <a:solidFill>
                  <a:schemeClr val="bg1"/>
                </a:solidFill>
              </a:rPr>
              <a:t>Book</a:t>
            </a:r>
          </a:p>
        </p:txBody>
      </p:sp>
      <p:grpSp>
        <p:nvGrpSpPr>
          <p:cNvPr id="10245" name="Group 4"/>
          <p:cNvGrpSpPr>
            <a:grpSpLocks/>
          </p:cNvGrpSpPr>
          <p:nvPr/>
        </p:nvGrpSpPr>
        <p:grpSpPr bwMode="auto">
          <a:xfrm>
            <a:off x="5975350" y="1212850"/>
            <a:ext cx="1109663" cy="969963"/>
            <a:chOff x="1305" y="2500"/>
            <a:chExt cx="1138" cy="995"/>
          </a:xfrm>
        </p:grpSpPr>
        <p:sp>
          <p:nvSpPr>
            <p:cNvPr id="10288"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9"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0"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1"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2"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3"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4"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5"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6"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7"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8"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9"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0"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1"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46" name="Group 19"/>
          <p:cNvGrpSpPr>
            <a:grpSpLocks/>
          </p:cNvGrpSpPr>
          <p:nvPr/>
        </p:nvGrpSpPr>
        <p:grpSpPr bwMode="auto">
          <a:xfrm>
            <a:off x="2476500" y="2447925"/>
            <a:ext cx="692150" cy="511175"/>
            <a:chOff x="2083" y="1606"/>
            <a:chExt cx="1489" cy="1097"/>
          </a:xfrm>
        </p:grpSpPr>
        <p:sp>
          <p:nvSpPr>
            <p:cNvPr id="10255"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56"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57"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58"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59"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260"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61"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62"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63"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64"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65"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66"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67"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68" name="Group 33"/>
            <p:cNvGrpSpPr>
              <a:grpSpLocks/>
            </p:cNvGrpSpPr>
            <p:nvPr/>
          </p:nvGrpSpPr>
          <p:grpSpPr bwMode="auto">
            <a:xfrm>
              <a:off x="2221" y="1871"/>
              <a:ext cx="518" cy="782"/>
              <a:chOff x="2400" y="1656"/>
              <a:chExt cx="752" cy="1136"/>
            </a:xfrm>
          </p:grpSpPr>
          <p:sp>
            <p:nvSpPr>
              <p:cNvPr id="10281"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0282"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3"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4"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85"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0286"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7"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69" name="Group 41"/>
            <p:cNvGrpSpPr>
              <a:grpSpLocks/>
            </p:cNvGrpSpPr>
            <p:nvPr/>
          </p:nvGrpSpPr>
          <p:grpSpPr bwMode="auto">
            <a:xfrm rot="-6511945">
              <a:off x="2834" y="1842"/>
              <a:ext cx="518" cy="783"/>
              <a:chOff x="2400" y="1656"/>
              <a:chExt cx="752" cy="1136"/>
            </a:xfrm>
          </p:grpSpPr>
          <p:sp>
            <p:nvSpPr>
              <p:cNvPr id="10274"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0275"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76"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77"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78"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0279"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0"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70"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0271"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272"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73"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7"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0248"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9"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0" name="Text Box 56"/>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t>
            </a:r>
            <a:br>
              <a:rPr lang="en-US" sz="1800">
                <a:solidFill>
                  <a:schemeClr val="bg1"/>
                </a:solidFill>
              </a:rPr>
            </a:br>
            <a:r>
              <a:rPr lang="en-US" sz="1800">
                <a:solidFill>
                  <a:schemeClr val="bg1"/>
                </a:solidFill>
              </a:rPr>
              <a:t>000-00-002006</a:t>
            </a:r>
          </a:p>
        </p:txBody>
      </p:sp>
      <p:sp>
        <p:nvSpPr>
          <p:cNvPr id="10251" name="Text Box 57"/>
          <p:cNvSpPr txBox="1">
            <a:spLocks noChangeArrowheads="1"/>
          </p:cNvSpPr>
          <p:nvPr/>
        </p:nvSpPr>
        <p:spPr bwMode="auto">
          <a:xfrm>
            <a:off x="681038" y="3162300"/>
            <a:ext cx="1900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Doris Schwartz</a:t>
            </a:r>
            <a:br>
              <a:rPr lang="en-US" sz="1800">
                <a:solidFill>
                  <a:schemeClr val="bg1"/>
                </a:solidFill>
              </a:rPr>
            </a:br>
            <a:r>
              <a:rPr lang="en-US" sz="1800">
                <a:solidFill>
                  <a:schemeClr val="bg1"/>
                </a:solidFill>
              </a:rPr>
              <a:t>(witness)</a:t>
            </a:r>
          </a:p>
        </p:txBody>
      </p:sp>
      <p:sp>
        <p:nvSpPr>
          <p:cNvPr id="10252" name="Rectangle 58"/>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3" name="Rectangle 59"/>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54"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“Shared” contacts</a:t>
            </a:r>
          </a:p>
        </p:txBody>
      </p:sp>
      <p:sp>
        <p:nvSpPr>
          <p:cNvPr id="11267" name="Text Box 3"/>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Address</a:t>
            </a:r>
            <a:br>
              <a:rPr lang="en-US" sz="1800">
                <a:solidFill>
                  <a:schemeClr val="bg1"/>
                </a:solidFill>
              </a:rPr>
            </a:br>
            <a:r>
              <a:rPr lang="en-US" sz="1800">
                <a:solidFill>
                  <a:schemeClr val="bg1"/>
                </a:solidFill>
              </a:rPr>
              <a:t>Book</a:t>
            </a:r>
          </a:p>
        </p:txBody>
      </p:sp>
      <p:grpSp>
        <p:nvGrpSpPr>
          <p:cNvPr id="11268" name="Group 4"/>
          <p:cNvGrpSpPr>
            <a:grpSpLocks/>
          </p:cNvGrpSpPr>
          <p:nvPr/>
        </p:nvGrpSpPr>
        <p:grpSpPr bwMode="auto">
          <a:xfrm>
            <a:off x="5975350" y="1212850"/>
            <a:ext cx="1109663" cy="969963"/>
            <a:chOff x="1305" y="2500"/>
            <a:chExt cx="1138" cy="995"/>
          </a:xfrm>
        </p:grpSpPr>
        <p:sp>
          <p:nvSpPr>
            <p:cNvPr id="11397" name="Freeform 5"/>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8" name="Freeform 6"/>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9" name="Freeform 7"/>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0" name="Freeform 8"/>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1" name="Freeform 9"/>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2" name="Freeform 10"/>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3" name="Freeform 11"/>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4" name="Freeform 12"/>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5" name="Freeform 13"/>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6" name="Freeform 14"/>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7" name="Freeform 15"/>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8" name="Freeform 16"/>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9" name="Freeform 17"/>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0" name="Freeform 18"/>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69" name="Group 19"/>
          <p:cNvGrpSpPr>
            <a:grpSpLocks/>
          </p:cNvGrpSpPr>
          <p:nvPr/>
        </p:nvGrpSpPr>
        <p:grpSpPr bwMode="auto">
          <a:xfrm>
            <a:off x="2476500" y="2447925"/>
            <a:ext cx="692150" cy="511175"/>
            <a:chOff x="2083" y="1606"/>
            <a:chExt cx="1489" cy="1097"/>
          </a:xfrm>
        </p:grpSpPr>
        <p:sp>
          <p:nvSpPr>
            <p:cNvPr id="11364" name="Rectangle 2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65" name="Freeform 2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6" name="Freeform 2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7" name="Freeform 2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8" name="Freeform 2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69" name="Rectangle 2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70" name="Rectangle 2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AutoShape 2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72" name="Freeform 28"/>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73" name="Freeform 29"/>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74" name="Rectangle 3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5" name="Rectangle 3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6" name="Rectangle 3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77" name="Group 33"/>
            <p:cNvGrpSpPr>
              <a:grpSpLocks/>
            </p:cNvGrpSpPr>
            <p:nvPr/>
          </p:nvGrpSpPr>
          <p:grpSpPr bwMode="auto">
            <a:xfrm>
              <a:off x="2221" y="1871"/>
              <a:ext cx="518" cy="782"/>
              <a:chOff x="2400" y="1656"/>
              <a:chExt cx="752" cy="1136"/>
            </a:xfrm>
          </p:grpSpPr>
          <p:sp>
            <p:nvSpPr>
              <p:cNvPr id="11390"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91"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92"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93"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94"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1395"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96"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78" name="Group 41"/>
            <p:cNvGrpSpPr>
              <a:grpSpLocks/>
            </p:cNvGrpSpPr>
            <p:nvPr/>
          </p:nvGrpSpPr>
          <p:grpSpPr bwMode="auto">
            <a:xfrm rot="-6511945">
              <a:off x="2834" y="1842"/>
              <a:ext cx="518" cy="783"/>
              <a:chOff x="2400" y="1656"/>
              <a:chExt cx="752" cy="1136"/>
            </a:xfrm>
          </p:grpSpPr>
          <p:sp>
            <p:nvSpPr>
              <p:cNvPr id="11383" name="Freeform 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384" name="Freeform 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5" name="Freeform 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6" name="Freeform 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7" name="Freeform 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88" name="Line 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9" name="Line 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79" name="Freeform 49"/>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1380" name="Freeform 50"/>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81" name="Rectangle 5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82" name="Rectangle 5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0" name="AutoShape 53"/>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271" name="Line 54"/>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55"/>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3" name="Group 56"/>
          <p:cNvGrpSpPr>
            <a:grpSpLocks/>
          </p:cNvGrpSpPr>
          <p:nvPr/>
        </p:nvGrpSpPr>
        <p:grpSpPr bwMode="auto">
          <a:xfrm>
            <a:off x="2471738" y="3832225"/>
            <a:ext cx="692150" cy="511175"/>
            <a:chOff x="2083" y="1606"/>
            <a:chExt cx="1489" cy="1097"/>
          </a:xfrm>
        </p:grpSpPr>
        <p:sp>
          <p:nvSpPr>
            <p:cNvPr id="11331" name="Rectangle 5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32" name="Freeform 5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33" name="Freeform 5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34" name="Freeform 6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35" name="Freeform 6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36" name="Rectangle 6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37" name="Rectangle 6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38" name="AutoShape 6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39" name="Freeform 6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40" name="Freeform 6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41" name="Rectangle 6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42" name="Rectangle 6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43" name="Rectangle 6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44" name="Group 70"/>
            <p:cNvGrpSpPr>
              <a:grpSpLocks/>
            </p:cNvGrpSpPr>
            <p:nvPr/>
          </p:nvGrpSpPr>
          <p:grpSpPr bwMode="auto">
            <a:xfrm>
              <a:off x="2221" y="1871"/>
              <a:ext cx="518" cy="782"/>
              <a:chOff x="2400" y="1656"/>
              <a:chExt cx="752" cy="1136"/>
            </a:xfrm>
          </p:grpSpPr>
          <p:sp>
            <p:nvSpPr>
              <p:cNvPr id="11357" name="Freeform 7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58" name="Freeform 7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59" name="Freeform 7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60" name="Freeform 7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61" name="Freeform 7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1362" name="Line 7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63" name="Line 7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45" name="Group 78"/>
            <p:cNvGrpSpPr>
              <a:grpSpLocks/>
            </p:cNvGrpSpPr>
            <p:nvPr/>
          </p:nvGrpSpPr>
          <p:grpSpPr bwMode="auto">
            <a:xfrm rot="-6511945">
              <a:off x="2834" y="1842"/>
              <a:ext cx="518" cy="783"/>
              <a:chOff x="2400" y="1656"/>
              <a:chExt cx="752" cy="1136"/>
            </a:xfrm>
          </p:grpSpPr>
          <p:sp>
            <p:nvSpPr>
              <p:cNvPr id="11350"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351"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52"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53"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54"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55"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56"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46" name="Freeform 8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1347" name="Freeform 8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48" name="Rectangle 8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49" name="Rectangle 8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4" name="AutoShape 90"/>
          <p:cNvSpPr>
            <a:spLocks noChangeArrowheads="1"/>
          </p:cNvSpPr>
          <p:nvPr/>
        </p:nvSpPr>
        <p:spPr bwMode="auto">
          <a:xfrm>
            <a:off x="2908300" y="40417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275" name="Line 91"/>
          <p:cNvSpPr>
            <a:spLocks noChangeShapeType="1"/>
          </p:cNvSpPr>
          <p:nvPr/>
        </p:nvSpPr>
        <p:spPr bwMode="auto">
          <a:xfrm flipH="1">
            <a:off x="2633663" y="4479925"/>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6" name="Line 92"/>
          <p:cNvSpPr>
            <a:spLocks noChangeShapeType="1"/>
          </p:cNvSpPr>
          <p:nvPr/>
        </p:nvSpPr>
        <p:spPr bwMode="auto">
          <a:xfrm flipV="1">
            <a:off x="2633663" y="42164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277" name="Group 93"/>
          <p:cNvGrpSpPr>
            <a:grpSpLocks/>
          </p:cNvGrpSpPr>
          <p:nvPr/>
        </p:nvGrpSpPr>
        <p:grpSpPr bwMode="auto">
          <a:xfrm>
            <a:off x="2449513" y="5145088"/>
            <a:ext cx="692150" cy="511175"/>
            <a:chOff x="2083" y="1606"/>
            <a:chExt cx="1489" cy="1097"/>
          </a:xfrm>
        </p:grpSpPr>
        <p:sp>
          <p:nvSpPr>
            <p:cNvPr id="11298" name="Rectangle 9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9" name="Freeform 9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00" name="Freeform 9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01" name="Freeform 9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02" name="Freeform 9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03" name="Rectangle 9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04" name="Rectangle 10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5" name="AutoShape 10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06" name="Freeform 10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07" name="Freeform 10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08" name="Rectangle 10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9" name="Rectangle 10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0" name="Rectangle 10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11" name="Group 107"/>
            <p:cNvGrpSpPr>
              <a:grpSpLocks/>
            </p:cNvGrpSpPr>
            <p:nvPr/>
          </p:nvGrpSpPr>
          <p:grpSpPr bwMode="auto">
            <a:xfrm>
              <a:off x="2221" y="1871"/>
              <a:ext cx="518" cy="782"/>
              <a:chOff x="2400" y="1656"/>
              <a:chExt cx="752" cy="1136"/>
            </a:xfrm>
          </p:grpSpPr>
          <p:sp>
            <p:nvSpPr>
              <p:cNvPr id="11324" name="Freeform 10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25" name="Freeform 10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26" name="Freeform 11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27" name="Freeform 11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28" name="Freeform 11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1329" name="Line 11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30" name="Line 11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12" name="Group 115"/>
            <p:cNvGrpSpPr>
              <a:grpSpLocks/>
            </p:cNvGrpSpPr>
            <p:nvPr/>
          </p:nvGrpSpPr>
          <p:grpSpPr bwMode="auto">
            <a:xfrm rot="-6511945">
              <a:off x="2834" y="1842"/>
              <a:ext cx="518" cy="783"/>
              <a:chOff x="2400" y="1656"/>
              <a:chExt cx="752" cy="1136"/>
            </a:xfrm>
          </p:grpSpPr>
          <p:sp>
            <p:nvSpPr>
              <p:cNvPr id="11317" name="Freeform 11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318" name="Freeform 11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19" name="Freeform 11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20" name="Freeform 11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21" name="Freeform 12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322" name="Line 12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3" name="Line 12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13" name="Freeform 12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1314" name="Freeform 12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315" name="Rectangle 12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6" name="Rectangle 12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8" name="AutoShape 127"/>
          <p:cNvSpPr>
            <a:spLocks noChangeArrowheads="1"/>
          </p:cNvSpPr>
          <p:nvPr/>
        </p:nvSpPr>
        <p:spPr bwMode="auto">
          <a:xfrm>
            <a:off x="2886075" y="53546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279" name="Line 128"/>
          <p:cNvSpPr>
            <a:spLocks noChangeShapeType="1"/>
          </p:cNvSpPr>
          <p:nvPr/>
        </p:nvSpPr>
        <p:spPr bwMode="auto">
          <a:xfrm flipH="1">
            <a:off x="2611438" y="5792788"/>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0" name="Line 129"/>
          <p:cNvSpPr>
            <a:spLocks noChangeShapeType="1"/>
          </p:cNvSpPr>
          <p:nvPr/>
        </p:nvSpPr>
        <p:spPr bwMode="auto">
          <a:xfrm flipV="1">
            <a:off x="2611438" y="5529263"/>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1" name="Text Box 130"/>
          <p:cNvSpPr txBox="1">
            <a:spLocks noChangeArrowheads="1"/>
          </p:cNvSpPr>
          <p:nvPr/>
        </p:nvSpPr>
        <p:spPr bwMode="auto">
          <a:xfrm>
            <a:off x="492125" y="2411413"/>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t>
            </a:r>
            <a:br>
              <a:rPr lang="en-US" sz="1800">
                <a:solidFill>
                  <a:schemeClr val="bg1"/>
                </a:solidFill>
              </a:rPr>
            </a:br>
            <a:r>
              <a:rPr lang="en-US" sz="1800">
                <a:solidFill>
                  <a:schemeClr val="bg1"/>
                </a:solidFill>
              </a:rPr>
              <a:t>000-00-002006</a:t>
            </a:r>
          </a:p>
        </p:txBody>
      </p:sp>
      <p:sp>
        <p:nvSpPr>
          <p:cNvPr id="11282" name="Text Box 131"/>
          <p:cNvSpPr txBox="1">
            <a:spLocks noChangeArrowheads="1"/>
          </p:cNvSpPr>
          <p:nvPr/>
        </p:nvSpPr>
        <p:spPr bwMode="auto">
          <a:xfrm>
            <a:off x="492125" y="3813175"/>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dirty="0">
                <a:solidFill>
                  <a:schemeClr val="bg1"/>
                </a:solidFill>
              </a:rPr>
              <a:t>Claim</a:t>
            </a:r>
            <a:br>
              <a:rPr lang="en-US" sz="1800" dirty="0">
                <a:solidFill>
                  <a:schemeClr val="bg1"/>
                </a:solidFill>
              </a:rPr>
            </a:br>
            <a:r>
              <a:rPr lang="en-US" sz="1800" dirty="0">
                <a:solidFill>
                  <a:schemeClr val="bg1"/>
                </a:solidFill>
              </a:rPr>
              <a:t>036-22-934712</a:t>
            </a:r>
          </a:p>
        </p:txBody>
      </p:sp>
      <p:sp>
        <p:nvSpPr>
          <p:cNvPr id="11283" name="Text Box 132"/>
          <p:cNvSpPr txBox="1">
            <a:spLocks noChangeArrowheads="1"/>
          </p:cNvSpPr>
          <p:nvPr/>
        </p:nvSpPr>
        <p:spPr bwMode="auto">
          <a:xfrm>
            <a:off x="492125" y="5202238"/>
            <a:ext cx="1900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r" eaLnBrk="1" hangingPunct="1"/>
            <a:r>
              <a:rPr lang="en-US" sz="1800">
                <a:solidFill>
                  <a:schemeClr val="bg1"/>
                </a:solidFill>
              </a:rPr>
              <a:t>Claim</a:t>
            </a:r>
            <a:br>
              <a:rPr lang="en-US" sz="1800">
                <a:solidFill>
                  <a:schemeClr val="bg1"/>
                </a:solidFill>
              </a:rPr>
            </a:br>
            <a:r>
              <a:rPr lang="en-US" sz="1800">
                <a:solidFill>
                  <a:schemeClr val="bg1"/>
                </a:solidFill>
              </a:rPr>
              <a:t>908-00-230166</a:t>
            </a:r>
          </a:p>
        </p:txBody>
      </p:sp>
      <p:sp>
        <p:nvSpPr>
          <p:cNvPr id="11284" name="Text Box 133"/>
          <p:cNvSpPr txBox="1">
            <a:spLocks noChangeArrowheads="1"/>
          </p:cNvSpPr>
          <p:nvPr/>
        </p:nvSpPr>
        <p:spPr bwMode="auto">
          <a:xfrm>
            <a:off x="868363" y="3162300"/>
            <a:ext cx="2273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(1)</a:t>
            </a:r>
          </a:p>
        </p:txBody>
      </p:sp>
      <p:sp>
        <p:nvSpPr>
          <p:cNvPr id="11285" name="Text Box 134"/>
          <p:cNvSpPr txBox="1">
            <a:spLocks noChangeArrowheads="1"/>
          </p:cNvSpPr>
          <p:nvPr/>
        </p:nvSpPr>
        <p:spPr bwMode="auto">
          <a:xfrm>
            <a:off x="868363" y="4545013"/>
            <a:ext cx="2060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(2)</a:t>
            </a:r>
          </a:p>
        </p:txBody>
      </p:sp>
      <p:sp>
        <p:nvSpPr>
          <p:cNvPr id="11286" name="Text Box 135"/>
          <p:cNvSpPr txBox="1">
            <a:spLocks noChangeArrowheads="1"/>
          </p:cNvSpPr>
          <p:nvPr/>
        </p:nvSpPr>
        <p:spPr bwMode="auto">
          <a:xfrm>
            <a:off x="868363" y="5865813"/>
            <a:ext cx="2114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(3)</a:t>
            </a:r>
          </a:p>
        </p:txBody>
      </p:sp>
      <p:sp>
        <p:nvSpPr>
          <p:cNvPr id="11287" name="Rectangle 136"/>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8" name="Rectangle 137"/>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9" name="AutoShape 138"/>
          <p:cNvSpPr>
            <a:spLocks noChangeArrowheads="1"/>
          </p:cNvSpPr>
          <p:nvPr/>
        </p:nvSpPr>
        <p:spPr bwMode="auto">
          <a:xfrm>
            <a:off x="5518150" y="39703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1290" name="Line 139"/>
          <p:cNvSpPr>
            <a:spLocks noChangeShapeType="1"/>
          </p:cNvSpPr>
          <p:nvPr/>
        </p:nvSpPr>
        <p:spPr bwMode="auto">
          <a:xfrm>
            <a:off x="3886200" y="3148013"/>
            <a:ext cx="2139950" cy="0"/>
          </a:xfrm>
          <a:prstGeom prst="line">
            <a:avLst/>
          </a:prstGeom>
          <a:noFill/>
          <a:ln w="28575">
            <a:solidFill>
              <a:srgbClr val="777777"/>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1" name="Line 140"/>
          <p:cNvSpPr>
            <a:spLocks noChangeShapeType="1"/>
          </p:cNvSpPr>
          <p:nvPr/>
        </p:nvSpPr>
        <p:spPr bwMode="auto">
          <a:xfrm>
            <a:off x="6019800" y="3148013"/>
            <a:ext cx="0" cy="82550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2" name="Line 141"/>
          <p:cNvSpPr>
            <a:spLocks noChangeShapeType="1"/>
          </p:cNvSpPr>
          <p:nvPr/>
        </p:nvSpPr>
        <p:spPr bwMode="auto">
          <a:xfrm flipV="1">
            <a:off x="6013450" y="4953000"/>
            <a:ext cx="0" cy="931863"/>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3" name="Line 142"/>
          <p:cNvSpPr>
            <a:spLocks noChangeShapeType="1"/>
          </p:cNvSpPr>
          <p:nvPr/>
        </p:nvSpPr>
        <p:spPr bwMode="auto">
          <a:xfrm>
            <a:off x="3863975" y="5886450"/>
            <a:ext cx="2159000" cy="0"/>
          </a:xfrm>
          <a:prstGeom prst="line">
            <a:avLst/>
          </a:prstGeom>
          <a:noFill/>
          <a:ln w="28575">
            <a:solidFill>
              <a:srgbClr val="777777"/>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4" name="Line 143"/>
          <p:cNvSpPr>
            <a:spLocks noChangeShapeType="1"/>
          </p:cNvSpPr>
          <p:nvPr/>
        </p:nvSpPr>
        <p:spPr bwMode="auto">
          <a:xfrm>
            <a:off x="3886200" y="4554538"/>
            <a:ext cx="1649413"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5" name="Text Box 144"/>
          <p:cNvSpPr txBox="1">
            <a:spLocks noChangeArrowheads="1"/>
          </p:cNvSpPr>
          <p:nvPr/>
        </p:nvSpPr>
        <p:spPr bwMode="auto">
          <a:xfrm>
            <a:off x="6562725" y="4349750"/>
            <a:ext cx="2411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(AB)</a:t>
            </a:r>
          </a:p>
        </p:txBody>
      </p:sp>
      <p:sp>
        <p:nvSpPr>
          <p:cNvPr id="11296" name="Rectangle 146"/>
          <p:cNvSpPr>
            <a:spLocks noChangeArrowheads="1"/>
          </p:cNvSpPr>
          <p:nvPr/>
        </p:nvSpPr>
        <p:spPr bwMode="auto">
          <a:xfrm>
            <a:off x="6070600" y="5302250"/>
            <a:ext cx="277177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Typically a vendor (or venue)</a:t>
            </a:r>
          </a:p>
        </p:txBody>
      </p:sp>
      <p:pic>
        <p:nvPicPr>
          <p:cNvPr id="11297"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7" name="Group 146"/>
          <p:cNvGrpSpPr/>
          <p:nvPr/>
        </p:nvGrpSpPr>
        <p:grpSpPr>
          <a:xfrm>
            <a:off x="6973852" y="2166315"/>
            <a:ext cx="1136650" cy="1066800"/>
            <a:chOff x="6781800" y="1524000"/>
            <a:chExt cx="1136650" cy="1066800"/>
          </a:xfrm>
        </p:grpSpPr>
        <p:pic>
          <p:nvPicPr>
            <p:cNvPr id="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49"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5518150" y="39703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291" name="Rectangle 3"/>
          <p:cNvSpPr>
            <a:spLocks noGrp="1" noChangeArrowheads="1"/>
          </p:cNvSpPr>
          <p:nvPr>
            <p:ph type="title"/>
          </p:nvPr>
        </p:nvSpPr>
        <p:spPr/>
        <p:txBody>
          <a:bodyPr/>
          <a:lstStyle/>
          <a:p>
            <a:pPr eaLnBrk="1" hangingPunct="1"/>
            <a:r>
              <a:rPr lang="en-US" dirty="0" smtClean="0"/>
              <a:t>Shared contacts are typically "linked"</a:t>
            </a:r>
          </a:p>
        </p:txBody>
      </p:sp>
      <p:sp>
        <p:nvSpPr>
          <p:cNvPr id="12292" name="Text Box 4"/>
          <p:cNvSpPr txBox="1">
            <a:spLocks noChangeArrowheads="1"/>
          </p:cNvSpPr>
          <p:nvPr/>
        </p:nvSpPr>
        <p:spPr bwMode="auto">
          <a:xfrm>
            <a:off x="7107238" y="1441450"/>
            <a:ext cx="1108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Address</a:t>
            </a:r>
            <a:br>
              <a:rPr lang="en-US" sz="1800">
                <a:solidFill>
                  <a:schemeClr val="bg1"/>
                </a:solidFill>
              </a:rPr>
            </a:br>
            <a:r>
              <a:rPr lang="en-US" sz="1800">
                <a:solidFill>
                  <a:schemeClr val="bg1"/>
                </a:solidFill>
              </a:rPr>
              <a:t>Book</a:t>
            </a:r>
          </a:p>
        </p:txBody>
      </p:sp>
      <p:grpSp>
        <p:nvGrpSpPr>
          <p:cNvPr id="12293" name="Group 5"/>
          <p:cNvGrpSpPr>
            <a:grpSpLocks/>
          </p:cNvGrpSpPr>
          <p:nvPr/>
        </p:nvGrpSpPr>
        <p:grpSpPr bwMode="auto">
          <a:xfrm>
            <a:off x="5975350" y="1212850"/>
            <a:ext cx="1109663" cy="969963"/>
            <a:chOff x="1305" y="2500"/>
            <a:chExt cx="1138" cy="995"/>
          </a:xfrm>
        </p:grpSpPr>
        <p:sp>
          <p:nvSpPr>
            <p:cNvPr id="12420" name="Freeform 6"/>
            <p:cNvSpPr>
              <a:spLocks/>
            </p:cNvSpPr>
            <p:nvPr/>
          </p:nvSpPr>
          <p:spPr bwMode="auto">
            <a:xfrm>
              <a:off x="1305" y="2500"/>
              <a:ext cx="1138" cy="995"/>
            </a:xfrm>
            <a:custGeom>
              <a:avLst/>
              <a:gdLst>
                <a:gd name="T0" fmla="*/ 444 w 1138"/>
                <a:gd name="T1" fmla="*/ 1 h 995"/>
                <a:gd name="T2" fmla="*/ 490 w 1138"/>
                <a:gd name="T3" fmla="*/ 0 h 995"/>
                <a:gd name="T4" fmla="*/ 532 w 1138"/>
                <a:gd name="T5" fmla="*/ 10 h 995"/>
                <a:gd name="T6" fmla="*/ 600 w 1138"/>
                <a:gd name="T7" fmla="*/ 40 h 995"/>
                <a:gd name="T8" fmla="*/ 668 w 1138"/>
                <a:gd name="T9" fmla="*/ 66 h 995"/>
                <a:gd name="T10" fmla="*/ 737 w 1138"/>
                <a:gd name="T11" fmla="*/ 85 h 995"/>
                <a:gd name="T12" fmla="*/ 808 w 1138"/>
                <a:gd name="T13" fmla="*/ 101 h 995"/>
                <a:gd name="T14" fmla="*/ 882 w 1138"/>
                <a:gd name="T15" fmla="*/ 111 h 995"/>
                <a:gd name="T16" fmla="*/ 953 w 1138"/>
                <a:gd name="T17" fmla="*/ 125 h 995"/>
                <a:gd name="T18" fmla="*/ 1011 w 1138"/>
                <a:gd name="T19" fmla="*/ 163 h 995"/>
                <a:gd name="T20" fmla="*/ 1036 w 1138"/>
                <a:gd name="T21" fmla="*/ 228 h 995"/>
                <a:gd name="T22" fmla="*/ 1082 w 1138"/>
                <a:gd name="T23" fmla="*/ 252 h 995"/>
                <a:gd name="T24" fmla="*/ 1120 w 1138"/>
                <a:gd name="T25" fmla="*/ 287 h 995"/>
                <a:gd name="T26" fmla="*/ 1137 w 1138"/>
                <a:gd name="T27" fmla="*/ 342 h 995"/>
                <a:gd name="T28" fmla="*/ 1134 w 1138"/>
                <a:gd name="T29" fmla="*/ 405 h 995"/>
                <a:gd name="T30" fmla="*/ 1111 w 1138"/>
                <a:gd name="T31" fmla="*/ 463 h 995"/>
                <a:gd name="T32" fmla="*/ 1068 w 1138"/>
                <a:gd name="T33" fmla="*/ 515 h 995"/>
                <a:gd name="T34" fmla="*/ 1026 w 1138"/>
                <a:gd name="T35" fmla="*/ 568 h 995"/>
                <a:gd name="T36" fmla="*/ 984 w 1138"/>
                <a:gd name="T37" fmla="*/ 627 h 995"/>
                <a:gd name="T38" fmla="*/ 965 w 1138"/>
                <a:gd name="T39" fmla="*/ 646 h 995"/>
                <a:gd name="T40" fmla="*/ 947 w 1138"/>
                <a:gd name="T41" fmla="*/ 664 h 995"/>
                <a:gd name="T42" fmla="*/ 918 w 1138"/>
                <a:gd name="T43" fmla="*/ 712 h 995"/>
                <a:gd name="T44" fmla="*/ 864 w 1138"/>
                <a:gd name="T45" fmla="*/ 796 h 995"/>
                <a:gd name="T46" fmla="*/ 802 w 1138"/>
                <a:gd name="T47" fmla="*/ 881 h 995"/>
                <a:gd name="T48" fmla="*/ 763 w 1138"/>
                <a:gd name="T49" fmla="*/ 927 h 995"/>
                <a:gd name="T50" fmla="*/ 741 w 1138"/>
                <a:gd name="T51" fmla="*/ 950 h 995"/>
                <a:gd name="T52" fmla="*/ 715 w 1138"/>
                <a:gd name="T53" fmla="*/ 963 h 995"/>
                <a:gd name="T54" fmla="*/ 670 w 1138"/>
                <a:gd name="T55" fmla="*/ 975 h 995"/>
                <a:gd name="T56" fmla="*/ 627 w 1138"/>
                <a:gd name="T57" fmla="*/ 985 h 995"/>
                <a:gd name="T58" fmla="*/ 584 w 1138"/>
                <a:gd name="T59" fmla="*/ 993 h 995"/>
                <a:gd name="T60" fmla="*/ 543 w 1138"/>
                <a:gd name="T61" fmla="*/ 995 h 995"/>
                <a:gd name="T62" fmla="*/ 500 w 1138"/>
                <a:gd name="T63" fmla="*/ 988 h 995"/>
                <a:gd name="T64" fmla="*/ 464 w 1138"/>
                <a:gd name="T65" fmla="*/ 975 h 995"/>
                <a:gd name="T66" fmla="*/ 421 w 1138"/>
                <a:gd name="T67" fmla="*/ 953 h 995"/>
                <a:gd name="T68" fmla="*/ 369 w 1138"/>
                <a:gd name="T69" fmla="*/ 925 h 995"/>
                <a:gd name="T70" fmla="*/ 317 w 1138"/>
                <a:gd name="T71" fmla="*/ 899 h 995"/>
                <a:gd name="T72" fmla="*/ 275 w 1138"/>
                <a:gd name="T73" fmla="*/ 878 h 995"/>
                <a:gd name="T74" fmla="*/ 219 w 1138"/>
                <a:gd name="T75" fmla="*/ 861 h 995"/>
                <a:gd name="T76" fmla="*/ 151 w 1138"/>
                <a:gd name="T77" fmla="*/ 851 h 995"/>
                <a:gd name="T78" fmla="*/ 86 w 1138"/>
                <a:gd name="T79" fmla="*/ 827 h 995"/>
                <a:gd name="T80" fmla="*/ 18 w 1138"/>
                <a:gd name="T81" fmla="*/ 764 h 995"/>
                <a:gd name="T82" fmla="*/ 0 w 1138"/>
                <a:gd name="T83" fmla="*/ 678 h 995"/>
                <a:gd name="T84" fmla="*/ 15 w 1138"/>
                <a:gd name="T85" fmla="*/ 590 h 995"/>
                <a:gd name="T86" fmla="*/ 52 w 1138"/>
                <a:gd name="T87" fmla="*/ 520 h 995"/>
                <a:gd name="T88" fmla="*/ 110 w 1138"/>
                <a:gd name="T89" fmla="*/ 462 h 995"/>
                <a:gd name="T90" fmla="*/ 166 w 1138"/>
                <a:gd name="T91" fmla="*/ 392 h 995"/>
                <a:gd name="T92" fmla="*/ 217 w 1138"/>
                <a:gd name="T93" fmla="*/ 316 h 995"/>
                <a:gd name="T94" fmla="*/ 263 w 1138"/>
                <a:gd name="T95" fmla="*/ 239 h 995"/>
                <a:gd name="T96" fmla="*/ 308 w 1138"/>
                <a:gd name="T97" fmla="*/ 156 h 995"/>
                <a:gd name="T98" fmla="*/ 365 w 1138"/>
                <a:gd name="T99" fmla="*/ 58 h 995"/>
                <a:gd name="T100" fmla="*/ 413 w 1138"/>
                <a:gd name="T101" fmla="*/ 5 h 9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8"/>
                <a:gd name="T154" fmla="*/ 0 h 995"/>
                <a:gd name="T155" fmla="*/ 1138 w 1138"/>
                <a:gd name="T156" fmla="*/ 995 h 99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8" h="995">
                  <a:moveTo>
                    <a:pt x="413" y="5"/>
                  </a:moveTo>
                  <a:lnTo>
                    <a:pt x="429" y="2"/>
                  </a:lnTo>
                  <a:lnTo>
                    <a:pt x="444" y="1"/>
                  </a:lnTo>
                  <a:lnTo>
                    <a:pt x="460" y="0"/>
                  </a:lnTo>
                  <a:lnTo>
                    <a:pt x="475" y="0"/>
                  </a:lnTo>
                  <a:lnTo>
                    <a:pt x="490" y="0"/>
                  </a:lnTo>
                  <a:lnTo>
                    <a:pt x="504" y="2"/>
                  </a:lnTo>
                  <a:lnTo>
                    <a:pt x="518" y="5"/>
                  </a:lnTo>
                  <a:lnTo>
                    <a:pt x="532" y="10"/>
                  </a:lnTo>
                  <a:lnTo>
                    <a:pt x="554" y="20"/>
                  </a:lnTo>
                  <a:lnTo>
                    <a:pt x="578" y="31"/>
                  </a:lnTo>
                  <a:lnTo>
                    <a:pt x="600" y="40"/>
                  </a:lnTo>
                  <a:lnTo>
                    <a:pt x="623" y="49"/>
                  </a:lnTo>
                  <a:lnTo>
                    <a:pt x="645" y="57"/>
                  </a:lnTo>
                  <a:lnTo>
                    <a:pt x="668" y="66"/>
                  </a:lnTo>
                  <a:lnTo>
                    <a:pt x="692" y="72"/>
                  </a:lnTo>
                  <a:lnTo>
                    <a:pt x="714" y="79"/>
                  </a:lnTo>
                  <a:lnTo>
                    <a:pt x="737" y="85"/>
                  </a:lnTo>
                  <a:lnTo>
                    <a:pt x="760" y="92"/>
                  </a:lnTo>
                  <a:lnTo>
                    <a:pt x="785" y="97"/>
                  </a:lnTo>
                  <a:lnTo>
                    <a:pt x="808" y="101"/>
                  </a:lnTo>
                  <a:lnTo>
                    <a:pt x="833" y="105"/>
                  </a:lnTo>
                  <a:lnTo>
                    <a:pt x="857" y="108"/>
                  </a:lnTo>
                  <a:lnTo>
                    <a:pt x="882" y="111"/>
                  </a:lnTo>
                  <a:lnTo>
                    <a:pt x="906" y="114"/>
                  </a:lnTo>
                  <a:lnTo>
                    <a:pt x="930" y="119"/>
                  </a:lnTo>
                  <a:lnTo>
                    <a:pt x="953" y="125"/>
                  </a:lnTo>
                  <a:lnTo>
                    <a:pt x="975" y="136"/>
                  </a:lnTo>
                  <a:lnTo>
                    <a:pt x="994" y="147"/>
                  </a:lnTo>
                  <a:lnTo>
                    <a:pt x="1011" y="163"/>
                  </a:lnTo>
                  <a:lnTo>
                    <a:pt x="1024" y="181"/>
                  </a:lnTo>
                  <a:lnTo>
                    <a:pt x="1033" y="202"/>
                  </a:lnTo>
                  <a:lnTo>
                    <a:pt x="1036" y="228"/>
                  </a:lnTo>
                  <a:lnTo>
                    <a:pt x="1051" y="235"/>
                  </a:lnTo>
                  <a:lnTo>
                    <a:pt x="1067" y="243"/>
                  </a:lnTo>
                  <a:lnTo>
                    <a:pt x="1082" y="252"/>
                  </a:lnTo>
                  <a:lnTo>
                    <a:pt x="1097" y="263"/>
                  </a:lnTo>
                  <a:lnTo>
                    <a:pt x="1110" y="274"/>
                  </a:lnTo>
                  <a:lnTo>
                    <a:pt x="1120" y="287"/>
                  </a:lnTo>
                  <a:lnTo>
                    <a:pt x="1129" y="303"/>
                  </a:lnTo>
                  <a:lnTo>
                    <a:pt x="1134" y="321"/>
                  </a:lnTo>
                  <a:lnTo>
                    <a:pt x="1137" y="342"/>
                  </a:lnTo>
                  <a:lnTo>
                    <a:pt x="1138" y="364"/>
                  </a:lnTo>
                  <a:lnTo>
                    <a:pt x="1137" y="384"/>
                  </a:lnTo>
                  <a:lnTo>
                    <a:pt x="1134" y="405"/>
                  </a:lnTo>
                  <a:lnTo>
                    <a:pt x="1128" y="426"/>
                  </a:lnTo>
                  <a:lnTo>
                    <a:pt x="1120" y="445"/>
                  </a:lnTo>
                  <a:lnTo>
                    <a:pt x="1111" y="463"/>
                  </a:lnTo>
                  <a:lnTo>
                    <a:pt x="1098" y="482"/>
                  </a:lnTo>
                  <a:lnTo>
                    <a:pt x="1082" y="498"/>
                  </a:lnTo>
                  <a:lnTo>
                    <a:pt x="1068" y="515"/>
                  </a:lnTo>
                  <a:lnTo>
                    <a:pt x="1053" y="533"/>
                  </a:lnTo>
                  <a:lnTo>
                    <a:pt x="1040" y="550"/>
                  </a:lnTo>
                  <a:lnTo>
                    <a:pt x="1026" y="568"/>
                  </a:lnTo>
                  <a:lnTo>
                    <a:pt x="1011" y="586"/>
                  </a:lnTo>
                  <a:lnTo>
                    <a:pt x="998" y="606"/>
                  </a:lnTo>
                  <a:lnTo>
                    <a:pt x="984" y="627"/>
                  </a:lnTo>
                  <a:lnTo>
                    <a:pt x="978" y="634"/>
                  </a:lnTo>
                  <a:lnTo>
                    <a:pt x="971" y="641"/>
                  </a:lnTo>
                  <a:lnTo>
                    <a:pt x="965" y="646"/>
                  </a:lnTo>
                  <a:lnTo>
                    <a:pt x="960" y="653"/>
                  </a:lnTo>
                  <a:lnTo>
                    <a:pt x="953" y="659"/>
                  </a:lnTo>
                  <a:lnTo>
                    <a:pt x="947" y="664"/>
                  </a:lnTo>
                  <a:lnTo>
                    <a:pt x="941" y="671"/>
                  </a:lnTo>
                  <a:lnTo>
                    <a:pt x="938" y="678"/>
                  </a:lnTo>
                  <a:lnTo>
                    <a:pt x="918" y="712"/>
                  </a:lnTo>
                  <a:lnTo>
                    <a:pt x="900" y="742"/>
                  </a:lnTo>
                  <a:lnTo>
                    <a:pt x="882" y="770"/>
                  </a:lnTo>
                  <a:lnTo>
                    <a:pt x="864" y="796"/>
                  </a:lnTo>
                  <a:lnTo>
                    <a:pt x="844" y="824"/>
                  </a:lnTo>
                  <a:lnTo>
                    <a:pt x="824" y="851"/>
                  </a:lnTo>
                  <a:lnTo>
                    <a:pt x="802" y="881"/>
                  </a:lnTo>
                  <a:lnTo>
                    <a:pt x="777" y="912"/>
                  </a:lnTo>
                  <a:lnTo>
                    <a:pt x="769" y="919"/>
                  </a:lnTo>
                  <a:lnTo>
                    <a:pt x="763" y="927"/>
                  </a:lnTo>
                  <a:lnTo>
                    <a:pt x="755" y="936"/>
                  </a:lnTo>
                  <a:lnTo>
                    <a:pt x="749" y="943"/>
                  </a:lnTo>
                  <a:lnTo>
                    <a:pt x="741" y="950"/>
                  </a:lnTo>
                  <a:lnTo>
                    <a:pt x="733" y="956"/>
                  </a:lnTo>
                  <a:lnTo>
                    <a:pt x="724" y="961"/>
                  </a:lnTo>
                  <a:lnTo>
                    <a:pt x="715" y="963"/>
                  </a:lnTo>
                  <a:lnTo>
                    <a:pt x="699" y="967"/>
                  </a:lnTo>
                  <a:lnTo>
                    <a:pt x="684" y="971"/>
                  </a:lnTo>
                  <a:lnTo>
                    <a:pt x="670" y="975"/>
                  </a:lnTo>
                  <a:lnTo>
                    <a:pt x="655" y="979"/>
                  </a:lnTo>
                  <a:lnTo>
                    <a:pt x="641" y="983"/>
                  </a:lnTo>
                  <a:lnTo>
                    <a:pt x="627" y="985"/>
                  </a:lnTo>
                  <a:lnTo>
                    <a:pt x="613" y="989"/>
                  </a:lnTo>
                  <a:lnTo>
                    <a:pt x="598" y="991"/>
                  </a:lnTo>
                  <a:lnTo>
                    <a:pt x="584" y="993"/>
                  </a:lnTo>
                  <a:lnTo>
                    <a:pt x="570" y="995"/>
                  </a:lnTo>
                  <a:lnTo>
                    <a:pt x="557" y="995"/>
                  </a:lnTo>
                  <a:lnTo>
                    <a:pt x="543" y="995"/>
                  </a:lnTo>
                  <a:lnTo>
                    <a:pt x="528" y="993"/>
                  </a:lnTo>
                  <a:lnTo>
                    <a:pt x="514" y="992"/>
                  </a:lnTo>
                  <a:lnTo>
                    <a:pt x="500" y="988"/>
                  </a:lnTo>
                  <a:lnTo>
                    <a:pt x="486" y="984"/>
                  </a:lnTo>
                  <a:lnTo>
                    <a:pt x="475" y="980"/>
                  </a:lnTo>
                  <a:lnTo>
                    <a:pt x="464" y="975"/>
                  </a:lnTo>
                  <a:lnTo>
                    <a:pt x="451" y="969"/>
                  </a:lnTo>
                  <a:lnTo>
                    <a:pt x="437" y="961"/>
                  </a:lnTo>
                  <a:lnTo>
                    <a:pt x="421" y="953"/>
                  </a:lnTo>
                  <a:lnTo>
                    <a:pt x="404" y="944"/>
                  </a:lnTo>
                  <a:lnTo>
                    <a:pt x="386" y="935"/>
                  </a:lnTo>
                  <a:lnTo>
                    <a:pt x="369" y="925"/>
                  </a:lnTo>
                  <a:lnTo>
                    <a:pt x="352" y="915"/>
                  </a:lnTo>
                  <a:lnTo>
                    <a:pt x="334" y="906"/>
                  </a:lnTo>
                  <a:lnTo>
                    <a:pt x="317" y="899"/>
                  </a:lnTo>
                  <a:lnTo>
                    <a:pt x="302" y="890"/>
                  </a:lnTo>
                  <a:lnTo>
                    <a:pt x="288" y="883"/>
                  </a:lnTo>
                  <a:lnTo>
                    <a:pt x="275" y="878"/>
                  </a:lnTo>
                  <a:lnTo>
                    <a:pt x="263" y="873"/>
                  </a:lnTo>
                  <a:lnTo>
                    <a:pt x="253" y="870"/>
                  </a:lnTo>
                  <a:lnTo>
                    <a:pt x="219" y="861"/>
                  </a:lnTo>
                  <a:lnTo>
                    <a:pt x="193" y="856"/>
                  </a:lnTo>
                  <a:lnTo>
                    <a:pt x="170" y="853"/>
                  </a:lnTo>
                  <a:lnTo>
                    <a:pt x="151" y="851"/>
                  </a:lnTo>
                  <a:lnTo>
                    <a:pt x="131" y="847"/>
                  </a:lnTo>
                  <a:lnTo>
                    <a:pt x="110" y="839"/>
                  </a:lnTo>
                  <a:lnTo>
                    <a:pt x="86" y="827"/>
                  </a:lnTo>
                  <a:lnTo>
                    <a:pt x="56" y="808"/>
                  </a:lnTo>
                  <a:lnTo>
                    <a:pt x="34" y="789"/>
                  </a:lnTo>
                  <a:lnTo>
                    <a:pt x="18" y="764"/>
                  </a:lnTo>
                  <a:lnTo>
                    <a:pt x="8" y="738"/>
                  </a:lnTo>
                  <a:lnTo>
                    <a:pt x="3" y="708"/>
                  </a:lnTo>
                  <a:lnTo>
                    <a:pt x="0" y="678"/>
                  </a:lnTo>
                  <a:lnTo>
                    <a:pt x="3" y="649"/>
                  </a:lnTo>
                  <a:lnTo>
                    <a:pt x="8" y="619"/>
                  </a:lnTo>
                  <a:lnTo>
                    <a:pt x="15" y="590"/>
                  </a:lnTo>
                  <a:lnTo>
                    <a:pt x="22" y="564"/>
                  </a:lnTo>
                  <a:lnTo>
                    <a:pt x="35" y="541"/>
                  </a:lnTo>
                  <a:lnTo>
                    <a:pt x="52" y="520"/>
                  </a:lnTo>
                  <a:lnTo>
                    <a:pt x="70" y="501"/>
                  </a:lnTo>
                  <a:lnTo>
                    <a:pt x="90" y="482"/>
                  </a:lnTo>
                  <a:lnTo>
                    <a:pt x="110" y="462"/>
                  </a:lnTo>
                  <a:lnTo>
                    <a:pt x="131" y="441"/>
                  </a:lnTo>
                  <a:lnTo>
                    <a:pt x="149" y="419"/>
                  </a:lnTo>
                  <a:lnTo>
                    <a:pt x="166" y="392"/>
                  </a:lnTo>
                  <a:lnTo>
                    <a:pt x="183" y="366"/>
                  </a:lnTo>
                  <a:lnTo>
                    <a:pt x="200" y="342"/>
                  </a:lnTo>
                  <a:lnTo>
                    <a:pt x="217" y="316"/>
                  </a:lnTo>
                  <a:lnTo>
                    <a:pt x="232" y="290"/>
                  </a:lnTo>
                  <a:lnTo>
                    <a:pt x="248" y="265"/>
                  </a:lnTo>
                  <a:lnTo>
                    <a:pt x="263" y="239"/>
                  </a:lnTo>
                  <a:lnTo>
                    <a:pt x="279" y="212"/>
                  </a:lnTo>
                  <a:lnTo>
                    <a:pt x="292" y="187"/>
                  </a:lnTo>
                  <a:lnTo>
                    <a:pt x="308" y="156"/>
                  </a:lnTo>
                  <a:lnTo>
                    <a:pt x="327" y="123"/>
                  </a:lnTo>
                  <a:lnTo>
                    <a:pt x="346" y="89"/>
                  </a:lnTo>
                  <a:lnTo>
                    <a:pt x="365" y="58"/>
                  </a:lnTo>
                  <a:lnTo>
                    <a:pt x="384" y="31"/>
                  </a:lnTo>
                  <a:lnTo>
                    <a:pt x="400" y="13"/>
                  </a:lnTo>
                  <a:lnTo>
                    <a:pt x="413" y="5"/>
                  </a:lnTo>
                  <a:close/>
                </a:path>
              </a:pathLst>
            </a:custGeom>
            <a:solidFill>
              <a:srgbClr val="FFFF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1" name="Freeform 7"/>
            <p:cNvSpPr>
              <a:spLocks/>
            </p:cNvSpPr>
            <p:nvPr/>
          </p:nvSpPr>
          <p:spPr bwMode="auto">
            <a:xfrm>
              <a:off x="1356" y="2554"/>
              <a:ext cx="1055" cy="891"/>
            </a:xfrm>
            <a:custGeom>
              <a:avLst/>
              <a:gdLst>
                <a:gd name="T0" fmla="*/ 1013 w 1055"/>
                <a:gd name="T1" fmla="*/ 247 h 891"/>
                <a:gd name="T2" fmla="*/ 1007 w 1055"/>
                <a:gd name="T3" fmla="*/ 242 h 891"/>
                <a:gd name="T4" fmla="*/ 986 w 1055"/>
                <a:gd name="T5" fmla="*/ 227 h 891"/>
                <a:gd name="T6" fmla="*/ 963 w 1055"/>
                <a:gd name="T7" fmla="*/ 215 h 891"/>
                <a:gd name="T8" fmla="*/ 962 w 1055"/>
                <a:gd name="T9" fmla="*/ 189 h 891"/>
                <a:gd name="T10" fmla="*/ 947 w 1055"/>
                <a:gd name="T11" fmla="*/ 157 h 891"/>
                <a:gd name="T12" fmla="*/ 918 w 1055"/>
                <a:gd name="T13" fmla="*/ 145 h 891"/>
                <a:gd name="T14" fmla="*/ 861 w 1055"/>
                <a:gd name="T15" fmla="*/ 131 h 891"/>
                <a:gd name="T16" fmla="*/ 804 w 1055"/>
                <a:gd name="T17" fmla="*/ 118 h 891"/>
                <a:gd name="T18" fmla="*/ 749 w 1055"/>
                <a:gd name="T19" fmla="*/ 105 h 891"/>
                <a:gd name="T20" fmla="*/ 707 w 1055"/>
                <a:gd name="T21" fmla="*/ 95 h 891"/>
                <a:gd name="T22" fmla="*/ 665 w 1055"/>
                <a:gd name="T23" fmla="*/ 82 h 891"/>
                <a:gd name="T24" fmla="*/ 622 w 1055"/>
                <a:gd name="T25" fmla="*/ 65 h 891"/>
                <a:gd name="T26" fmla="*/ 572 w 1055"/>
                <a:gd name="T27" fmla="*/ 43 h 891"/>
                <a:gd name="T28" fmla="*/ 516 w 1055"/>
                <a:gd name="T29" fmla="*/ 21 h 891"/>
                <a:gd name="T30" fmla="*/ 465 w 1055"/>
                <a:gd name="T31" fmla="*/ 5 h 891"/>
                <a:gd name="T32" fmla="*/ 423 w 1055"/>
                <a:gd name="T33" fmla="*/ 0 h 891"/>
                <a:gd name="T34" fmla="*/ 387 w 1055"/>
                <a:gd name="T35" fmla="*/ 18 h 891"/>
                <a:gd name="T36" fmla="*/ 343 w 1055"/>
                <a:gd name="T37" fmla="*/ 69 h 891"/>
                <a:gd name="T38" fmla="*/ 304 w 1055"/>
                <a:gd name="T39" fmla="*/ 124 h 891"/>
                <a:gd name="T40" fmla="*/ 266 w 1055"/>
                <a:gd name="T41" fmla="*/ 175 h 891"/>
                <a:gd name="T42" fmla="*/ 230 w 1055"/>
                <a:gd name="T43" fmla="*/ 223 h 891"/>
                <a:gd name="T44" fmla="*/ 198 w 1055"/>
                <a:gd name="T45" fmla="*/ 273 h 891"/>
                <a:gd name="T46" fmla="*/ 127 w 1055"/>
                <a:gd name="T47" fmla="*/ 384 h 891"/>
                <a:gd name="T48" fmla="*/ 36 w 1055"/>
                <a:gd name="T49" fmla="*/ 513 h 891"/>
                <a:gd name="T50" fmla="*/ 0 w 1055"/>
                <a:gd name="T51" fmla="*/ 578 h 891"/>
                <a:gd name="T52" fmla="*/ 9 w 1055"/>
                <a:gd name="T53" fmla="*/ 624 h 891"/>
                <a:gd name="T54" fmla="*/ 17 w 1055"/>
                <a:gd name="T55" fmla="*/ 648 h 891"/>
                <a:gd name="T56" fmla="*/ 33 w 1055"/>
                <a:gd name="T57" fmla="*/ 688 h 891"/>
                <a:gd name="T58" fmla="*/ 53 w 1055"/>
                <a:gd name="T59" fmla="*/ 709 h 891"/>
                <a:gd name="T60" fmla="*/ 101 w 1055"/>
                <a:gd name="T61" fmla="*/ 729 h 891"/>
                <a:gd name="T62" fmla="*/ 149 w 1055"/>
                <a:gd name="T63" fmla="*/ 749 h 891"/>
                <a:gd name="T64" fmla="*/ 198 w 1055"/>
                <a:gd name="T65" fmla="*/ 767 h 891"/>
                <a:gd name="T66" fmla="*/ 247 w 1055"/>
                <a:gd name="T67" fmla="*/ 785 h 891"/>
                <a:gd name="T68" fmla="*/ 295 w 1055"/>
                <a:gd name="T69" fmla="*/ 803 h 891"/>
                <a:gd name="T70" fmla="*/ 347 w 1055"/>
                <a:gd name="T71" fmla="*/ 825 h 891"/>
                <a:gd name="T72" fmla="*/ 400 w 1055"/>
                <a:gd name="T73" fmla="*/ 847 h 891"/>
                <a:gd name="T74" fmla="*/ 453 w 1055"/>
                <a:gd name="T75" fmla="*/ 867 h 891"/>
                <a:gd name="T76" fmla="*/ 531 w 1055"/>
                <a:gd name="T77" fmla="*/ 887 h 891"/>
                <a:gd name="T78" fmla="*/ 610 w 1055"/>
                <a:gd name="T79" fmla="*/ 887 h 891"/>
                <a:gd name="T80" fmla="*/ 669 w 1055"/>
                <a:gd name="T81" fmla="*/ 851 h 891"/>
                <a:gd name="T82" fmla="*/ 721 w 1055"/>
                <a:gd name="T83" fmla="*/ 790 h 891"/>
                <a:gd name="T84" fmla="*/ 780 w 1055"/>
                <a:gd name="T85" fmla="*/ 707 h 891"/>
                <a:gd name="T86" fmla="*/ 839 w 1055"/>
                <a:gd name="T87" fmla="*/ 622 h 891"/>
                <a:gd name="T88" fmla="*/ 887 w 1055"/>
                <a:gd name="T89" fmla="*/ 549 h 891"/>
                <a:gd name="T90" fmla="*/ 915 w 1055"/>
                <a:gd name="T91" fmla="*/ 508 h 891"/>
                <a:gd name="T92" fmla="*/ 978 w 1055"/>
                <a:gd name="T93" fmla="*/ 426 h 891"/>
                <a:gd name="T94" fmla="*/ 1038 w 1055"/>
                <a:gd name="T95" fmla="*/ 349 h 891"/>
                <a:gd name="T96" fmla="*/ 1055 w 1055"/>
                <a:gd name="T97" fmla="*/ 312 h 891"/>
                <a:gd name="T98" fmla="*/ 1048 w 1055"/>
                <a:gd name="T99" fmla="*/ 277 h 891"/>
                <a:gd name="T100" fmla="*/ 1025 w 1055"/>
                <a:gd name="T101" fmla="*/ 254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2" name="Freeform 8"/>
            <p:cNvSpPr>
              <a:spLocks/>
            </p:cNvSpPr>
            <p:nvPr/>
          </p:nvSpPr>
          <p:spPr bwMode="auto">
            <a:xfrm>
              <a:off x="2158" y="2782"/>
              <a:ext cx="151" cy="211"/>
            </a:xfrm>
            <a:custGeom>
              <a:avLst/>
              <a:gdLst>
                <a:gd name="T0" fmla="*/ 151 w 151"/>
                <a:gd name="T1" fmla="*/ 27 h 211"/>
                <a:gd name="T2" fmla="*/ 148 w 151"/>
                <a:gd name="T3" fmla="*/ 32 h 211"/>
                <a:gd name="T4" fmla="*/ 141 w 151"/>
                <a:gd name="T5" fmla="*/ 42 h 211"/>
                <a:gd name="T6" fmla="*/ 131 w 151"/>
                <a:gd name="T7" fmla="*/ 54 h 211"/>
                <a:gd name="T8" fmla="*/ 118 w 151"/>
                <a:gd name="T9" fmla="*/ 69 h 211"/>
                <a:gd name="T10" fmla="*/ 105 w 151"/>
                <a:gd name="T11" fmla="*/ 83 h 211"/>
                <a:gd name="T12" fmla="*/ 95 w 151"/>
                <a:gd name="T13" fmla="*/ 96 h 211"/>
                <a:gd name="T14" fmla="*/ 88 w 151"/>
                <a:gd name="T15" fmla="*/ 105 h 211"/>
                <a:gd name="T16" fmla="*/ 86 w 151"/>
                <a:gd name="T17" fmla="*/ 109 h 211"/>
                <a:gd name="T18" fmla="*/ 87 w 151"/>
                <a:gd name="T19" fmla="*/ 110 h 211"/>
                <a:gd name="T20" fmla="*/ 91 w 151"/>
                <a:gd name="T21" fmla="*/ 113 h 211"/>
                <a:gd name="T22" fmla="*/ 96 w 151"/>
                <a:gd name="T23" fmla="*/ 117 h 211"/>
                <a:gd name="T24" fmla="*/ 104 w 151"/>
                <a:gd name="T25" fmla="*/ 121 h 211"/>
                <a:gd name="T26" fmla="*/ 113 w 151"/>
                <a:gd name="T27" fmla="*/ 126 h 211"/>
                <a:gd name="T28" fmla="*/ 122 w 151"/>
                <a:gd name="T29" fmla="*/ 130 h 211"/>
                <a:gd name="T30" fmla="*/ 131 w 151"/>
                <a:gd name="T31" fmla="*/ 132 h 211"/>
                <a:gd name="T32" fmla="*/ 141 w 151"/>
                <a:gd name="T33" fmla="*/ 132 h 211"/>
                <a:gd name="T34" fmla="*/ 134 w 151"/>
                <a:gd name="T35" fmla="*/ 137 h 211"/>
                <a:gd name="T36" fmla="*/ 126 w 151"/>
                <a:gd name="T37" fmla="*/ 144 h 211"/>
                <a:gd name="T38" fmla="*/ 119 w 151"/>
                <a:gd name="T39" fmla="*/ 152 h 211"/>
                <a:gd name="T40" fmla="*/ 113 w 151"/>
                <a:gd name="T41" fmla="*/ 159 h 211"/>
                <a:gd name="T42" fmla="*/ 109 w 151"/>
                <a:gd name="T43" fmla="*/ 154 h 211"/>
                <a:gd name="T44" fmla="*/ 105 w 151"/>
                <a:gd name="T45" fmla="*/ 145 h 211"/>
                <a:gd name="T46" fmla="*/ 100 w 151"/>
                <a:gd name="T47" fmla="*/ 136 h 211"/>
                <a:gd name="T48" fmla="*/ 99 w 151"/>
                <a:gd name="T49" fmla="*/ 132 h 211"/>
                <a:gd name="T50" fmla="*/ 95 w 151"/>
                <a:gd name="T51" fmla="*/ 135 h 211"/>
                <a:gd name="T52" fmla="*/ 87 w 151"/>
                <a:gd name="T53" fmla="*/ 144 h 211"/>
                <a:gd name="T54" fmla="*/ 75 w 151"/>
                <a:gd name="T55" fmla="*/ 157 h 211"/>
                <a:gd name="T56" fmla="*/ 64 w 151"/>
                <a:gd name="T57" fmla="*/ 171 h 211"/>
                <a:gd name="T58" fmla="*/ 51 w 151"/>
                <a:gd name="T59" fmla="*/ 185 h 211"/>
                <a:gd name="T60" fmla="*/ 41 w 151"/>
                <a:gd name="T61" fmla="*/ 198 h 211"/>
                <a:gd name="T62" fmla="*/ 33 w 151"/>
                <a:gd name="T63" fmla="*/ 207 h 211"/>
                <a:gd name="T64" fmla="*/ 30 w 151"/>
                <a:gd name="T65" fmla="*/ 211 h 211"/>
                <a:gd name="T66" fmla="*/ 20 w 151"/>
                <a:gd name="T67" fmla="*/ 201 h 211"/>
                <a:gd name="T68" fmla="*/ 11 w 151"/>
                <a:gd name="T69" fmla="*/ 192 h 211"/>
                <a:gd name="T70" fmla="*/ 3 w 151"/>
                <a:gd name="T71" fmla="*/ 184 h 211"/>
                <a:gd name="T72" fmla="*/ 0 w 151"/>
                <a:gd name="T73" fmla="*/ 180 h 211"/>
                <a:gd name="T74" fmla="*/ 17 w 151"/>
                <a:gd name="T75" fmla="*/ 163 h 211"/>
                <a:gd name="T76" fmla="*/ 37 w 151"/>
                <a:gd name="T77" fmla="*/ 139 h 211"/>
                <a:gd name="T78" fmla="*/ 57 w 151"/>
                <a:gd name="T79" fmla="*/ 111 h 211"/>
                <a:gd name="T80" fmla="*/ 79 w 151"/>
                <a:gd name="T81" fmla="*/ 83 h 211"/>
                <a:gd name="T82" fmla="*/ 100 w 151"/>
                <a:gd name="T83" fmla="*/ 56 h 211"/>
                <a:gd name="T84" fmla="*/ 118 w 151"/>
                <a:gd name="T85" fmla="*/ 31 h 211"/>
                <a:gd name="T86" fmla="*/ 132 w 151"/>
                <a:gd name="T87" fmla="*/ 12 h 211"/>
                <a:gd name="T88" fmla="*/ 141 w 151"/>
                <a:gd name="T89" fmla="*/ 0 h 211"/>
                <a:gd name="T90" fmla="*/ 144 w 151"/>
                <a:gd name="T91" fmla="*/ 7 h 211"/>
                <a:gd name="T92" fmla="*/ 145 w 151"/>
                <a:gd name="T93" fmla="*/ 13 h 211"/>
                <a:gd name="T94" fmla="*/ 148 w 151"/>
                <a:gd name="T95" fmla="*/ 21 h 211"/>
                <a:gd name="T96" fmla="*/ 151 w 151"/>
                <a:gd name="T97" fmla="*/ 27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3" name="Freeform 9"/>
            <p:cNvSpPr>
              <a:spLocks/>
            </p:cNvSpPr>
            <p:nvPr/>
          </p:nvSpPr>
          <p:spPr bwMode="auto">
            <a:xfrm>
              <a:off x="2271" y="2834"/>
              <a:ext cx="58" cy="65"/>
            </a:xfrm>
            <a:custGeom>
              <a:avLst/>
              <a:gdLst>
                <a:gd name="T0" fmla="*/ 44 w 58"/>
                <a:gd name="T1" fmla="*/ 0 h 65"/>
                <a:gd name="T2" fmla="*/ 53 w 58"/>
                <a:gd name="T3" fmla="*/ 17 h 65"/>
                <a:gd name="T4" fmla="*/ 57 w 58"/>
                <a:gd name="T5" fmla="*/ 31 h 65"/>
                <a:gd name="T6" fmla="*/ 57 w 58"/>
                <a:gd name="T7" fmla="*/ 41 h 65"/>
                <a:gd name="T8" fmla="*/ 58 w 58"/>
                <a:gd name="T9" fmla="*/ 47 h 65"/>
                <a:gd name="T10" fmla="*/ 56 w 58"/>
                <a:gd name="T11" fmla="*/ 52 h 65"/>
                <a:gd name="T12" fmla="*/ 54 w 58"/>
                <a:gd name="T13" fmla="*/ 56 h 65"/>
                <a:gd name="T14" fmla="*/ 52 w 58"/>
                <a:gd name="T15" fmla="*/ 58 h 65"/>
                <a:gd name="T16" fmla="*/ 45 w 58"/>
                <a:gd name="T17" fmla="*/ 61 h 65"/>
                <a:gd name="T18" fmla="*/ 39 w 58"/>
                <a:gd name="T19" fmla="*/ 63 h 65"/>
                <a:gd name="T20" fmla="*/ 34 w 58"/>
                <a:gd name="T21" fmla="*/ 65 h 65"/>
                <a:gd name="T22" fmla="*/ 30 w 58"/>
                <a:gd name="T23" fmla="*/ 65 h 65"/>
                <a:gd name="T24" fmla="*/ 25 w 58"/>
                <a:gd name="T25" fmla="*/ 63 h 65"/>
                <a:gd name="T26" fmla="*/ 19 w 58"/>
                <a:gd name="T27" fmla="*/ 61 h 65"/>
                <a:gd name="T28" fmla="*/ 14 w 58"/>
                <a:gd name="T29" fmla="*/ 58 h 65"/>
                <a:gd name="T30" fmla="*/ 8 w 58"/>
                <a:gd name="T31" fmla="*/ 56 h 65"/>
                <a:gd name="T32" fmla="*/ 0 w 58"/>
                <a:gd name="T33" fmla="*/ 52 h 65"/>
                <a:gd name="T34" fmla="*/ 3 w 58"/>
                <a:gd name="T35" fmla="*/ 48 h 65"/>
                <a:gd name="T36" fmla="*/ 8 w 58"/>
                <a:gd name="T37" fmla="*/ 40 h 65"/>
                <a:gd name="T38" fmla="*/ 14 w 58"/>
                <a:gd name="T39" fmla="*/ 32 h 65"/>
                <a:gd name="T40" fmla="*/ 22 w 58"/>
                <a:gd name="T41" fmla="*/ 22 h 65"/>
                <a:gd name="T42" fmla="*/ 30 w 58"/>
                <a:gd name="T43" fmla="*/ 13 h 65"/>
                <a:gd name="T44" fmla="*/ 36 w 58"/>
                <a:gd name="T45" fmla="*/ 6 h 65"/>
                <a:gd name="T46" fmla="*/ 41 w 58"/>
                <a:gd name="T47" fmla="*/ 1 h 65"/>
                <a:gd name="T48" fmla="*/ 44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4" name="Freeform 10"/>
            <p:cNvSpPr>
              <a:spLocks/>
            </p:cNvSpPr>
            <p:nvPr/>
          </p:nvSpPr>
          <p:spPr bwMode="auto">
            <a:xfrm>
              <a:off x="2201" y="3015"/>
              <a:ext cx="34" cy="24"/>
            </a:xfrm>
            <a:custGeom>
              <a:avLst/>
              <a:gdLst>
                <a:gd name="T0" fmla="*/ 34 w 34"/>
                <a:gd name="T1" fmla="*/ 3 h 24"/>
                <a:gd name="T2" fmla="*/ 29 w 34"/>
                <a:gd name="T3" fmla="*/ 7 h 24"/>
                <a:gd name="T4" fmla="*/ 23 w 34"/>
                <a:gd name="T5" fmla="*/ 12 h 24"/>
                <a:gd name="T6" fmla="*/ 20 w 34"/>
                <a:gd name="T7" fmla="*/ 18 h 24"/>
                <a:gd name="T8" fmla="*/ 16 w 34"/>
                <a:gd name="T9" fmla="*/ 24 h 24"/>
                <a:gd name="T10" fmla="*/ 12 w 34"/>
                <a:gd name="T11" fmla="*/ 17 h 24"/>
                <a:gd name="T12" fmla="*/ 8 w 34"/>
                <a:gd name="T13" fmla="*/ 12 h 24"/>
                <a:gd name="T14" fmla="*/ 4 w 34"/>
                <a:gd name="T15" fmla="*/ 5 h 24"/>
                <a:gd name="T16" fmla="*/ 0 w 34"/>
                <a:gd name="T17" fmla="*/ 0 h 24"/>
                <a:gd name="T18" fmla="*/ 8 w 34"/>
                <a:gd name="T19" fmla="*/ 3 h 24"/>
                <a:gd name="T20" fmla="*/ 17 w 34"/>
                <a:gd name="T21" fmla="*/ 3 h 24"/>
                <a:gd name="T22" fmla="*/ 25 w 34"/>
                <a:gd name="T23" fmla="*/ 4 h 24"/>
                <a:gd name="T24" fmla="*/ 34 w 34"/>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5" name="Freeform 11"/>
            <p:cNvSpPr>
              <a:spLocks/>
            </p:cNvSpPr>
            <p:nvPr/>
          </p:nvSpPr>
          <p:spPr bwMode="auto">
            <a:xfrm>
              <a:off x="1392" y="2572"/>
              <a:ext cx="892" cy="726"/>
            </a:xfrm>
            <a:custGeom>
              <a:avLst/>
              <a:gdLst>
                <a:gd name="T0" fmla="*/ 199 w 892"/>
                <a:gd name="T1" fmla="*/ 233 h 726"/>
                <a:gd name="T2" fmla="*/ 232 w 892"/>
                <a:gd name="T3" fmla="*/ 192 h 726"/>
                <a:gd name="T4" fmla="*/ 265 w 892"/>
                <a:gd name="T5" fmla="*/ 150 h 726"/>
                <a:gd name="T6" fmla="*/ 303 w 892"/>
                <a:gd name="T7" fmla="*/ 95 h 726"/>
                <a:gd name="T8" fmla="*/ 338 w 892"/>
                <a:gd name="T9" fmla="*/ 44 h 726"/>
                <a:gd name="T10" fmla="*/ 379 w 892"/>
                <a:gd name="T11" fmla="*/ 7 h 726"/>
                <a:gd name="T12" fmla="*/ 403 w 892"/>
                <a:gd name="T13" fmla="*/ 0 h 726"/>
                <a:gd name="T14" fmla="*/ 482 w 892"/>
                <a:gd name="T15" fmla="*/ 29 h 726"/>
                <a:gd name="T16" fmla="*/ 555 w 892"/>
                <a:gd name="T17" fmla="*/ 55 h 726"/>
                <a:gd name="T18" fmla="*/ 624 w 892"/>
                <a:gd name="T19" fmla="*/ 82 h 726"/>
                <a:gd name="T20" fmla="*/ 673 w 892"/>
                <a:gd name="T21" fmla="*/ 99 h 726"/>
                <a:gd name="T22" fmla="*/ 721 w 892"/>
                <a:gd name="T23" fmla="*/ 112 h 726"/>
                <a:gd name="T24" fmla="*/ 770 w 892"/>
                <a:gd name="T25" fmla="*/ 122 h 726"/>
                <a:gd name="T26" fmla="*/ 819 w 892"/>
                <a:gd name="T27" fmla="*/ 132 h 726"/>
                <a:gd name="T28" fmla="*/ 873 w 892"/>
                <a:gd name="T29" fmla="*/ 145 h 726"/>
                <a:gd name="T30" fmla="*/ 892 w 892"/>
                <a:gd name="T31" fmla="*/ 179 h 726"/>
                <a:gd name="T32" fmla="*/ 874 w 892"/>
                <a:gd name="T33" fmla="*/ 207 h 726"/>
                <a:gd name="T34" fmla="*/ 860 w 892"/>
                <a:gd name="T35" fmla="*/ 228 h 726"/>
                <a:gd name="T36" fmla="*/ 843 w 892"/>
                <a:gd name="T37" fmla="*/ 250 h 726"/>
                <a:gd name="T38" fmla="*/ 799 w 892"/>
                <a:gd name="T39" fmla="*/ 310 h 726"/>
                <a:gd name="T40" fmla="*/ 755 w 892"/>
                <a:gd name="T41" fmla="*/ 367 h 726"/>
                <a:gd name="T42" fmla="*/ 729 w 892"/>
                <a:gd name="T43" fmla="*/ 372 h 726"/>
                <a:gd name="T44" fmla="*/ 687 w 892"/>
                <a:gd name="T45" fmla="*/ 359 h 726"/>
                <a:gd name="T46" fmla="*/ 645 w 892"/>
                <a:gd name="T47" fmla="*/ 356 h 726"/>
                <a:gd name="T48" fmla="*/ 610 w 892"/>
                <a:gd name="T49" fmla="*/ 363 h 726"/>
                <a:gd name="T50" fmla="*/ 586 w 892"/>
                <a:gd name="T51" fmla="*/ 384 h 726"/>
                <a:gd name="T52" fmla="*/ 577 w 892"/>
                <a:gd name="T53" fmla="*/ 411 h 726"/>
                <a:gd name="T54" fmla="*/ 598 w 892"/>
                <a:gd name="T55" fmla="*/ 451 h 726"/>
                <a:gd name="T56" fmla="*/ 646 w 892"/>
                <a:gd name="T57" fmla="*/ 469 h 726"/>
                <a:gd name="T58" fmla="*/ 674 w 892"/>
                <a:gd name="T59" fmla="*/ 487 h 726"/>
                <a:gd name="T60" fmla="*/ 619 w 892"/>
                <a:gd name="T61" fmla="*/ 573 h 726"/>
                <a:gd name="T62" fmla="*/ 533 w 892"/>
                <a:gd name="T63" fmla="*/ 687 h 726"/>
                <a:gd name="T64" fmla="*/ 492 w 892"/>
                <a:gd name="T65" fmla="*/ 723 h 726"/>
                <a:gd name="T66" fmla="*/ 466 w 892"/>
                <a:gd name="T67" fmla="*/ 726 h 726"/>
                <a:gd name="T68" fmla="*/ 443 w 892"/>
                <a:gd name="T69" fmla="*/ 723 h 726"/>
                <a:gd name="T70" fmla="*/ 370 w 892"/>
                <a:gd name="T71" fmla="*/ 702 h 726"/>
                <a:gd name="T72" fmla="*/ 304 w 892"/>
                <a:gd name="T73" fmla="*/ 678 h 726"/>
                <a:gd name="T74" fmla="*/ 268 w 892"/>
                <a:gd name="T75" fmla="*/ 663 h 726"/>
                <a:gd name="T76" fmla="*/ 216 w 892"/>
                <a:gd name="T77" fmla="*/ 645 h 726"/>
                <a:gd name="T78" fmla="*/ 163 w 892"/>
                <a:gd name="T79" fmla="*/ 626 h 726"/>
                <a:gd name="T80" fmla="*/ 111 w 892"/>
                <a:gd name="T81" fmla="*/ 608 h 726"/>
                <a:gd name="T82" fmla="*/ 58 w 892"/>
                <a:gd name="T83" fmla="*/ 588 h 726"/>
                <a:gd name="T84" fmla="*/ 7 w 892"/>
                <a:gd name="T85" fmla="*/ 568 h 726"/>
                <a:gd name="T86" fmla="*/ 1 w 892"/>
                <a:gd name="T87" fmla="*/ 560 h 726"/>
                <a:gd name="T88" fmla="*/ 44 w 892"/>
                <a:gd name="T89" fmla="*/ 483 h 726"/>
                <a:gd name="T90" fmla="*/ 115 w 892"/>
                <a:gd name="T91" fmla="*/ 376 h 726"/>
                <a:gd name="T92" fmla="*/ 181 w 892"/>
                <a:gd name="T93" fmla="*/ 263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6" name="Freeform 12"/>
            <p:cNvSpPr>
              <a:spLocks/>
            </p:cNvSpPr>
            <p:nvPr/>
          </p:nvSpPr>
          <p:spPr bwMode="auto">
            <a:xfrm>
              <a:off x="1387" y="3070"/>
              <a:ext cx="762" cy="308"/>
            </a:xfrm>
            <a:custGeom>
              <a:avLst/>
              <a:gdLst>
                <a:gd name="T0" fmla="*/ 39 w 762"/>
                <a:gd name="T1" fmla="*/ 99 h 308"/>
                <a:gd name="T2" fmla="*/ 103 w 762"/>
                <a:gd name="T3" fmla="*/ 128 h 308"/>
                <a:gd name="T4" fmla="*/ 164 w 762"/>
                <a:gd name="T5" fmla="*/ 152 h 308"/>
                <a:gd name="T6" fmla="*/ 195 w 762"/>
                <a:gd name="T7" fmla="*/ 164 h 308"/>
                <a:gd name="T8" fmla="*/ 250 w 762"/>
                <a:gd name="T9" fmla="*/ 184 h 308"/>
                <a:gd name="T10" fmla="*/ 316 w 762"/>
                <a:gd name="T11" fmla="*/ 208 h 308"/>
                <a:gd name="T12" fmla="*/ 382 w 762"/>
                <a:gd name="T13" fmla="*/ 230 h 308"/>
                <a:gd name="T14" fmla="*/ 435 w 762"/>
                <a:gd name="T15" fmla="*/ 244 h 308"/>
                <a:gd name="T16" fmla="*/ 467 w 762"/>
                <a:gd name="T17" fmla="*/ 251 h 308"/>
                <a:gd name="T18" fmla="*/ 494 w 762"/>
                <a:gd name="T19" fmla="*/ 256 h 308"/>
                <a:gd name="T20" fmla="*/ 520 w 762"/>
                <a:gd name="T21" fmla="*/ 252 h 308"/>
                <a:gd name="T22" fmla="*/ 569 w 762"/>
                <a:gd name="T23" fmla="*/ 190 h 308"/>
                <a:gd name="T24" fmla="*/ 616 w 762"/>
                <a:gd name="T25" fmla="*/ 121 h 308"/>
                <a:gd name="T26" fmla="*/ 656 w 762"/>
                <a:gd name="T27" fmla="*/ 66 h 308"/>
                <a:gd name="T28" fmla="*/ 689 w 762"/>
                <a:gd name="T29" fmla="*/ 26 h 308"/>
                <a:gd name="T30" fmla="*/ 714 w 762"/>
                <a:gd name="T31" fmla="*/ 0 h 308"/>
                <a:gd name="T32" fmla="*/ 729 w 762"/>
                <a:gd name="T33" fmla="*/ 11 h 308"/>
                <a:gd name="T34" fmla="*/ 747 w 762"/>
                <a:gd name="T35" fmla="*/ 32 h 308"/>
                <a:gd name="T36" fmla="*/ 762 w 762"/>
                <a:gd name="T37" fmla="*/ 50 h 308"/>
                <a:gd name="T38" fmla="*/ 745 w 762"/>
                <a:gd name="T39" fmla="*/ 73 h 308"/>
                <a:gd name="T40" fmla="*/ 726 w 762"/>
                <a:gd name="T41" fmla="*/ 64 h 308"/>
                <a:gd name="T42" fmla="*/ 712 w 762"/>
                <a:gd name="T43" fmla="*/ 54 h 308"/>
                <a:gd name="T44" fmla="*/ 685 w 762"/>
                <a:gd name="T45" fmla="*/ 89 h 308"/>
                <a:gd name="T46" fmla="*/ 656 w 762"/>
                <a:gd name="T47" fmla="*/ 130 h 308"/>
                <a:gd name="T48" fmla="*/ 656 w 762"/>
                <a:gd name="T49" fmla="*/ 140 h 308"/>
                <a:gd name="T50" fmla="*/ 677 w 762"/>
                <a:gd name="T51" fmla="*/ 147 h 308"/>
                <a:gd name="T52" fmla="*/ 701 w 762"/>
                <a:gd name="T53" fmla="*/ 147 h 308"/>
                <a:gd name="T54" fmla="*/ 686 w 762"/>
                <a:gd name="T55" fmla="*/ 169 h 308"/>
                <a:gd name="T56" fmla="*/ 669 w 762"/>
                <a:gd name="T57" fmla="*/ 190 h 308"/>
                <a:gd name="T58" fmla="*/ 652 w 762"/>
                <a:gd name="T59" fmla="*/ 191 h 308"/>
                <a:gd name="T60" fmla="*/ 633 w 762"/>
                <a:gd name="T61" fmla="*/ 154 h 308"/>
                <a:gd name="T62" fmla="*/ 610 w 762"/>
                <a:gd name="T63" fmla="*/ 180 h 308"/>
                <a:gd name="T64" fmla="*/ 572 w 762"/>
                <a:gd name="T65" fmla="*/ 225 h 308"/>
                <a:gd name="T66" fmla="*/ 562 w 762"/>
                <a:gd name="T67" fmla="*/ 243 h 308"/>
                <a:gd name="T68" fmla="*/ 579 w 762"/>
                <a:gd name="T69" fmla="*/ 251 h 308"/>
                <a:gd name="T70" fmla="*/ 602 w 762"/>
                <a:gd name="T71" fmla="*/ 256 h 308"/>
                <a:gd name="T72" fmla="*/ 590 w 762"/>
                <a:gd name="T73" fmla="*/ 276 h 308"/>
                <a:gd name="T74" fmla="*/ 568 w 762"/>
                <a:gd name="T75" fmla="*/ 296 h 308"/>
                <a:gd name="T76" fmla="*/ 558 w 762"/>
                <a:gd name="T77" fmla="*/ 308 h 308"/>
                <a:gd name="T78" fmla="*/ 479 w 762"/>
                <a:gd name="T79" fmla="*/ 294 h 308"/>
                <a:gd name="T80" fmla="*/ 375 w 762"/>
                <a:gd name="T81" fmla="*/ 265 h 308"/>
                <a:gd name="T82" fmla="*/ 264 w 762"/>
                <a:gd name="T83" fmla="*/ 228 h 308"/>
                <a:gd name="T84" fmla="*/ 163 w 762"/>
                <a:gd name="T85" fmla="*/ 189 h 308"/>
                <a:gd name="T86" fmla="*/ 88 w 762"/>
                <a:gd name="T87" fmla="*/ 155 h 308"/>
                <a:gd name="T88" fmla="*/ 57 w 762"/>
                <a:gd name="T89" fmla="*/ 140 h 308"/>
                <a:gd name="T90" fmla="*/ 26 w 762"/>
                <a:gd name="T91" fmla="*/ 128 h 308"/>
                <a:gd name="T92" fmla="*/ 9 w 762"/>
                <a:gd name="T93" fmla="*/ 123 h 308"/>
                <a:gd name="T94" fmla="*/ 2 w 762"/>
                <a:gd name="T95" fmla="*/ 90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7" name="Freeform 13"/>
            <p:cNvSpPr>
              <a:spLocks/>
            </p:cNvSpPr>
            <p:nvPr/>
          </p:nvSpPr>
          <p:spPr bwMode="auto">
            <a:xfrm>
              <a:off x="2050" y="3142"/>
              <a:ext cx="68" cy="64"/>
            </a:xfrm>
            <a:custGeom>
              <a:avLst/>
              <a:gdLst>
                <a:gd name="T0" fmla="*/ 68 w 68"/>
                <a:gd name="T1" fmla="*/ 30 h 64"/>
                <a:gd name="T2" fmla="*/ 68 w 68"/>
                <a:gd name="T3" fmla="*/ 30 h 64"/>
                <a:gd name="T4" fmla="*/ 64 w 68"/>
                <a:gd name="T5" fmla="*/ 39 h 64"/>
                <a:gd name="T6" fmla="*/ 58 w 68"/>
                <a:gd name="T7" fmla="*/ 46 h 64"/>
                <a:gd name="T8" fmla="*/ 51 w 68"/>
                <a:gd name="T9" fmla="*/ 51 h 64"/>
                <a:gd name="T10" fmla="*/ 44 w 68"/>
                <a:gd name="T11" fmla="*/ 56 h 64"/>
                <a:gd name="T12" fmla="*/ 36 w 68"/>
                <a:gd name="T13" fmla="*/ 58 h 64"/>
                <a:gd name="T14" fmla="*/ 27 w 68"/>
                <a:gd name="T15" fmla="*/ 61 h 64"/>
                <a:gd name="T16" fmla="*/ 18 w 68"/>
                <a:gd name="T17" fmla="*/ 62 h 64"/>
                <a:gd name="T18" fmla="*/ 9 w 68"/>
                <a:gd name="T19" fmla="*/ 64 h 64"/>
                <a:gd name="T20" fmla="*/ 0 w 68"/>
                <a:gd name="T21" fmla="*/ 64 h 64"/>
                <a:gd name="T22" fmla="*/ 1 w 68"/>
                <a:gd name="T23" fmla="*/ 61 h 64"/>
                <a:gd name="T24" fmla="*/ 4 w 68"/>
                <a:gd name="T25" fmla="*/ 60 h 64"/>
                <a:gd name="T26" fmla="*/ 5 w 68"/>
                <a:gd name="T27" fmla="*/ 57 h 64"/>
                <a:gd name="T28" fmla="*/ 6 w 68"/>
                <a:gd name="T29" fmla="*/ 56 h 64"/>
                <a:gd name="T30" fmla="*/ 7 w 68"/>
                <a:gd name="T31" fmla="*/ 56 h 64"/>
                <a:gd name="T32" fmla="*/ 7 w 68"/>
                <a:gd name="T33" fmla="*/ 56 h 64"/>
                <a:gd name="T34" fmla="*/ 7 w 68"/>
                <a:gd name="T35" fmla="*/ 56 h 64"/>
                <a:gd name="T36" fmla="*/ 9 w 68"/>
                <a:gd name="T37" fmla="*/ 55 h 64"/>
                <a:gd name="T38" fmla="*/ 14 w 68"/>
                <a:gd name="T39" fmla="*/ 48 h 64"/>
                <a:gd name="T40" fmla="*/ 20 w 68"/>
                <a:gd name="T41" fmla="*/ 43 h 64"/>
                <a:gd name="T42" fmla="*/ 26 w 68"/>
                <a:gd name="T43" fmla="*/ 36 h 64"/>
                <a:gd name="T44" fmla="*/ 32 w 68"/>
                <a:gd name="T45" fmla="*/ 29 h 64"/>
                <a:gd name="T46" fmla="*/ 37 w 68"/>
                <a:gd name="T47" fmla="*/ 22 h 64"/>
                <a:gd name="T48" fmla="*/ 42 w 68"/>
                <a:gd name="T49" fmla="*/ 16 h 64"/>
                <a:gd name="T50" fmla="*/ 46 w 68"/>
                <a:gd name="T51" fmla="*/ 8 h 64"/>
                <a:gd name="T52" fmla="*/ 51 w 68"/>
                <a:gd name="T53" fmla="*/ 0 h 64"/>
                <a:gd name="T54" fmla="*/ 57 w 68"/>
                <a:gd name="T55" fmla="*/ 7 h 64"/>
                <a:gd name="T56" fmla="*/ 60 w 68"/>
                <a:gd name="T57" fmla="*/ 12 h 64"/>
                <a:gd name="T58" fmla="*/ 64 w 68"/>
                <a:gd name="T59" fmla="*/ 18 h 64"/>
                <a:gd name="T60" fmla="*/ 67 w 68"/>
                <a:gd name="T61" fmla="*/ 25 h 64"/>
                <a:gd name="T62" fmla="*/ 68 w 68"/>
                <a:gd name="T63" fmla="*/ 25 h 64"/>
                <a:gd name="T64" fmla="*/ 67 w 68"/>
                <a:gd name="T65" fmla="*/ 26 h 64"/>
                <a:gd name="T66" fmla="*/ 67 w 68"/>
                <a:gd name="T67" fmla="*/ 27 h 64"/>
                <a:gd name="T68" fmla="*/ 67 w 68"/>
                <a:gd name="T69" fmla="*/ 29 h 64"/>
                <a:gd name="T70" fmla="*/ 68 w 68"/>
                <a:gd name="T71" fmla="*/ 30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8" name="Freeform 14"/>
            <p:cNvSpPr>
              <a:spLocks/>
            </p:cNvSpPr>
            <p:nvPr/>
          </p:nvSpPr>
          <p:spPr bwMode="auto">
            <a:xfrm>
              <a:off x="1973" y="3255"/>
              <a:ext cx="52" cy="49"/>
            </a:xfrm>
            <a:custGeom>
              <a:avLst/>
              <a:gdLst>
                <a:gd name="T0" fmla="*/ 51 w 52"/>
                <a:gd name="T1" fmla="*/ 32 h 49"/>
                <a:gd name="T2" fmla="*/ 47 w 52"/>
                <a:gd name="T3" fmla="*/ 40 h 49"/>
                <a:gd name="T4" fmla="*/ 42 w 52"/>
                <a:gd name="T5" fmla="*/ 45 h 49"/>
                <a:gd name="T6" fmla="*/ 37 w 52"/>
                <a:gd name="T7" fmla="*/ 48 h 49"/>
                <a:gd name="T8" fmla="*/ 30 w 52"/>
                <a:gd name="T9" fmla="*/ 49 h 49"/>
                <a:gd name="T10" fmla="*/ 22 w 52"/>
                <a:gd name="T11" fmla="*/ 49 h 49"/>
                <a:gd name="T12" fmla="*/ 16 w 52"/>
                <a:gd name="T13" fmla="*/ 48 h 49"/>
                <a:gd name="T14" fmla="*/ 8 w 52"/>
                <a:gd name="T15" fmla="*/ 45 h 49"/>
                <a:gd name="T16" fmla="*/ 0 w 52"/>
                <a:gd name="T17" fmla="*/ 43 h 49"/>
                <a:gd name="T18" fmla="*/ 2 w 52"/>
                <a:gd name="T19" fmla="*/ 41 h 49"/>
                <a:gd name="T20" fmla="*/ 5 w 52"/>
                <a:gd name="T21" fmla="*/ 39 h 49"/>
                <a:gd name="T22" fmla="*/ 11 w 52"/>
                <a:gd name="T23" fmla="*/ 34 h 49"/>
                <a:gd name="T24" fmla="*/ 17 w 52"/>
                <a:gd name="T25" fmla="*/ 27 h 49"/>
                <a:gd name="T26" fmla="*/ 24 w 52"/>
                <a:gd name="T27" fmla="*/ 21 h 49"/>
                <a:gd name="T28" fmla="*/ 30 w 52"/>
                <a:gd name="T29" fmla="*/ 14 h 49"/>
                <a:gd name="T30" fmla="*/ 37 w 52"/>
                <a:gd name="T31" fmla="*/ 6 h 49"/>
                <a:gd name="T32" fmla="*/ 42 w 52"/>
                <a:gd name="T33" fmla="*/ 0 h 49"/>
                <a:gd name="T34" fmla="*/ 46 w 52"/>
                <a:gd name="T35" fmla="*/ 9 h 49"/>
                <a:gd name="T36" fmla="*/ 49 w 52"/>
                <a:gd name="T37" fmla="*/ 17 h 49"/>
                <a:gd name="T38" fmla="*/ 52 w 52"/>
                <a:gd name="T39" fmla="*/ 24 h 49"/>
                <a:gd name="T40" fmla="*/ 51 w 52"/>
                <a:gd name="T41" fmla="*/ 32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29" name="Freeform 15"/>
            <p:cNvSpPr>
              <a:spLocks/>
            </p:cNvSpPr>
            <p:nvPr/>
          </p:nvSpPr>
          <p:spPr bwMode="auto">
            <a:xfrm>
              <a:off x="1400" y="3136"/>
              <a:ext cx="775" cy="285"/>
            </a:xfrm>
            <a:custGeom>
              <a:avLst/>
              <a:gdLst>
                <a:gd name="T0" fmla="*/ 652 w 775"/>
                <a:gd name="T1" fmla="*/ 190 h 285"/>
                <a:gd name="T2" fmla="*/ 630 w 775"/>
                <a:gd name="T3" fmla="*/ 221 h 285"/>
                <a:gd name="T4" fmla="*/ 606 w 775"/>
                <a:gd name="T5" fmla="*/ 251 h 285"/>
                <a:gd name="T6" fmla="*/ 577 w 775"/>
                <a:gd name="T7" fmla="*/ 273 h 285"/>
                <a:gd name="T8" fmla="*/ 542 w 775"/>
                <a:gd name="T9" fmla="*/ 283 h 285"/>
                <a:gd name="T10" fmla="*/ 503 w 775"/>
                <a:gd name="T11" fmla="*/ 285 h 285"/>
                <a:gd name="T12" fmla="*/ 466 w 775"/>
                <a:gd name="T13" fmla="*/ 278 h 285"/>
                <a:gd name="T14" fmla="*/ 428 w 775"/>
                <a:gd name="T15" fmla="*/ 267 h 285"/>
                <a:gd name="T16" fmla="*/ 386 w 775"/>
                <a:gd name="T17" fmla="*/ 251 h 285"/>
                <a:gd name="T18" fmla="*/ 335 w 775"/>
                <a:gd name="T19" fmla="*/ 232 h 285"/>
                <a:gd name="T20" fmla="*/ 286 w 775"/>
                <a:gd name="T21" fmla="*/ 212 h 285"/>
                <a:gd name="T22" fmla="*/ 234 w 775"/>
                <a:gd name="T23" fmla="*/ 193 h 285"/>
                <a:gd name="T24" fmla="*/ 184 w 775"/>
                <a:gd name="T25" fmla="*/ 172 h 285"/>
                <a:gd name="T26" fmla="*/ 133 w 775"/>
                <a:gd name="T27" fmla="*/ 153 h 285"/>
                <a:gd name="T28" fmla="*/ 84 w 775"/>
                <a:gd name="T29" fmla="*/ 132 h 285"/>
                <a:gd name="T30" fmla="*/ 35 w 775"/>
                <a:gd name="T31" fmla="*/ 111 h 285"/>
                <a:gd name="T32" fmla="*/ 9 w 775"/>
                <a:gd name="T33" fmla="*/ 98 h 285"/>
                <a:gd name="T34" fmla="*/ 1 w 775"/>
                <a:gd name="T35" fmla="*/ 84 h 285"/>
                <a:gd name="T36" fmla="*/ 9 w 775"/>
                <a:gd name="T37" fmla="*/ 83 h 285"/>
                <a:gd name="T38" fmla="*/ 31 w 775"/>
                <a:gd name="T39" fmla="*/ 92 h 285"/>
                <a:gd name="T40" fmla="*/ 54 w 775"/>
                <a:gd name="T41" fmla="*/ 101 h 285"/>
                <a:gd name="T42" fmla="*/ 76 w 775"/>
                <a:gd name="T43" fmla="*/ 110 h 285"/>
                <a:gd name="T44" fmla="*/ 111 w 775"/>
                <a:gd name="T45" fmla="*/ 127 h 285"/>
                <a:gd name="T46" fmla="*/ 158 w 775"/>
                <a:gd name="T47" fmla="*/ 146 h 285"/>
                <a:gd name="T48" fmla="*/ 198 w 775"/>
                <a:gd name="T49" fmla="*/ 160 h 285"/>
                <a:gd name="T50" fmla="*/ 232 w 775"/>
                <a:gd name="T51" fmla="*/ 172 h 285"/>
                <a:gd name="T52" fmla="*/ 264 w 775"/>
                <a:gd name="T53" fmla="*/ 184 h 285"/>
                <a:gd name="T54" fmla="*/ 296 w 775"/>
                <a:gd name="T55" fmla="*/ 195 h 285"/>
                <a:gd name="T56" fmla="*/ 329 w 775"/>
                <a:gd name="T57" fmla="*/ 207 h 285"/>
                <a:gd name="T58" fmla="*/ 361 w 775"/>
                <a:gd name="T59" fmla="*/ 219 h 285"/>
                <a:gd name="T60" fmla="*/ 393 w 775"/>
                <a:gd name="T61" fmla="*/ 230 h 285"/>
                <a:gd name="T62" fmla="*/ 426 w 775"/>
                <a:gd name="T63" fmla="*/ 241 h 285"/>
                <a:gd name="T64" fmla="*/ 458 w 775"/>
                <a:gd name="T65" fmla="*/ 251 h 285"/>
                <a:gd name="T66" fmla="*/ 492 w 775"/>
                <a:gd name="T67" fmla="*/ 260 h 285"/>
                <a:gd name="T68" fmla="*/ 514 w 775"/>
                <a:gd name="T69" fmla="*/ 265 h 285"/>
                <a:gd name="T70" fmla="*/ 531 w 775"/>
                <a:gd name="T71" fmla="*/ 267 h 285"/>
                <a:gd name="T72" fmla="*/ 549 w 775"/>
                <a:gd name="T73" fmla="*/ 264 h 285"/>
                <a:gd name="T74" fmla="*/ 573 w 775"/>
                <a:gd name="T75" fmla="*/ 247 h 285"/>
                <a:gd name="T76" fmla="*/ 597 w 775"/>
                <a:gd name="T77" fmla="*/ 220 h 285"/>
                <a:gd name="T78" fmla="*/ 616 w 775"/>
                <a:gd name="T79" fmla="*/ 194 h 285"/>
                <a:gd name="T80" fmla="*/ 629 w 775"/>
                <a:gd name="T81" fmla="*/ 176 h 285"/>
                <a:gd name="T82" fmla="*/ 638 w 775"/>
                <a:gd name="T83" fmla="*/ 167 h 285"/>
                <a:gd name="T84" fmla="*/ 643 w 775"/>
                <a:gd name="T85" fmla="*/ 162 h 285"/>
                <a:gd name="T86" fmla="*/ 659 w 775"/>
                <a:gd name="T87" fmla="*/ 145 h 285"/>
                <a:gd name="T88" fmla="*/ 676 w 775"/>
                <a:gd name="T89" fmla="*/ 125 h 285"/>
                <a:gd name="T90" fmla="*/ 692 w 775"/>
                <a:gd name="T91" fmla="*/ 101 h 285"/>
                <a:gd name="T92" fmla="*/ 707 w 775"/>
                <a:gd name="T93" fmla="*/ 79 h 285"/>
                <a:gd name="T94" fmla="*/ 720 w 775"/>
                <a:gd name="T95" fmla="*/ 66 h 285"/>
                <a:gd name="T96" fmla="*/ 726 w 775"/>
                <a:gd name="T97" fmla="*/ 58 h 285"/>
                <a:gd name="T98" fmla="*/ 734 w 775"/>
                <a:gd name="T99" fmla="*/ 44 h 285"/>
                <a:gd name="T100" fmla="*/ 738 w 775"/>
                <a:gd name="T101" fmla="*/ 36 h 285"/>
                <a:gd name="T102" fmla="*/ 752 w 775"/>
                <a:gd name="T103" fmla="*/ 11 h 285"/>
                <a:gd name="T104" fmla="*/ 762 w 775"/>
                <a:gd name="T105" fmla="*/ 5 h 285"/>
                <a:gd name="T106" fmla="*/ 773 w 775"/>
                <a:gd name="T107" fmla="*/ 17 h 285"/>
                <a:gd name="T108" fmla="*/ 762 w 775"/>
                <a:gd name="T109" fmla="*/ 40 h 285"/>
                <a:gd name="T110" fmla="*/ 735 w 775"/>
                <a:gd name="T111" fmla="*/ 79 h 285"/>
                <a:gd name="T112" fmla="*/ 707 w 775"/>
                <a:gd name="T113" fmla="*/ 118 h 285"/>
                <a:gd name="T114" fmla="*/ 678 w 775"/>
                <a:gd name="T115" fmla="*/ 156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0" name="Freeform 16"/>
            <p:cNvSpPr>
              <a:spLocks/>
            </p:cNvSpPr>
            <p:nvPr/>
          </p:nvSpPr>
          <p:spPr bwMode="auto">
            <a:xfrm>
              <a:off x="1991" y="2949"/>
              <a:ext cx="237" cy="188"/>
            </a:xfrm>
            <a:custGeom>
              <a:avLst/>
              <a:gdLst>
                <a:gd name="T0" fmla="*/ 197 w 237"/>
                <a:gd name="T1" fmla="*/ 188 h 188"/>
                <a:gd name="T2" fmla="*/ 191 w 237"/>
                <a:gd name="T3" fmla="*/ 179 h 188"/>
                <a:gd name="T4" fmla="*/ 183 w 237"/>
                <a:gd name="T5" fmla="*/ 170 h 188"/>
                <a:gd name="T6" fmla="*/ 175 w 237"/>
                <a:gd name="T7" fmla="*/ 162 h 188"/>
                <a:gd name="T8" fmla="*/ 167 w 237"/>
                <a:gd name="T9" fmla="*/ 153 h 188"/>
                <a:gd name="T10" fmla="*/ 160 w 237"/>
                <a:gd name="T11" fmla="*/ 145 h 188"/>
                <a:gd name="T12" fmla="*/ 152 w 237"/>
                <a:gd name="T13" fmla="*/ 136 h 188"/>
                <a:gd name="T14" fmla="*/ 144 w 237"/>
                <a:gd name="T15" fmla="*/ 128 h 188"/>
                <a:gd name="T16" fmla="*/ 136 w 237"/>
                <a:gd name="T17" fmla="*/ 119 h 188"/>
                <a:gd name="T18" fmla="*/ 123 w 237"/>
                <a:gd name="T19" fmla="*/ 105 h 188"/>
                <a:gd name="T20" fmla="*/ 110 w 237"/>
                <a:gd name="T21" fmla="*/ 95 h 188"/>
                <a:gd name="T22" fmla="*/ 95 w 237"/>
                <a:gd name="T23" fmla="*/ 86 h 188"/>
                <a:gd name="T24" fmla="*/ 78 w 237"/>
                <a:gd name="T25" fmla="*/ 78 h 188"/>
                <a:gd name="T26" fmla="*/ 61 w 237"/>
                <a:gd name="T27" fmla="*/ 73 h 188"/>
                <a:gd name="T28" fmla="*/ 44 w 237"/>
                <a:gd name="T29" fmla="*/ 66 h 188"/>
                <a:gd name="T30" fmla="*/ 28 w 237"/>
                <a:gd name="T31" fmla="*/ 60 h 188"/>
                <a:gd name="T32" fmla="*/ 11 w 237"/>
                <a:gd name="T33" fmla="*/ 53 h 188"/>
                <a:gd name="T34" fmla="*/ 7 w 237"/>
                <a:gd name="T35" fmla="*/ 51 h 188"/>
                <a:gd name="T36" fmla="*/ 4 w 237"/>
                <a:gd name="T37" fmla="*/ 48 h 188"/>
                <a:gd name="T38" fmla="*/ 2 w 237"/>
                <a:gd name="T39" fmla="*/ 45 h 188"/>
                <a:gd name="T40" fmla="*/ 0 w 237"/>
                <a:gd name="T41" fmla="*/ 42 h 188"/>
                <a:gd name="T42" fmla="*/ 0 w 237"/>
                <a:gd name="T43" fmla="*/ 31 h 188"/>
                <a:gd name="T44" fmla="*/ 4 w 237"/>
                <a:gd name="T45" fmla="*/ 21 h 188"/>
                <a:gd name="T46" fmla="*/ 9 w 237"/>
                <a:gd name="T47" fmla="*/ 13 h 188"/>
                <a:gd name="T48" fmla="*/ 20 w 237"/>
                <a:gd name="T49" fmla="*/ 8 h 188"/>
                <a:gd name="T50" fmla="*/ 33 w 237"/>
                <a:gd name="T51" fmla="*/ 4 h 188"/>
                <a:gd name="T52" fmla="*/ 47 w 237"/>
                <a:gd name="T53" fmla="*/ 1 h 188"/>
                <a:gd name="T54" fmla="*/ 61 w 237"/>
                <a:gd name="T55" fmla="*/ 0 h 188"/>
                <a:gd name="T56" fmla="*/ 75 w 237"/>
                <a:gd name="T57" fmla="*/ 1 h 188"/>
                <a:gd name="T58" fmla="*/ 90 w 237"/>
                <a:gd name="T59" fmla="*/ 4 h 188"/>
                <a:gd name="T60" fmla="*/ 103 w 237"/>
                <a:gd name="T61" fmla="*/ 8 h 188"/>
                <a:gd name="T62" fmla="*/ 116 w 237"/>
                <a:gd name="T63" fmla="*/ 13 h 188"/>
                <a:gd name="T64" fmla="*/ 129 w 237"/>
                <a:gd name="T65" fmla="*/ 20 h 188"/>
                <a:gd name="T66" fmla="*/ 145 w 237"/>
                <a:gd name="T67" fmla="*/ 30 h 188"/>
                <a:gd name="T68" fmla="*/ 161 w 237"/>
                <a:gd name="T69" fmla="*/ 42 h 188"/>
                <a:gd name="T70" fmla="*/ 175 w 237"/>
                <a:gd name="T71" fmla="*/ 53 h 188"/>
                <a:gd name="T72" fmla="*/ 188 w 237"/>
                <a:gd name="T73" fmla="*/ 68 h 188"/>
                <a:gd name="T74" fmla="*/ 201 w 237"/>
                <a:gd name="T75" fmla="*/ 82 h 188"/>
                <a:gd name="T76" fmla="*/ 213 w 237"/>
                <a:gd name="T77" fmla="*/ 97 h 188"/>
                <a:gd name="T78" fmla="*/ 226 w 237"/>
                <a:gd name="T79" fmla="*/ 112 h 188"/>
                <a:gd name="T80" fmla="*/ 237 w 237"/>
                <a:gd name="T81" fmla="*/ 127 h 188"/>
                <a:gd name="T82" fmla="*/ 232 w 237"/>
                <a:gd name="T83" fmla="*/ 135 h 188"/>
                <a:gd name="T84" fmla="*/ 227 w 237"/>
                <a:gd name="T85" fmla="*/ 143 h 188"/>
                <a:gd name="T86" fmla="*/ 222 w 237"/>
                <a:gd name="T87" fmla="*/ 150 h 188"/>
                <a:gd name="T88" fmla="*/ 218 w 237"/>
                <a:gd name="T89" fmla="*/ 158 h 188"/>
                <a:gd name="T90" fmla="*/ 213 w 237"/>
                <a:gd name="T91" fmla="*/ 166 h 188"/>
                <a:gd name="T92" fmla="*/ 208 w 237"/>
                <a:gd name="T93" fmla="*/ 174 h 188"/>
                <a:gd name="T94" fmla="*/ 202 w 237"/>
                <a:gd name="T95" fmla="*/ 180 h 188"/>
                <a:gd name="T96" fmla="*/ 197 w 237"/>
                <a:gd name="T97" fmla="*/ 188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1" name="Freeform 17"/>
            <p:cNvSpPr>
              <a:spLocks/>
            </p:cNvSpPr>
            <p:nvPr/>
          </p:nvSpPr>
          <p:spPr bwMode="auto">
            <a:xfrm>
              <a:off x="2226" y="2783"/>
              <a:ext cx="164" cy="275"/>
            </a:xfrm>
            <a:custGeom>
              <a:avLst/>
              <a:gdLst>
                <a:gd name="T0" fmla="*/ 160 w 164"/>
                <a:gd name="T1" fmla="*/ 91 h 275"/>
                <a:gd name="T2" fmla="*/ 142 w 164"/>
                <a:gd name="T3" fmla="*/ 112 h 275"/>
                <a:gd name="T4" fmla="*/ 125 w 164"/>
                <a:gd name="T5" fmla="*/ 132 h 275"/>
                <a:gd name="T6" fmla="*/ 108 w 164"/>
                <a:gd name="T7" fmla="*/ 155 h 275"/>
                <a:gd name="T8" fmla="*/ 92 w 164"/>
                <a:gd name="T9" fmla="*/ 175 h 275"/>
                <a:gd name="T10" fmla="*/ 75 w 164"/>
                <a:gd name="T11" fmla="*/ 197 h 275"/>
                <a:gd name="T12" fmla="*/ 58 w 164"/>
                <a:gd name="T13" fmla="*/ 218 h 275"/>
                <a:gd name="T14" fmla="*/ 41 w 164"/>
                <a:gd name="T15" fmla="*/ 240 h 275"/>
                <a:gd name="T16" fmla="*/ 23 w 164"/>
                <a:gd name="T17" fmla="*/ 261 h 275"/>
                <a:gd name="T18" fmla="*/ 19 w 164"/>
                <a:gd name="T19" fmla="*/ 266 h 275"/>
                <a:gd name="T20" fmla="*/ 17 w 164"/>
                <a:gd name="T21" fmla="*/ 267 h 275"/>
                <a:gd name="T22" fmla="*/ 14 w 164"/>
                <a:gd name="T23" fmla="*/ 270 h 275"/>
                <a:gd name="T24" fmla="*/ 10 w 164"/>
                <a:gd name="T25" fmla="*/ 275 h 275"/>
                <a:gd name="T26" fmla="*/ 7 w 164"/>
                <a:gd name="T27" fmla="*/ 270 h 275"/>
                <a:gd name="T28" fmla="*/ 4 w 164"/>
                <a:gd name="T29" fmla="*/ 266 h 275"/>
                <a:gd name="T30" fmla="*/ 1 w 164"/>
                <a:gd name="T31" fmla="*/ 262 h 275"/>
                <a:gd name="T32" fmla="*/ 0 w 164"/>
                <a:gd name="T33" fmla="*/ 261 h 275"/>
                <a:gd name="T34" fmla="*/ 5 w 164"/>
                <a:gd name="T35" fmla="*/ 253 h 275"/>
                <a:gd name="T36" fmla="*/ 10 w 164"/>
                <a:gd name="T37" fmla="*/ 248 h 275"/>
                <a:gd name="T38" fmla="*/ 15 w 164"/>
                <a:gd name="T39" fmla="*/ 241 h 275"/>
                <a:gd name="T40" fmla="*/ 22 w 164"/>
                <a:gd name="T41" fmla="*/ 234 h 275"/>
                <a:gd name="T42" fmla="*/ 23 w 164"/>
                <a:gd name="T43" fmla="*/ 232 h 275"/>
                <a:gd name="T44" fmla="*/ 28 w 164"/>
                <a:gd name="T45" fmla="*/ 230 h 275"/>
                <a:gd name="T46" fmla="*/ 33 w 164"/>
                <a:gd name="T47" fmla="*/ 227 h 275"/>
                <a:gd name="T48" fmla="*/ 40 w 164"/>
                <a:gd name="T49" fmla="*/ 222 h 275"/>
                <a:gd name="T50" fmla="*/ 46 w 164"/>
                <a:gd name="T51" fmla="*/ 215 h 275"/>
                <a:gd name="T52" fmla="*/ 50 w 164"/>
                <a:gd name="T53" fmla="*/ 208 h 275"/>
                <a:gd name="T54" fmla="*/ 53 w 164"/>
                <a:gd name="T55" fmla="*/ 199 h 275"/>
                <a:gd name="T56" fmla="*/ 51 w 164"/>
                <a:gd name="T57" fmla="*/ 188 h 275"/>
                <a:gd name="T58" fmla="*/ 55 w 164"/>
                <a:gd name="T59" fmla="*/ 179 h 275"/>
                <a:gd name="T60" fmla="*/ 66 w 164"/>
                <a:gd name="T61" fmla="*/ 165 h 275"/>
                <a:gd name="T62" fmla="*/ 77 w 164"/>
                <a:gd name="T63" fmla="*/ 149 h 275"/>
                <a:gd name="T64" fmla="*/ 88 w 164"/>
                <a:gd name="T65" fmla="*/ 135 h 275"/>
                <a:gd name="T66" fmla="*/ 92 w 164"/>
                <a:gd name="T67" fmla="*/ 132 h 275"/>
                <a:gd name="T68" fmla="*/ 95 w 164"/>
                <a:gd name="T69" fmla="*/ 130 h 275"/>
                <a:gd name="T70" fmla="*/ 99 w 164"/>
                <a:gd name="T71" fmla="*/ 127 h 275"/>
                <a:gd name="T72" fmla="*/ 102 w 164"/>
                <a:gd name="T73" fmla="*/ 125 h 275"/>
                <a:gd name="T74" fmla="*/ 114 w 164"/>
                <a:gd name="T75" fmla="*/ 112 h 275"/>
                <a:gd name="T76" fmla="*/ 120 w 164"/>
                <a:gd name="T77" fmla="*/ 95 h 275"/>
                <a:gd name="T78" fmla="*/ 120 w 164"/>
                <a:gd name="T79" fmla="*/ 79 h 275"/>
                <a:gd name="T80" fmla="*/ 115 w 164"/>
                <a:gd name="T81" fmla="*/ 63 h 275"/>
                <a:gd name="T82" fmla="*/ 110 w 164"/>
                <a:gd name="T83" fmla="*/ 53 h 275"/>
                <a:gd name="T84" fmla="*/ 102 w 164"/>
                <a:gd name="T85" fmla="*/ 35 h 275"/>
                <a:gd name="T86" fmla="*/ 92 w 164"/>
                <a:gd name="T87" fmla="*/ 16 h 275"/>
                <a:gd name="T88" fmla="*/ 83 w 164"/>
                <a:gd name="T89" fmla="*/ 0 h 275"/>
                <a:gd name="T90" fmla="*/ 90 w 164"/>
                <a:gd name="T91" fmla="*/ 4 h 275"/>
                <a:gd name="T92" fmla="*/ 103 w 164"/>
                <a:gd name="T93" fmla="*/ 11 h 275"/>
                <a:gd name="T94" fmla="*/ 119 w 164"/>
                <a:gd name="T95" fmla="*/ 20 h 275"/>
                <a:gd name="T96" fmla="*/ 134 w 164"/>
                <a:gd name="T97" fmla="*/ 31 h 275"/>
                <a:gd name="T98" fmla="*/ 149 w 164"/>
                <a:gd name="T99" fmla="*/ 44 h 275"/>
                <a:gd name="T100" fmla="*/ 159 w 164"/>
                <a:gd name="T101" fmla="*/ 59 h 275"/>
                <a:gd name="T102" fmla="*/ 164 w 164"/>
                <a:gd name="T103" fmla="*/ 74 h 275"/>
                <a:gd name="T104" fmla="*/ 160 w 164"/>
                <a:gd name="T105" fmla="*/ 91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2" name="Freeform 18"/>
            <p:cNvSpPr>
              <a:spLocks/>
            </p:cNvSpPr>
            <p:nvPr/>
          </p:nvSpPr>
          <p:spPr bwMode="auto">
            <a:xfrm>
              <a:off x="2209" y="2945"/>
              <a:ext cx="57" cy="57"/>
            </a:xfrm>
            <a:custGeom>
              <a:avLst/>
              <a:gdLst>
                <a:gd name="T0" fmla="*/ 0 w 57"/>
                <a:gd name="T1" fmla="*/ 52 h 57"/>
                <a:gd name="T2" fmla="*/ 5 w 57"/>
                <a:gd name="T3" fmla="*/ 44 h 57"/>
                <a:gd name="T4" fmla="*/ 12 w 57"/>
                <a:gd name="T5" fmla="*/ 37 h 57"/>
                <a:gd name="T6" fmla="*/ 18 w 57"/>
                <a:gd name="T7" fmla="*/ 27 h 57"/>
                <a:gd name="T8" fmla="*/ 24 w 57"/>
                <a:gd name="T9" fmla="*/ 20 h 57"/>
                <a:gd name="T10" fmla="*/ 30 w 57"/>
                <a:gd name="T11" fmla="*/ 12 h 57"/>
                <a:gd name="T12" fmla="*/ 35 w 57"/>
                <a:gd name="T13" fmla="*/ 7 h 57"/>
                <a:gd name="T14" fmla="*/ 39 w 57"/>
                <a:gd name="T15" fmla="*/ 2 h 57"/>
                <a:gd name="T16" fmla="*/ 41 w 57"/>
                <a:gd name="T17" fmla="*/ 0 h 57"/>
                <a:gd name="T18" fmla="*/ 46 w 57"/>
                <a:gd name="T19" fmla="*/ 7 h 57"/>
                <a:gd name="T20" fmla="*/ 52 w 57"/>
                <a:gd name="T21" fmla="*/ 16 h 57"/>
                <a:gd name="T22" fmla="*/ 57 w 57"/>
                <a:gd name="T23" fmla="*/ 27 h 57"/>
                <a:gd name="T24" fmla="*/ 57 w 57"/>
                <a:gd name="T25" fmla="*/ 35 h 57"/>
                <a:gd name="T26" fmla="*/ 53 w 57"/>
                <a:gd name="T27" fmla="*/ 43 h 57"/>
                <a:gd name="T28" fmla="*/ 49 w 57"/>
                <a:gd name="T29" fmla="*/ 49 h 57"/>
                <a:gd name="T30" fmla="*/ 43 w 57"/>
                <a:gd name="T31" fmla="*/ 53 h 57"/>
                <a:gd name="T32" fmla="*/ 35 w 57"/>
                <a:gd name="T33" fmla="*/ 56 h 57"/>
                <a:gd name="T34" fmla="*/ 27 w 57"/>
                <a:gd name="T35" fmla="*/ 57 h 57"/>
                <a:gd name="T36" fmla="*/ 18 w 57"/>
                <a:gd name="T37" fmla="*/ 57 h 57"/>
                <a:gd name="T38" fmla="*/ 9 w 57"/>
                <a:gd name="T39" fmla="*/ 55 h 57"/>
                <a:gd name="T40" fmla="*/ 0 w 57"/>
                <a:gd name="T41" fmla="*/ 5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33" name="Freeform 19"/>
            <p:cNvSpPr>
              <a:spLocks/>
            </p:cNvSpPr>
            <p:nvPr/>
          </p:nvSpPr>
          <p:spPr bwMode="auto">
            <a:xfrm>
              <a:off x="2034" y="2963"/>
              <a:ext cx="51" cy="41"/>
            </a:xfrm>
            <a:custGeom>
              <a:avLst/>
              <a:gdLst>
                <a:gd name="T0" fmla="*/ 26 w 51"/>
                <a:gd name="T1" fmla="*/ 0 h 41"/>
                <a:gd name="T2" fmla="*/ 16 w 51"/>
                <a:gd name="T3" fmla="*/ 2 h 41"/>
                <a:gd name="T4" fmla="*/ 8 w 51"/>
                <a:gd name="T5" fmla="*/ 7 h 41"/>
                <a:gd name="T6" fmla="*/ 3 w 51"/>
                <a:gd name="T7" fmla="*/ 13 h 41"/>
                <a:gd name="T8" fmla="*/ 0 w 51"/>
                <a:gd name="T9" fmla="*/ 21 h 41"/>
                <a:gd name="T10" fmla="*/ 3 w 51"/>
                <a:gd name="T11" fmla="*/ 29 h 41"/>
                <a:gd name="T12" fmla="*/ 8 w 51"/>
                <a:gd name="T13" fmla="*/ 34 h 41"/>
                <a:gd name="T14" fmla="*/ 16 w 51"/>
                <a:gd name="T15" fmla="*/ 39 h 41"/>
                <a:gd name="T16" fmla="*/ 26 w 51"/>
                <a:gd name="T17" fmla="*/ 41 h 41"/>
                <a:gd name="T18" fmla="*/ 35 w 51"/>
                <a:gd name="T19" fmla="*/ 39 h 41"/>
                <a:gd name="T20" fmla="*/ 43 w 51"/>
                <a:gd name="T21" fmla="*/ 34 h 41"/>
                <a:gd name="T22" fmla="*/ 48 w 51"/>
                <a:gd name="T23" fmla="*/ 29 h 41"/>
                <a:gd name="T24" fmla="*/ 51 w 51"/>
                <a:gd name="T25" fmla="*/ 21 h 41"/>
                <a:gd name="T26" fmla="*/ 48 w 51"/>
                <a:gd name="T27" fmla="*/ 13 h 41"/>
                <a:gd name="T28" fmla="*/ 43 w 51"/>
                <a:gd name="T29" fmla="*/ 7 h 41"/>
                <a:gd name="T30" fmla="*/ 35 w 51"/>
                <a:gd name="T31" fmla="*/ 2 h 41"/>
                <a:gd name="T32" fmla="*/ 26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294" name="Group 20"/>
          <p:cNvGrpSpPr>
            <a:grpSpLocks/>
          </p:cNvGrpSpPr>
          <p:nvPr/>
        </p:nvGrpSpPr>
        <p:grpSpPr bwMode="auto">
          <a:xfrm>
            <a:off x="2476500" y="2447925"/>
            <a:ext cx="692150" cy="511175"/>
            <a:chOff x="2083" y="1606"/>
            <a:chExt cx="1489" cy="1097"/>
          </a:xfrm>
        </p:grpSpPr>
        <p:sp>
          <p:nvSpPr>
            <p:cNvPr id="12387"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88"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89"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90"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91"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92"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93"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4"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95" name="Freeform 29"/>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96" name="Freeform 30"/>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97"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8"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9"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400" name="Group 34"/>
            <p:cNvGrpSpPr>
              <a:grpSpLocks/>
            </p:cNvGrpSpPr>
            <p:nvPr/>
          </p:nvGrpSpPr>
          <p:grpSpPr bwMode="auto">
            <a:xfrm>
              <a:off x="2221" y="1871"/>
              <a:ext cx="518" cy="782"/>
              <a:chOff x="2400" y="1656"/>
              <a:chExt cx="752" cy="1136"/>
            </a:xfrm>
          </p:grpSpPr>
          <p:sp>
            <p:nvSpPr>
              <p:cNvPr id="12413"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414"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15"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16"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17"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418"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9"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401" name="Group 42"/>
            <p:cNvGrpSpPr>
              <a:grpSpLocks/>
            </p:cNvGrpSpPr>
            <p:nvPr/>
          </p:nvGrpSpPr>
          <p:grpSpPr bwMode="auto">
            <a:xfrm rot="-6511945">
              <a:off x="2834" y="1842"/>
              <a:ext cx="518" cy="783"/>
              <a:chOff x="2400" y="1656"/>
              <a:chExt cx="752" cy="1136"/>
            </a:xfrm>
          </p:grpSpPr>
          <p:sp>
            <p:nvSpPr>
              <p:cNvPr id="12406"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407"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08"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09"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10"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11"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12"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02" name="Freeform 50"/>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2403" name="Freeform 51"/>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404"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05"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5" name="AutoShape 54"/>
          <p:cNvSpPr>
            <a:spLocks noChangeArrowheads="1"/>
          </p:cNvSpPr>
          <p:nvPr/>
        </p:nvSpPr>
        <p:spPr bwMode="auto">
          <a:xfrm>
            <a:off x="2913063" y="26574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296" name="Line 55"/>
          <p:cNvSpPr>
            <a:spLocks noChangeShapeType="1"/>
          </p:cNvSpPr>
          <p:nvPr/>
        </p:nvSpPr>
        <p:spPr bwMode="auto">
          <a:xfrm flipH="1">
            <a:off x="2638425" y="3095625"/>
            <a:ext cx="2809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7" name="Line 56"/>
          <p:cNvSpPr>
            <a:spLocks noChangeShapeType="1"/>
          </p:cNvSpPr>
          <p:nvPr/>
        </p:nvSpPr>
        <p:spPr bwMode="auto">
          <a:xfrm flipV="1">
            <a:off x="2638425" y="28321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8" name="Group 57"/>
          <p:cNvGrpSpPr>
            <a:grpSpLocks/>
          </p:cNvGrpSpPr>
          <p:nvPr/>
        </p:nvGrpSpPr>
        <p:grpSpPr bwMode="auto">
          <a:xfrm>
            <a:off x="2471738" y="3832225"/>
            <a:ext cx="692150" cy="511175"/>
            <a:chOff x="2083" y="1606"/>
            <a:chExt cx="1489" cy="1097"/>
          </a:xfrm>
        </p:grpSpPr>
        <p:sp>
          <p:nvSpPr>
            <p:cNvPr id="12354" name="Rectangle 5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55" name="Freeform 5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6" name="Freeform 6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7" name="Freeform 6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8" name="Freeform 6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9" name="Rectangle 6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60" name="Rectangle 6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61" name="AutoShape 6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62" name="Freeform 66"/>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63" name="Freeform 67"/>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64" name="Rectangle 6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65" name="Rectangle 6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66" name="Rectangle 7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67" name="Group 71"/>
            <p:cNvGrpSpPr>
              <a:grpSpLocks/>
            </p:cNvGrpSpPr>
            <p:nvPr/>
          </p:nvGrpSpPr>
          <p:grpSpPr bwMode="auto">
            <a:xfrm>
              <a:off x="2221" y="1871"/>
              <a:ext cx="518" cy="782"/>
              <a:chOff x="2400" y="1656"/>
              <a:chExt cx="752" cy="1136"/>
            </a:xfrm>
          </p:grpSpPr>
          <p:sp>
            <p:nvSpPr>
              <p:cNvPr id="12380" name="Freeform 7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81" name="Freeform 7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82" name="Freeform 7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83" name="Freeform 7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84" name="Freeform 7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85" name="Line 7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6" name="Line 7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68" name="Group 79"/>
            <p:cNvGrpSpPr>
              <a:grpSpLocks/>
            </p:cNvGrpSpPr>
            <p:nvPr/>
          </p:nvGrpSpPr>
          <p:grpSpPr bwMode="auto">
            <a:xfrm rot="-6511945">
              <a:off x="2834" y="1842"/>
              <a:ext cx="518" cy="783"/>
              <a:chOff x="2400" y="1656"/>
              <a:chExt cx="752" cy="1136"/>
            </a:xfrm>
          </p:grpSpPr>
          <p:sp>
            <p:nvSpPr>
              <p:cNvPr id="12373" name="Freeform 8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74" name="Freeform 8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5" name="Freeform 8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6" name="Freeform 8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7" name="Freeform 8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8" name="Line 8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9" name="Line 8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69" name="Freeform 87"/>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2370" name="Freeform 88"/>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71" name="Rectangle 8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72" name="Rectangle 9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9" name="AutoShape 91"/>
          <p:cNvSpPr>
            <a:spLocks noChangeArrowheads="1"/>
          </p:cNvSpPr>
          <p:nvPr/>
        </p:nvSpPr>
        <p:spPr bwMode="auto">
          <a:xfrm>
            <a:off x="2908300" y="4041775"/>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300" name="Line 92"/>
          <p:cNvSpPr>
            <a:spLocks noChangeShapeType="1"/>
          </p:cNvSpPr>
          <p:nvPr/>
        </p:nvSpPr>
        <p:spPr bwMode="auto">
          <a:xfrm flipH="1">
            <a:off x="2633663" y="4479925"/>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1" name="Line 93"/>
          <p:cNvSpPr>
            <a:spLocks noChangeShapeType="1"/>
          </p:cNvSpPr>
          <p:nvPr/>
        </p:nvSpPr>
        <p:spPr bwMode="auto">
          <a:xfrm flipV="1">
            <a:off x="2633663" y="4216400"/>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02" name="Group 94"/>
          <p:cNvGrpSpPr>
            <a:grpSpLocks/>
          </p:cNvGrpSpPr>
          <p:nvPr/>
        </p:nvGrpSpPr>
        <p:grpSpPr bwMode="auto">
          <a:xfrm>
            <a:off x="2449513" y="5145088"/>
            <a:ext cx="692150" cy="511175"/>
            <a:chOff x="2083" y="1606"/>
            <a:chExt cx="1489" cy="1097"/>
          </a:xfrm>
        </p:grpSpPr>
        <p:sp>
          <p:nvSpPr>
            <p:cNvPr id="12321" name="Rectangle 9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22" name="Freeform 9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3" name="Freeform 9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4" name="Freeform 9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5" name="Freeform 9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26" name="Rectangle 10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27" name="Rectangle 10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8" name="AutoShape 10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29" name="Freeform 10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0" name="Freeform 10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1" name="Rectangle 10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2" name="Rectangle 10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3" name="Rectangle 10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34" name="Group 108"/>
            <p:cNvGrpSpPr>
              <a:grpSpLocks/>
            </p:cNvGrpSpPr>
            <p:nvPr/>
          </p:nvGrpSpPr>
          <p:grpSpPr bwMode="auto">
            <a:xfrm>
              <a:off x="2221" y="1871"/>
              <a:ext cx="518" cy="782"/>
              <a:chOff x="2400" y="1656"/>
              <a:chExt cx="752" cy="1136"/>
            </a:xfrm>
          </p:grpSpPr>
          <p:sp>
            <p:nvSpPr>
              <p:cNvPr id="12347" name="Freeform 10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48" name="Freeform 11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9" name="Freeform 11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0" name="Freeform 11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51" name="Freeform 11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52" name="Line 11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53" name="Line 11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35" name="Group 116"/>
            <p:cNvGrpSpPr>
              <a:grpSpLocks/>
            </p:cNvGrpSpPr>
            <p:nvPr/>
          </p:nvGrpSpPr>
          <p:grpSpPr bwMode="auto">
            <a:xfrm rot="-6511945">
              <a:off x="2834" y="1842"/>
              <a:ext cx="518" cy="783"/>
              <a:chOff x="2400" y="1656"/>
              <a:chExt cx="752" cy="1136"/>
            </a:xfrm>
          </p:grpSpPr>
          <p:sp>
            <p:nvSpPr>
              <p:cNvPr id="12340" name="Freeform 11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41" name="Freeform 11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2" name="Freeform 11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3" name="Freeform 12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4" name="Freeform 12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5" name="Line 12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46" name="Line 12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36" name="Freeform 12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12337" name="Freeform 12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8" name="Rectangle 12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9" name="Rectangle 12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303" name="AutoShape 128"/>
          <p:cNvSpPr>
            <a:spLocks noChangeArrowheads="1"/>
          </p:cNvSpPr>
          <p:nvPr/>
        </p:nvSpPr>
        <p:spPr bwMode="auto">
          <a:xfrm>
            <a:off x="2886075" y="5354638"/>
            <a:ext cx="984250" cy="98425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sp>
        <p:nvSpPr>
          <p:cNvPr id="12304" name="Line 129"/>
          <p:cNvSpPr>
            <a:spLocks noChangeShapeType="1"/>
          </p:cNvSpPr>
          <p:nvPr/>
        </p:nvSpPr>
        <p:spPr bwMode="auto">
          <a:xfrm flipH="1">
            <a:off x="2611438" y="5792788"/>
            <a:ext cx="2809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5" name="Line 130"/>
          <p:cNvSpPr>
            <a:spLocks noChangeShapeType="1"/>
          </p:cNvSpPr>
          <p:nvPr/>
        </p:nvSpPr>
        <p:spPr bwMode="auto">
          <a:xfrm flipV="1">
            <a:off x="2611438" y="5529263"/>
            <a:ext cx="0" cy="2635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6" name="Rectangle 131"/>
          <p:cNvSpPr>
            <a:spLocks noChangeArrowheads="1"/>
          </p:cNvSpPr>
          <p:nvPr/>
        </p:nvSpPr>
        <p:spPr bwMode="auto">
          <a:xfrm>
            <a:off x="544513" y="1076325"/>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7" name="Rectangle 132"/>
          <p:cNvSpPr>
            <a:spLocks noChangeArrowheads="1"/>
          </p:cNvSpPr>
          <p:nvPr/>
        </p:nvSpPr>
        <p:spPr bwMode="auto">
          <a:xfrm>
            <a:off x="5351463" y="1104900"/>
            <a:ext cx="3517900" cy="53276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8" name="Line 133"/>
          <p:cNvSpPr>
            <a:spLocks noChangeShapeType="1"/>
          </p:cNvSpPr>
          <p:nvPr/>
        </p:nvSpPr>
        <p:spPr bwMode="auto">
          <a:xfrm>
            <a:off x="3886200" y="3148013"/>
            <a:ext cx="2124075" cy="0"/>
          </a:xfrm>
          <a:prstGeom prst="line">
            <a:avLst/>
          </a:prstGeom>
          <a:noFill/>
          <a:ln w="28575">
            <a:solidFill>
              <a:srgbClr val="008000"/>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9" name="Line 134"/>
          <p:cNvSpPr>
            <a:spLocks noChangeShapeType="1"/>
          </p:cNvSpPr>
          <p:nvPr/>
        </p:nvSpPr>
        <p:spPr bwMode="auto">
          <a:xfrm>
            <a:off x="6019800" y="3148013"/>
            <a:ext cx="0" cy="825500"/>
          </a:xfrm>
          <a:prstGeom prst="line">
            <a:avLst/>
          </a:prstGeom>
          <a:noFill/>
          <a:ln w="28575">
            <a:solidFill>
              <a:srgbClr val="008000"/>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0" name="Line 135"/>
          <p:cNvSpPr>
            <a:spLocks noChangeShapeType="1"/>
          </p:cNvSpPr>
          <p:nvPr/>
        </p:nvSpPr>
        <p:spPr bwMode="auto">
          <a:xfrm flipV="1">
            <a:off x="6013450" y="4953000"/>
            <a:ext cx="0" cy="931863"/>
          </a:xfrm>
          <a:prstGeom prst="line">
            <a:avLst/>
          </a:prstGeom>
          <a:noFill/>
          <a:ln w="28575">
            <a:solidFill>
              <a:srgbClr val="008000"/>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1" name="Line 136"/>
          <p:cNvSpPr>
            <a:spLocks noChangeShapeType="1"/>
          </p:cNvSpPr>
          <p:nvPr/>
        </p:nvSpPr>
        <p:spPr bwMode="auto">
          <a:xfrm>
            <a:off x="3863975" y="5886450"/>
            <a:ext cx="2178050" cy="0"/>
          </a:xfrm>
          <a:prstGeom prst="line">
            <a:avLst/>
          </a:prstGeom>
          <a:noFill/>
          <a:ln w="28575">
            <a:solidFill>
              <a:srgbClr val="008000"/>
            </a:solidFill>
            <a:round/>
            <a:headEnd type="diamond"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2" name="Line 137"/>
          <p:cNvSpPr>
            <a:spLocks noChangeShapeType="1"/>
          </p:cNvSpPr>
          <p:nvPr/>
        </p:nvSpPr>
        <p:spPr bwMode="auto">
          <a:xfrm>
            <a:off x="3886200" y="4554538"/>
            <a:ext cx="1631950"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3" name="Text Box 138"/>
          <p:cNvSpPr txBox="1">
            <a:spLocks noChangeArrowheads="1"/>
          </p:cNvSpPr>
          <p:nvPr/>
        </p:nvSpPr>
        <p:spPr bwMode="auto">
          <a:xfrm>
            <a:off x="4329113" y="2849563"/>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rgbClr val="008000"/>
                </a:solidFill>
              </a:rPr>
              <a:t>in</a:t>
            </a:r>
            <a:br>
              <a:rPr lang="en-US" sz="1800">
                <a:solidFill>
                  <a:srgbClr val="008000"/>
                </a:solidFill>
              </a:rPr>
            </a:br>
            <a:r>
              <a:rPr lang="en-US" sz="1800">
                <a:solidFill>
                  <a:srgbClr val="008000"/>
                </a:solidFill>
              </a:rPr>
              <a:t>sync</a:t>
            </a:r>
          </a:p>
        </p:txBody>
      </p:sp>
      <p:sp>
        <p:nvSpPr>
          <p:cNvPr id="12314" name="Text Box 139"/>
          <p:cNvSpPr txBox="1">
            <a:spLocks noChangeArrowheads="1"/>
          </p:cNvSpPr>
          <p:nvPr/>
        </p:nvSpPr>
        <p:spPr bwMode="auto">
          <a:xfrm>
            <a:off x="4329113" y="4267200"/>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t>out of sync</a:t>
            </a:r>
          </a:p>
        </p:txBody>
      </p:sp>
      <p:sp>
        <p:nvSpPr>
          <p:cNvPr id="12315" name="Text Box 140"/>
          <p:cNvSpPr txBox="1">
            <a:spLocks noChangeArrowheads="1"/>
          </p:cNvSpPr>
          <p:nvPr/>
        </p:nvSpPr>
        <p:spPr bwMode="auto">
          <a:xfrm>
            <a:off x="4327525" y="5599113"/>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eaLnBrk="1" hangingPunct="1"/>
            <a:r>
              <a:rPr lang="en-US" sz="1800">
                <a:solidFill>
                  <a:srgbClr val="008000"/>
                </a:solidFill>
              </a:rPr>
              <a:t>in</a:t>
            </a:r>
            <a:br>
              <a:rPr lang="en-US" sz="1800">
                <a:solidFill>
                  <a:srgbClr val="008000"/>
                </a:solidFill>
              </a:rPr>
            </a:br>
            <a:r>
              <a:rPr lang="en-US" sz="1800">
                <a:solidFill>
                  <a:srgbClr val="008000"/>
                </a:solidFill>
              </a:rPr>
              <a:t>sync</a:t>
            </a:r>
          </a:p>
        </p:txBody>
      </p:sp>
      <p:sp>
        <p:nvSpPr>
          <p:cNvPr id="12316" name="Text Box 141"/>
          <p:cNvSpPr txBox="1">
            <a:spLocks noChangeArrowheads="1"/>
          </p:cNvSpPr>
          <p:nvPr/>
        </p:nvSpPr>
        <p:spPr bwMode="auto">
          <a:xfrm>
            <a:off x="6527800" y="4262438"/>
            <a:ext cx="23288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(AB)</a:t>
            </a:r>
            <a:br>
              <a:rPr lang="en-US" sz="1800">
                <a:solidFill>
                  <a:schemeClr val="bg1"/>
                </a:solidFill>
              </a:rPr>
            </a:br>
            <a:r>
              <a:rPr lang="en-US" sz="1800">
                <a:solidFill>
                  <a:schemeClr val="bg1"/>
                </a:solidFill>
              </a:rPr>
              <a:t>phone: 324-6600</a:t>
            </a:r>
          </a:p>
        </p:txBody>
      </p:sp>
      <p:sp>
        <p:nvSpPr>
          <p:cNvPr id="12317" name="Text Box 142"/>
          <p:cNvSpPr txBox="1">
            <a:spLocks noChangeArrowheads="1"/>
          </p:cNvSpPr>
          <p:nvPr/>
        </p:nvSpPr>
        <p:spPr bwMode="auto">
          <a:xfrm>
            <a:off x="768350" y="3127375"/>
            <a:ext cx="2222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(1)</a:t>
            </a:r>
            <a:br>
              <a:rPr lang="en-US" sz="1800">
                <a:solidFill>
                  <a:schemeClr val="bg1"/>
                </a:solidFill>
              </a:rPr>
            </a:br>
            <a:r>
              <a:rPr lang="en-US" sz="1800">
                <a:solidFill>
                  <a:schemeClr val="bg1"/>
                </a:solidFill>
              </a:rPr>
              <a:t>phone: 324-6600</a:t>
            </a:r>
          </a:p>
        </p:txBody>
      </p:sp>
      <p:sp>
        <p:nvSpPr>
          <p:cNvPr id="12318" name="Text Box 143"/>
          <p:cNvSpPr txBox="1">
            <a:spLocks noChangeArrowheads="1"/>
          </p:cNvSpPr>
          <p:nvPr/>
        </p:nvSpPr>
        <p:spPr bwMode="auto">
          <a:xfrm>
            <a:off x="768350" y="4514850"/>
            <a:ext cx="20970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(2)</a:t>
            </a:r>
            <a:br>
              <a:rPr lang="en-US" sz="1800">
                <a:solidFill>
                  <a:schemeClr val="bg1"/>
                </a:solidFill>
              </a:rPr>
            </a:br>
            <a:r>
              <a:rPr lang="en-US" sz="1800"/>
              <a:t>phone: 453-2331</a:t>
            </a:r>
          </a:p>
        </p:txBody>
      </p:sp>
      <p:sp>
        <p:nvSpPr>
          <p:cNvPr id="12319" name="Text Box 144"/>
          <p:cNvSpPr txBox="1">
            <a:spLocks noChangeArrowheads="1"/>
          </p:cNvSpPr>
          <p:nvPr/>
        </p:nvSpPr>
        <p:spPr bwMode="auto">
          <a:xfrm>
            <a:off x="768350" y="5818188"/>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eaLnBrk="1" hangingPunct="1"/>
            <a:r>
              <a:rPr lang="en-US" sz="1800">
                <a:solidFill>
                  <a:schemeClr val="bg1"/>
                </a:solidFill>
              </a:rPr>
              <a:t>Dr. Matt Sawyer (3)</a:t>
            </a:r>
            <a:br>
              <a:rPr lang="en-US" sz="1800">
                <a:solidFill>
                  <a:schemeClr val="bg1"/>
                </a:solidFill>
              </a:rPr>
            </a:br>
            <a:r>
              <a:rPr lang="en-US" sz="1800">
                <a:solidFill>
                  <a:schemeClr val="bg1"/>
                </a:solidFill>
              </a:rPr>
              <a:t>phone: 324-6600</a:t>
            </a:r>
          </a:p>
        </p:txBody>
      </p:sp>
      <p:pic>
        <p:nvPicPr>
          <p:cNvPr id="12320"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55700"/>
            <a:ext cx="1184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Group 145"/>
          <p:cNvGrpSpPr/>
          <p:nvPr/>
        </p:nvGrpSpPr>
        <p:grpSpPr>
          <a:xfrm>
            <a:off x="6973852" y="2166315"/>
            <a:ext cx="1136650" cy="1066800"/>
            <a:chOff x="6781800" y="1524000"/>
            <a:chExt cx="1136650" cy="1066800"/>
          </a:xfrm>
        </p:grpSpPr>
        <p:pic>
          <p:nvPicPr>
            <p:cNvPr id="1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379" y="1524000"/>
              <a:ext cx="994672" cy="99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48" name="Content Placeholder 5"/>
            <p:cNvSpPr txBox="1">
              <a:spLocks/>
            </p:cNvSpPr>
            <p:nvPr/>
          </p:nvSpPr>
          <p:spPr bwMode="auto">
            <a:xfrm>
              <a:off x="6781800" y="2300287"/>
              <a:ext cx="1136650" cy="290513"/>
            </a:xfrm>
            <a:prstGeom prst="rect">
              <a:avLst/>
            </a:prstGeom>
            <a:noFill/>
            <a:ln w="9525">
              <a:noFill/>
              <a:miter lim="800000"/>
              <a:headEnd/>
              <a:tailEnd/>
            </a:ln>
          </p:spPr>
          <p:txBody>
            <a:bodyPr lIns="0" tIns="0" rIns="0" bIns="0"/>
            <a:lstStyle/>
            <a:p>
              <a:pPr marL="457200" indent="-457200" algn="ctr" eaLnBrk="0" hangingPunct="0">
                <a:spcBef>
                  <a:spcPct val="40000"/>
                </a:spcBef>
                <a:buClr>
                  <a:srgbClr val="04628C"/>
                </a:buClr>
                <a:buSzPct val="90000"/>
                <a:buFont typeface="Arial" pitchFamily="34" charset="0"/>
                <a:buNone/>
                <a:defRPr/>
              </a:pPr>
              <a:r>
                <a:rPr lang="en-US" sz="1100" kern="0" dirty="0">
                  <a:solidFill>
                    <a:schemeClr val="tx1"/>
                  </a:solidFill>
                  <a:latin typeface="Arial Narrow" pitchFamily="34" charset="0"/>
                  <a:cs typeface="+mn-cs"/>
                </a:rPr>
                <a:t>ContactManager</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17150</TotalTime>
  <Words>5950</Words>
  <Application>Microsoft Office PowerPoint</Application>
  <PresentationFormat>On-screen Show (4:3)</PresentationFormat>
  <Paragraphs>589</Paragraphs>
  <Slides>50</Slides>
  <Notes>50</Notes>
  <HiddenSlides>2</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1_test-template</vt:lpstr>
      <vt:lpstr>Contact Roles</vt:lpstr>
      <vt:lpstr>Lesson objectives</vt:lpstr>
      <vt:lpstr>Lesson outline</vt:lpstr>
      <vt:lpstr>Contacts</vt:lpstr>
      <vt:lpstr>The contact subtype hierarchy</vt:lpstr>
      <vt:lpstr>Two applications store contacts</vt:lpstr>
      <vt:lpstr>“Local” contacts</vt:lpstr>
      <vt:lpstr>“Shared” contacts</vt:lpstr>
      <vt:lpstr>Shared contacts are typically "linked"</vt:lpstr>
      <vt:lpstr>(Notes only slide)</vt:lpstr>
      <vt:lpstr>Lesson outline</vt:lpstr>
      <vt:lpstr>Contact roles</vt:lpstr>
      <vt:lpstr>(Notes only slide)</vt:lpstr>
      <vt:lpstr>Creating contacts from the new claim wizard</vt:lpstr>
      <vt:lpstr>Roles in the User Interface</vt:lpstr>
      <vt:lpstr>Transferring roles on a claim</vt:lpstr>
      <vt:lpstr>Transferring roles screen</vt:lpstr>
      <vt:lpstr>Transfer the roles</vt:lpstr>
      <vt:lpstr>Lesson outline</vt:lpstr>
      <vt:lpstr>Contact categorization</vt:lpstr>
      <vt:lpstr>Categorization by subtype</vt:lpstr>
      <vt:lpstr>Categorization by role</vt:lpstr>
      <vt:lpstr>The contact role data model</vt:lpstr>
      <vt:lpstr>The contact data model in the UI</vt:lpstr>
      <vt:lpstr>Intersection of roles and subtypes</vt:lpstr>
      <vt:lpstr>Lesson outline</vt:lpstr>
      <vt:lpstr>Contact roles</vt:lpstr>
      <vt:lpstr>The contacts list view filter</vt:lpstr>
      <vt:lpstr>Contact role categories</vt:lpstr>
      <vt:lpstr>Role constraints</vt:lpstr>
      <vt:lpstr>Two types of role constraints</vt:lpstr>
      <vt:lpstr>Specifying role constraints</vt:lpstr>
      <vt:lpstr>Lesson outline</vt:lpstr>
      <vt:lpstr>Contact role type constraints in the user interface</vt:lpstr>
      <vt:lpstr>Contact role type constraint configuration</vt:lpstr>
      <vt:lpstr>Lesson outline</vt:lpstr>
      <vt:lpstr>Entity role constraints</vt:lpstr>
      <vt:lpstr>Entity role constraints in the UI (1)</vt:lpstr>
      <vt:lpstr>Entity role constraints in the UI (2)</vt:lpstr>
      <vt:lpstr>Entity role constraints in the UI (3)</vt:lpstr>
      <vt:lpstr>Entities that can be role owners</vt:lpstr>
      <vt:lpstr>Entity role constraint configuration (unrestricted)</vt:lpstr>
      <vt:lpstr>Entity role constraint configuration (restricted)</vt:lpstr>
      <vt:lpstr>Role refs with multiple role constraints</vt:lpstr>
      <vt:lpstr>Conditional role constraints</vt:lpstr>
      <vt:lpstr>Contact role functions</vt:lpstr>
      <vt:lpstr>Review: Steps to create a new contact role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Roles</dc:title>
  <dc:creator>Tom Rhoades</dc:creator>
  <dc:description>3230</dc:description>
  <cp:lastModifiedBy>Tom Rhoades</cp:lastModifiedBy>
  <cp:revision>1823</cp:revision>
  <dcterms:created xsi:type="dcterms:W3CDTF">2007-08-02T20:13:16Z</dcterms:created>
  <dcterms:modified xsi:type="dcterms:W3CDTF">2014-02-13T23:57:30Z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