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6"/>
  </p:notesMasterIdLst>
  <p:handoutMasterIdLst>
    <p:handoutMasterId r:id="rId27"/>
  </p:handoutMasterIdLst>
  <p:sldIdLst>
    <p:sldId id="1192" r:id="rId2"/>
    <p:sldId id="1299" r:id="rId3"/>
    <p:sldId id="1300" r:id="rId4"/>
    <p:sldId id="1573" r:id="rId5"/>
    <p:sldId id="1576" r:id="rId6"/>
    <p:sldId id="1574" r:id="rId7"/>
    <p:sldId id="1579" r:id="rId8"/>
    <p:sldId id="1577" r:id="rId9"/>
    <p:sldId id="1580" r:id="rId10"/>
    <p:sldId id="1578" r:id="rId11"/>
    <p:sldId id="1572" r:id="rId12"/>
    <p:sldId id="1560" r:id="rId13"/>
    <p:sldId id="1557" r:id="rId14"/>
    <p:sldId id="1569" r:id="rId15"/>
    <p:sldId id="1555" r:id="rId16"/>
    <p:sldId id="1561" r:id="rId17"/>
    <p:sldId id="1562" r:id="rId18"/>
    <p:sldId id="1563" r:id="rId19"/>
    <p:sldId id="1564" r:id="rId20"/>
    <p:sldId id="1567" r:id="rId21"/>
    <p:sldId id="1570" r:id="rId22"/>
    <p:sldId id="1551" r:id="rId23"/>
    <p:sldId id="1554" r:id="rId24"/>
    <p:sldId id="1581" r:id="rId2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9" autoAdjust="0"/>
    <p:restoredTop sz="76154" autoAdjust="0"/>
  </p:normalViewPr>
  <p:slideViewPr>
    <p:cSldViewPr snapToGrid="0">
      <p:cViewPr>
        <p:scale>
          <a:sx n="76" d="100"/>
          <a:sy n="76" d="100"/>
        </p:scale>
        <p:origin x="-2550" y="-546"/>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4122" y="-8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71A1C774-42A1-425D-BF1C-794148F2C09B}" type="slidenum">
              <a:rPr lang="en-US" altLang="en-US"/>
              <a:pPr>
                <a:defRPr/>
              </a:pPr>
              <a:t>‹#›</a:t>
            </a:fld>
            <a:endParaRPr lang="en-US" altLang="en-US"/>
          </a:p>
        </p:txBody>
      </p:sp>
    </p:spTree>
    <p:extLst>
      <p:ext uri="{BB962C8B-B14F-4D97-AF65-F5344CB8AC3E}">
        <p14:creationId xmlns:p14="http://schemas.microsoft.com/office/powerpoint/2010/main" val="708387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EAA1ECA9-AB8B-4568-A21F-011CF2DF812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smtClean="0"/>
              <a:t>	Transaction Validation Rules - </a:t>
            </a:r>
            <a:fld id="{AC61483A-1C0B-4729-BA07-FBB31E85CF4A}" type="slidenum">
              <a:rPr lang="en-US" altLang="en-US" smtClean="0"/>
              <a:pPr>
                <a:defRPr/>
              </a:pPr>
              <a:t>‹#›</a:t>
            </a:fld>
            <a:endParaRPr lang="en-US" altLang="en-US" dirty="0"/>
          </a:p>
        </p:txBody>
      </p:sp>
    </p:spTree>
    <p:extLst>
      <p:ext uri="{BB962C8B-B14F-4D97-AF65-F5344CB8AC3E}">
        <p14:creationId xmlns:p14="http://schemas.microsoft.com/office/powerpoint/2010/main" val="2249951661"/>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8C6FABFD-D681-49F0-9C83-0E6A364C1FFD}"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E54887A1-7ABB-48B4-BFE0-48FAD62FAFD9}"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transaction cannot be edited if it has a status of: Submitting, Pending Void, Pending Stopped, Voided, Stopped.</a:t>
            </a:r>
          </a:p>
          <a:p>
            <a:pPr eaLnBrk="1" hangingPunct="1"/>
            <a:r>
              <a:rPr lang="en-US" dirty="0" smtClean="0"/>
              <a:t>A check cannot be edited if it has a status of: Requesting, Requested, Issued, Pending Stopped, Voided, Stopped.</a:t>
            </a:r>
          </a:p>
          <a:p>
            <a:pPr eaLnBrk="1" hangingPunct="1"/>
            <a:r>
              <a:rPr lang="en-US" dirty="0" smtClean="0"/>
              <a:t>Attempting to void or stop an object is not considered an edit to the object. If a user needs to edit a transaction or check which is in an </a:t>
            </a:r>
            <a:r>
              <a:rPr lang="en-US" dirty="0" err="1" smtClean="0"/>
              <a:t>uneditable</a:t>
            </a:r>
            <a:r>
              <a:rPr lang="en-US" dirty="0" smtClean="0"/>
              <a:t> status, the only option is to attempt to void or stop the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A9B4BA2A-1141-4517-8D1B-306B6F86BCDD}"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80DA7DDF-09F4-4F54-8C73-0DDF17F138AC}"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table listing the rules executed for each type of transaction setup appears below (which is visible if you view PowerPoint in Notes view (View &gt; Notes Page)).</a:t>
            </a:r>
          </a:p>
        </p:txBody>
      </p:sp>
      <p:pic>
        <p:nvPicPr>
          <p:cNvPr id="40966" name="Picture 4" descr="Setup rule executio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5373688"/>
            <a:ext cx="56499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A01AAEFB-85DC-46C7-87AD-C6BD0A030C75}"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options for transaction validation outcomes are identical to that of claim validation.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BF94BABB-43A7-49C2-93BB-1F2969E1EA50}"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Technically speaking, a transaction set has no validation level. However, it may be easier to think of a transaction set as always being at the highest level of validation (which, in the base application, is "ability to pay"). Therefore, every validation rule will be relevant for a given transaction set, regardless of the level at which the rule is written.</a:t>
            </a:r>
          </a:p>
          <a:p>
            <a:pPr eaLnBrk="1" hangingPunct="1"/>
            <a:r>
              <a:rPr lang="en-US" smtClean="0"/>
              <a:t>Because the level is arbitrary, it may be easiest to write all transaction validation rules at a single level, such as "payment".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AE701F7E-CC5E-4E55-B781-0C60926375AE}"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CB52C6CE-5B04-47E6-B87D-8CA7BB8C9E89}"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rule</a:t>
            </a:r>
            <a:r>
              <a:rPr lang="en-US" baseline="0" dirty="0" smtClean="0"/>
              <a:t> is shipped with the base application.</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9C0B1E3A-A146-4C37-B197-6DAE588737A3}"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include a warning and an error in the same rule, then whenever the reject statement is executed, ClaimCenter will see two messages in the same statement and the error will take precedence. In this case, the warning would never be seen.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BD3B6A2E-5D1F-4707-BE48-F7B940E844EA}"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This rule</a:t>
            </a:r>
            <a:r>
              <a:rPr lang="en-US" baseline="0" dirty="0" smtClean="0"/>
              <a:t> is shipped with the base application.</a:t>
            </a:r>
            <a:endParaRPr lang="en-US" dirty="0" smtClean="0"/>
          </a:p>
          <a:p>
            <a:pPr eaLnBrk="1" hangingPunct="1"/>
            <a:endParaRPr lang="en-US" dirty="0" smtClean="0"/>
          </a:p>
          <a:p>
            <a:pPr eaLnBrk="1" hangingPunct="1"/>
            <a:r>
              <a:rPr lang="en-US" dirty="0" smtClean="0"/>
              <a:t>The full rule is not displayed in the screenshot</a:t>
            </a:r>
            <a:r>
              <a:rPr lang="en-US" baseline="0" dirty="0" smtClean="0"/>
              <a:t> above, instead, only the rule actions. The rule’s condition returns true and there are copious comments at the beginning of the action that define and explain potential problems with invalid aggregate limits. </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34D92C40-E9CE-40C8-9C94-40239F07FF66}"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This rule</a:t>
            </a:r>
            <a:r>
              <a:rPr lang="en-US" baseline="0" dirty="0" smtClean="0"/>
              <a:t> is shipped with the base application.</a:t>
            </a:r>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1DE548E5-1483-4CD1-AA69-784BFD75F148}"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F74CD647-333F-4480-A9A2-83AA607E2469}"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This rule</a:t>
            </a:r>
            <a:r>
              <a:rPr lang="en-US" baseline="0" dirty="0" smtClean="0"/>
              <a:t> is shipped with the base application.</a:t>
            </a:r>
            <a:endParaRPr lang="en-US" dirty="0" smtClean="0"/>
          </a:p>
          <a:p>
            <a:pPr eaLnBrk="1" hangingPunct="1"/>
            <a:r>
              <a:rPr lang="en-US" dirty="0" smtClean="0"/>
              <a:t>The rule above makes use of a claim's financial measures</a:t>
            </a:r>
            <a:r>
              <a:rPr lang="en-US" dirty="0" smtClean="0"/>
              <a:t>.</a:t>
            </a:r>
          </a:p>
          <a:p>
            <a:pPr eaLnBrk="1" hangingPunct="1"/>
            <a:endParaRPr lang="en-US" dirty="0" smtClean="0"/>
          </a:p>
          <a:p>
            <a:pPr eaLnBrk="1" hangingPunct="1"/>
            <a:r>
              <a:rPr lang="en-US" dirty="0" smtClean="0"/>
              <a:t>On line 9, note the use of </a:t>
            </a:r>
            <a:r>
              <a:rPr lang="en-US" dirty="0" err="1" smtClean="0">
                <a:latin typeface="Courier New" pitchFamily="49" charset="0"/>
                <a:cs typeface="Courier New" pitchFamily="49" charset="0"/>
              </a:rPr>
              <a:t>transactionSet.New</a:t>
            </a:r>
            <a:r>
              <a:rPr lang="en-US" dirty="0" smtClean="0"/>
              <a:t>,</a:t>
            </a:r>
            <a:r>
              <a:rPr lang="en-US" baseline="0" dirty="0" smtClean="0"/>
              <a:t> a </a:t>
            </a:r>
            <a:r>
              <a:rPr lang="en-US" baseline="0" dirty="0" err="1" smtClean="0"/>
              <a:t>boolean</a:t>
            </a:r>
            <a:r>
              <a:rPr lang="en-US" baseline="0" dirty="0" smtClean="0"/>
              <a:t>. Use </a:t>
            </a:r>
            <a:r>
              <a:rPr lang="en-US" baseline="0" dirty="0" smtClean="0">
                <a:latin typeface="Courier New" pitchFamily="49" charset="0"/>
                <a:cs typeface="Courier New" pitchFamily="49" charset="0"/>
              </a:rPr>
              <a:t>.New as a condition to </a:t>
            </a:r>
            <a:r>
              <a:rPr lang="en-US" baseline="0" dirty="0" smtClean="0"/>
              <a:t>validate only upon creation, not when objects change state (are edited). </a:t>
            </a:r>
            <a:endParaRPr lang="en-US" dirty="0" smtClean="0"/>
          </a:p>
          <a:p>
            <a:pPr eaLnBrk="1" hangingPunct="1"/>
            <a:endParaRPr lang="en-US" dirty="0" smtClean="0"/>
          </a:p>
          <a:p>
            <a:pPr eaLnBrk="1" hangingPunct="1"/>
            <a:r>
              <a:rPr lang="en-US" dirty="0" smtClean="0"/>
              <a:t>On lines 17 through 22, three cache reader objects are created, one for total payments, one for payments including pending, and one for remaining reserves. These values are retried in lines </a:t>
            </a:r>
            <a:r>
              <a:rPr lang="en-US" dirty="0" smtClean="0"/>
              <a:t>27-32.</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1A769AC7-8963-4A23-9102-9C3C4CC397AE}"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TransactionSet</a:t>
            </a:r>
            <a:r>
              <a:rPr lang="en-US" dirty="0" smtClean="0"/>
              <a:t> entity also has </a:t>
            </a:r>
            <a:r>
              <a:rPr lang="en-US" dirty="0" err="1" smtClean="0"/>
              <a:t>rejectField</a:t>
            </a:r>
            <a:r>
              <a:rPr lang="en-US" dirty="0" smtClean="0"/>
              <a:t>() and </a:t>
            </a:r>
            <a:r>
              <a:rPr lang="en-US" dirty="0" err="1" smtClean="0"/>
              <a:t>rejectSubField</a:t>
            </a:r>
            <a:r>
              <a:rPr lang="en-US" dirty="0" smtClean="0"/>
              <a:t>() methods, which can be used to highlight the single field which is the source of the issue. These methods are discussed in detail in the “Introduction to Transaction Rules” lesson.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872E9B09-735B-4530-B630-97B4E40ADA26}"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4DAB29B3-46C3-47EC-A4E1-720BF32DFF4F}"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The first statement returns a warning. The second statement returns an error.</a:t>
            </a:r>
          </a:p>
          <a:p>
            <a:pPr marL="209550" indent="-209550" eaLnBrk="1" hangingPunct="1"/>
            <a:r>
              <a:rPr lang="en-US" smtClean="0"/>
              <a:t>2. There is no functional difference between the two reject statements. The validation level must be supplied (because transaction validation uses the same framework as claim and exposure validation), but the level is ignored.</a:t>
            </a:r>
            <a:endParaRPr lang="en-US" b="1"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Transaction Validation Rules</a:t>
            </a:r>
            <a:r>
              <a:rPr lang="en-US" altLang="en-US" dirty="0" smtClean="0"/>
              <a:t> - </a:t>
            </a:r>
            <a:fld id="{211C349A-83C9-44D0-A356-DBEB3FC715FC}" type="slidenum">
              <a:rPr lang="en-US" altLang="en-US" smtClean="0"/>
              <a:pPr>
                <a:defRPr/>
              </a:pPr>
              <a:t>24</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058FEDA5-DEED-4AFC-9B42-0A8EA8190552}"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9ED720AC-4E77-4076-86B6-26A30B731C3F}"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F2FE0167-4DB6-43A9-97E4-36C0ADEE9C5E}"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3796" name="Rectangle 2"/>
          <p:cNvSpPr>
            <a:spLocks noGrp="1" noRot="1" noChangeAspect="1" noChangeArrowheads="1" noTextEdit="1"/>
          </p:cNvSpPr>
          <p:nvPr>
            <p:ph type="sldImg"/>
          </p:nvPr>
        </p:nvSpPr>
        <p:spPr>
          <a:xfrm>
            <a:off x="715963" y="630238"/>
            <a:ext cx="5432425"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C89BF649-EE11-46DA-9440-D7C397B3672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2425"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Transactions commonly move through the following states:</a:t>
            </a:r>
          </a:p>
          <a:p>
            <a:pPr lvl="1" eaLnBrk="1" hangingPunct="1"/>
            <a:r>
              <a:rPr lang="en-US" dirty="0" smtClean="0"/>
              <a:t>Draft - The transaction is being created. It has not been committed yet.</a:t>
            </a:r>
          </a:p>
          <a:p>
            <a:pPr lvl="1" eaLnBrk="1" hangingPunct="1"/>
            <a:r>
              <a:rPr lang="en-US" dirty="0" smtClean="0"/>
              <a:t>Pending Approval - The transaction is saved, but either authority limits and/or transaction approval rules determine that approval is needed.</a:t>
            </a:r>
          </a:p>
          <a:p>
            <a:pPr lvl="1" eaLnBrk="1" hangingPunct="1"/>
            <a:r>
              <a:rPr lang="en-US" dirty="0" smtClean="0"/>
              <a:t>Rejected - The transaction which required approval has been rejected.</a:t>
            </a:r>
          </a:p>
          <a:p>
            <a:pPr lvl="1" eaLnBrk="1" hangingPunct="1"/>
            <a:r>
              <a:rPr lang="en-US" dirty="0" smtClean="0"/>
              <a:t>Awaiting Submission - Transactions in this state either did not require approval or required and received approval. They remain in this state until their "due date", the date at which they are sent to the external system.</a:t>
            </a:r>
          </a:p>
          <a:p>
            <a:pPr lvl="1" eaLnBrk="1" hangingPunct="1"/>
            <a:r>
              <a:rPr lang="en-US" dirty="0" smtClean="0"/>
              <a:t>Submitting - Transactions are placed in this state immediately before ClaimCenter sends information about the transaction to the external system. They remain in this state until ClaimCenter receives information from the external system identifying how the transaction was processed.</a:t>
            </a:r>
          </a:p>
          <a:p>
            <a:pPr lvl="1" eaLnBrk="1" hangingPunct="1"/>
            <a:r>
              <a:rPr lang="en-US" dirty="0" smtClean="0"/>
              <a:t>Denied - The transaction was denied by the external system.</a:t>
            </a:r>
          </a:p>
          <a:p>
            <a:pPr lvl="1" eaLnBrk="1" hangingPunct="1"/>
            <a:r>
              <a:rPr lang="en-US" dirty="0" smtClean="0"/>
              <a:t>Submitted - The transaction was received by the external system.</a:t>
            </a:r>
          </a:p>
          <a:p>
            <a:pPr lvl="1" eaLnBrk="1" hangingPunct="1"/>
            <a:r>
              <a:rPr lang="en-US" dirty="0" smtClean="0"/>
              <a:t>Pending Void - This status is used for transactions which have been submitted to an external system which a user wants to void. (Prior to Submitting, a user can simply delete the transaction.)</a:t>
            </a:r>
          </a:p>
          <a:p>
            <a:pPr lvl="1" eaLnBrk="1" hangingPunct="1"/>
            <a:r>
              <a:rPr lang="en-US" dirty="0" smtClean="0"/>
              <a:t>Voided - This status indicates the external system has voided the transaction. A voided transaction is one which corresponds to a check which was never given to the payee.</a:t>
            </a:r>
          </a:p>
          <a:p>
            <a:pPr lvl="1" eaLnBrk="1" hangingPunct="1"/>
            <a:r>
              <a:rPr lang="en-US" dirty="0" smtClean="0"/>
              <a:t>Pending Stop - This status is used for transactions which have been submitted to an external system which a user wants to stop. (Prior to Submitting, a user can simply delete the transaction.)</a:t>
            </a:r>
          </a:p>
          <a:p>
            <a:pPr lvl="1" eaLnBrk="1" hangingPunct="1"/>
            <a:r>
              <a:rPr lang="en-US" dirty="0" smtClean="0"/>
              <a:t>Stopped - This status indicates the external system has stopped the transaction. A stopped transaction is one which corresponds to a check which was given to the payee, but was not honored when the institution which cashed the check attempts to collect the funds.</a:t>
            </a:r>
          </a:p>
          <a:p>
            <a:pPr algn="ctr" eaLnBrk="1" hangingPunct="1"/>
            <a:r>
              <a:rPr lang="en-US" dirty="0" smtClean="0"/>
              <a:t>(continued)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DCFB608F-F740-4623-A343-3A8BD6C07268}"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5844"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additional statuses not shown in the diagram above, which have been omitted from the diagram for simplicity’s sake: Pending Transfer and Transferred. Both are similar to Pending Void and Voided. There are also additional nuances regarding when and how a transaction can move from one state to another. For a more exhaustive discussion, refer to the </a:t>
            </a:r>
            <a:r>
              <a:rPr lang="en-US" i="1" smtClean="0"/>
              <a:t>ClaimCenter Application Guide</a:t>
            </a:r>
            <a:r>
              <a:rPr lang="en-US" smtClean="0"/>
              <a:t>.</a:t>
            </a:r>
          </a:p>
          <a:p>
            <a:pPr eaLnBrk="1" hangingPunct="1"/>
            <a:endParaRPr lang="en-US" smtClean="0"/>
          </a:p>
          <a:p>
            <a:pPr eaLnBrk="1" hangingPunct="1"/>
            <a:endParaRPr lang="en-US" smtClean="0"/>
          </a:p>
          <a:p>
            <a:pPr lvl="1"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B138D18B-80D4-41B3-B1C6-F2A295CC86D2}"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Checks commonly move through the following states:</a:t>
            </a:r>
          </a:p>
          <a:p>
            <a:pPr lvl="1" eaLnBrk="1" hangingPunct="1"/>
            <a:r>
              <a:rPr lang="en-US" dirty="0" smtClean="0"/>
              <a:t>Draft - The check is being created. It has not been committed yet.</a:t>
            </a:r>
          </a:p>
          <a:p>
            <a:pPr lvl="1" eaLnBrk="1" hangingPunct="1"/>
            <a:r>
              <a:rPr lang="en-US" dirty="0" smtClean="0"/>
              <a:t>Pending Approval - The check is saved, but transaction approval rules determine that approval is needed.</a:t>
            </a:r>
          </a:p>
          <a:p>
            <a:pPr lvl="1" eaLnBrk="1" hangingPunct="1"/>
            <a:r>
              <a:rPr lang="en-US" dirty="0" smtClean="0"/>
              <a:t>Rejected - The check which required approval has been rejected.</a:t>
            </a:r>
          </a:p>
          <a:p>
            <a:pPr lvl="1" eaLnBrk="1" hangingPunct="1"/>
            <a:r>
              <a:rPr lang="en-US" dirty="0" smtClean="0"/>
              <a:t>Awaiting Submission - checks in this state either did not require approval or required and received approval. They remain in this state until their "due date", the date at which they are sent to the external system.</a:t>
            </a:r>
          </a:p>
          <a:p>
            <a:pPr lvl="1" eaLnBrk="1" hangingPunct="1"/>
            <a:r>
              <a:rPr lang="en-US" dirty="0" smtClean="0"/>
              <a:t>Requesting - checks are placed in this state immediately before ClaimCenter sends information about the check to the external system. They remain in this state until ClaimCenter receives information from the external system identifying how the check was processed.</a:t>
            </a:r>
          </a:p>
          <a:p>
            <a:pPr lvl="1" eaLnBrk="1" hangingPunct="1"/>
            <a:r>
              <a:rPr lang="en-US" dirty="0" smtClean="0"/>
              <a:t>Denied - The check was denied by the external system.</a:t>
            </a:r>
          </a:p>
          <a:p>
            <a:pPr lvl="1" eaLnBrk="1" hangingPunct="1"/>
            <a:r>
              <a:rPr lang="en-US" dirty="0" smtClean="0"/>
              <a:t>Requested - The check was received by the external system.</a:t>
            </a:r>
          </a:p>
          <a:p>
            <a:pPr lvl="1" eaLnBrk="1" hangingPunct="1"/>
            <a:r>
              <a:rPr lang="en-US" dirty="0" smtClean="0"/>
              <a:t>Issued – The check was created by the external system.</a:t>
            </a:r>
          </a:p>
          <a:p>
            <a:pPr lvl="1" eaLnBrk="1" hangingPunct="1"/>
            <a:r>
              <a:rPr lang="en-US" dirty="0" smtClean="0"/>
              <a:t>Cleared – The check was cashed (reported back to ClaimCenter by the external system.)</a:t>
            </a:r>
          </a:p>
          <a:p>
            <a:pPr lvl="1" eaLnBrk="1" hangingPunct="1"/>
            <a:r>
              <a:rPr lang="en-US" dirty="0" smtClean="0"/>
              <a:t>Pending Void - This status is used for checks which have been submitted to an external system which a user wants to void. (Prior to Requesting, a user can simply delete the check.)</a:t>
            </a:r>
          </a:p>
          <a:p>
            <a:pPr lvl="1" eaLnBrk="1" hangingPunct="1"/>
            <a:r>
              <a:rPr lang="en-US" dirty="0" smtClean="0"/>
              <a:t>Voided - This status indicates the external system has voided the check. A voided check is a check which is never given to the payee and never will be.</a:t>
            </a:r>
          </a:p>
          <a:p>
            <a:pPr algn="ctr" eaLnBrk="1" hangingPunct="1"/>
            <a:r>
              <a:rPr lang="en-US" dirty="0" smtClean="0"/>
              <a:t>(continued)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Transaction Validation Rules - </a:t>
            </a:r>
            <a:fld id="{DFE0E21D-59A2-4FF3-A471-DA4C9030CDF0}"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37892"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dirty="0" smtClean="0"/>
              <a:t>Pending Stop - This status is used for checks which have been submitted to an external system which a user wants to stop. (Prior to Submitting, a user can simply delete the check.) </a:t>
            </a:r>
          </a:p>
          <a:p>
            <a:pPr lvl="1" eaLnBrk="1" hangingPunct="1"/>
            <a:r>
              <a:rPr lang="en-US" dirty="0" smtClean="0"/>
              <a:t>Stopped - This status indicates the external system has stopped the check. A stopped check was given to the payee, but was not and will not be honored when the institution which cashed the check attempts to collect the funds.</a:t>
            </a:r>
          </a:p>
          <a:p>
            <a:pPr eaLnBrk="1" hangingPunct="1"/>
            <a:endParaRPr lang="en-US" dirty="0" smtClean="0"/>
          </a:p>
          <a:p>
            <a:pPr eaLnBrk="1" hangingPunct="1"/>
            <a:r>
              <a:rPr lang="en-US" dirty="0" smtClean="0"/>
              <a:t>There are additional statuses not shown in the diagram above, which have been omitted from the diagram for simplicity sake: Notifying (which is the analog of Requesting, but it is used only for manual checks), Pending Transfer and Transferred (both of which are similar to Pending Void and Voided), and Pending Recode and Recoded (both of which are also similar to Pending Void and Voided). There are also additional nuances regarding when and how a check can move from one state to another. For a more exhaustive discussion, refer to the </a:t>
            </a:r>
            <a:r>
              <a:rPr lang="en-US" i="1" dirty="0" smtClean="0"/>
              <a:t>ClaimCenter Application Guide</a:t>
            </a:r>
            <a:r>
              <a:rPr lang="en-US" dirty="0" smtClean="0"/>
              <a:t>.</a:t>
            </a:r>
          </a:p>
          <a:p>
            <a:pPr eaLnBrk="1" hangingPunct="1"/>
            <a:endParaRPr lang="en-US" dirty="0" smtClean="0"/>
          </a:p>
          <a:p>
            <a:pPr eaLnBrk="1" hangingPunct="1"/>
            <a:endParaRPr lang="en-US" dirty="0" smtClean="0"/>
          </a:p>
          <a:p>
            <a:pPr eaLnBrk="1" hangingPunct="1"/>
            <a:endParaRPr lang="en-US" dirty="0" smtClean="0"/>
          </a:p>
          <a:p>
            <a:pPr lvl="1"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1661885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625333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5092358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7992237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891150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04023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6705199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33026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7433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30530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8594096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938056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067C6B4-FCD5-4E8F-BC23-51595AFEF1BE}"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Transaction Validation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12</a:t>
            </a:r>
            <a:r>
              <a:rPr lang="en-US" dirty="0" smtClean="0"/>
              <a:t> February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Edits during the life cycle</a:t>
            </a:r>
          </a:p>
        </p:txBody>
      </p:sp>
      <p:sp>
        <p:nvSpPr>
          <p:cNvPr id="13315" name="Rectangle 57"/>
          <p:cNvSpPr>
            <a:spLocks noGrp="1" noChangeArrowheads="1"/>
          </p:cNvSpPr>
          <p:nvPr>
            <p:ph idx="1"/>
          </p:nvPr>
        </p:nvSpPr>
        <p:spPr>
          <a:xfrm>
            <a:off x="6015038" y="1884363"/>
            <a:ext cx="2865437" cy="4486275"/>
          </a:xfrm>
        </p:spPr>
        <p:txBody>
          <a:bodyPr/>
          <a:lstStyle/>
          <a:p>
            <a:pPr>
              <a:buFont typeface="Arial" charset="0"/>
              <a:buChar char="•"/>
            </a:pPr>
            <a:r>
              <a:rPr lang="en-US" smtClean="0"/>
              <a:t>Transactions and checks can be modified while object is in any status listed here</a:t>
            </a:r>
          </a:p>
          <a:p>
            <a:pPr>
              <a:buFont typeface="Arial" charset="0"/>
              <a:buChar char="•"/>
            </a:pPr>
            <a:r>
              <a:rPr lang="en-US" smtClean="0"/>
              <a:t>Whenever transaction or check is created or changed, data must be validated before it is written to database</a:t>
            </a:r>
          </a:p>
          <a:p>
            <a:pPr lvl="1"/>
            <a:endParaRPr lang="en-US" smtClean="0"/>
          </a:p>
        </p:txBody>
      </p:sp>
      <p:grpSp>
        <p:nvGrpSpPr>
          <p:cNvPr id="13316" name="Group 3"/>
          <p:cNvGrpSpPr>
            <a:grpSpLocks/>
          </p:cNvGrpSpPr>
          <p:nvPr/>
        </p:nvGrpSpPr>
        <p:grpSpPr bwMode="auto">
          <a:xfrm>
            <a:off x="2628900" y="773113"/>
            <a:ext cx="1531938" cy="719137"/>
            <a:chOff x="2578" y="1511"/>
            <a:chExt cx="965" cy="453"/>
          </a:xfrm>
        </p:grpSpPr>
        <p:sp>
          <p:nvSpPr>
            <p:cNvPr id="13350"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51"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13317" name="Group 6"/>
          <p:cNvGrpSpPr>
            <a:grpSpLocks/>
          </p:cNvGrpSpPr>
          <p:nvPr/>
        </p:nvGrpSpPr>
        <p:grpSpPr bwMode="auto">
          <a:xfrm>
            <a:off x="503238" y="773113"/>
            <a:ext cx="1531937" cy="719137"/>
            <a:chOff x="1637" y="2605"/>
            <a:chExt cx="965" cy="453"/>
          </a:xfrm>
        </p:grpSpPr>
        <p:sp>
          <p:nvSpPr>
            <p:cNvPr id="13348"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9"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13318" name="Group 9"/>
          <p:cNvGrpSpPr>
            <a:grpSpLocks/>
          </p:cNvGrpSpPr>
          <p:nvPr/>
        </p:nvGrpSpPr>
        <p:grpSpPr bwMode="auto">
          <a:xfrm>
            <a:off x="2628900" y="1778000"/>
            <a:ext cx="1531938" cy="719138"/>
            <a:chOff x="2578" y="1511"/>
            <a:chExt cx="965" cy="453"/>
          </a:xfrm>
        </p:grpSpPr>
        <p:sp>
          <p:nvSpPr>
            <p:cNvPr id="13346"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7"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13319" name="Group 12"/>
          <p:cNvGrpSpPr>
            <a:grpSpLocks/>
          </p:cNvGrpSpPr>
          <p:nvPr/>
        </p:nvGrpSpPr>
        <p:grpSpPr bwMode="auto">
          <a:xfrm>
            <a:off x="4867275" y="758825"/>
            <a:ext cx="1531938" cy="719138"/>
            <a:chOff x="1637" y="2605"/>
            <a:chExt cx="965" cy="453"/>
          </a:xfrm>
        </p:grpSpPr>
        <p:sp>
          <p:nvSpPr>
            <p:cNvPr id="13344"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5"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sp>
        <p:nvSpPr>
          <p:cNvPr id="13320" name="Line 18"/>
          <p:cNvSpPr>
            <a:spLocks noChangeShapeType="1"/>
          </p:cNvSpPr>
          <p:nvPr/>
        </p:nvSpPr>
        <p:spPr bwMode="auto">
          <a:xfrm>
            <a:off x="498475" y="3638550"/>
            <a:ext cx="5027613"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25" name="Picture 35" descr="Claim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776538"/>
            <a:ext cx="1062037" cy="7540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3326" name="Picture 37"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Line 46"/>
          <p:cNvSpPr>
            <a:spLocks noChangeShapeType="1"/>
          </p:cNvSpPr>
          <p:nvPr/>
        </p:nvSpPr>
        <p:spPr bwMode="auto">
          <a:xfrm flipV="1">
            <a:off x="3394075" y="2516188"/>
            <a:ext cx="0" cy="36115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8" name="Group 79"/>
          <p:cNvGrpSpPr>
            <a:grpSpLocks/>
          </p:cNvGrpSpPr>
          <p:nvPr/>
        </p:nvGrpSpPr>
        <p:grpSpPr bwMode="auto">
          <a:xfrm>
            <a:off x="3597275" y="3938588"/>
            <a:ext cx="1531938" cy="719137"/>
            <a:chOff x="1637" y="2605"/>
            <a:chExt cx="965" cy="453"/>
          </a:xfrm>
        </p:grpSpPr>
        <p:sp>
          <p:nvSpPr>
            <p:cNvPr id="13342" name="Rectangle 80"/>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3" name="Text Box 81"/>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Submitted</a:t>
              </a:r>
            </a:p>
          </p:txBody>
        </p:sp>
      </p:grpSp>
      <p:grpSp>
        <p:nvGrpSpPr>
          <p:cNvPr id="13329" name="Group 82"/>
          <p:cNvGrpSpPr>
            <a:grpSpLocks/>
          </p:cNvGrpSpPr>
          <p:nvPr/>
        </p:nvGrpSpPr>
        <p:grpSpPr bwMode="auto">
          <a:xfrm>
            <a:off x="3597275" y="5773738"/>
            <a:ext cx="1531938" cy="719137"/>
            <a:chOff x="1637" y="2605"/>
            <a:chExt cx="965" cy="453"/>
          </a:xfrm>
        </p:grpSpPr>
        <p:sp>
          <p:nvSpPr>
            <p:cNvPr id="13340" name="Rectangle 83"/>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1" name="Text Box 8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Cleared</a:t>
              </a:r>
            </a:p>
          </p:txBody>
        </p:sp>
      </p:grpSp>
      <p:sp>
        <p:nvSpPr>
          <p:cNvPr id="13330" name="AutoShape 85"/>
          <p:cNvSpPr>
            <a:spLocks noChangeArrowheads="1"/>
          </p:cNvSpPr>
          <p:nvPr/>
        </p:nvSpPr>
        <p:spPr bwMode="auto">
          <a:xfrm>
            <a:off x="4683125" y="3665538"/>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nvGrpSpPr>
          <p:cNvPr id="13331" name="Group 86"/>
          <p:cNvGrpSpPr>
            <a:grpSpLocks/>
          </p:cNvGrpSpPr>
          <p:nvPr/>
        </p:nvGrpSpPr>
        <p:grpSpPr bwMode="auto">
          <a:xfrm>
            <a:off x="4800600" y="5562600"/>
            <a:ext cx="654050" cy="454025"/>
            <a:chOff x="3153" y="1049"/>
            <a:chExt cx="752" cy="523"/>
          </a:xfrm>
        </p:grpSpPr>
        <p:sp>
          <p:nvSpPr>
            <p:cNvPr id="13338" name="Rectangle 8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339" name="Picture 8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32" name="Line 89"/>
          <p:cNvSpPr>
            <a:spLocks noChangeShapeType="1"/>
          </p:cNvSpPr>
          <p:nvPr/>
        </p:nvSpPr>
        <p:spPr bwMode="auto">
          <a:xfrm>
            <a:off x="3395663" y="6127750"/>
            <a:ext cx="20320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3" name="Group 90"/>
          <p:cNvGrpSpPr>
            <a:grpSpLocks/>
          </p:cNvGrpSpPr>
          <p:nvPr/>
        </p:nvGrpSpPr>
        <p:grpSpPr bwMode="auto">
          <a:xfrm>
            <a:off x="1670050" y="3932238"/>
            <a:ext cx="1531938" cy="719137"/>
            <a:chOff x="1637" y="2605"/>
            <a:chExt cx="965" cy="453"/>
          </a:xfrm>
        </p:grpSpPr>
        <p:sp>
          <p:nvSpPr>
            <p:cNvPr id="13336" name="Rectangle 91"/>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7" name="Text Box 92"/>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13334" name="Line 93"/>
          <p:cNvSpPr>
            <a:spLocks noChangeShapeType="1"/>
          </p:cNvSpPr>
          <p:nvPr/>
        </p:nvSpPr>
        <p:spPr bwMode="auto">
          <a:xfrm>
            <a:off x="3201988" y="429260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3335" name="Picture 38" descr="claim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and check life cycles</a:t>
            </a:r>
          </a:p>
          <a:p>
            <a:pPr>
              <a:lnSpc>
                <a:spcPct val="150000"/>
              </a:lnSpc>
              <a:buFont typeface="Arial" charset="0"/>
              <a:buChar char="•"/>
            </a:pPr>
            <a:r>
              <a:rPr lang="en-US" sz="2800" smtClean="0"/>
              <a:t>Transaction validation basics</a:t>
            </a:r>
          </a:p>
          <a:p>
            <a:pPr>
              <a:lnSpc>
                <a:spcPct val="150000"/>
              </a:lnSpc>
              <a:buFont typeface="Arial" charset="0"/>
              <a:buChar char="•"/>
            </a:pPr>
            <a:r>
              <a:rPr lang="en-US" sz="2800" smtClean="0">
                <a:solidFill>
                  <a:srgbClr val="C0C0C0"/>
                </a:solidFill>
              </a:rPr>
              <a:t>Transaction validation rules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3568700"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3" name="Text Box 3"/>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5364" name="AutoShape 4"/>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5365"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5366"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7"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Approval</a:t>
            </a:r>
          </a:p>
        </p:txBody>
      </p:sp>
      <p:sp>
        <p:nvSpPr>
          <p:cNvPr id="15368"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9"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5370" name="Rectangle 10"/>
          <p:cNvSpPr>
            <a:spLocks noGrp="1" noChangeArrowheads="1"/>
          </p:cNvSpPr>
          <p:nvPr>
            <p:ph type="title"/>
          </p:nvPr>
        </p:nvSpPr>
        <p:spPr/>
        <p:txBody>
          <a:bodyPr/>
          <a:lstStyle/>
          <a:p>
            <a:pPr eaLnBrk="1" hangingPunct="1"/>
            <a:r>
              <a:rPr lang="en-US" smtClean="0"/>
              <a:t>Review: Transaction rules</a:t>
            </a:r>
          </a:p>
        </p:txBody>
      </p:sp>
      <p:sp>
        <p:nvSpPr>
          <p:cNvPr id="15371" name="Rectangle 11"/>
          <p:cNvSpPr>
            <a:spLocks noGrp="1" noChangeArrowheads="1"/>
          </p:cNvSpPr>
          <p:nvPr>
            <p:ph idx="1"/>
          </p:nvPr>
        </p:nvSpPr>
        <p:spPr>
          <a:xfrm>
            <a:off x="561975" y="4645025"/>
            <a:ext cx="8318500" cy="1725613"/>
          </a:xfrm>
        </p:spPr>
        <p:txBody>
          <a:bodyPr/>
          <a:lstStyle/>
          <a:p>
            <a:pPr>
              <a:buFont typeface="Arial" charset="0"/>
              <a:buChar char="•"/>
            </a:pPr>
            <a:r>
              <a:rPr lang="en-US" smtClean="0"/>
              <a:t>Transaction validation rules determine if transaction is valid and committable</a:t>
            </a:r>
          </a:p>
          <a:p>
            <a:pPr lvl="1"/>
            <a:endParaRPr lang="en-US" smtClean="0"/>
          </a:p>
        </p:txBody>
      </p:sp>
      <p:sp>
        <p:nvSpPr>
          <p:cNvPr id="15372" name="Rectangle 12"/>
          <p:cNvSpPr>
            <a:spLocks noChangeArrowheads="1"/>
          </p:cNvSpPr>
          <p:nvPr/>
        </p:nvSpPr>
        <p:spPr bwMode="auto">
          <a:xfrm>
            <a:off x="1004888" y="2913063"/>
            <a:ext cx="1847850" cy="484187"/>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73"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5374" name="Rectangle 14"/>
          <p:cNvSpPr>
            <a:spLocks noChangeArrowheads="1"/>
          </p:cNvSpPr>
          <p:nvPr/>
        </p:nvSpPr>
        <p:spPr bwMode="auto">
          <a:xfrm>
            <a:off x="1004888" y="3606800"/>
            <a:ext cx="1847850" cy="484188"/>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75"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5376" name="Text Box 16"/>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5377" name="Text Box 17"/>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5378"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79"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0"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Transaction validation: Examples</a:t>
            </a:r>
          </a:p>
        </p:txBody>
      </p:sp>
      <p:sp>
        <p:nvSpPr>
          <p:cNvPr id="16389" name="Text Box 8"/>
          <p:cNvSpPr txBox="1">
            <a:spLocks noChangeArrowheads="1"/>
          </p:cNvSpPr>
          <p:nvPr/>
        </p:nvSpPr>
        <p:spPr bwMode="auto">
          <a:xfrm>
            <a:off x="206166" y="4352278"/>
            <a:ext cx="234854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Generate a Warning (But Let Transaction Be Created/Modified)</a:t>
            </a:r>
          </a:p>
        </p:txBody>
      </p:sp>
      <p:sp>
        <p:nvSpPr>
          <p:cNvPr id="16390" name="Text Box 10"/>
          <p:cNvSpPr txBox="1">
            <a:spLocks noChangeArrowheads="1"/>
          </p:cNvSpPr>
          <p:nvPr/>
        </p:nvSpPr>
        <p:spPr bwMode="auto">
          <a:xfrm>
            <a:off x="4363079" y="5325677"/>
            <a:ext cx="22082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Generate an Error (Transaction Cannot Be Created/Modified)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079" y="1544945"/>
            <a:ext cx="4780921" cy="37926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14" y="572883"/>
            <a:ext cx="4783127" cy="37926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TransactionSet in 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985838"/>
            <a:ext cx="6015037" cy="2736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pPr eaLnBrk="1" hangingPunct="1"/>
            <a:r>
              <a:rPr lang="en-US" smtClean="0"/>
              <a:t>Validation levels for transactions</a:t>
            </a:r>
          </a:p>
        </p:txBody>
      </p:sp>
      <p:sp>
        <p:nvSpPr>
          <p:cNvPr id="17412" name="Rectangle 3"/>
          <p:cNvSpPr>
            <a:spLocks noGrp="1" noChangeArrowheads="1"/>
          </p:cNvSpPr>
          <p:nvPr>
            <p:ph idx="1"/>
          </p:nvPr>
        </p:nvSpPr>
        <p:spPr>
          <a:xfrm>
            <a:off x="519113" y="3935413"/>
            <a:ext cx="8318500" cy="2454275"/>
          </a:xfrm>
        </p:spPr>
        <p:txBody>
          <a:bodyPr/>
          <a:lstStyle/>
          <a:p>
            <a:pPr>
              <a:buFont typeface="Arial" charset="0"/>
              <a:buChar char="•"/>
            </a:pPr>
            <a:r>
              <a:rPr lang="en-US" smtClean="0"/>
              <a:t>Transaction set objects and transaction objects do not have validation levels, but they use same validation mechanism as claims and exposures</a:t>
            </a:r>
          </a:p>
          <a:p>
            <a:pPr lvl="1"/>
            <a:r>
              <a:rPr lang="en-US" smtClean="0"/>
              <a:t>Therefore, transaction validation rules must reference validation level, but level is ignored</a:t>
            </a:r>
          </a:p>
        </p:txBody>
      </p:sp>
      <p:sp>
        <p:nvSpPr>
          <p:cNvPr id="17413" name="AutoShape 8"/>
          <p:cNvSpPr>
            <a:spLocks noChangeArrowheads="1"/>
          </p:cNvSpPr>
          <p:nvPr/>
        </p:nvSpPr>
        <p:spPr bwMode="auto">
          <a:xfrm>
            <a:off x="1614488" y="3128963"/>
            <a:ext cx="5915025" cy="171450"/>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and check life cycles </a:t>
            </a:r>
          </a:p>
          <a:p>
            <a:pPr>
              <a:lnSpc>
                <a:spcPct val="150000"/>
              </a:lnSpc>
              <a:buFont typeface="Arial" charset="0"/>
              <a:buChar char="•"/>
            </a:pPr>
            <a:r>
              <a:rPr lang="en-US" sz="2800" smtClean="0">
                <a:solidFill>
                  <a:srgbClr val="C0C0C0"/>
                </a:solidFill>
              </a:rPr>
              <a:t>Transaction validation basics</a:t>
            </a:r>
          </a:p>
          <a:p>
            <a:pPr>
              <a:lnSpc>
                <a:spcPct val="150000"/>
              </a:lnSpc>
              <a:buFont typeface="Arial" charset="0"/>
              <a:buChar char="•"/>
            </a:pPr>
            <a:r>
              <a:rPr lang="en-US" sz="2800" smtClean="0"/>
              <a:t>Transaction validation rules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Transaction validation rules</a:t>
            </a:r>
          </a:p>
        </p:txBody>
      </p:sp>
      <p:sp>
        <p:nvSpPr>
          <p:cNvPr id="19459" name="Rectangle 3"/>
          <p:cNvSpPr>
            <a:spLocks noGrp="1" noChangeArrowheads="1"/>
          </p:cNvSpPr>
          <p:nvPr>
            <p:ph idx="1"/>
          </p:nvPr>
        </p:nvSpPr>
        <p:spPr>
          <a:xfrm>
            <a:off x="519113" y="5564188"/>
            <a:ext cx="8318500" cy="825500"/>
          </a:xfrm>
        </p:spPr>
        <p:txBody>
          <a:bodyPr/>
          <a:lstStyle/>
          <a:p>
            <a:pPr>
              <a:buFont typeface="Arial" charset="0"/>
              <a:buChar char="•"/>
            </a:pPr>
            <a:r>
              <a:rPr lang="en-US" smtClean="0"/>
              <a:t>Organized in same manner as claim validation rules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19" y="741108"/>
            <a:ext cx="8908026" cy="347151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buFont typeface="Arial" charset="0"/>
              <a:buChar char="•"/>
            </a:pPr>
            <a:r>
              <a:rPr lang="en-US" smtClean="0"/>
              <a:t>Syntax: </a:t>
            </a:r>
            <a:r>
              <a:rPr lang="en-US" sz="2200" i="1" smtClean="0">
                <a:solidFill>
                  <a:srgbClr val="0033CC"/>
                </a:solidFill>
              </a:rPr>
              <a:t>transactionSet</a:t>
            </a:r>
            <a:r>
              <a:rPr lang="en-US" sz="2200" smtClean="0">
                <a:solidFill>
                  <a:srgbClr val="FF3300"/>
                </a:solidFill>
              </a:rPr>
              <a:t>.reject (</a:t>
            </a:r>
            <a:br>
              <a:rPr lang="en-US" sz="2200" smtClean="0">
                <a:solidFill>
                  <a:srgbClr val="FF3300"/>
                </a:solidFill>
              </a:rPr>
            </a:br>
            <a:r>
              <a:rPr lang="en-US" sz="2200" smtClean="0">
                <a:solidFill>
                  <a:srgbClr val="FF3300"/>
                </a:solidFill>
              </a:rPr>
              <a:t>	</a:t>
            </a:r>
            <a:r>
              <a:rPr lang="en-US" sz="2200" i="1" smtClean="0">
                <a:solidFill>
                  <a:srgbClr val="0033CC"/>
                </a:solidFill>
              </a:rPr>
              <a:t>errorLevel</a:t>
            </a:r>
            <a:r>
              <a:rPr lang="en-US" sz="2200" smtClean="0">
                <a:solidFill>
                  <a:srgbClr val="FF3300"/>
                </a:solidFill>
              </a:rPr>
              <a:t>, </a:t>
            </a:r>
            <a:r>
              <a:rPr lang="en-US" sz="2200" i="1" smtClean="0">
                <a:solidFill>
                  <a:srgbClr val="0033CC"/>
                </a:solidFill>
              </a:rPr>
              <a:t>errorText</a:t>
            </a:r>
            <a:r>
              <a:rPr lang="en-US" sz="2200" smtClean="0">
                <a:solidFill>
                  <a:srgbClr val="FF3300"/>
                </a:solidFill>
              </a:rPr>
              <a:t>,</a:t>
            </a:r>
            <a:br>
              <a:rPr lang="en-US" sz="2200" smtClean="0">
                <a:solidFill>
                  <a:srgbClr val="FF3300"/>
                </a:solidFill>
              </a:rPr>
            </a:br>
            <a:r>
              <a:rPr lang="en-US" sz="2200" smtClean="0">
                <a:solidFill>
                  <a:srgbClr val="FF3300"/>
                </a:solidFill>
              </a:rPr>
              <a:t>	</a:t>
            </a:r>
            <a:r>
              <a:rPr lang="en-US" sz="2200" i="1" smtClean="0">
                <a:solidFill>
                  <a:srgbClr val="0033CC"/>
                </a:solidFill>
              </a:rPr>
              <a:t>warnLevel</a:t>
            </a:r>
            <a:r>
              <a:rPr lang="en-US" sz="2200" smtClean="0">
                <a:solidFill>
                  <a:srgbClr val="FF3300"/>
                </a:solidFill>
              </a:rPr>
              <a:t>, </a:t>
            </a:r>
            <a:r>
              <a:rPr lang="en-US" sz="2200" i="1" smtClean="0">
                <a:solidFill>
                  <a:srgbClr val="0033CC"/>
                </a:solidFill>
              </a:rPr>
              <a:t>warnText</a:t>
            </a:r>
            <a:r>
              <a:rPr lang="en-US" sz="2200" smtClean="0">
                <a:solidFill>
                  <a:srgbClr val="FF3300"/>
                </a:solidFill>
              </a:rPr>
              <a:t>)</a:t>
            </a:r>
          </a:p>
          <a:p>
            <a:pPr>
              <a:buFont typeface="Arial" charset="0"/>
              <a:buChar char="•"/>
            </a:pPr>
            <a:endParaRPr lang="en-US" sz="2200" smtClean="0"/>
          </a:p>
          <a:p>
            <a:pPr>
              <a:buFont typeface="Arial" charset="0"/>
              <a:buChar char="•"/>
            </a:pPr>
            <a:endParaRPr lang="en-US" sz="2200" smtClean="0"/>
          </a:p>
          <a:p>
            <a:pPr>
              <a:buFont typeface="Arial" charset="0"/>
              <a:buChar char="•"/>
            </a:pPr>
            <a:endParaRPr lang="en-US" sz="2200" smtClean="0"/>
          </a:p>
          <a:p>
            <a:pPr>
              <a:buFont typeface="Arial" charset="0"/>
              <a:buChar char="•"/>
            </a:pPr>
            <a:endParaRPr lang="en-US" sz="2200" smtClean="0"/>
          </a:p>
          <a:p>
            <a:pPr>
              <a:buFont typeface="Arial" charset="0"/>
              <a:buChar char="•"/>
            </a:pPr>
            <a:endParaRPr lang="en-US" sz="2200" smtClean="0"/>
          </a:p>
          <a:p>
            <a:pPr>
              <a:buFont typeface="Wingdings 3" pitchFamily="18" charset="2"/>
              <a:buNone/>
            </a:pPr>
            <a:endParaRPr lang="en-US" sz="2200" smtClean="0"/>
          </a:p>
          <a:p>
            <a:pPr>
              <a:buFont typeface="Arial" charset="0"/>
              <a:buChar char="•"/>
            </a:pPr>
            <a:r>
              <a:rPr lang="en-US" sz="2200" smtClean="0"/>
              <a:t>Method only on transactionSet (not Transaction or check)</a:t>
            </a:r>
          </a:p>
          <a:p>
            <a:pPr>
              <a:buFont typeface="Arial" charset="0"/>
              <a:buChar char="•"/>
            </a:pPr>
            <a:r>
              <a:rPr lang="en-US" sz="2200" smtClean="0"/>
              <a:t>Because transaction sets do not have maturity levels, there is no practical purpose to having warning and error in same rule</a:t>
            </a:r>
          </a:p>
        </p:txBody>
      </p:sp>
      <p:sp>
        <p:nvSpPr>
          <p:cNvPr id="20483" name="Rectangle 2"/>
          <p:cNvSpPr>
            <a:spLocks noGrp="1" noChangeArrowheads="1"/>
          </p:cNvSpPr>
          <p:nvPr>
            <p:ph type="title"/>
          </p:nvPr>
        </p:nvSpPr>
        <p:spPr/>
        <p:txBody>
          <a:bodyPr/>
          <a:lstStyle/>
          <a:p>
            <a:pPr eaLnBrk="1" hangingPunct="1"/>
            <a:r>
              <a:rPr lang="en-US" smtClean="0"/>
              <a:t>The reject() method</a:t>
            </a:r>
          </a:p>
        </p:txBody>
      </p:sp>
      <p:pic>
        <p:nvPicPr>
          <p:cNvPr id="2048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2420938"/>
            <a:ext cx="7588250" cy="9493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48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3667125"/>
            <a:ext cx="7570788" cy="88423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486" name="Text Box 6"/>
          <p:cNvSpPr txBox="1">
            <a:spLocks noChangeArrowheads="1"/>
          </p:cNvSpPr>
          <p:nvPr/>
        </p:nvSpPr>
        <p:spPr bwMode="auto">
          <a:xfrm>
            <a:off x="6869113" y="4189413"/>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Error</a:t>
            </a:r>
          </a:p>
        </p:txBody>
      </p:sp>
      <p:sp>
        <p:nvSpPr>
          <p:cNvPr id="20487" name="Text Box 7"/>
          <p:cNvSpPr txBox="1">
            <a:spLocks noChangeArrowheads="1"/>
          </p:cNvSpPr>
          <p:nvPr/>
        </p:nvSpPr>
        <p:spPr bwMode="auto">
          <a:xfrm>
            <a:off x="6556375" y="2503488"/>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Warning</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Validation example: Warning</a:t>
            </a:r>
          </a:p>
        </p:txBody>
      </p:sp>
      <p:pic>
        <p:nvPicPr>
          <p:cNvPr id="6" name="Picture 4" descr="C:\Users\trhoades\AppData\Local\Temp\SNAGHTML65bf7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36" y="1530707"/>
            <a:ext cx="6343650" cy="436245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6"/>
          <p:cNvSpPr>
            <a:spLocks noChangeArrowheads="1"/>
          </p:cNvSpPr>
          <p:nvPr/>
        </p:nvSpPr>
        <p:spPr bwMode="auto">
          <a:xfrm>
            <a:off x="748160" y="5114693"/>
            <a:ext cx="4335117" cy="45036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36" y="1143104"/>
            <a:ext cx="3280723" cy="308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Validation example: Error</a:t>
            </a:r>
          </a:p>
        </p:txBody>
      </p:sp>
      <p:sp>
        <p:nvSpPr>
          <p:cNvPr id="22531" name="Rectangle 6"/>
          <p:cNvSpPr>
            <a:spLocks noGrp="1" noChangeArrowheads="1"/>
          </p:cNvSpPr>
          <p:nvPr>
            <p:ph idx="1"/>
          </p:nvPr>
        </p:nvSpPr>
        <p:spPr>
          <a:xfrm>
            <a:off x="519113" y="4803775"/>
            <a:ext cx="8318500" cy="1585913"/>
          </a:xfrm>
        </p:spPr>
        <p:txBody>
          <a:bodyPr/>
          <a:lstStyle/>
          <a:p>
            <a:pPr>
              <a:buFont typeface="Arial" charset="0"/>
              <a:buChar char="•"/>
            </a:pPr>
            <a:r>
              <a:rPr lang="en-US" smtClean="0"/>
              <a:t>If the transaction set is a reserve set for over $1,000,000:</a:t>
            </a:r>
          </a:p>
          <a:p>
            <a:pPr lvl="1"/>
            <a:r>
              <a:rPr lang="en-US" smtClean="0"/>
              <a:t>An error message is displayed</a:t>
            </a:r>
          </a:p>
          <a:p>
            <a:pPr lvl="1"/>
            <a:r>
              <a:rPr lang="en-US" smtClean="0"/>
              <a:t>The save is prevented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6" y="1797460"/>
            <a:ext cx="9123363" cy="2476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16"/>
          <p:cNvSpPr>
            <a:spLocks noChangeArrowheads="1"/>
          </p:cNvSpPr>
          <p:nvPr/>
        </p:nvSpPr>
        <p:spPr bwMode="auto">
          <a:xfrm>
            <a:off x="2635953" y="3482538"/>
            <a:ext cx="6508046" cy="65684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life cycle of transactions and checks</a:t>
            </a:r>
          </a:p>
          <a:p>
            <a:pPr lvl="1" eaLnBrk="1" hangingPunct="1"/>
            <a:r>
              <a:rPr lang="en-US" smtClean="0"/>
              <a:t>Describe how transactions are validated</a:t>
            </a:r>
          </a:p>
          <a:p>
            <a:pPr lvl="1" eaLnBrk="1" hangingPunct="1"/>
            <a:r>
              <a:rPr lang="en-US" smtClean="0"/>
              <a:t>Write transaction validation rules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Validation example with financial measures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717" y="669681"/>
            <a:ext cx="7906774" cy="582729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007" y="519392"/>
            <a:ext cx="5184968" cy="30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16"/>
          <p:cNvSpPr>
            <a:spLocks noChangeArrowheads="1"/>
          </p:cNvSpPr>
          <p:nvPr/>
        </p:nvSpPr>
        <p:spPr bwMode="auto">
          <a:xfrm>
            <a:off x="1583767" y="1346900"/>
            <a:ext cx="1773208" cy="17506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16"/>
          <p:cNvSpPr>
            <a:spLocks noChangeArrowheads="1"/>
          </p:cNvSpPr>
          <p:nvPr/>
        </p:nvSpPr>
        <p:spPr bwMode="auto">
          <a:xfrm>
            <a:off x="1583766" y="1645086"/>
            <a:ext cx="6495521" cy="10605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16"/>
          <p:cNvSpPr>
            <a:spLocks noChangeArrowheads="1"/>
          </p:cNvSpPr>
          <p:nvPr/>
        </p:nvSpPr>
        <p:spPr bwMode="auto">
          <a:xfrm>
            <a:off x="1583767" y="3388292"/>
            <a:ext cx="7394724" cy="10605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Text Box 7"/>
          <p:cNvSpPr txBox="1">
            <a:spLocks noChangeArrowheads="1"/>
          </p:cNvSpPr>
          <p:nvPr/>
        </p:nvSpPr>
        <p:spPr bwMode="auto">
          <a:xfrm>
            <a:off x="6200384" y="838067"/>
            <a:ext cx="2778107" cy="615553"/>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t>Newly created object (</a:t>
            </a:r>
            <a:r>
              <a:rPr lang="en-US" dirty="0" err="1" smtClean="0"/>
              <a:t>boolean</a:t>
            </a:r>
            <a:r>
              <a:rPr lang="en-US" dirty="0" smtClean="0"/>
              <a:t>)</a:t>
            </a:r>
            <a:endParaRPr lang="en-US" dirty="0"/>
          </a:p>
        </p:txBody>
      </p:sp>
      <p:sp>
        <p:nvSpPr>
          <p:cNvPr id="10" name="Line 19"/>
          <p:cNvSpPr>
            <a:spLocks noChangeShapeType="1"/>
          </p:cNvSpPr>
          <p:nvPr/>
        </p:nvSpPr>
        <p:spPr bwMode="auto">
          <a:xfrm flipH="1">
            <a:off x="3356975" y="1135768"/>
            <a:ext cx="2843409" cy="36140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Uses of </a:t>
            </a:r>
            <a:r>
              <a:rPr lang="en-US" dirty="0" err="1" smtClean="0"/>
              <a:t>rejectField</a:t>
            </a:r>
            <a:r>
              <a:rPr lang="en-US" dirty="0" smtClean="0"/>
              <a:t>() and </a:t>
            </a:r>
            <a:r>
              <a:rPr lang="en-US" dirty="0" err="1" smtClean="0"/>
              <a:t>rejectSubField</a:t>
            </a:r>
            <a:r>
              <a:rPr lang="en-US" dirty="0" smtClean="0"/>
              <a: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 y="3890195"/>
            <a:ext cx="9123363" cy="2642629"/>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657" y="555677"/>
            <a:ext cx="5047020" cy="37852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life cycle of transactions and checks</a:t>
            </a:r>
          </a:p>
          <a:p>
            <a:pPr lvl="1" eaLnBrk="1" hangingPunct="1"/>
            <a:r>
              <a:rPr lang="en-US" smtClean="0"/>
              <a:t>Describe how transactions are validated</a:t>
            </a:r>
          </a:p>
          <a:p>
            <a:pPr lvl="1" eaLnBrk="1" hangingPunct="1"/>
            <a:r>
              <a:rPr lang="en-US" smtClean="0"/>
              <a:t>Write transaction validation rules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is the functional difference (if any) between these two reject statements:</a:t>
            </a:r>
            <a:br>
              <a:rPr lang="en-US" smtClean="0"/>
            </a:br>
            <a:endParaRPr lang="en-US" smtClean="0"/>
          </a:p>
          <a:p>
            <a:pPr marL="457200" indent="-457200">
              <a:buFont typeface="Webdings" pitchFamily="18" charset="2"/>
              <a:buAutoNum type="arabicPeriod"/>
            </a:pPr>
            <a:endParaRPr lang="en-US" smtClean="0"/>
          </a:p>
          <a:p>
            <a:pPr marL="457200" indent="-457200">
              <a:buFont typeface="Webdings" pitchFamily="18" charset="2"/>
              <a:buAutoNum type="arabicPeriod"/>
            </a:pPr>
            <a:endParaRPr lang="en-US" smtClean="0"/>
          </a:p>
          <a:p>
            <a:pPr marL="457200" indent="-457200">
              <a:buFont typeface="Webdings" pitchFamily="18" charset="2"/>
              <a:buNone/>
            </a:pPr>
            <a:endParaRPr lang="en-US" smtClean="0"/>
          </a:p>
          <a:p>
            <a:pPr marL="457200" indent="-457200">
              <a:buFont typeface="Webdings" pitchFamily="18" charset="2"/>
              <a:buAutoNum type="arabicPeriod" startAt="2"/>
            </a:pPr>
            <a:r>
              <a:rPr lang="en-US" smtClean="0"/>
              <a:t>What is the functional difference (if any) between these two reject statements:</a:t>
            </a:r>
          </a:p>
        </p:txBody>
      </p:sp>
      <p:pic>
        <p:nvPicPr>
          <p:cNvPr id="266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25" y="1789113"/>
            <a:ext cx="7902575" cy="852487"/>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2759075"/>
            <a:ext cx="7869237" cy="815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3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775" y="5570538"/>
            <a:ext cx="7827963" cy="8032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3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4602163"/>
            <a:ext cx="7869237" cy="815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4571141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Transaction and check life cycles</a:t>
            </a:r>
          </a:p>
          <a:p>
            <a:pPr>
              <a:lnSpc>
                <a:spcPct val="150000"/>
              </a:lnSpc>
              <a:buFont typeface="Arial" charset="0"/>
              <a:buChar char="•"/>
            </a:pPr>
            <a:r>
              <a:rPr lang="en-US" sz="2800" smtClean="0">
                <a:solidFill>
                  <a:srgbClr val="C0C0C0"/>
                </a:solidFill>
              </a:rPr>
              <a:t>Transaction validation basics</a:t>
            </a:r>
          </a:p>
          <a:p>
            <a:pPr>
              <a:lnSpc>
                <a:spcPct val="150000"/>
              </a:lnSpc>
              <a:buFont typeface="Arial" charset="0"/>
              <a:buChar char="•"/>
            </a:pPr>
            <a:r>
              <a:rPr lang="en-US" sz="2800" smtClean="0">
                <a:solidFill>
                  <a:srgbClr val="C0C0C0"/>
                </a:solidFill>
              </a:rPr>
              <a:t>Transaction validation rules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49" y="1066800"/>
            <a:ext cx="7464375" cy="20205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p:txBody>
          <a:bodyPr/>
          <a:lstStyle/>
          <a:p>
            <a:pPr eaLnBrk="1" hangingPunct="1"/>
            <a:r>
              <a:rPr lang="en-US" smtClean="0"/>
              <a:t>Transaction and check life cycles</a:t>
            </a:r>
          </a:p>
        </p:txBody>
      </p:sp>
      <p:sp>
        <p:nvSpPr>
          <p:cNvPr id="7171" name="Rectangle 3"/>
          <p:cNvSpPr>
            <a:spLocks noGrp="1" noChangeArrowheads="1"/>
          </p:cNvSpPr>
          <p:nvPr>
            <p:ph idx="1"/>
          </p:nvPr>
        </p:nvSpPr>
        <p:spPr>
          <a:xfrm>
            <a:off x="519113" y="4130675"/>
            <a:ext cx="8318500" cy="2259013"/>
          </a:xfrm>
        </p:spPr>
        <p:txBody>
          <a:bodyPr/>
          <a:lstStyle/>
          <a:p>
            <a:pPr>
              <a:buFont typeface="Arial" charset="0"/>
              <a:buChar char="•"/>
            </a:pPr>
            <a:r>
              <a:rPr lang="en-US" smtClean="0"/>
              <a:t>Each transaction and check goes through its own life cycle</a:t>
            </a:r>
          </a:p>
          <a:p>
            <a:pPr lvl="1"/>
            <a:r>
              <a:rPr lang="en-US" smtClean="0"/>
              <a:t>Two life cycles are similar</a:t>
            </a:r>
          </a:p>
          <a:p>
            <a:pPr>
              <a:buFont typeface="Arial" charset="0"/>
              <a:buChar char="•"/>
            </a:pPr>
            <a:r>
              <a:rPr lang="en-US" smtClean="0"/>
              <a:t>At each stage of the life cycle, object has status which determines where it is and what can be done with it</a:t>
            </a:r>
          </a:p>
        </p:txBody>
      </p:sp>
      <p:sp>
        <p:nvSpPr>
          <p:cNvPr id="7173" name="AutoShape 5"/>
          <p:cNvSpPr>
            <a:spLocks noChangeArrowheads="1"/>
          </p:cNvSpPr>
          <p:nvPr/>
        </p:nvSpPr>
        <p:spPr bwMode="auto">
          <a:xfrm>
            <a:off x="6356349" y="2077064"/>
            <a:ext cx="1939875" cy="101026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Multiple systems manage life cycle</a:t>
            </a:r>
          </a:p>
        </p:txBody>
      </p:sp>
      <p:sp>
        <p:nvSpPr>
          <p:cNvPr id="8195" name="Rectangle 55"/>
          <p:cNvSpPr>
            <a:spLocks noGrp="1" noChangeArrowheads="1"/>
          </p:cNvSpPr>
          <p:nvPr>
            <p:ph idx="1"/>
          </p:nvPr>
        </p:nvSpPr>
        <p:spPr>
          <a:xfrm>
            <a:off x="3455988" y="1192213"/>
            <a:ext cx="5381625" cy="5197475"/>
          </a:xfrm>
        </p:spPr>
        <p:txBody>
          <a:bodyPr/>
          <a:lstStyle/>
          <a:p>
            <a:pPr>
              <a:buFont typeface="Arial" charset="0"/>
              <a:buChar char="•"/>
            </a:pPr>
            <a:r>
              <a:rPr lang="en-US" smtClean="0"/>
              <a:t>Initially, object's state is managed entirely by ClaimCenter</a:t>
            </a:r>
          </a:p>
          <a:p>
            <a:pPr>
              <a:buFont typeface="Wingdings 3" pitchFamily="18" charset="2"/>
              <a:buNone/>
            </a:pPr>
            <a:r>
              <a:rPr lang="en-US" smtClean="0"/>
              <a:t/>
            </a:r>
            <a:br>
              <a:rPr lang="en-US" smtClean="0"/>
            </a:br>
            <a:endParaRPr lang="en-US" smtClean="0"/>
          </a:p>
          <a:p>
            <a:pPr>
              <a:buFont typeface="Wingdings 3" pitchFamily="18" charset="2"/>
              <a:buNone/>
            </a:pPr>
            <a:endParaRPr lang="en-US" smtClean="0"/>
          </a:p>
          <a:p>
            <a:pPr>
              <a:buFont typeface="Arial" charset="0"/>
              <a:buChar char="•"/>
            </a:pPr>
            <a:endParaRPr lang="en-US" sz="1200" smtClean="0"/>
          </a:p>
          <a:p>
            <a:pPr>
              <a:buFont typeface="Arial" charset="0"/>
              <a:buChar char="•"/>
            </a:pPr>
            <a:endParaRPr lang="en-US" sz="1200" smtClean="0"/>
          </a:p>
          <a:p>
            <a:pPr>
              <a:buFont typeface="Arial" charset="0"/>
              <a:buChar char="•"/>
            </a:pPr>
            <a:r>
              <a:rPr lang="en-US" smtClean="0"/>
              <a:t>Object eventually handed off to general ledger or check processing system</a:t>
            </a:r>
          </a:p>
          <a:p>
            <a:pPr lvl="1"/>
            <a:r>
              <a:rPr lang="en-US" smtClean="0"/>
              <a:t>At this point, external system manages state and reports it to ClaimCenter</a:t>
            </a:r>
          </a:p>
        </p:txBody>
      </p:sp>
      <p:sp>
        <p:nvSpPr>
          <p:cNvPr id="8196"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7" name="Text Box 36"/>
          <p:cNvSpPr txBox="1">
            <a:spLocks noChangeArrowheads="1"/>
          </p:cNvSpPr>
          <p:nvPr/>
        </p:nvSpPr>
        <p:spPr bwMode="auto">
          <a:xfrm>
            <a:off x="444500" y="5494338"/>
            <a:ext cx="13081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accent1"/>
                </a:solidFill>
                <a:latin typeface="MetaPlusBook-Roman" pitchFamily="34" charset="0"/>
              </a:rPr>
              <a:t>General</a:t>
            </a:r>
            <a:br>
              <a:rPr lang="en-US" sz="1800">
                <a:solidFill>
                  <a:schemeClr val="accent1"/>
                </a:solidFill>
                <a:latin typeface="MetaPlusBook-Roman" pitchFamily="34" charset="0"/>
              </a:rPr>
            </a:br>
            <a:r>
              <a:rPr lang="en-US" sz="1800">
                <a:solidFill>
                  <a:schemeClr val="accent1"/>
                </a:solidFill>
                <a:latin typeface="MetaPlusBook-Roman" pitchFamily="34" charset="0"/>
              </a:rPr>
              <a:t>Ledger</a:t>
            </a:r>
            <a:br>
              <a:rPr lang="en-US" sz="1800">
                <a:solidFill>
                  <a:schemeClr val="accent1"/>
                </a:solidFill>
                <a:latin typeface="MetaPlusBook-Roman" pitchFamily="34" charset="0"/>
              </a:rPr>
            </a:br>
            <a:r>
              <a:rPr lang="en-US" sz="1800">
                <a:solidFill>
                  <a:schemeClr val="accent1"/>
                </a:solidFill>
                <a:latin typeface="MetaPlusBook-Roman" pitchFamily="34" charset="0"/>
              </a:rPr>
              <a:t>System</a:t>
            </a:r>
          </a:p>
        </p:txBody>
      </p:sp>
      <p:pic>
        <p:nvPicPr>
          <p:cNvPr id="8198" name="Picture 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4281488"/>
            <a:ext cx="1270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49"/>
          <p:cNvSpPr txBox="1">
            <a:spLocks noChangeArrowheads="1"/>
          </p:cNvSpPr>
          <p:nvPr/>
        </p:nvSpPr>
        <p:spPr bwMode="auto">
          <a:xfrm>
            <a:off x="1947863" y="5494338"/>
            <a:ext cx="15255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accent1"/>
                </a:solidFill>
                <a:latin typeface="MetaPlusBook-Roman" pitchFamily="34" charset="0"/>
              </a:rPr>
              <a:t>Check</a:t>
            </a:r>
            <a:br>
              <a:rPr lang="en-US" sz="1800">
                <a:solidFill>
                  <a:schemeClr val="accent1"/>
                </a:solidFill>
                <a:latin typeface="MetaPlusBook-Roman" pitchFamily="34" charset="0"/>
              </a:rPr>
            </a:br>
            <a:r>
              <a:rPr lang="en-US" sz="1800">
                <a:solidFill>
                  <a:schemeClr val="accent1"/>
                </a:solidFill>
                <a:latin typeface="MetaPlusBook-Roman" pitchFamily="34" charset="0"/>
              </a:rPr>
              <a:t>Processing</a:t>
            </a:r>
            <a:br>
              <a:rPr lang="en-US" sz="1800">
                <a:solidFill>
                  <a:schemeClr val="accent1"/>
                </a:solidFill>
                <a:latin typeface="MetaPlusBook-Roman" pitchFamily="34" charset="0"/>
              </a:rPr>
            </a:br>
            <a:r>
              <a:rPr lang="en-US" sz="1800">
                <a:solidFill>
                  <a:schemeClr val="accent1"/>
                </a:solidFill>
                <a:latin typeface="MetaPlusBook-Roman" pitchFamily="34" charset="0"/>
              </a:rPr>
              <a:t>System</a:t>
            </a:r>
          </a:p>
        </p:txBody>
      </p:sp>
      <p:pic>
        <p:nvPicPr>
          <p:cNvPr id="8200" name="Picture 5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638" y="4286250"/>
            <a:ext cx="1270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Line 60"/>
          <p:cNvSpPr>
            <a:spLocks noChangeShapeType="1"/>
          </p:cNvSpPr>
          <p:nvPr/>
        </p:nvSpPr>
        <p:spPr bwMode="auto">
          <a:xfrm flipH="1">
            <a:off x="1109663" y="2262188"/>
            <a:ext cx="674687" cy="388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2" name="Line 61"/>
          <p:cNvSpPr>
            <a:spLocks noChangeShapeType="1"/>
          </p:cNvSpPr>
          <p:nvPr/>
        </p:nvSpPr>
        <p:spPr bwMode="auto">
          <a:xfrm>
            <a:off x="1109663" y="2638425"/>
            <a:ext cx="0" cy="17081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62"/>
          <p:cNvSpPr>
            <a:spLocks noChangeShapeType="1"/>
          </p:cNvSpPr>
          <p:nvPr/>
        </p:nvSpPr>
        <p:spPr bwMode="auto">
          <a:xfrm>
            <a:off x="1992313" y="2263775"/>
            <a:ext cx="688975" cy="3143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Line 63"/>
          <p:cNvSpPr>
            <a:spLocks noChangeShapeType="1"/>
          </p:cNvSpPr>
          <p:nvPr/>
        </p:nvSpPr>
        <p:spPr bwMode="auto">
          <a:xfrm>
            <a:off x="2684463" y="2578100"/>
            <a:ext cx="0" cy="1754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205" name="Group 56"/>
          <p:cNvGrpSpPr>
            <a:grpSpLocks/>
          </p:cNvGrpSpPr>
          <p:nvPr/>
        </p:nvGrpSpPr>
        <p:grpSpPr bwMode="auto">
          <a:xfrm>
            <a:off x="2263775" y="2794000"/>
            <a:ext cx="817563" cy="568325"/>
            <a:chOff x="3153" y="1049"/>
            <a:chExt cx="752" cy="523"/>
          </a:xfrm>
        </p:grpSpPr>
        <p:sp>
          <p:nvSpPr>
            <p:cNvPr id="8208" name="Rectangle 5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9"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6" name="AutoShape 59"/>
          <p:cNvSpPr>
            <a:spLocks noChangeArrowheads="1"/>
          </p:cNvSpPr>
          <p:nvPr/>
        </p:nvSpPr>
        <p:spPr bwMode="auto">
          <a:xfrm>
            <a:off x="739775" y="2749550"/>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7"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2225" y="10985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The life cycle of a transaction</a:t>
            </a:r>
          </a:p>
        </p:txBody>
      </p:sp>
      <p:grpSp>
        <p:nvGrpSpPr>
          <p:cNvPr id="9219" name="Group 3"/>
          <p:cNvGrpSpPr>
            <a:grpSpLocks/>
          </p:cNvGrpSpPr>
          <p:nvPr/>
        </p:nvGrpSpPr>
        <p:grpSpPr bwMode="auto">
          <a:xfrm>
            <a:off x="2628900" y="773113"/>
            <a:ext cx="1531938" cy="719137"/>
            <a:chOff x="2578" y="1511"/>
            <a:chExt cx="965" cy="453"/>
          </a:xfrm>
        </p:grpSpPr>
        <p:sp>
          <p:nvSpPr>
            <p:cNvPr id="9265"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6"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9220" name="Group 6"/>
          <p:cNvGrpSpPr>
            <a:grpSpLocks/>
          </p:cNvGrpSpPr>
          <p:nvPr/>
        </p:nvGrpSpPr>
        <p:grpSpPr bwMode="auto">
          <a:xfrm>
            <a:off x="503238" y="773113"/>
            <a:ext cx="1531937" cy="719137"/>
            <a:chOff x="1637" y="2605"/>
            <a:chExt cx="965" cy="453"/>
          </a:xfrm>
        </p:grpSpPr>
        <p:sp>
          <p:nvSpPr>
            <p:cNvPr id="9263"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4"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9221" name="Group 9"/>
          <p:cNvGrpSpPr>
            <a:grpSpLocks/>
          </p:cNvGrpSpPr>
          <p:nvPr/>
        </p:nvGrpSpPr>
        <p:grpSpPr bwMode="auto">
          <a:xfrm>
            <a:off x="2628900" y="1778000"/>
            <a:ext cx="1531938" cy="719138"/>
            <a:chOff x="2578" y="1511"/>
            <a:chExt cx="965" cy="453"/>
          </a:xfrm>
        </p:grpSpPr>
        <p:sp>
          <p:nvSpPr>
            <p:cNvPr id="9261"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2"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9222" name="Group 12"/>
          <p:cNvGrpSpPr>
            <a:grpSpLocks/>
          </p:cNvGrpSpPr>
          <p:nvPr/>
        </p:nvGrpSpPr>
        <p:grpSpPr bwMode="auto">
          <a:xfrm>
            <a:off x="4867275" y="758825"/>
            <a:ext cx="1531938" cy="719138"/>
            <a:chOff x="1637" y="2605"/>
            <a:chExt cx="965" cy="453"/>
          </a:xfrm>
        </p:grpSpPr>
        <p:sp>
          <p:nvSpPr>
            <p:cNvPr id="9259"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0"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grpSp>
        <p:nvGrpSpPr>
          <p:cNvPr id="9223" name="Group 15"/>
          <p:cNvGrpSpPr>
            <a:grpSpLocks/>
          </p:cNvGrpSpPr>
          <p:nvPr/>
        </p:nvGrpSpPr>
        <p:grpSpPr bwMode="auto">
          <a:xfrm>
            <a:off x="1660525" y="3938588"/>
            <a:ext cx="1531938" cy="719137"/>
            <a:chOff x="1637" y="2605"/>
            <a:chExt cx="965" cy="453"/>
          </a:xfrm>
        </p:grpSpPr>
        <p:sp>
          <p:nvSpPr>
            <p:cNvPr id="9257" name="Rectangle 16"/>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8" name="Text Box 17"/>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9224"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5"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7" name="Group 21"/>
          <p:cNvGrpSpPr>
            <a:grpSpLocks/>
          </p:cNvGrpSpPr>
          <p:nvPr/>
        </p:nvGrpSpPr>
        <p:grpSpPr bwMode="auto">
          <a:xfrm>
            <a:off x="5967413" y="4816475"/>
            <a:ext cx="1531937" cy="719138"/>
            <a:chOff x="1637" y="2605"/>
            <a:chExt cx="965" cy="453"/>
          </a:xfrm>
        </p:grpSpPr>
        <p:sp>
          <p:nvSpPr>
            <p:cNvPr id="9255" name="Rectangle 22"/>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6" name="Text Box 23"/>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Voided</a:t>
              </a:r>
            </a:p>
          </p:txBody>
        </p:sp>
      </p:grpSp>
      <p:grpSp>
        <p:nvGrpSpPr>
          <p:cNvPr id="9228" name="Group 24"/>
          <p:cNvGrpSpPr>
            <a:grpSpLocks/>
          </p:cNvGrpSpPr>
          <p:nvPr/>
        </p:nvGrpSpPr>
        <p:grpSpPr bwMode="auto">
          <a:xfrm>
            <a:off x="7105650" y="5699125"/>
            <a:ext cx="1531938" cy="719138"/>
            <a:chOff x="1637" y="2605"/>
            <a:chExt cx="965" cy="453"/>
          </a:xfrm>
        </p:grpSpPr>
        <p:sp>
          <p:nvSpPr>
            <p:cNvPr id="9253" name="Rectangle 2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4" name="Text Box 2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Stopped</a:t>
              </a:r>
            </a:p>
          </p:txBody>
        </p:sp>
      </p:grpSp>
      <p:grpSp>
        <p:nvGrpSpPr>
          <p:cNvPr id="9229" name="Group 27"/>
          <p:cNvGrpSpPr>
            <a:grpSpLocks/>
          </p:cNvGrpSpPr>
          <p:nvPr/>
        </p:nvGrpSpPr>
        <p:grpSpPr bwMode="auto">
          <a:xfrm>
            <a:off x="3597275" y="3938588"/>
            <a:ext cx="1531938" cy="719137"/>
            <a:chOff x="1637" y="2605"/>
            <a:chExt cx="965" cy="453"/>
          </a:xfrm>
        </p:grpSpPr>
        <p:sp>
          <p:nvSpPr>
            <p:cNvPr id="9251" name="Rectangle 28"/>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2" name="Text Box 2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Submitted</a:t>
              </a:r>
            </a:p>
          </p:txBody>
        </p:sp>
      </p:grpSp>
      <p:sp>
        <p:nvSpPr>
          <p:cNvPr id="9230"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1" name="Line 31"/>
          <p:cNvSpPr>
            <a:spLocks noChangeShapeType="1"/>
          </p:cNvSpPr>
          <p:nvPr/>
        </p:nvSpPr>
        <p:spPr bwMode="auto">
          <a:xfrm>
            <a:off x="3397250" y="2493963"/>
            <a:ext cx="0" cy="2714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2"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3" name="Line 33"/>
          <p:cNvSpPr>
            <a:spLocks noChangeShapeType="1"/>
          </p:cNvSpPr>
          <p:nvPr/>
        </p:nvSpPr>
        <p:spPr bwMode="auto">
          <a:xfrm>
            <a:off x="6848475" y="3517900"/>
            <a:ext cx="0" cy="1298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4" name="Text Box 34"/>
          <p:cNvSpPr txBox="1">
            <a:spLocks noChangeArrowheads="1"/>
          </p:cNvSpPr>
          <p:nvPr/>
        </p:nvSpPr>
        <p:spPr bwMode="auto">
          <a:xfrm>
            <a:off x="6419850" y="2252663"/>
            <a:ext cx="1933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a:solidFill>
                  <a:schemeClr val="bg1"/>
                </a:solidFill>
              </a:rPr>
              <a:t>(payment</a:t>
            </a:r>
            <a:br>
              <a:rPr lang="en-US" sz="1600" b="0">
                <a:solidFill>
                  <a:schemeClr val="bg1"/>
                </a:solidFill>
              </a:rPr>
            </a:br>
            <a:r>
              <a:rPr lang="en-US" sz="1600" b="0">
                <a:solidFill>
                  <a:schemeClr val="bg1"/>
                </a:solidFill>
              </a:rPr>
              <a:t>transactions only)</a:t>
            </a:r>
          </a:p>
        </p:txBody>
      </p:sp>
      <p:sp>
        <p:nvSpPr>
          <p:cNvPr id="9235" name="Text Box 36"/>
          <p:cNvSpPr txBox="1">
            <a:spLocks noChangeArrowheads="1"/>
          </p:cNvSpPr>
          <p:nvPr/>
        </p:nvSpPr>
        <p:spPr bwMode="auto">
          <a:xfrm>
            <a:off x="473075" y="4632325"/>
            <a:ext cx="9636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chemeClr val="accent1"/>
                </a:solidFill>
                <a:latin typeface="MetaPlusBook-Roman" pitchFamily="34" charset="0"/>
              </a:rPr>
              <a:t>General</a:t>
            </a:r>
            <a:br>
              <a:rPr lang="en-US" sz="1600">
                <a:solidFill>
                  <a:schemeClr val="accent1"/>
                </a:solidFill>
                <a:latin typeface="MetaPlusBook-Roman" pitchFamily="34" charset="0"/>
              </a:rPr>
            </a:br>
            <a:r>
              <a:rPr lang="en-US" sz="1600">
                <a:solidFill>
                  <a:schemeClr val="accent1"/>
                </a:solidFill>
                <a:latin typeface="MetaPlusBook-Roman" pitchFamily="34" charset="0"/>
              </a:rPr>
              <a:t>Ledger</a:t>
            </a:r>
            <a:br>
              <a:rPr lang="en-US" sz="1600">
                <a:solidFill>
                  <a:schemeClr val="accent1"/>
                </a:solidFill>
                <a:latin typeface="MetaPlusBook-Roman" pitchFamily="34" charset="0"/>
              </a:rPr>
            </a:br>
            <a:r>
              <a:rPr lang="en-US" sz="1600">
                <a:solidFill>
                  <a:schemeClr val="accent1"/>
                </a:solidFill>
                <a:latin typeface="MetaPlusBook-Roman" pitchFamily="34" charset="0"/>
              </a:rPr>
              <a:t>System</a:t>
            </a:r>
          </a:p>
        </p:txBody>
      </p:sp>
      <p:pic>
        <p:nvPicPr>
          <p:cNvPr id="9236" name="Picture 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37" name="Group 38"/>
          <p:cNvGrpSpPr>
            <a:grpSpLocks/>
          </p:cNvGrpSpPr>
          <p:nvPr/>
        </p:nvGrpSpPr>
        <p:grpSpPr bwMode="auto">
          <a:xfrm>
            <a:off x="6540500" y="2782888"/>
            <a:ext cx="1620838" cy="792162"/>
            <a:chOff x="4250" y="1698"/>
            <a:chExt cx="1021" cy="499"/>
          </a:xfrm>
        </p:grpSpPr>
        <p:sp>
          <p:nvSpPr>
            <p:cNvPr id="9248" name="Rectangle 39"/>
            <p:cNvSpPr>
              <a:spLocks noChangeArrowheads="1"/>
            </p:cNvSpPr>
            <p:nvPr/>
          </p:nvSpPr>
          <p:spPr bwMode="auto">
            <a:xfrm>
              <a:off x="4306" y="1744"/>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49" name="Rectangle 40"/>
            <p:cNvSpPr>
              <a:spLocks noChangeArrowheads="1"/>
            </p:cNvSpPr>
            <p:nvPr/>
          </p:nvSpPr>
          <p:spPr bwMode="auto">
            <a:xfrm>
              <a:off x="4250" y="1698"/>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0" name="Text Box 41"/>
            <p:cNvSpPr txBox="1">
              <a:spLocks noChangeArrowheads="1"/>
            </p:cNvSpPr>
            <p:nvPr/>
          </p:nvSpPr>
          <p:spPr bwMode="auto">
            <a:xfrm>
              <a:off x="4274" y="1732"/>
              <a:ext cx="917" cy="38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Void/Stop</a:t>
              </a:r>
            </a:p>
          </p:txBody>
        </p:sp>
      </p:grpSp>
      <p:sp>
        <p:nvSpPr>
          <p:cNvPr id="9238" name="Line 42"/>
          <p:cNvSpPr>
            <a:spLocks noChangeShapeType="1"/>
          </p:cNvSpPr>
          <p:nvPr/>
        </p:nvSpPr>
        <p:spPr bwMode="auto">
          <a:xfrm>
            <a:off x="4167188" y="3130550"/>
            <a:ext cx="23574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9" name="Group 43"/>
          <p:cNvGrpSpPr>
            <a:grpSpLocks/>
          </p:cNvGrpSpPr>
          <p:nvPr/>
        </p:nvGrpSpPr>
        <p:grpSpPr bwMode="auto">
          <a:xfrm>
            <a:off x="2628900" y="2782888"/>
            <a:ext cx="1531938" cy="719137"/>
            <a:chOff x="1637" y="2605"/>
            <a:chExt cx="965" cy="453"/>
          </a:xfrm>
        </p:grpSpPr>
        <p:sp>
          <p:nvSpPr>
            <p:cNvPr id="9246" name="Rectangle 44"/>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7" name="Text Box 45"/>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Submitting</a:t>
              </a:r>
            </a:p>
          </p:txBody>
        </p:sp>
      </p:grpSp>
      <p:sp>
        <p:nvSpPr>
          <p:cNvPr id="9240" name="Line 46"/>
          <p:cNvSpPr>
            <a:spLocks noChangeShapeType="1"/>
          </p:cNvSpPr>
          <p:nvPr/>
        </p:nvSpPr>
        <p:spPr bwMode="auto">
          <a:xfrm flipV="1">
            <a:off x="3394075" y="3497263"/>
            <a:ext cx="0" cy="801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1" name="Line 47"/>
          <p:cNvSpPr>
            <a:spLocks noChangeShapeType="1"/>
          </p:cNvSpPr>
          <p:nvPr/>
        </p:nvSpPr>
        <p:spPr bwMode="auto">
          <a:xfrm>
            <a:off x="3192463" y="429895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2" name="Line 48"/>
          <p:cNvSpPr>
            <a:spLocks noChangeShapeType="1"/>
          </p:cNvSpPr>
          <p:nvPr/>
        </p:nvSpPr>
        <p:spPr bwMode="auto">
          <a:xfrm>
            <a:off x="7796213" y="3560763"/>
            <a:ext cx="0" cy="2133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AutoShape 49"/>
          <p:cNvSpPr>
            <a:spLocks noChangeArrowheads="1"/>
          </p:cNvSpPr>
          <p:nvPr/>
        </p:nvSpPr>
        <p:spPr bwMode="auto">
          <a:xfrm>
            <a:off x="493713" y="1271588"/>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44" name="Line 50"/>
          <p:cNvSpPr>
            <a:spLocks noChangeShapeType="1"/>
          </p:cNvSpPr>
          <p:nvPr/>
        </p:nvSpPr>
        <p:spPr bwMode="auto">
          <a:xfrm flipV="1">
            <a:off x="5124450" y="3333750"/>
            <a:ext cx="1428750" cy="9715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45" name="Picture 50"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The life cycle of a check</a:t>
            </a:r>
          </a:p>
        </p:txBody>
      </p:sp>
      <p:grpSp>
        <p:nvGrpSpPr>
          <p:cNvPr id="11267" name="Group 3"/>
          <p:cNvGrpSpPr>
            <a:grpSpLocks/>
          </p:cNvGrpSpPr>
          <p:nvPr/>
        </p:nvGrpSpPr>
        <p:grpSpPr bwMode="auto">
          <a:xfrm>
            <a:off x="2628900" y="773113"/>
            <a:ext cx="1531938" cy="719137"/>
            <a:chOff x="2578" y="1511"/>
            <a:chExt cx="965" cy="453"/>
          </a:xfrm>
        </p:grpSpPr>
        <p:sp>
          <p:nvSpPr>
            <p:cNvPr id="11323"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4"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11268" name="Group 6"/>
          <p:cNvGrpSpPr>
            <a:grpSpLocks/>
          </p:cNvGrpSpPr>
          <p:nvPr/>
        </p:nvGrpSpPr>
        <p:grpSpPr bwMode="auto">
          <a:xfrm>
            <a:off x="503238" y="773113"/>
            <a:ext cx="1531937" cy="719137"/>
            <a:chOff x="1637" y="2605"/>
            <a:chExt cx="965" cy="453"/>
          </a:xfrm>
        </p:grpSpPr>
        <p:sp>
          <p:nvSpPr>
            <p:cNvPr id="11321"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2"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11269" name="Group 9"/>
          <p:cNvGrpSpPr>
            <a:grpSpLocks/>
          </p:cNvGrpSpPr>
          <p:nvPr/>
        </p:nvGrpSpPr>
        <p:grpSpPr bwMode="auto">
          <a:xfrm>
            <a:off x="2628900" y="1778000"/>
            <a:ext cx="1531938" cy="719138"/>
            <a:chOff x="2578" y="1511"/>
            <a:chExt cx="965" cy="453"/>
          </a:xfrm>
        </p:grpSpPr>
        <p:sp>
          <p:nvSpPr>
            <p:cNvPr id="11319"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0"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11270" name="Group 12"/>
          <p:cNvGrpSpPr>
            <a:grpSpLocks/>
          </p:cNvGrpSpPr>
          <p:nvPr/>
        </p:nvGrpSpPr>
        <p:grpSpPr bwMode="auto">
          <a:xfrm>
            <a:off x="4867275" y="758825"/>
            <a:ext cx="1531938" cy="719138"/>
            <a:chOff x="1637" y="2605"/>
            <a:chExt cx="965" cy="453"/>
          </a:xfrm>
        </p:grpSpPr>
        <p:sp>
          <p:nvSpPr>
            <p:cNvPr id="11317"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8"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grpSp>
        <p:nvGrpSpPr>
          <p:cNvPr id="11271" name="Group 15"/>
          <p:cNvGrpSpPr>
            <a:grpSpLocks/>
          </p:cNvGrpSpPr>
          <p:nvPr/>
        </p:nvGrpSpPr>
        <p:grpSpPr bwMode="auto">
          <a:xfrm>
            <a:off x="1660525" y="3938588"/>
            <a:ext cx="1531938" cy="719137"/>
            <a:chOff x="1637" y="2605"/>
            <a:chExt cx="965" cy="453"/>
          </a:xfrm>
        </p:grpSpPr>
        <p:sp>
          <p:nvSpPr>
            <p:cNvPr id="11315" name="Rectangle 16"/>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6" name="Text Box 17"/>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11272"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4"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5" name="Group 21"/>
          <p:cNvGrpSpPr>
            <a:grpSpLocks/>
          </p:cNvGrpSpPr>
          <p:nvPr/>
        </p:nvGrpSpPr>
        <p:grpSpPr bwMode="auto">
          <a:xfrm>
            <a:off x="5967413" y="4816475"/>
            <a:ext cx="1531937" cy="719138"/>
            <a:chOff x="1637" y="2605"/>
            <a:chExt cx="965" cy="453"/>
          </a:xfrm>
        </p:grpSpPr>
        <p:sp>
          <p:nvSpPr>
            <p:cNvPr id="11313" name="Rectangle 22"/>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4" name="Text Box 23"/>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Voided</a:t>
              </a:r>
            </a:p>
          </p:txBody>
        </p:sp>
      </p:grpSp>
      <p:grpSp>
        <p:nvGrpSpPr>
          <p:cNvPr id="11276" name="Group 24"/>
          <p:cNvGrpSpPr>
            <a:grpSpLocks/>
          </p:cNvGrpSpPr>
          <p:nvPr/>
        </p:nvGrpSpPr>
        <p:grpSpPr bwMode="auto">
          <a:xfrm>
            <a:off x="7105650" y="5699125"/>
            <a:ext cx="1531938" cy="719138"/>
            <a:chOff x="1637" y="2605"/>
            <a:chExt cx="965" cy="453"/>
          </a:xfrm>
        </p:grpSpPr>
        <p:sp>
          <p:nvSpPr>
            <p:cNvPr id="11311" name="Rectangle 2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2" name="Text Box 2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Stopped</a:t>
              </a:r>
            </a:p>
          </p:txBody>
        </p:sp>
      </p:grpSp>
      <p:grpSp>
        <p:nvGrpSpPr>
          <p:cNvPr id="11277" name="Group 27"/>
          <p:cNvGrpSpPr>
            <a:grpSpLocks/>
          </p:cNvGrpSpPr>
          <p:nvPr/>
        </p:nvGrpSpPr>
        <p:grpSpPr bwMode="auto">
          <a:xfrm>
            <a:off x="3597275" y="3938588"/>
            <a:ext cx="1531938" cy="719137"/>
            <a:chOff x="1637" y="2605"/>
            <a:chExt cx="965" cy="453"/>
          </a:xfrm>
        </p:grpSpPr>
        <p:sp>
          <p:nvSpPr>
            <p:cNvPr id="11309" name="Rectangle 28"/>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0" name="Text Box 2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Requested</a:t>
              </a:r>
            </a:p>
          </p:txBody>
        </p:sp>
      </p:grpSp>
      <p:sp>
        <p:nvSpPr>
          <p:cNvPr id="11278"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Line 31"/>
          <p:cNvSpPr>
            <a:spLocks noChangeShapeType="1"/>
          </p:cNvSpPr>
          <p:nvPr/>
        </p:nvSpPr>
        <p:spPr bwMode="auto">
          <a:xfrm>
            <a:off x="3397250" y="2493963"/>
            <a:ext cx="0" cy="2714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33"/>
          <p:cNvSpPr>
            <a:spLocks noChangeShapeType="1"/>
          </p:cNvSpPr>
          <p:nvPr/>
        </p:nvSpPr>
        <p:spPr bwMode="auto">
          <a:xfrm>
            <a:off x="6848475" y="3517900"/>
            <a:ext cx="0" cy="1298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2" name="Group 34"/>
          <p:cNvGrpSpPr>
            <a:grpSpLocks/>
          </p:cNvGrpSpPr>
          <p:nvPr/>
        </p:nvGrpSpPr>
        <p:grpSpPr bwMode="auto">
          <a:xfrm>
            <a:off x="3597275" y="4856163"/>
            <a:ext cx="1531938" cy="719137"/>
            <a:chOff x="1637" y="2605"/>
            <a:chExt cx="965" cy="453"/>
          </a:xfrm>
        </p:grpSpPr>
        <p:sp>
          <p:nvSpPr>
            <p:cNvPr id="11307" name="Rectangle 3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8" name="Text Box 3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Issued</a:t>
              </a:r>
            </a:p>
          </p:txBody>
        </p:sp>
      </p:grpSp>
      <p:grpSp>
        <p:nvGrpSpPr>
          <p:cNvPr id="11283" name="Group 37"/>
          <p:cNvGrpSpPr>
            <a:grpSpLocks/>
          </p:cNvGrpSpPr>
          <p:nvPr/>
        </p:nvGrpSpPr>
        <p:grpSpPr bwMode="auto">
          <a:xfrm>
            <a:off x="3597275" y="5773738"/>
            <a:ext cx="1531938" cy="719137"/>
            <a:chOff x="1637" y="2605"/>
            <a:chExt cx="965" cy="453"/>
          </a:xfrm>
        </p:grpSpPr>
        <p:sp>
          <p:nvSpPr>
            <p:cNvPr id="11305" name="Rectangle 38"/>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6" name="Text Box 3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Cleared</a:t>
              </a:r>
            </a:p>
          </p:txBody>
        </p:sp>
      </p:grpSp>
      <p:sp>
        <p:nvSpPr>
          <p:cNvPr id="11284" name="Text Box 41"/>
          <p:cNvSpPr txBox="1">
            <a:spLocks noChangeArrowheads="1"/>
          </p:cNvSpPr>
          <p:nvPr/>
        </p:nvSpPr>
        <p:spPr bwMode="auto">
          <a:xfrm>
            <a:off x="409575" y="4632325"/>
            <a:ext cx="10604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latin typeface="MetaPlusBook-Roman" pitchFamily="34" charset="0"/>
              </a:rPr>
              <a:t>Check</a:t>
            </a:r>
            <a:br>
              <a:rPr lang="en-US" sz="1600">
                <a:latin typeface="MetaPlusBook-Roman" pitchFamily="34" charset="0"/>
              </a:rPr>
            </a:br>
            <a:r>
              <a:rPr lang="en-US" sz="1600">
                <a:latin typeface="MetaPlusBook-Roman" pitchFamily="34" charset="0"/>
              </a:rPr>
              <a:t>Process.</a:t>
            </a:r>
            <a:br>
              <a:rPr lang="en-US" sz="1600">
                <a:latin typeface="MetaPlusBook-Roman" pitchFamily="34" charset="0"/>
              </a:rPr>
            </a:br>
            <a:r>
              <a:rPr lang="en-US" sz="1600">
                <a:latin typeface="MetaPlusBook-Roman" pitchFamily="34" charset="0"/>
              </a:rPr>
              <a:t>System</a:t>
            </a:r>
          </a:p>
        </p:txBody>
      </p:sp>
      <p:pic>
        <p:nvPicPr>
          <p:cNvPr id="11285" name="Picture 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6" name="Group 43"/>
          <p:cNvGrpSpPr>
            <a:grpSpLocks/>
          </p:cNvGrpSpPr>
          <p:nvPr/>
        </p:nvGrpSpPr>
        <p:grpSpPr bwMode="auto">
          <a:xfrm>
            <a:off x="6540500" y="2782888"/>
            <a:ext cx="1620838" cy="792162"/>
            <a:chOff x="4250" y="1698"/>
            <a:chExt cx="1021" cy="499"/>
          </a:xfrm>
        </p:grpSpPr>
        <p:sp>
          <p:nvSpPr>
            <p:cNvPr id="11302" name="Rectangle 44"/>
            <p:cNvSpPr>
              <a:spLocks noChangeArrowheads="1"/>
            </p:cNvSpPr>
            <p:nvPr/>
          </p:nvSpPr>
          <p:spPr bwMode="auto">
            <a:xfrm>
              <a:off x="4306" y="1744"/>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3" name="Rectangle 45"/>
            <p:cNvSpPr>
              <a:spLocks noChangeArrowheads="1"/>
            </p:cNvSpPr>
            <p:nvPr/>
          </p:nvSpPr>
          <p:spPr bwMode="auto">
            <a:xfrm>
              <a:off x="4250" y="1698"/>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4" name="Text Box 46"/>
            <p:cNvSpPr txBox="1">
              <a:spLocks noChangeArrowheads="1"/>
            </p:cNvSpPr>
            <p:nvPr/>
          </p:nvSpPr>
          <p:spPr bwMode="auto">
            <a:xfrm>
              <a:off x="4274" y="1732"/>
              <a:ext cx="917" cy="38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Void/Stop</a:t>
              </a:r>
            </a:p>
          </p:txBody>
        </p:sp>
      </p:grpSp>
      <p:sp>
        <p:nvSpPr>
          <p:cNvPr id="11287" name="Line 47"/>
          <p:cNvSpPr>
            <a:spLocks noChangeShapeType="1"/>
          </p:cNvSpPr>
          <p:nvPr/>
        </p:nvSpPr>
        <p:spPr bwMode="auto">
          <a:xfrm>
            <a:off x="4167188" y="3130550"/>
            <a:ext cx="23574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8" name="Group 48"/>
          <p:cNvGrpSpPr>
            <a:grpSpLocks/>
          </p:cNvGrpSpPr>
          <p:nvPr/>
        </p:nvGrpSpPr>
        <p:grpSpPr bwMode="auto">
          <a:xfrm>
            <a:off x="2628900" y="2782888"/>
            <a:ext cx="1531938" cy="719137"/>
            <a:chOff x="1637" y="2605"/>
            <a:chExt cx="965" cy="453"/>
          </a:xfrm>
        </p:grpSpPr>
        <p:sp>
          <p:nvSpPr>
            <p:cNvPr id="11300" name="Rectangle 49"/>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1" name="Text Box 50"/>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Requesting</a:t>
              </a:r>
            </a:p>
          </p:txBody>
        </p:sp>
      </p:grpSp>
      <p:sp>
        <p:nvSpPr>
          <p:cNvPr id="11289" name="Line 51"/>
          <p:cNvSpPr>
            <a:spLocks noChangeShapeType="1"/>
          </p:cNvSpPr>
          <p:nvPr/>
        </p:nvSpPr>
        <p:spPr bwMode="auto">
          <a:xfrm flipV="1">
            <a:off x="3394075" y="3497263"/>
            <a:ext cx="0" cy="801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0" name="Line 52"/>
          <p:cNvSpPr>
            <a:spLocks noChangeShapeType="1"/>
          </p:cNvSpPr>
          <p:nvPr/>
        </p:nvSpPr>
        <p:spPr bwMode="auto">
          <a:xfrm>
            <a:off x="3192463" y="429895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1" name="Line 53"/>
          <p:cNvSpPr>
            <a:spLocks noChangeShapeType="1"/>
          </p:cNvSpPr>
          <p:nvPr/>
        </p:nvSpPr>
        <p:spPr bwMode="auto">
          <a:xfrm>
            <a:off x="4359275" y="4652963"/>
            <a:ext cx="0" cy="1920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54"/>
          <p:cNvSpPr>
            <a:spLocks noChangeShapeType="1"/>
          </p:cNvSpPr>
          <p:nvPr/>
        </p:nvSpPr>
        <p:spPr bwMode="auto">
          <a:xfrm>
            <a:off x="4359275" y="5583238"/>
            <a:ext cx="0" cy="1920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Line 55"/>
          <p:cNvSpPr>
            <a:spLocks noChangeShapeType="1"/>
          </p:cNvSpPr>
          <p:nvPr/>
        </p:nvSpPr>
        <p:spPr bwMode="auto">
          <a:xfrm>
            <a:off x="7796213" y="3560763"/>
            <a:ext cx="0" cy="2133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94" name="Group 56"/>
          <p:cNvGrpSpPr>
            <a:grpSpLocks/>
          </p:cNvGrpSpPr>
          <p:nvPr/>
        </p:nvGrpSpPr>
        <p:grpSpPr bwMode="auto">
          <a:xfrm>
            <a:off x="530225" y="1373188"/>
            <a:ext cx="654050" cy="454025"/>
            <a:chOff x="3153" y="1049"/>
            <a:chExt cx="752" cy="523"/>
          </a:xfrm>
        </p:grpSpPr>
        <p:sp>
          <p:nvSpPr>
            <p:cNvPr id="11298" name="Rectangle 5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99"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95" name="Line 59"/>
          <p:cNvSpPr>
            <a:spLocks noChangeShapeType="1"/>
          </p:cNvSpPr>
          <p:nvPr/>
        </p:nvSpPr>
        <p:spPr bwMode="auto">
          <a:xfrm flipV="1">
            <a:off x="5124450" y="3333750"/>
            <a:ext cx="1428750" cy="9715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6" name="Text Box 65"/>
          <p:cNvSpPr txBox="1">
            <a:spLocks noChangeArrowheads="1"/>
          </p:cNvSpPr>
          <p:nvPr/>
        </p:nvSpPr>
        <p:spPr bwMode="auto">
          <a:xfrm>
            <a:off x="6888163" y="769938"/>
            <a:ext cx="19891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Deviations between transactions and checks noted in </a:t>
            </a:r>
            <a:r>
              <a:rPr lang="en-US" sz="1600"/>
              <a:t>red</a:t>
            </a:r>
            <a:endParaRPr lang="en-US" sz="1600">
              <a:solidFill>
                <a:schemeClr val="bg1"/>
              </a:solidFill>
            </a:endParaRPr>
          </a:p>
        </p:txBody>
      </p:sp>
      <p:pic>
        <p:nvPicPr>
          <p:cNvPr id="11297" name="Picture 60"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2291"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10414</TotalTime>
  <Words>2159</Words>
  <Application>Microsoft Office PowerPoint</Application>
  <PresentationFormat>On-screen Show (4:3)</PresentationFormat>
  <Paragraphs>240</Paragraphs>
  <Slides>24</Slides>
  <Notes>24</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1_test-template</vt:lpstr>
      <vt:lpstr>Transaction Validation Rules</vt:lpstr>
      <vt:lpstr>Lesson objectives</vt:lpstr>
      <vt:lpstr>Lesson outline</vt:lpstr>
      <vt:lpstr>Transaction and check life cycles</vt:lpstr>
      <vt:lpstr>Multiple systems manage life cycle</vt:lpstr>
      <vt:lpstr>The life cycle of a transaction</vt:lpstr>
      <vt:lpstr>(Notes only slide)</vt:lpstr>
      <vt:lpstr>The life cycle of a check</vt:lpstr>
      <vt:lpstr>(Notes only slide)</vt:lpstr>
      <vt:lpstr>Edits during the life cycle</vt:lpstr>
      <vt:lpstr>Lesson outline</vt:lpstr>
      <vt:lpstr>Review: Transaction rules</vt:lpstr>
      <vt:lpstr>Transaction validation: Examples</vt:lpstr>
      <vt:lpstr>Validation levels for transactions</vt:lpstr>
      <vt:lpstr>Lesson outline</vt:lpstr>
      <vt:lpstr>Transaction validation rules</vt:lpstr>
      <vt:lpstr>The reject() method</vt:lpstr>
      <vt:lpstr>Validation example: Warning</vt:lpstr>
      <vt:lpstr>Validation example: Error</vt:lpstr>
      <vt:lpstr>Validation example with financial measures</vt:lpstr>
      <vt:lpstr>Uses of rejectField() and rejectSubField()</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Validation Rules</dc:title>
  <dc:creator>Tom Rhoades</dc:creator>
  <dc:description>3430</dc:description>
  <cp:lastModifiedBy>Tom Rhoades</cp:lastModifiedBy>
  <cp:revision>1763</cp:revision>
  <dcterms:created xsi:type="dcterms:W3CDTF">2007-08-02T20:13:16Z</dcterms:created>
  <dcterms:modified xsi:type="dcterms:W3CDTF">2014-02-12T19:10:58Z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