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handoutMasterIdLst>
    <p:handoutMasterId r:id="rId20"/>
  </p:handoutMasterIdLst>
  <p:sldIdLst>
    <p:sldId id="1192" r:id="rId2"/>
    <p:sldId id="1299" r:id="rId3"/>
    <p:sldId id="1300" r:id="rId4"/>
    <p:sldId id="1620" r:id="rId5"/>
    <p:sldId id="1618" r:id="rId6"/>
    <p:sldId id="1609" r:id="rId7"/>
    <p:sldId id="1623" r:id="rId8"/>
    <p:sldId id="1610" r:id="rId9"/>
    <p:sldId id="1605" r:id="rId10"/>
    <p:sldId id="1614" r:id="rId11"/>
    <p:sldId id="1615" r:id="rId12"/>
    <p:sldId id="1616" r:id="rId13"/>
    <p:sldId id="1612" r:id="rId14"/>
    <p:sldId id="1613" r:id="rId15"/>
    <p:sldId id="1551" r:id="rId16"/>
    <p:sldId id="1554" r:id="rId17"/>
    <p:sldId id="1624" r:id="rId18"/>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83301" autoAdjust="0"/>
  </p:normalViewPr>
  <p:slideViewPr>
    <p:cSldViewPr snapToGrid="0">
      <p:cViewPr>
        <p:scale>
          <a:sx n="76" d="100"/>
          <a:sy n="76" d="100"/>
        </p:scale>
        <p:origin x="-924" y="-48"/>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548" y="289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AD8EB91-6F1B-4962-988B-01CF221470B7}" type="slidenum">
              <a:rPr lang="en-US" altLang="en-US"/>
              <a:pPr>
                <a:defRPr/>
              </a:pPr>
              <a:t>‹#›</a:t>
            </a:fld>
            <a:endParaRPr lang="en-US" altLang="en-US"/>
          </a:p>
        </p:txBody>
      </p:sp>
    </p:spTree>
    <p:extLst>
      <p:ext uri="{BB962C8B-B14F-4D97-AF65-F5344CB8AC3E}">
        <p14:creationId xmlns:p14="http://schemas.microsoft.com/office/powerpoint/2010/main" val="299935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6594B652-F86C-4AE7-B6B4-873FBF057AE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 History - </a:t>
            </a:r>
            <a:fld id="{99C74A3C-4911-4C97-AD12-3A0DA0E06ACB}" type="slidenum">
              <a:rPr lang="en-US" altLang="en-US"/>
              <a:pPr>
                <a:defRPr/>
              </a:pPr>
              <a:t>‹#›</a:t>
            </a:fld>
            <a:endParaRPr lang="en-US" altLang="en-US"/>
          </a:p>
        </p:txBody>
      </p:sp>
    </p:spTree>
    <p:extLst>
      <p:ext uri="{BB962C8B-B14F-4D97-AF65-F5344CB8AC3E}">
        <p14:creationId xmlns:p14="http://schemas.microsoft.com/office/powerpoint/2010/main" val="218223503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15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F146DF60-2697-4F2C-B6D4-8A0594CF91DF}"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1508" name="Rectangle 2"/>
          <p:cNvSpPr>
            <a:spLocks noGrp="1" noRot="1" noChangeAspect="1" noChangeArrowheads="1" noTextEdit="1"/>
          </p:cNvSpPr>
          <p:nvPr>
            <p:ph type="sldImg"/>
          </p:nvPr>
        </p:nvSpPr>
        <p:spPr>
          <a:xfrm>
            <a:off x="715963" y="630238"/>
            <a:ext cx="5430837" cy="4073525"/>
          </a:xfrm>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DC0D841A-97FE-4A9F-9789-6F7988ACA698}"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name is what will</a:t>
            </a:r>
            <a:r>
              <a:rPr lang="en-US" baseline="0" dirty="0" smtClean="0"/>
              <a:t> appear in the history “type” column on the history screen. </a:t>
            </a:r>
          </a:p>
          <a:p>
            <a:pPr eaLnBrk="1" hangingPunct="1"/>
            <a:endParaRPr lang="en-US" baseline="0" dirty="0" smtClean="0"/>
          </a:p>
          <a:p>
            <a:pPr eaLnBrk="1" hangingPunct="1"/>
            <a:r>
              <a:rPr lang="en-US" baseline="0" dirty="0" smtClean="0"/>
              <a:t>The </a:t>
            </a:r>
            <a:r>
              <a:rPr lang="en-US" baseline="0" dirty="0" err="1" smtClean="0"/>
              <a:t>HistoryType.tix</a:t>
            </a:r>
            <a:r>
              <a:rPr lang="en-US" baseline="0" dirty="0" smtClean="0"/>
              <a:t> typelist is an internal typelist and cannot be modified or extended. </a:t>
            </a:r>
            <a:r>
              <a:rPr lang="en-US" baseline="0" dirty="0" err="1" smtClean="0"/>
              <a:t>CustomHistoryType.ttx</a:t>
            </a:r>
            <a:r>
              <a:rPr lang="en-US" baseline="0" dirty="0" smtClean="0"/>
              <a:t> is fully configurable. </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6AF94A1F-59AE-4611-A81D-9216080978A3}"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above snippet</a:t>
            </a:r>
            <a:r>
              <a:rPr lang="en-US" baseline="0" dirty="0" smtClean="0"/>
              <a:t> is included inside the action of a </a:t>
            </a:r>
            <a:r>
              <a:rPr lang="en-US" baseline="0" dirty="0" err="1" smtClean="0"/>
              <a:t>ClaimPreUpdate</a:t>
            </a:r>
            <a:r>
              <a:rPr lang="en-US" baseline="0" dirty="0" smtClean="0"/>
              <a:t> rule, and will be discussed in greater detail in a few slides. </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4F088623-2975-4911-AFB2-F5346C168AF3}"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2EC4149C-09FC-4E6B-A85F-78D46B72D313}"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The parameter we send to </a:t>
            </a:r>
            <a:r>
              <a:rPr lang="en-US" dirty="0" err="1" smtClean="0"/>
              <a:t>isFieldChanged</a:t>
            </a:r>
            <a:r>
              <a:rPr lang="en-US" dirty="0" smtClean="0"/>
              <a:t> is a string.  Ensure you are using the proper field name by checking the Data Dictionary.</a:t>
            </a:r>
          </a:p>
          <a:p>
            <a:pPr marL="190500" indent="-190500"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D28F995-306A-4DD9-8FBC-6B7DDD62A295}"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parameter we send to </a:t>
            </a:r>
            <a:r>
              <a:rPr lang="en-US" dirty="0" err="1" smtClean="0"/>
              <a:t>getOriginalValue</a:t>
            </a:r>
            <a:r>
              <a:rPr lang="en-US" dirty="0" smtClean="0"/>
              <a:t> is a string.  Ensure you are using the proper field name by checking the Data Dictionary.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60E179F5-0F5D-48DE-838A-DCC3740DA611}"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xfrm>
            <a:off x="715963" y="630238"/>
            <a:ext cx="5432425" cy="4073525"/>
          </a:xfrm>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14637FC8-7BCE-4712-8DC1-AF703AAE9AA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xfrm>
            <a:off x="715963" y="630238"/>
            <a:ext cx="5432425" cy="4073525"/>
          </a:xfrm>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A claim history is an uneditable record of important events and actions taken on the claim. </a:t>
            </a:r>
          </a:p>
          <a:p>
            <a:pPr marL="209550" indent="-209550" eaLnBrk="1" hangingPunct="1">
              <a:buFontTx/>
              <a:buAutoNum type="arabicPeriod"/>
            </a:pPr>
            <a:r>
              <a:rPr lang="en-US" smtClean="0"/>
              <a:t>Possible answers: Assigned, Viewed, Closed.</a:t>
            </a:r>
          </a:p>
          <a:p>
            <a:pPr marL="209550" indent="-209550" eaLnBrk="1" hangingPunct="1">
              <a:buFontTx/>
              <a:buAutoNum type="arabicPeriod"/>
            </a:pPr>
            <a:r>
              <a:rPr lang="en-US" smtClean="0"/>
              <a:t>Yes. You add them in the CustomHistoryType typelist.</a:t>
            </a:r>
          </a:p>
          <a:p>
            <a:pPr marL="209550" indent="-209550" eaLnBrk="1" hangingPunct="1">
              <a:buFontTx/>
              <a:buAutoNum type="arabicPeriod"/>
            </a:pPr>
            <a:r>
              <a:rPr lang="en-US" smtClean="0"/>
              <a:t>Yes, ClaimCenter automatically tracks a collection of recordable events, such as viewing the claim, editing the policy, and flagging the claim.</a:t>
            </a:r>
          </a:p>
          <a:p>
            <a:pPr marL="209550" indent="-209550" eaLnBrk="1" hangingPunct="1">
              <a:buFontTx/>
              <a:buAutoNum type="arabicPeriod"/>
            </a:pPr>
            <a:endParaRPr lang="en-US" smtClean="0"/>
          </a:p>
          <a:p>
            <a:pPr marL="209550" indent="-209550" eaLnBrk="1" hangingPunct="1"/>
            <a:endParaRPr lang="en-US" smtClean="0"/>
          </a:p>
          <a:p>
            <a:pPr marL="209550" indent="-209550" eaLnBrk="1" hangingPunct="1"/>
            <a:endParaRPr lang="en-US" b="1"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smtClean="0"/>
              <a:t>Claim History </a:t>
            </a:r>
            <a:r>
              <a:rPr lang="en-US" altLang="en-US" dirty="0" smtClean="0"/>
              <a:t>- </a:t>
            </a:r>
            <a:fld id="{211C349A-83C9-44D0-A356-DBEB3FC715FC}" type="slidenum">
              <a:rPr lang="en-US" altLang="en-US" smtClean="0"/>
              <a:pPr>
                <a:defRPr/>
              </a:pPr>
              <a:t>17</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25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4971843E-03F5-4013-A7AE-DDD50B5AA29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35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BFDD85EF-EFBF-4C59-A6A0-3D5142449238}"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3556" name="Rectangle 2"/>
          <p:cNvSpPr>
            <a:spLocks noGrp="1" noRot="1" noChangeAspect="1" noChangeArrowheads="1" noTextEdit="1"/>
          </p:cNvSpPr>
          <p:nvPr>
            <p:ph type="sldImg"/>
          </p:nvPr>
        </p:nvSpPr>
        <p:spPr>
          <a:ln/>
        </p:spPr>
      </p:sp>
      <p:sp>
        <p:nvSpPr>
          <p:cNvPr id="235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45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07ABFCF9-A43E-43E4-B963-81B8B7256CC5}"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Note that the claim history includes obvious entries (such as significant edits) as well as more trivial events such as viewing the claim.</a:t>
            </a:r>
            <a:br>
              <a:rPr lang="en-US" dirty="0" smtClean="0"/>
            </a:br>
            <a:r>
              <a:rPr lang="en-US" dirty="0" smtClean="0"/>
              <a:t/>
            </a:r>
            <a:br>
              <a:rPr lang="en-US" dirty="0" smtClean="0"/>
            </a:br>
            <a:r>
              <a:rPr lang="en-US" dirty="0" smtClean="0"/>
              <a:t>The History screen can include, </a:t>
            </a:r>
            <a:r>
              <a:rPr lang="en-US" smtClean="0"/>
              <a:t>through configuration, </a:t>
            </a:r>
            <a:r>
              <a:rPr lang="en-US" dirty="0" smtClean="0"/>
              <a:t>any kind of event a carrier wants to track, such as when the value of the Loss Cause field changes (and what the old and new values are).</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56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1C64692-7B92-4C3C-A30C-D64506A30DE0}"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Claim history record fields</a:t>
            </a:r>
          </a:p>
          <a:p>
            <a:pPr lvl="1" eaLnBrk="1" hangingPunct="1"/>
            <a:r>
              <a:rPr lang="en-US" dirty="0" smtClean="0"/>
              <a:t>Type - The claim event causing the entry in the History table, such as an exposure being opened, closed or reopened, a stopped check, an</a:t>
            </a:r>
            <a:r>
              <a:rPr lang="en-US" baseline="0" dirty="0" smtClean="0"/>
              <a:t> activity’s due date changed,</a:t>
            </a:r>
            <a:r>
              <a:rPr lang="en-US" dirty="0" smtClean="0"/>
              <a:t> and so on. </a:t>
            </a:r>
          </a:p>
          <a:p>
            <a:pPr lvl="1" eaLnBrk="1" hangingPunct="1"/>
            <a:r>
              <a:rPr lang="en-US" dirty="0" smtClean="0"/>
              <a:t>Related To - Whether the event relates to the entire claim or one of its parts, like an exposure or reserve line. </a:t>
            </a:r>
          </a:p>
          <a:p>
            <a:pPr lvl="1" eaLnBrk="1" hangingPunct="1"/>
            <a:r>
              <a:rPr lang="en-US" dirty="0" smtClean="0"/>
              <a:t>User - Person who caused the event. </a:t>
            </a:r>
          </a:p>
          <a:p>
            <a:pPr lvl="1" eaLnBrk="1" hangingPunct="1"/>
            <a:r>
              <a:rPr lang="en-US" dirty="0" smtClean="0"/>
              <a:t>Event Time Stamp - Date and time the event occurred</a:t>
            </a:r>
            <a:r>
              <a:rPr lang="en-US" baseline="0" dirty="0" smtClean="0"/>
              <a:t> (in descending order, by default).</a:t>
            </a:r>
            <a:endParaRPr lang="en-US" dirty="0" smtClean="0"/>
          </a:p>
          <a:p>
            <a:pPr lvl="1" eaLnBrk="1" hangingPunct="1"/>
            <a:r>
              <a:rPr lang="en-US" dirty="0" smtClean="0"/>
              <a:t>Description - A brief description of the event. This is provided for history entries written by ClaimCenter, and you may add your own when you write rules that create custom history events. </a:t>
            </a:r>
          </a:p>
          <a:p>
            <a:pPr lvl="1" eaLnBrk="1" hangingPunct="1"/>
            <a:r>
              <a:rPr lang="en-US" dirty="0" smtClean="0"/>
              <a:t>Link – If available,</a:t>
            </a:r>
            <a:r>
              <a:rPr lang="en-US" baseline="0" dirty="0" smtClean="0"/>
              <a:t> a link to the DV (Detail View) of the object’s details. In the base configuration, links are enabled for Transaction Approvals such as the one shown in the above screenshot (Approval or Rejection of a Reserve); anything that involves approval or rejection. That way, you can rapidly view the Approval information – if the Approval was actually approved or rejected, and why or why not? Note that the creation of the Reserve itself is not recorded in Claim history in the base application. </a:t>
            </a:r>
            <a:endParaRPr lang="en-US" dirty="0" smtClean="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CC8D834B-DE6C-4250-A427-D4F40AFD94F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26628" name="Rectangle 5"/>
          <p:cNvSpPr>
            <a:spLocks noGrp="1" noRot="1" noChangeAspect="1" noChangeArrowheads="1" noTextEdit="1"/>
          </p:cNvSpPr>
          <p:nvPr>
            <p:ph type="sldImg"/>
          </p:nvPr>
        </p:nvSpPr>
        <p:spPr>
          <a:ln/>
        </p:spPr>
      </p:sp>
      <p:sp>
        <p:nvSpPr>
          <p:cNvPr id="26629"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base application claim history event types are defined in the </a:t>
            </a:r>
            <a:r>
              <a:rPr lang="en-US" dirty="0" err="1" smtClean="0"/>
              <a:t>HistoryType</a:t>
            </a:r>
            <a:r>
              <a:rPr lang="en-US" dirty="0" smtClean="0"/>
              <a:t> typelist.  These history events will be generated by ClaimCenter by default regardless of configuration.  More details on these event types can be found in the ClaimCenter Application Guide, under the Claim History section. </a:t>
            </a:r>
            <a:endParaRPr lang="en-US" sz="9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ClaimCenter Data Dictionary provides a</a:t>
            </a:r>
            <a:r>
              <a:rPr lang="en-US" baseline="0" dirty="0" smtClean="0"/>
              <a:t> useful way to view all of the event types that are recorded in history. Note most involve some kind of edit to existing data, except for the “opening” (creation) of an exposure or matter. The opening of the claim itself is not recorded in history. </a:t>
            </a:r>
            <a:endParaRPr lang="en-US" dirty="0"/>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smtClean="0"/>
              <a:t>	Claim History - </a:t>
            </a:r>
            <a:fld id="{99C74A3C-4911-4C97-AD12-3A0DA0E06ACB}" type="slidenum">
              <a:rPr lang="en-US" altLang="en-US" smtClean="0"/>
              <a:pPr>
                <a:defRPr/>
              </a:pPr>
              <a:t>7</a:t>
            </a:fld>
            <a:endParaRPr lang="en-US" altLang="en-US"/>
          </a:p>
        </p:txBody>
      </p:sp>
    </p:spTree>
    <p:extLst>
      <p:ext uri="{BB962C8B-B14F-4D97-AF65-F5344CB8AC3E}">
        <p14:creationId xmlns:p14="http://schemas.microsoft.com/office/powerpoint/2010/main" val="148340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3DCA48B9-E0E2-45EA-84A6-2A6A29E9F1DE}"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Why does the application need custom history types rather than just one “general” type? They are needed for filtering by type on the claim history page.  </a:t>
            </a:r>
          </a:p>
          <a:p>
            <a:pPr eaLnBrk="1" hangingPunct="1"/>
            <a:r>
              <a:rPr lang="en-US" dirty="0" smtClean="0"/>
              <a:t>Note that in base ClaimCenter, the type displayed will always be "Custom" unless you configure the </a:t>
            </a:r>
            <a:r>
              <a:rPr lang="en-US" dirty="0" err="1" smtClean="0"/>
              <a:t>ListView</a:t>
            </a:r>
            <a:r>
              <a:rPr lang="en-US" dirty="0" smtClean="0"/>
              <a:t> </a:t>
            </a:r>
            <a:r>
              <a:rPr lang="en-US" dirty="0" err="1" smtClean="0"/>
              <a:t>pcf</a:t>
            </a:r>
            <a:r>
              <a:rPr lang="en-US" dirty="0" smtClean="0"/>
              <a:t> to dynamically display your new type using the “value” property. The lab associated with this lesson has you perform that configuration.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 History - </a:t>
            </a:r>
            <a:fld id="{1BE0F087-F75B-45F4-BE0B-3962F050C46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48510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431807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572153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5081485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9294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997235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465946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433803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688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9259031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51971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61403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8658BD8-BFF8-4434-902A-427C1B536AB6}"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Claim History</a:t>
            </a:r>
          </a:p>
        </p:txBody>
      </p:sp>
      <p:sp>
        <p:nvSpPr>
          <p:cNvPr id="4099" name="Text Placeholder 4"/>
          <p:cNvSpPr>
            <a:spLocks noGrp="1"/>
          </p:cNvSpPr>
          <p:nvPr>
            <p:ph type="body" sz="quarter" idx="10"/>
          </p:nvPr>
        </p:nvSpPr>
        <p:spPr>
          <a:xfrm>
            <a:off x="5718175" y="6167438"/>
            <a:ext cx="3089275" cy="273050"/>
          </a:xfrm>
        </p:spPr>
        <p:txBody>
          <a:bodyPr/>
          <a:lstStyle/>
          <a:p>
            <a:r>
              <a:rPr lang="en-US" dirty="0"/>
              <a:t>9</a:t>
            </a:r>
            <a:r>
              <a:rPr lang="en-US" dirty="0" smtClean="0"/>
              <a:t> December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4" y="684212"/>
            <a:ext cx="8901906" cy="335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1" name="Rectangle 2"/>
          <p:cNvSpPr>
            <a:spLocks noGrp="1" noChangeArrowheads="1"/>
          </p:cNvSpPr>
          <p:nvPr>
            <p:ph type="title"/>
          </p:nvPr>
        </p:nvSpPr>
        <p:spPr/>
        <p:txBody>
          <a:bodyPr/>
          <a:lstStyle/>
          <a:p>
            <a:pPr eaLnBrk="1" hangingPunct="1"/>
            <a:r>
              <a:rPr lang="en-US" smtClean="0"/>
              <a:t>Custom claim history types</a:t>
            </a:r>
          </a:p>
        </p:txBody>
      </p:sp>
      <p:sp>
        <p:nvSpPr>
          <p:cNvPr id="12292" name="Rectangle 3"/>
          <p:cNvSpPr>
            <a:spLocks noGrp="1" noChangeArrowheads="1"/>
          </p:cNvSpPr>
          <p:nvPr>
            <p:ph idx="1"/>
          </p:nvPr>
        </p:nvSpPr>
        <p:spPr>
          <a:xfrm>
            <a:off x="531813" y="4073525"/>
            <a:ext cx="8318500" cy="1911350"/>
          </a:xfrm>
        </p:spPr>
        <p:txBody>
          <a:bodyPr/>
          <a:lstStyle/>
          <a:p>
            <a:pPr>
              <a:buFont typeface="Arial" charset="0"/>
              <a:buChar char="•"/>
            </a:pPr>
            <a:r>
              <a:rPr lang="en-US" dirty="0" err="1" smtClean="0"/>
              <a:t>CustomHistoryType</a:t>
            </a:r>
            <a:r>
              <a:rPr lang="en-US" dirty="0" smtClean="0"/>
              <a:t> typelist defines history events that may be tracked by configured rules</a:t>
            </a:r>
          </a:p>
          <a:p>
            <a:pPr lvl="1"/>
            <a:r>
              <a:rPr lang="en-US" dirty="0" smtClean="0"/>
              <a:t>Some “custom” history types are predefined in the base application</a:t>
            </a:r>
          </a:p>
          <a:p>
            <a:pPr lvl="1"/>
            <a:r>
              <a:rPr lang="en-US" dirty="0" smtClean="0"/>
              <a:t>New custom history types can be added</a:t>
            </a:r>
          </a:p>
        </p:txBody>
      </p:sp>
      <p:sp>
        <p:nvSpPr>
          <p:cNvPr id="12293" name="AutoShape 9"/>
          <p:cNvSpPr>
            <a:spLocks noChangeArrowheads="1"/>
          </p:cNvSpPr>
          <p:nvPr/>
        </p:nvSpPr>
        <p:spPr bwMode="auto">
          <a:xfrm>
            <a:off x="165895" y="3710763"/>
            <a:ext cx="8901906" cy="32541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How to configure custom history records	</a:t>
            </a:r>
          </a:p>
        </p:txBody>
      </p:sp>
      <p:sp>
        <p:nvSpPr>
          <p:cNvPr id="13315" name="Rectangle 3"/>
          <p:cNvSpPr>
            <a:spLocks noGrp="1" noChangeArrowheads="1"/>
          </p:cNvSpPr>
          <p:nvPr>
            <p:ph idx="1"/>
          </p:nvPr>
        </p:nvSpPr>
        <p:spPr>
          <a:xfrm>
            <a:off x="458788" y="1185863"/>
            <a:ext cx="8318500" cy="2216150"/>
          </a:xfrm>
        </p:spPr>
        <p:txBody>
          <a:bodyPr/>
          <a:lstStyle/>
          <a:p>
            <a:pPr>
              <a:buFont typeface="Arial" charset="0"/>
              <a:buChar char="•"/>
            </a:pPr>
            <a:r>
              <a:rPr lang="en-US" dirty="0" smtClean="0"/>
              <a:t>Syntax</a:t>
            </a:r>
          </a:p>
          <a:p>
            <a:pPr lvl="1"/>
            <a:r>
              <a:rPr lang="en-US" i="1" dirty="0" err="1" smtClean="0">
                <a:solidFill>
                  <a:srgbClr val="0033CC"/>
                </a:solidFill>
              </a:rPr>
              <a:t>Claim</a:t>
            </a:r>
            <a:r>
              <a:rPr lang="en-US" dirty="0" err="1" smtClean="0">
                <a:solidFill>
                  <a:srgbClr val="FF3300"/>
                </a:solidFill>
              </a:rPr>
              <a:t>.createCustomHistoryEvent</a:t>
            </a:r>
            <a:r>
              <a:rPr lang="en-US" dirty="0" smtClean="0">
                <a:solidFill>
                  <a:srgbClr val="FF3300"/>
                </a:solidFill>
              </a:rPr>
              <a:t>(</a:t>
            </a:r>
            <a:r>
              <a:rPr lang="en-US" i="1" dirty="0" err="1" smtClean="0">
                <a:solidFill>
                  <a:srgbClr val="0033CC"/>
                </a:solidFill>
              </a:rPr>
              <a:t>CustomHistoryType</a:t>
            </a:r>
            <a:r>
              <a:rPr lang="en-US" dirty="0" smtClean="0">
                <a:solidFill>
                  <a:srgbClr val="FF0000"/>
                </a:solidFill>
              </a:rPr>
              <a:t>,</a:t>
            </a:r>
            <a:r>
              <a:rPr lang="en-US" dirty="0" smtClean="0"/>
              <a:t> </a:t>
            </a:r>
            <a:r>
              <a:rPr lang="en-US" i="1" dirty="0" smtClean="0">
                <a:solidFill>
                  <a:srgbClr val="0033CC"/>
                </a:solidFill>
              </a:rPr>
              <a:t>Text</a:t>
            </a:r>
            <a:r>
              <a:rPr lang="en-US" dirty="0" smtClean="0">
                <a:solidFill>
                  <a:srgbClr val="FF3300"/>
                </a:solidFill>
              </a:rPr>
              <a:t>)</a:t>
            </a:r>
          </a:p>
          <a:p>
            <a:pPr lvl="2"/>
            <a:r>
              <a:rPr lang="en-US" i="1" dirty="0" smtClean="0">
                <a:solidFill>
                  <a:schemeClr val="accent1"/>
                </a:solidFill>
              </a:rPr>
              <a:t>Claim</a:t>
            </a:r>
            <a:r>
              <a:rPr lang="en-US" dirty="0" smtClean="0">
                <a:solidFill>
                  <a:srgbClr val="FF3300"/>
                </a:solidFill>
              </a:rPr>
              <a:t> </a:t>
            </a:r>
            <a:r>
              <a:rPr lang="en-US" dirty="0" smtClean="0"/>
              <a:t>is the claim to which you are adding a history record</a:t>
            </a:r>
          </a:p>
          <a:p>
            <a:pPr lvl="2"/>
            <a:r>
              <a:rPr lang="en-US" i="1" dirty="0" err="1" smtClean="0">
                <a:solidFill>
                  <a:schemeClr val="accent1"/>
                </a:solidFill>
              </a:rPr>
              <a:t>CustomHistoryType</a:t>
            </a:r>
            <a:r>
              <a:rPr lang="en-US" dirty="0" smtClean="0"/>
              <a:t> is the history type</a:t>
            </a:r>
          </a:p>
          <a:p>
            <a:pPr lvl="2"/>
            <a:r>
              <a:rPr lang="en-US" i="1" dirty="0" smtClean="0">
                <a:solidFill>
                  <a:schemeClr val="accent1"/>
                </a:solidFill>
              </a:rPr>
              <a:t>Text</a:t>
            </a:r>
            <a:r>
              <a:rPr lang="en-US" dirty="0" smtClean="0">
                <a:solidFill>
                  <a:srgbClr val="FF3300"/>
                </a:solidFill>
              </a:rPr>
              <a:t> </a:t>
            </a:r>
            <a:r>
              <a:rPr lang="en-US" dirty="0" smtClean="0"/>
              <a:t>is the text to be displayed on the history record’s description column (in the screen)</a:t>
            </a:r>
            <a:endParaRPr lang="en-US" dirty="0" smtClean="0">
              <a:solidFill>
                <a:srgbClr val="CC0099"/>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4" y="3428999"/>
            <a:ext cx="8731140" cy="12216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Claim history basics</a:t>
            </a:r>
          </a:p>
          <a:p>
            <a:pPr>
              <a:lnSpc>
                <a:spcPct val="150000"/>
              </a:lnSpc>
              <a:buFont typeface="Arial" charset="0"/>
              <a:buChar char="•"/>
            </a:pPr>
            <a:r>
              <a:rPr lang="en-US" sz="2800" smtClean="0">
                <a:solidFill>
                  <a:srgbClr val="C0C0C0"/>
                </a:solidFill>
              </a:rPr>
              <a:t>Writing custom history records</a:t>
            </a:r>
          </a:p>
          <a:p>
            <a:pPr>
              <a:lnSpc>
                <a:spcPct val="150000"/>
              </a:lnSpc>
              <a:buFont typeface="Arial" charset="0"/>
              <a:buChar char="•"/>
            </a:pPr>
            <a:r>
              <a:rPr lang="en-US" sz="2800" smtClean="0"/>
              <a:t>Tracking changes to fields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9" y="1992313"/>
            <a:ext cx="7599599" cy="26582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3" name="Rectangle 2"/>
          <p:cNvSpPr>
            <a:spLocks noGrp="1" noChangeArrowheads="1"/>
          </p:cNvSpPr>
          <p:nvPr>
            <p:ph type="title"/>
          </p:nvPr>
        </p:nvSpPr>
        <p:spPr/>
        <p:txBody>
          <a:bodyPr/>
          <a:lstStyle/>
          <a:p>
            <a:pPr eaLnBrk="1" hangingPunct="1"/>
            <a:r>
              <a:rPr lang="en-US" smtClean="0"/>
              <a:t>Checking for field changes</a:t>
            </a:r>
          </a:p>
        </p:txBody>
      </p:sp>
      <p:sp>
        <p:nvSpPr>
          <p:cNvPr id="15364" name="Rectangle 3"/>
          <p:cNvSpPr>
            <a:spLocks noGrp="1" noChangeArrowheads="1"/>
          </p:cNvSpPr>
          <p:nvPr>
            <p:ph idx="1"/>
          </p:nvPr>
        </p:nvSpPr>
        <p:spPr>
          <a:xfrm>
            <a:off x="519113" y="4648200"/>
            <a:ext cx="8318500" cy="1539875"/>
          </a:xfrm>
        </p:spPr>
        <p:txBody>
          <a:bodyPr/>
          <a:lstStyle/>
          <a:p>
            <a:pPr>
              <a:buFont typeface="Arial" charset="0"/>
              <a:buChar char="•"/>
            </a:pPr>
            <a:r>
              <a:rPr lang="en-US" dirty="0" smtClean="0"/>
              <a:t>Syntax</a:t>
            </a:r>
          </a:p>
          <a:p>
            <a:pPr lvl="1"/>
            <a:r>
              <a:rPr lang="en-US" i="1" dirty="0" err="1" smtClean="0">
                <a:solidFill>
                  <a:schemeClr val="accent1"/>
                </a:solidFill>
              </a:rPr>
              <a:t>entity</a:t>
            </a:r>
            <a:r>
              <a:rPr lang="en-US" i="1" dirty="0" err="1" smtClean="0">
                <a:solidFill>
                  <a:srgbClr val="FF0000"/>
                </a:solidFill>
              </a:rPr>
              <a:t>.</a:t>
            </a:r>
            <a:r>
              <a:rPr lang="en-US" dirty="0" err="1" smtClean="0">
                <a:solidFill>
                  <a:srgbClr val="FF0000"/>
                </a:solidFill>
              </a:rPr>
              <a:t>isFieldChanged</a:t>
            </a:r>
            <a:r>
              <a:rPr lang="en-US" dirty="0" smtClean="0">
                <a:solidFill>
                  <a:srgbClr val="FF0000"/>
                </a:solidFill>
              </a:rPr>
              <a:t>(“</a:t>
            </a:r>
            <a:r>
              <a:rPr lang="en-US" i="1" dirty="0" smtClean="0">
                <a:solidFill>
                  <a:schemeClr val="accent1"/>
                </a:solidFill>
              </a:rPr>
              <a:t>field</a:t>
            </a:r>
            <a:r>
              <a:rPr lang="en-US" dirty="0" smtClean="0">
                <a:solidFill>
                  <a:srgbClr val="FF0000"/>
                </a:solidFill>
              </a:rPr>
              <a:t>”)</a:t>
            </a:r>
          </a:p>
          <a:p>
            <a:pPr lvl="2"/>
            <a:r>
              <a:rPr lang="en-US" dirty="0" smtClean="0"/>
              <a:t>Returns a </a:t>
            </a:r>
            <a:r>
              <a:rPr lang="en-US" dirty="0" err="1" smtClean="0"/>
              <a:t>boolean</a:t>
            </a:r>
            <a:endParaRPr lang="en-US" dirty="0" smtClean="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305" y="1249663"/>
            <a:ext cx="4514447" cy="8439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AutoShape 7"/>
          <p:cNvSpPr>
            <a:spLocks noChangeArrowheads="1"/>
          </p:cNvSpPr>
          <p:nvPr/>
        </p:nvSpPr>
        <p:spPr bwMode="auto">
          <a:xfrm>
            <a:off x="444389" y="2781929"/>
            <a:ext cx="455328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89" y="5851881"/>
            <a:ext cx="7483766" cy="59290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Finding the original value</a:t>
            </a:r>
          </a:p>
        </p:txBody>
      </p:sp>
      <p:sp>
        <p:nvSpPr>
          <p:cNvPr id="16387" name="Rectangle 3"/>
          <p:cNvSpPr>
            <a:spLocks noGrp="1" noChangeArrowheads="1"/>
          </p:cNvSpPr>
          <p:nvPr>
            <p:ph idx="1"/>
          </p:nvPr>
        </p:nvSpPr>
        <p:spPr>
          <a:xfrm>
            <a:off x="519113" y="4637088"/>
            <a:ext cx="8318500" cy="1752600"/>
          </a:xfrm>
        </p:spPr>
        <p:txBody>
          <a:bodyPr/>
          <a:lstStyle/>
          <a:p>
            <a:pPr>
              <a:buFont typeface="Arial" charset="0"/>
              <a:buChar char="•"/>
            </a:pPr>
            <a:r>
              <a:rPr lang="en-US" dirty="0" smtClean="0"/>
              <a:t>Syntax</a:t>
            </a:r>
          </a:p>
          <a:p>
            <a:pPr lvl="1"/>
            <a:r>
              <a:rPr lang="en-US" i="1" dirty="0" err="1" smtClean="0">
                <a:solidFill>
                  <a:schemeClr val="accent1"/>
                </a:solidFill>
              </a:rPr>
              <a:t>entity</a:t>
            </a:r>
            <a:r>
              <a:rPr lang="en-US" i="1" dirty="0" err="1" smtClean="0">
                <a:solidFill>
                  <a:srgbClr val="FF0000"/>
                </a:solidFill>
              </a:rPr>
              <a:t>.</a:t>
            </a:r>
            <a:r>
              <a:rPr lang="en-US" dirty="0" err="1" smtClean="0">
                <a:solidFill>
                  <a:srgbClr val="FF0000"/>
                </a:solidFill>
              </a:rPr>
              <a:t>getOriginalValue</a:t>
            </a:r>
            <a:r>
              <a:rPr lang="en-US" dirty="0" smtClean="0">
                <a:solidFill>
                  <a:srgbClr val="FF0000"/>
                </a:solidFill>
              </a:rPr>
              <a:t>(“</a:t>
            </a:r>
            <a:r>
              <a:rPr lang="en-US" i="1" dirty="0" smtClean="0">
                <a:solidFill>
                  <a:schemeClr val="accent1"/>
                </a:solidFill>
              </a:rPr>
              <a:t>field</a:t>
            </a:r>
            <a:r>
              <a:rPr lang="en-US" dirty="0" smtClean="0">
                <a:solidFill>
                  <a:srgbClr val="FF0000"/>
                </a:solidFill>
              </a:rPr>
              <a:t>”)</a:t>
            </a:r>
          </a:p>
          <a:p>
            <a:pPr lvl="2"/>
            <a:r>
              <a:rPr lang="en-US" dirty="0" smtClean="0"/>
              <a:t>Returns an ordinary object</a:t>
            </a:r>
          </a:p>
          <a:p>
            <a:pPr lvl="2"/>
            <a:r>
              <a:rPr lang="en-US" dirty="0" smtClean="0"/>
              <a:t>Need to cast the result in order to get the display name</a:t>
            </a:r>
            <a:endParaRPr lang="en-US" dirty="0" smtClean="0">
              <a:solidFill>
                <a:srgbClr val="FF0000"/>
              </a:solidFill>
            </a:endParaRPr>
          </a:p>
        </p:txBody>
      </p:sp>
      <p:sp>
        <p:nvSpPr>
          <p:cNvPr id="16389" name="AutoShape 11"/>
          <p:cNvSpPr>
            <a:spLocks noChangeArrowheads="1"/>
          </p:cNvSpPr>
          <p:nvPr/>
        </p:nvSpPr>
        <p:spPr bwMode="auto">
          <a:xfrm>
            <a:off x="1390650" y="3213100"/>
            <a:ext cx="3887788"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9" y="1992313"/>
            <a:ext cx="7599599" cy="26582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305" y="1249663"/>
            <a:ext cx="4514447" cy="8439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7"/>
          <p:cNvSpPr>
            <a:spLocks noChangeArrowheads="1"/>
          </p:cNvSpPr>
          <p:nvPr/>
        </p:nvSpPr>
        <p:spPr bwMode="auto">
          <a:xfrm>
            <a:off x="920638" y="3848729"/>
            <a:ext cx="6889861"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dirty="0" smtClean="0"/>
              <a:t>Lesson objectives review</a:t>
            </a:r>
          </a:p>
        </p:txBody>
      </p:sp>
      <p:sp>
        <p:nvSpPr>
          <p:cNvPr id="1741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Explain claim history functionality</a:t>
            </a:r>
          </a:p>
          <a:p>
            <a:pPr lvl="1" eaLnBrk="1" hangingPunct="1"/>
            <a:r>
              <a:rPr lang="en-US" smtClean="0"/>
              <a:t>Create custom claim history types</a:t>
            </a:r>
          </a:p>
          <a:p>
            <a:pPr lvl="1" eaLnBrk="1" hangingPunct="1"/>
            <a:r>
              <a:rPr lang="en-US" smtClean="0"/>
              <a:t>Create custom claim history records</a:t>
            </a:r>
          </a:p>
          <a:p>
            <a:pPr lvl="1" eaLnBrk="1" hangingPunct="1"/>
            <a:r>
              <a:rPr lang="en-US" smtClean="0"/>
              <a:t>Track individual field changes in Gosu</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smtClean="0"/>
              <a:t>Review questions</a:t>
            </a:r>
          </a:p>
        </p:txBody>
      </p:sp>
      <p:sp>
        <p:nvSpPr>
          <p:cNvPr id="18435"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a claim history?</a:t>
            </a:r>
          </a:p>
          <a:p>
            <a:pPr marL="457200" indent="-457200">
              <a:buFont typeface="Webdings" pitchFamily="18" charset="2"/>
              <a:buAutoNum type="arabicPeriod"/>
            </a:pPr>
            <a:r>
              <a:rPr lang="en-US" smtClean="0"/>
              <a:t>Name three examples of claim history events.</a:t>
            </a:r>
            <a:endParaRPr lang="en-US" b="1" smtClean="0">
              <a:solidFill>
                <a:srgbClr val="CC0099"/>
              </a:solidFill>
            </a:endParaRPr>
          </a:p>
          <a:p>
            <a:pPr marL="457200" indent="-457200">
              <a:buFont typeface="Webdings" pitchFamily="18" charset="2"/>
              <a:buAutoNum type="arabicPeriod"/>
            </a:pPr>
            <a:r>
              <a:rPr lang="en-US" smtClean="0"/>
              <a:t>Is it possible to define new types of history events?</a:t>
            </a:r>
          </a:p>
          <a:p>
            <a:pPr marL="457200" indent="-457200">
              <a:buFont typeface="Webdings" pitchFamily="18" charset="2"/>
              <a:buAutoNum type="arabicPeriod"/>
            </a:pPr>
            <a:r>
              <a:rPr lang="en-US" smtClean="0"/>
              <a:t>Will any claim history records be recorded if no rules are written to configure it?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17119333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Explain claim history functionality</a:t>
            </a:r>
          </a:p>
          <a:p>
            <a:pPr lvl="1" eaLnBrk="1" hangingPunct="1"/>
            <a:r>
              <a:rPr lang="en-US" dirty="0" smtClean="0"/>
              <a:t>Create custom claim history types</a:t>
            </a:r>
          </a:p>
          <a:p>
            <a:pPr lvl="1" eaLnBrk="1" hangingPunct="1"/>
            <a:r>
              <a:rPr lang="en-US" dirty="0" smtClean="0"/>
              <a:t>Create custom claim history records</a:t>
            </a:r>
          </a:p>
          <a:p>
            <a:pPr lvl="1" eaLnBrk="1" hangingPunct="1"/>
            <a:r>
              <a:rPr lang="en-US" dirty="0" smtClean="0"/>
              <a:t>Track individual field changes in Gosu</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Claim history basics</a:t>
            </a:r>
          </a:p>
          <a:p>
            <a:pPr>
              <a:lnSpc>
                <a:spcPct val="150000"/>
              </a:lnSpc>
              <a:buFont typeface="Arial" charset="0"/>
              <a:buChar char="•"/>
            </a:pPr>
            <a:r>
              <a:rPr lang="en-US" sz="2800" smtClean="0">
                <a:solidFill>
                  <a:srgbClr val="C0C0C0"/>
                </a:solidFill>
              </a:rPr>
              <a:t>Writing custom history records</a:t>
            </a:r>
          </a:p>
          <a:p>
            <a:pPr>
              <a:lnSpc>
                <a:spcPct val="150000"/>
              </a:lnSpc>
              <a:buFont typeface="Arial" charset="0"/>
              <a:buChar char="•"/>
            </a:pPr>
            <a:r>
              <a:rPr lang="en-US" sz="2800" smtClean="0">
                <a:solidFill>
                  <a:srgbClr val="C0C0C0"/>
                </a:solidFill>
              </a:rPr>
              <a:t>Tracking changes to fields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hangingPunct="1"/>
            <a:r>
              <a:rPr lang="en-US" smtClean="0"/>
              <a:t>Claim history</a:t>
            </a:r>
          </a:p>
        </p:txBody>
      </p:sp>
      <p:sp>
        <p:nvSpPr>
          <p:cNvPr id="7172" name="Rectangle 4"/>
          <p:cNvSpPr>
            <a:spLocks noGrp="1" noChangeArrowheads="1"/>
          </p:cNvSpPr>
          <p:nvPr>
            <p:ph idx="1"/>
          </p:nvPr>
        </p:nvSpPr>
        <p:spPr>
          <a:xfrm>
            <a:off x="519113" y="5386388"/>
            <a:ext cx="8318500" cy="866775"/>
          </a:xfrm>
        </p:spPr>
        <p:txBody>
          <a:bodyPr/>
          <a:lstStyle/>
          <a:p>
            <a:pPr>
              <a:buFont typeface="Arial" charset="0"/>
              <a:buChar char="•"/>
            </a:pPr>
            <a:r>
              <a:rPr lang="en-US" smtClean="0"/>
              <a:t>A claim history is an uneditable record of important events and actions taken on the claim</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83" y="945944"/>
            <a:ext cx="8733064" cy="433074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Claim history record</a:t>
            </a:r>
          </a:p>
        </p:txBody>
      </p:sp>
      <p:sp>
        <p:nvSpPr>
          <p:cNvPr id="8195" name="Rectangle 3"/>
          <p:cNvSpPr>
            <a:spLocks noGrp="1" noChangeArrowheads="1"/>
          </p:cNvSpPr>
          <p:nvPr>
            <p:ph idx="1"/>
          </p:nvPr>
        </p:nvSpPr>
        <p:spPr>
          <a:xfrm>
            <a:off x="519113" y="2784475"/>
            <a:ext cx="8318500" cy="3362325"/>
          </a:xfrm>
        </p:spPr>
        <p:txBody>
          <a:bodyPr/>
          <a:lstStyle/>
          <a:p>
            <a:pPr>
              <a:buFont typeface="Arial" charset="0"/>
              <a:buChar char="•"/>
            </a:pPr>
            <a:r>
              <a:rPr lang="en-US" dirty="0" smtClean="0"/>
              <a:t>A claim history record is an entry in the claim history, documenting a single recordable claim event</a:t>
            </a:r>
          </a:p>
          <a:p>
            <a:pPr>
              <a:buFont typeface="Arial" charset="0"/>
              <a:buChar char="•"/>
            </a:pPr>
            <a:r>
              <a:rPr lang="en-US" dirty="0" smtClean="0"/>
              <a:t>Every history record has the following claim history fields:</a:t>
            </a:r>
          </a:p>
          <a:p>
            <a:pPr lvl="1"/>
            <a:r>
              <a:rPr lang="en-US" dirty="0" smtClean="0"/>
              <a:t>Type</a:t>
            </a:r>
          </a:p>
          <a:p>
            <a:pPr lvl="1"/>
            <a:r>
              <a:rPr lang="en-US" dirty="0" smtClean="0"/>
              <a:t>Related To</a:t>
            </a:r>
          </a:p>
          <a:p>
            <a:pPr lvl="1"/>
            <a:r>
              <a:rPr lang="en-US" dirty="0" smtClean="0"/>
              <a:t>User</a:t>
            </a:r>
          </a:p>
          <a:p>
            <a:pPr lvl="1"/>
            <a:r>
              <a:rPr lang="en-US" dirty="0" smtClean="0"/>
              <a:t>Event Time Stamp</a:t>
            </a:r>
          </a:p>
          <a:p>
            <a:pPr lvl="1"/>
            <a:r>
              <a:rPr lang="en-US" dirty="0" smtClean="0"/>
              <a:t>Description</a:t>
            </a:r>
          </a:p>
          <a:p>
            <a:pPr lvl="1"/>
            <a:r>
              <a:rPr lang="en-US" dirty="0" smtClean="0"/>
              <a:t>Link</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1063"/>
            <a:ext cx="9129576" cy="17478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Claim history type</a:t>
            </a:r>
          </a:p>
        </p:txBody>
      </p:sp>
      <p:sp>
        <p:nvSpPr>
          <p:cNvPr id="9219" name="Rectangle 3"/>
          <p:cNvSpPr>
            <a:spLocks noGrp="1" noChangeArrowheads="1"/>
          </p:cNvSpPr>
          <p:nvPr>
            <p:ph idx="1"/>
          </p:nvPr>
        </p:nvSpPr>
        <p:spPr>
          <a:xfrm>
            <a:off x="519113" y="563563"/>
            <a:ext cx="5819775" cy="4710112"/>
          </a:xfrm>
        </p:spPr>
        <p:txBody>
          <a:bodyPr/>
          <a:lstStyle/>
          <a:p>
            <a:pPr>
              <a:buFont typeface="Arial" charset="0"/>
              <a:buChar char="•"/>
            </a:pPr>
            <a:r>
              <a:rPr lang="en-US" dirty="0" smtClean="0"/>
              <a:t>History type is the claim event causing the history record to be created </a:t>
            </a:r>
          </a:p>
          <a:p>
            <a:pPr lvl="1"/>
            <a:r>
              <a:rPr lang="en-US" dirty="0" smtClean="0"/>
              <a:t>For example, the closing of a claim event produces a history record of type “closed”</a:t>
            </a:r>
          </a:p>
          <a:p>
            <a:pPr>
              <a:buFont typeface="Arial" charset="0"/>
              <a:buChar char="•"/>
            </a:pPr>
            <a:r>
              <a:rPr lang="en-US" dirty="0" smtClean="0"/>
              <a:t>ClaimCenter comes with standard history types that trigger automatically created claim history records</a:t>
            </a:r>
          </a:p>
          <a:p>
            <a:pPr lvl="1"/>
            <a:r>
              <a:rPr lang="en-US" dirty="0" smtClean="0"/>
              <a:t>Standard events mostly include editing, assigning, viewing, approvals, etc…</a:t>
            </a:r>
          </a:p>
          <a:p>
            <a:pPr lvl="1"/>
            <a:r>
              <a:rPr lang="en-US" dirty="0" smtClean="0"/>
              <a:t>Note that some events are not included in history in the base application (</a:t>
            </a:r>
            <a:r>
              <a:rPr lang="en-US" dirty="0"/>
              <a:t>i.e. creating </a:t>
            </a:r>
            <a:r>
              <a:rPr lang="en-US" dirty="0" smtClean="0"/>
              <a:t>activities</a:t>
            </a:r>
            <a:r>
              <a:rPr lang="en-US" dirty="0"/>
              <a:t>, </a:t>
            </a:r>
            <a:r>
              <a:rPr lang="en-US" dirty="0" smtClean="0"/>
              <a:t>creating reserves</a:t>
            </a:r>
            <a:r>
              <a:rPr lang="en-US" dirty="0"/>
              <a:t>) </a:t>
            </a:r>
            <a:endParaRPr lang="en-US" dirty="0" smtClean="0"/>
          </a:p>
          <a:p>
            <a:pPr>
              <a:buFont typeface="Arial" charset="0"/>
              <a:buChar char="•"/>
            </a:pPr>
            <a:r>
              <a:rPr lang="en-US" dirty="0" smtClean="0"/>
              <a:t>ClaimCenter may be configured to have custom history types, defining additional events to be added to the claim history </a:t>
            </a:r>
            <a:endParaRPr lang="en-US" dirty="0" smtClean="0">
              <a:solidFill>
                <a:srgbClr val="FF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8" y="2138363"/>
            <a:ext cx="2710668" cy="43767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AutoShape 7"/>
          <p:cNvSpPr>
            <a:spLocks noChangeArrowheads="1"/>
          </p:cNvSpPr>
          <p:nvPr/>
        </p:nvSpPr>
        <p:spPr bwMode="auto">
          <a:xfrm>
            <a:off x="6338888" y="2138363"/>
            <a:ext cx="2462212"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6" name="Text Box 9"/>
          <p:cNvSpPr txBox="1">
            <a:spLocks noChangeArrowheads="1"/>
          </p:cNvSpPr>
          <p:nvPr/>
        </p:nvSpPr>
        <p:spPr bwMode="auto">
          <a:xfrm>
            <a:off x="6585744" y="987028"/>
            <a:ext cx="1968500" cy="615553"/>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t>Filter History by type of event</a:t>
            </a:r>
            <a:endParaRPr lang="en-US" dirty="0"/>
          </a:p>
        </p:txBody>
      </p:sp>
      <p:sp>
        <p:nvSpPr>
          <p:cNvPr id="7" name="Line 10"/>
          <p:cNvSpPr>
            <a:spLocks noChangeShapeType="1"/>
          </p:cNvSpPr>
          <p:nvPr/>
        </p:nvSpPr>
        <p:spPr bwMode="auto">
          <a:xfrm>
            <a:off x="7434263" y="1602581"/>
            <a:ext cx="0" cy="5357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HistoryType</a:t>
            </a:r>
            <a:r>
              <a:rPr lang="en-US" dirty="0" smtClean="0"/>
              <a:t> Typelist in base application</a:t>
            </a:r>
            <a:endParaRPr lang="en-US" dirty="0"/>
          </a:p>
        </p:txBody>
      </p:sp>
      <p:pic>
        <p:nvPicPr>
          <p:cNvPr id="2050" name="Picture 2" descr="C:\Users\trhoades\AppData\Local\Temp\SNAGHTMLc2e3e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4" y="514350"/>
            <a:ext cx="8683625" cy="63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3710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Common cases for custom history types</a:t>
            </a:r>
          </a:p>
        </p:txBody>
      </p:sp>
      <p:sp>
        <p:nvSpPr>
          <p:cNvPr id="10243" name="Rectangle 3"/>
          <p:cNvSpPr>
            <a:spLocks noGrp="1" noChangeArrowheads="1"/>
          </p:cNvSpPr>
          <p:nvPr>
            <p:ph idx="1"/>
          </p:nvPr>
        </p:nvSpPr>
        <p:spPr>
          <a:xfrm>
            <a:off x="511175" y="3657600"/>
            <a:ext cx="7367588" cy="2655888"/>
          </a:xfrm>
        </p:spPr>
        <p:txBody>
          <a:bodyPr/>
          <a:lstStyle/>
          <a:p>
            <a:pPr>
              <a:buFont typeface="Arial" charset="0"/>
              <a:buChar char="•"/>
            </a:pPr>
            <a:r>
              <a:rPr lang="en-US" smtClean="0"/>
              <a:t>Tracking specific field changes</a:t>
            </a:r>
          </a:p>
          <a:p>
            <a:pPr lvl="1"/>
            <a:r>
              <a:rPr lang="en-US" smtClean="0"/>
              <a:t>For example, record when loss cause changes</a:t>
            </a:r>
          </a:p>
          <a:p>
            <a:pPr>
              <a:buFont typeface="Arial" charset="0"/>
              <a:buChar char="•"/>
            </a:pPr>
            <a:r>
              <a:rPr lang="en-US" smtClean="0"/>
              <a:t>Tracking specific claim situations that occur</a:t>
            </a:r>
          </a:p>
          <a:p>
            <a:pPr lvl="1"/>
            <a:r>
              <a:rPr lang="en-US" smtClean="0"/>
              <a:t>For example, record when a claim gets its tenth note</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45" y="1376363"/>
            <a:ext cx="8942055" cy="1881187"/>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Claim history basics</a:t>
            </a:r>
          </a:p>
          <a:p>
            <a:pPr>
              <a:lnSpc>
                <a:spcPct val="150000"/>
              </a:lnSpc>
              <a:buFont typeface="Arial" charset="0"/>
              <a:buChar char="•"/>
            </a:pPr>
            <a:r>
              <a:rPr lang="en-US" sz="2800" smtClean="0"/>
              <a:t>Writing custom history records</a:t>
            </a:r>
          </a:p>
          <a:p>
            <a:pPr>
              <a:lnSpc>
                <a:spcPct val="150000"/>
              </a:lnSpc>
              <a:buFont typeface="Arial" charset="0"/>
              <a:buChar char="•"/>
            </a:pPr>
            <a:r>
              <a:rPr lang="en-US" sz="2800" smtClean="0">
                <a:solidFill>
                  <a:srgbClr val="C0C0C0"/>
                </a:solidFill>
              </a:rPr>
              <a:t>Tracking changes to fields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28921</TotalTime>
  <Words>1423</Words>
  <Application>Microsoft Office PowerPoint</Application>
  <PresentationFormat>On-screen Show (4:3)</PresentationFormat>
  <Paragraphs>142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1_test-template</vt:lpstr>
      <vt:lpstr>Claim History</vt:lpstr>
      <vt:lpstr>Lesson objectives</vt:lpstr>
      <vt:lpstr>Lesson outline</vt:lpstr>
      <vt:lpstr>Claim history</vt:lpstr>
      <vt:lpstr>Claim history record</vt:lpstr>
      <vt:lpstr>Claim history type</vt:lpstr>
      <vt:lpstr>HistoryType Typelist in base application</vt:lpstr>
      <vt:lpstr>Common cases for custom history types</vt:lpstr>
      <vt:lpstr>Lesson outline</vt:lpstr>
      <vt:lpstr>Custom claim history types</vt:lpstr>
      <vt:lpstr>How to configure custom history records </vt:lpstr>
      <vt:lpstr>Lesson outline</vt:lpstr>
      <vt:lpstr>Checking for field changes</vt:lpstr>
      <vt:lpstr>Finding the original value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 History</dc:title>
  <dc:creator>Tom Rhoades</dc:creator>
  <dc:description>3620</dc:description>
  <cp:lastModifiedBy>Tom Rhoades</cp:lastModifiedBy>
  <cp:revision>1806</cp:revision>
  <dcterms:created xsi:type="dcterms:W3CDTF">2007-08-02T20:13:16Z</dcterms:created>
  <dcterms:modified xsi:type="dcterms:W3CDTF">2014-02-02T07:02:02Z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