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2"/>
  </p:notesMasterIdLst>
  <p:handoutMasterIdLst>
    <p:handoutMasterId r:id="rId43"/>
  </p:handoutMasterIdLst>
  <p:sldIdLst>
    <p:sldId id="1192" r:id="rId2"/>
    <p:sldId id="1267" r:id="rId3"/>
    <p:sldId id="1268" r:id="rId4"/>
    <p:sldId id="1269" r:id="rId5"/>
    <p:sldId id="1270" r:id="rId6"/>
    <p:sldId id="1271" r:id="rId7"/>
    <p:sldId id="1272" r:id="rId8"/>
    <p:sldId id="1273" r:id="rId9"/>
    <p:sldId id="1302" r:id="rId10"/>
    <p:sldId id="1274" r:id="rId11"/>
    <p:sldId id="1275" r:id="rId12"/>
    <p:sldId id="1276" r:id="rId13"/>
    <p:sldId id="1277" r:id="rId14"/>
    <p:sldId id="1278" r:id="rId15"/>
    <p:sldId id="1279" r:id="rId16"/>
    <p:sldId id="1280" r:id="rId17"/>
    <p:sldId id="1281" r:id="rId18"/>
    <p:sldId id="1282" r:id="rId19"/>
    <p:sldId id="1283" r:id="rId20"/>
    <p:sldId id="1284" r:id="rId21"/>
    <p:sldId id="1285" r:id="rId22"/>
    <p:sldId id="1286" r:id="rId23"/>
    <p:sldId id="1287" r:id="rId24"/>
    <p:sldId id="1288" r:id="rId25"/>
    <p:sldId id="1289" r:id="rId26"/>
    <p:sldId id="1304" r:id="rId27"/>
    <p:sldId id="1305" r:id="rId28"/>
    <p:sldId id="1306" r:id="rId29"/>
    <p:sldId id="1290" r:id="rId30"/>
    <p:sldId id="1291" r:id="rId31"/>
    <p:sldId id="1292" r:id="rId32"/>
    <p:sldId id="1293" r:id="rId33"/>
    <p:sldId id="1294" r:id="rId34"/>
    <p:sldId id="1295" r:id="rId35"/>
    <p:sldId id="1296" r:id="rId36"/>
    <p:sldId id="1297" r:id="rId37"/>
    <p:sldId id="1298" r:id="rId38"/>
    <p:sldId id="1299" r:id="rId39"/>
    <p:sldId id="1300" r:id="rId40"/>
    <p:sldId id="1307" r:id="rId41"/>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4020" autoAdjust="0"/>
  </p:normalViewPr>
  <p:slideViewPr>
    <p:cSldViewPr snapToGrid="0">
      <p:cViewPr>
        <p:scale>
          <a:sx n="76" d="100"/>
          <a:sy n="76" d="100"/>
        </p:scale>
        <p:origin x="-2556" y="-78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20CB5305-E4DB-47CF-96BE-CA9C6D525304}" type="slidenum">
              <a:rPr lang="en-US" altLang="en-US"/>
              <a:pPr>
                <a:defRPr/>
              </a:pPr>
              <a:t>‹#›</a:t>
            </a:fld>
            <a:endParaRPr lang="en-US" altLang="en-US"/>
          </a:p>
        </p:txBody>
      </p:sp>
    </p:spTree>
    <p:extLst>
      <p:ext uri="{BB962C8B-B14F-4D97-AF65-F5344CB8AC3E}">
        <p14:creationId xmlns:p14="http://schemas.microsoft.com/office/powerpoint/2010/main" val="153411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27A04E5E-A262-4125-9298-EA11D41E8EAE}"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Assignment - </a:t>
            </a:r>
            <a:fld id="{B187E3AF-5ED3-4215-A352-86D58487DDBD}" type="slidenum">
              <a:rPr lang="en-US" altLang="en-US"/>
              <a:pPr>
                <a:defRPr/>
              </a:pPr>
              <a:t>‹#›</a:t>
            </a:fld>
            <a:endParaRPr lang="en-US" altLang="en-US"/>
          </a:p>
        </p:txBody>
      </p:sp>
    </p:spTree>
    <p:extLst>
      <p:ext uri="{BB962C8B-B14F-4D97-AF65-F5344CB8AC3E}">
        <p14:creationId xmlns:p14="http://schemas.microsoft.com/office/powerpoint/2010/main" val="398699196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F26DEF86-25CF-422E-8C6F-D887D9DE1E4D}" type="slidenum">
              <a:rPr lang="en-US" altLang="en-US" sz="1200" smtClean="0">
                <a:solidFill>
                  <a:schemeClr val="tx1"/>
                </a:solidFill>
              </a:rPr>
              <a:pPr eaLnBrk="1" hangingPunct="1"/>
              <a:t>1</a:t>
            </a:fld>
            <a:endParaRPr lang="en-US" altLang="en-US" sz="120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0837"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Guidewire’s confidential information subject to confidentiality and non-disclosure agreements.  You agree to use the information in this manual solely for the purpose of training to implement Guidewire’s software solutions.  You also agree not to disclose the information in this manual to third parties or copy this manual without Guidewire’s prior written consent.  Guidewire training may only be given by Guidewire employees or certified Guidewire partners under the appropriate agreement with Guidewire. </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9B5EF7A-1861-4236-A42B-908A08570D71}"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28FCCBE-DBCE-4161-B0CB-6A04FA70D925}"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3C6654F3-893F-453E-821F-C0291FF329EE}"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Groups are organized into a hierarchy. A group can contain child groups.</a:t>
            </a:r>
          </a:p>
          <a:p>
            <a:pPr eaLnBrk="1" hangingPunct="1"/>
            <a:r>
              <a:rPr lang="en-US" dirty="0" smtClean="0"/>
              <a:t>Groups are used to help identify which user to assign work to.</a:t>
            </a:r>
          </a:p>
          <a:p>
            <a:pPr eaLnBrk="1" hangingPunct="1"/>
            <a:r>
              <a:rPr lang="en-US" dirty="0" smtClean="0"/>
              <a:t>The majority of the functionality tied to users and groups exists to facilitate assignment.</a:t>
            </a:r>
          </a:p>
          <a:p>
            <a:pPr eaLnBrk="1" hangingPunct="1"/>
            <a:r>
              <a:rPr lang="en-US" dirty="0" smtClean="0"/>
              <a:t>The Administration tab displays an expandable tree view of the group structure on the side bar. This is typically visible only to users with supervisor or administrative permissions. </a:t>
            </a:r>
            <a:br>
              <a:rPr lang="en-US" dirty="0" smtClean="0"/>
            </a:br>
            <a:r>
              <a:rPr lang="en-US" dirty="0" smtClean="0"/>
              <a:t/>
            </a:r>
            <a:br>
              <a:rPr lang="en-US" dirty="0" smtClean="0"/>
            </a:br>
            <a:r>
              <a:rPr lang="en-US" dirty="0" smtClean="0"/>
              <a:t>An example of the tree view is shown below (which is visible if you view PowerPoint in Notes view (View &gt; Notes Page)). In the example, Mike Maples is the supervisor for the corresponding expanded group (Western Auto Group). The Western Auto Group’s parent is the Western Regional Claims Center. Two child groups (Auto – Level1, Auto – Level2) are below Western Auto Group.</a:t>
            </a:r>
          </a:p>
          <a:p>
            <a:pPr eaLnBrk="1" hangingPunct="1"/>
            <a:r>
              <a:rPr lang="en-US" dirty="0" smtClean="0"/>
              <a:t> </a:t>
            </a:r>
          </a:p>
          <a:p>
            <a:pPr eaLnBrk="1" hangingPunct="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19" y="6589228"/>
            <a:ext cx="3051590" cy="19286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EB74C5D-BC49-47C3-B5D7-30F13B1942AD}"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group-to-group relationships, in which every child group can belong to only a single parent group, user-to-group relationships are many-to-many. A user can belong to multiple groups. (In the example above, both Leroy Martel and Irvin Hickman belong to two groups.) When a user belongs to two or more groups, he or she may get objects assigned to him or her from all of the groups to which they belong. (In the example above, Leroy Martel may get objects assigned to the normal auto group as well as objects assigned to the fraud auto group.)</a:t>
            </a:r>
          </a:p>
          <a:p>
            <a:pPr eaLnBrk="1" hangingPunct="1"/>
            <a:r>
              <a:rPr lang="en-US" smtClean="0"/>
              <a:t>In a live instance of claimCenter, the majority of the groups reflect the reporting structure of the carrier. (In other words, for most groups, the individuals of the group are all assigned to the same department and all report to the same supervisor.) There are a small number of groups which do not reflect reporting structure, but instead reflect a common job responsibility shared by two or more individuals in different departments. These groups are sometimes referred to as "virtual" groups because they do not represent any aspect of the reporting structure. Virtual groups are created to simplify the assignment of objects which involve similar logic but individuals in different parts of the organization's hierarchy. (In the example above, the "Western Fraud Auto Adjusters" group is a virtual group. It contains two individuals, both of whom belong to other groups. Auto claims which appear to be fraudulent are assigned to this group, regardless of whether they are normal or complex.)</a:t>
            </a:r>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B5AB8A3-EF91-4686-915F-13139980B4D7}"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Groups have the following attributes which may be used in assignment rules:</a:t>
            </a:r>
          </a:p>
          <a:p>
            <a:pPr lvl="1" eaLnBrk="1" hangingPunct="1"/>
            <a:r>
              <a:rPr lang="en-US" dirty="0" smtClean="0"/>
              <a:t>Type</a:t>
            </a:r>
          </a:p>
          <a:p>
            <a:pPr lvl="1" eaLnBrk="1" hangingPunct="1"/>
            <a:r>
              <a:rPr lang="en-US" dirty="0" smtClean="0"/>
              <a:t>Region(s)</a:t>
            </a:r>
          </a:p>
          <a:p>
            <a:pPr eaLnBrk="1" hangingPunct="1"/>
            <a:r>
              <a:rPr lang="en-US" dirty="0" smtClean="0"/>
              <a:t>The group type identifies the kind of work the group is responsible for. The region identifies the location in which the group has responsibilities. Together they are used when an object needs to be assigned to a group of a certain type, but there are multiple groups which do that kind of work. (For example, a carrier may have three regions: North, South, and Central. Each region has four groups, Auto Normal, Auto Complex, WC Medical, and WC Liability. A medical workers' comp claim in Tennessee needs to be assigned to the WC Medical group in the south region. The group type is used to determine which groups in the South region are WC Medical groups.)</a:t>
            </a:r>
          </a:p>
          <a:p>
            <a:pPr eaLnBrk="1" hangingPunct="1"/>
            <a:r>
              <a:rPr lang="en-US" dirty="0" smtClean="0"/>
              <a:t>Users assigned to a group are assumed to be capable of handling the kind of work the group does, but there is no system functionality to enforce this. In other words, there is no "WC Medical" attribute given to users who are added to a WC Medical group, and there is no WC Medical attribute that a user must have in order to be allowed to be assigned to a WC Medical group. ClaimCenter simply assumes that, unless additional logic states otherwise, every member of a group is qualified to own work assigned to that group.</a:t>
            </a:r>
          </a:p>
          <a:p>
            <a:pPr eaLnBrk="1" hangingPunct="1"/>
            <a:r>
              <a:rPr lang="en-US" dirty="0" smtClean="0"/>
              <a:t>In addition to type and region, there is a third way in which group-level assignment can be done. An object assigned to a parent group can be assigned using "round </a:t>
            </a:r>
            <a:r>
              <a:rPr lang="en-US" dirty="0" err="1" smtClean="0"/>
              <a:t>robin"ing</a:t>
            </a:r>
            <a:r>
              <a:rPr lang="en-US" dirty="0" smtClean="0"/>
              <a:t> to one of the child groups. However, this approach to group-level assignment is rarely used. (Round robin assignment is frequently used for user-level assignment.)</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5291E8D-B59F-4A42-A12F-EB4E54AA7648}"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9B9DA1F-26E6-4581-82FA-7AA333DA63C7}"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type of region to be associated with groups is configured according to the given locale.</a:t>
            </a:r>
          </a:p>
          <a:p>
            <a:pPr eaLnBrk="1" hangingPunct="1"/>
            <a:r>
              <a:rPr lang="en-US" dirty="0" smtClean="0"/>
              <a:t>In the base application for North America (US,</a:t>
            </a:r>
            <a:r>
              <a:rPr lang="en-US" baseline="0" dirty="0" smtClean="0"/>
              <a:t> Canada and Mexico)</a:t>
            </a:r>
            <a:r>
              <a:rPr lang="en-US" dirty="0" smtClean="0"/>
              <a:t>, regions can be based on states, provinces, counties, cities</a:t>
            </a:r>
            <a:r>
              <a:rPr lang="en-US" smtClean="0"/>
              <a:t>, postal or </a:t>
            </a:r>
            <a:r>
              <a:rPr lang="en-US" dirty="0" smtClean="0"/>
              <a:t>zip codes.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2DF4CE94-B6B0-4F2E-B5D0-A8EEB404B056}"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represents assignment logic that makes use of group type and region.</a:t>
            </a:r>
          </a:p>
          <a:p>
            <a:pPr eaLnBrk="1" hangingPunct="1"/>
            <a:r>
              <a:rPr lang="en-US" smtClean="0"/>
              <a:t>In this example, the carrier has nine groups. There are three regions (west, central, and east), and three groups in each region. Within a region, there is one group of type "fast track auto" (for auto claims that have been segmented as "fast track"), one group of type "normal auto" (for auto claims that have not been segmented as "fast track"), and one group of type "workers' comp (for workers' comp claims, regardless of how they have been segmented).</a:t>
            </a:r>
          </a:p>
          <a:p>
            <a:pPr eaLnBrk="1" hangingPunct="1"/>
            <a:r>
              <a:rPr lang="en-US" smtClean="0"/>
              <a:t>The assignment logic states that if a claim is an auto claim and has been segmented as fast track, then it should be assigned to a group with type "fast track auto" and whose region matches where the loss location is. These two criteria uniquely identify a single group for the claim to be assigned to.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133ED91A-D707-4D9B-867D-4FCB819D4CF3}"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0" i="0" kern="1200" dirty="0" smtClean="0">
                <a:solidFill>
                  <a:schemeClr val="tx1"/>
                </a:solidFill>
                <a:effectLst/>
                <a:latin typeface="Arial" charset="0"/>
                <a:ea typeface="+mn-ea"/>
                <a:cs typeface="+mn-cs"/>
              </a:rPr>
              <a:t>If an object is assigned to a group without being assigned to a user (or potentially a queue, in the case of an Activity), then ClaimCenter assigns it to the Group Supervisor. </a:t>
            </a:r>
            <a:r>
              <a:rPr lang="en-US" dirty="0" smtClean="0"/>
              <a:t>The object must then be manually reassigned. </a:t>
            </a:r>
          </a:p>
          <a:p>
            <a:pPr eaLnBrk="1" hangingPunct="1"/>
            <a:r>
              <a:rPr lang="en-US" dirty="0" smtClean="0"/>
              <a:t>If</a:t>
            </a:r>
            <a:r>
              <a:rPr lang="en-US" baseline="0" dirty="0" smtClean="0"/>
              <a:t> an object is not assigned to a group, then ClaimCenter assigns it to a “dummy” user called Default Owner and the root group of the hierarchy. </a:t>
            </a:r>
            <a:r>
              <a:rPr lang="en-US" dirty="0" smtClean="0"/>
              <a:t>The "Default Owner" is a dummy user used for objects which "fail" group assignment. You cannot log on as Default Owner, and there is typically extra overhead in identifying items assigned to Default Owner and reassigning them to a real user. </a:t>
            </a:r>
          </a:p>
          <a:p>
            <a:pPr eaLnBrk="1" hangingPunct="1"/>
            <a:r>
              <a:rPr lang="en-US" dirty="0" smtClean="0"/>
              <a:t>Ideally, the business logic for assignment should be written and configured such that assignable objects </a:t>
            </a:r>
            <a:r>
              <a:rPr lang="en-US" b="1" dirty="0" smtClean="0"/>
              <a:t>never</a:t>
            </a:r>
            <a:r>
              <a:rPr lang="en-US" dirty="0" smtClean="0"/>
              <a:t> fail to get assigned to a </a:t>
            </a:r>
            <a:r>
              <a:rPr lang="en-US" b="1" dirty="0" smtClean="0"/>
              <a:t>group and user.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C7B4BB30-A5AF-446A-A192-3FB8B750413E}"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96BCBF7-B36A-419C-A3E5-17F995CB05F9}" type="slidenum">
              <a:rPr lang="en-US" altLang="en-US" sz="1200" smtClean="0">
                <a:solidFill>
                  <a:schemeClr val="tx1"/>
                </a:solidFill>
              </a:rPr>
              <a:pPr eaLnBrk="1" hangingPunct="1"/>
              <a:t>2</a:t>
            </a:fld>
            <a:endParaRPr lang="en-US" altLang="en-US" sz="120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C77010AE-E573-4FD6-A138-05785BDC91DA}"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topic within this lesson focuses on the options for assignment when it is done by the rules engine. The next topic of this lesson focuses on the options for assignment when it is done by a user.</a:t>
            </a:r>
          </a:p>
          <a:p>
            <a:pPr eaLnBrk="1" hangingPunct="1"/>
            <a:r>
              <a:rPr lang="en-US" dirty="0" smtClean="0"/>
              <a:t>All assignable objects (in base ClaimCenter, this includes claims, exposures, activities, services and matters) can be assigned to a specific user through the rules engine. User assignment through a supervisor typically involves only claims but may include any assignable object. User assignment through an unassigned object queue involves only activities.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A0B87BC4-538B-4057-9FF2-F1BB1F7C0A03}"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have the following attributes which may be used in assignment rules</a:t>
            </a:r>
          </a:p>
          <a:p>
            <a:pPr lvl="1" eaLnBrk="1" hangingPunct="1"/>
            <a:r>
              <a:rPr lang="en-US" dirty="0" smtClean="0"/>
              <a:t>Group membership and load factor</a:t>
            </a:r>
          </a:p>
          <a:p>
            <a:pPr lvl="1" eaLnBrk="1" hangingPunct="1"/>
            <a:r>
              <a:rPr lang="en-US" dirty="0" smtClean="0"/>
              <a:t>Attributes</a:t>
            </a:r>
          </a:p>
          <a:p>
            <a:pPr lvl="1" eaLnBrk="1" hangingPunct="1"/>
            <a:r>
              <a:rPr lang="en-US" dirty="0" smtClean="0"/>
              <a:t>Region(s)</a:t>
            </a:r>
          </a:p>
          <a:p>
            <a:pPr eaLnBrk="1" hangingPunct="1"/>
            <a:r>
              <a:rPr lang="en-US" dirty="0" smtClean="0"/>
              <a:t>Recall that a user can be assigned to one or more groups.</a:t>
            </a:r>
          </a:p>
          <a:p>
            <a:pPr eaLnBrk="1" hangingPunct="1"/>
            <a:r>
              <a:rPr lang="en-US" dirty="0" smtClean="0"/>
              <a:t>Also recall that users assigned to a group are assumed to be capable of handling the kind of work the group does, but there is no system functionality to enforce this. In other words, there is no "WC Medical" attribute given to users who are added to a WC Medical group, and there is no WC Medical attribute that a user must have in order to be allowed to be assigned to a WC Medical group. ClaimCenter simply assumes that, unless additional logic states otherwise, every member of a group is qualified to own work assigned to that group.</a:t>
            </a:r>
          </a:p>
          <a:p>
            <a:pPr eaLnBrk="1" hangingPunct="1"/>
            <a:r>
              <a:rPr lang="en-US" dirty="0" smtClean="0"/>
              <a:t>Like a group, a user can be associated to one or more geographic regions. An object can be assigned to a user in a particular region. If there are multiple users with the desired attribute(s), the object is round-</a:t>
            </a:r>
            <a:r>
              <a:rPr lang="en-US" dirty="0" err="1" smtClean="0"/>
              <a:t>robined</a:t>
            </a:r>
            <a:r>
              <a:rPr lang="en-US" dirty="0" smtClean="0"/>
              <a:t> among those users.</a:t>
            </a:r>
          </a:p>
          <a:p>
            <a:pPr eaLnBrk="1" hangingPunct="1"/>
            <a:r>
              <a:rPr lang="en-US" dirty="0" smtClean="0"/>
              <a:t>User regions are often used to identify a user works within a specific sub-region of the group's region. In the example above, Peter Beebe is a member of the US-MW (</a:t>
            </a:r>
            <a:r>
              <a:rPr lang="en-US" dirty="0" err="1" smtClean="0"/>
              <a:t>midwest</a:t>
            </a:r>
            <a:r>
              <a:rPr lang="en-US" dirty="0" smtClean="0"/>
              <a:t>) Normal Auto Adjusters group. However, he does not work on claims in the entire </a:t>
            </a:r>
            <a:r>
              <a:rPr lang="en-US" dirty="0" err="1" smtClean="0"/>
              <a:t>midwest</a:t>
            </a:r>
            <a:r>
              <a:rPr lang="en-US" dirty="0" smtClean="0"/>
              <a:t> region. He works on claims specific to Missouri. All normal auto </a:t>
            </a:r>
            <a:r>
              <a:rPr lang="en-US" dirty="0" err="1" smtClean="0"/>
              <a:t>midwest</a:t>
            </a:r>
            <a:r>
              <a:rPr lang="en-US" dirty="0" smtClean="0"/>
              <a:t> claims are routed to the US-MW Normal Auto Adjusters group, but Peter Beebe should be considered only when the claim is a normal auto claims specific to Missouri. Setting a region at the user level specifies this.</a:t>
            </a:r>
          </a:p>
          <a:p>
            <a:pPr eaLnBrk="1" hangingPunct="1"/>
            <a:endParaRPr lang="en-US" dirty="0" smtClean="0"/>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0C52A70-8142-45BD-8739-D31300C06FFD}"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"Round robin" is a method for assigning an objects to members of a set in a cyclical fashion. When this approach is used, the first member of the set (such as the first user of a given group) is assigned the first object, the second member of the set (such as the second user of a given group) is assigned the second object, and so on. When all of the members have been assigned an object, the cycle repeats with the first member. (For example, if a group had seven users, then the first user is assigned the eighth object, the second user is assigned the ninth object, and so on.) Round robin can be used to distribute objects among users in a given group as well as to distribute objects among child groups in a given parent group.</a:t>
            </a:r>
          </a:p>
          <a:p>
            <a:pPr eaLnBrk="1" hangingPunct="1"/>
            <a:r>
              <a:rPr lang="en-US" dirty="0" smtClean="0"/>
              <a:t>The primary purpose of load factor is to describe the general amount of work that should be assigned to an individual in a group compared to the other members of the group. In the screenshot above, Gwenn Kennedy would receive half the workload that Scott Arthur, Isabel Harkin, and Terence Johnson receive from the assignment engine (from claims assigned to this group only.) Load factors have no meaning when comparing users across groups or even a subset of a single group.</a:t>
            </a:r>
          </a:p>
          <a:p>
            <a:pPr eaLnBrk="1" hangingPunct="1"/>
            <a:r>
              <a:rPr lang="en-US" dirty="0" smtClean="0"/>
              <a:t>Load factor is typically a static value assigned by the manager. However, there have been some instances of ClaimCenter in which the rules have been configured to make the load factor values more dynamic.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EDE672F4-AACA-4C10-9CF1-C4D0C8A6D0FB}"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three claims are assigned to the LA Auto Adjusters group. Notice that each claim is assigned to the next user in the list. Though the order is not significant, the same criteria are used so that the total assignments are balanced per the load factors.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B2158B3-326D-489F-B95F-414524945A49}"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attribute can be limited to a single state. The assignment rules can then search for a user with the given attribute in a given state (such as "find a user with auto mechanical expertise in California).</a:t>
            </a:r>
          </a:p>
          <a:p>
            <a:pPr eaLnBrk="1" hangingPunct="1"/>
            <a:r>
              <a:rPr lang="en-US" dirty="0" smtClean="0"/>
              <a:t>The attribute can have a value, or level of qualification. The assignment rules can then search for a user with the given attribute at the given level (such as "find a user who is a Spanish speaker at level 4 or higher.)</a:t>
            </a:r>
          </a:p>
          <a:p>
            <a:pPr eaLnBrk="1" hangingPunct="1"/>
            <a:r>
              <a:rPr lang="en-US" dirty="0" smtClean="0"/>
              <a:t>Ideally, whenever there is a user assignment based on attributes, there is more than one user with the required attributes. ClaimCenter automatically uses round </a:t>
            </a:r>
            <a:r>
              <a:rPr lang="en-US" dirty="0" err="1" smtClean="0"/>
              <a:t>robining</a:t>
            </a:r>
            <a:r>
              <a:rPr lang="en-US" dirty="0" smtClean="0"/>
              <a:t> with user attribute assignment. (For example, if there are 27 users with the "Spanish Speaking" attribute, then the first object goes to the first Spanish Speaking user, the second object goes to the second user, and so 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A5B50FAE-F5E2-414C-AB94-915065D41B8A}"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ClaimCenter automatically uses round robining with user attribute assignment. Load factors are ignored because they are only meaningful across an entire single group.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Round robin assigns objects in a cyclical fashion without regard to the quantity or complexity of a user's current workload. When using this strategy, each user will ultimately have the same number of objects assigned to them, but the overall complexity of the workload could vary. Additionally, the number of active objects for users in a round robin could vary widely if, for some period of time, one user's objects happen to close significantly more quickly than another's.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Weighted workload assigns objects based on complexity of each user's existing workload without regard to the number of objects each user owns. When using this strategy, each user will ultimately have the same overall complexity of workload, but the actual number of objects could vary. </a:t>
            </a:r>
          </a:p>
        </p:txBody>
      </p:sp>
      <p:sp>
        <p:nvSpPr>
          <p:cNvPr id="4" name="Slide Number Placeholder 3"/>
          <p:cNvSpPr>
            <a:spLocks noGrp="1"/>
          </p:cNvSpPr>
          <p:nvPr>
            <p:ph type="sldNum" sz="quarter" idx="5"/>
          </p:nvPr>
        </p:nvSpPr>
        <p:spPr/>
        <p:txBody>
          <a:bodyPr/>
          <a:lstStyle/>
          <a:p>
            <a:pPr>
              <a:defRPr/>
            </a:pPr>
            <a:r>
              <a:rPr lang="en-US" altLang="en-US" dirty="0" smtClean="0"/>
              <a:t>	 Assignment - </a:t>
            </a:r>
            <a:fld id="{4DD35FB9-4754-42AB-B44D-95E86D3C946F}" type="slidenum">
              <a:rPr lang="en-US" altLang="en-US" smtClean="0"/>
              <a:pPr>
                <a:defRPr/>
              </a:pPr>
              <a:t>26</a:t>
            </a:fld>
            <a:endParaRPr lang="en-US" altLang="en-US" dirty="0"/>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diagram above, there are three users: Alice, Bob, and Carol. Each user has a workload with a different weight. That weight is not simply a measure of the number of claims and exposures assigned to that adjuster but a measure of the collective difficulty of those claims and exposures. In this case, Carol has the fewest claims but the heaviest workload. The next new claim is assigned to the user with the lightest</a:t>
            </a:r>
            <a:r>
              <a:rPr lang="en-US" baseline="0" dirty="0" smtClean="0"/>
              <a:t> </a:t>
            </a:r>
            <a:r>
              <a:rPr lang="en-US" dirty="0" smtClean="0"/>
              <a:t>workload, which in this case is Bob. </a:t>
            </a:r>
          </a:p>
          <a:p>
            <a:endParaRPr lang="en-US" dirty="0" smtClean="0"/>
          </a:p>
          <a:p>
            <a:r>
              <a:rPr lang="en-US" dirty="0" smtClean="0"/>
              <a:t>When assigning a claim or exposure, the weight of the object to be assigned is not a factor. Only the weight of each candidate user’s workload is considered.</a:t>
            </a:r>
          </a:p>
          <a:p>
            <a:endParaRPr lang="en-US" dirty="0" smtClean="0"/>
          </a:p>
          <a:p>
            <a:r>
              <a:rPr lang="en-US" dirty="0" smtClean="0"/>
              <a:t>Weighted workload assignment can be used with any assignable entity: Claim, Exposure, Matter, or Activity. The base application</a:t>
            </a:r>
            <a:r>
              <a:rPr lang="en-US" baseline="0" dirty="0" smtClean="0"/>
              <a:t> </a:t>
            </a:r>
            <a:r>
              <a:rPr lang="en-US" dirty="0" smtClean="0"/>
              <a:t>only supports the two most common cases: Claim and Exposure. It is possible to configure the application to support any other desired assignable. The full details on how to do this are beyond the scope of this lesson but some basic information is provided. </a:t>
            </a:r>
          </a:p>
        </p:txBody>
      </p:sp>
      <p:sp>
        <p:nvSpPr>
          <p:cNvPr id="4" name="Slide Number Placeholder 3"/>
          <p:cNvSpPr>
            <a:spLocks noGrp="1"/>
          </p:cNvSpPr>
          <p:nvPr>
            <p:ph type="sldNum" sz="quarter" idx="5"/>
          </p:nvPr>
        </p:nvSpPr>
        <p:spPr/>
        <p:txBody>
          <a:bodyPr/>
          <a:lstStyle/>
          <a:p>
            <a:pPr>
              <a:defRPr/>
            </a:pPr>
            <a:r>
              <a:rPr lang="en-US" altLang="en-US" dirty="0" smtClean="0"/>
              <a:t>	 Assignment - </a:t>
            </a:r>
            <a:fld id="{AACFBA93-3D7C-48FD-AA30-9977A462D890}" type="slidenum">
              <a:rPr lang="en-US" altLang="en-US" smtClean="0"/>
              <a:pPr>
                <a:defRPr/>
              </a:pPr>
              <a:t>27</a:t>
            </a:fld>
            <a:endParaRPr lang="en-US" altLang="en-US" dirty="0"/>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Weighted workload assignment requires</a:t>
            </a:r>
            <a:r>
              <a:rPr lang="en-US" baseline="0" dirty="0" smtClean="0"/>
              <a:t> keeping track of the workload weight of each user. That means each new claim, exposure or other assignable needs to be given an appropriate weight so that the weight can be added to the assigned user’s workload weight. Maintaining accurate user workload weights allows the next assignable to go to the eligible user with the lightest load.</a:t>
            </a:r>
          </a:p>
          <a:p>
            <a:endParaRPr lang="en-US" baseline="0" dirty="0" smtClean="0"/>
          </a:p>
          <a:p>
            <a:r>
              <a:rPr lang="en-US" baseline="0" dirty="0" smtClean="0"/>
              <a:t>The weight of objects to be assigned is important in determining the total workload weight of the assigned user. This weight is not a factor in determining who gets the next assigned claim or exposure. </a:t>
            </a:r>
            <a:endParaRPr lang="en-US"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
            </a:r>
            <a:br>
              <a:rPr lang="en-US" dirty="0" smtClean="0"/>
            </a:br>
            <a:r>
              <a:rPr lang="en-US" dirty="0" smtClean="0"/>
              <a:t>For more on this topic, consult the ClaimCenter 7.0 – 8.0 New Configuration Features training course.</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smtClean="0"/>
              <a:t>	 Assignment - </a:t>
            </a:r>
            <a:fld id="{B39FF30C-7710-465C-9381-B40FCDDB8187}" type="slidenum">
              <a:rPr lang="en-US" altLang="en-US" smtClean="0"/>
              <a:pPr>
                <a:defRPr/>
              </a:pPr>
              <a:t>28</a:t>
            </a:fld>
            <a:endParaRPr lang="en-US" altLang="en-US" dirty="0"/>
          </a:p>
        </p:txBody>
      </p:sp>
      <p:sp>
        <p:nvSpPr>
          <p:cNvPr id="5" name="Header Placeholder 4"/>
          <p:cNvSpPr>
            <a:spLocks noGrp="1"/>
          </p:cNvSpPr>
          <p:nvPr>
            <p:ph type="hdr" sz="quarter" idx="11"/>
          </p:nvPr>
        </p:nvSpPr>
        <p:spPr/>
        <p:txBody>
          <a:bodyPr/>
          <a:lstStyle/>
          <a:p>
            <a:pPr>
              <a:defRPr/>
            </a:pPr>
            <a:r>
              <a:rPr lang="en-US" altLang="en-US" dirty="0" smtClean="0"/>
              <a:t>	</a:t>
            </a:r>
            <a:endParaRPr lang="en-US" dirty="0"/>
          </a:p>
        </p:txBody>
      </p:sp>
    </p:spTree>
    <p:extLst>
      <p:ext uri="{BB962C8B-B14F-4D97-AF65-F5344CB8AC3E}">
        <p14:creationId xmlns:p14="http://schemas.microsoft.com/office/powerpoint/2010/main" val="1671757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AEFBA47-3ABE-44CD-983A-C11836CD1676}"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1888DA4-0A46-4880-BB84-7EF5DC0B28C2}" type="slidenum">
              <a:rPr lang="en-US" altLang="en-US" sz="1200" smtClean="0">
                <a:solidFill>
                  <a:schemeClr val="tx1"/>
                </a:solidFill>
              </a:rPr>
              <a:pPr eaLnBrk="1" hangingPunct="1"/>
              <a:t>3</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41ABFD6-1763-4E4B-9155-905C6C076DDA}"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situations where the owner of an assignable objects is sometimes chosen by a user (as opposed to assignment rules)</a:t>
            </a:r>
          </a:p>
          <a:p>
            <a:pPr lvl="1" eaLnBrk="1" hangingPunct="1"/>
            <a:r>
              <a:rPr lang="en-US" dirty="0" smtClean="0"/>
              <a:t>Assignable objects (typically claims) are sometimes put into a pending assignment state until a user (typically a group supervisor) assigns the object.</a:t>
            </a:r>
          </a:p>
          <a:p>
            <a:pPr lvl="1" eaLnBrk="1" hangingPunct="1"/>
            <a:r>
              <a:rPr lang="en-US" dirty="0" smtClean="0"/>
              <a:t>Activities are sometimes assigned to a group queue, and users in the group can take ownership of the activities.</a:t>
            </a:r>
          </a:p>
          <a:p>
            <a:pPr eaLnBrk="1" hangingPunct="1"/>
            <a:r>
              <a:rPr lang="en-US" dirty="0" smtClean="0"/>
              <a:t>This topic within this lesson focuses on the options for assignment when it is done by a user. The previous topic of this lesson focused on the options for assignment when it is done by the rules engine. </a:t>
            </a:r>
          </a:p>
          <a:p>
            <a:pPr eaLnBrk="1" hangingPunct="1"/>
            <a:r>
              <a:rPr lang="en-US" dirty="0" smtClean="0"/>
              <a:t>All assignable objects (in base ClaimCenter, this includes claims, exposures, activities, and matters) can be assigned to a specific user through the rules engine. User assignment through a supervisor typically involves only claims but may include any assignable object. User assignment through an unassigned object queue involves only activities.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360B7DB9-FC6F-4CBB-9C7E-482D018A28BE}"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Pending assignment is typically used when you want the final assignment to be based upon human judgment.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B5CCA760-8A7B-43B7-B60F-BE0AB5711F18}"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all claims with a loss cause of "riot and civil commotion" are marked as pending assignment for the supervisor of the Los Angeles Auto Adjusters group, who happens to be Wesley Roosevelt. He is then responsible for manually assigning the claim to another user in the group.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808961F-D477-402A-9CF0-57E27946FC4C}"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user is Wesley Roosevelt. From his desktop, he can see there is one activity in the pending assignment list, for the Robert Farley claim. From this list, he can access the claim and/or assign the claim manually as appropriate.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08ED186-26F9-40DA-BEBE-D85D52A100A6}"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groups and users, which can own any type of assignable object, queues can contain only activities.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AA86647-4A63-4847-8ED6-3A1CBFCA2A4A}"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all activities which are created from the Vehicle Salvage Opportunity activity pattern are assigned to the Salvage queue for the group to which the claim is assigned. The claim in question is assigned to the Western Salvage Unit group. Therefore, the activity is assigned to the Salvage Actions queue for that group.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47CAE302-989D-409B-A6C0-DA88EFCD0AC4}"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can view objects assigned to queues they have access to by clicking the </a:t>
            </a:r>
            <a:r>
              <a:rPr lang="en-US" smtClean="0"/>
              <a:t>Queues menu link </a:t>
            </a:r>
            <a:r>
              <a:rPr lang="en-US" dirty="0" smtClean="0"/>
              <a:t>on the Desktop tab. The queues the user has access to are listed in the dropdown at the top of the list. Once the user selects a given queue, all objects in the queue appear in the list. The user can then take ownership of the next activity in the queue by clicking the "Assign Next In Queue To Me" button. Sometimes there will be an “Assign Selected to Me” button if ClaimCenter has been configured to allow it.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CEC1EEA-4382-486F-B449-FFFEFC93EC13}"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9A101A5D-DAFC-469C-AD49-36C2D7692961}"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15E9895-9487-42A7-97F8-E5AFAD05FD96}"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type of object is assignable if there is some sort of work that needs to be done and a user must be assigned to the object to ensure that it is done.</a:t>
            </a:r>
          </a:p>
          <a:p>
            <a:pPr eaLnBrk="1" hangingPunct="1"/>
            <a:r>
              <a:rPr lang="en-US" smtClean="0"/>
              <a:t>2. An assignable object is assigned to a user and a group.</a:t>
            </a:r>
          </a:p>
          <a:p>
            <a:pPr eaLnBrk="1" hangingPunct="1"/>
            <a:r>
              <a:rPr lang="en-US" smtClean="0"/>
              <a:t>3. It depends. The user can choose either approach.</a:t>
            </a:r>
          </a:p>
          <a:p>
            <a:pPr eaLnBrk="1" hangingPunct="1"/>
            <a:r>
              <a:rPr lang="en-US" smtClean="0"/>
              <a:t>4.	a) Group</a:t>
            </a:r>
          </a:p>
          <a:p>
            <a:pPr eaLnBrk="1" hangingPunct="1"/>
            <a:r>
              <a:rPr lang="en-US" smtClean="0"/>
              <a:t>	b) Both</a:t>
            </a:r>
          </a:p>
          <a:p>
            <a:pPr eaLnBrk="1" hangingPunct="1"/>
            <a:r>
              <a:rPr lang="en-US" smtClean="0"/>
              <a:t>	c) User</a:t>
            </a:r>
          </a:p>
          <a:p>
            <a:pPr eaLnBrk="1" hangingPunct="1"/>
            <a:r>
              <a:rPr lang="en-US" smtClean="0"/>
              <a:t>	d) User (activities in an activity queue have been assigned to a group, but not to a user in that group)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7239FE6B-7C34-4D2B-9FE7-FD83B3E16171}" type="slidenum">
              <a:rPr lang="en-US" altLang="en-US" sz="1200" smtClean="0">
                <a:solidFill>
                  <a:schemeClr val="tx1"/>
                </a:solidFill>
              </a:rPr>
              <a:pPr eaLnBrk="1" hangingPunct="1"/>
              <a:t>4</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is the act of selecting an owner for an assignable object.</a:t>
            </a:r>
          </a:p>
          <a:p>
            <a:pPr eaLnBrk="1" hangingPunct="1"/>
            <a:r>
              <a:rPr lang="en-US" dirty="0" smtClean="0"/>
              <a:t>A matter is a set of data pertaining to a single (potential) lawsuit. Matters are discussed in the "Specialized Claims Processes" lesson.</a:t>
            </a:r>
          </a:p>
          <a:p>
            <a:pPr algn="l" eaLnBrk="1" hangingPunct="1"/>
            <a:r>
              <a:rPr lang="en-US" dirty="0" smtClean="0"/>
              <a:t>User-defined entities can be configured to be assignable as well.</a:t>
            </a:r>
            <a:br>
              <a:rPr lang="en-US" dirty="0" smtClean="0"/>
            </a:br>
            <a:r>
              <a:rPr lang="en-US" dirty="0" smtClean="0"/>
              <a:t/>
            </a:r>
            <a:br>
              <a:rPr lang="en-US" dirty="0" smtClean="0"/>
            </a:br>
            <a:r>
              <a:rPr lang="en-US" dirty="0" smtClean="0"/>
              <a:t>Service Requests are also assignable objects.</a:t>
            </a:r>
            <a:r>
              <a:rPr lang="en-US" baseline="0" dirty="0" smtClean="0"/>
              <a:t> They are discussed in the “Creating Vendor Service Requests” lesson of this course. Service Requests are assignable in the user interface (using the “Assign” button) starting in ClaimCenter 8.0.1. </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Assignment - </a:t>
            </a:r>
            <a:fld id="{211C349A-83C9-44D0-A356-DBEB3FC715FC}" type="slidenum">
              <a:rPr lang="en-US" altLang="en-US" smtClean="0"/>
              <a:pPr>
                <a:defRPr/>
              </a:pPr>
              <a:t>40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E07CCF3F-3DFE-4C35-97B8-054431BE5230}" type="slidenum">
              <a:rPr lang="en-US" altLang="en-US" sz="1200" smtClean="0">
                <a:solidFill>
                  <a:schemeClr val="tx1"/>
                </a:solidFill>
              </a:rPr>
              <a:pPr eaLnBrk="1" hangingPunct="1"/>
              <a:t>5</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claims and activities, it is possible to assign the object to a temporary location before the final user and group have been selected. (Claims can temporarily be assigned to a "Pending assignments" list, and activities can be assigned to a group queue.) However, these locations are only intermediate points in the assignment process. Eventually, every assignable object is assigned to a group and a user in that group.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53F896D8-2282-4DF1-A41A-DDEDFDD1D5A6}" type="slidenum">
              <a:rPr lang="en-US" altLang="en-US" sz="1200" smtClean="0">
                <a:solidFill>
                  <a:schemeClr val="tx1"/>
                </a:solidFill>
              </a:rPr>
              <a:pPr eaLnBrk="1" hangingPunct="1"/>
              <a:t>6</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Assignment occurs:</a:t>
            </a:r>
          </a:p>
          <a:p>
            <a:pPr lvl="1" eaLnBrk="1" hangingPunct="1"/>
            <a:r>
              <a:rPr lang="en-US" dirty="0" smtClean="0"/>
              <a:t>When an assignable object is created</a:t>
            </a:r>
          </a:p>
          <a:p>
            <a:pPr lvl="1" eaLnBrk="1" hangingPunct="1"/>
            <a:r>
              <a:rPr lang="en-US" dirty="0" smtClean="0"/>
              <a:t>When the owner (or someone with sufficient permissions) explicitly chooses to reassign an object</a:t>
            </a:r>
          </a:p>
          <a:p>
            <a:pPr eaLnBrk="1" hangingPunct="1"/>
            <a:r>
              <a:rPr lang="en-US" dirty="0" smtClean="0"/>
              <a:t>In either case, the owner can be:</a:t>
            </a:r>
          </a:p>
          <a:p>
            <a:pPr lvl="1" eaLnBrk="1" hangingPunct="1"/>
            <a:r>
              <a:rPr lang="en-US" dirty="0" smtClean="0"/>
              <a:t>Specified explicitly</a:t>
            </a:r>
          </a:p>
          <a:p>
            <a:pPr lvl="1" eaLnBrk="1" hangingPunct="1"/>
            <a:r>
              <a:rPr lang="en-US" dirty="0" smtClean="0"/>
              <a:t>Chosen through assignment rules</a:t>
            </a:r>
          </a:p>
          <a:p>
            <a:pPr eaLnBrk="1" hangingPunct="1"/>
            <a:r>
              <a:rPr lang="en-US" dirty="0" smtClean="0"/>
              <a:t>In the base application, the owner of an object and the supervisors he or she reports to (directly or indirectly) can reassign an object. In some cases, other users may also have reassignment permission. For example, the owner of the claim can reassign any exposure on the claim, even if the claim owner does not also own the exposure in question. The permissions around who can reassign an object is configurable.</a:t>
            </a:r>
          </a:p>
          <a:p>
            <a:pPr eaLnBrk="1" hangingPunct="1"/>
            <a:r>
              <a:rPr lang="en-US" dirty="0" smtClean="0"/>
              <a:t>During automated claim setup, the following are assigned:</a:t>
            </a:r>
          </a:p>
          <a:p>
            <a:pPr lvl="1" eaLnBrk="1" hangingPunct="1"/>
            <a:r>
              <a:rPr lang="en-US" dirty="0" smtClean="0"/>
              <a:t>The claim itself</a:t>
            </a:r>
          </a:p>
          <a:p>
            <a:pPr lvl="1" eaLnBrk="1" hangingPunct="1"/>
            <a:r>
              <a:rPr lang="en-US" dirty="0" smtClean="0"/>
              <a:t>Any activities created as part of the claim </a:t>
            </a:r>
            <a:r>
              <a:rPr lang="en-US" dirty="0" err="1" smtClean="0"/>
              <a:t>workplan</a:t>
            </a:r>
            <a:endParaRPr lang="en-US" dirty="0" smtClean="0"/>
          </a:p>
          <a:p>
            <a:pPr lvl="1" eaLnBrk="1" hangingPunct="1"/>
            <a:r>
              <a:rPr lang="en-US" dirty="0" smtClean="0"/>
              <a:t>Any exposures created during claim setup. (Exposures are discussed in the "Exposures" lesson.)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0798DB60-26A3-4D50-95C6-3EF511BE2855}" type="slidenum">
              <a:rPr lang="en-US" altLang="en-US" sz="1200" smtClean="0">
                <a:solidFill>
                  <a:schemeClr val="tx1"/>
                </a:solidFill>
              </a:rPr>
              <a:pPr eaLnBrk="1" hangingPunct="1"/>
              <a:t>7</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assignment of a new claim. This occurs during the second to last step of the full new claim wizard. The user can either search for and select a specific group and/or user (as shown in the "Explicit assignment" screenshot), or the user can specify that automated assignment rules should be used to assign the claim (as shown in the "Rules-Based assignment" screenshot).</a:t>
            </a:r>
          </a:p>
          <a:p>
            <a:pPr eaLnBrk="1" hangingPunct="1"/>
            <a:r>
              <a:rPr lang="en-US" smtClean="0"/>
              <a:t>If a user specifies only a group, then assignment rules are still used to select a user within that group.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8C9FED68-5BEF-4E55-83BF-E85C79AE03AF}"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reassignment of an existing claim. This occurs by selecting the assign claim menu item from the claim's claim Actions menu. The user can either specify that automated assignment rules should be used to reassign the claim, or the user can select a specific group and/or user via the dropdown list or by searching for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Assignment - </a:t>
            </a:r>
            <a:fld id="{D298A2D3-DB64-49F5-BA1F-CE483AFF290E}" type="slidenum">
              <a:rPr lang="en-US" altLang="en-US" sz="1200" smtClean="0">
                <a:solidFill>
                  <a:schemeClr val="tx1"/>
                </a:solidFill>
              </a:rPr>
              <a:pPr eaLnBrk="1" hangingPunct="1"/>
              <a:t>9</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user specifies only a group, then assignment rules are still used to select a user within that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618147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121456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759446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21148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812529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95107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6432619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90918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9662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502826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966980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705051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EBF0889B-000E-49BD-B29F-119711B23339}"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7"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Assignment</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20</a:t>
            </a:r>
            <a:r>
              <a:rPr lang="en-US" dirty="0" smtClean="0"/>
              <a:t> February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Two phases of assignment rules</a:t>
            </a:r>
          </a:p>
        </p:txBody>
      </p:sp>
      <p:sp>
        <p:nvSpPr>
          <p:cNvPr id="13315" name="Rectangle 3"/>
          <p:cNvSpPr>
            <a:spLocks noGrp="1" noChangeArrowheads="1"/>
          </p:cNvSpPr>
          <p:nvPr>
            <p:ph idx="1"/>
          </p:nvPr>
        </p:nvSpPr>
        <p:spPr>
          <a:xfrm>
            <a:off x="495300" y="4900613"/>
            <a:ext cx="8318500" cy="1584325"/>
          </a:xfrm>
        </p:spPr>
        <p:txBody>
          <a:bodyPr/>
          <a:lstStyle/>
          <a:p>
            <a:pPr>
              <a:buFont typeface="Arial" charset="0"/>
              <a:buChar char="•"/>
            </a:pPr>
            <a:r>
              <a:rPr lang="en-US" smtClean="0"/>
              <a:t>Automated assignment typically involves two phases</a:t>
            </a:r>
          </a:p>
          <a:p>
            <a:pPr lvl="1"/>
            <a:r>
              <a:rPr lang="en-US" smtClean="0"/>
              <a:t>Group assignment</a:t>
            </a:r>
          </a:p>
          <a:p>
            <a:pPr lvl="1"/>
            <a:r>
              <a:rPr lang="en-US" smtClean="0"/>
              <a:t>User assignment (to user within that group)</a:t>
            </a:r>
          </a:p>
        </p:txBody>
      </p:sp>
      <p:grpSp>
        <p:nvGrpSpPr>
          <p:cNvPr id="13316" name="Group 4"/>
          <p:cNvGrpSpPr>
            <a:grpSpLocks/>
          </p:cNvGrpSpPr>
          <p:nvPr/>
        </p:nvGrpSpPr>
        <p:grpSpPr bwMode="auto">
          <a:xfrm>
            <a:off x="1065213" y="2122488"/>
            <a:ext cx="1319212" cy="971550"/>
            <a:chOff x="2083" y="1606"/>
            <a:chExt cx="1489" cy="1097"/>
          </a:xfrm>
        </p:grpSpPr>
        <p:sp>
          <p:nvSpPr>
            <p:cNvPr id="134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4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26" name="Group 18"/>
            <p:cNvGrpSpPr>
              <a:grpSpLocks/>
            </p:cNvGrpSpPr>
            <p:nvPr/>
          </p:nvGrpSpPr>
          <p:grpSpPr bwMode="auto">
            <a:xfrm>
              <a:off x="2221" y="1871"/>
              <a:ext cx="518" cy="782"/>
              <a:chOff x="2400" y="1656"/>
              <a:chExt cx="752" cy="1136"/>
            </a:xfrm>
          </p:grpSpPr>
          <p:sp>
            <p:nvSpPr>
              <p:cNvPr id="134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27" name="Group 26"/>
            <p:cNvGrpSpPr>
              <a:grpSpLocks/>
            </p:cNvGrpSpPr>
            <p:nvPr/>
          </p:nvGrpSpPr>
          <p:grpSpPr bwMode="auto">
            <a:xfrm rot="-6511945">
              <a:off x="2834" y="1842"/>
              <a:ext cx="518" cy="783"/>
              <a:chOff x="2400" y="1656"/>
              <a:chExt cx="752" cy="1136"/>
            </a:xfrm>
          </p:grpSpPr>
          <p:sp>
            <p:nvSpPr>
              <p:cNvPr id="134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7" name="Text Box 38"/>
          <p:cNvSpPr txBox="1">
            <a:spLocks noChangeArrowheads="1"/>
          </p:cNvSpPr>
          <p:nvPr/>
        </p:nvSpPr>
        <p:spPr bwMode="auto">
          <a:xfrm>
            <a:off x="547688" y="3114675"/>
            <a:ext cx="25161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br>
              <a:rPr lang="en-US" sz="2000" b="1" dirty="0"/>
            </a:br>
            <a:r>
              <a:rPr lang="en-US" sz="2000" b="1" dirty="0"/>
              <a:t>location: California</a:t>
            </a:r>
            <a:br>
              <a:rPr lang="en-US" sz="2000" b="1" dirty="0"/>
            </a:br>
            <a:r>
              <a:rPr lang="en-US" sz="2000" b="1" dirty="0" err="1"/>
              <a:t>seg</a:t>
            </a:r>
            <a:r>
              <a:rPr lang="en-US" sz="2000" b="1" dirty="0"/>
              <a:t>: mid-complexity</a:t>
            </a:r>
          </a:p>
        </p:txBody>
      </p:sp>
      <p:grpSp>
        <p:nvGrpSpPr>
          <p:cNvPr id="13318" name="Group 39"/>
          <p:cNvGrpSpPr>
            <a:grpSpLocks/>
          </p:cNvGrpSpPr>
          <p:nvPr/>
        </p:nvGrpSpPr>
        <p:grpSpPr bwMode="auto">
          <a:xfrm>
            <a:off x="4138613" y="1100138"/>
            <a:ext cx="958850" cy="960437"/>
            <a:chOff x="2452" y="533"/>
            <a:chExt cx="808" cy="809"/>
          </a:xfrm>
        </p:grpSpPr>
        <p:sp>
          <p:nvSpPr>
            <p:cNvPr id="13409"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0"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1"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412"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9" name="Text Box 44"/>
          <p:cNvSpPr txBox="1">
            <a:spLocks noChangeArrowheads="1"/>
          </p:cNvSpPr>
          <p:nvPr/>
        </p:nvSpPr>
        <p:spPr bwMode="auto">
          <a:xfrm>
            <a:off x="3462338" y="21034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Normal Auto Adjusters</a:t>
            </a:r>
          </a:p>
        </p:txBody>
      </p:sp>
      <p:grpSp>
        <p:nvGrpSpPr>
          <p:cNvPr id="13320" name="Group 45"/>
          <p:cNvGrpSpPr>
            <a:grpSpLocks/>
          </p:cNvGrpSpPr>
          <p:nvPr/>
        </p:nvGrpSpPr>
        <p:grpSpPr bwMode="auto">
          <a:xfrm>
            <a:off x="6180138" y="666750"/>
            <a:ext cx="2727325" cy="584200"/>
            <a:chOff x="3763" y="399"/>
            <a:chExt cx="1718" cy="368"/>
          </a:xfrm>
        </p:grpSpPr>
        <p:sp>
          <p:nvSpPr>
            <p:cNvPr id="13394" name="Text Box 4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13395" name="Group 47"/>
            <p:cNvGrpSpPr>
              <a:grpSpLocks/>
            </p:cNvGrpSpPr>
            <p:nvPr/>
          </p:nvGrpSpPr>
          <p:grpSpPr bwMode="auto">
            <a:xfrm>
              <a:off x="3763" y="399"/>
              <a:ext cx="546" cy="368"/>
              <a:chOff x="2984" y="3331"/>
              <a:chExt cx="845" cy="569"/>
            </a:xfrm>
          </p:grpSpPr>
          <p:sp>
            <p:nvSpPr>
              <p:cNvPr id="13396"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97" name="Group 49"/>
              <p:cNvGrpSpPr>
                <a:grpSpLocks/>
              </p:cNvGrpSpPr>
              <p:nvPr/>
            </p:nvGrpSpPr>
            <p:grpSpPr bwMode="auto">
              <a:xfrm>
                <a:off x="3386" y="3487"/>
                <a:ext cx="443" cy="398"/>
                <a:chOff x="4838" y="2218"/>
                <a:chExt cx="395" cy="355"/>
              </a:xfrm>
            </p:grpSpPr>
            <p:sp>
              <p:nvSpPr>
                <p:cNvPr id="13398" name="Freeform 5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9"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0"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1"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2"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3"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4"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5"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6"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8"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1" name="Group 61"/>
          <p:cNvGrpSpPr>
            <a:grpSpLocks/>
          </p:cNvGrpSpPr>
          <p:nvPr/>
        </p:nvGrpSpPr>
        <p:grpSpPr bwMode="auto">
          <a:xfrm>
            <a:off x="6180138" y="1265238"/>
            <a:ext cx="2727325" cy="584200"/>
            <a:chOff x="3763" y="399"/>
            <a:chExt cx="1718" cy="368"/>
          </a:xfrm>
        </p:grpSpPr>
        <p:sp>
          <p:nvSpPr>
            <p:cNvPr id="13379" name="Text Box 6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13380" name="Group 63"/>
            <p:cNvGrpSpPr>
              <a:grpSpLocks/>
            </p:cNvGrpSpPr>
            <p:nvPr/>
          </p:nvGrpSpPr>
          <p:grpSpPr bwMode="auto">
            <a:xfrm>
              <a:off x="3763" y="399"/>
              <a:ext cx="546" cy="368"/>
              <a:chOff x="2984" y="3331"/>
              <a:chExt cx="845" cy="569"/>
            </a:xfrm>
          </p:grpSpPr>
          <p:sp>
            <p:nvSpPr>
              <p:cNvPr id="13381" name="AutoShape 6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82" name="Group 65"/>
              <p:cNvGrpSpPr>
                <a:grpSpLocks/>
              </p:cNvGrpSpPr>
              <p:nvPr/>
            </p:nvGrpSpPr>
            <p:grpSpPr bwMode="auto">
              <a:xfrm>
                <a:off x="3386" y="3487"/>
                <a:ext cx="443" cy="398"/>
                <a:chOff x="4838" y="2218"/>
                <a:chExt cx="395" cy="355"/>
              </a:xfrm>
            </p:grpSpPr>
            <p:sp>
              <p:nvSpPr>
                <p:cNvPr id="13383" name="Freeform 6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6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6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6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7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7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7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Rectangle 7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1" name="Rectangle 7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2" name="Freeform 7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Rectangle 7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2" name="Group 77"/>
          <p:cNvGrpSpPr>
            <a:grpSpLocks/>
          </p:cNvGrpSpPr>
          <p:nvPr/>
        </p:nvGrpSpPr>
        <p:grpSpPr bwMode="auto">
          <a:xfrm>
            <a:off x="6180138" y="1857375"/>
            <a:ext cx="2727325" cy="584200"/>
            <a:chOff x="3763" y="399"/>
            <a:chExt cx="1718" cy="368"/>
          </a:xfrm>
        </p:grpSpPr>
        <p:sp>
          <p:nvSpPr>
            <p:cNvPr id="13364" name="Text Box 7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13365" name="Group 79"/>
            <p:cNvGrpSpPr>
              <a:grpSpLocks/>
            </p:cNvGrpSpPr>
            <p:nvPr/>
          </p:nvGrpSpPr>
          <p:grpSpPr bwMode="auto">
            <a:xfrm>
              <a:off x="3763" y="399"/>
              <a:ext cx="546" cy="368"/>
              <a:chOff x="2984" y="3331"/>
              <a:chExt cx="845" cy="569"/>
            </a:xfrm>
          </p:grpSpPr>
          <p:sp>
            <p:nvSpPr>
              <p:cNvPr id="13366" name="AutoShape 8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67" name="Group 81"/>
              <p:cNvGrpSpPr>
                <a:grpSpLocks/>
              </p:cNvGrpSpPr>
              <p:nvPr/>
            </p:nvGrpSpPr>
            <p:grpSpPr bwMode="auto">
              <a:xfrm>
                <a:off x="3386" y="3487"/>
                <a:ext cx="443" cy="398"/>
                <a:chOff x="4838" y="2218"/>
                <a:chExt cx="395" cy="355"/>
              </a:xfrm>
            </p:grpSpPr>
            <p:sp>
              <p:nvSpPr>
                <p:cNvPr id="13368" name="Freeform 82"/>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8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8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8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8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8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Rectangle 8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9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Freeform 9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8" name="Rectangle 9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3323" name="Line 93"/>
          <p:cNvSpPr>
            <a:spLocks noChangeShapeType="1"/>
          </p:cNvSpPr>
          <p:nvPr/>
        </p:nvSpPr>
        <p:spPr bwMode="auto">
          <a:xfrm flipV="1">
            <a:off x="2393950" y="1597025"/>
            <a:ext cx="2263775" cy="1104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94"/>
          <p:cNvSpPr>
            <a:spLocks noChangeShapeType="1"/>
          </p:cNvSpPr>
          <p:nvPr/>
        </p:nvSpPr>
        <p:spPr bwMode="auto">
          <a:xfrm flipV="1">
            <a:off x="5591175" y="1089025"/>
            <a:ext cx="563563" cy="527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5" name="Group 95"/>
          <p:cNvGrpSpPr>
            <a:grpSpLocks/>
          </p:cNvGrpSpPr>
          <p:nvPr/>
        </p:nvGrpSpPr>
        <p:grpSpPr bwMode="auto">
          <a:xfrm>
            <a:off x="4138613" y="3141663"/>
            <a:ext cx="958850" cy="960437"/>
            <a:chOff x="2452" y="533"/>
            <a:chExt cx="808" cy="809"/>
          </a:xfrm>
        </p:grpSpPr>
        <p:sp>
          <p:nvSpPr>
            <p:cNvPr id="13360"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1"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2"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63"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26" name="Text Box 100"/>
          <p:cNvSpPr txBox="1">
            <a:spLocks noChangeArrowheads="1"/>
          </p:cNvSpPr>
          <p:nvPr/>
        </p:nvSpPr>
        <p:spPr bwMode="auto">
          <a:xfrm>
            <a:off x="3462338" y="4125913"/>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Complex Auto Adjusters</a:t>
            </a:r>
          </a:p>
        </p:txBody>
      </p:sp>
      <p:sp>
        <p:nvSpPr>
          <p:cNvPr id="13327" name="Line 101"/>
          <p:cNvSpPr>
            <a:spLocks noChangeShapeType="1"/>
          </p:cNvSpPr>
          <p:nvPr/>
        </p:nvSpPr>
        <p:spPr bwMode="auto">
          <a:xfrm>
            <a:off x="4648200" y="1600200"/>
            <a:ext cx="9525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02"/>
          <p:cNvGrpSpPr>
            <a:grpSpLocks/>
          </p:cNvGrpSpPr>
          <p:nvPr/>
        </p:nvGrpSpPr>
        <p:grpSpPr bwMode="auto">
          <a:xfrm>
            <a:off x="6180138" y="3078163"/>
            <a:ext cx="2727325" cy="584200"/>
            <a:chOff x="3763" y="399"/>
            <a:chExt cx="1718" cy="368"/>
          </a:xfrm>
        </p:grpSpPr>
        <p:sp>
          <p:nvSpPr>
            <p:cNvPr id="13345" name="Text Box 103"/>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13346" name="Group 104"/>
            <p:cNvGrpSpPr>
              <a:grpSpLocks/>
            </p:cNvGrpSpPr>
            <p:nvPr/>
          </p:nvGrpSpPr>
          <p:grpSpPr bwMode="auto">
            <a:xfrm>
              <a:off x="3763" y="399"/>
              <a:ext cx="546" cy="368"/>
              <a:chOff x="2984" y="3331"/>
              <a:chExt cx="845" cy="569"/>
            </a:xfrm>
          </p:grpSpPr>
          <p:sp>
            <p:nvSpPr>
              <p:cNvPr id="13347" name="AutoShape 10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48" name="Group 106"/>
              <p:cNvGrpSpPr>
                <a:grpSpLocks/>
              </p:cNvGrpSpPr>
              <p:nvPr/>
            </p:nvGrpSpPr>
            <p:grpSpPr bwMode="auto">
              <a:xfrm>
                <a:off x="3386" y="3487"/>
                <a:ext cx="443" cy="398"/>
                <a:chOff x="4838" y="2218"/>
                <a:chExt cx="395" cy="355"/>
              </a:xfrm>
            </p:grpSpPr>
            <p:sp>
              <p:nvSpPr>
                <p:cNvPr id="13349" name="Freeform 10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Freeform 10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10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11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11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11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11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Rectangle 11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7" name="Rectangle 11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8" name="Freeform 11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Rectangle 11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3329" name="Group 118"/>
          <p:cNvGrpSpPr>
            <a:grpSpLocks/>
          </p:cNvGrpSpPr>
          <p:nvPr/>
        </p:nvGrpSpPr>
        <p:grpSpPr bwMode="auto">
          <a:xfrm>
            <a:off x="6180138" y="3670300"/>
            <a:ext cx="2727325" cy="584200"/>
            <a:chOff x="3763" y="399"/>
            <a:chExt cx="1718" cy="368"/>
          </a:xfrm>
        </p:grpSpPr>
        <p:sp>
          <p:nvSpPr>
            <p:cNvPr id="13330" name="Text Box 119"/>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13331" name="Group 120"/>
            <p:cNvGrpSpPr>
              <a:grpSpLocks/>
            </p:cNvGrpSpPr>
            <p:nvPr/>
          </p:nvGrpSpPr>
          <p:grpSpPr bwMode="auto">
            <a:xfrm>
              <a:off x="3763" y="399"/>
              <a:ext cx="546" cy="368"/>
              <a:chOff x="2984" y="3331"/>
              <a:chExt cx="845" cy="569"/>
            </a:xfrm>
          </p:grpSpPr>
          <p:sp>
            <p:nvSpPr>
              <p:cNvPr id="13332" name="AutoShape 1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3" name="Group 122"/>
              <p:cNvGrpSpPr>
                <a:grpSpLocks/>
              </p:cNvGrpSpPr>
              <p:nvPr/>
            </p:nvGrpSpPr>
            <p:grpSpPr bwMode="auto">
              <a:xfrm>
                <a:off x="3386" y="3487"/>
                <a:ext cx="443" cy="398"/>
                <a:chOff x="4838" y="2218"/>
                <a:chExt cx="395" cy="355"/>
              </a:xfrm>
            </p:grpSpPr>
            <p:sp>
              <p:nvSpPr>
                <p:cNvPr id="13334" name="Freeform 12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12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Freeform 12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Freeform 12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8" name="Freeform 12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Freeform 12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0" name="Freeform 12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Rectangle 1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2" name="Rectangle 1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3" name="Freeform 13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Rectangle 1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Groups</a:t>
            </a:r>
          </a:p>
        </p:txBody>
      </p:sp>
      <p:sp>
        <p:nvSpPr>
          <p:cNvPr id="15363" name="Rectangle 3"/>
          <p:cNvSpPr>
            <a:spLocks noGrp="1" noChangeArrowheads="1"/>
          </p:cNvSpPr>
          <p:nvPr>
            <p:ph idx="1"/>
          </p:nvPr>
        </p:nvSpPr>
        <p:spPr>
          <a:xfrm>
            <a:off x="519113" y="5005388"/>
            <a:ext cx="8318500" cy="1384300"/>
          </a:xfrm>
        </p:spPr>
        <p:txBody>
          <a:bodyPr/>
          <a:lstStyle/>
          <a:p>
            <a:pPr>
              <a:buFont typeface="Arial" charset="0"/>
              <a:buChar char="•"/>
            </a:pPr>
            <a:r>
              <a:rPr lang="en-US" smtClean="0"/>
              <a:t>A group is a collection of users who share a job function</a:t>
            </a:r>
          </a:p>
          <a:p>
            <a:pPr lvl="1"/>
            <a:r>
              <a:rPr lang="en-US" smtClean="0"/>
              <a:t>The top-level group represents entire organization</a:t>
            </a:r>
          </a:p>
          <a:p>
            <a:pPr lvl="1"/>
            <a:r>
              <a:rPr lang="en-US" smtClean="0"/>
              <a:t>Except for top-level group, every group has exactly one parent</a:t>
            </a:r>
          </a:p>
        </p:txBody>
      </p:sp>
      <p:grpSp>
        <p:nvGrpSpPr>
          <p:cNvPr id="15364" name="Group 4"/>
          <p:cNvGrpSpPr>
            <a:grpSpLocks/>
          </p:cNvGrpSpPr>
          <p:nvPr/>
        </p:nvGrpSpPr>
        <p:grpSpPr bwMode="auto">
          <a:xfrm>
            <a:off x="4138613" y="1233488"/>
            <a:ext cx="958850" cy="960437"/>
            <a:chOff x="2452" y="533"/>
            <a:chExt cx="808" cy="809"/>
          </a:xfrm>
        </p:grpSpPr>
        <p:sp>
          <p:nvSpPr>
            <p:cNvPr id="15380"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1"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2"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83"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5" name="Text Box 9"/>
          <p:cNvSpPr txBox="1">
            <a:spLocks noChangeArrowheads="1"/>
          </p:cNvSpPr>
          <p:nvPr/>
        </p:nvSpPr>
        <p:spPr bwMode="auto">
          <a:xfrm>
            <a:off x="3462338" y="2236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Auto Adjusters</a:t>
            </a:r>
          </a:p>
        </p:txBody>
      </p:sp>
      <p:grpSp>
        <p:nvGrpSpPr>
          <p:cNvPr id="15366" name="Group 10"/>
          <p:cNvGrpSpPr>
            <a:grpSpLocks/>
          </p:cNvGrpSpPr>
          <p:nvPr/>
        </p:nvGrpSpPr>
        <p:grpSpPr bwMode="auto">
          <a:xfrm>
            <a:off x="4138613" y="3100388"/>
            <a:ext cx="958850" cy="960437"/>
            <a:chOff x="2452" y="533"/>
            <a:chExt cx="808" cy="809"/>
          </a:xfrm>
        </p:grpSpPr>
        <p:sp>
          <p:nvSpPr>
            <p:cNvPr id="15376" name="AutoShape 1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7" name="AutoShape 1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8" name="AutoShape 1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9" name="Rectangle 1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7" name="Text Box 15"/>
          <p:cNvSpPr txBox="1">
            <a:spLocks noChangeArrowheads="1"/>
          </p:cNvSpPr>
          <p:nvPr/>
        </p:nvSpPr>
        <p:spPr bwMode="auto">
          <a:xfrm>
            <a:off x="3462338" y="40846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Fraud Auto Adjusters</a:t>
            </a:r>
          </a:p>
        </p:txBody>
      </p:sp>
      <p:grpSp>
        <p:nvGrpSpPr>
          <p:cNvPr id="15368" name="Group 16"/>
          <p:cNvGrpSpPr>
            <a:grpSpLocks/>
          </p:cNvGrpSpPr>
          <p:nvPr/>
        </p:nvGrpSpPr>
        <p:grpSpPr bwMode="auto">
          <a:xfrm>
            <a:off x="1166813" y="2281238"/>
            <a:ext cx="1206500" cy="1208087"/>
            <a:chOff x="2452" y="533"/>
            <a:chExt cx="808" cy="809"/>
          </a:xfrm>
        </p:grpSpPr>
        <p:sp>
          <p:nvSpPr>
            <p:cNvPr id="15372" name="AutoShape 1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3" name="AutoShape 1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4" name="AutoShape 1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75" name="Rectangle 2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69" name="Text Box 21"/>
          <p:cNvSpPr txBox="1">
            <a:spLocks noChangeArrowheads="1"/>
          </p:cNvSpPr>
          <p:nvPr/>
        </p:nvSpPr>
        <p:spPr bwMode="auto">
          <a:xfrm>
            <a:off x="547688" y="3532188"/>
            <a:ext cx="237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t>
            </a:r>
            <a:br>
              <a:rPr lang="en-US" sz="2000" b="1"/>
            </a:br>
            <a:r>
              <a:rPr lang="en-US" sz="2000" b="1"/>
              <a:t>Regional</a:t>
            </a:r>
            <a:br>
              <a:rPr lang="en-US" sz="2000" b="1"/>
            </a:br>
            <a:r>
              <a:rPr lang="en-US" sz="2000" b="1"/>
              <a:t>Adjusters</a:t>
            </a:r>
          </a:p>
        </p:txBody>
      </p:sp>
      <p:sp>
        <p:nvSpPr>
          <p:cNvPr id="15370" name="Line 22"/>
          <p:cNvSpPr>
            <a:spLocks noChangeShapeType="1"/>
          </p:cNvSpPr>
          <p:nvPr/>
        </p:nvSpPr>
        <p:spPr bwMode="auto">
          <a:xfrm flipV="1">
            <a:off x="2381250" y="1733550"/>
            <a:ext cx="1752600" cy="10287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1" name="Line 23"/>
          <p:cNvSpPr>
            <a:spLocks noChangeShapeType="1"/>
          </p:cNvSpPr>
          <p:nvPr/>
        </p:nvSpPr>
        <p:spPr bwMode="auto">
          <a:xfrm>
            <a:off x="2362200" y="3009900"/>
            <a:ext cx="1771650" cy="5715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Users in groups</a:t>
            </a:r>
          </a:p>
        </p:txBody>
      </p:sp>
      <p:grpSp>
        <p:nvGrpSpPr>
          <p:cNvPr id="16387" name="Group 3"/>
          <p:cNvGrpSpPr>
            <a:grpSpLocks/>
          </p:cNvGrpSpPr>
          <p:nvPr/>
        </p:nvGrpSpPr>
        <p:grpSpPr bwMode="auto">
          <a:xfrm>
            <a:off x="4138613" y="1233488"/>
            <a:ext cx="958850" cy="960437"/>
            <a:chOff x="2452" y="533"/>
            <a:chExt cx="808" cy="809"/>
          </a:xfrm>
        </p:grpSpPr>
        <p:sp>
          <p:nvSpPr>
            <p:cNvPr id="16532" name="AutoShape 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3" name="AutoShape 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4" name="AutoShape 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535" name="Rectangle 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88" name="Text Box 8"/>
          <p:cNvSpPr txBox="1">
            <a:spLocks noChangeArrowheads="1"/>
          </p:cNvSpPr>
          <p:nvPr/>
        </p:nvSpPr>
        <p:spPr bwMode="auto">
          <a:xfrm>
            <a:off x="3462338" y="2236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Auto Adjusters</a:t>
            </a:r>
          </a:p>
        </p:txBody>
      </p:sp>
      <p:grpSp>
        <p:nvGrpSpPr>
          <p:cNvPr id="16389" name="Group 9"/>
          <p:cNvGrpSpPr>
            <a:grpSpLocks/>
          </p:cNvGrpSpPr>
          <p:nvPr/>
        </p:nvGrpSpPr>
        <p:grpSpPr bwMode="auto">
          <a:xfrm>
            <a:off x="6180138" y="800100"/>
            <a:ext cx="2727325" cy="584200"/>
            <a:chOff x="3763" y="399"/>
            <a:chExt cx="1718" cy="368"/>
          </a:xfrm>
        </p:grpSpPr>
        <p:sp>
          <p:nvSpPr>
            <p:cNvPr id="16517" name="Text Box 10"/>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16518" name="Group 11"/>
            <p:cNvGrpSpPr>
              <a:grpSpLocks/>
            </p:cNvGrpSpPr>
            <p:nvPr/>
          </p:nvGrpSpPr>
          <p:grpSpPr bwMode="auto">
            <a:xfrm>
              <a:off x="3763" y="399"/>
              <a:ext cx="546" cy="368"/>
              <a:chOff x="2984" y="3331"/>
              <a:chExt cx="845" cy="569"/>
            </a:xfrm>
          </p:grpSpPr>
          <p:sp>
            <p:nvSpPr>
              <p:cNvPr id="16519" name="AutoShape 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520" name="Group 13"/>
              <p:cNvGrpSpPr>
                <a:grpSpLocks/>
              </p:cNvGrpSpPr>
              <p:nvPr/>
            </p:nvGrpSpPr>
            <p:grpSpPr bwMode="auto">
              <a:xfrm>
                <a:off x="3386" y="3487"/>
                <a:ext cx="443" cy="398"/>
                <a:chOff x="4838" y="2218"/>
                <a:chExt cx="395" cy="355"/>
              </a:xfrm>
            </p:grpSpPr>
            <p:sp>
              <p:nvSpPr>
                <p:cNvPr id="16521" name="Freeform 1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2" name="Freeform 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3" name="Freeform 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4" name="Freeform 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5" name="Freeform 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6" name="Freeform 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7" name="Freeform 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28" name="Rectangle 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29" name="Rectangle 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30" name="Freeform 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31" name="Rectangle 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0" name="Group 25"/>
          <p:cNvGrpSpPr>
            <a:grpSpLocks/>
          </p:cNvGrpSpPr>
          <p:nvPr/>
        </p:nvGrpSpPr>
        <p:grpSpPr bwMode="auto">
          <a:xfrm>
            <a:off x="6180138" y="1398588"/>
            <a:ext cx="2727325" cy="584200"/>
            <a:chOff x="3763" y="399"/>
            <a:chExt cx="1718" cy="368"/>
          </a:xfrm>
        </p:grpSpPr>
        <p:sp>
          <p:nvSpPr>
            <p:cNvPr id="16502" name="Text Box 2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16503" name="Group 27"/>
            <p:cNvGrpSpPr>
              <a:grpSpLocks/>
            </p:cNvGrpSpPr>
            <p:nvPr/>
          </p:nvGrpSpPr>
          <p:grpSpPr bwMode="auto">
            <a:xfrm>
              <a:off x="3763" y="399"/>
              <a:ext cx="546" cy="368"/>
              <a:chOff x="2984" y="3331"/>
              <a:chExt cx="845" cy="569"/>
            </a:xfrm>
          </p:grpSpPr>
          <p:sp>
            <p:nvSpPr>
              <p:cNvPr id="16504" name="AutoShape 2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505" name="Group 29"/>
              <p:cNvGrpSpPr>
                <a:grpSpLocks/>
              </p:cNvGrpSpPr>
              <p:nvPr/>
            </p:nvGrpSpPr>
            <p:grpSpPr bwMode="auto">
              <a:xfrm>
                <a:off x="3386" y="3487"/>
                <a:ext cx="443" cy="398"/>
                <a:chOff x="4838" y="2218"/>
                <a:chExt cx="395" cy="355"/>
              </a:xfrm>
            </p:grpSpPr>
            <p:sp>
              <p:nvSpPr>
                <p:cNvPr id="16506" name="Freeform 3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7" name="Freeform 3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8" name="Freeform 3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9" name="Freeform 3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0" name="Freeform 3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1" name="Freeform 3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2" name="Freeform 3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3" name="Rectangle 3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14" name="Rectangle 3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15" name="Freeform 3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6" name="Rectangle 4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1" name="Group 41"/>
          <p:cNvGrpSpPr>
            <a:grpSpLocks/>
          </p:cNvGrpSpPr>
          <p:nvPr/>
        </p:nvGrpSpPr>
        <p:grpSpPr bwMode="auto">
          <a:xfrm>
            <a:off x="6180138" y="1990725"/>
            <a:ext cx="2727325" cy="584200"/>
            <a:chOff x="3763" y="399"/>
            <a:chExt cx="1718" cy="368"/>
          </a:xfrm>
        </p:grpSpPr>
        <p:sp>
          <p:nvSpPr>
            <p:cNvPr id="16487" name="Text Box 4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16488" name="Group 43"/>
            <p:cNvGrpSpPr>
              <a:grpSpLocks/>
            </p:cNvGrpSpPr>
            <p:nvPr/>
          </p:nvGrpSpPr>
          <p:grpSpPr bwMode="auto">
            <a:xfrm>
              <a:off x="3763" y="399"/>
              <a:ext cx="546" cy="368"/>
              <a:chOff x="2984" y="3331"/>
              <a:chExt cx="845" cy="569"/>
            </a:xfrm>
          </p:grpSpPr>
          <p:sp>
            <p:nvSpPr>
              <p:cNvPr id="16489" name="AutoShape 4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90" name="Group 45"/>
              <p:cNvGrpSpPr>
                <a:grpSpLocks/>
              </p:cNvGrpSpPr>
              <p:nvPr/>
            </p:nvGrpSpPr>
            <p:grpSpPr bwMode="auto">
              <a:xfrm>
                <a:off x="3386" y="3487"/>
                <a:ext cx="443" cy="398"/>
                <a:chOff x="4838" y="2218"/>
                <a:chExt cx="395" cy="355"/>
              </a:xfrm>
            </p:grpSpPr>
            <p:sp>
              <p:nvSpPr>
                <p:cNvPr id="16491" name="Freeform 4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2" name="Freeform 4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3" name="Freeform 4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4" name="Freeform 4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5" name="Freeform 5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6" name="Freeform 5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7" name="Freeform 5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8" name="Rectangle 5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99" name="Rectangle 5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00" name="Freeform 5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1" name="Rectangle 5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2" name="Group 57"/>
          <p:cNvGrpSpPr>
            <a:grpSpLocks/>
          </p:cNvGrpSpPr>
          <p:nvPr/>
        </p:nvGrpSpPr>
        <p:grpSpPr bwMode="auto">
          <a:xfrm>
            <a:off x="4138613" y="3100388"/>
            <a:ext cx="958850" cy="960437"/>
            <a:chOff x="2452" y="533"/>
            <a:chExt cx="808" cy="809"/>
          </a:xfrm>
        </p:grpSpPr>
        <p:sp>
          <p:nvSpPr>
            <p:cNvPr id="16483" name="AutoShape 5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4" name="AutoShape 5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5" name="AutoShape 6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86" name="Rectangle 6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93" name="Text Box 62"/>
          <p:cNvSpPr txBox="1">
            <a:spLocks noChangeArrowheads="1"/>
          </p:cNvSpPr>
          <p:nvPr/>
        </p:nvSpPr>
        <p:spPr bwMode="auto">
          <a:xfrm>
            <a:off x="3462338" y="40846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Fraud Auto Adjusters</a:t>
            </a:r>
          </a:p>
        </p:txBody>
      </p:sp>
      <p:grpSp>
        <p:nvGrpSpPr>
          <p:cNvPr id="16394" name="Group 63"/>
          <p:cNvGrpSpPr>
            <a:grpSpLocks/>
          </p:cNvGrpSpPr>
          <p:nvPr/>
        </p:nvGrpSpPr>
        <p:grpSpPr bwMode="auto">
          <a:xfrm>
            <a:off x="6180138" y="3036888"/>
            <a:ext cx="2727325" cy="584200"/>
            <a:chOff x="3763" y="399"/>
            <a:chExt cx="1718" cy="368"/>
          </a:xfrm>
        </p:grpSpPr>
        <p:sp>
          <p:nvSpPr>
            <p:cNvPr id="16468" name="Text Box 64"/>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Leroy Martel</a:t>
              </a:r>
            </a:p>
          </p:txBody>
        </p:sp>
        <p:grpSp>
          <p:nvGrpSpPr>
            <p:cNvPr id="16469" name="Group 65"/>
            <p:cNvGrpSpPr>
              <a:grpSpLocks/>
            </p:cNvGrpSpPr>
            <p:nvPr/>
          </p:nvGrpSpPr>
          <p:grpSpPr bwMode="auto">
            <a:xfrm>
              <a:off x="3763" y="399"/>
              <a:ext cx="546" cy="368"/>
              <a:chOff x="2984" y="3331"/>
              <a:chExt cx="845" cy="569"/>
            </a:xfrm>
          </p:grpSpPr>
          <p:sp>
            <p:nvSpPr>
              <p:cNvPr id="16470" name="AutoShape 6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71" name="Group 67"/>
              <p:cNvGrpSpPr>
                <a:grpSpLocks/>
              </p:cNvGrpSpPr>
              <p:nvPr/>
            </p:nvGrpSpPr>
            <p:grpSpPr bwMode="auto">
              <a:xfrm>
                <a:off x="3386" y="3487"/>
                <a:ext cx="443" cy="398"/>
                <a:chOff x="4838" y="2218"/>
                <a:chExt cx="395" cy="355"/>
              </a:xfrm>
            </p:grpSpPr>
            <p:sp>
              <p:nvSpPr>
                <p:cNvPr id="16472" name="Freeform 68"/>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3" name="Freeform 6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4" name="Freeform 7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5" name="Freeform 7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6" name="Freeform 7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7" name="Freeform 7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8" name="Freeform 7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9" name="Rectangle 7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80" name="Rectangle 7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81" name="Freeform 7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2" name="Rectangle 7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5" name="Group 79"/>
          <p:cNvGrpSpPr>
            <a:grpSpLocks/>
          </p:cNvGrpSpPr>
          <p:nvPr/>
        </p:nvGrpSpPr>
        <p:grpSpPr bwMode="auto">
          <a:xfrm>
            <a:off x="6180138" y="3629025"/>
            <a:ext cx="2727325" cy="584200"/>
            <a:chOff x="3763" y="399"/>
            <a:chExt cx="1718" cy="368"/>
          </a:xfrm>
        </p:grpSpPr>
        <p:sp>
          <p:nvSpPr>
            <p:cNvPr id="16453" name="Text Box 80"/>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Irvin Hickman</a:t>
              </a:r>
            </a:p>
          </p:txBody>
        </p:sp>
        <p:grpSp>
          <p:nvGrpSpPr>
            <p:cNvPr id="16454" name="Group 81"/>
            <p:cNvGrpSpPr>
              <a:grpSpLocks/>
            </p:cNvGrpSpPr>
            <p:nvPr/>
          </p:nvGrpSpPr>
          <p:grpSpPr bwMode="auto">
            <a:xfrm>
              <a:off x="3763" y="399"/>
              <a:ext cx="546" cy="368"/>
              <a:chOff x="2984" y="3331"/>
              <a:chExt cx="845" cy="569"/>
            </a:xfrm>
          </p:grpSpPr>
          <p:sp>
            <p:nvSpPr>
              <p:cNvPr id="16455" name="AutoShape 8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56" name="Group 83"/>
              <p:cNvGrpSpPr>
                <a:grpSpLocks/>
              </p:cNvGrpSpPr>
              <p:nvPr/>
            </p:nvGrpSpPr>
            <p:grpSpPr bwMode="auto">
              <a:xfrm>
                <a:off x="3386" y="3487"/>
                <a:ext cx="443" cy="398"/>
                <a:chOff x="4838" y="2218"/>
                <a:chExt cx="395" cy="355"/>
              </a:xfrm>
            </p:grpSpPr>
            <p:sp>
              <p:nvSpPr>
                <p:cNvPr id="16457" name="Freeform 8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8" name="Freeform 8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9" name="Freeform 8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0" name="Freeform 8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1" name="Freeform 8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2" name="Freeform 8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3" name="Freeform 9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4" name="Rectangle 9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65" name="Rectangle 9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66" name="Freeform 9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7" name="Rectangle 9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396" name="Group 95"/>
          <p:cNvGrpSpPr>
            <a:grpSpLocks/>
          </p:cNvGrpSpPr>
          <p:nvPr/>
        </p:nvGrpSpPr>
        <p:grpSpPr bwMode="auto">
          <a:xfrm>
            <a:off x="1166813" y="2281238"/>
            <a:ext cx="1206500" cy="1208087"/>
            <a:chOff x="2452" y="533"/>
            <a:chExt cx="808" cy="809"/>
          </a:xfrm>
        </p:grpSpPr>
        <p:sp>
          <p:nvSpPr>
            <p:cNvPr id="16449"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0"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1"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52"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97" name="Text Box 100"/>
          <p:cNvSpPr txBox="1">
            <a:spLocks noChangeArrowheads="1"/>
          </p:cNvSpPr>
          <p:nvPr/>
        </p:nvSpPr>
        <p:spPr bwMode="auto">
          <a:xfrm>
            <a:off x="547688" y="3532188"/>
            <a:ext cx="237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a:t>
            </a:r>
            <a:br>
              <a:rPr lang="en-US" sz="2000" b="1"/>
            </a:br>
            <a:r>
              <a:rPr lang="en-US" sz="2000" b="1"/>
              <a:t>Regional </a:t>
            </a:r>
            <a:br>
              <a:rPr lang="en-US" sz="2000" b="1"/>
            </a:br>
            <a:r>
              <a:rPr lang="en-US" sz="2000" b="1"/>
              <a:t>Adjusters</a:t>
            </a:r>
          </a:p>
        </p:txBody>
      </p:sp>
      <p:sp>
        <p:nvSpPr>
          <p:cNvPr id="16398" name="Line 101"/>
          <p:cNvSpPr>
            <a:spLocks noChangeShapeType="1"/>
          </p:cNvSpPr>
          <p:nvPr/>
        </p:nvSpPr>
        <p:spPr bwMode="auto">
          <a:xfrm flipV="1">
            <a:off x="2381250" y="1733550"/>
            <a:ext cx="1752600" cy="10287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9" name="Line 102"/>
          <p:cNvSpPr>
            <a:spLocks noChangeShapeType="1"/>
          </p:cNvSpPr>
          <p:nvPr/>
        </p:nvSpPr>
        <p:spPr bwMode="auto">
          <a:xfrm>
            <a:off x="2362200" y="3009900"/>
            <a:ext cx="1771650" cy="57150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0" name="Line 103"/>
          <p:cNvSpPr>
            <a:spLocks noChangeShapeType="1"/>
          </p:cNvSpPr>
          <p:nvPr/>
        </p:nvSpPr>
        <p:spPr bwMode="auto">
          <a:xfrm flipH="1">
            <a:off x="5067300" y="12763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1" name="Line 104"/>
          <p:cNvSpPr>
            <a:spLocks noChangeShapeType="1"/>
          </p:cNvSpPr>
          <p:nvPr/>
        </p:nvSpPr>
        <p:spPr bwMode="auto">
          <a:xfrm flipH="1">
            <a:off x="5067300" y="16954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2" name="Line 105"/>
          <p:cNvSpPr>
            <a:spLocks noChangeShapeType="1"/>
          </p:cNvSpPr>
          <p:nvPr/>
        </p:nvSpPr>
        <p:spPr bwMode="auto">
          <a:xfrm flipH="1">
            <a:off x="5067300" y="21145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3" name="Line 106"/>
          <p:cNvSpPr>
            <a:spLocks noChangeShapeType="1"/>
          </p:cNvSpPr>
          <p:nvPr/>
        </p:nvSpPr>
        <p:spPr bwMode="auto">
          <a:xfrm flipH="1">
            <a:off x="5067300" y="342900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107"/>
          <p:cNvSpPr>
            <a:spLocks noChangeShapeType="1"/>
          </p:cNvSpPr>
          <p:nvPr/>
        </p:nvSpPr>
        <p:spPr bwMode="auto">
          <a:xfrm flipH="1">
            <a:off x="5067300" y="384810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405" name="Group 108"/>
          <p:cNvGrpSpPr>
            <a:grpSpLocks/>
          </p:cNvGrpSpPr>
          <p:nvPr/>
        </p:nvGrpSpPr>
        <p:grpSpPr bwMode="auto">
          <a:xfrm>
            <a:off x="4132263" y="4935538"/>
            <a:ext cx="958850" cy="960437"/>
            <a:chOff x="2452" y="533"/>
            <a:chExt cx="808" cy="809"/>
          </a:xfrm>
        </p:grpSpPr>
        <p:sp>
          <p:nvSpPr>
            <p:cNvPr id="16445" name="AutoShape 10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6" name="AutoShape 11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7" name="AutoShape 11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448" name="Rectangle 11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406" name="Text Box 113"/>
          <p:cNvSpPr txBox="1">
            <a:spLocks noChangeArrowheads="1"/>
          </p:cNvSpPr>
          <p:nvPr/>
        </p:nvSpPr>
        <p:spPr bwMode="auto">
          <a:xfrm>
            <a:off x="3455988" y="59197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Western Complex Auto Adjusters</a:t>
            </a:r>
          </a:p>
        </p:txBody>
      </p:sp>
      <p:grpSp>
        <p:nvGrpSpPr>
          <p:cNvPr id="16407" name="Group 114"/>
          <p:cNvGrpSpPr>
            <a:grpSpLocks/>
          </p:cNvGrpSpPr>
          <p:nvPr/>
        </p:nvGrpSpPr>
        <p:grpSpPr bwMode="auto">
          <a:xfrm>
            <a:off x="6173788" y="4872038"/>
            <a:ext cx="2727325" cy="584200"/>
            <a:chOff x="3763" y="399"/>
            <a:chExt cx="1718" cy="368"/>
          </a:xfrm>
        </p:grpSpPr>
        <p:sp>
          <p:nvSpPr>
            <p:cNvPr id="16430" name="Text Box 115"/>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16431" name="Group 116"/>
            <p:cNvGrpSpPr>
              <a:grpSpLocks/>
            </p:cNvGrpSpPr>
            <p:nvPr/>
          </p:nvGrpSpPr>
          <p:grpSpPr bwMode="auto">
            <a:xfrm>
              <a:off x="3763" y="399"/>
              <a:ext cx="546" cy="368"/>
              <a:chOff x="2984" y="3331"/>
              <a:chExt cx="845" cy="569"/>
            </a:xfrm>
          </p:grpSpPr>
          <p:sp>
            <p:nvSpPr>
              <p:cNvPr id="16432" name="AutoShape 11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33" name="Group 118"/>
              <p:cNvGrpSpPr>
                <a:grpSpLocks/>
              </p:cNvGrpSpPr>
              <p:nvPr/>
            </p:nvGrpSpPr>
            <p:grpSpPr bwMode="auto">
              <a:xfrm>
                <a:off x="3386" y="3487"/>
                <a:ext cx="443" cy="398"/>
                <a:chOff x="4838" y="2218"/>
                <a:chExt cx="395" cy="355"/>
              </a:xfrm>
            </p:grpSpPr>
            <p:sp>
              <p:nvSpPr>
                <p:cNvPr id="16434" name="Freeform 11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5" name="Freeform 12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6" name="Freeform 12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7" name="Freeform 12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8" name="Freeform 12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39" name="Freeform 12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0" name="Freeform 12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1" name="Rectangle 12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42" name="Rectangle 12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43" name="Freeform 12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4" name="Rectangle 12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6408" name="Group 130"/>
          <p:cNvGrpSpPr>
            <a:grpSpLocks/>
          </p:cNvGrpSpPr>
          <p:nvPr/>
        </p:nvGrpSpPr>
        <p:grpSpPr bwMode="auto">
          <a:xfrm>
            <a:off x="6173788" y="5464175"/>
            <a:ext cx="2727325" cy="584200"/>
            <a:chOff x="3763" y="399"/>
            <a:chExt cx="1718" cy="368"/>
          </a:xfrm>
        </p:grpSpPr>
        <p:sp>
          <p:nvSpPr>
            <p:cNvPr id="16415" name="Text Box 131"/>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16416" name="Group 132"/>
            <p:cNvGrpSpPr>
              <a:grpSpLocks/>
            </p:cNvGrpSpPr>
            <p:nvPr/>
          </p:nvGrpSpPr>
          <p:grpSpPr bwMode="auto">
            <a:xfrm>
              <a:off x="3763" y="399"/>
              <a:ext cx="546" cy="368"/>
              <a:chOff x="2984" y="3331"/>
              <a:chExt cx="845" cy="569"/>
            </a:xfrm>
          </p:grpSpPr>
          <p:sp>
            <p:nvSpPr>
              <p:cNvPr id="16417"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418" name="Group 134"/>
              <p:cNvGrpSpPr>
                <a:grpSpLocks/>
              </p:cNvGrpSpPr>
              <p:nvPr/>
            </p:nvGrpSpPr>
            <p:grpSpPr bwMode="auto">
              <a:xfrm>
                <a:off x="3386" y="3487"/>
                <a:ext cx="443" cy="398"/>
                <a:chOff x="4838" y="2218"/>
                <a:chExt cx="395" cy="355"/>
              </a:xfrm>
            </p:grpSpPr>
            <p:sp>
              <p:nvSpPr>
                <p:cNvPr id="16419" name="Freeform 13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0" name="Freeform 13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1" name="Freeform 13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2" name="Freeform 13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3" name="Freeform 13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4" name="Freeform 14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14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27"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28" name="Freeform 14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9"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6409" name="Line 146"/>
          <p:cNvSpPr>
            <a:spLocks noChangeShapeType="1"/>
          </p:cNvSpPr>
          <p:nvPr/>
        </p:nvSpPr>
        <p:spPr bwMode="auto">
          <a:xfrm flipH="1">
            <a:off x="5060950" y="52641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0" name="Line 147"/>
          <p:cNvSpPr>
            <a:spLocks noChangeShapeType="1"/>
          </p:cNvSpPr>
          <p:nvPr/>
        </p:nvSpPr>
        <p:spPr bwMode="auto">
          <a:xfrm flipH="1">
            <a:off x="5060950" y="5683250"/>
            <a:ext cx="1123950" cy="0"/>
          </a:xfrm>
          <a:prstGeom prst="line">
            <a:avLst/>
          </a:prstGeom>
          <a:noFill/>
          <a:ln w="28575">
            <a:solidFill>
              <a:srgbClr val="CC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1" name="Line 148"/>
          <p:cNvSpPr>
            <a:spLocks noChangeShapeType="1"/>
          </p:cNvSpPr>
          <p:nvPr/>
        </p:nvSpPr>
        <p:spPr bwMode="auto">
          <a:xfrm flipH="1" flipV="1">
            <a:off x="2360613" y="3275013"/>
            <a:ext cx="1762125" cy="217805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2" name="Text Box 149"/>
          <p:cNvSpPr txBox="1">
            <a:spLocks noChangeArrowheads="1"/>
          </p:cNvSpPr>
          <p:nvPr/>
        </p:nvSpPr>
        <p:spPr bwMode="auto">
          <a:xfrm>
            <a:off x="2892425" y="3228975"/>
            <a:ext cx="1196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"virtual"</a:t>
            </a:r>
            <a:br>
              <a:rPr lang="en-US" sz="2000" b="1">
                <a:solidFill>
                  <a:srgbClr val="FF0000"/>
                </a:solidFill>
              </a:rPr>
            </a:br>
            <a:r>
              <a:rPr lang="en-US" sz="2000" b="1">
                <a:solidFill>
                  <a:srgbClr val="FF0000"/>
                </a:solidFill>
              </a:rPr>
              <a:t>group</a:t>
            </a:r>
          </a:p>
        </p:txBody>
      </p:sp>
      <p:sp>
        <p:nvSpPr>
          <p:cNvPr id="16413" name="Line 150"/>
          <p:cNvSpPr>
            <a:spLocks noChangeShapeType="1"/>
          </p:cNvSpPr>
          <p:nvPr/>
        </p:nvSpPr>
        <p:spPr bwMode="auto">
          <a:xfrm>
            <a:off x="7937500" y="2541588"/>
            <a:ext cx="0" cy="566737"/>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4" name="Line 151"/>
          <p:cNvSpPr>
            <a:spLocks noChangeShapeType="1"/>
          </p:cNvSpPr>
          <p:nvPr/>
        </p:nvSpPr>
        <p:spPr bwMode="auto">
          <a:xfrm flipV="1">
            <a:off x="7937500" y="4224338"/>
            <a:ext cx="0" cy="63976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Group attributes related to assignment</a:t>
            </a:r>
          </a:p>
        </p:txBody>
      </p:sp>
      <p:grpSp>
        <p:nvGrpSpPr>
          <p:cNvPr id="17411" name="Group 3"/>
          <p:cNvGrpSpPr>
            <a:grpSpLocks/>
          </p:cNvGrpSpPr>
          <p:nvPr/>
        </p:nvGrpSpPr>
        <p:grpSpPr bwMode="auto">
          <a:xfrm>
            <a:off x="552450" y="1928813"/>
            <a:ext cx="1354138" cy="1355725"/>
            <a:chOff x="2452" y="533"/>
            <a:chExt cx="808" cy="809"/>
          </a:xfrm>
        </p:grpSpPr>
        <p:sp>
          <p:nvSpPr>
            <p:cNvPr id="17473" name="AutoShape 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4" name="AutoShape 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5" name="AutoShape 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76" name="Rectangle 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2" name="Text Box 8"/>
          <p:cNvSpPr txBox="1">
            <a:spLocks noChangeArrowheads="1"/>
          </p:cNvSpPr>
          <p:nvPr/>
        </p:nvSpPr>
        <p:spPr bwMode="auto">
          <a:xfrm>
            <a:off x="547688" y="1157288"/>
            <a:ext cx="25161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Midwest Normal</a:t>
            </a:r>
            <a:br>
              <a:rPr lang="en-US" sz="2400" b="1"/>
            </a:br>
            <a:r>
              <a:rPr lang="en-US" sz="2400" b="1"/>
              <a:t>Auto Adjusters</a:t>
            </a:r>
          </a:p>
        </p:txBody>
      </p:sp>
      <p:grpSp>
        <p:nvGrpSpPr>
          <p:cNvPr id="17413" name="Group 9"/>
          <p:cNvGrpSpPr>
            <a:grpSpLocks/>
          </p:cNvGrpSpPr>
          <p:nvPr/>
        </p:nvGrpSpPr>
        <p:grpSpPr bwMode="auto">
          <a:xfrm>
            <a:off x="2436813" y="4483100"/>
            <a:ext cx="1819275" cy="1747838"/>
            <a:chOff x="2864" y="826"/>
            <a:chExt cx="1146" cy="1101"/>
          </a:xfrm>
        </p:grpSpPr>
        <p:sp>
          <p:nvSpPr>
            <p:cNvPr id="17465" name="Freeform 10"/>
            <p:cNvSpPr>
              <a:spLocks/>
            </p:cNvSpPr>
            <p:nvPr/>
          </p:nvSpPr>
          <p:spPr bwMode="auto">
            <a:xfrm>
              <a:off x="2930" y="1037"/>
              <a:ext cx="475" cy="254"/>
            </a:xfrm>
            <a:custGeom>
              <a:avLst/>
              <a:gdLst>
                <a:gd name="T0" fmla="*/ 0 w 1113"/>
                <a:gd name="T1" fmla="*/ 0 h 594"/>
                <a:gd name="T2" fmla="*/ 0 w 1113"/>
                <a:gd name="T3" fmla="*/ 1 h 594"/>
                <a:gd name="T4" fmla="*/ 3 w 1113"/>
                <a:gd name="T5" fmla="*/ 2 h 594"/>
                <a:gd name="T6" fmla="*/ 3 w 1113"/>
                <a:gd name="T7" fmla="*/ 0 h 594"/>
                <a:gd name="T8" fmla="*/ 3 w 1113"/>
                <a:gd name="T9" fmla="*/ 0 h 594"/>
                <a:gd name="T10" fmla="*/ 3 w 1113"/>
                <a:gd name="T11" fmla="*/ 0 h 594"/>
                <a:gd name="T12" fmla="*/ 3 w 1113"/>
                <a:gd name="T13" fmla="*/ 0 h 594"/>
                <a:gd name="T14" fmla="*/ 0 w 1113"/>
                <a:gd name="T15" fmla="*/ 0 h 594"/>
                <a:gd name="T16" fmla="*/ 0 60000 65536"/>
                <a:gd name="T17" fmla="*/ 0 60000 65536"/>
                <a:gd name="T18" fmla="*/ 0 60000 65536"/>
                <a:gd name="T19" fmla="*/ 0 60000 65536"/>
                <a:gd name="T20" fmla="*/ 0 60000 65536"/>
                <a:gd name="T21" fmla="*/ 0 60000 65536"/>
                <a:gd name="T22" fmla="*/ 0 60000 65536"/>
                <a:gd name="T23" fmla="*/ 0 60000 65536"/>
                <a:gd name="T24" fmla="*/ 0 w 1113"/>
                <a:gd name="T25" fmla="*/ 0 h 594"/>
                <a:gd name="T26" fmla="*/ 1113 w 1113"/>
                <a:gd name="T27" fmla="*/ 594 h 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3" h="594">
                  <a:moveTo>
                    <a:pt x="36" y="0"/>
                  </a:moveTo>
                  <a:lnTo>
                    <a:pt x="0" y="579"/>
                  </a:lnTo>
                  <a:lnTo>
                    <a:pt x="1113" y="594"/>
                  </a:lnTo>
                  <a:lnTo>
                    <a:pt x="1110" y="192"/>
                  </a:lnTo>
                  <a:lnTo>
                    <a:pt x="1032" y="108"/>
                  </a:lnTo>
                  <a:lnTo>
                    <a:pt x="1059" y="51"/>
                  </a:lnTo>
                  <a:lnTo>
                    <a:pt x="993" y="27"/>
                  </a:lnTo>
                  <a:lnTo>
                    <a:pt x="36"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6" name="Freeform 11"/>
            <p:cNvSpPr>
              <a:spLocks/>
            </p:cNvSpPr>
            <p:nvPr/>
          </p:nvSpPr>
          <p:spPr bwMode="auto">
            <a:xfrm>
              <a:off x="3333" y="994"/>
              <a:ext cx="423" cy="371"/>
            </a:xfrm>
            <a:custGeom>
              <a:avLst/>
              <a:gdLst>
                <a:gd name="T0" fmla="*/ 0 w 990"/>
                <a:gd name="T1" fmla="*/ 0 h 870"/>
                <a:gd name="T2" fmla="*/ 0 w 990"/>
                <a:gd name="T3" fmla="*/ 0 h 870"/>
                <a:gd name="T4" fmla="*/ 0 w 990"/>
                <a:gd name="T5" fmla="*/ 0 h 870"/>
                <a:gd name="T6" fmla="*/ 0 w 990"/>
                <a:gd name="T7" fmla="*/ 0 h 870"/>
                <a:gd name="T8" fmla="*/ 0 w 990"/>
                <a:gd name="T9" fmla="*/ 1 h 870"/>
                <a:gd name="T10" fmla="*/ 0 w 990"/>
                <a:gd name="T11" fmla="*/ 2 h 870"/>
                <a:gd name="T12" fmla="*/ 2 w 990"/>
                <a:gd name="T13" fmla="*/ 2 h 870"/>
                <a:gd name="T14" fmla="*/ 2 w 990"/>
                <a:gd name="T15" fmla="*/ 2 h 870"/>
                <a:gd name="T16" fmla="*/ 2 w 990"/>
                <a:gd name="T17" fmla="*/ 2 h 870"/>
                <a:gd name="T18" fmla="*/ 3 w 990"/>
                <a:gd name="T19" fmla="*/ 2 h 870"/>
                <a:gd name="T20" fmla="*/ 3 w 990"/>
                <a:gd name="T21" fmla="*/ 2 h 870"/>
                <a:gd name="T22" fmla="*/ 3 w 990"/>
                <a:gd name="T23" fmla="*/ 2 h 870"/>
                <a:gd name="T24" fmla="*/ 3 w 990"/>
                <a:gd name="T25" fmla="*/ 2 h 870"/>
                <a:gd name="T26" fmla="*/ 3 w 990"/>
                <a:gd name="T27" fmla="*/ 1 h 870"/>
                <a:gd name="T28" fmla="*/ 2 w 990"/>
                <a:gd name="T29" fmla="*/ 1 h 870"/>
                <a:gd name="T30" fmla="*/ 2 w 990"/>
                <a:gd name="T31" fmla="*/ 1 h 870"/>
                <a:gd name="T32" fmla="*/ 2 w 990"/>
                <a:gd name="T33" fmla="*/ 0 h 870"/>
                <a:gd name="T34" fmla="*/ 2 w 990"/>
                <a:gd name="T35" fmla="*/ 0 h 870"/>
                <a:gd name="T36" fmla="*/ 1 w 990"/>
                <a:gd name="T37" fmla="*/ 0 h 870"/>
                <a:gd name="T38" fmla="*/ 0 w 990"/>
                <a:gd name="T39" fmla="*/ 0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7" name="Freeform 12"/>
            <p:cNvSpPr>
              <a:spLocks/>
            </p:cNvSpPr>
            <p:nvPr/>
          </p:nvSpPr>
          <p:spPr bwMode="auto">
            <a:xfrm>
              <a:off x="3589" y="826"/>
              <a:ext cx="256" cy="450"/>
            </a:xfrm>
            <a:custGeom>
              <a:avLst/>
              <a:gdLst>
                <a:gd name="T0" fmla="*/ 0 w 600"/>
                <a:gd name="T1" fmla="*/ 1 h 1053"/>
                <a:gd name="T2" fmla="*/ 0 w 600"/>
                <a:gd name="T3" fmla="*/ 1 h 1053"/>
                <a:gd name="T4" fmla="*/ 0 w 600"/>
                <a:gd name="T5" fmla="*/ 2 h 1053"/>
                <a:gd name="T6" fmla="*/ 0 w 600"/>
                <a:gd name="T7" fmla="*/ 2 h 1053"/>
                <a:gd name="T8" fmla="*/ 1 w 600"/>
                <a:gd name="T9" fmla="*/ 3 h 1053"/>
                <a:gd name="T10" fmla="*/ 1 w 600"/>
                <a:gd name="T11" fmla="*/ 3 h 1053"/>
                <a:gd name="T12" fmla="*/ 1 w 600"/>
                <a:gd name="T13" fmla="*/ 3 h 1053"/>
                <a:gd name="T14" fmla="*/ 1 w 600"/>
                <a:gd name="T15" fmla="*/ 3 h 1053"/>
                <a:gd name="T16" fmla="*/ 1 w 600"/>
                <a:gd name="T17" fmla="*/ 3 h 1053"/>
                <a:gd name="T18" fmla="*/ 1 w 600"/>
                <a:gd name="T19" fmla="*/ 3 h 1053"/>
                <a:gd name="T20" fmla="*/ 1 w 600"/>
                <a:gd name="T21" fmla="*/ 2 h 1053"/>
                <a:gd name="T22" fmla="*/ 2 w 600"/>
                <a:gd name="T23" fmla="*/ 2 h 1053"/>
                <a:gd name="T24" fmla="*/ 1 w 600"/>
                <a:gd name="T25" fmla="*/ 0 h 1053"/>
                <a:gd name="T26" fmla="*/ 1 w 600"/>
                <a:gd name="T27" fmla="*/ 0 h 1053"/>
                <a:gd name="T28" fmla="*/ 1 w 600"/>
                <a:gd name="T29" fmla="*/ 0 h 1053"/>
                <a:gd name="T30" fmla="*/ 0 w 600"/>
                <a:gd name="T31" fmla="*/ 0 h 1053"/>
                <a:gd name="T32" fmla="*/ 0 w 600"/>
                <a:gd name="T33" fmla="*/ 0 h 1053"/>
                <a:gd name="T34" fmla="*/ 0 w 600"/>
                <a:gd name="T35" fmla="*/ 0 h 1053"/>
                <a:gd name="T36" fmla="*/ 0 w 600"/>
                <a:gd name="T37" fmla="*/ 0 h 1053"/>
                <a:gd name="T38" fmla="*/ 0 w 600"/>
                <a:gd name="T39" fmla="*/ 1 h 1053"/>
                <a:gd name="T40" fmla="*/ 0 w 600"/>
                <a:gd name="T41" fmla="*/ 1 h 10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0"/>
                <a:gd name="T64" fmla="*/ 0 h 1053"/>
                <a:gd name="T65" fmla="*/ 600 w 600"/>
                <a:gd name="T66" fmla="*/ 1053 h 10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0" h="1053">
                  <a:moveTo>
                    <a:pt x="0" y="441"/>
                  </a:moveTo>
                  <a:lnTo>
                    <a:pt x="18" y="561"/>
                  </a:lnTo>
                  <a:lnTo>
                    <a:pt x="219" y="714"/>
                  </a:lnTo>
                  <a:lnTo>
                    <a:pt x="180" y="834"/>
                  </a:lnTo>
                  <a:lnTo>
                    <a:pt x="315" y="933"/>
                  </a:lnTo>
                  <a:lnTo>
                    <a:pt x="387" y="1053"/>
                  </a:lnTo>
                  <a:lnTo>
                    <a:pt x="411" y="1008"/>
                  </a:lnTo>
                  <a:lnTo>
                    <a:pt x="480" y="1023"/>
                  </a:lnTo>
                  <a:lnTo>
                    <a:pt x="483" y="969"/>
                  </a:lnTo>
                  <a:lnTo>
                    <a:pt x="528" y="945"/>
                  </a:lnTo>
                  <a:lnTo>
                    <a:pt x="537" y="807"/>
                  </a:lnTo>
                  <a:lnTo>
                    <a:pt x="600" y="699"/>
                  </a:lnTo>
                  <a:lnTo>
                    <a:pt x="546" y="147"/>
                  </a:lnTo>
                  <a:lnTo>
                    <a:pt x="492" y="42"/>
                  </a:lnTo>
                  <a:lnTo>
                    <a:pt x="492" y="0"/>
                  </a:lnTo>
                  <a:lnTo>
                    <a:pt x="90" y="18"/>
                  </a:lnTo>
                  <a:lnTo>
                    <a:pt x="177" y="111"/>
                  </a:lnTo>
                  <a:lnTo>
                    <a:pt x="138" y="219"/>
                  </a:lnTo>
                  <a:lnTo>
                    <a:pt x="48" y="246"/>
                  </a:lnTo>
                  <a:lnTo>
                    <a:pt x="81" y="327"/>
                  </a:lnTo>
                  <a:lnTo>
                    <a:pt x="0" y="44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8" name="Freeform 13"/>
            <p:cNvSpPr>
              <a:spLocks/>
            </p:cNvSpPr>
            <p:nvPr/>
          </p:nvSpPr>
          <p:spPr bwMode="auto">
            <a:xfrm>
              <a:off x="3815" y="867"/>
              <a:ext cx="195" cy="339"/>
            </a:xfrm>
            <a:custGeom>
              <a:avLst/>
              <a:gdLst>
                <a:gd name="T0" fmla="*/ 0 w 459"/>
                <a:gd name="T1" fmla="*/ 0 h 795"/>
                <a:gd name="T2" fmla="*/ 0 w 459"/>
                <a:gd name="T3" fmla="*/ 2 h 795"/>
                <a:gd name="T4" fmla="*/ 0 w 459"/>
                <a:gd name="T5" fmla="*/ 2 h 795"/>
                <a:gd name="T6" fmla="*/ 0 w 459"/>
                <a:gd name="T7" fmla="*/ 2 h 795"/>
                <a:gd name="T8" fmla="*/ 0 w 459"/>
                <a:gd name="T9" fmla="*/ 2 h 795"/>
                <a:gd name="T10" fmla="*/ 0 w 459"/>
                <a:gd name="T11" fmla="*/ 2 h 795"/>
                <a:gd name="T12" fmla="*/ 1 w 459"/>
                <a:gd name="T13" fmla="*/ 2 h 795"/>
                <a:gd name="T14" fmla="*/ 1 w 459"/>
                <a:gd name="T15" fmla="*/ 1 h 795"/>
                <a:gd name="T16" fmla="*/ 1 w 459"/>
                <a:gd name="T17" fmla="*/ 0 h 795"/>
                <a:gd name="T18" fmla="*/ 0 w 459"/>
                <a:gd name="T19" fmla="*/ 0 h 795"/>
                <a:gd name="T20" fmla="*/ 0 w 459"/>
                <a:gd name="T21" fmla="*/ 0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9"/>
                <a:gd name="T34" fmla="*/ 0 h 795"/>
                <a:gd name="T35" fmla="*/ 459 w 459"/>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9" h="795">
                  <a:moveTo>
                    <a:pt x="21" y="69"/>
                  </a:moveTo>
                  <a:lnTo>
                    <a:pt x="72" y="609"/>
                  </a:lnTo>
                  <a:lnTo>
                    <a:pt x="6" y="711"/>
                  </a:lnTo>
                  <a:lnTo>
                    <a:pt x="0" y="795"/>
                  </a:lnTo>
                  <a:lnTo>
                    <a:pt x="216" y="765"/>
                  </a:lnTo>
                  <a:lnTo>
                    <a:pt x="243" y="696"/>
                  </a:lnTo>
                  <a:lnTo>
                    <a:pt x="291" y="735"/>
                  </a:lnTo>
                  <a:lnTo>
                    <a:pt x="459" y="561"/>
                  </a:lnTo>
                  <a:lnTo>
                    <a:pt x="393" y="0"/>
                  </a:lnTo>
                  <a:lnTo>
                    <a:pt x="117" y="30"/>
                  </a:lnTo>
                  <a:lnTo>
                    <a:pt x="21" y="6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69" name="Freeform 14"/>
            <p:cNvSpPr>
              <a:spLocks/>
            </p:cNvSpPr>
            <p:nvPr/>
          </p:nvSpPr>
          <p:spPr bwMode="auto">
            <a:xfrm>
              <a:off x="2864" y="1283"/>
              <a:ext cx="549" cy="284"/>
            </a:xfrm>
            <a:custGeom>
              <a:avLst/>
              <a:gdLst>
                <a:gd name="T0" fmla="*/ 0 w 1287"/>
                <a:gd name="T1" fmla="*/ 0 h 666"/>
                <a:gd name="T2" fmla="*/ 3 w 1287"/>
                <a:gd name="T3" fmla="*/ 0 h 666"/>
                <a:gd name="T4" fmla="*/ 3 w 1287"/>
                <a:gd name="T5" fmla="*/ 1 h 666"/>
                <a:gd name="T6" fmla="*/ 3 w 1287"/>
                <a:gd name="T7" fmla="*/ 2 h 666"/>
                <a:gd name="T8" fmla="*/ 3 w 1287"/>
                <a:gd name="T9" fmla="*/ 2 h 666"/>
                <a:gd name="T10" fmla="*/ 3 w 1287"/>
                <a:gd name="T11" fmla="*/ 2 h 666"/>
                <a:gd name="T12" fmla="*/ 3 w 1287"/>
                <a:gd name="T13" fmla="*/ 2 h 666"/>
                <a:gd name="T14" fmla="*/ 2 w 1287"/>
                <a:gd name="T15" fmla="*/ 2 h 666"/>
                <a:gd name="T16" fmla="*/ 2 w 1287"/>
                <a:gd name="T17" fmla="*/ 1 h 666"/>
                <a:gd name="T18" fmla="*/ 1 w 1287"/>
                <a:gd name="T19" fmla="*/ 1 h 666"/>
                <a:gd name="T20" fmla="*/ 1 w 1287"/>
                <a:gd name="T21" fmla="*/ 1 h 666"/>
                <a:gd name="T22" fmla="*/ 1 w 1287"/>
                <a:gd name="T23" fmla="*/ 1 h 666"/>
                <a:gd name="T24" fmla="*/ 1 w 1287"/>
                <a:gd name="T25" fmla="*/ 1 h 666"/>
                <a:gd name="T26" fmla="*/ 1 w 1287"/>
                <a:gd name="T27" fmla="*/ 0 h 666"/>
                <a:gd name="T28" fmla="*/ 0 w 1287"/>
                <a:gd name="T29" fmla="*/ 0 h 666"/>
                <a:gd name="T30" fmla="*/ 0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0" name="Freeform 15"/>
            <p:cNvSpPr>
              <a:spLocks/>
            </p:cNvSpPr>
            <p:nvPr/>
          </p:nvSpPr>
          <p:spPr bwMode="auto">
            <a:xfrm>
              <a:off x="3407" y="1324"/>
              <a:ext cx="313" cy="291"/>
            </a:xfrm>
            <a:custGeom>
              <a:avLst/>
              <a:gdLst>
                <a:gd name="T0" fmla="*/ 0 w 735"/>
                <a:gd name="T1" fmla="*/ 0 h 681"/>
                <a:gd name="T2" fmla="*/ 0 w 735"/>
                <a:gd name="T3" fmla="*/ 0 h 681"/>
                <a:gd name="T4" fmla="*/ 0 w 735"/>
                <a:gd name="T5" fmla="*/ 1 h 681"/>
                <a:gd name="T6" fmla="*/ 0 w 735"/>
                <a:gd name="T7" fmla="*/ 1 h 681"/>
                <a:gd name="T8" fmla="*/ 0 w 735"/>
                <a:gd name="T9" fmla="*/ 2 h 681"/>
                <a:gd name="T10" fmla="*/ 1 w 735"/>
                <a:gd name="T11" fmla="*/ 2 h 681"/>
                <a:gd name="T12" fmla="*/ 1 w 735"/>
                <a:gd name="T13" fmla="*/ 1 h 681"/>
                <a:gd name="T14" fmla="*/ 2 w 735"/>
                <a:gd name="T15" fmla="*/ 0 h 681"/>
                <a:gd name="T16" fmla="*/ 2 w 735"/>
                <a:gd name="T17" fmla="*/ 0 h 681"/>
                <a:gd name="T18" fmla="*/ 2 w 735"/>
                <a:gd name="T19" fmla="*/ 0 h 681"/>
                <a:gd name="T20" fmla="*/ 2 w 735"/>
                <a:gd name="T21" fmla="*/ 0 h 681"/>
                <a:gd name="T22" fmla="*/ 0 w 735"/>
                <a:gd name="T23" fmla="*/ 0 h 6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5"/>
                <a:gd name="T37" fmla="*/ 0 h 681"/>
                <a:gd name="T38" fmla="*/ 735 w 735"/>
                <a:gd name="T39" fmla="*/ 681 h 6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5" h="681">
                  <a:moveTo>
                    <a:pt x="0" y="21"/>
                  </a:moveTo>
                  <a:lnTo>
                    <a:pt x="2" y="183"/>
                  </a:lnTo>
                  <a:lnTo>
                    <a:pt x="15" y="579"/>
                  </a:lnTo>
                  <a:lnTo>
                    <a:pt x="90" y="579"/>
                  </a:lnTo>
                  <a:lnTo>
                    <a:pt x="90" y="681"/>
                  </a:lnTo>
                  <a:lnTo>
                    <a:pt x="537" y="660"/>
                  </a:lnTo>
                  <a:lnTo>
                    <a:pt x="525" y="543"/>
                  </a:lnTo>
                  <a:lnTo>
                    <a:pt x="735" y="90"/>
                  </a:lnTo>
                  <a:lnTo>
                    <a:pt x="636" y="90"/>
                  </a:lnTo>
                  <a:lnTo>
                    <a:pt x="675" y="27"/>
                  </a:lnTo>
                  <a:lnTo>
                    <a:pt x="660" y="0"/>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1" name="Freeform 16"/>
            <p:cNvSpPr>
              <a:spLocks/>
            </p:cNvSpPr>
            <p:nvPr/>
          </p:nvSpPr>
          <p:spPr bwMode="auto">
            <a:xfrm>
              <a:off x="3445" y="1604"/>
              <a:ext cx="366" cy="323"/>
            </a:xfrm>
            <a:custGeom>
              <a:avLst/>
              <a:gdLst>
                <a:gd name="T0" fmla="*/ 0 w 858"/>
                <a:gd name="T1" fmla="*/ 0 h 756"/>
                <a:gd name="T2" fmla="*/ 1 w 858"/>
                <a:gd name="T3" fmla="*/ 0 h 756"/>
                <a:gd name="T4" fmla="*/ 1 w 858"/>
                <a:gd name="T5" fmla="*/ 0 h 756"/>
                <a:gd name="T6" fmla="*/ 1 w 858"/>
                <a:gd name="T7" fmla="*/ 1 h 756"/>
                <a:gd name="T8" fmla="*/ 1 w 858"/>
                <a:gd name="T9" fmla="*/ 1 h 756"/>
                <a:gd name="T10" fmla="*/ 2 w 858"/>
                <a:gd name="T11" fmla="*/ 1 h 756"/>
                <a:gd name="T12" fmla="*/ 2 w 858"/>
                <a:gd name="T13" fmla="*/ 1 h 756"/>
                <a:gd name="T14" fmla="*/ 2 w 858"/>
                <a:gd name="T15" fmla="*/ 1 h 756"/>
                <a:gd name="T16" fmla="*/ 2 w 858"/>
                <a:gd name="T17" fmla="*/ 2 h 756"/>
                <a:gd name="T18" fmla="*/ 2 w 858"/>
                <a:gd name="T19" fmla="*/ 2 h 756"/>
                <a:gd name="T20" fmla="*/ 2 w 858"/>
                <a:gd name="T21" fmla="*/ 2 h 756"/>
                <a:gd name="T22" fmla="*/ 2 w 858"/>
                <a:gd name="T23" fmla="*/ 2 h 756"/>
                <a:gd name="T24" fmla="*/ 2 w 858"/>
                <a:gd name="T25" fmla="*/ 2 h 756"/>
                <a:gd name="T26" fmla="*/ 1 w 858"/>
                <a:gd name="T27" fmla="*/ 2 h 756"/>
                <a:gd name="T28" fmla="*/ 1 w 858"/>
                <a:gd name="T29" fmla="*/ 2 h 756"/>
                <a:gd name="T30" fmla="*/ 1 w 858"/>
                <a:gd name="T31" fmla="*/ 2 h 756"/>
                <a:gd name="T32" fmla="*/ 0 w 858"/>
                <a:gd name="T33" fmla="*/ 2 h 756"/>
                <a:gd name="T34" fmla="*/ 0 w 858"/>
                <a:gd name="T35" fmla="*/ 2 h 756"/>
                <a:gd name="T36" fmla="*/ 0 w 858"/>
                <a:gd name="T37" fmla="*/ 1 h 756"/>
                <a:gd name="T38" fmla="*/ 0 w 858"/>
                <a:gd name="T39" fmla="*/ 1 h 756"/>
                <a:gd name="T40" fmla="*/ 0 w 858"/>
                <a:gd name="T41" fmla="*/ 1 h 756"/>
                <a:gd name="T42" fmla="*/ 0 w 858"/>
                <a:gd name="T43" fmla="*/ 1 h 756"/>
                <a:gd name="T44" fmla="*/ 0 w 858"/>
                <a:gd name="T45" fmla="*/ 0 h 756"/>
                <a:gd name="T46" fmla="*/ 0 w 858"/>
                <a:gd name="T47" fmla="*/ 0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72" name="Freeform 17"/>
            <p:cNvSpPr>
              <a:spLocks/>
            </p:cNvSpPr>
            <p:nvPr/>
          </p:nvSpPr>
          <p:spPr bwMode="auto">
            <a:xfrm>
              <a:off x="3615" y="1434"/>
              <a:ext cx="229" cy="398"/>
            </a:xfrm>
            <a:custGeom>
              <a:avLst/>
              <a:gdLst>
                <a:gd name="T0" fmla="*/ 0 w 537"/>
                <a:gd name="T1" fmla="*/ 0 h 933"/>
                <a:gd name="T2" fmla="*/ 0 w 537"/>
                <a:gd name="T3" fmla="*/ 1 h 933"/>
                <a:gd name="T4" fmla="*/ 0 w 537"/>
                <a:gd name="T5" fmla="*/ 1 h 933"/>
                <a:gd name="T6" fmla="*/ 0 w 537"/>
                <a:gd name="T7" fmla="*/ 1 h 933"/>
                <a:gd name="T8" fmla="*/ 0 w 537"/>
                <a:gd name="T9" fmla="*/ 2 h 933"/>
                <a:gd name="T10" fmla="*/ 0 w 537"/>
                <a:gd name="T11" fmla="*/ 2 h 933"/>
                <a:gd name="T12" fmla="*/ 1 w 537"/>
                <a:gd name="T13" fmla="*/ 2 h 933"/>
                <a:gd name="T14" fmla="*/ 1 w 537"/>
                <a:gd name="T15" fmla="*/ 2 h 933"/>
                <a:gd name="T16" fmla="*/ 1 w 537"/>
                <a:gd name="T17" fmla="*/ 3 h 933"/>
                <a:gd name="T18" fmla="*/ 1 w 537"/>
                <a:gd name="T19" fmla="*/ 2 h 933"/>
                <a:gd name="T20" fmla="*/ 1 w 537"/>
                <a:gd name="T21" fmla="*/ 2 h 933"/>
                <a:gd name="T22" fmla="*/ 1 w 537"/>
                <a:gd name="T23" fmla="*/ 2 h 933"/>
                <a:gd name="T24" fmla="*/ 1 w 537"/>
                <a:gd name="T25" fmla="*/ 0 h 933"/>
                <a:gd name="T26" fmla="*/ 0 w 537"/>
                <a:gd name="T27" fmla="*/ 0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sp>
        <p:nvSpPr>
          <p:cNvPr id="17414" name="Text Box 18"/>
          <p:cNvSpPr txBox="1">
            <a:spLocks noChangeArrowheads="1"/>
          </p:cNvSpPr>
          <p:nvPr/>
        </p:nvSpPr>
        <p:spPr bwMode="auto">
          <a:xfrm>
            <a:off x="1157288" y="48006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grpSp>
        <p:nvGrpSpPr>
          <p:cNvPr id="17415" name="Group 19"/>
          <p:cNvGrpSpPr>
            <a:grpSpLocks/>
          </p:cNvGrpSpPr>
          <p:nvPr/>
        </p:nvGrpSpPr>
        <p:grpSpPr bwMode="auto">
          <a:xfrm>
            <a:off x="2070100" y="3616325"/>
            <a:ext cx="1120775" cy="520700"/>
            <a:chOff x="1626" y="1097"/>
            <a:chExt cx="2609" cy="1214"/>
          </a:xfrm>
        </p:grpSpPr>
        <p:sp>
          <p:nvSpPr>
            <p:cNvPr id="17441" name="Freeform 20"/>
            <p:cNvSpPr>
              <a:spLocks/>
            </p:cNvSpPr>
            <p:nvPr/>
          </p:nvSpPr>
          <p:spPr bwMode="auto">
            <a:xfrm>
              <a:off x="2102" y="1151"/>
              <a:ext cx="1022" cy="515"/>
            </a:xfrm>
            <a:custGeom>
              <a:avLst/>
              <a:gdLst>
                <a:gd name="T0" fmla="*/ 0 w 2044"/>
                <a:gd name="T1" fmla="*/ 9 h 1028"/>
                <a:gd name="T2" fmla="*/ 1 w 2044"/>
                <a:gd name="T3" fmla="*/ 2 h 1028"/>
                <a:gd name="T4" fmla="*/ 5 w 2044"/>
                <a:gd name="T5" fmla="*/ 0 h 1028"/>
                <a:gd name="T6" fmla="*/ 15 w 2044"/>
                <a:gd name="T7" fmla="*/ 1 h 1028"/>
                <a:gd name="T8" fmla="*/ 16 w 2044"/>
                <a:gd name="T9" fmla="*/ 6 h 1028"/>
                <a:gd name="T10" fmla="*/ 14 w 2044"/>
                <a:gd name="T11" fmla="*/ 8 h 1028"/>
                <a:gd name="T12" fmla="*/ 0 w 2044"/>
                <a:gd name="T13" fmla="*/ 9 h 1028"/>
                <a:gd name="T14" fmla="*/ 0 w 2044"/>
                <a:gd name="T15" fmla="*/ 9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21"/>
            <p:cNvSpPr>
              <a:spLocks/>
            </p:cNvSpPr>
            <p:nvPr/>
          </p:nvSpPr>
          <p:spPr bwMode="auto">
            <a:xfrm>
              <a:off x="1890" y="1945"/>
              <a:ext cx="339" cy="338"/>
            </a:xfrm>
            <a:custGeom>
              <a:avLst/>
              <a:gdLst>
                <a:gd name="T0" fmla="*/ 4 w 676"/>
                <a:gd name="T1" fmla="*/ 5 h 677"/>
                <a:gd name="T2" fmla="*/ 3 w 676"/>
                <a:gd name="T3" fmla="*/ 5 h 677"/>
                <a:gd name="T4" fmla="*/ 2 w 676"/>
                <a:gd name="T5" fmla="*/ 5 h 677"/>
                <a:gd name="T6" fmla="*/ 2 w 676"/>
                <a:gd name="T7" fmla="*/ 4 h 677"/>
                <a:gd name="T8" fmla="*/ 1 w 676"/>
                <a:gd name="T9" fmla="*/ 4 h 677"/>
                <a:gd name="T10" fmla="*/ 1 w 676"/>
                <a:gd name="T11" fmla="*/ 3 h 677"/>
                <a:gd name="T12" fmla="*/ 0 w 676"/>
                <a:gd name="T13" fmla="*/ 2 h 677"/>
                <a:gd name="T14" fmla="*/ 1 w 676"/>
                <a:gd name="T15" fmla="*/ 2 h 677"/>
                <a:gd name="T16" fmla="*/ 1 w 676"/>
                <a:gd name="T17" fmla="*/ 1 h 677"/>
                <a:gd name="T18" fmla="*/ 1 w 676"/>
                <a:gd name="T19" fmla="*/ 0 h 677"/>
                <a:gd name="T20" fmla="*/ 2 w 676"/>
                <a:gd name="T21" fmla="*/ 0 h 677"/>
                <a:gd name="T22" fmla="*/ 3 w 676"/>
                <a:gd name="T23" fmla="*/ 0 h 677"/>
                <a:gd name="T24" fmla="*/ 4 w 676"/>
                <a:gd name="T25" fmla="*/ 0 h 677"/>
                <a:gd name="T26" fmla="*/ 4 w 676"/>
                <a:gd name="T27" fmla="*/ 0 h 677"/>
                <a:gd name="T28" fmla="*/ 5 w 676"/>
                <a:gd name="T29" fmla="*/ 0 h 677"/>
                <a:gd name="T30" fmla="*/ 5 w 676"/>
                <a:gd name="T31" fmla="*/ 1 h 677"/>
                <a:gd name="T32" fmla="*/ 6 w 676"/>
                <a:gd name="T33" fmla="*/ 2 h 677"/>
                <a:gd name="T34" fmla="*/ 6 w 676"/>
                <a:gd name="T35" fmla="*/ 2 h 677"/>
                <a:gd name="T36" fmla="*/ 6 w 676"/>
                <a:gd name="T37" fmla="*/ 3 h 677"/>
                <a:gd name="T38" fmla="*/ 5 w 676"/>
                <a:gd name="T39" fmla="*/ 4 h 677"/>
                <a:gd name="T40" fmla="*/ 5 w 676"/>
                <a:gd name="T41" fmla="*/ 4 h 677"/>
                <a:gd name="T42" fmla="*/ 4 w 676"/>
                <a:gd name="T43" fmla="*/ 5 h 677"/>
                <a:gd name="T44" fmla="*/ 4 w 676"/>
                <a:gd name="T45" fmla="*/ 5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22"/>
            <p:cNvSpPr>
              <a:spLocks/>
            </p:cNvSpPr>
            <p:nvPr/>
          </p:nvSpPr>
          <p:spPr bwMode="auto">
            <a:xfrm>
              <a:off x="1626" y="1457"/>
              <a:ext cx="2230" cy="675"/>
            </a:xfrm>
            <a:custGeom>
              <a:avLst/>
              <a:gdLst>
                <a:gd name="T0" fmla="*/ 33 w 4460"/>
                <a:gd name="T1" fmla="*/ 10 h 1352"/>
                <a:gd name="T2" fmla="*/ 35 w 4460"/>
                <a:gd name="T3" fmla="*/ 7 h 1352"/>
                <a:gd name="T4" fmla="*/ 35 w 4460"/>
                <a:gd name="T5" fmla="*/ 4 h 1352"/>
                <a:gd name="T6" fmla="*/ 33 w 4460"/>
                <a:gd name="T7" fmla="*/ 2 h 1352"/>
                <a:gd name="T8" fmla="*/ 33 w 4460"/>
                <a:gd name="T9" fmla="*/ 0 h 1352"/>
                <a:gd name="T10" fmla="*/ 30 w 4460"/>
                <a:gd name="T11" fmla="*/ 2 h 1352"/>
                <a:gd name="T12" fmla="*/ 30 w 4460"/>
                <a:gd name="T13" fmla="*/ 0 h 1352"/>
                <a:gd name="T14" fmla="*/ 28 w 4460"/>
                <a:gd name="T15" fmla="*/ 2 h 1352"/>
                <a:gd name="T16" fmla="*/ 28 w 4460"/>
                <a:gd name="T17" fmla="*/ 0 h 1352"/>
                <a:gd name="T18" fmla="*/ 27 w 4460"/>
                <a:gd name="T19" fmla="*/ 2 h 1352"/>
                <a:gd name="T20" fmla="*/ 26 w 4460"/>
                <a:gd name="T21" fmla="*/ 0 h 1352"/>
                <a:gd name="T22" fmla="*/ 25 w 4460"/>
                <a:gd name="T23" fmla="*/ 0 h 1352"/>
                <a:gd name="T24" fmla="*/ 23 w 4460"/>
                <a:gd name="T25" fmla="*/ 0 h 1352"/>
                <a:gd name="T26" fmla="*/ 21 w 4460"/>
                <a:gd name="T27" fmla="*/ 1 h 1352"/>
                <a:gd name="T28" fmla="*/ 18 w 4460"/>
                <a:gd name="T29" fmla="*/ 2 h 1352"/>
                <a:gd name="T30" fmla="*/ 7 w 4460"/>
                <a:gd name="T31" fmla="*/ 2 h 1352"/>
                <a:gd name="T32" fmla="*/ 6 w 4460"/>
                <a:gd name="T33" fmla="*/ 0 h 1352"/>
                <a:gd name="T34" fmla="*/ 3 w 4460"/>
                <a:gd name="T35" fmla="*/ 1 h 1352"/>
                <a:gd name="T36" fmla="*/ 1 w 4460"/>
                <a:gd name="T37" fmla="*/ 3 h 1352"/>
                <a:gd name="T38" fmla="*/ 0 w 4460"/>
                <a:gd name="T39" fmla="*/ 5 h 1352"/>
                <a:gd name="T40" fmla="*/ 1 w 4460"/>
                <a:gd name="T41" fmla="*/ 8 h 1352"/>
                <a:gd name="T42" fmla="*/ 2 w 4460"/>
                <a:gd name="T43" fmla="*/ 9 h 1352"/>
                <a:gd name="T44" fmla="*/ 3 w 4460"/>
                <a:gd name="T45" fmla="*/ 8 h 1352"/>
                <a:gd name="T46" fmla="*/ 4 w 4460"/>
                <a:gd name="T47" fmla="*/ 7 h 1352"/>
                <a:gd name="T48" fmla="*/ 5 w 4460"/>
                <a:gd name="T49" fmla="*/ 6 h 1352"/>
                <a:gd name="T50" fmla="*/ 7 w 4460"/>
                <a:gd name="T51" fmla="*/ 6 h 1352"/>
                <a:gd name="T52" fmla="*/ 9 w 4460"/>
                <a:gd name="T53" fmla="*/ 6 h 1352"/>
                <a:gd name="T54" fmla="*/ 9 w 4460"/>
                <a:gd name="T55" fmla="*/ 7 h 1352"/>
                <a:gd name="T56" fmla="*/ 10 w 4460"/>
                <a:gd name="T57" fmla="*/ 9 h 1352"/>
                <a:gd name="T58" fmla="*/ 10 w 4460"/>
                <a:gd name="T59" fmla="*/ 10 h 1352"/>
                <a:gd name="T60" fmla="*/ 25 w 4460"/>
                <a:gd name="T61" fmla="*/ 10 h 1352"/>
                <a:gd name="T62" fmla="*/ 25 w 4460"/>
                <a:gd name="T63" fmla="*/ 8 h 1352"/>
                <a:gd name="T64" fmla="*/ 25 w 4460"/>
                <a:gd name="T65" fmla="*/ 7 h 1352"/>
                <a:gd name="T66" fmla="*/ 26 w 4460"/>
                <a:gd name="T67" fmla="*/ 6 h 1352"/>
                <a:gd name="T68" fmla="*/ 26 w 4460"/>
                <a:gd name="T69" fmla="*/ 5 h 1352"/>
                <a:gd name="T70" fmla="*/ 27 w 4460"/>
                <a:gd name="T71" fmla="*/ 4 h 1352"/>
                <a:gd name="T72" fmla="*/ 28 w 4460"/>
                <a:gd name="T73" fmla="*/ 4 h 1352"/>
                <a:gd name="T74" fmla="*/ 29 w 4460"/>
                <a:gd name="T75" fmla="*/ 4 h 1352"/>
                <a:gd name="T76" fmla="*/ 30 w 4460"/>
                <a:gd name="T77" fmla="*/ 5 h 1352"/>
                <a:gd name="T78" fmla="*/ 30 w 4460"/>
                <a:gd name="T79" fmla="*/ 5 h 1352"/>
                <a:gd name="T80" fmla="*/ 30 w 4460"/>
                <a:gd name="T81" fmla="*/ 6 h 1352"/>
                <a:gd name="T82" fmla="*/ 31 w 4460"/>
                <a:gd name="T83" fmla="*/ 7 h 1352"/>
                <a:gd name="T84" fmla="*/ 31 w 4460"/>
                <a:gd name="T85" fmla="*/ 10 h 1352"/>
                <a:gd name="T86" fmla="*/ 33 w 4460"/>
                <a:gd name="T87" fmla="*/ 10 h 1352"/>
                <a:gd name="T88" fmla="*/ 33 w 4460"/>
                <a:gd name="T89" fmla="*/ 1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23"/>
            <p:cNvSpPr>
              <a:spLocks/>
            </p:cNvSpPr>
            <p:nvPr/>
          </p:nvSpPr>
          <p:spPr bwMode="auto">
            <a:xfrm>
              <a:off x="3311" y="1835"/>
              <a:ext cx="266" cy="425"/>
            </a:xfrm>
            <a:custGeom>
              <a:avLst/>
              <a:gdLst>
                <a:gd name="T0" fmla="*/ 3 w 530"/>
                <a:gd name="T1" fmla="*/ 7 h 849"/>
                <a:gd name="T2" fmla="*/ 2 w 530"/>
                <a:gd name="T3" fmla="*/ 7 h 849"/>
                <a:gd name="T4" fmla="*/ 2 w 530"/>
                <a:gd name="T5" fmla="*/ 7 h 849"/>
                <a:gd name="T6" fmla="*/ 1 w 530"/>
                <a:gd name="T7" fmla="*/ 6 h 849"/>
                <a:gd name="T8" fmla="*/ 1 w 530"/>
                <a:gd name="T9" fmla="*/ 6 h 849"/>
                <a:gd name="T10" fmla="*/ 1 w 530"/>
                <a:gd name="T11" fmla="*/ 5 h 849"/>
                <a:gd name="T12" fmla="*/ 0 w 530"/>
                <a:gd name="T13" fmla="*/ 4 h 849"/>
                <a:gd name="T14" fmla="*/ 1 w 530"/>
                <a:gd name="T15" fmla="*/ 3 h 849"/>
                <a:gd name="T16" fmla="*/ 1 w 530"/>
                <a:gd name="T17" fmla="*/ 2 h 849"/>
                <a:gd name="T18" fmla="*/ 1 w 530"/>
                <a:gd name="T19" fmla="*/ 1 h 849"/>
                <a:gd name="T20" fmla="*/ 2 w 530"/>
                <a:gd name="T21" fmla="*/ 1 h 849"/>
                <a:gd name="T22" fmla="*/ 3 w 530"/>
                <a:gd name="T23" fmla="*/ 0 h 849"/>
                <a:gd name="T24" fmla="*/ 3 w 530"/>
                <a:gd name="T25" fmla="*/ 1 h 849"/>
                <a:gd name="T26" fmla="*/ 4 w 530"/>
                <a:gd name="T27" fmla="*/ 1 h 849"/>
                <a:gd name="T28" fmla="*/ 4 w 530"/>
                <a:gd name="T29" fmla="*/ 2 h 849"/>
                <a:gd name="T30" fmla="*/ 5 w 530"/>
                <a:gd name="T31" fmla="*/ 2 h 849"/>
                <a:gd name="T32" fmla="*/ 5 w 530"/>
                <a:gd name="T33" fmla="*/ 3 h 849"/>
                <a:gd name="T34" fmla="*/ 5 w 530"/>
                <a:gd name="T35" fmla="*/ 4 h 849"/>
                <a:gd name="T36" fmla="*/ 4 w 530"/>
                <a:gd name="T37" fmla="*/ 5 h 849"/>
                <a:gd name="T38" fmla="*/ 4 w 530"/>
                <a:gd name="T39" fmla="*/ 6 h 849"/>
                <a:gd name="T40" fmla="*/ 3 w 530"/>
                <a:gd name="T41" fmla="*/ 7 h 849"/>
                <a:gd name="T42" fmla="*/ 3 w 530"/>
                <a:gd name="T43" fmla="*/ 7 h 849"/>
                <a:gd name="T44" fmla="*/ 3 w 530"/>
                <a:gd name="T45" fmla="*/ 7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24"/>
            <p:cNvSpPr>
              <a:spLocks/>
            </p:cNvSpPr>
            <p:nvPr/>
          </p:nvSpPr>
          <p:spPr bwMode="auto">
            <a:xfrm>
              <a:off x="3290" y="1805"/>
              <a:ext cx="304" cy="485"/>
            </a:xfrm>
            <a:custGeom>
              <a:avLst/>
              <a:gdLst>
                <a:gd name="T0" fmla="*/ 1 w 606"/>
                <a:gd name="T1" fmla="*/ 7 h 969"/>
                <a:gd name="T2" fmla="*/ 1 w 606"/>
                <a:gd name="T3" fmla="*/ 7 h 969"/>
                <a:gd name="T4" fmla="*/ 1 w 606"/>
                <a:gd name="T5" fmla="*/ 6 h 969"/>
                <a:gd name="T6" fmla="*/ 1 w 606"/>
                <a:gd name="T7" fmla="*/ 5 h 969"/>
                <a:gd name="T8" fmla="*/ 0 w 606"/>
                <a:gd name="T9" fmla="*/ 4 h 969"/>
                <a:gd name="T10" fmla="*/ 1 w 606"/>
                <a:gd name="T11" fmla="*/ 4 h 969"/>
                <a:gd name="T12" fmla="*/ 1 w 606"/>
                <a:gd name="T13" fmla="*/ 3 h 969"/>
                <a:gd name="T14" fmla="*/ 1 w 606"/>
                <a:gd name="T15" fmla="*/ 2 h 969"/>
                <a:gd name="T16" fmla="*/ 2 w 606"/>
                <a:gd name="T17" fmla="*/ 1 h 969"/>
                <a:gd name="T18" fmla="*/ 2 w 606"/>
                <a:gd name="T19" fmla="*/ 1 h 969"/>
                <a:gd name="T20" fmla="*/ 3 w 606"/>
                <a:gd name="T21" fmla="*/ 1 h 969"/>
                <a:gd name="T22" fmla="*/ 3 w 606"/>
                <a:gd name="T23" fmla="*/ 0 h 969"/>
                <a:gd name="T24" fmla="*/ 4 w 606"/>
                <a:gd name="T25" fmla="*/ 1 h 969"/>
                <a:gd name="T26" fmla="*/ 4 w 606"/>
                <a:gd name="T27" fmla="*/ 1 h 969"/>
                <a:gd name="T28" fmla="*/ 5 w 606"/>
                <a:gd name="T29" fmla="*/ 2 h 969"/>
                <a:gd name="T30" fmla="*/ 5 w 606"/>
                <a:gd name="T31" fmla="*/ 2 h 969"/>
                <a:gd name="T32" fmla="*/ 5 w 606"/>
                <a:gd name="T33" fmla="*/ 3 h 969"/>
                <a:gd name="T34" fmla="*/ 5 w 606"/>
                <a:gd name="T35" fmla="*/ 4 h 969"/>
                <a:gd name="T36" fmla="*/ 5 w 606"/>
                <a:gd name="T37" fmla="*/ 5 h 969"/>
                <a:gd name="T38" fmla="*/ 5 w 606"/>
                <a:gd name="T39" fmla="*/ 6 h 969"/>
                <a:gd name="T40" fmla="*/ 5 w 606"/>
                <a:gd name="T41" fmla="*/ 7 h 969"/>
                <a:gd name="T42" fmla="*/ 4 w 606"/>
                <a:gd name="T43" fmla="*/ 7 h 969"/>
                <a:gd name="T44" fmla="*/ 4 w 606"/>
                <a:gd name="T45" fmla="*/ 8 h 969"/>
                <a:gd name="T46" fmla="*/ 3 w 606"/>
                <a:gd name="T47" fmla="*/ 8 h 969"/>
                <a:gd name="T48" fmla="*/ 2 w 606"/>
                <a:gd name="T49" fmla="*/ 8 h 969"/>
                <a:gd name="T50" fmla="*/ 2 w 606"/>
                <a:gd name="T51" fmla="*/ 8 h 969"/>
                <a:gd name="T52" fmla="*/ 1 w 606"/>
                <a:gd name="T53" fmla="*/ 8 h 969"/>
                <a:gd name="T54" fmla="*/ 2 w 606"/>
                <a:gd name="T55" fmla="*/ 7 h 969"/>
                <a:gd name="T56" fmla="*/ 3 w 606"/>
                <a:gd name="T57" fmla="*/ 7 h 969"/>
                <a:gd name="T58" fmla="*/ 3 w 606"/>
                <a:gd name="T59" fmla="*/ 7 h 969"/>
                <a:gd name="T60" fmla="*/ 3 w 606"/>
                <a:gd name="T61" fmla="*/ 7 h 969"/>
                <a:gd name="T62" fmla="*/ 4 w 606"/>
                <a:gd name="T63" fmla="*/ 7 h 969"/>
                <a:gd name="T64" fmla="*/ 4 w 606"/>
                <a:gd name="T65" fmla="*/ 6 h 969"/>
                <a:gd name="T66" fmla="*/ 4 w 606"/>
                <a:gd name="T67" fmla="*/ 6 h 969"/>
                <a:gd name="T68" fmla="*/ 5 w 606"/>
                <a:gd name="T69" fmla="*/ 5 h 969"/>
                <a:gd name="T70" fmla="*/ 5 w 606"/>
                <a:gd name="T71" fmla="*/ 4 h 969"/>
                <a:gd name="T72" fmla="*/ 5 w 606"/>
                <a:gd name="T73" fmla="*/ 4 h 969"/>
                <a:gd name="T74" fmla="*/ 5 w 606"/>
                <a:gd name="T75" fmla="*/ 3 h 969"/>
                <a:gd name="T76" fmla="*/ 4 w 606"/>
                <a:gd name="T77" fmla="*/ 2 h 969"/>
                <a:gd name="T78" fmla="*/ 4 w 606"/>
                <a:gd name="T79" fmla="*/ 2 h 969"/>
                <a:gd name="T80" fmla="*/ 4 w 606"/>
                <a:gd name="T81" fmla="*/ 2 h 969"/>
                <a:gd name="T82" fmla="*/ 3 w 606"/>
                <a:gd name="T83" fmla="*/ 1 h 969"/>
                <a:gd name="T84" fmla="*/ 3 w 606"/>
                <a:gd name="T85" fmla="*/ 1 h 969"/>
                <a:gd name="T86" fmla="*/ 2 w 606"/>
                <a:gd name="T87" fmla="*/ 2 h 969"/>
                <a:gd name="T88" fmla="*/ 2 w 606"/>
                <a:gd name="T89" fmla="*/ 2 h 969"/>
                <a:gd name="T90" fmla="*/ 2 w 606"/>
                <a:gd name="T91" fmla="*/ 2 h 969"/>
                <a:gd name="T92" fmla="*/ 1 w 606"/>
                <a:gd name="T93" fmla="*/ 3 h 969"/>
                <a:gd name="T94" fmla="*/ 1 w 606"/>
                <a:gd name="T95" fmla="*/ 4 h 969"/>
                <a:gd name="T96" fmla="*/ 1 w 606"/>
                <a:gd name="T97" fmla="*/ 4 h 969"/>
                <a:gd name="T98" fmla="*/ 1 w 606"/>
                <a:gd name="T99" fmla="*/ 5 h 969"/>
                <a:gd name="T100" fmla="*/ 1 w 606"/>
                <a:gd name="T101" fmla="*/ 6 h 969"/>
                <a:gd name="T102" fmla="*/ 1 w 606"/>
                <a:gd name="T103" fmla="*/ 6 h 969"/>
                <a:gd name="T104" fmla="*/ 2 w 606"/>
                <a:gd name="T105" fmla="*/ 7 h 969"/>
                <a:gd name="T106" fmla="*/ 1 w 606"/>
                <a:gd name="T107" fmla="*/ 7 h 969"/>
                <a:gd name="T108" fmla="*/ 1 w 606"/>
                <a:gd name="T109" fmla="*/ 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25"/>
            <p:cNvSpPr>
              <a:spLocks/>
            </p:cNvSpPr>
            <p:nvPr/>
          </p:nvSpPr>
          <p:spPr bwMode="auto">
            <a:xfrm>
              <a:off x="3338" y="2198"/>
              <a:ext cx="61" cy="58"/>
            </a:xfrm>
            <a:custGeom>
              <a:avLst/>
              <a:gdLst>
                <a:gd name="T0" fmla="*/ 1 w 122"/>
                <a:gd name="T1" fmla="*/ 1 h 116"/>
                <a:gd name="T2" fmla="*/ 1 w 122"/>
                <a:gd name="T3" fmla="*/ 0 h 116"/>
                <a:gd name="T4" fmla="*/ 0 w 122"/>
                <a:gd name="T5" fmla="*/ 1 h 116"/>
                <a:gd name="T6" fmla="*/ 1 w 122"/>
                <a:gd name="T7" fmla="*/ 1 h 116"/>
                <a:gd name="T8" fmla="*/ 1 w 122"/>
                <a:gd name="T9" fmla="*/ 1 h 116"/>
                <a:gd name="T10" fmla="*/ 1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26"/>
            <p:cNvSpPr>
              <a:spLocks/>
            </p:cNvSpPr>
            <p:nvPr/>
          </p:nvSpPr>
          <p:spPr bwMode="auto">
            <a:xfrm>
              <a:off x="3364" y="1921"/>
              <a:ext cx="157" cy="252"/>
            </a:xfrm>
            <a:custGeom>
              <a:avLst/>
              <a:gdLst>
                <a:gd name="T0" fmla="*/ 0 w 316"/>
                <a:gd name="T1" fmla="*/ 4 h 503"/>
                <a:gd name="T2" fmla="*/ 1 w 316"/>
                <a:gd name="T3" fmla="*/ 4 h 503"/>
                <a:gd name="T4" fmla="*/ 1 w 316"/>
                <a:gd name="T5" fmla="*/ 4 h 503"/>
                <a:gd name="T6" fmla="*/ 1 w 316"/>
                <a:gd name="T7" fmla="*/ 4 h 503"/>
                <a:gd name="T8" fmla="*/ 1 w 316"/>
                <a:gd name="T9" fmla="*/ 4 h 503"/>
                <a:gd name="T10" fmla="*/ 2 w 316"/>
                <a:gd name="T11" fmla="*/ 4 h 503"/>
                <a:gd name="T12" fmla="*/ 2 w 316"/>
                <a:gd name="T13" fmla="*/ 3 h 503"/>
                <a:gd name="T14" fmla="*/ 2 w 316"/>
                <a:gd name="T15" fmla="*/ 3 h 503"/>
                <a:gd name="T16" fmla="*/ 2 w 316"/>
                <a:gd name="T17" fmla="*/ 2 h 503"/>
                <a:gd name="T18" fmla="*/ 2 w 316"/>
                <a:gd name="T19" fmla="*/ 2 h 503"/>
                <a:gd name="T20" fmla="*/ 2 w 316"/>
                <a:gd name="T21" fmla="*/ 1 h 503"/>
                <a:gd name="T22" fmla="*/ 2 w 316"/>
                <a:gd name="T23" fmla="*/ 1 h 503"/>
                <a:gd name="T24" fmla="*/ 1 w 316"/>
                <a:gd name="T25" fmla="*/ 1 h 503"/>
                <a:gd name="T26" fmla="*/ 1 w 316"/>
                <a:gd name="T27" fmla="*/ 1 h 503"/>
                <a:gd name="T28" fmla="*/ 1 w 316"/>
                <a:gd name="T29" fmla="*/ 0 h 503"/>
                <a:gd name="T30" fmla="*/ 1 w 316"/>
                <a:gd name="T31" fmla="*/ 1 h 503"/>
                <a:gd name="T32" fmla="*/ 0 w 316"/>
                <a:gd name="T33" fmla="*/ 1 h 503"/>
                <a:gd name="T34" fmla="*/ 0 w 316"/>
                <a:gd name="T35" fmla="*/ 1 h 503"/>
                <a:gd name="T36" fmla="*/ 0 w 316"/>
                <a:gd name="T37" fmla="*/ 1 h 503"/>
                <a:gd name="T38" fmla="*/ 0 w 316"/>
                <a:gd name="T39" fmla="*/ 2 h 503"/>
                <a:gd name="T40" fmla="*/ 0 w 316"/>
                <a:gd name="T41" fmla="*/ 2 h 503"/>
                <a:gd name="T42" fmla="*/ 0 w 316"/>
                <a:gd name="T43" fmla="*/ 3 h 503"/>
                <a:gd name="T44" fmla="*/ 0 w 316"/>
                <a:gd name="T45" fmla="*/ 3 h 503"/>
                <a:gd name="T46" fmla="*/ 0 w 316"/>
                <a:gd name="T47" fmla="*/ 4 h 503"/>
                <a:gd name="T48" fmla="*/ 0 w 316"/>
                <a:gd name="T49" fmla="*/ 4 h 503"/>
                <a:gd name="T50" fmla="*/ 0 w 316"/>
                <a:gd name="T51" fmla="*/ 4 h 503"/>
                <a:gd name="T52" fmla="*/ 0 w 316"/>
                <a:gd name="T53" fmla="*/ 4 h 503"/>
                <a:gd name="T54" fmla="*/ 0 w 316"/>
                <a:gd name="T55" fmla="*/ 4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27"/>
            <p:cNvSpPr>
              <a:spLocks/>
            </p:cNvSpPr>
            <p:nvPr/>
          </p:nvSpPr>
          <p:spPr bwMode="auto">
            <a:xfrm>
              <a:off x="1870" y="1922"/>
              <a:ext cx="385" cy="389"/>
            </a:xfrm>
            <a:custGeom>
              <a:avLst/>
              <a:gdLst>
                <a:gd name="T0" fmla="*/ 2 w 770"/>
                <a:gd name="T1" fmla="*/ 6 h 778"/>
                <a:gd name="T2" fmla="*/ 1 w 770"/>
                <a:gd name="T3" fmla="*/ 6 h 778"/>
                <a:gd name="T4" fmla="*/ 1 w 770"/>
                <a:gd name="T5" fmla="*/ 5 h 778"/>
                <a:gd name="T6" fmla="*/ 1 w 770"/>
                <a:gd name="T7" fmla="*/ 5 h 778"/>
                <a:gd name="T8" fmla="*/ 0 w 770"/>
                <a:gd name="T9" fmla="*/ 3 h 778"/>
                <a:gd name="T10" fmla="*/ 0 w 770"/>
                <a:gd name="T11" fmla="*/ 3 h 778"/>
                <a:gd name="T12" fmla="*/ 1 w 770"/>
                <a:gd name="T13" fmla="*/ 2 h 778"/>
                <a:gd name="T14" fmla="*/ 1 w 770"/>
                <a:gd name="T15" fmla="*/ 2 h 778"/>
                <a:gd name="T16" fmla="*/ 2 w 770"/>
                <a:gd name="T17" fmla="*/ 1 h 778"/>
                <a:gd name="T18" fmla="*/ 2 w 770"/>
                <a:gd name="T19" fmla="*/ 1 h 778"/>
                <a:gd name="T20" fmla="*/ 3 w 770"/>
                <a:gd name="T21" fmla="*/ 1 h 778"/>
                <a:gd name="T22" fmla="*/ 3 w 770"/>
                <a:gd name="T23" fmla="*/ 0 h 778"/>
                <a:gd name="T24" fmla="*/ 3 w 770"/>
                <a:gd name="T25" fmla="*/ 1 h 778"/>
                <a:gd name="T26" fmla="*/ 5 w 770"/>
                <a:gd name="T27" fmla="*/ 1 h 778"/>
                <a:gd name="T28" fmla="*/ 6 w 770"/>
                <a:gd name="T29" fmla="*/ 1 h 778"/>
                <a:gd name="T30" fmla="*/ 6 w 770"/>
                <a:gd name="T31" fmla="*/ 2 h 778"/>
                <a:gd name="T32" fmla="*/ 6 w 770"/>
                <a:gd name="T33" fmla="*/ 2 h 778"/>
                <a:gd name="T34" fmla="*/ 6 w 770"/>
                <a:gd name="T35" fmla="*/ 3 h 778"/>
                <a:gd name="T36" fmla="*/ 6 w 770"/>
                <a:gd name="T37" fmla="*/ 3 h 778"/>
                <a:gd name="T38" fmla="*/ 6 w 770"/>
                <a:gd name="T39" fmla="*/ 5 h 778"/>
                <a:gd name="T40" fmla="*/ 6 w 770"/>
                <a:gd name="T41" fmla="*/ 5 h 778"/>
                <a:gd name="T42" fmla="*/ 5 w 770"/>
                <a:gd name="T43" fmla="*/ 6 h 778"/>
                <a:gd name="T44" fmla="*/ 5 w 770"/>
                <a:gd name="T45" fmla="*/ 6 h 778"/>
                <a:gd name="T46" fmla="*/ 3 w 770"/>
                <a:gd name="T47" fmla="*/ 6 h 778"/>
                <a:gd name="T48" fmla="*/ 3 w 770"/>
                <a:gd name="T49" fmla="*/ 6 h 778"/>
                <a:gd name="T50" fmla="*/ 3 w 770"/>
                <a:gd name="T51" fmla="*/ 6 h 778"/>
                <a:gd name="T52" fmla="*/ 2 w 770"/>
                <a:gd name="T53" fmla="*/ 6 h 778"/>
                <a:gd name="T54" fmla="*/ 3 w 770"/>
                <a:gd name="T55" fmla="*/ 6 h 778"/>
                <a:gd name="T56" fmla="*/ 3 w 770"/>
                <a:gd name="T57" fmla="*/ 6 h 778"/>
                <a:gd name="T58" fmla="*/ 3 w 770"/>
                <a:gd name="T59" fmla="*/ 6 h 778"/>
                <a:gd name="T60" fmla="*/ 3 w 770"/>
                <a:gd name="T61" fmla="*/ 6 h 778"/>
                <a:gd name="T62" fmla="*/ 5 w 770"/>
                <a:gd name="T63" fmla="*/ 5 h 778"/>
                <a:gd name="T64" fmla="*/ 5 w 770"/>
                <a:gd name="T65" fmla="*/ 5 h 778"/>
                <a:gd name="T66" fmla="*/ 6 w 770"/>
                <a:gd name="T67" fmla="*/ 3 h 778"/>
                <a:gd name="T68" fmla="*/ 6 w 770"/>
                <a:gd name="T69" fmla="*/ 3 h 778"/>
                <a:gd name="T70" fmla="*/ 6 w 770"/>
                <a:gd name="T71" fmla="*/ 3 h 778"/>
                <a:gd name="T72" fmla="*/ 6 w 770"/>
                <a:gd name="T73" fmla="*/ 3 h 778"/>
                <a:gd name="T74" fmla="*/ 5 w 770"/>
                <a:gd name="T75" fmla="*/ 2 h 778"/>
                <a:gd name="T76" fmla="*/ 5 w 770"/>
                <a:gd name="T77" fmla="*/ 2 h 778"/>
                <a:gd name="T78" fmla="*/ 5 w 770"/>
                <a:gd name="T79" fmla="*/ 2 h 778"/>
                <a:gd name="T80" fmla="*/ 3 w 770"/>
                <a:gd name="T81" fmla="*/ 1 h 778"/>
                <a:gd name="T82" fmla="*/ 3 w 770"/>
                <a:gd name="T83" fmla="*/ 1 h 778"/>
                <a:gd name="T84" fmla="*/ 3 w 770"/>
                <a:gd name="T85" fmla="*/ 1 h 778"/>
                <a:gd name="T86" fmla="*/ 3 w 770"/>
                <a:gd name="T87" fmla="*/ 1 h 778"/>
                <a:gd name="T88" fmla="*/ 2 w 770"/>
                <a:gd name="T89" fmla="*/ 2 h 778"/>
                <a:gd name="T90" fmla="*/ 2 w 770"/>
                <a:gd name="T91" fmla="*/ 2 h 778"/>
                <a:gd name="T92" fmla="*/ 1 w 770"/>
                <a:gd name="T93" fmla="*/ 3 h 778"/>
                <a:gd name="T94" fmla="*/ 1 w 770"/>
                <a:gd name="T95" fmla="*/ 3 h 778"/>
                <a:gd name="T96" fmla="*/ 1 w 770"/>
                <a:gd name="T97" fmla="*/ 3 h 778"/>
                <a:gd name="T98" fmla="*/ 1 w 770"/>
                <a:gd name="T99" fmla="*/ 3 h 778"/>
                <a:gd name="T100" fmla="*/ 2 w 770"/>
                <a:gd name="T101" fmla="*/ 5 h 778"/>
                <a:gd name="T102" fmla="*/ 2 w 770"/>
                <a:gd name="T103" fmla="*/ 5 h 778"/>
                <a:gd name="T104" fmla="*/ 2 w 770"/>
                <a:gd name="T105" fmla="*/ 6 h 778"/>
                <a:gd name="T106" fmla="*/ 2 w 770"/>
                <a:gd name="T107" fmla="*/ 6 h 778"/>
                <a:gd name="T108" fmla="*/ 2 w 770"/>
                <a:gd name="T109" fmla="*/ 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28"/>
            <p:cNvSpPr>
              <a:spLocks/>
            </p:cNvSpPr>
            <p:nvPr/>
          </p:nvSpPr>
          <p:spPr bwMode="auto">
            <a:xfrm>
              <a:off x="1951" y="2242"/>
              <a:ext cx="75" cy="46"/>
            </a:xfrm>
            <a:custGeom>
              <a:avLst/>
              <a:gdLst>
                <a:gd name="T0" fmla="*/ 1 w 150"/>
                <a:gd name="T1" fmla="*/ 0 h 93"/>
                <a:gd name="T2" fmla="*/ 1 w 150"/>
                <a:gd name="T3" fmla="*/ 0 h 93"/>
                <a:gd name="T4" fmla="*/ 0 w 150"/>
                <a:gd name="T5" fmla="*/ 0 h 93"/>
                <a:gd name="T6" fmla="*/ 1 w 150"/>
                <a:gd name="T7" fmla="*/ 0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29"/>
            <p:cNvSpPr>
              <a:spLocks/>
            </p:cNvSpPr>
            <p:nvPr/>
          </p:nvSpPr>
          <p:spPr bwMode="auto">
            <a:xfrm>
              <a:off x="1962" y="2016"/>
              <a:ext cx="201" cy="201"/>
            </a:xfrm>
            <a:custGeom>
              <a:avLst/>
              <a:gdLst>
                <a:gd name="T0" fmla="*/ 1 w 403"/>
                <a:gd name="T1" fmla="*/ 4 h 401"/>
                <a:gd name="T2" fmla="*/ 1 w 403"/>
                <a:gd name="T3" fmla="*/ 4 h 401"/>
                <a:gd name="T4" fmla="*/ 2 w 403"/>
                <a:gd name="T5" fmla="*/ 4 h 401"/>
                <a:gd name="T6" fmla="*/ 2 w 403"/>
                <a:gd name="T7" fmla="*/ 3 h 401"/>
                <a:gd name="T8" fmla="*/ 2 w 403"/>
                <a:gd name="T9" fmla="*/ 3 h 401"/>
                <a:gd name="T10" fmla="*/ 2 w 403"/>
                <a:gd name="T11" fmla="*/ 3 h 401"/>
                <a:gd name="T12" fmla="*/ 3 w 403"/>
                <a:gd name="T13" fmla="*/ 2 h 401"/>
                <a:gd name="T14" fmla="*/ 3 w 403"/>
                <a:gd name="T15" fmla="*/ 2 h 401"/>
                <a:gd name="T16" fmla="*/ 3 w 403"/>
                <a:gd name="T17" fmla="*/ 2 h 401"/>
                <a:gd name="T18" fmla="*/ 3 w 403"/>
                <a:gd name="T19" fmla="*/ 1 h 401"/>
                <a:gd name="T20" fmla="*/ 2 w 403"/>
                <a:gd name="T21" fmla="*/ 1 h 401"/>
                <a:gd name="T22" fmla="*/ 2 w 403"/>
                <a:gd name="T23" fmla="*/ 1 h 401"/>
                <a:gd name="T24" fmla="*/ 2 w 403"/>
                <a:gd name="T25" fmla="*/ 1 h 401"/>
                <a:gd name="T26" fmla="*/ 1 w 403"/>
                <a:gd name="T27" fmla="*/ 1 h 401"/>
                <a:gd name="T28" fmla="*/ 1 w 403"/>
                <a:gd name="T29" fmla="*/ 0 h 401"/>
                <a:gd name="T30" fmla="*/ 1 w 403"/>
                <a:gd name="T31" fmla="*/ 1 h 401"/>
                <a:gd name="T32" fmla="*/ 0 w 403"/>
                <a:gd name="T33" fmla="*/ 1 h 401"/>
                <a:gd name="T34" fmla="*/ 0 w 403"/>
                <a:gd name="T35" fmla="*/ 1 h 401"/>
                <a:gd name="T36" fmla="*/ 0 w 403"/>
                <a:gd name="T37" fmla="*/ 1 h 401"/>
                <a:gd name="T38" fmla="*/ 0 w 403"/>
                <a:gd name="T39" fmla="*/ 2 h 401"/>
                <a:gd name="T40" fmla="*/ 0 w 403"/>
                <a:gd name="T41" fmla="*/ 2 h 401"/>
                <a:gd name="T42" fmla="*/ 0 w 403"/>
                <a:gd name="T43" fmla="*/ 2 h 401"/>
                <a:gd name="T44" fmla="*/ 0 w 403"/>
                <a:gd name="T45" fmla="*/ 3 h 401"/>
                <a:gd name="T46" fmla="*/ 0 w 403"/>
                <a:gd name="T47" fmla="*/ 3 h 401"/>
                <a:gd name="T48" fmla="*/ 0 w 403"/>
                <a:gd name="T49" fmla="*/ 3 h 401"/>
                <a:gd name="T50" fmla="*/ 0 w 403"/>
                <a:gd name="T51" fmla="*/ 4 h 401"/>
                <a:gd name="T52" fmla="*/ 1 w 403"/>
                <a:gd name="T53" fmla="*/ 4 h 401"/>
                <a:gd name="T54" fmla="*/ 1 w 403"/>
                <a:gd name="T55" fmla="*/ 4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30"/>
            <p:cNvSpPr>
              <a:spLocks/>
            </p:cNvSpPr>
            <p:nvPr/>
          </p:nvSpPr>
          <p:spPr bwMode="auto">
            <a:xfrm>
              <a:off x="2039" y="1097"/>
              <a:ext cx="1126" cy="599"/>
            </a:xfrm>
            <a:custGeom>
              <a:avLst/>
              <a:gdLst>
                <a:gd name="T0" fmla="*/ 18 w 2251"/>
                <a:gd name="T1" fmla="*/ 7 h 1197"/>
                <a:gd name="T2" fmla="*/ 16 w 2251"/>
                <a:gd name="T3" fmla="*/ 1 h 1197"/>
                <a:gd name="T4" fmla="*/ 15 w 2251"/>
                <a:gd name="T5" fmla="*/ 1 h 1197"/>
                <a:gd name="T6" fmla="*/ 13 w 2251"/>
                <a:gd name="T7" fmla="*/ 0 h 1197"/>
                <a:gd name="T8" fmla="*/ 7 w 2251"/>
                <a:gd name="T9" fmla="*/ 1 h 1197"/>
                <a:gd name="T10" fmla="*/ 6 w 2251"/>
                <a:gd name="T11" fmla="*/ 1 h 1197"/>
                <a:gd name="T12" fmla="*/ 4 w 2251"/>
                <a:gd name="T13" fmla="*/ 1 h 1197"/>
                <a:gd name="T14" fmla="*/ 4 w 2251"/>
                <a:gd name="T15" fmla="*/ 1 h 1197"/>
                <a:gd name="T16" fmla="*/ 3 w 2251"/>
                <a:gd name="T17" fmla="*/ 1 h 1197"/>
                <a:gd name="T18" fmla="*/ 2 w 2251"/>
                <a:gd name="T19" fmla="*/ 2 h 1197"/>
                <a:gd name="T20" fmla="*/ 1 w 2251"/>
                <a:gd name="T21" fmla="*/ 2 h 1197"/>
                <a:gd name="T22" fmla="*/ 1 w 2251"/>
                <a:gd name="T23" fmla="*/ 3 h 1197"/>
                <a:gd name="T24" fmla="*/ 1 w 2251"/>
                <a:gd name="T25" fmla="*/ 4 h 1197"/>
                <a:gd name="T26" fmla="*/ 0 w 2251"/>
                <a:gd name="T27" fmla="*/ 7 h 1197"/>
                <a:gd name="T28" fmla="*/ 2 w 2251"/>
                <a:gd name="T29" fmla="*/ 10 h 1197"/>
                <a:gd name="T30" fmla="*/ 3 w 2251"/>
                <a:gd name="T31" fmla="*/ 4 h 1197"/>
                <a:gd name="T32" fmla="*/ 3 w 2251"/>
                <a:gd name="T33" fmla="*/ 4 h 1197"/>
                <a:gd name="T34" fmla="*/ 4 w 2251"/>
                <a:gd name="T35" fmla="*/ 3 h 1197"/>
                <a:gd name="T36" fmla="*/ 4 w 2251"/>
                <a:gd name="T37" fmla="*/ 3 h 1197"/>
                <a:gd name="T38" fmla="*/ 5 w 2251"/>
                <a:gd name="T39" fmla="*/ 3 h 1197"/>
                <a:gd name="T40" fmla="*/ 8 w 2251"/>
                <a:gd name="T41" fmla="*/ 2 h 1197"/>
                <a:gd name="T42" fmla="*/ 8 w 2251"/>
                <a:gd name="T43" fmla="*/ 10 h 1197"/>
                <a:gd name="T44" fmla="*/ 9 w 2251"/>
                <a:gd name="T45" fmla="*/ 10 h 1197"/>
                <a:gd name="T46" fmla="*/ 9 w 2251"/>
                <a:gd name="T47" fmla="*/ 2 h 1197"/>
                <a:gd name="T48" fmla="*/ 15 w 2251"/>
                <a:gd name="T49" fmla="*/ 2 h 1197"/>
                <a:gd name="T50" fmla="*/ 17 w 2251"/>
                <a:gd name="T51" fmla="*/ 8 h 1197"/>
                <a:gd name="T52" fmla="*/ 18 w 2251"/>
                <a:gd name="T53" fmla="*/ 7 h 1197"/>
                <a:gd name="T54" fmla="*/ 18 w 2251"/>
                <a:gd name="T55" fmla="*/ 7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31"/>
            <p:cNvSpPr>
              <a:spLocks/>
            </p:cNvSpPr>
            <p:nvPr/>
          </p:nvSpPr>
          <p:spPr bwMode="auto">
            <a:xfrm>
              <a:off x="2910" y="1390"/>
              <a:ext cx="138" cy="194"/>
            </a:xfrm>
            <a:custGeom>
              <a:avLst/>
              <a:gdLst>
                <a:gd name="T0" fmla="*/ 1 w 276"/>
                <a:gd name="T1" fmla="*/ 3 h 388"/>
                <a:gd name="T2" fmla="*/ 1 w 276"/>
                <a:gd name="T3" fmla="*/ 3 h 388"/>
                <a:gd name="T4" fmla="*/ 0 w 276"/>
                <a:gd name="T5" fmla="*/ 3 h 388"/>
                <a:gd name="T6" fmla="*/ 1 w 276"/>
                <a:gd name="T7" fmla="*/ 2 h 388"/>
                <a:gd name="T8" fmla="*/ 1 w 276"/>
                <a:gd name="T9" fmla="*/ 2 h 388"/>
                <a:gd name="T10" fmla="*/ 1 w 276"/>
                <a:gd name="T11" fmla="*/ 1 h 388"/>
                <a:gd name="T12" fmla="*/ 1 w 276"/>
                <a:gd name="T13" fmla="*/ 1 h 388"/>
                <a:gd name="T14" fmla="*/ 1 w 276"/>
                <a:gd name="T15" fmla="*/ 1 h 388"/>
                <a:gd name="T16" fmla="*/ 1 w 276"/>
                <a:gd name="T17" fmla="*/ 1 h 388"/>
                <a:gd name="T18" fmla="*/ 1 w 276"/>
                <a:gd name="T19" fmla="*/ 1 h 388"/>
                <a:gd name="T20" fmla="*/ 1 w 276"/>
                <a:gd name="T21" fmla="*/ 0 h 388"/>
                <a:gd name="T22" fmla="*/ 1 w 276"/>
                <a:gd name="T23" fmla="*/ 1 h 388"/>
                <a:gd name="T24" fmla="*/ 1 w 276"/>
                <a:gd name="T25" fmla="*/ 1 h 388"/>
                <a:gd name="T26" fmla="*/ 1 w 276"/>
                <a:gd name="T27" fmla="*/ 1 h 388"/>
                <a:gd name="T28" fmla="*/ 2 w 276"/>
                <a:gd name="T29" fmla="*/ 1 h 388"/>
                <a:gd name="T30" fmla="*/ 2 w 276"/>
                <a:gd name="T31" fmla="*/ 1 h 388"/>
                <a:gd name="T32" fmla="*/ 2 w 276"/>
                <a:gd name="T33" fmla="*/ 2 h 388"/>
                <a:gd name="T34" fmla="*/ 2 w 276"/>
                <a:gd name="T35" fmla="*/ 2 h 388"/>
                <a:gd name="T36" fmla="*/ 1 w 276"/>
                <a:gd name="T37" fmla="*/ 3 h 388"/>
                <a:gd name="T38" fmla="*/ 1 w 276"/>
                <a:gd name="T39" fmla="*/ 3 h 388"/>
                <a:gd name="T40" fmla="*/ 1 w 276"/>
                <a:gd name="T41" fmla="*/ 3 h 388"/>
                <a:gd name="T42" fmla="*/ 1 w 276"/>
                <a:gd name="T43" fmla="*/ 3 h 388"/>
                <a:gd name="T44" fmla="*/ 1 w 276"/>
                <a:gd name="T45" fmla="*/ 3 h 388"/>
                <a:gd name="T46" fmla="*/ 1 w 276"/>
                <a:gd name="T47" fmla="*/ 3 h 388"/>
                <a:gd name="T48" fmla="*/ 1 w 276"/>
                <a:gd name="T49" fmla="*/ 3 h 388"/>
                <a:gd name="T50" fmla="*/ 1 w 276"/>
                <a:gd name="T51" fmla="*/ 3 h 388"/>
                <a:gd name="T52" fmla="*/ 1 w 276"/>
                <a:gd name="T53" fmla="*/ 3 h 388"/>
                <a:gd name="T54" fmla="*/ 1 w 276"/>
                <a:gd name="T55" fmla="*/ 3 h 388"/>
                <a:gd name="T56" fmla="*/ 1 w 276"/>
                <a:gd name="T57" fmla="*/ 3 h 388"/>
                <a:gd name="T58" fmla="*/ 1 w 276"/>
                <a:gd name="T59" fmla="*/ 3 h 388"/>
                <a:gd name="T60" fmla="*/ 1 w 276"/>
                <a:gd name="T61" fmla="*/ 3 h 388"/>
                <a:gd name="T62" fmla="*/ 1 w 276"/>
                <a:gd name="T63" fmla="*/ 3 h 388"/>
                <a:gd name="T64" fmla="*/ 1 w 276"/>
                <a:gd name="T65" fmla="*/ 3 h 388"/>
                <a:gd name="T66" fmla="*/ 1 w 276"/>
                <a:gd name="T67" fmla="*/ 3 h 388"/>
                <a:gd name="T68" fmla="*/ 1 w 276"/>
                <a:gd name="T69" fmla="*/ 2 h 388"/>
                <a:gd name="T70" fmla="*/ 1 w 276"/>
                <a:gd name="T71" fmla="*/ 2 h 388"/>
                <a:gd name="T72" fmla="*/ 1 w 276"/>
                <a:gd name="T73" fmla="*/ 2 h 388"/>
                <a:gd name="T74" fmla="*/ 1 w 276"/>
                <a:gd name="T75" fmla="*/ 2 h 388"/>
                <a:gd name="T76" fmla="*/ 1 w 276"/>
                <a:gd name="T77" fmla="*/ 1 h 388"/>
                <a:gd name="T78" fmla="*/ 1 w 276"/>
                <a:gd name="T79" fmla="*/ 1 h 388"/>
                <a:gd name="T80" fmla="*/ 1 w 276"/>
                <a:gd name="T81" fmla="*/ 1 h 388"/>
                <a:gd name="T82" fmla="*/ 1 w 276"/>
                <a:gd name="T83" fmla="*/ 1 h 388"/>
                <a:gd name="T84" fmla="*/ 1 w 276"/>
                <a:gd name="T85" fmla="*/ 1 h 388"/>
                <a:gd name="T86" fmla="*/ 1 w 276"/>
                <a:gd name="T87" fmla="*/ 1 h 388"/>
                <a:gd name="T88" fmla="*/ 1 w 276"/>
                <a:gd name="T89" fmla="*/ 1 h 388"/>
                <a:gd name="T90" fmla="*/ 1 w 276"/>
                <a:gd name="T91" fmla="*/ 1 h 388"/>
                <a:gd name="T92" fmla="*/ 1 w 276"/>
                <a:gd name="T93" fmla="*/ 1 h 388"/>
                <a:gd name="T94" fmla="*/ 1 w 276"/>
                <a:gd name="T95" fmla="*/ 2 h 388"/>
                <a:gd name="T96" fmla="*/ 1 w 276"/>
                <a:gd name="T97" fmla="*/ 2 h 388"/>
                <a:gd name="T98" fmla="*/ 1 w 276"/>
                <a:gd name="T99" fmla="*/ 2 h 388"/>
                <a:gd name="T100" fmla="*/ 1 w 276"/>
                <a:gd name="T101" fmla="*/ 2 h 388"/>
                <a:gd name="T102" fmla="*/ 1 w 276"/>
                <a:gd name="T103" fmla="*/ 3 h 388"/>
                <a:gd name="T104" fmla="*/ 1 w 276"/>
                <a:gd name="T105" fmla="*/ 3 h 388"/>
                <a:gd name="T106" fmla="*/ 1 w 276"/>
                <a:gd name="T107" fmla="*/ 3 h 388"/>
                <a:gd name="T108" fmla="*/ 1 w 276"/>
                <a:gd name="T109" fmla="*/ 3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32"/>
            <p:cNvSpPr>
              <a:spLocks/>
            </p:cNvSpPr>
            <p:nvPr/>
          </p:nvSpPr>
          <p:spPr bwMode="auto">
            <a:xfrm>
              <a:off x="2916" y="1538"/>
              <a:ext cx="27" cy="22"/>
            </a:xfrm>
            <a:custGeom>
              <a:avLst/>
              <a:gdLst>
                <a:gd name="T0" fmla="*/ 1 w 53"/>
                <a:gd name="T1" fmla="*/ 1 h 43"/>
                <a:gd name="T2" fmla="*/ 1 w 53"/>
                <a:gd name="T3" fmla="*/ 0 h 43"/>
                <a:gd name="T4" fmla="*/ 0 w 53"/>
                <a:gd name="T5" fmla="*/ 1 h 43"/>
                <a:gd name="T6" fmla="*/ 1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33"/>
            <p:cNvSpPr>
              <a:spLocks/>
            </p:cNvSpPr>
            <p:nvPr/>
          </p:nvSpPr>
          <p:spPr bwMode="auto">
            <a:xfrm>
              <a:off x="2931" y="1445"/>
              <a:ext cx="101" cy="70"/>
            </a:xfrm>
            <a:custGeom>
              <a:avLst/>
              <a:gdLst>
                <a:gd name="T0" fmla="*/ 2 w 202"/>
                <a:gd name="T1" fmla="*/ 0 h 141"/>
                <a:gd name="T2" fmla="*/ 1 w 202"/>
                <a:gd name="T3" fmla="*/ 0 h 141"/>
                <a:gd name="T4" fmla="*/ 0 w 202"/>
                <a:gd name="T5" fmla="*/ 0 h 141"/>
                <a:gd name="T6" fmla="*/ 1 w 202"/>
                <a:gd name="T7" fmla="*/ 1 h 141"/>
                <a:gd name="T8" fmla="*/ 2 w 202"/>
                <a:gd name="T9" fmla="*/ 0 h 141"/>
                <a:gd name="T10" fmla="*/ 2 w 202"/>
                <a:gd name="T11" fmla="*/ 0 h 141"/>
                <a:gd name="T12" fmla="*/ 2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34"/>
            <p:cNvSpPr>
              <a:spLocks/>
            </p:cNvSpPr>
            <p:nvPr/>
          </p:nvSpPr>
          <p:spPr bwMode="auto">
            <a:xfrm>
              <a:off x="1658" y="1697"/>
              <a:ext cx="128" cy="188"/>
            </a:xfrm>
            <a:custGeom>
              <a:avLst/>
              <a:gdLst>
                <a:gd name="T0" fmla="*/ 1 w 254"/>
                <a:gd name="T1" fmla="*/ 0 h 376"/>
                <a:gd name="T2" fmla="*/ 3 w 254"/>
                <a:gd name="T3" fmla="*/ 1 h 376"/>
                <a:gd name="T4" fmla="*/ 1 w 254"/>
                <a:gd name="T5" fmla="*/ 3 h 376"/>
                <a:gd name="T6" fmla="*/ 0 w 254"/>
                <a:gd name="T7" fmla="*/ 3 h 376"/>
                <a:gd name="T8" fmla="*/ 1 w 254"/>
                <a:gd name="T9" fmla="*/ 0 h 376"/>
                <a:gd name="T10" fmla="*/ 1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6" name="Freeform 35"/>
            <p:cNvSpPr>
              <a:spLocks/>
            </p:cNvSpPr>
            <p:nvPr/>
          </p:nvSpPr>
          <p:spPr bwMode="auto">
            <a:xfrm>
              <a:off x="2545" y="1471"/>
              <a:ext cx="619" cy="596"/>
            </a:xfrm>
            <a:custGeom>
              <a:avLst/>
              <a:gdLst>
                <a:gd name="T0" fmla="*/ 9 w 1238"/>
                <a:gd name="T1" fmla="*/ 0 h 1191"/>
                <a:gd name="T2" fmla="*/ 10 w 1238"/>
                <a:gd name="T3" fmla="*/ 2 h 1191"/>
                <a:gd name="T4" fmla="*/ 10 w 1238"/>
                <a:gd name="T5" fmla="*/ 8 h 1191"/>
                <a:gd name="T6" fmla="*/ 10 w 1238"/>
                <a:gd name="T7" fmla="*/ 9 h 1191"/>
                <a:gd name="T8" fmla="*/ 9 w 1238"/>
                <a:gd name="T9" fmla="*/ 10 h 1191"/>
                <a:gd name="T10" fmla="*/ 1 w 1238"/>
                <a:gd name="T11" fmla="*/ 10 h 1191"/>
                <a:gd name="T12" fmla="*/ 0 w 1238"/>
                <a:gd name="T13" fmla="*/ 3 h 1191"/>
                <a:gd name="T14" fmla="*/ 1 w 1238"/>
                <a:gd name="T15" fmla="*/ 3 h 1191"/>
                <a:gd name="T16" fmla="*/ 1 w 1238"/>
                <a:gd name="T17" fmla="*/ 10 h 1191"/>
                <a:gd name="T18" fmla="*/ 9 w 1238"/>
                <a:gd name="T19" fmla="*/ 9 h 1191"/>
                <a:gd name="T20" fmla="*/ 10 w 1238"/>
                <a:gd name="T21" fmla="*/ 9 h 1191"/>
                <a:gd name="T22" fmla="*/ 10 w 1238"/>
                <a:gd name="T23" fmla="*/ 8 h 1191"/>
                <a:gd name="T24" fmla="*/ 10 w 1238"/>
                <a:gd name="T25" fmla="*/ 2 h 1191"/>
                <a:gd name="T26" fmla="*/ 9 w 1238"/>
                <a:gd name="T27" fmla="*/ 1 h 1191"/>
                <a:gd name="T28" fmla="*/ 9 w 1238"/>
                <a:gd name="T29" fmla="*/ 0 h 1191"/>
                <a:gd name="T30" fmla="*/ 9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36"/>
            <p:cNvSpPr>
              <a:spLocks/>
            </p:cNvSpPr>
            <p:nvPr/>
          </p:nvSpPr>
          <p:spPr bwMode="auto">
            <a:xfrm>
              <a:off x="3678" y="1759"/>
              <a:ext cx="91" cy="155"/>
            </a:xfrm>
            <a:custGeom>
              <a:avLst/>
              <a:gdLst>
                <a:gd name="T0" fmla="*/ 0 w 183"/>
                <a:gd name="T1" fmla="*/ 3 h 309"/>
                <a:gd name="T2" fmla="*/ 0 w 183"/>
                <a:gd name="T3" fmla="*/ 3 h 309"/>
                <a:gd name="T4" fmla="*/ 1 w 183"/>
                <a:gd name="T5" fmla="*/ 3 h 309"/>
                <a:gd name="T6" fmla="*/ 1 w 183"/>
                <a:gd name="T7" fmla="*/ 3 h 309"/>
                <a:gd name="T8" fmla="*/ 1 w 183"/>
                <a:gd name="T9" fmla="*/ 2 h 309"/>
                <a:gd name="T10" fmla="*/ 1 w 183"/>
                <a:gd name="T11" fmla="*/ 2 h 309"/>
                <a:gd name="T12" fmla="*/ 1 w 183"/>
                <a:gd name="T13" fmla="*/ 2 h 309"/>
                <a:gd name="T14" fmla="*/ 1 w 183"/>
                <a:gd name="T15" fmla="*/ 1 h 309"/>
                <a:gd name="T16" fmla="*/ 1 w 183"/>
                <a:gd name="T17" fmla="*/ 1 h 309"/>
                <a:gd name="T18" fmla="*/ 0 w 183"/>
                <a:gd name="T19" fmla="*/ 1 h 309"/>
                <a:gd name="T20" fmla="*/ 0 w 183"/>
                <a:gd name="T21" fmla="*/ 1 h 309"/>
                <a:gd name="T22" fmla="*/ 0 w 183"/>
                <a:gd name="T23" fmla="*/ 0 h 309"/>
                <a:gd name="T24" fmla="*/ 0 w 183"/>
                <a:gd name="T25" fmla="*/ 1 h 309"/>
                <a:gd name="T26" fmla="*/ 0 w 183"/>
                <a:gd name="T27" fmla="*/ 1 h 309"/>
                <a:gd name="T28" fmla="*/ 0 w 183"/>
                <a:gd name="T29" fmla="*/ 1 h 309"/>
                <a:gd name="T30" fmla="*/ 0 w 183"/>
                <a:gd name="T31" fmla="*/ 1 h 309"/>
                <a:gd name="T32" fmla="*/ 0 w 183"/>
                <a:gd name="T33" fmla="*/ 2 h 309"/>
                <a:gd name="T34" fmla="*/ 0 w 183"/>
                <a:gd name="T35" fmla="*/ 2 h 309"/>
                <a:gd name="T36" fmla="*/ 0 w 183"/>
                <a:gd name="T37" fmla="*/ 2 h 309"/>
                <a:gd name="T38" fmla="*/ 0 w 183"/>
                <a:gd name="T39" fmla="*/ 3 h 309"/>
                <a:gd name="T40" fmla="*/ 0 w 183"/>
                <a:gd name="T41" fmla="*/ 3 h 309"/>
                <a:gd name="T42" fmla="*/ 0 w 183"/>
                <a:gd name="T43" fmla="*/ 3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37"/>
            <p:cNvSpPr>
              <a:spLocks/>
            </p:cNvSpPr>
            <p:nvPr/>
          </p:nvSpPr>
          <p:spPr bwMode="auto">
            <a:xfrm>
              <a:off x="3910" y="1451"/>
              <a:ext cx="159" cy="160"/>
            </a:xfrm>
            <a:custGeom>
              <a:avLst/>
              <a:gdLst>
                <a:gd name="T0" fmla="*/ 0 w 317"/>
                <a:gd name="T1" fmla="*/ 1 h 321"/>
                <a:gd name="T2" fmla="*/ 1 w 317"/>
                <a:gd name="T3" fmla="*/ 1 h 321"/>
                <a:gd name="T4" fmla="*/ 1 w 317"/>
                <a:gd name="T5" fmla="*/ 0 h 321"/>
                <a:gd name="T6" fmla="*/ 2 w 317"/>
                <a:gd name="T7" fmla="*/ 0 h 321"/>
                <a:gd name="T8" fmla="*/ 2 w 317"/>
                <a:gd name="T9" fmla="*/ 0 h 321"/>
                <a:gd name="T10" fmla="*/ 2 w 317"/>
                <a:gd name="T11" fmla="*/ 0 h 321"/>
                <a:gd name="T12" fmla="*/ 3 w 317"/>
                <a:gd name="T13" fmla="*/ 1 h 321"/>
                <a:gd name="T14" fmla="*/ 2 w 317"/>
                <a:gd name="T15" fmla="*/ 1 h 321"/>
                <a:gd name="T16" fmla="*/ 2 w 317"/>
                <a:gd name="T17" fmla="*/ 2 h 321"/>
                <a:gd name="T18" fmla="*/ 1 w 317"/>
                <a:gd name="T19" fmla="*/ 1 h 321"/>
                <a:gd name="T20" fmla="*/ 0 w 317"/>
                <a:gd name="T21" fmla="*/ 1 h 321"/>
                <a:gd name="T22" fmla="*/ 0 w 317"/>
                <a:gd name="T23" fmla="*/ 1 h 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321"/>
                <a:gd name="T38" fmla="*/ 317 w 317"/>
                <a:gd name="T39" fmla="*/ 321 h 3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321">
                  <a:moveTo>
                    <a:pt x="0" y="239"/>
                  </a:moveTo>
                  <a:lnTo>
                    <a:pt x="64" y="146"/>
                  </a:lnTo>
                  <a:lnTo>
                    <a:pt x="21" y="42"/>
                  </a:lnTo>
                  <a:lnTo>
                    <a:pt x="129" y="72"/>
                  </a:lnTo>
                  <a:lnTo>
                    <a:pt x="217" y="0"/>
                  </a:lnTo>
                  <a:lnTo>
                    <a:pt x="220" y="112"/>
                  </a:lnTo>
                  <a:lnTo>
                    <a:pt x="317" y="173"/>
                  </a:lnTo>
                  <a:lnTo>
                    <a:pt x="211" y="211"/>
                  </a:lnTo>
                  <a:lnTo>
                    <a:pt x="182" y="321"/>
                  </a:lnTo>
                  <a:lnTo>
                    <a:pt x="114" y="232"/>
                  </a:lnTo>
                  <a:lnTo>
                    <a:pt x="0" y="23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38"/>
            <p:cNvSpPr>
              <a:spLocks/>
            </p:cNvSpPr>
            <p:nvPr/>
          </p:nvSpPr>
          <p:spPr bwMode="auto">
            <a:xfrm>
              <a:off x="4097" y="1577"/>
              <a:ext cx="128" cy="133"/>
            </a:xfrm>
            <a:custGeom>
              <a:avLst/>
              <a:gdLst>
                <a:gd name="T0" fmla="*/ 2 w 255"/>
                <a:gd name="T1" fmla="*/ 1 h 267"/>
                <a:gd name="T2" fmla="*/ 2 w 255"/>
                <a:gd name="T3" fmla="*/ 1 h 267"/>
                <a:gd name="T4" fmla="*/ 1 w 255"/>
                <a:gd name="T5" fmla="*/ 2 h 267"/>
                <a:gd name="T6" fmla="*/ 1 w 255"/>
                <a:gd name="T7" fmla="*/ 1 h 267"/>
                <a:gd name="T8" fmla="*/ 0 w 255"/>
                <a:gd name="T9" fmla="*/ 1 h 267"/>
                <a:gd name="T10" fmla="*/ 1 w 255"/>
                <a:gd name="T11" fmla="*/ 0 h 267"/>
                <a:gd name="T12" fmla="*/ 1 w 255"/>
                <a:gd name="T13" fmla="*/ 0 h 267"/>
                <a:gd name="T14" fmla="*/ 2 w 255"/>
                <a:gd name="T15" fmla="*/ 0 h 267"/>
                <a:gd name="T16" fmla="*/ 2 w 255"/>
                <a:gd name="T17" fmla="*/ 0 h 267"/>
                <a:gd name="T18" fmla="*/ 2 w 255"/>
                <a:gd name="T19" fmla="*/ 1 h 267"/>
                <a:gd name="T20" fmla="*/ 2 w 255"/>
                <a:gd name="T21" fmla="*/ 1 h 267"/>
                <a:gd name="T22" fmla="*/ 2 w 255"/>
                <a:gd name="T23" fmla="*/ 1 h 2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5"/>
                <a:gd name="T37" fmla="*/ 0 h 267"/>
                <a:gd name="T38" fmla="*/ 255 w 255"/>
                <a:gd name="T39" fmla="*/ 267 h 2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5" h="267">
                  <a:moveTo>
                    <a:pt x="251" y="219"/>
                  </a:moveTo>
                  <a:lnTo>
                    <a:pt x="160" y="202"/>
                  </a:lnTo>
                  <a:lnTo>
                    <a:pt x="93" y="267"/>
                  </a:lnTo>
                  <a:lnTo>
                    <a:pt x="82" y="175"/>
                  </a:lnTo>
                  <a:lnTo>
                    <a:pt x="0" y="132"/>
                  </a:lnTo>
                  <a:lnTo>
                    <a:pt x="84" y="92"/>
                  </a:lnTo>
                  <a:lnTo>
                    <a:pt x="99" y="0"/>
                  </a:lnTo>
                  <a:lnTo>
                    <a:pt x="162" y="69"/>
                  </a:lnTo>
                  <a:lnTo>
                    <a:pt x="255" y="56"/>
                  </a:lnTo>
                  <a:lnTo>
                    <a:pt x="209" y="135"/>
                  </a:lnTo>
                  <a:lnTo>
                    <a:pt x="251" y="2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39"/>
            <p:cNvSpPr>
              <a:spLocks/>
            </p:cNvSpPr>
            <p:nvPr/>
          </p:nvSpPr>
          <p:spPr bwMode="auto">
            <a:xfrm>
              <a:off x="4037" y="1859"/>
              <a:ext cx="198" cy="195"/>
            </a:xfrm>
            <a:custGeom>
              <a:avLst/>
              <a:gdLst>
                <a:gd name="T0" fmla="*/ 0 w 395"/>
                <a:gd name="T1" fmla="*/ 1 h 392"/>
                <a:gd name="T2" fmla="*/ 1 w 395"/>
                <a:gd name="T3" fmla="*/ 1 h 392"/>
                <a:gd name="T4" fmla="*/ 1 w 395"/>
                <a:gd name="T5" fmla="*/ 0 h 392"/>
                <a:gd name="T6" fmla="*/ 2 w 395"/>
                <a:gd name="T7" fmla="*/ 0 h 392"/>
                <a:gd name="T8" fmla="*/ 3 w 395"/>
                <a:gd name="T9" fmla="*/ 0 h 392"/>
                <a:gd name="T10" fmla="*/ 3 w 395"/>
                <a:gd name="T11" fmla="*/ 1 h 392"/>
                <a:gd name="T12" fmla="*/ 4 w 395"/>
                <a:gd name="T13" fmla="*/ 2 h 392"/>
                <a:gd name="T14" fmla="*/ 2 w 395"/>
                <a:gd name="T15" fmla="*/ 2 h 392"/>
                <a:gd name="T16" fmla="*/ 2 w 395"/>
                <a:gd name="T17" fmla="*/ 3 h 392"/>
                <a:gd name="T18" fmla="*/ 2 w 395"/>
                <a:gd name="T19" fmla="*/ 2 h 392"/>
                <a:gd name="T20" fmla="*/ 0 w 395"/>
                <a:gd name="T21" fmla="*/ 1 h 392"/>
                <a:gd name="T22" fmla="*/ 0 w 395"/>
                <a:gd name="T23" fmla="*/ 1 h 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5"/>
                <a:gd name="T37" fmla="*/ 0 h 392"/>
                <a:gd name="T38" fmla="*/ 395 w 395"/>
                <a:gd name="T39" fmla="*/ 392 h 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5" h="392">
                  <a:moveTo>
                    <a:pt x="0" y="224"/>
                  </a:moveTo>
                  <a:lnTo>
                    <a:pt x="110" y="139"/>
                  </a:lnTo>
                  <a:lnTo>
                    <a:pt x="104" y="0"/>
                  </a:lnTo>
                  <a:lnTo>
                    <a:pt x="218" y="80"/>
                  </a:lnTo>
                  <a:lnTo>
                    <a:pt x="347" y="31"/>
                  </a:lnTo>
                  <a:lnTo>
                    <a:pt x="308" y="164"/>
                  </a:lnTo>
                  <a:lnTo>
                    <a:pt x="395" y="272"/>
                  </a:lnTo>
                  <a:lnTo>
                    <a:pt x="256" y="276"/>
                  </a:lnTo>
                  <a:lnTo>
                    <a:pt x="180" y="392"/>
                  </a:lnTo>
                  <a:lnTo>
                    <a:pt x="135" y="261"/>
                  </a:lnTo>
                  <a:lnTo>
                    <a:pt x="0" y="2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40"/>
            <p:cNvSpPr>
              <a:spLocks/>
            </p:cNvSpPr>
            <p:nvPr/>
          </p:nvSpPr>
          <p:spPr bwMode="auto">
            <a:xfrm>
              <a:off x="3883" y="1602"/>
              <a:ext cx="86" cy="147"/>
            </a:xfrm>
            <a:custGeom>
              <a:avLst/>
              <a:gdLst>
                <a:gd name="T0" fmla="*/ 0 w 171"/>
                <a:gd name="T1" fmla="*/ 1 h 295"/>
                <a:gd name="T2" fmla="*/ 2 w 171"/>
                <a:gd name="T3" fmla="*/ 0 h 295"/>
                <a:gd name="T4" fmla="*/ 2 w 171"/>
                <a:gd name="T5" fmla="*/ 0 h 295"/>
                <a:gd name="T6" fmla="*/ 1 w 171"/>
                <a:gd name="T7" fmla="*/ 2 h 295"/>
                <a:gd name="T8" fmla="*/ 0 w 171"/>
                <a:gd name="T9" fmla="*/ 1 h 295"/>
                <a:gd name="T10" fmla="*/ 0 w 171"/>
                <a:gd name="T11" fmla="*/ 1 h 295"/>
                <a:gd name="T12" fmla="*/ 0 60000 65536"/>
                <a:gd name="T13" fmla="*/ 0 60000 65536"/>
                <a:gd name="T14" fmla="*/ 0 60000 65536"/>
                <a:gd name="T15" fmla="*/ 0 60000 65536"/>
                <a:gd name="T16" fmla="*/ 0 60000 65536"/>
                <a:gd name="T17" fmla="*/ 0 60000 65536"/>
                <a:gd name="T18" fmla="*/ 0 w 171"/>
                <a:gd name="T19" fmla="*/ 0 h 295"/>
                <a:gd name="T20" fmla="*/ 171 w 171"/>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71" h="295">
                  <a:moveTo>
                    <a:pt x="0" y="245"/>
                  </a:moveTo>
                  <a:lnTo>
                    <a:pt x="148" y="0"/>
                  </a:lnTo>
                  <a:lnTo>
                    <a:pt x="171" y="36"/>
                  </a:lnTo>
                  <a:lnTo>
                    <a:pt x="9" y="295"/>
                  </a:lnTo>
                  <a:lnTo>
                    <a:pt x="0" y="2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41"/>
            <p:cNvSpPr>
              <a:spLocks/>
            </p:cNvSpPr>
            <p:nvPr/>
          </p:nvSpPr>
          <p:spPr bwMode="auto">
            <a:xfrm>
              <a:off x="3921" y="1675"/>
              <a:ext cx="196" cy="110"/>
            </a:xfrm>
            <a:custGeom>
              <a:avLst/>
              <a:gdLst>
                <a:gd name="T0" fmla="*/ 0 w 391"/>
                <a:gd name="T1" fmla="*/ 1 h 221"/>
                <a:gd name="T2" fmla="*/ 3 w 391"/>
                <a:gd name="T3" fmla="*/ 0 h 221"/>
                <a:gd name="T4" fmla="*/ 4 w 391"/>
                <a:gd name="T5" fmla="*/ 0 h 221"/>
                <a:gd name="T6" fmla="*/ 1 w 391"/>
                <a:gd name="T7" fmla="*/ 1 h 221"/>
                <a:gd name="T8" fmla="*/ 0 w 391"/>
                <a:gd name="T9" fmla="*/ 1 h 221"/>
                <a:gd name="T10" fmla="*/ 0 w 391"/>
                <a:gd name="T11" fmla="*/ 1 h 221"/>
                <a:gd name="T12" fmla="*/ 0 60000 65536"/>
                <a:gd name="T13" fmla="*/ 0 60000 65536"/>
                <a:gd name="T14" fmla="*/ 0 60000 65536"/>
                <a:gd name="T15" fmla="*/ 0 60000 65536"/>
                <a:gd name="T16" fmla="*/ 0 60000 65536"/>
                <a:gd name="T17" fmla="*/ 0 60000 65536"/>
                <a:gd name="T18" fmla="*/ 0 w 391"/>
                <a:gd name="T19" fmla="*/ 0 h 221"/>
                <a:gd name="T20" fmla="*/ 391 w 391"/>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391" h="221">
                  <a:moveTo>
                    <a:pt x="0" y="207"/>
                  </a:moveTo>
                  <a:lnTo>
                    <a:pt x="374" y="0"/>
                  </a:lnTo>
                  <a:lnTo>
                    <a:pt x="391" y="36"/>
                  </a:lnTo>
                  <a:lnTo>
                    <a:pt x="32" y="221"/>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42"/>
            <p:cNvSpPr>
              <a:spLocks/>
            </p:cNvSpPr>
            <p:nvPr/>
          </p:nvSpPr>
          <p:spPr bwMode="auto">
            <a:xfrm>
              <a:off x="3928" y="1866"/>
              <a:ext cx="139" cy="62"/>
            </a:xfrm>
            <a:custGeom>
              <a:avLst/>
              <a:gdLst>
                <a:gd name="T0" fmla="*/ 0 w 277"/>
                <a:gd name="T1" fmla="*/ 0 h 124"/>
                <a:gd name="T2" fmla="*/ 3 w 277"/>
                <a:gd name="T3" fmla="*/ 1 h 124"/>
                <a:gd name="T4" fmla="*/ 2 w 277"/>
                <a:gd name="T5" fmla="*/ 1 h 124"/>
                <a:gd name="T6" fmla="*/ 0 w 277"/>
                <a:gd name="T7" fmla="*/ 0 h 124"/>
                <a:gd name="T8" fmla="*/ 0 w 277"/>
                <a:gd name="T9" fmla="*/ 0 h 124"/>
                <a:gd name="T10" fmla="*/ 0 60000 65536"/>
                <a:gd name="T11" fmla="*/ 0 60000 65536"/>
                <a:gd name="T12" fmla="*/ 0 60000 65536"/>
                <a:gd name="T13" fmla="*/ 0 60000 65536"/>
                <a:gd name="T14" fmla="*/ 0 60000 65536"/>
                <a:gd name="T15" fmla="*/ 0 w 277"/>
                <a:gd name="T16" fmla="*/ 0 h 124"/>
                <a:gd name="T17" fmla="*/ 277 w 277"/>
                <a:gd name="T18" fmla="*/ 124 h 124"/>
              </a:gdLst>
              <a:ahLst/>
              <a:cxnLst>
                <a:cxn ang="T10">
                  <a:pos x="T0" y="T1"/>
                </a:cxn>
                <a:cxn ang="T11">
                  <a:pos x="T2" y="T3"/>
                </a:cxn>
                <a:cxn ang="T12">
                  <a:pos x="T4" y="T5"/>
                </a:cxn>
                <a:cxn ang="T13">
                  <a:pos x="T6" y="T7"/>
                </a:cxn>
                <a:cxn ang="T14">
                  <a:pos x="T8" y="T9"/>
                </a:cxn>
              </a:cxnLst>
              <a:rect l="T15" t="T16" r="T17" b="T18"/>
              <a:pathLst>
                <a:path w="277" h="124">
                  <a:moveTo>
                    <a:pt x="0" y="0"/>
                  </a:moveTo>
                  <a:lnTo>
                    <a:pt x="277" y="84"/>
                  </a:lnTo>
                  <a:lnTo>
                    <a:pt x="215" y="1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4" name="Freeform 43"/>
            <p:cNvSpPr>
              <a:spLocks/>
            </p:cNvSpPr>
            <p:nvPr/>
          </p:nvSpPr>
          <p:spPr bwMode="auto">
            <a:xfrm>
              <a:off x="3696" y="1828"/>
              <a:ext cx="35" cy="41"/>
            </a:xfrm>
            <a:custGeom>
              <a:avLst/>
              <a:gdLst>
                <a:gd name="T0" fmla="*/ 0 w 68"/>
                <a:gd name="T1" fmla="*/ 1 h 82"/>
                <a:gd name="T2" fmla="*/ 1 w 68"/>
                <a:gd name="T3" fmla="*/ 0 h 82"/>
                <a:gd name="T4" fmla="*/ 1 w 68"/>
                <a:gd name="T5" fmla="*/ 1 h 82"/>
                <a:gd name="T6" fmla="*/ 1 w 68"/>
                <a:gd name="T7" fmla="*/ 1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6" name="Text Box 44"/>
          <p:cNvSpPr txBox="1">
            <a:spLocks noChangeArrowheads="1"/>
          </p:cNvSpPr>
          <p:nvPr/>
        </p:nvSpPr>
        <p:spPr bwMode="auto">
          <a:xfrm>
            <a:off x="1157288" y="3706813"/>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Type:</a:t>
            </a:r>
          </a:p>
        </p:txBody>
      </p:sp>
      <p:sp>
        <p:nvSpPr>
          <p:cNvPr id="17417" name="Line 45"/>
          <p:cNvSpPr>
            <a:spLocks noChangeShapeType="1"/>
          </p:cNvSpPr>
          <p:nvPr/>
        </p:nvSpPr>
        <p:spPr bwMode="auto">
          <a:xfrm>
            <a:off x="758825" y="3298825"/>
            <a:ext cx="0" cy="16843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46"/>
          <p:cNvSpPr>
            <a:spLocks noChangeShapeType="1"/>
          </p:cNvSpPr>
          <p:nvPr/>
        </p:nvSpPr>
        <p:spPr bwMode="auto">
          <a:xfrm>
            <a:off x="758825" y="388143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9" name="Text Box 47"/>
          <p:cNvSpPr txBox="1">
            <a:spLocks noChangeArrowheads="1"/>
          </p:cNvSpPr>
          <p:nvPr/>
        </p:nvSpPr>
        <p:spPr bwMode="auto">
          <a:xfrm>
            <a:off x="3335338" y="3559175"/>
            <a:ext cx="102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8000"/>
                </a:solidFill>
              </a:rPr>
              <a:t>Auto</a:t>
            </a:r>
            <a:br>
              <a:rPr lang="en-US" sz="2000" b="1">
                <a:solidFill>
                  <a:srgbClr val="008000"/>
                </a:solidFill>
              </a:rPr>
            </a:br>
            <a:r>
              <a:rPr lang="en-US" sz="2000" b="1">
                <a:solidFill>
                  <a:srgbClr val="008000"/>
                </a:solidFill>
              </a:rPr>
              <a:t>Normal</a:t>
            </a:r>
          </a:p>
        </p:txBody>
      </p:sp>
      <p:sp>
        <p:nvSpPr>
          <p:cNvPr id="17420" name="Line 48"/>
          <p:cNvSpPr>
            <a:spLocks noChangeShapeType="1"/>
          </p:cNvSpPr>
          <p:nvPr/>
        </p:nvSpPr>
        <p:spPr bwMode="auto">
          <a:xfrm>
            <a:off x="758825" y="498951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1" name="Group 49"/>
          <p:cNvGrpSpPr>
            <a:grpSpLocks/>
          </p:cNvGrpSpPr>
          <p:nvPr/>
        </p:nvGrpSpPr>
        <p:grpSpPr bwMode="auto">
          <a:xfrm>
            <a:off x="5067300" y="1922463"/>
            <a:ext cx="1354138" cy="1355725"/>
            <a:chOff x="2452" y="533"/>
            <a:chExt cx="808" cy="809"/>
          </a:xfrm>
        </p:grpSpPr>
        <p:sp>
          <p:nvSpPr>
            <p:cNvPr id="17437" name="AutoShape 5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38" name="AutoShape 5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39" name="AutoShape 5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40" name="Rectangle 5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2" name="Text Box 54"/>
          <p:cNvSpPr txBox="1">
            <a:spLocks noChangeArrowheads="1"/>
          </p:cNvSpPr>
          <p:nvPr/>
        </p:nvSpPr>
        <p:spPr bwMode="auto">
          <a:xfrm>
            <a:off x="5092700" y="1192213"/>
            <a:ext cx="269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Southeast Medical</a:t>
            </a:r>
            <a:br>
              <a:rPr lang="en-US" sz="2400" b="1"/>
            </a:br>
            <a:r>
              <a:rPr lang="en-US" sz="2400" b="1"/>
              <a:t>WC Adjusters</a:t>
            </a:r>
          </a:p>
        </p:txBody>
      </p:sp>
      <p:sp>
        <p:nvSpPr>
          <p:cNvPr id="17423" name="Text Box 55"/>
          <p:cNvSpPr txBox="1">
            <a:spLocks noChangeArrowheads="1"/>
          </p:cNvSpPr>
          <p:nvPr/>
        </p:nvSpPr>
        <p:spPr bwMode="auto">
          <a:xfrm>
            <a:off x="5672138" y="479425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17424" name="Text Box 56"/>
          <p:cNvSpPr txBox="1">
            <a:spLocks noChangeArrowheads="1"/>
          </p:cNvSpPr>
          <p:nvPr/>
        </p:nvSpPr>
        <p:spPr bwMode="auto">
          <a:xfrm>
            <a:off x="5672138" y="3700463"/>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Type:</a:t>
            </a:r>
          </a:p>
        </p:txBody>
      </p:sp>
      <p:sp>
        <p:nvSpPr>
          <p:cNvPr id="17425" name="Line 57"/>
          <p:cNvSpPr>
            <a:spLocks noChangeShapeType="1"/>
          </p:cNvSpPr>
          <p:nvPr/>
        </p:nvSpPr>
        <p:spPr bwMode="auto">
          <a:xfrm>
            <a:off x="5273675" y="3292475"/>
            <a:ext cx="0" cy="16843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58"/>
          <p:cNvSpPr>
            <a:spLocks noChangeShapeType="1"/>
          </p:cNvSpPr>
          <p:nvPr/>
        </p:nvSpPr>
        <p:spPr bwMode="auto">
          <a:xfrm>
            <a:off x="5273675" y="38750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7" name="Text Box 59"/>
          <p:cNvSpPr txBox="1">
            <a:spLocks noChangeArrowheads="1"/>
          </p:cNvSpPr>
          <p:nvPr/>
        </p:nvSpPr>
        <p:spPr bwMode="auto">
          <a:xfrm>
            <a:off x="7243763" y="3573463"/>
            <a:ext cx="1089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99"/>
                </a:solidFill>
              </a:rPr>
              <a:t>WC</a:t>
            </a:r>
            <a:br>
              <a:rPr lang="en-US" sz="2000" b="1">
                <a:solidFill>
                  <a:srgbClr val="00CC99"/>
                </a:solidFill>
              </a:rPr>
            </a:br>
            <a:r>
              <a:rPr lang="en-US" sz="2000" b="1">
                <a:solidFill>
                  <a:srgbClr val="00CC99"/>
                </a:solidFill>
              </a:rPr>
              <a:t>Medical</a:t>
            </a:r>
          </a:p>
        </p:txBody>
      </p:sp>
      <p:sp>
        <p:nvSpPr>
          <p:cNvPr id="17428" name="Line 60"/>
          <p:cNvSpPr>
            <a:spLocks noChangeShapeType="1"/>
          </p:cNvSpPr>
          <p:nvPr/>
        </p:nvSpPr>
        <p:spPr bwMode="auto">
          <a:xfrm>
            <a:off x="5273675" y="49831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29" name="Group 61"/>
          <p:cNvGrpSpPr>
            <a:grpSpLocks/>
          </p:cNvGrpSpPr>
          <p:nvPr/>
        </p:nvGrpSpPr>
        <p:grpSpPr bwMode="auto">
          <a:xfrm>
            <a:off x="7019925" y="4524375"/>
            <a:ext cx="1547813" cy="1212850"/>
            <a:chOff x="2325" y="1728"/>
            <a:chExt cx="2181" cy="1710"/>
          </a:xfrm>
        </p:grpSpPr>
        <p:sp>
          <p:nvSpPr>
            <p:cNvPr id="17431" name="Freeform 62"/>
            <p:cNvSpPr>
              <a:spLocks/>
            </p:cNvSpPr>
            <p:nvPr/>
          </p:nvSpPr>
          <p:spPr bwMode="auto">
            <a:xfrm>
              <a:off x="2649" y="2526"/>
              <a:ext cx="573" cy="912"/>
            </a:xfrm>
            <a:custGeom>
              <a:avLst/>
              <a:gdLst>
                <a:gd name="T0" fmla="*/ 36 w 573"/>
                <a:gd name="T1" fmla="*/ 903 h 912"/>
                <a:gd name="T2" fmla="*/ 0 w 573"/>
                <a:gd name="T3" fmla="*/ 612 h 912"/>
                <a:gd name="T4" fmla="*/ 9 w 573"/>
                <a:gd name="T5" fmla="*/ 36 h 912"/>
                <a:gd name="T6" fmla="*/ 393 w 573"/>
                <a:gd name="T7" fmla="*/ 0 h 912"/>
                <a:gd name="T8" fmla="*/ 561 w 573"/>
                <a:gd name="T9" fmla="*/ 501 h 912"/>
                <a:gd name="T10" fmla="*/ 531 w 573"/>
                <a:gd name="T11" fmla="*/ 585 h 912"/>
                <a:gd name="T12" fmla="*/ 561 w 573"/>
                <a:gd name="T13" fmla="*/ 642 h 912"/>
                <a:gd name="T14" fmla="*/ 555 w 573"/>
                <a:gd name="T15" fmla="*/ 708 h 912"/>
                <a:gd name="T16" fmla="*/ 573 w 573"/>
                <a:gd name="T17" fmla="*/ 738 h 912"/>
                <a:gd name="T18" fmla="*/ 153 w 573"/>
                <a:gd name="T19" fmla="*/ 783 h 912"/>
                <a:gd name="T20" fmla="*/ 153 w 573"/>
                <a:gd name="T21" fmla="*/ 819 h 912"/>
                <a:gd name="T22" fmla="*/ 195 w 573"/>
                <a:gd name="T23" fmla="*/ 843 h 912"/>
                <a:gd name="T24" fmla="*/ 189 w 573"/>
                <a:gd name="T25" fmla="*/ 912 h 912"/>
                <a:gd name="T26" fmla="*/ 132 w 573"/>
                <a:gd name="T27" fmla="*/ 912 h 912"/>
                <a:gd name="T28" fmla="*/ 96 w 573"/>
                <a:gd name="T29" fmla="*/ 846 h 912"/>
                <a:gd name="T30" fmla="*/ 81 w 573"/>
                <a:gd name="T31" fmla="*/ 912 h 912"/>
                <a:gd name="T32" fmla="*/ 36 w 573"/>
                <a:gd name="T33" fmla="*/ 903 h 9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3"/>
                <a:gd name="T52" fmla="*/ 0 h 912"/>
                <a:gd name="T53" fmla="*/ 573 w 573"/>
                <a:gd name="T54" fmla="*/ 912 h 9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3" h="912">
                  <a:moveTo>
                    <a:pt x="36" y="903"/>
                  </a:moveTo>
                  <a:lnTo>
                    <a:pt x="0" y="612"/>
                  </a:lnTo>
                  <a:lnTo>
                    <a:pt x="9" y="36"/>
                  </a:lnTo>
                  <a:lnTo>
                    <a:pt x="393" y="0"/>
                  </a:lnTo>
                  <a:lnTo>
                    <a:pt x="561" y="501"/>
                  </a:lnTo>
                  <a:lnTo>
                    <a:pt x="531" y="585"/>
                  </a:lnTo>
                  <a:lnTo>
                    <a:pt x="561" y="642"/>
                  </a:lnTo>
                  <a:lnTo>
                    <a:pt x="555" y="708"/>
                  </a:lnTo>
                  <a:lnTo>
                    <a:pt x="573" y="738"/>
                  </a:lnTo>
                  <a:lnTo>
                    <a:pt x="153" y="783"/>
                  </a:lnTo>
                  <a:lnTo>
                    <a:pt x="153" y="819"/>
                  </a:lnTo>
                  <a:lnTo>
                    <a:pt x="195" y="843"/>
                  </a:lnTo>
                  <a:lnTo>
                    <a:pt x="189" y="912"/>
                  </a:lnTo>
                  <a:lnTo>
                    <a:pt x="132" y="912"/>
                  </a:lnTo>
                  <a:lnTo>
                    <a:pt x="96" y="846"/>
                  </a:lnTo>
                  <a:lnTo>
                    <a:pt x="81" y="912"/>
                  </a:lnTo>
                  <a:lnTo>
                    <a:pt x="36" y="903"/>
                  </a:lnTo>
                  <a:close/>
                </a:path>
              </a:pathLst>
            </a:custGeom>
            <a:solidFill>
              <a:srgbClr val="FFCCFF"/>
            </a:solidFill>
            <a:ln w="28575" cap="flat" cmpd="sng">
              <a:solidFill>
                <a:srgbClr val="FF0000"/>
              </a:solidFill>
              <a:prstDash val="solid"/>
              <a:round/>
              <a:headEnd/>
              <a:tailEnd/>
            </a:ln>
          </p:spPr>
          <p:txBody>
            <a:bodyPr lIns="0" tIns="0" rIns="0" bIns="0" anchor="ctr">
              <a:spAutoFit/>
            </a:bodyPr>
            <a:lstStyle/>
            <a:p>
              <a:endParaRPr lang="en-US"/>
            </a:p>
          </p:txBody>
        </p:sp>
        <p:sp>
          <p:nvSpPr>
            <p:cNvPr id="17432" name="Freeform 63"/>
            <p:cNvSpPr>
              <a:spLocks/>
            </p:cNvSpPr>
            <p:nvPr/>
          </p:nvSpPr>
          <p:spPr bwMode="auto">
            <a:xfrm>
              <a:off x="3036" y="2475"/>
              <a:ext cx="813" cy="849"/>
            </a:xfrm>
            <a:custGeom>
              <a:avLst/>
              <a:gdLst>
                <a:gd name="T0" fmla="*/ 0 w 813"/>
                <a:gd name="T1" fmla="*/ 51 h 849"/>
                <a:gd name="T2" fmla="*/ 171 w 813"/>
                <a:gd name="T3" fmla="*/ 552 h 849"/>
                <a:gd name="T4" fmla="*/ 144 w 813"/>
                <a:gd name="T5" fmla="*/ 633 h 849"/>
                <a:gd name="T6" fmla="*/ 171 w 813"/>
                <a:gd name="T7" fmla="*/ 693 h 849"/>
                <a:gd name="T8" fmla="*/ 168 w 813"/>
                <a:gd name="T9" fmla="*/ 756 h 849"/>
                <a:gd name="T10" fmla="*/ 210 w 813"/>
                <a:gd name="T11" fmla="*/ 849 h 849"/>
                <a:gd name="T12" fmla="*/ 630 w 813"/>
                <a:gd name="T13" fmla="*/ 810 h 849"/>
                <a:gd name="T14" fmla="*/ 648 w 813"/>
                <a:gd name="T15" fmla="*/ 846 h 849"/>
                <a:gd name="T16" fmla="*/ 681 w 813"/>
                <a:gd name="T17" fmla="*/ 846 h 849"/>
                <a:gd name="T18" fmla="*/ 675 w 813"/>
                <a:gd name="T19" fmla="*/ 753 h 849"/>
                <a:gd name="T20" fmla="*/ 768 w 813"/>
                <a:gd name="T21" fmla="*/ 762 h 849"/>
                <a:gd name="T22" fmla="*/ 813 w 813"/>
                <a:gd name="T23" fmla="*/ 507 h 849"/>
                <a:gd name="T24" fmla="*/ 777 w 813"/>
                <a:gd name="T25" fmla="*/ 498 h 849"/>
                <a:gd name="T26" fmla="*/ 675 w 813"/>
                <a:gd name="T27" fmla="*/ 333 h 849"/>
                <a:gd name="T28" fmla="*/ 426 w 813"/>
                <a:gd name="T29" fmla="*/ 99 h 849"/>
                <a:gd name="T30" fmla="*/ 354 w 813"/>
                <a:gd name="T31" fmla="*/ 66 h 849"/>
                <a:gd name="T32" fmla="*/ 393 w 813"/>
                <a:gd name="T33" fmla="*/ 0 h 849"/>
                <a:gd name="T34" fmla="*/ 0 w 813"/>
                <a:gd name="T35" fmla="*/ 51 h 8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3"/>
                <a:gd name="T55" fmla="*/ 0 h 849"/>
                <a:gd name="T56" fmla="*/ 813 w 813"/>
                <a:gd name="T57" fmla="*/ 849 h 8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3" h="849">
                  <a:moveTo>
                    <a:pt x="0" y="51"/>
                  </a:moveTo>
                  <a:lnTo>
                    <a:pt x="171" y="552"/>
                  </a:lnTo>
                  <a:lnTo>
                    <a:pt x="144" y="633"/>
                  </a:lnTo>
                  <a:lnTo>
                    <a:pt x="171" y="693"/>
                  </a:lnTo>
                  <a:lnTo>
                    <a:pt x="168" y="756"/>
                  </a:lnTo>
                  <a:lnTo>
                    <a:pt x="210" y="849"/>
                  </a:lnTo>
                  <a:lnTo>
                    <a:pt x="630" y="810"/>
                  </a:lnTo>
                  <a:lnTo>
                    <a:pt x="648" y="846"/>
                  </a:lnTo>
                  <a:lnTo>
                    <a:pt x="681" y="846"/>
                  </a:lnTo>
                  <a:lnTo>
                    <a:pt x="675" y="753"/>
                  </a:lnTo>
                  <a:lnTo>
                    <a:pt x="768" y="762"/>
                  </a:lnTo>
                  <a:lnTo>
                    <a:pt x="813" y="507"/>
                  </a:lnTo>
                  <a:lnTo>
                    <a:pt x="777" y="498"/>
                  </a:lnTo>
                  <a:lnTo>
                    <a:pt x="675" y="333"/>
                  </a:lnTo>
                  <a:lnTo>
                    <a:pt x="426" y="99"/>
                  </a:lnTo>
                  <a:lnTo>
                    <a:pt x="354" y="66"/>
                  </a:lnTo>
                  <a:lnTo>
                    <a:pt x="393" y="0"/>
                  </a:lnTo>
                  <a:lnTo>
                    <a:pt x="0" y="5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3" name="Freeform 64"/>
            <p:cNvSpPr>
              <a:spLocks/>
            </p:cNvSpPr>
            <p:nvPr/>
          </p:nvSpPr>
          <p:spPr bwMode="auto">
            <a:xfrm>
              <a:off x="3387" y="2397"/>
              <a:ext cx="762" cy="582"/>
            </a:xfrm>
            <a:custGeom>
              <a:avLst/>
              <a:gdLst>
                <a:gd name="T0" fmla="*/ 39 w 762"/>
                <a:gd name="T1" fmla="*/ 75 h 582"/>
                <a:gd name="T2" fmla="*/ 0 w 762"/>
                <a:gd name="T3" fmla="*/ 144 h 582"/>
                <a:gd name="T4" fmla="*/ 78 w 762"/>
                <a:gd name="T5" fmla="*/ 177 h 582"/>
                <a:gd name="T6" fmla="*/ 327 w 762"/>
                <a:gd name="T7" fmla="*/ 414 h 582"/>
                <a:gd name="T8" fmla="*/ 426 w 762"/>
                <a:gd name="T9" fmla="*/ 579 h 582"/>
                <a:gd name="T10" fmla="*/ 465 w 762"/>
                <a:gd name="T11" fmla="*/ 582 h 582"/>
                <a:gd name="T12" fmla="*/ 696 w 762"/>
                <a:gd name="T13" fmla="*/ 309 h 582"/>
                <a:gd name="T14" fmla="*/ 708 w 762"/>
                <a:gd name="T15" fmla="*/ 213 h 582"/>
                <a:gd name="T16" fmla="*/ 762 w 762"/>
                <a:gd name="T17" fmla="*/ 177 h 582"/>
                <a:gd name="T18" fmla="*/ 561 w 762"/>
                <a:gd name="T19" fmla="*/ 39 h 582"/>
                <a:gd name="T20" fmla="*/ 402 w 762"/>
                <a:gd name="T21" fmla="*/ 57 h 582"/>
                <a:gd name="T22" fmla="*/ 330 w 762"/>
                <a:gd name="T23" fmla="*/ 0 h 582"/>
                <a:gd name="T24" fmla="*/ 132 w 762"/>
                <a:gd name="T25" fmla="*/ 27 h 582"/>
                <a:gd name="T26" fmla="*/ 39 w 762"/>
                <a:gd name="T27" fmla="*/ 75 h 5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2"/>
                <a:gd name="T43" fmla="*/ 0 h 582"/>
                <a:gd name="T44" fmla="*/ 762 w 762"/>
                <a:gd name="T45" fmla="*/ 582 h 5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2" h="582">
                  <a:moveTo>
                    <a:pt x="39" y="75"/>
                  </a:moveTo>
                  <a:lnTo>
                    <a:pt x="0" y="144"/>
                  </a:lnTo>
                  <a:lnTo>
                    <a:pt x="78" y="177"/>
                  </a:lnTo>
                  <a:lnTo>
                    <a:pt x="327" y="414"/>
                  </a:lnTo>
                  <a:lnTo>
                    <a:pt x="426" y="579"/>
                  </a:lnTo>
                  <a:lnTo>
                    <a:pt x="465" y="582"/>
                  </a:lnTo>
                  <a:lnTo>
                    <a:pt x="696" y="309"/>
                  </a:lnTo>
                  <a:lnTo>
                    <a:pt x="708" y="213"/>
                  </a:lnTo>
                  <a:lnTo>
                    <a:pt x="762" y="177"/>
                  </a:lnTo>
                  <a:lnTo>
                    <a:pt x="561" y="39"/>
                  </a:lnTo>
                  <a:lnTo>
                    <a:pt x="402" y="57"/>
                  </a:lnTo>
                  <a:lnTo>
                    <a:pt x="330" y="0"/>
                  </a:lnTo>
                  <a:lnTo>
                    <a:pt x="132" y="27"/>
                  </a:lnTo>
                  <a:lnTo>
                    <a:pt x="39" y="75"/>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4" name="Freeform 65"/>
            <p:cNvSpPr>
              <a:spLocks/>
            </p:cNvSpPr>
            <p:nvPr/>
          </p:nvSpPr>
          <p:spPr bwMode="auto">
            <a:xfrm>
              <a:off x="3231" y="2010"/>
              <a:ext cx="1275" cy="564"/>
            </a:xfrm>
            <a:custGeom>
              <a:avLst/>
              <a:gdLst>
                <a:gd name="T0" fmla="*/ 3 w 1275"/>
                <a:gd name="T1" fmla="*/ 489 h 564"/>
                <a:gd name="T2" fmla="*/ 192 w 1275"/>
                <a:gd name="T3" fmla="*/ 465 h 564"/>
                <a:gd name="T4" fmla="*/ 288 w 1275"/>
                <a:gd name="T5" fmla="*/ 411 h 564"/>
                <a:gd name="T6" fmla="*/ 483 w 1275"/>
                <a:gd name="T7" fmla="*/ 384 h 564"/>
                <a:gd name="T8" fmla="*/ 555 w 1275"/>
                <a:gd name="T9" fmla="*/ 444 h 564"/>
                <a:gd name="T10" fmla="*/ 717 w 1275"/>
                <a:gd name="T11" fmla="*/ 423 h 564"/>
                <a:gd name="T12" fmla="*/ 915 w 1275"/>
                <a:gd name="T13" fmla="*/ 564 h 564"/>
                <a:gd name="T14" fmla="*/ 1020 w 1275"/>
                <a:gd name="T15" fmla="*/ 546 h 564"/>
                <a:gd name="T16" fmla="*/ 1041 w 1275"/>
                <a:gd name="T17" fmla="*/ 444 h 564"/>
                <a:gd name="T18" fmla="*/ 1119 w 1275"/>
                <a:gd name="T19" fmla="*/ 366 h 564"/>
                <a:gd name="T20" fmla="*/ 1203 w 1275"/>
                <a:gd name="T21" fmla="*/ 369 h 564"/>
                <a:gd name="T22" fmla="*/ 1236 w 1275"/>
                <a:gd name="T23" fmla="*/ 291 h 564"/>
                <a:gd name="T24" fmla="*/ 1158 w 1275"/>
                <a:gd name="T25" fmla="*/ 294 h 564"/>
                <a:gd name="T26" fmla="*/ 1176 w 1275"/>
                <a:gd name="T27" fmla="*/ 249 h 564"/>
                <a:gd name="T28" fmla="*/ 1149 w 1275"/>
                <a:gd name="T29" fmla="*/ 219 h 564"/>
                <a:gd name="T30" fmla="*/ 1227 w 1275"/>
                <a:gd name="T31" fmla="*/ 219 h 564"/>
                <a:gd name="T32" fmla="*/ 1275 w 1275"/>
                <a:gd name="T33" fmla="*/ 144 h 564"/>
                <a:gd name="T34" fmla="*/ 1254 w 1275"/>
                <a:gd name="T35" fmla="*/ 99 h 564"/>
                <a:gd name="T36" fmla="*/ 1122 w 1275"/>
                <a:gd name="T37" fmla="*/ 126 h 564"/>
                <a:gd name="T38" fmla="*/ 1233 w 1275"/>
                <a:gd name="T39" fmla="*/ 63 h 564"/>
                <a:gd name="T40" fmla="*/ 1191 w 1275"/>
                <a:gd name="T41" fmla="*/ 0 h 564"/>
                <a:gd name="T42" fmla="*/ 363 w 1275"/>
                <a:gd name="T43" fmla="*/ 141 h 564"/>
                <a:gd name="T44" fmla="*/ 324 w 1275"/>
                <a:gd name="T45" fmla="*/ 234 h 564"/>
                <a:gd name="T46" fmla="*/ 36 w 1275"/>
                <a:gd name="T47" fmla="*/ 408 h 564"/>
                <a:gd name="T48" fmla="*/ 36 w 1275"/>
                <a:gd name="T49" fmla="*/ 444 h 564"/>
                <a:gd name="T50" fmla="*/ 0 w 1275"/>
                <a:gd name="T51" fmla="*/ 444 h 564"/>
                <a:gd name="T52" fmla="*/ 3 w 1275"/>
                <a:gd name="T53" fmla="*/ 489 h 5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5"/>
                <a:gd name="T82" fmla="*/ 0 h 564"/>
                <a:gd name="T83" fmla="*/ 1275 w 1275"/>
                <a:gd name="T84" fmla="*/ 564 h 5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5" h="564">
                  <a:moveTo>
                    <a:pt x="3" y="489"/>
                  </a:moveTo>
                  <a:lnTo>
                    <a:pt x="192" y="465"/>
                  </a:lnTo>
                  <a:lnTo>
                    <a:pt x="288" y="411"/>
                  </a:lnTo>
                  <a:lnTo>
                    <a:pt x="483" y="384"/>
                  </a:lnTo>
                  <a:lnTo>
                    <a:pt x="555" y="444"/>
                  </a:lnTo>
                  <a:lnTo>
                    <a:pt x="717" y="423"/>
                  </a:lnTo>
                  <a:lnTo>
                    <a:pt x="915" y="564"/>
                  </a:lnTo>
                  <a:lnTo>
                    <a:pt x="1020" y="546"/>
                  </a:lnTo>
                  <a:lnTo>
                    <a:pt x="1041" y="444"/>
                  </a:lnTo>
                  <a:lnTo>
                    <a:pt x="1119" y="366"/>
                  </a:lnTo>
                  <a:lnTo>
                    <a:pt x="1203" y="369"/>
                  </a:lnTo>
                  <a:lnTo>
                    <a:pt x="1236" y="291"/>
                  </a:lnTo>
                  <a:lnTo>
                    <a:pt x="1158" y="294"/>
                  </a:lnTo>
                  <a:lnTo>
                    <a:pt x="1176" y="249"/>
                  </a:lnTo>
                  <a:lnTo>
                    <a:pt x="1149" y="219"/>
                  </a:lnTo>
                  <a:lnTo>
                    <a:pt x="1227" y="219"/>
                  </a:lnTo>
                  <a:lnTo>
                    <a:pt x="1275" y="144"/>
                  </a:lnTo>
                  <a:lnTo>
                    <a:pt x="1254" y="99"/>
                  </a:lnTo>
                  <a:lnTo>
                    <a:pt x="1122" y="126"/>
                  </a:lnTo>
                  <a:lnTo>
                    <a:pt x="1233" y="63"/>
                  </a:lnTo>
                  <a:lnTo>
                    <a:pt x="1191" y="0"/>
                  </a:lnTo>
                  <a:lnTo>
                    <a:pt x="363" y="141"/>
                  </a:lnTo>
                  <a:lnTo>
                    <a:pt x="324" y="234"/>
                  </a:lnTo>
                  <a:lnTo>
                    <a:pt x="36" y="408"/>
                  </a:lnTo>
                  <a:lnTo>
                    <a:pt x="36" y="444"/>
                  </a:lnTo>
                  <a:lnTo>
                    <a:pt x="0" y="444"/>
                  </a:lnTo>
                  <a:lnTo>
                    <a:pt x="3" y="48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5" name="Freeform 66"/>
            <p:cNvSpPr>
              <a:spLocks/>
            </p:cNvSpPr>
            <p:nvPr/>
          </p:nvSpPr>
          <p:spPr bwMode="auto">
            <a:xfrm>
              <a:off x="2325" y="2148"/>
              <a:ext cx="1272" cy="447"/>
            </a:xfrm>
            <a:custGeom>
              <a:avLst/>
              <a:gdLst>
                <a:gd name="T0" fmla="*/ 906 w 1272"/>
                <a:gd name="T1" fmla="*/ 348 h 447"/>
                <a:gd name="T2" fmla="*/ 906 w 1272"/>
                <a:gd name="T3" fmla="*/ 306 h 447"/>
                <a:gd name="T4" fmla="*/ 942 w 1272"/>
                <a:gd name="T5" fmla="*/ 306 h 447"/>
                <a:gd name="T6" fmla="*/ 942 w 1272"/>
                <a:gd name="T7" fmla="*/ 270 h 447"/>
                <a:gd name="T8" fmla="*/ 1230 w 1272"/>
                <a:gd name="T9" fmla="*/ 96 h 447"/>
                <a:gd name="T10" fmla="*/ 1272 w 1272"/>
                <a:gd name="T11" fmla="*/ 0 h 447"/>
                <a:gd name="T12" fmla="*/ 312 w 1272"/>
                <a:gd name="T13" fmla="*/ 99 h 447"/>
                <a:gd name="T14" fmla="*/ 318 w 1272"/>
                <a:gd name="T15" fmla="*/ 135 h 447"/>
                <a:gd name="T16" fmla="*/ 105 w 1272"/>
                <a:gd name="T17" fmla="*/ 144 h 447"/>
                <a:gd name="T18" fmla="*/ 15 w 1272"/>
                <a:gd name="T19" fmla="*/ 366 h 447"/>
                <a:gd name="T20" fmla="*/ 36 w 1272"/>
                <a:gd name="T21" fmla="*/ 405 h 447"/>
                <a:gd name="T22" fmla="*/ 0 w 1272"/>
                <a:gd name="T23" fmla="*/ 447 h 447"/>
                <a:gd name="T24" fmla="*/ 336 w 1272"/>
                <a:gd name="T25" fmla="*/ 411 h 447"/>
                <a:gd name="T26" fmla="*/ 906 w 1272"/>
                <a:gd name="T27" fmla="*/ 348 h 4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72"/>
                <a:gd name="T43" fmla="*/ 0 h 447"/>
                <a:gd name="T44" fmla="*/ 1272 w 1272"/>
                <a:gd name="T45" fmla="*/ 447 h 4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72" h="447">
                  <a:moveTo>
                    <a:pt x="906" y="348"/>
                  </a:moveTo>
                  <a:lnTo>
                    <a:pt x="906" y="306"/>
                  </a:lnTo>
                  <a:lnTo>
                    <a:pt x="942" y="306"/>
                  </a:lnTo>
                  <a:lnTo>
                    <a:pt x="942" y="270"/>
                  </a:lnTo>
                  <a:lnTo>
                    <a:pt x="1230" y="96"/>
                  </a:lnTo>
                  <a:lnTo>
                    <a:pt x="1272" y="0"/>
                  </a:lnTo>
                  <a:lnTo>
                    <a:pt x="312" y="99"/>
                  </a:lnTo>
                  <a:lnTo>
                    <a:pt x="318" y="135"/>
                  </a:lnTo>
                  <a:lnTo>
                    <a:pt x="105" y="144"/>
                  </a:lnTo>
                  <a:lnTo>
                    <a:pt x="15" y="366"/>
                  </a:lnTo>
                  <a:lnTo>
                    <a:pt x="36" y="405"/>
                  </a:lnTo>
                  <a:lnTo>
                    <a:pt x="0" y="447"/>
                  </a:lnTo>
                  <a:lnTo>
                    <a:pt x="336" y="411"/>
                  </a:lnTo>
                  <a:lnTo>
                    <a:pt x="906" y="348"/>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17436" name="Freeform 67"/>
            <p:cNvSpPr>
              <a:spLocks/>
            </p:cNvSpPr>
            <p:nvPr/>
          </p:nvSpPr>
          <p:spPr bwMode="auto">
            <a:xfrm>
              <a:off x="2430" y="1728"/>
              <a:ext cx="1086" cy="564"/>
            </a:xfrm>
            <a:custGeom>
              <a:avLst/>
              <a:gdLst>
                <a:gd name="T0" fmla="*/ 0 w 1086"/>
                <a:gd name="T1" fmla="*/ 564 h 564"/>
                <a:gd name="T2" fmla="*/ 213 w 1086"/>
                <a:gd name="T3" fmla="*/ 549 h 564"/>
                <a:gd name="T4" fmla="*/ 204 w 1086"/>
                <a:gd name="T5" fmla="*/ 519 h 564"/>
                <a:gd name="T6" fmla="*/ 897 w 1086"/>
                <a:gd name="T7" fmla="*/ 453 h 564"/>
                <a:gd name="T8" fmla="*/ 1086 w 1086"/>
                <a:gd name="T9" fmla="*/ 261 h 564"/>
                <a:gd name="T10" fmla="*/ 924 w 1086"/>
                <a:gd name="T11" fmla="*/ 48 h 564"/>
                <a:gd name="T12" fmla="*/ 807 w 1086"/>
                <a:gd name="T13" fmla="*/ 78 h 564"/>
                <a:gd name="T14" fmla="*/ 690 w 1086"/>
                <a:gd name="T15" fmla="*/ 0 h 564"/>
                <a:gd name="T16" fmla="*/ 630 w 1086"/>
                <a:gd name="T17" fmla="*/ 9 h 564"/>
                <a:gd name="T18" fmla="*/ 492 w 1086"/>
                <a:gd name="T19" fmla="*/ 237 h 564"/>
                <a:gd name="T20" fmla="*/ 270 w 1086"/>
                <a:gd name="T21" fmla="*/ 279 h 564"/>
                <a:gd name="T22" fmla="*/ 174 w 1086"/>
                <a:gd name="T23" fmla="*/ 339 h 564"/>
                <a:gd name="T24" fmla="*/ 132 w 1086"/>
                <a:gd name="T25" fmla="*/ 447 h 564"/>
                <a:gd name="T26" fmla="*/ 60 w 1086"/>
                <a:gd name="T27" fmla="*/ 429 h 564"/>
                <a:gd name="T28" fmla="*/ 0 w 1086"/>
                <a:gd name="T29" fmla="*/ 564 h 5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6"/>
                <a:gd name="T46" fmla="*/ 0 h 564"/>
                <a:gd name="T47" fmla="*/ 1086 w 1086"/>
                <a:gd name="T48" fmla="*/ 564 h 5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6" h="564">
                  <a:moveTo>
                    <a:pt x="0" y="564"/>
                  </a:moveTo>
                  <a:lnTo>
                    <a:pt x="213" y="549"/>
                  </a:lnTo>
                  <a:lnTo>
                    <a:pt x="204" y="519"/>
                  </a:lnTo>
                  <a:lnTo>
                    <a:pt x="897" y="453"/>
                  </a:lnTo>
                  <a:lnTo>
                    <a:pt x="1086" y="261"/>
                  </a:lnTo>
                  <a:lnTo>
                    <a:pt x="924" y="48"/>
                  </a:lnTo>
                  <a:lnTo>
                    <a:pt x="807" y="78"/>
                  </a:lnTo>
                  <a:lnTo>
                    <a:pt x="690" y="0"/>
                  </a:lnTo>
                  <a:lnTo>
                    <a:pt x="630" y="9"/>
                  </a:lnTo>
                  <a:lnTo>
                    <a:pt x="492" y="237"/>
                  </a:lnTo>
                  <a:lnTo>
                    <a:pt x="270" y="279"/>
                  </a:lnTo>
                  <a:lnTo>
                    <a:pt x="174" y="339"/>
                  </a:lnTo>
                  <a:lnTo>
                    <a:pt x="132" y="447"/>
                  </a:lnTo>
                  <a:lnTo>
                    <a:pt x="60" y="429"/>
                  </a:lnTo>
                  <a:lnTo>
                    <a:pt x="0" y="56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pic>
        <p:nvPicPr>
          <p:cNvPr id="17430" name="Picture 68" descr="bd0671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0025" y="3465513"/>
            <a:ext cx="615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3" y="919162"/>
            <a:ext cx="3524250" cy="2266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3398837"/>
            <a:ext cx="3448050" cy="2266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950" y="892174"/>
            <a:ext cx="2771775" cy="2314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8" name="Rectangle 2"/>
          <p:cNvSpPr>
            <a:spLocks noGrp="1" noChangeArrowheads="1"/>
          </p:cNvSpPr>
          <p:nvPr>
            <p:ph type="title"/>
          </p:nvPr>
        </p:nvSpPr>
        <p:spPr/>
        <p:txBody>
          <a:bodyPr/>
          <a:lstStyle/>
          <a:p>
            <a:pPr eaLnBrk="1" hangingPunct="1"/>
            <a:r>
              <a:rPr lang="en-US" smtClean="0"/>
              <a:t>Group type</a:t>
            </a:r>
          </a:p>
        </p:txBody>
      </p:sp>
      <p:sp>
        <p:nvSpPr>
          <p:cNvPr id="18439" name="Rectangle 3"/>
          <p:cNvSpPr>
            <a:spLocks noGrp="1" noChangeArrowheads="1"/>
          </p:cNvSpPr>
          <p:nvPr>
            <p:ph idx="1"/>
          </p:nvPr>
        </p:nvSpPr>
        <p:spPr>
          <a:xfrm>
            <a:off x="519113" y="5732463"/>
            <a:ext cx="8318500" cy="885825"/>
          </a:xfrm>
        </p:spPr>
        <p:txBody>
          <a:bodyPr/>
          <a:lstStyle/>
          <a:p>
            <a:pPr>
              <a:buFont typeface="Arial" charset="0"/>
              <a:buChar char="•"/>
            </a:pPr>
            <a:r>
              <a:rPr lang="en-US" dirty="0" smtClean="0"/>
              <a:t>Group type identifies function of group or job it performs</a:t>
            </a:r>
          </a:p>
        </p:txBody>
      </p:sp>
      <p:sp>
        <p:nvSpPr>
          <p:cNvPr id="18440" name="AutoShape 8"/>
          <p:cNvSpPr>
            <a:spLocks noChangeArrowheads="1"/>
          </p:cNvSpPr>
          <p:nvPr/>
        </p:nvSpPr>
        <p:spPr bwMode="auto">
          <a:xfrm>
            <a:off x="1377951" y="2200276"/>
            <a:ext cx="2527300"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42" name="AutoShape 10"/>
          <p:cNvSpPr>
            <a:spLocks noChangeArrowheads="1"/>
          </p:cNvSpPr>
          <p:nvPr/>
        </p:nvSpPr>
        <p:spPr bwMode="auto">
          <a:xfrm>
            <a:off x="4659312" y="2187576"/>
            <a:ext cx="3241675"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 name="AutoShape 8"/>
          <p:cNvSpPr>
            <a:spLocks noChangeArrowheads="1"/>
          </p:cNvSpPr>
          <p:nvPr/>
        </p:nvSpPr>
        <p:spPr bwMode="auto">
          <a:xfrm>
            <a:off x="2992438" y="4602163"/>
            <a:ext cx="2771775"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70" y="2901667"/>
            <a:ext cx="6373893" cy="21246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70" y="658018"/>
            <a:ext cx="8073859" cy="21423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dirty="0" smtClean="0"/>
              <a:t>Groups and Regions</a:t>
            </a:r>
          </a:p>
        </p:txBody>
      </p:sp>
      <p:sp>
        <p:nvSpPr>
          <p:cNvPr id="19459" name="Rectangle 3"/>
          <p:cNvSpPr>
            <a:spLocks noGrp="1" noChangeArrowheads="1"/>
          </p:cNvSpPr>
          <p:nvPr>
            <p:ph idx="1"/>
          </p:nvPr>
        </p:nvSpPr>
        <p:spPr>
          <a:xfrm>
            <a:off x="519113" y="5086350"/>
            <a:ext cx="8318500" cy="1751013"/>
          </a:xfrm>
        </p:spPr>
        <p:txBody>
          <a:bodyPr/>
          <a:lstStyle/>
          <a:p>
            <a:pPr>
              <a:buFont typeface="Arial" charset="0"/>
              <a:buChar char="•"/>
            </a:pPr>
            <a:r>
              <a:rPr lang="en-US" dirty="0" smtClean="0"/>
              <a:t>A region is a geographic</a:t>
            </a:r>
            <a:br>
              <a:rPr lang="en-US" dirty="0" smtClean="0"/>
            </a:br>
            <a:r>
              <a:rPr lang="en-US" dirty="0" smtClean="0"/>
              <a:t>region, which can be based</a:t>
            </a:r>
            <a:br>
              <a:rPr lang="en-US" dirty="0" smtClean="0"/>
            </a:br>
            <a:r>
              <a:rPr lang="en-US" dirty="0" smtClean="0"/>
              <a:t>on locale-specific geographic entities such as cities or postal codes</a:t>
            </a:r>
          </a:p>
        </p:txBody>
      </p:sp>
      <p:sp>
        <p:nvSpPr>
          <p:cNvPr id="19460" name="Text Box 6"/>
          <p:cNvSpPr txBox="1">
            <a:spLocks noChangeArrowheads="1"/>
          </p:cNvSpPr>
          <p:nvPr/>
        </p:nvSpPr>
        <p:spPr bwMode="auto">
          <a:xfrm>
            <a:off x="5260975" y="1117084"/>
            <a:ext cx="302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Eastern </a:t>
            </a:r>
            <a:r>
              <a:rPr lang="en-US" sz="2400" b="1" dirty="0" smtClean="0">
                <a:solidFill>
                  <a:srgbClr val="FF0000"/>
                </a:solidFill>
              </a:rPr>
              <a:t>(US) States</a:t>
            </a:r>
            <a:endParaRPr lang="en-US" sz="2400" b="1" dirty="0">
              <a:solidFill>
                <a:srgbClr val="FF0000"/>
              </a:solidFill>
            </a:endParaRPr>
          </a:p>
        </p:txBody>
      </p:sp>
      <p:sp>
        <p:nvSpPr>
          <p:cNvPr id="19461" name="Text Box 7"/>
          <p:cNvSpPr txBox="1">
            <a:spLocks noChangeArrowheads="1"/>
          </p:cNvSpPr>
          <p:nvPr/>
        </p:nvSpPr>
        <p:spPr bwMode="auto">
          <a:xfrm>
            <a:off x="2184562" y="3266518"/>
            <a:ext cx="44386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smtClean="0">
                <a:solidFill>
                  <a:srgbClr val="FF0000"/>
                </a:solidFill>
              </a:rPr>
              <a:t>Southern California &amp; </a:t>
            </a:r>
            <a:r>
              <a:rPr lang="en-US" sz="2400" b="1" dirty="0">
                <a:solidFill>
                  <a:srgbClr val="FF0000"/>
                </a:solidFill>
              </a:rPr>
              <a:t>Hawaii</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Group assignment using type and region</a:t>
            </a:r>
          </a:p>
        </p:txBody>
      </p:sp>
      <p:sp>
        <p:nvSpPr>
          <p:cNvPr id="20483" name="Text Box 3"/>
          <p:cNvSpPr txBox="1">
            <a:spLocks noChangeArrowheads="1"/>
          </p:cNvSpPr>
          <p:nvPr/>
        </p:nvSpPr>
        <p:spPr bwMode="auto">
          <a:xfrm>
            <a:off x="930275" y="903288"/>
            <a:ext cx="76660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loss type = "auto" and segment is "fast track"</a:t>
            </a:r>
            <a:br>
              <a:rPr lang="en-US" sz="2400" b="1">
                <a:solidFill>
                  <a:srgbClr val="FF0000"/>
                </a:solidFill>
              </a:rPr>
            </a:br>
            <a:r>
              <a:rPr lang="en-US" sz="2400" b="1">
                <a:solidFill>
                  <a:srgbClr val="FF0000"/>
                </a:solidFill>
              </a:rPr>
              <a:t>then	assign to group of type "fast track auto"</a:t>
            </a:r>
            <a:br>
              <a:rPr lang="en-US" sz="2400" b="1">
                <a:solidFill>
                  <a:srgbClr val="FF0000"/>
                </a:solidFill>
              </a:rPr>
            </a:br>
            <a:r>
              <a:rPr lang="en-US" sz="2400" b="1">
                <a:solidFill>
                  <a:srgbClr val="FF0000"/>
                </a:solidFill>
              </a:rPr>
              <a:t>	where region = loss location region</a:t>
            </a:r>
          </a:p>
        </p:txBody>
      </p:sp>
      <p:sp>
        <p:nvSpPr>
          <p:cNvPr id="20484" name="Rectangle 4"/>
          <p:cNvSpPr>
            <a:spLocks noChangeArrowheads="1"/>
          </p:cNvSpPr>
          <p:nvPr/>
        </p:nvSpPr>
        <p:spPr bwMode="auto">
          <a:xfrm>
            <a:off x="1862138" y="3286125"/>
            <a:ext cx="6469062" cy="31670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5" name="Text Box 5"/>
          <p:cNvSpPr txBox="1">
            <a:spLocks noChangeArrowheads="1"/>
          </p:cNvSpPr>
          <p:nvPr/>
        </p:nvSpPr>
        <p:spPr bwMode="auto">
          <a:xfrm>
            <a:off x="6577013" y="2570163"/>
            <a:ext cx="13541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workers'</a:t>
            </a:r>
            <a:br>
              <a:rPr lang="en-US" sz="2400" b="1"/>
            </a:br>
            <a:r>
              <a:rPr lang="en-US" sz="2400" b="1"/>
              <a:t>comp</a:t>
            </a:r>
          </a:p>
        </p:txBody>
      </p:sp>
      <p:sp>
        <p:nvSpPr>
          <p:cNvPr id="20486" name="Text Box 6"/>
          <p:cNvSpPr txBox="1">
            <a:spLocks noChangeArrowheads="1"/>
          </p:cNvSpPr>
          <p:nvPr/>
        </p:nvSpPr>
        <p:spPr bwMode="auto">
          <a:xfrm>
            <a:off x="4419600" y="2570163"/>
            <a:ext cx="13541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normal</a:t>
            </a:r>
            <a:br>
              <a:rPr lang="en-US" sz="2400" b="1"/>
            </a:br>
            <a:r>
              <a:rPr lang="en-US" sz="2400" b="1"/>
              <a:t>auto</a:t>
            </a:r>
          </a:p>
        </p:txBody>
      </p:sp>
      <p:sp>
        <p:nvSpPr>
          <p:cNvPr id="20487" name="Text Box 7"/>
          <p:cNvSpPr txBox="1">
            <a:spLocks noChangeArrowheads="1"/>
          </p:cNvSpPr>
          <p:nvPr/>
        </p:nvSpPr>
        <p:spPr bwMode="auto">
          <a:xfrm>
            <a:off x="2132013" y="2570163"/>
            <a:ext cx="1641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fast track</a:t>
            </a:r>
            <a:br>
              <a:rPr lang="en-US" sz="2400" b="1"/>
            </a:br>
            <a:r>
              <a:rPr lang="en-US" sz="2400" b="1"/>
              <a:t>auto</a:t>
            </a:r>
          </a:p>
        </p:txBody>
      </p:sp>
      <p:sp>
        <p:nvSpPr>
          <p:cNvPr id="20488" name="Line 8"/>
          <p:cNvSpPr>
            <a:spLocks noChangeShapeType="1"/>
          </p:cNvSpPr>
          <p:nvPr/>
        </p:nvSpPr>
        <p:spPr bwMode="auto">
          <a:xfrm>
            <a:off x="4017963" y="3284538"/>
            <a:ext cx="0" cy="3167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89" name="Line 9"/>
          <p:cNvSpPr>
            <a:spLocks noChangeShapeType="1"/>
          </p:cNvSpPr>
          <p:nvPr/>
        </p:nvSpPr>
        <p:spPr bwMode="auto">
          <a:xfrm>
            <a:off x="6175375" y="3268663"/>
            <a:ext cx="0" cy="3165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0" name="Text Box 10"/>
          <p:cNvSpPr txBox="1">
            <a:spLocks noChangeArrowheads="1"/>
          </p:cNvSpPr>
          <p:nvPr/>
        </p:nvSpPr>
        <p:spPr bwMode="auto">
          <a:xfrm>
            <a:off x="611188" y="3660775"/>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west</a:t>
            </a:r>
          </a:p>
        </p:txBody>
      </p:sp>
      <p:sp>
        <p:nvSpPr>
          <p:cNvPr id="20491" name="Text Box 11"/>
          <p:cNvSpPr txBox="1">
            <a:spLocks noChangeArrowheads="1"/>
          </p:cNvSpPr>
          <p:nvPr/>
        </p:nvSpPr>
        <p:spPr bwMode="auto">
          <a:xfrm>
            <a:off x="612775" y="4716463"/>
            <a:ext cx="135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central</a:t>
            </a:r>
          </a:p>
        </p:txBody>
      </p:sp>
      <p:sp>
        <p:nvSpPr>
          <p:cNvPr id="20492" name="Text Box 12"/>
          <p:cNvSpPr txBox="1">
            <a:spLocks noChangeArrowheads="1"/>
          </p:cNvSpPr>
          <p:nvPr/>
        </p:nvSpPr>
        <p:spPr bwMode="auto">
          <a:xfrm>
            <a:off x="611188" y="5770563"/>
            <a:ext cx="135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east</a:t>
            </a:r>
          </a:p>
        </p:txBody>
      </p:sp>
      <p:sp>
        <p:nvSpPr>
          <p:cNvPr id="20493" name="Line 13"/>
          <p:cNvSpPr>
            <a:spLocks noChangeShapeType="1"/>
          </p:cNvSpPr>
          <p:nvPr/>
        </p:nvSpPr>
        <p:spPr bwMode="auto">
          <a:xfrm>
            <a:off x="1846263" y="4340225"/>
            <a:ext cx="64849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4" name="Line 14"/>
          <p:cNvSpPr>
            <a:spLocks noChangeShapeType="1"/>
          </p:cNvSpPr>
          <p:nvPr/>
        </p:nvSpPr>
        <p:spPr bwMode="auto">
          <a:xfrm>
            <a:off x="1858963" y="5395913"/>
            <a:ext cx="648493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0495" name="Group 15"/>
          <p:cNvGrpSpPr>
            <a:grpSpLocks/>
          </p:cNvGrpSpPr>
          <p:nvPr/>
        </p:nvGrpSpPr>
        <p:grpSpPr bwMode="auto">
          <a:xfrm>
            <a:off x="1939925" y="3349625"/>
            <a:ext cx="2020888" cy="914400"/>
            <a:chOff x="1222" y="2111"/>
            <a:chExt cx="1273" cy="576"/>
          </a:xfrm>
        </p:grpSpPr>
        <p:grpSp>
          <p:nvGrpSpPr>
            <p:cNvPr id="20554" name="Group 16"/>
            <p:cNvGrpSpPr>
              <a:grpSpLocks/>
            </p:cNvGrpSpPr>
            <p:nvPr/>
          </p:nvGrpSpPr>
          <p:grpSpPr bwMode="auto">
            <a:xfrm>
              <a:off x="1222" y="2154"/>
              <a:ext cx="501" cy="502"/>
              <a:chOff x="2452" y="533"/>
              <a:chExt cx="808" cy="809"/>
            </a:xfrm>
          </p:grpSpPr>
          <p:sp>
            <p:nvSpPr>
              <p:cNvPr id="20556" name="AutoShape 1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7" name="AutoShape 1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8" name="AutoShape 1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9" name="Rectangle 2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55" name="Text Box 21"/>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west</a:t>
              </a:r>
            </a:p>
          </p:txBody>
        </p:sp>
      </p:grpSp>
      <p:grpSp>
        <p:nvGrpSpPr>
          <p:cNvPr id="20496" name="Group 22"/>
          <p:cNvGrpSpPr>
            <a:grpSpLocks/>
          </p:cNvGrpSpPr>
          <p:nvPr/>
        </p:nvGrpSpPr>
        <p:grpSpPr bwMode="auto">
          <a:xfrm>
            <a:off x="4089400" y="3349625"/>
            <a:ext cx="2020888" cy="914400"/>
            <a:chOff x="1222" y="2111"/>
            <a:chExt cx="1273" cy="576"/>
          </a:xfrm>
        </p:grpSpPr>
        <p:grpSp>
          <p:nvGrpSpPr>
            <p:cNvPr id="20548" name="Group 23"/>
            <p:cNvGrpSpPr>
              <a:grpSpLocks/>
            </p:cNvGrpSpPr>
            <p:nvPr/>
          </p:nvGrpSpPr>
          <p:grpSpPr bwMode="auto">
            <a:xfrm>
              <a:off x="1222" y="2154"/>
              <a:ext cx="501" cy="502"/>
              <a:chOff x="2452" y="533"/>
              <a:chExt cx="808" cy="809"/>
            </a:xfrm>
          </p:grpSpPr>
          <p:sp>
            <p:nvSpPr>
              <p:cNvPr id="20550" name="AutoShape 2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1" name="AutoShape 2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2" name="AutoShape 2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53" name="Rectangle 2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49" name="Text Box 28"/>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west</a:t>
              </a:r>
            </a:p>
          </p:txBody>
        </p:sp>
      </p:grpSp>
      <p:grpSp>
        <p:nvGrpSpPr>
          <p:cNvPr id="20497" name="Group 29"/>
          <p:cNvGrpSpPr>
            <a:grpSpLocks/>
          </p:cNvGrpSpPr>
          <p:nvPr/>
        </p:nvGrpSpPr>
        <p:grpSpPr bwMode="auto">
          <a:xfrm>
            <a:off x="6257925" y="3349625"/>
            <a:ext cx="2020888" cy="914400"/>
            <a:chOff x="1222" y="2111"/>
            <a:chExt cx="1273" cy="576"/>
          </a:xfrm>
        </p:grpSpPr>
        <p:grpSp>
          <p:nvGrpSpPr>
            <p:cNvPr id="20542" name="Group 30"/>
            <p:cNvGrpSpPr>
              <a:grpSpLocks/>
            </p:cNvGrpSpPr>
            <p:nvPr/>
          </p:nvGrpSpPr>
          <p:grpSpPr bwMode="auto">
            <a:xfrm>
              <a:off x="1222" y="2154"/>
              <a:ext cx="501" cy="502"/>
              <a:chOff x="2452" y="533"/>
              <a:chExt cx="808" cy="809"/>
            </a:xfrm>
          </p:grpSpPr>
          <p:sp>
            <p:nvSpPr>
              <p:cNvPr id="20544" name="AutoShape 3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5" name="AutoShape 3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6" name="AutoShape 3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7" name="Rectangle 3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43" name="Text Box 35"/>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west</a:t>
              </a:r>
            </a:p>
          </p:txBody>
        </p:sp>
      </p:grpSp>
      <p:sp>
        <p:nvSpPr>
          <p:cNvPr id="20498" name="Text Box 36"/>
          <p:cNvSpPr txBox="1">
            <a:spLocks noChangeArrowheads="1"/>
          </p:cNvSpPr>
          <p:nvPr/>
        </p:nvSpPr>
        <p:spPr bwMode="auto">
          <a:xfrm>
            <a:off x="4298950" y="2147888"/>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TYPE</a:t>
            </a:r>
          </a:p>
        </p:txBody>
      </p:sp>
      <p:sp>
        <p:nvSpPr>
          <p:cNvPr id="20499" name="Text Box 37"/>
          <p:cNvSpPr txBox="1">
            <a:spLocks noChangeArrowheads="1"/>
          </p:cNvSpPr>
          <p:nvPr/>
        </p:nvSpPr>
        <p:spPr bwMode="auto">
          <a:xfrm rot="-5400000">
            <a:off x="-288925" y="4689475"/>
            <a:ext cx="1641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REGION</a:t>
            </a:r>
          </a:p>
        </p:txBody>
      </p:sp>
      <p:grpSp>
        <p:nvGrpSpPr>
          <p:cNvPr id="20500" name="Group 38"/>
          <p:cNvGrpSpPr>
            <a:grpSpLocks/>
          </p:cNvGrpSpPr>
          <p:nvPr/>
        </p:nvGrpSpPr>
        <p:grpSpPr bwMode="auto">
          <a:xfrm>
            <a:off x="1935163" y="4383088"/>
            <a:ext cx="2020887" cy="914400"/>
            <a:chOff x="1222" y="2111"/>
            <a:chExt cx="1273" cy="576"/>
          </a:xfrm>
        </p:grpSpPr>
        <p:grpSp>
          <p:nvGrpSpPr>
            <p:cNvPr id="20536" name="Group 39"/>
            <p:cNvGrpSpPr>
              <a:grpSpLocks/>
            </p:cNvGrpSpPr>
            <p:nvPr/>
          </p:nvGrpSpPr>
          <p:grpSpPr bwMode="auto">
            <a:xfrm>
              <a:off x="1222" y="2154"/>
              <a:ext cx="501" cy="502"/>
              <a:chOff x="2452" y="533"/>
              <a:chExt cx="808" cy="809"/>
            </a:xfrm>
          </p:grpSpPr>
          <p:sp>
            <p:nvSpPr>
              <p:cNvPr id="20538"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9"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0"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41"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37" name="Text Box 44"/>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central</a:t>
              </a:r>
            </a:p>
          </p:txBody>
        </p:sp>
      </p:grpSp>
      <p:grpSp>
        <p:nvGrpSpPr>
          <p:cNvPr id="20501" name="Group 45"/>
          <p:cNvGrpSpPr>
            <a:grpSpLocks/>
          </p:cNvGrpSpPr>
          <p:nvPr/>
        </p:nvGrpSpPr>
        <p:grpSpPr bwMode="auto">
          <a:xfrm>
            <a:off x="4084638" y="4383088"/>
            <a:ext cx="2020887" cy="914400"/>
            <a:chOff x="1222" y="2111"/>
            <a:chExt cx="1273" cy="576"/>
          </a:xfrm>
        </p:grpSpPr>
        <p:grpSp>
          <p:nvGrpSpPr>
            <p:cNvPr id="20530" name="Group 46"/>
            <p:cNvGrpSpPr>
              <a:grpSpLocks/>
            </p:cNvGrpSpPr>
            <p:nvPr/>
          </p:nvGrpSpPr>
          <p:grpSpPr bwMode="auto">
            <a:xfrm>
              <a:off x="1222" y="2154"/>
              <a:ext cx="501" cy="502"/>
              <a:chOff x="2452" y="533"/>
              <a:chExt cx="808" cy="809"/>
            </a:xfrm>
          </p:grpSpPr>
          <p:sp>
            <p:nvSpPr>
              <p:cNvPr id="20532" name="AutoShape 4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3" name="AutoShape 4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4" name="AutoShape 4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35" name="Rectangle 5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31" name="Text Box 51"/>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central</a:t>
              </a:r>
            </a:p>
          </p:txBody>
        </p:sp>
      </p:grpSp>
      <p:grpSp>
        <p:nvGrpSpPr>
          <p:cNvPr id="20502" name="Group 52"/>
          <p:cNvGrpSpPr>
            <a:grpSpLocks/>
          </p:cNvGrpSpPr>
          <p:nvPr/>
        </p:nvGrpSpPr>
        <p:grpSpPr bwMode="auto">
          <a:xfrm>
            <a:off x="6253163" y="4383088"/>
            <a:ext cx="2020887" cy="914400"/>
            <a:chOff x="1222" y="2111"/>
            <a:chExt cx="1273" cy="576"/>
          </a:xfrm>
        </p:grpSpPr>
        <p:grpSp>
          <p:nvGrpSpPr>
            <p:cNvPr id="20524" name="Group 53"/>
            <p:cNvGrpSpPr>
              <a:grpSpLocks/>
            </p:cNvGrpSpPr>
            <p:nvPr/>
          </p:nvGrpSpPr>
          <p:grpSpPr bwMode="auto">
            <a:xfrm>
              <a:off x="1222" y="2154"/>
              <a:ext cx="501" cy="502"/>
              <a:chOff x="2452" y="533"/>
              <a:chExt cx="808" cy="809"/>
            </a:xfrm>
          </p:grpSpPr>
          <p:sp>
            <p:nvSpPr>
              <p:cNvPr id="20526" name="AutoShape 5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7" name="AutoShape 5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8" name="AutoShape 5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9" name="Rectangle 5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25" name="Text Box 58"/>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central</a:t>
              </a:r>
            </a:p>
          </p:txBody>
        </p:sp>
      </p:grpSp>
      <p:grpSp>
        <p:nvGrpSpPr>
          <p:cNvPr id="20503" name="Group 59"/>
          <p:cNvGrpSpPr>
            <a:grpSpLocks/>
          </p:cNvGrpSpPr>
          <p:nvPr/>
        </p:nvGrpSpPr>
        <p:grpSpPr bwMode="auto">
          <a:xfrm>
            <a:off x="1931988" y="5467350"/>
            <a:ext cx="2020887" cy="914400"/>
            <a:chOff x="1222" y="2111"/>
            <a:chExt cx="1273" cy="576"/>
          </a:xfrm>
        </p:grpSpPr>
        <p:grpSp>
          <p:nvGrpSpPr>
            <p:cNvPr id="20518" name="Group 60"/>
            <p:cNvGrpSpPr>
              <a:grpSpLocks/>
            </p:cNvGrpSpPr>
            <p:nvPr/>
          </p:nvGrpSpPr>
          <p:grpSpPr bwMode="auto">
            <a:xfrm>
              <a:off x="1222" y="2154"/>
              <a:ext cx="501" cy="502"/>
              <a:chOff x="2452" y="533"/>
              <a:chExt cx="808" cy="809"/>
            </a:xfrm>
          </p:grpSpPr>
          <p:sp>
            <p:nvSpPr>
              <p:cNvPr id="20520" name="AutoShape 6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1" name="AutoShape 6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2" name="AutoShape 6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23" name="Rectangle 6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19" name="Text Box 65"/>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fast track auto</a:t>
              </a:r>
              <a:br>
                <a:rPr lang="en-US" sz="2000" b="1">
                  <a:solidFill>
                    <a:srgbClr val="CC9900"/>
                  </a:solidFill>
                </a:rPr>
              </a:br>
              <a:r>
                <a:rPr lang="en-US" sz="2000" b="1">
                  <a:solidFill>
                    <a:srgbClr val="CC9900"/>
                  </a:solidFill>
                </a:rPr>
                <a:t>east</a:t>
              </a:r>
            </a:p>
          </p:txBody>
        </p:sp>
      </p:grpSp>
      <p:grpSp>
        <p:nvGrpSpPr>
          <p:cNvPr id="20504" name="Group 66"/>
          <p:cNvGrpSpPr>
            <a:grpSpLocks/>
          </p:cNvGrpSpPr>
          <p:nvPr/>
        </p:nvGrpSpPr>
        <p:grpSpPr bwMode="auto">
          <a:xfrm>
            <a:off x="4081463" y="5467350"/>
            <a:ext cx="2020887" cy="914400"/>
            <a:chOff x="1222" y="2111"/>
            <a:chExt cx="1273" cy="576"/>
          </a:xfrm>
        </p:grpSpPr>
        <p:grpSp>
          <p:nvGrpSpPr>
            <p:cNvPr id="20512" name="Group 67"/>
            <p:cNvGrpSpPr>
              <a:grpSpLocks/>
            </p:cNvGrpSpPr>
            <p:nvPr/>
          </p:nvGrpSpPr>
          <p:grpSpPr bwMode="auto">
            <a:xfrm>
              <a:off x="1222" y="2154"/>
              <a:ext cx="501" cy="502"/>
              <a:chOff x="2452" y="533"/>
              <a:chExt cx="808" cy="809"/>
            </a:xfrm>
          </p:grpSpPr>
          <p:sp>
            <p:nvSpPr>
              <p:cNvPr id="20514" name="AutoShape 6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5" name="AutoShape 6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6" name="AutoShape 7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7" name="Rectangle 7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13" name="Text Box 72"/>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normal auto</a:t>
              </a:r>
              <a:br>
                <a:rPr lang="en-US" sz="2000" b="1">
                  <a:solidFill>
                    <a:srgbClr val="CC9900"/>
                  </a:solidFill>
                </a:rPr>
              </a:br>
              <a:r>
                <a:rPr lang="en-US" sz="2000" b="1">
                  <a:solidFill>
                    <a:srgbClr val="CC9900"/>
                  </a:solidFill>
                </a:rPr>
                <a:t>east</a:t>
              </a:r>
            </a:p>
          </p:txBody>
        </p:sp>
      </p:grpSp>
      <p:grpSp>
        <p:nvGrpSpPr>
          <p:cNvPr id="20505" name="Group 73"/>
          <p:cNvGrpSpPr>
            <a:grpSpLocks/>
          </p:cNvGrpSpPr>
          <p:nvPr/>
        </p:nvGrpSpPr>
        <p:grpSpPr bwMode="auto">
          <a:xfrm>
            <a:off x="6249988" y="5467350"/>
            <a:ext cx="2020887" cy="914400"/>
            <a:chOff x="1222" y="2111"/>
            <a:chExt cx="1273" cy="576"/>
          </a:xfrm>
        </p:grpSpPr>
        <p:grpSp>
          <p:nvGrpSpPr>
            <p:cNvPr id="20506" name="Group 74"/>
            <p:cNvGrpSpPr>
              <a:grpSpLocks/>
            </p:cNvGrpSpPr>
            <p:nvPr/>
          </p:nvGrpSpPr>
          <p:grpSpPr bwMode="auto">
            <a:xfrm>
              <a:off x="1222" y="2154"/>
              <a:ext cx="501" cy="502"/>
              <a:chOff x="2452" y="533"/>
              <a:chExt cx="808" cy="809"/>
            </a:xfrm>
          </p:grpSpPr>
          <p:sp>
            <p:nvSpPr>
              <p:cNvPr id="20508" name="AutoShape 7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09" name="AutoShape 7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0" name="AutoShape 7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0511" name="Rectangle 7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0507" name="Text Box 79"/>
            <p:cNvSpPr txBox="1">
              <a:spLocks noChangeArrowheads="1"/>
            </p:cNvSpPr>
            <p:nvPr/>
          </p:nvSpPr>
          <p:spPr bwMode="auto">
            <a:xfrm>
              <a:off x="1759" y="2111"/>
              <a:ext cx="73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CC9900"/>
                  </a:solidFill>
                </a:rPr>
                <a:t>workers'</a:t>
              </a:r>
              <a:br>
                <a:rPr lang="en-US" sz="2000" b="1">
                  <a:solidFill>
                    <a:srgbClr val="CC9900"/>
                  </a:solidFill>
                </a:rPr>
              </a:br>
              <a:r>
                <a:rPr lang="en-US" sz="2000" b="1">
                  <a:solidFill>
                    <a:srgbClr val="CC9900"/>
                  </a:solidFill>
                </a:rPr>
                <a:t>comp</a:t>
              </a:r>
              <a:br>
                <a:rPr lang="en-US" sz="2000" b="1">
                  <a:solidFill>
                    <a:srgbClr val="CC9900"/>
                  </a:solidFill>
                </a:rPr>
              </a:br>
              <a:r>
                <a:rPr lang="en-US" sz="2000" b="1">
                  <a:solidFill>
                    <a:srgbClr val="CC9900"/>
                  </a:solidFill>
                </a:rPr>
                <a:t>east</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Assignment cannot stop at the group level</a:t>
            </a:r>
          </a:p>
        </p:txBody>
      </p:sp>
      <p:sp>
        <p:nvSpPr>
          <p:cNvPr id="21507" name="Rectangle 3"/>
          <p:cNvSpPr>
            <a:spLocks noGrp="1" noChangeArrowheads="1"/>
          </p:cNvSpPr>
          <p:nvPr>
            <p:ph idx="1"/>
          </p:nvPr>
        </p:nvSpPr>
        <p:spPr>
          <a:xfrm>
            <a:off x="487450" y="4775918"/>
            <a:ext cx="8568868" cy="1246188"/>
          </a:xfrm>
        </p:spPr>
        <p:txBody>
          <a:bodyPr/>
          <a:lstStyle/>
          <a:p>
            <a:pPr>
              <a:buFont typeface="Arial" charset="0"/>
              <a:buChar char="•"/>
            </a:pPr>
            <a:r>
              <a:rPr lang="en-US" dirty="0" smtClean="0"/>
              <a:t>Objects are not considered assigned until they are assigned to both group </a:t>
            </a:r>
            <a:r>
              <a:rPr lang="en-US" i="1" dirty="0" smtClean="0"/>
              <a:t>and</a:t>
            </a:r>
            <a:r>
              <a:rPr lang="en-US" dirty="0" smtClean="0"/>
              <a:t> user within that group</a:t>
            </a:r>
          </a:p>
          <a:p>
            <a:pPr>
              <a:buFont typeface="Arial" charset="0"/>
              <a:buChar char="•"/>
            </a:pPr>
            <a:r>
              <a:rPr lang="en-US" dirty="0" smtClean="0"/>
              <a:t>ClaimCenter has assignment capabilities that handle rare cases where objects are not assigned to groups and/or users</a:t>
            </a:r>
          </a:p>
        </p:txBody>
      </p:sp>
      <p:grpSp>
        <p:nvGrpSpPr>
          <p:cNvPr id="21508" name="Group 4"/>
          <p:cNvGrpSpPr>
            <a:grpSpLocks/>
          </p:cNvGrpSpPr>
          <p:nvPr/>
        </p:nvGrpSpPr>
        <p:grpSpPr bwMode="auto">
          <a:xfrm>
            <a:off x="969963" y="2274888"/>
            <a:ext cx="1319212" cy="971550"/>
            <a:chOff x="2083" y="1606"/>
            <a:chExt cx="1489" cy="1097"/>
          </a:xfrm>
        </p:grpSpPr>
        <p:sp>
          <p:nvSpPr>
            <p:cNvPr id="21605"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606"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7"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8"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609"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1610"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611"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2"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613"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14"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15"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6"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17"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618" name="Group 18"/>
            <p:cNvGrpSpPr>
              <a:grpSpLocks/>
            </p:cNvGrpSpPr>
            <p:nvPr/>
          </p:nvGrpSpPr>
          <p:grpSpPr bwMode="auto">
            <a:xfrm>
              <a:off x="2221" y="1871"/>
              <a:ext cx="518" cy="782"/>
              <a:chOff x="2400" y="1656"/>
              <a:chExt cx="752" cy="1136"/>
            </a:xfrm>
          </p:grpSpPr>
          <p:sp>
            <p:nvSpPr>
              <p:cNvPr id="21631"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32"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3"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4"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35"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1636"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619" name="Group 26"/>
            <p:cNvGrpSpPr>
              <a:grpSpLocks/>
            </p:cNvGrpSpPr>
            <p:nvPr/>
          </p:nvGrpSpPr>
          <p:grpSpPr bwMode="auto">
            <a:xfrm rot="-6511945">
              <a:off x="2834" y="1842"/>
              <a:ext cx="518" cy="783"/>
              <a:chOff x="2400" y="1656"/>
              <a:chExt cx="752" cy="1136"/>
            </a:xfrm>
          </p:grpSpPr>
          <p:sp>
            <p:nvSpPr>
              <p:cNvPr id="21624"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25"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6"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7"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8"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629"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30"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620"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1621"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622"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623"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1509" name="Text Box 38"/>
          <p:cNvSpPr txBox="1">
            <a:spLocks noChangeArrowheads="1"/>
          </p:cNvSpPr>
          <p:nvPr/>
        </p:nvSpPr>
        <p:spPr bwMode="auto">
          <a:xfrm>
            <a:off x="452438" y="3267075"/>
            <a:ext cx="25161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Claim 100-00-000027</a:t>
            </a:r>
            <a:br>
              <a:rPr lang="en-US" sz="2000" b="1" dirty="0"/>
            </a:br>
            <a:r>
              <a:rPr lang="en-US" sz="2000" b="1" dirty="0"/>
              <a:t>location: Missouri</a:t>
            </a:r>
            <a:br>
              <a:rPr lang="en-US" sz="2000" b="1" dirty="0"/>
            </a:br>
            <a:r>
              <a:rPr lang="en-US" sz="2000" b="1" dirty="0" err="1"/>
              <a:t>seg</a:t>
            </a:r>
            <a:r>
              <a:rPr lang="en-US" sz="2000" b="1" dirty="0"/>
              <a:t>: mid-complexity</a:t>
            </a:r>
          </a:p>
        </p:txBody>
      </p:sp>
      <p:grpSp>
        <p:nvGrpSpPr>
          <p:cNvPr id="21510" name="Group 39"/>
          <p:cNvGrpSpPr>
            <a:grpSpLocks/>
          </p:cNvGrpSpPr>
          <p:nvPr/>
        </p:nvGrpSpPr>
        <p:grpSpPr bwMode="auto">
          <a:xfrm>
            <a:off x="4043363" y="1252538"/>
            <a:ext cx="958850" cy="960437"/>
            <a:chOff x="2452" y="533"/>
            <a:chExt cx="808" cy="809"/>
          </a:xfrm>
        </p:grpSpPr>
        <p:sp>
          <p:nvSpPr>
            <p:cNvPr id="21601" name="AutoShape 4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2" name="AutoShape 4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3" name="AutoShape 4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604" name="Rectangle 4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44"/>
          <p:cNvSpPr txBox="1">
            <a:spLocks noChangeArrowheads="1"/>
          </p:cNvSpPr>
          <p:nvPr/>
        </p:nvSpPr>
        <p:spPr bwMode="auto">
          <a:xfrm>
            <a:off x="3367088" y="225583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Midwest Normal Auto Adjusters</a:t>
            </a:r>
          </a:p>
        </p:txBody>
      </p:sp>
      <p:grpSp>
        <p:nvGrpSpPr>
          <p:cNvPr id="21512" name="Group 45"/>
          <p:cNvGrpSpPr>
            <a:grpSpLocks/>
          </p:cNvGrpSpPr>
          <p:nvPr/>
        </p:nvGrpSpPr>
        <p:grpSpPr bwMode="auto">
          <a:xfrm>
            <a:off x="6084888" y="819150"/>
            <a:ext cx="2727325" cy="584200"/>
            <a:chOff x="3763" y="399"/>
            <a:chExt cx="1718" cy="368"/>
          </a:xfrm>
        </p:grpSpPr>
        <p:sp>
          <p:nvSpPr>
            <p:cNvPr id="21586" name="Text Box 46"/>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Peter Beebe</a:t>
              </a:r>
            </a:p>
          </p:txBody>
        </p:sp>
        <p:grpSp>
          <p:nvGrpSpPr>
            <p:cNvPr id="21587" name="Group 47"/>
            <p:cNvGrpSpPr>
              <a:grpSpLocks/>
            </p:cNvGrpSpPr>
            <p:nvPr/>
          </p:nvGrpSpPr>
          <p:grpSpPr bwMode="auto">
            <a:xfrm>
              <a:off x="3763" y="399"/>
              <a:ext cx="546" cy="368"/>
              <a:chOff x="2984" y="3331"/>
              <a:chExt cx="845" cy="569"/>
            </a:xfrm>
          </p:grpSpPr>
          <p:sp>
            <p:nvSpPr>
              <p:cNvPr id="21588"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89" name="Group 49"/>
              <p:cNvGrpSpPr>
                <a:grpSpLocks/>
              </p:cNvGrpSpPr>
              <p:nvPr/>
            </p:nvGrpSpPr>
            <p:grpSpPr bwMode="auto">
              <a:xfrm>
                <a:off x="3386" y="3487"/>
                <a:ext cx="443" cy="398"/>
                <a:chOff x="4838" y="2218"/>
                <a:chExt cx="395" cy="355"/>
              </a:xfrm>
            </p:grpSpPr>
            <p:sp>
              <p:nvSpPr>
                <p:cNvPr id="21590" name="Freeform 50"/>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1"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2"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3"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4"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5"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6"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97"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0"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13" name="Group 61"/>
          <p:cNvGrpSpPr>
            <a:grpSpLocks/>
          </p:cNvGrpSpPr>
          <p:nvPr/>
        </p:nvGrpSpPr>
        <p:grpSpPr bwMode="auto">
          <a:xfrm>
            <a:off x="6084888" y="1417638"/>
            <a:ext cx="2727325" cy="584200"/>
            <a:chOff x="3763" y="399"/>
            <a:chExt cx="1718" cy="368"/>
          </a:xfrm>
        </p:grpSpPr>
        <p:sp>
          <p:nvSpPr>
            <p:cNvPr id="21571" name="Text Box 62"/>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Dana Evans</a:t>
              </a:r>
            </a:p>
          </p:txBody>
        </p:sp>
        <p:grpSp>
          <p:nvGrpSpPr>
            <p:cNvPr id="21572" name="Group 63"/>
            <p:cNvGrpSpPr>
              <a:grpSpLocks/>
            </p:cNvGrpSpPr>
            <p:nvPr/>
          </p:nvGrpSpPr>
          <p:grpSpPr bwMode="auto">
            <a:xfrm>
              <a:off x="3763" y="399"/>
              <a:ext cx="546" cy="368"/>
              <a:chOff x="2984" y="3331"/>
              <a:chExt cx="845" cy="569"/>
            </a:xfrm>
          </p:grpSpPr>
          <p:sp>
            <p:nvSpPr>
              <p:cNvPr id="21573" name="AutoShape 6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74" name="Group 65"/>
              <p:cNvGrpSpPr>
                <a:grpSpLocks/>
              </p:cNvGrpSpPr>
              <p:nvPr/>
            </p:nvGrpSpPr>
            <p:grpSpPr bwMode="auto">
              <a:xfrm>
                <a:off x="3386" y="3487"/>
                <a:ext cx="443" cy="398"/>
                <a:chOff x="4838" y="2218"/>
                <a:chExt cx="395" cy="355"/>
              </a:xfrm>
            </p:grpSpPr>
            <p:sp>
              <p:nvSpPr>
                <p:cNvPr id="21575" name="Freeform 66"/>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6" name="Freeform 6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7" name="Freeform 6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8" name="Freeform 6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9" name="Freeform 7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0" name="Freeform 7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1" name="Freeform 7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2" name="Rectangle 7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3" name="Rectangle 7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4" name="Freeform 7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5" name="Rectangle 7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14" name="Group 77"/>
          <p:cNvGrpSpPr>
            <a:grpSpLocks/>
          </p:cNvGrpSpPr>
          <p:nvPr/>
        </p:nvGrpSpPr>
        <p:grpSpPr bwMode="auto">
          <a:xfrm>
            <a:off x="6084888" y="2009775"/>
            <a:ext cx="2727325" cy="584200"/>
            <a:chOff x="3763" y="399"/>
            <a:chExt cx="1718" cy="368"/>
          </a:xfrm>
        </p:grpSpPr>
        <p:sp>
          <p:nvSpPr>
            <p:cNvPr id="21556" name="Text Box 78"/>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Leroy Martel</a:t>
              </a:r>
            </a:p>
          </p:txBody>
        </p:sp>
        <p:grpSp>
          <p:nvGrpSpPr>
            <p:cNvPr id="21557" name="Group 79"/>
            <p:cNvGrpSpPr>
              <a:grpSpLocks/>
            </p:cNvGrpSpPr>
            <p:nvPr/>
          </p:nvGrpSpPr>
          <p:grpSpPr bwMode="auto">
            <a:xfrm>
              <a:off x="3763" y="399"/>
              <a:ext cx="546" cy="368"/>
              <a:chOff x="2984" y="3331"/>
              <a:chExt cx="845" cy="569"/>
            </a:xfrm>
          </p:grpSpPr>
          <p:sp>
            <p:nvSpPr>
              <p:cNvPr id="21558" name="AutoShape 8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59" name="Group 81"/>
              <p:cNvGrpSpPr>
                <a:grpSpLocks/>
              </p:cNvGrpSpPr>
              <p:nvPr/>
            </p:nvGrpSpPr>
            <p:grpSpPr bwMode="auto">
              <a:xfrm>
                <a:off x="3386" y="3487"/>
                <a:ext cx="443" cy="398"/>
                <a:chOff x="4838" y="2218"/>
                <a:chExt cx="395" cy="355"/>
              </a:xfrm>
            </p:grpSpPr>
            <p:sp>
              <p:nvSpPr>
                <p:cNvPr id="21560" name="Freeform 82"/>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1" name="Freeform 8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2" name="Freeform 8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3" name="Freeform 8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4" name="Freeform 8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5" name="Freeform 8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6" name="Freeform 8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7" name="Rectangle 8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9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9" name="Freeform 9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0" name="Rectangle 9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21515" name="Line 93"/>
          <p:cNvSpPr>
            <a:spLocks noChangeShapeType="1"/>
          </p:cNvSpPr>
          <p:nvPr/>
        </p:nvSpPr>
        <p:spPr bwMode="auto">
          <a:xfrm flipV="1">
            <a:off x="2298700" y="1749425"/>
            <a:ext cx="2263775" cy="1104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94"/>
          <p:cNvSpPr>
            <a:spLocks noChangeShapeType="1"/>
          </p:cNvSpPr>
          <p:nvPr/>
        </p:nvSpPr>
        <p:spPr bwMode="auto">
          <a:xfrm flipV="1">
            <a:off x="5495925" y="1222375"/>
            <a:ext cx="563563" cy="5270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7" name="Group 95"/>
          <p:cNvGrpSpPr>
            <a:grpSpLocks/>
          </p:cNvGrpSpPr>
          <p:nvPr/>
        </p:nvGrpSpPr>
        <p:grpSpPr bwMode="auto">
          <a:xfrm>
            <a:off x="4043363" y="3119438"/>
            <a:ext cx="958850" cy="960437"/>
            <a:chOff x="2452" y="533"/>
            <a:chExt cx="808" cy="809"/>
          </a:xfrm>
        </p:grpSpPr>
        <p:sp>
          <p:nvSpPr>
            <p:cNvPr id="21552" name="AutoShape 96"/>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3" name="AutoShape 97"/>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4" name="AutoShape 98"/>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1555" name="Rectangle 99"/>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8" name="Text Box 100"/>
          <p:cNvSpPr txBox="1">
            <a:spLocks noChangeArrowheads="1"/>
          </p:cNvSpPr>
          <p:nvPr/>
        </p:nvSpPr>
        <p:spPr bwMode="auto">
          <a:xfrm>
            <a:off x="3367088" y="4103688"/>
            <a:ext cx="237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Midwest Complex Auto Adjusters</a:t>
            </a:r>
          </a:p>
        </p:txBody>
      </p:sp>
      <p:sp>
        <p:nvSpPr>
          <p:cNvPr id="21519" name="Line 101"/>
          <p:cNvSpPr>
            <a:spLocks noChangeShapeType="1"/>
          </p:cNvSpPr>
          <p:nvPr/>
        </p:nvSpPr>
        <p:spPr bwMode="auto">
          <a:xfrm>
            <a:off x="4552950" y="1752600"/>
            <a:ext cx="9525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20" name="Group 102"/>
          <p:cNvGrpSpPr>
            <a:grpSpLocks/>
          </p:cNvGrpSpPr>
          <p:nvPr/>
        </p:nvGrpSpPr>
        <p:grpSpPr bwMode="auto">
          <a:xfrm>
            <a:off x="6084888" y="3055938"/>
            <a:ext cx="2727325" cy="584200"/>
            <a:chOff x="3763" y="399"/>
            <a:chExt cx="1718" cy="368"/>
          </a:xfrm>
        </p:grpSpPr>
        <p:sp>
          <p:nvSpPr>
            <p:cNvPr id="21537" name="Text Box 103"/>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Irvin Hickman</a:t>
              </a:r>
            </a:p>
          </p:txBody>
        </p:sp>
        <p:grpSp>
          <p:nvGrpSpPr>
            <p:cNvPr id="21538" name="Group 104"/>
            <p:cNvGrpSpPr>
              <a:grpSpLocks/>
            </p:cNvGrpSpPr>
            <p:nvPr/>
          </p:nvGrpSpPr>
          <p:grpSpPr bwMode="auto">
            <a:xfrm>
              <a:off x="3763" y="399"/>
              <a:ext cx="546" cy="368"/>
              <a:chOff x="2984" y="3331"/>
              <a:chExt cx="845" cy="569"/>
            </a:xfrm>
          </p:grpSpPr>
          <p:sp>
            <p:nvSpPr>
              <p:cNvPr id="21539" name="AutoShape 10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40" name="Group 106"/>
              <p:cNvGrpSpPr>
                <a:grpSpLocks/>
              </p:cNvGrpSpPr>
              <p:nvPr/>
            </p:nvGrpSpPr>
            <p:grpSpPr bwMode="auto">
              <a:xfrm>
                <a:off x="3386" y="3487"/>
                <a:ext cx="443" cy="398"/>
                <a:chOff x="4838" y="2218"/>
                <a:chExt cx="395" cy="355"/>
              </a:xfrm>
            </p:grpSpPr>
            <p:sp>
              <p:nvSpPr>
                <p:cNvPr id="21541" name="Freeform 10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2" name="Freeform 10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Freeform 11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5" name="Freeform 11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1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7" name="Freeform 11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8" name="Rectangle 11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49" name="Rectangle 11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0" name="Freeform 11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1" name="Rectangle 11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21521" name="Group 118"/>
          <p:cNvGrpSpPr>
            <a:grpSpLocks/>
          </p:cNvGrpSpPr>
          <p:nvPr/>
        </p:nvGrpSpPr>
        <p:grpSpPr bwMode="auto">
          <a:xfrm>
            <a:off x="6084888" y="3648075"/>
            <a:ext cx="2727325" cy="584200"/>
            <a:chOff x="3763" y="399"/>
            <a:chExt cx="1718" cy="368"/>
          </a:xfrm>
        </p:grpSpPr>
        <p:sp>
          <p:nvSpPr>
            <p:cNvPr id="21522" name="Text Box 119"/>
            <p:cNvSpPr txBox="1">
              <a:spLocks noChangeArrowheads="1"/>
            </p:cNvSpPr>
            <p:nvPr/>
          </p:nvSpPr>
          <p:spPr bwMode="auto">
            <a:xfrm>
              <a:off x="4363" y="487"/>
              <a:ext cx="1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Elias Marr</a:t>
              </a:r>
            </a:p>
          </p:txBody>
        </p:sp>
        <p:grpSp>
          <p:nvGrpSpPr>
            <p:cNvPr id="21523" name="Group 120"/>
            <p:cNvGrpSpPr>
              <a:grpSpLocks/>
            </p:cNvGrpSpPr>
            <p:nvPr/>
          </p:nvGrpSpPr>
          <p:grpSpPr bwMode="auto">
            <a:xfrm>
              <a:off x="3763" y="399"/>
              <a:ext cx="546" cy="368"/>
              <a:chOff x="2984" y="3331"/>
              <a:chExt cx="845" cy="569"/>
            </a:xfrm>
          </p:grpSpPr>
          <p:sp>
            <p:nvSpPr>
              <p:cNvPr id="21524" name="AutoShape 1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25" name="Group 122"/>
              <p:cNvGrpSpPr>
                <a:grpSpLocks/>
              </p:cNvGrpSpPr>
              <p:nvPr/>
            </p:nvGrpSpPr>
            <p:grpSpPr bwMode="auto">
              <a:xfrm>
                <a:off x="3386" y="3487"/>
                <a:ext cx="443" cy="398"/>
                <a:chOff x="4838" y="2218"/>
                <a:chExt cx="395" cy="355"/>
              </a:xfrm>
            </p:grpSpPr>
            <p:sp>
              <p:nvSpPr>
                <p:cNvPr id="21526" name="Freeform 12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7" name="Freeform 12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12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Freeform 12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0" name="Freeform 12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1" name="Freeform 12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2" name="Freeform 12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3" name="Rectangle 1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4" name="Rectangle 1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5" name="Freeform 13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Rectangle 1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Identify the assignable objects</a:t>
            </a:r>
          </a:p>
          <a:p>
            <a:pPr lvl="1"/>
            <a:r>
              <a:rPr lang="en-US" smtClean="0"/>
              <a:t>Describe how assignment can be done at the group level</a:t>
            </a:r>
          </a:p>
          <a:p>
            <a:pPr lvl="1"/>
            <a:r>
              <a:rPr lang="en-US" smtClean="0"/>
              <a:t>Describe how assignment can be done at the user level (where the final owner is chosen by rules)</a:t>
            </a:r>
          </a:p>
          <a:p>
            <a:pPr lvl="1"/>
            <a:r>
              <a:rPr lang="en-US" smtClean="0"/>
              <a:t>Describe how assignment can be done at the user level (where the final owner is chosen by a user)</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80" name="Group 117"/>
          <p:cNvGrpSpPr>
            <a:grpSpLocks/>
          </p:cNvGrpSpPr>
          <p:nvPr/>
        </p:nvGrpSpPr>
        <p:grpSpPr bwMode="auto">
          <a:xfrm>
            <a:off x="6946796" y="2012489"/>
            <a:ext cx="570154" cy="563622"/>
            <a:chOff x="3576" y="3153"/>
            <a:chExt cx="784" cy="775"/>
          </a:xfrm>
        </p:grpSpPr>
        <p:sp>
          <p:nvSpPr>
            <p:cNvPr id="23729" name="Freeform 118"/>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23730" name="Freeform 119"/>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1" name="Freeform 120"/>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2" name="Freeform 121"/>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22"/>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23"/>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24"/>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25"/>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26"/>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27"/>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 name="Group 296"/>
          <p:cNvGrpSpPr/>
          <p:nvPr/>
        </p:nvGrpSpPr>
        <p:grpSpPr>
          <a:xfrm>
            <a:off x="6685883" y="1799413"/>
            <a:ext cx="545945" cy="531262"/>
            <a:chOff x="4343400" y="4495800"/>
            <a:chExt cx="762000" cy="741506"/>
          </a:xfrm>
        </p:grpSpPr>
        <p:sp>
          <p:nvSpPr>
            <p:cNvPr id="298" name="Rounded Rectangle 29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299" name="Straight Connector 29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00" name="Picture 2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01" name="Picture 3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pic>
        <p:nvPicPr>
          <p:cNvPr id="23554" name="Picture 2"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1463675"/>
            <a:ext cx="8905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5" name="Group 3"/>
          <p:cNvGrpSpPr>
            <a:grpSpLocks/>
          </p:cNvGrpSpPr>
          <p:nvPr/>
        </p:nvGrpSpPr>
        <p:grpSpPr bwMode="auto">
          <a:xfrm>
            <a:off x="4660900" y="5159375"/>
            <a:ext cx="858838" cy="860425"/>
            <a:chOff x="2440" y="597"/>
            <a:chExt cx="672" cy="673"/>
          </a:xfrm>
        </p:grpSpPr>
        <p:sp>
          <p:nvSpPr>
            <p:cNvPr id="23815" name="Rectangle 4"/>
            <p:cNvSpPr>
              <a:spLocks noChangeArrowheads="1"/>
            </p:cNvSpPr>
            <p:nvPr/>
          </p:nvSpPr>
          <p:spPr bwMode="auto">
            <a:xfrm>
              <a:off x="2440" y="597"/>
              <a:ext cx="672" cy="673"/>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816" name="Group 5"/>
            <p:cNvGrpSpPr>
              <a:grpSpLocks/>
            </p:cNvGrpSpPr>
            <p:nvPr/>
          </p:nvGrpSpPr>
          <p:grpSpPr bwMode="auto">
            <a:xfrm>
              <a:off x="2473" y="601"/>
              <a:ext cx="323" cy="412"/>
              <a:chOff x="2537" y="2185"/>
              <a:chExt cx="299" cy="381"/>
            </a:xfrm>
          </p:grpSpPr>
          <p:sp>
            <p:nvSpPr>
              <p:cNvPr id="23831" name="Rectangle 6"/>
              <p:cNvSpPr>
                <a:spLocks noChangeArrowheads="1"/>
              </p:cNvSpPr>
              <p:nvPr/>
            </p:nvSpPr>
            <p:spPr bwMode="auto">
              <a:xfrm>
                <a:off x="2537" y="2240"/>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32" name="Line 7"/>
              <p:cNvSpPr>
                <a:spLocks noChangeShapeType="1"/>
              </p:cNvSpPr>
              <p:nvPr/>
            </p:nvSpPr>
            <p:spPr bwMode="auto">
              <a:xfrm>
                <a:off x="2597" y="2502"/>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33" name="Line 8"/>
              <p:cNvSpPr>
                <a:spLocks noChangeShapeType="1"/>
              </p:cNvSpPr>
              <p:nvPr/>
            </p:nvSpPr>
            <p:spPr bwMode="auto">
              <a:xfrm>
                <a:off x="2595" y="2426"/>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34" name="Rectangle 9"/>
              <p:cNvSpPr>
                <a:spLocks noChangeArrowheads="1"/>
              </p:cNvSpPr>
              <p:nvPr/>
            </p:nvSpPr>
            <p:spPr bwMode="auto">
              <a:xfrm rot="2658430">
                <a:off x="2716" y="2185"/>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35" name="Freeform 10"/>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36" name="Line 11"/>
              <p:cNvSpPr>
                <a:spLocks noChangeShapeType="1"/>
              </p:cNvSpPr>
              <p:nvPr/>
            </p:nvSpPr>
            <p:spPr bwMode="auto">
              <a:xfrm flipH="1">
                <a:off x="2637" y="2339"/>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817" name="Group 12"/>
            <p:cNvGrpSpPr>
              <a:grpSpLocks/>
            </p:cNvGrpSpPr>
            <p:nvPr/>
          </p:nvGrpSpPr>
          <p:grpSpPr bwMode="auto">
            <a:xfrm>
              <a:off x="2605" y="709"/>
              <a:ext cx="323" cy="412"/>
              <a:chOff x="2633" y="2281"/>
              <a:chExt cx="299" cy="381"/>
            </a:xfrm>
          </p:grpSpPr>
          <p:sp>
            <p:nvSpPr>
              <p:cNvPr id="23825" name="Rectangle 13"/>
              <p:cNvSpPr>
                <a:spLocks noChangeArrowheads="1"/>
              </p:cNvSpPr>
              <p:nvPr/>
            </p:nvSpPr>
            <p:spPr bwMode="auto">
              <a:xfrm>
                <a:off x="2633" y="2336"/>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26" name="Line 14"/>
              <p:cNvSpPr>
                <a:spLocks noChangeShapeType="1"/>
              </p:cNvSpPr>
              <p:nvPr/>
            </p:nvSpPr>
            <p:spPr bwMode="auto">
              <a:xfrm>
                <a:off x="2693" y="2598"/>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7" name="Line 15"/>
              <p:cNvSpPr>
                <a:spLocks noChangeShapeType="1"/>
              </p:cNvSpPr>
              <p:nvPr/>
            </p:nvSpPr>
            <p:spPr bwMode="auto">
              <a:xfrm>
                <a:off x="2691" y="2522"/>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8" name="Rectangle 16"/>
              <p:cNvSpPr>
                <a:spLocks noChangeArrowheads="1"/>
              </p:cNvSpPr>
              <p:nvPr/>
            </p:nvSpPr>
            <p:spPr bwMode="auto">
              <a:xfrm rot="2658430">
                <a:off x="2812" y="2281"/>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29" name="Freeform 17"/>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30" name="Line 18"/>
              <p:cNvSpPr>
                <a:spLocks noChangeShapeType="1"/>
              </p:cNvSpPr>
              <p:nvPr/>
            </p:nvSpPr>
            <p:spPr bwMode="auto">
              <a:xfrm flipH="1">
                <a:off x="2733" y="2435"/>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818" name="Group 19"/>
            <p:cNvGrpSpPr>
              <a:grpSpLocks/>
            </p:cNvGrpSpPr>
            <p:nvPr/>
          </p:nvGrpSpPr>
          <p:grpSpPr bwMode="auto">
            <a:xfrm>
              <a:off x="2737" y="817"/>
              <a:ext cx="323" cy="412"/>
              <a:chOff x="2729" y="2377"/>
              <a:chExt cx="299" cy="381"/>
            </a:xfrm>
          </p:grpSpPr>
          <p:sp>
            <p:nvSpPr>
              <p:cNvPr id="23819" name="Rectangle 20"/>
              <p:cNvSpPr>
                <a:spLocks noChangeArrowheads="1"/>
              </p:cNvSpPr>
              <p:nvPr/>
            </p:nvSpPr>
            <p:spPr bwMode="auto">
              <a:xfrm>
                <a:off x="2729" y="2432"/>
                <a:ext cx="299" cy="326"/>
              </a:xfrm>
              <a:prstGeom prst="rect">
                <a:avLst/>
              </a:prstGeom>
              <a:solidFill>
                <a:srgbClr val="C0C0C0"/>
              </a:solidFill>
              <a:ln w="12700">
                <a:solidFill>
                  <a:srgbClr val="777777"/>
                </a:solidFill>
                <a:miter lim="800000"/>
                <a:headEnd/>
                <a:tailEnd/>
              </a:ln>
            </p:spPr>
            <p:txBody>
              <a:bodyPr wrap="none" anchor="ctr"/>
              <a:lstStyle/>
              <a:p>
                <a:endParaRPr lang="en-US"/>
              </a:p>
            </p:txBody>
          </p:sp>
          <p:sp>
            <p:nvSpPr>
              <p:cNvPr id="23820" name="Line 21"/>
              <p:cNvSpPr>
                <a:spLocks noChangeShapeType="1"/>
              </p:cNvSpPr>
              <p:nvPr/>
            </p:nvSpPr>
            <p:spPr bwMode="auto">
              <a:xfrm>
                <a:off x="2789" y="2694"/>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1" name="Line 22"/>
              <p:cNvSpPr>
                <a:spLocks noChangeShapeType="1"/>
              </p:cNvSpPr>
              <p:nvPr/>
            </p:nvSpPr>
            <p:spPr bwMode="auto">
              <a:xfrm>
                <a:off x="2787" y="2618"/>
                <a:ext cx="181"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22" name="Rectangle 23"/>
              <p:cNvSpPr>
                <a:spLocks noChangeArrowheads="1"/>
              </p:cNvSpPr>
              <p:nvPr/>
            </p:nvSpPr>
            <p:spPr bwMode="auto">
              <a:xfrm rot="2658430">
                <a:off x="2908" y="2377"/>
                <a:ext cx="74" cy="167"/>
              </a:xfrm>
              <a:prstGeom prst="rect">
                <a:avLst/>
              </a:prstGeom>
              <a:solidFill>
                <a:srgbClr val="C0C0C0"/>
              </a:solidFill>
              <a:ln w="28575" algn="ctr">
                <a:solidFill>
                  <a:srgbClr val="777777"/>
                </a:solidFill>
                <a:miter lim="800000"/>
                <a:headEnd/>
                <a:tailEnd/>
              </a:ln>
            </p:spPr>
            <p:txBody>
              <a:bodyPr wrap="none" lIns="0" tIns="0" rIns="0" bIns="0" anchor="ctr">
                <a:spAutoFit/>
              </a:bodyPr>
              <a:lstStyle/>
              <a:p>
                <a:endParaRPr lang="en-US"/>
              </a:p>
            </p:txBody>
          </p:sp>
          <p:sp>
            <p:nvSpPr>
              <p:cNvPr id="23823" name="Freeform 24"/>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777777"/>
                </a:solidFill>
                <a:prstDash val="solid"/>
                <a:round/>
                <a:headEnd type="none" w="med" len="med"/>
                <a:tailEnd type="none" w="med" len="med"/>
              </a:ln>
            </p:spPr>
            <p:txBody>
              <a:bodyPr wrap="none" lIns="0" tIns="0" rIns="0" bIns="0" anchor="ctr">
                <a:spAutoFit/>
              </a:bodyPr>
              <a:lstStyle/>
              <a:p>
                <a:endParaRPr lang="en-US"/>
              </a:p>
            </p:txBody>
          </p:sp>
          <p:sp>
            <p:nvSpPr>
              <p:cNvPr id="23824" name="Line 25"/>
              <p:cNvSpPr>
                <a:spLocks noChangeShapeType="1"/>
              </p:cNvSpPr>
              <p:nvPr/>
            </p:nvSpPr>
            <p:spPr bwMode="auto">
              <a:xfrm flipH="1">
                <a:off x="2829" y="2531"/>
                <a:ext cx="48" cy="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23556" name="Rectangle 26"/>
          <p:cNvSpPr>
            <a:spLocks noGrp="1" noChangeArrowheads="1"/>
          </p:cNvSpPr>
          <p:nvPr>
            <p:ph type="title"/>
          </p:nvPr>
        </p:nvSpPr>
        <p:spPr/>
        <p:txBody>
          <a:bodyPr/>
          <a:lstStyle/>
          <a:p>
            <a:pPr eaLnBrk="1" hangingPunct="1"/>
            <a:r>
              <a:rPr lang="en-US" dirty="0" smtClean="0"/>
              <a:t>Who decides which user within the group gets the object?</a:t>
            </a:r>
          </a:p>
        </p:txBody>
      </p:sp>
      <p:sp>
        <p:nvSpPr>
          <p:cNvPr id="23557" name="Rectangle 27"/>
          <p:cNvSpPr>
            <a:spLocks noGrp="1" noChangeArrowheads="1"/>
          </p:cNvSpPr>
          <p:nvPr>
            <p:ph idx="1"/>
          </p:nvPr>
        </p:nvSpPr>
        <p:spPr>
          <a:xfrm>
            <a:off x="400050" y="1690688"/>
            <a:ext cx="3889375" cy="4699000"/>
          </a:xfrm>
        </p:spPr>
        <p:txBody>
          <a:bodyPr/>
          <a:lstStyle/>
          <a:p>
            <a:pPr>
              <a:buFont typeface="Arial" charset="0"/>
              <a:buChar char="•"/>
            </a:pPr>
            <a:r>
              <a:rPr lang="en-US" smtClean="0"/>
              <a:t>Assignment rules</a:t>
            </a:r>
            <a:br>
              <a:rPr lang="en-US" smtClean="0"/>
            </a:br>
            <a:r>
              <a:rPr lang="en-US" smtClean="0"/>
              <a:t/>
            </a:r>
            <a:br>
              <a:rPr lang="en-US" smtClean="0"/>
            </a:br>
            <a:r>
              <a:rPr lang="en-US" smtClean="0"/>
              <a:t/>
            </a:r>
            <a:br>
              <a:rPr lang="en-US" smtClean="0"/>
            </a:br>
            <a:endParaRPr lang="en-US" smtClean="0"/>
          </a:p>
          <a:p>
            <a:pPr>
              <a:buFont typeface="Arial" charset="0"/>
              <a:buChar char="•"/>
            </a:pPr>
            <a:r>
              <a:rPr lang="en-US" smtClean="0">
                <a:solidFill>
                  <a:srgbClr val="C0C0C0"/>
                </a:solidFill>
              </a:rPr>
              <a:t>Another user (typically a supervisor)</a:t>
            </a:r>
          </a:p>
          <a:p>
            <a:pPr>
              <a:buFont typeface="Wingdings 3" pitchFamily="18" charset="2"/>
              <a:buNone/>
            </a:pPr>
            <a:r>
              <a:rPr lang="en-US" smtClean="0">
                <a:solidFill>
                  <a:srgbClr val="C0C0C0"/>
                </a:solidFill>
              </a:rPr>
              <a:t/>
            </a:r>
            <a:br>
              <a:rPr lang="en-US" smtClean="0">
                <a:solidFill>
                  <a:srgbClr val="C0C0C0"/>
                </a:solidFill>
              </a:rPr>
            </a:br>
            <a:r>
              <a:rPr lang="en-US" smtClean="0">
                <a:solidFill>
                  <a:srgbClr val="C0C0C0"/>
                </a:solidFill>
              </a:rPr>
              <a:t/>
            </a:r>
            <a:br>
              <a:rPr lang="en-US" smtClean="0">
                <a:solidFill>
                  <a:srgbClr val="C0C0C0"/>
                </a:solidFill>
              </a:rPr>
            </a:br>
            <a:endParaRPr lang="en-US" sz="1200" smtClean="0">
              <a:solidFill>
                <a:srgbClr val="C0C0C0"/>
              </a:solidFill>
            </a:endParaRPr>
          </a:p>
          <a:p>
            <a:pPr>
              <a:buFont typeface="Arial" charset="0"/>
              <a:buChar char="•"/>
            </a:pPr>
            <a:r>
              <a:rPr lang="en-US" smtClean="0">
                <a:solidFill>
                  <a:srgbClr val="C0C0C0"/>
                </a:solidFill>
              </a:rPr>
              <a:t>The owner himself (when he/she takes ownership of an unassigned object)</a:t>
            </a:r>
          </a:p>
        </p:txBody>
      </p:sp>
      <p:sp>
        <p:nvSpPr>
          <p:cNvPr id="23558" name="Line 28"/>
          <p:cNvSpPr>
            <a:spLocks noChangeShapeType="1"/>
          </p:cNvSpPr>
          <p:nvPr/>
        </p:nvSpPr>
        <p:spPr bwMode="auto">
          <a:xfrm>
            <a:off x="5502275" y="3643313"/>
            <a:ext cx="200342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AutoShape 29"/>
          <p:cNvSpPr>
            <a:spLocks noChangeArrowheads="1"/>
          </p:cNvSpPr>
          <p:nvPr/>
        </p:nvSpPr>
        <p:spPr bwMode="auto">
          <a:xfrm>
            <a:off x="7539038" y="33305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23560" name="Group 30"/>
          <p:cNvGrpSpPr>
            <a:grpSpLocks/>
          </p:cNvGrpSpPr>
          <p:nvPr/>
        </p:nvGrpSpPr>
        <p:grpSpPr bwMode="auto">
          <a:xfrm>
            <a:off x="7997825" y="3508375"/>
            <a:ext cx="504825" cy="455613"/>
            <a:chOff x="4838" y="2218"/>
            <a:chExt cx="395" cy="355"/>
          </a:xfrm>
        </p:grpSpPr>
        <p:sp>
          <p:nvSpPr>
            <p:cNvPr id="23804" name="Freeform 3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5"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6"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7"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8"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09"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0"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1" name="Rectangle 38"/>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12" name="Rectangle 39"/>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13"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14" name="Rectangle 41"/>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3561" name="Text Box 42"/>
          <p:cNvSpPr txBox="1">
            <a:spLocks noChangeArrowheads="1"/>
          </p:cNvSpPr>
          <p:nvPr/>
        </p:nvSpPr>
        <p:spPr bwMode="auto">
          <a:xfrm>
            <a:off x="7597775" y="40386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grpSp>
        <p:nvGrpSpPr>
          <p:cNvPr id="23562" name="Group 43"/>
          <p:cNvGrpSpPr>
            <a:grpSpLocks/>
          </p:cNvGrpSpPr>
          <p:nvPr/>
        </p:nvGrpSpPr>
        <p:grpSpPr bwMode="auto">
          <a:xfrm>
            <a:off x="6064250" y="3317875"/>
            <a:ext cx="839788" cy="619125"/>
            <a:chOff x="2083" y="1606"/>
            <a:chExt cx="1489" cy="1097"/>
          </a:xfrm>
        </p:grpSpPr>
        <p:sp>
          <p:nvSpPr>
            <p:cNvPr id="23771"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772"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3"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4"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775"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776" name="Rectangle 49"/>
            <p:cNvSpPr>
              <a:spLocks noChangeArrowheads="1"/>
            </p:cNvSpPr>
            <p:nvPr/>
          </p:nvSpPr>
          <p:spPr bwMode="auto">
            <a:xfrm>
              <a:off x="2762" y="1606"/>
              <a:ext cx="810" cy="248"/>
            </a:xfrm>
            <a:prstGeom prst="rect">
              <a:avLst/>
            </a:prstGeom>
            <a:solidFill>
              <a:srgbClr val="C0C0C0"/>
            </a:solidFill>
            <a:ln w="12700" algn="ctr">
              <a:solidFill>
                <a:schemeClr val="bg1"/>
              </a:solidFill>
              <a:miter lim="800000"/>
              <a:headEnd/>
              <a:tailEnd/>
            </a:ln>
          </p:spPr>
          <p:txBody>
            <a:bodyPr wrap="none" lIns="0" tIns="0" rIns="0" bIns="0" anchor="ctr">
              <a:spAutoFit/>
            </a:bodyPr>
            <a:lstStyle/>
            <a:p>
              <a:endParaRPr lang="en-US"/>
            </a:p>
          </p:txBody>
        </p:sp>
        <p:sp>
          <p:nvSpPr>
            <p:cNvPr id="23777"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78"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779" name="Freeform 5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0" name="Freeform 5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1"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2"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3"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784" name="Group 57"/>
            <p:cNvGrpSpPr>
              <a:grpSpLocks/>
            </p:cNvGrpSpPr>
            <p:nvPr/>
          </p:nvGrpSpPr>
          <p:grpSpPr bwMode="auto">
            <a:xfrm>
              <a:off x="2221" y="1871"/>
              <a:ext cx="518" cy="782"/>
              <a:chOff x="2400" y="1656"/>
              <a:chExt cx="752" cy="1136"/>
            </a:xfrm>
          </p:grpSpPr>
          <p:sp>
            <p:nvSpPr>
              <p:cNvPr id="23797"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98"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9"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800"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801"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802"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03"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785" name="Group 65"/>
            <p:cNvGrpSpPr>
              <a:grpSpLocks/>
            </p:cNvGrpSpPr>
            <p:nvPr/>
          </p:nvGrpSpPr>
          <p:grpSpPr bwMode="auto">
            <a:xfrm rot="-6511945">
              <a:off x="2834" y="1842"/>
              <a:ext cx="518" cy="783"/>
              <a:chOff x="2400" y="1656"/>
              <a:chExt cx="752" cy="1136"/>
            </a:xfrm>
          </p:grpSpPr>
          <p:sp>
            <p:nvSpPr>
              <p:cNvPr id="23790"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91"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2"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3"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4"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95"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96"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86" name="Freeform 7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7" name="Freeform 7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88"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9"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63" name="AutoShape 77"/>
          <p:cNvSpPr>
            <a:spLocks noChangeArrowheads="1"/>
          </p:cNvSpPr>
          <p:nvPr/>
        </p:nvSpPr>
        <p:spPr bwMode="auto">
          <a:xfrm>
            <a:off x="7539038" y="52482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23564" name="Group 78"/>
          <p:cNvGrpSpPr>
            <a:grpSpLocks/>
          </p:cNvGrpSpPr>
          <p:nvPr/>
        </p:nvGrpSpPr>
        <p:grpSpPr bwMode="auto">
          <a:xfrm>
            <a:off x="7997825" y="5426075"/>
            <a:ext cx="504825" cy="455613"/>
            <a:chOff x="4838" y="2218"/>
            <a:chExt cx="395" cy="355"/>
          </a:xfrm>
        </p:grpSpPr>
        <p:sp>
          <p:nvSpPr>
            <p:cNvPr id="23760" name="Freeform 7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1" name="Freeform 8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2" name="Freeform 8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3" name="Freeform 8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4" name="Freeform 8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5" name="Freeform 8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6" name="Freeform 8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67" name="Rectangle 86"/>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68" name="Rectangle 87"/>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69" name="Freeform 8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70" name="Rectangle 89"/>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3565" name="Text Box 90"/>
          <p:cNvSpPr txBox="1">
            <a:spLocks noChangeArrowheads="1"/>
          </p:cNvSpPr>
          <p:nvPr/>
        </p:nvSpPr>
        <p:spPr bwMode="auto">
          <a:xfrm>
            <a:off x="7597775" y="59563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sp>
        <p:nvSpPr>
          <p:cNvPr id="23566" name="Freeform 91"/>
          <p:cNvSpPr>
            <a:spLocks/>
          </p:cNvSpPr>
          <p:nvPr/>
        </p:nvSpPr>
        <p:spPr bwMode="auto">
          <a:xfrm>
            <a:off x="5484813" y="5481638"/>
            <a:ext cx="1987550" cy="246062"/>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C0C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67" name="Group 92"/>
          <p:cNvGrpSpPr>
            <a:grpSpLocks/>
          </p:cNvGrpSpPr>
          <p:nvPr/>
        </p:nvGrpSpPr>
        <p:grpSpPr bwMode="auto">
          <a:xfrm>
            <a:off x="6215063" y="5160963"/>
            <a:ext cx="601662" cy="765175"/>
            <a:chOff x="2401" y="425"/>
            <a:chExt cx="907" cy="1154"/>
          </a:xfrm>
        </p:grpSpPr>
        <p:sp>
          <p:nvSpPr>
            <p:cNvPr id="23754" name="Rectangle 93"/>
            <p:cNvSpPr>
              <a:spLocks noChangeArrowheads="1"/>
            </p:cNvSpPr>
            <p:nvPr/>
          </p:nvSpPr>
          <p:spPr bwMode="auto">
            <a:xfrm>
              <a:off x="2401" y="591"/>
              <a:ext cx="907" cy="988"/>
            </a:xfrm>
            <a:prstGeom prst="rect">
              <a:avLst/>
            </a:prstGeom>
            <a:solidFill>
              <a:srgbClr val="C0C0C0"/>
            </a:solidFill>
            <a:ln w="12700">
              <a:solidFill>
                <a:schemeClr val="bg1"/>
              </a:solidFill>
              <a:miter lim="800000"/>
              <a:headEnd/>
              <a:tailEnd/>
            </a:ln>
          </p:spPr>
          <p:txBody>
            <a:bodyPr wrap="none" anchor="ctr"/>
            <a:lstStyle/>
            <a:p>
              <a:endParaRPr lang="en-US"/>
            </a:p>
          </p:txBody>
        </p:sp>
        <p:sp>
          <p:nvSpPr>
            <p:cNvPr id="23755" name="Line 94"/>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56" name="Line 95"/>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57" name="Rectangle 96"/>
            <p:cNvSpPr>
              <a:spLocks noChangeArrowheads="1"/>
            </p:cNvSpPr>
            <p:nvPr/>
          </p:nvSpPr>
          <p:spPr bwMode="auto">
            <a:xfrm rot="2658430">
              <a:off x="2944" y="425"/>
              <a:ext cx="225" cy="506"/>
            </a:xfrm>
            <a:prstGeom prst="rect">
              <a:avLst/>
            </a:prstGeom>
            <a:solidFill>
              <a:srgbClr val="C0C0C0"/>
            </a:solidFill>
            <a:ln w="28575" algn="ctr">
              <a:solidFill>
                <a:srgbClr val="969696"/>
              </a:solidFill>
              <a:miter lim="800000"/>
              <a:headEnd/>
              <a:tailEnd/>
            </a:ln>
          </p:spPr>
          <p:txBody>
            <a:bodyPr wrap="none" lIns="0" tIns="0" rIns="0" bIns="0" anchor="ctr">
              <a:spAutoFit/>
            </a:bodyPr>
            <a:lstStyle/>
            <a:p>
              <a:endParaRPr lang="en-US"/>
            </a:p>
          </p:txBody>
        </p:sp>
        <p:sp>
          <p:nvSpPr>
            <p:cNvPr id="23758" name="Freeform 97"/>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C0C0C0"/>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3759" name="Line 9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99"/>
          <p:cNvGrpSpPr>
            <a:grpSpLocks/>
          </p:cNvGrpSpPr>
          <p:nvPr/>
        </p:nvGrpSpPr>
        <p:grpSpPr bwMode="auto">
          <a:xfrm>
            <a:off x="7539038" y="1590675"/>
            <a:ext cx="1408112" cy="982663"/>
            <a:chOff x="4759" y="772"/>
            <a:chExt cx="1001" cy="698"/>
          </a:xfrm>
        </p:grpSpPr>
        <p:grpSp>
          <p:nvGrpSpPr>
            <p:cNvPr id="23739" name="Group 100"/>
            <p:cNvGrpSpPr>
              <a:grpSpLocks/>
            </p:cNvGrpSpPr>
            <p:nvPr/>
          </p:nvGrpSpPr>
          <p:grpSpPr bwMode="auto">
            <a:xfrm>
              <a:off x="4759" y="772"/>
              <a:ext cx="685" cy="462"/>
              <a:chOff x="2984" y="3331"/>
              <a:chExt cx="845" cy="569"/>
            </a:xfrm>
          </p:grpSpPr>
          <p:sp>
            <p:nvSpPr>
              <p:cNvPr id="23741" name="AutoShape 10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742" name="Group 102"/>
              <p:cNvGrpSpPr>
                <a:grpSpLocks/>
              </p:cNvGrpSpPr>
              <p:nvPr/>
            </p:nvGrpSpPr>
            <p:grpSpPr bwMode="auto">
              <a:xfrm>
                <a:off x="3386" y="3487"/>
                <a:ext cx="443" cy="398"/>
                <a:chOff x="4838" y="2218"/>
                <a:chExt cx="395" cy="355"/>
              </a:xfrm>
            </p:grpSpPr>
            <p:sp>
              <p:nvSpPr>
                <p:cNvPr id="23743" name="Freeform 10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4" name="Freeform 10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5" name="Freeform 10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6" name="Freeform 10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7" name="Freeform 10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8" name="Freeform 10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9" name="Freeform 10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50" name="Rectangle 11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51" name="Rectangle 11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52" name="Freeform 11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53" name="Rectangle 11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740" name="Text Box 114"/>
            <p:cNvSpPr txBox="1">
              <a:spLocks noChangeArrowheads="1"/>
            </p:cNvSpPr>
            <p:nvPr/>
          </p:nvSpPr>
          <p:spPr bwMode="auto">
            <a:xfrm>
              <a:off x="4801" y="1275"/>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sp>
        <p:nvSpPr>
          <p:cNvPr id="23569" name="Line 115"/>
          <p:cNvSpPr>
            <a:spLocks noChangeShapeType="1"/>
          </p:cNvSpPr>
          <p:nvPr/>
        </p:nvSpPr>
        <p:spPr bwMode="auto">
          <a:xfrm>
            <a:off x="5438775" y="1920875"/>
            <a:ext cx="20780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681" name="Group 128"/>
          <p:cNvGrpSpPr>
            <a:grpSpLocks/>
          </p:cNvGrpSpPr>
          <p:nvPr/>
        </p:nvGrpSpPr>
        <p:grpSpPr bwMode="auto">
          <a:xfrm>
            <a:off x="6475144" y="1529955"/>
            <a:ext cx="493352" cy="627404"/>
            <a:chOff x="2401" y="425"/>
            <a:chExt cx="907" cy="1154"/>
          </a:xfrm>
        </p:grpSpPr>
        <p:sp>
          <p:nvSpPr>
            <p:cNvPr id="23723" name="Rectangle 12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724" name="Line 13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5" name="Line 13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6" name="Rectangle 13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727" name="Freeform 133"/>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3728" name="Line 13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2" name="Group 135"/>
          <p:cNvGrpSpPr>
            <a:grpSpLocks/>
          </p:cNvGrpSpPr>
          <p:nvPr/>
        </p:nvGrpSpPr>
        <p:grpSpPr bwMode="auto">
          <a:xfrm>
            <a:off x="6157524" y="1441442"/>
            <a:ext cx="554533" cy="550606"/>
            <a:chOff x="3360" y="800"/>
            <a:chExt cx="620" cy="616"/>
          </a:xfrm>
        </p:grpSpPr>
        <p:sp>
          <p:nvSpPr>
            <p:cNvPr id="23717" name="AutoShape 1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718" name="Freeform 13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3719" name="Group 138"/>
            <p:cNvGrpSpPr>
              <a:grpSpLocks/>
            </p:cNvGrpSpPr>
            <p:nvPr/>
          </p:nvGrpSpPr>
          <p:grpSpPr bwMode="auto">
            <a:xfrm flipH="1">
              <a:off x="3749" y="1171"/>
              <a:ext cx="212" cy="213"/>
              <a:chOff x="1350" y="686"/>
              <a:chExt cx="1132" cy="1132"/>
            </a:xfrm>
          </p:grpSpPr>
          <p:sp>
            <p:nvSpPr>
              <p:cNvPr id="23721" name="AutoShape 1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722" name="Picture 140" descr="j015193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720" name="Picture 141" descr="BS01887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83" name="Group 142"/>
          <p:cNvGrpSpPr>
            <a:grpSpLocks/>
          </p:cNvGrpSpPr>
          <p:nvPr/>
        </p:nvGrpSpPr>
        <p:grpSpPr bwMode="auto">
          <a:xfrm>
            <a:off x="5808663" y="1311275"/>
            <a:ext cx="688610" cy="507651"/>
            <a:chOff x="2083" y="1606"/>
            <a:chExt cx="1489" cy="1097"/>
          </a:xfrm>
        </p:grpSpPr>
        <p:sp>
          <p:nvSpPr>
            <p:cNvPr id="23684" name="Rectangle 1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85" name="Freeform 1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6" name="Freeform 1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7" name="Freeform 1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88" name="Freeform 1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89" name="Rectangle 14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90" name="Rectangle 1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1" name="AutoShape 1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92" name="Freeform 15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93" name="Freeform 15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94" name="Rectangle 1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5" name="Rectangle 1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96" name="Rectangle 1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97" name="Group 156"/>
            <p:cNvGrpSpPr>
              <a:grpSpLocks/>
            </p:cNvGrpSpPr>
            <p:nvPr/>
          </p:nvGrpSpPr>
          <p:grpSpPr bwMode="auto">
            <a:xfrm>
              <a:off x="2221" y="1871"/>
              <a:ext cx="518" cy="782"/>
              <a:chOff x="2400" y="1656"/>
              <a:chExt cx="752" cy="1136"/>
            </a:xfrm>
          </p:grpSpPr>
          <p:sp>
            <p:nvSpPr>
              <p:cNvPr id="23710" name="Freeform 1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11" name="Freeform 1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2" name="Freeform 1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3" name="Freeform 1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14" name="Freeform 1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715" name="Line 1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16" name="Line 1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98" name="Group 164"/>
            <p:cNvGrpSpPr>
              <a:grpSpLocks/>
            </p:cNvGrpSpPr>
            <p:nvPr/>
          </p:nvGrpSpPr>
          <p:grpSpPr bwMode="auto">
            <a:xfrm rot="-6511945">
              <a:off x="2834" y="1842"/>
              <a:ext cx="518" cy="783"/>
              <a:chOff x="2400" y="1656"/>
              <a:chExt cx="752" cy="1136"/>
            </a:xfrm>
          </p:grpSpPr>
          <p:sp>
            <p:nvSpPr>
              <p:cNvPr id="23703" name="Freeform 1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4" name="Freeform 1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5" name="Freeform 1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6" name="Freeform 1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7" name="Freeform 1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708" name="Line 1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09" name="Line 1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99" name="Freeform 17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0" name="Freeform 17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701" name="Rectangle 1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02" name="Rectangle 1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71" name="Group 176"/>
          <p:cNvGrpSpPr>
            <a:grpSpLocks/>
          </p:cNvGrpSpPr>
          <p:nvPr/>
        </p:nvGrpSpPr>
        <p:grpSpPr bwMode="auto">
          <a:xfrm>
            <a:off x="4481513" y="3243263"/>
            <a:ext cx="971550" cy="760412"/>
            <a:chOff x="366" y="504"/>
            <a:chExt cx="853" cy="666"/>
          </a:xfrm>
        </p:grpSpPr>
        <p:grpSp>
          <p:nvGrpSpPr>
            <p:cNvPr id="23578" name="Group 177"/>
            <p:cNvGrpSpPr>
              <a:grpSpLocks/>
            </p:cNvGrpSpPr>
            <p:nvPr/>
          </p:nvGrpSpPr>
          <p:grpSpPr bwMode="auto">
            <a:xfrm>
              <a:off x="366" y="780"/>
              <a:ext cx="529" cy="390"/>
              <a:chOff x="2083" y="1606"/>
              <a:chExt cx="1489" cy="1097"/>
            </a:xfrm>
          </p:grpSpPr>
          <p:sp>
            <p:nvSpPr>
              <p:cNvPr id="23647" name="Rectangle 17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48" name="Freeform 17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49" name="Freeform 18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0" name="Freeform 18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1" name="Freeform 18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52" name="Rectangle 18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53" name="Rectangle 18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4" name="AutoShape 18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55" name="Freeform 18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6" name="Freeform 18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7" name="Rectangle 18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8" name="Rectangle 18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59" name="Rectangle 19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60" name="Group 191"/>
              <p:cNvGrpSpPr>
                <a:grpSpLocks/>
              </p:cNvGrpSpPr>
              <p:nvPr/>
            </p:nvGrpSpPr>
            <p:grpSpPr bwMode="auto">
              <a:xfrm>
                <a:off x="2221" y="1871"/>
                <a:ext cx="518" cy="782"/>
                <a:chOff x="2400" y="1656"/>
                <a:chExt cx="752" cy="1136"/>
              </a:xfrm>
            </p:grpSpPr>
            <p:sp>
              <p:nvSpPr>
                <p:cNvPr id="23673" name="Freeform 19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4" name="Freeform 19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5" name="Freeform 19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6" name="Freeform 19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7" name="Freeform 19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78" name="Line 19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79" name="Line 19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61" name="Group 199"/>
              <p:cNvGrpSpPr>
                <a:grpSpLocks/>
              </p:cNvGrpSpPr>
              <p:nvPr/>
            </p:nvGrpSpPr>
            <p:grpSpPr bwMode="auto">
              <a:xfrm rot="-6511945">
                <a:off x="2834" y="1842"/>
                <a:ext cx="518" cy="783"/>
                <a:chOff x="2400" y="1656"/>
                <a:chExt cx="752" cy="1136"/>
              </a:xfrm>
            </p:grpSpPr>
            <p:sp>
              <p:nvSpPr>
                <p:cNvPr id="23666" name="Freeform 20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7" name="Freeform 20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68" name="Freeform 20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69" name="Freeform 20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0" name="Freeform 20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1" name="Line 20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72" name="Line 20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62" name="Freeform 20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3" name="Freeform 20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4" name="Rectangle 20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5" name="Rectangle 21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79" name="Group 211"/>
            <p:cNvGrpSpPr>
              <a:grpSpLocks/>
            </p:cNvGrpSpPr>
            <p:nvPr/>
          </p:nvGrpSpPr>
          <p:grpSpPr bwMode="auto">
            <a:xfrm>
              <a:off x="528" y="642"/>
              <a:ext cx="529" cy="390"/>
              <a:chOff x="2083" y="1606"/>
              <a:chExt cx="1489" cy="1097"/>
            </a:xfrm>
          </p:grpSpPr>
          <p:sp>
            <p:nvSpPr>
              <p:cNvPr id="23614" name="Rectangle 2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15" name="Freeform 2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6" name="Freeform 2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7" name="Freeform 2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18" name="Freeform 2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19" name="Rectangle 2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20" name="Rectangle 2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1" name="AutoShape 2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22" name="Freeform 2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3" name="Freeform 2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4" name="Rectangle 2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5" name="Rectangle 2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26" name="Rectangle 2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27" name="Group 225"/>
              <p:cNvGrpSpPr>
                <a:grpSpLocks/>
              </p:cNvGrpSpPr>
              <p:nvPr/>
            </p:nvGrpSpPr>
            <p:grpSpPr bwMode="auto">
              <a:xfrm>
                <a:off x="2221" y="1871"/>
                <a:ext cx="518" cy="782"/>
                <a:chOff x="2400" y="1656"/>
                <a:chExt cx="752" cy="1136"/>
              </a:xfrm>
            </p:grpSpPr>
            <p:sp>
              <p:nvSpPr>
                <p:cNvPr id="23640" name="Freeform 2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41" name="Freeform 2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2" name="Freeform 2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3" name="Freeform 2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44" name="Freeform 2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45" name="Line 2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46" name="Line 2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28" name="Group 233"/>
              <p:cNvGrpSpPr>
                <a:grpSpLocks/>
              </p:cNvGrpSpPr>
              <p:nvPr/>
            </p:nvGrpSpPr>
            <p:grpSpPr bwMode="auto">
              <a:xfrm rot="-6511945">
                <a:off x="2834" y="1842"/>
                <a:ext cx="518" cy="783"/>
                <a:chOff x="2400" y="1656"/>
                <a:chExt cx="752" cy="1136"/>
              </a:xfrm>
            </p:grpSpPr>
            <p:sp>
              <p:nvSpPr>
                <p:cNvPr id="23633" name="Freeform 2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4" name="Freeform 2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5" name="Freeform 2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6" name="Freeform 2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7" name="Freeform 2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38" name="Line 2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39" name="Line 2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29" name="Freeform 2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0" name="Freeform 2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31" name="Rectangle 2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32" name="Rectangle 2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80" name="Group 245"/>
            <p:cNvGrpSpPr>
              <a:grpSpLocks/>
            </p:cNvGrpSpPr>
            <p:nvPr/>
          </p:nvGrpSpPr>
          <p:grpSpPr bwMode="auto">
            <a:xfrm>
              <a:off x="690" y="504"/>
              <a:ext cx="529" cy="390"/>
              <a:chOff x="2083" y="1606"/>
              <a:chExt cx="1489" cy="1097"/>
            </a:xfrm>
          </p:grpSpPr>
          <p:sp>
            <p:nvSpPr>
              <p:cNvPr id="23581" name="Rectangle 2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582" name="Freeform 2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3" name="Freeform 2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4" name="Freeform 2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585" name="Freeform 2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586" name="Rectangle 2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587" name="Rectangle 2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88" name="AutoShape 2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589" name="Freeform 25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0" name="Freeform 25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1" name="Rectangle 2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2" name="Rectangle 2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3" name="Rectangle 2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594" name="Group 259"/>
              <p:cNvGrpSpPr>
                <a:grpSpLocks/>
              </p:cNvGrpSpPr>
              <p:nvPr/>
            </p:nvGrpSpPr>
            <p:grpSpPr bwMode="auto">
              <a:xfrm>
                <a:off x="2221" y="1871"/>
                <a:ext cx="518" cy="782"/>
                <a:chOff x="2400" y="1656"/>
                <a:chExt cx="752" cy="1136"/>
              </a:xfrm>
            </p:grpSpPr>
            <p:sp>
              <p:nvSpPr>
                <p:cNvPr id="23607" name="Freeform 2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8" name="Freeform 2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9" name="Freeform 2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10" name="Freeform 2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11" name="Freeform 2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12" name="Line 2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13" name="Line 2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95" name="Group 267"/>
              <p:cNvGrpSpPr>
                <a:grpSpLocks/>
              </p:cNvGrpSpPr>
              <p:nvPr/>
            </p:nvGrpSpPr>
            <p:grpSpPr bwMode="auto">
              <a:xfrm rot="-6511945">
                <a:off x="2834" y="1842"/>
                <a:ext cx="518" cy="783"/>
                <a:chOff x="2400" y="1656"/>
                <a:chExt cx="752" cy="1136"/>
              </a:xfrm>
            </p:grpSpPr>
            <p:sp>
              <p:nvSpPr>
                <p:cNvPr id="23600" name="Freeform 2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1" name="Freeform 2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2" name="Freeform 2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3" name="Freeform 2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4" name="Freeform 2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05" name="Line 2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6" name="Line 2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96" name="Freeform 27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7" name="Freeform 27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598" name="Rectangle 2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9" name="Rectangle 2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3572" name="Rectangle 279"/>
          <p:cNvSpPr>
            <a:spLocks noChangeArrowheads="1"/>
          </p:cNvSpPr>
          <p:nvPr/>
        </p:nvSpPr>
        <p:spPr bwMode="auto">
          <a:xfrm>
            <a:off x="4418013" y="3176588"/>
            <a:ext cx="1098550" cy="893762"/>
          </a:xfrm>
          <a:prstGeom prst="rect">
            <a:avLst/>
          </a:prstGeom>
          <a:noFill/>
          <a:ln w="28575" algn="ctr">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73" name="Line 280"/>
          <p:cNvSpPr>
            <a:spLocks noChangeShapeType="1"/>
          </p:cNvSpPr>
          <p:nvPr/>
        </p:nvSpPr>
        <p:spPr bwMode="auto">
          <a:xfrm>
            <a:off x="5724525" y="3449638"/>
            <a:ext cx="192088" cy="133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281"/>
          <p:cNvSpPr>
            <a:spLocks noChangeShapeType="1"/>
          </p:cNvSpPr>
          <p:nvPr/>
        </p:nvSpPr>
        <p:spPr bwMode="auto">
          <a:xfrm flipH="1">
            <a:off x="5351463" y="3449638"/>
            <a:ext cx="192087" cy="1333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AutoShape 282"/>
          <p:cNvSpPr>
            <a:spLocks noChangeArrowheads="1"/>
          </p:cNvSpPr>
          <p:nvPr/>
        </p:nvSpPr>
        <p:spPr bwMode="auto">
          <a:xfrm rot="10800000">
            <a:off x="5607050" y="3525838"/>
            <a:ext cx="90488" cy="69850"/>
          </a:xfrm>
          <a:prstGeom prst="pentagon">
            <a:avLst/>
          </a:prstGeom>
          <a:solidFill>
            <a:srgbClr val="777777"/>
          </a:solidFill>
          <a:ln w="28575">
            <a:solidFill>
              <a:srgbClr val="777777"/>
            </a:solidFill>
            <a:miter lim="800000"/>
            <a:headEnd/>
            <a:tailEnd/>
          </a:ln>
        </p:spPr>
        <p:txBody>
          <a:bodyPr wrap="none" anchor="ctr"/>
          <a:lstStyle/>
          <a:p>
            <a:endParaRPr lang="en-US"/>
          </a:p>
        </p:txBody>
      </p:sp>
      <p:sp>
        <p:nvSpPr>
          <p:cNvPr id="23576" name="Freeform 283"/>
          <p:cNvSpPr>
            <a:spLocks/>
          </p:cNvSpPr>
          <p:nvPr/>
        </p:nvSpPr>
        <p:spPr bwMode="auto">
          <a:xfrm>
            <a:off x="5599113" y="3571875"/>
            <a:ext cx="98425" cy="203200"/>
          </a:xfrm>
          <a:custGeom>
            <a:avLst/>
            <a:gdLst>
              <a:gd name="T0" fmla="*/ 2147483647 w 75"/>
              <a:gd name="T1" fmla="*/ 2147483647 h 156"/>
              <a:gd name="T2" fmla="*/ 0 w 75"/>
              <a:gd name="T3" fmla="*/ 2147483647 h 156"/>
              <a:gd name="T4" fmla="*/ 2147483647 w 75"/>
              <a:gd name="T5" fmla="*/ 2147483647 h 156"/>
              <a:gd name="T6" fmla="*/ 2147483647 w 75"/>
              <a:gd name="T7" fmla="*/ 2147483647 h 156"/>
              <a:gd name="T8" fmla="*/ 214748364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777777"/>
          </a:solidFill>
          <a:ln w="28575" cap="flat" cmpd="sng">
            <a:solidFill>
              <a:srgbClr val="777777"/>
            </a:solidFill>
            <a:prstDash val="solid"/>
            <a:round/>
            <a:headEnd/>
            <a:tailEnd/>
          </a:ln>
        </p:spPr>
        <p:txBody>
          <a:bodyPr wrap="none" anchor="ctr"/>
          <a:lstStyle/>
          <a:p>
            <a:endParaRPr lang="en-US"/>
          </a:p>
        </p:txBody>
      </p:sp>
      <p:sp>
        <p:nvSpPr>
          <p:cNvPr id="23577" name="AutoShape 284"/>
          <p:cNvSpPr>
            <a:spLocks noChangeArrowheads="1"/>
          </p:cNvSpPr>
          <p:nvPr/>
        </p:nvSpPr>
        <p:spPr bwMode="auto">
          <a:xfrm>
            <a:off x="5368925" y="2965450"/>
            <a:ext cx="560388" cy="571500"/>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User attributes related to rule assignment</a:t>
            </a:r>
          </a:p>
        </p:txBody>
      </p:sp>
      <p:sp>
        <p:nvSpPr>
          <p:cNvPr id="24579" name="Freeform 3"/>
          <p:cNvSpPr>
            <a:spLocks/>
          </p:cNvSpPr>
          <p:nvPr/>
        </p:nvSpPr>
        <p:spPr bwMode="auto">
          <a:xfrm>
            <a:off x="6921500" y="5751513"/>
            <a:ext cx="581025" cy="512762"/>
          </a:xfrm>
          <a:custGeom>
            <a:avLst/>
            <a:gdLst>
              <a:gd name="T0" fmla="*/ 0 w 858"/>
              <a:gd name="T1" fmla="*/ 2147483647 h 756"/>
              <a:gd name="T2" fmla="*/ 2147483647 w 858"/>
              <a:gd name="T3" fmla="*/ 0 h 756"/>
              <a:gd name="T4" fmla="*/ 2147483647 w 858"/>
              <a:gd name="T5" fmla="*/ 2147483647 h 756"/>
              <a:gd name="T6" fmla="*/ 2147483647 w 858"/>
              <a:gd name="T7" fmla="*/ 2147483647 h 756"/>
              <a:gd name="T8" fmla="*/ 2147483647 w 858"/>
              <a:gd name="T9" fmla="*/ 2147483647 h 756"/>
              <a:gd name="T10" fmla="*/ 2147483647 w 858"/>
              <a:gd name="T11" fmla="*/ 2147483647 h 756"/>
              <a:gd name="T12" fmla="*/ 2147483647 w 858"/>
              <a:gd name="T13" fmla="*/ 2147483647 h 756"/>
              <a:gd name="T14" fmla="*/ 2147483647 w 858"/>
              <a:gd name="T15" fmla="*/ 2147483647 h 756"/>
              <a:gd name="T16" fmla="*/ 2147483647 w 858"/>
              <a:gd name="T17" fmla="*/ 2147483647 h 756"/>
              <a:gd name="T18" fmla="*/ 2147483647 w 858"/>
              <a:gd name="T19" fmla="*/ 2147483647 h 756"/>
              <a:gd name="T20" fmla="*/ 2147483647 w 858"/>
              <a:gd name="T21" fmla="*/ 2147483647 h 756"/>
              <a:gd name="T22" fmla="*/ 2147483647 w 858"/>
              <a:gd name="T23" fmla="*/ 2147483647 h 756"/>
              <a:gd name="T24" fmla="*/ 2147483647 w 858"/>
              <a:gd name="T25" fmla="*/ 2147483647 h 756"/>
              <a:gd name="T26" fmla="*/ 2147483647 w 858"/>
              <a:gd name="T27" fmla="*/ 2147483647 h 756"/>
              <a:gd name="T28" fmla="*/ 2147483647 w 858"/>
              <a:gd name="T29" fmla="*/ 2147483647 h 756"/>
              <a:gd name="T30" fmla="*/ 2147483647 w 858"/>
              <a:gd name="T31" fmla="*/ 2147483647 h 756"/>
              <a:gd name="T32" fmla="*/ 2147483647 w 858"/>
              <a:gd name="T33" fmla="*/ 2147483647 h 756"/>
              <a:gd name="T34" fmla="*/ 2147483647 w 858"/>
              <a:gd name="T35" fmla="*/ 2147483647 h 756"/>
              <a:gd name="T36" fmla="*/ 2147483647 w 858"/>
              <a:gd name="T37" fmla="*/ 2147483647 h 756"/>
              <a:gd name="T38" fmla="*/ 2147483647 w 858"/>
              <a:gd name="T39" fmla="*/ 2147483647 h 756"/>
              <a:gd name="T40" fmla="*/ 2147483647 w 858"/>
              <a:gd name="T41" fmla="*/ 2147483647 h 756"/>
              <a:gd name="T42" fmla="*/ 2147483647 w 858"/>
              <a:gd name="T43" fmla="*/ 2147483647 h 756"/>
              <a:gd name="T44" fmla="*/ 0 w 858"/>
              <a:gd name="T45" fmla="*/ 2147483647 h 756"/>
              <a:gd name="T46" fmla="*/ 0 w 858"/>
              <a:gd name="T47" fmla="*/ 2147483647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580" name="Freeform 4"/>
          <p:cNvSpPr>
            <a:spLocks/>
          </p:cNvSpPr>
          <p:nvPr/>
        </p:nvSpPr>
        <p:spPr bwMode="auto">
          <a:xfrm>
            <a:off x="7191375" y="5481638"/>
            <a:ext cx="363538" cy="631825"/>
          </a:xfrm>
          <a:custGeom>
            <a:avLst/>
            <a:gdLst>
              <a:gd name="T0" fmla="*/ 2147483647 w 537"/>
              <a:gd name="T1" fmla="*/ 2147483647 h 933"/>
              <a:gd name="T2" fmla="*/ 2147483647 w 537"/>
              <a:gd name="T3" fmla="*/ 2147483647 h 933"/>
              <a:gd name="T4" fmla="*/ 2147483647 w 537"/>
              <a:gd name="T5" fmla="*/ 2147483647 h 933"/>
              <a:gd name="T6" fmla="*/ 2147483647 w 537"/>
              <a:gd name="T7" fmla="*/ 2147483647 h 933"/>
              <a:gd name="T8" fmla="*/ 2147483647 w 537"/>
              <a:gd name="T9" fmla="*/ 2147483647 h 933"/>
              <a:gd name="T10" fmla="*/ 0 w 537"/>
              <a:gd name="T11" fmla="*/ 2147483647 h 933"/>
              <a:gd name="T12" fmla="*/ 2147483647 w 537"/>
              <a:gd name="T13" fmla="*/ 2147483647 h 933"/>
              <a:gd name="T14" fmla="*/ 2147483647 w 537"/>
              <a:gd name="T15" fmla="*/ 2147483647 h 933"/>
              <a:gd name="T16" fmla="*/ 2147483647 w 537"/>
              <a:gd name="T17" fmla="*/ 2147483647 h 933"/>
              <a:gd name="T18" fmla="*/ 2147483647 w 537"/>
              <a:gd name="T19" fmla="*/ 2147483647 h 933"/>
              <a:gd name="T20" fmla="*/ 2147483647 w 537"/>
              <a:gd name="T21" fmla="*/ 2147483647 h 933"/>
              <a:gd name="T22" fmla="*/ 2147483647 w 537"/>
              <a:gd name="T23" fmla="*/ 2147483647 h 933"/>
              <a:gd name="T24" fmla="*/ 2147483647 w 537"/>
              <a:gd name="T25" fmla="*/ 0 h 933"/>
              <a:gd name="T26" fmla="*/ 2147483647 w 537"/>
              <a:gd name="T27" fmla="*/ 2147483647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581" name="Text Box 5"/>
          <p:cNvSpPr txBox="1">
            <a:spLocks noChangeArrowheads="1"/>
          </p:cNvSpPr>
          <p:nvPr/>
        </p:nvSpPr>
        <p:spPr bwMode="auto">
          <a:xfrm>
            <a:off x="4873625" y="1157288"/>
            <a:ext cx="2516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Leroy Martel</a:t>
            </a:r>
          </a:p>
        </p:txBody>
      </p:sp>
      <p:sp>
        <p:nvSpPr>
          <p:cNvPr id="24582" name="Line 6"/>
          <p:cNvSpPr>
            <a:spLocks noChangeShapeType="1"/>
          </p:cNvSpPr>
          <p:nvPr/>
        </p:nvSpPr>
        <p:spPr bwMode="auto">
          <a:xfrm>
            <a:off x="5084763" y="2708275"/>
            <a:ext cx="0" cy="3270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7"/>
          <p:cNvSpPr>
            <a:spLocks noChangeShapeType="1"/>
          </p:cNvSpPr>
          <p:nvPr/>
        </p:nvSpPr>
        <p:spPr bwMode="auto">
          <a:xfrm>
            <a:off x="5084763" y="49704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84" name="Group 8"/>
          <p:cNvGrpSpPr>
            <a:grpSpLocks/>
          </p:cNvGrpSpPr>
          <p:nvPr/>
        </p:nvGrpSpPr>
        <p:grpSpPr bwMode="auto">
          <a:xfrm>
            <a:off x="4849813" y="1595438"/>
            <a:ext cx="1836737" cy="1238250"/>
            <a:chOff x="2984" y="3331"/>
            <a:chExt cx="845" cy="569"/>
          </a:xfrm>
        </p:grpSpPr>
        <p:sp>
          <p:nvSpPr>
            <p:cNvPr id="24633"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4634" name="Group 10"/>
            <p:cNvGrpSpPr>
              <a:grpSpLocks/>
            </p:cNvGrpSpPr>
            <p:nvPr/>
          </p:nvGrpSpPr>
          <p:grpSpPr bwMode="auto">
            <a:xfrm>
              <a:off x="3386" y="3487"/>
              <a:ext cx="443" cy="398"/>
              <a:chOff x="4838" y="2218"/>
              <a:chExt cx="395" cy="355"/>
            </a:xfrm>
          </p:grpSpPr>
          <p:sp>
            <p:nvSpPr>
              <p:cNvPr id="24635" name="Freeform 1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6" name="Freeform 1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7" name="Freeform 1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8" name="Freeform 1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39" name="Freeform 1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0" name="Freeform 1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1" name="Freeform 1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2"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43"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44" name="Freeform 2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5"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4585" name="Group 22"/>
          <p:cNvGrpSpPr>
            <a:grpSpLocks/>
          </p:cNvGrpSpPr>
          <p:nvPr/>
        </p:nvGrpSpPr>
        <p:grpSpPr bwMode="auto">
          <a:xfrm>
            <a:off x="6711950" y="2895600"/>
            <a:ext cx="828675" cy="830263"/>
            <a:chOff x="2452" y="533"/>
            <a:chExt cx="808" cy="809"/>
          </a:xfrm>
        </p:grpSpPr>
        <p:sp>
          <p:nvSpPr>
            <p:cNvPr id="24629" name="AutoShape 23"/>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0" name="AutoShape 24"/>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1" name="AutoShape 25"/>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32" name="Rectangle 26"/>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86" name="Text Box 27"/>
          <p:cNvSpPr txBox="1">
            <a:spLocks noChangeArrowheads="1"/>
          </p:cNvSpPr>
          <p:nvPr/>
        </p:nvSpPr>
        <p:spPr bwMode="auto">
          <a:xfrm>
            <a:off x="7588250" y="287178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Normal</a:t>
            </a:r>
            <a:br>
              <a:rPr lang="en-US" sz="1800" b="1"/>
            </a:br>
            <a:r>
              <a:rPr lang="en-US" sz="1800" b="1"/>
              <a:t>Auto Adjust.</a:t>
            </a:r>
            <a:br>
              <a:rPr lang="en-US" sz="1800" b="1"/>
            </a:br>
            <a:r>
              <a:rPr lang="en-US" sz="1800" b="1"/>
              <a:t>(50)</a:t>
            </a:r>
          </a:p>
        </p:txBody>
      </p:sp>
      <p:sp>
        <p:nvSpPr>
          <p:cNvPr id="24587" name="Text Box 28"/>
          <p:cNvSpPr txBox="1">
            <a:spLocks noChangeArrowheads="1"/>
          </p:cNvSpPr>
          <p:nvPr/>
        </p:nvSpPr>
        <p:spPr bwMode="auto">
          <a:xfrm>
            <a:off x="5483225" y="4794250"/>
            <a:ext cx="3121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Attributes: (none)</a:t>
            </a:r>
          </a:p>
        </p:txBody>
      </p:sp>
      <p:sp>
        <p:nvSpPr>
          <p:cNvPr id="24588" name="Text Box 29"/>
          <p:cNvSpPr txBox="1">
            <a:spLocks noChangeArrowheads="1"/>
          </p:cNvSpPr>
          <p:nvPr/>
        </p:nvSpPr>
        <p:spPr bwMode="auto">
          <a:xfrm>
            <a:off x="5483225" y="5786438"/>
            <a:ext cx="1814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24589" name="Line 30"/>
          <p:cNvSpPr>
            <a:spLocks noChangeShapeType="1"/>
          </p:cNvSpPr>
          <p:nvPr/>
        </p:nvSpPr>
        <p:spPr bwMode="auto">
          <a:xfrm>
            <a:off x="5084763" y="5962650"/>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90" name="Group 31"/>
          <p:cNvGrpSpPr>
            <a:grpSpLocks/>
          </p:cNvGrpSpPr>
          <p:nvPr/>
        </p:nvGrpSpPr>
        <p:grpSpPr bwMode="auto">
          <a:xfrm>
            <a:off x="6711950" y="3790950"/>
            <a:ext cx="828675" cy="830263"/>
            <a:chOff x="2452" y="533"/>
            <a:chExt cx="808" cy="809"/>
          </a:xfrm>
        </p:grpSpPr>
        <p:sp>
          <p:nvSpPr>
            <p:cNvPr id="24625" name="AutoShape 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6" name="AutoShape 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7" name="AutoShape 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28" name="Rectangle 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1" name="Text Box 36"/>
          <p:cNvSpPr txBox="1">
            <a:spLocks noChangeArrowheads="1"/>
          </p:cNvSpPr>
          <p:nvPr/>
        </p:nvSpPr>
        <p:spPr bwMode="auto">
          <a:xfrm>
            <a:off x="7588250" y="376713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Fraud Auto Adjust.</a:t>
            </a:r>
            <a:br>
              <a:rPr lang="en-US" sz="1800" b="1"/>
            </a:br>
            <a:r>
              <a:rPr lang="en-US" sz="1800" b="1"/>
              <a:t>(100)</a:t>
            </a:r>
          </a:p>
        </p:txBody>
      </p:sp>
      <p:sp>
        <p:nvSpPr>
          <p:cNvPr id="24592" name="Text Box 37"/>
          <p:cNvSpPr txBox="1">
            <a:spLocks noChangeArrowheads="1"/>
          </p:cNvSpPr>
          <p:nvPr/>
        </p:nvSpPr>
        <p:spPr bwMode="auto">
          <a:xfrm>
            <a:off x="547688" y="1157288"/>
            <a:ext cx="2516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Peter Beebe</a:t>
            </a:r>
          </a:p>
        </p:txBody>
      </p:sp>
      <p:sp>
        <p:nvSpPr>
          <p:cNvPr id="24593" name="Text Box 38"/>
          <p:cNvSpPr txBox="1">
            <a:spLocks noChangeArrowheads="1"/>
          </p:cNvSpPr>
          <p:nvPr/>
        </p:nvSpPr>
        <p:spPr bwMode="auto">
          <a:xfrm>
            <a:off x="1157288" y="2894013"/>
            <a:ext cx="13446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Groups</a:t>
            </a:r>
            <a:br>
              <a:rPr lang="en-US" sz="2400" b="1"/>
            </a:br>
            <a:r>
              <a:rPr lang="en-US" sz="2400" b="1"/>
              <a:t>&amp; Load</a:t>
            </a:r>
            <a:br>
              <a:rPr lang="en-US" sz="2400" b="1"/>
            </a:br>
            <a:r>
              <a:rPr lang="en-US" sz="2400" b="1"/>
              <a:t>Factors:</a:t>
            </a:r>
          </a:p>
        </p:txBody>
      </p:sp>
      <p:sp>
        <p:nvSpPr>
          <p:cNvPr id="24594" name="Line 39"/>
          <p:cNvSpPr>
            <a:spLocks noChangeShapeType="1"/>
          </p:cNvSpPr>
          <p:nvPr/>
        </p:nvSpPr>
        <p:spPr bwMode="auto">
          <a:xfrm>
            <a:off x="758825" y="2727325"/>
            <a:ext cx="0" cy="32512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5" name="Line 40"/>
          <p:cNvSpPr>
            <a:spLocks noChangeShapeType="1"/>
          </p:cNvSpPr>
          <p:nvPr/>
        </p:nvSpPr>
        <p:spPr bwMode="auto">
          <a:xfrm>
            <a:off x="758825" y="34305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6" name="Line 41"/>
          <p:cNvSpPr>
            <a:spLocks noChangeShapeType="1"/>
          </p:cNvSpPr>
          <p:nvPr/>
        </p:nvSpPr>
        <p:spPr bwMode="auto">
          <a:xfrm>
            <a:off x="758825" y="4970463"/>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4597" name="Group 42"/>
          <p:cNvGrpSpPr>
            <a:grpSpLocks/>
          </p:cNvGrpSpPr>
          <p:nvPr/>
        </p:nvGrpSpPr>
        <p:grpSpPr bwMode="auto">
          <a:xfrm>
            <a:off x="523875" y="1595438"/>
            <a:ext cx="1836738" cy="1238250"/>
            <a:chOff x="2984" y="3331"/>
            <a:chExt cx="845" cy="569"/>
          </a:xfrm>
        </p:grpSpPr>
        <p:sp>
          <p:nvSpPr>
            <p:cNvPr id="24612" name="AutoShape 4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4613" name="Group 44"/>
            <p:cNvGrpSpPr>
              <a:grpSpLocks/>
            </p:cNvGrpSpPr>
            <p:nvPr/>
          </p:nvGrpSpPr>
          <p:grpSpPr bwMode="auto">
            <a:xfrm>
              <a:off x="3386" y="3487"/>
              <a:ext cx="443" cy="398"/>
              <a:chOff x="4838" y="2218"/>
              <a:chExt cx="395" cy="355"/>
            </a:xfrm>
          </p:grpSpPr>
          <p:sp>
            <p:nvSpPr>
              <p:cNvPr id="24614" name="Freeform 45"/>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4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6" name="Freeform 4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7" name="Freeform 4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8" name="Freeform 4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9" name="Freeform 5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0" name="Freeform 5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1" name="Rectangle 5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2" name="Rectangle 5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3" name="Freeform 5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4" name="Rectangle 5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4598" name="Group 56"/>
          <p:cNvGrpSpPr>
            <a:grpSpLocks/>
          </p:cNvGrpSpPr>
          <p:nvPr/>
        </p:nvGrpSpPr>
        <p:grpSpPr bwMode="auto">
          <a:xfrm>
            <a:off x="2576513" y="2895600"/>
            <a:ext cx="828675" cy="830263"/>
            <a:chOff x="2452" y="533"/>
            <a:chExt cx="808" cy="809"/>
          </a:xfrm>
        </p:grpSpPr>
        <p:sp>
          <p:nvSpPr>
            <p:cNvPr id="24608" name="AutoShape 57"/>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09" name="AutoShape 58"/>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10" name="AutoShape 59"/>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11" name="Rectangle 60"/>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9" name="Text Box 61"/>
          <p:cNvSpPr txBox="1">
            <a:spLocks noChangeArrowheads="1"/>
          </p:cNvSpPr>
          <p:nvPr/>
        </p:nvSpPr>
        <p:spPr bwMode="auto">
          <a:xfrm>
            <a:off x="3452813" y="2871788"/>
            <a:ext cx="14605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MW Normal</a:t>
            </a:r>
            <a:br>
              <a:rPr lang="en-US" sz="1800" b="1"/>
            </a:br>
            <a:r>
              <a:rPr lang="en-US" sz="1800" b="1"/>
              <a:t>Auto Adjust.</a:t>
            </a:r>
            <a:br>
              <a:rPr lang="en-US" sz="1800" b="1"/>
            </a:br>
            <a:r>
              <a:rPr lang="en-US" sz="1800" b="1"/>
              <a:t>(100)</a:t>
            </a:r>
          </a:p>
        </p:txBody>
      </p:sp>
      <p:sp>
        <p:nvSpPr>
          <p:cNvPr id="24600" name="Text Box 62"/>
          <p:cNvSpPr txBox="1">
            <a:spLocks noChangeArrowheads="1"/>
          </p:cNvSpPr>
          <p:nvPr/>
        </p:nvSpPr>
        <p:spPr bwMode="auto">
          <a:xfrm>
            <a:off x="1157288" y="4794250"/>
            <a:ext cx="1814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Attributes:</a:t>
            </a:r>
          </a:p>
        </p:txBody>
      </p:sp>
      <p:sp>
        <p:nvSpPr>
          <p:cNvPr id="24601" name="Text Box 63"/>
          <p:cNvSpPr txBox="1">
            <a:spLocks noChangeArrowheads="1"/>
          </p:cNvSpPr>
          <p:nvPr/>
        </p:nvSpPr>
        <p:spPr bwMode="auto">
          <a:xfrm>
            <a:off x="1157288" y="5786438"/>
            <a:ext cx="1814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Regions:</a:t>
            </a:r>
          </a:p>
        </p:txBody>
      </p:sp>
      <p:sp>
        <p:nvSpPr>
          <p:cNvPr id="24602" name="Freeform 64"/>
          <p:cNvSpPr>
            <a:spLocks/>
          </p:cNvSpPr>
          <p:nvPr/>
        </p:nvSpPr>
        <p:spPr bwMode="auto">
          <a:xfrm>
            <a:off x="2489200" y="5705475"/>
            <a:ext cx="671513" cy="588963"/>
          </a:xfrm>
          <a:custGeom>
            <a:avLst/>
            <a:gdLst>
              <a:gd name="T0" fmla="*/ 0 w 990"/>
              <a:gd name="T1" fmla="*/ 2147483647 h 870"/>
              <a:gd name="T2" fmla="*/ 2147483647 w 990"/>
              <a:gd name="T3" fmla="*/ 2147483647 h 870"/>
              <a:gd name="T4" fmla="*/ 2147483647 w 990"/>
              <a:gd name="T5" fmla="*/ 2147483647 h 870"/>
              <a:gd name="T6" fmla="*/ 2147483647 w 990"/>
              <a:gd name="T7" fmla="*/ 2147483647 h 870"/>
              <a:gd name="T8" fmla="*/ 2147483647 w 990"/>
              <a:gd name="T9" fmla="*/ 2147483647 h 870"/>
              <a:gd name="T10" fmla="*/ 2147483647 w 990"/>
              <a:gd name="T11" fmla="*/ 2147483647 h 870"/>
              <a:gd name="T12" fmla="*/ 2147483647 w 990"/>
              <a:gd name="T13" fmla="*/ 2147483647 h 870"/>
              <a:gd name="T14" fmla="*/ 2147483647 w 990"/>
              <a:gd name="T15" fmla="*/ 2147483647 h 870"/>
              <a:gd name="T16" fmla="*/ 2147483647 w 990"/>
              <a:gd name="T17" fmla="*/ 2147483647 h 870"/>
              <a:gd name="T18" fmla="*/ 2147483647 w 990"/>
              <a:gd name="T19" fmla="*/ 2147483647 h 870"/>
              <a:gd name="T20" fmla="*/ 2147483647 w 990"/>
              <a:gd name="T21" fmla="*/ 2147483647 h 870"/>
              <a:gd name="T22" fmla="*/ 2147483647 w 990"/>
              <a:gd name="T23" fmla="*/ 2147483647 h 870"/>
              <a:gd name="T24" fmla="*/ 2147483647 w 990"/>
              <a:gd name="T25" fmla="*/ 2147483647 h 870"/>
              <a:gd name="T26" fmla="*/ 2147483647 w 990"/>
              <a:gd name="T27" fmla="*/ 2147483647 h 870"/>
              <a:gd name="T28" fmla="*/ 2147483647 w 990"/>
              <a:gd name="T29" fmla="*/ 2147483647 h 870"/>
              <a:gd name="T30" fmla="*/ 2147483647 w 990"/>
              <a:gd name="T31" fmla="*/ 2147483647 h 870"/>
              <a:gd name="T32" fmla="*/ 2147483647 w 990"/>
              <a:gd name="T33" fmla="*/ 2147483647 h 870"/>
              <a:gd name="T34" fmla="*/ 2147483647 w 990"/>
              <a:gd name="T35" fmla="*/ 2147483647 h 870"/>
              <a:gd name="T36" fmla="*/ 2147483647 w 990"/>
              <a:gd name="T37" fmla="*/ 0 h 870"/>
              <a:gd name="T38" fmla="*/ 0 w 990"/>
              <a:gd name="T39" fmla="*/ 2147483647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24603" name="Line 65"/>
          <p:cNvSpPr>
            <a:spLocks noChangeShapeType="1"/>
          </p:cNvSpPr>
          <p:nvPr/>
        </p:nvSpPr>
        <p:spPr bwMode="auto">
          <a:xfrm>
            <a:off x="758825" y="5962650"/>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AutoShape 66"/>
          <p:cNvSpPr>
            <a:spLocks noChangeArrowheads="1"/>
          </p:cNvSpPr>
          <p:nvPr/>
        </p:nvSpPr>
        <p:spPr bwMode="auto">
          <a:xfrm>
            <a:off x="2727325" y="4691063"/>
            <a:ext cx="552450" cy="5635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4605" name="AutoShape 67"/>
          <p:cNvSpPr>
            <a:spLocks noChangeArrowheads="1"/>
          </p:cNvSpPr>
          <p:nvPr/>
        </p:nvSpPr>
        <p:spPr bwMode="auto">
          <a:xfrm>
            <a:off x="3189288" y="4587875"/>
            <a:ext cx="1100137" cy="447675"/>
          </a:xfrm>
          <a:prstGeom prst="wedgeRoundRectCallout">
            <a:avLst>
              <a:gd name="adj1" fmla="val -44949"/>
              <a:gd name="adj2" fmla="val 69856"/>
              <a:gd name="adj3" fmla="val 16667"/>
            </a:avLst>
          </a:prstGeom>
          <a:solidFill>
            <a:srgbClr val="FFFFCC"/>
          </a:solidFill>
          <a:ln w="28575" algn="ctr">
            <a:solidFill>
              <a:schemeClr val="bg1"/>
            </a:solidFill>
            <a:miter lim="800000"/>
            <a:headEnd/>
            <a:tailEnd/>
          </a:ln>
        </p:spPr>
        <p:txBody>
          <a:bodyPr lIns="0" tIns="0" rIns="0" bIns="0" anchor="ctr"/>
          <a:lstStyle/>
          <a:p>
            <a:r>
              <a:rPr lang="en-US" sz="1800" b="1"/>
              <a:t>Español</a:t>
            </a:r>
          </a:p>
        </p:txBody>
      </p:sp>
      <p:sp>
        <p:nvSpPr>
          <p:cNvPr id="24606" name="Text Box 68"/>
          <p:cNvSpPr txBox="1">
            <a:spLocks noChangeArrowheads="1"/>
          </p:cNvSpPr>
          <p:nvPr/>
        </p:nvSpPr>
        <p:spPr bwMode="auto">
          <a:xfrm>
            <a:off x="5483225" y="2894013"/>
            <a:ext cx="13446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Groups</a:t>
            </a:r>
            <a:br>
              <a:rPr lang="en-US" sz="2400" b="1"/>
            </a:br>
            <a:r>
              <a:rPr lang="en-US" sz="2400" b="1"/>
              <a:t>&amp; Load</a:t>
            </a:r>
            <a:br>
              <a:rPr lang="en-US" sz="2400" b="1"/>
            </a:br>
            <a:r>
              <a:rPr lang="en-US" sz="2400" b="1"/>
              <a:t>Factors:</a:t>
            </a:r>
          </a:p>
        </p:txBody>
      </p:sp>
      <p:sp>
        <p:nvSpPr>
          <p:cNvPr id="24607" name="Line 69"/>
          <p:cNvSpPr>
            <a:spLocks noChangeShapeType="1"/>
          </p:cNvSpPr>
          <p:nvPr/>
        </p:nvSpPr>
        <p:spPr bwMode="auto">
          <a:xfrm>
            <a:off x="5084763" y="3430588"/>
            <a:ext cx="3333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en-US" smtClean="0"/>
              <a:t>Group assignment and load factors</a:t>
            </a:r>
          </a:p>
        </p:txBody>
      </p:sp>
      <p:sp>
        <p:nvSpPr>
          <p:cNvPr id="25603" name="Rectangle 4"/>
          <p:cNvSpPr>
            <a:spLocks noGrp="1" noChangeArrowheads="1"/>
          </p:cNvSpPr>
          <p:nvPr>
            <p:ph idx="1"/>
          </p:nvPr>
        </p:nvSpPr>
        <p:spPr>
          <a:xfrm>
            <a:off x="519113" y="4691063"/>
            <a:ext cx="8318500" cy="1698625"/>
          </a:xfrm>
        </p:spPr>
        <p:txBody>
          <a:bodyPr/>
          <a:lstStyle/>
          <a:p>
            <a:pPr>
              <a:buFont typeface="Arial" charset="0"/>
              <a:buChar char="•"/>
            </a:pPr>
            <a:r>
              <a:rPr lang="en-US" smtClean="0"/>
              <a:t>Objects assigned to a group can be assigned using "round robin"</a:t>
            </a:r>
          </a:p>
          <a:p>
            <a:pPr>
              <a:buFont typeface="Arial" charset="0"/>
              <a:buChar char="•"/>
            </a:pPr>
            <a:r>
              <a:rPr lang="en-US" smtClean="0"/>
              <a:t>Load factor weights how often objects are round-robined to that user when assigning across entire group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623888"/>
            <a:ext cx="4905375" cy="38957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255" y="4196113"/>
            <a:ext cx="4201912" cy="19099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628" y="2365102"/>
            <a:ext cx="4317568" cy="20342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11" y="801795"/>
            <a:ext cx="3954422" cy="51608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7967" y="537167"/>
            <a:ext cx="4227401" cy="20962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9" name="Rectangle 3"/>
          <p:cNvSpPr>
            <a:spLocks noGrp="1" noChangeArrowheads="1"/>
          </p:cNvSpPr>
          <p:nvPr>
            <p:ph type="title"/>
          </p:nvPr>
        </p:nvSpPr>
        <p:spPr/>
        <p:txBody>
          <a:bodyPr/>
          <a:lstStyle/>
          <a:p>
            <a:pPr eaLnBrk="1" hangingPunct="1"/>
            <a:r>
              <a:rPr lang="en-US" smtClean="0"/>
              <a:t>Group assignment with round robin: Example</a:t>
            </a:r>
          </a:p>
        </p:txBody>
      </p:sp>
      <p:sp>
        <p:nvSpPr>
          <p:cNvPr id="26631" name="Line 10"/>
          <p:cNvSpPr>
            <a:spLocks noChangeShapeType="1"/>
          </p:cNvSpPr>
          <p:nvPr/>
        </p:nvSpPr>
        <p:spPr bwMode="auto">
          <a:xfrm>
            <a:off x="2100263" y="4611689"/>
            <a:ext cx="4071937" cy="76836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2" name="Line 11"/>
          <p:cNvSpPr>
            <a:spLocks noChangeShapeType="1"/>
          </p:cNvSpPr>
          <p:nvPr/>
        </p:nvSpPr>
        <p:spPr bwMode="auto">
          <a:xfrm flipV="1">
            <a:off x="2065337" y="3831565"/>
            <a:ext cx="3934619" cy="6674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3" name="AutoShape 12"/>
          <p:cNvSpPr>
            <a:spLocks noChangeArrowheads="1"/>
          </p:cNvSpPr>
          <p:nvPr/>
        </p:nvSpPr>
        <p:spPr bwMode="auto">
          <a:xfrm rot="5400000">
            <a:off x="1385094" y="4252119"/>
            <a:ext cx="1001712"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grpSp>
        <p:nvGrpSpPr>
          <p:cNvPr id="26634" name="Group 115"/>
          <p:cNvGrpSpPr>
            <a:grpSpLocks/>
          </p:cNvGrpSpPr>
          <p:nvPr/>
        </p:nvGrpSpPr>
        <p:grpSpPr bwMode="auto">
          <a:xfrm>
            <a:off x="7531238" y="559968"/>
            <a:ext cx="949325" cy="900112"/>
            <a:chOff x="4563" y="321"/>
            <a:chExt cx="598" cy="567"/>
          </a:xfrm>
        </p:grpSpPr>
        <p:grpSp>
          <p:nvGrpSpPr>
            <p:cNvPr id="26816" name="Group 116"/>
            <p:cNvGrpSpPr>
              <a:grpSpLocks/>
            </p:cNvGrpSpPr>
            <p:nvPr/>
          </p:nvGrpSpPr>
          <p:grpSpPr bwMode="auto">
            <a:xfrm>
              <a:off x="4598" y="509"/>
              <a:ext cx="514" cy="379"/>
              <a:chOff x="2083" y="1606"/>
              <a:chExt cx="1489" cy="1097"/>
            </a:xfrm>
          </p:grpSpPr>
          <p:sp>
            <p:nvSpPr>
              <p:cNvPr id="26818" name="Rectangle 11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819" name="Freeform 11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0" name="Freeform 11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1" name="Freeform 12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822" name="Freeform 12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823" name="Rectangle 12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824" name="Rectangle 12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25" name="AutoShape 12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826" name="Freeform 12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27" name="Freeform 12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28" name="Rectangle 12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29" name="Rectangle 12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30" name="Rectangle 12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831" name="Group 130"/>
              <p:cNvGrpSpPr>
                <a:grpSpLocks/>
              </p:cNvGrpSpPr>
              <p:nvPr/>
            </p:nvGrpSpPr>
            <p:grpSpPr bwMode="auto">
              <a:xfrm>
                <a:off x="2221" y="1871"/>
                <a:ext cx="518" cy="782"/>
                <a:chOff x="2400" y="1656"/>
                <a:chExt cx="752" cy="1136"/>
              </a:xfrm>
            </p:grpSpPr>
            <p:sp>
              <p:nvSpPr>
                <p:cNvPr id="26844" name="Freeform 1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45" name="Freeform 1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46" name="Freeform 1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7" name="Freeform 1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8" name="Freeform 1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49" name="Line 1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850" name="Line 1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832" name="Group 138"/>
              <p:cNvGrpSpPr>
                <a:grpSpLocks/>
              </p:cNvGrpSpPr>
              <p:nvPr/>
            </p:nvGrpSpPr>
            <p:grpSpPr bwMode="auto">
              <a:xfrm rot="-6511945">
                <a:off x="2834" y="1842"/>
                <a:ext cx="518" cy="783"/>
                <a:chOff x="2400" y="1656"/>
                <a:chExt cx="752" cy="1136"/>
              </a:xfrm>
            </p:grpSpPr>
            <p:sp>
              <p:nvSpPr>
                <p:cNvPr id="26837" name="Freeform 1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38" name="Freeform 1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39" name="Freeform 1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0" name="Freeform 1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1" name="Freeform 1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42" name="Line 1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843" name="Line 1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833" name="Freeform 14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834" name="Freeform 14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35" name="Rectangle 14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36" name="Rectangle 14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817" name="Text Box 150"/>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 1</a:t>
              </a:r>
            </a:p>
          </p:txBody>
        </p:sp>
      </p:grpSp>
      <p:grpSp>
        <p:nvGrpSpPr>
          <p:cNvPr id="26635" name="Group 151"/>
          <p:cNvGrpSpPr>
            <a:grpSpLocks/>
          </p:cNvGrpSpPr>
          <p:nvPr/>
        </p:nvGrpSpPr>
        <p:grpSpPr bwMode="auto">
          <a:xfrm>
            <a:off x="7760568" y="2685096"/>
            <a:ext cx="949325" cy="900112"/>
            <a:chOff x="4563" y="321"/>
            <a:chExt cx="598" cy="567"/>
          </a:xfrm>
        </p:grpSpPr>
        <p:grpSp>
          <p:nvGrpSpPr>
            <p:cNvPr id="26781" name="Group 152"/>
            <p:cNvGrpSpPr>
              <a:grpSpLocks/>
            </p:cNvGrpSpPr>
            <p:nvPr/>
          </p:nvGrpSpPr>
          <p:grpSpPr bwMode="auto">
            <a:xfrm>
              <a:off x="4598" y="509"/>
              <a:ext cx="514" cy="379"/>
              <a:chOff x="2083" y="1606"/>
              <a:chExt cx="1489" cy="1097"/>
            </a:xfrm>
          </p:grpSpPr>
          <p:sp>
            <p:nvSpPr>
              <p:cNvPr id="26783" name="Rectangle 1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84" name="Freeform 1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5" name="Freeform 1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6" name="Freeform 1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87" name="Freeform 1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88" name="Rectangle 1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89" name="Rectangle 1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0" name="AutoShape 1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91" name="Freeform 16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92" name="Freeform 16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93" name="Rectangle 1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4" name="Rectangle 1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95" name="Rectangle 1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96" name="Group 166"/>
              <p:cNvGrpSpPr>
                <a:grpSpLocks/>
              </p:cNvGrpSpPr>
              <p:nvPr/>
            </p:nvGrpSpPr>
            <p:grpSpPr bwMode="auto">
              <a:xfrm>
                <a:off x="2221" y="1871"/>
                <a:ext cx="518" cy="782"/>
                <a:chOff x="2400" y="1656"/>
                <a:chExt cx="752" cy="1136"/>
              </a:xfrm>
            </p:grpSpPr>
            <p:sp>
              <p:nvSpPr>
                <p:cNvPr id="26809" name="Freeform 1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10" name="Freeform 1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11" name="Freeform 1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12" name="Freeform 1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13" name="Freeform 1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814" name="Line 1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815" name="Line 1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97" name="Group 174"/>
              <p:cNvGrpSpPr>
                <a:grpSpLocks/>
              </p:cNvGrpSpPr>
              <p:nvPr/>
            </p:nvGrpSpPr>
            <p:grpSpPr bwMode="auto">
              <a:xfrm rot="-6511945">
                <a:off x="2834" y="1842"/>
                <a:ext cx="518" cy="783"/>
                <a:chOff x="2400" y="1656"/>
                <a:chExt cx="752" cy="1136"/>
              </a:xfrm>
            </p:grpSpPr>
            <p:sp>
              <p:nvSpPr>
                <p:cNvPr id="26802" name="Freeform 1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03" name="Freeform 1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4" name="Freeform 1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5" name="Freeform 1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6" name="Freeform 1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807" name="Line 1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808" name="Line 1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98" name="Freeform 18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99" name="Freeform 18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800" name="Rectangle 1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801" name="Rectangle 1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82" name="Text Box 186"/>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Claim 2</a:t>
              </a:r>
            </a:p>
          </p:txBody>
        </p:sp>
      </p:grpSp>
      <p:grpSp>
        <p:nvGrpSpPr>
          <p:cNvPr id="26637" name="Group 187"/>
          <p:cNvGrpSpPr>
            <a:grpSpLocks/>
          </p:cNvGrpSpPr>
          <p:nvPr/>
        </p:nvGrpSpPr>
        <p:grpSpPr bwMode="auto">
          <a:xfrm>
            <a:off x="8059842" y="4479937"/>
            <a:ext cx="949325" cy="900112"/>
            <a:chOff x="4563" y="321"/>
            <a:chExt cx="598" cy="567"/>
          </a:xfrm>
        </p:grpSpPr>
        <p:grpSp>
          <p:nvGrpSpPr>
            <p:cNvPr id="26746" name="Group 188"/>
            <p:cNvGrpSpPr>
              <a:grpSpLocks/>
            </p:cNvGrpSpPr>
            <p:nvPr/>
          </p:nvGrpSpPr>
          <p:grpSpPr bwMode="auto">
            <a:xfrm>
              <a:off x="4598" y="509"/>
              <a:ext cx="514" cy="379"/>
              <a:chOff x="2083" y="1606"/>
              <a:chExt cx="1489" cy="1097"/>
            </a:xfrm>
          </p:grpSpPr>
          <p:sp>
            <p:nvSpPr>
              <p:cNvPr id="26748" name="Rectangle 18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49" name="Freeform 19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0" name="Freeform 19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1" name="Freeform 19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2" name="Freeform 19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53" name="Rectangle 19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54" name="Rectangle 19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5" name="AutoShape 19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56" name="Freeform 19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7" name="Freeform 19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8" name="Rectangle 19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9" name="Rectangle 20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0" name="Rectangle 20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61" name="Group 202"/>
              <p:cNvGrpSpPr>
                <a:grpSpLocks/>
              </p:cNvGrpSpPr>
              <p:nvPr/>
            </p:nvGrpSpPr>
            <p:grpSpPr bwMode="auto">
              <a:xfrm>
                <a:off x="2221" y="1871"/>
                <a:ext cx="518" cy="782"/>
                <a:chOff x="2400" y="1656"/>
                <a:chExt cx="752" cy="1136"/>
              </a:xfrm>
            </p:grpSpPr>
            <p:sp>
              <p:nvSpPr>
                <p:cNvPr id="26774" name="Freeform 20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5" name="Freeform 20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6" name="Freeform 20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7" name="Freeform 20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8" name="Freeform 20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9" name="Line 20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80" name="Line 20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62" name="Group 210"/>
              <p:cNvGrpSpPr>
                <a:grpSpLocks/>
              </p:cNvGrpSpPr>
              <p:nvPr/>
            </p:nvGrpSpPr>
            <p:grpSpPr bwMode="auto">
              <a:xfrm rot="-6511945">
                <a:off x="2834" y="1842"/>
                <a:ext cx="518" cy="783"/>
                <a:chOff x="2400" y="1656"/>
                <a:chExt cx="752" cy="1136"/>
              </a:xfrm>
            </p:grpSpPr>
            <p:sp>
              <p:nvSpPr>
                <p:cNvPr id="26767" name="Freeform 2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8" name="Freeform 2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69" name="Freeform 2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0" name="Freeform 2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1" name="Freeform 2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2" name="Line 2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73" name="Line 2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63" name="Freeform 21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64" name="Freeform 21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5" name="Rectangle 22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6" name="Rectangle 22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47" name="Text Box 222"/>
            <p:cNvSpPr txBox="1">
              <a:spLocks noChangeArrowheads="1"/>
            </p:cNvSpPr>
            <p:nvPr/>
          </p:nvSpPr>
          <p:spPr bwMode="auto">
            <a:xfrm>
              <a:off x="4563" y="321"/>
              <a:ext cx="5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Claim 3</a:t>
              </a:r>
            </a:p>
          </p:txBody>
        </p:sp>
      </p:grpSp>
      <p:sp>
        <p:nvSpPr>
          <p:cNvPr id="26638" name="Line 227"/>
          <p:cNvSpPr>
            <a:spLocks noChangeShapeType="1"/>
          </p:cNvSpPr>
          <p:nvPr/>
        </p:nvSpPr>
        <p:spPr bwMode="auto">
          <a:xfrm>
            <a:off x="560388" y="1730375"/>
            <a:ext cx="19050" cy="2806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9" name="Line 228"/>
          <p:cNvSpPr>
            <a:spLocks noChangeShapeType="1"/>
          </p:cNvSpPr>
          <p:nvPr/>
        </p:nvSpPr>
        <p:spPr bwMode="auto">
          <a:xfrm>
            <a:off x="569913" y="4541838"/>
            <a:ext cx="10414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40" name="Group 229"/>
          <p:cNvGrpSpPr>
            <a:grpSpLocks/>
          </p:cNvGrpSpPr>
          <p:nvPr/>
        </p:nvGrpSpPr>
        <p:grpSpPr bwMode="auto">
          <a:xfrm>
            <a:off x="373063" y="1109663"/>
            <a:ext cx="1050925" cy="836612"/>
            <a:chOff x="217" y="693"/>
            <a:chExt cx="662" cy="527"/>
          </a:xfrm>
        </p:grpSpPr>
        <p:grpSp>
          <p:nvGrpSpPr>
            <p:cNvPr id="26644" name="Group 13"/>
            <p:cNvGrpSpPr>
              <a:grpSpLocks/>
            </p:cNvGrpSpPr>
            <p:nvPr/>
          </p:nvGrpSpPr>
          <p:grpSpPr bwMode="auto">
            <a:xfrm>
              <a:off x="217" y="693"/>
              <a:ext cx="514" cy="379"/>
              <a:chOff x="2083" y="1606"/>
              <a:chExt cx="1489" cy="1097"/>
            </a:xfrm>
          </p:grpSpPr>
          <p:sp>
            <p:nvSpPr>
              <p:cNvPr id="26713" name="Rectangle 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14" name="Freeform 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5" name="Freeform 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6" name="Freeform 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17" name="Freeform 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18" name="Rectangle 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19" name="Rectangle 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0" name="AutoShape 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21" name="Freeform 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2" name="Freeform 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3" name="Rectangle 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4" name="Rectangle 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25" name="Rectangle 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26" name="Group 27"/>
              <p:cNvGrpSpPr>
                <a:grpSpLocks/>
              </p:cNvGrpSpPr>
              <p:nvPr/>
            </p:nvGrpSpPr>
            <p:grpSpPr bwMode="auto">
              <a:xfrm>
                <a:off x="2221" y="1871"/>
                <a:ext cx="518" cy="782"/>
                <a:chOff x="2400" y="1656"/>
                <a:chExt cx="752" cy="1136"/>
              </a:xfrm>
            </p:grpSpPr>
            <p:sp>
              <p:nvSpPr>
                <p:cNvPr id="2673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4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4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4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4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4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4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27" name="Group 35"/>
              <p:cNvGrpSpPr>
                <a:grpSpLocks/>
              </p:cNvGrpSpPr>
              <p:nvPr/>
            </p:nvGrpSpPr>
            <p:grpSpPr bwMode="auto">
              <a:xfrm rot="-6511945">
                <a:off x="2834" y="1842"/>
                <a:ext cx="518" cy="783"/>
                <a:chOff x="2400" y="1656"/>
                <a:chExt cx="752" cy="1136"/>
              </a:xfrm>
            </p:grpSpPr>
            <p:sp>
              <p:nvSpPr>
                <p:cNvPr id="26732" name="Freeform 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3" name="Freeform 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4" name="Freeform 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5" name="Freeform 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6" name="Freeform 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37" name="Line 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38" name="Line 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28" name="Freeform 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29" name="Freeform 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0" name="Rectangle 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31" name="Rectangle 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45" name="Group 47"/>
            <p:cNvGrpSpPr>
              <a:grpSpLocks/>
            </p:cNvGrpSpPr>
            <p:nvPr/>
          </p:nvGrpSpPr>
          <p:grpSpPr bwMode="auto">
            <a:xfrm>
              <a:off x="291" y="767"/>
              <a:ext cx="514" cy="379"/>
              <a:chOff x="2083" y="1606"/>
              <a:chExt cx="1489" cy="1097"/>
            </a:xfrm>
          </p:grpSpPr>
          <p:sp>
            <p:nvSpPr>
              <p:cNvPr id="26680" name="Rectangle 4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81" name="Freeform 4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2" name="Freeform 5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3" name="Freeform 5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84" name="Freeform 5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85" name="Rectangle 5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86" name="Rectangle 5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87" name="AutoShape 5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88" name="Freeform 5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89" name="Freeform 5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90" name="Rectangle 5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1" name="Rectangle 5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2" name="Rectangle 6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93" name="Group 61"/>
              <p:cNvGrpSpPr>
                <a:grpSpLocks/>
              </p:cNvGrpSpPr>
              <p:nvPr/>
            </p:nvGrpSpPr>
            <p:grpSpPr bwMode="auto">
              <a:xfrm>
                <a:off x="2221" y="1871"/>
                <a:ext cx="518" cy="782"/>
                <a:chOff x="2400" y="1656"/>
                <a:chExt cx="752" cy="1136"/>
              </a:xfrm>
            </p:grpSpPr>
            <p:sp>
              <p:nvSpPr>
                <p:cNvPr id="26706" name="Freeform 6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7" name="Freeform 6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08" name="Freeform 6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9" name="Freeform 6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0" name="Freeform 6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11" name="Line 6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12" name="Line 6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94" name="Group 69"/>
              <p:cNvGrpSpPr>
                <a:grpSpLocks/>
              </p:cNvGrpSpPr>
              <p:nvPr/>
            </p:nvGrpSpPr>
            <p:grpSpPr bwMode="auto">
              <a:xfrm rot="-6511945">
                <a:off x="2834" y="1842"/>
                <a:ext cx="518" cy="783"/>
                <a:chOff x="2400" y="1656"/>
                <a:chExt cx="752" cy="1136"/>
              </a:xfrm>
            </p:grpSpPr>
            <p:sp>
              <p:nvSpPr>
                <p:cNvPr id="26699" name="Freeform 7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0" name="Freeform 7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1" name="Freeform 7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2" name="Freeform 7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3" name="Freeform 7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04" name="Line 7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7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95" name="Freeform 7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696" name="Freeform 7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97" name="Rectangle 7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8" name="Rectangle 8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46" name="Group 81"/>
            <p:cNvGrpSpPr>
              <a:grpSpLocks/>
            </p:cNvGrpSpPr>
            <p:nvPr/>
          </p:nvGrpSpPr>
          <p:grpSpPr bwMode="auto">
            <a:xfrm>
              <a:off x="365" y="841"/>
              <a:ext cx="514" cy="379"/>
              <a:chOff x="2083" y="1606"/>
              <a:chExt cx="1489" cy="1097"/>
            </a:xfrm>
          </p:grpSpPr>
          <p:sp>
            <p:nvSpPr>
              <p:cNvPr id="26647" name="Rectangle 8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48" name="Freeform 8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49" name="Freeform 8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0" name="Freeform 8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51" name="Freeform 8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52" name="Rectangle 8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53" name="Rectangle 8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4" name="AutoShape 8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55" name="Freeform 9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6" name="Freeform 9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7" name="Rectangle 9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8" name="Rectangle 9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59" name="Rectangle 9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60" name="Group 95"/>
              <p:cNvGrpSpPr>
                <a:grpSpLocks/>
              </p:cNvGrpSpPr>
              <p:nvPr/>
            </p:nvGrpSpPr>
            <p:grpSpPr bwMode="auto">
              <a:xfrm>
                <a:off x="2221" y="1871"/>
                <a:ext cx="518" cy="782"/>
                <a:chOff x="2400" y="1656"/>
                <a:chExt cx="752" cy="1136"/>
              </a:xfrm>
            </p:grpSpPr>
            <p:sp>
              <p:nvSpPr>
                <p:cNvPr id="26673" name="Freeform 9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4" name="Freeform 9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675" name="Freeform 9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6" name="Freeform 9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7" name="Freeform 10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678" name="Line 10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10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61" name="Group 103"/>
              <p:cNvGrpSpPr>
                <a:grpSpLocks/>
              </p:cNvGrpSpPr>
              <p:nvPr/>
            </p:nvGrpSpPr>
            <p:grpSpPr bwMode="auto">
              <a:xfrm rot="-6511945">
                <a:off x="2834" y="1842"/>
                <a:ext cx="518" cy="783"/>
                <a:chOff x="2400" y="1656"/>
                <a:chExt cx="752" cy="1136"/>
              </a:xfrm>
            </p:grpSpPr>
            <p:sp>
              <p:nvSpPr>
                <p:cNvPr id="26666" name="Freeform 10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7" name="Freeform 10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68" name="Freeform 10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69" name="Freeform 10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0" name="Freeform 10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671" name="Line 10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2" name="Line 11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62" name="Freeform 11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663" name="Freeform 11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64" name="Rectangle 11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5" name="Rectangle 11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6641" name="AutoShape 230"/>
          <p:cNvSpPr>
            <a:spLocks noChangeArrowheads="1"/>
          </p:cNvSpPr>
          <p:nvPr/>
        </p:nvSpPr>
        <p:spPr bwMode="auto">
          <a:xfrm>
            <a:off x="5999957" y="1804487"/>
            <a:ext cx="1087437" cy="2254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2" name="AutoShape 231"/>
          <p:cNvSpPr>
            <a:spLocks noChangeArrowheads="1"/>
          </p:cNvSpPr>
          <p:nvPr/>
        </p:nvSpPr>
        <p:spPr bwMode="auto">
          <a:xfrm>
            <a:off x="6025693" y="3606140"/>
            <a:ext cx="1087437" cy="2254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43" name="AutoShape 232"/>
          <p:cNvSpPr>
            <a:spLocks noChangeArrowheads="1"/>
          </p:cNvSpPr>
          <p:nvPr/>
        </p:nvSpPr>
        <p:spPr bwMode="auto">
          <a:xfrm>
            <a:off x="6423651" y="5380049"/>
            <a:ext cx="1107587" cy="20752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Line 9"/>
          <p:cNvSpPr>
            <a:spLocks noChangeShapeType="1"/>
          </p:cNvSpPr>
          <p:nvPr/>
        </p:nvSpPr>
        <p:spPr bwMode="auto">
          <a:xfrm flipV="1">
            <a:off x="2025650" y="1925433"/>
            <a:ext cx="3689350" cy="244177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pPr eaLnBrk="1" hangingPunct="1"/>
            <a:r>
              <a:rPr lang="en-US" smtClean="0"/>
              <a:t>User attributes</a:t>
            </a:r>
          </a:p>
        </p:txBody>
      </p:sp>
      <p:sp>
        <p:nvSpPr>
          <p:cNvPr id="27652" name="Rectangle 4"/>
          <p:cNvSpPr>
            <a:spLocks noGrp="1" noChangeArrowheads="1"/>
          </p:cNvSpPr>
          <p:nvPr>
            <p:ph idx="1"/>
          </p:nvPr>
        </p:nvSpPr>
        <p:spPr>
          <a:xfrm>
            <a:off x="519113" y="4305300"/>
            <a:ext cx="8318500" cy="2178050"/>
          </a:xfrm>
        </p:spPr>
        <p:txBody>
          <a:bodyPr/>
          <a:lstStyle/>
          <a:p>
            <a:pPr>
              <a:buFont typeface="Arial" charset="0"/>
              <a:buChar char="•"/>
            </a:pPr>
            <a:r>
              <a:rPr lang="en-US" smtClean="0"/>
              <a:t>Objects can be assigned to a user with a particular attribute (in a particular state and/or of a particular level)</a:t>
            </a:r>
          </a:p>
          <a:p>
            <a:pPr lvl="1"/>
            <a:r>
              <a:rPr lang="en-US" smtClean="0"/>
              <a:t>If multiple users have the desired attribute(s), objects are round-robined among a virtual group consisting of those users</a:t>
            </a:r>
          </a:p>
          <a:p>
            <a:pPr lvl="2"/>
            <a:r>
              <a:rPr lang="en-US" smtClean="0"/>
              <a:t>Load factors are ignored because they are only meaningful across an entire single group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609600"/>
            <a:ext cx="7681913" cy="35639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18" y="3428999"/>
            <a:ext cx="4627541" cy="30273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3"/>
          <p:cNvSpPr>
            <a:spLocks noGrp="1" noChangeArrowheads="1"/>
          </p:cNvSpPr>
          <p:nvPr>
            <p:ph type="title"/>
          </p:nvPr>
        </p:nvSpPr>
        <p:spPr/>
        <p:txBody>
          <a:bodyPr/>
          <a:lstStyle/>
          <a:p>
            <a:pPr eaLnBrk="1" hangingPunct="1"/>
            <a:r>
              <a:rPr lang="en-US" smtClean="0"/>
              <a:t>User attribute (with round robin): Example</a:t>
            </a:r>
          </a:p>
        </p:txBody>
      </p:sp>
      <p:sp>
        <p:nvSpPr>
          <p:cNvPr id="28676" name="AutoShape 5"/>
          <p:cNvSpPr>
            <a:spLocks noChangeArrowheads="1"/>
          </p:cNvSpPr>
          <p:nvPr/>
        </p:nvSpPr>
        <p:spPr bwMode="auto">
          <a:xfrm>
            <a:off x="480218" y="5920581"/>
            <a:ext cx="3044032" cy="22939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677" name="Text Box 6"/>
          <p:cNvSpPr txBox="1">
            <a:spLocks noChangeArrowheads="1"/>
          </p:cNvSpPr>
          <p:nvPr/>
        </p:nvSpPr>
        <p:spPr bwMode="auto">
          <a:xfrm>
            <a:off x="1308100" y="927100"/>
            <a:ext cx="6904038"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insured's language is Spanish</a:t>
            </a:r>
            <a:br>
              <a:rPr lang="en-US" sz="2400" b="1">
                <a:solidFill>
                  <a:srgbClr val="FF0000"/>
                </a:solidFill>
              </a:rPr>
            </a:br>
            <a:r>
              <a:rPr lang="en-US" sz="2400" b="1">
                <a:solidFill>
                  <a:srgbClr val="FF0000"/>
                </a:solidFill>
              </a:rPr>
              <a:t>	AND</a:t>
            </a:r>
            <a:br>
              <a:rPr lang="en-US" sz="2400" b="1">
                <a:solidFill>
                  <a:srgbClr val="FF0000"/>
                </a:solidFill>
              </a:rPr>
            </a:br>
            <a:r>
              <a:rPr lang="en-US" sz="2400" b="1">
                <a:solidFill>
                  <a:srgbClr val="FF0000"/>
                </a:solidFill>
              </a:rPr>
              <a:t>	coverage subtype is glass damage</a:t>
            </a:r>
          </a:p>
          <a:p>
            <a:pPr algn="l" eaLnBrk="1" hangingPunct="1"/>
            <a:r>
              <a:rPr lang="en-US" sz="2400" b="1">
                <a:solidFill>
                  <a:srgbClr val="FF0000"/>
                </a:solidFill>
              </a:rPr>
              <a:t>then	assign to user with Auto Glass expertise</a:t>
            </a:r>
            <a:br>
              <a:rPr lang="en-US" sz="2400" b="1">
                <a:solidFill>
                  <a:srgbClr val="FF0000"/>
                </a:solidFill>
              </a:rPr>
            </a:br>
            <a:r>
              <a:rPr lang="en-US" sz="2400" b="1">
                <a:solidFill>
                  <a:srgbClr val="FF0000"/>
                </a:solidFill>
              </a:rPr>
              <a:t>	and Spanish Speaker</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357" y="3103563"/>
            <a:ext cx="5145881" cy="23873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Choosing a user for assignment: Weighted Workload</a:t>
            </a:r>
          </a:p>
        </p:txBody>
      </p:sp>
      <p:sp>
        <p:nvSpPr>
          <p:cNvPr id="7171" name="Content Placeholder 2"/>
          <p:cNvSpPr>
            <a:spLocks noGrp="1"/>
          </p:cNvSpPr>
          <p:nvPr>
            <p:ph idx="1"/>
          </p:nvPr>
        </p:nvSpPr>
        <p:spPr/>
        <p:txBody>
          <a:bodyPr/>
          <a:lstStyle/>
          <a:p>
            <a:r>
              <a:rPr lang="en-US" dirty="0" smtClean="0"/>
              <a:t>Weighted workload is an alternative to round robin:</a:t>
            </a:r>
          </a:p>
          <a:p>
            <a:pPr lvl="1"/>
            <a:r>
              <a:rPr lang="en-US" dirty="0" smtClean="0"/>
              <a:t>Round robin assigns work proportionately according to a statically-defined weight factor</a:t>
            </a:r>
          </a:p>
          <a:p>
            <a:pPr lvl="1"/>
            <a:r>
              <a:rPr lang="en-US" dirty="0" smtClean="0"/>
              <a:t>Weighted workload assigns work to user in group with least complex workload</a:t>
            </a:r>
          </a:p>
          <a:p>
            <a:endParaRPr lang="en-US" dirty="0" smtClean="0"/>
          </a:p>
          <a:p>
            <a:endParaRPr lang="en-US" dirty="0" smtClean="0"/>
          </a:p>
        </p:txBody>
      </p:sp>
      <p:grpSp>
        <p:nvGrpSpPr>
          <p:cNvPr id="7172" name="Group 21"/>
          <p:cNvGrpSpPr>
            <a:grpSpLocks/>
          </p:cNvGrpSpPr>
          <p:nvPr/>
        </p:nvGrpSpPr>
        <p:grpSpPr bwMode="auto">
          <a:xfrm>
            <a:off x="3203575" y="2741174"/>
            <a:ext cx="2286000" cy="2378149"/>
            <a:chOff x="3202901" y="3491517"/>
            <a:chExt cx="2286000" cy="2378401"/>
          </a:xfrm>
        </p:grpSpPr>
        <p:grpSp>
          <p:nvGrpSpPr>
            <p:cNvPr id="7305" name="Group 19"/>
            <p:cNvGrpSpPr>
              <a:grpSpLocks/>
            </p:cNvGrpSpPr>
            <p:nvPr/>
          </p:nvGrpSpPr>
          <p:grpSpPr bwMode="auto">
            <a:xfrm>
              <a:off x="3202901" y="4139462"/>
              <a:ext cx="2286000" cy="1730456"/>
              <a:chOff x="976052" y="4295519"/>
              <a:chExt cx="2286000" cy="1730456"/>
            </a:xfrm>
          </p:grpSpPr>
          <p:grpSp>
            <p:nvGrpSpPr>
              <p:cNvPr id="7307" name="Group 15"/>
              <p:cNvGrpSpPr>
                <a:grpSpLocks/>
              </p:cNvGrpSpPr>
              <p:nvPr/>
            </p:nvGrpSpPr>
            <p:grpSpPr bwMode="auto">
              <a:xfrm>
                <a:off x="1192052" y="4295519"/>
                <a:ext cx="1492251" cy="1001713"/>
                <a:chOff x="1264514" y="4377460"/>
                <a:chExt cx="1492251" cy="1001713"/>
              </a:xfrm>
            </p:grpSpPr>
            <p:sp>
              <p:nvSpPr>
                <p:cNvPr id="7309" name="AutoShape 3"/>
                <p:cNvSpPr>
                  <a:spLocks noChangeArrowheads="1"/>
                </p:cNvSpPr>
                <p:nvPr/>
              </p:nvSpPr>
              <p:spPr bwMode="auto">
                <a:xfrm rot="5400000">
                  <a:off x="2017783" y="4640192"/>
                  <a:ext cx="1001713"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dirty="0"/>
                </a:p>
              </p:txBody>
            </p:sp>
            <p:grpSp>
              <p:nvGrpSpPr>
                <p:cNvPr id="7310" name="Group 9"/>
                <p:cNvGrpSpPr>
                  <a:grpSpLocks/>
                </p:cNvGrpSpPr>
                <p:nvPr/>
              </p:nvGrpSpPr>
              <p:grpSpPr bwMode="auto">
                <a:xfrm>
                  <a:off x="1264514" y="4557713"/>
                  <a:ext cx="1016000" cy="684212"/>
                  <a:chOff x="2984" y="3331"/>
                  <a:chExt cx="845" cy="569"/>
                </a:xfrm>
              </p:grpSpPr>
              <p:sp>
                <p:nvSpPr>
                  <p:cNvPr id="7311"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7312" name="Group 11"/>
                  <p:cNvGrpSpPr>
                    <a:grpSpLocks/>
                  </p:cNvGrpSpPr>
                  <p:nvPr/>
                </p:nvGrpSpPr>
                <p:grpSpPr bwMode="auto">
                  <a:xfrm>
                    <a:off x="3386" y="3487"/>
                    <a:ext cx="443" cy="398"/>
                    <a:chOff x="4838" y="2218"/>
                    <a:chExt cx="395" cy="355"/>
                  </a:xfrm>
                </p:grpSpPr>
                <p:sp>
                  <p:nvSpPr>
                    <p:cNvPr id="7313"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4"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5"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6"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7"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8"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19"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0"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21"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22"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23"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sp>
            <p:nvSpPr>
              <p:cNvPr id="7308" name="TextBox 17"/>
              <p:cNvSpPr txBox="1">
                <a:spLocks noChangeArrowheads="1"/>
              </p:cNvSpPr>
              <p:nvPr/>
            </p:nvSpPr>
            <p:spPr bwMode="auto">
              <a:xfrm>
                <a:off x="976052" y="5318014"/>
                <a:ext cx="2286000" cy="7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User whose turn is next</a:t>
                </a:r>
                <a:endParaRPr lang="en-US" dirty="0">
                  <a:solidFill>
                    <a:srgbClr val="C00000"/>
                  </a:solidFill>
                  <a:latin typeface="Calibri" pitchFamily="34" charset="0"/>
                  <a:cs typeface="Calibri" pitchFamily="34" charset="0"/>
                </a:endParaRPr>
              </a:p>
            </p:txBody>
          </p:sp>
        </p:grpSp>
        <p:sp>
          <p:nvSpPr>
            <p:cNvPr id="7306" name="TextBox 485"/>
            <p:cNvSpPr txBox="1">
              <a:spLocks noChangeArrowheads="1"/>
            </p:cNvSpPr>
            <p:nvPr/>
          </p:nvSpPr>
          <p:spPr bwMode="auto">
            <a:xfrm>
              <a:off x="3202901" y="3491517"/>
              <a:ext cx="18510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If assignment via round robin …</a:t>
              </a:r>
            </a:p>
          </p:txBody>
        </p:sp>
      </p:grpSp>
      <p:grpSp>
        <p:nvGrpSpPr>
          <p:cNvPr id="7282" name="Group 18"/>
          <p:cNvGrpSpPr>
            <a:grpSpLocks/>
          </p:cNvGrpSpPr>
          <p:nvPr/>
        </p:nvGrpSpPr>
        <p:grpSpPr bwMode="auto">
          <a:xfrm>
            <a:off x="5927725" y="3600610"/>
            <a:ext cx="2286000" cy="1793567"/>
            <a:chOff x="5347046" y="4223762"/>
            <a:chExt cx="2286000" cy="1793877"/>
          </a:xfrm>
        </p:grpSpPr>
        <p:grpSp>
          <p:nvGrpSpPr>
            <p:cNvPr id="7284" name="Group 16"/>
            <p:cNvGrpSpPr>
              <a:grpSpLocks/>
            </p:cNvGrpSpPr>
            <p:nvPr/>
          </p:nvGrpSpPr>
          <p:grpSpPr bwMode="auto">
            <a:xfrm>
              <a:off x="5446774" y="4223762"/>
              <a:ext cx="1876677" cy="958850"/>
              <a:chOff x="4087377" y="4370825"/>
              <a:chExt cx="1876677" cy="958850"/>
            </a:xfrm>
          </p:grpSpPr>
          <p:grpSp>
            <p:nvGrpSpPr>
              <p:cNvPr id="7286" name="Group 9"/>
              <p:cNvGrpSpPr>
                <a:grpSpLocks/>
              </p:cNvGrpSpPr>
              <p:nvPr/>
            </p:nvGrpSpPr>
            <p:grpSpPr bwMode="auto">
              <a:xfrm>
                <a:off x="4087377" y="4564970"/>
                <a:ext cx="1016000" cy="684212"/>
                <a:chOff x="2984" y="3331"/>
                <a:chExt cx="845" cy="569"/>
              </a:xfrm>
            </p:grpSpPr>
            <p:sp>
              <p:nvSpPr>
                <p:cNvPr id="7292"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7293" name="Group 11"/>
                <p:cNvGrpSpPr>
                  <a:grpSpLocks/>
                </p:cNvGrpSpPr>
                <p:nvPr/>
              </p:nvGrpSpPr>
              <p:grpSpPr bwMode="auto">
                <a:xfrm>
                  <a:off x="3386" y="3487"/>
                  <a:ext cx="443" cy="398"/>
                  <a:chOff x="4838" y="2218"/>
                  <a:chExt cx="395" cy="355"/>
                </a:xfrm>
              </p:grpSpPr>
              <p:sp>
                <p:nvSpPr>
                  <p:cNvPr id="7294"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5"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6"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7"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8"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299"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0"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1"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02"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303"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7304"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nvGrpSpPr>
              <p:cNvPr id="7287" name="Group 7"/>
              <p:cNvGrpSpPr>
                <a:grpSpLocks noChangeAspect="1"/>
              </p:cNvGrpSpPr>
              <p:nvPr/>
            </p:nvGrpSpPr>
            <p:grpSpPr bwMode="auto">
              <a:xfrm>
                <a:off x="5130649" y="4370825"/>
                <a:ext cx="833405" cy="958850"/>
                <a:chOff x="1049867" y="1231053"/>
                <a:chExt cx="1041400" cy="1198880"/>
              </a:xfrm>
            </p:grpSpPr>
            <p:sp>
              <p:nvSpPr>
                <p:cNvPr id="183" name="Trapezoid 182"/>
                <p:cNvSpPr/>
                <p:nvPr/>
              </p:nvSpPr>
              <p:spPr bwMode="auto">
                <a:xfrm>
                  <a:off x="1049867" y="1532425"/>
                  <a:ext cx="1041441" cy="897330"/>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7289" name="Group 6"/>
                <p:cNvGrpSpPr>
                  <a:grpSpLocks/>
                </p:cNvGrpSpPr>
                <p:nvPr/>
              </p:nvGrpSpPr>
              <p:grpSpPr bwMode="auto">
                <a:xfrm>
                  <a:off x="1341967" y="1231053"/>
                  <a:ext cx="457200" cy="457200"/>
                  <a:chOff x="2827867" y="1299633"/>
                  <a:chExt cx="457200" cy="457200"/>
                </a:xfrm>
              </p:grpSpPr>
              <p:sp>
                <p:nvSpPr>
                  <p:cNvPr id="7290" name="Oval 4"/>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7291" name="Oval 5"/>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grpSp>
        <p:sp>
          <p:nvSpPr>
            <p:cNvPr id="7285" name="TextBox 376"/>
            <p:cNvSpPr txBox="1">
              <a:spLocks noChangeArrowheads="1"/>
            </p:cNvSpPr>
            <p:nvPr/>
          </p:nvSpPr>
          <p:spPr bwMode="auto">
            <a:xfrm>
              <a:off x="5347046" y="5309753"/>
              <a:ext cx="228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User with </a:t>
              </a:r>
              <a:r>
                <a:rPr lang="en-US" dirty="0">
                  <a:solidFill>
                    <a:srgbClr val="C00000"/>
                  </a:solidFill>
                  <a:latin typeface="Calibri" pitchFamily="34" charset="0"/>
                  <a:cs typeface="Calibri" pitchFamily="34" charset="0"/>
                </a:rPr>
                <a:t>lightest workload</a:t>
              </a:r>
            </a:p>
          </p:txBody>
        </p:sp>
      </p:grpSp>
      <p:sp>
        <p:nvSpPr>
          <p:cNvPr id="7283" name="TextBox 486"/>
          <p:cNvSpPr txBox="1">
            <a:spLocks noChangeArrowheads="1"/>
          </p:cNvSpPr>
          <p:nvPr/>
        </p:nvSpPr>
        <p:spPr bwMode="auto">
          <a:xfrm>
            <a:off x="5927725" y="2658914"/>
            <a:ext cx="1851093" cy="101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If assignment via weighted workload …</a:t>
            </a:r>
          </a:p>
        </p:txBody>
      </p:sp>
      <p:sp>
        <p:nvSpPr>
          <p:cNvPr id="7176" name="Rounded Rectangular Callout 534"/>
          <p:cNvSpPr>
            <a:spLocks noChangeArrowheads="1"/>
          </p:cNvSpPr>
          <p:nvPr/>
        </p:nvSpPr>
        <p:spPr bwMode="auto">
          <a:xfrm>
            <a:off x="849313" y="4320419"/>
            <a:ext cx="1717675" cy="1056007"/>
          </a:xfrm>
          <a:prstGeom prst="wedgeRoundRectCallout">
            <a:avLst>
              <a:gd name="adj1" fmla="val 3639"/>
              <a:gd name="adj2" fmla="val -77796"/>
              <a:gd name="adj3"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p>
        </p:txBody>
      </p:sp>
      <p:sp>
        <p:nvSpPr>
          <p:cNvPr id="7177" name="TextBox 535"/>
          <p:cNvSpPr txBox="1">
            <a:spLocks noChangeArrowheads="1"/>
          </p:cNvSpPr>
          <p:nvPr/>
        </p:nvSpPr>
        <p:spPr bwMode="auto">
          <a:xfrm>
            <a:off x="916489" y="4320419"/>
            <a:ext cx="14947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a:solidFill>
                  <a:srgbClr val="C00000"/>
                </a:solidFill>
                <a:latin typeface="Calibri" pitchFamily="34" charset="0"/>
                <a:cs typeface="Calibri" pitchFamily="34" charset="0"/>
              </a:rPr>
              <a:t>Who should I be assigned to?</a:t>
            </a:r>
          </a:p>
        </p:txBody>
      </p:sp>
      <p:grpSp>
        <p:nvGrpSpPr>
          <p:cNvPr id="301" name="Group 46"/>
          <p:cNvGrpSpPr>
            <a:grpSpLocks/>
          </p:cNvGrpSpPr>
          <p:nvPr/>
        </p:nvGrpSpPr>
        <p:grpSpPr bwMode="auto">
          <a:xfrm>
            <a:off x="1022461" y="3054927"/>
            <a:ext cx="1315494" cy="957831"/>
            <a:chOff x="2083" y="1606"/>
            <a:chExt cx="1489" cy="1097"/>
          </a:xfrm>
        </p:grpSpPr>
        <p:sp>
          <p:nvSpPr>
            <p:cNvPr id="370" name="Rectangle 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371" name="Freeform 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2" name="Freeform 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3" name="Freeform 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374" name="Freeform 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375" name="Rectangle 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376" name="Rectangle 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77" name="AutoShape 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378" name="Freeform 55"/>
            <p:cNvSpPr>
              <a:spLocks/>
            </p:cNvSpPr>
            <p:nvPr/>
          </p:nvSpPr>
          <p:spPr bwMode="auto">
            <a:xfrm>
              <a:off x="2219" y="2561"/>
              <a:ext cx="369" cy="104"/>
            </a:xfrm>
            <a:custGeom>
              <a:avLst/>
              <a:gdLst>
                <a:gd name="T0" fmla="*/ 0 w 992"/>
                <a:gd name="T1" fmla="*/ 0 h 280"/>
                <a:gd name="T2" fmla="*/ 992 w 992"/>
                <a:gd name="T3" fmla="*/ 240 h 280"/>
                <a:gd name="T4" fmla="*/ 936 w 992"/>
                <a:gd name="T5" fmla="*/ 280 h 280"/>
                <a:gd name="T6" fmla="*/ 16 w 992"/>
                <a:gd name="T7" fmla="*/ 56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79" name="Freeform 56"/>
            <p:cNvSpPr>
              <a:spLocks/>
            </p:cNvSpPr>
            <p:nvPr/>
          </p:nvSpPr>
          <p:spPr bwMode="auto">
            <a:xfrm>
              <a:off x="3429" y="2008"/>
              <a:ext cx="51" cy="375"/>
            </a:xfrm>
            <a:custGeom>
              <a:avLst/>
              <a:gdLst>
                <a:gd name="T0" fmla="*/ 0 w 136"/>
                <a:gd name="T1" fmla="*/ 0 h 1008"/>
                <a:gd name="T2" fmla="*/ 80 w 136"/>
                <a:gd name="T3" fmla="*/ 1008 h 1008"/>
                <a:gd name="T4" fmla="*/ 136 w 136"/>
                <a:gd name="T5" fmla="*/ 920 h 1008"/>
                <a:gd name="T6" fmla="*/ 56 w 136"/>
                <a:gd name="T7" fmla="*/ 48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0" name="Rectangle 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1" name="Rectangle 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2" name="Rectangle 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383" name="Group 60"/>
            <p:cNvGrpSpPr>
              <a:grpSpLocks/>
            </p:cNvGrpSpPr>
            <p:nvPr/>
          </p:nvGrpSpPr>
          <p:grpSpPr bwMode="auto">
            <a:xfrm>
              <a:off x="2221" y="1871"/>
              <a:ext cx="518" cy="782"/>
              <a:chOff x="2400" y="1656"/>
              <a:chExt cx="752" cy="1136"/>
            </a:xfrm>
          </p:grpSpPr>
          <p:sp>
            <p:nvSpPr>
              <p:cNvPr id="396"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7"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8"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9"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00"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401"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2"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84" name="Group 68"/>
            <p:cNvGrpSpPr>
              <a:grpSpLocks/>
            </p:cNvGrpSpPr>
            <p:nvPr/>
          </p:nvGrpSpPr>
          <p:grpSpPr bwMode="auto">
            <a:xfrm rot="-6511945">
              <a:off x="2834" y="1842"/>
              <a:ext cx="518" cy="783"/>
              <a:chOff x="2400" y="1656"/>
              <a:chExt cx="752" cy="1136"/>
            </a:xfrm>
          </p:grpSpPr>
          <p:sp>
            <p:nvSpPr>
              <p:cNvPr id="389" name="Freeform 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0" name="Freeform 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1" name="Freeform 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2" name="Freeform 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3" name="Freeform 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4" name="Line 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95" name="Line 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85" name="Freeform 76"/>
            <p:cNvSpPr>
              <a:spLocks/>
            </p:cNvSpPr>
            <p:nvPr/>
          </p:nvSpPr>
          <p:spPr bwMode="auto">
            <a:xfrm>
              <a:off x="2689" y="2097"/>
              <a:ext cx="62" cy="351"/>
            </a:xfrm>
            <a:custGeom>
              <a:avLst/>
              <a:gdLst>
                <a:gd name="T0" fmla="*/ 168 w 168"/>
                <a:gd name="T1" fmla="*/ 944 h 944"/>
                <a:gd name="T2" fmla="*/ 24 w 168"/>
                <a:gd name="T3" fmla="*/ 0 h 944"/>
                <a:gd name="T4" fmla="*/ 0 w 168"/>
                <a:gd name="T5" fmla="*/ 48 h 944"/>
                <a:gd name="T6" fmla="*/ 128 w 168"/>
                <a:gd name="T7" fmla="*/ 920 h 944"/>
                <a:gd name="T8" fmla="*/ 168 w 168"/>
                <a:gd name="T9" fmla="*/ 944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6" name="Freeform 77"/>
            <p:cNvSpPr>
              <a:spLocks/>
            </p:cNvSpPr>
            <p:nvPr/>
          </p:nvSpPr>
          <p:spPr bwMode="auto">
            <a:xfrm>
              <a:off x="2382" y="1853"/>
              <a:ext cx="354" cy="78"/>
            </a:xfrm>
            <a:custGeom>
              <a:avLst/>
              <a:gdLst>
                <a:gd name="T0" fmla="*/ 0 w 952"/>
                <a:gd name="T1" fmla="*/ 40 h 208"/>
                <a:gd name="T2" fmla="*/ 88 w 952"/>
                <a:gd name="T3" fmla="*/ 0 h 208"/>
                <a:gd name="T4" fmla="*/ 936 w 952"/>
                <a:gd name="T5" fmla="*/ 160 h 208"/>
                <a:gd name="T6" fmla="*/ 952 w 952"/>
                <a:gd name="T7" fmla="*/ 208 h 208"/>
                <a:gd name="T8" fmla="*/ 0 w 952"/>
                <a:gd name="T9" fmla="*/ 4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87" name="Rectangle 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88" name="Rectangle 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Tree>
    <p:extLst>
      <p:ext uri="{BB962C8B-B14F-4D97-AF65-F5344CB8AC3E}">
        <p14:creationId xmlns:p14="http://schemas.microsoft.com/office/powerpoint/2010/main" val="468500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Balancing adjuster workload</a:t>
            </a:r>
          </a:p>
        </p:txBody>
      </p:sp>
      <p:sp>
        <p:nvSpPr>
          <p:cNvPr id="6147" name="Content Placeholder 2"/>
          <p:cNvSpPr>
            <a:spLocks noGrp="1"/>
          </p:cNvSpPr>
          <p:nvPr>
            <p:ph idx="1"/>
          </p:nvPr>
        </p:nvSpPr>
        <p:spPr>
          <a:xfrm>
            <a:off x="519113" y="914400"/>
            <a:ext cx="4289425" cy="5486400"/>
          </a:xfrm>
        </p:spPr>
        <p:txBody>
          <a:bodyPr/>
          <a:lstStyle/>
          <a:p>
            <a:pPr>
              <a:buFont typeface="Arial" charset="0"/>
              <a:buChar char="•"/>
            </a:pPr>
            <a:r>
              <a:rPr lang="en-US" b="1" dirty="0" smtClean="0"/>
              <a:t>Weighted workload </a:t>
            </a:r>
            <a:r>
              <a:rPr lang="en-US" dirty="0" smtClean="0"/>
              <a:t>is a mechanism for balancing adjuster workload by assigning claims and exposures based, in part, on their complexity</a:t>
            </a:r>
          </a:p>
          <a:p>
            <a:pPr lvl="1">
              <a:buFont typeface="Arial" charset="0"/>
              <a:buChar char="•"/>
            </a:pPr>
            <a:r>
              <a:rPr lang="en-US" dirty="0" smtClean="0"/>
              <a:t>When this feature is enabled, every claim and exposure is assigned an integer value representing its weight</a:t>
            </a:r>
          </a:p>
          <a:p>
            <a:pPr lvl="1">
              <a:buFont typeface="Arial" charset="0"/>
              <a:buChar char="•"/>
            </a:pPr>
            <a:r>
              <a:rPr lang="en-US" dirty="0" smtClean="0"/>
              <a:t>New claims and exposures are assigned to the user whose workload has the least weight</a:t>
            </a:r>
          </a:p>
        </p:txBody>
      </p:sp>
      <p:grpSp>
        <p:nvGrpSpPr>
          <p:cNvPr id="6148" name="Group 9"/>
          <p:cNvGrpSpPr>
            <a:grpSpLocks/>
          </p:cNvGrpSpPr>
          <p:nvPr/>
        </p:nvGrpSpPr>
        <p:grpSpPr bwMode="auto">
          <a:xfrm>
            <a:off x="6135688" y="1766888"/>
            <a:ext cx="1016000" cy="684212"/>
            <a:chOff x="2984" y="3331"/>
            <a:chExt cx="845" cy="569"/>
          </a:xfrm>
        </p:grpSpPr>
        <p:sp>
          <p:nvSpPr>
            <p:cNvPr id="6526"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527" name="Group 11"/>
            <p:cNvGrpSpPr>
              <a:grpSpLocks/>
            </p:cNvGrpSpPr>
            <p:nvPr/>
          </p:nvGrpSpPr>
          <p:grpSpPr bwMode="auto">
            <a:xfrm>
              <a:off x="3386" y="3487"/>
              <a:ext cx="443" cy="398"/>
              <a:chOff x="4838" y="2218"/>
              <a:chExt cx="395" cy="355"/>
            </a:xfrm>
          </p:grpSpPr>
          <p:sp>
            <p:nvSpPr>
              <p:cNvPr id="6528"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29"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0"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1"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2"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3"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4"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5"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536"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537"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38"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grpSp>
        <p:nvGrpSpPr>
          <p:cNvPr id="6149" name="Group 114"/>
          <p:cNvGrpSpPr>
            <a:grpSpLocks/>
          </p:cNvGrpSpPr>
          <p:nvPr/>
        </p:nvGrpSpPr>
        <p:grpSpPr bwMode="auto">
          <a:xfrm>
            <a:off x="7312025" y="1828800"/>
            <a:ext cx="839788" cy="619125"/>
            <a:chOff x="2083" y="1606"/>
            <a:chExt cx="1489" cy="1097"/>
          </a:xfrm>
        </p:grpSpPr>
        <p:sp>
          <p:nvSpPr>
            <p:cNvPr id="649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49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9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9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50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0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506" name="Group 128"/>
            <p:cNvGrpSpPr>
              <a:grpSpLocks/>
            </p:cNvGrpSpPr>
            <p:nvPr/>
          </p:nvGrpSpPr>
          <p:grpSpPr bwMode="auto">
            <a:xfrm>
              <a:off x="2221" y="1871"/>
              <a:ext cx="518" cy="782"/>
              <a:chOff x="2400" y="1656"/>
              <a:chExt cx="752" cy="1136"/>
            </a:xfrm>
          </p:grpSpPr>
          <p:sp>
            <p:nvSpPr>
              <p:cNvPr id="651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52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2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52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52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507" name="Group 136"/>
            <p:cNvGrpSpPr>
              <a:grpSpLocks/>
            </p:cNvGrpSpPr>
            <p:nvPr/>
          </p:nvGrpSpPr>
          <p:grpSpPr bwMode="auto">
            <a:xfrm rot="-6511945">
              <a:off x="2834" y="1842"/>
              <a:ext cx="518" cy="783"/>
              <a:chOff x="2400" y="1656"/>
              <a:chExt cx="752" cy="1136"/>
            </a:xfrm>
          </p:grpSpPr>
          <p:sp>
            <p:nvSpPr>
              <p:cNvPr id="651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51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51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51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50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0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51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51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0" name="Group 118"/>
          <p:cNvGrpSpPr>
            <a:grpSpLocks/>
          </p:cNvGrpSpPr>
          <p:nvPr/>
        </p:nvGrpSpPr>
        <p:grpSpPr bwMode="auto">
          <a:xfrm>
            <a:off x="8531225" y="1974850"/>
            <a:ext cx="376238" cy="334963"/>
            <a:chOff x="6814395" y="1247985"/>
            <a:chExt cx="376767" cy="334150"/>
          </a:xfrm>
        </p:grpSpPr>
        <p:grpSp>
          <p:nvGrpSpPr>
            <p:cNvPr id="6487" name="Group 119"/>
            <p:cNvGrpSpPr>
              <a:grpSpLocks noChangeAspect="1"/>
            </p:cNvGrpSpPr>
            <p:nvPr/>
          </p:nvGrpSpPr>
          <p:grpSpPr bwMode="auto">
            <a:xfrm>
              <a:off x="6875229" y="1247985"/>
              <a:ext cx="260367" cy="290585"/>
              <a:chOff x="1084913" y="1231053"/>
              <a:chExt cx="1041468" cy="1162341"/>
            </a:xfrm>
          </p:grpSpPr>
          <p:sp>
            <p:nvSpPr>
              <p:cNvPr id="145" name="Trapezoid 144"/>
              <p:cNvSpPr/>
              <p:nvPr/>
            </p:nvSpPr>
            <p:spPr bwMode="auto">
              <a:xfrm>
                <a:off x="1083215" y="1528781"/>
                <a:ext cx="1042866" cy="8615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490" name="Group 122"/>
              <p:cNvGrpSpPr>
                <a:grpSpLocks/>
              </p:cNvGrpSpPr>
              <p:nvPr/>
            </p:nvGrpSpPr>
            <p:grpSpPr bwMode="auto">
              <a:xfrm>
                <a:off x="1341967" y="1231053"/>
                <a:ext cx="457200" cy="457200"/>
                <a:chOff x="2827867" y="1299633"/>
                <a:chExt cx="457200" cy="457200"/>
              </a:xfrm>
            </p:grpSpPr>
            <p:sp>
              <p:nvSpPr>
                <p:cNvPr id="6491"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492"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488"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48</a:t>
              </a:r>
            </a:p>
          </p:txBody>
        </p:sp>
      </p:grpSp>
      <p:sp>
        <p:nvSpPr>
          <p:cNvPr id="6151" name="TextBox 183"/>
          <p:cNvSpPr txBox="1">
            <a:spLocks noChangeArrowheads="1"/>
          </p:cNvSpPr>
          <p:nvPr/>
        </p:nvSpPr>
        <p:spPr bwMode="auto">
          <a:xfrm>
            <a:off x="5991225" y="2397125"/>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Alice</a:t>
            </a:r>
          </a:p>
        </p:txBody>
      </p:sp>
      <p:grpSp>
        <p:nvGrpSpPr>
          <p:cNvPr id="6152" name="Group 9"/>
          <p:cNvGrpSpPr>
            <a:grpSpLocks/>
          </p:cNvGrpSpPr>
          <p:nvPr/>
        </p:nvGrpSpPr>
        <p:grpSpPr bwMode="auto">
          <a:xfrm>
            <a:off x="6167438" y="3170238"/>
            <a:ext cx="1016000" cy="684212"/>
            <a:chOff x="2984" y="3331"/>
            <a:chExt cx="845" cy="569"/>
          </a:xfrm>
        </p:grpSpPr>
        <p:sp>
          <p:nvSpPr>
            <p:cNvPr id="647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475" name="Group 11"/>
            <p:cNvGrpSpPr>
              <a:grpSpLocks/>
            </p:cNvGrpSpPr>
            <p:nvPr/>
          </p:nvGrpSpPr>
          <p:grpSpPr bwMode="auto">
            <a:xfrm>
              <a:off x="3386" y="3487"/>
              <a:ext cx="443" cy="398"/>
              <a:chOff x="4838" y="2218"/>
              <a:chExt cx="395" cy="355"/>
            </a:xfrm>
          </p:grpSpPr>
          <p:sp>
            <p:nvSpPr>
              <p:cNvPr id="647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9"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0"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1"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2"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3"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84"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85"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86"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6153" name="TextBox 198"/>
          <p:cNvSpPr txBox="1">
            <a:spLocks noChangeArrowheads="1"/>
          </p:cNvSpPr>
          <p:nvPr/>
        </p:nvSpPr>
        <p:spPr bwMode="auto">
          <a:xfrm>
            <a:off x="6022975" y="3798888"/>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Bob</a:t>
            </a:r>
          </a:p>
        </p:txBody>
      </p:sp>
      <p:grpSp>
        <p:nvGrpSpPr>
          <p:cNvPr id="6154" name="Group 9"/>
          <p:cNvGrpSpPr>
            <a:grpSpLocks/>
          </p:cNvGrpSpPr>
          <p:nvPr/>
        </p:nvGrpSpPr>
        <p:grpSpPr bwMode="auto">
          <a:xfrm>
            <a:off x="6230938" y="4557713"/>
            <a:ext cx="1016000" cy="684212"/>
            <a:chOff x="2984" y="3331"/>
            <a:chExt cx="845" cy="569"/>
          </a:xfrm>
        </p:grpSpPr>
        <p:sp>
          <p:nvSpPr>
            <p:cNvPr id="6461"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462" name="Group 11"/>
            <p:cNvGrpSpPr>
              <a:grpSpLocks/>
            </p:cNvGrpSpPr>
            <p:nvPr/>
          </p:nvGrpSpPr>
          <p:grpSpPr bwMode="auto">
            <a:xfrm>
              <a:off x="3386" y="3487"/>
              <a:ext cx="443" cy="398"/>
              <a:chOff x="4838" y="2218"/>
              <a:chExt cx="395" cy="355"/>
            </a:xfrm>
          </p:grpSpPr>
          <p:sp>
            <p:nvSpPr>
              <p:cNvPr id="6463"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4"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5"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6"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7"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8"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69"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0"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71"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472"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73"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6155" name="TextBox 213"/>
          <p:cNvSpPr txBox="1">
            <a:spLocks noChangeArrowheads="1"/>
          </p:cNvSpPr>
          <p:nvPr/>
        </p:nvSpPr>
        <p:spPr bwMode="auto">
          <a:xfrm>
            <a:off x="6084888" y="5186363"/>
            <a:ext cx="1025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r>
              <a:rPr lang="en-US" dirty="0">
                <a:solidFill>
                  <a:srgbClr val="C00000"/>
                </a:solidFill>
                <a:latin typeface="Calibri" pitchFamily="34" charset="0"/>
                <a:cs typeface="Calibri" pitchFamily="34" charset="0"/>
              </a:rPr>
              <a:t>Carol</a:t>
            </a:r>
          </a:p>
        </p:txBody>
      </p:sp>
      <p:grpSp>
        <p:nvGrpSpPr>
          <p:cNvPr id="6156" name="Group 114"/>
          <p:cNvGrpSpPr>
            <a:grpSpLocks/>
          </p:cNvGrpSpPr>
          <p:nvPr/>
        </p:nvGrpSpPr>
        <p:grpSpPr bwMode="auto">
          <a:xfrm>
            <a:off x="7464425" y="1981200"/>
            <a:ext cx="839788" cy="619125"/>
            <a:chOff x="2083" y="1606"/>
            <a:chExt cx="1489" cy="1097"/>
          </a:xfrm>
        </p:grpSpPr>
        <p:sp>
          <p:nvSpPr>
            <p:cNvPr id="6428"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429"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0"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1"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2"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33"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34"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35"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436"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37"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38"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39"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40"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441" name="Group 128"/>
            <p:cNvGrpSpPr>
              <a:grpSpLocks/>
            </p:cNvGrpSpPr>
            <p:nvPr/>
          </p:nvGrpSpPr>
          <p:grpSpPr bwMode="auto">
            <a:xfrm>
              <a:off x="2221" y="1871"/>
              <a:ext cx="518" cy="782"/>
              <a:chOff x="2400" y="1656"/>
              <a:chExt cx="752" cy="1136"/>
            </a:xfrm>
          </p:grpSpPr>
          <p:sp>
            <p:nvSpPr>
              <p:cNvPr id="6454"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455"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6"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7"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8"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459"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60"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442" name="Group 136"/>
            <p:cNvGrpSpPr>
              <a:grpSpLocks/>
            </p:cNvGrpSpPr>
            <p:nvPr/>
          </p:nvGrpSpPr>
          <p:grpSpPr bwMode="auto">
            <a:xfrm rot="-6511945">
              <a:off x="2834" y="1842"/>
              <a:ext cx="518" cy="783"/>
              <a:chOff x="2400" y="1656"/>
              <a:chExt cx="752" cy="1136"/>
            </a:xfrm>
          </p:grpSpPr>
          <p:sp>
            <p:nvSpPr>
              <p:cNvPr id="6447"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448"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49"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0"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1"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52"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53"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443"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44"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45"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46"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7" name="Group 114"/>
          <p:cNvGrpSpPr>
            <a:grpSpLocks/>
          </p:cNvGrpSpPr>
          <p:nvPr/>
        </p:nvGrpSpPr>
        <p:grpSpPr bwMode="auto">
          <a:xfrm>
            <a:off x="7291388" y="3116263"/>
            <a:ext cx="839787" cy="619125"/>
            <a:chOff x="2083" y="1606"/>
            <a:chExt cx="1489" cy="1097"/>
          </a:xfrm>
        </p:grpSpPr>
        <p:sp>
          <p:nvSpPr>
            <p:cNvPr id="6395"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96"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7"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8"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99"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400"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401"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2"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403"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04"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05"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6"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07"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408" name="Group 128"/>
            <p:cNvGrpSpPr>
              <a:grpSpLocks/>
            </p:cNvGrpSpPr>
            <p:nvPr/>
          </p:nvGrpSpPr>
          <p:grpSpPr bwMode="auto">
            <a:xfrm>
              <a:off x="2221" y="1871"/>
              <a:ext cx="518" cy="782"/>
              <a:chOff x="2400" y="1656"/>
              <a:chExt cx="752" cy="1136"/>
            </a:xfrm>
          </p:grpSpPr>
          <p:sp>
            <p:nvSpPr>
              <p:cNvPr id="6421"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422"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3"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4"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25"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426"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27"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409" name="Group 136"/>
            <p:cNvGrpSpPr>
              <a:grpSpLocks/>
            </p:cNvGrpSpPr>
            <p:nvPr/>
          </p:nvGrpSpPr>
          <p:grpSpPr bwMode="auto">
            <a:xfrm rot="-6511945">
              <a:off x="2834" y="1842"/>
              <a:ext cx="518" cy="783"/>
              <a:chOff x="2400" y="1656"/>
              <a:chExt cx="752" cy="1136"/>
            </a:xfrm>
          </p:grpSpPr>
          <p:sp>
            <p:nvSpPr>
              <p:cNvPr id="6414"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415"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6"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7"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8"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419"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420"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410"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11"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412"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413"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58" name="Group 118"/>
          <p:cNvGrpSpPr>
            <a:grpSpLocks/>
          </p:cNvGrpSpPr>
          <p:nvPr/>
        </p:nvGrpSpPr>
        <p:grpSpPr bwMode="auto">
          <a:xfrm>
            <a:off x="8509000" y="3376613"/>
            <a:ext cx="377825" cy="334962"/>
            <a:chOff x="6814395" y="1247985"/>
            <a:chExt cx="376767" cy="334150"/>
          </a:xfrm>
        </p:grpSpPr>
        <p:grpSp>
          <p:nvGrpSpPr>
            <p:cNvPr id="6389" name="Group 119"/>
            <p:cNvGrpSpPr>
              <a:grpSpLocks noChangeAspect="1"/>
            </p:cNvGrpSpPr>
            <p:nvPr/>
          </p:nvGrpSpPr>
          <p:grpSpPr bwMode="auto">
            <a:xfrm>
              <a:off x="6875229" y="1247985"/>
              <a:ext cx="260367" cy="290585"/>
              <a:chOff x="1084913" y="1231053"/>
              <a:chExt cx="1041468" cy="1162341"/>
            </a:xfrm>
          </p:grpSpPr>
          <p:sp>
            <p:nvSpPr>
              <p:cNvPr id="320" name="Trapezoid 319"/>
              <p:cNvSpPr/>
              <p:nvPr/>
            </p:nvSpPr>
            <p:spPr bwMode="auto">
              <a:xfrm>
                <a:off x="1082201" y="1528778"/>
                <a:ext cx="1044819" cy="861508"/>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392" name="Group 122"/>
              <p:cNvGrpSpPr>
                <a:grpSpLocks/>
              </p:cNvGrpSpPr>
              <p:nvPr/>
            </p:nvGrpSpPr>
            <p:grpSpPr bwMode="auto">
              <a:xfrm>
                <a:off x="1341967" y="1231053"/>
                <a:ext cx="457200" cy="457200"/>
                <a:chOff x="2827867" y="1299633"/>
                <a:chExt cx="457200" cy="457200"/>
              </a:xfrm>
            </p:grpSpPr>
            <p:sp>
              <p:nvSpPr>
                <p:cNvPr id="6393"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394"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390"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30</a:t>
              </a:r>
            </a:p>
          </p:txBody>
        </p:sp>
      </p:grpSp>
      <p:grpSp>
        <p:nvGrpSpPr>
          <p:cNvPr id="6159" name="Group 114"/>
          <p:cNvGrpSpPr>
            <a:grpSpLocks/>
          </p:cNvGrpSpPr>
          <p:nvPr/>
        </p:nvGrpSpPr>
        <p:grpSpPr bwMode="auto">
          <a:xfrm>
            <a:off x="7443788" y="3268663"/>
            <a:ext cx="839787" cy="619125"/>
            <a:chOff x="2083" y="1606"/>
            <a:chExt cx="1489" cy="1097"/>
          </a:xfrm>
        </p:grpSpPr>
        <p:sp>
          <p:nvSpPr>
            <p:cNvPr id="6356"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57"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58"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59"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60"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61"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362"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3"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364"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65"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66"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7"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68"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69" name="Group 128"/>
            <p:cNvGrpSpPr>
              <a:grpSpLocks/>
            </p:cNvGrpSpPr>
            <p:nvPr/>
          </p:nvGrpSpPr>
          <p:grpSpPr bwMode="auto">
            <a:xfrm>
              <a:off x="2221" y="1871"/>
              <a:ext cx="518" cy="782"/>
              <a:chOff x="2400" y="1656"/>
              <a:chExt cx="752" cy="1136"/>
            </a:xfrm>
          </p:grpSpPr>
          <p:sp>
            <p:nvSpPr>
              <p:cNvPr id="6382"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83"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4"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5"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6"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87"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88"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70" name="Group 136"/>
            <p:cNvGrpSpPr>
              <a:grpSpLocks/>
            </p:cNvGrpSpPr>
            <p:nvPr/>
          </p:nvGrpSpPr>
          <p:grpSpPr bwMode="auto">
            <a:xfrm rot="-6511945">
              <a:off x="2834" y="1842"/>
              <a:ext cx="518" cy="783"/>
              <a:chOff x="2400" y="1656"/>
              <a:chExt cx="752" cy="1136"/>
            </a:xfrm>
          </p:grpSpPr>
          <p:sp>
            <p:nvSpPr>
              <p:cNvPr id="6375"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76"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7"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8"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79"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80"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81"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71"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72"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73"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74"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0" name="Group 114"/>
          <p:cNvGrpSpPr>
            <a:grpSpLocks/>
          </p:cNvGrpSpPr>
          <p:nvPr/>
        </p:nvGrpSpPr>
        <p:grpSpPr bwMode="auto">
          <a:xfrm>
            <a:off x="7596188" y="3421063"/>
            <a:ext cx="839787" cy="619125"/>
            <a:chOff x="2083" y="1606"/>
            <a:chExt cx="1489" cy="1097"/>
          </a:xfrm>
        </p:grpSpPr>
        <p:sp>
          <p:nvSpPr>
            <p:cNvPr id="632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32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32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32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33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3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36" name="Group 128"/>
            <p:cNvGrpSpPr>
              <a:grpSpLocks/>
            </p:cNvGrpSpPr>
            <p:nvPr/>
          </p:nvGrpSpPr>
          <p:grpSpPr bwMode="auto">
            <a:xfrm>
              <a:off x="2221" y="1871"/>
              <a:ext cx="518" cy="782"/>
              <a:chOff x="2400" y="1656"/>
              <a:chExt cx="752" cy="1136"/>
            </a:xfrm>
          </p:grpSpPr>
          <p:sp>
            <p:nvSpPr>
              <p:cNvPr id="634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5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5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5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5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37" name="Group 136"/>
            <p:cNvGrpSpPr>
              <a:grpSpLocks/>
            </p:cNvGrpSpPr>
            <p:nvPr/>
          </p:nvGrpSpPr>
          <p:grpSpPr bwMode="auto">
            <a:xfrm rot="-6511945">
              <a:off x="2834" y="1842"/>
              <a:ext cx="518" cy="783"/>
              <a:chOff x="2400" y="1656"/>
              <a:chExt cx="752" cy="1136"/>
            </a:xfrm>
          </p:grpSpPr>
          <p:sp>
            <p:nvSpPr>
              <p:cNvPr id="634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4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4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4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3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3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4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4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1" name="Group 114"/>
          <p:cNvGrpSpPr>
            <a:grpSpLocks/>
          </p:cNvGrpSpPr>
          <p:nvPr/>
        </p:nvGrpSpPr>
        <p:grpSpPr bwMode="auto">
          <a:xfrm>
            <a:off x="7291388" y="4425950"/>
            <a:ext cx="839787" cy="619125"/>
            <a:chOff x="2083" y="1606"/>
            <a:chExt cx="1489" cy="1097"/>
          </a:xfrm>
        </p:grpSpPr>
        <p:sp>
          <p:nvSpPr>
            <p:cNvPr id="6290"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91"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2"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3"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4"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95"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96"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97"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98"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99"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0"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1"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2"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303" name="Group 128"/>
            <p:cNvGrpSpPr>
              <a:grpSpLocks/>
            </p:cNvGrpSpPr>
            <p:nvPr/>
          </p:nvGrpSpPr>
          <p:grpSpPr bwMode="auto">
            <a:xfrm>
              <a:off x="2221" y="1871"/>
              <a:ext cx="518" cy="782"/>
              <a:chOff x="2400" y="1656"/>
              <a:chExt cx="752" cy="1136"/>
            </a:xfrm>
          </p:grpSpPr>
          <p:sp>
            <p:nvSpPr>
              <p:cNvPr id="6316"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317"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8"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9"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20"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321"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322"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304" name="Group 136"/>
            <p:cNvGrpSpPr>
              <a:grpSpLocks/>
            </p:cNvGrpSpPr>
            <p:nvPr/>
          </p:nvGrpSpPr>
          <p:grpSpPr bwMode="auto">
            <a:xfrm rot="-6511945">
              <a:off x="2834" y="1842"/>
              <a:ext cx="518" cy="783"/>
              <a:chOff x="2400" y="1656"/>
              <a:chExt cx="752" cy="1136"/>
            </a:xfrm>
          </p:grpSpPr>
          <p:sp>
            <p:nvSpPr>
              <p:cNvPr id="6309"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310"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1"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2"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3"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314"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315"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305"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6"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307"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308"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2" name="Group 118"/>
          <p:cNvGrpSpPr>
            <a:grpSpLocks/>
          </p:cNvGrpSpPr>
          <p:nvPr/>
        </p:nvGrpSpPr>
        <p:grpSpPr bwMode="auto">
          <a:xfrm>
            <a:off x="8509000" y="4684713"/>
            <a:ext cx="377825" cy="334962"/>
            <a:chOff x="6814395" y="1247985"/>
            <a:chExt cx="376767" cy="334150"/>
          </a:xfrm>
        </p:grpSpPr>
        <p:grpSp>
          <p:nvGrpSpPr>
            <p:cNvPr id="6284" name="Group 119"/>
            <p:cNvGrpSpPr>
              <a:grpSpLocks noChangeAspect="1"/>
            </p:cNvGrpSpPr>
            <p:nvPr/>
          </p:nvGrpSpPr>
          <p:grpSpPr bwMode="auto">
            <a:xfrm>
              <a:off x="6875229" y="1247985"/>
              <a:ext cx="260367" cy="290585"/>
              <a:chOff x="1084913" y="1231053"/>
              <a:chExt cx="1041468" cy="1162341"/>
            </a:xfrm>
          </p:grpSpPr>
          <p:sp>
            <p:nvSpPr>
              <p:cNvPr id="429" name="Trapezoid 428"/>
              <p:cNvSpPr/>
              <p:nvPr/>
            </p:nvSpPr>
            <p:spPr bwMode="auto">
              <a:xfrm>
                <a:off x="1082201" y="1528778"/>
                <a:ext cx="1044819" cy="861508"/>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grpSp>
            <p:nvGrpSpPr>
              <p:cNvPr id="6287" name="Group 122"/>
              <p:cNvGrpSpPr>
                <a:grpSpLocks/>
              </p:cNvGrpSpPr>
              <p:nvPr/>
            </p:nvGrpSpPr>
            <p:grpSpPr bwMode="auto">
              <a:xfrm>
                <a:off x="1341967" y="1231053"/>
                <a:ext cx="457200" cy="457200"/>
                <a:chOff x="2827867" y="1299633"/>
                <a:chExt cx="457200" cy="457200"/>
              </a:xfrm>
            </p:grpSpPr>
            <p:sp>
              <p:nvSpPr>
                <p:cNvPr id="6288" name="Oval 123"/>
                <p:cNvSpPr>
                  <a:spLocks noChangeArrowheads="1"/>
                </p:cNvSpPr>
                <p:nvPr/>
              </p:nvSpPr>
              <p:spPr bwMode="auto">
                <a:xfrm>
                  <a:off x="2827867" y="1299633"/>
                  <a:ext cx="457200" cy="457200"/>
                </a:xfrm>
                <a:prstGeom prst="ellipse">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sp>
              <p:nvSpPr>
                <p:cNvPr id="6289" name="Oval 124"/>
                <p:cNvSpPr>
                  <a:spLocks noChangeArrowheads="1"/>
                </p:cNvSpPr>
                <p:nvPr/>
              </p:nvSpPr>
              <p:spPr bwMode="auto">
                <a:xfrm>
                  <a:off x="2896447" y="1368213"/>
                  <a:ext cx="320040" cy="32004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sp>
          <p:nvSpPr>
            <p:cNvPr id="6285" name="TextBox 120"/>
            <p:cNvSpPr txBox="1">
              <a:spLocks noChangeArrowheads="1"/>
            </p:cNvSpPr>
            <p:nvPr/>
          </p:nvSpPr>
          <p:spPr bwMode="auto">
            <a:xfrm>
              <a:off x="6814395" y="1305136"/>
              <a:ext cx="3767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200" dirty="0">
                  <a:solidFill>
                    <a:schemeClr val="tx1"/>
                  </a:solidFill>
                  <a:latin typeface="Courier New" pitchFamily="49" charset="0"/>
                </a:rPr>
                <a:t>62</a:t>
              </a:r>
            </a:p>
          </p:txBody>
        </p:sp>
      </p:grpSp>
      <p:grpSp>
        <p:nvGrpSpPr>
          <p:cNvPr id="6163" name="Group 114"/>
          <p:cNvGrpSpPr>
            <a:grpSpLocks/>
          </p:cNvGrpSpPr>
          <p:nvPr/>
        </p:nvGrpSpPr>
        <p:grpSpPr bwMode="auto">
          <a:xfrm>
            <a:off x="7443788" y="4578350"/>
            <a:ext cx="839787" cy="619125"/>
            <a:chOff x="2083" y="1606"/>
            <a:chExt cx="1489" cy="1097"/>
          </a:xfrm>
        </p:grpSpPr>
        <p:sp>
          <p:nvSpPr>
            <p:cNvPr id="6251"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52"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3"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4"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5"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56"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57"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58"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59"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0"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1"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2"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3"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264" name="Group 128"/>
            <p:cNvGrpSpPr>
              <a:grpSpLocks/>
            </p:cNvGrpSpPr>
            <p:nvPr/>
          </p:nvGrpSpPr>
          <p:grpSpPr bwMode="auto">
            <a:xfrm>
              <a:off x="2221" y="1871"/>
              <a:ext cx="518" cy="782"/>
              <a:chOff x="2400" y="1656"/>
              <a:chExt cx="752" cy="1136"/>
            </a:xfrm>
          </p:grpSpPr>
          <p:sp>
            <p:nvSpPr>
              <p:cNvPr id="6277"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78"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9"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80"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81"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82"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83"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265" name="Group 136"/>
            <p:cNvGrpSpPr>
              <a:grpSpLocks/>
            </p:cNvGrpSpPr>
            <p:nvPr/>
          </p:nvGrpSpPr>
          <p:grpSpPr bwMode="auto">
            <a:xfrm rot="-6511945">
              <a:off x="2834" y="1842"/>
              <a:ext cx="518" cy="783"/>
              <a:chOff x="2400" y="1656"/>
              <a:chExt cx="752" cy="1136"/>
            </a:xfrm>
          </p:grpSpPr>
          <p:sp>
            <p:nvSpPr>
              <p:cNvPr id="6270"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271"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2"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3"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4"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75"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76"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266"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7"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68"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69"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6164" name="Group 114"/>
          <p:cNvGrpSpPr>
            <a:grpSpLocks/>
          </p:cNvGrpSpPr>
          <p:nvPr/>
        </p:nvGrpSpPr>
        <p:grpSpPr bwMode="auto">
          <a:xfrm>
            <a:off x="4953000" y="1250950"/>
            <a:ext cx="839788" cy="619125"/>
            <a:chOff x="2083" y="1606"/>
            <a:chExt cx="1489" cy="1097"/>
          </a:xfrm>
        </p:grpSpPr>
        <p:sp>
          <p:nvSpPr>
            <p:cNvPr id="6218"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219"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0"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1"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2"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223"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224"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25"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226"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27"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28"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29"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30"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231" name="Group 128"/>
            <p:cNvGrpSpPr>
              <a:grpSpLocks/>
            </p:cNvGrpSpPr>
            <p:nvPr/>
          </p:nvGrpSpPr>
          <p:grpSpPr bwMode="auto">
            <a:xfrm>
              <a:off x="2221" y="1871"/>
              <a:ext cx="518" cy="782"/>
              <a:chOff x="2400" y="1656"/>
              <a:chExt cx="752" cy="1136"/>
            </a:xfrm>
          </p:grpSpPr>
          <p:sp>
            <p:nvSpPr>
              <p:cNvPr id="6244"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45"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6"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7"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8"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49"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50"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232" name="Group 136"/>
            <p:cNvGrpSpPr>
              <a:grpSpLocks/>
            </p:cNvGrpSpPr>
            <p:nvPr/>
          </p:nvGrpSpPr>
          <p:grpSpPr bwMode="auto">
            <a:xfrm rot="-6511945">
              <a:off x="2834" y="1842"/>
              <a:ext cx="518" cy="783"/>
              <a:chOff x="2400" y="1656"/>
              <a:chExt cx="752" cy="1136"/>
            </a:xfrm>
          </p:grpSpPr>
          <p:sp>
            <p:nvSpPr>
              <p:cNvPr id="6237"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238"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39"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0"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1"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42"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43"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233"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34"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235"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236"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6165" name="Rounded Rectangular Callout 534"/>
          <p:cNvSpPr>
            <a:spLocks noChangeArrowheads="1"/>
          </p:cNvSpPr>
          <p:nvPr/>
        </p:nvSpPr>
        <p:spPr bwMode="auto">
          <a:xfrm>
            <a:off x="6054725" y="514668"/>
            <a:ext cx="2222500" cy="841057"/>
          </a:xfrm>
          <a:prstGeom prst="wedgeRoundRectCallout">
            <a:avLst>
              <a:gd name="adj1" fmla="val -58065"/>
              <a:gd name="adj2" fmla="val 57046"/>
              <a:gd name="adj3"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dirty="0"/>
          </a:p>
        </p:txBody>
      </p:sp>
      <p:sp>
        <p:nvSpPr>
          <p:cNvPr id="6166" name="TextBox 535"/>
          <p:cNvSpPr txBox="1">
            <a:spLocks noChangeArrowheads="1"/>
          </p:cNvSpPr>
          <p:nvPr/>
        </p:nvSpPr>
        <p:spPr bwMode="auto">
          <a:xfrm>
            <a:off x="6148388" y="575628"/>
            <a:ext cx="21288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C00000"/>
                </a:solidFill>
                <a:latin typeface="Calibri" pitchFamily="34" charset="0"/>
                <a:cs typeface="Calibri" pitchFamily="34" charset="0"/>
              </a:rPr>
              <a:t>Who should I be assigned to?</a:t>
            </a:r>
            <a:endParaRPr lang="en-US" dirty="0">
              <a:solidFill>
                <a:srgbClr val="C00000"/>
              </a:solidFill>
              <a:latin typeface="Calibri" pitchFamily="34" charset="0"/>
              <a:cs typeface="Calibri" pitchFamily="34" charset="0"/>
            </a:endParaRPr>
          </a:p>
        </p:txBody>
      </p:sp>
      <p:grpSp>
        <p:nvGrpSpPr>
          <p:cNvPr id="6170" name="Group 91"/>
          <p:cNvGrpSpPr>
            <a:grpSpLocks noChangeAspect="1"/>
          </p:cNvGrpSpPr>
          <p:nvPr/>
        </p:nvGrpSpPr>
        <p:grpSpPr bwMode="auto">
          <a:xfrm>
            <a:off x="7669213" y="2143125"/>
            <a:ext cx="696912" cy="692150"/>
            <a:chOff x="3360" y="800"/>
            <a:chExt cx="620" cy="616"/>
          </a:xfrm>
        </p:grpSpPr>
        <p:sp>
          <p:nvSpPr>
            <p:cNvPr id="6212" name="AutoShape 9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6213" name="Freeform 9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6214" name="Group 94"/>
            <p:cNvGrpSpPr>
              <a:grpSpLocks/>
            </p:cNvGrpSpPr>
            <p:nvPr/>
          </p:nvGrpSpPr>
          <p:grpSpPr bwMode="auto">
            <a:xfrm flipH="1">
              <a:off x="3749" y="1171"/>
              <a:ext cx="212" cy="213"/>
              <a:chOff x="1350" y="686"/>
              <a:chExt cx="1132" cy="1132"/>
            </a:xfrm>
          </p:grpSpPr>
          <p:sp>
            <p:nvSpPr>
              <p:cNvPr id="6216" name="AutoShape 9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6217" name="Picture 9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15" name="Picture 9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1" name="Group 91"/>
          <p:cNvGrpSpPr>
            <a:grpSpLocks noChangeAspect="1"/>
          </p:cNvGrpSpPr>
          <p:nvPr/>
        </p:nvGrpSpPr>
        <p:grpSpPr bwMode="auto">
          <a:xfrm>
            <a:off x="7610475" y="4670425"/>
            <a:ext cx="696913" cy="692150"/>
            <a:chOff x="3360" y="800"/>
            <a:chExt cx="620" cy="616"/>
          </a:xfrm>
        </p:grpSpPr>
        <p:sp>
          <p:nvSpPr>
            <p:cNvPr id="6206" name="AutoShape 9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6207" name="Freeform 9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6208" name="Group 94"/>
            <p:cNvGrpSpPr>
              <a:grpSpLocks/>
            </p:cNvGrpSpPr>
            <p:nvPr/>
          </p:nvGrpSpPr>
          <p:grpSpPr bwMode="auto">
            <a:xfrm flipH="1">
              <a:off x="3749" y="1171"/>
              <a:ext cx="212" cy="213"/>
              <a:chOff x="1350" y="686"/>
              <a:chExt cx="1132" cy="1132"/>
            </a:xfrm>
          </p:grpSpPr>
          <p:sp>
            <p:nvSpPr>
              <p:cNvPr id="6210" name="AutoShape 9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6211" name="Picture 9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09" name="Picture 9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2" name="Group 114"/>
          <p:cNvGrpSpPr>
            <a:grpSpLocks/>
          </p:cNvGrpSpPr>
          <p:nvPr/>
        </p:nvGrpSpPr>
        <p:grpSpPr bwMode="auto">
          <a:xfrm>
            <a:off x="7816850" y="2327275"/>
            <a:ext cx="839788" cy="619125"/>
            <a:chOff x="2083" y="1606"/>
            <a:chExt cx="1489" cy="1097"/>
          </a:xfrm>
        </p:grpSpPr>
        <p:sp>
          <p:nvSpPr>
            <p:cNvPr id="6173" name="Rectangle 1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174" name="Freeform 1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5" name="Freeform 1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6" name="Freeform 1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7" name="Freeform 1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178" name="Rectangle 1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179" name="Rectangle 1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0" name="AutoShape 1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181" name="Freeform 1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2" name="Freeform 1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3" name="Rectangle 1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4" name="Rectangle 1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85" name="Rectangle 1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6186" name="Group 128"/>
            <p:cNvGrpSpPr>
              <a:grpSpLocks/>
            </p:cNvGrpSpPr>
            <p:nvPr/>
          </p:nvGrpSpPr>
          <p:grpSpPr bwMode="auto">
            <a:xfrm>
              <a:off x="2221" y="1871"/>
              <a:ext cx="518" cy="782"/>
              <a:chOff x="2400" y="1656"/>
              <a:chExt cx="752" cy="1136"/>
            </a:xfrm>
          </p:grpSpPr>
          <p:sp>
            <p:nvSpPr>
              <p:cNvPr id="6199" name="Freeform 1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6200" name="Freeform 1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1" name="Freeform 1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2" name="Freeform 1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203" name="Freeform 1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6204" name="Line 1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05" name="Line 1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6187" name="Group 136"/>
            <p:cNvGrpSpPr>
              <a:grpSpLocks/>
            </p:cNvGrpSpPr>
            <p:nvPr/>
          </p:nvGrpSpPr>
          <p:grpSpPr bwMode="auto">
            <a:xfrm rot="-6511945">
              <a:off x="2834" y="1842"/>
              <a:ext cx="518" cy="783"/>
              <a:chOff x="2400" y="1656"/>
              <a:chExt cx="752" cy="1136"/>
            </a:xfrm>
          </p:grpSpPr>
          <p:sp>
            <p:nvSpPr>
              <p:cNvPr id="6192" name="Freeform 1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6193" name="Freeform 1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4" name="Freeform 1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5" name="Freeform 1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6" name="Freeform 1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6197" name="Line 1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98" name="Line 1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6188" name="Freeform 1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89" name="Freeform 1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6190" name="Rectangle 1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191" name="Rectangle 1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2" name="Bent Arrow 1"/>
          <p:cNvSpPr/>
          <p:nvPr/>
        </p:nvSpPr>
        <p:spPr bwMode="auto">
          <a:xfrm flipV="1">
            <a:off x="5358624" y="1954475"/>
            <a:ext cx="741428" cy="1773639"/>
          </a:xfrm>
          <a:prstGeom prst="bentArrow">
            <a:avLst>
              <a:gd name="adj1" fmla="val 25000"/>
              <a:gd name="adj2" fmla="val 25000"/>
              <a:gd name="adj3" fmla="val 25000"/>
              <a:gd name="adj4" fmla="val 46168"/>
            </a:avLst>
          </a:prstGeom>
          <a:solidFill>
            <a:srgbClr val="FF0000"/>
          </a:solid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551687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tasks in weighted workload assignment</a:t>
            </a:r>
          </a:p>
        </p:txBody>
      </p:sp>
      <p:sp>
        <p:nvSpPr>
          <p:cNvPr id="3" name="Content Placeholder 2"/>
          <p:cNvSpPr>
            <a:spLocks noGrp="1"/>
          </p:cNvSpPr>
          <p:nvPr>
            <p:ph idx="1"/>
          </p:nvPr>
        </p:nvSpPr>
        <p:spPr>
          <a:xfrm>
            <a:off x="519113" y="914400"/>
            <a:ext cx="8318500" cy="1561171"/>
          </a:xfrm>
        </p:spPr>
        <p:txBody>
          <a:bodyPr/>
          <a:lstStyle/>
          <a:p>
            <a:r>
              <a:rPr lang="en-US" dirty="0"/>
              <a:t>Select </a:t>
            </a:r>
            <a:r>
              <a:rPr lang="en-US" dirty="0" smtClean="0"/>
              <a:t>user with lowest workload weight for assignment</a:t>
            </a:r>
            <a:endParaRPr lang="en-US" dirty="0"/>
          </a:p>
          <a:p>
            <a:r>
              <a:rPr lang="en-US" dirty="0" smtClean="0"/>
              <a:t>Determine </a:t>
            </a:r>
            <a:r>
              <a:rPr lang="en-US" dirty="0"/>
              <a:t>the weight of </a:t>
            </a:r>
            <a:r>
              <a:rPr lang="en-US" dirty="0" smtClean="0"/>
              <a:t>object </a:t>
            </a:r>
            <a:r>
              <a:rPr lang="en-US" dirty="0"/>
              <a:t>to be </a:t>
            </a:r>
            <a:r>
              <a:rPr lang="en-US" dirty="0" smtClean="0"/>
              <a:t>assigned</a:t>
            </a:r>
          </a:p>
          <a:p>
            <a:r>
              <a:rPr lang="en-US" dirty="0" smtClean="0"/>
              <a:t>Update </a:t>
            </a:r>
            <a:r>
              <a:rPr lang="en-US" dirty="0"/>
              <a:t>each user’s current workload weight</a:t>
            </a:r>
          </a:p>
          <a:p>
            <a:endParaRPr lang="en-US" dirty="0"/>
          </a:p>
          <a:p>
            <a:endParaRPr lang="en-US" dirty="0"/>
          </a:p>
          <a:p>
            <a:endParaRPr lang="en-US" dirty="0"/>
          </a:p>
        </p:txBody>
      </p:sp>
      <p:grpSp>
        <p:nvGrpSpPr>
          <p:cNvPr id="18" name="Group 4"/>
          <p:cNvGrpSpPr>
            <a:grpSpLocks noChangeAspect="1"/>
          </p:cNvGrpSpPr>
          <p:nvPr/>
        </p:nvGrpSpPr>
        <p:grpSpPr bwMode="auto">
          <a:xfrm>
            <a:off x="3538455" y="5349915"/>
            <a:ext cx="858203" cy="632460"/>
            <a:chOff x="2083" y="1606"/>
            <a:chExt cx="1489" cy="1097"/>
          </a:xfrm>
        </p:grpSpPr>
        <p:sp>
          <p:nvSpPr>
            <p:cNvPr id="19"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20"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1"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2"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3"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24"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25"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27"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9"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0"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1"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32" name="Group 18"/>
            <p:cNvGrpSpPr>
              <a:grpSpLocks/>
            </p:cNvGrpSpPr>
            <p:nvPr/>
          </p:nvGrpSpPr>
          <p:grpSpPr bwMode="auto">
            <a:xfrm>
              <a:off x="2221" y="1871"/>
              <a:ext cx="518" cy="782"/>
              <a:chOff x="2400" y="1656"/>
              <a:chExt cx="752" cy="1136"/>
            </a:xfrm>
          </p:grpSpPr>
          <p:sp>
            <p:nvSpPr>
              <p:cNvPr id="45"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6"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7"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8"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9"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50"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1"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33" name="Group 26"/>
            <p:cNvGrpSpPr>
              <a:grpSpLocks/>
            </p:cNvGrpSpPr>
            <p:nvPr/>
          </p:nvGrpSpPr>
          <p:grpSpPr bwMode="auto">
            <a:xfrm rot="-6511945">
              <a:off x="2834" y="1842"/>
              <a:ext cx="518" cy="783"/>
              <a:chOff x="2400" y="1656"/>
              <a:chExt cx="752" cy="1136"/>
            </a:xfrm>
          </p:grpSpPr>
          <p:sp>
            <p:nvSpPr>
              <p:cNvPr id="38"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9"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0"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1"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2"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43"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4"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34"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5"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36"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37"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52" name="Group 38"/>
          <p:cNvGrpSpPr>
            <a:grpSpLocks noChangeAspect="1"/>
          </p:cNvGrpSpPr>
          <p:nvPr/>
        </p:nvGrpSpPr>
        <p:grpSpPr bwMode="auto">
          <a:xfrm>
            <a:off x="3538455" y="4382928"/>
            <a:ext cx="691516" cy="686753"/>
            <a:chOff x="3360" y="800"/>
            <a:chExt cx="620" cy="616"/>
          </a:xfrm>
        </p:grpSpPr>
        <p:sp>
          <p:nvSpPr>
            <p:cNvPr id="53"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54" name="Freeform 4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55" name="Group 41"/>
            <p:cNvGrpSpPr>
              <a:grpSpLocks/>
            </p:cNvGrpSpPr>
            <p:nvPr/>
          </p:nvGrpSpPr>
          <p:grpSpPr bwMode="auto">
            <a:xfrm flipH="1">
              <a:off x="3749" y="1171"/>
              <a:ext cx="212" cy="213"/>
              <a:chOff x="1350" y="686"/>
              <a:chExt cx="1132" cy="1132"/>
            </a:xfrm>
          </p:grpSpPr>
          <p:sp>
            <p:nvSpPr>
              <p:cNvPr id="57"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58" name="Picture 4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6" name="Picture 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4"/>
          <p:cNvGrpSpPr>
            <a:grpSpLocks noChangeAspect="1"/>
          </p:cNvGrpSpPr>
          <p:nvPr/>
        </p:nvGrpSpPr>
        <p:grpSpPr bwMode="auto">
          <a:xfrm>
            <a:off x="3538455" y="3454396"/>
            <a:ext cx="858203" cy="632460"/>
            <a:chOff x="2083" y="1606"/>
            <a:chExt cx="1489" cy="1097"/>
          </a:xfrm>
        </p:grpSpPr>
        <p:sp>
          <p:nvSpPr>
            <p:cNvPr id="60"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61"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2"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3"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64"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65"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66"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67"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68"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69"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0"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1"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2"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73" name="Group 18"/>
            <p:cNvGrpSpPr>
              <a:grpSpLocks/>
            </p:cNvGrpSpPr>
            <p:nvPr/>
          </p:nvGrpSpPr>
          <p:grpSpPr bwMode="auto">
            <a:xfrm>
              <a:off x="2221" y="1871"/>
              <a:ext cx="518" cy="782"/>
              <a:chOff x="2400" y="1656"/>
              <a:chExt cx="752" cy="1136"/>
            </a:xfrm>
          </p:grpSpPr>
          <p:sp>
            <p:nvSpPr>
              <p:cNvPr id="86"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7"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8"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9"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90"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91"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74" name="Group 26"/>
            <p:cNvGrpSpPr>
              <a:grpSpLocks/>
            </p:cNvGrpSpPr>
            <p:nvPr/>
          </p:nvGrpSpPr>
          <p:grpSpPr bwMode="auto">
            <a:xfrm rot="-6511945">
              <a:off x="2834" y="1842"/>
              <a:ext cx="518" cy="783"/>
              <a:chOff x="2400" y="1656"/>
              <a:chExt cx="752" cy="1136"/>
            </a:xfrm>
          </p:grpSpPr>
          <p:sp>
            <p:nvSpPr>
              <p:cNvPr id="79"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0"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1"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2"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3"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84"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5"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75"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6"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77"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78"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07" name="Group 4"/>
          <p:cNvGrpSpPr>
            <a:grpSpLocks noChangeAspect="1"/>
          </p:cNvGrpSpPr>
          <p:nvPr/>
        </p:nvGrpSpPr>
        <p:grpSpPr bwMode="auto">
          <a:xfrm>
            <a:off x="6306888" y="5696368"/>
            <a:ext cx="858203" cy="632460"/>
            <a:chOff x="2083" y="1606"/>
            <a:chExt cx="1489" cy="1097"/>
          </a:xfrm>
        </p:grpSpPr>
        <p:sp>
          <p:nvSpPr>
            <p:cNvPr id="108"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09"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0"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1"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12"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13"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14"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15"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16"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17"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18"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19"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20"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21" name="Group 18"/>
            <p:cNvGrpSpPr>
              <a:grpSpLocks/>
            </p:cNvGrpSpPr>
            <p:nvPr/>
          </p:nvGrpSpPr>
          <p:grpSpPr bwMode="auto">
            <a:xfrm>
              <a:off x="2221" y="1871"/>
              <a:ext cx="518" cy="782"/>
              <a:chOff x="2400" y="1656"/>
              <a:chExt cx="752" cy="1136"/>
            </a:xfrm>
          </p:grpSpPr>
          <p:sp>
            <p:nvSpPr>
              <p:cNvPr id="134"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5"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6"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7"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8"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139"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0"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22" name="Group 26"/>
            <p:cNvGrpSpPr>
              <a:grpSpLocks/>
            </p:cNvGrpSpPr>
            <p:nvPr/>
          </p:nvGrpSpPr>
          <p:grpSpPr bwMode="auto">
            <a:xfrm rot="-6511945">
              <a:off x="2834" y="1842"/>
              <a:ext cx="518" cy="783"/>
              <a:chOff x="2400" y="1656"/>
              <a:chExt cx="752" cy="1136"/>
            </a:xfrm>
          </p:grpSpPr>
          <p:sp>
            <p:nvSpPr>
              <p:cNvPr id="127"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8"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9"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0"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1"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32"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3"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23"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4"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25"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26"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41" name="Group 4"/>
          <p:cNvGrpSpPr>
            <a:grpSpLocks noChangeAspect="1"/>
          </p:cNvGrpSpPr>
          <p:nvPr/>
        </p:nvGrpSpPr>
        <p:grpSpPr bwMode="auto">
          <a:xfrm>
            <a:off x="6314417" y="4909185"/>
            <a:ext cx="858203" cy="632460"/>
            <a:chOff x="2083" y="1606"/>
            <a:chExt cx="1489" cy="1097"/>
          </a:xfrm>
        </p:grpSpPr>
        <p:sp>
          <p:nvSpPr>
            <p:cNvPr id="14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4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4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4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4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4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50"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1"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5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5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55" name="Group 18"/>
            <p:cNvGrpSpPr>
              <a:grpSpLocks/>
            </p:cNvGrpSpPr>
            <p:nvPr/>
          </p:nvGrpSpPr>
          <p:grpSpPr bwMode="auto">
            <a:xfrm>
              <a:off x="2221" y="1871"/>
              <a:ext cx="518" cy="782"/>
              <a:chOff x="2400" y="1656"/>
              <a:chExt cx="752" cy="1136"/>
            </a:xfrm>
          </p:grpSpPr>
          <p:sp>
            <p:nvSpPr>
              <p:cNvPr id="16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7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17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56" name="Group 26"/>
            <p:cNvGrpSpPr>
              <a:grpSpLocks/>
            </p:cNvGrpSpPr>
            <p:nvPr/>
          </p:nvGrpSpPr>
          <p:grpSpPr bwMode="auto">
            <a:xfrm rot="-6511945">
              <a:off x="2834" y="1842"/>
              <a:ext cx="518" cy="783"/>
              <a:chOff x="2400" y="1656"/>
              <a:chExt cx="752" cy="1136"/>
            </a:xfrm>
          </p:grpSpPr>
          <p:sp>
            <p:nvSpPr>
              <p:cNvPr id="16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6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6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57"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8"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5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6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175" name="Group 4"/>
          <p:cNvGrpSpPr>
            <a:grpSpLocks noChangeAspect="1"/>
          </p:cNvGrpSpPr>
          <p:nvPr/>
        </p:nvGrpSpPr>
        <p:grpSpPr bwMode="auto">
          <a:xfrm>
            <a:off x="6277433" y="4160216"/>
            <a:ext cx="858203" cy="632460"/>
            <a:chOff x="2083" y="1606"/>
            <a:chExt cx="1489" cy="1097"/>
          </a:xfrm>
        </p:grpSpPr>
        <p:sp>
          <p:nvSpPr>
            <p:cNvPr id="17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17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7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7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18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18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18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184"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85"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8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8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189" name="Group 18"/>
            <p:cNvGrpSpPr>
              <a:grpSpLocks/>
            </p:cNvGrpSpPr>
            <p:nvPr/>
          </p:nvGrpSpPr>
          <p:grpSpPr bwMode="auto">
            <a:xfrm>
              <a:off x="2221" y="1871"/>
              <a:ext cx="518" cy="782"/>
              <a:chOff x="2400" y="1656"/>
              <a:chExt cx="752" cy="1136"/>
            </a:xfrm>
          </p:grpSpPr>
          <p:sp>
            <p:nvSpPr>
              <p:cNvPr id="20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20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190" name="Group 26"/>
            <p:cNvGrpSpPr>
              <a:grpSpLocks/>
            </p:cNvGrpSpPr>
            <p:nvPr/>
          </p:nvGrpSpPr>
          <p:grpSpPr bwMode="auto">
            <a:xfrm rot="-6511945">
              <a:off x="2834" y="1842"/>
              <a:ext cx="518" cy="783"/>
              <a:chOff x="2400" y="1656"/>
              <a:chExt cx="752" cy="1136"/>
            </a:xfrm>
          </p:grpSpPr>
          <p:sp>
            <p:nvSpPr>
              <p:cNvPr id="19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0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0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91"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2"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19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9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213" name="Group 212"/>
          <p:cNvGrpSpPr/>
          <p:nvPr/>
        </p:nvGrpSpPr>
        <p:grpSpPr>
          <a:xfrm>
            <a:off x="4725778" y="3607132"/>
            <a:ext cx="477982" cy="510755"/>
            <a:chOff x="2215916" y="1600018"/>
            <a:chExt cx="477982" cy="510755"/>
          </a:xfrm>
        </p:grpSpPr>
        <p:grpSp>
          <p:nvGrpSpPr>
            <p:cNvPr id="209" name="Group 105"/>
            <p:cNvGrpSpPr>
              <a:grpSpLocks noChangeAspect="1"/>
            </p:cNvGrpSpPr>
            <p:nvPr/>
          </p:nvGrpSpPr>
          <p:grpSpPr bwMode="auto">
            <a:xfrm>
              <a:off x="2221120" y="1600018"/>
              <a:ext cx="416719" cy="452438"/>
              <a:chOff x="7070725" y="3800488"/>
              <a:chExt cx="833438" cy="903701"/>
            </a:xfrm>
          </p:grpSpPr>
          <p:sp>
            <p:nvSpPr>
              <p:cNvPr id="210" name="Trapezoid 209"/>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11"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12" name="TextBox 211"/>
            <p:cNvSpPr txBox="1">
              <a:spLocks noChangeAspect="1"/>
            </p:cNvSpPr>
            <p:nvPr/>
          </p:nvSpPr>
          <p:spPr>
            <a:xfrm>
              <a:off x="2215916" y="1710663"/>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12</a:t>
              </a:r>
              <a:endParaRPr lang="en-US" dirty="0">
                <a:solidFill>
                  <a:schemeClr val="tx1"/>
                </a:solidFill>
                <a:latin typeface="Calibri" pitchFamily="34" charset="0"/>
                <a:cs typeface="Calibri" pitchFamily="34" charset="0"/>
              </a:endParaRPr>
            </a:p>
          </p:txBody>
        </p:sp>
      </p:grpSp>
      <p:grpSp>
        <p:nvGrpSpPr>
          <p:cNvPr id="214" name="Group 105"/>
          <p:cNvGrpSpPr>
            <a:grpSpLocks noChangeAspect="1"/>
          </p:cNvGrpSpPr>
          <p:nvPr/>
        </p:nvGrpSpPr>
        <p:grpSpPr bwMode="auto">
          <a:xfrm>
            <a:off x="7474047" y="4939729"/>
            <a:ext cx="416719" cy="452438"/>
            <a:chOff x="7070725" y="3800488"/>
            <a:chExt cx="833438" cy="903701"/>
          </a:xfrm>
        </p:grpSpPr>
        <p:sp>
          <p:nvSpPr>
            <p:cNvPr id="215" name="Trapezoid 214"/>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16"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nvGrpSpPr>
          <p:cNvPr id="218" name="Group 105"/>
          <p:cNvGrpSpPr>
            <a:grpSpLocks noChangeAspect="1"/>
          </p:cNvGrpSpPr>
          <p:nvPr/>
        </p:nvGrpSpPr>
        <p:grpSpPr bwMode="auto">
          <a:xfrm>
            <a:off x="7474047" y="4176922"/>
            <a:ext cx="416719" cy="452438"/>
            <a:chOff x="7070725" y="3800488"/>
            <a:chExt cx="833438" cy="903701"/>
          </a:xfrm>
        </p:grpSpPr>
        <p:sp>
          <p:nvSpPr>
            <p:cNvPr id="219" name="Trapezoid 218"/>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0"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21" name="TextBox 220"/>
          <p:cNvSpPr txBox="1">
            <a:spLocks noChangeAspect="1"/>
          </p:cNvSpPr>
          <p:nvPr/>
        </p:nvSpPr>
        <p:spPr>
          <a:xfrm>
            <a:off x="7443415" y="4287567"/>
            <a:ext cx="477982" cy="400110"/>
          </a:xfrm>
          <a:prstGeom prst="rect">
            <a:avLst/>
          </a:prstGeom>
          <a:noFill/>
        </p:spPr>
        <p:txBody>
          <a:bodyPr wrap="square" rtlCol="0">
            <a:spAutoFit/>
          </a:bodyPr>
          <a:lstStyle/>
          <a:p>
            <a:pPr algn="ctr"/>
            <a:r>
              <a:rPr lang="en-US" dirty="0" smtClean="0">
                <a:solidFill>
                  <a:schemeClr val="tx1"/>
                </a:solidFill>
                <a:latin typeface="Calibri" pitchFamily="34" charset="0"/>
                <a:cs typeface="Calibri" pitchFamily="34" charset="0"/>
              </a:rPr>
              <a:t>6</a:t>
            </a:r>
            <a:endParaRPr lang="en-US" dirty="0">
              <a:solidFill>
                <a:schemeClr val="tx1"/>
              </a:solidFill>
              <a:latin typeface="Calibri" pitchFamily="34" charset="0"/>
              <a:cs typeface="Calibri" pitchFamily="34" charset="0"/>
            </a:endParaRPr>
          </a:p>
        </p:txBody>
      </p:sp>
      <p:grpSp>
        <p:nvGrpSpPr>
          <p:cNvPr id="222" name="Group 105"/>
          <p:cNvGrpSpPr>
            <a:grpSpLocks noChangeAspect="1"/>
          </p:cNvGrpSpPr>
          <p:nvPr/>
        </p:nvGrpSpPr>
        <p:grpSpPr bwMode="auto">
          <a:xfrm>
            <a:off x="7474047" y="5828020"/>
            <a:ext cx="416719" cy="452438"/>
            <a:chOff x="7070725" y="3800488"/>
            <a:chExt cx="833438" cy="903701"/>
          </a:xfrm>
        </p:grpSpPr>
        <p:sp>
          <p:nvSpPr>
            <p:cNvPr id="223" name="Trapezoid 222"/>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4"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grpSp>
        <p:nvGrpSpPr>
          <p:cNvPr id="225" name="Group 224"/>
          <p:cNvGrpSpPr/>
          <p:nvPr/>
        </p:nvGrpSpPr>
        <p:grpSpPr>
          <a:xfrm>
            <a:off x="4694927" y="4573978"/>
            <a:ext cx="539684" cy="510755"/>
            <a:chOff x="2221120" y="1600018"/>
            <a:chExt cx="539684" cy="510755"/>
          </a:xfrm>
        </p:grpSpPr>
        <p:grpSp>
          <p:nvGrpSpPr>
            <p:cNvPr id="226" name="Group 105"/>
            <p:cNvGrpSpPr>
              <a:grpSpLocks noChangeAspect="1"/>
            </p:cNvGrpSpPr>
            <p:nvPr/>
          </p:nvGrpSpPr>
          <p:grpSpPr bwMode="auto">
            <a:xfrm>
              <a:off x="2221120" y="1600018"/>
              <a:ext cx="416719" cy="452438"/>
              <a:chOff x="7070725" y="3800488"/>
              <a:chExt cx="833438" cy="903701"/>
            </a:xfrm>
          </p:grpSpPr>
          <p:sp>
            <p:nvSpPr>
              <p:cNvPr id="228" name="Trapezoid 227"/>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29"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27" name="TextBox 226"/>
            <p:cNvSpPr txBox="1">
              <a:spLocks noChangeAspect="1"/>
            </p:cNvSpPr>
            <p:nvPr/>
          </p:nvSpPr>
          <p:spPr>
            <a:xfrm>
              <a:off x="2282822" y="1710663"/>
              <a:ext cx="477982" cy="400110"/>
            </a:xfrm>
            <a:prstGeom prst="rect">
              <a:avLst/>
            </a:prstGeom>
            <a:noFill/>
          </p:spPr>
          <p:txBody>
            <a:bodyPr wrap="square" rtlCol="0">
              <a:spAutoFit/>
            </a:bodyPr>
            <a:lstStyle/>
            <a:p>
              <a:r>
                <a:rPr lang="en-US" dirty="0">
                  <a:solidFill>
                    <a:schemeClr val="tx1"/>
                  </a:solidFill>
                  <a:latin typeface="Calibri" pitchFamily="34" charset="0"/>
                  <a:cs typeface="Calibri" pitchFamily="34" charset="0"/>
                </a:rPr>
                <a:t>8</a:t>
              </a:r>
            </a:p>
          </p:txBody>
        </p:sp>
      </p:grpSp>
      <p:grpSp>
        <p:nvGrpSpPr>
          <p:cNvPr id="230" name="Group 229"/>
          <p:cNvGrpSpPr/>
          <p:nvPr/>
        </p:nvGrpSpPr>
        <p:grpSpPr>
          <a:xfrm>
            <a:off x="4725778" y="5495589"/>
            <a:ext cx="477982" cy="510755"/>
            <a:chOff x="2215916" y="1600018"/>
            <a:chExt cx="477982" cy="510755"/>
          </a:xfrm>
        </p:grpSpPr>
        <p:grpSp>
          <p:nvGrpSpPr>
            <p:cNvPr id="231" name="Group 105"/>
            <p:cNvGrpSpPr>
              <a:grpSpLocks noChangeAspect="1"/>
            </p:cNvGrpSpPr>
            <p:nvPr/>
          </p:nvGrpSpPr>
          <p:grpSpPr bwMode="auto">
            <a:xfrm>
              <a:off x="2221120" y="1600018"/>
              <a:ext cx="416719" cy="452438"/>
              <a:chOff x="7070725" y="3800488"/>
              <a:chExt cx="833438" cy="903701"/>
            </a:xfrm>
          </p:grpSpPr>
          <p:sp>
            <p:nvSpPr>
              <p:cNvPr id="233" name="Trapezoid 232"/>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34"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32" name="TextBox 231"/>
            <p:cNvSpPr txBox="1">
              <a:spLocks noChangeAspect="1"/>
            </p:cNvSpPr>
            <p:nvPr/>
          </p:nvSpPr>
          <p:spPr>
            <a:xfrm>
              <a:off x="2215916" y="1710663"/>
              <a:ext cx="477982" cy="400110"/>
            </a:xfrm>
            <a:prstGeom prst="rect">
              <a:avLst/>
            </a:prstGeom>
            <a:noFill/>
          </p:spPr>
          <p:txBody>
            <a:bodyPr wrap="square" rtlCol="0">
              <a:spAutoFit/>
            </a:bodyPr>
            <a:lstStyle/>
            <a:p>
              <a:r>
                <a:rPr lang="en-US" dirty="0">
                  <a:solidFill>
                    <a:schemeClr val="tx1"/>
                  </a:solidFill>
                  <a:latin typeface="Calibri" pitchFamily="34" charset="0"/>
                  <a:cs typeface="Calibri" pitchFamily="34" charset="0"/>
                </a:rPr>
                <a:t>2</a:t>
              </a:r>
              <a:r>
                <a:rPr lang="en-US" dirty="0" smtClean="0">
                  <a:solidFill>
                    <a:schemeClr val="tx1"/>
                  </a:solidFill>
                  <a:latin typeface="Calibri" pitchFamily="34" charset="0"/>
                  <a:cs typeface="Calibri" pitchFamily="34" charset="0"/>
                </a:rPr>
                <a:t>0</a:t>
              </a:r>
              <a:endParaRPr lang="en-US" dirty="0">
                <a:solidFill>
                  <a:schemeClr val="tx1"/>
                </a:solidFill>
                <a:latin typeface="Calibri" pitchFamily="34" charset="0"/>
                <a:cs typeface="Calibri" pitchFamily="34" charset="0"/>
              </a:endParaRPr>
            </a:p>
          </p:txBody>
        </p:sp>
      </p:grpSp>
      <p:grpSp>
        <p:nvGrpSpPr>
          <p:cNvPr id="235" name="Group 38"/>
          <p:cNvGrpSpPr>
            <a:grpSpLocks noChangeAspect="1"/>
          </p:cNvGrpSpPr>
          <p:nvPr/>
        </p:nvGrpSpPr>
        <p:grpSpPr bwMode="auto">
          <a:xfrm>
            <a:off x="6394161" y="3359723"/>
            <a:ext cx="691516" cy="686753"/>
            <a:chOff x="3360" y="800"/>
            <a:chExt cx="620" cy="616"/>
          </a:xfrm>
        </p:grpSpPr>
        <p:sp>
          <p:nvSpPr>
            <p:cNvPr id="236"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dirty="0"/>
            </a:p>
          </p:txBody>
        </p:sp>
        <p:sp>
          <p:nvSpPr>
            <p:cNvPr id="237" name="Freeform 4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dirty="0"/>
            </a:p>
          </p:txBody>
        </p:sp>
        <p:grpSp>
          <p:nvGrpSpPr>
            <p:cNvPr id="238" name="Group 41"/>
            <p:cNvGrpSpPr>
              <a:grpSpLocks/>
            </p:cNvGrpSpPr>
            <p:nvPr/>
          </p:nvGrpSpPr>
          <p:grpSpPr bwMode="auto">
            <a:xfrm flipH="1">
              <a:off x="3749" y="1171"/>
              <a:ext cx="212" cy="213"/>
              <a:chOff x="1350" y="686"/>
              <a:chExt cx="1132" cy="1132"/>
            </a:xfrm>
          </p:grpSpPr>
          <p:sp>
            <p:nvSpPr>
              <p:cNvPr id="240"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dirty="0"/>
              </a:p>
            </p:txBody>
          </p:sp>
          <p:pic>
            <p:nvPicPr>
              <p:cNvPr id="241" name="Picture 4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9" name="Picture 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2" name="Group 241"/>
          <p:cNvGrpSpPr/>
          <p:nvPr/>
        </p:nvGrpSpPr>
        <p:grpSpPr>
          <a:xfrm>
            <a:off x="7443415" y="3389517"/>
            <a:ext cx="477982" cy="510755"/>
            <a:chOff x="2215916" y="1600018"/>
            <a:chExt cx="477982" cy="510755"/>
          </a:xfrm>
        </p:grpSpPr>
        <p:grpSp>
          <p:nvGrpSpPr>
            <p:cNvPr id="243" name="Group 105"/>
            <p:cNvGrpSpPr>
              <a:grpSpLocks noChangeAspect="1"/>
            </p:cNvGrpSpPr>
            <p:nvPr/>
          </p:nvGrpSpPr>
          <p:grpSpPr bwMode="auto">
            <a:xfrm>
              <a:off x="2221120" y="1600018"/>
              <a:ext cx="416719" cy="452438"/>
              <a:chOff x="7070725" y="3800488"/>
              <a:chExt cx="833438" cy="903701"/>
            </a:xfrm>
          </p:grpSpPr>
          <p:sp>
            <p:nvSpPr>
              <p:cNvPr id="245" name="Trapezoid 244"/>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246"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244" name="TextBox 243"/>
            <p:cNvSpPr txBox="1">
              <a:spLocks noChangeAspect="1"/>
            </p:cNvSpPr>
            <p:nvPr/>
          </p:nvSpPr>
          <p:spPr>
            <a:xfrm>
              <a:off x="2215916" y="1710663"/>
              <a:ext cx="477982" cy="400110"/>
            </a:xfrm>
            <a:prstGeom prst="rect">
              <a:avLst/>
            </a:prstGeom>
            <a:noFill/>
          </p:spPr>
          <p:txBody>
            <a:bodyPr wrap="square" rtlCol="0">
              <a:spAutoFit/>
            </a:bodyPr>
            <a:lstStyle/>
            <a:p>
              <a:pPr algn="ctr"/>
              <a:r>
                <a:rPr lang="en-US" dirty="0">
                  <a:solidFill>
                    <a:schemeClr val="tx1"/>
                  </a:solidFill>
                  <a:latin typeface="Calibri" pitchFamily="34" charset="0"/>
                  <a:cs typeface="Calibri" pitchFamily="34" charset="0"/>
                </a:rPr>
                <a:t>8</a:t>
              </a:r>
            </a:p>
          </p:txBody>
        </p:sp>
      </p:grpSp>
      <p:sp>
        <p:nvSpPr>
          <p:cNvPr id="247" name="TextBox 246"/>
          <p:cNvSpPr txBox="1">
            <a:spLocks noChangeAspect="1"/>
          </p:cNvSpPr>
          <p:nvPr/>
        </p:nvSpPr>
        <p:spPr>
          <a:xfrm>
            <a:off x="7443415" y="5020260"/>
            <a:ext cx="477982" cy="400110"/>
          </a:xfrm>
          <a:prstGeom prst="rect">
            <a:avLst/>
          </a:prstGeom>
          <a:noFill/>
        </p:spPr>
        <p:txBody>
          <a:bodyPr wrap="square" rtlCol="0">
            <a:spAutoFit/>
          </a:bodyPr>
          <a:lstStyle/>
          <a:p>
            <a:pPr algn="ctr"/>
            <a:r>
              <a:rPr lang="en-US" dirty="0" smtClean="0">
                <a:solidFill>
                  <a:schemeClr val="tx1"/>
                </a:solidFill>
                <a:latin typeface="Calibri" pitchFamily="34" charset="0"/>
                <a:cs typeface="Calibri" pitchFamily="34" charset="0"/>
              </a:rPr>
              <a:t>6</a:t>
            </a:r>
            <a:endParaRPr lang="en-US" dirty="0">
              <a:solidFill>
                <a:schemeClr val="tx1"/>
              </a:solidFill>
              <a:latin typeface="Calibri" pitchFamily="34" charset="0"/>
              <a:cs typeface="Calibri" pitchFamily="34" charset="0"/>
            </a:endParaRPr>
          </a:p>
        </p:txBody>
      </p:sp>
      <p:sp>
        <p:nvSpPr>
          <p:cNvPr id="248" name="TextBox 247"/>
          <p:cNvSpPr txBox="1">
            <a:spLocks noChangeAspect="1"/>
          </p:cNvSpPr>
          <p:nvPr/>
        </p:nvSpPr>
        <p:spPr>
          <a:xfrm>
            <a:off x="7443415" y="5953166"/>
            <a:ext cx="477982" cy="400110"/>
          </a:xfrm>
          <a:prstGeom prst="rect">
            <a:avLst/>
          </a:prstGeom>
          <a:noFill/>
        </p:spPr>
        <p:txBody>
          <a:bodyPr wrap="square" rtlCol="0">
            <a:spAutoFit/>
          </a:bodyPr>
          <a:lstStyle/>
          <a:p>
            <a:pPr algn="ctr"/>
            <a:r>
              <a:rPr lang="en-US" dirty="0">
                <a:solidFill>
                  <a:schemeClr val="tx1"/>
                </a:solidFill>
                <a:latin typeface="Calibri" pitchFamily="34" charset="0"/>
                <a:cs typeface="Calibri" pitchFamily="34" charset="0"/>
              </a:rPr>
              <a:t>8</a:t>
            </a:r>
          </a:p>
        </p:txBody>
      </p:sp>
      <p:grpSp>
        <p:nvGrpSpPr>
          <p:cNvPr id="4" name="Group 9"/>
          <p:cNvGrpSpPr>
            <a:grpSpLocks/>
          </p:cNvGrpSpPr>
          <p:nvPr/>
        </p:nvGrpSpPr>
        <p:grpSpPr bwMode="auto">
          <a:xfrm>
            <a:off x="3716925" y="2520893"/>
            <a:ext cx="1016022" cy="684285"/>
            <a:chOff x="2984" y="3331"/>
            <a:chExt cx="845" cy="569"/>
          </a:xfrm>
        </p:grpSpPr>
        <p:sp>
          <p:nvSpPr>
            <p:cNvPr id="5"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6" name="Group 11"/>
            <p:cNvGrpSpPr>
              <a:grpSpLocks/>
            </p:cNvGrpSpPr>
            <p:nvPr/>
          </p:nvGrpSpPr>
          <p:grpSpPr bwMode="auto">
            <a:xfrm>
              <a:off x="3386" y="3487"/>
              <a:ext cx="443" cy="398"/>
              <a:chOff x="4838" y="2218"/>
              <a:chExt cx="395" cy="355"/>
            </a:xfrm>
          </p:grpSpPr>
          <p:sp>
            <p:nvSpPr>
              <p:cNvPr id="7"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6"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249" name="TextBox 248"/>
          <p:cNvSpPr txBox="1"/>
          <p:nvPr/>
        </p:nvSpPr>
        <p:spPr>
          <a:xfrm>
            <a:off x="2916205" y="2662980"/>
            <a:ext cx="762303" cy="400110"/>
          </a:xfrm>
          <a:prstGeom prst="rect">
            <a:avLst/>
          </a:prstGeom>
          <a:noFill/>
        </p:spPr>
        <p:txBody>
          <a:bodyPr wrap="square" rtlCol="0">
            <a:spAutoFit/>
          </a:bodyPr>
          <a:lstStyle/>
          <a:p>
            <a:r>
              <a:rPr lang="en-US" dirty="0" smtClean="0">
                <a:solidFill>
                  <a:srgbClr val="C00000"/>
                </a:solidFill>
                <a:latin typeface="Calibri" pitchFamily="34" charset="0"/>
                <a:cs typeface="Calibri" pitchFamily="34" charset="0"/>
              </a:rPr>
              <a:t>Andy</a:t>
            </a:r>
          </a:p>
        </p:txBody>
      </p:sp>
      <p:grpSp>
        <p:nvGrpSpPr>
          <p:cNvPr id="93" name="Group 9"/>
          <p:cNvGrpSpPr>
            <a:grpSpLocks/>
          </p:cNvGrpSpPr>
          <p:nvPr/>
        </p:nvGrpSpPr>
        <p:grpSpPr bwMode="auto">
          <a:xfrm>
            <a:off x="6476054" y="2520893"/>
            <a:ext cx="1016022" cy="684285"/>
            <a:chOff x="2984" y="3331"/>
            <a:chExt cx="845" cy="569"/>
          </a:xfrm>
        </p:grpSpPr>
        <p:sp>
          <p:nvSpPr>
            <p:cNvPr id="9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95" name="Group 11"/>
            <p:cNvGrpSpPr>
              <a:grpSpLocks/>
            </p:cNvGrpSpPr>
            <p:nvPr/>
          </p:nvGrpSpPr>
          <p:grpSpPr bwMode="auto">
            <a:xfrm>
              <a:off x="3386" y="3487"/>
              <a:ext cx="443" cy="398"/>
              <a:chOff x="4838" y="2218"/>
              <a:chExt cx="395" cy="355"/>
            </a:xfrm>
          </p:grpSpPr>
          <p:sp>
            <p:nvSpPr>
              <p:cNvPr id="9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99"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0"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1"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2"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3"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4"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5"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06"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sp>
        <p:nvSpPr>
          <p:cNvPr id="250" name="TextBox 249"/>
          <p:cNvSpPr txBox="1"/>
          <p:nvPr/>
        </p:nvSpPr>
        <p:spPr>
          <a:xfrm>
            <a:off x="5848722" y="2662980"/>
            <a:ext cx="680296" cy="400110"/>
          </a:xfrm>
          <a:prstGeom prst="rect">
            <a:avLst/>
          </a:prstGeom>
          <a:noFill/>
        </p:spPr>
        <p:txBody>
          <a:bodyPr wrap="square" rtlCol="0">
            <a:spAutoFit/>
          </a:bodyPr>
          <a:lstStyle/>
          <a:p>
            <a:r>
              <a:rPr lang="en-US" dirty="0" smtClean="0">
                <a:solidFill>
                  <a:srgbClr val="C00000"/>
                </a:solidFill>
                <a:latin typeface="Calibri" pitchFamily="34" charset="0"/>
                <a:cs typeface="Calibri" pitchFamily="34" charset="0"/>
              </a:rPr>
              <a:t>Sue</a:t>
            </a:r>
          </a:p>
        </p:txBody>
      </p:sp>
      <p:grpSp>
        <p:nvGrpSpPr>
          <p:cNvPr id="251" name="Group 4"/>
          <p:cNvGrpSpPr>
            <a:grpSpLocks noChangeAspect="1"/>
          </p:cNvGrpSpPr>
          <p:nvPr/>
        </p:nvGrpSpPr>
        <p:grpSpPr bwMode="auto">
          <a:xfrm>
            <a:off x="955316" y="3309766"/>
            <a:ext cx="858203" cy="632460"/>
            <a:chOff x="2083" y="1606"/>
            <a:chExt cx="1489" cy="1097"/>
          </a:xfrm>
        </p:grpSpPr>
        <p:sp>
          <p:nvSpPr>
            <p:cNvPr id="25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25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dirty="0"/>
            </a:p>
          </p:txBody>
        </p:sp>
        <p:sp>
          <p:nvSpPr>
            <p:cNvPr id="25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dirty="0"/>
            </a:p>
          </p:txBody>
        </p:sp>
        <p:sp>
          <p:nvSpPr>
            <p:cNvPr id="25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25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5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260"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1"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6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265" name="Group 18"/>
            <p:cNvGrpSpPr>
              <a:grpSpLocks/>
            </p:cNvGrpSpPr>
            <p:nvPr/>
          </p:nvGrpSpPr>
          <p:grpSpPr bwMode="auto">
            <a:xfrm>
              <a:off x="2221" y="1871"/>
              <a:ext cx="518" cy="782"/>
              <a:chOff x="2400" y="1656"/>
              <a:chExt cx="752" cy="1136"/>
            </a:xfrm>
          </p:grpSpPr>
          <p:sp>
            <p:nvSpPr>
              <p:cNvPr id="27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8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dirty="0"/>
              </a:p>
            </p:txBody>
          </p:sp>
          <p:sp>
            <p:nvSpPr>
              <p:cNvPr id="28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266" name="Group 26"/>
            <p:cNvGrpSpPr>
              <a:grpSpLocks/>
            </p:cNvGrpSpPr>
            <p:nvPr/>
          </p:nvGrpSpPr>
          <p:grpSpPr bwMode="auto">
            <a:xfrm rot="-6511945">
              <a:off x="2834" y="1842"/>
              <a:ext cx="518" cy="783"/>
              <a:chOff x="2400" y="1656"/>
              <a:chExt cx="752" cy="1136"/>
            </a:xfrm>
          </p:grpSpPr>
          <p:sp>
            <p:nvSpPr>
              <p:cNvPr id="27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7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267"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8"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dirty="0"/>
            </a:p>
          </p:txBody>
        </p:sp>
        <p:sp>
          <p:nvSpPr>
            <p:cNvPr id="26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27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grpSp>
        <p:nvGrpSpPr>
          <p:cNvPr id="319" name="Group 318"/>
          <p:cNvGrpSpPr/>
          <p:nvPr/>
        </p:nvGrpSpPr>
        <p:grpSpPr>
          <a:xfrm>
            <a:off x="1178001" y="4164357"/>
            <a:ext cx="477982" cy="510755"/>
            <a:chOff x="2215916" y="1600018"/>
            <a:chExt cx="477982" cy="510755"/>
          </a:xfrm>
        </p:grpSpPr>
        <p:grpSp>
          <p:nvGrpSpPr>
            <p:cNvPr id="320" name="Group 105"/>
            <p:cNvGrpSpPr>
              <a:grpSpLocks noChangeAspect="1"/>
            </p:cNvGrpSpPr>
            <p:nvPr/>
          </p:nvGrpSpPr>
          <p:grpSpPr bwMode="auto">
            <a:xfrm>
              <a:off x="2221120" y="1600018"/>
              <a:ext cx="416719" cy="452438"/>
              <a:chOff x="7070725" y="3800488"/>
              <a:chExt cx="833438" cy="903701"/>
            </a:xfrm>
          </p:grpSpPr>
          <p:sp>
            <p:nvSpPr>
              <p:cNvPr id="322" name="Trapezoid 321"/>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23"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21" name="TextBox 320"/>
            <p:cNvSpPr txBox="1">
              <a:spLocks noChangeAspect="1"/>
            </p:cNvSpPr>
            <p:nvPr/>
          </p:nvSpPr>
          <p:spPr>
            <a:xfrm>
              <a:off x="2215916" y="1710663"/>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10</a:t>
              </a:r>
              <a:endParaRPr lang="en-US" dirty="0">
                <a:solidFill>
                  <a:schemeClr val="tx1"/>
                </a:solidFill>
                <a:latin typeface="Calibri" pitchFamily="34" charset="0"/>
                <a:cs typeface="Calibri" pitchFamily="34" charset="0"/>
              </a:endParaRPr>
            </a:p>
          </p:txBody>
        </p:sp>
      </p:grpSp>
      <p:grpSp>
        <p:nvGrpSpPr>
          <p:cNvPr id="285" name="Group 284"/>
          <p:cNvGrpSpPr/>
          <p:nvPr/>
        </p:nvGrpSpPr>
        <p:grpSpPr>
          <a:xfrm>
            <a:off x="4818766" y="2701524"/>
            <a:ext cx="477982" cy="510755"/>
            <a:chOff x="2212494" y="4050093"/>
            <a:chExt cx="477982" cy="510755"/>
          </a:xfrm>
        </p:grpSpPr>
        <p:grpSp>
          <p:nvGrpSpPr>
            <p:cNvPr id="325" name="Group 105"/>
            <p:cNvGrpSpPr>
              <a:grpSpLocks noChangeAspect="1"/>
            </p:cNvGrpSpPr>
            <p:nvPr/>
          </p:nvGrpSpPr>
          <p:grpSpPr bwMode="auto">
            <a:xfrm>
              <a:off x="2217698" y="4050093"/>
              <a:ext cx="416719" cy="452438"/>
              <a:chOff x="7070725" y="3800488"/>
              <a:chExt cx="833438" cy="903701"/>
            </a:xfrm>
          </p:grpSpPr>
          <p:sp>
            <p:nvSpPr>
              <p:cNvPr id="327" name="Trapezoid 326"/>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28"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26" name="TextBox 325"/>
            <p:cNvSpPr txBox="1">
              <a:spLocks noChangeAspect="1"/>
            </p:cNvSpPr>
            <p:nvPr/>
          </p:nvSpPr>
          <p:spPr>
            <a:xfrm>
              <a:off x="2212494" y="4160738"/>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40</a:t>
              </a:r>
              <a:endParaRPr lang="en-US" dirty="0">
                <a:solidFill>
                  <a:schemeClr val="tx1"/>
                </a:solidFill>
                <a:latin typeface="Calibri" pitchFamily="34" charset="0"/>
                <a:cs typeface="Calibri" pitchFamily="34" charset="0"/>
              </a:endParaRPr>
            </a:p>
          </p:txBody>
        </p:sp>
      </p:grpSp>
      <p:grpSp>
        <p:nvGrpSpPr>
          <p:cNvPr id="287" name="Group 286"/>
          <p:cNvGrpSpPr/>
          <p:nvPr/>
        </p:nvGrpSpPr>
        <p:grpSpPr>
          <a:xfrm>
            <a:off x="7704221" y="2701524"/>
            <a:ext cx="477982" cy="510755"/>
            <a:chOff x="5404416" y="4034857"/>
            <a:chExt cx="477982" cy="510755"/>
          </a:xfrm>
        </p:grpSpPr>
        <p:grpSp>
          <p:nvGrpSpPr>
            <p:cNvPr id="330" name="Group 105"/>
            <p:cNvGrpSpPr>
              <a:grpSpLocks noChangeAspect="1"/>
            </p:cNvGrpSpPr>
            <p:nvPr/>
          </p:nvGrpSpPr>
          <p:grpSpPr bwMode="auto">
            <a:xfrm>
              <a:off x="5409620" y="4034857"/>
              <a:ext cx="416719" cy="452438"/>
              <a:chOff x="7070725" y="3800488"/>
              <a:chExt cx="833438" cy="903701"/>
            </a:xfrm>
          </p:grpSpPr>
          <p:sp>
            <p:nvSpPr>
              <p:cNvPr id="332" name="Trapezoid 331"/>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33"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31" name="TextBox 330"/>
            <p:cNvSpPr txBox="1">
              <a:spLocks noChangeAspect="1"/>
            </p:cNvSpPr>
            <p:nvPr/>
          </p:nvSpPr>
          <p:spPr>
            <a:xfrm>
              <a:off x="5404416" y="4145502"/>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28</a:t>
              </a:r>
              <a:endParaRPr lang="en-US" dirty="0">
                <a:solidFill>
                  <a:schemeClr val="tx1"/>
                </a:solidFill>
                <a:latin typeface="Calibri" pitchFamily="34" charset="0"/>
                <a:cs typeface="Calibri" pitchFamily="34" charset="0"/>
              </a:endParaRPr>
            </a:p>
          </p:txBody>
        </p:sp>
      </p:grpSp>
      <p:sp>
        <p:nvSpPr>
          <p:cNvPr id="336" name="Rounded Rectangle 335"/>
          <p:cNvSpPr/>
          <p:nvPr/>
        </p:nvSpPr>
        <p:spPr bwMode="auto">
          <a:xfrm>
            <a:off x="5806439" y="3292178"/>
            <a:ext cx="2575413" cy="3163651"/>
          </a:xfrm>
          <a:prstGeom prst="roundRect">
            <a:avLst/>
          </a:prstGeom>
          <a:noFill/>
          <a:ln w="19050" algn="ctr">
            <a:solidFill>
              <a:schemeClr val="accent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86" name="Group 285"/>
          <p:cNvGrpSpPr/>
          <p:nvPr/>
        </p:nvGrpSpPr>
        <p:grpSpPr>
          <a:xfrm>
            <a:off x="7686711" y="2701524"/>
            <a:ext cx="477982" cy="510755"/>
            <a:chOff x="787790" y="5281103"/>
            <a:chExt cx="477982" cy="510755"/>
          </a:xfrm>
        </p:grpSpPr>
        <p:grpSp>
          <p:nvGrpSpPr>
            <p:cNvPr id="303" name="Group 105"/>
            <p:cNvGrpSpPr>
              <a:grpSpLocks noChangeAspect="1"/>
            </p:cNvGrpSpPr>
            <p:nvPr/>
          </p:nvGrpSpPr>
          <p:grpSpPr bwMode="auto">
            <a:xfrm>
              <a:off x="792994" y="5281103"/>
              <a:ext cx="416719" cy="452438"/>
              <a:chOff x="7070725" y="3800488"/>
              <a:chExt cx="833438" cy="903701"/>
            </a:xfrm>
          </p:grpSpPr>
          <p:sp>
            <p:nvSpPr>
              <p:cNvPr id="304" name="Trapezoid 303"/>
              <p:cNvSpPr/>
              <p:nvPr/>
            </p:nvSpPr>
            <p:spPr bwMode="auto">
              <a:xfrm>
                <a:off x="7070725" y="3985984"/>
                <a:ext cx="833438" cy="718205"/>
              </a:xfrm>
              <a:prstGeom prst="trapezoid">
                <a:avLst/>
              </a:prstGeom>
              <a:solidFill>
                <a:schemeClr val="bg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defRPr/>
                </a:pPr>
                <a:endParaRPr lang="en-US" dirty="0"/>
              </a:p>
            </p:txBody>
          </p:sp>
          <p:sp>
            <p:nvSpPr>
              <p:cNvPr id="305" name="Oval 5"/>
              <p:cNvSpPr>
                <a:spLocks noChangeArrowheads="1"/>
              </p:cNvSpPr>
              <p:nvPr/>
            </p:nvSpPr>
            <p:spPr bwMode="auto">
              <a:xfrm>
                <a:off x="7359368" y="3800488"/>
                <a:ext cx="256120" cy="255920"/>
              </a:xfrm>
              <a:prstGeom prst="ellipse">
                <a:avLst/>
              </a:prstGeom>
              <a:solidFill>
                <a:schemeClr val="tx1"/>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dirty="0"/>
              </a:p>
            </p:txBody>
          </p:sp>
        </p:grpSp>
        <p:sp>
          <p:nvSpPr>
            <p:cNvPr id="307" name="TextBox 306"/>
            <p:cNvSpPr txBox="1">
              <a:spLocks noChangeAspect="1"/>
            </p:cNvSpPr>
            <p:nvPr/>
          </p:nvSpPr>
          <p:spPr>
            <a:xfrm>
              <a:off x="787790" y="5391748"/>
              <a:ext cx="477982" cy="400110"/>
            </a:xfrm>
            <a:prstGeom prst="rect">
              <a:avLst/>
            </a:prstGeom>
            <a:noFill/>
          </p:spPr>
          <p:txBody>
            <a:bodyPr wrap="square" rtlCol="0">
              <a:spAutoFit/>
            </a:bodyPr>
            <a:lstStyle/>
            <a:p>
              <a:r>
                <a:rPr lang="en-US" dirty="0" smtClean="0">
                  <a:solidFill>
                    <a:schemeClr val="tx1"/>
                  </a:solidFill>
                  <a:latin typeface="Calibri" pitchFamily="34" charset="0"/>
                  <a:cs typeface="Calibri" pitchFamily="34" charset="0"/>
                </a:rPr>
                <a:t>38</a:t>
              </a:r>
              <a:endParaRPr lang="en-US" dirty="0">
                <a:solidFill>
                  <a:schemeClr val="tx1"/>
                </a:solidFill>
                <a:latin typeface="Calibri" pitchFamily="34" charset="0"/>
                <a:cs typeface="Calibri" pitchFamily="34" charset="0"/>
              </a:endParaRPr>
            </a:p>
          </p:txBody>
        </p:sp>
      </p:grpSp>
      <p:sp>
        <p:nvSpPr>
          <p:cNvPr id="311" name="Rounded Rectangle 310"/>
          <p:cNvSpPr/>
          <p:nvPr/>
        </p:nvSpPr>
        <p:spPr bwMode="auto">
          <a:xfrm>
            <a:off x="2971082" y="3292178"/>
            <a:ext cx="2575413" cy="3163651"/>
          </a:xfrm>
          <a:prstGeom prst="roundRect">
            <a:avLst/>
          </a:prstGeom>
          <a:noFill/>
          <a:ln w="19050" algn="ctr">
            <a:solidFill>
              <a:schemeClr val="accent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3" name="Freeform 292"/>
          <p:cNvSpPr/>
          <p:nvPr/>
        </p:nvSpPr>
        <p:spPr>
          <a:xfrm>
            <a:off x="1817370" y="2349836"/>
            <a:ext cx="4091940" cy="1022014"/>
          </a:xfrm>
          <a:custGeom>
            <a:avLst/>
            <a:gdLst>
              <a:gd name="connsiteX0" fmla="*/ 0 w 4091940"/>
              <a:gd name="connsiteY0" fmla="*/ 1022014 h 1022014"/>
              <a:gd name="connsiteX1" fmla="*/ 2228850 w 4091940"/>
              <a:gd name="connsiteY1" fmla="*/ 16174 h 1022014"/>
              <a:gd name="connsiteX2" fmla="*/ 4091940 w 4091940"/>
              <a:gd name="connsiteY2" fmla="*/ 496234 h 1022014"/>
            </a:gdLst>
            <a:ahLst/>
            <a:cxnLst>
              <a:cxn ang="0">
                <a:pos x="connsiteX0" y="connsiteY0"/>
              </a:cxn>
              <a:cxn ang="0">
                <a:pos x="connsiteX1" y="connsiteY1"/>
              </a:cxn>
              <a:cxn ang="0">
                <a:pos x="connsiteX2" y="connsiteY2"/>
              </a:cxn>
            </a:cxnLst>
            <a:rect l="l" t="t" r="r" b="b"/>
            <a:pathLst>
              <a:path w="4091940" h="1022014">
                <a:moveTo>
                  <a:pt x="0" y="1022014"/>
                </a:moveTo>
                <a:cubicBezTo>
                  <a:pt x="773430" y="562909"/>
                  <a:pt x="1546860" y="103804"/>
                  <a:pt x="2228850" y="16174"/>
                </a:cubicBezTo>
                <a:cubicBezTo>
                  <a:pt x="2910840" y="-71456"/>
                  <a:pt x="3501390" y="212389"/>
                  <a:pt x="4091940" y="496234"/>
                </a:cubicBezTo>
              </a:path>
            </a:pathLst>
          </a:custGeom>
          <a:ln w="19050">
            <a:solidFill>
              <a:srgbClr val="C00000"/>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315" name="Group 82"/>
          <p:cNvGrpSpPr>
            <a:grpSpLocks/>
          </p:cNvGrpSpPr>
          <p:nvPr/>
        </p:nvGrpSpPr>
        <p:grpSpPr bwMode="auto">
          <a:xfrm>
            <a:off x="8632825" y="79375"/>
            <a:ext cx="431800" cy="461963"/>
            <a:chOff x="3777" y="1768"/>
            <a:chExt cx="467" cy="499"/>
          </a:xfrm>
        </p:grpSpPr>
        <p:sp>
          <p:nvSpPr>
            <p:cNvPr id="316"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317"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grpSp>
        <p:nvGrpSpPr>
          <p:cNvPr id="318" name="Group 85"/>
          <p:cNvGrpSpPr>
            <a:grpSpLocks/>
          </p:cNvGrpSpPr>
          <p:nvPr/>
        </p:nvGrpSpPr>
        <p:grpSpPr bwMode="auto">
          <a:xfrm>
            <a:off x="8632825" y="79375"/>
            <a:ext cx="431800" cy="461963"/>
            <a:chOff x="2967" y="1718"/>
            <a:chExt cx="467" cy="499"/>
          </a:xfrm>
        </p:grpSpPr>
        <p:sp>
          <p:nvSpPr>
            <p:cNvPr id="329"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334"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3463706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9"/>
                                        </p:tgtEl>
                                        <p:attrNameLst>
                                          <p:attrName>style.visibility</p:attrName>
                                        </p:attrNameLst>
                                      </p:cBhvr>
                                      <p:to>
                                        <p:strVal val="visible"/>
                                      </p:to>
                                    </p:set>
                                    <p:animEffect transition="in" filter="wipe(up)">
                                      <p:cBhvr>
                                        <p:cTn id="16" dur="500"/>
                                        <p:tgtEl>
                                          <p:spTgt spid="31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3"/>
                                        </p:tgtEl>
                                        <p:attrNameLst>
                                          <p:attrName>style.visibility</p:attrName>
                                        </p:attrNameLst>
                                      </p:cBhvr>
                                      <p:to>
                                        <p:strVal val="visible"/>
                                      </p:to>
                                    </p:set>
                                    <p:animEffect transition="in" filter="wipe(left)">
                                      <p:cBhvr>
                                        <p:cTn id="20" dur="500"/>
                                        <p:tgtEl>
                                          <p:spTgt spid="2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500"/>
                                        <p:tgtEl>
                                          <p:spTgt spid="3">
                                            <p:txEl>
                                              <p:pRg st="2" end="2"/>
                                            </p:txEl>
                                          </p:spTgt>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86"/>
                                        </p:tgtEl>
                                        <p:attrNameLst>
                                          <p:attrName>style.visibility</p:attrName>
                                        </p:attrNameLst>
                                      </p:cBhvr>
                                      <p:to>
                                        <p:strVal val="visible"/>
                                      </p:to>
                                    </p:set>
                                    <p:animEffect transition="in" filter="wipe(up)">
                                      <p:cBhvr>
                                        <p:cTn id="29" dur="500"/>
                                        <p:tgtEl>
                                          <p:spTgt spid="286"/>
                                        </p:tgtEl>
                                      </p:cBhvr>
                                    </p:animEffect>
                                  </p:childTnLst>
                                </p:cTn>
                              </p:par>
                            </p:childTnLst>
                          </p:cTn>
                        </p:par>
                        <p:par>
                          <p:cTn id="30" fill="hold">
                            <p:stCondLst>
                              <p:cond delay="1000"/>
                            </p:stCondLst>
                            <p:childTnLst>
                              <p:par>
                                <p:cTn id="31" presetID="17" presetClass="entr" presetSubtype="10" fill="hold" nodeType="afterEffect">
                                  <p:stCondLst>
                                    <p:cond delay="0"/>
                                  </p:stCondLst>
                                  <p:childTnLst>
                                    <p:set>
                                      <p:cBhvr>
                                        <p:cTn id="32" dur="1" fill="hold">
                                          <p:stCondLst>
                                            <p:cond delay="0"/>
                                          </p:stCondLst>
                                        </p:cTn>
                                        <p:tgtEl>
                                          <p:spTgt spid="318"/>
                                        </p:tgtEl>
                                        <p:attrNameLst>
                                          <p:attrName>style.visibility</p:attrName>
                                        </p:attrNameLst>
                                      </p:cBhvr>
                                      <p:to>
                                        <p:strVal val="visible"/>
                                      </p:to>
                                    </p:set>
                                    <p:anim calcmode="lin" valueType="num">
                                      <p:cBhvr>
                                        <p:cTn id="33" dur="500" fill="hold"/>
                                        <p:tgtEl>
                                          <p:spTgt spid="318"/>
                                        </p:tgtEl>
                                        <p:attrNameLst>
                                          <p:attrName>ppt_w</p:attrName>
                                        </p:attrNameLst>
                                      </p:cBhvr>
                                      <p:tavLst>
                                        <p:tav tm="0">
                                          <p:val>
                                            <p:fltVal val="0"/>
                                          </p:val>
                                        </p:tav>
                                        <p:tav tm="100000">
                                          <p:val>
                                            <p:strVal val="#ppt_w"/>
                                          </p:val>
                                        </p:tav>
                                      </p:tavLst>
                                    </p:anim>
                                    <p:anim calcmode="lin" valueType="num">
                                      <p:cBhvr>
                                        <p:cTn id="34" dur="500" fill="hold"/>
                                        <p:tgtEl>
                                          <p:spTgt spid="3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t>User assignment via users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Assignment basics</a:t>
            </a:r>
          </a:p>
          <a:p>
            <a:pPr>
              <a:lnSpc>
                <a:spcPct val="150000"/>
              </a:lnSpc>
              <a:buFont typeface="Arial" charset="0"/>
              <a:buChar char="•"/>
            </a:pPr>
            <a:r>
              <a:rPr lang="en-US" sz="2800" smtClean="0">
                <a:solidFill>
                  <a:srgbClr val="C0C0C0"/>
                </a:solidFill>
              </a:rPr>
              <a:t>Group assignment</a:t>
            </a:r>
          </a:p>
          <a:p>
            <a:pPr>
              <a:lnSpc>
                <a:spcPct val="150000"/>
              </a:lnSpc>
              <a:buFont typeface="Arial" charset="0"/>
              <a:buChar char="•"/>
            </a:pPr>
            <a:r>
              <a:rPr lang="en-US" sz="2800" smtClean="0">
                <a:solidFill>
                  <a:srgbClr val="C0C0C0"/>
                </a:solidFill>
              </a:rPr>
              <a:t>User assignment via rules</a:t>
            </a:r>
          </a:p>
          <a:p>
            <a:pPr>
              <a:lnSpc>
                <a:spcPct val="150000"/>
              </a:lnSpc>
              <a:buFont typeface="Arial" charset="0"/>
              <a:buChar char="•"/>
            </a:pPr>
            <a:r>
              <a:rPr lang="en-US" sz="2800" smtClean="0">
                <a:solidFill>
                  <a:srgbClr val="C0C0C0"/>
                </a:solidFill>
              </a:rPr>
              <a:t>User assignment via users</a:t>
            </a:r>
            <a:r>
              <a:rPr lang="en-US" sz="2800" smtClean="0"/>
              <a:t> </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4660900" y="5159375"/>
            <a:ext cx="858838" cy="860425"/>
            <a:chOff x="2440" y="597"/>
            <a:chExt cx="672" cy="673"/>
          </a:xfrm>
        </p:grpSpPr>
        <p:sp>
          <p:nvSpPr>
            <p:cNvPr id="30988" name="Rectangle 3"/>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989" name="Group 4"/>
            <p:cNvGrpSpPr>
              <a:grpSpLocks/>
            </p:cNvGrpSpPr>
            <p:nvPr/>
          </p:nvGrpSpPr>
          <p:grpSpPr bwMode="auto">
            <a:xfrm>
              <a:off x="2473" y="601"/>
              <a:ext cx="323" cy="412"/>
              <a:chOff x="2537" y="2185"/>
              <a:chExt cx="299" cy="381"/>
            </a:xfrm>
          </p:grpSpPr>
          <p:sp>
            <p:nvSpPr>
              <p:cNvPr id="31004" name="Rectangle 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1005" name="Line 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6" name="Line 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7" name="Rectangle 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1008" name="Freeform 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1009" name="Line 1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90" name="Group 11"/>
            <p:cNvGrpSpPr>
              <a:grpSpLocks/>
            </p:cNvGrpSpPr>
            <p:nvPr/>
          </p:nvGrpSpPr>
          <p:grpSpPr bwMode="auto">
            <a:xfrm>
              <a:off x="2605" y="709"/>
              <a:ext cx="323" cy="412"/>
              <a:chOff x="2633" y="2281"/>
              <a:chExt cx="299" cy="381"/>
            </a:xfrm>
          </p:grpSpPr>
          <p:sp>
            <p:nvSpPr>
              <p:cNvPr id="30998" name="Rectangle 1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99" name="Line 1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0" name="Line 1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1" name="Rectangle 1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1002" name="Freeform 1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1003" name="Line 1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91" name="Group 18"/>
            <p:cNvGrpSpPr>
              <a:grpSpLocks/>
            </p:cNvGrpSpPr>
            <p:nvPr/>
          </p:nvGrpSpPr>
          <p:grpSpPr bwMode="auto">
            <a:xfrm>
              <a:off x="2737" y="817"/>
              <a:ext cx="323" cy="412"/>
              <a:chOff x="2729" y="2377"/>
              <a:chExt cx="299" cy="381"/>
            </a:xfrm>
          </p:grpSpPr>
          <p:sp>
            <p:nvSpPr>
              <p:cNvPr id="30992" name="Rectangle 1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93" name="Line 2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4" name="Line 2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5" name="Rectangle 2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0996" name="Freeform 2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0997" name="Line 2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30723" name="Rectangle 25"/>
          <p:cNvSpPr>
            <a:spLocks noGrp="1" noChangeArrowheads="1"/>
          </p:cNvSpPr>
          <p:nvPr>
            <p:ph type="title"/>
          </p:nvPr>
        </p:nvSpPr>
        <p:spPr/>
        <p:txBody>
          <a:bodyPr/>
          <a:lstStyle/>
          <a:p>
            <a:pPr eaLnBrk="1" hangingPunct="1"/>
            <a:r>
              <a:rPr lang="en-US" dirty="0" smtClean="0"/>
              <a:t>Who decides which user within the group gets the object?</a:t>
            </a:r>
          </a:p>
        </p:txBody>
      </p:sp>
      <p:sp>
        <p:nvSpPr>
          <p:cNvPr id="30724" name="Rectangle 289"/>
          <p:cNvSpPr>
            <a:spLocks noGrp="1" noChangeArrowheads="1"/>
          </p:cNvSpPr>
          <p:nvPr>
            <p:ph idx="1"/>
          </p:nvPr>
        </p:nvSpPr>
        <p:spPr>
          <a:xfrm>
            <a:off x="400050" y="1690688"/>
            <a:ext cx="3889375" cy="4699000"/>
          </a:xfrm>
        </p:spPr>
        <p:txBody>
          <a:bodyPr/>
          <a:lstStyle/>
          <a:p>
            <a:pPr>
              <a:buFont typeface="Arial" charset="0"/>
              <a:buChar char="•"/>
            </a:pPr>
            <a:r>
              <a:rPr lang="en-US" dirty="0" smtClean="0">
                <a:solidFill>
                  <a:srgbClr val="C0C0C0"/>
                </a:solidFill>
              </a:rPr>
              <a:t>Assignment rules</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Another user (typically a supervisor)</a:t>
            </a:r>
          </a:p>
          <a:p>
            <a:pPr>
              <a:buFont typeface="Wingdings 3" pitchFamily="18" charset="2"/>
              <a:buNone/>
            </a:pPr>
            <a:r>
              <a:rPr lang="en-US" dirty="0" smtClean="0"/>
              <a:t/>
            </a:r>
            <a:br>
              <a:rPr lang="en-US" dirty="0" smtClean="0"/>
            </a:br>
            <a:r>
              <a:rPr lang="en-US" dirty="0" smtClean="0"/>
              <a:t/>
            </a:r>
            <a:br>
              <a:rPr lang="en-US" dirty="0" smtClean="0"/>
            </a:br>
            <a:endParaRPr lang="en-US" dirty="0" smtClean="0"/>
          </a:p>
          <a:p>
            <a:pPr>
              <a:buFont typeface="Arial" charset="0"/>
              <a:buChar char="•"/>
            </a:pPr>
            <a:r>
              <a:rPr lang="en-US" dirty="0" smtClean="0"/>
              <a:t>The owner himself (when he/she takes ownership of an unassigned object)</a:t>
            </a:r>
          </a:p>
        </p:txBody>
      </p:sp>
      <p:sp>
        <p:nvSpPr>
          <p:cNvPr id="30725" name="Line 26"/>
          <p:cNvSpPr>
            <a:spLocks noChangeShapeType="1"/>
          </p:cNvSpPr>
          <p:nvPr/>
        </p:nvSpPr>
        <p:spPr bwMode="auto">
          <a:xfrm>
            <a:off x="5502275" y="3643313"/>
            <a:ext cx="20034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26" name="Group 27"/>
          <p:cNvGrpSpPr>
            <a:grpSpLocks/>
          </p:cNvGrpSpPr>
          <p:nvPr/>
        </p:nvGrpSpPr>
        <p:grpSpPr bwMode="auto">
          <a:xfrm>
            <a:off x="7539038" y="3330575"/>
            <a:ext cx="1408112" cy="982663"/>
            <a:chOff x="4689" y="1938"/>
            <a:chExt cx="1001" cy="698"/>
          </a:xfrm>
        </p:grpSpPr>
        <p:grpSp>
          <p:nvGrpSpPr>
            <p:cNvPr id="30973" name="Group 28"/>
            <p:cNvGrpSpPr>
              <a:grpSpLocks/>
            </p:cNvGrpSpPr>
            <p:nvPr/>
          </p:nvGrpSpPr>
          <p:grpSpPr bwMode="auto">
            <a:xfrm>
              <a:off x="4689" y="1938"/>
              <a:ext cx="685" cy="462"/>
              <a:chOff x="2984" y="3331"/>
              <a:chExt cx="845" cy="569"/>
            </a:xfrm>
          </p:grpSpPr>
          <p:sp>
            <p:nvSpPr>
              <p:cNvPr id="30975"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0976" name="Group 30"/>
              <p:cNvGrpSpPr>
                <a:grpSpLocks/>
              </p:cNvGrpSpPr>
              <p:nvPr/>
            </p:nvGrpSpPr>
            <p:grpSpPr bwMode="auto">
              <a:xfrm>
                <a:off x="3386" y="3487"/>
                <a:ext cx="443" cy="398"/>
                <a:chOff x="4838" y="2218"/>
                <a:chExt cx="395" cy="355"/>
              </a:xfrm>
            </p:grpSpPr>
            <p:sp>
              <p:nvSpPr>
                <p:cNvPr id="30977" name="Freeform 3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8"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9"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0"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1"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2"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3"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4"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5"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6"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7"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0974" name="Text Box 42"/>
            <p:cNvSpPr txBox="1">
              <a:spLocks noChangeArrowheads="1"/>
            </p:cNvSpPr>
            <p:nvPr/>
          </p:nvSpPr>
          <p:spPr bwMode="auto">
            <a:xfrm>
              <a:off x="4731" y="2441"/>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grpSp>
        <p:nvGrpSpPr>
          <p:cNvPr id="30727" name="Group 43"/>
          <p:cNvGrpSpPr>
            <a:grpSpLocks/>
          </p:cNvGrpSpPr>
          <p:nvPr/>
        </p:nvGrpSpPr>
        <p:grpSpPr bwMode="auto">
          <a:xfrm>
            <a:off x="6064250" y="3317875"/>
            <a:ext cx="839788" cy="619125"/>
            <a:chOff x="2083" y="1606"/>
            <a:chExt cx="1489" cy="1097"/>
          </a:xfrm>
        </p:grpSpPr>
        <p:sp>
          <p:nvSpPr>
            <p:cNvPr id="30940"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941"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2"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3"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944"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945"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946"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47"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948" name="Freeform 5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49" name="Freeform 5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0"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1"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2"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953" name="Group 57"/>
            <p:cNvGrpSpPr>
              <a:grpSpLocks/>
            </p:cNvGrpSpPr>
            <p:nvPr/>
          </p:nvGrpSpPr>
          <p:grpSpPr bwMode="auto">
            <a:xfrm>
              <a:off x="2221" y="1871"/>
              <a:ext cx="518" cy="782"/>
              <a:chOff x="2400" y="1656"/>
              <a:chExt cx="752" cy="1136"/>
            </a:xfrm>
          </p:grpSpPr>
          <p:sp>
            <p:nvSpPr>
              <p:cNvPr id="30966"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67"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8"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9"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70"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971"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72"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954" name="Group 65"/>
            <p:cNvGrpSpPr>
              <a:grpSpLocks/>
            </p:cNvGrpSpPr>
            <p:nvPr/>
          </p:nvGrpSpPr>
          <p:grpSpPr bwMode="auto">
            <a:xfrm rot="-6511945">
              <a:off x="2834" y="1842"/>
              <a:ext cx="518" cy="783"/>
              <a:chOff x="2400" y="1656"/>
              <a:chExt cx="752" cy="1136"/>
            </a:xfrm>
          </p:grpSpPr>
          <p:sp>
            <p:nvSpPr>
              <p:cNvPr id="30959"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60"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1"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2"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3"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964"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965"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955" name="Freeform 7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6" name="Freeform 7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957"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58"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8" name="Group 77"/>
          <p:cNvGrpSpPr>
            <a:grpSpLocks/>
          </p:cNvGrpSpPr>
          <p:nvPr/>
        </p:nvGrpSpPr>
        <p:grpSpPr bwMode="auto">
          <a:xfrm>
            <a:off x="7539038" y="5248275"/>
            <a:ext cx="1408112" cy="982663"/>
            <a:chOff x="4696" y="3136"/>
            <a:chExt cx="1001" cy="698"/>
          </a:xfrm>
        </p:grpSpPr>
        <p:grpSp>
          <p:nvGrpSpPr>
            <p:cNvPr id="30925" name="Group 78"/>
            <p:cNvGrpSpPr>
              <a:grpSpLocks/>
            </p:cNvGrpSpPr>
            <p:nvPr/>
          </p:nvGrpSpPr>
          <p:grpSpPr bwMode="auto">
            <a:xfrm>
              <a:off x="4696" y="3136"/>
              <a:ext cx="685" cy="462"/>
              <a:chOff x="2984" y="3331"/>
              <a:chExt cx="845" cy="569"/>
            </a:xfrm>
          </p:grpSpPr>
          <p:sp>
            <p:nvSpPr>
              <p:cNvPr id="30927" name="AutoShape 7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0928" name="Group 80"/>
              <p:cNvGrpSpPr>
                <a:grpSpLocks/>
              </p:cNvGrpSpPr>
              <p:nvPr/>
            </p:nvGrpSpPr>
            <p:grpSpPr bwMode="auto">
              <a:xfrm>
                <a:off x="3386" y="3487"/>
                <a:ext cx="443" cy="398"/>
                <a:chOff x="4838" y="2218"/>
                <a:chExt cx="395" cy="355"/>
              </a:xfrm>
            </p:grpSpPr>
            <p:sp>
              <p:nvSpPr>
                <p:cNvPr id="30929" name="Freeform 81"/>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0" name="Freeform 8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1" name="Freeform 8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2" name="Freeform 8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3" name="Freeform 8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4" name="Freeform 8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5" name="Freeform 8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6" name="Rectangle 8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7" name="Rectangle 8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8" name="Freeform 9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39" name="Rectangle 9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0926" name="Text Box 92"/>
            <p:cNvSpPr txBox="1">
              <a:spLocks noChangeArrowheads="1"/>
            </p:cNvSpPr>
            <p:nvPr/>
          </p:nvSpPr>
          <p:spPr bwMode="auto">
            <a:xfrm>
              <a:off x="4738" y="3639"/>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Peter Beebe</a:t>
              </a:r>
            </a:p>
          </p:txBody>
        </p:sp>
      </p:grpSp>
      <p:sp>
        <p:nvSpPr>
          <p:cNvPr id="30729" name="Freeform 93"/>
          <p:cNvSpPr>
            <a:spLocks/>
          </p:cNvSpPr>
          <p:nvPr/>
        </p:nvSpPr>
        <p:spPr bwMode="auto">
          <a:xfrm>
            <a:off x="5484813" y="5481638"/>
            <a:ext cx="1987550" cy="246062"/>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30" name="Group 94"/>
          <p:cNvGrpSpPr>
            <a:grpSpLocks/>
          </p:cNvGrpSpPr>
          <p:nvPr/>
        </p:nvGrpSpPr>
        <p:grpSpPr bwMode="auto">
          <a:xfrm>
            <a:off x="6215063" y="5160963"/>
            <a:ext cx="601662" cy="765175"/>
            <a:chOff x="2401" y="425"/>
            <a:chExt cx="907" cy="1154"/>
          </a:xfrm>
        </p:grpSpPr>
        <p:sp>
          <p:nvSpPr>
            <p:cNvPr id="30919"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0920"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1"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2"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0923" name="Freeform 99"/>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0924"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31" name="AutoShape 101"/>
          <p:cNvSpPr>
            <a:spLocks noChangeArrowheads="1"/>
          </p:cNvSpPr>
          <p:nvPr/>
        </p:nvSpPr>
        <p:spPr bwMode="auto">
          <a:xfrm>
            <a:off x="7539038" y="1590675"/>
            <a:ext cx="636587" cy="65087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30732" name="Group 102"/>
          <p:cNvGrpSpPr>
            <a:grpSpLocks/>
          </p:cNvGrpSpPr>
          <p:nvPr/>
        </p:nvGrpSpPr>
        <p:grpSpPr bwMode="auto">
          <a:xfrm>
            <a:off x="7997825" y="1768475"/>
            <a:ext cx="504825" cy="455613"/>
            <a:chOff x="4838" y="2218"/>
            <a:chExt cx="395" cy="355"/>
          </a:xfrm>
        </p:grpSpPr>
        <p:sp>
          <p:nvSpPr>
            <p:cNvPr id="30908" name="Freeform 103"/>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9" name="Freeform 104"/>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0" name="Freeform 105"/>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1" name="Freeform 106"/>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2" name="Freeform 107"/>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3" name="Freeform 108"/>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4" name="Freeform 109"/>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5" name="Rectangle 110"/>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16" name="Rectangle 111"/>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17" name="Freeform 112"/>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8" name="Rectangle 113"/>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30733" name="Text Box 114"/>
          <p:cNvSpPr txBox="1">
            <a:spLocks noChangeArrowheads="1"/>
          </p:cNvSpPr>
          <p:nvPr/>
        </p:nvSpPr>
        <p:spPr bwMode="auto">
          <a:xfrm>
            <a:off x="7597775" y="22987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C0C0C0"/>
                </a:solidFill>
              </a:rPr>
              <a:t>Peter Beebe</a:t>
            </a:r>
          </a:p>
        </p:txBody>
      </p:sp>
      <p:sp>
        <p:nvSpPr>
          <p:cNvPr id="30734" name="Line 115"/>
          <p:cNvSpPr>
            <a:spLocks noChangeShapeType="1"/>
          </p:cNvSpPr>
          <p:nvPr/>
        </p:nvSpPr>
        <p:spPr bwMode="auto">
          <a:xfrm>
            <a:off x="5513388" y="1920875"/>
            <a:ext cx="200342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36" name="Group 176"/>
          <p:cNvGrpSpPr>
            <a:grpSpLocks/>
          </p:cNvGrpSpPr>
          <p:nvPr/>
        </p:nvGrpSpPr>
        <p:grpSpPr bwMode="auto">
          <a:xfrm>
            <a:off x="4479925" y="3208338"/>
            <a:ext cx="1098550" cy="893762"/>
            <a:chOff x="311" y="445"/>
            <a:chExt cx="963" cy="784"/>
          </a:xfrm>
        </p:grpSpPr>
        <p:grpSp>
          <p:nvGrpSpPr>
            <p:cNvPr id="30745" name="Group 177"/>
            <p:cNvGrpSpPr>
              <a:grpSpLocks/>
            </p:cNvGrpSpPr>
            <p:nvPr/>
          </p:nvGrpSpPr>
          <p:grpSpPr bwMode="auto">
            <a:xfrm>
              <a:off x="366" y="504"/>
              <a:ext cx="853" cy="666"/>
              <a:chOff x="366" y="504"/>
              <a:chExt cx="853" cy="666"/>
            </a:xfrm>
          </p:grpSpPr>
          <p:grpSp>
            <p:nvGrpSpPr>
              <p:cNvPr id="30747" name="Group 178"/>
              <p:cNvGrpSpPr>
                <a:grpSpLocks/>
              </p:cNvGrpSpPr>
              <p:nvPr/>
            </p:nvGrpSpPr>
            <p:grpSpPr bwMode="auto">
              <a:xfrm>
                <a:off x="366" y="780"/>
                <a:ext cx="529" cy="390"/>
                <a:chOff x="2083" y="1606"/>
                <a:chExt cx="1489" cy="1097"/>
              </a:xfrm>
            </p:grpSpPr>
            <p:sp>
              <p:nvSpPr>
                <p:cNvPr id="30816" name="Rectangle 17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817" name="Freeform 18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8" name="Freeform 18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9" name="Freeform 18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20" name="Freeform 18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821" name="Rectangle 18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822" name="Rectangle 18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3" name="AutoShape 18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824" name="Freeform 18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5" name="Freeform 18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6" name="Rectangle 18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7" name="Rectangle 19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8" name="Rectangle 19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829" name="Group 192"/>
                <p:cNvGrpSpPr>
                  <a:grpSpLocks/>
                </p:cNvGrpSpPr>
                <p:nvPr/>
              </p:nvGrpSpPr>
              <p:grpSpPr bwMode="auto">
                <a:xfrm>
                  <a:off x="2221" y="1871"/>
                  <a:ext cx="518" cy="782"/>
                  <a:chOff x="2400" y="1656"/>
                  <a:chExt cx="752" cy="1136"/>
                </a:xfrm>
              </p:grpSpPr>
              <p:sp>
                <p:nvSpPr>
                  <p:cNvPr id="30842" name="Freeform 19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43" name="Freeform 19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4" name="Freeform 19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5" name="Freeform 19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6" name="Freeform 19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7" name="Line 19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8" name="Line 19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830" name="Group 200"/>
                <p:cNvGrpSpPr>
                  <a:grpSpLocks/>
                </p:cNvGrpSpPr>
                <p:nvPr/>
              </p:nvGrpSpPr>
              <p:grpSpPr bwMode="auto">
                <a:xfrm rot="-6511945">
                  <a:off x="2834" y="1842"/>
                  <a:ext cx="518" cy="783"/>
                  <a:chOff x="2400" y="1656"/>
                  <a:chExt cx="752" cy="1136"/>
                </a:xfrm>
              </p:grpSpPr>
              <p:sp>
                <p:nvSpPr>
                  <p:cNvPr id="30835" name="Freeform 20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6" name="Freeform 20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7" name="Freeform 20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8" name="Freeform 20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9" name="Freeform 20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0" name="Line 20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41" name="Line 20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831" name="Freeform 20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2" name="Freeform 20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3" name="Rectangle 21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34" name="Rectangle 21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48" name="Group 212"/>
              <p:cNvGrpSpPr>
                <a:grpSpLocks/>
              </p:cNvGrpSpPr>
              <p:nvPr/>
            </p:nvGrpSpPr>
            <p:grpSpPr bwMode="auto">
              <a:xfrm>
                <a:off x="528" y="642"/>
                <a:ext cx="529" cy="390"/>
                <a:chOff x="2083" y="1606"/>
                <a:chExt cx="1489" cy="1097"/>
              </a:xfrm>
            </p:grpSpPr>
            <p:sp>
              <p:nvSpPr>
                <p:cNvPr id="30783" name="Rectangle 21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84" name="Freeform 21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5" name="Freeform 21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6" name="Freeform 21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7" name="Freeform 21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88" name="Rectangle 21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89" name="Rectangle 21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0" name="AutoShape 22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91" name="Freeform 22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2" name="Freeform 22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3" name="Rectangle 22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4" name="Rectangle 22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5" name="Rectangle 22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96" name="Group 226"/>
                <p:cNvGrpSpPr>
                  <a:grpSpLocks/>
                </p:cNvGrpSpPr>
                <p:nvPr/>
              </p:nvGrpSpPr>
              <p:grpSpPr bwMode="auto">
                <a:xfrm>
                  <a:off x="2221" y="1871"/>
                  <a:ext cx="518" cy="782"/>
                  <a:chOff x="2400" y="1656"/>
                  <a:chExt cx="752" cy="1136"/>
                </a:xfrm>
              </p:grpSpPr>
              <p:sp>
                <p:nvSpPr>
                  <p:cNvPr id="30809" name="Freeform 2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10" name="Freeform 2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1" name="Freeform 2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2" name="Freeform 2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3" name="Freeform 2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4" name="Line 2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15" name="Line 2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97" name="Group 234"/>
                <p:cNvGrpSpPr>
                  <a:grpSpLocks/>
                </p:cNvGrpSpPr>
                <p:nvPr/>
              </p:nvGrpSpPr>
              <p:grpSpPr bwMode="auto">
                <a:xfrm rot="-6511945">
                  <a:off x="2834" y="1842"/>
                  <a:ext cx="518" cy="783"/>
                  <a:chOff x="2400" y="1656"/>
                  <a:chExt cx="752" cy="1136"/>
                </a:xfrm>
              </p:grpSpPr>
              <p:sp>
                <p:nvSpPr>
                  <p:cNvPr id="30802" name="Freeform 2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3" name="Freeform 2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4" name="Freeform 2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5" name="Freeform 2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6" name="Freeform 2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7" name="Line 2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8" name="Line 2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98" name="Freeform 24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9" name="Freeform 24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0" name="Rectangle 24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01" name="Rectangle 24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49" name="Group 246"/>
              <p:cNvGrpSpPr>
                <a:grpSpLocks/>
              </p:cNvGrpSpPr>
              <p:nvPr/>
            </p:nvGrpSpPr>
            <p:grpSpPr bwMode="auto">
              <a:xfrm>
                <a:off x="690" y="504"/>
                <a:ext cx="529" cy="390"/>
                <a:chOff x="2083" y="1606"/>
                <a:chExt cx="1489" cy="1097"/>
              </a:xfrm>
            </p:grpSpPr>
            <p:sp>
              <p:nvSpPr>
                <p:cNvPr id="30750" name="Rectangle 2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51" name="Freeform 2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2" name="Freeform 2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3" name="Freeform 2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4" name="Freeform 2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55" name="Rectangle 2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56" name="Rectangle 2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7" name="AutoShape 2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58" name="Freeform 25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25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Rectangle 2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1" name="Rectangle 2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2" name="Rectangle 2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63" name="Group 260"/>
                <p:cNvGrpSpPr>
                  <a:grpSpLocks/>
                </p:cNvGrpSpPr>
                <p:nvPr/>
              </p:nvGrpSpPr>
              <p:grpSpPr bwMode="auto">
                <a:xfrm>
                  <a:off x="2221" y="1871"/>
                  <a:ext cx="518" cy="782"/>
                  <a:chOff x="2400" y="1656"/>
                  <a:chExt cx="752" cy="1136"/>
                </a:xfrm>
              </p:grpSpPr>
              <p:sp>
                <p:nvSpPr>
                  <p:cNvPr id="30776" name="Freeform 2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7" name="Freeform 2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8" name="Freeform 2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9" name="Freeform 2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80" name="Freeform 2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81" name="Line 2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2" name="Line 2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64" name="Group 268"/>
                <p:cNvGrpSpPr>
                  <a:grpSpLocks/>
                </p:cNvGrpSpPr>
                <p:nvPr/>
              </p:nvGrpSpPr>
              <p:grpSpPr bwMode="auto">
                <a:xfrm rot="-6511945">
                  <a:off x="2834" y="1842"/>
                  <a:ext cx="518" cy="783"/>
                  <a:chOff x="2400" y="1656"/>
                  <a:chExt cx="752" cy="1136"/>
                </a:xfrm>
              </p:grpSpPr>
              <p:sp>
                <p:nvSpPr>
                  <p:cNvPr id="30769" name="Freeform 2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0" name="Freeform 2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1" name="Freeform 2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2" name="Freeform 2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3" name="Freeform 2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4" name="Line 2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75" name="Line 2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65" name="Freeform 27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7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7" name="Rectangle 2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8" name="Rectangle 2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30746" name="Rectangle 280"/>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0737" name="Group 281"/>
          <p:cNvGrpSpPr>
            <a:grpSpLocks/>
          </p:cNvGrpSpPr>
          <p:nvPr/>
        </p:nvGrpSpPr>
        <p:grpSpPr bwMode="auto">
          <a:xfrm>
            <a:off x="5413375" y="2997200"/>
            <a:ext cx="577850" cy="809625"/>
            <a:chOff x="3870" y="2092"/>
            <a:chExt cx="570" cy="800"/>
          </a:xfrm>
        </p:grpSpPr>
        <p:sp>
          <p:nvSpPr>
            <p:cNvPr id="30740" name="Line 2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2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AutoShape 2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0743" name="Freeform 285"/>
            <p:cNvSpPr>
              <a:spLocks/>
            </p:cNvSpPr>
            <p:nvPr/>
          </p:nvSpPr>
          <p:spPr bwMode="auto">
            <a:xfrm>
              <a:off x="4114" y="2691"/>
              <a:ext cx="97" cy="201"/>
            </a:xfrm>
            <a:custGeom>
              <a:avLst/>
              <a:gdLst>
                <a:gd name="T0" fmla="*/ 162 w 75"/>
                <a:gd name="T1" fmla="*/ 17 h 156"/>
                <a:gd name="T2" fmla="*/ 0 w 75"/>
                <a:gd name="T3" fmla="*/ 673 h 156"/>
                <a:gd name="T4" fmla="*/ 235 w 75"/>
                <a:gd name="T5" fmla="*/ 920 h 156"/>
                <a:gd name="T6" fmla="*/ 455 w 75"/>
                <a:gd name="T7" fmla="*/ 673 h 156"/>
                <a:gd name="T8" fmla="*/ 28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0744" name="AutoShape 2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30738" name="Picture 287"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1463675"/>
            <a:ext cx="8905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Rectangle 288"/>
          <p:cNvSpPr>
            <a:spLocks noChangeArrowheads="1"/>
          </p:cNvSpPr>
          <p:nvPr/>
        </p:nvSpPr>
        <p:spPr bwMode="auto">
          <a:xfrm>
            <a:off x="4548188" y="1528763"/>
            <a:ext cx="862012" cy="752475"/>
          </a:xfrm>
          <a:prstGeom prst="rect">
            <a:avLst/>
          </a:prstGeom>
          <a:solidFill>
            <a:srgbClr val="C0C0C0">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61" name="Group 117"/>
          <p:cNvGrpSpPr>
            <a:grpSpLocks/>
          </p:cNvGrpSpPr>
          <p:nvPr/>
        </p:nvGrpSpPr>
        <p:grpSpPr bwMode="auto">
          <a:xfrm>
            <a:off x="6935546" y="2012489"/>
            <a:ext cx="570154" cy="563622"/>
            <a:chOff x="3576" y="3153"/>
            <a:chExt cx="784" cy="775"/>
          </a:xfrm>
        </p:grpSpPr>
        <p:sp>
          <p:nvSpPr>
            <p:cNvPr id="362" name="Freeform 118"/>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chemeClr val="tx1">
                <a:lumMod val="75000"/>
              </a:schemeClr>
            </a:solidFill>
            <a:ln w="9525">
              <a:solidFill>
                <a:schemeClr val="bg1"/>
              </a:solidFill>
              <a:round/>
              <a:headEnd/>
              <a:tailEnd/>
            </a:ln>
          </p:spPr>
          <p:txBody>
            <a:bodyPr/>
            <a:lstStyle/>
            <a:p>
              <a:endParaRPr lang="en-US"/>
            </a:p>
          </p:txBody>
        </p:sp>
        <p:sp>
          <p:nvSpPr>
            <p:cNvPr id="363" name="Freeform 119"/>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120"/>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21"/>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22"/>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23"/>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24"/>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25"/>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26"/>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7"/>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2" name="Group 371"/>
          <p:cNvGrpSpPr/>
          <p:nvPr/>
        </p:nvGrpSpPr>
        <p:grpSpPr>
          <a:xfrm>
            <a:off x="6674633" y="1799413"/>
            <a:ext cx="545945" cy="531262"/>
            <a:chOff x="4343400" y="4495800"/>
            <a:chExt cx="762000" cy="741506"/>
          </a:xfrm>
          <a:solidFill>
            <a:schemeClr val="tx1">
              <a:lumMod val="75000"/>
            </a:schemeClr>
          </a:solidFill>
        </p:grpSpPr>
        <p:sp>
          <p:nvSpPr>
            <p:cNvPr id="373" name="Rounded Rectangle 372"/>
            <p:cNvSpPr/>
            <p:nvPr/>
          </p:nvSpPr>
          <p:spPr bwMode="auto">
            <a:xfrm>
              <a:off x="4343400" y="4495800"/>
              <a:ext cx="762000" cy="741506"/>
            </a:xfrm>
            <a:prstGeom prst="roundRect">
              <a:avLst/>
            </a:prstGeom>
            <a:grp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pic>
          <p:nvPicPr>
            <p:cNvPr id="374" name="Picture 3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a:grpFill/>
          </p:spPr>
        </p:pic>
        <p:pic>
          <p:nvPicPr>
            <p:cNvPr id="375" name="Picture 3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a:grpFill/>
          </p:spPr>
        </p:pic>
        <p:cxnSp>
          <p:nvCxnSpPr>
            <p:cNvPr id="376" name="Straight Connector 375"/>
            <p:cNvCxnSpPr/>
            <p:nvPr/>
          </p:nvCxnSpPr>
          <p:spPr bwMode="auto">
            <a:xfrm flipH="1">
              <a:off x="4495800" y="4631931"/>
              <a:ext cx="457200" cy="473989"/>
            </a:xfrm>
            <a:prstGeom prst="line">
              <a:avLst/>
            </a:prstGeom>
            <a:grpFill/>
            <a:ln w="19050" cap="flat" cmpd="sng" algn="ctr">
              <a:solidFill>
                <a:schemeClr val="bg1"/>
              </a:solidFill>
              <a:prstDash val="solid"/>
              <a:round/>
              <a:headEnd type="none" w="med" len="med"/>
              <a:tailEnd type="none" w="med" len="med"/>
            </a:ln>
            <a:effectLst/>
          </p:spPr>
        </p:cxnSp>
      </p:grpSp>
      <p:grpSp>
        <p:nvGrpSpPr>
          <p:cNvPr id="377" name="Group 128"/>
          <p:cNvGrpSpPr>
            <a:grpSpLocks/>
          </p:cNvGrpSpPr>
          <p:nvPr/>
        </p:nvGrpSpPr>
        <p:grpSpPr bwMode="auto">
          <a:xfrm>
            <a:off x="6463894" y="1529955"/>
            <a:ext cx="493352" cy="627404"/>
            <a:chOff x="2401" y="425"/>
            <a:chExt cx="907" cy="1154"/>
          </a:xfrm>
          <a:solidFill>
            <a:schemeClr val="tx1">
              <a:lumMod val="75000"/>
            </a:schemeClr>
          </a:solidFill>
        </p:grpSpPr>
        <p:sp>
          <p:nvSpPr>
            <p:cNvPr id="378" name="Rectangle 129"/>
            <p:cNvSpPr>
              <a:spLocks noChangeArrowheads="1"/>
            </p:cNvSpPr>
            <p:nvPr/>
          </p:nvSpPr>
          <p:spPr bwMode="auto">
            <a:xfrm>
              <a:off x="2401" y="591"/>
              <a:ext cx="907" cy="988"/>
            </a:xfrm>
            <a:prstGeom prst="rect">
              <a:avLst/>
            </a:prstGeom>
            <a:grpFill/>
            <a:ln w="12700">
              <a:solidFill>
                <a:schemeClr val="bg1"/>
              </a:solidFill>
              <a:miter lim="800000"/>
              <a:headEnd/>
              <a:tailEnd/>
            </a:ln>
          </p:spPr>
          <p:txBody>
            <a:bodyPr wrap="none" anchor="ctr"/>
            <a:lstStyle/>
            <a:p>
              <a:endParaRPr lang="en-US"/>
            </a:p>
          </p:txBody>
        </p:sp>
        <p:sp>
          <p:nvSpPr>
            <p:cNvPr id="379" name="Line 130"/>
            <p:cNvSpPr>
              <a:spLocks noChangeShapeType="1"/>
            </p:cNvSpPr>
            <p:nvPr/>
          </p:nvSpPr>
          <p:spPr bwMode="auto">
            <a:xfrm>
              <a:off x="2582" y="1384"/>
              <a:ext cx="550" cy="0"/>
            </a:xfrm>
            <a:prstGeom prst="line">
              <a:avLst/>
            </a:prstGeom>
            <a:grp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0" name="Line 131"/>
            <p:cNvSpPr>
              <a:spLocks noChangeShapeType="1"/>
            </p:cNvSpPr>
            <p:nvPr/>
          </p:nvSpPr>
          <p:spPr bwMode="auto">
            <a:xfrm>
              <a:off x="2577" y="1154"/>
              <a:ext cx="550" cy="0"/>
            </a:xfrm>
            <a:prstGeom prst="line">
              <a:avLst/>
            </a:prstGeom>
            <a:grp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1" name="Rectangle 132"/>
            <p:cNvSpPr>
              <a:spLocks noChangeArrowheads="1"/>
            </p:cNvSpPr>
            <p:nvPr/>
          </p:nvSpPr>
          <p:spPr bwMode="auto">
            <a:xfrm rot="2658430">
              <a:off x="2944" y="425"/>
              <a:ext cx="225" cy="506"/>
            </a:xfrm>
            <a:prstGeom prst="rect">
              <a:avLst/>
            </a:prstGeom>
            <a:grpFill/>
            <a:ln w="28575" algn="ctr">
              <a:solidFill>
                <a:srgbClr val="969696"/>
              </a:solidFill>
              <a:miter lim="800000"/>
              <a:headEnd/>
              <a:tailEnd/>
            </a:ln>
          </p:spPr>
          <p:txBody>
            <a:bodyPr wrap="none" lIns="0" tIns="0" rIns="0" bIns="0" anchor="ctr">
              <a:spAutoFit/>
            </a:bodyPr>
            <a:lstStyle/>
            <a:p>
              <a:endParaRPr lang="en-US"/>
            </a:p>
          </p:txBody>
        </p:sp>
        <p:sp>
          <p:nvSpPr>
            <p:cNvPr id="382" name="Freeform 133"/>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grp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83" name="Line 134"/>
            <p:cNvSpPr>
              <a:spLocks noChangeShapeType="1"/>
            </p:cNvSpPr>
            <p:nvPr/>
          </p:nvSpPr>
          <p:spPr bwMode="auto">
            <a:xfrm flipH="1">
              <a:off x="2703" y="891"/>
              <a:ext cx="147" cy="106"/>
            </a:xfrm>
            <a:prstGeom prst="line">
              <a:avLst/>
            </a:prstGeom>
            <a:grp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4" name="Group 135"/>
          <p:cNvGrpSpPr>
            <a:grpSpLocks/>
          </p:cNvGrpSpPr>
          <p:nvPr/>
        </p:nvGrpSpPr>
        <p:grpSpPr bwMode="auto">
          <a:xfrm>
            <a:off x="6146274" y="1441442"/>
            <a:ext cx="554533" cy="550606"/>
            <a:chOff x="3360" y="800"/>
            <a:chExt cx="620" cy="616"/>
          </a:xfrm>
          <a:solidFill>
            <a:schemeClr val="tx1">
              <a:lumMod val="75000"/>
            </a:schemeClr>
          </a:solidFill>
        </p:grpSpPr>
        <p:sp>
          <p:nvSpPr>
            <p:cNvPr id="385" name="AutoShape 136"/>
            <p:cNvSpPr>
              <a:spLocks noChangeArrowheads="1"/>
            </p:cNvSpPr>
            <p:nvPr/>
          </p:nvSpPr>
          <p:spPr bwMode="auto">
            <a:xfrm>
              <a:off x="3360" y="800"/>
              <a:ext cx="620" cy="616"/>
            </a:xfrm>
            <a:prstGeom prst="roundRect">
              <a:avLst>
                <a:gd name="adj" fmla="val 16667"/>
              </a:avLst>
            </a:prstGeom>
            <a:grpFill/>
            <a:ln w="12700" algn="ctr">
              <a:solidFill>
                <a:schemeClr val="bg1"/>
              </a:solidFill>
              <a:round/>
              <a:headEnd/>
              <a:tailEnd/>
            </a:ln>
          </p:spPr>
          <p:txBody>
            <a:bodyPr lIns="0" tIns="0" rIns="0" bIns="0" anchor="ctr">
              <a:spAutoFit/>
            </a:bodyPr>
            <a:lstStyle/>
            <a:p>
              <a:endParaRPr lang="en-US"/>
            </a:p>
          </p:txBody>
        </p:sp>
        <p:sp>
          <p:nvSpPr>
            <p:cNvPr id="386" name="Freeform 13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grp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87" name="Group 138"/>
            <p:cNvGrpSpPr>
              <a:grpSpLocks/>
            </p:cNvGrpSpPr>
            <p:nvPr/>
          </p:nvGrpSpPr>
          <p:grpSpPr bwMode="auto">
            <a:xfrm flipH="1">
              <a:off x="3749" y="1171"/>
              <a:ext cx="212" cy="213"/>
              <a:chOff x="1350" y="686"/>
              <a:chExt cx="1132" cy="1132"/>
            </a:xfrm>
            <a:grpFill/>
          </p:grpSpPr>
          <p:pic>
            <p:nvPicPr>
              <p:cNvPr id="389" name="Picture 140" descr="j015193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 name="AutoShape 139"/>
              <p:cNvSpPr>
                <a:spLocks noChangeArrowheads="1"/>
              </p:cNvSpPr>
              <p:nvPr/>
            </p:nvSpPr>
            <p:spPr bwMode="auto">
              <a:xfrm>
                <a:off x="1350" y="686"/>
                <a:ext cx="1132" cy="1132"/>
              </a:xfrm>
              <a:prstGeom prst="smileyFace">
                <a:avLst>
                  <a:gd name="adj" fmla="val -4653"/>
                </a:avLst>
              </a:prstGeom>
              <a:grpFill/>
              <a:ln w="12700">
                <a:solidFill>
                  <a:srgbClr val="000000"/>
                </a:solidFill>
                <a:round/>
                <a:headEnd/>
                <a:tailEnd/>
              </a:ln>
            </p:spPr>
            <p:txBody>
              <a:bodyPr wrap="none" anchor="ctr"/>
              <a:lstStyle/>
              <a:p>
                <a:endParaRPr lang="en-US"/>
              </a:p>
            </p:txBody>
          </p:sp>
        </p:grpSp>
        <p:pic>
          <p:nvPicPr>
            <p:cNvPr id="388" name="Picture 141" descr="BS01887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1" name="Group 142"/>
          <p:cNvGrpSpPr>
            <a:grpSpLocks/>
          </p:cNvGrpSpPr>
          <p:nvPr/>
        </p:nvGrpSpPr>
        <p:grpSpPr bwMode="auto">
          <a:xfrm>
            <a:off x="5797413" y="1311275"/>
            <a:ext cx="688610" cy="507651"/>
            <a:chOff x="2083" y="1606"/>
            <a:chExt cx="1489" cy="1097"/>
          </a:xfrm>
        </p:grpSpPr>
        <p:sp>
          <p:nvSpPr>
            <p:cNvPr id="392" name="Rectangle 1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3" name="Freeform 1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4" name="Freeform 1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5" name="Freeform 1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6" name="Freeform 1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7" name="Rectangle 148"/>
            <p:cNvSpPr>
              <a:spLocks noChangeArrowheads="1"/>
            </p:cNvSpPr>
            <p:nvPr/>
          </p:nvSpPr>
          <p:spPr bwMode="auto">
            <a:xfrm>
              <a:off x="2762" y="1606"/>
              <a:ext cx="810" cy="248"/>
            </a:xfrm>
            <a:prstGeom prst="rect">
              <a:avLst/>
            </a:prstGeom>
            <a:solidFill>
              <a:schemeClr val="tx1">
                <a:lumMod val="75000"/>
              </a:schemeClr>
            </a:solidFill>
            <a:ln w="12700" algn="ctr">
              <a:solidFill>
                <a:schemeClr val="bg1"/>
              </a:solidFill>
              <a:miter lim="800000"/>
              <a:headEnd/>
              <a:tailEnd/>
            </a:ln>
          </p:spPr>
          <p:txBody>
            <a:bodyPr wrap="none" lIns="0" tIns="0" rIns="0" bIns="0" anchor="ctr">
              <a:spAutoFit/>
            </a:bodyPr>
            <a:lstStyle/>
            <a:p>
              <a:endParaRPr lang="en-US"/>
            </a:p>
          </p:txBody>
        </p:sp>
        <p:sp>
          <p:nvSpPr>
            <p:cNvPr id="398" name="Rectangle 1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 name="AutoShape 1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00" name="Freeform 15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1" name="Freeform 15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2" name="Rectangle 1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3" name="Rectangle 1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4" name="Rectangle 1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05" name="Group 156"/>
            <p:cNvGrpSpPr>
              <a:grpSpLocks/>
            </p:cNvGrpSpPr>
            <p:nvPr/>
          </p:nvGrpSpPr>
          <p:grpSpPr bwMode="auto">
            <a:xfrm>
              <a:off x="2221" y="1871"/>
              <a:ext cx="518" cy="782"/>
              <a:chOff x="2400" y="1656"/>
              <a:chExt cx="752" cy="1136"/>
            </a:xfrm>
          </p:grpSpPr>
          <p:sp>
            <p:nvSpPr>
              <p:cNvPr id="418" name="Freeform 1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9" name="Freeform 1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 name="Freeform 1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1" name="Freeform 1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2" name="Freeform 1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3" name="Line 1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4" name="Line 1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6" name="Group 164"/>
            <p:cNvGrpSpPr>
              <a:grpSpLocks/>
            </p:cNvGrpSpPr>
            <p:nvPr/>
          </p:nvGrpSpPr>
          <p:grpSpPr bwMode="auto">
            <a:xfrm rot="-6511945">
              <a:off x="2834" y="1842"/>
              <a:ext cx="518" cy="783"/>
              <a:chOff x="2400" y="1656"/>
              <a:chExt cx="752" cy="1136"/>
            </a:xfrm>
          </p:grpSpPr>
          <p:sp>
            <p:nvSpPr>
              <p:cNvPr id="411" name="Freeform 1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2" name="Freeform 1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3" name="Freeform 1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4" name="Freeform 1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5" name="Freeform 1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6" name="Line 1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7" name="Line 1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07" name="Freeform 17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8" name="Freeform 17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9" name="Rectangle 1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 name="Rectangle 1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25" name="Rectangle 132"/>
          <p:cNvSpPr>
            <a:spLocks noChangeArrowheads="1"/>
          </p:cNvSpPr>
          <p:nvPr/>
        </p:nvSpPr>
        <p:spPr bwMode="auto">
          <a:xfrm rot="2658430">
            <a:off x="6762488" y="1532954"/>
            <a:ext cx="122385" cy="27509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1331913" y="1525588"/>
            <a:ext cx="1528762" cy="1244600"/>
            <a:chOff x="311" y="445"/>
            <a:chExt cx="963" cy="784"/>
          </a:xfrm>
        </p:grpSpPr>
        <p:grpSp>
          <p:nvGrpSpPr>
            <p:cNvPr id="31790" name="Group 3"/>
            <p:cNvGrpSpPr>
              <a:grpSpLocks/>
            </p:cNvGrpSpPr>
            <p:nvPr/>
          </p:nvGrpSpPr>
          <p:grpSpPr bwMode="auto">
            <a:xfrm>
              <a:off x="366" y="504"/>
              <a:ext cx="853" cy="666"/>
              <a:chOff x="366" y="504"/>
              <a:chExt cx="853" cy="666"/>
            </a:xfrm>
          </p:grpSpPr>
          <p:grpSp>
            <p:nvGrpSpPr>
              <p:cNvPr id="31792" name="Group 4"/>
              <p:cNvGrpSpPr>
                <a:grpSpLocks/>
              </p:cNvGrpSpPr>
              <p:nvPr/>
            </p:nvGrpSpPr>
            <p:grpSpPr bwMode="auto">
              <a:xfrm>
                <a:off x="366" y="780"/>
                <a:ext cx="529" cy="390"/>
                <a:chOff x="2083" y="1606"/>
                <a:chExt cx="1489" cy="1097"/>
              </a:xfrm>
            </p:grpSpPr>
            <p:sp>
              <p:nvSpPr>
                <p:cNvPr id="31861"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62"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3"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4"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65"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66"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67"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68"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69"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0"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1"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2"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3"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74" name="Group 18"/>
                <p:cNvGrpSpPr>
                  <a:grpSpLocks/>
                </p:cNvGrpSpPr>
                <p:nvPr/>
              </p:nvGrpSpPr>
              <p:grpSpPr bwMode="auto">
                <a:xfrm>
                  <a:off x="2221" y="1871"/>
                  <a:ext cx="518" cy="782"/>
                  <a:chOff x="2400" y="1656"/>
                  <a:chExt cx="752" cy="1136"/>
                </a:xfrm>
              </p:grpSpPr>
              <p:sp>
                <p:nvSpPr>
                  <p:cNvPr id="31887"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88"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9"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90"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91"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92"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93"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75" name="Group 26"/>
                <p:cNvGrpSpPr>
                  <a:grpSpLocks/>
                </p:cNvGrpSpPr>
                <p:nvPr/>
              </p:nvGrpSpPr>
              <p:grpSpPr bwMode="auto">
                <a:xfrm rot="-6511945">
                  <a:off x="2834" y="1842"/>
                  <a:ext cx="518" cy="783"/>
                  <a:chOff x="2400" y="1656"/>
                  <a:chExt cx="752" cy="1136"/>
                </a:xfrm>
              </p:grpSpPr>
              <p:sp>
                <p:nvSpPr>
                  <p:cNvPr id="31880"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81"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2"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3"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4"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85"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86"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76"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7"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78"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79"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793" name="Group 38"/>
              <p:cNvGrpSpPr>
                <a:grpSpLocks/>
              </p:cNvGrpSpPr>
              <p:nvPr/>
            </p:nvGrpSpPr>
            <p:grpSpPr bwMode="auto">
              <a:xfrm>
                <a:off x="528" y="642"/>
                <a:ext cx="529" cy="390"/>
                <a:chOff x="2083" y="1606"/>
                <a:chExt cx="1489" cy="1097"/>
              </a:xfrm>
            </p:grpSpPr>
            <p:sp>
              <p:nvSpPr>
                <p:cNvPr id="31828" name="Rectangle 3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829" name="Freeform 4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0" name="Freeform 4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1" name="Freeform 4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832" name="Freeform 4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33" name="Rectangle 4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34" name="Rectangle 4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35" name="AutoShape 4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36" name="Freeform 4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37" name="Freeform 4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38" name="Rectangle 4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39" name="Rectangle 5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40" name="Rectangle 5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41" name="Group 52"/>
                <p:cNvGrpSpPr>
                  <a:grpSpLocks/>
                </p:cNvGrpSpPr>
                <p:nvPr/>
              </p:nvGrpSpPr>
              <p:grpSpPr bwMode="auto">
                <a:xfrm>
                  <a:off x="2221" y="1871"/>
                  <a:ext cx="518" cy="782"/>
                  <a:chOff x="2400" y="1656"/>
                  <a:chExt cx="752" cy="1136"/>
                </a:xfrm>
              </p:grpSpPr>
              <p:sp>
                <p:nvSpPr>
                  <p:cNvPr id="31854"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55"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6"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7"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8"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59"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60"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42" name="Group 60"/>
                <p:cNvGrpSpPr>
                  <a:grpSpLocks/>
                </p:cNvGrpSpPr>
                <p:nvPr/>
              </p:nvGrpSpPr>
              <p:grpSpPr bwMode="auto">
                <a:xfrm rot="-6511945">
                  <a:off x="2834" y="1842"/>
                  <a:ext cx="518" cy="783"/>
                  <a:chOff x="2400" y="1656"/>
                  <a:chExt cx="752" cy="1136"/>
                </a:xfrm>
              </p:grpSpPr>
              <p:sp>
                <p:nvSpPr>
                  <p:cNvPr id="31847"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8"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49"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0"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1"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52"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53"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43" name="Freeform 6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4" name="Freeform 6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45" name="Rectangle 7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46" name="Rectangle 7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1794" name="Group 72"/>
              <p:cNvGrpSpPr>
                <a:grpSpLocks/>
              </p:cNvGrpSpPr>
              <p:nvPr/>
            </p:nvGrpSpPr>
            <p:grpSpPr bwMode="auto">
              <a:xfrm>
                <a:off x="690" y="504"/>
                <a:ext cx="529" cy="390"/>
                <a:chOff x="2083" y="1606"/>
                <a:chExt cx="1489" cy="1097"/>
              </a:xfrm>
            </p:grpSpPr>
            <p:sp>
              <p:nvSpPr>
                <p:cNvPr id="31795" name="Rectangle 7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1796" name="Freeform 7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7" name="Freeform 7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8" name="Freeform 7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1799" name="Freeform 7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1800" name="Rectangle 7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1801" name="Rectangle 7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2" name="AutoShape 8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1803" name="Freeform 8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4" name="Freeform 8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05" name="Rectangle 8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6" name="Rectangle 8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07" name="Rectangle 8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1808" name="Group 86"/>
                <p:cNvGrpSpPr>
                  <a:grpSpLocks/>
                </p:cNvGrpSpPr>
                <p:nvPr/>
              </p:nvGrpSpPr>
              <p:grpSpPr bwMode="auto">
                <a:xfrm>
                  <a:off x="2221" y="1871"/>
                  <a:ext cx="518" cy="782"/>
                  <a:chOff x="2400" y="1656"/>
                  <a:chExt cx="752" cy="1136"/>
                </a:xfrm>
              </p:grpSpPr>
              <p:sp>
                <p:nvSpPr>
                  <p:cNvPr id="31821"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22"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3"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4"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25"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1826"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827"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1809" name="Group 94"/>
                <p:cNvGrpSpPr>
                  <a:grpSpLocks/>
                </p:cNvGrpSpPr>
                <p:nvPr/>
              </p:nvGrpSpPr>
              <p:grpSpPr bwMode="auto">
                <a:xfrm rot="-6511945">
                  <a:off x="2834" y="1842"/>
                  <a:ext cx="518" cy="783"/>
                  <a:chOff x="2400" y="1656"/>
                  <a:chExt cx="752" cy="1136"/>
                </a:xfrm>
              </p:grpSpPr>
              <p:sp>
                <p:nvSpPr>
                  <p:cNvPr id="31814" name="Freeform 9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5" name="Freeform 9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6" name="Freeform 9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7" name="Freeform 9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8" name="Freeform 9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1819" name="Line 10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20" name="Line 10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810" name="Freeform 10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1" name="Freeform 10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12" name="Rectangle 10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813" name="Rectangle 10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31791" name="Rectangle 106"/>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1747" name="Rectangle 107"/>
          <p:cNvSpPr>
            <a:spLocks noGrp="1" noChangeArrowheads="1"/>
          </p:cNvSpPr>
          <p:nvPr>
            <p:ph type="title"/>
          </p:nvPr>
        </p:nvSpPr>
        <p:spPr/>
        <p:txBody>
          <a:bodyPr/>
          <a:lstStyle/>
          <a:p>
            <a:pPr eaLnBrk="1" hangingPunct="1"/>
            <a:r>
              <a:rPr lang="en-US" smtClean="0"/>
              <a:t>"Pending assignment" objects</a:t>
            </a:r>
          </a:p>
        </p:txBody>
      </p:sp>
      <p:sp>
        <p:nvSpPr>
          <p:cNvPr id="31748" name="Rectangle 108"/>
          <p:cNvSpPr>
            <a:spLocks noGrp="1" noChangeArrowheads="1"/>
          </p:cNvSpPr>
          <p:nvPr>
            <p:ph idx="1"/>
          </p:nvPr>
        </p:nvSpPr>
        <p:spPr>
          <a:xfrm>
            <a:off x="519113" y="4017963"/>
            <a:ext cx="8318500" cy="2003425"/>
          </a:xfrm>
        </p:spPr>
        <p:txBody>
          <a:bodyPr/>
          <a:lstStyle/>
          <a:p>
            <a:pPr>
              <a:buFont typeface="Arial" charset="0"/>
              <a:buChar char="•"/>
            </a:pPr>
            <a:r>
              <a:rPr lang="en-US" smtClean="0"/>
              <a:t>Assignable objects can be marked "pending assignment“</a:t>
            </a:r>
          </a:p>
          <a:p>
            <a:pPr lvl="1"/>
            <a:r>
              <a:rPr lang="en-US" smtClean="0"/>
              <a:t>“Assign object” activities are created and appear only on a special list visible only to the supervisor of the group</a:t>
            </a:r>
          </a:p>
          <a:p>
            <a:pPr lvl="1"/>
            <a:r>
              <a:rPr lang="en-US" smtClean="0"/>
              <a:t>The supervisor is responsible for manually assigning the object to a member of the group</a:t>
            </a:r>
          </a:p>
        </p:txBody>
      </p:sp>
      <p:sp>
        <p:nvSpPr>
          <p:cNvPr id="31749" name="Text Box 109"/>
          <p:cNvSpPr txBox="1">
            <a:spLocks noChangeArrowheads="1"/>
          </p:cNvSpPr>
          <p:nvPr/>
        </p:nvSpPr>
        <p:spPr bwMode="auto">
          <a:xfrm>
            <a:off x="684213" y="2813050"/>
            <a:ext cx="2913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Los Angeles</a:t>
            </a:r>
            <a:br>
              <a:rPr lang="en-US" sz="2000" b="1"/>
            </a:br>
            <a:r>
              <a:rPr lang="en-US" sz="2000" b="1"/>
              <a:t>Auto Adjusters</a:t>
            </a:r>
            <a:br>
              <a:rPr lang="en-US" sz="2000" b="1"/>
            </a:br>
            <a:r>
              <a:rPr lang="en-US" sz="2000" b="1"/>
              <a:t>Pending assignments</a:t>
            </a:r>
          </a:p>
        </p:txBody>
      </p:sp>
      <p:sp>
        <p:nvSpPr>
          <p:cNvPr id="31750" name="Text Box 110"/>
          <p:cNvSpPr txBox="1">
            <a:spLocks noChangeArrowheads="1"/>
          </p:cNvSpPr>
          <p:nvPr/>
        </p:nvSpPr>
        <p:spPr bwMode="auto">
          <a:xfrm>
            <a:off x="6245225" y="1223963"/>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Terence Johnson</a:t>
            </a:r>
          </a:p>
        </p:txBody>
      </p:sp>
      <p:grpSp>
        <p:nvGrpSpPr>
          <p:cNvPr id="31751" name="Group 111"/>
          <p:cNvGrpSpPr>
            <a:grpSpLocks/>
          </p:cNvGrpSpPr>
          <p:nvPr/>
        </p:nvGrpSpPr>
        <p:grpSpPr bwMode="auto">
          <a:xfrm>
            <a:off x="5078413" y="1052513"/>
            <a:ext cx="1062037" cy="715962"/>
            <a:chOff x="2984" y="3331"/>
            <a:chExt cx="845" cy="569"/>
          </a:xfrm>
        </p:grpSpPr>
        <p:sp>
          <p:nvSpPr>
            <p:cNvPr id="31777" name="AutoShape 1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78" name="Group 113"/>
            <p:cNvGrpSpPr>
              <a:grpSpLocks/>
            </p:cNvGrpSpPr>
            <p:nvPr/>
          </p:nvGrpSpPr>
          <p:grpSpPr bwMode="auto">
            <a:xfrm>
              <a:off x="3386" y="3487"/>
              <a:ext cx="443" cy="398"/>
              <a:chOff x="4838" y="2218"/>
              <a:chExt cx="395" cy="355"/>
            </a:xfrm>
          </p:grpSpPr>
          <p:sp>
            <p:nvSpPr>
              <p:cNvPr id="31779" name="Freeform 11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1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1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1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1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1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1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Rectangle 1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7" name="Rectangle 1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8" name="Freeform 1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Rectangle 1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1752" name="Text Box 125"/>
          <p:cNvSpPr txBox="1">
            <a:spLocks noChangeArrowheads="1"/>
          </p:cNvSpPr>
          <p:nvPr/>
        </p:nvSpPr>
        <p:spPr bwMode="auto">
          <a:xfrm>
            <a:off x="6245225" y="220027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Scott Arthur</a:t>
            </a:r>
          </a:p>
        </p:txBody>
      </p:sp>
      <p:grpSp>
        <p:nvGrpSpPr>
          <p:cNvPr id="31753" name="Group 126"/>
          <p:cNvGrpSpPr>
            <a:grpSpLocks/>
          </p:cNvGrpSpPr>
          <p:nvPr/>
        </p:nvGrpSpPr>
        <p:grpSpPr bwMode="auto">
          <a:xfrm>
            <a:off x="5078413" y="1995488"/>
            <a:ext cx="1062037" cy="715962"/>
            <a:chOff x="2984" y="3331"/>
            <a:chExt cx="845" cy="569"/>
          </a:xfrm>
        </p:grpSpPr>
        <p:sp>
          <p:nvSpPr>
            <p:cNvPr id="31764" name="AutoShape 12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1765" name="Group 128"/>
            <p:cNvGrpSpPr>
              <a:grpSpLocks/>
            </p:cNvGrpSpPr>
            <p:nvPr/>
          </p:nvGrpSpPr>
          <p:grpSpPr bwMode="auto">
            <a:xfrm>
              <a:off x="3386" y="3487"/>
              <a:ext cx="443" cy="398"/>
              <a:chOff x="4838" y="2218"/>
              <a:chExt cx="395" cy="355"/>
            </a:xfrm>
          </p:grpSpPr>
          <p:sp>
            <p:nvSpPr>
              <p:cNvPr id="31766" name="Freeform 129"/>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13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13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13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13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13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13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Rectangle 13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4" name="Rectangle 13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5" name="Freeform 13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Rectangle 13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31754" name="Group 140"/>
          <p:cNvGrpSpPr>
            <a:grpSpLocks/>
          </p:cNvGrpSpPr>
          <p:nvPr/>
        </p:nvGrpSpPr>
        <p:grpSpPr bwMode="auto">
          <a:xfrm>
            <a:off x="5057775" y="2890838"/>
            <a:ext cx="728663" cy="1020762"/>
            <a:chOff x="3870" y="2092"/>
            <a:chExt cx="570" cy="800"/>
          </a:xfrm>
        </p:grpSpPr>
        <p:sp>
          <p:nvSpPr>
            <p:cNvPr id="31759" name="Line 1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1" name="AutoShape 1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1762" name="Freeform 144"/>
            <p:cNvSpPr>
              <a:spLocks/>
            </p:cNvSpPr>
            <p:nvPr/>
          </p:nvSpPr>
          <p:spPr bwMode="auto">
            <a:xfrm>
              <a:off x="4114" y="2691"/>
              <a:ext cx="97" cy="201"/>
            </a:xfrm>
            <a:custGeom>
              <a:avLst/>
              <a:gdLst>
                <a:gd name="T0" fmla="*/ 162 w 75"/>
                <a:gd name="T1" fmla="*/ 17 h 156"/>
                <a:gd name="T2" fmla="*/ 0 w 75"/>
                <a:gd name="T3" fmla="*/ 673 h 156"/>
                <a:gd name="T4" fmla="*/ 235 w 75"/>
                <a:gd name="T5" fmla="*/ 920 h 156"/>
                <a:gd name="T6" fmla="*/ 455 w 75"/>
                <a:gd name="T7" fmla="*/ 673 h 156"/>
                <a:gd name="T8" fmla="*/ 28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1763" name="AutoShape 1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31755" name="Text Box 146"/>
          <p:cNvSpPr txBox="1">
            <a:spLocks noChangeArrowheads="1"/>
          </p:cNvSpPr>
          <p:nvPr/>
        </p:nvSpPr>
        <p:spPr bwMode="auto">
          <a:xfrm>
            <a:off x="6245225" y="312102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Wesley Roosevelt</a:t>
            </a:r>
          </a:p>
        </p:txBody>
      </p:sp>
      <p:sp>
        <p:nvSpPr>
          <p:cNvPr id="31756" name="Line 147"/>
          <p:cNvSpPr>
            <a:spLocks noChangeShapeType="1"/>
          </p:cNvSpPr>
          <p:nvPr/>
        </p:nvSpPr>
        <p:spPr bwMode="auto">
          <a:xfrm>
            <a:off x="522288" y="2155825"/>
            <a:ext cx="16430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7" name="Line 148"/>
          <p:cNvSpPr>
            <a:spLocks noChangeShapeType="1"/>
          </p:cNvSpPr>
          <p:nvPr/>
        </p:nvSpPr>
        <p:spPr bwMode="auto">
          <a:xfrm>
            <a:off x="2146300" y="2155825"/>
            <a:ext cx="2836863" cy="1212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8" name="Freeform 149"/>
          <p:cNvSpPr>
            <a:spLocks/>
          </p:cNvSpPr>
          <p:nvPr/>
        </p:nvSpPr>
        <p:spPr bwMode="auto">
          <a:xfrm>
            <a:off x="4335463" y="1443038"/>
            <a:ext cx="684212" cy="1828800"/>
          </a:xfrm>
          <a:custGeom>
            <a:avLst/>
            <a:gdLst>
              <a:gd name="T0" fmla="*/ 2147483647 w 431"/>
              <a:gd name="T1" fmla="*/ 2147483647 h 1058"/>
              <a:gd name="T2" fmla="*/ 2147483647 w 431"/>
              <a:gd name="T3" fmla="*/ 2147483647 h 1058"/>
              <a:gd name="T4" fmla="*/ 2147483647 w 431"/>
              <a:gd name="T5" fmla="*/ 2147483647 h 1058"/>
              <a:gd name="T6" fmla="*/ 2147483647 w 431"/>
              <a:gd name="T7" fmla="*/ 2147483647 h 1058"/>
              <a:gd name="T8" fmla="*/ 2147483647 w 431"/>
              <a:gd name="T9" fmla="*/ 0 h 1058"/>
              <a:gd name="T10" fmla="*/ 0 60000 65536"/>
              <a:gd name="T11" fmla="*/ 0 60000 65536"/>
              <a:gd name="T12" fmla="*/ 0 60000 65536"/>
              <a:gd name="T13" fmla="*/ 0 60000 65536"/>
              <a:gd name="T14" fmla="*/ 0 60000 65536"/>
              <a:gd name="T15" fmla="*/ 0 w 431"/>
              <a:gd name="T16" fmla="*/ 0 h 1058"/>
              <a:gd name="T17" fmla="*/ 431 w 431"/>
              <a:gd name="T18" fmla="*/ 1058 h 1058"/>
            </a:gdLst>
            <a:ahLst/>
            <a:cxnLst>
              <a:cxn ang="T10">
                <a:pos x="T0" y="T1"/>
              </a:cxn>
              <a:cxn ang="T11">
                <a:pos x="T2" y="T3"/>
              </a:cxn>
              <a:cxn ang="T12">
                <a:pos x="T4" y="T5"/>
              </a:cxn>
              <a:cxn ang="T13">
                <a:pos x="T6" y="T7"/>
              </a:cxn>
              <a:cxn ang="T14">
                <a:pos x="T8" y="T9"/>
              </a:cxn>
            </a:cxnLst>
            <a:rect l="T15" t="T16" r="T17" b="T18"/>
            <a:pathLst>
              <a:path w="431" h="1058">
                <a:moveTo>
                  <a:pt x="431" y="1058"/>
                </a:moveTo>
                <a:cubicBezTo>
                  <a:pt x="319" y="1009"/>
                  <a:pt x="208" y="960"/>
                  <a:pt x="137" y="870"/>
                </a:cubicBezTo>
                <a:cubicBezTo>
                  <a:pt x="66" y="780"/>
                  <a:pt x="16" y="630"/>
                  <a:pt x="8" y="518"/>
                </a:cubicBezTo>
                <a:cubicBezTo>
                  <a:pt x="0" y="406"/>
                  <a:pt x="20" y="286"/>
                  <a:pt x="90" y="200"/>
                </a:cubicBezTo>
                <a:cubicBezTo>
                  <a:pt x="160" y="114"/>
                  <a:pt x="295" y="57"/>
                  <a:pt x="431" y="0"/>
                </a:cubicBezTo>
              </a:path>
            </a:pathLst>
          </a:custGeom>
          <a:noFill/>
          <a:ln w="28575" cap="flat" cmpd="sng">
            <a:solidFill>
              <a:srgbClr val="FF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55" y="1596765"/>
            <a:ext cx="2571750" cy="4038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3"/>
          <p:cNvSpPr>
            <a:spLocks noGrp="1" noChangeArrowheads="1"/>
          </p:cNvSpPr>
          <p:nvPr>
            <p:ph type="title"/>
          </p:nvPr>
        </p:nvSpPr>
        <p:spPr/>
        <p:txBody>
          <a:bodyPr/>
          <a:lstStyle/>
          <a:p>
            <a:pPr eaLnBrk="1" hangingPunct="1"/>
            <a:r>
              <a:rPr lang="en-US" smtClean="0"/>
              <a:t>Pending assignment: Example</a:t>
            </a:r>
          </a:p>
        </p:txBody>
      </p:sp>
      <p:sp>
        <p:nvSpPr>
          <p:cNvPr id="32772" name="Text Box 4"/>
          <p:cNvSpPr txBox="1">
            <a:spLocks noChangeArrowheads="1"/>
          </p:cNvSpPr>
          <p:nvPr/>
        </p:nvSpPr>
        <p:spPr bwMode="auto">
          <a:xfrm>
            <a:off x="1308100" y="850900"/>
            <a:ext cx="7416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loss cause is riot and civil commotion</a:t>
            </a:r>
            <a:br>
              <a:rPr lang="en-US" sz="2400" b="1">
                <a:solidFill>
                  <a:srgbClr val="FF0000"/>
                </a:solidFill>
              </a:rPr>
            </a:br>
            <a:r>
              <a:rPr lang="en-US" sz="2400" b="1">
                <a:solidFill>
                  <a:srgbClr val="FF0000"/>
                </a:solidFill>
              </a:rPr>
              <a:t>then	mark claim as pending assignment</a:t>
            </a:r>
          </a:p>
        </p:txBody>
      </p:sp>
      <p:sp>
        <p:nvSpPr>
          <p:cNvPr id="32776" name="Line 10"/>
          <p:cNvSpPr>
            <a:spLocks noChangeShapeType="1"/>
          </p:cNvSpPr>
          <p:nvPr/>
        </p:nvSpPr>
        <p:spPr bwMode="auto">
          <a:xfrm flipH="1">
            <a:off x="7235825" y="5883275"/>
            <a:ext cx="349250" cy="63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77" y="5784850"/>
            <a:ext cx="7694613" cy="552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75" y="1596765"/>
            <a:ext cx="4148983" cy="3082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6"/>
          <p:cNvSpPr>
            <a:spLocks noChangeArrowheads="1"/>
          </p:cNvSpPr>
          <p:nvPr/>
        </p:nvSpPr>
        <p:spPr bwMode="auto">
          <a:xfrm>
            <a:off x="585677" y="3997841"/>
            <a:ext cx="4148981" cy="3429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73" name="AutoShape 6"/>
          <p:cNvSpPr>
            <a:spLocks noChangeArrowheads="1"/>
          </p:cNvSpPr>
          <p:nvPr/>
        </p:nvSpPr>
        <p:spPr bwMode="auto">
          <a:xfrm>
            <a:off x="5439569" y="5994400"/>
            <a:ext cx="2840722" cy="3429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AutoShape 6"/>
          <p:cNvSpPr>
            <a:spLocks noChangeArrowheads="1"/>
          </p:cNvSpPr>
          <p:nvPr/>
        </p:nvSpPr>
        <p:spPr bwMode="auto">
          <a:xfrm>
            <a:off x="4910655" y="4775200"/>
            <a:ext cx="2571750" cy="48791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75" name="Line 8"/>
          <p:cNvSpPr>
            <a:spLocks noChangeShapeType="1"/>
          </p:cNvSpPr>
          <p:nvPr/>
        </p:nvSpPr>
        <p:spPr bwMode="auto">
          <a:xfrm>
            <a:off x="4162874" y="4340741"/>
            <a:ext cx="951385" cy="43445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Line 8"/>
          <p:cNvSpPr>
            <a:spLocks noChangeShapeType="1"/>
          </p:cNvSpPr>
          <p:nvPr/>
        </p:nvSpPr>
        <p:spPr bwMode="auto">
          <a:xfrm>
            <a:off x="4159705" y="4340741"/>
            <a:ext cx="1279863" cy="17203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62" y="1815508"/>
            <a:ext cx="8528842" cy="20680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3"/>
          <p:cNvSpPr>
            <a:spLocks noGrp="1" noChangeArrowheads="1"/>
          </p:cNvSpPr>
          <p:nvPr>
            <p:ph type="title"/>
          </p:nvPr>
        </p:nvSpPr>
        <p:spPr/>
        <p:txBody>
          <a:bodyPr/>
          <a:lstStyle/>
          <a:p>
            <a:pPr eaLnBrk="1" hangingPunct="1"/>
            <a:r>
              <a:rPr lang="en-US" smtClean="0"/>
              <a:t>The pending assignment list</a:t>
            </a:r>
          </a:p>
        </p:txBody>
      </p:sp>
      <p:sp>
        <p:nvSpPr>
          <p:cNvPr id="33796" name="Rectangle 4"/>
          <p:cNvSpPr>
            <a:spLocks noGrp="1" noChangeArrowheads="1"/>
          </p:cNvSpPr>
          <p:nvPr>
            <p:ph idx="1"/>
          </p:nvPr>
        </p:nvSpPr>
        <p:spPr>
          <a:xfrm>
            <a:off x="457200" y="4891088"/>
            <a:ext cx="8204200" cy="1500187"/>
          </a:xfrm>
        </p:spPr>
        <p:txBody>
          <a:bodyPr/>
          <a:lstStyle/>
          <a:p>
            <a:pPr>
              <a:buFont typeface="Arial" charset="0"/>
              <a:buChar char="•"/>
            </a:pPr>
            <a:r>
              <a:rPr lang="en-US" smtClean="0"/>
              <a:t>Typically, pending assignment is visible only to group supervisors</a:t>
            </a:r>
          </a:p>
          <a:p>
            <a:pPr lvl="1"/>
            <a:r>
              <a:rPr lang="en-US" smtClean="0"/>
              <a:t>Lists “assign object” activities for objects to be manually assigned</a:t>
            </a:r>
          </a:p>
        </p:txBody>
      </p:sp>
      <p:sp>
        <p:nvSpPr>
          <p:cNvPr id="33797" name="AutoShape 5"/>
          <p:cNvSpPr>
            <a:spLocks noChangeArrowheads="1"/>
          </p:cNvSpPr>
          <p:nvPr/>
        </p:nvSpPr>
        <p:spPr bwMode="auto">
          <a:xfrm>
            <a:off x="396062" y="3609026"/>
            <a:ext cx="1943377" cy="2745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Activity queues</a:t>
            </a:r>
          </a:p>
        </p:txBody>
      </p:sp>
      <p:sp>
        <p:nvSpPr>
          <p:cNvPr id="34819" name="Rectangle 3"/>
          <p:cNvSpPr>
            <a:spLocks noGrp="1" noChangeArrowheads="1"/>
          </p:cNvSpPr>
          <p:nvPr>
            <p:ph idx="1"/>
          </p:nvPr>
        </p:nvSpPr>
        <p:spPr>
          <a:xfrm>
            <a:off x="519113" y="4591050"/>
            <a:ext cx="8318500" cy="1798638"/>
          </a:xfrm>
        </p:spPr>
        <p:txBody>
          <a:bodyPr/>
          <a:lstStyle/>
          <a:p>
            <a:pPr>
              <a:buFont typeface="Arial" charset="0"/>
              <a:buChar char="•"/>
            </a:pPr>
            <a:r>
              <a:rPr lang="en-US" smtClean="0"/>
              <a:t>A queue is a repository associated to a group which contains activities that have been assigned to the group but not yet assigned to any user within that group</a:t>
            </a:r>
          </a:p>
          <a:p>
            <a:pPr lvl="1"/>
            <a:r>
              <a:rPr lang="en-US" smtClean="0"/>
              <a:t>Users within the group can take ownership of activities in the queue</a:t>
            </a:r>
          </a:p>
          <a:p>
            <a:pPr>
              <a:buFont typeface="Arial" charset="0"/>
              <a:buChar char="•"/>
            </a:pPr>
            <a:endParaRPr lang="en-US" smtClean="0"/>
          </a:p>
        </p:txBody>
      </p:sp>
      <p:grpSp>
        <p:nvGrpSpPr>
          <p:cNvPr id="34820" name="Group 4"/>
          <p:cNvGrpSpPr>
            <a:grpSpLocks/>
          </p:cNvGrpSpPr>
          <p:nvPr/>
        </p:nvGrpSpPr>
        <p:grpSpPr bwMode="auto">
          <a:xfrm>
            <a:off x="849313" y="923925"/>
            <a:ext cx="1282700" cy="1284288"/>
            <a:chOff x="2452" y="533"/>
            <a:chExt cx="808" cy="809"/>
          </a:xfrm>
        </p:grpSpPr>
        <p:sp>
          <p:nvSpPr>
            <p:cNvPr id="34882"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3"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4"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4885"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21" name="Group 9"/>
          <p:cNvGrpSpPr>
            <a:grpSpLocks/>
          </p:cNvGrpSpPr>
          <p:nvPr/>
        </p:nvGrpSpPr>
        <p:grpSpPr bwMode="auto">
          <a:xfrm>
            <a:off x="2360613" y="2287588"/>
            <a:ext cx="1300162" cy="1301750"/>
            <a:chOff x="2440" y="597"/>
            <a:chExt cx="672" cy="673"/>
          </a:xfrm>
        </p:grpSpPr>
        <p:sp>
          <p:nvSpPr>
            <p:cNvPr id="34860" name="Rectangle 10"/>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4861" name="Group 11"/>
            <p:cNvGrpSpPr>
              <a:grpSpLocks/>
            </p:cNvGrpSpPr>
            <p:nvPr/>
          </p:nvGrpSpPr>
          <p:grpSpPr bwMode="auto">
            <a:xfrm>
              <a:off x="2473" y="601"/>
              <a:ext cx="323" cy="412"/>
              <a:chOff x="2537" y="2185"/>
              <a:chExt cx="299" cy="381"/>
            </a:xfrm>
          </p:grpSpPr>
          <p:sp>
            <p:nvSpPr>
              <p:cNvPr id="34876" name="Rectangle 12"/>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77" name="Line 13"/>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8" name="Line 14"/>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9" name="Rectangle 15"/>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80" name="Freeform 16"/>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81" name="Line 17"/>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4862" name="Group 18"/>
            <p:cNvGrpSpPr>
              <a:grpSpLocks/>
            </p:cNvGrpSpPr>
            <p:nvPr/>
          </p:nvGrpSpPr>
          <p:grpSpPr bwMode="auto">
            <a:xfrm>
              <a:off x="2605" y="709"/>
              <a:ext cx="323" cy="412"/>
              <a:chOff x="2633" y="2281"/>
              <a:chExt cx="299" cy="381"/>
            </a:xfrm>
          </p:grpSpPr>
          <p:sp>
            <p:nvSpPr>
              <p:cNvPr id="34870" name="Rectangle 19"/>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71" name="Line 20"/>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2" name="Line 21"/>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73" name="Rectangle 22"/>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74" name="Freeform 23"/>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75" name="Line 24"/>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4863" name="Group 25"/>
            <p:cNvGrpSpPr>
              <a:grpSpLocks/>
            </p:cNvGrpSpPr>
            <p:nvPr/>
          </p:nvGrpSpPr>
          <p:grpSpPr bwMode="auto">
            <a:xfrm>
              <a:off x="2737" y="817"/>
              <a:ext cx="323" cy="412"/>
              <a:chOff x="2729" y="2377"/>
              <a:chExt cx="299" cy="381"/>
            </a:xfrm>
          </p:grpSpPr>
          <p:sp>
            <p:nvSpPr>
              <p:cNvPr id="34864" name="Rectangle 26"/>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65" name="Line 27"/>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6" name="Line 28"/>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67" name="Rectangle 29"/>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68" name="Freeform 30"/>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69" name="Line 31"/>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4822" name="Text Box 32"/>
          <p:cNvSpPr txBox="1">
            <a:spLocks noChangeArrowheads="1"/>
          </p:cNvSpPr>
          <p:nvPr/>
        </p:nvSpPr>
        <p:spPr bwMode="auto">
          <a:xfrm>
            <a:off x="2233613" y="928688"/>
            <a:ext cx="29130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Western </a:t>
            </a:r>
            <a:br>
              <a:rPr lang="en-US" sz="2400" b="1"/>
            </a:br>
            <a:r>
              <a:rPr lang="en-US" sz="2400" b="1"/>
              <a:t>Salvage</a:t>
            </a:r>
            <a:br>
              <a:rPr lang="en-US" sz="2400" b="1"/>
            </a:br>
            <a:r>
              <a:rPr lang="en-US" sz="2400" b="1"/>
              <a:t>Unit</a:t>
            </a:r>
          </a:p>
        </p:txBody>
      </p:sp>
      <p:sp>
        <p:nvSpPr>
          <p:cNvPr id="34823" name="Line 33"/>
          <p:cNvSpPr>
            <a:spLocks noChangeShapeType="1"/>
          </p:cNvSpPr>
          <p:nvPr/>
        </p:nvSpPr>
        <p:spPr bwMode="auto">
          <a:xfrm>
            <a:off x="1455738" y="2206625"/>
            <a:ext cx="0" cy="822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4" name="Line 34"/>
          <p:cNvSpPr>
            <a:spLocks noChangeShapeType="1"/>
          </p:cNvSpPr>
          <p:nvPr/>
        </p:nvSpPr>
        <p:spPr bwMode="auto">
          <a:xfrm>
            <a:off x="1455738" y="3046413"/>
            <a:ext cx="895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5" name="Text Box 35"/>
          <p:cNvSpPr txBox="1">
            <a:spLocks noChangeArrowheads="1"/>
          </p:cNvSpPr>
          <p:nvPr/>
        </p:nvSpPr>
        <p:spPr bwMode="auto">
          <a:xfrm>
            <a:off x="2349500" y="3638550"/>
            <a:ext cx="13827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Salvage Actions</a:t>
            </a:r>
          </a:p>
        </p:txBody>
      </p:sp>
      <p:grpSp>
        <p:nvGrpSpPr>
          <p:cNvPr id="34826" name="Group 36"/>
          <p:cNvGrpSpPr>
            <a:grpSpLocks/>
          </p:cNvGrpSpPr>
          <p:nvPr/>
        </p:nvGrpSpPr>
        <p:grpSpPr bwMode="auto">
          <a:xfrm>
            <a:off x="4141788" y="2038350"/>
            <a:ext cx="631825" cy="804863"/>
            <a:chOff x="2401" y="425"/>
            <a:chExt cx="907" cy="1154"/>
          </a:xfrm>
        </p:grpSpPr>
        <p:sp>
          <p:nvSpPr>
            <p:cNvPr id="34854" name="Rectangle 3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55" name="Line 3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3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7" name="Rectangle 4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58" name="Freeform 41"/>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59" name="Line 4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4827" name="Text Box 43"/>
          <p:cNvSpPr txBox="1">
            <a:spLocks noChangeArrowheads="1"/>
          </p:cNvSpPr>
          <p:nvPr/>
        </p:nvSpPr>
        <p:spPr bwMode="auto">
          <a:xfrm>
            <a:off x="4868863" y="200977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grpSp>
        <p:nvGrpSpPr>
          <p:cNvPr id="34828" name="Group 44"/>
          <p:cNvGrpSpPr>
            <a:grpSpLocks/>
          </p:cNvGrpSpPr>
          <p:nvPr/>
        </p:nvGrpSpPr>
        <p:grpSpPr bwMode="auto">
          <a:xfrm>
            <a:off x="4141788" y="3067050"/>
            <a:ext cx="631825" cy="804863"/>
            <a:chOff x="2401" y="425"/>
            <a:chExt cx="907" cy="1154"/>
          </a:xfrm>
        </p:grpSpPr>
        <p:sp>
          <p:nvSpPr>
            <p:cNvPr id="34848" name="Rectangle 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4849" name="Line 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0" name="Line 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1" name="Rectangle 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4852" name="Freeform 49"/>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4853" name="Line 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4829" name="Line 51"/>
          <p:cNvSpPr>
            <a:spLocks noChangeShapeType="1"/>
          </p:cNvSpPr>
          <p:nvPr/>
        </p:nvSpPr>
        <p:spPr bwMode="auto">
          <a:xfrm flipH="1">
            <a:off x="3638550" y="2479675"/>
            <a:ext cx="485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0" name="Line 52"/>
          <p:cNvSpPr>
            <a:spLocks noChangeShapeType="1"/>
          </p:cNvSpPr>
          <p:nvPr/>
        </p:nvSpPr>
        <p:spPr bwMode="auto">
          <a:xfrm flipH="1">
            <a:off x="3657600" y="3451225"/>
            <a:ext cx="466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1" name="Text Box 53"/>
          <p:cNvSpPr txBox="1">
            <a:spLocks noChangeArrowheads="1"/>
          </p:cNvSpPr>
          <p:nvPr/>
        </p:nvSpPr>
        <p:spPr bwMode="auto">
          <a:xfrm>
            <a:off x="6897688" y="2692400"/>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Lucas Fleming</a:t>
            </a:r>
          </a:p>
        </p:txBody>
      </p:sp>
      <p:grpSp>
        <p:nvGrpSpPr>
          <p:cNvPr id="34832" name="Group 54"/>
          <p:cNvGrpSpPr>
            <a:grpSpLocks/>
          </p:cNvGrpSpPr>
          <p:nvPr/>
        </p:nvGrpSpPr>
        <p:grpSpPr bwMode="auto">
          <a:xfrm>
            <a:off x="7466013" y="1979613"/>
            <a:ext cx="1062037" cy="715962"/>
            <a:chOff x="2984" y="3331"/>
            <a:chExt cx="845" cy="569"/>
          </a:xfrm>
        </p:grpSpPr>
        <p:sp>
          <p:nvSpPr>
            <p:cNvPr id="34835"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836" name="Group 56"/>
            <p:cNvGrpSpPr>
              <a:grpSpLocks/>
            </p:cNvGrpSpPr>
            <p:nvPr/>
          </p:nvGrpSpPr>
          <p:grpSpPr bwMode="auto">
            <a:xfrm>
              <a:off x="3386" y="3487"/>
              <a:ext cx="443" cy="398"/>
              <a:chOff x="4838" y="2218"/>
              <a:chExt cx="395" cy="355"/>
            </a:xfrm>
          </p:grpSpPr>
          <p:sp>
            <p:nvSpPr>
              <p:cNvPr id="34837" name="Freeform 5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8"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39" name="Freeform 5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0" name="Freeform 6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1"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2" name="Freeform 6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3" name="Freeform 6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4"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45"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46"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47"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4833" name="Freeform 68"/>
          <p:cNvSpPr>
            <a:spLocks/>
          </p:cNvSpPr>
          <p:nvPr/>
        </p:nvSpPr>
        <p:spPr bwMode="auto">
          <a:xfrm>
            <a:off x="6021388" y="2151063"/>
            <a:ext cx="1293812" cy="420687"/>
          </a:xfrm>
          <a:custGeom>
            <a:avLst/>
            <a:gdLst>
              <a:gd name="T0" fmla="*/ 2147483647 w 744"/>
              <a:gd name="T1" fmla="*/ 2147483647 h 265"/>
              <a:gd name="T2" fmla="*/ 2147483647 w 744"/>
              <a:gd name="T3" fmla="*/ 2147483647 h 265"/>
              <a:gd name="T4" fmla="*/ 2147483647 w 744"/>
              <a:gd name="T5" fmla="*/ 2147483647 h 265"/>
              <a:gd name="T6" fmla="*/ 2147483647 w 744"/>
              <a:gd name="T7" fmla="*/ 2147483647 h 265"/>
              <a:gd name="T8" fmla="*/ 2147483647 w 744"/>
              <a:gd name="T9" fmla="*/ 2147483647 h 265"/>
              <a:gd name="T10" fmla="*/ 2147483647 w 744"/>
              <a:gd name="T11" fmla="*/ 2147483647 h 265"/>
              <a:gd name="T12" fmla="*/ 0 60000 65536"/>
              <a:gd name="T13" fmla="*/ 0 60000 65536"/>
              <a:gd name="T14" fmla="*/ 0 60000 65536"/>
              <a:gd name="T15" fmla="*/ 0 60000 65536"/>
              <a:gd name="T16" fmla="*/ 0 60000 65536"/>
              <a:gd name="T17" fmla="*/ 0 60000 65536"/>
              <a:gd name="T18" fmla="*/ 0 w 744"/>
              <a:gd name="T19" fmla="*/ 0 h 265"/>
              <a:gd name="T20" fmla="*/ 744 w 744"/>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744" h="265">
                <a:moveTo>
                  <a:pt x="733" y="9"/>
                </a:moveTo>
                <a:cubicBezTo>
                  <a:pt x="497" y="4"/>
                  <a:pt x="263" y="0"/>
                  <a:pt x="145" y="9"/>
                </a:cubicBezTo>
                <a:cubicBezTo>
                  <a:pt x="27" y="18"/>
                  <a:pt x="38" y="25"/>
                  <a:pt x="23" y="64"/>
                </a:cubicBezTo>
                <a:cubicBezTo>
                  <a:pt x="8" y="103"/>
                  <a:pt x="8" y="154"/>
                  <a:pt x="20" y="193"/>
                </a:cubicBezTo>
                <a:cubicBezTo>
                  <a:pt x="32" y="232"/>
                  <a:pt x="0" y="245"/>
                  <a:pt x="121" y="255"/>
                </a:cubicBezTo>
                <a:cubicBezTo>
                  <a:pt x="242" y="265"/>
                  <a:pt x="491" y="260"/>
                  <a:pt x="744" y="255"/>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4" name="Text Box 69"/>
          <p:cNvSpPr txBox="1">
            <a:spLocks noChangeArrowheads="1"/>
          </p:cNvSpPr>
          <p:nvPr/>
        </p:nvSpPr>
        <p:spPr bwMode="auto">
          <a:xfrm>
            <a:off x="4868863" y="3095625"/>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Vehicle salvage opportunity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900362"/>
            <a:ext cx="8624888" cy="1999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2"/>
          <p:cNvSpPr>
            <a:spLocks noGrp="1" noChangeArrowheads="1"/>
          </p:cNvSpPr>
          <p:nvPr>
            <p:ph type="title"/>
          </p:nvPr>
        </p:nvSpPr>
        <p:spPr/>
        <p:txBody>
          <a:bodyPr/>
          <a:lstStyle/>
          <a:p>
            <a:pPr eaLnBrk="1" hangingPunct="1"/>
            <a:r>
              <a:rPr lang="en-US" smtClean="0"/>
              <a:t>Queue assignment: Example</a:t>
            </a:r>
          </a:p>
        </p:txBody>
      </p:sp>
      <p:sp>
        <p:nvSpPr>
          <p:cNvPr id="35844" name="Text Box 4"/>
          <p:cNvSpPr txBox="1">
            <a:spLocks noChangeArrowheads="1"/>
          </p:cNvSpPr>
          <p:nvPr/>
        </p:nvSpPr>
        <p:spPr bwMode="auto">
          <a:xfrm>
            <a:off x="1308100" y="927100"/>
            <a:ext cx="741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if 	activity is a "Vehicle salvage opportunity"</a:t>
            </a:r>
            <a:br>
              <a:rPr lang="en-US" sz="2400" b="1">
                <a:solidFill>
                  <a:srgbClr val="FF0000"/>
                </a:solidFill>
              </a:rPr>
            </a:br>
            <a:r>
              <a:rPr lang="en-US" sz="2400" b="1">
                <a:solidFill>
                  <a:srgbClr val="FF0000"/>
                </a:solidFill>
              </a:rPr>
              <a:t>		activity </a:t>
            </a:r>
          </a:p>
          <a:p>
            <a:pPr algn="l" eaLnBrk="1" hangingPunct="1"/>
            <a:r>
              <a:rPr lang="en-US" sz="2400" b="1">
                <a:solidFill>
                  <a:srgbClr val="FF0000"/>
                </a:solidFill>
              </a:rPr>
              <a:t>then	assign to Salvage queue for group to which</a:t>
            </a:r>
            <a:br>
              <a:rPr lang="en-US" sz="2400" b="1">
                <a:solidFill>
                  <a:srgbClr val="FF0000"/>
                </a:solidFill>
              </a:rPr>
            </a:br>
            <a:r>
              <a:rPr lang="en-US" sz="2400" b="1">
                <a:solidFill>
                  <a:srgbClr val="FF0000"/>
                </a:solidFill>
              </a:rPr>
              <a:t>		claim is assigned</a:t>
            </a:r>
          </a:p>
        </p:txBody>
      </p:sp>
      <p:sp>
        <p:nvSpPr>
          <p:cNvPr id="35845" name="AutoShape 5"/>
          <p:cNvSpPr>
            <a:spLocks noChangeArrowheads="1"/>
          </p:cNvSpPr>
          <p:nvPr/>
        </p:nvSpPr>
        <p:spPr bwMode="auto">
          <a:xfrm>
            <a:off x="1692275" y="3784600"/>
            <a:ext cx="1909763" cy="257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846" name="Line 8"/>
          <p:cNvSpPr>
            <a:spLocks noChangeShapeType="1"/>
          </p:cNvSpPr>
          <p:nvPr/>
        </p:nvSpPr>
        <p:spPr bwMode="auto">
          <a:xfrm>
            <a:off x="3622676" y="3874925"/>
            <a:ext cx="18843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588962"/>
            <a:ext cx="7889058" cy="30686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6" name="Rectangle 2"/>
          <p:cNvSpPr>
            <a:spLocks noGrp="1" noChangeArrowheads="1"/>
          </p:cNvSpPr>
          <p:nvPr>
            <p:ph type="title"/>
          </p:nvPr>
        </p:nvSpPr>
        <p:spPr/>
        <p:txBody>
          <a:bodyPr/>
          <a:lstStyle/>
          <a:p>
            <a:pPr eaLnBrk="1" hangingPunct="1"/>
            <a:r>
              <a:rPr lang="en-US" smtClean="0"/>
              <a:t>Activities in a queue: Example</a:t>
            </a:r>
          </a:p>
        </p:txBody>
      </p:sp>
      <p:sp>
        <p:nvSpPr>
          <p:cNvPr id="36867" name="Rectangle 8"/>
          <p:cNvSpPr>
            <a:spLocks noGrp="1" noChangeArrowheads="1"/>
          </p:cNvSpPr>
          <p:nvPr>
            <p:ph idx="1"/>
          </p:nvPr>
        </p:nvSpPr>
        <p:spPr>
          <a:xfrm>
            <a:off x="490538" y="4027488"/>
            <a:ext cx="8318500" cy="2073275"/>
          </a:xfrm>
        </p:spPr>
        <p:txBody>
          <a:bodyPr/>
          <a:lstStyle/>
          <a:p>
            <a:pPr>
              <a:buFont typeface="Arial" charset="0"/>
              <a:buChar char="•"/>
            </a:pPr>
            <a:r>
              <a:rPr lang="en-US" smtClean="0"/>
              <a:t>From the Desktop, users can </a:t>
            </a:r>
          </a:p>
          <a:p>
            <a:pPr lvl="1"/>
            <a:r>
              <a:rPr lang="en-US" smtClean="0"/>
              <a:t>View activity queues accessible to them</a:t>
            </a:r>
          </a:p>
          <a:p>
            <a:pPr lvl="1"/>
            <a:r>
              <a:rPr lang="en-US" smtClean="0"/>
              <a:t>Take ownership an activity in each queue</a:t>
            </a:r>
          </a:p>
          <a:p>
            <a:pPr lvl="2"/>
            <a:r>
              <a:rPr lang="en-US" smtClean="0"/>
              <a:t>Typically the “next” activity in the queue</a:t>
            </a:r>
          </a:p>
          <a:p>
            <a:pPr lvl="2"/>
            <a:r>
              <a:rPr lang="en-US" smtClean="0"/>
              <a:t>Sometimes user can choose an activity from the queue</a:t>
            </a:r>
          </a:p>
          <a:p>
            <a:pPr lvl="1"/>
            <a:endParaRPr lang="en-US" smtClean="0"/>
          </a:p>
          <a:p>
            <a:pPr>
              <a:buFont typeface="Arial" charset="0"/>
              <a:buChar char="•"/>
            </a:pPr>
            <a:endParaRPr lang="en-US" smtClean="0"/>
          </a:p>
        </p:txBody>
      </p:sp>
      <p:sp>
        <p:nvSpPr>
          <p:cNvPr id="36868" name="AutoShape 5"/>
          <p:cNvSpPr>
            <a:spLocks noChangeArrowheads="1"/>
          </p:cNvSpPr>
          <p:nvPr/>
        </p:nvSpPr>
        <p:spPr bwMode="auto">
          <a:xfrm>
            <a:off x="636588" y="3064669"/>
            <a:ext cx="1587500" cy="3683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69" name="Line 6"/>
          <p:cNvSpPr>
            <a:spLocks noChangeShapeType="1"/>
          </p:cNvSpPr>
          <p:nvPr/>
        </p:nvSpPr>
        <p:spPr bwMode="auto">
          <a:xfrm flipV="1">
            <a:off x="2248694" y="2800351"/>
            <a:ext cx="1427956"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title"/>
          </p:nvPr>
        </p:nvSpPr>
        <p:spPr>
          <a:xfrm>
            <a:off x="495300" y="120650"/>
            <a:ext cx="2214563" cy="1133475"/>
          </a:xfrm>
        </p:spPr>
        <p:txBody>
          <a:bodyPr/>
          <a:lstStyle/>
          <a:p>
            <a:pPr eaLnBrk="1" hangingPunct="1"/>
            <a:r>
              <a:rPr lang="en-US" smtClean="0"/>
              <a:t>Assignment summary</a:t>
            </a:r>
          </a:p>
        </p:txBody>
      </p:sp>
      <p:sp>
        <p:nvSpPr>
          <p:cNvPr id="37891" name="Rectangle 3"/>
          <p:cNvSpPr>
            <a:spLocks noGrp="1" noChangeArrowheads="1"/>
          </p:cNvSpPr>
          <p:nvPr>
            <p:ph idx="1"/>
          </p:nvPr>
        </p:nvSpPr>
        <p:spPr>
          <a:xfrm>
            <a:off x="4043363" y="219075"/>
            <a:ext cx="4849812" cy="6234113"/>
          </a:xfrm>
        </p:spPr>
        <p:txBody>
          <a:bodyPr/>
          <a:lstStyle/>
          <a:p>
            <a:pPr>
              <a:buFont typeface="Arial" charset="0"/>
              <a:buChar char="•"/>
            </a:pPr>
            <a:r>
              <a:rPr lang="en-US" dirty="0" smtClean="0"/>
              <a:t>Objects assigned to group first based on:</a:t>
            </a:r>
          </a:p>
          <a:p>
            <a:pPr lvl="1"/>
            <a:r>
              <a:rPr lang="en-US" sz="2000" dirty="0" smtClean="0"/>
              <a:t>Group type, and/or</a:t>
            </a:r>
          </a:p>
          <a:p>
            <a:pPr lvl="1"/>
            <a:r>
              <a:rPr lang="en-US" sz="2000" dirty="0" smtClean="0"/>
              <a:t>Group region</a:t>
            </a:r>
          </a:p>
          <a:p>
            <a:pPr>
              <a:buFont typeface="Arial" charset="0"/>
              <a:buChar char="•"/>
            </a:pPr>
            <a:r>
              <a:rPr lang="en-US" dirty="0" smtClean="0"/>
              <a:t>Then, objects assigned to user within group based on:</a:t>
            </a:r>
          </a:p>
          <a:p>
            <a:pPr lvl="1"/>
            <a:r>
              <a:rPr lang="en-US" sz="2000" dirty="0" smtClean="0"/>
              <a:t>Round </a:t>
            </a:r>
            <a:r>
              <a:rPr lang="en-US" sz="2000" dirty="0" err="1" smtClean="0"/>
              <a:t>robining</a:t>
            </a:r>
            <a:r>
              <a:rPr lang="en-US" sz="2000" dirty="0" smtClean="0"/>
              <a:t> within a group, or</a:t>
            </a:r>
          </a:p>
          <a:p>
            <a:pPr lvl="1"/>
            <a:r>
              <a:rPr lang="en-US" sz="2000" dirty="0" smtClean="0"/>
              <a:t>Round robin among users with given attribute(s), or</a:t>
            </a:r>
          </a:p>
          <a:p>
            <a:pPr lvl="1"/>
            <a:r>
              <a:rPr lang="en-US" sz="2000" dirty="0" smtClean="0"/>
              <a:t>Round robin among users in a given region, or</a:t>
            </a:r>
          </a:p>
          <a:p>
            <a:pPr lvl="1"/>
            <a:r>
              <a:rPr lang="en-US" sz="2000" dirty="0" smtClean="0"/>
              <a:t>Selecting user with lowest load factor</a:t>
            </a:r>
          </a:p>
          <a:p>
            <a:pPr lvl="1"/>
            <a:r>
              <a:rPr lang="en-US" sz="2000" dirty="0" smtClean="0"/>
              <a:t>Manual assignment of </a:t>
            </a:r>
            <a:r>
              <a:rPr lang="en-US" sz="2000" i="1" dirty="0" smtClean="0"/>
              <a:t>claims</a:t>
            </a:r>
            <a:r>
              <a:rPr lang="en-US" sz="2000" dirty="0" smtClean="0"/>
              <a:t> by a supervisor via pending assignment list, or</a:t>
            </a:r>
          </a:p>
          <a:p>
            <a:pPr lvl="1"/>
            <a:r>
              <a:rPr lang="en-US" sz="2000" dirty="0" smtClean="0"/>
              <a:t>Manually taking ownership of </a:t>
            </a:r>
            <a:r>
              <a:rPr lang="en-US" sz="2000" i="1" dirty="0" smtClean="0"/>
              <a:t>activities</a:t>
            </a:r>
            <a:r>
              <a:rPr lang="en-US" sz="2000" dirty="0" smtClean="0"/>
              <a:t> by users via queue</a:t>
            </a:r>
          </a:p>
        </p:txBody>
      </p:sp>
      <p:grpSp>
        <p:nvGrpSpPr>
          <p:cNvPr id="37892" name="Group 186"/>
          <p:cNvGrpSpPr>
            <a:grpSpLocks/>
          </p:cNvGrpSpPr>
          <p:nvPr/>
        </p:nvGrpSpPr>
        <p:grpSpPr bwMode="auto">
          <a:xfrm>
            <a:off x="314325" y="1163638"/>
            <a:ext cx="3589338" cy="2074862"/>
            <a:chOff x="2974" y="302"/>
            <a:chExt cx="2609" cy="1508"/>
          </a:xfrm>
        </p:grpSpPr>
        <p:sp>
          <p:nvSpPr>
            <p:cNvPr id="38035" name="Rectangle 5"/>
            <p:cNvSpPr>
              <a:spLocks noChangeArrowheads="1"/>
            </p:cNvSpPr>
            <p:nvPr/>
          </p:nvSpPr>
          <p:spPr bwMode="auto">
            <a:xfrm>
              <a:off x="2974" y="623"/>
              <a:ext cx="2609" cy="1187"/>
            </a:xfrm>
            <a:prstGeom prst="rect">
              <a:avLst/>
            </a:prstGeom>
            <a:solidFill>
              <a:srgbClr val="FFFFCC"/>
            </a:solidFill>
            <a:ln w="28575" algn="ctr">
              <a:solidFill>
                <a:srgbClr val="CC9900"/>
              </a:solidFill>
              <a:miter lim="800000"/>
              <a:headEnd/>
              <a:tailEnd/>
            </a:ln>
          </p:spPr>
          <p:txBody>
            <a:bodyPr wrap="none" lIns="0" tIns="0" rIns="0" bIns="0" anchor="ctr">
              <a:spAutoFit/>
            </a:bodyPr>
            <a:lstStyle/>
            <a:p>
              <a:endParaRPr lang="en-US"/>
            </a:p>
          </p:txBody>
        </p:sp>
        <p:sp>
          <p:nvSpPr>
            <p:cNvPr id="38036" name="Rectangle 6"/>
            <p:cNvSpPr>
              <a:spLocks noChangeArrowheads="1"/>
            </p:cNvSpPr>
            <p:nvPr/>
          </p:nvSpPr>
          <p:spPr bwMode="auto">
            <a:xfrm>
              <a:off x="4017" y="302"/>
              <a:ext cx="522" cy="523"/>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8037" name="AutoShape 7"/>
            <p:cNvSpPr>
              <a:spLocks noChangeArrowheads="1"/>
            </p:cNvSpPr>
            <p:nvPr/>
          </p:nvSpPr>
          <p:spPr bwMode="auto">
            <a:xfrm>
              <a:off x="4242" y="318"/>
              <a:ext cx="276" cy="28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8" name="AutoShape 8"/>
            <p:cNvSpPr>
              <a:spLocks noChangeArrowheads="1"/>
            </p:cNvSpPr>
            <p:nvPr/>
          </p:nvSpPr>
          <p:spPr bwMode="auto">
            <a:xfrm>
              <a:off x="4138" y="420"/>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9" name="AutoShape 9"/>
            <p:cNvSpPr>
              <a:spLocks noChangeArrowheads="1"/>
            </p:cNvSpPr>
            <p:nvPr/>
          </p:nvSpPr>
          <p:spPr bwMode="auto">
            <a:xfrm>
              <a:off x="4034" y="522"/>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040" name="Group 12"/>
            <p:cNvGrpSpPr>
              <a:grpSpLocks/>
            </p:cNvGrpSpPr>
            <p:nvPr/>
          </p:nvGrpSpPr>
          <p:grpSpPr bwMode="auto">
            <a:xfrm>
              <a:off x="4277" y="672"/>
              <a:ext cx="1146" cy="1101"/>
              <a:chOff x="2864" y="826"/>
              <a:chExt cx="1146" cy="1101"/>
            </a:xfrm>
          </p:grpSpPr>
          <p:sp>
            <p:nvSpPr>
              <p:cNvPr id="38067" name="Freeform 13"/>
              <p:cNvSpPr>
                <a:spLocks/>
              </p:cNvSpPr>
              <p:nvPr/>
            </p:nvSpPr>
            <p:spPr bwMode="auto">
              <a:xfrm>
                <a:off x="2930" y="1037"/>
                <a:ext cx="475" cy="254"/>
              </a:xfrm>
              <a:custGeom>
                <a:avLst/>
                <a:gdLst>
                  <a:gd name="T0" fmla="*/ 0 w 1113"/>
                  <a:gd name="T1" fmla="*/ 0 h 594"/>
                  <a:gd name="T2" fmla="*/ 0 w 1113"/>
                  <a:gd name="T3" fmla="*/ 1 h 594"/>
                  <a:gd name="T4" fmla="*/ 3 w 1113"/>
                  <a:gd name="T5" fmla="*/ 2 h 594"/>
                  <a:gd name="T6" fmla="*/ 3 w 1113"/>
                  <a:gd name="T7" fmla="*/ 0 h 594"/>
                  <a:gd name="T8" fmla="*/ 3 w 1113"/>
                  <a:gd name="T9" fmla="*/ 0 h 594"/>
                  <a:gd name="T10" fmla="*/ 3 w 1113"/>
                  <a:gd name="T11" fmla="*/ 0 h 594"/>
                  <a:gd name="T12" fmla="*/ 3 w 1113"/>
                  <a:gd name="T13" fmla="*/ 0 h 594"/>
                  <a:gd name="T14" fmla="*/ 0 w 1113"/>
                  <a:gd name="T15" fmla="*/ 0 h 594"/>
                  <a:gd name="T16" fmla="*/ 0 60000 65536"/>
                  <a:gd name="T17" fmla="*/ 0 60000 65536"/>
                  <a:gd name="T18" fmla="*/ 0 60000 65536"/>
                  <a:gd name="T19" fmla="*/ 0 60000 65536"/>
                  <a:gd name="T20" fmla="*/ 0 60000 65536"/>
                  <a:gd name="T21" fmla="*/ 0 60000 65536"/>
                  <a:gd name="T22" fmla="*/ 0 60000 65536"/>
                  <a:gd name="T23" fmla="*/ 0 60000 65536"/>
                  <a:gd name="T24" fmla="*/ 0 w 1113"/>
                  <a:gd name="T25" fmla="*/ 0 h 594"/>
                  <a:gd name="T26" fmla="*/ 1113 w 1113"/>
                  <a:gd name="T27" fmla="*/ 594 h 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3" h="594">
                    <a:moveTo>
                      <a:pt x="36" y="0"/>
                    </a:moveTo>
                    <a:lnTo>
                      <a:pt x="0" y="579"/>
                    </a:lnTo>
                    <a:lnTo>
                      <a:pt x="1113" y="594"/>
                    </a:lnTo>
                    <a:lnTo>
                      <a:pt x="1110" y="192"/>
                    </a:lnTo>
                    <a:lnTo>
                      <a:pt x="1032" y="108"/>
                    </a:lnTo>
                    <a:lnTo>
                      <a:pt x="1059" y="51"/>
                    </a:lnTo>
                    <a:lnTo>
                      <a:pt x="993" y="27"/>
                    </a:lnTo>
                    <a:lnTo>
                      <a:pt x="36"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68" name="Freeform 14"/>
              <p:cNvSpPr>
                <a:spLocks/>
              </p:cNvSpPr>
              <p:nvPr/>
            </p:nvSpPr>
            <p:spPr bwMode="auto">
              <a:xfrm>
                <a:off x="3333" y="994"/>
                <a:ext cx="423" cy="371"/>
              </a:xfrm>
              <a:custGeom>
                <a:avLst/>
                <a:gdLst>
                  <a:gd name="T0" fmla="*/ 0 w 990"/>
                  <a:gd name="T1" fmla="*/ 0 h 870"/>
                  <a:gd name="T2" fmla="*/ 0 w 990"/>
                  <a:gd name="T3" fmla="*/ 0 h 870"/>
                  <a:gd name="T4" fmla="*/ 0 w 990"/>
                  <a:gd name="T5" fmla="*/ 0 h 870"/>
                  <a:gd name="T6" fmla="*/ 0 w 990"/>
                  <a:gd name="T7" fmla="*/ 0 h 870"/>
                  <a:gd name="T8" fmla="*/ 0 w 990"/>
                  <a:gd name="T9" fmla="*/ 1 h 870"/>
                  <a:gd name="T10" fmla="*/ 0 w 990"/>
                  <a:gd name="T11" fmla="*/ 2 h 870"/>
                  <a:gd name="T12" fmla="*/ 2 w 990"/>
                  <a:gd name="T13" fmla="*/ 2 h 870"/>
                  <a:gd name="T14" fmla="*/ 2 w 990"/>
                  <a:gd name="T15" fmla="*/ 2 h 870"/>
                  <a:gd name="T16" fmla="*/ 2 w 990"/>
                  <a:gd name="T17" fmla="*/ 2 h 870"/>
                  <a:gd name="T18" fmla="*/ 3 w 990"/>
                  <a:gd name="T19" fmla="*/ 2 h 870"/>
                  <a:gd name="T20" fmla="*/ 3 w 990"/>
                  <a:gd name="T21" fmla="*/ 2 h 870"/>
                  <a:gd name="T22" fmla="*/ 3 w 990"/>
                  <a:gd name="T23" fmla="*/ 2 h 870"/>
                  <a:gd name="T24" fmla="*/ 3 w 990"/>
                  <a:gd name="T25" fmla="*/ 2 h 870"/>
                  <a:gd name="T26" fmla="*/ 3 w 990"/>
                  <a:gd name="T27" fmla="*/ 1 h 870"/>
                  <a:gd name="T28" fmla="*/ 2 w 990"/>
                  <a:gd name="T29" fmla="*/ 1 h 870"/>
                  <a:gd name="T30" fmla="*/ 2 w 990"/>
                  <a:gd name="T31" fmla="*/ 1 h 870"/>
                  <a:gd name="T32" fmla="*/ 2 w 990"/>
                  <a:gd name="T33" fmla="*/ 0 h 870"/>
                  <a:gd name="T34" fmla="*/ 2 w 990"/>
                  <a:gd name="T35" fmla="*/ 0 h 870"/>
                  <a:gd name="T36" fmla="*/ 1 w 990"/>
                  <a:gd name="T37" fmla="*/ 0 h 870"/>
                  <a:gd name="T38" fmla="*/ 0 w 990"/>
                  <a:gd name="T39" fmla="*/ 0 h 8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90"/>
                  <a:gd name="T61" fmla="*/ 0 h 870"/>
                  <a:gd name="T62" fmla="*/ 990 w 990"/>
                  <a:gd name="T63" fmla="*/ 870 h 8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90" h="870">
                    <a:moveTo>
                      <a:pt x="0" y="27"/>
                    </a:moveTo>
                    <a:lnTo>
                      <a:pt x="45" y="132"/>
                    </a:lnTo>
                    <a:lnTo>
                      <a:pt x="111" y="150"/>
                    </a:lnTo>
                    <a:lnTo>
                      <a:pt x="90" y="210"/>
                    </a:lnTo>
                    <a:lnTo>
                      <a:pt x="165" y="288"/>
                    </a:lnTo>
                    <a:lnTo>
                      <a:pt x="165" y="801"/>
                    </a:lnTo>
                    <a:lnTo>
                      <a:pt x="837" y="771"/>
                    </a:lnTo>
                    <a:lnTo>
                      <a:pt x="852" y="801"/>
                    </a:lnTo>
                    <a:lnTo>
                      <a:pt x="810" y="870"/>
                    </a:lnTo>
                    <a:lnTo>
                      <a:pt x="918" y="864"/>
                    </a:lnTo>
                    <a:lnTo>
                      <a:pt x="948" y="747"/>
                    </a:lnTo>
                    <a:lnTo>
                      <a:pt x="978" y="735"/>
                    </a:lnTo>
                    <a:lnTo>
                      <a:pt x="990" y="666"/>
                    </a:lnTo>
                    <a:lnTo>
                      <a:pt x="909" y="537"/>
                    </a:lnTo>
                    <a:lnTo>
                      <a:pt x="780" y="438"/>
                    </a:lnTo>
                    <a:lnTo>
                      <a:pt x="819" y="321"/>
                    </a:lnTo>
                    <a:lnTo>
                      <a:pt x="621" y="171"/>
                    </a:lnTo>
                    <a:lnTo>
                      <a:pt x="603" y="48"/>
                    </a:lnTo>
                    <a:lnTo>
                      <a:pt x="561" y="0"/>
                    </a:lnTo>
                    <a:lnTo>
                      <a:pt x="0" y="27"/>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69" name="Freeform 15"/>
              <p:cNvSpPr>
                <a:spLocks/>
              </p:cNvSpPr>
              <p:nvPr/>
            </p:nvSpPr>
            <p:spPr bwMode="auto">
              <a:xfrm>
                <a:off x="3589" y="826"/>
                <a:ext cx="256" cy="450"/>
              </a:xfrm>
              <a:custGeom>
                <a:avLst/>
                <a:gdLst>
                  <a:gd name="T0" fmla="*/ 0 w 600"/>
                  <a:gd name="T1" fmla="*/ 1 h 1053"/>
                  <a:gd name="T2" fmla="*/ 0 w 600"/>
                  <a:gd name="T3" fmla="*/ 1 h 1053"/>
                  <a:gd name="T4" fmla="*/ 0 w 600"/>
                  <a:gd name="T5" fmla="*/ 2 h 1053"/>
                  <a:gd name="T6" fmla="*/ 0 w 600"/>
                  <a:gd name="T7" fmla="*/ 2 h 1053"/>
                  <a:gd name="T8" fmla="*/ 1 w 600"/>
                  <a:gd name="T9" fmla="*/ 3 h 1053"/>
                  <a:gd name="T10" fmla="*/ 1 w 600"/>
                  <a:gd name="T11" fmla="*/ 3 h 1053"/>
                  <a:gd name="T12" fmla="*/ 1 w 600"/>
                  <a:gd name="T13" fmla="*/ 3 h 1053"/>
                  <a:gd name="T14" fmla="*/ 1 w 600"/>
                  <a:gd name="T15" fmla="*/ 3 h 1053"/>
                  <a:gd name="T16" fmla="*/ 1 w 600"/>
                  <a:gd name="T17" fmla="*/ 3 h 1053"/>
                  <a:gd name="T18" fmla="*/ 1 w 600"/>
                  <a:gd name="T19" fmla="*/ 3 h 1053"/>
                  <a:gd name="T20" fmla="*/ 1 w 600"/>
                  <a:gd name="T21" fmla="*/ 2 h 1053"/>
                  <a:gd name="T22" fmla="*/ 2 w 600"/>
                  <a:gd name="T23" fmla="*/ 2 h 1053"/>
                  <a:gd name="T24" fmla="*/ 1 w 600"/>
                  <a:gd name="T25" fmla="*/ 0 h 1053"/>
                  <a:gd name="T26" fmla="*/ 1 w 600"/>
                  <a:gd name="T27" fmla="*/ 0 h 1053"/>
                  <a:gd name="T28" fmla="*/ 1 w 600"/>
                  <a:gd name="T29" fmla="*/ 0 h 1053"/>
                  <a:gd name="T30" fmla="*/ 0 w 600"/>
                  <a:gd name="T31" fmla="*/ 0 h 1053"/>
                  <a:gd name="T32" fmla="*/ 0 w 600"/>
                  <a:gd name="T33" fmla="*/ 0 h 1053"/>
                  <a:gd name="T34" fmla="*/ 0 w 600"/>
                  <a:gd name="T35" fmla="*/ 0 h 1053"/>
                  <a:gd name="T36" fmla="*/ 0 w 600"/>
                  <a:gd name="T37" fmla="*/ 0 h 1053"/>
                  <a:gd name="T38" fmla="*/ 0 w 600"/>
                  <a:gd name="T39" fmla="*/ 1 h 1053"/>
                  <a:gd name="T40" fmla="*/ 0 w 600"/>
                  <a:gd name="T41" fmla="*/ 1 h 10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0"/>
                  <a:gd name="T64" fmla="*/ 0 h 1053"/>
                  <a:gd name="T65" fmla="*/ 600 w 600"/>
                  <a:gd name="T66" fmla="*/ 1053 h 10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0" h="1053">
                    <a:moveTo>
                      <a:pt x="0" y="441"/>
                    </a:moveTo>
                    <a:lnTo>
                      <a:pt x="18" y="561"/>
                    </a:lnTo>
                    <a:lnTo>
                      <a:pt x="219" y="714"/>
                    </a:lnTo>
                    <a:lnTo>
                      <a:pt x="180" y="834"/>
                    </a:lnTo>
                    <a:lnTo>
                      <a:pt x="315" y="933"/>
                    </a:lnTo>
                    <a:lnTo>
                      <a:pt x="387" y="1053"/>
                    </a:lnTo>
                    <a:lnTo>
                      <a:pt x="411" y="1008"/>
                    </a:lnTo>
                    <a:lnTo>
                      <a:pt x="480" y="1023"/>
                    </a:lnTo>
                    <a:lnTo>
                      <a:pt x="483" y="969"/>
                    </a:lnTo>
                    <a:lnTo>
                      <a:pt x="528" y="945"/>
                    </a:lnTo>
                    <a:lnTo>
                      <a:pt x="537" y="807"/>
                    </a:lnTo>
                    <a:lnTo>
                      <a:pt x="600" y="699"/>
                    </a:lnTo>
                    <a:lnTo>
                      <a:pt x="546" y="147"/>
                    </a:lnTo>
                    <a:lnTo>
                      <a:pt x="492" y="42"/>
                    </a:lnTo>
                    <a:lnTo>
                      <a:pt x="492" y="0"/>
                    </a:lnTo>
                    <a:lnTo>
                      <a:pt x="90" y="18"/>
                    </a:lnTo>
                    <a:lnTo>
                      <a:pt x="177" y="111"/>
                    </a:lnTo>
                    <a:lnTo>
                      <a:pt x="138" y="219"/>
                    </a:lnTo>
                    <a:lnTo>
                      <a:pt x="48" y="246"/>
                    </a:lnTo>
                    <a:lnTo>
                      <a:pt x="81" y="327"/>
                    </a:lnTo>
                    <a:lnTo>
                      <a:pt x="0" y="44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0" name="Freeform 16"/>
              <p:cNvSpPr>
                <a:spLocks/>
              </p:cNvSpPr>
              <p:nvPr/>
            </p:nvSpPr>
            <p:spPr bwMode="auto">
              <a:xfrm>
                <a:off x="3815" y="867"/>
                <a:ext cx="195" cy="339"/>
              </a:xfrm>
              <a:custGeom>
                <a:avLst/>
                <a:gdLst>
                  <a:gd name="T0" fmla="*/ 0 w 459"/>
                  <a:gd name="T1" fmla="*/ 0 h 795"/>
                  <a:gd name="T2" fmla="*/ 0 w 459"/>
                  <a:gd name="T3" fmla="*/ 2 h 795"/>
                  <a:gd name="T4" fmla="*/ 0 w 459"/>
                  <a:gd name="T5" fmla="*/ 2 h 795"/>
                  <a:gd name="T6" fmla="*/ 0 w 459"/>
                  <a:gd name="T7" fmla="*/ 2 h 795"/>
                  <a:gd name="T8" fmla="*/ 0 w 459"/>
                  <a:gd name="T9" fmla="*/ 2 h 795"/>
                  <a:gd name="T10" fmla="*/ 0 w 459"/>
                  <a:gd name="T11" fmla="*/ 2 h 795"/>
                  <a:gd name="T12" fmla="*/ 1 w 459"/>
                  <a:gd name="T13" fmla="*/ 2 h 795"/>
                  <a:gd name="T14" fmla="*/ 1 w 459"/>
                  <a:gd name="T15" fmla="*/ 1 h 795"/>
                  <a:gd name="T16" fmla="*/ 1 w 459"/>
                  <a:gd name="T17" fmla="*/ 0 h 795"/>
                  <a:gd name="T18" fmla="*/ 0 w 459"/>
                  <a:gd name="T19" fmla="*/ 0 h 795"/>
                  <a:gd name="T20" fmla="*/ 0 w 459"/>
                  <a:gd name="T21" fmla="*/ 0 h 7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9"/>
                  <a:gd name="T34" fmla="*/ 0 h 795"/>
                  <a:gd name="T35" fmla="*/ 459 w 459"/>
                  <a:gd name="T36" fmla="*/ 795 h 7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9" h="795">
                    <a:moveTo>
                      <a:pt x="21" y="69"/>
                    </a:moveTo>
                    <a:lnTo>
                      <a:pt x="72" y="609"/>
                    </a:lnTo>
                    <a:lnTo>
                      <a:pt x="6" y="711"/>
                    </a:lnTo>
                    <a:lnTo>
                      <a:pt x="0" y="795"/>
                    </a:lnTo>
                    <a:lnTo>
                      <a:pt x="216" y="765"/>
                    </a:lnTo>
                    <a:lnTo>
                      <a:pt x="243" y="696"/>
                    </a:lnTo>
                    <a:lnTo>
                      <a:pt x="291" y="735"/>
                    </a:lnTo>
                    <a:lnTo>
                      <a:pt x="459" y="561"/>
                    </a:lnTo>
                    <a:lnTo>
                      <a:pt x="393" y="0"/>
                    </a:lnTo>
                    <a:lnTo>
                      <a:pt x="117" y="30"/>
                    </a:lnTo>
                    <a:lnTo>
                      <a:pt x="21" y="69"/>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1" name="Freeform 17"/>
              <p:cNvSpPr>
                <a:spLocks/>
              </p:cNvSpPr>
              <p:nvPr/>
            </p:nvSpPr>
            <p:spPr bwMode="auto">
              <a:xfrm>
                <a:off x="2864" y="1283"/>
                <a:ext cx="549" cy="284"/>
              </a:xfrm>
              <a:custGeom>
                <a:avLst/>
                <a:gdLst>
                  <a:gd name="T0" fmla="*/ 0 w 1287"/>
                  <a:gd name="T1" fmla="*/ 0 h 666"/>
                  <a:gd name="T2" fmla="*/ 3 w 1287"/>
                  <a:gd name="T3" fmla="*/ 0 h 666"/>
                  <a:gd name="T4" fmla="*/ 3 w 1287"/>
                  <a:gd name="T5" fmla="*/ 1 h 666"/>
                  <a:gd name="T6" fmla="*/ 3 w 1287"/>
                  <a:gd name="T7" fmla="*/ 2 h 666"/>
                  <a:gd name="T8" fmla="*/ 3 w 1287"/>
                  <a:gd name="T9" fmla="*/ 2 h 666"/>
                  <a:gd name="T10" fmla="*/ 3 w 1287"/>
                  <a:gd name="T11" fmla="*/ 2 h 666"/>
                  <a:gd name="T12" fmla="*/ 3 w 1287"/>
                  <a:gd name="T13" fmla="*/ 2 h 666"/>
                  <a:gd name="T14" fmla="*/ 2 w 1287"/>
                  <a:gd name="T15" fmla="*/ 2 h 666"/>
                  <a:gd name="T16" fmla="*/ 2 w 1287"/>
                  <a:gd name="T17" fmla="*/ 1 h 666"/>
                  <a:gd name="T18" fmla="*/ 1 w 1287"/>
                  <a:gd name="T19" fmla="*/ 1 h 666"/>
                  <a:gd name="T20" fmla="*/ 1 w 1287"/>
                  <a:gd name="T21" fmla="*/ 1 h 666"/>
                  <a:gd name="T22" fmla="*/ 1 w 1287"/>
                  <a:gd name="T23" fmla="*/ 1 h 666"/>
                  <a:gd name="T24" fmla="*/ 1 w 1287"/>
                  <a:gd name="T25" fmla="*/ 1 h 666"/>
                  <a:gd name="T26" fmla="*/ 1 w 1287"/>
                  <a:gd name="T27" fmla="*/ 0 h 666"/>
                  <a:gd name="T28" fmla="*/ 0 w 1287"/>
                  <a:gd name="T29" fmla="*/ 0 h 666"/>
                  <a:gd name="T30" fmla="*/ 0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2" name="Freeform 18"/>
              <p:cNvSpPr>
                <a:spLocks/>
              </p:cNvSpPr>
              <p:nvPr/>
            </p:nvSpPr>
            <p:spPr bwMode="auto">
              <a:xfrm>
                <a:off x="3407" y="1324"/>
                <a:ext cx="313" cy="291"/>
              </a:xfrm>
              <a:custGeom>
                <a:avLst/>
                <a:gdLst>
                  <a:gd name="T0" fmla="*/ 0 w 735"/>
                  <a:gd name="T1" fmla="*/ 0 h 681"/>
                  <a:gd name="T2" fmla="*/ 0 w 735"/>
                  <a:gd name="T3" fmla="*/ 0 h 681"/>
                  <a:gd name="T4" fmla="*/ 0 w 735"/>
                  <a:gd name="T5" fmla="*/ 1 h 681"/>
                  <a:gd name="T6" fmla="*/ 0 w 735"/>
                  <a:gd name="T7" fmla="*/ 1 h 681"/>
                  <a:gd name="T8" fmla="*/ 0 w 735"/>
                  <a:gd name="T9" fmla="*/ 2 h 681"/>
                  <a:gd name="T10" fmla="*/ 1 w 735"/>
                  <a:gd name="T11" fmla="*/ 2 h 681"/>
                  <a:gd name="T12" fmla="*/ 1 w 735"/>
                  <a:gd name="T13" fmla="*/ 1 h 681"/>
                  <a:gd name="T14" fmla="*/ 2 w 735"/>
                  <a:gd name="T15" fmla="*/ 0 h 681"/>
                  <a:gd name="T16" fmla="*/ 2 w 735"/>
                  <a:gd name="T17" fmla="*/ 0 h 681"/>
                  <a:gd name="T18" fmla="*/ 2 w 735"/>
                  <a:gd name="T19" fmla="*/ 0 h 681"/>
                  <a:gd name="T20" fmla="*/ 2 w 735"/>
                  <a:gd name="T21" fmla="*/ 0 h 681"/>
                  <a:gd name="T22" fmla="*/ 0 w 735"/>
                  <a:gd name="T23" fmla="*/ 0 h 6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5"/>
                  <a:gd name="T37" fmla="*/ 0 h 681"/>
                  <a:gd name="T38" fmla="*/ 735 w 735"/>
                  <a:gd name="T39" fmla="*/ 681 h 6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5" h="681">
                    <a:moveTo>
                      <a:pt x="0" y="21"/>
                    </a:moveTo>
                    <a:lnTo>
                      <a:pt x="2" y="183"/>
                    </a:lnTo>
                    <a:lnTo>
                      <a:pt x="15" y="579"/>
                    </a:lnTo>
                    <a:lnTo>
                      <a:pt x="90" y="579"/>
                    </a:lnTo>
                    <a:lnTo>
                      <a:pt x="90" y="681"/>
                    </a:lnTo>
                    <a:lnTo>
                      <a:pt x="537" y="660"/>
                    </a:lnTo>
                    <a:lnTo>
                      <a:pt x="525" y="543"/>
                    </a:lnTo>
                    <a:lnTo>
                      <a:pt x="735" y="90"/>
                    </a:lnTo>
                    <a:lnTo>
                      <a:pt x="636" y="90"/>
                    </a:lnTo>
                    <a:lnTo>
                      <a:pt x="675" y="27"/>
                    </a:lnTo>
                    <a:lnTo>
                      <a:pt x="660" y="0"/>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3" name="Freeform 19"/>
              <p:cNvSpPr>
                <a:spLocks/>
              </p:cNvSpPr>
              <p:nvPr/>
            </p:nvSpPr>
            <p:spPr bwMode="auto">
              <a:xfrm>
                <a:off x="3445" y="1604"/>
                <a:ext cx="366" cy="323"/>
              </a:xfrm>
              <a:custGeom>
                <a:avLst/>
                <a:gdLst>
                  <a:gd name="T0" fmla="*/ 0 w 858"/>
                  <a:gd name="T1" fmla="*/ 0 h 756"/>
                  <a:gd name="T2" fmla="*/ 1 w 858"/>
                  <a:gd name="T3" fmla="*/ 0 h 756"/>
                  <a:gd name="T4" fmla="*/ 1 w 858"/>
                  <a:gd name="T5" fmla="*/ 0 h 756"/>
                  <a:gd name="T6" fmla="*/ 1 w 858"/>
                  <a:gd name="T7" fmla="*/ 1 h 756"/>
                  <a:gd name="T8" fmla="*/ 1 w 858"/>
                  <a:gd name="T9" fmla="*/ 1 h 756"/>
                  <a:gd name="T10" fmla="*/ 2 w 858"/>
                  <a:gd name="T11" fmla="*/ 1 h 756"/>
                  <a:gd name="T12" fmla="*/ 2 w 858"/>
                  <a:gd name="T13" fmla="*/ 1 h 756"/>
                  <a:gd name="T14" fmla="*/ 2 w 858"/>
                  <a:gd name="T15" fmla="*/ 1 h 756"/>
                  <a:gd name="T16" fmla="*/ 2 w 858"/>
                  <a:gd name="T17" fmla="*/ 2 h 756"/>
                  <a:gd name="T18" fmla="*/ 2 w 858"/>
                  <a:gd name="T19" fmla="*/ 2 h 756"/>
                  <a:gd name="T20" fmla="*/ 2 w 858"/>
                  <a:gd name="T21" fmla="*/ 2 h 756"/>
                  <a:gd name="T22" fmla="*/ 2 w 858"/>
                  <a:gd name="T23" fmla="*/ 2 h 756"/>
                  <a:gd name="T24" fmla="*/ 2 w 858"/>
                  <a:gd name="T25" fmla="*/ 2 h 756"/>
                  <a:gd name="T26" fmla="*/ 1 w 858"/>
                  <a:gd name="T27" fmla="*/ 2 h 756"/>
                  <a:gd name="T28" fmla="*/ 1 w 858"/>
                  <a:gd name="T29" fmla="*/ 2 h 756"/>
                  <a:gd name="T30" fmla="*/ 1 w 858"/>
                  <a:gd name="T31" fmla="*/ 2 h 756"/>
                  <a:gd name="T32" fmla="*/ 0 w 858"/>
                  <a:gd name="T33" fmla="*/ 2 h 756"/>
                  <a:gd name="T34" fmla="*/ 0 w 858"/>
                  <a:gd name="T35" fmla="*/ 2 h 756"/>
                  <a:gd name="T36" fmla="*/ 0 w 858"/>
                  <a:gd name="T37" fmla="*/ 1 h 756"/>
                  <a:gd name="T38" fmla="*/ 0 w 858"/>
                  <a:gd name="T39" fmla="*/ 1 h 756"/>
                  <a:gd name="T40" fmla="*/ 0 w 858"/>
                  <a:gd name="T41" fmla="*/ 1 h 756"/>
                  <a:gd name="T42" fmla="*/ 0 w 858"/>
                  <a:gd name="T43" fmla="*/ 1 h 756"/>
                  <a:gd name="T44" fmla="*/ 0 w 858"/>
                  <a:gd name="T45" fmla="*/ 0 h 756"/>
                  <a:gd name="T46" fmla="*/ 0 w 858"/>
                  <a:gd name="T47" fmla="*/ 0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8"/>
                  <a:gd name="T73" fmla="*/ 0 h 756"/>
                  <a:gd name="T74" fmla="*/ 858 w 858"/>
                  <a:gd name="T75" fmla="*/ 756 h 7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8" h="756">
                    <a:moveTo>
                      <a:pt x="0" y="21"/>
                    </a:moveTo>
                    <a:lnTo>
                      <a:pt x="444" y="0"/>
                    </a:lnTo>
                    <a:lnTo>
                      <a:pt x="495" y="132"/>
                    </a:lnTo>
                    <a:lnTo>
                      <a:pt x="414" y="288"/>
                    </a:lnTo>
                    <a:lnTo>
                      <a:pt x="399" y="396"/>
                    </a:lnTo>
                    <a:lnTo>
                      <a:pt x="708" y="372"/>
                    </a:lnTo>
                    <a:lnTo>
                      <a:pt x="690" y="441"/>
                    </a:lnTo>
                    <a:lnTo>
                      <a:pt x="741" y="528"/>
                    </a:lnTo>
                    <a:lnTo>
                      <a:pt x="786" y="588"/>
                    </a:lnTo>
                    <a:lnTo>
                      <a:pt x="741" y="633"/>
                    </a:lnTo>
                    <a:lnTo>
                      <a:pt x="858" y="708"/>
                    </a:lnTo>
                    <a:lnTo>
                      <a:pt x="804" y="756"/>
                    </a:lnTo>
                    <a:lnTo>
                      <a:pt x="681" y="675"/>
                    </a:lnTo>
                    <a:lnTo>
                      <a:pt x="549" y="747"/>
                    </a:lnTo>
                    <a:lnTo>
                      <a:pt x="384" y="633"/>
                    </a:lnTo>
                    <a:lnTo>
                      <a:pt x="300" y="669"/>
                    </a:lnTo>
                    <a:lnTo>
                      <a:pt x="162" y="630"/>
                    </a:lnTo>
                    <a:lnTo>
                      <a:pt x="39" y="642"/>
                    </a:lnTo>
                    <a:lnTo>
                      <a:pt x="63" y="567"/>
                    </a:lnTo>
                    <a:lnTo>
                      <a:pt x="51" y="483"/>
                    </a:lnTo>
                    <a:lnTo>
                      <a:pt x="102" y="399"/>
                    </a:lnTo>
                    <a:lnTo>
                      <a:pt x="33" y="279"/>
                    </a:lnTo>
                    <a:lnTo>
                      <a:pt x="0" y="222"/>
                    </a:lnTo>
                    <a:lnTo>
                      <a:pt x="0" y="21"/>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sp>
            <p:nvSpPr>
              <p:cNvPr id="38074" name="Freeform 20"/>
              <p:cNvSpPr>
                <a:spLocks/>
              </p:cNvSpPr>
              <p:nvPr/>
            </p:nvSpPr>
            <p:spPr bwMode="auto">
              <a:xfrm>
                <a:off x="3615" y="1434"/>
                <a:ext cx="229" cy="398"/>
              </a:xfrm>
              <a:custGeom>
                <a:avLst/>
                <a:gdLst>
                  <a:gd name="T0" fmla="*/ 0 w 537"/>
                  <a:gd name="T1" fmla="*/ 0 h 933"/>
                  <a:gd name="T2" fmla="*/ 0 w 537"/>
                  <a:gd name="T3" fmla="*/ 1 h 933"/>
                  <a:gd name="T4" fmla="*/ 0 w 537"/>
                  <a:gd name="T5" fmla="*/ 1 h 933"/>
                  <a:gd name="T6" fmla="*/ 0 w 537"/>
                  <a:gd name="T7" fmla="*/ 1 h 933"/>
                  <a:gd name="T8" fmla="*/ 0 w 537"/>
                  <a:gd name="T9" fmla="*/ 2 h 933"/>
                  <a:gd name="T10" fmla="*/ 0 w 537"/>
                  <a:gd name="T11" fmla="*/ 2 h 933"/>
                  <a:gd name="T12" fmla="*/ 1 w 537"/>
                  <a:gd name="T13" fmla="*/ 2 h 933"/>
                  <a:gd name="T14" fmla="*/ 1 w 537"/>
                  <a:gd name="T15" fmla="*/ 2 h 933"/>
                  <a:gd name="T16" fmla="*/ 1 w 537"/>
                  <a:gd name="T17" fmla="*/ 3 h 933"/>
                  <a:gd name="T18" fmla="*/ 1 w 537"/>
                  <a:gd name="T19" fmla="*/ 2 h 933"/>
                  <a:gd name="T20" fmla="*/ 1 w 537"/>
                  <a:gd name="T21" fmla="*/ 2 h 933"/>
                  <a:gd name="T22" fmla="*/ 1 w 537"/>
                  <a:gd name="T23" fmla="*/ 2 h 933"/>
                  <a:gd name="T24" fmla="*/ 1 w 537"/>
                  <a:gd name="T25" fmla="*/ 0 h 933"/>
                  <a:gd name="T26" fmla="*/ 0 w 537"/>
                  <a:gd name="T27" fmla="*/ 0 h 9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7"/>
                  <a:gd name="T43" fmla="*/ 0 h 933"/>
                  <a:gd name="T44" fmla="*/ 537 w 537"/>
                  <a:gd name="T45" fmla="*/ 933 h 9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7" h="933">
                    <a:moveTo>
                      <a:pt x="153" y="24"/>
                    </a:moveTo>
                    <a:lnTo>
                      <a:pt x="36" y="285"/>
                    </a:lnTo>
                    <a:lnTo>
                      <a:pt x="45" y="396"/>
                    </a:lnTo>
                    <a:lnTo>
                      <a:pt x="93" y="534"/>
                    </a:lnTo>
                    <a:lnTo>
                      <a:pt x="15" y="684"/>
                    </a:lnTo>
                    <a:lnTo>
                      <a:pt x="0" y="801"/>
                    </a:lnTo>
                    <a:lnTo>
                      <a:pt x="306" y="768"/>
                    </a:lnTo>
                    <a:lnTo>
                      <a:pt x="294" y="843"/>
                    </a:lnTo>
                    <a:lnTo>
                      <a:pt x="348" y="933"/>
                    </a:lnTo>
                    <a:lnTo>
                      <a:pt x="453" y="870"/>
                    </a:lnTo>
                    <a:lnTo>
                      <a:pt x="537" y="867"/>
                    </a:lnTo>
                    <a:lnTo>
                      <a:pt x="492" y="591"/>
                    </a:lnTo>
                    <a:lnTo>
                      <a:pt x="498" y="0"/>
                    </a:lnTo>
                    <a:lnTo>
                      <a:pt x="153" y="24"/>
                    </a:lnTo>
                    <a:close/>
                  </a:path>
                </a:pathLst>
              </a:custGeom>
              <a:solidFill>
                <a:srgbClr val="FFCCFF"/>
              </a:solidFill>
              <a:ln w="28575" cap="flat" cmpd="sng">
                <a:solidFill>
                  <a:srgbClr val="FF0000"/>
                </a:solidFill>
                <a:prstDash val="solid"/>
                <a:round/>
                <a:headEnd/>
                <a:tailEnd/>
              </a:ln>
            </p:spPr>
            <p:txBody>
              <a:bodyPr wrap="none" lIns="0" tIns="0" rIns="0" bIns="0" anchor="ctr">
                <a:spAutoFit/>
              </a:bodyPr>
              <a:lstStyle/>
              <a:p>
                <a:endParaRPr lang="en-US"/>
              </a:p>
            </p:txBody>
          </p:sp>
        </p:grpSp>
        <p:grpSp>
          <p:nvGrpSpPr>
            <p:cNvPr id="38041" name="Group 21"/>
            <p:cNvGrpSpPr>
              <a:grpSpLocks/>
            </p:cNvGrpSpPr>
            <p:nvPr/>
          </p:nvGrpSpPr>
          <p:grpSpPr bwMode="auto">
            <a:xfrm>
              <a:off x="3035" y="753"/>
              <a:ext cx="706" cy="328"/>
              <a:chOff x="1626" y="1097"/>
              <a:chExt cx="2609" cy="1214"/>
            </a:xfrm>
          </p:grpSpPr>
          <p:sp>
            <p:nvSpPr>
              <p:cNvPr id="38043" name="Freeform 22"/>
              <p:cNvSpPr>
                <a:spLocks/>
              </p:cNvSpPr>
              <p:nvPr/>
            </p:nvSpPr>
            <p:spPr bwMode="auto">
              <a:xfrm>
                <a:off x="2102" y="1151"/>
                <a:ext cx="1022" cy="515"/>
              </a:xfrm>
              <a:custGeom>
                <a:avLst/>
                <a:gdLst>
                  <a:gd name="T0" fmla="*/ 0 w 2044"/>
                  <a:gd name="T1" fmla="*/ 9 h 1028"/>
                  <a:gd name="T2" fmla="*/ 1 w 2044"/>
                  <a:gd name="T3" fmla="*/ 2 h 1028"/>
                  <a:gd name="T4" fmla="*/ 5 w 2044"/>
                  <a:gd name="T5" fmla="*/ 0 h 1028"/>
                  <a:gd name="T6" fmla="*/ 15 w 2044"/>
                  <a:gd name="T7" fmla="*/ 1 h 1028"/>
                  <a:gd name="T8" fmla="*/ 16 w 2044"/>
                  <a:gd name="T9" fmla="*/ 6 h 1028"/>
                  <a:gd name="T10" fmla="*/ 14 w 2044"/>
                  <a:gd name="T11" fmla="*/ 8 h 1028"/>
                  <a:gd name="T12" fmla="*/ 0 w 2044"/>
                  <a:gd name="T13" fmla="*/ 9 h 1028"/>
                  <a:gd name="T14" fmla="*/ 0 w 2044"/>
                  <a:gd name="T15" fmla="*/ 9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4" name="Freeform 23"/>
              <p:cNvSpPr>
                <a:spLocks/>
              </p:cNvSpPr>
              <p:nvPr/>
            </p:nvSpPr>
            <p:spPr bwMode="auto">
              <a:xfrm>
                <a:off x="1890" y="1945"/>
                <a:ext cx="339" cy="338"/>
              </a:xfrm>
              <a:custGeom>
                <a:avLst/>
                <a:gdLst>
                  <a:gd name="T0" fmla="*/ 4 w 676"/>
                  <a:gd name="T1" fmla="*/ 5 h 677"/>
                  <a:gd name="T2" fmla="*/ 3 w 676"/>
                  <a:gd name="T3" fmla="*/ 5 h 677"/>
                  <a:gd name="T4" fmla="*/ 2 w 676"/>
                  <a:gd name="T5" fmla="*/ 5 h 677"/>
                  <a:gd name="T6" fmla="*/ 2 w 676"/>
                  <a:gd name="T7" fmla="*/ 4 h 677"/>
                  <a:gd name="T8" fmla="*/ 1 w 676"/>
                  <a:gd name="T9" fmla="*/ 4 h 677"/>
                  <a:gd name="T10" fmla="*/ 1 w 676"/>
                  <a:gd name="T11" fmla="*/ 3 h 677"/>
                  <a:gd name="T12" fmla="*/ 0 w 676"/>
                  <a:gd name="T13" fmla="*/ 2 h 677"/>
                  <a:gd name="T14" fmla="*/ 1 w 676"/>
                  <a:gd name="T15" fmla="*/ 2 h 677"/>
                  <a:gd name="T16" fmla="*/ 1 w 676"/>
                  <a:gd name="T17" fmla="*/ 1 h 677"/>
                  <a:gd name="T18" fmla="*/ 1 w 676"/>
                  <a:gd name="T19" fmla="*/ 0 h 677"/>
                  <a:gd name="T20" fmla="*/ 2 w 676"/>
                  <a:gd name="T21" fmla="*/ 0 h 677"/>
                  <a:gd name="T22" fmla="*/ 3 w 676"/>
                  <a:gd name="T23" fmla="*/ 0 h 677"/>
                  <a:gd name="T24" fmla="*/ 4 w 676"/>
                  <a:gd name="T25" fmla="*/ 0 h 677"/>
                  <a:gd name="T26" fmla="*/ 4 w 676"/>
                  <a:gd name="T27" fmla="*/ 0 h 677"/>
                  <a:gd name="T28" fmla="*/ 5 w 676"/>
                  <a:gd name="T29" fmla="*/ 0 h 677"/>
                  <a:gd name="T30" fmla="*/ 5 w 676"/>
                  <a:gd name="T31" fmla="*/ 1 h 677"/>
                  <a:gd name="T32" fmla="*/ 6 w 676"/>
                  <a:gd name="T33" fmla="*/ 2 h 677"/>
                  <a:gd name="T34" fmla="*/ 6 w 676"/>
                  <a:gd name="T35" fmla="*/ 2 h 677"/>
                  <a:gd name="T36" fmla="*/ 6 w 676"/>
                  <a:gd name="T37" fmla="*/ 3 h 677"/>
                  <a:gd name="T38" fmla="*/ 5 w 676"/>
                  <a:gd name="T39" fmla="*/ 4 h 677"/>
                  <a:gd name="T40" fmla="*/ 5 w 676"/>
                  <a:gd name="T41" fmla="*/ 4 h 677"/>
                  <a:gd name="T42" fmla="*/ 4 w 676"/>
                  <a:gd name="T43" fmla="*/ 5 h 677"/>
                  <a:gd name="T44" fmla="*/ 4 w 676"/>
                  <a:gd name="T45" fmla="*/ 5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5" name="Freeform 24"/>
              <p:cNvSpPr>
                <a:spLocks/>
              </p:cNvSpPr>
              <p:nvPr/>
            </p:nvSpPr>
            <p:spPr bwMode="auto">
              <a:xfrm>
                <a:off x="1626" y="1457"/>
                <a:ext cx="2230" cy="675"/>
              </a:xfrm>
              <a:custGeom>
                <a:avLst/>
                <a:gdLst>
                  <a:gd name="T0" fmla="*/ 33 w 4460"/>
                  <a:gd name="T1" fmla="*/ 10 h 1352"/>
                  <a:gd name="T2" fmla="*/ 35 w 4460"/>
                  <a:gd name="T3" fmla="*/ 7 h 1352"/>
                  <a:gd name="T4" fmla="*/ 35 w 4460"/>
                  <a:gd name="T5" fmla="*/ 4 h 1352"/>
                  <a:gd name="T6" fmla="*/ 33 w 4460"/>
                  <a:gd name="T7" fmla="*/ 2 h 1352"/>
                  <a:gd name="T8" fmla="*/ 33 w 4460"/>
                  <a:gd name="T9" fmla="*/ 0 h 1352"/>
                  <a:gd name="T10" fmla="*/ 30 w 4460"/>
                  <a:gd name="T11" fmla="*/ 2 h 1352"/>
                  <a:gd name="T12" fmla="*/ 30 w 4460"/>
                  <a:gd name="T13" fmla="*/ 0 h 1352"/>
                  <a:gd name="T14" fmla="*/ 28 w 4460"/>
                  <a:gd name="T15" fmla="*/ 2 h 1352"/>
                  <a:gd name="T16" fmla="*/ 28 w 4460"/>
                  <a:gd name="T17" fmla="*/ 0 h 1352"/>
                  <a:gd name="T18" fmla="*/ 27 w 4460"/>
                  <a:gd name="T19" fmla="*/ 2 h 1352"/>
                  <a:gd name="T20" fmla="*/ 26 w 4460"/>
                  <a:gd name="T21" fmla="*/ 0 h 1352"/>
                  <a:gd name="T22" fmla="*/ 25 w 4460"/>
                  <a:gd name="T23" fmla="*/ 0 h 1352"/>
                  <a:gd name="T24" fmla="*/ 23 w 4460"/>
                  <a:gd name="T25" fmla="*/ 0 h 1352"/>
                  <a:gd name="T26" fmla="*/ 21 w 4460"/>
                  <a:gd name="T27" fmla="*/ 1 h 1352"/>
                  <a:gd name="T28" fmla="*/ 18 w 4460"/>
                  <a:gd name="T29" fmla="*/ 2 h 1352"/>
                  <a:gd name="T30" fmla="*/ 7 w 4460"/>
                  <a:gd name="T31" fmla="*/ 2 h 1352"/>
                  <a:gd name="T32" fmla="*/ 6 w 4460"/>
                  <a:gd name="T33" fmla="*/ 0 h 1352"/>
                  <a:gd name="T34" fmla="*/ 3 w 4460"/>
                  <a:gd name="T35" fmla="*/ 1 h 1352"/>
                  <a:gd name="T36" fmla="*/ 1 w 4460"/>
                  <a:gd name="T37" fmla="*/ 3 h 1352"/>
                  <a:gd name="T38" fmla="*/ 0 w 4460"/>
                  <a:gd name="T39" fmla="*/ 5 h 1352"/>
                  <a:gd name="T40" fmla="*/ 1 w 4460"/>
                  <a:gd name="T41" fmla="*/ 8 h 1352"/>
                  <a:gd name="T42" fmla="*/ 2 w 4460"/>
                  <a:gd name="T43" fmla="*/ 9 h 1352"/>
                  <a:gd name="T44" fmla="*/ 3 w 4460"/>
                  <a:gd name="T45" fmla="*/ 8 h 1352"/>
                  <a:gd name="T46" fmla="*/ 4 w 4460"/>
                  <a:gd name="T47" fmla="*/ 7 h 1352"/>
                  <a:gd name="T48" fmla="*/ 5 w 4460"/>
                  <a:gd name="T49" fmla="*/ 6 h 1352"/>
                  <a:gd name="T50" fmla="*/ 7 w 4460"/>
                  <a:gd name="T51" fmla="*/ 6 h 1352"/>
                  <a:gd name="T52" fmla="*/ 9 w 4460"/>
                  <a:gd name="T53" fmla="*/ 6 h 1352"/>
                  <a:gd name="T54" fmla="*/ 9 w 4460"/>
                  <a:gd name="T55" fmla="*/ 7 h 1352"/>
                  <a:gd name="T56" fmla="*/ 10 w 4460"/>
                  <a:gd name="T57" fmla="*/ 9 h 1352"/>
                  <a:gd name="T58" fmla="*/ 10 w 4460"/>
                  <a:gd name="T59" fmla="*/ 10 h 1352"/>
                  <a:gd name="T60" fmla="*/ 25 w 4460"/>
                  <a:gd name="T61" fmla="*/ 10 h 1352"/>
                  <a:gd name="T62" fmla="*/ 25 w 4460"/>
                  <a:gd name="T63" fmla="*/ 8 h 1352"/>
                  <a:gd name="T64" fmla="*/ 25 w 4460"/>
                  <a:gd name="T65" fmla="*/ 7 h 1352"/>
                  <a:gd name="T66" fmla="*/ 26 w 4460"/>
                  <a:gd name="T67" fmla="*/ 6 h 1352"/>
                  <a:gd name="T68" fmla="*/ 26 w 4460"/>
                  <a:gd name="T69" fmla="*/ 5 h 1352"/>
                  <a:gd name="T70" fmla="*/ 27 w 4460"/>
                  <a:gd name="T71" fmla="*/ 4 h 1352"/>
                  <a:gd name="T72" fmla="*/ 28 w 4460"/>
                  <a:gd name="T73" fmla="*/ 4 h 1352"/>
                  <a:gd name="T74" fmla="*/ 29 w 4460"/>
                  <a:gd name="T75" fmla="*/ 4 h 1352"/>
                  <a:gd name="T76" fmla="*/ 30 w 4460"/>
                  <a:gd name="T77" fmla="*/ 5 h 1352"/>
                  <a:gd name="T78" fmla="*/ 30 w 4460"/>
                  <a:gd name="T79" fmla="*/ 5 h 1352"/>
                  <a:gd name="T80" fmla="*/ 30 w 4460"/>
                  <a:gd name="T81" fmla="*/ 6 h 1352"/>
                  <a:gd name="T82" fmla="*/ 31 w 4460"/>
                  <a:gd name="T83" fmla="*/ 7 h 1352"/>
                  <a:gd name="T84" fmla="*/ 31 w 4460"/>
                  <a:gd name="T85" fmla="*/ 10 h 1352"/>
                  <a:gd name="T86" fmla="*/ 33 w 4460"/>
                  <a:gd name="T87" fmla="*/ 10 h 1352"/>
                  <a:gd name="T88" fmla="*/ 33 w 4460"/>
                  <a:gd name="T89" fmla="*/ 10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6" name="Freeform 25"/>
              <p:cNvSpPr>
                <a:spLocks/>
              </p:cNvSpPr>
              <p:nvPr/>
            </p:nvSpPr>
            <p:spPr bwMode="auto">
              <a:xfrm>
                <a:off x="3311" y="1835"/>
                <a:ext cx="266" cy="425"/>
              </a:xfrm>
              <a:custGeom>
                <a:avLst/>
                <a:gdLst>
                  <a:gd name="T0" fmla="*/ 3 w 530"/>
                  <a:gd name="T1" fmla="*/ 7 h 849"/>
                  <a:gd name="T2" fmla="*/ 2 w 530"/>
                  <a:gd name="T3" fmla="*/ 7 h 849"/>
                  <a:gd name="T4" fmla="*/ 2 w 530"/>
                  <a:gd name="T5" fmla="*/ 7 h 849"/>
                  <a:gd name="T6" fmla="*/ 1 w 530"/>
                  <a:gd name="T7" fmla="*/ 6 h 849"/>
                  <a:gd name="T8" fmla="*/ 1 w 530"/>
                  <a:gd name="T9" fmla="*/ 6 h 849"/>
                  <a:gd name="T10" fmla="*/ 1 w 530"/>
                  <a:gd name="T11" fmla="*/ 5 h 849"/>
                  <a:gd name="T12" fmla="*/ 0 w 530"/>
                  <a:gd name="T13" fmla="*/ 4 h 849"/>
                  <a:gd name="T14" fmla="*/ 1 w 530"/>
                  <a:gd name="T15" fmla="*/ 3 h 849"/>
                  <a:gd name="T16" fmla="*/ 1 w 530"/>
                  <a:gd name="T17" fmla="*/ 2 h 849"/>
                  <a:gd name="T18" fmla="*/ 1 w 530"/>
                  <a:gd name="T19" fmla="*/ 1 h 849"/>
                  <a:gd name="T20" fmla="*/ 2 w 530"/>
                  <a:gd name="T21" fmla="*/ 1 h 849"/>
                  <a:gd name="T22" fmla="*/ 3 w 530"/>
                  <a:gd name="T23" fmla="*/ 0 h 849"/>
                  <a:gd name="T24" fmla="*/ 3 w 530"/>
                  <a:gd name="T25" fmla="*/ 1 h 849"/>
                  <a:gd name="T26" fmla="*/ 4 w 530"/>
                  <a:gd name="T27" fmla="*/ 1 h 849"/>
                  <a:gd name="T28" fmla="*/ 4 w 530"/>
                  <a:gd name="T29" fmla="*/ 2 h 849"/>
                  <a:gd name="T30" fmla="*/ 5 w 530"/>
                  <a:gd name="T31" fmla="*/ 2 h 849"/>
                  <a:gd name="T32" fmla="*/ 5 w 530"/>
                  <a:gd name="T33" fmla="*/ 3 h 849"/>
                  <a:gd name="T34" fmla="*/ 5 w 530"/>
                  <a:gd name="T35" fmla="*/ 4 h 849"/>
                  <a:gd name="T36" fmla="*/ 4 w 530"/>
                  <a:gd name="T37" fmla="*/ 5 h 849"/>
                  <a:gd name="T38" fmla="*/ 4 w 530"/>
                  <a:gd name="T39" fmla="*/ 6 h 849"/>
                  <a:gd name="T40" fmla="*/ 3 w 530"/>
                  <a:gd name="T41" fmla="*/ 7 h 849"/>
                  <a:gd name="T42" fmla="*/ 3 w 530"/>
                  <a:gd name="T43" fmla="*/ 7 h 849"/>
                  <a:gd name="T44" fmla="*/ 3 w 530"/>
                  <a:gd name="T45" fmla="*/ 7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7" name="Freeform 26"/>
              <p:cNvSpPr>
                <a:spLocks/>
              </p:cNvSpPr>
              <p:nvPr/>
            </p:nvSpPr>
            <p:spPr bwMode="auto">
              <a:xfrm>
                <a:off x="3290" y="1805"/>
                <a:ext cx="304" cy="485"/>
              </a:xfrm>
              <a:custGeom>
                <a:avLst/>
                <a:gdLst>
                  <a:gd name="T0" fmla="*/ 1 w 606"/>
                  <a:gd name="T1" fmla="*/ 7 h 969"/>
                  <a:gd name="T2" fmla="*/ 1 w 606"/>
                  <a:gd name="T3" fmla="*/ 7 h 969"/>
                  <a:gd name="T4" fmla="*/ 1 w 606"/>
                  <a:gd name="T5" fmla="*/ 6 h 969"/>
                  <a:gd name="T6" fmla="*/ 1 w 606"/>
                  <a:gd name="T7" fmla="*/ 5 h 969"/>
                  <a:gd name="T8" fmla="*/ 0 w 606"/>
                  <a:gd name="T9" fmla="*/ 4 h 969"/>
                  <a:gd name="T10" fmla="*/ 1 w 606"/>
                  <a:gd name="T11" fmla="*/ 4 h 969"/>
                  <a:gd name="T12" fmla="*/ 1 w 606"/>
                  <a:gd name="T13" fmla="*/ 3 h 969"/>
                  <a:gd name="T14" fmla="*/ 1 w 606"/>
                  <a:gd name="T15" fmla="*/ 2 h 969"/>
                  <a:gd name="T16" fmla="*/ 2 w 606"/>
                  <a:gd name="T17" fmla="*/ 1 h 969"/>
                  <a:gd name="T18" fmla="*/ 2 w 606"/>
                  <a:gd name="T19" fmla="*/ 1 h 969"/>
                  <a:gd name="T20" fmla="*/ 3 w 606"/>
                  <a:gd name="T21" fmla="*/ 1 h 969"/>
                  <a:gd name="T22" fmla="*/ 3 w 606"/>
                  <a:gd name="T23" fmla="*/ 0 h 969"/>
                  <a:gd name="T24" fmla="*/ 4 w 606"/>
                  <a:gd name="T25" fmla="*/ 1 h 969"/>
                  <a:gd name="T26" fmla="*/ 4 w 606"/>
                  <a:gd name="T27" fmla="*/ 1 h 969"/>
                  <a:gd name="T28" fmla="*/ 5 w 606"/>
                  <a:gd name="T29" fmla="*/ 2 h 969"/>
                  <a:gd name="T30" fmla="*/ 5 w 606"/>
                  <a:gd name="T31" fmla="*/ 2 h 969"/>
                  <a:gd name="T32" fmla="*/ 5 w 606"/>
                  <a:gd name="T33" fmla="*/ 3 h 969"/>
                  <a:gd name="T34" fmla="*/ 5 w 606"/>
                  <a:gd name="T35" fmla="*/ 4 h 969"/>
                  <a:gd name="T36" fmla="*/ 5 w 606"/>
                  <a:gd name="T37" fmla="*/ 5 h 969"/>
                  <a:gd name="T38" fmla="*/ 5 w 606"/>
                  <a:gd name="T39" fmla="*/ 6 h 969"/>
                  <a:gd name="T40" fmla="*/ 5 w 606"/>
                  <a:gd name="T41" fmla="*/ 7 h 969"/>
                  <a:gd name="T42" fmla="*/ 4 w 606"/>
                  <a:gd name="T43" fmla="*/ 7 h 969"/>
                  <a:gd name="T44" fmla="*/ 4 w 606"/>
                  <a:gd name="T45" fmla="*/ 8 h 969"/>
                  <a:gd name="T46" fmla="*/ 3 w 606"/>
                  <a:gd name="T47" fmla="*/ 8 h 969"/>
                  <a:gd name="T48" fmla="*/ 2 w 606"/>
                  <a:gd name="T49" fmla="*/ 8 h 969"/>
                  <a:gd name="T50" fmla="*/ 2 w 606"/>
                  <a:gd name="T51" fmla="*/ 8 h 969"/>
                  <a:gd name="T52" fmla="*/ 1 w 606"/>
                  <a:gd name="T53" fmla="*/ 8 h 969"/>
                  <a:gd name="T54" fmla="*/ 2 w 606"/>
                  <a:gd name="T55" fmla="*/ 7 h 969"/>
                  <a:gd name="T56" fmla="*/ 3 w 606"/>
                  <a:gd name="T57" fmla="*/ 7 h 969"/>
                  <a:gd name="T58" fmla="*/ 3 w 606"/>
                  <a:gd name="T59" fmla="*/ 7 h 969"/>
                  <a:gd name="T60" fmla="*/ 3 w 606"/>
                  <a:gd name="T61" fmla="*/ 7 h 969"/>
                  <a:gd name="T62" fmla="*/ 4 w 606"/>
                  <a:gd name="T63" fmla="*/ 7 h 969"/>
                  <a:gd name="T64" fmla="*/ 4 w 606"/>
                  <a:gd name="T65" fmla="*/ 6 h 969"/>
                  <a:gd name="T66" fmla="*/ 4 w 606"/>
                  <a:gd name="T67" fmla="*/ 6 h 969"/>
                  <a:gd name="T68" fmla="*/ 5 w 606"/>
                  <a:gd name="T69" fmla="*/ 5 h 969"/>
                  <a:gd name="T70" fmla="*/ 5 w 606"/>
                  <a:gd name="T71" fmla="*/ 4 h 969"/>
                  <a:gd name="T72" fmla="*/ 5 w 606"/>
                  <a:gd name="T73" fmla="*/ 4 h 969"/>
                  <a:gd name="T74" fmla="*/ 5 w 606"/>
                  <a:gd name="T75" fmla="*/ 3 h 969"/>
                  <a:gd name="T76" fmla="*/ 4 w 606"/>
                  <a:gd name="T77" fmla="*/ 2 h 969"/>
                  <a:gd name="T78" fmla="*/ 4 w 606"/>
                  <a:gd name="T79" fmla="*/ 2 h 969"/>
                  <a:gd name="T80" fmla="*/ 4 w 606"/>
                  <a:gd name="T81" fmla="*/ 2 h 969"/>
                  <a:gd name="T82" fmla="*/ 3 w 606"/>
                  <a:gd name="T83" fmla="*/ 1 h 969"/>
                  <a:gd name="T84" fmla="*/ 3 w 606"/>
                  <a:gd name="T85" fmla="*/ 1 h 969"/>
                  <a:gd name="T86" fmla="*/ 2 w 606"/>
                  <a:gd name="T87" fmla="*/ 2 h 969"/>
                  <a:gd name="T88" fmla="*/ 2 w 606"/>
                  <a:gd name="T89" fmla="*/ 2 h 969"/>
                  <a:gd name="T90" fmla="*/ 2 w 606"/>
                  <a:gd name="T91" fmla="*/ 2 h 969"/>
                  <a:gd name="T92" fmla="*/ 1 w 606"/>
                  <a:gd name="T93" fmla="*/ 3 h 969"/>
                  <a:gd name="T94" fmla="*/ 1 w 606"/>
                  <a:gd name="T95" fmla="*/ 4 h 969"/>
                  <a:gd name="T96" fmla="*/ 1 w 606"/>
                  <a:gd name="T97" fmla="*/ 4 h 969"/>
                  <a:gd name="T98" fmla="*/ 1 w 606"/>
                  <a:gd name="T99" fmla="*/ 5 h 969"/>
                  <a:gd name="T100" fmla="*/ 1 w 606"/>
                  <a:gd name="T101" fmla="*/ 6 h 969"/>
                  <a:gd name="T102" fmla="*/ 1 w 606"/>
                  <a:gd name="T103" fmla="*/ 6 h 969"/>
                  <a:gd name="T104" fmla="*/ 2 w 606"/>
                  <a:gd name="T105" fmla="*/ 7 h 969"/>
                  <a:gd name="T106" fmla="*/ 1 w 606"/>
                  <a:gd name="T107" fmla="*/ 7 h 969"/>
                  <a:gd name="T108" fmla="*/ 1 w 606"/>
                  <a:gd name="T109" fmla="*/ 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8" name="Freeform 27"/>
              <p:cNvSpPr>
                <a:spLocks/>
              </p:cNvSpPr>
              <p:nvPr/>
            </p:nvSpPr>
            <p:spPr bwMode="auto">
              <a:xfrm>
                <a:off x="3338" y="2198"/>
                <a:ext cx="61" cy="58"/>
              </a:xfrm>
              <a:custGeom>
                <a:avLst/>
                <a:gdLst>
                  <a:gd name="T0" fmla="*/ 1 w 122"/>
                  <a:gd name="T1" fmla="*/ 1 h 116"/>
                  <a:gd name="T2" fmla="*/ 1 w 122"/>
                  <a:gd name="T3" fmla="*/ 0 h 116"/>
                  <a:gd name="T4" fmla="*/ 0 w 122"/>
                  <a:gd name="T5" fmla="*/ 1 h 116"/>
                  <a:gd name="T6" fmla="*/ 1 w 122"/>
                  <a:gd name="T7" fmla="*/ 1 h 116"/>
                  <a:gd name="T8" fmla="*/ 1 w 122"/>
                  <a:gd name="T9" fmla="*/ 1 h 116"/>
                  <a:gd name="T10" fmla="*/ 1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9" name="Freeform 28"/>
              <p:cNvSpPr>
                <a:spLocks/>
              </p:cNvSpPr>
              <p:nvPr/>
            </p:nvSpPr>
            <p:spPr bwMode="auto">
              <a:xfrm>
                <a:off x="3364" y="1921"/>
                <a:ext cx="157" cy="252"/>
              </a:xfrm>
              <a:custGeom>
                <a:avLst/>
                <a:gdLst>
                  <a:gd name="T0" fmla="*/ 0 w 316"/>
                  <a:gd name="T1" fmla="*/ 4 h 503"/>
                  <a:gd name="T2" fmla="*/ 1 w 316"/>
                  <a:gd name="T3" fmla="*/ 4 h 503"/>
                  <a:gd name="T4" fmla="*/ 1 w 316"/>
                  <a:gd name="T5" fmla="*/ 4 h 503"/>
                  <a:gd name="T6" fmla="*/ 1 w 316"/>
                  <a:gd name="T7" fmla="*/ 4 h 503"/>
                  <a:gd name="T8" fmla="*/ 1 w 316"/>
                  <a:gd name="T9" fmla="*/ 4 h 503"/>
                  <a:gd name="T10" fmla="*/ 2 w 316"/>
                  <a:gd name="T11" fmla="*/ 4 h 503"/>
                  <a:gd name="T12" fmla="*/ 2 w 316"/>
                  <a:gd name="T13" fmla="*/ 3 h 503"/>
                  <a:gd name="T14" fmla="*/ 2 w 316"/>
                  <a:gd name="T15" fmla="*/ 3 h 503"/>
                  <a:gd name="T16" fmla="*/ 2 w 316"/>
                  <a:gd name="T17" fmla="*/ 2 h 503"/>
                  <a:gd name="T18" fmla="*/ 2 w 316"/>
                  <a:gd name="T19" fmla="*/ 2 h 503"/>
                  <a:gd name="T20" fmla="*/ 2 w 316"/>
                  <a:gd name="T21" fmla="*/ 1 h 503"/>
                  <a:gd name="T22" fmla="*/ 2 w 316"/>
                  <a:gd name="T23" fmla="*/ 1 h 503"/>
                  <a:gd name="T24" fmla="*/ 1 w 316"/>
                  <a:gd name="T25" fmla="*/ 1 h 503"/>
                  <a:gd name="T26" fmla="*/ 1 w 316"/>
                  <a:gd name="T27" fmla="*/ 1 h 503"/>
                  <a:gd name="T28" fmla="*/ 1 w 316"/>
                  <a:gd name="T29" fmla="*/ 0 h 503"/>
                  <a:gd name="T30" fmla="*/ 1 w 316"/>
                  <a:gd name="T31" fmla="*/ 1 h 503"/>
                  <a:gd name="T32" fmla="*/ 0 w 316"/>
                  <a:gd name="T33" fmla="*/ 1 h 503"/>
                  <a:gd name="T34" fmla="*/ 0 w 316"/>
                  <a:gd name="T35" fmla="*/ 1 h 503"/>
                  <a:gd name="T36" fmla="*/ 0 w 316"/>
                  <a:gd name="T37" fmla="*/ 1 h 503"/>
                  <a:gd name="T38" fmla="*/ 0 w 316"/>
                  <a:gd name="T39" fmla="*/ 2 h 503"/>
                  <a:gd name="T40" fmla="*/ 0 w 316"/>
                  <a:gd name="T41" fmla="*/ 2 h 503"/>
                  <a:gd name="T42" fmla="*/ 0 w 316"/>
                  <a:gd name="T43" fmla="*/ 3 h 503"/>
                  <a:gd name="T44" fmla="*/ 0 w 316"/>
                  <a:gd name="T45" fmla="*/ 3 h 503"/>
                  <a:gd name="T46" fmla="*/ 0 w 316"/>
                  <a:gd name="T47" fmla="*/ 4 h 503"/>
                  <a:gd name="T48" fmla="*/ 0 w 316"/>
                  <a:gd name="T49" fmla="*/ 4 h 503"/>
                  <a:gd name="T50" fmla="*/ 0 w 316"/>
                  <a:gd name="T51" fmla="*/ 4 h 503"/>
                  <a:gd name="T52" fmla="*/ 0 w 316"/>
                  <a:gd name="T53" fmla="*/ 4 h 503"/>
                  <a:gd name="T54" fmla="*/ 0 w 316"/>
                  <a:gd name="T55" fmla="*/ 4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0" name="Freeform 29"/>
              <p:cNvSpPr>
                <a:spLocks/>
              </p:cNvSpPr>
              <p:nvPr/>
            </p:nvSpPr>
            <p:spPr bwMode="auto">
              <a:xfrm>
                <a:off x="1870" y="1922"/>
                <a:ext cx="385" cy="389"/>
              </a:xfrm>
              <a:custGeom>
                <a:avLst/>
                <a:gdLst>
                  <a:gd name="T0" fmla="*/ 2 w 770"/>
                  <a:gd name="T1" fmla="*/ 6 h 778"/>
                  <a:gd name="T2" fmla="*/ 1 w 770"/>
                  <a:gd name="T3" fmla="*/ 6 h 778"/>
                  <a:gd name="T4" fmla="*/ 1 w 770"/>
                  <a:gd name="T5" fmla="*/ 5 h 778"/>
                  <a:gd name="T6" fmla="*/ 1 w 770"/>
                  <a:gd name="T7" fmla="*/ 5 h 778"/>
                  <a:gd name="T8" fmla="*/ 0 w 770"/>
                  <a:gd name="T9" fmla="*/ 3 h 778"/>
                  <a:gd name="T10" fmla="*/ 0 w 770"/>
                  <a:gd name="T11" fmla="*/ 3 h 778"/>
                  <a:gd name="T12" fmla="*/ 1 w 770"/>
                  <a:gd name="T13" fmla="*/ 2 h 778"/>
                  <a:gd name="T14" fmla="*/ 1 w 770"/>
                  <a:gd name="T15" fmla="*/ 2 h 778"/>
                  <a:gd name="T16" fmla="*/ 2 w 770"/>
                  <a:gd name="T17" fmla="*/ 1 h 778"/>
                  <a:gd name="T18" fmla="*/ 2 w 770"/>
                  <a:gd name="T19" fmla="*/ 1 h 778"/>
                  <a:gd name="T20" fmla="*/ 3 w 770"/>
                  <a:gd name="T21" fmla="*/ 1 h 778"/>
                  <a:gd name="T22" fmla="*/ 3 w 770"/>
                  <a:gd name="T23" fmla="*/ 0 h 778"/>
                  <a:gd name="T24" fmla="*/ 3 w 770"/>
                  <a:gd name="T25" fmla="*/ 1 h 778"/>
                  <a:gd name="T26" fmla="*/ 5 w 770"/>
                  <a:gd name="T27" fmla="*/ 1 h 778"/>
                  <a:gd name="T28" fmla="*/ 6 w 770"/>
                  <a:gd name="T29" fmla="*/ 1 h 778"/>
                  <a:gd name="T30" fmla="*/ 6 w 770"/>
                  <a:gd name="T31" fmla="*/ 2 h 778"/>
                  <a:gd name="T32" fmla="*/ 6 w 770"/>
                  <a:gd name="T33" fmla="*/ 2 h 778"/>
                  <a:gd name="T34" fmla="*/ 6 w 770"/>
                  <a:gd name="T35" fmla="*/ 3 h 778"/>
                  <a:gd name="T36" fmla="*/ 6 w 770"/>
                  <a:gd name="T37" fmla="*/ 3 h 778"/>
                  <a:gd name="T38" fmla="*/ 6 w 770"/>
                  <a:gd name="T39" fmla="*/ 5 h 778"/>
                  <a:gd name="T40" fmla="*/ 6 w 770"/>
                  <a:gd name="T41" fmla="*/ 5 h 778"/>
                  <a:gd name="T42" fmla="*/ 5 w 770"/>
                  <a:gd name="T43" fmla="*/ 6 h 778"/>
                  <a:gd name="T44" fmla="*/ 5 w 770"/>
                  <a:gd name="T45" fmla="*/ 6 h 778"/>
                  <a:gd name="T46" fmla="*/ 3 w 770"/>
                  <a:gd name="T47" fmla="*/ 6 h 778"/>
                  <a:gd name="T48" fmla="*/ 3 w 770"/>
                  <a:gd name="T49" fmla="*/ 6 h 778"/>
                  <a:gd name="T50" fmla="*/ 3 w 770"/>
                  <a:gd name="T51" fmla="*/ 6 h 778"/>
                  <a:gd name="T52" fmla="*/ 2 w 770"/>
                  <a:gd name="T53" fmla="*/ 6 h 778"/>
                  <a:gd name="T54" fmla="*/ 3 w 770"/>
                  <a:gd name="T55" fmla="*/ 6 h 778"/>
                  <a:gd name="T56" fmla="*/ 3 w 770"/>
                  <a:gd name="T57" fmla="*/ 6 h 778"/>
                  <a:gd name="T58" fmla="*/ 3 w 770"/>
                  <a:gd name="T59" fmla="*/ 6 h 778"/>
                  <a:gd name="T60" fmla="*/ 3 w 770"/>
                  <a:gd name="T61" fmla="*/ 6 h 778"/>
                  <a:gd name="T62" fmla="*/ 5 w 770"/>
                  <a:gd name="T63" fmla="*/ 5 h 778"/>
                  <a:gd name="T64" fmla="*/ 5 w 770"/>
                  <a:gd name="T65" fmla="*/ 5 h 778"/>
                  <a:gd name="T66" fmla="*/ 6 w 770"/>
                  <a:gd name="T67" fmla="*/ 3 h 778"/>
                  <a:gd name="T68" fmla="*/ 6 w 770"/>
                  <a:gd name="T69" fmla="*/ 3 h 778"/>
                  <a:gd name="T70" fmla="*/ 6 w 770"/>
                  <a:gd name="T71" fmla="*/ 3 h 778"/>
                  <a:gd name="T72" fmla="*/ 6 w 770"/>
                  <a:gd name="T73" fmla="*/ 3 h 778"/>
                  <a:gd name="T74" fmla="*/ 5 w 770"/>
                  <a:gd name="T75" fmla="*/ 2 h 778"/>
                  <a:gd name="T76" fmla="*/ 5 w 770"/>
                  <a:gd name="T77" fmla="*/ 2 h 778"/>
                  <a:gd name="T78" fmla="*/ 5 w 770"/>
                  <a:gd name="T79" fmla="*/ 2 h 778"/>
                  <a:gd name="T80" fmla="*/ 3 w 770"/>
                  <a:gd name="T81" fmla="*/ 1 h 778"/>
                  <a:gd name="T82" fmla="*/ 3 w 770"/>
                  <a:gd name="T83" fmla="*/ 1 h 778"/>
                  <a:gd name="T84" fmla="*/ 3 w 770"/>
                  <a:gd name="T85" fmla="*/ 1 h 778"/>
                  <a:gd name="T86" fmla="*/ 3 w 770"/>
                  <a:gd name="T87" fmla="*/ 1 h 778"/>
                  <a:gd name="T88" fmla="*/ 2 w 770"/>
                  <a:gd name="T89" fmla="*/ 2 h 778"/>
                  <a:gd name="T90" fmla="*/ 2 w 770"/>
                  <a:gd name="T91" fmla="*/ 2 h 778"/>
                  <a:gd name="T92" fmla="*/ 1 w 770"/>
                  <a:gd name="T93" fmla="*/ 3 h 778"/>
                  <a:gd name="T94" fmla="*/ 1 w 770"/>
                  <a:gd name="T95" fmla="*/ 3 h 778"/>
                  <a:gd name="T96" fmla="*/ 1 w 770"/>
                  <a:gd name="T97" fmla="*/ 3 h 778"/>
                  <a:gd name="T98" fmla="*/ 1 w 770"/>
                  <a:gd name="T99" fmla="*/ 3 h 778"/>
                  <a:gd name="T100" fmla="*/ 2 w 770"/>
                  <a:gd name="T101" fmla="*/ 5 h 778"/>
                  <a:gd name="T102" fmla="*/ 2 w 770"/>
                  <a:gd name="T103" fmla="*/ 5 h 778"/>
                  <a:gd name="T104" fmla="*/ 2 w 770"/>
                  <a:gd name="T105" fmla="*/ 6 h 778"/>
                  <a:gd name="T106" fmla="*/ 2 w 770"/>
                  <a:gd name="T107" fmla="*/ 6 h 778"/>
                  <a:gd name="T108" fmla="*/ 2 w 770"/>
                  <a:gd name="T109" fmla="*/ 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1" name="Freeform 30"/>
              <p:cNvSpPr>
                <a:spLocks/>
              </p:cNvSpPr>
              <p:nvPr/>
            </p:nvSpPr>
            <p:spPr bwMode="auto">
              <a:xfrm>
                <a:off x="1951" y="2242"/>
                <a:ext cx="75" cy="46"/>
              </a:xfrm>
              <a:custGeom>
                <a:avLst/>
                <a:gdLst>
                  <a:gd name="T0" fmla="*/ 1 w 150"/>
                  <a:gd name="T1" fmla="*/ 0 h 93"/>
                  <a:gd name="T2" fmla="*/ 1 w 150"/>
                  <a:gd name="T3" fmla="*/ 0 h 93"/>
                  <a:gd name="T4" fmla="*/ 0 w 150"/>
                  <a:gd name="T5" fmla="*/ 0 h 93"/>
                  <a:gd name="T6" fmla="*/ 1 w 150"/>
                  <a:gd name="T7" fmla="*/ 0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2" name="Freeform 31"/>
              <p:cNvSpPr>
                <a:spLocks/>
              </p:cNvSpPr>
              <p:nvPr/>
            </p:nvSpPr>
            <p:spPr bwMode="auto">
              <a:xfrm>
                <a:off x="1962" y="2016"/>
                <a:ext cx="201" cy="201"/>
              </a:xfrm>
              <a:custGeom>
                <a:avLst/>
                <a:gdLst>
                  <a:gd name="T0" fmla="*/ 1 w 403"/>
                  <a:gd name="T1" fmla="*/ 4 h 401"/>
                  <a:gd name="T2" fmla="*/ 1 w 403"/>
                  <a:gd name="T3" fmla="*/ 4 h 401"/>
                  <a:gd name="T4" fmla="*/ 2 w 403"/>
                  <a:gd name="T5" fmla="*/ 4 h 401"/>
                  <a:gd name="T6" fmla="*/ 2 w 403"/>
                  <a:gd name="T7" fmla="*/ 3 h 401"/>
                  <a:gd name="T8" fmla="*/ 2 w 403"/>
                  <a:gd name="T9" fmla="*/ 3 h 401"/>
                  <a:gd name="T10" fmla="*/ 2 w 403"/>
                  <a:gd name="T11" fmla="*/ 3 h 401"/>
                  <a:gd name="T12" fmla="*/ 3 w 403"/>
                  <a:gd name="T13" fmla="*/ 2 h 401"/>
                  <a:gd name="T14" fmla="*/ 3 w 403"/>
                  <a:gd name="T15" fmla="*/ 2 h 401"/>
                  <a:gd name="T16" fmla="*/ 3 w 403"/>
                  <a:gd name="T17" fmla="*/ 2 h 401"/>
                  <a:gd name="T18" fmla="*/ 3 w 403"/>
                  <a:gd name="T19" fmla="*/ 1 h 401"/>
                  <a:gd name="T20" fmla="*/ 2 w 403"/>
                  <a:gd name="T21" fmla="*/ 1 h 401"/>
                  <a:gd name="T22" fmla="*/ 2 w 403"/>
                  <a:gd name="T23" fmla="*/ 1 h 401"/>
                  <a:gd name="T24" fmla="*/ 2 w 403"/>
                  <a:gd name="T25" fmla="*/ 1 h 401"/>
                  <a:gd name="T26" fmla="*/ 1 w 403"/>
                  <a:gd name="T27" fmla="*/ 1 h 401"/>
                  <a:gd name="T28" fmla="*/ 1 w 403"/>
                  <a:gd name="T29" fmla="*/ 0 h 401"/>
                  <a:gd name="T30" fmla="*/ 1 w 403"/>
                  <a:gd name="T31" fmla="*/ 1 h 401"/>
                  <a:gd name="T32" fmla="*/ 0 w 403"/>
                  <a:gd name="T33" fmla="*/ 1 h 401"/>
                  <a:gd name="T34" fmla="*/ 0 w 403"/>
                  <a:gd name="T35" fmla="*/ 1 h 401"/>
                  <a:gd name="T36" fmla="*/ 0 w 403"/>
                  <a:gd name="T37" fmla="*/ 1 h 401"/>
                  <a:gd name="T38" fmla="*/ 0 w 403"/>
                  <a:gd name="T39" fmla="*/ 2 h 401"/>
                  <a:gd name="T40" fmla="*/ 0 w 403"/>
                  <a:gd name="T41" fmla="*/ 2 h 401"/>
                  <a:gd name="T42" fmla="*/ 0 w 403"/>
                  <a:gd name="T43" fmla="*/ 2 h 401"/>
                  <a:gd name="T44" fmla="*/ 0 w 403"/>
                  <a:gd name="T45" fmla="*/ 3 h 401"/>
                  <a:gd name="T46" fmla="*/ 0 w 403"/>
                  <a:gd name="T47" fmla="*/ 3 h 401"/>
                  <a:gd name="T48" fmla="*/ 0 w 403"/>
                  <a:gd name="T49" fmla="*/ 3 h 401"/>
                  <a:gd name="T50" fmla="*/ 0 w 403"/>
                  <a:gd name="T51" fmla="*/ 4 h 401"/>
                  <a:gd name="T52" fmla="*/ 1 w 403"/>
                  <a:gd name="T53" fmla="*/ 4 h 401"/>
                  <a:gd name="T54" fmla="*/ 1 w 403"/>
                  <a:gd name="T55" fmla="*/ 4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3" name="Freeform 32"/>
              <p:cNvSpPr>
                <a:spLocks/>
              </p:cNvSpPr>
              <p:nvPr/>
            </p:nvSpPr>
            <p:spPr bwMode="auto">
              <a:xfrm>
                <a:off x="2039" y="1097"/>
                <a:ext cx="1126" cy="599"/>
              </a:xfrm>
              <a:custGeom>
                <a:avLst/>
                <a:gdLst>
                  <a:gd name="T0" fmla="*/ 18 w 2251"/>
                  <a:gd name="T1" fmla="*/ 7 h 1197"/>
                  <a:gd name="T2" fmla="*/ 16 w 2251"/>
                  <a:gd name="T3" fmla="*/ 1 h 1197"/>
                  <a:gd name="T4" fmla="*/ 15 w 2251"/>
                  <a:gd name="T5" fmla="*/ 1 h 1197"/>
                  <a:gd name="T6" fmla="*/ 13 w 2251"/>
                  <a:gd name="T7" fmla="*/ 0 h 1197"/>
                  <a:gd name="T8" fmla="*/ 7 w 2251"/>
                  <a:gd name="T9" fmla="*/ 1 h 1197"/>
                  <a:gd name="T10" fmla="*/ 6 w 2251"/>
                  <a:gd name="T11" fmla="*/ 1 h 1197"/>
                  <a:gd name="T12" fmla="*/ 4 w 2251"/>
                  <a:gd name="T13" fmla="*/ 1 h 1197"/>
                  <a:gd name="T14" fmla="*/ 4 w 2251"/>
                  <a:gd name="T15" fmla="*/ 1 h 1197"/>
                  <a:gd name="T16" fmla="*/ 3 w 2251"/>
                  <a:gd name="T17" fmla="*/ 1 h 1197"/>
                  <a:gd name="T18" fmla="*/ 2 w 2251"/>
                  <a:gd name="T19" fmla="*/ 2 h 1197"/>
                  <a:gd name="T20" fmla="*/ 1 w 2251"/>
                  <a:gd name="T21" fmla="*/ 2 h 1197"/>
                  <a:gd name="T22" fmla="*/ 1 w 2251"/>
                  <a:gd name="T23" fmla="*/ 3 h 1197"/>
                  <a:gd name="T24" fmla="*/ 1 w 2251"/>
                  <a:gd name="T25" fmla="*/ 4 h 1197"/>
                  <a:gd name="T26" fmla="*/ 0 w 2251"/>
                  <a:gd name="T27" fmla="*/ 7 h 1197"/>
                  <a:gd name="T28" fmla="*/ 2 w 2251"/>
                  <a:gd name="T29" fmla="*/ 10 h 1197"/>
                  <a:gd name="T30" fmla="*/ 3 w 2251"/>
                  <a:gd name="T31" fmla="*/ 4 h 1197"/>
                  <a:gd name="T32" fmla="*/ 3 w 2251"/>
                  <a:gd name="T33" fmla="*/ 4 h 1197"/>
                  <a:gd name="T34" fmla="*/ 4 w 2251"/>
                  <a:gd name="T35" fmla="*/ 3 h 1197"/>
                  <a:gd name="T36" fmla="*/ 4 w 2251"/>
                  <a:gd name="T37" fmla="*/ 3 h 1197"/>
                  <a:gd name="T38" fmla="*/ 5 w 2251"/>
                  <a:gd name="T39" fmla="*/ 3 h 1197"/>
                  <a:gd name="T40" fmla="*/ 8 w 2251"/>
                  <a:gd name="T41" fmla="*/ 2 h 1197"/>
                  <a:gd name="T42" fmla="*/ 8 w 2251"/>
                  <a:gd name="T43" fmla="*/ 10 h 1197"/>
                  <a:gd name="T44" fmla="*/ 9 w 2251"/>
                  <a:gd name="T45" fmla="*/ 10 h 1197"/>
                  <a:gd name="T46" fmla="*/ 9 w 2251"/>
                  <a:gd name="T47" fmla="*/ 2 h 1197"/>
                  <a:gd name="T48" fmla="*/ 15 w 2251"/>
                  <a:gd name="T49" fmla="*/ 2 h 1197"/>
                  <a:gd name="T50" fmla="*/ 17 w 2251"/>
                  <a:gd name="T51" fmla="*/ 8 h 1197"/>
                  <a:gd name="T52" fmla="*/ 18 w 2251"/>
                  <a:gd name="T53" fmla="*/ 7 h 1197"/>
                  <a:gd name="T54" fmla="*/ 18 w 2251"/>
                  <a:gd name="T55" fmla="*/ 7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4" name="Freeform 33"/>
              <p:cNvSpPr>
                <a:spLocks/>
              </p:cNvSpPr>
              <p:nvPr/>
            </p:nvSpPr>
            <p:spPr bwMode="auto">
              <a:xfrm>
                <a:off x="2910" y="1390"/>
                <a:ext cx="138" cy="194"/>
              </a:xfrm>
              <a:custGeom>
                <a:avLst/>
                <a:gdLst>
                  <a:gd name="T0" fmla="*/ 1 w 276"/>
                  <a:gd name="T1" fmla="*/ 3 h 388"/>
                  <a:gd name="T2" fmla="*/ 1 w 276"/>
                  <a:gd name="T3" fmla="*/ 3 h 388"/>
                  <a:gd name="T4" fmla="*/ 0 w 276"/>
                  <a:gd name="T5" fmla="*/ 3 h 388"/>
                  <a:gd name="T6" fmla="*/ 1 w 276"/>
                  <a:gd name="T7" fmla="*/ 2 h 388"/>
                  <a:gd name="T8" fmla="*/ 1 w 276"/>
                  <a:gd name="T9" fmla="*/ 2 h 388"/>
                  <a:gd name="T10" fmla="*/ 1 w 276"/>
                  <a:gd name="T11" fmla="*/ 1 h 388"/>
                  <a:gd name="T12" fmla="*/ 1 w 276"/>
                  <a:gd name="T13" fmla="*/ 1 h 388"/>
                  <a:gd name="T14" fmla="*/ 1 w 276"/>
                  <a:gd name="T15" fmla="*/ 1 h 388"/>
                  <a:gd name="T16" fmla="*/ 1 w 276"/>
                  <a:gd name="T17" fmla="*/ 1 h 388"/>
                  <a:gd name="T18" fmla="*/ 1 w 276"/>
                  <a:gd name="T19" fmla="*/ 1 h 388"/>
                  <a:gd name="T20" fmla="*/ 1 w 276"/>
                  <a:gd name="T21" fmla="*/ 0 h 388"/>
                  <a:gd name="T22" fmla="*/ 1 w 276"/>
                  <a:gd name="T23" fmla="*/ 1 h 388"/>
                  <a:gd name="T24" fmla="*/ 1 w 276"/>
                  <a:gd name="T25" fmla="*/ 1 h 388"/>
                  <a:gd name="T26" fmla="*/ 1 w 276"/>
                  <a:gd name="T27" fmla="*/ 1 h 388"/>
                  <a:gd name="T28" fmla="*/ 2 w 276"/>
                  <a:gd name="T29" fmla="*/ 1 h 388"/>
                  <a:gd name="T30" fmla="*/ 2 w 276"/>
                  <a:gd name="T31" fmla="*/ 1 h 388"/>
                  <a:gd name="T32" fmla="*/ 2 w 276"/>
                  <a:gd name="T33" fmla="*/ 2 h 388"/>
                  <a:gd name="T34" fmla="*/ 2 w 276"/>
                  <a:gd name="T35" fmla="*/ 2 h 388"/>
                  <a:gd name="T36" fmla="*/ 1 w 276"/>
                  <a:gd name="T37" fmla="*/ 3 h 388"/>
                  <a:gd name="T38" fmla="*/ 1 w 276"/>
                  <a:gd name="T39" fmla="*/ 3 h 388"/>
                  <a:gd name="T40" fmla="*/ 1 w 276"/>
                  <a:gd name="T41" fmla="*/ 3 h 388"/>
                  <a:gd name="T42" fmla="*/ 1 w 276"/>
                  <a:gd name="T43" fmla="*/ 3 h 388"/>
                  <a:gd name="T44" fmla="*/ 1 w 276"/>
                  <a:gd name="T45" fmla="*/ 3 h 388"/>
                  <a:gd name="T46" fmla="*/ 1 w 276"/>
                  <a:gd name="T47" fmla="*/ 3 h 388"/>
                  <a:gd name="T48" fmla="*/ 1 w 276"/>
                  <a:gd name="T49" fmla="*/ 3 h 388"/>
                  <a:gd name="T50" fmla="*/ 1 w 276"/>
                  <a:gd name="T51" fmla="*/ 3 h 388"/>
                  <a:gd name="T52" fmla="*/ 1 w 276"/>
                  <a:gd name="T53" fmla="*/ 3 h 388"/>
                  <a:gd name="T54" fmla="*/ 1 w 276"/>
                  <a:gd name="T55" fmla="*/ 3 h 388"/>
                  <a:gd name="T56" fmla="*/ 1 w 276"/>
                  <a:gd name="T57" fmla="*/ 3 h 388"/>
                  <a:gd name="T58" fmla="*/ 1 w 276"/>
                  <a:gd name="T59" fmla="*/ 3 h 388"/>
                  <a:gd name="T60" fmla="*/ 1 w 276"/>
                  <a:gd name="T61" fmla="*/ 3 h 388"/>
                  <a:gd name="T62" fmla="*/ 1 w 276"/>
                  <a:gd name="T63" fmla="*/ 3 h 388"/>
                  <a:gd name="T64" fmla="*/ 1 w 276"/>
                  <a:gd name="T65" fmla="*/ 3 h 388"/>
                  <a:gd name="T66" fmla="*/ 1 w 276"/>
                  <a:gd name="T67" fmla="*/ 3 h 388"/>
                  <a:gd name="T68" fmla="*/ 1 w 276"/>
                  <a:gd name="T69" fmla="*/ 2 h 388"/>
                  <a:gd name="T70" fmla="*/ 1 w 276"/>
                  <a:gd name="T71" fmla="*/ 2 h 388"/>
                  <a:gd name="T72" fmla="*/ 1 w 276"/>
                  <a:gd name="T73" fmla="*/ 2 h 388"/>
                  <a:gd name="T74" fmla="*/ 1 w 276"/>
                  <a:gd name="T75" fmla="*/ 2 h 388"/>
                  <a:gd name="T76" fmla="*/ 1 w 276"/>
                  <a:gd name="T77" fmla="*/ 1 h 388"/>
                  <a:gd name="T78" fmla="*/ 1 w 276"/>
                  <a:gd name="T79" fmla="*/ 1 h 388"/>
                  <a:gd name="T80" fmla="*/ 1 w 276"/>
                  <a:gd name="T81" fmla="*/ 1 h 388"/>
                  <a:gd name="T82" fmla="*/ 1 w 276"/>
                  <a:gd name="T83" fmla="*/ 1 h 388"/>
                  <a:gd name="T84" fmla="*/ 1 w 276"/>
                  <a:gd name="T85" fmla="*/ 1 h 388"/>
                  <a:gd name="T86" fmla="*/ 1 w 276"/>
                  <a:gd name="T87" fmla="*/ 1 h 388"/>
                  <a:gd name="T88" fmla="*/ 1 w 276"/>
                  <a:gd name="T89" fmla="*/ 1 h 388"/>
                  <a:gd name="T90" fmla="*/ 1 w 276"/>
                  <a:gd name="T91" fmla="*/ 1 h 388"/>
                  <a:gd name="T92" fmla="*/ 1 w 276"/>
                  <a:gd name="T93" fmla="*/ 1 h 388"/>
                  <a:gd name="T94" fmla="*/ 1 w 276"/>
                  <a:gd name="T95" fmla="*/ 2 h 388"/>
                  <a:gd name="T96" fmla="*/ 1 w 276"/>
                  <a:gd name="T97" fmla="*/ 2 h 388"/>
                  <a:gd name="T98" fmla="*/ 1 w 276"/>
                  <a:gd name="T99" fmla="*/ 2 h 388"/>
                  <a:gd name="T100" fmla="*/ 1 w 276"/>
                  <a:gd name="T101" fmla="*/ 2 h 388"/>
                  <a:gd name="T102" fmla="*/ 1 w 276"/>
                  <a:gd name="T103" fmla="*/ 3 h 388"/>
                  <a:gd name="T104" fmla="*/ 1 w 276"/>
                  <a:gd name="T105" fmla="*/ 3 h 388"/>
                  <a:gd name="T106" fmla="*/ 1 w 276"/>
                  <a:gd name="T107" fmla="*/ 3 h 388"/>
                  <a:gd name="T108" fmla="*/ 1 w 276"/>
                  <a:gd name="T109" fmla="*/ 3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5" name="Freeform 34"/>
              <p:cNvSpPr>
                <a:spLocks/>
              </p:cNvSpPr>
              <p:nvPr/>
            </p:nvSpPr>
            <p:spPr bwMode="auto">
              <a:xfrm>
                <a:off x="2916" y="1538"/>
                <a:ext cx="27" cy="22"/>
              </a:xfrm>
              <a:custGeom>
                <a:avLst/>
                <a:gdLst>
                  <a:gd name="T0" fmla="*/ 1 w 53"/>
                  <a:gd name="T1" fmla="*/ 1 h 43"/>
                  <a:gd name="T2" fmla="*/ 1 w 53"/>
                  <a:gd name="T3" fmla="*/ 0 h 43"/>
                  <a:gd name="T4" fmla="*/ 0 w 53"/>
                  <a:gd name="T5" fmla="*/ 1 h 43"/>
                  <a:gd name="T6" fmla="*/ 1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6" name="Freeform 35"/>
              <p:cNvSpPr>
                <a:spLocks/>
              </p:cNvSpPr>
              <p:nvPr/>
            </p:nvSpPr>
            <p:spPr bwMode="auto">
              <a:xfrm>
                <a:off x="2931" y="1445"/>
                <a:ext cx="101" cy="70"/>
              </a:xfrm>
              <a:custGeom>
                <a:avLst/>
                <a:gdLst>
                  <a:gd name="T0" fmla="*/ 2 w 202"/>
                  <a:gd name="T1" fmla="*/ 0 h 141"/>
                  <a:gd name="T2" fmla="*/ 1 w 202"/>
                  <a:gd name="T3" fmla="*/ 0 h 141"/>
                  <a:gd name="T4" fmla="*/ 0 w 202"/>
                  <a:gd name="T5" fmla="*/ 0 h 141"/>
                  <a:gd name="T6" fmla="*/ 1 w 202"/>
                  <a:gd name="T7" fmla="*/ 1 h 141"/>
                  <a:gd name="T8" fmla="*/ 2 w 202"/>
                  <a:gd name="T9" fmla="*/ 0 h 141"/>
                  <a:gd name="T10" fmla="*/ 2 w 202"/>
                  <a:gd name="T11" fmla="*/ 0 h 141"/>
                  <a:gd name="T12" fmla="*/ 2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7" name="Freeform 36"/>
              <p:cNvSpPr>
                <a:spLocks/>
              </p:cNvSpPr>
              <p:nvPr/>
            </p:nvSpPr>
            <p:spPr bwMode="auto">
              <a:xfrm>
                <a:off x="1658" y="1697"/>
                <a:ext cx="128" cy="188"/>
              </a:xfrm>
              <a:custGeom>
                <a:avLst/>
                <a:gdLst>
                  <a:gd name="T0" fmla="*/ 1 w 254"/>
                  <a:gd name="T1" fmla="*/ 0 h 376"/>
                  <a:gd name="T2" fmla="*/ 3 w 254"/>
                  <a:gd name="T3" fmla="*/ 1 h 376"/>
                  <a:gd name="T4" fmla="*/ 1 w 254"/>
                  <a:gd name="T5" fmla="*/ 3 h 376"/>
                  <a:gd name="T6" fmla="*/ 0 w 254"/>
                  <a:gd name="T7" fmla="*/ 3 h 376"/>
                  <a:gd name="T8" fmla="*/ 1 w 254"/>
                  <a:gd name="T9" fmla="*/ 0 h 376"/>
                  <a:gd name="T10" fmla="*/ 1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8" name="Freeform 37"/>
              <p:cNvSpPr>
                <a:spLocks/>
              </p:cNvSpPr>
              <p:nvPr/>
            </p:nvSpPr>
            <p:spPr bwMode="auto">
              <a:xfrm>
                <a:off x="2545" y="1471"/>
                <a:ext cx="619" cy="596"/>
              </a:xfrm>
              <a:custGeom>
                <a:avLst/>
                <a:gdLst>
                  <a:gd name="T0" fmla="*/ 9 w 1238"/>
                  <a:gd name="T1" fmla="*/ 0 h 1191"/>
                  <a:gd name="T2" fmla="*/ 10 w 1238"/>
                  <a:gd name="T3" fmla="*/ 2 h 1191"/>
                  <a:gd name="T4" fmla="*/ 10 w 1238"/>
                  <a:gd name="T5" fmla="*/ 8 h 1191"/>
                  <a:gd name="T6" fmla="*/ 10 w 1238"/>
                  <a:gd name="T7" fmla="*/ 9 h 1191"/>
                  <a:gd name="T8" fmla="*/ 9 w 1238"/>
                  <a:gd name="T9" fmla="*/ 10 h 1191"/>
                  <a:gd name="T10" fmla="*/ 1 w 1238"/>
                  <a:gd name="T11" fmla="*/ 10 h 1191"/>
                  <a:gd name="T12" fmla="*/ 0 w 1238"/>
                  <a:gd name="T13" fmla="*/ 3 h 1191"/>
                  <a:gd name="T14" fmla="*/ 1 w 1238"/>
                  <a:gd name="T15" fmla="*/ 3 h 1191"/>
                  <a:gd name="T16" fmla="*/ 1 w 1238"/>
                  <a:gd name="T17" fmla="*/ 10 h 1191"/>
                  <a:gd name="T18" fmla="*/ 9 w 1238"/>
                  <a:gd name="T19" fmla="*/ 9 h 1191"/>
                  <a:gd name="T20" fmla="*/ 10 w 1238"/>
                  <a:gd name="T21" fmla="*/ 9 h 1191"/>
                  <a:gd name="T22" fmla="*/ 10 w 1238"/>
                  <a:gd name="T23" fmla="*/ 8 h 1191"/>
                  <a:gd name="T24" fmla="*/ 10 w 1238"/>
                  <a:gd name="T25" fmla="*/ 2 h 1191"/>
                  <a:gd name="T26" fmla="*/ 9 w 1238"/>
                  <a:gd name="T27" fmla="*/ 1 h 1191"/>
                  <a:gd name="T28" fmla="*/ 9 w 1238"/>
                  <a:gd name="T29" fmla="*/ 0 h 1191"/>
                  <a:gd name="T30" fmla="*/ 9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9" name="Freeform 38"/>
              <p:cNvSpPr>
                <a:spLocks/>
              </p:cNvSpPr>
              <p:nvPr/>
            </p:nvSpPr>
            <p:spPr bwMode="auto">
              <a:xfrm>
                <a:off x="3678" y="1759"/>
                <a:ext cx="91" cy="155"/>
              </a:xfrm>
              <a:custGeom>
                <a:avLst/>
                <a:gdLst>
                  <a:gd name="T0" fmla="*/ 0 w 183"/>
                  <a:gd name="T1" fmla="*/ 3 h 309"/>
                  <a:gd name="T2" fmla="*/ 0 w 183"/>
                  <a:gd name="T3" fmla="*/ 3 h 309"/>
                  <a:gd name="T4" fmla="*/ 1 w 183"/>
                  <a:gd name="T5" fmla="*/ 3 h 309"/>
                  <a:gd name="T6" fmla="*/ 1 w 183"/>
                  <a:gd name="T7" fmla="*/ 3 h 309"/>
                  <a:gd name="T8" fmla="*/ 1 w 183"/>
                  <a:gd name="T9" fmla="*/ 2 h 309"/>
                  <a:gd name="T10" fmla="*/ 1 w 183"/>
                  <a:gd name="T11" fmla="*/ 2 h 309"/>
                  <a:gd name="T12" fmla="*/ 1 w 183"/>
                  <a:gd name="T13" fmla="*/ 2 h 309"/>
                  <a:gd name="T14" fmla="*/ 1 w 183"/>
                  <a:gd name="T15" fmla="*/ 1 h 309"/>
                  <a:gd name="T16" fmla="*/ 1 w 183"/>
                  <a:gd name="T17" fmla="*/ 1 h 309"/>
                  <a:gd name="T18" fmla="*/ 0 w 183"/>
                  <a:gd name="T19" fmla="*/ 1 h 309"/>
                  <a:gd name="T20" fmla="*/ 0 w 183"/>
                  <a:gd name="T21" fmla="*/ 1 h 309"/>
                  <a:gd name="T22" fmla="*/ 0 w 183"/>
                  <a:gd name="T23" fmla="*/ 0 h 309"/>
                  <a:gd name="T24" fmla="*/ 0 w 183"/>
                  <a:gd name="T25" fmla="*/ 1 h 309"/>
                  <a:gd name="T26" fmla="*/ 0 w 183"/>
                  <a:gd name="T27" fmla="*/ 1 h 309"/>
                  <a:gd name="T28" fmla="*/ 0 w 183"/>
                  <a:gd name="T29" fmla="*/ 1 h 309"/>
                  <a:gd name="T30" fmla="*/ 0 w 183"/>
                  <a:gd name="T31" fmla="*/ 1 h 309"/>
                  <a:gd name="T32" fmla="*/ 0 w 183"/>
                  <a:gd name="T33" fmla="*/ 2 h 309"/>
                  <a:gd name="T34" fmla="*/ 0 w 183"/>
                  <a:gd name="T35" fmla="*/ 2 h 309"/>
                  <a:gd name="T36" fmla="*/ 0 w 183"/>
                  <a:gd name="T37" fmla="*/ 2 h 309"/>
                  <a:gd name="T38" fmla="*/ 0 w 183"/>
                  <a:gd name="T39" fmla="*/ 3 h 309"/>
                  <a:gd name="T40" fmla="*/ 0 w 183"/>
                  <a:gd name="T41" fmla="*/ 3 h 309"/>
                  <a:gd name="T42" fmla="*/ 0 w 183"/>
                  <a:gd name="T43" fmla="*/ 3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0" name="Freeform 39"/>
              <p:cNvSpPr>
                <a:spLocks/>
              </p:cNvSpPr>
              <p:nvPr/>
            </p:nvSpPr>
            <p:spPr bwMode="auto">
              <a:xfrm>
                <a:off x="3910" y="1451"/>
                <a:ext cx="159" cy="160"/>
              </a:xfrm>
              <a:custGeom>
                <a:avLst/>
                <a:gdLst>
                  <a:gd name="T0" fmla="*/ 0 w 317"/>
                  <a:gd name="T1" fmla="*/ 1 h 321"/>
                  <a:gd name="T2" fmla="*/ 1 w 317"/>
                  <a:gd name="T3" fmla="*/ 1 h 321"/>
                  <a:gd name="T4" fmla="*/ 1 w 317"/>
                  <a:gd name="T5" fmla="*/ 0 h 321"/>
                  <a:gd name="T6" fmla="*/ 2 w 317"/>
                  <a:gd name="T7" fmla="*/ 0 h 321"/>
                  <a:gd name="T8" fmla="*/ 2 w 317"/>
                  <a:gd name="T9" fmla="*/ 0 h 321"/>
                  <a:gd name="T10" fmla="*/ 2 w 317"/>
                  <a:gd name="T11" fmla="*/ 0 h 321"/>
                  <a:gd name="T12" fmla="*/ 3 w 317"/>
                  <a:gd name="T13" fmla="*/ 1 h 321"/>
                  <a:gd name="T14" fmla="*/ 2 w 317"/>
                  <a:gd name="T15" fmla="*/ 1 h 321"/>
                  <a:gd name="T16" fmla="*/ 2 w 317"/>
                  <a:gd name="T17" fmla="*/ 2 h 321"/>
                  <a:gd name="T18" fmla="*/ 1 w 317"/>
                  <a:gd name="T19" fmla="*/ 1 h 321"/>
                  <a:gd name="T20" fmla="*/ 0 w 317"/>
                  <a:gd name="T21" fmla="*/ 1 h 321"/>
                  <a:gd name="T22" fmla="*/ 0 w 317"/>
                  <a:gd name="T23" fmla="*/ 1 h 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7"/>
                  <a:gd name="T37" fmla="*/ 0 h 321"/>
                  <a:gd name="T38" fmla="*/ 317 w 317"/>
                  <a:gd name="T39" fmla="*/ 321 h 3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7" h="321">
                    <a:moveTo>
                      <a:pt x="0" y="239"/>
                    </a:moveTo>
                    <a:lnTo>
                      <a:pt x="64" y="146"/>
                    </a:lnTo>
                    <a:lnTo>
                      <a:pt x="21" y="42"/>
                    </a:lnTo>
                    <a:lnTo>
                      <a:pt x="129" y="72"/>
                    </a:lnTo>
                    <a:lnTo>
                      <a:pt x="217" y="0"/>
                    </a:lnTo>
                    <a:lnTo>
                      <a:pt x="220" y="112"/>
                    </a:lnTo>
                    <a:lnTo>
                      <a:pt x="317" y="173"/>
                    </a:lnTo>
                    <a:lnTo>
                      <a:pt x="211" y="211"/>
                    </a:lnTo>
                    <a:lnTo>
                      <a:pt x="182" y="321"/>
                    </a:lnTo>
                    <a:lnTo>
                      <a:pt x="114" y="232"/>
                    </a:lnTo>
                    <a:lnTo>
                      <a:pt x="0" y="23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1" name="Freeform 40"/>
              <p:cNvSpPr>
                <a:spLocks/>
              </p:cNvSpPr>
              <p:nvPr/>
            </p:nvSpPr>
            <p:spPr bwMode="auto">
              <a:xfrm>
                <a:off x="4097" y="1577"/>
                <a:ext cx="128" cy="133"/>
              </a:xfrm>
              <a:custGeom>
                <a:avLst/>
                <a:gdLst>
                  <a:gd name="T0" fmla="*/ 2 w 255"/>
                  <a:gd name="T1" fmla="*/ 1 h 267"/>
                  <a:gd name="T2" fmla="*/ 2 w 255"/>
                  <a:gd name="T3" fmla="*/ 1 h 267"/>
                  <a:gd name="T4" fmla="*/ 1 w 255"/>
                  <a:gd name="T5" fmla="*/ 2 h 267"/>
                  <a:gd name="T6" fmla="*/ 1 w 255"/>
                  <a:gd name="T7" fmla="*/ 1 h 267"/>
                  <a:gd name="T8" fmla="*/ 0 w 255"/>
                  <a:gd name="T9" fmla="*/ 1 h 267"/>
                  <a:gd name="T10" fmla="*/ 1 w 255"/>
                  <a:gd name="T11" fmla="*/ 0 h 267"/>
                  <a:gd name="T12" fmla="*/ 1 w 255"/>
                  <a:gd name="T13" fmla="*/ 0 h 267"/>
                  <a:gd name="T14" fmla="*/ 2 w 255"/>
                  <a:gd name="T15" fmla="*/ 0 h 267"/>
                  <a:gd name="T16" fmla="*/ 2 w 255"/>
                  <a:gd name="T17" fmla="*/ 0 h 267"/>
                  <a:gd name="T18" fmla="*/ 2 w 255"/>
                  <a:gd name="T19" fmla="*/ 1 h 267"/>
                  <a:gd name="T20" fmla="*/ 2 w 255"/>
                  <a:gd name="T21" fmla="*/ 1 h 267"/>
                  <a:gd name="T22" fmla="*/ 2 w 255"/>
                  <a:gd name="T23" fmla="*/ 1 h 2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5"/>
                  <a:gd name="T37" fmla="*/ 0 h 267"/>
                  <a:gd name="T38" fmla="*/ 255 w 255"/>
                  <a:gd name="T39" fmla="*/ 267 h 2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5" h="267">
                    <a:moveTo>
                      <a:pt x="251" y="219"/>
                    </a:moveTo>
                    <a:lnTo>
                      <a:pt x="160" y="202"/>
                    </a:lnTo>
                    <a:lnTo>
                      <a:pt x="93" y="267"/>
                    </a:lnTo>
                    <a:lnTo>
                      <a:pt x="82" y="175"/>
                    </a:lnTo>
                    <a:lnTo>
                      <a:pt x="0" y="132"/>
                    </a:lnTo>
                    <a:lnTo>
                      <a:pt x="84" y="92"/>
                    </a:lnTo>
                    <a:lnTo>
                      <a:pt x="99" y="0"/>
                    </a:lnTo>
                    <a:lnTo>
                      <a:pt x="162" y="69"/>
                    </a:lnTo>
                    <a:lnTo>
                      <a:pt x="255" y="56"/>
                    </a:lnTo>
                    <a:lnTo>
                      <a:pt x="209" y="135"/>
                    </a:lnTo>
                    <a:lnTo>
                      <a:pt x="251" y="2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2" name="Freeform 41"/>
              <p:cNvSpPr>
                <a:spLocks/>
              </p:cNvSpPr>
              <p:nvPr/>
            </p:nvSpPr>
            <p:spPr bwMode="auto">
              <a:xfrm>
                <a:off x="4037" y="1859"/>
                <a:ext cx="198" cy="195"/>
              </a:xfrm>
              <a:custGeom>
                <a:avLst/>
                <a:gdLst>
                  <a:gd name="T0" fmla="*/ 0 w 395"/>
                  <a:gd name="T1" fmla="*/ 1 h 392"/>
                  <a:gd name="T2" fmla="*/ 1 w 395"/>
                  <a:gd name="T3" fmla="*/ 1 h 392"/>
                  <a:gd name="T4" fmla="*/ 1 w 395"/>
                  <a:gd name="T5" fmla="*/ 0 h 392"/>
                  <a:gd name="T6" fmla="*/ 2 w 395"/>
                  <a:gd name="T7" fmla="*/ 0 h 392"/>
                  <a:gd name="T8" fmla="*/ 3 w 395"/>
                  <a:gd name="T9" fmla="*/ 0 h 392"/>
                  <a:gd name="T10" fmla="*/ 3 w 395"/>
                  <a:gd name="T11" fmla="*/ 1 h 392"/>
                  <a:gd name="T12" fmla="*/ 4 w 395"/>
                  <a:gd name="T13" fmla="*/ 2 h 392"/>
                  <a:gd name="T14" fmla="*/ 2 w 395"/>
                  <a:gd name="T15" fmla="*/ 2 h 392"/>
                  <a:gd name="T16" fmla="*/ 2 w 395"/>
                  <a:gd name="T17" fmla="*/ 3 h 392"/>
                  <a:gd name="T18" fmla="*/ 2 w 395"/>
                  <a:gd name="T19" fmla="*/ 2 h 392"/>
                  <a:gd name="T20" fmla="*/ 0 w 395"/>
                  <a:gd name="T21" fmla="*/ 1 h 392"/>
                  <a:gd name="T22" fmla="*/ 0 w 395"/>
                  <a:gd name="T23" fmla="*/ 1 h 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5"/>
                  <a:gd name="T37" fmla="*/ 0 h 392"/>
                  <a:gd name="T38" fmla="*/ 395 w 395"/>
                  <a:gd name="T39" fmla="*/ 392 h 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5" h="392">
                    <a:moveTo>
                      <a:pt x="0" y="224"/>
                    </a:moveTo>
                    <a:lnTo>
                      <a:pt x="110" y="139"/>
                    </a:lnTo>
                    <a:lnTo>
                      <a:pt x="104" y="0"/>
                    </a:lnTo>
                    <a:lnTo>
                      <a:pt x="218" y="80"/>
                    </a:lnTo>
                    <a:lnTo>
                      <a:pt x="347" y="31"/>
                    </a:lnTo>
                    <a:lnTo>
                      <a:pt x="308" y="164"/>
                    </a:lnTo>
                    <a:lnTo>
                      <a:pt x="395" y="272"/>
                    </a:lnTo>
                    <a:lnTo>
                      <a:pt x="256" y="276"/>
                    </a:lnTo>
                    <a:lnTo>
                      <a:pt x="180" y="392"/>
                    </a:lnTo>
                    <a:lnTo>
                      <a:pt x="135" y="261"/>
                    </a:lnTo>
                    <a:lnTo>
                      <a:pt x="0" y="22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3" name="Freeform 42"/>
              <p:cNvSpPr>
                <a:spLocks/>
              </p:cNvSpPr>
              <p:nvPr/>
            </p:nvSpPr>
            <p:spPr bwMode="auto">
              <a:xfrm>
                <a:off x="3883" y="1602"/>
                <a:ext cx="86" cy="147"/>
              </a:xfrm>
              <a:custGeom>
                <a:avLst/>
                <a:gdLst>
                  <a:gd name="T0" fmla="*/ 0 w 171"/>
                  <a:gd name="T1" fmla="*/ 1 h 295"/>
                  <a:gd name="T2" fmla="*/ 2 w 171"/>
                  <a:gd name="T3" fmla="*/ 0 h 295"/>
                  <a:gd name="T4" fmla="*/ 2 w 171"/>
                  <a:gd name="T5" fmla="*/ 0 h 295"/>
                  <a:gd name="T6" fmla="*/ 1 w 171"/>
                  <a:gd name="T7" fmla="*/ 2 h 295"/>
                  <a:gd name="T8" fmla="*/ 0 w 171"/>
                  <a:gd name="T9" fmla="*/ 1 h 295"/>
                  <a:gd name="T10" fmla="*/ 0 w 171"/>
                  <a:gd name="T11" fmla="*/ 1 h 295"/>
                  <a:gd name="T12" fmla="*/ 0 60000 65536"/>
                  <a:gd name="T13" fmla="*/ 0 60000 65536"/>
                  <a:gd name="T14" fmla="*/ 0 60000 65536"/>
                  <a:gd name="T15" fmla="*/ 0 60000 65536"/>
                  <a:gd name="T16" fmla="*/ 0 60000 65536"/>
                  <a:gd name="T17" fmla="*/ 0 60000 65536"/>
                  <a:gd name="T18" fmla="*/ 0 w 171"/>
                  <a:gd name="T19" fmla="*/ 0 h 295"/>
                  <a:gd name="T20" fmla="*/ 171 w 171"/>
                  <a:gd name="T21" fmla="*/ 295 h 295"/>
                </a:gdLst>
                <a:ahLst/>
                <a:cxnLst>
                  <a:cxn ang="T12">
                    <a:pos x="T0" y="T1"/>
                  </a:cxn>
                  <a:cxn ang="T13">
                    <a:pos x="T2" y="T3"/>
                  </a:cxn>
                  <a:cxn ang="T14">
                    <a:pos x="T4" y="T5"/>
                  </a:cxn>
                  <a:cxn ang="T15">
                    <a:pos x="T6" y="T7"/>
                  </a:cxn>
                  <a:cxn ang="T16">
                    <a:pos x="T8" y="T9"/>
                  </a:cxn>
                  <a:cxn ang="T17">
                    <a:pos x="T10" y="T11"/>
                  </a:cxn>
                </a:cxnLst>
                <a:rect l="T18" t="T19" r="T20" b="T21"/>
                <a:pathLst>
                  <a:path w="171" h="295">
                    <a:moveTo>
                      <a:pt x="0" y="245"/>
                    </a:moveTo>
                    <a:lnTo>
                      <a:pt x="148" y="0"/>
                    </a:lnTo>
                    <a:lnTo>
                      <a:pt x="171" y="36"/>
                    </a:lnTo>
                    <a:lnTo>
                      <a:pt x="9" y="295"/>
                    </a:lnTo>
                    <a:lnTo>
                      <a:pt x="0" y="2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4" name="Freeform 43"/>
              <p:cNvSpPr>
                <a:spLocks/>
              </p:cNvSpPr>
              <p:nvPr/>
            </p:nvSpPr>
            <p:spPr bwMode="auto">
              <a:xfrm>
                <a:off x="3921" y="1675"/>
                <a:ext cx="196" cy="110"/>
              </a:xfrm>
              <a:custGeom>
                <a:avLst/>
                <a:gdLst>
                  <a:gd name="T0" fmla="*/ 0 w 391"/>
                  <a:gd name="T1" fmla="*/ 1 h 221"/>
                  <a:gd name="T2" fmla="*/ 3 w 391"/>
                  <a:gd name="T3" fmla="*/ 0 h 221"/>
                  <a:gd name="T4" fmla="*/ 4 w 391"/>
                  <a:gd name="T5" fmla="*/ 0 h 221"/>
                  <a:gd name="T6" fmla="*/ 1 w 391"/>
                  <a:gd name="T7" fmla="*/ 1 h 221"/>
                  <a:gd name="T8" fmla="*/ 0 w 391"/>
                  <a:gd name="T9" fmla="*/ 1 h 221"/>
                  <a:gd name="T10" fmla="*/ 0 w 391"/>
                  <a:gd name="T11" fmla="*/ 1 h 221"/>
                  <a:gd name="T12" fmla="*/ 0 60000 65536"/>
                  <a:gd name="T13" fmla="*/ 0 60000 65536"/>
                  <a:gd name="T14" fmla="*/ 0 60000 65536"/>
                  <a:gd name="T15" fmla="*/ 0 60000 65536"/>
                  <a:gd name="T16" fmla="*/ 0 60000 65536"/>
                  <a:gd name="T17" fmla="*/ 0 60000 65536"/>
                  <a:gd name="T18" fmla="*/ 0 w 391"/>
                  <a:gd name="T19" fmla="*/ 0 h 221"/>
                  <a:gd name="T20" fmla="*/ 391 w 391"/>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391" h="221">
                    <a:moveTo>
                      <a:pt x="0" y="207"/>
                    </a:moveTo>
                    <a:lnTo>
                      <a:pt x="374" y="0"/>
                    </a:lnTo>
                    <a:lnTo>
                      <a:pt x="391" y="36"/>
                    </a:lnTo>
                    <a:lnTo>
                      <a:pt x="32" y="221"/>
                    </a:lnTo>
                    <a:lnTo>
                      <a:pt x="0"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5" name="Freeform 44"/>
              <p:cNvSpPr>
                <a:spLocks/>
              </p:cNvSpPr>
              <p:nvPr/>
            </p:nvSpPr>
            <p:spPr bwMode="auto">
              <a:xfrm>
                <a:off x="3928" y="1866"/>
                <a:ext cx="139" cy="62"/>
              </a:xfrm>
              <a:custGeom>
                <a:avLst/>
                <a:gdLst>
                  <a:gd name="T0" fmla="*/ 0 w 277"/>
                  <a:gd name="T1" fmla="*/ 0 h 124"/>
                  <a:gd name="T2" fmla="*/ 3 w 277"/>
                  <a:gd name="T3" fmla="*/ 1 h 124"/>
                  <a:gd name="T4" fmla="*/ 2 w 277"/>
                  <a:gd name="T5" fmla="*/ 1 h 124"/>
                  <a:gd name="T6" fmla="*/ 0 w 277"/>
                  <a:gd name="T7" fmla="*/ 0 h 124"/>
                  <a:gd name="T8" fmla="*/ 0 w 277"/>
                  <a:gd name="T9" fmla="*/ 0 h 124"/>
                  <a:gd name="T10" fmla="*/ 0 60000 65536"/>
                  <a:gd name="T11" fmla="*/ 0 60000 65536"/>
                  <a:gd name="T12" fmla="*/ 0 60000 65536"/>
                  <a:gd name="T13" fmla="*/ 0 60000 65536"/>
                  <a:gd name="T14" fmla="*/ 0 60000 65536"/>
                  <a:gd name="T15" fmla="*/ 0 w 277"/>
                  <a:gd name="T16" fmla="*/ 0 h 124"/>
                  <a:gd name="T17" fmla="*/ 277 w 277"/>
                  <a:gd name="T18" fmla="*/ 124 h 124"/>
                </a:gdLst>
                <a:ahLst/>
                <a:cxnLst>
                  <a:cxn ang="T10">
                    <a:pos x="T0" y="T1"/>
                  </a:cxn>
                  <a:cxn ang="T11">
                    <a:pos x="T2" y="T3"/>
                  </a:cxn>
                  <a:cxn ang="T12">
                    <a:pos x="T4" y="T5"/>
                  </a:cxn>
                  <a:cxn ang="T13">
                    <a:pos x="T6" y="T7"/>
                  </a:cxn>
                  <a:cxn ang="T14">
                    <a:pos x="T8" y="T9"/>
                  </a:cxn>
                </a:cxnLst>
                <a:rect l="T15" t="T16" r="T17" b="T18"/>
                <a:pathLst>
                  <a:path w="277" h="124">
                    <a:moveTo>
                      <a:pt x="0" y="0"/>
                    </a:moveTo>
                    <a:lnTo>
                      <a:pt x="277" y="84"/>
                    </a:lnTo>
                    <a:lnTo>
                      <a:pt x="215" y="12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6" name="Freeform 45"/>
              <p:cNvSpPr>
                <a:spLocks/>
              </p:cNvSpPr>
              <p:nvPr/>
            </p:nvSpPr>
            <p:spPr bwMode="auto">
              <a:xfrm>
                <a:off x="3696" y="1828"/>
                <a:ext cx="35" cy="41"/>
              </a:xfrm>
              <a:custGeom>
                <a:avLst/>
                <a:gdLst>
                  <a:gd name="T0" fmla="*/ 0 w 68"/>
                  <a:gd name="T1" fmla="*/ 1 h 82"/>
                  <a:gd name="T2" fmla="*/ 1 w 68"/>
                  <a:gd name="T3" fmla="*/ 0 h 82"/>
                  <a:gd name="T4" fmla="*/ 1 w 68"/>
                  <a:gd name="T5" fmla="*/ 1 h 82"/>
                  <a:gd name="T6" fmla="*/ 1 w 68"/>
                  <a:gd name="T7" fmla="*/ 1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042" name="Text Box 46"/>
            <p:cNvSpPr txBox="1">
              <a:spLocks noChangeArrowheads="1"/>
            </p:cNvSpPr>
            <p:nvPr/>
          </p:nvSpPr>
          <p:spPr bwMode="auto">
            <a:xfrm>
              <a:off x="3044" y="1093"/>
              <a:ext cx="133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8000"/>
                  </a:solidFill>
                </a:rPr>
                <a:t>Auto Normal</a:t>
              </a:r>
            </a:p>
          </p:txBody>
        </p:sp>
      </p:grpSp>
      <p:grpSp>
        <p:nvGrpSpPr>
          <p:cNvPr id="37893" name="Group 185"/>
          <p:cNvGrpSpPr>
            <a:grpSpLocks/>
          </p:cNvGrpSpPr>
          <p:nvPr/>
        </p:nvGrpSpPr>
        <p:grpSpPr bwMode="auto">
          <a:xfrm>
            <a:off x="323850" y="3360738"/>
            <a:ext cx="3589338" cy="3076575"/>
            <a:chOff x="2974" y="1892"/>
            <a:chExt cx="2609" cy="2236"/>
          </a:xfrm>
        </p:grpSpPr>
        <p:sp>
          <p:nvSpPr>
            <p:cNvPr id="37894" name="Rectangle 2"/>
            <p:cNvSpPr>
              <a:spLocks noChangeArrowheads="1"/>
            </p:cNvSpPr>
            <p:nvPr/>
          </p:nvSpPr>
          <p:spPr bwMode="auto">
            <a:xfrm>
              <a:off x="2974" y="2176"/>
              <a:ext cx="2609" cy="1952"/>
            </a:xfrm>
            <a:prstGeom prst="rect">
              <a:avLst/>
            </a:prstGeom>
            <a:solidFill>
              <a:srgbClr val="FFFFCC"/>
            </a:solidFill>
            <a:ln w="28575" algn="ctr">
              <a:solidFill>
                <a:srgbClr val="CC9900"/>
              </a:solidFill>
              <a:miter lim="800000"/>
              <a:headEnd/>
              <a:tailEnd/>
            </a:ln>
          </p:spPr>
          <p:txBody>
            <a:bodyPr lIns="0" tIns="0" rIns="0" bIns="0" anchor="ctr">
              <a:spAutoFit/>
            </a:bodyPr>
            <a:lstStyle/>
            <a:p>
              <a:endParaRPr lang="en-US"/>
            </a:p>
          </p:txBody>
        </p:sp>
        <p:sp>
          <p:nvSpPr>
            <p:cNvPr id="37895" name="Rectangle 4"/>
            <p:cNvSpPr>
              <a:spLocks noChangeArrowheads="1"/>
            </p:cNvSpPr>
            <p:nvPr/>
          </p:nvSpPr>
          <p:spPr bwMode="auto">
            <a:xfrm>
              <a:off x="3065" y="2425"/>
              <a:ext cx="522" cy="523"/>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7896" name="AutoShape 10"/>
            <p:cNvSpPr>
              <a:spLocks noChangeArrowheads="1"/>
            </p:cNvSpPr>
            <p:nvPr/>
          </p:nvSpPr>
          <p:spPr bwMode="auto">
            <a:xfrm>
              <a:off x="3988" y="1892"/>
              <a:ext cx="536" cy="54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7" name="AutoShape 47"/>
            <p:cNvSpPr>
              <a:spLocks noChangeArrowheads="1"/>
            </p:cNvSpPr>
            <p:nvPr/>
          </p:nvSpPr>
          <p:spPr bwMode="auto">
            <a:xfrm>
              <a:off x="3290" y="2441"/>
              <a:ext cx="276" cy="28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8" name="AutoShape 48"/>
            <p:cNvSpPr>
              <a:spLocks noChangeArrowheads="1"/>
            </p:cNvSpPr>
            <p:nvPr/>
          </p:nvSpPr>
          <p:spPr bwMode="auto">
            <a:xfrm>
              <a:off x="3186" y="2543"/>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7899" name="AutoShape 49"/>
            <p:cNvSpPr>
              <a:spLocks noChangeArrowheads="1"/>
            </p:cNvSpPr>
            <p:nvPr/>
          </p:nvSpPr>
          <p:spPr bwMode="auto">
            <a:xfrm>
              <a:off x="3082" y="2645"/>
              <a:ext cx="276" cy="28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7900" name="Group 50"/>
            <p:cNvGrpSpPr>
              <a:grpSpLocks/>
            </p:cNvGrpSpPr>
            <p:nvPr/>
          </p:nvGrpSpPr>
          <p:grpSpPr bwMode="auto">
            <a:xfrm>
              <a:off x="3766" y="2925"/>
              <a:ext cx="984" cy="420"/>
              <a:chOff x="1814" y="2986"/>
              <a:chExt cx="984" cy="420"/>
            </a:xfrm>
          </p:grpSpPr>
          <p:sp>
            <p:nvSpPr>
              <p:cNvPr id="38033" name="AutoShape 51"/>
              <p:cNvSpPr>
                <a:spLocks noChangeArrowheads="1"/>
              </p:cNvSpPr>
              <p:nvPr/>
            </p:nvSpPr>
            <p:spPr bwMode="auto">
              <a:xfrm>
                <a:off x="1814" y="3051"/>
                <a:ext cx="348" cy="35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034" name="AutoShape 52"/>
              <p:cNvSpPr>
                <a:spLocks noChangeArrowheads="1"/>
              </p:cNvSpPr>
              <p:nvPr/>
            </p:nvSpPr>
            <p:spPr bwMode="auto">
              <a:xfrm>
                <a:off x="2105" y="2986"/>
                <a:ext cx="693" cy="282"/>
              </a:xfrm>
              <a:prstGeom prst="wedgeRoundRectCallout">
                <a:avLst>
                  <a:gd name="adj1" fmla="val -44949"/>
                  <a:gd name="adj2" fmla="val 69856"/>
                  <a:gd name="adj3" fmla="val 16667"/>
                </a:avLst>
              </a:prstGeom>
              <a:solidFill>
                <a:srgbClr val="FFFFCC"/>
              </a:solidFill>
              <a:ln w="28575" algn="ctr">
                <a:solidFill>
                  <a:schemeClr val="bg1"/>
                </a:solidFill>
                <a:miter lim="800000"/>
                <a:headEnd/>
                <a:tailEnd/>
              </a:ln>
            </p:spPr>
            <p:txBody>
              <a:bodyPr lIns="0" tIns="0" rIns="0" bIns="0" anchor="ctr"/>
              <a:lstStyle/>
              <a:p>
                <a:r>
                  <a:rPr lang="en-US" sz="1600" b="1"/>
                  <a:t>Español</a:t>
                </a:r>
              </a:p>
            </p:txBody>
          </p:sp>
        </p:grpSp>
        <p:sp>
          <p:nvSpPr>
            <p:cNvPr id="37901" name="AutoShape 53"/>
            <p:cNvSpPr>
              <a:spLocks noChangeArrowheads="1"/>
            </p:cNvSpPr>
            <p:nvPr/>
          </p:nvSpPr>
          <p:spPr bwMode="auto">
            <a:xfrm rot="5400000">
              <a:off x="3428" y="2716"/>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37902" name="AutoShape 54"/>
            <p:cNvSpPr>
              <a:spLocks noChangeArrowheads="1"/>
            </p:cNvSpPr>
            <p:nvPr/>
          </p:nvSpPr>
          <p:spPr bwMode="auto">
            <a:xfrm rot="5400000">
              <a:off x="4565" y="3048"/>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37903" name="Freeform 55"/>
            <p:cNvSpPr>
              <a:spLocks/>
            </p:cNvSpPr>
            <p:nvPr/>
          </p:nvSpPr>
          <p:spPr bwMode="auto">
            <a:xfrm>
              <a:off x="4589" y="2569"/>
              <a:ext cx="711" cy="368"/>
            </a:xfrm>
            <a:custGeom>
              <a:avLst/>
              <a:gdLst>
                <a:gd name="T0" fmla="*/ 1 w 1287"/>
                <a:gd name="T1" fmla="*/ 0 h 666"/>
                <a:gd name="T2" fmla="*/ 20 w 1287"/>
                <a:gd name="T3" fmla="*/ 1 h 666"/>
                <a:gd name="T4" fmla="*/ 20 w 1287"/>
                <a:gd name="T5" fmla="*/ 4 h 666"/>
                <a:gd name="T6" fmla="*/ 20 w 1287"/>
                <a:gd name="T7" fmla="*/ 10 h 666"/>
                <a:gd name="T8" fmla="*/ 19 w 1287"/>
                <a:gd name="T9" fmla="*/ 9 h 666"/>
                <a:gd name="T10" fmla="*/ 15 w 1287"/>
                <a:gd name="T11" fmla="*/ 10 h 666"/>
                <a:gd name="T12" fmla="*/ 14 w 1287"/>
                <a:gd name="T13" fmla="*/ 9 h 666"/>
                <a:gd name="T14" fmla="*/ 12 w 1287"/>
                <a:gd name="T15" fmla="*/ 9 h 666"/>
                <a:gd name="T16" fmla="*/ 11 w 1287"/>
                <a:gd name="T17" fmla="*/ 9 h 666"/>
                <a:gd name="T18" fmla="*/ 9 w 1287"/>
                <a:gd name="T19" fmla="*/ 8 h 666"/>
                <a:gd name="T20" fmla="*/ 8 w 1287"/>
                <a:gd name="T21" fmla="*/ 8 h 666"/>
                <a:gd name="T22" fmla="*/ 7 w 1287"/>
                <a:gd name="T23" fmla="*/ 8 h 666"/>
                <a:gd name="T24" fmla="*/ 7 w 1287"/>
                <a:gd name="T25" fmla="*/ 7 h 666"/>
                <a:gd name="T26" fmla="*/ 7 w 1287"/>
                <a:gd name="T27" fmla="*/ 2 h 666"/>
                <a:gd name="T28" fmla="*/ 0 w 1287"/>
                <a:gd name="T29" fmla="*/ 1 h 666"/>
                <a:gd name="T30" fmla="*/ 1 w 1287"/>
                <a:gd name="T31" fmla="*/ 0 h 6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87"/>
                <a:gd name="T49" fmla="*/ 0 h 666"/>
                <a:gd name="T50" fmla="*/ 1287 w 1287"/>
                <a:gd name="T51" fmla="*/ 666 h 6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87" h="666">
                  <a:moveTo>
                    <a:pt x="8" y="0"/>
                  </a:moveTo>
                  <a:lnTo>
                    <a:pt x="1263" y="18"/>
                  </a:lnTo>
                  <a:lnTo>
                    <a:pt x="1274" y="285"/>
                  </a:lnTo>
                  <a:lnTo>
                    <a:pt x="1287" y="666"/>
                  </a:lnTo>
                  <a:lnTo>
                    <a:pt x="1185" y="603"/>
                  </a:lnTo>
                  <a:lnTo>
                    <a:pt x="996" y="645"/>
                  </a:lnTo>
                  <a:lnTo>
                    <a:pt x="903" y="600"/>
                  </a:lnTo>
                  <a:lnTo>
                    <a:pt x="762" y="615"/>
                  </a:lnTo>
                  <a:lnTo>
                    <a:pt x="717" y="570"/>
                  </a:lnTo>
                  <a:lnTo>
                    <a:pt x="558" y="549"/>
                  </a:lnTo>
                  <a:lnTo>
                    <a:pt x="531" y="495"/>
                  </a:lnTo>
                  <a:lnTo>
                    <a:pt x="474" y="504"/>
                  </a:lnTo>
                  <a:lnTo>
                    <a:pt x="423" y="462"/>
                  </a:lnTo>
                  <a:lnTo>
                    <a:pt x="450" y="108"/>
                  </a:lnTo>
                  <a:lnTo>
                    <a:pt x="0" y="81"/>
                  </a:lnTo>
                  <a:lnTo>
                    <a:pt x="8" y="0"/>
                  </a:lnTo>
                  <a:close/>
                </a:path>
              </a:pathLst>
            </a:custGeom>
            <a:solidFill>
              <a:srgbClr val="FFCCFF"/>
            </a:solidFill>
            <a:ln w="28575" cap="flat" cmpd="sng">
              <a:solidFill>
                <a:srgbClr val="FF0000"/>
              </a:solidFill>
              <a:prstDash val="solid"/>
              <a:round/>
              <a:headEnd/>
              <a:tailEnd/>
            </a:ln>
          </p:spPr>
          <p:txBody>
            <a:bodyPr lIns="0" tIns="0" rIns="0" bIns="0" anchor="ctr">
              <a:spAutoFit/>
            </a:bodyPr>
            <a:lstStyle/>
            <a:p>
              <a:endParaRPr lang="en-US"/>
            </a:p>
          </p:txBody>
        </p:sp>
        <p:sp>
          <p:nvSpPr>
            <p:cNvPr id="37904" name="AutoShape 56"/>
            <p:cNvSpPr>
              <a:spLocks noChangeArrowheads="1"/>
            </p:cNvSpPr>
            <p:nvPr/>
          </p:nvSpPr>
          <p:spPr bwMode="auto">
            <a:xfrm rot="5400000">
              <a:off x="5107" y="2721"/>
              <a:ext cx="420" cy="2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89 w 21600"/>
                <a:gd name="T19" fmla="*/ 3132 h 21600"/>
                <a:gd name="T20" fmla="*/ 18411 w 21600"/>
                <a:gd name="T21" fmla="*/ 1846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grpSp>
          <p:nvGrpSpPr>
            <p:cNvPr id="37905" name="Group 57"/>
            <p:cNvGrpSpPr>
              <a:grpSpLocks/>
            </p:cNvGrpSpPr>
            <p:nvPr/>
          </p:nvGrpSpPr>
          <p:grpSpPr bwMode="auto">
            <a:xfrm>
              <a:off x="3503" y="3529"/>
              <a:ext cx="675" cy="550"/>
              <a:chOff x="3263" y="3536"/>
              <a:chExt cx="519" cy="423"/>
            </a:xfrm>
          </p:grpSpPr>
          <p:sp>
            <p:nvSpPr>
              <p:cNvPr id="37929" name="Rectangle 58"/>
              <p:cNvSpPr>
                <a:spLocks noChangeArrowheads="1"/>
              </p:cNvSpPr>
              <p:nvPr/>
            </p:nvSpPr>
            <p:spPr bwMode="auto">
              <a:xfrm>
                <a:off x="3263" y="3536"/>
                <a:ext cx="519" cy="423"/>
              </a:xfrm>
              <a:prstGeom prst="rect">
                <a:avLst/>
              </a:prstGeom>
              <a:solidFill>
                <a:schemeClr val="tx1"/>
              </a:solidFill>
              <a:ln w="28575" algn="ctr">
                <a:solidFill>
                  <a:srgbClr val="CC9900"/>
                </a:solidFill>
                <a:miter lim="800000"/>
                <a:headEnd/>
                <a:tailEnd/>
              </a:ln>
            </p:spPr>
            <p:txBody>
              <a:bodyPr lIns="0" tIns="0" rIns="0" bIns="0" anchor="ctr">
                <a:spAutoFit/>
              </a:bodyPr>
              <a:lstStyle/>
              <a:p>
                <a:endParaRPr lang="en-US"/>
              </a:p>
            </p:txBody>
          </p:sp>
          <p:grpSp>
            <p:nvGrpSpPr>
              <p:cNvPr id="37930" name="Group 59"/>
              <p:cNvGrpSpPr>
                <a:grpSpLocks/>
              </p:cNvGrpSpPr>
              <p:nvPr/>
            </p:nvGrpSpPr>
            <p:grpSpPr bwMode="auto">
              <a:xfrm>
                <a:off x="3293" y="3568"/>
                <a:ext cx="459" cy="359"/>
                <a:chOff x="366" y="504"/>
                <a:chExt cx="853" cy="666"/>
              </a:xfrm>
            </p:grpSpPr>
            <p:grpSp>
              <p:nvGrpSpPr>
                <p:cNvPr id="37931" name="Group 60"/>
                <p:cNvGrpSpPr>
                  <a:grpSpLocks/>
                </p:cNvGrpSpPr>
                <p:nvPr/>
              </p:nvGrpSpPr>
              <p:grpSpPr bwMode="auto">
                <a:xfrm>
                  <a:off x="366" y="780"/>
                  <a:ext cx="529" cy="390"/>
                  <a:chOff x="2083" y="1606"/>
                  <a:chExt cx="1489" cy="1097"/>
                </a:xfrm>
              </p:grpSpPr>
              <p:sp>
                <p:nvSpPr>
                  <p:cNvPr id="38000" name="Rectangle 6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8001" name="Freeform 6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2" name="Freeform 6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3" name="Freeform 6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8004" name="Freeform 6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8005" name="Rectangle 6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8006" name="Rectangle 6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07" name="AutoShape 6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8008" name="Freeform 6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09" name="Freeform 7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0" name="Rectangle 7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1" name="Rectangle 7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2" name="Rectangle 7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8013" name="Group 74"/>
                  <p:cNvGrpSpPr>
                    <a:grpSpLocks/>
                  </p:cNvGrpSpPr>
                  <p:nvPr/>
                </p:nvGrpSpPr>
                <p:grpSpPr bwMode="auto">
                  <a:xfrm>
                    <a:off x="2221" y="1871"/>
                    <a:ext cx="518" cy="782"/>
                    <a:chOff x="2400" y="1656"/>
                    <a:chExt cx="752" cy="1136"/>
                  </a:xfrm>
                </p:grpSpPr>
                <p:sp>
                  <p:nvSpPr>
                    <p:cNvPr id="38026"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27"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8"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9"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30"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8031"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032"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014" name="Group 82"/>
                  <p:cNvGrpSpPr>
                    <a:grpSpLocks/>
                  </p:cNvGrpSpPr>
                  <p:nvPr/>
                </p:nvGrpSpPr>
                <p:grpSpPr bwMode="auto">
                  <a:xfrm rot="-6511945">
                    <a:off x="2834" y="1842"/>
                    <a:ext cx="518" cy="783"/>
                    <a:chOff x="2400" y="1656"/>
                    <a:chExt cx="752" cy="1136"/>
                  </a:xfrm>
                </p:grpSpPr>
                <p:sp>
                  <p:nvSpPr>
                    <p:cNvPr id="38019" name="Freeform 8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20" name="Freeform 8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1" name="Freeform 8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2" name="Freeform 8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3" name="Freeform 8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8024" name="Line 8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025" name="Line 8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015" name="Freeform 9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6" name="Freeform 9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017" name="Rectangle 9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8018" name="Rectangle 9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7932" name="Group 94"/>
                <p:cNvGrpSpPr>
                  <a:grpSpLocks/>
                </p:cNvGrpSpPr>
                <p:nvPr/>
              </p:nvGrpSpPr>
              <p:grpSpPr bwMode="auto">
                <a:xfrm>
                  <a:off x="528" y="642"/>
                  <a:ext cx="529" cy="390"/>
                  <a:chOff x="2083" y="1606"/>
                  <a:chExt cx="1489" cy="1097"/>
                </a:xfrm>
              </p:grpSpPr>
              <p:sp>
                <p:nvSpPr>
                  <p:cNvPr id="37967" name="Rectangle 9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7968" name="Freeform 9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69" name="Freeform 9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70" name="Freeform 9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71" name="Freeform 9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7972" name="Rectangle 10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7973" name="Rectangle 10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4" name="AutoShape 10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7975" name="Freeform 10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76" name="Freeform 10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77" name="Rectangle 10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8" name="Rectangle 10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79" name="Rectangle 10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7980" name="Group 108"/>
                  <p:cNvGrpSpPr>
                    <a:grpSpLocks/>
                  </p:cNvGrpSpPr>
                  <p:nvPr/>
                </p:nvGrpSpPr>
                <p:grpSpPr bwMode="auto">
                  <a:xfrm>
                    <a:off x="2221" y="1871"/>
                    <a:ext cx="518" cy="782"/>
                    <a:chOff x="2400" y="1656"/>
                    <a:chExt cx="752" cy="1136"/>
                  </a:xfrm>
                </p:grpSpPr>
                <p:sp>
                  <p:nvSpPr>
                    <p:cNvPr id="37993" name="Freeform 10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94" name="Freeform 11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5" name="Freeform 11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6" name="Freeform 11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7" name="Freeform 11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7998" name="Line 11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99" name="Line 11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81" name="Group 116"/>
                  <p:cNvGrpSpPr>
                    <a:grpSpLocks/>
                  </p:cNvGrpSpPr>
                  <p:nvPr/>
                </p:nvGrpSpPr>
                <p:grpSpPr bwMode="auto">
                  <a:xfrm rot="-6511945">
                    <a:off x="2834" y="1842"/>
                    <a:ext cx="518" cy="783"/>
                    <a:chOff x="2400" y="1656"/>
                    <a:chExt cx="752" cy="1136"/>
                  </a:xfrm>
                </p:grpSpPr>
                <p:sp>
                  <p:nvSpPr>
                    <p:cNvPr id="37986" name="Freeform 1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7" name="Freeform 1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88" name="Freeform 1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89" name="Freeform 1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0" name="Freeform 1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91" name="Line 1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92" name="Line 1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982" name="Freeform 12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3" name="Freeform 12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84" name="Rectangle 12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85" name="Rectangle 12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7933" name="Group 128"/>
                <p:cNvGrpSpPr>
                  <a:grpSpLocks/>
                </p:cNvGrpSpPr>
                <p:nvPr/>
              </p:nvGrpSpPr>
              <p:grpSpPr bwMode="auto">
                <a:xfrm>
                  <a:off x="690" y="504"/>
                  <a:ext cx="529" cy="390"/>
                  <a:chOff x="2083" y="1606"/>
                  <a:chExt cx="1489" cy="1097"/>
                </a:xfrm>
              </p:grpSpPr>
              <p:sp>
                <p:nvSpPr>
                  <p:cNvPr id="37934" name="Rectangle 12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7935" name="Freeform 13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6" name="Freeform 13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7" name="Freeform 13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7938" name="Freeform 13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7939" name="Rectangle 13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7940" name="Rectangle 13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1" name="AutoShape 13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7942" name="Freeform 13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43" name="Freeform 13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44" name="Rectangle 13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5" name="Rectangle 14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46" name="Rectangle 14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7947" name="Group 142"/>
                  <p:cNvGrpSpPr>
                    <a:grpSpLocks/>
                  </p:cNvGrpSpPr>
                  <p:nvPr/>
                </p:nvGrpSpPr>
                <p:grpSpPr bwMode="auto">
                  <a:xfrm>
                    <a:off x="2221" y="1871"/>
                    <a:ext cx="518" cy="782"/>
                    <a:chOff x="2400" y="1656"/>
                    <a:chExt cx="752" cy="1136"/>
                  </a:xfrm>
                </p:grpSpPr>
                <p:sp>
                  <p:nvSpPr>
                    <p:cNvPr id="37960" name="Freeform 1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61" name="Freeform 1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2" name="Freeform 1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3" name="Freeform 1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64" name="Freeform 1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7965" name="Line 1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66" name="Line 1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48" name="Group 150"/>
                  <p:cNvGrpSpPr>
                    <a:grpSpLocks/>
                  </p:cNvGrpSpPr>
                  <p:nvPr/>
                </p:nvGrpSpPr>
                <p:grpSpPr bwMode="auto">
                  <a:xfrm rot="-6511945">
                    <a:off x="2834" y="1842"/>
                    <a:ext cx="518" cy="783"/>
                    <a:chOff x="2400" y="1656"/>
                    <a:chExt cx="752" cy="1136"/>
                  </a:xfrm>
                </p:grpSpPr>
                <p:sp>
                  <p:nvSpPr>
                    <p:cNvPr id="37953" name="Freeform 15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4" name="Freeform 15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5" name="Freeform 15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6" name="Freeform 15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7" name="Freeform 15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7958" name="Line 15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59" name="Line 15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949" name="Freeform 15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0" name="Freeform 15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7951" name="Rectangle 16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7952" name="Rectangle 16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grpSp>
          <p:nvGrpSpPr>
            <p:cNvPr id="37906" name="Group 162"/>
            <p:cNvGrpSpPr>
              <a:grpSpLocks/>
            </p:cNvGrpSpPr>
            <p:nvPr/>
          </p:nvGrpSpPr>
          <p:grpSpPr bwMode="auto">
            <a:xfrm>
              <a:off x="4643" y="3553"/>
              <a:ext cx="507" cy="508"/>
              <a:chOff x="2440" y="597"/>
              <a:chExt cx="672" cy="673"/>
            </a:xfrm>
          </p:grpSpPr>
          <p:sp>
            <p:nvSpPr>
              <p:cNvPr id="37907" name="Rectangle 163"/>
              <p:cNvSpPr>
                <a:spLocks noChangeArrowheads="1"/>
              </p:cNvSpPr>
              <p:nvPr/>
            </p:nvSpPr>
            <p:spPr bwMode="auto">
              <a:xfrm>
                <a:off x="2440" y="597"/>
                <a:ext cx="672" cy="673"/>
              </a:xfrm>
              <a:prstGeom prst="rect">
                <a:avLst/>
              </a:prstGeom>
              <a:solidFill>
                <a:schemeClr val="tx1"/>
              </a:solidFill>
              <a:ln w="28575" algn="ctr">
                <a:solidFill>
                  <a:srgbClr val="CC9900"/>
                </a:solidFill>
                <a:miter lim="800000"/>
                <a:headEnd/>
                <a:tailEnd/>
              </a:ln>
            </p:spPr>
            <p:txBody>
              <a:bodyPr lIns="0" tIns="0" rIns="0" bIns="0" anchor="ctr">
                <a:spAutoFit/>
              </a:bodyPr>
              <a:lstStyle/>
              <a:p>
                <a:endParaRPr lang="en-US"/>
              </a:p>
            </p:txBody>
          </p:sp>
          <p:grpSp>
            <p:nvGrpSpPr>
              <p:cNvPr id="37908" name="Group 164"/>
              <p:cNvGrpSpPr>
                <a:grpSpLocks/>
              </p:cNvGrpSpPr>
              <p:nvPr/>
            </p:nvGrpSpPr>
            <p:grpSpPr bwMode="auto">
              <a:xfrm>
                <a:off x="2473" y="601"/>
                <a:ext cx="323" cy="412"/>
                <a:chOff x="2537" y="2185"/>
                <a:chExt cx="299" cy="381"/>
              </a:xfrm>
            </p:grpSpPr>
            <p:sp>
              <p:nvSpPr>
                <p:cNvPr id="37923" name="Rectangle 16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24" name="Line 16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5" name="Line 16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6" name="Rectangle 16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27" name="Freeform 16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28" name="Line 17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09" name="Group 171"/>
              <p:cNvGrpSpPr>
                <a:grpSpLocks/>
              </p:cNvGrpSpPr>
              <p:nvPr/>
            </p:nvGrpSpPr>
            <p:grpSpPr bwMode="auto">
              <a:xfrm>
                <a:off x="2605" y="709"/>
                <a:ext cx="323" cy="412"/>
                <a:chOff x="2633" y="2281"/>
                <a:chExt cx="299" cy="381"/>
              </a:xfrm>
            </p:grpSpPr>
            <p:sp>
              <p:nvSpPr>
                <p:cNvPr id="37917" name="Rectangle 17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18" name="Line 17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9" name="Line 17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0" name="Rectangle 17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21" name="Freeform 17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22" name="Line 17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910" name="Group 178"/>
              <p:cNvGrpSpPr>
                <a:grpSpLocks/>
              </p:cNvGrpSpPr>
              <p:nvPr/>
            </p:nvGrpSpPr>
            <p:grpSpPr bwMode="auto">
              <a:xfrm>
                <a:off x="2737" y="817"/>
                <a:ext cx="323" cy="412"/>
                <a:chOff x="2729" y="2377"/>
                <a:chExt cx="299" cy="381"/>
              </a:xfrm>
            </p:grpSpPr>
            <p:sp>
              <p:nvSpPr>
                <p:cNvPr id="37911" name="Rectangle 17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912" name="Line 18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18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4" name="Rectangle 18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15" name="Freeform 18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37916" name="Line 18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Lesson objectives</a:t>
            </a:r>
          </a:p>
        </p:txBody>
      </p:sp>
      <p:sp>
        <p:nvSpPr>
          <p:cNvPr id="3891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the assignable objects</a:t>
            </a:r>
          </a:p>
          <a:p>
            <a:pPr lvl="1"/>
            <a:r>
              <a:rPr lang="en-US" smtClean="0"/>
              <a:t>Describe how assignment can be done at the group level</a:t>
            </a:r>
          </a:p>
          <a:p>
            <a:pPr lvl="1"/>
            <a:r>
              <a:rPr lang="en-US" smtClean="0"/>
              <a:t>Describe how assignment can be done at the user level (where the final owner is chosen by rules)</a:t>
            </a:r>
          </a:p>
          <a:p>
            <a:pPr lvl="1"/>
            <a:r>
              <a:rPr lang="en-US" smtClean="0"/>
              <a:t>Describe how assignment can be done at the user level (where the final owner is chosen by a user)</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Review questions</a:t>
            </a:r>
          </a:p>
        </p:txBody>
      </p:sp>
      <p:sp>
        <p:nvSpPr>
          <p:cNvPr id="39939" name="Rectangle 3"/>
          <p:cNvSpPr>
            <a:spLocks noGrp="1" noChangeArrowheads="1"/>
          </p:cNvSpPr>
          <p:nvPr>
            <p:ph idx="1"/>
          </p:nvPr>
        </p:nvSpPr>
        <p:spPr/>
        <p:txBody>
          <a:bodyPr/>
          <a:lstStyle/>
          <a:p>
            <a:pPr marL="457200" indent="-457200">
              <a:buFont typeface="Webdings" pitchFamily="18" charset="2"/>
              <a:buAutoNum type="arabicPeriod"/>
            </a:pPr>
            <a:r>
              <a:rPr lang="en-US" smtClean="0"/>
              <a:t>From a business standpoint, what determines whether a type of object is assignable or not?</a:t>
            </a:r>
          </a:p>
          <a:p>
            <a:pPr marL="457200" indent="-457200">
              <a:buFont typeface="Webdings" pitchFamily="18" charset="2"/>
              <a:buAutoNum type="arabicPeriod"/>
            </a:pPr>
            <a:r>
              <a:rPr lang="en-US" smtClean="0"/>
              <a:t>When assignment is complete, what is an assignable object assigned to?</a:t>
            </a:r>
          </a:p>
          <a:p>
            <a:pPr marL="457200" indent="-457200">
              <a:buFont typeface="Webdings" pitchFamily="18" charset="2"/>
              <a:buAutoNum type="arabicPeriod"/>
            </a:pPr>
            <a:r>
              <a:rPr lang="en-US" smtClean="0"/>
              <a:t>When an object is first created, is it assigned by rules or explicitly by the creator?</a:t>
            </a:r>
          </a:p>
          <a:p>
            <a:pPr marL="457200" indent="-457200">
              <a:buFont typeface="Webdings" pitchFamily="18" charset="2"/>
              <a:buAutoNum type="arabicPeriod"/>
            </a:pPr>
            <a:r>
              <a:rPr lang="en-US" smtClean="0"/>
              <a:t>Identify if the following is a group-level approach to assignment, a user-level approach, or both:</a:t>
            </a:r>
          </a:p>
          <a:p>
            <a:pPr marL="909638" lvl="1" indent="-457200">
              <a:buSzTx/>
              <a:buFont typeface="Webdings" pitchFamily="18" charset="2"/>
              <a:buAutoNum type="alphaLcParenR"/>
            </a:pPr>
            <a:r>
              <a:rPr lang="en-US" smtClean="0"/>
              <a:t>Type (such as "Workers' Comp")</a:t>
            </a:r>
          </a:p>
          <a:p>
            <a:pPr marL="909638" lvl="1" indent="-457200">
              <a:buSzTx/>
              <a:buFont typeface="Webdings" pitchFamily="18" charset="2"/>
              <a:buAutoNum type="alphaLcParenR"/>
            </a:pPr>
            <a:r>
              <a:rPr lang="en-US" smtClean="0"/>
              <a:t>Region</a:t>
            </a:r>
          </a:p>
          <a:p>
            <a:pPr marL="909638" lvl="1" indent="-457200">
              <a:buSzTx/>
              <a:buFont typeface="Webdings" pitchFamily="18" charset="2"/>
              <a:buAutoNum type="alphaLcParenR"/>
            </a:pPr>
            <a:r>
              <a:rPr lang="en-US" smtClean="0"/>
              <a:t>Attribute (such as "Spanish speaker")</a:t>
            </a:r>
          </a:p>
          <a:p>
            <a:pPr marL="909638" lvl="1" indent="-457200">
              <a:buSzTx/>
              <a:buFont typeface="Webdings" pitchFamily="18" charset="2"/>
              <a:buAutoNum type="alphaLcParenR"/>
            </a:pPr>
            <a:r>
              <a:rPr lang="en-US" smtClean="0"/>
              <a:t>Assignment via activity queue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Assignable objects</a:t>
            </a:r>
          </a:p>
        </p:txBody>
      </p:sp>
      <p:sp>
        <p:nvSpPr>
          <p:cNvPr id="7171" name="Rectangle 3"/>
          <p:cNvSpPr>
            <a:spLocks noGrp="1" noChangeArrowheads="1"/>
          </p:cNvSpPr>
          <p:nvPr>
            <p:ph idx="1"/>
          </p:nvPr>
        </p:nvSpPr>
        <p:spPr/>
        <p:txBody>
          <a:bodyPr/>
          <a:lstStyle/>
          <a:p>
            <a:pPr>
              <a:buFont typeface="Arial" charset="0"/>
              <a:buChar char="•"/>
            </a:pPr>
            <a:r>
              <a:rPr lang="en-US" dirty="0" smtClean="0"/>
              <a:t>An assignable object is an object that has work associated to it which must be completed by a user</a:t>
            </a:r>
          </a:p>
          <a:p>
            <a:pPr>
              <a:buFont typeface="Arial" charset="0"/>
              <a:buChar char="•"/>
            </a:pPr>
            <a:r>
              <a:rPr lang="en-US" dirty="0" smtClean="0"/>
              <a:t>Five types of assignable objects in the base application:</a:t>
            </a:r>
          </a:p>
        </p:txBody>
      </p:sp>
      <p:grpSp>
        <p:nvGrpSpPr>
          <p:cNvPr id="7172" name="Group 4"/>
          <p:cNvGrpSpPr>
            <a:grpSpLocks/>
          </p:cNvGrpSpPr>
          <p:nvPr/>
        </p:nvGrpSpPr>
        <p:grpSpPr bwMode="auto">
          <a:xfrm>
            <a:off x="579704" y="2279742"/>
            <a:ext cx="1316037" cy="969963"/>
            <a:chOff x="2083" y="1606"/>
            <a:chExt cx="1489" cy="1097"/>
          </a:xfrm>
        </p:grpSpPr>
        <p:sp>
          <p:nvSpPr>
            <p:cNvPr id="720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0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0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0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0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10"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1"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15" name="Group 18"/>
            <p:cNvGrpSpPr>
              <a:grpSpLocks/>
            </p:cNvGrpSpPr>
            <p:nvPr/>
          </p:nvGrpSpPr>
          <p:grpSpPr bwMode="auto">
            <a:xfrm>
              <a:off x="2221" y="1871"/>
              <a:ext cx="518" cy="782"/>
              <a:chOff x="2400" y="1656"/>
              <a:chExt cx="752" cy="1136"/>
            </a:xfrm>
          </p:grpSpPr>
          <p:sp>
            <p:nvSpPr>
              <p:cNvPr id="722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3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3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3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16" name="Group 26"/>
            <p:cNvGrpSpPr>
              <a:grpSpLocks/>
            </p:cNvGrpSpPr>
            <p:nvPr/>
          </p:nvGrpSpPr>
          <p:grpSpPr bwMode="auto">
            <a:xfrm rot="-6511945">
              <a:off x="2834" y="1842"/>
              <a:ext cx="518" cy="783"/>
              <a:chOff x="2400" y="1656"/>
              <a:chExt cx="752" cy="1136"/>
            </a:xfrm>
          </p:grpSpPr>
          <p:sp>
            <p:nvSpPr>
              <p:cNvPr id="722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2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17"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8"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2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73" name="Text Box 38"/>
          <p:cNvSpPr txBox="1">
            <a:spLocks noChangeArrowheads="1"/>
          </p:cNvSpPr>
          <p:nvPr/>
        </p:nvSpPr>
        <p:spPr bwMode="auto">
          <a:xfrm>
            <a:off x="459054" y="3410603"/>
            <a:ext cx="1557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Claim</a:t>
            </a:r>
          </a:p>
        </p:txBody>
      </p:sp>
      <p:grpSp>
        <p:nvGrpSpPr>
          <p:cNvPr id="7174" name="Group 39"/>
          <p:cNvGrpSpPr>
            <a:grpSpLocks/>
          </p:cNvGrpSpPr>
          <p:nvPr/>
        </p:nvGrpSpPr>
        <p:grpSpPr bwMode="auto">
          <a:xfrm>
            <a:off x="2403343" y="2279742"/>
            <a:ext cx="1062037" cy="1054100"/>
            <a:chOff x="3360" y="800"/>
            <a:chExt cx="620" cy="616"/>
          </a:xfrm>
        </p:grpSpPr>
        <p:sp>
          <p:nvSpPr>
            <p:cNvPr id="7196"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197"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198" name="Group 42"/>
            <p:cNvGrpSpPr>
              <a:grpSpLocks/>
            </p:cNvGrpSpPr>
            <p:nvPr/>
          </p:nvGrpSpPr>
          <p:grpSpPr bwMode="auto">
            <a:xfrm flipH="1">
              <a:off x="3749" y="1171"/>
              <a:ext cx="212" cy="213"/>
              <a:chOff x="1350" y="686"/>
              <a:chExt cx="1132" cy="1132"/>
            </a:xfrm>
          </p:grpSpPr>
          <p:sp>
            <p:nvSpPr>
              <p:cNvPr id="7200"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01"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9"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Text Box 46"/>
          <p:cNvSpPr txBox="1">
            <a:spLocks noChangeArrowheads="1"/>
          </p:cNvSpPr>
          <p:nvPr/>
        </p:nvSpPr>
        <p:spPr bwMode="auto">
          <a:xfrm>
            <a:off x="2155693" y="3435655"/>
            <a:ext cx="1557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Exposure</a:t>
            </a:r>
          </a:p>
        </p:txBody>
      </p:sp>
      <p:grpSp>
        <p:nvGrpSpPr>
          <p:cNvPr id="7176" name="Group 47"/>
          <p:cNvGrpSpPr>
            <a:grpSpLocks/>
          </p:cNvGrpSpPr>
          <p:nvPr/>
        </p:nvGrpSpPr>
        <p:grpSpPr bwMode="auto">
          <a:xfrm>
            <a:off x="4177264" y="2279742"/>
            <a:ext cx="941388" cy="1196975"/>
            <a:chOff x="2401" y="425"/>
            <a:chExt cx="907" cy="1154"/>
          </a:xfrm>
        </p:grpSpPr>
        <p:sp>
          <p:nvSpPr>
            <p:cNvPr id="7190" name="Rectangle 4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191" name="Line 4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5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3" name="Rectangle 5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194" name="Freeform 5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195" name="Line 5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7" name="Text Box 54"/>
          <p:cNvSpPr txBox="1">
            <a:spLocks noChangeArrowheads="1"/>
          </p:cNvSpPr>
          <p:nvPr/>
        </p:nvSpPr>
        <p:spPr bwMode="auto">
          <a:xfrm>
            <a:off x="3869289" y="3560915"/>
            <a:ext cx="1557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Activity</a:t>
            </a:r>
          </a:p>
        </p:txBody>
      </p:sp>
      <p:sp>
        <p:nvSpPr>
          <p:cNvPr id="7178" name="Text Box 55"/>
          <p:cNvSpPr txBox="1">
            <a:spLocks noChangeArrowheads="1"/>
          </p:cNvSpPr>
          <p:nvPr/>
        </p:nvSpPr>
        <p:spPr bwMode="auto">
          <a:xfrm>
            <a:off x="7363476" y="3423129"/>
            <a:ext cx="1557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Matter</a:t>
            </a:r>
          </a:p>
        </p:txBody>
      </p:sp>
      <p:grpSp>
        <p:nvGrpSpPr>
          <p:cNvPr id="7179" name="Group 56"/>
          <p:cNvGrpSpPr>
            <a:grpSpLocks/>
          </p:cNvGrpSpPr>
          <p:nvPr/>
        </p:nvGrpSpPr>
        <p:grpSpPr bwMode="auto">
          <a:xfrm>
            <a:off x="7598426" y="2226981"/>
            <a:ext cx="1089025" cy="1076325"/>
            <a:chOff x="3576" y="3153"/>
            <a:chExt cx="784" cy="775"/>
          </a:xfrm>
        </p:grpSpPr>
        <p:sp>
          <p:nvSpPr>
            <p:cNvPr id="7180" name="Freeform 57"/>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7181" name="Freeform 58"/>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Freeform 59"/>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3" name="Freeform 60"/>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61"/>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5" name="Freeform 62"/>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6" name="Freeform 63"/>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64"/>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8" name="Freeform 65"/>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Freeform 66"/>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 name="Text Box 46"/>
          <p:cNvSpPr txBox="1">
            <a:spLocks noChangeArrowheads="1"/>
          </p:cNvSpPr>
          <p:nvPr/>
        </p:nvSpPr>
        <p:spPr bwMode="auto">
          <a:xfrm>
            <a:off x="5657483" y="3410603"/>
            <a:ext cx="155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smtClean="0"/>
              <a:t>Service</a:t>
            </a:r>
            <a:endParaRPr lang="en-US" sz="2400" b="1" dirty="0"/>
          </a:p>
        </p:txBody>
      </p:sp>
      <p:grpSp>
        <p:nvGrpSpPr>
          <p:cNvPr id="73" name="Group 72"/>
          <p:cNvGrpSpPr/>
          <p:nvPr/>
        </p:nvGrpSpPr>
        <p:grpSpPr>
          <a:xfrm>
            <a:off x="5886689" y="2226981"/>
            <a:ext cx="1098923" cy="1069367"/>
            <a:chOff x="4343400" y="4495800"/>
            <a:chExt cx="762000" cy="741506"/>
          </a:xfrm>
        </p:grpSpPr>
        <p:sp>
          <p:nvSpPr>
            <p:cNvPr id="74" name="Rounded Rectangle 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5" name="Straight Connector 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outcome of assignment</a:t>
            </a:r>
          </a:p>
        </p:txBody>
      </p:sp>
      <p:sp>
        <p:nvSpPr>
          <p:cNvPr id="8195" name="Rectangle 3"/>
          <p:cNvSpPr>
            <a:spLocks noGrp="1" noChangeArrowheads="1"/>
          </p:cNvSpPr>
          <p:nvPr>
            <p:ph idx="1"/>
          </p:nvPr>
        </p:nvSpPr>
        <p:spPr>
          <a:xfrm>
            <a:off x="519113" y="4735513"/>
            <a:ext cx="8037512" cy="1654175"/>
          </a:xfrm>
        </p:spPr>
        <p:txBody>
          <a:bodyPr/>
          <a:lstStyle/>
          <a:p>
            <a:pPr>
              <a:buFont typeface="Arial" charset="0"/>
              <a:buChar char="•"/>
            </a:pPr>
            <a:r>
              <a:rPr lang="en-US" smtClean="0"/>
              <a:t>Upon completion, assignable objects are assigned to a group and a user in that group</a:t>
            </a:r>
          </a:p>
        </p:txBody>
      </p:sp>
      <p:grpSp>
        <p:nvGrpSpPr>
          <p:cNvPr id="8203" name="Group 81"/>
          <p:cNvGrpSpPr>
            <a:grpSpLocks/>
          </p:cNvGrpSpPr>
          <p:nvPr/>
        </p:nvGrpSpPr>
        <p:grpSpPr bwMode="auto">
          <a:xfrm>
            <a:off x="7595101" y="2311950"/>
            <a:ext cx="1247775" cy="1287463"/>
            <a:chOff x="4411" y="2577"/>
            <a:chExt cx="525" cy="542"/>
          </a:xfrm>
        </p:grpSpPr>
        <p:sp>
          <p:nvSpPr>
            <p:cNvPr id="8208"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09"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10"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1"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212"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8207" name="Line 90"/>
          <p:cNvSpPr>
            <a:spLocks noChangeShapeType="1"/>
          </p:cNvSpPr>
          <p:nvPr/>
        </p:nvSpPr>
        <p:spPr bwMode="auto">
          <a:xfrm>
            <a:off x="8103101" y="1716971"/>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1" name="Group 4"/>
          <p:cNvGrpSpPr>
            <a:grpSpLocks/>
          </p:cNvGrpSpPr>
          <p:nvPr/>
        </p:nvGrpSpPr>
        <p:grpSpPr bwMode="auto">
          <a:xfrm>
            <a:off x="579704" y="687376"/>
            <a:ext cx="1316037" cy="969963"/>
            <a:chOff x="2083" y="1606"/>
            <a:chExt cx="1489" cy="1097"/>
          </a:xfrm>
        </p:grpSpPr>
        <p:sp>
          <p:nvSpPr>
            <p:cNvPr id="92"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4"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5"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6"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7"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8"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9"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0"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1"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5" name="Group 18"/>
            <p:cNvGrpSpPr>
              <a:grpSpLocks/>
            </p:cNvGrpSpPr>
            <p:nvPr/>
          </p:nvGrpSpPr>
          <p:grpSpPr bwMode="auto">
            <a:xfrm>
              <a:off x="2221" y="1871"/>
              <a:ext cx="518" cy="782"/>
              <a:chOff x="2400" y="1656"/>
              <a:chExt cx="752" cy="1136"/>
            </a:xfrm>
          </p:grpSpPr>
          <p:sp>
            <p:nvSpPr>
              <p:cNvPr id="118"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9"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0"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1"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2"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3"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6" name="Group 26"/>
            <p:cNvGrpSpPr>
              <a:grpSpLocks/>
            </p:cNvGrpSpPr>
            <p:nvPr/>
          </p:nvGrpSpPr>
          <p:grpSpPr bwMode="auto">
            <a:xfrm rot="-6511945">
              <a:off x="2834" y="1842"/>
              <a:ext cx="518" cy="783"/>
              <a:chOff x="2400" y="1656"/>
              <a:chExt cx="752" cy="1136"/>
            </a:xfrm>
          </p:grpSpPr>
          <p:sp>
            <p:nvSpPr>
              <p:cNvPr id="111"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6"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7"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7"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8"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9"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0"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43" name="Group 56"/>
          <p:cNvGrpSpPr>
            <a:grpSpLocks/>
          </p:cNvGrpSpPr>
          <p:nvPr/>
        </p:nvGrpSpPr>
        <p:grpSpPr bwMode="auto">
          <a:xfrm>
            <a:off x="7598426" y="634615"/>
            <a:ext cx="1089025" cy="1076325"/>
            <a:chOff x="3576" y="3153"/>
            <a:chExt cx="784" cy="775"/>
          </a:xfrm>
        </p:grpSpPr>
        <p:sp>
          <p:nvSpPr>
            <p:cNvPr id="144" name="Freeform 57"/>
            <p:cNvSpPr>
              <a:spLocks/>
            </p:cNvSpPr>
            <p:nvPr/>
          </p:nvSpPr>
          <p:spPr bwMode="auto">
            <a:xfrm>
              <a:off x="3576" y="3153"/>
              <a:ext cx="771" cy="765"/>
            </a:xfrm>
            <a:custGeom>
              <a:avLst/>
              <a:gdLst>
                <a:gd name="T0" fmla="*/ 11 w 1542"/>
                <a:gd name="T1" fmla="*/ 11 h 1531"/>
                <a:gd name="T2" fmla="*/ 11 w 1542"/>
                <a:gd name="T3" fmla="*/ 11 h 1531"/>
                <a:gd name="T4" fmla="*/ 12 w 1542"/>
                <a:gd name="T5" fmla="*/ 11 h 1531"/>
                <a:gd name="T6" fmla="*/ 12 w 1542"/>
                <a:gd name="T7" fmla="*/ 11 h 1531"/>
                <a:gd name="T8" fmla="*/ 12 w 1542"/>
                <a:gd name="T9" fmla="*/ 11 h 1531"/>
                <a:gd name="T10" fmla="*/ 12 w 1542"/>
                <a:gd name="T11" fmla="*/ 11 h 1531"/>
                <a:gd name="T12" fmla="*/ 12 w 1542"/>
                <a:gd name="T13" fmla="*/ 11 h 1531"/>
                <a:gd name="T14" fmla="*/ 12 w 1542"/>
                <a:gd name="T15" fmla="*/ 10 h 1531"/>
                <a:gd name="T16" fmla="*/ 12 w 1542"/>
                <a:gd name="T17" fmla="*/ 10 h 1531"/>
                <a:gd name="T18" fmla="*/ 12 w 1542"/>
                <a:gd name="T19" fmla="*/ 1 h 1531"/>
                <a:gd name="T20" fmla="*/ 12 w 1542"/>
                <a:gd name="T21" fmla="*/ 1 h 1531"/>
                <a:gd name="T22" fmla="*/ 12 w 1542"/>
                <a:gd name="T23" fmla="*/ 0 h 1531"/>
                <a:gd name="T24" fmla="*/ 12 w 1542"/>
                <a:gd name="T25" fmla="*/ 0 h 1531"/>
                <a:gd name="T26" fmla="*/ 12 w 1542"/>
                <a:gd name="T27" fmla="*/ 0 h 1531"/>
                <a:gd name="T28" fmla="*/ 12 w 1542"/>
                <a:gd name="T29" fmla="*/ 0 h 1531"/>
                <a:gd name="T30" fmla="*/ 12 w 1542"/>
                <a:gd name="T31" fmla="*/ 0 h 1531"/>
                <a:gd name="T32" fmla="*/ 11 w 1542"/>
                <a:gd name="T33" fmla="*/ 0 h 1531"/>
                <a:gd name="T34" fmla="*/ 11 w 1542"/>
                <a:gd name="T35" fmla="*/ 0 h 1531"/>
                <a:gd name="T36" fmla="*/ 2 w 1542"/>
                <a:gd name="T37" fmla="*/ 0 h 1531"/>
                <a:gd name="T38" fmla="*/ 2 w 1542"/>
                <a:gd name="T39" fmla="*/ 0 h 1531"/>
                <a:gd name="T40" fmla="*/ 1 w 1542"/>
                <a:gd name="T41" fmla="*/ 0 h 1531"/>
                <a:gd name="T42" fmla="*/ 1 w 1542"/>
                <a:gd name="T43" fmla="*/ 0 h 1531"/>
                <a:gd name="T44" fmla="*/ 1 w 1542"/>
                <a:gd name="T45" fmla="*/ 0 h 1531"/>
                <a:gd name="T46" fmla="*/ 1 w 1542"/>
                <a:gd name="T47" fmla="*/ 0 h 1531"/>
                <a:gd name="T48" fmla="*/ 1 w 1542"/>
                <a:gd name="T49" fmla="*/ 0 h 1531"/>
                <a:gd name="T50" fmla="*/ 1 w 1542"/>
                <a:gd name="T51" fmla="*/ 1 h 1531"/>
                <a:gd name="T52" fmla="*/ 0 w 1542"/>
                <a:gd name="T53" fmla="*/ 1 h 1531"/>
                <a:gd name="T54" fmla="*/ 0 w 1542"/>
                <a:gd name="T55" fmla="*/ 10 h 1531"/>
                <a:gd name="T56" fmla="*/ 1 w 1542"/>
                <a:gd name="T57" fmla="*/ 10 h 1531"/>
                <a:gd name="T58" fmla="*/ 1 w 1542"/>
                <a:gd name="T59" fmla="*/ 11 h 1531"/>
                <a:gd name="T60" fmla="*/ 1 w 1542"/>
                <a:gd name="T61" fmla="*/ 11 h 1531"/>
                <a:gd name="T62" fmla="*/ 1 w 1542"/>
                <a:gd name="T63" fmla="*/ 11 h 1531"/>
                <a:gd name="T64" fmla="*/ 1 w 1542"/>
                <a:gd name="T65" fmla="*/ 11 h 1531"/>
                <a:gd name="T66" fmla="*/ 1 w 1542"/>
                <a:gd name="T67" fmla="*/ 11 h 1531"/>
                <a:gd name="T68" fmla="*/ 2 w 1542"/>
                <a:gd name="T69" fmla="*/ 11 h 1531"/>
                <a:gd name="T70" fmla="*/ 2 w 1542"/>
                <a:gd name="T71" fmla="*/ 11 h 1531"/>
                <a:gd name="T72" fmla="*/ 11 w 1542"/>
                <a:gd name="T73" fmla="*/ 1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45" name="Freeform 58"/>
            <p:cNvSpPr>
              <a:spLocks/>
            </p:cNvSpPr>
            <p:nvPr/>
          </p:nvSpPr>
          <p:spPr bwMode="auto">
            <a:xfrm>
              <a:off x="3895" y="3254"/>
              <a:ext cx="271" cy="134"/>
            </a:xfrm>
            <a:custGeom>
              <a:avLst/>
              <a:gdLst>
                <a:gd name="T0" fmla="*/ 3 w 542"/>
                <a:gd name="T1" fmla="*/ 2 h 269"/>
                <a:gd name="T2" fmla="*/ 3 w 542"/>
                <a:gd name="T3" fmla="*/ 2 h 269"/>
                <a:gd name="T4" fmla="*/ 3 w 542"/>
                <a:gd name="T5" fmla="*/ 2 h 269"/>
                <a:gd name="T6" fmla="*/ 3 w 542"/>
                <a:gd name="T7" fmla="*/ 2 h 269"/>
                <a:gd name="T8" fmla="*/ 3 w 542"/>
                <a:gd name="T9" fmla="*/ 2 h 269"/>
                <a:gd name="T10" fmla="*/ 4 w 542"/>
                <a:gd name="T11" fmla="*/ 2 h 269"/>
                <a:gd name="T12" fmla="*/ 4 w 542"/>
                <a:gd name="T13" fmla="*/ 1 h 269"/>
                <a:gd name="T14" fmla="*/ 4 w 542"/>
                <a:gd name="T15" fmla="*/ 1 h 269"/>
                <a:gd name="T16" fmla="*/ 4 w 542"/>
                <a:gd name="T17" fmla="*/ 1 h 269"/>
                <a:gd name="T18" fmla="*/ 4 w 542"/>
                <a:gd name="T19" fmla="*/ 1 h 269"/>
                <a:gd name="T20" fmla="*/ 4 w 542"/>
                <a:gd name="T21" fmla="*/ 1 h 269"/>
                <a:gd name="T22" fmla="*/ 4 w 542"/>
                <a:gd name="T23" fmla="*/ 1 h 269"/>
                <a:gd name="T24" fmla="*/ 4 w 542"/>
                <a:gd name="T25" fmla="*/ 1 h 269"/>
                <a:gd name="T26" fmla="*/ 3 w 542"/>
                <a:gd name="T27" fmla="*/ 1 h 269"/>
                <a:gd name="T28" fmla="*/ 1 w 542"/>
                <a:gd name="T29" fmla="*/ 0 h 269"/>
                <a:gd name="T30" fmla="*/ 1 w 542"/>
                <a:gd name="T31" fmla="*/ 0 h 269"/>
                <a:gd name="T32" fmla="*/ 1 w 542"/>
                <a:gd name="T33" fmla="*/ 0 h 269"/>
                <a:gd name="T34" fmla="*/ 1 w 542"/>
                <a:gd name="T35" fmla="*/ 0 h 269"/>
                <a:gd name="T36" fmla="*/ 1 w 542"/>
                <a:gd name="T37" fmla="*/ 0 h 269"/>
                <a:gd name="T38" fmla="*/ 1 w 542"/>
                <a:gd name="T39" fmla="*/ 0 h 269"/>
                <a:gd name="T40" fmla="*/ 1 w 542"/>
                <a:gd name="T41" fmla="*/ 0 h 269"/>
                <a:gd name="T42" fmla="*/ 1 w 542"/>
                <a:gd name="T43" fmla="*/ 0 h 269"/>
                <a:gd name="T44" fmla="*/ 1 w 542"/>
                <a:gd name="T45" fmla="*/ 0 h 269"/>
                <a:gd name="T46" fmla="*/ 1 w 542"/>
                <a:gd name="T47" fmla="*/ 0 h 269"/>
                <a:gd name="T48" fmla="*/ 0 w 542"/>
                <a:gd name="T49" fmla="*/ 0 h 269"/>
                <a:gd name="T50" fmla="*/ 1 w 542"/>
                <a:gd name="T51" fmla="*/ 0 h 269"/>
                <a:gd name="T52" fmla="*/ 1 w 542"/>
                <a:gd name="T53" fmla="*/ 0 h 269"/>
                <a:gd name="T54" fmla="*/ 1 w 542"/>
                <a:gd name="T55" fmla="*/ 0 h 269"/>
                <a:gd name="T56" fmla="*/ 3 w 542"/>
                <a:gd name="T57" fmla="*/ 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59"/>
            <p:cNvSpPr>
              <a:spLocks/>
            </p:cNvSpPr>
            <p:nvPr/>
          </p:nvSpPr>
          <p:spPr bwMode="auto">
            <a:xfrm>
              <a:off x="3754" y="3590"/>
              <a:ext cx="271" cy="135"/>
            </a:xfrm>
            <a:custGeom>
              <a:avLst/>
              <a:gdLst>
                <a:gd name="T0" fmla="*/ 3 w 542"/>
                <a:gd name="T1" fmla="*/ 3 h 269"/>
                <a:gd name="T2" fmla="*/ 3 w 542"/>
                <a:gd name="T3" fmla="*/ 3 h 269"/>
                <a:gd name="T4" fmla="*/ 3 w 542"/>
                <a:gd name="T5" fmla="*/ 3 h 269"/>
                <a:gd name="T6" fmla="*/ 3 w 542"/>
                <a:gd name="T7" fmla="*/ 3 h 269"/>
                <a:gd name="T8" fmla="*/ 3 w 542"/>
                <a:gd name="T9" fmla="*/ 3 h 269"/>
                <a:gd name="T10" fmla="*/ 4 w 542"/>
                <a:gd name="T11" fmla="*/ 3 h 269"/>
                <a:gd name="T12" fmla="*/ 4 w 542"/>
                <a:gd name="T13" fmla="*/ 2 h 269"/>
                <a:gd name="T14" fmla="*/ 4 w 542"/>
                <a:gd name="T15" fmla="*/ 2 h 269"/>
                <a:gd name="T16" fmla="*/ 4 w 542"/>
                <a:gd name="T17" fmla="*/ 2 h 269"/>
                <a:gd name="T18" fmla="*/ 4 w 542"/>
                <a:gd name="T19" fmla="*/ 2 h 269"/>
                <a:gd name="T20" fmla="*/ 4 w 542"/>
                <a:gd name="T21" fmla="*/ 2 h 269"/>
                <a:gd name="T22" fmla="*/ 4 w 542"/>
                <a:gd name="T23" fmla="*/ 2 h 269"/>
                <a:gd name="T24" fmla="*/ 4 w 542"/>
                <a:gd name="T25" fmla="*/ 2 h 269"/>
                <a:gd name="T26" fmla="*/ 3 w 542"/>
                <a:gd name="T27" fmla="*/ 2 h 269"/>
                <a:gd name="T28" fmla="*/ 1 w 542"/>
                <a:gd name="T29" fmla="*/ 1 h 269"/>
                <a:gd name="T30" fmla="*/ 1 w 542"/>
                <a:gd name="T31" fmla="*/ 0 h 269"/>
                <a:gd name="T32" fmla="*/ 1 w 542"/>
                <a:gd name="T33" fmla="*/ 0 h 269"/>
                <a:gd name="T34" fmla="*/ 1 w 542"/>
                <a:gd name="T35" fmla="*/ 1 h 269"/>
                <a:gd name="T36" fmla="*/ 1 w 542"/>
                <a:gd name="T37" fmla="*/ 1 h 269"/>
                <a:gd name="T38" fmla="*/ 1 w 542"/>
                <a:gd name="T39" fmla="*/ 1 h 269"/>
                <a:gd name="T40" fmla="*/ 1 w 542"/>
                <a:gd name="T41" fmla="*/ 1 h 269"/>
                <a:gd name="T42" fmla="*/ 1 w 542"/>
                <a:gd name="T43" fmla="*/ 1 h 269"/>
                <a:gd name="T44" fmla="*/ 1 w 542"/>
                <a:gd name="T45" fmla="*/ 1 h 269"/>
                <a:gd name="T46" fmla="*/ 1 w 542"/>
                <a:gd name="T47" fmla="*/ 1 h 269"/>
                <a:gd name="T48" fmla="*/ 0 w 542"/>
                <a:gd name="T49" fmla="*/ 1 h 269"/>
                <a:gd name="T50" fmla="*/ 1 w 542"/>
                <a:gd name="T51" fmla="*/ 1 h 269"/>
                <a:gd name="T52" fmla="*/ 1 w 542"/>
                <a:gd name="T53" fmla="*/ 1 h 269"/>
                <a:gd name="T54" fmla="*/ 1 w 542"/>
                <a:gd name="T55" fmla="*/ 1 h 269"/>
                <a:gd name="T56" fmla="*/ 3 w 542"/>
                <a:gd name="T57" fmla="*/ 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60"/>
            <p:cNvSpPr>
              <a:spLocks/>
            </p:cNvSpPr>
            <p:nvPr/>
          </p:nvSpPr>
          <p:spPr bwMode="auto">
            <a:xfrm>
              <a:off x="3797" y="3326"/>
              <a:ext cx="325" cy="325"/>
            </a:xfrm>
            <a:custGeom>
              <a:avLst/>
              <a:gdLst>
                <a:gd name="T0" fmla="*/ 3 w 650"/>
                <a:gd name="T1" fmla="*/ 5 h 650"/>
                <a:gd name="T2" fmla="*/ 3 w 650"/>
                <a:gd name="T3" fmla="*/ 5 h 650"/>
                <a:gd name="T4" fmla="*/ 3 w 650"/>
                <a:gd name="T5" fmla="*/ 5 h 650"/>
                <a:gd name="T6" fmla="*/ 3 w 650"/>
                <a:gd name="T7" fmla="*/ 5 h 650"/>
                <a:gd name="T8" fmla="*/ 3 w 650"/>
                <a:gd name="T9" fmla="*/ 5 h 650"/>
                <a:gd name="T10" fmla="*/ 5 w 650"/>
                <a:gd name="T11" fmla="*/ 1 h 650"/>
                <a:gd name="T12" fmla="*/ 5 w 650"/>
                <a:gd name="T13" fmla="*/ 1 h 650"/>
                <a:gd name="T14" fmla="*/ 5 w 650"/>
                <a:gd name="T15" fmla="*/ 1 h 650"/>
                <a:gd name="T16" fmla="*/ 5 w 650"/>
                <a:gd name="T17" fmla="*/ 1 h 650"/>
                <a:gd name="T18" fmla="*/ 5 w 650"/>
                <a:gd name="T19" fmla="*/ 1 h 650"/>
                <a:gd name="T20" fmla="*/ 1 w 650"/>
                <a:gd name="T21" fmla="*/ 1 h 650"/>
                <a:gd name="T22" fmla="*/ 1 w 650"/>
                <a:gd name="T23" fmla="*/ 0 h 650"/>
                <a:gd name="T24" fmla="*/ 1 w 650"/>
                <a:gd name="T25" fmla="*/ 1 h 650"/>
                <a:gd name="T26" fmla="*/ 1 w 650"/>
                <a:gd name="T27" fmla="*/ 1 h 650"/>
                <a:gd name="T28" fmla="*/ 1 w 650"/>
                <a:gd name="T29" fmla="*/ 1 h 650"/>
                <a:gd name="T30" fmla="*/ 1 w 650"/>
                <a:gd name="T31" fmla="*/ 3 h 650"/>
                <a:gd name="T32" fmla="*/ 0 w 650"/>
                <a:gd name="T33" fmla="*/ 3 h 650"/>
                <a:gd name="T34" fmla="*/ 1 w 650"/>
                <a:gd name="T35" fmla="*/ 3 h 650"/>
                <a:gd name="T36" fmla="*/ 1 w 650"/>
                <a:gd name="T37" fmla="*/ 3 h 650"/>
                <a:gd name="T38" fmla="*/ 1 w 650"/>
                <a:gd name="T39" fmla="*/ 3 h 650"/>
                <a:gd name="T40" fmla="*/ 3 w 650"/>
                <a:gd name="T41" fmla="*/ 5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61"/>
            <p:cNvSpPr>
              <a:spLocks/>
            </p:cNvSpPr>
            <p:nvPr/>
          </p:nvSpPr>
          <p:spPr bwMode="auto">
            <a:xfrm>
              <a:off x="3659" y="3842"/>
              <a:ext cx="603" cy="86"/>
            </a:xfrm>
            <a:custGeom>
              <a:avLst/>
              <a:gdLst>
                <a:gd name="T0" fmla="*/ 9 w 1206"/>
                <a:gd name="T1" fmla="*/ 1 h 172"/>
                <a:gd name="T2" fmla="*/ 9 w 1206"/>
                <a:gd name="T3" fmla="*/ 1 h 172"/>
                <a:gd name="T4" fmla="*/ 9 w 1206"/>
                <a:gd name="T5" fmla="*/ 1 h 172"/>
                <a:gd name="T6" fmla="*/ 9 w 1206"/>
                <a:gd name="T7" fmla="*/ 1 h 172"/>
                <a:gd name="T8" fmla="*/ 9 w 1206"/>
                <a:gd name="T9" fmla="*/ 1 h 172"/>
                <a:gd name="T10" fmla="*/ 9 w 1206"/>
                <a:gd name="T11" fmla="*/ 1 h 172"/>
                <a:gd name="T12" fmla="*/ 9 w 1206"/>
                <a:gd name="T13" fmla="*/ 1 h 172"/>
                <a:gd name="T14" fmla="*/ 9 w 1206"/>
                <a:gd name="T15" fmla="*/ 1 h 172"/>
                <a:gd name="T16" fmla="*/ 9 w 1206"/>
                <a:gd name="T17" fmla="*/ 1 h 172"/>
                <a:gd name="T18" fmla="*/ 9 w 1206"/>
                <a:gd name="T19" fmla="*/ 1 h 172"/>
                <a:gd name="T20" fmla="*/ 9 w 1206"/>
                <a:gd name="T21" fmla="*/ 1 h 172"/>
                <a:gd name="T22" fmla="*/ 9 w 1206"/>
                <a:gd name="T23" fmla="*/ 1 h 172"/>
                <a:gd name="T24" fmla="*/ 9 w 1206"/>
                <a:gd name="T25" fmla="*/ 1 h 172"/>
                <a:gd name="T26" fmla="*/ 9 w 1206"/>
                <a:gd name="T27" fmla="*/ 1 h 172"/>
                <a:gd name="T28" fmla="*/ 9 w 1206"/>
                <a:gd name="T29" fmla="*/ 1 h 172"/>
                <a:gd name="T30" fmla="*/ 9 w 1206"/>
                <a:gd name="T31" fmla="*/ 1 h 172"/>
                <a:gd name="T32" fmla="*/ 9 w 1206"/>
                <a:gd name="T33" fmla="*/ 1 h 172"/>
                <a:gd name="T34" fmla="*/ 9 w 1206"/>
                <a:gd name="T35" fmla="*/ 0 h 172"/>
                <a:gd name="T36" fmla="*/ 1 w 1206"/>
                <a:gd name="T37" fmla="*/ 0 h 172"/>
                <a:gd name="T38" fmla="*/ 1 w 1206"/>
                <a:gd name="T39" fmla="*/ 1 h 172"/>
                <a:gd name="T40" fmla="*/ 1 w 1206"/>
                <a:gd name="T41" fmla="*/ 1 h 172"/>
                <a:gd name="T42" fmla="*/ 1 w 1206"/>
                <a:gd name="T43" fmla="*/ 1 h 172"/>
                <a:gd name="T44" fmla="*/ 1 w 1206"/>
                <a:gd name="T45" fmla="*/ 1 h 172"/>
                <a:gd name="T46" fmla="*/ 1 w 1206"/>
                <a:gd name="T47" fmla="*/ 1 h 172"/>
                <a:gd name="T48" fmla="*/ 1 w 1206"/>
                <a:gd name="T49" fmla="*/ 1 h 172"/>
                <a:gd name="T50" fmla="*/ 1 w 1206"/>
                <a:gd name="T51" fmla="*/ 1 h 172"/>
                <a:gd name="T52" fmla="*/ 0 w 1206"/>
                <a:gd name="T53" fmla="*/ 1 h 172"/>
                <a:gd name="T54" fmla="*/ 0 w 1206"/>
                <a:gd name="T55" fmla="*/ 1 h 172"/>
                <a:gd name="T56" fmla="*/ 1 w 1206"/>
                <a:gd name="T57" fmla="*/ 1 h 172"/>
                <a:gd name="T58" fmla="*/ 1 w 1206"/>
                <a:gd name="T59" fmla="*/ 1 h 172"/>
                <a:gd name="T60" fmla="*/ 1 w 1206"/>
                <a:gd name="T61" fmla="*/ 1 h 172"/>
                <a:gd name="T62" fmla="*/ 1 w 1206"/>
                <a:gd name="T63" fmla="*/ 1 h 172"/>
                <a:gd name="T64" fmla="*/ 1 w 1206"/>
                <a:gd name="T65" fmla="*/ 1 h 172"/>
                <a:gd name="T66" fmla="*/ 1 w 1206"/>
                <a:gd name="T67" fmla="*/ 1 h 172"/>
                <a:gd name="T68" fmla="*/ 1 w 1206"/>
                <a:gd name="T69" fmla="*/ 1 h 172"/>
                <a:gd name="T70" fmla="*/ 1 w 1206"/>
                <a:gd name="T71" fmla="*/ 1 h 172"/>
                <a:gd name="T72" fmla="*/ 9 w 1206"/>
                <a:gd name="T73" fmla="*/ 1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62"/>
            <p:cNvSpPr>
              <a:spLocks/>
            </p:cNvSpPr>
            <p:nvPr/>
          </p:nvSpPr>
          <p:spPr bwMode="auto">
            <a:xfrm>
              <a:off x="4099" y="3511"/>
              <a:ext cx="261" cy="162"/>
            </a:xfrm>
            <a:custGeom>
              <a:avLst/>
              <a:gdLst>
                <a:gd name="T0" fmla="*/ 4 w 522"/>
                <a:gd name="T1" fmla="*/ 1 h 324"/>
                <a:gd name="T2" fmla="*/ 1 w 522"/>
                <a:gd name="T3" fmla="*/ 0 h 324"/>
                <a:gd name="T4" fmla="*/ 0 w 522"/>
                <a:gd name="T5" fmla="*/ 1 h 324"/>
                <a:gd name="T6" fmla="*/ 4 w 522"/>
                <a:gd name="T7" fmla="*/ 3 h 324"/>
                <a:gd name="T8" fmla="*/ 4 w 522"/>
                <a:gd name="T9" fmla="*/ 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63"/>
            <p:cNvSpPr>
              <a:spLocks/>
            </p:cNvSpPr>
            <p:nvPr/>
          </p:nvSpPr>
          <p:spPr bwMode="auto">
            <a:xfrm>
              <a:off x="3718" y="3764"/>
              <a:ext cx="481" cy="51"/>
            </a:xfrm>
            <a:custGeom>
              <a:avLst/>
              <a:gdLst>
                <a:gd name="T0" fmla="*/ 7 w 964"/>
                <a:gd name="T1" fmla="*/ 1 h 101"/>
                <a:gd name="T2" fmla="*/ 7 w 964"/>
                <a:gd name="T3" fmla="*/ 1 h 101"/>
                <a:gd name="T4" fmla="*/ 7 w 964"/>
                <a:gd name="T5" fmla="*/ 1 h 101"/>
                <a:gd name="T6" fmla="*/ 7 w 964"/>
                <a:gd name="T7" fmla="*/ 1 h 101"/>
                <a:gd name="T8" fmla="*/ 7 w 964"/>
                <a:gd name="T9" fmla="*/ 1 h 101"/>
                <a:gd name="T10" fmla="*/ 7 w 964"/>
                <a:gd name="T11" fmla="*/ 1 h 101"/>
                <a:gd name="T12" fmla="*/ 7 w 964"/>
                <a:gd name="T13" fmla="*/ 1 h 101"/>
                <a:gd name="T14" fmla="*/ 7 w 964"/>
                <a:gd name="T15" fmla="*/ 1 h 101"/>
                <a:gd name="T16" fmla="*/ 7 w 964"/>
                <a:gd name="T17" fmla="*/ 1 h 101"/>
                <a:gd name="T18" fmla="*/ 7 w 964"/>
                <a:gd name="T19" fmla="*/ 1 h 101"/>
                <a:gd name="T20" fmla="*/ 7 w 964"/>
                <a:gd name="T21" fmla="*/ 1 h 101"/>
                <a:gd name="T22" fmla="*/ 7 w 964"/>
                <a:gd name="T23" fmla="*/ 1 h 101"/>
                <a:gd name="T24" fmla="*/ 7 w 964"/>
                <a:gd name="T25" fmla="*/ 1 h 101"/>
                <a:gd name="T26" fmla="*/ 7 w 964"/>
                <a:gd name="T27" fmla="*/ 1 h 101"/>
                <a:gd name="T28" fmla="*/ 7 w 964"/>
                <a:gd name="T29" fmla="*/ 1 h 101"/>
                <a:gd name="T30" fmla="*/ 7 w 964"/>
                <a:gd name="T31" fmla="*/ 1 h 101"/>
                <a:gd name="T32" fmla="*/ 7 w 964"/>
                <a:gd name="T33" fmla="*/ 1 h 101"/>
                <a:gd name="T34" fmla="*/ 7 w 964"/>
                <a:gd name="T35" fmla="*/ 0 h 101"/>
                <a:gd name="T36" fmla="*/ 0 w 964"/>
                <a:gd name="T37" fmla="*/ 0 h 101"/>
                <a:gd name="T38" fmla="*/ 0 w 964"/>
                <a:gd name="T39" fmla="*/ 1 h 101"/>
                <a:gd name="T40" fmla="*/ 0 w 964"/>
                <a:gd name="T41" fmla="*/ 1 h 101"/>
                <a:gd name="T42" fmla="*/ 0 w 964"/>
                <a:gd name="T43" fmla="*/ 1 h 101"/>
                <a:gd name="T44" fmla="*/ 0 w 964"/>
                <a:gd name="T45" fmla="*/ 1 h 101"/>
                <a:gd name="T46" fmla="*/ 0 w 964"/>
                <a:gd name="T47" fmla="*/ 1 h 101"/>
                <a:gd name="T48" fmla="*/ 0 w 964"/>
                <a:gd name="T49" fmla="*/ 1 h 101"/>
                <a:gd name="T50" fmla="*/ 0 w 964"/>
                <a:gd name="T51" fmla="*/ 1 h 101"/>
                <a:gd name="T52" fmla="*/ 0 w 964"/>
                <a:gd name="T53" fmla="*/ 1 h 101"/>
                <a:gd name="T54" fmla="*/ 0 w 964"/>
                <a:gd name="T55" fmla="*/ 1 h 101"/>
                <a:gd name="T56" fmla="*/ 0 w 964"/>
                <a:gd name="T57" fmla="*/ 1 h 101"/>
                <a:gd name="T58" fmla="*/ 0 w 964"/>
                <a:gd name="T59" fmla="*/ 1 h 101"/>
                <a:gd name="T60" fmla="*/ 0 w 964"/>
                <a:gd name="T61" fmla="*/ 1 h 101"/>
                <a:gd name="T62" fmla="*/ 0 w 964"/>
                <a:gd name="T63" fmla="*/ 1 h 101"/>
                <a:gd name="T64" fmla="*/ 0 w 964"/>
                <a:gd name="T65" fmla="*/ 1 h 101"/>
                <a:gd name="T66" fmla="*/ 0 w 964"/>
                <a:gd name="T67" fmla="*/ 1 h 101"/>
                <a:gd name="T68" fmla="*/ 0 w 964"/>
                <a:gd name="T69" fmla="*/ 1 h 101"/>
                <a:gd name="T70" fmla="*/ 0 w 964"/>
                <a:gd name="T71" fmla="*/ 1 h 101"/>
                <a:gd name="T72" fmla="*/ 7 w 964"/>
                <a:gd name="T73" fmla="*/ 1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64"/>
            <p:cNvSpPr>
              <a:spLocks/>
            </p:cNvSpPr>
            <p:nvPr/>
          </p:nvSpPr>
          <p:spPr bwMode="auto">
            <a:xfrm>
              <a:off x="3649" y="3441"/>
              <a:ext cx="70" cy="53"/>
            </a:xfrm>
            <a:custGeom>
              <a:avLst/>
              <a:gdLst>
                <a:gd name="T0" fmla="*/ 1 w 140"/>
                <a:gd name="T1" fmla="*/ 0 h 106"/>
                <a:gd name="T2" fmla="*/ 0 w 140"/>
                <a:gd name="T3" fmla="*/ 1 h 106"/>
                <a:gd name="T4" fmla="*/ 1 w 140"/>
                <a:gd name="T5" fmla="*/ 1 h 106"/>
                <a:gd name="T6" fmla="*/ 1 w 140"/>
                <a:gd name="T7" fmla="*/ 1 h 106"/>
                <a:gd name="T8" fmla="*/ 1 w 140"/>
                <a:gd name="T9" fmla="*/ 1 h 106"/>
                <a:gd name="T10" fmla="*/ 1 w 140"/>
                <a:gd name="T11" fmla="*/ 1 h 106"/>
                <a:gd name="T12" fmla="*/ 1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65"/>
            <p:cNvSpPr>
              <a:spLocks/>
            </p:cNvSpPr>
            <p:nvPr/>
          </p:nvSpPr>
          <p:spPr bwMode="auto">
            <a:xfrm>
              <a:off x="3726" y="3273"/>
              <a:ext cx="75" cy="65"/>
            </a:xfrm>
            <a:custGeom>
              <a:avLst/>
              <a:gdLst>
                <a:gd name="T0" fmla="*/ 2 w 149"/>
                <a:gd name="T1" fmla="*/ 1 h 130"/>
                <a:gd name="T2" fmla="*/ 0 w 149"/>
                <a:gd name="T3" fmla="*/ 0 h 130"/>
                <a:gd name="T4" fmla="*/ 1 w 149"/>
                <a:gd name="T5" fmla="*/ 1 h 130"/>
                <a:gd name="T6" fmla="*/ 1 w 149"/>
                <a:gd name="T7" fmla="*/ 1 h 130"/>
                <a:gd name="T8" fmla="*/ 1 w 149"/>
                <a:gd name="T9" fmla="*/ 1 h 130"/>
                <a:gd name="T10" fmla="*/ 1 w 149"/>
                <a:gd name="T11" fmla="*/ 1 h 130"/>
                <a:gd name="T12" fmla="*/ 1 w 149"/>
                <a:gd name="T13" fmla="*/ 1 h 130"/>
                <a:gd name="T14" fmla="*/ 1 w 149"/>
                <a:gd name="T15" fmla="*/ 1 h 130"/>
                <a:gd name="T16" fmla="*/ 2 w 149"/>
                <a:gd name="T17" fmla="*/ 1 h 130"/>
                <a:gd name="T18" fmla="*/ 2 w 149"/>
                <a:gd name="T19" fmla="*/ 1 h 130"/>
                <a:gd name="T20" fmla="*/ 2 w 149"/>
                <a:gd name="T21" fmla="*/ 1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66"/>
            <p:cNvSpPr>
              <a:spLocks/>
            </p:cNvSpPr>
            <p:nvPr/>
          </p:nvSpPr>
          <p:spPr bwMode="auto">
            <a:xfrm>
              <a:off x="3676" y="3361"/>
              <a:ext cx="76" cy="52"/>
            </a:xfrm>
            <a:custGeom>
              <a:avLst/>
              <a:gdLst>
                <a:gd name="T0" fmla="*/ 1 w 153"/>
                <a:gd name="T1" fmla="*/ 1 h 104"/>
                <a:gd name="T2" fmla="*/ 0 w 153"/>
                <a:gd name="T3" fmla="*/ 0 h 104"/>
                <a:gd name="T4" fmla="*/ 0 w 153"/>
                <a:gd name="T5" fmla="*/ 1 h 104"/>
                <a:gd name="T6" fmla="*/ 0 w 153"/>
                <a:gd name="T7" fmla="*/ 1 h 104"/>
                <a:gd name="T8" fmla="*/ 0 w 153"/>
                <a:gd name="T9" fmla="*/ 1 h 104"/>
                <a:gd name="T10" fmla="*/ 1 w 153"/>
                <a:gd name="T11" fmla="*/ 1 h 104"/>
                <a:gd name="T12" fmla="*/ 1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7" name="Group 81"/>
          <p:cNvGrpSpPr>
            <a:grpSpLocks/>
          </p:cNvGrpSpPr>
          <p:nvPr/>
        </p:nvGrpSpPr>
        <p:grpSpPr bwMode="auto">
          <a:xfrm>
            <a:off x="5808283" y="2311950"/>
            <a:ext cx="1247775" cy="1287463"/>
            <a:chOff x="4411" y="2577"/>
            <a:chExt cx="525" cy="542"/>
          </a:xfrm>
        </p:grpSpPr>
        <p:sp>
          <p:nvSpPr>
            <p:cNvPr id="168"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9"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0"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1"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2"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73" name="Line 90"/>
          <p:cNvSpPr>
            <a:spLocks noChangeShapeType="1"/>
          </p:cNvSpPr>
          <p:nvPr/>
        </p:nvSpPr>
        <p:spPr bwMode="auto">
          <a:xfrm>
            <a:off x="6316283" y="1680179"/>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 name="Group 81"/>
          <p:cNvGrpSpPr>
            <a:grpSpLocks/>
          </p:cNvGrpSpPr>
          <p:nvPr/>
        </p:nvGrpSpPr>
        <p:grpSpPr bwMode="auto">
          <a:xfrm>
            <a:off x="3966867" y="2311950"/>
            <a:ext cx="1247775" cy="1287463"/>
            <a:chOff x="4411" y="2577"/>
            <a:chExt cx="525" cy="542"/>
          </a:xfrm>
        </p:grpSpPr>
        <p:sp>
          <p:nvSpPr>
            <p:cNvPr id="175"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6"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7"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8"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9"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80" name="Line 90"/>
          <p:cNvSpPr>
            <a:spLocks noChangeShapeType="1"/>
          </p:cNvSpPr>
          <p:nvPr/>
        </p:nvSpPr>
        <p:spPr bwMode="auto">
          <a:xfrm>
            <a:off x="4474867" y="1715214"/>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1" name="Group 81"/>
          <p:cNvGrpSpPr>
            <a:grpSpLocks/>
          </p:cNvGrpSpPr>
          <p:nvPr/>
        </p:nvGrpSpPr>
        <p:grpSpPr bwMode="auto">
          <a:xfrm>
            <a:off x="2477000" y="2311950"/>
            <a:ext cx="1247775" cy="1287463"/>
            <a:chOff x="4411" y="2577"/>
            <a:chExt cx="525" cy="542"/>
          </a:xfrm>
        </p:grpSpPr>
        <p:sp>
          <p:nvSpPr>
            <p:cNvPr id="182"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3"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6"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87" name="Line 90"/>
          <p:cNvSpPr>
            <a:spLocks noChangeShapeType="1"/>
          </p:cNvSpPr>
          <p:nvPr/>
        </p:nvSpPr>
        <p:spPr bwMode="auto">
          <a:xfrm>
            <a:off x="2985000" y="1724575"/>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8" name="Group 81"/>
          <p:cNvGrpSpPr>
            <a:grpSpLocks/>
          </p:cNvGrpSpPr>
          <p:nvPr/>
        </p:nvGrpSpPr>
        <p:grpSpPr bwMode="auto">
          <a:xfrm>
            <a:off x="699906" y="2311950"/>
            <a:ext cx="1247775" cy="1287463"/>
            <a:chOff x="4411" y="2577"/>
            <a:chExt cx="525" cy="542"/>
          </a:xfrm>
        </p:grpSpPr>
        <p:sp>
          <p:nvSpPr>
            <p:cNvPr id="189" name="AutoShape 82"/>
            <p:cNvSpPr>
              <a:spLocks noChangeArrowheads="1"/>
            </p:cNvSpPr>
            <p:nvPr/>
          </p:nvSpPr>
          <p:spPr bwMode="auto">
            <a:xfrm>
              <a:off x="4574" y="2588"/>
              <a:ext cx="198"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0" name="AutoShape 83"/>
            <p:cNvSpPr>
              <a:spLocks noChangeArrowheads="1"/>
            </p:cNvSpPr>
            <p:nvPr/>
          </p:nvSpPr>
          <p:spPr bwMode="auto">
            <a:xfrm>
              <a:off x="4648" y="2662"/>
              <a:ext cx="198" cy="20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1" name="Rectangle 84"/>
            <p:cNvSpPr>
              <a:spLocks noChangeArrowheads="1"/>
            </p:cNvSpPr>
            <p:nvPr/>
          </p:nvSpPr>
          <p:spPr bwMode="auto">
            <a:xfrm>
              <a:off x="4561" y="2577"/>
              <a:ext cx="375" cy="376"/>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2" name="AutoShape 85"/>
            <p:cNvSpPr>
              <a:spLocks noChangeArrowheads="1"/>
            </p:cNvSpPr>
            <p:nvPr/>
          </p:nvSpPr>
          <p:spPr bwMode="auto">
            <a:xfrm>
              <a:off x="4724" y="2735"/>
              <a:ext cx="197" cy="2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3" name="AutoShape 86"/>
            <p:cNvSpPr>
              <a:spLocks noChangeArrowheads="1"/>
            </p:cNvSpPr>
            <p:nvPr/>
          </p:nvSpPr>
          <p:spPr bwMode="auto">
            <a:xfrm>
              <a:off x="4411" y="2798"/>
              <a:ext cx="315" cy="321"/>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 name="Line 90"/>
          <p:cNvSpPr>
            <a:spLocks noChangeShapeType="1"/>
          </p:cNvSpPr>
          <p:nvPr/>
        </p:nvSpPr>
        <p:spPr bwMode="auto">
          <a:xfrm>
            <a:off x="1207906" y="1652861"/>
            <a:ext cx="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4" name="Group 47"/>
          <p:cNvGrpSpPr>
            <a:grpSpLocks/>
          </p:cNvGrpSpPr>
          <p:nvPr/>
        </p:nvGrpSpPr>
        <p:grpSpPr bwMode="auto">
          <a:xfrm>
            <a:off x="4177264" y="687376"/>
            <a:ext cx="941388" cy="1196975"/>
            <a:chOff x="2401" y="425"/>
            <a:chExt cx="907" cy="1154"/>
          </a:xfrm>
        </p:grpSpPr>
        <p:sp>
          <p:nvSpPr>
            <p:cNvPr id="135" name="Rectangle 4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6" name="Line 4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5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Rectangle 5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9" name="Freeform 5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40" name="Line 5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6" name="Group 39"/>
          <p:cNvGrpSpPr>
            <a:grpSpLocks/>
          </p:cNvGrpSpPr>
          <p:nvPr/>
        </p:nvGrpSpPr>
        <p:grpSpPr bwMode="auto">
          <a:xfrm>
            <a:off x="2403343" y="687376"/>
            <a:ext cx="1062037" cy="1054100"/>
            <a:chOff x="3360" y="800"/>
            <a:chExt cx="620" cy="616"/>
          </a:xfrm>
        </p:grpSpPr>
        <p:sp>
          <p:nvSpPr>
            <p:cNvPr id="127"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8"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9" name="Group 42"/>
            <p:cNvGrpSpPr>
              <a:grpSpLocks/>
            </p:cNvGrpSpPr>
            <p:nvPr/>
          </p:nvGrpSpPr>
          <p:grpSpPr bwMode="auto">
            <a:xfrm flipH="1">
              <a:off x="3749" y="1171"/>
              <a:ext cx="212" cy="213"/>
              <a:chOff x="1350" y="686"/>
              <a:chExt cx="1132" cy="1132"/>
            </a:xfrm>
          </p:grpSpPr>
          <p:sp>
            <p:nvSpPr>
              <p:cNvPr id="131"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2"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0"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5" name="Group 154"/>
          <p:cNvGrpSpPr/>
          <p:nvPr/>
        </p:nvGrpSpPr>
        <p:grpSpPr>
          <a:xfrm>
            <a:off x="5886689" y="634615"/>
            <a:ext cx="1098923" cy="1069367"/>
            <a:chOff x="4343400" y="4495800"/>
            <a:chExt cx="762000" cy="741506"/>
          </a:xfrm>
        </p:grpSpPr>
        <p:sp>
          <p:nvSpPr>
            <p:cNvPr id="156" name="Rounded Rectangle 15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57" name="Straight Connector 15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58" name="Picture 1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59" name="Picture 1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1746" name="Group 2"/>
          <p:cNvGraphicFramePr>
            <a:graphicFrameLocks noGrp="1"/>
          </p:cNvGraphicFramePr>
          <p:nvPr/>
        </p:nvGraphicFramePr>
        <p:xfrm>
          <a:off x="1041400" y="936625"/>
          <a:ext cx="7462838" cy="5281613"/>
        </p:xfrm>
        <a:graphic>
          <a:graphicData uri="http://schemas.openxmlformats.org/drawingml/2006/table">
            <a:tbl>
              <a:tblPr/>
              <a:tblGrid>
                <a:gridCol w="1371600"/>
                <a:gridCol w="3013075"/>
                <a:gridCol w="3078163"/>
              </a:tblGrid>
              <a:tr h="630238">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cap="flat">
                      <a:noFill/>
                    </a:lnL>
                    <a:lnR>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How is new owner chosen?</a:t>
                      </a:r>
                    </a:p>
                  </a:txBody>
                  <a:tcPr marL="0" marR="0" marT="0" marB="0" horzOverflow="overflow">
                    <a:lnL>
                      <a:noFill/>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r>
              <a:tr h="657225">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Rule-Based</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Explicit</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1771650">
                <a:tc>
                  <a:txBody>
                    <a:bodyPr/>
                    <a:lstStyle/>
                    <a:p>
                      <a:pPr marL="61913"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Creation of new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222500">
                <a:tc>
                  <a:txBody>
                    <a:bodyPr/>
                    <a:lstStyle/>
                    <a:p>
                      <a:pPr marL="61913"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
                      </a:r>
                      <a:br>
                        <a:rPr kumimoji="0" lang="en-US" sz="2000" b="1" i="0" u="none" strike="noStrike" cap="none" normalizeH="0" baseline="0" dirty="0" smtClean="0">
                          <a:ln>
                            <a:noFill/>
                          </a:ln>
                          <a:solidFill>
                            <a:schemeClr val="bg1"/>
                          </a:solidFill>
                          <a:effectLst/>
                          <a:latin typeface="Arial" charset="0"/>
                        </a:rPr>
                      </a:br>
                      <a:r>
                        <a:rPr kumimoji="0" lang="en-US" sz="1000" b="1" i="0" u="none" strike="noStrike" cap="none" normalizeH="0" baseline="0" dirty="0" smtClean="0">
                          <a:ln>
                            <a:noFill/>
                          </a:ln>
                          <a:solidFill>
                            <a:schemeClr val="bg1"/>
                          </a:solidFill>
                          <a:effectLst/>
                          <a:latin typeface="Arial" charset="0"/>
                        </a:rPr>
                        <a:t/>
                      </a:r>
                      <a:br>
                        <a:rPr kumimoji="0" lang="en-US" sz="1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smtClean="0">
                          <a:ln>
                            <a:noFill/>
                          </a:ln>
                          <a:solidFill>
                            <a:schemeClr val="bg1"/>
                          </a:solidFill>
                          <a:effectLst/>
                          <a:latin typeface="Arial" charset="0"/>
                        </a:rPr>
                        <a:t>Reassign-</a:t>
                      </a:r>
                      <a:br>
                        <a:rPr kumimoji="0" lang="en-US" sz="2000" b="1" i="0" u="none" strike="noStrike" cap="none" normalizeH="0" baseline="0" dirty="0" smtClean="0">
                          <a:ln>
                            <a:noFill/>
                          </a:ln>
                          <a:solidFill>
                            <a:schemeClr val="bg1"/>
                          </a:solidFill>
                          <a:effectLst/>
                          <a:latin typeface="Arial" charset="0"/>
                        </a:rPr>
                      </a:br>
                      <a:r>
                        <a:rPr kumimoji="0" lang="en-US" sz="2000" b="1" i="0" u="none" strike="noStrike" cap="none" normalizeH="0" baseline="0" dirty="0" err="1" smtClean="0">
                          <a:ln>
                            <a:noFill/>
                          </a:ln>
                          <a:solidFill>
                            <a:schemeClr val="bg1"/>
                          </a:solidFill>
                          <a:effectLst/>
                          <a:latin typeface="Arial" charset="0"/>
                        </a:rPr>
                        <a:t>ment</a:t>
                      </a:r>
                      <a:r>
                        <a:rPr kumimoji="0" lang="en-US" sz="2000" b="1" i="0" u="none" strike="noStrike" cap="none" normalizeH="0" baseline="0" dirty="0" smtClean="0">
                          <a:ln>
                            <a:noFill/>
                          </a:ln>
                          <a:solidFill>
                            <a:schemeClr val="bg1"/>
                          </a:solidFill>
                          <a:effectLst/>
                          <a:latin typeface="Arial" charset="0"/>
                        </a:rPr>
                        <a:t> of Existing 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9238" name="Rectangle 31"/>
          <p:cNvSpPr>
            <a:spLocks noGrp="1" noChangeArrowheads="1"/>
          </p:cNvSpPr>
          <p:nvPr>
            <p:ph type="title"/>
          </p:nvPr>
        </p:nvSpPr>
        <p:spPr/>
        <p:txBody>
          <a:bodyPr/>
          <a:lstStyle/>
          <a:p>
            <a:pPr eaLnBrk="1" hangingPunct="1"/>
            <a:r>
              <a:rPr lang="en-US" smtClean="0"/>
              <a:t>When and how does assignment occur?</a:t>
            </a:r>
          </a:p>
        </p:txBody>
      </p:sp>
      <p:sp>
        <p:nvSpPr>
          <p:cNvPr id="9239" name="Text Box 32"/>
          <p:cNvSpPr txBox="1">
            <a:spLocks noChangeArrowheads="1"/>
          </p:cNvSpPr>
          <p:nvPr/>
        </p:nvSpPr>
        <p:spPr bwMode="auto">
          <a:xfrm rot="-5400000">
            <a:off x="-1378744" y="3833019"/>
            <a:ext cx="403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When is object assigned?</a:t>
            </a:r>
          </a:p>
        </p:txBody>
      </p:sp>
      <p:sp>
        <p:nvSpPr>
          <p:cNvPr id="9240" name="AutoShape 33"/>
          <p:cNvSpPr>
            <a:spLocks noChangeArrowheads="1"/>
          </p:cNvSpPr>
          <p:nvPr/>
        </p:nvSpPr>
        <p:spPr bwMode="auto">
          <a:xfrm>
            <a:off x="6911975" y="2743200"/>
            <a:ext cx="606425" cy="6175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pic>
        <p:nvPicPr>
          <p:cNvPr id="9241" name="Picture 3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3" y="4562475"/>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AutoShape 35"/>
          <p:cNvSpPr>
            <a:spLocks noChangeArrowheads="1"/>
          </p:cNvSpPr>
          <p:nvPr/>
        </p:nvSpPr>
        <p:spPr bwMode="auto">
          <a:xfrm>
            <a:off x="4587875" y="4829175"/>
            <a:ext cx="681038" cy="693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3" name="Line 36"/>
          <p:cNvSpPr>
            <a:spLocks noChangeShapeType="1"/>
          </p:cNvSpPr>
          <p:nvPr/>
        </p:nvSpPr>
        <p:spPr bwMode="auto">
          <a:xfrm>
            <a:off x="3546475" y="5180013"/>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44" name="Group 37"/>
          <p:cNvGrpSpPr>
            <a:grpSpLocks/>
          </p:cNvGrpSpPr>
          <p:nvPr/>
        </p:nvGrpSpPr>
        <p:grpSpPr bwMode="auto">
          <a:xfrm>
            <a:off x="2990850" y="4732338"/>
            <a:ext cx="658813" cy="836612"/>
            <a:chOff x="2401" y="425"/>
            <a:chExt cx="907" cy="1154"/>
          </a:xfrm>
        </p:grpSpPr>
        <p:sp>
          <p:nvSpPr>
            <p:cNvPr id="9285" name="Rectangle 3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86" name="Line 3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7" name="Line 4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8" name="Rectangle 4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89" name="Freeform 4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90" name="Line 4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45" name="AutoShape 44"/>
          <p:cNvSpPr>
            <a:spLocks noChangeArrowheads="1"/>
          </p:cNvSpPr>
          <p:nvPr/>
        </p:nvSpPr>
        <p:spPr bwMode="auto">
          <a:xfrm>
            <a:off x="2540000" y="4865688"/>
            <a:ext cx="663575" cy="67468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6" name="Text Box 45"/>
          <p:cNvSpPr txBox="1">
            <a:spLocks noChangeArrowheads="1"/>
          </p:cNvSpPr>
          <p:nvPr/>
        </p:nvSpPr>
        <p:spPr bwMode="auto">
          <a:xfrm>
            <a:off x="2481263" y="5521325"/>
            <a:ext cx="773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 1</a:t>
            </a:r>
          </a:p>
        </p:txBody>
      </p:sp>
      <p:grpSp>
        <p:nvGrpSpPr>
          <p:cNvPr id="9247" name="Group 46"/>
          <p:cNvGrpSpPr>
            <a:grpSpLocks/>
          </p:cNvGrpSpPr>
          <p:nvPr/>
        </p:nvGrpSpPr>
        <p:grpSpPr bwMode="auto">
          <a:xfrm>
            <a:off x="2706688" y="2759075"/>
            <a:ext cx="2554287" cy="1011238"/>
            <a:chOff x="1815" y="1826"/>
            <a:chExt cx="1609" cy="637"/>
          </a:xfrm>
        </p:grpSpPr>
        <p:pic>
          <p:nvPicPr>
            <p:cNvPr id="9274" name="Picture 47"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 y="1826"/>
              <a:ext cx="38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5" name="AutoShape 48"/>
            <p:cNvSpPr>
              <a:spLocks noChangeArrowheads="1"/>
            </p:cNvSpPr>
            <p:nvPr/>
          </p:nvSpPr>
          <p:spPr bwMode="auto">
            <a:xfrm>
              <a:off x="2995" y="1994"/>
              <a:ext cx="429" cy="4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76" name="Line 49"/>
            <p:cNvSpPr>
              <a:spLocks noChangeShapeType="1"/>
            </p:cNvSpPr>
            <p:nvPr/>
          </p:nvSpPr>
          <p:spPr bwMode="auto">
            <a:xfrm>
              <a:off x="2339" y="2215"/>
              <a:ext cx="67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77" name="Group 50"/>
            <p:cNvGrpSpPr>
              <a:grpSpLocks/>
            </p:cNvGrpSpPr>
            <p:nvPr/>
          </p:nvGrpSpPr>
          <p:grpSpPr bwMode="auto">
            <a:xfrm>
              <a:off x="1982" y="1921"/>
              <a:ext cx="427" cy="542"/>
              <a:chOff x="2401" y="425"/>
              <a:chExt cx="907" cy="1154"/>
            </a:xfrm>
          </p:grpSpPr>
          <p:sp>
            <p:nvSpPr>
              <p:cNvPr id="9279" name="Rectangle 5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80" name="Line 5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1" name="Line 5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2" name="Rectangle 5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83" name="Freeform 55"/>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84" name="Line 5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8" name="AutoShape 57"/>
            <p:cNvSpPr>
              <a:spLocks noChangeArrowheads="1"/>
            </p:cNvSpPr>
            <p:nvPr/>
          </p:nvSpPr>
          <p:spPr bwMode="auto">
            <a:xfrm rot="2186541">
              <a:off x="1815" y="1845"/>
              <a:ext cx="329" cy="329"/>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9248" name="AutoShape 58"/>
          <p:cNvSpPr>
            <a:spLocks noChangeArrowheads="1"/>
          </p:cNvSpPr>
          <p:nvPr/>
        </p:nvSpPr>
        <p:spPr bwMode="auto">
          <a:xfrm>
            <a:off x="7694613" y="3025775"/>
            <a:ext cx="681037" cy="693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49" name="Line 59"/>
          <p:cNvSpPr>
            <a:spLocks noChangeShapeType="1"/>
          </p:cNvSpPr>
          <p:nvPr/>
        </p:nvSpPr>
        <p:spPr bwMode="auto">
          <a:xfrm>
            <a:off x="6653213" y="3376613"/>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50" name="Group 60"/>
          <p:cNvGrpSpPr>
            <a:grpSpLocks/>
          </p:cNvGrpSpPr>
          <p:nvPr/>
        </p:nvGrpSpPr>
        <p:grpSpPr bwMode="auto">
          <a:xfrm>
            <a:off x="6086475" y="2909888"/>
            <a:ext cx="677863" cy="860425"/>
            <a:chOff x="2401" y="425"/>
            <a:chExt cx="907" cy="1154"/>
          </a:xfrm>
        </p:grpSpPr>
        <p:sp>
          <p:nvSpPr>
            <p:cNvPr id="9268" name="Rectangle 6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69" name="Line 6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0" name="Line 6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1" name="Rectangle 6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72" name="Freeform 65"/>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73" name="Line 6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51" name="AutoShape 67"/>
          <p:cNvSpPr>
            <a:spLocks noChangeArrowheads="1"/>
          </p:cNvSpPr>
          <p:nvPr/>
        </p:nvSpPr>
        <p:spPr bwMode="auto">
          <a:xfrm rot="2186541">
            <a:off x="5821363" y="2789238"/>
            <a:ext cx="522287" cy="5222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52" name="AutoShape 68"/>
          <p:cNvSpPr>
            <a:spLocks noChangeArrowheads="1"/>
          </p:cNvSpPr>
          <p:nvPr/>
        </p:nvSpPr>
        <p:spPr bwMode="auto">
          <a:xfrm>
            <a:off x="6919913" y="4525963"/>
            <a:ext cx="606425" cy="6175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3" name="Text Box 69"/>
          <p:cNvSpPr txBox="1">
            <a:spLocks noChangeArrowheads="1"/>
          </p:cNvSpPr>
          <p:nvPr/>
        </p:nvSpPr>
        <p:spPr bwMode="auto">
          <a:xfrm>
            <a:off x="4564063" y="5521325"/>
            <a:ext cx="773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2</a:t>
            </a:r>
          </a:p>
        </p:txBody>
      </p:sp>
      <p:sp>
        <p:nvSpPr>
          <p:cNvPr id="9254" name="AutoShape 70"/>
          <p:cNvSpPr>
            <a:spLocks noChangeArrowheads="1"/>
          </p:cNvSpPr>
          <p:nvPr/>
        </p:nvSpPr>
        <p:spPr bwMode="auto">
          <a:xfrm>
            <a:off x="7713663" y="4827588"/>
            <a:ext cx="681037" cy="693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5" name="Line 71"/>
          <p:cNvSpPr>
            <a:spLocks noChangeShapeType="1"/>
          </p:cNvSpPr>
          <p:nvPr/>
        </p:nvSpPr>
        <p:spPr bwMode="auto">
          <a:xfrm>
            <a:off x="6672263" y="5178425"/>
            <a:ext cx="1063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56" name="Group 72"/>
          <p:cNvGrpSpPr>
            <a:grpSpLocks/>
          </p:cNvGrpSpPr>
          <p:nvPr/>
        </p:nvGrpSpPr>
        <p:grpSpPr bwMode="auto">
          <a:xfrm>
            <a:off x="6116638" y="4730750"/>
            <a:ext cx="658812" cy="836613"/>
            <a:chOff x="2401" y="425"/>
            <a:chExt cx="907" cy="1154"/>
          </a:xfrm>
        </p:grpSpPr>
        <p:sp>
          <p:nvSpPr>
            <p:cNvPr id="9262"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9263"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4"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5"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9266" name="Freeform 77"/>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9267"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57" name="AutoShape 79"/>
          <p:cNvSpPr>
            <a:spLocks noChangeArrowheads="1"/>
          </p:cNvSpPr>
          <p:nvPr/>
        </p:nvSpPr>
        <p:spPr bwMode="auto">
          <a:xfrm>
            <a:off x="5665788" y="4864100"/>
            <a:ext cx="663575" cy="6746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8" name="Text Box 80"/>
          <p:cNvSpPr txBox="1">
            <a:spLocks noChangeArrowheads="1"/>
          </p:cNvSpPr>
          <p:nvPr/>
        </p:nvSpPr>
        <p:spPr bwMode="auto">
          <a:xfrm>
            <a:off x="5607050" y="5521325"/>
            <a:ext cx="773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1</a:t>
            </a:r>
          </a:p>
        </p:txBody>
      </p:sp>
      <p:sp>
        <p:nvSpPr>
          <p:cNvPr id="9259" name="Text Box 81"/>
          <p:cNvSpPr txBox="1">
            <a:spLocks noChangeArrowheads="1"/>
          </p:cNvSpPr>
          <p:nvPr/>
        </p:nvSpPr>
        <p:spPr bwMode="auto">
          <a:xfrm>
            <a:off x="7689850" y="5521325"/>
            <a:ext cx="773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owner</a:t>
            </a:r>
            <a:br>
              <a:rPr lang="en-US" sz="2000" b="1"/>
            </a:br>
            <a:r>
              <a:rPr lang="en-US" sz="2000" b="1"/>
              <a:t>2</a:t>
            </a:r>
          </a:p>
        </p:txBody>
      </p:sp>
      <p:sp>
        <p:nvSpPr>
          <p:cNvPr id="9260" name="AutoShape 82"/>
          <p:cNvSpPr>
            <a:spLocks noChangeArrowheads="1"/>
          </p:cNvSpPr>
          <p:nvPr/>
        </p:nvSpPr>
        <p:spPr bwMode="auto">
          <a:xfrm>
            <a:off x="7375525" y="2289175"/>
            <a:ext cx="965200" cy="642938"/>
          </a:xfrm>
          <a:prstGeom prst="wedgeRectCallout">
            <a:avLst>
              <a:gd name="adj1" fmla="val -43750"/>
              <a:gd name="adj2" fmla="val 67282"/>
            </a:avLst>
          </a:prstGeom>
          <a:solidFill>
            <a:schemeClr val="tx1"/>
          </a:solidFill>
          <a:ln w="12700" algn="ctr">
            <a:solidFill>
              <a:schemeClr val="bg1"/>
            </a:solidFill>
            <a:miter lim="800000"/>
            <a:headEnd/>
            <a:tailEnd/>
          </a:ln>
        </p:spPr>
        <p:txBody>
          <a:bodyPr lIns="0" tIns="0" rIns="0" bIns="0" anchor="ctr"/>
          <a:lstStyle/>
          <a:p>
            <a:r>
              <a:rPr lang="en-US" sz="1800" b="1"/>
              <a:t>He gets it.</a:t>
            </a:r>
          </a:p>
        </p:txBody>
      </p:sp>
      <p:sp>
        <p:nvSpPr>
          <p:cNvPr id="9261" name="AutoShape 83"/>
          <p:cNvSpPr>
            <a:spLocks noChangeArrowheads="1"/>
          </p:cNvSpPr>
          <p:nvPr/>
        </p:nvSpPr>
        <p:spPr bwMode="auto">
          <a:xfrm>
            <a:off x="7389813" y="4065588"/>
            <a:ext cx="965200" cy="642937"/>
          </a:xfrm>
          <a:prstGeom prst="wedgeRectCallout">
            <a:avLst>
              <a:gd name="adj1" fmla="val -43750"/>
              <a:gd name="adj2" fmla="val 70000"/>
            </a:avLst>
          </a:prstGeom>
          <a:solidFill>
            <a:schemeClr val="tx1"/>
          </a:solidFill>
          <a:ln w="12700" algn="ctr">
            <a:solidFill>
              <a:schemeClr val="bg1"/>
            </a:solidFill>
            <a:miter lim="800000"/>
            <a:headEnd/>
            <a:tailEnd/>
          </a:ln>
        </p:spPr>
        <p:txBody>
          <a:bodyPr lIns="0" tIns="0" rIns="0" bIns="0" anchor="ctr"/>
          <a:lstStyle/>
          <a:p>
            <a:r>
              <a:rPr lang="en-US" sz="1800" b="1"/>
              <a:t>He gets it.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707219"/>
            <a:ext cx="5946456" cy="2650343"/>
          </a:xfrm>
          <a:prstGeom prst="rect">
            <a:avLst/>
          </a:prstGeom>
          <a:noFill/>
          <a:ln w="9525" algn="ctr">
            <a:solidFill>
              <a:schemeClr val="hlink"/>
            </a:solidFill>
            <a:miter lim="800000"/>
            <a:headEnd/>
            <a:tailEnd/>
          </a:ln>
          <a:extLst>
            <a:ext uri="{909E8E84-426E-40DD-AFC4-6F175D3DCCD1}">
              <a14:hiddenFill xmlns:a14="http://schemas.microsoft.com/office/drawing/2010/main">
                <a:solidFill>
                  <a:schemeClr val="accent1"/>
                </a:solidFill>
              </a14:hiddenFill>
            </a:ext>
          </a:extLst>
        </p:spPr>
      </p:pic>
      <p:sp>
        <p:nvSpPr>
          <p:cNvPr id="10245" name="Rectangle 5"/>
          <p:cNvSpPr>
            <a:spLocks noGrp="1" noChangeArrowheads="1"/>
          </p:cNvSpPr>
          <p:nvPr>
            <p:ph type="title"/>
          </p:nvPr>
        </p:nvSpPr>
        <p:spPr/>
        <p:txBody>
          <a:bodyPr/>
          <a:lstStyle/>
          <a:p>
            <a:pPr eaLnBrk="1" hangingPunct="1"/>
            <a:r>
              <a:rPr lang="en-US" smtClean="0"/>
              <a:t>Assigning a new claim: Example</a:t>
            </a:r>
          </a:p>
        </p:txBody>
      </p:sp>
      <p:sp>
        <p:nvSpPr>
          <p:cNvPr id="10246" name="Text Box 7"/>
          <p:cNvSpPr txBox="1">
            <a:spLocks noChangeArrowheads="1"/>
          </p:cNvSpPr>
          <p:nvPr/>
        </p:nvSpPr>
        <p:spPr bwMode="auto">
          <a:xfrm>
            <a:off x="4657725" y="5916613"/>
            <a:ext cx="3722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dirty="0">
                <a:solidFill>
                  <a:srgbClr val="FF0000"/>
                </a:solidFill>
              </a:rPr>
              <a:t>Explicit assignment</a:t>
            </a:r>
          </a:p>
        </p:txBody>
      </p:sp>
      <p:sp>
        <p:nvSpPr>
          <p:cNvPr id="10248" name="Line 9"/>
          <p:cNvSpPr>
            <a:spLocks noChangeShapeType="1"/>
          </p:cNvSpPr>
          <p:nvPr/>
        </p:nvSpPr>
        <p:spPr bwMode="auto">
          <a:xfrm flipH="1" flipV="1">
            <a:off x="6329271" y="3040063"/>
            <a:ext cx="360363" cy="19875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Text Box 10"/>
          <p:cNvSpPr txBox="1">
            <a:spLocks noChangeArrowheads="1"/>
          </p:cNvSpPr>
          <p:nvPr/>
        </p:nvSpPr>
        <p:spPr bwMode="auto">
          <a:xfrm>
            <a:off x="355600" y="4581525"/>
            <a:ext cx="3722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Rules-Based assignment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638550"/>
            <a:ext cx="6511040" cy="785019"/>
          </a:xfrm>
          <a:prstGeom prst="rect">
            <a:avLst/>
          </a:prstGeom>
          <a:noFill/>
          <a:ln w="9525" algn="ctr">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
        <p:nvSpPr>
          <p:cNvPr id="10247" name="Line 8"/>
          <p:cNvSpPr>
            <a:spLocks noChangeShapeType="1"/>
          </p:cNvSpPr>
          <p:nvPr/>
        </p:nvSpPr>
        <p:spPr bwMode="auto">
          <a:xfrm flipV="1">
            <a:off x="2933700" y="2741610"/>
            <a:ext cx="694089" cy="108743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4606" y="5027613"/>
            <a:ext cx="5024657" cy="910431"/>
          </a:xfrm>
          <a:prstGeom prst="rect">
            <a:avLst/>
          </a:prstGeom>
          <a:noFill/>
          <a:ln w="9525" algn="ctr">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pPr eaLnBrk="1" hangingPunct="1"/>
            <a:r>
              <a:rPr lang="en-US" smtClean="0"/>
              <a:t>Reassigning an existing claim: Example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5431" y="596900"/>
            <a:ext cx="4543425" cy="39719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12"/>
          <p:cNvSpPr>
            <a:spLocks noChangeShapeType="1"/>
          </p:cNvSpPr>
          <p:nvPr/>
        </p:nvSpPr>
        <p:spPr bwMode="auto">
          <a:xfrm>
            <a:off x="6969919" y="1445418"/>
            <a:ext cx="333375" cy="24979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Line 13"/>
          <p:cNvSpPr>
            <a:spLocks noChangeShapeType="1"/>
          </p:cNvSpPr>
          <p:nvPr/>
        </p:nvSpPr>
        <p:spPr bwMode="auto">
          <a:xfrm flipH="1">
            <a:off x="5730875" y="1455738"/>
            <a:ext cx="12398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2582862"/>
            <a:ext cx="6664634" cy="372268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Line 12"/>
          <p:cNvSpPr>
            <a:spLocks noChangeShapeType="1"/>
          </p:cNvSpPr>
          <p:nvPr/>
        </p:nvSpPr>
        <p:spPr bwMode="auto">
          <a:xfrm flipH="1" flipV="1">
            <a:off x="3610977" y="3943349"/>
            <a:ext cx="335894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693" y="2343150"/>
            <a:ext cx="4404488" cy="41317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3025774"/>
            <a:ext cx="3981450" cy="28670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a:xfrm>
            <a:off x="377825" y="120650"/>
            <a:ext cx="8535988" cy="742950"/>
          </a:xfrm>
        </p:spPr>
        <p:txBody>
          <a:bodyPr/>
          <a:lstStyle/>
          <a:p>
            <a:pPr eaLnBrk="1" hangingPunct="1"/>
            <a:r>
              <a:rPr lang="en-US" smtClean="0"/>
              <a:t>Reassigning an existing claim: Example, cont</a:t>
            </a:r>
          </a:p>
        </p:txBody>
      </p:sp>
      <p:sp>
        <p:nvSpPr>
          <p:cNvPr id="12294" name="Text Box 7"/>
          <p:cNvSpPr txBox="1">
            <a:spLocks noChangeArrowheads="1"/>
          </p:cNvSpPr>
          <p:nvPr/>
        </p:nvSpPr>
        <p:spPr bwMode="auto">
          <a:xfrm>
            <a:off x="3236913" y="314166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Explicit</a:t>
            </a:r>
          </a:p>
        </p:txBody>
      </p:sp>
      <p:sp>
        <p:nvSpPr>
          <p:cNvPr id="12295" name="Text Box 8"/>
          <p:cNvSpPr txBox="1">
            <a:spLocks noChangeArrowheads="1"/>
          </p:cNvSpPr>
          <p:nvPr/>
        </p:nvSpPr>
        <p:spPr bwMode="auto">
          <a:xfrm>
            <a:off x="4838700" y="1073150"/>
            <a:ext cx="171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FF0000"/>
                </a:solidFill>
              </a:rPr>
              <a:t>Rules-Based</a:t>
            </a:r>
          </a:p>
        </p:txBody>
      </p:sp>
      <p:sp>
        <p:nvSpPr>
          <p:cNvPr id="12297" name="Line 11"/>
          <p:cNvSpPr>
            <a:spLocks noChangeShapeType="1"/>
          </p:cNvSpPr>
          <p:nvPr/>
        </p:nvSpPr>
        <p:spPr bwMode="auto">
          <a:xfrm>
            <a:off x="4244975" y="3349625"/>
            <a:ext cx="1133475" cy="275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8" name="Line 12"/>
          <p:cNvSpPr>
            <a:spLocks noChangeShapeType="1"/>
          </p:cNvSpPr>
          <p:nvPr/>
        </p:nvSpPr>
        <p:spPr bwMode="auto">
          <a:xfrm>
            <a:off x="1939924" y="3321050"/>
            <a:ext cx="626269" cy="1514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9" name="Line 13"/>
          <p:cNvSpPr>
            <a:spLocks noChangeShapeType="1"/>
          </p:cNvSpPr>
          <p:nvPr/>
        </p:nvSpPr>
        <p:spPr bwMode="auto">
          <a:xfrm flipH="1">
            <a:off x="1946275" y="3322638"/>
            <a:ext cx="12398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622300"/>
            <a:ext cx="4371600" cy="17208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Line 10"/>
          <p:cNvSpPr>
            <a:spLocks noChangeShapeType="1"/>
          </p:cNvSpPr>
          <p:nvPr/>
        </p:nvSpPr>
        <p:spPr bwMode="auto">
          <a:xfrm flipH="1">
            <a:off x="4048125" y="1389063"/>
            <a:ext cx="923925" cy="4889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AutoShape 8"/>
          <p:cNvSpPr>
            <a:spLocks noChangeArrowheads="1"/>
          </p:cNvSpPr>
          <p:nvPr/>
        </p:nvSpPr>
        <p:spPr bwMode="auto">
          <a:xfrm>
            <a:off x="2365375" y="4691063"/>
            <a:ext cx="2036763"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13546</TotalTime>
  <Words>5069</Words>
  <Application>Microsoft Office PowerPoint</Application>
  <PresentationFormat>On-screen Show (4:3)</PresentationFormat>
  <Paragraphs>452</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1_test-template</vt:lpstr>
      <vt:lpstr>Assignment</vt:lpstr>
      <vt:lpstr>Lesson objectives</vt:lpstr>
      <vt:lpstr>Lesson outline</vt:lpstr>
      <vt:lpstr>Assignable objects</vt:lpstr>
      <vt:lpstr>The outcome of assignment</vt:lpstr>
      <vt:lpstr>When and how does assignment occur?</vt:lpstr>
      <vt:lpstr>Assigning a new claim: Example</vt:lpstr>
      <vt:lpstr>Reassigning an existing claim: Example</vt:lpstr>
      <vt:lpstr>Reassigning an existing claim: Example, cont</vt:lpstr>
      <vt:lpstr>Two phases of assignment rules</vt:lpstr>
      <vt:lpstr>Lesson outline</vt:lpstr>
      <vt:lpstr>Groups</vt:lpstr>
      <vt:lpstr>Users in groups</vt:lpstr>
      <vt:lpstr>Group attributes related to assignment</vt:lpstr>
      <vt:lpstr>Group type</vt:lpstr>
      <vt:lpstr>Groups and Regions</vt:lpstr>
      <vt:lpstr>Group assignment using type and region</vt:lpstr>
      <vt:lpstr>Assignment cannot stop at the group level</vt:lpstr>
      <vt:lpstr>Lesson outline</vt:lpstr>
      <vt:lpstr>Who decides which user within the group gets the object?</vt:lpstr>
      <vt:lpstr>User attributes related to rule assignment</vt:lpstr>
      <vt:lpstr>Group assignment and load factors</vt:lpstr>
      <vt:lpstr>Group assignment with round robin: Example</vt:lpstr>
      <vt:lpstr>User attributes</vt:lpstr>
      <vt:lpstr>User attribute (with round robin): Example</vt:lpstr>
      <vt:lpstr>Choosing a user for assignment: Weighted Workload</vt:lpstr>
      <vt:lpstr>Balancing adjuster workload</vt:lpstr>
      <vt:lpstr>Key tasks in weighted workload assignment</vt:lpstr>
      <vt:lpstr>Lesson outline</vt:lpstr>
      <vt:lpstr>Who decides which user within the group gets the object?</vt:lpstr>
      <vt:lpstr>"Pending assignment" objects</vt:lpstr>
      <vt:lpstr>Pending assignment: Example</vt:lpstr>
      <vt:lpstr>The pending assignment list</vt:lpstr>
      <vt:lpstr>Activity queues</vt:lpstr>
      <vt:lpstr>Queue assignment: Example</vt:lpstr>
      <vt:lpstr>Activities in a queue: Example</vt:lpstr>
      <vt:lpstr>Assignment summary</vt:lpstr>
      <vt:lpstr>Lesson objectives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Tom Rhoades</dc:creator>
  <dc:description>1070</dc:description>
  <cp:lastModifiedBy>Tom Rhoades</cp:lastModifiedBy>
  <cp:revision>1742</cp:revision>
  <dcterms:created xsi:type="dcterms:W3CDTF">2007-08-02T20:13:16Z</dcterms:created>
  <dcterms:modified xsi:type="dcterms:W3CDTF">2014-02-20T17:04:31Z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