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34"/>
  </p:notesMasterIdLst>
  <p:handoutMasterIdLst>
    <p:handoutMasterId r:id="rId35"/>
  </p:handoutMasterIdLst>
  <p:sldIdLst>
    <p:sldId id="1192" r:id="rId2"/>
    <p:sldId id="1299" r:id="rId3"/>
    <p:sldId id="1300" r:id="rId4"/>
    <p:sldId id="1650" r:id="rId5"/>
    <p:sldId id="1648" r:id="rId6"/>
    <p:sldId id="1649" r:id="rId7"/>
    <p:sldId id="1651" r:id="rId8"/>
    <p:sldId id="1643" r:id="rId9"/>
    <p:sldId id="1634" r:id="rId10"/>
    <p:sldId id="1631" r:id="rId11"/>
    <p:sldId id="1610" r:id="rId12"/>
    <p:sldId id="1654" r:id="rId13"/>
    <p:sldId id="1655" r:id="rId14"/>
    <p:sldId id="1659" r:id="rId15"/>
    <p:sldId id="1666" r:id="rId16"/>
    <p:sldId id="1636" r:id="rId17"/>
    <p:sldId id="1667" r:id="rId18"/>
    <p:sldId id="1653" r:id="rId19"/>
    <p:sldId id="1645" r:id="rId20"/>
    <p:sldId id="1638" r:id="rId21"/>
    <p:sldId id="1646" r:id="rId22"/>
    <p:sldId id="1656" r:id="rId23"/>
    <p:sldId id="1642" r:id="rId24"/>
    <p:sldId id="1652" r:id="rId25"/>
    <p:sldId id="1658" r:id="rId26"/>
    <p:sldId id="1669" r:id="rId27"/>
    <p:sldId id="1672" r:id="rId28"/>
    <p:sldId id="1670" r:id="rId29"/>
    <p:sldId id="1671" r:id="rId30"/>
    <p:sldId id="1551" r:id="rId31"/>
    <p:sldId id="1554" r:id="rId32"/>
    <p:sldId id="1673" r:id="rId33"/>
  </p:sldIdLst>
  <p:sldSz cx="9144000" cy="6858000" type="screen4x3"/>
  <p:notesSz cx="6858000" cy="9296400"/>
  <p:defaultTextStyle>
    <a:defPPr>
      <a:defRPr lang="en-US"/>
    </a:defPPr>
    <a:lvl1pPr algn="l" rtl="0" fontAlgn="base">
      <a:spcBef>
        <a:spcPct val="0"/>
      </a:spcBef>
      <a:spcAft>
        <a:spcPct val="0"/>
      </a:spcAft>
      <a:defRPr sz="2000" b="1" kern="1200">
        <a:solidFill>
          <a:srgbClr val="FF0000"/>
        </a:solidFill>
        <a:latin typeface="Arial" charset="0"/>
        <a:ea typeface="+mn-ea"/>
        <a:cs typeface="Arial" charset="0"/>
      </a:defRPr>
    </a:lvl1pPr>
    <a:lvl2pPr marL="457200" algn="l" rtl="0" fontAlgn="base">
      <a:spcBef>
        <a:spcPct val="0"/>
      </a:spcBef>
      <a:spcAft>
        <a:spcPct val="0"/>
      </a:spcAft>
      <a:defRPr sz="2000" b="1" kern="1200">
        <a:solidFill>
          <a:srgbClr val="FF0000"/>
        </a:solidFill>
        <a:latin typeface="Arial" charset="0"/>
        <a:ea typeface="+mn-ea"/>
        <a:cs typeface="Arial" charset="0"/>
      </a:defRPr>
    </a:lvl2pPr>
    <a:lvl3pPr marL="914400" algn="l" rtl="0" fontAlgn="base">
      <a:spcBef>
        <a:spcPct val="0"/>
      </a:spcBef>
      <a:spcAft>
        <a:spcPct val="0"/>
      </a:spcAft>
      <a:defRPr sz="2000" b="1" kern="1200">
        <a:solidFill>
          <a:srgbClr val="FF0000"/>
        </a:solidFill>
        <a:latin typeface="Arial" charset="0"/>
        <a:ea typeface="+mn-ea"/>
        <a:cs typeface="Arial" charset="0"/>
      </a:defRPr>
    </a:lvl3pPr>
    <a:lvl4pPr marL="1371600" algn="l" rtl="0" fontAlgn="base">
      <a:spcBef>
        <a:spcPct val="0"/>
      </a:spcBef>
      <a:spcAft>
        <a:spcPct val="0"/>
      </a:spcAft>
      <a:defRPr sz="2000" b="1" kern="1200">
        <a:solidFill>
          <a:srgbClr val="FF0000"/>
        </a:solidFill>
        <a:latin typeface="Arial" charset="0"/>
        <a:ea typeface="+mn-ea"/>
        <a:cs typeface="Arial" charset="0"/>
      </a:defRPr>
    </a:lvl4pPr>
    <a:lvl5pPr marL="1828800" algn="l" rtl="0" fontAlgn="base">
      <a:spcBef>
        <a:spcPct val="0"/>
      </a:spcBef>
      <a:spcAft>
        <a:spcPct val="0"/>
      </a:spcAft>
      <a:defRPr sz="2000" b="1" kern="1200">
        <a:solidFill>
          <a:srgbClr val="FF0000"/>
        </a:solidFill>
        <a:latin typeface="Arial" charset="0"/>
        <a:ea typeface="+mn-ea"/>
        <a:cs typeface="Arial" charset="0"/>
      </a:defRPr>
    </a:lvl5pPr>
    <a:lvl6pPr marL="2286000" algn="l" defTabSz="914400" rtl="0" eaLnBrk="1" latinLnBrk="0" hangingPunct="1">
      <a:defRPr sz="2000" b="1" kern="1200">
        <a:solidFill>
          <a:srgbClr val="FF0000"/>
        </a:solidFill>
        <a:latin typeface="Arial" charset="0"/>
        <a:ea typeface="+mn-ea"/>
        <a:cs typeface="Arial" charset="0"/>
      </a:defRPr>
    </a:lvl6pPr>
    <a:lvl7pPr marL="2743200" algn="l" defTabSz="914400" rtl="0" eaLnBrk="1" latinLnBrk="0" hangingPunct="1">
      <a:defRPr sz="2000" b="1" kern="1200">
        <a:solidFill>
          <a:srgbClr val="FF0000"/>
        </a:solidFill>
        <a:latin typeface="Arial" charset="0"/>
        <a:ea typeface="+mn-ea"/>
        <a:cs typeface="Arial" charset="0"/>
      </a:defRPr>
    </a:lvl7pPr>
    <a:lvl8pPr marL="3200400" algn="l" defTabSz="914400" rtl="0" eaLnBrk="1" latinLnBrk="0" hangingPunct="1">
      <a:defRPr sz="2000" b="1" kern="1200">
        <a:solidFill>
          <a:srgbClr val="FF0000"/>
        </a:solidFill>
        <a:latin typeface="Arial" charset="0"/>
        <a:ea typeface="+mn-ea"/>
        <a:cs typeface="Arial" charset="0"/>
      </a:defRPr>
    </a:lvl8pPr>
    <a:lvl9pPr marL="3657600" algn="l" defTabSz="914400" rtl="0" eaLnBrk="1" latinLnBrk="0" hangingPunct="1">
      <a:defRPr sz="2000" b="1" kern="1200">
        <a:solidFill>
          <a:srgbClr val="FF0000"/>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666699"/>
    <a:srgbClr val="3333CC"/>
    <a:srgbClr val="D33941"/>
    <a:srgbClr val="AADBA6"/>
    <a:srgbClr val="C0BAD6"/>
    <a:srgbClr val="A098C1"/>
    <a:srgbClr val="3F8E39"/>
    <a:srgbClr val="6458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73769" autoAdjust="0"/>
  </p:normalViewPr>
  <p:slideViewPr>
    <p:cSldViewPr snapToGrid="0">
      <p:cViewPr>
        <p:scale>
          <a:sx n="76" d="100"/>
          <a:sy n="76" d="100"/>
        </p:scale>
        <p:origin x="-2550" y="-474"/>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90" d="100"/>
        <a:sy n="90" d="100"/>
      </p:scale>
      <p:origin x="0" y="3180"/>
    </p:cViewPr>
  </p:sorterViewPr>
  <p:notesViewPr>
    <p:cSldViewPr snapToGrid="0">
      <p:cViewPr varScale="1">
        <p:scale>
          <a:sx n="96" d="100"/>
          <a:sy n="96" d="100"/>
        </p:scale>
        <p:origin x="-3558" y="-11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slide" Target="slides/slide7.xml"/><Relationship Id="rId1" Type="http://schemas.openxmlformats.org/officeDocument/2006/relationships/slide" Target="slides/slide3.xml"/><Relationship Id="rId4"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cs typeface="+mn-cs"/>
              </a:defRPr>
            </a:lvl1pPr>
          </a:lstStyle>
          <a:p>
            <a:pPr>
              <a:defRPr/>
            </a:pPr>
            <a:fld id="{E77E1F14-6E58-44A9-9D80-A666DD620FD7}" type="slidenum">
              <a:rPr lang="en-US" altLang="en-US"/>
              <a:pPr>
                <a:defRPr/>
              </a:pPr>
              <a:t>‹#›</a:t>
            </a:fld>
            <a:endParaRPr lang="en-US" altLang="en-US"/>
          </a:p>
        </p:txBody>
      </p:sp>
    </p:spTree>
    <p:extLst>
      <p:ext uri="{BB962C8B-B14F-4D97-AF65-F5344CB8AC3E}">
        <p14:creationId xmlns:p14="http://schemas.microsoft.com/office/powerpoint/2010/main" val="3581512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cs typeface="+mn-cs"/>
              </a:defRPr>
            </a:lvl1pPr>
          </a:lstStyle>
          <a:p>
            <a:pPr>
              <a:defRPr/>
            </a:pPr>
            <a:r>
              <a:rPr lang="en-US" altLang="en-US"/>
              <a:t>	 Multicurrency Reserving - </a:t>
            </a:r>
            <a:fld id="{2CE77E8B-21B4-4CB7-A873-6B2F09FDA786}"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cs typeface="+mn-cs"/>
              </a:defRPr>
            </a:lvl1pPr>
          </a:lstStyle>
          <a:p>
            <a:pPr>
              <a:defRPr/>
            </a:pPr>
            <a:r>
              <a:rPr lang="en-US" altLang="en-US"/>
              <a:t>	</a:t>
            </a:r>
            <a:endParaRPr lang="en-US"/>
          </a:p>
        </p:txBody>
      </p:sp>
      <p:sp>
        <p:nvSpPr>
          <p:cNvPr id="37894" name="ModuleNumber" hidden="1"/>
          <p:cNvSpPr>
            <a:spLocks noChangeArrowheads="1"/>
          </p:cNvSpPr>
          <p:nvPr/>
        </p:nvSpPr>
        <p:spPr bwMode="auto">
          <a:xfrm>
            <a:off x="4157663" y="320675"/>
            <a:ext cx="2551112"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buFont typeface="Wingdings" pitchFamily="2" charset="2"/>
              <a:buNone/>
            </a:pPr>
            <a:r>
              <a:rPr lang="en-US" sz="1100" b="0" i="1">
                <a:solidFill>
                  <a:srgbClr val="000000"/>
                </a:solidFill>
                <a:latin typeface="Times New Roman" pitchFamily="18" charset="0"/>
                <a:cs typeface="Times New Roman" pitchFamily="18" charset="0"/>
              </a:rPr>
              <a:t>Introduction, 2.</a:t>
            </a:r>
            <a:fld id="{AC939ACC-AA83-47EF-A0B5-441919DBE91A}"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37895" name="Line 18"/>
          <p:cNvSpPr>
            <a:spLocks noChangeShapeType="1"/>
          </p:cNvSpPr>
          <p:nvPr/>
        </p:nvSpPr>
        <p:spPr bwMode="auto">
          <a:xfrm>
            <a:off x="406400" y="8905875"/>
            <a:ext cx="60690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1141766124"/>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pyright"/>
          <p:cNvSpPr>
            <a:spLocks noGrp="1" noChangeArrowheads="1"/>
          </p:cNvSpPr>
          <p:nvPr>
            <p:ph type="sldNum" sz="quarter" idx="5"/>
          </p:nvPr>
        </p:nvSpPr>
        <p:spPr/>
        <p:txBody>
          <a:bodyPr/>
          <a:lstStyle/>
          <a:p>
            <a:pPr>
              <a:defRPr/>
            </a:pPr>
            <a:r>
              <a:rPr lang="en-US" altLang="en-US"/>
              <a:t>	 Multicurrency Reserving - </a:t>
            </a:r>
            <a:fld id="{78D46D2E-627E-4FDA-845D-4AD787A765FA}" type="slidenum">
              <a:rPr lang="en-US" altLang="en-US"/>
              <a:pPr>
                <a:defRPr/>
              </a:pPr>
              <a:t>1</a:t>
            </a:fld>
            <a:endParaRPr lang="en-US" altLang="en-US"/>
          </a:p>
        </p:txBody>
      </p:sp>
      <p:sp>
        <p:nvSpPr>
          <p:cNvPr id="20483" name="SectionName"/>
          <p:cNvSpPr>
            <a:spLocks noGrp="1" noChangeArrowheads="1"/>
          </p:cNvSpPr>
          <p:nvPr>
            <p:ph type="hdr" sz="quarter"/>
          </p:nvPr>
        </p:nvSpPr>
        <p:spPr/>
        <p:txBody>
          <a:bodyPr/>
          <a:lstStyle/>
          <a:p>
            <a:pPr>
              <a:defRPr/>
            </a:pPr>
            <a:r>
              <a:rPr lang="en-US" altLang="en-US" dirty="0" smtClean="0"/>
              <a:t>	</a:t>
            </a:r>
            <a:endParaRPr lang="en-US" dirty="0" smtClean="0"/>
          </a:p>
        </p:txBody>
      </p:sp>
      <p:sp>
        <p:nvSpPr>
          <p:cNvPr id="38916" name="Rectangle 2"/>
          <p:cNvSpPr>
            <a:spLocks noGrp="1" noRot="1" noChangeAspect="1" noChangeArrowheads="1" noTextEdit="1"/>
          </p:cNvSpPr>
          <p:nvPr>
            <p:ph type="sldImg"/>
          </p:nvPr>
        </p:nvSpPr>
        <p:spPr>
          <a:xfrm>
            <a:off x="715963" y="630238"/>
            <a:ext cx="5430837" cy="4073525"/>
          </a:xfrm>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r>
              <a:rPr lang="en-US" altLang="en-US"/>
              <a:t>	 Multicurrency Reserving - </a:t>
            </a:r>
            <a:fld id="{FEA924EE-4B48-42EA-B120-ECC5646DC3F5}" type="slidenum">
              <a:rPr lang="en-US" altLang="en-US"/>
              <a:pPr>
                <a:defRPr/>
              </a:pPr>
              <a:t>10</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r>
              <a:rPr lang="en-US" altLang="en-US"/>
              <a:t>	 Multicurrency Reserving - </a:t>
            </a:r>
            <a:fld id="{6733EBF4-AD1B-4E70-ABCB-F2FAE88B523B}" type="slidenum">
              <a:rPr lang="en-US" altLang="en-US"/>
              <a:pPr>
                <a:defRPr/>
              </a:pPr>
              <a:t>11</a:t>
            </a:fld>
            <a:endParaRPr lang="en-US" altLang="en-US"/>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51203" name="Slide Image Placeholder 2"/>
          <p:cNvSpPr>
            <a:spLocks noGrp="1" noRot="1" noChangeAspect="1" noTextEdit="1"/>
          </p:cNvSpPr>
          <p:nvPr>
            <p:ph type="sldImg"/>
          </p:nvPr>
        </p:nvSpPr>
        <p:spPr>
          <a:ln/>
        </p:spPr>
      </p:sp>
      <p:sp>
        <p:nvSpPr>
          <p:cNvPr id="7" name="Slide Number Placeholder 3"/>
          <p:cNvSpPr>
            <a:spLocks noGrp="1"/>
          </p:cNvSpPr>
          <p:nvPr>
            <p:ph type="sldNum" sz="quarter" idx="5"/>
          </p:nvPr>
        </p:nvSpPr>
        <p:spPr/>
        <p:txBody>
          <a:bodyPr/>
          <a:lstStyle/>
          <a:p>
            <a:pPr>
              <a:defRPr/>
            </a:pPr>
            <a:r>
              <a:rPr lang="en-US" altLang="en-US"/>
              <a:t>	 Multicurrency Reserving - </a:t>
            </a:r>
            <a:fld id="{F912DF94-4345-4C10-8D9F-08EDFA4358ED}" type="slidenum">
              <a:rPr lang="en-US" altLang="en-US"/>
              <a:pPr>
                <a:defRPr/>
              </a:pPr>
              <a:t>12</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r>
              <a:rPr lang="en-US" altLang="en-US"/>
              <a:t>	 Multicurrency Reserving - </a:t>
            </a:r>
            <a:fld id="{2B6ED327-FF85-4A70-9212-50956FCC395F}" type="slidenum">
              <a:rPr lang="en-US" altLang="en-US"/>
              <a:pPr>
                <a:defRPr/>
              </a:pPr>
              <a:t>13</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r>
              <a:rPr lang="en-US" altLang="en-US"/>
              <a:t>	 Multicurrency Reserving - </a:t>
            </a:r>
            <a:fld id="{FE864960-518C-46B7-912A-677561B3E13B}" type="slidenum">
              <a:rPr lang="en-US" altLang="en-US"/>
              <a:pPr>
                <a:defRPr/>
              </a:pPr>
              <a:t>14</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r>
              <a:rPr lang="en-US" altLang="en-US" smtClean="0"/>
              <a:t>	 Multicurrency Reserving - </a:t>
            </a:r>
            <a:fld id="{2CE77E8B-21B4-4CB7-A873-6B2F09FDA786}" type="slidenum">
              <a:rPr lang="en-US" altLang="en-US" smtClean="0"/>
              <a:pPr>
                <a:defRPr/>
              </a:pPr>
              <a:t>15</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3562359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a:p>
            <a:endParaRPr lang="en-US" smtClean="0"/>
          </a:p>
          <a:p>
            <a:endParaRPr lang="en-US" smtClean="0"/>
          </a:p>
        </p:txBody>
      </p:sp>
      <p:sp>
        <p:nvSpPr>
          <p:cNvPr id="4" name="Slide Number Placeholder 3"/>
          <p:cNvSpPr>
            <a:spLocks noGrp="1"/>
          </p:cNvSpPr>
          <p:nvPr>
            <p:ph type="sldNum" sz="quarter" idx="5"/>
          </p:nvPr>
        </p:nvSpPr>
        <p:spPr/>
        <p:txBody>
          <a:bodyPr/>
          <a:lstStyle/>
          <a:p>
            <a:pPr>
              <a:defRPr/>
            </a:pPr>
            <a:r>
              <a:rPr lang="en-US" altLang="en-US"/>
              <a:t>	 Multicurrency Reserving - </a:t>
            </a:r>
            <a:fld id="{7B710D2A-8D94-4E73-BC68-70608E85D0E5}" type="slidenum">
              <a:rPr lang="en-US" altLang="en-US"/>
              <a:pPr>
                <a:defRPr/>
              </a:pPr>
              <a:t>16</a:t>
            </a:fld>
            <a:endParaRPr lang="en-US" altLang="en-US"/>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UK Pounds is the claim currency in the example shown. </a:t>
            </a:r>
            <a:br>
              <a:rPr lang="en-US" dirty="0" smtClean="0"/>
            </a:br>
            <a:r>
              <a:rPr lang="en-US" dirty="0" smtClean="0"/>
              <a:t/>
            </a:r>
            <a:br>
              <a:rPr lang="en-US" dirty="0" smtClean="0"/>
            </a:br>
            <a:r>
              <a:rPr lang="en-US" dirty="0" smtClean="0"/>
              <a:t>In the first line, Euros are the transaction (check) currency on a GBP</a:t>
            </a:r>
            <a:r>
              <a:rPr lang="en-US" baseline="0" dirty="0" smtClean="0"/>
              <a:t> reserve line.</a:t>
            </a:r>
          </a:p>
          <a:p>
            <a:r>
              <a:rPr lang="en-US" baseline="0" dirty="0" smtClean="0"/>
              <a:t>In the second line, GBP (Pounds) are the transaction and reserve currency, so no currency changes were made during transaction processing.</a:t>
            </a:r>
          </a:p>
          <a:p>
            <a:r>
              <a:rPr lang="en-US" dirty="0" smtClean="0"/>
              <a:t>In the third line, US Dollars are the transaction (check) currency</a:t>
            </a:r>
            <a:r>
              <a:rPr lang="en-US" baseline="0" dirty="0" smtClean="0"/>
              <a:t> on a GBP reserve line.</a:t>
            </a:r>
            <a:endParaRPr lang="en-US" dirty="0" smtClean="0"/>
          </a:p>
        </p:txBody>
      </p:sp>
      <p:sp>
        <p:nvSpPr>
          <p:cNvPr id="4" name="Slide Number Placeholder 3"/>
          <p:cNvSpPr>
            <a:spLocks noGrp="1"/>
          </p:cNvSpPr>
          <p:nvPr>
            <p:ph type="sldNum" sz="quarter" idx="5"/>
          </p:nvPr>
        </p:nvSpPr>
        <p:spPr/>
        <p:txBody>
          <a:bodyPr/>
          <a:lstStyle/>
          <a:p>
            <a:pPr>
              <a:defRPr/>
            </a:pPr>
            <a:r>
              <a:rPr lang="en-US" altLang="en-US" smtClean="0"/>
              <a:t>	 Multicurrency Reserving - </a:t>
            </a:r>
            <a:fld id="{17B5B03A-B284-4050-9DB1-634C57F0CF2D}" type="slidenum">
              <a:rPr lang="en-US" altLang="en-US" smtClean="0"/>
              <a:pPr>
                <a:defRPr/>
              </a:pPr>
              <a:t>17</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pyright"/>
          <p:cNvSpPr>
            <a:spLocks noGrp="1" noChangeArrowheads="1"/>
          </p:cNvSpPr>
          <p:nvPr>
            <p:ph type="sldNum" sz="quarter" idx="5"/>
          </p:nvPr>
        </p:nvSpPr>
        <p:spPr/>
        <p:txBody>
          <a:bodyPr/>
          <a:lstStyle/>
          <a:p>
            <a:pPr>
              <a:defRPr/>
            </a:pPr>
            <a:r>
              <a:rPr lang="en-US" altLang="en-US"/>
              <a:t>	 Multicurrency Reserving - </a:t>
            </a:r>
            <a:fld id="{86BAB81B-AC19-4D81-8C00-C3E35DE19E55}" type="slidenum">
              <a:rPr lang="en-US" altLang="en-US"/>
              <a:pPr>
                <a:defRPr/>
              </a:pPr>
              <a:t>18</a:t>
            </a:fld>
            <a:endParaRPr lang="en-US" altLang="en-US"/>
          </a:p>
        </p:txBody>
      </p:sp>
      <p:sp>
        <p:nvSpPr>
          <p:cNvPr id="22531" name="SectionName"/>
          <p:cNvSpPr>
            <a:spLocks noGrp="1" noChangeArrowheads="1"/>
          </p:cNvSpPr>
          <p:nvPr>
            <p:ph type="hdr" sz="quarter"/>
          </p:nvPr>
        </p:nvSpPr>
        <p:spPr/>
        <p:txBody>
          <a:bodyPr/>
          <a:lstStyle/>
          <a:p>
            <a:pPr>
              <a:defRPr/>
            </a:pPr>
            <a:r>
              <a:rPr lang="en-US" altLang="en-US" dirty="0" smtClean="0"/>
              <a:t>	</a:t>
            </a:r>
            <a:endParaRPr lang="en-US" dirty="0" smtClean="0"/>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xfrm>
            <a:off x="377825" y="4899025"/>
            <a:ext cx="6069013" cy="3835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r>
              <a:rPr lang="en-US" altLang="en-US"/>
              <a:t>	 Multicurrency Reserving - </a:t>
            </a:r>
            <a:fld id="{C5607C55-7AF3-429C-91A2-8BC5EFBFD253}" type="slidenum">
              <a:rPr lang="en-US" altLang="en-US"/>
              <a:pPr>
                <a:defRPr/>
              </a:pPr>
              <a:t>19</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pyright"/>
          <p:cNvSpPr>
            <a:spLocks noGrp="1" noChangeArrowheads="1"/>
          </p:cNvSpPr>
          <p:nvPr>
            <p:ph type="sldNum" sz="quarter" idx="5"/>
          </p:nvPr>
        </p:nvSpPr>
        <p:spPr/>
        <p:txBody>
          <a:bodyPr/>
          <a:lstStyle/>
          <a:p>
            <a:pPr>
              <a:defRPr/>
            </a:pPr>
            <a:r>
              <a:rPr lang="en-US" altLang="en-US"/>
              <a:t>	 Multicurrency Reserving - </a:t>
            </a:r>
            <a:fld id="{05EB7734-CF47-490D-ABC6-79533D34A386}" type="slidenum">
              <a:rPr lang="en-US" altLang="en-US"/>
              <a:pPr>
                <a:defRPr/>
              </a:pPr>
              <a:t>2</a:t>
            </a:fld>
            <a:endParaRPr lang="en-US" altLang="en-US"/>
          </a:p>
        </p:txBody>
      </p:sp>
      <p:sp>
        <p:nvSpPr>
          <p:cNvPr id="21507" name="SectionName"/>
          <p:cNvSpPr>
            <a:spLocks noGrp="1" noChangeArrowheads="1"/>
          </p:cNvSpPr>
          <p:nvPr>
            <p:ph type="hdr" sz="quarter"/>
          </p:nvPr>
        </p:nvSpPr>
        <p:spPr/>
        <p:txBody>
          <a:bodyPr/>
          <a:lstStyle/>
          <a:p>
            <a:pPr>
              <a:defRPr/>
            </a:pPr>
            <a:r>
              <a:rPr lang="en-US" altLang="en-US" dirty="0" smtClean="0"/>
              <a:t>	</a:t>
            </a:r>
            <a:endParaRPr lang="en-US" dirty="0" smtClean="0"/>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Default currency for a payment is the reserving currency.</a:t>
            </a:r>
          </a:p>
        </p:txBody>
      </p:sp>
      <p:sp>
        <p:nvSpPr>
          <p:cNvPr id="4" name="Slide Number Placeholder 3"/>
          <p:cNvSpPr>
            <a:spLocks noGrp="1"/>
          </p:cNvSpPr>
          <p:nvPr>
            <p:ph type="sldNum" sz="quarter" idx="5"/>
          </p:nvPr>
        </p:nvSpPr>
        <p:spPr/>
        <p:txBody>
          <a:bodyPr/>
          <a:lstStyle/>
          <a:p>
            <a:pPr>
              <a:defRPr/>
            </a:pPr>
            <a:r>
              <a:rPr lang="en-US" altLang="en-US"/>
              <a:t>	 Multicurrency Reserving - </a:t>
            </a:r>
            <a:fld id="{29101AA3-513E-4D79-A149-1ED6D7F7DA6C}" type="slidenum">
              <a:rPr lang="en-US" altLang="en-US"/>
              <a:pPr>
                <a:defRPr/>
              </a:pPr>
              <a:t>20</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r>
              <a:rPr lang="en-US" altLang="en-US"/>
              <a:t>	 Multicurrency Reserving - </a:t>
            </a:r>
            <a:fld id="{31C61A94-A46F-457C-91EC-43A3F2FE92EC}" type="slidenum">
              <a:rPr lang="en-US" altLang="en-US"/>
              <a:pPr>
                <a:defRPr/>
              </a:pPr>
              <a:t>21</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pyright"/>
          <p:cNvSpPr>
            <a:spLocks noGrp="1" noChangeArrowheads="1"/>
          </p:cNvSpPr>
          <p:nvPr>
            <p:ph type="sldNum" sz="quarter" idx="5"/>
          </p:nvPr>
        </p:nvSpPr>
        <p:spPr/>
        <p:txBody>
          <a:bodyPr/>
          <a:lstStyle/>
          <a:p>
            <a:pPr>
              <a:defRPr/>
            </a:pPr>
            <a:r>
              <a:rPr lang="en-US" altLang="en-US"/>
              <a:t>	 Multicurrency Reserving - </a:t>
            </a:r>
            <a:fld id="{EBDB74C0-447D-4978-8B41-9A32DBA4EB62}" type="slidenum">
              <a:rPr lang="en-US" altLang="en-US"/>
              <a:pPr>
                <a:defRPr/>
              </a:pPr>
              <a:t>22</a:t>
            </a:fld>
            <a:endParaRPr lang="en-US" altLang="en-US"/>
          </a:p>
        </p:txBody>
      </p:sp>
      <p:sp>
        <p:nvSpPr>
          <p:cNvPr id="22531" name="SectionName"/>
          <p:cNvSpPr>
            <a:spLocks noGrp="1" noChangeArrowheads="1"/>
          </p:cNvSpPr>
          <p:nvPr>
            <p:ph type="hdr" sz="quarter"/>
          </p:nvPr>
        </p:nvSpPr>
        <p:spPr/>
        <p:txBody>
          <a:bodyPr/>
          <a:lstStyle/>
          <a:p>
            <a:pPr>
              <a:defRPr/>
            </a:pPr>
            <a:r>
              <a:rPr lang="en-US" altLang="en-US" dirty="0" smtClean="0"/>
              <a:t>	</a:t>
            </a:r>
            <a:endParaRPr lang="en-US" dirty="0" smtClean="0"/>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xfrm>
            <a:off x="377825" y="4899025"/>
            <a:ext cx="6069013" cy="3835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Multicurrency mode is supported from ClaimCenter 7 onward; however, the multicurrency features described in this lesson are supported only with the release of ClaimCenter 8. If you do not enable multicurrency reserving, then you will see no difference from ClaimCenter 7 multicurrency functionality.</a:t>
            </a:r>
          </a:p>
          <a:p>
            <a:endParaRPr lang="en-US" dirty="0" smtClean="0"/>
          </a:p>
          <a:p>
            <a:r>
              <a:rPr lang="en-US" dirty="0" smtClean="0"/>
              <a:t>The lines below the two parameters in </a:t>
            </a:r>
            <a:r>
              <a:rPr lang="en-US" b="1" dirty="0" smtClean="0"/>
              <a:t>config.xml</a:t>
            </a:r>
            <a:r>
              <a:rPr lang="en-US" dirty="0" smtClean="0"/>
              <a:t> determine the default currency for ClaimCenter (system-wide). In the base application, the default currency is United States Dollars (USD) (Visible if you choose View &gt; Notes Page): </a:t>
            </a:r>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For more information, consult the</a:t>
            </a:r>
            <a:r>
              <a:rPr lang="en-US" baseline="0" dirty="0" smtClean="0"/>
              <a:t> “Configuring Currencies” chapter of the ClaimCenter 8.0.0 Globalization Guide. </a:t>
            </a:r>
            <a:endParaRPr lang="en-US" dirty="0" smtClean="0"/>
          </a:p>
        </p:txBody>
      </p:sp>
      <p:sp>
        <p:nvSpPr>
          <p:cNvPr id="4" name="Slide Number Placeholder 3"/>
          <p:cNvSpPr>
            <a:spLocks noGrp="1"/>
          </p:cNvSpPr>
          <p:nvPr>
            <p:ph type="sldNum" sz="quarter" idx="5"/>
          </p:nvPr>
        </p:nvSpPr>
        <p:spPr/>
        <p:txBody>
          <a:bodyPr/>
          <a:lstStyle/>
          <a:p>
            <a:pPr>
              <a:defRPr/>
            </a:pPr>
            <a:r>
              <a:rPr lang="en-US" altLang="en-US"/>
              <a:t>	 Multicurrency Reserving - </a:t>
            </a:r>
            <a:fld id="{2DC17239-C10E-4F5C-BC02-E25027F23085}" type="slidenum">
              <a:rPr lang="en-US" altLang="en-US"/>
              <a:pPr>
                <a:defRPr/>
              </a:pPr>
              <a:t>23</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425" y="6248607"/>
            <a:ext cx="5121758" cy="5491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functionality described in this lesson assumes multicurrency and multicurrency reserving is enabled.</a:t>
            </a:r>
          </a:p>
        </p:txBody>
      </p:sp>
      <p:sp>
        <p:nvSpPr>
          <p:cNvPr id="4" name="Slide Number Placeholder 3"/>
          <p:cNvSpPr>
            <a:spLocks noGrp="1"/>
          </p:cNvSpPr>
          <p:nvPr>
            <p:ph type="sldNum" sz="quarter" idx="5"/>
          </p:nvPr>
        </p:nvSpPr>
        <p:spPr/>
        <p:txBody>
          <a:bodyPr/>
          <a:lstStyle/>
          <a:p>
            <a:pPr>
              <a:defRPr/>
            </a:pPr>
            <a:r>
              <a:rPr lang="en-US" altLang="en-US"/>
              <a:t>	 Multicurrency Reserving - </a:t>
            </a:r>
            <a:fld id="{FFCA6500-B886-4D59-9105-E527A8A49514}" type="slidenum">
              <a:rPr lang="en-US" altLang="en-US"/>
              <a:pPr>
                <a:defRPr/>
              </a:pPr>
              <a:t>24</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Implementing plugins is beyond the scope of this course. For further information, take the ClaimCenter 8 Integration course.</a:t>
            </a:r>
          </a:p>
          <a:p>
            <a:endParaRPr lang="en-US" dirty="0" smtClean="0"/>
          </a:p>
          <a:p>
            <a:r>
              <a:rPr lang="en-US" dirty="0" smtClean="0"/>
              <a:t>The base application contains a stub implementation that obtains exchange rates from the sample data. (This is one of the two sample implementations provided. The other is an implementation to get exchange rate updates from the New York Federal Reserve.)</a:t>
            </a:r>
          </a:p>
        </p:txBody>
      </p:sp>
      <p:sp>
        <p:nvSpPr>
          <p:cNvPr id="4" name="Slide Number Placeholder 3"/>
          <p:cNvSpPr>
            <a:spLocks noGrp="1"/>
          </p:cNvSpPr>
          <p:nvPr>
            <p:ph type="sldNum" sz="quarter" idx="5"/>
          </p:nvPr>
        </p:nvSpPr>
        <p:spPr/>
        <p:txBody>
          <a:bodyPr/>
          <a:lstStyle/>
          <a:p>
            <a:pPr>
              <a:defRPr/>
            </a:pPr>
            <a:r>
              <a:rPr lang="en-US" altLang="en-US"/>
              <a:t>	 Multicurrency Reserving - </a:t>
            </a:r>
            <a:fld id="{332B9BB4-A222-4F28-99DC-52DDD2C633DB}" type="slidenum">
              <a:rPr lang="en-US" altLang="en-US"/>
              <a:pPr>
                <a:defRPr/>
              </a:pPr>
              <a:t>25</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r>
              <a:rPr lang="en-US" altLang="en-US" smtClean="0"/>
              <a:t>	 Multicurrency Reserving - </a:t>
            </a:r>
            <a:fld id="{2CE77E8B-21B4-4CB7-A873-6B2F09FDA786}" type="slidenum">
              <a:rPr lang="en-US" altLang="en-US" smtClean="0"/>
              <a:pPr>
                <a:defRPr/>
              </a:pPr>
              <a:t>26</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2137359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totals for normal Financials Calculations in the claim currency are the totals of the ClaimAmounts on each transaction. These are set when the transaction is created, and generally not updated afterwards.</a:t>
            </a:r>
          </a:p>
          <a:p>
            <a:r>
              <a:rPr lang="en-US" smtClean="0"/>
              <a:t> </a:t>
            </a:r>
          </a:p>
          <a:p>
            <a:r>
              <a:rPr lang="en-US" smtClean="0"/>
              <a:t>The FloatingFinancials API, when getting the "Amount" or "ClaimAmount" of the calculation, adds up the totals in each applicable Reserving Currency, and then converts that to claim currency using the current exchange rate.  </a:t>
            </a:r>
          </a:p>
          <a:p>
            <a:r>
              <a:rPr lang="en-US" smtClean="0"/>
              <a:t> </a:t>
            </a:r>
          </a:p>
          <a:p>
            <a:r>
              <a:rPr lang="en-US" smtClean="0"/>
              <a:t>For example, suppose you have un-eroded OpenReserves in EUR, that are not in claim currency, say USD.  </a:t>
            </a:r>
          </a:p>
          <a:p>
            <a:r>
              <a:rPr lang="en-US" smtClean="0"/>
              <a:t>The FloatingFinancials API gets the total OpenReserves in EUR by subtracting EUR payments from EUR reserves.  </a:t>
            </a:r>
          </a:p>
          <a:p>
            <a:r>
              <a:rPr lang="en-US" smtClean="0"/>
              <a:t>Then it converts the EUR OpenReserves to USD, to get a more realistic value for how much your Open Reserves in EUR are worth in USD right now.</a:t>
            </a:r>
          </a:p>
        </p:txBody>
      </p:sp>
      <p:sp>
        <p:nvSpPr>
          <p:cNvPr id="4" name="Slide Number Placeholder 3"/>
          <p:cNvSpPr>
            <a:spLocks noGrp="1"/>
          </p:cNvSpPr>
          <p:nvPr>
            <p:ph type="sldNum" sz="quarter" idx="5"/>
          </p:nvPr>
        </p:nvSpPr>
        <p:spPr/>
        <p:txBody>
          <a:bodyPr/>
          <a:lstStyle/>
          <a:p>
            <a:pPr>
              <a:defRPr/>
            </a:pPr>
            <a:r>
              <a:rPr lang="en-US" altLang="en-US" smtClean="0"/>
              <a:t>	 Multicurrency Reserving - </a:t>
            </a:r>
            <a:fld id="{BB77FBDC-DB72-4078-86D1-217982369282}" type="slidenum">
              <a:rPr lang="en-US" altLang="en-US" smtClean="0"/>
              <a:pPr>
                <a:defRPr/>
              </a:pPr>
              <a:t>27</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 the example shown, the claim currency is GBP but several reserve lines are in EUR.</a:t>
            </a:r>
          </a:p>
          <a:p>
            <a:endParaRPr lang="en-US" smtClean="0"/>
          </a:p>
          <a:p>
            <a:r>
              <a:rPr lang="en-US" smtClean="0"/>
              <a:t>The FloatingFinancialsCalculations API provides functionality for calculating reserve/payment values from current market rates.</a:t>
            </a:r>
          </a:p>
        </p:txBody>
      </p:sp>
      <p:sp>
        <p:nvSpPr>
          <p:cNvPr id="4" name="Slide Number Placeholder 3"/>
          <p:cNvSpPr>
            <a:spLocks noGrp="1"/>
          </p:cNvSpPr>
          <p:nvPr>
            <p:ph type="sldNum" sz="quarter" idx="5"/>
          </p:nvPr>
        </p:nvSpPr>
        <p:spPr/>
        <p:txBody>
          <a:bodyPr/>
          <a:lstStyle/>
          <a:p>
            <a:pPr>
              <a:defRPr/>
            </a:pPr>
            <a:r>
              <a:rPr lang="en-US" altLang="en-US" smtClean="0"/>
              <a:t>	 Multicurrency Reserving - </a:t>
            </a:r>
            <a:fld id="{E01983F6-828C-49F2-BCC9-31DB0709D58A}" type="slidenum">
              <a:rPr lang="en-US" altLang="en-US" smtClean="0"/>
              <a:pPr>
                <a:defRPr/>
              </a:pPr>
              <a:t>28</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r>
              <a:rPr lang="en-US" altLang="en-US" smtClean="0"/>
              <a:t>	 Multicurrency Reserving - </a:t>
            </a:r>
            <a:fld id="{EB087E87-06B7-4685-9986-E2026F0A5F9D}" type="slidenum">
              <a:rPr lang="en-US" altLang="en-US" smtClean="0"/>
              <a:pPr>
                <a:defRPr/>
              </a:pPr>
              <a:t>29</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pyright"/>
          <p:cNvSpPr>
            <a:spLocks noGrp="1" noChangeArrowheads="1"/>
          </p:cNvSpPr>
          <p:nvPr>
            <p:ph type="sldNum" sz="quarter" idx="5"/>
          </p:nvPr>
        </p:nvSpPr>
        <p:spPr/>
        <p:txBody>
          <a:bodyPr/>
          <a:lstStyle/>
          <a:p>
            <a:pPr>
              <a:defRPr/>
            </a:pPr>
            <a:r>
              <a:rPr lang="en-US" altLang="en-US"/>
              <a:t>	 Multicurrency Reserving - </a:t>
            </a:r>
            <a:fld id="{EE1D7CD1-ED2D-4E46-BEAD-7D1ED575C427}" type="slidenum">
              <a:rPr lang="en-US" altLang="en-US"/>
              <a:pPr>
                <a:defRPr/>
              </a:pPr>
              <a:t>3</a:t>
            </a:fld>
            <a:endParaRPr lang="en-US" altLang="en-US"/>
          </a:p>
        </p:txBody>
      </p:sp>
      <p:sp>
        <p:nvSpPr>
          <p:cNvPr id="22531" name="SectionName"/>
          <p:cNvSpPr>
            <a:spLocks noGrp="1" noChangeArrowheads="1"/>
          </p:cNvSpPr>
          <p:nvPr>
            <p:ph type="hdr" sz="quarter"/>
          </p:nvPr>
        </p:nvSpPr>
        <p:spPr/>
        <p:txBody>
          <a:bodyPr/>
          <a:lstStyle/>
          <a:p>
            <a:pPr>
              <a:defRPr/>
            </a:pPr>
            <a:r>
              <a:rPr lang="en-US" altLang="en-US" dirty="0" smtClean="0"/>
              <a:t>	</a:t>
            </a:r>
            <a:endParaRPr lang="en-US" dirty="0" smtClean="0"/>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xfrm>
            <a:off x="377825" y="4899025"/>
            <a:ext cx="6069013" cy="3835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pyright"/>
          <p:cNvSpPr>
            <a:spLocks noGrp="1" noChangeArrowheads="1"/>
          </p:cNvSpPr>
          <p:nvPr>
            <p:ph type="sldNum" sz="quarter" idx="5"/>
          </p:nvPr>
        </p:nvSpPr>
        <p:spPr/>
        <p:txBody>
          <a:bodyPr/>
          <a:lstStyle/>
          <a:p>
            <a:pPr>
              <a:defRPr/>
            </a:pPr>
            <a:r>
              <a:rPr lang="en-US" altLang="en-US"/>
              <a:t>	 Multicurrency Reserving - </a:t>
            </a:r>
            <a:fld id="{91A25D79-A1D3-452E-83A8-253F53577685}" type="slidenum">
              <a:rPr lang="en-US" altLang="en-US"/>
              <a:pPr>
                <a:defRPr/>
              </a:pPr>
              <a:t>30</a:t>
            </a:fld>
            <a:endParaRPr lang="en-US" altLang="en-US"/>
          </a:p>
        </p:txBody>
      </p:sp>
      <p:sp>
        <p:nvSpPr>
          <p:cNvPr id="24579" name="SectionName"/>
          <p:cNvSpPr>
            <a:spLocks noGrp="1" noChangeArrowheads="1"/>
          </p:cNvSpPr>
          <p:nvPr>
            <p:ph type="hdr" sz="quarter"/>
          </p:nvPr>
        </p:nvSpPr>
        <p:spPr/>
        <p:txBody>
          <a:bodyPr/>
          <a:lstStyle/>
          <a:p>
            <a:pPr>
              <a:defRPr/>
            </a:pPr>
            <a:r>
              <a:rPr lang="en-US" altLang="en-US" dirty="0" smtClean="0"/>
              <a:t>	</a:t>
            </a:r>
            <a:endParaRPr lang="en-US" dirty="0" smtClean="0"/>
          </a:p>
        </p:txBody>
      </p:sp>
      <p:sp>
        <p:nvSpPr>
          <p:cNvPr id="68612" name="Rectangle 2"/>
          <p:cNvSpPr>
            <a:spLocks noGrp="1" noRot="1" noChangeAspect="1" noChangeArrowheads="1" noTextEdit="1"/>
          </p:cNvSpPr>
          <p:nvPr>
            <p:ph type="sldImg"/>
          </p:nvPr>
        </p:nvSpPr>
        <p:spPr>
          <a:xfrm>
            <a:off x="715963" y="630238"/>
            <a:ext cx="5432425"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pyright"/>
          <p:cNvSpPr>
            <a:spLocks noGrp="1" noChangeArrowheads="1"/>
          </p:cNvSpPr>
          <p:nvPr>
            <p:ph type="sldNum" sz="quarter" idx="5"/>
          </p:nvPr>
        </p:nvSpPr>
        <p:spPr/>
        <p:txBody>
          <a:bodyPr/>
          <a:lstStyle/>
          <a:p>
            <a:pPr>
              <a:defRPr/>
            </a:pPr>
            <a:r>
              <a:rPr lang="en-US" altLang="en-US"/>
              <a:t>	 Multicurrency Reserving - </a:t>
            </a:r>
            <a:fld id="{5BEE802B-9192-4438-933D-2872E5208400}" type="slidenum">
              <a:rPr lang="en-US" altLang="en-US"/>
              <a:pPr>
                <a:defRPr/>
              </a:pPr>
              <a:t>31</a:t>
            </a:fld>
            <a:endParaRPr lang="en-US" altLang="en-US"/>
          </a:p>
        </p:txBody>
      </p:sp>
      <p:sp>
        <p:nvSpPr>
          <p:cNvPr id="25603" name="SectionName"/>
          <p:cNvSpPr>
            <a:spLocks noGrp="1" noChangeArrowheads="1"/>
          </p:cNvSpPr>
          <p:nvPr>
            <p:ph type="hdr" sz="quarter"/>
          </p:nvPr>
        </p:nvSpPr>
        <p:spPr/>
        <p:txBody>
          <a:bodyPr/>
          <a:lstStyle/>
          <a:p>
            <a:pPr>
              <a:defRPr/>
            </a:pPr>
            <a:r>
              <a:rPr lang="en-US" altLang="en-US" dirty="0" smtClean="0"/>
              <a:t>	</a:t>
            </a:r>
            <a:endParaRPr lang="en-US" dirty="0" smtClean="0"/>
          </a:p>
        </p:txBody>
      </p:sp>
      <p:sp>
        <p:nvSpPr>
          <p:cNvPr id="6963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defRPr/>
            </a:pPr>
            <a:r>
              <a:rPr lang="en-US" b="1" dirty="0" smtClean="0"/>
              <a:t>Answers</a:t>
            </a:r>
          </a:p>
          <a:p>
            <a:pPr marL="228600" indent="-228600" eaLnBrk="1" hangingPunct="1">
              <a:buFontTx/>
              <a:buAutoNum type="arabicPeriod"/>
              <a:defRPr/>
            </a:pPr>
            <a:r>
              <a:rPr lang="en-US" dirty="0" smtClean="0"/>
              <a:t>Implement the </a:t>
            </a:r>
            <a:r>
              <a:rPr lang="en-US" dirty="0" err="1" smtClean="0"/>
              <a:t>IExchangeRate</a:t>
            </a:r>
            <a:r>
              <a:rPr lang="en-US" dirty="0" smtClean="0"/>
              <a:t> plugin; set </a:t>
            </a:r>
            <a:r>
              <a:rPr lang="en-US" dirty="0" err="1" smtClean="0"/>
              <a:t>MultiCurrencyDisplayMode</a:t>
            </a:r>
            <a:r>
              <a:rPr lang="en-US" dirty="0" smtClean="0"/>
              <a:t> to MULTIPLE in config.xml; and set </a:t>
            </a:r>
            <a:r>
              <a:rPr lang="en-US" dirty="0" err="1" smtClean="0"/>
              <a:t>EnableMulticurrencyReserving</a:t>
            </a:r>
            <a:r>
              <a:rPr lang="en-US" dirty="0" smtClean="0"/>
              <a:t> to true in config.xml (Assuming</a:t>
            </a:r>
            <a:r>
              <a:rPr lang="en-US" baseline="0" dirty="0" smtClean="0"/>
              <a:t> you are using two or more currencies provided by the base application). For example, if you wish to use Mexican Pesos as a reserving currency, you would have to also add the Peso (MEX) to the Currency </a:t>
            </a:r>
            <a:r>
              <a:rPr lang="en-US" baseline="0" dirty="0" err="1" smtClean="0"/>
              <a:t>typelist</a:t>
            </a:r>
            <a:r>
              <a:rPr lang="en-US" baseline="0" dirty="0" smtClean="0"/>
              <a:t>.</a:t>
            </a:r>
            <a:endParaRPr lang="en-US" dirty="0" smtClean="0"/>
          </a:p>
          <a:p>
            <a:pPr marL="228600" indent="-228600" eaLnBrk="1" hangingPunct="1">
              <a:buFontTx/>
              <a:buAutoNum type="arabicPeriod"/>
              <a:defRPr/>
            </a:pPr>
            <a:r>
              <a:rPr lang="en-US" dirty="0" smtClean="0"/>
              <a:t>Carriers that need to track reserves in currency other than the policy currency. </a:t>
            </a:r>
          </a:p>
          <a:p>
            <a:pPr marL="228600" indent="-228600" eaLnBrk="1" hangingPunct="1">
              <a:buFontTx/>
              <a:buAutoNum type="arabicPeriod"/>
              <a:defRPr/>
            </a:pPr>
            <a:r>
              <a:rPr lang="en-US" dirty="0" smtClean="0"/>
              <a:t>The total amount of the claim reserves in the claim currency changes to accommodate the change in exchange rates.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a:t>
            </a:r>
            <a:r>
              <a:rPr lang="en-US" altLang="en-US" dirty="0" smtClean="0"/>
              <a:t>Multicurrency Reserving </a:t>
            </a:r>
            <a:r>
              <a:rPr lang="en-US" altLang="en-US" dirty="0" smtClean="0"/>
              <a:t>- </a:t>
            </a:r>
            <a:fld id="{211C349A-83C9-44D0-A356-DBEB3FC715FC}" type="slidenum">
              <a:rPr lang="en-US" altLang="en-US" smtClean="0"/>
              <a:pPr>
                <a:defRPr/>
              </a:pPr>
              <a:t>32</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r>
              <a:rPr lang="en-US" altLang="en-US"/>
              <a:t>	 Multicurrency Reserving - </a:t>
            </a:r>
            <a:fld id="{C25164DE-6316-4C09-8A84-EF802A04CEDB}" type="slidenum">
              <a:rPr lang="en-US" altLang="en-US"/>
              <a:pPr>
                <a:defRPr/>
              </a:pPr>
              <a:t>4</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claim currency is always the same as the policy currency.</a:t>
            </a:r>
          </a:p>
        </p:txBody>
      </p:sp>
      <p:sp>
        <p:nvSpPr>
          <p:cNvPr id="4" name="Slide Number Placeholder 3"/>
          <p:cNvSpPr>
            <a:spLocks noGrp="1"/>
          </p:cNvSpPr>
          <p:nvPr>
            <p:ph type="sldNum" sz="quarter" idx="5"/>
          </p:nvPr>
        </p:nvSpPr>
        <p:spPr/>
        <p:txBody>
          <a:bodyPr/>
          <a:lstStyle/>
          <a:p>
            <a:pPr>
              <a:defRPr/>
            </a:pPr>
            <a:r>
              <a:rPr lang="en-US" altLang="en-US"/>
              <a:t>	 Multicurrency Reserving - </a:t>
            </a:r>
            <a:fld id="{6F03EA5A-8296-4FF8-A61E-BE6576CD7646}" type="slidenum">
              <a:rPr lang="en-US" altLang="en-US"/>
              <a:pPr>
                <a:defRPr/>
              </a:pPr>
              <a:t>5</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r>
              <a:rPr lang="en-US" altLang="en-US"/>
              <a:t>	 Multicurrency Reserving - </a:t>
            </a:r>
            <a:fld id="{2589786A-C455-4DC7-A9C6-E5EC51CAFA91}" type="slidenum">
              <a:rPr lang="en-US" altLang="en-US"/>
              <a:pPr>
                <a:defRPr/>
              </a:pPr>
              <a:t>6</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pyright"/>
          <p:cNvSpPr>
            <a:spLocks noGrp="1" noChangeArrowheads="1"/>
          </p:cNvSpPr>
          <p:nvPr>
            <p:ph type="sldNum" sz="quarter" idx="5"/>
          </p:nvPr>
        </p:nvSpPr>
        <p:spPr/>
        <p:txBody>
          <a:bodyPr/>
          <a:lstStyle/>
          <a:p>
            <a:pPr>
              <a:defRPr/>
            </a:pPr>
            <a:r>
              <a:rPr lang="en-US" altLang="en-US"/>
              <a:t>	 Multicurrency Reserving - </a:t>
            </a:r>
            <a:fld id="{8F6DCBC4-744D-4742-970A-E4F9D13A850B}" type="slidenum">
              <a:rPr lang="en-US" altLang="en-US"/>
              <a:pPr>
                <a:defRPr/>
              </a:pPr>
              <a:t>7</a:t>
            </a:fld>
            <a:endParaRPr lang="en-US" altLang="en-US"/>
          </a:p>
        </p:txBody>
      </p:sp>
      <p:sp>
        <p:nvSpPr>
          <p:cNvPr id="22531" name="SectionName"/>
          <p:cNvSpPr>
            <a:spLocks noGrp="1" noChangeArrowheads="1"/>
          </p:cNvSpPr>
          <p:nvPr>
            <p:ph type="hdr" sz="quarter"/>
          </p:nvPr>
        </p:nvSpPr>
        <p:spPr/>
        <p:txBody>
          <a:bodyPr/>
          <a:lstStyle/>
          <a:p>
            <a:pPr>
              <a:defRPr/>
            </a:pPr>
            <a:r>
              <a:rPr lang="en-US" altLang="en-US" dirty="0" smtClean="0"/>
              <a:t>	</a:t>
            </a:r>
            <a:endParaRPr lang="en-US" dirty="0" smtClean="0"/>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xfrm>
            <a:off x="377825" y="4899025"/>
            <a:ext cx="6069013" cy="3835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Any given reserve line has one and only one currency</a:t>
            </a:r>
            <a:r>
              <a:rPr lang="en-US" baseline="0" dirty="0" smtClean="0"/>
              <a:t> (the “Reserving Currency”).</a:t>
            </a:r>
          </a:p>
          <a:p>
            <a:endParaRPr lang="en-US" baseline="0" dirty="0" smtClean="0"/>
          </a:p>
          <a:p>
            <a:pPr>
              <a:defRPr/>
            </a:pPr>
            <a:r>
              <a:rPr lang="en-US" dirty="0" smtClean="0"/>
              <a:t>Without multicurrency reserving:</a:t>
            </a:r>
          </a:p>
          <a:p>
            <a:pPr marL="171450" indent="-171450">
              <a:buFont typeface="Arial" pitchFamily="34" charset="0"/>
              <a:buChar char="•"/>
              <a:defRPr/>
            </a:pPr>
            <a:r>
              <a:rPr lang="en-US" dirty="0" smtClean="0"/>
              <a:t>Reserving done in currency other than claim currency is effectively converted to claim currency</a:t>
            </a:r>
          </a:p>
          <a:p>
            <a:pPr marL="171450" indent="-171450">
              <a:buFont typeface="Arial" pitchFamily="34" charset="0"/>
              <a:buChar char="•"/>
              <a:defRPr/>
            </a:pPr>
            <a:r>
              <a:rPr lang="en-US" dirty="0" smtClean="0"/>
              <a:t>Adjuster does not know exact amount of alternative currency as previously reserved</a:t>
            </a:r>
          </a:p>
          <a:p>
            <a:pPr marL="171450" indent="-171450">
              <a:buFont typeface="Arial" pitchFamily="34" charset="0"/>
              <a:buChar char="•"/>
              <a:defRPr/>
            </a:pPr>
            <a:r>
              <a:rPr lang="en-US" dirty="0" smtClean="0"/>
              <a:t>If claim currency weakens against alternative currency, reserve amount may no longer be adequate</a:t>
            </a:r>
          </a:p>
          <a:p>
            <a:endParaRPr lang="en-US" dirty="0" smtClean="0"/>
          </a:p>
        </p:txBody>
      </p:sp>
      <p:sp>
        <p:nvSpPr>
          <p:cNvPr id="4" name="Slide Number Placeholder 3"/>
          <p:cNvSpPr>
            <a:spLocks noGrp="1"/>
          </p:cNvSpPr>
          <p:nvPr>
            <p:ph type="sldNum" sz="quarter" idx="5"/>
          </p:nvPr>
        </p:nvSpPr>
        <p:spPr/>
        <p:txBody>
          <a:bodyPr/>
          <a:lstStyle/>
          <a:p>
            <a:pPr>
              <a:defRPr/>
            </a:pPr>
            <a:r>
              <a:rPr lang="en-US" altLang="en-US"/>
              <a:t>	 Multicurrency Reserving - </a:t>
            </a:r>
            <a:fld id="{25D5FD8D-61A9-4976-8D2E-6054F79CCB29}" type="slidenum">
              <a:rPr lang="en-US" altLang="en-US"/>
              <a:pPr>
                <a:defRPr/>
              </a:pPr>
              <a:t>8</a:t>
            </a:fld>
            <a:endParaRPr lang="en-US" altLang="en-US"/>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US Dollars are indicated</a:t>
            </a:r>
            <a:r>
              <a:rPr lang="en-US" baseline="0" dirty="0" smtClean="0"/>
              <a:t> with the simple dollar symbol ($) in the application.</a:t>
            </a:r>
          </a:p>
          <a:p>
            <a:r>
              <a:rPr lang="en-US" baseline="0" dirty="0" smtClean="0"/>
              <a:t>Canadian Dollars are indicated with a prefix of CA (CA$) in the application.</a:t>
            </a:r>
          </a:p>
          <a:p>
            <a:r>
              <a:rPr lang="en-US" baseline="0" dirty="0" smtClean="0"/>
              <a:t>Australian Dollars are indicated with a prefix of AUS (AU$) in the application.</a:t>
            </a:r>
          </a:p>
          <a:p>
            <a:r>
              <a:rPr lang="en-US" baseline="0" dirty="0" smtClean="0"/>
              <a:t>Russian Federation Rubles are indicated with a prefix of RUB (RUB) in the application.</a:t>
            </a:r>
          </a:p>
          <a:p>
            <a:endParaRPr lang="en-US" baseline="0" dirty="0" smtClean="0"/>
          </a:p>
          <a:p>
            <a:r>
              <a:rPr lang="en-US" baseline="0" dirty="0" smtClean="0"/>
              <a:t>All other base application currencies provided use the appropriate symbol (Euros, Pounds, Yen, etc.)</a:t>
            </a:r>
            <a:endParaRPr lang="en-US" dirty="0" smtClean="0"/>
          </a:p>
        </p:txBody>
      </p:sp>
      <p:sp>
        <p:nvSpPr>
          <p:cNvPr id="4" name="Slide Number Placeholder 3"/>
          <p:cNvSpPr>
            <a:spLocks noGrp="1"/>
          </p:cNvSpPr>
          <p:nvPr>
            <p:ph type="sldNum" sz="quarter" idx="5"/>
          </p:nvPr>
        </p:nvSpPr>
        <p:spPr/>
        <p:txBody>
          <a:bodyPr/>
          <a:lstStyle/>
          <a:p>
            <a:pPr>
              <a:defRPr/>
            </a:pPr>
            <a:r>
              <a:rPr lang="en-US" altLang="en-US"/>
              <a:t>	 Multicurrency Reserving - </a:t>
            </a:r>
            <a:fld id="{5D79287F-137F-406B-8B45-4695CCD6F0A4}" type="slidenum">
              <a:rPr lang="en-US" altLang="en-US"/>
              <a:pPr>
                <a:defRPr/>
              </a:pPr>
              <a:t>9</a:t>
            </a:fld>
            <a:endParaRPr lang="en-US" altLang="en-US"/>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89666507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68930062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05117911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1895280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6509027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37009756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9299326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359258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264670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8695520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18753577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algn="ctr" eaLnBrk="0" hangingPunct="0">
                <a:spcBef>
                  <a:spcPct val="50000"/>
                </a:spcBef>
              </a:pPr>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a:lnSpc>
                <a:spcPts val="1800"/>
              </a:lnSpc>
              <a:spcBef>
                <a:spcPts val="600"/>
              </a:spcBef>
              <a:buFont typeface="Wingdings" pitchFamily="2" charset="2"/>
              <a:buNone/>
              <a:defRPr/>
            </a:pPr>
            <a:fld id="{33B35C25-8684-426F-93EA-33114EBA1333}" type="slidenum">
              <a:rPr lang="en-US" sz="1200" smtClean="0">
                <a:solidFill>
                  <a:srgbClr val="B2B2B2"/>
                </a:solidFill>
                <a:latin typeface="Calibri" pitchFamily="34" charset="0"/>
                <a:cs typeface="Calibri" pitchFamily="34" charset="0"/>
              </a:rPr>
              <a:pPr algn="ct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buClr>
                <a:schemeClr val="tx2"/>
              </a:buClr>
              <a:buFont typeface="Arial" charset="0"/>
              <a:buNone/>
              <a:defRPr/>
            </a:pPr>
            <a:r>
              <a:rPr lang="en-US" sz="600" smtClean="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4523" r:id="rId1"/>
    <p:sldLayoutId id="2147484513" r:id="rId2"/>
    <p:sldLayoutId id="2147484514" r:id="rId3"/>
    <p:sldLayoutId id="2147484515" r:id="rId4"/>
    <p:sldLayoutId id="2147484516" r:id="rId5"/>
    <p:sldLayoutId id="2147484517" r:id="rId6"/>
    <p:sldLayoutId id="2147484518" r:id="rId7"/>
    <p:sldLayoutId id="2147484519" r:id="rId8"/>
    <p:sldLayoutId id="2147484520" r:id="rId9"/>
    <p:sldLayoutId id="2147484521" r:id="rId10"/>
    <p:sldLayoutId id="2147484522"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8788" y="2957513"/>
            <a:ext cx="8348662" cy="457200"/>
          </a:xfrm>
        </p:spPr>
        <p:txBody>
          <a:bodyPr/>
          <a:lstStyle/>
          <a:p>
            <a:pPr eaLnBrk="1" hangingPunct="1"/>
            <a:r>
              <a:rPr lang="en-US" smtClean="0"/>
              <a:t>Multicurrency Reserving</a:t>
            </a:r>
          </a:p>
        </p:txBody>
      </p:sp>
      <p:sp>
        <p:nvSpPr>
          <p:cNvPr id="3075" name="Text Placeholder 6"/>
          <p:cNvSpPr>
            <a:spLocks noGrp="1"/>
          </p:cNvSpPr>
          <p:nvPr>
            <p:ph type="body" sz="quarter" idx="10"/>
          </p:nvPr>
        </p:nvSpPr>
        <p:spPr>
          <a:xfrm>
            <a:off x="5718175" y="6167438"/>
            <a:ext cx="3089275" cy="273050"/>
          </a:xfrm>
        </p:spPr>
        <p:txBody>
          <a:bodyPr/>
          <a:lstStyle/>
          <a:p>
            <a:r>
              <a:rPr lang="en-US" dirty="0" smtClean="0"/>
              <a:t>24 September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Who needs multicurrency reserving?</a:t>
            </a:r>
          </a:p>
        </p:txBody>
      </p:sp>
      <p:sp>
        <p:nvSpPr>
          <p:cNvPr id="13315" name="Content Placeholder 2"/>
          <p:cNvSpPr>
            <a:spLocks noGrp="1"/>
          </p:cNvSpPr>
          <p:nvPr>
            <p:ph idx="1"/>
          </p:nvPr>
        </p:nvSpPr>
        <p:spPr/>
        <p:txBody>
          <a:bodyPr/>
          <a:lstStyle/>
          <a:p>
            <a:pPr>
              <a:buFont typeface="Arial" charset="0"/>
              <a:buChar char="•"/>
            </a:pPr>
            <a:r>
              <a:rPr lang="en-US" dirty="0" smtClean="0"/>
              <a:t>Carriers that need to track reserves in currencies other  than the policy currency </a:t>
            </a:r>
          </a:p>
          <a:p>
            <a:pPr lvl="1">
              <a:buFont typeface="Arial" charset="0"/>
              <a:buChar char="•"/>
            </a:pPr>
            <a:r>
              <a:rPr lang="en-US" dirty="0" smtClean="0"/>
              <a:t>Carriers that only track reserves in the claim currency do not need multicurrency reserving</a:t>
            </a:r>
          </a:p>
          <a:p>
            <a:pPr>
              <a:buFont typeface="Arial" charset="0"/>
              <a:buChar char="•"/>
            </a:pPr>
            <a:endParaRPr lang="en-US" dirty="0" smtClean="0"/>
          </a:p>
          <a:p>
            <a:pPr>
              <a:buFont typeface="Arial" charset="0"/>
              <a:buChar char="•"/>
            </a:pPr>
            <a:endParaRPr lang="en-US" dirty="0" smtClean="0"/>
          </a:p>
        </p:txBody>
      </p:sp>
      <p:grpSp>
        <p:nvGrpSpPr>
          <p:cNvPr id="4" name="Group 44"/>
          <p:cNvGrpSpPr>
            <a:grpSpLocks/>
          </p:cNvGrpSpPr>
          <p:nvPr/>
        </p:nvGrpSpPr>
        <p:grpSpPr bwMode="auto">
          <a:xfrm>
            <a:off x="403980" y="3074913"/>
            <a:ext cx="1533110" cy="1265787"/>
            <a:chOff x="1426" y="2489"/>
            <a:chExt cx="815" cy="673"/>
          </a:xfrm>
        </p:grpSpPr>
        <p:sp>
          <p:nvSpPr>
            <p:cNvPr id="5" name="AutoShape 45"/>
            <p:cNvSpPr>
              <a:spLocks noChangeArrowheads="1"/>
            </p:cNvSpPr>
            <p:nvPr/>
          </p:nvSpPr>
          <p:spPr bwMode="auto">
            <a:xfrm>
              <a:off x="1426" y="2620"/>
              <a:ext cx="815" cy="542"/>
            </a:xfrm>
            <a:prstGeom prst="cube">
              <a:avLst>
                <a:gd name="adj" fmla="val 18921"/>
              </a:avLst>
            </a:prstGeom>
            <a:solidFill>
              <a:srgbClr val="FFFF99"/>
            </a:solidFill>
            <a:ln w="12700">
              <a:solidFill>
                <a:schemeClr val="bg1"/>
              </a:solidFill>
              <a:miter lim="800000"/>
              <a:headEnd/>
              <a:tailEnd/>
            </a:ln>
          </p:spPr>
          <p:txBody>
            <a:bodyPr wrap="none" anchor="ctr"/>
            <a:lstStyle/>
            <a:p>
              <a:endParaRPr lang="en-US"/>
            </a:p>
          </p:txBody>
        </p:sp>
        <p:sp>
          <p:nvSpPr>
            <p:cNvPr id="6" name="Rectangle 46"/>
            <p:cNvSpPr>
              <a:spLocks noChangeArrowheads="1"/>
            </p:cNvSpPr>
            <p:nvPr/>
          </p:nvSpPr>
          <p:spPr bwMode="auto">
            <a:xfrm>
              <a:off x="1662" y="2786"/>
              <a:ext cx="235" cy="376"/>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7" name="Rectangle 47"/>
            <p:cNvSpPr>
              <a:spLocks noChangeArrowheads="1"/>
            </p:cNvSpPr>
            <p:nvPr/>
          </p:nvSpPr>
          <p:spPr bwMode="auto">
            <a:xfrm>
              <a:off x="1476" y="2786"/>
              <a:ext cx="119" cy="17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8" name="Rectangle 48"/>
            <p:cNvSpPr>
              <a:spLocks noChangeArrowheads="1"/>
            </p:cNvSpPr>
            <p:nvPr/>
          </p:nvSpPr>
          <p:spPr bwMode="auto">
            <a:xfrm>
              <a:off x="1956" y="2786"/>
              <a:ext cx="123" cy="176"/>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9" name="Rectangle 49"/>
            <p:cNvSpPr>
              <a:spLocks noChangeArrowheads="1"/>
            </p:cNvSpPr>
            <p:nvPr/>
          </p:nvSpPr>
          <p:spPr bwMode="auto">
            <a:xfrm>
              <a:off x="1839" y="2952"/>
              <a:ext cx="32" cy="78"/>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0" name="Rectangle 50"/>
            <p:cNvSpPr>
              <a:spLocks noChangeArrowheads="1"/>
            </p:cNvSpPr>
            <p:nvPr/>
          </p:nvSpPr>
          <p:spPr bwMode="auto">
            <a:xfrm>
              <a:off x="1509" y="2489"/>
              <a:ext cx="583" cy="228"/>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1" name="Line 51"/>
            <p:cNvSpPr>
              <a:spLocks noChangeShapeType="1"/>
            </p:cNvSpPr>
            <p:nvPr/>
          </p:nvSpPr>
          <p:spPr bwMode="auto">
            <a:xfrm>
              <a:off x="2087" y="2540"/>
              <a:ext cx="96" cy="10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52"/>
            <p:cNvSpPr>
              <a:spLocks noChangeShapeType="1"/>
            </p:cNvSpPr>
            <p:nvPr/>
          </p:nvSpPr>
          <p:spPr bwMode="auto">
            <a:xfrm>
              <a:off x="2094" y="2628"/>
              <a:ext cx="51" cy="5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3" name="Group 53"/>
            <p:cNvGrpSpPr>
              <a:grpSpLocks/>
            </p:cNvGrpSpPr>
            <p:nvPr/>
          </p:nvGrpSpPr>
          <p:grpSpPr bwMode="auto">
            <a:xfrm>
              <a:off x="1534" y="2525"/>
              <a:ext cx="518" cy="139"/>
              <a:chOff x="2386" y="998"/>
              <a:chExt cx="529" cy="142"/>
            </a:xfrm>
          </p:grpSpPr>
          <p:sp>
            <p:nvSpPr>
              <p:cNvPr id="14" name="Line 54"/>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55"/>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56"/>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57"/>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58"/>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59"/>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60"/>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61"/>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62"/>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63"/>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64"/>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65"/>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Freeform 66"/>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 name="Freeform 67"/>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28" name="Group 31"/>
          <p:cNvGrpSpPr>
            <a:grpSpLocks/>
          </p:cNvGrpSpPr>
          <p:nvPr/>
        </p:nvGrpSpPr>
        <p:grpSpPr bwMode="auto">
          <a:xfrm>
            <a:off x="1005076" y="4081612"/>
            <a:ext cx="678555" cy="657923"/>
            <a:chOff x="4200" y="2899"/>
            <a:chExt cx="915" cy="885"/>
          </a:xfrm>
        </p:grpSpPr>
        <p:sp>
          <p:nvSpPr>
            <p:cNvPr id="29" name="Rectangle 32"/>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0" name="AutoShape 33"/>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1" name="AutoShape 34"/>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2" name="AutoShape 35"/>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3" name="Freeform 36"/>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4" name="Freeform 37"/>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 name="Freeform 38"/>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 name="Freeform 39"/>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 name="Freeform 40"/>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8" name="Freeform 41"/>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 name="Freeform 42"/>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0" name="Line 43"/>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 name="Line 44"/>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 name="Line 45"/>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 name="Line 46"/>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 name="Line 47"/>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 name="Line 48"/>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6" name="Group 31"/>
          <p:cNvGrpSpPr>
            <a:grpSpLocks/>
          </p:cNvGrpSpPr>
          <p:nvPr/>
        </p:nvGrpSpPr>
        <p:grpSpPr bwMode="auto">
          <a:xfrm>
            <a:off x="1157476" y="4234012"/>
            <a:ext cx="678555" cy="657923"/>
            <a:chOff x="4200" y="2899"/>
            <a:chExt cx="915" cy="885"/>
          </a:xfrm>
        </p:grpSpPr>
        <p:sp>
          <p:nvSpPr>
            <p:cNvPr id="47" name="Rectangle 32"/>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48" name="AutoShape 33"/>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49" name="AutoShape 34"/>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50" name="AutoShape 35"/>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51" name="Freeform 36"/>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52" name="Freeform 37"/>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53" name="Freeform 38"/>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54" name="Freeform 39"/>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55" name="Freeform 40"/>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56" name="Freeform 41"/>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57" name="Freeform 42"/>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58" name="Line 43"/>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9" name="Line 44"/>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0" name="Line 45"/>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1" name="Line 46"/>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 name="Line 47"/>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3" name="Line 48"/>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64" name="Group 31"/>
          <p:cNvGrpSpPr>
            <a:grpSpLocks/>
          </p:cNvGrpSpPr>
          <p:nvPr/>
        </p:nvGrpSpPr>
        <p:grpSpPr bwMode="auto">
          <a:xfrm>
            <a:off x="1309876" y="4386412"/>
            <a:ext cx="678555" cy="657923"/>
            <a:chOff x="4200" y="2899"/>
            <a:chExt cx="915" cy="885"/>
          </a:xfrm>
        </p:grpSpPr>
        <p:sp>
          <p:nvSpPr>
            <p:cNvPr id="65" name="Rectangle 32"/>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66" name="AutoShape 33"/>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67" name="AutoShape 34"/>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68" name="AutoShape 35"/>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69" name="Freeform 36"/>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0" name="Freeform 37"/>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1" name="Freeform 38"/>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 name="Freeform 39"/>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3" name="Freeform 40"/>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4" name="Freeform 41"/>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5" name="Freeform 42"/>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6" name="Line 43"/>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7" name="Line 44"/>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8" name="Line 45"/>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9" name="Line 46"/>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0" name="Line 47"/>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1" name="Line 48"/>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82" name="Group 31"/>
          <p:cNvGrpSpPr>
            <a:grpSpLocks/>
          </p:cNvGrpSpPr>
          <p:nvPr/>
        </p:nvGrpSpPr>
        <p:grpSpPr bwMode="auto">
          <a:xfrm>
            <a:off x="768200" y="5222720"/>
            <a:ext cx="678555" cy="657923"/>
            <a:chOff x="4200" y="2899"/>
            <a:chExt cx="915" cy="885"/>
          </a:xfrm>
        </p:grpSpPr>
        <p:sp>
          <p:nvSpPr>
            <p:cNvPr id="83" name="Rectangle 32"/>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84" name="AutoShape 33"/>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5" name="AutoShape 34"/>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6" name="AutoShape 35"/>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7" name="Freeform 36"/>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8" name="Freeform 37"/>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9" name="Freeform 38"/>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0" name="Freeform 39"/>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1" name="Freeform 40"/>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 name="Freeform 41"/>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3" name="Freeform 42"/>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4" name="Line 43"/>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5" name="Line 44"/>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6" name="Line 45"/>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7" name="Line 46"/>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8" name="Line 47"/>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9" name="Line 48"/>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0" name="Group 31"/>
          <p:cNvGrpSpPr>
            <a:grpSpLocks/>
          </p:cNvGrpSpPr>
          <p:nvPr/>
        </p:nvGrpSpPr>
        <p:grpSpPr bwMode="auto">
          <a:xfrm>
            <a:off x="1464548" y="5210082"/>
            <a:ext cx="678555" cy="657923"/>
            <a:chOff x="4200" y="2899"/>
            <a:chExt cx="915" cy="885"/>
          </a:xfrm>
        </p:grpSpPr>
        <p:sp>
          <p:nvSpPr>
            <p:cNvPr id="101" name="Rectangle 32"/>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02" name="AutoShape 33"/>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3" name="AutoShape 34"/>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4" name="AutoShape 35"/>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5" name="Freeform 36"/>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6" name="Freeform 37"/>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7" name="Freeform 38"/>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8" name="Freeform 39"/>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9" name="Freeform 40"/>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0" name="Freeform 41"/>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1" name="Freeform 42"/>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2" name="Line 43"/>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 name="Line 44"/>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4" name="Line 45"/>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5" name="Line 46"/>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6" name="Line 47"/>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7" name="Line 48"/>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 name="Rectangle 1"/>
          <p:cNvSpPr/>
          <p:nvPr/>
        </p:nvSpPr>
        <p:spPr>
          <a:xfrm>
            <a:off x="1744492" y="5261409"/>
            <a:ext cx="327334" cy="400110"/>
          </a:xfrm>
          <a:prstGeom prst="rect">
            <a:avLst/>
          </a:prstGeom>
        </p:spPr>
        <p:txBody>
          <a:bodyPr wrap="none">
            <a:spAutoFit/>
          </a:bodyPr>
          <a:lstStyle/>
          <a:p>
            <a:r>
              <a:rPr lang="en-US" dirty="0"/>
              <a:t>£</a:t>
            </a:r>
          </a:p>
        </p:txBody>
      </p:sp>
      <p:sp>
        <p:nvSpPr>
          <p:cNvPr id="3" name="Rectangle 2"/>
          <p:cNvSpPr/>
          <p:nvPr/>
        </p:nvSpPr>
        <p:spPr>
          <a:xfrm>
            <a:off x="1037690" y="5250578"/>
            <a:ext cx="327334" cy="400110"/>
          </a:xfrm>
          <a:prstGeom prst="rect">
            <a:avLst/>
          </a:prstGeom>
        </p:spPr>
        <p:txBody>
          <a:bodyPr wrap="none">
            <a:spAutoFit/>
          </a:bodyPr>
          <a:lstStyle/>
          <a:p>
            <a:r>
              <a:rPr lang="en-US" dirty="0"/>
              <a:t>€</a:t>
            </a:r>
          </a:p>
        </p:txBody>
      </p:sp>
      <p:sp>
        <p:nvSpPr>
          <p:cNvPr id="123" name="Rectangle 122"/>
          <p:cNvSpPr/>
          <p:nvPr/>
        </p:nvSpPr>
        <p:spPr>
          <a:xfrm>
            <a:off x="1654566" y="4379273"/>
            <a:ext cx="327334" cy="400110"/>
          </a:xfrm>
          <a:prstGeom prst="rect">
            <a:avLst/>
          </a:prstGeom>
        </p:spPr>
        <p:txBody>
          <a:bodyPr wrap="none">
            <a:spAutoFit/>
          </a:bodyPr>
          <a:lstStyle/>
          <a:p>
            <a:r>
              <a:rPr lang="en-US" dirty="0" smtClean="0"/>
              <a:t>$</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Tracking reserves</a:t>
            </a:r>
          </a:p>
        </p:txBody>
      </p:sp>
      <p:sp>
        <p:nvSpPr>
          <p:cNvPr id="7171" name="Content Placeholder 2"/>
          <p:cNvSpPr>
            <a:spLocks noGrp="1"/>
          </p:cNvSpPr>
          <p:nvPr>
            <p:ph idx="1"/>
          </p:nvPr>
        </p:nvSpPr>
        <p:spPr/>
        <p:txBody>
          <a:bodyPr/>
          <a:lstStyle/>
          <a:p>
            <a:pPr>
              <a:buFont typeface="Arial" charset="0"/>
              <a:buChar char="•"/>
              <a:defRPr/>
            </a:pPr>
            <a:r>
              <a:rPr lang="en-US" dirty="0" smtClean="0"/>
              <a:t>When multicurrency reserving is enabled, reserves are tracked and eroded in currency in which they were created</a:t>
            </a:r>
          </a:p>
          <a:p>
            <a:pPr lvl="1">
              <a:defRPr/>
            </a:pPr>
            <a:r>
              <a:rPr lang="en-US" dirty="0" smtClean="0"/>
              <a:t>Exchange rate fluctuations do not affect the reserve amount  remaining on a reserve line</a:t>
            </a:r>
          </a:p>
          <a:p>
            <a:pPr marL="0" indent="0">
              <a:buFont typeface="Arial" pitchFamily="34" charset="0"/>
              <a:buNone/>
              <a:defRPr/>
            </a:pPr>
            <a:endParaRPr lang="en-US" dirty="0" smtClean="0"/>
          </a:p>
        </p:txBody>
      </p:sp>
      <p:pic>
        <p:nvPicPr>
          <p:cNvPr id="1434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338" y="4164013"/>
            <a:ext cx="7304087" cy="18669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1" name="TextBox 2"/>
          <p:cNvSpPr txBox="1">
            <a:spLocks noChangeArrowheads="1"/>
          </p:cNvSpPr>
          <p:nvPr/>
        </p:nvSpPr>
        <p:spPr bwMode="auto">
          <a:xfrm>
            <a:off x="5408613" y="3508375"/>
            <a:ext cx="2946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C00000"/>
                </a:solidFill>
                <a:latin typeface="Calibri" pitchFamily="34" charset="0"/>
              </a:rPr>
              <a:t>Fixed in face of exchange rate fluctuations</a:t>
            </a:r>
          </a:p>
        </p:txBody>
      </p:sp>
      <p:sp>
        <p:nvSpPr>
          <p:cNvPr id="14342" name="Rectangle 1"/>
          <p:cNvSpPr>
            <a:spLocks noChangeArrowheads="1"/>
          </p:cNvSpPr>
          <p:nvPr/>
        </p:nvSpPr>
        <p:spPr bwMode="auto">
          <a:xfrm>
            <a:off x="7064375" y="4572000"/>
            <a:ext cx="1290638" cy="1577975"/>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cxnSp>
        <p:nvCxnSpPr>
          <p:cNvPr id="14343" name="Straight Arrow Connector 3"/>
          <p:cNvCxnSpPr>
            <a:cxnSpLocks noChangeShapeType="1"/>
            <a:stCxn id="14341" idx="2"/>
          </p:cNvCxnSpPr>
          <p:nvPr/>
        </p:nvCxnSpPr>
        <p:spPr bwMode="auto">
          <a:xfrm>
            <a:off x="6881813" y="4216400"/>
            <a:ext cx="477837" cy="35560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8" name="TextBox 2"/>
          <p:cNvSpPr txBox="1">
            <a:spLocks noChangeArrowheads="1"/>
          </p:cNvSpPr>
          <p:nvPr/>
        </p:nvSpPr>
        <p:spPr bwMode="auto">
          <a:xfrm>
            <a:off x="294541" y="3454163"/>
            <a:ext cx="334941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smtClean="0">
                <a:solidFill>
                  <a:srgbClr val="C00000"/>
                </a:solidFill>
                <a:latin typeface="Calibri" pitchFamily="34" charset="0"/>
              </a:rPr>
              <a:t>Financials Summary screen can be sorted by currency</a:t>
            </a:r>
            <a:endParaRPr lang="en-US" dirty="0">
              <a:solidFill>
                <a:srgbClr val="C00000"/>
              </a:solidFill>
              <a:latin typeface="Calibri" pitchFamily="34" charset="0"/>
            </a:endParaRPr>
          </a:p>
        </p:txBody>
      </p:sp>
      <p:cxnSp>
        <p:nvCxnSpPr>
          <p:cNvPr id="9" name="Straight Arrow Connector 3"/>
          <p:cNvCxnSpPr>
            <a:cxnSpLocks noChangeShapeType="1"/>
          </p:cNvCxnSpPr>
          <p:nvPr/>
        </p:nvCxnSpPr>
        <p:spPr bwMode="auto">
          <a:xfrm>
            <a:off x="578822" y="4109113"/>
            <a:ext cx="477837" cy="35560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0" name="Straight Arrow Connector 3"/>
          <p:cNvCxnSpPr>
            <a:cxnSpLocks noChangeShapeType="1"/>
          </p:cNvCxnSpPr>
          <p:nvPr/>
        </p:nvCxnSpPr>
        <p:spPr bwMode="auto">
          <a:xfrm>
            <a:off x="578822" y="4109113"/>
            <a:ext cx="477837" cy="87232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1"/>
          <p:cNvSpPr>
            <a:spLocks noGrp="1" noChangeArrowheads="1"/>
          </p:cNvSpPr>
          <p:nvPr>
            <p:ph type="title"/>
          </p:nvPr>
        </p:nvSpPr>
        <p:spPr/>
        <p:txBody>
          <a:bodyPr/>
          <a:lstStyle/>
          <a:p>
            <a:r>
              <a:rPr lang="en-US" dirty="0" smtClean="0"/>
              <a:t>Currency Reserve Lines Available</a:t>
            </a:r>
          </a:p>
        </p:txBody>
      </p:sp>
      <p:sp>
        <p:nvSpPr>
          <p:cNvPr id="15363" name="Rectangle 22"/>
          <p:cNvSpPr>
            <a:spLocks noGrp="1" noChangeArrowheads="1"/>
          </p:cNvSpPr>
          <p:nvPr>
            <p:ph idx="1"/>
          </p:nvPr>
        </p:nvSpPr>
        <p:spPr/>
        <p:txBody>
          <a:bodyPr/>
          <a:lstStyle/>
          <a:p>
            <a:pPr marL="0" indent="0">
              <a:buNone/>
            </a:pPr>
            <a:r>
              <a:rPr lang="en-US" dirty="0" smtClean="0"/>
              <a:t>In the base application, the following currencies are enabled and supported for multicurrency reserving:</a:t>
            </a:r>
          </a:p>
          <a:p>
            <a:r>
              <a:rPr lang="en-US" dirty="0" smtClean="0"/>
              <a:t>AUD </a:t>
            </a:r>
            <a:r>
              <a:rPr lang="en-US" dirty="0"/>
              <a:t>– Australian dollar</a:t>
            </a:r>
          </a:p>
          <a:p>
            <a:r>
              <a:rPr lang="en-US" dirty="0" smtClean="0"/>
              <a:t>CAD </a:t>
            </a:r>
            <a:r>
              <a:rPr lang="en-US" dirty="0"/>
              <a:t>– Canadian dollar</a:t>
            </a:r>
          </a:p>
          <a:p>
            <a:r>
              <a:rPr lang="en-US" dirty="0" smtClean="0"/>
              <a:t>EUR </a:t>
            </a:r>
            <a:r>
              <a:rPr lang="en-US" dirty="0"/>
              <a:t>– European Union e</a:t>
            </a:r>
            <a:r>
              <a:rPr lang="en-US" dirty="0" smtClean="0"/>
              <a:t>uro</a:t>
            </a:r>
            <a:endParaRPr lang="en-US" dirty="0"/>
          </a:p>
          <a:p>
            <a:r>
              <a:rPr lang="en-US" dirty="0" smtClean="0"/>
              <a:t>GBP </a:t>
            </a:r>
            <a:r>
              <a:rPr lang="en-US" dirty="0"/>
              <a:t>– British pound</a:t>
            </a:r>
          </a:p>
          <a:p>
            <a:r>
              <a:rPr lang="en-US" dirty="0" smtClean="0"/>
              <a:t>JPY </a:t>
            </a:r>
            <a:r>
              <a:rPr lang="en-US" dirty="0"/>
              <a:t>– Japanese yen</a:t>
            </a:r>
          </a:p>
          <a:p>
            <a:r>
              <a:rPr lang="en-US" dirty="0" smtClean="0"/>
              <a:t>RUB </a:t>
            </a:r>
            <a:r>
              <a:rPr lang="en-US" dirty="0"/>
              <a:t>– Russian ruble</a:t>
            </a:r>
          </a:p>
          <a:p>
            <a:r>
              <a:rPr lang="en-US" dirty="0" smtClean="0"/>
              <a:t>USD </a:t>
            </a:r>
            <a:r>
              <a:rPr lang="en-US" dirty="0"/>
              <a:t>– U.S. dollar</a:t>
            </a:r>
            <a:endParaRPr lang="en-US" dirty="0" smtClean="0"/>
          </a:p>
          <a:p>
            <a:pPr>
              <a:buFont typeface="Arial" charset="0"/>
              <a:buChar char="•"/>
            </a:pPr>
            <a:r>
              <a:rPr lang="en-US" dirty="0" smtClean="0"/>
              <a:t>You may alter the currencies listed above, as well as add/remove additional currencies using configuration tasks.</a:t>
            </a:r>
          </a:p>
          <a:p>
            <a:pPr>
              <a:buFont typeface="Arial" charset="0"/>
              <a:buChar char="•"/>
            </a:pPr>
            <a:endParaRPr lang="en-US" dirty="0" smtClean="0"/>
          </a:p>
          <a:p>
            <a:pPr>
              <a:buFont typeface="Arial" charset="0"/>
              <a:buChar char="•"/>
            </a:pPr>
            <a:endParaRPr lang="en-US"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Reserving currency</a:t>
            </a:r>
          </a:p>
        </p:txBody>
      </p:sp>
      <p:sp>
        <p:nvSpPr>
          <p:cNvPr id="16387" name="Content Placeholder 2"/>
          <p:cNvSpPr>
            <a:spLocks noGrp="1"/>
          </p:cNvSpPr>
          <p:nvPr>
            <p:ph idx="1"/>
          </p:nvPr>
        </p:nvSpPr>
        <p:spPr/>
        <p:txBody>
          <a:bodyPr/>
          <a:lstStyle/>
          <a:p>
            <a:pPr>
              <a:buFont typeface="Arial" charset="0"/>
              <a:buChar char="•"/>
            </a:pPr>
            <a:r>
              <a:rPr lang="en-US" b="1" dirty="0" smtClean="0"/>
              <a:t>Reserving currency </a:t>
            </a:r>
            <a:r>
              <a:rPr lang="en-US" dirty="0" smtClean="0"/>
              <a:t>is the currency in which amounts associated with a given reserve line are tracked</a:t>
            </a:r>
          </a:p>
          <a:p>
            <a:pPr>
              <a:buFont typeface="Arial" charset="0"/>
              <a:buChar char="•"/>
            </a:pPr>
            <a:r>
              <a:rPr lang="en-US" dirty="0" smtClean="0"/>
              <a:t>Each reserve line has designated reserving currency (default is the claim currency)</a:t>
            </a:r>
          </a:p>
          <a:p>
            <a:pPr>
              <a:buFont typeface="Arial" charset="0"/>
              <a:buChar char="•"/>
            </a:pPr>
            <a:r>
              <a:rPr lang="en-US" dirty="0" smtClean="0"/>
              <a:t>User may select a reserving currency for each reserve line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3415" y="3177796"/>
            <a:ext cx="3438454" cy="328692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Payments</a:t>
            </a:r>
          </a:p>
        </p:txBody>
      </p:sp>
      <p:sp>
        <p:nvSpPr>
          <p:cNvPr id="17411" name="Content Placeholder 2"/>
          <p:cNvSpPr>
            <a:spLocks noGrp="1"/>
          </p:cNvSpPr>
          <p:nvPr>
            <p:ph idx="1"/>
          </p:nvPr>
        </p:nvSpPr>
        <p:spPr/>
        <p:txBody>
          <a:bodyPr/>
          <a:lstStyle/>
          <a:p>
            <a:pPr>
              <a:buFont typeface="Arial" charset="0"/>
              <a:buChar char="•"/>
            </a:pPr>
            <a:r>
              <a:rPr lang="en-US" dirty="0" smtClean="0"/>
              <a:t>Payments erode reserves in the Reserve Line currency, based on the foreign exchange rate on the day they are submitted</a:t>
            </a:r>
          </a:p>
          <a:p>
            <a:pPr lvl="1">
              <a:buFont typeface="Arial" charset="0"/>
              <a:buChar char="•"/>
            </a:pPr>
            <a:r>
              <a:rPr lang="en-US" dirty="0" smtClean="0"/>
              <a:t>Payments can be made in any currency, but all payments on a single </a:t>
            </a:r>
            <a:r>
              <a:rPr lang="en-US" dirty="0" err="1" smtClean="0"/>
              <a:t>checkset</a:t>
            </a:r>
            <a:r>
              <a:rPr lang="en-US" dirty="0" smtClean="0"/>
              <a:t> must be from the currency of the reserve line</a:t>
            </a:r>
          </a:p>
        </p:txBody>
      </p:sp>
      <p:grpSp>
        <p:nvGrpSpPr>
          <p:cNvPr id="17412" name="Group 1"/>
          <p:cNvGrpSpPr>
            <a:grpSpLocks/>
          </p:cNvGrpSpPr>
          <p:nvPr/>
        </p:nvGrpSpPr>
        <p:grpSpPr bwMode="auto">
          <a:xfrm>
            <a:off x="1268413" y="3429000"/>
            <a:ext cx="6950075" cy="3035300"/>
            <a:chOff x="923925" y="3158810"/>
            <a:chExt cx="7294563" cy="3305175"/>
          </a:xfrm>
        </p:grpSpPr>
        <p:pic>
          <p:nvPicPr>
            <p:cNvPr id="174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25" y="3158810"/>
              <a:ext cx="7294563" cy="33051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4" name="TextBox 1"/>
            <p:cNvSpPr txBox="1">
              <a:spLocks noChangeArrowheads="1"/>
            </p:cNvSpPr>
            <p:nvPr/>
          </p:nvSpPr>
          <p:spPr bwMode="auto">
            <a:xfrm>
              <a:off x="4846638" y="5039998"/>
              <a:ext cx="26336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r>
                <a:rPr lang="en-US">
                  <a:solidFill>
                    <a:srgbClr val="C00000"/>
                  </a:solidFill>
                  <a:latin typeface="Calibri" pitchFamily="34" charset="0"/>
                </a:rPr>
                <a:t>You can create checks in any currency</a:t>
              </a:r>
            </a:p>
          </p:txBody>
        </p:sp>
        <p:cxnSp>
          <p:nvCxnSpPr>
            <p:cNvPr id="17415" name="Straight Arrow Connector 3"/>
            <p:cNvCxnSpPr>
              <a:cxnSpLocks noChangeShapeType="1"/>
            </p:cNvCxnSpPr>
            <p:nvPr/>
          </p:nvCxnSpPr>
          <p:spPr bwMode="auto">
            <a:xfrm flipH="1">
              <a:off x="3190875" y="5470210"/>
              <a:ext cx="1884363" cy="138113"/>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7416" name="Rectangle 4"/>
            <p:cNvSpPr>
              <a:spLocks noChangeArrowheads="1"/>
            </p:cNvSpPr>
            <p:nvPr/>
          </p:nvSpPr>
          <p:spPr bwMode="auto">
            <a:xfrm>
              <a:off x="2514600" y="4893948"/>
              <a:ext cx="676275" cy="1317625"/>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0112" y="1379016"/>
            <a:ext cx="4572000" cy="495656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Lst>
        </p:spPr>
      </p:pic>
      <p:sp>
        <p:nvSpPr>
          <p:cNvPr id="18434" name="Title 1"/>
          <p:cNvSpPr>
            <a:spLocks noGrp="1"/>
          </p:cNvSpPr>
          <p:nvPr>
            <p:ph type="title"/>
          </p:nvPr>
        </p:nvSpPr>
        <p:spPr/>
        <p:txBody>
          <a:bodyPr/>
          <a:lstStyle/>
          <a:p>
            <a:r>
              <a:rPr lang="en-US" dirty="0" smtClean="0"/>
              <a:t>Payments </a:t>
            </a:r>
            <a:r>
              <a:rPr lang="en-US" sz="2000" dirty="0" smtClean="0"/>
              <a:t>Continued</a:t>
            </a:r>
            <a:endParaRPr lang="en-US" dirty="0" smtClean="0"/>
          </a:p>
        </p:txBody>
      </p:sp>
      <p:sp>
        <p:nvSpPr>
          <p:cNvPr id="18435" name="Content Placeholder 2"/>
          <p:cNvSpPr>
            <a:spLocks noGrp="1"/>
          </p:cNvSpPr>
          <p:nvPr>
            <p:ph idx="1"/>
          </p:nvPr>
        </p:nvSpPr>
        <p:spPr>
          <a:xfrm>
            <a:off x="519113" y="914400"/>
            <a:ext cx="4052887" cy="5486400"/>
          </a:xfrm>
        </p:spPr>
        <p:txBody>
          <a:bodyPr/>
          <a:lstStyle/>
          <a:p>
            <a:pPr>
              <a:buFont typeface="Arial" charset="0"/>
              <a:buChar char="•"/>
            </a:pPr>
            <a:r>
              <a:rPr lang="en-US" dirty="0" smtClean="0"/>
              <a:t>When you set the payment currency to be different from the reserving currency, the exchange rate appears on the screen</a:t>
            </a:r>
          </a:p>
          <a:p>
            <a:pPr>
              <a:buFont typeface="Arial" charset="0"/>
              <a:buChar char="•"/>
            </a:pPr>
            <a:r>
              <a:rPr lang="en-US" dirty="0" smtClean="0"/>
              <a:t>The conversion rate from the payment currency to the reserving currency is displayed</a:t>
            </a:r>
          </a:p>
        </p:txBody>
      </p:sp>
      <p:sp>
        <p:nvSpPr>
          <p:cNvPr id="18437" name="Rectangle 3"/>
          <p:cNvSpPr>
            <a:spLocks noChangeArrowheads="1"/>
          </p:cNvSpPr>
          <p:nvPr/>
        </p:nvSpPr>
        <p:spPr bwMode="auto">
          <a:xfrm>
            <a:off x="6096496" y="5624535"/>
            <a:ext cx="2888015" cy="394127"/>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7" name="Rectangle 3"/>
          <p:cNvSpPr>
            <a:spLocks noChangeArrowheads="1"/>
          </p:cNvSpPr>
          <p:nvPr/>
        </p:nvSpPr>
        <p:spPr bwMode="auto">
          <a:xfrm>
            <a:off x="4511378" y="2629697"/>
            <a:ext cx="3170238" cy="394127"/>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Preferred currency</a:t>
            </a:r>
          </a:p>
        </p:txBody>
      </p:sp>
      <p:sp>
        <p:nvSpPr>
          <p:cNvPr id="19459" name="Content Placeholder 2"/>
          <p:cNvSpPr>
            <a:spLocks noGrp="1"/>
          </p:cNvSpPr>
          <p:nvPr>
            <p:ph idx="1"/>
          </p:nvPr>
        </p:nvSpPr>
        <p:spPr/>
        <p:txBody>
          <a:bodyPr/>
          <a:lstStyle/>
          <a:p>
            <a:pPr>
              <a:buFont typeface="Arial" charset="0"/>
              <a:buChar char="•"/>
            </a:pPr>
            <a:r>
              <a:rPr lang="en-US" sz="2200" dirty="0" smtClean="0"/>
              <a:t>Can specify Preferred Currency for vendors and other potential payees</a:t>
            </a:r>
          </a:p>
          <a:p>
            <a:pPr>
              <a:buFont typeface="Arial" charset="0"/>
              <a:buChar char="•"/>
            </a:pPr>
            <a:r>
              <a:rPr lang="en-US" sz="2200" dirty="0" smtClean="0"/>
              <a:t>If vendor is selected as payee, the reserve defaults to their Preferred Currency</a:t>
            </a:r>
          </a:p>
          <a:p>
            <a:pPr>
              <a:buFont typeface="Arial" charset="0"/>
              <a:buChar char="•"/>
            </a:pPr>
            <a:endParaRPr lang="en-US" sz="2200" dirty="0" smtClean="0"/>
          </a:p>
          <a:p>
            <a:pPr>
              <a:buFont typeface="Arial" charset="0"/>
              <a:buChar char="•"/>
            </a:pPr>
            <a:endParaRPr lang="en-US" sz="2200"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763" y="2508487"/>
            <a:ext cx="7203814" cy="4014281"/>
          </a:xfrm>
          <a:prstGeom prst="rect">
            <a:avLst/>
          </a:prstGeom>
          <a:noFill/>
          <a:ln w="9525">
            <a:solidFill>
              <a:srgbClr val="000000"/>
            </a:solidFill>
            <a:miter lim="800000"/>
            <a:headEnd/>
            <a:tailEnd/>
          </a:ln>
          <a:extLst>
            <a:ext uri="{909E8E84-426E-40DD-AFC4-6F175D3DCCD1}">
              <a14:hiddenFill xmlns:a14="http://schemas.microsoft.com/office/drawing/2010/main">
                <a:solidFill>
                  <a:schemeClr val="accent1"/>
                </a:solidFill>
              </a14:hiddenFill>
            </a:ext>
          </a:extLst>
        </p:spPr>
      </p:pic>
      <p:sp>
        <p:nvSpPr>
          <p:cNvPr id="6" name="Rectangle 3"/>
          <p:cNvSpPr>
            <a:spLocks noChangeArrowheads="1"/>
          </p:cNvSpPr>
          <p:nvPr/>
        </p:nvSpPr>
        <p:spPr bwMode="auto">
          <a:xfrm>
            <a:off x="5049672" y="5821598"/>
            <a:ext cx="1651379" cy="197064"/>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Transaction display</a:t>
            </a:r>
          </a:p>
        </p:txBody>
      </p:sp>
      <p:sp>
        <p:nvSpPr>
          <p:cNvPr id="21507" name="Content Placeholder 2"/>
          <p:cNvSpPr>
            <a:spLocks noGrp="1"/>
          </p:cNvSpPr>
          <p:nvPr>
            <p:ph idx="1"/>
          </p:nvPr>
        </p:nvSpPr>
        <p:spPr/>
        <p:txBody>
          <a:bodyPr/>
          <a:lstStyle/>
          <a:p>
            <a:pPr>
              <a:buFont typeface="Arial" charset="0"/>
              <a:buChar char="•"/>
            </a:pPr>
            <a:r>
              <a:rPr lang="en-US" smtClean="0"/>
              <a:t>Transactions in non-reserve currency are displayed in transaction currency along with equivalent in reserve currency</a:t>
            </a:r>
          </a:p>
        </p:txBody>
      </p:sp>
      <p:pic>
        <p:nvPicPr>
          <p:cNvPr id="21508" name="Picture 2" descr="image0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60" y="2533650"/>
            <a:ext cx="9011040" cy="1710804"/>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5" name="AutoShape 12"/>
          <p:cNvSpPr>
            <a:spLocks noChangeArrowheads="1"/>
          </p:cNvSpPr>
          <p:nvPr/>
        </p:nvSpPr>
        <p:spPr bwMode="auto">
          <a:xfrm>
            <a:off x="3272375" y="4406590"/>
            <a:ext cx="1152525" cy="628650"/>
          </a:xfrm>
          <a:prstGeom prst="rightArrow">
            <a:avLst>
              <a:gd name="adj1" fmla="val 50000"/>
              <a:gd name="adj2" fmla="val 45833"/>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grpSp>
        <p:nvGrpSpPr>
          <p:cNvPr id="6" name="Group 31"/>
          <p:cNvGrpSpPr>
            <a:grpSpLocks/>
          </p:cNvGrpSpPr>
          <p:nvPr/>
        </p:nvGrpSpPr>
        <p:grpSpPr bwMode="auto">
          <a:xfrm>
            <a:off x="2436418" y="4406590"/>
            <a:ext cx="849415" cy="823588"/>
            <a:chOff x="4200" y="2899"/>
            <a:chExt cx="915" cy="885"/>
          </a:xfrm>
        </p:grpSpPr>
        <p:sp>
          <p:nvSpPr>
            <p:cNvPr id="7" name="Rectangle 32"/>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8" name="AutoShape 33"/>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9" name="AutoShape 34"/>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 name="AutoShape 35"/>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 name="Freeform 36"/>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 name="Freeform 37"/>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3" name="Freeform 38"/>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 name="Freeform 39"/>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5" name="Freeform 40"/>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6" name="Freeform 41"/>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 name="Freeform 42"/>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8" name="Line 43"/>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 name="Line 44"/>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 name="Line 45"/>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 name="Line 46"/>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 name="Line 47"/>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 name="Line 48"/>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4" name="AutoShape 12"/>
          <p:cNvSpPr>
            <a:spLocks noChangeArrowheads="1"/>
          </p:cNvSpPr>
          <p:nvPr/>
        </p:nvSpPr>
        <p:spPr bwMode="auto">
          <a:xfrm>
            <a:off x="3277985" y="5074508"/>
            <a:ext cx="1152525" cy="628650"/>
          </a:xfrm>
          <a:prstGeom prst="rightArrow">
            <a:avLst>
              <a:gd name="adj1" fmla="val 50000"/>
              <a:gd name="adj2" fmla="val 45833"/>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grpSp>
        <p:nvGrpSpPr>
          <p:cNvPr id="25" name="Group 31"/>
          <p:cNvGrpSpPr>
            <a:grpSpLocks/>
          </p:cNvGrpSpPr>
          <p:nvPr/>
        </p:nvGrpSpPr>
        <p:grpSpPr bwMode="auto">
          <a:xfrm>
            <a:off x="2429929" y="5092255"/>
            <a:ext cx="849415" cy="823588"/>
            <a:chOff x="4200" y="2899"/>
            <a:chExt cx="915" cy="885"/>
          </a:xfrm>
        </p:grpSpPr>
        <p:sp>
          <p:nvSpPr>
            <p:cNvPr id="26" name="Rectangle 32"/>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7" name="AutoShape 33"/>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 name="AutoShape 34"/>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 name="AutoShape 35"/>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0" name="Freeform 36"/>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 name="Freeform 37"/>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 name="Freeform 38"/>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3" name="Freeform 39"/>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4" name="Freeform 40"/>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 name="Freeform 41"/>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 name="Freeform 42"/>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 name="Line 43"/>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 name="Line 44"/>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9" name="Line 45"/>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 name="Line 46"/>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 name="Line 47"/>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 name="Line 48"/>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3" name="AutoShape 12"/>
          <p:cNvSpPr>
            <a:spLocks noChangeArrowheads="1"/>
          </p:cNvSpPr>
          <p:nvPr/>
        </p:nvSpPr>
        <p:spPr bwMode="auto">
          <a:xfrm>
            <a:off x="3288618" y="5730348"/>
            <a:ext cx="1152525" cy="628650"/>
          </a:xfrm>
          <a:prstGeom prst="rightArrow">
            <a:avLst>
              <a:gd name="adj1" fmla="val 50000"/>
              <a:gd name="adj2" fmla="val 45833"/>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grpSp>
        <p:nvGrpSpPr>
          <p:cNvPr id="44" name="Group 31"/>
          <p:cNvGrpSpPr>
            <a:grpSpLocks/>
          </p:cNvGrpSpPr>
          <p:nvPr/>
        </p:nvGrpSpPr>
        <p:grpSpPr bwMode="auto">
          <a:xfrm>
            <a:off x="2439203" y="5659181"/>
            <a:ext cx="849415" cy="823588"/>
            <a:chOff x="4200" y="2899"/>
            <a:chExt cx="915" cy="885"/>
          </a:xfrm>
        </p:grpSpPr>
        <p:sp>
          <p:nvSpPr>
            <p:cNvPr id="45" name="Rectangle 32"/>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46" name="AutoShape 33"/>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47" name="AutoShape 34"/>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48" name="AutoShape 35"/>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49" name="Freeform 36"/>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50" name="Freeform 37"/>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51" name="Freeform 38"/>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52" name="Freeform 39"/>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53" name="Freeform 40"/>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54" name="Freeform 41"/>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55" name="Freeform 42"/>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56" name="Line 43"/>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7" name="Line 44"/>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8" name="Line 45"/>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9" name="Line 46"/>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0" name="Line 47"/>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1" name="Line 48"/>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80" name="Rectangle 79"/>
          <p:cNvSpPr/>
          <p:nvPr/>
        </p:nvSpPr>
        <p:spPr>
          <a:xfrm>
            <a:off x="2882586" y="4485692"/>
            <a:ext cx="327334" cy="400110"/>
          </a:xfrm>
          <a:prstGeom prst="rect">
            <a:avLst/>
          </a:prstGeom>
        </p:spPr>
        <p:txBody>
          <a:bodyPr wrap="none">
            <a:spAutoFit/>
          </a:bodyPr>
          <a:lstStyle/>
          <a:p>
            <a:r>
              <a:rPr lang="en-US" dirty="0"/>
              <a:t>£</a:t>
            </a:r>
          </a:p>
        </p:txBody>
      </p:sp>
      <p:sp>
        <p:nvSpPr>
          <p:cNvPr id="81" name="Rectangle 80"/>
          <p:cNvSpPr/>
          <p:nvPr/>
        </p:nvSpPr>
        <p:spPr>
          <a:xfrm>
            <a:off x="3537546" y="4527620"/>
            <a:ext cx="327334" cy="400110"/>
          </a:xfrm>
          <a:prstGeom prst="rect">
            <a:avLst/>
          </a:prstGeom>
        </p:spPr>
        <p:txBody>
          <a:bodyPr wrap="none">
            <a:spAutoFit/>
          </a:bodyPr>
          <a:lstStyle/>
          <a:p>
            <a:r>
              <a:rPr lang="en-US" dirty="0">
                <a:solidFill>
                  <a:schemeClr val="accent1"/>
                </a:solidFill>
              </a:rPr>
              <a:t>€</a:t>
            </a:r>
          </a:p>
        </p:txBody>
      </p:sp>
      <p:sp>
        <p:nvSpPr>
          <p:cNvPr id="82" name="Rectangle 81"/>
          <p:cNvSpPr/>
          <p:nvPr/>
        </p:nvSpPr>
        <p:spPr>
          <a:xfrm>
            <a:off x="3551680" y="5844618"/>
            <a:ext cx="327334" cy="400110"/>
          </a:xfrm>
          <a:prstGeom prst="rect">
            <a:avLst/>
          </a:prstGeom>
        </p:spPr>
        <p:txBody>
          <a:bodyPr wrap="none">
            <a:spAutoFit/>
          </a:bodyPr>
          <a:lstStyle/>
          <a:p>
            <a:r>
              <a:rPr lang="en-US" dirty="0" smtClean="0">
                <a:solidFill>
                  <a:schemeClr val="tx1"/>
                </a:solidFill>
                <a:effectLst>
                  <a:outerShdw blurRad="38100" dist="38100" dir="2700000" algn="tl">
                    <a:srgbClr val="000000">
                      <a:alpha val="43137"/>
                    </a:srgbClr>
                  </a:outerShdw>
                </a:effectLst>
              </a:rPr>
              <a:t>$</a:t>
            </a:r>
            <a:endParaRPr lang="en-US" dirty="0">
              <a:solidFill>
                <a:schemeClr val="tx1"/>
              </a:solidFill>
              <a:effectLst>
                <a:outerShdw blurRad="38100" dist="38100" dir="2700000" algn="tl">
                  <a:srgbClr val="000000">
                    <a:alpha val="43137"/>
                  </a:srgbClr>
                </a:outerShdw>
              </a:effectLst>
            </a:endParaRPr>
          </a:p>
        </p:txBody>
      </p:sp>
      <p:sp>
        <p:nvSpPr>
          <p:cNvPr id="83" name="Rectangle 82"/>
          <p:cNvSpPr/>
          <p:nvPr/>
        </p:nvSpPr>
        <p:spPr>
          <a:xfrm>
            <a:off x="2864985" y="5718275"/>
            <a:ext cx="327334" cy="400110"/>
          </a:xfrm>
          <a:prstGeom prst="rect">
            <a:avLst/>
          </a:prstGeom>
        </p:spPr>
        <p:txBody>
          <a:bodyPr wrap="none">
            <a:spAutoFit/>
          </a:bodyPr>
          <a:lstStyle/>
          <a:p>
            <a:r>
              <a:rPr lang="en-US" dirty="0"/>
              <a:t>£</a:t>
            </a:r>
          </a:p>
        </p:txBody>
      </p:sp>
      <p:sp>
        <p:nvSpPr>
          <p:cNvPr id="84" name="Rectangle 83"/>
          <p:cNvSpPr/>
          <p:nvPr/>
        </p:nvSpPr>
        <p:spPr>
          <a:xfrm>
            <a:off x="2868088" y="5171357"/>
            <a:ext cx="327334" cy="400110"/>
          </a:xfrm>
          <a:prstGeom prst="rect">
            <a:avLst/>
          </a:prstGeom>
        </p:spPr>
        <p:txBody>
          <a:bodyPr wrap="none">
            <a:spAutoFit/>
          </a:bodyPr>
          <a:lstStyle/>
          <a:p>
            <a:r>
              <a:rPr lang="en-US" dirty="0"/>
              <a:t>£</a:t>
            </a:r>
          </a:p>
        </p:txBody>
      </p:sp>
      <p:sp>
        <p:nvSpPr>
          <p:cNvPr id="85" name="Rectangle 84"/>
          <p:cNvSpPr/>
          <p:nvPr/>
        </p:nvSpPr>
        <p:spPr>
          <a:xfrm>
            <a:off x="3551680" y="5186190"/>
            <a:ext cx="327334" cy="400110"/>
          </a:xfrm>
          <a:prstGeom prst="rect">
            <a:avLst/>
          </a:prstGeom>
        </p:spPr>
        <p:txBody>
          <a:bodyPr wrap="none">
            <a:spAutoFit/>
          </a:bodyPr>
          <a:lstStyle/>
          <a:p>
            <a:r>
              <a:rPr lang="en-US" dirty="0"/>
              <a: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Lesson outline</a:t>
            </a:r>
          </a:p>
        </p:txBody>
      </p:sp>
      <p:sp>
        <p:nvSpPr>
          <p:cNvPr id="11267" name="Rectangle 3"/>
          <p:cNvSpPr>
            <a:spLocks noGrp="1" noChangeArrowheads="1"/>
          </p:cNvSpPr>
          <p:nvPr>
            <p:ph idx="1"/>
          </p:nvPr>
        </p:nvSpPr>
        <p:spPr/>
        <p:txBody>
          <a:bodyPr/>
          <a:lstStyle/>
          <a:p>
            <a:pPr>
              <a:buFont typeface="Arial" charset="0"/>
              <a:buChar char="•"/>
              <a:defRPr/>
            </a:pPr>
            <a:r>
              <a:rPr lang="en-US" dirty="0" smtClean="0">
                <a:solidFill>
                  <a:schemeClr val="bg2">
                    <a:lumMod val="60000"/>
                    <a:lumOff val="40000"/>
                  </a:schemeClr>
                </a:solidFill>
              </a:rPr>
              <a:t>Multicurrency mode (review)</a:t>
            </a:r>
          </a:p>
          <a:p>
            <a:pPr>
              <a:buFont typeface="Arial" charset="0"/>
              <a:buChar char="•"/>
              <a:defRPr/>
            </a:pPr>
            <a:r>
              <a:rPr lang="en-US" dirty="0" smtClean="0">
                <a:solidFill>
                  <a:schemeClr val="bg2">
                    <a:lumMod val="60000"/>
                    <a:lumOff val="40000"/>
                  </a:schemeClr>
                </a:solidFill>
              </a:rPr>
              <a:t>Multicurrency reserving</a:t>
            </a:r>
          </a:p>
          <a:p>
            <a:pPr>
              <a:buFont typeface="Arial" charset="0"/>
              <a:buChar char="•"/>
              <a:defRPr/>
            </a:pPr>
            <a:r>
              <a:rPr lang="en-US" dirty="0" smtClean="0"/>
              <a:t>Creating reserves in non-claim currency</a:t>
            </a:r>
          </a:p>
          <a:p>
            <a:pPr>
              <a:buFont typeface="Arial" charset="0"/>
              <a:buChar char="•"/>
              <a:defRPr/>
            </a:pPr>
            <a:r>
              <a:rPr lang="en-US" dirty="0" smtClean="0">
                <a:solidFill>
                  <a:schemeClr val="bg2">
                    <a:lumMod val="60000"/>
                    <a:lumOff val="40000"/>
                  </a:schemeClr>
                </a:solidFill>
              </a:rPr>
              <a:t>Configuring multicurrency features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Creating reserve in non-claim currency</a:t>
            </a:r>
          </a:p>
        </p:txBody>
      </p:sp>
      <p:sp>
        <p:nvSpPr>
          <p:cNvPr id="3" name="Content Placeholder 2"/>
          <p:cNvSpPr>
            <a:spLocks noGrp="1"/>
          </p:cNvSpPr>
          <p:nvPr>
            <p:ph idx="1"/>
          </p:nvPr>
        </p:nvSpPr>
        <p:spPr/>
        <p:txBody>
          <a:bodyPr/>
          <a:lstStyle/>
          <a:p>
            <a:pPr>
              <a:defRPr/>
            </a:pPr>
            <a:r>
              <a:rPr lang="en-US" dirty="0" smtClean="0"/>
              <a:t>Scenario: </a:t>
            </a:r>
          </a:p>
          <a:p>
            <a:pPr lvl="1">
              <a:defRPr/>
            </a:pPr>
            <a:r>
              <a:rPr lang="en-US" dirty="0" smtClean="0"/>
              <a:t>Claim currency is in dollars</a:t>
            </a:r>
          </a:p>
          <a:p>
            <a:pPr lvl="1">
              <a:defRPr/>
            </a:pPr>
            <a:r>
              <a:rPr lang="en-US" dirty="0" smtClean="0"/>
              <a:t>Liability for lost wages reserving currency is in euros</a:t>
            </a:r>
          </a:p>
          <a:p>
            <a:pPr marL="457200" indent="-457200">
              <a:buFont typeface="+mj-lt"/>
              <a:buAutoNum type="arabicPeriod"/>
              <a:defRPr/>
            </a:pPr>
            <a:r>
              <a:rPr lang="en-US" dirty="0" smtClean="0"/>
              <a:t>Select Actions</a:t>
            </a:r>
            <a:r>
              <a:rPr lang="en-US" dirty="0">
                <a:sym typeface="Wingdings" pitchFamily="2" charset="2"/>
              </a:rPr>
              <a:t> </a:t>
            </a:r>
            <a:r>
              <a:rPr lang="en-US" dirty="0" smtClean="0">
                <a:sym typeface="Wingdings" pitchFamily="2" charset="2"/>
              </a:rPr>
              <a:t>&gt; Reserve</a:t>
            </a:r>
            <a:endParaRPr lang="en-US" dirty="0" smtClean="0"/>
          </a:p>
          <a:p>
            <a:pPr marL="457200" indent="-457200">
              <a:buFont typeface="+mj-lt"/>
              <a:buAutoNum type="arabicPeriod"/>
              <a:defRPr/>
            </a:pPr>
            <a:r>
              <a:rPr lang="en-US" dirty="0" smtClean="0"/>
              <a:t>Establish reserving currency </a:t>
            </a:r>
            <a:br>
              <a:rPr lang="en-US" dirty="0" smtClean="0"/>
            </a:br>
            <a:r>
              <a:rPr lang="en-US" dirty="0" smtClean="0"/>
              <a:t>(default is claim currency)</a:t>
            </a:r>
          </a:p>
          <a:p>
            <a:pPr marL="457200" indent="-457200">
              <a:buFont typeface="+mj-lt"/>
              <a:buAutoNum type="arabicPeriod"/>
              <a:defRPr/>
            </a:pPr>
            <a:r>
              <a:rPr lang="en-US" dirty="0" smtClean="0"/>
              <a:t>Set New Available Reserves in reserve currency</a:t>
            </a:r>
            <a:endParaRPr lang="en-US" dirty="0"/>
          </a:p>
        </p:txBody>
      </p:sp>
      <p:pic>
        <p:nvPicPr>
          <p:cNvPr id="2355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3" y="4298950"/>
            <a:ext cx="8751887" cy="857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a:spLocks noChangeArrowheads="1"/>
          </p:cNvSpPr>
          <p:nvPr/>
        </p:nvSpPr>
        <p:spPr bwMode="auto">
          <a:xfrm>
            <a:off x="4114006" y="4486941"/>
            <a:ext cx="1127845" cy="435935"/>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6" name="Rectangle 3"/>
          <p:cNvSpPr>
            <a:spLocks noChangeArrowheads="1"/>
          </p:cNvSpPr>
          <p:nvPr/>
        </p:nvSpPr>
        <p:spPr bwMode="auto">
          <a:xfrm>
            <a:off x="7569589" y="4486941"/>
            <a:ext cx="1377562" cy="392365"/>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Lesson objectives</a:t>
            </a:r>
          </a:p>
        </p:txBody>
      </p:sp>
      <p:sp>
        <p:nvSpPr>
          <p:cNvPr id="4099"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Describe what multicurrency reserving is and why carriers need it</a:t>
            </a:r>
          </a:p>
          <a:p>
            <a:pPr lvl="1" eaLnBrk="1" hangingPunct="1"/>
            <a:r>
              <a:rPr lang="en-US" smtClean="0"/>
              <a:t>Describe how ClaimCenter manages reserves that are in a currency other than the claim currency</a:t>
            </a:r>
          </a:p>
          <a:p>
            <a:pPr lvl="1" eaLnBrk="1" hangingPunct="1"/>
            <a:r>
              <a:rPr lang="en-US" smtClean="0"/>
              <a:t>Create a reserve in a currency other than the claim currency</a:t>
            </a:r>
          </a:p>
          <a:p>
            <a:pPr lvl="1" eaLnBrk="1" hangingPunct="1"/>
            <a:r>
              <a:rPr lang="en-US" smtClean="0"/>
              <a:t>Configure multicurrency features</a:t>
            </a:r>
          </a:p>
          <a:p>
            <a:pPr lvl="1" eaLnBrk="1" hangingPunct="1"/>
            <a:endParaRPr lang="en-US" smtClean="0"/>
          </a:p>
        </p:txBody>
      </p:sp>
      <p:sp>
        <p:nvSpPr>
          <p:cNvPr id="4100"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eaLnBrk="0" hangingPunct="0">
              <a:spcBef>
                <a:spcPct val="20000"/>
              </a:spcBef>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eaLnBrk="0" hangingPunct="0">
              <a:spcBef>
                <a:spcPct val="20000"/>
              </a:spcBef>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Making payments</a:t>
            </a:r>
          </a:p>
        </p:txBody>
      </p:sp>
      <p:sp>
        <p:nvSpPr>
          <p:cNvPr id="24579" name="Content Placeholder 2"/>
          <p:cNvSpPr>
            <a:spLocks noGrp="1"/>
          </p:cNvSpPr>
          <p:nvPr>
            <p:ph idx="1"/>
          </p:nvPr>
        </p:nvSpPr>
        <p:spPr/>
        <p:txBody>
          <a:bodyPr/>
          <a:lstStyle/>
          <a:p>
            <a:pPr>
              <a:buFont typeface="Arial" charset="0"/>
              <a:buChar char="•"/>
            </a:pPr>
            <a:r>
              <a:rPr lang="en-US" smtClean="0"/>
              <a:t>Create check in ordinary manner</a:t>
            </a:r>
          </a:p>
          <a:p>
            <a:pPr lvl="1">
              <a:buFont typeface="Arial" charset="0"/>
              <a:buChar char="•"/>
            </a:pPr>
            <a:r>
              <a:rPr lang="en-US" smtClean="0"/>
              <a:t>If currency overridden, Payment amount is displayed in Transaction currency and converted to Reserving currency</a:t>
            </a:r>
          </a:p>
          <a:p>
            <a:pPr>
              <a:buFont typeface="Arial" charset="0"/>
              <a:buChar char="•"/>
            </a:pPr>
            <a:r>
              <a:rPr lang="en-US" smtClean="0"/>
              <a:t>Available reserves tracked and displayed in reserving currency</a:t>
            </a:r>
          </a:p>
          <a:p>
            <a:pPr lvl="1">
              <a:buFont typeface="Arial" charset="0"/>
              <a:buChar char="•"/>
            </a:pPr>
            <a:r>
              <a:rPr lang="en-US" smtClean="0"/>
              <a:t>If currency overridden, Available reserves tracked in Reserving currency and converted to Transaction currency</a:t>
            </a:r>
          </a:p>
        </p:txBody>
      </p:sp>
      <p:sp>
        <p:nvSpPr>
          <p:cNvPr id="24580" name="TextBox 1"/>
          <p:cNvSpPr txBox="1">
            <a:spLocks noChangeArrowheads="1"/>
          </p:cNvSpPr>
          <p:nvPr/>
        </p:nvSpPr>
        <p:spPr bwMode="auto">
          <a:xfrm>
            <a:off x="1920875" y="5476875"/>
            <a:ext cx="17557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C00000"/>
                </a:solidFill>
                <a:latin typeface="Calibri" pitchFamily="34" charset="0"/>
              </a:rPr>
              <a:t>Select reserve line</a:t>
            </a:r>
          </a:p>
        </p:txBody>
      </p:sp>
      <p:cxnSp>
        <p:nvCxnSpPr>
          <p:cNvPr id="24581" name="Straight Arrow Connector 3"/>
          <p:cNvCxnSpPr>
            <a:cxnSpLocks noChangeShapeType="1"/>
          </p:cNvCxnSpPr>
          <p:nvPr/>
        </p:nvCxnSpPr>
        <p:spPr bwMode="auto">
          <a:xfrm flipV="1">
            <a:off x="2798763" y="4616450"/>
            <a:ext cx="812800" cy="860425"/>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4582" name="Straight Arrow Connector 6"/>
          <p:cNvCxnSpPr>
            <a:cxnSpLocks noChangeShapeType="1"/>
          </p:cNvCxnSpPr>
          <p:nvPr/>
        </p:nvCxnSpPr>
        <p:spPr bwMode="auto">
          <a:xfrm flipH="1" flipV="1">
            <a:off x="6692900" y="3930650"/>
            <a:ext cx="338138" cy="145415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pic>
        <p:nvPicPr>
          <p:cNvPr id="24583" name="Picture 9"/>
          <p:cNvPicPr>
            <a:picLocks noChangeAspect="1" noChangeArrowheads="1"/>
          </p:cNvPicPr>
          <p:nvPr/>
        </p:nvPicPr>
        <p:blipFill>
          <a:blip r:embed="rId3">
            <a:extLst>
              <a:ext uri="{28A0092B-C50C-407E-A947-70E740481C1C}">
                <a14:useLocalDpi xmlns:a14="http://schemas.microsoft.com/office/drawing/2010/main" val="0"/>
              </a:ext>
            </a:extLst>
          </a:blip>
          <a:srcRect t="12132"/>
          <a:stretch>
            <a:fillRect/>
          </a:stretch>
        </p:blipFill>
        <p:spPr bwMode="auto">
          <a:xfrm>
            <a:off x="1677988" y="3727450"/>
            <a:ext cx="6224587" cy="267493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4" name="Rectangle 1"/>
          <p:cNvSpPr>
            <a:spLocks noChangeArrowheads="1"/>
          </p:cNvSpPr>
          <p:nvPr/>
        </p:nvSpPr>
        <p:spPr bwMode="auto">
          <a:xfrm>
            <a:off x="2877157" y="6038850"/>
            <a:ext cx="1416050" cy="309563"/>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24585" name="Rectangle 3"/>
          <p:cNvSpPr>
            <a:spLocks noChangeArrowheads="1"/>
          </p:cNvSpPr>
          <p:nvPr/>
        </p:nvSpPr>
        <p:spPr bwMode="auto">
          <a:xfrm>
            <a:off x="5891213" y="3727450"/>
            <a:ext cx="1901825" cy="889000"/>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cxnSp>
        <p:nvCxnSpPr>
          <p:cNvPr id="24586" name="Straight Arrow Connector 5"/>
          <p:cNvCxnSpPr>
            <a:cxnSpLocks noChangeShapeType="1"/>
            <a:endCxn id="24584" idx="3"/>
          </p:cNvCxnSpPr>
          <p:nvPr/>
        </p:nvCxnSpPr>
        <p:spPr bwMode="auto">
          <a:xfrm flipH="1">
            <a:off x="4293207" y="5830887"/>
            <a:ext cx="1224728" cy="362745"/>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4587" name="Straight Arrow Connector 7"/>
          <p:cNvCxnSpPr>
            <a:cxnSpLocks noChangeShapeType="1"/>
            <a:stCxn id="24588" idx="0"/>
            <a:endCxn id="24585" idx="2"/>
          </p:cNvCxnSpPr>
          <p:nvPr/>
        </p:nvCxnSpPr>
        <p:spPr bwMode="auto">
          <a:xfrm flipV="1">
            <a:off x="6124575" y="4616450"/>
            <a:ext cx="717550" cy="522288"/>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4588" name="TextBox 2"/>
          <p:cNvSpPr txBox="1">
            <a:spLocks noChangeArrowheads="1"/>
          </p:cNvSpPr>
          <p:nvPr/>
        </p:nvSpPr>
        <p:spPr bwMode="auto">
          <a:xfrm>
            <a:off x="4202113" y="5138738"/>
            <a:ext cx="38433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C00000"/>
                </a:solidFill>
                <a:latin typeface="Calibri" pitchFamily="34" charset="0"/>
              </a:rPr>
              <a:t>GBP is selected as check currency, overrides reserving currency</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Viewing financial summary</a:t>
            </a:r>
          </a:p>
        </p:txBody>
      </p:sp>
      <p:sp>
        <p:nvSpPr>
          <p:cNvPr id="25603" name="Content Placeholder 2"/>
          <p:cNvSpPr>
            <a:spLocks noGrp="1"/>
          </p:cNvSpPr>
          <p:nvPr>
            <p:ph idx="1"/>
          </p:nvPr>
        </p:nvSpPr>
        <p:spPr/>
        <p:txBody>
          <a:bodyPr/>
          <a:lstStyle/>
          <a:p>
            <a:pPr>
              <a:buFont typeface="Arial" charset="0"/>
              <a:buChar char="•"/>
            </a:pPr>
            <a:r>
              <a:rPr lang="en-US" smtClean="0"/>
              <a:t>Can view in reserving currency</a:t>
            </a:r>
          </a:p>
          <a:p>
            <a:pPr>
              <a:buFont typeface="Arial" charset="0"/>
              <a:buChar char="•"/>
            </a:pPr>
            <a:r>
              <a:rPr lang="en-US" smtClean="0"/>
              <a:t>Total incurred tracked in claim currency</a:t>
            </a:r>
          </a:p>
          <a:p>
            <a:pPr lvl="1"/>
            <a:r>
              <a:rPr lang="en-US" smtClean="0"/>
              <a:t>Unless overridden payment is in reserving currency</a:t>
            </a:r>
          </a:p>
        </p:txBody>
      </p:sp>
      <p:pic>
        <p:nvPicPr>
          <p:cNvPr id="2560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2484438"/>
            <a:ext cx="6475413" cy="38004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Lesson outline</a:t>
            </a:r>
          </a:p>
        </p:txBody>
      </p:sp>
      <p:sp>
        <p:nvSpPr>
          <p:cNvPr id="11267" name="Rectangle 3"/>
          <p:cNvSpPr>
            <a:spLocks noGrp="1" noChangeArrowheads="1"/>
          </p:cNvSpPr>
          <p:nvPr>
            <p:ph idx="1"/>
          </p:nvPr>
        </p:nvSpPr>
        <p:spPr/>
        <p:txBody>
          <a:bodyPr/>
          <a:lstStyle/>
          <a:p>
            <a:pPr>
              <a:buFont typeface="Arial" charset="0"/>
              <a:buChar char="•"/>
              <a:defRPr/>
            </a:pPr>
            <a:r>
              <a:rPr lang="en-US" dirty="0" smtClean="0">
                <a:solidFill>
                  <a:schemeClr val="bg2">
                    <a:lumMod val="60000"/>
                    <a:lumOff val="40000"/>
                  </a:schemeClr>
                </a:solidFill>
              </a:rPr>
              <a:t>Multicurrency mode (review)</a:t>
            </a:r>
          </a:p>
          <a:p>
            <a:pPr>
              <a:buFont typeface="Arial" charset="0"/>
              <a:buChar char="•"/>
              <a:defRPr/>
            </a:pPr>
            <a:r>
              <a:rPr lang="en-US" dirty="0" smtClean="0">
                <a:solidFill>
                  <a:schemeClr val="bg2">
                    <a:lumMod val="60000"/>
                    <a:lumOff val="40000"/>
                  </a:schemeClr>
                </a:solidFill>
              </a:rPr>
              <a:t>Multicurrency reserving</a:t>
            </a:r>
          </a:p>
          <a:p>
            <a:pPr>
              <a:buFont typeface="Arial" charset="0"/>
              <a:buChar char="•"/>
              <a:defRPr/>
            </a:pPr>
            <a:r>
              <a:rPr lang="en-US" dirty="0" smtClean="0">
                <a:solidFill>
                  <a:schemeClr val="bg2">
                    <a:lumMod val="60000"/>
                    <a:lumOff val="40000"/>
                  </a:schemeClr>
                </a:solidFill>
              </a:rPr>
              <a:t>Creating reserves in non-claim currency</a:t>
            </a:r>
          </a:p>
          <a:p>
            <a:pPr>
              <a:buFont typeface="Arial" charset="0"/>
              <a:buChar char="•"/>
              <a:defRPr/>
            </a:pPr>
            <a:r>
              <a:rPr lang="en-US" dirty="0" smtClean="0"/>
              <a:t>Configuring multicurrency features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231" y="2097361"/>
            <a:ext cx="8406000" cy="162403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7650" name="Title 1"/>
          <p:cNvSpPr>
            <a:spLocks noGrp="1"/>
          </p:cNvSpPr>
          <p:nvPr>
            <p:ph type="title"/>
          </p:nvPr>
        </p:nvSpPr>
        <p:spPr/>
        <p:txBody>
          <a:bodyPr/>
          <a:lstStyle/>
          <a:p>
            <a:r>
              <a:rPr lang="en-US" smtClean="0"/>
              <a:t>Enabling multicurrency</a:t>
            </a:r>
          </a:p>
        </p:txBody>
      </p:sp>
      <p:sp>
        <p:nvSpPr>
          <p:cNvPr id="27651" name="Content Placeholder 2"/>
          <p:cNvSpPr>
            <a:spLocks noGrp="1"/>
          </p:cNvSpPr>
          <p:nvPr>
            <p:ph idx="1"/>
          </p:nvPr>
        </p:nvSpPr>
        <p:spPr>
          <a:xfrm>
            <a:off x="519113" y="542245"/>
            <a:ext cx="8318500" cy="5486400"/>
          </a:xfrm>
        </p:spPr>
        <p:txBody>
          <a:bodyPr/>
          <a:lstStyle/>
          <a:p>
            <a:pPr>
              <a:buFont typeface="Arial" charset="0"/>
              <a:buChar char="•"/>
            </a:pPr>
            <a:r>
              <a:rPr lang="en-US" sz="2200" dirty="0" smtClean="0"/>
              <a:t>Multicurrency mode must be enabled in the base application</a:t>
            </a:r>
          </a:p>
          <a:p>
            <a:pPr>
              <a:buFont typeface="Arial" charset="0"/>
              <a:buChar char="•"/>
            </a:pPr>
            <a:r>
              <a:rPr lang="en-US" sz="2200" dirty="0" smtClean="0"/>
              <a:t>Multicurrency mode is enabled using </a:t>
            </a:r>
            <a:r>
              <a:rPr lang="en-US" sz="2200" b="1" dirty="0" smtClean="0"/>
              <a:t>config.xml </a:t>
            </a:r>
            <a:r>
              <a:rPr lang="en-US" sz="2200" dirty="0" smtClean="0"/>
              <a:t>parameters: </a:t>
            </a:r>
            <a:r>
              <a:rPr lang="en-US" sz="2200" dirty="0" err="1">
                <a:solidFill>
                  <a:srgbClr val="7030A0"/>
                </a:solidFill>
              </a:rPr>
              <a:t>EnableMulticurrencyReserving</a:t>
            </a:r>
            <a:r>
              <a:rPr lang="en-US" sz="2200" dirty="0">
                <a:solidFill>
                  <a:srgbClr val="7030A0"/>
                </a:solidFill>
              </a:rPr>
              <a:t> &amp; </a:t>
            </a:r>
            <a:r>
              <a:rPr lang="en-US" sz="2200" dirty="0" err="1" smtClean="0">
                <a:solidFill>
                  <a:srgbClr val="7030A0"/>
                </a:solidFill>
              </a:rPr>
              <a:t>MulticurrencyDisplayMode</a:t>
            </a:r>
            <a:r>
              <a:rPr lang="en-US" sz="2200" dirty="0" smtClean="0"/>
              <a:t> When set to MULTIPLE, multicurrency mode is enabled:</a:t>
            </a:r>
          </a:p>
          <a:p>
            <a:pPr lvl="1">
              <a:buFont typeface="Arial" charset="0"/>
              <a:buChar char="•"/>
            </a:pPr>
            <a:endParaRPr lang="en-US" dirty="0"/>
          </a:p>
          <a:p>
            <a:pPr lvl="1">
              <a:buFont typeface="Arial" charset="0"/>
              <a:buChar char="•"/>
            </a:pPr>
            <a:endParaRPr lang="en-US" dirty="0" smtClean="0"/>
          </a:p>
          <a:p>
            <a:pPr lvl="1">
              <a:buFont typeface="Arial" charset="0"/>
              <a:buChar char="•"/>
            </a:pPr>
            <a:endParaRPr lang="en-US" dirty="0"/>
          </a:p>
          <a:p>
            <a:pPr lvl="1">
              <a:buFont typeface="Arial" charset="0"/>
              <a:buChar char="•"/>
            </a:pPr>
            <a:endParaRPr lang="en-US" dirty="0" smtClean="0"/>
          </a:p>
          <a:p>
            <a:pPr>
              <a:buFont typeface="Arial" charset="0"/>
              <a:buChar char="•"/>
            </a:pPr>
            <a:r>
              <a:rPr lang="en-US" dirty="0" smtClean="0"/>
              <a:t>Ensure the Currency </a:t>
            </a:r>
            <a:r>
              <a:rPr lang="en-US" dirty="0" err="1" smtClean="0"/>
              <a:t>typelist</a:t>
            </a:r>
            <a:r>
              <a:rPr lang="en-US" dirty="0" smtClean="0"/>
              <a:t> is also configured to support single/multi-currency and/or upgrades:</a:t>
            </a:r>
          </a:p>
          <a:p>
            <a:pPr lvl="1"/>
            <a:r>
              <a:rPr lang="en-US" sz="1800" dirty="0" smtClean="0"/>
              <a:t>Single Currency: </a:t>
            </a:r>
            <a:r>
              <a:rPr lang="en-US" sz="1800" i="1" dirty="0" smtClean="0"/>
              <a:t>Remove </a:t>
            </a:r>
            <a:r>
              <a:rPr lang="en-US" sz="1800" i="1" dirty="0"/>
              <a:t>all currency </a:t>
            </a:r>
            <a:r>
              <a:rPr lang="en-US" sz="1800" i="1" dirty="0" err="1"/>
              <a:t>typecodes</a:t>
            </a:r>
            <a:r>
              <a:rPr lang="en-US" sz="1800" i="1" dirty="0"/>
              <a:t> except for the default application currency </a:t>
            </a:r>
            <a:r>
              <a:rPr lang="en-US" sz="1800" i="1" dirty="0" err="1"/>
              <a:t>typecode</a:t>
            </a:r>
            <a:r>
              <a:rPr lang="en-US" sz="1800" dirty="0"/>
              <a:t>.</a:t>
            </a:r>
          </a:p>
          <a:p>
            <a:pPr lvl="1"/>
            <a:r>
              <a:rPr lang="en-US" sz="1800" dirty="0"/>
              <a:t>Multiple </a:t>
            </a:r>
            <a:r>
              <a:rPr lang="en-US" sz="1800" dirty="0" smtClean="0"/>
              <a:t>Currency: </a:t>
            </a:r>
            <a:r>
              <a:rPr lang="en-US" sz="1800" i="1" dirty="0"/>
              <a:t>Add or delete currency </a:t>
            </a:r>
            <a:r>
              <a:rPr lang="en-US" sz="1800" i="1" dirty="0" err="1"/>
              <a:t>typecodes</a:t>
            </a:r>
            <a:r>
              <a:rPr lang="en-US" sz="1800" i="1" dirty="0"/>
              <a:t> as </a:t>
            </a:r>
            <a:r>
              <a:rPr lang="en-US" sz="1800" i="1" dirty="0" smtClean="0"/>
              <a:t>necessary </a:t>
            </a:r>
            <a:r>
              <a:rPr lang="en-US" sz="1800" i="1" dirty="0"/>
              <a:t>for your installation.</a:t>
            </a:r>
          </a:p>
          <a:p>
            <a:pPr lvl="1"/>
            <a:r>
              <a:rPr lang="en-US" sz="1800" dirty="0"/>
              <a:t>Upgrading M</a:t>
            </a:r>
            <a:r>
              <a:rPr lang="en-US" sz="1800" dirty="0" smtClean="0"/>
              <a:t>ulticurrency: </a:t>
            </a:r>
            <a:r>
              <a:rPr lang="en-US" sz="1800" i="1" dirty="0" smtClean="0"/>
              <a:t>Retire </a:t>
            </a:r>
            <a:r>
              <a:rPr lang="en-US" sz="1800" i="1" dirty="0"/>
              <a:t>all currency </a:t>
            </a:r>
            <a:r>
              <a:rPr lang="en-US" sz="1800" i="1" dirty="0" err="1"/>
              <a:t>typecodes</a:t>
            </a:r>
            <a:r>
              <a:rPr lang="en-US" sz="1800" i="1" dirty="0"/>
              <a:t> that you do not intend to use in the upgraded installation.</a:t>
            </a:r>
            <a:endParaRPr lang="en-US" sz="1800" i="1" dirty="0" smtClean="0"/>
          </a:p>
          <a:p>
            <a:pPr>
              <a:buFont typeface="Arial" charset="0"/>
              <a:buChar char="•"/>
            </a:pPr>
            <a:endParaRPr lang="en-US" dirty="0" smtClean="0"/>
          </a:p>
          <a:p>
            <a:pPr>
              <a:buFont typeface="Arial" charset="0"/>
              <a:buChar char="•"/>
            </a:pPr>
            <a:endParaRPr lang="en-US" dirty="0"/>
          </a:p>
          <a:p>
            <a:pPr>
              <a:buFont typeface="Arial" charset="0"/>
              <a:buChar char="•"/>
            </a:pPr>
            <a:endParaRPr lang="en-US" dirty="0" smtClean="0"/>
          </a:p>
          <a:p>
            <a:pPr>
              <a:buFont typeface="Arial" charset="0"/>
              <a:buChar char="•"/>
            </a:pPr>
            <a:endParaRPr lang="en-US" dirty="0"/>
          </a:p>
          <a:p>
            <a:pPr marL="0" indent="0">
              <a:buNone/>
            </a:pPr>
            <a:endParaRPr lang="en-US" dirty="0"/>
          </a:p>
          <a:p>
            <a:pPr>
              <a:buFont typeface="Arial" charset="0"/>
              <a:buChar char="•"/>
            </a:pPr>
            <a:endParaRPr lang="en-US" dirty="0" smtClean="0"/>
          </a:p>
          <a:p>
            <a:pPr>
              <a:buFont typeface="Arial" charset="0"/>
              <a:buChar char="•"/>
            </a:pPr>
            <a:endParaRPr lang="en-US" dirty="0" smtClean="0"/>
          </a:p>
        </p:txBody>
      </p:sp>
      <p:pic>
        <p:nvPicPr>
          <p:cNvPr id="6" name="Picture 5" descr="icon - XML f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6670" y="1500679"/>
            <a:ext cx="773113"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typelist - extendab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48663" y="5636808"/>
            <a:ext cx="795337"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a:spLocks noChangeArrowheads="1"/>
          </p:cNvSpPr>
          <p:nvPr/>
        </p:nvSpPr>
        <p:spPr bwMode="auto">
          <a:xfrm>
            <a:off x="5295790" y="2464878"/>
            <a:ext cx="1392089" cy="297864"/>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10" name="Rectangle 3"/>
          <p:cNvSpPr>
            <a:spLocks noChangeArrowheads="1"/>
          </p:cNvSpPr>
          <p:nvPr/>
        </p:nvSpPr>
        <p:spPr bwMode="auto">
          <a:xfrm>
            <a:off x="4944139" y="3372193"/>
            <a:ext cx="1743740" cy="297864"/>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Enabling multicurrency </a:t>
            </a:r>
            <a:r>
              <a:rPr lang="en-US" sz="2000" dirty="0" smtClean="0"/>
              <a:t>Continued</a:t>
            </a:r>
            <a:r>
              <a:rPr lang="en-US" dirty="0" smtClean="0"/>
              <a:t> </a:t>
            </a:r>
          </a:p>
        </p:txBody>
      </p:sp>
      <p:sp>
        <p:nvSpPr>
          <p:cNvPr id="28675" name="Content Placeholder 2"/>
          <p:cNvSpPr>
            <a:spLocks noGrp="1"/>
          </p:cNvSpPr>
          <p:nvPr>
            <p:ph idx="1"/>
          </p:nvPr>
        </p:nvSpPr>
        <p:spPr>
          <a:xfrm>
            <a:off x="519113" y="914400"/>
            <a:ext cx="7717557" cy="5486400"/>
          </a:xfrm>
        </p:spPr>
        <p:txBody>
          <a:bodyPr/>
          <a:lstStyle/>
          <a:p>
            <a:pPr>
              <a:buFont typeface="Arial" charset="0"/>
              <a:buChar char="•"/>
            </a:pPr>
            <a:r>
              <a:rPr lang="en-US" dirty="0" smtClean="0"/>
              <a:t>Multicurrency Reserving is enabled using the parameter </a:t>
            </a:r>
            <a:r>
              <a:rPr lang="en-US" dirty="0" err="1" smtClean="0">
                <a:solidFill>
                  <a:srgbClr val="7030A0"/>
                </a:solidFill>
              </a:rPr>
              <a:t>EnableMulticurrencyReserving</a:t>
            </a:r>
            <a:r>
              <a:rPr lang="en-US" dirty="0" smtClean="0"/>
              <a:t> in config.xml</a:t>
            </a:r>
          </a:p>
          <a:p>
            <a:pPr lvl="1"/>
            <a:r>
              <a:rPr lang="en-US" dirty="0" smtClean="0"/>
              <a:t>When false, reserves are tracked/eroded in claim currency</a:t>
            </a:r>
          </a:p>
          <a:p>
            <a:pPr lvl="2"/>
            <a:r>
              <a:rPr lang="en-US" dirty="0" smtClean="0"/>
              <a:t>Exchange rate fluctuations affect the reserve amount remaining on a reserve line</a:t>
            </a:r>
          </a:p>
          <a:p>
            <a:pPr lvl="1"/>
            <a:r>
              <a:rPr lang="en-US" dirty="0" smtClean="0"/>
              <a:t>When set to true, reserves are tracked/eroded in currency in which they were created</a:t>
            </a:r>
          </a:p>
          <a:p>
            <a:pPr lvl="2"/>
            <a:r>
              <a:rPr lang="en-US" dirty="0" smtClean="0"/>
              <a:t>Exchange rate fluctuations do not affect the reserve amount remaining on a reserve line</a:t>
            </a:r>
          </a:p>
          <a:p>
            <a:pPr lvl="2"/>
            <a:r>
              <a:rPr lang="en-US" dirty="0" smtClean="0"/>
              <a:t>This parameter is </a:t>
            </a:r>
            <a:r>
              <a:rPr lang="en-US" b="1" dirty="0" smtClean="0"/>
              <a:t>true</a:t>
            </a:r>
            <a:r>
              <a:rPr lang="en-US" dirty="0" smtClean="0"/>
              <a:t> in the base application (8.x)</a:t>
            </a:r>
          </a:p>
          <a:p>
            <a:pPr lvl="1"/>
            <a:r>
              <a:rPr lang="en-US" dirty="0">
                <a:solidFill>
                  <a:srgbClr val="FF0000"/>
                </a:solidFill>
              </a:rPr>
              <a:t>WARNING: </a:t>
            </a:r>
            <a:r>
              <a:rPr lang="en-US" dirty="0"/>
              <a:t>Once the application server has been started </a:t>
            </a:r>
            <a:r>
              <a:rPr lang="en-US" b="1" dirty="0"/>
              <a:t>once</a:t>
            </a:r>
            <a:r>
              <a:rPr lang="en-US" dirty="0"/>
              <a:t>, you </a:t>
            </a:r>
            <a:r>
              <a:rPr lang="en-US" b="1" dirty="0"/>
              <a:t>cannot</a:t>
            </a:r>
            <a:r>
              <a:rPr lang="en-US" dirty="0"/>
              <a:t> change from MULTIPLE to SINGLE unless you </a:t>
            </a:r>
            <a:r>
              <a:rPr lang="en-US" b="1" dirty="0"/>
              <a:t>drop the database </a:t>
            </a:r>
            <a:r>
              <a:rPr lang="en-US" dirty="0"/>
              <a:t>completely. The server </a:t>
            </a:r>
            <a:r>
              <a:rPr lang="en-US" dirty="0">
                <a:solidFill>
                  <a:srgbClr val="FF0000"/>
                </a:solidFill>
              </a:rPr>
              <a:t>will not start </a:t>
            </a:r>
            <a:r>
              <a:rPr lang="en-US" dirty="0"/>
              <a:t>if this change has been made.</a:t>
            </a:r>
          </a:p>
          <a:p>
            <a:pPr lvl="2"/>
            <a:endParaRPr lang="en-US" dirty="0" smtClean="0"/>
          </a:p>
          <a:p>
            <a:pPr>
              <a:buFont typeface="Arial" charset="0"/>
              <a:buChar char="•"/>
            </a:pPr>
            <a:endParaRPr lang="en-US" dirty="0" smtClean="0"/>
          </a:p>
          <a:p>
            <a:pPr>
              <a:buFont typeface="Arial" charset="0"/>
              <a:buChar char="•"/>
            </a:pPr>
            <a:endParaRPr lang="en-US" dirty="0" smtClean="0"/>
          </a:p>
        </p:txBody>
      </p:sp>
      <p:pic>
        <p:nvPicPr>
          <p:cNvPr id="6" name="Picture 5" descr="icon - XML 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6670" y="1500679"/>
            <a:ext cx="773113"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Enabling exchange rate updates</a:t>
            </a:r>
          </a:p>
        </p:txBody>
      </p:sp>
      <p:sp>
        <p:nvSpPr>
          <p:cNvPr id="3" name="Content Placeholder 2"/>
          <p:cNvSpPr>
            <a:spLocks noGrp="1"/>
          </p:cNvSpPr>
          <p:nvPr>
            <p:ph idx="1"/>
          </p:nvPr>
        </p:nvSpPr>
        <p:spPr/>
        <p:txBody>
          <a:bodyPr/>
          <a:lstStyle/>
          <a:p>
            <a:pPr>
              <a:defRPr/>
            </a:pPr>
            <a:r>
              <a:rPr lang="en-US" dirty="0" smtClean="0"/>
              <a:t>In order to use multicurrency, you must implement the </a:t>
            </a:r>
            <a:r>
              <a:rPr lang="en-US" dirty="0" err="1" smtClean="0">
                <a:solidFill>
                  <a:srgbClr val="666699"/>
                </a:solidFill>
              </a:rPr>
              <a:t>IExchangeRateSet</a:t>
            </a:r>
            <a:r>
              <a:rPr lang="en-US" dirty="0" smtClean="0">
                <a:solidFill>
                  <a:srgbClr val="3333CC"/>
                </a:solidFill>
              </a:rPr>
              <a:t> </a:t>
            </a:r>
            <a:r>
              <a:rPr lang="en-US" dirty="0" smtClean="0"/>
              <a:t>plugin</a:t>
            </a:r>
          </a:p>
          <a:p>
            <a:pPr lvl="1">
              <a:defRPr/>
            </a:pPr>
            <a:r>
              <a:rPr lang="en-US" dirty="0" smtClean="0"/>
              <a:t>Guidewire provides two </a:t>
            </a:r>
            <a:r>
              <a:rPr lang="en-US" dirty="0"/>
              <a:t>sample implementations in </a:t>
            </a:r>
            <a:r>
              <a:rPr lang="en-US" dirty="0" err="1" smtClean="0">
                <a:solidFill>
                  <a:srgbClr val="7030A0"/>
                </a:solidFill>
              </a:rPr>
              <a:t>gw.plugin.exchangerate.impl</a:t>
            </a:r>
            <a:endParaRPr lang="en-US" dirty="0" smtClean="0">
              <a:solidFill>
                <a:srgbClr val="7030A0"/>
              </a:solidFill>
            </a:endParaRPr>
          </a:p>
          <a:p>
            <a:pPr>
              <a:defRPr/>
            </a:pPr>
            <a:r>
              <a:rPr lang="en-US" dirty="0"/>
              <a:t>This </a:t>
            </a:r>
            <a:r>
              <a:rPr lang="en-US" dirty="0" smtClean="0"/>
              <a:t>plugin obtains current exchange rates from your chosen foreign exchange service and uses them to create exchange rate sets</a:t>
            </a:r>
            <a:endParaRPr lang="en-US" dirty="0">
              <a:solidFill>
                <a:schemeClr val="accent6">
                  <a:lumMod val="75000"/>
                </a:schemeClr>
              </a:solidFill>
            </a:endParaRPr>
          </a:p>
        </p:txBody>
      </p:sp>
      <p:pic>
        <p:nvPicPr>
          <p:cNvPr id="297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3992563"/>
            <a:ext cx="8266113" cy="20574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29"/>
          <p:cNvGrpSpPr>
            <a:grpSpLocks/>
          </p:cNvGrpSpPr>
          <p:nvPr/>
        </p:nvGrpSpPr>
        <p:grpSpPr bwMode="auto">
          <a:xfrm>
            <a:off x="8036840" y="3290438"/>
            <a:ext cx="827088" cy="915988"/>
            <a:chOff x="2692" y="1432"/>
            <a:chExt cx="2135" cy="2365"/>
          </a:xfrm>
        </p:grpSpPr>
        <p:sp>
          <p:nvSpPr>
            <p:cNvPr id="6" name="Freeform 30"/>
            <p:cNvSpPr>
              <a:spLocks/>
            </p:cNvSpPr>
            <p:nvPr/>
          </p:nvSpPr>
          <p:spPr bwMode="auto">
            <a:xfrm>
              <a:off x="2926" y="1432"/>
              <a:ext cx="1887" cy="2365"/>
            </a:xfrm>
            <a:custGeom>
              <a:avLst/>
              <a:gdLst>
                <a:gd name="T0" fmla="*/ 0 w 1887"/>
                <a:gd name="T1" fmla="*/ 2357 h 2365"/>
                <a:gd name="T2" fmla="*/ 0 w 1887"/>
                <a:gd name="T3" fmla="*/ 0 h 2365"/>
                <a:gd name="T4" fmla="*/ 1341 w 1887"/>
                <a:gd name="T5" fmla="*/ 0 h 2365"/>
                <a:gd name="T6" fmla="*/ 1887 w 1887"/>
                <a:gd name="T7" fmla="*/ 553 h 2365"/>
                <a:gd name="T8" fmla="*/ 1887 w 1887"/>
                <a:gd name="T9" fmla="*/ 2365 h 2365"/>
                <a:gd name="T10" fmla="*/ 0 w 1887"/>
                <a:gd name="T11" fmla="*/ 2357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cap="flat" cmpd="sng">
              <a:solidFill>
                <a:srgbClr val="93A2B7"/>
              </a:solidFill>
              <a:prstDash val="solid"/>
              <a:round/>
              <a:headEnd/>
              <a:tailEnd/>
            </a:ln>
          </p:spPr>
          <p:txBody>
            <a:bodyPr wrap="none" lIns="0" tIns="0" rIns="0" bIns="0" anchor="ctr">
              <a:spAutoFit/>
            </a:bodyPr>
            <a:lstStyle/>
            <a:p>
              <a:endParaRPr lang="en-US"/>
            </a:p>
          </p:txBody>
        </p:sp>
        <p:sp>
          <p:nvSpPr>
            <p:cNvPr id="7" name="Line 31"/>
            <p:cNvSpPr>
              <a:spLocks noChangeShapeType="1"/>
            </p:cNvSpPr>
            <p:nvPr/>
          </p:nvSpPr>
          <p:spPr bwMode="auto">
            <a:xfrm>
              <a:off x="2918" y="3797"/>
              <a:ext cx="1909"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 name="Line 32"/>
            <p:cNvSpPr>
              <a:spLocks noChangeShapeType="1"/>
            </p:cNvSpPr>
            <p:nvPr/>
          </p:nvSpPr>
          <p:spPr bwMode="auto">
            <a:xfrm flipV="1">
              <a:off x="4820" y="1970"/>
              <a:ext cx="0" cy="1827"/>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 name="Freeform 33"/>
            <p:cNvSpPr>
              <a:spLocks/>
            </p:cNvSpPr>
            <p:nvPr/>
          </p:nvSpPr>
          <p:spPr bwMode="auto">
            <a:xfrm>
              <a:off x="4267" y="1432"/>
              <a:ext cx="553" cy="554"/>
            </a:xfrm>
            <a:custGeom>
              <a:avLst/>
              <a:gdLst>
                <a:gd name="T0" fmla="*/ 0 w 553"/>
                <a:gd name="T1" fmla="*/ 0 h 554"/>
                <a:gd name="T2" fmla="*/ 0 w 553"/>
                <a:gd name="T3" fmla="*/ 554 h 554"/>
                <a:gd name="T4" fmla="*/ 553 w 553"/>
                <a:gd name="T5" fmla="*/ 554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cap="flat" cmpd="sng">
              <a:solidFill>
                <a:srgbClr val="93A2B7"/>
              </a:solidFill>
              <a:prstDash val="solid"/>
              <a:round/>
              <a:headEnd/>
              <a:tailEnd/>
            </a:ln>
          </p:spPr>
          <p:txBody>
            <a:bodyPr wrap="none" lIns="0" tIns="0" rIns="0" bIns="0" anchor="ctr">
              <a:spAutoFit/>
            </a:bodyPr>
            <a:lstStyle/>
            <a:p>
              <a:endParaRPr lang="en-US"/>
            </a:p>
          </p:txBody>
        </p:sp>
        <p:sp>
          <p:nvSpPr>
            <p:cNvPr id="10" name="Rectangle 34"/>
            <p:cNvSpPr>
              <a:spLocks noChangeArrowheads="1"/>
            </p:cNvSpPr>
            <p:nvPr/>
          </p:nvSpPr>
          <p:spPr bwMode="auto">
            <a:xfrm>
              <a:off x="3231" y="3010"/>
              <a:ext cx="1114" cy="151"/>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 name="Rectangle 35"/>
            <p:cNvSpPr>
              <a:spLocks noChangeArrowheads="1"/>
            </p:cNvSpPr>
            <p:nvPr/>
          </p:nvSpPr>
          <p:spPr bwMode="auto">
            <a:xfrm>
              <a:off x="3230" y="2522"/>
              <a:ext cx="1114" cy="151"/>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2" name="Rectangle 36"/>
            <p:cNvSpPr>
              <a:spLocks noChangeArrowheads="1"/>
            </p:cNvSpPr>
            <p:nvPr/>
          </p:nvSpPr>
          <p:spPr bwMode="auto">
            <a:xfrm>
              <a:off x="2692" y="1576"/>
              <a:ext cx="864" cy="122"/>
            </a:xfrm>
            <a:prstGeom prst="rect">
              <a:avLst/>
            </a:prstGeom>
            <a:solidFill>
              <a:srgbClr val="D6009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 name="Rectangle 37"/>
            <p:cNvSpPr>
              <a:spLocks noChangeArrowheads="1"/>
            </p:cNvSpPr>
            <p:nvPr/>
          </p:nvSpPr>
          <p:spPr bwMode="auto">
            <a:xfrm>
              <a:off x="2693" y="2382"/>
              <a:ext cx="864" cy="122"/>
            </a:xfrm>
            <a:prstGeom prst="rect">
              <a:avLst/>
            </a:prstGeom>
            <a:solidFill>
              <a:srgbClr val="D6009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4" name="Rectangle 38"/>
            <p:cNvSpPr>
              <a:spLocks noChangeArrowheads="1"/>
            </p:cNvSpPr>
            <p:nvPr/>
          </p:nvSpPr>
          <p:spPr bwMode="auto">
            <a:xfrm rot="-5400000">
              <a:off x="2693" y="1917"/>
              <a:ext cx="864" cy="213"/>
            </a:xfrm>
            <a:prstGeom prst="rect">
              <a:avLst/>
            </a:prstGeom>
            <a:solidFill>
              <a:srgbClr val="D6009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 name="AutoShape 39"/>
            <p:cNvSpPr>
              <a:spLocks noChangeArrowheads="1"/>
            </p:cNvSpPr>
            <p:nvPr/>
          </p:nvSpPr>
          <p:spPr bwMode="auto">
            <a:xfrm rot="18905840" flipH="1">
              <a:off x="3866" y="2340"/>
              <a:ext cx="485" cy="485"/>
            </a:xfrm>
            <a:prstGeom prst="rtTriangle">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6" name="AutoShape 40"/>
            <p:cNvSpPr>
              <a:spLocks noChangeArrowheads="1"/>
            </p:cNvSpPr>
            <p:nvPr/>
          </p:nvSpPr>
          <p:spPr bwMode="auto">
            <a:xfrm rot="2694160">
              <a:off x="3246" y="2845"/>
              <a:ext cx="485" cy="485"/>
            </a:xfrm>
            <a:prstGeom prst="rtTriangle">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New financial calculations API</a:t>
            </a:r>
          </a:p>
        </p:txBody>
      </p:sp>
      <p:sp>
        <p:nvSpPr>
          <p:cNvPr id="30723" name="Content Placeholder 2"/>
          <p:cNvSpPr>
            <a:spLocks noGrp="1"/>
          </p:cNvSpPr>
          <p:nvPr>
            <p:ph idx="1"/>
          </p:nvPr>
        </p:nvSpPr>
        <p:spPr/>
        <p:txBody>
          <a:bodyPr/>
          <a:lstStyle/>
          <a:p>
            <a:pPr>
              <a:buFont typeface="Arial" charset="0"/>
              <a:buChar char="•"/>
            </a:pPr>
            <a:r>
              <a:rPr lang="en-US" smtClean="0"/>
              <a:t>Get consolidated totals for a claim in the claim currency</a:t>
            </a:r>
          </a:p>
          <a:p>
            <a:pPr lvl="1"/>
            <a:r>
              <a:rPr lang="en-US" smtClean="0"/>
              <a:t>See incurred for the claim in a single currency</a:t>
            </a:r>
          </a:p>
          <a:p>
            <a:pPr lvl="1"/>
            <a:r>
              <a:rPr lang="en-US" smtClean="0"/>
              <a:t>Verify limits on the policy are not exceeded</a:t>
            </a:r>
          </a:p>
          <a:p>
            <a:pPr>
              <a:buFont typeface="Arial" charset="0"/>
              <a:buChar char="•"/>
            </a:pPr>
            <a:r>
              <a:rPr lang="en-US" smtClean="0"/>
              <a:t>Get financial totals in claim currency with</a:t>
            </a:r>
          </a:p>
          <a:p>
            <a:pPr lvl="1"/>
            <a:r>
              <a:rPr lang="en-US" smtClean="0"/>
              <a:t>Reserves and Recovery Reserves valued at the market exchange rate (floating)</a:t>
            </a:r>
          </a:p>
          <a:p>
            <a:pPr lvl="1"/>
            <a:r>
              <a:rPr lang="en-US" smtClean="0"/>
              <a:t>Payments and Recoveries valued at the exchange rate when they were created (fixed)</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New financial calculations API </a:t>
            </a:r>
            <a:r>
              <a:rPr lang="en-US" sz="2000" dirty="0" smtClean="0"/>
              <a:t>(Continued)</a:t>
            </a:r>
            <a:endParaRPr lang="en-US" dirty="0" smtClean="0"/>
          </a:p>
        </p:txBody>
      </p:sp>
      <p:sp>
        <p:nvSpPr>
          <p:cNvPr id="31747" name="Content Placeholder 2"/>
          <p:cNvSpPr>
            <a:spLocks noGrp="1"/>
          </p:cNvSpPr>
          <p:nvPr>
            <p:ph idx="1"/>
          </p:nvPr>
        </p:nvSpPr>
        <p:spPr/>
        <p:txBody>
          <a:bodyPr/>
          <a:lstStyle/>
          <a:p>
            <a:pPr>
              <a:buFont typeface="Arial" charset="0"/>
              <a:buChar char="•"/>
            </a:pPr>
            <a:r>
              <a:rPr lang="en-US" smtClean="0"/>
              <a:t>The FinancialsCalculations API is available on </a:t>
            </a:r>
            <a:r>
              <a:rPr lang="en-US" b="1" smtClean="0">
                <a:solidFill>
                  <a:srgbClr val="04628C"/>
                </a:solidFill>
              </a:rPr>
              <a:t>gw.api.util.FinancialsCalculations.FloatingFinancials</a:t>
            </a:r>
          </a:p>
          <a:p>
            <a:pPr>
              <a:buFont typeface="Arial" charset="0"/>
              <a:buChar char="•"/>
            </a:pPr>
            <a:r>
              <a:rPr lang="en-US" smtClean="0"/>
              <a:t>In Gosu these get methods are exposed as properties</a:t>
            </a:r>
          </a:p>
          <a:p>
            <a:pPr lvl="1"/>
            <a:r>
              <a:rPr lang="en-US" smtClean="0"/>
              <a:t>For example, </a:t>
            </a:r>
            <a:r>
              <a:rPr lang="en-US" sz="2000" b="1" smtClean="0">
                <a:solidFill>
                  <a:srgbClr val="04628C"/>
                </a:solidFill>
              </a:rPr>
              <a:t>FinancialsCalculations.FloatingFinancials.getOpenReserves()</a:t>
            </a:r>
          </a:p>
          <a:p>
            <a:pPr>
              <a:buFont typeface="Arial" charset="0"/>
              <a:buChar char="•"/>
            </a:pPr>
            <a:endParaRPr lang="en-US" smtClean="0"/>
          </a:p>
        </p:txBody>
      </p:sp>
      <p:pic>
        <p:nvPicPr>
          <p:cNvPr id="31748" name="Picture 2" descr="cid:image001.png@01CE8168.48A7A0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888" y="3327400"/>
            <a:ext cx="5126037" cy="31273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1749" name="Rectangle 3"/>
          <p:cNvSpPr>
            <a:spLocks noChangeArrowheads="1"/>
          </p:cNvSpPr>
          <p:nvPr/>
        </p:nvSpPr>
        <p:spPr bwMode="auto">
          <a:xfrm>
            <a:off x="2455863" y="4271963"/>
            <a:ext cx="3289300" cy="246062"/>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Market rate on financials summary</a:t>
            </a:r>
          </a:p>
        </p:txBody>
      </p:sp>
      <p:sp>
        <p:nvSpPr>
          <p:cNvPr id="32771" name="Content Placeholder 2"/>
          <p:cNvSpPr>
            <a:spLocks noGrp="1"/>
          </p:cNvSpPr>
          <p:nvPr>
            <p:ph idx="1"/>
          </p:nvPr>
        </p:nvSpPr>
        <p:spPr/>
        <p:txBody>
          <a:bodyPr/>
          <a:lstStyle/>
          <a:p>
            <a:pPr>
              <a:buFont typeface="Arial" charset="0"/>
              <a:buChar char="•"/>
            </a:pPr>
            <a:r>
              <a:rPr lang="en-US" smtClean="0"/>
              <a:t>Changing the exchange rate dropdown to Market updates the financial summary to show amounts calculated by the floating financials API</a:t>
            </a:r>
          </a:p>
          <a:p>
            <a:pPr lvl="1"/>
            <a:r>
              <a:rPr lang="en-US" smtClean="0"/>
              <a:t>Reserves valued at the current market rate</a:t>
            </a:r>
          </a:p>
        </p:txBody>
      </p:sp>
      <p:pic>
        <p:nvPicPr>
          <p:cNvPr id="327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3" y="2933700"/>
            <a:ext cx="8294687" cy="308610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3" name="Rectangle 3"/>
          <p:cNvSpPr>
            <a:spLocks noChangeArrowheads="1"/>
          </p:cNvSpPr>
          <p:nvPr/>
        </p:nvSpPr>
        <p:spPr bwMode="auto">
          <a:xfrm>
            <a:off x="4852988" y="3186113"/>
            <a:ext cx="1503362" cy="647700"/>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t>Financial calculations</a:t>
            </a:r>
          </a:p>
        </p:txBody>
      </p:sp>
      <p:sp>
        <p:nvSpPr>
          <p:cNvPr id="33795" name="Content Placeholder 2"/>
          <p:cNvSpPr>
            <a:spLocks noGrp="1"/>
          </p:cNvSpPr>
          <p:nvPr>
            <p:ph idx="1"/>
          </p:nvPr>
        </p:nvSpPr>
        <p:spPr/>
        <p:txBody>
          <a:bodyPr/>
          <a:lstStyle/>
          <a:p>
            <a:pPr>
              <a:buFont typeface="Arial" charset="0"/>
              <a:buChar char="•"/>
            </a:pPr>
            <a:r>
              <a:rPr lang="en-US" smtClean="0"/>
              <a:t>Net Incurred calculation for a claim has a floating and a fixed part for MCR (multicurrency reserving) customers</a:t>
            </a:r>
          </a:p>
          <a:p>
            <a:pPr lvl="1"/>
            <a:r>
              <a:rPr lang="en-US" smtClean="0"/>
              <a:t>Reserves must be calculated at the spot exchange rate and payments are valued with the exchange rate when they occur</a:t>
            </a:r>
          </a:p>
          <a:p>
            <a:pPr lvl="1"/>
            <a:r>
              <a:rPr lang="en-US" smtClean="0"/>
              <a:t>Net Total Incurred = Available Reserves in reserve currency </a:t>
            </a:r>
            <a:br>
              <a:rPr lang="en-US" smtClean="0"/>
            </a:br>
            <a:r>
              <a:rPr lang="en-US" smtClean="0"/>
              <a:t>                             * Exchange rate [FLOATING] </a:t>
            </a:r>
            <a:br>
              <a:rPr lang="en-US" smtClean="0"/>
            </a:br>
            <a:r>
              <a:rPr lang="en-US" smtClean="0"/>
              <a:t>                             + Total payments in claim currency [FIXED]</a:t>
            </a:r>
          </a:p>
          <a:p>
            <a:pPr lvl="1"/>
            <a:endParaRPr lang="en-US" smtClean="0"/>
          </a:p>
          <a:p>
            <a:pPr lvl="1"/>
            <a:endParaRPr lang="en-US" smtClean="0"/>
          </a:p>
          <a:p>
            <a:pPr lvl="1"/>
            <a:endParaRPr lang="en-US" smtClean="0"/>
          </a:p>
          <a:p>
            <a:pPr lvl="1"/>
            <a:endParaRPr lang="en-US" smtClean="0"/>
          </a:p>
          <a:p>
            <a:pPr lvl="1"/>
            <a:endParaRPr lang="en-US" smtClean="0"/>
          </a:p>
          <a:p>
            <a:pPr lvl="1"/>
            <a:endParaRPr lang="en-US" smtClean="0"/>
          </a:p>
        </p:txBody>
      </p:sp>
      <p:graphicFrame>
        <p:nvGraphicFramePr>
          <p:cNvPr id="7" name="Table 6"/>
          <p:cNvGraphicFramePr>
            <a:graphicFrameLocks noGrp="1"/>
          </p:cNvGraphicFramePr>
          <p:nvPr>
            <p:extLst>
              <p:ext uri="{D42A27DB-BD31-4B8C-83A1-F6EECF244321}">
                <p14:modId xmlns:p14="http://schemas.microsoft.com/office/powerpoint/2010/main" val="2664236301"/>
              </p:ext>
            </p:extLst>
          </p:nvPr>
        </p:nvGraphicFramePr>
        <p:xfrm>
          <a:off x="2963863" y="3495675"/>
          <a:ext cx="5644109" cy="2667000"/>
        </p:xfrm>
        <a:graphic>
          <a:graphicData uri="http://schemas.openxmlformats.org/drawingml/2006/table">
            <a:tbl>
              <a:tblPr firstRow="1" bandRow="1">
                <a:tableStyleId>{5C22544A-7EE6-4342-B048-85BDC9FD1C3A}</a:tableStyleId>
              </a:tblPr>
              <a:tblGrid>
                <a:gridCol w="1470148"/>
                <a:gridCol w="1351934"/>
                <a:gridCol w="1198179"/>
                <a:gridCol w="1623848"/>
              </a:tblGrid>
              <a:tr h="644964">
                <a:tc>
                  <a:txBody>
                    <a:bodyPr/>
                    <a:lstStyle/>
                    <a:p>
                      <a:r>
                        <a:rPr lang="en-US" sz="1800" dirty="0" smtClean="0">
                          <a:solidFill>
                            <a:schemeClr val="tx1"/>
                          </a:solidFill>
                        </a:rPr>
                        <a:t>Transaction</a:t>
                      </a:r>
                      <a:endParaRPr lang="en-US" sz="1800" dirty="0">
                        <a:solidFill>
                          <a:schemeClr val="tx1"/>
                        </a:solidFill>
                      </a:endParaRPr>
                    </a:p>
                  </a:txBody>
                  <a:tcPr marL="91445" marR="91445" marT="45725" marB="45725">
                    <a:solidFill>
                      <a:schemeClr val="accent1">
                        <a:lumMod val="60000"/>
                        <a:lumOff val="40000"/>
                      </a:schemeClr>
                    </a:solidFill>
                  </a:tcPr>
                </a:tc>
                <a:tc>
                  <a:txBody>
                    <a:bodyPr/>
                    <a:lstStyle/>
                    <a:p>
                      <a:r>
                        <a:rPr lang="en-US" sz="1800" dirty="0" smtClean="0">
                          <a:solidFill>
                            <a:schemeClr val="tx1"/>
                          </a:solidFill>
                        </a:rPr>
                        <a:t>Reserve Amount</a:t>
                      </a:r>
                      <a:endParaRPr lang="en-US" sz="1800" dirty="0">
                        <a:solidFill>
                          <a:schemeClr val="tx1"/>
                        </a:solidFill>
                      </a:endParaRPr>
                    </a:p>
                  </a:txBody>
                  <a:tcPr marL="91445" marR="91445" marT="45725" marB="45725">
                    <a:solidFill>
                      <a:schemeClr val="accent1">
                        <a:lumMod val="60000"/>
                        <a:lumOff val="40000"/>
                      </a:schemeClr>
                    </a:solidFill>
                  </a:tcPr>
                </a:tc>
                <a:tc>
                  <a:txBody>
                    <a:bodyPr/>
                    <a:lstStyle/>
                    <a:p>
                      <a:r>
                        <a:rPr lang="en-US" sz="1800" dirty="0" smtClean="0">
                          <a:solidFill>
                            <a:schemeClr val="tx1"/>
                          </a:solidFill>
                        </a:rPr>
                        <a:t>Claim Amount</a:t>
                      </a:r>
                      <a:endParaRPr lang="en-US" sz="1800" dirty="0">
                        <a:solidFill>
                          <a:schemeClr val="tx1"/>
                        </a:solidFill>
                      </a:endParaRPr>
                    </a:p>
                  </a:txBody>
                  <a:tcPr marL="91445" marR="91445" marT="45725" marB="45725">
                    <a:solidFill>
                      <a:schemeClr val="accent1">
                        <a:lumMod val="60000"/>
                        <a:lumOff val="40000"/>
                      </a:schemeClr>
                    </a:solidFill>
                  </a:tcPr>
                </a:tc>
                <a:tc>
                  <a:txBody>
                    <a:bodyPr/>
                    <a:lstStyle/>
                    <a:p>
                      <a:r>
                        <a:rPr lang="en-US" sz="1800" dirty="0" smtClean="0">
                          <a:solidFill>
                            <a:schemeClr val="tx1"/>
                          </a:solidFill>
                        </a:rPr>
                        <a:t>Exchange Rate</a:t>
                      </a:r>
                      <a:endParaRPr lang="en-US" sz="1800" dirty="0">
                        <a:solidFill>
                          <a:schemeClr val="tx1"/>
                        </a:solidFill>
                      </a:endParaRPr>
                    </a:p>
                  </a:txBody>
                  <a:tcPr marL="91445" marR="91445" marT="45725" marB="45725">
                    <a:solidFill>
                      <a:schemeClr val="accent1">
                        <a:lumMod val="60000"/>
                        <a:lumOff val="40000"/>
                      </a:schemeClr>
                    </a:solidFill>
                  </a:tcPr>
                </a:tc>
              </a:tr>
              <a:tr h="640158">
                <a:tc>
                  <a:txBody>
                    <a:bodyPr/>
                    <a:lstStyle/>
                    <a:p>
                      <a:r>
                        <a:rPr lang="en-US" sz="1800" dirty="0" smtClean="0">
                          <a:solidFill>
                            <a:schemeClr val="bg1"/>
                          </a:solidFill>
                        </a:rPr>
                        <a:t>Reserve</a:t>
                      </a:r>
                      <a:endParaRPr lang="en-US" sz="1800" dirty="0">
                        <a:solidFill>
                          <a:schemeClr val="bg1"/>
                        </a:solidFill>
                      </a:endParaRPr>
                    </a:p>
                  </a:txBody>
                  <a:tcPr marL="91445" marR="91445"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baseline="0" dirty="0" smtClean="0">
                          <a:solidFill>
                            <a:schemeClr val="bg1"/>
                          </a:solidFill>
                          <a:latin typeface="+mn-lt"/>
                          <a:ea typeface="+mn-ea"/>
                          <a:cs typeface="+mn-cs"/>
                        </a:rPr>
                        <a:t>£2000</a:t>
                      </a:r>
                      <a:endParaRPr lang="en-US" sz="1800" b="1" i="0" kern="1200" baseline="0" dirty="0">
                        <a:solidFill>
                          <a:schemeClr val="bg1"/>
                        </a:solidFill>
                        <a:latin typeface="+mn-lt"/>
                        <a:ea typeface="+mn-ea"/>
                        <a:cs typeface="+mn-cs"/>
                      </a:endParaRPr>
                    </a:p>
                  </a:txBody>
                  <a:tcPr marL="91445" marR="91445"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baseline="0" dirty="0" smtClean="0">
                          <a:solidFill>
                            <a:schemeClr val="bg1"/>
                          </a:solidFill>
                          <a:latin typeface="+mn-lt"/>
                          <a:ea typeface="+mn-ea"/>
                          <a:cs typeface="+mn-cs"/>
                        </a:rPr>
                        <a:t>€4000</a:t>
                      </a:r>
                      <a:endParaRPr lang="en-US" sz="1800" b="1" i="0" kern="1200" baseline="0" dirty="0">
                        <a:solidFill>
                          <a:schemeClr val="bg1"/>
                        </a:solidFill>
                        <a:latin typeface="+mn-lt"/>
                        <a:ea typeface="+mn-ea"/>
                        <a:cs typeface="+mn-cs"/>
                      </a:endParaRPr>
                    </a:p>
                  </a:txBody>
                  <a:tcPr marL="91445" marR="91445" marT="45725" marB="45725"/>
                </a:tc>
                <a:tc>
                  <a:txBody>
                    <a:bodyPr/>
                    <a:lstStyle/>
                    <a:p>
                      <a:pPr algn="ctr"/>
                      <a:r>
                        <a:rPr lang="en-US" sz="1800" b="1" i="0" kern="1200" baseline="0" dirty="0" smtClean="0">
                          <a:solidFill>
                            <a:schemeClr val="bg1"/>
                          </a:solidFill>
                          <a:latin typeface="+mn-lt"/>
                          <a:ea typeface="+mn-ea"/>
                          <a:cs typeface="+mn-cs"/>
                        </a:rPr>
                        <a:t>2.0</a:t>
                      </a:r>
                      <a:endParaRPr lang="en-US" sz="1800" b="1" i="0" kern="1200" baseline="0" dirty="0">
                        <a:solidFill>
                          <a:schemeClr val="bg1"/>
                        </a:solidFill>
                        <a:latin typeface="+mn-lt"/>
                        <a:ea typeface="+mn-ea"/>
                        <a:cs typeface="+mn-cs"/>
                      </a:endParaRPr>
                    </a:p>
                  </a:txBody>
                  <a:tcPr marL="91445" marR="91445" marT="45725" marB="45725"/>
                </a:tc>
              </a:tr>
              <a:tr h="370886">
                <a:tc>
                  <a:txBody>
                    <a:bodyPr/>
                    <a:lstStyle/>
                    <a:p>
                      <a:r>
                        <a:rPr lang="en-US" sz="1800" dirty="0" smtClean="0">
                          <a:solidFill>
                            <a:schemeClr val="bg1"/>
                          </a:solidFill>
                        </a:rPr>
                        <a:t>Check</a:t>
                      </a:r>
                      <a:endParaRPr lang="en-US" sz="1800" dirty="0">
                        <a:solidFill>
                          <a:schemeClr val="bg1"/>
                        </a:solidFill>
                      </a:endParaRPr>
                    </a:p>
                  </a:txBody>
                  <a:tcPr marL="91445" marR="91445" marT="45725" marB="45725"/>
                </a:tc>
                <a:tc>
                  <a:txBody>
                    <a:bodyPr/>
                    <a:lstStyle/>
                    <a:p>
                      <a:r>
                        <a:rPr lang="en-US" sz="1800" b="1" i="0" kern="1200" baseline="0" dirty="0" smtClean="0">
                          <a:solidFill>
                            <a:schemeClr val="bg1"/>
                          </a:solidFill>
                          <a:latin typeface="+mn-lt"/>
                          <a:ea typeface="+mn-ea"/>
                          <a:cs typeface="+mn-cs"/>
                        </a:rPr>
                        <a:t>£500</a:t>
                      </a:r>
                      <a:endParaRPr lang="en-US" sz="1800" b="1" i="0" kern="1200" baseline="0" dirty="0">
                        <a:solidFill>
                          <a:schemeClr val="bg1"/>
                        </a:solidFill>
                        <a:latin typeface="+mn-lt"/>
                        <a:ea typeface="+mn-ea"/>
                        <a:cs typeface="+mn-cs"/>
                      </a:endParaRPr>
                    </a:p>
                  </a:txBody>
                  <a:tcPr marL="91445" marR="91445" marT="45725" marB="45725"/>
                </a:tc>
                <a:tc>
                  <a:txBody>
                    <a:bodyPr/>
                    <a:lstStyle/>
                    <a:p>
                      <a:r>
                        <a:rPr lang="en-US" sz="1800" b="1" i="0" kern="1200" baseline="0" dirty="0" smtClean="0">
                          <a:solidFill>
                            <a:schemeClr val="bg1"/>
                          </a:solidFill>
                          <a:latin typeface="+mn-lt"/>
                          <a:ea typeface="+mn-ea"/>
                          <a:cs typeface="+mn-cs"/>
                        </a:rPr>
                        <a:t>€750</a:t>
                      </a:r>
                      <a:endParaRPr lang="en-US" sz="1800" b="1" i="0" kern="1200" baseline="0" dirty="0">
                        <a:solidFill>
                          <a:schemeClr val="bg1"/>
                        </a:solidFill>
                        <a:latin typeface="+mn-lt"/>
                        <a:ea typeface="+mn-ea"/>
                        <a:cs typeface="+mn-cs"/>
                      </a:endParaRPr>
                    </a:p>
                  </a:txBody>
                  <a:tcPr marL="91445" marR="91445" marT="45725" marB="45725"/>
                </a:tc>
                <a:tc>
                  <a:txBody>
                    <a:bodyPr/>
                    <a:lstStyle/>
                    <a:p>
                      <a:pPr algn="ctr"/>
                      <a:r>
                        <a:rPr lang="en-US" sz="1800" b="1" i="0" kern="1200" baseline="0" dirty="0" smtClean="0">
                          <a:solidFill>
                            <a:schemeClr val="bg1"/>
                          </a:solidFill>
                          <a:latin typeface="+mn-lt"/>
                          <a:ea typeface="+mn-ea"/>
                          <a:cs typeface="+mn-cs"/>
                        </a:rPr>
                        <a:t>1.5</a:t>
                      </a:r>
                      <a:endParaRPr lang="en-US" sz="1800" b="1" i="0" kern="1200" baseline="0" dirty="0">
                        <a:solidFill>
                          <a:schemeClr val="bg1"/>
                        </a:solidFill>
                        <a:latin typeface="+mn-lt"/>
                        <a:ea typeface="+mn-ea"/>
                        <a:cs typeface="+mn-cs"/>
                      </a:endParaRPr>
                    </a:p>
                  </a:txBody>
                  <a:tcPr marL="91445" marR="91445" marT="45725" marB="45725"/>
                </a:tc>
              </a:tr>
              <a:tr h="370886">
                <a:tc>
                  <a:txBody>
                    <a:bodyPr/>
                    <a:lstStyle/>
                    <a:p>
                      <a:r>
                        <a:rPr lang="en-US" sz="1800" dirty="0" smtClean="0">
                          <a:solidFill>
                            <a:schemeClr val="bg1"/>
                          </a:solidFill>
                        </a:rPr>
                        <a:t>Check</a:t>
                      </a:r>
                      <a:endParaRPr lang="en-US" sz="1800" dirty="0">
                        <a:solidFill>
                          <a:schemeClr val="bg1"/>
                        </a:solidFill>
                      </a:endParaRPr>
                    </a:p>
                  </a:txBody>
                  <a:tcPr marL="91445" marR="91445" marT="45725" marB="45725"/>
                </a:tc>
                <a:tc>
                  <a:txBody>
                    <a:bodyPr/>
                    <a:lstStyle/>
                    <a:p>
                      <a:r>
                        <a:rPr lang="en-US" sz="1800" b="1" i="0" kern="1200" baseline="0" dirty="0" smtClean="0">
                          <a:solidFill>
                            <a:schemeClr val="bg1"/>
                          </a:solidFill>
                          <a:latin typeface="+mn-lt"/>
                          <a:ea typeface="+mn-ea"/>
                          <a:cs typeface="+mn-cs"/>
                        </a:rPr>
                        <a:t>£500</a:t>
                      </a:r>
                      <a:endParaRPr lang="en-US" sz="1800" b="1" i="0" kern="1200" baseline="0" dirty="0">
                        <a:solidFill>
                          <a:schemeClr val="bg1"/>
                        </a:solidFill>
                        <a:latin typeface="+mn-lt"/>
                        <a:ea typeface="+mn-ea"/>
                        <a:cs typeface="+mn-cs"/>
                      </a:endParaRPr>
                    </a:p>
                  </a:txBody>
                  <a:tcPr marL="91445" marR="91445" marT="45725" marB="45725"/>
                </a:tc>
                <a:tc>
                  <a:txBody>
                    <a:bodyPr/>
                    <a:lstStyle/>
                    <a:p>
                      <a:r>
                        <a:rPr lang="en-US" sz="1800" b="1" i="0" kern="1200" baseline="0" dirty="0" smtClean="0">
                          <a:solidFill>
                            <a:schemeClr val="bg1"/>
                          </a:solidFill>
                          <a:latin typeface="+mn-lt"/>
                          <a:ea typeface="+mn-ea"/>
                          <a:cs typeface="+mn-cs"/>
                        </a:rPr>
                        <a:t>€600</a:t>
                      </a:r>
                      <a:endParaRPr lang="en-US" sz="1800" b="1" i="0" kern="1200" baseline="0" dirty="0">
                        <a:solidFill>
                          <a:schemeClr val="bg1"/>
                        </a:solidFill>
                        <a:latin typeface="+mn-lt"/>
                        <a:ea typeface="+mn-ea"/>
                        <a:cs typeface="+mn-cs"/>
                      </a:endParaRPr>
                    </a:p>
                  </a:txBody>
                  <a:tcPr marL="91445" marR="91445" marT="45725" marB="45725"/>
                </a:tc>
                <a:tc>
                  <a:txBody>
                    <a:bodyPr/>
                    <a:lstStyle/>
                    <a:p>
                      <a:pPr algn="ctr"/>
                      <a:r>
                        <a:rPr lang="en-US" sz="1800" b="1" i="0" kern="1200" baseline="0" dirty="0" smtClean="0">
                          <a:solidFill>
                            <a:schemeClr val="bg1"/>
                          </a:solidFill>
                          <a:latin typeface="+mn-lt"/>
                          <a:ea typeface="+mn-ea"/>
                          <a:cs typeface="+mn-cs"/>
                        </a:rPr>
                        <a:t>1.2</a:t>
                      </a:r>
                      <a:endParaRPr lang="en-US" sz="1800" b="1" i="0" kern="1200" baseline="0" dirty="0">
                        <a:solidFill>
                          <a:schemeClr val="bg1"/>
                        </a:solidFill>
                        <a:latin typeface="+mn-lt"/>
                        <a:ea typeface="+mn-ea"/>
                        <a:cs typeface="+mn-cs"/>
                      </a:endParaRPr>
                    </a:p>
                  </a:txBody>
                  <a:tcPr marL="91445" marR="91445" marT="45725" marB="45725"/>
                </a:tc>
              </a:tr>
              <a:tr h="640106">
                <a:tc>
                  <a:txBody>
                    <a:bodyPr/>
                    <a:lstStyle/>
                    <a:p>
                      <a:r>
                        <a:rPr lang="en-US" sz="1800" dirty="0" smtClean="0">
                          <a:solidFill>
                            <a:schemeClr val="bg1"/>
                          </a:solidFill>
                        </a:rPr>
                        <a:t>Available Reserves</a:t>
                      </a:r>
                      <a:endParaRPr lang="en-US" sz="1800" dirty="0">
                        <a:solidFill>
                          <a:schemeClr val="bg1"/>
                        </a:solidFill>
                      </a:endParaRPr>
                    </a:p>
                  </a:txBody>
                  <a:tcPr marL="91445" marR="91445" marT="45725" marB="45725"/>
                </a:tc>
                <a:tc>
                  <a:txBody>
                    <a:bodyPr/>
                    <a:lstStyle/>
                    <a:p>
                      <a:r>
                        <a:rPr lang="en-US" sz="1800" b="1" i="0" kern="1200" baseline="0" dirty="0" smtClean="0">
                          <a:solidFill>
                            <a:schemeClr val="bg1"/>
                          </a:solidFill>
                          <a:latin typeface="+mn-lt"/>
                          <a:ea typeface="+mn-ea"/>
                          <a:cs typeface="+mn-cs"/>
                        </a:rPr>
                        <a:t>£1000</a:t>
                      </a:r>
                      <a:endParaRPr lang="en-US" sz="1800" b="1" i="0" kern="1200" baseline="0" dirty="0">
                        <a:solidFill>
                          <a:schemeClr val="bg1"/>
                        </a:solidFill>
                        <a:latin typeface="+mn-lt"/>
                        <a:ea typeface="+mn-ea"/>
                        <a:cs typeface="+mn-cs"/>
                      </a:endParaRPr>
                    </a:p>
                  </a:txBody>
                  <a:tcPr marL="91445" marR="91445" marT="45725" marB="45725"/>
                </a:tc>
                <a:tc>
                  <a:txBody>
                    <a:bodyPr/>
                    <a:lstStyle/>
                    <a:p>
                      <a:endParaRPr lang="en-US" sz="1800" b="1" i="0" kern="1200" baseline="0" dirty="0">
                        <a:solidFill>
                          <a:schemeClr val="bg1"/>
                        </a:solidFill>
                        <a:latin typeface="+mn-lt"/>
                        <a:ea typeface="+mn-ea"/>
                        <a:cs typeface="+mn-cs"/>
                      </a:endParaRPr>
                    </a:p>
                  </a:txBody>
                  <a:tcPr marL="91445" marR="91445" marT="45725" marB="45725"/>
                </a:tc>
                <a:tc>
                  <a:txBody>
                    <a:bodyPr/>
                    <a:lstStyle/>
                    <a:p>
                      <a:endParaRPr lang="en-US" sz="1800" b="1" i="0" kern="1200" baseline="0" dirty="0">
                        <a:solidFill>
                          <a:schemeClr val="bg1"/>
                        </a:solidFill>
                        <a:latin typeface="+mn-lt"/>
                        <a:ea typeface="+mn-ea"/>
                        <a:cs typeface="+mn-cs"/>
                      </a:endParaRPr>
                    </a:p>
                  </a:txBody>
                  <a:tcPr marL="91445" marR="91445" marT="45725" marB="45725"/>
                </a:tc>
              </a:tr>
            </a:tbl>
          </a:graphicData>
        </a:graphic>
      </p:graphicFrame>
      <p:sp>
        <p:nvSpPr>
          <p:cNvPr id="33828" name="TextBox 7"/>
          <p:cNvSpPr txBox="1">
            <a:spLocks noChangeArrowheads="1"/>
          </p:cNvSpPr>
          <p:nvPr/>
        </p:nvSpPr>
        <p:spPr bwMode="auto">
          <a:xfrm>
            <a:off x="341313" y="3316288"/>
            <a:ext cx="2565400"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b="0" dirty="0">
                <a:solidFill>
                  <a:schemeClr val="accent1"/>
                </a:solidFill>
              </a:rPr>
              <a:t>Floating rate on day </a:t>
            </a:r>
            <a:br>
              <a:rPr lang="en-US" b="0" dirty="0">
                <a:solidFill>
                  <a:schemeClr val="accent1"/>
                </a:solidFill>
              </a:rPr>
            </a:br>
            <a:r>
              <a:rPr lang="en-US" b="0" dirty="0">
                <a:solidFill>
                  <a:schemeClr val="accent1"/>
                </a:solidFill>
              </a:rPr>
              <a:t>   of display = 1.8</a:t>
            </a:r>
            <a:br>
              <a:rPr lang="en-US" b="0" dirty="0">
                <a:solidFill>
                  <a:schemeClr val="accent1"/>
                </a:solidFill>
              </a:rPr>
            </a:br>
            <a:endParaRPr lang="en-US" b="0" dirty="0">
              <a:solidFill>
                <a:schemeClr val="accent1"/>
              </a:solidFill>
            </a:endParaRPr>
          </a:p>
          <a:p>
            <a:pPr eaLnBrk="1" hangingPunct="1"/>
            <a:r>
              <a:rPr lang="en-US" b="0" dirty="0">
                <a:solidFill>
                  <a:schemeClr val="accent1"/>
                </a:solidFill>
              </a:rPr>
              <a:t>Net total incurred = </a:t>
            </a:r>
            <a:br>
              <a:rPr lang="en-US" b="0" dirty="0">
                <a:solidFill>
                  <a:schemeClr val="accent1"/>
                </a:solidFill>
              </a:rPr>
            </a:br>
            <a:r>
              <a:rPr lang="en-US" b="0" dirty="0">
                <a:solidFill>
                  <a:schemeClr val="accent1"/>
                </a:solidFill>
              </a:rPr>
              <a:t>   £</a:t>
            </a:r>
            <a:r>
              <a:rPr lang="en-US" b="0" dirty="0" smtClean="0">
                <a:solidFill>
                  <a:schemeClr val="accent1"/>
                </a:solidFill>
              </a:rPr>
              <a:t>1000 </a:t>
            </a:r>
            <a:r>
              <a:rPr lang="en-US" b="0" dirty="0">
                <a:solidFill>
                  <a:schemeClr val="accent1"/>
                </a:solidFill>
              </a:rPr>
              <a:t>* 1.8 </a:t>
            </a:r>
            <a:br>
              <a:rPr lang="en-US" b="0" dirty="0">
                <a:solidFill>
                  <a:schemeClr val="accent1"/>
                </a:solidFill>
              </a:rPr>
            </a:br>
            <a:r>
              <a:rPr lang="en-US" b="0" dirty="0">
                <a:solidFill>
                  <a:schemeClr val="accent1"/>
                </a:solidFill>
              </a:rPr>
              <a:t>   + (750+600)</a:t>
            </a:r>
            <a:br>
              <a:rPr lang="en-US" b="0" dirty="0">
                <a:solidFill>
                  <a:schemeClr val="accent1"/>
                </a:solidFill>
              </a:rPr>
            </a:br>
            <a:r>
              <a:rPr lang="en-US" b="0" dirty="0">
                <a:solidFill>
                  <a:schemeClr val="accent1"/>
                </a:solidFill>
              </a:rPr>
              <a:t>    = €</a:t>
            </a:r>
            <a:r>
              <a:rPr lang="en-US" b="0" dirty="0" smtClean="0">
                <a:solidFill>
                  <a:schemeClr val="accent1"/>
                </a:solidFill>
              </a:rPr>
              <a:t>3150</a:t>
            </a:r>
            <a:r>
              <a:rPr lang="en-US" b="0" dirty="0">
                <a:solidFill>
                  <a:schemeClr val="accent1"/>
                </a:solidFill>
              </a:rPr>
              <a:t/>
            </a:r>
            <a:br>
              <a:rPr lang="en-US" b="0" dirty="0">
                <a:solidFill>
                  <a:schemeClr val="accent1"/>
                </a:solidFill>
              </a:rPr>
            </a:br>
            <a:endParaRPr lang="en-US" b="0" dirty="0">
              <a:solidFill>
                <a:schemeClr val="accent1"/>
              </a:solidFill>
            </a:endParaRPr>
          </a:p>
          <a:p>
            <a:pPr eaLnBrk="1" hangingPunct="1"/>
            <a:r>
              <a:rPr lang="en-US" b="0" dirty="0">
                <a:solidFill>
                  <a:schemeClr val="accent1"/>
                </a:solidFill>
              </a:rPr>
              <a:t>Total payments = </a:t>
            </a:r>
            <a:br>
              <a:rPr lang="en-US" b="0" dirty="0">
                <a:solidFill>
                  <a:schemeClr val="accent1"/>
                </a:solidFill>
              </a:rPr>
            </a:br>
            <a:r>
              <a:rPr lang="en-US" b="0" dirty="0">
                <a:solidFill>
                  <a:schemeClr val="accent1"/>
                </a:solidFill>
              </a:rPr>
              <a:t> </a:t>
            </a:r>
            <a:r>
              <a:rPr lang="en-US" b="0" dirty="0" smtClean="0">
                <a:solidFill>
                  <a:schemeClr val="accent1"/>
                </a:solidFill>
              </a:rPr>
              <a:t>€1350</a:t>
            </a:r>
            <a:endParaRPr lang="en-US" b="0" dirty="0">
              <a:solidFill>
                <a:schemeClr val="accent1"/>
              </a:solidFill>
              <a:latin typeface="Calibri"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t>Lesson outline</a:t>
            </a:r>
          </a:p>
        </p:txBody>
      </p:sp>
      <p:sp>
        <p:nvSpPr>
          <p:cNvPr id="11267" name="Rectangle 3"/>
          <p:cNvSpPr>
            <a:spLocks noGrp="1" noChangeArrowheads="1"/>
          </p:cNvSpPr>
          <p:nvPr>
            <p:ph idx="1"/>
          </p:nvPr>
        </p:nvSpPr>
        <p:spPr/>
        <p:txBody>
          <a:bodyPr/>
          <a:lstStyle/>
          <a:p>
            <a:pPr>
              <a:buFont typeface="Arial" charset="0"/>
              <a:buChar char="•"/>
              <a:defRPr/>
            </a:pPr>
            <a:r>
              <a:rPr lang="en-US" dirty="0" smtClean="0"/>
              <a:t>Multicurrency mode (review)</a:t>
            </a:r>
          </a:p>
          <a:p>
            <a:pPr>
              <a:buFont typeface="Arial" charset="0"/>
              <a:buChar char="•"/>
              <a:defRPr/>
            </a:pPr>
            <a:r>
              <a:rPr lang="en-US" dirty="0" smtClean="0">
                <a:solidFill>
                  <a:schemeClr val="bg2">
                    <a:lumMod val="60000"/>
                    <a:lumOff val="40000"/>
                  </a:schemeClr>
                </a:solidFill>
              </a:rPr>
              <a:t>Multicurrency reserving</a:t>
            </a:r>
          </a:p>
          <a:p>
            <a:pPr>
              <a:buFont typeface="Arial" charset="0"/>
              <a:buChar char="•"/>
              <a:defRPr/>
            </a:pPr>
            <a:r>
              <a:rPr lang="en-US" dirty="0" smtClean="0">
                <a:solidFill>
                  <a:schemeClr val="bg2">
                    <a:lumMod val="60000"/>
                    <a:lumOff val="40000"/>
                  </a:schemeClr>
                </a:solidFill>
              </a:rPr>
              <a:t>Creating reserves in non-claim currency</a:t>
            </a:r>
          </a:p>
          <a:p>
            <a:pPr>
              <a:buFont typeface="Arial" charset="0"/>
              <a:buChar char="•"/>
              <a:defRPr/>
            </a:pPr>
            <a:r>
              <a:rPr lang="en-US" dirty="0" smtClean="0">
                <a:solidFill>
                  <a:schemeClr val="bg2">
                    <a:lumMod val="60000"/>
                    <a:lumOff val="40000"/>
                  </a:schemeClr>
                </a:solidFill>
              </a:rPr>
              <a:t>Configuring multicurrency features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03225" y="120650"/>
            <a:ext cx="8318500" cy="742950"/>
          </a:xfrm>
        </p:spPr>
        <p:txBody>
          <a:bodyPr/>
          <a:lstStyle/>
          <a:p>
            <a:pPr eaLnBrk="1" hangingPunct="1"/>
            <a:r>
              <a:rPr lang="en-US" smtClean="0"/>
              <a:t> Lesson objectives review</a:t>
            </a:r>
          </a:p>
        </p:txBody>
      </p:sp>
      <p:sp>
        <p:nvSpPr>
          <p:cNvPr id="34819"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Describe what multicurrency reserving is and why carriers need it</a:t>
            </a:r>
          </a:p>
          <a:p>
            <a:pPr lvl="1" eaLnBrk="1" hangingPunct="1"/>
            <a:r>
              <a:rPr lang="en-US" smtClean="0"/>
              <a:t>Describe how ClaimCenter manages reserves that are in a currency other than the claim currency</a:t>
            </a:r>
          </a:p>
          <a:p>
            <a:pPr lvl="1" eaLnBrk="1" hangingPunct="1"/>
            <a:r>
              <a:rPr lang="en-US" smtClean="0"/>
              <a:t>Create a reserve in a currency other than the claim currency</a:t>
            </a:r>
          </a:p>
          <a:p>
            <a:pPr lvl="1" eaLnBrk="1" hangingPunct="1"/>
            <a:r>
              <a:rPr lang="en-US" smtClean="0"/>
              <a:t>Configure multicurrency features</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Review questions</a:t>
            </a:r>
          </a:p>
        </p:txBody>
      </p:sp>
      <p:sp>
        <p:nvSpPr>
          <p:cNvPr id="35843" name="Rectangle 45"/>
          <p:cNvSpPr>
            <a:spLocks noGrp="1" noChangeArrowheads="1"/>
          </p:cNvSpPr>
          <p:nvPr>
            <p:ph idx="1"/>
          </p:nvPr>
        </p:nvSpPr>
        <p:spPr/>
        <p:txBody>
          <a:bodyPr/>
          <a:lstStyle/>
          <a:p>
            <a:pPr marL="457200" indent="-457200">
              <a:buFont typeface="Webdings" pitchFamily="18" charset="2"/>
              <a:buAutoNum type="arabicPeriod"/>
            </a:pPr>
            <a:r>
              <a:rPr lang="en-US" smtClean="0"/>
              <a:t>What three things must you do to enable multicurrency reserving?</a:t>
            </a:r>
          </a:p>
          <a:p>
            <a:pPr marL="457200" indent="-457200">
              <a:buFont typeface="Webdings" pitchFamily="18" charset="2"/>
              <a:buAutoNum type="arabicPeriod"/>
            </a:pPr>
            <a:r>
              <a:rPr lang="en-US" smtClean="0"/>
              <a:t>What kind of carriers need multicurrency reserving?</a:t>
            </a:r>
          </a:p>
          <a:p>
            <a:pPr marL="457200" indent="-457200">
              <a:buFont typeface="Webdings" pitchFamily="18" charset="2"/>
              <a:buAutoNum type="arabicPeriod"/>
            </a:pPr>
            <a:r>
              <a:rPr lang="en-US" smtClean="0"/>
              <a:t>Suppose you have a claim where the policy currency is Euros and the reserving currency is UK Pounds. You create a reserve, and the value of the Pound against the Euro changes. What changes in ClaimCenter?</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138600339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323" y="2610561"/>
            <a:ext cx="5325102" cy="383118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Lst>
        </p:spPr>
      </p:pic>
      <p:sp>
        <p:nvSpPr>
          <p:cNvPr id="6146" name="Title 1"/>
          <p:cNvSpPr>
            <a:spLocks noGrp="1"/>
          </p:cNvSpPr>
          <p:nvPr>
            <p:ph type="title"/>
          </p:nvPr>
        </p:nvSpPr>
        <p:spPr/>
        <p:txBody>
          <a:bodyPr/>
          <a:lstStyle/>
          <a:p>
            <a:r>
              <a:rPr lang="en-US" smtClean="0"/>
              <a:t>Multicurrency</a:t>
            </a:r>
          </a:p>
        </p:txBody>
      </p:sp>
      <p:sp>
        <p:nvSpPr>
          <p:cNvPr id="6147" name="Content Placeholder 2"/>
          <p:cNvSpPr>
            <a:spLocks noGrp="1"/>
          </p:cNvSpPr>
          <p:nvPr>
            <p:ph idx="1"/>
          </p:nvPr>
        </p:nvSpPr>
        <p:spPr/>
        <p:txBody>
          <a:bodyPr/>
          <a:lstStyle/>
          <a:p>
            <a:pPr>
              <a:buFont typeface="Arial" charset="0"/>
              <a:buChar char="•"/>
            </a:pPr>
            <a:r>
              <a:rPr lang="en-US" dirty="0" smtClean="0"/>
              <a:t>Multicurrency mode provides the ability to display and process financial transactions in multiple currencies</a:t>
            </a:r>
          </a:p>
          <a:p>
            <a:pPr>
              <a:buFont typeface="Arial" charset="0"/>
              <a:buChar char="•"/>
            </a:pPr>
            <a:r>
              <a:rPr lang="en-US" dirty="0" smtClean="0"/>
              <a:t>Costs may need to be calculated in global currencies, depending on the loss location, residence, other factors</a:t>
            </a:r>
          </a:p>
          <a:p>
            <a:pPr>
              <a:buFont typeface="Arial" charset="0"/>
              <a:buChar char="•"/>
            </a:pPr>
            <a:endParaRPr lang="en-US" dirty="0" smtClean="0"/>
          </a:p>
        </p:txBody>
      </p:sp>
      <p:sp>
        <p:nvSpPr>
          <p:cNvPr id="6149" name="Rectangle 4"/>
          <p:cNvSpPr>
            <a:spLocks noChangeArrowheads="1"/>
          </p:cNvSpPr>
          <p:nvPr/>
        </p:nvSpPr>
        <p:spPr bwMode="auto">
          <a:xfrm>
            <a:off x="1989068" y="4203371"/>
            <a:ext cx="1791364" cy="668882"/>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6" name="TextBox 2"/>
          <p:cNvSpPr txBox="1">
            <a:spLocks noChangeArrowheads="1"/>
          </p:cNvSpPr>
          <p:nvPr/>
        </p:nvSpPr>
        <p:spPr bwMode="auto">
          <a:xfrm>
            <a:off x="5963904" y="3320900"/>
            <a:ext cx="2946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smtClean="0">
                <a:solidFill>
                  <a:srgbClr val="C00000"/>
                </a:solidFill>
                <a:latin typeface="Calibri" pitchFamily="34" charset="0"/>
              </a:rPr>
              <a:t>Payment for CA$5,000.00 Canadian dollar cost incurred; this is $4,236.13 US Dollars</a:t>
            </a:r>
            <a:endParaRPr lang="en-US" dirty="0">
              <a:solidFill>
                <a:srgbClr val="C00000"/>
              </a:solidFill>
              <a:latin typeface="Calibri" pitchFamily="34" charset="0"/>
            </a:endParaRPr>
          </a:p>
        </p:txBody>
      </p:sp>
      <p:cxnSp>
        <p:nvCxnSpPr>
          <p:cNvPr id="7" name="Straight Arrow Connector 3"/>
          <p:cNvCxnSpPr>
            <a:cxnSpLocks noChangeShapeType="1"/>
          </p:cNvCxnSpPr>
          <p:nvPr/>
        </p:nvCxnSpPr>
        <p:spPr bwMode="auto">
          <a:xfrm flipV="1">
            <a:off x="3780432" y="4084128"/>
            <a:ext cx="2156346" cy="484424"/>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Multicurrency in ClaimCenter 7</a:t>
            </a:r>
          </a:p>
        </p:txBody>
      </p:sp>
      <p:sp>
        <p:nvSpPr>
          <p:cNvPr id="3" name="Content Placeholder 2"/>
          <p:cNvSpPr>
            <a:spLocks noGrp="1"/>
          </p:cNvSpPr>
          <p:nvPr>
            <p:ph idx="1"/>
          </p:nvPr>
        </p:nvSpPr>
        <p:spPr/>
        <p:txBody>
          <a:bodyPr/>
          <a:lstStyle/>
          <a:p>
            <a:pPr>
              <a:defRPr/>
            </a:pPr>
            <a:r>
              <a:rPr lang="en-US" dirty="0" smtClean="0"/>
              <a:t>ClaimCenter 7 with multicurrency mode enabled offers several features, which meet the needs of many carriers</a:t>
            </a:r>
          </a:p>
          <a:p>
            <a:pPr>
              <a:defRPr/>
            </a:pPr>
            <a:r>
              <a:rPr lang="en-US" dirty="0" smtClean="0"/>
              <a:t>The </a:t>
            </a:r>
            <a:r>
              <a:rPr lang="en-US" b="1" dirty="0" smtClean="0"/>
              <a:t>default currency</a:t>
            </a:r>
            <a:r>
              <a:rPr lang="en-US" dirty="0" smtClean="0"/>
              <a:t> is the currency of record for the ClaimCenter implementation, set in the </a:t>
            </a:r>
            <a:r>
              <a:rPr lang="en-US" dirty="0">
                <a:solidFill>
                  <a:schemeClr val="accent6">
                    <a:lumMod val="75000"/>
                  </a:schemeClr>
                </a:solidFill>
              </a:rPr>
              <a:t>config.xml </a:t>
            </a:r>
            <a:r>
              <a:rPr lang="en-US" dirty="0" smtClean="0"/>
              <a:t>file</a:t>
            </a:r>
          </a:p>
          <a:p>
            <a:pPr lvl="1">
              <a:defRPr/>
            </a:pPr>
            <a:r>
              <a:rPr lang="en-US" dirty="0" smtClean="0"/>
              <a:t>Set the </a:t>
            </a:r>
            <a:r>
              <a:rPr lang="en-US" dirty="0" err="1" smtClean="0">
                <a:solidFill>
                  <a:schemeClr val="accent6">
                    <a:lumMod val="75000"/>
                  </a:schemeClr>
                </a:solidFill>
              </a:rPr>
              <a:t>DefaultApplicationCurrency</a:t>
            </a:r>
            <a:r>
              <a:rPr lang="en-US" dirty="0" smtClean="0"/>
              <a:t> parameter</a:t>
            </a:r>
          </a:p>
          <a:p>
            <a:pPr lvl="2">
              <a:defRPr/>
            </a:pPr>
            <a:r>
              <a:rPr lang="en-US" dirty="0" smtClean="0"/>
              <a:t>Must match a currency specified in the </a:t>
            </a:r>
            <a:r>
              <a:rPr lang="en-US" dirty="0" smtClean="0">
                <a:solidFill>
                  <a:schemeClr val="accent6">
                    <a:lumMod val="75000"/>
                  </a:schemeClr>
                </a:solidFill>
              </a:rPr>
              <a:t>Currency</a:t>
            </a:r>
            <a:r>
              <a:rPr lang="en-US" dirty="0" smtClean="0"/>
              <a:t> </a:t>
            </a:r>
            <a:r>
              <a:rPr lang="en-US" dirty="0" err="1" smtClean="0"/>
              <a:t>typelist</a:t>
            </a:r>
            <a:endParaRPr lang="en-US" dirty="0" smtClean="0"/>
          </a:p>
          <a:p>
            <a:pPr>
              <a:defRPr/>
            </a:pPr>
            <a:r>
              <a:rPr lang="en-US" dirty="0" smtClean="0"/>
              <a:t>Individual policies can have a </a:t>
            </a:r>
            <a:r>
              <a:rPr lang="en-US" b="1" dirty="0" smtClean="0"/>
              <a:t>policy currency</a:t>
            </a:r>
            <a:r>
              <a:rPr lang="en-US" dirty="0" smtClean="0"/>
              <a:t> which may be different from the implementation's default currency</a:t>
            </a:r>
          </a:p>
          <a:p>
            <a:pPr lvl="1">
              <a:defRPr/>
            </a:pPr>
            <a:r>
              <a:rPr lang="en-US" dirty="0" smtClean="0"/>
              <a:t>The </a:t>
            </a:r>
            <a:r>
              <a:rPr lang="en-US" b="1" dirty="0" smtClean="0"/>
              <a:t>claim currency</a:t>
            </a:r>
            <a:r>
              <a:rPr lang="en-US" dirty="0" smtClean="0"/>
              <a:t> derives from the policy currency</a:t>
            </a:r>
          </a:p>
          <a:p>
            <a:pPr>
              <a:defRPr/>
            </a:pPr>
            <a:r>
              <a:rPr lang="en-US" dirty="0" smtClean="0"/>
              <a:t>Individual transactions can have a </a:t>
            </a:r>
            <a:r>
              <a:rPr lang="en-US" b="1" dirty="0" smtClean="0"/>
              <a:t>transaction currency</a:t>
            </a:r>
            <a:r>
              <a:rPr lang="en-US" dirty="0" smtClean="0"/>
              <a:t> which may be different from both the policy and default currencies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Multicurrency in ClaimCenter 7</a:t>
            </a:r>
            <a:br>
              <a:rPr lang="en-US" dirty="0" smtClean="0"/>
            </a:br>
            <a:r>
              <a:rPr lang="en-US" sz="2000" dirty="0" smtClean="0"/>
              <a:t>Continued</a:t>
            </a:r>
          </a:p>
        </p:txBody>
      </p:sp>
      <p:sp>
        <p:nvSpPr>
          <p:cNvPr id="8195" name="Content Placeholder 2"/>
          <p:cNvSpPr>
            <a:spLocks noGrp="1"/>
          </p:cNvSpPr>
          <p:nvPr>
            <p:ph idx="1"/>
          </p:nvPr>
        </p:nvSpPr>
        <p:spPr/>
        <p:txBody>
          <a:bodyPr/>
          <a:lstStyle/>
          <a:p>
            <a:pPr>
              <a:buFont typeface="Arial" charset="0"/>
              <a:buChar char="•"/>
            </a:pPr>
            <a:r>
              <a:rPr lang="en-US" smtClean="0"/>
              <a:t>Individual reserves may be set in a different currency</a:t>
            </a:r>
          </a:p>
          <a:p>
            <a:pPr lvl="1"/>
            <a:r>
              <a:rPr lang="en-US" smtClean="0"/>
              <a:t>Always tracked in the claim currency</a:t>
            </a:r>
          </a:p>
          <a:p>
            <a:pPr>
              <a:buFont typeface="Arial" charset="0"/>
              <a:buChar char="•"/>
            </a:pPr>
            <a:r>
              <a:rPr lang="en-US" smtClean="0"/>
              <a:t>Checks and payments may use any currency</a:t>
            </a:r>
          </a:p>
          <a:p>
            <a:pPr>
              <a:buFont typeface="Arial" charset="0"/>
              <a:buChar char="•"/>
            </a:pPr>
            <a:r>
              <a:rPr lang="en-US" smtClean="0"/>
              <a:t>The amount in the claim currency remains fixed </a:t>
            </a:r>
          </a:p>
          <a:p>
            <a:pPr lvl="1"/>
            <a:r>
              <a:rPr lang="en-US" smtClean="0"/>
              <a:t>Reserves in the transaction currency may become inadequate if the claim currency becomes relatively stronger due to exchange rates changing in favor of the claim currency</a:t>
            </a:r>
          </a:p>
        </p:txBody>
      </p:sp>
      <p:grpSp>
        <p:nvGrpSpPr>
          <p:cNvPr id="8196" name="Group 31"/>
          <p:cNvGrpSpPr>
            <a:grpSpLocks/>
          </p:cNvGrpSpPr>
          <p:nvPr/>
        </p:nvGrpSpPr>
        <p:grpSpPr bwMode="auto">
          <a:xfrm>
            <a:off x="792163" y="4217988"/>
            <a:ext cx="939800" cy="911225"/>
            <a:chOff x="4200" y="2899"/>
            <a:chExt cx="915" cy="885"/>
          </a:xfrm>
        </p:grpSpPr>
        <p:sp>
          <p:nvSpPr>
            <p:cNvPr id="8217" name="Rectangle 32"/>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8218" name="AutoShape 33"/>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19" name="AutoShape 34"/>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20" name="AutoShape 35"/>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21" name="Freeform 36"/>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22" name="Freeform 37"/>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23" name="Freeform 38"/>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24" name="Freeform 39"/>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25" name="Freeform 40"/>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26" name="Freeform 41"/>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27" name="Freeform 42"/>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28" name="Line 43"/>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29" name="Line 44"/>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30" name="Line 45"/>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31" name="Line 46"/>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32" name="Line 47"/>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33" name="Line 48"/>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8197" name="TextBox 1"/>
          <p:cNvSpPr txBox="1">
            <a:spLocks noChangeArrowheads="1"/>
          </p:cNvSpPr>
          <p:nvPr/>
        </p:nvSpPr>
        <p:spPr bwMode="auto">
          <a:xfrm>
            <a:off x="2222500" y="4217988"/>
            <a:ext cx="65103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00B050"/>
                </a:solidFill>
                <a:latin typeface="Calibri" pitchFamily="34" charset="0"/>
              </a:rPr>
              <a:t>June </a:t>
            </a:r>
            <a:r>
              <a:rPr lang="en-US" dirty="0" smtClean="0">
                <a:solidFill>
                  <a:srgbClr val="00B050"/>
                </a:solidFill>
                <a:latin typeface="Calibri" pitchFamily="34" charset="0"/>
              </a:rPr>
              <a:t>24: </a:t>
            </a:r>
            <a:r>
              <a:rPr lang="en-US" dirty="0">
                <a:solidFill>
                  <a:srgbClr val="00B050"/>
                </a:solidFill>
                <a:latin typeface="Calibri" pitchFamily="34" charset="0"/>
              </a:rPr>
              <a:t>€ </a:t>
            </a:r>
            <a:r>
              <a:rPr lang="en-US" dirty="0" smtClean="0">
                <a:solidFill>
                  <a:srgbClr val="00B050"/>
                </a:solidFill>
                <a:latin typeface="Calibri" pitchFamily="34" charset="0"/>
              </a:rPr>
              <a:t>1,00 </a:t>
            </a:r>
            <a:r>
              <a:rPr lang="en-US" dirty="0">
                <a:solidFill>
                  <a:srgbClr val="00B050"/>
                </a:solidFill>
                <a:latin typeface="Calibri" pitchFamily="34" charset="0"/>
              </a:rPr>
              <a:t>= $US 1.25</a:t>
            </a:r>
          </a:p>
          <a:p>
            <a:pPr eaLnBrk="1" hangingPunct="1"/>
            <a:r>
              <a:rPr lang="en-US" dirty="0">
                <a:solidFill>
                  <a:srgbClr val="00B050"/>
                </a:solidFill>
                <a:latin typeface="Calibri" pitchFamily="34" charset="0"/>
              </a:rPr>
              <a:t>	   Add reserve line of € </a:t>
            </a:r>
            <a:r>
              <a:rPr lang="en-US" dirty="0" smtClean="0">
                <a:solidFill>
                  <a:srgbClr val="00B050"/>
                </a:solidFill>
                <a:latin typeface="Calibri" pitchFamily="34" charset="0"/>
              </a:rPr>
              <a:t>1600,00</a:t>
            </a:r>
            <a:endParaRPr lang="en-US" dirty="0">
              <a:solidFill>
                <a:srgbClr val="00B050"/>
              </a:solidFill>
              <a:latin typeface="Calibri" pitchFamily="34" charset="0"/>
            </a:endParaRPr>
          </a:p>
          <a:p>
            <a:pPr eaLnBrk="1" hangingPunct="1"/>
            <a:r>
              <a:rPr lang="en-US" dirty="0">
                <a:solidFill>
                  <a:srgbClr val="00B050"/>
                </a:solidFill>
                <a:latin typeface="Calibri" pitchFamily="34" charset="0"/>
              </a:rPr>
              <a:t>	   Actual reserve is $US </a:t>
            </a:r>
            <a:r>
              <a:rPr lang="en-US" dirty="0" smtClean="0">
                <a:solidFill>
                  <a:srgbClr val="00B050"/>
                </a:solidFill>
                <a:latin typeface="Calibri" pitchFamily="34" charset="0"/>
              </a:rPr>
              <a:t>2000.00</a:t>
            </a:r>
            <a:endParaRPr lang="en-US" dirty="0">
              <a:solidFill>
                <a:srgbClr val="00B050"/>
              </a:solidFill>
              <a:latin typeface="Calibri" pitchFamily="34" charset="0"/>
            </a:endParaRPr>
          </a:p>
        </p:txBody>
      </p:sp>
      <p:grpSp>
        <p:nvGrpSpPr>
          <p:cNvPr id="8198" name="Group 31"/>
          <p:cNvGrpSpPr>
            <a:grpSpLocks/>
          </p:cNvGrpSpPr>
          <p:nvPr/>
        </p:nvGrpSpPr>
        <p:grpSpPr bwMode="auto">
          <a:xfrm>
            <a:off x="897955" y="5356225"/>
            <a:ext cx="696620" cy="675439"/>
            <a:chOff x="4200" y="2899"/>
            <a:chExt cx="915" cy="885"/>
          </a:xfrm>
        </p:grpSpPr>
        <p:sp>
          <p:nvSpPr>
            <p:cNvPr id="8200" name="Rectangle 32"/>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8201" name="AutoShape 33"/>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02" name="AutoShape 34"/>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03" name="AutoShape 35"/>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04" name="Freeform 36"/>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05" name="Freeform 37"/>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06" name="Freeform 38"/>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07" name="Freeform 39"/>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08" name="Freeform 40"/>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09" name="Freeform 41"/>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10" name="Freeform 42"/>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11" name="Line 43"/>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12" name="Line 44"/>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13" name="Line 45"/>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14" name="Line 46"/>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15" name="Line 47"/>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16" name="Line 48"/>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8199" name="TextBox 40"/>
          <p:cNvSpPr txBox="1">
            <a:spLocks noChangeArrowheads="1"/>
          </p:cNvSpPr>
          <p:nvPr/>
        </p:nvSpPr>
        <p:spPr bwMode="auto">
          <a:xfrm>
            <a:off x="2219325" y="5356225"/>
            <a:ext cx="65103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00B050"/>
                </a:solidFill>
                <a:latin typeface="Calibri" pitchFamily="34" charset="0"/>
              </a:rPr>
              <a:t>June </a:t>
            </a:r>
            <a:r>
              <a:rPr lang="en-US" dirty="0" smtClean="0">
                <a:solidFill>
                  <a:srgbClr val="00B050"/>
                </a:solidFill>
                <a:latin typeface="Calibri" pitchFamily="34" charset="0"/>
              </a:rPr>
              <a:t>26: </a:t>
            </a:r>
            <a:r>
              <a:rPr lang="en-US" dirty="0">
                <a:solidFill>
                  <a:srgbClr val="00B050"/>
                </a:solidFill>
                <a:latin typeface="Calibri" pitchFamily="34" charset="0"/>
              </a:rPr>
              <a:t>€ </a:t>
            </a:r>
            <a:r>
              <a:rPr lang="en-US" dirty="0" smtClean="0">
                <a:solidFill>
                  <a:srgbClr val="00B050"/>
                </a:solidFill>
                <a:latin typeface="Calibri" pitchFamily="34" charset="0"/>
              </a:rPr>
              <a:t>1,00 </a:t>
            </a:r>
            <a:r>
              <a:rPr lang="en-US" dirty="0">
                <a:solidFill>
                  <a:srgbClr val="00B050"/>
                </a:solidFill>
                <a:latin typeface="Calibri" pitchFamily="34" charset="0"/>
              </a:rPr>
              <a:t>= $US 1.60</a:t>
            </a:r>
          </a:p>
          <a:p>
            <a:pPr eaLnBrk="1" hangingPunct="1"/>
            <a:r>
              <a:rPr lang="en-US" dirty="0">
                <a:solidFill>
                  <a:srgbClr val="00B050"/>
                </a:solidFill>
                <a:latin typeface="Calibri" pitchFamily="34" charset="0"/>
              </a:rPr>
              <a:t>	  $US </a:t>
            </a:r>
            <a:r>
              <a:rPr lang="en-US" dirty="0" smtClean="0">
                <a:solidFill>
                  <a:srgbClr val="00B050"/>
                </a:solidFill>
                <a:latin typeface="Calibri" pitchFamily="34" charset="0"/>
              </a:rPr>
              <a:t>2000.00 </a:t>
            </a:r>
            <a:r>
              <a:rPr lang="en-US" dirty="0">
                <a:solidFill>
                  <a:srgbClr val="00B050"/>
                </a:solidFill>
                <a:latin typeface="Calibri" pitchFamily="34" charset="0"/>
              </a:rPr>
              <a:t>reserve is now equal to € </a:t>
            </a:r>
            <a:r>
              <a:rPr lang="en-US" dirty="0" smtClean="0">
                <a:solidFill>
                  <a:srgbClr val="00B050"/>
                </a:solidFill>
                <a:latin typeface="Calibri" pitchFamily="34" charset="0"/>
              </a:rPr>
              <a:t>1250,00</a:t>
            </a:r>
            <a:endParaRPr lang="en-US" dirty="0">
              <a:solidFill>
                <a:srgbClr val="00B050"/>
              </a:solidFill>
              <a:latin typeface="Calibri" pitchFamily="34" charset="0"/>
            </a:endParaRPr>
          </a:p>
          <a:p>
            <a:pPr eaLnBrk="1" hangingPunct="1"/>
            <a:r>
              <a:rPr lang="en-US" dirty="0">
                <a:solidFill>
                  <a:srgbClr val="00B050"/>
                </a:solidFill>
                <a:latin typeface="Calibri" pitchFamily="34" charset="0"/>
              </a:rPr>
              <a:t>	  </a:t>
            </a:r>
            <a:r>
              <a:rPr lang="en-US" dirty="0">
                <a:latin typeface="Calibri" pitchFamily="34" charset="0"/>
              </a:rPr>
              <a:t>Reserve may no longer be adequate</a:t>
            </a:r>
            <a:endParaRPr lang="en-US" dirty="0">
              <a:solidFill>
                <a:srgbClr val="00B050"/>
              </a:solidFill>
              <a:latin typeface="Calibri" pitchFamily="34"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Lesson outline</a:t>
            </a:r>
          </a:p>
        </p:txBody>
      </p:sp>
      <p:sp>
        <p:nvSpPr>
          <p:cNvPr id="11267" name="Rectangle 3"/>
          <p:cNvSpPr>
            <a:spLocks noGrp="1" noChangeArrowheads="1"/>
          </p:cNvSpPr>
          <p:nvPr>
            <p:ph idx="1"/>
          </p:nvPr>
        </p:nvSpPr>
        <p:spPr/>
        <p:txBody>
          <a:bodyPr/>
          <a:lstStyle/>
          <a:p>
            <a:pPr>
              <a:buFont typeface="Arial" charset="0"/>
              <a:buChar char="•"/>
              <a:defRPr/>
            </a:pPr>
            <a:r>
              <a:rPr lang="en-US" dirty="0">
                <a:solidFill>
                  <a:schemeClr val="bg2">
                    <a:lumMod val="60000"/>
                    <a:lumOff val="40000"/>
                  </a:schemeClr>
                </a:solidFill>
              </a:rPr>
              <a:t>Multicurrency </a:t>
            </a:r>
            <a:r>
              <a:rPr lang="en-US" dirty="0" smtClean="0">
                <a:solidFill>
                  <a:schemeClr val="bg2">
                    <a:lumMod val="60000"/>
                    <a:lumOff val="40000"/>
                  </a:schemeClr>
                </a:solidFill>
              </a:rPr>
              <a:t>mode (review</a:t>
            </a:r>
            <a:r>
              <a:rPr lang="en-US" dirty="0">
                <a:solidFill>
                  <a:schemeClr val="bg2">
                    <a:lumMod val="60000"/>
                    <a:lumOff val="40000"/>
                  </a:schemeClr>
                </a:solidFill>
              </a:rPr>
              <a:t>)</a:t>
            </a:r>
          </a:p>
          <a:p>
            <a:pPr>
              <a:buFont typeface="Arial" charset="0"/>
              <a:buChar char="•"/>
              <a:defRPr/>
            </a:pPr>
            <a:r>
              <a:rPr lang="en-US" dirty="0" smtClean="0"/>
              <a:t>Multicurrency reserving</a:t>
            </a:r>
          </a:p>
          <a:p>
            <a:pPr>
              <a:buFont typeface="Arial" charset="0"/>
              <a:buChar char="•"/>
              <a:defRPr/>
            </a:pPr>
            <a:r>
              <a:rPr lang="en-US" dirty="0" smtClean="0">
                <a:solidFill>
                  <a:schemeClr val="bg2">
                    <a:lumMod val="60000"/>
                    <a:lumOff val="40000"/>
                  </a:schemeClr>
                </a:solidFill>
              </a:rPr>
              <a:t>Creating reserves in non-claim currency</a:t>
            </a:r>
          </a:p>
          <a:p>
            <a:pPr>
              <a:buFont typeface="Arial" charset="0"/>
              <a:buChar char="•"/>
              <a:defRPr/>
            </a:pPr>
            <a:r>
              <a:rPr lang="en-US" dirty="0" smtClean="0">
                <a:solidFill>
                  <a:schemeClr val="bg2">
                    <a:lumMod val="60000"/>
                    <a:lumOff val="40000"/>
                  </a:schemeClr>
                </a:solidFill>
              </a:rPr>
              <a:t>Configuring multicurrency features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164" y="3187321"/>
            <a:ext cx="2724020" cy="319983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Lst>
        </p:spPr>
      </p:pic>
      <p:sp>
        <p:nvSpPr>
          <p:cNvPr id="10242" name="Title 1"/>
          <p:cNvSpPr>
            <a:spLocks noGrp="1"/>
          </p:cNvSpPr>
          <p:nvPr>
            <p:ph type="title"/>
          </p:nvPr>
        </p:nvSpPr>
        <p:spPr/>
        <p:txBody>
          <a:bodyPr/>
          <a:lstStyle/>
          <a:p>
            <a:r>
              <a:rPr lang="en-US" smtClean="0"/>
              <a:t>Multicurrency reserving</a:t>
            </a:r>
          </a:p>
        </p:txBody>
      </p:sp>
      <p:sp>
        <p:nvSpPr>
          <p:cNvPr id="10243" name="Content Placeholder 2"/>
          <p:cNvSpPr>
            <a:spLocks noGrp="1"/>
          </p:cNvSpPr>
          <p:nvPr>
            <p:ph idx="1"/>
          </p:nvPr>
        </p:nvSpPr>
        <p:spPr/>
        <p:txBody>
          <a:bodyPr/>
          <a:lstStyle/>
          <a:p>
            <a:pPr>
              <a:buFont typeface="Arial" charset="0"/>
              <a:buChar char="•"/>
            </a:pPr>
            <a:r>
              <a:rPr lang="en-US" dirty="0" smtClean="0"/>
              <a:t>Multicurrency reserving is the ability to set reserves in multiple currencies on the claim</a:t>
            </a:r>
          </a:p>
          <a:p>
            <a:pPr lvl="1"/>
            <a:r>
              <a:rPr lang="en-US" dirty="0" smtClean="0"/>
              <a:t>Payments erode reserve in the reserve currency</a:t>
            </a:r>
          </a:p>
          <a:p>
            <a:pPr lvl="1"/>
            <a:r>
              <a:rPr lang="en-US" dirty="0" smtClean="0"/>
              <a:t>Each </a:t>
            </a:r>
            <a:r>
              <a:rPr lang="en-US" dirty="0"/>
              <a:t>reserve </a:t>
            </a:r>
            <a:r>
              <a:rPr lang="en-US" dirty="0" smtClean="0"/>
              <a:t>line on a claim can have different currencies</a:t>
            </a:r>
          </a:p>
          <a:p>
            <a:pPr>
              <a:buFont typeface="Arial" charset="0"/>
              <a:buChar char="•"/>
            </a:pPr>
            <a:endParaRPr lang="en-US" dirty="0" smtClean="0"/>
          </a:p>
          <a:p>
            <a:pPr>
              <a:buFont typeface="Arial" charset="0"/>
              <a:buChar char="•"/>
            </a:pPr>
            <a:endParaRPr lang="en-US" dirty="0" smtClean="0"/>
          </a:p>
        </p:txBody>
      </p:sp>
      <p:sp>
        <p:nvSpPr>
          <p:cNvPr id="10244" name="TextBox 2"/>
          <p:cNvSpPr txBox="1">
            <a:spLocks noChangeArrowheads="1"/>
          </p:cNvSpPr>
          <p:nvPr/>
        </p:nvSpPr>
        <p:spPr bwMode="auto">
          <a:xfrm>
            <a:off x="187881" y="2779713"/>
            <a:ext cx="2406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C00000"/>
                </a:solidFill>
                <a:latin typeface="Calibri" pitchFamily="34" charset="0"/>
              </a:rPr>
              <a:t>Claim currency: USD</a:t>
            </a:r>
          </a:p>
        </p:txBody>
      </p:sp>
      <p:sp>
        <p:nvSpPr>
          <p:cNvPr id="10245" name="TextBox 11"/>
          <p:cNvSpPr txBox="1">
            <a:spLocks noChangeArrowheads="1"/>
          </p:cNvSpPr>
          <p:nvPr/>
        </p:nvSpPr>
        <p:spPr bwMode="auto">
          <a:xfrm>
            <a:off x="4354821" y="3350062"/>
            <a:ext cx="2822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C00000"/>
                </a:solidFill>
                <a:latin typeface="Calibri" pitchFamily="34" charset="0"/>
              </a:rPr>
              <a:t>Reserving currency: CAD</a:t>
            </a:r>
          </a:p>
        </p:txBody>
      </p:sp>
      <p:sp>
        <p:nvSpPr>
          <p:cNvPr id="10247" name="Rectangle 3"/>
          <p:cNvSpPr>
            <a:spLocks noChangeArrowheads="1"/>
          </p:cNvSpPr>
          <p:nvPr/>
        </p:nvSpPr>
        <p:spPr bwMode="auto">
          <a:xfrm>
            <a:off x="4400550" y="4926013"/>
            <a:ext cx="2928938" cy="220662"/>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10249" name="Rectangle 4"/>
          <p:cNvSpPr>
            <a:spLocks noChangeArrowheads="1"/>
          </p:cNvSpPr>
          <p:nvPr/>
        </p:nvSpPr>
        <p:spPr bwMode="auto">
          <a:xfrm>
            <a:off x="289441" y="6077589"/>
            <a:ext cx="2522606" cy="309563"/>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pic>
        <p:nvPicPr>
          <p:cNvPr id="2050" name="Picture 2" descr="http://ppgmvp.com/ppgmvp/media/video/Images%20Marketing/MVP-CAN-FLA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22804" y="3255663"/>
            <a:ext cx="663575" cy="48013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ppgmvp.com/ppgmvp/media/video/Images%20Marketing/MVP-USA-FLA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82859" y="2611940"/>
            <a:ext cx="784772" cy="56782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6203" y="3782918"/>
            <a:ext cx="5867400" cy="16668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Lst>
        </p:spPr>
      </p:pic>
      <p:sp>
        <p:nvSpPr>
          <p:cNvPr id="14" name="Rectangle 4"/>
          <p:cNvSpPr>
            <a:spLocks noChangeArrowheads="1"/>
          </p:cNvSpPr>
          <p:nvPr/>
        </p:nvSpPr>
        <p:spPr bwMode="auto">
          <a:xfrm>
            <a:off x="3853781" y="5146675"/>
            <a:ext cx="5219822" cy="303118"/>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Example: cross-border scenarios</a:t>
            </a:r>
          </a:p>
        </p:txBody>
      </p:sp>
      <p:sp>
        <p:nvSpPr>
          <p:cNvPr id="12291" name="Content Placeholder 2"/>
          <p:cNvSpPr>
            <a:spLocks noGrp="1"/>
          </p:cNvSpPr>
          <p:nvPr>
            <p:ph idx="1"/>
          </p:nvPr>
        </p:nvSpPr>
        <p:spPr/>
        <p:txBody>
          <a:bodyPr/>
          <a:lstStyle/>
          <a:p>
            <a:pPr>
              <a:buFont typeface="Arial" charset="0"/>
              <a:buChar char="•"/>
            </a:pPr>
            <a:r>
              <a:rPr lang="en-US" smtClean="0"/>
              <a:t>In </a:t>
            </a:r>
            <a:r>
              <a:rPr lang="en-US" b="1" smtClean="0"/>
              <a:t>cross-border scenarios</a:t>
            </a:r>
            <a:r>
              <a:rPr lang="en-US" smtClean="0"/>
              <a:t>, carriers that issue policies in one currency need to process transactions in other currencies</a:t>
            </a:r>
          </a:p>
          <a:p>
            <a:pPr lvl="1"/>
            <a:r>
              <a:rPr lang="en-US" smtClean="0"/>
              <a:t>Example: US resident drives into Canada, has an accident, and needs repairs paid in Canadian dollars</a:t>
            </a:r>
          </a:p>
          <a:p>
            <a:pPr>
              <a:buFont typeface="Arial" charset="0"/>
              <a:buChar char="•"/>
            </a:pPr>
            <a:r>
              <a:rPr lang="en-US" smtClean="0"/>
              <a:t>Typically does not require multicurrency reserving </a:t>
            </a:r>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lvl="1"/>
            <a:endParaRPr lang="en-US" smtClean="0"/>
          </a:p>
        </p:txBody>
      </p:sp>
      <p:grpSp>
        <p:nvGrpSpPr>
          <p:cNvPr id="12292" name="Group 1"/>
          <p:cNvGrpSpPr>
            <a:grpSpLocks/>
          </p:cNvGrpSpPr>
          <p:nvPr/>
        </p:nvGrpSpPr>
        <p:grpSpPr bwMode="auto">
          <a:xfrm>
            <a:off x="493713" y="3703638"/>
            <a:ext cx="8189912" cy="1503362"/>
            <a:chOff x="493713" y="4604308"/>
            <a:chExt cx="8189912" cy="1503362"/>
          </a:xfrm>
        </p:grpSpPr>
        <p:grpSp>
          <p:nvGrpSpPr>
            <p:cNvPr id="12293" name="Group 4"/>
            <p:cNvGrpSpPr>
              <a:grpSpLocks/>
            </p:cNvGrpSpPr>
            <p:nvPr/>
          </p:nvGrpSpPr>
          <p:grpSpPr bwMode="auto">
            <a:xfrm>
              <a:off x="3830590" y="4604308"/>
              <a:ext cx="1201737" cy="1503362"/>
              <a:chOff x="4174" y="933"/>
              <a:chExt cx="921" cy="1151"/>
            </a:xfrm>
          </p:grpSpPr>
          <p:sp>
            <p:nvSpPr>
              <p:cNvPr id="12300" name="Rectangle 5"/>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2301" name="AutoShape 6"/>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02" name="AutoShape 7"/>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03" name="AutoShape 8"/>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04" name="Freeform 9"/>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05" name="Freeform 10"/>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06" name="Freeform 11"/>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07" name="Freeform 12"/>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08" name="Freeform 13"/>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09" name="Freeform 14"/>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10" name="Freeform 15"/>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11" name="Line 16"/>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12" name="Line 17"/>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13" name="Line 18"/>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14" name="Line 19"/>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15" name="Line 20"/>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16" name="Line 21"/>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294" name="AutoShape 22"/>
            <p:cNvSpPr>
              <a:spLocks noChangeArrowheads="1"/>
            </p:cNvSpPr>
            <p:nvPr/>
          </p:nvSpPr>
          <p:spPr bwMode="auto">
            <a:xfrm>
              <a:off x="2038351" y="4869419"/>
              <a:ext cx="1798637" cy="981074"/>
            </a:xfrm>
            <a:prstGeom prst="rightArrow">
              <a:avLst>
                <a:gd name="adj1" fmla="val 50000"/>
                <a:gd name="adj2" fmla="val 45833"/>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12295" name="Text Box 23"/>
            <p:cNvSpPr txBox="1">
              <a:spLocks noChangeArrowheads="1"/>
            </p:cNvSpPr>
            <p:nvPr/>
          </p:nvSpPr>
          <p:spPr bwMode="auto">
            <a:xfrm>
              <a:off x="1954140" y="5202311"/>
              <a:ext cx="140493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r>
                <a:rPr lang="en-US" sz="2400" dirty="0">
                  <a:solidFill>
                    <a:srgbClr val="000000"/>
                  </a:solidFill>
                </a:rPr>
                <a:t>+$2000</a:t>
              </a:r>
              <a:br>
                <a:rPr lang="en-US" sz="2400" dirty="0">
                  <a:solidFill>
                    <a:srgbClr val="000000"/>
                  </a:solidFill>
                </a:rPr>
              </a:br>
              <a:r>
                <a:rPr lang="en-US" sz="2400" dirty="0">
                  <a:solidFill>
                    <a:srgbClr val="000000"/>
                  </a:solidFill>
                </a:rPr>
                <a:t>USD</a:t>
              </a:r>
            </a:p>
          </p:txBody>
        </p:sp>
        <p:sp>
          <p:nvSpPr>
            <p:cNvPr id="12296" name="Text Box 24"/>
            <p:cNvSpPr txBox="1">
              <a:spLocks noChangeArrowheads="1"/>
            </p:cNvSpPr>
            <p:nvPr/>
          </p:nvSpPr>
          <p:spPr bwMode="auto">
            <a:xfrm>
              <a:off x="493713" y="5082399"/>
              <a:ext cx="1455738" cy="609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r>
                <a:rPr lang="en-US">
                  <a:solidFill>
                    <a:srgbClr val="000000"/>
                  </a:solidFill>
                </a:rPr>
                <a:t>reserve</a:t>
              </a:r>
              <a:br>
                <a:rPr lang="en-US">
                  <a:solidFill>
                    <a:srgbClr val="000000"/>
                  </a:solidFill>
                </a:rPr>
              </a:br>
              <a:r>
                <a:rPr lang="en-US">
                  <a:solidFill>
                    <a:srgbClr val="000000"/>
                  </a:solidFill>
                </a:rPr>
                <a:t>transaction</a:t>
              </a:r>
            </a:p>
          </p:txBody>
        </p:sp>
        <p:sp>
          <p:nvSpPr>
            <p:cNvPr id="12297" name="AutoShape 25"/>
            <p:cNvSpPr>
              <a:spLocks noChangeArrowheads="1"/>
            </p:cNvSpPr>
            <p:nvPr/>
          </p:nvSpPr>
          <p:spPr bwMode="auto">
            <a:xfrm>
              <a:off x="5186362" y="4869419"/>
              <a:ext cx="1798638" cy="981074"/>
            </a:xfrm>
            <a:prstGeom prst="rightArrow">
              <a:avLst>
                <a:gd name="adj1" fmla="val 50000"/>
                <a:gd name="adj2" fmla="val 45833"/>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12298" name="Text Box 26"/>
            <p:cNvSpPr txBox="1">
              <a:spLocks noChangeArrowheads="1"/>
            </p:cNvSpPr>
            <p:nvPr/>
          </p:nvSpPr>
          <p:spPr bwMode="auto">
            <a:xfrm>
              <a:off x="5258788" y="5202311"/>
              <a:ext cx="140493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r>
                <a:rPr lang="en-US" sz="2400" dirty="0" smtClean="0">
                  <a:solidFill>
                    <a:srgbClr val="000000"/>
                  </a:solidFill>
                </a:rPr>
                <a:t>-CA$1850</a:t>
              </a:r>
              <a:r>
                <a:rPr lang="en-US" sz="2400" dirty="0">
                  <a:solidFill>
                    <a:srgbClr val="000000"/>
                  </a:solidFill>
                </a:rPr>
                <a:t/>
              </a:r>
              <a:br>
                <a:rPr lang="en-US" sz="2400" dirty="0">
                  <a:solidFill>
                    <a:srgbClr val="000000"/>
                  </a:solidFill>
                </a:rPr>
              </a:br>
              <a:r>
                <a:rPr lang="en-US" sz="2400" dirty="0">
                  <a:solidFill>
                    <a:srgbClr val="000000"/>
                  </a:solidFill>
                </a:rPr>
                <a:t>CAD</a:t>
              </a:r>
            </a:p>
          </p:txBody>
        </p:sp>
        <p:sp>
          <p:nvSpPr>
            <p:cNvPr id="12299" name="Text Box 27"/>
            <p:cNvSpPr txBox="1">
              <a:spLocks noChangeArrowheads="1"/>
            </p:cNvSpPr>
            <p:nvPr/>
          </p:nvSpPr>
          <p:spPr bwMode="auto">
            <a:xfrm>
              <a:off x="7007225" y="5082399"/>
              <a:ext cx="1676400" cy="609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t>payment</a:t>
              </a:r>
              <a:br>
                <a:rPr lang="en-US"/>
              </a:br>
              <a:r>
                <a:rPr lang="en-US"/>
                <a:t>transaction</a:t>
              </a:r>
            </a:p>
          </p:txBody>
        </p:sp>
      </p:gr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19269</TotalTime>
  <Words>2235</Words>
  <Application>Microsoft Office PowerPoint</Application>
  <PresentationFormat>On-screen Show (4:3)</PresentationFormat>
  <Paragraphs>328</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1_test-template</vt:lpstr>
      <vt:lpstr>Multicurrency Reserving</vt:lpstr>
      <vt:lpstr>Lesson objectives</vt:lpstr>
      <vt:lpstr>Lesson outline</vt:lpstr>
      <vt:lpstr>Multicurrency</vt:lpstr>
      <vt:lpstr>Multicurrency in ClaimCenter 7</vt:lpstr>
      <vt:lpstr>Multicurrency in ClaimCenter 7 Continued</vt:lpstr>
      <vt:lpstr>Lesson outline</vt:lpstr>
      <vt:lpstr>Multicurrency reserving</vt:lpstr>
      <vt:lpstr>Example: cross-border scenarios</vt:lpstr>
      <vt:lpstr>Who needs multicurrency reserving?</vt:lpstr>
      <vt:lpstr>Tracking reserves</vt:lpstr>
      <vt:lpstr>Currency Reserve Lines Available</vt:lpstr>
      <vt:lpstr>Reserving currency</vt:lpstr>
      <vt:lpstr>Payments</vt:lpstr>
      <vt:lpstr>Payments Continued</vt:lpstr>
      <vt:lpstr>Preferred currency</vt:lpstr>
      <vt:lpstr>Transaction display</vt:lpstr>
      <vt:lpstr>Lesson outline</vt:lpstr>
      <vt:lpstr>Creating reserve in non-claim currency</vt:lpstr>
      <vt:lpstr>Making payments</vt:lpstr>
      <vt:lpstr>Viewing financial summary</vt:lpstr>
      <vt:lpstr>Lesson outline</vt:lpstr>
      <vt:lpstr>Enabling multicurrency</vt:lpstr>
      <vt:lpstr>Enabling multicurrency Continued </vt:lpstr>
      <vt:lpstr>Enabling exchange rate updates</vt:lpstr>
      <vt:lpstr>New financial calculations API</vt:lpstr>
      <vt:lpstr>New financial calculations API (Continued)</vt:lpstr>
      <vt:lpstr>Market rate on financials summary</vt:lpstr>
      <vt:lpstr>Financial calculations</vt:lpstr>
      <vt:lpstr> 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Multicurrency Reserving</dc:title>
  <dc:subject>ClaimCenter 4.0 Foundation Training</dc:subject>
  <dc:creator>trhoades@guidewire.com</dc:creator>
  <dc:description>DO NOT DISTRIBUTE WITHOUT PERMISSION!</dc:description>
  <cp:lastModifiedBy>Tom Rhoades</cp:lastModifiedBy>
  <cp:revision>1928</cp:revision>
  <dcterms:created xsi:type="dcterms:W3CDTF">2007-08-02T20:13:16Z</dcterms:created>
  <dcterms:modified xsi:type="dcterms:W3CDTF">2014-01-27T17:47:47Z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