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9"/>
  </p:notesMasterIdLst>
  <p:handoutMasterIdLst>
    <p:handoutMasterId r:id="rId30"/>
  </p:handoutMasterIdLst>
  <p:sldIdLst>
    <p:sldId id="1192" r:id="rId2"/>
    <p:sldId id="1299" r:id="rId3"/>
    <p:sldId id="1300" r:id="rId4"/>
    <p:sldId id="1583" r:id="rId5"/>
    <p:sldId id="1568" r:id="rId6"/>
    <p:sldId id="1585" r:id="rId7"/>
    <p:sldId id="1584" r:id="rId8"/>
    <p:sldId id="1586" r:id="rId9"/>
    <p:sldId id="1590" r:id="rId10"/>
    <p:sldId id="1581" r:id="rId11"/>
    <p:sldId id="1582" r:id="rId12"/>
    <p:sldId id="1589" r:id="rId13"/>
    <p:sldId id="1588" r:id="rId14"/>
    <p:sldId id="1591" r:id="rId15"/>
    <p:sldId id="1575" r:id="rId16"/>
    <p:sldId id="1576" r:id="rId17"/>
    <p:sldId id="1577" r:id="rId18"/>
    <p:sldId id="1592" r:id="rId19"/>
    <p:sldId id="1594" r:id="rId20"/>
    <p:sldId id="1601" r:id="rId21"/>
    <p:sldId id="1597" r:id="rId22"/>
    <p:sldId id="1598" r:id="rId23"/>
    <p:sldId id="1599" r:id="rId24"/>
    <p:sldId id="1596" r:id="rId25"/>
    <p:sldId id="1551" r:id="rId26"/>
    <p:sldId id="1554" r:id="rId27"/>
    <p:sldId id="1602" r:id="rId28"/>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9966"/>
    <a:srgbClr val="DDDDDD"/>
    <a:srgbClr val="6666FF"/>
    <a:srgbClr val="8689DD"/>
    <a:srgbClr val="CC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2623" autoAdjust="0"/>
    <p:restoredTop sz="84173" autoAdjust="0"/>
  </p:normalViewPr>
  <p:slideViewPr>
    <p:cSldViewPr snapToGrid="0">
      <p:cViewPr>
        <p:scale>
          <a:sx n="76" d="100"/>
          <a:sy n="76" d="100"/>
        </p:scale>
        <p:origin x="-630" y="-72"/>
      </p:cViewPr>
      <p:guideLst>
        <p:guide orient="horz" pos="2160"/>
        <p:guide pos="2880"/>
      </p:guideLst>
    </p:cSldViewPr>
  </p:slideViewPr>
  <p:outlineViewPr>
    <p:cViewPr>
      <p:scale>
        <a:sx n="25" d="100"/>
        <a:sy n="25" d="100"/>
      </p:scale>
      <p:origin x="42" y="75216"/>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974" y="181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slide" Target="slides/slide10.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B0D2ED14-CE96-4219-8930-06DEA0795BF2}" type="slidenum">
              <a:rPr lang="en-US" altLang="en-US"/>
              <a:pPr>
                <a:defRPr/>
              </a:pPr>
              <a:t>‹#›</a:t>
            </a:fld>
            <a:endParaRPr lang="en-US" altLang="en-US"/>
          </a:p>
        </p:txBody>
      </p:sp>
    </p:spTree>
    <p:extLst>
      <p:ext uri="{BB962C8B-B14F-4D97-AF65-F5344CB8AC3E}">
        <p14:creationId xmlns:p14="http://schemas.microsoft.com/office/powerpoint/2010/main" val="2288486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A265B415-3377-434D-869D-5174882DEE4E}"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Users and Groups - </a:t>
            </a:r>
            <a:fld id="{5EE2EAF4-C494-4670-A063-DE8F7899E29A}" type="slidenum">
              <a:rPr lang="en-US" altLang="en-US"/>
              <a:pPr>
                <a:defRPr/>
              </a:pPr>
              <a:t>‹#›</a:t>
            </a:fld>
            <a:endParaRPr lang="en-US" altLang="en-US"/>
          </a:p>
        </p:txBody>
      </p:sp>
    </p:spTree>
    <p:extLst>
      <p:ext uri="{BB962C8B-B14F-4D97-AF65-F5344CB8AC3E}">
        <p14:creationId xmlns:p14="http://schemas.microsoft.com/office/powerpoint/2010/main" val="1816633109"/>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and Groups - </a:t>
            </a:r>
            <a:fld id="{F3BB9851-112E-48F2-9584-C3129F4D5298}"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33796" name="Rectangle 2"/>
          <p:cNvSpPr>
            <a:spLocks noGrp="1" noRot="1" noChangeAspect="1" noChangeArrowheads="1" noTextEdit="1"/>
          </p:cNvSpPr>
          <p:nvPr>
            <p:ph type="sldImg"/>
          </p:nvPr>
        </p:nvSpPr>
        <p:spPr>
          <a:xfrm>
            <a:off x="715963" y="630238"/>
            <a:ext cx="5430837" cy="4073525"/>
          </a:xfrm>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and Groups - </a:t>
            </a:r>
            <a:fld id="{551F1309-49E8-4CF9-949C-01B34681461C}"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and Groups - </a:t>
            </a:r>
            <a:fld id="{BD46550D-1192-4D6A-A359-D38BF74A9479}"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a live instance of ClaimCenter, the majority of the groups reflect the reporting structure of the carrier. (In other words, for most groups, the individuals of the group are all assigned to the same department and all report to the same supervisor.) There are a small number of groups which do not reflect reporting structure, but instead reflect a common job responsibility shared by two or more individuals in different departments. These groups are sometimes referred to as "virtual" groups because they do not represent any aspect of the reporting structure. Virtual groups are created to simplify the assignment of objects which involve similar logic but individuals in different parts of the organization's hierarchy.</a:t>
            </a:r>
          </a:p>
          <a:p>
            <a:pPr eaLnBrk="1" hangingPunct="1"/>
            <a:r>
              <a:rPr lang="en-US" dirty="0" smtClean="0"/>
              <a:t>Ultimately, the ClaimCenter group hierarchy should be defined to support:</a:t>
            </a:r>
          </a:p>
          <a:p>
            <a:pPr lvl="1" eaLnBrk="1" hangingPunct="1"/>
            <a:r>
              <a:rPr lang="en-US" dirty="0" smtClean="0"/>
              <a:t>Assignment logic (for both automatic and manually assigned objects)</a:t>
            </a:r>
          </a:p>
          <a:p>
            <a:pPr lvl="1" eaLnBrk="1" hangingPunct="1"/>
            <a:r>
              <a:rPr lang="en-US" dirty="0" smtClean="0"/>
              <a:t>Access (so that users who should have shared visibility into a claim can be easily given that access)</a:t>
            </a:r>
          </a:p>
          <a:p>
            <a:pPr lvl="1" eaLnBrk="1" hangingPunct="1"/>
            <a:r>
              <a:rPr lang="en-US" dirty="0" smtClean="0"/>
              <a:t>Supervisor and manager functionality (for visibility into objects owned by other users and for escalation)</a:t>
            </a:r>
          </a:p>
          <a:p>
            <a:pPr lvl="1" eaLnBrk="1" hangingPunct="1"/>
            <a:r>
              <a:rPr lang="en-US" dirty="0" smtClean="0"/>
              <a:t>Reporting</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and Groups - </a:t>
            </a:r>
            <a:fld id="{B2A4915C-09D6-42FA-A3A3-78E44961DBFC}"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Assignment</a:t>
            </a:r>
          </a:p>
          <a:p>
            <a:pPr eaLnBrk="1" hangingPunct="1"/>
            <a:r>
              <a:rPr lang="en-US" smtClean="0"/>
              <a:t>Once an object is assigned to a group, it can be round-robin assigned to members of the group. (User A gets the first object, user B gets the second object, and so on.) This can also be based on load factors, which let you designate that objects should not be distributed equally but rather in some proportion. (Note: It is also possible to do round-robin assignment with users who do not belong to a single group [in which case load factors are ignored.] Round-robin assignment with or without load factors is arguably easier to implement with groups, but it is not limited to groups.)</a:t>
            </a:r>
          </a:p>
          <a:p>
            <a:pPr eaLnBrk="1" hangingPunct="1"/>
            <a:r>
              <a:rPr lang="en-US" smtClean="0"/>
              <a:t>Activity queues are collections of activities that have been assigned to a group but not to any user in that group. Each queue is associated to one specific group, and usually all members of the group can view and take ownership of activities in the queue.</a:t>
            </a:r>
          </a:p>
          <a:p>
            <a:pPr eaLnBrk="1" hangingPunct="1"/>
            <a:r>
              <a:rPr lang="en-US" smtClean="0"/>
              <a:t>Once assigned to a group, instead of being assigned to a user, an object can be marked "pending assignment". In this case, the group supervisor manually assigns the claim to someone in the group.</a:t>
            </a:r>
          </a:p>
          <a:p>
            <a:pPr eaLnBrk="1" hangingPunct="1"/>
            <a:r>
              <a:rPr lang="en-US" b="1" smtClean="0"/>
              <a:t>Access</a:t>
            </a:r>
          </a:p>
          <a:p>
            <a:pPr eaLnBrk="1" hangingPunct="1"/>
            <a:r>
              <a:rPr lang="en-US" smtClean="0"/>
              <a:t>Access control lists are used to identify who should have view and/or edit access to a claim. Access control list logic can be based on group membership. For example, you could specify that the people with view and edit access into a given type is claim is anyone in the group that owns the claim. This lets any user see or work on the claim, even if he or she is not the user who owns the claim.</a:t>
            </a:r>
          </a:p>
          <a:p>
            <a:pPr algn="ctr" eaLnBrk="1" hangingPunct="1"/>
            <a:r>
              <a:rPr lang="en-US" smtClean="0"/>
              <a:t>(continued)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and Groups - </a:t>
            </a:r>
            <a:fld id="{514054EF-650A-4335-8F4B-7506FB260DDC}"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47108" name="Rectangle 3"/>
          <p:cNvSpPr>
            <a:spLocks noGrp="1" noChangeArrowheads="1"/>
          </p:cNvSpPr>
          <p:nvPr>
            <p:ph type="body" idx="1"/>
          </p:nvPr>
        </p:nvSpPr>
        <p:spPr>
          <a:xfrm>
            <a:off x="406400" y="631825"/>
            <a:ext cx="6069013" cy="8102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Manager and Supervisor Functionality</a:t>
            </a:r>
          </a:p>
          <a:p>
            <a:pPr eaLnBrk="1" hangingPunct="1"/>
            <a:r>
              <a:rPr lang="en-US" dirty="0" smtClean="0"/>
              <a:t>The Team tab lets a manager or supervisor view and edit any object owned by any person in his or her group.</a:t>
            </a:r>
          </a:p>
          <a:p>
            <a:pPr eaLnBrk="1" hangingPunct="1"/>
            <a:r>
              <a:rPr lang="en-US" dirty="0" err="1" smtClean="0"/>
              <a:t>Upline</a:t>
            </a:r>
            <a:r>
              <a:rPr lang="en-US" dirty="0" smtClean="0"/>
              <a:t> access lets any manager or supervisor view or edit an object as if he or she were any given </a:t>
            </a:r>
            <a:r>
              <a:rPr lang="en-US" dirty="0" err="1" smtClean="0"/>
              <a:t>downline</a:t>
            </a:r>
            <a:r>
              <a:rPr lang="en-US" dirty="0" smtClean="0"/>
              <a:t> user. For example, if Andy Applegate is in a group supervised by Sue Smith, then Sue Smith can view and edit any object that Andy Applegate could view or edit.</a:t>
            </a:r>
          </a:p>
          <a:p>
            <a:pPr eaLnBrk="1" hangingPunct="1"/>
            <a:r>
              <a:rPr lang="en-US" dirty="0" smtClean="0"/>
              <a:t>When a claim is flagged, it is common business practice for an activity to be generated and sent to the supervisor of the group which owns the claim. The supervisor then addresses the issue. Similarly, if a claim crosses the Special Investigation Unit (SIU) threshold, then an activity is generated and sent to the supervisor of the group which owns the claim so that the supervisor can determine if the SIU team should review the claim.</a:t>
            </a:r>
          </a:p>
          <a:p>
            <a:pPr eaLnBrk="1" hangingPunct="1"/>
            <a:r>
              <a:rPr lang="en-US" dirty="0" smtClean="0"/>
              <a:t>When an activity remains open beyond its escalation date, it is common business practice for an activity to be generated and sent to the supervisor of the group which owns the claim.</a:t>
            </a:r>
          </a:p>
          <a:p>
            <a:pPr eaLnBrk="1" hangingPunct="1"/>
            <a:r>
              <a:rPr lang="en-US" dirty="0" smtClean="0"/>
              <a:t>When a transaction requires approval (either because of a specific business condition or because of an authority limit), an activity is created and routed to the supervisor of the group which owns the transaction's claim.</a:t>
            </a:r>
          </a:p>
          <a:p>
            <a:pPr eaLnBrk="1" hangingPunct="1"/>
            <a:r>
              <a:rPr lang="en-US" b="1" dirty="0" smtClean="0"/>
              <a:t>Reporting</a:t>
            </a:r>
          </a:p>
          <a:p>
            <a:pPr eaLnBrk="1" hangingPunct="1"/>
            <a:r>
              <a:rPr lang="en-US" dirty="0" smtClean="0"/>
              <a:t>Reporting data is commonly aggregated at the group level.</a:t>
            </a:r>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and Groups - </a:t>
            </a:r>
            <a:fld id="{96B21884-9FED-4568-A31B-4CAC8466B396}"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48132" name="Rectangle 2"/>
          <p:cNvSpPr>
            <a:spLocks noGrp="1" noRot="1" noChangeAspect="1" noChangeArrowheads="1" noTextEdit="1"/>
          </p:cNvSpPr>
          <p:nvPr>
            <p:ph type="sldImg"/>
          </p:nvPr>
        </p:nvSpPr>
        <p:spPr>
          <a:xfrm>
            <a:off x="715963" y="630238"/>
            <a:ext cx="5432425" cy="4073525"/>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To change a group's location in the hierarchy, change the group parent. When a group is moved, all its child groups are moved with it.</a:t>
            </a:r>
          </a:p>
          <a:p>
            <a:pPr eaLnBrk="1" hangingPunct="1"/>
            <a:r>
              <a:rPr lang="en-US" dirty="0" smtClean="0"/>
              <a:t>The supervisor may or may not be a member of the group. A supervisor who is a member of the group may get work assigned to him or her as a member, whereas a supervisor who is not a member typically would not.</a:t>
            </a:r>
          </a:p>
          <a:p>
            <a:pPr eaLnBrk="1" hangingPunct="1"/>
            <a:r>
              <a:rPr lang="en-US" dirty="0" smtClean="0"/>
              <a:t>A security zone is a collection of groups which have access to the same claims. Security zones are used to configure access control lists. (Security zones are created through the Security Zone administration screen. Groups are then assigned to security zones at the group level.)</a:t>
            </a:r>
          </a:p>
          <a:p>
            <a:pPr eaLnBrk="1" hangingPunct="1"/>
            <a:r>
              <a:rPr lang="en-US" dirty="0" smtClean="0"/>
              <a:t>At the group's User level, load factors are used by automated assignment to distribute work among the members of the group. New or part-time people can have fewer assignments than a more experienced person. The load factor represents the percentage of a full share of the load. Typically, 100 is used to represent a full share, and numbers less than 100 represent a portion of a full share (such as 50, which would mean half as much as someone with a full load).</a:t>
            </a:r>
          </a:p>
          <a:p>
            <a:pPr eaLnBrk="1" hangingPunct="1"/>
            <a:r>
              <a:rPr lang="en-US" dirty="0" smtClean="0"/>
              <a:t>Round robin assignment can also be done at the group level. For example, an object assigned to a parent group could be round </a:t>
            </a:r>
            <a:r>
              <a:rPr lang="en-US" dirty="0" err="1" smtClean="0"/>
              <a:t>robined</a:t>
            </a:r>
            <a:r>
              <a:rPr lang="en-US" dirty="0" smtClean="0"/>
              <a:t> among its child groups. In this case, the group's load factor comes into play, determining how much of a full load is assigned to a given child group.</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and Groups - </a:t>
            </a:r>
            <a:fld id="{CEC3122C-A856-4974-A58C-B6B789DA78A7}"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49156" name="Rectangle 2"/>
          <p:cNvSpPr>
            <a:spLocks noGrp="1" noRot="1" noChangeAspect="1" noChangeArrowheads="1" noTextEdit="1"/>
          </p:cNvSpPr>
          <p:nvPr>
            <p:ph type="sldImg"/>
          </p:nvPr>
        </p:nvSpPr>
        <p:spPr>
          <a:xfrm>
            <a:off x="715963" y="630238"/>
            <a:ext cx="5432425"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queue is an ordered list associated to a group which contains activities that have been assigned to the group but not yet assigned to any user within that group. Users within the group can take ownership of activities in the queue. Unlike groups and users, which can own any type of assignable object, queues can contain only activities.</a:t>
            </a:r>
          </a:p>
          <a:p>
            <a:pPr eaLnBrk="1" hangingPunct="1"/>
            <a:r>
              <a:rPr lang="en-US" dirty="0" smtClean="0"/>
              <a:t>Users can view objects assigned to queues they have access to by clicking the Queues page link on the Desktop tab. The queues the user has access to are listed in the dropdown at the top of the list. Once the user selects a given queue, all objects in the queue appear in the list. The user can then take ownership of a given queue by clicking the "Assign Next In Queue To Me" button. Some users may have permission to take ownership of any item (not just the next item in the queue).</a:t>
            </a:r>
          </a:p>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and Groups - </a:t>
            </a:r>
            <a:fld id="{B337FB6C-CA64-40CA-9CC3-D13D74F90C9C}"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50180" name="Rectangle 2"/>
          <p:cNvSpPr>
            <a:spLocks noGrp="1" noRot="1" noChangeAspect="1" noChangeArrowheads="1" noTextEdit="1"/>
          </p:cNvSpPr>
          <p:nvPr>
            <p:ph type="sldImg"/>
          </p:nvPr>
        </p:nvSpPr>
        <p:spPr>
          <a:xfrm>
            <a:off x="715963"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smtClean="0"/>
              <a:t>To define a new queue:</a:t>
            </a:r>
          </a:p>
          <a:p>
            <a:pPr marL="419100" lvl="1" indent="-190500" eaLnBrk="1" hangingPunct="1">
              <a:buFontTx/>
              <a:buAutoNum type="arabicPeriod"/>
            </a:pPr>
            <a:r>
              <a:rPr lang="en-US" smtClean="0"/>
              <a:t>Click Edit on the Queues tab.</a:t>
            </a:r>
          </a:p>
          <a:p>
            <a:pPr marL="419100" lvl="1" indent="-190500" eaLnBrk="1" hangingPunct="1">
              <a:buFontTx/>
              <a:buAutoNum type="arabicPeriod"/>
            </a:pPr>
            <a:r>
              <a:rPr lang="en-US" smtClean="0"/>
              <a:t>Click Add.</a:t>
            </a:r>
          </a:p>
          <a:p>
            <a:pPr marL="419100" lvl="1" indent="-190500" eaLnBrk="1" hangingPunct="1">
              <a:buFontTx/>
              <a:buAutoNum type="arabicPeriod"/>
            </a:pPr>
            <a:r>
              <a:rPr lang="en-US" smtClean="0"/>
              <a:t>Provide a unique name and description.</a:t>
            </a:r>
          </a:p>
          <a:p>
            <a:pPr marL="190500" indent="-190500"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and Groups - </a:t>
            </a:r>
            <a:fld id="{36573AE9-19CA-4120-9683-DAE6DCFD9E22}"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smtClean="0"/>
              <a:t>Regions are managed on the Administration tab. You should define the regions early in the implementation. You can then use each region across multiple groups. You can also change the definition of a region to redefine the area it covers (which will impact any group (or user) to which that region is assigned).</a:t>
            </a:r>
          </a:p>
          <a:p>
            <a:pPr marL="209550" indent="-209550" eaLnBrk="1" hangingPunct="1"/>
            <a:r>
              <a:rPr lang="en-US" smtClean="0"/>
              <a:t>To define a new region:</a:t>
            </a:r>
          </a:p>
          <a:p>
            <a:pPr marL="438150" lvl="1" indent="-209550" eaLnBrk="1" hangingPunct="1">
              <a:buFontTx/>
              <a:buAutoNum type="arabicPeriod"/>
            </a:pPr>
            <a:r>
              <a:rPr lang="en-US" smtClean="0"/>
              <a:t>Click the Regions page action.</a:t>
            </a:r>
          </a:p>
          <a:p>
            <a:pPr marL="438150" lvl="1" indent="-209550" eaLnBrk="1" hangingPunct="1">
              <a:buFontTx/>
              <a:buAutoNum type="arabicPeriod"/>
            </a:pPr>
            <a:r>
              <a:rPr lang="en-US" smtClean="0"/>
              <a:t>Click Add Region.</a:t>
            </a:r>
          </a:p>
          <a:p>
            <a:pPr marL="438150" lvl="1" indent="-209550" eaLnBrk="1" hangingPunct="1">
              <a:buFontTx/>
              <a:buAutoNum type="arabicPeriod"/>
            </a:pPr>
            <a:r>
              <a:rPr lang="en-US" smtClean="0"/>
              <a:t>Give your region a unique name and select its type (County, State, or Zip code).</a:t>
            </a:r>
          </a:p>
          <a:p>
            <a:pPr marL="438150" lvl="1" indent="-209550" eaLnBrk="1" hangingPunct="1">
              <a:buFontTx/>
              <a:buAutoNum type="arabicPeriod"/>
            </a:pPr>
            <a:r>
              <a:rPr lang="en-US" smtClean="0"/>
              <a:t>Add counties, states, or zip codes to your region definition, and then save it.</a:t>
            </a:r>
          </a:p>
          <a:p>
            <a:pPr marL="209550" indent="-209550" eaLnBrk="1" hangingPunct="1"/>
            <a:r>
              <a:rPr lang="en-US" smtClean="0"/>
              <a:t>Now you can use the region for this or other groups.</a:t>
            </a:r>
          </a:p>
          <a:p>
            <a:pPr marL="209550" indent="-209550" eaLnBrk="1" hangingPunct="1"/>
            <a:endParaRPr lang="en-US" smtClean="0"/>
          </a:p>
          <a:p>
            <a:pPr marL="209550" indent="-209550"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and Groups - </a:t>
            </a:r>
            <a:fld id="{3B245EEF-E3C1-4ABE-A217-4E302F7D1838}"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and Groups - </a:t>
            </a:r>
            <a:fld id="{A874F59F-2DFD-4F48-8FCF-C5B211B1A764}"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data typically imported before an instance of ClaimCenter is put into production includes:</a:t>
            </a:r>
          </a:p>
          <a:p>
            <a:pPr lvl="1" eaLnBrk="1" hangingPunct="1"/>
            <a:r>
              <a:rPr lang="en-US" dirty="0" smtClean="0"/>
              <a:t>Data to manage access, including:</a:t>
            </a:r>
          </a:p>
          <a:p>
            <a:pPr lvl="2" eaLnBrk="1" hangingPunct="1"/>
            <a:r>
              <a:rPr lang="en-US" dirty="0" smtClean="0"/>
              <a:t>Permissions - the individual abilities a given user can have to view or edit data</a:t>
            </a:r>
          </a:p>
          <a:p>
            <a:pPr lvl="2" eaLnBrk="1" hangingPunct="1"/>
            <a:r>
              <a:rPr lang="en-US" dirty="0" smtClean="0"/>
              <a:t>Roles - the set of permissions granted to a user with a given job responsibility</a:t>
            </a:r>
          </a:p>
          <a:p>
            <a:pPr lvl="2" eaLnBrk="1" hangingPunct="1"/>
            <a:r>
              <a:rPr lang="en-US" dirty="0" smtClean="0"/>
              <a:t>Authority limits - the types of financial transactions a user can create which do not require additional approval</a:t>
            </a:r>
          </a:p>
          <a:p>
            <a:pPr lvl="1" eaLnBrk="1" hangingPunct="1"/>
            <a:r>
              <a:rPr lang="en-US" dirty="0" smtClean="0"/>
              <a:t>Data to manage users, including:</a:t>
            </a:r>
          </a:p>
          <a:p>
            <a:pPr lvl="2" eaLnBrk="1" hangingPunct="1"/>
            <a:r>
              <a:rPr lang="en-US" dirty="0" smtClean="0"/>
              <a:t>Users</a:t>
            </a:r>
          </a:p>
          <a:p>
            <a:pPr lvl="2" eaLnBrk="1" hangingPunct="1"/>
            <a:r>
              <a:rPr lang="en-US" dirty="0" smtClean="0"/>
              <a:t>Groups</a:t>
            </a:r>
          </a:p>
          <a:p>
            <a:pPr lvl="2" eaLnBrk="1" hangingPunct="1"/>
            <a:r>
              <a:rPr lang="en-US" dirty="0" smtClean="0"/>
              <a:t>Security zones - the sets of groups which are treated as a single unit for the purpose of managing access to claims</a:t>
            </a:r>
          </a:p>
          <a:p>
            <a:pPr lvl="1" eaLnBrk="1" hangingPunct="1"/>
            <a:r>
              <a:rPr lang="en-US" dirty="0" smtClean="0"/>
              <a:t>Data to manage activities</a:t>
            </a:r>
          </a:p>
          <a:p>
            <a:pPr lvl="2" eaLnBrk="1" hangingPunct="1"/>
            <a:r>
              <a:rPr lang="en-US" dirty="0" smtClean="0"/>
              <a:t>Activity patterns - the types of activities that ClaimCenter uses when generating </a:t>
            </a:r>
            <a:r>
              <a:rPr lang="en-US" dirty="0" err="1" smtClean="0"/>
              <a:t>workplans</a:t>
            </a:r>
            <a:r>
              <a:rPr lang="en-US" dirty="0" smtClean="0"/>
              <a:t> or when giving a user a list of activities to select from when adding work to a claim</a:t>
            </a:r>
          </a:p>
          <a:p>
            <a:pPr lvl="1" eaLnBrk="1" hangingPunct="1"/>
            <a:r>
              <a:rPr lang="en-US" dirty="0" smtClean="0"/>
              <a:t>Data for business rules</a:t>
            </a:r>
          </a:p>
          <a:p>
            <a:pPr lvl="2" eaLnBrk="1" hangingPunct="1"/>
            <a:r>
              <a:rPr lang="en-US" dirty="0" smtClean="0"/>
              <a:t>Script parameters - values (which are typically numeric) used in business logic (such as the number of days a claim can be open before it gets flagged)</a:t>
            </a:r>
          </a:p>
          <a:p>
            <a:pPr lvl="2" eaLnBrk="1" hangingPunct="1"/>
            <a:endParaRPr lang="en-US" dirty="0" smtClean="0"/>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and Groups - </a:t>
            </a:r>
            <a:fld id="{AE820C29-E5DD-4F01-B69A-A6655B956E47}"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Users and Groups - </a:t>
            </a:r>
            <a:fld id="{E907FFBB-29D9-46B6-A1E4-E3DAFCFB60EA}" type="slidenum">
              <a:rPr lang="en-US" altLang="en-US" sz="1200" b="0" smtClean="0">
                <a:solidFill>
                  <a:schemeClr val="tx1"/>
                </a:solidFill>
              </a:rPr>
              <a:pPr eaLnBrk="1" hangingPunct="1"/>
              <a:t>20</a:t>
            </a:fld>
            <a:endParaRPr lang="en-US" altLang="en-US" sz="1200" b="0" dirty="0" smtClean="0">
              <a:solidFill>
                <a:schemeClr val="tx1"/>
              </a:solidFill>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If you attempt to import a file with syntax errors, </a:t>
            </a:r>
            <a:r>
              <a:rPr lang="en-US" dirty="0" err="1" smtClean="0"/>
              <a:t>import_tools</a:t>
            </a:r>
            <a:r>
              <a:rPr lang="en-US" dirty="0" smtClean="0"/>
              <a:t> still attempts to import all valid rows. Imports with syntactically incorrect files can be troublesome because it is not apparent which rows were imported and which were not.</a:t>
            </a:r>
          </a:p>
          <a:p>
            <a:pPr eaLnBrk="1" hangingPunct="1"/>
            <a:r>
              <a:rPr lang="en-US" dirty="0" smtClean="0"/>
              <a:t>ClaimCenter uses public IDs to uniquely distinguish rows of data during the import process. For a given entity, if a given row of data in the ClaimCenter database has the same public ID as a record in an import file, the import file version will overwrite the existing row in the database. The records are not merged. (For example, if a contact exists in the database with a public ID of "testrecord:060208", a first name of "Kevin", and a last name of "Travis", and an import file has a contact with public ID "testrecord:060208" and no first or last name, then after the import, the given contact will have a blank first and last name.)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and Groups - </a:t>
            </a:r>
            <a:fld id="{E7D35B2B-6616-458B-ADA3-174A38834434}"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CSV file can contain any number of records for any number of entities.</a:t>
            </a:r>
          </a:p>
          <a:p>
            <a:pPr eaLnBrk="1" hangingPunct="1"/>
            <a:r>
              <a:rPr lang="en-US" dirty="0" smtClean="0"/>
              <a:t>For each entity, the entity name must appear on a line by itself. (For example, line 1 contains the name of the entity "PERSON", and nothing else.) Each entity must be followed by a list of field names. The first three fields must be "type", "data-set", and "</a:t>
            </a:r>
            <a:r>
              <a:rPr lang="en-US" dirty="0" err="1" smtClean="0"/>
              <a:t>entityid</a:t>
            </a:r>
            <a:r>
              <a:rPr lang="en-US" dirty="0" smtClean="0"/>
              <a:t>", in that order. The remaining fields can be fields from the entity in any order. The file does not need to contain all fields on the entity, but all required fields must be specified.</a:t>
            </a:r>
          </a:p>
          <a:p>
            <a:pPr eaLnBrk="1" hangingPunct="1"/>
            <a:r>
              <a:rPr lang="en-US" dirty="0" smtClean="0"/>
              <a:t>The </a:t>
            </a:r>
            <a:r>
              <a:rPr lang="en-US" dirty="0" err="1" smtClean="0"/>
              <a:t>entitiyid</a:t>
            </a:r>
            <a:r>
              <a:rPr lang="en-US" dirty="0" smtClean="0"/>
              <a:t> values are stored inside ClaimCenter in the </a:t>
            </a:r>
            <a:r>
              <a:rPr lang="en-US" dirty="0" err="1" smtClean="0"/>
              <a:t>PublicID</a:t>
            </a:r>
            <a:r>
              <a:rPr lang="en-US" dirty="0" smtClean="0"/>
              <a:t> column for the relevant table.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and Groups - </a:t>
            </a:r>
            <a:fld id="{C1222BFB-62B5-4EC0-92B5-14683D93AE67}"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and Groups - </a:t>
            </a:r>
            <a:fld id="{C95F7198-AC15-4B3C-B11A-D6DEBDFB4CA2}"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and Groups - </a:t>
            </a:r>
            <a:fld id="{D8B11204-9D8B-40E7-94C0-7351974EB537}"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you attempt to import a file with syntax errors, the Admin screen will identify that the file has errors and will not attempt the import.</a:t>
            </a:r>
          </a:p>
          <a:p>
            <a:pPr eaLnBrk="1" hangingPunct="1"/>
            <a:r>
              <a:rPr lang="en-US" smtClean="0"/>
              <a:t>ClaimCenter uses public IDs to uniquely distinguish rows of data during the import process. For a given entity, if a given row of data in the ClaimCenter database has the same public ID as a record in an import file, the Admin screen will identify the two versions of the record and ask the end user to identify the one that should take precedence. Precedence occurs at the record level, not the field level. In other words, you must either keep the record in the database as is or import the entire new record.</a:t>
            </a:r>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and Groups - </a:t>
            </a:r>
            <a:fld id="{2C3473EF-6D25-49E9-A4F3-3C7395818E92}"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and Groups - </a:t>
            </a:r>
            <a:fld id="{947564AC-E89D-4855-B6C8-1D40EC8999A2}"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r>
              <a:rPr lang="en-US" smtClean="0"/>
              <a:t>1. A custom attribute is an attribute you want to be able to assign to users to assist in assignment of work. For example, you may want to assign claims involving auto glass damage to users with auto glass expertise.</a:t>
            </a:r>
          </a:p>
          <a:p>
            <a:pPr marL="209550" indent="-209550" eaLnBrk="1" hangingPunct="1"/>
            <a:r>
              <a:rPr lang="en-US" smtClean="0"/>
              <a:t>2. You can specify a state and a "value" (typically an expertise level) to the attribute.</a:t>
            </a:r>
          </a:p>
          <a:p>
            <a:pPr marL="209550" indent="-209550" eaLnBrk="1" hangingPunct="1"/>
            <a:r>
              <a:rPr lang="en-US" smtClean="0"/>
              <a:t>3.	a) Possible answers: Round robining, activity queues, pending assignment claims</a:t>
            </a:r>
          </a:p>
          <a:p>
            <a:pPr marL="209550" indent="-209550" eaLnBrk="1" hangingPunct="1"/>
            <a:r>
              <a:rPr lang="en-US" smtClean="0"/>
              <a:t>	b) Access control lists</a:t>
            </a:r>
          </a:p>
          <a:p>
            <a:pPr marL="209550" indent="-209550" eaLnBrk="1" hangingPunct="1"/>
            <a:r>
              <a:rPr lang="en-US" smtClean="0"/>
              <a:t>	c) Possible answers: Team tab, upline access, claims that are flagged or cross the SIU threshold, activity escalation, transaction approval</a:t>
            </a:r>
          </a:p>
          <a:p>
            <a:pPr marL="209550" indent="-209550" eaLnBrk="1" hangingPunct="1"/>
            <a:r>
              <a:rPr lang="en-US" smtClean="0"/>
              <a:t>4. Activities. You would assign an activity to a queue when you want each user with access to the queue to have the ability to take ownership of the activity (as opposed to having it explicitly assigned to a given user).</a:t>
            </a:r>
          </a:p>
          <a:p>
            <a:pPr marL="209550" indent="-209550" eaLnBrk="1" hangingPunct="1"/>
            <a:endParaRPr lang="en-US" b="1"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smtClean="0"/>
              <a:t>Users and Groups </a:t>
            </a:r>
            <a:r>
              <a:rPr lang="en-US" altLang="en-US" dirty="0" smtClean="0"/>
              <a:t>- </a:t>
            </a:r>
            <a:fld id="{211C349A-83C9-44D0-A356-DBEB3FC715FC}" type="slidenum">
              <a:rPr lang="en-US" altLang="en-US" smtClean="0"/>
              <a:pPr>
                <a:defRPr/>
              </a:pPr>
              <a:t>27</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and Groups - </a:t>
            </a:r>
            <a:fld id="{4CC4856B-18B2-4A42-B0A9-951FA8E875BE}"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and Groups - </a:t>
            </a:r>
            <a:fld id="{E651CC07-84C5-4857-8C2F-93397083979B}"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Authority limits define financial approval authority when creating reserves and payments. They are discussed in greater detail in the “Transaction Approval Rules” lesson.</a:t>
            </a:r>
          </a:p>
          <a:p>
            <a:pPr eaLnBrk="1" hangingPunct="1"/>
            <a:endParaRPr lang="en-US" dirty="0" smtClean="0"/>
          </a:p>
          <a:p>
            <a:pPr eaLnBrk="1" hangingPunct="1"/>
            <a:r>
              <a:rPr lang="en-US" dirty="0" smtClean="0"/>
              <a:t>For more information on how users are authenticated</a:t>
            </a:r>
            <a:r>
              <a:rPr lang="en-US" baseline="0" dirty="0" smtClean="0"/>
              <a:t> and managed using external user administration systems such as LDAP or Active Directory, refer to the “</a:t>
            </a:r>
            <a:r>
              <a:rPr lang="en-US" sz="1000" b="0" i="0" kern="1200" dirty="0" smtClean="0">
                <a:solidFill>
                  <a:schemeClr val="tx1"/>
                </a:solidFill>
                <a:effectLst/>
                <a:latin typeface="Arial" charset="0"/>
                <a:ea typeface="+mn-ea"/>
                <a:cs typeface="+mn-cs"/>
              </a:rPr>
              <a:t>Authentication Integration” lesson in the Guidewire 8.0 Integration Fundamentals training course. </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and Groups - </a:t>
            </a:r>
            <a:fld id="{83D7A730-CEF3-4215-ABF9-7C99B8E5BE5D}"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Basics card lists information about the user with regards to:</a:t>
            </a:r>
          </a:p>
          <a:p>
            <a:pPr lvl="1" eaLnBrk="1" hangingPunct="1"/>
            <a:r>
              <a:rPr lang="en-US" dirty="0" smtClean="0"/>
              <a:t>Credentials (such as user name and password)</a:t>
            </a:r>
          </a:p>
          <a:p>
            <a:pPr lvl="1" eaLnBrk="1" hangingPunct="1"/>
            <a:r>
              <a:rPr lang="en-US" dirty="0" smtClean="0"/>
              <a:t>Statuses (is the user active, is the user account locked, and is the user reporting for work regularly or on vacation)</a:t>
            </a:r>
          </a:p>
          <a:p>
            <a:pPr lvl="1" eaLnBrk="1" hangingPunct="1"/>
            <a:r>
              <a:rPr lang="en-US" dirty="0" smtClean="0"/>
              <a:t>Roles (Recall that a role is a set of permissions assigned to a user to grant the ability to view and edit data in ClaimCenter)</a:t>
            </a:r>
          </a:p>
          <a:p>
            <a:pPr lvl="1" eaLnBrk="1" hangingPunct="1"/>
            <a:r>
              <a:rPr lang="en-US" dirty="0" smtClean="0"/>
              <a:t>Group membership (which group(s) does the user belong to)</a:t>
            </a:r>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and Groups - </a:t>
            </a:r>
            <a:fld id="{C88F7459-2DF8-453E-B0A9-70ECCBDBA41D}"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Extended Profile attributes:</a:t>
            </a:r>
          </a:p>
          <a:p>
            <a:pPr lvl="1" eaLnBrk="1" hangingPunct="1"/>
            <a:r>
              <a:rPr lang="en-US" dirty="0" smtClean="0"/>
              <a:t>Experience Level - Identifies user's level of experience. This can be used by rules to determine the level of detail a claim's </a:t>
            </a:r>
            <a:r>
              <a:rPr lang="en-US" dirty="0" err="1" smtClean="0"/>
              <a:t>workplan</a:t>
            </a:r>
            <a:r>
              <a:rPr lang="en-US" dirty="0" smtClean="0"/>
              <a:t> should have when assigned to a given user. (For example, a "Verify coverage" activity might be generated for a user with low experience whereas it wouldn't for a user with mid or high experience.) It could also be used to determine if a user is experienced enough to handle a given type of claim.</a:t>
            </a:r>
          </a:p>
          <a:p>
            <a:pPr lvl="1" eaLnBrk="1" hangingPunct="1"/>
            <a:r>
              <a:rPr lang="en-US" dirty="0" smtClean="0"/>
              <a:t>Regional Formats, Default</a:t>
            </a:r>
            <a:r>
              <a:rPr lang="en-US" baseline="0" dirty="0" smtClean="0"/>
              <a:t> Country, Phone Region</a:t>
            </a:r>
            <a:r>
              <a:rPr lang="en-US" dirty="0" smtClean="0"/>
              <a:t> – Regional Format identifies the user's locale (such as “Great Britain (English)” or “Japan (Japanese)”). A user's locale determines which set of labels are used when that user logs on to ClaimCenter, as well as date and number formats. Country and Phone Region set other labels and formats, such as the telephone country code</a:t>
            </a:r>
            <a:r>
              <a:rPr lang="en-US" baseline="0" dirty="0" smtClean="0"/>
              <a:t> (such as 33 (France)).</a:t>
            </a:r>
            <a:endParaRPr lang="en-US" dirty="0" smtClean="0"/>
          </a:p>
          <a:p>
            <a:pPr lvl="1" eaLnBrk="1" hangingPunct="1"/>
            <a:r>
              <a:rPr lang="en-US" dirty="0" smtClean="0"/>
              <a:t>External user - Identifies whether a user is internal (a human being who will log in and interact with the ClaimCenter user interface) or external (such as a third-party application to whom work is assigned but who processes the work outside of ClaimCenter).</a:t>
            </a:r>
          </a:p>
          <a:p>
            <a:pPr eaLnBrk="1" hangingPunct="1"/>
            <a:r>
              <a:rPr lang="en-US" dirty="0" smtClean="0"/>
              <a:t>Defaults attributes:</a:t>
            </a:r>
          </a:p>
          <a:p>
            <a:pPr lvl="1" eaLnBrk="1" hangingPunct="1"/>
            <a:r>
              <a:rPr lang="en-US" dirty="0" smtClean="0"/>
              <a:t>Policy Type - The default value for policy type when this user creates a new claim</a:t>
            </a:r>
            <a:r>
              <a:rPr lang="en-US" baseline="0" dirty="0" smtClean="0"/>
              <a:t> in the NCW.</a:t>
            </a:r>
            <a:endParaRPr lang="en-US" dirty="0" smtClean="0"/>
          </a:p>
          <a:p>
            <a:pPr lvl="1" eaLnBrk="1" hangingPunct="1"/>
            <a:r>
              <a:rPr lang="en-US" dirty="0" smtClean="0"/>
              <a:t>Loss Type - If the loss type is set to a type with multiple quick claim wizards (such as Auto, which has "Quick Claim Auto" and "Auto First and Final"), then this field appears and determines the default quick wizard for the given user.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and Groups - </a:t>
            </a:r>
            <a:fld id="{1032CEC1-FB62-4F8C-8289-4EE45A56E5D8}"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Custom user attributes provide administrators with a mechanism for creating new attributes that can be assigned to users without needing to modify the data model.</a:t>
            </a:r>
          </a:p>
          <a:p>
            <a:pPr eaLnBrk="1" hangingPunct="1"/>
            <a:r>
              <a:rPr lang="en-US" dirty="0" smtClean="0"/>
              <a:t>Each custom user attribute has a name, a type, and a description. In the base application, the possible types are Default, Expertise, Language, and Named account (to be granted to users who have experience with a given account).</a:t>
            </a:r>
          </a:p>
          <a:p>
            <a:pPr eaLnBrk="1" hangingPunct="1"/>
            <a:endParaRPr lang="en-US" dirty="0" smtClean="0"/>
          </a:p>
          <a:p>
            <a:pPr eaLnBrk="1" hangingPunct="1"/>
            <a:r>
              <a:rPr lang="en-US" dirty="0" smtClean="0"/>
              <a:t>All attributes</a:t>
            </a:r>
            <a:r>
              <a:rPr lang="en-US" baseline="0" dirty="0" smtClean="0"/>
              <a:t> must first be added in the screen shown above before they can be assigned to users.</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and Groups - </a:t>
            </a:r>
            <a:fld id="{E0F6BF07-EDF5-4797-868B-108667E10C1B}"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41988" name="Rectangle 2"/>
          <p:cNvSpPr>
            <a:spLocks noGrp="1" noRot="1" noChangeAspect="1" noChangeArrowheads="1" noTextEdit="1"/>
          </p:cNvSpPr>
          <p:nvPr>
            <p:ph type="sldImg"/>
          </p:nvPr>
        </p:nvSpPr>
        <p:spPr>
          <a:xfrm>
            <a:off x="715963" y="630238"/>
            <a:ext cx="5432425" cy="4073525"/>
          </a:xfrm>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Andy Applegate is assigned to both the Phoenix Claims Center region and Portland Claims Center region. If a claim needs to be assigned to a user in Arizona (which is included in the Phoenix ClaimCenter region), then it potentially could go to Andy Applegate. If a claim needs to be assigned to a user in New York, then it could not go to Andy Applegate as he has not been assigned to any region including this state.</a:t>
            </a:r>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and Groups - </a:t>
            </a:r>
            <a:fld id="{D6108D6B-4F6A-4C85-AA56-1FA7603C96BA}"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9639567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4623879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26015251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0441651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75322184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8565168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37579929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0675244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671749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9129649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5808097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7186538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4F082748-1AB2-465A-BD40-50D2D1F93DBC}"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23"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4"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Users and Groups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27 November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Lesson outline</a:t>
            </a:r>
          </a:p>
        </p:txBody>
      </p:sp>
      <p:sp>
        <p:nvSpPr>
          <p:cNvPr id="14339"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Users</a:t>
            </a:r>
          </a:p>
          <a:p>
            <a:pPr>
              <a:lnSpc>
                <a:spcPct val="150000"/>
              </a:lnSpc>
              <a:buFont typeface="Arial" charset="0"/>
              <a:buChar char="•"/>
            </a:pPr>
            <a:r>
              <a:rPr lang="en-US" sz="2800" smtClean="0"/>
              <a:t>Groups</a:t>
            </a:r>
          </a:p>
          <a:p>
            <a:pPr>
              <a:lnSpc>
                <a:spcPct val="150000"/>
              </a:lnSpc>
              <a:buFont typeface="Arial" charset="0"/>
              <a:buChar char="•"/>
            </a:pPr>
            <a:r>
              <a:rPr lang="en-US" sz="2800" smtClean="0">
                <a:solidFill>
                  <a:srgbClr val="C0C0C0"/>
                </a:solidFill>
              </a:rPr>
              <a:t>Importing user and group data</a:t>
            </a:r>
            <a:endParaRPr lang="en-US" sz="280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88" y="1152525"/>
            <a:ext cx="2887629" cy="2766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362" name="Rectangle 2"/>
          <p:cNvSpPr>
            <a:spLocks noGrp="1" noChangeArrowheads="1"/>
          </p:cNvSpPr>
          <p:nvPr>
            <p:ph type="title"/>
          </p:nvPr>
        </p:nvSpPr>
        <p:spPr/>
        <p:txBody>
          <a:bodyPr/>
          <a:lstStyle/>
          <a:p>
            <a:pPr eaLnBrk="1" hangingPunct="1"/>
            <a:r>
              <a:rPr lang="en-US" smtClean="0"/>
              <a:t>Review: Groups</a:t>
            </a:r>
          </a:p>
        </p:txBody>
      </p:sp>
      <p:sp>
        <p:nvSpPr>
          <p:cNvPr id="15363" name="Rectangle 3"/>
          <p:cNvSpPr>
            <a:spLocks noGrp="1" noChangeArrowheads="1"/>
          </p:cNvSpPr>
          <p:nvPr>
            <p:ph idx="1"/>
          </p:nvPr>
        </p:nvSpPr>
        <p:spPr>
          <a:xfrm>
            <a:off x="519113" y="4270375"/>
            <a:ext cx="8318500" cy="2119313"/>
          </a:xfrm>
        </p:spPr>
        <p:txBody>
          <a:bodyPr/>
          <a:lstStyle/>
          <a:p>
            <a:pPr>
              <a:buFont typeface="Arial" charset="0"/>
              <a:buChar char="•"/>
            </a:pPr>
            <a:r>
              <a:rPr lang="en-US" smtClean="0"/>
              <a:t>Recall that a group is a collection of users who complete similar tasks</a:t>
            </a:r>
          </a:p>
          <a:p>
            <a:pPr>
              <a:buFont typeface="Arial" charset="0"/>
              <a:buChar char="•"/>
            </a:pPr>
            <a:r>
              <a:rPr lang="en-US" smtClean="0"/>
              <a:t>Some functionality is tied to ClaimCenter groups</a:t>
            </a:r>
          </a:p>
          <a:p>
            <a:pPr lvl="1"/>
            <a:r>
              <a:rPr lang="en-US" smtClean="0"/>
              <a:t>When planning group hierarchy, this functionality should be kept in mind</a:t>
            </a:r>
          </a:p>
        </p:txBody>
      </p:sp>
      <p:grpSp>
        <p:nvGrpSpPr>
          <p:cNvPr id="15364" name="Group 5"/>
          <p:cNvGrpSpPr>
            <a:grpSpLocks/>
          </p:cNvGrpSpPr>
          <p:nvPr/>
        </p:nvGrpSpPr>
        <p:grpSpPr bwMode="auto">
          <a:xfrm>
            <a:off x="3456884" y="1598613"/>
            <a:ext cx="958850" cy="960437"/>
            <a:chOff x="2452" y="533"/>
            <a:chExt cx="808" cy="809"/>
          </a:xfrm>
        </p:grpSpPr>
        <p:sp>
          <p:nvSpPr>
            <p:cNvPr id="15415" name="AutoShape 6"/>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5416" name="AutoShape 7"/>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5417" name="AutoShape 8"/>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5418" name="Rectangle 9"/>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5365" name="Text Box 10"/>
          <p:cNvSpPr txBox="1">
            <a:spLocks noChangeArrowheads="1"/>
          </p:cNvSpPr>
          <p:nvPr/>
        </p:nvSpPr>
        <p:spPr bwMode="auto">
          <a:xfrm>
            <a:off x="3294959" y="2601913"/>
            <a:ext cx="12779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Auto1</a:t>
            </a:r>
            <a:br>
              <a:rPr lang="en-US">
                <a:solidFill>
                  <a:schemeClr val="bg1"/>
                </a:solidFill>
              </a:rPr>
            </a:br>
            <a:r>
              <a:rPr lang="en-US">
                <a:solidFill>
                  <a:schemeClr val="bg1"/>
                </a:solidFill>
              </a:rPr>
              <a:t>TeamA</a:t>
            </a:r>
          </a:p>
        </p:txBody>
      </p:sp>
      <p:sp>
        <p:nvSpPr>
          <p:cNvPr id="15366" name="Text Box 12"/>
          <p:cNvSpPr txBox="1">
            <a:spLocks noChangeArrowheads="1"/>
          </p:cNvSpPr>
          <p:nvPr/>
        </p:nvSpPr>
        <p:spPr bwMode="auto">
          <a:xfrm>
            <a:off x="6450909" y="1304925"/>
            <a:ext cx="2762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Andy Applegate</a:t>
            </a:r>
          </a:p>
        </p:txBody>
      </p:sp>
      <p:grpSp>
        <p:nvGrpSpPr>
          <p:cNvPr id="15367" name="Group 13"/>
          <p:cNvGrpSpPr>
            <a:grpSpLocks/>
          </p:cNvGrpSpPr>
          <p:nvPr/>
        </p:nvGrpSpPr>
        <p:grpSpPr bwMode="auto">
          <a:xfrm>
            <a:off x="5498409" y="1165225"/>
            <a:ext cx="866775" cy="584200"/>
            <a:chOff x="2984" y="3331"/>
            <a:chExt cx="845" cy="569"/>
          </a:xfrm>
        </p:grpSpPr>
        <p:sp>
          <p:nvSpPr>
            <p:cNvPr id="15402" name="AutoShape 1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5403" name="Group 15"/>
            <p:cNvGrpSpPr>
              <a:grpSpLocks/>
            </p:cNvGrpSpPr>
            <p:nvPr/>
          </p:nvGrpSpPr>
          <p:grpSpPr bwMode="auto">
            <a:xfrm>
              <a:off x="3386" y="3487"/>
              <a:ext cx="443" cy="398"/>
              <a:chOff x="4838" y="2218"/>
              <a:chExt cx="395" cy="355"/>
            </a:xfrm>
          </p:grpSpPr>
          <p:sp>
            <p:nvSpPr>
              <p:cNvPr id="15404" name="Freeform 16"/>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5" name="Freeform 17"/>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6" name="Freeform 18"/>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7" name="Freeform 19"/>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8" name="Freeform 20"/>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9" name="Freeform 21"/>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0" name="Freeform 22"/>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1" name="Rectangle 2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12" name="Rectangle 2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13" name="Freeform 25"/>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4" name="Rectangle 2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5368" name="Group 27"/>
          <p:cNvGrpSpPr>
            <a:grpSpLocks/>
          </p:cNvGrpSpPr>
          <p:nvPr/>
        </p:nvGrpSpPr>
        <p:grpSpPr bwMode="auto">
          <a:xfrm>
            <a:off x="5498409" y="1763713"/>
            <a:ext cx="2727325" cy="584200"/>
            <a:chOff x="3763" y="399"/>
            <a:chExt cx="1718" cy="368"/>
          </a:xfrm>
        </p:grpSpPr>
        <p:sp>
          <p:nvSpPr>
            <p:cNvPr id="15387" name="Text Box 28"/>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Betty Baker</a:t>
              </a:r>
            </a:p>
          </p:txBody>
        </p:sp>
        <p:grpSp>
          <p:nvGrpSpPr>
            <p:cNvPr id="15388" name="Group 29"/>
            <p:cNvGrpSpPr>
              <a:grpSpLocks/>
            </p:cNvGrpSpPr>
            <p:nvPr/>
          </p:nvGrpSpPr>
          <p:grpSpPr bwMode="auto">
            <a:xfrm>
              <a:off x="3763" y="399"/>
              <a:ext cx="546" cy="368"/>
              <a:chOff x="2984" y="3331"/>
              <a:chExt cx="845" cy="569"/>
            </a:xfrm>
          </p:grpSpPr>
          <p:sp>
            <p:nvSpPr>
              <p:cNvPr id="15389" name="AutoShape 3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5390" name="Group 31"/>
              <p:cNvGrpSpPr>
                <a:grpSpLocks/>
              </p:cNvGrpSpPr>
              <p:nvPr/>
            </p:nvGrpSpPr>
            <p:grpSpPr bwMode="auto">
              <a:xfrm>
                <a:off x="3386" y="3487"/>
                <a:ext cx="443" cy="398"/>
                <a:chOff x="4838" y="2218"/>
                <a:chExt cx="395" cy="355"/>
              </a:xfrm>
            </p:grpSpPr>
            <p:sp>
              <p:nvSpPr>
                <p:cNvPr id="15391" name="Freeform 32"/>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2" name="Freeform 33"/>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3" name="Freeform 34"/>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4" name="Freeform 35"/>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5" name="Freeform 36"/>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6" name="Freeform 37"/>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7" name="Freeform 38"/>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8" name="Rectangle 3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99" name="Rectangle 4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00" name="Freeform 41"/>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1" name="Rectangle 4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
        <p:nvSpPr>
          <p:cNvPr id="15369" name="Text Box 44"/>
          <p:cNvSpPr txBox="1">
            <a:spLocks noChangeArrowheads="1"/>
          </p:cNvSpPr>
          <p:nvPr/>
        </p:nvSpPr>
        <p:spPr bwMode="auto">
          <a:xfrm>
            <a:off x="6450909" y="2495550"/>
            <a:ext cx="17748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Sue Smith</a:t>
            </a:r>
            <a:br>
              <a:rPr lang="en-US">
                <a:solidFill>
                  <a:schemeClr val="bg1"/>
                </a:solidFill>
              </a:rPr>
            </a:br>
            <a:r>
              <a:rPr lang="en-US">
                <a:solidFill>
                  <a:schemeClr val="bg1"/>
                </a:solidFill>
              </a:rPr>
              <a:t>(supervisor)</a:t>
            </a:r>
          </a:p>
        </p:txBody>
      </p:sp>
      <p:grpSp>
        <p:nvGrpSpPr>
          <p:cNvPr id="15370" name="Group 45"/>
          <p:cNvGrpSpPr>
            <a:grpSpLocks/>
          </p:cNvGrpSpPr>
          <p:nvPr/>
        </p:nvGrpSpPr>
        <p:grpSpPr bwMode="auto">
          <a:xfrm>
            <a:off x="5498409" y="2355850"/>
            <a:ext cx="866775" cy="584200"/>
            <a:chOff x="2984" y="3331"/>
            <a:chExt cx="845" cy="569"/>
          </a:xfrm>
        </p:grpSpPr>
        <p:sp>
          <p:nvSpPr>
            <p:cNvPr id="15374" name="AutoShape 46"/>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5375" name="Group 47"/>
            <p:cNvGrpSpPr>
              <a:grpSpLocks/>
            </p:cNvGrpSpPr>
            <p:nvPr/>
          </p:nvGrpSpPr>
          <p:grpSpPr bwMode="auto">
            <a:xfrm>
              <a:off x="3386" y="3487"/>
              <a:ext cx="443" cy="398"/>
              <a:chOff x="4838" y="2218"/>
              <a:chExt cx="395" cy="355"/>
            </a:xfrm>
          </p:grpSpPr>
          <p:sp>
            <p:nvSpPr>
              <p:cNvPr id="15376" name="Freeform 48"/>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7" name="Freeform 49"/>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8" name="Freeform 50"/>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9" name="Freeform 51"/>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0" name="Freeform 52"/>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1" name="Freeform 53"/>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2" name="Freeform 54"/>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3" name="Rectangle 55"/>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84" name="Rectangle 56"/>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85" name="Freeform 57"/>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6" name="Rectangle 58"/>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5371" name="Line 105"/>
          <p:cNvSpPr>
            <a:spLocks noChangeShapeType="1"/>
          </p:cNvSpPr>
          <p:nvPr/>
        </p:nvSpPr>
        <p:spPr bwMode="auto">
          <a:xfrm flipH="1">
            <a:off x="4385572" y="1641475"/>
            <a:ext cx="1123950" cy="0"/>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72" name="Line 106"/>
          <p:cNvSpPr>
            <a:spLocks noChangeShapeType="1"/>
          </p:cNvSpPr>
          <p:nvPr/>
        </p:nvSpPr>
        <p:spPr bwMode="auto">
          <a:xfrm flipH="1">
            <a:off x="4385572" y="2060575"/>
            <a:ext cx="1123950" cy="0"/>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73" name="Line 107"/>
          <p:cNvSpPr>
            <a:spLocks noChangeShapeType="1"/>
          </p:cNvSpPr>
          <p:nvPr/>
        </p:nvSpPr>
        <p:spPr bwMode="auto">
          <a:xfrm flipH="1">
            <a:off x="4385572" y="2479675"/>
            <a:ext cx="1123950" cy="0"/>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Functionality that may make use of groups</a:t>
            </a:r>
          </a:p>
        </p:txBody>
      </p:sp>
      <p:pic>
        <p:nvPicPr>
          <p:cNvPr id="7170" name="Picture 2" descr="C:\Users\trhoades\AppData\Local\Temp\SNAGHTML68eb76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0980" y="584508"/>
            <a:ext cx="3360941" cy="4301390"/>
          </a:xfrm>
          <a:prstGeom prst="rect">
            <a:avLst/>
          </a:prstGeom>
          <a:noFill/>
          <a:extLst>
            <a:ext uri="{909E8E84-426E-40DD-AFC4-6F175D3DCCD1}">
              <a14:hiddenFill xmlns:a14="http://schemas.microsoft.com/office/drawing/2010/main">
                <a:solidFill>
                  <a:srgbClr val="FFFFFF"/>
                </a:solidFill>
              </a14:hiddenFill>
            </a:ext>
          </a:extLst>
        </p:spPr>
      </p:pic>
      <p:sp>
        <p:nvSpPr>
          <p:cNvPr id="16387" name="Rectangle 3"/>
          <p:cNvSpPr>
            <a:spLocks noGrp="1" noChangeArrowheads="1"/>
          </p:cNvSpPr>
          <p:nvPr>
            <p:ph idx="1"/>
          </p:nvPr>
        </p:nvSpPr>
        <p:spPr>
          <a:xfrm>
            <a:off x="260154" y="990600"/>
            <a:ext cx="5744854" cy="5399088"/>
          </a:xfrm>
        </p:spPr>
        <p:txBody>
          <a:bodyPr/>
          <a:lstStyle/>
          <a:p>
            <a:pPr>
              <a:buFont typeface="Arial" charset="0"/>
              <a:buChar char="•"/>
            </a:pPr>
            <a:r>
              <a:rPr lang="en-US" dirty="0" smtClean="0"/>
              <a:t>Assignment</a:t>
            </a:r>
          </a:p>
          <a:p>
            <a:pPr lvl="1"/>
            <a:r>
              <a:rPr lang="en-US" dirty="0" smtClean="0"/>
              <a:t>Round robin and load factors</a:t>
            </a:r>
          </a:p>
          <a:p>
            <a:pPr lvl="1"/>
            <a:r>
              <a:rPr lang="en-US" dirty="0" smtClean="0"/>
              <a:t>Activity queues</a:t>
            </a:r>
          </a:p>
          <a:p>
            <a:pPr lvl="1"/>
            <a:r>
              <a:rPr lang="en-US" dirty="0" smtClean="0"/>
              <a:t>"Pending assignment" claims</a:t>
            </a:r>
          </a:p>
          <a:p>
            <a:pPr>
              <a:buFont typeface="Arial" charset="0"/>
              <a:buChar char="•"/>
            </a:pPr>
            <a:r>
              <a:rPr lang="en-US" dirty="0" smtClean="0"/>
              <a:t>Access</a:t>
            </a:r>
          </a:p>
          <a:p>
            <a:pPr lvl="1"/>
            <a:r>
              <a:rPr lang="en-US" dirty="0" smtClean="0"/>
              <a:t>Access control lists</a:t>
            </a:r>
          </a:p>
          <a:p>
            <a:pPr>
              <a:buFont typeface="Arial" charset="0"/>
              <a:buChar char="•"/>
            </a:pPr>
            <a:r>
              <a:rPr lang="en-US" dirty="0" smtClean="0"/>
              <a:t>Manager and supervisor functionality</a:t>
            </a:r>
          </a:p>
          <a:p>
            <a:pPr lvl="1"/>
            <a:r>
              <a:rPr lang="en-US" dirty="0" smtClean="0"/>
              <a:t>Team tab</a:t>
            </a:r>
          </a:p>
          <a:p>
            <a:pPr lvl="1"/>
            <a:r>
              <a:rPr lang="en-US" dirty="0" err="1" smtClean="0"/>
              <a:t>Upline</a:t>
            </a:r>
            <a:r>
              <a:rPr lang="en-US" dirty="0" smtClean="0"/>
              <a:t> access</a:t>
            </a:r>
          </a:p>
          <a:p>
            <a:pPr lvl="1"/>
            <a:r>
              <a:rPr lang="en-US" dirty="0" smtClean="0"/>
              <a:t>Flagged and suspicious claims (SIU)</a:t>
            </a:r>
          </a:p>
          <a:p>
            <a:pPr lvl="1"/>
            <a:r>
              <a:rPr lang="en-US" dirty="0" smtClean="0"/>
              <a:t>Activity escalation</a:t>
            </a:r>
          </a:p>
          <a:p>
            <a:pPr lvl="1"/>
            <a:r>
              <a:rPr lang="en-US" dirty="0" smtClean="0"/>
              <a:t>Transaction approval</a:t>
            </a:r>
          </a:p>
          <a:p>
            <a:pPr>
              <a:buFont typeface="Arial" charset="0"/>
              <a:buChar char="•"/>
            </a:pPr>
            <a:r>
              <a:rPr lang="en-US" dirty="0" smtClean="0"/>
              <a:t>Reporting</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
        <p:nvSpPr>
          <p:cNvPr id="17411" name="Rectangle 3"/>
          <p:cNvSpPr>
            <a:spLocks noGrp="1" noChangeArrowheads="1"/>
          </p:cNvSpPr>
          <p:nvPr>
            <p:ph idx="1"/>
          </p:nvPr>
        </p:nvSpPr>
        <p:spPr/>
        <p:txBody>
          <a:bodyPr/>
          <a:lstStyle/>
          <a:p>
            <a:pPr>
              <a:buFont typeface="Arial" charset="0"/>
              <a:buChar char="•"/>
            </a:pPr>
            <a:endParaRPr lang="en-US" smtClean="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Grp="1" noChangeArrowheads="1"/>
          </p:cNvSpPr>
          <p:nvPr>
            <p:ph type="title" idx="4294967295"/>
          </p:nvPr>
        </p:nvSpPr>
        <p:spPr>
          <a:xfrm>
            <a:off x="825500" y="120650"/>
            <a:ext cx="8318500" cy="742950"/>
          </a:xfrm>
        </p:spPr>
        <p:txBody>
          <a:bodyPr/>
          <a:lstStyle/>
          <a:p>
            <a:pPr eaLnBrk="1" hangingPunct="1"/>
            <a:r>
              <a:rPr lang="en-US" smtClean="0"/>
              <a:t>Group attributes</a:t>
            </a:r>
          </a:p>
        </p:txBody>
      </p:sp>
      <p:sp>
        <p:nvSpPr>
          <p:cNvPr id="18436" name="Rectangle 5"/>
          <p:cNvSpPr>
            <a:spLocks noGrp="1" noChangeArrowheads="1"/>
          </p:cNvSpPr>
          <p:nvPr>
            <p:ph type="body" sz="half" idx="4294967295"/>
          </p:nvPr>
        </p:nvSpPr>
        <p:spPr>
          <a:xfrm>
            <a:off x="6872288" y="858838"/>
            <a:ext cx="2271712" cy="5513387"/>
          </a:xfrm>
        </p:spPr>
        <p:txBody>
          <a:bodyPr/>
          <a:lstStyle/>
          <a:p>
            <a:r>
              <a:rPr lang="en-US" sz="2200" smtClean="0"/>
              <a:t>Name must be unique</a:t>
            </a:r>
          </a:p>
          <a:p>
            <a:r>
              <a:rPr lang="en-US" sz="2200" smtClean="0"/>
              <a:t>Type is typekey to GroupType typelist</a:t>
            </a:r>
          </a:p>
          <a:p>
            <a:r>
              <a:rPr lang="en-US" sz="2200" smtClean="0"/>
              <a:t>Except for a single root group, every group must have exactly one parent</a:t>
            </a:r>
          </a:p>
          <a:p>
            <a:r>
              <a:rPr lang="en-US" sz="2200" smtClean="0"/>
              <a:t>Every group must have exactly one supervisor</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175" y="623888"/>
            <a:ext cx="6105538" cy="4848864"/>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8" y="2840882"/>
            <a:ext cx="7889058" cy="306863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9" name="AutoShape 5"/>
          <p:cNvSpPr>
            <a:spLocks noChangeArrowheads="1"/>
          </p:cNvSpPr>
          <p:nvPr/>
        </p:nvSpPr>
        <p:spPr bwMode="auto">
          <a:xfrm>
            <a:off x="636588" y="5316589"/>
            <a:ext cx="1587500" cy="36830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 name="Line 6"/>
          <p:cNvSpPr>
            <a:spLocks noChangeShapeType="1"/>
          </p:cNvSpPr>
          <p:nvPr/>
        </p:nvSpPr>
        <p:spPr bwMode="auto">
          <a:xfrm flipV="1">
            <a:off x="2248694" y="5052271"/>
            <a:ext cx="1427956" cy="431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9460" name="Rectangle 4"/>
          <p:cNvSpPr>
            <a:spLocks noGrp="1" noChangeArrowheads="1"/>
          </p:cNvSpPr>
          <p:nvPr>
            <p:ph type="title"/>
          </p:nvPr>
        </p:nvSpPr>
        <p:spPr/>
        <p:txBody>
          <a:bodyPr/>
          <a:lstStyle/>
          <a:p>
            <a:pPr eaLnBrk="1" hangingPunct="1"/>
            <a:r>
              <a:rPr lang="en-US" smtClean="0"/>
              <a:t>"Activity" queues</a:t>
            </a:r>
          </a:p>
        </p:txBody>
      </p:sp>
      <p:sp>
        <p:nvSpPr>
          <p:cNvPr id="19461" name="Rectangle 7"/>
          <p:cNvSpPr>
            <a:spLocks noGrp="1" noChangeArrowheads="1"/>
          </p:cNvSpPr>
          <p:nvPr>
            <p:ph idx="1"/>
          </p:nvPr>
        </p:nvSpPr>
        <p:spPr>
          <a:xfrm>
            <a:off x="2543175" y="1195388"/>
            <a:ext cx="6359525" cy="1860550"/>
          </a:xfrm>
        </p:spPr>
        <p:txBody>
          <a:bodyPr/>
          <a:lstStyle/>
          <a:p>
            <a:pPr>
              <a:buFont typeface="Arial" charset="0"/>
              <a:buChar char="•"/>
            </a:pPr>
            <a:r>
              <a:rPr lang="en-US" smtClean="0"/>
              <a:t>Every queue is associated to a group</a:t>
            </a:r>
          </a:p>
          <a:p>
            <a:pPr lvl="1"/>
            <a:r>
              <a:rPr lang="en-US" smtClean="0"/>
              <a:t>Queues contain activities assigned to the group but not to any user in that group</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8" y="2840882"/>
            <a:ext cx="6870271" cy="306863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82" name="Rectangle 2"/>
          <p:cNvSpPr>
            <a:spLocks noGrp="1" noChangeArrowheads="1"/>
          </p:cNvSpPr>
          <p:nvPr>
            <p:ph type="title" idx="4294967295"/>
          </p:nvPr>
        </p:nvSpPr>
        <p:spPr>
          <a:xfrm>
            <a:off x="825500" y="120650"/>
            <a:ext cx="8318500" cy="742950"/>
          </a:xfrm>
        </p:spPr>
        <p:txBody>
          <a:bodyPr/>
          <a:lstStyle/>
          <a:p>
            <a:pPr eaLnBrk="1" hangingPunct="1"/>
            <a:r>
              <a:rPr lang="en-US" smtClean="0"/>
              <a:t>Configuring queues</a:t>
            </a:r>
          </a:p>
        </p:txBody>
      </p:sp>
      <p:sp>
        <p:nvSpPr>
          <p:cNvPr id="20484" name="Rectangle 4"/>
          <p:cNvSpPr>
            <a:spLocks noChangeArrowheads="1"/>
          </p:cNvSpPr>
          <p:nvPr/>
        </p:nvSpPr>
        <p:spPr bwMode="auto">
          <a:xfrm>
            <a:off x="465138" y="846521"/>
            <a:ext cx="7907338"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b="0" dirty="0">
                <a:solidFill>
                  <a:schemeClr val="bg1"/>
                </a:solidFill>
              </a:rPr>
              <a:t>Every group </a:t>
            </a:r>
            <a:r>
              <a:rPr lang="en-US" sz="2400" b="0" dirty="0" smtClean="0">
                <a:solidFill>
                  <a:schemeClr val="bg1"/>
                </a:solidFill>
              </a:rPr>
              <a:t>automatically </a:t>
            </a:r>
            <a:r>
              <a:rPr lang="en-US" sz="2400" b="0" dirty="0">
                <a:solidFill>
                  <a:schemeClr val="bg1"/>
                </a:solidFill>
              </a:rPr>
              <a:t>has an FNOL </a:t>
            </a:r>
            <a:r>
              <a:rPr lang="en-US" sz="2400" b="0" dirty="0" smtClean="0">
                <a:solidFill>
                  <a:schemeClr val="bg1"/>
                </a:solidFill>
              </a:rPr>
              <a:t>queue</a:t>
            </a:r>
          </a:p>
          <a:p>
            <a:pPr marL="285750" indent="-285750" algn="l" eaLnBrk="0" hangingPunct="0">
              <a:spcBef>
                <a:spcPct val="40000"/>
              </a:spcBef>
              <a:spcAft>
                <a:spcPct val="0"/>
              </a:spcAft>
              <a:buClr>
                <a:srgbClr val="0146AD"/>
              </a:buClr>
              <a:buFont typeface="Wingdings 3" pitchFamily="18" charset="2"/>
              <a:buChar char="}"/>
            </a:pPr>
            <a:r>
              <a:rPr lang="en-US" sz="2400" b="0" dirty="0" smtClean="0">
                <a:solidFill>
                  <a:schemeClr val="bg1"/>
                </a:solidFill>
              </a:rPr>
              <a:t>Additional queues can be added</a:t>
            </a:r>
            <a:endParaRPr lang="en-US" sz="2400" b="0" dirty="0">
              <a:solidFill>
                <a:schemeClr val="bg1"/>
              </a:solidFill>
            </a:endParaRPr>
          </a:p>
          <a:p>
            <a:pPr marL="285750" indent="-285750" algn="l" eaLnBrk="0" hangingPunct="0">
              <a:spcBef>
                <a:spcPct val="40000"/>
              </a:spcBef>
              <a:spcAft>
                <a:spcPct val="0"/>
              </a:spcAft>
              <a:buClr>
                <a:srgbClr val="0146AD"/>
              </a:buClr>
              <a:buFont typeface="Wingdings 3" pitchFamily="18" charset="2"/>
              <a:buChar char="}"/>
            </a:pPr>
            <a:r>
              <a:rPr lang="en-US" sz="2400" b="0" dirty="0">
                <a:solidFill>
                  <a:schemeClr val="bg1"/>
                </a:solidFill>
              </a:rPr>
              <a:t>Queues can be visible to child groups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Regions</a:t>
            </a:r>
          </a:p>
        </p:txBody>
      </p:sp>
      <p:sp>
        <p:nvSpPr>
          <p:cNvPr id="21507" name="Rectangle 3"/>
          <p:cNvSpPr>
            <a:spLocks noGrp="1" noChangeArrowheads="1"/>
          </p:cNvSpPr>
          <p:nvPr>
            <p:ph idx="1"/>
          </p:nvPr>
        </p:nvSpPr>
        <p:spPr>
          <a:xfrm>
            <a:off x="519113" y="4455070"/>
            <a:ext cx="8318500" cy="1855788"/>
          </a:xfrm>
        </p:spPr>
        <p:txBody>
          <a:bodyPr/>
          <a:lstStyle/>
          <a:p>
            <a:pPr>
              <a:buFont typeface="Arial" charset="0"/>
              <a:buChar char="•"/>
            </a:pPr>
            <a:r>
              <a:rPr lang="en-US" dirty="0" smtClean="0"/>
              <a:t>Geographic area that group covers</a:t>
            </a:r>
          </a:p>
          <a:p>
            <a:pPr lvl="1"/>
            <a:r>
              <a:rPr lang="en-US" dirty="0" smtClean="0"/>
              <a:t>Can be defined by (US) counties, states, zip codes, and so on</a:t>
            </a:r>
          </a:p>
          <a:p>
            <a:pPr lvl="1"/>
            <a:r>
              <a:rPr lang="en-US" dirty="0" smtClean="0"/>
              <a:t>Not inherited by child groups</a:t>
            </a:r>
          </a:p>
          <a:p>
            <a:pPr lvl="1"/>
            <a:r>
              <a:rPr lang="en-US" dirty="0" smtClean="0"/>
              <a:t>Each Region is tied to a single country</a:t>
            </a:r>
          </a:p>
          <a:p>
            <a:pPr>
              <a:buFont typeface="Arial" charset="0"/>
              <a:buChar char="•"/>
            </a:pPr>
            <a:r>
              <a:rPr lang="en-US" dirty="0" smtClean="0"/>
              <a:t>Typically used by assignment rules</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 y="898826"/>
            <a:ext cx="1714500" cy="18573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1268" name="Picture 4" descr="C:\Users\trhoades\AppData\Local\Temp\SNAGHTML6b64c1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963" y="281261"/>
            <a:ext cx="6647579" cy="41961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t>Lesson outline</a:t>
            </a:r>
          </a:p>
        </p:txBody>
      </p:sp>
      <p:sp>
        <p:nvSpPr>
          <p:cNvPr id="22531"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Users</a:t>
            </a:r>
          </a:p>
          <a:p>
            <a:pPr>
              <a:lnSpc>
                <a:spcPct val="150000"/>
              </a:lnSpc>
              <a:buFont typeface="Arial" charset="0"/>
              <a:buChar char="•"/>
            </a:pPr>
            <a:r>
              <a:rPr lang="en-US" sz="2800" smtClean="0">
                <a:solidFill>
                  <a:srgbClr val="C0C0C0"/>
                </a:solidFill>
              </a:rPr>
              <a:t>Groups</a:t>
            </a:r>
          </a:p>
          <a:p>
            <a:pPr>
              <a:lnSpc>
                <a:spcPct val="150000"/>
              </a:lnSpc>
              <a:buFont typeface="Arial" charset="0"/>
              <a:buChar char="•"/>
            </a:pPr>
            <a:r>
              <a:rPr lang="en-US" sz="2800" smtClean="0"/>
              <a:t>Importing user and group data</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7" descr="claim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67500" y="911225"/>
            <a:ext cx="16510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Rectangle 2"/>
          <p:cNvSpPr>
            <a:spLocks noGrp="1" noChangeArrowheads="1"/>
          </p:cNvSpPr>
          <p:nvPr>
            <p:ph type="title"/>
          </p:nvPr>
        </p:nvSpPr>
        <p:spPr/>
        <p:txBody>
          <a:bodyPr/>
          <a:lstStyle/>
          <a:p>
            <a:pPr eaLnBrk="1" hangingPunct="1"/>
            <a:r>
              <a:rPr lang="en-US" smtClean="0"/>
              <a:t>Review: Data imported from files</a:t>
            </a:r>
          </a:p>
        </p:txBody>
      </p:sp>
      <p:sp>
        <p:nvSpPr>
          <p:cNvPr id="23555" name="Rectangle 3"/>
          <p:cNvSpPr>
            <a:spLocks noGrp="1" noChangeArrowheads="1"/>
          </p:cNvSpPr>
          <p:nvPr>
            <p:ph idx="1"/>
          </p:nvPr>
        </p:nvSpPr>
        <p:spPr>
          <a:xfrm>
            <a:off x="519113" y="1192213"/>
            <a:ext cx="5487987" cy="5197475"/>
          </a:xfrm>
        </p:spPr>
        <p:txBody>
          <a:bodyPr/>
          <a:lstStyle/>
          <a:p>
            <a:pPr>
              <a:buFont typeface="Arial" charset="0"/>
              <a:buChar char="•"/>
            </a:pPr>
            <a:r>
              <a:rPr lang="en-US" smtClean="0"/>
              <a:t>Data typically imported prior to application launch</a:t>
            </a:r>
          </a:p>
          <a:p>
            <a:pPr lvl="1"/>
            <a:r>
              <a:rPr lang="en-US" smtClean="0"/>
              <a:t>Permissions, roles, and authority limits</a:t>
            </a:r>
          </a:p>
          <a:p>
            <a:pPr lvl="1"/>
            <a:r>
              <a:rPr lang="en-US" smtClean="0"/>
              <a:t>Users, groups, and security zones</a:t>
            </a:r>
          </a:p>
          <a:p>
            <a:pPr lvl="1"/>
            <a:r>
              <a:rPr lang="en-US" smtClean="0"/>
              <a:t>Activity patterns</a:t>
            </a:r>
          </a:p>
          <a:p>
            <a:pPr lvl="1"/>
            <a:r>
              <a:rPr lang="en-US" smtClean="0"/>
              <a:t>Script parameters</a:t>
            </a:r>
          </a:p>
          <a:p>
            <a:pPr>
              <a:buFont typeface="Arial" charset="0"/>
              <a:buChar char="•"/>
            </a:pPr>
            <a:r>
              <a:rPr lang="en-US" smtClean="0"/>
              <a:t>Data can also be periodically exported and imported</a:t>
            </a:r>
          </a:p>
          <a:p>
            <a:pPr lvl="1"/>
            <a:r>
              <a:rPr lang="en-US" smtClean="0"/>
              <a:t>For example, when security zones are reconfigured</a:t>
            </a:r>
          </a:p>
          <a:p>
            <a:pPr>
              <a:buFont typeface="Arial" charset="0"/>
              <a:buChar char="•"/>
            </a:pPr>
            <a:endParaRPr lang="en-US" smtClean="0"/>
          </a:p>
        </p:txBody>
      </p:sp>
      <p:pic>
        <p:nvPicPr>
          <p:cNvPr id="23557" name="Picture 5" descr="icon - XML f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5863" y="3094038"/>
            <a:ext cx="773112"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6" descr="icon - CSV f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7963" y="3086100"/>
            <a:ext cx="903287"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Line 7"/>
          <p:cNvSpPr>
            <a:spLocks noChangeShapeType="1"/>
          </p:cNvSpPr>
          <p:nvPr/>
        </p:nvSpPr>
        <p:spPr bwMode="auto">
          <a:xfrm flipV="1">
            <a:off x="7094538" y="2525713"/>
            <a:ext cx="246062" cy="5810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60" name="Line 8"/>
          <p:cNvSpPr>
            <a:spLocks noChangeShapeType="1"/>
          </p:cNvSpPr>
          <p:nvPr/>
        </p:nvSpPr>
        <p:spPr bwMode="auto">
          <a:xfrm flipH="1" flipV="1">
            <a:off x="7573963" y="2525713"/>
            <a:ext cx="304800" cy="6096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61" name="Text Box 9"/>
          <p:cNvSpPr txBox="1">
            <a:spLocks noChangeArrowheads="1"/>
          </p:cNvSpPr>
          <p:nvPr/>
        </p:nvSpPr>
        <p:spPr bwMode="auto">
          <a:xfrm>
            <a:off x="6757988" y="2738438"/>
            <a:ext cx="1470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import tools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eaLnBrk="1" hangingPunct="1"/>
            <a:r>
              <a:rPr lang="en-US" dirty="0" smtClean="0"/>
              <a:t>Manually create and modify users</a:t>
            </a:r>
          </a:p>
          <a:p>
            <a:pPr lvl="1" eaLnBrk="1" hangingPunct="1"/>
            <a:r>
              <a:rPr lang="en-US" dirty="0" smtClean="0"/>
              <a:t>Manually create and modify groups</a:t>
            </a:r>
          </a:p>
          <a:p>
            <a:pPr lvl="1" eaLnBrk="1" hangingPunct="1"/>
            <a:r>
              <a:rPr lang="en-US" dirty="0" smtClean="0"/>
              <a:t>Import user and group data from files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File import via import_tools utility</a:t>
            </a:r>
          </a:p>
        </p:txBody>
      </p:sp>
      <p:sp>
        <p:nvSpPr>
          <p:cNvPr id="38915" name="Rectangle 3"/>
          <p:cNvSpPr>
            <a:spLocks noGrp="1" noChangeArrowheads="1"/>
          </p:cNvSpPr>
          <p:nvPr>
            <p:ph idx="1"/>
          </p:nvPr>
        </p:nvSpPr>
        <p:spPr>
          <a:xfrm>
            <a:off x="519113" y="4678363"/>
            <a:ext cx="8318500" cy="1711325"/>
          </a:xfrm>
        </p:spPr>
        <p:txBody>
          <a:bodyPr/>
          <a:lstStyle/>
          <a:p>
            <a:pPr>
              <a:buFont typeface="Arial" charset="0"/>
              <a:buChar char="•"/>
            </a:pPr>
            <a:r>
              <a:rPr lang="en-US" smtClean="0"/>
              <a:t>Command-line utility in &lt;installDirectory&gt;\admin\bin</a:t>
            </a:r>
          </a:p>
          <a:p>
            <a:pPr>
              <a:buFont typeface="Arial" charset="0"/>
              <a:buChar char="•"/>
            </a:pPr>
            <a:r>
              <a:rPr lang="en-US" smtClean="0"/>
              <a:t>Imports one to many files in CSV or XML format</a:t>
            </a:r>
          </a:p>
          <a:p>
            <a:pPr>
              <a:buFont typeface="Arial" charset="0"/>
              <a:buChar char="•"/>
            </a:pPr>
            <a:r>
              <a:rPr lang="en-US" smtClean="0"/>
              <a:t>Does not check files prior to import for syntax problems or conflicts with existing data </a:t>
            </a:r>
          </a:p>
        </p:txBody>
      </p:sp>
      <p:pic>
        <p:nvPicPr>
          <p:cNvPr id="1026" name="Picture 2" descr="C:\Users\trhoades\AppData\Local\Temp\SNAGHTML193ae5e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3" y="614917"/>
            <a:ext cx="9030958" cy="3629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1" descr="icon - XML f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2581" y="9949"/>
            <a:ext cx="519855" cy="84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icon - CSV f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2164" y="55342"/>
            <a:ext cx="614964" cy="803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679149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Sample CSV file</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63" y="802731"/>
            <a:ext cx="8961437" cy="473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smtClean="0"/>
              <a:t>Sample XML</a:t>
            </a:r>
            <a:br>
              <a:rPr lang="en-US" dirty="0" smtClean="0"/>
            </a:br>
            <a:r>
              <a:rPr lang="en-US" dirty="0" smtClean="0"/>
              <a:t>file</a:t>
            </a:r>
          </a:p>
        </p:txBody>
      </p:sp>
      <p:pic>
        <p:nvPicPr>
          <p:cNvPr id="14338" name="Picture 2" descr="C:\Users\trhoades\AppData\Local\Temp\SNAGHTML71c05c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0912" y="139273"/>
            <a:ext cx="5499371" cy="62751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Using import_tools</a:t>
            </a:r>
          </a:p>
        </p:txBody>
      </p:sp>
      <p:sp>
        <p:nvSpPr>
          <p:cNvPr id="27651" name="Rectangle 3"/>
          <p:cNvSpPr>
            <a:spLocks noGrp="1" noChangeArrowheads="1"/>
          </p:cNvSpPr>
          <p:nvPr>
            <p:ph idx="1"/>
          </p:nvPr>
        </p:nvSpPr>
        <p:spPr>
          <a:xfrm>
            <a:off x="519113" y="2895600"/>
            <a:ext cx="8318500" cy="3494088"/>
          </a:xfrm>
        </p:spPr>
        <p:txBody>
          <a:bodyPr/>
          <a:lstStyle/>
          <a:p>
            <a:pPr>
              <a:buFont typeface="Arial" charset="0"/>
              <a:buChar char="•"/>
            </a:pPr>
            <a:r>
              <a:rPr lang="en-US" dirty="0" smtClean="0"/>
              <a:t>Must be executed from &lt;</a:t>
            </a:r>
            <a:r>
              <a:rPr lang="en-US" dirty="0" err="1" smtClean="0"/>
              <a:t>installDirectory</a:t>
            </a:r>
            <a:r>
              <a:rPr lang="en-US" dirty="0" smtClean="0"/>
              <a:t>&gt;\admin\bin</a:t>
            </a:r>
          </a:p>
          <a:p>
            <a:pPr>
              <a:buFont typeface="Arial" charset="0"/>
              <a:buChar char="•"/>
            </a:pPr>
            <a:r>
              <a:rPr lang="en-US" dirty="0" smtClean="0"/>
              <a:t>Syntax:</a:t>
            </a:r>
          </a:p>
          <a:p>
            <a:pPr>
              <a:buFont typeface="Wingdings 3" pitchFamily="18" charset="2"/>
              <a:buNone/>
            </a:pPr>
            <a:r>
              <a:rPr lang="en-US" dirty="0" smtClean="0"/>
              <a:t>	</a:t>
            </a:r>
            <a:r>
              <a:rPr lang="en-US" sz="2200" dirty="0" err="1" smtClean="0">
                <a:solidFill>
                  <a:srgbClr val="FF3300"/>
                </a:solidFill>
              </a:rPr>
              <a:t>import_tools</a:t>
            </a:r>
            <a:r>
              <a:rPr lang="en-US" sz="2200" dirty="0" smtClean="0">
                <a:solidFill>
                  <a:srgbClr val="FF3300"/>
                </a:solidFill>
              </a:rPr>
              <a:t> -import</a:t>
            </a:r>
            <a:r>
              <a:rPr lang="en-US" dirty="0" smtClean="0"/>
              <a:t> </a:t>
            </a:r>
            <a:r>
              <a:rPr lang="en-US" sz="2200" i="1" dirty="0" err="1" smtClean="0">
                <a:solidFill>
                  <a:srgbClr val="0033CC"/>
                </a:solidFill>
              </a:rPr>
              <a:t>fileName</a:t>
            </a:r>
            <a:r>
              <a:rPr lang="en-US" dirty="0" smtClean="0"/>
              <a:t> </a:t>
            </a:r>
            <a:r>
              <a:rPr lang="en-US" sz="2200" dirty="0" smtClean="0">
                <a:solidFill>
                  <a:srgbClr val="FF3300"/>
                </a:solidFill>
              </a:rPr>
              <a:t>-password</a:t>
            </a:r>
            <a:r>
              <a:rPr lang="en-US" dirty="0" smtClean="0"/>
              <a:t> </a:t>
            </a:r>
            <a:r>
              <a:rPr lang="en-US" sz="2200" i="1" dirty="0" err="1" smtClean="0">
                <a:solidFill>
                  <a:srgbClr val="0033CC"/>
                </a:solidFill>
              </a:rPr>
              <a:t>password</a:t>
            </a:r>
            <a:endParaRPr lang="en-US" sz="2200" i="1" dirty="0" smtClean="0">
              <a:solidFill>
                <a:srgbClr val="0033CC"/>
              </a:solidFill>
            </a:endParaRPr>
          </a:p>
          <a:p>
            <a:pPr lvl="1"/>
            <a:r>
              <a:rPr lang="en-US" dirty="0" smtClean="0"/>
              <a:t>Defaults to using "su" user account</a:t>
            </a:r>
          </a:p>
          <a:p>
            <a:pPr lvl="1"/>
            <a:r>
              <a:rPr lang="en-US" i="1" dirty="0" err="1" smtClean="0">
                <a:solidFill>
                  <a:srgbClr val="0033CC"/>
                </a:solidFill>
              </a:rPr>
              <a:t>fileName</a:t>
            </a:r>
            <a:r>
              <a:rPr lang="en-US" dirty="0" smtClean="0"/>
              <a:t> can reference file or file list</a:t>
            </a:r>
          </a:p>
          <a:p>
            <a:pPr lvl="1"/>
            <a:r>
              <a:rPr lang="en-US" dirty="0" smtClean="0"/>
              <a:t>If </a:t>
            </a:r>
            <a:r>
              <a:rPr lang="en-US" i="1" dirty="0" err="1" smtClean="0">
                <a:solidFill>
                  <a:srgbClr val="0033CC"/>
                </a:solidFill>
              </a:rPr>
              <a:t>fileName</a:t>
            </a:r>
            <a:r>
              <a:rPr lang="en-US" dirty="0" smtClean="0"/>
              <a:t> references files outside of admin\bin, then file must be preceded by path to its location</a:t>
            </a:r>
          </a:p>
          <a:p>
            <a:pPr lvl="1"/>
            <a:r>
              <a:rPr lang="en-US" dirty="0" smtClean="0"/>
              <a:t>Additional flags exist which have not been listed above</a:t>
            </a:r>
          </a:p>
        </p:txBody>
      </p:sp>
      <p:pic>
        <p:nvPicPr>
          <p:cNvPr id="2765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25" y="1190625"/>
            <a:ext cx="8407400" cy="9810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Review: File import via import admin screen</a:t>
            </a:r>
          </a:p>
        </p:txBody>
      </p:sp>
      <p:sp>
        <p:nvSpPr>
          <p:cNvPr id="28675" name="Rectangle 3"/>
          <p:cNvSpPr>
            <a:spLocks noGrp="1" noChangeArrowheads="1"/>
          </p:cNvSpPr>
          <p:nvPr>
            <p:ph idx="1"/>
          </p:nvPr>
        </p:nvSpPr>
        <p:spPr>
          <a:xfrm>
            <a:off x="519113" y="4678363"/>
            <a:ext cx="8318500" cy="1711325"/>
          </a:xfrm>
        </p:spPr>
        <p:txBody>
          <a:bodyPr/>
          <a:lstStyle/>
          <a:p>
            <a:pPr>
              <a:buFont typeface="Arial" charset="0"/>
              <a:buChar char="•"/>
            </a:pPr>
            <a:r>
              <a:rPr lang="en-US" smtClean="0"/>
              <a:t>GUI tool on ClaimCenter's Administration tab</a:t>
            </a:r>
          </a:p>
          <a:p>
            <a:pPr>
              <a:buFont typeface="Arial" charset="0"/>
              <a:buChar char="•"/>
            </a:pPr>
            <a:r>
              <a:rPr lang="en-US" smtClean="0"/>
              <a:t>Imports one file only in XML format</a:t>
            </a:r>
          </a:p>
          <a:p>
            <a:pPr>
              <a:buFont typeface="Arial" charset="0"/>
              <a:buChar char="•"/>
            </a:pPr>
            <a:r>
              <a:rPr lang="en-US" smtClean="0"/>
              <a:t>Check file prior to import for syntax problems and conflicts with existing data </a:t>
            </a:r>
          </a:p>
        </p:txBody>
      </p:sp>
      <p:pic>
        <p:nvPicPr>
          <p:cNvPr id="5" name="Picture 11" descr="icon - XML 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1408" y="9949"/>
            <a:ext cx="519855" cy="84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4800" y="1075997"/>
            <a:ext cx="7256463" cy="21431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323" y="2670881"/>
            <a:ext cx="1514475" cy="18573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 name="Line 9"/>
          <p:cNvSpPr>
            <a:spLocks noChangeShapeType="1"/>
          </p:cNvSpPr>
          <p:nvPr/>
        </p:nvSpPr>
        <p:spPr bwMode="auto">
          <a:xfrm flipV="1">
            <a:off x="1488559" y="1658679"/>
            <a:ext cx="372140" cy="228891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9" name="AutoShape 4"/>
          <p:cNvSpPr>
            <a:spLocks noChangeArrowheads="1"/>
          </p:cNvSpPr>
          <p:nvPr/>
        </p:nvSpPr>
        <p:spPr bwMode="auto">
          <a:xfrm>
            <a:off x="7774412" y="1075997"/>
            <a:ext cx="1206851" cy="28055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a:lstStyle/>
          <a:p>
            <a:pPr eaLnBrk="1" hangingPunct="1"/>
            <a:r>
              <a:rPr lang="en-US" dirty="0" smtClean="0"/>
              <a:t>Lesson objectives review</a:t>
            </a:r>
          </a:p>
        </p:txBody>
      </p:sp>
      <p:sp>
        <p:nvSpPr>
          <p:cNvPr id="29699"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Manually create and modify users</a:t>
            </a:r>
          </a:p>
          <a:p>
            <a:pPr lvl="1" eaLnBrk="1" hangingPunct="1"/>
            <a:r>
              <a:rPr lang="en-US" smtClean="0"/>
              <a:t>Manually create and modify groups</a:t>
            </a:r>
          </a:p>
          <a:p>
            <a:pPr lvl="1" eaLnBrk="1" hangingPunct="1"/>
            <a:r>
              <a:rPr lang="en-US" smtClean="0"/>
              <a:t>Import user and group data from files</a:t>
            </a:r>
          </a:p>
          <a:p>
            <a:pPr lvl="1" eaLnBrk="1" hangingPunct="1"/>
            <a:endParaRPr lang="en-US"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a:lstStyle/>
          <a:p>
            <a:pPr eaLnBrk="1" hangingPunct="1"/>
            <a:r>
              <a:rPr lang="en-US" smtClean="0"/>
              <a:t>Review questions</a:t>
            </a:r>
          </a:p>
        </p:txBody>
      </p:sp>
      <p:sp>
        <p:nvSpPr>
          <p:cNvPr id="30723" name="Rectangle 45"/>
          <p:cNvSpPr>
            <a:spLocks noGrp="1" noChangeArrowheads="1"/>
          </p:cNvSpPr>
          <p:nvPr>
            <p:ph idx="1"/>
          </p:nvPr>
        </p:nvSpPr>
        <p:spPr/>
        <p:txBody>
          <a:bodyPr/>
          <a:lstStyle/>
          <a:p>
            <a:pPr marL="400050" indent="-400050">
              <a:buFont typeface="Webdings" pitchFamily="18" charset="2"/>
              <a:buAutoNum type="arabicPeriod"/>
            </a:pPr>
            <a:r>
              <a:rPr lang="en-US" smtClean="0"/>
              <a:t>What is a user "custom attribute"?</a:t>
            </a:r>
          </a:p>
          <a:p>
            <a:pPr marL="400050" indent="-400050">
              <a:buFont typeface="Webdings" pitchFamily="18" charset="2"/>
              <a:buAutoNum type="arabicPeriod"/>
            </a:pPr>
            <a:r>
              <a:rPr lang="en-US" smtClean="0"/>
              <a:t>When you associate a custom attribute to a user, what two things can you specify in addition to simply saying the user has the custom attribute?</a:t>
            </a:r>
          </a:p>
          <a:p>
            <a:pPr marL="400050" indent="-400050">
              <a:buFont typeface="Webdings" pitchFamily="18" charset="2"/>
              <a:buAutoNum type="arabicPeriod"/>
            </a:pPr>
            <a:r>
              <a:rPr lang="en-US" smtClean="0"/>
              <a:t>For each item listed below, provide one example of how groups make use of or are influenced by that item:</a:t>
            </a:r>
          </a:p>
          <a:p>
            <a:pPr marL="933450" lvl="1" indent="-419100">
              <a:buSzTx/>
              <a:buFont typeface="Webdings" pitchFamily="18" charset="2"/>
              <a:buAutoNum type="alphaLcParenR"/>
            </a:pPr>
            <a:r>
              <a:rPr lang="en-US" smtClean="0"/>
              <a:t>Assignment</a:t>
            </a:r>
          </a:p>
          <a:p>
            <a:pPr marL="933450" lvl="1" indent="-419100">
              <a:buSzTx/>
              <a:buFont typeface="Webdings" pitchFamily="18" charset="2"/>
              <a:buAutoNum type="alphaLcParenR"/>
            </a:pPr>
            <a:r>
              <a:rPr lang="en-US" smtClean="0"/>
              <a:t>Access</a:t>
            </a:r>
          </a:p>
          <a:p>
            <a:pPr marL="933450" lvl="1" indent="-419100">
              <a:buSzTx/>
              <a:buFont typeface="Webdings" pitchFamily="18" charset="2"/>
              <a:buAutoNum type="alphaLcParenR"/>
            </a:pPr>
            <a:r>
              <a:rPr lang="en-US" smtClean="0"/>
              <a:t>Supervisor/manager capabilities</a:t>
            </a:r>
          </a:p>
          <a:p>
            <a:pPr marL="400050" indent="-400050">
              <a:buFont typeface="Webdings" pitchFamily="18" charset="2"/>
              <a:buAutoNum type="arabicPeriod"/>
            </a:pPr>
            <a:r>
              <a:rPr lang="en-US" smtClean="0"/>
              <a:t>What kind of objects are placed in queues? Why would you assign such an object to a queue?</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33665100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Users</a:t>
            </a:r>
          </a:p>
          <a:p>
            <a:pPr>
              <a:lnSpc>
                <a:spcPct val="150000"/>
              </a:lnSpc>
              <a:buFont typeface="Arial" charset="0"/>
              <a:buChar char="•"/>
            </a:pPr>
            <a:r>
              <a:rPr lang="en-US" sz="2800" smtClean="0">
                <a:solidFill>
                  <a:srgbClr val="C0C0C0"/>
                </a:solidFill>
              </a:rPr>
              <a:t>Groups</a:t>
            </a:r>
          </a:p>
          <a:p>
            <a:pPr>
              <a:lnSpc>
                <a:spcPct val="150000"/>
              </a:lnSpc>
              <a:buFont typeface="Arial" charset="0"/>
              <a:buChar char="•"/>
            </a:pPr>
            <a:r>
              <a:rPr lang="en-US" sz="2800" smtClean="0">
                <a:solidFill>
                  <a:srgbClr val="C0C0C0"/>
                </a:solidFill>
              </a:rPr>
              <a:t>Importing user and group data</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User management</a:t>
            </a:r>
          </a:p>
        </p:txBody>
      </p:sp>
      <p:sp>
        <p:nvSpPr>
          <p:cNvPr id="7171" name="Rectangle 3"/>
          <p:cNvSpPr>
            <a:spLocks noGrp="1" noChangeArrowheads="1"/>
          </p:cNvSpPr>
          <p:nvPr>
            <p:ph idx="1"/>
          </p:nvPr>
        </p:nvSpPr>
        <p:spPr>
          <a:xfrm>
            <a:off x="6060557" y="1158949"/>
            <a:ext cx="2777055" cy="5230739"/>
          </a:xfrm>
        </p:spPr>
        <p:txBody>
          <a:bodyPr/>
          <a:lstStyle/>
          <a:p>
            <a:pPr>
              <a:buFont typeface="Arial" charset="0"/>
              <a:buChar char="•"/>
            </a:pPr>
            <a:r>
              <a:rPr lang="en-US" dirty="0" smtClean="0"/>
              <a:t>Managed through ClaimCenter Administration tab</a:t>
            </a:r>
          </a:p>
          <a:p>
            <a:pPr lvl="1"/>
            <a:r>
              <a:rPr lang="en-US" dirty="0" smtClean="0"/>
              <a:t>Virtually every user attribute pertains to what a user owns (assignment) and/or what a user can access (permissions)</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91" y="600075"/>
            <a:ext cx="8475663" cy="285750"/>
          </a:xfrm>
          <a:prstGeom prst="rect">
            <a:avLst/>
          </a:prstGeom>
          <a:solidFill>
            <a:schemeClr val="bg1"/>
          </a:solidFill>
          <a:ln w="9525">
            <a:solidFill>
              <a:schemeClr val="bg1"/>
            </a:solidFill>
            <a:miter lim="800000"/>
            <a:headEnd/>
            <a:tailEnd/>
          </a:ln>
          <a:extLst/>
        </p:spPr>
      </p:pic>
      <p:pic>
        <p:nvPicPr>
          <p:cNvPr id="1028" name="Picture 4" descr="C:\Users\trhoades\AppData\Local\Temp\SNAGHTML5cb356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91" y="996180"/>
            <a:ext cx="5810250" cy="5210175"/>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5"/>
          <p:cNvSpPr>
            <a:spLocks noChangeArrowheads="1"/>
          </p:cNvSpPr>
          <p:nvPr/>
        </p:nvSpPr>
        <p:spPr bwMode="auto">
          <a:xfrm>
            <a:off x="94315" y="4408431"/>
            <a:ext cx="1885950" cy="1750626"/>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10" y="500393"/>
            <a:ext cx="6742113" cy="63150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195" name="Rectangle 2"/>
          <p:cNvSpPr>
            <a:spLocks noGrp="1" noChangeArrowheads="1"/>
          </p:cNvSpPr>
          <p:nvPr>
            <p:ph type="title" idx="4294967295"/>
          </p:nvPr>
        </p:nvSpPr>
        <p:spPr>
          <a:xfrm>
            <a:off x="825500" y="120650"/>
            <a:ext cx="8318500" cy="742950"/>
          </a:xfrm>
        </p:spPr>
        <p:txBody>
          <a:bodyPr/>
          <a:lstStyle/>
          <a:p>
            <a:pPr eaLnBrk="1" hangingPunct="1"/>
            <a:r>
              <a:rPr lang="en-US" smtClean="0"/>
              <a:t>User details - basics</a:t>
            </a:r>
          </a:p>
        </p:txBody>
      </p:sp>
      <p:sp>
        <p:nvSpPr>
          <p:cNvPr id="8196" name="Rectangle 3"/>
          <p:cNvSpPr>
            <a:spLocks noGrp="1" noChangeArrowheads="1"/>
          </p:cNvSpPr>
          <p:nvPr>
            <p:ph type="body" sz="half" idx="4294967295"/>
          </p:nvPr>
        </p:nvSpPr>
        <p:spPr>
          <a:xfrm>
            <a:off x="4222750" y="2417763"/>
            <a:ext cx="4921250" cy="1778000"/>
          </a:xfrm>
          <a:solidFill>
            <a:schemeClr val="tx1"/>
          </a:solidFill>
          <a:ln>
            <a:solidFill>
              <a:schemeClr val="bg1"/>
            </a:solidFill>
            <a:miter lim="800000"/>
            <a:headEnd/>
            <a:tailEnd/>
          </a:ln>
        </p:spPr>
        <p:txBody>
          <a:bodyPr/>
          <a:lstStyle/>
          <a:p>
            <a:pPr marL="401638"/>
            <a:r>
              <a:rPr lang="en-US" sz="2200" smtClean="0"/>
              <a:t>Credentials</a:t>
            </a:r>
          </a:p>
          <a:p>
            <a:pPr marL="401638"/>
            <a:r>
              <a:rPr lang="en-US" sz="2200" smtClean="0"/>
              <a:t>Statuses (active, locked, vacation)</a:t>
            </a:r>
          </a:p>
          <a:p>
            <a:pPr marL="401638"/>
            <a:r>
              <a:rPr lang="en-US" sz="2200" smtClean="0"/>
              <a:t>Roles (sets of permissions)</a:t>
            </a:r>
          </a:p>
          <a:p>
            <a:pPr marL="401638"/>
            <a:r>
              <a:rPr lang="en-US" sz="2200" smtClean="0"/>
              <a:t>Group membership</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10" y="500393"/>
            <a:ext cx="4829175" cy="62769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9219" name="Rectangle 2"/>
          <p:cNvSpPr>
            <a:spLocks noGrp="1" noChangeArrowheads="1"/>
          </p:cNvSpPr>
          <p:nvPr>
            <p:ph type="title"/>
          </p:nvPr>
        </p:nvSpPr>
        <p:spPr/>
        <p:txBody>
          <a:bodyPr/>
          <a:lstStyle/>
          <a:p>
            <a:pPr eaLnBrk="1" hangingPunct="1"/>
            <a:r>
              <a:rPr lang="en-US" smtClean="0"/>
              <a:t>User details - profile</a:t>
            </a:r>
          </a:p>
        </p:txBody>
      </p:sp>
      <p:sp>
        <p:nvSpPr>
          <p:cNvPr id="9220" name="Rectangle 3"/>
          <p:cNvSpPr>
            <a:spLocks noGrp="1" noChangeArrowheads="1"/>
          </p:cNvSpPr>
          <p:nvPr>
            <p:ph idx="1"/>
          </p:nvPr>
        </p:nvSpPr>
        <p:spPr>
          <a:xfrm>
            <a:off x="5322888" y="500393"/>
            <a:ext cx="3821112" cy="5197475"/>
          </a:xfrm>
        </p:spPr>
        <p:txBody>
          <a:bodyPr/>
          <a:lstStyle/>
          <a:p>
            <a:pPr>
              <a:buFont typeface="Arial" charset="0"/>
              <a:buChar char="•"/>
            </a:pPr>
            <a:r>
              <a:rPr lang="en-US" dirty="0" smtClean="0"/>
              <a:t>Basic Profile</a:t>
            </a:r>
          </a:p>
          <a:p>
            <a:pPr lvl="1"/>
            <a:r>
              <a:rPr lang="en-US" dirty="0" smtClean="0"/>
              <a:t>Employee data</a:t>
            </a:r>
          </a:p>
          <a:p>
            <a:pPr lvl="1"/>
            <a:r>
              <a:rPr lang="en-US" dirty="0" smtClean="0"/>
              <a:t>Contact information</a:t>
            </a:r>
          </a:p>
          <a:p>
            <a:pPr>
              <a:buFont typeface="Arial" charset="0"/>
              <a:buChar char="•"/>
            </a:pPr>
            <a:r>
              <a:rPr lang="en-US" dirty="0" smtClean="0"/>
              <a:t>Extended Profile</a:t>
            </a:r>
          </a:p>
          <a:p>
            <a:pPr lvl="1"/>
            <a:r>
              <a:rPr lang="en-US" dirty="0" smtClean="0"/>
              <a:t>Experience level</a:t>
            </a:r>
          </a:p>
          <a:p>
            <a:pPr lvl="1"/>
            <a:r>
              <a:rPr lang="en-US" dirty="0" smtClean="0"/>
              <a:t>Language</a:t>
            </a:r>
          </a:p>
          <a:p>
            <a:pPr lvl="1"/>
            <a:r>
              <a:rPr lang="en-US" dirty="0" smtClean="0"/>
              <a:t>External user</a:t>
            </a:r>
          </a:p>
          <a:p>
            <a:pPr>
              <a:buFont typeface="Arial" charset="0"/>
              <a:buChar char="•"/>
            </a:pPr>
            <a:r>
              <a:rPr lang="en-US" dirty="0" smtClean="0"/>
              <a:t>Application defaults</a:t>
            </a:r>
          </a:p>
          <a:p>
            <a:pPr lvl="1"/>
            <a:r>
              <a:rPr lang="en-US" dirty="0" smtClean="0"/>
              <a:t>Policy type</a:t>
            </a:r>
          </a:p>
          <a:p>
            <a:pPr lvl="1"/>
            <a:r>
              <a:rPr lang="en-US" dirty="0" smtClean="0"/>
              <a:t>Loss type</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Custom user attributes</a:t>
            </a:r>
          </a:p>
        </p:txBody>
      </p:sp>
      <p:sp>
        <p:nvSpPr>
          <p:cNvPr id="10243" name="Rectangle 3"/>
          <p:cNvSpPr>
            <a:spLocks noGrp="1" noChangeArrowheads="1"/>
          </p:cNvSpPr>
          <p:nvPr>
            <p:ph idx="1"/>
          </p:nvPr>
        </p:nvSpPr>
        <p:spPr>
          <a:xfrm>
            <a:off x="519113" y="5091113"/>
            <a:ext cx="8318500" cy="1298575"/>
          </a:xfrm>
        </p:spPr>
        <p:txBody>
          <a:bodyPr/>
          <a:lstStyle/>
          <a:p>
            <a:pPr>
              <a:buFont typeface="Arial" charset="0"/>
              <a:buChar char="•"/>
            </a:pPr>
            <a:r>
              <a:rPr lang="en-US" smtClean="0"/>
              <a:t>Attributes defined through ClaimCenter which can be associated to users</a:t>
            </a:r>
          </a:p>
          <a:p>
            <a:pPr>
              <a:buFont typeface="Arial" charset="0"/>
              <a:buChar char="•"/>
            </a:pPr>
            <a:r>
              <a:rPr lang="en-US" smtClean="0"/>
              <a:t>Typically used by assignment rules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56" y="888124"/>
            <a:ext cx="2121494" cy="321091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2193" y="888122"/>
            <a:ext cx="4808317" cy="412556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 name="AutoShape 5"/>
          <p:cNvSpPr>
            <a:spLocks noChangeArrowheads="1"/>
          </p:cNvSpPr>
          <p:nvPr/>
        </p:nvSpPr>
        <p:spPr bwMode="auto">
          <a:xfrm>
            <a:off x="254056" y="3241784"/>
            <a:ext cx="2121494" cy="271463"/>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 name="Line 6"/>
          <p:cNvSpPr>
            <a:spLocks noChangeShapeType="1"/>
          </p:cNvSpPr>
          <p:nvPr/>
        </p:nvSpPr>
        <p:spPr bwMode="auto">
          <a:xfrm flipV="1">
            <a:off x="2375550" y="1387365"/>
            <a:ext cx="651429" cy="1990149"/>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smtClean="0"/>
              <a:t>User details - regions</a:t>
            </a:r>
          </a:p>
        </p:txBody>
      </p:sp>
      <p:sp>
        <p:nvSpPr>
          <p:cNvPr id="12292" name="Rectangle 3"/>
          <p:cNvSpPr>
            <a:spLocks noChangeArrowheads="1"/>
          </p:cNvSpPr>
          <p:nvPr/>
        </p:nvSpPr>
        <p:spPr bwMode="auto">
          <a:xfrm>
            <a:off x="539750" y="4905375"/>
            <a:ext cx="8193088"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lnSpc>
                <a:spcPct val="90000"/>
              </a:lnSpc>
              <a:spcBef>
                <a:spcPct val="40000"/>
              </a:spcBef>
              <a:spcAft>
                <a:spcPct val="0"/>
              </a:spcAft>
              <a:buClr>
                <a:srgbClr val="0146AD"/>
              </a:buClr>
              <a:buFont typeface="Wingdings 3" pitchFamily="18" charset="2"/>
              <a:buChar char="}"/>
            </a:pPr>
            <a:r>
              <a:rPr lang="en-US" sz="2400" b="0">
                <a:solidFill>
                  <a:schemeClr val="bg1"/>
                </a:solidFill>
              </a:rPr>
              <a:t>User can have zero to many regions</a:t>
            </a:r>
          </a:p>
          <a:p>
            <a:pPr marL="628650" lvl="1" indent="-228600" algn="l" eaLnBrk="0" hangingPunct="0">
              <a:lnSpc>
                <a:spcPct val="90000"/>
              </a:lnSpc>
              <a:spcBef>
                <a:spcPct val="20000"/>
              </a:spcBef>
              <a:spcAft>
                <a:spcPct val="0"/>
              </a:spcAft>
              <a:buClr>
                <a:srgbClr val="0146AD"/>
              </a:buClr>
              <a:buSzPct val="90000"/>
              <a:buFont typeface="Wingdings 2" pitchFamily="18" charset="2"/>
              <a:buChar char=""/>
            </a:pPr>
            <a:r>
              <a:rPr lang="en-US" sz="2200" b="0">
                <a:solidFill>
                  <a:schemeClr val="bg1"/>
                </a:solidFill>
              </a:rPr>
              <a:t>Typically used by assignment rules</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671" y="735068"/>
            <a:ext cx="7874865" cy="375810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067" y="580740"/>
            <a:ext cx="6570663" cy="36766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3314" name="Rectangle 2"/>
          <p:cNvSpPr>
            <a:spLocks noGrp="1" noChangeArrowheads="1"/>
          </p:cNvSpPr>
          <p:nvPr>
            <p:ph type="title"/>
          </p:nvPr>
        </p:nvSpPr>
        <p:spPr/>
        <p:txBody>
          <a:bodyPr/>
          <a:lstStyle/>
          <a:p>
            <a:pPr eaLnBrk="1" hangingPunct="1"/>
            <a:r>
              <a:rPr lang="en-US" smtClean="0"/>
              <a:t>User details - owned objects</a:t>
            </a:r>
          </a:p>
        </p:txBody>
      </p:sp>
      <p:sp>
        <p:nvSpPr>
          <p:cNvPr id="13315" name="Rectangle 3"/>
          <p:cNvSpPr>
            <a:spLocks noGrp="1" noChangeArrowheads="1"/>
          </p:cNvSpPr>
          <p:nvPr>
            <p:ph idx="1"/>
          </p:nvPr>
        </p:nvSpPr>
        <p:spPr>
          <a:xfrm>
            <a:off x="519113" y="4651375"/>
            <a:ext cx="8318500" cy="1738313"/>
          </a:xfrm>
        </p:spPr>
        <p:txBody>
          <a:bodyPr/>
          <a:lstStyle/>
          <a:p>
            <a:pPr>
              <a:buFont typeface="Arial" charset="0"/>
              <a:buChar char="•"/>
            </a:pPr>
            <a:r>
              <a:rPr lang="en-US" dirty="0" smtClean="0"/>
              <a:t>Similar to the Team tab, the Details card lets an administrator view and act on all objects (activities, claims, exposures, matters) owned by a given user</a:t>
            </a:r>
          </a:p>
          <a:p>
            <a:pPr>
              <a:buFont typeface="Arial" charset="0"/>
              <a:buChar char="•"/>
            </a:pPr>
            <a:r>
              <a:rPr lang="en-US" dirty="0" smtClean="0"/>
              <a:t>Objects owned by a user can be reassigned or viewed</a:t>
            </a:r>
          </a:p>
        </p:txBody>
      </p:sp>
      <p:sp>
        <p:nvSpPr>
          <p:cNvPr id="13317" name="AutoShape 5"/>
          <p:cNvSpPr>
            <a:spLocks noChangeArrowheads="1"/>
          </p:cNvSpPr>
          <p:nvPr/>
        </p:nvSpPr>
        <p:spPr bwMode="auto">
          <a:xfrm>
            <a:off x="426067" y="1824535"/>
            <a:ext cx="1885950" cy="271463"/>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 name="AutoShape 5"/>
          <p:cNvSpPr>
            <a:spLocks noChangeArrowheads="1"/>
          </p:cNvSpPr>
          <p:nvPr/>
        </p:nvSpPr>
        <p:spPr bwMode="auto">
          <a:xfrm>
            <a:off x="578466" y="3425872"/>
            <a:ext cx="6313653" cy="271463"/>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2445" y="438967"/>
            <a:ext cx="3038475" cy="21431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 name="AutoShape 5"/>
          <p:cNvSpPr>
            <a:spLocks noChangeArrowheads="1"/>
          </p:cNvSpPr>
          <p:nvPr/>
        </p:nvSpPr>
        <p:spPr bwMode="auto">
          <a:xfrm>
            <a:off x="5682445" y="1825601"/>
            <a:ext cx="3038475" cy="271463"/>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 name="AutoShape 5"/>
          <p:cNvSpPr>
            <a:spLocks noChangeArrowheads="1"/>
          </p:cNvSpPr>
          <p:nvPr/>
        </p:nvSpPr>
        <p:spPr bwMode="auto">
          <a:xfrm>
            <a:off x="5682445" y="445008"/>
            <a:ext cx="1851119" cy="271463"/>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2" name="Line 6"/>
          <p:cNvSpPr>
            <a:spLocks noChangeShapeType="1"/>
          </p:cNvSpPr>
          <p:nvPr/>
        </p:nvSpPr>
        <p:spPr bwMode="auto">
          <a:xfrm flipV="1">
            <a:off x="2312018" y="580740"/>
            <a:ext cx="3370428" cy="138059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12248</TotalTime>
  <Words>3635</Words>
  <Application>Microsoft Office PowerPoint</Application>
  <PresentationFormat>On-screen Show (4:3)</PresentationFormat>
  <Paragraphs>277</Paragraphs>
  <Slides>27</Slides>
  <Notes>27</Notes>
  <HiddenSlides>1</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1_test-template</vt:lpstr>
      <vt:lpstr>Users and Groups</vt:lpstr>
      <vt:lpstr>Lesson objectives</vt:lpstr>
      <vt:lpstr>Lesson outline</vt:lpstr>
      <vt:lpstr>User management</vt:lpstr>
      <vt:lpstr>User details - basics</vt:lpstr>
      <vt:lpstr>User details - profile</vt:lpstr>
      <vt:lpstr>Custom user attributes</vt:lpstr>
      <vt:lpstr>User details - regions</vt:lpstr>
      <vt:lpstr>User details - owned objects</vt:lpstr>
      <vt:lpstr>Lesson outline</vt:lpstr>
      <vt:lpstr>Review: Groups</vt:lpstr>
      <vt:lpstr>Functionality that may make use of groups</vt:lpstr>
      <vt:lpstr>(Notes only slide)</vt:lpstr>
      <vt:lpstr>Group attributes</vt:lpstr>
      <vt:lpstr>"Activity" queues</vt:lpstr>
      <vt:lpstr>Configuring queues</vt:lpstr>
      <vt:lpstr>Regions</vt:lpstr>
      <vt:lpstr>Lesson outline</vt:lpstr>
      <vt:lpstr>Review: Data imported from files</vt:lpstr>
      <vt:lpstr>File import via import_tools utility</vt:lpstr>
      <vt:lpstr>Sample CSV file</vt:lpstr>
      <vt:lpstr>Sample XML file</vt:lpstr>
      <vt:lpstr>Using import_tools</vt:lpstr>
      <vt:lpstr>Review: File import via import admin screen</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Users and Groups</dc:title>
  <dc:creator>Tom Rhoades</dc:creator>
  <dc:description>3120</dc:description>
  <cp:lastModifiedBy>Tom Rhoades</cp:lastModifiedBy>
  <cp:revision>1740</cp:revision>
  <dcterms:created xsi:type="dcterms:W3CDTF">2007-08-02T20:13:16Z</dcterms:created>
  <dcterms:modified xsi:type="dcterms:W3CDTF">2014-02-02T06:58:49Z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