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69"/>
  </p:notesMasterIdLst>
  <p:handoutMasterIdLst>
    <p:handoutMasterId r:id="rId70"/>
  </p:handoutMasterIdLst>
  <p:sldIdLst>
    <p:sldId id="256" r:id="rId2"/>
    <p:sldId id="257" r:id="rId3"/>
    <p:sldId id="258" r:id="rId4"/>
    <p:sldId id="355" r:id="rId5"/>
    <p:sldId id="356" r:id="rId6"/>
    <p:sldId id="310" r:id="rId7"/>
    <p:sldId id="260" r:id="rId8"/>
    <p:sldId id="261" r:id="rId9"/>
    <p:sldId id="342" r:id="rId10"/>
    <p:sldId id="344" r:id="rId11"/>
    <p:sldId id="345" r:id="rId12"/>
    <p:sldId id="305" r:id="rId13"/>
    <p:sldId id="347" r:id="rId14"/>
    <p:sldId id="350" r:id="rId15"/>
    <p:sldId id="348" r:id="rId16"/>
    <p:sldId id="351" r:id="rId17"/>
    <p:sldId id="352" r:id="rId18"/>
    <p:sldId id="353" r:id="rId19"/>
    <p:sldId id="354" r:id="rId20"/>
    <p:sldId id="306" r:id="rId21"/>
    <p:sldId id="358" r:id="rId22"/>
    <p:sldId id="359" r:id="rId23"/>
    <p:sldId id="360" r:id="rId24"/>
    <p:sldId id="307" r:id="rId25"/>
    <p:sldId id="279" r:id="rId26"/>
    <p:sldId id="280" r:id="rId27"/>
    <p:sldId id="362" r:id="rId28"/>
    <p:sldId id="363" r:id="rId29"/>
    <p:sldId id="284" r:id="rId30"/>
    <p:sldId id="285" r:id="rId31"/>
    <p:sldId id="364" r:id="rId32"/>
    <p:sldId id="287" r:id="rId33"/>
    <p:sldId id="288" r:id="rId34"/>
    <p:sldId id="340" r:id="rId35"/>
    <p:sldId id="292" r:id="rId36"/>
    <p:sldId id="290" r:id="rId37"/>
    <p:sldId id="289" r:id="rId38"/>
    <p:sldId id="293" r:id="rId39"/>
    <p:sldId id="341" r:id="rId40"/>
    <p:sldId id="294" r:id="rId41"/>
    <p:sldId id="309" r:id="rId42"/>
    <p:sldId id="311" r:id="rId43"/>
    <p:sldId id="312" r:id="rId44"/>
    <p:sldId id="314" r:id="rId45"/>
    <p:sldId id="315" r:id="rId46"/>
    <p:sldId id="321" r:id="rId47"/>
    <p:sldId id="320" r:id="rId48"/>
    <p:sldId id="322" r:id="rId49"/>
    <p:sldId id="323" r:id="rId50"/>
    <p:sldId id="324" r:id="rId51"/>
    <p:sldId id="325" r:id="rId52"/>
    <p:sldId id="326" r:id="rId53"/>
    <p:sldId id="337" r:id="rId54"/>
    <p:sldId id="327" r:id="rId55"/>
    <p:sldId id="328" r:id="rId56"/>
    <p:sldId id="329" r:id="rId57"/>
    <p:sldId id="330" r:id="rId58"/>
    <p:sldId id="331" r:id="rId59"/>
    <p:sldId id="338" r:id="rId60"/>
    <p:sldId id="333" r:id="rId61"/>
    <p:sldId id="334" r:id="rId62"/>
    <p:sldId id="335" r:id="rId63"/>
    <p:sldId id="339" r:id="rId64"/>
    <p:sldId id="313" r:id="rId65"/>
    <p:sldId id="317" r:id="rId66"/>
    <p:sldId id="318" r:id="rId67"/>
    <p:sldId id="30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1E834DF-9D09-47CB-96D5-585004CCEA17}">
          <p14:sldIdLst>
            <p14:sldId id="256"/>
            <p14:sldId id="257"/>
          </p14:sldIdLst>
        </p14:section>
        <p14:section name="Architecture" id="{B24636E5-D595-423B-A735-13FE844F3BE5}">
          <p14:sldIdLst>
            <p14:sldId id="258"/>
            <p14:sldId id="355"/>
            <p14:sldId id="356"/>
            <p14:sldId id="310"/>
            <p14:sldId id="260"/>
            <p14:sldId id="261"/>
            <p14:sldId id="342"/>
            <p14:sldId id="344"/>
            <p14:sldId id="345"/>
          </p14:sldIdLst>
        </p14:section>
        <p14:section name="Configuration" id="{05EA38E1-8F3C-46AC-BB86-6B55B587E7EF}">
          <p14:sldIdLst>
            <p14:sldId id="305"/>
            <p14:sldId id="347"/>
            <p14:sldId id="350"/>
            <p14:sldId id="348"/>
            <p14:sldId id="351"/>
            <p14:sldId id="352"/>
            <p14:sldId id="353"/>
            <p14:sldId id="354"/>
          </p14:sldIdLst>
        </p14:section>
        <p14:section name="Platform" id="{AFE78B81-5377-4596-90A0-60C498180629}">
          <p14:sldIdLst>
            <p14:sldId id="306"/>
            <p14:sldId id="358"/>
            <p14:sldId id="359"/>
            <p14:sldId id="360"/>
          </p14:sldIdLst>
        </p14:section>
        <p14:section name="TrainingApp" id="{DAEA3B7C-0250-4947-BD6E-A6360ECDCA45}">
          <p14:sldIdLst>
            <p14:sldId id="307"/>
            <p14:sldId id="279"/>
            <p14:sldId id="280"/>
            <p14:sldId id="362"/>
            <p14:sldId id="363"/>
            <p14:sldId id="284"/>
            <p14:sldId id="285"/>
          </p14:sldIdLst>
        </p14:section>
        <p14:section name="Running Guidewire applications" id="{E69C9730-6EA4-43E9-A917-0AE7C06A7479}">
          <p14:sldIdLst>
            <p14:sldId id="364"/>
            <p14:sldId id="287"/>
            <p14:sldId id="288"/>
            <p14:sldId id="340"/>
            <p14:sldId id="292"/>
            <p14:sldId id="290"/>
            <p14:sldId id="289"/>
            <p14:sldId id="293"/>
            <p14:sldId id="341"/>
            <p14:sldId id="294"/>
          </p14:sldIdLst>
        </p14:section>
        <p14:section name="Guidewire Studio" id="{573D4DBC-AC20-40C1-AFD2-11E981FCC621}">
          <p14:sldIdLst>
            <p14:sldId id="309"/>
            <p14:sldId id="311"/>
            <p14:sldId id="312"/>
            <p14:sldId id="314"/>
            <p14:sldId id="315"/>
            <p14:sldId id="321"/>
            <p14:sldId id="320"/>
            <p14:sldId id="322"/>
            <p14:sldId id="323"/>
            <p14:sldId id="324"/>
            <p14:sldId id="325"/>
            <p14:sldId id="326"/>
            <p14:sldId id="337"/>
            <p14:sldId id="327"/>
            <p14:sldId id="328"/>
            <p14:sldId id="329"/>
            <p14:sldId id="330"/>
            <p14:sldId id="331"/>
            <p14:sldId id="338"/>
            <p14:sldId id="333"/>
            <p14:sldId id="334"/>
            <p14:sldId id="335"/>
            <p14:sldId id="339"/>
            <p14:sldId id="313"/>
          </p14:sldIdLst>
        </p14:section>
        <p14:section name="Review" id="{40DF418C-154B-4850-BE6D-383D30B3B63A}">
          <p14:sldIdLst>
            <p14:sldId id="317"/>
            <p14:sldId id="318"/>
            <p14:sldId id="30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9"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0000" autoAdjust="0"/>
  </p:normalViewPr>
  <p:slideViewPr>
    <p:cSldViewPr showGuides="1">
      <p:cViewPr>
        <p:scale>
          <a:sx n="75" d="100"/>
          <a:sy n="75" d="100"/>
        </p:scale>
        <p:origin x="-2664" y="16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12/9/2013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
        <p:nvSpPr>
          <p:cNvPr id="3" name="Slide Number Placeholder 2"/>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EADDB4-C5FC-4D3B-8E72-8896A20EFDFA}" type="slidenum">
              <a:rPr lang="en-US" smtClean="0"/>
              <a:t>‹#›</a:t>
            </a:fld>
            <a:endParaRPr lang="en-US"/>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774628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application is typically integrated with a number of external systems. The connections to these systems are configured through the application APIs.</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10</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440912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Gosu is an open-source, publicly-available programming language created by Guidewire. It is similar to Java. Gosu is used to specify runtime business logic that:</a:t>
            </a:r>
          </a:p>
          <a:p>
            <a:pPr marL="171450" indent="-171450">
              <a:buFont typeface="Arial" pitchFamily="34" charset="0"/>
              <a:buChar char="•"/>
            </a:pPr>
            <a:r>
              <a:rPr lang="en-US" dirty="0"/>
              <a:t>Executes fundamental application behavior</a:t>
            </a:r>
          </a:p>
          <a:p>
            <a:pPr marL="171450" indent="-171450">
              <a:buFont typeface="Arial" pitchFamily="34" charset="0"/>
              <a:buChar char="•"/>
            </a:pPr>
            <a:r>
              <a:rPr lang="en-US" dirty="0"/>
              <a:t>Manages complex business processes</a:t>
            </a:r>
          </a:p>
          <a:p>
            <a:pPr marL="171450" indent="-171450">
              <a:buFont typeface="Arial" pitchFamily="34" charset="0"/>
              <a:buChar char="•"/>
            </a:pPr>
            <a:r>
              <a:rPr lang="en-US" dirty="0"/>
              <a:t>Specifies dynamic client-side behavior</a:t>
            </a:r>
          </a:p>
          <a:p>
            <a:r>
              <a:rPr lang="en-US" dirty="0"/>
              <a:t>Gosu can be used to affect behavior throughout the product architecture. This includes:</a:t>
            </a:r>
          </a:p>
          <a:p>
            <a:pPr marL="171450" indent="-171450">
              <a:buFont typeface="Arial" pitchFamily="34" charset="0"/>
              <a:buChar char="•"/>
            </a:pPr>
            <a:r>
              <a:rPr lang="en-US" dirty="0"/>
              <a:t>Application behavior (such as specifying business rule behavior, methods, and entity enhancements)</a:t>
            </a:r>
          </a:p>
          <a:p>
            <a:pPr marL="171450" indent="-171450">
              <a:buFont typeface="Arial" pitchFamily="34" charset="0"/>
              <a:buChar char="•"/>
            </a:pPr>
            <a:r>
              <a:rPr lang="en-US" dirty="0"/>
              <a:t>Client-side behavior in the web browser (such as reflecting the change of the value in one field in some other field)</a:t>
            </a:r>
          </a:p>
          <a:p>
            <a:pPr marL="171450" indent="-171450">
              <a:buFont typeface="Arial" pitchFamily="34" charset="0"/>
              <a:buChar char="•"/>
            </a:pPr>
            <a:r>
              <a:rPr lang="en-US" dirty="0"/>
              <a:t>Data model behavior (such as specifying which fields to concatenate for the "display name" of a given object)</a:t>
            </a:r>
          </a:p>
          <a:p>
            <a:pPr marL="171450" indent="-171450">
              <a:buFont typeface="Arial" pitchFamily="34" charset="0"/>
              <a:buChar char="•"/>
            </a:pPr>
            <a:r>
              <a:rPr lang="en-US" dirty="0"/>
              <a:t>Integration behavior (such as defining the behavior of a web service that responds to requests from external applications</a:t>
            </a:r>
            <a:r>
              <a:rPr lang="en-US" dirty="0" smtClean="0"/>
              <a:t>)</a:t>
            </a:r>
          </a:p>
          <a:p>
            <a:pPr marL="171450" indent="-171450">
              <a:buFont typeface="Arial" pitchFamily="34" charset="0"/>
              <a:buChar char="•"/>
            </a:pPr>
            <a:endParaRPr lang="en-US" dirty="0"/>
          </a:p>
          <a:p>
            <a:r>
              <a:rPr lang="en-US" dirty="0"/>
              <a:t>Guidewire developed Gosu for several reasons. 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Second, there was a desire to have a code auto-complete feature in Guidewire Studio, the primary tool used to complete Guidewire configuration tasks. This is possible only with a statically-typed language. Most scripting languages, such as JavaScript, Perl, Python, and Ruby, are dynamically-typed.</a:t>
            </a:r>
          </a:p>
          <a:p>
            <a:endParaRPr lang="en-US" dirty="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440912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12</a:t>
            </a:fld>
            <a:endParaRPr lang="en-US" sz="80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Three-tier architecture is a client-server architecture in which the functional process logic, data storage and user interface are developed and maintained as independent modules on separate platforms. Three-tier architecture is one of the industry-standard software architectures.</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80686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 model entity is an abstract definition of a group of objects used by the data tier, such as Address Book contacts, or ABContacts. It defines the information about the objects that must be stored in the database, such as Name, PublicID, and </a:t>
            </a:r>
            <a:r>
              <a:rPr lang="en-US" dirty="0" err="1" smtClean="0"/>
              <a:t>CreateTime</a:t>
            </a:r>
            <a:r>
              <a:rPr lang="en-US" dirty="0" smtClean="0"/>
              <a:t>. It is defined in a set of one or more XML files.</a:t>
            </a:r>
          </a:p>
          <a:p>
            <a:endParaRPr lang="en-US" dirty="0" smtClean="0"/>
          </a:p>
          <a:p>
            <a:r>
              <a:rPr lang="en-US" dirty="0" smtClean="0"/>
              <a:t>In most cases, each data model entity corresponds to a table in the database. The data model entity definition defines the table structure. Each instance of the data model entity is stored as one row in the database table.</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11951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Gosu class is an abstract definition of a group of objects used by the application tier, such as Address Book contacts, or ABContacts. It defines the information about the objects that must be maintained in the application server's run-time environment, such as Name, PublicID, and </a:t>
            </a:r>
            <a:r>
              <a:rPr lang="en-US" dirty="0" err="1" smtClean="0"/>
              <a:t>CreateTime</a:t>
            </a:r>
            <a:r>
              <a:rPr lang="en-US" dirty="0" smtClean="0"/>
              <a:t>. It is defined in a set of one or more Gosu files that have a proprietary format and a ".</a:t>
            </a:r>
            <a:r>
              <a:rPr lang="en-US" dirty="0" err="1" smtClean="0"/>
              <a:t>gs</a:t>
            </a:r>
            <a:r>
              <a:rPr lang="en-US" dirty="0" smtClean="0"/>
              <a:t>" extension.</a:t>
            </a:r>
          </a:p>
          <a:p>
            <a:endParaRPr lang="en-US" dirty="0" smtClean="0"/>
          </a:p>
          <a:p>
            <a:r>
              <a:rPr lang="en-US" dirty="0" smtClean="0"/>
              <a:t>For every data model entity, the Guidewire application automatically creates an internal Gosu class with the same name. For every field in the data model entity, there is a field in the corresponding internal Gosu class. For example, the ABContact data model entity has a "Name" field, and the internal ABContact Gosu class also has a "Name" field. </a:t>
            </a:r>
          </a:p>
          <a:p>
            <a:endParaRPr lang="en-US" dirty="0" smtClean="0"/>
          </a:p>
          <a:p>
            <a:r>
              <a:rPr lang="en-US" dirty="0" smtClean="0"/>
              <a:t>Whenever the application needs to work with an instance of a data model entity (which is stored as a row in the corresponding database table), the application creates an instance of the corresponding Gosu class. The information from the database is then read into that instance. For example, if a user searches for the ABContact whose name is "Express Auto", then the application finds the row in the database table for ABContact, creates an instance of the ABContact Gosu class, and reads the data from that row into that instance.</a:t>
            </a:r>
          </a:p>
          <a:p>
            <a:endParaRPr lang="en-US" dirty="0" smtClean="0"/>
          </a:p>
          <a:p>
            <a:endParaRPr lang="en-US" dirty="0" smtClean="0"/>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PCF (Page Configuration File) is an abstract definition of a form or location used by the user interface tier, such as an "</a:t>
            </a:r>
            <a:r>
              <a:rPr lang="en-US" dirty="0" err="1" smtClean="0"/>
              <a:t>ABContactSummaryDV</a:t>
            </a:r>
            <a:r>
              <a:rPr lang="en-US" dirty="0" smtClean="0"/>
              <a:t>" detail view used to display information about ABContacts. It defines the information about the objects to be displayed in the user interface, such as a Name field, a PublicID field, and a </a:t>
            </a:r>
            <a:r>
              <a:rPr lang="en-US" dirty="0" err="1" smtClean="0"/>
              <a:t>CreateTime</a:t>
            </a:r>
            <a:r>
              <a:rPr lang="en-US" dirty="0" smtClean="0"/>
              <a:t> field. It is defined in a set of one or more XML files using the proprietary PCF XML schema definition.</a:t>
            </a:r>
          </a:p>
          <a:p>
            <a:endParaRPr lang="en-US" dirty="0" smtClean="0"/>
          </a:p>
          <a:p>
            <a:r>
              <a:rPr lang="en-US" dirty="0" smtClean="0"/>
              <a:t>There is a strong correspondence between data model entities and internal Gosu classes. Every data model entity has one internal Gosu class. There isn't necessarily a strong correspondence between internal Gosu classes and </a:t>
            </a:r>
            <a:r>
              <a:rPr lang="en-US" dirty="0" err="1" smtClean="0"/>
              <a:t>PCFs</a:t>
            </a:r>
            <a:r>
              <a:rPr lang="en-US" dirty="0" smtClean="0"/>
              <a:t>. The data for one Gosu class could be displayed in a single PCF, or it could be displayed across multiple </a:t>
            </a:r>
            <a:r>
              <a:rPr lang="en-US" dirty="0" err="1" smtClean="0"/>
              <a:t>PCFs</a:t>
            </a:r>
            <a:r>
              <a:rPr lang="en-US" dirty="0" smtClean="0"/>
              <a:t>. The separation of the user interface tier and the application server tier gives developers the freedom to display data in whatever way makes sense to end users without being constrained by how that data is maintained in the application server or how the data is stored in the database.</a:t>
            </a:r>
          </a:p>
          <a:p>
            <a:endParaRPr lang="en-US" dirty="0" smtClean="0"/>
          </a:p>
          <a:p>
            <a:endParaRPr lang="en-US" dirty="0" smtClean="0"/>
          </a:p>
          <a:p>
            <a:endParaRPr lang="en-US" dirty="0" smtClean="0"/>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16</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 user needs to work with an instance of a data model entity, such as the ABContact named "Express Auto":</a:t>
            </a:r>
          </a:p>
          <a:p>
            <a:pPr marL="171450" indent="-171450">
              <a:buFont typeface="Arial" pitchFamily="34" charset="0"/>
              <a:buChar char="•"/>
            </a:pPr>
            <a:r>
              <a:rPr lang="en-US" dirty="0" smtClean="0"/>
              <a:t>The application queries for the data row from the database table.</a:t>
            </a:r>
          </a:p>
          <a:p>
            <a:pPr marL="171450" indent="-171450">
              <a:buFont typeface="Arial" pitchFamily="34" charset="0"/>
              <a:buChar char="•"/>
            </a:pPr>
            <a:r>
              <a:rPr lang="en-US" dirty="0" smtClean="0"/>
              <a:t>The application creates an instance of the corresponding Gosu class and reads the information into that instance.</a:t>
            </a:r>
          </a:p>
          <a:p>
            <a:pPr marL="171450" indent="-171450">
              <a:buFont typeface="Arial" pitchFamily="34" charset="0"/>
              <a:buChar char="•"/>
            </a:pPr>
            <a:r>
              <a:rPr lang="en-US" dirty="0" smtClean="0"/>
              <a:t>The application sends the data in that instance to the web browser. The web browser displays the form as defined in the given PCF and populates the form with data from the instance.</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 user needs to save data, such as changing the name of the ABContact named "Express Auto":</a:t>
            </a:r>
          </a:p>
          <a:p>
            <a:pPr marL="171450" indent="-171450">
              <a:buFont typeface="Arial" pitchFamily="34" charset="0"/>
              <a:buChar char="•"/>
            </a:pPr>
            <a:r>
              <a:rPr lang="en-US" dirty="0" smtClean="0"/>
              <a:t>The information is modified in the user interface and then posted to the application server.</a:t>
            </a:r>
          </a:p>
          <a:p>
            <a:pPr marL="171450" indent="-171450">
              <a:buFont typeface="Arial" pitchFamily="34" charset="0"/>
              <a:buChar char="•"/>
            </a:pPr>
            <a:r>
              <a:rPr lang="en-US" dirty="0" smtClean="0"/>
              <a:t>The application server inserts data into the database table (if the object being saved in the UI is a new object) or updates data in the database table (if the object being saved in the UI is an existing object that has been modified).</a:t>
            </a:r>
          </a:p>
          <a:p>
            <a:endParaRPr lang="en-US" dirty="0" smtClean="0"/>
          </a:p>
          <a:p>
            <a:r>
              <a:rPr lang="en-US" dirty="0" smtClean="0"/>
              <a:t>Be aware that there is variation in when data modifications made in the user interface get sent to the application server and/or the database. </a:t>
            </a:r>
          </a:p>
          <a:p>
            <a:endParaRPr lang="en-US" dirty="0"/>
          </a:p>
          <a:p>
            <a:r>
              <a:rPr lang="en-US" dirty="0" smtClean="0"/>
              <a:t>In some situations, data in the user interface is …</a:t>
            </a:r>
          </a:p>
          <a:p>
            <a:pPr marL="171450" indent="-171450">
              <a:buFont typeface="Arial" pitchFamily="34" charset="0"/>
              <a:buChar char="•"/>
            </a:pPr>
            <a:r>
              <a:rPr lang="en-US" dirty="0" smtClean="0"/>
              <a:t>not immediately sent to the application server (or saved to the database).</a:t>
            </a:r>
          </a:p>
          <a:p>
            <a:pPr marL="171450" indent="-171450">
              <a:buFont typeface="Arial" pitchFamily="34" charset="0"/>
              <a:buChar char="•"/>
            </a:pPr>
            <a:r>
              <a:rPr lang="en-US" dirty="0" smtClean="0"/>
              <a:t>sent to the application server but not immediately saved to the database.</a:t>
            </a:r>
          </a:p>
          <a:p>
            <a:pPr marL="171450" indent="-171450">
              <a:buFont typeface="Arial" pitchFamily="34" charset="0"/>
              <a:buChar char="•"/>
            </a:pPr>
            <a:r>
              <a:rPr lang="en-US" dirty="0" smtClean="0"/>
              <a:t>sent to the application server and also saved to the database at the same time.</a:t>
            </a:r>
          </a:p>
          <a:p>
            <a:endParaRPr lang="en-US" dirty="0" smtClean="0"/>
          </a:p>
          <a:p>
            <a:r>
              <a:rPr lang="en-US" dirty="0" smtClean="0"/>
              <a:t>These issues  are discussed in more detail later in the course.</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18</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Guidewire applications share information with external systems using a variety of industry-standard technologies. This can include:</a:t>
            </a:r>
          </a:p>
          <a:p>
            <a:pPr marL="171450" indent="-171450">
              <a:buFont typeface="Arial" pitchFamily="34" charset="0"/>
              <a:buChar char="•"/>
            </a:pPr>
            <a:r>
              <a:rPr lang="en-US" dirty="0" smtClean="0"/>
              <a:t>Writing information to or reading information from an operating system file</a:t>
            </a:r>
          </a:p>
          <a:p>
            <a:pPr marL="171450" indent="-171450">
              <a:buFont typeface="Arial" pitchFamily="34" charset="0"/>
              <a:buChar char="•"/>
            </a:pPr>
            <a:r>
              <a:rPr lang="en-US" dirty="0" smtClean="0"/>
              <a:t>Writing information to or reading information from an external database</a:t>
            </a:r>
          </a:p>
          <a:p>
            <a:pPr marL="171450" indent="-171450">
              <a:buFont typeface="Arial" pitchFamily="34" charset="0"/>
              <a:buChar char="•"/>
            </a:pPr>
            <a:r>
              <a:rPr lang="en-US" dirty="0" smtClean="0"/>
              <a:t>Using remote procedure calls (such as web services) to share data with other applications directly</a:t>
            </a:r>
          </a:p>
          <a:p>
            <a:pPr marL="171450" indent="-171450">
              <a:buFont typeface="Arial" pitchFamily="34" charset="0"/>
              <a:buChar char="•"/>
            </a:pPr>
            <a:r>
              <a:rPr lang="en-US" dirty="0" smtClean="0"/>
              <a:t>Using message queues to request data from external systems asynchronously</a:t>
            </a:r>
          </a:p>
          <a:p>
            <a:r>
              <a:rPr lang="en-US" dirty="0" smtClean="0"/>
              <a:t>Guidewire applications have a set of integration mechanisms that make use of the industry-standard technologies listed above. This can include:</a:t>
            </a:r>
          </a:p>
          <a:p>
            <a:pPr marL="171450" indent="-171450">
              <a:buFont typeface="Arial" pitchFamily="34" charset="0"/>
              <a:buChar char="•"/>
            </a:pPr>
            <a:r>
              <a:rPr lang="en-US" dirty="0" smtClean="0"/>
              <a:t>Predefined plugins - A predefined plugin is a Gosu or Java class which implements a set of methods called by internal code and is related to fundamental application behavior. For example, the authentication plugin implements methods that define how authentication is executed against an external authentication system, such as an </a:t>
            </a:r>
            <a:r>
              <a:rPr lang="en-US" dirty="0" err="1" smtClean="0"/>
              <a:t>LDAP</a:t>
            </a:r>
            <a:r>
              <a:rPr lang="en-US" dirty="0" smtClean="0"/>
              <a:t> server.</a:t>
            </a:r>
          </a:p>
          <a:p>
            <a:pPr marL="171450" indent="-171450">
              <a:buFont typeface="Arial" pitchFamily="34" charset="0"/>
              <a:buChar char="•"/>
            </a:pPr>
            <a:r>
              <a:rPr lang="en-US" dirty="0" smtClean="0"/>
              <a:t>Web services - A Guidewire web service is written in Gosu. External applications can use it to make synchronous calls to Guidewire. For example, an </a:t>
            </a:r>
            <a:r>
              <a:rPr lang="en-US" dirty="0" err="1" smtClean="0"/>
              <a:t>ABContactAPI</a:t>
            </a:r>
            <a:r>
              <a:rPr lang="en-US" dirty="0" smtClean="0"/>
              <a:t> web service might allow external systems to retrieve information about a given contact, such as its phone number.</a:t>
            </a:r>
          </a:p>
          <a:p>
            <a:pPr marL="171450" indent="-171450">
              <a:buFont typeface="Arial" pitchFamily="34" charset="0"/>
              <a:buChar char="•"/>
            </a:pPr>
            <a:r>
              <a:rPr lang="en-US" dirty="0" smtClean="0"/>
              <a:t>Messaging - Messaging is a Guidewire integration mechanism in which messages are asynchronously sent to external systems in response to the creation or change of business data. For example, you may want to verify a newly created bank account exists with the external financial system. If this verification is not needed immediately, you could use messaging.</a:t>
            </a:r>
          </a:p>
          <a:p>
            <a:pPr marL="171450" indent="-171450">
              <a:buFont typeface="Arial" pitchFamily="34" charset="0"/>
              <a:buChar char="•"/>
            </a:pPr>
            <a:r>
              <a:rPr lang="en-US" dirty="0" smtClean="0"/>
              <a:t>Startable plugins - A </a:t>
            </a:r>
            <a:r>
              <a:rPr lang="en-US" dirty="0" err="1" smtClean="0"/>
              <a:t>startable</a:t>
            </a:r>
            <a:r>
              <a:rPr lang="en-US" dirty="0" smtClean="0"/>
              <a:t> plugin listens for requests from an external system that communicates with Guidewire via a mechanism such as JMS Messaging or TCP/IP. It is triggered by an incoming external request, and it typically processes the message asynchronously. For example, an external system may want to submit payments for a given ABContact. If the payments do not need to be processed immediately, you could process them with a </a:t>
            </a:r>
            <a:r>
              <a:rPr lang="en-US" dirty="0" err="1" smtClean="0"/>
              <a:t>startable</a:t>
            </a:r>
            <a:r>
              <a:rPr lang="en-US" dirty="0" smtClean="0"/>
              <a:t> plugin.</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a:t>
            </a:fld>
            <a:endParaRPr lang="en-US" sz="80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20</a:t>
            </a:fld>
            <a:endParaRPr lang="en-US" sz="80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Guidewire platform is layer of configuration technology that includes the functionality needed to define a Guidewire applications. For example, it includes:</a:t>
            </a:r>
          </a:p>
          <a:p>
            <a:pPr marL="171450" indent="-171450">
              <a:buFont typeface="Arial" pitchFamily="34" charset="0"/>
              <a:buChar char="•"/>
            </a:pPr>
            <a:r>
              <a:rPr lang="en-US" dirty="0" smtClean="0"/>
              <a:t>The technology to define a data model</a:t>
            </a:r>
          </a:p>
          <a:p>
            <a:pPr marL="171450" indent="-171450">
              <a:buFont typeface="Arial" pitchFamily="34" charset="0"/>
              <a:buChar char="•"/>
            </a:pPr>
            <a:r>
              <a:rPr lang="en-US" dirty="0" smtClean="0"/>
              <a:t>The technology to define a user interface</a:t>
            </a:r>
          </a:p>
          <a:p>
            <a:pPr marL="171450" indent="-171450">
              <a:buFont typeface="Arial" pitchFamily="34" charset="0"/>
              <a:buChar char="•"/>
            </a:pPr>
            <a:r>
              <a:rPr lang="en-US" dirty="0" smtClean="0"/>
              <a:t>The technology to define application logic</a:t>
            </a:r>
          </a:p>
          <a:p>
            <a:pPr marL="171450" indent="-171450">
              <a:buFont typeface="Arial" pitchFamily="34" charset="0"/>
              <a:buChar char="•"/>
            </a:pPr>
            <a:r>
              <a:rPr lang="en-US" dirty="0" smtClean="0"/>
              <a:t>The technology to define integration points</a:t>
            </a:r>
          </a:p>
          <a:p>
            <a:r>
              <a:rPr lang="en-US" dirty="0" smtClean="0"/>
              <a:t>Every application uses this common technology to define its own data model, user interface, business logic, and integration points. Each application is distinct, but every application shares common abilities and configuration techniques with all the other applications.</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848687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application also has application-specific functionality. For example:</a:t>
            </a:r>
          </a:p>
          <a:p>
            <a:r>
              <a:rPr lang="en-US" dirty="0" smtClean="0"/>
              <a:t>The PolicyCenter-specific functionality includes:</a:t>
            </a:r>
          </a:p>
          <a:p>
            <a:pPr marL="171450" indent="-171450">
              <a:buFont typeface="Arial" pitchFamily="34" charset="0"/>
              <a:buChar char="•"/>
            </a:pPr>
            <a:r>
              <a:rPr lang="en-US" dirty="0" smtClean="0"/>
              <a:t>The product model, which defines products, the policy lines assigned to each product, the coverages and </a:t>
            </a:r>
            <a:r>
              <a:rPr lang="en-US" dirty="0" err="1" smtClean="0"/>
              <a:t>coverables</a:t>
            </a:r>
            <a:r>
              <a:rPr lang="en-US" dirty="0" smtClean="0"/>
              <a:t> for the product, and the coverage terms for those coverages.</a:t>
            </a:r>
          </a:p>
          <a:p>
            <a:pPr marL="171450" indent="-171450">
              <a:buFont typeface="Arial" pitchFamily="34" charset="0"/>
              <a:buChar char="•"/>
            </a:pPr>
            <a:r>
              <a:rPr lang="en-US" dirty="0" err="1" smtClean="0"/>
              <a:t>Jobflow</a:t>
            </a:r>
            <a:r>
              <a:rPr lang="en-US" dirty="0" smtClean="0"/>
              <a:t>, which defines how policy transactions (such as submissions, renewals, changes, and cancellations) are executed.</a:t>
            </a:r>
          </a:p>
          <a:p>
            <a:pPr marL="171450" indent="-171450">
              <a:buFont typeface="Arial" pitchFamily="34" charset="0"/>
              <a:buChar char="•"/>
            </a:pPr>
            <a:r>
              <a:rPr lang="en-US" dirty="0" smtClean="0"/>
              <a:t>Role assignment, which defines how users are assigned responsibility for a given account, policy, or policy transaction.</a:t>
            </a:r>
          </a:p>
          <a:p>
            <a:pPr marL="171450" indent="-171450">
              <a:buFont typeface="Arial" pitchFamily="34" charset="0"/>
              <a:buChar char="•"/>
            </a:pPr>
            <a:r>
              <a:rPr lang="en-US" dirty="0" smtClean="0"/>
              <a:t>Policy validation, which validates that a given policy is valid, quotable, </a:t>
            </a:r>
            <a:r>
              <a:rPr lang="en-US" dirty="0" err="1" smtClean="0"/>
              <a:t>bindable</a:t>
            </a:r>
            <a:r>
              <a:rPr lang="en-US" dirty="0" smtClean="0"/>
              <a:t>, or issuable.</a:t>
            </a:r>
          </a:p>
          <a:p>
            <a:r>
              <a:rPr lang="en-US" dirty="0" smtClean="0"/>
              <a:t>The BillingCenter-specific functionality includes:</a:t>
            </a:r>
          </a:p>
          <a:p>
            <a:pPr marL="171450" indent="-171450">
              <a:buFont typeface="Arial" pitchFamily="34" charset="0"/>
              <a:buChar char="•"/>
            </a:pPr>
            <a:r>
              <a:rPr lang="en-US" dirty="0" smtClean="0"/>
              <a:t>The management of invoices over the billing cycle from planned to billed to due and ultimately to paid.</a:t>
            </a:r>
          </a:p>
          <a:p>
            <a:pPr marL="171450" indent="-171450">
              <a:buFont typeface="Arial" pitchFamily="34" charset="0"/>
              <a:buChar char="•"/>
            </a:pPr>
            <a:r>
              <a:rPr lang="en-US" dirty="0" smtClean="0"/>
              <a:t>The production of provider commission statements for business collected directly from the client and the production and reconciliation of account statements where the provider collects monies due.</a:t>
            </a:r>
          </a:p>
          <a:p>
            <a:pPr marL="171450" indent="-171450">
              <a:buFont typeface="Arial" pitchFamily="34" charset="0"/>
              <a:buChar char="•"/>
            </a:pPr>
            <a:r>
              <a:rPr lang="en-US" dirty="0" smtClean="0"/>
              <a:t>The management of processing exceptions and events such as account statement queries. These are known as trouble tickets within BillingCenter.</a:t>
            </a:r>
          </a:p>
          <a:p>
            <a:pPr marL="171450" indent="-171450">
              <a:buFont typeface="Arial" pitchFamily="34" charset="0"/>
              <a:buChar char="•"/>
            </a:pPr>
            <a:r>
              <a:rPr lang="en-US" dirty="0" smtClean="0"/>
              <a:t>The management of the escalation cycle invoked when a payment becomes overdue and the account becomes delinquent.</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22</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928876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Education divides configuration technology into two categories: platform (also known as "fundamental") and "application-specific".</a:t>
            </a:r>
          </a:p>
          <a:p>
            <a:endParaRPr lang="en-US" dirty="0" smtClean="0"/>
          </a:p>
          <a:p>
            <a:r>
              <a:rPr lang="en-US" dirty="0" smtClean="0"/>
              <a:t>The "fundamental" configuration technology is the technology common to all Guidewire applications. One could think of it as the technology embedded within the Guidewire platform. This courses focuses on the fundamental configuration technology.</a:t>
            </a:r>
          </a:p>
          <a:p>
            <a:endParaRPr lang="en-US" dirty="0" smtClean="0"/>
          </a:p>
          <a:p>
            <a:r>
              <a:rPr lang="en-US" dirty="0" smtClean="0"/>
              <a:t>The "application-specific" technology is the technology added to each Guidewire application to enable it to do policy-specific, billing-specific, or claim-specific processing.</a:t>
            </a:r>
          </a:p>
          <a:p>
            <a:endParaRPr lang="en-US" dirty="0" smtClean="0"/>
          </a:p>
          <a:p>
            <a:r>
              <a:rPr lang="en-US" dirty="0" smtClean="0"/>
              <a:t>The integration technology is covered in the "Application Integration" courses. This course does not focus on integration technology. </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803153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24</a:t>
            </a:fld>
            <a:endParaRPr lang="en-US" sz="80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TrainingApp is not sold as genuine Guidewire product. It is used and maintained exclusively by Guidewire Education. The training application also has fundamental integration examples. These examples are discussed in the various Application Integration courses. TrainingApp excludes complex functionality designed for policy, billing, and claims processing.</a:t>
            </a:r>
          </a:p>
          <a:p>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25</a:t>
            </a:fld>
            <a:endParaRPr lang="en-US" sz="80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TrainingApp is based on Guidewire's ContactManager application. However, much of the ContactManager functionality has been removed or simplified to promote the learning of configuration fundamentals.</a:t>
            </a: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26</a:t>
            </a:fld>
            <a:endParaRPr lang="en-US" sz="800" dirty="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The core of the TrainingApp data model consists of nine entities and a small number of relationships which all center around ABContact.</a:t>
            </a:r>
          </a:p>
          <a:p>
            <a:r>
              <a:rPr lang="en-US" dirty="0" smtClean="0"/>
              <a:t>The ABContact entity stores contacts. ("AB" stands for "Address Book". Many insurance carriers refer to their contact application as an Address Book.) The ABContact entity is subtyped, which is represented in the diagram above by the three small rectangles inside the ABContact rectangle. This is discussed in more detail on the following slide.</a:t>
            </a:r>
          </a:p>
          <a:p>
            <a:r>
              <a:rPr lang="en-US" dirty="0" smtClean="0"/>
              <a:t>The Address entity stores addresses. An ABContact has one to many addresses.</a:t>
            </a:r>
          </a:p>
          <a:p>
            <a:r>
              <a:rPr lang="en-US" dirty="0" smtClean="0"/>
              <a:t>Each contact has a history, which is a list of important occurrences in the life of that contact. The </a:t>
            </a:r>
            <a:r>
              <a:rPr lang="en-US" dirty="0" err="1" smtClean="0"/>
              <a:t>HistoryEntry</a:t>
            </a:r>
            <a:r>
              <a:rPr lang="en-US" dirty="0" smtClean="0"/>
              <a:t> entity stores a single entry in the </a:t>
            </a:r>
            <a:r>
              <a:rPr lang="en-US" dirty="0" err="1" smtClean="0"/>
              <a:t>ABContact's</a:t>
            </a:r>
            <a:r>
              <a:rPr lang="en-US" dirty="0" smtClean="0"/>
              <a:t> history. Given that a history entry is created to note the creation of the contact, every ABContact has one to many history entries.</a:t>
            </a:r>
          </a:p>
          <a:p>
            <a:r>
              <a:rPr lang="en-US" dirty="0" smtClean="0"/>
              <a:t>The </a:t>
            </a:r>
            <a:r>
              <a:rPr lang="en-US" dirty="0" err="1" smtClean="0"/>
              <a:t>FlagEntry</a:t>
            </a:r>
            <a:r>
              <a:rPr lang="en-US" dirty="0" smtClean="0"/>
              <a:t> entity stores a flag entry. A flag entry is an issue pertaining to the ABContact which someone should attend to. An ABContact is "flagged" when it has one or more open flag entries. An ABContact can have zero to many flag entries.</a:t>
            </a:r>
          </a:p>
          <a:p>
            <a:r>
              <a:rPr lang="en-US" dirty="0" smtClean="0"/>
              <a:t>The </a:t>
            </a:r>
            <a:r>
              <a:rPr lang="en-US" dirty="0" err="1" smtClean="0"/>
              <a:t>ContactNote</a:t>
            </a:r>
            <a:r>
              <a:rPr lang="en-US" dirty="0" smtClean="0"/>
              <a:t> entity stores notes about the ABContact. A contact note is a free-form text entry used to capture miscellaneous information about the contact. An ABContact can have zero to many contact notes.</a:t>
            </a:r>
          </a:p>
          <a:p>
            <a:r>
              <a:rPr lang="en-US" dirty="0" smtClean="0"/>
              <a:t>The BankAccount entity stores bank account information. An ABContact can have zero to many bank accounts.</a:t>
            </a:r>
          </a:p>
          <a:p>
            <a:r>
              <a:rPr lang="en-US" dirty="0" smtClean="0"/>
              <a:t>The Service Evaluation entity stores information about a service evaluation, which evaluates the quality of the service provided by the contact and is most appropriate for vendor contacts such as doctors, lawyers, and auto repair shops. An ABContact can have zero to many service evaluations.</a:t>
            </a:r>
          </a:p>
          <a:p>
            <a:r>
              <a:rPr lang="en-US" dirty="0" smtClean="0"/>
              <a:t>The User entity stores information about TrainingApp users. An ABContact may have zero or one assigned users.</a:t>
            </a:r>
          </a:p>
          <a:p>
            <a:r>
              <a:rPr lang="en-US" dirty="0" smtClean="0"/>
              <a:t>The </a:t>
            </a:r>
            <a:r>
              <a:rPr lang="en-US" dirty="0" err="1" smtClean="0"/>
              <a:t>FinancialSummary</a:t>
            </a:r>
            <a:r>
              <a:rPr lang="en-US" dirty="0" smtClean="0"/>
              <a:t> entity stores information about an </a:t>
            </a:r>
            <a:r>
              <a:rPr lang="en-US" dirty="0" err="1" smtClean="0"/>
              <a:t>ABContact's</a:t>
            </a:r>
            <a:r>
              <a:rPr lang="en-US" dirty="0" smtClean="0"/>
              <a:t> financial summary. An ABContact may have zero or one financial summaries.</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480002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ABContacts are organized into a set of subtypes. The organization of the hierarchy helps to model information about contacts. Information common to all contacts can be established at the ABContact level. It is automatically inherited by all of its subtypes. Information specific to an ABPerson can be put at the ABPerson level. It will be inherited by all of its subtypes, but information on the ABPerson subtype is not available to ABCompany or </a:t>
            </a:r>
            <a:r>
              <a:rPr lang="en-US" dirty="0" err="1" smtClean="0"/>
              <a:t>ABPlace</a:t>
            </a:r>
            <a:r>
              <a:rPr lang="en-US" dirty="0" smtClean="0"/>
              <a:t>.</a:t>
            </a:r>
          </a:p>
          <a:p>
            <a:r>
              <a:rPr lang="en-US" dirty="0" smtClean="0"/>
              <a:t>In the ABContact hierarchy, an </a:t>
            </a:r>
            <a:r>
              <a:rPr lang="en-US" dirty="0" err="1" smtClean="0"/>
              <a:t>ABPolicyPerson</a:t>
            </a:r>
            <a:r>
              <a:rPr lang="en-US" dirty="0" smtClean="0"/>
              <a:t> is a person who owns a policy issued by the carrier (such as an individual with a personal auto policy). An </a:t>
            </a:r>
            <a:r>
              <a:rPr lang="en-US" dirty="0" err="1" smtClean="0"/>
              <a:t>ABPolicyCompany</a:t>
            </a:r>
            <a:r>
              <a:rPr lang="en-US" dirty="0" smtClean="0"/>
              <a:t> is a company that owns a policy issued by the carrier (such as a construction company with a workers' compensation policy).</a:t>
            </a:r>
          </a:p>
          <a:p>
            <a:endParaRPr lang="en-US" dirty="0" smtClean="0"/>
          </a:p>
          <a:p>
            <a:r>
              <a:rPr lang="en-US" dirty="0" smtClean="0"/>
              <a:t>There is one entity that participates in the hierarchy that does not appear in the diagram above: </a:t>
            </a:r>
            <a:r>
              <a:rPr lang="en-US" dirty="0" err="1" smtClean="0"/>
              <a:t>ABUserContact</a:t>
            </a:r>
            <a:r>
              <a:rPr lang="en-US" dirty="0" smtClean="0"/>
              <a:t>. This type of contact represents a TrainingApp user and is used to store his or her contact information (such as home phone numbers). It has been excluded because it is not relevant to the configuration work to be done with TrainingApp.</a:t>
            </a:r>
          </a:p>
          <a:p>
            <a:r>
              <a:rPr lang="en-US" dirty="0" smtClean="0"/>
              <a:t>Subtyping is also used within the three primary applications. For example:</a:t>
            </a:r>
          </a:p>
          <a:p>
            <a:pPr marL="171450" indent="-171450">
              <a:buFont typeface="Arial" pitchFamily="34" charset="0"/>
              <a:buChar char="•"/>
            </a:pPr>
            <a:r>
              <a:rPr lang="en-US" dirty="0" err="1" smtClean="0"/>
              <a:t>BillingCenter's</a:t>
            </a:r>
            <a:r>
              <a:rPr lang="en-US" dirty="0" smtClean="0"/>
              <a:t> Activity, Plan, and Contact entities</a:t>
            </a:r>
          </a:p>
          <a:p>
            <a:pPr marL="171450" indent="-171450">
              <a:buFont typeface="Arial" pitchFamily="34" charset="0"/>
              <a:buChar char="•"/>
            </a:pPr>
            <a:r>
              <a:rPr lang="en-US" dirty="0" err="1" smtClean="0"/>
              <a:t>ClaimCenter's</a:t>
            </a:r>
            <a:r>
              <a:rPr lang="en-US" dirty="0" smtClean="0"/>
              <a:t> Transaction, Incident, and Contact entities</a:t>
            </a:r>
          </a:p>
          <a:p>
            <a:pPr marL="171450" indent="-171450">
              <a:buFont typeface="Arial" pitchFamily="34" charset="0"/>
              <a:buChar char="•"/>
            </a:pPr>
            <a:r>
              <a:rPr lang="en-US" dirty="0" err="1" smtClean="0"/>
              <a:t>PolicyCenter's</a:t>
            </a:r>
            <a:r>
              <a:rPr lang="en-US" dirty="0" smtClean="0"/>
              <a:t> Job and Contact entities</a:t>
            </a:r>
          </a:p>
          <a:p>
            <a:endParaRPr lang="en-US" dirty="0" smtClean="0"/>
          </a:p>
          <a:p>
            <a:endParaRPr lang="en-US" dirty="0"/>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28</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5406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TrainingApp user interface is simple and straightforward.</a:t>
            </a:r>
          </a:p>
          <a:p>
            <a:r>
              <a:rPr lang="en-US" dirty="0"/>
              <a:t>Users can search for ABContacts on the Search tab. Once an ABContact is selected, it is displayed on the Contact tab</a:t>
            </a:r>
            <a:r>
              <a:rPr lang="en-US" dirty="0" smtClean="0"/>
              <a:t>.</a:t>
            </a:r>
          </a:p>
          <a:p>
            <a:endParaRPr lang="en-US" dirty="0"/>
          </a:p>
          <a:p>
            <a:r>
              <a:rPr lang="en-US" dirty="0"/>
              <a:t>When you select the Contact from the tab, you see seven pages for the high-level areas of ABContact information (summary, details, addresses, notes, interactions, and history).</a:t>
            </a:r>
          </a:p>
          <a:p>
            <a:r>
              <a:rPr lang="en-US" dirty="0"/>
              <a:t>The Details tab contains a set of cards (such as "Company Info", "Phone &amp; Addresses", "Bank Accounts", "Vendor Info", and "Analysis" shown above.) Some of the cards appear for all contacts (such as "Phone &amp; Addresses"). Others are conditional and appear only when it is appropriate for the type of ABContact. (For example, "Company Info" is displayed only for ABContacts that are ABCompanies. "Vendor Info" is displayed only for ABContacts that are </a:t>
            </a:r>
            <a:r>
              <a:rPr lang="en-US" dirty="0" err="1"/>
              <a:t>ABPersonVendors</a:t>
            </a:r>
            <a:r>
              <a:rPr lang="en-US" dirty="0"/>
              <a:t> or </a:t>
            </a:r>
            <a:r>
              <a:rPr lang="en-US" dirty="0" err="1"/>
              <a:t>ABCompanyVendors</a:t>
            </a:r>
            <a:r>
              <a:rPr lang="en-US" dirty="0"/>
              <a:t>.)</a:t>
            </a:r>
          </a:p>
          <a:p>
            <a:endParaRPr lang="en-US" dirty="0" smtClean="0"/>
          </a:p>
          <a:p>
            <a:r>
              <a:rPr lang="en-US" dirty="0" smtClean="0"/>
              <a:t>TrainingApp </a:t>
            </a:r>
            <a:r>
              <a:rPr lang="en-US" dirty="0"/>
              <a:t>is incomplete by design. Certain portions of the user interface have incomplete functionality. Students complete the functionality during one of the Guidewire training courses.</a:t>
            </a:r>
          </a:p>
          <a:p>
            <a:r>
              <a:rPr lang="en-US" dirty="0"/>
              <a:t>TrainingApp also has at least one example of virtually every objective in the Configuration Fundamentals course. To find an example of any fundamental configuration technology, click the Example List link. This displays a list of examples arranged alphabetically by primary area (Data Model, User Interface, Gosu, and Cross-Section Functionality).</a:t>
            </a:r>
          </a:p>
        </p:txBody>
      </p:sp>
      <p:sp>
        <p:nvSpPr>
          <p:cNvPr id="839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29</a:t>
            </a:fld>
            <a:endParaRPr lang="en-US" sz="80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a:t>
            </a:fld>
            <a:endParaRPr lang="en-US" sz="80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screenshot above shows an example of application logic specified as a widget attribute. The "Date of Birth" widget has a validation expression that identifies the value provided cannot be greater than the current date. If this validation expression fails, then the update is blocked and the message "The data of birth cannot be in the future" is displayed in the user interface.</a:t>
            </a:r>
          </a:p>
        </p:txBody>
      </p:sp>
      <p:sp>
        <p:nvSpPr>
          <p:cNvPr id="849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30</a:t>
            </a:fld>
            <a:endParaRPr lang="en-US" sz="800" dirty="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296116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smtClean="0">
                <a:solidFill>
                  <a:schemeClr val="tx1"/>
                </a:solidFill>
              </a:rPr>
              <a:t>	</a:t>
            </a:r>
            <a:endParaRPr lang="en-US" sz="1200" b="0" dirty="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32</a:t>
            </a:fld>
            <a:endParaRPr lang="en-US" sz="800" dirty="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application's build.xml file is in &lt;installDirectory&gt;\modules\ant.</a:t>
            </a:r>
          </a:p>
          <a:p>
            <a:pPr eaLnBrk="1" hangingPunct="1"/>
            <a:endParaRPr lang="en-US" dirty="0" smtClean="0"/>
          </a:p>
          <a:p>
            <a:pPr eaLnBrk="1" hangingPunct="1"/>
            <a:r>
              <a:rPr lang="en-US" dirty="0" smtClean="0"/>
              <a:t>Every application's gw--.bat file is in &lt;installDirectory&gt;\bin. The name of the gw batch files varies from application to application:</a:t>
            </a:r>
          </a:p>
          <a:p>
            <a:pPr marL="171450" indent="-171450" eaLnBrk="1" hangingPunct="1">
              <a:buFont typeface="Arial" pitchFamily="34" charset="0"/>
              <a:buChar char="•"/>
            </a:pPr>
            <a:r>
              <a:rPr lang="en-US" dirty="0" smtClean="0"/>
              <a:t>TrainingApp: gwta.bat</a:t>
            </a:r>
          </a:p>
          <a:p>
            <a:pPr marL="171450" indent="-171450" eaLnBrk="1" hangingPunct="1">
              <a:buFont typeface="Arial" pitchFamily="34" charset="0"/>
              <a:buChar char="•"/>
            </a:pPr>
            <a:r>
              <a:rPr lang="en-US" dirty="0" smtClean="0"/>
              <a:t>BillingCenter: gwbc.bat</a:t>
            </a:r>
          </a:p>
          <a:p>
            <a:pPr marL="171450" indent="-171450" eaLnBrk="1" hangingPunct="1">
              <a:buFont typeface="Arial" pitchFamily="34" charset="0"/>
              <a:buChar char="•"/>
            </a:pPr>
            <a:r>
              <a:rPr lang="en-US" dirty="0" smtClean="0"/>
              <a:t>ClaimCenter: gwcc.bat</a:t>
            </a:r>
          </a:p>
          <a:p>
            <a:pPr marL="171450" indent="-171450" eaLnBrk="1" hangingPunct="1">
              <a:buFont typeface="Arial" pitchFamily="34" charset="0"/>
              <a:buChar char="•"/>
            </a:pPr>
            <a:r>
              <a:rPr lang="en-US" dirty="0" smtClean="0"/>
              <a:t>ContactManager (Address Book): gwab.bat</a:t>
            </a:r>
          </a:p>
          <a:p>
            <a:pPr marL="171450" indent="-171450" eaLnBrk="1" hangingPunct="1">
              <a:buFont typeface="Arial" pitchFamily="34" charset="0"/>
              <a:buChar char="•"/>
            </a:pPr>
            <a:r>
              <a:rPr lang="en-US" dirty="0" smtClean="0"/>
              <a:t>PolicyCenter: gwpc.bat</a:t>
            </a: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33</a:t>
            </a:fld>
            <a:endParaRPr lang="en-US" sz="800" dirty="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start any Guidewire end-user application in development mode:</a:t>
            </a:r>
          </a:p>
          <a:p>
            <a:endParaRPr lang="en-US" dirty="0" smtClean="0"/>
          </a:p>
          <a:p>
            <a:pPr marL="228600" indent="-228600">
              <a:buFont typeface="+mj-lt"/>
              <a:buAutoNum type="arabicPeriod"/>
            </a:pPr>
            <a:r>
              <a:rPr lang="en-US" dirty="0" smtClean="0"/>
              <a:t>At a command prompt, navigate to the bin directory of the installation.</a:t>
            </a:r>
          </a:p>
          <a:p>
            <a:pPr marL="228600" indent="-228600">
              <a:buFont typeface="+mj-lt"/>
              <a:buAutoNum type="arabicPeriod"/>
            </a:pPr>
            <a:r>
              <a:rPr lang="en-US" dirty="0" smtClean="0"/>
              <a:t>Enter </a:t>
            </a:r>
            <a:r>
              <a:rPr lang="en-US" dirty="0" err="1" smtClean="0"/>
              <a:t>gwxx</a:t>
            </a:r>
            <a:r>
              <a:rPr lang="en-US" dirty="0" smtClean="0"/>
              <a:t> </a:t>
            </a:r>
            <a:r>
              <a:rPr lang="en-US" dirty="0" err="1" smtClean="0"/>
              <a:t>dev</a:t>
            </a:r>
            <a:r>
              <a:rPr lang="en-US" dirty="0" smtClean="0"/>
              <a:t>-start, where xx is the application's two-letter code.</a:t>
            </a:r>
          </a:p>
          <a:p>
            <a:pPr marL="228600" indent="-228600">
              <a:buFont typeface="+mj-lt"/>
              <a:buAutoNum type="arabicPeriod"/>
            </a:pPr>
            <a:r>
              <a:rPr lang="en-US" dirty="0" smtClean="0"/>
              <a:t>When the message "***** application ready *****" appears, the application has started.</a:t>
            </a:r>
          </a:p>
          <a:p>
            <a:pPr lvl="1"/>
            <a:endParaRPr lang="en-US" dirty="0" smtClean="0"/>
          </a:p>
          <a:p>
            <a:r>
              <a:rPr lang="en-US" dirty="0" smtClean="0"/>
              <a:t>The command prompt window must remain open while the application is running. You can minimize it, however.</a:t>
            </a:r>
          </a:p>
          <a:p>
            <a:endParaRPr lang="en-US" dirty="0" smtClean="0"/>
          </a:p>
          <a:p>
            <a:r>
              <a:rPr lang="en-US" dirty="0" smtClean="0"/>
              <a:t>For more information on how to start a Guidewire end-user application in production mode, refer to the Installation Guide for the appropriate application.</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819006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TrainingApp's official application code and application name are "ab" and "ContactManager". This is a hard-coded aspect of Guidewire applications that cannot be customized.</a:t>
            </a: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35</a:t>
            </a:fld>
            <a:endParaRPr lang="en-US" sz="800" dirty="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r>
              <a:rPr lang="en-US" dirty="0" smtClean="0"/>
              <a:t>For every Guidewire application, there is a </a:t>
            </a:r>
            <a:r>
              <a:rPr lang="en-US" dirty="0" err="1" smtClean="0"/>
              <a:t>QuickStart</a:t>
            </a:r>
            <a:r>
              <a:rPr lang="en-US" dirty="0" smtClean="0"/>
              <a:t> instance that can be run using a Jetty application server and an H2 database. These instances are useful for learning, demo, and development. A </a:t>
            </a:r>
            <a:r>
              <a:rPr lang="en-US" dirty="0" err="1" smtClean="0"/>
              <a:t>QuickStart</a:t>
            </a:r>
            <a:r>
              <a:rPr lang="en-US" dirty="0" smtClean="0"/>
              <a:t> instance cannot be run in production mode, however.</a:t>
            </a:r>
          </a:p>
          <a:p>
            <a:endParaRPr lang="en-US" dirty="0" smtClean="0"/>
          </a:p>
          <a:p>
            <a:r>
              <a:rPr lang="en-US" dirty="0" smtClean="0"/>
              <a:t>The Internal Tools interface contains controls for developing and administering Guidewire applications. It can be accessed only if:</a:t>
            </a:r>
          </a:p>
          <a:p>
            <a:r>
              <a:rPr lang="en-US" dirty="0" smtClean="0"/>
              <a:t>The </a:t>
            </a:r>
            <a:r>
              <a:rPr lang="en-US" dirty="0" err="1" smtClean="0"/>
              <a:t>EnableInternalDebugTools</a:t>
            </a:r>
            <a:r>
              <a:rPr lang="en-US" dirty="0" smtClean="0"/>
              <a:t> parameter in config.xml is set to true.</a:t>
            </a:r>
          </a:p>
          <a:p>
            <a:r>
              <a:rPr lang="en-US" dirty="0" smtClean="0"/>
              <a:t>The server is running in development mode.</a:t>
            </a:r>
          </a:p>
          <a:p>
            <a:r>
              <a:rPr lang="en-US" dirty="0" smtClean="0"/>
              <a:t>To access Internal Tools, enter ALT + SHIFT + T. (It does not matter which user you are logged in as.)</a:t>
            </a:r>
          </a:p>
          <a:p>
            <a:endParaRPr lang="en-US" dirty="0" smtClean="0"/>
          </a:p>
          <a:p>
            <a:r>
              <a:rPr lang="en-US" dirty="0" smtClean="0"/>
              <a:t>The QuickJump box appears in the upper right-hand corner of the user interface. By default, it contains the text "Go to (Alt+/)". Typically, end users use this box to quickly navigate to various claims, policies, accounts, producers, or contacts. In development mode, however, more powerful commands can be executed. For example, the "run </a:t>
            </a:r>
            <a:r>
              <a:rPr lang="en-US" dirty="0" err="1" smtClean="0"/>
              <a:t>ImportSampleData</a:t>
            </a:r>
            <a:r>
              <a:rPr lang="en-US" dirty="0" smtClean="0"/>
              <a:t>" command loads sample data into a Guidewire application.</a:t>
            </a:r>
          </a:p>
          <a:p>
            <a:endParaRPr lang="en-US" dirty="0" smtClean="0"/>
          </a:p>
          <a:p>
            <a:r>
              <a:rPr lang="en-US" dirty="0" smtClean="0"/>
              <a:t>There is no obvious performance overhead to running in development mode—the performance characteristics of a running development server should closely resemble those of the same server in production mode. </a:t>
            </a:r>
          </a:p>
          <a:p>
            <a:r>
              <a:rPr lang="en-US" dirty="0" smtClean="0"/>
              <a:t>Keep in mind that the information on this slide is not exhaustive. There are additional behavior differences that are either more technical in nature or are application-specific. For more information, refer to the Guidewire documentation.</a:t>
            </a:r>
          </a:p>
        </p:txBody>
      </p:sp>
      <p:sp>
        <p:nvSpPr>
          <p:cNvPr id="3" name="Slide Image Placeholder 2"/>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36</a:t>
            </a:fld>
            <a:endParaRPr lang="en-US" sz="800" dirty="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gw batch file and build task it references is prefixed by two-letter codes. The code for each product appears above in red. The code for ContactManager is "ab", which represents "Address Book".</a:t>
            </a:r>
          </a:p>
          <a:p>
            <a:pPr eaLnBrk="1" hangingPunct="1"/>
            <a:r>
              <a:rPr lang="en-US" dirty="0" smtClean="0"/>
              <a:t>Commonly PerformedTasks:</a:t>
            </a:r>
          </a:p>
          <a:p>
            <a:pPr lvl="1" eaLnBrk="1" hangingPunct="1"/>
            <a:r>
              <a:rPr lang="en-US" dirty="0" smtClean="0"/>
              <a:t>dev-start starts the given application in development mode.</a:t>
            </a:r>
          </a:p>
          <a:p>
            <a:pPr lvl="1" eaLnBrk="1" hangingPunct="1"/>
            <a:r>
              <a:rPr lang="en-US" dirty="0" smtClean="0"/>
              <a:t>regen-dictionary regenerates the data dictionary and the security dictionary.</a:t>
            </a:r>
          </a:p>
          <a:p>
            <a:pPr lvl="1" eaLnBrk="1" hangingPunct="1"/>
            <a:r>
              <a:rPr lang="en-US" dirty="0" smtClean="0"/>
              <a:t>dev-stop stops the application.</a:t>
            </a:r>
          </a:p>
          <a:p>
            <a:pPr eaLnBrk="1" hangingPunct="1"/>
            <a:r>
              <a:rPr lang="en-US" dirty="0" smtClean="0"/>
              <a:t>Note that—with the exception of the two-letter application code—the method for executing tasks is identical across all applications.</a:t>
            </a:r>
          </a:p>
          <a:p>
            <a:pPr lvl="1" eaLnBrk="1" hangingPunct="1"/>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37</a:t>
            </a:fld>
            <a:endParaRPr lang="en-US" sz="800" dirty="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Because the Super User account has unique permissions behavior, the account should not be used during testing. All user accounts in Guidewire sample data have an initial password of "gw".</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If a user checks the "Keep me logged in" field and logs in, then for the next seven days the user is logged in automatically whenever they navigate to the login page. (This works only if the application is hosted by the same application server.) An explicit logout will clear the "keep me logged in" state. </a:t>
            </a:r>
          </a:p>
          <a:p>
            <a:endParaRPr lang="en-US" dirty="0" smtClean="0"/>
          </a:p>
          <a:p>
            <a:r>
              <a:rPr lang="en-US" dirty="0" smtClean="0"/>
              <a:t>Note that the "Keep me logged in" functionality writes a cookies to the user's machine. As is the case with cookies, this may expose a security risk if other people get access to the cookie. (For example, someone could copy the cookie to another machine and then log in without entering a user name or password.) If there is a concern about browser cookie theft, administrators should remove this checkbox from the login page.</a:t>
            </a:r>
          </a:p>
          <a:p>
            <a:endParaRPr lang="en-US" dirty="0" smtClean="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38</a:t>
            </a:fld>
            <a:endParaRPr lang="en-US" sz="800" dirty="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01233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Guidewire builds software products that help property and casualty (</a:t>
            </a:r>
            <a:r>
              <a:rPr lang="en-US" dirty="0" err="1" smtClean="0"/>
              <a:t>P&amp;C</a:t>
            </a:r>
            <a:r>
              <a:rPr lang="en-US" dirty="0" smtClean="0"/>
              <a:t>) insurers replace their legacy core systems and transform their business. Guidewire provides core systems and data management/business intelligence tools used by insurers as operational systems of record. Additional products provide support for anytime/anywhere access and guidance and monitoring.</a:t>
            </a:r>
          </a:p>
          <a:p>
            <a:endParaRPr lang="en-US" dirty="0" smtClean="0"/>
          </a:p>
          <a:p>
            <a:r>
              <a:rPr lang="en-US" dirty="0" smtClean="0"/>
              <a:t>Operational Systems of Record:  In the area of Core Operations Support, Guidewire InsuranceSuite provides a complete set of applications to support a carrier's core operations—underwriting, policy administration, billing, and claim management. The slide provides a high-level view of the core Guidewire products. It is not an exhaustive list of all applications and licensed features. Therefore, some features and products, such as ContactManager, Client Data Management, PolicyCenter Rating, PolicyCenter Reinsurance, and the ISO Standards-Based templates, are not shown.</a:t>
            </a:r>
          </a:p>
          <a:p>
            <a:endParaRPr lang="en-US" dirty="0" smtClean="0"/>
          </a:p>
          <a:p>
            <a:r>
              <a:rPr lang="en-US" dirty="0" smtClean="0"/>
              <a:t>In the area of Data Management and Business Intelligence, Guidewire </a:t>
            </a:r>
            <a:r>
              <a:rPr lang="en-US" dirty="0" err="1" smtClean="0"/>
              <a:t>DataHub</a:t>
            </a:r>
            <a:r>
              <a:rPr lang="en-US" dirty="0" smtClean="0"/>
              <a:t> is an operational data store that unifies, standardizes, and stores data from a carrier's own systems as well as external sources. Guidewire </a:t>
            </a:r>
            <a:r>
              <a:rPr lang="en-US" dirty="0" err="1" smtClean="0"/>
              <a:t>InfoCenter</a:t>
            </a:r>
            <a:r>
              <a:rPr lang="en-US" dirty="0" smtClean="0"/>
              <a:t> is a business intelligence warehouse that is purpose-built for </a:t>
            </a:r>
            <a:r>
              <a:rPr lang="en-US" dirty="0" err="1" smtClean="0"/>
              <a:t>P&amp;C</a:t>
            </a:r>
            <a:r>
              <a:rPr lang="en-US" dirty="0" smtClean="0"/>
              <a:t> insurance. It provides easy-to-use reporting formats for business intelligence, analysis, and enhanced decision making. Using </a:t>
            </a:r>
            <a:r>
              <a:rPr lang="en-US" dirty="0" err="1" smtClean="0"/>
              <a:t>InfoCenter</a:t>
            </a:r>
            <a:r>
              <a:rPr lang="en-US" dirty="0" smtClean="0"/>
              <a:t>, carriers gain operational insight across the enterprise.</a:t>
            </a:r>
          </a:p>
          <a:p>
            <a:endParaRPr lang="en-US" dirty="0" smtClean="0"/>
          </a:p>
          <a:p>
            <a:r>
              <a:rPr lang="en-US" dirty="0" smtClean="0"/>
              <a:t>Monitoring and Guidance: Guidewire Live is a network that connects peer insurers, core systems data, external sources of information (such as weather services), and expert tools. Users access Guidewire Live through applications hosted by Guidewire and designed for specific challenges faced by </a:t>
            </a:r>
            <a:r>
              <a:rPr lang="en-US" dirty="0" err="1" smtClean="0"/>
              <a:t>P&amp;C</a:t>
            </a:r>
            <a:r>
              <a:rPr lang="en-US" dirty="0" smtClean="0"/>
              <a:t> insurance professionals. </a:t>
            </a:r>
          </a:p>
          <a:p>
            <a:endParaRPr lang="en-US" dirty="0" smtClean="0"/>
          </a:p>
          <a:p>
            <a:r>
              <a:rPr lang="en-US" dirty="0" smtClean="0"/>
              <a:t>External Access: Mobile &amp; Portals is a new set of applications that feature add-on products to the Guidewire core suite, providing self-service transactions through various mobile channels.</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4467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gwXX dev-stop</a:t>
            </a:r>
          </a:p>
          <a:p>
            <a:pPr eaLnBrk="1" hangingPunct="1"/>
            <a:r>
              <a:rPr lang="en-US" dirty="0" smtClean="0"/>
              <a:t>The gwXX dev-stop command executes a clean shutdown. For example, if the application is in the middle of writing to a file, dev-stop allows the process to complete before the shutdown. gwXX dev-stop also releases all application ports. You can execute a gwXX dev-stop automatically through a script or manually through a second command prompt window.</a:t>
            </a:r>
          </a:p>
          <a:p>
            <a:pPr eaLnBrk="1" hangingPunct="1"/>
            <a:r>
              <a:rPr lang="en-US" dirty="0" smtClean="0"/>
              <a:t>TrainingApp has a pre-built "Stop TrainingApp" shortcut in the Guidewire/TrainingApp directory that executes a "gwta dev-stop". To execute the command, simply double-click the shortcut.</a:t>
            </a:r>
          </a:p>
          <a:p>
            <a:pPr eaLnBrk="1" hangingPunct="1"/>
            <a:r>
              <a:rPr lang="en-US" b="1" dirty="0" smtClean="0"/>
              <a:t>Terminating the batch job</a:t>
            </a:r>
          </a:p>
          <a:p>
            <a:pPr eaLnBrk="1" hangingPunct="1"/>
            <a:r>
              <a:rPr lang="en-US" dirty="0" smtClean="0"/>
              <a:t>When you are working in development mode, you can also stop the Guidewire application by terminating the batch job. To do this, press CTRL + C and then respond to the "terminate batch job?" prompt with a "y" (for yes). This has the advantage of keeping the command prompt window open and retaining the history of previously executed commands. This is useful if you need to stop and later restart the application. However, in some cases, the server may not release the port number. When this occurs, you need to execute a gwXX dev-stop before you can restart the application.</a:t>
            </a:r>
          </a:p>
          <a:p>
            <a:pPr eaLnBrk="1" hangingPunct="1"/>
            <a:r>
              <a:rPr lang="en-US" dirty="0" smtClean="0"/>
              <a:t>You should never terminate the batch job for an instance running in production mode.</a:t>
            </a:r>
          </a:p>
          <a:p>
            <a:pPr eaLnBrk="1" hangingPunct="1"/>
            <a:r>
              <a:rPr lang="en-US" b="1" dirty="0" smtClean="0"/>
              <a:t>Additional notes</a:t>
            </a:r>
          </a:p>
          <a:p>
            <a:pPr eaLnBrk="1" hangingPunct="1"/>
            <a:r>
              <a:rPr lang="en-US" dirty="0" smtClean="0"/>
              <a:t>The command prompt window must remain open while the application is running. You can minimize it, however.</a:t>
            </a: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40</a:t>
            </a:fld>
            <a:endParaRPr lang="en-US" sz="800" dirty="0">
              <a:latin typeface="Arial" pitchFamily="34"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41</a:t>
            </a:fld>
            <a:endParaRPr lang="en-US" sz="800" dirty="0">
              <a:latin typeface="Arial" pitchFamily="34"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Studio 8.0 is an Integrated Developer</a:t>
            </a:r>
            <a:r>
              <a:rPr lang="en-US" baseline="0" dirty="0" smtClean="0"/>
              <a:t> Environment (IDE) based on IntelliJ IDEA.  Guidewire Studio comes bundled with your application as an application project. </a:t>
            </a:r>
            <a:r>
              <a:rPr lang="en-US" dirty="0" smtClean="0"/>
              <a:t>Guidewire Studio supports the IntelliJ IDEA directory-based format (.iml)  that defines the application project. The file, configuration.iml, defines the base project contents.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project is the highest level of organization in Guidewire Studio and includes project-wide settings as well as collections of modules and libraries. A project is an organizational unit that represents a complete software solution. </a:t>
            </a:r>
            <a:r>
              <a:rPr lang="en-US" baseline="0" dirty="0" smtClean="0"/>
              <a:t>With Guidewire Studio 8.0, it is much easier to identify, work with, manage, and version the project related resource. </a:t>
            </a:r>
            <a:r>
              <a:rPr lang="en-US" dirty="0" smtClean="0"/>
              <a:t>In Guidewire Studio 8.0, </a:t>
            </a:r>
            <a:r>
              <a:rPr lang="en-US" baseline="0" dirty="0" smtClean="0"/>
              <a:t>there is almost always a 1-to-1 relationship between the item being configured and the underlying file that is stored on the file system.  In short, the p</a:t>
            </a:r>
            <a:r>
              <a:rPr lang="en-US" sz="1000" kern="1200" dirty="0" smtClean="0">
                <a:solidFill>
                  <a:schemeClr val="tx1"/>
                </a:solidFill>
                <a:effectLst/>
                <a:latin typeface="Arial" pitchFamily="34" charset="0"/>
                <a:ea typeface="+mn-ea"/>
                <a:cs typeface="Arial" pitchFamily="34" charset="0"/>
              </a:rPr>
              <a:t>roject reflects the physical file locations on the disk.   </a:t>
            </a:r>
          </a:p>
          <a:p>
            <a:pPr marL="0" indent="0">
              <a:buFontTx/>
              <a:buNone/>
            </a:pP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42</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752916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specific Guidewire application folder root, the .idea directory contains a set of configuration files (.xml).  The configuration data for projects and their components is in plain text XML files.  Each file contains only a portion of configuration data pertaining to a certain functional area which is reflected in the name of a file, for example, compiler.xml, encodings.xml, modules.xml.  </a:t>
            </a:r>
            <a:r>
              <a:rPr lang="en-US" dirty="0" smtClean="0"/>
              <a:t>These </a:t>
            </a:r>
            <a:r>
              <a:rPr lang="en-US" dirty="0"/>
              <a:t>files contain information specific to the project itself, such as names and locations of the project component modules and compiler settings.   If using version control for your project, you may want to consider including certain project files. </a:t>
            </a:r>
            <a:endParaRPr lang="en-US" dirty="0" smtClean="0"/>
          </a:p>
          <a:p>
            <a:endParaRPr lang="en-US" dirty="0"/>
          </a:p>
          <a:p>
            <a:r>
              <a:rPr lang="en-US" dirty="0" smtClean="0"/>
              <a:t>One </a:t>
            </a:r>
            <a:r>
              <a:rPr lang="en-US" dirty="0"/>
              <a:t>exception is the workspace.xml file as this is specific to each individual Guidewire Studio </a:t>
            </a:r>
            <a:r>
              <a:rPr lang="en-US" dirty="0" smtClean="0"/>
              <a:t>user.  </a:t>
            </a:r>
          </a:p>
          <a:p>
            <a:r>
              <a:rPr lang="en-US" dirty="0" smtClean="0"/>
              <a:t>First </a:t>
            </a:r>
            <a:r>
              <a:rPr lang="en-US" dirty="0"/>
              <a:t>time start up = Time taken to load the project + finish indexing for the first time. </a:t>
            </a:r>
            <a:endParaRPr lang="en-US" dirty="0" smtClean="0"/>
          </a:p>
          <a:p>
            <a:r>
              <a:rPr lang="en-US" dirty="0" smtClean="0"/>
              <a:t>Second </a:t>
            </a:r>
            <a:r>
              <a:rPr lang="en-US" dirty="0"/>
              <a:t>time start up = Time taken to load the project + finish indexing for the second and third </a:t>
            </a:r>
            <a:r>
              <a:rPr lang="en-US" dirty="0" smtClean="0"/>
              <a:t>times.</a:t>
            </a:r>
          </a:p>
          <a:p>
            <a:endParaRPr lang="en-US" dirty="0"/>
          </a:p>
          <a:p>
            <a:r>
              <a:rPr lang="en-US" dirty="0" smtClean="0"/>
              <a:t>In </a:t>
            </a:r>
            <a:r>
              <a:rPr lang="en-US" dirty="0"/>
              <a:t>certain cases, you may want to rebuild your indexes. To rebuild you project indexes, you need to clean out the system caches. On the main menu, choose File </a:t>
            </a:r>
            <a:r>
              <a:rPr lang="en-US" dirty="0">
                <a:sym typeface="Wingdings" pitchFamily="2" charset="2"/>
              </a:rPr>
              <a:t> </a:t>
            </a:r>
            <a:r>
              <a:rPr lang="en-US" dirty="0"/>
              <a:t>Invalidate Caches. </a:t>
            </a:r>
            <a:r>
              <a:rPr lang="en-US" dirty="0" smtClean="0"/>
              <a:t>Do </a:t>
            </a:r>
            <a:r>
              <a:rPr lang="en-US" dirty="0"/>
              <a:t>not open a different app project with Guidewire Studio, use “xx studio” to start a </a:t>
            </a:r>
            <a:r>
              <a:rPr lang="en-US" dirty="0" smtClean="0"/>
              <a:t>different app</a:t>
            </a:r>
            <a:r>
              <a:rPr lang="en-US" dirty="0"/>
              <a:t>.  Guidewire Studio memory settings are in memory.properties.</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76275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1.Menus and toolbars  - the main menu and toolbars let you carry out various commands.</a:t>
            </a:r>
          </a:p>
          <a:p>
            <a:r>
              <a:rPr lang="en-US" dirty="0" smtClean="0"/>
              <a:t>2.Navigation bar that helps navigate through the project and open files for editing.</a:t>
            </a:r>
          </a:p>
          <a:p>
            <a:r>
              <a:rPr lang="en-US" dirty="0" smtClean="0"/>
              <a:t>3.The status bar  - indicates the status of your project, the entire IDE, and shows various warning and information messages.</a:t>
            </a:r>
          </a:p>
          <a:p>
            <a:r>
              <a:rPr lang="en-US" dirty="0" smtClean="0"/>
              <a:t>4.The editor  - here you create and modify the code.</a:t>
            </a:r>
          </a:p>
          <a:p>
            <a:r>
              <a:rPr lang="en-US" dirty="0" smtClean="0"/>
              <a:t>5.Tool windows  - secondary windows that provide access to various specific tasks (project management, source code search and navigation, running and debugging, integration with version control systems, etc.).</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2505421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Menus and toolbars let you carry out various commands. The main menu and toolbar contain commands that affect the entire project or large portions of it. Most command have an associated keyboard shortcut to enable quicker access to it.</a:t>
            </a:r>
          </a:p>
          <a:p>
            <a:endParaRPr lang="en-US" dirty="0" smtClean="0"/>
          </a:p>
          <a:p>
            <a:r>
              <a:rPr lang="en-US" dirty="0" smtClean="0"/>
              <a:t>The main menu contains commands for opening, creating projects, refactoring the code, running and debugging applications, keeping files under version control and more.</a:t>
            </a:r>
          </a:p>
          <a:p>
            <a:endParaRPr lang="en-US" dirty="0" smtClean="0"/>
          </a:p>
          <a:p>
            <a:r>
              <a:rPr lang="en-US" dirty="0" smtClean="0"/>
              <a:t>The main toolbar contains buttons that duplicate the essential commands for quicker access. You can hide the main toolbar, using the checked command on the toolbar context menu.</a:t>
            </a:r>
          </a:p>
          <a:p>
            <a:endParaRPr lang="en-US" dirty="0" smtClean="0"/>
          </a:p>
          <a:p>
            <a:r>
              <a:rPr lang="en-US" dirty="0" smtClean="0"/>
              <a:t>You can show or hide the main elements of the Guidewire Studio using the View menu.</a:t>
            </a:r>
          </a:p>
          <a:p>
            <a:endParaRPr lang="en-US" dirty="0" smtClean="0"/>
          </a:p>
          <a:p>
            <a:r>
              <a:rPr lang="en-US" dirty="0" smtClean="0"/>
              <a:t>Descriptions of the actions from all the menus and toolbar buttons are displayed in the left side of the Status bar.</a:t>
            </a:r>
          </a:p>
          <a:p>
            <a:endParaRPr lang="en-US" dirty="0" smtClean="0"/>
          </a:p>
          <a:p>
            <a:r>
              <a:rPr lang="en-US" dirty="0" smtClean="0"/>
              <a:t>If you know which action you want to perform, but do not know where to find the appropriate command, just press Ctrl+Shift+A and select the desired action from the suggestion list.</a:t>
            </a:r>
          </a:p>
          <a:p>
            <a:endParaRPr lang="en-US" dirty="0"/>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105146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given Tool window is in Floating mode, then title bar context menu</a:t>
            </a:r>
            <a:r>
              <a:rPr lang="en-US" baseline="0" dirty="0" smtClean="0"/>
              <a:t> does not display options for Docked Mode or Split Mode.</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46</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428476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Navigation bar always shows the physical file structure names for the file open in the Editor.  </a:t>
            </a:r>
          </a:p>
          <a:p>
            <a:endParaRPr lang="en-US" dirty="0" smtClean="0"/>
          </a:p>
          <a:p>
            <a:r>
              <a:rPr lang="en-US" dirty="0" smtClean="0"/>
              <a:t>To show the navigation bar, in</a:t>
            </a:r>
            <a:r>
              <a:rPr lang="en-US" baseline="0" dirty="0" smtClean="0"/>
              <a:t> </a:t>
            </a:r>
            <a:r>
              <a:rPr lang="en-US" dirty="0" smtClean="0"/>
              <a:t>the View menu, select the Navigation bar option</a:t>
            </a:r>
            <a:r>
              <a:rPr lang="en-US" baseline="0" dirty="0" smtClean="0"/>
              <a:t> or p</a:t>
            </a:r>
            <a:r>
              <a:rPr lang="en-US" dirty="0" smtClean="0"/>
              <a:t>ress ALT+HOME. To hide the navigation bar, on the View menu, clear the Navigation bar option</a:t>
            </a:r>
            <a:r>
              <a:rPr lang="en-US" baseline="0" dirty="0" smtClean="0"/>
              <a:t> or c</a:t>
            </a:r>
            <a:r>
              <a:rPr lang="en-US" dirty="0" smtClean="0"/>
              <a:t>lick the close icon in the upper-right corner of the Navigation Bar.  When the main toolbar is hidden, the Navigation bar shows the run/debug</a:t>
            </a:r>
            <a:r>
              <a:rPr lang="en-US" baseline="0" dirty="0" smtClean="0"/>
              <a:t> configurator selector, run server, and debug server buttons. If the Navigation bar is already hidden when you press </a:t>
            </a:r>
            <a:r>
              <a:rPr lang="en-US" dirty="0" smtClean="0"/>
              <a:t>ALT+HOME.</a:t>
            </a:r>
            <a:r>
              <a:rPr lang="en-US" baseline="0" dirty="0" smtClean="0"/>
              <a:t> it appears in floating mode.</a:t>
            </a:r>
          </a:p>
          <a:p>
            <a:endParaRPr lang="en-US" baseline="0" dirty="0" smtClean="0"/>
          </a:p>
          <a:p>
            <a:r>
              <a:rPr lang="en-US" baseline="0" dirty="0" smtClean="0"/>
              <a:t>For a type which is internally managed by the Guidewire application, does not expose a physical file, and is open in the Editor, the Navigation bar is empty. </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283976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Guidewire Studio features various editors. It is possible to enable and disable many of the Guidewire Studio Editors. To learn more about working with Guidewire Studio specific editors, refer to the Guidewire Studio Editors lesson.</a:t>
            </a:r>
          </a:p>
          <a:p>
            <a:r>
              <a:rPr lang="en-US" b="1" dirty="0" smtClean="0"/>
              <a:t>Editor area: </a:t>
            </a:r>
            <a:r>
              <a:rPr lang="en-US" dirty="0" smtClean="0"/>
              <a:t>Use this area to type and edit your source code. The editor suggests numerous coding assistance facilities.  For example,</a:t>
            </a:r>
            <a:r>
              <a:rPr lang="en-US" baseline="0" dirty="0" smtClean="0"/>
              <a:t> </a:t>
            </a:r>
            <a:r>
              <a:rPr lang="en-US" b="1" dirty="0" smtClean="0"/>
              <a:t>smart completion pop-up </a:t>
            </a:r>
            <a:r>
              <a:rPr lang="en-US" dirty="0" smtClean="0"/>
              <a:t>is one of the key editing assistance features that suggests method names, functions, tags and other keywords you are typing.</a:t>
            </a:r>
          </a:p>
          <a:p>
            <a:endParaRPr lang="en-US" dirty="0" smtClean="0"/>
          </a:p>
          <a:p>
            <a:r>
              <a:rPr lang="en-US" b="1" dirty="0" smtClean="0"/>
              <a:t>Gutter area: </a:t>
            </a:r>
            <a:r>
              <a:rPr lang="en-US" dirty="0" smtClean="0"/>
              <a:t>The left gutter provides additional information about your code and displays the various icons that identify the code structure, bookmarks, breakpoints, scope indicators, change markers and the code folding lines that let you hide arbitrary code blocks.</a:t>
            </a:r>
          </a:p>
          <a:p>
            <a:r>
              <a:rPr lang="en-US" dirty="0" smtClean="0"/>
              <a:t/>
            </a:r>
            <a:br>
              <a:rPr lang="en-US" dirty="0" smtClean="0"/>
            </a:br>
            <a:r>
              <a:rPr lang="en-US" b="1" dirty="0" smtClean="0"/>
              <a:t>Gutter icons: </a:t>
            </a:r>
            <a:r>
              <a:rPr lang="en-US" dirty="0" smtClean="0"/>
              <a:t>Active Gutter Icons you can use to jump between an element's source and usage, for example, collapsing code blocks.</a:t>
            </a:r>
          </a:p>
          <a:p>
            <a:endParaRPr lang="en-US" dirty="0" smtClean="0"/>
          </a:p>
          <a:p>
            <a:r>
              <a:rPr lang="en-US" b="1" dirty="0" smtClean="0"/>
              <a:t>Document tabs: </a:t>
            </a:r>
            <a:r>
              <a:rPr lang="en-US" dirty="0" smtClean="0"/>
              <a:t>Enable quick navigation across the multiple documents you are working on. Clicking a tab brings its contents to front and makes it available for editing in the active editor.  Right click the document tab to open the context menu, CTRL+Click a tab in the editor to navigate to any part of the file path. Select the necessary element in the drop-down, and the corresponding file path is opened in an external browser (e.g., in the Explorer, if your OS is Windows).  </a:t>
            </a:r>
          </a:p>
          <a:p>
            <a:endParaRPr lang="en-US" dirty="0" smtClean="0"/>
          </a:p>
          <a:p>
            <a:r>
              <a:rPr lang="en-US" b="1" dirty="0" smtClean="0"/>
              <a:t>Validation side bar / marker bar:  </a:t>
            </a:r>
            <a:r>
              <a:rPr lang="en-US" dirty="0" smtClean="0"/>
              <a:t>This is the bar to the right from the editing area, showing the green, red or yellow box on its top depending on whether your code is okay, or contains errors or warnings. This bar also displays active red, yellow, white, green and blue navigation stripes that let you jump exactly to the erroneous code, changed lines, search results, or TODO items.</a:t>
            </a:r>
            <a:br>
              <a:rPr lang="en-US" dirty="0" smtClean="0"/>
            </a:br>
            <a:endParaRPr lang="en-US" dirty="0" smtClean="0"/>
          </a:p>
          <a:p>
            <a:r>
              <a:rPr lang="en-US" b="1" dirty="0" smtClean="0"/>
              <a:t>Keystrokes: </a:t>
            </a:r>
            <a:r>
              <a:rPr lang="en-US" dirty="0" smtClean="0"/>
              <a:t>The Escape key (Esc) in any tool window moves the focus to the editor.  </a:t>
            </a:r>
            <a:r>
              <a:rPr lang="en-US" b="0" dirty="0" smtClean="0"/>
              <a:t>SHIFT+ESC</a:t>
            </a:r>
            <a:r>
              <a:rPr lang="en-US" baseline="0" dirty="0" smtClean="0"/>
              <a:t> </a:t>
            </a:r>
            <a:r>
              <a:rPr lang="en-US" dirty="0" smtClean="0"/>
              <a:t>moves the focus to the editor and also hides the current (or last active) tool window.  The </a:t>
            </a:r>
            <a:r>
              <a:rPr lang="en-US" b="0" dirty="0" smtClean="0"/>
              <a:t>F12</a:t>
            </a:r>
            <a:r>
              <a:rPr lang="en-US" dirty="0" smtClean="0"/>
              <a:t> key moves the focus from the editor to the last focused tool window. </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48</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887381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 buttons surround the border of the working environment.  Tool buttons are easily toggled on and off.</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03455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Guidewire InsuranceSuite 8.0 is a set of three core products that meet the core needs of property and casualty insurance carriers   Guidewire offers a set of applications designed to help property and casualty insurance companies expedite their policies, billing, and claim requirements:</a:t>
            </a:r>
          </a:p>
          <a:p>
            <a:pPr marL="171450" indent="-171450">
              <a:buFont typeface="Arial" pitchFamily="34" charset="0"/>
              <a:buChar char="•"/>
            </a:pPr>
            <a:r>
              <a:rPr lang="en-US" dirty="0" smtClean="0"/>
              <a:t>ClaimCenter is an application designed to manage the process of reporting, verifying, and making payments on claims against a policy.</a:t>
            </a:r>
          </a:p>
          <a:p>
            <a:pPr marL="171450" indent="-171450">
              <a:buFont typeface="Arial" pitchFamily="34" charset="0"/>
              <a:buChar char="•"/>
            </a:pPr>
            <a:r>
              <a:rPr lang="en-US" dirty="0" smtClean="0"/>
              <a:t>PolicyCenter is an application designed to issue, modify, and maintain data about policies.</a:t>
            </a:r>
          </a:p>
          <a:p>
            <a:pPr marL="171450" indent="-171450">
              <a:buFont typeface="Arial" pitchFamily="34" charset="0"/>
              <a:buChar char="•"/>
            </a:pPr>
            <a:r>
              <a:rPr lang="en-US" dirty="0" smtClean="0"/>
              <a:t>BillingCenter is an application designed to issue and track the premium payments for policies and associated account charges.</a:t>
            </a:r>
          </a:p>
          <a:p>
            <a:endParaRPr lang="en-US" dirty="0" smtClean="0"/>
          </a:p>
          <a:p>
            <a:r>
              <a:rPr lang="en-US" dirty="0" smtClean="0"/>
              <a:t>Each application can function by itself, and each can be integrated with the other applications. </a:t>
            </a:r>
          </a:p>
          <a:p>
            <a:r>
              <a:rPr lang="en-US" dirty="0" smtClean="0"/>
              <a:t>PolicyCenter can be integrated with BillingCenter, so that the two applications can share information about the payment expected, the payment schedule, and the possible cancellation of a policy if payments are not received.</a:t>
            </a:r>
          </a:p>
          <a:p>
            <a:endParaRPr lang="en-US" dirty="0" smtClean="0"/>
          </a:p>
          <a:p>
            <a:r>
              <a:rPr lang="en-US" dirty="0" smtClean="0"/>
              <a:t>PolicyCenter can be integrated with ClaimCenter, as ClaimCenter needs information about what was on the policy to determine if a loss is covered, and PolicyCenter needs to know what claims were filed to determine if the policy should be renewed and at what rate.</a:t>
            </a:r>
          </a:p>
          <a:p>
            <a:r>
              <a:rPr lang="en-US" dirty="0" smtClean="0"/>
              <a:t>Although less common, BillingCenter can be integrated with ClaimCenter. This is typically done for business situations like subrogation in which the insured suffers a loss that a third party's insurance should pay for. ClaimCenter identifies that subrogation is expected, and BillingCenter manages the invoices sent to the third party's insurance provider.</a:t>
            </a:r>
          </a:p>
          <a:p>
            <a:endParaRPr lang="en-US" dirty="0" smtClean="0"/>
          </a:p>
          <a:p>
            <a:r>
              <a:rPr lang="en-US" dirty="0" smtClean="0"/>
              <a:t>There is a fourth application, ContactManager, which is used to manage information for contacts (such as auto repair, doctor, and legal vendors who participate in claims adjudication) and can be integrated with the other Guidewire applications. </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866622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The status bar indicates the current IDE state and lets you carry out certain environment maintenance tasks.</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50</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938848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b="0" i="0" kern="1200" baseline="0" dirty="0" smtClean="0">
                <a:solidFill>
                  <a:schemeClr val="tx1"/>
                </a:solidFill>
                <a:effectLst/>
                <a:latin typeface="Arial" pitchFamily="34" charset="0"/>
                <a:ea typeface="+mn-ea"/>
                <a:cs typeface="Arial" pitchFamily="34" charset="0"/>
              </a:rPr>
              <a:t>The Project Tool Window displays physical folders, files, packages, modules, and SDKs, as they exist on disk.  In certain cases, a node item in a the hierarchy may use an alias name instead of the physical name. The Navigation bar always shows the physical name and physical path, if it exists.  </a:t>
            </a:r>
          </a:p>
          <a:p>
            <a:endParaRPr lang="en-US" sz="1000" b="0" i="0" kern="1200" baseline="0" dirty="0" smtClean="0">
              <a:solidFill>
                <a:schemeClr val="tx1"/>
              </a:solidFill>
              <a:effectLst/>
              <a:latin typeface="Arial" pitchFamily="34" charset="0"/>
              <a:ea typeface="+mn-ea"/>
              <a:cs typeface="Arial" pitchFamily="34" charset="0"/>
            </a:endParaRPr>
          </a:p>
          <a:p>
            <a:r>
              <a:rPr lang="en-US" sz="1000" b="0" i="0" kern="1200" baseline="0" dirty="0" smtClean="0">
                <a:solidFill>
                  <a:schemeClr val="tx1"/>
                </a:solidFill>
                <a:effectLst/>
                <a:latin typeface="Arial" pitchFamily="34" charset="0"/>
                <a:ea typeface="+mn-ea"/>
                <a:cs typeface="Arial" pitchFamily="34" charset="0"/>
              </a:rPr>
              <a:t>Within a specific view, the Project Tool Window allows you to perform specific tasks such as creating new directories, packages, files, and classes as well as opening files in the editor and navigating to code. </a:t>
            </a:r>
          </a:p>
          <a:p>
            <a:endParaRPr lang="en-US" sz="1000" b="0" i="0" kern="1200" baseline="0" dirty="0" smtClean="0">
              <a:solidFill>
                <a:schemeClr val="tx1"/>
              </a:solidFill>
              <a:effectLst/>
              <a:latin typeface="Arial" pitchFamily="34" charset="0"/>
              <a:ea typeface="+mn-ea"/>
              <a:cs typeface="Arial" pitchFamily="34" charset="0"/>
            </a:endParaRPr>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49898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Arial" pitchFamily="34" charset="0"/>
                <a:ea typeface="+mn-ea"/>
                <a:cs typeface="Arial" pitchFamily="34" charset="0"/>
              </a:rPr>
              <a:t>Titl</a:t>
            </a:r>
            <a:r>
              <a:rPr lang="en-US" sz="1000" kern="1200" baseline="0" dirty="0" smtClean="0">
                <a:solidFill>
                  <a:schemeClr val="tx1"/>
                </a:solidFill>
                <a:effectLst/>
                <a:latin typeface="Arial" pitchFamily="34" charset="0"/>
                <a:ea typeface="+mn-ea"/>
                <a:cs typeface="Arial" pitchFamily="34" charset="0"/>
              </a:rPr>
              <a:t>e buttons include </a:t>
            </a:r>
            <a:r>
              <a:rPr lang="en-US" b="0" dirty="0" smtClean="0"/>
              <a:t>Scroll from Source, Collapse</a:t>
            </a:r>
            <a:r>
              <a:rPr lang="en-US" b="0" baseline="0" dirty="0" smtClean="0"/>
              <a:t> All, Current Configuration, and Hide.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For the open and selected file in the Editor, the </a:t>
            </a:r>
            <a:r>
              <a:rPr lang="en-US" sz="1000" kern="1200" dirty="0" smtClean="0">
                <a:solidFill>
                  <a:schemeClr val="tx1"/>
                </a:solidFill>
                <a:effectLst/>
                <a:latin typeface="Arial" pitchFamily="34" charset="0"/>
                <a:ea typeface="+mn-ea"/>
                <a:cs typeface="Arial" pitchFamily="34" charset="0"/>
              </a:rPr>
              <a:t>Scroll from Source jumps to the specific file in the tree view in the content</a:t>
            </a:r>
            <a:r>
              <a:rPr lang="en-US" sz="1000" kern="1200" baseline="0" dirty="0" smtClean="0">
                <a:solidFill>
                  <a:schemeClr val="tx1"/>
                </a:solidFill>
                <a:effectLst/>
                <a:latin typeface="Arial" pitchFamily="34" charset="0"/>
                <a:ea typeface="+mn-ea"/>
                <a:cs typeface="Arial" pitchFamily="34" charset="0"/>
              </a:rPr>
              <a:t> pane.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Arial" pitchFamily="34" charset="0"/>
                <a:ea typeface="+mn-ea"/>
                <a:cs typeface="Arial" pitchFamily="34" charset="0"/>
              </a:rPr>
              <a:t>Collapse All collapses all folders in the tree view in the content</a:t>
            </a:r>
            <a:r>
              <a:rPr lang="en-US" sz="1000" kern="1200" baseline="0" dirty="0" smtClean="0">
                <a:solidFill>
                  <a:schemeClr val="tx1"/>
                </a:solidFill>
                <a:effectLst/>
                <a:latin typeface="Arial" pitchFamily="34" charset="0"/>
                <a:ea typeface="+mn-ea"/>
                <a:cs typeface="Arial" pitchFamily="34" charset="0"/>
              </a:rPr>
              <a:t> pane.</a:t>
            </a:r>
            <a:r>
              <a:rPr lang="en-US" b="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Use the Current Configuration to o</a:t>
            </a:r>
            <a:r>
              <a:rPr lang="en-US" b="0" dirty="0" smtClean="0"/>
              <a:t>pen a</a:t>
            </a:r>
            <a:r>
              <a:rPr lang="en-US" b="0" baseline="0" dirty="0" smtClean="0"/>
              <a:t> context menu </a:t>
            </a:r>
            <a:r>
              <a:rPr lang="en-US" b="0" dirty="0" smtClean="0"/>
              <a:t>for configuring the current view and changing the tool window viewing modes.  Depending</a:t>
            </a:r>
            <a:r>
              <a:rPr lang="en-US" b="0" baseline="0" dirty="0" smtClean="0"/>
              <a:t> on the viewing mode, the current configuration context menu displays different options than the Title toolbar context menu.  </a:t>
            </a:r>
            <a:r>
              <a:rPr lang="en-US" dirty="0" smtClean="0"/>
              <a:t>Most of the menu items are options that you can enable</a:t>
            </a:r>
            <a:r>
              <a:rPr lang="en-US" baseline="0" dirty="0" smtClean="0"/>
              <a:t> and disable. Check marked menu options are enabled options. </a:t>
            </a:r>
          </a:p>
          <a:p>
            <a:endParaRPr lang="en-US" dirty="0" smtClean="0"/>
          </a:p>
          <a:p>
            <a:r>
              <a:rPr lang="en-US" dirty="0" smtClean="0"/>
              <a:t>Click the hide icon</a:t>
            </a:r>
            <a:r>
              <a:rPr lang="en-US" baseline="0" dirty="0" smtClean="0"/>
              <a:t> to close </a:t>
            </a:r>
            <a:r>
              <a:rPr lang="en-US" dirty="0" smtClean="0"/>
              <a:t>the</a:t>
            </a:r>
            <a:r>
              <a:rPr lang="en-US" baseline="0" dirty="0" smtClean="0"/>
              <a:t> tool window.</a:t>
            </a:r>
            <a:endParaRPr lang="en-US" dirty="0" smtClean="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52</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4190059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View is for TrainingApp</a:t>
            </a:r>
            <a:r>
              <a:rPr lang="en-US" baseline="0" dirty="0" smtClean="0"/>
              <a:t> 8.0.  Some folders and files are removed from the Project View screenshot.</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835503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file options opens the Register New File Type Association dialog.  In most cases, you do not need to associate</a:t>
            </a:r>
            <a:r>
              <a:rPr lang="en-US" baseline="0" dirty="0" smtClean="0"/>
              <a:t> </a:t>
            </a:r>
            <a:r>
              <a:rPr lang="en-US" dirty="0" smtClean="0"/>
              <a:t>a new file type</a:t>
            </a:r>
            <a:r>
              <a:rPr lang="en-US" baseline="0" dirty="0" smtClean="0"/>
              <a:t> with the core configuration setting for Guidewire application in Guidewire Studio.</a:t>
            </a:r>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3895295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possible to add Java classes and JARS to the gsrc directory using file explorer. However, you should not create a Java Class directly in the /gsrc/ folder as this is not supported.</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2210238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to switch between using a Guidewire Studio Editor and using the built-in text editor.  In certain cases, editing a raw file with a text editor can help fix specific issues, such as highly malformed PCF XML.</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56</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39511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Revert to base only support files</a:t>
            </a:r>
            <a:r>
              <a:rPr lang="en-US" baseline="0" dirty="0" smtClean="0"/>
              <a:t> and </a:t>
            </a:r>
            <a:r>
              <a:rPr lang="en-US" dirty="0" smtClean="0"/>
              <a:t>not folders. File and folders both</a:t>
            </a:r>
            <a:r>
              <a:rPr lang="en-US" baseline="0" dirty="0" smtClean="0"/>
              <a:t> exist, however, </a:t>
            </a:r>
            <a:r>
              <a:rPr lang="en-US" dirty="0" smtClean="0"/>
              <a:t>in the base.zip</a:t>
            </a:r>
            <a:r>
              <a:rPr lang="en-US" baseline="0" dirty="0" smtClean="0"/>
              <a:t> file. </a:t>
            </a:r>
          </a:p>
          <a:p>
            <a:r>
              <a:rPr lang="en-US" baseline="0" dirty="0" smtClean="0"/>
              <a:t>It is important to note that rule </a:t>
            </a:r>
            <a:r>
              <a:rPr lang="en-US" dirty="0" smtClean="0"/>
              <a:t>set categories, rule sets, and rules cannot revert to</a:t>
            </a:r>
            <a:r>
              <a:rPr lang="en-US" baseline="0" dirty="0" smtClean="0"/>
              <a:t> the original file </a:t>
            </a:r>
            <a:r>
              <a:rPr lang="en-US" dirty="0" smtClean="0"/>
              <a:t>using the Guidewire Studio</a:t>
            </a:r>
            <a:r>
              <a:rPr lang="en-US" baseline="0" dirty="0" smtClean="0"/>
              <a:t> revert to base command. However, it is possible to revert to a previous change while using the Show History dialog.</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395118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see your local history of changes in a file, invoke Local History </a:t>
            </a:r>
            <a:r>
              <a:rPr lang="en-US" dirty="0" smtClean="0">
                <a:sym typeface="Wingdings" pitchFamily="2" charset="2"/>
              </a:rPr>
              <a:t></a:t>
            </a:r>
            <a:r>
              <a:rPr lang="en-US" dirty="0" smtClean="0"/>
              <a:t> Show History in the popup menu. You may navigate through different file versions, see the differences and rollback to any previous version.   Use the same popup menu item to see the history of changes on a directory. You will never lose any code with this feature! </a:t>
            </a:r>
          </a:p>
          <a:p>
            <a:endParaRPr lang="en-US" dirty="0" smtClean="0"/>
          </a:p>
          <a:p>
            <a:r>
              <a:rPr lang="en-US" dirty="0" smtClean="0"/>
              <a:t>You</a:t>
            </a:r>
            <a:r>
              <a:rPr lang="en-US" baseline="0" dirty="0" smtClean="0"/>
              <a:t> can also select Show History from the VCS Operations popup. The keystroke is ALT+`(Back quote)+5  to show the history.</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58</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395118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CTRL+N: Use </a:t>
            </a:r>
            <a:r>
              <a:rPr lang="en-US" dirty="0"/>
              <a:t>for finding entity, entity name (</a:t>
            </a:r>
            <a:r>
              <a:rPr lang="en-US" dirty="0" err="1"/>
              <a:t>displayname</a:t>
            </a:r>
            <a:r>
              <a:rPr lang="en-US" dirty="0"/>
              <a:t>), library, typelist, </a:t>
            </a:r>
            <a:r>
              <a:rPr lang="en-US" dirty="0" err="1"/>
              <a:t>pcf</a:t>
            </a:r>
            <a:r>
              <a:rPr lang="en-US" dirty="0"/>
              <a:t>, </a:t>
            </a:r>
            <a:r>
              <a:rPr lang="en-US" dirty="0" smtClean="0"/>
              <a:t>rule, and classes. Some </a:t>
            </a:r>
            <a:r>
              <a:rPr lang="en-US" dirty="0"/>
              <a:t>things found </a:t>
            </a:r>
            <a:r>
              <a:rPr lang="en-US" dirty="0" smtClean="0"/>
              <a:t>are not files, but rather internal items, such as an entity </a:t>
            </a:r>
            <a:r>
              <a:rPr lang="en-US" dirty="0"/>
              <a:t>subtype </a:t>
            </a:r>
            <a:r>
              <a:rPr lang="en-US" dirty="0" smtClean="0"/>
              <a:t>typelist. One way to determine in item is internal or virtual is to see If </a:t>
            </a:r>
            <a:r>
              <a:rPr lang="en-US" dirty="0"/>
              <a:t>the Navigation bar is </a:t>
            </a:r>
            <a:r>
              <a:rPr lang="en-US" dirty="0" smtClean="0"/>
              <a:t>empty. </a:t>
            </a:r>
            <a:r>
              <a:rPr lang="en-US" dirty="0"/>
              <a:t> </a:t>
            </a:r>
          </a:p>
          <a:p>
            <a:r>
              <a:rPr lang="en-US" dirty="0" smtClean="0"/>
              <a:t>CTRL+SHIFT+N: Great </a:t>
            </a:r>
            <a:r>
              <a:rPr lang="en-US" dirty="0"/>
              <a:t>for finding files like </a:t>
            </a:r>
            <a:r>
              <a:rPr lang="en-US" dirty="0" smtClean="0"/>
              <a:t>config.xml. Using </a:t>
            </a:r>
            <a:r>
              <a:rPr lang="en-US" dirty="0"/>
              <a:t>wildcards (*), e.g., *.</a:t>
            </a:r>
            <a:r>
              <a:rPr lang="en-US" dirty="0" err="1" smtClean="0"/>
              <a:t>wsc</a:t>
            </a:r>
            <a:r>
              <a:rPr lang="en-US" dirty="0" smtClean="0"/>
              <a:t>, is supported.</a:t>
            </a:r>
          </a:p>
          <a:p>
            <a:r>
              <a:rPr lang="en-US" dirty="0" smtClean="0"/>
              <a:t>CTRL+ALT+SHIFT+N: Find </a:t>
            </a:r>
            <a:r>
              <a:rPr lang="en-US" dirty="0"/>
              <a:t>a symbol in related </a:t>
            </a:r>
            <a:r>
              <a:rPr lang="en-US" dirty="0" smtClean="0"/>
              <a:t>files. This is great </a:t>
            </a:r>
            <a:r>
              <a:rPr lang="en-US" dirty="0"/>
              <a:t>for </a:t>
            </a:r>
            <a:r>
              <a:rPr lang="en-US" dirty="0" smtClean="0"/>
              <a:t>finding which resources contain an </a:t>
            </a:r>
            <a:r>
              <a:rPr lang="en-US" dirty="0" err="1"/>
              <a:t>enum</a:t>
            </a:r>
            <a:r>
              <a:rPr lang="en-US" dirty="0"/>
              <a:t>, method, property, </a:t>
            </a:r>
            <a:r>
              <a:rPr lang="en-US" dirty="0" err="1" smtClean="0"/>
              <a:t>TC_name</a:t>
            </a:r>
            <a:r>
              <a:rPr lang="en-US" dirty="0" smtClean="0"/>
              <a:t>, etc. </a:t>
            </a:r>
          </a:p>
          <a:p>
            <a:endParaRPr lang="en-US" dirty="0"/>
          </a:p>
          <a:p>
            <a:r>
              <a:rPr lang="en-US" dirty="0" smtClean="0"/>
              <a:t>You can bring forward the list of all usages of a class, method or variable across the whole project, and quickly jump to the selected usage. To do that, place the caret at the symbol's name or at its usage in code with</a:t>
            </a:r>
            <a:r>
              <a:rPr lang="en-US" baseline="0" dirty="0" smtClean="0"/>
              <a:t> ALT+F7 or in a popup frame with</a:t>
            </a:r>
            <a:r>
              <a:rPr lang="en-US" dirty="0" smtClean="0"/>
              <a:t> Ctrl+ALT+F7.  Scroll the list and click the desired usage.</a:t>
            </a:r>
          </a:p>
          <a:p>
            <a:r>
              <a:rPr lang="en-US" dirty="0" smtClean="0"/>
              <a:t/>
            </a:r>
            <a:br>
              <a:rPr lang="en-US" dirty="0" smtClean="0"/>
            </a:br>
            <a:r>
              <a:rPr lang="en-US" dirty="0" smtClean="0"/>
              <a:t>To navigate to the implementation(s) of an abstract method, position the caret at its usage or its name in the declaration and press Ctrl+ALT+B.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9877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All lessons covering platform functionality have been developed on TrainingApp, the platform application developed by Guidewire Education to simplify platform functionality discussions by separating the functionality from the core applications.</a:t>
            </a:r>
          </a:p>
        </p:txBody>
      </p:sp>
      <p:sp>
        <p:nvSpPr>
          <p:cNvPr id="5" name="Header Placeholder 4"/>
          <p:cNvSpPr>
            <a:spLocks noGrp="1"/>
          </p:cNvSpPr>
          <p:nvPr>
            <p:ph type="hdr" sz="quarter"/>
          </p:nvPr>
        </p:nvSpPr>
        <p:spPr/>
        <p:txBody>
          <a:bodyPr/>
          <a:lstStyle/>
          <a:p>
            <a:pPr>
              <a:defRPr/>
            </a:pPr>
            <a:r>
              <a:rPr lang="en-US" altLang="en-US" dirty="0" smtClean="0"/>
              <a:t>	</a:t>
            </a:r>
            <a:endParaRPr lang="en-US" dirty="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a:t>
            </a:fld>
            <a:endParaRPr lang="en-US" sz="800" dirty="0">
              <a:latin typeface="Arial" pitchFamily="34" charset="0"/>
              <a:cs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Guidewire Studio 7, in</a:t>
            </a:r>
            <a:r>
              <a:rPr lang="en-US" baseline="0" dirty="0" smtClean="0"/>
              <a:t> order to debug an application server, you first need to run the application server in debug mode, start Studio, and then connect to the instance running in debug mode.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Guidewire Studio 8, simply start Studio.  Then, execute the Debug the Server command </a:t>
            </a:r>
            <a:r>
              <a:rPr lang="en-US" dirty="0" smtClean="0"/>
              <a:t>ALT+SHIFT+F9.</a:t>
            </a:r>
            <a:r>
              <a:rPr lang="en-US" baseline="0" dirty="0" smtClean="0"/>
              <a:t>  If you need to debug your code in Gosu Scratchpad, open Gosu Scratchpad and click Run in Debug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60</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41016213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a:p>
            <a:endParaRPr lang="en-US" dirty="0" smtClean="0"/>
          </a:p>
          <a:p>
            <a:r>
              <a:rPr lang="en-US" dirty="0" smtClean="0"/>
              <a:t>Rebuild Project: All the source files in the project are recompiled. This may be necessary when the classpath entries have changed, for example, SDKs or libraries being used added, removed or altered.</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Guidewire Studio, you can run, debug (and test) your Guidewire application without leaving Guidewire Studio. You can run or debug your project by selecting the Run Server and/or Debug Server menu commands.  In certain cases, you can use the SHIFT+F10 keystroke to Run Server and SHIFT+F9 keystroke to Debug Server.  However, if you are actively working in Gosu Scratchpad (run/debug/stop), these keystrokes will run and debug, respectively, the code in Gosu Scratchpad!  For this reason, you may want to use ALT+SHIFT+F10 and ALT+SHIFT+F9 to open the respective dialogs to run and debug the server instance for your project.</a:t>
            </a:r>
          </a:p>
          <a:p>
            <a:endParaRPr lang="en-US" dirty="0" smtClean="0"/>
          </a:p>
          <a:p>
            <a:r>
              <a:rPr lang="en-US" dirty="0" smtClean="0"/>
              <a:t>The console information and the generated output are displayed in the Run tool window or the Debug tool window in the Console tab.</a:t>
            </a:r>
          </a:p>
          <a:p>
            <a:r>
              <a:rPr lang="en-US" dirty="0" smtClean="0"/>
              <a:t/>
            </a:r>
            <a:br>
              <a:rPr lang="en-US" dirty="0" smtClean="0"/>
            </a:br>
            <a:r>
              <a:rPr lang="en-US" dirty="0" smtClean="0"/>
              <a:t>The debugger enables you to execute your application step by step, examine program information related to variables, watches, or threads, and change your program without leaving Guidewire Studio. Prior to launching the debugger session, it makes sense to set breakpoints that cause the debugger to suspend the application or take some other actions when breakpoints are reached in code. </a:t>
            </a:r>
            <a:br>
              <a:rPr lang="en-US" dirty="0" smtClean="0"/>
            </a:br>
            <a:endParaRPr lang="en-US" dirty="0" smtClean="0"/>
          </a:p>
          <a:p>
            <a:r>
              <a:rPr lang="en-US" dirty="0" smtClean="0"/>
              <a:t/>
            </a:r>
            <a:br>
              <a:rPr lang="en-US" dirty="0" smtClean="0"/>
            </a:br>
            <a:endParaRPr lang="en-US" dirty="0"/>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62</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31765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2628283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060182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052893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t>Answers</a:t>
            </a:r>
          </a:p>
          <a:p>
            <a:pPr eaLnBrk="1" hangingPunct="1"/>
            <a:r>
              <a:rPr lang="en-US" dirty="0" smtClean="0"/>
              <a:t>1) Data, application, presentation (or user interface)</a:t>
            </a:r>
          </a:p>
          <a:p>
            <a:pPr eaLnBrk="1" hangingPunct="1"/>
            <a:r>
              <a:rPr lang="en-US" dirty="0" smtClean="0"/>
              <a:t>2) Data model, user interface, business logic, integration mechanisms</a:t>
            </a:r>
          </a:p>
          <a:p>
            <a:pPr eaLnBrk="1" hangingPunct="1"/>
            <a:r>
              <a:rPr lang="en-US" dirty="0" smtClean="0"/>
              <a:t>3a) User interface</a:t>
            </a:r>
          </a:p>
          <a:p>
            <a:pPr eaLnBrk="1" hangingPunct="1"/>
            <a:r>
              <a:rPr lang="en-US" dirty="0" smtClean="0"/>
              <a:t>3b) Integration mechanisms</a:t>
            </a:r>
          </a:p>
          <a:p>
            <a:pPr eaLnBrk="1" hangingPunct="1"/>
            <a:r>
              <a:rPr lang="en-US" dirty="0" smtClean="0"/>
              <a:t>3c) Business logic</a:t>
            </a:r>
          </a:p>
          <a:p>
            <a:pPr eaLnBrk="1" hangingPunct="1"/>
            <a:r>
              <a:rPr lang="en-US" dirty="0" smtClean="0"/>
              <a:t>3d) Data model</a:t>
            </a:r>
          </a:p>
          <a:p>
            <a:pPr eaLnBrk="1" hangingPunct="1"/>
            <a:r>
              <a:rPr lang="en-US" dirty="0" smtClean="0"/>
              <a:t>4) Open a command prompt, navigate to the application \bin directory, and execute the start command ("</a:t>
            </a:r>
            <a:r>
              <a:rPr lang="en-US" dirty="0" err="1" smtClean="0"/>
              <a:t>gwXX</a:t>
            </a:r>
            <a:r>
              <a:rPr lang="en-US" dirty="0" smtClean="0"/>
              <a:t> </a:t>
            </a:r>
            <a:r>
              <a:rPr lang="en-US" dirty="0" err="1" smtClean="0"/>
              <a:t>dev</a:t>
            </a:r>
            <a:r>
              <a:rPr lang="en-US" dirty="0" smtClean="0"/>
              <a:t>-start" or "</a:t>
            </a:r>
            <a:r>
              <a:rPr lang="en-US" dirty="0" err="1" smtClean="0"/>
              <a:t>gwXX</a:t>
            </a:r>
            <a:r>
              <a:rPr lang="en-US" dirty="0" smtClean="0"/>
              <a:t> studio").</a:t>
            </a:r>
          </a:p>
          <a:p>
            <a:pPr eaLnBrk="1" hangingPunct="1"/>
            <a:r>
              <a:rPr lang="en-US" dirty="0" smtClean="0"/>
              <a:t>5) Close the command prompt (or, in the case of Studio, the application window)</a:t>
            </a:r>
          </a:p>
          <a:p>
            <a:endParaRPr lang="en-US" dirty="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66</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641164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5"/>
          </p:nvPr>
        </p:nvSpPr>
        <p:spPr>
          <a:xfrm>
            <a:off x="3884613" y="8763000"/>
            <a:ext cx="2971800" cy="303212"/>
          </a:xfrm>
        </p:spPr>
        <p:txBody>
          <a:bodyPr/>
          <a:lstStyle/>
          <a:p>
            <a:fld id="{BC59C1E8-2E88-4BF4-A80C-B8AE78323CDF}" type="slidenum">
              <a:rPr lang="en-US" sz="800" smtClean="0">
                <a:latin typeface="Arial" pitchFamily="34" charset="0"/>
                <a:cs typeface="Arial" pitchFamily="34" charset="0"/>
              </a:rPr>
              <a:pPr/>
              <a:t>67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8488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dirty="0">
                <a:solidFill>
                  <a:schemeClr val="tx1"/>
                </a:solidFill>
              </a:rPr>
              <a:t>	</a:t>
            </a:r>
            <a:endParaRPr lang="en-US" sz="1200" b="0" dirty="0">
              <a:solidFill>
                <a:schemeClr val="tx1"/>
              </a:solidFill>
            </a:endParaRPr>
          </a:p>
        </p:txBody>
      </p:sp>
      <p:sp>
        <p:nvSpPr>
          <p:cNvPr id="59397" name="Rectangle 3"/>
          <p:cNvSpPr>
            <a:spLocks noGrp="1" noChangeArrowheads="1"/>
          </p:cNvSpPr>
          <p:nvPr>
            <p:ph type="body" idx="1"/>
          </p:nvPr>
        </p:nvSpPr>
        <p:spPr/>
        <p:txBody>
          <a:bodyPr>
            <a:normAutofit lnSpcReduction="10000"/>
          </a:bodyPr>
          <a:lstStyle/>
          <a:p>
            <a:r>
              <a:rPr lang="en-US" dirty="0" smtClean="0"/>
              <a:t>All Guidewire applications are run within an application server. This is a robust piece of software that can run enterprise-wide applications. There are several different types of application servers. The type of application server used by Guidewire applications is a Java Enterprise Edition (Java EE) server. The platform was known as Java 2 Platform, Enterprise Edition or J2EE until the name was changed to Java EE in version 5. </a:t>
            </a:r>
          </a:p>
          <a:p>
            <a:r>
              <a:rPr lang="en-US" dirty="0" smtClean="0"/>
              <a:t>Each Guidewire application is built and deployed as an Web Application Archive (WAR) or Enterprise Application Archive (EAR) file to the application server. It contains all the configuration, operational data and data definition files necessary to execute the application.</a:t>
            </a:r>
          </a:p>
          <a:p>
            <a:r>
              <a:rPr lang="en-US" dirty="0" smtClean="0"/>
              <a:t>The application server is typically installed on a dedicated machine that does not host any other aspects of the architecture, such as the database. This machine must use an operating system supported by your third party application server vendor (or Guidewire, in the case of Apache Tomcat).</a:t>
            </a:r>
          </a:p>
          <a:p>
            <a:endParaRPr lang="en-US" dirty="0" smtClean="0"/>
          </a:p>
          <a:p>
            <a:r>
              <a:rPr lang="en-US" dirty="0" smtClean="0"/>
              <a:t>Guidewire supports the operating systems for which application servers provide customer support. For details, review the customer-viewable document Platform Matrix.</a:t>
            </a:r>
          </a:p>
          <a:p>
            <a:r>
              <a:rPr lang="en-US" dirty="0" smtClean="0"/>
              <a:t>The Guidewire application (the center box) consists of a set of business rules, a user interface, a set of integration APIs, and a data model. The technology for configuring these application elements is platform-level (and common to all Guidewire applications), but the specific rules, UI, APIs, and data model for each application are distinct.</a:t>
            </a:r>
          </a:p>
          <a:p>
            <a:endParaRPr lang="en-US" dirty="0" smtClean="0"/>
          </a:p>
          <a:p>
            <a:r>
              <a:rPr lang="en-US" dirty="0" smtClean="0"/>
              <a:t>Refer to the "Guidewire Platform Support Matrix" for the latest and most complete information about the software Guidewire supports. You can access it from the customer portal by navigating to </a:t>
            </a:r>
            <a:r>
              <a:rPr lang="en-US" dirty="0" smtClean="0">
                <a:hlinkClick r:id="rId3"/>
              </a:rPr>
              <a:t>http://guidewire.hivelive.com/pages/home</a:t>
            </a:r>
            <a:r>
              <a:rPr lang="en-US" dirty="0" smtClean="0"/>
              <a:t>, selecting "Resources -&gt; Documentation", and clicking "Platform Matrix".</a:t>
            </a:r>
          </a:p>
          <a:p>
            <a:endParaRPr lang="en-US" dirty="0" smtClean="0"/>
          </a:p>
          <a:p>
            <a:pPr lvl="1"/>
            <a:endParaRPr lang="en-US" dirty="0" smtClean="0"/>
          </a:p>
          <a:p>
            <a:endParaRPr lang="en-US" dirty="0" smtClean="0"/>
          </a:p>
        </p:txBody>
      </p:sp>
      <p:sp>
        <p:nvSpPr>
          <p:cNvPr id="3" name="Slide Image Placeholder 2"/>
          <p:cNvSpPr>
            <a:spLocks noGrp="1" noRot="1" noChangeAspect="1"/>
          </p:cNvSpPr>
          <p:nvPr>
            <p:ph type="sldImg"/>
          </p:nvPr>
        </p:nvSpPr>
        <p:spPr/>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7</a:t>
            </a:fld>
            <a:endParaRPr lang="en-US" sz="80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dirty="0">
                <a:solidFill>
                  <a:schemeClr val="tx1"/>
                </a:solidFill>
              </a:rPr>
              <a:t>	</a:t>
            </a:r>
            <a:endParaRPr lang="en-US" sz="1200" b="0" dirty="0">
              <a:solidFill>
                <a:schemeClr val="tx1"/>
              </a:solidFill>
            </a:endParaRPr>
          </a:p>
        </p:txBody>
      </p:sp>
      <p:sp>
        <p:nvSpPr>
          <p:cNvPr id="60421" name="Rectangle 3"/>
          <p:cNvSpPr>
            <a:spLocks noGrp="1" noChangeArrowheads="1"/>
          </p:cNvSpPr>
          <p:nvPr>
            <p:ph type="body" idx="1"/>
          </p:nvPr>
        </p:nvSpPr>
        <p:spPr/>
        <p:txBody>
          <a:bodyPr/>
          <a:lstStyle/>
          <a:p>
            <a:r>
              <a:rPr lang="en-US" dirty="0" smtClean="0"/>
              <a:t>A relational database is a collection of data structure named tables that are linked (or related) to each other. The operational data for the Guidewire application is stored inside a relational database. This database is typically hosted on a machine other than the machine hosting the Java EE application server.</a:t>
            </a:r>
          </a:p>
          <a:p>
            <a:endParaRPr lang="en-US" dirty="0" smtClean="0"/>
          </a:p>
          <a:p>
            <a:r>
              <a:rPr lang="en-US" dirty="0" smtClean="0"/>
              <a:t>The war file contains a file named config.xml that specifies which database to connect to and how to establish the connection.</a:t>
            </a:r>
          </a:p>
          <a:p>
            <a:endParaRPr lang="en-US" dirty="0" smtClean="0"/>
          </a:p>
          <a:p>
            <a:r>
              <a:rPr lang="en-US" dirty="0" smtClean="0"/>
              <a:t>Refer to the "Guidewire Platform Support Matrix" for the latest and most complete information about the software Guidewire supports. You can access it from the customer portal by navigating to </a:t>
            </a:r>
            <a:r>
              <a:rPr lang="en-US" dirty="0" smtClean="0">
                <a:hlinkClick r:id="rId3"/>
              </a:rPr>
              <a:t>http://guidewire.hivelive.com/pages/home</a:t>
            </a:r>
            <a:r>
              <a:rPr lang="en-US" dirty="0" smtClean="0"/>
              <a:t>, selecting "Resources -&gt; Documentation", and clicking "Platform Matrix".</a:t>
            </a:r>
          </a:p>
          <a:p>
            <a:endParaRPr lang="en-US" dirty="0" smtClean="0"/>
          </a:p>
        </p:txBody>
      </p:sp>
      <p:sp>
        <p:nvSpPr>
          <p:cNvPr id="3" name="Slide Image Placeholder 2"/>
          <p:cNvSpPr>
            <a:spLocks noGrp="1" noRot="1" noChangeAspect="1"/>
          </p:cNvSpPr>
          <p:nvPr>
            <p:ph type="sldImg"/>
          </p:nvPr>
        </p:nvSpPr>
        <p:spPr/>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8</a:t>
            </a:fld>
            <a:endParaRPr lang="en-US" sz="80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End-users connect to the application using a web browser. Chrome is the preferred browser. Each application generates a collection of standard HTML pages that are rendered by the browser. Each application is a server-side application. It dynamically generates the HTML pages and data within those pages. It makes only a minimal use of functionality in the client (the web browser). Because there are no static HTML files, you cannot use the browser's Back button. All navigation is controlled on the server side.</a:t>
            </a:r>
          </a:p>
          <a:p>
            <a:endParaRPr lang="en-US" dirty="0" smtClean="0"/>
          </a:p>
          <a:p>
            <a:r>
              <a:rPr lang="en-US" dirty="0" smtClean="0"/>
              <a:t>In a development environment, you do not have to stop the application to deploy configuration changes to the business rules or the user interface. You must stop the application to deploy configuration changes to the data model. You may or may not need to stop the application to deploy configuration changes to integration APIs, depending on the nature of the change. </a:t>
            </a:r>
          </a:p>
          <a:p>
            <a:endParaRPr lang="en-US" dirty="0" smtClean="0"/>
          </a:p>
          <a:p>
            <a:r>
              <a:rPr lang="en-US" dirty="0" smtClean="0"/>
              <a:t>In a production environment, configuration changes are typically made by rebuilding and redeploying the application's war file. This always involve stopping and restarting the application.</a:t>
            </a:r>
          </a:p>
          <a:p>
            <a:endParaRPr lang="en-US" dirty="0" smtClean="0"/>
          </a:p>
          <a:p>
            <a:r>
              <a:rPr lang="en-US" dirty="0" smtClean="0"/>
              <a:t>Refer to the "Guidewire Platform Support Matrix" for the latest and most complete information about the software Guidewire supports. You can access it from the customer portal by navigating to </a:t>
            </a:r>
            <a:r>
              <a:rPr lang="en-US" dirty="0" smtClean="0">
                <a:hlinkClick r:id="rId3"/>
              </a:rPr>
              <a:t>http://guidewire.hivelive.com/pages/home</a:t>
            </a:r>
            <a:r>
              <a:rPr lang="en-US" dirty="0" smtClean="0"/>
              <a:t>, selecting "Resources -&gt; Documentation", and clicking "Platform Matrix".</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74807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emf"/><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emf"/><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10.emf"/><Relationship Id="rId10" Type="http://schemas.openxmlformats.org/officeDocument/2006/relationships/image" Target="../media/image16.emf"/><Relationship Id="rId4" Type="http://schemas.openxmlformats.org/officeDocument/2006/relationships/image" Target="../media/image9.emf"/><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emf"/><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5.wmf"/><Relationship Id="rId5" Type="http://schemas.openxmlformats.org/officeDocument/2006/relationships/image" Target="../media/image16.emf"/><Relationship Id="rId10"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2.png"/><Relationship Id="rId7"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11.emf"/><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11.emf"/><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0.xml"/><Relationship Id="rId5" Type="http://schemas.openxmlformats.org/officeDocument/2006/relationships/image" Target="../media/image17.emf"/><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17.emf"/><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0.xml"/><Relationship Id="rId5" Type="http://schemas.openxmlformats.org/officeDocument/2006/relationships/image" Target="../media/image17.emf"/><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0.xml"/><Relationship Id="rId6" Type="http://schemas.openxmlformats.org/officeDocument/2006/relationships/image" Target="../media/image17.emf"/><Relationship Id="rId5" Type="http://schemas.openxmlformats.org/officeDocument/2006/relationships/image" Target="../media/image15.wmf"/><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4.png"/><Relationship Id="rId7" Type="http://schemas.microsoft.com/office/2007/relationships/hdphoto" Target="../media/hdphoto3.wdp"/><Relationship Id="rId2" Type="http://schemas.openxmlformats.org/officeDocument/2006/relationships/notesSlide" Target="../notesSlides/notesSlide32.xml"/><Relationship Id="rId1" Type="http://schemas.openxmlformats.org/officeDocument/2006/relationships/slideLayout" Target="../slideLayouts/slideLayout20.xml"/><Relationship Id="rId6" Type="http://schemas.openxmlformats.org/officeDocument/2006/relationships/image" Target="../media/image25.png"/><Relationship Id="rId11" Type="http://schemas.openxmlformats.org/officeDocument/2006/relationships/image" Target="../media/image6.jpeg"/><Relationship Id="rId5" Type="http://schemas.openxmlformats.org/officeDocument/2006/relationships/image" Target="../media/image4.jpeg"/><Relationship Id="rId10" Type="http://schemas.microsoft.com/office/2007/relationships/hdphoto" Target="../media/hdphoto4.wdp"/><Relationship Id="rId4" Type="http://schemas.microsoft.com/office/2007/relationships/hdphoto" Target="../media/hdphoto2.wdp"/><Relationship Id="rId9"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2.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6.png"/><Relationship Id="rId7" Type="http://schemas.openxmlformats.org/officeDocument/2006/relationships/image" Target="../media/image38.emf"/><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microsoft.com/office/2007/relationships/hdphoto" Target="../media/hdphoto6.wdp"/><Relationship Id="rId5" Type="http://schemas.openxmlformats.org/officeDocument/2006/relationships/image" Target="../media/image37.png"/><Relationship Id="rId4" Type="http://schemas.microsoft.com/office/2007/relationships/hdphoto" Target="../media/hdphoto5.wdp"/></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0.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3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10.xml"/><Relationship Id="rId5" Type="http://schemas.openxmlformats.org/officeDocument/2006/relationships/image" Target="../media/image55.png"/><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9.xml"/><Relationship Id="rId1" Type="http://schemas.openxmlformats.org/officeDocument/2006/relationships/slideLayout" Target="../slideLayouts/slideLayout32.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30.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1.xml"/><Relationship Id="rId1" Type="http://schemas.openxmlformats.org/officeDocument/2006/relationships/slideLayout" Target="../slideLayouts/slideLayout22.xml"/><Relationship Id="rId4" Type="http://schemas.openxmlformats.org/officeDocument/2006/relationships/image" Target="../media/image73.png"/></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2.xml"/><Relationship Id="rId1" Type="http://schemas.openxmlformats.org/officeDocument/2006/relationships/slideLayout" Target="../slideLayouts/slideLayout33.xml"/><Relationship Id="rId4" Type="http://schemas.openxmlformats.org/officeDocument/2006/relationships/image" Target="../media/image75.png"/></Relationships>
</file>

<file path=ppt/slides/_rels/slide5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5.xml"/><Relationship Id="rId1" Type="http://schemas.openxmlformats.org/officeDocument/2006/relationships/slideLayout" Target="../slideLayouts/slideLayout22.xml"/><Relationship Id="rId4" Type="http://schemas.openxmlformats.org/officeDocument/2006/relationships/image" Target="../media/image79.png"/></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6.xml"/><Relationship Id="rId1" Type="http://schemas.openxmlformats.org/officeDocument/2006/relationships/slideLayout" Target="../slideLayouts/slideLayout1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5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5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88.png"/></Relationships>
</file>

<file path=ppt/slides/_rels/slide5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0.xml"/><Relationship Id="rId1" Type="http://schemas.openxmlformats.org/officeDocument/2006/relationships/slideLayout" Target="../slideLayouts/slideLayout20.xml"/><Relationship Id="rId6" Type="http://schemas.microsoft.com/office/2007/relationships/hdphoto" Target="../media/hdphoto8.wdp"/><Relationship Id="rId5" Type="http://schemas.openxmlformats.org/officeDocument/2006/relationships/image" Target="../media/image91.png"/><Relationship Id="rId4" Type="http://schemas.microsoft.com/office/2007/relationships/hdphoto" Target="../media/hdphoto7.wdp"/></Relationships>
</file>

<file path=ppt/slides/_rels/slide6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93.png"/></Relationships>
</file>

<file path=ppt/slides/_rels/slide6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95.png"/></Relationships>
</file>

<file path=ppt/slides/_rels/slide6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4.xml"/><Relationship Id="rId1" Type="http://schemas.openxmlformats.org/officeDocument/2006/relationships/slideLayout" Target="../slideLayouts/slideLayout22.xml"/><Relationship Id="rId4" Type="http://schemas.openxmlformats.org/officeDocument/2006/relationships/image" Target="../media/image9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emf"/><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9</a:t>
            </a:r>
            <a:r>
              <a:rPr lang="en-US" dirty="0" smtClean="0"/>
              <a:t>, </a:t>
            </a:r>
            <a:r>
              <a:rPr lang="en-US" dirty="0" smtClean="0"/>
              <a:t>2013</a:t>
            </a:r>
            <a:endParaRPr lang="en-US" dirty="0"/>
          </a:p>
        </p:txBody>
      </p:sp>
      <p:sp>
        <p:nvSpPr>
          <p:cNvPr id="3" name="Title 2"/>
          <p:cNvSpPr>
            <a:spLocks noGrp="1"/>
          </p:cNvSpPr>
          <p:nvPr>
            <p:ph type="ctrTitle"/>
          </p:nvPr>
        </p:nvSpPr>
        <p:spPr/>
        <p:txBody>
          <a:bodyPr/>
          <a:lstStyle/>
          <a:p>
            <a:r>
              <a:rPr lang="en-US" dirty="0" smtClean="0"/>
              <a:t>Introduction to Guidewire  Configuration</a:t>
            </a:r>
            <a:endParaRPr lang="en-US" dirty="0"/>
          </a:p>
        </p:txBody>
      </p:sp>
    </p:spTree>
    <p:extLst>
      <p:ext uri="{BB962C8B-B14F-4D97-AF65-F5344CB8AC3E}">
        <p14:creationId xmlns:p14="http://schemas.microsoft.com/office/powerpoint/2010/main" val="34977757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systems</a:t>
            </a:r>
            <a:br>
              <a:rPr lang="en-US" dirty="0"/>
            </a:br>
            <a:endParaRPr lang="en-US" dirty="0"/>
          </a:p>
        </p:txBody>
      </p:sp>
      <p:sp>
        <p:nvSpPr>
          <p:cNvPr id="4" name="Rounded Rectangle 3"/>
          <p:cNvSpPr/>
          <p:nvPr/>
        </p:nvSpPr>
        <p:spPr bwMode="auto">
          <a:xfrm>
            <a:off x="6629400" y="1295400"/>
            <a:ext cx="22860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31" y="2397512"/>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7" name="Rounded Rectangle 6"/>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Database Server</a:t>
            </a:r>
            <a:endParaRPr lang="en-US" b="1" dirty="0">
              <a:solidFill>
                <a:schemeClr val="bg1"/>
              </a:solidFill>
            </a:endParaRPr>
          </a:p>
        </p:txBody>
      </p:sp>
      <p:sp>
        <p:nvSpPr>
          <p:cNvPr id="8" name="Rounded Rectangle 7"/>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9" name="Rounded Rectangle 8"/>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10" name="Rounded Rectangle 9"/>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rot="16200000">
            <a:off x="118981" y="2138281"/>
            <a:ext cx="1693077"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Application </a:t>
            </a:r>
            <a:br>
              <a:rPr lang="en-US" b="1" dirty="0" smtClean="0">
                <a:solidFill>
                  <a:schemeClr val="bg1"/>
                </a:solidFill>
              </a:rPr>
            </a:br>
            <a:r>
              <a:rPr lang="en-US" b="1" dirty="0" smtClean="0">
                <a:solidFill>
                  <a:schemeClr val="bg1"/>
                </a:solidFill>
              </a:rPr>
              <a:t>Database</a:t>
            </a:r>
            <a:endParaRPr lang="en-US" b="1" dirty="0">
              <a:solidFill>
                <a:schemeClr val="bg1"/>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858000" y="914400"/>
            <a:ext cx="1838171"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Clients</a:t>
            </a:r>
            <a:endParaRPr lang="en-US" b="1" dirty="0">
              <a:solidFill>
                <a:schemeClr val="bg1"/>
              </a:solidFill>
            </a:endParaRPr>
          </a:p>
        </p:txBody>
      </p:sp>
      <p:pic>
        <p:nvPicPr>
          <p:cNvPr id="15" name="Picture 5" descr="C:\Users\sluersen\Desktop\Google_Chrome_icon_(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1659724"/>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http://upload.wikimedia.org/wikipedia/it/archive/b/bf/20090104125512!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397512"/>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0" descr="http://dev.bowdenweb.com/ua/browsers/ie/i/ie10/metro-invert-icon/ie10-invert-icon-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3114830"/>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65"/>
          <p:cNvCxnSpPr>
            <a:cxnSpLocks noChangeShapeType="1"/>
          </p:cNvCxnSpPr>
          <p:nvPr/>
        </p:nvCxnSpPr>
        <p:spPr bwMode="auto">
          <a:xfrm flipV="1">
            <a:off x="5640211" y="1828800"/>
            <a:ext cx="1141589" cy="452088"/>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65"/>
          <p:cNvCxnSpPr>
            <a:cxnSpLocks noChangeShapeType="1"/>
          </p:cNvCxnSpPr>
          <p:nvPr/>
        </p:nvCxnSpPr>
        <p:spPr bwMode="auto">
          <a:xfrm>
            <a:off x="5669807" y="2438400"/>
            <a:ext cx="1152463"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65"/>
          <p:cNvCxnSpPr>
            <a:cxnSpLocks noChangeShapeType="1"/>
          </p:cNvCxnSpPr>
          <p:nvPr/>
        </p:nvCxnSpPr>
        <p:spPr bwMode="auto">
          <a:xfrm>
            <a:off x="5640211" y="2592311"/>
            <a:ext cx="1211656" cy="760489"/>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2" name="Group 9"/>
          <p:cNvGrpSpPr>
            <a:grpSpLocks/>
          </p:cNvGrpSpPr>
          <p:nvPr/>
        </p:nvGrpSpPr>
        <p:grpSpPr bwMode="auto">
          <a:xfrm rot="5400000">
            <a:off x="8028781" y="5723732"/>
            <a:ext cx="106362" cy="441325"/>
            <a:chOff x="682" y="3110"/>
            <a:chExt cx="67" cy="278"/>
          </a:xfrm>
        </p:grpSpPr>
        <p:sp>
          <p:nvSpPr>
            <p:cNvPr id="23"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sp>
          <p:nvSpPr>
            <p:cNvPr id="24"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sp>
          <p:nvSpPr>
            <p:cNvPr id="25"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grpSp>
      <p:grpSp>
        <p:nvGrpSpPr>
          <p:cNvPr id="26" name="Group 74"/>
          <p:cNvGrpSpPr>
            <a:grpSpLocks/>
          </p:cNvGrpSpPr>
          <p:nvPr/>
        </p:nvGrpSpPr>
        <p:grpSpPr bwMode="auto">
          <a:xfrm>
            <a:off x="901700" y="4776788"/>
            <a:ext cx="2322513" cy="931862"/>
            <a:chOff x="301624" y="4706938"/>
            <a:chExt cx="2322513" cy="931862"/>
          </a:xfrm>
        </p:grpSpPr>
        <p:sp>
          <p:nvSpPr>
            <p:cNvPr id="27"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sp>
          <p:nvSpPr>
            <p:cNvPr id="28"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Policy</a:t>
              </a:r>
              <a:br>
                <a:rPr lang="en-US" sz="1800" dirty="0">
                  <a:solidFill>
                    <a:schemeClr val="accent1"/>
                  </a:solidFill>
                  <a:latin typeface="+mn-lt"/>
                </a:rPr>
              </a:br>
              <a:r>
                <a:rPr lang="en-US" sz="1800" dirty="0">
                  <a:solidFill>
                    <a:schemeClr val="accent1"/>
                  </a:solidFill>
                  <a:latin typeface="+mn-lt"/>
                </a:rPr>
                <a:t>Admin.</a:t>
              </a:r>
            </a:p>
          </p:txBody>
        </p:sp>
        <p:pic>
          <p:nvPicPr>
            <p:cNvPr id="29" name="Picture 26"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262" y="470693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75"/>
          <p:cNvGrpSpPr>
            <a:grpSpLocks/>
          </p:cNvGrpSpPr>
          <p:nvPr/>
        </p:nvGrpSpPr>
        <p:grpSpPr bwMode="auto">
          <a:xfrm>
            <a:off x="2168525" y="5556250"/>
            <a:ext cx="2322513" cy="941388"/>
            <a:chOff x="1401762" y="5513388"/>
            <a:chExt cx="2322513" cy="941387"/>
          </a:xfrm>
        </p:grpSpPr>
        <p:sp>
          <p:nvSpPr>
            <p:cNvPr id="31"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sp>
          <p:nvSpPr>
            <p:cNvPr id="32"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Address</a:t>
              </a:r>
              <a:br>
                <a:rPr lang="en-US" sz="1800" dirty="0">
                  <a:solidFill>
                    <a:schemeClr val="accent1"/>
                  </a:solidFill>
                  <a:latin typeface="+mn-lt"/>
                </a:rPr>
              </a:br>
              <a:r>
                <a:rPr lang="en-US" sz="1800" dirty="0">
                  <a:solidFill>
                    <a:schemeClr val="accent1"/>
                  </a:solidFill>
                  <a:latin typeface="+mn-lt"/>
                </a:rPr>
                <a:t>Book</a:t>
              </a:r>
            </a:p>
          </p:txBody>
        </p:sp>
        <p:pic>
          <p:nvPicPr>
            <p:cNvPr id="33" name="Picture 17"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22400" y="55133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78"/>
          <p:cNvGrpSpPr>
            <a:grpSpLocks/>
          </p:cNvGrpSpPr>
          <p:nvPr/>
        </p:nvGrpSpPr>
        <p:grpSpPr bwMode="auto">
          <a:xfrm>
            <a:off x="3435350" y="4776788"/>
            <a:ext cx="2293938" cy="936625"/>
            <a:chOff x="3416300" y="4619626"/>
            <a:chExt cx="2293938" cy="936625"/>
          </a:xfrm>
          <a:effectLst>
            <a:outerShdw blurRad="50800" dist="38100" dir="2700000" algn="tl" rotWithShape="0">
              <a:prstClr val="black">
                <a:alpha val="40000"/>
              </a:prstClr>
            </a:outerShdw>
          </a:effectLst>
        </p:grpSpPr>
        <p:sp>
          <p:nvSpPr>
            <p:cNvPr id="35"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endParaRPr lang="en-US" dirty="0"/>
            </a:p>
          </p:txBody>
        </p:sp>
        <p:sp>
          <p:nvSpPr>
            <p:cNvPr id="36"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Authen-</a:t>
              </a:r>
              <a:br>
                <a:rPr lang="en-US" sz="1800" dirty="0">
                  <a:solidFill>
                    <a:schemeClr val="accent1"/>
                  </a:solidFill>
                  <a:latin typeface="+mn-lt"/>
                </a:rPr>
              </a:br>
              <a:r>
                <a:rPr lang="en-US" sz="1800" dirty="0">
                  <a:solidFill>
                    <a:schemeClr val="accent1"/>
                  </a:solidFill>
                  <a:latin typeface="+mn-lt"/>
                </a:rPr>
                <a:t>tication</a:t>
              </a:r>
            </a:p>
          </p:txBody>
        </p:sp>
        <p:pic>
          <p:nvPicPr>
            <p:cNvPr id="37" name="Picture 20"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36938" y="461962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 name="Group 76"/>
          <p:cNvGrpSpPr>
            <a:grpSpLocks/>
          </p:cNvGrpSpPr>
          <p:nvPr/>
        </p:nvGrpSpPr>
        <p:grpSpPr bwMode="auto">
          <a:xfrm>
            <a:off x="4673600" y="5565775"/>
            <a:ext cx="2322513" cy="931863"/>
            <a:chOff x="5316537" y="5486400"/>
            <a:chExt cx="2322513" cy="931863"/>
          </a:xfrm>
          <a:effectLst>
            <a:outerShdw blurRad="50800" dist="38100" dir="2700000" algn="tl" rotWithShape="0">
              <a:prstClr val="black">
                <a:alpha val="40000"/>
              </a:prstClr>
            </a:outerShdw>
          </a:effectLst>
        </p:grpSpPr>
        <p:sp>
          <p:nvSpPr>
            <p:cNvPr id="39"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endParaRPr lang="en-US" dirty="0"/>
            </a:p>
          </p:txBody>
        </p:sp>
        <p:sp>
          <p:nvSpPr>
            <p:cNvPr id="40"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Check</a:t>
              </a:r>
              <a:br>
                <a:rPr lang="en-US" sz="1800" dirty="0">
                  <a:solidFill>
                    <a:schemeClr val="accent1"/>
                  </a:solidFill>
                  <a:latin typeface="+mn-lt"/>
                </a:rPr>
              </a:br>
              <a:r>
                <a:rPr lang="en-US" sz="1800" dirty="0">
                  <a:solidFill>
                    <a:schemeClr val="accent1"/>
                  </a:solidFill>
                  <a:latin typeface="+mn-lt"/>
                </a:rPr>
                <a:t>Printing</a:t>
              </a:r>
            </a:p>
          </p:txBody>
        </p:sp>
        <p:pic>
          <p:nvPicPr>
            <p:cNvPr id="41" name="Picture 23"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7175" y="549751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Group 77"/>
          <p:cNvGrpSpPr>
            <a:grpSpLocks/>
          </p:cNvGrpSpPr>
          <p:nvPr/>
        </p:nvGrpSpPr>
        <p:grpSpPr bwMode="auto">
          <a:xfrm>
            <a:off x="5940425" y="4776788"/>
            <a:ext cx="2403475" cy="928687"/>
            <a:chOff x="6540502" y="4613273"/>
            <a:chExt cx="2403475" cy="928688"/>
          </a:xfrm>
        </p:grpSpPr>
        <p:sp>
          <p:nvSpPr>
            <p:cNvPr id="43"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pic>
          <p:nvPicPr>
            <p:cNvPr id="44" name="Picture 14"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1615" y="461803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Document</a:t>
              </a:r>
              <a:br>
                <a:rPr lang="en-US" sz="1800" dirty="0">
                  <a:solidFill>
                    <a:schemeClr val="accent1"/>
                  </a:solidFill>
                  <a:latin typeface="+mn-lt"/>
                </a:rPr>
              </a:br>
              <a:r>
                <a:rPr lang="en-US" sz="1800" dirty="0">
                  <a:solidFill>
                    <a:schemeClr val="accent1"/>
                  </a:solidFill>
                  <a:latin typeface="+mn-lt"/>
                </a:rPr>
                <a:t>Storage</a:t>
              </a:r>
            </a:p>
          </p:txBody>
        </p:sp>
      </p:grpSp>
      <p:sp>
        <p:nvSpPr>
          <p:cNvPr id="49" name="Up-Down Arrow 48"/>
          <p:cNvSpPr/>
          <p:nvPr/>
        </p:nvSpPr>
        <p:spPr bwMode="auto">
          <a:xfrm>
            <a:off x="3657600"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50" name="Up-Down Arrow 49"/>
          <p:cNvSpPr/>
          <p:nvPr/>
        </p:nvSpPr>
        <p:spPr bwMode="auto">
          <a:xfrm>
            <a:off x="5733256"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22195604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language</a:t>
            </a:r>
            <a:endParaRPr lang="en-US" dirty="0"/>
          </a:p>
        </p:txBody>
      </p:sp>
      <p:sp>
        <p:nvSpPr>
          <p:cNvPr id="4" name="Rounded Rectangle 3"/>
          <p:cNvSpPr/>
          <p:nvPr/>
        </p:nvSpPr>
        <p:spPr bwMode="auto">
          <a:xfrm>
            <a:off x="6629400" y="1295400"/>
            <a:ext cx="22860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31" y="2397512"/>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7" name="Rounded Rectangle 6"/>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Database Server</a:t>
            </a:r>
            <a:endParaRPr lang="en-US" b="1" dirty="0">
              <a:solidFill>
                <a:schemeClr val="bg1"/>
              </a:solidFill>
            </a:endParaRPr>
          </a:p>
        </p:txBody>
      </p:sp>
      <p:sp>
        <p:nvSpPr>
          <p:cNvPr id="8" name="Rounded Rectangle 7"/>
          <p:cNvSpPr/>
          <p:nvPr/>
        </p:nvSpPr>
        <p:spPr bwMode="auto">
          <a:xfrm>
            <a:off x="3505200" y="1295400"/>
            <a:ext cx="2743200" cy="2667000"/>
          </a:xfrm>
          <a:prstGeom prst="roundRect">
            <a:avLst>
              <a:gd name="adj" fmla="val 7758"/>
            </a:avLst>
          </a:prstGeom>
          <a:solidFill>
            <a:schemeClr val="tx1">
              <a:lumMod val="85000"/>
            </a:schemeClr>
          </a:solidFill>
          <a:ln w="19050" algn="ctr">
            <a:solidFill>
              <a:schemeClr val="accent5">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9" name="Rounded Rectangle 8"/>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10" name="Rounded Rectangle 9"/>
          <p:cNvSpPr/>
          <p:nvPr/>
        </p:nvSpPr>
        <p:spPr bwMode="auto">
          <a:xfrm rot="16200000">
            <a:off x="3296841" y="1934763"/>
            <a:ext cx="1693072" cy="1143001"/>
          </a:xfrm>
          <a:prstGeom prst="roundRect">
            <a:avLst/>
          </a:prstGeom>
          <a:solidFill>
            <a:schemeClr val="tx2">
              <a:lumMod val="95000"/>
            </a:schemeClr>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11" name="Picture 9"/>
          <p:cNvPicPr>
            <a:picLocks noChangeAspect="1" noChangeArrowheads="1"/>
          </p:cNvPicPr>
          <p:nvPr/>
        </p:nvPicPr>
        <p:blipFill>
          <a:blip r:embed="rId4">
            <a:lum bright="-40000" contrast="20000"/>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rot="16200000">
            <a:off x="118982" y="2138281"/>
            <a:ext cx="1693077"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Application </a:t>
            </a:r>
            <a:br>
              <a:rPr lang="en-US" b="1" dirty="0" smtClean="0">
                <a:solidFill>
                  <a:schemeClr val="bg1"/>
                </a:solidFill>
              </a:rPr>
            </a:br>
            <a:r>
              <a:rPr lang="en-US" b="1" dirty="0" smtClean="0">
                <a:solidFill>
                  <a:schemeClr val="bg1"/>
                </a:solidFill>
              </a:rPr>
              <a:t>Database</a:t>
            </a:r>
            <a:endParaRPr lang="en-US" b="1" dirty="0">
              <a:solidFill>
                <a:schemeClr val="bg1"/>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858000" y="914400"/>
            <a:ext cx="1838171"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Clients</a:t>
            </a:r>
            <a:endParaRPr lang="en-US" b="1" dirty="0">
              <a:solidFill>
                <a:schemeClr val="bg1"/>
              </a:solidFill>
            </a:endParaRPr>
          </a:p>
        </p:txBody>
      </p:sp>
      <p:pic>
        <p:nvPicPr>
          <p:cNvPr id="15" name="Picture 5" descr="C:\Users\sluersen\Desktop\Google_Chrome_icon_(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1659724"/>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http://upload.wikimedia.org/wikipedia/it/archive/b/bf/20090104125512!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397512"/>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0" descr="http://dev.bowdenweb.com/ua/browsers/ie/i/ie10/metro-invert-icon/ie10-invert-icon-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3114830"/>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65"/>
          <p:cNvCxnSpPr>
            <a:cxnSpLocks noChangeShapeType="1"/>
          </p:cNvCxnSpPr>
          <p:nvPr/>
        </p:nvCxnSpPr>
        <p:spPr bwMode="auto">
          <a:xfrm flipV="1">
            <a:off x="5640211" y="1828800"/>
            <a:ext cx="1141589" cy="452088"/>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65"/>
          <p:cNvCxnSpPr>
            <a:cxnSpLocks noChangeShapeType="1"/>
          </p:cNvCxnSpPr>
          <p:nvPr/>
        </p:nvCxnSpPr>
        <p:spPr bwMode="auto">
          <a:xfrm>
            <a:off x="5669807" y="2438400"/>
            <a:ext cx="1152463"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65"/>
          <p:cNvCxnSpPr>
            <a:cxnSpLocks noChangeShapeType="1"/>
          </p:cNvCxnSpPr>
          <p:nvPr/>
        </p:nvCxnSpPr>
        <p:spPr bwMode="auto">
          <a:xfrm>
            <a:off x="5640211" y="2592311"/>
            <a:ext cx="1211656" cy="760489"/>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2" name="Group 9"/>
          <p:cNvGrpSpPr>
            <a:grpSpLocks/>
          </p:cNvGrpSpPr>
          <p:nvPr/>
        </p:nvGrpSpPr>
        <p:grpSpPr bwMode="auto">
          <a:xfrm rot="5400000">
            <a:off x="8028781" y="5723732"/>
            <a:ext cx="106362" cy="441325"/>
            <a:chOff x="682" y="3110"/>
            <a:chExt cx="67" cy="278"/>
          </a:xfrm>
        </p:grpSpPr>
        <p:sp>
          <p:nvSpPr>
            <p:cNvPr id="23"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sp>
          <p:nvSpPr>
            <p:cNvPr id="24"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sp>
          <p:nvSpPr>
            <p:cNvPr id="25"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grpSp>
      <p:grpSp>
        <p:nvGrpSpPr>
          <p:cNvPr id="26" name="Group 74"/>
          <p:cNvGrpSpPr>
            <a:grpSpLocks/>
          </p:cNvGrpSpPr>
          <p:nvPr/>
        </p:nvGrpSpPr>
        <p:grpSpPr bwMode="auto">
          <a:xfrm>
            <a:off x="901700" y="4776788"/>
            <a:ext cx="2322513" cy="931862"/>
            <a:chOff x="301624" y="4706938"/>
            <a:chExt cx="2322513" cy="931862"/>
          </a:xfrm>
        </p:grpSpPr>
        <p:sp>
          <p:nvSpPr>
            <p:cNvPr id="27"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sp>
          <p:nvSpPr>
            <p:cNvPr id="28"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Policy</a:t>
              </a:r>
              <a:br>
                <a:rPr lang="en-US" sz="1800" dirty="0">
                  <a:solidFill>
                    <a:schemeClr val="accent1"/>
                  </a:solidFill>
                  <a:latin typeface="+mn-lt"/>
                </a:rPr>
              </a:br>
              <a:r>
                <a:rPr lang="en-US" sz="1800" dirty="0">
                  <a:solidFill>
                    <a:schemeClr val="accent1"/>
                  </a:solidFill>
                  <a:latin typeface="+mn-lt"/>
                </a:rPr>
                <a:t>Admin.</a:t>
              </a:r>
            </a:p>
          </p:txBody>
        </p:sp>
        <p:pic>
          <p:nvPicPr>
            <p:cNvPr id="29" name="Picture 26"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262" y="470693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75"/>
          <p:cNvGrpSpPr>
            <a:grpSpLocks/>
          </p:cNvGrpSpPr>
          <p:nvPr/>
        </p:nvGrpSpPr>
        <p:grpSpPr bwMode="auto">
          <a:xfrm>
            <a:off x="2168525" y="5556250"/>
            <a:ext cx="2322513" cy="941388"/>
            <a:chOff x="1401762" y="5513388"/>
            <a:chExt cx="2322513" cy="941387"/>
          </a:xfrm>
        </p:grpSpPr>
        <p:sp>
          <p:nvSpPr>
            <p:cNvPr id="31"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sp>
          <p:nvSpPr>
            <p:cNvPr id="32"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Address</a:t>
              </a:r>
              <a:br>
                <a:rPr lang="en-US" sz="1800" dirty="0">
                  <a:solidFill>
                    <a:schemeClr val="accent1"/>
                  </a:solidFill>
                  <a:latin typeface="+mn-lt"/>
                </a:rPr>
              </a:br>
              <a:r>
                <a:rPr lang="en-US" sz="1800" dirty="0">
                  <a:solidFill>
                    <a:schemeClr val="accent1"/>
                  </a:solidFill>
                  <a:latin typeface="+mn-lt"/>
                </a:rPr>
                <a:t>Book</a:t>
              </a:r>
            </a:p>
          </p:txBody>
        </p:sp>
        <p:pic>
          <p:nvPicPr>
            <p:cNvPr id="33" name="Picture 17"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22400" y="55133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78"/>
          <p:cNvGrpSpPr>
            <a:grpSpLocks/>
          </p:cNvGrpSpPr>
          <p:nvPr/>
        </p:nvGrpSpPr>
        <p:grpSpPr bwMode="auto">
          <a:xfrm>
            <a:off x="3435350" y="4776788"/>
            <a:ext cx="2293938" cy="936625"/>
            <a:chOff x="3416300" y="4619626"/>
            <a:chExt cx="2293938" cy="936625"/>
          </a:xfrm>
          <a:effectLst>
            <a:outerShdw blurRad="50800" dist="38100" dir="2700000" algn="tl" rotWithShape="0">
              <a:prstClr val="black">
                <a:alpha val="40000"/>
              </a:prstClr>
            </a:outerShdw>
          </a:effectLst>
        </p:grpSpPr>
        <p:sp>
          <p:nvSpPr>
            <p:cNvPr id="35"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endParaRPr lang="en-US" dirty="0"/>
            </a:p>
          </p:txBody>
        </p:sp>
        <p:sp>
          <p:nvSpPr>
            <p:cNvPr id="36"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Authen-</a:t>
              </a:r>
              <a:br>
                <a:rPr lang="en-US" sz="1800" dirty="0">
                  <a:solidFill>
                    <a:schemeClr val="accent1"/>
                  </a:solidFill>
                  <a:latin typeface="+mn-lt"/>
                </a:rPr>
              </a:br>
              <a:r>
                <a:rPr lang="en-US" sz="1800" dirty="0">
                  <a:solidFill>
                    <a:schemeClr val="accent1"/>
                  </a:solidFill>
                  <a:latin typeface="+mn-lt"/>
                </a:rPr>
                <a:t>tication</a:t>
              </a:r>
            </a:p>
          </p:txBody>
        </p:sp>
        <p:pic>
          <p:nvPicPr>
            <p:cNvPr id="37" name="Picture 20"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36938" y="461962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 name="Group 76"/>
          <p:cNvGrpSpPr>
            <a:grpSpLocks/>
          </p:cNvGrpSpPr>
          <p:nvPr/>
        </p:nvGrpSpPr>
        <p:grpSpPr bwMode="auto">
          <a:xfrm>
            <a:off x="4673600" y="5565775"/>
            <a:ext cx="2322513" cy="931863"/>
            <a:chOff x="5316537" y="5486400"/>
            <a:chExt cx="2322513" cy="931863"/>
          </a:xfrm>
          <a:effectLst>
            <a:outerShdw blurRad="50800" dist="38100" dir="2700000" algn="tl" rotWithShape="0">
              <a:prstClr val="black">
                <a:alpha val="40000"/>
              </a:prstClr>
            </a:outerShdw>
          </a:effectLst>
        </p:grpSpPr>
        <p:sp>
          <p:nvSpPr>
            <p:cNvPr id="39"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endParaRPr lang="en-US" dirty="0"/>
            </a:p>
          </p:txBody>
        </p:sp>
        <p:sp>
          <p:nvSpPr>
            <p:cNvPr id="40"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Check</a:t>
              </a:r>
              <a:br>
                <a:rPr lang="en-US" sz="1800" dirty="0">
                  <a:solidFill>
                    <a:schemeClr val="accent1"/>
                  </a:solidFill>
                  <a:latin typeface="+mn-lt"/>
                </a:rPr>
              </a:br>
              <a:r>
                <a:rPr lang="en-US" sz="1800" dirty="0">
                  <a:solidFill>
                    <a:schemeClr val="accent1"/>
                  </a:solidFill>
                  <a:latin typeface="+mn-lt"/>
                </a:rPr>
                <a:t>Printing</a:t>
              </a:r>
            </a:p>
          </p:txBody>
        </p:sp>
        <p:pic>
          <p:nvPicPr>
            <p:cNvPr id="41" name="Picture 23"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7175" y="549751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Group 77"/>
          <p:cNvGrpSpPr>
            <a:grpSpLocks/>
          </p:cNvGrpSpPr>
          <p:nvPr/>
        </p:nvGrpSpPr>
        <p:grpSpPr bwMode="auto">
          <a:xfrm>
            <a:off x="5940425" y="4776788"/>
            <a:ext cx="2403475" cy="928687"/>
            <a:chOff x="6540502" y="4613273"/>
            <a:chExt cx="2403475" cy="928688"/>
          </a:xfrm>
        </p:grpSpPr>
        <p:sp>
          <p:nvSpPr>
            <p:cNvPr id="43"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pic>
          <p:nvPicPr>
            <p:cNvPr id="44" name="Picture 14"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1615" y="461803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Document</a:t>
              </a:r>
              <a:br>
                <a:rPr lang="en-US" sz="1800" dirty="0">
                  <a:solidFill>
                    <a:schemeClr val="accent1"/>
                  </a:solidFill>
                  <a:latin typeface="+mn-lt"/>
                </a:rPr>
              </a:br>
              <a:r>
                <a:rPr lang="en-US" sz="1800" dirty="0">
                  <a:solidFill>
                    <a:schemeClr val="accent1"/>
                  </a:solidFill>
                  <a:latin typeface="+mn-lt"/>
                </a:rPr>
                <a:t>Storage</a:t>
              </a:r>
            </a:p>
          </p:txBody>
        </p:sp>
      </p:grpSp>
      <p:sp>
        <p:nvSpPr>
          <p:cNvPr id="47" name="Up-Down Arrow 46"/>
          <p:cNvSpPr/>
          <p:nvPr/>
        </p:nvSpPr>
        <p:spPr bwMode="auto">
          <a:xfrm>
            <a:off x="3657600"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48" name="Up-Down Arrow 47"/>
          <p:cNvSpPr/>
          <p:nvPr/>
        </p:nvSpPr>
        <p:spPr bwMode="auto">
          <a:xfrm>
            <a:off x="5733256"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grpSp>
        <p:nvGrpSpPr>
          <p:cNvPr id="67" name="icn Gosu Plugin"/>
          <p:cNvGrpSpPr/>
          <p:nvPr/>
        </p:nvGrpSpPr>
        <p:grpSpPr>
          <a:xfrm>
            <a:off x="4319588" y="3088276"/>
            <a:ext cx="1212529" cy="1541222"/>
            <a:chOff x="2119091" y="1186780"/>
            <a:chExt cx="1202099" cy="1527964"/>
          </a:xfrm>
        </p:grpSpPr>
        <p:pic>
          <p:nvPicPr>
            <p:cNvPr id="68" name="icon Do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9091" y="1186780"/>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20437003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tx1">
                    <a:lumMod val="75000"/>
                  </a:schemeClr>
                </a:solidFill>
                <a:latin typeface="+mj-lt"/>
              </a:rPr>
              <a:t>Guidewire product architecture</a:t>
            </a:r>
          </a:p>
          <a:p>
            <a:pPr>
              <a:lnSpc>
                <a:spcPct val="150000"/>
              </a:lnSpc>
              <a:buFont typeface="Arial" charset="0"/>
              <a:buChar char="•"/>
            </a:pPr>
            <a:r>
              <a:rPr lang="en-US" sz="2800" dirty="0" smtClean="0">
                <a:latin typeface="+mj-lt"/>
              </a:rPr>
              <a:t>Guidewire configuration technology</a:t>
            </a:r>
          </a:p>
          <a:p>
            <a:pPr>
              <a:lnSpc>
                <a:spcPct val="150000"/>
              </a:lnSpc>
              <a:buFont typeface="Arial" charset="0"/>
              <a:buChar char="•"/>
            </a:pPr>
            <a:r>
              <a:rPr lang="en-US" sz="2800" dirty="0" smtClean="0">
                <a:solidFill>
                  <a:schemeClr val="tx1">
                    <a:lumMod val="75000"/>
                  </a:schemeClr>
                </a:solidFill>
                <a:latin typeface="+mj-lt"/>
              </a:rPr>
              <a:t>The Guidewire platform</a:t>
            </a:r>
          </a:p>
          <a:p>
            <a:pPr>
              <a:lnSpc>
                <a:spcPct val="150000"/>
              </a:lnSpc>
              <a:buFont typeface="Arial" charset="0"/>
              <a:buChar char="•"/>
            </a:pPr>
            <a:r>
              <a:rPr lang="en-US" sz="2800" dirty="0" smtClean="0">
                <a:solidFill>
                  <a:schemeClr val="tx1">
                    <a:lumMod val="75000"/>
                  </a:schemeClr>
                </a:solidFill>
                <a:latin typeface="+mj-lt"/>
              </a:rPr>
              <a:t>TrainingApp</a:t>
            </a:r>
          </a:p>
          <a:p>
            <a:pPr>
              <a:lnSpc>
                <a:spcPct val="150000"/>
              </a:lnSpc>
              <a:buFont typeface="Arial" charset="0"/>
              <a:buChar char="•"/>
            </a:pPr>
            <a:r>
              <a:rPr lang="en-US" sz="2800" dirty="0" smtClean="0">
                <a:solidFill>
                  <a:schemeClr val="tx1">
                    <a:lumMod val="75000"/>
                  </a:schemeClr>
                </a:solidFill>
                <a:latin typeface="+mj-lt"/>
              </a:rPr>
              <a:t>Starting Guidewire applications</a:t>
            </a:r>
          </a:p>
          <a:p>
            <a:pPr>
              <a:lnSpc>
                <a:spcPct val="150000"/>
              </a:lnSpc>
              <a:buFont typeface="Arial" charset="0"/>
              <a:buChar char="•"/>
            </a:pPr>
            <a:r>
              <a:rPr lang="en-US" sz="2800" dirty="0" smtClean="0">
                <a:solidFill>
                  <a:schemeClr val="tx1">
                    <a:lumMod val="75000"/>
                  </a:schemeClr>
                </a:solidFill>
                <a:latin typeface="+mj-lt"/>
              </a:rPr>
              <a:t>Guidewire Studio</a:t>
            </a:r>
          </a:p>
        </p:txBody>
      </p:sp>
    </p:spTree>
    <p:extLst>
      <p:ext uri="{BB962C8B-B14F-4D97-AF65-F5344CB8AC3E}">
        <p14:creationId xmlns:p14="http://schemas.microsoft.com/office/powerpoint/2010/main" val="33427450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Guidewire configuration technology</a:t>
            </a:r>
          </a:p>
        </p:txBody>
      </p:sp>
      <p:sp>
        <p:nvSpPr>
          <p:cNvPr id="5" name="Content Placeholder 4"/>
          <p:cNvSpPr>
            <a:spLocks noGrp="1"/>
          </p:cNvSpPr>
          <p:nvPr>
            <p:ph idx="1"/>
          </p:nvPr>
        </p:nvSpPr>
        <p:spPr>
          <a:xfrm>
            <a:off x="519113" y="4876800"/>
            <a:ext cx="8318500" cy="1524000"/>
          </a:xfrm>
        </p:spPr>
        <p:txBody>
          <a:bodyPr/>
          <a:lstStyle/>
          <a:p>
            <a:r>
              <a:rPr lang="en-US" dirty="0"/>
              <a:t>Guidewire has four core areas of configuration technology</a:t>
            </a:r>
          </a:p>
          <a:p>
            <a:pPr lvl="1"/>
            <a:r>
              <a:rPr lang="en-US" dirty="0" smtClean="0"/>
              <a:t>One </a:t>
            </a:r>
            <a:r>
              <a:rPr lang="en-US" dirty="0"/>
              <a:t>area of technology for each tier of the architecture</a:t>
            </a:r>
          </a:p>
          <a:p>
            <a:pPr lvl="1"/>
            <a:r>
              <a:rPr lang="en-US" dirty="0" smtClean="0"/>
              <a:t>Fourth area </a:t>
            </a:r>
            <a:r>
              <a:rPr lang="en-US" dirty="0"/>
              <a:t>of technology for the development of integration points to external systems</a:t>
            </a:r>
          </a:p>
          <a:p>
            <a:endParaRPr lang="en-US" dirty="0"/>
          </a:p>
        </p:txBody>
      </p:sp>
      <p:sp>
        <p:nvSpPr>
          <p:cNvPr id="6"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7"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8"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9"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10"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sp>
        <p:nvSpPr>
          <p:cNvPr id="11" name="TextBox 42"/>
          <p:cNvSpPr txBox="1">
            <a:spLocks noChangeArrowheads="1"/>
          </p:cNvSpPr>
          <p:nvPr/>
        </p:nvSpPr>
        <p:spPr bwMode="auto">
          <a:xfrm>
            <a:off x="3159125" y="3232510"/>
            <a:ext cx="264636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FF6600"/>
                </a:solidFill>
                <a:latin typeface="Arial" pitchFamily="34" charset="0"/>
                <a:ea typeface="Calibri" pitchFamily="34" charset="0"/>
                <a:cs typeface="Arial" pitchFamily="34" charset="0"/>
              </a:rPr>
              <a:t>integration</a:t>
            </a:r>
          </a:p>
        </p:txBody>
      </p:sp>
      <p:pic>
        <p:nvPicPr>
          <p:cNvPr id="1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929" y="1480329"/>
            <a:ext cx="1374541" cy="17521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093" y="1562391"/>
            <a:ext cx="1216997" cy="15284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n Gosu Plugin"/>
          <p:cNvGrpSpPr/>
          <p:nvPr/>
        </p:nvGrpSpPr>
        <p:grpSpPr>
          <a:xfrm>
            <a:off x="4332060" y="1935437"/>
            <a:ext cx="641064" cy="814843"/>
            <a:chOff x="2119091" y="1186780"/>
            <a:chExt cx="1202099" cy="1527964"/>
          </a:xfrm>
        </p:grpSpPr>
        <p:pic>
          <p:nvPicPr>
            <p:cNvPr id="15"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091" y="1186780"/>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reeform 29"/>
            <p:cNvSpPr>
              <a:spLocks/>
            </p:cNvSpPr>
            <p:nvPr/>
          </p:nvSpPr>
          <p:spPr bwMode="auto">
            <a:xfrm>
              <a:off x="2585367" y="1981199"/>
              <a:ext cx="735823" cy="733545"/>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pic>
        <p:nvPicPr>
          <p:cNvPr id="17" name="Picture 4" descr="MCj0233616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8928" y="3745605"/>
            <a:ext cx="871799" cy="8550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C:\Users\sluersen\Desktop\Google_Chrome_icon_(20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1478749"/>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6" descr="http://upload.wikimedia.org/wikipedia/it/archive/b/bf/20090104125512!Firefox.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2216537"/>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20" descr="http://dev.bowdenweb.com/ua/browsers/ie/i/ie10/metro-invert-icon/ie10-invert-icon-25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1867" y="2933855"/>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3131" y="2216537"/>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94225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Entities configure data tier</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pic>
        <p:nvPicPr>
          <p:cNvPr id="17" name="Picture 5" descr="C:\Users\sluersen\Desktop\Google_Chrome_icon_(20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1867" y="1478749"/>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6" descr="http://upload.wikimedia.org/wikipedia/it/archive/b/bf/20090104125512!Firef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1867" y="2216537"/>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0" descr="http://dev.bowdenweb.com/ua/browsers/ie/i/ie10/metro-invert-icon/ie10-invert-icon-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1867" y="2933855"/>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3131" y="2216537"/>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8" name="Down Arrow 37"/>
          <p:cNvSpPr/>
          <p:nvPr/>
        </p:nvSpPr>
        <p:spPr bwMode="auto">
          <a:xfrm>
            <a:off x="1400055" y="32325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85888"/>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pic>
        <p:nvPicPr>
          <p:cNvPr id="42"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9929" y="1480329"/>
            <a:ext cx="1374541" cy="17521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icn Gosu Plugin"/>
          <p:cNvGrpSpPr/>
          <p:nvPr/>
        </p:nvGrpSpPr>
        <p:grpSpPr>
          <a:xfrm>
            <a:off x="4332060" y="1935437"/>
            <a:ext cx="641064" cy="814843"/>
            <a:chOff x="2119091" y="1186780"/>
            <a:chExt cx="1202099" cy="1527964"/>
          </a:xfrm>
        </p:grpSpPr>
        <p:pic>
          <p:nvPicPr>
            <p:cNvPr id="44" name="icon Do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9091" y="1186780"/>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Freeform 29"/>
            <p:cNvSpPr>
              <a:spLocks/>
            </p:cNvSpPr>
            <p:nvPr/>
          </p:nvSpPr>
          <p:spPr bwMode="auto">
            <a:xfrm>
              <a:off x="2585367" y="1981199"/>
              <a:ext cx="735823" cy="733545"/>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pic>
        <p:nvPicPr>
          <p:cNvPr id="307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3643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Gosu configures application tier</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pic>
        <p:nvPicPr>
          <p:cNvPr id="17" name="Picture 5" descr="C:\Users\sluersen\Desktop\Google_Chrome_icon_(20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1867" y="1478749"/>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6" descr="http://upload.wikimedia.org/wikipedia/it/archive/b/bf/20090104125512!Firef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1867" y="2216537"/>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0" descr="http://dev.bowdenweb.com/ua/browsers/ie/i/ie10/metro-invert-icon/ie10-invert-icon-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1867" y="2933855"/>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3131" y="2216537"/>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85888"/>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rgbClr val="7030A0"/>
                </a:solidFill>
                <a:latin typeface="+mn-lt"/>
                <a:ea typeface="Calibri" pitchFamily="34" charset="0"/>
                <a:cs typeface="Calibri" pitchFamily="34" charset="0"/>
              </a:rPr>
              <a:t>Gosu class instance</a:t>
            </a:r>
            <a:endParaRPr lang="en-US" sz="1600" dirty="0">
              <a:solidFill>
                <a:srgbClr val="7030A0"/>
              </a:solidFill>
              <a:latin typeface="+mn-lt"/>
              <a:ea typeface="Calibri" pitchFamily="34" charset="0"/>
              <a:cs typeface="Calibri" pitchFamily="34" charset="0"/>
            </a:endParaRP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5566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PCFs</a:t>
            </a:r>
            <a:r>
              <a:rPr lang="en-US" dirty="0" smtClean="0"/>
              <a:t> configures presentation tier</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rgbClr val="7030A0"/>
                </a:solidFill>
                <a:latin typeface="+mn-lt"/>
                <a:ea typeface="Calibri" pitchFamily="34" charset="0"/>
                <a:cs typeface="Calibri" pitchFamily="34" charset="0"/>
              </a:rPr>
              <a:t>Gosu class instance</a:t>
            </a:r>
            <a:endParaRPr lang="en-US" sz="1600" dirty="0">
              <a:solidFill>
                <a:srgbClr val="7030A0"/>
              </a:solidFill>
              <a:latin typeface="+mn-lt"/>
              <a:ea typeface="Calibri" pitchFamily="34" charset="0"/>
              <a:cs typeface="Calibri" pitchFamily="34" charset="0"/>
            </a:endParaRP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4" name="TextBox 36"/>
          <p:cNvSpPr txBox="1">
            <a:spLocks noChangeArrowheads="1"/>
          </p:cNvSpPr>
          <p:nvPr/>
        </p:nvSpPr>
        <p:spPr bwMode="auto">
          <a:xfrm>
            <a:off x="6865939" y="3962400"/>
            <a:ext cx="2049462" cy="11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smtClean="0">
                <a:solidFill>
                  <a:srgbClr val="008000"/>
                </a:solidFill>
                <a:latin typeface="Arial" pitchFamily="34" charset="0"/>
                <a:ea typeface="Calibri" pitchFamily="34" charset="0"/>
                <a:cs typeface="Arial" pitchFamily="34" charset="0"/>
              </a:rPr>
              <a:t>User interface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form to display and capture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business data</a:t>
            </a:r>
            <a:endParaRPr lang="en-US" sz="1600" dirty="0">
              <a:solidFill>
                <a:srgbClr val="008000"/>
              </a:solidFill>
              <a:latin typeface="Arial" pitchFamily="34" charset="0"/>
              <a:ea typeface="Calibri" pitchFamily="34" charset="0"/>
              <a:cs typeface="Arial" pitchFamily="34" charset="0"/>
            </a:endParaRPr>
          </a:p>
        </p:txBody>
      </p:sp>
      <p:sp>
        <p:nvSpPr>
          <p:cNvPr id="45" name="Down Arrow 44"/>
          <p:cNvSpPr/>
          <p:nvPr/>
        </p:nvSpPr>
        <p:spPr bwMode="auto">
          <a:xfrm>
            <a:off x="6561139" y="3303561"/>
            <a:ext cx="609600" cy="1724867"/>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5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4813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a:t>
            </a:r>
            <a:r>
              <a:rPr lang="en-US" dirty="0"/>
              <a:t>to user interface</a:t>
            </a:r>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rgbClr val="7030A0"/>
                </a:solidFill>
                <a:latin typeface="+mn-lt"/>
                <a:ea typeface="Calibri" pitchFamily="34" charset="0"/>
                <a:cs typeface="Calibri" pitchFamily="34" charset="0"/>
              </a:rPr>
              <a:t>Gosu class instance</a:t>
            </a:r>
            <a:endParaRPr lang="en-US" sz="1600" dirty="0">
              <a:solidFill>
                <a:srgbClr val="7030A0"/>
              </a:solidFill>
              <a:latin typeface="+mn-lt"/>
              <a:ea typeface="Calibri" pitchFamily="34" charset="0"/>
              <a:cs typeface="Calibri" pitchFamily="34" charset="0"/>
            </a:endParaRP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4" name="TextBox 36"/>
          <p:cNvSpPr txBox="1">
            <a:spLocks noChangeArrowheads="1"/>
          </p:cNvSpPr>
          <p:nvPr/>
        </p:nvSpPr>
        <p:spPr bwMode="auto">
          <a:xfrm>
            <a:off x="6865939" y="3962400"/>
            <a:ext cx="2049462" cy="11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smtClean="0">
                <a:solidFill>
                  <a:srgbClr val="008000"/>
                </a:solidFill>
                <a:latin typeface="Arial" pitchFamily="34" charset="0"/>
                <a:ea typeface="Calibri" pitchFamily="34" charset="0"/>
                <a:cs typeface="Arial" pitchFamily="34" charset="0"/>
              </a:rPr>
              <a:t>User interface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form to display and capture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business data</a:t>
            </a:r>
            <a:endParaRPr lang="en-US" sz="1600" dirty="0">
              <a:solidFill>
                <a:srgbClr val="008000"/>
              </a:solidFill>
              <a:latin typeface="Arial" pitchFamily="34" charset="0"/>
              <a:ea typeface="Calibri" pitchFamily="34" charset="0"/>
              <a:cs typeface="Arial" pitchFamily="34" charset="0"/>
            </a:endParaRPr>
          </a:p>
        </p:txBody>
      </p:sp>
      <p:sp>
        <p:nvSpPr>
          <p:cNvPr id="45" name="Down Arrow 44"/>
          <p:cNvSpPr/>
          <p:nvPr/>
        </p:nvSpPr>
        <p:spPr bwMode="auto">
          <a:xfrm>
            <a:off x="6561139" y="3303561"/>
            <a:ext cx="609600" cy="1724867"/>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TextBox 44"/>
          <p:cNvSpPr txBox="1">
            <a:spLocks noChangeArrowheads="1"/>
          </p:cNvSpPr>
          <p:nvPr/>
        </p:nvSpPr>
        <p:spPr bwMode="auto">
          <a:xfrm>
            <a:off x="2897188" y="5056188"/>
            <a:ext cx="130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accent1"/>
                </a:solidFill>
                <a:latin typeface="Arial" pitchFamily="34" charset="0"/>
                <a:ea typeface="Calibri" pitchFamily="34" charset="0"/>
                <a:cs typeface="Arial" pitchFamily="34" charset="0"/>
              </a:rPr>
              <a:t>read</a:t>
            </a:r>
            <a:br>
              <a:rPr lang="en-US" sz="1600" dirty="0">
                <a:solidFill>
                  <a:schemeClr val="accent1"/>
                </a:solidFill>
                <a:latin typeface="Arial" pitchFamily="34" charset="0"/>
                <a:ea typeface="Calibri" pitchFamily="34" charset="0"/>
                <a:cs typeface="Arial" pitchFamily="34" charset="0"/>
              </a:rPr>
            </a:br>
            <a:r>
              <a:rPr lang="en-US" sz="1600" dirty="0">
                <a:solidFill>
                  <a:schemeClr val="accent1"/>
                </a:solidFill>
                <a:latin typeface="Arial" pitchFamily="34" charset="0"/>
                <a:ea typeface="Calibri" pitchFamily="34" charset="0"/>
                <a:cs typeface="Arial" pitchFamily="34" charset="0"/>
              </a:rPr>
              <a:t>from </a:t>
            </a:r>
            <a:r>
              <a:rPr lang="en-US" sz="1600" dirty="0" err="1">
                <a:solidFill>
                  <a:schemeClr val="accent1"/>
                </a:solidFill>
                <a:latin typeface="Arial" pitchFamily="34" charset="0"/>
                <a:ea typeface="Calibri" pitchFamily="34" charset="0"/>
                <a:cs typeface="Arial" pitchFamily="34" charset="0"/>
              </a:rPr>
              <a:t>db</a:t>
            </a:r>
            <a:endParaRPr lang="en-US" sz="1600" dirty="0">
              <a:solidFill>
                <a:schemeClr val="accent1"/>
              </a:solidFill>
              <a:latin typeface="Arial" pitchFamily="34" charset="0"/>
              <a:ea typeface="Calibri" pitchFamily="34" charset="0"/>
              <a:cs typeface="Arial" pitchFamily="34" charset="0"/>
            </a:endParaRPr>
          </a:p>
        </p:txBody>
      </p:sp>
      <p:sp>
        <p:nvSpPr>
          <p:cNvPr id="55" name="TextBox 44"/>
          <p:cNvSpPr txBox="1">
            <a:spLocks noChangeArrowheads="1"/>
          </p:cNvSpPr>
          <p:nvPr/>
        </p:nvSpPr>
        <p:spPr bwMode="auto">
          <a:xfrm>
            <a:off x="5181600" y="5083175"/>
            <a:ext cx="14716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accent1"/>
                </a:solidFill>
                <a:latin typeface="Arial" pitchFamily="34" charset="0"/>
                <a:ea typeface="Calibri" pitchFamily="34" charset="0"/>
                <a:cs typeface="Arial" pitchFamily="34" charset="0"/>
              </a:rPr>
              <a:t>display</a:t>
            </a:r>
            <a:br>
              <a:rPr lang="en-US" sz="1600" dirty="0">
                <a:solidFill>
                  <a:schemeClr val="accent1"/>
                </a:solidFill>
                <a:latin typeface="Arial" pitchFamily="34" charset="0"/>
                <a:ea typeface="Calibri" pitchFamily="34" charset="0"/>
                <a:cs typeface="Arial" pitchFamily="34" charset="0"/>
              </a:rPr>
            </a:br>
            <a:r>
              <a:rPr lang="en-US" sz="1600" dirty="0">
                <a:solidFill>
                  <a:schemeClr val="accent1"/>
                </a:solidFill>
                <a:latin typeface="Arial" pitchFamily="34" charset="0"/>
                <a:ea typeface="Calibri" pitchFamily="34" charset="0"/>
                <a:cs typeface="Arial" pitchFamily="34" charset="0"/>
              </a:rPr>
              <a:t>in UI</a:t>
            </a:r>
          </a:p>
        </p:txBody>
      </p:sp>
      <p:cxnSp>
        <p:nvCxnSpPr>
          <p:cNvPr id="56" name="Straight Connector 65"/>
          <p:cNvCxnSpPr>
            <a:cxnSpLocks noChangeShapeType="1"/>
          </p:cNvCxnSpPr>
          <p:nvPr/>
        </p:nvCxnSpPr>
        <p:spPr bwMode="auto">
          <a:xfrm>
            <a:off x="2736850" y="5701506"/>
            <a:ext cx="115246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7" name="Straight Connector 65"/>
          <p:cNvCxnSpPr>
            <a:cxnSpLocks noChangeShapeType="1"/>
          </p:cNvCxnSpPr>
          <p:nvPr/>
        </p:nvCxnSpPr>
        <p:spPr bwMode="auto">
          <a:xfrm>
            <a:off x="4983163" y="5691981"/>
            <a:ext cx="115246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8016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interface to database</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rgbClr val="7030A0"/>
                </a:solidFill>
                <a:latin typeface="+mn-lt"/>
                <a:ea typeface="Calibri" pitchFamily="34" charset="0"/>
                <a:cs typeface="Calibri" pitchFamily="34" charset="0"/>
              </a:rPr>
              <a:t>Gosu class instance</a:t>
            </a:r>
            <a:endParaRPr lang="en-US" sz="1600" dirty="0">
              <a:solidFill>
                <a:srgbClr val="7030A0"/>
              </a:solidFill>
              <a:latin typeface="+mn-lt"/>
              <a:ea typeface="Calibri" pitchFamily="34" charset="0"/>
              <a:cs typeface="Calibri" pitchFamily="34" charset="0"/>
            </a:endParaRP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4" name="TextBox 36"/>
          <p:cNvSpPr txBox="1">
            <a:spLocks noChangeArrowheads="1"/>
          </p:cNvSpPr>
          <p:nvPr/>
        </p:nvSpPr>
        <p:spPr bwMode="auto">
          <a:xfrm>
            <a:off x="6865939" y="3962400"/>
            <a:ext cx="2049462" cy="11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smtClean="0">
                <a:solidFill>
                  <a:srgbClr val="008000"/>
                </a:solidFill>
                <a:latin typeface="Arial" pitchFamily="34" charset="0"/>
                <a:ea typeface="Calibri" pitchFamily="34" charset="0"/>
                <a:cs typeface="Arial" pitchFamily="34" charset="0"/>
              </a:rPr>
              <a:t>User interface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form to display and capture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business data</a:t>
            </a:r>
            <a:endParaRPr lang="en-US" sz="1600" dirty="0">
              <a:solidFill>
                <a:srgbClr val="008000"/>
              </a:solidFill>
              <a:latin typeface="Arial" pitchFamily="34" charset="0"/>
              <a:ea typeface="Calibri" pitchFamily="34" charset="0"/>
              <a:cs typeface="Arial" pitchFamily="34" charset="0"/>
            </a:endParaRPr>
          </a:p>
        </p:txBody>
      </p:sp>
      <p:sp>
        <p:nvSpPr>
          <p:cNvPr id="45" name="Down Arrow 44"/>
          <p:cNvSpPr/>
          <p:nvPr/>
        </p:nvSpPr>
        <p:spPr bwMode="auto">
          <a:xfrm>
            <a:off x="6561139" y="3303561"/>
            <a:ext cx="609600" cy="1724867"/>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TextBox 44"/>
          <p:cNvSpPr txBox="1">
            <a:spLocks noChangeArrowheads="1"/>
          </p:cNvSpPr>
          <p:nvPr/>
        </p:nvSpPr>
        <p:spPr bwMode="auto">
          <a:xfrm>
            <a:off x="2897188" y="5056188"/>
            <a:ext cx="130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tx2">
                    <a:lumMod val="65000"/>
                  </a:schemeClr>
                </a:solidFill>
                <a:latin typeface="Arial" pitchFamily="34" charset="0"/>
                <a:ea typeface="Calibri" pitchFamily="34" charset="0"/>
                <a:cs typeface="Arial" pitchFamily="34" charset="0"/>
              </a:rPr>
              <a:t>read</a:t>
            </a:r>
            <a:br>
              <a:rPr lang="en-US" sz="1600" dirty="0">
                <a:solidFill>
                  <a:schemeClr val="tx2">
                    <a:lumMod val="65000"/>
                  </a:schemeClr>
                </a:solidFill>
                <a:latin typeface="Arial" pitchFamily="34" charset="0"/>
                <a:ea typeface="Calibri" pitchFamily="34" charset="0"/>
                <a:cs typeface="Arial" pitchFamily="34" charset="0"/>
              </a:rPr>
            </a:br>
            <a:r>
              <a:rPr lang="en-US" sz="1600" dirty="0">
                <a:solidFill>
                  <a:schemeClr val="tx2">
                    <a:lumMod val="65000"/>
                  </a:schemeClr>
                </a:solidFill>
                <a:latin typeface="Arial" pitchFamily="34" charset="0"/>
                <a:ea typeface="Calibri" pitchFamily="34" charset="0"/>
                <a:cs typeface="Arial" pitchFamily="34" charset="0"/>
              </a:rPr>
              <a:t>from </a:t>
            </a:r>
            <a:r>
              <a:rPr lang="en-US" sz="1600" dirty="0" err="1">
                <a:solidFill>
                  <a:schemeClr val="tx2">
                    <a:lumMod val="65000"/>
                  </a:schemeClr>
                </a:solidFill>
                <a:latin typeface="Arial" pitchFamily="34" charset="0"/>
                <a:ea typeface="Calibri" pitchFamily="34" charset="0"/>
                <a:cs typeface="Arial" pitchFamily="34" charset="0"/>
              </a:rPr>
              <a:t>db</a:t>
            </a:r>
            <a:endParaRPr lang="en-US" sz="1600" dirty="0">
              <a:solidFill>
                <a:schemeClr val="tx2">
                  <a:lumMod val="65000"/>
                </a:schemeClr>
              </a:solidFill>
              <a:latin typeface="Arial" pitchFamily="34" charset="0"/>
              <a:ea typeface="Calibri" pitchFamily="34" charset="0"/>
              <a:cs typeface="Arial" pitchFamily="34" charset="0"/>
            </a:endParaRPr>
          </a:p>
        </p:txBody>
      </p:sp>
      <p:sp>
        <p:nvSpPr>
          <p:cNvPr id="55" name="TextBox 44"/>
          <p:cNvSpPr txBox="1">
            <a:spLocks noChangeArrowheads="1"/>
          </p:cNvSpPr>
          <p:nvPr/>
        </p:nvSpPr>
        <p:spPr bwMode="auto">
          <a:xfrm>
            <a:off x="5181600" y="5083175"/>
            <a:ext cx="14716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tx2">
                    <a:lumMod val="65000"/>
                  </a:schemeClr>
                </a:solidFill>
                <a:latin typeface="Arial" pitchFamily="34" charset="0"/>
                <a:ea typeface="Calibri" pitchFamily="34" charset="0"/>
                <a:cs typeface="Arial" pitchFamily="34" charset="0"/>
              </a:rPr>
              <a:t>display</a:t>
            </a:r>
            <a:br>
              <a:rPr lang="en-US" sz="1600" dirty="0">
                <a:solidFill>
                  <a:schemeClr val="tx2">
                    <a:lumMod val="65000"/>
                  </a:schemeClr>
                </a:solidFill>
                <a:latin typeface="Arial" pitchFamily="34" charset="0"/>
                <a:ea typeface="Calibri" pitchFamily="34" charset="0"/>
                <a:cs typeface="Arial" pitchFamily="34" charset="0"/>
              </a:rPr>
            </a:br>
            <a:r>
              <a:rPr lang="en-US" sz="1600" dirty="0">
                <a:solidFill>
                  <a:schemeClr val="tx2">
                    <a:lumMod val="65000"/>
                  </a:schemeClr>
                </a:solidFill>
                <a:latin typeface="Arial" pitchFamily="34" charset="0"/>
                <a:ea typeface="Calibri" pitchFamily="34" charset="0"/>
                <a:cs typeface="Arial" pitchFamily="34" charset="0"/>
              </a:rPr>
              <a:t>in UI</a:t>
            </a:r>
          </a:p>
        </p:txBody>
      </p:sp>
      <p:cxnSp>
        <p:nvCxnSpPr>
          <p:cNvPr id="56" name="Straight Connector 65"/>
          <p:cNvCxnSpPr>
            <a:cxnSpLocks noChangeShapeType="1"/>
          </p:cNvCxnSpPr>
          <p:nvPr/>
        </p:nvCxnSpPr>
        <p:spPr bwMode="auto">
          <a:xfrm>
            <a:off x="2736850" y="5701506"/>
            <a:ext cx="1152463" cy="0"/>
          </a:xfrm>
          <a:prstGeom prst="line">
            <a:avLst/>
          </a:prstGeom>
          <a:noFill/>
          <a:ln w="28575">
            <a:solidFill>
              <a:schemeClr val="tx2">
                <a:lumMod val="85000"/>
              </a:schemeClr>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7" name="Straight Connector 65"/>
          <p:cNvCxnSpPr>
            <a:cxnSpLocks noChangeShapeType="1"/>
          </p:cNvCxnSpPr>
          <p:nvPr/>
        </p:nvCxnSpPr>
        <p:spPr bwMode="auto">
          <a:xfrm>
            <a:off x="4983163" y="5691981"/>
            <a:ext cx="1152463" cy="0"/>
          </a:xfrm>
          <a:prstGeom prst="line">
            <a:avLst/>
          </a:prstGeom>
          <a:noFill/>
          <a:ln w="28575">
            <a:solidFill>
              <a:schemeClr val="tx2">
                <a:lumMod val="85000"/>
              </a:schemeClr>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8" name="TextBox 44"/>
          <p:cNvSpPr txBox="1">
            <a:spLocks noChangeArrowheads="1"/>
          </p:cNvSpPr>
          <p:nvPr/>
        </p:nvSpPr>
        <p:spPr bwMode="auto">
          <a:xfrm>
            <a:off x="3049588" y="5943600"/>
            <a:ext cx="130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1"/>
                </a:solidFill>
                <a:latin typeface="Arial" pitchFamily="34" charset="0"/>
                <a:ea typeface="Calibri" pitchFamily="34" charset="0"/>
                <a:cs typeface="Arial" pitchFamily="34" charset="0"/>
              </a:rPr>
              <a:t>Update</a:t>
            </a:r>
            <a:br>
              <a:rPr lang="en-US" sz="1600" dirty="0" smtClean="0">
                <a:solidFill>
                  <a:schemeClr val="accent1"/>
                </a:solidFill>
                <a:latin typeface="Arial" pitchFamily="34" charset="0"/>
                <a:ea typeface="Calibri" pitchFamily="34" charset="0"/>
                <a:cs typeface="Arial" pitchFamily="34" charset="0"/>
              </a:rPr>
            </a:br>
            <a:r>
              <a:rPr lang="en-US" sz="1600" dirty="0" err="1" smtClean="0">
                <a:solidFill>
                  <a:schemeClr val="accent1"/>
                </a:solidFill>
                <a:latin typeface="Arial" pitchFamily="34" charset="0"/>
                <a:ea typeface="Calibri" pitchFamily="34" charset="0"/>
                <a:cs typeface="Arial" pitchFamily="34" charset="0"/>
              </a:rPr>
              <a:t>db</a:t>
            </a:r>
            <a:endParaRPr lang="en-US" sz="1600" dirty="0">
              <a:solidFill>
                <a:schemeClr val="accent1"/>
              </a:solidFill>
              <a:latin typeface="Arial" pitchFamily="34" charset="0"/>
              <a:ea typeface="Calibri" pitchFamily="34" charset="0"/>
              <a:cs typeface="Arial" pitchFamily="34" charset="0"/>
            </a:endParaRPr>
          </a:p>
        </p:txBody>
      </p:sp>
      <p:sp>
        <p:nvSpPr>
          <p:cNvPr id="59" name="TextBox 44"/>
          <p:cNvSpPr txBox="1">
            <a:spLocks noChangeArrowheads="1"/>
          </p:cNvSpPr>
          <p:nvPr/>
        </p:nvSpPr>
        <p:spPr bwMode="auto">
          <a:xfrm>
            <a:off x="5334000" y="5970587"/>
            <a:ext cx="14716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1"/>
                </a:solidFill>
                <a:latin typeface="Arial" pitchFamily="34" charset="0"/>
                <a:ea typeface="Calibri" pitchFamily="34" charset="0"/>
                <a:cs typeface="Arial" pitchFamily="34" charset="0"/>
              </a:rPr>
              <a:t>Modify</a:t>
            </a:r>
            <a:br>
              <a:rPr lang="en-US" sz="1600" dirty="0" smtClean="0">
                <a:solidFill>
                  <a:schemeClr val="accent1"/>
                </a:solidFill>
                <a:latin typeface="Arial" pitchFamily="34" charset="0"/>
                <a:ea typeface="Calibri" pitchFamily="34" charset="0"/>
                <a:cs typeface="Arial" pitchFamily="34" charset="0"/>
              </a:rPr>
            </a:br>
            <a:r>
              <a:rPr lang="en-US" sz="1600" dirty="0" smtClean="0">
                <a:solidFill>
                  <a:schemeClr val="accent1"/>
                </a:solidFill>
                <a:latin typeface="Arial" pitchFamily="34" charset="0"/>
                <a:ea typeface="Calibri" pitchFamily="34" charset="0"/>
                <a:cs typeface="Arial" pitchFamily="34" charset="0"/>
              </a:rPr>
              <a:t>in UI</a:t>
            </a:r>
            <a:endParaRPr lang="en-US" sz="1600" dirty="0">
              <a:solidFill>
                <a:schemeClr val="accent1"/>
              </a:solidFill>
              <a:latin typeface="Arial" pitchFamily="34" charset="0"/>
              <a:ea typeface="Calibri" pitchFamily="34" charset="0"/>
              <a:cs typeface="Arial" pitchFamily="34" charset="0"/>
            </a:endParaRPr>
          </a:p>
        </p:txBody>
      </p:sp>
      <p:cxnSp>
        <p:nvCxnSpPr>
          <p:cNvPr id="60" name="Straight Connector 65"/>
          <p:cNvCxnSpPr>
            <a:cxnSpLocks noChangeShapeType="1"/>
          </p:cNvCxnSpPr>
          <p:nvPr/>
        </p:nvCxnSpPr>
        <p:spPr bwMode="auto">
          <a:xfrm>
            <a:off x="2889250" y="5853906"/>
            <a:ext cx="1152463"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1" name="Straight Connector 65"/>
          <p:cNvCxnSpPr>
            <a:cxnSpLocks noChangeShapeType="1"/>
          </p:cNvCxnSpPr>
          <p:nvPr/>
        </p:nvCxnSpPr>
        <p:spPr bwMode="auto">
          <a:xfrm>
            <a:off x="5135563" y="5844381"/>
            <a:ext cx="1152463"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73841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Integrate with integration mechanisms </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flipH="1">
            <a:off x="2973389" y="1027112"/>
            <a:ext cx="1" cy="468153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a:off x="5772150" y="1027112"/>
            <a:ext cx="0" cy="468153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grpSp>
        <p:nvGrpSpPr>
          <p:cNvPr id="22" name="grp Building Table"/>
          <p:cNvGrpSpPr>
            <a:grpSpLocks/>
          </p:cNvGrpSpPr>
          <p:nvPr/>
        </p:nvGrpSpPr>
        <p:grpSpPr bwMode="auto">
          <a:xfrm>
            <a:off x="799367" y="419100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9" name="Rectangle 38"/>
          <p:cNvSpPr/>
          <p:nvPr/>
        </p:nvSpPr>
        <p:spPr bwMode="auto">
          <a:xfrm>
            <a:off x="804862" y="483246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426720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428783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1"/>
            <a:ext cx="609600" cy="887438"/>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4"/>
            <a:ext cx="609600" cy="887438"/>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91000"/>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5" name="Down Arrow 44"/>
          <p:cNvSpPr/>
          <p:nvPr/>
        </p:nvSpPr>
        <p:spPr bwMode="auto">
          <a:xfrm>
            <a:off x="6561139" y="3303562"/>
            <a:ext cx="609600" cy="887438"/>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2" name="TextBox 42"/>
          <p:cNvSpPr txBox="1">
            <a:spLocks noChangeArrowheads="1"/>
          </p:cNvSpPr>
          <p:nvPr/>
        </p:nvSpPr>
        <p:spPr bwMode="auto">
          <a:xfrm>
            <a:off x="3122612" y="5049838"/>
            <a:ext cx="264636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FF6600"/>
                </a:solidFill>
                <a:latin typeface="Arial" pitchFamily="34" charset="0"/>
                <a:ea typeface="Calibri" pitchFamily="34" charset="0"/>
                <a:cs typeface="Arial" pitchFamily="34" charset="0"/>
              </a:rPr>
              <a:t>integration</a:t>
            </a:r>
          </a:p>
        </p:txBody>
      </p:sp>
      <p:pic>
        <p:nvPicPr>
          <p:cNvPr id="63" name="Picture 4" descr="MCj023361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6406" y="5432435"/>
            <a:ext cx="871799" cy="8550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33"/>
          <p:cNvSpPr txBox="1">
            <a:spLocks noChangeArrowheads="1"/>
          </p:cNvSpPr>
          <p:nvPr/>
        </p:nvSpPr>
        <p:spPr bwMode="auto">
          <a:xfrm>
            <a:off x="871538" y="5708650"/>
            <a:ext cx="31575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FF6600"/>
                </a:solidFill>
                <a:latin typeface="Arial" pitchFamily="34" charset="0"/>
                <a:ea typeface="Calibri" pitchFamily="34" charset="0"/>
                <a:cs typeface="Arial" pitchFamily="34" charset="0"/>
              </a:rPr>
              <a:t>predefined plugins</a:t>
            </a:r>
            <a:br>
              <a:rPr lang="en-US" sz="1800" dirty="0">
                <a:solidFill>
                  <a:srgbClr val="FF6600"/>
                </a:solidFill>
                <a:latin typeface="Arial" pitchFamily="34" charset="0"/>
                <a:ea typeface="Calibri" pitchFamily="34" charset="0"/>
                <a:cs typeface="Arial" pitchFamily="34" charset="0"/>
              </a:rPr>
            </a:br>
            <a:r>
              <a:rPr lang="en-US" sz="1800" dirty="0">
                <a:solidFill>
                  <a:srgbClr val="FF6600"/>
                </a:solidFill>
                <a:latin typeface="Arial" pitchFamily="34" charset="0"/>
                <a:ea typeface="Calibri" pitchFamily="34" charset="0"/>
                <a:cs typeface="Arial" pitchFamily="34" charset="0"/>
              </a:rPr>
              <a:t>web services</a:t>
            </a:r>
          </a:p>
        </p:txBody>
      </p:sp>
      <p:sp>
        <p:nvSpPr>
          <p:cNvPr id="65" name="TextBox 33"/>
          <p:cNvSpPr txBox="1">
            <a:spLocks noChangeArrowheads="1"/>
          </p:cNvSpPr>
          <p:nvPr/>
        </p:nvSpPr>
        <p:spPr bwMode="auto">
          <a:xfrm>
            <a:off x="4948238" y="5708650"/>
            <a:ext cx="31575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FF6600"/>
                </a:solidFill>
                <a:latin typeface="Arial" pitchFamily="34" charset="0"/>
                <a:ea typeface="Calibri" pitchFamily="34" charset="0"/>
                <a:cs typeface="Arial" pitchFamily="34" charset="0"/>
              </a:rPr>
              <a:t>messaging</a:t>
            </a:r>
            <a:br>
              <a:rPr lang="en-US" sz="1800" dirty="0">
                <a:solidFill>
                  <a:srgbClr val="FF6600"/>
                </a:solidFill>
                <a:latin typeface="Arial" pitchFamily="34" charset="0"/>
                <a:ea typeface="Calibri" pitchFamily="34" charset="0"/>
                <a:cs typeface="Arial" pitchFamily="34" charset="0"/>
              </a:rPr>
            </a:br>
            <a:r>
              <a:rPr lang="en-US" sz="1800" dirty="0" err="1">
                <a:solidFill>
                  <a:srgbClr val="FF6600"/>
                </a:solidFill>
                <a:latin typeface="Arial" pitchFamily="34" charset="0"/>
                <a:ea typeface="Calibri" pitchFamily="34" charset="0"/>
                <a:cs typeface="Arial" pitchFamily="34" charset="0"/>
              </a:rPr>
              <a:t>startable</a:t>
            </a:r>
            <a:r>
              <a:rPr lang="en-US" sz="1800" dirty="0">
                <a:solidFill>
                  <a:srgbClr val="FF6600"/>
                </a:solidFill>
                <a:latin typeface="Arial" pitchFamily="34" charset="0"/>
                <a:ea typeface="Calibri" pitchFamily="34" charset="0"/>
                <a:cs typeface="Arial" pitchFamily="34" charset="0"/>
              </a:rPr>
              <a:t> plugin</a:t>
            </a:r>
          </a:p>
        </p:txBody>
      </p:sp>
      <p:pic>
        <p:nvPicPr>
          <p:cNvPr id="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095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product architecture for Guidewire products</a:t>
            </a:r>
          </a:p>
          <a:p>
            <a:pPr lvl="1"/>
            <a:r>
              <a:rPr lang="en-US" dirty="0" smtClean="0"/>
              <a:t>Recall the </a:t>
            </a:r>
            <a:r>
              <a:rPr lang="en-US" dirty="0"/>
              <a:t>primary components used to configure Guidewire products</a:t>
            </a:r>
          </a:p>
          <a:p>
            <a:pPr lvl="1"/>
            <a:r>
              <a:rPr lang="en-US" dirty="0" err="1" smtClean="0"/>
              <a:t>Indentify</a:t>
            </a:r>
            <a:r>
              <a:rPr lang="en-US" dirty="0" smtClean="0"/>
              <a:t> </a:t>
            </a:r>
            <a:r>
              <a:rPr lang="en-US" dirty="0"/>
              <a:t>the relationship between the Guidewire platform and the Guidewire applications</a:t>
            </a:r>
          </a:p>
          <a:p>
            <a:pPr lvl="1"/>
            <a:r>
              <a:rPr lang="en-US" dirty="0"/>
              <a:t>Explain the basic functionality of TrainingApp</a:t>
            </a:r>
          </a:p>
          <a:p>
            <a:pPr lvl="1"/>
            <a:r>
              <a:rPr lang="en-US" dirty="0"/>
              <a:t>Start a development instance of a Guidewire application</a:t>
            </a:r>
          </a:p>
          <a:p>
            <a:pPr lvl="1"/>
            <a:r>
              <a:rPr lang="en-US" dirty="0"/>
              <a:t>Describe the purpose of Guidewire Studio</a:t>
            </a:r>
          </a:p>
          <a:p>
            <a:pPr lvl="1"/>
            <a:endParaRPr lang="en-US" dirty="0"/>
          </a:p>
        </p:txBody>
      </p:sp>
    </p:spTree>
    <p:extLst>
      <p:ext uri="{BB962C8B-B14F-4D97-AF65-F5344CB8AC3E}">
        <p14:creationId xmlns:p14="http://schemas.microsoft.com/office/powerpoint/2010/main" val="413212391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product architecture</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configuration technology</a:t>
            </a:r>
          </a:p>
          <a:p>
            <a:pPr>
              <a:lnSpc>
                <a:spcPct val="150000"/>
              </a:lnSpc>
              <a:buFont typeface="Arial" charset="0"/>
              <a:buChar char="•"/>
            </a:pPr>
            <a:r>
              <a:rPr lang="en-US" sz="2800" dirty="0" smtClean="0">
                <a:latin typeface="+mj-lt"/>
              </a:rPr>
              <a:t>The </a:t>
            </a:r>
            <a:r>
              <a:rPr lang="en-US" sz="2800" dirty="0" err="1" smtClean="0">
                <a:latin typeface="+mj-lt"/>
              </a:rPr>
              <a:t>Guidewire</a:t>
            </a:r>
            <a:r>
              <a:rPr lang="en-US" sz="2800" dirty="0" smtClean="0">
                <a:latin typeface="+mj-lt"/>
              </a:rPr>
              <a:t> platform</a:t>
            </a:r>
          </a:p>
          <a:p>
            <a:pPr>
              <a:lnSpc>
                <a:spcPct val="150000"/>
              </a:lnSpc>
              <a:buFont typeface="Arial" charset="0"/>
              <a:buChar char="•"/>
            </a:pPr>
            <a:r>
              <a:rPr lang="en-US" sz="2800" dirty="0" err="1" smtClean="0">
                <a:solidFill>
                  <a:schemeClr val="tx1">
                    <a:lumMod val="75000"/>
                  </a:schemeClr>
                </a:solidFill>
                <a:latin typeface="+mj-lt"/>
              </a:rPr>
              <a:t>TrainingApp</a:t>
            </a:r>
            <a:endParaRPr lang="en-US" sz="2800" dirty="0" smtClean="0">
              <a:solidFill>
                <a:schemeClr val="tx1">
                  <a:lumMod val="75000"/>
                </a:schemeClr>
              </a:solidFill>
              <a:latin typeface="+mj-lt"/>
            </a:endParaRPr>
          </a:p>
          <a:p>
            <a:pPr>
              <a:lnSpc>
                <a:spcPct val="150000"/>
              </a:lnSpc>
              <a:buFont typeface="Arial" charset="0"/>
              <a:buChar char="•"/>
            </a:pPr>
            <a:r>
              <a:rPr lang="en-US" sz="2800" dirty="0" smtClean="0">
                <a:solidFill>
                  <a:schemeClr val="tx1">
                    <a:lumMod val="75000"/>
                  </a:schemeClr>
                </a:solidFill>
                <a:latin typeface="+mj-lt"/>
              </a:rPr>
              <a:t>Starting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applications</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Studio</a:t>
            </a:r>
          </a:p>
        </p:txBody>
      </p:sp>
    </p:spTree>
    <p:extLst>
      <p:ext uri="{BB962C8B-B14F-4D97-AF65-F5344CB8AC3E}">
        <p14:creationId xmlns:p14="http://schemas.microsoft.com/office/powerpoint/2010/main" val="334274509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Guidewire platform</a:t>
            </a:r>
          </a:p>
        </p:txBody>
      </p:sp>
      <p:sp>
        <p:nvSpPr>
          <p:cNvPr id="5" name="Rectangle 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 name="Text Box 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7" name="Text Box 5"/>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8" name="Rectangle 6"/>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 name="Text Box 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10" name="Rectangle 8"/>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12"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14"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5" name="Rectangle 13"/>
          <p:cNvSpPr>
            <a:spLocks noChangeArrowheads="1"/>
          </p:cNvSpPr>
          <p:nvPr/>
        </p:nvSpPr>
        <p:spPr bwMode="auto">
          <a:xfrm>
            <a:off x="6564313" y="2085975"/>
            <a:ext cx="2128837" cy="1955800"/>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 name="Text Box 14"/>
          <p:cNvSpPr txBox="1">
            <a:spLocks noChangeArrowheads="1"/>
          </p:cNvSpPr>
          <p:nvPr/>
        </p:nvSpPr>
        <p:spPr bwMode="auto">
          <a:xfrm>
            <a:off x="6677025" y="2071688"/>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17" name="Rectangle 15"/>
          <p:cNvSpPr>
            <a:spLocks noChangeArrowheads="1"/>
          </p:cNvSpPr>
          <p:nvPr/>
        </p:nvSpPr>
        <p:spPr bwMode="auto">
          <a:xfrm>
            <a:off x="6643688"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 name="Rectangle 16"/>
          <p:cNvSpPr>
            <a:spLocks noChangeArrowheads="1"/>
          </p:cNvSpPr>
          <p:nvPr/>
        </p:nvSpPr>
        <p:spPr bwMode="auto">
          <a:xfrm>
            <a:off x="7667625"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Rectangle 17"/>
          <p:cNvSpPr>
            <a:spLocks noChangeArrowheads="1"/>
          </p:cNvSpPr>
          <p:nvPr/>
        </p:nvSpPr>
        <p:spPr bwMode="auto">
          <a:xfrm>
            <a:off x="7667625"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 name="Rectangle 18"/>
          <p:cNvSpPr>
            <a:spLocks noChangeArrowheads="1"/>
          </p:cNvSpPr>
          <p:nvPr/>
        </p:nvSpPr>
        <p:spPr bwMode="auto">
          <a:xfrm>
            <a:off x="6643688"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 name="Rectangle 19"/>
          <p:cNvSpPr>
            <a:spLocks noChangeArrowheads="1"/>
          </p:cNvSpPr>
          <p:nvPr/>
        </p:nvSpPr>
        <p:spPr bwMode="auto">
          <a:xfrm>
            <a:off x="3452926" y="2012156"/>
            <a:ext cx="2128838" cy="19558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 name="Text Box 20"/>
          <p:cNvSpPr txBox="1">
            <a:spLocks noChangeArrowheads="1"/>
          </p:cNvSpPr>
          <p:nvPr/>
        </p:nvSpPr>
        <p:spPr bwMode="auto">
          <a:xfrm>
            <a:off x="3640138"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3" name="Text Box 21"/>
          <p:cNvSpPr txBox="1">
            <a:spLocks noChangeArrowheads="1"/>
          </p:cNvSpPr>
          <p:nvPr/>
        </p:nvSpPr>
        <p:spPr bwMode="auto">
          <a:xfrm>
            <a:off x="3675063"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2"/>
                </a:solidFill>
              </a:rPr>
              <a:t>Data</a:t>
            </a:r>
            <a:br>
              <a:rPr lang="en-US" sz="1800" dirty="0">
                <a:solidFill>
                  <a:schemeClr val="accent2"/>
                </a:solidFill>
              </a:rPr>
            </a:br>
            <a:r>
              <a:rPr lang="en-US" sz="1800" dirty="0">
                <a:solidFill>
                  <a:schemeClr val="accent2"/>
                </a:solidFill>
              </a:rPr>
              <a:t>Model</a:t>
            </a:r>
          </a:p>
        </p:txBody>
      </p:sp>
      <p:sp>
        <p:nvSpPr>
          <p:cNvPr id="24" name="Rectangle 22"/>
          <p:cNvSpPr>
            <a:spLocks noChangeArrowheads="1"/>
          </p:cNvSpPr>
          <p:nvPr/>
        </p:nvSpPr>
        <p:spPr bwMode="auto">
          <a:xfrm>
            <a:off x="3606800"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Text Box 23"/>
          <p:cNvSpPr txBox="1">
            <a:spLocks noChangeArrowheads="1"/>
          </p:cNvSpPr>
          <p:nvPr/>
        </p:nvSpPr>
        <p:spPr bwMode="auto">
          <a:xfrm>
            <a:off x="469900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2"/>
                </a:solidFill>
              </a:rPr>
              <a:t>User</a:t>
            </a:r>
            <a:br>
              <a:rPr lang="en-US" sz="1800" dirty="0">
                <a:solidFill>
                  <a:schemeClr val="accent2"/>
                </a:solidFill>
              </a:rPr>
            </a:br>
            <a:r>
              <a:rPr lang="en-US" sz="1800" dirty="0">
                <a:solidFill>
                  <a:schemeClr val="accent2"/>
                </a:solidFill>
              </a:rPr>
              <a:t>Inter.</a:t>
            </a:r>
          </a:p>
        </p:txBody>
      </p:sp>
      <p:sp>
        <p:nvSpPr>
          <p:cNvPr id="26" name="Rectangle 24"/>
          <p:cNvSpPr>
            <a:spLocks noChangeArrowheads="1"/>
          </p:cNvSpPr>
          <p:nvPr/>
        </p:nvSpPr>
        <p:spPr bwMode="auto">
          <a:xfrm>
            <a:off x="4630738"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Text Box 25"/>
          <p:cNvSpPr txBox="1">
            <a:spLocks noChangeArrowheads="1"/>
          </p:cNvSpPr>
          <p:nvPr/>
        </p:nvSpPr>
        <p:spPr bwMode="auto">
          <a:xfrm>
            <a:off x="46990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Int.</a:t>
            </a:r>
            <a:br>
              <a:rPr lang="en-US" sz="1800">
                <a:solidFill>
                  <a:schemeClr val="accent2"/>
                </a:solidFill>
              </a:rPr>
            </a:br>
            <a:r>
              <a:rPr lang="en-US" sz="1800">
                <a:solidFill>
                  <a:schemeClr val="accent2"/>
                </a:solidFill>
              </a:rPr>
              <a:t>Mech.</a:t>
            </a:r>
          </a:p>
        </p:txBody>
      </p:sp>
      <p:sp>
        <p:nvSpPr>
          <p:cNvPr id="28" name="Rectangle 26"/>
          <p:cNvSpPr>
            <a:spLocks noChangeArrowheads="1"/>
          </p:cNvSpPr>
          <p:nvPr/>
        </p:nvSpPr>
        <p:spPr bwMode="auto">
          <a:xfrm>
            <a:off x="4630738"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 name="Text Box 27"/>
          <p:cNvSpPr txBox="1">
            <a:spLocks noChangeArrowheads="1"/>
          </p:cNvSpPr>
          <p:nvPr/>
        </p:nvSpPr>
        <p:spPr bwMode="auto">
          <a:xfrm>
            <a:off x="3675063"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30" name="Rectangle 28"/>
          <p:cNvSpPr>
            <a:spLocks noChangeArrowheads="1"/>
          </p:cNvSpPr>
          <p:nvPr/>
        </p:nvSpPr>
        <p:spPr bwMode="auto">
          <a:xfrm>
            <a:off x="3606800"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 name="Rectangle 29"/>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32" name="Text Box 30"/>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33" name="Rectangle 31"/>
          <p:cNvSpPr>
            <a:spLocks noChangeArrowheads="1"/>
          </p:cNvSpPr>
          <p:nvPr/>
        </p:nvSpPr>
        <p:spPr bwMode="auto">
          <a:xfrm>
            <a:off x="574675" y="2459038"/>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 name="Rectangle 32"/>
          <p:cNvSpPr>
            <a:spLocks noChangeArrowheads="1"/>
          </p:cNvSpPr>
          <p:nvPr/>
        </p:nvSpPr>
        <p:spPr bwMode="auto">
          <a:xfrm>
            <a:off x="1608138" y="246062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 name="Rectangle 33"/>
          <p:cNvSpPr>
            <a:spLocks noChangeArrowheads="1"/>
          </p:cNvSpPr>
          <p:nvPr/>
        </p:nvSpPr>
        <p:spPr bwMode="auto">
          <a:xfrm>
            <a:off x="1598613"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 name="Rectangle 34"/>
          <p:cNvSpPr>
            <a:spLocks noChangeArrowheads="1"/>
          </p:cNvSpPr>
          <p:nvPr/>
        </p:nvSpPr>
        <p:spPr bwMode="auto">
          <a:xfrm>
            <a:off x="574675"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7" name="AutoShape 35"/>
          <p:cNvSpPr>
            <a:spLocks noChangeArrowheads="1"/>
          </p:cNvSpPr>
          <p:nvPr/>
        </p:nvSpPr>
        <p:spPr bwMode="auto">
          <a:xfrm>
            <a:off x="4108450"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 name="Text Box 36"/>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39" name="Text Box 37"/>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0066CC"/>
                </a:solidFill>
              </a:rPr>
              <a:t>User</a:t>
            </a:r>
            <a:br>
              <a:rPr lang="en-US" sz="1800" dirty="0">
                <a:solidFill>
                  <a:srgbClr val="0066CC"/>
                </a:solidFill>
              </a:rPr>
            </a:br>
            <a:r>
              <a:rPr lang="en-US" sz="1800" dirty="0">
                <a:solidFill>
                  <a:srgbClr val="0066CC"/>
                </a:solidFill>
              </a:rPr>
              <a:t>Inter.</a:t>
            </a:r>
          </a:p>
        </p:txBody>
      </p:sp>
      <p:sp>
        <p:nvSpPr>
          <p:cNvPr id="40" name="Text Box 38"/>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Mech.</a:t>
            </a:r>
          </a:p>
        </p:txBody>
      </p:sp>
      <p:sp>
        <p:nvSpPr>
          <p:cNvPr id="41" name="Text Box 39"/>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42" name="AutoShape 40"/>
          <p:cNvSpPr>
            <a:spLocks noChangeArrowheads="1"/>
          </p:cNvSpPr>
          <p:nvPr/>
        </p:nvSpPr>
        <p:spPr bwMode="auto">
          <a:xfrm>
            <a:off x="716280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 name="AutoShape 4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4" name="Text Box 42"/>
          <p:cNvSpPr txBox="1">
            <a:spLocks noChangeArrowheads="1"/>
          </p:cNvSpPr>
          <p:nvPr/>
        </p:nvSpPr>
        <p:spPr bwMode="auto">
          <a:xfrm>
            <a:off x="671195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45" name="Text Box 43"/>
          <p:cNvSpPr txBox="1">
            <a:spLocks noChangeArrowheads="1"/>
          </p:cNvSpPr>
          <p:nvPr/>
        </p:nvSpPr>
        <p:spPr bwMode="auto">
          <a:xfrm>
            <a:off x="773588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CC33"/>
                </a:solidFill>
              </a:rPr>
              <a:t>User</a:t>
            </a:r>
            <a:br>
              <a:rPr lang="en-US" sz="1800" dirty="0">
                <a:solidFill>
                  <a:srgbClr val="33CC33"/>
                </a:solidFill>
              </a:rPr>
            </a:br>
            <a:r>
              <a:rPr lang="en-US" sz="1800" dirty="0">
                <a:solidFill>
                  <a:srgbClr val="33CC33"/>
                </a:solidFill>
              </a:rPr>
              <a:t>Inter.</a:t>
            </a:r>
          </a:p>
        </p:txBody>
      </p:sp>
      <p:sp>
        <p:nvSpPr>
          <p:cNvPr id="46" name="Text Box 44"/>
          <p:cNvSpPr txBox="1">
            <a:spLocks noChangeArrowheads="1"/>
          </p:cNvSpPr>
          <p:nvPr/>
        </p:nvSpPr>
        <p:spPr bwMode="auto">
          <a:xfrm>
            <a:off x="773588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Int.</a:t>
            </a:r>
            <a:br>
              <a:rPr lang="en-US" sz="1800">
                <a:solidFill>
                  <a:srgbClr val="33CC33"/>
                </a:solidFill>
              </a:rPr>
            </a:br>
            <a:r>
              <a:rPr lang="en-US" sz="1800">
                <a:solidFill>
                  <a:srgbClr val="33CC33"/>
                </a:solidFill>
              </a:rPr>
              <a:t>Mech.</a:t>
            </a:r>
          </a:p>
        </p:txBody>
      </p:sp>
      <p:sp>
        <p:nvSpPr>
          <p:cNvPr id="47" name="Text Box 45"/>
          <p:cNvSpPr txBox="1">
            <a:spLocks noChangeArrowheads="1"/>
          </p:cNvSpPr>
          <p:nvPr/>
        </p:nvSpPr>
        <p:spPr bwMode="auto">
          <a:xfrm>
            <a:off x="671195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Tree>
    <p:extLst>
      <p:ext uri="{BB962C8B-B14F-4D97-AF65-F5344CB8AC3E}">
        <p14:creationId xmlns:p14="http://schemas.microsoft.com/office/powerpoint/2010/main" val="18835562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specific </a:t>
            </a:r>
            <a:r>
              <a:rPr lang="en-US" dirty="0"/>
              <a:t>functionality</a:t>
            </a:r>
          </a:p>
        </p:txBody>
      </p:sp>
      <p:sp>
        <p:nvSpPr>
          <p:cNvPr id="5" name="Rectangle 2"/>
          <p:cNvSpPr>
            <a:spLocks noChangeArrowheads="1"/>
          </p:cNvSpPr>
          <p:nvPr/>
        </p:nvSpPr>
        <p:spPr bwMode="auto">
          <a:xfrm>
            <a:off x="3527425" y="909638"/>
            <a:ext cx="2128838" cy="3132137"/>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 name="Rectangle 3"/>
          <p:cNvSpPr>
            <a:spLocks noChangeArrowheads="1"/>
          </p:cNvSpPr>
          <p:nvPr/>
        </p:nvSpPr>
        <p:spPr bwMode="auto">
          <a:xfrm>
            <a:off x="6557963" y="915988"/>
            <a:ext cx="2128837" cy="3132137"/>
          </a:xfrm>
          <a:prstGeom prst="rect">
            <a:avLst/>
          </a:prstGeom>
          <a:solidFill>
            <a:schemeClr val="tx1"/>
          </a:solidFill>
          <a:ln w="28575" algn="ctr">
            <a:solidFill>
              <a:srgbClr val="33CC33"/>
            </a:solidFill>
            <a:miter lim="800000"/>
            <a:headEnd/>
            <a:tailEnd/>
          </a:ln>
        </p:spPr>
        <p:txBody>
          <a:bodyPr lIns="0" tIns="0" rIns="0" bIns="0" anchor="ctr">
            <a:spAutoFit/>
          </a:bodyPr>
          <a:lstStyle/>
          <a:p>
            <a:endParaRPr lang="en-US"/>
          </a:p>
        </p:txBody>
      </p:sp>
      <p:sp>
        <p:nvSpPr>
          <p:cNvPr id="7" name="Text Box 4"/>
          <p:cNvSpPr txBox="1">
            <a:spLocks noChangeArrowheads="1"/>
          </p:cNvSpPr>
          <p:nvPr/>
        </p:nvSpPr>
        <p:spPr bwMode="auto">
          <a:xfrm>
            <a:off x="77295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Int.</a:t>
            </a:r>
            <a:br>
              <a:rPr lang="en-US" sz="1800">
                <a:solidFill>
                  <a:srgbClr val="33CC33"/>
                </a:solidFill>
              </a:rPr>
            </a:br>
            <a:r>
              <a:rPr lang="en-US" sz="1800">
                <a:solidFill>
                  <a:srgbClr val="33CC33"/>
                </a:solidFill>
              </a:rPr>
              <a:t>Mech.</a:t>
            </a:r>
          </a:p>
        </p:txBody>
      </p:sp>
      <p:sp>
        <p:nvSpPr>
          <p:cNvPr id="8" name="Text Box 5"/>
          <p:cNvSpPr txBox="1">
            <a:spLocks noChangeArrowheads="1"/>
          </p:cNvSpPr>
          <p:nvPr/>
        </p:nvSpPr>
        <p:spPr bwMode="auto">
          <a:xfrm>
            <a:off x="67056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
        <p:nvSpPr>
          <p:cNvPr id="9" name="Text Box 6"/>
          <p:cNvSpPr txBox="1">
            <a:spLocks noChangeArrowheads="1"/>
          </p:cNvSpPr>
          <p:nvPr/>
        </p:nvSpPr>
        <p:spPr bwMode="auto">
          <a:xfrm>
            <a:off x="670560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10" name="Rectangle 7"/>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12" name="Text Box 10"/>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Data</a:t>
            </a:r>
            <a:br>
              <a:rPr lang="en-US" dirty="0">
                <a:solidFill>
                  <a:schemeClr val="bg2"/>
                </a:solidFill>
              </a:rPr>
            </a:br>
            <a:r>
              <a:rPr lang="en-US" dirty="0">
                <a:solidFill>
                  <a:schemeClr val="bg2"/>
                </a:solidFill>
              </a:rPr>
              <a:t>Model</a:t>
            </a:r>
          </a:p>
        </p:txBody>
      </p:sp>
      <p:sp>
        <p:nvSpPr>
          <p:cNvPr id="13" name="Rectangle 11"/>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12"/>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15" name="Rectangle 13"/>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 name="Rectangle 18"/>
          <p:cNvSpPr>
            <a:spLocks noChangeArrowheads="1"/>
          </p:cNvSpPr>
          <p:nvPr/>
        </p:nvSpPr>
        <p:spPr bwMode="auto">
          <a:xfrm>
            <a:off x="487363" y="915988"/>
            <a:ext cx="2128837" cy="3132137"/>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17" name="Text Box 19"/>
          <p:cNvSpPr txBox="1">
            <a:spLocks noChangeArrowheads="1"/>
          </p:cNvSpPr>
          <p:nvPr/>
        </p:nvSpPr>
        <p:spPr bwMode="auto">
          <a:xfrm>
            <a:off x="635000"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18" name="Text Box 20"/>
          <p:cNvSpPr txBox="1">
            <a:spLocks noChangeArrowheads="1"/>
          </p:cNvSpPr>
          <p:nvPr/>
        </p:nvSpPr>
        <p:spPr bwMode="auto">
          <a:xfrm>
            <a:off x="1658938"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0066CC"/>
                </a:solidFill>
              </a:rPr>
              <a:t>User</a:t>
            </a:r>
            <a:br>
              <a:rPr lang="en-US" sz="1800" dirty="0">
                <a:solidFill>
                  <a:srgbClr val="0066CC"/>
                </a:solidFill>
              </a:rPr>
            </a:br>
            <a:r>
              <a:rPr lang="en-US" sz="1800" dirty="0">
                <a:solidFill>
                  <a:srgbClr val="0066CC"/>
                </a:solidFill>
              </a:rPr>
              <a:t>Inter.</a:t>
            </a:r>
          </a:p>
        </p:txBody>
      </p:sp>
      <p:sp>
        <p:nvSpPr>
          <p:cNvPr id="19" name="Text Box 21"/>
          <p:cNvSpPr txBox="1">
            <a:spLocks noChangeArrowheads="1"/>
          </p:cNvSpPr>
          <p:nvPr/>
        </p:nvSpPr>
        <p:spPr bwMode="auto">
          <a:xfrm>
            <a:off x="1658938" y="322580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Mech.</a:t>
            </a:r>
          </a:p>
        </p:txBody>
      </p:sp>
      <p:sp>
        <p:nvSpPr>
          <p:cNvPr id="20" name="Text Box 22"/>
          <p:cNvSpPr txBox="1">
            <a:spLocks noChangeArrowheads="1"/>
          </p:cNvSpPr>
          <p:nvPr/>
        </p:nvSpPr>
        <p:spPr bwMode="auto">
          <a:xfrm>
            <a:off x="635000" y="322580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21" name="Text Box 23"/>
          <p:cNvSpPr txBox="1">
            <a:spLocks noChangeArrowheads="1"/>
          </p:cNvSpPr>
          <p:nvPr/>
        </p:nvSpPr>
        <p:spPr bwMode="auto">
          <a:xfrm>
            <a:off x="60007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2" name="Rectangle 24"/>
          <p:cNvSpPr>
            <a:spLocks noChangeArrowheads="1"/>
          </p:cNvSpPr>
          <p:nvPr/>
        </p:nvSpPr>
        <p:spPr bwMode="auto">
          <a:xfrm>
            <a:off x="566738"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 name="Rectangle 25"/>
          <p:cNvSpPr>
            <a:spLocks noChangeArrowheads="1"/>
          </p:cNvSpPr>
          <p:nvPr/>
        </p:nvSpPr>
        <p:spPr bwMode="auto">
          <a:xfrm>
            <a:off x="1590675"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 name="Rectangle 26"/>
          <p:cNvSpPr>
            <a:spLocks noChangeArrowheads="1"/>
          </p:cNvSpPr>
          <p:nvPr/>
        </p:nvSpPr>
        <p:spPr bwMode="auto">
          <a:xfrm>
            <a:off x="1590675" y="317817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Rectangle 27"/>
          <p:cNvSpPr>
            <a:spLocks noChangeArrowheads="1"/>
          </p:cNvSpPr>
          <p:nvPr/>
        </p:nvSpPr>
        <p:spPr bwMode="auto">
          <a:xfrm>
            <a:off x="566738" y="317817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 name="AutoShape 28"/>
          <p:cNvSpPr>
            <a:spLocks/>
          </p:cNvSpPr>
          <p:nvPr/>
        </p:nvSpPr>
        <p:spPr bwMode="auto">
          <a:xfrm rot="16200000" flipV="1">
            <a:off x="1346200" y="1160463"/>
            <a:ext cx="395287" cy="2300288"/>
          </a:xfrm>
          <a:prstGeom prst="rightBrace">
            <a:avLst>
              <a:gd name="adj1" fmla="val 4849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Text Box 29"/>
          <p:cNvSpPr txBox="1">
            <a:spLocks noChangeArrowheads="1"/>
          </p:cNvSpPr>
          <p:nvPr/>
        </p:nvSpPr>
        <p:spPr bwMode="auto">
          <a:xfrm>
            <a:off x="611188" y="1195388"/>
            <a:ext cx="8810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Finan-</a:t>
            </a:r>
            <a:br>
              <a:rPr lang="en-US" sz="1600">
                <a:solidFill>
                  <a:srgbClr val="0066CC"/>
                </a:solidFill>
              </a:rPr>
            </a:br>
            <a:r>
              <a:rPr lang="en-US" sz="1600">
                <a:solidFill>
                  <a:srgbClr val="0066CC"/>
                </a:solidFill>
              </a:rPr>
              <a:t>cials</a:t>
            </a:r>
          </a:p>
        </p:txBody>
      </p:sp>
      <p:sp>
        <p:nvSpPr>
          <p:cNvPr id="28" name="Text Box 30"/>
          <p:cNvSpPr txBox="1">
            <a:spLocks noChangeArrowheads="1"/>
          </p:cNvSpPr>
          <p:nvPr/>
        </p:nvSpPr>
        <p:spPr bwMode="auto">
          <a:xfrm>
            <a:off x="1477963" y="1487488"/>
            <a:ext cx="12525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
            </a:r>
            <a:br>
              <a:rPr lang="en-US" sz="1600">
                <a:solidFill>
                  <a:srgbClr val="0066CC"/>
                </a:solidFill>
              </a:rPr>
            </a:br>
            <a:r>
              <a:rPr lang="en-US" sz="1600">
                <a:solidFill>
                  <a:srgbClr val="0066CC"/>
                </a:solidFill>
              </a:rPr>
              <a:t>Fraud Detection</a:t>
            </a:r>
          </a:p>
        </p:txBody>
      </p:sp>
      <p:sp>
        <p:nvSpPr>
          <p:cNvPr id="29" name="Text Box 31"/>
          <p:cNvSpPr txBox="1">
            <a:spLocks noChangeArrowheads="1"/>
          </p:cNvSpPr>
          <p:nvPr/>
        </p:nvSpPr>
        <p:spPr bwMode="auto">
          <a:xfrm>
            <a:off x="1338263" y="1195388"/>
            <a:ext cx="15128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Group</a:t>
            </a:r>
            <a:br>
              <a:rPr lang="en-US" sz="1600">
                <a:solidFill>
                  <a:srgbClr val="0066CC"/>
                </a:solidFill>
              </a:rPr>
            </a:br>
            <a:r>
              <a:rPr lang="en-US" sz="1600">
                <a:solidFill>
                  <a:srgbClr val="0066CC"/>
                </a:solidFill>
              </a:rPr>
              <a:t>Access</a:t>
            </a:r>
          </a:p>
        </p:txBody>
      </p:sp>
      <p:sp>
        <p:nvSpPr>
          <p:cNvPr id="30" name="Text Box 32"/>
          <p:cNvSpPr txBox="1">
            <a:spLocks noChangeArrowheads="1"/>
          </p:cNvSpPr>
          <p:nvPr/>
        </p:nvSpPr>
        <p:spPr bwMode="auto">
          <a:xfrm>
            <a:off x="436563" y="1725613"/>
            <a:ext cx="121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Maturity</a:t>
            </a:r>
          </a:p>
        </p:txBody>
      </p:sp>
      <p:sp>
        <p:nvSpPr>
          <p:cNvPr id="31" name="Rectangle 33"/>
          <p:cNvSpPr>
            <a:spLocks noChangeArrowheads="1"/>
          </p:cNvSpPr>
          <p:nvPr/>
        </p:nvSpPr>
        <p:spPr bwMode="auto">
          <a:xfrm>
            <a:off x="6637338"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 name="Rectangle 34"/>
          <p:cNvSpPr>
            <a:spLocks noChangeArrowheads="1"/>
          </p:cNvSpPr>
          <p:nvPr/>
        </p:nvSpPr>
        <p:spPr bwMode="auto">
          <a:xfrm>
            <a:off x="7661275"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 name="Rectangle 35"/>
          <p:cNvSpPr>
            <a:spLocks noChangeArrowheads="1"/>
          </p:cNvSpPr>
          <p:nvPr/>
        </p:nvSpPr>
        <p:spPr bwMode="auto">
          <a:xfrm>
            <a:off x="7661275"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 name="Rectangle 36"/>
          <p:cNvSpPr>
            <a:spLocks noChangeArrowheads="1"/>
          </p:cNvSpPr>
          <p:nvPr/>
        </p:nvSpPr>
        <p:spPr bwMode="auto">
          <a:xfrm>
            <a:off x="6637338"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 name="Text Box 37"/>
          <p:cNvSpPr txBox="1">
            <a:spLocks noChangeArrowheads="1"/>
          </p:cNvSpPr>
          <p:nvPr/>
        </p:nvSpPr>
        <p:spPr bwMode="auto">
          <a:xfrm>
            <a:off x="77295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CC33"/>
                </a:solidFill>
              </a:rPr>
              <a:t>User</a:t>
            </a:r>
            <a:br>
              <a:rPr lang="en-US" sz="1800" dirty="0">
                <a:solidFill>
                  <a:srgbClr val="33CC33"/>
                </a:solidFill>
              </a:rPr>
            </a:br>
            <a:r>
              <a:rPr lang="en-US" sz="1800" dirty="0">
                <a:solidFill>
                  <a:srgbClr val="33CC33"/>
                </a:solidFill>
              </a:rPr>
              <a:t>Inter.</a:t>
            </a:r>
          </a:p>
        </p:txBody>
      </p:sp>
      <p:sp>
        <p:nvSpPr>
          <p:cNvPr id="36" name="Text Box 38"/>
          <p:cNvSpPr txBox="1">
            <a:spLocks noChangeArrowheads="1"/>
          </p:cNvSpPr>
          <p:nvPr/>
        </p:nvSpPr>
        <p:spPr bwMode="auto">
          <a:xfrm>
            <a:off x="667702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37" name="Text Box 39"/>
          <p:cNvSpPr txBox="1">
            <a:spLocks noChangeArrowheads="1"/>
          </p:cNvSpPr>
          <p:nvPr/>
        </p:nvSpPr>
        <p:spPr bwMode="auto">
          <a:xfrm>
            <a:off x="3640138" y="862013"/>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38" name="AutoShape 40"/>
          <p:cNvSpPr>
            <a:spLocks noChangeArrowheads="1"/>
          </p:cNvSpPr>
          <p:nvPr/>
        </p:nvSpPr>
        <p:spPr bwMode="auto">
          <a:xfrm>
            <a:off x="1079500" y="3990975"/>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 name="Text Box 41"/>
          <p:cNvSpPr txBox="1">
            <a:spLocks noChangeArrowheads="1"/>
          </p:cNvSpPr>
          <p:nvPr/>
        </p:nvSpPr>
        <p:spPr bwMode="auto">
          <a:xfrm>
            <a:off x="3675063"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40" name="Rectangle 42"/>
          <p:cNvSpPr>
            <a:spLocks noChangeArrowheads="1"/>
          </p:cNvSpPr>
          <p:nvPr/>
        </p:nvSpPr>
        <p:spPr bwMode="auto">
          <a:xfrm>
            <a:off x="3606800"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 name="Text Box 43"/>
          <p:cNvSpPr txBox="1">
            <a:spLocks noChangeArrowheads="1"/>
          </p:cNvSpPr>
          <p:nvPr/>
        </p:nvSpPr>
        <p:spPr bwMode="auto">
          <a:xfrm>
            <a:off x="469900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2"/>
                </a:solidFill>
              </a:rPr>
              <a:t>User</a:t>
            </a:r>
            <a:br>
              <a:rPr lang="en-US" sz="1800" dirty="0">
                <a:solidFill>
                  <a:schemeClr val="accent2"/>
                </a:solidFill>
              </a:rPr>
            </a:br>
            <a:r>
              <a:rPr lang="en-US" sz="1800" dirty="0">
                <a:solidFill>
                  <a:schemeClr val="accent2"/>
                </a:solidFill>
              </a:rPr>
              <a:t>Inter.</a:t>
            </a:r>
          </a:p>
        </p:txBody>
      </p:sp>
      <p:sp>
        <p:nvSpPr>
          <p:cNvPr id="42" name="Rectangle 44"/>
          <p:cNvSpPr>
            <a:spLocks noChangeArrowheads="1"/>
          </p:cNvSpPr>
          <p:nvPr/>
        </p:nvSpPr>
        <p:spPr bwMode="auto">
          <a:xfrm>
            <a:off x="4630738"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 name="Text Box 45"/>
          <p:cNvSpPr txBox="1">
            <a:spLocks noChangeArrowheads="1"/>
          </p:cNvSpPr>
          <p:nvPr/>
        </p:nvSpPr>
        <p:spPr bwMode="auto">
          <a:xfrm>
            <a:off x="46990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Int.</a:t>
            </a:r>
            <a:br>
              <a:rPr lang="en-US" sz="1800">
                <a:solidFill>
                  <a:schemeClr val="accent2"/>
                </a:solidFill>
              </a:rPr>
            </a:br>
            <a:r>
              <a:rPr lang="en-US" sz="1800">
                <a:solidFill>
                  <a:schemeClr val="accent2"/>
                </a:solidFill>
              </a:rPr>
              <a:t>Mech.</a:t>
            </a:r>
          </a:p>
        </p:txBody>
      </p:sp>
      <p:sp>
        <p:nvSpPr>
          <p:cNvPr id="44" name="Rectangle 46"/>
          <p:cNvSpPr>
            <a:spLocks noChangeArrowheads="1"/>
          </p:cNvSpPr>
          <p:nvPr/>
        </p:nvSpPr>
        <p:spPr bwMode="auto">
          <a:xfrm>
            <a:off x="4630738"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 name="Text Box 47"/>
          <p:cNvSpPr txBox="1">
            <a:spLocks noChangeArrowheads="1"/>
          </p:cNvSpPr>
          <p:nvPr/>
        </p:nvSpPr>
        <p:spPr bwMode="auto">
          <a:xfrm>
            <a:off x="3675063"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46" name="Rectangle 48"/>
          <p:cNvSpPr>
            <a:spLocks noChangeArrowheads="1"/>
          </p:cNvSpPr>
          <p:nvPr/>
        </p:nvSpPr>
        <p:spPr bwMode="auto">
          <a:xfrm>
            <a:off x="3606800"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7" name="AutoShape 49"/>
          <p:cNvSpPr>
            <a:spLocks noChangeArrowheads="1"/>
          </p:cNvSpPr>
          <p:nvPr/>
        </p:nvSpPr>
        <p:spPr bwMode="auto">
          <a:xfrm>
            <a:off x="4108450"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8" name="Text Box 50"/>
          <p:cNvSpPr txBox="1">
            <a:spLocks noChangeArrowheads="1"/>
          </p:cNvSpPr>
          <p:nvPr/>
        </p:nvSpPr>
        <p:spPr bwMode="auto">
          <a:xfrm>
            <a:off x="3603625"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Product</a:t>
            </a:r>
            <a:br>
              <a:rPr lang="en-US" sz="1600">
                <a:solidFill>
                  <a:srgbClr val="FF9900"/>
                </a:solidFill>
              </a:rPr>
            </a:br>
            <a:r>
              <a:rPr lang="en-US" sz="1600">
                <a:solidFill>
                  <a:srgbClr val="FF9900"/>
                </a:solidFill>
              </a:rPr>
              <a:t>Model</a:t>
            </a:r>
          </a:p>
        </p:txBody>
      </p:sp>
      <p:sp>
        <p:nvSpPr>
          <p:cNvPr id="49" name="Text Box 51"/>
          <p:cNvSpPr txBox="1">
            <a:spLocks noChangeArrowheads="1"/>
          </p:cNvSpPr>
          <p:nvPr/>
        </p:nvSpPr>
        <p:spPr bwMode="auto">
          <a:xfrm>
            <a:off x="4487863" y="1725613"/>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Policy</a:t>
            </a:r>
            <a:br>
              <a:rPr lang="en-US" sz="1600">
                <a:solidFill>
                  <a:srgbClr val="FF9900"/>
                </a:solidFill>
              </a:rPr>
            </a:br>
            <a:r>
              <a:rPr lang="en-US" sz="1600">
                <a:solidFill>
                  <a:srgbClr val="FF9900"/>
                </a:solidFill>
              </a:rPr>
              <a:t>Validation</a:t>
            </a:r>
          </a:p>
        </p:txBody>
      </p:sp>
      <p:sp>
        <p:nvSpPr>
          <p:cNvPr id="50" name="Text Box 52"/>
          <p:cNvSpPr txBox="1">
            <a:spLocks noChangeArrowheads="1"/>
          </p:cNvSpPr>
          <p:nvPr/>
        </p:nvSpPr>
        <p:spPr bwMode="auto">
          <a:xfrm>
            <a:off x="4781550" y="1195388"/>
            <a:ext cx="666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Job-</a:t>
            </a:r>
            <a:br>
              <a:rPr lang="en-US" sz="1600">
                <a:solidFill>
                  <a:srgbClr val="FF9900"/>
                </a:solidFill>
              </a:rPr>
            </a:br>
            <a:r>
              <a:rPr lang="en-US" sz="1600">
                <a:solidFill>
                  <a:srgbClr val="FF9900"/>
                </a:solidFill>
              </a:rPr>
              <a:t>flow</a:t>
            </a:r>
          </a:p>
        </p:txBody>
      </p:sp>
      <p:sp>
        <p:nvSpPr>
          <p:cNvPr id="51" name="Text Box 53"/>
          <p:cNvSpPr txBox="1">
            <a:spLocks noChangeArrowheads="1"/>
          </p:cNvSpPr>
          <p:nvPr/>
        </p:nvSpPr>
        <p:spPr bwMode="auto">
          <a:xfrm>
            <a:off x="3632200" y="1725613"/>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Role</a:t>
            </a:r>
            <a:br>
              <a:rPr lang="en-US" sz="1600">
                <a:solidFill>
                  <a:srgbClr val="FF9900"/>
                </a:solidFill>
              </a:rPr>
            </a:br>
            <a:r>
              <a:rPr lang="en-US" sz="1600">
                <a:solidFill>
                  <a:srgbClr val="FF9900"/>
                </a:solidFill>
              </a:rPr>
              <a:t>Assign.</a:t>
            </a:r>
          </a:p>
        </p:txBody>
      </p:sp>
      <p:sp>
        <p:nvSpPr>
          <p:cNvPr id="52" name="AutoShape 54"/>
          <p:cNvSpPr>
            <a:spLocks noChangeArrowheads="1"/>
          </p:cNvSpPr>
          <p:nvPr/>
        </p:nvSpPr>
        <p:spPr bwMode="auto">
          <a:xfrm>
            <a:off x="716280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3" name="AutoShape 55"/>
          <p:cNvSpPr>
            <a:spLocks/>
          </p:cNvSpPr>
          <p:nvPr/>
        </p:nvSpPr>
        <p:spPr bwMode="auto">
          <a:xfrm rot="16200000" flipV="1">
            <a:off x="4394200" y="1206500"/>
            <a:ext cx="395288" cy="2300288"/>
          </a:xfrm>
          <a:prstGeom prst="rightBrace">
            <a:avLst>
              <a:gd name="adj1" fmla="val 4849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4" name="AutoShape 56"/>
          <p:cNvSpPr>
            <a:spLocks/>
          </p:cNvSpPr>
          <p:nvPr/>
        </p:nvSpPr>
        <p:spPr bwMode="auto">
          <a:xfrm rot="16200000" flipV="1">
            <a:off x="7412038" y="1222375"/>
            <a:ext cx="395288" cy="2300287"/>
          </a:xfrm>
          <a:prstGeom prst="rightBrace">
            <a:avLst>
              <a:gd name="adj1" fmla="val 4849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5" name="Text Box 57"/>
          <p:cNvSpPr txBox="1">
            <a:spLocks noChangeArrowheads="1"/>
          </p:cNvSpPr>
          <p:nvPr/>
        </p:nvSpPr>
        <p:spPr bwMode="auto">
          <a:xfrm>
            <a:off x="6613525"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Billing</a:t>
            </a:r>
            <a:br>
              <a:rPr lang="en-US" sz="1600">
                <a:solidFill>
                  <a:srgbClr val="33CC33"/>
                </a:solidFill>
              </a:rPr>
            </a:br>
            <a:r>
              <a:rPr lang="en-US" sz="1600">
                <a:solidFill>
                  <a:srgbClr val="33CC33"/>
                </a:solidFill>
              </a:rPr>
              <a:t>Plan</a:t>
            </a:r>
          </a:p>
        </p:txBody>
      </p:sp>
      <p:sp>
        <p:nvSpPr>
          <p:cNvPr id="56" name="Text Box 58"/>
          <p:cNvSpPr txBox="1">
            <a:spLocks noChangeArrowheads="1"/>
          </p:cNvSpPr>
          <p:nvPr/>
        </p:nvSpPr>
        <p:spPr bwMode="auto">
          <a:xfrm>
            <a:off x="7497763" y="1725613"/>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Delinq.</a:t>
            </a:r>
            <a:br>
              <a:rPr lang="en-US" sz="1600">
                <a:solidFill>
                  <a:srgbClr val="33CC33"/>
                </a:solidFill>
              </a:rPr>
            </a:br>
            <a:r>
              <a:rPr lang="en-US" sz="1600">
                <a:solidFill>
                  <a:srgbClr val="33CC33"/>
                </a:solidFill>
              </a:rPr>
              <a:t>Workflow</a:t>
            </a:r>
          </a:p>
        </p:txBody>
      </p:sp>
      <p:sp>
        <p:nvSpPr>
          <p:cNvPr id="57" name="Text Box 59"/>
          <p:cNvSpPr txBox="1">
            <a:spLocks noChangeArrowheads="1"/>
          </p:cNvSpPr>
          <p:nvPr/>
        </p:nvSpPr>
        <p:spPr bwMode="auto">
          <a:xfrm>
            <a:off x="7608888" y="1195388"/>
            <a:ext cx="1047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Payment</a:t>
            </a:r>
            <a:br>
              <a:rPr lang="en-US" sz="1600">
                <a:solidFill>
                  <a:srgbClr val="33CC33"/>
                </a:solidFill>
              </a:rPr>
            </a:br>
            <a:r>
              <a:rPr lang="en-US" sz="1600">
                <a:solidFill>
                  <a:srgbClr val="33CC33"/>
                </a:solidFill>
              </a:rPr>
              <a:t>Plan</a:t>
            </a:r>
          </a:p>
        </p:txBody>
      </p:sp>
      <p:sp>
        <p:nvSpPr>
          <p:cNvPr id="58" name="Text Box 60"/>
          <p:cNvSpPr txBox="1">
            <a:spLocks noChangeArrowheads="1"/>
          </p:cNvSpPr>
          <p:nvPr/>
        </p:nvSpPr>
        <p:spPr bwMode="auto">
          <a:xfrm>
            <a:off x="6642100" y="1725613"/>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Charge</a:t>
            </a:r>
            <a:br>
              <a:rPr lang="en-US" sz="1600">
                <a:solidFill>
                  <a:srgbClr val="33CC33"/>
                </a:solidFill>
              </a:rPr>
            </a:br>
            <a:r>
              <a:rPr lang="en-US" sz="1600">
                <a:solidFill>
                  <a:srgbClr val="33CC33"/>
                </a:solidFill>
              </a:rPr>
              <a:t>Pattern</a:t>
            </a:r>
          </a:p>
        </p:txBody>
      </p:sp>
      <p:sp>
        <p:nvSpPr>
          <p:cNvPr id="59"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60"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62"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19047523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Configuration courses</a:t>
            </a:r>
          </a:p>
        </p:txBody>
      </p:sp>
      <p:sp>
        <p:nvSpPr>
          <p:cNvPr id="5" name="Rectangle 2"/>
          <p:cNvSpPr>
            <a:spLocks noChangeArrowheads="1"/>
          </p:cNvSpPr>
          <p:nvPr/>
        </p:nvSpPr>
        <p:spPr bwMode="auto">
          <a:xfrm>
            <a:off x="2654300" y="909638"/>
            <a:ext cx="2128838" cy="3132137"/>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 name="Rectangle 3"/>
          <p:cNvSpPr>
            <a:spLocks noChangeArrowheads="1"/>
          </p:cNvSpPr>
          <p:nvPr/>
        </p:nvSpPr>
        <p:spPr bwMode="auto">
          <a:xfrm>
            <a:off x="4811713" y="915988"/>
            <a:ext cx="2128837" cy="3132137"/>
          </a:xfrm>
          <a:prstGeom prst="rect">
            <a:avLst/>
          </a:prstGeom>
          <a:solidFill>
            <a:schemeClr val="tx1"/>
          </a:solidFill>
          <a:ln w="28575" algn="ctr">
            <a:solidFill>
              <a:srgbClr val="33CC33"/>
            </a:solidFill>
            <a:miter lim="800000"/>
            <a:headEnd/>
            <a:tailEnd/>
          </a:ln>
        </p:spPr>
        <p:txBody>
          <a:bodyPr lIns="0" tIns="0" rIns="0" bIns="0" anchor="ctr">
            <a:spAutoFit/>
          </a:bodyPr>
          <a:lstStyle/>
          <a:p>
            <a:endParaRPr lang="en-US"/>
          </a:p>
        </p:txBody>
      </p:sp>
      <p:sp>
        <p:nvSpPr>
          <p:cNvPr id="7" name="Text Box 4"/>
          <p:cNvSpPr txBox="1">
            <a:spLocks noChangeArrowheads="1"/>
          </p:cNvSpPr>
          <p:nvPr/>
        </p:nvSpPr>
        <p:spPr bwMode="auto">
          <a:xfrm>
            <a:off x="495935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8" name="Rectangle 5"/>
          <p:cNvSpPr>
            <a:spLocks noChangeArrowheads="1"/>
          </p:cNvSpPr>
          <p:nvPr/>
        </p:nvSpPr>
        <p:spPr bwMode="auto">
          <a:xfrm>
            <a:off x="520700" y="4476750"/>
            <a:ext cx="6891338"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9" name="Text Box 7"/>
          <p:cNvSpPr txBox="1">
            <a:spLocks noChangeArrowheads="1"/>
          </p:cNvSpPr>
          <p:nvPr/>
        </p:nvSpPr>
        <p:spPr bwMode="auto">
          <a:xfrm>
            <a:off x="741363" y="4527550"/>
            <a:ext cx="6288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10" name="Text Box 8"/>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11" name="Rectangle 9"/>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 name="Text Box 10"/>
          <p:cNvSpPr txBox="1">
            <a:spLocks noChangeArrowheads="1"/>
          </p:cNvSpPr>
          <p:nvPr/>
        </p:nvSpPr>
        <p:spPr bwMode="auto">
          <a:xfrm>
            <a:off x="23876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13" name="Rectangle 11"/>
          <p:cNvSpPr>
            <a:spLocks noChangeArrowheads="1"/>
          </p:cNvSpPr>
          <p:nvPr/>
        </p:nvSpPr>
        <p:spPr bwMode="auto">
          <a:xfrm>
            <a:off x="22939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Rectangle 16"/>
          <p:cNvSpPr>
            <a:spLocks noChangeArrowheads="1"/>
          </p:cNvSpPr>
          <p:nvPr/>
        </p:nvSpPr>
        <p:spPr bwMode="auto">
          <a:xfrm>
            <a:off x="487363" y="915988"/>
            <a:ext cx="2128837" cy="3132137"/>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15" name="Text Box 17"/>
          <p:cNvSpPr txBox="1">
            <a:spLocks noChangeArrowheads="1"/>
          </p:cNvSpPr>
          <p:nvPr/>
        </p:nvSpPr>
        <p:spPr bwMode="auto">
          <a:xfrm>
            <a:off x="635000"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16" name="Text Box 18"/>
          <p:cNvSpPr txBox="1">
            <a:spLocks noChangeArrowheads="1"/>
          </p:cNvSpPr>
          <p:nvPr/>
        </p:nvSpPr>
        <p:spPr bwMode="auto">
          <a:xfrm>
            <a:off x="1658938"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User</a:t>
            </a:r>
            <a:br>
              <a:rPr lang="en-US" sz="1800">
                <a:solidFill>
                  <a:srgbClr val="0066CC"/>
                </a:solidFill>
              </a:rPr>
            </a:br>
            <a:r>
              <a:rPr lang="en-US" sz="1800">
                <a:solidFill>
                  <a:srgbClr val="0066CC"/>
                </a:solidFill>
              </a:rPr>
              <a:t>Inter.</a:t>
            </a:r>
          </a:p>
        </p:txBody>
      </p:sp>
      <p:sp>
        <p:nvSpPr>
          <p:cNvPr id="17" name="Text Box 19"/>
          <p:cNvSpPr txBox="1">
            <a:spLocks noChangeArrowheads="1"/>
          </p:cNvSpPr>
          <p:nvPr/>
        </p:nvSpPr>
        <p:spPr bwMode="auto">
          <a:xfrm>
            <a:off x="60007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18" name="Rectangle 20"/>
          <p:cNvSpPr>
            <a:spLocks noChangeArrowheads="1"/>
          </p:cNvSpPr>
          <p:nvPr/>
        </p:nvSpPr>
        <p:spPr bwMode="auto">
          <a:xfrm>
            <a:off x="566738"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Rectangle 21"/>
          <p:cNvSpPr>
            <a:spLocks noChangeArrowheads="1"/>
          </p:cNvSpPr>
          <p:nvPr/>
        </p:nvSpPr>
        <p:spPr bwMode="auto">
          <a:xfrm>
            <a:off x="1590675"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 name="Text Box 22"/>
          <p:cNvSpPr txBox="1">
            <a:spLocks noChangeArrowheads="1"/>
          </p:cNvSpPr>
          <p:nvPr/>
        </p:nvSpPr>
        <p:spPr bwMode="auto">
          <a:xfrm>
            <a:off x="611188" y="1195388"/>
            <a:ext cx="8810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Finan-</a:t>
            </a:r>
            <a:br>
              <a:rPr lang="en-US" sz="1600">
                <a:solidFill>
                  <a:srgbClr val="0066CC"/>
                </a:solidFill>
              </a:rPr>
            </a:br>
            <a:r>
              <a:rPr lang="en-US" sz="1600">
                <a:solidFill>
                  <a:srgbClr val="0066CC"/>
                </a:solidFill>
              </a:rPr>
              <a:t>cials</a:t>
            </a:r>
          </a:p>
        </p:txBody>
      </p:sp>
      <p:sp>
        <p:nvSpPr>
          <p:cNvPr id="21" name="Text Box 23"/>
          <p:cNvSpPr txBox="1">
            <a:spLocks noChangeArrowheads="1"/>
          </p:cNvSpPr>
          <p:nvPr/>
        </p:nvSpPr>
        <p:spPr bwMode="auto">
          <a:xfrm>
            <a:off x="1477963" y="1773238"/>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AB</a:t>
            </a:r>
            <a:br>
              <a:rPr lang="en-US" sz="1600">
                <a:solidFill>
                  <a:srgbClr val="0066CC"/>
                </a:solidFill>
              </a:rPr>
            </a:br>
            <a:r>
              <a:rPr lang="en-US" sz="1600">
                <a:solidFill>
                  <a:srgbClr val="0066CC"/>
                </a:solidFill>
              </a:rPr>
              <a:t>Integration</a:t>
            </a:r>
          </a:p>
        </p:txBody>
      </p:sp>
      <p:sp>
        <p:nvSpPr>
          <p:cNvPr id="22" name="Text Box 24"/>
          <p:cNvSpPr txBox="1">
            <a:spLocks noChangeArrowheads="1"/>
          </p:cNvSpPr>
          <p:nvPr/>
        </p:nvSpPr>
        <p:spPr bwMode="auto">
          <a:xfrm>
            <a:off x="1403350" y="1195388"/>
            <a:ext cx="1352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Validation</a:t>
            </a:r>
          </a:p>
        </p:txBody>
      </p:sp>
      <p:sp>
        <p:nvSpPr>
          <p:cNvPr id="23" name="Text Box 25"/>
          <p:cNvSpPr txBox="1">
            <a:spLocks noChangeArrowheads="1"/>
          </p:cNvSpPr>
          <p:nvPr/>
        </p:nvSpPr>
        <p:spPr bwMode="auto">
          <a:xfrm>
            <a:off x="436563" y="1773238"/>
            <a:ext cx="121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Maturity</a:t>
            </a:r>
          </a:p>
        </p:txBody>
      </p:sp>
      <p:sp>
        <p:nvSpPr>
          <p:cNvPr id="24" name="Rectangle 26"/>
          <p:cNvSpPr>
            <a:spLocks noChangeArrowheads="1"/>
          </p:cNvSpPr>
          <p:nvPr/>
        </p:nvSpPr>
        <p:spPr bwMode="auto">
          <a:xfrm>
            <a:off x="4891088"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Rectangle 27"/>
          <p:cNvSpPr>
            <a:spLocks noChangeArrowheads="1"/>
          </p:cNvSpPr>
          <p:nvPr/>
        </p:nvSpPr>
        <p:spPr bwMode="auto">
          <a:xfrm>
            <a:off x="5915025"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 name="Text Box 28"/>
          <p:cNvSpPr txBox="1">
            <a:spLocks noChangeArrowheads="1"/>
          </p:cNvSpPr>
          <p:nvPr/>
        </p:nvSpPr>
        <p:spPr bwMode="auto">
          <a:xfrm>
            <a:off x="598328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User</a:t>
            </a:r>
            <a:br>
              <a:rPr lang="en-US" sz="1800">
                <a:solidFill>
                  <a:srgbClr val="33CC33"/>
                </a:solidFill>
              </a:rPr>
            </a:br>
            <a:r>
              <a:rPr lang="en-US" sz="1800">
                <a:solidFill>
                  <a:srgbClr val="33CC33"/>
                </a:solidFill>
              </a:rPr>
              <a:t>Inter.</a:t>
            </a:r>
          </a:p>
        </p:txBody>
      </p:sp>
      <p:sp>
        <p:nvSpPr>
          <p:cNvPr id="27" name="Text Box 29"/>
          <p:cNvSpPr txBox="1">
            <a:spLocks noChangeArrowheads="1"/>
          </p:cNvSpPr>
          <p:nvPr/>
        </p:nvSpPr>
        <p:spPr bwMode="auto">
          <a:xfrm>
            <a:off x="493077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28" name="Text Box 30"/>
          <p:cNvSpPr txBox="1">
            <a:spLocks noChangeArrowheads="1"/>
          </p:cNvSpPr>
          <p:nvPr/>
        </p:nvSpPr>
        <p:spPr bwMode="auto">
          <a:xfrm>
            <a:off x="2767013" y="862013"/>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9" name="AutoShape 31"/>
          <p:cNvSpPr>
            <a:spLocks noChangeArrowheads="1"/>
          </p:cNvSpPr>
          <p:nvPr/>
        </p:nvSpPr>
        <p:spPr bwMode="auto">
          <a:xfrm>
            <a:off x="1079500" y="3990975"/>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 name="Text Box 32"/>
          <p:cNvSpPr txBox="1">
            <a:spLocks noChangeArrowheads="1"/>
          </p:cNvSpPr>
          <p:nvPr/>
        </p:nvSpPr>
        <p:spPr bwMode="auto">
          <a:xfrm>
            <a:off x="2801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31" name="Rectangle 33"/>
          <p:cNvSpPr>
            <a:spLocks noChangeArrowheads="1"/>
          </p:cNvSpPr>
          <p:nvPr/>
        </p:nvSpPr>
        <p:spPr bwMode="auto">
          <a:xfrm>
            <a:off x="2733675"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 name="Text Box 34"/>
          <p:cNvSpPr txBox="1">
            <a:spLocks noChangeArrowheads="1"/>
          </p:cNvSpPr>
          <p:nvPr/>
        </p:nvSpPr>
        <p:spPr bwMode="auto">
          <a:xfrm>
            <a:off x="3825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User</a:t>
            </a:r>
            <a:br>
              <a:rPr lang="en-US" sz="1800">
                <a:solidFill>
                  <a:schemeClr val="accent2"/>
                </a:solidFill>
              </a:rPr>
            </a:br>
            <a:r>
              <a:rPr lang="en-US" sz="1800">
                <a:solidFill>
                  <a:schemeClr val="accent2"/>
                </a:solidFill>
              </a:rPr>
              <a:t>Inter.</a:t>
            </a:r>
          </a:p>
        </p:txBody>
      </p:sp>
      <p:sp>
        <p:nvSpPr>
          <p:cNvPr id="33" name="Rectangle 35"/>
          <p:cNvSpPr>
            <a:spLocks noChangeArrowheads="1"/>
          </p:cNvSpPr>
          <p:nvPr/>
        </p:nvSpPr>
        <p:spPr bwMode="auto">
          <a:xfrm>
            <a:off x="3757613"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 name="AutoShape 36"/>
          <p:cNvSpPr>
            <a:spLocks noChangeArrowheads="1"/>
          </p:cNvSpPr>
          <p:nvPr/>
        </p:nvSpPr>
        <p:spPr bwMode="auto">
          <a:xfrm>
            <a:off x="3235325"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5" name="Text Box 37"/>
          <p:cNvSpPr txBox="1">
            <a:spLocks noChangeArrowheads="1"/>
          </p:cNvSpPr>
          <p:nvPr/>
        </p:nvSpPr>
        <p:spPr bwMode="auto">
          <a:xfrm>
            <a:off x="2730500"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Product</a:t>
            </a:r>
            <a:br>
              <a:rPr lang="en-US" sz="1600">
                <a:solidFill>
                  <a:srgbClr val="FF9900"/>
                </a:solidFill>
              </a:rPr>
            </a:br>
            <a:r>
              <a:rPr lang="en-US" sz="1600">
                <a:solidFill>
                  <a:srgbClr val="FF9900"/>
                </a:solidFill>
              </a:rPr>
              <a:t>Model</a:t>
            </a:r>
          </a:p>
        </p:txBody>
      </p:sp>
      <p:sp>
        <p:nvSpPr>
          <p:cNvPr id="36" name="Text Box 38"/>
          <p:cNvSpPr txBox="1">
            <a:spLocks noChangeArrowheads="1"/>
          </p:cNvSpPr>
          <p:nvPr/>
        </p:nvSpPr>
        <p:spPr bwMode="auto">
          <a:xfrm>
            <a:off x="3614738" y="1773238"/>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Policy</a:t>
            </a:r>
            <a:br>
              <a:rPr lang="en-US" sz="1600">
                <a:solidFill>
                  <a:srgbClr val="FF9900"/>
                </a:solidFill>
              </a:rPr>
            </a:br>
            <a:r>
              <a:rPr lang="en-US" sz="1600">
                <a:solidFill>
                  <a:srgbClr val="FF9900"/>
                </a:solidFill>
              </a:rPr>
              <a:t>Validation</a:t>
            </a:r>
          </a:p>
        </p:txBody>
      </p:sp>
      <p:sp>
        <p:nvSpPr>
          <p:cNvPr id="37" name="Text Box 39"/>
          <p:cNvSpPr txBox="1">
            <a:spLocks noChangeArrowheads="1"/>
          </p:cNvSpPr>
          <p:nvPr/>
        </p:nvSpPr>
        <p:spPr bwMode="auto">
          <a:xfrm>
            <a:off x="3908425" y="1195388"/>
            <a:ext cx="666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Job-</a:t>
            </a:r>
            <a:br>
              <a:rPr lang="en-US" sz="1600">
                <a:solidFill>
                  <a:srgbClr val="FF9900"/>
                </a:solidFill>
              </a:rPr>
            </a:br>
            <a:r>
              <a:rPr lang="en-US" sz="1600">
                <a:solidFill>
                  <a:srgbClr val="FF9900"/>
                </a:solidFill>
              </a:rPr>
              <a:t>flow</a:t>
            </a:r>
          </a:p>
        </p:txBody>
      </p:sp>
      <p:sp>
        <p:nvSpPr>
          <p:cNvPr id="38" name="Text Box 40"/>
          <p:cNvSpPr txBox="1">
            <a:spLocks noChangeArrowheads="1"/>
          </p:cNvSpPr>
          <p:nvPr/>
        </p:nvSpPr>
        <p:spPr bwMode="auto">
          <a:xfrm>
            <a:off x="2759075" y="1773238"/>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Role</a:t>
            </a:r>
            <a:br>
              <a:rPr lang="en-US" sz="1600">
                <a:solidFill>
                  <a:srgbClr val="FF9900"/>
                </a:solidFill>
              </a:rPr>
            </a:br>
            <a:r>
              <a:rPr lang="en-US" sz="1600">
                <a:solidFill>
                  <a:srgbClr val="FF9900"/>
                </a:solidFill>
              </a:rPr>
              <a:t>Assign.</a:t>
            </a:r>
          </a:p>
        </p:txBody>
      </p:sp>
      <p:sp>
        <p:nvSpPr>
          <p:cNvPr id="39" name="Text Box 41"/>
          <p:cNvSpPr txBox="1">
            <a:spLocks noChangeArrowheads="1"/>
          </p:cNvSpPr>
          <p:nvPr/>
        </p:nvSpPr>
        <p:spPr bwMode="auto">
          <a:xfrm>
            <a:off x="4899025"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Billing</a:t>
            </a:r>
            <a:br>
              <a:rPr lang="en-US" sz="1600">
                <a:solidFill>
                  <a:srgbClr val="33CC33"/>
                </a:solidFill>
              </a:rPr>
            </a:br>
            <a:r>
              <a:rPr lang="en-US" sz="1600">
                <a:solidFill>
                  <a:srgbClr val="33CC33"/>
                </a:solidFill>
              </a:rPr>
              <a:t>Plan</a:t>
            </a:r>
          </a:p>
        </p:txBody>
      </p:sp>
      <p:sp>
        <p:nvSpPr>
          <p:cNvPr id="40" name="Text Box 42"/>
          <p:cNvSpPr txBox="1">
            <a:spLocks noChangeArrowheads="1"/>
          </p:cNvSpPr>
          <p:nvPr/>
        </p:nvSpPr>
        <p:spPr bwMode="auto">
          <a:xfrm>
            <a:off x="5783263" y="1773238"/>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Delinq.</a:t>
            </a:r>
            <a:br>
              <a:rPr lang="en-US" sz="1600">
                <a:solidFill>
                  <a:srgbClr val="33CC33"/>
                </a:solidFill>
              </a:rPr>
            </a:br>
            <a:r>
              <a:rPr lang="en-US" sz="1600">
                <a:solidFill>
                  <a:srgbClr val="33CC33"/>
                </a:solidFill>
              </a:rPr>
              <a:t>Workflow</a:t>
            </a:r>
          </a:p>
        </p:txBody>
      </p:sp>
      <p:sp>
        <p:nvSpPr>
          <p:cNvPr id="41" name="Text Box 43"/>
          <p:cNvSpPr txBox="1">
            <a:spLocks noChangeArrowheads="1"/>
          </p:cNvSpPr>
          <p:nvPr/>
        </p:nvSpPr>
        <p:spPr bwMode="auto">
          <a:xfrm>
            <a:off x="5894388" y="1195388"/>
            <a:ext cx="1047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Payment</a:t>
            </a:r>
            <a:br>
              <a:rPr lang="en-US" sz="1600">
                <a:solidFill>
                  <a:srgbClr val="33CC33"/>
                </a:solidFill>
              </a:rPr>
            </a:br>
            <a:r>
              <a:rPr lang="en-US" sz="1600">
                <a:solidFill>
                  <a:srgbClr val="33CC33"/>
                </a:solidFill>
              </a:rPr>
              <a:t>Plan</a:t>
            </a:r>
          </a:p>
        </p:txBody>
      </p:sp>
      <p:sp>
        <p:nvSpPr>
          <p:cNvPr id="42" name="Text Box 44"/>
          <p:cNvSpPr txBox="1">
            <a:spLocks noChangeArrowheads="1"/>
          </p:cNvSpPr>
          <p:nvPr/>
        </p:nvSpPr>
        <p:spPr bwMode="auto">
          <a:xfrm>
            <a:off x="4927600" y="1773238"/>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Charge</a:t>
            </a:r>
            <a:br>
              <a:rPr lang="en-US" sz="1600">
                <a:solidFill>
                  <a:srgbClr val="33CC33"/>
                </a:solidFill>
              </a:rPr>
            </a:br>
            <a:r>
              <a:rPr lang="en-US" sz="1600">
                <a:solidFill>
                  <a:srgbClr val="33CC33"/>
                </a:solidFill>
              </a:rPr>
              <a:t>Pattern</a:t>
            </a:r>
          </a:p>
        </p:txBody>
      </p:sp>
      <p:sp>
        <p:nvSpPr>
          <p:cNvPr id="43" name="Text Box 45"/>
          <p:cNvSpPr txBox="1">
            <a:spLocks noChangeArrowheads="1"/>
          </p:cNvSpPr>
          <p:nvPr/>
        </p:nvSpPr>
        <p:spPr bwMode="auto">
          <a:xfrm>
            <a:off x="7342188" y="4957763"/>
            <a:ext cx="1841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bg1"/>
                </a:solidFill>
              </a:rPr>
              <a:t>"Fundamental"</a:t>
            </a:r>
            <a:br>
              <a:rPr lang="en-US" sz="1800">
                <a:solidFill>
                  <a:schemeClr val="bg1"/>
                </a:solidFill>
              </a:rPr>
            </a:br>
            <a:r>
              <a:rPr lang="en-US" sz="1800">
                <a:solidFill>
                  <a:schemeClr val="bg1"/>
                </a:solidFill>
              </a:rPr>
              <a:t>Configuration</a:t>
            </a:r>
          </a:p>
        </p:txBody>
      </p:sp>
      <p:sp>
        <p:nvSpPr>
          <p:cNvPr id="44" name="AutoShape 46"/>
          <p:cNvSpPr>
            <a:spLocks noChangeArrowheads="1"/>
          </p:cNvSpPr>
          <p:nvPr/>
        </p:nvSpPr>
        <p:spPr bwMode="auto">
          <a:xfrm>
            <a:off x="540385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 name="Text Box 47"/>
          <p:cNvSpPr txBox="1">
            <a:spLocks noChangeArrowheads="1"/>
          </p:cNvSpPr>
          <p:nvPr/>
        </p:nvSpPr>
        <p:spPr bwMode="auto">
          <a:xfrm>
            <a:off x="6985000" y="2141538"/>
            <a:ext cx="1762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bg1"/>
                </a:solidFill>
              </a:rPr>
              <a:t>Application</a:t>
            </a:r>
            <a:br>
              <a:rPr lang="en-US" sz="1800">
                <a:solidFill>
                  <a:schemeClr val="bg1"/>
                </a:solidFill>
              </a:rPr>
            </a:br>
            <a:r>
              <a:rPr lang="en-US" sz="1800">
                <a:solidFill>
                  <a:schemeClr val="bg1"/>
                </a:solidFill>
              </a:rPr>
              <a:t>Configuration</a:t>
            </a:r>
          </a:p>
        </p:txBody>
      </p:sp>
      <p:sp>
        <p:nvSpPr>
          <p:cNvPr id="46" name="Text Box 48"/>
          <p:cNvSpPr txBox="1">
            <a:spLocks noChangeArrowheads="1"/>
          </p:cNvSpPr>
          <p:nvPr/>
        </p:nvSpPr>
        <p:spPr bwMode="auto">
          <a:xfrm>
            <a:off x="5983288" y="3248025"/>
            <a:ext cx="793750" cy="549275"/>
          </a:xfrm>
          <a:prstGeom prst="rect">
            <a:avLst/>
          </a:prstGeom>
          <a:noFill/>
          <a:ln w="28575" algn="ctr">
            <a:noFill/>
            <a:miter lim="800000"/>
            <a:headEnd/>
            <a:tailEnd/>
          </a:ln>
        </p:spPr>
        <p:txBody>
          <a:bodyPr lIns="0" tIns="0" rIns="0" bIns="0">
            <a:spAutoFit/>
          </a:bodyPr>
          <a:lstStyle/>
          <a:p>
            <a:pPr>
              <a:defRPr/>
            </a:pPr>
            <a:r>
              <a:rPr lang="en-US" sz="1800" dirty="0">
                <a:solidFill>
                  <a:schemeClr val="tx1">
                    <a:lumMod val="75000"/>
                  </a:schemeClr>
                </a:solidFill>
              </a:rPr>
              <a:t>Int.</a:t>
            </a:r>
            <a:br>
              <a:rPr lang="en-US" sz="1800" dirty="0">
                <a:solidFill>
                  <a:schemeClr val="tx1">
                    <a:lumMod val="75000"/>
                  </a:schemeClr>
                </a:solidFill>
              </a:rPr>
            </a:br>
            <a:r>
              <a:rPr lang="en-US" sz="1800" dirty="0">
                <a:solidFill>
                  <a:schemeClr val="tx1">
                    <a:lumMod val="75000"/>
                  </a:schemeClr>
                </a:solidFill>
              </a:rPr>
              <a:t>Mech.</a:t>
            </a:r>
          </a:p>
        </p:txBody>
      </p:sp>
      <p:sp>
        <p:nvSpPr>
          <p:cNvPr id="47" name="Text Box 49"/>
          <p:cNvSpPr txBox="1">
            <a:spLocks noChangeArrowheads="1"/>
          </p:cNvSpPr>
          <p:nvPr/>
        </p:nvSpPr>
        <p:spPr bwMode="auto">
          <a:xfrm>
            <a:off x="495935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
        <p:nvSpPr>
          <p:cNvPr id="48" name="Text Box 50"/>
          <p:cNvSpPr txBox="1">
            <a:spLocks noChangeArrowheads="1"/>
          </p:cNvSpPr>
          <p:nvPr/>
        </p:nvSpPr>
        <p:spPr bwMode="auto">
          <a:xfrm>
            <a:off x="1658938" y="3225800"/>
            <a:ext cx="793750" cy="549275"/>
          </a:xfrm>
          <a:prstGeom prst="rect">
            <a:avLst/>
          </a:prstGeom>
          <a:noFill/>
          <a:ln w="28575" algn="ctr">
            <a:noFill/>
            <a:miter lim="800000"/>
            <a:headEnd/>
            <a:tailEnd/>
          </a:ln>
        </p:spPr>
        <p:txBody>
          <a:bodyPr lIns="0" tIns="0" rIns="0" bIns="0">
            <a:spAutoFit/>
          </a:bodyPr>
          <a:lstStyle/>
          <a:p>
            <a:pPr>
              <a:defRPr/>
            </a:pPr>
            <a:r>
              <a:rPr lang="en-US" sz="1800" dirty="0">
                <a:solidFill>
                  <a:schemeClr val="tx1">
                    <a:lumMod val="75000"/>
                  </a:schemeClr>
                </a:solidFill>
              </a:rPr>
              <a:t>Int.</a:t>
            </a:r>
            <a:br>
              <a:rPr lang="en-US" sz="1800" dirty="0">
                <a:solidFill>
                  <a:schemeClr val="tx1">
                    <a:lumMod val="75000"/>
                  </a:schemeClr>
                </a:solidFill>
              </a:rPr>
            </a:br>
            <a:r>
              <a:rPr lang="en-US" sz="1800" dirty="0">
                <a:solidFill>
                  <a:schemeClr val="tx1">
                    <a:lumMod val="75000"/>
                  </a:schemeClr>
                </a:solidFill>
              </a:rPr>
              <a:t>Mech.</a:t>
            </a:r>
          </a:p>
        </p:txBody>
      </p:sp>
      <p:sp>
        <p:nvSpPr>
          <p:cNvPr id="49" name="Text Box 51"/>
          <p:cNvSpPr txBox="1">
            <a:spLocks noChangeArrowheads="1"/>
          </p:cNvSpPr>
          <p:nvPr/>
        </p:nvSpPr>
        <p:spPr bwMode="auto">
          <a:xfrm>
            <a:off x="635000" y="322580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50" name="Rectangle 52"/>
          <p:cNvSpPr>
            <a:spLocks noChangeArrowheads="1"/>
          </p:cNvSpPr>
          <p:nvPr/>
        </p:nvSpPr>
        <p:spPr bwMode="auto">
          <a:xfrm>
            <a:off x="1590675" y="3178175"/>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dirty="0"/>
          </a:p>
        </p:txBody>
      </p:sp>
      <p:sp>
        <p:nvSpPr>
          <p:cNvPr id="51" name="Rectangle 53"/>
          <p:cNvSpPr>
            <a:spLocks noChangeArrowheads="1"/>
          </p:cNvSpPr>
          <p:nvPr/>
        </p:nvSpPr>
        <p:spPr bwMode="auto">
          <a:xfrm>
            <a:off x="566738" y="317817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2" name="Rectangle 54"/>
          <p:cNvSpPr>
            <a:spLocks noChangeArrowheads="1"/>
          </p:cNvSpPr>
          <p:nvPr/>
        </p:nvSpPr>
        <p:spPr bwMode="auto">
          <a:xfrm>
            <a:off x="5915025" y="3200400"/>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dirty="0"/>
          </a:p>
        </p:txBody>
      </p:sp>
      <p:sp>
        <p:nvSpPr>
          <p:cNvPr id="53" name="Rectangle 55"/>
          <p:cNvSpPr>
            <a:spLocks noChangeArrowheads="1"/>
          </p:cNvSpPr>
          <p:nvPr/>
        </p:nvSpPr>
        <p:spPr bwMode="auto">
          <a:xfrm>
            <a:off x="4891088"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4" name="Text Box 56"/>
          <p:cNvSpPr txBox="1">
            <a:spLocks noChangeArrowheads="1"/>
          </p:cNvSpPr>
          <p:nvPr/>
        </p:nvSpPr>
        <p:spPr bwMode="auto">
          <a:xfrm>
            <a:off x="3825875" y="3248025"/>
            <a:ext cx="793750" cy="549275"/>
          </a:xfrm>
          <a:prstGeom prst="rect">
            <a:avLst/>
          </a:prstGeom>
          <a:noFill/>
          <a:ln w="28575" algn="ctr">
            <a:noFill/>
            <a:miter lim="800000"/>
            <a:headEnd/>
            <a:tailEnd/>
          </a:ln>
        </p:spPr>
        <p:txBody>
          <a:bodyPr lIns="0" tIns="0" rIns="0" bIns="0">
            <a:spAutoFit/>
          </a:bodyPr>
          <a:lstStyle/>
          <a:p>
            <a:pPr>
              <a:defRPr/>
            </a:pPr>
            <a:r>
              <a:rPr lang="en-US" sz="1800" dirty="0">
                <a:solidFill>
                  <a:schemeClr val="tx1">
                    <a:lumMod val="75000"/>
                  </a:schemeClr>
                </a:solidFill>
              </a:rPr>
              <a:t>Int.</a:t>
            </a:r>
            <a:br>
              <a:rPr lang="en-US" sz="1800" dirty="0">
                <a:solidFill>
                  <a:schemeClr val="tx1">
                    <a:lumMod val="75000"/>
                  </a:schemeClr>
                </a:solidFill>
              </a:rPr>
            </a:br>
            <a:r>
              <a:rPr lang="en-US" sz="1800" dirty="0">
                <a:solidFill>
                  <a:schemeClr val="tx1">
                    <a:lumMod val="75000"/>
                  </a:schemeClr>
                </a:solidFill>
              </a:rPr>
              <a:t>Mech.</a:t>
            </a:r>
          </a:p>
        </p:txBody>
      </p:sp>
      <p:sp>
        <p:nvSpPr>
          <p:cNvPr id="55" name="Rectangle 57"/>
          <p:cNvSpPr>
            <a:spLocks noChangeArrowheads="1"/>
          </p:cNvSpPr>
          <p:nvPr/>
        </p:nvSpPr>
        <p:spPr bwMode="auto">
          <a:xfrm>
            <a:off x="3757613" y="3200400"/>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dirty="0"/>
          </a:p>
        </p:txBody>
      </p:sp>
      <p:sp>
        <p:nvSpPr>
          <p:cNvPr id="56" name="Text Box 58"/>
          <p:cNvSpPr txBox="1">
            <a:spLocks noChangeArrowheads="1"/>
          </p:cNvSpPr>
          <p:nvPr/>
        </p:nvSpPr>
        <p:spPr bwMode="auto">
          <a:xfrm>
            <a:off x="2801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57" name="Rectangle 59"/>
          <p:cNvSpPr>
            <a:spLocks noChangeArrowheads="1"/>
          </p:cNvSpPr>
          <p:nvPr/>
        </p:nvSpPr>
        <p:spPr bwMode="auto">
          <a:xfrm>
            <a:off x="2733675"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8" name="Text Box 9"/>
          <p:cNvSpPr txBox="1">
            <a:spLocks noChangeArrowheads="1"/>
          </p:cNvSpPr>
          <p:nvPr/>
        </p:nvSpPr>
        <p:spPr bwMode="auto">
          <a:xfrm>
            <a:off x="3948113"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59" name="Rectangle 10"/>
          <p:cNvSpPr>
            <a:spLocks noChangeArrowheads="1"/>
          </p:cNvSpPr>
          <p:nvPr/>
        </p:nvSpPr>
        <p:spPr bwMode="auto">
          <a:xfrm>
            <a:off x="390842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0" name="Text Box 11"/>
          <p:cNvSpPr txBox="1">
            <a:spLocks noChangeArrowheads="1"/>
          </p:cNvSpPr>
          <p:nvPr/>
        </p:nvSpPr>
        <p:spPr bwMode="auto">
          <a:xfrm>
            <a:off x="5605463" y="5405438"/>
            <a:ext cx="1631950" cy="615950"/>
          </a:xfrm>
          <a:prstGeom prst="rect">
            <a:avLst/>
          </a:prstGeom>
          <a:noFill/>
          <a:ln w="28575" algn="ctr">
            <a:noFill/>
            <a:miter lim="800000"/>
            <a:headEnd/>
            <a:tailEnd/>
          </a:ln>
        </p:spPr>
        <p:txBody>
          <a:bodyPr lIns="0" tIns="0" rIns="0" bIns="0">
            <a:spAutoFit/>
          </a:bodyPr>
          <a:lstStyle/>
          <a:p>
            <a:pPr>
              <a:defRPr/>
            </a:pPr>
            <a:r>
              <a:rPr lang="en-US" dirty="0">
                <a:solidFill>
                  <a:schemeClr val="tx1">
                    <a:lumMod val="75000"/>
                  </a:schemeClr>
                </a:solidFill>
              </a:rPr>
              <a:t>Integration</a:t>
            </a:r>
            <a:br>
              <a:rPr lang="en-US" dirty="0">
                <a:solidFill>
                  <a:schemeClr val="tx1">
                    <a:lumMod val="75000"/>
                  </a:schemeClr>
                </a:solidFill>
              </a:rPr>
            </a:br>
            <a:r>
              <a:rPr lang="en-US" dirty="0">
                <a:solidFill>
                  <a:schemeClr val="tx1">
                    <a:lumMod val="75000"/>
                  </a:schemeClr>
                </a:solidFill>
              </a:rPr>
              <a:t>Mechanisms</a:t>
            </a:r>
          </a:p>
        </p:txBody>
      </p:sp>
      <p:sp>
        <p:nvSpPr>
          <p:cNvPr id="61" name="Rectangle 12"/>
          <p:cNvSpPr>
            <a:spLocks noChangeArrowheads="1"/>
          </p:cNvSpPr>
          <p:nvPr/>
        </p:nvSpPr>
        <p:spPr bwMode="auto">
          <a:xfrm>
            <a:off x="5500688" y="5268913"/>
            <a:ext cx="1828800" cy="882650"/>
          </a:xfrm>
          <a:prstGeom prst="rect">
            <a:avLst/>
          </a:prstGeom>
          <a:noFill/>
          <a:ln w="28575" algn="ctr">
            <a:solidFill>
              <a:schemeClr val="tx1">
                <a:lumMod val="75000"/>
              </a:schemeClr>
            </a:solidFill>
            <a:prstDash val="sysDot"/>
            <a:miter lim="800000"/>
            <a:headEnd/>
            <a:tailEnd/>
          </a:ln>
        </p:spPr>
        <p:txBody>
          <a:bodyPr lIns="0" tIns="0" rIns="0" bIns="0" anchor="ctr"/>
          <a:lstStyle/>
          <a:p>
            <a:pPr>
              <a:defRPr/>
            </a:pPr>
            <a:endParaRPr lang="en-US" dirty="0"/>
          </a:p>
        </p:txBody>
      </p:sp>
    </p:spTree>
    <p:extLst>
      <p:ext uri="{BB962C8B-B14F-4D97-AF65-F5344CB8AC3E}">
        <p14:creationId xmlns:p14="http://schemas.microsoft.com/office/powerpoint/2010/main" val="24787003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product architecture</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configuration technology</a:t>
            </a:r>
          </a:p>
          <a:p>
            <a:pPr>
              <a:lnSpc>
                <a:spcPct val="150000"/>
              </a:lnSpc>
              <a:buFont typeface="Arial" charset="0"/>
              <a:buChar char="•"/>
            </a:pPr>
            <a:r>
              <a:rPr lang="en-US" sz="2800" dirty="0" smtClean="0">
                <a:solidFill>
                  <a:schemeClr val="tx1">
                    <a:lumMod val="75000"/>
                  </a:schemeClr>
                </a:solidFill>
                <a:latin typeface="+mj-lt"/>
              </a:rPr>
              <a:t>The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platform</a:t>
            </a:r>
          </a:p>
          <a:p>
            <a:pPr>
              <a:lnSpc>
                <a:spcPct val="150000"/>
              </a:lnSpc>
              <a:buFont typeface="Arial" charset="0"/>
              <a:buChar char="•"/>
            </a:pPr>
            <a:r>
              <a:rPr lang="en-US" sz="2800" dirty="0" err="1" smtClean="0">
                <a:latin typeface="+mj-lt"/>
              </a:rPr>
              <a:t>TrainingApp</a:t>
            </a:r>
            <a:endParaRPr lang="en-US" sz="2800" dirty="0" smtClean="0">
              <a:latin typeface="+mj-lt"/>
            </a:endParaRPr>
          </a:p>
          <a:p>
            <a:pPr>
              <a:lnSpc>
                <a:spcPct val="150000"/>
              </a:lnSpc>
              <a:buFont typeface="Arial" charset="0"/>
              <a:buChar char="•"/>
            </a:pPr>
            <a:r>
              <a:rPr lang="en-US" sz="2800" dirty="0" smtClean="0">
                <a:solidFill>
                  <a:schemeClr val="tx1">
                    <a:lumMod val="75000"/>
                  </a:schemeClr>
                </a:solidFill>
                <a:latin typeface="+mj-lt"/>
              </a:rPr>
              <a:t>Starting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applications</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Studio</a:t>
            </a:r>
          </a:p>
        </p:txBody>
      </p:sp>
    </p:spTree>
    <p:extLst>
      <p:ext uri="{BB962C8B-B14F-4D97-AF65-F5344CB8AC3E}">
        <p14:creationId xmlns:p14="http://schemas.microsoft.com/office/powerpoint/2010/main" val="334274509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38163" y="913267"/>
            <a:ext cx="2128837" cy="1955800"/>
          </a:xfrm>
          <a:prstGeom prst="rect">
            <a:avLst/>
          </a:prstGeom>
          <a:solidFill>
            <a:schemeClr val="tx1"/>
          </a:solidFill>
          <a:ln w="28575" algn="ctr">
            <a:solidFill>
              <a:schemeClr val="accent6"/>
            </a:solidFill>
            <a:miter lim="800000"/>
            <a:headEnd/>
            <a:tailEn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
        <p:nvSpPr>
          <p:cNvPr id="27651" name="Rectangle 3"/>
          <p:cNvSpPr>
            <a:spLocks noGrp="1" noChangeArrowheads="1"/>
          </p:cNvSpPr>
          <p:nvPr>
            <p:ph type="title"/>
          </p:nvPr>
        </p:nvSpPr>
        <p:spPr/>
        <p:txBody>
          <a:bodyPr/>
          <a:lstStyle/>
          <a:p>
            <a:pPr eaLnBrk="1" hangingPunct="1"/>
            <a:r>
              <a:rPr lang="en-US" smtClean="0"/>
              <a:t>TrainingApp</a:t>
            </a:r>
          </a:p>
        </p:txBody>
      </p:sp>
      <p:sp>
        <p:nvSpPr>
          <p:cNvPr id="3" name="Content Placeholder 2"/>
          <p:cNvSpPr>
            <a:spLocks noGrp="1"/>
          </p:cNvSpPr>
          <p:nvPr>
            <p:ph sz="half" idx="2"/>
          </p:nvPr>
        </p:nvSpPr>
        <p:spPr>
          <a:xfrm>
            <a:off x="3305175" y="914400"/>
            <a:ext cx="5532120" cy="3505200"/>
          </a:xfrm>
        </p:spPr>
        <p:txBody>
          <a:bodyPr/>
          <a:lstStyle/>
          <a:p>
            <a:r>
              <a:rPr lang="en-US" dirty="0" smtClean="0"/>
              <a:t>Developed </a:t>
            </a:r>
            <a:r>
              <a:rPr lang="en-US" dirty="0"/>
              <a:t>exclusively for training</a:t>
            </a:r>
          </a:p>
          <a:p>
            <a:r>
              <a:rPr lang="en-US" dirty="0" smtClean="0"/>
              <a:t>Examples </a:t>
            </a:r>
            <a:r>
              <a:rPr lang="en-US" dirty="0"/>
              <a:t>of each </a:t>
            </a:r>
            <a:r>
              <a:rPr lang="en-US" dirty="0" smtClean="0"/>
              <a:t>fundamental configuration </a:t>
            </a:r>
            <a:r>
              <a:rPr lang="en-US" dirty="0"/>
              <a:t>feature</a:t>
            </a:r>
          </a:p>
          <a:p>
            <a:r>
              <a:rPr lang="en-US" dirty="0" smtClean="0"/>
              <a:t>Small number </a:t>
            </a:r>
            <a:r>
              <a:rPr lang="en-US" dirty="0"/>
              <a:t>of entities and screens</a:t>
            </a:r>
          </a:p>
          <a:p>
            <a:r>
              <a:rPr lang="en-US" dirty="0"/>
              <a:t>Excludes complex </a:t>
            </a:r>
            <a:r>
              <a:rPr lang="en-US" dirty="0" smtClean="0"/>
              <a:t>functionality</a:t>
            </a:r>
            <a:endParaRPr lang="en-US" dirty="0"/>
          </a:p>
        </p:txBody>
      </p:sp>
      <p:sp>
        <p:nvSpPr>
          <p:cNvPr id="27653" name="Rectangle 4"/>
          <p:cNvSpPr>
            <a:spLocks noChangeArrowheads="1"/>
          </p:cNvSpPr>
          <p:nvPr/>
        </p:nvSpPr>
        <p:spPr bwMode="auto">
          <a:xfrm>
            <a:off x="625475" y="1349830"/>
            <a:ext cx="930275" cy="646112"/>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4" name="Rectangle 5"/>
          <p:cNvSpPr>
            <a:spLocks noChangeArrowheads="1"/>
          </p:cNvSpPr>
          <p:nvPr/>
        </p:nvSpPr>
        <p:spPr bwMode="auto">
          <a:xfrm>
            <a:off x="1649413" y="1349830"/>
            <a:ext cx="930275" cy="646112"/>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5" name="Rectangle 6"/>
          <p:cNvSpPr>
            <a:spLocks noChangeArrowheads="1"/>
          </p:cNvSpPr>
          <p:nvPr/>
        </p:nvSpPr>
        <p:spPr bwMode="auto">
          <a:xfrm>
            <a:off x="625475" y="2091192"/>
            <a:ext cx="930275" cy="646113"/>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6" name="Text Box 7"/>
          <p:cNvSpPr txBox="1">
            <a:spLocks noChangeArrowheads="1"/>
          </p:cNvSpPr>
          <p:nvPr/>
        </p:nvSpPr>
        <p:spPr bwMode="auto">
          <a:xfrm>
            <a:off x="693738" y="139745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Data</a:t>
            </a:r>
            <a:br>
              <a:rPr lang="en-US" sz="1800" dirty="0">
                <a:solidFill>
                  <a:schemeClr val="bg1"/>
                </a:solidFill>
              </a:rPr>
            </a:br>
            <a:r>
              <a:rPr lang="en-US" sz="1800" dirty="0">
                <a:solidFill>
                  <a:schemeClr val="bg1"/>
                </a:solidFill>
              </a:rPr>
              <a:t>Model</a:t>
            </a:r>
          </a:p>
        </p:txBody>
      </p:sp>
      <p:sp>
        <p:nvSpPr>
          <p:cNvPr id="27657" name="Text Box 8"/>
          <p:cNvSpPr txBox="1">
            <a:spLocks noChangeArrowheads="1"/>
          </p:cNvSpPr>
          <p:nvPr/>
        </p:nvSpPr>
        <p:spPr bwMode="auto">
          <a:xfrm>
            <a:off x="1717675" y="139745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User</a:t>
            </a:r>
            <a:br>
              <a:rPr lang="en-US" sz="1800" dirty="0">
                <a:solidFill>
                  <a:schemeClr val="bg1"/>
                </a:solidFill>
              </a:rPr>
            </a:br>
            <a:r>
              <a:rPr lang="en-US" sz="1800" dirty="0">
                <a:solidFill>
                  <a:schemeClr val="bg1"/>
                </a:solidFill>
              </a:rPr>
              <a:t>Inter.</a:t>
            </a:r>
          </a:p>
        </p:txBody>
      </p:sp>
      <p:sp>
        <p:nvSpPr>
          <p:cNvPr id="27658" name="Text Box 9"/>
          <p:cNvSpPr txBox="1">
            <a:spLocks noChangeArrowheads="1"/>
          </p:cNvSpPr>
          <p:nvPr/>
        </p:nvSpPr>
        <p:spPr bwMode="auto">
          <a:xfrm>
            <a:off x="693738" y="2138817"/>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App.</a:t>
            </a:r>
            <a:br>
              <a:rPr lang="en-US" sz="1800" dirty="0">
                <a:solidFill>
                  <a:schemeClr val="bg1"/>
                </a:solidFill>
              </a:rPr>
            </a:br>
            <a:r>
              <a:rPr lang="en-US" sz="1800" dirty="0">
                <a:solidFill>
                  <a:schemeClr val="bg1"/>
                </a:solidFill>
              </a:rPr>
              <a:t>Logic</a:t>
            </a:r>
          </a:p>
        </p:txBody>
      </p:sp>
      <p:sp>
        <p:nvSpPr>
          <p:cNvPr id="27659" name="Text Box 10"/>
          <p:cNvSpPr txBox="1">
            <a:spLocks noChangeArrowheads="1"/>
          </p:cNvSpPr>
          <p:nvPr/>
        </p:nvSpPr>
        <p:spPr bwMode="auto">
          <a:xfrm>
            <a:off x="590550" y="933905"/>
            <a:ext cx="199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dirty="0">
                <a:solidFill>
                  <a:schemeClr val="bg1"/>
                </a:solidFill>
              </a:rPr>
              <a:t>TrainingApp</a:t>
            </a:r>
          </a:p>
        </p:txBody>
      </p:sp>
      <p:sp>
        <p:nvSpPr>
          <p:cNvPr id="27660" name="Rectangle 11"/>
          <p:cNvSpPr>
            <a:spLocks noChangeArrowheads="1"/>
          </p:cNvSpPr>
          <p:nvPr/>
        </p:nvSpPr>
        <p:spPr bwMode="auto">
          <a:xfrm>
            <a:off x="520700" y="4476750"/>
            <a:ext cx="8197850" cy="1798638"/>
          </a:xfrm>
          <a:prstGeom prst="rect">
            <a:avLst/>
          </a:prstGeom>
          <a:solidFill>
            <a:schemeClr val="tx1"/>
          </a:solidFill>
          <a:ln w="28575" algn="ctr">
            <a:solidFill>
              <a:schemeClr val="bg2"/>
            </a:solidFill>
            <a:miter lim="800000"/>
            <a:headEnd/>
            <a:tailEn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
        <p:nvSpPr>
          <p:cNvPr id="27661" name="Text Box 12"/>
          <p:cNvSpPr txBox="1">
            <a:spLocks noChangeArrowheads="1"/>
          </p:cNvSpPr>
          <p:nvPr/>
        </p:nvSpPr>
        <p:spPr bwMode="auto">
          <a:xfrm>
            <a:off x="520700" y="4702265"/>
            <a:ext cx="8442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dirty="0">
                <a:solidFill>
                  <a:schemeClr val="bg1"/>
                </a:solidFill>
              </a:rPr>
              <a:t>Guidewire </a:t>
            </a:r>
            <a:r>
              <a:rPr lang="en-US" dirty="0" smtClean="0">
                <a:solidFill>
                  <a:schemeClr val="bg1"/>
                </a:solidFill>
              </a:rPr>
              <a:t>Platform</a:t>
            </a:r>
            <a:r>
              <a:rPr lang="en-US" dirty="0">
                <a:solidFill>
                  <a:schemeClr val="bg2"/>
                </a:solidFill>
              </a:rPr>
              <a:t> </a:t>
            </a:r>
            <a:r>
              <a:rPr lang="en-US" dirty="0" smtClean="0">
                <a:solidFill>
                  <a:schemeClr val="bg2"/>
                </a:solidFill>
              </a:rPr>
              <a:t>offers a </a:t>
            </a:r>
            <a:r>
              <a:rPr lang="en-US" dirty="0">
                <a:solidFill>
                  <a:schemeClr val="bg2"/>
                </a:solidFill>
              </a:rPr>
              <a:t>common technology for configuring...</a:t>
            </a:r>
          </a:p>
        </p:txBody>
      </p:sp>
      <p:sp>
        <p:nvSpPr>
          <p:cNvPr id="27662"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Data</a:t>
            </a:r>
            <a:br>
              <a:rPr lang="en-US" dirty="0">
                <a:solidFill>
                  <a:schemeClr val="bg2"/>
                </a:solidFill>
              </a:rPr>
            </a:br>
            <a:r>
              <a:rPr lang="en-US" dirty="0">
                <a:solidFill>
                  <a:schemeClr val="bg2"/>
                </a:solidFill>
              </a:rPr>
              <a:t>Model</a:t>
            </a:r>
          </a:p>
        </p:txBody>
      </p:sp>
      <p:sp>
        <p:nvSpPr>
          <p:cNvPr id="27663"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64" name="Text Box 1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27665" name="Rectangle 1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67" name="Text Box 23"/>
          <p:cNvSpPr txBox="1">
            <a:spLocks noChangeArrowheads="1"/>
          </p:cNvSpPr>
          <p:nvPr/>
        </p:nvSpPr>
        <p:spPr bwMode="auto">
          <a:xfrm>
            <a:off x="1719263" y="2151517"/>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Int.</a:t>
            </a:r>
            <a:br>
              <a:rPr lang="en-US" sz="1800" dirty="0">
                <a:solidFill>
                  <a:schemeClr val="bg1"/>
                </a:solidFill>
              </a:rPr>
            </a:br>
            <a:r>
              <a:rPr lang="en-US" sz="1800" dirty="0">
                <a:solidFill>
                  <a:schemeClr val="bg1"/>
                </a:solidFill>
              </a:rPr>
              <a:t>Mech</a:t>
            </a:r>
            <a:r>
              <a:rPr lang="en-US" sz="1800" dirty="0">
                <a:solidFill>
                  <a:srgbClr val="CC3399"/>
                </a:solidFill>
              </a:rPr>
              <a:t>.</a:t>
            </a:r>
          </a:p>
        </p:txBody>
      </p:sp>
      <p:sp>
        <p:nvSpPr>
          <p:cNvPr id="27668" name="Rectangle 6"/>
          <p:cNvSpPr>
            <a:spLocks noChangeArrowheads="1"/>
          </p:cNvSpPr>
          <p:nvPr/>
        </p:nvSpPr>
        <p:spPr bwMode="auto">
          <a:xfrm>
            <a:off x="1651000" y="2091192"/>
            <a:ext cx="930275" cy="646113"/>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69"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Application</a:t>
            </a:r>
            <a:br>
              <a:rPr lang="en-US" dirty="0">
                <a:solidFill>
                  <a:schemeClr val="bg2"/>
                </a:solidFill>
              </a:rPr>
            </a:br>
            <a:r>
              <a:rPr lang="en-US" dirty="0">
                <a:solidFill>
                  <a:schemeClr val="bg2"/>
                </a:solidFill>
              </a:rPr>
              <a:t>Logic</a:t>
            </a:r>
          </a:p>
        </p:txBody>
      </p:sp>
      <p:sp>
        <p:nvSpPr>
          <p:cNvPr id="27670"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71"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Integration</a:t>
            </a:r>
            <a:br>
              <a:rPr lang="en-US" dirty="0">
                <a:solidFill>
                  <a:schemeClr val="bg2"/>
                </a:solidFill>
              </a:rPr>
            </a:br>
            <a:r>
              <a:rPr lang="en-US" dirty="0">
                <a:solidFill>
                  <a:schemeClr val="bg2"/>
                </a:solidFill>
              </a:rPr>
              <a:t>Mechanisms</a:t>
            </a:r>
          </a:p>
        </p:txBody>
      </p:sp>
      <p:sp>
        <p:nvSpPr>
          <p:cNvPr id="27672"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7666" name="AutoShape 21"/>
          <p:cNvSpPr>
            <a:spLocks noChangeArrowheads="1"/>
          </p:cNvSpPr>
          <p:nvPr/>
        </p:nvSpPr>
        <p:spPr bwMode="auto">
          <a:xfrm>
            <a:off x="1194479" y="3048000"/>
            <a:ext cx="847725" cy="1243744"/>
          </a:xfrm>
          <a:prstGeom prst="upArrow">
            <a:avLst>
              <a:gd name="adj1" fmla="val 50000"/>
              <a:gd name="adj2" fmla="val 42274"/>
            </a:avLst>
          </a:prstGeom>
          <a:ln/>
          <a:extLst/>
        </p:spPr>
        <p:style>
          <a:lnRef idx="3">
            <a:schemeClr val="lt1"/>
          </a:lnRef>
          <a:fillRef idx="1">
            <a:schemeClr val="accent1"/>
          </a:fillRef>
          <a:effectRef idx="1">
            <a:schemeClr val="accent1"/>
          </a:effectRef>
          <a:fontRef idx="minor">
            <a:schemeClr val="lt1"/>
          </a:fontRef>
        </p:style>
        <p:txBody>
          <a:bodyPr wrap="square" lIns="0" tIns="0" rIns="0" bIns="0" anchor="ctr">
            <a:spAutoFit/>
          </a:bodyPr>
          <a:lstStyle/>
          <a:p>
            <a:endParaRPr lang="en-US"/>
          </a:p>
        </p:txBody>
      </p:sp>
    </p:spTree>
    <p:extLst>
      <p:ext uri="{BB962C8B-B14F-4D97-AF65-F5344CB8AC3E}">
        <p14:creationId xmlns:p14="http://schemas.microsoft.com/office/powerpoint/2010/main" val="39788380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TrainingApp as a "business solution"</a:t>
            </a:r>
          </a:p>
        </p:txBody>
      </p:sp>
      <p:sp>
        <p:nvSpPr>
          <p:cNvPr id="28675" name="Rectangle 3"/>
          <p:cNvSpPr>
            <a:spLocks noGrp="1" noChangeArrowheads="1"/>
          </p:cNvSpPr>
          <p:nvPr>
            <p:ph sz="half" idx="2"/>
          </p:nvPr>
        </p:nvSpPr>
        <p:spPr>
          <a:xfrm>
            <a:off x="6248400" y="914401"/>
            <a:ext cx="2575560" cy="5475289"/>
          </a:xfrm>
        </p:spPr>
        <p:txBody>
          <a:bodyPr/>
          <a:lstStyle/>
          <a:p>
            <a:pPr>
              <a:buFont typeface="Arial" charset="0"/>
              <a:buChar char="•"/>
            </a:pPr>
            <a:r>
              <a:rPr lang="en-US" dirty="0" smtClean="0"/>
              <a:t>"Mock" business solution for insurance carriers</a:t>
            </a:r>
          </a:p>
          <a:p>
            <a:pPr>
              <a:buFont typeface="Arial" charset="0"/>
              <a:buChar char="•"/>
            </a:pPr>
            <a:r>
              <a:rPr lang="en-US" dirty="0" smtClean="0"/>
              <a:t>Designed to function like a contact management application</a:t>
            </a:r>
          </a:p>
          <a:p>
            <a:r>
              <a:rPr lang="en-US" dirty="0" smtClean="0"/>
              <a:t>Stores and manages contacts and related information</a:t>
            </a: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6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83699" y="1143000"/>
            <a:ext cx="7260101" cy="410718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172161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TrainingApp data model</a:t>
            </a:r>
          </a:p>
        </p:txBody>
      </p:sp>
      <p:sp>
        <p:nvSpPr>
          <p:cNvPr id="6" name="Freeform 90"/>
          <p:cNvSpPr>
            <a:spLocks/>
          </p:cNvSpPr>
          <p:nvPr/>
        </p:nvSpPr>
        <p:spPr bwMode="auto">
          <a:xfrm>
            <a:off x="3595688" y="2095500"/>
            <a:ext cx="3286125" cy="752475"/>
          </a:xfrm>
          <a:custGeom>
            <a:avLst/>
            <a:gdLst>
              <a:gd name="T0" fmla="*/ 0 w 2070"/>
              <a:gd name="T1" fmla="*/ 0 h 474"/>
              <a:gd name="T2" fmla="*/ 2147483647 w 2070"/>
              <a:gd name="T3" fmla="*/ 0 h 474"/>
              <a:gd name="T4" fmla="*/ 2147483647 w 2070"/>
              <a:gd name="T5" fmla="*/ 2147483647 h 474"/>
              <a:gd name="T6" fmla="*/ 2147483647 w 2070"/>
              <a:gd name="T7" fmla="*/ 2147483647 h 474"/>
              <a:gd name="T8" fmla="*/ 0 60000 65536"/>
              <a:gd name="T9" fmla="*/ 0 60000 65536"/>
              <a:gd name="T10" fmla="*/ 0 60000 65536"/>
              <a:gd name="T11" fmla="*/ 0 60000 65536"/>
              <a:gd name="T12" fmla="*/ 0 w 2070"/>
              <a:gd name="T13" fmla="*/ 0 h 474"/>
              <a:gd name="T14" fmla="*/ 2070 w 2070"/>
              <a:gd name="T15" fmla="*/ 474 h 474"/>
            </a:gdLst>
            <a:ahLst/>
            <a:cxnLst>
              <a:cxn ang="T8">
                <a:pos x="T0" y="T1"/>
              </a:cxn>
              <a:cxn ang="T9">
                <a:pos x="T2" y="T3"/>
              </a:cxn>
              <a:cxn ang="T10">
                <a:pos x="T4" y="T5"/>
              </a:cxn>
              <a:cxn ang="T11">
                <a:pos x="T6" y="T7"/>
              </a:cxn>
            </a:cxnLst>
            <a:rect l="T12" t="T13" r="T14" b="T15"/>
            <a:pathLst>
              <a:path w="2070" h="474">
                <a:moveTo>
                  <a:pt x="0" y="0"/>
                </a:moveTo>
                <a:lnTo>
                  <a:pt x="462" y="0"/>
                </a:lnTo>
                <a:lnTo>
                  <a:pt x="462" y="474"/>
                </a:lnTo>
                <a:lnTo>
                  <a:pt x="2070" y="471"/>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 name="Freeform 91"/>
          <p:cNvSpPr>
            <a:spLocks/>
          </p:cNvSpPr>
          <p:nvPr/>
        </p:nvSpPr>
        <p:spPr bwMode="auto">
          <a:xfrm>
            <a:off x="3590925" y="2166938"/>
            <a:ext cx="3290888" cy="1476375"/>
          </a:xfrm>
          <a:custGeom>
            <a:avLst/>
            <a:gdLst>
              <a:gd name="T0" fmla="*/ 0 w 2073"/>
              <a:gd name="T1" fmla="*/ 0 h 930"/>
              <a:gd name="T2" fmla="*/ 2147483647 w 2073"/>
              <a:gd name="T3" fmla="*/ 0 h 930"/>
              <a:gd name="T4" fmla="*/ 2147483647 w 2073"/>
              <a:gd name="T5" fmla="*/ 2147483647 h 930"/>
              <a:gd name="T6" fmla="*/ 2147483647 w 2073"/>
              <a:gd name="T7" fmla="*/ 2147483647 h 930"/>
              <a:gd name="T8" fmla="*/ 0 60000 65536"/>
              <a:gd name="T9" fmla="*/ 0 60000 65536"/>
              <a:gd name="T10" fmla="*/ 0 60000 65536"/>
              <a:gd name="T11" fmla="*/ 0 60000 65536"/>
              <a:gd name="T12" fmla="*/ 0 w 2073"/>
              <a:gd name="T13" fmla="*/ 0 h 930"/>
              <a:gd name="T14" fmla="*/ 2073 w 2073"/>
              <a:gd name="T15" fmla="*/ 930 h 930"/>
            </a:gdLst>
            <a:ahLst/>
            <a:cxnLst>
              <a:cxn ang="T8">
                <a:pos x="T0" y="T1"/>
              </a:cxn>
              <a:cxn ang="T9">
                <a:pos x="T2" y="T3"/>
              </a:cxn>
              <a:cxn ang="T10">
                <a:pos x="T4" y="T5"/>
              </a:cxn>
              <a:cxn ang="T11">
                <a:pos x="T6" y="T7"/>
              </a:cxn>
            </a:cxnLst>
            <a:rect l="T12" t="T13" r="T14" b="T15"/>
            <a:pathLst>
              <a:path w="2073" h="930">
                <a:moveTo>
                  <a:pt x="0" y="0"/>
                </a:moveTo>
                <a:lnTo>
                  <a:pt x="429" y="0"/>
                </a:lnTo>
                <a:lnTo>
                  <a:pt x="429" y="930"/>
                </a:lnTo>
                <a:lnTo>
                  <a:pt x="2073" y="93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 name="Freeform 92"/>
          <p:cNvSpPr>
            <a:spLocks/>
          </p:cNvSpPr>
          <p:nvPr/>
        </p:nvSpPr>
        <p:spPr bwMode="auto">
          <a:xfrm>
            <a:off x="3595688" y="2238375"/>
            <a:ext cx="3286125" cy="2185988"/>
          </a:xfrm>
          <a:custGeom>
            <a:avLst/>
            <a:gdLst>
              <a:gd name="T0" fmla="*/ 0 w 2070"/>
              <a:gd name="T1" fmla="*/ 0 h 1377"/>
              <a:gd name="T2" fmla="*/ 2147483647 w 2070"/>
              <a:gd name="T3" fmla="*/ 0 h 1377"/>
              <a:gd name="T4" fmla="*/ 2147483647 w 2070"/>
              <a:gd name="T5" fmla="*/ 2147483647 h 1377"/>
              <a:gd name="T6" fmla="*/ 2147483647 w 2070"/>
              <a:gd name="T7" fmla="*/ 2147483647 h 1377"/>
              <a:gd name="T8" fmla="*/ 0 60000 65536"/>
              <a:gd name="T9" fmla="*/ 0 60000 65536"/>
              <a:gd name="T10" fmla="*/ 0 60000 65536"/>
              <a:gd name="T11" fmla="*/ 0 60000 65536"/>
              <a:gd name="T12" fmla="*/ 0 w 2070"/>
              <a:gd name="T13" fmla="*/ 0 h 1377"/>
              <a:gd name="T14" fmla="*/ 2070 w 2070"/>
              <a:gd name="T15" fmla="*/ 1377 h 1377"/>
            </a:gdLst>
            <a:ahLst/>
            <a:cxnLst>
              <a:cxn ang="T8">
                <a:pos x="T0" y="T1"/>
              </a:cxn>
              <a:cxn ang="T9">
                <a:pos x="T2" y="T3"/>
              </a:cxn>
              <a:cxn ang="T10">
                <a:pos x="T4" y="T5"/>
              </a:cxn>
              <a:cxn ang="T11">
                <a:pos x="T6" y="T7"/>
              </a:cxn>
            </a:cxnLst>
            <a:rect l="T12" t="T13" r="T14" b="T15"/>
            <a:pathLst>
              <a:path w="2070" h="1377">
                <a:moveTo>
                  <a:pt x="0" y="0"/>
                </a:moveTo>
                <a:lnTo>
                  <a:pt x="372" y="0"/>
                </a:lnTo>
                <a:lnTo>
                  <a:pt x="372" y="1377"/>
                </a:lnTo>
                <a:lnTo>
                  <a:pt x="2070" y="1377"/>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 name="Freeform 93"/>
          <p:cNvSpPr>
            <a:spLocks/>
          </p:cNvSpPr>
          <p:nvPr/>
        </p:nvSpPr>
        <p:spPr bwMode="auto">
          <a:xfrm>
            <a:off x="3595688" y="2309813"/>
            <a:ext cx="3286125" cy="2905125"/>
          </a:xfrm>
          <a:custGeom>
            <a:avLst/>
            <a:gdLst>
              <a:gd name="T0" fmla="*/ 0 w 2070"/>
              <a:gd name="T1" fmla="*/ 0 h 1830"/>
              <a:gd name="T2" fmla="*/ 2147483647 w 2070"/>
              <a:gd name="T3" fmla="*/ 0 h 1830"/>
              <a:gd name="T4" fmla="*/ 2147483647 w 2070"/>
              <a:gd name="T5" fmla="*/ 2147483647 h 1830"/>
              <a:gd name="T6" fmla="*/ 2147483647 w 2070"/>
              <a:gd name="T7" fmla="*/ 2147483647 h 1830"/>
              <a:gd name="T8" fmla="*/ 0 60000 65536"/>
              <a:gd name="T9" fmla="*/ 0 60000 65536"/>
              <a:gd name="T10" fmla="*/ 0 60000 65536"/>
              <a:gd name="T11" fmla="*/ 0 60000 65536"/>
              <a:gd name="T12" fmla="*/ 0 w 2070"/>
              <a:gd name="T13" fmla="*/ 0 h 1830"/>
              <a:gd name="T14" fmla="*/ 2070 w 2070"/>
              <a:gd name="T15" fmla="*/ 1830 h 1830"/>
            </a:gdLst>
            <a:ahLst/>
            <a:cxnLst>
              <a:cxn ang="T8">
                <a:pos x="T0" y="T1"/>
              </a:cxn>
              <a:cxn ang="T9">
                <a:pos x="T2" y="T3"/>
              </a:cxn>
              <a:cxn ang="T10">
                <a:pos x="T4" y="T5"/>
              </a:cxn>
              <a:cxn ang="T11">
                <a:pos x="T6" y="T7"/>
              </a:cxn>
            </a:cxnLst>
            <a:rect l="T12" t="T13" r="T14" b="T15"/>
            <a:pathLst>
              <a:path w="2070" h="1830">
                <a:moveTo>
                  <a:pt x="0" y="0"/>
                </a:moveTo>
                <a:lnTo>
                  <a:pt x="321" y="0"/>
                </a:lnTo>
                <a:lnTo>
                  <a:pt x="324" y="1830"/>
                </a:lnTo>
                <a:lnTo>
                  <a:pt x="2070" y="183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 name="Freeform 94"/>
          <p:cNvSpPr>
            <a:spLocks/>
          </p:cNvSpPr>
          <p:nvPr/>
        </p:nvSpPr>
        <p:spPr bwMode="auto">
          <a:xfrm>
            <a:off x="3594100" y="2387600"/>
            <a:ext cx="3282950" cy="3581400"/>
          </a:xfrm>
          <a:custGeom>
            <a:avLst/>
            <a:gdLst>
              <a:gd name="T0" fmla="*/ 0 w 2068"/>
              <a:gd name="T1" fmla="*/ 0 h 2256"/>
              <a:gd name="T2" fmla="*/ 2147483647 w 2068"/>
              <a:gd name="T3" fmla="*/ 0 h 2256"/>
              <a:gd name="T4" fmla="*/ 2147483647 w 2068"/>
              <a:gd name="T5" fmla="*/ 2147483647 h 2256"/>
              <a:gd name="T6" fmla="*/ 2147483647 w 2068"/>
              <a:gd name="T7" fmla="*/ 2147483647 h 2256"/>
              <a:gd name="T8" fmla="*/ 0 60000 65536"/>
              <a:gd name="T9" fmla="*/ 0 60000 65536"/>
              <a:gd name="T10" fmla="*/ 0 60000 65536"/>
              <a:gd name="T11" fmla="*/ 0 60000 65536"/>
              <a:gd name="T12" fmla="*/ 0 w 2068"/>
              <a:gd name="T13" fmla="*/ 0 h 2256"/>
              <a:gd name="T14" fmla="*/ 2068 w 2068"/>
              <a:gd name="T15" fmla="*/ 2256 h 2256"/>
            </a:gdLst>
            <a:ahLst/>
            <a:cxnLst>
              <a:cxn ang="T8">
                <a:pos x="T0" y="T1"/>
              </a:cxn>
              <a:cxn ang="T9">
                <a:pos x="T2" y="T3"/>
              </a:cxn>
              <a:cxn ang="T10">
                <a:pos x="T4" y="T5"/>
              </a:cxn>
              <a:cxn ang="T11">
                <a:pos x="T6" y="T7"/>
              </a:cxn>
            </a:cxnLst>
            <a:rect l="T12" t="T13" r="T14" b="T15"/>
            <a:pathLst>
              <a:path w="2068" h="2256">
                <a:moveTo>
                  <a:pt x="0" y="0"/>
                </a:moveTo>
                <a:lnTo>
                  <a:pt x="264" y="0"/>
                </a:lnTo>
                <a:lnTo>
                  <a:pt x="264" y="2256"/>
                </a:lnTo>
                <a:lnTo>
                  <a:pt x="2068" y="2256"/>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 name="Rectangle 3"/>
          <p:cNvSpPr>
            <a:spLocks noChangeArrowheads="1"/>
          </p:cNvSpPr>
          <p:nvPr/>
        </p:nvSpPr>
        <p:spPr bwMode="auto">
          <a:xfrm flipH="1">
            <a:off x="1219200" y="1414463"/>
            <a:ext cx="2376488" cy="13287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 name="Text Box 4"/>
          <p:cNvSpPr txBox="1">
            <a:spLocks noChangeArrowheads="1"/>
          </p:cNvSpPr>
          <p:nvPr/>
        </p:nvSpPr>
        <p:spPr bwMode="auto">
          <a:xfrm flipH="1">
            <a:off x="1292225" y="1504950"/>
            <a:ext cx="2238375" cy="487363"/>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bg1"/>
                </a:solidFill>
              </a:rPr>
              <a:t>ABContact</a:t>
            </a:r>
          </a:p>
        </p:txBody>
      </p:sp>
      <p:grpSp>
        <p:nvGrpSpPr>
          <p:cNvPr id="13" name="Group 5"/>
          <p:cNvGrpSpPr>
            <a:grpSpLocks/>
          </p:cNvGrpSpPr>
          <p:nvPr/>
        </p:nvGrpSpPr>
        <p:grpSpPr bwMode="auto">
          <a:xfrm flipH="1">
            <a:off x="6875463" y="1695450"/>
            <a:ext cx="1433512" cy="681038"/>
            <a:chOff x="0" y="2816"/>
            <a:chExt cx="634" cy="301"/>
          </a:xfrm>
        </p:grpSpPr>
        <p:sp>
          <p:nvSpPr>
            <p:cNvPr id="14" name="Rectangle 6"/>
            <p:cNvSpPr>
              <a:spLocks noChangeArrowheads="1"/>
            </p:cNvSpPr>
            <p:nvPr/>
          </p:nvSpPr>
          <p:spPr bwMode="auto">
            <a:xfrm>
              <a:off x="0" y="2816"/>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 name="Text Box 7"/>
            <p:cNvSpPr txBox="1">
              <a:spLocks noChangeArrowheads="1"/>
            </p:cNvSpPr>
            <p:nvPr/>
          </p:nvSpPr>
          <p:spPr bwMode="auto">
            <a:xfrm>
              <a:off x="18" y="2889"/>
              <a:ext cx="597" cy="135"/>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Address</a:t>
              </a:r>
            </a:p>
          </p:txBody>
        </p:sp>
      </p:grpSp>
      <p:sp>
        <p:nvSpPr>
          <p:cNvPr id="16" name="Line 8"/>
          <p:cNvSpPr>
            <a:spLocks noChangeShapeType="1"/>
          </p:cNvSpPr>
          <p:nvPr/>
        </p:nvSpPr>
        <p:spPr bwMode="auto">
          <a:xfrm flipH="1">
            <a:off x="3602038" y="2022475"/>
            <a:ext cx="32829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 name="Group 9"/>
          <p:cNvGrpSpPr>
            <a:grpSpLocks/>
          </p:cNvGrpSpPr>
          <p:nvPr/>
        </p:nvGrpSpPr>
        <p:grpSpPr bwMode="auto">
          <a:xfrm flipH="1">
            <a:off x="6445250" y="1773238"/>
            <a:ext cx="419100" cy="498475"/>
            <a:chOff x="2297" y="985"/>
            <a:chExt cx="185" cy="271"/>
          </a:xfrm>
        </p:grpSpPr>
        <p:sp>
          <p:nvSpPr>
            <p:cNvPr id="18" name="Line 10"/>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11"/>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0" name="Group 12"/>
          <p:cNvGrpSpPr>
            <a:grpSpLocks/>
          </p:cNvGrpSpPr>
          <p:nvPr/>
        </p:nvGrpSpPr>
        <p:grpSpPr bwMode="auto">
          <a:xfrm>
            <a:off x="6875463" y="5616575"/>
            <a:ext cx="1433512" cy="681038"/>
            <a:chOff x="1052" y="2546"/>
            <a:chExt cx="903" cy="429"/>
          </a:xfrm>
        </p:grpSpPr>
        <p:sp>
          <p:nvSpPr>
            <p:cNvPr id="21" name="Rectangle 13"/>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 name="Text Box 14"/>
            <p:cNvSpPr txBox="1">
              <a:spLocks noChangeArrowheads="1"/>
            </p:cNvSpPr>
            <p:nvPr/>
          </p:nvSpPr>
          <p:spPr bwMode="auto">
            <a:xfrm flipH="1">
              <a:off x="1078" y="2569"/>
              <a:ext cx="85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Service</a:t>
              </a:r>
              <a:br>
                <a:rPr lang="en-US">
                  <a:solidFill>
                    <a:schemeClr val="bg1"/>
                  </a:solidFill>
                </a:rPr>
              </a:br>
              <a:r>
                <a:rPr lang="en-US">
                  <a:solidFill>
                    <a:schemeClr val="bg1"/>
                  </a:solidFill>
                </a:rPr>
                <a:t>Evaluation</a:t>
              </a:r>
            </a:p>
          </p:txBody>
        </p:sp>
      </p:grpSp>
      <p:grpSp>
        <p:nvGrpSpPr>
          <p:cNvPr id="23" name="Group 15"/>
          <p:cNvGrpSpPr>
            <a:grpSpLocks/>
          </p:cNvGrpSpPr>
          <p:nvPr/>
        </p:nvGrpSpPr>
        <p:grpSpPr bwMode="auto">
          <a:xfrm>
            <a:off x="6883400" y="2511425"/>
            <a:ext cx="1433513" cy="681038"/>
            <a:chOff x="1052" y="2546"/>
            <a:chExt cx="903" cy="429"/>
          </a:xfrm>
        </p:grpSpPr>
        <p:sp>
          <p:nvSpPr>
            <p:cNvPr id="24" name="Rectangle 16"/>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5" name="Text Box 17"/>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History</a:t>
              </a:r>
              <a:br>
                <a:rPr lang="en-US">
                  <a:solidFill>
                    <a:schemeClr val="bg1"/>
                  </a:solidFill>
                </a:rPr>
              </a:br>
              <a:r>
                <a:rPr lang="en-US">
                  <a:solidFill>
                    <a:schemeClr val="bg1"/>
                  </a:solidFill>
                </a:rPr>
                <a:t>Entry</a:t>
              </a:r>
            </a:p>
          </p:txBody>
        </p:sp>
      </p:grpSp>
      <p:grpSp>
        <p:nvGrpSpPr>
          <p:cNvPr id="26" name="Group 18"/>
          <p:cNvGrpSpPr>
            <a:grpSpLocks/>
          </p:cNvGrpSpPr>
          <p:nvPr/>
        </p:nvGrpSpPr>
        <p:grpSpPr bwMode="auto">
          <a:xfrm>
            <a:off x="6883400" y="3295650"/>
            <a:ext cx="1433513" cy="681038"/>
            <a:chOff x="1052" y="2546"/>
            <a:chExt cx="903" cy="429"/>
          </a:xfrm>
        </p:grpSpPr>
        <p:sp>
          <p:nvSpPr>
            <p:cNvPr id="27" name="Rectangle 19"/>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8" name="Text Box 20"/>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Flag</a:t>
              </a:r>
              <a:br>
                <a:rPr lang="en-US">
                  <a:solidFill>
                    <a:schemeClr val="bg1"/>
                  </a:solidFill>
                </a:rPr>
              </a:br>
              <a:r>
                <a:rPr lang="en-US">
                  <a:solidFill>
                    <a:schemeClr val="bg1"/>
                  </a:solidFill>
                </a:rPr>
                <a:t>Entry</a:t>
              </a:r>
            </a:p>
          </p:txBody>
        </p:sp>
      </p:grpSp>
      <p:grpSp>
        <p:nvGrpSpPr>
          <p:cNvPr id="29" name="Group 21"/>
          <p:cNvGrpSpPr>
            <a:grpSpLocks/>
          </p:cNvGrpSpPr>
          <p:nvPr/>
        </p:nvGrpSpPr>
        <p:grpSpPr bwMode="auto">
          <a:xfrm>
            <a:off x="6883400" y="4078288"/>
            <a:ext cx="1433513" cy="681037"/>
            <a:chOff x="1052" y="2546"/>
            <a:chExt cx="903" cy="429"/>
          </a:xfrm>
        </p:grpSpPr>
        <p:sp>
          <p:nvSpPr>
            <p:cNvPr id="30" name="Rectangle 22"/>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1" name="Text Box 23"/>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Contact</a:t>
              </a:r>
              <a:br>
                <a:rPr lang="en-US">
                  <a:solidFill>
                    <a:schemeClr val="bg1"/>
                  </a:solidFill>
                </a:rPr>
              </a:br>
              <a:r>
                <a:rPr lang="en-US">
                  <a:solidFill>
                    <a:schemeClr val="bg1"/>
                  </a:solidFill>
                </a:rPr>
                <a:t>Note</a:t>
              </a:r>
            </a:p>
          </p:txBody>
        </p:sp>
      </p:grpSp>
      <p:grpSp>
        <p:nvGrpSpPr>
          <p:cNvPr id="32" name="Group 24"/>
          <p:cNvGrpSpPr>
            <a:grpSpLocks/>
          </p:cNvGrpSpPr>
          <p:nvPr/>
        </p:nvGrpSpPr>
        <p:grpSpPr bwMode="auto">
          <a:xfrm>
            <a:off x="6883400" y="4846638"/>
            <a:ext cx="1433513" cy="681037"/>
            <a:chOff x="1052" y="2546"/>
            <a:chExt cx="903" cy="429"/>
          </a:xfrm>
        </p:grpSpPr>
        <p:sp>
          <p:nvSpPr>
            <p:cNvPr id="33" name="Rectangle 25"/>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4" name="Text Box 26"/>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Bank</a:t>
              </a:r>
              <a:br>
                <a:rPr lang="en-US">
                  <a:solidFill>
                    <a:schemeClr val="bg1"/>
                  </a:solidFill>
                </a:rPr>
              </a:br>
              <a:r>
                <a:rPr lang="en-US">
                  <a:solidFill>
                    <a:schemeClr val="bg1"/>
                  </a:solidFill>
                </a:rPr>
                <a:t>Account</a:t>
              </a:r>
            </a:p>
          </p:txBody>
        </p:sp>
      </p:grpSp>
      <p:sp>
        <p:nvSpPr>
          <p:cNvPr id="35" name="Line 29"/>
          <p:cNvSpPr>
            <a:spLocks noChangeShapeType="1"/>
          </p:cNvSpPr>
          <p:nvPr/>
        </p:nvSpPr>
        <p:spPr bwMode="auto">
          <a:xfrm>
            <a:off x="1738313" y="2763838"/>
            <a:ext cx="0" cy="17859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6" name="Group 38"/>
          <p:cNvGrpSpPr>
            <a:grpSpLocks/>
          </p:cNvGrpSpPr>
          <p:nvPr/>
        </p:nvGrpSpPr>
        <p:grpSpPr bwMode="auto">
          <a:xfrm flipH="1">
            <a:off x="6445250" y="2595563"/>
            <a:ext cx="419100" cy="498475"/>
            <a:chOff x="2297" y="985"/>
            <a:chExt cx="185" cy="271"/>
          </a:xfrm>
        </p:grpSpPr>
        <p:sp>
          <p:nvSpPr>
            <p:cNvPr id="37" name="Line 39"/>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 name="Line 40"/>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 name="Group 42"/>
          <p:cNvGrpSpPr>
            <a:grpSpLocks/>
          </p:cNvGrpSpPr>
          <p:nvPr/>
        </p:nvGrpSpPr>
        <p:grpSpPr bwMode="auto">
          <a:xfrm flipH="1">
            <a:off x="6445250" y="3390900"/>
            <a:ext cx="419100" cy="498475"/>
            <a:chOff x="2297" y="985"/>
            <a:chExt cx="185" cy="271"/>
          </a:xfrm>
        </p:grpSpPr>
        <p:sp>
          <p:nvSpPr>
            <p:cNvPr id="40" name="Line 43"/>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 name="Line 44"/>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2" name="Group 46"/>
          <p:cNvGrpSpPr>
            <a:grpSpLocks/>
          </p:cNvGrpSpPr>
          <p:nvPr/>
        </p:nvGrpSpPr>
        <p:grpSpPr bwMode="auto">
          <a:xfrm flipH="1">
            <a:off x="6445250" y="4175125"/>
            <a:ext cx="419100" cy="498475"/>
            <a:chOff x="2297" y="985"/>
            <a:chExt cx="185" cy="271"/>
          </a:xfrm>
        </p:grpSpPr>
        <p:sp>
          <p:nvSpPr>
            <p:cNvPr id="43" name="Line 47"/>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 name="Line 48"/>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5" name="Group 50"/>
          <p:cNvGrpSpPr>
            <a:grpSpLocks/>
          </p:cNvGrpSpPr>
          <p:nvPr/>
        </p:nvGrpSpPr>
        <p:grpSpPr bwMode="auto">
          <a:xfrm flipH="1">
            <a:off x="6445250" y="4962525"/>
            <a:ext cx="419100" cy="498475"/>
            <a:chOff x="2297" y="985"/>
            <a:chExt cx="185" cy="271"/>
          </a:xfrm>
        </p:grpSpPr>
        <p:sp>
          <p:nvSpPr>
            <p:cNvPr id="46" name="Line 51"/>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52"/>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8" name="Group 54"/>
          <p:cNvGrpSpPr>
            <a:grpSpLocks/>
          </p:cNvGrpSpPr>
          <p:nvPr/>
        </p:nvGrpSpPr>
        <p:grpSpPr bwMode="auto">
          <a:xfrm flipH="1">
            <a:off x="6445250" y="5710238"/>
            <a:ext cx="419100" cy="498475"/>
            <a:chOff x="2297" y="985"/>
            <a:chExt cx="185" cy="271"/>
          </a:xfrm>
        </p:grpSpPr>
        <p:sp>
          <p:nvSpPr>
            <p:cNvPr id="49" name="Line 5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 name="Line 5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51" name="Text Box 67"/>
          <p:cNvSpPr txBox="1">
            <a:spLocks noChangeArrowheads="1"/>
          </p:cNvSpPr>
          <p:nvPr/>
        </p:nvSpPr>
        <p:spPr bwMode="auto">
          <a:xfrm rot="16200000">
            <a:off x="781051" y="3457575"/>
            <a:ext cx="1566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AssignedUser</a:t>
            </a:r>
          </a:p>
        </p:txBody>
      </p:sp>
      <p:sp>
        <p:nvSpPr>
          <p:cNvPr id="52" name="Text Box 68"/>
          <p:cNvSpPr txBox="1">
            <a:spLocks noChangeArrowheads="1"/>
          </p:cNvSpPr>
          <p:nvPr/>
        </p:nvSpPr>
        <p:spPr bwMode="auto">
          <a:xfrm>
            <a:off x="3986213" y="1274763"/>
            <a:ext cx="243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FinanceManager</a:t>
            </a:r>
          </a:p>
        </p:txBody>
      </p:sp>
      <p:sp>
        <p:nvSpPr>
          <p:cNvPr id="53" name="Text Box 69"/>
          <p:cNvSpPr txBox="1">
            <a:spLocks noChangeArrowheads="1"/>
          </p:cNvSpPr>
          <p:nvPr/>
        </p:nvSpPr>
        <p:spPr bwMode="auto">
          <a:xfrm>
            <a:off x="4851400" y="1731963"/>
            <a:ext cx="156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AllAddresses</a:t>
            </a:r>
          </a:p>
        </p:txBody>
      </p:sp>
      <p:sp>
        <p:nvSpPr>
          <p:cNvPr id="54" name="Text Box 70"/>
          <p:cNvSpPr txBox="1">
            <a:spLocks noChangeArrowheads="1"/>
          </p:cNvSpPr>
          <p:nvPr/>
        </p:nvSpPr>
        <p:spPr bwMode="auto">
          <a:xfrm>
            <a:off x="4851400" y="2563813"/>
            <a:ext cx="156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History</a:t>
            </a:r>
          </a:p>
        </p:txBody>
      </p:sp>
      <p:sp>
        <p:nvSpPr>
          <p:cNvPr id="55" name="Text Box 71"/>
          <p:cNvSpPr txBox="1">
            <a:spLocks noChangeArrowheads="1"/>
          </p:cNvSpPr>
          <p:nvPr/>
        </p:nvSpPr>
        <p:spPr bwMode="auto">
          <a:xfrm>
            <a:off x="4851400" y="3330575"/>
            <a:ext cx="1566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FlagEntries</a:t>
            </a:r>
          </a:p>
        </p:txBody>
      </p:sp>
      <p:sp>
        <p:nvSpPr>
          <p:cNvPr id="56" name="Text Box 72"/>
          <p:cNvSpPr txBox="1">
            <a:spLocks noChangeArrowheads="1"/>
          </p:cNvSpPr>
          <p:nvPr/>
        </p:nvSpPr>
        <p:spPr bwMode="auto">
          <a:xfrm>
            <a:off x="4851400" y="4129088"/>
            <a:ext cx="156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ContactNotes</a:t>
            </a:r>
          </a:p>
        </p:txBody>
      </p:sp>
      <p:sp>
        <p:nvSpPr>
          <p:cNvPr id="57" name="Text Box 73"/>
          <p:cNvSpPr txBox="1">
            <a:spLocks noChangeArrowheads="1"/>
          </p:cNvSpPr>
          <p:nvPr/>
        </p:nvSpPr>
        <p:spPr bwMode="auto">
          <a:xfrm>
            <a:off x="4638675" y="4927600"/>
            <a:ext cx="1779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BankAccounts</a:t>
            </a:r>
          </a:p>
        </p:txBody>
      </p:sp>
      <p:sp>
        <p:nvSpPr>
          <p:cNvPr id="58" name="Text Box 74"/>
          <p:cNvSpPr txBox="1">
            <a:spLocks noChangeArrowheads="1"/>
          </p:cNvSpPr>
          <p:nvPr/>
        </p:nvSpPr>
        <p:spPr bwMode="auto">
          <a:xfrm>
            <a:off x="4286250" y="5691188"/>
            <a:ext cx="21320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ServiceEvaluations</a:t>
            </a:r>
          </a:p>
        </p:txBody>
      </p:sp>
      <p:sp>
        <p:nvSpPr>
          <p:cNvPr id="59" name="Rectangle 75"/>
          <p:cNvSpPr>
            <a:spLocks noChangeArrowheads="1"/>
          </p:cNvSpPr>
          <p:nvPr/>
        </p:nvSpPr>
        <p:spPr bwMode="auto">
          <a:xfrm>
            <a:off x="1385888"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0" name="Rectangle 76"/>
          <p:cNvSpPr>
            <a:spLocks noChangeArrowheads="1"/>
          </p:cNvSpPr>
          <p:nvPr/>
        </p:nvSpPr>
        <p:spPr bwMode="auto">
          <a:xfrm>
            <a:off x="2130425"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1" name="Rectangle 77"/>
          <p:cNvSpPr>
            <a:spLocks noChangeArrowheads="1"/>
          </p:cNvSpPr>
          <p:nvPr/>
        </p:nvSpPr>
        <p:spPr bwMode="auto">
          <a:xfrm>
            <a:off x="2874963"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grpSp>
        <p:nvGrpSpPr>
          <p:cNvPr id="62" name="Group 86"/>
          <p:cNvGrpSpPr>
            <a:grpSpLocks/>
          </p:cNvGrpSpPr>
          <p:nvPr/>
        </p:nvGrpSpPr>
        <p:grpSpPr bwMode="auto">
          <a:xfrm>
            <a:off x="2220913" y="5624513"/>
            <a:ext cx="1449387" cy="673100"/>
            <a:chOff x="437" y="2138"/>
            <a:chExt cx="913" cy="424"/>
          </a:xfrm>
        </p:grpSpPr>
        <p:sp>
          <p:nvSpPr>
            <p:cNvPr id="63" name="Rectangle 83"/>
            <p:cNvSpPr>
              <a:spLocks noChangeArrowheads="1"/>
            </p:cNvSpPr>
            <p:nvPr/>
          </p:nvSpPr>
          <p:spPr bwMode="auto">
            <a:xfrm>
              <a:off x="437" y="2138"/>
              <a:ext cx="913" cy="424"/>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64" name="Text Box 20"/>
            <p:cNvSpPr txBox="1">
              <a:spLocks noChangeArrowheads="1"/>
            </p:cNvSpPr>
            <p:nvPr/>
          </p:nvSpPr>
          <p:spPr bwMode="auto">
            <a:xfrm flipH="1">
              <a:off x="469" y="215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Financial</a:t>
              </a:r>
              <a:br>
                <a:rPr lang="en-US">
                  <a:solidFill>
                    <a:schemeClr val="bg1"/>
                  </a:solidFill>
                </a:rPr>
              </a:br>
              <a:r>
                <a:rPr lang="en-US">
                  <a:solidFill>
                    <a:schemeClr val="bg1"/>
                  </a:solidFill>
                </a:rPr>
                <a:t>Summary</a:t>
              </a:r>
            </a:p>
          </p:txBody>
        </p:sp>
      </p:grpSp>
      <p:grpSp>
        <p:nvGrpSpPr>
          <p:cNvPr id="65" name="Group 87"/>
          <p:cNvGrpSpPr>
            <a:grpSpLocks/>
          </p:cNvGrpSpPr>
          <p:nvPr/>
        </p:nvGrpSpPr>
        <p:grpSpPr bwMode="auto">
          <a:xfrm>
            <a:off x="1006475" y="4540250"/>
            <a:ext cx="1449388" cy="673100"/>
            <a:chOff x="410" y="3237"/>
            <a:chExt cx="913" cy="424"/>
          </a:xfrm>
        </p:grpSpPr>
        <p:sp>
          <p:nvSpPr>
            <p:cNvPr id="66" name="Rectangle 85"/>
            <p:cNvSpPr>
              <a:spLocks noChangeArrowheads="1"/>
            </p:cNvSpPr>
            <p:nvPr/>
          </p:nvSpPr>
          <p:spPr bwMode="auto">
            <a:xfrm>
              <a:off x="410" y="3237"/>
              <a:ext cx="913" cy="424"/>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67" name="Text Box 20"/>
            <p:cNvSpPr txBox="1">
              <a:spLocks noChangeArrowheads="1"/>
            </p:cNvSpPr>
            <p:nvPr/>
          </p:nvSpPr>
          <p:spPr bwMode="auto">
            <a:xfrm flipH="1">
              <a:off x="441" y="3352"/>
              <a:ext cx="8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a:t>
              </a:r>
            </a:p>
          </p:txBody>
        </p:sp>
      </p:grpSp>
      <p:sp>
        <p:nvSpPr>
          <p:cNvPr id="68" name="Line 88"/>
          <p:cNvSpPr>
            <a:spLocks noChangeShapeType="1"/>
          </p:cNvSpPr>
          <p:nvPr/>
        </p:nvSpPr>
        <p:spPr bwMode="auto">
          <a:xfrm>
            <a:off x="3000375" y="2755900"/>
            <a:ext cx="0" cy="2862263"/>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9" name="Text Box 67"/>
          <p:cNvSpPr txBox="1">
            <a:spLocks noChangeArrowheads="1"/>
          </p:cNvSpPr>
          <p:nvPr/>
        </p:nvSpPr>
        <p:spPr bwMode="auto">
          <a:xfrm rot="16200000">
            <a:off x="1756569" y="4075907"/>
            <a:ext cx="2136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FinancialSummary</a:t>
            </a:r>
          </a:p>
        </p:txBody>
      </p:sp>
      <p:sp>
        <p:nvSpPr>
          <p:cNvPr id="70" name="Freeform 96"/>
          <p:cNvSpPr>
            <a:spLocks/>
          </p:cNvSpPr>
          <p:nvPr/>
        </p:nvSpPr>
        <p:spPr bwMode="auto">
          <a:xfrm>
            <a:off x="3028950" y="1095375"/>
            <a:ext cx="4657725" cy="485775"/>
          </a:xfrm>
          <a:custGeom>
            <a:avLst/>
            <a:gdLst>
              <a:gd name="T0" fmla="*/ 2147483647 w 2934"/>
              <a:gd name="T1" fmla="*/ 2147483647 h 306"/>
              <a:gd name="T2" fmla="*/ 2147483647 w 2934"/>
              <a:gd name="T3" fmla="*/ 2147483647 h 306"/>
              <a:gd name="T4" fmla="*/ 2147483647 w 2934"/>
              <a:gd name="T5" fmla="*/ 0 h 306"/>
              <a:gd name="T6" fmla="*/ 0 w 2934"/>
              <a:gd name="T7" fmla="*/ 0 h 306"/>
              <a:gd name="T8" fmla="*/ 0 w 2934"/>
              <a:gd name="T9" fmla="*/ 2147483647 h 306"/>
              <a:gd name="T10" fmla="*/ 0 60000 65536"/>
              <a:gd name="T11" fmla="*/ 0 60000 65536"/>
              <a:gd name="T12" fmla="*/ 0 60000 65536"/>
              <a:gd name="T13" fmla="*/ 0 60000 65536"/>
              <a:gd name="T14" fmla="*/ 0 60000 65536"/>
              <a:gd name="T15" fmla="*/ 0 w 2934"/>
              <a:gd name="T16" fmla="*/ 0 h 306"/>
              <a:gd name="T17" fmla="*/ 2934 w 2934"/>
              <a:gd name="T18" fmla="*/ 306 h 306"/>
            </a:gdLst>
            <a:ahLst/>
            <a:cxnLst>
              <a:cxn ang="T10">
                <a:pos x="T0" y="T1"/>
              </a:cxn>
              <a:cxn ang="T11">
                <a:pos x="T2" y="T3"/>
              </a:cxn>
              <a:cxn ang="T12">
                <a:pos x="T4" y="T5"/>
              </a:cxn>
              <a:cxn ang="T13">
                <a:pos x="T6" y="T7"/>
              </a:cxn>
              <a:cxn ang="T14">
                <a:pos x="T8" y="T9"/>
              </a:cxn>
            </a:cxnLst>
            <a:rect l="T15" t="T16" r="T17" b="T18"/>
            <a:pathLst>
              <a:path w="2934" h="306">
                <a:moveTo>
                  <a:pt x="354" y="306"/>
                </a:moveTo>
                <a:lnTo>
                  <a:pt x="2934" y="306"/>
                </a:lnTo>
                <a:lnTo>
                  <a:pt x="2934" y="0"/>
                </a:lnTo>
                <a:lnTo>
                  <a:pt x="0" y="0"/>
                </a:lnTo>
                <a:lnTo>
                  <a:pt x="0" y="198"/>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29594511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Subtype hierarchy of ABContact</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912437"/>
            <a:ext cx="8664575" cy="53276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Text Box 41"/>
          <p:cNvSpPr txBox="1">
            <a:spLocks noChangeArrowheads="1"/>
          </p:cNvSpPr>
          <p:nvPr/>
        </p:nvSpPr>
        <p:spPr bwMode="auto">
          <a:xfrm>
            <a:off x="533400" y="1591088"/>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rPr>
              <a:t>primary subtypes</a:t>
            </a:r>
          </a:p>
        </p:txBody>
      </p:sp>
      <p:sp>
        <p:nvSpPr>
          <p:cNvPr id="5" name="Right Arrow 4"/>
          <p:cNvSpPr/>
          <p:nvPr/>
        </p:nvSpPr>
        <p:spPr bwMode="auto">
          <a:xfrm>
            <a:off x="3204242" y="1143000"/>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Text Box 41"/>
          <p:cNvSpPr txBox="1">
            <a:spLocks noChangeArrowheads="1"/>
          </p:cNvSpPr>
          <p:nvPr/>
        </p:nvSpPr>
        <p:spPr bwMode="auto">
          <a:xfrm>
            <a:off x="2278063" y="903402"/>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accent1"/>
                </a:solidFill>
              </a:rPr>
              <a:t>primary entity</a:t>
            </a:r>
            <a:endParaRPr lang="en-US" sz="1800" dirty="0">
              <a:solidFill>
                <a:schemeClr val="accent1"/>
              </a:solidFill>
            </a:endParaRPr>
          </a:p>
        </p:txBody>
      </p:sp>
      <p:sp>
        <p:nvSpPr>
          <p:cNvPr id="7" name="Right Arrow 6"/>
          <p:cNvSpPr/>
          <p:nvPr/>
        </p:nvSpPr>
        <p:spPr bwMode="auto">
          <a:xfrm>
            <a:off x="1261268" y="2169696"/>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15009624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8310563" cy="343435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2770" name="Title 1"/>
          <p:cNvSpPr>
            <a:spLocks noGrp="1"/>
          </p:cNvSpPr>
          <p:nvPr>
            <p:ph type="title"/>
          </p:nvPr>
        </p:nvSpPr>
        <p:spPr/>
        <p:txBody>
          <a:bodyPr/>
          <a:lstStyle/>
          <a:p>
            <a:r>
              <a:rPr lang="en-US" smtClean="0"/>
              <a:t>TrainingApp user interface</a:t>
            </a:r>
          </a:p>
        </p:txBody>
      </p:sp>
      <p:sp>
        <p:nvSpPr>
          <p:cNvPr id="32771" name="Content Placeholder 2"/>
          <p:cNvSpPr>
            <a:spLocks noGrp="1"/>
          </p:cNvSpPr>
          <p:nvPr>
            <p:ph idx="1"/>
          </p:nvPr>
        </p:nvSpPr>
        <p:spPr>
          <a:xfrm>
            <a:off x="519113" y="4572000"/>
            <a:ext cx="7253287" cy="1828800"/>
          </a:xfrm>
        </p:spPr>
        <p:txBody>
          <a:bodyPr/>
          <a:lstStyle/>
          <a:p>
            <a:pPr>
              <a:buFont typeface="Arial" charset="0"/>
              <a:buChar char="•"/>
            </a:pPr>
            <a:r>
              <a:rPr lang="en-US" dirty="0" smtClean="0"/>
              <a:t>Examples of all fundamental UI configurations</a:t>
            </a:r>
          </a:p>
          <a:p>
            <a:pPr>
              <a:buFont typeface="Arial" charset="0"/>
              <a:buChar char="•"/>
            </a:pPr>
            <a:r>
              <a:rPr lang="en-US" dirty="0" smtClean="0"/>
              <a:t>List of where examples can be found</a:t>
            </a:r>
          </a:p>
        </p:txBody>
      </p:sp>
    </p:spTree>
    <p:extLst>
      <p:ext uri="{BB962C8B-B14F-4D97-AF65-F5344CB8AC3E}">
        <p14:creationId xmlns:p14="http://schemas.microsoft.com/office/powerpoint/2010/main" val="7145759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latin typeface="+mj-lt"/>
              </a:rPr>
              <a:t>Guidewire product architecture</a:t>
            </a:r>
          </a:p>
          <a:p>
            <a:pPr>
              <a:lnSpc>
                <a:spcPct val="150000"/>
              </a:lnSpc>
              <a:buFont typeface="Arial" charset="0"/>
              <a:buChar char="•"/>
            </a:pPr>
            <a:r>
              <a:rPr lang="en-US" sz="2800" dirty="0" smtClean="0">
                <a:solidFill>
                  <a:schemeClr val="tx1">
                    <a:lumMod val="75000"/>
                  </a:schemeClr>
                </a:solidFill>
                <a:latin typeface="+mj-lt"/>
              </a:rPr>
              <a:t>Guidewire configuration technology</a:t>
            </a:r>
          </a:p>
          <a:p>
            <a:pPr>
              <a:lnSpc>
                <a:spcPct val="150000"/>
              </a:lnSpc>
              <a:buFont typeface="Arial" charset="0"/>
              <a:buChar char="•"/>
            </a:pPr>
            <a:r>
              <a:rPr lang="en-US" sz="2800" dirty="0" smtClean="0">
                <a:solidFill>
                  <a:schemeClr val="tx1">
                    <a:lumMod val="75000"/>
                  </a:schemeClr>
                </a:solidFill>
                <a:latin typeface="+mj-lt"/>
              </a:rPr>
              <a:t>The Guidewire platform</a:t>
            </a:r>
          </a:p>
          <a:p>
            <a:pPr>
              <a:lnSpc>
                <a:spcPct val="150000"/>
              </a:lnSpc>
              <a:buFont typeface="Arial" charset="0"/>
              <a:buChar char="•"/>
            </a:pPr>
            <a:r>
              <a:rPr lang="en-US" sz="2800" dirty="0" smtClean="0">
                <a:solidFill>
                  <a:schemeClr val="tx1">
                    <a:lumMod val="75000"/>
                  </a:schemeClr>
                </a:solidFill>
                <a:latin typeface="+mj-lt"/>
              </a:rPr>
              <a:t>TrainingApp</a:t>
            </a:r>
          </a:p>
          <a:p>
            <a:pPr>
              <a:lnSpc>
                <a:spcPct val="150000"/>
              </a:lnSpc>
              <a:buFont typeface="Arial" charset="0"/>
              <a:buChar char="•"/>
            </a:pPr>
            <a:r>
              <a:rPr lang="en-US" sz="2800" dirty="0" smtClean="0">
                <a:solidFill>
                  <a:schemeClr val="tx1">
                    <a:lumMod val="75000"/>
                  </a:schemeClr>
                </a:solidFill>
                <a:latin typeface="+mj-lt"/>
              </a:rPr>
              <a:t>Starting Guidewire applications</a:t>
            </a:r>
          </a:p>
          <a:p>
            <a:pPr>
              <a:lnSpc>
                <a:spcPct val="150000"/>
              </a:lnSpc>
              <a:buFont typeface="Arial" charset="0"/>
              <a:buChar char="•"/>
            </a:pPr>
            <a:r>
              <a:rPr lang="en-US" sz="2800" dirty="0" smtClean="0">
                <a:solidFill>
                  <a:schemeClr val="tx1">
                    <a:lumMod val="75000"/>
                  </a:schemeClr>
                </a:solidFill>
                <a:latin typeface="+mj-lt"/>
              </a:rPr>
              <a:t>Guidewire Studio</a:t>
            </a:r>
          </a:p>
        </p:txBody>
      </p:sp>
    </p:spTree>
    <p:extLst>
      <p:ext uri="{BB962C8B-B14F-4D97-AF65-F5344CB8AC3E}">
        <p14:creationId xmlns:p14="http://schemas.microsoft.com/office/powerpoint/2010/main" val="71717097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r>
              <a:rPr lang="en-US" smtClean="0"/>
              <a:t>TrainingApp application logic</a:t>
            </a:r>
          </a:p>
        </p:txBody>
      </p:sp>
      <p:sp>
        <p:nvSpPr>
          <p:cNvPr id="33796" name="Content Placeholder 2"/>
          <p:cNvSpPr>
            <a:spLocks noGrp="1"/>
          </p:cNvSpPr>
          <p:nvPr>
            <p:ph sz="half" idx="2"/>
          </p:nvPr>
        </p:nvSpPr>
        <p:spPr>
          <a:xfrm>
            <a:off x="5181599" y="914401"/>
            <a:ext cx="3656013" cy="5475289"/>
          </a:xfrm>
        </p:spPr>
        <p:txBody>
          <a:bodyPr/>
          <a:lstStyle/>
          <a:p>
            <a:pPr>
              <a:buFont typeface="Arial" charset="0"/>
              <a:buChar char="•"/>
            </a:pPr>
            <a:r>
              <a:rPr lang="en-US" dirty="0" smtClean="0"/>
              <a:t>Gosu language expresses application logic, including:</a:t>
            </a:r>
          </a:p>
          <a:p>
            <a:pPr lvl="1"/>
            <a:r>
              <a:rPr lang="en-US" dirty="0" smtClean="0"/>
              <a:t>Business rules</a:t>
            </a:r>
          </a:p>
          <a:p>
            <a:pPr lvl="1"/>
            <a:r>
              <a:rPr lang="en-US" dirty="0" smtClean="0"/>
              <a:t>PCF methods</a:t>
            </a:r>
          </a:p>
          <a:p>
            <a:pPr lvl="1"/>
            <a:r>
              <a:rPr lang="en-US" dirty="0" smtClean="0"/>
              <a:t>Enhancements</a:t>
            </a:r>
          </a:p>
          <a:p>
            <a:pPr lvl="1"/>
            <a:r>
              <a:rPr lang="en-US" dirty="0" smtClean="0"/>
              <a:t>Static methods in </a:t>
            </a:r>
            <a:r>
              <a:rPr lang="en-US" dirty="0" err="1" smtClean="0"/>
              <a:t>Gosu</a:t>
            </a:r>
            <a:r>
              <a:rPr lang="en-US" dirty="0" smtClean="0"/>
              <a:t> classes</a:t>
            </a:r>
          </a:p>
          <a:p>
            <a:pPr lvl="1"/>
            <a:r>
              <a:rPr lang="en-US" dirty="0" smtClean="0"/>
              <a:t>Script parameters</a:t>
            </a:r>
          </a:p>
          <a:p>
            <a:pPr lvl="1"/>
            <a:r>
              <a:rPr lang="en-US" dirty="0" smtClean="0"/>
              <a:t>Widget attributes</a:t>
            </a:r>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0801"/>
          <a:stretch/>
        </p:blipFill>
        <p:spPr bwMode="auto">
          <a:xfrm>
            <a:off x="533400" y="914401"/>
            <a:ext cx="4419600" cy="5434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838866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Guidewire product architecture</a:t>
            </a:r>
          </a:p>
          <a:p>
            <a:r>
              <a:rPr lang="en-US" dirty="0"/>
              <a:t>Guidewire configuration technology</a:t>
            </a:r>
          </a:p>
          <a:p>
            <a:r>
              <a:rPr lang="en-US" dirty="0"/>
              <a:t>The Guidewire platform</a:t>
            </a:r>
          </a:p>
          <a:p>
            <a:r>
              <a:rPr lang="en-US" dirty="0"/>
              <a:t>TrainingApp</a:t>
            </a:r>
          </a:p>
          <a:p>
            <a:r>
              <a:rPr lang="en-US" dirty="0">
                <a:solidFill>
                  <a:schemeClr val="bg1"/>
                </a:solidFill>
              </a:rPr>
              <a:t>Running Guidewire applications</a:t>
            </a:r>
          </a:p>
          <a:p>
            <a:r>
              <a:rPr lang="en-US" dirty="0"/>
              <a:t>Guidewire Studio</a:t>
            </a:r>
          </a:p>
          <a:p>
            <a:endParaRPr lang="en-US" dirty="0"/>
          </a:p>
        </p:txBody>
      </p:sp>
    </p:spTree>
    <p:extLst>
      <p:ext uri="{BB962C8B-B14F-4D97-AF65-F5344CB8AC3E}">
        <p14:creationId xmlns:p14="http://schemas.microsoft.com/office/powerpoint/2010/main" val="265563486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2"/>
          <p:cNvSpPr>
            <a:spLocks noGrp="1" noChangeArrowheads="1"/>
          </p:cNvSpPr>
          <p:nvPr>
            <p:ph type="title"/>
          </p:nvPr>
        </p:nvSpPr>
        <p:spPr/>
        <p:txBody>
          <a:bodyPr/>
          <a:lstStyle/>
          <a:p>
            <a:r>
              <a:rPr lang="en-US" smtClean="0"/>
              <a:t>Parallel directory structure</a:t>
            </a:r>
            <a:endParaRPr lang="en-US" dirty="0" smtClean="0"/>
          </a:p>
        </p:txBody>
      </p:sp>
      <p:sp>
        <p:nvSpPr>
          <p:cNvPr id="35847" name="Rectangle 3"/>
          <p:cNvSpPr>
            <a:spLocks noGrp="1" noChangeArrowheads="1"/>
          </p:cNvSpPr>
          <p:nvPr>
            <p:ph sz="half" idx="2"/>
          </p:nvPr>
        </p:nvSpPr>
        <p:spPr>
          <a:xfrm>
            <a:off x="5398770" y="914401"/>
            <a:ext cx="3425190" cy="5475289"/>
          </a:xfrm>
        </p:spPr>
        <p:txBody>
          <a:bodyPr/>
          <a:lstStyle/>
          <a:p>
            <a:r>
              <a:rPr lang="en-US" dirty="0" smtClean="0"/>
              <a:t>Guidewire applications have a similar directory structure </a:t>
            </a:r>
          </a:p>
          <a:p>
            <a:pPr lvl="1"/>
            <a:r>
              <a:rPr lang="en-US" dirty="0" smtClean="0"/>
              <a:t>admin</a:t>
            </a:r>
          </a:p>
          <a:p>
            <a:pPr lvl="1"/>
            <a:r>
              <a:rPr lang="en-US" dirty="0" smtClean="0"/>
              <a:t>bin</a:t>
            </a:r>
          </a:p>
          <a:p>
            <a:pPr lvl="1"/>
            <a:r>
              <a:rPr lang="en-US" dirty="0" smtClean="0"/>
              <a:t>idea</a:t>
            </a:r>
          </a:p>
          <a:p>
            <a:pPr lvl="1"/>
            <a:r>
              <a:rPr lang="en-US" dirty="0" smtClean="0"/>
              <a:t>modules</a:t>
            </a:r>
          </a:p>
          <a:p>
            <a:pPr lvl="1"/>
            <a:r>
              <a:rPr lang="en-US" dirty="0" smtClean="0"/>
              <a:t>studio</a:t>
            </a:r>
          </a:p>
          <a:p>
            <a:pPr lvl="1"/>
            <a:r>
              <a:rPr lang="en-US" dirty="0" err="1" smtClean="0"/>
              <a:t>webapps</a:t>
            </a:r>
            <a:endParaRPr lang="en-US" dirty="0" smtClean="0"/>
          </a:p>
        </p:txBody>
      </p:sp>
      <p:pic>
        <p:nvPicPr>
          <p:cNvPr id="5126" name="pic BC" descr="C:\Users\sluersen\AppData\Local\Temp\SNAGHTML1a3bb7a.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42900" y="1381571"/>
            <a:ext cx="2922270" cy="4377214"/>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54" name="icn BC" descr="billing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42135" y="914400"/>
            <a:ext cx="914400" cy="91469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 CC" descr="C:\Users\sluersen\AppData\Local\Temp\SNAGHTML1a39d6f.PNG"/>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459230" y="1804957"/>
            <a:ext cx="2922270" cy="4377214"/>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55" name="icn CC" descr="claimcenter.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23234" y="1152971"/>
            <a:ext cx="914401" cy="91469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 PC" descr="C:\Users\sluersen\AppData\Local\Temp\SNAGHTML1a37b8d.PNG"/>
          <p:cNvPicPr>
            <a:picLocks noChangeAspect="1" noChangeArrowheads="1"/>
          </p:cNvPicPr>
          <p:nvPr/>
        </p:nvPicPr>
        <p:blipFill>
          <a:blip r:embed="rId9">
            <a:extLst>
              <a:ext uri="{BEBA8EAE-BF5A-486C-A8C5-ECC9F3942E4B}">
                <a14:imgProps xmlns:a14="http://schemas.microsoft.com/office/drawing/2010/main">
                  <a14:imgLayer r:embed="rId10">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476500" y="2062132"/>
            <a:ext cx="2922270" cy="4377214"/>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56" name="icn PC" descr="policycente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1457771"/>
            <a:ext cx="911258" cy="91469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8098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dirty="0" smtClean="0"/>
              <a:t>Files used to start application</a:t>
            </a:r>
          </a:p>
        </p:txBody>
      </p:sp>
      <p:sp>
        <p:nvSpPr>
          <p:cNvPr id="36869" name="Rectangle 3"/>
          <p:cNvSpPr>
            <a:spLocks noGrp="1" noChangeArrowheads="1"/>
          </p:cNvSpPr>
          <p:nvPr>
            <p:ph sz="half" idx="1"/>
          </p:nvPr>
        </p:nvSpPr>
        <p:spPr>
          <a:xfrm>
            <a:off x="519113" y="3981450"/>
            <a:ext cx="4083050" cy="2552700"/>
          </a:xfrm>
        </p:spPr>
        <p:txBody>
          <a:bodyPr/>
          <a:lstStyle/>
          <a:p>
            <a:r>
              <a:rPr lang="en-US" dirty="0" smtClean="0"/>
              <a:t>..\modules\ant\build.xml </a:t>
            </a:r>
          </a:p>
          <a:p>
            <a:pPr lvl="1"/>
            <a:r>
              <a:rPr lang="en-US" dirty="0" smtClean="0"/>
              <a:t>Defines Ant </a:t>
            </a:r>
            <a:r>
              <a:rPr lang="en-US" dirty="0"/>
              <a:t>commands</a:t>
            </a:r>
          </a:p>
          <a:p>
            <a:pPr lvl="1"/>
            <a:r>
              <a:rPr lang="en-US" dirty="0"/>
              <a:t>Start Guidewire application</a:t>
            </a:r>
          </a:p>
          <a:p>
            <a:pPr lvl="1"/>
            <a:r>
              <a:rPr lang="en-US" dirty="0"/>
              <a:t>Building web application archive (WAR) </a:t>
            </a:r>
          </a:p>
          <a:p>
            <a:pPr lvl="1"/>
            <a:r>
              <a:rPr lang="en-US" dirty="0" smtClean="0"/>
              <a:t>Generate </a:t>
            </a:r>
            <a:r>
              <a:rPr lang="en-US" dirty="0"/>
              <a:t>data and security </a:t>
            </a:r>
            <a:r>
              <a:rPr lang="en-US" dirty="0" smtClean="0"/>
              <a:t>dictionaries</a:t>
            </a:r>
          </a:p>
        </p:txBody>
      </p:sp>
      <p:sp>
        <p:nvSpPr>
          <p:cNvPr id="3" name="Content Placeholder 2"/>
          <p:cNvSpPr>
            <a:spLocks noGrp="1"/>
          </p:cNvSpPr>
          <p:nvPr>
            <p:ph sz="half" idx="2"/>
          </p:nvPr>
        </p:nvSpPr>
        <p:spPr>
          <a:xfrm>
            <a:off x="4754563" y="4718596"/>
            <a:ext cx="4083050" cy="1834604"/>
          </a:xfrm>
        </p:spPr>
        <p:txBody>
          <a:bodyPr/>
          <a:lstStyle/>
          <a:p>
            <a:r>
              <a:rPr lang="en-US" dirty="0" smtClean="0"/>
              <a:t>..\bin\gwXX.bat</a:t>
            </a:r>
          </a:p>
          <a:p>
            <a:pPr lvl="1"/>
            <a:r>
              <a:rPr lang="en-US" dirty="0" smtClean="0"/>
              <a:t>Batch file</a:t>
            </a:r>
          </a:p>
          <a:p>
            <a:pPr lvl="1"/>
            <a:r>
              <a:rPr lang="en-US" dirty="0"/>
              <a:t>L</a:t>
            </a:r>
            <a:r>
              <a:rPr lang="en-US" dirty="0" smtClean="0"/>
              <a:t>aunch </a:t>
            </a:r>
            <a:r>
              <a:rPr lang="en-US" dirty="0"/>
              <a:t>tasks defined in build.xml</a:t>
            </a:r>
          </a:p>
          <a:p>
            <a:pPr lvl="1"/>
            <a:endParaRPr lang="en-US" dirty="0"/>
          </a:p>
        </p:txBody>
      </p:sp>
      <p:pic>
        <p:nvPicPr>
          <p:cNvPr id="6161" name="Picture 17" descr="C:\Users\sluersen\AppData\Local\Temp\SNAGHTML1c1cb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95350"/>
            <a:ext cx="3028950" cy="23145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78571"/>
            <a:ext cx="1300000" cy="143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67" name="Picture 23" descr="C:\Users\sluersen\AppData\Local\Temp\SNAGHTML1c3bd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476500"/>
            <a:ext cx="3028950" cy="193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65" name="Picture 21" descr="C:\Users\sluersen\AppData\Local\Temp\SNAGHTML1c39a7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676400"/>
            <a:ext cx="3028950" cy="193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63" name="Picture 19" descr="C:\Users\sluersen\AppData\Local\Temp\SNAGHTML1c36a8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3450" y="895350"/>
            <a:ext cx="3028950" cy="193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2675" y="3352800"/>
            <a:ext cx="1300000" cy="143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77490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sluersen\AppData\Local\Temp\SNAGHTML1dd048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914400"/>
            <a:ext cx="4514850" cy="22955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Start Guidewire: </a:t>
            </a:r>
            <a:r>
              <a:rPr lang="en-US" dirty="0" err="1"/>
              <a:t>gwXX</a:t>
            </a:r>
            <a:r>
              <a:rPr lang="en-US" dirty="0"/>
              <a:t> </a:t>
            </a:r>
            <a:r>
              <a:rPr lang="en-US" dirty="0" err="1"/>
              <a:t>dev</a:t>
            </a:r>
            <a:r>
              <a:rPr lang="en-US" dirty="0"/>
              <a:t>-start</a:t>
            </a:r>
          </a:p>
        </p:txBody>
      </p:sp>
      <p:sp>
        <p:nvSpPr>
          <p:cNvPr id="3" name="Content Placeholder 2"/>
          <p:cNvSpPr>
            <a:spLocks noGrp="1"/>
          </p:cNvSpPr>
          <p:nvPr>
            <p:ph sz="half" idx="2"/>
          </p:nvPr>
        </p:nvSpPr>
        <p:spPr>
          <a:xfrm>
            <a:off x="5334000" y="914400"/>
            <a:ext cx="3489960" cy="3657600"/>
          </a:xfrm>
        </p:spPr>
        <p:txBody>
          <a:bodyPr/>
          <a:lstStyle/>
          <a:p>
            <a:r>
              <a:rPr lang="en-US" dirty="0" err="1"/>
              <a:t>ALT+SHIFT</a:t>
            </a:r>
            <a:r>
              <a:rPr lang="en-US" dirty="0"/>
              <a:t/>
            </a:r>
            <a:br>
              <a:rPr lang="en-US" dirty="0"/>
            </a:br>
            <a:r>
              <a:rPr lang="en-US" dirty="0"/>
              <a:t>+Right Click</a:t>
            </a:r>
          </a:p>
          <a:p>
            <a:pPr lvl="1"/>
            <a:r>
              <a:rPr lang="en-US" dirty="0"/>
              <a:t>Windows 7</a:t>
            </a:r>
          </a:p>
          <a:p>
            <a:pPr lvl="1"/>
            <a:r>
              <a:rPr lang="en-US" dirty="0"/>
              <a:t>Opens context menu</a:t>
            </a:r>
          </a:p>
          <a:p>
            <a:pPr lvl="1"/>
            <a:r>
              <a:rPr lang="en-US" dirty="0"/>
              <a:t>Select Open command window here</a:t>
            </a:r>
          </a:p>
          <a:p>
            <a:r>
              <a:rPr lang="en-US" dirty="0" err="1"/>
              <a:t>gwXX</a:t>
            </a:r>
            <a:r>
              <a:rPr lang="en-US" dirty="0"/>
              <a:t> </a:t>
            </a:r>
            <a:r>
              <a:rPr lang="en-US" dirty="0" err="1"/>
              <a:t>dev</a:t>
            </a:r>
            <a:r>
              <a:rPr lang="en-US" dirty="0"/>
              <a:t>-start</a:t>
            </a:r>
          </a:p>
          <a:p>
            <a:pPr lvl="1"/>
            <a:r>
              <a:rPr lang="en-US" dirty="0"/>
              <a:t>Starts sever</a:t>
            </a:r>
          </a:p>
          <a:p>
            <a:endParaRPr lang="en-US" dirty="0"/>
          </a:p>
        </p:txBody>
      </p:sp>
      <p:sp>
        <p:nvSpPr>
          <p:cNvPr id="4" name="Content Placeholder 3"/>
          <p:cNvSpPr>
            <a:spLocks noGrp="1"/>
          </p:cNvSpPr>
          <p:nvPr>
            <p:ph idx="10"/>
          </p:nvPr>
        </p:nvSpPr>
        <p:spPr>
          <a:xfrm>
            <a:off x="521208" y="5410200"/>
            <a:ext cx="8321040" cy="990600"/>
          </a:xfrm>
        </p:spPr>
        <p:txBody>
          <a:bodyPr/>
          <a:lstStyle/>
          <a:p>
            <a:r>
              <a:rPr lang="en-US" dirty="0"/>
              <a:t>" **** [</a:t>
            </a:r>
            <a:r>
              <a:rPr lang="en-US" dirty="0" err="1"/>
              <a:t>ApplicationName</a:t>
            </a:r>
            <a:r>
              <a:rPr lang="en-US" dirty="0"/>
              <a:t> ] ready **** "</a:t>
            </a:r>
          </a:p>
          <a:p>
            <a:pPr lvl="1"/>
            <a:r>
              <a:rPr lang="en-US" dirty="0"/>
              <a:t>When running, all Guidewire applications display to console</a:t>
            </a:r>
          </a:p>
          <a:p>
            <a:pPr lvl="1"/>
            <a:r>
              <a:rPr lang="en-US" dirty="0"/>
              <a:t>TrainingApp "ready" message references </a:t>
            </a:r>
            <a:r>
              <a:rPr lang="en-US" dirty="0" smtClean="0"/>
              <a:t>ContactManager</a:t>
            </a:r>
            <a:endParaRPr lang="en-US" dirty="0"/>
          </a:p>
          <a:p>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57463"/>
            <a:ext cx="3376204" cy="137636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5" descr="C:\Users\sluersen\AppData\Local\Temp\SNAGHTML1e14a1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76699"/>
            <a:ext cx="6981825" cy="11811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Down Arrow 6"/>
          <p:cNvSpPr/>
          <p:nvPr/>
        </p:nvSpPr>
        <p:spPr bwMode="auto">
          <a:xfrm>
            <a:off x="4681333" y="3709761"/>
            <a:ext cx="437741" cy="75565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 name="AutoShape 11"/>
          <p:cNvSpPr>
            <a:spLocks noChangeArrowheads="1"/>
          </p:cNvSpPr>
          <p:nvPr/>
        </p:nvSpPr>
        <p:spPr bwMode="auto">
          <a:xfrm>
            <a:off x="1524000" y="3322638"/>
            <a:ext cx="3009900" cy="341312"/>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Tree>
    <p:extLst>
      <p:ext uri="{BB962C8B-B14F-4D97-AF65-F5344CB8AC3E}">
        <p14:creationId xmlns:p14="http://schemas.microsoft.com/office/powerpoint/2010/main" val="196207231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smtClean="0"/>
              <a:t>Accessing the application</a:t>
            </a:r>
          </a:p>
        </p:txBody>
      </p:sp>
      <p:sp>
        <p:nvSpPr>
          <p:cNvPr id="40964" name="Rectangle 3"/>
          <p:cNvSpPr>
            <a:spLocks noGrp="1" noChangeArrowheads="1"/>
          </p:cNvSpPr>
          <p:nvPr>
            <p:ph idx="1"/>
          </p:nvPr>
        </p:nvSpPr>
        <p:spPr/>
        <p:txBody>
          <a:bodyPr/>
          <a:lstStyle/>
          <a:p>
            <a:r>
              <a:rPr lang="en-US" b="1" dirty="0" smtClean="0">
                <a:latin typeface="Courier New" pitchFamily="49" charset="0"/>
                <a:cs typeface="Courier New" pitchFamily="49" charset="0"/>
              </a:rPr>
              <a:t>http://hostName:port/appCode</a:t>
            </a:r>
          </a:p>
          <a:p>
            <a:pPr lvl="1"/>
            <a:r>
              <a:rPr lang="en-US" dirty="0" smtClean="0"/>
              <a:t>URL syntax to access a Guidewire application for training</a:t>
            </a:r>
            <a:endParaRPr lang="en-US" dirty="0"/>
          </a:p>
          <a:p>
            <a:r>
              <a:rPr lang="en-US" dirty="0" smtClean="0"/>
              <a:t>Example:</a:t>
            </a:r>
          </a:p>
          <a:p>
            <a:pPr lvl="1"/>
            <a:r>
              <a:rPr lang="en-US" b="1" dirty="0" smtClean="0">
                <a:latin typeface="Courier New" pitchFamily="49" charset="0"/>
                <a:cs typeface="Courier New" pitchFamily="49" charset="0"/>
              </a:rPr>
              <a:t>http://localhost:8880/ab/</a:t>
            </a:r>
          </a:p>
        </p:txBody>
      </p:sp>
      <p:graphicFrame>
        <p:nvGraphicFramePr>
          <p:cNvPr id="29740" name="Group 44"/>
          <p:cNvGraphicFramePr>
            <a:graphicFrameLocks noGrp="1"/>
          </p:cNvGraphicFramePr>
          <p:nvPr>
            <p:extLst>
              <p:ext uri="{D42A27DB-BD31-4B8C-83A1-F6EECF244321}">
                <p14:modId xmlns:p14="http://schemas.microsoft.com/office/powerpoint/2010/main" val="3153129285"/>
              </p:ext>
            </p:extLst>
          </p:nvPr>
        </p:nvGraphicFramePr>
        <p:xfrm>
          <a:off x="533400" y="2819400"/>
          <a:ext cx="8305800" cy="3108327"/>
        </p:xfrm>
        <a:graphic>
          <a:graphicData uri="http://schemas.openxmlformats.org/drawingml/2006/table">
            <a:tbl>
              <a:tblPr firstRow="1" bandRow="1">
                <a:tableStyleId>{93296810-A885-4BE3-A3E7-6D5BEEA58F35}</a:tableStyleId>
              </a:tblPr>
              <a:tblGrid>
                <a:gridCol w="1981200"/>
                <a:gridCol w="2590800"/>
                <a:gridCol w="1917895"/>
                <a:gridCol w="1815905"/>
              </a:tblGrid>
              <a:tr h="822812">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Application</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Application Name</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Port</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App</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Code</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TrainingApp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ContactManager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8880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ab</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BillingCenter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BillingCenter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8580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bc</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ClaimCenter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ClaimCenter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8080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cc</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ContactManager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ContactManager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8280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ab</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PolicyCenter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PolicyCenter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8180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pc</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bl>
          </a:graphicData>
        </a:graphic>
      </p:graphicFrame>
    </p:spTree>
    <p:extLst>
      <p:ext uri="{BB962C8B-B14F-4D97-AF65-F5344CB8AC3E}">
        <p14:creationId xmlns:p14="http://schemas.microsoft.com/office/powerpoint/2010/main" val="43780246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Run in one of two modes</a:t>
            </a:r>
          </a:p>
        </p:txBody>
      </p:sp>
      <p:graphicFrame>
        <p:nvGraphicFramePr>
          <p:cNvPr id="131171" name="Group 99"/>
          <p:cNvGraphicFramePr>
            <a:graphicFrameLocks noGrp="1"/>
          </p:cNvGraphicFramePr>
          <p:nvPr>
            <p:extLst>
              <p:ext uri="{D42A27DB-BD31-4B8C-83A1-F6EECF244321}">
                <p14:modId xmlns:p14="http://schemas.microsoft.com/office/powerpoint/2010/main" val="1821675312"/>
              </p:ext>
            </p:extLst>
          </p:nvPr>
        </p:nvGraphicFramePr>
        <p:xfrm>
          <a:off x="527277" y="903515"/>
          <a:ext cx="8311923" cy="5456535"/>
        </p:xfrm>
        <a:graphic>
          <a:graphicData uri="http://schemas.openxmlformats.org/drawingml/2006/table">
            <a:tbl>
              <a:tblPr firstRow="1" firstCol="1" bandRow="1">
                <a:tableStyleId>{93296810-A885-4BE3-A3E7-6D5BEEA58F35}</a:tableStyleId>
              </a:tblPr>
              <a:tblGrid>
                <a:gridCol w="2256709"/>
                <a:gridCol w="2798897"/>
                <a:gridCol w="3256317"/>
              </a:tblGrid>
              <a:tr h="711999">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Behavior</a:t>
                      </a:r>
                      <a:endParaRPr kumimoji="0" lang="en-US" sz="18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Development mode</a:t>
                      </a:r>
                      <a:endParaRPr kumimoji="0" lang="en-US" sz="18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Production mode</a:t>
                      </a:r>
                      <a:endParaRPr kumimoji="0" lang="en-US" sz="18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r>
              <a:tr h="91935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Available in</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QuickStart instance?</a:t>
                      </a:r>
                      <a:endParaRPr kumimoji="0" lang="en-US" sz="1800" b="1"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Yes</a:t>
                      </a:r>
                      <a:endParaRPr kumimoji="0" lang="en-US" sz="18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r>
              <a:tr h="97033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dirty="0" smtClean="0">
                          <a:ln>
                            <a:noFill/>
                          </a:ln>
                          <a:solidFill>
                            <a:schemeClr val="lt1"/>
                          </a:solidFill>
                          <a:effectLst/>
                          <a:latin typeface="+mn-lt"/>
                          <a:ea typeface="+mn-ea"/>
                          <a:cs typeface="+mn-cs"/>
                        </a:rPr>
                        <a:t>Browser title bar reads…</a:t>
                      </a: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a:t>
                      </a:r>
                      <a:r>
                        <a:rPr kumimoji="0" lang="en-US" sz="1800" u="none" strike="noStrike" cap="none" normalizeH="0" baseline="0" dirty="0" err="1" smtClean="0">
                          <a:ln>
                            <a:noFill/>
                          </a:ln>
                          <a:effectLst/>
                        </a:rPr>
                        <a:t>DEV</a:t>
                      </a:r>
                      <a:r>
                        <a:rPr kumimoji="0" lang="en-US" sz="1800" u="none" strike="noStrike" cap="none" normalizeH="0" baseline="0" dirty="0" smtClean="0">
                          <a:ln>
                            <a:noFill/>
                          </a:ln>
                          <a:effectLst/>
                        </a:rPr>
                        <a:t> mode + build number] + Application</a:t>
                      </a:r>
                      <a:endParaRPr kumimoji="0" lang="en-US" sz="18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Application</a:t>
                      </a:r>
                      <a:br>
                        <a:rPr kumimoji="0" lang="en-US" sz="1800" u="none" strike="noStrike" kern="1200" cap="none" normalizeH="0" baseline="0" dirty="0" smtClean="0">
                          <a:ln>
                            <a:noFill/>
                          </a:ln>
                          <a:solidFill>
                            <a:schemeClr val="dk1"/>
                          </a:solidFill>
                          <a:effectLst/>
                          <a:latin typeface="+mn-lt"/>
                          <a:ea typeface="+mn-ea"/>
                          <a:cs typeface="+mn-cs"/>
                        </a:rPr>
                      </a:br>
                      <a:endParaRPr kumimoji="0" lang="en-US" sz="1800" u="none" strike="noStrike" kern="1200" cap="none" normalizeH="0" baseline="0" dirty="0" smtClean="0">
                        <a:ln>
                          <a:noFill/>
                        </a:ln>
                        <a:solidFill>
                          <a:schemeClr val="dk1"/>
                        </a:solidFill>
                        <a:effectLst/>
                        <a:latin typeface="+mn-lt"/>
                        <a:ea typeface="+mn-ea"/>
                        <a:cs typeface="+mn-cs"/>
                      </a:endParaRPr>
                    </a:p>
                  </a:txBody>
                  <a:tcPr marR="0" marT="91440" marB="0" horzOverflow="overflow"/>
                </a:tc>
              </a:tr>
              <a:tr h="83820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dirty="0" smtClean="0">
                          <a:ln>
                            <a:noFill/>
                          </a:ln>
                          <a:solidFill>
                            <a:schemeClr val="lt1"/>
                          </a:solidFill>
                          <a:effectLst/>
                          <a:latin typeface="+mn-lt"/>
                          <a:ea typeface="+mn-ea"/>
                          <a:cs typeface="+mn-cs"/>
                        </a:rPr>
                        <a:t>Internal tools access</a:t>
                      </a: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No restrictions</a:t>
                      </a: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Restricted by permissions</a:t>
                      </a:r>
                    </a:p>
                  </a:txBody>
                  <a:tcPr marR="0" marT="91440" marB="0" horzOverflow="overflow"/>
                </a:tc>
              </a:tr>
              <a:tr h="76200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dirty="0" smtClean="0">
                          <a:ln>
                            <a:noFill/>
                          </a:ln>
                          <a:solidFill>
                            <a:schemeClr val="lt1"/>
                          </a:solidFill>
                          <a:effectLst/>
                          <a:latin typeface="+mn-lt"/>
                          <a:ea typeface="+mn-ea"/>
                          <a:cs typeface="+mn-cs"/>
                        </a:rPr>
                        <a:t>QuickJump box commands?</a:t>
                      </a: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Enabled</a:t>
                      </a:r>
                    </a:p>
                  </a:txBody>
                  <a:tcPr marR="0" marT="91440" marB="0" horzOverflow="overflow"/>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Disabled</a:t>
                      </a:r>
                    </a:p>
                  </a:txBody>
                  <a:tcPr marR="0" marT="91440" marB="0" horzOverflow="overflow"/>
                </a:tc>
              </a:tr>
              <a:tr h="12546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dirty="0" smtClean="0">
                          <a:ln>
                            <a:noFill/>
                          </a:ln>
                          <a:solidFill>
                            <a:schemeClr val="lt1"/>
                          </a:solidFill>
                          <a:effectLst/>
                          <a:latin typeface="+mn-lt"/>
                          <a:ea typeface="+mn-ea"/>
                          <a:cs typeface="+mn-cs"/>
                        </a:rPr>
                        <a:t>Database  exceptions </a:t>
                      </a:r>
                      <a:br>
                        <a:rPr kumimoji="0" lang="en-US" sz="1800" b="1" u="none" strike="noStrike" kern="1200" cap="none" normalizeH="0" baseline="0" dirty="0" smtClean="0">
                          <a:ln>
                            <a:noFill/>
                          </a:ln>
                          <a:solidFill>
                            <a:schemeClr val="lt1"/>
                          </a:solidFill>
                          <a:effectLst/>
                          <a:latin typeface="+mn-lt"/>
                          <a:ea typeface="+mn-ea"/>
                          <a:cs typeface="+mn-cs"/>
                        </a:rPr>
                      </a:br>
                      <a:r>
                        <a:rPr kumimoji="0" lang="en-US" sz="1800" b="1" u="none" strike="noStrike" kern="1200" cap="none" normalizeH="0" baseline="0" dirty="0" smtClean="0">
                          <a:ln>
                            <a:noFill/>
                          </a:ln>
                          <a:solidFill>
                            <a:schemeClr val="lt1"/>
                          </a:solidFill>
                          <a:effectLst/>
                          <a:latin typeface="+mn-lt"/>
                          <a:ea typeface="+mn-ea"/>
                          <a:cs typeface="+mn-cs"/>
                        </a:rPr>
                        <a:t>logged at...</a:t>
                      </a:r>
                    </a:p>
                  </a:txBody>
                  <a:tcPr marR="0" marT="91440" marB="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Error level</a:t>
                      </a:r>
                    </a:p>
                  </a:txBody>
                  <a:tcPr marR="0" marT="91440" marB="0" horzOverflow="overflow">
                    <a:lnL w="12700" cap="flat" cmpd="sng" algn="ctr">
                      <a:solidFill>
                        <a:schemeClr val="tx1"/>
                      </a:solidFill>
                      <a:prstDash val="solid"/>
                      <a:round/>
                      <a:headEnd type="none" w="med" len="med"/>
                      <a:tailEnd type="none" w="med" len="med"/>
                    </a:ln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Warning level</a:t>
                      </a:r>
                    </a:p>
                  </a:txBody>
                  <a:tcPr marR="0" marT="91440" marB="0" horzOverflow="overflow"/>
                </a:tc>
              </a:tr>
            </a:tbl>
          </a:graphicData>
        </a:graphic>
      </p:graphicFrame>
    </p:spTree>
    <p:extLst>
      <p:ext uri="{BB962C8B-B14F-4D97-AF65-F5344CB8AC3E}">
        <p14:creationId xmlns:p14="http://schemas.microsoft.com/office/powerpoint/2010/main" val="271286398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Commonly performed tasks</a:t>
            </a:r>
          </a:p>
        </p:txBody>
      </p:sp>
      <p:graphicFrame>
        <p:nvGraphicFramePr>
          <p:cNvPr id="27725" name="Group 77"/>
          <p:cNvGraphicFramePr>
            <a:graphicFrameLocks noGrp="1"/>
          </p:cNvGraphicFramePr>
          <p:nvPr>
            <p:extLst>
              <p:ext uri="{D42A27DB-BD31-4B8C-83A1-F6EECF244321}">
                <p14:modId xmlns:p14="http://schemas.microsoft.com/office/powerpoint/2010/main" val="3178504864"/>
              </p:ext>
            </p:extLst>
          </p:nvPr>
        </p:nvGraphicFramePr>
        <p:xfrm>
          <a:off x="533400" y="914400"/>
          <a:ext cx="8382000" cy="5586414"/>
        </p:xfrm>
        <a:graphic>
          <a:graphicData uri="http://schemas.openxmlformats.org/drawingml/2006/table">
            <a:tbl>
              <a:tblPr firstRow="1" firstCol="1" bandRow="1">
                <a:tableStyleId>{93296810-A885-4BE3-A3E7-6D5BEEA58F35}</a:tableStyleId>
              </a:tblPr>
              <a:tblGrid>
                <a:gridCol w="2255671"/>
                <a:gridCol w="2076413"/>
                <a:gridCol w="2142803"/>
                <a:gridCol w="1907113"/>
              </a:tblGrid>
              <a:tr h="105714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400" b="1" i="0" u="none" strike="noStrike" cap="none" normalizeH="0" baseline="0" dirty="0" smtClean="0">
                        <a:ln>
                          <a:noFill/>
                        </a:ln>
                        <a:solidFill>
                          <a:schemeClr val="bg1"/>
                        </a:solidFill>
                        <a:effectLst/>
                        <a:latin typeface="Arial" charset="0"/>
                      </a:endParaRPr>
                    </a:p>
                  </a:txBody>
                  <a:tcPr marL="45722" marR="45722" anchorCtr="1" horzOverflow="overflow">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Start</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Application</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in Dev Mode</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u="none" strike="noStrike" kern="1200" cap="none" normalizeH="0" baseline="0" dirty="0" smtClean="0">
                          <a:ln>
                            <a:noFill/>
                          </a:ln>
                          <a:solidFill>
                            <a:schemeClr val="lt1"/>
                          </a:solidFill>
                          <a:effectLst/>
                          <a:latin typeface="+mn-lt"/>
                          <a:ea typeface="+mn-ea"/>
                          <a:cs typeface="+mn-cs"/>
                        </a:rPr>
                        <a:t>Regenerate</a:t>
                      </a:r>
                      <a:br>
                        <a:rPr kumimoji="0" lang="en-US" sz="2000" b="1" u="none" strike="noStrike" kern="1200" cap="none" normalizeH="0" baseline="0" dirty="0" smtClean="0">
                          <a:ln>
                            <a:noFill/>
                          </a:ln>
                          <a:solidFill>
                            <a:schemeClr val="lt1"/>
                          </a:solidFill>
                          <a:effectLst/>
                          <a:latin typeface="+mn-lt"/>
                          <a:ea typeface="+mn-ea"/>
                          <a:cs typeface="+mn-cs"/>
                        </a:rPr>
                      </a:br>
                      <a:r>
                        <a:rPr kumimoji="0" lang="en-US" sz="2000" u="none" strike="noStrike" cap="none" normalizeH="0" baseline="0" dirty="0" smtClean="0">
                          <a:ln>
                            <a:noFill/>
                          </a:ln>
                          <a:effectLst/>
                        </a:rPr>
                        <a:t>Dictionaries</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Stop</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Application</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r>
              <a:tr h="786201">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TrainingApp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gwta</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gwta</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gwta</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r>
              <a:tr h="914624">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BillingCenter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gwbc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gwbc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gwbc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 dev-stop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85981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ClaimCenter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gwcc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gwcc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gwcc</a:t>
                      </a:r>
                      <a:r>
                        <a:rPr kumimoji="0" lang="en-US" sz="2000" u="none" strike="noStrike" cap="none" normalizeH="0" baseline="0" dirty="0" smtClean="0">
                          <a:ln>
                            <a:noFill/>
                          </a:ln>
                          <a:effectLst/>
                        </a:rPr>
                        <a:t> </a:t>
                      </a:r>
                      <a:br>
                        <a:rPr kumimoji="0" lang="en-US" sz="2000" u="none" strike="noStrike" cap="none" normalizeH="0" baseline="0" dirty="0" smtClean="0">
                          <a:ln>
                            <a:noFill/>
                          </a:ln>
                          <a:effectLst/>
                        </a:rPr>
                      </a:br>
                      <a:r>
                        <a:rPr kumimoji="0" lang="en-US" sz="2000" u="none" strike="noStrike" cap="none" normalizeH="0" baseline="0" dirty="0" err="1" smtClean="0">
                          <a:ln>
                            <a:noFill/>
                          </a:ln>
                          <a:effectLst/>
                        </a:rPr>
                        <a:t>dev</a:t>
                      </a:r>
                      <a:r>
                        <a:rPr kumimoji="0" lang="en-US" sz="2000" u="none" strike="noStrike" cap="none" normalizeH="0" baseline="0" dirty="0" smtClean="0">
                          <a:ln>
                            <a:noFill/>
                          </a:ln>
                          <a:effectLst/>
                        </a:rPr>
                        <a:t>-stop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913059">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ContactManager</a:t>
                      </a:r>
                      <a:br>
                        <a:rPr kumimoji="0" lang="en-US" sz="2000" u="none" strike="noStrike" cap="none" normalizeH="0" baseline="0" dirty="0" smtClean="0">
                          <a:ln>
                            <a:noFill/>
                          </a:ln>
                          <a:effectLst/>
                        </a:rPr>
                      </a:br>
                      <a:r>
                        <a:rPr kumimoji="0" lang="en-US" sz="1800" i="1" u="none" strike="noStrike" cap="none" normalizeH="0" baseline="0" dirty="0" smtClean="0">
                          <a:ln>
                            <a:noFill/>
                          </a:ln>
                          <a:effectLst/>
                        </a:rPr>
                        <a:t>(</a:t>
                      </a:r>
                      <a:r>
                        <a:rPr kumimoji="0" lang="en-US" sz="1800" i="1" u="none" strike="noStrike" cap="none" normalizeH="0" baseline="0" dirty="0" err="1" smtClean="0">
                          <a:ln>
                            <a:noFill/>
                          </a:ln>
                          <a:effectLst/>
                        </a:rPr>
                        <a:t>AddressBook</a:t>
                      </a:r>
                      <a:r>
                        <a:rPr kumimoji="0" lang="en-US" sz="1800" i="1" u="none" strike="noStrike" cap="none" normalizeH="0" baseline="0" dirty="0" smtClean="0">
                          <a:ln>
                            <a:noFill/>
                          </a:ln>
                          <a:effectLst/>
                        </a:rPr>
                        <a:t>)</a:t>
                      </a:r>
                      <a:endParaRPr kumimoji="0" lang="en-US" sz="1800" b="0" i="1"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gwab</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gwab</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gwab</a:t>
                      </a:r>
                      <a:r>
                        <a:rPr kumimoji="0" lang="en-US" sz="2000" u="none" strike="noStrike" cap="none" normalizeH="0" baseline="0" dirty="0" smtClean="0">
                          <a:ln>
                            <a:noFill/>
                          </a:ln>
                          <a:effectLst/>
                        </a:rPr>
                        <a:t> </a:t>
                      </a:r>
                      <a:br>
                        <a:rPr kumimoji="0" lang="en-US" sz="2000" u="none" strike="noStrike" cap="none" normalizeH="0" baseline="0" dirty="0" smtClean="0">
                          <a:ln>
                            <a:noFill/>
                          </a:ln>
                          <a:effectLst/>
                        </a:rPr>
                      </a:br>
                      <a:r>
                        <a:rPr kumimoji="0" lang="en-US" sz="2000" u="none" strike="noStrike" cap="none" normalizeH="0" baseline="0" dirty="0" err="1" smtClean="0">
                          <a:ln>
                            <a:noFill/>
                          </a:ln>
                          <a:effectLst/>
                        </a:rPr>
                        <a:t>dev</a:t>
                      </a:r>
                      <a:r>
                        <a:rPr kumimoji="0" lang="en-US" sz="2000" u="none" strike="noStrike" cap="none" normalizeH="0" baseline="0" dirty="0" smtClean="0">
                          <a:ln>
                            <a:noFill/>
                          </a:ln>
                          <a:effectLst/>
                        </a:rPr>
                        <a:t>-stop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1055577">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PolicyCenter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gwpc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gwpc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gwpc</a:t>
                      </a:r>
                      <a:r>
                        <a:rPr kumimoji="0" lang="en-US" sz="2000" u="none" strike="noStrike" cap="none" normalizeH="0" baseline="0" dirty="0" smtClean="0">
                          <a:ln>
                            <a:noFill/>
                          </a:ln>
                          <a:effectLst/>
                        </a:rPr>
                        <a:t> </a:t>
                      </a:r>
                      <a:br>
                        <a:rPr kumimoji="0" lang="en-US" sz="2000" u="none" strike="noStrike" cap="none" normalizeH="0" baseline="0" dirty="0" smtClean="0">
                          <a:ln>
                            <a:noFill/>
                          </a:ln>
                          <a:effectLst/>
                        </a:rPr>
                      </a:br>
                      <a:r>
                        <a:rPr kumimoji="0" lang="en-US" sz="2000" u="none" strike="noStrike" cap="none" normalizeH="0" baseline="0" dirty="0" err="1" smtClean="0">
                          <a:ln>
                            <a:noFill/>
                          </a:ln>
                          <a:effectLst/>
                        </a:rPr>
                        <a:t>dev</a:t>
                      </a:r>
                      <a:r>
                        <a:rPr kumimoji="0" lang="en-US" sz="2000" u="none" strike="noStrike" cap="none" normalizeH="0" baseline="0" dirty="0" smtClean="0">
                          <a:ln>
                            <a:noFill/>
                          </a:ln>
                          <a:effectLst/>
                        </a:rPr>
                        <a:t>-stop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bl>
          </a:graphicData>
        </a:graphic>
      </p:graphicFrame>
    </p:spTree>
    <p:extLst>
      <p:ext uri="{BB962C8B-B14F-4D97-AF65-F5344CB8AC3E}">
        <p14:creationId xmlns:p14="http://schemas.microsoft.com/office/powerpoint/2010/main" val="70920714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sluersen\AppData\Local\Temp\SNAGHTML1adfe05.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660900" y="3924589"/>
            <a:ext cx="3850001" cy="2314286"/>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1032" name="Picture 8" descr="C:\Users\sluersen\AppData\Local\Temp\SNAGHTML1adda02.PNG"/>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457200" y="3934114"/>
            <a:ext cx="3850001" cy="2314286"/>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41987" name="Rectangle 2"/>
          <p:cNvSpPr>
            <a:spLocks noGrp="1" noChangeArrowheads="1"/>
          </p:cNvSpPr>
          <p:nvPr>
            <p:ph type="title"/>
          </p:nvPr>
        </p:nvSpPr>
        <p:spPr/>
        <p:txBody>
          <a:bodyPr/>
          <a:lstStyle/>
          <a:p>
            <a:r>
              <a:rPr lang="en-US" smtClean="0"/>
              <a:t>Log in access accounts</a:t>
            </a:r>
            <a:endParaRPr lang="en-US" dirty="0" smtClean="0"/>
          </a:p>
        </p:txBody>
      </p:sp>
      <p:sp>
        <p:nvSpPr>
          <p:cNvPr id="41988" name="Rectangle 3"/>
          <p:cNvSpPr>
            <a:spLocks noGrp="1" noChangeArrowheads="1"/>
          </p:cNvSpPr>
          <p:nvPr>
            <p:ph sz="half" idx="1"/>
          </p:nvPr>
        </p:nvSpPr>
        <p:spPr/>
        <p:txBody>
          <a:bodyPr/>
          <a:lstStyle/>
          <a:p>
            <a:r>
              <a:rPr lang="en-US" dirty="0" smtClean="0"/>
              <a:t>Super User account:</a:t>
            </a:r>
            <a:br>
              <a:rPr lang="en-US" dirty="0" smtClean="0"/>
            </a:br>
            <a:r>
              <a:rPr lang="en-US" dirty="0" smtClean="0"/>
              <a:t>su/gw</a:t>
            </a:r>
          </a:p>
          <a:p>
            <a:pPr lvl="1"/>
            <a:r>
              <a:rPr lang="en-US" dirty="0" smtClean="0"/>
              <a:t>Only in default installation</a:t>
            </a:r>
          </a:p>
          <a:p>
            <a:pPr lvl="1"/>
            <a:r>
              <a:rPr lang="en-US" dirty="0" smtClean="0"/>
              <a:t>All permissions</a:t>
            </a:r>
          </a:p>
          <a:p>
            <a:pPr lvl="1"/>
            <a:r>
              <a:rPr lang="en-US" dirty="0" smtClean="0"/>
              <a:t>Special capabilities beyond permissions</a:t>
            </a:r>
          </a:p>
        </p:txBody>
      </p:sp>
      <p:sp>
        <p:nvSpPr>
          <p:cNvPr id="2" name="Content Placeholder 1"/>
          <p:cNvSpPr>
            <a:spLocks noGrp="1"/>
          </p:cNvSpPr>
          <p:nvPr>
            <p:ph sz="half" idx="2"/>
          </p:nvPr>
        </p:nvSpPr>
        <p:spPr/>
        <p:txBody>
          <a:bodyPr/>
          <a:lstStyle/>
          <a:p>
            <a:r>
              <a:rPr lang="en-US" dirty="0" smtClean="0"/>
              <a:t>Alice Applegate account:</a:t>
            </a:r>
            <a:br>
              <a:rPr lang="en-US" dirty="0" smtClean="0"/>
            </a:br>
            <a:r>
              <a:rPr lang="en-US" dirty="0" smtClean="0"/>
              <a:t>aapplegate/gw</a:t>
            </a:r>
          </a:p>
          <a:p>
            <a:pPr lvl="1"/>
            <a:r>
              <a:rPr lang="en-US" dirty="0" smtClean="0"/>
              <a:t>In sample data for every application</a:t>
            </a:r>
          </a:p>
          <a:p>
            <a:pPr lvl="1"/>
            <a:r>
              <a:rPr lang="en-US" dirty="0" smtClean="0"/>
              <a:t>Represents basic end user</a:t>
            </a:r>
          </a:p>
          <a:p>
            <a:pPr lvl="1"/>
            <a:r>
              <a:rPr lang="en-US" dirty="0" smtClean="0"/>
              <a:t>Typical permissions for underwriter, adjuster, billing and contact manager</a:t>
            </a:r>
            <a:endParaRPr lang="en-US" dirty="0"/>
          </a:p>
        </p:txBody>
      </p:sp>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304800" y="3428206"/>
            <a:ext cx="642937" cy="87788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572000" y="3428206"/>
            <a:ext cx="604837" cy="8604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57218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out</a:t>
            </a:r>
            <a:endParaRPr lang="en-US" dirty="0"/>
          </a:p>
        </p:txBody>
      </p:sp>
      <p:sp>
        <p:nvSpPr>
          <p:cNvPr id="3" name="Content Placeholder 2"/>
          <p:cNvSpPr>
            <a:spLocks noGrp="1"/>
          </p:cNvSpPr>
          <p:nvPr>
            <p:ph idx="1"/>
          </p:nvPr>
        </p:nvSpPr>
        <p:spPr/>
        <p:txBody>
          <a:bodyPr/>
          <a:lstStyle/>
          <a:p>
            <a:r>
              <a:rPr lang="en-US" dirty="0" smtClean="0"/>
              <a:t>Click Settings menu</a:t>
            </a:r>
          </a:p>
          <a:p>
            <a:pPr lvl="1"/>
            <a:r>
              <a:rPr lang="en-US" dirty="0" smtClean="0"/>
              <a:t>Menu option to Log Out shows the user name</a:t>
            </a:r>
          </a:p>
          <a:p>
            <a:r>
              <a:rPr lang="en-US" dirty="0" smtClean="0"/>
              <a:t>Select Log Out &lt;username&gt;</a:t>
            </a:r>
          </a:p>
          <a:p>
            <a:endParaRPr lang="en-US" dirty="0"/>
          </a:p>
        </p:txBody>
      </p:sp>
      <p:pic>
        <p:nvPicPr>
          <p:cNvPr id="1026" name="Picture 2" descr="C:\Users\sluersen\AppData\Local\Temp\SNAGHTML1608e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00" y="914400"/>
            <a:ext cx="3671429" cy="25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3761268" y="952500"/>
            <a:ext cx="423733"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1371600" y="3061971"/>
            <a:ext cx="2743200"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descr="C:\Users\sluersen\AppData\Local\Temp\SNAGHTML163fdd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895350"/>
            <a:ext cx="3671429" cy="25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5562600" y="3023871"/>
            <a:ext cx="2743200"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7972096" y="914400"/>
            <a:ext cx="423733"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095336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Guidewire 8.0 product landscape</a:t>
            </a:r>
          </a:p>
        </p:txBody>
      </p:sp>
      <p:sp>
        <p:nvSpPr>
          <p:cNvPr id="5" name="Content Placeholder 4"/>
          <p:cNvSpPr>
            <a:spLocks noGrp="1"/>
          </p:cNvSpPr>
          <p:nvPr>
            <p:ph idx="1"/>
          </p:nvPr>
        </p:nvSpPr>
        <p:spPr/>
        <p:txBody>
          <a:bodyPr/>
          <a:lstStyle/>
          <a:p>
            <a:r>
              <a:rPr lang="en-US" dirty="0"/>
              <a:t>Insurance carriers worldwide use Guidewire core systems as operational systems of </a:t>
            </a:r>
            <a:r>
              <a:rPr lang="en-US" dirty="0" smtClean="0"/>
              <a:t>record</a:t>
            </a:r>
            <a:endParaRPr lang="en-US" dirty="0"/>
          </a:p>
        </p:txBody>
      </p:sp>
      <p:sp>
        <p:nvSpPr>
          <p:cNvPr id="6" name="Oval 5"/>
          <p:cNvSpPr/>
          <p:nvPr/>
        </p:nvSpPr>
        <p:spPr bwMode="auto">
          <a:xfrm>
            <a:off x="2362200" y="1905000"/>
            <a:ext cx="4371975" cy="4371975"/>
          </a:xfrm>
          <a:prstGeom prst="ellipse">
            <a:avLst/>
          </a:prstGeom>
          <a:solidFill>
            <a:schemeClr val="tx2">
              <a:lumMod val="95000"/>
            </a:schemeClr>
          </a:solidFill>
          <a:ln w="28575" algn="ctr">
            <a:solidFill>
              <a:srgbClr val="04628C"/>
            </a:solidFill>
            <a:round/>
            <a:headEnd/>
            <a:tailEnd/>
          </a:ln>
          <a:effectLst>
            <a:outerShdw blurRad="50800" dist="38100" dir="2700000" algn="tl" rotWithShape="0">
              <a:prstClr val="black">
                <a:alpha val="40000"/>
              </a:prstClr>
            </a:outerShdw>
          </a:effectLst>
        </p:spPr>
        <p:txBody>
          <a:bodyPr spcFirstLastPara="1" wrap="none" lIns="0" tIns="0" rIns="0" bIns="0" anchor="ctr">
            <a:prstTxWarp prst="textArchUp">
              <a:avLst/>
            </a:prstTxWarp>
            <a:scene3d>
              <a:camera prst="isometricRightUp"/>
              <a:lightRig rig="threePt" dir="t"/>
            </a:scene3d>
            <a:flatTx/>
          </a:bodyPr>
          <a:lstStyle/>
          <a:p>
            <a:pPr algn="ctr">
              <a:spcBef>
                <a:spcPct val="50000"/>
              </a:spcBef>
              <a:spcAft>
                <a:spcPct val="30000"/>
              </a:spcAft>
              <a:buClr>
                <a:schemeClr val="tx1"/>
              </a:buClr>
              <a:defRPr/>
            </a:pPr>
            <a:r>
              <a:rPr lang="en-US" sz="1800" b="1" dirty="0">
                <a:solidFill>
                  <a:schemeClr val="bg1"/>
                </a:solidFill>
                <a:latin typeface="Arial" pitchFamily="34" charset="0"/>
                <a:cs typeface="Arial" pitchFamily="34" charset="0"/>
              </a:rPr>
              <a:t>Core Operations Support</a:t>
            </a:r>
          </a:p>
        </p:txBody>
      </p:sp>
      <p:sp>
        <p:nvSpPr>
          <p:cNvPr id="7" name="Rectangle 5"/>
          <p:cNvSpPr>
            <a:spLocks noChangeArrowheads="1"/>
          </p:cNvSpPr>
          <p:nvPr/>
        </p:nvSpPr>
        <p:spPr bwMode="auto">
          <a:xfrm>
            <a:off x="2761248" y="4003675"/>
            <a:ext cx="3621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dirty="0">
                <a:solidFill>
                  <a:srgbClr val="04628C"/>
                </a:solidFill>
              </a:rPr>
              <a:t>Operational Systems of Record</a:t>
            </a:r>
          </a:p>
        </p:txBody>
      </p:sp>
      <p:grpSp>
        <p:nvGrpSpPr>
          <p:cNvPr id="8" name="Group 12"/>
          <p:cNvGrpSpPr>
            <a:grpSpLocks/>
          </p:cNvGrpSpPr>
          <p:nvPr/>
        </p:nvGrpSpPr>
        <p:grpSpPr bwMode="auto">
          <a:xfrm>
            <a:off x="693738" y="2715768"/>
            <a:ext cx="1668462" cy="2743200"/>
            <a:chOff x="737302" y="2903537"/>
            <a:chExt cx="1667987" cy="2743200"/>
          </a:xfrm>
          <a:solidFill>
            <a:schemeClr val="accent3">
              <a:lumMod val="20000"/>
              <a:lumOff val="80000"/>
            </a:schemeClr>
          </a:solidFill>
          <a:effectLst>
            <a:outerShdw blurRad="50800" dist="38100" dir="2700000" algn="tl" rotWithShape="0">
              <a:prstClr val="black">
                <a:alpha val="40000"/>
              </a:prstClr>
            </a:outerShdw>
          </a:effectLst>
        </p:grpSpPr>
        <p:sp>
          <p:nvSpPr>
            <p:cNvPr id="9" name="Freeform 8"/>
            <p:cNvSpPr>
              <a:spLocks/>
            </p:cNvSpPr>
            <p:nvPr/>
          </p:nvSpPr>
          <p:spPr bwMode="auto">
            <a:xfrm>
              <a:off x="737302"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grpFill/>
            <a:ln>
              <a:solidFill>
                <a:schemeClr val="accent3">
                  <a:lumMod val="20000"/>
                  <a:lumOff val="80000"/>
                </a:schemeClr>
              </a:solidFill>
            </a:ln>
          </p:spPr>
          <p:txBody>
            <a:bodyPr/>
            <a:lstStyle/>
            <a:p>
              <a:pPr>
                <a:defRPr/>
              </a:pPr>
              <a:endParaRPr lang="en-US" b="1" dirty="0">
                <a:solidFill>
                  <a:schemeClr val="bg1"/>
                </a:solidFill>
              </a:endParaRPr>
            </a:p>
          </p:txBody>
        </p:sp>
        <p:sp>
          <p:nvSpPr>
            <p:cNvPr id="10" name="Rectangle 9"/>
            <p:cNvSpPr/>
            <p:nvPr/>
          </p:nvSpPr>
          <p:spPr>
            <a:xfrm>
              <a:off x="931386" y="3967361"/>
              <a:ext cx="1146142" cy="563231"/>
            </a:xfrm>
            <a:prstGeom prst="rect">
              <a:avLst/>
            </a:prstGeom>
            <a:grpFill/>
          </p:spPr>
          <p:txBody>
            <a:bodyPr wrap="none">
              <a:spAutoFit/>
            </a:bodyPr>
            <a:lstStyle/>
            <a:p>
              <a:pPr algn="ctr">
                <a:lnSpc>
                  <a:spcPct val="85000"/>
                </a:lnSpc>
                <a:defRPr/>
              </a:pPr>
              <a:r>
                <a:rPr lang="en-US" sz="18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rPr>
                <a:t>External</a:t>
              </a:r>
              <a:br>
                <a:rPr lang="en-US" sz="18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rPr>
              </a:br>
              <a:r>
                <a:rPr lang="en-US" sz="18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rPr>
                <a:t>Access</a:t>
              </a:r>
            </a:p>
          </p:txBody>
        </p:sp>
      </p:grpSp>
      <p:grpSp>
        <p:nvGrpSpPr>
          <p:cNvPr id="11" name="Group 13"/>
          <p:cNvGrpSpPr>
            <a:grpSpLocks/>
          </p:cNvGrpSpPr>
          <p:nvPr/>
        </p:nvGrpSpPr>
        <p:grpSpPr bwMode="auto">
          <a:xfrm>
            <a:off x="6738938" y="2715768"/>
            <a:ext cx="1666875" cy="2770632"/>
            <a:chOff x="6766953" y="2903537"/>
            <a:chExt cx="1667987" cy="2743200"/>
          </a:xfrm>
        </p:grpSpPr>
        <p:sp>
          <p:nvSpPr>
            <p:cNvPr id="12" name="Freeform 6"/>
            <p:cNvSpPr>
              <a:spLocks/>
            </p:cNvSpPr>
            <p:nvPr/>
          </p:nvSpPr>
          <p:spPr bwMode="auto">
            <a:xfrm flipH="1">
              <a:off x="6766953"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3">
                <a:lumMod val="20000"/>
                <a:lumOff val="80000"/>
              </a:schemeClr>
            </a:solidFill>
            <a:ln>
              <a:solidFill>
                <a:schemeClr val="accent3">
                  <a:lumMod val="20000"/>
                  <a:lumOff val="80000"/>
                </a:schemeClr>
              </a:solidFill>
            </a:ln>
            <a:effectLst>
              <a:outerShdw blurRad="50800" dist="38100" dir="2700000" algn="tl" rotWithShape="0">
                <a:prstClr val="black">
                  <a:alpha val="40000"/>
                </a:prstClr>
              </a:outerShdw>
            </a:effectLst>
          </p:spPr>
          <p:txBody>
            <a:bodyPr/>
            <a:lstStyle/>
            <a:p>
              <a:pPr>
                <a:defRPr/>
              </a:pPr>
              <a:endParaRPr lang="en-US" dirty="0">
                <a:solidFill>
                  <a:schemeClr val="bg1"/>
                </a:solidFill>
              </a:endParaRPr>
            </a:p>
          </p:txBody>
        </p:sp>
        <p:sp>
          <p:nvSpPr>
            <p:cNvPr id="13" name="Rectangle 12"/>
            <p:cNvSpPr/>
            <p:nvPr/>
          </p:nvSpPr>
          <p:spPr>
            <a:xfrm>
              <a:off x="6889892" y="3967361"/>
              <a:ext cx="1532209" cy="563231"/>
            </a:xfrm>
            <a:prstGeom prst="rect">
              <a:avLst/>
            </a:prstGeom>
          </p:spPr>
          <p:txBody>
            <a:bodyPr wrap="none">
              <a:spAutoFit/>
            </a:bodyPr>
            <a:lstStyle/>
            <a:p>
              <a:pPr algn="ctr">
                <a:lnSpc>
                  <a:spcPct val="85000"/>
                </a:lnSpc>
                <a:defRPr/>
              </a:pPr>
              <a:r>
                <a:rPr lang="en-US" sz="18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t>Monitoring</a:t>
              </a:r>
              <a:br>
                <a:rPr lang="en-US" sz="18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br>
              <a:r>
                <a:rPr lang="en-US" sz="18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t>&amp; Guidance</a:t>
              </a:r>
            </a:p>
          </p:txBody>
        </p:sp>
      </p:grpSp>
      <p:sp>
        <p:nvSpPr>
          <p:cNvPr id="14" name="Rectangle 14"/>
          <p:cNvSpPr>
            <a:spLocks noChangeArrowheads="1"/>
          </p:cNvSpPr>
          <p:nvPr/>
        </p:nvSpPr>
        <p:spPr bwMode="auto">
          <a:xfrm>
            <a:off x="3276043" y="4956515"/>
            <a:ext cx="25442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800" b="1" dirty="0">
                <a:solidFill>
                  <a:schemeClr val="bg1"/>
                </a:solidFill>
              </a:rPr>
              <a:t>Data Management &amp;</a:t>
            </a:r>
            <a:br>
              <a:rPr lang="en-US" sz="1800" b="1" dirty="0">
                <a:solidFill>
                  <a:schemeClr val="bg1"/>
                </a:solidFill>
              </a:rPr>
            </a:br>
            <a:r>
              <a:rPr lang="en-US" sz="1800" b="1" dirty="0">
                <a:solidFill>
                  <a:schemeClr val="bg1"/>
                </a:solidFill>
              </a:rPr>
              <a:t>Business Intelligence</a:t>
            </a:r>
          </a:p>
        </p:txBody>
      </p:sp>
    </p:spTree>
    <p:extLst>
      <p:ext uri="{BB962C8B-B14F-4D97-AF65-F5344CB8AC3E}">
        <p14:creationId xmlns:p14="http://schemas.microsoft.com/office/powerpoint/2010/main" val="38201802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smtClean="0"/>
              <a:t>Stop Guidewire: </a:t>
            </a:r>
            <a:r>
              <a:rPr lang="en-US" dirty="0" err="1" smtClean="0"/>
              <a:t>gwXX</a:t>
            </a:r>
            <a:r>
              <a:rPr lang="en-US" dirty="0" smtClean="0"/>
              <a:t> </a:t>
            </a:r>
            <a:r>
              <a:rPr lang="en-US" dirty="0" err="1" smtClean="0"/>
              <a:t>dev</a:t>
            </a:r>
            <a:r>
              <a:rPr lang="en-US" dirty="0" smtClean="0"/>
              <a:t>-stop</a:t>
            </a:r>
          </a:p>
        </p:txBody>
      </p:sp>
      <p:sp>
        <p:nvSpPr>
          <p:cNvPr id="43012" name="Rectangle 3"/>
          <p:cNvSpPr>
            <a:spLocks noGrp="1" noChangeArrowheads="1"/>
          </p:cNvSpPr>
          <p:nvPr>
            <p:ph idx="1"/>
          </p:nvPr>
        </p:nvSpPr>
        <p:spPr>
          <a:xfrm>
            <a:off x="519113" y="3138488"/>
            <a:ext cx="7796212" cy="3251200"/>
          </a:xfrm>
        </p:spPr>
        <p:txBody>
          <a:bodyPr/>
          <a:lstStyle/>
          <a:p>
            <a:pPr>
              <a:buFont typeface="Arial" charset="0"/>
              <a:buChar char="•"/>
            </a:pPr>
            <a:r>
              <a:rPr lang="en-US" b="1" dirty="0" smtClean="0">
                <a:latin typeface="Courier New" pitchFamily="49" charset="0"/>
                <a:cs typeface="Courier New" pitchFamily="49" charset="0"/>
              </a:rPr>
              <a:t>gwXX dev-stop </a:t>
            </a:r>
            <a:r>
              <a:rPr lang="en-US" dirty="0" smtClean="0"/>
              <a:t>is a clean shutdown process that safely releases application resources (such as ports)</a:t>
            </a:r>
          </a:p>
          <a:p>
            <a:pPr>
              <a:buFont typeface="Arial" charset="0"/>
              <a:buChar char="•"/>
            </a:pPr>
            <a:r>
              <a:rPr lang="en-US" dirty="0" smtClean="0"/>
              <a:t>If application is running in development mode:</a:t>
            </a:r>
          </a:p>
          <a:p>
            <a:pPr lvl="1"/>
            <a:r>
              <a:rPr lang="en-US" dirty="0" smtClean="0"/>
              <a:t>Terminate the batch job (</a:t>
            </a:r>
            <a:r>
              <a:rPr lang="en-US" dirty="0" err="1" smtClean="0"/>
              <a:t>CTRL+C</a:t>
            </a:r>
            <a:r>
              <a:rPr lang="en-US" dirty="0" smtClean="0"/>
              <a:t>, y)</a:t>
            </a:r>
          </a:p>
          <a:p>
            <a:pPr lvl="1"/>
            <a:r>
              <a:rPr lang="en-US" dirty="0" smtClean="0"/>
              <a:t>Execute </a:t>
            </a:r>
            <a:r>
              <a:rPr lang="en-US" b="1" dirty="0" smtClean="0">
                <a:latin typeface="Courier New" pitchFamily="49" charset="0"/>
                <a:cs typeface="Courier New" pitchFamily="49" charset="0"/>
              </a:rPr>
              <a:t>gwXX dev-stop</a:t>
            </a:r>
          </a:p>
          <a:p>
            <a:pPr>
              <a:buFont typeface="Arial" charset="0"/>
              <a:buChar char="•"/>
            </a:pPr>
            <a:r>
              <a:rPr lang="en-US" dirty="0" smtClean="0"/>
              <a:t>If application is running in production mode:</a:t>
            </a:r>
          </a:p>
          <a:p>
            <a:pPr lvl="1"/>
            <a:r>
              <a:rPr lang="en-US" dirty="0" smtClean="0"/>
              <a:t>Always stop app by executing </a:t>
            </a:r>
            <a:r>
              <a:rPr lang="en-US" b="1" dirty="0" smtClean="0">
                <a:latin typeface="Courier New" pitchFamily="49" charset="0"/>
                <a:cs typeface="Courier New" pitchFamily="49" charset="0"/>
              </a:rPr>
              <a:t>gwXX dev-stop</a:t>
            </a:r>
          </a:p>
        </p:txBody>
      </p:sp>
      <p:pic>
        <p:nvPicPr>
          <p:cNvPr id="1026" name="Picture 2" descr="C:\Users\sluersen\AppData\Local\Temp\SNAGHTML1c639c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90588"/>
            <a:ext cx="8207377" cy="18526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1913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tx1">
                    <a:lumMod val="75000"/>
                  </a:schemeClr>
                </a:solidFill>
                <a:latin typeface="+mj-lt"/>
              </a:rPr>
              <a:t>Guidewire product architecture</a:t>
            </a:r>
          </a:p>
          <a:p>
            <a:pPr>
              <a:lnSpc>
                <a:spcPct val="150000"/>
              </a:lnSpc>
              <a:buFont typeface="Arial" charset="0"/>
              <a:buChar char="•"/>
            </a:pPr>
            <a:r>
              <a:rPr lang="en-US" sz="2800" dirty="0" smtClean="0">
                <a:solidFill>
                  <a:schemeClr val="tx1">
                    <a:lumMod val="75000"/>
                  </a:schemeClr>
                </a:solidFill>
                <a:latin typeface="+mj-lt"/>
              </a:rPr>
              <a:t>Guidewire configuration technology</a:t>
            </a:r>
          </a:p>
          <a:p>
            <a:pPr>
              <a:lnSpc>
                <a:spcPct val="150000"/>
              </a:lnSpc>
              <a:buFont typeface="Arial" charset="0"/>
              <a:buChar char="•"/>
            </a:pPr>
            <a:r>
              <a:rPr lang="en-US" sz="2800" dirty="0" smtClean="0">
                <a:solidFill>
                  <a:schemeClr val="tx1">
                    <a:lumMod val="75000"/>
                  </a:schemeClr>
                </a:solidFill>
                <a:latin typeface="+mj-lt"/>
              </a:rPr>
              <a:t>The Guidewire platform</a:t>
            </a:r>
          </a:p>
          <a:p>
            <a:pPr>
              <a:lnSpc>
                <a:spcPct val="150000"/>
              </a:lnSpc>
              <a:buFont typeface="Arial" charset="0"/>
              <a:buChar char="•"/>
            </a:pPr>
            <a:r>
              <a:rPr lang="en-US" sz="2800" dirty="0" smtClean="0">
                <a:solidFill>
                  <a:schemeClr val="tx1">
                    <a:lumMod val="75000"/>
                  </a:schemeClr>
                </a:solidFill>
                <a:latin typeface="+mj-lt"/>
              </a:rPr>
              <a:t>TrainingApp</a:t>
            </a:r>
          </a:p>
          <a:p>
            <a:pPr>
              <a:lnSpc>
                <a:spcPct val="150000"/>
              </a:lnSpc>
              <a:buFont typeface="Arial" charset="0"/>
              <a:buChar char="•"/>
            </a:pPr>
            <a:r>
              <a:rPr lang="en-US" sz="2800" dirty="0" smtClean="0">
                <a:solidFill>
                  <a:schemeClr val="tx1">
                    <a:lumMod val="75000"/>
                  </a:schemeClr>
                </a:solidFill>
                <a:latin typeface="+mj-lt"/>
              </a:rPr>
              <a:t>Starting Guidewire applications</a:t>
            </a:r>
          </a:p>
          <a:p>
            <a:pPr>
              <a:lnSpc>
                <a:spcPct val="150000"/>
              </a:lnSpc>
              <a:buFont typeface="Arial" charset="0"/>
              <a:buChar char="•"/>
            </a:pPr>
            <a:r>
              <a:rPr lang="en-US" sz="2800" dirty="0" smtClean="0">
                <a:latin typeface="+mj-lt"/>
              </a:rPr>
              <a:t>Guidewire Studio</a:t>
            </a:r>
          </a:p>
        </p:txBody>
      </p:sp>
    </p:spTree>
    <p:extLst>
      <p:ext uri="{BB962C8B-B14F-4D97-AF65-F5344CB8AC3E}">
        <p14:creationId xmlns:p14="http://schemas.microsoft.com/office/powerpoint/2010/main" val="33427450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Guidewire Studio</a:t>
            </a:r>
            <a:endParaRPr lang="en-US" dirty="0"/>
          </a:p>
        </p:txBody>
      </p:sp>
      <p:sp>
        <p:nvSpPr>
          <p:cNvPr id="4" name="Content Placeholder 3"/>
          <p:cNvSpPr>
            <a:spLocks noGrp="1"/>
          </p:cNvSpPr>
          <p:nvPr>
            <p:ph idx="1"/>
          </p:nvPr>
        </p:nvSpPr>
        <p:spPr/>
        <p:txBody>
          <a:bodyPr/>
          <a:lstStyle/>
          <a:p>
            <a:r>
              <a:rPr lang="en-US" b="1" dirty="0" smtClean="0"/>
              <a:t>I</a:t>
            </a:r>
            <a:r>
              <a:rPr lang="en-US" dirty="0" smtClean="0"/>
              <a:t>ntegrated </a:t>
            </a:r>
            <a:r>
              <a:rPr lang="en-US" b="1" dirty="0" smtClean="0"/>
              <a:t>D</a:t>
            </a:r>
            <a:r>
              <a:rPr lang="en-US" dirty="0" smtClean="0"/>
              <a:t>eveloper </a:t>
            </a:r>
            <a:r>
              <a:rPr lang="en-US" b="1" dirty="0" smtClean="0"/>
              <a:t>E</a:t>
            </a:r>
            <a:r>
              <a:rPr lang="en-US" dirty="0" smtClean="0"/>
              <a:t>nvironment (IDE)</a:t>
            </a:r>
          </a:p>
          <a:p>
            <a:pPr lvl="1"/>
            <a:r>
              <a:rPr lang="en-US" dirty="0" smtClean="0"/>
              <a:t>Gosu, XML, JAVA</a:t>
            </a:r>
            <a:r>
              <a:rPr lang="en-US" b="1" dirty="0">
                <a:solidFill>
                  <a:schemeClr val="accent1"/>
                </a:solidFill>
              </a:rPr>
              <a:t> *</a:t>
            </a:r>
            <a:endParaRPr lang="en-US" b="1" dirty="0" smtClean="0">
              <a:solidFill>
                <a:srgbClr val="FF0000"/>
              </a:solidFill>
            </a:endParaRPr>
          </a:p>
          <a:p>
            <a:pPr lvl="1"/>
            <a:r>
              <a:rPr lang="en-US" dirty="0" smtClean="0"/>
              <a:t>Refactoring</a:t>
            </a:r>
          </a:p>
          <a:p>
            <a:pPr lvl="1"/>
            <a:r>
              <a:rPr lang="en-US" dirty="0" smtClean="0"/>
              <a:t>Plugin extensibility</a:t>
            </a:r>
          </a:p>
          <a:p>
            <a:pPr lvl="1"/>
            <a:r>
              <a:rPr lang="en-US" dirty="0" smtClean="0"/>
              <a:t>Dynamic type support</a:t>
            </a:r>
          </a:p>
          <a:p>
            <a:pPr lvl="1"/>
            <a:r>
              <a:rPr lang="en-US" dirty="0" smtClean="0"/>
              <a:t>Make, run and debug</a:t>
            </a:r>
          </a:p>
          <a:p>
            <a:pPr lvl="1"/>
            <a:r>
              <a:rPr lang="en-US" dirty="0" smtClean="0"/>
              <a:t>Guidewire editors</a:t>
            </a:r>
          </a:p>
          <a:p>
            <a:r>
              <a:rPr lang="en-US" dirty="0" smtClean="0"/>
              <a:t>IntelliJ IDEA 12.1.x community edition</a:t>
            </a:r>
          </a:p>
          <a:p>
            <a:pPr lvl="1"/>
            <a:r>
              <a:rPr lang="en-US" dirty="0" smtClean="0"/>
              <a:t>No download needed; bundled </a:t>
            </a:r>
            <a:r>
              <a:rPr lang="en-US" dirty="0"/>
              <a:t>with </a:t>
            </a:r>
            <a:r>
              <a:rPr lang="en-US" dirty="0" smtClean="0"/>
              <a:t>application</a:t>
            </a:r>
          </a:p>
          <a:p>
            <a:r>
              <a:rPr lang="en-US" dirty="0" smtClean="0"/>
              <a:t>Physical file based project representation</a:t>
            </a:r>
          </a:p>
          <a:p>
            <a:pPr lvl="1"/>
            <a:r>
              <a:rPr lang="en-US" dirty="0"/>
              <a:t>Represents complete software solution</a:t>
            </a:r>
          </a:p>
          <a:p>
            <a:pPr lvl="1"/>
            <a:r>
              <a:rPr lang="en-US" dirty="0" smtClean="0"/>
              <a:t>Support for version control systems, e.g. Git, GitHub, Subversion</a:t>
            </a:r>
          </a:p>
        </p:txBody>
      </p:sp>
      <p:pic>
        <p:nvPicPr>
          <p:cNvPr id="1026" name="pic IntellIJ" descr="C:\Guidewire\ContactManager\idea\bin\i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420" y="38100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2107" r="2727" b="12292"/>
          <a:stretch/>
        </p:blipFill>
        <p:spPr bwMode="auto">
          <a:xfrm>
            <a:off x="4203698" y="1447800"/>
            <a:ext cx="4559301" cy="185771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txt Changes"/>
          <p:cNvSpPr txBox="1"/>
          <p:nvPr/>
        </p:nvSpPr>
        <p:spPr>
          <a:xfrm>
            <a:off x="457199" y="5867400"/>
            <a:ext cx="8305799" cy="628683"/>
          </a:xfrm>
          <a:prstGeom prst="rect">
            <a:avLst/>
          </a:prstGeom>
          <a:noFill/>
        </p:spPr>
        <p:txBody>
          <a:bodyPr wrap="square" rtlCol="0">
            <a:noAutofit/>
          </a:bodyPr>
          <a:lstStyle/>
          <a:p>
            <a:r>
              <a:rPr lang="en-US" b="1" dirty="0" smtClean="0">
                <a:solidFill>
                  <a:srgbClr val="C00000"/>
                </a:solidFill>
                <a:latin typeface="Arial" pitchFamily="34" charset="0"/>
                <a:cs typeface="Arial" pitchFamily="34" charset="0"/>
              </a:rPr>
              <a:t>* Within the Guidewire application project scope, limitations apply for Java development</a:t>
            </a:r>
          </a:p>
        </p:txBody>
      </p:sp>
    </p:spTree>
    <p:extLst>
      <p:ext uri="{BB962C8B-B14F-4D97-AF65-F5344CB8AC3E}">
        <p14:creationId xmlns:p14="http://schemas.microsoft.com/office/powerpoint/2010/main" val="331211772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Studio: </a:t>
            </a:r>
            <a:r>
              <a:rPr lang="en-US" dirty="0" err="1" smtClean="0"/>
              <a:t>gwXX</a:t>
            </a:r>
            <a:r>
              <a:rPr lang="en-US" dirty="0" smtClean="0"/>
              <a:t> studio</a:t>
            </a:r>
            <a:endParaRPr lang="en-US" dirty="0"/>
          </a:p>
        </p:txBody>
      </p:sp>
      <p:sp>
        <p:nvSpPr>
          <p:cNvPr id="3" name="Content Placeholder 2"/>
          <p:cNvSpPr>
            <a:spLocks noGrp="1"/>
          </p:cNvSpPr>
          <p:nvPr>
            <p:ph sz="half" idx="2"/>
          </p:nvPr>
        </p:nvSpPr>
        <p:spPr>
          <a:xfrm>
            <a:off x="5943600" y="914402"/>
            <a:ext cx="2895600" cy="5176058"/>
          </a:xfrm>
        </p:spPr>
        <p:txBody>
          <a:bodyPr/>
          <a:lstStyle/>
          <a:p>
            <a:r>
              <a:rPr lang="en-US" dirty="0" smtClean="0"/>
              <a:t>To </a:t>
            </a:r>
            <a:r>
              <a:rPr lang="en-US" dirty="0"/>
              <a:t>open the project, run</a:t>
            </a:r>
          </a:p>
          <a:p>
            <a:pPr lvl="1"/>
            <a:r>
              <a:rPr lang="en-US" dirty="0" smtClean="0"/>
              <a:t>studio.bat</a:t>
            </a:r>
          </a:p>
          <a:p>
            <a:pPr lvl="1"/>
            <a:r>
              <a:rPr lang="en-US" b="1" i="1" dirty="0" smtClean="0"/>
              <a:t>gwXX</a:t>
            </a:r>
            <a:r>
              <a:rPr lang="en-US" dirty="0" smtClean="0"/>
              <a:t> </a:t>
            </a:r>
            <a:r>
              <a:rPr lang="en-US" dirty="0"/>
              <a:t>studio  from the </a:t>
            </a:r>
            <a:r>
              <a:rPr lang="en-US" dirty="0" smtClean="0"/>
              <a:t>bin command window</a:t>
            </a:r>
            <a:endParaRPr lang="en-US" dirty="0"/>
          </a:p>
          <a:p>
            <a:r>
              <a:rPr lang="en-US" dirty="0" smtClean="0"/>
              <a:t>Indexing influences startup times</a:t>
            </a:r>
          </a:p>
          <a:p>
            <a:pPr lvl="1"/>
            <a:r>
              <a:rPr lang="en-US" dirty="0" smtClean="0"/>
              <a:t>First </a:t>
            </a:r>
            <a:r>
              <a:rPr lang="en-US" dirty="0"/>
              <a:t>time </a:t>
            </a:r>
            <a:r>
              <a:rPr lang="en-US" dirty="0" smtClean="0"/>
              <a:t>longest</a:t>
            </a:r>
          </a:p>
          <a:p>
            <a:pPr lvl="1"/>
            <a:r>
              <a:rPr lang="en-US" dirty="0" smtClean="0"/>
              <a:t>Subsequent starts faster</a:t>
            </a:r>
          </a:p>
          <a:p>
            <a:r>
              <a:rPr lang="en-US" dirty="0"/>
              <a:t>Possible to work while indexing!</a:t>
            </a:r>
          </a:p>
          <a:p>
            <a:pPr lvl="1"/>
            <a:endParaRPr lang="en-US" dirty="0" smtClean="0"/>
          </a:p>
          <a:p>
            <a:pPr lvl="1"/>
            <a:endParaRPr lang="en-US" dirty="0"/>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48200"/>
            <a:ext cx="5245100" cy="1346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descr="C:\Users\sluersen\AppData\Local\Temp\SNAGHTML16d8e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5257800" cy="278056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02920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 TA GW Studio" descr="C:\Users\sluersen\AppData\Local\Temp\SNAGHTML5b43f3.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4" y="899179"/>
            <a:ext cx="8758240" cy="7960223"/>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9a7bd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Anatomy of Guidewire Studio</a:t>
            </a:r>
            <a:endParaRPr lang="en-US" dirty="0"/>
          </a:p>
        </p:txBody>
      </p:sp>
      <p:sp>
        <p:nvSpPr>
          <p:cNvPr id="7" name="rec Navigation Bar"/>
          <p:cNvSpPr/>
          <p:nvPr/>
        </p:nvSpPr>
        <p:spPr bwMode="auto">
          <a:xfrm>
            <a:off x="396241" y="1531620"/>
            <a:ext cx="8412082" cy="225921"/>
          </a:xfrm>
          <a:prstGeom prst="roundRect">
            <a:avLst/>
          </a:prstGeom>
          <a:no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Editor"/>
          <p:cNvSpPr/>
          <p:nvPr/>
        </p:nvSpPr>
        <p:spPr bwMode="auto">
          <a:xfrm>
            <a:off x="3070098" y="1804484"/>
            <a:ext cx="5464302" cy="2538916"/>
          </a:xfrm>
          <a:prstGeom prst="roundRect">
            <a:avLst>
              <a:gd name="adj" fmla="val 1202"/>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2" name="rec MenubarNTtoolbars"/>
          <p:cNvSpPr/>
          <p:nvPr/>
        </p:nvSpPr>
        <p:spPr bwMode="auto">
          <a:xfrm>
            <a:off x="396241" y="1090707"/>
            <a:ext cx="8412082" cy="413351"/>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6" name="rec ToolButtons Right"/>
          <p:cNvSpPr/>
          <p:nvPr/>
        </p:nvSpPr>
        <p:spPr bwMode="auto">
          <a:xfrm>
            <a:off x="8587740" y="1790700"/>
            <a:ext cx="220583" cy="4075808"/>
          </a:xfrm>
          <a:prstGeom prst="roundRect">
            <a:avLst>
              <a:gd name="adj" fmla="val 5260"/>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3" name="rec ToolButtons Left"/>
          <p:cNvSpPr/>
          <p:nvPr/>
        </p:nvSpPr>
        <p:spPr bwMode="auto">
          <a:xfrm>
            <a:off x="396240" y="1804485"/>
            <a:ext cx="191459" cy="4062024"/>
          </a:xfrm>
          <a:prstGeom prst="roundRect">
            <a:avLst>
              <a:gd name="adj" fmla="val 5260"/>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Tool Window 2"/>
          <p:cNvSpPr/>
          <p:nvPr/>
        </p:nvSpPr>
        <p:spPr bwMode="auto">
          <a:xfrm>
            <a:off x="636894" y="4385672"/>
            <a:ext cx="4333515" cy="1481727"/>
          </a:xfrm>
          <a:prstGeom prst="roundRect">
            <a:avLst>
              <a:gd name="adj" fmla="val 296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rec Tool Window 3"/>
          <p:cNvSpPr/>
          <p:nvPr/>
        </p:nvSpPr>
        <p:spPr bwMode="auto">
          <a:xfrm>
            <a:off x="5032901" y="4384965"/>
            <a:ext cx="3501499" cy="1491670"/>
          </a:xfrm>
          <a:prstGeom prst="roundRect">
            <a:avLst>
              <a:gd name="adj" fmla="val 296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4" name="rec Tool Buttons Bottom"/>
          <p:cNvSpPr/>
          <p:nvPr/>
        </p:nvSpPr>
        <p:spPr bwMode="auto">
          <a:xfrm>
            <a:off x="396239" y="5911650"/>
            <a:ext cx="8412083" cy="146250"/>
          </a:xfrm>
          <a:prstGeom prst="roundRect">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Status Bar"/>
          <p:cNvSpPr/>
          <p:nvPr/>
        </p:nvSpPr>
        <p:spPr bwMode="auto">
          <a:xfrm>
            <a:off x="396240" y="6096000"/>
            <a:ext cx="8412083" cy="252087"/>
          </a:xfrm>
          <a:prstGeom prst="roundRect">
            <a:avLst/>
          </a:prstGeom>
          <a:no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5" name="rec ProjectWindow"/>
          <p:cNvSpPr/>
          <p:nvPr/>
        </p:nvSpPr>
        <p:spPr bwMode="auto">
          <a:xfrm>
            <a:off x="651439" y="1803445"/>
            <a:ext cx="2354880" cy="2532335"/>
          </a:xfrm>
          <a:prstGeom prst="roundRect">
            <a:avLst>
              <a:gd name="adj" fmla="val 198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6" name="rec 1 MenubarNTtoolbars"/>
          <p:cNvSpPr/>
          <p:nvPr/>
        </p:nvSpPr>
        <p:spPr bwMode="auto">
          <a:xfrm>
            <a:off x="1361645" y="876866"/>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Main </a:t>
            </a:r>
            <a:r>
              <a:rPr lang="en-US" sz="1600" dirty="0">
                <a:solidFill>
                  <a:schemeClr val="bg1"/>
                </a:solidFill>
              </a:rPr>
              <a:t>menu and toolbar</a:t>
            </a:r>
          </a:p>
        </p:txBody>
      </p:sp>
      <p:sp>
        <p:nvSpPr>
          <p:cNvPr id="27" name="rec 2  Navigation Bar"/>
          <p:cNvSpPr/>
          <p:nvPr/>
        </p:nvSpPr>
        <p:spPr bwMode="auto">
          <a:xfrm>
            <a:off x="2507117" y="1331583"/>
            <a:ext cx="1505997" cy="27580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Navigation bar</a:t>
            </a:r>
            <a:endParaRPr lang="en-US" sz="1600" dirty="0">
              <a:solidFill>
                <a:schemeClr val="bg1"/>
              </a:solidFill>
            </a:endParaRPr>
          </a:p>
        </p:txBody>
      </p:sp>
      <p:sp>
        <p:nvSpPr>
          <p:cNvPr id="10" name="rec 3 ProjectWindow"/>
          <p:cNvSpPr/>
          <p:nvPr/>
        </p:nvSpPr>
        <p:spPr bwMode="auto">
          <a:xfrm>
            <a:off x="1361645" y="1790700"/>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Window</a:t>
            </a:r>
            <a:endParaRPr lang="en-US" sz="1600" dirty="0">
              <a:solidFill>
                <a:schemeClr val="bg1"/>
              </a:solidFill>
            </a:endParaRPr>
          </a:p>
        </p:txBody>
      </p:sp>
      <p:sp>
        <p:nvSpPr>
          <p:cNvPr id="28" name="rec 4 Editor"/>
          <p:cNvSpPr/>
          <p:nvPr/>
        </p:nvSpPr>
        <p:spPr bwMode="auto">
          <a:xfrm>
            <a:off x="4876800" y="1694652"/>
            <a:ext cx="1310468" cy="273726"/>
          </a:xfrm>
          <a:prstGeom prst="roundRect">
            <a:avLst>
              <a:gd name="adj" fmla="val 15519"/>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Editor</a:t>
            </a:r>
            <a:endParaRPr lang="en-US" sz="1600" dirty="0">
              <a:solidFill>
                <a:schemeClr val="bg1"/>
              </a:solidFill>
            </a:endParaRPr>
          </a:p>
        </p:txBody>
      </p:sp>
      <p:sp>
        <p:nvSpPr>
          <p:cNvPr id="29" name="rec 5 Tool Buttons Bottom"/>
          <p:cNvSpPr/>
          <p:nvPr/>
        </p:nvSpPr>
        <p:spPr bwMode="auto">
          <a:xfrm>
            <a:off x="1695851" y="5710688"/>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Buttons</a:t>
            </a:r>
            <a:endParaRPr lang="en-US" sz="1600" dirty="0">
              <a:solidFill>
                <a:schemeClr val="bg1"/>
              </a:solidFill>
            </a:endParaRPr>
          </a:p>
        </p:txBody>
      </p:sp>
      <p:sp>
        <p:nvSpPr>
          <p:cNvPr id="30" name="rec 6 Status Bar"/>
          <p:cNvSpPr/>
          <p:nvPr/>
        </p:nvSpPr>
        <p:spPr bwMode="auto">
          <a:xfrm>
            <a:off x="3659941" y="6169971"/>
            <a:ext cx="1310468" cy="248545"/>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Status Bar</a:t>
            </a:r>
            <a:endParaRPr lang="en-US" sz="1600" dirty="0">
              <a:solidFill>
                <a:schemeClr val="bg1"/>
              </a:solidFill>
            </a:endParaRPr>
          </a:p>
        </p:txBody>
      </p:sp>
      <p:sp>
        <p:nvSpPr>
          <p:cNvPr id="33" name="rec 5 Tool Buttons Bottom"/>
          <p:cNvSpPr/>
          <p:nvPr/>
        </p:nvSpPr>
        <p:spPr bwMode="auto">
          <a:xfrm rot="5400000">
            <a:off x="8194032" y="4113808"/>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Buttons</a:t>
            </a:r>
            <a:endParaRPr lang="en-US" sz="1600" dirty="0">
              <a:solidFill>
                <a:schemeClr val="bg1"/>
              </a:solidFill>
            </a:endParaRPr>
          </a:p>
        </p:txBody>
      </p:sp>
      <p:sp>
        <p:nvSpPr>
          <p:cNvPr id="34" name="rec 5 Tool Buttons Bottom"/>
          <p:cNvSpPr/>
          <p:nvPr/>
        </p:nvSpPr>
        <p:spPr bwMode="auto">
          <a:xfrm rot="16200000">
            <a:off x="-330842" y="3883761"/>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Buttons</a:t>
            </a:r>
            <a:endParaRPr lang="en-US" sz="1600" dirty="0">
              <a:solidFill>
                <a:schemeClr val="bg1"/>
              </a:solidFill>
            </a:endParaRPr>
          </a:p>
        </p:txBody>
      </p:sp>
      <p:sp>
        <p:nvSpPr>
          <p:cNvPr id="35" name="rec 3 ProjectWindow"/>
          <p:cNvSpPr/>
          <p:nvPr/>
        </p:nvSpPr>
        <p:spPr bwMode="auto">
          <a:xfrm>
            <a:off x="3048000" y="4323455"/>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Window</a:t>
            </a:r>
            <a:endParaRPr lang="en-US" sz="1600" dirty="0">
              <a:solidFill>
                <a:schemeClr val="bg1"/>
              </a:solidFill>
            </a:endParaRPr>
          </a:p>
        </p:txBody>
      </p:sp>
      <p:sp>
        <p:nvSpPr>
          <p:cNvPr id="36" name="rec 3 ProjectWindow"/>
          <p:cNvSpPr/>
          <p:nvPr/>
        </p:nvSpPr>
        <p:spPr bwMode="auto">
          <a:xfrm>
            <a:off x="6629400" y="4319790"/>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Window</a:t>
            </a:r>
            <a:endParaRPr lang="en-US" sz="1600" dirty="0">
              <a:solidFill>
                <a:schemeClr val="bg1"/>
              </a:solidFill>
            </a:endParaRPr>
          </a:p>
        </p:txBody>
      </p:sp>
    </p:spTree>
    <p:extLst>
      <p:ext uri="{BB962C8B-B14F-4D97-AF65-F5344CB8AC3E}">
        <p14:creationId xmlns:p14="http://schemas.microsoft.com/office/powerpoint/2010/main" val="370319675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 and Toolbar</a:t>
            </a:r>
            <a:endParaRPr lang="en-US" dirty="0"/>
          </a:p>
        </p:txBody>
      </p:sp>
      <p:sp>
        <p:nvSpPr>
          <p:cNvPr id="4" name="Content Placeholder 3"/>
          <p:cNvSpPr>
            <a:spLocks noGrp="1"/>
          </p:cNvSpPr>
          <p:nvPr>
            <p:ph sz="half" idx="1"/>
          </p:nvPr>
        </p:nvSpPr>
        <p:spPr>
          <a:xfrm>
            <a:off x="519113" y="1828801"/>
            <a:ext cx="4083050" cy="4571998"/>
          </a:xfrm>
        </p:spPr>
        <p:txBody>
          <a:bodyPr/>
          <a:lstStyle/>
          <a:p>
            <a:r>
              <a:rPr lang="en-US" dirty="0" smtClean="0"/>
              <a:t>Main </a:t>
            </a:r>
            <a:r>
              <a:rPr lang="en-US" dirty="0"/>
              <a:t>menu commands</a:t>
            </a:r>
          </a:p>
          <a:p>
            <a:pPr lvl="1"/>
            <a:r>
              <a:rPr lang="en-US" dirty="0" smtClean="0"/>
              <a:t>Open, edit and find files</a:t>
            </a:r>
          </a:p>
          <a:p>
            <a:pPr lvl="1"/>
            <a:r>
              <a:rPr lang="en-US" dirty="0" smtClean="0"/>
              <a:t>View tool windows</a:t>
            </a:r>
          </a:p>
          <a:p>
            <a:pPr lvl="1"/>
            <a:r>
              <a:rPr lang="en-US" dirty="0" smtClean="0"/>
              <a:t>Navigate class, file, symbol</a:t>
            </a:r>
            <a:endParaRPr lang="en-US" dirty="0"/>
          </a:p>
          <a:p>
            <a:pPr lvl="1"/>
            <a:r>
              <a:rPr lang="en-US" dirty="0" smtClean="0"/>
              <a:t>Analyze dependencies</a:t>
            </a:r>
          </a:p>
          <a:p>
            <a:pPr lvl="1"/>
            <a:r>
              <a:rPr lang="en-US" dirty="0" smtClean="0"/>
              <a:t>Refactor </a:t>
            </a:r>
            <a:r>
              <a:rPr lang="en-US" dirty="0"/>
              <a:t>and analyze code</a:t>
            </a:r>
          </a:p>
          <a:p>
            <a:pPr lvl="1"/>
            <a:r>
              <a:rPr lang="en-US" dirty="0"/>
              <a:t>Make and </a:t>
            </a:r>
            <a:r>
              <a:rPr lang="en-US" dirty="0" smtClean="0"/>
              <a:t>rebuild</a:t>
            </a:r>
            <a:endParaRPr lang="en-US" dirty="0"/>
          </a:p>
          <a:p>
            <a:pPr lvl="1"/>
            <a:r>
              <a:rPr lang="en-US" dirty="0"/>
              <a:t>Run and </a:t>
            </a:r>
            <a:r>
              <a:rPr lang="en-US" dirty="0" smtClean="0"/>
              <a:t>debug</a:t>
            </a:r>
          </a:p>
          <a:p>
            <a:pPr lvl="1"/>
            <a:r>
              <a:rPr lang="en-US" dirty="0" smtClean="0"/>
              <a:t>Gosu Scratchpad</a:t>
            </a:r>
          </a:p>
          <a:p>
            <a:pPr lvl="1"/>
            <a:r>
              <a:rPr lang="en-US" dirty="0" smtClean="0"/>
              <a:t>Version control system</a:t>
            </a:r>
            <a:endParaRPr lang="en-US" dirty="0"/>
          </a:p>
          <a:p>
            <a:pPr lvl="1"/>
            <a:endParaRPr lang="en-US" dirty="0" smtClean="0"/>
          </a:p>
        </p:txBody>
      </p:sp>
      <p:sp>
        <p:nvSpPr>
          <p:cNvPr id="6" name="Text Placeholder 5"/>
          <p:cNvSpPr>
            <a:spLocks noGrp="1"/>
          </p:cNvSpPr>
          <p:nvPr>
            <p:ph sz="half" idx="2"/>
          </p:nvPr>
        </p:nvSpPr>
        <p:spPr>
          <a:xfrm>
            <a:off x="4754563" y="1828801"/>
            <a:ext cx="4083050" cy="4571998"/>
          </a:xfrm>
        </p:spPr>
        <p:txBody>
          <a:bodyPr/>
          <a:lstStyle/>
          <a:p>
            <a:r>
              <a:rPr lang="en-US" dirty="0"/>
              <a:t>Main toolbar buttons</a:t>
            </a:r>
          </a:p>
          <a:p>
            <a:pPr lvl="1"/>
            <a:r>
              <a:rPr lang="en-US" dirty="0" smtClean="0"/>
              <a:t>Open, save, and synchronize files</a:t>
            </a:r>
          </a:p>
          <a:p>
            <a:pPr lvl="1"/>
            <a:r>
              <a:rPr lang="en-US" dirty="0" smtClean="0"/>
              <a:t>Undo and redo</a:t>
            </a:r>
          </a:p>
          <a:p>
            <a:pPr lvl="1"/>
            <a:r>
              <a:rPr lang="en-US" dirty="0" smtClean="0"/>
              <a:t>Cut, copy</a:t>
            </a:r>
            <a:r>
              <a:rPr lang="en-US" dirty="0"/>
              <a:t> </a:t>
            </a:r>
            <a:r>
              <a:rPr lang="en-US" dirty="0" smtClean="0"/>
              <a:t>and paste</a:t>
            </a:r>
          </a:p>
          <a:p>
            <a:pPr lvl="1"/>
            <a:r>
              <a:rPr lang="en-US" dirty="0" smtClean="0"/>
              <a:t>Find and replace</a:t>
            </a:r>
          </a:p>
          <a:p>
            <a:pPr lvl="1"/>
            <a:r>
              <a:rPr lang="en-US" dirty="0" smtClean="0"/>
              <a:t>Make project</a:t>
            </a:r>
          </a:p>
          <a:p>
            <a:pPr lvl="1"/>
            <a:r>
              <a:rPr lang="en-US" dirty="0" smtClean="0"/>
              <a:t>Edit configurations, settings, and structure</a:t>
            </a:r>
          </a:p>
          <a:p>
            <a:pPr lvl="1"/>
            <a:r>
              <a:rPr lang="en-US" dirty="0" smtClean="0"/>
              <a:t>Run and debug</a:t>
            </a:r>
          </a:p>
          <a:p>
            <a:pPr lvl="1"/>
            <a:r>
              <a:rPr lang="en-US" dirty="0" smtClean="0"/>
              <a:t>Refresh PCF</a:t>
            </a:r>
          </a:p>
          <a:p>
            <a:pPr lvl="1"/>
            <a:r>
              <a:rPr lang="en-US" dirty="0" smtClean="0"/>
              <a:t>Gosu Scratchpad</a:t>
            </a:r>
          </a:p>
          <a:p>
            <a:pPr lvl="1"/>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36" y="990600"/>
            <a:ext cx="8382000" cy="6631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MenubarNTtoolbars"/>
          <p:cNvSpPr/>
          <p:nvPr/>
        </p:nvSpPr>
        <p:spPr bwMode="auto">
          <a:xfrm>
            <a:off x="440624" y="949095"/>
            <a:ext cx="8439151" cy="339414"/>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3" name="recNavigation Bar"/>
          <p:cNvSpPr/>
          <p:nvPr/>
        </p:nvSpPr>
        <p:spPr bwMode="auto">
          <a:xfrm>
            <a:off x="433450" y="1322166"/>
            <a:ext cx="8439151" cy="331566"/>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ec 1 MenubarNTtoolbars"/>
          <p:cNvSpPr/>
          <p:nvPr/>
        </p:nvSpPr>
        <p:spPr bwMode="auto">
          <a:xfrm>
            <a:off x="685800" y="763132"/>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Main menu</a:t>
            </a:r>
            <a:endParaRPr lang="en-US" sz="1600" dirty="0">
              <a:solidFill>
                <a:schemeClr val="bg1"/>
              </a:solidFill>
            </a:endParaRPr>
          </a:p>
        </p:txBody>
      </p:sp>
      <p:sp>
        <p:nvSpPr>
          <p:cNvPr id="11" name="rec 1 MenubarNTtoolbars"/>
          <p:cNvSpPr/>
          <p:nvPr/>
        </p:nvSpPr>
        <p:spPr bwMode="auto">
          <a:xfrm>
            <a:off x="6400800" y="1562965"/>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Main toolbar</a:t>
            </a:r>
            <a:endParaRPr lang="en-US" sz="1600" dirty="0">
              <a:solidFill>
                <a:schemeClr val="bg1"/>
              </a:solidFill>
            </a:endParaRPr>
          </a:p>
        </p:txBody>
      </p:sp>
    </p:spTree>
    <p:extLst>
      <p:ext uri="{BB962C8B-B14F-4D97-AF65-F5344CB8AC3E}">
        <p14:creationId xmlns:p14="http://schemas.microsoft.com/office/powerpoint/2010/main" val="42816887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2924175" cy="2562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Tool windows</a:t>
            </a:r>
            <a:endParaRPr lang="en-US" dirty="0"/>
          </a:p>
        </p:txBody>
      </p:sp>
      <p:sp>
        <p:nvSpPr>
          <p:cNvPr id="3" name="Content Placeholder 2"/>
          <p:cNvSpPr>
            <a:spLocks noGrp="1"/>
          </p:cNvSpPr>
          <p:nvPr>
            <p:ph sz="half" idx="2"/>
          </p:nvPr>
        </p:nvSpPr>
        <p:spPr/>
        <p:txBody>
          <a:bodyPr/>
          <a:lstStyle/>
          <a:p>
            <a:r>
              <a:rPr lang="en-US" b="1" dirty="0" smtClean="0"/>
              <a:t>View </a:t>
            </a:r>
            <a:r>
              <a:rPr lang="en-US" b="1" dirty="0">
                <a:sym typeface="Wingdings" pitchFamily="2" charset="2"/>
              </a:rPr>
              <a:t> </a:t>
            </a:r>
            <a:r>
              <a:rPr lang="en-US" b="1" dirty="0" smtClean="0">
                <a:sym typeface="Wingdings" pitchFamily="2" charset="2"/>
              </a:rPr>
              <a:t/>
            </a:r>
            <a:br>
              <a:rPr lang="en-US" b="1" dirty="0" smtClean="0">
                <a:sym typeface="Wingdings" pitchFamily="2" charset="2"/>
              </a:rPr>
            </a:br>
            <a:r>
              <a:rPr lang="en-US" b="1" dirty="0" smtClean="0">
                <a:sym typeface="Wingdings" pitchFamily="2" charset="2"/>
              </a:rPr>
              <a:t>Tool </a:t>
            </a:r>
            <a:r>
              <a:rPr lang="en-US" b="1" dirty="0">
                <a:sym typeface="Wingdings" pitchFamily="2" charset="2"/>
              </a:rPr>
              <a:t>Windows</a:t>
            </a:r>
            <a:endParaRPr lang="en-US" b="1" dirty="0"/>
          </a:p>
          <a:p>
            <a:pPr lvl="1"/>
            <a:r>
              <a:rPr lang="en-US" dirty="0"/>
              <a:t>Project</a:t>
            </a:r>
          </a:p>
          <a:p>
            <a:pPr lvl="1"/>
            <a:r>
              <a:rPr lang="en-US" dirty="0"/>
              <a:t>Favorites</a:t>
            </a:r>
          </a:p>
          <a:p>
            <a:pPr lvl="1"/>
            <a:r>
              <a:rPr lang="en-US" dirty="0"/>
              <a:t>TODO</a:t>
            </a:r>
          </a:p>
          <a:p>
            <a:pPr lvl="1"/>
            <a:r>
              <a:rPr lang="en-US" dirty="0"/>
              <a:t>Structure</a:t>
            </a:r>
          </a:p>
          <a:p>
            <a:pPr lvl="1"/>
            <a:r>
              <a:rPr lang="en-US" dirty="0"/>
              <a:t>Properties</a:t>
            </a:r>
          </a:p>
          <a:p>
            <a:pPr marL="400050" lvl="1" indent="0">
              <a:buNone/>
            </a:pPr>
            <a:endParaRPr lang="en-US" dirty="0"/>
          </a:p>
        </p:txBody>
      </p:sp>
      <p:sp>
        <p:nvSpPr>
          <p:cNvPr id="5" name="Content Placeholder 4"/>
          <p:cNvSpPr>
            <a:spLocks noGrp="1"/>
          </p:cNvSpPr>
          <p:nvPr>
            <p:ph idx="10"/>
          </p:nvPr>
        </p:nvSpPr>
        <p:spPr>
          <a:xfrm>
            <a:off x="521208" y="4800600"/>
            <a:ext cx="8321040" cy="1600200"/>
          </a:xfrm>
        </p:spPr>
        <p:txBody>
          <a:bodyPr/>
          <a:lstStyle/>
          <a:p>
            <a:r>
              <a:rPr lang="en-US" dirty="0" smtClean="0"/>
              <a:t>Configure your Guidewire Studio environment</a:t>
            </a:r>
            <a:endParaRPr lang="en-US" dirty="0"/>
          </a:p>
          <a:p>
            <a:r>
              <a:rPr lang="en-US" dirty="0"/>
              <a:t>Configure window </a:t>
            </a:r>
            <a:r>
              <a:rPr lang="en-US" dirty="0" smtClean="0"/>
              <a:t>modes</a:t>
            </a:r>
            <a:endParaRPr lang="en-US" dirty="0"/>
          </a:p>
          <a:p>
            <a:pPr lvl="1"/>
            <a:r>
              <a:rPr lang="en-US" dirty="0"/>
              <a:t>Pinned, Docked, Floating and Split Modes</a:t>
            </a:r>
          </a:p>
          <a:p>
            <a:endParaRPr lang="en-US" dirty="0"/>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300" y="5181600"/>
            <a:ext cx="1524000" cy="10924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 To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524000"/>
            <a:ext cx="3448050" cy="1724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628900"/>
            <a:ext cx="4276725" cy="18478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8400896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bar</a:t>
            </a:r>
            <a:endParaRPr lang="en-US" dirty="0"/>
          </a:p>
        </p:txBody>
      </p:sp>
      <p:sp>
        <p:nvSpPr>
          <p:cNvPr id="6" name="Content Placeholder 5"/>
          <p:cNvSpPr>
            <a:spLocks noGrp="1"/>
          </p:cNvSpPr>
          <p:nvPr>
            <p:ph idx="1"/>
          </p:nvPr>
        </p:nvSpPr>
        <p:spPr/>
        <p:txBody>
          <a:bodyPr/>
          <a:lstStyle/>
          <a:p>
            <a:r>
              <a:rPr lang="en-US" dirty="0" smtClean="0"/>
              <a:t>Open with</a:t>
            </a:r>
          </a:p>
          <a:p>
            <a:pPr lvl="1"/>
            <a:r>
              <a:rPr lang="en-US" b="1" dirty="0" smtClean="0"/>
              <a:t>View </a:t>
            </a:r>
            <a:r>
              <a:rPr lang="en-US" b="1" dirty="0" smtClean="0">
                <a:sym typeface="Wingdings" pitchFamily="2" charset="2"/>
              </a:rPr>
              <a:t> Navigation Bar</a:t>
            </a:r>
          </a:p>
          <a:p>
            <a:pPr lvl="1"/>
            <a:r>
              <a:rPr lang="en-US" dirty="0" smtClean="0">
                <a:sym typeface="Wingdings" pitchFamily="2" charset="2"/>
              </a:rPr>
              <a:t>ALT+HOME</a:t>
            </a:r>
          </a:p>
          <a:p>
            <a:r>
              <a:rPr lang="en-US" dirty="0" smtClean="0"/>
              <a:t>Always </a:t>
            </a:r>
            <a:r>
              <a:rPr lang="en-US" dirty="0"/>
              <a:t>shows the physical file structure names</a:t>
            </a:r>
          </a:p>
          <a:p>
            <a:pPr lvl="1"/>
            <a:r>
              <a:rPr lang="en-US" dirty="0" smtClean="0"/>
              <a:t>Alternative to the Project tool window view</a:t>
            </a:r>
          </a:p>
          <a:p>
            <a:r>
              <a:rPr lang="en-US" dirty="0" smtClean="0"/>
              <a:t>Navigate </a:t>
            </a:r>
            <a:r>
              <a:rPr lang="en-US" dirty="0"/>
              <a:t>through a project and open files for editing</a:t>
            </a:r>
          </a:p>
          <a:p>
            <a:endParaRPr lang="en-US" dirty="0"/>
          </a:p>
          <a:p>
            <a:pPr lvl="1"/>
            <a:endParaRPr lang="en-US" dirty="0"/>
          </a:p>
        </p:txBody>
      </p:sp>
      <p:pic>
        <p:nvPicPr>
          <p:cNvPr id="5125" name="pic Navigation B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96258"/>
            <a:ext cx="5715000" cy="36614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 name="pic Navigation Bar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83" y="5870883"/>
            <a:ext cx="8378517" cy="38448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 File Men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753" y="3947542"/>
            <a:ext cx="4149150" cy="13102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Down Arrow 7"/>
          <p:cNvSpPr/>
          <p:nvPr/>
        </p:nvSpPr>
        <p:spPr bwMode="auto">
          <a:xfrm>
            <a:off x="7023032" y="4876800"/>
            <a:ext cx="566872" cy="99408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6181432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a:t>
            </a:r>
            <a:endParaRPr lang="en-US" dirty="0"/>
          </a:p>
        </p:txBody>
      </p:sp>
      <p:sp>
        <p:nvSpPr>
          <p:cNvPr id="10" name="Content Placeholder 9"/>
          <p:cNvSpPr>
            <a:spLocks noGrp="1"/>
          </p:cNvSpPr>
          <p:nvPr>
            <p:ph sz="half" idx="1"/>
          </p:nvPr>
        </p:nvSpPr>
        <p:spPr>
          <a:xfrm>
            <a:off x="519113" y="3657600"/>
            <a:ext cx="4083050" cy="2743198"/>
          </a:xfrm>
        </p:spPr>
        <p:txBody>
          <a:bodyPr/>
          <a:lstStyle/>
          <a:p>
            <a:r>
              <a:rPr lang="en-US" dirty="0"/>
              <a:t>Document tabs</a:t>
            </a:r>
          </a:p>
          <a:p>
            <a:pPr lvl="1"/>
            <a:r>
              <a:rPr lang="en-US" dirty="0" smtClean="0"/>
              <a:t>Order tabs, switch </a:t>
            </a:r>
            <a:r>
              <a:rPr lang="en-US" dirty="0"/>
              <a:t>between files, </a:t>
            </a:r>
            <a:r>
              <a:rPr lang="en-US" dirty="0" smtClean="0"/>
              <a:t> and split </a:t>
            </a:r>
            <a:r>
              <a:rPr lang="en-US" dirty="0"/>
              <a:t>into </a:t>
            </a:r>
            <a:r>
              <a:rPr lang="en-US" dirty="0" smtClean="0"/>
              <a:t>windows</a:t>
            </a:r>
          </a:p>
          <a:p>
            <a:r>
              <a:rPr lang="en-US" dirty="0"/>
              <a:t>Editor area </a:t>
            </a:r>
          </a:p>
          <a:p>
            <a:pPr lvl="1"/>
            <a:r>
              <a:rPr lang="en-US" dirty="0"/>
              <a:t>Syntax checker </a:t>
            </a:r>
            <a:endParaRPr lang="en-US" dirty="0" smtClean="0"/>
          </a:p>
          <a:p>
            <a:pPr lvl="1"/>
            <a:r>
              <a:rPr lang="en-US" dirty="0" smtClean="0"/>
              <a:t>Smart </a:t>
            </a:r>
            <a:r>
              <a:rPr lang="en-US" dirty="0"/>
              <a:t>completion </a:t>
            </a:r>
            <a:r>
              <a:rPr lang="en-US" dirty="0" smtClean="0"/>
              <a:t>pop-up</a:t>
            </a:r>
          </a:p>
          <a:p>
            <a:pPr lvl="1"/>
            <a:r>
              <a:rPr lang="en-US" dirty="0" smtClean="0"/>
              <a:t>Find in file (CTRL+F</a:t>
            </a:r>
            <a:r>
              <a:rPr lang="en-US" dirty="0"/>
              <a:t>)</a:t>
            </a:r>
          </a:p>
          <a:p>
            <a:pPr lvl="1"/>
            <a:endParaRPr lang="en-US" dirty="0"/>
          </a:p>
          <a:p>
            <a:endParaRPr lang="en-US" dirty="0"/>
          </a:p>
          <a:p>
            <a:endParaRPr lang="en-US" dirty="0"/>
          </a:p>
        </p:txBody>
      </p:sp>
      <p:sp>
        <p:nvSpPr>
          <p:cNvPr id="11" name="Content Placeholder 10"/>
          <p:cNvSpPr>
            <a:spLocks noGrp="1"/>
          </p:cNvSpPr>
          <p:nvPr>
            <p:ph sz="half" idx="2"/>
          </p:nvPr>
        </p:nvSpPr>
        <p:spPr>
          <a:xfrm>
            <a:off x="4754563" y="3657600"/>
            <a:ext cx="4008437" cy="2743198"/>
          </a:xfrm>
        </p:spPr>
        <p:txBody>
          <a:bodyPr/>
          <a:lstStyle/>
          <a:p>
            <a:r>
              <a:rPr lang="en-US" dirty="0" smtClean="0"/>
              <a:t>Gutter </a:t>
            </a:r>
            <a:r>
              <a:rPr lang="en-US" dirty="0"/>
              <a:t>Area</a:t>
            </a:r>
          </a:p>
          <a:p>
            <a:pPr lvl="1"/>
            <a:r>
              <a:rPr lang="en-US" dirty="0"/>
              <a:t>Line numbers, breakpoints</a:t>
            </a:r>
            <a:r>
              <a:rPr lang="en-US" dirty="0" smtClean="0"/>
              <a:t>, and icons</a:t>
            </a:r>
          </a:p>
          <a:p>
            <a:r>
              <a:rPr lang="en-US" dirty="0" smtClean="0"/>
              <a:t>Validation </a:t>
            </a:r>
            <a:r>
              <a:rPr lang="en-US" dirty="0"/>
              <a:t>side </a:t>
            </a:r>
            <a:r>
              <a:rPr lang="en-US" dirty="0" smtClean="0"/>
              <a:t>bar</a:t>
            </a:r>
          </a:p>
          <a:p>
            <a:pPr lvl="1"/>
            <a:r>
              <a:rPr lang="en-US" dirty="0" smtClean="0"/>
              <a:t>Warnings, errors, comments, TODOs, and highlights</a:t>
            </a:r>
          </a:p>
          <a:p>
            <a:pPr lvl="1"/>
            <a:r>
              <a:rPr lang="en-US" dirty="0" smtClean="0"/>
              <a:t>Click to jump to source</a:t>
            </a:r>
          </a:p>
          <a:p>
            <a:pPr lvl="1"/>
            <a:endParaRPr lang="en-US" dirty="0" smtClean="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245" y="1078110"/>
            <a:ext cx="7663353" cy="24263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 1 MenubarNTtoolbars"/>
          <p:cNvSpPr/>
          <p:nvPr/>
        </p:nvSpPr>
        <p:spPr bwMode="auto">
          <a:xfrm rot="16200000">
            <a:off x="-94968" y="2419634"/>
            <a:ext cx="1600202"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Gutter</a:t>
            </a:r>
            <a:endParaRPr lang="en-US" sz="1600" dirty="0">
              <a:solidFill>
                <a:schemeClr val="bg1"/>
              </a:solidFill>
            </a:endParaRPr>
          </a:p>
        </p:txBody>
      </p:sp>
      <p:sp>
        <p:nvSpPr>
          <p:cNvPr id="7" name="rec 2  Navigation Bar"/>
          <p:cNvSpPr/>
          <p:nvPr/>
        </p:nvSpPr>
        <p:spPr bwMode="auto">
          <a:xfrm>
            <a:off x="1524000" y="2704211"/>
            <a:ext cx="1658397" cy="275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Smart completion</a:t>
            </a:r>
            <a:endParaRPr lang="en-US" sz="1600" dirty="0">
              <a:solidFill>
                <a:schemeClr val="bg1"/>
              </a:solidFill>
            </a:endParaRPr>
          </a:p>
        </p:txBody>
      </p:sp>
      <p:sp>
        <p:nvSpPr>
          <p:cNvPr id="8" name="rec 6 Status Bar"/>
          <p:cNvSpPr/>
          <p:nvPr/>
        </p:nvSpPr>
        <p:spPr bwMode="auto">
          <a:xfrm rot="5400000">
            <a:off x="7709920" y="2515732"/>
            <a:ext cx="1816210" cy="289947"/>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Validation </a:t>
            </a:r>
            <a:r>
              <a:rPr lang="en-US" sz="1600" dirty="0" smtClean="0">
                <a:solidFill>
                  <a:schemeClr val="bg1"/>
                </a:solidFill>
              </a:rPr>
              <a:t>side bar</a:t>
            </a:r>
            <a:endParaRPr lang="en-US" sz="1600" dirty="0">
              <a:solidFill>
                <a:schemeClr val="bg1"/>
              </a:solidFill>
            </a:endParaRPr>
          </a:p>
        </p:txBody>
      </p:sp>
      <p:sp>
        <p:nvSpPr>
          <p:cNvPr id="9" name="rec 3 ProjectWindow"/>
          <p:cNvSpPr/>
          <p:nvPr/>
        </p:nvSpPr>
        <p:spPr bwMode="auto">
          <a:xfrm>
            <a:off x="1828800" y="829565"/>
            <a:ext cx="1843868" cy="248545"/>
          </a:xfrm>
          <a:prstGeom prst="roundRect">
            <a:avLst>
              <a:gd name="adj" fmla="val 17174"/>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Document tabs</a:t>
            </a:r>
          </a:p>
        </p:txBody>
      </p:sp>
      <p:sp>
        <p:nvSpPr>
          <p:cNvPr id="12" name="rec 6 Status Bar"/>
          <p:cNvSpPr/>
          <p:nvPr/>
        </p:nvSpPr>
        <p:spPr bwMode="auto">
          <a:xfrm>
            <a:off x="6553200" y="2842111"/>
            <a:ext cx="1310468" cy="24854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Editor area</a:t>
            </a:r>
            <a:endParaRPr lang="en-US" sz="1600" dirty="0">
              <a:solidFill>
                <a:schemeClr val="bg1"/>
              </a:solidFill>
            </a:endParaRPr>
          </a:p>
        </p:txBody>
      </p:sp>
      <p:sp>
        <p:nvSpPr>
          <p:cNvPr id="17" name="rec 2  Navigation Bar"/>
          <p:cNvSpPr/>
          <p:nvPr/>
        </p:nvSpPr>
        <p:spPr bwMode="auto">
          <a:xfrm>
            <a:off x="6858000" y="1153398"/>
            <a:ext cx="1429797" cy="275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Find in file</a:t>
            </a:r>
            <a:endParaRPr lang="en-US" sz="1600" dirty="0">
              <a:solidFill>
                <a:schemeClr val="bg1"/>
              </a:solidFill>
            </a:endParaRPr>
          </a:p>
        </p:txBody>
      </p:sp>
    </p:spTree>
    <p:extLst>
      <p:ext uri="{BB962C8B-B14F-4D97-AF65-F5344CB8AC3E}">
        <p14:creationId xmlns:p14="http://schemas.microsoft.com/office/powerpoint/2010/main" val="35987557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buttons</a:t>
            </a:r>
            <a:endParaRPr lang="en-US" dirty="0"/>
          </a:p>
        </p:txBody>
      </p:sp>
      <p:sp>
        <p:nvSpPr>
          <p:cNvPr id="6" name="Content Placeholder 5"/>
          <p:cNvSpPr>
            <a:spLocks noGrp="1"/>
          </p:cNvSpPr>
          <p:nvPr>
            <p:ph sz="half" idx="2"/>
          </p:nvPr>
        </p:nvSpPr>
        <p:spPr/>
        <p:txBody>
          <a:bodyPr/>
          <a:lstStyle/>
          <a:p>
            <a:r>
              <a:rPr lang="en-US" dirty="0" smtClean="0"/>
              <a:t>Toggles open and close specific</a:t>
            </a:r>
            <a:br>
              <a:rPr lang="en-US" dirty="0" smtClean="0"/>
            </a:br>
            <a:r>
              <a:rPr lang="en-US" dirty="0" smtClean="0"/>
              <a:t>tool windows </a:t>
            </a:r>
          </a:p>
          <a:p>
            <a:pPr lvl="1"/>
            <a:r>
              <a:rPr lang="en-US" dirty="0" smtClean="0"/>
              <a:t>Even if floating and not docked</a:t>
            </a:r>
          </a:p>
          <a:p>
            <a:endParaRPr lang="en-US" dirty="0" smtClean="0"/>
          </a:p>
          <a:p>
            <a:endParaRPr lang="en-US" dirty="0"/>
          </a:p>
        </p:txBody>
      </p:sp>
      <p:sp>
        <p:nvSpPr>
          <p:cNvPr id="17" name="Content Placeholder 16"/>
          <p:cNvSpPr>
            <a:spLocks noGrp="1"/>
          </p:cNvSpPr>
          <p:nvPr>
            <p:ph idx="10"/>
          </p:nvPr>
        </p:nvSpPr>
        <p:spPr>
          <a:xfrm>
            <a:off x="521208" y="4953000"/>
            <a:ext cx="8321040" cy="1447800"/>
          </a:xfrm>
        </p:spPr>
        <p:txBody>
          <a:bodyPr/>
          <a:lstStyle/>
          <a:p>
            <a:r>
              <a:rPr lang="en-US" b="1" dirty="0" smtClean="0"/>
              <a:t>View </a:t>
            </a:r>
            <a:r>
              <a:rPr lang="en-US" b="1" dirty="0" smtClean="0">
                <a:sym typeface="Wingdings" pitchFamily="2" charset="2"/>
              </a:rPr>
              <a:t></a:t>
            </a:r>
            <a:r>
              <a:rPr lang="en-US" dirty="0" smtClean="0"/>
              <a:t> </a:t>
            </a:r>
            <a:r>
              <a:rPr lang="en-US" b="1" dirty="0" smtClean="0">
                <a:sym typeface="Wingdings" pitchFamily="2" charset="2"/>
              </a:rPr>
              <a:t>Tool Buttons</a:t>
            </a:r>
          </a:p>
          <a:p>
            <a:r>
              <a:rPr lang="en-US" dirty="0" smtClean="0">
                <a:sym typeface="Wingdings" pitchFamily="2" charset="2"/>
              </a:rPr>
              <a:t>Show hidden with ALT+ALT</a:t>
            </a:r>
          </a:p>
          <a:p>
            <a:r>
              <a:rPr lang="en-US" dirty="0">
                <a:sym typeface="Wingdings" pitchFamily="2" charset="2"/>
              </a:rPr>
              <a:t>Toggle </a:t>
            </a:r>
            <a:r>
              <a:rPr lang="en-US" dirty="0" smtClean="0">
                <a:sym typeface="Wingdings" pitchFamily="2" charset="2"/>
              </a:rPr>
              <a:t>hidden tool buttons </a:t>
            </a:r>
            <a:r>
              <a:rPr lang="en-US" dirty="0">
                <a:sym typeface="Wingdings" pitchFamily="2" charset="2"/>
              </a:rPr>
              <a:t>with Status bar</a:t>
            </a:r>
          </a:p>
          <a:p>
            <a:endParaRPr lang="en-US" b="1" dirty="0" smtClean="0"/>
          </a:p>
          <a:p>
            <a:pPr lvl="1"/>
            <a:endParaRPr lang="en-US" dirty="0"/>
          </a:p>
        </p:txBody>
      </p:sp>
      <p:pic>
        <p:nvPicPr>
          <p:cNvPr id="3079" name="Picture 7" descr="C:\Users\sluersen\AppData\Local\Temp\SNAGHTML115b0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334000" cy="3852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3428999"/>
            <a:ext cx="2971800" cy="230397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1 MenubarNTtoolbars"/>
          <p:cNvSpPr/>
          <p:nvPr/>
        </p:nvSpPr>
        <p:spPr bwMode="auto">
          <a:xfrm>
            <a:off x="469900" y="915034"/>
            <a:ext cx="381000" cy="685166"/>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0" name="rec 1 MenubarNTtoolbars"/>
          <p:cNvSpPr/>
          <p:nvPr/>
        </p:nvSpPr>
        <p:spPr bwMode="auto">
          <a:xfrm>
            <a:off x="469900" y="1752599"/>
            <a:ext cx="381000" cy="1087965"/>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1" name="rec 1 MenubarNTtoolbars"/>
          <p:cNvSpPr/>
          <p:nvPr/>
        </p:nvSpPr>
        <p:spPr bwMode="auto">
          <a:xfrm>
            <a:off x="5524500" y="867834"/>
            <a:ext cx="381000" cy="1087965"/>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2" name="rec 1 MenubarNTtoolbars"/>
          <p:cNvSpPr/>
          <p:nvPr/>
        </p:nvSpPr>
        <p:spPr bwMode="auto">
          <a:xfrm>
            <a:off x="5524500" y="1989663"/>
            <a:ext cx="381000" cy="1210737"/>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3" name="rec 1 MenubarNTtoolbars"/>
          <p:cNvSpPr/>
          <p:nvPr/>
        </p:nvSpPr>
        <p:spPr bwMode="auto">
          <a:xfrm rot="5400000">
            <a:off x="1176705" y="4117819"/>
            <a:ext cx="344915" cy="998951"/>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4" name="rec 1 MenubarNTtoolbars"/>
          <p:cNvSpPr/>
          <p:nvPr/>
        </p:nvSpPr>
        <p:spPr bwMode="auto">
          <a:xfrm rot="5400000">
            <a:off x="2345587" y="4115442"/>
            <a:ext cx="344915" cy="998951"/>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5" name="rec 1 MenubarNTtoolbars"/>
          <p:cNvSpPr/>
          <p:nvPr/>
        </p:nvSpPr>
        <p:spPr bwMode="auto">
          <a:xfrm rot="5400000">
            <a:off x="3450487" y="4123062"/>
            <a:ext cx="344915" cy="998951"/>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Tree>
    <p:extLst>
      <p:ext uri="{BB962C8B-B14F-4D97-AF65-F5344CB8AC3E}">
        <p14:creationId xmlns:p14="http://schemas.microsoft.com/office/powerpoint/2010/main" val="5781544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InsuranceSuite</a:t>
            </a:r>
          </a:p>
        </p:txBody>
      </p:sp>
      <p:sp>
        <p:nvSpPr>
          <p:cNvPr id="4" name="Oval 3"/>
          <p:cNvSpPr/>
          <p:nvPr/>
        </p:nvSpPr>
        <p:spPr bwMode="auto">
          <a:xfrm>
            <a:off x="2057400" y="990600"/>
            <a:ext cx="5181600" cy="5181600"/>
          </a:xfrm>
          <a:prstGeom prst="ellipse">
            <a:avLst/>
          </a:prstGeom>
          <a:solidFill>
            <a:schemeClr val="tx2">
              <a:lumMod val="95000"/>
            </a:schemeClr>
          </a:solidFill>
          <a:ln w="28575" algn="ctr">
            <a:solidFill>
              <a:srgbClr val="04628C"/>
            </a:solidFill>
            <a:round/>
            <a:headEnd/>
            <a:tailEnd/>
          </a:ln>
          <a:effectLst>
            <a:outerShdw blurRad="50800" dist="38100" dir="2700000" algn="tl" rotWithShape="0">
              <a:prstClr val="black">
                <a:alpha val="40000"/>
              </a:prstClr>
            </a:outerShdw>
          </a:effectLst>
        </p:spPr>
        <p:txBody>
          <a:bodyPr spcFirstLastPara="1" wrap="none" lIns="0" tIns="0" rIns="0" bIns="0" anchor="ctr">
            <a:prstTxWarp prst="textArchUp">
              <a:avLst/>
            </a:prstTxWarp>
            <a:scene3d>
              <a:camera prst="isometricRightUp"/>
              <a:lightRig rig="threePt" dir="t"/>
            </a:scene3d>
            <a:flatTx/>
          </a:bodyPr>
          <a:lstStyle/>
          <a:p>
            <a:pPr algn="ctr">
              <a:spcBef>
                <a:spcPct val="50000"/>
              </a:spcBef>
              <a:spcAft>
                <a:spcPct val="30000"/>
              </a:spcAft>
              <a:buClr>
                <a:schemeClr val="tx1"/>
              </a:buClr>
              <a:defRPr/>
            </a:pPr>
            <a:r>
              <a:rPr lang="en-US" b="1" dirty="0" smtClean="0">
                <a:solidFill>
                  <a:schemeClr val="bg1"/>
                </a:solidFill>
                <a:latin typeface="Arial" pitchFamily="34" charset="0"/>
                <a:cs typeface="Arial" pitchFamily="34" charset="0"/>
              </a:rPr>
              <a:t>Insurance Suite 8.0</a:t>
            </a:r>
            <a:endParaRPr lang="en-US" b="1" dirty="0">
              <a:solidFill>
                <a:schemeClr val="bg1"/>
              </a:solidFill>
              <a:latin typeface="Arial" pitchFamily="34" charset="0"/>
              <a:cs typeface="Arial" pitchFamily="34" charset="0"/>
            </a:endParaRPr>
          </a:p>
        </p:txBody>
      </p:sp>
      <p:pic>
        <p:nvPicPr>
          <p:cNvPr id="5" name="Picture 15"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2387" y="2733675"/>
            <a:ext cx="1700213"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p:cNvSpPr txBox="1">
            <a:spLocks noChangeArrowheads="1"/>
          </p:cNvSpPr>
          <p:nvPr/>
        </p:nvSpPr>
        <p:spPr bwMode="auto">
          <a:xfrm>
            <a:off x="381000" y="2733675"/>
            <a:ext cx="1524000" cy="149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rgbClr val="7030A0"/>
                </a:solidFill>
                <a:latin typeface="Arial" pitchFamily="34" charset="0"/>
                <a:ea typeface="Calibri" pitchFamily="34" charset="0"/>
                <a:cs typeface="Arial" pitchFamily="34" charset="0"/>
              </a:rPr>
              <a:t>Create</a:t>
            </a:r>
            <a:r>
              <a:rPr lang="en-US" sz="1600" dirty="0">
                <a:solidFill>
                  <a:srgbClr val="7030A0"/>
                </a:solidFill>
                <a:latin typeface="Arial" pitchFamily="34" charset="0"/>
                <a:ea typeface="Calibri" pitchFamily="34" charset="0"/>
                <a:cs typeface="Arial" pitchFamily="34" charset="0"/>
              </a:rPr>
              <a:t>, modify, renew, </a:t>
            </a:r>
            <a:r>
              <a:rPr lang="en-US" sz="1600" dirty="0" smtClean="0">
                <a:solidFill>
                  <a:srgbClr val="7030A0"/>
                </a:solidFill>
                <a:latin typeface="Arial" pitchFamily="34" charset="0"/>
                <a:ea typeface="Calibri" pitchFamily="34" charset="0"/>
                <a:cs typeface="Arial" pitchFamily="34" charset="0"/>
              </a:rPr>
              <a:t/>
            </a:r>
            <a:br>
              <a:rPr lang="en-US" sz="1600" dirty="0" smtClean="0">
                <a:solidFill>
                  <a:srgbClr val="7030A0"/>
                </a:solidFill>
                <a:latin typeface="Arial" pitchFamily="34" charset="0"/>
                <a:ea typeface="Calibri" pitchFamily="34" charset="0"/>
                <a:cs typeface="Arial" pitchFamily="34" charset="0"/>
              </a:rPr>
            </a:br>
            <a:r>
              <a:rPr lang="en-US" sz="1600" dirty="0" smtClean="0">
                <a:solidFill>
                  <a:srgbClr val="7030A0"/>
                </a:solidFill>
                <a:latin typeface="Arial" pitchFamily="34" charset="0"/>
                <a:ea typeface="Calibri" pitchFamily="34" charset="0"/>
                <a:cs typeface="Arial" pitchFamily="34" charset="0"/>
              </a:rPr>
              <a:t>and cancel policies</a:t>
            </a:r>
            <a:endParaRPr lang="en-US" sz="1600" dirty="0">
              <a:solidFill>
                <a:srgbClr val="7030A0"/>
              </a:solidFill>
              <a:latin typeface="Arial" pitchFamily="34" charset="0"/>
              <a:ea typeface="Calibri" pitchFamily="34" charset="0"/>
              <a:cs typeface="Arial" pitchFamily="34" charset="0"/>
            </a:endParaRPr>
          </a:p>
        </p:txBody>
      </p:sp>
      <p:sp>
        <p:nvSpPr>
          <p:cNvPr id="7" name="TextBox 6"/>
          <p:cNvSpPr txBox="1"/>
          <p:nvPr/>
        </p:nvSpPr>
        <p:spPr>
          <a:xfrm>
            <a:off x="6705600" y="5251532"/>
            <a:ext cx="2312988" cy="1301668"/>
          </a:xfrm>
          <a:prstGeom prst="rect">
            <a:avLst/>
          </a:prstGeom>
          <a:noFill/>
        </p:spPr>
        <p:txBody>
          <a:bodyPr/>
          <a:lstStyle/>
          <a:p>
            <a:pPr algn="r">
              <a:defRPr/>
            </a:pPr>
            <a:r>
              <a:rPr lang="en-US" sz="1600" b="1" dirty="0" smtClean="0">
                <a:solidFill>
                  <a:schemeClr val="accent4"/>
                </a:solidFill>
                <a:latin typeface="Arial" pitchFamily="34" charset="0"/>
                <a:cs typeface="Arial" pitchFamily="34" charset="0"/>
              </a:rPr>
              <a:t>Bill </a:t>
            </a:r>
            <a:r>
              <a:rPr lang="en-US" sz="1600" b="1" dirty="0">
                <a:solidFill>
                  <a:schemeClr val="accent4"/>
                </a:solidFill>
                <a:latin typeface="Arial" pitchFamily="34" charset="0"/>
                <a:cs typeface="Arial" pitchFamily="34" charset="0"/>
              </a:rPr>
              <a:t>policy holders for policies, and pay commissions for policies to producers</a:t>
            </a:r>
          </a:p>
        </p:txBody>
      </p:sp>
      <p:sp>
        <p:nvSpPr>
          <p:cNvPr id="8" name="TextBox 11"/>
          <p:cNvSpPr txBox="1">
            <a:spLocks noChangeArrowheads="1"/>
          </p:cNvSpPr>
          <p:nvPr/>
        </p:nvSpPr>
        <p:spPr bwMode="auto">
          <a:xfrm>
            <a:off x="7467600" y="1720891"/>
            <a:ext cx="15509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smtClean="0">
                <a:solidFill>
                  <a:srgbClr val="008000"/>
                </a:solidFill>
                <a:latin typeface="Arial" pitchFamily="34" charset="0"/>
                <a:ea typeface="Calibri" pitchFamily="34" charset="0"/>
                <a:cs typeface="Arial" pitchFamily="34" charset="0"/>
              </a:rPr>
              <a:t>Process claims to provide payments to claimants when covered losses occur</a:t>
            </a:r>
            <a:endParaRPr lang="en-US" sz="1600" dirty="0">
              <a:solidFill>
                <a:srgbClr val="008000"/>
              </a:solidFill>
              <a:latin typeface="Arial" pitchFamily="34" charset="0"/>
              <a:ea typeface="Calibri" pitchFamily="34" charset="0"/>
              <a:cs typeface="Arial" pitchFamily="34" charset="0"/>
            </a:endParaRPr>
          </a:p>
        </p:txBody>
      </p:sp>
      <p:pic>
        <p:nvPicPr>
          <p:cNvPr id="9" name="Picture 21" descr="billing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5058039"/>
            <a:ext cx="1301245" cy="13016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6353" y="1371600"/>
            <a:ext cx="1301247" cy="13016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2" descr="policy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726871"/>
            <a:ext cx="1296774" cy="13016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93170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bar</a:t>
            </a:r>
            <a:endParaRPr lang="en-US" dirty="0"/>
          </a:p>
        </p:txBody>
      </p:sp>
      <p:graphicFrame>
        <p:nvGraphicFramePr>
          <p:cNvPr id="11" name="tbl Icon"/>
          <p:cNvGraphicFramePr>
            <a:graphicFrameLocks noGrp="1"/>
          </p:cNvGraphicFramePr>
          <p:nvPr>
            <p:extLst>
              <p:ext uri="{D42A27DB-BD31-4B8C-83A1-F6EECF244321}">
                <p14:modId xmlns:p14="http://schemas.microsoft.com/office/powerpoint/2010/main" val="1177961292"/>
              </p:ext>
            </p:extLst>
          </p:nvPr>
        </p:nvGraphicFramePr>
        <p:xfrm>
          <a:off x="442357" y="1371600"/>
          <a:ext cx="8473043" cy="4918288"/>
        </p:xfrm>
        <a:graphic>
          <a:graphicData uri="http://schemas.openxmlformats.org/drawingml/2006/table">
            <a:tbl>
              <a:tblPr firstRow="1" bandRow="1">
                <a:tableStyleId>{93296810-A885-4BE3-A3E7-6D5BEEA58F35}</a:tableStyleId>
              </a:tblPr>
              <a:tblGrid>
                <a:gridCol w="1608196"/>
                <a:gridCol w="6864847"/>
              </a:tblGrid>
              <a:tr h="314383">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2000" u="none" strike="noStrike" kern="1200" cap="none" normalizeH="0" baseline="0" dirty="0" smtClean="0">
                          <a:ln>
                            <a:noFill/>
                          </a:ln>
                          <a:effectLst/>
                        </a:rPr>
                        <a:t>Icon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2000" u="none" strike="noStrike" kern="1200" cap="none" normalizeH="0" baseline="0" dirty="0" smtClean="0">
                          <a:ln>
                            <a:noFill/>
                          </a:ln>
                          <a:effectLst/>
                        </a:rPr>
                        <a:t>Description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r>
              <a:tr h="60001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1600" dirty="0" smtClean="0">
                          <a:effectLst/>
                        </a:rPr>
                        <a:t>Toggles between showing or hiding tool window bars.  ALT+ALT to show hidden</a:t>
                      </a:r>
                      <a:r>
                        <a:rPr lang="en-US" sz="1600" baseline="0" dirty="0" smtClean="0">
                          <a:effectLst/>
                        </a:rPr>
                        <a:t> tool windows bars.</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Shows description of a current command or current exception.</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cap="none" normalizeH="0" baseline="0" dirty="0" smtClean="0">
                          <a:ln>
                            <a:noFill/>
                          </a:ln>
                          <a:effectLst/>
                        </a:rPr>
                        <a:t>Opens Background Tasks manager</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r>
              <a:tr h="38848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u="none" strike="noStrike" kern="1200" cap="none" normalizeH="0" baseline="0" dirty="0" smtClean="0">
                        <a:ln>
                          <a:noFill/>
                        </a:ln>
                        <a:solidFill>
                          <a:schemeClr val="bg1"/>
                        </a:solidFill>
                        <a:effectLst/>
                        <a:latin typeface="+mn-lt"/>
                        <a:ea typeface="+mn-ea"/>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kern="1200" cap="none" normalizeH="0" baseline="0" dirty="0" smtClean="0">
                          <a:ln>
                            <a:noFill/>
                          </a:ln>
                          <a:effectLst/>
                        </a:rPr>
                        <a:t>Line number and caret position of cursor in current editor.</a:t>
                      </a:r>
                      <a:endParaRPr kumimoji="0" lang="en-US" sz="1600" u="none" strike="noStrike" kern="1200" cap="none" normalizeH="0" baseline="0" dirty="0" smtClean="0">
                        <a:ln>
                          <a:noFill/>
                        </a:ln>
                        <a:solidFill>
                          <a:schemeClr val="bg1"/>
                        </a:solidFill>
                        <a:effectLst/>
                        <a:latin typeface="+mn-lt"/>
                        <a:ea typeface="+mn-ea"/>
                        <a:cs typeface="Arial" pitchFamily="34" charset="0"/>
                      </a:endParaRP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cap="none" normalizeH="0" baseline="0" dirty="0" smtClean="0">
                          <a:ln>
                            <a:noFill/>
                          </a:ln>
                          <a:effectLst/>
                        </a:rPr>
                        <a:t>View and change line endings of the current editor file.</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View and change encoding of the current file in the editor.</a:t>
                      </a:r>
                    </a:p>
                  </a:txBody>
                  <a:tcPr horzOverflow="overflow"/>
                </a:tc>
              </a:tr>
              <a:tr h="597328">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Insert key toggles the Insert and Overwrite modes. In the Overwrite mode, the cursor is a rectangle. </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Indicates if file in the current editor is read-only or writable.</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Click to edit the code inspection profile settings.</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Click to show IDE error.</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1600" dirty="0" smtClean="0">
                          <a:effectLst/>
                        </a:rPr>
                        <a:t>Shows the current heap level and memory usage.</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r>
            </a:tbl>
          </a:graphicData>
        </a:graphic>
      </p:graphicFrame>
      <p:pic>
        <p:nvPicPr>
          <p:cNvPr id="1052" name="pic Status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53" y="984612"/>
            <a:ext cx="8468547" cy="2909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54" name="icon Tog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6410"/>
            <a:ext cx="33782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6" name="icon Excep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362200"/>
            <a:ext cx="1466088" cy="237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7" name="icon BckTas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686050"/>
            <a:ext cx="3200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8" name="icon LineCare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097530"/>
            <a:ext cx="5867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9" name="icon LineEnd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450266"/>
            <a:ext cx="62230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0" name="icon Forma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849694"/>
            <a:ext cx="90678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1" name="icon Overrid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4352925"/>
            <a:ext cx="69342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2" name="icon Writ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4800600"/>
            <a:ext cx="30226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3" name="icon HectorInspecto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5189220"/>
            <a:ext cx="3200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4" name="icon IDE erro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5551170"/>
            <a:ext cx="3200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5" name="icon Hea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5974080"/>
            <a:ext cx="1295400" cy="274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1750924"/>
            <a:ext cx="395084" cy="33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82051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 GA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5033"/>
            <a:ext cx="3782713" cy="55453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Project Tool Window</a:t>
            </a:r>
            <a:endParaRPr lang="en-US" dirty="0"/>
          </a:p>
        </p:txBody>
      </p:sp>
      <p:sp>
        <p:nvSpPr>
          <p:cNvPr id="6" name="Content Placeholder 5"/>
          <p:cNvSpPr>
            <a:spLocks noGrp="1"/>
          </p:cNvSpPr>
          <p:nvPr>
            <p:ph sz="half" idx="2"/>
          </p:nvPr>
        </p:nvSpPr>
        <p:spPr>
          <a:xfrm>
            <a:off x="4648200" y="914401"/>
            <a:ext cx="4189413" cy="5475289"/>
          </a:xfrm>
        </p:spPr>
        <p:txBody>
          <a:bodyPr/>
          <a:lstStyle/>
          <a:p>
            <a:r>
              <a:rPr lang="en-US" dirty="0"/>
              <a:t>Open with</a:t>
            </a:r>
          </a:p>
          <a:p>
            <a:pPr lvl="1"/>
            <a:r>
              <a:rPr lang="en-US" b="1" dirty="0"/>
              <a:t>View </a:t>
            </a:r>
            <a:r>
              <a:rPr lang="en-US" b="1" dirty="0">
                <a:sym typeface="Wingdings" pitchFamily="2" charset="2"/>
              </a:rPr>
              <a:t> </a:t>
            </a:r>
            <a:r>
              <a:rPr lang="en-US" b="1" dirty="0" smtClean="0">
                <a:sym typeface="Wingdings" pitchFamily="2" charset="2"/>
              </a:rPr>
              <a:t>Tool Window  Project</a:t>
            </a:r>
            <a:endParaRPr lang="en-US" b="1" dirty="0">
              <a:sym typeface="Wingdings" pitchFamily="2" charset="2"/>
            </a:endParaRPr>
          </a:p>
          <a:p>
            <a:pPr lvl="1"/>
            <a:r>
              <a:rPr lang="en-US" dirty="0" smtClean="0">
                <a:sym typeface="Wingdings" pitchFamily="2" charset="2"/>
              </a:rPr>
              <a:t>ALT+1</a:t>
            </a:r>
          </a:p>
          <a:p>
            <a:pPr lvl="1"/>
            <a:r>
              <a:rPr lang="en-US" dirty="0" smtClean="0">
                <a:sym typeface="Wingdings" pitchFamily="2" charset="2"/>
              </a:rPr>
              <a:t>Project tool button</a:t>
            </a:r>
          </a:p>
          <a:p>
            <a:r>
              <a:rPr lang="en-US" dirty="0" smtClean="0"/>
              <a:t>Title bar</a:t>
            </a:r>
          </a:p>
          <a:p>
            <a:r>
              <a:rPr lang="en-US" dirty="0" smtClean="0"/>
              <a:t>Content pane</a:t>
            </a:r>
          </a:p>
          <a:p>
            <a:r>
              <a:rPr lang="en-US" dirty="0" smtClean="0"/>
              <a:t>Tree views display</a:t>
            </a:r>
          </a:p>
          <a:p>
            <a:pPr lvl="1"/>
            <a:r>
              <a:rPr lang="en-US" dirty="0" smtClean="0"/>
              <a:t>Files</a:t>
            </a:r>
          </a:p>
          <a:p>
            <a:pPr lvl="1"/>
            <a:r>
              <a:rPr lang="en-US" dirty="0" smtClean="0"/>
              <a:t>Folders</a:t>
            </a:r>
          </a:p>
          <a:p>
            <a:pPr lvl="1"/>
            <a:r>
              <a:rPr lang="en-US" dirty="0" smtClean="0"/>
              <a:t>Libraries</a:t>
            </a:r>
          </a:p>
          <a:p>
            <a:pPr lvl="1"/>
            <a:r>
              <a:rPr lang="en-US" dirty="0" smtClean="0"/>
              <a:t>SDKs</a:t>
            </a:r>
          </a:p>
          <a:p>
            <a:pPr marL="0" indent="0">
              <a:buNone/>
            </a:pPr>
            <a:endParaRPr lang="en-US" dirty="0"/>
          </a:p>
        </p:txBody>
      </p:sp>
      <p:pic>
        <p:nvPicPr>
          <p:cNvPr id="1033" name="pic Project T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1944" y="2118449"/>
            <a:ext cx="275897" cy="6957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 name="rec 1 MenubarNTtoolbars"/>
          <p:cNvSpPr/>
          <p:nvPr/>
        </p:nvSpPr>
        <p:spPr bwMode="auto">
          <a:xfrm>
            <a:off x="457199" y="915033"/>
            <a:ext cx="3782713" cy="192933"/>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9" name="rec 4 Editor"/>
          <p:cNvSpPr/>
          <p:nvPr/>
        </p:nvSpPr>
        <p:spPr bwMode="auto">
          <a:xfrm>
            <a:off x="457201" y="1142999"/>
            <a:ext cx="3760614" cy="5317374"/>
          </a:xfrm>
          <a:prstGeom prst="roundRect">
            <a:avLst>
              <a:gd name="adj" fmla="val 2247"/>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 Status Bar"/>
          <p:cNvSpPr/>
          <p:nvPr/>
        </p:nvSpPr>
        <p:spPr bwMode="auto">
          <a:xfrm>
            <a:off x="618226" y="1160251"/>
            <a:ext cx="3451448" cy="5240549"/>
          </a:xfrm>
          <a:prstGeom prst="roundRect">
            <a:avLst>
              <a:gd name="adj" fmla="val 1134"/>
            </a:avLst>
          </a:prstGeom>
          <a:no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1 MenubarNTtoolbars"/>
          <p:cNvSpPr/>
          <p:nvPr/>
        </p:nvSpPr>
        <p:spPr bwMode="auto">
          <a:xfrm>
            <a:off x="1488372" y="730998"/>
            <a:ext cx="1524000"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Title bar</a:t>
            </a:r>
            <a:endParaRPr lang="en-US" sz="1600" dirty="0">
              <a:solidFill>
                <a:schemeClr val="bg1"/>
              </a:solidFill>
            </a:endParaRPr>
          </a:p>
        </p:txBody>
      </p:sp>
      <p:sp>
        <p:nvSpPr>
          <p:cNvPr id="10" name="rec 4 Editor"/>
          <p:cNvSpPr/>
          <p:nvPr/>
        </p:nvSpPr>
        <p:spPr bwMode="auto">
          <a:xfrm rot="5400000" flipH="1">
            <a:off x="3551303" y="2499571"/>
            <a:ext cx="1310468" cy="273726"/>
          </a:xfrm>
          <a:prstGeom prst="roundRect">
            <a:avLst>
              <a:gd name="adj" fmla="val 15519"/>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Content pane</a:t>
            </a:r>
            <a:endParaRPr lang="en-US" sz="1600" dirty="0">
              <a:solidFill>
                <a:schemeClr val="bg1"/>
              </a:solidFill>
            </a:endParaRPr>
          </a:p>
        </p:txBody>
      </p:sp>
      <p:sp>
        <p:nvSpPr>
          <p:cNvPr id="11" name="rec 6 Status Bar"/>
          <p:cNvSpPr/>
          <p:nvPr/>
        </p:nvSpPr>
        <p:spPr bwMode="auto">
          <a:xfrm rot="16200000" flipH="1">
            <a:off x="49702" y="2649411"/>
            <a:ext cx="1310468" cy="248545"/>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Tree view</a:t>
            </a:r>
            <a:endParaRPr lang="en-US" sz="1600" dirty="0">
              <a:solidFill>
                <a:schemeClr val="bg1"/>
              </a:solidFill>
            </a:endParaRPr>
          </a:p>
        </p:txBody>
      </p:sp>
    </p:spTree>
    <p:extLst>
      <p:ext uri="{BB962C8B-B14F-4D97-AF65-F5344CB8AC3E}">
        <p14:creationId xmlns:p14="http://schemas.microsoft.com/office/powerpoint/2010/main" val="126651383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3279"/>
          <a:stretch/>
        </p:blipFill>
        <p:spPr bwMode="auto">
          <a:xfrm>
            <a:off x="533400" y="1600200"/>
            <a:ext cx="2981325" cy="17764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914399"/>
            <a:ext cx="8128000" cy="62944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Title bar in Project Tool Window</a:t>
            </a:r>
            <a:endParaRPr lang="en-US" dirty="0"/>
          </a:p>
        </p:txBody>
      </p:sp>
      <p:sp>
        <p:nvSpPr>
          <p:cNvPr id="3" name="Content Placeholder 2"/>
          <p:cNvSpPr>
            <a:spLocks noGrp="1"/>
          </p:cNvSpPr>
          <p:nvPr>
            <p:ph sz="half" idx="2"/>
          </p:nvPr>
        </p:nvSpPr>
        <p:spPr>
          <a:xfrm>
            <a:off x="4419600" y="1752600"/>
            <a:ext cx="4404360" cy="4267200"/>
          </a:xfrm>
        </p:spPr>
        <p:txBody>
          <a:bodyPr/>
          <a:lstStyle/>
          <a:p>
            <a:r>
              <a:rPr lang="en-US" dirty="0" smtClean="0"/>
              <a:t>Scroll </a:t>
            </a:r>
            <a:r>
              <a:rPr lang="en-US" dirty="0"/>
              <a:t>from Source</a:t>
            </a:r>
          </a:p>
          <a:p>
            <a:pPr lvl="1"/>
            <a:r>
              <a:rPr lang="en-US" sz="2000" dirty="0" smtClean="0"/>
              <a:t>Navigate from file in </a:t>
            </a:r>
            <a:r>
              <a:rPr lang="en-US" sz="2000" dirty="0"/>
              <a:t>the Editor </a:t>
            </a:r>
            <a:r>
              <a:rPr lang="en-US" dirty="0"/>
              <a:t/>
            </a:r>
            <a:br>
              <a:rPr lang="en-US" dirty="0"/>
            </a:br>
            <a:r>
              <a:rPr lang="en-US" dirty="0" smtClean="0"/>
              <a:t>to the tree node</a:t>
            </a:r>
            <a:endParaRPr lang="en-US" sz="2000" dirty="0"/>
          </a:p>
          <a:p>
            <a:r>
              <a:rPr lang="en-US" dirty="0"/>
              <a:t>Collapse </a:t>
            </a:r>
            <a:r>
              <a:rPr lang="en-US" dirty="0" smtClean="0"/>
              <a:t>All</a:t>
            </a:r>
          </a:p>
          <a:p>
            <a:pPr lvl="1"/>
            <a:r>
              <a:rPr lang="en-US" sz="2000" dirty="0" smtClean="0"/>
              <a:t>Collapses all nodes </a:t>
            </a:r>
          </a:p>
          <a:p>
            <a:r>
              <a:rPr lang="en-US" dirty="0" smtClean="0"/>
              <a:t>Current </a:t>
            </a:r>
            <a:r>
              <a:rPr lang="en-US" dirty="0"/>
              <a:t>Configuration</a:t>
            </a:r>
          </a:p>
          <a:p>
            <a:pPr lvl="1"/>
            <a:r>
              <a:rPr lang="en-US" sz="2000" dirty="0" smtClean="0"/>
              <a:t>Configure the current view</a:t>
            </a:r>
          </a:p>
          <a:p>
            <a:pPr lvl="1"/>
            <a:r>
              <a:rPr lang="en-US" dirty="0" smtClean="0"/>
              <a:t>View modes</a:t>
            </a:r>
            <a:endParaRPr lang="en-US" sz="2000" dirty="0" smtClean="0"/>
          </a:p>
          <a:p>
            <a:r>
              <a:rPr lang="en-US" dirty="0" smtClean="0"/>
              <a:t>Hide</a:t>
            </a:r>
          </a:p>
          <a:p>
            <a:pPr lvl="1"/>
            <a:r>
              <a:rPr lang="en-US" sz="2000" dirty="0" smtClean="0"/>
              <a:t>Hide the tool window</a:t>
            </a:r>
            <a:endParaRPr lang="en-US" sz="2000" dirty="0"/>
          </a:p>
          <a:p>
            <a:endParaRPr lang="en-US" dirty="0"/>
          </a:p>
        </p:txBody>
      </p:sp>
      <p:sp>
        <p:nvSpPr>
          <p:cNvPr id="5" name="Content Placeholder 4"/>
          <p:cNvSpPr>
            <a:spLocks noGrp="1"/>
          </p:cNvSpPr>
          <p:nvPr>
            <p:ph idx="10"/>
          </p:nvPr>
        </p:nvSpPr>
        <p:spPr>
          <a:xfrm>
            <a:off x="521208" y="3797300"/>
            <a:ext cx="3669792" cy="2743200"/>
          </a:xfrm>
        </p:spPr>
        <p:txBody>
          <a:bodyPr/>
          <a:lstStyle/>
          <a:p>
            <a:r>
              <a:rPr lang="en-US" dirty="0"/>
              <a:t>Views </a:t>
            </a:r>
          </a:p>
          <a:p>
            <a:pPr lvl="1"/>
            <a:r>
              <a:rPr lang="en-US" dirty="0" smtClean="0"/>
              <a:t>Project view (default</a:t>
            </a:r>
            <a:r>
              <a:rPr lang="en-US" dirty="0"/>
              <a:t>) shows directory structure and </a:t>
            </a:r>
            <a:r>
              <a:rPr lang="en-US" dirty="0" smtClean="0"/>
              <a:t>dependencies</a:t>
            </a:r>
          </a:p>
          <a:p>
            <a:pPr lvl="1"/>
            <a:r>
              <a:rPr lang="en-US" dirty="0" smtClean="0"/>
              <a:t>Packages view shows </a:t>
            </a:r>
            <a:r>
              <a:rPr lang="en-US" dirty="0"/>
              <a:t>package </a:t>
            </a:r>
            <a:r>
              <a:rPr lang="en-US" dirty="0" smtClean="0"/>
              <a:t>structure and NO dependencies</a:t>
            </a:r>
            <a:endParaRPr lang="en-US" dirty="0"/>
          </a:p>
        </p:txBody>
      </p:sp>
      <p:sp>
        <p:nvSpPr>
          <p:cNvPr id="6" name="rec Locate in Tree"/>
          <p:cNvSpPr/>
          <p:nvPr/>
        </p:nvSpPr>
        <p:spPr bwMode="auto">
          <a:xfrm>
            <a:off x="5867400" y="946939"/>
            <a:ext cx="533400" cy="5588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 Collopase Tree"/>
          <p:cNvSpPr/>
          <p:nvPr/>
        </p:nvSpPr>
        <p:spPr bwMode="auto">
          <a:xfrm>
            <a:off x="6477000" y="941379"/>
            <a:ext cx="533400" cy="5588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ec Tree View DD"/>
          <p:cNvSpPr/>
          <p:nvPr/>
        </p:nvSpPr>
        <p:spPr bwMode="auto">
          <a:xfrm>
            <a:off x="533400" y="914400"/>
            <a:ext cx="2971800" cy="62944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rec Gear Menu"/>
          <p:cNvSpPr/>
          <p:nvPr/>
        </p:nvSpPr>
        <p:spPr bwMode="auto">
          <a:xfrm>
            <a:off x="7239000" y="946939"/>
            <a:ext cx="685800" cy="5588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 name="rec Close Window"/>
          <p:cNvSpPr/>
          <p:nvPr/>
        </p:nvSpPr>
        <p:spPr bwMode="auto">
          <a:xfrm>
            <a:off x="8001000" y="935819"/>
            <a:ext cx="685800" cy="56992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4672078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view structure</a:t>
            </a:r>
            <a:endParaRPr lang="en-US" dirty="0"/>
          </a:p>
        </p:txBody>
      </p:sp>
      <p:sp>
        <p:nvSpPr>
          <p:cNvPr id="2094" name="Content Placeholder 2093"/>
          <p:cNvSpPr>
            <a:spLocks noGrp="1"/>
          </p:cNvSpPr>
          <p:nvPr>
            <p:ph sz="half" idx="2"/>
          </p:nvPr>
        </p:nvSpPr>
        <p:spPr>
          <a:xfrm>
            <a:off x="6477000" y="914401"/>
            <a:ext cx="2346960" cy="5475289"/>
          </a:xfrm>
        </p:spPr>
        <p:txBody>
          <a:bodyPr/>
          <a:lstStyle/>
          <a:p>
            <a:r>
              <a:rPr lang="en-US" dirty="0" smtClean="0"/>
              <a:t>Project files are organized into primary areas of functionality</a:t>
            </a:r>
            <a:endParaRPr lang="en-US" dirty="0"/>
          </a:p>
        </p:txBody>
      </p:sp>
      <p:pic>
        <p:nvPicPr>
          <p:cNvPr id="2053"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371974" cy="546496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6" name="rec DM Metadata" hidden="1"/>
          <p:cNvSpPr/>
          <p:nvPr/>
        </p:nvSpPr>
        <p:spPr bwMode="auto">
          <a:xfrm>
            <a:off x="1287462" y="3092859"/>
            <a:ext cx="1836738" cy="259941"/>
          </a:xfrm>
          <a:prstGeom prst="rect">
            <a:avLst/>
          </a:prstGeom>
          <a:no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8" name="rec DM Extensions" hidden="1"/>
          <p:cNvSpPr/>
          <p:nvPr/>
        </p:nvSpPr>
        <p:spPr bwMode="auto">
          <a:xfrm>
            <a:off x="1282700" y="2026059"/>
            <a:ext cx="1993900" cy="259941"/>
          </a:xfrm>
          <a:prstGeom prst="rect">
            <a:avLst/>
          </a:prstGeom>
          <a:no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9" name="rec UI fieldvalidators" hidden="1"/>
          <p:cNvSpPr/>
          <p:nvPr/>
        </p:nvSpPr>
        <p:spPr bwMode="auto">
          <a:xfrm>
            <a:off x="1219200" y="5286375"/>
            <a:ext cx="2286000" cy="270495"/>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 UI PCF" hidden="1"/>
          <p:cNvSpPr/>
          <p:nvPr/>
        </p:nvSpPr>
        <p:spPr bwMode="auto">
          <a:xfrm>
            <a:off x="1219200" y="3581400"/>
            <a:ext cx="2755900" cy="126187"/>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2" name="rec UI localizations" hidden="1"/>
          <p:cNvSpPr/>
          <p:nvPr/>
        </p:nvSpPr>
        <p:spPr bwMode="auto">
          <a:xfrm>
            <a:off x="1295400" y="2362200"/>
            <a:ext cx="2133599" cy="259941"/>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rec UI EntityName" hidden="1"/>
          <p:cNvSpPr/>
          <p:nvPr/>
        </p:nvSpPr>
        <p:spPr bwMode="auto">
          <a:xfrm>
            <a:off x="1287462" y="1667005"/>
            <a:ext cx="2141538" cy="259941"/>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ec Intgt RPCe" hidden="1"/>
          <p:cNvSpPr/>
          <p:nvPr/>
        </p:nvSpPr>
        <p:spPr bwMode="auto">
          <a:xfrm>
            <a:off x="1274762" y="4164781"/>
            <a:ext cx="3449638" cy="254819"/>
          </a:xfrm>
          <a:prstGeom prst="rect">
            <a:avLst/>
          </a:prstGeom>
          <a:noFill/>
          <a:ln w="19050" algn="ctr">
            <a:solidFill>
              <a:schemeClr val="accent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ec BL plugins classes" hidden="1"/>
          <p:cNvSpPr/>
          <p:nvPr/>
        </p:nvSpPr>
        <p:spPr bwMode="auto">
          <a:xfrm>
            <a:off x="1219200" y="6038850"/>
            <a:ext cx="1219200" cy="254819"/>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 BL gsrc" hidden="1"/>
          <p:cNvSpPr/>
          <p:nvPr/>
        </p:nvSpPr>
        <p:spPr bwMode="auto">
          <a:xfrm>
            <a:off x="1219200" y="5678435"/>
            <a:ext cx="990599" cy="265165"/>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ec BL Rule Ses" hidden="1"/>
          <p:cNvSpPr/>
          <p:nvPr/>
        </p:nvSpPr>
        <p:spPr bwMode="auto">
          <a:xfrm>
            <a:off x="1262062" y="4495800"/>
            <a:ext cx="1862138" cy="278691"/>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2" name="rec BL pluigns Registry" hidden="1"/>
          <p:cNvSpPr/>
          <p:nvPr/>
        </p:nvSpPr>
        <p:spPr bwMode="auto">
          <a:xfrm>
            <a:off x="1295400" y="3780606"/>
            <a:ext cx="1524000" cy="254819"/>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rec Intg gsrc" hidden="1"/>
          <p:cNvSpPr/>
          <p:nvPr/>
        </p:nvSpPr>
        <p:spPr bwMode="auto">
          <a:xfrm>
            <a:off x="1258888" y="5715000"/>
            <a:ext cx="950912" cy="254819"/>
          </a:xfrm>
          <a:prstGeom prst="rect">
            <a:avLst/>
          </a:prstGeom>
          <a:noFill/>
          <a:ln w="19050" algn="ctr">
            <a:solidFill>
              <a:schemeClr val="accent3"/>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 Intg plugin Registry" hidden="1"/>
          <p:cNvSpPr/>
          <p:nvPr/>
        </p:nvSpPr>
        <p:spPr bwMode="auto">
          <a:xfrm>
            <a:off x="1335088" y="3812356"/>
            <a:ext cx="1484312" cy="254819"/>
          </a:xfrm>
          <a:prstGeom prst="rect">
            <a:avLst/>
          </a:prstGeom>
          <a:noFill/>
          <a:ln w="19050" algn="ctr">
            <a:solidFill>
              <a:schemeClr val="accent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 Intg Messaging" hidden="1"/>
          <p:cNvSpPr/>
          <p:nvPr/>
        </p:nvSpPr>
        <p:spPr bwMode="auto">
          <a:xfrm>
            <a:off x="1287462" y="2716981"/>
            <a:ext cx="1912938" cy="254819"/>
          </a:xfrm>
          <a:prstGeom prst="rect">
            <a:avLst/>
          </a:prstGeom>
          <a:noFill/>
          <a:ln w="19050" algn="ctr">
            <a:solidFill>
              <a:schemeClr val="accent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085" name="grp DM"/>
          <p:cNvGrpSpPr/>
          <p:nvPr/>
        </p:nvGrpSpPr>
        <p:grpSpPr>
          <a:xfrm>
            <a:off x="3124200" y="2125423"/>
            <a:ext cx="5681662" cy="1783734"/>
            <a:chOff x="3124200" y="2156031"/>
            <a:chExt cx="5681662" cy="1783734"/>
          </a:xfrm>
        </p:grpSpPr>
        <p:cxnSp>
          <p:nvCxnSpPr>
            <p:cNvPr id="31" name="elb DM 1"/>
            <p:cNvCxnSpPr>
              <a:stCxn id="24" idx="1"/>
              <a:endCxn id="48" idx="3"/>
            </p:cNvCxnSpPr>
            <p:nvPr/>
          </p:nvCxnSpPr>
          <p:spPr bwMode="auto">
            <a:xfrm rot="10800000">
              <a:off x="3276600" y="2156031"/>
              <a:ext cx="3276600" cy="1440835"/>
            </a:xfrm>
            <a:prstGeom prst="bentConnector3">
              <a:avLst>
                <a:gd name="adj1" fmla="val 45045"/>
              </a:avLst>
            </a:prstGeom>
            <a:noFill/>
            <a:ln w="28575" cap="flat" cmpd="sng" algn="ctr">
              <a:solidFill>
                <a:schemeClr val="accent4"/>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55" name="elb DM 2"/>
            <p:cNvCxnSpPr>
              <a:stCxn id="24" idx="1"/>
              <a:endCxn id="36" idx="3"/>
            </p:cNvCxnSpPr>
            <p:nvPr/>
          </p:nvCxnSpPr>
          <p:spPr bwMode="auto">
            <a:xfrm rot="10800000">
              <a:off x="3124200" y="3222831"/>
              <a:ext cx="3429000" cy="374035"/>
            </a:xfrm>
            <a:prstGeom prst="bentConnector3">
              <a:avLst>
                <a:gd name="adj1" fmla="val 43120"/>
              </a:avLst>
            </a:prstGeom>
            <a:noFill/>
            <a:ln w="28575" cap="flat" cmpd="sng" algn="ctr">
              <a:solidFill>
                <a:schemeClr val="accent4"/>
              </a:solidFill>
              <a:prstDash val="solid"/>
              <a:round/>
              <a:headEnd type="none" w="lg" len="med"/>
              <a:tailEnd type="arrow" w="lg" len="med"/>
            </a:ln>
            <a:effectLst>
              <a:outerShdw blurRad="50800" dist="38100" dir="2700000" algn="tl" rotWithShape="0">
                <a:prstClr val="black">
                  <a:alpha val="40000"/>
                </a:prstClr>
              </a:outerShdw>
            </a:effectLst>
          </p:spPr>
        </p:cxnSp>
        <p:sp>
          <p:nvSpPr>
            <p:cNvPr id="24" name="recLbl DM"/>
            <p:cNvSpPr/>
            <p:nvPr/>
          </p:nvSpPr>
          <p:spPr bwMode="auto">
            <a:xfrm>
              <a:off x="6553200" y="3253965"/>
              <a:ext cx="2252662" cy="685800"/>
            </a:xfrm>
            <a:prstGeom prst="roundRect">
              <a:avLst/>
            </a:prstGeom>
            <a:solidFill>
              <a:schemeClr val="tx1"/>
            </a:solidFill>
            <a:ln w="28575" cap="flat" cmpd="sng" algn="ctr">
              <a:solidFill>
                <a:schemeClr val="accent4"/>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Data Model</a:t>
              </a:r>
              <a:endParaRPr lang="en-US" dirty="0">
                <a:solidFill>
                  <a:schemeClr val="bg1"/>
                </a:solidFill>
              </a:endParaRPr>
            </a:p>
          </p:txBody>
        </p:sp>
      </p:grpSp>
      <p:grpSp>
        <p:nvGrpSpPr>
          <p:cNvPr id="2086" name="grp BL"/>
          <p:cNvGrpSpPr/>
          <p:nvPr/>
        </p:nvGrpSpPr>
        <p:grpSpPr>
          <a:xfrm>
            <a:off x="2209800" y="3810000"/>
            <a:ext cx="6596062" cy="2356260"/>
            <a:chOff x="2209800" y="3810000"/>
            <a:chExt cx="6596062" cy="2356260"/>
          </a:xfrm>
        </p:grpSpPr>
        <p:cxnSp>
          <p:nvCxnSpPr>
            <p:cNvPr id="75" name="elb BL 1"/>
            <p:cNvCxnSpPr>
              <a:stCxn id="32" idx="1"/>
            </p:cNvCxnSpPr>
            <p:nvPr/>
          </p:nvCxnSpPr>
          <p:spPr bwMode="auto">
            <a:xfrm rot="10800000">
              <a:off x="2819400" y="3810000"/>
              <a:ext cx="3733801" cy="595022"/>
            </a:xfrm>
            <a:prstGeom prst="bentConnector3">
              <a:avLst>
                <a:gd name="adj1" fmla="val 28193"/>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81" name="elb BL 2"/>
            <p:cNvCxnSpPr/>
            <p:nvPr/>
          </p:nvCxnSpPr>
          <p:spPr bwMode="auto">
            <a:xfrm rot="10800000" flipV="1">
              <a:off x="3124200" y="4418076"/>
              <a:ext cx="3429000" cy="230123"/>
            </a:xfrm>
            <a:prstGeom prst="bentConnector3">
              <a:avLst>
                <a:gd name="adj1" fmla="val 30693"/>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92" name="elb BL 3"/>
            <p:cNvCxnSpPr>
              <a:stCxn id="32" idx="1"/>
            </p:cNvCxnSpPr>
            <p:nvPr/>
          </p:nvCxnSpPr>
          <p:spPr bwMode="auto">
            <a:xfrm rot="10800000" flipV="1">
              <a:off x="2209800" y="4405021"/>
              <a:ext cx="4343401" cy="1316457"/>
            </a:xfrm>
            <a:prstGeom prst="bentConnector3">
              <a:avLst>
                <a:gd name="adj1" fmla="val 24180"/>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86" name="elb B 4"/>
            <p:cNvCxnSpPr>
              <a:stCxn id="32" idx="1"/>
              <a:endCxn id="40" idx="3"/>
            </p:cNvCxnSpPr>
            <p:nvPr/>
          </p:nvCxnSpPr>
          <p:spPr bwMode="auto">
            <a:xfrm rot="10800000" flipV="1">
              <a:off x="2438400" y="4405022"/>
              <a:ext cx="4114800" cy="1761238"/>
            </a:xfrm>
            <a:prstGeom prst="bentConnector3">
              <a:avLst>
                <a:gd name="adj1" fmla="val 25493"/>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sp>
          <p:nvSpPr>
            <p:cNvPr id="32" name="recLbl BL"/>
            <p:cNvSpPr/>
            <p:nvPr/>
          </p:nvSpPr>
          <p:spPr bwMode="auto">
            <a:xfrm>
              <a:off x="6553200" y="4062122"/>
              <a:ext cx="2252662" cy="685800"/>
            </a:xfrm>
            <a:prstGeom prst="roundRect">
              <a:avLst/>
            </a:prstGeom>
            <a:solidFill>
              <a:schemeClr val="tx1"/>
            </a:solidFill>
            <a:ln w="28575" cap="flat" cmpd="sng" algn="ctr">
              <a:solidFill>
                <a:schemeClr val="accent5"/>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Business Logic</a:t>
              </a:r>
              <a:endParaRPr lang="en-US" dirty="0">
                <a:solidFill>
                  <a:schemeClr val="bg1"/>
                </a:solidFill>
              </a:endParaRPr>
            </a:p>
          </p:txBody>
        </p:sp>
      </p:grpSp>
      <p:grpSp>
        <p:nvGrpSpPr>
          <p:cNvPr id="2087" name="grp Intg"/>
          <p:cNvGrpSpPr/>
          <p:nvPr/>
        </p:nvGrpSpPr>
        <p:grpSpPr>
          <a:xfrm>
            <a:off x="2209800" y="2844391"/>
            <a:ext cx="6596062" cy="3099208"/>
            <a:chOff x="2209800" y="2844391"/>
            <a:chExt cx="6596062" cy="3099208"/>
          </a:xfrm>
        </p:grpSpPr>
        <p:cxnSp>
          <p:nvCxnSpPr>
            <p:cNvPr id="128" name="elb Intg 1"/>
            <p:cNvCxnSpPr>
              <a:stCxn id="34" idx="1"/>
              <a:endCxn id="46" idx="3"/>
            </p:cNvCxnSpPr>
            <p:nvPr/>
          </p:nvCxnSpPr>
          <p:spPr bwMode="auto">
            <a:xfrm rot="10800000">
              <a:off x="3200400" y="2844391"/>
              <a:ext cx="3352800" cy="2368788"/>
            </a:xfrm>
            <a:prstGeom prst="bentConnector3">
              <a:avLst>
                <a:gd name="adj1" fmla="val 20433"/>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97" name="elb Intg 2"/>
            <p:cNvCxnSpPr>
              <a:stCxn id="34" idx="1"/>
            </p:cNvCxnSpPr>
            <p:nvPr/>
          </p:nvCxnSpPr>
          <p:spPr bwMode="auto">
            <a:xfrm rot="10800000">
              <a:off x="2819400" y="4028785"/>
              <a:ext cx="3733801" cy="1184394"/>
            </a:xfrm>
            <a:prstGeom prst="bentConnector3">
              <a:avLst>
                <a:gd name="adj1" fmla="val 18314"/>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20" name="elb Intg 3"/>
            <p:cNvCxnSpPr>
              <a:stCxn id="34" idx="1"/>
              <a:endCxn id="45" idx="3"/>
            </p:cNvCxnSpPr>
            <p:nvPr/>
          </p:nvCxnSpPr>
          <p:spPr bwMode="auto">
            <a:xfrm rot="10800000">
              <a:off x="4724400" y="4292191"/>
              <a:ext cx="1828800" cy="920988"/>
            </a:xfrm>
            <a:prstGeom prst="bentConnector3">
              <a:avLst>
                <a:gd name="adj1" fmla="val 37383"/>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00" name="elb Intg 4"/>
            <p:cNvCxnSpPr>
              <a:stCxn id="34" idx="1"/>
            </p:cNvCxnSpPr>
            <p:nvPr/>
          </p:nvCxnSpPr>
          <p:spPr bwMode="auto">
            <a:xfrm rot="10800000" flipV="1">
              <a:off x="2209800" y="5213178"/>
              <a:ext cx="4343401" cy="730421"/>
            </a:xfrm>
            <a:prstGeom prst="bentConnector3">
              <a:avLst>
                <a:gd name="adj1" fmla="val 15765"/>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sp>
          <p:nvSpPr>
            <p:cNvPr id="34" name="recLbl Intg"/>
            <p:cNvSpPr/>
            <p:nvPr/>
          </p:nvSpPr>
          <p:spPr bwMode="auto">
            <a:xfrm>
              <a:off x="6553200" y="4870279"/>
              <a:ext cx="2252662" cy="685800"/>
            </a:xfrm>
            <a:prstGeom prst="roundRect">
              <a:avLst/>
            </a:prstGeom>
            <a:solidFill>
              <a:schemeClr val="tx1"/>
            </a:solidFill>
            <a:ln w="28575" cap="flat" cmpd="sng" algn="ctr">
              <a:solidFill>
                <a:schemeClr val="accent2"/>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Integration APIs</a:t>
              </a:r>
              <a:endParaRPr lang="en-US" dirty="0">
                <a:solidFill>
                  <a:schemeClr val="bg1"/>
                </a:solidFill>
              </a:endParaRPr>
            </a:p>
          </p:txBody>
        </p:sp>
      </p:grpSp>
      <p:grpSp>
        <p:nvGrpSpPr>
          <p:cNvPr id="2088" name="grp UI"/>
          <p:cNvGrpSpPr/>
          <p:nvPr/>
        </p:nvGrpSpPr>
        <p:grpSpPr>
          <a:xfrm>
            <a:off x="3429000" y="1796977"/>
            <a:ext cx="5376862" cy="4567258"/>
            <a:chOff x="3429000" y="1796977"/>
            <a:chExt cx="5376862" cy="4567258"/>
          </a:xfrm>
        </p:grpSpPr>
        <p:cxnSp>
          <p:nvCxnSpPr>
            <p:cNvPr id="57" name="elb UI 1"/>
            <p:cNvCxnSpPr>
              <a:stCxn id="33" idx="1"/>
              <a:endCxn id="25" idx="3"/>
            </p:cNvCxnSpPr>
            <p:nvPr/>
          </p:nvCxnSpPr>
          <p:spPr bwMode="auto">
            <a:xfrm rot="10800000">
              <a:off x="3429000" y="1796977"/>
              <a:ext cx="3124200" cy="4224359"/>
            </a:xfrm>
            <a:prstGeom prst="bentConnector3">
              <a:avLst>
                <a:gd name="adj1" fmla="val 9910"/>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62" name="elb UI 2"/>
            <p:cNvCxnSpPr>
              <a:stCxn id="33" idx="1"/>
              <a:endCxn id="52" idx="3"/>
            </p:cNvCxnSpPr>
            <p:nvPr/>
          </p:nvCxnSpPr>
          <p:spPr bwMode="auto">
            <a:xfrm rot="10800000">
              <a:off x="3429000" y="2492171"/>
              <a:ext cx="3124201" cy="3529164"/>
            </a:xfrm>
            <a:prstGeom prst="bentConnector3">
              <a:avLst>
                <a:gd name="adj1" fmla="val 9959"/>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68" name="elb UI 3"/>
            <p:cNvCxnSpPr>
              <a:stCxn id="33" idx="1"/>
              <a:endCxn id="41" idx="3"/>
            </p:cNvCxnSpPr>
            <p:nvPr/>
          </p:nvCxnSpPr>
          <p:spPr bwMode="auto">
            <a:xfrm rot="10800000">
              <a:off x="3975100" y="3644495"/>
              <a:ext cx="2578100" cy="2376841"/>
            </a:xfrm>
            <a:prstGeom prst="bentConnector3">
              <a:avLst>
                <a:gd name="adj1" fmla="val 12057"/>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72" name="elb UI 4"/>
            <p:cNvCxnSpPr>
              <a:stCxn id="33" idx="1"/>
              <a:endCxn id="49" idx="3"/>
            </p:cNvCxnSpPr>
            <p:nvPr/>
          </p:nvCxnSpPr>
          <p:spPr bwMode="auto">
            <a:xfrm rot="10800000">
              <a:off x="3505200" y="5421623"/>
              <a:ext cx="3048000" cy="599712"/>
            </a:xfrm>
            <a:prstGeom prst="bentConnector3">
              <a:avLst>
                <a:gd name="adj1" fmla="val 10234"/>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sp>
          <p:nvSpPr>
            <p:cNvPr id="33" name="recLbl UI"/>
            <p:cNvSpPr/>
            <p:nvPr/>
          </p:nvSpPr>
          <p:spPr bwMode="auto">
            <a:xfrm>
              <a:off x="6553200" y="5678435"/>
              <a:ext cx="2252662" cy="685800"/>
            </a:xfrm>
            <a:prstGeom prst="roundRect">
              <a:avLst/>
            </a:prstGeom>
            <a:solidFill>
              <a:schemeClr val="tx1"/>
            </a:solidFill>
            <a:ln w="28575" cap="flat" cmpd="sng" algn="ctr">
              <a:solidFill>
                <a:schemeClr val="accent6"/>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User Interface</a:t>
              </a:r>
              <a:endParaRPr lang="en-US" dirty="0">
                <a:solidFill>
                  <a:schemeClr val="bg1"/>
                </a:solidFill>
              </a:endParaRPr>
            </a:p>
          </p:txBody>
        </p:sp>
      </p:grpSp>
      <p:grpSp>
        <p:nvGrpSpPr>
          <p:cNvPr id="204" name="icn Anim Start"/>
          <p:cNvGrpSpPr>
            <a:grpSpLocks/>
          </p:cNvGrpSpPr>
          <p:nvPr/>
        </p:nvGrpSpPr>
        <p:grpSpPr bwMode="auto">
          <a:xfrm>
            <a:off x="8652510" y="87313"/>
            <a:ext cx="431800" cy="461963"/>
            <a:chOff x="3777" y="1768"/>
            <a:chExt cx="467" cy="499"/>
          </a:xfrm>
        </p:grpSpPr>
        <p:sp>
          <p:nvSpPr>
            <p:cNvPr id="205" name="Rectangle 3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6" name="AutoShape 3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01" name="icn Anim Stop"/>
          <p:cNvGrpSpPr>
            <a:grpSpLocks/>
          </p:cNvGrpSpPr>
          <p:nvPr/>
        </p:nvGrpSpPr>
        <p:grpSpPr bwMode="auto">
          <a:xfrm>
            <a:off x="8632825" y="79375"/>
            <a:ext cx="431800" cy="461963"/>
            <a:chOff x="2967" y="1718"/>
            <a:chExt cx="467" cy="499"/>
          </a:xfrm>
        </p:grpSpPr>
        <p:sp>
          <p:nvSpPr>
            <p:cNvPr id="202" name="Rectangle 3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3" name="Rectangle 3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4008576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85"/>
                                        </p:tgtEl>
                                        <p:attrNameLst>
                                          <p:attrName>style.visibility</p:attrName>
                                        </p:attrNameLst>
                                      </p:cBhvr>
                                      <p:to>
                                        <p:strVal val="visible"/>
                                      </p:to>
                                    </p:set>
                                    <p:animEffect transition="in" filter="wipe(right)">
                                      <p:cBhvr>
                                        <p:cTn id="7" dur="2000"/>
                                        <p:tgtEl>
                                          <p:spTgt spid="2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086"/>
                                        </p:tgtEl>
                                        <p:attrNameLst>
                                          <p:attrName>style.visibility</p:attrName>
                                        </p:attrNameLst>
                                      </p:cBhvr>
                                      <p:to>
                                        <p:strVal val="visible"/>
                                      </p:to>
                                    </p:set>
                                    <p:animEffect transition="in" filter="wipe(right)">
                                      <p:cBhvr>
                                        <p:cTn id="12" dur="2000"/>
                                        <p:tgtEl>
                                          <p:spTgt spid="20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087"/>
                                        </p:tgtEl>
                                        <p:attrNameLst>
                                          <p:attrName>style.visibility</p:attrName>
                                        </p:attrNameLst>
                                      </p:cBhvr>
                                      <p:to>
                                        <p:strVal val="visible"/>
                                      </p:to>
                                    </p:set>
                                    <p:animEffect transition="in" filter="wipe(right)">
                                      <p:cBhvr>
                                        <p:cTn id="17" dur="2000"/>
                                        <p:tgtEl>
                                          <p:spTgt spid="20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088"/>
                                        </p:tgtEl>
                                        <p:attrNameLst>
                                          <p:attrName>style.visibility</p:attrName>
                                        </p:attrNameLst>
                                      </p:cBhvr>
                                      <p:to>
                                        <p:strVal val="visible"/>
                                      </p:to>
                                    </p:set>
                                    <p:animEffect transition="in" filter="wipe(right)">
                                      <p:cBhvr>
                                        <p:cTn id="22" dur="2000"/>
                                        <p:tgtEl>
                                          <p:spTgt spid="208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 Project 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28" y="976122"/>
            <a:ext cx="8305800" cy="28889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Project view context menu variations</a:t>
            </a:r>
            <a:endParaRPr lang="en-US" dirty="0"/>
          </a:p>
        </p:txBody>
      </p:sp>
      <p:sp>
        <p:nvSpPr>
          <p:cNvPr id="3" name="Content Placeholder 2"/>
          <p:cNvSpPr>
            <a:spLocks noGrp="1"/>
          </p:cNvSpPr>
          <p:nvPr>
            <p:ph idx="1"/>
          </p:nvPr>
        </p:nvSpPr>
        <p:spPr>
          <a:xfrm>
            <a:off x="519113" y="4267200"/>
            <a:ext cx="8318500" cy="2133600"/>
          </a:xfrm>
        </p:spPr>
        <p:txBody>
          <a:bodyPr/>
          <a:lstStyle/>
          <a:p>
            <a:r>
              <a:rPr lang="en-US" dirty="0" smtClean="0"/>
              <a:t>Folder determines context menu options, for example:</a:t>
            </a:r>
          </a:p>
          <a:p>
            <a:pPr lvl="1"/>
            <a:r>
              <a:rPr lang="en-US" dirty="0" smtClean="0"/>
              <a:t>\Entity Names\  = </a:t>
            </a:r>
            <a:r>
              <a:rPr lang="en-US" b="1" dirty="0" smtClean="0">
                <a:sym typeface="Wingdings" pitchFamily="2" charset="2"/>
              </a:rPr>
              <a:t> </a:t>
            </a:r>
            <a:r>
              <a:rPr lang="en-US" dirty="0" smtClean="0"/>
              <a:t>Entity Names </a:t>
            </a:r>
          </a:p>
          <a:p>
            <a:pPr lvl="1"/>
            <a:r>
              <a:rPr lang="en-US" dirty="0" smtClean="0"/>
              <a:t>\Extensions\Typelist\  = Typelist and Typelist Extensions</a:t>
            </a:r>
          </a:p>
          <a:p>
            <a:pPr lvl="1"/>
            <a:r>
              <a:rPr lang="en-US" dirty="0" smtClean="0"/>
              <a:t>\Rules Sets\ = Rules Set Category</a:t>
            </a:r>
            <a:endParaRPr lang="en-US" dirty="0"/>
          </a:p>
          <a:p>
            <a:pPr lvl="2"/>
            <a:endParaRPr lang="en-US" dirty="0" smtClean="0"/>
          </a:p>
        </p:txBody>
      </p:sp>
    </p:spTree>
    <p:extLst>
      <p:ext uri="{BB962C8B-B14F-4D97-AF65-F5344CB8AC3E}">
        <p14:creationId xmlns:p14="http://schemas.microsoft.com/office/powerpoint/2010/main" val="133265997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menu for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gsrc</a:t>
            </a:r>
            <a:r>
              <a:rPr lang="en-US" dirty="0">
                <a:latin typeface="Courier New" pitchFamily="49" charset="0"/>
                <a:cs typeface="Courier New" pitchFamily="49" charset="0"/>
              </a:rPr>
              <a:t>\</a:t>
            </a:r>
          </a:p>
        </p:txBody>
      </p:sp>
      <p:sp>
        <p:nvSpPr>
          <p:cNvPr id="3" name="Content Placeholder 2"/>
          <p:cNvSpPr>
            <a:spLocks noGrp="1"/>
          </p:cNvSpPr>
          <p:nvPr>
            <p:ph sz="half" idx="2"/>
          </p:nvPr>
        </p:nvSpPr>
        <p:spPr>
          <a:xfrm>
            <a:off x="4876799" y="914401"/>
            <a:ext cx="3960813" cy="5475289"/>
          </a:xfrm>
        </p:spPr>
        <p:txBody>
          <a:bodyPr/>
          <a:lstStyle/>
          <a:p>
            <a:r>
              <a:rPr lang="en-US" dirty="0"/>
              <a:t>Create your </a:t>
            </a:r>
            <a:r>
              <a:rPr lang="en-US" dirty="0" smtClean="0"/>
              <a:t>packages, classes, </a:t>
            </a:r>
            <a:r>
              <a:rPr lang="en-US" dirty="0"/>
              <a:t>plugins classes, </a:t>
            </a:r>
            <a:r>
              <a:rPr lang="en-US" dirty="0" smtClean="0"/>
              <a:t>and web services in the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 </a:t>
            </a:r>
            <a:r>
              <a:rPr lang="en-US" dirty="0" smtClean="0"/>
              <a:t>folder</a:t>
            </a:r>
          </a:p>
          <a:p>
            <a:pPr lvl="1"/>
            <a:r>
              <a:rPr lang="en-US" dirty="0" smtClean="0"/>
              <a:t>Gosu Class</a:t>
            </a:r>
          </a:p>
          <a:p>
            <a:pPr lvl="1"/>
            <a:r>
              <a:rPr lang="en-US" dirty="0" smtClean="0"/>
              <a:t>Gosu Program</a:t>
            </a:r>
          </a:p>
          <a:p>
            <a:pPr lvl="1"/>
            <a:r>
              <a:rPr lang="en-US" dirty="0" smtClean="0"/>
              <a:t>Gosu Enhancement</a:t>
            </a:r>
          </a:p>
          <a:p>
            <a:pPr lvl="1"/>
            <a:r>
              <a:rPr lang="en-US" dirty="0" smtClean="0"/>
              <a:t>Gosu Template</a:t>
            </a:r>
          </a:p>
          <a:p>
            <a:pPr lvl="1"/>
            <a:r>
              <a:rPr lang="en-US" dirty="0" smtClean="0"/>
              <a:t>GX Model</a:t>
            </a:r>
          </a:p>
          <a:p>
            <a:pPr lvl="1"/>
            <a:r>
              <a:rPr lang="en-US" dirty="0" smtClean="0"/>
              <a:t>Webservice Collection</a:t>
            </a:r>
          </a:p>
          <a:p>
            <a:r>
              <a:rPr lang="en-US" dirty="0" smtClean="0"/>
              <a:t>Creating Java Class files directly is </a:t>
            </a:r>
            <a:r>
              <a:rPr lang="en-US" b="1" dirty="0" smtClean="0"/>
              <a:t>NOT </a:t>
            </a:r>
            <a:r>
              <a:rPr lang="en-US" dirty="0" smtClean="0"/>
              <a:t>supported</a:t>
            </a:r>
          </a:p>
          <a:p>
            <a:endParaRPr lang="en-US" b="1" dirty="0" smtClean="0"/>
          </a:p>
        </p:txBody>
      </p:sp>
      <p:pic>
        <p:nvPicPr>
          <p:cNvPr id="7170" name="pic GA Project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90599"/>
            <a:ext cx="2844800" cy="427341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463800"/>
            <a:ext cx="2362200" cy="324408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2923178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99271"/>
            <a:ext cx="3345130" cy="26971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Helpful context menu commands (1)</a:t>
            </a:r>
            <a:endParaRPr lang="en-US" dirty="0"/>
          </a:p>
        </p:txBody>
      </p:sp>
      <p:sp>
        <p:nvSpPr>
          <p:cNvPr id="4" name="Content Placeholder 3"/>
          <p:cNvSpPr>
            <a:spLocks noGrp="1"/>
          </p:cNvSpPr>
          <p:nvPr>
            <p:ph idx="1"/>
          </p:nvPr>
        </p:nvSpPr>
        <p:spPr>
          <a:xfrm>
            <a:off x="519113" y="5029200"/>
            <a:ext cx="8318500" cy="1371600"/>
          </a:xfrm>
        </p:spPr>
        <p:txBody>
          <a:bodyPr/>
          <a:lstStyle/>
          <a:p>
            <a:r>
              <a:rPr lang="en-US" dirty="0" smtClean="0"/>
              <a:t>Mark as …</a:t>
            </a:r>
          </a:p>
          <a:p>
            <a:pPr lvl="1"/>
            <a:r>
              <a:rPr lang="en-US" dirty="0" smtClean="0"/>
              <a:t>Toggle between editing a file in plain text or with a Guidewire Editor</a:t>
            </a:r>
          </a:p>
          <a:p>
            <a:pPr lvl="1"/>
            <a:r>
              <a:rPr lang="en-US" dirty="0" smtClean="0"/>
              <a:t>Plain text has no validation or smart code completion</a:t>
            </a:r>
          </a:p>
          <a:p>
            <a:pPr lvl="1"/>
            <a:endParaRPr lang="en-US" dirty="0" smtClean="0">
              <a:sym typeface="Wingdings" pitchFamily="2" charset="2"/>
            </a:endParaRPr>
          </a:p>
          <a:p>
            <a:pPr lvl="1"/>
            <a:endParaRPr lang="en-US" dirty="0" smtClean="0">
              <a:sym typeface="Wingdings" pitchFamily="2" charset="2"/>
            </a:endParaRPr>
          </a:p>
        </p:txBody>
      </p:sp>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106" y="988814"/>
            <a:ext cx="3375711" cy="5460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89803"/>
            <a:ext cx="3375711" cy="5460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Down Arrow 10"/>
          <p:cNvSpPr/>
          <p:nvPr/>
        </p:nvSpPr>
        <p:spPr bwMode="auto">
          <a:xfrm>
            <a:off x="3352800" y="1272542"/>
            <a:ext cx="566872" cy="99408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61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8106" y="1799271"/>
            <a:ext cx="3345129" cy="26971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8" name="Down Arrow 17"/>
          <p:cNvSpPr/>
          <p:nvPr/>
        </p:nvSpPr>
        <p:spPr bwMode="auto">
          <a:xfrm>
            <a:off x="7867145" y="1270980"/>
            <a:ext cx="566872" cy="99408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TextBox 9"/>
          <p:cNvSpPr txBox="1"/>
          <p:nvPr/>
        </p:nvSpPr>
        <p:spPr>
          <a:xfrm>
            <a:off x="1553028" y="1233714"/>
            <a:ext cx="914400" cy="457200"/>
          </a:xfrm>
          <a:prstGeom prst="rect">
            <a:avLst/>
          </a:prstGeom>
          <a:noFill/>
        </p:spPr>
        <p:txBody>
          <a:bodyPr wrap="none" rtlCol="0">
            <a:noAutofit/>
          </a:bodyPr>
          <a:lstStyle/>
          <a:p>
            <a:pPr marL="0" lvl="1"/>
            <a:r>
              <a:rPr lang="en-US" sz="4400" dirty="0">
                <a:solidFill>
                  <a:schemeClr val="bg1"/>
                </a:solidFill>
                <a:sym typeface="Wingdings" pitchFamily="2" charset="2"/>
              </a:rPr>
              <a:t> `</a:t>
            </a:r>
            <a:endParaRPr lang="en-US" sz="4400" dirty="0">
              <a:solidFill>
                <a:schemeClr val="bg1"/>
              </a:solidFill>
            </a:endParaRPr>
          </a:p>
          <a:p>
            <a:endParaRPr lang="en-US" sz="44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20542167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248" y="4061856"/>
            <a:ext cx="22383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Helpful context menu commands </a:t>
            </a:r>
            <a:r>
              <a:rPr lang="en-US" dirty="0" smtClean="0"/>
              <a:t>(2)</a:t>
            </a:r>
            <a:endParaRPr lang="en-US" dirty="0"/>
          </a:p>
        </p:txBody>
      </p:sp>
      <p:sp>
        <p:nvSpPr>
          <p:cNvPr id="4" name="Content Placeholder 3"/>
          <p:cNvSpPr>
            <a:spLocks noGrp="1"/>
          </p:cNvSpPr>
          <p:nvPr>
            <p:ph idx="1"/>
          </p:nvPr>
        </p:nvSpPr>
        <p:spPr/>
        <p:txBody>
          <a:bodyPr/>
          <a:lstStyle/>
          <a:p>
            <a:r>
              <a:rPr lang="en-US" dirty="0"/>
              <a:t>Revert to Base</a:t>
            </a:r>
          </a:p>
          <a:p>
            <a:pPr lvl="1"/>
            <a:r>
              <a:rPr lang="en-US" dirty="0" smtClean="0">
                <a:sym typeface="Wingdings" pitchFamily="2" charset="2"/>
              </a:rPr>
              <a:t>Restores </a:t>
            </a:r>
            <a:r>
              <a:rPr lang="en-US" dirty="0">
                <a:sym typeface="Wingdings" pitchFamily="2" charset="2"/>
              </a:rPr>
              <a:t>file from </a:t>
            </a:r>
            <a:r>
              <a:rPr lang="en-US" dirty="0" smtClean="0">
                <a:sym typeface="Wingdings" pitchFamily="2" charset="2"/>
              </a:rPr>
              <a:t/>
            </a:r>
            <a:br>
              <a:rPr lang="en-US" dirty="0" smtClean="0">
                <a:sym typeface="Wingdings" pitchFamily="2" charset="2"/>
              </a:rPr>
            </a:br>
            <a:r>
              <a:rPr lang="en-US" b="1" dirty="0" smtClean="0">
                <a:latin typeface="Courier New" pitchFamily="49" charset="0"/>
                <a:cs typeface="Courier New" pitchFamily="49" charset="0"/>
                <a:sym typeface="Wingdings" pitchFamily="2" charset="2"/>
              </a:rPr>
              <a:t>/</a:t>
            </a:r>
            <a:r>
              <a:rPr lang="en-US" b="1" dirty="0">
                <a:latin typeface="Courier New" pitchFamily="49" charset="0"/>
                <a:cs typeface="Courier New" pitchFamily="49" charset="0"/>
                <a:sym typeface="Wingdings" pitchFamily="2" charset="2"/>
              </a:rPr>
              <a:t>modules/base.zip</a:t>
            </a:r>
          </a:p>
          <a:p>
            <a:r>
              <a:rPr lang="en-US" dirty="0" smtClean="0"/>
              <a:t>Replaces the selected file with </a:t>
            </a:r>
            <a:br>
              <a:rPr lang="en-US" dirty="0" smtClean="0"/>
            </a:br>
            <a:r>
              <a:rPr lang="en-US" dirty="0" smtClean="0"/>
              <a:t>the original Guidewire </a:t>
            </a:r>
            <a:br>
              <a:rPr lang="en-US" dirty="0" smtClean="0"/>
            </a:br>
            <a:r>
              <a:rPr lang="en-US" dirty="0" smtClean="0"/>
              <a:t>application file found in</a:t>
            </a:r>
          </a:p>
          <a:p>
            <a:pPr lvl="1"/>
            <a:r>
              <a:rPr lang="en-US" dirty="0" smtClean="0"/>
              <a:t>config</a:t>
            </a:r>
          </a:p>
          <a:p>
            <a:pPr lvl="1"/>
            <a:r>
              <a:rPr lang="en-US" dirty="0" smtClean="0"/>
              <a:t>deploy</a:t>
            </a:r>
            <a:endParaRPr lang="en-US" dirty="0"/>
          </a:p>
          <a:p>
            <a:pPr lvl="1"/>
            <a:r>
              <a:rPr lang="en-US" dirty="0"/>
              <a:t>etc</a:t>
            </a:r>
          </a:p>
          <a:p>
            <a:pPr lvl="1"/>
            <a:r>
              <a:rPr lang="en-US" dirty="0"/>
              <a:t>gsrc</a:t>
            </a:r>
          </a:p>
          <a:p>
            <a:pPr lvl="1"/>
            <a:r>
              <a:rPr lang="en-US" dirty="0" smtClean="0"/>
              <a:t>src</a:t>
            </a:r>
          </a:p>
          <a:p>
            <a:r>
              <a:rPr lang="en-US" dirty="0" smtClean="0"/>
              <a:t>Restores only files!</a:t>
            </a:r>
          </a:p>
          <a:p>
            <a:r>
              <a:rPr lang="en-US" dirty="0" smtClean="0">
                <a:sym typeface="Wingdings" pitchFamily="2" charset="2"/>
              </a:rPr>
              <a:t>Command not applicable for </a:t>
            </a:r>
            <a:br>
              <a:rPr lang="en-US" dirty="0" smtClean="0">
                <a:sym typeface="Wingdings" pitchFamily="2" charset="2"/>
              </a:rPr>
            </a:br>
            <a:r>
              <a:rPr lang="en-US" dirty="0" smtClean="0">
                <a:sym typeface="Wingdings" pitchFamily="2" charset="2"/>
              </a:rPr>
              <a:t>Rule Sets and Rules </a:t>
            </a:r>
          </a:p>
        </p:txBody>
      </p:sp>
      <p:pic>
        <p:nvPicPr>
          <p:cNvPr id="6151" name="pic Revert2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7282" y="990600"/>
            <a:ext cx="3375718" cy="5460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0" name="pic Base.zip cont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89166"/>
            <a:ext cx="1981200" cy="375694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6148665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context menu commands </a:t>
            </a:r>
            <a:r>
              <a:rPr lang="en-US" dirty="0" smtClean="0"/>
              <a:t>(3)</a:t>
            </a:r>
            <a:endParaRPr lang="en-US" dirty="0"/>
          </a:p>
        </p:txBody>
      </p:sp>
      <p:sp>
        <p:nvSpPr>
          <p:cNvPr id="4" name="Content Placeholder 3"/>
          <p:cNvSpPr>
            <a:spLocks noGrp="1"/>
          </p:cNvSpPr>
          <p:nvPr>
            <p:ph idx="1"/>
          </p:nvPr>
        </p:nvSpPr>
        <p:spPr>
          <a:xfrm>
            <a:off x="519113" y="914400"/>
            <a:ext cx="5043487" cy="1828800"/>
          </a:xfrm>
        </p:spPr>
        <p:txBody>
          <a:bodyPr/>
          <a:lstStyle/>
          <a:p>
            <a:r>
              <a:rPr lang="en-US" b="1" dirty="0" smtClean="0"/>
              <a:t>Local History </a:t>
            </a:r>
            <a:r>
              <a:rPr lang="en-US" b="1" dirty="0" smtClean="0">
                <a:sym typeface="Wingdings" pitchFamily="2" charset="2"/>
              </a:rPr>
              <a:t> Show History</a:t>
            </a:r>
          </a:p>
          <a:p>
            <a:pPr lvl="1"/>
            <a:r>
              <a:rPr lang="en-US" dirty="0" smtClean="0">
                <a:sym typeface="Wingdings" pitchFamily="2" charset="2"/>
              </a:rPr>
              <a:t>Compare selected version to current</a:t>
            </a:r>
          </a:p>
          <a:p>
            <a:pPr lvl="2"/>
            <a:r>
              <a:rPr lang="en-US" dirty="0" smtClean="0">
                <a:sym typeface="Wingdings" pitchFamily="2" charset="2"/>
              </a:rPr>
              <a:t>Current pane is editable</a:t>
            </a:r>
          </a:p>
          <a:p>
            <a:pPr lvl="1"/>
            <a:r>
              <a:rPr lang="en-US" dirty="0" smtClean="0">
                <a:sym typeface="Wingdings" pitchFamily="2" charset="2"/>
              </a:rPr>
              <a:t>Revert to previous change </a:t>
            </a:r>
            <a:endParaRPr lang="en-US" dirty="0">
              <a:sym typeface="Wingdings" pitchFamily="2" charset="2"/>
            </a:endParaRPr>
          </a:p>
          <a:p>
            <a:pPr lvl="2"/>
            <a:r>
              <a:rPr lang="en-US" dirty="0" smtClean="0">
                <a:sym typeface="Wingdings" pitchFamily="2" charset="2"/>
              </a:rPr>
              <a:t>Use labels to mark points</a:t>
            </a:r>
          </a:p>
        </p:txBody>
      </p:sp>
      <p:pic>
        <p:nvPicPr>
          <p:cNvPr id="5126" name="Picture 6" descr="C:\Users\sluersen\AppData\Local\Temp\SNAGHTMLa791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248650" cy="33242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3135" y="1863173"/>
            <a:ext cx="4214315" cy="94877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6966800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keystrokes</a:t>
            </a:r>
            <a:endParaRPr lang="en-US" dirty="0"/>
          </a:p>
        </p:txBody>
      </p:sp>
      <p:sp>
        <p:nvSpPr>
          <p:cNvPr id="3" name="Content Placeholder 2"/>
          <p:cNvSpPr>
            <a:spLocks noGrp="1"/>
          </p:cNvSpPr>
          <p:nvPr>
            <p:ph sz="half" idx="1"/>
          </p:nvPr>
        </p:nvSpPr>
        <p:spPr/>
        <p:txBody>
          <a:bodyPr/>
          <a:lstStyle/>
          <a:p>
            <a:r>
              <a:rPr lang="en-US" dirty="0" smtClean="0"/>
              <a:t>Navigate</a:t>
            </a:r>
          </a:p>
          <a:p>
            <a:pPr lvl="1"/>
            <a:r>
              <a:rPr lang="en-US" dirty="0" smtClean="0"/>
              <a:t>CTRL+N</a:t>
            </a:r>
          </a:p>
          <a:p>
            <a:pPr lvl="2"/>
            <a:r>
              <a:rPr lang="en-US" dirty="0" smtClean="0"/>
              <a:t>Class</a:t>
            </a:r>
          </a:p>
          <a:p>
            <a:pPr lvl="1"/>
            <a:r>
              <a:rPr lang="en-US" dirty="0" smtClean="0"/>
              <a:t>CTRL+SHIFT+N</a:t>
            </a:r>
          </a:p>
          <a:p>
            <a:pPr lvl="2"/>
            <a:r>
              <a:rPr lang="en-US" dirty="0" smtClean="0"/>
              <a:t>File</a:t>
            </a:r>
          </a:p>
          <a:p>
            <a:pPr lvl="1"/>
            <a:r>
              <a:rPr lang="en-US" dirty="0" smtClean="0"/>
              <a:t>CTRL+ALT+SHIFT+N</a:t>
            </a:r>
          </a:p>
          <a:p>
            <a:pPr lvl="2"/>
            <a:r>
              <a:rPr lang="en-US" dirty="0" smtClean="0"/>
              <a:t>Symbol</a:t>
            </a:r>
          </a:p>
          <a:p>
            <a:pPr lvl="1"/>
            <a:endParaRPr lang="en-US" dirty="0"/>
          </a:p>
        </p:txBody>
      </p:sp>
      <p:sp>
        <p:nvSpPr>
          <p:cNvPr id="4" name="Content Placeholder 3"/>
          <p:cNvSpPr>
            <a:spLocks noGrp="1"/>
          </p:cNvSpPr>
          <p:nvPr>
            <p:ph sz="half" idx="2"/>
          </p:nvPr>
        </p:nvSpPr>
        <p:spPr>
          <a:xfrm>
            <a:off x="4876799" y="914399"/>
            <a:ext cx="3960813" cy="5486400"/>
          </a:xfrm>
        </p:spPr>
        <p:txBody>
          <a:bodyPr/>
          <a:lstStyle/>
          <a:p>
            <a:r>
              <a:rPr lang="en-US" dirty="0" smtClean="0"/>
              <a:t>Find</a:t>
            </a:r>
          </a:p>
          <a:p>
            <a:pPr lvl="1"/>
            <a:r>
              <a:rPr lang="en-US" dirty="0" smtClean="0"/>
              <a:t>CTRL+F</a:t>
            </a:r>
          </a:p>
          <a:p>
            <a:pPr lvl="2"/>
            <a:r>
              <a:rPr lang="en-US" dirty="0" smtClean="0"/>
              <a:t>Find in editor</a:t>
            </a:r>
          </a:p>
          <a:p>
            <a:pPr lvl="1"/>
            <a:r>
              <a:rPr lang="en-US" dirty="0" smtClean="0"/>
              <a:t>CTRL+SHIFT+F</a:t>
            </a:r>
          </a:p>
          <a:p>
            <a:pPr lvl="2"/>
            <a:r>
              <a:rPr lang="en-US" dirty="0" smtClean="0"/>
              <a:t>In path</a:t>
            </a:r>
          </a:p>
          <a:p>
            <a:pPr lvl="1"/>
            <a:r>
              <a:rPr lang="en-US" dirty="0" smtClean="0"/>
              <a:t>CTRL+H</a:t>
            </a:r>
          </a:p>
          <a:p>
            <a:pPr lvl="2"/>
            <a:r>
              <a:rPr lang="en-US" dirty="0" smtClean="0"/>
              <a:t>View hierarchy</a:t>
            </a:r>
          </a:p>
          <a:p>
            <a:pPr lvl="1"/>
            <a:r>
              <a:rPr lang="en-US" dirty="0" smtClean="0"/>
              <a:t>CTRL+E</a:t>
            </a:r>
          </a:p>
          <a:p>
            <a:pPr lvl="2"/>
            <a:r>
              <a:rPr lang="en-US" dirty="0" smtClean="0"/>
              <a:t>Recent files</a:t>
            </a:r>
          </a:p>
          <a:p>
            <a:pPr lvl="2"/>
            <a:endParaRPr lang="en-US" dirty="0" smtClean="0"/>
          </a:p>
          <a:p>
            <a:endParaRPr lang="en-US" dirty="0"/>
          </a:p>
        </p:txBody>
      </p:sp>
      <p:pic>
        <p:nvPicPr>
          <p:cNvPr id="3080" name="Picture 8" descr="C:\Users\sluersen\AppData\Local\Temp\SNAGHTML180aa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103922"/>
            <a:ext cx="7685179" cy="22134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 2  Navigation Bar"/>
          <p:cNvSpPr/>
          <p:nvPr/>
        </p:nvSpPr>
        <p:spPr bwMode="auto">
          <a:xfrm>
            <a:off x="4479401" y="4571999"/>
            <a:ext cx="1886997" cy="3639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Example: </a:t>
            </a:r>
            <a:r>
              <a:rPr lang="en-US" sz="1600" b="1" dirty="0" smtClean="0">
                <a:solidFill>
                  <a:schemeClr val="bg1"/>
                </a:solidFill>
              </a:rPr>
              <a:t>CTRL+N</a:t>
            </a:r>
            <a:endParaRPr lang="en-US" sz="1600" b="1" dirty="0">
              <a:solidFill>
                <a:schemeClr val="bg1"/>
              </a:solidFill>
            </a:endParaRPr>
          </a:p>
        </p:txBody>
      </p:sp>
    </p:spTree>
    <p:extLst>
      <p:ext uri="{BB962C8B-B14F-4D97-AF65-F5344CB8AC3E}">
        <p14:creationId xmlns:p14="http://schemas.microsoft.com/office/powerpoint/2010/main" val="153154226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493713" y="2882900"/>
            <a:ext cx="4013200" cy="33559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1" name="Picture 4" descr="C:\Users\sluersen\AppData\Local\Temp\SNAGHTML9a7bd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3964" y="3276600"/>
            <a:ext cx="4745874" cy="31115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172" name="Title 1"/>
          <p:cNvSpPr>
            <a:spLocks noGrp="1"/>
          </p:cNvSpPr>
          <p:nvPr>
            <p:ph type="title"/>
          </p:nvPr>
        </p:nvSpPr>
        <p:spPr/>
        <p:txBody>
          <a:bodyPr/>
          <a:lstStyle/>
          <a:p>
            <a:r>
              <a:rPr lang="en-US" dirty="0" smtClean="0"/>
              <a:t>Guidewire 8.0 platform</a:t>
            </a:r>
          </a:p>
        </p:txBody>
      </p:sp>
      <p:sp>
        <p:nvSpPr>
          <p:cNvPr id="7173" name="Content Placeholder 2"/>
          <p:cNvSpPr>
            <a:spLocks noGrp="1"/>
          </p:cNvSpPr>
          <p:nvPr>
            <p:ph idx="1"/>
          </p:nvPr>
        </p:nvSpPr>
        <p:spPr/>
        <p:txBody>
          <a:bodyPr/>
          <a:lstStyle/>
          <a:p>
            <a:r>
              <a:rPr lang="en-US" dirty="0" smtClean="0"/>
              <a:t>The Guidewire 8.0 platform includes some significant improvements including:</a:t>
            </a:r>
          </a:p>
          <a:p>
            <a:pPr lvl="1"/>
            <a:r>
              <a:rPr lang="en-US" dirty="0" smtClean="0"/>
              <a:t>Enterprise user </a:t>
            </a:r>
            <a:r>
              <a:rPr lang="en-US" dirty="0"/>
              <a:t>i</a:t>
            </a:r>
            <a:r>
              <a:rPr lang="en-US" dirty="0" smtClean="0"/>
              <a:t>nterface (UI) framework</a:t>
            </a:r>
            <a:endParaRPr lang="en-US" dirty="0"/>
          </a:p>
          <a:p>
            <a:pPr lvl="1"/>
            <a:r>
              <a:rPr lang="en-US" dirty="0"/>
              <a:t>F</a:t>
            </a:r>
            <a:r>
              <a:rPr lang="en-US" dirty="0" smtClean="0"/>
              <a:t>ull-featured, industry-standard, integrated development environment (IDE) </a:t>
            </a:r>
          </a:p>
        </p:txBody>
      </p:sp>
    </p:spTree>
    <p:extLst>
      <p:ext uri="{BB962C8B-B14F-4D97-AF65-F5344CB8AC3E}">
        <p14:creationId xmlns:p14="http://schemas.microsoft.com/office/powerpoint/2010/main" val="367278033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Make, Run, and Debug in Studio!</a:t>
            </a:r>
            <a:endParaRPr lang="en-US" dirty="0"/>
          </a:p>
        </p:txBody>
      </p:sp>
      <p:sp>
        <p:nvSpPr>
          <p:cNvPr id="4" name="Content Placeholder 3"/>
          <p:cNvSpPr>
            <a:spLocks noGrp="1"/>
          </p:cNvSpPr>
          <p:nvPr>
            <p:ph sz="half" idx="2"/>
          </p:nvPr>
        </p:nvSpPr>
        <p:spPr>
          <a:xfrm>
            <a:off x="5410200" y="914401"/>
            <a:ext cx="3505200" cy="5475289"/>
          </a:xfrm>
        </p:spPr>
        <p:txBody>
          <a:bodyPr/>
          <a:lstStyle/>
          <a:p>
            <a:r>
              <a:rPr lang="en-US" dirty="0" smtClean="0"/>
              <a:t>Make Project</a:t>
            </a:r>
          </a:p>
          <a:p>
            <a:pPr lvl="1"/>
            <a:r>
              <a:rPr lang="en-US" dirty="0" smtClean="0"/>
              <a:t>Compiles the solution</a:t>
            </a:r>
          </a:p>
          <a:p>
            <a:r>
              <a:rPr lang="en-US" dirty="0" smtClean="0"/>
              <a:t>Run 'Server' </a:t>
            </a:r>
          </a:p>
          <a:p>
            <a:pPr lvl="1"/>
            <a:r>
              <a:rPr lang="en-US" dirty="0" smtClean="0"/>
              <a:t>Starts the application server</a:t>
            </a:r>
          </a:p>
          <a:p>
            <a:r>
              <a:rPr lang="en-US" dirty="0" smtClean="0"/>
              <a:t>Debug 'Server' </a:t>
            </a:r>
          </a:p>
          <a:p>
            <a:pPr lvl="1"/>
            <a:r>
              <a:rPr lang="en-US" dirty="0" smtClean="0"/>
              <a:t>Starts the application server in debug mode</a:t>
            </a:r>
          </a:p>
          <a:p>
            <a:r>
              <a:rPr lang="en-US" dirty="0" smtClean="0"/>
              <a:t>Run and Debug have individual console windows</a:t>
            </a:r>
          </a:p>
          <a:p>
            <a:r>
              <a:rPr lang="en-US" dirty="0" smtClean="0"/>
              <a:t>Stop + Run/Debug = Restart server</a:t>
            </a:r>
          </a:p>
        </p:txBody>
      </p:sp>
      <p:grpSp>
        <p:nvGrpSpPr>
          <p:cNvPr id="9" name="pic GA Studio"/>
          <p:cNvGrpSpPr/>
          <p:nvPr/>
        </p:nvGrpSpPr>
        <p:grpSpPr>
          <a:xfrm>
            <a:off x="0" y="1143000"/>
            <a:ext cx="6422492" cy="4212294"/>
            <a:chOff x="324392" y="787258"/>
            <a:chExt cx="8524875" cy="5591176"/>
          </a:xfrm>
          <a:effectLst>
            <a:outerShdw blurRad="50800" dist="38100" dir="8100000" algn="tr" rotWithShape="0">
              <a:prstClr val="black">
                <a:alpha val="40000"/>
              </a:prstClr>
            </a:outerShdw>
          </a:effectLst>
          <a:scene3d>
            <a:camera prst="perspectiveContrastingRightFacing"/>
            <a:lightRig rig="threePt" dir="t"/>
          </a:scene3d>
        </p:grpSpPr>
        <p:pic>
          <p:nvPicPr>
            <p:cNvPr id="10" name="pic Studio" descr="C:\Users\sluersen\AppData\Local\Temp\SNAGHTML9a7bd6.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1" name="pic GA Resource Tree"/>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r="7965"/>
            <a:stretch/>
          </p:blipFill>
          <p:spPr bwMode="auto">
            <a:xfrm>
              <a:off x="617845" y="1990725"/>
              <a:ext cx="2296806"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08976343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Make and Rebuild project</a:t>
            </a:r>
            <a:endParaRPr lang="en-US" dirty="0"/>
          </a:p>
        </p:txBody>
      </p:sp>
      <p:sp>
        <p:nvSpPr>
          <p:cNvPr id="6" name="Subtitle 5"/>
          <p:cNvSpPr>
            <a:spLocks noGrp="1"/>
          </p:cNvSpPr>
          <p:nvPr>
            <p:ph type="subTitle" idx="10"/>
          </p:nvPr>
        </p:nvSpPr>
        <p:spPr/>
        <p:txBody>
          <a:bodyPr/>
          <a:lstStyle/>
          <a:p>
            <a:r>
              <a:rPr lang="en-US" dirty="0" smtClean="0"/>
              <a:t>Make project</a:t>
            </a:r>
            <a:endParaRPr lang="en-US" dirty="0"/>
          </a:p>
        </p:txBody>
      </p:sp>
      <p:sp>
        <p:nvSpPr>
          <p:cNvPr id="7" name="Text Placeholder 6"/>
          <p:cNvSpPr>
            <a:spLocks noGrp="1"/>
          </p:cNvSpPr>
          <p:nvPr>
            <p:ph type="body" sz="quarter" idx="11"/>
          </p:nvPr>
        </p:nvSpPr>
        <p:spPr/>
        <p:txBody>
          <a:bodyPr/>
          <a:lstStyle/>
          <a:p>
            <a:r>
              <a:rPr lang="en-US" dirty="0" smtClean="0"/>
              <a:t>Rebuild project</a:t>
            </a:r>
            <a:endParaRPr lang="en-US" dirty="0"/>
          </a:p>
        </p:txBody>
      </p:sp>
      <p:sp>
        <p:nvSpPr>
          <p:cNvPr id="5" name="Content Placeholder 4"/>
          <p:cNvSpPr>
            <a:spLocks noGrp="1"/>
          </p:cNvSpPr>
          <p:nvPr>
            <p:ph sz="half" idx="2"/>
          </p:nvPr>
        </p:nvSpPr>
        <p:spPr>
          <a:xfrm>
            <a:off x="4754563" y="3581400"/>
            <a:ext cx="4083050" cy="2808288"/>
          </a:xfrm>
        </p:spPr>
        <p:txBody>
          <a:bodyPr/>
          <a:lstStyle/>
          <a:p>
            <a:r>
              <a:rPr lang="en-US" dirty="0"/>
              <a:t>Build </a:t>
            </a:r>
            <a:r>
              <a:rPr lang="en-US" dirty="0">
                <a:sym typeface="Wingdings" pitchFamily="2" charset="2"/>
              </a:rPr>
              <a:t> </a:t>
            </a:r>
            <a:r>
              <a:rPr lang="en-US" dirty="0" smtClean="0">
                <a:sym typeface="Wingdings" pitchFamily="2" charset="2"/>
              </a:rPr>
              <a:t>Rebuild project</a:t>
            </a:r>
            <a:br>
              <a:rPr lang="en-US" dirty="0" smtClean="0">
                <a:sym typeface="Wingdings" pitchFamily="2" charset="2"/>
              </a:rPr>
            </a:br>
            <a:endParaRPr lang="en-US" b="1" dirty="0">
              <a:sym typeface="Wingdings" pitchFamily="2" charset="2"/>
            </a:endParaRPr>
          </a:p>
          <a:p>
            <a:r>
              <a:rPr lang="en-US" dirty="0" smtClean="0"/>
              <a:t>All </a:t>
            </a:r>
            <a:r>
              <a:rPr lang="en-US" dirty="0"/>
              <a:t>the source files in the project are </a:t>
            </a:r>
            <a:r>
              <a:rPr lang="en-US" dirty="0" smtClean="0"/>
              <a:t>recompiled</a:t>
            </a:r>
          </a:p>
        </p:txBody>
      </p:sp>
      <p:sp>
        <p:nvSpPr>
          <p:cNvPr id="4" name="Content Placeholder 3"/>
          <p:cNvSpPr>
            <a:spLocks noGrp="1"/>
          </p:cNvSpPr>
          <p:nvPr>
            <p:ph sz="half" idx="1"/>
          </p:nvPr>
        </p:nvSpPr>
        <p:spPr>
          <a:xfrm>
            <a:off x="519112" y="3581400"/>
            <a:ext cx="4281487" cy="2808288"/>
          </a:xfrm>
        </p:spPr>
        <p:txBody>
          <a:bodyPr/>
          <a:lstStyle/>
          <a:p>
            <a:r>
              <a:rPr lang="en-US" dirty="0" smtClean="0"/>
              <a:t>Build </a:t>
            </a:r>
            <a:r>
              <a:rPr lang="en-US" dirty="0" smtClean="0">
                <a:sym typeface="Wingdings" pitchFamily="2" charset="2"/>
              </a:rPr>
              <a:t> Make project</a:t>
            </a:r>
          </a:p>
          <a:p>
            <a:pPr lvl="1"/>
            <a:r>
              <a:rPr lang="en-US" dirty="0" smtClean="0"/>
              <a:t>CTRL+F9</a:t>
            </a:r>
            <a:endParaRPr lang="en-US" dirty="0"/>
          </a:p>
          <a:p>
            <a:pPr lvl="1"/>
            <a:r>
              <a:rPr lang="en-US" dirty="0" smtClean="0"/>
              <a:t>Compiles only modified files since the last compilation </a:t>
            </a:r>
          </a:p>
          <a:p>
            <a:r>
              <a:rPr lang="en-US" dirty="0" smtClean="0"/>
              <a:t>Run </a:t>
            </a:r>
            <a:r>
              <a:rPr lang="en-US" b="1" dirty="0" smtClean="0">
                <a:sym typeface="Wingdings" pitchFamily="2" charset="2"/>
              </a:rPr>
              <a:t> </a:t>
            </a:r>
            <a:r>
              <a:rPr lang="en-US" dirty="0" smtClean="0"/>
              <a:t>Reload </a:t>
            </a:r>
            <a:r>
              <a:rPr lang="en-US" dirty="0"/>
              <a:t>Changed </a:t>
            </a:r>
            <a:r>
              <a:rPr lang="en-US" dirty="0" smtClean="0"/>
              <a:t>Classes</a:t>
            </a:r>
          </a:p>
          <a:p>
            <a:pPr lvl="1"/>
            <a:r>
              <a:rPr lang="en-US" dirty="0" smtClean="0"/>
              <a:t>Works when in Run or Debug</a:t>
            </a:r>
            <a:endParaRPr lang="en-US" dirty="0"/>
          </a:p>
          <a:p>
            <a:endParaRPr lang="en-US" dirty="0" smtClean="0"/>
          </a:p>
          <a:p>
            <a:endParaRPr lang="en-US" dirty="0" smtClean="0"/>
          </a:p>
          <a:p>
            <a:pPr lvl="1"/>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3716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77820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and debug server</a:t>
            </a:r>
            <a:endParaRPr lang="en-US" dirty="0"/>
          </a:p>
        </p:txBody>
      </p:sp>
      <p:sp>
        <p:nvSpPr>
          <p:cNvPr id="10" name="Subtitle 9"/>
          <p:cNvSpPr>
            <a:spLocks noGrp="1"/>
          </p:cNvSpPr>
          <p:nvPr>
            <p:ph type="subTitle" idx="10"/>
          </p:nvPr>
        </p:nvSpPr>
        <p:spPr/>
        <p:txBody>
          <a:bodyPr/>
          <a:lstStyle/>
          <a:p>
            <a:r>
              <a:rPr lang="en-US" b="1" dirty="0" smtClean="0"/>
              <a:t>Run Server</a:t>
            </a:r>
            <a:r>
              <a:rPr lang="en-US" dirty="0" smtClean="0"/>
              <a:t/>
            </a:r>
            <a:br>
              <a:rPr lang="en-US" dirty="0" smtClean="0"/>
            </a:br>
            <a:r>
              <a:rPr lang="en-US" dirty="0" smtClean="0"/>
              <a:t>ALT+SHIFT+F10</a:t>
            </a:r>
            <a:endParaRPr lang="en-US" dirty="0"/>
          </a:p>
        </p:txBody>
      </p:sp>
      <p:sp>
        <p:nvSpPr>
          <p:cNvPr id="11" name="Text Placeholder 10"/>
          <p:cNvSpPr>
            <a:spLocks noGrp="1"/>
          </p:cNvSpPr>
          <p:nvPr>
            <p:ph type="body" sz="quarter" idx="11"/>
          </p:nvPr>
        </p:nvSpPr>
        <p:spPr/>
        <p:txBody>
          <a:bodyPr/>
          <a:lstStyle/>
          <a:p>
            <a:r>
              <a:rPr lang="en-US" b="1" dirty="0" smtClean="0"/>
              <a:t>Debug Server </a:t>
            </a:r>
            <a:r>
              <a:rPr lang="en-US" dirty="0" smtClean="0"/>
              <a:t/>
            </a:r>
            <a:br>
              <a:rPr lang="en-US" dirty="0" smtClean="0"/>
            </a:br>
            <a:r>
              <a:rPr lang="en-US" dirty="0" smtClean="0"/>
              <a:t>ALT+SHIFT+F9</a:t>
            </a:r>
          </a:p>
          <a:p>
            <a:endParaRPr lang="en-US" dirty="0"/>
          </a:p>
        </p:txBody>
      </p:sp>
      <p:sp>
        <p:nvSpPr>
          <p:cNvPr id="9" name="Content Placeholder 8"/>
          <p:cNvSpPr>
            <a:spLocks noGrp="1"/>
          </p:cNvSpPr>
          <p:nvPr>
            <p:ph sz="half" idx="2"/>
          </p:nvPr>
        </p:nvSpPr>
        <p:spPr/>
        <p:txBody>
          <a:bodyPr/>
          <a:lstStyle/>
          <a:p>
            <a:r>
              <a:rPr lang="en-US" dirty="0" smtClean="0"/>
              <a:t>Errors in Messages window</a:t>
            </a:r>
          </a:p>
          <a:p>
            <a:r>
              <a:rPr lang="en-US" dirty="0" smtClean="0"/>
              <a:t>Debug window contains </a:t>
            </a:r>
          </a:p>
          <a:p>
            <a:pPr lvl="1"/>
            <a:r>
              <a:rPr lang="en-US" dirty="0" smtClean="0"/>
              <a:t>Debugger and Console tabs</a:t>
            </a:r>
          </a:p>
          <a:p>
            <a:r>
              <a:rPr lang="en-US" dirty="0" smtClean="0"/>
              <a:t>Console information and generated output to </a:t>
            </a:r>
            <a:br>
              <a:rPr lang="en-US" dirty="0" smtClean="0"/>
            </a:br>
            <a:r>
              <a:rPr lang="en-US" dirty="0" smtClean="0"/>
              <a:t>Console tab in Debug window</a:t>
            </a:r>
          </a:p>
          <a:p>
            <a:r>
              <a:rPr lang="en-US" dirty="0" smtClean="0"/>
              <a:t>View running instance on Jetty socket and port</a:t>
            </a:r>
          </a:p>
          <a:p>
            <a:pPr marL="0" indent="0">
              <a:buNone/>
            </a:pPr>
            <a:endParaRPr lang="en-US" dirty="0"/>
          </a:p>
          <a:p>
            <a:endParaRPr lang="en-US" dirty="0"/>
          </a:p>
        </p:txBody>
      </p:sp>
      <p:sp>
        <p:nvSpPr>
          <p:cNvPr id="8" name="Content Placeholder 7"/>
          <p:cNvSpPr>
            <a:spLocks noGrp="1"/>
          </p:cNvSpPr>
          <p:nvPr>
            <p:ph sz="half" idx="1"/>
          </p:nvPr>
        </p:nvSpPr>
        <p:spPr/>
        <p:txBody>
          <a:bodyPr/>
          <a:lstStyle/>
          <a:p>
            <a:r>
              <a:rPr lang="en-US" dirty="0" smtClean="0"/>
              <a:t>Errors in Messages window</a:t>
            </a:r>
          </a:p>
          <a:p>
            <a:r>
              <a:rPr lang="en-US" dirty="0" smtClean="0"/>
              <a:t>Console information and generated output in </a:t>
            </a:r>
            <a:br>
              <a:rPr lang="en-US" dirty="0" smtClean="0"/>
            </a:br>
            <a:r>
              <a:rPr lang="en-US" dirty="0" smtClean="0"/>
              <a:t>Run window</a:t>
            </a:r>
          </a:p>
          <a:p>
            <a:r>
              <a:rPr lang="en-US" dirty="0" smtClean="0"/>
              <a:t>View running instance on Jetty socket and port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843755"/>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19600"/>
            <a:ext cx="2140578" cy="1473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43295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Tool Window</a:t>
            </a:r>
            <a:endParaRPr lang="en-US" dirty="0"/>
          </a:p>
        </p:txBody>
      </p:sp>
      <p:sp>
        <p:nvSpPr>
          <p:cNvPr id="3" name="Content Placeholder 2"/>
          <p:cNvSpPr>
            <a:spLocks noGrp="1"/>
          </p:cNvSpPr>
          <p:nvPr>
            <p:ph idx="1"/>
          </p:nvPr>
        </p:nvSpPr>
        <p:spPr/>
        <p:txBody>
          <a:bodyPr/>
          <a:lstStyle/>
          <a:p>
            <a:r>
              <a:rPr lang="en-US" dirty="0" smtClean="0"/>
              <a:t>ALT+4</a:t>
            </a:r>
          </a:p>
          <a:p>
            <a:pPr lvl="1"/>
            <a:r>
              <a:rPr lang="en-US" dirty="0" smtClean="0"/>
              <a:t>Opens Run window</a:t>
            </a:r>
          </a:p>
          <a:p>
            <a:r>
              <a:rPr lang="en-US" dirty="0" smtClean="0"/>
              <a:t>View Run 'Server' application log</a:t>
            </a:r>
          </a:p>
          <a:p>
            <a:pPr lvl="1"/>
            <a:r>
              <a:rPr lang="en-US" dirty="0" smtClean="0"/>
              <a:t>Same as console window output</a:t>
            </a:r>
          </a:p>
          <a:p>
            <a:pPr lvl="1"/>
            <a:r>
              <a:rPr lang="en-US" dirty="0" smtClean="0"/>
              <a:t>View console output </a:t>
            </a:r>
          </a:p>
          <a:p>
            <a:r>
              <a:rPr lang="en-US" dirty="0" smtClean="0"/>
              <a:t>Gutter commands</a:t>
            </a:r>
            <a:endParaRPr lang="en-US" dirty="0"/>
          </a:p>
          <a:p>
            <a:pPr lvl="1"/>
            <a:r>
              <a:rPr lang="en-US" dirty="0" smtClean="0"/>
              <a:t>Stop server, (Re)run server, Pause Output, Exit run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038600"/>
            <a:ext cx="8181049" cy="2362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533400" y="4267200"/>
            <a:ext cx="381000" cy="15240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22914979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Studio: File </a:t>
            </a:r>
            <a:r>
              <a:rPr lang="en-US" dirty="0">
                <a:sym typeface="Wingdings" pitchFamily="2" charset="2"/>
              </a:rPr>
              <a:t></a:t>
            </a:r>
            <a:r>
              <a:rPr lang="en-US" dirty="0" smtClean="0"/>
              <a:t> Exit</a:t>
            </a:r>
            <a:endParaRPr lang="en-US" dirty="0"/>
          </a:p>
        </p:txBody>
      </p:sp>
      <p:sp>
        <p:nvSpPr>
          <p:cNvPr id="3" name="Content Placeholder 2"/>
          <p:cNvSpPr>
            <a:spLocks noGrp="1"/>
          </p:cNvSpPr>
          <p:nvPr>
            <p:ph sz="half" idx="2"/>
          </p:nvPr>
        </p:nvSpPr>
        <p:spPr>
          <a:xfrm>
            <a:off x="4876799" y="3733800"/>
            <a:ext cx="3960813" cy="2655890"/>
          </a:xfrm>
        </p:spPr>
        <p:txBody>
          <a:bodyPr/>
          <a:lstStyle/>
          <a:p>
            <a:r>
              <a:rPr lang="en-US" dirty="0" smtClean="0"/>
              <a:t>Do </a:t>
            </a:r>
            <a:r>
              <a:rPr lang="en-US" b="1" dirty="0" smtClean="0"/>
              <a:t>NOT</a:t>
            </a:r>
            <a:r>
              <a:rPr lang="en-US" dirty="0" smtClean="0"/>
              <a:t> close the project</a:t>
            </a:r>
          </a:p>
          <a:p>
            <a:r>
              <a:rPr lang="en-US" dirty="0" smtClean="0"/>
              <a:t>File </a:t>
            </a:r>
            <a:r>
              <a:rPr lang="en-US" dirty="0" smtClean="0">
                <a:sym typeface="Wingdings" pitchFamily="2" charset="2"/>
              </a:rPr>
              <a:t> Exit</a:t>
            </a:r>
          </a:p>
          <a:p>
            <a:pPr lvl="1"/>
            <a:r>
              <a:rPr lang="en-US" dirty="0" smtClean="0"/>
              <a:t>To properly exit studio</a:t>
            </a:r>
          </a:p>
          <a:p>
            <a:pPr lvl="1"/>
            <a:r>
              <a:rPr lang="en-US" dirty="0" smtClean="0">
                <a:sym typeface="Wingdings" pitchFamily="2" charset="2"/>
              </a:rPr>
              <a:t>Or, in the Bin command window, enter the exit command</a:t>
            </a:r>
          </a:p>
        </p:txBody>
      </p:sp>
      <p:pic>
        <p:nvPicPr>
          <p:cNvPr id="4104" name="Picture 8" descr="C:\Users\sluersen\AppData\Local\Temp\SNAGHTML18b84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53401" cy="14443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6" name="Picture 10" descr="C:\Users\sluersen\AppData\Local\Temp\SNAGHTML1ac40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63" y="1673191"/>
            <a:ext cx="3961235" cy="36126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93530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r>
              <a:rPr lang="en-US" dirty="0"/>
              <a:t>Describe the product architecture for Guidewire products</a:t>
            </a:r>
          </a:p>
          <a:p>
            <a:pPr lvl="1"/>
            <a:r>
              <a:rPr lang="en-US" dirty="0"/>
              <a:t>Recall the primary components used to configure Guidewire products</a:t>
            </a:r>
          </a:p>
          <a:p>
            <a:pPr lvl="1"/>
            <a:r>
              <a:rPr lang="en-US" dirty="0" err="1"/>
              <a:t>Indentify</a:t>
            </a:r>
            <a:r>
              <a:rPr lang="en-US" dirty="0"/>
              <a:t> the relationship between the Guidewire platform and the Guidewire applications</a:t>
            </a:r>
          </a:p>
          <a:p>
            <a:pPr lvl="1"/>
            <a:r>
              <a:rPr lang="en-US" dirty="0"/>
              <a:t>Explain the basic functionality of TrainingApp</a:t>
            </a:r>
          </a:p>
          <a:p>
            <a:pPr lvl="1"/>
            <a:r>
              <a:rPr lang="en-US" dirty="0"/>
              <a:t>Start a development instance of a Guidewire application</a:t>
            </a:r>
          </a:p>
          <a:p>
            <a:pPr lvl="1"/>
            <a:r>
              <a:rPr lang="en-US" dirty="0"/>
              <a:t>Describe the purpose of Guidewire Studio</a:t>
            </a:r>
          </a:p>
          <a:p>
            <a:endParaRPr lang="en-US" dirty="0"/>
          </a:p>
        </p:txBody>
      </p:sp>
    </p:spTree>
    <p:extLst>
      <p:ext uri="{BB962C8B-B14F-4D97-AF65-F5344CB8AC3E}">
        <p14:creationId xmlns:p14="http://schemas.microsoft.com/office/powerpoint/2010/main" val="356869045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tiers in the Guidewire application architecture?</a:t>
            </a:r>
          </a:p>
          <a:p>
            <a:r>
              <a:rPr lang="en-US" dirty="0"/>
              <a:t>What are the four fundamental areas of Guidewire configuration technology?</a:t>
            </a:r>
          </a:p>
          <a:p>
            <a:r>
              <a:rPr lang="en-US" dirty="0"/>
              <a:t>In which fundamental area of configuration are the following used?</a:t>
            </a:r>
          </a:p>
          <a:p>
            <a:pPr marL="857250" lvl="1" indent="-457200">
              <a:buFont typeface="+mj-lt"/>
              <a:buAutoNum type="alphaLcParenR"/>
            </a:pPr>
            <a:r>
              <a:rPr lang="en-US" dirty="0"/>
              <a:t>Page configuration files (</a:t>
            </a:r>
            <a:r>
              <a:rPr lang="en-US" dirty="0" err="1"/>
              <a:t>PCFs</a:t>
            </a:r>
            <a:r>
              <a:rPr lang="en-US" dirty="0"/>
              <a:t>)?</a:t>
            </a:r>
          </a:p>
          <a:p>
            <a:pPr marL="857250" lvl="1" indent="-457200">
              <a:buFont typeface="+mj-lt"/>
              <a:buAutoNum type="alphaLcParenR"/>
            </a:pPr>
            <a:r>
              <a:rPr lang="en-US" dirty="0"/>
              <a:t>Web services, messaging, and plugins?</a:t>
            </a:r>
          </a:p>
          <a:p>
            <a:pPr marL="857250" lvl="1" indent="-457200">
              <a:buFont typeface="+mj-lt"/>
              <a:buAutoNum type="alphaLcParenR"/>
            </a:pPr>
            <a:r>
              <a:rPr lang="en-US" dirty="0"/>
              <a:t>Gosu?</a:t>
            </a:r>
          </a:p>
          <a:p>
            <a:pPr marL="857250" lvl="1" indent="-457200">
              <a:buFont typeface="+mj-lt"/>
              <a:buAutoNum type="alphaLcParenR"/>
            </a:pPr>
            <a:r>
              <a:rPr lang="en-US" dirty="0"/>
              <a:t>Data model entities?</a:t>
            </a:r>
          </a:p>
          <a:p>
            <a:r>
              <a:rPr lang="en-US" dirty="0"/>
              <a:t>How do you start a Guidewire application?</a:t>
            </a:r>
          </a:p>
          <a:p>
            <a:r>
              <a:rPr lang="en-US" dirty="0"/>
              <a:t>How do you stop a Guidewire application?</a:t>
            </a:r>
          </a:p>
          <a:p>
            <a:endParaRPr lang="en-US" dirty="0"/>
          </a:p>
        </p:txBody>
      </p:sp>
    </p:spTree>
    <p:extLst>
      <p:ext uri="{BB962C8B-B14F-4D97-AF65-F5344CB8AC3E}">
        <p14:creationId xmlns:p14="http://schemas.microsoft.com/office/powerpoint/2010/main" val="122261399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11607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8200" name="Rectangle 27"/>
          <p:cNvSpPr>
            <a:spLocks noChangeArrowheads="1"/>
          </p:cNvSpPr>
          <p:nvPr/>
        </p:nvSpPr>
        <p:spPr bwMode="auto">
          <a:xfrm>
            <a:off x="327025" y="4456113"/>
            <a:ext cx="8636000"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endParaRPr lang="en-US" sz="2200" b="0" dirty="0">
              <a:solidFill>
                <a:schemeClr val="bg1"/>
              </a:solidFill>
            </a:endParaRPr>
          </a:p>
        </p:txBody>
      </p:sp>
      <p:sp>
        <p:nvSpPr>
          <p:cNvPr id="5" name="Title 4"/>
          <p:cNvSpPr>
            <a:spLocks noGrp="1"/>
          </p:cNvSpPr>
          <p:nvPr>
            <p:ph type="title"/>
          </p:nvPr>
        </p:nvSpPr>
        <p:spPr/>
        <p:txBody>
          <a:bodyPr/>
          <a:lstStyle/>
          <a:p>
            <a:r>
              <a:rPr lang="en-US" dirty="0" smtClean="0"/>
              <a:t>Guidewire application </a:t>
            </a:r>
            <a:r>
              <a:rPr lang="en-US" dirty="0"/>
              <a:t>tier</a:t>
            </a:r>
            <a:br>
              <a:rPr lang="en-US" dirty="0"/>
            </a:br>
            <a:endParaRPr lang="en-US" dirty="0"/>
          </a:p>
        </p:txBody>
      </p:sp>
      <p:sp>
        <p:nvSpPr>
          <p:cNvPr id="3" name="txt Content"/>
          <p:cNvSpPr>
            <a:spLocks noGrp="1"/>
          </p:cNvSpPr>
          <p:nvPr>
            <p:ph idx="1"/>
          </p:nvPr>
        </p:nvSpPr>
        <p:spPr/>
        <p:txBody>
          <a:bodyPr/>
          <a:lstStyle/>
          <a:p>
            <a:r>
              <a:rPr lang="en-US" dirty="0" smtClean="0"/>
              <a:t>Contains the functional process and business logic</a:t>
            </a:r>
          </a:p>
          <a:p>
            <a:r>
              <a:rPr lang="en-US" dirty="0" smtClean="0"/>
              <a:t>Guidewire supports the following application servers:</a:t>
            </a:r>
          </a:p>
          <a:p>
            <a:pPr lvl="1"/>
            <a:r>
              <a:rPr lang="en-US" dirty="0" err="1" smtClean="0"/>
              <a:t>WebSphere</a:t>
            </a:r>
            <a:r>
              <a:rPr lang="en-US" dirty="0" smtClean="0"/>
              <a:t>, </a:t>
            </a:r>
            <a:r>
              <a:rPr lang="en-US" dirty="0" err="1" smtClean="0"/>
              <a:t>WebLogic</a:t>
            </a:r>
            <a:r>
              <a:rPr lang="en-US" dirty="0" smtClean="0"/>
              <a:t>, </a:t>
            </a:r>
            <a:r>
              <a:rPr lang="en-US" dirty="0"/>
              <a:t>Apache </a:t>
            </a:r>
            <a:r>
              <a:rPr lang="en-US" dirty="0" smtClean="0"/>
              <a:t>Tomcat, </a:t>
            </a:r>
            <a:r>
              <a:rPr lang="en-US" dirty="0" err="1"/>
              <a:t>JBoss</a:t>
            </a:r>
            <a:r>
              <a:rPr lang="en-US" dirty="0"/>
              <a:t> </a:t>
            </a:r>
            <a:r>
              <a:rPr lang="en-US" dirty="0" err="1"/>
              <a:t>EAP</a:t>
            </a:r>
            <a:endParaRPr lang="en-US" dirty="0"/>
          </a:p>
          <a:p>
            <a:pPr lvl="1"/>
            <a:r>
              <a:rPr lang="en-US" dirty="0" smtClean="0"/>
              <a:t>Jetty (for development only)</a:t>
            </a:r>
          </a:p>
          <a:p>
            <a:endParaRPr lang="en-US" dirty="0"/>
          </a:p>
        </p:txBody>
      </p:sp>
      <p:sp>
        <p:nvSpPr>
          <p:cNvPr id="2" name="Rounded Rectangle 1"/>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20" name="Rounded Rectangle 19"/>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76607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Rectangle 27"/>
          <p:cNvSpPr>
            <a:spLocks noChangeArrowheads="1"/>
          </p:cNvSpPr>
          <p:nvPr/>
        </p:nvSpPr>
        <p:spPr bwMode="auto">
          <a:xfrm>
            <a:off x="327025" y="4438650"/>
            <a:ext cx="86360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endParaRPr lang="en-US" sz="2200" b="0" dirty="0">
              <a:solidFill>
                <a:schemeClr val="bg1"/>
              </a:solidFill>
            </a:endParaRPr>
          </a:p>
        </p:txBody>
      </p:sp>
      <p:sp>
        <p:nvSpPr>
          <p:cNvPr id="2" name="Title 1"/>
          <p:cNvSpPr>
            <a:spLocks noGrp="1"/>
          </p:cNvSpPr>
          <p:nvPr>
            <p:ph type="title"/>
          </p:nvPr>
        </p:nvSpPr>
        <p:spPr/>
        <p:txBody>
          <a:bodyPr/>
          <a:lstStyle/>
          <a:p>
            <a:r>
              <a:rPr lang="en-US" dirty="0"/>
              <a:t>The data tier</a:t>
            </a:r>
            <a:br>
              <a:rPr lang="en-US" dirty="0"/>
            </a:br>
            <a:endParaRPr lang="en-US" dirty="0"/>
          </a:p>
        </p:txBody>
      </p:sp>
      <p:sp>
        <p:nvSpPr>
          <p:cNvPr id="3" name="Content Placeholder 2"/>
          <p:cNvSpPr>
            <a:spLocks noGrp="1"/>
          </p:cNvSpPr>
          <p:nvPr>
            <p:ph idx="1"/>
          </p:nvPr>
        </p:nvSpPr>
        <p:spPr/>
        <p:txBody>
          <a:bodyPr/>
          <a:lstStyle/>
          <a:p>
            <a:r>
              <a:rPr lang="en-US" dirty="0" smtClean="0"/>
              <a:t>Data </a:t>
            </a:r>
            <a:r>
              <a:rPr lang="en-US" dirty="0"/>
              <a:t>tier contains the business and operational database</a:t>
            </a:r>
          </a:p>
          <a:p>
            <a:r>
              <a:rPr lang="en-US" dirty="0"/>
              <a:t>Guidewire supports the following </a:t>
            </a:r>
            <a:r>
              <a:rPr lang="en-US" dirty="0" err="1"/>
              <a:t>RDBMs</a:t>
            </a:r>
            <a:r>
              <a:rPr lang="en-US" dirty="0"/>
              <a:t>:</a:t>
            </a:r>
          </a:p>
          <a:p>
            <a:pPr lvl="1"/>
            <a:r>
              <a:rPr lang="en-US" dirty="0"/>
              <a:t>Oracle Enterprise</a:t>
            </a:r>
          </a:p>
          <a:p>
            <a:pPr lvl="1"/>
            <a:r>
              <a:rPr lang="en-US" dirty="0"/>
              <a:t>Microsoft SQL Server</a:t>
            </a:r>
          </a:p>
          <a:p>
            <a:pPr lvl="1"/>
            <a:r>
              <a:rPr lang="en-US" dirty="0"/>
              <a:t>H2 for development only</a:t>
            </a:r>
          </a:p>
        </p:txBody>
      </p:sp>
      <p:sp>
        <p:nvSpPr>
          <p:cNvPr id="32" name="Rounded Rectangle 31"/>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33" name="Rounded Rectangle 32"/>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Database Server</a:t>
            </a:r>
            <a:endParaRPr lang="en-US" b="1" dirty="0">
              <a:solidFill>
                <a:schemeClr val="bg1"/>
              </a:solidFill>
            </a:endParaRPr>
          </a:p>
        </p:txBody>
      </p:sp>
      <p:sp>
        <p:nvSpPr>
          <p:cNvPr id="34" name="Rounded Rectangle 33"/>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35" name="Rounded Rectangle 34"/>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36" name="Rounded Rectangle 35"/>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ounded Rectangle 37"/>
          <p:cNvSpPr/>
          <p:nvPr/>
        </p:nvSpPr>
        <p:spPr bwMode="auto">
          <a:xfrm rot="16200000">
            <a:off x="118982" y="2138279"/>
            <a:ext cx="1693075"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Application </a:t>
            </a:r>
            <a:br>
              <a:rPr lang="en-US" b="1" dirty="0" smtClean="0">
                <a:solidFill>
                  <a:schemeClr val="bg1"/>
                </a:solidFill>
              </a:rPr>
            </a:br>
            <a:r>
              <a:rPr lang="en-US" b="1" dirty="0" smtClean="0">
                <a:solidFill>
                  <a:schemeClr val="bg1"/>
                </a:solidFill>
              </a:rPr>
              <a:t>Database</a:t>
            </a:r>
            <a:endParaRPr lang="en-US" b="1" dirty="0">
              <a:solidFill>
                <a:schemeClr val="bg1"/>
              </a:solidFill>
            </a:endParaRPr>
          </a:p>
        </p:txBody>
      </p:sp>
      <p:pic>
        <p:nvPicPr>
          <p:cNvPr id="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2541483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Presentation tier</a:t>
            </a:r>
            <a:endParaRPr lang="en-US" dirty="0"/>
          </a:p>
        </p:txBody>
      </p:sp>
      <p:sp>
        <p:nvSpPr>
          <p:cNvPr id="3" name="Content Placeholder 2"/>
          <p:cNvSpPr>
            <a:spLocks noGrp="1"/>
          </p:cNvSpPr>
          <p:nvPr>
            <p:ph idx="1"/>
          </p:nvPr>
        </p:nvSpPr>
        <p:spPr/>
        <p:txBody>
          <a:bodyPr/>
          <a:lstStyle/>
          <a:p>
            <a:r>
              <a:rPr lang="en-US" dirty="0"/>
              <a:t>The presentation tier contains the user interface</a:t>
            </a:r>
          </a:p>
          <a:p>
            <a:r>
              <a:rPr lang="en-US" dirty="0"/>
              <a:t>The Guidewire user interface is supported in these web browsers:</a:t>
            </a:r>
          </a:p>
          <a:p>
            <a:pPr lvl="1"/>
            <a:r>
              <a:rPr lang="en-US" dirty="0"/>
              <a:t>Chrome 28+, Firefox 19+, and IE10</a:t>
            </a:r>
          </a:p>
          <a:p>
            <a:endParaRPr lang="en-US" dirty="0"/>
          </a:p>
        </p:txBody>
      </p:sp>
      <p:sp>
        <p:nvSpPr>
          <p:cNvPr id="4" name="Rounded Rectangle 3"/>
          <p:cNvSpPr/>
          <p:nvPr/>
        </p:nvSpPr>
        <p:spPr bwMode="auto">
          <a:xfrm>
            <a:off x="6629400" y="1295400"/>
            <a:ext cx="22860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31" y="2397512"/>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7" name="Rounded Rectangle 6"/>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Database Server</a:t>
            </a:r>
            <a:endParaRPr lang="en-US" b="1" dirty="0">
              <a:solidFill>
                <a:schemeClr val="bg1"/>
              </a:solidFill>
            </a:endParaRPr>
          </a:p>
        </p:txBody>
      </p:sp>
      <p:sp>
        <p:nvSpPr>
          <p:cNvPr id="8" name="Rounded Rectangle 7"/>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9" name="Rounded Rectangle 8"/>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10" name="Rounded Rectangle 9"/>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136" y="1828800"/>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rot="16200000">
            <a:off x="118981" y="2138281"/>
            <a:ext cx="1693077"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Application </a:t>
            </a:r>
            <a:br>
              <a:rPr lang="en-US" b="1" dirty="0" smtClean="0">
                <a:solidFill>
                  <a:schemeClr val="bg1"/>
                </a:solidFill>
              </a:rPr>
            </a:br>
            <a:r>
              <a:rPr lang="en-US" b="1" dirty="0" smtClean="0">
                <a:solidFill>
                  <a:schemeClr val="bg1"/>
                </a:solidFill>
              </a:rPr>
              <a:t>Database</a:t>
            </a:r>
            <a:endParaRPr lang="en-US" b="1" dirty="0">
              <a:solidFill>
                <a:schemeClr val="bg1"/>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858000" y="914400"/>
            <a:ext cx="1838171"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Clients</a:t>
            </a:r>
            <a:endParaRPr lang="en-US" b="1" dirty="0">
              <a:solidFill>
                <a:schemeClr val="bg1"/>
              </a:solidFill>
            </a:endParaRPr>
          </a:p>
        </p:txBody>
      </p:sp>
      <p:pic>
        <p:nvPicPr>
          <p:cNvPr id="15" name="Picture 5" descr="C:\Users\sluersen\Desktop\Google_Chrome_icon_(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1659724"/>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http://upload.wikimedia.org/wikipedia/it/archive/b/bf/20090104125512!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397512"/>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0" descr="http://dev.bowdenweb.com/ua/browsers/ie/i/ie10/metro-invert-icon/ie10-invert-icon-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3114830"/>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65"/>
          <p:cNvCxnSpPr>
            <a:cxnSpLocks noChangeShapeType="1"/>
          </p:cNvCxnSpPr>
          <p:nvPr/>
        </p:nvCxnSpPr>
        <p:spPr bwMode="auto">
          <a:xfrm flipV="1">
            <a:off x="5640211" y="1828800"/>
            <a:ext cx="1141589" cy="452088"/>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65"/>
          <p:cNvCxnSpPr>
            <a:cxnSpLocks noChangeShapeType="1"/>
          </p:cNvCxnSpPr>
          <p:nvPr/>
        </p:nvCxnSpPr>
        <p:spPr bwMode="auto">
          <a:xfrm>
            <a:off x="5669807" y="2438400"/>
            <a:ext cx="1152463"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65"/>
          <p:cNvCxnSpPr>
            <a:cxnSpLocks noChangeShapeType="1"/>
          </p:cNvCxnSpPr>
          <p:nvPr/>
        </p:nvCxnSpPr>
        <p:spPr bwMode="auto">
          <a:xfrm>
            <a:off x="5640211" y="2592311"/>
            <a:ext cx="1211656" cy="760489"/>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9542448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1205</TotalTime>
  <Words>9184</Words>
  <Application>Microsoft Office PowerPoint</Application>
  <PresentationFormat>On-screen Show (4:3)</PresentationFormat>
  <Paragraphs>1103</Paragraphs>
  <Slides>67</Slides>
  <Notes>67</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Emerald_Template</vt:lpstr>
      <vt:lpstr>Introduction to Guidewire  Configuration</vt:lpstr>
      <vt:lpstr>PowerPoint Presentation</vt:lpstr>
      <vt:lpstr>Lesson outline</vt:lpstr>
      <vt:lpstr>Guidewire 8.0 product landscape</vt:lpstr>
      <vt:lpstr>Guidewire InsuranceSuite</vt:lpstr>
      <vt:lpstr>Guidewire 8.0 platform</vt:lpstr>
      <vt:lpstr>Guidewire application tier </vt:lpstr>
      <vt:lpstr>The data tier </vt:lpstr>
      <vt:lpstr>The Presentation tier</vt:lpstr>
      <vt:lpstr>External systems </vt:lpstr>
      <vt:lpstr>Gosu language</vt:lpstr>
      <vt:lpstr>Lesson outline</vt:lpstr>
      <vt:lpstr>Guidewire configuration technology</vt:lpstr>
      <vt:lpstr>Entities configure data tier</vt:lpstr>
      <vt:lpstr>Gosu configures application tier</vt:lpstr>
      <vt:lpstr>PCFs configures presentation tier</vt:lpstr>
      <vt:lpstr>Database to user interface</vt:lpstr>
      <vt:lpstr>User interface to database</vt:lpstr>
      <vt:lpstr>Integrate with integration mechanisms </vt:lpstr>
      <vt:lpstr>Lesson outline</vt:lpstr>
      <vt:lpstr>The Guidewire platform</vt:lpstr>
      <vt:lpstr>Application specific functionality</vt:lpstr>
      <vt:lpstr>Configuration courses</vt:lpstr>
      <vt:lpstr>Lesson outline</vt:lpstr>
      <vt:lpstr>TrainingApp</vt:lpstr>
      <vt:lpstr>TrainingApp as a "business solution"</vt:lpstr>
      <vt:lpstr>TrainingApp data model</vt:lpstr>
      <vt:lpstr>Subtype hierarchy of ABContact</vt:lpstr>
      <vt:lpstr>TrainingApp user interface</vt:lpstr>
      <vt:lpstr>TrainingApp application logic</vt:lpstr>
      <vt:lpstr>PowerPoint Presentation</vt:lpstr>
      <vt:lpstr>Parallel directory structure</vt:lpstr>
      <vt:lpstr>Files used to start application</vt:lpstr>
      <vt:lpstr>Start Guidewire: gwXX dev-start</vt:lpstr>
      <vt:lpstr>Accessing the application</vt:lpstr>
      <vt:lpstr>Run in one of two modes</vt:lpstr>
      <vt:lpstr>Commonly performed tasks</vt:lpstr>
      <vt:lpstr>Log in access accounts</vt:lpstr>
      <vt:lpstr>Log out</vt:lpstr>
      <vt:lpstr>Stop Guidewire: gwXX dev-stop</vt:lpstr>
      <vt:lpstr>Lesson outline</vt:lpstr>
      <vt:lpstr>About Guidewire Studio</vt:lpstr>
      <vt:lpstr>Start Studio: gwXX studio</vt:lpstr>
      <vt:lpstr>Anatomy of Guidewire Studio</vt:lpstr>
      <vt:lpstr>Main menu and Toolbar</vt:lpstr>
      <vt:lpstr>Tool windows</vt:lpstr>
      <vt:lpstr>Navigation bar</vt:lpstr>
      <vt:lpstr>Editor</vt:lpstr>
      <vt:lpstr>Tool buttons</vt:lpstr>
      <vt:lpstr>Status bar</vt:lpstr>
      <vt:lpstr>Project Tool Window</vt:lpstr>
      <vt:lpstr>Title bar in Project Tool Window</vt:lpstr>
      <vt:lpstr>Project view structure</vt:lpstr>
      <vt:lpstr>Project view context menu variations</vt:lpstr>
      <vt:lpstr>Context menu for \gsrc\</vt:lpstr>
      <vt:lpstr>Helpful context menu commands (1)</vt:lpstr>
      <vt:lpstr>Helpful context menu commands (2)</vt:lpstr>
      <vt:lpstr>Helpful context menu commands (3)</vt:lpstr>
      <vt:lpstr>Navigation keystrokes</vt:lpstr>
      <vt:lpstr>Make, Run, and Debug in Studio!</vt:lpstr>
      <vt:lpstr>Make and Rebuild project</vt:lpstr>
      <vt:lpstr>Run and debug server</vt:lpstr>
      <vt:lpstr>Run Tool Window</vt:lpstr>
      <vt:lpstr>Exit Studio: File  Exit</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Guidewire Configuration</dc:title>
  <dc:subject>Emerald PowerPoint 2010 Template</dc:subject>
  <dc:creator>gwuser</dc:creator>
  <cp:keywords>Emerald;PowerPoint 2010;PowerPoint Template</cp:keywords>
  <cp:lastModifiedBy>Seth Luersen</cp:lastModifiedBy>
  <cp:revision>108</cp:revision>
  <dcterms:created xsi:type="dcterms:W3CDTF">2013-09-27T00:06:51Z</dcterms:created>
  <dcterms:modified xsi:type="dcterms:W3CDTF">2013-12-10T04:01:11Z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