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0"/>
  </p:notesMasterIdLst>
  <p:handoutMasterIdLst>
    <p:handoutMasterId r:id="rId41"/>
  </p:handoutMasterIdLst>
  <p:sldIdLst>
    <p:sldId id="256" r:id="rId2"/>
    <p:sldId id="257" r:id="rId3"/>
    <p:sldId id="258" r:id="rId4"/>
    <p:sldId id="259" r:id="rId5"/>
    <p:sldId id="263" r:id="rId6"/>
    <p:sldId id="264" r:id="rId7"/>
    <p:sldId id="265" r:id="rId8"/>
    <p:sldId id="295" r:id="rId9"/>
    <p:sldId id="267" r:id="rId10"/>
    <p:sldId id="268" r:id="rId11"/>
    <p:sldId id="269" r:id="rId12"/>
    <p:sldId id="270" r:id="rId13"/>
    <p:sldId id="271" r:id="rId14"/>
    <p:sldId id="272" r:id="rId15"/>
    <p:sldId id="273" r:id="rId16"/>
    <p:sldId id="274" r:id="rId17"/>
    <p:sldId id="294" r:id="rId18"/>
    <p:sldId id="275" r:id="rId19"/>
    <p:sldId id="276" r:id="rId20"/>
    <p:sldId id="278" r:id="rId21"/>
    <p:sldId id="279" r:id="rId22"/>
    <p:sldId id="281" r:id="rId23"/>
    <p:sldId id="280" r:id="rId24"/>
    <p:sldId id="282" r:id="rId25"/>
    <p:sldId id="284" r:id="rId26"/>
    <p:sldId id="285" r:id="rId27"/>
    <p:sldId id="286" r:id="rId28"/>
    <p:sldId id="283" r:id="rId29"/>
    <p:sldId id="287" r:id="rId30"/>
    <p:sldId id="277" r:id="rId31"/>
    <p:sldId id="289" r:id="rId32"/>
    <p:sldId id="290" r:id="rId33"/>
    <p:sldId id="292" r:id="rId34"/>
    <p:sldId id="291" r:id="rId35"/>
    <p:sldId id="260" r:id="rId36"/>
    <p:sldId id="261" r:id="rId37"/>
    <p:sldId id="288" r:id="rId38"/>
    <p:sldId id="26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Contents" id="{0CA6634F-C6FD-4BBA-B04E-9ED03905FDE5}">
          <p14:sldIdLst>
            <p14:sldId id="258"/>
            <p14:sldId id="259"/>
            <p14:sldId id="263"/>
            <p14:sldId id="264"/>
            <p14:sldId id="265"/>
            <p14:sldId id="295"/>
            <p14:sldId id="267"/>
            <p14:sldId id="268"/>
            <p14:sldId id="269"/>
            <p14:sldId id="270"/>
            <p14:sldId id="271"/>
            <p14:sldId id="272"/>
            <p14:sldId id="273"/>
            <p14:sldId id="274"/>
            <p14:sldId id="294"/>
            <p14:sldId id="275"/>
          </p14:sldIdLst>
        </p14:section>
        <p14:section name="Data Dictionary" id="{2477429B-AEEA-4D45-A9B2-091636A466E2}">
          <p14:sldIdLst>
            <p14:sldId id="276"/>
            <p14:sldId id="278"/>
            <p14:sldId id="279"/>
            <p14:sldId id="281"/>
            <p14:sldId id="280"/>
            <p14:sldId id="282"/>
            <p14:sldId id="284"/>
            <p14:sldId id="285"/>
            <p14:sldId id="286"/>
            <p14:sldId id="283"/>
            <p14:sldId id="287"/>
          </p14:sldIdLst>
        </p14:section>
        <p14:section name="Objects and Data Model" id="{85FFB2F3-1541-4908-9F56-A08123563BAE}">
          <p14:sldIdLst>
            <p14:sldId id="277"/>
            <p14:sldId id="289"/>
            <p14:sldId id="290"/>
            <p14:sldId id="292"/>
            <p14:sldId id="291"/>
          </p14:sldIdLst>
        </p14:section>
        <p14:section name="Review" id="{CD3E2942-0691-4B15-B842-079311E6BD2A}">
          <p14:sldIdLst>
            <p14:sldId id="260"/>
            <p14:sldId id="261"/>
            <p14:sldId id="288"/>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403" autoAdjust="0"/>
    <p:restoredTop sz="79296" autoAdjust="0"/>
  </p:normalViewPr>
  <p:slideViewPr>
    <p:cSldViewPr showGuides="1">
      <p:cViewPr>
        <p:scale>
          <a:sx n="100" d="100"/>
          <a:sy n="100" d="100"/>
        </p:scale>
        <p:origin x="-1944" y="228"/>
      </p:cViewPr>
      <p:guideLst>
        <p:guide orient="horz" pos="576"/>
        <p:guide pos="336"/>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68" d="100"/>
          <a:sy n="68" d="100"/>
        </p:scale>
        <p:origin x="-990" y="-11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fields are defined in XML for an entity file with a &lt;column&gt; element.</a:t>
            </a:r>
            <a:r>
              <a:rPr lang="en-US" baseline="0" dirty="0" smtClean="0"/>
              <a:t> </a:t>
            </a:r>
            <a:r>
              <a:rPr lang="en-US" dirty="0" smtClean="0"/>
              <a:t>Therefore, they are sometimes referred to a "column fields". There are other types of fields beyond primitive value fields that are stored in database table columns, however. So one should not assume that the only fields that map to database columns are the "column fields". This course uses the term "data fields" to avoid this possible point of confusion.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042078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the example above, the </a:t>
            </a:r>
            <a:r>
              <a:rPr lang="en-US" dirty="0" err="1" smtClean="0"/>
              <a:t>FullName</a:t>
            </a:r>
            <a:r>
              <a:rPr lang="en-US" dirty="0" smtClean="0"/>
              <a:t> field is a virtual</a:t>
            </a:r>
            <a:r>
              <a:rPr lang="en-US" baseline="0" dirty="0" smtClean="0"/>
              <a:t> field or property.  </a:t>
            </a:r>
            <a:r>
              <a:rPr lang="en-US" baseline="0" dirty="0" err="1" smtClean="0"/>
              <a:t>FullName</a:t>
            </a:r>
            <a:r>
              <a:rPr lang="en-US" baseline="0" dirty="0" smtClean="0"/>
              <a:t> concatenates the</a:t>
            </a:r>
            <a:r>
              <a:rPr lang="en-US" dirty="0" smtClean="0"/>
              <a:t> </a:t>
            </a:r>
            <a:r>
              <a:rPr lang="en-US" dirty="0" err="1" smtClean="0"/>
              <a:t>FirstName</a:t>
            </a:r>
            <a:r>
              <a:rPr lang="en-US" dirty="0" smtClean="0"/>
              <a:t>,</a:t>
            </a:r>
            <a:r>
              <a:rPr lang="en-US" baseline="0" dirty="0" smtClean="0"/>
              <a:t> </a:t>
            </a:r>
            <a:r>
              <a:rPr lang="en-US" dirty="0" err="1" smtClean="0"/>
              <a:t>MiddleName</a:t>
            </a:r>
            <a:r>
              <a:rPr lang="en-US" dirty="0" smtClean="0"/>
              <a:t>,</a:t>
            </a:r>
            <a:r>
              <a:rPr lang="en-US" baseline="0" dirty="0" smtClean="0"/>
              <a:t> and </a:t>
            </a:r>
            <a:r>
              <a:rPr lang="en-US" dirty="0" err="1" smtClean="0"/>
              <a:t>LastName</a:t>
            </a:r>
            <a:r>
              <a:rPr lang="en-US" dirty="0" smtClean="0"/>
              <a:t>.</a:t>
            </a:r>
          </a:p>
          <a:p>
            <a:pPr eaLnBrk="1" hangingPunct="1"/>
            <a:r>
              <a:rPr lang="en-US" dirty="0" smtClean="0"/>
              <a:t>Entity enhancements and are discussed in another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634198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434804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a:t>
            </a:r>
            <a:r>
              <a:rPr lang="en-US" baseline="0" dirty="0" smtClean="0"/>
              <a:t>the assigned user (4) for European </a:t>
            </a:r>
            <a:r>
              <a:rPr lang="en-US" baseline="0" dirty="0" err="1" smtClean="0"/>
              <a:t>Autoworks</a:t>
            </a:r>
            <a:r>
              <a:rPr lang="en-US" baseline="0" dirty="0" smtClean="0"/>
              <a:t> is Alice Applegate. T</a:t>
            </a:r>
            <a:r>
              <a:rPr lang="en-US" dirty="0" smtClean="0"/>
              <a:t>he assigned user (3) for 3M</a:t>
            </a:r>
            <a:r>
              <a:rPr lang="en-US" baseline="0" dirty="0" smtClean="0"/>
              <a:t> and Express Auto is System User. The assigned user (2) for United Natural Foods </a:t>
            </a:r>
            <a:r>
              <a:rPr lang="en-US" baseline="0" dirty="0" err="1" smtClean="0"/>
              <a:t>Inc</a:t>
            </a:r>
            <a:r>
              <a:rPr lang="en-US" baseline="0" dirty="0" smtClean="0"/>
              <a:t> is Super User.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565978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Array keys are managed during run-time by code that queries the database for objects of a given type with foreign keys that point to the array's parent. </a:t>
            </a:r>
          </a:p>
          <a:p>
            <a:endParaRPr lang="en-US" dirty="0" smtClean="0"/>
          </a:p>
          <a:p>
            <a:r>
              <a:rPr lang="en-US" dirty="0" smtClean="0"/>
              <a:t>For example, assume you have an ABContact object named </a:t>
            </a:r>
            <a:r>
              <a:rPr lang="en-US" dirty="0" err="1" smtClean="0"/>
              <a:t>ericAndy</a:t>
            </a:r>
            <a:r>
              <a:rPr lang="en-US" dirty="0" smtClean="0"/>
              <a:t> that stores the ABContact data for Eric Andy. Whenever you reference </a:t>
            </a:r>
            <a:r>
              <a:rPr lang="en-US" dirty="0" err="1" smtClean="0"/>
              <a:t>EricAndy.ContactNotes</a:t>
            </a:r>
            <a:r>
              <a:rPr lang="en-US" dirty="0" smtClean="0"/>
              <a:t>, Guidewire queries the database for all </a:t>
            </a:r>
            <a:r>
              <a:rPr lang="en-US" dirty="0" err="1" smtClean="0"/>
              <a:t>ContactNote</a:t>
            </a:r>
            <a:r>
              <a:rPr lang="en-US" dirty="0" smtClean="0"/>
              <a:t> objects whose ABContact field points to Eric Andy and returns those objects in an array.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650782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182116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Typelist tables are named </a:t>
            </a:r>
            <a:r>
              <a:rPr lang="en-US" dirty="0" smtClean="0"/>
              <a:t>&lt;</a:t>
            </a:r>
            <a:r>
              <a:rPr lang="en-US" dirty="0" err="1" smtClean="0"/>
              <a:t>applicationcode</a:t>
            </a:r>
            <a:r>
              <a:rPr lang="en-US" dirty="0" smtClean="0"/>
              <a:t>&gt;</a:t>
            </a:r>
            <a:r>
              <a:rPr lang="en-US" dirty="0" err="1" smtClean="0"/>
              <a:t>tl</a:t>
            </a:r>
            <a:r>
              <a:rPr lang="en-US" dirty="0" smtClean="0"/>
              <a:t>_&lt;</a:t>
            </a:r>
            <a:r>
              <a:rPr lang="en-US" dirty="0" err="1" smtClean="0"/>
              <a:t>typelistname</a:t>
            </a:r>
            <a:r>
              <a:rPr lang="en-US" dirty="0" smtClean="0"/>
              <a:t>&gt;.</a:t>
            </a:r>
          </a:p>
          <a:p>
            <a:pPr algn="l"/>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846467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an entity is subtyped, a typelist is automatically created for it. This typelist contains one typecode for every subtype of the parent entity. Typelist tables are prefixed with "</a:t>
            </a:r>
            <a:r>
              <a:rPr lang="en-US" dirty="0" err="1" smtClean="0"/>
              <a:t>xxtl</a:t>
            </a:r>
            <a:r>
              <a:rPr lang="en-US" dirty="0" smtClean="0"/>
              <a:t>_", where "xx" is the two-letter application code. </a:t>
            </a:r>
          </a:p>
          <a:p>
            <a:endParaRPr lang="en-US" dirty="0" smtClean="0"/>
          </a:p>
          <a:p>
            <a:r>
              <a:rPr lang="en-US" dirty="0" smtClean="0"/>
              <a:t>The </a:t>
            </a:r>
            <a:r>
              <a:rPr lang="en-US" dirty="0" err="1" smtClean="0"/>
              <a:t>ab_abcontact</a:t>
            </a:r>
            <a:r>
              <a:rPr lang="en-US" dirty="0" smtClean="0"/>
              <a:t> table is the parent or supertype table that stores all instances of ABContact and its subtypes.</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332781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216844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26259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47595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dictionary is located at: &lt;install directory&gt;\build\dictionary\data\index.html.</a:t>
            </a:r>
          </a:p>
          <a:p>
            <a:r>
              <a:rPr lang="en-US" dirty="0" smtClean="0"/>
              <a:t>The entity pages of the Data Dictionary make use of active content. </a:t>
            </a:r>
          </a:p>
          <a:p>
            <a:endParaRPr lang="en-US" dirty="0" smtClean="0"/>
          </a:p>
          <a:p>
            <a:r>
              <a:rPr lang="en-US" dirty="0" smtClean="0"/>
              <a:t>Following are important notes regarding active content in different browsers:</a:t>
            </a:r>
          </a:p>
          <a:p>
            <a:endParaRPr lang="en-US" dirty="0" smtClean="0"/>
          </a:p>
          <a:p>
            <a:r>
              <a:rPr lang="en-US" dirty="0" smtClean="0"/>
              <a:t>If you are using Google Chrome, you will not be able to view active content (for example, clicking on the question marks will not show anything). </a:t>
            </a:r>
          </a:p>
          <a:p>
            <a:endParaRPr lang="en-US" dirty="0" smtClean="0"/>
          </a:p>
          <a:p>
            <a:r>
              <a:rPr lang="en-US" dirty="0" smtClean="0"/>
              <a:t>If you are using Internet Explorer (IE) - IE blocks active content and displays a warning bar that states "Internet Explorer has restricted this webpage from running scripts or ActiveX controls...". You can right-click the alert bar to allow the blocked content to run, but you have to do this every time you navigate to the Data Dictionary. Alternately, you can allow all active content in HTML pages on your machine to run automatically by doing the following:</a:t>
            </a:r>
          </a:p>
          <a:p>
            <a:pPr marL="171450" indent="-171450">
              <a:buFont typeface="Arial" pitchFamily="34" charset="0"/>
              <a:buChar char="•"/>
            </a:pPr>
            <a:r>
              <a:rPr lang="en-US" dirty="0" smtClean="0"/>
              <a:t>Select Tools &gt; Internet Options from the menu bar.</a:t>
            </a:r>
          </a:p>
          <a:p>
            <a:pPr marL="171450" indent="-171450">
              <a:buFont typeface="Arial" pitchFamily="34" charset="0"/>
              <a:buChar char="•"/>
            </a:pPr>
            <a:r>
              <a:rPr lang="en-US" dirty="0" smtClean="0"/>
              <a:t>Click the Advanced tab.</a:t>
            </a:r>
          </a:p>
          <a:p>
            <a:pPr marL="171450" indent="-171450">
              <a:buFont typeface="Arial" pitchFamily="34" charset="0"/>
              <a:buChar char="•"/>
            </a:pPr>
            <a:r>
              <a:rPr lang="en-US" dirty="0" smtClean="0"/>
              <a:t>Scroll down to the Security section. Enable the "Allow active content to run in files on 'My Computer'" option.</a:t>
            </a:r>
          </a:p>
          <a:p>
            <a:pPr marL="171450" indent="-171450">
              <a:buFont typeface="Arial" pitchFamily="34" charset="0"/>
              <a:buChar char="•"/>
            </a:pPr>
            <a:r>
              <a:rPr lang="en-US" dirty="0" smtClean="0"/>
              <a:t>Restart Internet Explorer.</a:t>
            </a:r>
          </a:p>
          <a:p>
            <a:r>
              <a:rPr lang="en-US" dirty="0" smtClean="0"/>
              <a:t>The Data Dictionary's conversion view is designed for data model work when converting data from a legacy application. This view provides a subset of the information in the standard view of the application entities that is more useful for those working on the conversion of legacy data. For more information on the conversion view, refer to the Configuration Guide for your product.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664071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view the Data Entities section of the data dictionary, click the "Data Entities" link on the Data Dictionary home page.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589078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delegate is an abstract entity that defines a set of fields and methods needed by other entities to enable a specific type of behavior. Any entity that needs the behavior "delegates to" the delegate entity. For example, ClaimCenter has four entities that can be assigned to users: Claim, Exposure, Activity, and Matter. It also has an "Assignable" delegate entity that contains the fields needed for assignment (such as </a:t>
            </a:r>
            <a:r>
              <a:rPr lang="en-US" dirty="0" err="1" smtClean="0"/>
              <a:t>AssignedUser</a:t>
            </a:r>
            <a:r>
              <a:rPr lang="en-US" dirty="0" smtClean="0"/>
              <a:t> and </a:t>
            </a:r>
            <a:r>
              <a:rPr lang="en-US" dirty="0" err="1" smtClean="0"/>
              <a:t>AssignedGroup</a:t>
            </a:r>
            <a:r>
              <a:rPr lang="en-US" dirty="0" smtClean="0"/>
              <a:t>) and methods. The Claim, Exposure, Activity, and Matter entities all delegate to this entity and therefore all have these fields and methods.</a:t>
            </a:r>
          </a:p>
          <a:p>
            <a:endParaRPr lang="en-US" dirty="0" smtClean="0"/>
          </a:p>
          <a:p>
            <a:r>
              <a:rPr lang="en-US" dirty="0" smtClean="0"/>
              <a:t>The Data Dictionary lists delegates using the term "delegates to". However, when you configure one entity to reference another entity as a delegate, the keyword that you use is "implements". Therefore, the relationship between an entity and its delegate entities can also be described with "implements", as in "ABContact implements </a:t>
            </a:r>
            <a:r>
              <a:rPr lang="en-US" dirty="0" err="1" smtClean="0"/>
              <a:t>CommonContact</a:t>
            </a:r>
            <a:r>
              <a:rPr lang="en-US" dirty="0" smtClean="0"/>
              <a:t> and </a:t>
            </a:r>
            <a:r>
              <a:rPr lang="en-US" dirty="0" err="1" smtClean="0"/>
              <a:t>ABLinkable</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651494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188283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foreign keys and typekeys include links to the related entity or typelist.</a:t>
            </a:r>
          </a:p>
          <a:p>
            <a:endParaRPr lang="en-US" dirty="0" smtClean="0"/>
          </a:p>
          <a:p>
            <a:r>
              <a:rPr lang="en-US" dirty="0" smtClean="0"/>
              <a:t>If a property is virtual, then its data type is listed as "Derived property returning &lt;data type&gt;" and it has the "virtual property" property. In the example above, </a:t>
            </a:r>
            <a:r>
              <a:rPr lang="en-US" dirty="0" err="1" smtClean="0"/>
              <a:t>PrimaryPhoneValue</a:t>
            </a:r>
            <a:r>
              <a:rPr lang="en-US" dirty="0" smtClean="0"/>
              <a:t> returns the home phone number if the contact's primary phone is set to "home", returns the work phone number if the contact's primary phone is set to "work", and returns the fax phone number if the contact's primary phone is set to "fax". </a:t>
            </a:r>
          </a:p>
          <a:p>
            <a:endParaRPr lang="en-US" dirty="0" smtClean="0"/>
          </a:p>
          <a:p>
            <a:r>
              <a:rPr lang="en-US" dirty="0" smtClean="0"/>
              <a:t>Virtual fields are displayed in green, whether they are extensions or part of the base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96421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1178620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252480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view the Typelists section of the data dictionary, click the </a:t>
            </a:r>
            <a:r>
              <a:rPr lang="en-US" dirty="0" smtClean="0"/>
              <a:t>Typelists </a:t>
            </a:r>
            <a:r>
              <a:rPr lang="en-US" dirty="0" smtClean="0"/>
              <a:t>link on the Data Dictionary home page.</a:t>
            </a:r>
          </a:p>
          <a:p>
            <a:endParaRPr lang="en-US" dirty="0" smtClean="0"/>
          </a:p>
          <a:p>
            <a:r>
              <a:rPr lang="en-US" dirty="0" smtClean="0"/>
              <a:t>You can view the typecode and name for all elements in the list. You can also access typelists from the main page or from a typekey field.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224784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in the screenshot on the right:</a:t>
            </a:r>
          </a:p>
          <a:p>
            <a:pPr marL="171450" indent="-171450">
              <a:buFont typeface="Arial" pitchFamily="34" charset="0"/>
              <a:buChar char="•"/>
            </a:pPr>
            <a:r>
              <a:rPr lang="en-US" dirty="0" smtClean="0"/>
              <a:t>There is an "Attributes" field on the User entity.</a:t>
            </a:r>
          </a:p>
          <a:p>
            <a:pPr marL="171450" indent="-171450">
              <a:buFont typeface="Arial" pitchFamily="34" charset="0"/>
              <a:buChar char="•"/>
            </a:pPr>
            <a:r>
              <a:rPr lang="en-US" dirty="0" smtClean="0"/>
              <a:t>There is an "</a:t>
            </a:r>
            <a:r>
              <a:rPr lang="en-US" dirty="0" err="1" smtClean="0"/>
              <a:t>AttributeType</a:t>
            </a:r>
            <a:r>
              <a:rPr lang="en-US" dirty="0" smtClean="0"/>
              <a:t>" field on the </a:t>
            </a:r>
            <a:r>
              <a:rPr lang="en-US" dirty="0" err="1" smtClean="0"/>
              <a:t>AttributeCriteriaElement</a:t>
            </a:r>
            <a:r>
              <a:rPr lang="en-US" dirty="0" smtClean="0"/>
              <a:t> entity.</a:t>
            </a:r>
          </a:p>
          <a:p>
            <a:pPr marL="171450" indent="-171450">
              <a:buFont typeface="Arial" pitchFamily="34" charset="0"/>
              <a:buChar char="•"/>
            </a:pPr>
            <a:r>
              <a:rPr lang="en-US" dirty="0" smtClean="0"/>
              <a:t>There is an "</a:t>
            </a:r>
            <a:r>
              <a:rPr lang="en-US" dirty="0" err="1" smtClean="0"/>
              <a:t>AttributeValue</a:t>
            </a:r>
            <a:r>
              <a:rPr lang="en-US" dirty="0" smtClean="0"/>
              <a:t>" field on the </a:t>
            </a:r>
            <a:r>
              <a:rPr lang="en-US" dirty="0" err="1" smtClean="0"/>
              <a:t>AttributeCriteriaElement</a:t>
            </a:r>
            <a:r>
              <a:rPr lang="en-US" dirty="0" smtClean="0"/>
              <a:t> entity.</a:t>
            </a:r>
          </a:p>
          <a:p>
            <a:pPr marL="171450" indent="-171450">
              <a:buFont typeface="Arial" pitchFamily="34" charset="0"/>
              <a:buChar char="•"/>
            </a:pPr>
            <a:r>
              <a:rPr lang="en-US" dirty="0" smtClean="0"/>
              <a:t>There is an "Author" field on the Document, </a:t>
            </a:r>
            <a:r>
              <a:rPr lang="en-US" dirty="0" err="1" smtClean="0"/>
              <a:t>DocumentSearchCriteria</a:t>
            </a:r>
            <a:r>
              <a:rPr lang="en-US" dirty="0" smtClean="0"/>
              <a:t>, Note, and </a:t>
            </a:r>
            <a:r>
              <a:rPr lang="en-US" dirty="0" err="1" smtClean="0"/>
              <a:t>NoteSearchCriteria</a:t>
            </a:r>
            <a:r>
              <a:rPr lang="en-US" dirty="0" smtClean="0"/>
              <a:t> entities.</a:t>
            </a:r>
          </a:p>
          <a:p>
            <a:r>
              <a:rPr lang="en-US" dirty="0" smtClean="0"/>
              <a:t>...and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4124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codes for each application are:</a:t>
            </a:r>
          </a:p>
          <a:p>
            <a:pPr marL="171450" indent="-171450">
              <a:buFont typeface="Arial" pitchFamily="34" charset="0"/>
              <a:buChar char="•"/>
            </a:pPr>
            <a:r>
              <a:rPr lang="en-US" dirty="0" smtClean="0"/>
              <a:t>TA for TrainingApp</a:t>
            </a:r>
          </a:p>
          <a:p>
            <a:pPr marL="171450" indent="-171450">
              <a:buFont typeface="Arial" pitchFamily="34" charset="0"/>
              <a:buChar char="•"/>
            </a:pPr>
            <a:r>
              <a:rPr lang="en-US" dirty="0" smtClean="0"/>
              <a:t>CC for ClaimCenter</a:t>
            </a:r>
          </a:p>
          <a:p>
            <a:pPr marL="171450" indent="-171450">
              <a:buFont typeface="Arial" pitchFamily="34" charset="0"/>
              <a:buChar char="•"/>
            </a:pPr>
            <a:r>
              <a:rPr lang="en-US" dirty="0" smtClean="0"/>
              <a:t>PC for PolicyCenter</a:t>
            </a:r>
          </a:p>
          <a:p>
            <a:pPr marL="171450" indent="-171450">
              <a:buFont typeface="Arial" pitchFamily="34" charset="0"/>
              <a:buChar char="•"/>
            </a:pPr>
            <a:r>
              <a:rPr lang="en-US" dirty="0" smtClean="0"/>
              <a:t>BC for BillingCenter</a:t>
            </a:r>
          </a:p>
          <a:p>
            <a:pPr marL="171450" indent="-171450">
              <a:buFont typeface="Arial" pitchFamily="34" charset="0"/>
              <a:buChar char="•"/>
            </a:pPr>
            <a:r>
              <a:rPr lang="en-US" dirty="0" smtClean="0"/>
              <a:t>AB (address book) for ContactManager</a:t>
            </a:r>
          </a:p>
          <a:p>
            <a:r>
              <a:rPr lang="en-US" dirty="0" smtClean="0"/>
              <a:t>The regen-dictionary command also regenerates the Security Dictionary. This dictionary lists all system permissions and other information that pertains to controlling access to a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63751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214064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701468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For every data model entity, the application automatically creates an internal Gosu class with the same name. </a:t>
            </a:r>
            <a:r>
              <a:rPr lang="en-US" dirty="0"/>
              <a:t>For every field in the data model entity, there is a field in the corresponding internal Gosu class. For example, the ABContact data model entity has a "</a:t>
            </a:r>
            <a:r>
              <a:rPr lang="en-US" dirty="0" err="1"/>
              <a:t>FaxPhone</a:t>
            </a:r>
            <a:r>
              <a:rPr lang="en-US" dirty="0"/>
              <a:t>" field, and the internal ABContact Gosu class also has a "</a:t>
            </a:r>
            <a:r>
              <a:rPr lang="en-US" dirty="0" err="1"/>
              <a:t>FaxPhone</a:t>
            </a:r>
            <a:r>
              <a:rPr lang="en-US" dirty="0"/>
              <a:t>" field. </a:t>
            </a:r>
          </a:p>
          <a:p>
            <a:endParaRPr lang="en-US" dirty="0" smtClean="0"/>
          </a:p>
          <a:p>
            <a:r>
              <a:rPr lang="en-US" dirty="0"/>
              <a:t>The Gosu classes that map to data model entities are internal and cannot be manipulated directly. However, it is possible to add things to them indirectly.</a:t>
            </a:r>
          </a:p>
          <a:p>
            <a:r>
              <a:rPr lang="en-US" dirty="0"/>
              <a:t>You can add fields to base application entities as discussed in the "Extending Base Entities" lesson.</a:t>
            </a:r>
          </a:p>
          <a:p>
            <a:r>
              <a:rPr lang="en-US" dirty="0"/>
              <a:t>You can add fields to a custom entity as discussed in the "Creating New Entities" lesson.</a:t>
            </a:r>
          </a:p>
          <a:p>
            <a:r>
              <a:rPr lang="en-US" dirty="0"/>
              <a:t>You can add methods to any entity as discussed in the "Enhancements" lesson.</a:t>
            </a:r>
          </a:p>
          <a:p>
            <a:endParaRPr lang="en-US" dirty="0" smtClean="0"/>
          </a:p>
          <a:p>
            <a:r>
              <a:rPr lang="en-US" dirty="0"/>
              <a:t>Gosu classes that are automatically created from data model entities are sometimes referred to as "database-backed </a:t>
            </a:r>
            <a:r>
              <a:rPr lang="en-US" dirty="0" smtClean="0"/>
              <a:t>classes" because </a:t>
            </a:r>
            <a:r>
              <a:rPr lang="en-US" dirty="0"/>
              <a:t>these classes have corresponding database tables, and instances of these classes can be saved to the database</a:t>
            </a:r>
            <a:r>
              <a:rPr lang="en-US" dirty="0" smtClean="0"/>
              <a:t>.  </a:t>
            </a:r>
            <a:r>
              <a:rPr lang="en-US" dirty="0"/>
              <a:t>Whenever </a:t>
            </a:r>
            <a:r>
              <a:rPr lang="en-US" dirty="0" smtClean="0"/>
              <a:t>a row is read from a database table, an instance of the corresponding Gosu class is created, and the data is placed into that instance. The data in this instance can then be displayed in the user interface and modified by the user prior to saving the data. Whenever the data in a run-time instance of a database-backed class is changed and saved, that data gets written to the corresponding database table. If the data was initially read from the database (such as when a user looks for an existing ABContact and then modifies it), the existing database row is updated to reflect the changes. If the data was created entirely in the run-time environment (such as when a user creates a new ABContact), then a new row is inserted into the database table.</a:t>
            </a:r>
          </a:p>
          <a:p>
            <a:endParaRPr lang="en-US" dirty="0" smtClean="0"/>
          </a:p>
          <a:p>
            <a:r>
              <a:rPr lang="en-US" dirty="0" smtClean="0"/>
              <a:t>It is also possible to create Gosu classes that are not database-backed. Instances of those classes can be created and modified during runtime, but they cannot be saved to the database. These types of classes are discussed in detail in the "Gosu Classes" lesson.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050956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Dot notation is a language syntax used to identify data elements such as text fields, related objects or collections of objects. The syntax is not used in data model configuration itself.  It is useful to mention</a:t>
            </a:r>
            <a:r>
              <a:rPr lang="en-US" baseline="0" dirty="0" smtClean="0"/>
              <a:t> </a:t>
            </a:r>
            <a:r>
              <a:rPr lang="en-US" dirty="0"/>
              <a:t>at this point in </a:t>
            </a:r>
            <a:r>
              <a:rPr lang="en-US" dirty="0" smtClean="0"/>
              <a:t>time because the data model definition informs the possible dot notation expressions for referencing entity data in code.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455414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2621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Referencing fields at the subtype level is discussed in detail in the "Subtypes" lesson and in the "Atomic Widgets"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589850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43565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1a) A table</a:t>
            </a:r>
          </a:p>
          <a:p>
            <a:r>
              <a:rPr lang="en-US" dirty="0" smtClean="0"/>
              <a:t>1b) A column</a:t>
            </a:r>
          </a:p>
          <a:p>
            <a:r>
              <a:rPr lang="en-US" dirty="0" smtClean="0"/>
              <a:t>1c) Not stored in the database (Technically, the source values are probably stored in the database. But the value of a virtual field itself is not stored as a separate value.)</a:t>
            </a:r>
          </a:p>
          <a:p>
            <a:r>
              <a:rPr lang="en-US" dirty="0" smtClean="0"/>
              <a:t>1d) A column (specifically a foreign key column to the relevant entity's table)</a:t>
            </a:r>
          </a:p>
          <a:p>
            <a:r>
              <a:rPr lang="en-US" dirty="0" smtClean="0"/>
              <a:t>1e) Not stored in the database</a:t>
            </a:r>
          </a:p>
          <a:p>
            <a:r>
              <a:rPr lang="en-US" dirty="0" smtClean="0"/>
              <a:t>1f) A table</a:t>
            </a:r>
          </a:p>
          <a:p>
            <a:r>
              <a:rPr lang="en-US" dirty="0" smtClean="0"/>
              <a:t>1g) A column (specifically a foreign key column to the </a:t>
            </a:r>
            <a:r>
              <a:rPr lang="en-US" dirty="0" err="1" smtClean="0"/>
              <a:t>typelist's</a:t>
            </a:r>
            <a:r>
              <a:rPr lang="en-US" dirty="0" smtClean="0"/>
              <a:t> table)</a:t>
            </a:r>
          </a:p>
          <a:p>
            <a:endParaRPr lang="en-US" dirty="0" smtClean="0"/>
          </a:p>
          <a:p>
            <a:r>
              <a:rPr lang="en-US" dirty="0" smtClean="0"/>
              <a:t>2. Possible answers: You would execute regen-dictionary when you install the application and whenever you extend the data model. You could also execute the command when you modify system permissions or some other aspect of access and therefore need to regenerate the Security Dictionary.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569745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3a) </a:t>
            </a:r>
            <a:r>
              <a:rPr lang="en-US" dirty="0" err="1" smtClean="0"/>
              <a:t>myContact.PreferredCurrency</a:t>
            </a:r>
            <a:endParaRPr lang="en-US" dirty="0" smtClean="0"/>
          </a:p>
          <a:p>
            <a:r>
              <a:rPr lang="en-US" dirty="0" smtClean="0"/>
              <a:t>3b) </a:t>
            </a:r>
            <a:r>
              <a:rPr lang="en-US" dirty="0" err="1" smtClean="0"/>
              <a:t>myContact.ContactNotes</a:t>
            </a:r>
            <a:endParaRPr lang="en-US" dirty="0" smtClean="0"/>
          </a:p>
          <a:p>
            <a:r>
              <a:rPr lang="en-US" dirty="0" smtClean="0"/>
              <a:t>3c) </a:t>
            </a:r>
            <a:r>
              <a:rPr lang="en-US" dirty="0" err="1" smtClean="0"/>
              <a:t>myContact.AssignedUser.ExperienceLevel</a:t>
            </a:r>
            <a:endParaRPr lang="en-US" dirty="0" smtClean="0"/>
          </a:p>
          <a:p>
            <a:r>
              <a:rPr lang="en-US" dirty="0" smtClean="0"/>
              <a:t>3d) (</a:t>
            </a:r>
            <a:r>
              <a:rPr lang="en-US" dirty="0" err="1" smtClean="0"/>
              <a:t>myContact</a:t>
            </a:r>
            <a:r>
              <a:rPr lang="en-US" dirty="0" smtClean="0"/>
              <a:t> as ABPerson).</a:t>
            </a:r>
            <a:r>
              <a:rPr lang="en-US" dirty="0" err="1" smtClean="0"/>
              <a:t>CellPhone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3117615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897185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diagram</a:t>
            </a:r>
            <a:r>
              <a:rPr lang="en-US" baseline="0" dirty="0" smtClean="0"/>
              <a:t> is a data model for an entity and related entities in TrainingApp that students will create over this course.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two other components to a Guidewire data model: field validators and abstract </a:t>
            </a:r>
            <a:r>
              <a:rPr lang="en-US" dirty="0" err="1" smtClean="0"/>
              <a:t>datatypes</a:t>
            </a:r>
            <a:r>
              <a:rPr lang="en-US" dirty="0" smtClean="0"/>
              <a:t>. A field validator defines the format requirements for specific fields, such as a postal code that must consist of 5 characters, each of which is a digit 0 through 9. An abstract data type defines a datatype that is built on top of a simple data type and is used to ensure the consistent definition of similar fields. For example, an </a:t>
            </a:r>
            <a:r>
              <a:rPr lang="en-US" dirty="0" err="1" smtClean="0"/>
              <a:t>ExchangeRate</a:t>
            </a:r>
            <a:r>
              <a:rPr lang="en-US" dirty="0" smtClean="0"/>
              <a:t> datatype could be defined as a decimal with a precision of 7 and a scale of 6. Then, any field that is intended to store exchange rate values could use this abstract data type, thereby ensuring that all exchange rate fields in the data model have been declared in the same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Field</a:t>
            </a:r>
            <a:r>
              <a:rPr lang="en-US" baseline="0" dirty="0" smtClean="0"/>
              <a:t> validators are discussed in this course. Abstract data types are not covered in detail. To learn more about abstract data types, please refer to documentation.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4085297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699586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exceptions to the generalization above:</a:t>
            </a:r>
            <a:r>
              <a:rPr lang="en-US" baseline="0" dirty="0" smtClean="0"/>
              <a:t> virtual and subtype entities.</a:t>
            </a:r>
          </a:p>
          <a:p>
            <a:endParaRPr lang="en-US" baseline="0" dirty="0" smtClean="0"/>
          </a:p>
          <a:p>
            <a:r>
              <a:rPr lang="en-US" dirty="0" smtClean="0"/>
              <a:t>Virtual entities are entities constructed entirely with code. They exist during run-time, but the data inside them is neither read directly from the database nor written directly to the database. One example of this is </a:t>
            </a:r>
            <a:r>
              <a:rPr lang="en-US" dirty="0" err="1" smtClean="0"/>
              <a:t>BillingCenter's</a:t>
            </a:r>
            <a:r>
              <a:rPr lang="en-US" dirty="0" smtClean="0"/>
              <a:t> </a:t>
            </a:r>
            <a:r>
              <a:rPr lang="en-US" dirty="0" err="1" smtClean="0"/>
              <a:t>ProducerCodeRoleEntry</a:t>
            </a:r>
            <a:r>
              <a:rPr lang="en-US" dirty="0" smtClean="0"/>
              <a:t> entity. It is a simple wrapper entity used to support modifying the producer codes by policy role. Its data is assembled from other physical entities.</a:t>
            </a:r>
          </a:p>
          <a:p>
            <a:endParaRPr lang="en-US" dirty="0" smtClean="0"/>
          </a:p>
          <a:p>
            <a:r>
              <a:rPr lang="en-US" dirty="0" smtClean="0"/>
              <a:t>Subtyped entities are entities that share a parent/child relationship. All fields in the parent entity are inherited by the child entity. A top-level subtyped entity and all of its child subtypes are stored in a single database table, as opposed to each having its own 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570208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major subtyped entity in TrainingApp is ABContact, which is abstract. This means that you cannot create instances of ABContact at the ABContact level,</a:t>
            </a:r>
            <a:r>
              <a:rPr lang="en-US" baseline="0" dirty="0" smtClean="0"/>
              <a:t> </a:t>
            </a:r>
            <a:r>
              <a:rPr lang="en-US" dirty="0" smtClean="0"/>
              <a:t>You can create instances at the levels below ABContact (such as instances of ABPerson or ABCompany or </a:t>
            </a:r>
            <a:r>
              <a:rPr lang="en-US" dirty="0" err="1" smtClean="0"/>
              <a:t>ABPlace</a:t>
            </a:r>
            <a:r>
              <a:rPr lang="en-US" dirty="0" smtClean="0"/>
              <a:t>).</a:t>
            </a:r>
          </a:p>
          <a:p>
            <a:pPr marL="171450" indent="-171450">
              <a:buFont typeface="Arial" pitchFamily="34" charset="0"/>
              <a:buChar char="•"/>
            </a:pPr>
            <a:r>
              <a:rPr lang="en-US" dirty="0" smtClean="0"/>
              <a:t>Major subtyped entities in ClaimCenter include: Contact, Incident, Transaction.</a:t>
            </a:r>
          </a:p>
          <a:p>
            <a:pPr marL="171450" indent="-171450">
              <a:buFont typeface="Arial" pitchFamily="34" charset="0"/>
              <a:buChar char="•"/>
            </a:pPr>
            <a:r>
              <a:rPr lang="en-US" dirty="0" smtClean="0"/>
              <a:t>Major subtyped entities in PolicyCenter include: Contact, Job, Modifier, and Workflow.</a:t>
            </a:r>
          </a:p>
          <a:p>
            <a:pPr marL="171450" indent="-171450">
              <a:buFont typeface="Arial" pitchFamily="34" charset="0"/>
              <a:buChar char="•"/>
            </a:pPr>
            <a:r>
              <a:rPr lang="en-US" dirty="0" smtClean="0"/>
              <a:t>Major subtyped entities in BillingCenter include: Contact, Activity, Plan, Invoice, and Workflow.</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287391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ab_abcontact</a:t>
            </a:r>
            <a:r>
              <a:rPr lang="en-US" dirty="0" smtClean="0"/>
              <a:t> table is the parent table or supertype table that stores all instances of ABContact and its subtypes.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ABContact table has columns for all fields defined at the parent level and therefore relevant to all child subtypes (such as </a:t>
            </a:r>
            <a:r>
              <a:rPr lang="en-US" dirty="0" err="1" smtClean="0"/>
              <a:t>TAXID</a:t>
            </a:r>
            <a:r>
              <a:rPr lang="en-US" dirty="0" smtClean="0"/>
              <a:t>). It also has columns for all fields defined at any of the subtype levels. This includes columns defined at the ABPerson level (such as </a:t>
            </a:r>
            <a:r>
              <a:rPr lang="en-US" dirty="0" err="1" smtClean="0"/>
              <a:t>FIRSTNAME</a:t>
            </a:r>
            <a:r>
              <a:rPr lang="en-US" dirty="0" smtClean="0"/>
              <a:t> and </a:t>
            </a:r>
            <a:r>
              <a:rPr lang="en-US" dirty="0" err="1" smtClean="0"/>
              <a:t>LASTNAME</a:t>
            </a:r>
            <a:r>
              <a:rPr lang="en-US" dirty="0" smtClean="0"/>
              <a:t>) and columns defined at the ABCompany level (such as NAME). Null values appear for columns not relevant to a given row's subtype.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subtype column row value of 3 is for the subtype </a:t>
            </a:r>
            <a:r>
              <a:rPr lang="en-US" baseline="0" dirty="0" err="1" smtClean="0"/>
              <a:t>ABAutoRepairShop</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332781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32649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4.emf"/><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16.emf"/><Relationship Id="rId5" Type="http://schemas.openxmlformats.org/officeDocument/2006/relationships/image" Target="../media/image19.emf"/><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30.emf"/><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1.xml"/><Relationship Id="rId1" Type="http://schemas.openxmlformats.org/officeDocument/2006/relationships/slideLayout" Target="../slideLayouts/slideLayout30.xml"/><Relationship Id="rId5" Type="http://schemas.openxmlformats.org/officeDocument/2006/relationships/image" Target="../media/image37.emf"/><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38.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December 9, 2013</a:t>
            </a:r>
            <a:endParaRPr lang="en-US" dirty="0"/>
          </a:p>
        </p:txBody>
      </p:sp>
      <p:sp>
        <p:nvSpPr>
          <p:cNvPr id="3" name="Title 2"/>
          <p:cNvSpPr>
            <a:spLocks noGrp="1"/>
          </p:cNvSpPr>
          <p:nvPr>
            <p:ph type="ctrTitle"/>
          </p:nvPr>
        </p:nvSpPr>
        <p:spPr/>
        <p:txBody>
          <a:bodyPr/>
          <a:lstStyle/>
          <a:p>
            <a:r>
              <a:rPr lang="en-US" dirty="0"/>
              <a:t>Introduction to the Data Model</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fields</a:t>
            </a:r>
          </a:p>
        </p:txBody>
      </p:sp>
      <p:sp>
        <p:nvSpPr>
          <p:cNvPr id="3" name="Content Placeholder 2"/>
          <p:cNvSpPr>
            <a:spLocks noGrp="1"/>
          </p:cNvSpPr>
          <p:nvPr>
            <p:ph idx="1"/>
          </p:nvPr>
        </p:nvSpPr>
        <p:spPr/>
        <p:txBody>
          <a:bodyPr/>
          <a:lstStyle/>
          <a:p>
            <a:r>
              <a:rPr lang="en-US" dirty="0"/>
              <a:t>A </a:t>
            </a:r>
            <a:r>
              <a:rPr lang="en-US" b="1" dirty="0"/>
              <a:t>data field</a:t>
            </a:r>
            <a:r>
              <a:rPr lang="en-US" dirty="0"/>
              <a:t> stores a single value that does not reference any other object or </a:t>
            </a:r>
            <a:r>
              <a:rPr lang="en-US" dirty="0" smtClean="0"/>
              <a:t>table</a:t>
            </a:r>
          </a:p>
          <a:p>
            <a:r>
              <a:rPr lang="en-US" dirty="0" smtClean="0"/>
              <a:t>Examples of single values:</a:t>
            </a:r>
            <a:endParaRPr lang="en-US" dirty="0"/>
          </a:p>
          <a:p>
            <a:pPr lvl="1">
              <a:tabLst>
                <a:tab pos="2286000" algn="l"/>
              </a:tabLst>
            </a:pPr>
            <a:r>
              <a:rPr lang="en-US" dirty="0" smtClean="0"/>
              <a:t>Name is a String</a:t>
            </a:r>
          </a:p>
          <a:p>
            <a:pPr lvl="1">
              <a:tabLst>
                <a:tab pos="2286000" algn="l"/>
              </a:tabLst>
            </a:pPr>
            <a:r>
              <a:rPr lang="en-US" dirty="0" err="1" smtClean="0"/>
              <a:t>CreateTime</a:t>
            </a:r>
            <a:r>
              <a:rPr lang="en-US" dirty="0" smtClean="0"/>
              <a:t> is a </a:t>
            </a:r>
            <a:r>
              <a:rPr lang="en-US" dirty="0" err="1" smtClean="0"/>
              <a:t>datetime</a:t>
            </a:r>
            <a:endParaRPr lang="en-US" dirty="0" smtClean="0"/>
          </a:p>
          <a:p>
            <a:pPr lvl="1">
              <a:tabLst>
                <a:tab pos="2286000" algn="l"/>
              </a:tabLst>
            </a:pPr>
            <a:r>
              <a:rPr lang="en-US" dirty="0" err="1" smtClean="0"/>
              <a:t>PrefersContactByEmail</a:t>
            </a:r>
            <a:r>
              <a:rPr lang="en-US" dirty="0" smtClean="0"/>
              <a:t> is a bit</a:t>
            </a:r>
          </a:p>
          <a:p>
            <a:pPr lvl="1">
              <a:tabLst>
                <a:tab pos="2286000" algn="l"/>
              </a:tabLst>
            </a:pPr>
            <a:r>
              <a:rPr lang="en-US" dirty="0" smtClean="0"/>
              <a:t>Score is an integer</a:t>
            </a:r>
          </a:p>
          <a:p>
            <a:pPr>
              <a:tabLst>
                <a:tab pos="2286000" algn="l"/>
              </a:tabLst>
            </a:pPr>
            <a:endParaRPr lang="en-US" dirty="0"/>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349625"/>
            <a:ext cx="2840228" cy="3127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Text Box 13"/>
          <p:cNvSpPr txBox="1">
            <a:spLocks noChangeArrowheads="1"/>
          </p:cNvSpPr>
          <p:nvPr/>
        </p:nvSpPr>
        <p:spPr bwMode="auto">
          <a:xfrm>
            <a:off x="4085432" y="4740275"/>
            <a:ext cx="1250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entity</a:t>
            </a:r>
            <a:br>
              <a:rPr lang="en-US" dirty="0">
                <a:solidFill>
                  <a:schemeClr val="accent1"/>
                </a:solidFill>
              </a:rPr>
            </a:br>
            <a:r>
              <a:rPr lang="en-US" dirty="0">
                <a:solidFill>
                  <a:schemeClr val="accent1"/>
                </a:solidFill>
              </a:rPr>
              <a:t>fields</a:t>
            </a:r>
          </a:p>
        </p:txBody>
      </p:sp>
      <p:sp>
        <p:nvSpPr>
          <p:cNvPr id="6" name="AutoShape 15"/>
          <p:cNvSpPr>
            <a:spLocks/>
          </p:cNvSpPr>
          <p:nvPr/>
        </p:nvSpPr>
        <p:spPr bwMode="auto">
          <a:xfrm>
            <a:off x="4876800" y="3883154"/>
            <a:ext cx="838200" cy="2323841"/>
          </a:xfrm>
          <a:prstGeom prst="leftBrace">
            <a:avLst>
              <a:gd name="adj1" fmla="val 13188"/>
              <a:gd name="adj2" fmla="val 50000"/>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chemeClr val="accent1"/>
              </a:solidFill>
            </a:endParaRPr>
          </a:p>
        </p:txBody>
      </p:sp>
    </p:spTree>
    <p:extLst>
      <p:ext uri="{BB962C8B-B14F-4D97-AF65-F5344CB8AC3E}">
        <p14:creationId xmlns:p14="http://schemas.microsoft.com/office/powerpoint/2010/main" val="394635491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fields in the database</a:t>
            </a:r>
          </a:p>
        </p:txBody>
      </p:sp>
      <p:sp>
        <p:nvSpPr>
          <p:cNvPr id="3" name="Content Placeholder 2"/>
          <p:cNvSpPr>
            <a:spLocks noGrp="1"/>
          </p:cNvSpPr>
          <p:nvPr>
            <p:ph idx="1"/>
          </p:nvPr>
        </p:nvSpPr>
        <p:spPr/>
        <p:txBody>
          <a:bodyPr/>
          <a:lstStyle/>
          <a:p>
            <a:r>
              <a:rPr lang="en-US" dirty="0" smtClean="0"/>
              <a:t>Data fields can be physical or virtual</a:t>
            </a:r>
          </a:p>
          <a:p>
            <a:pPr lvl="1"/>
            <a:r>
              <a:rPr lang="en-US" dirty="0" smtClean="0"/>
              <a:t>Data </a:t>
            </a:r>
            <a:r>
              <a:rPr lang="en-US" dirty="0"/>
              <a:t>model </a:t>
            </a:r>
            <a:r>
              <a:rPr lang="en-US" dirty="0" smtClean="0"/>
              <a:t>defines physical fields as columns </a:t>
            </a:r>
            <a:r>
              <a:rPr lang="en-US" dirty="0"/>
              <a:t>in </a:t>
            </a:r>
            <a:r>
              <a:rPr lang="en-US" dirty="0" smtClean="0"/>
              <a:t>a database </a:t>
            </a:r>
            <a:r>
              <a:rPr lang="en-US" dirty="0"/>
              <a:t>table</a:t>
            </a:r>
          </a:p>
          <a:p>
            <a:pPr lvl="1"/>
            <a:r>
              <a:rPr lang="en-US" dirty="0" smtClean="0"/>
              <a:t>Code defines virtual </a:t>
            </a:r>
            <a:r>
              <a:rPr lang="en-US" dirty="0"/>
              <a:t>fields </a:t>
            </a:r>
            <a:r>
              <a:rPr lang="en-US" dirty="0" smtClean="0"/>
              <a:t>and there is no physical database column</a:t>
            </a:r>
            <a:endParaRPr lang="en-US" dirty="0"/>
          </a:p>
        </p:txBody>
      </p:sp>
      <p:pic>
        <p:nvPicPr>
          <p:cNvPr id="4"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r="16434"/>
          <a:stretch/>
        </p:blipFill>
        <p:spPr bwMode="auto">
          <a:xfrm>
            <a:off x="5105400" y="2255520"/>
            <a:ext cx="3797300" cy="220058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852489" y="5219699"/>
            <a:ext cx="78089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smtClean="0">
                <a:solidFill>
                  <a:schemeClr val="bg1"/>
                </a:solidFill>
                <a:latin typeface="Courier New" pitchFamily="49" charset="0"/>
              </a:rPr>
              <a:t>FullName</a:t>
            </a:r>
            <a:r>
              <a:rPr lang="en-US" sz="1800" dirty="0" smtClean="0">
                <a:solidFill>
                  <a:schemeClr val="bg1"/>
                </a:solidFill>
                <a:latin typeface="Courier New" pitchFamily="49" charset="0"/>
              </a:rPr>
              <a:t> = </a:t>
            </a:r>
            <a:r>
              <a:rPr lang="en-US" sz="1800" dirty="0" err="1" smtClean="0">
                <a:solidFill>
                  <a:schemeClr val="bg1"/>
                </a:solidFill>
                <a:latin typeface="Courier New" pitchFamily="49" charset="0"/>
              </a:rPr>
              <a:t>FirstName</a:t>
            </a:r>
            <a:r>
              <a:rPr lang="en-US" sz="1800" dirty="0" smtClean="0">
                <a:solidFill>
                  <a:schemeClr val="bg1"/>
                </a:solidFill>
                <a:latin typeface="Courier New" pitchFamily="49" charset="0"/>
              </a:rPr>
              <a:t> + " " +  </a:t>
            </a:r>
            <a:r>
              <a:rPr lang="en-US" sz="1800" dirty="0" err="1">
                <a:solidFill>
                  <a:schemeClr val="bg1"/>
                </a:solidFill>
                <a:latin typeface="Courier New" pitchFamily="49" charset="0"/>
              </a:rPr>
              <a:t>MiddleName</a:t>
            </a:r>
            <a:r>
              <a:rPr lang="en-US" sz="1800" dirty="0">
                <a:solidFill>
                  <a:schemeClr val="bg1"/>
                </a:solidFill>
                <a:latin typeface="Courier New" pitchFamily="49" charset="0"/>
              </a:rPr>
              <a:t> + " " + </a:t>
            </a:r>
            <a:r>
              <a:rPr lang="en-US" sz="1800" dirty="0" err="1">
                <a:solidFill>
                  <a:schemeClr val="bg1"/>
                </a:solidFill>
                <a:latin typeface="Courier New" pitchFamily="49" charset="0"/>
              </a:rPr>
              <a:t>LastName</a:t>
            </a:r>
            <a:endParaRPr lang="en-US" sz="1800" dirty="0">
              <a:solidFill>
                <a:schemeClr val="bg1"/>
              </a:solidFill>
              <a:latin typeface="Courier New" pitchFamily="49"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55520"/>
            <a:ext cx="2919563" cy="2365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bwMode="auto">
          <a:xfrm>
            <a:off x="5638800" y="2590800"/>
            <a:ext cx="3124200" cy="1819583"/>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a:off x="596899" y="3000630"/>
            <a:ext cx="2743201" cy="846582"/>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103" name="Straight Connector 4102"/>
          <p:cNvCxnSpPr>
            <a:endCxn id="9" idx="1"/>
          </p:cNvCxnSpPr>
          <p:nvPr/>
        </p:nvCxnSpPr>
        <p:spPr bwMode="auto">
          <a:xfrm>
            <a:off x="3340100" y="3500592"/>
            <a:ext cx="2298700" cy="0"/>
          </a:xfrm>
          <a:prstGeom prst="line">
            <a:avLst/>
          </a:prstGeom>
          <a:noFill/>
          <a:ln w="28575" algn="ctr">
            <a:solidFill>
              <a:srgbClr val="D33941"/>
            </a:solidFill>
            <a:round/>
            <a:headEnd/>
            <a:tailEnd/>
          </a:ln>
          <a:effectLst>
            <a:outerShdw blurRad="50800" dist="38100" dir="2700000" algn="tl" rotWithShape="0">
              <a:prstClr val="black">
                <a:alpha val="40000"/>
              </a:prstClr>
            </a:outerShdw>
          </a:effectLst>
        </p:spPr>
      </p:cxnSp>
      <p:sp>
        <p:nvSpPr>
          <p:cNvPr id="49" name="AutoShape 15"/>
          <p:cNvSpPr>
            <a:spLocks/>
          </p:cNvSpPr>
          <p:nvPr/>
        </p:nvSpPr>
        <p:spPr bwMode="auto">
          <a:xfrm rot="5400000">
            <a:off x="4027099" y="837002"/>
            <a:ext cx="1229502" cy="8089902"/>
          </a:xfrm>
          <a:prstGeom prst="leftBrace">
            <a:avLst>
              <a:gd name="adj1" fmla="val 11702"/>
              <a:gd name="adj2" fmla="val 84997"/>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chemeClr val="accent1"/>
              </a:solidFill>
            </a:endParaRPr>
          </a:p>
        </p:txBody>
      </p:sp>
    </p:spTree>
    <p:extLst>
      <p:ext uri="{BB962C8B-B14F-4D97-AF65-F5344CB8AC3E}">
        <p14:creationId xmlns:p14="http://schemas.microsoft.com/office/powerpoint/2010/main" val="302809986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fields</a:t>
            </a:r>
          </a:p>
        </p:txBody>
      </p:sp>
      <p:sp>
        <p:nvSpPr>
          <p:cNvPr id="3" name="Content Placeholder 2"/>
          <p:cNvSpPr>
            <a:spLocks noGrp="1"/>
          </p:cNvSpPr>
          <p:nvPr>
            <p:ph idx="1"/>
          </p:nvPr>
        </p:nvSpPr>
        <p:spPr/>
        <p:txBody>
          <a:bodyPr/>
          <a:lstStyle/>
          <a:p>
            <a:r>
              <a:rPr lang="en-US" dirty="0"/>
              <a:t>A </a:t>
            </a:r>
            <a:r>
              <a:rPr lang="en-US" b="1" dirty="0"/>
              <a:t>foreign key field </a:t>
            </a:r>
            <a:r>
              <a:rPr lang="en-US" dirty="0"/>
              <a:t>stores a reference to a related object in the data </a:t>
            </a:r>
            <a:r>
              <a:rPr lang="en-US" dirty="0" smtClean="0"/>
              <a:t>model</a:t>
            </a:r>
          </a:p>
          <a:p>
            <a:r>
              <a:rPr lang="en-US" dirty="0" err="1" smtClean="0"/>
              <a:t>AssignedUser</a:t>
            </a:r>
            <a:r>
              <a:rPr lang="en-US" dirty="0" smtClean="0"/>
              <a:t> in ABContact is the foreign key field for User</a:t>
            </a:r>
            <a:endParaRPr lang="en-US" dirty="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98374"/>
            <a:ext cx="7561589" cy="340242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113362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fields in the database</a:t>
            </a:r>
          </a:p>
        </p:txBody>
      </p:sp>
      <p:sp>
        <p:nvSpPr>
          <p:cNvPr id="3" name="Content Placeholder 2"/>
          <p:cNvSpPr>
            <a:spLocks noGrp="1"/>
          </p:cNvSpPr>
          <p:nvPr>
            <p:ph idx="1"/>
          </p:nvPr>
        </p:nvSpPr>
        <p:spPr/>
        <p:txBody>
          <a:bodyPr/>
          <a:lstStyle/>
          <a:p>
            <a:r>
              <a:rPr lang="en-US" dirty="0"/>
              <a:t>Foreign key fields are stored as foreign key columns</a:t>
            </a:r>
          </a:p>
          <a:p>
            <a:endParaRPr lang="en-US" dirty="0"/>
          </a:p>
        </p:txBody>
      </p:sp>
      <p:pic>
        <p:nvPicPr>
          <p:cNvPr id="4" name="Picture 8" descr="database 4a - FK"/>
          <p:cNvPicPr>
            <a:picLocks noChangeAspect="1" noChangeArrowheads="1"/>
          </p:cNvPicPr>
          <p:nvPr/>
        </p:nvPicPr>
        <p:blipFill rotWithShape="1">
          <a:blip r:embed="rId3">
            <a:extLst>
              <a:ext uri="{28A0092B-C50C-407E-A947-70E740481C1C}">
                <a14:useLocalDpi xmlns:a14="http://schemas.microsoft.com/office/drawing/2010/main" val="0"/>
              </a:ext>
            </a:extLst>
          </a:blip>
          <a:srcRect t="-1" b="52828"/>
          <a:stretch/>
        </p:blipFill>
        <p:spPr bwMode="auto">
          <a:xfrm>
            <a:off x="533400" y="4572000"/>
            <a:ext cx="5300663" cy="18669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32783"/>
          <a:stretch/>
        </p:blipFill>
        <p:spPr bwMode="auto">
          <a:xfrm>
            <a:off x="3786799" y="2841825"/>
            <a:ext cx="4900001" cy="18825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4343400" y="4419600"/>
            <a:ext cx="4343400" cy="304800"/>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4597401" y="6124575"/>
            <a:ext cx="1262062" cy="290580"/>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4" name="Elbow Connector 13"/>
          <p:cNvCxnSpPr>
            <a:stCxn id="9" idx="3"/>
            <a:endCxn id="8" idx="3"/>
          </p:cNvCxnSpPr>
          <p:nvPr/>
        </p:nvCxnSpPr>
        <p:spPr bwMode="auto">
          <a:xfrm flipV="1">
            <a:off x="5859463" y="4572000"/>
            <a:ext cx="2827337" cy="1697865"/>
          </a:xfrm>
          <a:prstGeom prst="bentConnector3">
            <a:avLst>
              <a:gd name="adj1" fmla="val 108085"/>
            </a:avLst>
          </a:prstGeom>
          <a:noFill/>
          <a:ln w="28575" algn="ctr">
            <a:solidFill>
              <a:srgbClr val="D33941"/>
            </a:solidFill>
            <a:round/>
            <a:headEnd/>
            <a:tailEnd/>
          </a:ln>
          <a:effectLst>
            <a:outerShdw blurRad="50800" dist="38100" dir="2700000" algn="tl" rotWithShape="0">
              <a:prstClr val="black">
                <a:alpha val="40000"/>
              </a:prstClr>
            </a:outerShdw>
          </a:effectLst>
        </p:spPr>
      </p:cxn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416049"/>
            <a:ext cx="7475980" cy="16676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83985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key fields</a:t>
            </a:r>
          </a:p>
        </p:txBody>
      </p:sp>
      <p:sp>
        <p:nvSpPr>
          <p:cNvPr id="3" name="Content Placeholder 2"/>
          <p:cNvSpPr>
            <a:spLocks noGrp="1"/>
          </p:cNvSpPr>
          <p:nvPr>
            <p:ph idx="1"/>
          </p:nvPr>
        </p:nvSpPr>
        <p:spPr/>
        <p:txBody>
          <a:bodyPr/>
          <a:lstStyle/>
          <a:p>
            <a:r>
              <a:rPr lang="en-US" dirty="0"/>
              <a:t>An array key field stores references to a set of related objects in the data model</a:t>
            </a:r>
          </a:p>
          <a:p>
            <a:r>
              <a:rPr lang="en-US" dirty="0" smtClean="0"/>
              <a:t>Not </a:t>
            </a:r>
            <a:r>
              <a:rPr lang="en-US" dirty="0"/>
              <a:t>stored in database</a:t>
            </a:r>
          </a:p>
          <a:p>
            <a:r>
              <a:rPr lang="en-US" dirty="0" smtClean="0"/>
              <a:t>Populated </a:t>
            </a:r>
            <a:r>
              <a:rPr lang="en-US" dirty="0"/>
              <a:t>at runtime by queries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108325"/>
            <a:ext cx="8010409" cy="23018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73466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95600"/>
            <a:ext cx="3581400" cy="34835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Typekey </a:t>
            </a:r>
            <a:r>
              <a:rPr lang="en-US" dirty="0"/>
              <a:t>fields and typelists</a:t>
            </a:r>
          </a:p>
        </p:txBody>
      </p:sp>
      <p:sp>
        <p:nvSpPr>
          <p:cNvPr id="3" name="Content Placeholder 2"/>
          <p:cNvSpPr>
            <a:spLocks noGrp="1"/>
          </p:cNvSpPr>
          <p:nvPr>
            <p:ph idx="1"/>
          </p:nvPr>
        </p:nvSpPr>
        <p:spPr/>
        <p:txBody>
          <a:bodyPr/>
          <a:lstStyle/>
          <a:p>
            <a:r>
              <a:rPr lang="en-US" dirty="0"/>
              <a:t>A </a:t>
            </a:r>
            <a:r>
              <a:rPr lang="en-US" b="1" dirty="0"/>
              <a:t>typelist</a:t>
            </a:r>
            <a:r>
              <a:rPr lang="en-US" dirty="0"/>
              <a:t> is a predefined list of values that constrains a field</a:t>
            </a:r>
          </a:p>
          <a:p>
            <a:r>
              <a:rPr lang="en-US" dirty="0"/>
              <a:t>A </a:t>
            </a:r>
            <a:r>
              <a:rPr lang="en-US" b="1" dirty="0" smtClean="0"/>
              <a:t>typekey</a:t>
            </a:r>
            <a:r>
              <a:rPr lang="en-US" dirty="0" smtClean="0"/>
              <a:t> </a:t>
            </a:r>
            <a:r>
              <a:rPr lang="en-US" dirty="0"/>
              <a:t>field is a field associated with a specific typelist</a:t>
            </a:r>
          </a:p>
          <a:p>
            <a:r>
              <a:rPr lang="en-US" dirty="0" smtClean="0"/>
              <a:t>The typelist defines the possible values of the typekey field</a:t>
            </a:r>
            <a:endParaRPr lang="en-US" dirty="0"/>
          </a:p>
          <a:p>
            <a:endParaRPr lang="en-US" dirty="0"/>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572" y="2938463"/>
            <a:ext cx="2840228" cy="3127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533400" y="5342146"/>
            <a:ext cx="2667000" cy="329646"/>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8" name="Text Box 17"/>
          <p:cNvSpPr txBox="1">
            <a:spLocks noChangeArrowheads="1"/>
          </p:cNvSpPr>
          <p:nvPr/>
        </p:nvSpPr>
        <p:spPr bwMode="auto">
          <a:xfrm>
            <a:off x="6629400" y="5105400"/>
            <a:ext cx="1416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typelist</a:t>
            </a:r>
          </a:p>
        </p:txBody>
      </p:sp>
      <p:sp>
        <p:nvSpPr>
          <p:cNvPr id="29" name="Text Box 18"/>
          <p:cNvSpPr txBox="1">
            <a:spLocks noChangeArrowheads="1"/>
          </p:cNvSpPr>
          <p:nvPr/>
        </p:nvSpPr>
        <p:spPr bwMode="auto">
          <a:xfrm>
            <a:off x="1484313" y="5676900"/>
            <a:ext cx="1944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accent1"/>
                </a:solidFill>
              </a:rPr>
              <a:t>typekey </a:t>
            </a:r>
            <a:r>
              <a:rPr lang="en-US" dirty="0">
                <a:solidFill>
                  <a:schemeClr val="accent1"/>
                </a:solidFill>
              </a:rPr>
              <a:t>field</a:t>
            </a:r>
          </a:p>
        </p:txBody>
      </p:sp>
      <p:sp>
        <p:nvSpPr>
          <p:cNvPr id="13" name="Rectangle 12"/>
          <p:cNvSpPr>
            <a:spLocks noChangeArrowheads="1"/>
          </p:cNvSpPr>
          <p:nvPr/>
        </p:nvSpPr>
        <p:spPr bwMode="auto">
          <a:xfrm>
            <a:off x="5394308" y="3178107"/>
            <a:ext cx="2013192"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spcBef>
                <a:spcPct val="0"/>
              </a:spcBef>
              <a:spcAft>
                <a:spcPct val="0"/>
              </a:spcAft>
            </a:pPr>
            <a:r>
              <a:rPr lang="en-US" b="1" u="sng" dirty="0" err="1">
                <a:solidFill>
                  <a:schemeClr val="bg1"/>
                </a:solidFill>
              </a:rPr>
              <a:t>VendorType</a:t>
            </a:r>
            <a:r>
              <a:rPr lang="en-US" dirty="0">
                <a:solidFill>
                  <a:schemeClr val="bg1"/>
                </a:solidFill>
              </a:rPr>
              <a:t/>
            </a:r>
            <a:br>
              <a:rPr lang="en-US" dirty="0">
                <a:solidFill>
                  <a:schemeClr val="bg1"/>
                </a:solidFill>
              </a:rPr>
            </a:br>
            <a:r>
              <a:rPr lang="en-US" dirty="0">
                <a:solidFill>
                  <a:schemeClr val="bg1"/>
                </a:solidFill>
              </a:rPr>
              <a:t>Auto Repair Shop</a:t>
            </a:r>
            <a:br>
              <a:rPr lang="en-US" dirty="0">
                <a:solidFill>
                  <a:schemeClr val="bg1"/>
                </a:solidFill>
              </a:rPr>
            </a:br>
            <a:r>
              <a:rPr lang="en-US" dirty="0">
                <a:solidFill>
                  <a:schemeClr val="bg1"/>
                </a:solidFill>
              </a:rPr>
              <a:t>Auto Glass Shop</a:t>
            </a:r>
            <a:br>
              <a:rPr lang="en-US" dirty="0">
                <a:solidFill>
                  <a:schemeClr val="bg1"/>
                </a:solidFill>
              </a:rPr>
            </a:br>
            <a:r>
              <a:rPr lang="en-US" dirty="0">
                <a:solidFill>
                  <a:schemeClr val="bg1"/>
                </a:solidFill>
              </a:rPr>
              <a:t>Towing Service </a:t>
            </a:r>
          </a:p>
          <a:p>
            <a:pPr>
              <a:spcBef>
                <a:spcPct val="0"/>
              </a:spcBef>
              <a:spcAft>
                <a:spcPct val="0"/>
              </a:spcAft>
            </a:pPr>
            <a:r>
              <a:rPr lang="en-US" dirty="0">
                <a:solidFill>
                  <a:schemeClr val="bg1"/>
                </a:solidFill>
              </a:rPr>
              <a:t>Fire Inspector</a:t>
            </a:r>
            <a:br>
              <a:rPr lang="en-US" dirty="0">
                <a:solidFill>
                  <a:schemeClr val="bg1"/>
                </a:solidFill>
              </a:rPr>
            </a:br>
            <a:r>
              <a:rPr lang="en-US" dirty="0">
                <a:solidFill>
                  <a:schemeClr val="bg1"/>
                </a:solidFill>
              </a:rPr>
              <a:t>Building Contractor</a:t>
            </a:r>
            <a:br>
              <a:rPr lang="en-US" dirty="0">
                <a:solidFill>
                  <a:schemeClr val="bg1"/>
                </a:solidFill>
              </a:rPr>
            </a:br>
            <a:r>
              <a:rPr lang="en-US" dirty="0">
                <a:solidFill>
                  <a:schemeClr val="bg1"/>
                </a:solidFill>
              </a:rPr>
              <a:t>Doctor</a:t>
            </a:r>
            <a:br>
              <a:rPr lang="en-US" dirty="0">
                <a:solidFill>
                  <a:schemeClr val="bg1"/>
                </a:solidFill>
              </a:rPr>
            </a:br>
            <a:r>
              <a:rPr lang="en-US" dirty="0" smtClean="0"/>
              <a:t> </a:t>
            </a:r>
            <a:r>
              <a:rPr lang="en-US" dirty="0">
                <a:solidFill>
                  <a:schemeClr val="bg1"/>
                </a:solidFill>
              </a:rPr>
              <a:t>…</a:t>
            </a:r>
          </a:p>
          <a:p>
            <a:pPr algn="l">
              <a:spcBef>
                <a:spcPct val="0"/>
              </a:spcBef>
              <a:spcAft>
                <a:spcPct val="0"/>
              </a:spcAft>
              <a:buClrTx/>
            </a:pPr>
            <a:endParaRPr lang="en-US" b="0" dirty="0">
              <a:solidFill>
                <a:schemeClr val="bg1"/>
              </a:solidFill>
            </a:endParaRPr>
          </a:p>
        </p:txBody>
      </p:sp>
      <p:cxnSp>
        <p:nvCxnSpPr>
          <p:cNvPr id="18" name="Elbow Connector 17"/>
          <p:cNvCxnSpPr>
            <a:stCxn id="19" idx="1"/>
            <a:endCxn id="9" idx="3"/>
          </p:cNvCxnSpPr>
          <p:nvPr/>
        </p:nvCxnSpPr>
        <p:spPr bwMode="auto">
          <a:xfrm flipH="1">
            <a:off x="3200400" y="4356825"/>
            <a:ext cx="1644409" cy="1150144"/>
          </a:xfrm>
          <a:prstGeom prst="bentConnector3">
            <a:avLst>
              <a:gd name="adj1" fmla="val 30491"/>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19" name="Right Brace 18"/>
          <p:cNvSpPr/>
          <p:nvPr/>
        </p:nvSpPr>
        <p:spPr bwMode="auto">
          <a:xfrm flipH="1">
            <a:off x="4844809" y="3518999"/>
            <a:ext cx="336791" cy="1675651"/>
          </a:xfrm>
          <a:prstGeom prst="rightBrace">
            <a:avLst>
              <a:gd name="adj1" fmla="val 28333"/>
              <a:gd name="adj2" fmla="val 50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6884841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Typelists in the database</a:t>
            </a:r>
          </a:p>
        </p:txBody>
      </p:sp>
      <p:sp>
        <p:nvSpPr>
          <p:cNvPr id="3" name="Content Placeholder 2"/>
          <p:cNvSpPr>
            <a:spLocks noGrp="1"/>
          </p:cNvSpPr>
          <p:nvPr>
            <p:ph idx="1"/>
          </p:nvPr>
        </p:nvSpPr>
        <p:spPr>
          <a:xfrm>
            <a:off x="519112" y="914400"/>
            <a:ext cx="8624887" cy="2743200"/>
          </a:xfrm>
        </p:spPr>
        <p:txBody>
          <a:bodyPr/>
          <a:lstStyle/>
          <a:p>
            <a:r>
              <a:rPr lang="en-US" dirty="0"/>
              <a:t>Each typelist is stored in its own table</a:t>
            </a:r>
          </a:p>
          <a:p>
            <a:r>
              <a:rPr lang="en-US" dirty="0"/>
              <a:t>Each </a:t>
            </a:r>
            <a:r>
              <a:rPr lang="en-US" dirty="0" smtClean="0"/>
              <a:t>typekey </a:t>
            </a:r>
            <a:r>
              <a:rPr lang="en-US" dirty="0"/>
              <a:t>is </a:t>
            </a:r>
            <a:r>
              <a:rPr lang="en-US" dirty="0" smtClean="0"/>
              <a:t>a foreign </a:t>
            </a:r>
            <a:r>
              <a:rPr lang="en-US" dirty="0"/>
              <a:t>key </a:t>
            </a:r>
            <a:r>
              <a:rPr lang="en-US" dirty="0" smtClean="0"/>
              <a:t>a single row in a typelist </a:t>
            </a:r>
            <a:r>
              <a:rPr lang="en-US" dirty="0"/>
              <a:t>table</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700" y="2582863"/>
            <a:ext cx="2373313" cy="31765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6" descr="database 5 - typelis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82863"/>
            <a:ext cx="4562475" cy="3200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flipV="1">
            <a:off x="6324600" y="3124200"/>
            <a:ext cx="1903413" cy="228600"/>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4191000" y="3700191"/>
            <a:ext cx="904875" cy="196658"/>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Elbow Connector 7"/>
          <p:cNvCxnSpPr>
            <a:stCxn id="7" idx="3"/>
            <a:endCxn id="6" idx="1"/>
          </p:cNvCxnSpPr>
          <p:nvPr/>
        </p:nvCxnSpPr>
        <p:spPr bwMode="auto">
          <a:xfrm flipV="1">
            <a:off x="5095875" y="3238500"/>
            <a:ext cx="1228725" cy="560020"/>
          </a:xfrm>
          <a:prstGeom prst="bentConnector3">
            <a:avLst>
              <a:gd name="adj1" fmla="val 50000"/>
            </a:avLst>
          </a:prstGeom>
          <a:noFill/>
          <a:ln w="28575" algn="ctr">
            <a:solidFill>
              <a:srgbClr val="D33941"/>
            </a:solidFill>
            <a:round/>
            <a:headEnd/>
            <a:tailEnd/>
          </a:ln>
          <a:effectLst>
            <a:outerShdw blurRad="50800" dist="38100" dir="2700000" algn="tl" rotWithShape="0">
              <a:prstClr val="black">
                <a:alpha val="40000"/>
              </a:prstClr>
            </a:outerShdw>
          </a:effectLst>
        </p:spPr>
      </p:cxnSp>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2209800"/>
            <a:ext cx="1698625" cy="4984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77200" y="2368585"/>
            <a:ext cx="698500" cy="6794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64007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Subtype typelists</a:t>
            </a:r>
            <a:endParaRPr lang="en-US" dirty="0"/>
          </a:p>
        </p:txBody>
      </p:sp>
      <p:sp>
        <p:nvSpPr>
          <p:cNvPr id="3" name="Content Placeholder 2"/>
          <p:cNvSpPr>
            <a:spLocks noGrp="1"/>
          </p:cNvSpPr>
          <p:nvPr>
            <p:ph idx="1"/>
          </p:nvPr>
        </p:nvSpPr>
        <p:spPr>
          <a:xfrm>
            <a:off x="519113" y="914400"/>
            <a:ext cx="8167687" cy="2743200"/>
          </a:xfrm>
        </p:spPr>
        <p:txBody>
          <a:bodyPr/>
          <a:lstStyle/>
          <a:p>
            <a:r>
              <a:rPr lang="en-US" dirty="0" smtClean="0"/>
              <a:t>Subtyped entity automatically creates</a:t>
            </a:r>
            <a:br>
              <a:rPr lang="en-US" dirty="0" smtClean="0"/>
            </a:br>
            <a:r>
              <a:rPr lang="en-US" dirty="0" smtClean="0"/>
              <a:t>typelist table of all subtypes</a:t>
            </a:r>
          </a:p>
          <a:p>
            <a:pPr lvl="1"/>
            <a:r>
              <a:rPr lang="en-US" dirty="0" smtClean="0"/>
              <a:t>Table of </a:t>
            </a:r>
            <a:r>
              <a:rPr lang="en-US" dirty="0"/>
              <a:t>all </a:t>
            </a:r>
            <a:r>
              <a:rPr lang="en-US" dirty="0" smtClean="0"/>
              <a:t>subtypes for the supertype parent</a:t>
            </a:r>
          </a:p>
          <a:p>
            <a:pPr lvl="1"/>
            <a:r>
              <a:rPr lang="en-US" dirty="0" smtClean="0"/>
              <a:t>ID integer </a:t>
            </a:r>
            <a:r>
              <a:rPr lang="en-US" dirty="0"/>
              <a:t>value </a:t>
            </a:r>
            <a:r>
              <a:rPr lang="en-US" dirty="0" smtClean="0"/>
              <a:t>uniquely identifies the subtype</a:t>
            </a:r>
            <a:endParaRPr lang="en-US" dirty="0"/>
          </a:p>
          <a:p>
            <a:pPr lvl="1"/>
            <a:r>
              <a:rPr lang="en-US" dirty="0" smtClean="0"/>
              <a:t>Typecode </a:t>
            </a:r>
            <a:r>
              <a:rPr lang="en-US" dirty="0"/>
              <a:t>describes </a:t>
            </a:r>
            <a:r>
              <a:rPr lang="en-US" dirty="0" smtClean="0"/>
              <a:t>subtype</a:t>
            </a:r>
            <a:endParaRPr lang="en-US" dirty="0"/>
          </a:p>
          <a:p>
            <a:r>
              <a:rPr lang="en-US" dirty="0" smtClean="0"/>
              <a:t>Subtype </a:t>
            </a:r>
            <a:r>
              <a:rPr lang="en-US" dirty="0"/>
              <a:t>column </a:t>
            </a:r>
            <a:r>
              <a:rPr lang="en-US" dirty="0" smtClean="0"/>
              <a:t>in the supertype table points to the unique ID row in the typelist table</a:t>
            </a:r>
            <a:endParaRPr lang="en-US" dirty="0"/>
          </a:p>
          <a:p>
            <a:endParaRPr lang="en-US" dirty="0"/>
          </a:p>
        </p:txBody>
      </p:sp>
      <p:pic>
        <p:nvPicPr>
          <p:cNvPr id="4"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b="37732"/>
          <a:stretch/>
        </p:blipFill>
        <p:spPr bwMode="auto">
          <a:xfrm>
            <a:off x="533400" y="3860800"/>
            <a:ext cx="8093660" cy="2563086"/>
          </a:xfrm>
          <a:prstGeom prst="rect">
            <a:avLst/>
          </a:prstGeom>
          <a:noFill/>
          <a:ln w="12700">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6" descr="C:\Users\pniemeyer\Desktop\Draft\snag-56.jpg"/>
          <p:cNvPicPr>
            <a:picLocks noChangeAspect="1" noChangeArrowheads="1"/>
          </p:cNvPicPr>
          <p:nvPr/>
        </p:nvPicPr>
        <p:blipFill rotWithShape="1">
          <a:blip r:embed="rId4">
            <a:extLst>
              <a:ext uri="{28A0092B-C50C-407E-A947-70E740481C1C}">
                <a14:useLocalDpi xmlns:a14="http://schemas.microsoft.com/office/drawing/2010/main" val="0"/>
              </a:ext>
            </a:extLst>
          </a:blip>
          <a:srcRect l="135" t="179" r="-135" b="73771"/>
          <a:stretch/>
        </p:blipFill>
        <p:spPr bwMode="auto">
          <a:xfrm>
            <a:off x="6615079" y="990600"/>
            <a:ext cx="1986581" cy="1524063"/>
          </a:xfrm>
          <a:prstGeom prst="rect">
            <a:avLst/>
          </a:prstGeom>
          <a:noFill/>
          <a:ln w="12700">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7781340" y="5234715"/>
            <a:ext cx="820320" cy="1166085"/>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6615079" y="2209737"/>
            <a:ext cx="2011981" cy="304863"/>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7" idx="3"/>
            <a:endCxn id="6" idx="3"/>
          </p:cNvCxnSpPr>
          <p:nvPr/>
        </p:nvCxnSpPr>
        <p:spPr bwMode="auto">
          <a:xfrm flipH="1">
            <a:off x="8601660" y="2362169"/>
            <a:ext cx="25400" cy="3455589"/>
          </a:xfrm>
          <a:prstGeom prst="bentConnector3">
            <a:avLst>
              <a:gd name="adj1" fmla="val -900000"/>
            </a:avLst>
          </a:prstGeom>
          <a:noFill/>
          <a:ln w="28575" algn="ctr">
            <a:solidFill>
              <a:srgbClr val="D33941"/>
            </a:solidFill>
            <a:round/>
            <a:headEnd/>
            <a:tailEn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35808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 configuration tasks</a:t>
            </a:r>
          </a:p>
        </p:txBody>
      </p:sp>
      <p:sp>
        <p:nvSpPr>
          <p:cNvPr id="3" name="Content Placeholder 2"/>
          <p:cNvSpPr>
            <a:spLocks noGrp="1"/>
          </p:cNvSpPr>
          <p:nvPr>
            <p:ph idx="1"/>
          </p:nvPr>
        </p:nvSpPr>
        <p:spPr/>
        <p:txBody>
          <a:bodyPr/>
          <a:lstStyle/>
          <a:p>
            <a:r>
              <a:rPr lang="en-US" dirty="0"/>
              <a:t>Creating new entities</a:t>
            </a:r>
          </a:p>
          <a:p>
            <a:r>
              <a:rPr lang="en-US" dirty="0"/>
              <a:t>Extending existing entities</a:t>
            </a:r>
          </a:p>
          <a:p>
            <a:r>
              <a:rPr lang="en-US" dirty="0"/>
              <a:t>Creating typelists</a:t>
            </a:r>
          </a:p>
          <a:p>
            <a:r>
              <a:rPr lang="en-US" dirty="0"/>
              <a:t>Extending existing typelists</a:t>
            </a:r>
          </a:p>
          <a:p>
            <a:pPr>
              <a:buFont typeface="Arial" charset="0"/>
              <a:buChar char="•"/>
            </a:pPr>
            <a:r>
              <a:rPr lang="en-US" dirty="0"/>
              <a:t>Following lessons discuss data model configuration tasks</a:t>
            </a:r>
          </a:p>
          <a:p>
            <a:endParaRPr lang="en-US" dirty="0"/>
          </a:p>
        </p:txBody>
      </p:sp>
    </p:spTree>
    <p:extLst>
      <p:ext uri="{BB962C8B-B14F-4D97-AF65-F5344CB8AC3E}">
        <p14:creationId xmlns:p14="http://schemas.microsoft.com/office/powerpoint/2010/main" val="22701122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Contents of the data model</a:t>
            </a:r>
          </a:p>
          <a:p>
            <a:r>
              <a:rPr lang="en-US" dirty="0">
                <a:solidFill>
                  <a:schemeClr val="bg1"/>
                </a:solidFill>
              </a:rPr>
              <a:t>The Data Dictionary</a:t>
            </a:r>
          </a:p>
          <a:p>
            <a:r>
              <a:rPr lang="en-US" dirty="0"/>
              <a:t>Objects and the data model</a:t>
            </a:r>
          </a:p>
          <a:p>
            <a:endParaRPr lang="en-US" dirty="0"/>
          </a:p>
        </p:txBody>
      </p:sp>
    </p:spTree>
    <p:extLst>
      <p:ext uri="{BB962C8B-B14F-4D97-AF65-F5344CB8AC3E}">
        <p14:creationId xmlns:p14="http://schemas.microsoft.com/office/powerpoint/2010/main" val="10228135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contents of a Guidewire data model</a:t>
            </a:r>
          </a:p>
          <a:p>
            <a:pPr lvl="1"/>
            <a:r>
              <a:rPr lang="en-US" dirty="0"/>
              <a:t>Identify information about a given application's data model</a:t>
            </a:r>
          </a:p>
          <a:p>
            <a:pPr lvl="1"/>
            <a:r>
              <a:rPr lang="en-US" dirty="0"/>
              <a:t>Reference entity fields using dot notation</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The Data Dictionary</a:t>
            </a:r>
          </a:p>
        </p:txBody>
      </p:sp>
      <p:sp>
        <p:nvSpPr>
          <p:cNvPr id="5" name="Content Placeholder 4"/>
          <p:cNvSpPr>
            <a:spLocks noGrp="1"/>
          </p:cNvSpPr>
          <p:nvPr>
            <p:ph sz="half" idx="2"/>
          </p:nvPr>
        </p:nvSpPr>
        <p:spPr>
          <a:xfrm>
            <a:off x="5638800" y="914401"/>
            <a:ext cx="3185160" cy="5475289"/>
          </a:xfrm>
        </p:spPr>
        <p:txBody>
          <a:bodyPr/>
          <a:lstStyle/>
          <a:p>
            <a:pPr>
              <a:buFont typeface="Arial" charset="0"/>
              <a:buChar char="•"/>
            </a:pPr>
            <a:r>
              <a:rPr lang="en-US" dirty="0"/>
              <a:t>The </a:t>
            </a:r>
            <a:r>
              <a:rPr lang="en-US" b="1" dirty="0"/>
              <a:t>Data Dictionary</a:t>
            </a:r>
            <a:r>
              <a:rPr lang="en-US" dirty="0"/>
              <a:t> </a:t>
            </a:r>
            <a:r>
              <a:rPr lang="en-US" dirty="0" smtClean="0"/>
              <a:t>documents </a:t>
            </a:r>
            <a:r>
              <a:rPr lang="en-US" dirty="0"/>
              <a:t>the entities and typelists in your application</a:t>
            </a:r>
          </a:p>
          <a:p>
            <a:pPr lvl="1"/>
            <a:r>
              <a:rPr lang="en-US" dirty="0" smtClean="0"/>
              <a:t>Collection </a:t>
            </a:r>
            <a:r>
              <a:rPr lang="en-US" dirty="0"/>
              <a:t>of HTML </a:t>
            </a:r>
            <a:r>
              <a:rPr lang="en-US" dirty="0" smtClean="0"/>
              <a:t>pages</a:t>
            </a:r>
          </a:p>
          <a:p>
            <a:pPr lvl="1"/>
            <a:r>
              <a:rPr lang="en-US" dirty="0" smtClean="0"/>
              <a:t>Requires that you regenerate </a:t>
            </a:r>
            <a:r>
              <a:rPr lang="en-US" dirty="0"/>
              <a:t/>
            </a:r>
            <a:br>
              <a:rPr lang="en-US" dirty="0"/>
            </a:br>
            <a:r>
              <a:rPr lang="en-US" dirty="0"/>
              <a:t>data </a:t>
            </a:r>
            <a:r>
              <a:rPr lang="en-US" dirty="0" smtClean="0"/>
              <a:t>dictionary</a:t>
            </a:r>
          </a:p>
          <a:p>
            <a:r>
              <a:rPr lang="en-US" dirty="0" smtClean="0"/>
              <a:t>Two primary sections:</a:t>
            </a:r>
          </a:p>
          <a:p>
            <a:pPr lvl="1"/>
            <a:r>
              <a:rPr lang="en-US" dirty="0" smtClean="0"/>
              <a:t>Data Entities</a:t>
            </a:r>
          </a:p>
          <a:p>
            <a:pPr lvl="1"/>
            <a:r>
              <a:rPr lang="en-US" dirty="0" smtClean="0"/>
              <a:t>Typelists</a:t>
            </a:r>
            <a:endParaRPr lang="en-US" dirty="0"/>
          </a:p>
          <a:p>
            <a:endParaRPr lang="en-US" dirty="0"/>
          </a:p>
        </p:txBody>
      </p:sp>
      <p:pic>
        <p:nvPicPr>
          <p:cNvPr id="8194" name="Picture 2" descr="C:\Users\sluersen\AppData\Local\Temp\SNAGHTML290bc3a.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095374"/>
            <a:ext cx="6381750" cy="4467226"/>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99197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in the Data Dictionary</a:t>
            </a:r>
          </a:p>
        </p:txBody>
      </p:sp>
      <p:sp>
        <p:nvSpPr>
          <p:cNvPr id="3" name="Content Placeholder 2"/>
          <p:cNvSpPr>
            <a:spLocks noGrp="1"/>
          </p:cNvSpPr>
          <p:nvPr>
            <p:ph idx="1"/>
          </p:nvPr>
        </p:nvSpPr>
        <p:spPr/>
        <p:txBody>
          <a:bodyPr/>
          <a:lstStyle/>
          <a:p>
            <a:r>
              <a:rPr lang="en-US" dirty="0"/>
              <a:t>Entities section lists each entity and information about it</a:t>
            </a:r>
          </a:p>
          <a:p>
            <a:r>
              <a:rPr lang="en-US" dirty="0"/>
              <a:t>To view information about given entity, click its name</a:t>
            </a:r>
          </a:p>
          <a:p>
            <a:r>
              <a:rPr lang="en-US" dirty="0" smtClean="0"/>
              <a:t>Hyperlink document is fully navigable</a:t>
            </a:r>
            <a:endParaRPr lang="en-US" dirty="0"/>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930" b="42181"/>
          <a:stretch/>
        </p:blipFill>
        <p:spPr bwMode="auto">
          <a:xfrm>
            <a:off x="533400" y="3124200"/>
            <a:ext cx="8285715" cy="331039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flipV="1">
            <a:off x="2514600" y="3124200"/>
            <a:ext cx="6304515" cy="3310398"/>
          </a:xfrm>
          <a:prstGeom prst="roundRect">
            <a:avLst>
              <a:gd name="adj" fmla="val 3380"/>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4495800"/>
            <a:ext cx="904875" cy="196658"/>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Elbow Connector 6"/>
          <p:cNvCxnSpPr>
            <a:stCxn id="6" idx="3"/>
            <a:endCxn id="5" idx="1"/>
          </p:cNvCxnSpPr>
          <p:nvPr/>
        </p:nvCxnSpPr>
        <p:spPr bwMode="auto">
          <a:xfrm>
            <a:off x="1438275" y="4594129"/>
            <a:ext cx="1076325" cy="185270"/>
          </a:xfrm>
          <a:prstGeom prst="bentConnector3">
            <a:avLst>
              <a:gd name="adj1" fmla="val 50000"/>
            </a:avLst>
          </a:prstGeom>
          <a:noFill/>
          <a:ln w="28575" algn="ctr">
            <a:solidFill>
              <a:srgbClr val="D33941"/>
            </a:solidFill>
            <a:round/>
            <a:headEnd/>
            <a:tailEn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1360426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header</a:t>
            </a:r>
            <a:endParaRPr lang="en-US" dirty="0"/>
          </a:p>
        </p:txBody>
      </p:sp>
      <p:sp>
        <p:nvSpPr>
          <p:cNvPr id="3" name="Content Placeholder 2"/>
          <p:cNvSpPr>
            <a:spLocks noGrp="1"/>
          </p:cNvSpPr>
          <p:nvPr>
            <p:ph idx="1"/>
          </p:nvPr>
        </p:nvSpPr>
        <p:spPr>
          <a:xfrm>
            <a:off x="519113" y="2895600"/>
            <a:ext cx="8318500" cy="3505200"/>
          </a:xfrm>
        </p:spPr>
        <p:txBody>
          <a:bodyPr/>
          <a:lstStyle/>
          <a:p>
            <a:r>
              <a:rPr lang="en-US" dirty="0"/>
              <a:t>Entity name and name of database table</a:t>
            </a:r>
          </a:p>
          <a:p>
            <a:r>
              <a:rPr lang="en-US" dirty="0"/>
              <a:t>Delegate entities (if any)</a:t>
            </a:r>
          </a:p>
          <a:p>
            <a:pPr lvl="1"/>
            <a:r>
              <a:rPr lang="en-US" dirty="0"/>
              <a:t>Delegates define fields and behaviors needed by multiple entities, such as "Assignable" or "</a:t>
            </a:r>
            <a:r>
              <a:rPr lang="en-US" dirty="0" err="1"/>
              <a:t>ABLinkable</a:t>
            </a:r>
            <a:r>
              <a:rPr lang="en-US" dirty="0"/>
              <a:t> (to other apps)"</a:t>
            </a:r>
          </a:p>
          <a:p>
            <a:r>
              <a:rPr lang="en-US" dirty="0"/>
              <a:t>Entity attributes (for definition of each, click "    ")</a:t>
            </a:r>
          </a:p>
          <a:p>
            <a:r>
              <a:rPr lang="en-US" dirty="0"/>
              <a:t>Other entities with foreign key and array references to this entity</a:t>
            </a:r>
          </a:p>
          <a:p>
            <a:endParaRPr lang="en-US" dirty="0"/>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1" y="914400"/>
            <a:ext cx="8401050" cy="161221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7" name="Elbow Connector 6"/>
          <p:cNvCxnSpPr/>
          <p:nvPr/>
        </p:nvCxnSpPr>
        <p:spPr bwMode="auto">
          <a:xfrm rot="5400000" flipH="1" flipV="1">
            <a:off x="6196806" y="2759868"/>
            <a:ext cx="2832100" cy="1274763"/>
          </a:xfrm>
          <a:prstGeom prst="bentConnector4">
            <a:avLst>
              <a:gd name="adj1" fmla="val -8072"/>
              <a:gd name="adj2" fmla="val 132877"/>
            </a:avLst>
          </a:prstGeom>
          <a:noFill/>
          <a:ln w="28575">
            <a:solidFill>
              <a:schemeClr val="accent1"/>
            </a:solidFill>
            <a:round/>
            <a:headEnd type="none" w="med"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 name="Rounded Rectangle 14"/>
          <p:cNvSpPr/>
          <p:nvPr/>
        </p:nvSpPr>
        <p:spPr bwMode="auto">
          <a:xfrm>
            <a:off x="8077200" y="1981200"/>
            <a:ext cx="173038" cy="228600"/>
          </a:xfrm>
          <a:prstGeom prst="roundRect">
            <a:avLst/>
          </a:prstGeom>
          <a:no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075" y="45847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204067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Subtypes list</a:t>
            </a:r>
          </a:p>
        </p:txBody>
      </p:sp>
      <p:sp>
        <p:nvSpPr>
          <p:cNvPr id="4" name="Content Placeholder 3"/>
          <p:cNvSpPr>
            <a:spLocks noGrp="1"/>
          </p:cNvSpPr>
          <p:nvPr>
            <p:ph sz="half" idx="2"/>
          </p:nvPr>
        </p:nvSpPr>
        <p:spPr>
          <a:xfrm>
            <a:off x="4876799" y="914401"/>
            <a:ext cx="3960813" cy="5475289"/>
          </a:xfrm>
        </p:spPr>
        <p:txBody>
          <a:bodyPr/>
          <a:lstStyle/>
          <a:p>
            <a:r>
              <a:rPr lang="en-US" dirty="0"/>
              <a:t>If entity is subtyped, it has subtypes list</a:t>
            </a:r>
          </a:p>
          <a:p>
            <a:r>
              <a:rPr lang="en-US" dirty="0"/>
              <a:t>Identifies all child subtypes</a:t>
            </a:r>
          </a:p>
          <a:p>
            <a:r>
              <a:rPr lang="en-US" dirty="0"/>
              <a:t>Includes links to each subtype</a:t>
            </a:r>
          </a:p>
          <a:p>
            <a:endParaRPr lang="en-US"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32" y="892935"/>
            <a:ext cx="4097337" cy="5226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4867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a:t>
            </a:r>
          </a:p>
        </p:txBody>
      </p:sp>
      <p:pic>
        <p:nvPicPr>
          <p:cNvPr id="4"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382713"/>
            <a:ext cx="6883400" cy="50784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Line 7"/>
          <p:cNvSpPr>
            <a:spLocks noChangeShapeType="1"/>
          </p:cNvSpPr>
          <p:nvPr/>
        </p:nvSpPr>
        <p:spPr bwMode="auto">
          <a:xfrm flipV="1">
            <a:off x="3506788" y="1201738"/>
            <a:ext cx="449262" cy="981075"/>
          </a:xfrm>
          <a:prstGeom prst="line">
            <a:avLst/>
          </a:prstGeom>
          <a:noFill/>
          <a:ln w="28575">
            <a:solidFill>
              <a:srgbClr val="990099"/>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 name="Line 9"/>
          <p:cNvSpPr>
            <a:spLocks noChangeShapeType="1"/>
          </p:cNvSpPr>
          <p:nvPr/>
        </p:nvSpPr>
        <p:spPr bwMode="auto">
          <a:xfrm flipH="1">
            <a:off x="3352800" y="2147888"/>
            <a:ext cx="2901950" cy="681037"/>
          </a:xfrm>
          <a:prstGeom prst="line">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Text Box 5"/>
          <p:cNvSpPr txBox="1">
            <a:spLocks noChangeArrowheads="1"/>
          </p:cNvSpPr>
          <p:nvPr/>
        </p:nvSpPr>
        <p:spPr bwMode="auto">
          <a:xfrm>
            <a:off x="6259513" y="1897063"/>
            <a:ext cx="2590800" cy="646112"/>
          </a:xfrm>
          <a:prstGeom prst="rect">
            <a:avLst/>
          </a:prstGeom>
          <a:solidFill>
            <a:schemeClr val="tx1"/>
          </a:solidFill>
          <a:ln w="28575" algn="ctr">
            <a:solidFill>
              <a:schemeClr val="accent1"/>
            </a:solidFill>
            <a:miter lim="800000"/>
            <a:headEnd/>
            <a:tailEnd/>
          </a:ln>
          <a:effectLst>
            <a:outerShdw blurRad="50800" dist="38100" dir="2700000" algn="tl" rotWithShape="0">
              <a:prstClr val="black">
                <a:alpha val="40000"/>
              </a:prstClr>
            </a:outerShdw>
          </a:effectLst>
        </p:spPr>
        <p:txBody>
          <a:bodyPr lIns="91440" tIns="45720" rIns="91440" b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solidFill>
                  <a:schemeClr val="accent1"/>
                </a:solidFill>
                <a:latin typeface="+mn-lt"/>
              </a:rPr>
              <a:t>foreign keys have link to related entity</a:t>
            </a:r>
          </a:p>
        </p:txBody>
      </p:sp>
      <p:sp>
        <p:nvSpPr>
          <p:cNvPr id="9" name="Text Box 10"/>
          <p:cNvSpPr txBox="1">
            <a:spLocks noChangeArrowheads="1"/>
          </p:cNvSpPr>
          <p:nvPr/>
        </p:nvSpPr>
        <p:spPr bwMode="auto">
          <a:xfrm>
            <a:off x="1617663" y="914400"/>
            <a:ext cx="14335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rgbClr val="990099"/>
                </a:solidFill>
                <a:latin typeface="+mn-lt"/>
              </a:rPr>
              <a:t>data type</a:t>
            </a:r>
          </a:p>
        </p:txBody>
      </p:sp>
      <p:sp>
        <p:nvSpPr>
          <p:cNvPr id="10" name="Text Box 11"/>
          <p:cNvSpPr txBox="1">
            <a:spLocks noChangeArrowheads="1"/>
          </p:cNvSpPr>
          <p:nvPr/>
        </p:nvSpPr>
        <p:spPr bwMode="auto">
          <a:xfrm>
            <a:off x="533400" y="914400"/>
            <a:ext cx="8572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rgbClr val="990099"/>
                </a:solidFill>
                <a:latin typeface="+mn-lt"/>
              </a:rPr>
              <a:t>name</a:t>
            </a:r>
          </a:p>
        </p:txBody>
      </p:sp>
      <p:sp>
        <p:nvSpPr>
          <p:cNvPr id="12" name="Line 13"/>
          <p:cNvSpPr>
            <a:spLocks noChangeShapeType="1"/>
          </p:cNvSpPr>
          <p:nvPr/>
        </p:nvSpPr>
        <p:spPr bwMode="auto">
          <a:xfrm>
            <a:off x="2333625" y="1222375"/>
            <a:ext cx="233363" cy="917575"/>
          </a:xfrm>
          <a:prstGeom prst="line">
            <a:avLst/>
          </a:prstGeom>
          <a:noFill/>
          <a:ln w="28575">
            <a:solidFill>
              <a:srgbClr val="990099"/>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Text Box 14"/>
          <p:cNvSpPr txBox="1">
            <a:spLocks noChangeArrowheads="1"/>
          </p:cNvSpPr>
          <p:nvPr/>
        </p:nvSpPr>
        <p:spPr bwMode="auto">
          <a:xfrm>
            <a:off x="3208338" y="914400"/>
            <a:ext cx="15382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rgbClr val="990099"/>
                </a:solidFill>
                <a:latin typeface="+mn-lt"/>
              </a:rPr>
              <a:t>properties</a:t>
            </a:r>
          </a:p>
        </p:txBody>
      </p:sp>
      <p:sp>
        <p:nvSpPr>
          <p:cNvPr id="14" name="Text Box 16"/>
          <p:cNvSpPr txBox="1">
            <a:spLocks noChangeArrowheads="1"/>
          </p:cNvSpPr>
          <p:nvPr/>
        </p:nvSpPr>
        <p:spPr bwMode="auto">
          <a:xfrm>
            <a:off x="5175250" y="914400"/>
            <a:ext cx="14462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rgbClr val="990099"/>
                </a:solidFill>
                <a:latin typeface="+mn-lt"/>
              </a:rPr>
              <a:t>description</a:t>
            </a:r>
          </a:p>
        </p:txBody>
      </p:sp>
      <p:sp>
        <p:nvSpPr>
          <p:cNvPr id="15" name="Line 17"/>
          <p:cNvSpPr>
            <a:spLocks noChangeShapeType="1"/>
          </p:cNvSpPr>
          <p:nvPr/>
        </p:nvSpPr>
        <p:spPr bwMode="auto">
          <a:xfrm flipV="1">
            <a:off x="3914775" y="1235075"/>
            <a:ext cx="1801813" cy="1130300"/>
          </a:xfrm>
          <a:prstGeom prst="line">
            <a:avLst/>
          </a:prstGeom>
          <a:noFill/>
          <a:ln w="28575">
            <a:solidFill>
              <a:srgbClr val="990099"/>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Text Box 22"/>
          <p:cNvSpPr txBox="1">
            <a:spLocks noChangeArrowheads="1"/>
          </p:cNvSpPr>
          <p:nvPr/>
        </p:nvSpPr>
        <p:spPr bwMode="auto">
          <a:xfrm>
            <a:off x="6261100" y="2686055"/>
            <a:ext cx="2587625" cy="923928"/>
          </a:xfrm>
          <a:prstGeom prst="rect">
            <a:avLst/>
          </a:prstGeom>
          <a:solidFill>
            <a:schemeClr val="tx1"/>
          </a:solidFill>
          <a:ln w="28575" algn="ctr">
            <a:solidFill>
              <a:schemeClr val="accent1"/>
            </a:solidFill>
            <a:miter lim="800000"/>
            <a:headEnd/>
            <a:tailEnd/>
          </a:ln>
          <a:effectLst>
            <a:outerShdw blurRad="50800" dist="38100" dir="2700000" algn="tl" rotWithShape="0">
              <a:prstClr val="black">
                <a:alpha val="40000"/>
              </a:prstClr>
            </a:outerShdw>
          </a:effectLst>
        </p:spPr>
        <p:txBody>
          <a:bodyPr lIns="91440" tIns="45720" rIns="45720" bIns="45720">
            <a:spAutoFit/>
          </a:bodyPr>
          <a:lstStyle>
            <a:defPPr>
              <a:defRPr lang="en-US"/>
            </a:defPPr>
            <a:lvl1pPr>
              <a:defRPr b="0">
                <a:solidFill>
                  <a:schemeClr val="accent1"/>
                </a:solidFill>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expandable list of UI files that display field </a:t>
            </a:r>
            <a:r>
              <a:rPr lang="en-US" dirty="0" smtClean="0"/>
              <a:t/>
            </a:r>
            <a:br>
              <a:rPr lang="en-US" dirty="0" smtClean="0"/>
            </a:br>
            <a:r>
              <a:rPr lang="en-US" dirty="0" smtClean="0"/>
              <a:t>(</a:t>
            </a:r>
            <a:r>
              <a:rPr lang="en-US" dirty="0"/>
              <a:t>if field is used in UI)</a:t>
            </a:r>
          </a:p>
        </p:txBody>
      </p:sp>
      <p:sp>
        <p:nvSpPr>
          <p:cNvPr id="20" name="Text Box 24"/>
          <p:cNvSpPr txBox="1">
            <a:spLocks noChangeArrowheads="1"/>
          </p:cNvSpPr>
          <p:nvPr/>
        </p:nvSpPr>
        <p:spPr bwMode="auto">
          <a:xfrm>
            <a:off x="6256338" y="3746501"/>
            <a:ext cx="2593975" cy="646113"/>
          </a:xfrm>
          <a:prstGeom prst="rect">
            <a:avLst/>
          </a:prstGeom>
          <a:solidFill>
            <a:schemeClr val="tx1"/>
          </a:solidFill>
          <a:ln w="28575" algn="ctr">
            <a:solidFill>
              <a:schemeClr val="accent1"/>
            </a:solidFill>
            <a:miter lim="800000"/>
            <a:headEnd/>
            <a:tailEnd/>
          </a:ln>
          <a:effectLst>
            <a:outerShdw blurRad="50800" dist="38100" dir="2700000" algn="tl" rotWithShape="0">
              <a:prstClr val="black">
                <a:alpha val="40000"/>
              </a:prstClr>
            </a:outerShdw>
          </a:effectLst>
        </p:spPr>
        <p:txBody>
          <a:bodyPr lIns="91440" tIns="45720" rIns="45720" bIns="45720">
            <a:spAutoFit/>
          </a:bodyPr>
          <a:lstStyle>
            <a:defPPr>
              <a:defRPr lang="en-US"/>
            </a:defPPr>
            <a:lvl1pPr>
              <a:defRPr b="0">
                <a:solidFill>
                  <a:schemeClr val="accent1"/>
                </a:solidFill>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extensions to entity</a:t>
            </a:r>
            <a:br>
              <a:rPr lang="en-US" dirty="0"/>
            </a:br>
            <a:r>
              <a:rPr lang="en-US" dirty="0"/>
              <a:t>in dark blue</a:t>
            </a:r>
          </a:p>
        </p:txBody>
      </p:sp>
      <p:sp>
        <p:nvSpPr>
          <p:cNvPr id="24" name="Line 27"/>
          <p:cNvSpPr>
            <a:spLocks noChangeShapeType="1"/>
          </p:cNvSpPr>
          <p:nvPr/>
        </p:nvSpPr>
        <p:spPr bwMode="auto">
          <a:xfrm flipH="1">
            <a:off x="3914775" y="5740414"/>
            <a:ext cx="2339975" cy="158750"/>
          </a:xfrm>
          <a:prstGeom prst="line">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 name="Line 18"/>
          <p:cNvSpPr>
            <a:spLocks noChangeShapeType="1"/>
          </p:cNvSpPr>
          <p:nvPr/>
        </p:nvSpPr>
        <p:spPr bwMode="auto">
          <a:xfrm flipH="1">
            <a:off x="3675063" y="4892675"/>
            <a:ext cx="2576513" cy="333375"/>
          </a:xfrm>
          <a:prstGeom prst="line">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cxnSp>
        <p:nvCxnSpPr>
          <p:cNvPr id="36" name="Elbow Connector 35"/>
          <p:cNvCxnSpPr>
            <a:stCxn id="10" idx="2"/>
          </p:cNvCxnSpPr>
          <p:nvPr/>
        </p:nvCxnSpPr>
        <p:spPr bwMode="auto">
          <a:xfrm rot="16200000" flipH="1">
            <a:off x="856843" y="1296580"/>
            <a:ext cx="866003" cy="655639"/>
          </a:xfrm>
          <a:prstGeom prst="bentConnector3">
            <a:avLst>
              <a:gd name="adj1" fmla="val 7105"/>
            </a:avLst>
          </a:prstGeom>
          <a:noFill/>
          <a:ln w="28575">
            <a:solidFill>
              <a:srgbClr val="990099"/>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1" name="Elbow Connector 40"/>
          <p:cNvCxnSpPr>
            <a:stCxn id="17" idx="1"/>
          </p:cNvCxnSpPr>
          <p:nvPr/>
        </p:nvCxnSpPr>
        <p:spPr bwMode="auto">
          <a:xfrm rot="10800000" flipV="1">
            <a:off x="3506788" y="3148019"/>
            <a:ext cx="2754312" cy="1066802"/>
          </a:xfrm>
          <a:prstGeom prst="bentConnector3">
            <a:avLst>
              <a:gd name="adj1" fmla="val 34784"/>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3" name="Elbow Connector 42"/>
          <p:cNvCxnSpPr>
            <a:stCxn id="20" idx="1"/>
          </p:cNvCxnSpPr>
          <p:nvPr/>
        </p:nvCxnSpPr>
        <p:spPr bwMode="auto">
          <a:xfrm rot="10800000" flipV="1">
            <a:off x="3352800" y="4069558"/>
            <a:ext cx="2903538" cy="426242"/>
          </a:xfrm>
          <a:prstGeom prst="bentConnector3">
            <a:avLst>
              <a:gd name="adj1" fmla="val 25068"/>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6" name="Text Box 8"/>
          <p:cNvSpPr txBox="1">
            <a:spLocks noChangeArrowheads="1"/>
          </p:cNvSpPr>
          <p:nvPr/>
        </p:nvSpPr>
        <p:spPr bwMode="auto">
          <a:xfrm>
            <a:off x="6254751" y="4495800"/>
            <a:ext cx="2595563" cy="646113"/>
          </a:xfrm>
          <a:prstGeom prst="rect">
            <a:avLst/>
          </a:prstGeom>
          <a:solidFill>
            <a:schemeClr val="tx1"/>
          </a:solidFill>
          <a:ln w="28575" algn="ctr">
            <a:solidFill>
              <a:schemeClr val="accent1"/>
            </a:solidFill>
            <a:miter lim="800000"/>
            <a:headEnd/>
            <a:tailEnd/>
          </a:ln>
          <a:effectLst>
            <a:outerShdw blurRad="50800" dist="38100" dir="2700000" algn="tl" rotWithShape="0">
              <a:prstClr val="black">
                <a:alpha val="40000"/>
              </a:prstClr>
            </a:outerShdw>
          </a:effectLst>
        </p:spPr>
        <p:txBody>
          <a:bodyPr lIns="91440" tIns="45720" rIns="45720" bIns="45720">
            <a:spAutoFit/>
          </a:bodyPr>
          <a:lstStyle>
            <a:defPPr>
              <a:defRPr lang="en-US"/>
            </a:defPPr>
            <a:lvl1pPr>
              <a:defRPr b="0">
                <a:solidFill>
                  <a:schemeClr val="accent1"/>
                </a:solidFill>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virtual properties identified</a:t>
            </a:r>
          </a:p>
        </p:txBody>
      </p:sp>
      <p:sp>
        <p:nvSpPr>
          <p:cNvPr id="23" name="Text Box 26"/>
          <p:cNvSpPr txBox="1">
            <a:spLocks noChangeArrowheads="1"/>
          </p:cNvSpPr>
          <p:nvPr/>
        </p:nvSpPr>
        <p:spPr bwMode="auto">
          <a:xfrm>
            <a:off x="6256338" y="5576901"/>
            <a:ext cx="2593975" cy="646114"/>
          </a:xfrm>
          <a:prstGeom prst="rect">
            <a:avLst/>
          </a:prstGeom>
          <a:solidFill>
            <a:schemeClr val="tx1"/>
          </a:solidFill>
          <a:ln w="28575" algn="ctr">
            <a:solidFill>
              <a:schemeClr val="accent1"/>
            </a:solidFill>
            <a:miter lim="800000"/>
            <a:headEnd/>
            <a:tailEnd/>
          </a:ln>
          <a:effectLst>
            <a:outerShdw blurRad="50800" dist="38100" dir="2700000" algn="tl" rotWithShape="0">
              <a:prstClr val="black">
                <a:alpha val="40000"/>
              </a:prstClr>
            </a:outerShdw>
          </a:effectLst>
        </p:spPr>
        <p:txBody>
          <a:bodyPr lIns="91440" tIns="45720" rIns="45720" bIns="45720">
            <a:spAutoFit/>
          </a:bodyPr>
          <a:lstStyle>
            <a:defPPr>
              <a:defRPr lang="en-US"/>
            </a:defPPr>
            <a:lvl1pPr>
              <a:defRPr b="0">
                <a:solidFill>
                  <a:schemeClr val="accent1"/>
                </a:solidFill>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typekeys have link to typelist</a:t>
            </a:r>
          </a:p>
        </p:txBody>
      </p:sp>
    </p:spTree>
    <p:extLst>
      <p:ext uri="{BB962C8B-B14F-4D97-AF65-F5344CB8AC3E}">
        <p14:creationId xmlns:p14="http://schemas.microsoft.com/office/powerpoint/2010/main" val="316731919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sz="half" idx="1"/>
          </p:nvPr>
        </p:nvSpPr>
        <p:spPr/>
        <p:txBody>
          <a:bodyPr/>
          <a:lstStyle/>
          <a:p>
            <a:r>
              <a:rPr lang="en-US" dirty="0" smtClean="0"/>
              <a:t>Each array </a:t>
            </a:r>
            <a:r>
              <a:rPr lang="en-US" dirty="0"/>
              <a:t>includes </a:t>
            </a:r>
            <a:r>
              <a:rPr lang="en-US" dirty="0" smtClean="0"/>
              <a:t>a link </a:t>
            </a:r>
            <a:r>
              <a:rPr lang="en-US" dirty="0"/>
              <a:t>to </a:t>
            </a:r>
            <a:r>
              <a:rPr lang="en-US" dirty="0" smtClean="0"/>
              <a:t>an entity </a:t>
            </a:r>
            <a:r>
              <a:rPr lang="en-US" dirty="0"/>
              <a:t>stored within </a:t>
            </a:r>
            <a:r>
              <a:rPr lang="en-US" dirty="0" smtClean="0"/>
              <a:t>an array</a:t>
            </a:r>
          </a:p>
          <a:p>
            <a:r>
              <a:rPr lang="en-US" dirty="0" smtClean="0"/>
              <a:t>Data dictionary shows the linkage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658" y="914400"/>
            <a:ext cx="5466067" cy="4191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4502150"/>
            <a:ext cx="7522930" cy="1905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ounded Rectangle 9"/>
          <p:cNvSpPr/>
          <p:nvPr/>
        </p:nvSpPr>
        <p:spPr bwMode="auto">
          <a:xfrm>
            <a:off x="5429250" y="2508455"/>
            <a:ext cx="838200" cy="259941"/>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2" name="Elbow Connector 11"/>
          <p:cNvCxnSpPr/>
          <p:nvPr/>
        </p:nvCxnSpPr>
        <p:spPr bwMode="auto">
          <a:xfrm flipH="1">
            <a:off x="2943225" y="2758872"/>
            <a:ext cx="3324225" cy="3197225"/>
          </a:xfrm>
          <a:prstGeom prst="bentConnector3">
            <a:avLst>
              <a:gd name="adj1" fmla="val -60459"/>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7" name="Rounded Rectangle 16"/>
          <p:cNvSpPr/>
          <p:nvPr/>
        </p:nvSpPr>
        <p:spPr bwMode="auto">
          <a:xfrm>
            <a:off x="619125" y="5562600"/>
            <a:ext cx="2324100" cy="546101"/>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7080775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D 03e"/>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Effect>
                      <a14:brightnessContrast bright="-15000" contrast="15000"/>
                    </a14:imgEffect>
                  </a14:imgLayer>
                </a14:imgProps>
              </a:ext>
              <a:ext uri="{28A0092B-C50C-407E-A947-70E740481C1C}">
                <a14:useLocalDpi xmlns:a14="http://schemas.microsoft.com/office/drawing/2010/main" val="0"/>
              </a:ext>
            </a:extLst>
          </a:blip>
          <a:srcRect r="16719"/>
          <a:stretch/>
        </p:blipFill>
        <p:spPr bwMode="auto">
          <a:xfrm>
            <a:off x="381000" y="1905000"/>
            <a:ext cx="4540629" cy="42545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Subtype fields</a:t>
            </a:r>
          </a:p>
        </p:txBody>
      </p:sp>
      <p:sp>
        <p:nvSpPr>
          <p:cNvPr id="3" name="Content Placeholder 2"/>
          <p:cNvSpPr>
            <a:spLocks noGrp="1"/>
          </p:cNvSpPr>
          <p:nvPr>
            <p:ph idx="1"/>
          </p:nvPr>
        </p:nvSpPr>
        <p:spPr/>
        <p:txBody>
          <a:bodyPr/>
          <a:lstStyle/>
          <a:p>
            <a:r>
              <a:rPr lang="en-US" dirty="0"/>
              <a:t>If entity is subtyped, fields and arrays declared at each subtype level are listed in their own section</a:t>
            </a:r>
          </a:p>
          <a:p>
            <a:endParaRPr lang="en-US" dirty="0"/>
          </a:p>
        </p:txBody>
      </p:sp>
      <p:sp>
        <p:nvSpPr>
          <p:cNvPr id="6" name="Right Brace 5"/>
          <p:cNvSpPr/>
          <p:nvPr/>
        </p:nvSpPr>
        <p:spPr bwMode="auto">
          <a:xfrm rot="10800000" flipH="1">
            <a:off x="4114800" y="1905000"/>
            <a:ext cx="336791" cy="1905000"/>
          </a:xfrm>
          <a:prstGeom prst="rightBrace">
            <a:avLst>
              <a:gd name="adj1" fmla="val 28333"/>
              <a:gd name="adj2" fmla="val 50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ight Brace 6"/>
          <p:cNvSpPr/>
          <p:nvPr/>
        </p:nvSpPr>
        <p:spPr bwMode="auto">
          <a:xfrm rot="10800000" flipH="1">
            <a:off x="4114799" y="3810001"/>
            <a:ext cx="336791" cy="1905000"/>
          </a:xfrm>
          <a:prstGeom prst="rightBrace">
            <a:avLst>
              <a:gd name="adj1" fmla="val 28333"/>
              <a:gd name="adj2" fmla="val 50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3027363"/>
            <a:ext cx="5041900" cy="34702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120745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2009775"/>
            <a:ext cx="8505194" cy="42481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Typelists in the Data Dictionary</a:t>
            </a:r>
          </a:p>
        </p:txBody>
      </p:sp>
      <p:sp>
        <p:nvSpPr>
          <p:cNvPr id="3" name="Content Placeholder 2"/>
          <p:cNvSpPr>
            <a:spLocks noGrp="1"/>
          </p:cNvSpPr>
          <p:nvPr>
            <p:ph idx="1"/>
          </p:nvPr>
        </p:nvSpPr>
        <p:spPr/>
        <p:txBody>
          <a:bodyPr/>
          <a:lstStyle/>
          <a:p>
            <a:r>
              <a:rPr lang="en-US" dirty="0"/>
              <a:t>Typelists section lists each typelist and its typecodes</a:t>
            </a:r>
          </a:p>
          <a:p>
            <a:pPr lvl="1"/>
            <a:r>
              <a:rPr lang="en-US" dirty="0"/>
              <a:t>To view information about given typelist, click its name</a:t>
            </a:r>
          </a:p>
          <a:p>
            <a:endParaRPr lang="en-US" dirty="0"/>
          </a:p>
        </p:txBody>
      </p:sp>
      <p:sp>
        <p:nvSpPr>
          <p:cNvPr id="5" name="Rounded Rectangle 4"/>
          <p:cNvSpPr/>
          <p:nvPr/>
        </p:nvSpPr>
        <p:spPr bwMode="auto">
          <a:xfrm flipV="1">
            <a:off x="2285999" y="2060196"/>
            <a:ext cx="6695445" cy="4169154"/>
          </a:xfrm>
          <a:prstGeom prst="roundRect">
            <a:avLst>
              <a:gd name="adj" fmla="val 3380"/>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stCxn id="7" idx="3"/>
            <a:endCxn id="5" idx="1"/>
          </p:cNvCxnSpPr>
          <p:nvPr/>
        </p:nvCxnSpPr>
        <p:spPr bwMode="auto">
          <a:xfrm flipV="1">
            <a:off x="1962150" y="4144773"/>
            <a:ext cx="323849" cy="639235"/>
          </a:xfrm>
          <a:prstGeom prst="bentConnector3">
            <a:avLst>
              <a:gd name="adj1" fmla="val 64706"/>
            </a:avLst>
          </a:prstGeom>
          <a:noFill/>
          <a:ln w="28575" algn="ctr">
            <a:solidFill>
              <a:srgbClr val="D33941"/>
            </a:solidFill>
            <a:round/>
            <a:headEnd/>
            <a:tailEnd/>
          </a:ln>
          <a:effectLst>
            <a:outerShdw blurRad="50800" dist="38100" dir="2700000" algn="tl" rotWithShape="0">
              <a:prstClr val="black">
                <a:alpha val="40000"/>
              </a:prstClr>
            </a:outerShdw>
          </a:effectLst>
        </p:spPr>
      </p:cxnSp>
      <p:sp>
        <p:nvSpPr>
          <p:cNvPr id="7" name="Rounded Rectangle 6"/>
          <p:cNvSpPr/>
          <p:nvPr/>
        </p:nvSpPr>
        <p:spPr bwMode="auto">
          <a:xfrm>
            <a:off x="514350" y="4667250"/>
            <a:ext cx="1447800" cy="233515"/>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5129600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fields</a:t>
            </a:r>
          </a:p>
        </p:txBody>
      </p:sp>
      <p:sp>
        <p:nvSpPr>
          <p:cNvPr id="5" name="Content Placeholder 4"/>
          <p:cNvSpPr>
            <a:spLocks noGrp="1"/>
          </p:cNvSpPr>
          <p:nvPr>
            <p:ph idx="1"/>
          </p:nvPr>
        </p:nvSpPr>
        <p:spPr>
          <a:xfrm>
            <a:off x="519112" y="4800600"/>
            <a:ext cx="5957887" cy="1600199"/>
          </a:xfrm>
        </p:spPr>
        <p:txBody>
          <a:bodyPr/>
          <a:lstStyle/>
          <a:p>
            <a:r>
              <a:rPr lang="en-US" dirty="0"/>
              <a:t>Alphabetic list of every field</a:t>
            </a:r>
          </a:p>
          <a:p>
            <a:pPr lvl="1"/>
            <a:r>
              <a:rPr lang="en-US" dirty="0"/>
              <a:t>For each field, entity or entities </a:t>
            </a:r>
            <a:r>
              <a:rPr lang="en-US" dirty="0" smtClean="0"/>
              <a:t>with </a:t>
            </a:r>
            <a:br>
              <a:rPr lang="en-US" dirty="0" smtClean="0"/>
            </a:br>
            <a:r>
              <a:rPr lang="en-US" dirty="0" smtClean="0"/>
              <a:t>that </a:t>
            </a:r>
            <a:r>
              <a:rPr lang="en-US" dirty="0"/>
              <a:t>field are listed</a:t>
            </a:r>
          </a:p>
          <a:p>
            <a:pPr lvl="1"/>
            <a:r>
              <a:rPr lang="en-US" dirty="0"/>
              <a:t>Useful when looking for a field and </a:t>
            </a:r>
            <a:r>
              <a:rPr lang="en-US" dirty="0" smtClean="0"/>
              <a:t>you </a:t>
            </a:r>
            <a:br>
              <a:rPr lang="en-US" dirty="0" smtClean="0"/>
            </a:br>
            <a:r>
              <a:rPr lang="en-US" dirty="0" smtClean="0"/>
              <a:t>don't </a:t>
            </a:r>
            <a:r>
              <a:rPr lang="en-US" dirty="0"/>
              <a:t>know on which entity it is </a:t>
            </a:r>
            <a:r>
              <a:rPr lang="en-US" dirty="0" smtClean="0"/>
              <a:t>declared</a:t>
            </a:r>
            <a:endParaRPr lang="en-US" dirty="0"/>
          </a:p>
          <a:p>
            <a:endParaRPr lang="en-US" dirty="0"/>
          </a:p>
        </p:txBody>
      </p:sp>
      <p:pic>
        <p:nvPicPr>
          <p:cNvPr id="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891"/>
          <a:stretch/>
        </p:blipFill>
        <p:spPr bwMode="auto">
          <a:xfrm>
            <a:off x="546279" y="893356"/>
            <a:ext cx="5187156" cy="366570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 name="Picture 4" descr="DD 05b - all fiel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25" y="914400"/>
            <a:ext cx="2543175" cy="537565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6" name="Elbow Connector 5"/>
          <p:cNvCxnSpPr>
            <a:stCxn id="7" idx="0"/>
          </p:cNvCxnSpPr>
          <p:nvPr/>
        </p:nvCxnSpPr>
        <p:spPr bwMode="auto">
          <a:xfrm rot="5400000" flipH="1" flipV="1">
            <a:off x="3775066" y="1746241"/>
            <a:ext cx="152400" cy="4584718"/>
          </a:xfrm>
          <a:prstGeom prst="bentConnector2">
            <a:avLst/>
          </a:prstGeom>
          <a:noFill/>
          <a:ln w="28575">
            <a:solidFill>
              <a:schemeClr val="accent1"/>
            </a:solidFill>
            <a:round/>
            <a:headEnd type="none" w="med"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7" name="Rounded Rectangle 6"/>
          <p:cNvSpPr/>
          <p:nvPr/>
        </p:nvSpPr>
        <p:spPr bwMode="auto">
          <a:xfrm>
            <a:off x="1212814" y="4114800"/>
            <a:ext cx="692186" cy="230597"/>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02135973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t>
            </a:r>
            <a:r>
              <a:rPr lang="en-US" dirty="0" smtClean="0"/>
              <a:t>the data dictionary</a:t>
            </a:r>
            <a:endParaRPr lang="en-US" dirty="0"/>
          </a:p>
        </p:txBody>
      </p:sp>
      <p:sp>
        <p:nvSpPr>
          <p:cNvPr id="3" name="Content Placeholder 2"/>
          <p:cNvSpPr>
            <a:spLocks noGrp="1"/>
          </p:cNvSpPr>
          <p:nvPr>
            <p:ph idx="1"/>
          </p:nvPr>
        </p:nvSpPr>
        <p:spPr>
          <a:xfrm>
            <a:off x="519113" y="3962400"/>
            <a:ext cx="8318500" cy="2438400"/>
          </a:xfrm>
        </p:spPr>
        <p:txBody>
          <a:bodyPr/>
          <a:lstStyle/>
          <a:p>
            <a:r>
              <a:rPr lang="en-US" dirty="0"/>
              <a:t>You can (re)generate Data Dictionary:</a:t>
            </a:r>
          </a:p>
          <a:p>
            <a:pPr lvl="1"/>
            <a:r>
              <a:rPr lang="en-US" dirty="0"/>
              <a:t>After initial install (Data Dictionary is not pre-generated)</a:t>
            </a:r>
          </a:p>
          <a:p>
            <a:pPr lvl="1"/>
            <a:r>
              <a:rPr lang="en-US" dirty="0"/>
              <a:t>Any time you extend data model</a:t>
            </a:r>
          </a:p>
          <a:p>
            <a:r>
              <a:rPr lang="en-US" dirty="0"/>
              <a:t>To regenerate dictionary, from bin directory, execute:</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regen-dictionary</a:t>
            </a:r>
          </a:p>
          <a:p>
            <a:pPr lvl="1"/>
            <a:r>
              <a:rPr lang="en-US" dirty="0"/>
              <a:t>where </a:t>
            </a:r>
            <a:r>
              <a:rPr lang="en-US" b="1" dirty="0">
                <a:latin typeface="Courier New" pitchFamily="49" charset="0"/>
                <a:cs typeface="Courier New" pitchFamily="49" charset="0"/>
              </a:rPr>
              <a:t>XX</a:t>
            </a:r>
            <a:r>
              <a:rPr lang="en-US" dirty="0"/>
              <a:t> is application's two-letter code</a:t>
            </a:r>
          </a:p>
          <a:p>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05389" cy="28956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51501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Contents of the data model</a:t>
            </a:r>
          </a:p>
          <a:p>
            <a:r>
              <a:rPr lang="en-US" dirty="0"/>
              <a:t>The Data Dictionary</a:t>
            </a:r>
          </a:p>
          <a:p>
            <a:r>
              <a:rPr lang="en-US" dirty="0"/>
              <a:t>Objects and the data model</a:t>
            </a:r>
          </a:p>
          <a:p>
            <a:endParaRPr lang="en-US" dirty="0"/>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Contents of the data model</a:t>
            </a:r>
          </a:p>
          <a:p>
            <a:r>
              <a:rPr lang="en-US" dirty="0"/>
              <a:t>The Data Dictionary</a:t>
            </a:r>
          </a:p>
          <a:p>
            <a:r>
              <a:rPr lang="en-US" dirty="0">
                <a:solidFill>
                  <a:schemeClr val="bg1"/>
                </a:solidFill>
              </a:rPr>
              <a:t>Objects and the data model</a:t>
            </a:r>
          </a:p>
          <a:p>
            <a:endParaRPr lang="en-US" dirty="0"/>
          </a:p>
        </p:txBody>
      </p:sp>
    </p:spTree>
    <p:extLst>
      <p:ext uri="{BB962C8B-B14F-4D97-AF65-F5344CB8AC3E}">
        <p14:creationId xmlns:p14="http://schemas.microsoft.com/office/powerpoint/2010/main" val="117673582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776" y="118872"/>
            <a:ext cx="8726424" cy="742951"/>
          </a:xfrm>
        </p:spPr>
        <p:txBody>
          <a:bodyPr/>
          <a:lstStyle/>
          <a:p>
            <a:r>
              <a:rPr lang="en-US" dirty="0"/>
              <a:t>Data model entities in application architecture</a:t>
            </a:r>
          </a:p>
        </p:txBody>
      </p:sp>
      <p:sp>
        <p:nvSpPr>
          <p:cNvPr id="6" name="Rectangle 13"/>
          <p:cNvSpPr>
            <a:spLocks noChangeArrowheads="1"/>
          </p:cNvSpPr>
          <p:nvPr/>
        </p:nvSpPr>
        <p:spPr bwMode="auto">
          <a:xfrm>
            <a:off x="736600" y="2093913"/>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1600">
                <a:solidFill>
                  <a:schemeClr val="bg1"/>
                </a:solidFill>
              </a:rPr>
              <a:t>ABContact</a:t>
            </a:r>
          </a:p>
        </p:txBody>
      </p:sp>
      <p:sp>
        <p:nvSpPr>
          <p:cNvPr id="7" name="Folded Corner 3"/>
          <p:cNvSpPr>
            <a:spLocks noChangeArrowheads="1"/>
          </p:cNvSpPr>
          <p:nvPr/>
        </p:nvSpPr>
        <p:spPr bwMode="auto">
          <a:xfrm flipV="1">
            <a:off x="3468688" y="202088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sz="1600"/>
          </a:p>
        </p:txBody>
      </p:sp>
      <p:sp>
        <p:nvSpPr>
          <p:cNvPr id="8" name="TextBox 4"/>
          <p:cNvSpPr txBox="1">
            <a:spLocks noChangeArrowheads="1"/>
          </p:cNvSpPr>
          <p:nvPr/>
        </p:nvSpPr>
        <p:spPr bwMode="auto">
          <a:xfrm>
            <a:off x="3481388" y="198278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030A0"/>
                </a:solidFill>
                <a:latin typeface="+mn-lt"/>
                <a:ea typeface="Calibri" pitchFamily="34" charset="0"/>
                <a:cs typeface="Calibri" pitchFamily="34" charset="0"/>
              </a:rPr>
              <a:t>ABContact</a:t>
            </a:r>
          </a:p>
        </p:txBody>
      </p:sp>
      <p:sp>
        <p:nvSpPr>
          <p:cNvPr id="9" name="Rounded Rectangle 8"/>
          <p:cNvSpPr/>
          <p:nvPr/>
        </p:nvSpPr>
        <p:spPr bwMode="auto">
          <a:xfrm>
            <a:off x="3925888" y="5278438"/>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p>
        </p:txBody>
      </p:sp>
      <p:sp>
        <p:nvSpPr>
          <p:cNvPr id="10" name="TextBox 10"/>
          <p:cNvSpPr txBox="1">
            <a:spLocks noChangeArrowheads="1"/>
          </p:cNvSpPr>
          <p:nvPr/>
        </p:nvSpPr>
        <p:spPr bwMode="auto">
          <a:xfrm>
            <a:off x="3914774" y="5299075"/>
            <a:ext cx="1343025"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smtClean="0">
                <a:solidFill>
                  <a:srgbClr val="7030A0"/>
                </a:solidFill>
                <a:latin typeface="+mn-lt"/>
                <a:ea typeface="Calibri" pitchFamily="34" charset="0"/>
                <a:cs typeface="Calibri" pitchFamily="34" charset="0"/>
              </a:rPr>
              <a:t>anAB</a:t>
            </a:r>
            <a:r>
              <a:rPr lang="en-US" sz="1600" dirty="0" smtClean="0">
                <a:solidFill>
                  <a:srgbClr val="7030A0"/>
                </a:solidFill>
                <a:latin typeface="+mn-lt"/>
                <a:ea typeface="Calibri" pitchFamily="34" charset="0"/>
                <a:cs typeface="Calibri" pitchFamily="34" charset="0"/>
              </a:rPr>
              <a:t/>
            </a:r>
            <a:br>
              <a:rPr lang="en-US" sz="1600" dirty="0" smtClean="0">
                <a:solidFill>
                  <a:srgbClr val="7030A0"/>
                </a:solidFill>
                <a:latin typeface="+mn-lt"/>
                <a:ea typeface="Calibri" pitchFamily="34" charset="0"/>
                <a:cs typeface="Calibri" pitchFamily="34" charset="0"/>
              </a:rPr>
            </a:br>
            <a:r>
              <a:rPr lang="en-US" sz="1600" dirty="0" smtClean="0">
                <a:solidFill>
                  <a:srgbClr val="7030A0"/>
                </a:solidFill>
                <a:latin typeface="+mn-lt"/>
                <a:ea typeface="Calibri" pitchFamily="34" charset="0"/>
                <a:cs typeface="Calibri" pitchFamily="34" charset="0"/>
              </a:rPr>
              <a:t>Contact</a:t>
            </a:r>
            <a:endParaRPr lang="en-US" sz="1600" dirty="0">
              <a:solidFill>
                <a:srgbClr val="7030A0"/>
              </a:solidFill>
              <a:latin typeface="+mn-lt"/>
              <a:ea typeface="Calibri" pitchFamily="34" charset="0"/>
              <a:cs typeface="Calibri" pitchFamily="34" charset="0"/>
            </a:endParaRPr>
          </a:p>
        </p:txBody>
      </p:sp>
      <p:grpSp>
        <p:nvGrpSpPr>
          <p:cNvPr id="11" name="Group 8"/>
          <p:cNvGrpSpPr>
            <a:grpSpLocks/>
          </p:cNvGrpSpPr>
          <p:nvPr/>
        </p:nvGrpSpPr>
        <p:grpSpPr bwMode="auto">
          <a:xfrm>
            <a:off x="981075" y="5226050"/>
            <a:ext cx="1579563" cy="1120775"/>
            <a:chOff x="1039" y="2442"/>
            <a:chExt cx="1209" cy="1042"/>
          </a:xfrm>
          <a:effectLst>
            <a:outerShdw blurRad="50800" dist="38100" dir="2700000" algn="tl" rotWithShape="0">
              <a:prstClr val="black">
                <a:alpha val="40000"/>
              </a:prstClr>
            </a:outerShdw>
          </a:effectLst>
        </p:grpSpPr>
        <p:grpSp>
          <p:nvGrpSpPr>
            <p:cNvPr id="12" name="Group 9"/>
            <p:cNvGrpSpPr>
              <a:grpSpLocks/>
            </p:cNvGrpSpPr>
            <p:nvPr/>
          </p:nvGrpSpPr>
          <p:grpSpPr bwMode="auto">
            <a:xfrm>
              <a:off x="1039" y="2784"/>
              <a:ext cx="1209" cy="700"/>
              <a:chOff x="1095" y="2933"/>
              <a:chExt cx="1209" cy="700"/>
            </a:xfrm>
          </p:grpSpPr>
          <p:sp>
            <p:nvSpPr>
              <p:cNvPr id="20"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1"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600"/>
                  <a:t>Coverage</a:t>
                </a:r>
              </a:p>
            </p:txBody>
          </p:sp>
          <p:sp>
            <p:nvSpPr>
              <p:cNvPr id="22"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600"/>
              </a:p>
            </p:txBody>
          </p:sp>
          <p:sp>
            <p:nvSpPr>
              <p:cNvPr id="23"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600"/>
              </a:p>
            </p:txBody>
          </p:sp>
          <p:sp>
            <p:nvSpPr>
              <p:cNvPr id="24"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sz="1600"/>
              </a:p>
            </p:txBody>
          </p:sp>
          <p:sp>
            <p:nvSpPr>
              <p:cNvPr id="25"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sz="1600"/>
              </a:p>
            </p:txBody>
          </p:sp>
        </p:grpSp>
        <p:grpSp>
          <p:nvGrpSpPr>
            <p:cNvPr id="13" name="Group 16"/>
            <p:cNvGrpSpPr>
              <a:grpSpLocks/>
            </p:cNvGrpSpPr>
            <p:nvPr/>
          </p:nvGrpSpPr>
          <p:grpSpPr bwMode="auto">
            <a:xfrm>
              <a:off x="1039" y="2442"/>
              <a:ext cx="1209" cy="700"/>
              <a:chOff x="1095" y="2933"/>
              <a:chExt cx="1209" cy="700"/>
            </a:xfrm>
          </p:grpSpPr>
          <p:sp>
            <p:nvSpPr>
              <p:cNvPr id="14"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5"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600" b="1" dirty="0" err="1">
                    <a:solidFill>
                      <a:schemeClr val="bg1"/>
                    </a:solidFill>
                  </a:rPr>
                  <a:t>ab_abcontact</a:t>
                </a:r>
                <a:endParaRPr lang="en-US" sz="1600" b="1" dirty="0">
                  <a:solidFill>
                    <a:schemeClr val="bg1"/>
                  </a:solidFill>
                </a:endParaRPr>
              </a:p>
            </p:txBody>
          </p:sp>
          <p:sp>
            <p:nvSpPr>
              <p:cNvPr id="16"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600"/>
              </a:p>
            </p:txBody>
          </p:sp>
          <p:sp>
            <p:nvSpPr>
              <p:cNvPr id="17"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600"/>
              </a:p>
            </p:txBody>
          </p:sp>
          <p:sp>
            <p:nvSpPr>
              <p:cNvPr id="18"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sz="1600"/>
              </a:p>
            </p:txBody>
          </p:sp>
          <p:sp>
            <p:nvSpPr>
              <p:cNvPr id="19"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sz="1600"/>
              </a:p>
            </p:txBody>
          </p:sp>
        </p:grpSp>
      </p:grpSp>
      <p:sp>
        <p:nvSpPr>
          <p:cNvPr id="26" name="Rectangle 25"/>
          <p:cNvSpPr/>
          <p:nvPr/>
        </p:nvSpPr>
        <p:spPr bwMode="auto">
          <a:xfrm>
            <a:off x="984250" y="5726113"/>
            <a:ext cx="1574800"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sz="1600" dirty="0"/>
          </a:p>
        </p:txBody>
      </p:sp>
      <p:sp>
        <p:nvSpPr>
          <p:cNvPr id="27" name="TextBox 33"/>
          <p:cNvSpPr txBox="1">
            <a:spLocks noChangeArrowheads="1"/>
          </p:cNvSpPr>
          <p:nvPr/>
        </p:nvSpPr>
        <p:spPr bwMode="auto">
          <a:xfrm rot="16200000">
            <a:off x="15876" y="5389563"/>
            <a:ext cx="1452561"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28" name="TextBox 34"/>
          <p:cNvSpPr txBox="1">
            <a:spLocks noChangeArrowheads="1"/>
          </p:cNvSpPr>
          <p:nvPr/>
        </p:nvSpPr>
        <p:spPr bwMode="auto">
          <a:xfrm>
            <a:off x="3357563" y="5940425"/>
            <a:ext cx="226695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rgbClr val="7030A0"/>
                </a:solidFill>
                <a:latin typeface="+mn-lt"/>
                <a:ea typeface="Calibri" pitchFamily="34" charset="0"/>
                <a:cs typeface="Calibri" pitchFamily="34" charset="0"/>
              </a:rPr>
              <a:t>instance of</a:t>
            </a:r>
            <a:br>
              <a:rPr lang="en-US" sz="1600" dirty="0">
                <a:solidFill>
                  <a:srgbClr val="7030A0"/>
                </a:solidFill>
                <a:latin typeface="+mn-lt"/>
                <a:ea typeface="Calibri" pitchFamily="34" charset="0"/>
                <a:cs typeface="Calibri" pitchFamily="34" charset="0"/>
              </a:rPr>
            </a:br>
            <a:r>
              <a:rPr lang="en-US" sz="1600" dirty="0">
                <a:solidFill>
                  <a:srgbClr val="7030A0"/>
                </a:solidFill>
                <a:latin typeface="+mn-lt"/>
                <a:ea typeface="Calibri" pitchFamily="34" charset="0"/>
                <a:cs typeface="Calibri" pitchFamily="34" charset="0"/>
              </a:rPr>
              <a:t>Gosu class</a:t>
            </a:r>
          </a:p>
        </p:txBody>
      </p:sp>
      <p:sp>
        <p:nvSpPr>
          <p:cNvPr id="29" name="TextBox 35"/>
          <p:cNvSpPr txBox="1">
            <a:spLocks noChangeArrowheads="1"/>
          </p:cNvSpPr>
          <p:nvPr/>
        </p:nvSpPr>
        <p:spPr bwMode="auto">
          <a:xfrm>
            <a:off x="706438" y="1524000"/>
            <a:ext cx="219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accent1"/>
                </a:solidFill>
                <a:latin typeface="+mn-lt"/>
                <a:ea typeface="Calibri" pitchFamily="34" charset="0"/>
                <a:cs typeface="Calibri" pitchFamily="34" charset="0"/>
              </a:rPr>
              <a:t>data model entity</a:t>
            </a:r>
          </a:p>
        </p:txBody>
      </p:sp>
      <p:sp>
        <p:nvSpPr>
          <p:cNvPr id="30" name="TextBox 36"/>
          <p:cNvSpPr txBox="1">
            <a:spLocks noChangeArrowheads="1"/>
          </p:cNvSpPr>
          <p:nvPr/>
        </p:nvSpPr>
        <p:spPr bwMode="auto">
          <a:xfrm>
            <a:off x="3255963" y="15240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rgbClr val="7030A0"/>
                </a:solidFill>
                <a:latin typeface="+mn-lt"/>
                <a:ea typeface="Calibri" pitchFamily="34" charset="0"/>
                <a:cs typeface="Calibri" pitchFamily="34" charset="0"/>
              </a:rPr>
              <a:t>internal Gosu class</a:t>
            </a:r>
          </a:p>
        </p:txBody>
      </p:sp>
      <p:sp>
        <p:nvSpPr>
          <p:cNvPr id="32" name="Down Arrow 37"/>
          <p:cNvSpPr>
            <a:spLocks noChangeArrowheads="1"/>
          </p:cNvSpPr>
          <p:nvPr/>
        </p:nvSpPr>
        <p:spPr bwMode="auto">
          <a:xfrm>
            <a:off x="1457325" y="3948113"/>
            <a:ext cx="628764" cy="1260475"/>
          </a:xfrm>
          <a:prstGeom prst="downArrow">
            <a:avLst>
              <a:gd name="adj1" fmla="val 50000"/>
              <a:gd name="adj2" fmla="val 49992"/>
            </a:avLst>
          </a:prstGeom>
          <a:ln/>
          <a:extLst/>
        </p:spPr>
        <p:style>
          <a:lnRef idx="3">
            <a:schemeClr val="lt1"/>
          </a:lnRef>
          <a:fillRef idx="1">
            <a:schemeClr val="accent1"/>
          </a:fillRef>
          <a:effectRef idx="1">
            <a:schemeClr val="accent1"/>
          </a:effectRef>
          <a:fontRef idx="minor">
            <a:schemeClr val="lt1"/>
          </a:fontRef>
        </p:style>
        <p:txBody>
          <a:bodyPr wrap="none" lIns="0" tIns="0" rIns="0" bIns="0" anchor="ctr"/>
          <a:lstStyle/>
          <a:p>
            <a:endParaRPr lang="en-US" sz="1600"/>
          </a:p>
        </p:txBody>
      </p:sp>
      <p:sp>
        <p:nvSpPr>
          <p:cNvPr id="33" name="Down Arrow 38"/>
          <p:cNvSpPr>
            <a:spLocks noChangeArrowheads="1"/>
          </p:cNvSpPr>
          <p:nvPr/>
        </p:nvSpPr>
        <p:spPr bwMode="auto">
          <a:xfrm>
            <a:off x="4167074" y="3948113"/>
            <a:ext cx="628764" cy="1260475"/>
          </a:xfrm>
          <a:prstGeom prst="downArrow">
            <a:avLst>
              <a:gd name="adj1" fmla="val 50000"/>
              <a:gd name="adj2" fmla="val 49992"/>
            </a:avLst>
          </a:prstGeom>
          <a:ln/>
          <a:extLst/>
        </p:spPr>
        <p:style>
          <a:lnRef idx="3">
            <a:schemeClr val="lt1"/>
          </a:lnRef>
          <a:fillRef idx="1">
            <a:schemeClr val="accent3"/>
          </a:fillRef>
          <a:effectRef idx="1">
            <a:schemeClr val="accent3"/>
          </a:effectRef>
          <a:fontRef idx="minor">
            <a:schemeClr val="lt1"/>
          </a:fontRef>
        </p:style>
        <p:txBody>
          <a:bodyPr wrap="none" lIns="0" tIns="0" rIns="0" bIns="0" anchor="ctr"/>
          <a:lstStyle/>
          <a:p>
            <a:endParaRPr lang="en-US" sz="1600"/>
          </a:p>
        </p:txBody>
      </p:sp>
      <p:cxnSp>
        <p:nvCxnSpPr>
          <p:cNvPr id="34" name="Straight Connector 40"/>
          <p:cNvCxnSpPr>
            <a:cxnSpLocks noChangeShapeType="1"/>
          </p:cNvCxnSpPr>
          <p:nvPr/>
        </p:nvCxnSpPr>
        <p:spPr bwMode="auto">
          <a:xfrm rot="5400000">
            <a:off x="253207" y="3694906"/>
            <a:ext cx="5543550" cy="1587"/>
          </a:xfrm>
          <a:prstGeom prst="line">
            <a:avLst/>
          </a:prstGeom>
          <a:noFill/>
          <a:ln w="28575" algn="ctr">
            <a:solidFill>
              <a:schemeClr val="tx1">
                <a:lumMod val="50000"/>
              </a:schemeClr>
            </a:solidFill>
            <a:prstDash val="dash"/>
            <a:round/>
            <a:headEnd/>
            <a:tailEnd/>
          </a:ln>
          <a:effectLst>
            <a:outerShdw blurRad="50800" dist="38100" dir="2700000" algn="tl" rotWithShape="0">
              <a:prstClr val="black">
                <a:alpha val="40000"/>
              </a:prstClr>
            </a:outerShdw>
          </a:effectLst>
        </p:spPr>
      </p:cxnSp>
      <p:sp>
        <p:nvSpPr>
          <p:cNvPr id="35" name="TextBox 41"/>
          <p:cNvSpPr txBox="1">
            <a:spLocks noChangeArrowheads="1"/>
          </p:cNvSpPr>
          <p:nvPr/>
        </p:nvSpPr>
        <p:spPr bwMode="auto">
          <a:xfrm>
            <a:off x="804863" y="993775"/>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u="sng" dirty="0">
                <a:solidFill>
                  <a:schemeClr val="accent1"/>
                </a:solidFill>
                <a:latin typeface="Calibri" pitchFamily="34" charset="0"/>
                <a:ea typeface="Calibri" pitchFamily="34" charset="0"/>
                <a:cs typeface="Calibri" pitchFamily="34" charset="0"/>
              </a:rPr>
              <a:t>database</a:t>
            </a:r>
          </a:p>
        </p:txBody>
      </p:sp>
      <p:sp>
        <p:nvSpPr>
          <p:cNvPr id="36" name="TextBox 42"/>
          <p:cNvSpPr txBox="1">
            <a:spLocks noChangeArrowheads="1"/>
          </p:cNvSpPr>
          <p:nvPr/>
        </p:nvSpPr>
        <p:spPr bwMode="auto">
          <a:xfrm>
            <a:off x="3117850" y="993775"/>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u="sng">
                <a:solidFill>
                  <a:srgbClr val="7030A0"/>
                </a:solidFill>
                <a:latin typeface="Calibri" pitchFamily="34" charset="0"/>
                <a:ea typeface="Calibri" pitchFamily="34" charset="0"/>
                <a:cs typeface="Calibri" pitchFamily="34" charset="0"/>
              </a:rPr>
              <a:t>application server</a:t>
            </a:r>
          </a:p>
        </p:txBody>
      </p:sp>
      <p:cxnSp>
        <p:nvCxnSpPr>
          <p:cNvPr id="37" name="Straight Arrow Connector 31"/>
          <p:cNvCxnSpPr>
            <a:cxnSpLocks noChangeShapeType="1"/>
          </p:cNvCxnSpPr>
          <p:nvPr/>
        </p:nvCxnSpPr>
        <p:spPr bwMode="auto">
          <a:xfrm>
            <a:off x="2563813" y="5719763"/>
            <a:ext cx="1333500" cy="1587"/>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8" name="Straight Connector 40"/>
          <p:cNvCxnSpPr>
            <a:cxnSpLocks noChangeShapeType="1"/>
          </p:cNvCxnSpPr>
          <p:nvPr/>
        </p:nvCxnSpPr>
        <p:spPr bwMode="auto">
          <a:xfrm rot="5400000">
            <a:off x="3051969" y="3694906"/>
            <a:ext cx="5543550" cy="1588"/>
          </a:xfrm>
          <a:prstGeom prst="line">
            <a:avLst/>
          </a:prstGeom>
          <a:noFill/>
          <a:ln w="28575" algn="ctr">
            <a:solidFill>
              <a:schemeClr val="tx1">
                <a:lumMod val="50000"/>
              </a:schemeClr>
            </a:solidFill>
            <a:prstDash val="dash"/>
            <a:round/>
            <a:headEnd/>
            <a:tailEnd/>
          </a:ln>
          <a:effectLst>
            <a:outerShdw blurRad="50800" dist="38100" dir="2700000" algn="tl" rotWithShape="0">
              <a:prstClr val="black">
                <a:alpha val="40000"/>
              </a:prstClr>
            </a:outerShdw>
          </a:effectLst>
        </p:spPr>
      </p:cxnSp>
      <p:cxnSp>
        <p:nvCxnSpPr>
          <p:cNvPr id="40" name="Straight Arrow Connector 31"/>
          <p:cNvCxnSpPr>
            <a:cxnSpLocks noChangeShapeType="1"/>
          </p:cNvCxnSpPr>
          <p:nvPr/>
        </p:nvCxnSpPr>
        <p:spPr bwMode="auto">
          <a:xfrm>
            <a:off x="5026025" y="5716588"/>
            <a:ext cx="1069975" cy="1587"/>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1" name="TextBox 42"/>
          <p:cNvSpPr txBox="1">
            <a:spLocks noChangeArrowheads="1"/>
          </p:cNvSpPr>
          <p:nvPr/>
        </p:nvSpPr>
        <p:spPr bwMode="auto">
          <a:xfrm>
            <a:off x="6418263" y="993775"/>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u="sng">
                <a:solidFill>
                  <a:srgbClr val="008000"/>
                </a:solidFill>
                <a:latin typeface="Calibri" pitchFamily="34" charset="0"/>
                <a:ea typeface="Calibri" pitchFamily="34" charset="0"/>
                <a:cs typeface="Calibri" pitchFamily="34" charset="0"/>
              </a:rPr>
              <a:t>user interface</a:t>
            </a:r>
          </a:p>
        </p:txBody>
      </p:sp>
      <p:cxnSp>
        <p:nvCxnSpPr>
          <p:cNvPr id="42" name="Straight Arrow Connector 31"/>
          <p:cNvCxnSpPr>
            <a:cxnSpLocks noChangeShapeType="1"/>
          </p:cNvCxnSpPr>
          <p:nvPr/>
        </p:nvCxnSpPr>
        <p:spPr bwMode="auto">
          <a:xfrm>
            <a:off x="2549525" y="5857875"/>
            <a:ext cx="1333500" cy="1588"/>
          </a:xfrm>
          <a:prstGeom prst="straightConnector1">
            <a:avLst/>
          </a:prstGeom>
          <a:noFill/>
          <a:ln w="28575" algn="ctr">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3" name="Straight Arrow Connector 31"/>
          <p:cNvCxnSpPr>
            <a:cxnSpLocks noChangeShapeType="1"/>
          </p:cNvCxnSpPr>
          <p:nvPr/>
        </p:nvCxnSpPr>
        <p:spPr bwMode="auto">
          <a:xfrm>
            <a:off x="5010150" y="5853113"/>
            <a:ext cx="1069975" cy="1587"/>
          </a:xfrm>
          <a:prstGeom prst="straightConnector1">
            <a:avLst/>
          </a:prstGeom>
          <a:noFill/>
          <a:ln w="28575" algn="ctr">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4" name="TextBox 36"/>
          <p:cNvSpPr txBox="1">
            <a:spLocks noChangeArrowheads="1"/>
          </p:cNvSpPr>
          <p:nvPr/>
        </p:nvSpPr>
        <p:spPr bwMode="auto">
          <a:xfrm>
            <a:off x="6070600" y="1524000"/>
            <a:ext cx="30432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rgbClr val="008000"/>
                </a:solidFill>
                <a:latin typeface="+mn-lt"/>
                <a:ea typeface="Calibri" pitchFamily="34" charset="0"/>
                <a:cs typeface="Calibri" pitchFamily="34" charset="0"/>
              </a:rPr>
              <a:t>page configuration file</a:t>
            </a:r>
          </a:p>
        </p:txBody>
      </p:sp>
      <p:sp>
        <p:nvSpPr>
          <p:cNvPr id="45" name="TextBox 36"/>
          <p:cNvSpPr txBox="1">
            <a:spLocks noChangeArrowheads="1"/>
          </p:cNvSpPr>
          <p:nvPr/>
        </p:nvSpPr>
        <p:spPr bwMode="auto">
          <a:xfrm>
            <a:off x="6670675" y="4656138"/>
            <a:ext cx="24733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rgbClr val="008000"/>
                </a:solidFill>
                <a:latin typeface="+mn-lt"/>
                <a:ea typeface="Calibri" pitchFamily="34" charset="0"/>
                <a:cs typeface="Calibri" pitchFamily="34" charset="0"/>
              </a:rPr>
              <a:t>UI form with data</a:t>
            </a:r>
          </a:p>
        </p:txBody>
      </p:sp>
      <p:sp>
        <p:nvSpPr>
          <p:cNvPr id="46" name="TextBox 17"/>
          <p:cNvSpPr txBox="1">
            <a:spLocks noChangeArrowheads="1"/>
          </p:cNvSpPr>
          <p:nvPr/>
        </p:nvSpPr>
        <p:spPr bwMode="auto">
          <a:xfrm>
            <a:off x="3587750" y="238125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u="sng" dirty="0" smtClean="0">
                <a:solidFill>
                  <a:srgbClr val="7030A0"/>
                </a:solidFill>
                <a:latin typeface="+mn-lt"/>
                <a:ea typeface="Calibri" pitchFamily="34" charset="0"/>
                <a:cs typeface="Calibri" pitchFamily="34" charset="0"/>
              </a:rPr>
              <a:t>Fields</a:t>
            </a:r>
            <a:r>
              <a:rPr lang="en-US" sz="1600" dirty="0">
                <a:solidFill>
                  <a:srgbClr val="7030A0"/>
                </a:solidFill>
                <a:latin typeface="+mn-lt"/>
                <a:ea typeface="Calibri" pitchFamily="34" charset="0"/>
                <a:cs typeface="Calibri" pitchFamily="34" charset="0"/>
              </a:rPr>
              <a:t/>
            </a:r>
            <a:br>
              <a:rPr lang="en-US" sz="1600" dirty="0">
                <a:solidFill>
                  <a:srgbClr val="7030A0"/>
                </a:solidFill>
                <a:latin typeface="+mn-lt"/>
                <a:ea typeface="Calibri" pitchFamily="34" charset="0"/>
                <a:cs typeface="Calibri" pitchFamily="34" charset="0"/>
              </a:rPr>
            </a:br>
            <a:r>
              <a:rPr lang="en-US" sz="1600" dirty="0">
                <a:solidFill>
                  <a:srgbClr val="7030A0"/>
                </a:solidFill>
                <a:latin typeface="+mn-lt"/>
                <a:ea typeface="Calibri" pitchFamily="34" charset="0"/>
                <a:cs typeface="Calibri" pitchFamily="34" charset="0"/>
              </a:rPr>
              <a:t>Name</a:t>
            </a:r>
            <a:br>
              <a:rPr lang="en-US" sz="1600" dirty="0">
                <a:solidFill>
                  <a:srgbClr val="7030A0"/>
                </a:solidFill>
                <a:latin typeface="+mn-lt"/>
                <a:ea typeface="Calibri" pitchFamily="34" charset="0"/>
                <a:cs typeface="Calibri" pitchFamily="34" charset="0"/>
              </a:rPr>
            </a:br>
            <a:r>
              <a:rPr lang="en-US" sz="1600" dirty="0">
                <a:solidFill>
                  <a:srgbClr val="7030A0"/>
                </a:solidFill>
                <a:latin typeface="+mn-lt"/>
                <a:ea typeface="Calibri" pitchFamily="34" charset="0"/>
                <a:cs typeface="Calibri" pitchFamily="34" charset="0"/>
              </a:rPr>
              <a:t>PublicID</a:t>
            </a:r>
            <a:br>
              <a:rPr lang="en-US" sz="1600" dirty="0">
                <a:solidFill>
                  <a:srgbClr val="7030A0"/>
                </a:solidFill>
                <a:latin typeface="+mn-lt"/>
                <a:ea typeface="Calibri" pitchFamily="34" charset="0"/>
                <a:cs typeface="Calibri" pitchFamily="34" charset="0"/>
              </a:rPr>
            </a:br>
            <a:r>
              <a:rPr lang="en-US" sz="1600" dirty="0" err="1">
                <a:solidFill>
                  <a:srgbClr val="7030A0"/>
                </a:solidFill>
                <a:latin typeface="+mn-lt"/>
                <a:ea typeface="Calibri" pitchFamily="34" charset="0"/>
                <a:cs typeface="Calibri" pitchFamily="34" charset="0"/>
              </a:rPr>
              <a:t>CreateTime</a:t>
            </a:r>
            <a:r>
              <a:rPr lang="en-US" sz="1600" dirty="0">
                <a:solidFill>
                  <a:srgbClr val="7030A0"/>
                </a:solidFill>
                <a:latin typeface="+mn-lt"/>
                <a:ea typeface="Calibri" pitchFamily="34" charset="0"/>
                <a:cs typeface="Calibri" pitchFamily="34" charset="0"/>
              </a:rPr>
              <a:t/>
            </a:r>
            <a:br>
              <a:rPr lang="en-US" sz="1600" dirty="0">
                <a:solidFill>
                  <a:srgbClr val="7030A0"/>
                </a:solidFill>
                <a:latin typeface="+mn-lt"/>
                <a:ea typeface="Calibri" pitchFamily="34" charset="0"/>
                <a:cs typeface="Calibri" pitchFamily="34" charset="0"/>
              </a:rPr>
            </a:br>
            <a:r>
              <a:rPr lang="en-US" sz="1600" dirty="0">
                <a:solidFill>
                  <a:srgbClr val="7030A0"/>
                </a:solidFill>
                <a:latin typeface="+mn-lt"/>
                <a:ea typeface="Calibri" pitchFamily="34" charset="0"/>
                <a:cs typeface="Calibri" pitchFamily="34" charset="0"/>
              </a:rPr>
              <a:t>...</a:t>
            </a:r>
          </a:p>
        </p:txBody>
      </p:sp>
      <p:pic>
        <p:nvPicPr>
          <p:cNvPr id="47" name="Picture 2" descr="C:\Users\pniemeyer\Desktop\Draft\Gtc-14-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638" y="5048250"/>
            <a:ext cx="2936875" cy="11747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8" name="TextBox 44" hidden="1"/>
          <p:cNvSpPr txBox="1">
            <a:spLocks noChangeArrowheads="1"/>
          </p:cNvSpPr>
          <p:nvPr/>
        </p:nvSpPr>
        <p:spPr bwMode="auto">
          <a:xfrm>
            <a:off x="2522538" y="5056188"/>
            <a:ext cx="167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read</a:t>
            </a:r>
            <a:br>
              <a:rPr lang="en-US" sz="1600" dirty="0">
                <a:solidFill>
                  <a:schemeClr val="bg1"/>
                </a:solidFill>
                <a:latin typeface="+mn-lt"/>
                <a:ea typeface="Calibri" pitchFamily="34" charset="0"/>
                <a:cs typeface="Calibri" pitchFamily="34" charset="0"/>
              </a:rPr>
            </a:br>
            <a:r>
              <a:rPr lang="en-US" sz="1600" dirty="0">
                <a:solidFill>
                  <a:schemeClr val="bg1"/>
                </a:solidFill>
                <a:latin typeface="+mn-lt"/>
                <a:ea typeface="Calibri" pitchFamily="34" charset="0"/>
                <a:cs typeface="Calibri" pitchFamily="34" charset="0"/>
              </a:rPr>
              <a:t>from </a:t>
            </a:r>
            <a:r>
              <a:rPr lang="en-US" sz="1600" dirty="0" err="1">
                <a:solidFill>
                  <a:schemeClr val="bg1"/>
                </a:solidFill>
                <a:latin typeface="+mn-lt"/>
                <a:ea typeface="Calibri" pitchFamily="34" charset="0"/>
                <a:cs typeface="Calibri" pitchFamily="34" charset="0"/>
              </a:rPr>
              <a:t>db</a:t>
            </a:r>
            <a:endParaRPr lang="en-US" sz="1600" dirty="0">
              <a:solidFill>
                <a:schemeClr val="bg1"/>
              </a:solidFill>
              <a:latin typeface="+mn-lt"/>
              <a:ea typeface="Calibri" pitchFamily="34" charset="0"/>
              <a:cs typeface="Calibri" pitchFamily="34" charset="0"/>
            </a:endParaRPr>
          </a:p>
        </p:txBody>
      </p:sp>
      <p:sp>
        <p:nvSpPr>
          <p:cNvPr id="49" name="TextBox 45" hidden="1"/>
          <p:cNvSpPr txBox="1">
            <a:spLocks noChangeArrowheads="1"/>
          </p:cNvSpPr>
          <p:nvPr/>
        </p:nvSpPr>
        <p:spPr bwMode="auto">
          <a:xfrm>
            <a:off x="1916113" y="5757863"/>
            <a:ext cx="190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update</a:t>
            </a:r>
            <a:br>
              <a:rPr lang="en-US" sz="1600" dirty="0">
                <a:solidFill>
                  <a:schemeClr val="bg1"/>
                </a:solidFill>
                <a:latin typeface="+mn-lt"/>
                <a:ea typeface="Calibri" pitchFamily="34" charset="0"/>
                <a:cs typeface="Calibri" pitchFamily="34" charset="0"/>
              </a:rPr>
            </a:br>
            <a:r>
              <a:rPr lang="en-US" sz="1600" dirty="0">
                <a:solidFill>
                  <a:schemeClr val="bg1"/>
                </a:solidFill>
                <a:latin typeface="+mn-lt"/>
                <a:ea typeface="Calibri" pitchFamily="34" charset="0"/>
                <a:cs typeface="Calibri" pitchFamily="34" charset="0"/>
              </a:rPr>
              <a:t>to </a:t>
            </a:r>
            <a:r>
              <a:rPr lang="en-US" sz="1600" dirty="0" err="1">
                <a:solidFill>
                  <a:schemeClr val="bg1"/>
                </a:solidFill>
                <a:latin typeface="+mn-lt"/>
                <a:ea typeface="Calibri" pitchFamily="34" charset="0"/>
                <a:cs typeface="Calibri" pitchFamily="34" charset="0"/>
              </a:rPr>
              <a:t>db</a:t>
            </a:r>
            <a:endParaRPr lang="en-US" sz="1600" dirty="0">
              <a:solidFill>
                <a:schemeClr val="bg1"/>
              </a:solidFill>
              <a:latin typeface="+mn-lt"/>
              <a:ea typeface="Calibri" pitchFamily="34" charset="0"/>
              <a:cs typeface="Calibri" pitchFamily="34" charset="0"/>
            </a:endParaRPr>
          </a:p>
        </p:txBody>
      </p:sp>
      <p:sp>
        <p:nvSpPr>
          <p:cNvPr id="50" name="TextBox 44" hidden="1"/>
          <p:cNvSpPr txBox="1">
            <a:spLocks noChangeArrowheads="1"/>
          </p:cNvSpPr>
          <p:nvPr/>
        </p:nvSpPr>
        <p:spPr bwMode="auto">
          <a:xfrm>
            <a:off x="4975225" y="5083175"/>
            <a:ext cx="167798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display</a:t>
            </a:r>
            <a:br>
              <a:rPr lang="en-US" sz="1600" dirty="0">
                <a:solidFill>
                  <a:schemeClr val="bg1"/>
                </a:solidFill>
                <a:latin typeface="+mn-lt"/>
                <a:ea typeface="Calibri" pitchFamily="34" charset="0"/>
                <a:cs typeface="Calibri" pitchFamily="34" charset="0"/>
              </a:rPr>
            </a:br>
            <a:r>
              <a:rPr lang="en-US" sz="1600" dirty="0">
                <a:solidFill>
                  <a:schemeClr val="bg1"/>
                </a:solidFill>
                <a:latin typeface="+mn-lt"/>
                <a:ea typeface="Calibri" pitchFamily="34" charset="0"/>
                <a:cs typeface="Calibri" pitchFamily="34" charset="0"/>
              </a:rPr>
              <a:t>in UI</a:t>
            </a:r>
          </a:p>
        </p:txBody>
      </p:sp>
      <p:sp>
        <p:nvSpPr>
          <p:cNvPr id="51" name="TextBox 44" hidden="1"/>
          <p:cNvSpPr txBox="1">
            <a:spLocks noChangeArrowheads="1"/>
          </p:cNvSpPr>
          <p:nvPr/>
        </p:nvSpPr>
        <p:spPr bwMode="auto">
          <a:xfrm>
            <a:off x="4435475" y="5789613"/>
            <a:ext cx="167798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modify</a:t>
            </a:r>
            <a:br>
              <a:rPr lang="en-US" sz="1600" dirty="0">
                <a:solidFill>
                  <a:schemeClr val="bg1"/>
                </a:solidFill>
                <a:latin typeface="+mn-lt"/>
                <a:ea typeface="Calibri" pitchFamily="34" charset="0"/>
                <a:cs typeface="Calibri" pitchFamily="34" charset="0"/>
              </a:rPr>
            </a:br>
            <a:r>
              <a:rPr lang="en-US" sz="1600" dirty="0">
                <a:solidFill>
                  <a:schemeClr val="bg1"/>
                </a:solidFill>
                <a:latin typeface="+mn-lt"/>
                <a:ea typeface="Calibri" pitchFamily="34" charset="0"/>
                <a:cs typeface="Calibri" pitchFamily="34" charset="0"/>
              </a:rPr>
              <a:t>in UI</a:t>
            </a:r>
          </a:p>
        </p:txBody>
      </p:sp>
      <p:pic>
        <p:nvPicPr>
          <p:cNvPr id="15366" name="Picture 6" descr="C:\Users\sluersen\AppData\Local\Temp\SNAGHTML2b34f2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5769" y="2054272"/>
            <a:ext cx="3001436" cy="19081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9" name="Down Arrow 37"/>
          <p:cNvSpPr>
            <a:spLocks noChangeArrowheads="1"/>
          </p:cNvSpPr>
          <p:nvPr/>
        </p:nvSpPr>
        <p:spPr bwMode="auto">
          <a:xfrm>
            <a:off x="6237288" y="3940176"/>
            <a:ext cx="628650" cy="1074738"/>
          </a:xfrm>
          <a:prstGeom prst="downArrow">
            <a:avLst>
              <a:gd name="adj1" fmla="val 50000"/>
              <a:gd name="adj2" fmla="val 49929"/>
            </a:avLst>
          </a:prstGeom>
          <a:ln/>
          <a:extLst/>
        </p:spPr>
        <p:style>
          <a:lnRef idx="3">
            <a:schemeClr val="lt1"/>
          </a:lnRef>
          <a:fillRef idx="1">
            <a:schemeClr val="accent5"/>
          </a:fillRef>
          <a:effectRef idx="1">
            <a:schemeClr val="accent5"/>
          </a:effectRef>
          <a:fontRef idx="minor">
            <a:schemeClr val="lt1"/>
          </a:fontRef>
        </p:style>
        <p:txBody>
          <a:bodyPr wrap="none" lIns="0" tIns="0" rIns="0" bIns="0" anchor="ctr"/>
          <a:lstStyle/>
          <a:p>
            <a:endParaRPr lang="en-US" sz="160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374" y="1982788"/>
            <a:ext cx="2469206" cy="155536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894465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Dot notation</a:t>
            </a:r>
          </a:p>
        </p:txBody>
      </p:sp>
      <p:sp>
        <p:nvSpPr>
          <p:cNvPr id="4" name="Content Placeholder 3"/>
          <p:cNvSpPr>
            <a:spLocks noGrp="1"/>
          </p:cNvSpPr>
          <p:nvPr>
            <p:ph idx="1"/>
          </p:nvPr>
        </p:nvSpPr>
        <p:spPr/>
        <p:txBody>
          <a:bodyPr/>
          <a:lstStyle/>
          <a:p>
            <a:pPr>
              <a:buFont typeface="Arial" charset="0"/>
              <a:buChar char="•"/>
            </a:pPr>
            <a:r>
              <a:rPr lang="en-US" b="1" dirty="0"/>
              <a:t>Dot notation</a:t>
            </a:r>
            <a:r>
              <a:rPr lang="en-US" dirty="0"/>
              <a:t> is a Gosu language syntax used to identify data objects and properties</a:t>
            </a:r>
          </a:p>
          <a:p>
            <a:pPr lvl="1">
              <a:buFont typeface="Arial" charset="0"/>
              <a:buChar char="•"/>
            </a:pPr>
            <a:r>
              <a:rPr lang="en-US" dirty="0"/>
              <a:t>Starts with object and ends</a:t>
            </a:r>
            <a:br>
              <a:rPr lang="en-US" dirty="0"/>
            </a:br>
            <a:r>
              <a:rPr lang="en-US" dirty="0"/>
              <a:t> with field, related object,</a:t>
            </a:r>
            <a:br>
              <a:rPr lang="en-US" dirty="0"/>
            </a:br>
            <a:r>
              <a:rPr lang="en-US" dirty="0"/>
              <a:t>or related array</a:t>
            </a:r>
          </a:p>
          <a:p>
            <a:r>
              <a:rPr lang="en-US" dirty="0"/>
              <a:t>Relies on data model </a:t>
            </a:r>
          </a:p>
          <a:p>
            <a:pPr lvl="1"/>
            <a:r>
              <a:rPr lang="en-US" dirty="0"/>
              <a:t>Not used to configure </a:t>
            </a:r>
            <a:br>
              <a:rPr lang="en-US" dirty="0"/>
            </a:br>
            <a:r>
              <a:rPr lang="en-US" dirty="0"/>
              <a:t>data model</a:t>
            </a:r>
          </a:p>
          <a:p>
            <a:pPr lvl="1"/>
            <a:r>
              <a:rPr lang="en-US" dirty="0"/>
              <a:t>Available for User Interface </a:t>
            </a:r>
            <a:br>
              <a:rPr lang="en-US" dirty="0"/>
            </a:br>
            <a:r>
              <a:rPr lang="en-US" dirty="0"/>
              <a:t>configuration and Gosu classes</a:t>
            </a:r>
          </a:p>
          <a:p>
            <a:pPr>
              <a:buFont typeface="Arial" charset="0"/>
              <a:buChar char="•"/>
            </a:pPr>
            <a:r>
              <a:rPr lang="en-US" dirty="0"/>
              <a:t>Examples include data fields, </a:t>
            </a:r>
            <a:br>
              <a:rPr lang="en-US" dirty="0"/>
            </a:br>
            <a:r>
              <a:rPr lang="en-US" dirty="0"/>
              <a:t>object collections, and methods</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588" y="1719263"/>
            <a:ext cx="3579812" cy="31845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utoShape 5"/>
          <p:cNvSpPr>
            <a:spLocks noChangeArrowheads="1"/>
          </p:cNvSpPr>
          <p:nvPr/>
        </p:nvSpPr>
        <p:spPr bwMode="auto">
          <a:xfrm>
            <a:off x="5351463" y="3189288"/>
            <a:ext cx="3529012" cy="436563"/>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 name="TextBox 10"/>
          <p:cNvSpPr txBox="1">
            <a:spLocks noChangeArrowheads="1"/>
          </p:cNvSpPr>
          <p:nvPr/>
        </p:nvSpPr>
        <p:spPr bwMode="auto">
          <a:xfrm>
            <a:off x="5105400" y="5318000"/>
            <a:ext cx="380999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err="1">
                <a:solidFill>
                  <a:schemeClr val="accent1"/>
                </a:solidFill>
                <a:latin typeface="Arial" pitchFamily="34" charset="0"/>
                <a:ea typeface="Calibri" pitchFamily="34" charset="0"/>
                <a:cs typeface="Arial" pitchFamily="34" charset="0"/>
              </a:rPr>
              <a:t>anABContact.FaxPhone</a:t>
            </a:r>
            <a:endParaRPr lang="en-US" sz="2400" dirty="0">
              <a:solidFill>
                <a:schemeClr val="accent1"/>
              </a:solidFill>
              <a:latin typeface="Arial" pitchFamily="34" charset="0"/>
              <a:ea typeface="Calibri" pitchFamily="34" charset="0"/>
              <a:cs typeface="Arial" pitchFamily="34" charset="0"/>
            </a:endParaRPr>
          </a:p>
        </p:txBody>
      </p:sp>
      <p:cxnSp>
        <p:nvCxnSpPr>
          <p:cNvPr id="8" name="Straight Connector 11"/>
          <p:cNvCxnSpPr>
            <a:cxnSpLocks noChangeShapeType="1"/>
          </p:cNvCxnSpPr>
          <p:nvPr/>
        </p:nvCxnSpPr>
        <p:spPr bwMode="auto">
          <a:xfrm rot="16200000" flipH="1">
            <a:off x="7315994" y="4490119"/>
            <a:ext cx="1758950" cy="14288"/>
          </a:xfrm>
          <a:prstGeom prst="line">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0259388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notation syntax</a:t>
            </a:r>
          </a:p>
        </p:txBody>
      </p:sp>
      <p:sp>
        <p:nvSpPr>
          <p:cNvPr id="3" name="Content Placeholder 2"/>
          <p:cNvSpPr>
            <a:spLocks noGrp="1"/>
          </p:cNvSpPr>
          <p:nvPr>
            <p:ph idx="1"/>
          </p:nvPr>
        </p:nvSpPr>
        <p:spPr/>
        <p:txBody>
          <a:bodyPr/>
          <a:lstStyle/>
          <a:p>
            <a:r>
              <a:rPr lang="en-US" dirty="0"/>
              <a:t>Referencing data field on given object</a:t>
            </a:r>
          </a:p>
          <a:p>
            <a:pPr lvl="1"/>
            <a:r>
              <a:rPr lang="en-US" dirty="0" err="1"/>
              <a:t>object.field</a:t>
            </a:r>
            <a:r>
              <a:rPr lang="en-US" dirty="0"/>
              <a:t/>
            </a:r>
            <a:br>
              <a:rPr lang="en-US" dirty="0"/>
            </a:br>
            <a:r>
              <a:rPr lang="en-US" dirty="0"/>
              <a:t/>
            </a:r>
            <a:br>
              <a:rPr lang="en-US" dirty="0"/>
            </a:br>
            <a:r>
              <a:rPr lang="en-US" dirty="0"/>
              <a:t/>
            </a:r>
            <a:br>
              <a:rPr lang="en-US" dirty="0"/>
            </a:br>
            <a:r>
              <a:rPr lang="en-US" dirty="0" smtClean="0"/>
              <a:t/>
            </a:r>
            <a:br>
              <a:rPr lang="en-US" dirty="0" smtClean="0"/>
            </a:br>
            <a:endParaRPr lang="en-US" dirty="0" smtClean="0"/>
          </a:p>
          <a:p>
            <a:pPr marL="400050" lvl="1" indent="0">
              <a:buNone/>
            </a:pPr>
            <a:r>
              <a:rPr lang="en-US" b="1" dirty="0" err="1">
                <a:latin typeface="Courier New" pitchFamily="49" charset="0"/>
                <a:cs typeface="Courier New" pitchFamily="49" charset="0"/>
              </a:rPr>
              <a:t>anABContact.FaxPhone</a:t>
            </a:r>
            <a:r>
              <a:rPr lang="en-US" dirty="0"/>
              <a:t/>
            </a:r>
            <a:br>
              <a:rPr lang="en-US" dirty="0"/>
            </a:br>
            <a:endParaRPr lang="en-US" dirty="0"/>
          </a:p>
          <a:p>
            <a:r>
              <a:rPr lang="en-US" dirty="0"/>
              <a:t>Referencing field on related object </a:t>
            </a:r>
          </a:p>
          <a:p>
            <a:pPr lvl="1"/>
            <a:r>
              <a:rPr lang="en-US" dirty="0" err="1"/>
              <a:t>object.foreignKey.field</a:t>
            </a:r>
            <a:r>
              <a:rPr lang="en-US" dirty="0"/>
              <a:t/>
            </a:r>
            <a:br>
              <a:rPr lang="en-US" dirty="0"/>
            </a:br>
            <a:endParaRPr lang="en-US" dirty="0" smtClean="0"/>
          </a:p>
          <a:p>
            <a:pPr marL="400050" lvl="1" indent="0">
              <a:buNone/>
            </a:pPr>
            <a:r>
              <a:rPr lang="en-US" dirty="0"/>
              <a:t/>
            </a:r>
            <a:br>
              <a:rPr lang="en-US" dirty="0"/>
            </a:br>
            <a:r>
              <a:rPr lang="en-US" dirty="0"/>
              <a:t/>
            </a:r>
            <a:br>
              <a:rPr lang="en-US" dirty="0"/>
            </a:br>
            <a:r>
              <a:rPr lang="en-US" dirty="0"/>
              <a:t/>
            </a:r>
            <a:br>
              <a:rPr lang="en-US" dirty="0"/>
            </a:br>
            <a:endParaRPr lang="en-US" dirty="0"/>
          </a:p>
          <a:p>
            <a:pPr marL="400050" lvl="1" indent="0">
              <a:buNone/>
            </a:pPr>
            <a:r>
              <a:rPr lang="en-US" b="1" dirty="0" err="1" smtClean="0">
                <a:latin typeface="Courier New" pitchFamily="49" charset="0"/>
                <a:cs typeface="Courier New" pitchFamily="49" charset="0"/>
              </a:rPr>
              <a:t>anABContact.AssignedUser.JobTitle</a:t>
            </a:r>
            <a:endParaRPr lang="en-US" b="1" dirty="0">
              <a:latin typeface="Courier New" pitchFamily="49" charset="0"/>
              <a:cs typeface="Courier New" pitchFamily="49" charset="0"/>
            </a:endParaRPr>
          </a:p>
          <a:p>
            <a:endParaRPr lang="en-US" dirty="0"/>
          </a:p>
        </p:txBody>
      </p:sp>
      <p:sp>
        <p:nvSpPr>
          <p:cNvPr id="4" name="Rounded Rectangle 3"/>
          <p:cNvSpPr/>
          <p:nvPr/>
        </p:nvSpPr>
        <p:spPr bwMode="auto">
          <a:xfrm>
            <a:off x="1136650" y="5064125"/>
            <a:ext cx="1995488" cy="595313"/>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p>
        </p:txBody>
      </p:sp>
      <p:sp>
        <p:nvSpPr>
          <p:cNvPr id="5" name="TextBox 10"/>
          <p:cNvSpPr txBox="1">
            <a:spLocks noChangeArrowheads="1"/>
          </p:cNvSpPr>
          <p:nvPr/>
        </p:nvSpPr>
        <p:spPr bwMode="auto">
          <a:xfrm>
            <a:off x="1152525" y="4610100"/>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j-lt"/>
                <a:ea typeface="Calibri" pitchFamily="34" charset="0"/>
                <a:cs typeface="Calibri" pitchFamily="34" charset="0"/>
              </a:rPr>
              <a:t>anABContact</a:t>
            </a:r>
          </a:p>
        </p:txBody>
      </p:sp>
      <p:sp>
        <p:nvSpPr>
          <p:cNvPr id="6" name="TextBox 10"/>
          <p:cNvSpPr txBox="1">
            <a:spLocks noChangeArrowheads="1"/>
          </p:cNvSpPr>
          <p:nvPr/>
        </p:nvSpPr>
        <p:spPr bwMode="auto">
          <a:xfrm>
            <a:off x="1136650" y="5097463"/>
            <a:ext cx="1989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j-lt"/>
                <a:ea typeface="Calibri" pitchFamily="34" charset="0"/>
                <a:cs typeface="Calibri" pitchFamily="34" charset="0"/>
              </a:rPr>
              <a:t>AssignedUser</a:t>
            </a:r>
          </a:p>
        </p:txBody>
      </p:sp>
      <p:sp>
        <p:nvSpPr>
          <p:cNvPr id="7" name="TextBox 10"/>
          <p:cNvSpPr txBox="1">
            <a:spLocks noChangeArrowheads="1"/>
          </p:cNvSpPr>
          <p:nvPr/>
        </p:nvSpPr>
        <p:spPr bwMode="auto">
          <a:xfrm>
            <a:off x="4210050" y="4610100"/>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j-lt"/>
                <a:ea typeface="Calibri" pitchFamily="34" charset="0"/>
                <a:cs typeface="Calibri" pitchFamily="34" charset="0"/>
              </a:rPr>
              <a:t>(User object)</a:t>
            </a:r>
          </a:p>
        </p:txBody>
      </p:sp>
      <p:sp>
        <p:nvSpPr>
          <p:cNvPr id="8" name="Rounded Rectangle 7"/>
          <p:cNvSpPr/>
          <p:nvPr/>
        </p:nvSpPr>
        <p:spPr bwMode="auto">
          <a:xfrm>
            <a:off x="4216400" y="5064125"/>
            <a:ext cx="1993900" cy="595313"/>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p>
        </p:txBody>
      </p:sp>
      <p:sp>
        <p:nvSpPr>
          <p:cNvPr id="9" name="TextBox 10"/>
          <p:cNvSpPr txBox="1">
            <a:spLocks noChangeArrowheads="1"/>
          </p:cNvSpPr>
          <p:nvPr/>
        </p:nvSpPr>
        <p:spPr bwMode="auto">
          <a:xfrm>
            <a:off x="4257675" y="5084763"/>
            <a:ext cx="1573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j-lt"/>
                <a:ea typeface="Calibri" pitchFamily="34" charset="0"/>
                <a:cs typeface="Calibri" pitchFamily="34" charset="0"/>
              </a:rPr>
              <a:t>JobTitle</a:t>
            </a:r>
          </a:p>
        </p:txBody>
      </p:sp>
      <p:cxnSp>
        <p:nvCxnSpPr>
          <p:cNvPr id="10" name="Straight Arrow Connector 17"/>
          <p:cNvCxnSpPr>
            <a:cxnSpLocks noChangeShapeType="1"/>
          </p:cNvCxnSpPr>
          <p:nvPr/>
        </p:nvCxnSpPr>
        <p:spPr bwMode="auto">
          <a:xfrm>
            <a:off x="3051175" y="5346700"/>
            <a:ext cx="1165225" cy="1588"/>
          </a:xfrm>
          <a:prstGeom prst="straightConnector1">
            <a:avLst/>
          </a:prstGeom>
          <a:noFill/>
          <a:ln w="28575" algn="ctr">
            <a:solidFill>
              <a:schemeClr val="bg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 name="Rounded Rectangle 10"/>
          <p:cNvSpPr/>
          <p:nvPr/>
        </p:nvSpPr>
        <p:spPr bwMode="auto">
          <a:xfrm>
            <a:off x="1125538" y="2190750"/>
            <a:ext cx="1995487" cy="595313"/>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p>
        </p:txBody>
      </p:sp>
      <p:sp>
        <p:nvSpPr>
          <p:cNvPr id="12" name="TextBox 10"/>
          <p:cNvSpPr txBox="1">
            <a:spLocks noChangeArrowheads="1"/>
          </p:cNvSpPr>
          <p:nvPr/>
        </p:nvSpPr>
        <p:spPr bwMode="auto">
          <a:xfrm>
            <a:off x="1116013" y="1795463"/>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anABContact</a:t>
            </a:r>
          </a:p>
        </p:txBody>
      </p:sp>
      <p:sp>
        <p:nvSpPr>
          <p:cNvPr id="13" name="TextBox 10"/>
          <p:cNvSpPr txBox="1">
            <a:spLocks noChangeArrowheads="1"/>
          </p:cNvSpPr>
          <p:nvPr/>
        </p:nvSpPr>
        <p:spPr bwMode="auto">
          <a:xfrm>
            <a:off x="1125538" y="2222500"/>
            <a:ext cx="1573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n-lt"/>
                <a:ea typeface="Calibri" pitchFamily="34" charset="0"/>
                <a:cs typeface="Calibri" pitchFamily="34" charset="0"/>
              </a:rPr>
              <a:t>FaxPhone</a:t>
            </a:r>
          </a:p>
        </p:txBody>
      </p:sp>
    </p:spTree>
    <p:extLst>
      <p:ext uri="{BB962C8B-B14F-4D97-AF65-F5344CB8AC3E}">
        <p14:creationId xmlns:p14="http://schemas.microsoft.com/office/powerpoint/2010/main" val="20394063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notation </a:t>
            </a:r>
            <a:r>
              <a:rPr lang="en-US" dirty="0" smtClean="0"/>
              <a:t>syntax (2)</a:t>
            </a:r>
            <a:endParaRPr lang="en-US" dirty="0"/>
          </a:p>
        </p:txBody>
      </p:sp>
      <p:sp>
        <p:nvSpPr>
          <p:cNvPr id="3" name="Content Placeholder 2"/>
          <p:cNvSpPr>
            <a:spLocks noGrp="1"/>
          </p:cNvSpPr>
          <p:nvPr>
            <p:ph idx="1"/>
          </p:nvPr>
        </p:nvSpPr>
        <p:spPr/>
        <p:txBody>
          <a:bodyPr/>
          <a:lstStyle/>
          <a:p>
            <a:r>
              <a:rPr lang="en-US" dirty="0"/>
              <a:t>Referencing array on given object</a:t>
            </a:r>
          </a:p>
          <a:p>
            <a:pPr lvl="1"/>
            <a:r>
              <a:rPr lang="en-US" dirty="0" err="1"/>
              <a:t>object.array</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smtClean="0"/>
          </a:p>
          <a:p>
            <a:pPr marL="400050" lvl="1" indent="0">
              <a:buNone/>
            </a:pPr>
            <a:r>
              <a:rPr lang="en-US" b="1" dirty="0" err="1" smtClean="0">
                <a:latin typeface="Courier New" pitchFamily="49" charset="0"/>
                <a:cs typeface="Courier New" pitchFamily="49" charset="0"/>
              </a:rPr>
              <a:t>anABContact.BankAccounts</a:t>
            </a:r>
            <a:endParaRPr lang="en-US" b="1" dirty="0">
              <a:latin typeface="Courier New" pitchFamily="49" charset="0"/>
              <a:cs typeface="Courier New" pitchFamily="49" charset="0"/>
            </a:endParaRPr>
          </a:p>
          <a:p>
            <a:r>
              <a:rPr lang="en-US" dirty="0" smtClean="0"/>
              <a:t>Referencing </a:t>
            </a:r>
            <a:r>
              <a:rPr lang="en-US" dirty="0"/>
              <a:t>field at subtype level</a:t>
            </a:r>
          </a:p>
          <a:p>
            <a:pPr lvl="1"/>
            <a:r>
              <a:rPr lang="en-US" dirty="0"/>
              <a:t>(object as subtype).field</a:t>
            </a:r>
            <a:br>
              <a:rPr lang="en-US" dirty="0"/>
            </a:br>
            <a:endParaRPr lang="en-US" dirty="0" smtClean="0"/>
          </a:p>
          <a:p>
            <a:pPr marL="400050" lvl="1" indent="0">
              <a:buNone/>
            </a:pPr>
            <a:r>
              <a:rPr lang="en-US" dirty="0"/>
              <a:t/>
            </a:r>
            <a:br>
              <a:rPr lang="en-US" dirty="0"/>
            </a:br>
            <a:r>
              <a:rPr lang="en-US" dirty="0"/>
              <a:t/>
            </a:r>
            <a:br>
              <a:rPr lang="en-US" dirty="0"/>
            </a:br>
            <a:r>
              <a:rPr lang="en-US" dirty="0"/>
              <a:t/>
            </a:r>
            <a:br>
              <a:rPr lang="en-US" dirty="0"/>
            </a:br>
            <a:endParaRPr lang="en-US" dirty="0" smtClean="0"/>
          </a:p>
          <a:p>
            <a:pPr marL="400050" lvl="1" indent="0">
              <a:buNone/>
            </a:pPr>
            <a:r>
              <a:rPr lang="en-US" b="1" dirty="0" smtClean="0">
                <a:latin typeface="Courier New" pitchFamily="49" charset="0"/>
                <a:cs typeface="Courier New" pitchFamily="49" charset="0"/>
              </a:rPr>
              <a:t>(anABContact </a:t>
            </a:r>
            <a:r>
              <a:rPr lang="en-US" b="1" dirty="0">
                <a:latin typeface="Courier New" pitchFamily="49" charset="0"/>
                <a:cs typeface="Courier New" pitchFamily="49" charset="0"/>
              </a:rPr>
              <a:t>as ABPerson).</a:t>
            </a:r>
            <a:r>
              <a:rPr lang="en-US" b="1" dirty="0" err="1">
                <a:latin typeface="Courier New" pitchFamily="49" charset="0"/>
                <a:cs typeface="Courier New" pitchFamily="49" charset="0"/>
              </a:rPr>
              <a:t>DateOfBirth</a:t>
            </a:r>
            <a:endParaRPr lang="en-US" b="1" dirty="0">
              <a:latin typeface="Courier New" pitchFamily="49" charset="0"/>
              <a:cs typeface="Courier New" pitchFamily="49" charset="0"/>
            </a:endParaRPr>
          </a:p>
          <a:p>
            <a:endParaRPr lang="en-US" dirty="0"/>
          </a:p>
        </p:txBody>
      </p:sp>
      <p:sp>
        <p:nvSpPr>
          <p:cNvPr id="4" name="Rounded Rectangle 3"/>
          <p:cNvSpPr/>
          <p:nvPr/>
        </p:nvSpPr>
        <p:spPr bwMode="auto">
          <a:xfrm>
            <a:off x="1101725" y="2235200"/>
            <a:ext cx="1995488" cy="595313"/>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latin typeface="Arial" pitchFamily="34" charset="0"/>
              <a:cs typeface="Arial" pitchFamily="34" charset="0"/>
            </a:endParaRPr>
          </a:p>
        </p:txBody>
      </p:sp>
      <p:sp>
        <p:nvSpPr>
          <p:cNvPr id="5" name="TextBox 10"/>
          <p:cNvSpPr txBox="1">
            <a:spLocks noChangeArrowheads="1"/>
          </p:cNvSpPr>
          <p:nvPr/>
        </p:nvSpPr>
        <p:spPr bwMode="auto">
          <a:xfrm>
            <a:off x="1116013" y="1781175"/>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Arial" pitchFamily="34" charset="0"/>
                <a:ea typeface="Calibri" pitchFamily="34" charset="0"/>
                <a:cs typeface="Arial" pitchFamily="34" charset="0"/>
              </a:rPr>
              <a:t>anABContact</a:t>
            </a:r>
          </a:p>
        </p:txBody>
      </p:sp>
      <p:sp>
        <p:nvSpPr>
          <p:cNvPr id="6" name="TextBox 10"/>
          <p:cNvSpPr txBox="1">
            <a:spLocks noChangeArrowheads="1"/>
          </p:cNvSpPr>
          <p:nvPr/>
        </p:nvSpPr>
        <p:spPr bwMode="auto">
          <a:xfrm>
            <a:off x="1101725" y="2268538"/>
            <a:ext cx="1989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Arial" pitchFamily="34" charset="0"/>
                <a:ea typeface="Calibri" pitchFamily="34" charset="0"/>
                <a:cs typeface="Arial" pitchFamily="34" charset="0"/>
              </a:rPr>
              <a:t>BankAccounts</a:t>
            </a:r>
          </a:p>
        </p:txBody>
      </p:sp>
      <p:sp>
        <p:nvSpPr>
          <p:cNvPr id="7" name="TextBox 10"/>
          <p:cNvSpPr txBox="1">
            <a:spLocks noChangeArrowheads="1"/>
          </p:cNvSpPr>
          <p:nvPr/>
        </p:nvSpPr>
        <p:spPr bwMode="auto">
          <a:xfrm>
            <a:off x="4259822" y="1781175"/>
            <a:ext cx="4244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Arial" pitchFamily="34" charset="0"/>
                <a:ea typeface="Calibri" pitchFamily="34" charset="0"/>
                <a:cs typeface="Arial" pitchFamily="34" charset="0"/>
              </a:rPr>
              <a:t>(array of BankAccount objects)</a:t>
            </a:r>
          </a:p>
        </p:txBody>
      </p:sp>
      <p:sp>
        <p:nvSpPr>
          <p:cNvPr id="8" name="Rounded Rectangle 7"/>
          <p:cNvSpPr/>
          <p:nvPr/>
        </p:nvSpPr>
        <p:spPr bwMode="auto">
          <a:xfrm>
            <a:off x="4179888" y="2235200"/>
            <a:ext cx="1995487" cy="595313"/>
          </a:xfrm>
          <a:prstGeom prst="roundRect">
            <a:avLst/>
          </a:prstGeom>
          <a:solidFill>
            <a:schemeClr val="tx1">
              <a:lumMod val="7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latin typeface="Arial" pitchFamily="34" charset="0"/>
              <a:cs typeface="Arial" pitchFamily="34" charset="0"/>
            </a:endParaRPr>
          </a:p>
        </p:txBody>
      </p:sp>
      <p:sp>
        <p:nvSpPr>
          <p:cNvPr id="9" name="Rounded Rectangle 8"/>
          <p:cNvSpPr/>
          <p:nvPr/>
        </p:nvSpPr>
        <p:spPr bwMode="auto">
          <a:xfrm>
            <a:off x="4332288" y="2387600"/>
            <a:ext cx="1995487" cy="595313"/>
          </a:xfrm>
          <a:prstGeom prst="roundRect">
            <a:avLst/>
          </a:prstGeom>
          <a:solidFill>
            <a:schemeClr val="tx1">
              <a:lumMod val="7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latin typeface="Arial" pitchFamily="34" charset="0"/>
              <a:cs typeface="Arial" pitchFamily="34" charset="0"/>
            </a:endParaRPr>
          </a:p>
        </p:txBody>
      </p:sp>
      <p:sp>
        <p:nvSpPr>
          <p:cNvPr id="10" name="Rounded Rectangle 9"/>
          <p:cNvSpPr/>
          <p:nvPr/>
        </p:nvSpPr>
        <p:spPr bwMode="auto">
          <a:xfrm>
            <a:off x="4484688" y="2540000"/>
            <a:ext cx="1995487" cy="595313"/>
          </a:xfrm>
          <a:prstGeom prst="roundRect">
            <a:avLst/>
          </a:prstGeom>
          <a:solidFill>
            <a:schemeClr val="tx1">
              <a:lumMod val="7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latin typeface="Arial" pitchFamily="34" charset="0"/>
              <a:cs typeface="Arial" pitchFamily="34" charset="0"/>
            </a:endParaRPr>
          </a:p>
        </p:txBody>
      </p:sp>
      <p:sp>
        <p:nvSpPr>
          <p:cNvPr id="11" name="Left Brace 13"/>
          <p:cNvSpPr>
            <a:spLocks/>
          </p:cNvSpPr>
          <p:nvPr/>
        </p:nvSpPr>
        <p:spPr bwMode="auto">
          <a:xfrm>
            <a:off x="3848100" y="1817688"/>
            <a:ext cx="344488" cy="1400175"/>
          </a:xfrm>
          <a:prstGeom prst="leftBrace">
            <a:avLst>
              <a:gd name="adj1" fmla="val 38726"/>
              <a:gd name="adj2" fmla="val 50000"/>
            </a:avLst>
          </a:prstGeom>
          <a:noFill/>
          <a:ln w="28575" algn="ctr">
            <a:solidFill>
              <a:schemeClr val="bg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600">
              <a:latin typeface="Arial" pitchFamily="34" charset="0"/>
              <a:cs typeface="Arial" pitchFamily="34" charset="0"/>
            </a:endParaRPr>
          </a:p>
        </p:txBody>
      </p:sp>
      <p:cxnSp>
        <p:nvCxnSpPr>
          <p:cNvPr id="12" name="Straight Arrow Connector 10"/>
          <p:cNvCxnSpPr>
            <a:cxnSpLocks noChangeShapeType="1"/>
          </p:cNvCxnSpPr>
          <p:nvPr/>
        </p:nvCxnSpPr>
        <p:spPr bwMode="auto">
          <a:xfrm>
            <a:off x="3052763" y="2519363"/>
            <a:ext cx="758825" cy="1587"/>
          </a:xfrm>
          <a:prstGeom prst="straightConnector1">
            <a:avLst/>
          </a:prstGeom>
          <a:noFill/>
          <a:ln w="28575" algn="ctr">
            <a:solidFill>
              <a:schemeClr val="bg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3" name="Rounded Rectangle 12"/>
          <p:cNvSpPr/>
          <p:nvPr/>
        </p:nvSpPr>
        <p:spPr bwMode="auto">
          <a:xfrm>
            <a:off x="1184275" y="4891087"/>
            <a:ext cx="1995488" cy="839788"/>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latin typeface="Arial" pitchFamily="34" charset="0"/>
              <a:cs typeface="Arial" pitchFamily="34" charset="0"/>
            </a:endParaRPr>
          </a:p>
        </p:txBody>
      </p:sp>
      <p:sp>
        <p:nvSpPr>
          <p:cNvPr id="14" name="TextBox 10"/>
          <p:cNvSpPr txBox="1">
            <a:spLocks noChangeArrowheads="1"/>
          </p:cNvSpPr>
          <p:nvPr/>
        </p:nvSpPr>
        <p:spPr bwMode="auto">
          <a:xfrm>
            <a:off x="1176338" y="4495800"/>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Arial" pitchFamily="34" charset="0"/>
                <a:ea typeface="Calibri" pitchFamily="34" charset="0"/>
                <a:cs typeface="Arial" pitchFamily="34" charset="0"/>
              </a:rPr>
              <a:t>anABContact</a:t>
            </a:r>
          </a:p>
        </p:txBody>
      </p:sp>
      <p:sp>
        <p:nvSpPr>
          <p:cNvPr id="15" name="TextBox 10"/>
          <p:cNvSpPr txBox="1">
            <a:spLocks noChangeArrowheads="1"/>
          </p:cNvSpPr>
          <p:nvPr/>
        </p:nvSpPr>
        <p:spPr bwMode="auto">
          <a:xfrm>
            <a:off x="1316038" y="5148262"/>
            <a:ext cx="1997075" cy="400050"/>
          </a:xfrm>
          <a:prstGeom prst="rect">
            <a:avLst/>
          </a:prstGeom>
          <a:noFill/>
          <a:ln w="9525">
            <a:noFill/>
            <a:miter lim="800000"/>
            <a:headEnd/>
            <a:tailEnd/>
          </a:ln>
        </p:spPr>
        <p:txBody>
          <a:bodyPr/>
          <a:lstStyle/>
          <a:p>
            <a:pPr algn="l">
              <a:defRPr/>
            </a:pPr>
            <a:r>
              <a:rPr lang="en-US" sz="1600">
                <a:solidFill>
                  <a:schemeClr val="accent6">
                    <a:lumMod val="75000"/>
                  </a:schemeClr>
                </a:solidFill>
                <a:latin typeface="Arial" pitchFamily="34" charset="0"/>
                <a:ea typeface="Calibri" pitchFamily="34" charset="0"/>
                <a:cs typeface="Arial" pitchFamily="34" charset="0"/>
              </a:rPr>
              <a:t>DateOfBirth</a:t>
            </a:r>
          </a:p>
        </p:txBody>
      </p:sp>
      <p:sp>
        <p:nvSpPr>
          <p:cNvPr id="16" name="Rounded Rectangle 15"/>
          <p:cNvSpPr/>
          <p:nvPr/>
        </p:nvSpPr>
        <p:spPr bwMode="auto">
          <a:xfrm>
            <a:off x="1301750" y="5160962"/>
            <a:ext cx="1785938" cy="465138"/>
          </a:xfrm>
          <a:prstGeom prst="roundRect">
            <a:avLst/>
          </a:prstGeom>
          <a:noFill/>
          <a:ln w="19050" algn="ctr">
            <a:solidFill>
              <a:schemeClr val="accent6">
                <a:lumMod val="75000"/>
              </a:schemeClr>
            </a:solidFill>
            <a:prstDash val="sysDash"/>
            <a:round/>
            <a:headEnd/>
            <a:tailEnd/>
          </a:ln>
        </p:spPr>
        <p:txBody>
          <a:bodyPr wrap="none" lIns="0" tIns="0" rIns="0" bIns="0" anchor="ctr"/>
          <a:lstStyle/>
          <a:p>
            <a:pPr>
              <a:defRPr/>
            </a:pPr>
            <a:endParaRPr lang="en-US" sz="1600" dirty="0">
              <a:latin typeface="Arial" pitchFamily="34" charset="0"/>
              <a:cs typeface="Arial" pitchFamily="34" charset="0"/>
            </a:endParaRPr>
          </a:p>
        </p:txBody>
      </p:sp>
      <p:sp>
        <p:nvSpPr>
          <p:cNvPr id="17" name="TextBox 10"/>
          <p:cNvSpPr txBox="1">
            <a:spLocks noChangeArrowheads="1"/>
          </p:cNvSpPr>
          <p:nvPr/>
        </p:nvSpPr>
        <p:spPr bwMode="auto">
          <a:xfrm>
            <a:off x="1258888" y="4864100"/>
            <a:ext cx="1128712" cy="331787"/>
          </a:xfrm>
          <a:prstGeom prst="rect">
            <a:avLst/>
          </a:prstGeom>
          <a:noFill/>
          <a:ln w="9525">
            <a:noFill/>
            <a:miter lim="800000"/>
            <a:headEnd/>
            <a:tailEnd/>
          </a:ln>
        </p:spPr>
        <p:txBody>
          <a:bodyPr/>
          <a:lstStyle/>
          <a:p>
            <a:pPr algn="l">
              <a:defRPr/>
            </a:pPr>
            <a:r>
              <a:rPr lang="en-US" sz="1600">
                <a:solidFill>
                  <a:schemeClr val="accent6">
                    <a:lumMod val="75000"/>
                  </a:schemeClr>
                </a:solidFill>
                <a:latin typeface="Arial" pitchFamily="34" charset="0"/>
                <a:ea typeface="Calibri" pitchFamily="34" charset="0"/>
                <a:cs typeface="Arial" pitchFamily="34" charset="0"/>
              </a:rPr>
              <a:t>ABPerson</a:t>
            </a:r>
          </a:p>
        </p:txBody>
      </p:sp>
    </p:spTree>
    <p:extLst>
      <p:ext uri="{BB962C8B-B14F-4D97-AF65-F5344CB8AC3E}">
        <p14:creationId xmlns:p14="http://schemas.microsoft.com/office/powerpoint/2010/main" val="226409114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contents of a Guidewire data model</a:t>
            </a:r>
          </a:p>
          <a:p>
            <a:pPr lvl="1"/>
            <a:r>
              <a:rPr lang="en-US" dirty="0"/>
              <a:t>Identify information about a given application's data model</a:t>
            </a:r>
          </a:p>
          <a:p>
            <a:pPr lvl="1"/>
            <a:r>
              <a:rPr lang="en-US" dirty="0"/>
              <a:t>Reference entity fields using dot notation</a:t>
            </a:r>
          </a:p>
          <a:p>
            <a:pPr lvl="1"/>
            <a:endParaRPr lang="en-US" dirty="0"/>
          </a:p>
        </p:txBody>
      </p:sp>
    </p:spTree>
    <p:extLst>
      <p:ext uri="{BB962C8B-B14F-4D97-AF65-F5344CB8AC3E}">
        <p14:creationId xmlns:p14="http://schemas.microsoft.com/office/powerpoint/2010/main" val="30633440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each of the following, identify if it is stored as a database table, as a table column, or not stored in the database at all:</a:t>
            </a:r>
          </a:p>
          <a:p>
            <a:pPr marL="857250" lvl="1" indent="-393700">
              <a:buFont typeface="+mj-lt"/>
              <a:buAutoNum type="alphaLcParenR"/>
            </a:pPr>
            <a:r>
              <a:rPr lang="en-US" dirty="0"/>
              <a:t>An entity (such as ABContact)</a:t>
            </a:r>
          </a:p>
          <a:p>
            <a:pPr marL="857250" lvl="1" indent="-393700">
              <a:buFont typeface="+mj-lt"/>
              <a:buAutoNum type="alphaLcParenR"/>
            </a:pPr>
            <a:r>
              <a:rPr lang="en-US" dirty="0"/>
              <a:t>A physical data field (such as </a:t>
            </a:r>
            <a:r>
              <a:rPr lang="en-US" dirty="0" err="1"/>
              <a:t>ABContact.CreateTime</a:t>
            </a:r>
            <a:r>
              <a:rPr lang="en-US" dirty="0"/>
              <a:t>)</a:t>
            </a:r>
          </a:p>
          <a:p>
            <a:pPr marL="857250" lvl="1" indent="-393700">
              <a:buFont typeface="+mj-lt"/>
              <a:buAutoNum type="alphaLcParenR"/>
            </a:pPr>
            <a:r>
              <a:rPr lang="en-US" dirty="0"/>
              <a:t>A virtual data field (such as </a:t>
            </a:r>
            <a:r>
              <a:rPr lang="en-US" dirty="0" err="1"/>
              <a:t>ABContact.FullName</a:t>
            </a:r>
            <a:r>
              <a:rPr lang="en-US" dirty="0"/>
              <a:t>)</a:t>
            </a:r>
          </a:p>
          <a:p>
            <a:pPr marL="857250" lvl="1" indent="-393700">
              <a:buFont typeface="+mj-lt"/>
              <a:buAutoNum type="alphaLcParenR"/>
            </a:pPr>
            <a:r>
              <a:rPr lang="en-US" dirty="0"/>
              <a:t>A foreign key field (such as </a:t>
            </a:r>
            <a:r>
              <a:rPr lang="en-US" dirty="0" err="1"/>
              <a:t>ABContact.AssignedUser</a:t>
            </a:r>
            <a:r>
              <a:rPr lang="en-US" dirty="0"/>
              <a:t>)</a:t>
            </a:r>
          </a:p>
          <a:p>
            <a:pPr marL="857250" lvl="1" indent="-393700">
              <a:buFont typeface="+mj-lt"/>
              <a:buAutoNum type="alphaLcParenR"/>
            </a:pPr>
            <a:r>
              <a:rPr lang="en-US" dirty="0"/>
              <a:t>An array key field (such as </a:t>
            </a:r>
            <a:r>
              <a:rPr lang="en-US" dirty="0" err="1"/>
              <a:t>ABContact.ContactNotes</a:t>
            </a:r>
            <a:r>
              <a:rPr lang="en-US" dirty="0"/>
              <a:t>)</a:t>
            </a:r>
          </a:p>
          <a:p>
            <a:pPr marL="857250" lvl="1" indent="-393700">
              <a:buFont typeface="+mj-lt"/>
              <a:buAutoNum type="alphaLcParenR"/>
            </a:pPr>
            <a:r>
              <a:rPr lang="en-US" dirty="0"/>
              <a:t>A typelist (such as </a:t>
            </a:r>
            <a:r>
              <a:rPr lang="en-US" dirty="0" err="1"/>
              <a:t>VendorType</a:t>
            </a:r>
            <a:r>
              <a:rPr lang="en-US" dirty="0"/>
              <a:t>)</a:t>
            </a:r>
          </a:p>
          <a:p>
            <a:pPr marL="857250" lvl="1" indent="-393700">
              <a:buFont typeface="+mj-lt"/>
              <a:buAutoNum type="alphaLcParenR"/>
            </a:pPr>
            <a:r>
              <a:rPr lang="en-US" dirty="0"/>
              <a:t>A </a:t>
            </a:r>
            <a:r>
              <a:rPr lang="en-US" dirty="0" smtClean="0"/>
              <a:t>typekey field </a:t>
            </a:r>
            <a:r>
              <a:rPr lang="en-US" dirty="0"/>
              <a:t>(such as </a:t>
            </a:r>
            <a:r>
              <a:rPr lang="en-US" dirty="0" err="1"/>
              <a:t>ABContact.VendorType</a:t>
            </a:r>
            <a:r>
              <a:rPr lang="en-US" dirty="0"/>
              <a:t>)</a:t>
            </a:r>
          </a:p>
          <a:p>
            <a:r>
              <a:rPr lang="en-US" dirty="0"/>
              <a:t>Name two circumstances in which you would execute the regen-dictionary command</a:t>
            </a:r>
            <a:r>
              <a:rPr lang="en-US" dirty="0" smtClean="0"/>
              <a:t>.</a:t>
            </a:r>
            <a:br>
              <a:rPr lang="en-US" dirty="0" smtClean="0"/>
            </a:br>
            <a:endParaRPr lang="en-US" dirty="0"/>
          </a:p>
          <a:p>
            <a:pPr marL="0" indent="0" algn="ctr">
              <a:buNone/>
            </a:pPr>
            <a:r>
              <a:rPr lang="en-US" dirty="0"/>
              <a:t>(continued)</a:t>
            </a:r>
          </a:p>
          <a:p>
            <a:endParaRPr lang="en-US" dirty="0"/>
          </a:p>
        </p:txBody>
      </p:sp>
    </p:spTree>
    <p:extLst>
      <p:ext uri="{BB962C8B-B14F-4D97-AF65-F5344CB8AC3E}">
        <p14:creationId xmlns:p14="http://schemas.microsoft.com/office/powerpoint/2010/main" val="220891661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0" y="914400"/>
            <a:ext cx="4494213" cy="5486400"/>
          </a:xfrm>
        </p:spPr>
        <p:txBody>
          <a:bodyPr/>
          <a:lstStyle/>
          <a:p>
            <a:pPr>
              <a:buFont typeface="+mj-lt"/>
              <a:buAutoNum type="arabicPeriod" startAt="3"/>
            </a:pPr>
            <a:r>
              <a:rPr lang="en-US" dirty="0"/>
              <a:t>For the object "</a:t>
            </a:r>
            <a:r>
              <a:rPr lang="en-US" dirty="0" err="1"/>
              <a:t>myContact</a:t>
            </a:r>
            <a:r>
              <a:rPr lang="en-US" dirty="0"/>
              <a:t>" of type ABContact, what is the dot notation for the object's:</a:t>
            </a:r>
          </a:p>
          <a:p>
            <a:pPr marL="857250" lvl="1" indent="-341313">
              <a:buFont typeface="+mj-lt"/>
              <a:buAutoNum type="alphaLcParenR"/>
            </a:pPr>
            <a:r>
              <a:rPr lang="en-US" dirty="0"/>
              <a:t>Preferred currency?</a:t>
            </a:r>
          </a:p>
          <a:p>
            <a:pPr marL="857250" lvl="1" indent="-341313">
              <a:buFont typeface="+mj-lt"/>
              <a:buAutoNum type="alphaLcParenR"/>
            </a:pPr>
            <a:r>
              <a:rPr lang="en-US" dirty="0"/>
              <a:t>Notes?</a:t>
            </a:r>
          </a:p>
          <a:p>
            <a:pPr marL="857250" lvl="1" indent="-341313">
              <a:buFont typeface="+mj-lt"/>
              <a:buAutoNum type="alphaLcParenR"/>
            </a:pPr>
            <a:r>
              <a:rPr lang="en-US" dirty="0"/>
              <a:t>Level of experience of </a:t>
            </a:r>
            <a:r>
              <a:rPr lang="en-US" dirty="0" err="1"/>
              <a:t>myContact's</a:t>
            </a:r>
            <a:r>
              <a:rPr lang="en-US" dirty="0"/>
              <a:t> assigned user?</a:t>
            </a:r>
          </a:p>
          <a:p>
            <a:pPr marL="857250" lvl="1" indent="-341313">
              <a:buFont typeface="+mj-lt"/>
              <a:buAutoNum type="alphaLcParenR"/>
            </a:pPr>
            <a:r>
              <a:rPr lang="en-US" dirty="0"/>
              <a:t>Mobile phone (if it is a person)</a:t>
            </a:r>
          </a:p>
          <a:p>
            <a:endParaRPr lang="en-US" dirty="0"/>
          </a:p>
        </p:txBody>
      </p:sp>
      <p:pic>
        <p:nvPicPr>
          <p:cNvPr id="4" name="Picture 5" descr="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027868"/>
            <a:ext cx="3590925" cy="22336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90" y="914400"/>
            <a:ext cx="3722688" cy="52228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03555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data model</a:t>
            </a:r>
          </a:p>
        </p:txBody>
      </p:sp>
      <p:sp>
        <p:nvSpPr>
          <p:cNvPr id="4" name="Content Placeholder 3"/>
          <p:cNvSpPr>
            <a:spLocks noGrp="1"/>
          </p:cNvSpPr>
          <p:nvPr>
            <p:ph sz="half" idx="2"/>
          </p:nvPr>
        </p:nvSpPr>
        <p:spPr>
          <a:xfrm>
            <a:off x="5702810" y="1828800"/>
            <a:ext cx="3121150" cy="4724400"/>
          </a:xfrm>
        </p:spPr>
        <p:txBody>
          <a:bodyPr/>
          <a:lstStyle/>
          <a:p>
            <a:r>
              <a:rPr lang="en-US" dirty="0" smtClean="0"/>
              <a:t>Consists of entities, entity fields, typelists and typekeys</a:t>
            </a:r>
            <a:endParaRPr lang="en-US" dirty="0"/>
          </a:p>
          <a:p>
            <a:pPr lvl="1"/>
            <a:r>
              <a:rPr lang="en-US" dirty="0"/>
              <a:t>Part of  Guidewire data model </a:t>
            </a:r>
          </a:p>
          <a:p>
            <a:pPr lvl="1"/>
            <a:r>
              <a:rPr lang="en-US" dirty="0" smtClean="0"/>
              <a:t>Other data model components include field validators and abstract data types</a:t>
            </a:r>
          </a:p>
          <a:p>
            <a:pPr lvl="1"/>
            <a:r>
              <a:rPr lang="en-US" dirty="0" smtClean="0"/>
              <a:t>Diagram shows work completed by students in course</a:t>
            </a:r>
            <a:endParaRPr lang="en-US" dirty="0"/>
          </a:p>
        </p:txBody>
      </p:sp>
      <p:sp>
        <p:nvSpPr>
          <p:cNvPr id="2" name="Content Placeholder 1"/>
          <p:cNvSpPr>
            <a:spLocks noGrp="1"/>
          </p:cNvSpPr>
          <p:nvPr>
            <p:ph idx="10"/>
          </p:nvPr>
        </p:nvSpPr>
        <p:spPr>
          <a:xfrm>
            <a:off x="521208" y="914400"/>
            <a:ext cx="8321040" cy="762000"/>
          </a:xfrm>
        </p:spPr>
        <p:txBody>
          <a:bodyPr/>
          <a:lstStyle/>
          <a:p>
            <a:r>
              <a:rPr lang="en-US" dirty="0"/>
              <a:t>For each Guidewire application, the </a:t>
            </a:r>
            <a:r>
              <a:rPr lang="en-US" b="1" dirty="0"/>
              <a:t>data model</a:t>
            </a:r>
            <a:r>
              <a:rPr lang="en-US" dirty="0"/>
              <a:t> is the set of data objects and information about their </a:t>
            </a:r>
            <a:r>
              <a:rPr lang="en-US" dirty="0" smtClean="0"/>
              <a:t>relationships</a:t>
            </a:r>
            <a:endParaRPr lang="en-US" dirty="0"/>
          </a:p>
        </p:txBody>
      </p:sp>
      <p:pic>
        <p:nvPicPr>
          <p:cNvPr id="1027" name="Picture 3"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791" y="1828800"/>
            <a:ext cx="5208019" cy="454365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 y="1676400"/>
            <a:ext cx="5413375" cy="472281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2666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Data </a:t>
            </a:r>
            <a:r>
              <a:rPr lang="en-US" dirty="0"/>
              <a:t>model </a:t>
            </a:r>
            <a:r>
              <a:rPr lang="en-US" dirty="0" smtClean="0"/>
              <a:t>entities</a:t>
            </a:r>
            <a:endParaRPr lang="en-US" dirty="0"/>
          </a:p>
        </p:txBody>
      </p:sp>
      <p:sp>
        <p:nvSpPr>
          <p:cNvPr id="11" name="Content Placeholder 10"/>
          <p:cNvSpPr>
            <a:spLocks noGrp="1"/>
          </p:cNvSpPr>
          <p:nvPr>
            <p:ph idx="1"/>
          </p:nvPr>
        </p:nvSpPr>
        <p:spPr/>
        <p:txBody>
          <a:bodyPr/>
          <a:lstStyle/>
          <a:p>
            <a:r>
              <a:rPr lang="en-US" dirty="0"/>
              <a:t>A </a:t>
            </a:r>
            <a:r>
              <a:rPr lang="en-US" b="1" dirty="0"/>
              <a:t>data model entity</a:t>
            </a:r>
            <a:r>
              <a:rPr lang="en-US" dirty="0"/>
              <a:t> is an abstract definition of a group of business objects used by the application</a:t>
            </a:r>
          </a:p>
          <a:p>
            <a:r>
              <a:rPr lang="en-US" dirty="0"/>
              <a:t>Examples: </a:t>
            </a:r>
            <a:r>
              <a:rPr lang="en-US" dirty="0" smtClean="0"/>
              <a:t>ABContact and User</a:t>
            </a:r>
            <a:endParaRPr lang="en-US" dirty="0"/>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98374"/>
            <a:ext cx="7561589" cy="340242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607887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model entities in the database </a:t>
            </a:r>
            <a:endParaRPr lang="en-US" dirty="0"/>
          </a:p>
        </p:txBody>
      </p:sp>
      <p:sp>
        <p:nvSpPr>
          <p:cNvPr id="3" name="Content Placeholder 2"/>
          <p:cNvSpPr>
            <a:spLocks noGrp="1"/>
          </p:cNvSpPr>
          <p:nvPr>
            <p:ph idx="1"/>
          </p:nvPr>
        </p:nvSpPr>
        <p:spPr>
          <a:xfrm>
            <a:off x="519113" y="4724400"/>
            <a:ext cx="8318500" cy="1676400"/>
          </a:xfrm>
        </p:spPr>
        <p:txBody>
          <a:bodyPr/>
          <a:lstStyle/>
          <a:p>
            <a:r>
              <a:rPr lang="en-US" dirty="0" smtClean="0"/>
              <a:t>Most entity data is stored in its own </a:t>
            </a:r>
            <a:br>
              <a:rPr lang="en-US" dirty="0" smtClean="0"/>
            </a:br>
            <a:r>
              <a:rPr lang="en-US" dirty="0" smtClean="0"/>
              <a:t>database table</a:t>
            </a:r>
          </a:p>
          <a:p>
            <a:pPr lvl="1"/>
            <a:r>
              <a:rPr lang="en-US" dirty="0" smtClean="0"/>
              <a:t>Some tables are shared</a:t>
            </a:r>
          </a:p>
          <a:p>
            <a:pPr lvl="1"/>
            <a:r>
              <a:rPr lang="en-US" dirty="0" smtClean="0"/>
              <a:t>Other entities are virtual, non-persistent entities and no data is managed in the database</a:t>
            </a:r>
            <a:endParaRPr lang="en-US" dirty="0"/>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199627" cy="354892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62200"/>
            <a:ext cx="2840228" cy="3127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0067250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9523"/>
            <a:ext cx="8291540" cy="509747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lstStyle/>
          <a:p>
            <a:r>
              <a:rPr lang="en-US" dirty="0"/>
              <a:t>Subtyped entities</a:t>
            </a:r>
          </a:p>
        </p:txBody>
      </p:sp>
      <p:sp>
        <p:nvSpPr>
          <p:cNvPr id="5" name="Content Placeholder 4"/>
          <p:cNvSpPr>
            <a:spLocks noGrp="1"/>
          </p:cNvSpPr>
          <p:nvPr>
            <p:ph sz="half" idx="1"/>
          </p:nvPr>
        </p:nvSpPr>
        <p:spPr>
          <a:xfrm>
            <a:off x="519112" y="914401"/>
            <a:ext cx="5348288" cy="5475289"/>
          </a:xfrm>
        </p:spPr>
        <p:txBody>
          <a:bodyPr/>
          <a:lstStyle/>
          <a:p>
            <a:r>
              <a:rPr lang="en-US" dirty="0" smtClean="0"/>
              <a:t>Subtype </a:t>
            </a:r>
            <a:r>
              <a:rPr lang="en-US" dirty="0"/>
              <a:t>inherits all fields of its parent</a:t>
            </a:r>
          </a:p>
          <a:p>
            <a:pPr lvl="1"/>
            <a:r>
              <a:rPr lang="en-US" dirty="0" smtClean="0"/>
              <a:t>Some entities are subtyped</a:t>
            </a:r>
          </a:p>
          <a:p>
            <a:pPr lvl="1"/>
            <a:r>
              <a:rPr lang="en-US" dirty="0" smtClean="0"/>
              <a:t>Most subtyped </a:t>
            </a:r>
            <a:r>
              <a:rPr lang="en-US" dirty="0"/>
              <a:t>are also abstract</a:t>
            </a:r>
          </a:p>
          <a:p>
            <a:r>
              <a:rPr lang="en-US" dirty="0" smtClean="0"/>
              <a:t>Not possible to </a:t>
            </a:r>
            <a:br>
              <a:rPr lang="en-US" dirty="0" smtClean="0"/>
            </a:br>
            <a:r>
              <a:rPr lang="en-US" dirty="0" smtClean="0"/>
              <a:t>create entity instance at the supertype, top </a:t>
            </a:r>
            <a:r>
              <a:rPr lang="en-US" dirty="0"/>
              <a:t>level</a:t>
            </a:r>
          </a:p>
          <a:p>
            <a:endParaRPr lang="en-US" dirty="0"/>
          </a:p>
        </p:txBody>
      </p:sp>
    </p:spTree>
    <p:extLst>
      <p:ext uri="{BB962C8B-B14F-4D97-AF65-F5344CB8AC3E}">
        <p14:creationId xmlns:p14="http://schemas.microsoft.com/office/powerpoint/2010/main" val="10466226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Subtype entity data</a:t>
            </a:r>
            <a:endParaRPr lang="en-US" dirty="0"/>
          </a:p>
        </p:txBody>
      </p:sp>
      <p:sp>
        <p:nvSpPr>
          <p:cNvPr id="3" name="Content Placeholder 2"/>
          <p:cNvSpPr>
            <a:spLocks noGrp="1"/>
          </p:cNvSpPr>
          <p:nvPr>
            <p:ph idx="1"/>
          </p:nvPr>
        </p:nvSpPr>
        <p:spPr/>
        <p:txBody>
          <a:bodyPr/>
          <a:lstStyle/>
          <a:p>
            <a:r>
              <a:rPr lang="en-US" dirty="0" smtClean="0"/>
              <a:t>Supertype parent table stores all instances of itself AND of subtype data</a:t>
            </a:r>
          </a:p>
          <a:p>
            <a:pPr lvl="1"/>
            <a:r>
              <a:rPr lang="en-US" dirty="0" smtClean="0"/>
              <a:t>Contains parent fields and all subtype fields</a:t>
            </a:r>
          </a:p>
          <a:p>
            <a:pPr lvl="1"/>
            <a:r>
              <a:rPr lang="en-US" dirty="0" smtClean="0"/>
              <a:t>Irrelevant fields are null for specific subtypes</a:t>
            </a:r>
          </a:p>
          <a:p>
            <a:pPr lvl="1"/>
            <a:r>
              <a:rPr lang="en-US" dirty="0" smtClean="0"/>
              <a:t>Subtype column identifies subtype</a:t>
            </a:r>
            <a:endParaRPr lang="en-US" dirty="0"/>
          </a:p>
          <a:p>
            <a:r>
              <a:rPr lang="en-US" dirty="0" smtClean="0"/>
              <a:t>Example: </a:t>
            </a:r>
          </a:p>
          <a:p>
            <a:pPr lvl="1"/>
            <a:r>
              <a:rPr lang="en-US" dirty="0" err="1" smtClean="0"/>
              <a:t>Firstname</a:t>
            </a:r>
            <a:r>
              <a:rPr lang="en-US" dirty="0"/>
              <a:t> </a:t>
            </a:r>
            <a:r>
              <a:rPr lang="en-US" dirty="0" smtClean="0"/>
              <a:t>and </a:t>
            </a:r>
            <a:r>
              <a:rPr lang="en-US" dirty="0" err="1" smtClean="0"/>
              <a:t>lastname</a:t>
            </a:r>
            <a:r>
              <a:rPr lang="en-US" dirty="0" smtClean="0"/>
              <a:t> are always null for subtype = 3</a:t>
            </a:r>
            <a:endParaRPr lang="en-US" dirty="0"/>
          </a:p>
        </p:txBody>
      </p:sp>
      <p:pic>
        <p:nvPicPr>
          <p:cNvPr id="4"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b="37732"/>
          <a:stretch/>
        </p:blipFill>
        <p:spPr bwMode="auto">
          <a:xfrm>
            <a:off x="533400" y="3860800"/>
            <a:ext cx="8093660" cy="2563086"/>
          </a:xfrm>
          <a:prstGeom prst="rect">
            <a:avLst/>
          </a:prstGeom>
          <a:noFill/>
          <a:ln w="12700">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5029200" y="5257800"/>
            <a:ext cx="3505200" cy="1166086"/>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9069964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fields</a:t>
            </a:r>
          </a:p>
        </p:txBody>
      </p:sp>
      <p:sp>
        <p:nvSpPr>
          <p:cNvPr id="3" name="Content Placeholder 2"/>
          <p:cNvSpPr>
            <a:spLocks noGrp="1"/>
          </p:cNvSpPr>
          <p:nvPr>
            <p:ph idx="1"/>
          </p:nvPr>
        </p:nvSpPr>
        <p:spPr/>
        <p:txBody>
          <a:bodyPr/>
          <a:lstStyle/>
          <a:p>
            <a:r>
              <a:rPr lang="en-US" dirty="0"/>
              <a:t>An </a:t>
            </a:r>
            <a:r>
              <a:rPr lang="en-US" b="1" dirty="0"/>
              <a:t>entity field</a:t>
            </a:r>
            <a:r>
              <a:rPr lang="en-US" dirty="0"/>
              <a:t> is a value (or set of values) used to define the state or nature of a specific instance of the entity</a:t>
            </a:r>
          </a:p>
          <a:p>
            <a:pPr lvl="1"/>
            <a:r>
              <a:rPr lang="en-US" dirty="0"/>
              <a:t>Example: </a:t>
            </a:r>
            <a:r>
              <a:rPr lang="en-US" dirty="0" err="1"/>
              <a:t>ABContact's</a:t>
            </a:r>
            <a:r>
              <a:rPr lang="en-US" dirty="0"/>
              <a:t> Name field</a:t>
            </a:r>
          </a:p>
          <a:p>
            <a:r>
              <a:rPr lang="en-US" dirty="0"/>
              <a:t>Four general types of entity fields</a:t>
            </a:r>
          </a:p>
          <a:p>
            <a:pPr lvl="1"/>
            <a:r>
              <a:rPr lang="en-US" dirty="0"/>
              <a:t>Data</a:t>
            </a:r>
          </a:p>
          <a:p>
            <a:pPr lvl="1"/>
            <a:r>
              <a:rPr lang="en-US" dirty="0"/>
              <a:t>Foreign key</a:t>
            </a:r>
          </a:p>
          <a:p>
            <a:pPr lvl="1"/>
            <a:r>
              <a:rPr lang="en-US" dirty="0"/>
              <a:t>Array key</a:t>
            </a:r>
          </a:p>
          <a:p>
            <a:pPr lvl="1"/>
            <a:r>
              <a:rPr lang="en-US" dirty="0" smtClean="0"/>
              <a:t>Typekey</a:t>
            </a:r>
            <a:endParaRPr lang="en-US" dirty="0"/>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349625"/>
            <a:ext cx="2840228" cy="3127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Text Box 13"/>
          <p:cNvSpPr txBox="1">
            <a:spLocks noChangeArrowheads="1"/>
          </p:cNvSpPr>
          <p:nvPr/>
        </p:nvSpPr>
        <p:spPr bwMode="auto">
          <a:xfrm>
            <a:off x="4085432" y="4740275"/>
            <a:ext cx="1250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entity</a:t>
            </a:r>
            <a:br>
              <a:rPr lang="en-US" dirty="0">
                <a:solidFill>
                  <a:schemeClr val="accent1"/>
                </a:solidFill>
              </a:rPr>
            </a:br>
            <a:r>
              <a:rPr lang="en-US" dirty="0">
                <a:solidFill>
                  <a:schemeClr val="accent1"/>
                </a:solidFill>
              </a:rPr>
              <a:t>fields</a:t>
            </a:r>
          </a:p>
        </p:txBody>
      </p:sp>
      <p:sp>
        <p:nvSpPr>
          <p:cNvPr id="6" name="AutoShape 15"/>
          <p:cNvSpPr>
            <a:spLocks/>
          </p:cNvSpPr>
          <p:nvPr/>
        </p:nvSpPr>
        <p:spPr bwMode="auto">
          <a:xfrm>
            <a:off x="4876800" y="3883154"/>
            <a:ext cx="838200" cy="2323841"/>
          </a:xfrm>
          <a:prstGeom prst="leftBrace">
            <a:avLst>
              <a:gd name="adj1" fmla="val 13188"/>
              <a:gd name="adj2" fmla="val 50000"/>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chemeClr val="accent1"/>
              </a:solidFill>
            </a:endParaRPr>
          </a:p>
        </p:txBody>
      </p:sp>
    </p:spTree>
    <p:extLst>
      <p:ext uri="{BB962C8B-B14F-4D97-AF65-F5344CB8AC3E}">
        <p14:creationId xmlns:p14="http://schemas.microsoft.com/office/powerpoint/2010/main" val="512485836"/>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571</TotalTime>
  <Words>3430</Words>
  <Application>Microsoft Office PowerPoint</Application>
  <PresentationFormat>On-screen Show (4:3)</PresentationFormat>
  <Paragraphs>352</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Emerald_Template</vt:lpstr>
      <vt:lpstr>Introduction to the Data Model</vt:lpstr>
      <vt:lpstr>PowerPoint Presentation</vt:lpstr>
      <vt:lpstr>PowerPoint Presentation</vt:lpstr>
      <vt:lpstr>The data model</vt:lpstr>
      <vt:lpstr>Data model entities</vt:lpstr>
      <vt:lpstr>Data model entities in the database </vt:lpstr>
      <vt:lpstr>Subtyped entities</vt:lpstr>
      <vt:lpstr>Subtype entity data</vt:lpstr>
      <vt:lpstr>Entity fields</vt:lpstr>
      <vt:lpstr>Data fields</vt:lpstr>
      <vt:lpstr>Data fields in the database</vt:lpstr>
      <vt:lpstr>Foreign key fields</vt:lpstr>
      <vt:lpstr>Foreign key fields in the database</vt:lpstr>
      <vt:lpstr>Array key fields</vt:lpstr>
      <vt:lpstr>Typekey fields and typelists</vt:lpstr>
      <vt:lpstr>Typelists in the database</vt:lpstr>
      <vt:lpstr>Subtype typelists</vt:lpstr>
      <vt:lpstr>Data model configuration tasks</vt:lpstr>
      <vt:lpstr>PowerPoint Presentation</vt:lpstr>
      <vt:lpstr>The Data Dictionary</vt:lpstr>
      <vt:lpstr>Entities in the Data Dictionary</vt:lpstr>
      <vt:lpstr>Entity header</vt:lpstr>
      <vt:lpstr>Subtypes list</vt:lpstr>
      <vt:lpstr>Fields</vt:lpstr>
      <vt:lpstr>Arrays</vt:lpstr>
      <vt:lpstr>Subtype fields</vt:lpstr>
      <vt:lpstr>Typelists in the Data Dictionary</vt:lpstr>
      <vt:lpstr>All fields</vt:lpstr>
      <vt:lpstr>Generating the data dictionary</vt:lpstr>
      <vt:lpstr>PowerPoint Presentation</vt:lpstr>
      <vt:lpstr>Data model entities in application architecture</vt:lpstr>
      <vt:lpstr>Dot notation</vt:lpstr>
      <vt:lpstr>Dot notation syntax</vt:lpstr>
      <vt:lpstr>Dot notation syntax (2)</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Data Model</dc:title>
  <dc:subject>Configuration Fundamentals: Introduction to the Data Model</dc:subject>
  <dc:creator>Seth Luersen</dc:creator>
  <cp:keywords>Emerald;GA;Configuration Fundamentals;Data model</cp:keywords>
  <cp:lastModifiedBy>Seth Luersen</cp:lastModifiedBy>
  <cp:revision>82</cp:revision>
  <dcterms:created xsi:type="dcterms:W3CDTF">2013-11-19T21:46:36Z</dcterms:created>
  <dcterms:modified xsi:type="dcterms:W3CDTF">2013-12-10T00:46:09Z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