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9"/>
  </p:notesMasterIdLst>
  <p:handoutMasterIdLst>
    <p:handoutMasterId r:id="rId40"/>
  </p:handoutMasterIdLst>
  <p:sldIdLst>
    <p:sldId id="256" r:id="rId2"/>
    <p:sldId id="258" r:id="rId3"/>
    <p:sldId id="260" r:id="rId4"/>
    <p:sldId id="293" r:id="rId5"/>
    <p:sldId id="294" r:id="rId6"/>
    <p:sldId id="298" r:id="rId7"/>
    <p:sldId id="295" r:id="rId8"/>
    <p:sldId id="262" r:id="rId9"/>
    <p:sldId id="280" r:id="rId10"/>
    <p:sldId id="281" r:id="rId11"/>
    <p:sldId id="282" r:id="rId12"/>
    <p:sldId id="283" r:id="rId13"/>
    <p:sldId id="285" r:id="rId14"/>
    <p:sldId id="287" r:id="rId15"/>
    <p:sldId id="284" r:id="rId16"/>
    <p:sldId id="263" r:id="rId17"/>
    <p:sldId id="312" r:id="rId18"/>
    <p:sldId id="313" r:id="rId19"/>
    <p:sldId id="321" r:id="rId20"/>
    <p:sldId id="320" r:id="rId21"/>
    <p:sldId id="324" r:id="rId22"/>
    <p:sldId id="326" r:id="rId23"/>
    <p:sldId id="316" r:id="rId24"/>
    <p:sldId id="317" r:id="rId25"/>
    <p:sldId id="304" r:id="rId26"/>
    <p:sldId id="305" r:id="rId27"/>
    <p:sldId id="306" r:id="rId28"/>
    <p:sldId id="308" r:id="rId29"/>
    <p:sldId id="309" r:id="rId30"/>
    <p:sldId id="310" r:id="rId31"/>
    <p:sldId id="322" r:id="rId32"/>
    <p:sldId id="327" r:id="rId33"/>
    <p:sldId id="302" r:id="rId34"/>
    <p:sldId id="303" r:id="rId35"/>
    <p:sldId id="259" r:id="rId36"/>
    <p:sldId id="261" r:id="rId37"/>
    <p:sldId id="25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6072E4B-5DD6-4727-8B39-C8666EB706D7}">
          <p14:sldIdLst>
            <p14:sldId id="256"/>
            <p14:sldId id="258"/>
          </p14:sldIdLst>
        </p14:section>
        <p14:section name="Application entities" id="{ECCD0F1B-D3FA-4CB3-92FC-0B4DFCAB4B51}">
          <p14:sldIdLst>
            <p14:sldId id="260"/>
            <p14:sldId id="293"/>
            <p14:sldId id="294"/>
            <p14:sldId id="298"/>
            <p14:sldId id="295"/>
            <p14:sldId id="262"/>
          </p14:sldIdLst>
        </p14:section>
        <p14:section name="Entity Editor" id="{412D7641-CEDB-40BB-8ADD-0772606AD05F}">
          <p14:sldIdLst>
            <p14:sldId id="280"/>
            <p14:sldId id="281"/>
            <p14:sldId id="282"/>
            <p14:sldId id="283"/>
            <p14:sldId id="285"/>
            <p14:sldId id="287"/>
            <p14:sldId id="284"/>
          </p14:sldIdLst>
        </p14:section>
        <p14:section name="Edit entity extension" id="{73953E0F-3A64-4126-A503-4520E3E39657}">
          <p14:sldIdLst>
            <p14:sldId id="263"/>
            <p14:sldId id="312"/>
            <p14:sldId id="313"/>
            <p14:sldId id="321"/>
            <p14:sldId id="320"/>
            <p14:sldId id="324"/>
            <p14:sldId id="326"/>
            <p14:sldId id="316"/>
            <p14:sldId id="317"/>
          </p14:sldIdLst>
        </p14:section>
        <p14:section name="Create an entity extension" id="{2FDC58D1-D49B-4CB4-B092-B6666A6F4696}">
          <p14:sldIdLst>
            <p14:sldId id="304"/>
            <p14:sldId id="305"/>
            <p14:sldId id="306"/>
            <p14:sldId id="308"/>
            <p14:sldId id="309"/>
            <p14:sldId id="310"/>
            <p14:sldId id="322"/>
            <p14:sldId id="327"/>
            <p14:sldId id="302"/>
            <p14:sldId id="303"/>
          </p14:sldIdLst>
        </p14:section>
        <p14:section name="Review" id="{67D32A94-95BC-49B9-B253-7CA4D16830BC}">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0851" autoAdjust="0"/>
  </p:normalViewPr>
  <p:slideViewPr>
    <p:cSldViewPr showGuides="1">
      <p:cViewPr>
        <p:scale>
          <a:sx n="100" d="100"/>
          <a:sy n="100" d="100"/>
        </p:scale>
        <p:origin x="-1068" y="-168"/>
      </p:cViewPr>
      <p:guideLst>
        <p:guide orient="horz"/>
        <p:guide/>
      </p:guideLst>
    </p:cSldViewPr>
  </p:slideViewPr>
  <p:notesTextViewPr>
    <p:cViewPr>
      <p:scale>
        <a:sx n="66" d="100"/>
        <a:sy n="66" d="100"/>
      </p:scale>
      <p:origin x="0" y="0"/>
    </p:cViewPr>
  </p:notesTextViewPr>
  <p:sorterViewPr>
    <p:cViewPr>
      <p:scale>
        <a:sx n="100" d="100"/>
        <a:sy n="100" d="100"/>
      </p:scale>
      <p:origin x="0" y="0"/>
    </p:cViewPr>
  </p:sorterViewPr>
  <p:notesViewPr>
    <p:cSldViewPr showGuides="1">
      <p:cViewPr varScale="1">
        <p:scale>
          <a:sx n="98" d="100"/>
          <a:sy n="98" d="100"/>
        </p:scale>
        <p:origin x="-255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define and edit an entity and entity extension located in the …\configuration\config\extensions\entity\ folder.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Entity</a:t>
            </a:r>
            <a:r>
              <a:rPr lang="en-US" baseline="0" dirty="0" smtClean="0"/>
              <a:t> Editor allows you to view an entity or internal entity extension located in the \configuration\config\metadata\entity folder.   Files in the \metadata\</a:t>
            </a:r>
            <a:r>
              <a:rPr lang="en-US" dirty="0" smtClean="0"/>
              <a:t> </a:t>
            </a:r>
            <a:r>
              <a:rPr lang="en-US" baseline="0" dirty="0" smtClean="0"/>
              <a:t>folder are read-only.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236724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Add, duplicate, remove,  and override elements.   The editor is data model / </a:t>
            </a:r>
            <a:r>
              <a:rPr lang="en-US" dirty="0" err="1" smtClean="0"/>
              <a:t>XSD</a:t>
            </a:r>
            <a:r>
              <a:rPr lang="en-US" dirty="0" smtClean="0"/>
              <a:t>  aware.  Editing with the editor is only available in /extensions/. </a:t>
            </a:r>
          </a:p>
          <a:p>
            <a:endParaRPr lang="en-US" dirty="0"/>
          </a:p>
          <a:p>
            <a:r>
              <a:rPr lang="en-US" dirty="0" smtClean="0"/>
              <a:t> When you define and edit an entity or entity extension located in the \configuration\config\extensions\entity folder, the Entity editor toolbar is fully enabled.  Entities and internal entity extension in the located in the </a:t>
            </a:r>
            <a:r>
              <a:rPr lang="en-US" dirty="0"/>
              <a:t>\</a:t>
            </a:r>
            <a:r>
              <a:rPr lang="en-US" dirty="0" smtClean="0"/>
              <a:t>configuration\config\metadata\entity folder are read-only and all Edit actions are disabled.  </a:t>
            </a:r>
          </a:p>
          <a:p>
            <a:endParaRPr lang="en-US" dirty="0"/>
          </a:p>
          <a:p>
            <a:r>
              <a:rPr lang="en-US" dirty="0" smtClean="0"/>
              <a:t>Sort, filter, and collapse columns in the element tree pane.  You can also easily navigate to supertype and subtype entities.  Lastly, you can quickly validate your entity XML.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4173763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Entity editor toolbar view</a:t>
            </a:r>
            <a:r>
              <a:rPr lang="en-US" baseline="0" dirty="0" smtClean="0"/>
              <a:t> actions influence the display of the Element tree pane. By default, the Element tree pane displays the hierarchy of nested elements, including any inherited elements from base entities. For entity extensions, the underlying base entities are entities and internal entity extensions.  The editor is schema aware for elements and attributes.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426697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creating elements,</a:t>
            </a:r>
            <a:r>
              <a:rPr lang="en-US" baseline="0" dirty="0" smtClean="0"/>
              <a:t> the Entity Editor refers to an Extensible Schema Definition (XSD) file, datamodel.xsd.  The location of the file is &lt;</a:t>
            </a:r>
            <a:r>
              <a:rPr lang="en-US" baseline="0" dirty="0" err="1" smtClean="0"/>
              <a:t>InstallRoot</a:t>
            </a:r>
            <a:r>
              <a:rPr lang="en-US" baseline="0" dirty="0" smtClean="0"/>
              <a:t>&gt;\modules\configuration\</a:t>
            </a:r>
            <a:r>
              <a:rPr lang="en-US" baseline="0" dirty="0" err="1" smtClean="0"/>
              <a:t>xsd</a:t>
            </a:r>
            <a:r>
              <a:rPr lang="en-US" baseline="0" dirty="0" smtClean="0"/>
              <a:t>\metadata\datamodel.xsd.  Not all elements define fields in a database, for example, &lt;events /&gt;. Other elements are specific to database performance such as &lt;index /&gt;.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primary elements listed above are common to entity extension (&lt;extension&gt;), entity declaration (&lt;entity&gt;), subtype extension (&lt;extension&gt;), and subtype declaration (&lt;subtype&gt;).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1179413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primary elements listed above are common to entity extension (&lt;extension&gt;), entity declaration (&lt;entity&gt;), subtype extension (&lt;extension&gt;), and subtype declaration (&lt;subtype&gt;).  You can view the XML</a:t>
            </a:r>
            <a:r>
              <a:rPr lang="en-US" baseline="0" dirty="0" smtClean="0"/>
              <a:t> elements by clicking on the Xml tab.</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2495811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2236717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2345866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1657674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nullok</a:t>
            </a:r>
            <a:r>
              <a:rPr lang="en-US" dirty="0" smtClean="0"/>
              <a:t> attribute has a default value for </a:t>
            </a:r>
            <a:r>
              <a:rPr lang="en-US" dirty="0" err="1" smtClean="0"/>
              <a:t>nullok</a:t>
            </a:r>
            <a:r>
              <a:rPr lang="en-US" dirty="0" smtClean="0"/>
              <a:t> is false. A column on a base application entity in which </a:t>
            </a:r>
            <a:r>
              <a:rPr lang="en-US" dirty="0" err="1" smtClean="0"/>
              <a:t>nullok</a:t>
            </a:r>
            <a:r>
              <a:rPr lang="en-US" dirty="0" smtClean="0"/>
              <a:t> is false may require a default value either because rows in the table exist already, or the application does a test import into the entity during the database upgrade, or both. A column on a custom entity in which </a:t>
            </a:r>
            <a:r>
              <a:rPr lang="en-US" dirty="0" err="1" smtClean="0"/>
              <a:t>nullok</a:t>
            </a:r>
            <a:r>
              <a:rPr lang="en-US" dirty="0" smtClean="0"/>
              <a:t> is true generally does not require a default value.</a:t>
            </a:r>
          </a:p>
          <a:p>
            <a:endParaRPr lang="en-US" dirty="0" smtClean="0"/>
          </a:p>
          <a:p>
            <a:r>
              <a:rPr lang="en-US" dirty="0" smtClean="0"/>
              <a:t>The </a:t>
            </a:r>
            <a:r>
              <a:rPr lang="en-US" dirty="0" err="1" smtClean="0"/>
              <a:t>columnName</a:t>
            </a:r>
            <a:r>
              <a:rPr lang="en-US" dirty="0" smtClean="0"/>
              <a:t> attribute exists because</a:t>
            </a:r>
            <a:r>
              <a:rPr lang="en-US" baseline="0" dirty="0" smtClean="0"/>
              <a:t> m</a:t>
            </a:r>
            <a:r>
              <a:rPr lang="en-US" dirty="0" smtClean="0"/>
              <a:t>any databases have a restriction on the size of their column names. The lower limit for this maximum is typically 30. This can be a problem when field names are longer than 30 characters, which can occur when descriptive field names are requested by the customer. With the use of the </a:t>
            </a:r>
            <a:r>
              <a:rPr lang="en-US" dirty="0" err="1" smtClean="0"/>
              <a:t>columnName</a:t>
            </a:r>
            <a:r>
              <a:rPr lang="en-US" dirty="0" smtClean="0"/>
              <a:t> attribute, a Guidewire application can accommodate both requirements. The name attribute has no maximum size, so it can be as descriptive as desired. The </a:t>
            </a:r>
            <a:r>
              <a:rPr lang="en-US" dirty="0" err="1" smtClean="0"/>
              <a:t>columnName</a:t>
            </a:r>
            <a:r>
              <a:rPr lang="en-US" dirty="0" smtClean="0"/>
              <a:t> attribute has a 30 character limit, and should be used when the name attribute is greater than 30 characters.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2361097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use the &lt;</a:t>
            </a:r>
            <a:r>
              <a:rPr lang="en-US" dirty="0" err="1" smtClean="0"/>
              <a:t>columnParam</a:t>
            </a:r>
            <a:r>
              <a:rPr lang="en-US" dirty="0" smtClean="0"/>
              <a:t>&gt; element to set parameters that a column type requires. The type attribute of a column determines which parameters you can set or modify by using the &lt;</a:t>
            </a:r>
            <a:r>
              <a:rPr lang="en-US" dirty="0" err="1" smtClean="0"/>
              <a:t>columnParam</a:t>
            </a:r>
            <a:r>
              <a:rPr lang="en-US" dirty="0" smtClean="0"/>
              <a:t>&gt;</a:t>
            </a:r>
            <a:r>
              <a:rPr lang="en-US" baseline="0" dirty="0" smtClean="0"/>
              <a:t> </a:t>
            </a:r>
            <a:r>
              <a:rPr lang="en-US" dirty="0" err="1" smtClean="0"/>
              <a:t>subelement</a:t>
            </a:r>
            <a:r>
              <a:rPr lang="en-US" dirty="0" smtClean="0"/>
              <a:t>. </a:t>
            </a:r>
          </a:p>
          <a:p>
            <a:endParaRPr lang="en-US" dirty="0" smtClean="0"/>
          </a:p>
          <a:p>
            <a:r>
              <a:rPr lang="en-US" dirty="0" smtClean="0"/>
              <a:t>You can determine the list of parameters that a column type supports by looking up the type definition in its .</a:t>
            </a:r>
            <a:r>
              <a:rPr lang="en-US" dirty="0" err="1" smtClean="0"/>
              <a:t>dti</a:t>
            </a:r>
            <a:r>
              <a:rPr lang="en-US" dirty="0" smtClean="0"/>
              <a:t> file.  You can find</a:t>
            </a:r>
            <a:r>
              <a:rPr lang="en-US" baseline="0" dirty="0" smtClean="0"/>
              <a:t> the </a:t>
            </a:r>
            <a:r>
              <a:rPr lang="en-US" baseline="0" dirty="0" err="1" smtClean="0"/>
              <a:t>datatypes</a:t>
            </a:r>
            <a:r>
              <a:rPr lang="en-US" baseline="0" dirty="0" smtClean="0"/>
              <a:t> </a:t>
            </a:r>
            <a:r>
              <a:rPr lang="en-US" baseline="0" dirty="0" err="1" smtClean="0"/>
              <a:t>dti</a:t>
            </a:r>
            <a:r>
              <a:rPr lang="en-US" baseline="0" dirty="0" smtClean="0"/>
              <a:t> files in the </a:t>
            </a:r>
            <a:r>
              <a:rPr lang="en-US" baseline="0" dirty="0" err="1" smtClean="0"/>
              <a:t>datatypes</a:t>
            </a:r>
            <a:r>
              <a:rPr lang="en-US" baseline="0" dirty="0" smtClean="0"/>
              <a:t> folder in …\modules\configuration\config\</a:t>
            </a:r>
            <a:r>
              <a:rPr lang="en-US" baseline="0" dirty="0" err="1" smtClean="0"/>
              <a:t>datatypes</a:t>
            </a:r>
            <a:r>
              <a:rPr lang="en-US" baseline="0" dirty="0" smtClean="0"/>
              <a:t>\.   For example, the </a:t>
            </a:r>
            <a:r>
              <a:rPr lang="en-US" baseline="0" dirty="0" err="1" smtClean="0"/>
              <a:t>varchar.dti</a:t>
            </a:r>
            <a:r>
              <a:rPr lang="en-US" baseline="0" dirty="0" smtClean="0"/>
              <a:t> files defines the possible parameters for the </a:t>
            </a:r>
            <a:r>
              <a:rPr lang="en-US" baseline="0" dirty="0" err="1" smtClean="0"/>
              <a:t>varchar</a:t>
            </a:r>
            <a:r>
              <a:rPr lang="en-US" baseline="0" dirty="0" smtClean="0"/>
              <a:t> column type. </a:t>
            </a:r>
          </a:p>
          <a:p>
            <a:endParaRPr lang="en-US" baseline="0" dirty="0" smtClean="0"/>
          </a:p>
          <a:p>
            <a:r>
              <a:rPr lang="en-US" baseline="0" dirty="0" smtClean="0"/>
              <a:t>The Entity Editor is schema aware and knows displays the available options for you when you select the type.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635908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decimal data type works with non-integer numeric values (in other words, decimal values). The precision denotes the total number of digits of the entire value. The scale denotes the number of digits after the decimal point. For example, a decimal with precision 6 and scale 2 could include values from -9999.99 to 9999.99 (6 digits in total with two digits appearing after the decimal point).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1425912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811420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also optionally regenerate the data dictionary to add the new entity to the data dictionary and to check for problems</a:t>
            </a:r>
            <a:r>
              <a:rPr lang="en-US" baseline="0" dirty="0" smtClean="0"/>
              <a:t> in the data model.  Regenerating the data dictionary is not required, but doing so can identify flawed XML in the data model that go beyond schema validation such as certain types of referential integrity.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855751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42722590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1657674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extension already exists, simply edit the extension rather than creating another</a:t>
            </a:r>
            <a:r>
              <a:rPr lang="en-US" baseline="0" dirty="0" smtClean="0"/>
              <a:t> extension using a suffix.</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645986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42362977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42530883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also optionally regenerate the data dictionary to add the new entity to the data dictionary and to check for problems</a:t>
            </a:r>
            <a:r>
              <a:rPr lang="en-US" baseline="0" dirty="0" smtClean="0"/>
              <a:t> in the data model.  Regenerating the data dictionary is not required, but doing so can identify flawed XML in the data model that go beyond schema validation such as certain types of referential integrity.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855751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One</a:t>
            </a:r>
            <a:r>
              <a:rPr lang="en-US" baseline="0" dirty="0" smtClean="0"/>
              <a:t> </a:t>
            </a:r>
            <a:r>
              <a:rPr lang="en-US" baseline="0" dirty="0" err="1" smtClean="0"/>
              <a:t>ETX</a:t>
            </a:r>
            <a:r>
              <a:rPr lang="en-US" baseline="0" dirty="0" smtClean="0"/>
              <a:t> file per entity in most cases.</a:t>
            </a:r>
          </a:p>
          <a:p>
            <a:r>
              <a:rPr lang="en-US" baseline="0" dirty="0" smtClean="0"/>
              <a:t>2) The primary element is </a:t>
            </a:r>
            <a:r>
              <a:rPr lang="en-US" dirty="0" smtClean="0"/>
              <a:t>&lt;extension&gt;</a:t>
            </a:r>
          </a:p>
          <a:p>
            <a:r>
              <a:rPr lang="en-US" dirty="0" smtClean="0"/>
              <a:t>3a) </a:t>
            </a:r>
            <a:r>
              <a:rPr lang="en-US" dirty="0" err="1" smtClean="0"/>
              <a:t>varchar</a:t>
            </a:r>
            <a:endParaRPr lang="en-US" dirty="0" smtClean="0"/>
          </a:p>
          <a:p>
            <a:r>
              <a:rPr lang="en-US" dirty="0" smtClean="0"/>
              <a:t>3b) bit</a:t>
            </a:r>
          </a:p>
          <a:p>
            <a:r>
              <a:rPr lang="en-US" dirty="0" smtClean="0"/>
              <a:t>3c) decimal</a:t>
            </a:r>
          </a:p>
          <a:p>
            <a:r>
              <a:rPr lang="en-US" dirty="0" smtClean="0"/>
              <a:t>4)</a:t>
            </a:r>
            <a:r>
              <a:rPr lang="en-US" baseline="0" dirty="0" smtClean="0"/>
              <a:t> </a:t>
            </a:r>
            <a:r>
              <a:rPr lang="en-US" dirty="0" err="1" smtClean="0"/>
              <a:t>varchar</a:t>
            </a:r>
            <a:r>
              <a:rPr lang="en-US" dirty="0" smtClean="0"/>
              <a:t> requires size and decimal which requires precision and scale</a:t>
            </a:r>
          </a:p>
          <a:p>
            <a:r>
              <a:rPr lang="en-US" dirty="0" smtClean="0"/>
              <a:t>5)</a:t>
            </a:r>
            <a:r>
              <a:rPr lang="en-US" baseline="0" dirty="0" smtClean="0"/>
              <a:t> </a:t>
            </a:r>
            <a:r>
              <a:rPr lang="en-US" dirty="0" smtClean="0"/>
              <a:t>You would want to regenerate the Data Dictionary whenever you extend the data model and are concerned</a:t>
            </a:r>
            <a:r>
              <a:rPr lang="en-US" baseline="0" dirty="0" smtClean="0"/>
              <a:t> with data model validation beyond schema validation in the Entity Editor.  Regenerating the </a:t>
            </a:r>
            <a:r>
              <a:rPr lang="en-US" dirty="0" smtClean="0"/>
              <a:t>Data Dictionary also updates</a:t>
            </a:r>
            <a:r>
              <a:rPr lang="en-US" baseline="0" dirty="0" smtClean="0"/>
              <a:t> the dictionary files to </a:t>
            </a:r>
            <a:r>
              <a:rPr lang="en-US" dirty="0" smtClean="0"/>
              <a:t>include the new fields (or entities) that you have created.</a:t>
            </a:r>
          </a:p>
          <a:p>
            <a:r>
              <a:rPr lang="en-US" dirty="0" smtClean="0"/>
              <a:t>6) The physical structure of the database is modified only during start-up.</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Activity and User are entities common to all Guidewire applications. Claim is specific to ClaimCenter. Quote is specific to PolicyCenter. </a:t>
            </a:r>
            <a:r>
              <a:rPr lang="en-US" sz="1200" kern="1200" dirty="0" smtClean="0">
                <a:solidFill>
                  <a:schemeClr val="tx1"/>
                </a:solidFill>
                <a:effectLst/>
                <a:latin typeface="Arial" pitchFamily="34" charset="0"/>
                <a:ea typeface="+mn-ea"/>
                <a:cs typeface="Arial" pitchFamily="34" charset="0"/>
              </a:rPr>
              <a:t>Account, Policy, and Producer are the three key entities</a:t>
            </a:r>
            <a:r>
              <a:rPr lang="en-US" dirty="0" smtClean="0"/>
              <a:t> to BillingCenter.  Entities are defined in XML files.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1958428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Platform</a:t>
            </a:r>
            <a:r>
              <a:rPr lang="en-US" baseline="0" dirty="0" smtClean="0"/>
              <a:t> </a:t>
            </a:r>
            <a:r>
              <a:rPr lang="en-US" dirty="0" smtClean="0"/>
              <a:t>entities</a:t>
            </a:r>
            <a:r>
              <a:rPr lang="en-US" baseline="0" dirty="0" smtClean="0"/>
              <a:t> are always found in the …\modules\configuration\config\metadata\entity\ folder.</a:t>
            </a:r>
            <a:r>
              <a:rPr lang="en-US" dirty="0" smtClean="0"/>
              <a:t> </a:t>
            </a:r>
            <a:r>
              <a:rPr lang="en-US" baseline="0" dirty="0" smtClean="0"/>
              <a:t>All </a:t>
            </a:r>
            <a:r>
              <a:rPr lang="en-US" baseline="0" dirty="0" err="1" smtClean="0"/>
              <a:t>ETI</a:t>
            </a:r>
            <a:r>
              <a:rPr lang="en-US" baseline="0" dirty="0" smtClean="0"/>
              <a:t> and </a:t>
            </a:r>
            <a:r>
              <a:rPr lang="en-US" baseline="0" dirty="0" err="1" smtClean="0"/>
              <a:t>EIX</a:t>
            </a:r>
            <a:r>
              <a:rPr lang="en-US" baseline="0" dirty="0" smtClean="0"/>
              <a:t> files in the \metadata\entity\ are read-only.  You cannot edit these files directly in Guidewire Studio and should not edit these files in any other application.  Many platform entities have the platform="true" attribute defined in the &lt;entity /&gt; element. Ignore the deprecated base="true" or base="false"  attribute in the &lt;entity /&gt; element.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application specific entities can also be found in the \metadata\entity\ folder.  Many application entities are extendable in the sense that they can be both subtyped and/or an entity extension can be created.  Entities with the final="true" attribute defined in the &lt;entity /&gt; element cannot be subtyped. Entities with the extendable="false" attribute defined in the &lt;entity /&gt; element cannot be extended in the sense that new elements cannot be added to the entity.</a:t>
            </a:r>
          </a:p>
          <a:p>
            <a:endParaRPr lang="en-US" baseline="0" dirty="0" smtClean="0"/>
          </a:p>
          <a:p>
            <a:r>
              <a:rPr lang="en-US" baseline="0" dirty="0" smtClean="0"/>
              <a:t>You can always determine </a:t>
            </a:r>
            <a:r>
              <a:rPr lang="en-US" dirty="0" smtClean="0"/>
              <a:t>the </a:t>
            </a:r>
            <a:r>
              <a:rPr lang="en-US" baseline="0" dirty="0" smtClean="0"/>
              <a:t>base configuration for a Guidewire application by looking at the &lt;</a:t>
            </a:r>
            <a:r>
              <a:rPr lang="en-US" baseline="0" dirty="0" err="1" smtClean="0"/>
              <a:t>installDirectory</a:t>
            </a:r>
            <a:r>
              <a:rPr lang="en-US" baseline="0" dirty="0" smtClean="0"/>
              <a:t>&gt;\modules\base.zip file.  </a:t>
            </a:r>
            <a:r>
              <a:rPr lang="en-US" dirty="0" smtClean="0"/>
              <a:t>Base.zip is a </a:t>
            </a:r>
            <a:r>
              <a:rPr lang="en-US" baseline="0" dirty="0" smtClean="0"/>
              <a:t>compressed zip file contains the base configuration files for both the platform and the application.  The base.zip file is not exposed in the Guidewire Studio project directly.  However, for many base application files in Guidewire Studio, you can revert the file back to base file contained in base.zip. Rule folders and files cannot be reverted in Studio back to base.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958428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 a given application, a platform-level entity can have both </a:t>
            </a:r>
            <a:r>
              <a:rPr lang="en-US" dirty="0" err="1" smtClean="0"/>
              <a:t>EIX</a:t>
            </a:r>
            <a:r>
              <a:rPr lang="en-US" dirty="0" smtClean="0"/>
              <a:t> and </a:t>
            </a:r>
            <a:r>
              <a:rPr lang="en-US" dirty="0" err="1" smtClean="0"/>
              <a:t>ETX</a:t>
            </a:r>
            <a:r>
              <a:rPr lang="en-US" dirty="0" smtClean="0"/>
              <a:t> files. The </a:t>
            </a:r>
            <a:r>
              <a:rPr lang="en-US" dirty="0" err="1" smtClean="0"/>
              <a:t>EIX</a:t>
            </a:r>
            <a:r>
              <a:rPr lang="en-US" dirty="0" smtClean="0"/>
              <a:t> file contains extensions to the platform-level entities that are required for the base application and cannot be modified.  </a:t>
            </a:r>
            <a:r>
              <a:rPr lang="en-US" dirty="0" err="1" smtClean="0"/>
              <a:t>EIX</a:t>
            </a:r>
            <a:r>
              <a:rPr lang="en-US" dirty="0" smtClean="0"/>
              <a:t> files are extensions to platform-layer entities created by Guidewire development to meet the needs of a given application's base data model. For example, the Activity entity has different needs in each application:</a:t>
            </a:r>
          </a:p>
          <a:p>
            <a:pPr marL="171450" lvl="0" indent="-171450" eaLnBrk="1" hangingPunct="1">
              <a:buFont typeface="Arial" pitchFamily="34" charset="0"/>
              <a:buChar char="•"/>
            </a:pPr>
            <a:r>
              <a:rPr lang="en-US" dirty="0" smtClean="0"/>
              <a:t>ClaimCenter needs an </a:t>
            </a:r>
            <a:r>
              <a:rPr lang="en-US" dirty="0" err="1" smtClean="0"/>
              <a:t>Activity.Claim</a:t>
            </a:r>
            <a:r>
              <a:rPr lang="en-US" dirty="0" smtClean="0"/>
              <a:t> field</a:t>
            </a:r>
          </a:p>
          <a:p>
            <a:pPr marL="171450" lvl="0" indent="-171450" eaLnBrk="1" hangingPunct="1">
              <a:buFont typeface="Arial" pitchFamily="34" charset="0"/>
              <a:buChar char="•"/>
            </a:pPr>
            <a:r>
              <a:rPr lang="en-US" dirty="0" smtClean="0"/>
              <a:t>PolicyCenter needs an </a:t>
            </a:r>
            <a:r>
              <a:rPr lang="en-US" dirty="0" err="1" smtClean="0"/>
              <a:t>Activity.Job</a:t>
            </a:r>
            <a:r>
              <a:rPr lang="en-US" dirty="0" smtClean="0"/>
              <a:t> field</a:t>
            </a:r>
          </a:p>
          <a:p>
            <a:pPr marL="171450" lvl="0" indent="-171450" eaLnBrk="1" hangingPunct="1">
              <a:buFont typeface="Arial" pitchFamily="34" charset="0"/>
              <a:buChar char="•"/>
            </a:pPr>
            <a:r>
              <a:rPr lang="en-US" dirty="0" smtClean="0"/>
              <a:t>BillingCenter needs an </a:t>
            </a:r>
            <a:r>
              <a:rPr lang="en-US" dirty="0" err="1" smtClean="0"/>
              <a:t>Activity.TroubleTicket</a:t>
            </a:r>
            <a:r>
              <a:rPr lang="en-US" dirty="0" smtClean="0"/>
              <a:t> field</a:t>
            </a:r>
          </a:p>
          <a:p>
            <a:pPr marL="171450" lvl="0" indent="-171450" eaLnBrk="1" hangingPunct="1">
              <a:buFont typeface="Arial" pitchFamily="34" charset="0"/>
              <a:buChar char="•"/>
            </a:pPr>
            <a:endParaRPr lang="en-US" dirty="0" smtClean="0"/>
          </a:p>
          <a:p>
            <a:pPr marL="0" lvl="0" indent="0" eaLnBrk="1" hangingPunct="1">
              <a:buFont typeface="Arial" pitchFamily="34" charset="0"/>
              <a:buNone/>
            </a:pPr>
            <a:r>
              <a:rPr lang="en-US" dirty="0" smtClean="0"/>
              <a:t>An</a:t>
            </a:r>
            <a:r>
              <a:rPr lang="en-US" baseline="0" dirty="0" smtClean="0"/>
              <a:t>d in the case of ClaimCenter, Activity.etx represents an platform extension that customers can also modify. Similarly, customer can modify Policy.etx and Producer.etx in their applications.</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958428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For a base application data model entity, the entity is defined by both its original </a:t>
            </a:r>
            <a:r>
              <a:rPr lang="en-US" dirty="0" err="1" smtClean="0"/>
              <a:t>ETI</a:t>
            </a:r>
            <a:r>
              <a:rPr lang="en-US" dirty="0" smtClean="0"/>
              <a:t> file and the </a:t>
            </a:r>
            <a:r>
              <a:rPr lang="en-US" dirty="0" err="1" smtClean="0"/>
              <a:t>ETX</a:t>
            </a:r>
            <a:r>
              <a:rPr lang="en-US" dirty="0" smtClean="0"/>
              <a:t> extending file, if one exists. In certain cases, there</a:t>
            </a:r>
            <a:r>
              <a:rPr lang="en-US" baseline="0" dirty="0" smtClean="0"/>
              <a:t> is an internal entity extension, </a:t>
            </a:r>
            <a:r>
              <a:rPr lang="en-US" baseline="0" dirty="0" err="1" smtClean="0"/>
              <a:t>EIX</a:t>
            </a:r>
            <a:r>
              <a:rPr lang="en-US" baseline="0" dirty="0" smtClean="0"/>
              <a:t>, file. </a:t>
            </a:r>
            <a:r>
              <a:rPr lang="en-US" dirty="0" smtClean="0"/>
              <a:t>Regardless of which file the field is declared in,</a:t>
            </a:r>
            <a:r>
              <a:rPr lang="en-US" baseline="0" dirty="0" smtClean="0"/>
              <a:t> all fields from all files </a:t>
            </a:r>
            <a:r>
              <a:rPr lang="en-US" dirty="0" smtClean="0"/>
              <a:t>become the internal Gosu class.</a:t>
            </a:r>
          </a:p>
          <a:p>
            <a:endParaRPr lang="en-US" dirty="0" smtClean="0"/>
          </a:p>
          <a:p>
            <a:r>
              <a:rPr lang="en-US" dirty="0" smtClean="0"/>
              <a:t>For fields that are added to a base application entity, Guidewire recommends that the field name should end with _Ext (or start with Ext_).</a:t>
            </a:r>
            <a:r>
              <a:rPr lang="en-US" baseline="0" dirty="0" smtClean="0"/>
              <a:t> In the slide example, the </a:t>
            </a:r>
            <a:r>
              <a:rPr lang="en-US" baseline="0" dirty="0" err="1" smtClean="0"/>
              <a:t>ABContact.etx</a:t>
            </a:r>
            <a:r>
              <a:rPr lang="en-US" baseline="0" dirty="0" smtClean="0"/>
              <a:t> entity extension file contains the </a:t>
            </a:r>
            <a:r>
              <a:rPr lang="en-US" dirty="0" err="1" smtClean="0"/>
              <a:t>WebAddress_Ext</a:t>
            </a:r>
            <a:r>
              <a:rPr lang="en-US" baseline="0" dirty="0" smtClean="0"/>
              <a:t> field.</a:t>
            </a:r>
          </a:p>
          <a:p>
            <a:endParaRPr lang="en-US" dirty="0" smtClean="0"/>
          </a:p>
          <a:p>
            <a:r>
              <a:rPr lang="en-US" dirty="0" smtClean="0"/>
              <a:t>Students coming from an Object-Oriented</a:t>
            </a:r>
            <a:r>
              <a:rPr lang="en-US" baseline="0" dirty="0" smtClean="0"/>
              <a:t> Programming (O</a:t>
            </a:r>
            <a:r>
              <a:rPr lang="en-US" dirty="0" smtClean="0"/>
              <a:t>OP) background should be aware that the term "extend" gets used in OOP differently than it does in Guidewire. In OOP, the term "extend" is used to refer to creating a new subclass that extends some parent superclass.  </a:t>
            </a:r>
          </a:p>
          <a:p>
            <a:endParaRPr lang="en-US" dirty="0"/>
          </a:p>
          <a:p>
            <a:r>
              <a:rPr lang="en-US" dirty="0" smtClean="0"/>
              <a:t>In Guidewire data model configuration, the term "extend" is sometimes used to refer to adding new fields to an existing base application entity. In this sense, no new subclass or subtype entity is getting created. One is simply adding additional fields to an existing base application entity. </a:t>
            </a: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provides certain entity extensions as part of the base application configuration. Many of the extension index definitions address performance issues. Other extensions provide the ability to configure the data model in ways that would not be possible if the extension was part of the base data model. Do not simply overwrite a Guidewire extension with your own extension without understanding the full implications of the change.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eaLnBrk="1" hangingPunct="1"/>
            <a:r>
              <a:rPr lang="en-US" dirty="0" smtClean="0"/>
              <a:t>Because </a:t>
            </a:r>
            <a:r>
              <a:rPr lang="en-US" dirty="0" err="1" smtClean="0"/>
              <a:t>EIX</a:t>
            </a:r>
            <a:r>
              <a:rPr lang="en-US" dirty="0" smtClean="0"/>
              <a:t> (entity internal extension) files are neither created nor modified by configuration developers, this lesson does not discuss their structure. If you need to make multiple extensions to a single entity at different points in time, all extensions for that entity should be added to the same </a:t>
            </a:r>
            <a:r>
              <a:rPr lang="en-US" dirty="0" err="1" smtClean="0"/>
              <a:t>ETX</a:t>
            </a:r>
            <a:r>
              <a:rPr lang="en-US" dirty="0" smtClean="0"/>
              <a:t> file.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As a customer, you can create customer entities (</a:t>
            </a:r>
            <a:r>
              <a:rPr lang="en-US" dirty="0" err="1" smtClean="0"/>
              <a:t>ETI</a:t>
            </a:r>
            <a:r>
              <a:rPr lang="en-US" dirty="0" smtClean="0"/>
              <a:t>), create</a:t>
            </a:r>
            <a:r>
              <a:rPr lang="en-US" baseline="0" dirty="0" smtClean="0"/>
              <a:t> extension entities </a:t>
            </a:r>
            <a:r>
              <a:rPr lang="en-US" dirty="0" smtClean="0"/>
              <a:t>(</a:t>
            </a:r>
            <a:r>
              <a:rPr lang="en-US" dirty="0" err="1" smtClean="0"/>
              <a:t>ETX</a:t>
            </a:r>
            <a:r>
              <a:rPr lang="en-US" dirty="0" smtClean="0"/>
              <a:t>).  You can </a:t>
            </a:r>
            <a:r>
              <a:rPr lang="en-US" dirty="0" err="1" smtClean="0"/>
              <a:t>also</a:t>
            </a:r>
            <a:r>
              <a:rPr lang="en-US" baseline="0" dirty="0" err="1" smtClean="0"/>
              <a:t>edit</a:t>
            </a:r>
            <a:r>
              <a:rPr lang="en-US" baseline="0" dirty="0" smtClean="0"/>
              <a:t> editable e</a:t>
            </a:r>
            <a:r>
              <a:rPr lang="en-US" dirty="0" smtClean="0"/>
              <a:t>ntity (</a:t>
            </a:r>
            <a:r>
              <a:rPr lang="en-US" dirty="0" err="1" smtClean="0"/>
              <a:t>ETI</a:t>
            </a:r>
            <a:r>
              <a:rPr lang="en-US" dirty="0" smtClean="0"/>
              <a:t>) and entity extension (</a:t>
            </a:r>
            <a:r>
              <a:rPr lang="en-US" dirty="0" err="1" smtClean="0"/>
              <a:t>ETX</a:t>
            </a:r>
            <a:r>
              <a:rPr lang="en-US" dirty="0" smtClean="0"/>
              <a:t>) files.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3937899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2.xml"/><Relationship Id="rId5" Type="http://schemas.microsoft.com/office/2007/relationships/hdphoto" Target="../media/hdphoto1.wdp"/><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0.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image" Target="../media/image50.png"/><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10.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3.emf"/><Relationship Id="rId7"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10.emf"/><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0.emf"/><Relationship Id="rId5" Type="http://schemas.openxmlformats.org/officeDocument/2006/relationships/image" Target="../media/image14.png"/><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December </a:t>
            </a:r>
            <a:r>
              <a:rPr lang="en-US" dirty="0" smtClean="0"/>
              <a:t>20, </a:t>
            </a:r>
            <a:r>
              <a:rPr lang="en-US" dirty="0"/>
              <a:t>2013</a:t>
            </a:r>
          </a:p>
        </p:txBody>
      </p:sp>
      <p:sp>
        <p:nvSpPr>
          <p:cNvPr id="3" name="Title 2"/>
          <p:cNvSpPr>
            <a:spLocks noGrp="1"/>
          </p:cNvSpPr>
          <p:nvPr>
            <p:ph type="ctrTitle"/>
          </p:nvPr>
        </p:nvSpPr>
        <p:spPr/>
        <p:txBody>
          <a:bodyPr/>
          <a:lstStyle/>
          <a:p>
            <a:r>
              <a:rPr lang="en-US" dirty="0"/>
              <a:t>Extending </a:t>
            </a:r>
            <a:r>
              <a:rPr lang="en-US" dirty="0" smtClean="0"/>
              <a:t>Entities</a:t>
            </a: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editor</a:t>
            </a:r>
            <a:endParaRPr lang="en-US" dirty="0"/>
          </a:p>
        </p:txBody>
      </p:sp>
      <p:sp>
        <p:nvSpPr>
          <p:cNvPr id="3" name="Content Placeholder 2"/>
          <p:cNvSpPr>
            <a:spLocks noGrp="1"/>
          </p:cNvSpPr>
          <p:nvPr>
            <p:ph sz="half" idx="2"/>
          </p:nvPr>
        </p:nvSpPr>
        <p:spPr/>
        <p:txBody>
          <a:bodyPr/>
          <a:lstStyle/>
          <a:p>
            <a:r>
              <a:rPr lang="en-US" dirty="0" smtClean="0"/>
              <a:t>View, define and edit an entity, entity extension, or internal entity extension </a:t>
            </a:r>
          </a:p>
          <a:p>
            <a:pPr lvl="1"/>
            <a:r>
              <a:rPr lang="en-US" sz="2000" b="1" dirty="0" smtClean="0">
                <a:latin typeface="Courier New" pitchFamily="49" charset="0"/>
                <a:cs typeface="Courier New" pitchFamily="49" charset="0"/>
              </a:rPr>
              <a:t>\extensions\entity\</a:t>
            </a:r>
          </a:p>
          <a:p>
            <a:pPr lvl="2"/>
            <a:r>
              <a:rPr lang="en-US" dirty="0" err="1" smtClean="0">
                <a:cs typeface="Courier New" pitchFamily="49" charset="0"/>
              </a:rPr>
              <a:t>ETI</a:t>
            </a:r>
            <a:r>
              <a:rPr lang="en-US" dirty="0" smtClean="0">
                <a:cs typeface="Courier New" pitchFamily="49" charset="0"/>
              </a:rPr>
              <a:t> and </a:t>
            </a:r>
            <a:r>
              <a:rPr lang="en-US" dirty="0" err="1" smtClean="0">
                <a:cs typeface="Courier New" pitchFamily="49" charset="0"/>
              </a:rPr>
              <a:t>ETX</a:t>
            </a:r>
            <a:r>
              <a:rPr lang="en-US" dirty="0" smtClean="0">
                <a:cs typeface="Courier New" pitchFamily="49" charset="0"/>
              </a:rPr>
              <a:t> files</a:t>
            </a:r>
          </a:p>
          <a:p>
            <a:pPr lvl="1"/>
            <a:r>
              <a:rPr lang="en-US" sz="2000" b="1" dirty="0" smtClean="0">
                <a:latin typeface="Courier New" pitchFamily="49" charset="0"/>
                <a:cs typeface="Courier New" pitchFamily="49" charset="0"/>
              </a:rPr>
              <a:t>\metadata\entity</a:t>
            </a:r>
            <a:r>
              <a:rPr lang="en-US" b="1" dirty="0">
                <a:latin typeface="Courier New" pitchFamily="49" charset="0"/>
                <a:cs typeface="Courier New" pitchFamily="49" charset="0"/>
              </a:rPr>
              <a:t>\</a:t>
            </a:r>
            <a:endParaRPr lang="en-US" sz="2000" b="1" dirty="0" smtClean="0">
              <a:latin typeface="Courier New" pitchFamily="49" charset="0"/>
              <a:cs typeface="Courier New" pitchFamily="49" charset="0"/>
            </a:endParaRPr>
          </a:p>
          <a:p>
            <a:pPr lvl="2"/>
            <a:r>
              <a:rPr lang="en-US" dirty="0" err="1" smtClean="0">
                <a:cs typeface="Courier New" pitchFamily="49" charset="0"/>
              </a:rPr>
              <a:t>ETI</a:t>
            </a:r>
            <a:r>
              <a:rPr lang="en-US" dirty="0" smtClean="0">
                <a:cs typeface="Courier New" pitchFamily="49" charset="0"/>
              </a:rPr>
              <a:t> and </a:t>
            </a:r>
            <a:r>
              <a:rPr lang="en-US" dirty="0" err="1" smtClean="0">
                <a:cs typeface="Courier New" pitchFamily="49" charset="0"/>
              </a:rPr>
              <a:t>EIX</a:t>
            </a:r>
            <a:r>
              <a:rPr lang="en-US" dirty="0" smtClean="0">
                <a:cs typeface="Courier New" pitchFamily="49" charset="0"/>
              </a:rPr>
              <a:t> files</a:t>
            </a:r>
          </a:p>
          <a:p>
            <a:r>
              <a:rPr lang="en-US" dirty="0"/>
              <a:t>View file as XML</a:t>
            </a:r>
          </a:p>
          <a:p>
            <a:r>
              <a:rPr lang="en-US" dirty="0" smtClean="0"/>
              <a:t>Consists of</a:t>
            </a:r>
          </a:p>
          <a:p>
            <a:pPr lvl="1"/>
            <a:r>
              <a:rPr lang="en-US" sz="2000" dirty="0" smtClean="0"/>
              <a:t>Editor toolbar</a:t>
            </a:r>
          </a:p>
          <a:p>
            <a:pPr lvl="1"/>
            <a:r>
              <a:rPr lang="en-US" sz="2000" dirty="0" smtClean="0"/>
              <a:t>Element tree pane</a:t>
            </a:r>
          </a:p>
          <a:p>
            <a:pPr lvl="1"/>
            <a:r>
              <a:rPr lang="en-US" sz="2000" dirty="0" smtClean="0"/>
              <a:t>Attribute pane</a:t>
            </a:r>
          </a:p>
          <a:p>
            <a:pPr marL="400050" lvl="1" indent="0">
              <a:buNone/>
            </a:pPr>
            <a:endParaRPr lang="en-US" dirty="0"/>
          </a:p>
        </p:txBody>
      </p:sp>
      <p:pic>
        <p:nvPicPr>
          <p:cNvPr id="5122" name="pic Entity Editor 1" descr="C:\Users\sluersen\AppData\Local\Temp\SNAGHTML192feef.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533400"/>
            <a:ext cx="8382000" cy="762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 Entity Editor 2" descr="C:\Users\sluersen\AppData\Local\Temp\SNAGHTML1972ec5.PNG"/>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5000"/>
                    </a14:imgEffect>
                    <a14:imgEffect>
                      <a14:brightnessContrast bright="-10000" contrast="10000"/>
                    </a14:imgEffect>
                  </a14:imgLayer>
                </a14:imgProps>
              </a:ext>
              <a:ext uri="{28A0092B-C50C-407E-A947-70E740481C1C}">
                <a14:useLocalDpi xmlns:a14="http://schemas.microsoft.com/office/drawing/2010/main" val="0"/>
              </a:ext>
            </a:extLst>
          </a:blip>
          <a:srcRect/>
          <a:stretch>
            <a:fillRect/>
          </a:stretch>
        </p:blipFill>
        <p:spPr bwMode="auto">
          <a:xfrm>
            <a:off x="72835" y="905890"/>
            <a:ext cx="5448300" cy="4953000"/>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93925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editor: Toolbar reference</a:t>
            </a:r>
            <a:endParaRPr lang="en-US" dirty="0"/>
          </a:p>
        </p:txBody>
      </p:sp>
      <p:graphicFrame>
        <p:nvGraphicFramePr>
          <p:cNvPr id="10" name="tbl Icon"/>
          <p:cNvGraphicFramePr>
            <a:graphicFrameLocks noGrp="1"/>
          </p:cNvGraphicFramePr>
          <p:nvPr>
            <p:extLst>
              <p:ext uri="{D42A27DB-BD31-4B8C-83A1-F6EECF244321}">
                <p14:modId xmlns:p14="http://schemas.microsoft.com/office/powerpoint/2010/main" val="1997556113"/>
              </p:ext>
            </p:extLst>
          </p:nvPr>
        </p:nvGraphicFramePr>
        <p:xfrm>
          <a:off x="457200" y="1749927"/>
          <a:ext cx="8458201" cy="4609554"/>
        </p:xfrm>
        <a:graphic>
          <a:graphicData uri="http://schemas.openxmlformats.org/drawingml/2006/table">
            <a:tbl>
              <a:tblPr firstRow="1" firstCol="1" bandRow="1">
                <a:tableStyleId>{93296810-A885-4BE3-A3E7-6D5BEEA58F35}</a:tableStyleId>
              </a:tblPr>
              <a:tblGrid>
                <a:gridCol w="457200"/>
                <a:gridCol w="1524000"/>
                <a:gridCol w="1447800"/>
                <a:gridCol w="5029201"/>
              </a:tblGrid>
              <a:tr h="387575">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solidFill>
                      <a:schemeClr val="tx1"/>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solidFill>
                      <a:schemeClr val="tx1"/>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u="none" strike="noStrike" kern="1200" cap="none" normalizeH="0" baseline="0" dirty="0" smtClean="0">
                          <a:ln>
                            <a:noFill/>
                          </a:ln>
                          <a:effectLst/>
                        </a:rPr>
                        <a:t>Icon</a:t>
                      </a: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u="none" strike="noStrike" kern="1200" cap="none" normalizeH="0" baseline="0" dirty="0" smtClean="0">
                          <a:ln>
                            <a:noFill/>
                          </a:ln>
                          <a:effectLst/>
                        </a:rPr>
                        <a:t>Description</a:t>
                      </a: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tc>
              </a:tr>
              <a:tr h="453298">
                <a:tc rowSpan="11">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1" i="0" u="none" strike="noStrike" cap="none" normalizeH="0" baseline="0" dirty="0" smtClean="0">
                          <a:ln>
                            <a:noFill/>
                          </a:ln>
                          <a:solidFill>
                            <a:schemeClr val="tx1"/>
                          </a:solidFill>
                          <a:effectLst/>
                          <a:latin typeface="+mn-lt"/>
                          <a:cs typeface="Arial" pitchFamily="34" charset="0"/>
                        </a:rPr>
                        <a:t>Actions</a:t>
                      </a:r>
                    </a:p>
                  </a:txBody>
                  <a:tcPr vert="vert270" horzOverflow="overflow">
                    <a:solidFill>
                      <a:schemeClr val="accent6">
                        <a:lumMod val="75000"/>
                      </a:schemeClr>
                    </a:solidFill>
                  </a:tcPr>
                </a:tc>
                <a:tc rowSpan="4">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dirty="0" smtClean="0">
                          <a:ln>
                            <a:noFill/>
                          </a:ln>
                          <a:solidFill>
                            <a:schemeClr val="lt1"/>
                          </a:solidFill>
                          <a:effectLst/>
                          <a:latin typeface="+mn-lt"/>
                          <a:ea typeface="+mn-ea"/>
                          <a:cs typeface="+mn-cs"/>
                        </a:rPr>
                        <a:t>Edit</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Add an element; Drop-down list is schema aware</a:t>
                      </a:r>
                    </a:p>
                  </a:txBody>
                  <a:tcPr horzOverflow="overflow"/>
                </a:tc>
              </a:tr>
              <a:tr h="304800">
                <a:tc vMerge="1">
                  <a:txBody>
                    <a:bodyPr/>
                    <a:lstStyle/>
                    <a:p>
                      <a:endParaRPr lang="en-US"/>
                    </a:p>
                  </a:txBody>
                  <a:tcPr/>
                </a:tc>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Duplicate selected element</a:t>
                      </a:r>
                    </a:p>
                  </a:txBody>
                  <a:tcPr horzOverflow="overflow">
                    <a:solidFill>
                      <a:schemeClr val="tx1">
                        <a:lumMod val="95000"/>
                      </a:schemeClr>
                    </a:solidFill>
                  </a:tcPr>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Delete selected element </a:t>
                      </a:r>
                    </a:p>
                  </a:txBody>
                  <a:tcPr horzOverflow="overflow"/>
                </a:tc>
              </a:tr>
              <a:tr h="328821">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u="none" strike="noStrike" kern="1200" cap="none" normalizeH="0" baseline="0" dirty="0" smtClean="0">
                        <a:ln>
                          <a:noFill/>
                        </a:ln>
                        <a:solidFill>
                          <a:schemeClr val="bg1"/>
                        </a:solidFill>
                        <a:effectLst/>
                        <a:latin typeface="+mn-lt"/>
                        <a:ea typeface="+mn-ea"/>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u="none" strike="noStrike" kern="1200" cap="none" normalizeH="0" baseline="0" dirty="0" smtClean="0">
                        <a:ln>
                          <a:noFill/>
                        </a:ln>
                        <a:solidFill>
                          <a:schemeClr val="bg1"/>
                        </a:solidFill>
                        <a:effectLst/>
                        <a:latin typeface="+mn-lt"/>
                        <a:ea typeface="+mn-ea"/>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u="none" strike="noStrike" kern="1200" cap="none" normalizeH="0" baseline="0" dirty="0" smtClean="0">
                          <a:ln>
                            <a:noFill/>
                          </a:ln>
                          <a:solidFill>
                            <a:schemeClr val="bg1"/>
                          </a:solidFill>
                          <a:effectLst/>
                          <a:latin typeface="+mn-lt"/>
                          <a:ea typeface="+mn-ea"/>
                          <a:cs typeface="Arial" pitchFamily="34" charset="0"/>
                        </a:rPr>
                        <a:t>Override selected element</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rowSpan="4">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dirty="0" smtClean="0">
                          <a:ln>
                            <a:noFill/>
                          </a:ln>
                          <a:solidFill>
                            <a:schemeClr val="lt1"/>
                          </a:solidFill>
                          <a:effectLst/>
                          <a:latin typeface="+mn-lt"/>
                          <a:ea typeface="+mn-ea"/>
                          <a:cs typeface="+mn-cs"/>
                        </a:rPr>
                        <a:t>View</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Filter elements by file</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Persist sort order</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Collapse nested elements</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Expand nested elements</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rowSpan="2">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dirty="0" smtClean="0">
                          <a:ln>
                            <a:noFill/>
                          </a:ln>
                          <a:solidFill>
                            <a:schemeClr val="lt1"/>
                          </a:solidFill>
                          <a:effectLst/>
                          <a:latin typeface="+mn-lt"/>
                          <a:ea typeface="+mn-ea"/>
                          <a:cs typeface="+mn-cs"/>
                        </a:rPr>
                        <a:t>Navigate</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cap="none" normalizeH="0" baseline="0" dirty="0" smtClean="0">
                          <a:ln>
                            <a:noFill/>
                          </a:ln>
                          <a:solidFill>
                            <a:schemeClr val="bg1"/>
                          </a:solidFill>
                          <a:effectLst/>
                          <a:latin typeface="+mn-lt"/>
                          <a:cs typeface="Arial" pitchFamily="34" charset="0"/>
                        </a:rPr>
                        <a:t>Navigate to supertype and/or subtype </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cap="none" normalizeH="0" baseline="0" dirty="0" smtClean="0">
                          <a:ln>
                            <a:noFill/>
                          </a:ln>
                          <a:solidFill>
                            <a:schemeClr val="bg1"/>
                          </a:solidFill>
                          <a:effectLst/>
                          <a:latin typeface="+mn-lt"/>
                          <a:cs typeface="Arial" pitchFamily="34" charset="0"/>
                        </a:rPr>
                        <a:t>Click link to navigate to extension</a:t>
                      </a:r>
                    </a:p>
                  </a:txBody>
                  <a:tcPr horzOverflow="overflow"/>
                </a:tc>
              </a:tr>
              <a:tr h="388607">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dirty="0" smtClean="0">
                          <a:ln>
                            <a:noFill/>
                          </a:ln>
                          <a:solidFill>
                            <a:schemeClr val="lt1"/>
                          </a:solidFill>
                          <a:effectLst/>
                          <a:latin typeface="+mn-lt"/>
                          <a:ea typeface="+mn-ea"/>
                          <a:cs typeface="+mn-cs"/>
                        </a:rPr>
                        <a:t>Validate</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Validate entity</a:t>
                      </a:r>
                    </a:p>
                  </a:txBody>
                  <a:tcPr horzOverflow="overflow"/>
                </a:tc>
              </a:tr>
            </a:tbl>
          </a:graphicData>
        </a:graphic>
      </p:graphicFrame>
      <p:pic>
        <p:nvPicPr>
          <p:cNvPr id="2052" name="icn Element A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2392" y="2209800"/>
            <a:ext cx="81471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icn Element Overri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392" y="3315907"/>
            <a:ext cx="28288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icn Element Fil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2392" y="3697975"/>
            <a:ext cx="1007080" cy="29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icn So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2392" y="4066922"/>
            <a:ext cx="282886" cy="29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icn Collpas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2392" y="4460308"/>
            <a:ext cx="28288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icn Exapn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2392" y="4866815"/>
            <a:ext cx="28288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icn Nav Hiearch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1077" y="5257800"/>
            <a:ext cx="28288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1" name="icn Validat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2392" y="6053029"/>
            <a:ext cx="271571" cy="271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9053" y="2971800"/>
            <a:ext cx="276225" cy="276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19368" y="2622550"/>
            <a:ext cx="238125" cy="276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90800" y="5624988"/>
            <a:ext cx="712470" cy="303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pic Toolbar"/>
          <p:cNvGrpSpPr/>
          <p:nvPr/>
        </p:nvGrpSpPr>
        <p:grpSpPr>
          <a:xfrm>
            <a:off x="460513" y="915646"/>
            <a:ext cx="8378687" cy="578380"/>
            <a:chOff x="460513" y="915646"/>
            <a:chExt cx="8378687" cy="578380"/>
          </a:xfrm>
        </p:grpSpPr>
        <p:grpSp>
          <p:nvGrpSpPr>
            <p:cNvPr id="5" name="Group 4"/>
            <p:cNvGrpSpPr/>
            <p:nvPr/>
          </p:nvGrpSpPr>
          <p:grpSpPr>
            <a:xfrm>
              <a:off x="460513" y="915646"/>
              <a:ext cx="8378687" cy="578380"/>
              <a:chOff x="460513" y="915646"/>
              <a:chExt cx="7616687" cy="525779"/>
            </a:xfrm>
          </p:grpSpPr>
          <p:pic>
            <p:nvPicPr>
              <p:cNvPr id="3077" name="Picture 5"/>
              <p:cNvPicPr>
                <a:picLocks noChangeAspect="1" noChangeArrowheads="1"/>
              </p:cNvPicPr>
              <p:nvPr/>
            </p:nvPicPr>
            <p:blipFill rotWithShape="1">
              <a:blip r:embed="rId14">
                <a:extLst>
                  <a:ext uri="{28A0092B-C50C-407E-A947-70E740481C1C}">
                    <a14:useLocalDpi xmlns:a14="http://schemas.microsoft.com/office/drawing/2010/main" val="0"/>
                  </a:ext>
                </a:extLst>
              </a:blip>
              <a:srcRect r="10004"/>
              <a:stretch/>
            </p:blipFill>
            <p:spPr bwMode="auto">
              <a:xfrm>
                <a:off x="460513" y="915646"/>
                <a:ext cx="7616687" cy="52577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146"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47474" y="937699"/>
                <a:ext cx="1628598" cy="481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 name="Straight Connector 3"/>
            <p:cNvCxnSpPr/>
            <p:nvPr/>
          </p:nvCxnSpPr>
          <p:spPr bwMode="auto">
            <a:xfrm>
              <a:off x="8837960" y="915646"/>
              <a:ext cx="0" cy="57838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1045440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editor: Element tree pane</a:t>
            </a:r>
            <a:endParaRPr lang="en-US" dirty="0"/>
          </a:p>
        </p:txBody>
      </p:sp>
      <p:sp>
        <p:nvSpPr>
          <p:cNvPr id="5" name="Content Placeholder 4"/>
          <p:cNvSpPr>
            <a:spLocks noGrp="1"/>
          </p:cNvSpPr>
          <p:nvPr>
            <p:ph idx="1"/>
          </p:nvPr>
        </p:nvSpPr>
        <p:spPr>
          <a:xfrm>
            <a:off x="519113" y="3733800"/>
            <a:ext cx="8318500" cy="2667000"/>
          </a:xfrm>
        </p:spPr>
        <p:txBody>
          <a:bodyPr/>
          <a:lstStyle/>
          <a:p>
            <a:r>
              <a:rPr lang="en-US" dirty="0" smtClean="0"/>
              <a:t>Displays hierarchy of XML elements</a:t>
            </a:r>
          </a:p>
          <a:p>
            <a:pPr lvl="1"/>
            <a:r>
              <a:rPr lang="en-US" dirty="0" smtClean="0"/>
              <a:t>Elements </a:t>
            </a:r>
            <a:r>
              <a:rPr lang="en-US" dirty="0"/>
              <a:t>merged from </a:t>
            </a:r>
            <a:r>
              <a:rPr lang="en-US" dirty="0" smtClean="0"/>
              <a:t>underlying </a:t>
            </a:r>
            <a:br>
              <a:rPr lang="en-US" dirty="0" smtClean="0"/>
            </a:br>
            <a:r>
              <a:rPr lang="en-US" dirty="0" smtClean="0"/>
              <a:t>base entity are read-only</a:t>
            </a:r>
          </a:p>
          <a:p>
            <a:pPr lvl="1"/>
            <a:r>
              <a:rPr lang="en-US" dirty="0" smtClean="0"/>
              <a:t>Sortable </a:t>
            </a:r>
            <a:r>
              <a:rPr lang="en-US" dirty="0"/>
              <a:t>columns</a:t>
            </a:r>
          </a:p>
          <a:p>
            <a:r>
              <a:rPr lang="en-US" dirty="0" smtClean="0"/>
              <a:t>Context menu is schema aware</a:t>
            </a:r>
          </a:p>
          <a:p>
            <a:pPr lvl="1"/>
            <a:r>
              <a:rPr lang="en-US" dirty="0" smtClean="0"/>
              <a:t>Add new elements as siblings and children</a:t>
            </a:r>
          </a:p>
          <a:p>
            <a:pPr lvl="1"/>
            <a:r>
              <a:rPr lang="en-US" dirty="0" smtClean="0"/>
              <a:t>Remove, cut, copy, and paste elements</a:t>
            </a:r>
          </a:p>
        </p:txBody>
      </p:sp>
      <p:pic>
        <p:nvPicPr>
          <p:cNvPr id="3078" name="pic Element tree pane" descr="C:\Users\sluersen\AppData\Local\Temp\SNAGHTMLf48cf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14399"/>
            <a:ext cx="8206073" cy="267624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676400"/>
            <a:ext cx="2448385" cy="294878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9339666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elements</a:t>
            </a:r>
            <a:endParaRPr lang="en-US" dirty="0"/>
          </a:p>
        </p:txBody>
      </p:sp>
      <p:sp>
        <p:nvSpPr>
          <p:cNvPr id="20" name="Content Placeholder 19"/>
          <p:cNvSpPr>
            <a:spLocks noGrp="1"/>
          </p:cNvSpPr>
          <p:nvPr>
            <p:ph sz="half" idx="1"/>
          </p:nvPr>
        </p:nvSpPr>
        <p:spPr/>
        <p:txBody>
          <a:bodyPr/>
          <a:lstStyle/>
          <a:p>
            <a:r>
              <a:rPr lang="en-US" dirty="0" smtClean="0"/>
              <a:t>Toolbar </a:t>
            </a:r>
          </a:p>
          <a:p>
            <a:pPr lvl="1"/>
            <a:r>
              <a:rPr lang="en-US" dirty="0" smtClean="0"/>
              <a:t>Select option in dropdown</a:t>
            </a:r>
          </a:p>
          <a:p>
            <a:pPr lvl="1"/>
            <a:r>
              <a:rPr lang="en-US" dirty="0" smtClean="0"/>
              <a:t>Click </a:t>
            </a:r>
            <a:r>
              <a:rPr lang="en-US" b="1" dirty="0" smtClean="0"/>
              <a:t>+</a:t>
            </a:r>
            <a:r>
              <a:rPr lang="en-US" dirty="0" smtClean="0"/>
              <a:t> to add more of same</a:t>
            </a:r>
            <a:endParaRPr lang="en-US" dirty="0"/>
          </a:p>
        </p:txBody>
      </p:sp>
      <p:sp>
        <p:nvSpPr>
          <p:cNvPr id="21" name="Content Placeholder 20"/>
          <p:cNvSpPr>
            <a:spLocks noGrp="1"/>
          </p:cNvSpPr>
          <p:nvPr>
            <p:ph sz="half" idx="2"/>
          </p:nvPr>
        </p:nvSpPr>
        <p:spPr/>
        <p:txBody>
          <a:bodyPr/>
          <a:lstStyle/>
          <a:p>
            <a:r>
              <a:rPr lang="en-US" dirty="0" smtClean="0"/>
              <a:t>Context menu</a:t>
            </a:r>
          </a:p>
          <a:p>
            <a:pPr lvl="1"/>
            <a:r>
              <a:rPr lang="en-US" dirty="0" smtClean="0"/>
              <a:t>Add new…</a:t>
            </a:r>
          </a:p>
          <a:p>
            <a:pPr lvl="1"/>
            <a:r>
              <a:rPr lang="en-US" dirty="0" smtClean="0"/>
              <a:t>Select option in menu</a:t>
            </a:r>
          </a:p>
        </p:txBody>
      </p:sp>
      <p:pic>
        <p:nvPicPr>
          <p:cNvPr id="5126" name="pic editor menubar Add"/>
          <p:cNvPicPr>
            <a:picLocks noChangeAspect="1" noChangeArrowheads="1"/>
          </p:cNvPicPr>
          <p:nvPr/>
        </p:nvPicPr>
        <p:blipFill rotWithShape="1">
          <a:blip r:embed="rId3">
            <a:extLst>
              <a:ext uri="{28A0092B-C50C-407E-A947-70E740481C1C}">
                <a14:useLocalDpi xmlns:a14="http://schemas.microsoft.com/office/drawing/2010/main" val="0"/>
              </a:ext>
            </a:extLst>
          </a:blip>
          <a:srcRect r="68011"/>
          <a:stretch/>
        </p:blipFill>
        <p:spPr bwMode="auto">
          <a:xfrm>
            <a:off x="721703" y="2268129"/>
            <a:ext cx="1794126" cy="38380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 editor menubar 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69" y="2580907"/>
            <a:ext cx="1436191" cy="3714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1" name="pic Context Menu" descr="C:\Users\sluersen\AppData\Local\Temp\SNAGHTML1977a5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456" y="2268129"/>
            <a:ext cx="3417144" cy="382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27983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Common elements to add</a:t>
            </a:r>
            <a:endParaRPr lang="en-US" dirty="0"/>
          </a:p>
        </p:txBody>
      </p:sp>
      <p:sp>
        <p:nvSpPr>
          <p:cNvPr id="4" name="Content Placeholder 5"/>
          <p:cNvSpPr>
            <a:spLocks noGrp="1"/>
          </p:cNvSpPr>
          <p:nvPr>
            <p:ph sz="half"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Xml </a:t>
            </a:r>
            <a:r>
              <a:rPr lang="en-US" dirty="0"/>
              <a:t>tab shows read-only view of elements</a:t>
            </a:r>
          </a:p>
          <a:p>
            <a:endParaRPr lang="en-US" dirty="0" smtClean="0"/>
          </a:p>
        </p:txBody>
      </p:sp>
      <p:sp>
        <p:nvSpPr>
          <p:cNvPr id="2" name="Content Placeholder 1"/>
          <p:cNvSpPr>
            <a:spLocks noGrp="1"/>
          </p:cNvSpPr>
          <p:nvPr>
            <p:ph sz="half" idx="2"/>
          </p:nvPr>
        </p:nvSpPr>
        <p:spPr/>
        <p:txBody>
          <a:bodyPr/>
          <a:lstStyle/>
          <a:p>
            <a:r>
              <a:rPr lang="en-US" dirty="0"/>
              <a:t>Common elements for entity extension, entity, subtype, subtype extension are:</a:t>
            </a:r>
          </a:p>
          <a:p>
            <a:pPr lvl="1"/>
            <a:r>
              <a:rPr lang="en-US" dirty="0"/>
              <a:t>&lt;array …/&gt;</a:t>
            </a:r>
          </a:p>
          <a:p>
            <a:pPr lvl="2"/>
            <a:r>
              <a:rPr lang="en-US" dirty="0"/>
              <a:t>Define array entity and field</a:t>
            </a:r>
          </a:p>
          <a:p>
            <a:pPr lvl="1"/>
            <a:r>
              <a:rPr lang="en-US" dirty="0"/>
              <a:t>&lt;column …/&gt;</a:t>
            </a:r>
          </a:p>
          <a:p>
            <a:pPr lvl="2"/>
            <a:r>
              <a:rPr lang="en-US" dirty="0"/>
              <a:t>Define data field with defined data type</a:t>
            </a:r>
          </a:p>
          <a:p>
            <a:pPr lvl="2"/>
            <a:r>
              <a:rPr lang="en-US" dirty="0"/>
              <a:t>Bit, </a:t>
            </a:r>
            <a:r>
              <a:rPr lang="en-US" dirty="0" err="1"/>
              <a:t>datetime</a:t>
            </a:r>
            <a:r>
              <a:rPr lang="en-US" dirty="0"/>
              <a:t>, integer, </a:t>
            </a:r>
            <a:r>
              <a:rPr lang="en-US" dirty="0" err="1"/>
              <a:t>varchar</a:t>
            </a:r>
            <a:endParaRPr lang="en-US" dirty="0"/>
          </a:p>
          <a:p>
            <a:pPr lvl="1"/>
            <a:r>
              <a:rPr lang="en-US" dirty="0"/>
              <a:t>&lt;</a:t>
            </a:r>
            <a:r>
              <a:rPr lang="en-US" dirty="0" err="1"/>
              <a:t>foreignkey</a:t>
            </a:r>
            <a:r>
              <a:rPr lang="en-US" dirty="0"/>
              <a:t> …/&gt;</a:t>
            </a:r>
          </a:p>
          <a:p>
            <a:pPr lvl="2"/>
            <a:r>
              <a:rPr lang="en-US" dirty="0"/>
              <a:t>Define foreign key field and entity</a:t>
            </a:r>
          </a:p>
          <a:p>
            <a:pPr lvl="1"/>
            <a:r>
              <a:rPr lang="en-US" dirty="0"/>
              <a:t>&lt;typekey …/&gt;</a:t>
            </a:r>
          </a:p>
          <a:p>
            <a:pPr lvl="2"/>
            <a:r>
              <a:rPr lang="en-US" dirty="0"/>
              <a:t>Define typekey and related typelist</a:t>
            </a:r>
          </a:p>
          <a:p>
            <a:endParaRPr lang="en-US" dirty="0"/>
          </a:p>
        </p:txBody>
      </p:sp>
      <p:pic>
        <p:nvPicPr>
          <p:cNvPr id="1028" name="Picture 4" descr="C:\Users\sluersen\AppData\Local\Temp\SNAGHTML463c93.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41714" y="1106548"/>
            <a:ext cx="5497086" cy="3617852"/>
          </a:xfrm>
          <a:prstGeom prst="rect">
            <a:avLst/>
          </a:prstGeom>
          <a:noFill/>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
        <p:nvSpPr>
          <p:cNvPr id="3" name="Rounded Rectangle 2"/>
          <p:cNvSpPr/>
          <p:nvPr/>
        </p:nvSpPr>
        <p:spPr bwMode="auto">
          <a:xfrm>
            <a:off x="1257910" y="4368800"/>
            <a:ext cx="803802" cy="4572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83101960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editor: Attribute pane</a:t>
            </a:r>
            <a:endParaRPr lang="en-US" dirty="0"/>
          </a:p>
        </p:txBody>
      </p:sp>
      <p:sp>
        <p:nvSpPr>
          <p:cNvPr id="4" name="Content Placeholder 3"/>
          <p:cNvSpPr>
            <a:spLocks noGrp="1"/>
          </p:cNvSpPr>
          <p:nvPr>
            <p:ph sz="half" idx="2"/>
          </p:nvPr>
        </p:nvSpPr>
        <p:spPr>
          <a:xfrm>
            <a:off x="4953000" y="914401"/>
            <a:ext cx="3870960" cy="5475289"/>
          </a:xfrm>
        </p:spPr>
        <p:txBody>
          <a:bodyPr/>
          <a:lstStyle/>
          <a:p>
            <a:r>
              <a:rPr lang="en-US" dirty="0" smtClean="0"/>
              <a:t>Name Value columns</a:t>
            </a:r>
          </a:p>
          <a:p>
            <a:pPr lvl="1"/>
            <a:r>
              <a:rPr lang="en-US" sz="2000" dirty="0" smtClean="0"/>
              <a:t>For </a:t>
            </a:r>
            <a:r>
              <a:rPr lang="en-US" sz="2000" dirty="0"/>
              <a:t>selected element, define </a:t>
            </a:r>
            <a:r>
              <a:rPr lang="en-US" sz="2000" dirty="0" smtClean="0"/>
              <a:t>attributes</a:t>
            </a:r>
          </a:p>
          <a:p>
            <a:r>
              <a:rPr lang="en-US" dirty="0" smtClean="0"/>
              <a:t>Schema aware values</a:t>
            </a:r>
          </a:p>
          <a:p>
            <a:pPr lvl="1"/>
            <a:r>
              <a:rPr lang="en-US" sz="2000" dirty="0" smtClean="0"/>
              <a:t>Boolean controls</a:t>
            </a:r>
          </a:p>
          <a:p>
            <a:pPr lvl="1"/>
            <a:r>
              <a:rPr lang="en-US" sz="2000" dirty="0" smtClean="0"/>
              <a:t>Dropdown lists</a:t>
            </a:r>
            <a:endParaRPr lang="en-US" sz="2000" dirty="0"/>
          </a:p>
          <a:p>
            <a:r>
              <a:rPr lang="en-US" dirty="0" smtClean="0"/>
              <a:t>Attribute styling</a:t>
            </a:r>
          </a:p>
          <a:p>
            <a:pPr lvl="1"/>
            <a:r>
              <a:rPr lang="en-US" sz="2000" dirty="0"/>
              <a:t>Bold for </a:t>
            </a:r>
            <a:r>
              <a:rPr lang="en-US" sz="2000" dirty="0" smtClean="0"/>
              <a:t>required; Black </a:t>
            </a:r>
            <a:r>
              <a:rPr lang="en-US" sz="2000" dirty="0"/>
              <a:t>for editable</a:t>
            </a:r>
          </a:p>
          <a:p>
            <a:pPr lvl="1"/>
            <a:r>
              <a:rPr lang="en-US" sz="2000" dirty="0" smtClean="0"/>
              <a:t>Grayed-out for non-editable</a:t>
            </a:r>
          </a:p>
          <a:p>
            <a:pPr lvl="2"/>
            <a:r>
              <a:rPr lang="en-US" sz="1800" dirty="0" smtClean="0"/>
              <a:t>Overridden, Inherited, Internal, Default</a:t>
            </a:r>
          </a:p>
          <a:p>
            <a:r>
              <a:rPr lang="en-US" dirty="0" smtClean="0"/>
              <a:t>Set </a:t>
            </a:r>
            <a:r>
              <a:rPr lang="en-US" dirty="0" err="1" smtClean="0"/>
              <a:t>nullok</a:t>
            </a:r>
            <a:r>
              <a:rPr lang="en-US" dirty="0" smtClean="0"/>
              <a:t>= true in most cases as default is false</a:t>
            </a:r>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172474" cy="5257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5664101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Base application entities</a:t>
            </a:r>
          </a:p>
          <a:p>
            <a:r>
              <a:rPr lang="en-US" dirty="0"/>
              <a:t>Entity Editor</a:t>
            </a:r>
          </a:p>
          <a:p>
            <a:r>
              <a:rPr lang="en-US" dirty="0">
                <a:solidFill>
                  <a:schemeClr val="bg1"/>
                </a:solidFill>
              </a:rPr>
              <a:t>Edit an entity extension</a:t>
            </a:r>
          </a:p>
          <a:p>
            <a:r>
              <a:rPr lang="en-US" dirty="0"/>
              <a:t>Create an entity extension</a:t>
            </a:r>
          </a:p>
          <a:p>
            <a:endParaRPr lang="en-US" dirty="0"/>
          </a:p>
        </p:txBody>
      </p:sp>
    </p:spTree>
    <p:extLst>
      <p:ext uri="{BB962C8B-B14F-4D97-AF65-F5344CB8AC3E}">
        <p14:creationId xmlns:p14="http://schemas.microsoft.com/office/powerpoint/2010/main" val="203698043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edit an entity extension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Navigate to the </a:t>
            </a:r>
            <a:r>
              <a:rPr lang="en-US" dirty="0" smtClean="0"/>
              <a:t>entity extension</a:t>
            </a:r>
            <a:endParaRPr lang="en-US" b="1" dirty="0">
              <a:latin typeface="Courier New" pitchFamily="49" charset="0"/>
              <a:cs typeface="Courier New" pitchFamily="49" charset="0"/>
            </a:endParaRPr>
          </a:p>
          <a:p>
            <a:pPr marL="457200" indent="-457200">
              <a:buFont typeface="+mj-lt"/>
              <a:buAutoNum type="arabicPeriod"/>
            </a:pPr>
            <a:r>
              <a:rPr lang="en-US" dirty="0" smtClean="0"/>
              <a:t>Add </a:t>
            </a:r>
            <a:r>
              <a:rPr lang="en-US" dirty="0"/>
              <a:t>elements (and subelements) and specify attribute values</a:t>
            </a:r>
          </a:p>
          <a:p>
            <a:pPr marL="457200" indent="-457200">
              <a:buFont typeface="+mj-lt"/>
              <a:buAutoNum type="arabicPeriod"/>
            </a:pPr>
            <a:r>
              <a:rPr lang="en-US" dirty="0"/>
              <a:t>Optionally regenerate the dictionary</a:t>
            </a:r>
          </a:p>
          <a:p>
            <a:pPr marL="457200" indent="-457200">
              <a:buFont typeface="+mj-lt"/>
              <a:buAutoNum type="arabicPeriod"/>
            </a:pPr>
            <a:r>
              <a:rPr lang="en-US" dirty="0" smtClean="0"/>
              <a:t>Deploy </a:t>
            </a:r>
            <a:r>
              <a:rPr lang="en-US" dirty="0"/>
              <a:t>the </a:t>
            </a:r>
            <a:r>
              <a:rPr lang="en-US" dirty="0" smtClean="0"/>
              <a:t>extension entity</a:t>
            </a:r>
            <a:endParaRPr lang="en-US" dirty="0"/>
          </a:p>
          <a:p>
            <a:endParaRPr lang="en-US" dirty="0"/>
          </a:p>
        </p:txBody>
      </p:sp>
    </p:spTree>
    <p:extLst>
      <p:ext uri="{BB962C8B-B14F-4D97-AF65-F5344CB8AC3E}">
        <p14:creationId xmlns:p14="http://schemas.microsoft.com/office/powerpoint/2010/main" val="35673803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Navigate to the entity extension</a:t>
            </a:r>
            <a:endParaRPr lang="en-US" dirty="0"/>
          </a:p>
        </p:txBody>
      </p:sp>
      <p:sp>
        <p:nvSpPr>
          <p:cNvPr id="3" name="Content Placeholder 2"/>
          <p:cNvSpPr>
            <a:spLocks noGrp="1"/>
          </p:cNvSpPr>
          <p:nvPr>
            <p:ph idx="1"/>
          </p:nvPr>
        </p:nvSpPr>
        <p:spPr>
          <a:xfrm>
            <a:off x="519113" y="3581400"/>
            <a:ext cx="8318500" cy="2819400"/>
          </a:xfrm>
        </p:spPr>
        <p:txBody>
          <a:bodyPr/>
          <a:lstStyle/>
          <a:p>
            <a:r>
              <a:rPr lang="en-US" dirty="0" smtClean="0"/>
              <a:t>Navigate to an entity in  </a:t>
            </a:r>
            <a:r>
              <a:rPr lang="en-US" b="1" dirty="0" smtClean="0">
                <a:latin typeface="Courier New" pitchFamily="49" charset="0"/>
                <a:cs typeface="Courier New" pitchFamily="49" charset="0"/>
              </a:rPr>
              <a:t>…\Extensions\Entity\</a:t>
            </a:r>
          </a:p>
          <a:p>
            <a:pPr lvl="1"/>
            <a:r>
              <a:rPr lang="en-US" dirty="0" smtClean="0"/>
              <a:t>Project View or using CTRL+N</a:t>
            </a:r>
          </a:p>
          <a:p>
            <a:r>
              <a:rPr lang="en-US" dirty="0" smtClean="0"/>
              <a:t>Verify that you have </a:t>
            </a:r>
            <a:br>
              <a:rPr lang="en-US" dirty="0" smtClean="0"/>
            </a:br>
            <a:r>
              <a:rPr lang="en-US" dirty="0" smtClean="0"/>
              <a:t>selected an </a:t>
            </a:r>
            <a:br>
              <a:rPr lang="en-US" dirty="0" smtClean="0"/>
            </a:br>
            <a:r>
              <a:rPr lang="en-US" dirty="0" smtClean="0"/>
              <a:t>entity extension file (</a:t>
            </a:r>
            <a:r>
              <a:rPr lang="en-US" dirty="0" err="1" smtClean="0"/>
              <a:t>ETX</a:t>
            </a:r>
            <a:r>
              <a:rPr lang="en-US" dirty="0" smtClean="0"/>
              <a:t>)</a:t>
            </a:r>
          </a:p>
          <a:p>
            <a:pPr lvl="1"/>
            <a:r>
              <a:rPr lang="en-US" dirty="0" smtClean="0"/>
              <a:t>Top element reads entity (extension)</a:t>
            </a:r>
          </a:p>
          <a:p>
            <a:pPr lvl="1"/>
            <a:r>
              <a:rPr lang="en-US" dirty="0" smtClean="0"/>
              <a:t>XML is &lt;extension /&gt;</a:t>
            </a:r>
            <a:endParaRPr lang="en-US"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2805" y="914400"/>
            <a:ext cx="4630477" cy="66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887775"/>
            <a:ext cx="3468713" cy="20840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4233" y="1582972"/>
            <a:ext cx="4667619" cy="10523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descr="C:\Users\sluersen\AppData\Local\Temp\SNAGHTML14c3f4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0497" y="5542005"/>
            <a:ext cx="2728572" cy="92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9" name="Picture 7" descr="C:\Users\sluersen\AppData\Local\Temp\SNAGHTML14b810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4419600"/>
            <a:ext cx="1885715" cy="140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0178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Add elements and define attributes</a:t>
            </a:r>
            <a:endParaRPr lang="en-US" dirty="0"/>
          </a:p>
        </p:txBody>
      </p:sp>
      <p:sp>
        <p:nvSpPr>
          <p:cNvPr id="3" name="Content Placeholder 2"/>
          <p:cNvSpPr>
            <a:spLocks noGrp="1"/>
          </p:cNvSpPr>
          <p:nvPr>
            <p:ph idx="1"/>
          </p:nvPr>
        </p:nvSpPr>
        <p:spPr>
          <a:xfrm>
            <a:off x="519113" y="4191000"/>
            <a:ext cx="8318500" cy="2209800"/>
          </a:xfrm>
        </p:spPr>
        <p:txBody>
          <a:bodyPr/>
          <a:lstStyle/>
          <a:p>
            <a:r>
              <a:rPr lang="en-US" dirty="0" smtClean="0"/>
              <a:t>Toolbar </a:t>
            </a:r>
            <a:r>
              <a:rPr lang="en-US" dirty="0"/>
              <a:t>to add </a:t>
            </a:r>
            <a:r>
              <a:rPr lang="en-US" dirty="0" smtClean="0"/>
              <a:t>an element for a field, e.g., &lt;column /&gt;</a:t>
            </a:r>
            <a:endParaRPr lang="en-US" dirty="0"/>
          </a:p>
          <a:p>
            <a:r>
              <a:rPr lang="en-US" dirty="0" smtClean="0"/>
              <a:t>Define element attributes</a:t>
            </a:r>
          </a:p>
          <a:p>
            <a:pPr lvl="1"/>
            <a:r>
              <a:rPr lang="en-US" dirty="0" smtClean="0"/>
              <a:t>Name is the name of the field; Use _Ext for field name ending</a:t>
            </a:r>
          </a:p>
          <a:p>
            <a:pPr lvl="1"/>
            <a:r>
              <a:rPr lang="en-US" dirty="0" smtClean="0"/>
              <a:t>Type is the data type </a:t>
            </a:r>
          </a:p>
          <a:p>
            <a:pPr lvl="1"/>
            <a:r>
              <a:rPr lang="en-US" dirty="0" err="1" smtClean="0"/>
              <a:t>Nullok</a:t>
            </a:r>
            <a:r>
              <a:rPr lang="en-US" dirty="0" smtClean="0"/>
              <a:t> defaults to false, so set to true in most cases</a:t>
            </a:r>
          </a:p>
          <a:p>
            <a:endParaRPr lang="en-US" dirty="0"/>
          </a:p>
          <a:p>
            <a:endParaRPr lang="en-US" dirty="0"/>
          </a:p>
        </p:txBody>
      </p:sp>
      <p:pic>
        <p:nvPicPr>
          <p:cNvPr id="4100" name="Picture 4" descr="C:\Users\sluersen\AppData\Local\Temp\SNAGHTML11595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64" y="914400"/>
            <a:ext cx="8324335" cy="31575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514865" y="3142207"/>
            <a:ext cx="4590536" cy="30246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Elbow Connector 6"/>
          <p:cNvCxnSpPr>
            <a:stCxn id="6" idx="3"/>
            <a:endCxn id="8" idx="1"/>
          </p:cNvCxnSpPr>
          <p:nvPr/>
        </p:nvCxnSpPr>
        <p:spPr bwMode="auto">
          <a:xfrm flipV="1">
            <a:off x="5105401" y="2499964"/>
            <a:ext cx="305793" cy="793477"/>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8" name="Rounded Rectangle 7"/>
          <p:cNvSpPr/>
          <p:nvPr/>
        </p:nvSpPr>
        <p:spPr bwMode="auto">
          <a:xfrm>
            <a:off x="5411194" y="1974840"/>
            <a:ext cx="3328153" cy="1050248"/>
          </a:xfrm>
          <a:prstGeom prst="roundRect">
            <a:avLst>
              <a:gd name="adj" fmla="val 5133"/>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19711001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Distinguish between platform, application, and customer entities</a:t>
            </a:r>
            <a:endParaRPr lang="en-US" dirty="0"/>
          </a:p>
          <a:p>
            <a:pPr lvl="1"/>
            <a:r>
              <a:rPr lang="en-US" dirty="0" smtClean="0"/>
              <a:t>Edit an entity </a:t>
            </a:r>
            <a:r>
              <a:rPr lang="en-US" dirty="0"/>
              <a:t>extension </a:t>
            </a:r>
          </a:p>
          <a:p>
            <a:pPr lvl="1"/>
            <a:r>
              <a:rPr lang="en-US" dirty="0" smtClean="0"/>
              <a:t>Create an entity extension</a:t>
            </a:r>
            <a:endParaRPr lang="en-US" dirty="0"/>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sluersen\AppData\Local\Temp\SNAGHTML11cb5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90790"/>
            <a:ext cx="8380793" cy="33002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Add subelements</a:t>
            </a:r>
            <a:endParaRPr lang="en-US" dirty="0"/>
          </a:p>
        </p:txBody>
      </p:sp>
      <p:sp>
        <p:nvSpPr>
          <p:cNvPr id="3" name="Content Placeholder 2"/>
          <p:cNvSpPr>
            <a:spLocks noGrp="1"/>
          </p:cNvSpPr>
          <p:nvPr>
            <p:ph idx="1"/>
          </p:nvPr>
        </p:nvSpPr>
        <p:spPr>
          <a:xfrm>
            <a:off x="519113" y="4495800"/>
            <a:ext cx="8318500" cy="1905000"/>
          </a:xfrm>
        </p:spPr>
        <p:txBody>
          <a:bodyPr/>
          <a:lstStyle/>
          <a:p>
            <a:r>
              <a:rPr lang="en-US" dirty="0" smtClean="0"/>
              <a:t>Use the toolbar to add a </a:t>
            </a:r>
            <a:r>
              <a:rPr lang="en-US" dirty="0" err="1" smtClean="0"/>
              <a:t>columnParam</a:t>
            </a:r>
            <a:endParaRPr lang="en-US" dirty="0" smtClean="0"/>
          </a:p>
          <a:p>
            <a:pPr lvl="1"/>
            <a:r>
              <a:rPr lang="en-US" dirty="0" smtClean="0"/>
              <a:t>Some elements require subelements based on the element and attribute definition and in many cases the </a:t>
            </a:r>
            <a:r>
              <a:rPr lang="en-US" dirty="0" err="1" smtClean="0"/>
              <a:t>subelments</a:t>
            </a:r>
            <a:r>
              <a:rPr lang="en-US" dirty="0" smtClean="0"/>
              <a:t> are optional</a:t>
            </a:r>
          </a:p>
          <a:p>
            <a:pPr lvl="1"/>
            <a:r>
              <a:rPr lang="en-US" dirty="0" smtClean="0"/>
              <a:t>Add </a:t>
            </a:r>
            <a:r>
              <a:rPr lang="en-US" dirty="0" err="1" smtClean="0"/>
              <a:t>columnParam</a:t>
            </a:r>
            <a:r>
              <a:rPr lang="en-US" dirty="0" smtClean="0"/>
              <a:t> child element to a column of type </a:t>
            </a:r>
            <a:r>
              <a:rPr lang="en-US" dirty="0" err="1" smtClean="0"/>
              <a:t>varchar</a:t>
            </a:r>
            <a:r>
              <a:rPr lang="en-US" dirty="0" smtClean="0"/>
              <a:t> to specify size, e.g., </a:t>
            </a:r>
            <a:r>
              <a:rPr lang="en-US" dirty="0" err="1" smtClean="0"/>
              <a:t>varchar</a:t>
            </a:r>
            <a:r>
              <a:rPr lang="en-US" dirty="0" smtClean="0"/>
              <a:t>(60)</a:t>
            </a:r>
          </a:p>
          <a:p>
            <a:pPr marL="0" indent="0">
              <a:buNone/>
            </a:pPr>
            <a:endParaRPr lang="en-US" dirty="0" smtClean="0"/>
          </a:p>
        </p:txBody>
      </p:sp>
      <p:sp>
        <p:nvSpPr>
          <p:cNvPr id="9" name="Rounded Rectangle 8"/>
          <p:cNvSpPr/>
          <p:nvPr/>
        </p:nvSpPr>
        <p:spPr bwMode="auto">
          <a:xfrm>
            <a:off x="1066801" y="3505200"/>
            <a:ext cx="4158047" cy="2127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41638" y="3182752"/>
            <a:ext cx="4683210" cy="24695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1" name="Elbow Connector 10"/>
          <p:cNvCxnSpPr>
            <a:stCxn id="10" idx="1"/>
            <a:endCxn id="9" idx="1"/>
          </p:cNvCxnSpPr>
          <p:nvPr/>
        </p:nvCxnSpPr>
        <p:spPr bwMode="auto">
          <a:xfrm rot="10800000" flipH="1" flipV="1">
            <a:off x="541637" y="3306227"/>
            <a:ext cx="525163" cy="305328"/>
          </a:xfrm>
          <a:prstGeom prst="bentConnector3">
            <a:avLst>
              <a:gd name="adj1" fmla="val -43529"/>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1" name="Elbow Connector 30"/>
          <p:cNvCxnSpPr>
            <a:stCxn id="33" idx="2"/>
          </p:cNvCxnSpPr>
          <p:nvPr/>
        </p:nvCxnSpPr>
        <p:spPr bwMode="auto">
          <a:xfrm rot="5400000">
            <a:off x="5697796" y="2137892"/>
            <a:ext cx="1000718" cy="1946613"/>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3" name="Rounded Rectangle 32"/>
          <p:cNvSpPr/>
          <p:nvPr/>
        </p:nvSpPr>
        <p:spPr bwMode="auto">
          <a:xfrm>
            <a:off x="5461683" y="1976642"/>
            <a:ext cx="3419555" cy="63419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9" name="Rounded Rectangle 38"/>
          <p:cNvSpPr/>
          <p:nvPr/>
        </p:nvSpPr>
        <p:spPr bwMode="auto">
          <a:xfrm>
            <a:off x="7694992" y="762000"/>
            <a:ext cx="1372807" cy="457200"/>
          </a:xfrm>
          <a:prstGeom prst="roundRect">
            <a:avLst/>
          </a:prstGeom>
          <a:solidFill>
            <a:schemeClr val="tx1"/>
          </a:solidFill>
          <a:ln w="28575" algn="ctr">
            <a:solidFill>
              <a:schemeClr val="tx1"/>
            </a:solidFill>
            <a:round/>
            <a:headEnd/>
            <a:tailEnd/>
          </a:ln>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54658610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and </a:t>
            </a:r>
            <a:r>
              <a:rPr lang="en-US" dirty="0" err="1" smtClean="0"/>
              <a:t>columnParam</a:t>
            </a:r>
            <a:endParaRPr lang="en-US" dirty="0"/>
          </a:p>
        </p:txBody>
      </p:sp>
      <p:sp>
        <p:nvSpPr>
          <p:cNvPr id="6" name="Subtitle 5"/>
          <p:cNvSpPr>
            <a:spLocks noGrp="1"/>
          </p:cNvSpPr>
          <p:nvPr>
            <p:ph type="subTitle" idx="10"/>
          </p:nvPr>
        </p:nvSpPr>
        <p:spPr/>
        <p:txBody>
          <a:bodyPr/>
          <a:lstStyle/>
          <a:p>
            <a:r>
              <a:rPr lang="en-US" dirty="0" smtClean="0"/>
              <a:t>Strings</a:t>
            </a:r>
            <a:endParaRPr lang="en-US" dirty="0"/>
          </a:p>
        </p:txBody>
      </p:sp>
      <p:sp>
        <p:nvSpPr>
          <p:cNvPr id="7" name="Text Placeholder 6"/>
          <p:cNvSpPr>
            <a:spLocks noGrp="1"/>
          </p:cNvSpPr>
          <p:nvPr>
            <p:ph type="body" sz="quarter" idx="11"/>
          </p:nvPr>
        </p:nvSpPr>
        <p:spPr/>
        <p:txBody>
          <a:bodyPr/>
          <a:lstStyle/>
          <a:p>
            <a:r>
              <a:rPr lang="en-US" dirty="0" smtClean="0"/>
              <a:t>Decimal numbers</a:t>
            </a:r>
            <a:endParaRPr lang="en-US" dirty="0"/>
          </a:p>
        </p:txBody>
      </p:sp>
      <p:sp>
        <p:nvSpPr>
          <p:cNvPr id="5" name="Content Placeholder 4"/>
          <p:cNvSpPr>
            <a:spLocks noGrp="1"/>
          </p:cNvSpPr>
          <p:nvPr>
            <p:ph sz="half" idx="2"/>
          </p:nvPr>
        </p:nvSpPr>
        <p:spPr/>
        <p:txBody>
          <a:bodyPr/>
          <a:lstStyle/>
          <a:p>
            <a:r>
              <a:rPr lang="en-US" dirty="0"/>
              <a:t>Columns used to store </a:t>
            </a:r>
            <a:r>
              <a:rPr lang="en-US" dirty="0" smtClean="0"/>
              <a:t>numbers with decimal values</a:t>
            </a:r>
            <a:endParaRPr lang="en-US" dirty="0"/>
          </a:p>
          <a:p>
            <a:r>
              <a:rPr lang="en-US" dirty="0"/>
              <a:t>Declare </a:t>
            </a:r>
            <a:r>
              <a:rPr lang="en-US" dirty="0" smtClean="0"/>
              <a:t>type as decimal</a:t>
            </a:r>
          </a:p>
          <a:p>
            <a:r>
              <a:rPr lang="en-US" dirty="0"/>
              <a:t>Requires </a:t>
            </a:r>
            <a:r>
              <a:rPr lang="en-US" dirty="0" smtClean="0"/>
              <a:t>two column parameters</a:t>
            </a:r>
          </a:p>
          <a:p>
            <a:pPr lvl="1"/>
            <a:r>
              <a:rPr lang="en-US" dirty="0" smtClean="0"/>
              <a:t>Precision </a:t>
            </a:r>
            <a:r>
              <a:rPr lang="en-US" dirty="0"/>
              <a:t>is the total length of decimal</a:t>
            </a:r>
          </a:p>
          <a:p>
            <a:pPr lvl="1"/>
            <a:r>
              <a:rPr lang="en-US" dirty="0" smtClean="0"/>
              <a:t>Scale is the number of digits right of the decimal point</a:t>
            </a:r>
            <a:endParaRPr lang="en-US" dirty="0"/>
          </a:p>
          <a:p>
            <a:endParaRPr lang="en-US" dirty="0"/>
          </a:p>
        </p:txBody>
      </p:sp>
      <p:sp>
        <p:nvSpPr>
          <p:cNvPr id="3" name="Content Placeholder 2"/>
          <p:cNvSpPr>
            <a:spLocks noGrp="1"/>
          </p:cNvSpPr>
          <p:nvPr>
            <p:ph sz="half" idx="1"/>
          </p:nvPr>
        </p:nvSpPr>
        <p:spPr/>
        <p:txBody>
          <a:bodyPr/>
          <a:lstStyle/>
          <a:p>
            <a:r>
              <a:rPr lang="en-US" dirty="0" smtClean="0"/>
              <a:t>Columns used to store Strings </a:t>
            </a:r>
          </a:p>
          <a:p>
            <a:r>
              <a:rPr lang="en-US" dirty="0" smtClean="0"/>
              <a:t>Declare type as </a:t>
            </a:r>
            <a:r>
              <a:rPr lang="en-US" dirty="0" err="1" smtClean="0"/>
              <a:t>varchar</a:t>
            </a:r>
            <a:endParaRPr lang="en-US" dirty="0" smtClean="0"/>
          </a:p>
          <a:p>
            <a:r>
              <a:rPr lang="en-US" dirty="0" smtClean="0"/>
              <a:t>Requires column parameter</a:t>
            </a:r>
          </a:p>
          <a:p>
            <a:pPr lvl="1"/>
            <a:r>
              <a:rPr lang="en-US" dirty="0" smtClean="0"/>
              <a:t>Size defines length of the string in characters</a:t>
            </a:r>
          </a:p>
        </p:txBody>
      </p:sp>
    </p:spTree>
    <p:extLst>
      <p:ext uri="{BB962C8B-B14F-4D97-AF65-F5344CB8AC3E}">
        <p14:creationId xmlns:p14="http://schemas.microsoft.com/office/powerpoint/2010/main" val="165818409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Validate </a:t>
            </a:r>
            <a:r>
              <a:rPr lang="en-US" dirty="0"/>
              <a:t>the schema</a:t>
            </a:r>
            <a:br>
              <a:rPr lang="en-US" dirty="0"/>
            </a:br>
            <a:endParaRPr lang="en-US" dirty="0"/>
          </a:p>
        </p:txBody>
      </p:sp>
      <p:sp>
        <p:nvSpPr>
          <p:cNvPr id="5" name="Content Placeholder 4"/>
          <p:cNvSpPr>
            <a:spLocks noGrp="1"/>
          </p:cNvSpPr>
          <p:nvPr>
            <p:ph idx="1"/>
          </p:nvPr>
        </p:nvSpPr>
        <p:spPr/>
        <p:txBody>
          <a:bodyPr/>
          <a:lstStyle/>
          <a:p>
            <a:r>
              <a:rPr lang="en-US" dirty="0"/>
              <a:t> </a:t>
            </a:r>
            <a:r>
              <a:rPr lang="en-US" dirty="0" smtClean="0"/>
              <a:t>	Click </a:t>
            </a:r>
            <a:r>
              <a:rPr lang="en-US" dirty="0"/>
              <a:t>Validate in the toolbar</a:t>
            </a:r>
            <a:br>
              <a:rPr lang="en-US" dirty="0"/>
            </a:br>
            <a:endParaRPr lang="en-US" dirty="0"/>
          </a:p>
          <a:p>
            <a:r>
              <a:rPr lang="en-US" dirty="0"/>
              <a:t>Red highlight indicates schema violation warning</a:t>
            </a:r>
          </a:p>
          <a:p>
            <a:r>
              <a:rPr lang="en-US" dirty="0"/>
              <a:t>Schema violations explained in pane below editor</a:t>
            </a:r>
          </a:p>
          <a:p>
            <a:endParaRPr lang="en-US" dirty="0"/>
          </a:p>
        </p:txBody>
      </p:sp>
      <p:pic>
        <p:nvPicPr>
          <p:cNvPr id="6" name="Picture 4" descr="C:\Users\sluersen\AppData\Local\Temp\SNAGHTML11dee8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048000"/>
            <a:ext cx="8262730" cy="3276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914400"/>
            <a:ext cx="707781" cy="657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1427451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118872"/>
            <a:ext cx="9107424" cy="742951"/>
          </a:xfrm>
        </p:spPr>
        <p:txBody>
          <a:bodyPr/>
          <a:lstStyle/>
          <a:p>
            <a:r>
              <a:rPr lang="en-US" dirty="0" smtClean="0"/>
              <a:t>Step 3: Optionally regenerate dictionary</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regen-dictionary</a:t>
            </a:r>
          </a:p>
          <a:p>
            <a:r>
              <a:rPr lang="en-US" dirty="0" smtClean="0"/>
              <a:t>Process builds entire entity model including base and custom entities</a:t>
            </a:r>
          </a:p>
          <a:p>
            <a:r>
              <a:rPr lang="en-US" dirty="0" smtClean="0"/>
              <a:t>Identifies errors in the data model beyond Entity Editor schema validation</a:t>
            </a:r>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ctr">
            <a:noAutofit/>
          </a:bodyPr>
          <a:lstStyle/>
          <a:p>
            <a:pPr>
              <a:spcBef>
                <a:spcPct val="50000"/>
              </a:spcBef>
              <a:spcAft>
                <a:spcPct val="30000"/>
              </a:spcAft>
              <a:buClr>
                <a:schemeClr val="tx1"/>
              </a:buClr>
            </a:pPr>
            <a:r>
              <a:rPr lang="en-US" sz="1600" dirty="0">
                <a:solidFill>
                  <a:schemeClr val="bg1"/>
                </a:solidFill>
                <a:latin typeface="Lucida Console" pitchFamily="49" charset="0"/>
              </a:rPr>
              <a:t>C:\Guidewire\TrainingApp\bin&gt;gwta </a:t>
            </a:r>
            <a:r>
              <a:rPr lang="en-US" sz="1600" dirty="0" smtClean="0">
                <a:solidFill>
                  <a:schemeClr val="bg1"/>
                </a:solidFill>
                <a:latin typeface="Lucida Console" pitchFamily="49" charset="0"/>
              </a:rPr>
              <a:t>regen-dictionary</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regen-entity-model-xml:</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com.guidewire.tools.dictionary.data.EntityModelXmlTool</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[java] --- Guidewire Entity Model In Xml </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Errors </a:t>
            </a:r>
            <a:r>
              <a:rPr lang="en-US" sz="1600" dirty="0">
                <a:solidFill>
                  <a:schemeClr val="bg1"/>
                </a:solidFill>
                <a:latin typeface="Lucida Console" pitchFamily="49" charset="0"/>
              </a:rPr>
              <a:t>found in ABContact</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a:solidFill>
                  <a:schemeClr val="bg1"/>
                </a:solidFill>
                <a:latin typeface="Lucida Console" pitchFamily="49" charset="0"/>
              </a:rPr>
              <a:t>Attribute 'value' in element '</a:t>
            </a:r>
            <a:r>
              <a:rPr lang="en-US" sz="1600" dirty="0" err="1">
                <a:solidFill>
                  <a:schemeClr val="bg1"/>
                </a:solidFill>
                <a:latin typeface="Lucida Console" pitchFamily="49" charset="0"/>
              </a:rPr>
              <a:t>columnParam</a:t>
            </a:r>
            <a:r>
              <a:rPr lang="en-US" sz="1600" dirty="0">
                <a:solidFill>
                  <a:schemeClr val="bg1"/>
                </a:solidFill>
                <a:latin typeface="Lucida Console" pitchFamily="49" charset="0"/>
              </a:rPr>
              <a:t>' is </a:t>
            </a:r>
            <a:r>
              <a:rPr lang="en-US" sz="1600" dirty="0" smtClean="0">
                <a:solidFill>
                  <a:schemeClr val="bg1"/>
                </a:solidFill>
                <a:latin typeface="Lucida Console" pitchFamily="49" charset="0"/>
              </a:rPr>
              <a:t>required.</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err="1" smtClean="0">
                <a:solidFill>
                  <a:schemeClr val="bg1"/>
                </a:solidFill>
                <a:latin typeface="Lucida Console" pitchFamily="49" charset="0"/>
              </a:rPr>
              <a:t>ColumnIsValid</a:t>
            </a: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 The column "</a:t>
            </a:r>
            <a:r>
              <a:rPr lang="en-US" sz="1600" dirty="0" err="1">
                <a:solidFill>
                  <a:schemeClr val="bg1"/>
                </a:solidFill>
                <a:latin typeface="Lucida Console" pitchFamily="49" charset="0"/>
              </a:rPr>
              <a:t>WebAddress_Ext</a:t>
            </a:r>
            <a:r>
              <a:rPr lang="en-US" sz="1600" dirty="0">
                <a:solidFill>
                  <a:schemeClr val="bg1"/>
                </a:solidFill>
                <a:latin typeface="Lucida Console" pitchFamily="49" charset="0"/>
              </a:rPr>
              <a:t>" on entity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ABContact" declares an invalid data type, "</a:t>
            </a:r>
            <a:r>
              <a:rPr lang="en-US" sz="1600" dirty="0" err="1">
                <a:solidFill>
                  <a:schemeClr val="bg1"/>
                </a:solidFill>
                <a:latin typeface="Lucida Console" pitchFamily="49" charset="0"/>
              </a:rPr>
              <a:t>varchar</a:t>
            </a:r>
            <a:r>
              <a:rPr lang="en-US" sz="1600" dirty="0">
                <a:solidFill>
                  <a:schemeClr val="bg1"/>
                </a:solidFill>
                <a:latin typeface="Lucida Console" pitchFamily="49" charset="0"/>
              </a:rPr>
              <a:t>". </a:t>
            </a:r>
            <a:r>
              <a:rPr lang="en-US" sz="1600" dirty="0" smtClean="0">
                <a:solidFill>
                  <a:schemeClr val="bg1"/>
                </a:solidFill>
                <a:latin typeface="Lucida Console" pitchFamily="49" charset="0"/>
              </a:rPr>
              <a:t>null</a:t>
            </a:r>
            <a:endParaRPr lang="en-US" sz="1600" dirty="0">
              <a:solidFill>
                <a:schemeClr val="bg1"/>
              </a:solidFill>
              <a:latin typeface="Lucida Console" pitchFamily="49" charset="0"/>
            </a:endParaRPr>
          </a:p>
        </p:txBody>
      </p:sp>
    </p:spTree>
    <p:extLst>
      <p:ext uri="{BB962C8B-B14F-4D97-AF65-F5344CB8AC3E}">
        <p14:creationId xmlns:p14="http://schemas.microsoft.com/office/powerpoint/2010/main" val="76964868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a:xfrm>
            <a:off x="493776" y="118872"/>
            <a:ext cx="8802624" cy="742951"/>
          </a:xfrm>
        </p:spPr>
        <p:txBody>
          <a:bodyPr/>
          <a:lstStyle/>
          <a:p>
            <a:r>
              <a:rPr lang="en-US" dirty="0" smtClean="0"/>
              <a:t>Step 4: Deploy the entity extension </a:t>
            </a:r>
            <a:endParaRPr lang="en-US" dirty="0"/>
          </a:p>
        </p:txBody>
      </p:sp>
      <p:sp>
        <p:nvSpPr>
          <p:cNvPr id="6" name="Subtitle 5"/>
          <p:cNvSpPr>
            <a:spLocks noGrp="1"/>
          </p:cNvSpPr>
          <p:nvPr>
            <p:ph type="subTitle" idx="10"/>
          </p:nvPr>
        </p:nvSpPr>
        <p:spPr/>
        <p:txBody>
          <a:bodyPr/>
          <a:lstStyle/>
          <a:p>
            <a:r>
              <a:rPr lang="en-US" smtClean="0"/>
              <a:t>Restart Server</a:t>
            </a:r>
            <a:endParaRPr lang="en-US" dirty="0"/>
          </a:p>
        </p:txBody>
      </p:sp>
      <p:sp>
        <p:nvSpPr>
          <p:cNvPr id="13" name="Text Placeholder 12" hidden="1"/>
          <p:cNvSpPr>
            <a:spLocks noGrp="1"/>
          </p:cNvSpPr>
          <p:nvPr>
            <p:ph type="body" sz="quarter" idx="11"/>
          </p:nvPr>
        </p:nvSpPr>
        <p:spPr/>
        <p:txBody>
          <a:bodyPr/>
          <a:lstStyle/>
          <a:p>
            <a:endParaRPr lang="en-US" dirty="0"/>
          </a:p>
        </p:txBody>
      </p:sp>
      <p:sp>
        <p:nvSpPr>
          <p:cNvPr id="12" name="Content Placeholder 11"/>
          <p:cNvSpPr>
            <a:spLocks noGrp="1"/>
          </p:cNvSpPr>
          <p:nvPr>
            <p:ph sz="half" idx="2"/>
          </p:nvPr>
        </p:nvSpPr>
        <p:spPr>
          <a:xfrm>
            <a:off x="4754563" y="914400"/>
            <a:ext cx="4083050" cy="5475288"/>
          </a:xfrm>
        </p:spPr>
        <p:txBody>
          <a:bodyPr/>
          <a:lstStyle/>
          <a:p>
            <a:r>
              <a:rPr lang="en-US" dirty="0"/>
              <a:t>bin command window</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-stop</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-start</a:t>
            </a:r>
          </a:p>
          <a:p>
            <a:r>
              <a:rPr lang="en-US" dirty="0" smtClean="0"/>
              <a:t>Or, Guidewire </a:t>
            </a:r>
            <a:r>
              <a:rPr lang="en-US" dirty="0"/>
              <a:t>Studio</a:t>
            </a:r>
          </a:p>
          <a:p>
            <a:pPr lvl="1"/>
            <a:r>
              <a:rPr lang="en-US" dirty="0"/>
              <a:t>Run </a:t>
            </a:r>
            <a:r>
              <a:rPr lang="en-US" dirty="0">
                <a:sym typeface="Wingdings" pitchFamily="2" charset="2"/>
              </a:rPr>
              <a:t></a:t>
            </a:r>
            <a:r>
              <a:rPr lang="en-US" dirty="0"/>
              <a:t> Stop</a:t>
            </a:r>
          </a:p>
          <a:p>
            <a:pPr lvl="1"/>
            <a:r>
              <a:rPr lang="en-US" dirty="0"/>
              <a:t>Run 'Server' or Debug 'Server'</a:t>
            </a:r>
          </a:p>
          <a:p>
            <a:r>
              <a:rPr lang="en-US" dirty="0"/>
              <a:t>During </a:t>
            </a:r>
            <a:r>
              <a:rPr lang="en-US" dirty="0" smtClean="0"/>
              <a:t>start-up</a:t>
            </a:r>
          </a:p>
          <a:p>
            <a:pPr lvl="1"/>
            <a:r>
              <a:rPr lang="en-US" dirty="0"/>
              <a:t>If </a:t>
            </a:r>
            <a:r>
              <a:rPr lang="en-US" dirty="0" err="1"/>
              <a:t>autoupgrade</a:t>
            </a:r>
            <a:r>
              <a:rPr lang="en-US" dirty="0"/>
              <a:t>=true in database-config.xml, then Guidewire attempts to upgrade the database according to the changes in the data model</a:t>
            </a:r>
          </a:p>
        </p:txBody>
      </p:sp>
      <p:sp>
        <p:nvSpPr>
          <p:cNvPr id="4" name="Content Placeholder 3"/>
          <p:cNvSpPr>
            <a:spLocks noGrp="1"/>
          </p:cNvSpPr>
          <p:nvPr>
            <p:ph sz="half" idx="1"/>
          </p:nvPr>
        </p:nvSpPr>
        <p:spPr/>
        <p:txBody>
          <a:bodyPr/>
          <a:lstStyle/>
          <a:p>
            <a:r>
              <a:rPr lang="en-US" dirty="0" smtClean="0"/>
              <a:t>Entity Extension</a:t>
            </a:r>
            <a:endParaRPr lang="en-US" dirty="0"/>
          </a:p>
        </p:txBody>
      </p:sp>
      <p:sp>
        <p:nvSpPr>
          <p:cNvPr id="41" name="Rectangle 40"/>
          <p:cNvSpPr/>
          <p:nvPr/>
        </p:nvSpPr>
        <p:spPr>
          <a:xfrm>
            <a:off x="659681" y="5665201"/>
            <a:ext cx="1792478" cy="338554"/>
          </a:xfrm>
          <a:prstGeom prst="rect">
            <a:avLst/>
          </a:prstGeom>
        </p:spPr>
        <p:txBody>
          <a:bodyPr wrap="none">
            <a:spAutoFit/>
          </a:bodyPr>
          <a:lstStyle/>
          <a:p>
            <a:pPr algn="ctr"/>
            <a:r>
              <a:rPr lang="en-US" sz="1600" b="1" dirty="0" smtClean="0">
                <a:solidFill>
                  <a:schemeClr val="bg1"/>
                </a:solidFill>
              </a:rPr>
              <a:t>Entity Extension</a:t>
            </a:r>
            <a:endParaRPr lang="en-US" sz="1600" b="1"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88" y="4038600"/>
            <a:ext cx="1414463" cy="15160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0257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Base </a:t>
            </a:r>
            <a:r>
              <a:rPr lang="en-US" sz="2800" dirty="0">
                <a:solidFill>
                  <a:srgbClr val="C0C0C0"/>
                </a:solidFill>
              </a:rPr>
              <a:t>application entities</a:t>
            </a:r>
          </a:p>
          <a:p>
            <a:pPr>
              <a:lnSpc>
                <a:spcPct val="150000"/>
              </a:lnSpc>
              <a:buFont typeface="Arial" charset="0"/>
              <a:buChar char="•"/>
            </a:pPr>
            <a:r>
              <a:rPr lang="en-US" sz="2800" dirty="0">
                <a:solidFill>
                  <a:srgbClr val="C0C0C0"/>
                </a:solidFill>
              </a:rPr>
              <a:t>Entity Editor</a:t>
            </a:r>
          </a:p>
          <a:p>
            <a:pPr>
              <a:lnSpc>
                <a:spcPct val="150000"/>
              </a:lnSpc>
              <a:buFont typeface="Arial" charset="0"/>
              <a:buChar char="•"/>
            </a:pPr>
            <a:r>
              <a:rPr lang="en-US" sz="2800" dirty="0">
                <a:solidFill>
                  <a:srgbClr val="C0C0C0"/>
                </a:solidFill>
              </a:rPr>
              <a:t>Edit an entity extension</a:t>
            </a:r>
          </a:p>
          <a:p>
            <a:pPr>
              <a:lnSpc>
                <a:spcPct val="150000"/>
              </a:lnSpc>
              <a:buFont typeface="Arial" charset="0"/>
              <a:buChar char="•"/>
            </a:pPr>
            <a:r>
              <a:rPr lang="en-US" sz="2800" dirty="0"/>
              <a:t>Create an entity </a:t>
            </a:r>
            <a:r>
              <a:rPr lang="en-US" sz="2800" dirty="0" smtClean="0"/>
              <a:t>extension</a:t>
            </a:r>
            <a:endParaRPr lang="en-US" sz="2800" dirty="0"/>
          </a:p>
        </p:txBody>
      </p:sp>
    </p:spTree>
    <p:extLst>
      <p:ext uri="{BB962C8B-B14F-4D97-AF65-F5344CB8AC3E}">
        <p14:creationId xmlns:p14="http://schemas.microsoft.com/office/powerpoint/2010/main" val="331449008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an entity extension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Navigate to the </a:t>
            </a:r>
            <a:r>
              <a:rPr lang="en-US" dirty="0" smtClean="0"/>
              <a:t>entity</a:t>
            </a:r>
            <a:endParaRPr lang="en-US" b="1" dirty="0">
              <a:latin typeface="Courier New" pitchFamily="49" charset="0"/>
              <a:cs typeface="Courier New" pitchFamily="49" charset="0"/>
            </a:endParaRPr>
          </a:p>
          <a:p>
            <a:pPr marL="457200" indent="-457200">
              <a:buFont typeface="+mj-lt"/>
              <a:buAutoNum type="arabicPeriod"/>
            </a:pPr>
            <a:r>
              <a:rPr lang="en-US" dirty="0" smtClean="0"/>
              <a:t>Create an entity extension file</a:t>
            </a:r>
          </a:p>
          <a:p>
            <a:pPr marL="457200" indent="-457200">
              <a:buFont typeface="+mj-lt"/>
              <a:buAutoNum type="arabicPeriod"/>
            </a:pPr>
            <a:r>
              <a:rPr lang="en-US" dirty="0"/>
              <a:t>Add elements (and subelements) and specify attribute values</a:t>
            </a:r>
          </a:p>
          <a:p>
            <a:pPr marL="457200" indent="-457200">
              <a:buFont typeface="+mj-lt"/>
              <a:buAutoNum type="arabicPeriod"/>
            </a:pPr>
            <a:r>
              <a:rPr lang="en-US"/>
              <a:t>Optionally regenerate the dictionary</a:t>
            </a:r>
          </a:p>
          <a:p>
            <a:pPr marL="457200" indent="-457200">
              <a:buFont typeface="+mj-lt"/>
              <a:buAutoNum type="arabicPeriod"/>
            </a:pPr>
            <a:r>
              <a:rPr lang="en-US" smtClean="0"/>
              <a:t>Deploy </a:t>
            </a:r>
            <a:r>
              <a:rPr lang="en-US" dirty="0"/>
              <a:t>the </a:t>
            </a:r>
            <a:r>
              <a:rPr lang="en-US" dirty="0" smtClean="0"/>
              <a:t>extension entity</a:t>
            </a:r>
            <a:endParaRPr lang="en-US" dirty="0"/>
          </a:p>
          <a:p>
            <a:endParaRPr lang="en-US" dirty="0"/>
          </a:p>
        </p:txBody>
      </p:sp>
    </p:spTree>
    <p:extLst>
      <p:ext uri="{BB962C8B-B14F-4D97-AF65-F5344CB8AC3E}">
        <p14:creationId xmlns:p14="http://schemas.microsoft.com/office/powerpoint/2010/main" val="72009926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Navigate to the entity (1)</a:t>
            </a:r>
            <a:br>
              <a:rPr lang="en-US" dirty="0" smtClean="0"/>
            </a:br>
            <a:endParaRPr lang="en-US" dirty="0"/>
          </a:p>
        </p:txBody>
      </p:sp>
      <p:sp>
        <p:nvSpPr>
          <p:cNvPr id="3" name="Content Placeholder 2"/>
          <p:cNvSpPr>
            <a:spLocks noGrp="1"/>
          </p:cNvSpPr>
          <p:nvPr>
            <p:ph idx="1"/>
          </p:nvPr>
        </p:nvSpPr>
        <p:spPr>
          <a:xfrm>
            <a:off x="519113" y="3581400"/>
            <a:ext cx="8318500" cy="2819400"/>
          </a:xfrm>
        </p:spPr>
        <p:txBody>
          <a:bodyPr/>
          <a:lstStyle/>
          <a:p>
            <a:r>
              <a:rPr lang="en-US" dirty="0" smtClean="0"/>
              <a:t>Navigate to an entity in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\Metadata\Entity\</a:t>
            </a:r>
          </a:p>
          <a:p>
            <a:pPr lvl="1"/>
            <a:r>
              <a:rPr lang="en-US" dirty="0" smtClean="0"/>
              <a:t>Project View or using CTRL+N</a:t>
            </a:r>
          </a:p>
          <a:p>
            <a:r>
              <a:rPr lang="en-US" dirty="0" smtClean="0"/>
              <a:t>Studio will open an existing extension first</a:t>
            </a:r>
          </a:p>
          <a:p>
            <a:pPr lvl="1"/>
            <a:r>
              <a:rPr lang="en-US" dirty="0" smtClean="0"/>
              <a:t>If an existing extension already exists, STOP</a:t>
            </a:r>
          </a:p>
          <a:p>
            <a:pPr lvl="1"/>
            <a:r>
              <a:rPr lang="en-US" dirty="0" smtClean="0"/>
              <a:t>Do NOT create a new extension; edit existing extension instead!</a:t>
            </a:r>
          </a:p>
          <a:p>
            <a:r>
              <a:rPr lang="en-US" dirty="0" smtClean="0"/>
              <a:t>Verify that you have selected an entity file (</a:t>
            </a:r>
            <a:r>
              <a:rPr lang="en-US" dirty="0" err="1" smtClean="0"/>
              <a:t>ETI</a:t>
            </a:r>
            <a:r>
              <a:rPr lang="en-US" dirty="0" smtClean="0"/>
              <a:t>)</a:t>
            </a:r>
          </a:p>
          <a:p>
            <a:pPr lvl="1"/>
            <a:r>
              <a:rPr lang="en-US" dirty="0" smtClean="0"/>
              <a:t>Not </a:t>
            </a:r>
            <a:r>
              <a:rPr lang="en-US" dirty="0" err="1" smtClean="0"/>
              <a:t>EIX</a:t>
            </a:r>
            <a:r>
              <a:rPr lang="en-US" dirty="0" smtClean="0"/>
              <a:t> or </a:t>
            </a:r>
            <a:r>
              <a:rPr lang="en-US" dirty="0" err="1" smtClean="0"/>
              <a:t>ETX</a:t>
            </a:r>
            <a:endParaRPr lang="en-US" dirty="0" smtClean="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429000" cy="25374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706854"/>
            <a:ext cx="4642858" cy="14609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930742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36784"/>
            <a:ext cx="3429000" cy="25374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Step 2: Create an entity extension file (1)</a:t>
            </a:r>
            <a:endParaRPr lang="en-US" dirty="0"/>
          </a:p>
        </p:txBody>
      </p:sp>
      <p:sp>
        <p:nvSpPr>
          <p:cNvPr id="6" name="Text Placeholder 5"/>
          <p:cNvSpPr>
            <a:spLocks noGrp="1"/>
          </p:cNvSpPr>
          <p:nvPr>
            <p:ph idx="1"/>
          </p:nvPr>
        </p:nvSpPr>
        <p:spPr>
          <a:xfrm>
            <a:off x="519112" y="914400"/>
            <a:ext cx="8624887" cy="1828800"/>
          </a:xfrm>
        </p:spPr>
        <p:txBody>
          <a:bodyPr/>
          <a:lstStyle/>
          <a:p>
            <a:r>
              <a:rPr lang="en-US" dirty="0" smtClean="0"/>
              <a:t>Project View </a:t>
            </a:r>
            <a:r>
              <a:rPr lang="en-US" dirty="0">
                <a:sym typeface="Wingdings" pitchFamily="2" charset="2"/>
              </a:rPr>
              <a:t> </a:t>
            </a:r>
            <a:r>
              <a:rPr lang="en-US" dirty="0" smtClean="0"/>
              <a:t>Context menu </a:t>
            </a:r>
            <a:r>
              <a:rPr lang="en-US" dirty="0" smtClean="0">
                <a:sym typeface="Wingdings" pitchFamily="2" charset="2"/>
              </a:rPr>
              <a:t>  New  Entity Extension</a:t>
            </a:r>
          </a:p>
          <a:p>
            <a:r>
              <a:rPr lang="en-US" dirty="0" smtClean="0">
                <a:sym typeface="Wingdings" pitchFamily="2" charset="2"/>
              </a:rPr>
              <a:t>Do </a:t>
            </a:r>
            <a:r>
              <a:rPr lang="en-US" b="1" dirty="0" smtClean="0">
                <a:sym typeface="Wingdings" pitchFamily="2" charset="2"/>
              </a:rPr>
              <a:t>NOT</a:t>
            </a:r>
            <a:r>
              <a:rPr lang="en-US" dirty="0" smtClean="0">
                <a:sym typeface="Wingdings" pitchFamily="2" charset="2"/>
              </a:rPr>
              <a:t> enter filename suffix; Click OK</a:t>
            </a:r>
          </a:p>
        </p:txBody>
      </p:sp>
      <p:pic>
        <p:nvPicPr>
          <p:cNvPr id="14" name="pic CM" descr="C:\Users\sluersen\AppData\Local\Temp\SNAGHTML18a05c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405514"/>
            <a:ext cx="4320000" cy="181285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66" name="Picture 2" descr="C:\Users\sluersen\AppData\Local\Temp\SNAGHTML12cdf7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399" y="4402370"/>
            <a:ext cx="4186666" cy="184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Down Arrow 2"/>
          <p:cNvSpPr/>
          <p:nvPr/>
        </p:nvSpPr>
        <p:spPr bwMode="auto">
          <a:xfrm>
            <a:off x="6999857" y="4038600"/>
            <a:ext cx="381000" cy="626829"/>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
        <p:nvSpPr>
          <p:cNvPr id="5" name="sym No"/>
          <p:cNvSpPr/>
          <p:nvPr/>
        </p:nvSpPr>
        <p:spPr bwMode="auto">
          <a:xfrm>
            <a:off x="4800600" y="5334000"/>
            <a:ext cx="381000" cy="381000"/>
          </a:xfrm>
          <a:prstGeom prst="noSmoking">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5122424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sluersen\AppData\Local\Temp\SNAGHTML12e0aa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84" y="905115"/>
            <a:ext cx="5797822" cy="250815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a:t>
            </a:r>
            <a:r>
              <a:rPr lang="en-US" dirty="0" smtClean="0"/>
              <a:t>2: Create an entity extension file (2) </a:t>
            </a:r>
            <a:endParaRPr lang="en-US" dirty="0"/>
          </a:p>
        </p:txBody>
      </p:sp>
      <p:sp>
        <p:nvSpPr>
          <p:cNvPr id="3" name="Content Placeholder 2"/>
          <p:cNvSpPr>
            <a:spLocks noGrp="1"/>
          </p:cNvSpPr>
          <p:nvPr>
            <p:ph idx="1"/>
          </p:nvPr>
        </p:nvSpPr>
        <p:spPr>
          <a:xfrm>
            <a:off x="519113" y="3733800"/>
            <a:ext cx="8318500" cy="2667000"/>
          </a:xfrm>
        </p:spPr>
        <p:txBody>
          <a:bodyPr/>
          <a:lstStyle/>
          <a:p>
            <a:r>
              <a:rPr lang="en-US" dirty="0" smtClean="0"/>
              <a:t>Unable to click OK? </a:t>
            </a:r>
            <a:r>
              <a:rPr lang="en-US" dirty="0"/>
              <a:t>Click Cancel</a:t>
            </a:r>
          </a:p>
          <a:p>
            <a:pPr lvl="1"/>
            <a:r>
              <a:rPr lang="en-US" dirty="0" smtClean="0"/>
              <a:t>Grayed out path shows that an entity extension (</a:t>
            </a:r>
            <a:r>
              <a:rPr lang="en-US" dirty="0" err="1" smtClean="0"/>
              <a:t>ETX</a:t>
            </a:r>
            <a:r>
              <a:rPr lang="en-US" dirty="0" smtClean="0"/>
              <a:t>) file already exists!</a:t>
            </a:r>
          </a:p>
          <a:p>
            <a:r>
              <a:rPr lang="en-US" dirty="0" smtClean="0"/>
              <a:t>Navigate to the entity (CTRL+N)</a:t>
            </a:r>
          </a:p>
          <a:p>
            <a:pPr lvl="1"/>
            <a:r>
              <a:rPr lang="en-US" dirty="0" smtClean="0"/>
              <a:t>Studio automatically  opens the extension file first!</a:t>
            </a:r>
          </a:p>
          <a:p>
            <a:pPr lvl="1"/>
            <a:r>
              <a:rPr lang="en-US" dirty="0" smtClean="0"/>
              <a:t>Edit the extension in the Entity Editor</a:t>
            </a:r>
          </a:p>
          <a:p>
            <a:endParaRPr lang="en-US" dirty="0" smtClean="0"/>
          </a:p>
          <a:p>
            <a:endParaRPr lang="en-US" dirty="0" smtClean="0"/>
          </a:p>
        </p:txBody>
      </p:sp>
      <p:sp>
        <p:nvSpPr>
          <p:cNvPr id="5" name="Rounded Rectangle 4"/>
          <p:cNvSpPr/>
          <p:nvPr/>
        </p:nvSpPr>
        <p:spPr bwMode="auto">
          <a:xfrm>
            <a:off x="762000" y="1610159"/>
            <a:ext cx="5105400" cy="35359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quot;No&quot; Symbol 7"/>
          <p:cNvSpPr/>
          <p:nvPr/>
        </p:nvSpPr>
        <p:spPr bwMode="auto">
          <a:xfrm>
            <a:off x="762000" y="2311591"/>
            <a:ext cx="431609" cy="431609"/>
          </a:xfrm>
          <a:prstGeom prst="noSmoking">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24485421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Base application </a:t>
            </a:r>
            <a:r>
              <a:rPr lang="en-US" dirty="0">
                <a:solidFill>
                  <a:schemeClr val="bg1"/>
                </a:solidFill>
              </a:rPr>
              <a:t>entities</a:t>
            </a:r>
          </a:p>
          <a:p>
            <a:r>
              <a:rPr lang="en-US" dirty="0" smtClean="0"/>
              <a:t>Entity Editor</a:t>
            </a:r>
          </a:p>
          <a:p>
            <a:r>
              <a:rPr lang="en-US" dirty="0" smtClean="0"/>
              <a:t>Edit an entity extension</a:t>
            </a:r>
          </a:p>
          <a:p>
            <a:r>
              <a:rPr lang="en-US" dirty="0" smtClean="0"/>
              <a:t>Create an entity extension</a:t>
            </a:r>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Create an entity extension file (3)</a:t>
            </a:r>
            <a:endParaRPr lang="en-US" dirty="0"/>
          </a:p>
        </p:txBody>
      </p:sp>
      <p:sp>
        <p:nvSpPr>
          <p:cNvPr id="6" name="Text Placeholder 5"/>
          <p:cNvSpPr>
            <a:spLocks noGrp="1"/>
          </p:cNvSpPr>
          <p:nvPr>
            <p:ph idx="1"/>
          </p:nvPr>
        </p:nvSpPr>
        <p:spPr>
          <a:xfrm>
            <a:off x="521208" y="914400"/>
            <a:ext cx="8317992" cy="5486400"/>
          </a:xfrm>
        </p:spPr>
        <p:txBody>
          <a:bodyPr/>
          <a:lstStyle/>
          <a:p>
            <a:r>
              <a:rPr lang="en-US" dirty="0" smtClean="0"/>
              <a:t>For an entity (</a:t>
            </a:r>
            <a:r>
              <a:rPr lang="en-US" dirty="0" err="1" smtClean="0"/>
              <a:t>ETI</a:t>
            </a:r>
            <a:r>
              <a:rPr lang="en-US" dirty="0" smtClean="0"/>
              <a:t>) in </a:t>
            </a:r>
            <a:r>
              <a:rPr lang="en-US" b="1" dirty="0" smtClean="0">
                <a:latin typeface="Courier New" pitchFamily="49" charset="0"/>
                <a:cs typeface="Courier New" pitchFamily="49" charset="0"/>
              </a:rPr>
              <a:t>…\Extensions\Entity\</a:t>
            </a:r>
            <a:endParaRPr lang="en-US" dirty="0">
              <a:cs typeface="Courier New" pitchFamily="49" charset="0"/>
            </a:endParaRPr>
          </a:p>
          <a:p>
            <a:pPr lvl="1"/>
            <a:r>
              <a:rPr lang="en-US" b="1" dirty="0" smtClean="0"/>
              <a:t>NOT</a:t>
            </a:r>
            <a:r>
              <a:rPr lang="en-US" dirty="0" smtClean="0"/>
              <a:t> possible to create </a:t>
            </a:r>
            <a:br>
              <a:rPr lang="en-US" dirty="0" smtClean="0"/>
            </a:br>
            <a:r>
              <a:rPr lang="en-US" dirty="0" smtClean="0"/>
              <a:t>entity extension (</a:t>
            </a:r>
            <a:r>
              <a:rPr lang="en-US" dirty="0" err="1" smtClean="0"/>
              <a:t>ETX</a:t>
            </a:r>
            <a:r>
              <a:rPr lang="en-US" dirty="0" smtClean="0"/>
              <a:t>) </a:t>
            </a:r>
          </a:p>
          <a:p>
            <a:pPr lvl="1"/>
            <a:r>
              <a:rPr lang="en-US" dirty="0" smtClean="0"/>
              <a:t>Edit the </a:t>
            </a:r>
            <a:r>
              <a:rPr lang="en-US" dirty="0" err="1" smtClean="0"/>
              <a:t>ETI</a:t>
            </a:r>
            <a:r>
              <a:rPr lang="en-US" dirty="0" smtClean="0"/>
              <a:t> file directly</a:t>
            </a:r>
            <a:br>
              <a:rPr lang="en-US" dirty="0" smtClean="0"/>
            </a:br>
            <a:r>
              <a:rPr lang="en-US" dirty="0" smtClean="0"/>
              <a:t>in the Entity Editor</a:t>
            </a:r>
          </a:p>
          <a:p>
            <a:pPr marL="400050" lvl="1" indent="0">
              <a:buNone/>
            </a:pPr>
            <a:endParaRPr lang="en-US" dirty="0" smtClean="0"/>
          </a:p>
          <a:p>
            <a:pPr marL="400050" lvl="1" indent="0">
              <a:buNone/>
            </a:pPr>
            <a:endParaRPr lang="en-US" dirty="0"/>
          </a:p>
          <a:p>
            <a:pPr marL="400050" lvl="1" indent="0">
              <a:buNone/>
            </a:pPr>
            <a:endParaRPr lang="en-US" dirty="0"/>
          </a:p>
          <a:p>
            <a:r>
              <a:rPr lang="en-US" dirty="0" smtClean="0"/>
              <a:t>For an entity extension (</a:t>
            </a:r>
            <a:r>
              <a:rPr lang="en-US" dirty="0" err="1"/>
              <a:t>E</a:t>
            </a:r>
            <a:r>
              <a:rPr lang="en-US" dirty="0" err="1" smtClean="0"/>
              <a:t>TX</a:t>
            </a:r>
            <a:r>
              <a:rPr lang="en-US" dirty="0" smtClean="0"/>
              <a:t>) in </a:t>
            </a:r>
            <a:r>
              <a:rPr lang="en-US" b="1" dirty="0" smtClean="0">
                <a:latin typeface="Courier New" pitchFamily="49" charset="0"/>
                <a:cs typeface="Courier New" pitchFamily="49" charset="0"/>
              </a:rPr>
              <a:t>…\Extensions\Entity</a:t>
            </a:r>
          </a:p>
          <a:p>
            <a:pPr lvl="1"/>
            <a:r>
              <a:rPr lang="en-US" dirty="0" smtClean="0"/>
              <a:t>Do </a:t>
            </a:r>
            <a:r>
              <a:rPr lang="en-US" b="1" dirty="0" smtClean="0"/>
              <a:t>NOT</a:t>
            </a:r>
            <a:r>
              <a:rPr lang="en-US" dirty="0" smtClean="0"/>
              <a:t> create an </a:t>
            </a:r>
            <a:br>
              <a:rPr lang="en-US" dirty="0" smtClean="0"/>
            </a:br>
            <a:r>
              <a:rPr lang="en-US" dirty="0" smtClean="0"/>
              <a:t>extension for an extension</a:t>
            </a:r>
          </a:p>
          <a:p>
            <a:pPr lvl="1"/>
            <a:r>
              <a:rPr lang="en-US" dirty="0" smtClean="0"/>
              <a:t>Click Cancel</a:t>
            </a:r>
          </a:p>
          <a:p>
            <a:pPr lvl="1"/>
            <a:r>
              <a:rPr lang="en-US" dirty="0"/>
              <a:t>Edit the </a:t>
            </a:r>
            <a:r>
              <a:rPr lang="en-US" dirty="0" err="1" smtClean="0"/>
              <a:t>ETX</a:t>
            </a:r>
            <a:r>
              <a:rPr lang="en-US" dirty="0" smtClean="0"/>
              <a:t> </a:t>
            </a:r>
            <a:r>
              <a:rPr lang="en-US" dirty="0"/>
              <a:t>file </a:t>
            </a:r>
            <a:r>
              <a:rPr lang="en-US" dirty="0" smtClean="0"/>
              <a:t>directly </a:t>
            </a:r>
            <a:br>
              <a:rPr lang="en-US" dirty="0" smtClean="0"/>
            </a:br>
            <a:r>
              <a:rPr lang="en-US" dirty="0" smtClean="0"/>
              <a:t>in </a:t>
            </a:r>
            <a:r>
              <a:rPr lang="en-US" dirty="0"/>
              <a:t>the </a:t>
            </a:r>
            <a:r>
              <a:rPr lang="en-US" dirty="0" smtClean="0"/>
              <a:t>Entity </a:t>
            </a:r>
            <a:r>
              <a:rPr lang="en-US" dirty="0"/>
              <a:t>Editor</a:t>
            </a:r>
          </a:p>
          <a:p>
            <a:pPr lvl="1"/>
            <a:endParaRPr lang="en-US" dirty="0"/>
          </a:p>
          <a:p>
            <a:endParaRPr lang="en-US" dirty="0"/>
          </a:p>
        </p:txBody>
      </p:sp>
      <p:pic>
        <p:nvPicPr>
          <p:cNvPr id="14340" name="Picture 4" descr="C:\Users\sluersen\AppData\Local\Temp\SNAGHTML1b700b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939" y="1600200"/>
            <a:ext cx="4261778" cy="117566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2" descr="C:\Users\sluersen\AppData\Local\Temp\SNAGHTML12e0aa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880" y="4419600"/>
            <a:ext cx="4263837" cy="184454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02651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sluersen\AppData\Local\Temp\SNAGHTML13e9f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3099"/>
            <a:ext cx="8025043" cy="32017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3: Add elements and define attributes</a:t>
            </a:r>
            <a:endParaRPr lang="en-US" dirty="0"/>
          </a:p>
        </p:txBody>
      </p:sp>
      <p:sp>
        <p:nvSpPr>
          <p:cNvPr id="3" name="Content Placeholder 2"/>
          <p:cNvSpPr>
            <a:spLocks noGrp="1"/>
          </p:cNvSpPr>
          <p:nvPr>
            <p:ph idx="1"/>
          </p:nvPr>
        </p:nvSpPr>
        <p:spPr>
          <a:xfrm>
            <a:off x="519113" y="4191000"/>
            <a:ext cx="8318500" cy="2209800"/>
          </a:xfrm>
        </p:spPr>
        <p:txBody>
          <a:bodyPr/>
          <a:lstStyle/>
          <a:p>
            <a:r>
              <a:rPr lang="en-US" dirty="0" smtClean="0"/>
              <a:t>Toolbar </a:t>
            </a:r>
            <a:r>
              <a:rPr lang="en-US" dirty="0"/>
              <a:t>to add </a:t>
            </a:r>
            <a:r>
              <a:rPr lang="en-US" dirty="0" smtClean="0"/>
              <a:t>an element for a field, e.g., &lt;column /&gt;</a:t>
            </a:r>
            <a:endParaRPr lang="en-US" dirty="0"/>
          </a:p>
          <a:p>
            <a:r>
              <a:rPr lang="en-US" dirty="0" smtClean="0"/>
              <a:t>Define element attributes</a:t>
            </a:r>
          </a:p>
          <a:p>
            <a:pPr lvl="1"/>
            <a:r>
              <a:rPr lang="en-US" dirty="0" smtClean="0"/>
              <a:t>Name is the name of the field</a:t>
            </a:r>
          </a:p>
          <a:p>
            <a:pPr lvl="1"/>
            <a:r>
              <a:rPr lang="en-US" dirty="0" smtClean="0"/>
              <a:t>Use _Ext for field name ending</a:t>
            </a:r>
          </a:p>
          <a:p>
            <a:pPr lvl="1"/>
            <a:r>
              <a:rPr lang="en-US" dirty="0" smtClean="0"/>
              <a:t>Type is the data type </a:t>
            </a:r>
          </a:p>
          <a:p>
            <a:pPr lvl="1"/>
            <a:r>
              <a:rPr lang="en-US" dirty="0" err="1" smtClean="0"/>
              <a:t>Nullok</a:t>
            </a:r>
            <a:r>
              <a:rPr lang="en-US" dirty="0" smtClean="0"/>
              <a:t> defaults to false, so set to true in most cases</a:t>
            </a:r>
          </a:p>
          <a:p>
            <a:endParaRPr lang="en-US" dirty="0"/>
          </a:p>
          <a:p>
            <a:endParaRPr lang="en-US" dirty="0"/>
          </a:p>
        </p:txBody>
      </p:sp>
      <p:sp>
        <p:nvSpPr>
          <p:cNvPr id="6" name="Rounded Rectangle 5"/>
          <p:cNvSpPr/>
          <p:nvPr/>
        </p:nvSpPr>
        <p:spPr bwMode="auto">
          <a:xfrm>
            <a:off x="533400" y="2513949"/>
            <a:ext cx="4191000" cy="30246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Elbow Connector 6"/>
          <p:cNvCxnSpPr/>
          <p:nvPr/>
        </p:nvCxnSpPr>
        <p:spPr bwMode="auto">
          <a:xfrm flipV="1">
            <a:off x="4724400" y="2286000"/>
            <a:ext cx="467754" cy="379182"/>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8" name="Rounded Rectangle 7"/>
          <p:cNvSpPr/>
          <p:nvPr/>
        </p:nvSpPr>
        <p:spPr bwMode="auto">
          <a:xfrm>
            <a:off x="5192154" y="1970964"/>
            <a:ext cx="3328153" cy="924636"/>
          </a:xfrm>
          <a:prstGeom prst="roundRect">
            <a:avLst>
              <a:gd name="adj" fmla="val 5133"/>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46828476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Validate </a:t>
            </a:r>
            <a:r>
              <a:rPr lang="en-US" dirty="0"/>
              <a:t>the schema</a:t>
            </a:r>
          </a:p>
        </p:txBody>
      </p:sp>
      <p:sp>
        <p:nvSpPr>
          <p:cNvPr id="7" name="Content Placeholder 6"/>
          <p:cNvSpPr>
            <a:spLocks noGrp="1"/>
          </p:cNvSpPr>
          <p:nvPr>
            <p:ph idx="1"/>
          </p:nvPr>
        </p:nvSpPr>
        <p:spPr/>
        <p:txBody>
          <a:bodyPr/>
          <a:lstStyle/>
          <a:p>
            <a:r>
              <a:rPr lang="en-US" dirty="0" smtClean="0"/>
              <a:t>       Click </a:t>
            </a:r>
            <a:r>
              <a:rPr lang="en-US" dirty="0"/>
              <a:t>Validate in the toolbar</a:t>
            </a:r>
            <a:br>
              <a:rPr lang="en-US" dirty="0"/>
            </a:br>
            <a:endParaRPr lang="en-US" dirty="0"/>
          </a:p>
          <a:p>
            <a:r>
              <a:rPr lang="en-US" dirty="0"/>
              <a:t>Red highlight indicates schema violation warning</a:t>
            </a:r>
          </a:p>
          <a:p>
            <a:r>
              <a:rPr lang="en-US" dirty="0"/>
              <a:t>Schema violations explained in pane below editor</a:t>
            </a:r>
          </a:p>
        </p:txBody>
      </p:sp>
      <p:pic>
        <p:nvPicPr>
          <p:cNvPr id="8" name="Picture 6" descr="C:\Users\sluersen\AppData\Local\Temp\SNAGHTML142c8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23" y="2895600"/>
            <a:ext cx="8236523" cy="31242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914400"/>
            <a:ext cx="707781" cy="657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4844259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Optionally regenerate dictionary</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regen-dictionary</a:t>
            </a:r>
          </a:p>
          <a:p>
            <a:r>
              <a:rPr lang="en-US" dirty="0" smtClean="0"/>
              <a:t>Process builds entire entity model including base and custom entities</a:t>
            </a:r>
          </a:p>
          <a:p>
            <a:r>
              <a:rPr lang="en-US" dirty="0" smtClean="0"/>
              <a:t>Identifies errors in the data model beyond Entity Editor schema validation</a:t>
            </a:r>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ctr">
            <a:noAutofit/>
          </a:bodyPr>
          <a:lstStyle/>
          <a:p>
            <a:pPr>
              <a:spcBef>
                <a:spcPct val="50000"/>
              </a:spcBef>
              <a:spcAft>
                <a:spcPct val="30000"/>
              </a:spcAft>
              <a:buClr>
                <a:schemeClr val="tx1"/>
              </a:buClr>
            </a:pPr>
            <a:r>
              <a:rPr lang="en-US" sz="1600" dirty="0">
                <a:solidFill>
                  <a:schemeClr val="bg1"/>
                </a:solidFill>
                <a:latin typeface="Lucida Console" pitchFamily="49" charset="0"/>
              </a:rPr>
              <a:t>C:\Guidewire\TrainingApp\bin&gt;gwta </a:t>
            </a:r>
            <a:r>
              <a:rPr lang="en-US" sz="1600" dirty="0" smtClean="0">
                <a:solidFill>
                  <a:schemeClr val="bg1"/>
                </a:solidFill>
                <a:latin typeface="Lucida Console" pitchFamily="49" charset="0"/>
              </a:rPr>
              <a:t>regen-dictionary</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regen-entity-model-xml:</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com.guidewire.tools.dictionary.data.EntityModelXmlTool</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[java] --- Guidewire Entity Model In Xml </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a:solidFill>
                  <a:schemeClr val="bg1"/>
                </a:solidFill>
                <a:latin typeface="Lucida Console" pitchFamily="49" charset="0"/>
              </a:rPr>
              <a:t>Errors found in </a:t>
            </a:r>
            <a:r>
              <a:rPr lang="en-US" sz="1600" dirty="0" err="1" smtClean="0">
                <a:solidFill>
                  <a:schemeClr val="bg1"/>
                </a:solidFill>
                <a:latin typeface="Lucida Console" pitchFamily="49" charset="0"/>
              </a:rPr>
              <a:t>OfficalID</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err="1" smtClean="0">
                <a:solidFill>
                  <a:schemeClr val="bg1"/>
                </a:solidFill>
                <a:latin typeface="Lucida Console" pitchFamily="49" charset="0"/>
              </a:rPr>
              <a:t>NoTwoColumnsWithTheSameName</a:t>
            </a:r>
            <a:r>
              <a:rPr lang="en-US" sz="1600" dirty="0">
                <a:solidFill>
                  <a:schemeClr val="bg1"/>
                </a:solidFill>
                <a:latin typeface="Lucida Console" pitchFamily="49" charset="0"/>
              </a:rPr>
              <a:t> </a:t>
            </a:r>
            <a:r>
              <a:rPr lang="en-US" sz="1600" dirty="0" smtClean="0">
                <a:solidFill>
                  <a:schemeClr val="bg1"/>
                </a:solidFill>
                <a:latin typeface="Lucida Console" pitchFamily="49" charset="0"/>
              </a:rPr>
              <a:t>property </a:t>
            </a:r>
            <a:r>
              <a:rPr lang="en-US" sz="1600" dirty="0">
                <a:solidFill>
                  <a:schemeClr val="bg1"/>
                </a:solidFill>
                <a:latin typeface="Lucida Console" pitchFamily="49" charset="0"/>
              </a:rPr>
              <a:t>"</a:t>
            </a:r>
            <a:r>
              <a:rPr lang="en-US" sz="1600" dirty="0" err="1">
                <a:solidFill>
                  <a:schemeClr val="bg1"/>
                </a:solidFill>
                <a:latin typeface="Lucida Console" pitchFamily="49" charset="0"/>
              </a:rPr>
              <a:t>IsValidOfficialID_Ext</a:t>
            </a:r>
            <a:r>
              <a:rPr lang="en-US" sz="1600" dirty="0">
                <a:solidFill>
                  <a:schemeClr val="bg1"/>
                </a:solidFill>
                <a:latin typeface="Lucida Console" pitchFamily="49" charset="0"/>
              </a:rPr>
              <a:t>"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found for entity </a:t>
            </a:r>
            <a:r>
              <a:rPr lang="en-US" sz="1600" dirty="0">
                <a:solidFill>
                  <a:schemeClr val="bg1"/>
                </a:solidFill>
                <a:latin typeface="Lucida Console" pitchFamily="49" charset="0"/>
              </a:rPr>
              <a:t>"</a:t>
            </a:r>
            <a:r>
              <a:rPr lang="en-US" sz="1600" dirty="0" err="1">
                <a:solidFill>
                  <a:schemeClr val="bg1"/>
                </a:solidFill>
                <a:latin typeface="Lucida Console" pitchFamily="49" charset="0"/>
              </a:rPr>
              <a:t>OfficialID</a:t>
            </a:r>
            <a:r>
              <a:rPr lang="en-US" sz="1600" dirty="0" smtClean="0">
                <a:solidFill>
                  <a:schemeClr val="bg1"/>
                </a:solidFill>
                <a:latin typeface="Lucida Console" pitchFamily="49" charset="0"/>
              </a:rPr>
              <a:t>"</a:t>
            </a:r>
          </a:p>
          <a:p>
            <a:pPr>
              <a:spcBef>
                <a:spcPct val="50000"/>
              </a:spcBef>
              <a:spcAft>
                <a:spcPct val="30000"/>
              </a:spcAft>
              <a:buClr>
                <a:schemeClr val="tx1"/>
              </a:buClr>
            </a:pPr>
            <a:endParaRPr lang="en-US" sz="1600" dirty="0">
              <a:solidFill>
                <a:schemeClr val="bg1"/>
              </a:solidFill>
              <a:latin typeface="Lucida Console" pitchFamily="49" charset="0"/>
            </a:endParaRPr>
          </a:p>
        </p:txBody>
      </p:sp>
    </p:spTree>
    <p:extLst>
      <p:ext uri="{BB962C8B-B14F-4D97-AF65-F5344CB8AC3E}">
        <p14:creationId xmlns:p14="http://schemas.microsoft.com/office/powerpoint/2010/main" val="102195587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a:xfrm>
            <a:off x="493776" y="118872"/>
            <a:ext cx="8802624" cy="742951"/>
          </a:xfrm>
        </p:spPr>
        <p:txBody>
          <a:bodyPr/>
          <a:lstStyle/>
          <a:p>
            <a:r>
              <a:rPr lang="en-US" dirty="0" smtClean="0"/>
              <a:t>Step 5: Deploy the entity extension </a:t>
            </a:r>
            <a:endParaRPr lang="en-US" dirty="0"/>
          </a:p>
        </p:txBody>
      </p:sp>
      <p:sp>
        <p:nvSpPr>
          <p:cNvPr id="6" name="Subtitle 5"/>
          <p:cNvSpPr>
            <a:spLocks noGrp="1"/>
          </p:cNvSpPr>
          <p:nvPr>
            <p:ph type="subTitle" idx="10"/>
          </p:nvPr>
        </p:nvSpPr>
        <p:spPr/>
        <p:txBody>
          <a:bodyPr/>
          <a:lstStyle/>
          <a:p>
            <a:r>
              <a:rPr lang="en-US" smtClean="0"/>
              <a:t>Restart Server</a:t>
            </a:r>
            <a:endParaRPr lang="en-US" dirty="0"/>
          </a:p>
        </p:txBody>
      </p:sp>
      <p:sp>
        <p:nvSpPr>
          <p:cNvPr id="13" name="Text Placeholder 12" hidden="1"/>
          <p:cNvSpPr>
            <a:spLocks noGrp="1"/>
          </p:cNvSpPr>
          <p:nvPr>
            <p:ph type="body" sz="quarter" idx="11"/>
          </p:nvPr>
        </p:nvSpPr>
        <p:spPr/>
        <p:txBody>
          <a:bodyPr/>
          <a:lstStyle/>
          <a:p>
            <a:endParaRPr lang="en-US" dirty="0"/>
          </a:p>
        </p:txBody>
      </p:sp>
      <p:sp>
        <p:nvSpPr>
          <p:cNvPr id="12" name="Content Placeholder 11"/>
          <p:cNvSpPr>
            <a:spLocks noGrp="1"/>
          </p:cNvSpPr>
          <p:nvPr>
            <p:ph sz="half" idx="2"/>
          </p:nvPr>
        </p:nvSpPr>
        <p:spPr>
          <a:xfrm>
            <a:off x="4754563" y="914400"/>
            <a:ext cx="4083050" cy="5475288"/>
          </a:xfrm>
        </p:spPr>
        <p:txBody>
          <a:bodyPr/>
          <a:lstStyle/>
          <a:p>
            <a:r>
              <a:rPr lang="en-US" dirty="0"/>
              <a:t>bin command window</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-stop</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-start</a:t>
            </a:r>
          </a:p>
          <a:p>
            <a:r>
              <a:rPr lang="en-US" dirty="0" smtClean="0"/>
              <a:t>Or, Guidewire </a:t>
            </a:r>
            <a:r>
              <a:rPr lang="en-US" dirty="0"/>
              <a:t>Studio</a:t>
            </a:r>
          </a:p>
          <a:p>
            <a:pPr lvl="1"/>
            <a:r>
              <a:rPr lang="en-US" dirty="0"/>
              <a:t>Run </a:t>
            </a:r>
            <a:r>
              <a:rPr lang="en-US" dirty="0">
                <a:sym typeface="Wingdings" pitchFamily="2" charset="2"/>
              </a:rPr>
              <a:t></a:t>
            </a:r>
            <a:r>
              <a:rPr lang="en-US" dirty="0"/>
              <a:t> Stop</a:t>
            </a:r>
          </a:p>
          <a:p>
            <a:pPr lvl="1"/>
            <a:r>
              <a:rPr lang="en-US" dirty="0"/>
              <a:t>Run 'Server' or Debug 'Server'</a:t>
            </a:r>
          </a:p>
          <a:p>
            <a:r>
              <a:rPr lang="en-US" dirty="0"/>
              <a:t>During </a:t>
            </a:r>
            <a:r>
              <a:rPr lang="en-US" dirty="0" smtClean="0"/>
              <a:t>start-up</a:t>
            </a:r>
          </a:p>
          <a:p>
            <a:pPr lvl="1"/>
            <a:r>
              <a:rPr lang="en-US" dirty="0" smtClean="0"/>
              <a:t>If </a:t>
            </a:r>
            <a:r>
              <a:rPr lang="en-US" dirty="0" err="1"/>
              <a:t>autoupgrade</a:t>
            </a:r>
            <a:r>
              <a:rPr lang="en-US" dirty="0"/>
              <a:t>=true in </a:t>
            </a:r>
            <a:r>
              <a:rPr lang="en-US" dirty="0" smtClean="0"/>
              <a:t>database-config.xml, then Guidewire attempts to upgrade the database according to the changes in the data model</a:t>
            </a:r>
            <a:endParaRPr lang="en-US" dirty="0"/>
          </a:p>
        </p:txBody>
      </p:sp>
      <p:sp>
        <p:nvSpPr>
          <p:cNvPr id="4" name="Content Placeholder 3"/>
          <p:cNvSpPr>
            <a:spLocks noGrp="1"/>
          </p:cNvSpPr>
          <p:nvPr>
            <p:ph sz="half" idx="1"/>
          </p:nvPr>
        </p:nvSpPr>
        <p:spPr/>
        <p:txBody>
          <a:bodyPr/>
          <a:lstStyle/>
          <a:p>
            <a:r>
              <a:rPr lang="en-US" dirty="0" smtClean="0"/>
              <a:t>Entity Extension</a:t>
            </a:r>
            <a:endParaRPr lang="en-US" dirty="0"/>
          </a:p>
        </p:txBody>
      </p:sp>
      <p:sp>
        <p:nvSpPr>
          <p:cNvPr id="41" name="Rectangle 40"/>
          <p:cNvSpPr/>
          <p:nvPr/>
        </p:nvSpPr>
        <p:spPr>
          <a:xfrm>
            <a:off x="659681" y="5665201"/>
            <a:ext cx="1792478" cy="338554"/>
          </a:xfrm>
          <a:prstGeom prst="rect">
            <a:avLst/>
          </a:prstGeom>
        </p:spPr>
        <p:txBody>
          <a:bodyPr wrap="none">
            <a:spAutoFit/>
          </a:bodyPr>
          <a:lstStyle/>
          <a:p>
            <a:pPr algn="ctr"/>
            <a:r>
              <a:rPr lang="en-US" sz="1600" b="1" dirty="0" smtClean="0">
                <a:solidFill>
                  <a:schemeClr val="bg1"/>
                </a:solidFill>
              </a:rPr>
              <a:t>Entity Extension</a:t>
            </a:r>
            <a:endParaRPr lang="en-US" sz="1600" b="1"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88" y="4038600"/>
            <a:ext cx="1414463" cy="15160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413376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Distinguish between platform, application, and customer entities</a:t>
            </a:r>
          </a:p>
          <a:p>
            <a:pPr lvl="1"/>
            <a:r>
              <a:rPr lang="en-US" dirty="0"/>
              <a:t>Edit an entity extension </a:t>
            </a:r>
          </a:p>
          <a:p>
            <a:pPr lvl="1"/>
            <a:r>
              <a:rPr lang="en-US" dirty="0"/>
              <a:t>Create an entity extension</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 many </a:t>
            </a:r>
            <a:r>
              <a:rPr lang="en-US" dirty="0" err="1" smtClean="0"/>
              <a:t>ETX</a:t>
            </a:r>
            <a:r>
              <a:rPr lang="en-US" dirty="0" smtClean="0"/>
              <a:t> files </a:t>
            </a:r>
            <a:r>
              <a:rPr lang="en-US" dirty="0"/>
              <a:t>can a given entity have?</a:t>
            </a:r>
          </a:p>
          <a:p>
            <a:r>
              <a:rPr lang="en-US" dirty="0"/>
              <a:t>What is the primary </a:t>
            </a:r>
            <a:r>
              <a:rPr lang="en-US" dirty="0" smtClean="0"/>
              <a:t>element </a:t>
            </a:r>
            <a:r>
              <a:rPr lang="en-US" dirty="0"/>
              <a:t>of an </a:t>
            </a:r>
            <a:r>
              <a:rPr lang="en-US" dirty="0" err="1" smtClean="0"/>
              <a:t>ETX</a:t>
            </a:r>
            <a:r>
              <a:rPr lang="en-US" dirty="0" smtClean="0"/>
              <a:t> </a:t>
            </a:r>
            <a:r>
              <a:rPr lang="en-US" dirty="0"/>
              <a:t>file?</a:t>
            </a:r>
          </a:p>
          <a:p>
            <a:r>
              <a:rPr lang="en-US" dirty="0"/>
              <a:t>What datatype do you enter for fields that will </a:t>
            </a:r>
            <a:r>
              <a:rPr lang="en-US" dirty="0" smtClean="0"/>
              <a:t>store….</a:t>
            </a:r>
          </a:p>
          <a:p>
            <a:pPr marL="857250" lvl="1" indent="-457200">
              <a:buFont typeface="+mj-lt"/>
              <a:buAutoNum type="alphaLcParenR"/>
            </a:pPr>
            <a:r>
              <a:rPr lang="en-US" dirty="0" smtClean="0"/>
              <a:t>String </a:t>
            </a:r>
            <a:r>
              <a:rPr lang="en-US" dirty="0"/>
              <a:t>values</a:t>
            </a:r>
            <a:r>
              <a:rPr lang="en-US" dirty="0" smtClean="0"/>
              <a:t>?</a:t>
            </a:r>
          </a:p>
          <a:p>
            <a:pPr marL="857250" lvl="1" indent="-457200">
              <a:buFont typeface="+mj-lt"/>
              <a:buAutoNum type="alphaLcParenR"/>
            </a:pPr>
            <a:r>
              <a:rPr lang="en-US" dirty="0" smtClean="0"/>
              <a:t>Boolean values?</a:t>
            </a:r>
          </a:p>
          <a:p>
            <a:pPr marL="857250" lvl="1" indent="-457200">
              <a:buFont typeface="+mj-lt"/>
              <a:buAutoNum type="alphaLcParenR"/>
            </a:pPr>
            <a:r>
              <a:rPr lang="en-US" dirty="0" smtClean="0"/>
              <a:t>Numbers with decimal values?</a:t>
            </a:r>
          </a:p>
          <a:p>
            <a:r>
              <a:rPr lang="en-US" dirty="0"/>
              <a:t>Which </a:t>
            </a:r>
            <a:r>
              <a:rPr lang="en-US" dirty="0" err="1" smtClean="0"/>
              <a:t>datatypes</a:t>
            </a:r>
            <a:r>
              <a:rPr lang="en-US" dirty="0" smtClean="0"/>
              <a:t> </a:t>
            </a:r>
            <a:r>
              <a:rPr lang="en-US" dirty="0"/>
              <a:t>require </a:t>
            </a:r>
            <a:r>
              <a:rPr lang="en-US" dirty="0" err="1"/>
              <a:t>columnParam</a:t>
            </a:r>
            <a:r>
              <a:rPr lang="en-US" dirty="0"/>
              <a:t> </a:t>
            </a:r>
            <a:r>
              <a:rPr lang="en-US" dirty="0" smtClean="0"/>
              <a:t>subelements?</a:t>
            </a:r>
            <a:endParaRPr lang="en-US" dirty="0"/>
          </a:p>
          <a:p>
            <a:pPr eaLnBrk="1" hangingPunct="1">
              <a:buFont typeface="Arial" charset="0"/>
              <a:buAutoNum type="arabicPeriod"/>
            </a:pPr>
            <a:r>
              <a:rPr lang="en-US" dirty="0"/>
              <a:t>Under what circumstances would you want to regenerate the Data Dictionary?</a:t>
            </a:r>
          </a:p>
          <a:p>
            <a:pPr eaLnBrk="1" hangingPunct="1">
              <a:buFont typeface="Arial" charset="0"/>
              <a:buAutoNum type="arabicPeriod"/>
            </a:pPr>
            <a:r>
              <a:rPr lang="en-US" dirty="0"/>
              <a:t>When does a Guidewire application actually modify the </a:t>
            </a:r>
            <a:r>
              <a:rPr lang="en-US" dirty="0" smtClean="0"/>
              <a:t>physical </a:t>
            </a:r>
            <a:r>
              <a:rPr lang="en-US" dirty="0"/>
              <a:t>structure of the database</a:t>
            </a:r>
            <a:r>
              <a:rPr lang="en-US" dirty="0" smtClean="0"/>
              <a:t>?</a:t>
            </a:r>
          </a:p>
        </p:txBody>
      </p:sp>
    </p:spTree>
    <p:extLst>
      <p:ext uri="{BB962C8B-B14F-4D97-AF65-F5344CB8AC3E}">
        <p14:creationId xmlns:p14="http://schemas.microsoft.com/office/powerpoint/2010/main" val="141883182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4498707" y="1058562"/>
            <a:ext cx="1673493" cy="3208638"/>
          </a:xfrm>
          <a:prstGeom prst="roundRect">
            <a:avLst>
              <a:gd name="adj" fmla="val 8642"/>
            </a:avLst>
          </a:prstGeom>
          <a:solidFill>
            <a:schemeClr val="accent5">
              <a:lumMod val="20000"/>
              <a:lumOff val="80000"/>
            </a:schemeClr>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0" name="Rounded Rectangle 19"/>
          <p:cNvSpPr/>
          <p:nvPr/>
        </p:nvSpPr>
        <p:spPr bwMode="auto">
          <a:xfrm>
            <a:off x="2516053" y="1066800"/>
            <a:ext cx="1674947" cy="3200400"/>
          </a:xfrm>
          <a:prstGeom prst="roundRect">
            <a:avLst>
              <a:gd name="adj" fmla="val 8642"/>
            </a:avLst>
          </a:prstGeom>
          <a:solidFill>
            <a:schemeClr val="accent4">
              <a:lumMod val="20000"/>
              <a:lumOff val="80000"/>
            </a:schemeClr>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533399" y="1058562"/>
            <a:ext cx="1673352" cy="3208637"/>
          </a:xfrm>
          <a:prstGeom prst="roundRect">
            <a:avLst>
              <a:gd name="adj" fmla="val 8642"/>
            </a:avLst>
          </a:prstGeom>
          <a:solidFill>
            <a:schemeClr val="accent6">
              <a:lumMod val="20000"/>
              <a:lumOff val="80000"/>
            </a:schemeClr>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33400" y="4572001"/>
            <a:ext cx="5638800" cy="1700118"/>
          </a:xfrm>
          <a:prstGeom prst="roundRect">
            <a:avLst>
              <a:gd name="adj" fmla="val 8642"/>
            </a:avLst>
          </a:prstGeom>
          <a:solidFill>
            <a:schemeClr val="accent3">
              <a:lumMod val="20000"/>
              <a:lumOff val="80000"/>
            </a:schemeClr>
          </a:solidFill>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a:t>Entities </a:t>
            </a:r>
            <a:r>
              <a:rPr lang="en-US" dirty="0" smtClean="0"/>
              <a:t>in applications</a:t>
            </a:r>
            <a:endParaRPr lang="en-US" dirty="0"/>
          </a:p>
        </p:txBody>
      </p:sp>
      <p:sp>
        <p:nvSpPr>
          <p:cNvPr id="8" name="Content Placeholder 7"/>
          <p:cNvSpPr>
            <a:spLocks noGrp="1"/>
          </p:cNvSpPr>
          <p:nvPr>
            <p:ph sz="half" idx="2"/>
          </p:nvPr>
        </p:nvSpPr>
        <p:spPr>
          <a:xfrm>
            <a:off x="6324600" y="914401"/>
            <a:ext cx="2667000" cy="5475289"/>
          </a:xfrm>
        </p:spPr>
        <p:txBody>
          <a:bodyPr/>
          <a:lstStyle/>
          <a:p>
            <a:r>
              <a:rPr lang="en-US" dirty="0" smtClean="0"/>
              <a:t>Application entities </a:t>
            </a:r>
            <a:r>
              <a:rPr lang="en-US" dirty="0"/>
              <a:t>are </a:t>
            </a:r>
            <a:r>
              <a:rPr lang="en-US" dirty="0" smtClean="0"/>
              <a:t>specific to application</a:t>
            </a:r>
          </a:p>
          <a:p>
            <a:pPr lvl="1"/>
            <a:r>
              <a:rPr lang="en-US" dirty="0" smtClean="0"/>
              <a:t>Claim</a:t>
            </a:r>
          </a:p>
          <a:p>
            <a:pPr lvl="1"/>
            <a:r>
              <a:rPr lang="en-US" dirty="0" smtClean="0"/>
              <a:t>Policy</a:t>
            </a:r>
          </a:p>
          <a:p>
            <a:pPr lvl="1"/>
            <a:r>
              <a:rPr lang="en-US" dirty="0" smtClean="0"/>
              <a:t>Producer</a:t>
            </a:r>
            <a:endParaRPr lang="en-US" dirty="0"/>
          </a:p>
          <a:p>
            <a:r>
              <a:rPr lang="en-US" dirty="0" smtClean="0"/>
              <a:t>Platform</a:t>
            </a:r>
            <a:br>
              <a:rPr lang="en-US" dirty="0" smtClean="0"/>
            </a:br>
            <a:r>
              <a:rPr lang="en-US" dirty="0" smtClean="0"/>
              <a:t>entities </a:t>
            </a:r>
            <a:r>
              <a:rPr lang="en-US" dirty="0"/>
              <a:t>are common to all Guidewire </a:t>
            </a:r>
            <a:r>
              <a:rPr lang="en-US" dirty="0" smtClean="0"/>
              <a:t>applications</a:t>
            </a:r>
          </a:p>
          <a:p>
            <a:pPr lvl="1"/>
            <a:r>
              <a:rPr lang="en-US" dirty="0" smtClean="0"/>
              <a:t>Activity</a:t>
            </a:r>
          </a:p>
          <a:p>
            <a:pPr lvl="1"/>
            <a:r>
              <a:rPr lang="en-US" dirty="0" smtClean="0"/>
              <a:t>User</a:t>
            </a:r>
          </a:p>
        </p:txBody>
      </p:sp>
      <p:pic>
        <p:nvPicPr>
          <p:cNvPr id="5125" name="pic Activ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710" y="495300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 U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1310" y="495300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arw CC"/>
          <p:cNvSpPr/>
          <p:nvPr/>
        </p:nvSpPr>
        <p:spPr bwMode="auto">
          <a:xfrm rot="16200000">
            <a:off x="989075" y="4112231"/>
            <a:ext cx="762000" cy="462337"/>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4" name="rec PL"/>
          <p:cNvSpPr/>
          <p:nvPr/>
        </p:nvSpPr>
        <p:spPr bwMode="auto">
          <a:xfrm>
            <a:off x="2154134" y="6112474"/>
            <a:ext cx="2397333" cy="288326"/>
          </a:xfrm>
          <a:prstGeom prst="roundRect">
            <a:avLst>
              <a:gd name="adj" fmla="val 8642"/>
            </a:avLst>
          </a:prstGeom>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 Guidewire Platform</a:t>
            </a:r>
            <a:endParaRPr lang="en-US" sz="1600" b="1" dirty="0"/>
          </a:p>
        </p:txBody>
      </p:sp>
      <p:sp>
        <p:nvSpPr>
          <p:cNvPr id="28" name="arw PC"/>
          <p:cNvSpPr/>
          <p:nvPr/>
        </p:nvSpPr>
        <p:spPr bwMode="auto">
          <a:xfrm rot="16200000">
            <a:off x="2972526" y="4112232"/>
            <a:ext cx="762000" cy="462337"/>
          </a:xfrm>
          <a:prstGeom prst="rightArrow">
            <a:avLst/>
          </a:prstGeom>
          <a:ln>
            <a:headEnd/>
            <a:tailEnd/>
          </a:ln>
          <a:effectLst>
            <a:glow rad="63500">
              <a:schemeClr val="accent4">
                <a:alpha val="45000"/>
                <a:satMod val="120000"/>
              </a:schemeClr>
            </a:glow>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9" name="arw BC"/>
          <p:cNvSpPr/>
          <p:nvPr/>
        </p:nvSpPr>
        <p:spPr bwMode="auto">
          <a:xfrm rot="16200000">
            <a:off x="4954453" y="4112230"/>
            <a:ext cx="762000" cy="462337"/>
          </a:xfrm>
          <a:prstGeom prst="rightArrow">
            <a:avLst/>
          </a:pr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5" name="rec CC"/>
          <p:cNvSpPr/>
          <p:nvPr/>
        </p:nvSpPr>
        <p:spPr bwMode="auto">
          <a:xfrm>
            <a:off x="646175" y="914400"/>
            <a:ext cx="1447800" cy="288326"/>
          </a:xfrm>
          <a:prstGeom prst="roundRect">
            <a:avLst>
              <a:gd name="adj" fmla="val 8642"/>
            </a:avLst>
          </a:prstGeom>
          <a:solidFill>
            <a:schemeClr val="tx1"/>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ClaimCenter</a:t>
            </a:r>
            <a:endParaRPr lang="en-US" sz="1600" b="1" dirty="0"/>
          </a:p>
        </p:txBody>
      </p:sp>
      <p:sp>
        <p:nvSpPr>
          <p:cNvPr id="26" name="rec PC"/>
          <p:cNvSpPr/>
          <p:nvPr/>
        </p:nvSpPr>
        <p:spPr bwMode="auto">
          <a:xfrm>
            <a:off x="2629625" y="914400"/>
            <a:ext cx="1447802" cy="288326"/>
          </a:xfrm>
          <a:prstGeom prst="roundRect">
            <a:avLst>
              <a:gd name="adj" fmla="val 8642"/>
            </a:avLst>
          </a:prstGeom>
          <a:solidFill>
            <a:schemeClr val="tx1"/>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PolicyCenter</a:t>
            </a:r>
            <a:endParaRPr lang="en-US" sz="1600" b="1" dirty="0"/>
          </a:p>
        </p:txBody>
      </p:sp>
      <p:sp>
        <p:nvSpPr>
          <p:cNvPr id="27" name="rec BC"/>
          <p:cNvSpPr/>
          <p:nvPr/>
        </p:nvSpPr>
        <p:spPr bwMode="auto">
          <a:xfrm>
            <a:off x="4611553" y="922637"/>
            <a:ext cx="1447800" cy="288326"/>
          </a:xfrm>
          <a:prstGeom prst="roundRect">
            <a:avLst>
              <a:gd name="adj" fmla="val 8642"/>
            </a:avLst>
          </a:prstGeom>
          <a:solidFill>
            <a:schemeClr val="tx1"/>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BillingCenter</a:t>
            </a:r>
            <a:endParaRPr lang="en-US" sz="1600" b="1" dirty="0"/>
          </a:p>
        </p:txBody>
      </p:sp>
      <p:pic>
        <p:nvPicPr>
          <p:cNvPr id="30" name="pic Clai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50" y="284556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 Produc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4608" y="2845560"/>
            <a:ext cx="1293081"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5519" y="2845560"/>
            <a:ext cx="1293081"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121227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4498707" y="1058562"/>
            <a:ext cx="1673493" cy="3208638"/>
          </a:xfrm>
          <a:prstGeom prst="roundRect">
            <a:avLst>
              <a:gd name="adj" fmla="val 8642"/>
            </a:avLst>
          </a:prstGeom>
          <a:solidFill>
            <a:schemeClr val="accent5">
              <a:lumMod val="20000"/>
              <a:lumOff val="80000"/>
            </a:schemeClr>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0" name="Rounded Rectangle 19"/>
          <p:cNvSpPr/>
          <p:nvPr/>
        </p:nvSpPr>
        <p:spPr bwMode="auto">
          <a:xfrm>
            <a:off x="2516053" y="1066800"/>
            <a:ext cx="1674947" cy="3200400"/>
          </a:xfrm>
          <a:prstGeom prst="roundRect">
            <a:avLst>
              <a:gd name="adj" fmla="val 8642"/>
            </a:avLst>
          </a:prstGeom>
          <a:solidFill>
            <a:schemeClr val="accent4">
              <a:lumMod val="20000"/>
              <a:lumOff val="80000"/>
            </a:schemeClr>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533399" y="1058562"/>
            <a:ext cx="1673352" cy="3208637"/>
          </a:xfrm>
          <a:prstGeom prst="roundRect">
            <a:avLst>
              <a:gd name="adj" fmla="val 8642"/>
            </a:avLst>
          </a:prstGeom>
          <a:solidFill>
            <a:schemeClr val="accent6">
              <a:lumMod val="20000"/>
              <a:lumOff val="80000"/>
            </a:schemeClr>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33400" y="4572001"/>
            <a:ext cx="5638800" cy="1700118"/>
          </a:xfrm>
          <a:prstGeom prst="roundRect">
            <a:avLst>
              <a:gd name="adj" fmla="val 8642"/>
            </a:avLst>
          </a:prstGeom>
          <a:solidFill>
            <a:schemeClr val="accent3">
              <a:lumMod val="20000"/>
              <a:lumOff val="80000"/>
            </a:schemeClr>
          </a:solidFill>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a:t>Entity files</a:t>
            </a:r>
          </a:p>
        </p:txBody>
      </p:sp>
      <p:sp>
        <p:nvSpPr>
          <p:cNvPr id="8" name="Content Placeholder 7"/>
          <p:cNvSpPr>
            <a:spLocks noGrp="1"/>
          </p:cNvSpPr>
          <p:nvPr>
            <p:ph sz="half" idx="2"/>
          </p:nvPr>
        </p:nvSpPr>
        <p:spPr>
          <a:xfrm>
            <a:off x="6324600" y="914401"/>
            <a:ext cx="2590800" cy="5475289"/>
          </a:xfrm>
        </p:spPr>
        <p:txBody>
          <a:bodyPr/>
          <a:lstStyle/>
          <a:p>
            <a:r>
              <a:rPr lang="en-US" dirty="0" smtClean="0"/>
              <a:t>Entities are </a:t>
            </a:r>
            <a:br>
              <a:rPr lang="en-US" dirty="0" smtClean="0"/>
            </a:br>
            <a:r>
              <a:rPr lang="en-US" dirty="0" smtClean="0"/>
              <a:t>XML files</a:t>
            </a:r>
          </a:p>
          <a:p>
            <a:pPr lvl="1"/>
            <a:r>
              <a:rPr lang="en-US" dirty="0" smtClean="0"/>
              <a:t>Entity (</a:t>
            </a:r>
            <a:r>
              <a:rPr lang="en-US" dirty="0" err="1" smtClean="0"/>
              <a:t>ETI</a:t>
            </a:r>
            <a:r>
              <a:rPr lang="en-US" dirty="0" smtClean="0"/>
              <a:t>)</a:t>
            </a:r>
            <a:endParaRPr lang="en-US" dirty="0"/>
          </a:p>
          <a:p>
            <a:pPr lvl="1"/>
            <a:r>
              <a:rPr lang="en-US" dirty="0" smtClean="0"/>
              <a:t>Internal entity </a:t>
            </a:r>
            <a:r>
              <a:rPr lang="en-US" dirty="0"/>
              <a:t>extension </a:t>
            </a:r>
            <a:r>
              <a:rPr lang="en-US" dirty="0" smtClean="0"/>
              <a:t>(</a:t>
            </a:r>
            <a:r>
              <a:rPr lang="en-US" dirty="0" err="1" smtClean="0"/>
              <a:t>EIX</a:t>
            </a:r>
            <a:r>
              <a:rPr lang="en-US" dirty="0"/>
              <a:t>)</a:t>
            </a:r>
          </a:p>
          <a:p>
            <a:pPr lvl="1"/>
            <a:r>
              <a:rPr lang="en-US" dirty="0" smtClean="0"/>
              <a:t>Entity </a:t>
            </a:r>
            <a:r>
              <a:rPr lang="en-US" dirty="0"/>
              <a:t>extension </a:t>
            </a:r>
            <a:r>
              <a:rPr lang="en-US" dirty="0" smtClean="0"/>
              <a:t>(</a:t>
            </a:r>
            <a:r>
              <a:rPr lang="en-US" dirty="0" err="1" smtClean="0"/>
              <a:t>ETX</a:t>
            </a:r>
            <a:r>
              <a:rPr lang="en-US" dirty="0" smtClean="0"/>
              <a:t>)</a:t>
            </a:r>
          </a:p>
          <a:p>
            <a:r>
              <a:rPr lang="en-US" dirty="0" smtClean="0"/>
              <a:t>Revert to base</a:t>
            </a:r>
          </a:p>
          <a:p>
            <a:pPr lvl="1"/>
            <a:r>
              <a:rPr lang="en-US" dirty="0" smtClean="0"/>
              <a:t>base.zip contains all application and platform files</a:t>
            </a:r>
            <a:endParaRPr lang="en-US" dirty="0"/>
          </a:p>
        </p:txBody>
      </p:sp>
      <p:sp>
        <p:nvSpPr>
          <p:cNvPr id="24" name="rec PL"/>
          <p:cNvSpPr/>
          <p:nvPr/>
        </p:nvSpPr>
        <p:spPr bwMode="auto">
          <a:xfrm>
            <a:off x="2154134" y="6112474"/>
            <a:ext cx="2397333" cy="288326"/>
          </a:xfrm>
          <a:prstGeom prst="roundRect">
            <a:avLst>
              <a:gd name="adj" fmla="val 8642"/>
            </a:avLst>
          </a:prstGeom>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 Guidewire Platform</a:t>
            </a:r>
            <a:endParaRPr lang="en-US" sz="1600" b="1" dirty="0"/>
          </a:p>
        </p:txBody>
      </p:sp>
      <p:sp>
        <p:nvSpPr>
          <p:cNvPr id="25" name="rec CC"/>
          <p:cNvSpPr/>
          <p:nvPr/>
        </p:nvSpPr>
        <p:spPr bwMode="auto">
          <a:xfrm>
            <a:off x="646175" y="914400"/>
            <a:ext cx="1447800" cy="288326"/>
          </a:xfrm>
          <a:prstGeom prst="roundRect">
            <a:avLst>
              <a:gd name="adj" fmla="val 8642"/>
            </a:avLst>
          </a:prstGeom>
          <a:solidFill>
            <a:schemeClr val="tx1"/>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ClaimCenter</a:t>
            </a:r>
            <a:endParaRPr lang="en-US" sz="1600" b="1" dirty="0"/>
          </a:p>
        </p:txBody>
      </p:sp>
      <p:sp>
        <p:nvSpPr>
          <p:cNvPr id="26" name="rec PC"/>
          <p:cNvSpPr/>
          <p:nvPr/>
        </p:nvSpPr>
        <p:spPr bwMode="auto">
          <a:xfrm>
            <a:off x="2629625" y="914400"/>
            <a:ext cx="1447802" cy="288326"/>
          </a:xfrm>
          <a:prstGeom prst="roundRect">
            <a:avLst>
              <a:gd name="adj" fmla="val 8642"/>
            </a:avLst>
          </a:prstGeom>
          <a:solidFill>
            <a:schemeClr val="tx1"/>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PolicyCenter</a:t>
            </a:r>
            <a:endParaRPr lang="en-US" sz="1600" b="1" dirty="0"/>
          </a:p>
        </p:txBody>
      </p:sp>
      <p:sp>
        <p:nvSpPr>
          <p:cNvPr id="27" name="rec BC"/>
          <p:cNvSpPr/>
          <p:nvPr/>
        </p:nvSpPr>
        <p:spPr bwMode="auto">
          <a:xfrm>
            <a:off x="4611553" y="922637"/>
            <a:ext cx="1447800" cy="288326"/>
          </a:xfrm>
          <a:prstGeom prst="roundRect">
            <a:avLst>
              <a:gd name="adj" fmla="val 8642"/>
            </a:avLst>
          </a:prstGeom>
          <a:solidFill>
            <a:schemeClr val="tx1"/>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BillingCenter</a:t>
            </a:r>
            <a:endParaRPr lang="en-US" sz="1600" b="1" dirty="0"/>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3650" y="4928400"/>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471" y="4918875"/>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560" y="28956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6018" y="3367875"/>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rw CC"/>
          <p:cNvSpPr/>
          <p:nvPr/>
        </p:nvSpPr>
        <p:spPr bwMode="auto">
          <a:xfrm rot="16200000">
            <a:off x="989075" y="4112231"/>
            <a:ext cx="762000" cy="462337"/>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4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8956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4458" y="3367875"/>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8956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5658" y="3367875"/>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arw BC"/>
          <p:cNvSpPr/>
          <p:nvPr/>
        </p:nvSpPr>
        <p:spPr bwMode="auto">
          <a:xfrm rot="16200000">
            <a:off x="4954453" y="4112230"/>
            <a:ext cx="762000" cy="462337"/>
          </a:xfrm>
          <a:prstGeom prst="rightArrow">
            <a:avLst/>
          </a:pr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8" name="arw PC"/>
          <p:cNvSpPr/>
          <p:nvPr/>
        </p:nvSpPr>
        <p:spPr bwMode="auto">
          <a:xfrm rot="16200000">
            <a:off x="2972526" y="4112232"/>
            <a:ext cx="762000" cy="462337"/>
          </a:xfrm>
          <a:prstGeom prst="rightArrow">
            <a:avLst/>
          </a:prstGeom>
          <a:ln>
            <a:headEnd/>
            <a:tailEnd/>
          </a:ln>
          <a:effectLst>
            <a:glow rad="63500">
              <a:schemeClr val="accent4">
                <a:alpha val="45000"/>
                <a:satMod val="120000"/>
              </a:schemeClr>
            </a:glow>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3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4918875"/>
            <a:ext cx="1752600" cy="141349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189081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4498707" y="1058562"/>
            <a:ext cx="1673493" cy="3208638"/>
          </a:xfrm>
          <a:prstGeom prst="roundRect">
            <a:avLst>
              <a:gd name="adj" fmla="val 8642"/>
            </a:avLst>
          </a:prstGeom>
          <a:solidFill>
            <a:schemeClr val="accent5">
              <a:lumMod val="20000"/>
              <a:lumOff val="80000"/>
            </a:schemeClr>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0" name="Rounded Rectangle 19"/>
          <p:cNvSpPr/>
          <p:nvPr/>
        </p:nvSpPr>
        <p:spPr bwMode="auto">
          <a:xfrm>
            <a:off x="2516053" y="1066800"/>
            <a:ext cx="1674947" cy="3200400"/>
          </a:xfrm>
          <a:prstGeom prst="roundRect">
            <a:avLst>
              <a:gd name="adj" fmla="val 8642"/>
            </a:avLst>
          </a:prstGeom>
          <a:solidFill>
            <a:schemeClr val="accent4">
              <a:lumMod val="20000"/>
              <a:lumOff val="80000"/>
            </a:schemeClr>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533399" y="1058562"/>
            <a:ext cx="1673352" cy="3208637"/>
          </a:xfrm>
          <a:prstGeom prst="roundRect">
            <a:avLst>
              <a:gd name="adj" fmla="val 8642"/>
            </a:avLst>
          </a:prstGeom>
          <a:solidFill>
            <a:schemeClr val="accent6">
              <a:lumMod val="20000"/>
              <a:lumOff val="80000"/>
            </a:schemeClr>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33400" y="4572001"/>
            <a:ext cx="5638800" cy="1700118"/>
          </a:xfrm>
          <a:prstGeom prst="roundRect">
            <a:avLst>
              <a:gd name="adj" fmla="val 8642"/>
            </a:avLst>
          </a:prstGeom>
          <a:solidFill>
            <a:schemeClr val="accent3">
              <a:lumMod val="20000"/>
              <a:lumOff val="80000"/>
            </a:schemeClr>
          </a:solidFill>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smtClean="0"/>
              <a:t>Customer entity extensions</a:t>
            </a:r>
            <a:endParaRPr lang="en-US" dirty="0"/>
          </a:p>
        </p:txBody>
      </p:sp>
      <p:sp>
        <p:nvSpPr>
          <p:cNvPr id="8" name="Content Placeholder 7"/>
          <p:cNvSpPr>
            <a:spLocks noGrp="1"/>
          </p:cNvSpPr>
          <p:nvPr>
            <p:ph sz="half" idx="2"/>
          </p:nvPr>
        </p:nvSpPr>
        <p:spPr>
          <a:xfrm>
            <a:off x="6324600" y="914401"/>
            <a:ext cx="2667000" cy="5475289"/>
          </a:xfrm>
        </p:spPr>
        <p:txBody>
          <a:bodyPr/>
          <a:lstStyle/>
          <a:p>
            <a:r>
              <a:rPr lang="en-US" dirty="0" smtClean="0"/>
              <a:t>Customers can create and edit entity </a:t>
            </a:r>
            <a:r>
              <a:rPr lang="en-US" dirty="0"/>
              <a:t>extension (</a:t>
            </a:r>
            <a:r>
              <a:rPr lang="en-US" dirty="0" err="1"/>
              <a:t>ETX</a:t>
            </a:r>
            <a:r>
              <a:rPr lang="en-US" dirty="0" smtClean="0"/>
              <a:t>) files</a:t>
            </a:r>
          </a:p>
          <a:p>
            <a:pPr marL="400050" lvl="1" indent="0">
              <a:buNone/>
            </a:pPr>
            <a:endParaRPr lang="en-US" dirty="0"/>
          </a:p>
          <a:p>
            <a:r>
              <a:rPr lang="en-US" dirty="0" smtClean="0"/>
              <a:t>Application entity extension examples</a:t>
            </a:r>
          </a:p>
          <a:p>
            <a:pPr lvl="1"/>
            <a:r>
              <a:rPr lang="en-US" dirty="0" smtClean="0"/>
              <a:t>Policy.etx</a:t>
            </a:r>
          </a:p>
          <a:p>
            <a:pPr lvl="1"/>
            <a:r>
              <a:rPr lang="en-US" dirty="0" smtClean="0"/>
              <a:t>Producer.etx</a:t>
            </a:r>
          </a:p>
          <a:p>
            <a:r>
              <a:rPr lang="en-US" dirty="0"/>
              <a:t>Platform entity extension example:</a:t>
            </a:r>
          </a:p>
          <a:p>
            <a:pPr lvl="1"/>
            <a:r>
              <a:rPr lang="en-US" dirty="0" smtClean="0"/>
              <a:t>Activity.etx</a:t>
            </a:r>
            <a:endParaRPr lang="en-US" dirty="0"/>
          </a:p>
          <a:p>
            <a:pPr lvl="1"/>
            <a:endParaRPr lang="en-US" dirty="0"/>
          </a:p>
        </p:txBody>
      </p:sp>
      <p:pic>
        <p:nvPicPr>
          <p:cNvPr id="5125" name="pic Activ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710" y="495300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 U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1310" y="495300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arw CC"/>
          <p:cNvSpPr/>
          <p:nvPr/>
        </p:nvSpPr>
        <p:spPr bwMode="auto">
          <a:xfrm rot="16200000">
            <a:off x="989075" y="4112231"/>
            <a:ext cx="762000" cy="462337"/>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4" name="rec PL"/>
          <p:cNvSpPr/>
          <p:nvPr/>
        </p:nvSpPr>
        <p:spPr bwMode="auto">
          <a:xfrm>
            <a:off x="2154134" y="6112474"/>
            <a:ext cx="2397333" cy="288326"/>
          </a:xfrm>
          <a:prstGeom prst="roundRect">
            <a:avLst>
              <a:gd name="adj" fmla="val 8642"/>
            </a:avLst>
          </a:prstGeom>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 Guidewire Platform</a:t>
            </a:r>
            <a:endParaRPr lang="en-US" sz="1600" b="1" dirty="0"/>
          </a:p>
        </p:txBody>
      </p:sp>
      <p:sp>
        <p:nvSpPr>
          <p:cNvPr id="28" name="arw PC"/>
          <p:cNvSpPr/>
          <p:nvPr/>
        </p:nvSpPr>
        <p:spPr bwMode="auto">
          <a:xfrm rot="16200000">
            <a:off x="2972526" y="4112232"/>
            <a:ext cx="762000" cy="462337"/>
          </a:xfrm>
          <a:prstGeom prst="rightArrow">
            <a:avLst/>
          </a:prstGeom>
          <a:ln>
            <a:headEnd/>
            <a:tailEnd/>
          </a:ln>
          <a:effectLst>
            <a:glow rad="63500">
              <a:schemeClr val="accent4">
                <a:alpha val="45000"/>
                <a:satMod val="120000"/>
              </a:schemeClr>
            </a:glow>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9" name="arw BC"/>
          <p:cNvSpPr/>
          <p:nvPr/>
        </p:nvSpPr>
        <p:spPr bwMode="auto">
          <a:xfrm rot="16200000">
            <a:off x="4954453" y="4112230"/>
            <a:ext cx="762000" cy="462337"/>
          </a:xfrm>
          <a:prstGeom prst="rightArrow">
            <a:avLst/>
          </a:pr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5" name="rec CC"/>
          <p:cNvSpPr/>
          <p:nvPr/>
        </p:nvSpPr>
        <p:spPr bwMode="auto">
          <a:xfrm>
            <a:off x="646175" y="914400"/>
            <a:ext cx="1447800" cy="288326"/>
          </a:xfrm>
          <a:prstGeom prst="roundRect">
            <a:avLst>
              <a:gd name="adj" fmla="val 8642"/>
            </a:avLst>
          </a:prstGeom>
          <a:solidFill>
            <a:schemeClr val="tx1"/>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ClaimCenter</a:t>
            </a:r>
            <a:endParaRPr lang="en-US" sz="1600" b="1" dirty="0"/>
          </a:p>
        </p:txBody>
      </p:sp>
      <p:sp>
        <p:nvSpPr>
          <p:cNvPr id="26" name="rec PC"/>
          <p:cNvSpPr/>
          <p:nvPr/>
        </p:nvSpPr>
        <p:spPr bwMode="auto">
          <a:xfrm>
            <a:off x="2629625" y="914400"/>
            <a:ext cx="1447802" cy="288326"/>
          </a:xfrm>
          <a:prstGeom prst="roundRect">
            <a:avLst>
              <a:gd name="adj" fmla="val 8642"/>
            </a:avLst>
          </a:prstGeom>
          <a:solidFill>
            <a:schemeClr val="tx1"/>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PolicyCenter</a:t>
            </a:r>
            <a:endParaRPr lang="en-US" sz="1600" b="1" dirty="0"/>
          </a:p>
        </p:txBody>
      </p:sp>
      <p:sp>
        <p:nvSpPr>
          <p:cNvPr id="27" name="rec BC"/>
          <p:cNvSpPr/>
          <p:nvPr/>
        </p:nvSpPr>
        <p:spPr bwMode="auto">
          <a:xfrm>
            <a:off x="4611553" y="922637"/>
            <a:ext cx="1447800" cy="288326"/>
          </a:xfrm>
          <a:prstGeom prst="roundRect">
            <a:avLst>
              <a:gd name="adj" fmla="val 8642"/>
            </a:avLst>
          </a:prstGeom>
          <a:solidFill>
            <a:schemeClr val="tx1"/>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BillingCenter</a:t>
            </a:r>
            <a:endParaRPr lang="en-US" sz="1600" b="1" dirty="0"/>
          </a:p>
        </p:txBody>
      </p:sp>
      <p:pic>
        <p:nvPicPr>
          <p:cNvPr id="31" name="pic Clai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50" y="284556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5533" y="12954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5283" y="132048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6483" y="132048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710954" y="2211380"/>
            <a:ext cx="1447800" cy="4572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Policy.etx</a:t>
            </a:r>
          </a:p>
        </p:txBody>
      </p:sp>
      <p:sp>
        <p:nvSpPr>
          <p:cNvPr id="37" name="TextBox 36"/>
          <p:cNvSpPr txBox="1"/>
          <p:nvPr/>
        </p:nvSpPr>
        <p:spPr>
          <a:xfrm>
            <a:off x="634495" y="2205681"/>
            <a:ext cx="1447800" cy="4572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Activity.etx</a:t>
            </a:r>
          </a:p>
        </p:txBody>
      </p:sp>
      <p:sp>
        <p:nvSpPr>
          <p:cNvPr id="38" name="TextBox 37"/>
          <p:cNvSpPr txBox="1"/>
          <p:nvPr/>
        </p:nvSpPr>
        <p:spPr>
          <a:xfrm>
            <a:off x="4542501" y="2215820"/>
            <a:ext cx="1597293" cy="4572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Producer.etx</a:t>
            </a:r>
          </a:p>
        </p:txBody>
      </p:sp>
      <p:pic>
        <p:nvPicPr>
          <p:cNvPr id="2051" name="pic Produc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4608" y="2845560"/>
            <a:ext cx="1293081"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5519" y="2845560"/>
            <a:ext cx="1293081"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991657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7396" y="1258595"/>
            <a:ext cx="2805319" cy="226187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5" name="Elbow Connector 44"/>
          <p:cNvCxnSpPr/>
          <p:nvPr/>
        </p:nvCxnSpPr>
        <p:spPr bwMode="auto">
          <a:xfrm rot="5400000">
            <a:off x="2814554" y="3975757"/>
            <a:ext cx="1447798" cy="527019"/>
          </a:xfrm>
          <a:prstGeom prst="bentConnector3">
            <a:avLst>
              <a:gd name="adj1" fmla="val 5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268" name="Title 1"/>
          <p:cNvSpPr>
            <a:spLocks noGrp="1"/>
          </p:cNvSpPr>
          <p:nvPr>
            <p:ph type="title"/>
          </p:nvPr>
        </p:nvSpPr>
        <p:spPr/>
        <p:txBody>
          <a:bodyPr/>
          <a:lstStyle/>
          <a:p>
            <a:r>
              <a:rPr lang="en-US" dirty="0" smtClean="0"/>
              <a:t>Custom entities and Gosu classes</a:t>
            </a:r>
          </a:p>
        </p:txBody>
      </p:sp>
      <p:sp>
        <p:nvSpPr>
          <p:cNvPr id="54" name="rec Hid Blank 1"/>
          <p:cNvSpPr/>
          <p:nvPr/>
        </p:nvSpPr>
        <p:spPr bwMode="auto">
          <a:xfrm>
            <a:off x="2057358" y="5114140"/>
            <a:ext cx="564100" cy="373072"/>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ec Hid Blank 2"/>
          <p:cNvSpPr/>
          <p:nvPr/>
        </p:nvSpPr>
        <p:spPr bwMode="auto">
          <a:xfrm>
            <a:off x="1676400" y="2007864"/>
            <a:ext cx="564100" cy="373072"/>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271" name="Folded Corner 3"/>
          <p:cNvSpPr>
            <a:spLocks noChangeArrowheads="1"/>
          </p:cNvSpPr>
          <p:nvPr/>
        </p:nvSpPr>
        <p:spPr bwMode="auto">
          <a:xfrm flipV="1">
            <a:off x="5726907" y="1370735"/>
            <a:ext cx="2959893" cy="1890712"/>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a:p>
        </p:txBody>
      </p:sp>
      <p:sp>
        <p:nvSpPr>
          <p:cNvPr id="11272" name="TextBox 4"/>
          <p:cNvSpPr txBox="1">
            <a:spLocks noChangeArrowheads="1"/>
          </p:cNvSpPr>
          <p:nvPr/>
        </p:nvSpPr>
        <p:spPr bwMode="auto">
          <a:xfrm>
            <a:off x="5715001" y="1331913"/>
            <a:ext cx="2590799"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smtClean="0">
                <a:solidFill>
                  <a:srgbClr val="7030A0"/>
                </a:solidFill>
                <a:latin typeface="+mn-lt"/>
                <a:ea typeface="Calibri" pitchFamily="34" charset="0"/>
                <a:cs typeface="Calibri" pitchFamily="34" charset="0"/>
              </a:rPr>
              <a:t>ABContact</a:t>
            </a:r>
            <a:endParaRPr lang="en-US" sz="2400" dirty="0">
              <a:solidFill>
                <a:srgbClr val="7030A0"/>
              </a:solidFill>
              <a:latin typeface="+mn-lt"/>
              <a:ea typeface="Calibri" pitchFamily="34" charset="0"/>
              <a:cs typeface="Calibri" pitchFamily="34" charset="0"/>
            </a:endParaRPr>
          </a:p>
        </p:txBody>
      </p:sp>
      <p:sp>
        <p:nvSpPr>
          <p:cNvPr id="11273" name="TextBox 17"/>
          <p:cNvSpPr txBox="1">
            <a:spLocks noChangeArrowheads="1"/>
          </p:cNvSpPr>
          <p:nvPr/>
        </p:nvSpPr>
        <p:spPr bwMode="auto">
          <a:xfrm>
            <a:off x="5867401" y="1730375"/>
            <a:ext cx="2655093" cy="125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u="sng" dirty="0" smtClean="0">
                <a:solidFill>
                  <a:srgbClr val="7030A0"/>
                </a:solidFill>
                <a:latin typeface="+mn-lt"/>
                <a:ea typeface="Calibri" pitchFamily="34" charset="0"/>
                <a:cs typeface="Calibri" pitchFamily="34" charset="0"/>
              </a:rPr>
              <a:t>Fields</a:t>
            </a:r>
            <a:r>
              <a:rPr lang="en-US" sz="1800" dirty="0" smtClean="0">
                <a:solidFill>
                  <a:srgbClr val="7030A0"/>
                </a:solidFill>
                <a:latin typeface="+mn-lt"/>
                <a:ea typeface="Calibri" pitchFamily="34" charset="0"/>
                <a:cs typeface="Calibri" pitchFamily="34" charset="0"/>
              </a:rPr>
              <a:t/>
            </a:r>
            <a:br>
              <a:rPr lang="en-US" sz="1800" dirty="0" smtClean="0">
                <a:solidFill>
                  <a:srgbClr val="7030A0"/>
                </a:solidFill>
                <a:latin typeface="+mn-lt"/>
                <a:ea typeface="Calibri" pitchFamily="34" charset="0"/>
                <a:cs typeface="Calibri" pitchFamily="34" charset="0"/>
              </a:rPr>
            </a:br>
            <a:r>
              <a:rPr lang="en-US" sz="1800" b="0" dirty="0" smtClean="0">
                <a:solidFill>
                  <a:srgbClr val="7030A0"/>
                </a:solidFill>
                <a:latin typeface="+mn-lt"/>
                <a:ea typeface="Calibri" pitchFamily="34" charset="0"/>
                <a:cs typeface="Calibri" pitchFamily="34" charset="0"/>
              </a:rPr>
              <a:t>ID</a:t>
            </a:r>
            <a:r>
              <a:rPr lang="en-US" sz="1800" b="0" dirty="0">
                <a:solidFill>
                  <a:srgbClr val="7030A0"/>
                </a:solidFill>
                <a:latin typeface="+mn-lt"/>
                <a:ea typeface="Calibri" pitchFamily="34" charset="0"/>
                <a:cs typeface="Calibri" pitchFamily="34" charset="0"/>
              </a:rPr>
              <a:t/>
            </a:r>
            <a:br>
              <a:rPr lang="en-US" sz="1800" b="0" dirty="0">
                <a:solidFill>
                  <a:srgbClr val="7030A0"/>
                </a:solidFill>
                <a:latin typeface="+mn-lt"/>
                <a:ea typeface="Calibri" pitchFamily="34" charset="0"/>
                <a:cs typeface="Calibri" pitchFamily="34" charset="0"/>
              </a:rPr>
            </a:br>
            <a:r>
              <a:rPr lang="en-US" sz="1800" b="0" dirty="0" smtClean="0">
                <a:solidFill>
                  <a:srgbClr val="7030A0"/>
                </a:solidFill>
                <a:latin typeface="+mn-lt"/>
                <a:ea typeface="Calibri" pitchFamily="34" charset="0"/>
                <a:cs typeface="Calibri" pitchFamily="34" charset="0"/>
              </a:rPr>
              <a:t>Name</a:t>
            </a:r>
          </a:p>
          <a:p>
            <a:pPr eaLnBrk="1" hangingPunct="1"/>
            <a:r>
              <a:rPr lang="en-US" sz="1800" b="0" dirty="0" err="1" smtClean="0">
                <a:solidFill>
                  <a:srgbClr val="7030A0"/>
                </a:solidFill>
                <a:latin typeface="+mn-lt"/>
                <a:ea typeface="Calibri" pitchFamily="34" charset="0"/>
                <a:cs typeface="Calibri" pitchFamily="34" charset="0"/>
              </a:rPr>
              <a:t>FaxPhone</a:t>
            </a:r>
            <a:endParaRPr lang="en-US" sz="1800" b="0" dirty="0" smtClean="0">
              <a:solidFill>
                <a:srgbClr val="7030A0"/>
              </a:solidFill>
              <a:latin typeface="+mn-lt"/>
              <a:ea typeface="Calibri" pitchFamily="34" charset="0"/>
              <a:cs typeface="Calibri" pitchFamily="34" charset="0"/>
            </a:endParaRPr>
          </a:p>
          <a:p>
            <a:pPr eaLnBrk="1" hangingPunct="1"/>
            <a:r>
              <a:rPr lang="en-US" sz="1800" b="0" dirty="0" err="1" smtClean="0">
                <a:solidFill>
                  <a:srgbClr val="7030A0"/>
                </a:solidFill>
                <a:latin typeface="+mn-lt"/>
                <a:ea typeface="Calibri" pitchFamily="34" charset="0"/>
                <a:cs typeface="Calibri" pitchFamily="34" charset="0"/>
              </a:rPr>
              <a:t>WebAddress_Ext</a:t>
            </a:r>
            <a:endParaRPr lang="en-US" sz="1800" b="0" dirty="0">
              <a:solidFill>
                <a:srgbClr val="7030A0"/>
              </a:solidFill>
              <a:latin typeface="+mn-lt"/>
              <a:ea typeface="Calibri" pitchFamily="34" charset="0"/>
              <a:cs typeface="Calibri" pitchFamily="34" charset="0"/>
            </a:endParaRPr>
          </a:p>
        </p:txBody>
      </p:sp>
      <p:cxnSp>
        <p:nvCxnSpPr>
          <p:cNvPr id="11275" name="Straight Connector 40"/>
          <p:cNvCxnSpPr>
            <a:cxnSpLocks noChangeShapeType="1"/>
          </p:cNvCxnSpPr>
          <p:nvPr/>
        </p:nvCxnSpPr>
        <p:spPr bwMode="auto">
          <a:xfrm>
            <a:off x="5486400" y="890708"/>
            <a:ext cx="0" cy="4556678"/>
          </a:xfrm>
          <a:prstGeom prst="line">
            <a:avLst/>
          </a:prstGeom>
          <a:noFill/>
          <a:ln w="28575" algn="ctr">
            <a:solidFill>
              <a:schemeClr val="bg1"/>
            </a:solidFill>
            <a:prstDash val="sysDash"/>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276" name="TextBox 41"/>
          <p:cNvSpPr txBox="1">
            <a:spLocks noChangeArrowheads="1"/>
          </p:cNvSpPr>
          <p:nvPr/>
        </p:nvSpPr>
        <p:spPr bwMode="auto">
          <a:xfrm>
            <a:off x="2441904" y="796367"/>
            <a:ext cx="2744259"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dirty="0" smtClean="0">
                <a:solidFill>
                  <a:schemeClr val="accent1"/>
                </a:solidFill>
                <a:latin typeface="+mn-lt"/>
                <a:ea typeface="Calibri" pitchFamily="34" charset="0"/>
                <a:cs typeface="Calibri" pitchFamily="34" charset="0"/>
              </a:rPr>
              <a:t>configuration</a:t>
            </a:r>
            <a:endParaRPr lang="en-US" sz="2400" dirty="0">
              <a:solidFill>
                <a:schemeClr val="accent1"/>
              </a:solidFill>
              <a:latin typeface="+mn-lt"/>
              <a:ea typeface="Calibri" pitchFamily="34" charset="0"/>
              <a:cs typeface="Calibri" pitchFamily="34" charset="0"/>
            </a:endParaRPr>
          </a:p>
        </p:txBody>
      </p:sp>
      <p:sp>
        <p:nvSpPr>
          <p:cNvPr id="11277" name="TextBox 42"/>
          <p:cNvSpPr txBox="1">
            <a:spLocks noChangeArrowheads="1"/>
          </p:cNvSpPr>
          <p:nvPr/>
        </p:nvSpPr>
        <p:spPr bwMode="auto">
          <a:xfrm>
            <a:off x="5272088" y="798856"/>
            <a:ext cx="3749674"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dirty="0">
                <a:solidFill>
                  <a:srgbClr val="7030A0"/>
                </a:solidFill>
                <a:latin typeface="+mn-lt"/>
                <a:ea typeface="Calibri" pitchFamily="34" charset="0"/>
                <a:cs typeface="Calibri" pitchFamily="34" charset="0"/>
              </a:rPr>
              <a:t>application server</a:t>
            </a:r>
          </a:p>
        </p:txBody>
      </p:sp>
      <p:sp>
        <p:nvSpPr>
          <p:cNvPr id="11289" name="txt DB Row"/>
          <p:cNvSpPr txBox="1">
            <a:spLocks noChangeArrowheads="1"/>
          </p:cNvSpPr>
          <p:nvPr/>
        </p:nvSpPr>
        <p:spPr bwMode="auto">
          <a:xfrm rot="16200000">
            <a:off x="164054" y="5199710"/>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accent1"/>
                </a:solidFill>
                <a:latin typeface="+mn-lt"/>
                <a:ea typeface="Calibri" pitchFamily="34" charset="0"/>
                <a:cs typeface="Calibri" pitchFamily="34" charset="0"/>
              </a:rPr>
              <a:t>database </a:t>
            </a:r>
            <a:br>
              <a:rPr lang="en-US" sz="1600" dirty="0" smtClean="0">
                <a:solidFill>
                  <a:schemeClr val="accent1"/>
                </a:solidFill>
                <a:latin typeface="+mn-lt"/>
                <a:ea typeface="Calibri" pitchFamily="34" charset="0"/>
                <a:cs typeface="Calibri" pitchFamily="34" charset="0"/>
              </a:rPr>
            </a:br>
            <a:r>
              <a:rPr lang="en-US" sz="1600" dirty="0" smtClean="0">
                <a:solidFill>
                  <a:schemeClr val="accent1"/>
                </a:solidFill>
                <a:latin typeface="+mn-lt"/>
                <a:ea typeface="Calibri" pitchFamily="34" charset="0"/>
                <a:cs typeface="Calibri" pitchFamily="34" charset="0"/>
              </a:rPr>
              <a:t>table row</a:t>
            </a:r>
            <a:endParaRPr lang="en-US" sz="1600" dirty="0">
              <a:solidFill>
                <a:schemeClr val="accent1"/>
              </a:solidFill>
              <a:latin typeface="+mn-lt"/>
              <a:ea typeface="Calibri" pitchFamily="34" charset="0"/>
              <a:cs typeface="Calibri" pitchFamily="34" charset="0"/>
            </a:endParaRPr>
          </a:p>
        </p:txBody>
      </p:sp>
      <p:sp>
        <p:nvSpPr>
          <p:cNvPr id="9229" name="txt Gosu"/>
          <p:cNvSpPr txBox="1">
            <a:spLocks noChangeArrowheads="1"/>
          </p:cNvSpPr>
          <p:nvPr/>
        </p:nvSpPr>
        <p:spPr bwMode="auto">
          <a:xfrm>
            <a:off x="6749625" y="5269406"/>
            <a:ext cx="2013375" cy="920744"/>
          </a:xfrm>
          <a:prstGeom prst="rect">
            <a:avLst/>
          </a:prstGeom>
          <a:noFill/>
          <a:ln w="9525">
            <a:noFill/>
            <a:miter lim="800000"/>
            <a:headEnd/>
            <a:tailEnd/>
          </a:ln>
        </p:spPr>
        <p:txBody>
          <a:bodyPr/>
          <a:lstStyle/>
          <a:p>
            <a:pPr algn="r">
              <a:defRPr/>
            </a:pPr>
            <a:r>
              <a:rPr lang="en-US" b="1" dirty="0" smtClean="0">
                <a:solidFill>
                  <a:schemeClr val="accent6">
                    <a:lumMod val="75000"/>
                  </a:schemeClr>
                </a:solidFill>
                <a:ea typeface="Calibri" pitchFamily="34" charset="0"/>
                <a:cs typeface="Calibri" pitchFamily="34" charset="0"/>
              </a:rPr>
              <a:t>anABContact</a:t>
            </a:r>
            <a:endParaRPr lang="en-US" b="1" dirty="0">
              <a:solidFill>
                <a:schemeClr val="accent6">
                  <a:lumMod val="75000"/>
                </a:schemeClr>
              </a:solidFill>
              <a:ea typeface="Calibri" pitchFamily="34" charset="0"/>
              <a:cs typeface="Calibri" pitchFamily="34" charset="0"/>
            </a:endParaRPr>
          </a:p>
          <a:p>
            <a:pPr algn="r">
              <a:defRPr/>
            </a:pPr>
            <a:r>
              <a:rPr lang="en-US" b="1" dirty="0" smtClean="0">
                <a:solidFill>
                  <a:schemeClr val="accent6">
                    <a:lumMod val="75000"/>
                  </a:schemeClr>
                </a:solidFill>
                <a:latin typeface="Arial" pitchFamily="34" charset="0"/>
                <a:ea typeface="Calibri" pitchFamily="34" charset="0"/>
                <a:cs typeface="Arial" pitchFamily="34" charset="0"/>
              </a:rPr>
              <a:t>instance</a:t>
            </a:r>
            <a:r>
              <a:rPr lang="en-US" b="1" dirty="0">
                <a:solidFill>
                  <a:schemeClr val="accent6">
                    <a:lumMod val="75000"/>
                  </a:schemeClr>
                </a:solidFill>
                <a:latin typeface="Arial" pitchFamily="34" charset="0"/>
                <a:ea typeface="Calibri" pitchFamily="34" charset="0"/>
                <a:cs typeface="Arial" pitchFamily="34" charset="0"/>
              </a:rPr>
              <a:t/>
            </a:r>
            <a:br>
              <a:rPr lang="en-US" b="1" dirty="0">
                <a:solidFill>
                  <a:schemeClr val="accent6">
                    <a:lumMod val="75000"/>
                  </a:schemeClr>
                </a:solidFill>
                <a:latin typeface="Arial" pitchFamily="34" charset="0"/>
                <a:ea typeface="Calibri" pitchFamily="34" charset="0"/>
                <a:cs typeface="Arial" pitchFamily="34" charset="0"/>
              </a:rPr>
            </a:br>
            <a:r>
              <a:rPr lang="en-US" b="1" dirty="0">
                <a:solidFill>
                  <a:schemeClr val="accent6">
                    <a:lumMod val="75000"/>
                  </a:schemeClr>
                </a:solidFill>
                <a:latin typeface="Arial" pitchFamily="34" charset="0"/>
                <a:ea typeface="Calibri" pitchFamily="34" charset="0"/>
                <a:cs typeface="Arial" pitchFamily="34" charset="0"/>
              </a:rPr>
              <a:t>of Gosu</a:t>
            </a:r>
            <a:br>
              <a:rPr lang="en-US" b="1" dirty="0">
                <a:solidFill>
                  <a:schemeClr val="accent6">
                    <a:lumMod val="75000"/>
                  </a:schemeClr>
                </a:solidFill>
                <a:latin typeface="Arial" pitchFamily="34" charset="0"/>
                <a:ea typeface="Calibri" pitchFamily="34" charset="0"/>
                <a:cs typeface="Arial" pitchFamily="34" charset="0"/>
              </a:rPr>
            </a:br>
            <a:r>
              <a:rPr lang="en-US" b="1" dirty="0">
                <a:solidFill>
                  <a:schemeClr val="accent6">
                    <a:lumMod val="75000"/>
                  </a:schemeClr>
                </a:solidFill>
                <a:latin typeface="Arial" pitchFamily="34" charset="0"/>
                <a:ea typeface="Calibri" pitchFamily="34" charset="0"/>
                <a:cs typeface="Arial" pitchFamily="34" charset="0"/>
              </a:rPr>
              <a:t>class</a:t>
            </a:r>
          </a:p>
        </p:txBody>
      </p:sp>
      <p:cxnSp>
        <p:nvCxnSpPr>
          <p:cNvPr id="11293" name="Straight Arrow Connector 31"/>
          <p:cNvCxnSpPr>
            <a:cxnSpLocks noChangeShapeType="1"/>
          </p:cNvCxnSpPr>
          <p:nvPr/>
        </p:nvCxnSpPr>
        <p:spPr bwMode="auto">
          <a:xfrm>
            <a:off x="3744193" y="5867400"/>
            <a:ext cx="2732807"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305" name="txt Read DB"/>
          <p:cNvSpPr txBox="1">
            <a:spLocks noChangeArrowheads="1"/>
          </p:cNvSpPr>
          <p:nvPr/>
        </p:nvSpPr>
        <p:spPr bwMode="auto">
          <a:xfrm>
            <a:off x="3640280" y="5524500"/>
            <a:ext cx="237952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latin typeface="+mn-lt"/>
                <a:ea typeface="Calibri" pitchFamily="34" charset="0"/>
                <a:cs typeface="Calibri" pitchFamily="34" charset="0"/>
              </a:rPr>
              <a:t>read </a:t>
            </a:r>
            <a:r>
              <a:rPr lang="en-US" sz="1600" dirty="0" smtClean="0">
                <a:solidFill>
                  <a:schemeClr val="bg1"/>
                </a:solidFill>
                <a:latin typeface="+mn-lt"/>
                <a:ea typeface="Calibri" pitchFamily="34" charset="0"/>
                <a:cs typeface="Calibri" pitchFamily="34" charset="0"/>
              </a:rPr>
              <a:t>from database</a:t>
            </a:r>
            <a:endParaRPr lang="en-US" sz="1600" dirty="0">
              <a:solidFill>
                <a:schemeClr val="bg1"/>
              </a:solidFill>
              <a:latin typeface="+mn-lt"/>
              <a:ea typeface="Calibri" pitchFamily="34" charset="0"/>
              <a:cs typeface="Calibri" pitchFamily="34" charset="0"/>
            </a:endParaRPr>
          </a:p>
        </p:txBody>
      </p:sp>
      <p:sp>
        <p:nvSpPr>
          <p:cNvPr id="11306" name="txt Save to DB"/>
          <p:cNvSpPr txBox="1">
            <a:spLocks noChangeArrowheads="1"/>
          </p:cNvSpPr>
          <p:nvPr/>
        </p:nvSpPr>
        <p:spPr bwMode="auto">
          <a:xfrm>
            <a:off x="3646667" y="6156325"/>
            <a:ext cx="287232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a:solidFill>
                  <a:schemeClr val="bg1"/>
                </a:solidFill>
                <a:latin typeface="+mn-lt"/>
                <a:ea typeface="Calibri" pitchFamily="34" charset="0"/>
                <a:cs typeface="Calibri" pitchFamily="34" charset="0"/>
              </a:rPr>
              <a:t>save to </a:t>
            </a:r>
            <a:r>
              <a:rPr lang="en-US" sz="1600" dirty="0" smtClean="0">
                <a:solidFill>
                  <a:schemeClr val="bg1"/>
                </a:solidFill>
                <a:latin typeface="+mn-lt"/>
                <a:ea typeface="Calibri" pitchFamily="34" charset="0"/>
                <a:cs typeface="Calibri" pitchFamily="34" charset="0"/>
              </a:rPr>
              <a:t>database</a:t>
            </a:r>
            <a:endParaRPr lang="en-US" sz="1600" dirty="0">
              <a:solidFill>
                <a:schemeClr val="bg1"/>
              </a:solidFill>
              <a:latin typeface="+mn-lt"/>
              <a:ea typeface="Calibri" pitchFamily="34" charset="0"/>
              <a:cs typeface="Calibri" pitchFamily="34" charset="0"/>
            </a:endParaRPr>
          </a:p>
        </p:txBody>
      </p:sp>
      <p:cxnSp>
        <p:nvCxnSpPr>
          <p:cNvPr id="74" name="Straight Arrow Connector 31"/>
          <p:cNvCxnSpPr>
            <a:cxnSpLocks noChangeShapeType="1"/>
          </p:cNvCxnSpPr>
          <p:nvPr/>
        </p:nvCxnSpPr>
        <p:spPr bwMode="auto">
          <a:xfrm flipH="1">
            <a:off x="3672292" y="6019800"/>
            <a:ext cx="2728511"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42" name="grp Building Table"/>
          <p:cNvGrpSpPr>
            <a:grpSpLocks/>
          </p:cNvGrpSpPr>
          <p:nvPr/>
        </p:nvGrpSpPr>
        <p:grpSpPr bwMode="auto">
          <a:xfrm>
            <a:off x="1254910" y="4953000"/>
            <a:ext cx="2020033" cy="1433310"/>
            <a:chOff x="1039" y="2442"/>
            <a:chExt cx="1209" cy="1042"/>
          </a:xfrm>
          <a:effectLst>
            <a:outerShdw blurRad="50800" dist="38100" dir="2700000" algn="tl" rotWithShape="0">
              <a:prstClr val="black">
                <a:alpha val="40000"/>
              </a:prstClr>
            </a:outerShdw>
          </a:effectLst>
        </p:grpSpPr>
        <p:grpSp>
          <p:nvGrpSpPr>
            <p:cNvPr id="43" name="Group 9"/>
            <p:cNvGrpSpPr>
              <a:grpSpLocks/>
            </p:cNvGrpSpPr>
            <p:nvPr/>
          </p:nvGrpSpPr>
          <p:grpSpPr bwMode="auto">
            <a:xfrm>
              <a:off x="1039" y="2784"/>
              <a:ext cx="1209" cy="700"/>
              <a:chOff x="1095" y="2933"/>
              <a:chExt cx="1209" cy="700"/>
            </a:xfrm>
          </p:grpSpPr>
          <p:sp>
            <p:nvSpPr>
              <p:cNvPr id="52"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53"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55"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9"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0"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4" name="Group 16"/>
            <p:cNvGrpSpPr>
              <a:grpSpLocks/>
            </p:cNvGrpSpPr>
            <p:nvPr/>
          </p:nvGrpSpPr>
          <p:grpSpPr bwMode="auto">
            <a:xfrm>
              <a:off x="1039" y="2442"/>
              <a:ext cx="1209" cy="700"/>
              <a:chOff x="1095" y="2933"/>
              <a:chExt cx="1209" cy="700"/>
            </a:xfrm>
          </p:grpSpPr>
          <p:sp>
            <p:nvSpPr>
              <p:cNvPr id="46"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47"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b="1" dirty="0" err="1" smtClean="0">
                    <a:solidFill>
                      <a:schemeClr val="bg1"/>
                    </a:solidFill>
                  </a:rPr>
                  <a:t>ab_abcontact</a:t>
                </a:r>
                <a:endParaRPr lang="en-US" sz="1800" b="1" dirty="0">
                  <a:solidFill>
                    <a:schemeClr val="bg1"/>
                  </a:solidFill>
                </a:endParaRPr>
              </a:p>
            </p:txBody>
          </p:sp>
          <p:sp>
            <p:nvSpPr>
              <p:cNvPr id="48"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0"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1"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61" name="Rectangle 60"/>
          <p:cNvSpPr/>
          <p:nvPr/>
        </p:nvSpPr>
        <p:spPr bwMode="auto">
          <a:xfrm>
            <a:off x="1261578" y="5915790"/>
            <a:ext cx="2015022" cy="140305"/>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62" name="Rounded Rectangle 61"/>
          <p:cNvSpPr/>
          <p:nvPr/>
        </p:nvSpPr>
        <p:spPr bwMode="auto">
          <a:xfrm>
            <a:off x="6518989" y="5722143"/>
            <a:ext cx="1034379" cy="595313"/>
          </a:xfrm>
          <a:prstGeom prst="roundRect">
            <a:avLst/>
          </a:prstGeom>
          <a:ln>
            <a:headEnd/>
            <a:tailEnd/>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wrap="none" lIns="0" tIns="0" rIns="0" bIns="0" anchor="ctr"/>
          <a:lstStyle/>
          <a:p>
            <a:pPr>
              <a:defRPr/>
            </a:pPr>
            <a:endParaRPr lang="en-US" dirty="0"/>
          </a:p>
        </p:txBody>
      </p:sp>
      <p:sp>
        <p:nvSpPr>
          <p:cNvPr id="63" name="arw CC"/>
          <p:cNvSpPr/>
          <p:nvPr/>
        </p:nvSpPr>
        <p:spPr bwMode="auto">
          <a:xfrm rot="5400000">
            <a:off x="6250971" y="5153104"/>
            <a:ext cx="762000" cy="462337"/>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1" name="TextBox 40"/>
          <p:cNvSpPr txBox="1"/>
          <p:nvPr/>
        </p:nvSpPr>
        <p:spPr>
          <a:xfrm>
            <a:off x="457200" y="3801865"/>
            <a:ext cx="1867506" cy="457200"/>
          </a:xfrm>
          <a:prstGeom prst="rect">
            <a:avLst/>
          </a:prstGeom>
          <a:noFill/>
        </p:spPr>
        <p:txBody>
          <a:bodyPr wrap="square" rtlCol="0">
            <a:noAutofit/>
          </a:bodyPr>
          <a:lstStyle/>
          <a:p>
            <a:r>
              <a:rPr lang="en-US" b="1" dirty="0" err="1" smtClean="0">
                <a:solidFill>
                  <a:schemeClr val="accent5">
                    <a:lumMod val="75000"/>
                  </a:schemeClr>
                </a:solidFill>
                <a:latin typeface="Arial" pitchFamily="32" charset="0"/>
                <a:cs typeface="Arial" pitchFamily="32" charset="0"/>
              </a:rPr>
              <a:t>ABContact.etx</a:t>
            </a:r>
            <a:endParaRPr lang="en-US" b="1" dirty="0" smtClean="0">
              <a:solidFill>
                <a:schemeClr val="accent5">
                  <a:lumMod val="75000"/>
                </a:schemeClr>
              </a:solidFill>
              <a:latin typeface="Arial" pitchFamily="32" charset="0"/>
              <a:cs typeface="Arial" pitchFamily="32" charset="0"/>
            </a:endParaRPr>
          </a:p>
        </p:txBody>
      </p:sp>
      <p:sp>
        <p:nvSpPr>
          <p:cNvPr id="58" name="TextBox 57"/>
          <p:cNvSpPr txBox="1"/>
          <p:nvPr/>
        </p:nvSpPr>
        <p:spPr>
          <a:xfrm>
            <a:off x="443208" y="2286000"/>
            <a:ext cx="1867506" cy="457200"/>
          </a:xfrm>
          <a:prstGeom prst="rect">
            <a:avLst/>
          </a:prstGeom>
          <a:noFill/>
        </p:spPr>
        <p:txBody>
          <a:bodyPr wrap="square" rtlCol="0">
            <a:noAutofit/>
          </a:bodyPr>
          <a:lstStyle/>
          <a:p>
            <a:r>
              <a:rPr lang="en-US" b="1" dirty="0" err="1" smtClean="0">
                <a:solidFill>
                  <a:schemeClr val="accent4"/>
                </a:solidFill>
                <a:latin typeface="Arial" pitchFamily="32" charset="0"/>
                <a:cs typeface="Arial" pitchFamily="32" charset="0"/>
              </a:rPr>
              <a:t>ABContact.eti</a:t>
            </a:r>
            <a:endParaRPr lang="en-US" b="1" dirty="0" smtClean="0">
              <a:solidFill>
                <a:schemeClr val="accent4"/>
              </a:solidFill>
              <a:latin typeface="Arial" pitchFamily="32" charset="0"/>
              <a:cs typeface="Arial" pitchFamily="32" charset="0"/>
            </a:endParaRPr>
          </a:p>
        </p:txBody>
      </p:sp>
      <p:sp>
        <p:nvSpPr>
          <p:cNvPr id="65" name="Rounded Rectangle 64"/>
          <p:cNvSpPr/>
          <p:nvPr/>
        </p:nvSpPr>
        <p:spPr bwMode="auto">
          <a:xfrm>
            <a:off x="2518675" y="2704071"/>
            <a:ext cx="2230439" cy="319232"/>
          </a:xfrm>
          <a:prstGeom prst="roundRect">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6" name="Elbow Connector 65"/>
          <p:cNvCxnSpPr>
            <a:stCxn id="57" idx="3"/>
          </p:cNvCxnSpPr>
          <p:nvPr/>
        </p:nvCxnSpPr>
        <p:spPr bwMode="auto">
          <a:xfrm>
            <a:off x="1485150" y="1794075"/>
            <a:ext cx="932610" cy="606846"/>
          </a:xfrm>
          <a:prstGeom prst="bentConnector3">
            <a:avLst>
              <a:gd name="adj1" fmla="val 73849"/>
            </a:avLst>
          </a:prstGeom>
          <a:noFill/>
          <a:ln w="28575">
            <a:solidFill>
              <a:schemeClr val="accent4"/>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67" name="Rounded Rectangle 66"/>
          <p:cNvSpPr/>
          <p:nvPr/>
        </p:nvSpPr>
        <p:spPr bwMode="auto">
          <a:xfrm>
            <a:off x="2493600" y="2132008"/>
            <a:ext cx="2230800" cy="547350"/>
          </a:xfrm>
          <a:prstGeom prst="roundRect">
            <a:avLst/>
          </a:prstGeom>
          <a:noFill/>
          <a:ln w="28575"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8" name="Elbow Connector 67"/>
          <p:cNvCxnSpPr>
            <a:stCxn id="40" idx="3"/>
          </p:cNvCxnSpPr>
          <p:nvPr/>
        </p:nvCxnSpPr>
        <p:spPr bwMode="auto">
          <a:xfrm flipV="1">
            <a:off x="1485150" y="2863417"/>
            <a:ext cx="932610" cy="398030"/>
          </a:xfrm>
          <a:prstGeom prst="bentConnector3">
            <a:avLst>
              <a:gd name="adj1" fmla="val 75174"/>
            </a:avLst>
          </a:prstGeom>
          <a:noFill/>
          <a:ln w="28575">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5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286475"/>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753847"/>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355271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view entity files</a:t>
            </a:r>
            <a:endParaRPr lang="en-US" dirty="0"/>
          </a:p>
        </p:txBody>
      </p:sp>
      <p:sp>
        <p:nvSpPr>
          <p:cNvPr id="3" name="Subtitle 2"/>
          <p:cNvSpPr>
            <a:spLocks noGrp="1"/>
          </p:cNvSpPr>
          <p:nvPr>
            <p:ph type="subTitle" idx="10"/>
          </p:nvPr>
        </p:nvSpPr>
        <p:spPr/>
        <p:txBody>
          <a:bodyPr/>
          <a:lstStyle/>
          <a:p>
            <a:r>
              <a:rPr lang="en-US" b="1" dirty="0" smtClean="0">
                <a:latin typeface="Courier New" pitchFamily="49" charset="0"/>
                <a:cs typeface="Courier New" pitchFamily="49" charset="0"/>
              </a:rPr>
              <a:t>…\metadata\entity\</a:t>
            </a:r>
            <a:endParaRPr lang="en-US" b="1" dirty="0">
              <a:latin typeface="Courier New" pitchFamily="49" charset="0"/>
              <a:cs typeface="Courier New" pitchFamily="49" charset="0"/>
            </a:endParaRPr>
          </a:p>
        </p:txBody>
      </p:sp>
      <p:sp>
        <p:nvSpPr>
          <p:cNvPr id="4" name="Text Placeholder 3"/>
          <p:cNvSpPr>
            <a:spLocks noGrp="1"/>
          </p:cNvSpPr>
          <p:nvPr>
            <p:ph type="body" sz="quarter" idx="11"/>
          </p:nvPr>
        </p:nvSpPr>
        <p:spPr/>
        <p:txBody>
          <a:bodyPr/>
          <a:lstStyle/>
          <a:p>
            <a:pPr>
              <a:buClr>
                <a:srgbClr val="800000"/>
              </a:buClr>
            </a:pPr>
            <a:r>
              <a:rPr lang="en-US" b="1" dirty="0">
                <a:latin typeface="Courier New" pitchFamily="49" charset="0"/>
                <a:cs typeface="Courier New" pitchFamily="49" charset="0"/>
              </a:rPr>
              <a:t>…\extensions\entity</a:t>
            </a:r>
          </a:p>
        </p:txBody>
      </p:sp>
      <p:sp>
        <p:nvSpPr>
          <p:cNvPr id="6" name="Content Placeholder 5"/>
          <p:cNvSpPr>
            <a:spLocks noGrp="1"/>
          </p:cNvSpPr>
          <p:nvPr>
            <p:ph sz="half" idx="2"/>
          </p:nvPr>
        </p:nvSpPr>
        <p:spPr>
          <a:xfrm>
            <a:off x="4754563" y="4766546"/>
            <a:ext cx="4083050" cy="1623142"/>
          </a:xfrm>
        </p:spPr>
        <p:txBody>
          <a:bodyPr/>
          <a:lstStyle/>
          <a:p>
            <a:r>
              <a:rPr lang="fr-FR" dirty="0"/>
              <a:t>Editable files</a:t>
            </a:r>
          </a:p>
          <a:p>
            <a:pPr lvl="1"/>
            <a:r>
              <a:rPr lang="en-US" dirty="0"/>
              <a:t>Entity (</a:t>
            </a:r>
            <a:r>
              <a:rPr lang="en-US" dirty="0" err="1"/>
              <a:t>ETI</a:t>
            </a:r>
            <a:r>
              <a:rPr lang="en-US" dirty="0"/>
              <a:t>)</a:t>
            </a:r>
          </a:p>
          <a:p>
            <a:pPr lvl="1"/>
            <a:r>
              <a:rPr lang="en-US" dirty="0" smtClean="0"/>
              <a:t>Entity </a:t>
            </a:r>
            <a:r>
              <a:rPr lang="en-US" dirty="0" smtClean="0"/>
              <a:t>extension </a:t>
            </a:r>
            <a:br>
              <a:rPr lang="en-US" dirty="0" smtClean="0"/>
            </a:br>
            <a:r>
              <a:rPr lang="en-US" dirty="0" smtClean="0"/>
              <a:t>(</a:t>
            </a:r>
            <a:r>
              <a:rPr lang="en-US" dirty="0" err="1" smtClean="0"/>
              <a:t>ETX</a:t>
            </a:r>
            <a:r>
              <a:rPr lang="en-US" dirty="0"/>
              <a:t>)</a:t>
            </a:r>
          </a:p>
        </p:txBody>
      </p:sp>
      <p:sp>
        <p:nvSpPr>
          <p:cNvPr id="5" name="Content Placeholder 4"/>
          <p:cNvSpPr>
            <a:spLocks noGrp="1"/>
          </p:cNvSpPr>
          <p:nvPr>
            <p:ph sz="half" idx="1"/>
          </p:nvPr>
        </p:nvSpPr>
        <p:spPr>
          <a:xfrm>
            <a:off x="519113" y="4765576"/>
            <a:ext cx="4083050" cy="1624111"/>
          </a:xfrm>
        </p:spPr>
        <p:txBody>
          <a:bodyPr/>
          <a:lstStyle/>
          <a:p>
            <a:r>
              <a:rPr lang="en-US" dirty="0" smtClean="0"/>
              <a:t>Read-only files</a:t>
            </a:r>
          </a:p>
          <a:p>
            <a:pPr lvl="1"/>
            <a:r>
              <a:rPr lang="en-US" dirty="0" smtClean="0"/>
              <a:t>Entity (</a:t>
            </a:r>
            <a:r>
              <a:rPr lang="en-US" dirty="0" err="1" smtClean="0"/>
              <a:t>ETI</a:t>
            </a:r>
            <a:r>
              <a:rPr lang="en-US" dirty="0" smtClean="0"/>
              <a:t>)</a:t>
            </a:r>
          </a:p>
          <a:p>
            <a:pPr lvl="1"/>
            <a:r>
              <a:rPr lang="en-US" dirty="0" smtClean="0"/>
              <a:t>Internal entity </a:t>
            </a:r>
            <a:br>
              <a:rPr lang="en-US" dirty="0" smtClean="0"/>
            </a:br>
            <a:r>
              <a:rPr lang="en-US" dirty="0" smtClean="0"/>
              <a:t>extension (</a:t>
            </a:r>
            <a:r>
              <a:rPr lang="en-US" dirty="0" err="1" smtClean="0"/>
              <a:t>EIX</a:t>
            </a:r>
            <a:r>
              <a:rPr lang="en-US" dirty="0" smtClean="0"/>
              <a:t>)</a:t>
            </a:r>
          </a:p>
          <a:p>
            <a:endParaRPr 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846650" y="1457685"/>
            <a:ext cx="2728571" cy="28857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2513" y="4784112"/>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49869"/>
          <a:stretch/>
        </p:blipFill>
        <p:spPr bwMode="auto">
          <a:xfrm>
            <a:off x="5043828" y="1457685"/>
            <a:ext cx="2728572" cy="18571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765577"/>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9200" y="53340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8200" y="5334733"/>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Base application entities</a:t>
            </a:r>
          </a:p>
          <a:p>
            <a:r>
              <a:rPr lang="en-US" dirty="0">
                <a:solidFill>
                  <a:schemeClr val="bg1"/>
                </a:solidFill>
              </a:rPr>
              <a:t>Entity Editor</a:t>
            </a:r>
          </a:p>
          <a:p>
            <a:r>
              <a:rPr lang="en-US" dirty="0"/>
              <a:t>Edit an entity extension</a:t>
            </a:r>
          </a:p>
          <a:p>
            <a:r>
              <a:rPr lang="en-US" dirty="0"/>
              <a:t>Create an entity extension</a:t>
            </a:r>
          </a:p>
          <a:p>
            <a:endParaRPr lang="en-US" dirty="0"/>
          </a:p>
        </p:txBody>
      </p:sp>
    </p:spTree>
    <p:extLst>
      <p:ext uri="{BB962C8B-B14F-4D97-AF65-F5344CB8AC3E}">
        <p14:creationId xmlns:p14="http://schemas.microsoft.com/office/powerpoint/2010/main" val="135661450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2003</TotalTime>
  <Words>3097</Words>
  <Application>Microsoft Office PowerPoint</Application>
  <PresentationFormat>On-screen Show (4:3)</PresentationFormat>
  <Paragraphs>388</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Emerald_Template</vt:lpstr>
      <vt:lpstr>Extending Entities</vt:lpstr>
      <vt:lpstr>PowerPoint Presentation</vt:lpstr>
      <vt:lpstr>PowerPoint Presentation</vt:lpstr>
      <vt:lpstr>Entities in applications</vt:lpstr>
      <vt:lpstr>Entity files</vt:lpstr>
      <vt:lpstr>Customer entity extensions</vt:lpstr>
      <vt:lpstr>Custom entities and Gosu classes</vt:lpstr>
      <vt:lpstr>Project view entity files</vt:lpstr>
      <vt:lpstr>PowerPoint Presentation</vt:lpstr>
      <vt:lpstr>Entity editor</vt:lpstr>
      <vt:lpstr>Entity editor: Toolbar reference</vt:lpstr>
      <vt:lpstr>Entity editor: Element tree pane</vt:lpstr>
      <vt:lpstr>Adding elements</vt:lpstr>
      <vt:lpstr>Common elements to add</vt:lpstr>
      <vt:lpstr>Entity editor: Attribute pane</vt:lpstr>
      <vt:lpstr>PowerPoint Presentation</vt:lpstr>
      <vt:lpstr>Steps to edit an entity extension</vt:lpstr>
      <vt:lpstr>Step 1: Navigate to the entity extension</vt:lpstr>
      <vt:lpstr>Step 2: Add elements and define attributes</vt:lpstr>
      <vt:lpstr>Add subelements</vt:lpstr>
      <vt:lpstr>Column and columnParam</vt:lpstr>
      <vt:lpstr>Validate the schema </vt:lpstr>
      <vt:lpstr>Step 3: Optionally regenerate dictionary</vt:lpstr>
      <vt:lpstr>Step 4: Deploy the entity extension </vt:lpstr>
      <vt:lpstr>Lesson outline</vt:lpstr>
      <vt:lpstr>Steps to create an entity extension</vt:lpstr>
      <vt:lpstr>Step 1: Navigate to the entity (1) </vt:lpstr>
      <vt:lpstr>Step 2: Create an entity extension file (1)</vt:lpstr>
      <vt:lpstr>Step 2: Create an entity extension file (2) </vt:lpstr>
      <vt:lpstr>Step 2: Create an entity extension file (3)</vt:lpstr>
      <vt:lpstr>Step 3: Add elements and define attributes</vt:lpstr>
      <vt:lpstr>Validate the schema</vt:lpstr>
      <vt:lpstr>Step 4: Optionally regenerate dictionary</vt:lpstr>
      <vt:lpstr>Step 5: Deploy the entity extension </vt:lpstr>
      <vt:lpstr>PowerPoint Presentation</vt:lpstr>
      <vt:lpstr>PowerPoint Presentation</vt:lpstr>
      <vt:lpstr>PowerPoint Presentation</vt:lpstr>
    </vt:vector>
  </TitlesOfParts>
  <Manager>Hell in a handbag</Manager>
  <Company>Guidewire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Base Entities</dc:title>
  <dc:subject>Extending Base Entities</dc:subject>
  <dc:creator>Seth Luersen</dc:creator>
  <cp:keywords>ga; drop 1.1</cp:keywords>
  <cp:lastModifiedBy>Seth Luersen</cp:lastModifiedBy>
  <cp:revision>128</cp:revision>
  <dcterms:created xsi:type="dcterms:W3CDTF">2013-11-07T18:44:28Z</dcterms:created>
  <dcterms:modified xsi:type="dcterms:W3CDTF">2014-01-06T22:23:11Z</dcterms:modified>
  <cp:category>Configuration Fundamentals</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