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3" r:id="rId1"/>
  </p:sldMasterIdLst>
  <p:notesMasterIdLst>
    <p:notesMasterId r:id="rId26"/>
  </p:notesMasterIdLst>
  <p:handoutMasterIdLst>
    <p:handoutMasterId r:id="rId27"/>
  </p:handoutMasterIdLst>
  <p:sldIdLst>
    <p:sldId id="256" r:id="rId2"/>
    <p:sldId id="257" r:id="rId3"/>
    <p:sldId id="258" r:id="rId4"/>
    <p:sldId id="330" r:id="rId5"/>
    <p:sldId id="326" r:id="rId6"/>
    <p:sldId id="290" r:id="rId7"/>
    <p:sldId id="325" r:id="rId8"/>
    <p:sldId id="331" r:id="rId9"/>
    <p:sldId id="339" r:id="rId10"/>
    <p:sldId id="338" r:id="rId11"/>
    <p:sldId id="334" r:id="rId12"/>
    <p:sldId id="329" r:id="rId13"/>
    <p:sldId id="335" r:id="rId14"/>
    <p:sldId id="344" r:id="rId15"/>
    <p:sldId id="341" r:id="rId16"/>
    <p:sldId id="342" r:id="rId17"/>
    <p:sldId id="343" r:id="rId18"/>
    <p:sldId id="309" r:id="rId19"/>
    <p:sldId id="333" r:id="rId20"/>
    <p:sldId id="336" r:id="rId21"/>
    <p:sldId id="310" r:id="rId22"/>
    <p:sldId id="260" r:id="rId23"/>
    <p:sldId id="261" r:id="rId24"/>
    <p:sldId id="262" r:id="rId2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Discover" id="{0CA6634F-C6FD-4BBA-B04E-9ED03905FDE5}">
          <p14:sldIdLst>
            <p14:sldId id="258"/>
            <p14:sldId id="330"/>
            <p14:sldId id="326"/>
            <p14:sldId id="290"/>
            <p14:sldId id="325"/>
            <p14:sldId id="331"/>
            <p14:sldId id="339"/>
            <p14:sldId id="338"/>
            <p14:sldId id="334"/>
            <p14:sldId id="329"/>
            <p14:sldId id="335"/>
          </p14:sldIdLst>
        </p14:section>
        <p14:section name="Configure" id="{5D182DF6-0B14-424B-A98F-89B7A00CF39C}">
          <p14:sldIdLst>
            <p14:sldId id="344"/>
            <p14:sldId id="341"/>
            <p14:sldId id="342"/>
            <p14:sldId id="343"/>
            <p14:sldId id="309"/>
            <p14:sldId id="333"/>
            <p14:sldId id="336"/>
            <p14:sldId id="310"/>
          </p14:sldIdLst>
        </p14:section>
        <p14:section name="Review" id="{CD3E2942-0691-4B15-B842-079311E6BD2A}">
          <p14:sldIdLst>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78191" autoAdjust="0"/>
  </p:normalViewPr>
  <p:slideViewPr>
    <p:cSldViewPr showGuides="1">
      <p:cViewPr>
        <p:scale>
          <a:sx n="100" d="100"/>
          <a:sy n="100" d="100"/>
        </p:scale>
        <p:origin x="-1860" y="-72"/>
      </p:cViewPr>
      <p:guideLst>
        <p:guide orient="horz"/>
        <p:guide/>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84" d="100"/>
          <a:sy n="84" d="100"/>
        </p:scale>
        <p:origin x="-3804"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9B0435FB-616F-428E-8B59-652E1B735B94}" type="datetimeFigureOut">
              <a:rPr lang="en-US" smtClean="0"/>
              <a:t>2/16/2014</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2"/>
            <a:ext cx="6862011" cy="23240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946101"/>
            <a:ext cx="3581400" cy="308267"/>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755650" y="309563"/>
            <a:ext cx="5346700"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415790"/>
            <a:ext cx="6553200" cy="441579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921636"/>
            <a:ext cx="2971800" cy="308266"/>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909050"/>
            <a:ext cx="3581400" cy="344197"/>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three places that you can place a toolbar: </a:t>
            </a:r>
            <a:r>
              <a:rPr lang="en-US" dirty="0" smtClean="0"/>
              <a:t>Screen,</a:t>
            </a:r>
            <a:r>
              <a:rPr lang="en-US" baseline="0" dirty="0" smtClean="0"/>
              <a:t> </a:t>
            </a:r>
            <a:r>
              <a:rPr lang="en-US" dirty="0" smtClean="0"/>
              <a:t>Panel Ref, and List View Input.  </a:t>
            </a:r>
          </a:p>
          <a:p>
            <a:endParaRPr lang="en-US" dirty="0"/>
          </a:p>
          <a:p>
            <a:r>
              <a:rPr lang="en-US" dirty="0" smtClean="0"/>
              <a:t>A </a:t>
            </a:r>
            <a:r>
              <a:rPr lang="en-US" dirty="0" err="1" smtClean="0"/>
              <a:t>ListViewInput</a:t>
            </a:r>
            <a:r>
              <a:rPr lang="en-US" dirty="0" smtClean="0"/>
              <a:t> element references a List View Panel and supplies it with an optional toolbar.  Configuring List </a:t>
            </a:r>
            <a:r>
              <a:rPr lang="en-US" baseline="0" dirty="0" smtClean="0"/>
              <a:t>View Panels is covered later in this course.   In the slide example,  the page is in read-only mode.  The toolbar automatically adds paging of the list in both read-only and edit modes.</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54962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833155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077767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start</a:t>
            </a:r>
            <a:r>
              <a:rPr lang="en-US" baseline="0" dirty="0" smtClean="0"/>
              <a:t> editing a data backed object (entity), the Guidewire </a:t>
            </a:r>
            <a:r>
              <a:rPr lang="en-US" dirty="0" smtClean="0"/>
              <a:t>application automatically adds an entry to the Unsaved Work menu.  The entry remains in the Unsaved Work menu until the data is committed  (click</a:t>
            </a:r>
            <a:r>
              <a:rPr lang="en-US" baseline="0" dirty="0" smtClean="0"/>
              <a:t> update) </a:t>
            </a:r>
            <a:r>
              <a:rPr lang="en-US" dirty="0" smtClean="0"/>
              <a:t>or you log off.  </a:t>
            </a:r>
          </a:p>
          <a:p>
            <a:endParaRPr lang="en-US" dirty="0"/>
          </a:p>
          <a:p>
            <a:r>
              <a:rPr lang="en-US" dirty="0" smtClean="0"/>
              <a:t>Users can use the Unsaved Work menu to return to unsaved work, even after they navigate away from the current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406082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725701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a:t>
            </a:r>
            <a:r>
              <a:rPr lang="en-US" baseline="0" dirty="0" smtClean="0"/>
              <a:t>editability is set on the Page location in the </a:t>
            </a:r>
            <a:r>
              <a:rPr lang="en-US" baseline="0" dirty="0" err="1" smtClean="0"/>
              <a:t>canEdit</a:t>
            </a:r>
            <a:r>
              <a:rPr lang="en-US" baseline="0" dirty="0" smtClean="0"/>
              <a:t> property.  The </a:t>
            </a:r>
            <a:r>
              <a:rPr lang="en-US" baseline="0" dirty="0" err="1" smtClean="0"/>
              <a:t>ABContactSummaryPage</a:t>
            </a:r>
            <a:r>
              <a:rPr lang="en-US" baseline="0" dirty="0" smtClean="0"/>
              <a:t> uses a </a:t>
            </a:r>
            <a:r>
              <a:rPr lang="en-US" baseline="0" dirty="0" err="1" smtClean="0"/>
              <a:t>PanelRef</a:t>
            </a:r>
            <a:r>
              <a:rPr lang="en-US" baseline="0" dirty="0" smtClean="0"/>
              <a:t> element to reference the ABContactSummaryDV detail view panel.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021312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3879307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029141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647570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t>
            </a:r>
            <a:r>
              <a:rPr lang="en-US" baseline="0" dirty="0" smtClean="0"/>
              <a:t>edit buttons, it is ideal to add the toolbar to the top-level container and then add the edit buttons to the toolbar.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647570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99307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647570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It</a:t>
            </a:r>
            <a:r>
              <a:rPr lang="en-US" baseline="0" smtClean="0"/>
              <a:t> </a:t>
            </a:r>
            <a:r>
              <a:rPr lang="en-US" baseline="0" dirty="0" smtClean="0"/>
              <a:t>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130371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The input widget and all of the containers that directly or indirectly contain it must be editable. The editable</a:t>
            </a:r>
            <a:r>
              <a:rPr lang="en-US" baseline="0" dirty="0" smtClean="0"/>
              <a:t> hierarchy begins with a location PCF Element.  Assuming that the Screen declared in a Page location, then the Page location must be editable. </a:t>
            </a:r>
            <a:endParaRPr lang="en-US" dirty="0" smtClean="0"/>
          </a:p>
          <a:p>
            <a:r>
              <a:rPr lang="en-US" dirty="0" smtClean="0"/>
              <a:t>2a) No, you cannot add </a:t>
            </a:r>
            <a:r>
              <a:rPr lang="en-US" baseline="0" dirty="0" smtClean="0"/>
              <a:t>Edit Buttons directly to a </a:t>
            </a:r>
            <a:r>
              <a:rPr lang="en-US" baseline="0" dirty="0" err="1" smtClean="0"/>
              <a:t>DetailViewPanel</a:t>
            </a:r>
            <a:r>
              <a:rPr lang="en-US" baseline="0" dirty="0" smtClean="0"/>
              <a:t> widget.  Typically, you add a Toolbar to a Screen. Then you add Edit Buttons to the Toolbar.  A </a:t>
            </a:r>
            <a:r>
              <a:rPr lang="en-US" baseline="0" dirty="0" err="1" smtClean="0"/>
              <a:t>DetailViewPanel</a:t>
            </a:r>
            <a:r>
              <a:rPr lang="en-US" baseline="0" dirty="0" smtClean="0"/>
              <a:t> widget can be declared on a Screen.</a:t>
            </a:r>
          </a:p>
          <a:p>
            <a:r>
              <a:rPr lang="en-US" dirty="0" smtClean="0"/>
              <a:t>2b) No, you cannot add </a:t>
            </a:r>
            <a:r>
              <a:rPr lang="en-US" baseline="0" dirty="0" smtClean="0"/>
              <a:t>Edit Buttons directly to a Detail View Panel PCF file. Typically, you add a Toolbar to a Screen. Then you add Edit Buttons to the Toolbar.  A Panel Ref can reference the Detail View Panel PCF file.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You add </a:t>
            </a:r>
            <a:r>
              <a:rPr lang="en-US" baseline="0" dirty="0" smtClean="0"/>
              <a:t>a toolbar with edit buttons typically to the Screen container element.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37609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383417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725701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Page location has two properties that influence if</a:t>
            </a:r>
            <a:r>
              <a:rPr lang="en-US" baseline="0" dirty="0" smtClean="0"/>
              <a:t> the root object is editable: </a:t>
            </a:r>
            <a:r>
              <a:rPr lang="en-US" dirty="0" err="1" smtClean="0"/>
              <a:t>canEdit</a:t>
            </a:r>
            <a:r>
              <a:rPr lang="en-US" dirty="0" smtClean="0"/>
              <a:t> and </a:t>
            </a:r>
            <a:r>
              <a:rPr lang="en-US" dirty="0" err="1" smtClean="0"/>
              <a:t>startInEditMode</a:t>
            </a:r>
            <a:r>
              <a:rPr lang="en-US" dirty="0" smtClean="0"/>
              <a:t>.  By default, </a:t>
            </a:r>
            <a:r>
              <a:rPr lang="en-US" dirty="0" err="1" smtClean="0"/>
              <a:t>canEdit</a:t>
            </a:r>
            <a:r>
              <a:rPr lang="en-US" dirty="0" smtClean="0"/>
              <a:t> is not defined</a:t>
            </a:r>
            <a:r>
              <a:rPr lang="en-US" baseline="0" dirty="0" smtClean="0"/>
              <a:t> and </a:t>
            </a:r>
            <a:r>
              <a:rPr lang="en-US" baseline="0" dirty="0" err="1" smtClean="0"/>
              <a:t>startInEditMode</a:t>
            </a:r>
            <a:r>
              <a:rPr lang="en-US" baseline="0" dirty="0" smtClean="0"/>
              <a:t>=false.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root objects</a:t>
            </a:r>
            <a:r>
              <a:rPr lang="en-US" baseline="0" dirty="0" smtClean="0"/>
              <a:t> e</a:t>
            </a:r>
            <a:r>
              <a:rPr lang="en-US" dirty="0" smtClean="0"/>
              <a:t>ntity definition overrides a PCF element</a:t>
            </a:r>
            <a:r>
              <a:rPr lang="en-US" baseline="0" dirty="0" smtClean="0"/>
              <a:t> attribute </a:t>
            </a:r>
            <a:r>
              <a:rPr lang="en-US" dirty="0" smtClean="0"/>
              <a:t>configuration.  Some entities are defined</a:t>
            </a:r>
            <a:r>
              <a:rPr lang="en-US" baseline="0" dirty="0" smtClean="0"/>
              <a:t> as </a:t>
            </a:r>
            <a:r>
              <a:rPr lang="en-US" baseline="0" dirty="0" err="1" smtClean="0"/>
              <a:t>readOnly</a:t>
            </a:r>
            <a:r>
              <a:rPr lang="en-US" baseline="0" dirty="0" smtClean="0"/>
              <a:t>=true.  Read-only entities are not editable using the user interface</a:t>
            </a:r>
            <a:r>
              <a:rPr lang="en-US" dirty="0" smtClean="0"/>
              <a:t> and page configuration files.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422939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the Page</a:t>
            </a:r>
            <a:r>
              <a:rPr lang="en-US" baseline="0" dirty="0" smtClean="0"/>
              <a:t> </a:t>
            </a:r>
            <a:r>
              <a:rPr lang="en-US" dirty="0" smtClean="0"/>
              <a:t>location is </a:t>
            </a:r>
            <a:r>
              <a:rPr lang="en-US" dirty="0" err="1" smtClean="0"/>
              <a:t>ABContactAddressesPage</a:t>
            </a:r>
            <a:r>
              <a:rPr lang="en-US" dirty="0" smtClean="0"/>
              <a:t>.   The</a:t>
            </a:r>
            <a:r>
              <a:rPr lang="en-US" baseline="0" dirty="0" smtClean="0"/>
              <a:t> Page </a:t>
            </a:r>
            <a:r>
              <a:rPr lang="en-US" dirty="0" smtClean="0"/>
              <a:t>PCF element contains an attribute that defines if</a:t>
            </a:r>
            <a:r>
              <a:rPr lang="en-US" baseline="0" dirty="0" smtClean="0"/>
              <a:t> the page is editable (</a:t>
            </a:r>
            <a:r>
              <a:rPr lang="en-US" dirty="0" err="1" smtClean="0"/>
              <a:t>canEdit</a:t>
            </a:r>
            <a:r>
              <a:rPr lang="en-US" dirty="0" smtClean="0"/>
              <a:t>=true).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err="1" smtClean="0"/>
              <a:t>ABContactAddressesPage</a:t>
            </a:r>
            <a:r>
              <a:rPr lang="en-US" baseline="0" dirty="0" smtClean="0"/>
              <a:t> declares the </a:t>
            </a:r>
            <a:r>
              <a:rPr lang="en-US" dirty="0" smtClean="0"/>
              <a:t>Scree</a:t>
            </a:r>
            <a:r>
              <a:rPr lang="en-US" baseline="0" dirty="0" smtClean="0"/>
              <a:t>n container and in addition, declares a Panel Ref that references </a:t>
            </a:r>
            <a:r>
              <a:rPr lang="en-US" baseline="0" dirty="0" err="1" smtClean="0"/>
              <a:t>ABContactADdressesLDV</a:t>
            </a:r>
            <a:r>
              <a:rPr lang="en-US" baseline="0" dirty="0" smtClean="0"/>
              <a:t>, a List Detail Panel.   The List Detail Panel declares a reference to the </a:t>
            </a:r>
            <a:r>
              <a:rPr lang="en-US" baseline="0" dirty="0" err="1" smtClean="0"/>
              <a:t>ABContactAddressCV</a:t>
            </a:r>
            <a:r>
              <a:rPr lang="en-US" baseline="0" dirty="0" smtClean="0"/>
              <a:t>, a Card View Panel.  The Card View Panel defines an inline Detail View Panel. </a:t>
            </a:r>
          </a:p>
          <a:p>
            <a:endParaRPr lang="en-US" baseline="0" dirty="0" smtClean="0"/>
          </a:p>
          <a:p>
            <a:r>
              <a:rPr lang="en-US" dirty="0" smtClean="0"/>
              <a:t>By default, editability of containers is undefined. </a:t>
            </a:r>
            <a:r>
              <a:rPr lang="en-US" baseline="0" dirty="0" smtClean="0"/>
              <a:t>The hierarchy of containers inherits the editability of the location.</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001379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Container widgets hold other widgets. Each one can be defined  either in its own file or as a child container within some other PCF element file. </a:t>
            </a:r>
            <a:r>
              <a:rPr lang="en-US" dirty="0" smtClean="0">
                <a:solidFill>
                  <a:schemeClr val="bg1"/>
                </a:solidFill>
              </a:rPr>
              <a:t>Not all containers explicitly</a:t>
            </a:r>
            <a:r>
              <a:rPr lang="en-US" baseline="0" dirty="0" smtClean="0">
                <a:solidFill>
                  <a:schemeClr val="bg1"/>
                </a:solidFill>
              </a:rPr>
              <a:t> define the ability of their children.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Some containers </a:t>
            </a:r>
            <a:r>
              <a:rPr lang="en-US" sz="1200" b="0" i="0" kern="1200" baseline="0" dirty="0" smtClean="0">
                <a:solidFill>
                  <a:schemeClr val="tx1"/>
                </a:solidFill>
                <a:effectLst/>
                <a:latin typeface="Arial" pitchFamily="34" charset="0"/>
                <a:ea typeface="+mn-ea"/>
                <a:cs typeface="Arial" pitchFamily="34" charset="0"/>
              </a:rPr>
              <a:t>have a configurable "editable" property which is a b</a:t>
            </a:r>
            <a:r>
              <a:rPr lang="en-US" sz="1200" b="0" i="0" kern="1200" dirty="0" smtClean="0">
                <a:solidFill>
                  <a:schemeClr val="tx1"/>
                </a:solidFill>
                <a:effectLst/>
                <a:latin typeface="Arial" pitchFamily="34" charset="0"/>
                <a:ea typeface="+mn-ea"/>
                <a:cs typeface="Arial" pitchFamily="34" charset="0"/>
              </a:rPr>
              <a:t>oolean expression which, if false, makes the container widget and all its children read-only.  Screen, Input</a:t>
            </a:r>
            <a:r>
              <a:rPr lang="en-US" sz="1200" b="0" i="0" kern="1200" baseline="0" dirty="0" smtClean="0">
                <a:solidFill>
                  <a:schemeClr val="tx1"/>
                </a:solidFill>
                <a:effectLst/>
                <a:latin typeface="Arial" pitchFamily="34" charset="0"/>
                <a:ea typeface="+mn-ea"/>
                <a:cs typeface="Arial" pitchFamily="34" charset="0"/>
              </a:rPr>
              <a:t> Set, Detail View Panel and List View Panel have an explicit editable property.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List Detail Panel does not have an explicit property to define editability. A List Detail Panel displays a List View Panel followed by a Card View Panel.  A selection in the List View Panel can define the object for the Card View Panel.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A Card View Panel does not have an explicit property to define editability. A Card View Panel is </a:t>
            </a:r>
            <a:r>
              <a:rPr lang="en-US" sz="1200" b="0" i="0" kern="1200" dirty="0" smtClean="0">
                <a:solidFill>
                  <a:schemeClr val="tx1"/>
                </a:solidFill>
                <a:effectLst/>
                <a:latin typeface="Arial" pitchFamily="34" charset="0"/>
                <a:ea typeface="+mn-ea"/>
                <a:cs typeface="Arial" pitchFamily="34" charset="0"/>
              </a:rPr>
              <a:t>a collection of "Cards", or sub-panels, of which only one card at a time is visible. A set of tabs are shown for switching between cards.</a:t>
            </a:r>
            <a:r>
              <a:rPr lang="en-US" sz="1200" b="0" i="0" kern="1200" baseline="0" dirty="0" smtClean="0">
                <a:solidFill>
                  <a:schemeClr val="tx1"/>
                </a:solidFill>
                <a:effectLst/>
                <a:latin typeface="Arial" pitchFamily="34" charset="0"/>
                <a:ea typeface="+mn-ea"/>
                <a:cs typeface="Arial" pitchFamily="34" charset="0"/>
              </a:rPr>
              <a:t> Often, a card contains or references a detail view panel.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In most</a:t>
            </a:r>
            <a:r>
              <a:rPr lang="en-US" sz="1200" b="0" i="0" kern="1200" dirty="0" smtClean="0">
                <a:solidFill>
                  <a:schemeClr val="tx1"/>
                </a:solidFill>
                <a:effectLst/>
                <a:latin typeface="Arial" pitchFamily="34" charset="0"/>
                <a:ea typeface="+mn-ea"/>
                <a:cs typeface="Arial" pitchFamily="34" charset="0"/>
              </a:rPr>
              <a:t> cases, containers inherit editability </a:t>
            </a:r>
            <a:r>
              <a:rPr lang="en-US" sz="1200" b="0" i="0" kern="1200" baseline="0" dirty="0" smtClean="0">
                <a:solidFill>
                  <a:schemeClr val="tx1"/>
                </a:solidFill>
                <a:effectLst/>
                <a:latin typeface="Arial" pitchFamily="34" charset="0"/>
                <a:ea typeface="+mn-ea"/>
                <a:cs typeface="Arial" pitchFamily="34" charset="0"/>
              </a:rPr>
              <a:t>from a location, such as Page (</a:t>
            </a:r>
            <a:r>
              <a:rPr lang="en-US" sz="1200" b="0" i="0" kern="1200" baseline="0" dirty="0" err="1" smtClean="0">
                <a:solidFill>
                  <a:schemeClr val="tx1"/>
                </a:solidFill>
                <a:effectLst/>
                <a:latin typeface="Arial" pitchFamily="34" charset="0"/>
                <a:ea typeface="+mn-ea"/>
                <a:cs typeface="Arial" pitchFamily="34" charset="0"/>
              </a:rPr>
              <a:t>canEdit</a:t>
            </a:r>
            <a:r>
              <a:rPr lang="en-US" sz="1200" b="0" i="0" kern="1200" baseline="0" dirty="0" smtClean="0">
                <a:solidFill>
                  <a:schemeClr val="tx1"/>
                </a:solidFill>
                <a:effectLst/>
                <a:latin typeface="Arial" pitchFamily="34" charset="0"/>
                <a:ea typeface="+mn-ea"/>
                <a:cs typeface="Arial" pitchFamily="34" charset="0"/>
              </a:rPr>
              <a:t> = true).</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b="0" dirty="0" smtClean="0"/>
              <a:t>toolbar </a:t>
            </a:r>
            <a:r>
              <a:rPr lang="en-US" dirty="0" smtClean="0"/>
              <a:t>is a row of widgets associated with a container widget that lets the user take action on the data in the container widget. </a:t>
            </a:r>
          </a:p>
          <a:p>
            <a:endParaRPr lang="en-US" dirty="0"/>
          </a:p>
          <a:p>
            <a:r>
              <a:rPr lang="en-US" dirty="0" smtClean="0"/>
              <a:t>A toolbar can be directly add to a Screen,</a:t>
            </a:r>
            <a:r>
              <a:rPr lang="en-US" baseline="0" dirty="0" smtClean="0"/>
              <a:t> Panel Ref, or List View Input.  </a:t>
            </a:r>
            <a:r>
              <a:rPr lang="en-US" dirty="0" smtClean="0"/>
              <a:t>Toolbars can also be </a:t>
            </a:r>
            <a:r>
              <a:rPr lang="en-US" dirty="0"/>
              <a:t>associated with Detail View </a:t>
            </a:r>
            <a:r>
              <a:rPr lang="en-US" dirty="0" smtClean="0"/>
              <a:t>Panels, Card View</a:t>
            </a:r>
            <a:r>
              <a:rPr lang="en-US" baseline="0" dirty="0" smtClean="0"/>
              <a:t> Panels</a:t>
            </a:r>
            <a:r>
              <a:rPr lang="en-US" dirty="0" smtClean="0"/>
              <a:t>, List </a:t>
            </a:r>
            <a:r>
              <a:rPr lang="en-US" dirty="0"/>
              <a:t>Detail Panels, </a:t>
            </a:r>
            <a:r>
              <a:rPr lang="en-US" dirty="0" smtClean="0"/>
              <a:t>and</a:t>
            </a:r>
            <a:r>
              <a:rPr lang="en-US" dirty="0"/>
              <a:t> </a:t>
            </a:r>
            <a:r>
              <a:rPr lang="en-US" dirty="0" smtClean="0"/>
              <a:t>List View Panels.  However,</a:t>
            </a:r>
            <a:r>
              <a:rPr lang="en-US" baseline="0" dirty="0" smtClean="0"/>
              <a:t> there is no direct placement or reference with an Input Set.  Typically, an Input Set is referenced or placed in an Input Column in a Detail View Panel.</a:t>
            </a:r>
            <a:endParaRPr lang="en-US" dirty="0" smtClean="0"/>
          </a:p>
          <a:p>
            <a:pPr eaLnBrk="1" hangingPunct="1"/>
            <a:endParaRPr lang="en-US" baseline="0" dirty="0" smtClean="0"/>
          </a:p>
          <a:p>
            <a:pPr eaLnBrk="1" hangingPunct="1"/>
            <a:r>
              <a:rPr lang="en-US" dirty="0" smtClean="0"/>
              <a:t>A toolbar has usually has button widgets</a:t>
            </a:r>
            <a:r>
              <a:rPr lang="en-US" dirty="0"/>
              <a:t> </a:t>
            </a:r>
            <a:r>
              <a:rPr lang="en-US" dirty="0" smtClean="0"/>
              <a:t>such as Edit Buttons. When</a:t>
            </a:r>
            <a:r>
              <a:rPr lang="en-US" baseline="0" dirty="0" smtClean="0"/>
              <a:t> a toolbar is associated with a list view panel, the toolbar may not have any button widgets.  In this specific case, the toolbar association may be required to provide button paging controls. Paging button </a:t>
            </a:r>
            <a:r>
              <a:rPr lang="en-US" dirty="0" smtClean="0"/>
              <a:t>controls allow users to view the list view rows in</a:t>
            </a:r>
            <a:r>
              <a:rPr lang="en-US" baseline="0" dirty="0" smtClean="0"/>
              <a:t> sizable chunks  and "</a:t>
            </a:r>
            <a:r>
              <a:rPr lang="en-US" dirty="0" smtClean="0"/>
              <a:t>page" through the results.</a:t>
            </a:r>
            <a:r>
              <a:rPr lang="en-US" baseline="0" dirty="0" smtClean="0"/>
              <a:t> A user can move to the first, last, previous and next page.  A user can also specify a specific page number to view.</a:t>
            </a:r>
            <a:r>
              <a:rPr lang="en-US" dirty="0" smtClean="0"/>
              <a: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2622238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are three places that you can place a toolbar: </a:t>
            </a:r>
            <a:r>
              <a:rPr lang="en-US" dirty="0" smtClean="0"/>
              <a:t>Screen,</a:t>
            </a:r>
            <a:r>
              <a:rPr lang="en-US" baseline="0" dirty="0" smtClean="0"/>
              <a:t> </a:t>
            </a:r>
            <a:r>
              <a:rPr lang="en-US" dirty="0" smtClean="0"/>
              <a:t>Panel Ref, and List View Input.</a:t>
            </a:r>
            <a:endParaRPr lang="en-US"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Screen is the top-level</a:t>
            </a:r>
            <a:r>
              <a:rPr lang="en-US" baseline="0" dirty="0" smtClean="0"/>
              <a:t> container </a:t>
            </a:r>
            <a:r>
              <a:rPr lang="en-US" dirty="0" smtClean="0"/>
              <a:t>widget for the visible content of a page. By placing a toolbar in a screen, you can add</a:t>
            </a:r>
            <a:r>
              <a:rPr lang="en-US" baseline="0" dirty="0" smtClean="0"/>
              <a:t> edit buttons. </a:t>
            </a:r>
            <a:r>
              <a:rPr lang="en-US" dirty="0" smtClean="0"/>
              <a:t>W</a:t>
            </a:r>
            <a:r>
              <a:rPr lang="en-US" baseline="0" dirty="0" smtClean="0"/>
              <a:t>hen in edit mode, all the input widgets contained within a Screen become editable unless otherwise specified (in a parent container or widget itself) to not be editable.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549624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three places that you can place a toolbar: </a:t>
            </a:r>
            <a:r>
              <a:rPr lang="en-US" dirty="0" smtClean="0"/>
              <a:t>Screen,</a:t>
            </a:r>
            <a:r>
              <a:rPr lang="en-US" baseline="0" dirty="0" smtClean="0"/>
              <a:t> </a:t>
            </a:r>
            <a:r>
              <a:rPr lang="en-US" dirty="0" smtClean="0"/>
              <a:t>Panel Ref, and List View Input.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Panel Ref </a:t>
            </a:r>
            <a:r>
              <a:rPr lang="en-US" baseline="0" dirty="0" smtClean="0"/>
              <a:t>requires a reference to </a:t>
            </a:r>
            <a:r>
              <a:rPr lang="en-US" dirty="0" smtClean="0"/>
              <a:t>a panel such as a Detail View Panel, List View Panel, Panel Set or Card View Panel.  A Panel Ref supplies the referenced panel with title, toolbar or instructional text.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549624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microsoft.com/office/2007/relationships/hdphoto" Target="../media/hdphoto2.wdp"/><Relationship Id="rId11" Type="http://schemas.openxmlformats.org/officeDocument/2006/relationships/image" Target="../media/image18.png"/><Relationship Id="rId5" Type="http://schemas.openxmlformats.org/officeDocument/2006/relationships/image" Target="../media/image15.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January 24, 2014</a:t>
            </a:r>
            <a:endParaRPr lang="en-US" dirty="0"/>
          </a:p>
        </p:txBody>
      </p:sp>
      <p:sp>
        <p:nvSpPr>
          <p:cNvPr id="3" name="Title 2"/>
          <p:cNvSpPr>
            <a:spLocks noGrp="1"/>
          </p:cNvSpPr>
          <p:nvPr>
            <p:ph type="ctrTitle"/>
          </p:nvPr>
        </p:nvSpPr>
        <p:spPr/>
        <p:txBody>
          <a:bodyPr/>
          <a:lstStyle/>
          <a:p>
            <a:r>
              <a:rPr lang="en-US" dirty="0" smtClean="0"/>
              <a:t>Editable Detail Views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54" y="914400"/>
            <a:ext cx="8234146" cy="391821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Toolbar placement: List View Input</a:t>
            </a:r>
            <a:endParaRPr lang="en-US" dirty="0"/>
          </a:p>
        </p:txBody>
      </p:sp>
      <p:sp>
        <p:nvSpPr>
          <p:cNvPr id="4" name="Content Placeholder 3"/>
          <p:cNvSpPr>
            <a:spLocks noGrp="1"/>
          </p:cNvSpPr>
          <p:nvPr>
            <p:ph idx="1"/>
          </p:nvPr>
        </p:nvSpPr>
        <p:spPr>
          <a:xfrm>
            <a:off x="519113" y="5105400"/>
            <a:ext cx="8318500" cy="1295400"/>
          </a:xfrm>
        </p:spPr>
        <p:txBody>
          <a:bodyPr/>
          <a:lstStyle/>
          <a:p>
            <a:r>
              <a:rPr lang="en-US" dirty="0" smtClean="0"/>
              <a:t>A </a:t>
            </a:r>
            <a:r>
              <a:rPr lang="en-US" b="1" dirty="0" smtClean="0"/>
              <a:t>List View </a:t>
            </a:r>
            <a:r>
              <a:rPr lang="en-US" b="1" dirty="0"/>
              <a:t>I</a:t>
            </a:r>
            <a:r>
              <a:rPr lang="en-US" b="1" dirty="0" smtClean="0"/>
              <a:t>nput </a:t>
            </a:r>
            <a:r>
              <a:rPr lang="en-US" dirty="0" smtClean="0"/>
              <a:t>references a List View Panel and supplies it with an optional toolbar</a:t>
            </a:r>
          </a:p>
          <a:p>
            <a:r>
              <a:rPr lang="en-US" dirty="0" smtClean="0"/>
              <a:t>If applicable, a toolbar automatically applies paging</a:t>
            </a:r>
            <a:endParaRPr lang="en-US" dirty="0"/>
          </a:p>
        </p:txBody>
      </p:sp>
      <p:sp>
        <p:nvSpPr>
          <p:cNvPr id="8" name="Rounded Rectangle 7"/>
          <p:cNvSpPr/>
          <p:nvPr/>
        </p:nvSpPr>
        <p:spPr bwMode="auto">
          <a:xfrm>
            <a:off x="543721" y="2203405"/>
            <a:ext cx="8195914" cy="2671910"/>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623860" y="2932686"/>
            <a:ext cx="8023133" cy="1791714"/>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1" name="Rounded Rectangle 10"/>
          <p:cNvSpPr/>
          <p:nvPr/>
        </p:nvSpPr>
        <p:spPr bwMode="auto">
          <a:xfrm>
            <a:off x="6717030" y="2683008"/>
            <a:ext cx="1941393" cy="3810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2" name="rec Toolbar"/>
          <p:cNvSpPr/>
          <p:nvPr/>
        </p:nvSpPr>
        <p:spPr bwMode="auto">
          <a:xfrm>
            <a:off x="623859" y="2436166"/>
            <a:ext cx="4011567" cy="451221"/>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txt Toolbar"/>
          <p:cNvSpPr txBox="1"/>
          <p:nvPr/>
        </p:nvSpPr>
        <p:spPr>
          <a:xfrm>
            <a:off x="5189220" y="2394194"/>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4" name="arw Toolbar"/>
          <p:cNvCxnSpPr>
            <a:stCxn id="13" idx="1"/>
            <a:endCxn id="12" idx="3"/>
          </p:cNvCxnSpPr>
          <p:nvPr/>
        </p:nvCxnSpPr>
        <p:spPr bwMode="auto">
          <a:xfrm flipH="1" flipV="1">
            <a:off x="4635426" y="2661777"/>
            <a:ext cx="553794" cy="123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6" name="Rounded Rectangle 5"/>
          <p:cNvSpPr/>
          <p:nvPr/>
        </p:nvSpPr>
        <p:spPr bwMode="auto">
          <a:xfrm>
            <a:off x="7050207" y="19050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Input</a:t>
            </a:r>
            <a:endParaRPr lang="en-US" dirty="0">
              <a:solidFill>
                <a:schemeClr val="bg1"/>
              </a:solidFill>
            </a:endParaRPr>
          </a:p>
        </p:txBody>
      </p:sp>
    </p:spTree>
    <p:extLst>
      <p:ext uri="{BB962C8B-B14F-4D97-AF65-F5344CB8AC3E}">
        <p14:creationId xmlns:p14="http://schemas.microsoft.com/office/powerpoint/2010/main" val="355920475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86" y="3200400"/>
            <a:ext cx="3800000" cy="295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Edit Buttons</a:t>
            </a:r>
            <a:endParaRPr lang="en-US" dirty="0"/>
          </a:p>
        </p:txBody>
      </p:sp>
      <p:sp>
        <p:nvSpPr>
          <p:cNvPr id="6" name="Content Placeholder 5"/>
          <p:cNvSpPr>
            <a:spLocks noGrp="1"/>
          </p:cNvSpPr>
          <p:nvPr>
            <p:ph idx="10"/>
          </p:nvPr>
        </p:nvSpPr>
        <p:spPr/>
        <p:txBody>
          <a:bodyPr/>
          <a:lstStyle/>
          <a:p>
            <a:r>
              <a:rPr lang="en-US" dirty="0"/>
              <a:t>The </a:t>
            </a:r>
            <a:r>
              <a:rPr lang="en-US" b="1" dirty="0" smtClean="0"/>
              <a:t>Edit Buttons</a:t>
            </a:r>
            <a:r>
              <a:rPr lang="en-US" dirty="0" smtClean="0"/>
              <a:t> </a:t>
            </a:r>
            <a:r>
              <a:rPr lang="en-US" dirty="0"/>
              <a:t>widget is a pre-defined set </a:t>
            </a:r>
            <a:r>
              <a:rPr lang="en-US" dirty="0" smtClean="0"/>
              <a:t>of </a:t>
            </a:r>
            <a:r>
              <a:rPr lang="en-US" dirty="0"/>
              <a:t>editing controls for a </a:t>
            </a:r>
            <a:r>
              <a:rPr lang="en-US" dirty="0" smtClean="0"/>
              <a:t>toolbar</a:t>
            </a:r>
          </a:p>
          <a:p>
            <a:r>
              <a:rPr lang="en-US" dirty="0" smtClean="0"/>
              <a:t>Read-only shows Edit</a:t>
            </a:r>
          </a:p>
          <a:p>
            <a:r>
              <a:rPr lang="en-US" dirty="0" smtClean="0"/>
              <a:t>Edit mode shows Update | Cancel</a:t>
            </a:r>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508" y="3200401"/>
            <a:ext cx="3816692" cy="30935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559682" y="3687387"/>
            <a:ext cx="481191" cy="388816"/>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5029200" y="3687936"/>
            <a:ext cx="1353107" cy="384978"/>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169300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Update, Cancel</a:t>
            </a:r>
            <a:endParaRPr lang="en-US" dirty="0"/>
          </a:p>
        </p:txBody>
      </p:sp>
      <p:sp>
        <p:nvSpPr>
          <p:cNvPr id="3" name="Content Placeholder 2"/>
          <p:cNvSpPr>
            <a:spLocks noGrp="1"/>
          </p:cNvSpPr>
          <p:nvPr>
            <p:ph sz="half" idx="1"/>
          </p:nvPr>
        </p:nvSpPr>
        <p:spPr>
          <a:xfrm>
            <a:off x="519112" y="2133600"/>
            <a:ext cx="2651760" cy="4256090"/>
          </a:xfrm>
        </p:spPr>
        <p:txBody>
          <a:bodyPr/>
          <a:lstStyle/>
          <a:p>
            <a:r>
              <a:rPr lang="en-US" dirty="0"/>
              <a:t>Enter edit mode</a:t>
            </a:r>
          </a:p>
          <a:p>
            <a:r>
              <a:rPr lang="en-US" dirty="0"/>
              <a:t>Add entry to unsaved menu</a:t>
            </a:r>
          </a:p>
          <a:p>
            <a:pPr marL="0" indent="0">
              <a:buNone/>
            </a:pPr>
            <a:r>
              <a:rPr lang="en-US" dirty="0" smtClean="0"/>
              <a:t/>
            </a:r>
            <a:br>
              <a:rPr lang="en-US" dirty="0" smtClean="0"/>
            </a:br>
            <a:endParaRPr lang="en-US" dirty="0"/>
          </a:p>
          <a:p>
            <a:endParaRPr lang="en-US" dirty="0"/>
          </a:p>
          <a:p>
            <a:endParaRPr lang="en-US" dirty="0" smtClean="0"/>
          </a:p>
        </p:txBody>
      </p:sp>
      <p:sp>
        <p:nvSpPr>
          <p:cNvPr id="9" name="Content Placeholder 8"/>
          <p:cNvSpPr>
            <a:spLocks noGrp="1"/>
          </p:cNvSpPr>
          <p:nvPr>
            <p:ph sz="half" idx="10"/>
          </p:nvPr>
        </p:nvSpPr>
        <p:spPr>
          <a:xfrm>
            <a:off x="3352800" y="2133600"/>
            <a:ext cx="2651760" cy="4256090"/>
          </a:xfrm>
        </p:spPr>
        <p:txBody>
          <a:bodyPr/>
          <a:lstStyle/>
          <a:p>
            <a:r>
              <a:rPr lang="en-US" dirty="0"/>
              <a:t>Commit changes</a:t>
            </a:r>
          </a:p>
          <a:p>
            <a:r>
              <a:rPr lang="en-US" dirty="0" smtClean="0"/>
              <a:t>Return </a:t>
            </a:r>
            <a:r>
              <a:rPr lang="en-US" dirty="0"/>
              <a:t>to </a:t>
            </a:r>
            <a:r>
              <a:rPr lang="en-US" dirty="0" smtClean="0"/>
              <a:t/>
            </a:r>
            <a:br>
              <a:rPr lang="en-US" dirty="0" smtClean="0"/>
            </a:br>
            <a:r>
              <a:rPr lang="en-US" dirty="0" smtClean="0"/>
              <a:t>read-only</a:t>
            </a:r>
          </a:p>
          <a:p>
            <a:r>
              <a:rPr lang="en-US" dirty="0" smtClean="0"/>
              <a:t>Remove </a:t>
            </a:r>
            <a:r>
              <a:rPr lang="en-US" dirty="0"/>
              <a:t>entry from unsaved menu</a:t>
            </a:r>
          </a:p>
          <a:p>
            <a:endParaRPr lang="en-US" dirty="0"/>
          </a:p>
        </p:txBody>
      </p:sp>
      <p:sp>
        <p:nvSpPr>
          <p:cNvPr id="6" name="Content Placeholder 5"/>
          <p:cNvSpPr>
            <a:spLocks noGrp="1"/>
          </p:cNvSpPr>
          <p:nvPr>
            <p:ph sz="half" idx="2"/>
          </p:nvPr>
        </p:nvSpPr>
        <p:spPr>
          <a:xfrm>
            <a:off x="6172200" y="2133600"/>
            <a:ext cx="2651760" cy="4256090"/>
          </a:xfrm>
        </p:spPr>
        <p:txBody>
          <a:bodyPr/>
          <a:lstStyle/>
          <a:p>
            <a:r>
              <a:rPr lang="en-US" dirty="0" smtClean="0"/>
              <a:t>Discard </a:t>
            </a:r>
            <a:r>
              <a:rPr lang="en-US" dirty="0"/>
              <a:t>changes</a:t>
            </a:r>
          </a:p>
          <a:p>
            <a:r>
              <a:rPr lang="en-US" dirty="0"/>
              <a:t>Return to</a:t>
            </a:r>
            <a:br>
              <a:rPr lang="en-US" dirty="0"/>
            </a:br>
            <a:r>
              <a:rPr lang="en-US" dirty="0"/>
              <a:t>read-only mode</a:t>
            </a:r>
          </a:p>
          <a:p>
            <a:r>
              <a:rPr lang="en-US" dirty="0" smtClean="0"/>
              <a:t>Remove </a:t>
            </a:r>
            <a:r>
              <a:rPr lang="en-US" dirty="0"/>
              <a:t>entry from unsaved </a:t>
            </a:r>
            <a:r>
              <a:rPr lang="en-US" dirty="0" smtClean="0"/>
              <a:t>menu</a:t>
            </a:r>
            <a:endParaRPr lang="en-US" dirty="0"/>
          </a:p>
        </p:txBody>
      </p:sp>
      <p:sp>
        <p:nvSpPr>
          <p:cNvPr id="7" name="Content Placeholder 6"/>
          <p:cNvSpPr>
            <a:spLocks noGrp="1"/>
          </p:cNvSpPr>
          <p:nvPr>
            <p:ph type="subTitle" idx="11"/>
          </p:nvPr>
        </p:nvSpPr>
        <p:spPr/>
        <p:txBody>
          <a:bodyPr/>
          <a:lstStyle/>
          <a:p>
            <a:r>
              <a:rPr lang="en-US" dirty="0" smtClean="0"/>
              <a:t>Edit</a:t>
            </a:r>
            <a:endParaRPr lang="en-US" dirty="0"/>
          </a:p>
        </p:txBody>
      </p:sp>
      <p:sp>
        <p:nvSpPr>
          <p:cNvPr id="10" name="Text Placeholder 9"/>
          <p:cNvSpPr>
            <a:spLocks noGrp="1"/>
          </p:cNvSpPr>
          <p:nvPr>
            <p:ph type="body" sz="quarter" idx="12"/>
          </p:nvPr>
        </p:nvSpPr>
        <p:spPr/>
        <p:txBody>
          <a:bodyPr/>
          <a:lstStyle/>
          <a:p>
            <a:r>
              <a:rPr lang="en-US" dirty="0" smtClean="0"/>
              <a:t>Update</a:t>
            </a:r>
            <a:endParaRPr lang="en-US" dirty="0"/>
          </a:p>
          <a:p>
            <a:endParaRPr lang="en-US" dirty="0"/>
          </a:p>
        </p:txBody>
      </p:sp>
      <p:sp>
        <p:nvSpPr>
          <p:cNvPr id="16" name="Text Placeholder 15"/>
          <p:cNvSpPr>
            <a:spLocks noGrp="1"/>
          </p:cNvSpPr>
          <p:nvPr>
            <p:ph type="body" sz="quarter" idx="13"/>
          </p:nvPr>
        </p:nvSpPr>
        <p:spPr/>
        <p:txBody>
          <a:bodyPr/>
          <a:lstStyle/>
          <a:p>
            <a:r>
              <a:rPr lang="en-US" dirty="0"/>
              <a:t>Cancel</a:t>
            </a:r>
          </a:p>
          <a:p>
            <a:endParaRPr lang="en-US" dirty="0"/>
          </a:p>
        </p:txBody>
      </p:sp>
      <p:pic>
        <p:nvPicPr>
          <p:cNvPr id="1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56" y="1447800"/>
            <a:ext cx="914286" cy="4142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256" y="1447800"/>
            <a:ext cx="857144" cy="4142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113" y="1447800"/>
            <a:ext cx="614286" cy="4142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327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bwMode="auto">
          <a:xfrm>
            <a:off x="6668815" y="3247022"/>
            <a:ext cx="462086" cy="236912"/>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Edit buttons and the unsaved work menu</a:t>
            </a:r>
            <a:endParaRPr lang="en-US" dirty="0"/>
          </a:p>
        </p:txBody>
      </p:sp>
      <p:sp>
        <p:nvSpPr>
          <p:cNvPr id="3" name="Content Placeholder 2"/>
          <p:cNvSpPr>
            <a:spLocks noGrp="1"/>
          </p:cNvSpPr>
          <p:nvPr>
            <p:ph sz="half" idx="1"/>
          </p:nvPr>
        </p:nvSpPr>
        <p:spPr/>
        <p:txBody>
          <a:bodyPr/>
          <a:lstStyle/>
          <a:p>
            <a:r>
              <a:rPr lang="en-US" dirty="0" smtClean="0"/>
              <a:t>Click Edit to </a:t>
            </a:r>
            <a:br>
              <a:rPr lang="en-US" dirty="0" smtClean="0"/>
            </a:br>
            <a:r>
              <a:rPr lang="en-US" dirty="0" smtClean="0"/>
              <a:t>automatically </a:t>
            </a:r>
            <a:br>
              <a:rPr lang="en-US" dirty="0" smtClean="0"/>
            </a:br>
            <a:r>
              <a:rPr lang="en-US" dirty="0" smtClean="0"/>
              <a:t>add object to </a:t>
            </a:r>
            <a:br>
              <a:rPr lang="en-US" dirty="0" smtClean="0"/>
            </a:br>
            <a:r>
              <a:rPr lang="en-US" dirty="0" smtClean="0"/>
              <a:t>unsaved work </a:t>
            </a:r>
            <a:br>
              <a:rPr lang="en-US" dirty="0" smtClean="0"/>
            </a:br>
            <a:r>
              <a:rPr lang="en-US" dirty="0" smtClean="0"/>
              <a:t>menu</a:t>
            </a:r>
          </a:p>
          <a:p>
            <a:endParaRPr lang="en-US" dirty="0"/>
          </a:p>
          <a:p>
            <a:r>
              <a:rPr lang="en-US" dirty="0" smtClean="0"/>
              <a:t>Update or</a:t>
            </a:r>
            <a:br>
              <a:rPr lang="en-US" dirty="0" smtClean="0"/>
            </a:br>
            <a:r>
              <a:rPr lang="en-US" dirty="0" smtClean="0"/>
              <a:t>Cancel </a:t>
            </a:r>
            <a:br>
              <a:rPr lang="en-US" dirty="0" smtClean="0"/>
            </a:br>
            <a:r>
              <a:rPr lang="en-US" dirty="0" smtClean="0"/>
              <a:t>removes </a:t>
            </a:r>
            <a:br>
              <a:rPr lang="en-US" dirty="0" smtClean="0"/>
            </a:br>
            <a:r>
              <a:rPr lang="en-US" dirty="0" smtClean="0"/>
              <a:t>entry</a:t>
            </a:r>
          </a:p>
          <a:p>
            <a:endParaRPr lang="en-US" dirty="0"/>
          </a:p>
        </p:txBody>
      </p:sp>
      <p:pic>
        <p:nvPicPr>
          <p:cNvPr id="2058" name="Picture 10"/>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1000" contrast="30000"/>
                    </a14:imgEffect>
                  </a14:imgLayer>
                </a14:imgProps>
              </a:ext>
              <a:ext uri="{28A0092B-C50C-407E-A947-70E740481C1C}">
                <a14:useLocalDpi xmlns:a14="http://schemas.microsoft.com/office/drawing/2010/main" val="0"/>
              </a:ext>
            </a:extLst>
          </a:blip>
          <a:srcRect/>
          <a:stretch>
            <a:fillRect/>
          </a:stretch>
        </p:blipFill>
        <p:spPr bwMode="auto">
          <a:xfrm>
            <a:off x="3886199" y="924539"/>
            <a:ext cx="5104607" cy="298764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8558903" y="931179"/>
            <a:ext cx="157278" cy="152056"/>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Connector 5"/>
          <p:cNvCxnSpPr>
            <a:stCxn id="4" idx="3"/>
          </p:cNvCxnSpPr>
          <p:nvPr/>
        </p:nvCxnSpPr>
        <p:spPr bwMode="auto">
          <a:xfrm flipH="1">
            <a:off x="8573105" y="1007207"/>
            <a:ext cx="143076" cy="2430106"/>
          </a:xfrm>
          <a:prstGeom prst="line">
            <a:avLst/>
          </a:prstGeom>
          <a:noFill/>
          <a:ln w="28575" cap="flat" cmpd="sng" algn="ctr">
            <a:solidFill>
              <a:schemeClr val="accent1"/>
            </a:solidFill>
            <a:prstDash val="solid"/>
            <a:round/>
            <a:headEnd type="none" w="med" len="med"/>
            <a:tailEnd type="none" w="med" len="med"/>
          </a:ln>
          <a:effectLst/>
        </p:spPr>
      </p:cxnSp>
      <p:cxnSp>
        <p:nvCxnSpPr>
          <p:cNvPr id="17" name="Straight Connector 16"/>
          <p:cNvCxnSpPr>
            <a:stCxn id="4" idx="1"/>
          </p:cNvCxnSpPr>
          <p:nvPr/>
        </p:nvCxnSpPr>
        <p:spPr bwMode="auto">
          <a:xfrm flipH="1">
            <a:off x="6648831" y="1007207"/>
            <a:ext cx="1910072" cy="785778"/>
          </a:xfrm>
          <a:prstGeom prst="line">
            <a:avLst/>
          </a:prstGeom>
          <a:noFill/>
          <a:ln w="28575" cap="flat" cmpd="sng" algn="ctr">
            <a:solidFill>
              <a:schemeClr val="accent1"/>
            </a:solidFill>
            <a:prstDash val="solid"/>
            <a:round/>
            <a:headEnd type="none" w="med" len="med"/>
            <a:tailEnd type="none" w="med" len="med"/>
          </a:ln>
          <a:effectLst/>
        </p:spPr>
      </p:cxnSp>
      <p:sp>
        <p:nvSpPr>
          <p:cNvPr id="13" name="Rectangle 12"/>
          <p:cNvSpPr/>
          <p:nvPr/>
        </p:nvSpPr>
        <p:spPr bwMode="auto">
          <a:xfrm>
            <a:off x="6648822" y="1770193"/>
            <a:ext cx="1932584" cy="1750487"/>
          </a:xfrm>
          <a:prstGeom prst="rect">
            <a:avLst/>
          </a:prstGeom>
          <a:noFill/>
          <a:ln w="19050" algn="ctr">
            <a:solidFill>
              <a:schemeClr val="tx2"/>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3" name="Picture 2"/>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628900" y="3520680"/>
            <a:ext cx="3924300" cy="22764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34" name="Picture 9"/>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4305487" y="3783419"/>
            <a:ext cx="3448050" cy="23717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2056" name="Picture 8"/>
          <p:cNvPicPr>
            <a:picLocks noChangeAspect="1" noChangeArrowheads="1"/>
          </p:cNvPicPr>
          <p:nvPr/>
        </p:nvPicPr>
        <p:blipFill>
          <a:blip r:embed="rId9">
            <a:extLst>
              <a:ext uri="{BEBA8EAE-BF5A-486C-A8C5-ECC9F3942E4B}">
                <a14:imgProps xmlns:a14="http://schemas.microsoft.com/office/drawing/2010/main">
                  <a14:imgLayer r:embed="rId10">
                    <a14:imgEffect>
                      <a14:sharpenSoften amount="2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5841742" y="4092427"/>
            <a:ext cx="3524250" cy="20955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2060" name="Picture 12" descr="C:\Users\sluersen\AppData\Local\Temp\SNAGHTML97fa77.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00" y="1409700"/>
            <a:ext cx="1971429" cy="212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28" name="Straight Connector 27"/>
          <p:cNvCxnSpPr>
            <a:stCxn id="33" idx="0"/>
          </p:cNvCxnSpPr>
          <p:nvPr/>
        </p:nvCxnSpPr>
        <p:spPr bwMode="auto">
          <a:xfrm rot="5400000" flipH="1" flipV="1">
            <a:off x="4985870" y="1857728"/>
            <a:ext cx="1268132" cy="2057773"/>
          </a:xfrm>
          <a:prstGeom prst="bentConnector2">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cxnSp>
      <p:cxnSp>
        <p:nvCxnSpPr>
          <p:cNvPr id="43" name="Straight Connector 42"/>
          <p:cNvCxnSpPr>
            <a:stCxn id="34" idx="0"/>
          </p:cNvCxnSpPr>
          <p:nvPr/>
        </p:nvCxnSpPr>
        <p:spPr bwMode="auto">
          <a:xfrm rot="5400000" flipH="1" flipV="1">
            <a:off x="5852310" y="2986907"/>
            <a:ext cx="973715" cy="619311"/>
          </a:xfrm>
          <a:prstGeom prst="bentConnector3">
            <a:avLst>
              <a:gd name="adj1" fmla="val 100230"/>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cxnSp>
      <p:cxnSp>
        <p:nvCxnSpPr>
          <p:cNvPr id="45" name="Straight Connector 44"/>
          <p:cNvCxnSpPr>
            <a:stCxn id="2056" idx="0"/>
            <a:endCxn id="57" idx="1"/>
          </p:cNvCxnSpPr>
          <p:nvPr/>
        </p:nvCxnSpPr>
        <p:spPr bwMode="auto">
          <a:xfrm rot="16200000" flipV="1">
            <a:off x="6772867" y="3261427"/>
            <a:ext cx="726949" cy="935052"/>
          </a:xfrm>
          <a:prstGeom prst="bentConnector4">
            <a:avLst>
              <a:gd name="adj1" fmla="val 27225"/>
              <a:gd name="adj2" fmla="val 12420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51242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Discover </a:t>
            </a:r>
            <a:r>
              <a:rPr lang="en-US" dirty="0"/>
              <a:t>editability</a:t>
            </a:r>
          </a:p>
          <a:p>
            <a:r>
              <a:rPr lang="en-US" dirty="0" smtClean="0">
                <a:solidFill>
                  <a:schemeClr val="bg1"/>
                </a:solidFill>
              </a:rPr>
              <a:t>Configure </a:t>
            </a:r>
            <a:r>
              <a:rPr lang="en-US" dirty="0">
                <a:solidFill>
                  <a:schemeClr val="bg1"/>
                </a:solidFill>
              </a:rPr>
              <a:t>the editability of a detail view panel</a:t>
            </a:r>
          </a:p>
        </p:txBody>
      </p:sp>
    </p:spTree>
    <p:extLst>
      <p:ext uri="{BB962C8B-B14F-4D97-AF65-F5344CB8AC3E}">
        <p14:creationId xmlns:p14="http://schemas.microsoft.com/office/powerpoint/2010/main" val="133237205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d rec 1"/>
          <p:cNvSpPr/>
          <p:nvPr/>
        </p:nvSpPr>
        <p:spPr bwMode="auto">
          <a:xfrm>
            <a:off x="762000" y="1828800"/>
            <a:ext cx="3276600"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7" name="hid rec 2"/>
          <p:cNvSpPr/>
          <p:nvPr/>
        </p:nvSpPr>
        <p:spPr bwMode="auto">
          <a:xfrm>
            <a:off x="762001" y="2218899"/>
            <a:ext cx="990600" cy="257354"/>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8" name="hid rec 3"/>
          <p:cNvSpPr/>
          <p:nvPr/>
        </p:nvSpPr>
        <p:spPr bwMode="auto">
          <a:xfrm>
            <a:off x="2743200" y="2667000"/>
            <a:ext cx="643247"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2" name="hid rec 4"/>
          <p:cNvSpPr/>
          <p:nvPr/>
        </p:nvSpPr>
        <p:spPr bwMode="auto">
          <a:xfrm>
            <a:off x="1193475" y="3236025"/>
            <a:ext cx="643247"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hid rec 5"/>
          <p:cNvSpPr/>
          <p:nvPr/>
        </p:nvSpPr>
        <p:spPr bwMode="auto">
          <a:xfrm>
            <a:off x="3700153" y="3581400"/>
            <a:ext cx="643247"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5" name="Picture 7" descr="C:\Users\sluersen\AppData\Local\Temp\SNAGHTMLc0e1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44" y="914399"/>
            <a:ext cx="4819048" cy="33904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Anatomy of an editable detail view panel</a:t>
            </a:r>
            <a:endParaRPr lang="en-US" dirty="0"/>
          </a:p>
        </p:txBody>
      </p:sp>
      <p:sp>
        <p:nvSpPr>
          <p:cNvPr id="4" name="Content Placeholder 3"/>
          <p:cNvSpPr>
            <a:spLocks noGrp="1"/>
          </p:cNvSpPr>
          <p:nvPr>
            <p:ph sz="half" idx="2"/>
          </p:nvPr>
        </p:nvSpPr>
        <p:spPr/>
        <p:txBody>
          <a:bodyPr/>
          <a:lstStyle/>
          <a:p>
            <a:r>
              <a:rPr lang="en-US" dirty="0" smtClean="0"/>
              <a:t>Screen</a:t>
            </a:r>
          </a:p>
          <a:p>
            <a:r>
              <a:rPr lang="en-US" dirty="0" smtClean="0"/>
              <a:t>Toolbar </a:t>
            </a:r>
          </a:p>
          <a:p>
            <a:r>
              <a:rPr lang="en-US" dirty="0" smtClean="0"/>
              <a:t>Edit Buttons </a:t>
            </a:r>
          </a:p>
          <a:p>
            <a:r>
              <a:rPr lang="en-US" dirty="0" smtClean="0"/>
              <a:t>Panel Ref</a:t>
            </a:r>
          </a:p>
          <a:p>
            <a:r>
              <a:rPr lang="en-US" dirty="0" smtClean="0"/>
              <a:t>Referenced detail view panel</a:t>
            </a:r>
            <a:endParaRPr lang="en-US" dirty="0"/>
          </a:p>
        </p:txBody>
      </p:sp>
      <p:sp>
        <p:nvSpPr>
          <p:cNvPr id="2061" name="Content Placeholder 2060"/>
          <p:cNvSpPr>
            <a:spLocks noGrp="1"/>
          </p:cNvSpPr>
          <p:nvPr>
            <p:ph idx="10"/>
          </p:nvPr>
        </p:nvSpPr>
        <p:spPr/>
        <p:txBody>
          <a:bodyPr/>
          <a:lstStyle/>
          <a:p>
            <a:r>
              <a:rPr lang="en-US" dirty="0" smtClean="0"/>
              <a:t>Screen is top level container with Toolbar and Edit Buttons</a:t>
            </a:r>
          </a:p>
          <a:p>
            <a:r>
              <a:rPr lang="en-US" dirty="0" smtClean="0"/>
              <a:t>Panel Ref is a child of Screen and references a</a:t>
            </a:r>
            <a:br>
              <a:rPr lang="en-US" dirty="0" smtClean="0"/>
            </a:br>
            <a:r>
              <a:rPr lang="en-US" dirty="0" smtClean="0"/>
              <a:t>Detail View Panel</a:t>
            </a:r>
          </a:p>
          <a:p>
            <a:pPr lvl="1"/>
            <a:r>
              <a:rPr lang="en-US" dirty="0" smtClean="0"/>
              <a:t>Possible to use inline Detail View Panel instead of Panel Ref</a:t>
            </a:r>
            <a:endParaRPr lang="en-US" dirty="0"/>
          </a:p>
        </p:txBody>
      </p:sp>
      <p:cxnSp>
        <p:nvCxnSpPr>
          <p:cNvPr id="6" name="Elbow Connector 5"/>
          <p:cNvCxnSpPr/>
          <p:nvPr/>
        </p:nvCxnSpPr>
        <p:spPr bwMode="auto">
          <a:xfrm rot="10800000" flipV="1">
            <a:off x="4010025" y="1107374"/>
            <a:ext cx="2133600" cy="873826"/>
          </a:xfrm>
          <a:prstGeom prst="bentConnector3">
            <a:avLst>
              <a:gd name="adj1" fmla="val 57792"/>
            </a:avLst>
          </a:prstGeom>
          <a:noFill/>
          <a:ln w="28575" cap="flat" cmpd="sng" algn="ctr">
            <a:solidFill>
              <a:schemeClr val="accent1"/>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13" name="Elbow Connector 12"/>
          <p:cNvCxnSpPr/>
          <p:nvPr/>
        </p:nvCxnSpPr>
        <p:spPr bwMode="auto">
          <a:xfrm rot="10800000" flipV="1">
            <a:off x="1743076" y="1619123"/>
            <a:ext cx="4377046" cy="737978"/>
          </a:xfrm>
          <a:prstGeom prst="bentConnector3">
            <a:avLst>
              <a:gd name="adj1" fmla="val 21241"/>
            </a:avLst>
          </a:prstGeom>
          <a:noFill/>
          <a:ln w="28575" cap="flat" cmpd="sng" algn="ctr">
            <a:solidFill>
              <a:schemeClr val="accent1"/>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15" name="Elbow Connector 14"/>
          <p:cNvCxnSpPr/>
          <p:nvPr/>
        </p:nvCxnSpPr>
        <p:spPr bwMode="auto">
          <a:xfrm rot="10800000" flipV="1">
            <a:off x="3322247" y="2133106"/>
            <a:ext cx="2819402" cy="686293"/>
          </a:xfrm>
          <a:prstGeom prst="bentConnector3">
            <a:avLst>
              <a:gd name="adj1" fmla="val 25571"/>
            </a:avLst>
          </a:prstGeom>
          <a:noFill/>
          <a:ln w="28575" cap="flat" cmpd="sng" algn="ctr">
            <a:solidFill>
              <a:schemeClr val="accent1"/>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26" name="Elbow Connector 25"/>
          <p:cNvCxnSpPr/>
          <p:nvPr/>
        </p:nvCxnSpPr>
        <p:spPr bwMode="auto">
          <a:xfrm rot="10800000" flipV="1">
            <a:off x="1808147" y="2638790"/>
            <a:ext cx="4335478" cy="740110"/>
          </a:xfrm>
          <a:prstGeom prst="bentConnector3">
            <a:avLst>
              <a:gd name="adj1" fmla="val 10831"/>
            </a:avLst>
          </a:prstGeom>
          <a:noFill/>
          <a:ln w="28575" cap="flat" cmpd="sng" algn="ctr">
            <a:solidFill>
              <a:schemeClr val="accent1"/>
            </a:solidFill>
            <a:prstDash val="solid"/>
            <a:round/>
            <a:headEnd type="none" w="lg" len="med"/>
            <a:tailEnd type="arrow" w="lg" len="med"/>
          </a:ln>
          <a:effectLst>
            <a:outerShdw blurRad="50800" dist="38100" dir="2700000" algn="tl" rotWithShape="0">
              <a:prstClr val="black">
                <a:alpha val="40000"/>
              </a:prstClr>
            </a:outerShdw>
          </a:effectLst>
        </p:spPr>
      </p:cxnSp>
      <p:cxnSp>
        <p:nvCxnSpPr>
          <p:cNvPr id="34" name="Elbow Connector 33"/>
          <p:cNvCxnSpPr/>
          <p:nvPr/>
        </p:nvCxnSpPr>
        <p:spPr bwMode="auto">
          <a:xfrm rot="10800000" flipV="1">
            <a:off x="4314825" y="3159824"/>
            <a:ext cx="1828800" cy="573976"/>
          </a:xfrm>
          <a:prstGeom prst="bentConnector3">
            <a:avLst>
              <a:gd name="adj1" fmla="val 13636"/>
            </a:avLst>
          </a:prstGeom>
          <a:noFill/>
          <a:ln w="28575" cap="flat" cmpd="sng" algn="ctr">
            <a:solidFill>
              <a:schemeClr val="accent1"/>
            </a:solidFill>
            <a:prstDash val="solid"/>
            <a:round/>
            <a:headEnd type="none" w="lg"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60878656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Steps to add edit buttons</a:t>
            </a:r>
            <a:endParaRPr lang="en-US" dirty="0"/>
          </a:p>
        </p:txBody>
      </p:sp>
      <p:sp>
        <p:nvSpPr>
          <p:cNvPr id="6" name="Content Placeholder 5"/>
          <p:cNvSpPr>
            <a:spLocks noGrp="1"/>
          </p:cNvSpPr>
          <p:nvPr>
            <p:ph idx="1"/>
          </p:nvPr>
        </p:nvSpPr>
        <p:spPr/>
        <p:txBody>
          <a:bodyPr/>
          <a:lstStyle/>
          <a:p>
            <a:pPr marL="457200" indent="-457200">
              <a:buFont typeface="+mj-lt"/>
              <a:buAutoNum type="arabicPeriod"/>
            </a:pPr>
            <a:r>
              <a:rPr lang="en-US" dirty="0" smtClean="0"/>
              <a:t>Locate top-level screen container</a:t>
            </a:r>
          </a:p>
          <a:p>
            <a:pPr marL="457200" indent="-457200">
              <a:buFont typeface="+mj-lt"/>
              <a:buAutoNum type="arabicPeriod"/>
            </a:pPr>
            <a:r>
              <a:rPr lang="en-US" dirty="0" smtClean="0"/>
              <a:t>Add toolbar to screen</a:t>
            </a:r>
          </a:p>
          <a:p>
            <a:pPr marL="457200" indent="-457200">
              <a:buFont typeface="+mj-lt"/>
              <a:buAutoNum type="arabicPeriod"/>
            </a:pPr>
            <a:r>
              <a:rPr lang="en-US" dirty="0" smtClean="0"/>
              <a:t>Add edit buttons to toolbar</a:t>
            </a:r>
          </a:p>
          <a:p>
            <a:pPr marL="457200" indent="-457200">
              <a:buFont typeface="+mj-lt"/>
              <a:buAutoNum type="arabicPeriod"/>
            </a:pPr>
            <a:r>
              <a:rPr lang="en-US" dirty="0" smtClean="0"/>
              <a:t>Deploy </a:t>
            </a:r>
            <a:r>
              <a:rPr lang="en-US" dirty="0" smtClean="0"/>
              <a:t>PCFs</a:t>
            </a:r>
            <a:endParaRPr lang="en-US" dirty="0"/>
          </a:p>
        </p:txBody>
      </p:sp>
    </p:spTree>
    <p:extLst>
      <p:ext uri="{BB962C8B-B14F-4D97-AF65-F5344CB8AC3E}">
        <p14:creationId xmlns:p14="http://schemas.microsoft.com/office/powerpoint/2010/main" val="268036285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Locate top-level screen container</a:t>
            </a:r>
            <a:endParaRPr lang="en-US" dirty="0"/>
          </a:p>
        </p:txBody>
      </p:sp>
      <p:sp>
        <p:nvSpPr>
          <p:cNvPr id="5" name="Content Placeholder 4"/>
          <p:cNvSpPr>
            <a:spLocks noGrp="1"/>
          </p:cNvSpPr>
          <p:nvPr>
            <p:ph idx="1"/>
          </p:nvPr>
        </p:nvSpPr>
        <p:spPr>
          <a:xfrm>
            <a:off x="519113" y="5410200"/>
            <a:ext cx="8318500" cy="990600"/>
          </a:xfrm>
        </p:spPr>
        <p:txBody>
          <a:bodyPr/>
          <a:lstStyle/>
          <a:p>
            <a:r>
              <a:rPr lang="en-US" dirty="0" smtClean="0"/>
              <a:t>Screen is a top-level container and is found in a location</a:t>
            </a:r>
            <a:endParaRPr lang="en-US" dirty="0"/>
          </a:p>
        </p:txBody>
      </p:sp>
      <p:pic>
        <p:nvPicPr>
          <p:cNvPr id="4102" name="Picture 6" descr="C:\Users\sluersen\AppData\Local\Temp\SNAGHTMLef3f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8229600" cy="41313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 Toolbar"/>
          <p:cNvSpPr/>
          <p:nvPr/>
        </p:nvSpPr>
        <p:spPr bwMode="auto">
          <a:xfrm>
            <a:off x="774677" y="1708487"/>
            <a:ext cx="3222878" cy="1045008"/>
          </a:xfrm>
          <a:prstGeom prst="roundRect">
            <a:avLst>
              <a:gd name="adj" fmla="val 7858"/>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txt Toolbar"/>
          <p:cNvSpPr txBox="1"/>
          <p:nvPr/>
        </p:nvSpPr>
        <p:spPr>
          <a:xfrm>
            <a:off x="4068783" y="1752600"/>
            <a:ext cx="1143000" cy="390294"/>
          </a:xfrm>
          <a:prstGeom prst="rect">
            <a:avLst/>
          </a:prstGeom>
          <a:noFill/>
        </p:spPr>
        <p:txBody>
          <a:bodyPr wrap="square" rtlCol="0" anchor="ctr">
            <a:noAutofit/>
          </a:bodyPr>
          <a:lstStyle/>
          <a:p>
            <a:pPr algn="ctr"/>
            <a:r>
              <a:rPr lang="en-US" b="1" dirty="0" smtClean="0">
                <a:solidFill>
                  <a:srgbClr val="C00000"/>
                </a:solidFill>
                <a:latin typeface="Arial" pitchFamily="32" charset="0"/>
                <a:cs typeface="Arial" pitchFamily="32" charset="0"/>
              </a:rPr>
              <a:t>Screen</a:t>
            </a:r>
          </a:p>
        </p:txBody>
      </p:sp>
      <p:cxnSp>
        <p:nvCxnSpPr>
          <p:cNvPr id="11" name="arw Toolbar"/>
          <p:cNvCxnSpPr>
            <a:stCxn id="10" idx="2"/>
          </p:cNvCxnSpPr>
          <p:nvPr/>
        </p:nvCxnSpPr>
        <p:spPr bwMode="auto">
          <a:xfrm rot="5400000">
            <a:off x="4274873" y="1865580"/>
            <a:ext cx="88097" cy="642725"/>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1183505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descr="C:\Users\sluersen\AppData\Local\Temp\SNAGHTML182bc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867400" cy="29454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a:t>
            </a:r>
            <a:r>
              <a:rPr lang="en-US" dirty="0" smtClean="0"/>
              <a:t>2: </a:t>
            </a:r>
            <a:r>
              <a:rPr lang="en-US" dirty="0"/>
              <a:t>Add </a:t>
            </a:r>
            <a:r>
              <a:rPr lang="en-US" dirty="0" smtClean="0"/>
              <a:t>toolbar to screen</a:t>
            </a:r>
            <a:endParaRPr lang="en-US" dirty="0"/>
          </a:p>
        </p:txBody>
      </p:sp>
      <p:sp>
        <p:nvSpPr>
          <p:cNvPr id="3" name="Content Placeholder 2"/>
          <p:cNvSpPr>
            <a:spLocks noGrp="1"/>
          </p:cNvSpPr>
          <p:nvPr>
            <p:ph sz="half" idx="2"/>
          </p:nvPr>
        </p:nvSpPr>
        <p:spPr>
          <a:xfrm>
            <a:off x="6553200" y="914400"/>
            <a:ext cx="2270760" cy="3657600"/>
          </a:xfrm>
        </p:spPr>
        <p:txBody>
          <a:bodyPr/>
          <a:lstStyle/>
          <a:p>
            <a:r>
              <a:rPr lang="en-US" dirty="0"/>
              <a:t>Light green line - current place where new widget will go</a:t>
            </a:r>
          </a:p>
          <a:p>
            <a:r>
              <a:rPr lang="en-US" dirty="0"/>
              <a:t>Dark green line - places where new widget can go</a:t>
            </a:r>
          </a:p>
          <a:p>
            <a:endParaRPr lang="en-US" dirty="0"/>
          </a:p>
        </p:txBody>
      </p:sp>
      <p:sp>
        <p:nvSpPr>
          <p:cNvPr id="4" name="Content Placeholder 3"/>
          <p:cNvSpPr>
            <a:spLocks noGrp="1"/>
          </p:cNvSpPr>
          <p:nvPr>
            <p:ph idx="10"/>
          </p:nvPr>
        </p:nvSpPr>
        <p:spPr/>
        <p:txBody>
          <a:bodyPr/>
          <a:lstStyle/>
          <a:p>
            <a:r>
              <a:rPr lang="en-US" dirty="0"/>
              <a:t>Add </a:t>
            </a:r>
            <a:r>
              <a:rPr lang="en-US" dirty="0" smtClean="0"/>
              <a:t>a Toolbar to the top-level Screen element</a:t>
            </a:r>
            <a:endParaRPr lang="en-US" dirty="0"/>
          </a:p>
        </p:txBody>
      </p:sp>
      <p:sp>
        <p:nvSpPr>
          <p:cNvPr id="6" name="Arc 5"/>
          <p:cNvSpPr/>
          <p:nvPr/>
        </p:nvSpPr>
        <p:spPr bwMode="auto">
          <a:xfrm rot="3074526">
            <a:off x="1952296" y="2279893"/>
            <a:ext cx="3486806" cy="1598045"/>
          </a:xfrm>
          <a:prstGeom prst="arc">
            <a:avLst>
              <a:gd name="adj1" fmla="val 11230161"/>
              <a:gd name="adj2" fmla="val 1440145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015493" y="2077014"/>
            <a:ext cx="2243535" cy="33370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5450852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a:t>
            </a:r>
            <a:r>
              <a:rPr lang="en-US" dirty="0"/>
              <a:t>Add </a:t>
            </a:r>
            <a:r>
              <a:rPr lang="en-US" dirty="0" smtClean="0"/>
              <a:t>edit buttons to toolbar</a:t>
            </a:r>
            <a:endParaRPr lang="en-US" dirty="0"/>
          </a:p>
        </p:txBody>
      </p:sp>
      <p:sp>
        <p:nvSpPr>
          <p:cNvPr id="3" name="Content Placeholder 2"/>
          <p:cNvSpPr>
            <a:spLocks noGrp="1"/>
          </p:cNvSpPr>
          <p:nvPr>
            <p:ph idx="1"/>
          </p:nvPr>
        </p:nvSpPr>
        <p:spPr/>
        <p:txBody>
          <a:bodyPr/>
          <a:lstStyle/>
          <a:p>
            <a:r>
              <a:rPr lang="en-US" dirty="0" smtClean="0"/>
              <a:t>Add the Edit Buttons to the toolbar</a:t>
            </a:r>
          </a:p>
          <a:p>
            <a:endParaRPr lang="en-US" dirty="0"/>
          </a:p>
          <a:p>
            <a:endParaRPr lang="en-US" dirty="0"/>
          </a:p>
        </p:txBody>
      </p:sp>
      <p:pic>
        <p:nvPicPr>
          <p:cNvPr id="10242" name="pic EditButtons" descr="C:\Users\sluersen\AppData\Local\Temp\SNAGHTML19bafe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867402" cy="29454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Arc 5"/>
          <p:cNvSpPr/>
          <p:nvPr/>
        </p:nvSpPr>
        <p:spPr bwMode="auto">
          <a:xfrm rot="712183">
            <a:off x="207148" y="2271268"/>
            <a:ext cx="5346405" cy="1384692"/>
          </a:xfrm>
          <a:prstGeom prst="arc">
            <a:avLst>
              <a:gd name="adj1" fmla="val 11411430"/>
              <a:gd name="adj2" fmla="val 19820231"/>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070510" y="2295583"/>
            <a:ext cx="2199329" cy="34381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9778610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a:t>
            </a:r>
            <a:r>
              <a:rPr lang="en-US" dirty="0" smtClean="0"/>
              <a:t>how to make a detail view panel editable</a:t>
            </a:r>
          </a:p>
          <a:p>
            <a:pPr lvl="1"/>
            <a:r>
              <a:rPr lang="en-US" dirty="0" smtClean="0"/>
              <a:t>Create a toolbar with edit buttons</a:t>
            </a:r>
            <a:endParaRPr lang="en-US" dirty="0"/>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 with </a:t>
            </a:r>
            <a:r>
              <a:rPr lang="en-US" smtClean="0"/>
              <a:t>edit buttons</a:t>
            </a:r>
            <a:endParaRPr lang="en-US" dirty="0"/>
          </a:p>
        </p:txBody>
      </p:sp>
      <p:sp>
        <p:nvSpPr>
          <p:cNvPr id="3" name="Content Placeholder 2"/>
          <p:cNvSpPr>
            <a:spLocks noGrp="1"/>
          </p:cNvSpPr>
          <p:nvPr>
            <p:ph idx="1"/>
          </p:nvPr>
        </p:nvSpPr>
        <p:spPr>
          <a:xfrm>
            <a:off x="519113" y="5257800"/>
            <a:ext cx="8318500" cy="1143000"/>
          </a:xfrm>
        </p:spPr>
        <p:txBody>
          <a:bodyPr/>
          <a:lstStyle/>
          <a:p>
            <a:r>
              <a:rPr lang="en-US" dirty="0" err="1" smtClean="0"/>
              <a:t>EditButtons</a:t>
            </a:r>
            <a:r>
              <a:rPr lang="en-US" dirty="0" smtClean="0"/>
              <a:t> widget includes </a:t>
            </a:r>
            <a:r>
              <a:rPr lang="en-US" dirty="0" err="1" smtClean="0"/>
              <a:t>Edit|Update|Cancel</a:t>
            </a:r>
            <a:r>
              <a:rPr lang="en-US" dirty="0" smtClean="0"/>
              <a:t> buttons</a:t>
            </a:r>
          </a:p>
          <a:p>
            <a:pPr lvl="1"/>
            <a:r>
              <a:rPr lang="en-US" dirty="0" smtClean="0"/>
              <a:t>Edit shows in read-only mode</a:t>
            </a:r>
          </a:p>
          <a:p>
            <a:pPr lvl="1"/>
            <a:r>
              <a:rPr lang="en-US" dirty="0" smtClean="0"/>
              <a:t>Update and Cancel show in edit mode</a:t>
            </a:r>
            <a:endParaRPr lang="en-US" dirty="0"/>
          </a:p>
        </p:txBody>
      </p:sp>
      <p:sp>
        <p:nvSpPr>
          <p:cNvPr id="6" name="Arc 5"/>
          <p:cNvSpPr/>
          <p:nvPr/>
        </p:nvSpPr>
        <p:spPr bwMode="auto">
          <a:xfrm rot="712183">
            <a:off x="207148" y="2271268"/>
            <a:ext cx="5346405" cy="1384692"/>
          </a:xfrm>
          <a:prstGeom prst="arc">
            <a:avLst>
              <a:gd name="adj1" fmla="val 11411430"/>
              <a:gd name="adj2" fmla="val 19820231"/>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pic>
        <p:nvPicPr>
          <p:cNvPr id="11266" name="Picture 2" descr="C:\Users\sluersen\AppData\Local\Temp\SNAGHTML1d90f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8229600" cy="41313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16370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4: 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3" name="Rectangle 12"/>
          <p:cNvSpPr/>
          <p:nvPr/>
        </p:nvSpPr>
        <p:spPr>
          <a:xfrm>
            <a:off x="766595" y="5257800"/>
            <a:ext cx="1367005" cy="584775"/>
          </a:xfrm>
          <a:prstGeom prst="rect">
            <a:avLst/>
          </a:prstGeom>
        </p:spPr>
        <p:txBody>
          <a:bodyPr wrap="square">
            <a:spAutoFit/>
          </a:bodyPr>
          <a:lstStyle/>
          <a:p>
            <a:pPr algn="ctr"/>
            <a:r>
              <a:rPr lang="en-US" sz="1600" b="1" dirty="0" smtClean="0">
                <a:solidFill>
                  <a:schemeClr val="bg1"/>
                </a:solidFill>
              </a:rPr>
              <a:t>Page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sp>
        <p:nvSpPr>
          <p:cNvPr id="15" name="Rectangle 14"/>
          <p:cNvSpPr/>
          <p:nvPr/>
        </p:nvSpPr>
        <p:spPr>
          <a:xfrm>
            <a:off x="5105400" y="5267191"/>
            <a:ext cx="1367005" cy="584775"/>
          </a:xfrm>
          <a:prstGeom prst="rect">
            <a:avLst/>
          </a:prstGeom>
        </p:spPr>
        <p:txBody>
          <a:bodyPr wrap="square">
            <a:spAutoFit/>
          </a:bodyPr>
          <a:lstStyle/>
          <a:p>
            <a:pPr algn="ctr"/>
            <a:r>
              <a:rPr lang="en-US" sz="1600" b="1" dirty="0" smtClean="0">
                <a:solidFill>
                  <a:schemeClr val="bg1"/>
                </a:solidFill>
              </a:rPr>
              <a:t>Page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0" y="3800473"/>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525" y="3800473"/>
            <a:ext cx="1352754" cy="1443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057542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how to make a detail view panel editable</a:t>
            </a:r>
          </a:p>
          <a:p>
            <a:pPr lvl="1"/>
            <a:r>
              <a:rPr lang="en-US" dirty="0"/>
              <a:t>Create a toolbar with edit buttons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screen with card view panel references a detail view panel. The detail view panel contains a text input widget. To allow the user to edit the text input value, what must be set to editable?</a:t>
            </a:r>
          </a:p>
          <a:p>
            <a:r>
              <a:rPr lang="en-US" dirty="0"/>
              <a:t>In Studio, can you add </a:t>
            </a:r>
            <a:r>
              <a:rPr lang="en-US" dirty="0" smtClean="0"/>
              <a:t>Edit Buttons </a:t>
            </a:r>
            <a:r>
              <a:rPr lang="en-US" dirty="0"/>
              <a:t>directly to </a:t>
            </a:r>
          </a:p>
          <a:p>
            <a:pPr marL="857250" lvl="1" indent="-457200">
              <a:buFont typeface="+mj-lt"/>
              <a:buAutoNum type="alphaLcParenR"/>
            </a:pPr>
            <a:r>
              <a:rPr lang="en-US" dirty="0"/>
              <a:t>An inline </a:t>
            </a:r>
            <a:r>
              <a:rPr lang="en-US" dirty="0" err="1" smtClean="0"/>
              <a:t>DetailViewPanel</a:t>
            </a:r>
            <a:r>
              <a:rPr lang="en-US" dirty="0" smtClean="0"/>
              <a:t> widget?  </a:t>
            </a:r>
            <a:endParaRPr lang="en-US" dirty="0"/>
          </a:p>
          <a:p>
            <a:pPr marL="857250" lvl="1" indent="-457200">
              <a:buFont typeface="+mj-lt"/>
              <a:buAutoNum type="alphaLcParenR"/>
            </a:pPr>
            <a:r>
              <a:rPr lang="en-US" dirty="0"/>
              <a:t>A detail view panel PCF file?</a:t>
            </a:r>
          </a:p>
          <a:p>
            <a:r>
              <a:rPr lang="en-US" dirty="0" smtClean="0"/>
              <a:t>Where do you typically add a toolbar with edit buttons?</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solidFill>
              </a:rPr>
              <a:t>Discover editability</a:t>
            </a:r>
          </a:p>
          <a:p>
            <a:r>
              <a:rPr lang="en-US" dirty="0" smtClean="0"/>
              <a:t>Configure </a:t>
            </a:r>
            <a:r>
              <a:rPr lang="en-US" dirty="0"/>
              <a:t>the editability of a detail view panel</a:t>
            </a:r>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Read-only and edit modes</a:t>
            </a:r>
            <a:endParaRPr lang="en-US" dirty="0"/>
          </a:p>
        </p:txBody>
      </p:sp>
      <p:sp>
        <p:nvSpPr>
          <p:cNvPr id="7" name="Subtitle 6"/>
          <p:cNvSpPr>
            <a:spLocks noGrp="1"/>
          </p:cNvSpPr>
          <p:nvPr>
            <p:ph type="subTitle" idx="10"/>
          </p:nvPr>
        </p:nvSpPr>
        <p:spPr/>
        <p:txBody>
          <a:bodyPr/>
          <a:lstStyle/>
          <a:p>
            <a:r>
              <a:rPr lang="en-US" dirty="0" smtClean="0"/>
              <a:t>Read-only</a:t>
            </a:r>
            <a:endParaRPr lang="en-US" dirty="0"/>
          </a:p>
        </p:txBody>
      </p:sp>
      <p:sp>
        <p:nvSpPr>
          <p:cNvPr id="8" name="Text Placeholder 7"/>
          <p:cNvSpPr>
            <a:spLocks noGrp="1"/>
          </p:cNvSpPr>
          <p:nvPr>
            <p:ph type="body" sz="quarter" idx="11"/>
          </p:nvPr>
        </p:nvSpPr>
        <p:spPr/>
        <p:txBody>
          <a:bodyPr/>
          <a:lstStyle/>
          <a:p>
            <a:r>
              <a:rPr lang="en-US" dirty="0" smtClean="0"/>
              <a:t>Edit</a:t>
            </a:r>
            <a:endParaRPr lang="en-US" dirty="0"/>
          </a:p>
        </p:txBody>
      </p:sp>
      <p:sp>
        <p:nvSpPr>
          <p:cNvPr id="6" name="Content Placeholder 5"/>
          <p:cNvSpPr>
            <a:spLocks noGrp="1"/>
          </p:cNvSpPr>
          <p:nvPr>
            <p:ph sz="half" idx="2"/>
          </p:nvPr>
        </p:nvSpPr>
        <p:spPr/>
        <p:txBody>
          <a:bodyPr/>
          <a:lstStyle/>
          <a:p>
            <a:r>
              <a:rPr lang="en-US" dirty="0" smtClean="0"/>
              <a:t>Input </a:t>
            </a:r>
            <a:r>
              <a:rPr lang="en-US" dirty="0"/>
              <a:t>widgets allow for editing of root object data and related </a:t>
            </a:r>
            <a:r>
              <a:rPr lang="en-US" dirty="0" smtClean="0"/>
              <a:t>data</a:t>
            </a:r>
          </a:p>
          <a:p>
            <a:pPr marL="0" indent="0">
              <a:buNone/>
            </a:pPr>
            <a:endParaRPr lang="en-US" dirty="0"/>
          </a:p>
          <a:p>
            <a:endParaRPr lang="en-US" dirty="0"/>
          </a:p>
        </p:txBody>
      </p:sp>
      <p:sp>
        <p:nvSpPr>
          <p:cNvPr id="5" name="Content Placeholder 4"/>
          <p:cNvSpPr>
            <a:spLocks noGrp="1"/>
          </p:cNvSpPr>
          <p:nvPr>
            <p:ph sz="half" idx="1"/>
          </p:nvPr>
        </p:nvSpPr>
        <p:spPr/>
        <p:txBody>
          <a:bodyPr/>
          <a:lstStyle/>
          <a:p>
            <a:r>
              <a:rPr lang="en-US" dirty="0" smtClean="0"/>
              <a:t>Input widgets displays </a:t>
            </a:r>
            <a:br>
              <a:rPr lang="en-US" dirty="0" smtClean="0"/>
            </a:br>
            <a:r>
              <a:rPr lang="en-US" dirty="0" smtClean="0"/>
              <a:t>root object data and </a:t>
            </a:r>
            <a:br>
              <a:rPr lang="en-US" dirty="0" smtClean="0"/>
            </a:br>
            <a:r>
              <a:rPr lang="en-US" dirty="0" smtClean="0"/>
              <a:t>related data</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93" y="3174133"/>
            <a:ext cx="3425715" cy="309047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912" y="3174133"/>
            <a:ext cx="3425715" cy="322666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067503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407" y="962953"/>
            <a:ext cx="5450001" cy="549000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Editable hierarchy</a:t>
            </a:r>
          </a:p>
        </p:txBody>
      </p:sp>
      <p:sp>
        <p:nvSpPr>
          <p:cNvPr id="4" name="Content Placeholder 3"/>
          <p:cNvSpPr>
            <a:spLocks noGrp="1"/>
          </p:cNvSpPr>
          <p:nvPr>
            <p:ph sz="half" idx="1"/>
          </p:nvPr>
        </p:nvSpPr>
        <p:spPr/>
        <p:txBody>
          <a:bodyPr/>
          <a:lstStyle/>
          <a:p>
            <a:r>
              <a:rPr lang="en-US" dirty="0" smtClean="0"/>
              <a:t>By default, all containers are:</a:t>
            </a:r>
          </a:p>
          <a:p>
            <a:pPr lvl="1"/>
            <a:r>
              <a:rPr lang="en-US" dirty="0" smtClean="0"/>
              <a:t>Editable  and </a:t>
            </a:r>
            <a:r>
              <a:rPr lang="en-US" dirty="0"/>
              <a:t>v</a:t>
            </a:r>
            <a:r>
              <a:rPr lang="en-US" dirty="0" smtClean="0"/>
              <a:t>isible</a:t>
            </a:r>
            <a:endParaRPr lang="en-US" dirty="0"/>
          </a:p>
          <a:p>
            <a:pPr lvl="1"/>
            <a:r>
              <a:rPr lang="en-US" dirty="0" smtClean="0"/>
              <a:t>For </a:t>
            </a:r>
            <a:r>
              <a:rPr lang="en-US" dirty="0"/>
              <a:t>widgets to be editable, </a:t>
            </a:r>
            <a:r>
              <a:rPr lang="en-US" dirty="0" smtClean="0"/>
              <a:t>parent container </a:t>
            </a:r>
            <a:r>
              <a:rPr lang="en-US" dirty="0"/>
              <a:t>must also be editable</a:t>
            </a:r>
          </a:p>
          <a:p>
            <a:r>
              <a:rPr lang="en-US" dirty="0"/>
              <a:t>Editable hierarchy starts with Location</a:t>
            </a:r>
          </a:p>
          <a:p>
            <a:pPr lvl="1"/>
            <a:r>
              <a:rPr lang="en-US" dirty="0"/>
              <a:t>Editable property is undefined</a:t>
            </a:r>
          </a:p>
          <a:p>
            <a:endParaRPr lang="en-US" dirty="0"/>
          </a:p>
        </p:txBody>
      </p:sp>
      <p:sp>
        <p:nvSpPr>
          <p:cNvPr id="9" name="Rounded Rectangle 8"/>
          <p:cNvSpPr/>
          <p:nvPr/>
        </p:nvSpPr>
        <p:spPr bwMode="auto">
          <a:xfrm>
            <a:off x="3325788" y="987228"/>
            <a:ext cx="5474778" cy="5486400"/>
          </a:xfrm>
          <a:prstGeom prst="roundRect">
            <a:avLst>
              <a:gd name="adj" fmla="val 1376"/>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7050207" y="914400"/>
            <a:ext cx="1941393" cy="381000"/>
          </a:xfrm>
          <a:prstGeom prst="roundRect">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Screen</a:t>
            </a:r>
            <a:endParaRPr lang="en-US" dirty="0">
              <a:solidFill>
                <a:schemeClr val="bg1"/>
              </a:solidFill>
            </a:endParaRPr>
          </a:p>
        </p:txBody>
      </p:sp>
      <p:sp>
        <p:nvSpPr>
          <p:cNvPr id="13" name="Rounded Rectangle 12"/>
          <p:cNvSpPr/>
          <p:nvPr/>
        </p:nvSpPr>
        <p:spPr bwMode="auto">
          <a:xfrm>
            <a:off x="3556935" y="3441812"/>
            <a:ext cx="5018089" cy="2819400"/>
          </a:xfrm>
          <a:prstGeom prst="roundRect">
            <a:avLst>
              <a:gd name="adj" fmla="val 2870"/>
            </a:avLst>
          </a:prstGeom>
          <a:noFill/>
          <a:ln w="28575"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5" name="Rounded Rectangle 14"/>
          <p:cNvSpPr/>
          <p:nvPr/>
        </p:nvSpPr>
        <p:spPr bwMode="auto">
          <a:xfrm>
            <a:off x="3418196" y="1630620"/>
            <a:ext cx="5305772" cy="4764035"/>
          </a:xfrm>
          <a:prstGeom prst="roundRect">
            <a:avLst>
              <a:gd name="adj" fmla="val 2870"/>
            </a:avLst>
          </a:prstGeom>
          <a:no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6" name="Rounded Rectangle 15"/>
          <p:cNvSpPr/>
          <p:nvPr/>
        </p:nvSpPr>
        <p:spPr bwMode="auto">
          <a:xfrm>
            <a:off x="3480202" y="3012061"/>
            <a:ext cx="5181600" cy="3309366"/>
          </a:xfrm>
          <a:prstGeom prst="roundRect">
            <a:avLst>
              <a:gd name="adj" fmla="val 2870"/>
            </a:avLst>
          </a:prstGeom>
          <a:no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21" name="Rounded Rectangle 20"/>
          <p:cNvSpPr/>
          <p:nvPr/>
        </p:nvSpPr>
        <p:spPr bwMode="auto">
          <a:xfrm>
            <a:off x="6897807" y="1524000"/>
            <a:ext cx="1941393" cy="381000"/>
          </a:xfrm>
          <a:prstGeom prst="roundRect">
            <a:avLst/>
          </a:prstGeom>
          <a:solidFill>
            <a:schemeClr val="tx1"/>
          </a:solid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Detail Panel</a:t>
            </a:r>
            <a:endParaRPr lang="en-US" dirty="0">
              <a:solidFill>
                <a:schemeClr val="bg1"/>
              </a:solidFill>
            </a:endParaRPr>
          </a:p>
        </p:txBody>
      </p:sp>
      <p:sp>
        <p:nvSpPr>
          <p:cNvPr id="22" name="Rounded Rectangle 21"/>
          <p:cNvSpPr/>
          <p:nvPr/>
        </p:nvSpPr>
        <p:spPr bwMode="auto">
          <a:xfrm>
            <a:off x="6745407" y="2819400"/>
            <a:ext cx="1941393" cy="381000"/>
          </a:xfrm>
          <a:prstGeom prst="roundRect">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Card View Panel</a:t>
            </a:r>
            <a:endParaRPr lang="en-US" dirty="0">
              <a:solidFill>
                <a:schemeClr val="bg1"/>
              </a:solidFill>
            </a:endParaRPr>
          </a:p>
        </p:txBody>
      </p:sp>
      <p:sp>
        <p:nvSpPr>
          <p:cNvPr id="23" name="Rounded Rectangle 22"/>
          <p:cNvSpPr/>
          <p:nvPr/>
        </p:nvSpPr>
        <p:spPr bwMode="auto">
          <a:xfrm>
            <a:off x="6593007" y="3352800"/>
            <a:ext cx="1941393" cy="381000"/>
          </a:xfrm>
          <a:prstGeom prst="roundRect">
            <a:avLst/>
          </a:prstGeom>
          <a:solidFill>
            <a:schemeClr val="tx1"/>
          </a:solidFill>
          <a:ln w="28575"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Detail View Panel</a:t>
            </a:r>
            <a:endParaRPr lang="en-US" dirty="0">
              <a:solidFill>
                <a:schemeClr val="bg1"/>
              </a:solidFill>
            </a:endParaRPr>
          </a:p>
        </p:txBody>
      </p:sp>
    </p:spTree>
    <p:extLst>
      <p:ext uri="{BB962C8B-B14F-4D97-AF65-F5344CB8AC3E}">
        <p14:creationId xmlns:p14="http://schemas.microsoft.com/office/powerpoint/2010/main" val="23347901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Editable properties of containers</a:t>
            </a:r>
            <a:endParaRPr lang="en-US" dirty="0"/>
          </a:p>
        </p:txBody>
      </p:sp>
      <p:sp>
        <p:nvSpPr>
          <p:cNvPr id="3" name="Content Placeholder 2"/>
          <p:cNvSpPr>
            <a:spLocks noGrp="1"/>
          </p:cNvSpPr>
          <p:nvPr>
            <p:ph sz="half" idx="2"/>
          </p:nvPr>
        </p:nvSpPr>
        <p:spPr>
          <a:xfrm>
            <a:off x="5867400" y="2666992"/>
            <a:ext cx="2956560" cy="3722698"/>
          </a:xfrm>
        </p:spPr>
        <p:txBody>
          <a:bodyPr/>
          <a:lstStyle/>
          <a:p>
            <a:r>
              <a:rPr lang="en-US" dirty="0" smtClean="0"/>
              <a:t>Some containers can explicitly define</a:t>
            </a:r>
            <a:br>
              <a:rPr lang="en-US" dirty="0" smtClean="0"/>
            </a:br>
            <a:r>
              <a:rPr lang="en-US" dirty="0" smtClean="0"/>
              <a:t>editability </a:t>
            </a:r>
          </a:p>
          <a:p>
            <a:pPr lvl="1"/>
            <a:r>
              <a:rPr lang="en-US" dirty="0"/>
              <a:t>Not all containers can define editability</a:t>
            </a:r>
          </a:p>
          <a:p>
            <a:r>
              <a:rPr lang="en-US" dirty="0" smtClean="0"/>
              <a:t>editable = true</a:t>
            </a:r>
          </a:p>
          <a:p>
            <a:pPr lvl="1"/>
            <a:r>
              <a:rPr lang="en-US" dirty="0" smtClean="0"/>
              <a:t>Screen</a:t>
            </a:r>
          </a:p>
          <a:p>
            <a:pPr lvl="1"/>
            <a:r>
              <a:rPr lang="en-US" dirty="0" smtClean="0"/>
              <a:t>Input Set</a:t>
            </a:r>
          </a:p>
          <a:p>
            <a:pPr lvl="1"/>
            <a:r>
              <a:rPr lang="en-US" dirty="0" smtClean="0"/>
              <a:t>Detail View Panel</a:t>
            </a:r>
          </a:p>
          <a:p>
            <a:pPr lvl="1"/>
            <a:r>
              <a:rPr lang="en-US" dirty="0" smtClean="0"/>
              <a:t>List View Panel</a:t>
            </a:r>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sz="1800" b="1" kern="1200" dirty="0" smtClean="0"/>
              <a:t>Screen</a:t>
            </a:r>
            <a:endParaRPr lang="en-US" sz="1800" b="1" kern="1200" dirty="0"/>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1">
              <a:lumMod val="20000"/>
              <a:lumOff val="80000"/>
            </a:schemeClr>
          </a:solidFill>
          <a:ln>
            <a:solidFill>
              <a:schemeClr val="accent1">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1">
              <a:lumMod val="20000"/>
              <a:lumOff val="80000"/>
            </a:schemeClr>
          </a:solidFill>
          <a:ln>
            <a:solidFill>
              <a:schemeClr val="accent1">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
        <p:nvSpPr>
          <p:cNvPr id="4" name="TextBox 3"/>
          <p:cNvSpPr txBox="1"/>
          <p:nvPr/>
        </p:nvSpPr>
        <p:spPr>
          <a:xfrm>
            <a:off x="533400" y="5477645"/>
            <a:ext cx="1624685" cy="695693"/>
          </a:xfrm>
          <a:prstGeom prst="rect">
            <a:avLst/>
          </a:prstGeom>
          <a:noFill/>
        </p:spPr>
        <p:txBody>
          <a:bodyPr wrap="square" rtlCol="0">
            <a:noAutofit/>
          </a:bodyPr>
          <a:lstStyle/>
          <a:p>
            <a:endParaRPr lang="en-US"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13073454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861" y="1952625"/>
            <a:ext cx="3962400" cy="20859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Toolbars</a:t>
            </a:r>
            <a:endParaRPr lang="en-US" dirty="0"/>
          </a:p>
        </p:txBody>
      </p:sp>
      <p:sp>
        <p:nvSpPr>
          <p:cNvPr id="4" name="Content Placeholder 3"/>
          <p:cNvSpPr>
            <a:spLocks noGrp="1"/>
          </p:cNvSpPr>
          <p:nvPr>
            <p:ph sz="half" idx="1"/>
          </p:nvPr>
        </p:nvSpPr>
        <p:spPr>
          <a:xfrm>
            <a:off x="519112" y="1792940"/>
            <a:ext cx="2651760" cy="4495800"/>
          </a:xfrm>
        </p:spPr>
        <p:txBody>
          <a:bodyPr/>
          <a:lstStyle/>
          <a:p>
            <a:r>
              <a:rPr lang="en-US" dirty="0" smtClean="0"/>
              <a:t>Direct placement</a:t>
            </a:r>
          </a:p>
          <a:p>
            <a:pPr lvl="1"/>
            <a:r>
              <a:rPr lang="en-US" dirty="0" smtClean="0"/>
              <a:t>Screen</a:t>
            </a:r>
          </a:p>
          <a:p>
            <a:pPr lvl="1"/>
            <a:r>
              <a:rPr lang="en-US" dirty="0" smtClean="0"/>
              <a:t>Panel Ref</a:t>
            </a:r>
          </a:p>
          <a:p>
            <a:pPr lvl="1"/>
            <a:r>
              <a:rPr lang="en-US" dirty="0" smtClean="0"/>
              <a:t>List View Input</a:t>
            </a:r>
          </a:p>
          <a:p>
            <a:r>
              <a:rPr lang="en-US" dirty="0" smtClean="0"/>
              <a:t>Referenced containers</a:t>
            </a:r>
            <a:endParaRPr lang="en-US" dirty="0"/>
          </a:p>
          <a:p>
            <a:pPr lvl="1"/>
            <a:r>
              <a:rPr lang="en-US" dirty="0" smtClean="0"/>
              <a:t>Card </a:t>
            </a:r>
            <a:r>
              <a:rPr lang="en-US" dirty="0"/>
              <a:t>View Panel</a:t>
            </a:r>
          </a:p>
          <a:p>
            <a:pPr lvl="1"/>
            <a:r>
              <a:rPr lang="en-US" dirty="0"/>
              <a:t>Detail View Panel</a:t>
            </a:r>
          </a:p>
          <a:p>
            <a:pPr lvl="1"/>
            <a:r>
              <a:rPr lang="en-US" dirty="0" smtClean="0"/>
              <a:t>List </a:t>
            </a:r>
            <a:r>
              <a:rPr lang="en-US" dirty="0"/>
              <a:t>Detail Panel</a:t>
            </a:r>
          </a:p>
          <a:p>
            <a:pPr lvl="1"/>
            <a:r>
              <a:rPr lang="en-US" dirty="0" smtClean="0"/>
              <a:t>List </a:t>
            </a:r>
            <a:r>
              <a:rPr lang="en-US" dirty="0"/>
              <a:t>View </a:t>
            </a:r>
            <a:r>
              <a:rPr lang="en-US" dirty="0" smtClean="0"/>
              <a:t>Panel</a:t>
            </a:r>
          </a:p>
          <a:p>
            <a:r>
              <a:rPr lang="en-US" dirty="0" smtClean="0"/>
              <a:t>Input Set not applicable</a:t>
            </a:r>
          </a:p>
          <a:p>
            <a:pPr marL="0" indent="0">
              <a:buNone/>
            </a:pPr>
            <a:endParaRPr lang="en-US" dirty="0"/>
          </a:p>
        </p:txBody>
      </p:sp>
      <p:sp>
        <p:nvSpPr>
          <p:cNvPr id="7" name="Content Placeholder 6"/>
          <p:cNvSpPr>
            <a:spLocks noGrp="1"/>
          </p:cNvSpPr>
          <p:nvPr>
            <p:ph idx="10"/>
          </p:nvPr>
        </p:nvSpPr>
        <p:spPr/>
        <p:txBody>
          <a:bodyPr/>
          <a:lstStyle/>
          <a:p>
            <a:r>
              <a:rPr lang="en-US" dirty="0"/>
              <a:t>A </a:t>
            </a:r>
            <a:r>
              <a:rPr lang="en-US" b="1" dirty="0"/>
              <a:t>toolbar</a:t>
            </a:r>
            <a:r>
              <a:rPr lang="en-US" dirty="0"/>
              <a:t> is row of data action buttons and other widgets associated with a specific container </a:t>
            </a:r>
            <a:r>
              <a:rPr lang="en-US" dirty="0" smtClean="0"/>
              <a:t>widget</a:t>
            </a:r>
            <a:endParaRPr lang="en-US" dirty="0"/>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962400"/>
            <a:ext cx="3848100" cy="24860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ounded Rectangle 11"/>
          <p:cNvSpPr/>
          <p:nvPr/>
        </p:nvSpPr>
        <p:spPr bwMode="auto">
          <a:xfrm>
            <a:off x="3682538" y="4525605"/>
            <a:ext cx="3442855" cy="352860"/>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4865716" y="2438943"/>
            <a:ext cx="3442855" cy="316277"/>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49090944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 placement: Screen</a:t>
            </a:r>
            <a:endParaRPr lang="en-US" dirty="0"/>
          </a:p>
        </p:txBody>
      </p:sp>
      <p:sp>
        <p:nvSpPr>
          <p:cNvPr id="4" name="Content Placeholder 3"/>
          <p:cNvSpPr>
            <a:spLocks noGrp="1"/>
          </p:cNvSpPr>
          <p:nvPr>
            <p:ph sz="half" idx="1"/>
          </p:nvPr>
        </p:nvSpPr>
        <p:spPr/>
        <p:txBody>
          <a:bodyPr/>
          <a:lstStyle/>
          <a:p>
            <a:r>
              <a:rPr lang="en-US" dirty="0" smtClean="0"/>
              <a:t>A </a:t>
            </a:r>
            <a:r>
              <a:rPr lang="en-US" b="1" dirty="0" smtClean="0"/>
              <a:t>Screen</a:t>
            </a:r>
            <a:r>
              <a:rPr lang="en-US" dirty="0" smtClean="0"/>
              <a:t> is the top-level user interface container for </a:t>
            </a:r>
            <a:r>
              <a:rPr lang="en-US" dirty="0"/>
              <a:t>the visible content of </a:t>
            </a:r>
            <a:r>
              <a:rPr lang="en-US" dirty="0" smtClean="0"/>
              <a:t/>
            </a:r>
            <a:br>
              <a:rPr lang="en-US" dirty="0" smtClean="0"/>
            </a:br>
            <a:r>
              <a:rPr lang="en-US" dirty="0" smtClean="0"/>
              <a:t>a page</a:t>
            </a:r>
          </a:p>
          <a:p>
            <a:r>
              <a:rPr lang="en-US" dirty="0"/>
              <a:t>By placing a toolbar in a screen, you can add </a:t>
            </a:r>
            <a:r>
              <a:rPr lang="en-US" dirty="0" smtClean="0"/>
              <a:t>Edit Buttons</a:t>
            </a:r>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999" y="962952"/>
            <a:ext cx="5450001" cy="549000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3518490" y="1274134"/>
            <a:ext cx="1339695" cy="3810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3345436" y="986569"/>
            <a:ext cx="5366903" cy="5432079"/>
          </a:xfrm>
          <a:prstGeom prst="roundRect">
            <a:avLst>
              <a:gd name="adj" fmla="val 1376"/>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6" name="Rounded Rectangle 5"/>
          <p:cNvSpPr/>
          <p:nvPr/>
        </p:nvSpPr>
        <p:spPr bwMode="auto">
          <a:xfrm>
            <a:off x="7086600" y="914400"/>
            <a:ext cx="1941393" cy="381000"/>
          </a:xfrm>
          <a:prstGeom prst="roundRect">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Screen</a:t>
            </a:r>
            <a:endParaRPr lang="en-US" dirty="0">
              <a:solidFill>
                <a:schemeClr val="bg1"/>
              </a:solidFill>
            </a:endParaRPr>
          </a:p>
        </p:txBody>
      </p:sp>
      <p:sp>
        <p:nvSpPr>
          <p:cNvPr id="3" name="TextBox 2"/>
          <p:cNvSpPr txBox="1"/>
          <p:nvPr/>
        </p:nvSpPr>
        <p:spPr>
          <a:xfrm>
            <a:off x="5334000" y="1197318"/>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5" name="Straight Arrow Connector 14"/>
          <p:cNvCxnSpPr>
            <a:stCxn id="3" idx="1"/>
            <a:endCxn id="7" idx="3"/>
          </p:cNvCxnSpPr>
          <p:nvPr/>
        </p:nvCxnSpPr>
        <p:spPr bwMode="auto">
          <a:xfrm flipH="1" flipV="1">
            <a:off x="4858185" y="1464634"/>
            <a:ext cx="475815" cy="150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5461674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Toolbar placement: Panel Ref</a:t>
            </a:r>
            <a:endParaRPr lang="en-US" dirty="0"/>
          </a:p>
        </p:txBody>
      </p:sp>
      <p:sp>
        <p:nvSpPr>
          <p:cNvPr id="4" name="Content Placeholder 3"/>
          <p:cNvSpPr>
            <a:spLocks noGrp="1"/>
          </p:cNvSpPr>
          <p:nvPr>
            <p:ph idx="1"/>
          </p:nvPr>
        </p:nvSpPr>
        <p:spPr>
          <a:xfrm>
            <a:off x="519113" y="4114800"/>
            <a:ext cx="8318500" cy="2286000"/>
          </a:xfrm>
        </p:spPr>
        <p:txBody>
          <a:bodyPr/>
          <a:lstStyle/>
          <a:p>
            <a:r>
              <a:rPr lang="en-US" dirty="0"/>
              <a:t>A </a:t>
            </a:r>
            <a:r>
              <a:rPr lang="en-US" b="1" dirty="0" smtClean="0"/>
              <a:t>Panel Ref</a:t>
            </a:r>
            <a:r>
              <a:rPr lang="en-US" dirty="0" smtClean="0"/>
              <a:t> includes a reference to a panel container</a:t>
            </a:r>
          </a:p>
          <a:p>
            <a:pPr lvl="1"/>
            <a:r>
              <a:rPr lang="en-US" dirty="0" smtClean="0"/>
              <a:t>Card View Panel, Detail View </a:t>
            </a:r>
            <a:r>
              <a:rPr lang="en-US" dirty="0"/>
              <a:t>P</a:t>
            </a:r>
            <a:r>
              <a:rPr lang="en-US" dirty="0" smtClean="0"/>
              <a:t>anel, List Detail Panel, </a:t>
            </a:r>
            <a:br>
              <a:rPr lang="en-US" dirty="0" smtClean="0"/>
            </a:br>
            <a:r>
              <a:rPr lang="en-US" dirty="0" smtClean="0"/>
              <a:t>List View Panel, or Panel Set</a:t>
            </a:r>
          </a:p>
          <a:p>
            <a:r>
              <a:rPr lang="en-US" dirty="0" smtClean="0"/>
              <a:t>Optionally supplies referenced panel with</a:t>
            </a:r>
          </a:p>
          <a:p>
            <a:pPr lvl="1"/>
            <a:r>
              <a:rPr lang="en-US" dirty="0" smtClean="0"/>
              <a:t>Title, Toolbar, Instructional text</a:t>
            </a:r>
            <a:endParaRPr lang="en-US" dirty="0"/>
          </a:p>
        </p:txBody>
      </p:sp>
      <p:pic>
        <p:nvPicPr>
          <p:cNvPr id="5"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t="-1" b="62911"/>
          <a:stretch/>
        </p:blipFill>
        <p:spPr bwMode="auto">
          <a:xfrm>
            <a:off x="528873" y="914400"/>
            <a:ext cx="8166188" cy="305101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590177" y="1894385"/>
            <a:ext cx="8034422" cy="2042419"/>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6" name="Rounded Rectangle 5"/>
          <p:cNvSpPr/>
          <p:nvPr/>
        </p:nvSpPr>
        <p:spPr bwMode="auto">
          <a:xfrm>
            <a:off x="6897807" y="16002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Panel Ref</a:t>
            </a:r>
            <a:endParaRPr lang="en-US" dirty="0">
              <a:solidFill>
                <a:schemeClr val="bg1"/>
              </a:solidFill>
            </a:endParaRPr>
          </a:p>
        </p:txBody>
      </p:sp>
      <p:sp>
        <p:nvSpPr>
          <p:cNvPr id="10" name="Rounded Rectangle 9"/>
          <p:cNvSpPr/>
          <p:nvPr/>
        </p:nvSpPr>
        <p:spPr bwMode="auto">
          <a:xfrm>
            <a:off x="701939" y="2494226"/>
            <a:ext cx="7769090" cy="1370091"/>
          </a:xfrm>
          <a:prstGeom prst="roundRect">
            <a:avLst>
              <a:gd name="adj" fmla="val 2870"/>
            </a:avLst>
          </a:prstGeom>
          <a:no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1" name="Rounded Rectangle 10"/>
          <p:cNvSpPr/>
          <p:nvPr/>
        </p:nvSpPr>
        <p:spPr bwMode="auto">
          <a:xfrm>
            <a:off x="6705600" y="2209800"/>
            <a:ext cx="1941393" cy="381000"/>
          </a:xfrm>
          <a:prstGeom prst="roundRect">
            <a:avLst/>
          </a:prstGeom>
          <a:solidFill>
            <a:schemeClr val="tx1"/>
          </a:solidFill>
          <a:ln w="28575"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2" name="Rounded Rectangle 11"/>
          <p:cNvSpPr/>
          <p:nvPr/>
        </p:nvSpPr>
        <p:spPr bwMode="auto">
          <a:xfrm>
            <a:off x="838200" y="1999015"/>
            <a:ext cx="4705785" cy="44675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TextBox 12"/>
          <p:cNvSpPr txBox="1"/>
          <p:nvPr/>
        </p:nvSpPr>
        <p:spPr>
          <a:xfrm>
            <a:off x="3581400" y="1367357"/>
            <a:ext cx="1143000" cy="537643"/>
          </a:xfrm>
          <a:prstGeom prst="rect">
            <a:avLst/>
          </a:prstGeom>
          <a:noFill/>
        </p:spPr>
        <p:txBody>
          <a:bodyPr wrap="square" rtlCol="0" anchor="ctr">
            <a:noAutofit/>
          </a:bodyPr>
          <a:lstStyle/>
          <a:p>
            <a:r>
              <a:rPr lang="en-US" b="1" dirty="0" smtClean="0">
                <a:solidFill>
                  <a:srgbClr val="C00000"/>
                </a:solidFill>
                <a:latin typeface="Arial" pitchFamily="32" charset="0"/>
                <a:cs typeface="Arial" pitchFamily="32" charset="0"/>
              </a:rPr>
              <a:t>Toolbar</a:t>
            </a:r>
          </a:p>
        </p:txBody>
      </p:sp>
      <p:cxnSp>
        <p:nvCxnSpPr>
          <p:cNvPr id="14" name="Straight Arrow Connector 13"/>
          <p:cNvCxnSpPr>
            <a:stCxn id="13" idx="1"/>
            <a:endCxn id="12" idx="0"/>
          </p:cNvCxnSpPr>
          <p:nvPr/>
        </p:nvCxnSpPr>
        <p:spPr bwMode="auto">
          <a:xfrm flipH="1">
            <a:off x="3191093" y="1636179"/>
            <a:ext cx="390307" cy="36283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819687485"/>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2217</TotalTime>
  <Words>1862</Words>
  <Application>Microsoft Office PowerPoint</Application>
  <PresentationFormat>On-screen Show (4:3)</PresentationFormat>
  <Paragraphs>205</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Emerald_Template</vt:lpstr>
      <vt:lpstr>Editable Detail Views</vt:lpstr>
      <vt:lpstr>PowerPoint Presentation</vt:lpstr>
      <vt:lpstr>PowerPoint Presentation</vt:lpstr>
      <vt:lpstr>Read-only and edit modes</vt:lpstr>
      <vt:lpstr>Editable hierarchy</vt:lpstr>
      <vt:lpstr>Editable properties of containers</vt:lpstr>
      <vt:lpstr>Toolbars</vt:lpstr>
      <vt:lpstr>Toolbar placement: Screen</vt:lpstr>
      <vt:lpstr>Toolbar placement: Panel Ref</vt:lpstr>
      <vt:lpstr>Toolbar placement: List View Input</vt:lpstr>
      <vt:lpstr>Edit Buttons</vt:lpstr>
      <vt:lpstr>Edit, Update, Cancel</vt:lpstr>
      <vt:lpstr>Edit buttons and the unsaved work menu</vt:lpstr>
      <vt:lpstr>PowerPoint Presentation</vt:lpstr>
      <vt:lpstr>Anatomy of an editable detail view panel</vt:lpstr>
      <vt:lpstr>Steps to add edit buttons</vt:lpstr>
      <vt:lpstr>Step 1: Locate top-level screen container</vt:lpstr>
      <vt:lpstr>Step 2: Add toolbar to screen</vt:lpstr>
      <vt:lpstr>Step 3: Add edit buttons to toolbar</vt:lpstr>
      <vt:lpstr>Toolbar with edit buttons</vt:lpstr>
      <vt:lpstr>Step 4: Deploy PCFs</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Detail Views</dc:title>
  <dc:subject>Editable Detail View Panels</dc:subject>
  <dc:creator>Seth Luersen</dc:creator>
  <cp:keywords>Configuration Fundamentals</cp:keywords>
  <cp:lastModifiedBy>Seth Luersen</cp:lastModifiedBy>
  <cp:revision>150</cp:revision>
  <dcterms:created xsi:type="dcterms:W3CDTF">2014-01-27T19:46:52Z</dcterms:created>
  <dcterms:modified xsi:type="dcterms:W3CDTF">2014-02-16T18:12:20Z</dcterms:modified>
  <cp:category>Curriculum;Configuration Fundamentals;User Interface</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