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1192" r:id="rId2"/>
    <p:sldId id="1299" r:id="rId3"/>
    <p:sldId id="1300" r:id="rId4"/>
    <p:sldId id="1748" r:id="rId5"/>
    <p:sldId id="1696" r:id="rId6"/>
    <p:sldId id="1749" r:id="rId7"/>
    <p:sldId id="1737" r:id="rId8"/>
    <p:sldId id="1698" r:id="rId9"/>
    <p:sldId id="1697" r:id="rId10"/>
    <p:sldId id="1699" r:id="rId11"/>
    <p:sldId id="1729" r:id="rId12"/>
    <p:sldId id="1727" r:id="rId13"/>
    <p:sldId id="1728" r:id="rId14"/>
    <p:sldId id="1700" r:id="rId15"/>
    <p:sldId id="1701" r:id="rId16"/>
    <p:sldId id="1702" r:id="rId17"/>
    <p:sldId id="1703" r:id="rId18"/>
    <p:sldId id="1725" r:id="rId19"/>
    <p:sldId id="1745" r:id="rId20"/>
    <p:sldId id="1706" r:id="rId21"/>
    <p:sldId id="1741" r:id="rId22"/>
    <p:sldId id="1742" r:id="rId23"/>
    <p:sldId id="1705" r:id="rId24"/>
    <p:sldId id="1708" r:id="rId25"/>
    <p:sldId id="1709" r:id="rId26"/>
    <p:sldId id="1730" r:id="rId27"/>
    <p:sldId id="1731" r:id="rId28"/>
    <p:sldId id="1732" r:id="rId29"/>
    <p:sldId id="1738" r:id="rId30"/>
    <p:sldId id="1740" r:id="rId31"/>
    <p:sldId id="1751" r:id="rId32"/>
    <p:sldId id="1551" r:id="rId33"/>
    <p:sldId id="1735" r:id="rId34"/>
    <p:sldId id="1744" r:id="rId3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50D6452E-1AEC-4258-8259-C66EE58B27C3}">
          <p14:sldIdLst>
            <p14:sldId id="1192"/>
            <p14:sldId id="1299"/>
          </p14:sldIdLst>
        </p14:section>
        <p14:section name="Fundamentals" id="{878D3528-56C0-4D13-998E-0C33B96C5ECF}">
          <p14:sldIdLst>
            <p14:sldId id="1300"/>
            <p14:sldId id="1748"/>
            <p14:sldId id="1696"/>
            <p14:sldId id="1749"/>
            <p14:sldId id="1737"/>
            <p14:sldId id="1698"/>
            <p14:sldId id="1697"/>
            <p14:sldId id="1699"/>
            <p14:sldId id="1729"/>
            <p14:sldId id="1727"/>
            <p14:sldId id="1728"/>
            <p14:sldId id="1700"/>
            <p14:sldId id="1701"/>
            <p14:sldId id="1702"/>
            <p14:sldId id="1703"/>
            <p14:sldId id="1725"/>
            <p14:sldId id="1745"/>
          </p14:sldIdLst>
        </p14:section>
        <p14:section name="Navigation" id="{117F2A59-C7BB-4F54-8450-9727514DA23E}">
          <p14:sldIdLst>
            <p14:sldId id="1706"/>
            <p14:sldId id="1741"/>
            <p14:sldId id="1742"/>
            <p14:sldId id="1705"/>
            <p14:sldId id="1708"/>
            <p14:sldId id="1709"/>
            <p14:sldId id="1730"/>
            <p14:sldId id="1731"/>
            <p14:sldId id="1732"/>
            <p14:sldId id="1738"/>
            <p14:sldId id="1740"/>
            <p14:sldId id="1751"/>
          </p14:sldIdLst>
        </p14:section>
        <p14:section name="Review" id="{7B03064C-538D-4435-8FAF-A2FF6288207C}">
          <p14:sldIdLst>
            <p14:sldId id="1551"/>
            <p14:sldId id="1735"/>
            <p14:sldId id="174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A2B"/>
    <a:srgbClr val="D8691E"/>
    <a:srgbClr val="D4EDD3"/>
    <a:srgbClr val="CC0099"/>
    <a:srgbClr val="0033CC"/>
    <a:srgbClr val="FF0000"/>
    <a:srgbClr val="FFFF00"/>
    <a:srgbClr val="CCFF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69826" autoAdjust="0"/>
  </p:normalViewPr>
  <p:slideViewPr>
    <p:cSldViewPr snapToGrid="0">
      <p:cViewPr>
        <p:scale>
          <a:sx n="75" d="100"/>
          <a:sy n="75" d="100"/>
        </p:scale>
        <p:origin x="-2580" y="-378"/>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p:scale>
          <a:sx n="100" d="100"/>
          <a:sy n="100" d="100"/>
        </p:scale>
        <p:origin x="-3462"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4FD5893-8596-41BE-B17A-C2C6AEE2D454}" type="slidenum">
              <a:rPr lang="en-US" altLang="en-US"/>
              <a:pPr>
                <a:defRPr/>
              </a:pPr>
              <a:t>‹#›</a:t>
            </a:fld>
            <a:endParaRPr lang="en-US" altLang="en-US"/>
          </a:p>
        </p:txBody>
      </p:sp>
    </p:spTree>
    <p:extLst>
      <p:ext uri="{BB962C8B-B14F-4D97-AF65-F5344CB8AC3E}">
        <p14:creationId xmlns:p14="http://schemas.microsoft.com/office/powerpoint/2010/main" val="14761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Locations - </a:t>
            </a:r>
            <a:fld id="{3CD668BF-BFCD-4060-AAC6-3714979B845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789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5951209-242F-4C52-A715-C64E7A3E4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4028007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894C2B5-8981-47AF-AF6F-83DE83CF184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27075"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747E3C0-7C8D-4581-99B7-E5443EE6454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a:p>
            <a:pPr eaLnBrk="1" hangingPunct="1"/>
            <a:r>
              <a:rPr lang="en-US" dirty="0" smtClean="0"/>
              <a:t>The wizard shown above is from ExampleCenter, which is a non-business Guidewire application used to test and build examples of Guidewire platform functionality. Wizards are implemented differently in each business-oriented Guidewire application. Multiple examples of wizards appear on the following slides, one for each of the primary applications.</a:t>
            </a:r>
          </a:p>
          <a:p>
            <a:pPr eaLnBrk="1" hangingPunct="1"/>
            <a:endParaRPr lang="en-US"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C515773-8150-41CA-8BAC-588307A1FDC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New Claim Wizard (also known as the First Notice of Loss (FNOL) Wizard). It is used to create claims.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B9DFEC4-E5C4-4BED-B2C7-D2AE314C8BA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Submission Wizard, which is used to create and modify submissions. A submission ends when it is withdrawn or bound. A bound submission is a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64FCE0C-1781-42E3-B5DC-E0C81FAF292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Multiple Payment Wizard, which is used to credit multiple accounts and their policies with multiple payments in a single business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A99B34-DE70-4067-8778-54CE801D718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35191B7-3B9B-40C9-8D50-21BAB1EED8C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workspace is an area of the user interface that runs across the bottom. It is visible only when a screen is displayed within it. It is the one area of the user interface that is not always visible.</a:t>
            </a:r>
          </a:p>
          <a:p>
            <a:pPr eaLnBrk="1" hangingPunct="1"/>
            <a:endParaRPr lang="en-US" dirty="0" smtClean="0"/>
          </a:p>
          <a:p>
            <a:pPr eaLnBrk="1" hangingPunct="1"/>
            <a:r>
              <a:rPr lang="en-US" dirty="0" smtClean="0"/>
              <a:t>If multiple worksheets are rendered at one time, the tabs across the top of the worksheets can be used to navigate between worksheets.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93CB349-28FA-4823-BB69-3A9A6C3805C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use forwards to:</a:t>
            </a:r>
          </a:p>
          <a:p>
            <a:pPr lvl="1" eaLnBrk="1" hangingPunct="1"/>
            <a:r>
              <a:rPr lang="en-US" smtClean="0"/>
              <a:t>Modify data before navigating </a:t>
            </a:r>
          </a:p>
          <a:p>
            <a:pPr lvl="1" eaLnBrk="1" hangingPunct="1"/>
            <a:r>
              <a:rPr lang="en-US" smtClean="0"/>
              <a:t>Determine the destination location based on the data context or the user’s permissions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4C75771-D7A4-41B8-92ED-4651790522D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Exit points are typically used to let users easily access other applications, such as a reporting application.</a:t>
            </a:r>
          </a:p>
          <a:p>
            <a:pPr eaLnBrk="1" hangingPunct="1"/>
            <a:r>
              <a:rPr lang="en-US"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FEB8A1CA-9DEB-4E46-A535-494B50329F6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658813" y="358775"/>
            <a:ext cx="5518150" cy="4138613"/>
          </a:xfrm>
          <a:ln/>
        </p:spPr>
      </p:sp>
      <p:sp>
        <p:nvSpPr>
          <p:cNvPr id="55301" name="Rectangle 3"/>
          <p:cNvSpPr>
            <a:spLocks noGrp="1" noChangeArrowheads="1"/>
          </p:cNvSpPr>
          <p:nvPr>
            <p:ph type="body" idx="1"/>
          </p:nvPr>
        </p:nvSpPr>
        <p:spPr>
          <a:xfrm>
            <a:off x="523875" y="4654550"/>
            <a:ext cx="5818188"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contains a single screen in the screen area.</a:t>
            </a:r>
          </a:p>
          <a:p>
            <a:pPr eaLnBrk="1" hangingPunct="1"/>
            <a:endParaRPr lang="en-US" dirty="0" smtClean="0"/>
          </a:p>
          <a:p>
            <a:pPr eaLnBrk="1" hangingPunct="1"/>
            <a:r>
              <a:rPr lang="en-US" dirty="0" smtClean="0"/>
              <a:t>A popup contains a single screen and is designed to return the user to the previous location once the work on the popup screen is complete.</a:t>
            </a:r>
          </a:p>
          <a:p>
            <a:pPr eaLnBrk="1" hangingPunct="1"/>
            <a:endParaRPr lang="en-US" dirty="0" smtClean="0"/>
          </a:p>
          <a:p>
            <a:pPr eaLnBrk="1" hangingPunct="1"/>
            <a:r>
              <a:rPr lang="en-US" dirty="0" smtClean="0"/>
              <a:t>A worksheet contains a single screen and a tab (on the bottom) in the workspace frame.</a:t>
            </a:r>
          </a:p>
          <a:p>
            <a:pPr eaLnBrk="1" hangingPunct="1"/>
            <a:endParaRPr lang="en-US" dirty="0" smtClean="0"/>
          </a:p>
          <a:p>
            <a:pPr eaLnBrk="1" hangingPunct="1"/>
            <a:r>
              <a:rPr lang="en-US" dirty="0" smtClean="0"/>
              <a:t>A location group groups a set of menu links (and their associated locations), a set of menu actions, and an info bar.</a:t>
            </a:r>
          </a:p>
          <a:p>
            <a:pPr eaLnBrk="1" hangingPunct="1"/>
            <a:endParaRPr lang="en-US" dirty="0" smtClean="0"/>
          </a:p>
          <a:p>
            <a:pPr eaLnBrk="1" hangingPunct="1"/>
            <a:r>
              <a:rPr lang="en-US" dirty="0" smtClean="0"/>
              <a:t>A wizard contains multiple screens in a specific order and a toolbar to work through the wizard.</a:t>
            </a:r>
          </a:p>
          <a:p>
            <a:pPr eaLnBrk="1" hangingPunct="1"/>
            <a:endParaRPr lang="en-US" dirty="0" smtClean="0"/>
          </a:p>
          <a:p>
            <a:pPr eaLnBrk="1" hangingPunct="1"/>
            <a:r>
              <a:rPr lang="en-US" dirty="0" smtClean="0"/>
              <a:t>A forward contains logic to execute before navigating to another location.</a:t>
            </a:r>
          </a:p>
          <a:p>
            <a:pPr eaLnBrk="1" hangingPunct="1"/>
            <a:endParaRPr lang="en-US" dirty="0" smtClean="0"/>
          </a:p>
          <a:p>
            <a:pPr eaLnBrk="1" hangingPunct="1"/>
            <a:r>
              <a:rPr lang="en-US" dirty="0" smtClean="0"/>
              <a:t>An exit point points to a URL outside of the PolicyCenter application.</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0">
              <a:buFontTx/>
              <a:buNone/>
            </a:pPr>
            <a:r>
              <a:rPr lang="en-US" dirty="0"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product-specific behaviors.)</a:t>
            </a:r>
          </a:p>
          <a:p>
            <a:endParaRPr lang="en-US" dirty="0"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DB0C446-0AAF-47D1-BD0A-B6191761215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62C1F30-5764-4A62-8FE0-663F9DE96D6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A08C0AF-BFAE-488C-9F54-A9FD93EBA0C9}"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C5A8852A-4812-4064-ABF4-5C3468625CB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Almost every widget that executes a navigation when clicked does so through the widget's "action" property. The only exception to this are the screen links in a location group's sidebar, which use a </a:t>
            </a:r>
            <a:r>
              <a:rPr lang="en-US" dirty="0" err="1" smtClean="0"/>
              <a:t>LocationRef</a:t>
            </a:r>
            <a:r>
              <a:rPr lang="en-US" dirty="0" smtClean="0"/>
              <a:t> property instead.</a:t>
            </a:r>
          </a:p>
          <a:p>
            <a:pPr eaLnBrk="1" hangingPunct="1"/>
            <a:endParaRPr lang="en-US" dirty="0" smtClean="0"/>
          </a:p>
          <a:p>
            <a:pPr eaLnBrk="1" hangingPunct="1"/>
            <a:r>
              <a:rPr lang="en-US" dirty="0" smtClean="0"/>
              <a:t>A menu item is an atomic widget typically found in menus (or menu items sets). It consists of a label that one can click to execute an action.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6BA4223-5E97-4CC3-BB31-88A245C7344F}"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B77B387-599F-4166-8AD8-7904DEFA0D2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79A891D-28C2-42E6-8917-929BA6981B9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9206E53-F39E-4B44-8153-99AD101FC3FC}"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50BDBCB-125F-469D-834C-3DFA0751944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730FE25-1381-4F05-A233-9052EE40CE8C}"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D2361823-B8AB-48FC-9D35-2F9E5FF609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69D3476-DD06-4353-B862-EC803B6B68C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5E51C9E-B034-4BC0-9AE9-7C793E5EFE6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150EBA9-CFB0-4D5C-81BD-EC8C100ACED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 and PolicyCenter, navigation to a wizard typically uses go(). In BillingCenter, navigation to a wizard typically uses push().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5B354CB-9042-44E6-977D-C597282A7818}"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28663" y="630238"/>
            <a:ext cx="5430837"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492F20A9-E63F-4981-B8FF-B07F107EB2E0}"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Location group and wizard</a:t>
            </a:r>
          </a:p>
          <a:p>
            <a:pPr marL="209550" indent="-209550" eaLnBrk="1" hangingPunct="1"/>
            <a:r>
              <a:rPr lang="en-US" dirty="0" smtClean="0"/>
              <a:t>2) Worksheet</a:t>
            </a:r>
          </a:p>
          <a:p>
            <a:pPr marL="209550" indent="-209550" eaLnBrk="1" hangingPunct="1"/>
            <a:r>
              <a:rPr lang="en-US" dirty="0" smtClean="0"/>
              <a:t>3) Forward</a:t>
            </a:r>
          </a:p>
          <a:p>
            <a:pPr marL="209550" indent="-209550" eaLnBrk="1" hangingPunct="1"/>
            <a:r>
              <a:rPr lang="en-US" dirty="0" smtClean="0"/>
              <a:t>4) Exit point</a:t>
            </a:r>
          </a:p>
          <a:p>
            <a:pPr marL="209550" indent="-209550" eaLnBrk="1" hangingPunct="1"/>
            <a:r>
              <a:rPr lang="en-US" dirty="0" smtClean="0"/>
              <a:t>5)	Use go to navigate to pages, location groups, wizards, and forwards.</a:t>
            </a:r>
          </a:p>
          <a:p>
            <a:pPr marL="209550" indent="-209550" eaLnBrk="1" hangingPunct="1"/>
            <a:r>
              <a:rPr lang="en-US" dirty="0" smtClean="0"/>
              <a:t>	Use push to navigate to popups and exit points.</a:t>
            </a:r>
          </a:p>
          <a:p>
            <a:pPr marL="209550" indent="-209550" eaLnBrk="1" hangingPunct="1"/>
            <a:r>
              <a:rPr lang="en-US" dirty="0" smtClean="0"/>
              <a:t>	Use </a:t>
            </a:r>
            <a:r>
              <a:rPr lang="en-US" dirty="0" err="1" smtClean="0"/>
              <a:t>goInWorkspace</a:t>
            </a:r>
            <a:r>
              <a:rPr lang="en-US" dirty="0" smtClean="0"/>
              <a:t> to navigate to worksheets.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504F311-F838-425D-8FEA-FA618E070C44}"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D89C08-550A-4427-806F-473E503DF0E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0898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0A2E06D7-6E9C-4C39-B456-47A59063AED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locations do not contain a screen: a Forward references Pages and an Exit Point references external web locations.</a:t>
            </a:r>
          </a:p>
          <a:p>
            <a:pPr eaLnBrk="1" hangingPunct="1"/>
            <a:endParaRPr lang="en-US" dirty="0" smtClean="0"/>
          </a:p>
          <a:p>
            <a:pPr eaLnBrk="1" hangingPunct="1"/>
            <a:r>
              <a:rPr lang="en-US" dirty="0" err="1" smtClean="0"/>
              <a:t>LocationGroups</a:t>
            </a:r>
            <a:r>
              <a:rPr lang="en-US" dirty="0" smtClean="0"/>
              <a:t> indirectly reference screens by </a:t>
            </a:r>
            <a:r>
              <a:rPr lang="en-US" dirty="0" err="1" smtClean="0"/>
              <a:t>meansof</a:t>
            </a:r>
            <a:r>
              <a:rPr lang="en-US" dirty="0" smtClean="0"/>
              <a:t> the </a:t>
            </a:r>
            <a:r>
              <a:rPr lang="en-US" dirty="0" err="1" smtClean="0"/>
              <a:t>LocationRef</a:t>
            </a:r>
            <a:r>
              <a:rPr lang="en-US" dirty="0" smtClean="0"/>
              <a:t>, which points to a Page. </a:t>
            </a:r>
          </a:p>
          <a:p>
            <a:pPr eaLnBrk="1" hangingPunct="1"/>
            <a:r>
              <a:rPr lang="en-US" dirty="0" smtClean="0"/>
              <a:t>If a location references multiple screens, then the first screen referenced by the location is displayed by default.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2CF5BEB4-3B7E-477F-B33A-F68F9CF2FB8F}"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 Most of the pages in the Guidewire base applications are child locations to a location group, though it is not a requirement that they be.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FD6369C-545D-48FF-9DD1-5C94541D800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pPr eaLnBrk="1" hangingPunct="1"/>
            <a:r>
              <a:rPr lang="en-US" smtClean="0"/>
              <a:t>All the pages in a location group share a common info bar, actions menu, and side bar.</a:t>
            </a:r>
          </a:p>
          <a:p>
            <a:pPr lvl="1" eaLnBrk="1" hangingPunct="1"/>
            <a:r>
              <a:rPr lang="en-US"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lvl="1" eaLnBrk="1" hangingPunct="1"/>
            <a:r>
              <a:rPr lang="en-US" smtClean="0"/>
              <a:t>The actions menu is the menu accessible by clicking the "Actions" control.</a:t>
            </a:r>
          </a:p>
          <a:p>
            <a:pPr lvl="1" eaLnBrk="1" hangingPunct="1"/>
            <a:r>
              <a:rPr lang="en-US" smtClean="0"/>
              <a:t>The side bar appears on the left of the screen and contains a set of links to the pages in the location group.</a:t>
            </a:r>
          </a:p>
          <a:p>
            <a:pPr eaLnBrk="1" hangingPunct="1"/>
            <a:r>
              <a:rPr lang="en-US"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ABContactLG location group, and a second widget that should specifically navigate to the Addresses page in the ABContactLG location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70480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6380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44577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190480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4259000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4437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93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96022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59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034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102583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0413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2489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7EE73FC5-321C-449B-9827-7228628CF90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 id="2147483757"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Introduction to Locations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January 24,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882900"/>
            <a:ext cx="8369300" cy="3208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r>
              <a:rPr lang="en-US" smtClean="0"/>
              <a:t>Wizards</a:t>
            </a:r>
          </a:p>
        </p:txBody>
      </p:sp>
      <p:sp>
        <p:nvSpPr>
          <p:cNvPr id="12292" name="Rectangle 3"/>
          <p:cNvSpPr>
            <a:spLocks noGrp="1" noChangeArrowheads="1"/>
          </p:cNvSpPr>
          <p:nvPr>
            <p:ph idx="1"/>
          </p:nvPr>
        </p:nvSpPr>
        <p:spPr/>
        <p:txBody>
          <a:bodyPr/>
          <a:lstStyle/>
          <a:p>
            <a:r>
              <a:rPr lang="en-US" dirty="0" smtClean="0"/>
              <a:t>A </a:t>
            </a:r>
            <a:r>
              <a:rPr lang="en-US" b="1" dirty="0" smtClean="0"/>
              <a:t>wizard</a:t>
            </a:r>
            <a:r>
              <a:rPr lang="en-US" dirty="0" smtClean="0"/>
              <a:t> is an ordered collection of screens </a:t>
            </a:r>
            <a:br>
              <a:rPr lang="en-US" dirty="0" smtClean="0"/>
            </a:br>
            <a:r>
              <a:rPr lang="en-US" dirty="0" smtClean="0"/>
              <a:t>used to execute a complex business process</a:t>
            </a:r>
          </a:p>
          <a:p>
            <a:pPr lvl="1"/>
            <a:r>
              <a:rPr lang="en-US" dirty="0" smtClean="0"/>
              <a:t>Single info bar, actions menu, and side bar</a:t>
            </a:r>
          </a:p>
          <a:p>
            <a:pPr lvl="1"/>
            <a:r>
              <a:rPr lang="en-US" dirty="0" smtClean="0"/>
              <a:t>Includes toolbar with Back and Next buttons</a:t>
            </a:r>
          </a:p>
        </p:txBody>
      </p:sp>
      <p:sp>
        <p:nvSpPr>
          <p:cNvPr id="12293" name="Text Box 5"/>
          <p:cNvSpPr txBox="1">
            <a:spLocks noChangeArrowheads="1"/>
          </p:cNvSpPr>
          <p:nvPr/>
        </p:nvSpPr>
        <p:spPr bwMode="auto">
          <a:xfrm>
            <a:off x="4356100" y="296545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2294" name="Text Box 8"/>
          <p:cNvSpPr txBox="1">
            <a:spLocks noChangeArrowheads="1"/>
          </p:cNvSpPr>
          <p:nvPr/>
        </p:nvSpPr>
        <p:spPr bwMode="auto">
          <a:xfrm>
            <a:off x="2386013" y="350361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2295" name="Text Box 9"/>
          <p:cNvSpPr txBox="1">
            <a:spLocks noChangeArrowheads="1"/>
          </p:cNvSpPr>
          <p:nvPr/>
        </p:nvSpPr>
        <p:spPr bwMode="auto">
          <a:xfrm>
            <a:off x="1557338" y="6099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9900"/>
                </a:solidFill>
              </a:rPr>
              <a:t>Side bar</a:t>
            </a:r>
          </a:p>
        </p:txBody>
      </p:sp>
      <p:sp>
        <p:nvSpPr>
          <p:cNvPr id="12296" name="Line 17"/>
          <p:cNvSpPr>
            <a:spLocks noChangeShapeType="1"/>
          </p:cNvSpPr>
          <p:nvPr/>
        </p:nvSpPr>
        <p:spPr bwMode="auto">
          <a:xfrm>
            <a:off x="1785938" y="5057775"/>
            <a:ext cx="2141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0"/>
          <p:cNvGrpSpPr>
            <a:grpSpLocks/>
          </p:cNvGrpSpPr>
          <p:nvPr/>
        </p:nvGrpSpPr>
        <p:grpSpPr bwMode="auto">
          <a:xfrm>
            <a:off x="1754188" y="4052888"/>
            <a:ext cx="1130300" cy="420687"/>
            <a:chOff x="1105" y="2427"/>
            <a:chExt cx="712" cy="265"/>
          </a:xfrm>
        </p:grpSpPr>
        <p:sp>
          <p:nvSpPr>
            <p:cNvPr id="12354" name="Line 1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55" name="Group 19"/>
            <p:cNvGrpSpPr>
              <a:grpSpLocks/>
            </p:cNvGrpSpPr>
            <p:nvPr/>
          </p:nvGrpSpPr>
          <p:grpSpPr bwMode="auto">
            <a:xfrm>
              <a:off x="1529" y="2427"/>
              <a:ext cx="288" cy="265"/>
              <a:chOff x="2371" y="1333"/>
              <a:chExt cx="1641" cy="1516"/>
            </a:xfrm>
          </p:grpSpPr>
          <p:sp>
            <p:nvSpPr>
              <p:cNvPr id="12356"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7"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8" name="Group 31"/>
          <p:cNvGrpSpPr>
            <a:grpSpLocks/>
          </p:cNvGrpSpPr>
          <p:nvPr/>
        </p:nvGrpSpPr>
        <p:grpSpPr bwMode="auto">
          <a:xfrm>
            <a:off x="1754188" y="4489450"/>
            <a:ext cx="1130300" cy="420688"/>
            <a:chOff x="1105" y="2427"/>
            <a:chExt cx="712" cy="265"/>
          </a:xfrm>
        </p:grpSpPr>
        <p:sp>
          <p:nvSpPr>
            <p:cNvPr id="12342" name="Line 32"/>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43" name="Group 33"/>
            <p:cNvGrpSpPr>
              <a:grpSpLocks/>
            </p:cNvGrpSpPr>
            <p:nvPr/>
          </p:nvGrpSpPr>
          <p:grpSpPr bwMode="auto">
            <a:xfrm>
              <a:off x="1529" y="2427"/>
              <a:ext cx="288" cy="265"/>
              <a:chOff x="2371" y="1333"/>
              <a:chExt cx="1641" cy="1516"/>
            </a:xfrm>
          </p:grpSpPr>
          <p:sp>
            <p:nvSpPr>
              <p:cNvPr id="12344"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6"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44"/>
          <p:cNvGrpSpPr>
            <a:grpSpLocks/>
          </p:cNvGrpSpPr>
          <p:nvPr/>
        </p:nvGrpSpPr>
        <p:grpSpPr bwMode="auto">
          <a:xfrm>
            <a:off x="1754188" y="5272088"/>
            <a:ext cx="1130300" cy="420687"/>
            <a:chOff x="1105" y="2427"/>
            <a:chExt cx="712" cy="265"/>
          </a:xfrm>
        </p:grpSpPr>
        <p:sp>
          <p:nvSpPr>
            <p:cNvPr id="12330" name="Line 45"/>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31" name="Group 46"/>
            <p:cNvGrpSpPr>
              <a:grpSpLocks/>
            </p:cNvGrpSpPr>
            <p:nvPr/>
          </p:nvGrpSpPr>
          <p:grpSpPr bwMode="auto">
            <a:xfrm>
              <a:off x="1529" y="2427"/>
              <a:ext cx="288" cy="265"/>
              <a:chOff x="2371" y="1333"/>
              <a:chExt cx="1641" cy="1516"/>
            </a:xfrm>
          </p:grpSpPr>
          <p:sp>
            <p:nvSpPr>
              <p:cNvPr id="12332"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57"/>
          <p:cNvGrpSpPr>
            <a:grpSpLocks/>
          </p:cNvGrpSpPr>
          <p:nvPr/>
        </p:nvGrpSpPr>
        <p:grpSpPr bwMode="auto">
          <a:xfrm>
            <a:off x="1754188" y="5694363"/>
            <a:ext cx="1130300" cy="420687"/>
            <a:chOff x="1105" y="2427"/>
            <a:chExt cx="712" cy="265"/>
          </a:xfrm>
        </p:grpSpPr>
        <p:sp>
          <p:nvSpPr>
            <p:cNvPr id="12318" name="Line 5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19" name="Group 59"/>
            <p:cNvGrpSpPr>
              <a:grpSpLocks/>
            </p:cNvGrpSpPr>
            <p:nvPr/>
          </p:nvGrpSpPr>
          <p:grpSpPr bwMode="auto">
            <a:xfrm>
              <a:off x="1529" y="2427"/>
              <a:ext cx="288" cy="265"/>
              <a:chOff x="2371" y="1333"/>
              <a:chExt cx="1641" cy="1516"/>
            </a:xfrm>
          </p:grpSpPr>
          <p:sp>
            <p:nvSpPr>
              <p:cNvPr id="1232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1" name="Text Box 70"/>
          <p:cNvSpPr txBox="1">
            <a:spLocks noChangeArrowheads="1"/>
          </p:cNvSpPr>
          <p:nvPr/>
        </p:nvSpPr>
        <p:spPr bwMode="auto">
          <a:xfrm>
            <a:off x="2466975" y="40878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1</a:t>
            </a:r>
          </a:p>
        </p:txBody>
      </p:sp>
      <p:sp>
        <p:nvSpPr>
          <p:cNvPr id="12302" name="Text Box 71"/>
          <p:cNvSpPr txBox="1">
            <a:spLocks noChangeArrowheads="1"/>
          </p:cNvSpPr>
          <p:nvPr/>
        </p:nvSpPr>
        <p:spPr bwMode="auto">
          <a:xfrm>
            <a:off x="2466975" y="45513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2</a:t>
            </a:r>
          </a:p>
        </p:txBody>
      </p:sp>
      <p:sp>
        <p:nvSpPr>
          <p:cNvPr id="12303" name="Text Box 72"/>
          <p:cNvSpPr txBox="1">
            <a:spLocks noChangeArrowheads="1"/>
          </p:cNvSpPr>
          <p:nvPr/>
        </p:nvSpPr>
        <p:spPr bwMode="auto">
          <a:xfrm>
            <a:off x="2466975" y="53197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4</a:t>
            </a:r>
          </a:p>
        </p:txBody>
      </p:sp>
      <p:sp>
        <p:nvSpPr>
          <p:cNvPr id="12304" name="Text Box 73"/>
          <p:cNvSpPr txBox="1">
            <a:spLocks noChangeArrowheads="1"/>
          </p:cNvSpPr>
          <p:nvPr/>
        </p:nvSpPr>
        <p:spPr bwMode="auto">
          <a:xfrm>
            <a:off x="2466975" y="5754688"/>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5</a:t>
            </a:r>
          </a:p>
        </p:txBody>
      </p:sp>
      <p:grpSp>
        <p:nvGrpSpPr>
          <p:cNvPr id="12305" name="Group 75"/>
          <p:cNvGrpSpPr>
            <a:grpSpLocks/>
          </p:cNvGrpSpPr>
          <p:nvPr/>
        </p:nvGrpSpPr>
        <p:grpSpPr bwMode="auto">
          <a:xfrm>
            <a:off x="7472363" y="4810125"/>
            <a:ext cx="1249362" cy="1152525"/>
            <a:chOff x="2371" y="1333"/>
            <a:chExt cx="1641" cy="1516"/>
          </a:xfrm>
        </p:grpSpPr>
        <p:sp>
          <p:nvSpPr>
            <p:cNvPr id="1230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6" name="Text Box 74"/>
          <p:cNvSpPr txBox="1">
            <a:spLocks noChangeArrowheads="1"/>
          </p:cNvSpPr>
          <p:nvPr/>
        </p:nvSpPr>
        <p:spPr bwMode="auto">
          <a:xfrm>
            <a:off x="7850188" y="5145088"/>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a:t>3</a:t>
            </a:r>
          </a:p>
        </p:txBody>
      </p:sp>
      <p:sp>
        <p:nvSpPr>
          <p:cNvPr id="12307" name="Rectangle 86"/>
          <p:cNvSpPr>
            <a:spLocks noChangeArrowheads="1"/>
          </p:cNvSpPr>
          <p:nvPr/>
        </p:nvSpPr>
        <p:spPr bwMode="auto">
          <a:xfrm>
            <a:off x="473075" y="2809875"/>
            <a:ext cx="8512175" cy="35718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738" y="914400"/>
            <a:ext cx="1212340" cy="121615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6565323" cy="453369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title"/>
          </p:nvPr>
        </p:nvSpPr>
        <p:spPr/>
        <p:txBody>
          <a:bodyPr/>
          <a:lstStyle/>
          <a:p>
            <a:r>
              <a:rPr lang="en-US" smtClean="0"/>
              <a:t>Wizard example: ClaimCenter</a:t>
            </a:r>
            <a:endParaRPr lang="en-US" dirty="0" smtClean="0"/>
          </a:p>
        </p:txBody>
      </p:sp>
      <p:sp>
        <p:nvSpPr>
          <p:cNvPr id="13316" name="Rectangle 3"/>
          <p:cNvSpPr>
            <a:spLocks noGrp="1" noChangeArrowheads="1"/>
          </p:cNvSpPr>
          <p:nvPr>
            <p:ph idx="1"/>
          </p:nvPr>
        </p:nvSpPr>
        <p:spPr>
          <a:xfrm>
            <a:off x="519113" y="5652655"/>
            <a:ext cx="8318500" cy="748145"/>
          </a:xfrm>
        </p:spPr>
        <p:txBody>
          <a:bodyPr/>
          <a:lstStyle/>
          <a:p>
            <a:r>
              <a:rPr lang="en-US" dirty="0" smtClean="0"/>
              <a:t>ClaimCenter wizards are used primarily to create new claims and issue payments</a:t>
            </a:r>
          </a:p>
        </p:txBody>
      </p:sp>
      <p:sp>
        <p:nvSpPr>
          <p:cNvPr id="13317" name="Line 6"/>
          <p:cNvSpPr>
            <a:spLocks noChangeShapeType="1"/>
          </p:cNvSpPr>
          <p:nvPr/>
        </p:nvSpPr>
        <p:spPr bwMode="auto">
          <a:xfrm flipV="1">
            <a:off x="2362199" y="1923329"/>
            <a:ext cx="733425" cy="450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9" y="917574"/>
            <a:ext cx="6661149" cy="453066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339" name="Rectangle 2"/>
          <p:cNvSpPr>
            <a:spLocks noGrp="1" noChangeArrowheads="1"/>
          </p:cNvSpPr>
          <p:nvPr>
            <p:ph type="title"/>
          </p:nvPr>
        </p:nvSpPr>
        <p:spPr/>
        <p:txBody>
          <a:bodyPr/>
          <a:lstStyle/>
          <a:p>
            <a:r>
              <a:rPr lang="en-US" smtClean="0"/>
              <a:t>Wizard example: PolicyCenter</a:t>
            </a:r>
          </a:p>
        </p:txBody>
      </p:sp>
      <p:sp>
        <p:nvSpPr>
          <p:cNvPr id="14340" name="Rectangle 3"/>
          <p:cNvSpPr>
            <a:spLocks noGrp="1" noChangeArrowheads="1"/>
          </p:cNvSpPr>
          <p:nvPr>
            <p:ph idx="1"/>
          </p:nvPr>
        </p:nvSpPr>
        <p:spPr>
          <a:xfrm>
            <a:off x="519113" y="5664200"/>
            <a:ext cx="8318500" cy="736600"/>
          </a:xfrm>
        </p:spPr>
        <p:txBody>
          <a:bodyPr/>
          <a:lstStyle/>
          <a:p>
            <a:r>
              <a:rPr lang="en-US" dirty="0" smtClean="0"/>
              <a:t>PolicyCenter wizards are used to create, modify, renew, or cancel policies</a:t>
            </a:r>
          </a:p>
        </p:txBody>
      </p:sp>
      <p:sp>
        <p:nvSpPr>
          <p:cNvPr id="14341" name="Line 5"/>
          <p:cNvSpPr>
            <a:spLocks noChangeShapeType="1"/>
          </p:cNvSpPr>
          <p:nvPr/>
        </p:nvSpPr>
        <p:spPr bwMode="auto">
          <a:xfrm flipV="1">
            <a:off x="1579563" y="2074863"/>
            <a:ext cx="319087" cy="3079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image003"/>
          <p:cNvPicPr>
            <a:picLocks noChangeAspect="1" noChangeArrowheads="1"/>
          </p:cNvPicPr>
          <p:nvPr/>
        </p:nvPicPr>
        <p:blipFill rotWithShape="1">
          <a:blip r:embed="rId3">
            <a:extLst>
              <a:ext uri="{28A0092B-C50C-407E-A947-70E740481C1C}">
                <a14:useLocalDpi xmlns:a14="http://schemas.microsoft.com/office/drawing/2010/main" val="0"/>
              </a:ext>
            </a:extLst>
          </a:blip>
          <a:srcRect t="-2" b="-112"/>
          <a:stretch/>
        </p:blipFill>
        <p:spPr bwMode="auto">
          <a:xfrm>
            <a:off x="519113" y="914400"/>
            <a:ext cx="7469187" cy="460347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Wizard example: BillingCenter</a:t>
            </a:r>
          </a:p>
        </p:txBody>
      </p:sp>
      <p:sp>
        <p:nvSpPr>
          <p:cNvPr id="15364" name="Rectangle 3"/>
          <p:cNvSpPr>
            <a:spLocks noGrp="1" noChangeArrowheads="1"/>
          </p:cNvSpPr>
          <p:nvPr>
            <p:ph idx="1"/>
          </p:nvPr>
        </p:nvSpPr>
        <p:spPr>
          <a:xfrm>
            <a:off x="519113" y="5664200"/>
            <a:ext cx="8318500" cy="736600"/>
          </a:xfrm>
        </p:spPr>
        <p:txBody>
          <a:bodyPr/>
          <a:lstStyle/>
          <a:p>
            <a:r>
              <a:rPr lang="en-US" dirty="0" smtClean="0"/>
              <a:t>BillingCenter wizards are used to enter payments as well as to create or modify producers and accounts as needed</a:t>
            </a:r>
          </a:p>
        </p:txBody>
      </p:sp>
      <p:sp>
        <p:nvSpPr>
          <p:cNvPr id="7" name="AutoShape 33"/>
          <p:cNvSpPr>
            <a:spLocks noChangeArrowheads="1"/>
          </p:cNvSpPr>
          <p:nvPr/>
        </p:nvSpPr>
        <p:spPr bwMode="auto">
          <a:xfrm>
            <a:off x="1767608" y="2329083"/>
            <a:ext cx="2690092" cy="55381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w="3175"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Worksheets</a:t>
            </a:r>
          </a:p>
        </p:txBody>
      </p:sp>
      <p:sp>
        <p:nvSpPr>
          <p:cNvPr id="17412" name="Rectangle 3"/>
          <p:cNvSpPr>
            <a:spLocks noGrp="1" noChangeArrowheads="1"/>
          </p:cNvSpPr>
          <p:nvPr>
            <p:ph idx="1"/>
          </p:nvPr>
        </p:nvSpPr>
        <p:spPr/>
        <p:txBody>
          <a:bodyPr/>
          <a:lstStyle/>
          <a:p>
            <a:r>
              <a:rPr lang="en-US" dirty="0" smtClean="0"/>
              <a:t>A </a:t>
            </a:r>
            <a:r>
              <a:rPr lang="en-US" b="1" dirty="0" smtClean="0"/>
              <a:t>worksheet</a:t>
            </a:r>
            <a:r>
              <a:rPr lang="en-US" dirty="0" smtClean="0"/>
              <a:t> contains a single screen </a:t>
            </a:r>
            <a:br>
              <a:rPr lang="en-US" dirty="0" smtClean="0"/>
            </a:br>
            <a:r>
              <a:rPr lang="en-US" dirty="0" smtClean="0"/>
              <a:t>rendered in the workspace frame</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368" y="1897059"/>
            <a:ext cx="3549548" cy="459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rect Name"/>
          <p:cNvSpPr/>
          <p:nvPr/>
        </p:nvSpPr>
        <p:spPr bwMode="auto">
          <a:xfrm>
            <a:off x="2822166" y="4539650"/>
            <a:ext cx="3499740" cy="1915455"/>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 Name"/>
          <p:cNvSpPr/>
          <p:nvPr/>
        </p:nvSpPr>
        <p:spPr bwMode="auto">
          <a:xfrm>
            <a:off x="5251014" y="4360897"/>
            <a:ext cx="1424471"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Worksheet</a:t>
            </a:r>
            <a:endParaRPr lang="en-US" dirty="0">
              <a:solidFill>
                <a:schemeClr val="bg1"/>
              </a:solidFill>
            </a:endParaRPr>
          </a:p>
        </p:txBody>
      </p:sp>
      <p:grpSp>
        <p:nvGrpSpPr>
          <p:cNvPr id="17414" name="Group 5"/>
          <p:cNvGrpSpPr>
            <a:grpSpLocks/>
          </p:cNvGrpSpPr>
          <p:nvPr/>
        </p:nvGrpSpPr>
        <p:grpSpPr bwMode="auto">
          <a:xfrm>
            <a:off x="5574413" y="5420919"/>
            <a:ext cx="695836" cy="642443"/>
            <a:chOff x="2371" y="1333"/>
            <a:chExt cx="1641" cy="1516"/>
          </a:xfrm>
        </p:grpSpPr>
        <p:sp>
          <p:nvSpPr>
            <p:cNvPr id="17416"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8"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53" y="914400"/>
            <a:ext cx="1216152" cy="1381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Forwards</a:t>
            </a:r>
          </a:p>
        </p:txBody>
      </p:sp>
      <p:sp>
        <p:nvSpPr>
          <p:cNvPr id="18436" name="Rectangle 3"/>
          <p:cNvSpPr>
            <a:spLocks noGrp="1" noChangeArrowheads="1"/>
          </p:cNvSpPr>
          <p:nvPr>
            <p:ph idx="1"/>
          </p:nvPr>
        </p:nvSpPr>
        <p:spPr>
          <a:xfrm>
            <a:off x="519113" y="914400"/>
            <a:ext cx="8318500" cy="2109788"/>
          </a:xfrm>
        </p:spPr>
        <p:txBody>
          <a:bodyPr/>
          <a:lstStyle/>
          <a:p>
            <a:r>
              <a:rPr lang="en-US" dirty="0" smtClean="0"/>
              <a:t>A </a:t>
            </a:r>
            <a:r>
              <a:rPr lang="en-US" b="1" dirty="0" smtClean="0"/>
              <a:t>forward</a:t>
            </a:r>
            <a:r>
              <a:rPr lang="en-US" dirty="0" smtClean="0"/>
              <a:t> contains logic to execute before </a:t>
            </a:r>
            <a:br>
              <a:rPr lang="en-US" dirty="0" smtClean="0"/>
            </a:br>
            <a:r>
              <a:rPr lang="en-US" dirty="0" smtClean="0"/>
              <a:t>navigating to another location</a:t>
            </a:r>
          </a:p>
          <a:p>
            <a:pPr lvl="1"/>
            <a:r>
              <a:rPr lang="en-US" dirty="0" smtClean="0"/>
              <a:t>Often involves </a:t>
            </a:r>
            <a:br>
              <a:rPr lang="en-US" dirty="0" smtClean="0"/>
            </a:br>
            <a:r>
              <a:rPr lang="en-US" dirty="0" smtClean="0"/>
              <a:t>deciding which </a:t>
            </a:r>
            <a:br>
              <a:rPr lang="en-US" dirty="0" smtClean="0"/>
            </a:br>
            <a:r>
              <a:rPr lang="en-US" dirty="0" smtClean="0"/>
              <a:t>location to </a:t>
            </a:r>
            <a:br>
              <a:rPr lang="en-US" dirty="0" smtClean="0"/>
            </a:br>
            <a:r>
              <a:rPr lang="en-US" dirty="0" smtClean="0"/>
              <a:t>navigate to</a:t>
            </a:r>
          </a:p>
          <a:p>
            <a:endParaRPr lang="en-US" dirty="0" smtClean="0"/>
          </a:p>
        </p:txBody>
      </p:sp>
      <p:sp>
        <p:nvSpPr>
          <p:cNvPr id="18437" name="Text Box 5"/>
          <p:cNvSpPr txBox="1">
            <a:spLocks noChangeArrowheads="1"/>
          </p:cNvSpPr>
          <p:nvPr/>
        </p:nvSpPr>
        <p:spPr bwMode="auto">
          <a:xfrm>
            <a:off x="5352856" y="2596671"/>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ContactTabForward</a:t>
            </a:r>
            <a:endParaRPr lang="en-US" sz="1800" dirty="0">
              <a:solidFill>
                <a:schemeClr val="bg1"/>
              </a:solidFill>
            </a:endParaRPr>
          </a:p>
        </p:txBody>
      </p:sp>
      <p:sp>
        <p:nvSpPr>
          <p:cNvPr id="18438" name="Text Box 6"/>
          <p:cNvSpPr txBox="1">
            <a:spLocks noChangeArrowheads="1"/>
          </p:cNvSpPr>
          <p:nvPr/>
        </p:nvSpPr>
        <p:spPr bwMode="auto">
          <a:xfrm>
            <a:off x="1982788" y="3732289"/>
            <a:ext cx="184604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2F6A2B"/>
                </a:solidFill>
              </a:rPr>
              <a:t>Yes</a:t>
            </a:r>
          </a:p>
        </p:txBody>
      </p:sp>
      <p:sp>
        <p:nvSpPr>
          <p:cNvPr id="18441" name="Text Box 14"/>
          <p:cNvSpPr txBox="1">
            <a:spLocks noChangeArrowheads="1"/>
          </p:cNvSpPr>
          <p:nvPr/>
        </p:nvSpPr>
        <p:spPr bwMode="auto">
          <a:xfrm>
            <a:off x="519113" y="6181725"/>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ABContactSummaryPage</a:t>
            </a:r>
            <a:endParaRPr lang="en-US" sz="1800" dirty="0">
              <a:solidFill>
                <a:schemeClr val="bg1"/>
              </a:solidFill>
            </a:endParaRPr>
          </a:p>
        </p:txBody>
      </p:sp>
      <p:sp>
        <p:nvSpPr>
          <p:cNvPr id="18443" name="Text Box 18"/>
          <p:cNvSpPr txBox="1">
            <a:spLocks noChangeArrowheads="1"/>
          </p:cNvSpPr>
          <p:nvPr/>
        </p:nvSpPr>
        <p:spPr bwMode="auto">
          <a:xfrm>
            <a:off x="5338853" y="3732289"/>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No</a:t>
            </a:r>
          </a:p>
        </p:txBody>
      </p:sp>
      <p:sp>
        <p:nvSpPr>
          <p:cNvPr id="18444" name="Text Box 19"/>
          <p:cNvSpPr txBox="1">
            <a:spLocks noChangeArrowheads="1"/>
          </p:cNvSpPr>
          <p:nvPr/>
        </p:nvSpPr>
        <p:spPr bwMode="auto">
          <a:xfrm>
            <a:off x="6056313" y="61817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NoContactPage</a:t>
            </a:r>
            <a:endParaRPr lang="en-US" sz="1800" dirty="0">
              <a:solidFill>
                <a:schemeClr val="bg1"/>
              </a:solidFill>
            </a:endParaRPr>
          </a:p>
        </p:txBody>
      </p:sp>
      <p:pic>
        <p:nvPicPr>
          <p:cNvPr id="21" name="Picture 11" descr="C:\Users\sluersen\AppData\Local\Temp\SNAGHTML1d825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833" y="2208852"/>
            <a:ext cx="1538023" cy="4975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Flowchart: Decision 3"/>
          <p:cNvSpPr/>
          <p:nvPr/>
        </p:nvSpPr>
        <p:spPr bwMode="auto">
          <a:xfrm>
            <a:off x="3828835" y="3036169"/>
            <a:ext cx="1510018" cy="1268261"/>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sz="1600" dirty="0">
                <a:solidFill>
                  <a:schemeClr val="accent1"/>
                </a:solidFill>
              </a:rPr>
              <a:t>Viewed </a:t>
            </a: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Contacts</a:t>
            </a:r>
            <a:r>
              <a:rPr lang="en-US" sz="1600" dirty="0">
                <a:solidFill>
                  <a:schemeClr val="accent1"/>
                </a:solidFill>
              </a:rPr>
              <a:t>?</a:t>
            </a:r>
          </a:p>
        </p:txBody>
      </p:sp>
      <p:cxnSp>
        <p:nvCxnSpPr>
          <p:cNvPr id="26" name="Straight Arrow Connector 4"/>
          <p:cNvCxnSpPr>
            <a:cxnSpLocks noChangeShapeType="1"/>
            <a:stCxn id="4" idx="1"/>
            <a:endCxn id="11271" idx="0"/>
          </p:cNvCxnSpPr>
          <p:nvPr/>
        </p:nvCxnSpPr>
        <p:spPr bwMode="auto">
          <a:xfrm rot="10800000" flipV="1">
            <a:off x="1657365" y="3670300"/>
            <a:ext cx="2171470" cy="486540"/>
          </a:xfrm>
          <a:prstGeom prst="bentConnector2">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0"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6163645" y="4227729"/>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1271"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307154" y="4156840"/>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cxnSp>
        <p:nvCxnSpPr>
          <p:cNvPr id="32" name="Straight Arrow Connector 4"/>
          <p:cNvCxnSpPr>
            <a:cxnSpLocks noChangeShapeType="1"/>
            <a:stCxn id="4" idx="3"/>
            <a:endCxn id="11270" idx="0"/>
          </p:cNvCxnSpPr>
          <p:nvPr/>
        </p:nvCxnSpPr>
        <p:spPr bwMode="auto">
          <a:xfrm>
            <a:off x="5338853" y="3670300"/>
            <a:ext cx="2175003" cy="55742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Arrow Connector 4"/>
          <p:cNvCxnSpPr>
            <a:cxnSpLocks noChangeShapeType="1"/>
            <a:stCxn id="11268" idx="2"/>
            <a:endCxn id="4" idx="0"/>
          </p:cNvCxnSpPr>
          <p:nvPr/>
        </p:nvCxnSpPr>
        <p:spPr bwMode="auto">
          <a:xfrm flipH="1">
            <a:off x="4583844" y="2706448"/>
            <a:ext cx="1" cy="329721"/>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descr="C:\Users\sluersen\AppData\Local\Temp\SNAGHTML1cfb6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31" y="3132579"/>
            <a:ext cx="3255256" cy="317943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r>
              <a:rPr lang="en-US" smtClean="0"/>
              <a:t>Exit points</a:t>
            </a:r>
          </a:p>
        </p:txBody>
      </p:sp>
      <p:sp>
        <p:nvSpPr>
          <p:cNvPr id="19460" name="Rectangle 3"/>
          <p:cNvSpPr>
            <a:spLocks noGrp="1" noChangeArrowheads="1"/>
          </p:cNvSpPr>
          <p:nvPr>
            <p:ph idx="1"/>
          </p:nvPr>
        </p:nvSpPr>
        <p:spPr/>
        <p:txBody>
          <a:bodyPr/>
          <a:lstStyle/>
          <a:p>
            <a:r>
              <a:rPr lang="en-US" dirty="0" smtClean="0"/>
              <a:t>An </a:t>
            </a:r>
            <a:r>
              <a:rPr lang="en-US" b="1" dirty="0" smtClean="0"/>
              <a:t>exit point</a:t>
            </a:r>
            <a:r>
              <a:rPr lang="en-US" dirty="0" smtClean="0"/>
              <a:t> points to a URL outside </a:t>
            </a:r>
            <a:br>
              <a:rPr lang="en-US" dirty="0" smtClean="0"/>
            </a:br>
            <a:r>
              <a:rPr lang="en-US" dirty="0" smtClean="0"/>
              <a:t>of the Guidewire application</a:t>
            </a:r>
          </a:p>
          <a:p>
            <a:pPr lvl="1"/>
            <a:r>
              <a:rPr lang="en-US" dirty="0" smtClean="0"/>
              <a:t>Often used to </a:t>
            </a:r>
            <a:br>
              <a:rPr lang="en-US" dirty="0" smtClean="0"/>
            </a:br>
            <a:r>
              <a:rPr lang="en-US" dirty="0" smtClean="0"/>
              <a:t>access other </a:t>
            </a:r>
            <a:br>
              <a:rPr lang="en-US" dirty="0" smtClean="0"/>
            </a:br>
            <a:r>
              <a:rPr lang="en-US" dirty="0" smtClean="0"/>
              <a:t>applications </a:t>
            </a:r>
            <a:br>
              <a:rPr lang="en-US" dirty="0" smtClean="0"/>
            </a:br>
            <a:r>
              <a:rPr lang="en-US" dirty="0" smtClean="0"/>
              <a:t>or websites</a:t>
            </a:r>
          </a:p>
          <a:p>
            <a:pPr lvl="1"/>
            <a:r>
              <a:rPr lang="en-US" dirty="0" smtClean="0"/>
              <a:t>Does </a:t>
            </a:r>
            <a:r>
              <a:rPr lang="en-US" b="1" dirty="0" smtClean="0"/>
              <a:t>not</a:t>
            </a:r>
            <a:r>
              <a:rPr lang="en-US" dirty="0" smtClean="0"/>
              <a:t> </a:t>
            </a:r>
            <a:br>
              <a:rPr lang="en-US" dirty="0" smtClean="0"/>
            </a:br>
            <a:r>
              <a:rPr lang="en-US" dirty="0" smtClean="0"/>
              <a:t>contain </a:t>
            </a:r>
            <a:br>
              <a:rPr lang="en-US" dirty="0" smtClean="0"/>
            </a:br>
            <a:r>
              <a:rPr lang="en-US" dirty="0" smtClean="0"/>
              <a:t>(directly or </a:t>
            </a:r>
            <a:br>
              <a:rPr lang="en-US" dirty="0" smtClean="0"/>
            </a:br>
            <a:r>
              <a:rPr lang="en-US" dirty="0" smtClean="0"/>
              <a:t>indirectly) </a:t>
            </a:r>
            <a:br>
              <a:rPr lang="en-US" dirty="0" smtClean="0"/>
            </a:br>
            <a:r>
              <a:rPr lang="en-US" dirty="0" smtClean="0"/>
              <a:t>a screen </a:t>
            </a:r>
            <a:br>
              <a:rPr lang="en-US" dirty="0" smtClean="0"/>
            </a:br>
            <a:r>
              <a:rPr lang="en-US" dirty="0" smtClean="0"/>
              <a:t>widget</a:t>
            </a:r>
          </a:p>
          <a:p>
            <a:endParaRPr lang="en-US" dirty="0" smtClean="0"/>
          </a:p>
        </p:txBody>
      </p:sp>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112" y="1754999"/>
            <a:ext cx="1839788" cy="45570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9461" name="AutoShape 8"/>
          <p:cNvSpPr>
            <a:spLocks noChangeArrowheads="1"/>
          </p:cNvSpPr>
          <p:nvPr/>
        </p:nvSpPr>
        <p:spPr bwMode="auto">
          <a:xfrm>
            <a:off x="3433235" y="5980082"/>
            <a:ext cx="1606142" cy="25166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203" name="Picture 11" descr="C:\Users\sluersen\AppData\Local\Temp\SNAGHTML1d825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Arc 29"/>
          <p:cNvSpPr/>
          <p:nvPr/>
        </p:nvSpPr>
        <p:spPr bwMode="auto">
          <a:xfrm rot="16200000">
            <a:off x="5006446" y="5053274"/>
            <a:ext cx="2722919" cy="2884493"/>
          </a:xfrm>
          <a:prstGeom prst="arc">
            <a:avLst>
              <a:gd name="adj1" fmla="val 17340517"/>
              <a:gd name="adj2" fmla="val 205280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54" name="Group 223"/>
          <p:cNvGrpSpPr>
            <a:grpSpLocks/>
          </p:cNvGrpSpPr>
          <p:nvPr/>
        </p:nvGrpSpPr>
        <p:grpSpPr bwMode="auto">
          <a:xfrm>
            <a:off x="1409619" y="3714137"/>
            <a:ext cx="715962" cy="660400"/>
            <a:chOff x="2307" y="1036"/>
            <a:chExt cx="1397" cy="1290"/>
          </a:xfrm>
        </p:grpSpPr>
        <p:sp>
          <p:nvSpPr>
            <p:cNvPr id="55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5" name="Flowchart: Decision 454"/>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sp>
        <p:nvSpPr>
          <p:cNvPr id="20484" name="Rectangle 3"/>
          <p:cNvSpPr>
            <a:spLocks noGrp="1" noChangeArrowheads="1"/>
          </p:cNvSpPr>
          <p:nvPr>
            <p:ph type="title"/>
          </p:nvPr>
        </p:nvSpPr>
        <p:spPr/>
        <p:txBody>
          <a:bodyPr/>
          <a:lstStyle/>
          <a:p>
            <a:r>
              <a:rPr lang="en-US" dirty="0" smtClean="0"/>
              <a:t>Review of locations navigation</a:t>
            </a:r>
          </a:p>
        </p:txBody>
      </p:sp>
      <p:sp>
        <p:nvSpPr>
          <p:cNvPr id="20505" name="Text Box 137"/>
          <p:cNvSpPr txBox="1">
            <a:spLocks noChangeArrowheads="1"/>
          </p:cNvSpPr>
          <p:nvPr/>
        </p:nvSpPr>
        <p:spPr bwMode="auto">
          <a:xfrm>
            <a:off x="3515459" y="497103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sp>
        <p:nvSpPr>
          <p:cNvPr id="20506" name="Line 138"/>
          <p:cNvSpPr>
            <a:spLocks noChangeShapeType="1"/>
          </p:cNvSpPr>
          <p:nvPr/>
        </p:nvSpPr>
        <p:spPr bwMode="auto">
          <a:xfrm>
            <a:off x="3945836" y="5944679"/>
            <a:ext cx="842168"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7" name="Group 139"/>
          <p:cNvGrpSpPr>
            <a:grpSpLocks/>
          </p:cNvGrpSpPr>
          <p:nvPr/>
        </p:nvGrpSpPr>
        <p:grpSpPr bwMode="auto">
          <a:xfrm>
            <a:off x="3536261" y="5539866"/>
            <a:ext cx="685800" cy="684213"/>
            <a:chOff x="2589" y="2497"/>
            <a:chExt cx="946" cy="945"/>
          </a:xfrm>
        </p:grpSpPr>
        <p:sp>
          <p:nvSpPr>
            <p:cNvPr id="20649"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3"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5"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7"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6" name="Text Box 260"/>
          <p:cNvSpPr txBox="1">
            <a:spLocks noChangeArrowheads="1"/>
          </p:cNvSpPr>
          <p:nvPr/>
        </p:nvSpPr>
        <p:spPr bwMode="auto">
          <a:xfrm>
            <a:off x="497945" y="299934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7" name="Group 6"/>
          <p:cNvGrpSpPr/>
          <p:nvPr/>
        </p:nvGrpSpPr>
        <p:grpSpPr>
          <a:xfrm>
            <a:off x="516142" y="909638"/>
            <a:ext cx="2175124" cy="1462341"/>
            <a:chOff x="516142" y="909638"/>
            <a:chExt cx="2175124" cy="1462341"/>
          </a:xfrm>
        </p:grpSpPr>
        <p:sp>
          <p:nvSpPr>
            <p:cNvPr id="20499" name="Text Box 97"/>
            <p:cNvSpPr txBox="1">
              <a:spLocks noChangeArrowheads="1"/>
            </p:cNvSpPr>
            <p:nvPr/>
          </p:nvSpPr>
          <p:spPr bwMode="auto">
            <a:xfrm>
              <a:off x="519699" y="909638"/>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20500" name="Rectangle 99"/>
            <p:cNvSpPr>
              <a:spLocks noChangeAspect="1" noChangeArrowheads="1"/>
            </p:cNvSpPr>
            <p:nvPr/>
          </p:nvSpPr>
          <p:spPr bwMode="invGray">
            <a:xfrm>
              <a:off x="1361126" y="1369124"/>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02" name="Line 111"/>
            <p:cNvSpPr>
              <a:spLocks noChangeShapeType="1"/>
            </p:cNvSpPr>
            <p:nvPr/>
          </p:nvSpPr>
          <p:spPr bwMode="auto">
            <a:xfrm>
              <a:off x="926967" y="1865651"/>
              <a:ext cx="61220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3" name="Group 112"/>
            <p:cNvGrpSpPr>
              <a:grpSpLocks/>
            </p:cNvGrpSpPr>
            <p:nvPr/>
          </p:nvGrpSpPr>
          <p:grpSpPr bwMode="auto">
            <a:xfrm>
              <a:off x="516142" y="1444625"/>
              <a:ext cx="685800" cy="684213"/>
              <a:chOff x="2589" y="2497"/>
              <a:chExt cx="946" cy="945"/>
            </a:xfrm>
          </p:grpSpPr>
          <p:sp>
            <p:nvSpPr>
              <p:cNvPr id="2067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946" y="1229997"/>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6" name="Group 223"/>
            <p:cNvGrpSpPr>
              <a:grpSpLocks/>
            </p:cNvGrpSpPr>
            <p:nvPr/>
          </p:nvGrpSpPr>
          <p:grpSpPr bwMode="auto">
            <a:xfrm>
              <a:off x="1499745" y="1597451"/>
              <a:ext cx="715962" cy="660400"/>
              <a:chOff x="2307" y="1036"/>
              <a:chExt cx="1397" cy="1290"/>
            </a:xfrm>
          </p:grpSpPr>
          <p:sp>
            <p:nvSpPr>
              <p:cNvPr id="3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19"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20"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521"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0522" name="Group 223"/>
          <p:cNvGrpSpPr>
            <a:grpSpLocks/>
          </p:cNvGrpSpPr>
          <p:nvPr/>
        </p:nvGrpSpPr>
        <p:grpSpPr bwMode="auto">
          <a:xfrm>
            <a:off x="4704979" y="3997427"/>
            <a:ext cx="715962" cy="660400"/>
            <a:chOff x="2307" y="1036"/>
            <a:chExt cx="1397" cy="1290"/>
          </a:xfrm>
        </p:grpSpPr>
        <p:sp>
          <p:nvSpPr>
            <p:cNvPr id="2059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3" name="Text Box 234"/>
          <p:cNvSpPr txBox="1">
            <a:spLocks noChangeArrowheads="1"/>
          </p:cNvSpPr>
          <p:nvPr/>
        </p:nvSpPr>
        <p:spPr bwMode="auto">
          <a:xfrm>
            <a:off x="3517211" y="299161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sp>
        <p:nvSpPr>
          <p:cNvPr id="20524" name="Line 235"/>
          <p:cNvSpPr>
            <a:spLocks noChangeShapeType="1"/>
          </p:cNvSpPr>
          <p:nvPr/>
        </p:nvSpPr>
        <p:spPr bwMode="auto">
          <a:xfrm>
            <a:off x="3861423" y="3972674"/>
            <a:ext cx="76518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pic>
        <p:nvPicPr>
          <p:cNvPr id="33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3" name="Group 112"/>
          <p:cNvGrpSpPr>
            <a:grpSpLocks/>
          </p:cNvGrpSpPr>
          <p:nvPr/>
        </p:nvGrpSpPr>
        <p:grpSpPr bwMode="auto">
          <a:xfrm>
            <a:off x="3531572" y="3436099"/>
            <a:ext cx="685800" cy="684213"/>
            <a:chOff x="2589" y="2497"/>
            <a:chExt cx="946" cy="945"/>
          </a:xfrm>
        </p:grpSpPr>
        <p:sp>
          <p:nvSpPr>
            <p:cNvPr id="364"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7"/>
          <p:cNvGrpSpPr/>
          <p:nvPr/>
        </p:nvGrpSpPr>
        <p:grpSpPr>
          <a:xfrm>
            <a:off x="6610599" y="932375"/>
            <a:ext cx="2359559" cy="1717124"/>
            <a:chOff x="6153399" y="932375"/>
            <a:chExt cx="2359559" cy="1717124"/>
          </a:xfrm>
        </p:grpSpPr>
        <p:sp>
          <p:nvSpPr>
            <p:cNvPr id="451" name="Freeform 5"/>
            <p:cNvSpPr>
              <a:spLocks/>
            </p:cNvSpPr>
            <p:nvPr/>
          </p:nvSpPr>
          <p:spPr bwMode="invGray">
            <a:xfrm>
              <a:off x="70902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0486" name="Group 6"/>
            <p:cNvGrpSpPr>
              <a:grpSpLocks/>
            </p:cNvGrpSpPr>
            <p:nvPr/>
          </p:nvGrpSpPr>
          <p:grpSpPr bwMode="auto">
            <a:xfrm>
              <a:off x="7137649" y="1435825"/>
              <a:ext cx="715962" cy="660400"/>
              <a:chOff x="2307" y="1036"/>
              <a:chExt cx="1397" cy="1290"/>
            </a:xfrm>
          </p:grpSpPr>
          <p:sp>
            <p:nvSpPr>
              <p:cNvPr id="207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7" name="Line 17"/>
            <p:cNvSpPr>
              <a:spLocks noChangeShapeType="1"/>
            </p:cNvSpPr>
            <p:nvPr/>
          </p:nvSpPr>
          <p:spPr bwMode="auto">
            <a:xfrm>
              <a:off x="6460602" y="2004150"/>
              <a:ext cx="578622"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sp>
          <p:nvSpPr>
            <p:cNvPr id="20489" name="Text Box 41"/>
            <p:cNvSpPr txBox="1">
              <a:spLocks noChangeArrowheads="1"/>
            </p:cNvSpPr>
            <p:nvPr/>
          </p:nvSpPr>
          <p:spPr bwMode="auto">
            <a:xfrm>
              <a:off x="6153399" y="932375"/>
              <a:ext cx="202735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0490" name="Group 42"/>
            <p:cNvGrpSpPr>
              <a:grpSpLocks/>
            </p:cNvGrpSpPr>
            <p:nvPr/>
          </p:nvGrpSpPr>
          <p:grpSpPr bwMode="auto">
            <a:xfrm>
              <a:off x="7337673" y="1684897"/>
              <a:ext cx="715963" cy="660400"/>
              <a:chOff x="2307" y="1036"/>
              <a:chExt cx="1397" cy="1290"/>
            </a:xfrm>
          </p:grpSpPr>
          <p:sp>
            <p:nvSpPr>
              <p:cNvPr id="20735"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6"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7"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8"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9"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0"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1"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2"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4"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1" name="Group 53"/>
            <p:cNvGrpSpPr>
              <a:grpSpLocks/>
            </p:cNvGrpSpPr>
            <p:nvPr/>
          </p:nvGrpSpPr>
          <p:grpSpPr bwMode="auto">
            <a:xfrm>
              <a:off x="7446852" y="1934819"/>
              <a:ext cx="715962" cy="660400"/>
              <a:chOff x="2307" y="1036"/>
              <a:chExt cx="1397" cy="1290"/>
            </a:xfrm>
          </p:grpSpPr>
          <p:sp>
            <p:nvSpPr>
              <p:cNvPr id="20725"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6"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7"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8"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9"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0"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1"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2"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3"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4"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2" name="Text Box 64"/>
            <p:cNvSpPr txBox="1">
              <a:spLocks noChangeArrowheads="1"/>
            </p:cNvSpPr>
            <p:nvPr/>
          </p:nvSpPr>
          <p:spPr bwMode="auto">
            <a:xfrm>
              <a:off x="71408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0493" name="Text Box 65"/>
            <p:cNvSpPr txBox="1">
              <a:spLocks noChangeArrowheads="1"/>
            </p:cNvSpPr>
            <p:nvPr/>
          </p:nvSpPr>
          <p:spPr bwMode="auto">
            <a:xfrm>
              <a:off x="73313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0494" name="Text Box 66"/>
            <p:cNvSpPr txBox="1">
              <a:spLocks noChangeArrowheads="1"/>
            </p:cNvSpPr>
            <p:nvPr/>
          </p:nvSpPr>
          <p:spPr bwMode="auto">
            <a:xfrm>
              <a:off x="74690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grpSp>
          <p:nvGrpSpPr>
            <p:cNvPr id="386" name="Group 112"/>
            <p:cNvGrpSpPr>
              <a:grpSpLocks/>
            </p:cNvGrpSpPr>
            <p:nvPr/>
          </p:nvGrpSpPr>
          <p:grpSpPr bwMode="auto">
            <a:xfrm>
              <a:off x="6153399" y="1475004"/>
              <a:ext cx="685800" cy="684213"/>
              <a:chOff x="2589" y="2497"/>
              <a:chExt cx="946" cy="945"/>
            </a:xfrm>
          </p:grpSpPr>
          <p:sp>
            <p:nvSpPr>
              <p:cNvPr id="387"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43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2" name="Group 1"/>
          <p:cNvGrpSpPr/>
          <p:nvPr/>
        </p:nvGrpSpPr>
        <p:grpSpPr>
          <a:xfrm>
            <a:off x="491797" y="4975485"/>
            <a:ext cx="2206818" cy="1539945"/>
            <a:chOff x="6530975" y="896781"/>
            <a:chExt cx="2206818" cy="1539945"/>
          </a:xfrm>
        </p:grpSpPr>
        <p:sp>
          <p:nvSpPr>
            <p:cNvPr id="20518" name="Text Box 218"/>
            <p:cNvSpPr txBox="1">
              <a:spLocks noChangeArrowheads="1"/>
            </p:cNvSpPr>
            <p:nvPr/>
          </p:nvSpPr>
          <p:spPr bwMode="auto">
            <a:xfrm>
              <a:off x="6541011" y="896781"/>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5749" y="135300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4" name="Line 72"/>
            <p:cNvSpPr>
              <a:spLocks noChangeShapeType="1"/>
            </p:cNvSpPr>
            <p:nvPr/>
          </p:nvSpPr>
          <p:spPr bwMode="auto">
            <a:xfrm>
              <a:off x="6841653" y="1863278"/>
              <a:ext cx="712976"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13" name="Group 190"/>
            <p:cNvGrpSpPr>
              <a:grpSpLocks/>
            </p:cNvGrpSpPr>
            <p:nvPr/>
          </p:nvGrpSpPr>
          <p:grpSpPr bwMode="auto">
            <a:xfrm>
              <a:off x="6530975" y="1467485"/>
              <a:ext cx="685800" cy="684212"/>
              <a:chOff x="2589" y="2497"/>
              <a:chExt cx="946" cy="945"/>
            </a:xfrm>
          </p:grpSpPr>
          <p:sp>
            <p:nvSpPr>
              <p:cNvPr id="20605"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3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153" y="123282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525996" y="909638"/>
            <a:ext cx="2249874" cy="1728786"/>
            <a:chOff x="3432595" y="909638"/>
            <a:chExt cx="2249874" cy="1728786"/>
          </a:xfrm>
        </p:grpSpPr>
        <p:sp>
          <p:nvSpPr>
            <p:cNvPr id="20485" name="Freeform 5"/>
            <p:cNvSpPr>
              <a:spLocks/>
            </p:cNvSpPr>
            <p:nvPr/>
          </p:nvSpPr>
          <p:spPr bwMode="invGray">
            <a:xfrm>
              <a:off x="4374389"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496" name="Line 72"/>
            <p:cNvSpPr>
              <a:spLocks noChangeShapeType="1"/>
            </p:cNvSpPr>
            <p:nvPr/>
          </p:nvSpPr>
          <p:spPr bwMode="auto">
            <a:xfrm>
              <a:off x="3702826" y="1863278"/>
              <a:ext cx="683550"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497" name="Group 73"/>
            <p:cNvGrpSpPr>
              <a:grpSpLocks/>
            </p:cNvGrpSpPr>
            <p:nvPr/>
          </p:nvGrpSpPr>
          <p:grpSpPr bwMode="auto">
            <a:xfrm>
              <a:off x="3435769" y="1467485"/>
              <a:ext cx="685800" cy="684213"/>
              <a:chOff x="2589" y="2497"/>
              <a:chExt cx="946" cy="945"/>
            </a:xfrm>
          </p:grpSpPr>
          <p:sp>
            <p:nvSpPr>
              <p:cNvPr id="20703"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4"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5"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6"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7"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8"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9"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0"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1"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2"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3"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4"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5"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6"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7"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8"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9"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0"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1"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2"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3"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4"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8" name="Text Box 96"/>
            <p:cNvSpPr txBox="1">
              <a:spLocks noChangeArrowheads="1"/>
            </p:cNvSpPr>
            <p:nvPr/>
          </p:nvSpPr>
          <p:spPr bwMode="auto">
            <a:xfrm>
              <a:off x="3432595" y="909638"/>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pic>
          <p:nvPicPr>
            <p:cNvPr id="4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3829"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7" name="Group 303"/>
            <p:cNvGrpSpPr>
              <a:grpSpLocks/>
            </p:cNvGrpSpPr>
            <p:nvPr/>
          </p:nvGrpSpPr>
          <p:grpSpPr bwMode="auto">
            <a:xfrm>
              <a:off x="4331244" y="1579697"/>
              <a:ext cx="807968" cy="459970"/>
              <a:chOff x="1940" y="2334"/>
              <a:chExt cx="487" cy="208"/>
            </a:xfrm>
          </p:grpSpPr>
          <p:sp>
            <p:nvSpPr>
              <p:cNvPr id="438"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39"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0" name="Group 303"/>
            <p:cNvGrpSpPr>
              <a:grpSpLocks/>
            </p:cNvGrpSpPr>
            <p:nvPr/>
          </p:nvGrpSpPr>
          <p:grpSpPr bwMode="auto">
            <a:xfrm>
              <a:off x="4526299" y="1812020"/>
              <a:ext cx="807968" cy="459970"/>
              <a:chOff x="1940" y="2334"/>
              <a:chExt cx="487" cy="208"/>
            </a:xfrm>
          </p:grpSpPr>
          <p:sp>
            <p:nvSpPr>
              <p:cNvPr id="441"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2"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3" name="Group 303"/>
            <p:cNvGrpSpPr>
              <a:grpSpLocks/>
            </p:cNvGrpSpPr>
            <p:nvPr/>
          </p:nvGrpSpPr>
          <p:grpSpPr bwMode="auto">
            <a:xfrm>
              <a:off x="4625759" y="2056710"/>
              <a:ext cx="807968" cy="459970"/>
              <a:chOff x="1940" y="2334"/>
              <a:chExt cx="487" cy="208"/>
            </a:xfrm>
          </p:grpSpPr>
          <p:sp>
            <p:nvSpPr>
              <p:cNvPr id="444"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5"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pic>
        <p:nvPicPr>
          <p:cNvPr id="45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61"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16"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41"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42" name="Group 223"/>
          <p:cNvGrpSpPr>
            <a:grpSpLocks/>
          </p:cNvGrpSpPr>
          <p:nvPr/>
        </p:nvGrpSpPr>
        <p:grpSpPr bwMode="auto">
          <a:xfrm>
            <a:off x="1606276" y="3897726"/>
            <a:ext cx="715962" cy="660400"/>
            <a:chOff x="2307" y="1036"/>
            <a:chExt cx="1397" cy="1290"/>
          </a:xfrm>
        </p:grpSpPr>
        <p:sp>
          <p:nvSpPr>
            <p:cNvPr id="543"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0" name="icon Nav_popup"/>
          <p:cNvGrpSpPr>
            <a:grpSpLocks/>
          </p:cNvGrpSpPr>
          <p:nvPr/>
        </p:nvGrpSpPr>
        <p:grpSpPr bwMode="auto">
          <a:xfrm>
            <a:off x="484024" y="3537696"/>
            <a:ext cx="685800" cy="684213"/>
            <a:chOff x="2589" y="2497"/>
            <a:chExt cx="946" cy="945"/>
          </a:xfrm>
        </p:grpSpPr>
        <p:sp>
          <p:nvSpPr>
            <p:cNvPr id="34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 name="Arc 3"/>
          <p:cNvSpPr/>
          <p:nvPr/>
        </p:nvSpPr>
        <p:spPr bwMode="auto">
          <a:xfrm rot="2256859">
            <a:off x="868287" y="3687116"/>
            <a:ext cx="879147" cy="857681"/>
          </a:xfrm>
          <a:prstGeom prst="arc">
            <a:avLst>
              <a:gd name="adj1" fmla="val 10713746"/>
              <a:gd name="adj2" fmla="val 14253535"/>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6" name="Arc 2"/>
          <p:cNvSpPr/>
          <p:nvPr/>
        </p:nvSpPr>
        <p:spPr bwMode="auto">
          <a:xfrm rot="2256859">
            <a:off x="868287" y="3687116"/>
            <a:ext cx="879147" cy="857681"/>
          </a:xfrm>
          <a:prstGeom prst="arc">
            <a:avLst>
              <a:gd name="adj1" fmla="val 15163461"/>
              <a:gd name="adj2" fmla="val 20177421"/>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7" name="ARC 1"/>
          <p:cNvSpPr/>
          <p:nvPr/>
        </p:nvSpPr>
        <p:spPr bwMode="auto">
          <a:xfrm rot="2256859">
            <a:off x="868287" y="3679496"/>
            <a:ext cx="879147" cy="857681"/>
          </a:xfrm>
          <a:prstGeom prst="arc">
            <a:avLst>
              <a:gd name="adj1" fmla="val 20990255"/>
              <a:gd name="adj2" fmla="val 7986709"/>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smtClean="0"/>
              <a:t>Lessons on location configuration</a:t>
            </a:r>
          </a:p>
        </p:txBody>
      </p:sp>
      <p:sp>
        <p:nvSpPr>
          <p:cNvPr id="21510" name="Content Placeholder 2"/>
          <p:cNvSpPr>
            <a:spLocks noGrp="1"/>
          </p:cNvSpPr>
          <p:nvPr>
            <p:ph idx="1"/>
          </p:nvPr>
        </p:nvSpPr>
        <p:spPr>
          <a:xfrm>
            <a:off x="519113" y="914400"/>
            <a:ext cx="2668587" cy="5486400"/>
          </a:xfrm>
        </p:spPr>
        <p:txBody>
          <a:bodyPr/>
          <a:lstStyle/>
          <a:p>
            <a:r>
              <a:rPr lang="en-US" dirty="0" smtClean="0"/>
              <a:t>Popups are discussed in this course</a:t>
            </a:r>
          </a:p>
          <a:p>
            <a:r>
              <a:rPr lang="en-US" dirty="0" smtClean="0"/>
              <a:t>Pages, location groups, and wizards are discussed in the Application Config course for each product</a:t>
            </a:r>
          </a:p>
          <a:p>
            <a:r>
              <a:rPr lang="en-US" dirty="0" smtClean="0"/>
              <a:t>Worksheets, </a:t>
            </a:r>
            <a:br>
              <a:rPr lang="en-US" dirty="0" smtClean="0"/>
            </a:br>
            <a:r>
              <a:rPr lang="en-US" dirty="0" smtClean="0"/>
              <a:t>exit points, and forwards are not covered</a:t>
            </a:r>
          </a:p>
        </p:txBody>
      </p:sp>
      <p:sp>
        <p:nvSpPr>
          <p:cNvPr id="153" name="Text Box 260"/>
          <p:cNvSpPr txBox="1">
            <a:spLocks noChangeArrowheads="1"/>
          </p:cNvSpPr>
          <p:nvPr/>
        </p:nvSpPr>
        <p:spPr bwMode="auto">
          <a:xfrm>
            <a:off x="3521889" y="909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13" name="Group 12"/>
          <p:cNvGrpSpPr/>
          <p:nvPr/>
        </p:nvGrpSpPr>
        <p:grpSpPr>
          <a:xfrm>
            <a:off x="3530911" y="2722587"/>
            <a:ext cx="1333367" cy="1462341"/>
            <a:chOff x="3530911" y="2798787"/>
            <a:chExt cx="1333367" cy="1462341"/>
          </a:xfrm>
        </p:grpSpPr>
        <p:sp>
          <p:nvSpPr>
            <p:cNvPr id="155" name="Text Box 97"/>
            <p:cNvSpPr txBox="1">
              <a:spLocks noChangeArrowheads="1"/>
            </p:cNvSpPr>
            <p:nvPr/>
          </p:nvSpPr>
          <p:spPr bwMode="auto">
            <a:xfrm>
              <a:off x="3530911" y="2798787"/>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156" name="Rectangle 99"/>
            <p:cNvSpPr>
              <a:spLocks noChangeAspect="1" noChangeArrowheads="1"/>
            </p:cNvSpPr>
            <p:nvPr/>
          </p:nvSpPr>
          <p:spPr bwMode="invGray">
            <a:xfrm>
              <a:off x="3534138" y="3258273"/>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1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58" y="3119146"/>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0" name="Group 223"/>
            <p:cNvGrpSpPr>
              <a:grpSpLocks/>
            </p:cNvGrpSpPr>
            <p:nvPr/>
          </p:nvGrpSpPr>
          <p:grpSpPr bwMode="auto">
            <a:xfrm>
              <a:off x="3672757" y="3486600"/>
              <a:ext cx="715962" cy="660400"/>
              <a:chOff x="2307" y="1036"/>
              <a:chExt cx="1397" cy="1290"/>
            </a:xfrm>
          </p:grpSpPr>
          <p:sp>
            <p:nvSpPr>
              <p:cNvPr id="16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 name="Group 10"/>
          <p:cNvGrpSpPr/>
          <p:nvPr/>
        </p:nvGrpSpPr>
        <p:grpSpPr>
          <a:xfrm>
            <a:off x="3521487" y="4630673"/>
            <a:ext cx="1431925" cy="1725387"/>
            <a:chOff x="3521487" y="4645025"/>
            <a:chExt cx="1431925" cy="1725387"/>
          </a:xfrm>
        </p:grpSpPr>
        <p:sp>
          <p:nvSpPr>
            <p:cNvPr id="207" name="Text Box 234"/>
            <p:cNvSpPr txBox="1">
              <a:spLocks noChangeArrowheads="1"/>
            </p:cNvSpPr>
            <p:nvPr/>
          </p:nvSpPr>
          <p:spPr bwMode="auto">
            <a:xfrm>
              <a:off x="3521487" y="4645025"/>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grpSp>
          <p:nvGrpSpPr>
            <p:cNvPr id="5" name="Group 4"/>
            <p:cNvGrpSpPr/>
            <p:nvPr/>
          </p:nvGrpSpPr>
          <p:grpSpPr>
            <a:xfrm>
              <a:off x="3558549" y="4974402"/>
              <a:ext cx="1389602" cy="1396010"/>
              <a:chOff x="4405173" y="3320987"/>
              <a:chExt cx="1389602" cy="1396010"/>
            </a:xfrm>
          </p:grpSpPr>
          <p:sp>
            <p:nvSpPr>
              <p:cNvPr id="19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19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96" name="Group 223"/>
              <p:cNvGrpSpPr>
                <a:grpSpLocks/>
              </p:cNvGrpSpPr>
              <p:nvPr/>
            </p:nvGrpSpPr>
            <p:grpSpPr bwMode="auto">
              <a:xfrm>
                <a:off x="4704979" y="3997427"/>
                <a:ext cx="715962" cy="660400"/>
                <a:chOff x="2307" y="1036"/>
                <a:chExt cx="1397" cy="1290"/>
              </a:xfrm>
            </p:grpSpPr>
            <p:sp>
              <p:nvSpPr>
                <p:cNvPr id="19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7" name="Group 6"/>
          <p:cNvGrpSpPr/>
          <p:nvPr/>
        </p:nvGrpSpPr>
        <p:grpSpPr>
          <a:xfrm>
            <a:off x="7629584" y="2714649"/>
            <a:ext cx="1422691" cy="1704424"/>
            <a:chOff x="7547467" y="945075"/>
            <a:chExt cx="1422691" cy="1704424"/>
          </a:xfrm>
        </p:grpSpPr>
        <p:sp>
          <p:nvSpPr>
            <p:cNvPr id="234" name="Freeform 5"/>
            <p:cNvSpPr>
              <a:spLocks/>
            </p:cNvSpPr>
            <p:nvPr/>
          </p:nvSpPr>
          <p:spPr bwMode="invGray">
            <a:xfrm>
              <a:off x="75474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35" name="Group 6"/>
            <p:cNvGrpSpPr>
              <a:grpSpLocks/>
            </p:cNvGrpSpPr>
            <p:nvPr/>
          </p:nvGrpSpPr>
          <p:grpSpPr bwMode="auto">
            <a:xfrm>
              <a:off x="7594849" y="1435825"/>
              <a:ext cx="715962" cy="660400"/>
              <a:chOff x="2307" y="1036"/>
              <a:chExt cx="1397" cy="1290"/>
            </a:xfrm>
          </p:grpSpPr>
          <p:sp>
            <p:nvSpPr>
              <p:cNvPr id="286"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7" name="Text Box 41"/>
            <p:cNvSpPr txBox="1">
              <a:spLocks noChangeArrowheads="1"/>
            </p:cNvSpPr>
            <p:nvPr/>
          </p:nvSpPr>
          <p:spPr bwMode="auto">
            <a:xfrm>
              <a:off x="7547467" y="945075"/>
              <a:ext cx="109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38" name="Group 42"/>
            <p:cNvGrpSpPr>
              <a:grpSpLocks/>
            </p:cNvGrpSpPr>
            <p:nvPr/>
          </p:nvGrpSpPr>
          <p:grpSpPr bwMode="auto">
            <a:xfrm>
              <a:off x="7794873" y="1684897"/>
              <a:ext cx="715963" cy="660400"/>
              <a:chOff x="2307" y="1036"/>
              <a:chExt cx="1397" cy="1290"/>
            </a:xfrm>
          </p:grpSpPr>
          <p:sp>
            <p:nvSpPr>
              <p:cNvPr id="27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9" name="Group 53"/>
            <p:cNvGrpSpPr>
              <a:grpSpLocks/>
            </p:cNvGrpSpPr>
            <p:nvPr/>
          </p:nvGrpSpPr>
          <p:grpSpPr bwMode="auto">
            <a:xfrm>
              <a:off x="7904052" y="1934819"/>
              <a:ext cx="715962" cy="660400"/>
              <a:chOff x="2307" y="1036"/>
              <a:chExt cx="1397" cy="1290"/>
            </a:xfrm>
          </p:grpSpPr>
          <p:sp>
            <p:nvSpPr>
              <p:cNvPr id="26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0" name="Text Box 64"/>
            <p:cNvSpPr txBox="1">
              <a:spLocks noChangeArrowheads="1"/>
            </p:cNvSpPr>
            <p:nvPr/>
          </p:nvSpPr>
          <p:spPr bwMode="auto">
            <a:xfrm>
              <a:off x="75980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41" name="Text Box 65"/>
            <p:cNvSpPr txBox="1">
              <a:spLocks noChangeArrowheads="1"/>
            </p:cNvSpPr>
            <p:nvPr/>
          </p:nvSpPr>
          <p:spPr bwMode="auto">
            <a:xfrm>
              <a:off x="77885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42" name="Text Box 66"/>
            <p:cNvSpPr txBox="1">
              <a:spLocks noChangeArrowheads="1"/>
            </p:cNvSpPr>
            <p:nvPr/>
          </p:nvSpPr>
          <p:spPr bwMode="auto">
            <a:xfrm>
              <a:off x="79262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pic>
          <p:nvPicPr>
            <p:cNvPr id="24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15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9" name="Group 8"/>
          <p:cNvGrpSpPr/>
          <p:nvPr/>
        </p:nvGrpSpPr>
        <p:grpSpPr>
          <a:xfrm>
            <a:off x="5506497" y="4630674"/>
            <a:ext cx="1392044" cy="1539945"/>
            <a:chOff x="5485400" y="4658761"/>
            <a:chExt cx="1392044" cy="1539945"/>
          </a:xfrm>
        </p:grpSpPr>
        <p:sp>
          <p:nvSpPr>
            <p:cNvPr id="297" name="Text Box 218"/>
            <p:cNvSpPr txBox="1">
              <a:spLocks noChangeArrowheads="1"/>
            </p:cNvSpPr>
            <p:nvPr/>
          </p:nvSpPr>
          <p:spPr bwMode="auto">
            <a:xfrm>
              <a:off x="5553075" y="4658761"/>
              <a:ext cx="12976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29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400" y="511498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8804" y="499480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506497" y="2723060"/>
            <a:ext cx="2048033" cy="1728786"/>
            <a:chOff x="11562045" y="3016187"/>
            <a:chExt cx="2048033" cy="1728786"/>
          </a:xfrm>
        </p:grpSpPr>
        <p:sp>
          <p:nvSpPr>
            <p:cNvPr id="328" name="Text Box 96"/>
            <p:cNvSpPr txBox="1">
              <a:spLocks noChangeArrowheads="1"/>
            </p:cNvSpPr>
            <p:nvPr/>
          </p:nvSpPr>
          <p:spPr bwMode="auto">
            <a:xfrm>
              <a:off x="11577796" y="3016187"/>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grpSp>
          <p:nvGrpSpPr>
            <p:cNvPr id="4" name="Group 3"/>
            <p:cNvGrpSpPr/>
            <p:nvPr/>
          </p:nvGrpSpPr>
          <p:grpSpPr>
            <a:xfrm>
              <a:off x="11562045" y="3347325"/>
              <a:ext cx="1351225" cy="1397648"/>
              <a:chOff x="4424645" y="1240776"/>
              <a:chExt cx="1351225" cy="1397648"/>
            </a:xfrm>
          </p:grpSpPr>
          <p:sp>
            <p:nvSpPr>
              <p:cNvPr id="325" name="Freeform 5"/>
              <p:cNvSpPr>
                <a:spLocks/>
              </p:cNvSpPr>
              <p:nvPr/>
            </p:nvSpPr>
            <p:spPr bwMode="invGray">
              <a:xfrm>
                <a:off x="4467790"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3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7230"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0" name="Group 303"/>
              <p:cNvGrpSpPr>
                <a:grpSpLocks/>
              </p:cNvGrpSpPr>
              <p:nvPr/>
            </p:nvGrpSpPr>
            <p:grpSpPr bwMode="auto">
              <a:xfrm>
                <a:off x="4424645" y="1579697"/>
                <a:ext cx="807968" cy="459970"/>
                <a:chOff x="1940" y="2334"/>
                <a:chExt cx="487" cy="208"/>
              </a:xfrm>
            </p:grpSpPr>
            <p:sp>
              <p:nvSpPr>
                <p:cNvPr id="337"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8"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1" name="Group 303"/>
              <p:cNvGrpSpPr>
                <a:grpSpLocks/>
              </p:cNvGrpSpPr>
              <p:nvPr/>
            </p:nvGrpSpPr>
            <p:grpSpPr bwMode="auto">
              <a:xfrm>
                <a:off x="4619700" y="1812020"/>
                <a:ext cx="807968" cy="459970"/>
                <a:chOff x="1940" y="2334"/>
                <a:chExt cx="487" cy="208"/>
              </a:xfrm>
            </p:grpSpPr>
            <p:sp>
              <p:nvSpPr>
                <p:cNvPr id="335"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6"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2" name="Group 303"/>
              <p:cNvGrpSpPr>
                <a:grpSpLocks/>
              </p:cNvGrpSpPr>
              <p:nvPr/>
            </p:nvGrpSpPr>
            <p:grpSpPr bwMode="auto">
              <a:xfrm>
                <a:off x="4719160" y="2056710"/>
                <a:ext cx="807968" cy="459970"/>
                <a:chOff x="1940" y="2334"/>
                <a:chExt cx="487" cy="208"/>
              </a:xfrm>
            </p:grpSpPr>
            <p:sp>
              <p:nvSpPr>
                <p:cNvPr id="33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4"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grpSp>
      <p:grpSp>
        <p:nvGrpSpPr>
          <p:cNvPr id="10" name="Group 9"/>
          <p:cNvGrpSpPr/>
          <p:nvPr/>
        </p:nvGrpSpPr>
        <p:grpSpPr>
          <a:xfrm>
            <a:off x="7451626" y="4630673"/>
            <a:ext cx="1495414" cy="1527345"/>
            <a:chOff x="7451626" y="4630673"/>
            <a:chExt cx="1495414" cy="1527345"/>
          </a:xfrm>
        </p:grpSpPr>
        <p:sp>
          <p:nvSpPr>
            <p:cNvPr id="128" name="Text Box 137"/>
            <p:cNvSpPr txBox="1">
              <a:spLocks noChangeArrowheads="1"/>
            </p:cNvSpPr>
            <p:nvPr/>
          </p:nvSpPr>
          <p:spPr bwMode="auto">
            <a:xfrm>
              <a:off x="7451626" y="463067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grpSp>
          <p:nvGrpSpPr>
            <p:cNvPr id="6" name="Group 5"/>
            <p:cNvGrpSpPr/>
            <p:nvPr/>
          </p:nvGrpSpPr>
          <p:grpSpPr>
            <a:xfrm>
              <a:off x="7491493" y="4971833"/>
              <a:ext cx="1455547" cy="1186185"/>
              <a:chOff x="4355426" y="5312193"/>
              <a:chExt cx="1455547" cy="1186185"/>
            </a:xfrm>
          </p:grpSpPr>
          <p:sp>
            <p:nvSpPr>
              <p:cNvPr id="127" name="Flowchart: Decision 126"/>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pic>
            <p:nvPicPr>
              <p:cNvPr id="36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62"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363"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grpSp>
      </p:grpSp>
      <p:grpSp>
        <p:nvGrpSpPr>
          <p:cNvPr id="8" name="Group 7"/>
          <p:cNvGrpSpPr/>
          <p:nvPr/>
        </p:nvGrpSpPr>
        <p:grpSpPr>
          <a:xfrm>
            <a:off x="3231831" y="1223994"/>
            <a:ext cx="1606762" cy="1310549"/>
            <a:chOff x="1084187" y="3313699"/>
            <a:chExt cx="1606762" cy="1310549"/>
          </a:xfrm>
        </p:grpSpPr>
        <p:sp>
          <p:nvSpPr>
            <p:cNvPr id="115"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16" name="Group 223"/>
            <p:cNvGrpSpPr>
              <a:grpSpLocks/>
            </p:cNvGrpSpPr>
            <p:nvPr/>
          </p:nvGrpSpPr>
          <p:grpSpPr bwMode="auto">
            <a:xfrm>
              <a:off x="1409619" y="3714137"/>
              <a:ext cx="715962" cy="660400"/>
              <a:chOff x="2307" y="1036"/>
              <a:chExt cx="1397" cy="1290"/>
            </a:xfrm>
          </p:grpSpPr>
          <p:sp>
            <p:nvSpPr>
              <p:cNvPr id="1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4"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365" name="Group 223"/>
            <p:cNvGrpSpPr>
              <a:grpSpLocks/>
            </p:cNvGrpSpPr>
            <p:nvPr/>
          </p:nvGrpSpPr>
          <p:grpSpPr bwMode="auto">
            <a:xfrm>
              <a:off x="1606276" y="3897726"/>
              <a:ext cx="715962" cy="660400"/>
              <a:chOff x="2307" y="1036"/>
              <a:chExt cx="1397" cy="1290"/>
            </a:xfrm>
          </p:grpSpPr>
          <p:sp>
            <p:nvSpPr>
              <p:cNvPr id="366"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0" name="Arc 3"/>
            <p:cNvSpPr/>
            <p:nvPr/>
          </p:nvSpPr>
          <p:spPr bwMode="auto">
            <a:xfrm rot="2256859">
              <a:off x="1185787" y="3687116"/>
              <a:ext cx="879147" cy="857681"/>
            </a:xfrm>
            <a:prstGeom prst="arc">
              <a:avLst>
                <a:gd name="adj1" fmla="val 15104920"/>
                <a:gd name="adj2" fmla="val 17776548"/>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2" name="ARC 1"/>
            <p:cNvSpPr/>
            <p:nvPr/>
          </p:nvSpPr>
          <p:spPr bwMode="auto">
            <a:xfrm rot="2256859">
              <a:off x="1084187" y="3704896"/>
              <a:ext cx="879147" cy="857681"/>
            </a:xfrm>
            <a:prstGeom prst="arc">
              <a:avLst>
                <a:gd name="adj1" fmla="val 530377"/>
                <a:gd name="adj2" fmla="val 12268200"/>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Location fundamentals</a:t>
            </a:r>
          </a:p>
          <a:p>
            <a:pPr>
              <a:lnSpc>
                <a:spcPct val="150000"/>
              </a:lnSpc>
              <a:buFont typeface="Arial" charset="0"/>
              <a:buChar char="•"/>
            </a:pPr>
            <a:r>
              <a:rPr lang="en-US" sz="2800" dirty="0" smtClean="0"/>
              <a:t>Enable navigation to a location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35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dirty="0" smtClean="0"/>
              <a:t>Most atomic widgets have an action property</a:t>
            </a:r>
          </a:p>
          <a:p>
            <a:pPr lvl="1"/>
            <a:r>
              <a:rPr lang="en-US" sz="2000" dirty="0" smtClean="0"/>
              <a:t>Can be set to a Gosu statement</a:t>
            </a:r>
          </a:p>
          <a:p>
            <a:pPr lvl="1"/>
            <a:r>
              <a:rPr lang="en-US" sz="2000" dirty="0" smtClean="0"/>
              <a:t>When set, atomic widget becomes clickable</a:t>
            </a:r>
          </a:p>
          <a:p>
            <a:pPr lvl="1"/>
            <a:r>
              <a:rPr lang="en-US" sz="2000" dirty="0" smtClean="0"/>
              <a:t>When clicked, Gosu statement is executed</a:t>
            </a:r>
          </a:p>
        </p:txBody>
      </p:sp>
      <p:sp>
        <p:nvSpPr>
          <p:cNvPr id="23560" name="Text Box 12"/>
          <p:cNvSpPr txBox="1">
            <a:spLocks noChangeArrowheads="1"/>
          </p:cNvSpPr>
          <p:nvPr/>
        </p:nvSpPr>
        <p:spPr bwMode="auto">
          <a:xfrm>
            <a:off x="519113"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menu item</a:t>
            </a:r>
          </a:p>
        </p:txBody>
      </p:sp>
      <p:sp>
        <p:nvSpPr>
          <p:cNvPr id="23561" name="Text Box 13"/>
          <p:cNvSpPr txBox="1">
            <a:spLocks noChangeArrowheads="1"/>
          </p:cNvSpPr>
          <p:nvPr/>
        </p:nvSpPr>
        <p:spPr bwMode="auto">
          <a:xfrm>
            <a:off x="4370388"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cell</a:t>
            </a:r>
          </a:p>
        </p:txBody>
      </p:sp>
      <p:sp>
        <p:nvSpPr>
          <p:cNvPr id="12"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892427"/>
            <a:ext cx="2554287" cy="18938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519113" y="5816600"/>
            <a:ext cx="7251700" cy="765175"/>
          </a:xfrm>
        </p:spPr>
        <p:txBody>
          <a:bodyPr/>
          <a:lstStyle/>
          <a:p>
            <a:pPr>
              <a:buFont typeface="Arial" charset="0"/>
              <a:buChar char="•"/>
            </a:pPr>
            <a:r>
              <a:rPr lang="en-US" dirty="0" smtClean="0"/>
              <a:t>One common example of atomic widget action is navigation to a location</a:t>
            </a:r>
          </a:p>
          <a:p>
            <a:pPr lvl="1"/>
            <a:endParaRPr lang="en-US" dirty="0" smtClean="0"/>
          </a:p>
        </p:txBody>
      </p:sp>
      <p:sp>
        <p:nvSpPr>
          <p:cNvPr id="24586" name="Text Box 12"/>
          <p:cNvSpPr txBox="1">
            <a:spLocks noChangeArrowheads="1"/>
          </p:cNvSpPr>
          <p:nvPr/>
        </p:nvSpPr>
        <p:spPr bwMode="auto">
          <a:xfrm>
            <a:off x="246856" y="4805363"/>
            <a:ext cx="378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menu </a:t>
            </a:r>
            <a:r>
              <a:rPr lang="en-US" dirty="0" smtClean="0"/>
              <a:t>item</a:t>
            </a:r>
            <a:br>
              <a:rPr lang="en-US" dirty="0" smtClean="0"/>
            </a:br>
            <a:r>
              <a:rPr lang="en-US" dirty="0" smtClean="0"/>
              <a:t>navigates </a:t>
            </a:r>
            <a:r>
              <a:rPr lang="en-US" dirty="0"/>
              <a:t>to</a:t>
            </a:r>
            <a:br>
              <a:rPr lang="en-US" dirty="0"/>
            </a:br>
            <a:r>
              <a:rPr lang="en-US" dirty="0" err="1"/>
              <a:t>ContactNote</a:t>
            </a:r>
            <a:r>
              <a:rPr lang="en-US" dirty="0"/>
              <a:t> worksheet</a:t>
            </a:r>
          </a:p>
        </p:txBody>
      </p:sp>
      <p:sp>
        <p:nvSpPr>
          <p:cNvPr id="24587" name="Text Box 13"/>
          <p:cNvSpPr txBox="1">
            <a:spLocks noChangeArrowheads="1"/>
          </p:cNvSpPr>
          <p:nvPr/>
        </p:nvSpPr>
        <p:spPr bwMode="auto">
          <a:xfrm>
            <a:off x="4140349" y="5069086"/>
            <a:ext cx="460792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a:t>
            </a:r>
            <a:r>
              <a:rPr lang="en-US" dirty="0" smtClean="0"/>
              <a:t>cell navigates </a:t>
            </a:r>
            <a:r>
              <a:rPr lang="en-US" dirty="0"/>
              <a:t>to</a:t>
            </a:r>
            <a:br>
              <a:rPr lang="en-US" dirty="0"/>
            </a:br>
            <a:r>
              <a:rPr lang="en-US" dirty="0" err="1"/>
              <a:t>ABContactSummary</a:t>
            </a:r>
            <a:r>
              <a:rPr lang="en-US" dirty="0"/>
              <a:t> page</a:t>
            </a:r>
          </a:p>
        </p:txBody>
      </p:sp>
      <p:pic>
        <p:nvPicPr>
          <p:cNvPr id="245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2772571"/>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Straight Arrow Connector 4"/>
          <p:cNvCxnSpPr>
            <a:cxnSpLocks noChangeShapeType="1"/>
            <a:stCxn id="20" idx="2"/>
            <a:endCxn id="24588" idx="0"/>
          </p:cNvCxnSpPr>
          <p:nvPr/>
        </p:nvCxnSpPr>
        <p:spPr bwMode="auto">
          <a:xfrm rot="5400000">
            <a:off x="2070695" y="2455885"/>
            <a:ext cx="505005" cy="36807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Arrow Connector 4"/>
          <p:cNvCxnSpPr>
            <a:cxnSpLocks noChangeShapeType="1"/>
            <a:stCxn id="21" idx="2"/>
            <a:endCxn id="24589" idx="0"/>
          </p:cNvCxnSpPr>
          <p:nvPr/>
        </p:nvCxnSpPr>
        <p:spPr bwMode="auto">
          <a:xfrm rot="16200000" flipH="1">
            <a:off x="6269359" y="2339505"/>
            <a:ext cx="349908" cy="516224"/>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9" y="3128962"/>
            <a:ext cx="5341938" cy="3108325"/>
          </a:xfrm>
          <a:prstGeom prst="rect">
            <a:avLst/>
          </a:prstGeom>
          <a:noFill/>
          <a:ln w="1905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dirty="0" smtClean="0"/>
              <a:t>An </a:t>
            </a:r>
            <a:r>
              <a:rPr lang="en-US" b="1" dirty="0" smtClean="0"/>
              <a:t>entry point</a:t>
            </a:r>
            <a:r>
              <a:rPr lang="en-US" dirty="0" smtClean="0"/>
              <a:t> is a reference used by widgets</a:t>
            </a:r>
            <a:br>
              <a:rPr lang="en-US" dirty="0" smtClean="0"/>
            </a:br>
            <a:r>
              <a:rPr lang="en-US" dirty="0" smtClean="0"/>
              <a:t> to navigate to a given location</a:t>
            </a:r>
          </a:p>
          <a:p>
            <a:pPr lvl="1"/>
            <a:r>
              <a:rPr lang="en-US" dirty="0" smtClean="0"/>
              <a:t>Specifies location name and values </a:t>
            </a:r>
            <a:br>
              <a:rPr lang="en-US" dirty="0" smtClean="0"/>
            </a:br>
            <a:r>
              <a:rPr lang="en-US" dirty="0" smtClean="0"/>
              <a:t>required to render location</a:t>
            </a:r>
          </a:p>
          <a:p>
            <a:pPr lvl="1"/>
            <a:r>
              <a:rPr lang="en-US" dirty="0" smtClean="0"/>
              <a:t>Every location has at least one entry, but could have many</a:t>
            </a:r>
          </a:p>
        </p:txBody>
      </p:sp>
      <p:sp>
        <p:nvSpPr>
          <p:cNvPr id="25605" name="Text Box 5"/>
          <p:cNvSpPr txBox="1">
            <a:spLocks noChangeArrowheads="1"/>
          </p:cNvSpPr>
          <p:nvPr/>
        </p:nvSpPr>
        <p:spPr bwMode="auto">
          <a:xfrm>
            <a:off x="2416969" y="3595687"/>
            <a:ext cx="433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ABContactLG</a:t>
            </a:r>
            <a:r>
              <a:rPr lang="en-US" dirty="0"/>
              <a:t>(anABContact)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064000"/>
            <a:ext cx="4722812" cy="2330450"/>
          </a:xfrm>
          <a:prstGeom prst="rect">
            <a:avLst/>
          </a:prstGeom>
          <a:noFill/>
          <a:ln w="1270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4968875" y="4414838"/>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UserPreferencesWorksheet()</a:t>
            </a:r>
          </a:p>
        </p:txBody>
      </p:sp>
      <p:pic>
        <p:nvPicPr>
          <p:cNvPr id="12290" name="Picture 2" descr="C:\Users\sluersen\AppData\Local\Temp\SNAGHTML24dd7d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9519" y="901700"/>
            <a:ext cx="1216152" cy="11424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914400"/>
            <a:ext cx="4065587" cy="5486400"/>
          </a:xfrm>
        </p:spPr>
        <p:txBody>
          <a:bodyPr/>
          <a:lstStyle/>
          <a:p>
            <a:r>
              <a:rPr lang="en-US" dirty="0" smtClean="0"/>
              <a:t>Locations have methods used to navigate to them</a:t>
            </a:r>
          </a:p>
          <a:p>
            <a:pPr lvl="1"/>
            <a:r>
              <a:rPr lang="en-US" sz="2000" b="1" dirty="0" smtClean="0">
                <a:latin typeface="Courier New" pitchFamily="49" charset="0"/>
                <a:cs typeface="Courier New" pitchFamily="49" charset="0"/>
              </a:rPr>
              <a:t>go()</a:t>
            </a: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a:t>
            </a:r>
          </a:p>
          <a:p>
            <a:pPr lvl="1"/>
            <a:r>
              <a:rPr lang="en-US" sz="2000" b="1" dirty="0" err="1" smtClean="0">
                <a:latin typeface="Courier New" pitchFamily="49" charset="0"/>
                <a:cs typeface="Courier New" pitchFamily="49" charset="0"/>
              </a:rPr>
              <a:t>goInWorkspace</a:t>
            </a:r>
            <a:r>
              <a:rPr lang="en-US" sz="2000" b="1" dirty="0" smtClean="0">
                <a:latin typeface="Courier New" pitchFamily="49" charset="0"/>
                <a:cs typeface="Courier New" pitchFamily="49" charset="0"/>
              </a:rPr>
              <a:t>()</a:t>
            </a:r>
          </a:p>
          <a:p>
            <a:pPr lvl="2"/>
            <a:r>
              <a:rPr lang="en-US" sz="1800" dirty="0" smtClean="0"/>
              <a:t>Renders location in workspace frame</a:t>
            </a:r>
          </a:p>
          <a:p>
            <a:pPr lvl="1"/>
            <a:r>
              <a:rPr lang="en-US" sz="2000" b="1" dirty="0" smtClean="0">
                <a:latin typeface="Courier New" pitchFamily="49" charset="0"/>
                <a:cs typeface="Courier New" pitchFamily="49" charset="0"/>
              </a:rPr>
              <a:t>push()</a:t>
            </a:r>
            <a:endParaRPr lang="en-US" dirty="0">
              <a:cs typeface="Courier New" pitchFamily="49" charset="0"/>
            </a:endParaRP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 </a:t>
            </a:r>
            <a:br>
              <a:rPr lang="en-US" sz="1800" dirty="0" smtClean="0"/>
            </a:br>
            <a:r>
              <a:rPr lang="en-US" sz="1800" dirty="0" smtClean="0"/>
              <a:t>and retains </a:t>
            </a:r>
            <a:br>
              <a:rPr lang="en-US" sz="1800" dirty="0" smtClean="0"/>
            </a:br>
            <a:r>
              <a:rPr lang="en-US" sz="1800" dirty="0" smtClean="0"/>
              <a:t>previous location </a:t>
            </a:r>
            <a:br>
              <a:rPr lang="en-US" sz="1800" dirty="0" smtClean="0"/>
            </a:br>
            <a:r>
              <a:rPr lang="en-US" sz="1800" dirty="0" smtClean="0"/>
              <a:t>so that it can be </a:t>
            </a:r>
            <a:br>
              <a:rPr lang="en-US" sz="1800" dirty="0" smtClean="0"/>
            </a:br>
            <a:r>
              <a:rPr lang="en-US" sz="1800" dirty="0" smtClean="0"/>
              <a:t>returned to</a:t>
            </a:r>
          </a:p>
          <a:p>
            <a:pPr lvl="1"/>
            <a:endParaRPr lang="en-US" dirty="0" smtClean="0"/>
          </a:p>
        </p:txBody>
      </p:sp>
      <p:sp>
        <p:nvSpPr>
          <p:cNvPr id="26629" name="Rectangle 5"/>
          <p:cNvSpPr>
            <a:spLocks noChangeArrowheads="1"/>
          </p:cNvSpPr>
          <p:nvPr/>
        </p:nvSpPr>
        <p:spPr bwMode="auto">
          <a:xfrm>
            <a:off x="6172200" y="2171700"/>
            <a:ext cx="2690813" cy="17700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6"/>
          <p:cNvSpPr txBox="1">
            <a:spLocks noChangeArrowheads="1"/>
          </p:cNvSpPr>
          <p:nvPr/>
        </p:nvSpPr>
        <p:spPr bwMode="auto">
          <a:xfrm>
            <a:off x="6615113" y="960438"/>
            <a:ext cx="2247900" cy="628650"/>
          </a:xfrm>
          <a:prstGeom prst="rect">
            <a:avLst/>
          </a:prstGeom>
          <a:solidFill>
            <a:schemeClr val="tx1"/>
          </a:solidFill>
          <a:ln w="190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 area</a:t>
            </a:r>
            <a:br>
              <a:rPr lang="en-US"/>
            </a:br>
            <a:r>
              <a:rPr lang="en-US"/>
              <a:t>(main frame)</a:t>
            </a:r>
          </a:p>
        </p:txBody>
      </p:sp>
      <p:sp>
        <p:nvSpPr>
          <p:cNvPr id="26631" name="Line 7"/>
          <p:cNvSpPr>
            <a:spLocks noChangeShapeType="1"/>
          </p:cNvSpPr>
          <p:nvPr/>
        </p:nvSpPr>
        <p:spPr bwMode="auto">
          <a:xfrm>
            <a:off x="8648700" y="1589088"/>
            <a:ext cx="0" cy="8540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Text Box 8"/>
          <p:cNvSpPr txBox="1">
            <a:spLocks noChangeArrowheads="1"/>
          </p:cNvSpPr>
          <p:nvPr/>
        </p:nvSpPr>
        <p:spPr bwMode="auto">
          <a:xfrm>
            <a:off x="5537200" y="6254750"/>
            <a:ext cx="2247900" cy="3048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workspace frame</a:t>
            </a:r>
          </a:p>
        </p:txBody>
      </p:sp>
      <p:sp>
        <p:nvSpPr>
          <p:cNvPr id="26633" name="Line 9"/>
          <p:cNvSpPr>
            <a:spLocks noChangeShapeType="1"/>
          </p:cNvSpPr>
          <p:nvPr/>
        </p:nvSpPr>
        <p:spPr bwMode="auto">
          <a:xfrm flipV="1">
            <a:off x="6400800" y="5876925"/>
            <a:ext cx="0" cy="404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Rectangle 10"/>
          <p:cNvSpPr>
            <a:spLocks noChangeArrowheads="1"/>
          </p:cNvSpPr>
          <p:nvPr/>
        </p:nvSpPr>
        <p:spPr bwMode="auto">
          <a:xfrm>
            <a:off x="4308475" y="3941763"/>
            <a:ext cx="4616450" cy="19034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302"/>
            <a:ext cx="5110549" cy="1659196"/>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43" y="2055341"/>
            <a:ext cx="4585264" cy="2344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495800"/>
            <a:ext cx="8318500" cy="1893888"/>
          </a:xfrm>
        </p:spPr>
        <p:txBody>
          <a:bodyPr/>
          <a:lstStyle/>
          <a:p>
            <a:pPr marL="457200" indent="-457200">
              <a:buFont typeface="Wingdings 3" pitchFamily="18" charset="2"/>
              <a:buAutoNum type="arabicPeriod"/>
            </a:pPr>
            <a:r>
              <a:rPr lang="en-US" dirty="0" smtClean="0"/>
              <a:t>Open destination location's PCF file</a:t>
            </a:r>
          </a:p>
          <a:p>
            <a:pPr marL="457200" indent="-457200">
              <a:buFont typeface="Wingdings 3" pitchFamily="18" charset="2"/>
              <a:buAutoNum type="arabicPeriod"/>
            </a:pPr>
            <a:r>
              <a:rPr lang="en-US" dirty="0" smtClean="0"/>
              <a:t>Determine relevant entry point</a:t>
            </a:r>
          </a:p>
          <a:p>
            <a:pPr marL="457200" indent="-457200">
              <a:buFont typeface="Wingdings 3" pitchFamily="18" charset="2"/>
              <a:buAutoNum type="arabicPeriod"/>
            </a:pPr>
            <a:r>
              <a:rPr lang="en-US" dirty="0" smtClean="0"/>
              <a:t>Specify widget's action property</a:t>
            </a:r>
          </a:p>
          <a:p>
            <a:pPr marL="457200" indent="-457200">
              <a:buFont typeface="Wingdings 3" pitchFamily="18" charset="2"/>
              <a:buAutoNum type="arabicPeriod"/>
            </a:pPr>
            <a:r>
              <a:rPr lang="en-US" dirty="0" smtClean="0"/>
              <a:t>Deploy PCFs</a:t>
            </a:r>
          </a:p>
        </p:txBody>
      </p:sp>
      <p:sp>
        <p:nvSpPr>
          <p:cNvPr id="27653" name="AutoShape 6"/>
          <p:cNvSpPr>
            <a:spLocks noChangeArrowheads="1"/>
          </p:cNvSpPr>
          <p:nvPr/>
        </p:nvSpPr>
        <p:spPr bwMode="auto">
          <a:xfrm>
            <a:off x="1901409" y="1972231"/>
            <a:ext cx="1729019" cy="318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4" name="Line 7"/>
          <p:cNvSpPr>
            <a:spLocks noChangeShapeType="1"/>
          </p:cNvSpPr>
          <p:nvPr/>
        </p:nvSpPr>
        <p:spPr bwMode="auto">
          <a:xfrm>
            <a:off x="3592730" y="2131496"/>
            <a:ext cx="2820769" cy="7260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7655" name="Group 8"/>
          <p:cNvGrpSpPr>
            <a:grpSpLocks/>
          </p:cNvGrpSpPr>
          <p:nvPr/>
        </p:nvGrpSpPr>
        <p:grpSpPr bwMode="auto">
          <a:xfrm>
            <a:off x="3784600" y="1972801"/>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dirty="0" err="1" smtClean="0"/>
              <a:t>ALT+SHIFT+E</a:t>
            </a:r>
            <a:r>
              <a:rPr lang="en-US" dirty="0" smtClean="0"/>
              <a:t> opens PCF file in Studio</a:t>
            </a:r>
          </a:p>
          <a:p>
            <a:pPr>
              <a:buFont typeface="Arial" charset="0"/>
              <a:buChar char="•"/>
            </a:pPr>
            <a:r>
              <a:rPr lang="en-US" dirty="0" err="1" smtClean="0"/>
              <a:t>ALT+SHIFT+I</a:t>
            </a:r>
            <a:r>
              <a:rPr lang="en-US" dirty="0" smtClean="0"/>
              <a:t> (location info) details complete structure of visible screen, including its location</a:t>
            </a:r>
          </a:p>
        </p:txBody>
      </p:sp>
      <p:sp>
        <p:nvSpPr>
          <p:cNvPr id="28678" name="Text Box 6"/>
          <p:cNvSpPr txBox="1">
            <a:spLocks noChangeArrowheads="1"/>
          </p:cNvSpPr>
          <p:nvPr/>
        </p:nvSpPr>
        <p:spPr bwMode="auto">
          <a:xfrm>
            <a:off x="1858963" y="5472113"/>
            <a:ext cx="2128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ALT+SHIFT+E</a:t>
            </a:r>
            <a:endParaRPr lang="en-US" dirty="0"/>
          </a:p>
        </p:txBody>
      </p:sp>
      <p:sp>
        <p:nvSpPr>
          <p:cNvPr id="28679" name="Oval 7"/>
          <p:cNvSpPr>
            <a:spLocks noChangeArrowheads="1"/>
          </p:cNvSpPr>
          <p:nvPr/>
        </p:nvSpPr>
        <p:spPr bwMode="auto">
          <a:xfrm>
            <a:off x="2868613" y="3752850"/>
            <a:ext cx="509587" cy="5095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3117850" y="4241800"/>
            <a:ext cx="0" cy="12001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9"/>
          <p:cNvSpPr>
            <a:spLocks noChangeShapeType="1"/>
          </p:cNvSpPr>
          <p:nvPr/>
        </p:nvSpPr>
        <p:spPr bwMode="auto">
          <a:xfrm flipV="1">
            <a:off x="3103563" y="4175125"/>
            <a:ext cx="2157412" cy="1266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1" name="AutoShape 5"/>
          <p:cNvSpPr>
            <a:spLocks noChangeArrowheads="1"/>
          </p:cNvSpPr>
          <p:nvPr/>
        </p:nvSpPr>
        <p:spPr bwMode="auto">
          <a:xfrm>
            <a:off x="1570038" y="2655888"/>
            <a:ext cx="315595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Line 6"/>
          <p:cNvSpPr>
            <a:spLocks noChangeShapeType="1"/>
          </p:cNvSpPr>
          <p:nvPr/>
        </p:nvSpPr>
        <p:spPr bwMode="auto">
          <a:xfrm flipH="1">
            <a:off x="3148013" y="2928938"/>
            <a:ext cx="1243012" cy="269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76263" y="2903538"/>
            <a:ext cx="3294062" cy="14049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913063"/>
            <a:ext cx="4827587"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909638"/>
            <a:ext cx="8318500" cy="1909762"/>
          </a:xfrm>
        </p:spPr>
        <p:txBody>
          <a:bodyPr/>
          <a:lstStyle/>
          <a:p>
            <a:pPr>
              <a:buFont typeface="Arial" charset="0"/>
              <a:buChar char="•"/>
            </a:pPr>
            <a:r>
              <a:rPr lang="en-US" dirty="0" smtClean="0"/>
              <a:t>Syntax: </a:t>
            </a:r>
            <a:r>
              <a:rPr lang="en-US" sz="2500" i="1" dirty="0" err="1" smtClean="0">
                <a:solidFill>
                  <a:srgbClr val="0033CC"/>
                </a:solidFill>
              </a:rPr>
              <a:t>locationName</a:t>
            </a:r>
            <a:r>
              <a:rPr lang="en-US" sz="2500" dirty="0" err="1" smtClean="0">
                <a:solidFill>
                  <a:srgbClr val="FF3300"/>
                </a:solidFill>
              </a:rPr>
              <a:t>.</a:t>
            </a:r>
            <a:r>
              <a:rPr lang="en-US" sz="2500" i="1" dirty="0" err="1" smtClean="0">
                <a:solidFill>
                  <a:srgbClr val="0033CC"/>
                </a:solidFill>
              </a:rPr>
              <a:t>method</a:t>
            </a:r>
            <a:r>
              <a:rPr lang="en-US" sz="2500" dirty="0" smtClean="0">
                <a:solidFill>
                  <a:srgbClr val="FF3300"/>
                </a:solidFill>
              </a:rPr>
              <a:t>(</a:t>
            </a:r>
            <a:r>
              <a:rPr lang="en-US" sz="2500" i="1" dirty="0" err="1" smtClean="0">
                <a:solidFill>
                  <a:srgbClr val="0033CC"/>
                </a:solidFill>
              </a:rPr>
              <a:t>objectList</a:t>
            </a:r>
            <a:r>
              <a:rPr lang="en-US" sz="2500" dirty="0" smtClean="0">
                <a:solidFill>
                  <a:srgbClr val="FF3300"/>
                </a:solidFill>
              </a:rPr>
              <a:t>)</a:t>
            </a:r>
          </a:p>
          <a:p>
            <a:pPr lvl="1"/>
            <a:r>
              <a:rPr lang="en-US" dirty="0" smtClean="0"/>
              <a:t>method is typically </a:t>
            </a:r>
            <a:r>
              <a:rPr lang="en-US" dirty="0" err="1" smtClean="0">
                <a:solidFill>
                  <a:srgbClr val="FF3300"/>
                </a:solidFill>
              </a:rPr>
              <a:t>goInWorkspace</a:t>
            </a:r>
            <a:r>
              <a:rPr lang="en-US" dirty="0" smtClean="0"/>
              <a:t> (worksheets),</a:t>
            </a:r>
            <a:br>
              <a:rPr lang="en-US" dirty="0" smtClean="0"/>
            </a:br>
            <a:r>
              <a:rPr lang="en-US" dirty="0" smtClean="0">
                <a:solidFill>
                  <a:srgbClr val="FF3300"/>
                </a:solidFill>
              </a:rPr>
              <a:t>push</a:t>
            </a:r>
            <a:r>
              <a:rPr lang="en-US" dirty="0" smtClean="0"/>
              <a:t> (popups, exit points, wizards) or </a:t>
            </a:r>
            <a:r>
              <a:rPr lang="en-US" dirty="0" smtClean="0">
                <a:solidFill>
                  <a:srgbClr val="FF3300"/>
                </a:solidFill>
              </a:rPr>
              <a:t>go</a:t>
            </a:r>
            <a:r>
              <a:rPr lang="en-US" dirty="0" smtClean="0"/>
              <a:t> (location groups, pages, wizards, forwards)</a:t>
            </a:r>
          </a:p>
        </p:txBody>
      </p:sp>
      <p:sp>
        <p:nvSpPr>
          <p:cNvPr id="30726" name="Freeform 14"/>
          <p:cNvSpPr>
            <a:spLocks/>
          </p:cNvSpPr>
          <p:nvPr/>
        </p:nvSpPr>
        <p:spPr bwMode="auto">
          <a:xfrm>
            <a:off x="2647950" y="4238625"/>
            <a:ext cx="1736725" cy="168275"/>
          </a:xfrm>
          <a:custGeom>
            <a:avLst/>
            <a:gdLst>
              <a:gd name="T0" fmla="*/ 0 w 1094"/>
              <a:gd name="T1" fmla="*/ 0 h 154"/>
              <a:gd name="T2" fmla="*/ 2147483647 w 1094"/>
              <a:gd name="T3" fmla="*/ 0 h 154"/>
              <a:gd name="T4" fmla="*/ 2147483647 w 1094"/>
              <a:gd name="T5" fmla="*/ 2147483647 h 154"/>
              <a:gd name="T6" fmla="*/ 0 60000 65536"/>
              <a:gd name="T7" fmla="*/ 0 60000 65536"/>
              <a:gd name="T8" fmla="*/ 0 60000 65536"/>
              <a:gd name="T9" fmla="*/ 0 w 1094"/>
              <a:gd name="T10" fmla="*/ 0 h 154"/>
              <a:gd name="T11" fmla="*/ 1094 w 1094"/>
              <a:gd name="T12" fmla="*/ 154 h 154"/>
            </a:gdLst>
            <a:ahLst/>
            <a:cxnLst>
              <a:cxn ang="T6">
                <a:pos x="T0" y="T1"/>
              </a:cxn>
              <a:cxn ang="T7">
                <a:pos x="T2" y="T3"/>
              </a:cxn>
              <a:cxn ang="T8">
                <a:pos x="T4" y="T5"/>
              </a:cxn>
            </a:cxnLst>
            <a:rect l="T9" t="T10" r="T11" b="T12"/>
            <a:pathLst>
              <a:path w="1094" h="154">
                <a:moveTo>
                  <a:pt x="0" y="0"/>
                </a:moveTo>
                <a:lnTo>
                  <a:pt x="1094" y="0"/>
                </a:lnTo>
                <a:lnTo>
                  <a:pt x="1094" y="15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15"/>
          <p:cNvSpPr>
            <a:spLocks noChangeShapeType="1"/>
          </p:cNvSpPr>
          <p:nvPr/>
        </p:nvSpPr>
        <p:spPr bwMode="auto">
          <a:xfrm>
            <a:off x="4946650" y="4511675"/>
            <a:ext cx="1198563" cy="1604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Rounded Rectangle 1"/>
          <p:cNvSpPr>
            <a:spLocks noChangeArrowheads="1"/>
          </p:cNvSpPr>
          <p:nvPr/>
        </p:nvSpPr>
        <p:spPr bwMode="auto">
          <a:xfrm>
            <a:off x="1663700" y="4076700"/>
            <a:ext cx="984250"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31975"/>
            <a:ext cx="5429250" cy="176202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536575" y="3870325"/>
            <a:ext cx="5416550" cy="12001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4973638"/>
            <a:ext cx="6848475"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0" name="AutoShape 8"/>
          <p:cNvSpPr>
            <a:spLocks noChangeArrowheads="1"/>
          </p:cNvSpPr>
          <p:nvPr/>
        </p:nvSpPr>
        <p:spPr bwMode="auto">
          <a:xfrm>
            <a:off x="1862264" y="2976563"/>
            <a:ext cx="210159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1" name="Line 35"/>
          <p:cNvSpPr>
            <a:spLocks noChangeShapeType="1"/>
          </p:cNvSpPr>
          <p:nvPr/>
        </p:nvSpPr>
        <p:spPr bwMode="auto">
          <a:xfrm flipV="1">
            <a:off x="3365500" y="3272517"/>
            <a:ext cx="0" cy="58442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AutoShape 37"/>
          <p:cNvSpPr>
            <a:spLocks noChangeArrowheads="1"/>
          </p:cNvSpPr>
          <p:nvPr/>
        </p:nvSpPr>
        <p:spPr bwMode="auto">
          <a:xfrm>
            <a:off x="2871788" y="4573588"/>
            <a:ext cx="1654175" cy="2825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4" name="AutoShape 38"/>
          <p:cNvSpPr>
            <a:spLocks noChangeArrowheads="1"/>
          </p:cNvSpPr>
          <p:nvPr/>
        </p:nvSpPr>
        <p:spPr bwMode="auto">
          <a:xfrm>
            <a:off x="5376863" y="5768975"/>
            <a:ext cx="1624012" cy="252413"/>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5" name="Line 39"/>
          <p:cNvSpPr>
            <a:spLocks noChangeShapeType="1"/>
          </p:cNvSpPr>
          <p:nvPr/>
        </p:nvSpPr>
        <p:spPr bwMode="auto">
          <a:xfrm flipH="1" flipV="1">
            <a:off x="3168650" y="4856163"/>
            <a:ext cx="2208213" cy="91281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764088" y="4605338"/>
            <a:ext cx="966787" cy="250825"/>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7" name="AutoShape 42"/>
          <p:cNvSpPr>
            <a:spLocks noChangeArrowheads="1"/>
          </p:cNvSpPr>
          <p:nvPr/>
        </p:nvSpPr>
        <p:spPr bwMode="auto">
          <a:xfrm>
            <a:off x="7000875" y="5783263"/>
            <a:ext cx="1677988" cy="23653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8" name="Freeform 43"/>
          <p:cNvSpPr>
            <a:spLocks/>
          </p:cNvSpPr>
          <p:nvPr/>
        </p:nvSpPr>
        <p:spPr bwMode="auto">
          <a:xfrm>
            <a:off x="5654675" y="4767263"/>
            <a:ext cx="2319338" cy="1016000"/>
          </a:xfrm>
          <a:custGeom>
            <a:avLst/>
            <a:gdLst>
              <a:gd name="T0" fmla="*/ 0 w 1719"/>
              <a:gd name="T1" fmla="*/ 2147483647 h 315"/>
              <a:gd name="T2" fmla="*/ 2147483647 w 1719"/>
              <a:gd name="T3" fmla="*/ 2147483647 h 315"/>
              <a:gd name="T4" fmla="*/ 2147483647 w 1719"/>
              <a:gd name="T5" fmla="*/ 2147483647 h 315"/>
              <a:gd name="T6" fmla="*/ 0 60000 65536"/>
              <a:gd name="T7" fmla="*/ 0 60000 65536"/>
              <a:gd name="T8" fmla="*/ 0 60000 65536"/>
              <a:gd name="T9" fmla="*/ 0 w 1719"/>
              <a:gd name="T10" fmla="*/ 0 h 315"/>
              <a:gd name="T11" fmla="*/ 1719 w 1719"/>
              <a:gd name="T12" fmla="*/ 315 h 315"/>
            </a:gdLst>
            <a:ahLst/>
            <a:cxnLst>
              <a:cxn ang="T6">
                <a:pos x="T0" y="T1"/>
              </a:cxn>
              <a:cxn ang="T7">
                <a:pos x="T2" y="T3"/>
              </a:cxn>
              <a:cxn ang="T8">
                <a:pos x="T4" y="T5"/>
              </a:cxn>
            </a:cxnLst>
            <a:rect l="T9" t="T10" r="T11" b="T12"/>
            <a:pathLst>
              <a:path w="1719" h="315">
                <a:moveTo>
                  <a:pt x="0" y="13"/>
                </a:moveTo>
                <a:cubicBezTo>
                  <a:pt x="357" y="6"/>
                  <a:pt x="715" y="0"/>
                  <a:pt x="1001" y="50"/>
                </a:cubicBezTo>
                <a:cubicBezTo>
                  <a:pt x="1287" y="100"/>
                  <a:pt x="1503" y="207"/>
                  <a:pt x="1719" y="315"/>
                </a:cubicBezTo>
              </a:path>
            </a:pathLst>
          </a:cu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914400"/>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0" name="Line 9"/>
          <p:cNvSpPr>
            <a:spLocks noChangeShapeType="1"/>
          </p:cNvSpPr>
          <p:nvPr/>
        </p:nvSpPr>
        <p:spPr bwMode="auto">
          <a:xfrm flipV="1">
            <a:off x="2854325" y="1785938"/>
            <a:ext cx="3022600" cy="868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Location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Enable navigation to a location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Comparison of locations</a:t>
            </a:r>
          </a:p>
        </p:txBody>
      </p:sp>
      <p:graphicFrame>
        <p:nvGraphicFramePr>
          <p:cNvPr id="3899576" name="Group 184"/>
          <p:cNvGraphicFramePr>
            <a:graphicFrameLocks noGrp="1"/>
          </p:cNvGraphicFramePr>
          <p:nvPr/>
        </p:nvGraphicFramePr>
        <p:xfrm>
          <a:off x="538163" y="935038"/>
          <a:ext cx="8199437" cy="5394324"/>
        </p:xfrm>
        <a:graphic>
          <a:graphicData uri="http://schemas.openxmlformats.org/drawingml/2006/table">
            <a:tbl>
              <a:tblPr/>
              <a:tblGrid>
                <a:gridCol w="1470025"/>
                <a:gridCol w="2447925"/>
                <a:gridCol w="1722437"/>
                <a:gridCol w="2559050"/>
              </a:tblGrid>
              <a:tr h="60968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Typical Navigation</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Initially</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Displays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dirty="0" smtClean="0">
                          <a:ln>
                            <a:noFill/>
                          </a:ln>
                          <a:solidFill>
                            <a:schemeClr val="bg1"/>
                          </a:solidFill>
                          <a:effectLst/>
                          <a:latin typeface="Arial" charset="0"/>
                        </a:rPr>
                        <a:t/>
                      </a:r>
                      <a:br>
                        <a:rPr kumimoji="0" lang="en-US" sz="1200" b="1"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bg1"/>
                          </a:solidFill>
                          <a:effectLst/>
                          <a:latin typeface="Arial" charset="0"/>
                        </a:rPr>
                        <a:t>Forward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nothing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8039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Location</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child 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731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Wizard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 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2400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Worksheet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goInWorkspace()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Workspace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Originating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smtClean="0">
                          <a:ln>
                            <a:noFill/>
                          </a:ln>
                          <a:solidFill>
                            <a:schemeClr val="bg1"/>
                          </a:solidFill>
                          <a:effectLst/>
                          <a:latin typeface="Arial" charset="0"/>
                        </a:rPr>
                        <a:t>Exit</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Point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External</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page or site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New window (or entire existing window)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42919995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Review questions</a:t>
            </a:r>
          </a:p>
        </p:txBody>
      </p:sp>
      <p:sp>
        <p:nvSpPr>
          <p:cNvPr id="34819" name="Rectangle 3"/>
          <p:cNvSpPr>
            <a:spLocks noGrp="1" noChangeArrowheads="1"/>
          </p:cNvSpPr>
          <p:nvPr>
            <p:ph idx="1"/>
          </p:nvPr>
        </p:nvSpPr>
        <p:spPr>
          <a:xfrm>
            <a:off x="519113" y="930275"/>
            <a:ext cx="6305550" cy="5537200"/>
          </a:xfrm>
        </p:spPr>
        <p:txBody>
          <a:bodyPr/>
          <a:lstStyle/>
          <a:p>
            <a:pPr marL="457200" indent="-457200">
              <a:buFont typeface="Webdings" pitchFamily="18" charset="2"/>
              <a:buNone/>
            </a:pPr>
            <a:r>
              <a:rPr lang="en-US" dirty="0" smtClean="0"/>
              <a:t>Of the seven types of locations listed...</a:t>
            </a:r>
          </a:p>
          <a:p>
            <a:pPr marL="457200" indent="-457200">
              <a:buFont typeface="Webdings" pitchFamily="18" charset="2"/>
              <a:buAutoNum type="arabicPeriod"/>
            </a:pPr>
            <a:r>
              <a:rPr lang="en-US" dirty="0" smtClean="0"/>
              <a:t>Which two contain multiple screens and have their own info bar, actions menu, and side bar?</a:t>
            </a:r>
          </a:p>
          <a:p>
            <a:pPr marL="457200" indent="-457200">
              <a:buFont typeface="Webdings" pitchFamily="18" charset="2"/>
              <a:buAutoNum type="arabicPeriod"/>
            </a:pPr>
            <a:r>
              <a:rPr lang="en-US" dirty="0" smtClean="0"/>
              <a:t>Which one renders a screen somewhere other than the screen area?</a:t>
            </a:r>
          </a:p>
          <a:p>
            <a:pPr marL="457200" indent="-457200">
              <a:buFont typeface="Webdings" pitchFamily="18" charset="2"/>
              <a:buAutoNum type="arabicPeriod"/>
            </a:pPr>
            <a:r>
              <a:rPr lang="en-US" dirty="0" smtClean="0"/>
              <a:t>Which one typically navigates to one of several locations based on business logic?</a:t>
            </a:r>
          </a:p>
          <a:p>
            <a:pPr marL="457200" indent="-457200">
              <a:buFont typeface="Webdings" pitchFamily="18" charset="2"/>
              <a:buAutoNum type="arabicPeriod"/>
            </a:pPr>
            <a:r>
              <a:rPr lang="en-US" dirty="0" smtClean="0"/>
              <a:t>Which location does not navigate (directly or indirectly) to a screen?</a:t>
            </a:r>
          </a:p>
          <a:p>
            <a:pPr marL="457200" indent="-457200">
              <a:buFont typeface="Webdings" pitchFamily="18" charset="2"/>
              <a:buAutoNum type="arabicPeriod"/>
            </a:pPr>
            <a:r>
              <a:rPr lang="en-US" dirty="0" smtClean="0"/>
              <a:t>For each location, what method would you usually use to navigate to it?</a:t>
            </a:r>
          </a:p>
        </p:txBody>
      </p:sp>
      <p:sp>
        <p:nvSpPr>
          <p:cNvPr id="34820" name="Text Box 4"/>
          <p:cNvSpPr txBox="1">
            <a:spLocks noChangeArrowheads="1"/>
          </p:cNvSpPr>
          <p:nvPr/>
        </p:nvSpPr>
        <p:spPr bwMode="auto">
          <a:xfrm>
            <a:off x="6959600" y="930275"/>
            <a:ext cx="1797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dirty="0"/>
              <a:t>Locations</a:t>
            </a:r>
          </a:p>
          <a:p>
            <a:pPr eaLnBrk="1" hangingPunct="1"/>
            <a:r>
              <a:rPr lang="en-US" sz="2400" dirty="0"/>
              <a:t>Page</a:t>
            </a:r>
          </a:p>
          <a:p>
            <a:pPr eaLnBrk="1" hangingPunct="1"/>
            <a:r>
              <a:rPr lang="en-US" sz="2400" dirty="0"/>
              <a:t>Location</a:t>
            </a:r>
            <a:br>
              <a:rPr lang="en-US" sz="2400" dirty="0"/>
            </a:br>
            <a:r>
              <a:rPr lang="en-US" sz="2400" dirty="0"/>
              <a:t>Group</a:t>
            </a:r>
          </a:p>
          <a:p>
            <a:pPr eaLnBrk="1" hangingPunct="1"/>
            <a:r>
              <a:rPr lang="en-US" sz="2400" dirty="0"/>
              <a:t>Wizard</a:t>
            </a:r>
          </a:p>
          <a:p>
            <a:pPr eaLnBrk="1" hangingPunct="1"/>
            <a:r>
              <a:rPr lang="en-US" sz="2400" dirty="0"/>
              <a:t>Popup</a:t>
            </a:r>
          </a:p>
          <a:p>
            <a:pPr eaLnBrk="1" hangingPunct="1"/>
            <a:r>
              <a:rPr lang="en-US" sz="2400" dirty="0"/>
              <a:t>Worksheet</a:t>
            </a:r>
          </a:p>
          <a:p>
            <a:pPr eaLnBrk="1" hangingPunct="1"/>
            <a:r>
              <a:rPr lang="en-US" sz="2400" dirty="0"/>
              <a:t>Forward</a:t>
            </a:r>
          </a:p>
          <a:p>
            <a:pPr eaLnBrk="1" hangingPunct="1"/>
            <a:r>
              <a:rPr lang="en-US" sz="2400" dirty="0"/>
              <a:t>Exit Point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Notices</a:t>
            </a:r>
          </a:p>
        </p:txBody>
      </p:sp>
      <p:sp>
        <p:nvSpPr>
          <p:cNvPr id="36867" name="Rectangle 3"/>
          <p:cNvSpPr>
            <a:spLocks noGrp="1" noChangeArrowheads="1"/>
          </p:cNvSpPr>
          <p:nvPr>
            <p:ph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657117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Types of locations</a:t>
            </a:r>
          </a:p>
        </p:txBody>
      </p:sp>
      <p:sp>
        <p:nvSpPr>
          <p:cNvPr id="9219" name="Rectangle 3"/>
          <p:cNvSpPr>
            <a:spLocks noGrp="1" noChangeArrowheads="1"/>
          </p:cNvSpPr>
          <p:nvPr>
            <p:ph idx="1"/>
          </p:nvPr>
        </p:nvSpPr>
        <p:spPr>
          <a:xfrm>
            <a:off x="519113" y="914400"/>
            <a:ext cx="5021262" cy="5475288"/>
          </a:xfrm>
        </p:spPr>
        <p:txBody>
          <a:bodyPr/>
          <a:lstStyle/>
          <a:p>
            <a:pPr>
              <a:buFont typeface="Arial" charset="0"/>
              <a:buChar char="•"/>
            </a:pPr>
            <a:r>
              <a:rPr lang="en-US" dirty="0" smtClean="0"/>
              <a:t>Primary difference between different types of locations:</a:t>
            </a:r>
          </a:p>
          <a:p>
            <a:pPr lvl="1"/>
            <a:r>
              <a:rPr lang="en-US" dirty="0" smtClean="0"/>
              <a:t>How many screens can it reference?</a:t>
            </a:r>
          </a:p>
          <a:p>
            <a:pPr lvl="1"/>
            <a:r>
              <a:rPr lang="en-US" dirty="0" smtClean="0"/>
              <a:t>Where are screens rendered?</a:t>
            </a:r>
          </a:p>
          <a:p>
            <a:pPr lvl="1"/>
            <a:r>
              <a:rPr lang="en-US" dirty="0" smtClean="0"/>
              <a:t>Is previous location remembered?</a:t>
            </a:r>
          </a:p>
        </p:txBody>
      </p:sp>
      <p:sp>
        <p:nvSpPr>
          <p:cNvPr id="19" name="Freeform 18"/>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1" name="Freeform 20"/>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7" name="Freeform 26"/>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8" name="Freeform 27"/>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9" name="Freeform 28"/>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30" name="Freeform 29"/>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31" name="Freeform 30"/>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32" name="Freeform 31"/>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33" name="Freeform 32"/>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idx="1"/>
          </p:nvPr>
        </p:nvSpPr>
        <p:spPr>
          <a:xfrm>
            <a:off x="6390409" y="914400"/>
            <a:ext cx="2447204" cy="5486400"/>
          </a:xfrm>
        </p:spPr>
        <p:txBody>
          <a:bodyPr/>
          <a:lstStyle/>
          <a:p>
            <a:r>
              <a:rPr lang="en-US" dirty="0"/>
              <a:t>A location references a specific screen</a:t>
            </a:r>
          </a:p>
          <a:p>
            <a:r>
              <a:rPr lang="en-US" dirty="0"/>
              <a:t>Screens form the bridge between what the application displays and how users work and navigate in the application</a:t>
            </a:r>
          </a:p>
          <a:p>
            <a:endParaRPr lang="en-US" dirty="0"/>
          </a:p>
        </p:txBody>
      </p:sp>
      <p:cxnSp>
        <p:nvCxnSpPr>
          <p:cNvPr id="4" name="Straight Arrow Connector 3"/>
          <p:cNvCxnSpPr/>
          <p:nvPr/>
        </p:nvCxnSpPr>
        <p:spPr bwMode="auto">
          <a:xfrm>
            <a:off x="2780721" y="4876799"/>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2542596"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smtClean="0">
                <a:solidFill>
                  <a:schemeClr val="bg1"/>
                </a:solidFill>
              </a:rPr>
              <a:t>Screen</a:t>
            </a:r>
            <a:endParaRPr lang="en-US" sz="2400" b="1" dirty="0">
              <a:solidFill>
                <a:schemeClr val="bg1"/>
              </a:solidFill>
            </a:endParaRPr>
          </a:p>
        </p:txBody>
      </p:sp>
      <p:sp>
        <p:nvSpPr>
          <p:cNvPr id="6" name="rec CRV / :DV"/>
          <p:cNvSpPr/>
          <p:nvPr/>
        </p:nvSpPr>
        <p:spPr bwMode="auto">
          <a:xfrm>
            <a:off x="3129222"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a:t>
            </a:r>
            <a:r>
              <a:rPr lang="en-US" sz="2000" b="1" dirty="0" smtClean="0">
                <a:solidFill>
                  <a:schemeClr val="bg1"/>
                </a:solidFill>
              </a:rPr>
              <a:t>Panel / </a:t>
            </a:r>
            <a:r>
              <a:rPr lang="en-US" sz="2000" b="1" dirty="0">
                <a:solidFill>
                  <a:schemeClr val="bg1"/>
                </a:solidFill>
              </a:rPr>
              <a:t/>
            </a:r>
            <a:br>
              <a:rPr lang="en-US" sz="2000" b="1" dirty="0">
                <a:solidFill>
                  <a:schemeClr val="bg1"/>
                </a:solidFill>
              </a:rPr>
            </a:br>
            <a:r>
              <a:rPr lang="en-US" sz="2000" b="1" dirty="0">
                <a:solidFill>
                  <a:schemeClr val="bg1"/>
                </a:solidFill>
              </a:rPr>
              <a:t>List Detail </a:t>
            </a:r>
            <a:r>
              <a:rPr lang="en-US" sz="2000" b="1" dirty="0" smtClean="0">
                <a:solidFill>
                  <a:schemeClr val="bg1"/>
                </a:solidFill>
              </a:rPr>
              <a:t>Panel</a:t>
            </a:r>
            <a:endParaRPr lang="en-US" sz="2000" b="1" dirty="0">
              <a:solidFill>
                <a:schemeClr val="bg1"/>
              </a:solidFill>
            </a:endParaRPr>
          </a:p>
        </p:txBody>
      </p:sp>
      <p:sp>
        <p:nvSpPr>
          <p:cNvPr id="7" name="rec DV"/>
          <p:cNvSpPr/>
          <p:nvPr/>
        </p:nvSpPr>
        <p:spPr bwMode="auto">
          <a:xfrm>
            <a:off x="2466975" y="3886200"/>
            <a:ext cx="1585880" cy="990600"/>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4530694" y="3886200"/>
            <a:ext cx="1584356" cy="990600"/>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 </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9" name="rec IS"/>
          <p:cNvSpPr/>
          <p:nvPr/>
        </p:nvSpPr>
        <p:spPr bwMode="auto">
          <a:xfrm>
            <a:off x="2133600" y="5163127"/>
            <a:ext cx="1256143" cy="351848"/>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2207578" y="5743575"/>
            <a:ext cx="4179999" cy="4572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4295196" y="1933575"/>
            <a:ext cx="1" cy="41056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48291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7623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2908923" y="3008463"/>
            <a:ext cx="406701" cy="333376"/>
          </a:xfrm>
          <a:prstGeom prst="bentConnector3">
            <a:avLst>
              <a:gd name="adj1" fmla="val -46024"/>
            </a:avLst>
          </a:prstGeom>
          <a:noFill/>
          <a:ln w="28575" cap="flat" cmpd="sng" algn="ctr">
            <a:solidFill>
              <a:schemeClr val="bg1"/>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2775577" y="2509384"/>
            <a:ext cx="649586" cy="319089"/>
          </a:xfrm>
          <a:prstGeom prst="bentConnector3">
            <a:avLst>
              <a:gd name="adj1" fmla="val -39445"/>
            </a:avLst>
          </a:prstGeom>
          <a:noFill/>
          <a:ln w="28575" cap="flat" cmpd="sng" algn="ctr">
            <a:solidFill>
              <a:schemeClr val="bg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2695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5743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3886200"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4676775"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ight Arrow 19"/>
          <p:cNvSpPr/>
          <p:nvPr/>
        </p:nvSpPr>
        <p:spPr bwMode="auto">
          <a:xfrm>
            <a:off x="1909755" y="1385887"/>
            <a:ext cx="897412" cy="322865"/>
          </a:xfrm>
          <a:prstGeom prst="rightArrow">
            <a:avLst/>
          </a:prstGeom>
          <a:solidFill>
            <a:srgbClr val="2F6A2B"/>
          </a:solidFill>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1" name="Group 20"/>
          <p:cNvGrpSpPr/>
          <p:nvPr/>
        </p:nvGrpSpPr>
        <p:grpSpPr>
          <a:xfrm>
            <a:off x="457200" y="916681"/>
            <a:ext cx="1563997" cy="302519"/>
            <a:chOff x="8611096" y="2362197"/>
            <a:chExt cx="2011672" cy="302519"/>
          </a:xfrm>
          <a:solidFill>
            <a:srgbClr val="D4EDD3"/>
          </a:solidFill>
        </p:grpSpPr>
        <p:sp>
          <p:nvSpPr>
            <p:cNvPr id="22" name="Rectangle 21"/>
            <p:cNvSpPr/>
            <p:nvPr/>
          </p:nvSpPr>
          <p:spPr>
            <a:xfrm>
              <a:off x="8611096" y="2362197"/>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3" name="Rectangle 22"/>
            <p:cNvSpPr/>
            <p:nvPr/>
          </p:nvSpPr>
          <p:spPr>
            <a:xfrm>
              <a:off x="8611096" y="2362197"/>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Page</a:t>
              </a:r>
              <a:endParaRPr lang="en-US" sz="1800" b="1" kern="1200" dirty="0">
                <a:solidFill>
                  <a:schemeClr val="bg1"/>
                </a:solidFill>
              </a:endParaRPr>
            </a:p>
          </p:txBody>
        </p:sp>
      </p:grpSp>
      <p:grpSp>
        <p:nvGrpSpPr>
          <p:cNvPr id="24" name="Group 23"/>
          <p:cNvGrpSpPr/>
          <p:nvPr/>
        </p:nvGrpSpPr>
        <p:grpSpPr>
          <a:xfrm>
            <a:off x="645803" y="1202431"/>
            <a:ext cx="1563997" cy="302519"/>
            <a:chOff x="8611096" y="2895602"/>
            <a:chExt cx="2011672" cy="302519"/>
          </a:xfrm>
          <a:solidFill>
            <a:srgbClr val="D4EDD3"/>
          </a:solidFill>
        </p:grpSpPr>
        <p:sp>
          <p:nvSpPr>
            <p:cNvPr id="25" name="Rectangle 24"/>
            <p:cNvSpPr/>
            <p:nvPr/>
          </p:nvSpPr>
          <p:spPr>
            <a:xfrm>
              <a:off x="8611096" y="2895602"/>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11096" y="2895602"/>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Wizard</a:t>
              </a:r>
              <a:endParaRPr lang="en-US" sz="1800" b="1" kern="1200" dirty="0">
                <a:solidFill>
                  <a:schemeClr val="bg1"/>
                </a:solidFill>
              </a:endParaRPr>
            </a:p>
          </p:txBody>
        </p:sp>
      </p:grpSp>
      <p:grpSp>
        <p:nvGrpSpPr>
          <p:cNvPr id="27" name="Group 26"/>
          <p:cNvGrpSpPr/>
          <p:nvPr/>
        </p:nvGrpSpPr>
        <p:grpSpPr>
          <a:xfrm>
            <a:off x="457200" y="1476375"/>
            <a:ext cx="1563997" cy="302519"/>
            <a:chOff x="8622549" y="3426724"/>
            <a:chExt cx="2011672" cy="302519"/>
          </a:xfrm>
          <a:solidFill>
            <a:srgbClr val="D4EDD3"/>
          </a:solidFill>
        </p:grpSpPr>
        <p:sp>
          <p:nvSpPr>
            <p:cNvPr id="28" name="Rectangle 27"/>
            <p:cNvSpPr/>
            <p:nvPr/>
          </p:nvSpPr>
          <p:spPr>
            <a:xfrm>
              <a:off x="8622549" y="3426724"/>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ectangle 28"/>
            <p:cNvSpPr/>
            <p:nvPr/>
          </p:nvSpPr>
          <p:spPr>
            <a:xfrm>
              <a:off x="8622549" y="3426724"/>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Popup</a:t>
              </a:r>
              <a:endParaRPr lang="en-US" sz="1800" b="1" kern="1200" dirty="0">
                <a:solidFill>
                  <a:schemeClr val="bg1"/>
                </a:solidFill>
              </a:endParaRPr>
            </a:p>
          </p:txBody>
        </p:sp>
      </p:grpSp>
      <p:grpSp>
        <p:nvGrpSpPr>
          <p:cNvPr id="30" name="Group 29"/>
          <p:cNvGrpSpPr/>
          <p:nvPr/>
        </p:nvGrpSpPr>
        <p:grpSpPr>
          <a:xfrm>
            <a:off x="645803" y="1764406"/>
            <a:ext cx="1563997" cy="302519"/>
            <a:chOff x="8622549" y="3964686"/>
            <a:chExt cx="2011672" cy="302519"/>
          </a:xfrm>
          <a:solidFill>
            <a:srgbClr val="D4EDD3"/>
          </a:solidFill>
        </p:grpSpPr>
        <p:sp>
          <p:nvSpPr>
            <p:cNvPr id="31" name="Rectangle 30"/>
            <p:cNvSpPr/>
            <p:nvPr/>
          </p:nvSpPr>
          <p:spPr>
            <a:xfrm>
              <a:off x="8622549" y="3964686"/>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2" name="Rectangle 31"/>
            <p:cNvSpPr/>
            <p:nvPr/>
          </p:nvSpPr>
          <p:spPr>
            <a:xfrm>
              <a:off x="8622549" y="3964686"/>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Worksheet</a:t>
              </a:r>
              <a:endParaRPr lang="en-US" sz="1800" b="1" kern="1200" dirty="0">
                <a:solidFill>
                  <a:schemeClr val="bg1"/>
                </a:solidFill>
              </a:endParaRPr>
            </a:p>
          </p:txBody>
        </p:sp>
      </p:grpSp>
    </p:spTree>
    <p:extLst>
      <p:ext uri="{BB962C8B-B14F-4D97-AF65-F5344CB8AC3E}">
        <p14:creationId xmlns:p14="http://schemas.microsoft.com/office/powerpoint/2010/main" val="35934198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6"/>
          <p:cNvGrpSpPr>
            <a:grpSpLocks/>
          </p:cNvGrpSpPr>
          <p:nvPr/>
        </p:nvGrpSpPr>
        <p:grpSpPr bwMode="auto">
          <a:xfrm>
            <a:off x="3321483" y="1331913"/>
            <a:ext cx="2768294" cy="2555875"/>
            <a:chOff x="2371" y="1333"/>
            <a:chExt cx="1641" cy="1516"/>
          </a:xfrm>
        </p:grpSpPr>
        <p:sp>
          <p:nvSpPr>
            <p:cNvPr id="43"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94" name="Rectangle 2"/>
          <p:cNvSpPr>
            <a:spLocks noGrp="1" noChangeArrowheads="1"/>
          </p:cNvSpPr>
          <p:nvPr>
            <p:ph type="title"/>
          </p:nvPr>
        </p:nvSpPr>
        <p:spPr/>
        <p:txBody>
          <a:bodyPr/>
          <a:lstStyle/>
          <a:p>
            <a:r>
              <a:rPr lang="en-US" dirty="0" smtClean="0"/>
              <a:t>Screens connect locations to panels</a:t>
            </a:r>
          </a:p>
        </p:txBody>
      </p:sp>
      <p:sp>
        <p:nvSpPr>
          <p:cNvPr id="8195" name="Rectangle 3"/>
          <p:cNvSpPr>
            <a:spLocks noGrp="1" noChangeArrowheads="1"/>
          </p:cNvSpPr>
          <p:nvPr>
            <p:ph idx="1"/>
          </p:nvPr>
        </p:nvSpPr>
        <p:spPr>
          <a:xfrm>
            <a:off x="519113" y="4391025"/>
            <a:ext cx="8318500" cy="1998663"/>
          </a:xfrm>
        </p:spPr>
        <p:txBody>
          <a:bodyPr/>
          <a:lstStyle/>
          <a:p>
            <a:pPr>
              <a:buFont typeface="Arial" charset="0"/>
              <a:buChar char="•"/>
            </a:pPr>
            <a:r>
              <a:rPr lang="en-US" dirty="0" smtClean="0"/>
              <a:t>Screens connect locations and views</a:t>
            </a:r>
          </a:p>
          <a:p>
            <a:pPr lvl="1"/>
            <a:r>
              <a:rPr lang="en-US" dirty="0" smtClean="0"/>
              <a:t>Almost every location contains a screen</a:t>
            </a:r>
          </a:p>
          <a:p>
            <a:pPr lvl="1"/>
            <a:r>
              <a:rPr lang="en-US" dirty="0" smtClean="0"/>
              <a:t>Every view is contained within a screen</a:t>
            </a:r>
          </a:p>
          <a:p>
            <a:pPr>
              <a:buFont typeface="Arial" charset="0"/>
              <a:buChar char="•"/>
            </a:pPr>
            <a:r>
              <a:rPr lang="en-US" dirty="0" smtClean="0"/>
              <a:t>When you navigate to given location, its screen (or one of its screens) is displayed</a:t>
            </a:r>
          </a:p>
        </p:txBody>
      </p:sp>
      <p:sp>
        <p:nvSpPr>
          <p:cNvPr id="8197"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98"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8199"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0"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1"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2"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8203"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8204"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8205"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Text Box 39"/>
          <p:cNvSpPr txBox="1">
            <a:spLocks noChangeArrowheads="1"/>
          </p:cNvSpPr>
          <p:nvPr/>
        </p:nvSpPr>
        <p:spPr bwMode="auto">
          <a:xfrm>
            <a:off x="3938466" y="918731"/>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dirty="0"/>
              <a:t>Screen</a:t>
            </a:r>
          </a:p>
        </p:txBody>
      </p:sp>
      <p:pic>
        <p:nvPicPr>
          <p:cNvPr id="8209"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43"/>
          <p:cNvSpPr txBox="1">
            <a:spLocks noChangeArrowheads="1"/>
          </p:cNvSpPr>
          <p:nvPr/>
        </p:nvSpPr>
        <p:spPr bwMode="auto">
          <a:xfrm>
            <a:off x="7545389" y="133191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Detail</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sp>
        <p:nvSpPr>
          <p:cNvPr id="8213" name="Text Box 44"/>
          <p:cNvSpPr txBox="1">
            <a:spLocks noChangeArrowheads="1"/>
          </p:cNvSpPr>
          <p:nvPr/>
        </p:nvSpPr>
        <p:spPr bwMode="auto">
          <a:xfrm>
            <a:off x="7545388" y="213836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View Panel</a:t>
            </a:r>
            <a:endParaRPr lang="en-US" sz="1600" dirty="0">
              <a:solidFill>
                <a:schemeClr val="bg1"/>
              </a:solidFill>
            </a:endParaRPr>
          </a:p>
        </p:txBody>
      </p:sp>
      <p:sp>
        <p:nvSpPr>
          <p:cNvPr id="8214" name="Text Box 45"/>
          <p:cNvSpPr txBox="1">
            <a:spLocks noChangeArrowheads="1"/>
          </p:cNvSpPr>
          <p:nvPr/>
        </p:nvSpPr>
        <p:spPr bwMode="auto">
          <a:xfrm>
            <a:off x="7545388" y="2946400"/>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Card</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pic>
        <p:nvPicPr>
          <p:cNvPr id="8215"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47"/>
          <p:cNvSpPr txBox="1">
            <a:spLocks noChangeArrowheads="1"/>
          </p:cNvSpPr>
          <p:nvPr/>
        </p:nvSpPr>
        <p:spPr bwMode="auto">
          <a:xfrm>
            <a:off x="7545388" y="3760788"/>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Detail Panel</a:t>
            </a:r>
            <a:endParaRPr lang="en-US" sz="1600" dirty="0">
              <a:solidFill>
                <a:schemeClr val="bg1"/>
              </a:solidFill>
            </a:endParaRPr>
          </a:p>
        </p:txBody>
      </p:sp>
      <p:sp>
        <p:nvSpPr>
          <p:cNvPr id="8217"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0"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3671" y="2816225"/>
            <a:ext cx="1090057" cy="10900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06" y="1522476"/>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96" y="2586893"/>
            <a:ext cx="548345" cy="55006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3"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0087" y="2869128"/>
            <a:ext cx="588963" cy="6688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1656" y="1893888"/>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49" y="2440090"/>
            <a:ext cx="8498287" cy="3846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r>
              <a:rPr lang="en-US" smtClean="0"/>
              <a:t>Pages</a:t>
            </a:r>
          </a:p>
        </p:txBody>
      </p:sp>
      <p:sp>
        <p:nvSpPr>
          <p:cNvPr id="10244" name="Rectangle 3"/>
          <p:cNvSpPr>
            <a:spLocks noGrp="1" noChangeArrowheads="1"/>
          </p:cNvSpPr>
          <p:nvPr>
            <p:ph idx="1"/>
          </p:nvPr>
        </p:nvSpPr>
        <p:spPr/>
        <p:txBody>
          <a:bodyPr/>
          <a:lstStyle/>
          <a:p>
            <a:r>
              <a:rPr lang="en-US" dirty="0" smtClean="0"/>
              <a:t>A </a:t>
            </a:r>
            <a:r>
              <a:rPr lang="en-US" b="1" dirty="0" smtClean="0"/>
              <a:t>page</a:t>
            </a:r>
            <a:r>
              <a:rPr lang="en-US" dirty="0" smtClean="0"/>
              <a:t> contains a single screen</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 Name"/>
          <p:cNvSpPr/>
          <p:nvPr/>
        </p:nvSpPr>
        <p:spPr bwMode="auto">
          <a:xfrm>
            <a:off x="519113" y="2451793"/>
            <a:ext cx="8487623" cy="3835155"/>
          </a:xfrm>
          <a:prstGeom prst="roundRect">
            <a:avLst>
              <a:gd name="adj" fmla="val 2910"/>
            </a:avLst>
          </a:prstGeom>
          <a:no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Name"/>
          <p:cNvSpPr/>
          <p:nvPr/>
        </p:nvSpPr>
        <p:spPr bwMode="auto">
          <a:xfrm>
            <a:off x="1011381" y="2165713"/>
            <a:ext cx="1307517" cy="357506"/>
          </a:xfrm>
          <a:prstGeom prst="roundRect">
            <a:avLst>
              <a:gd name="adj" fmla="val 7599"/>
            </a:avLst>
          </a:prstGeom>
          <a:solidFill>
            <a:schemeClr val="tx1"/>
          </a:solid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Page</a:t>
            </a:r>
            <a:endParaRPr lang="en-US" dirty="0">
              <a:solidFill>
                <a:schemeClr val="bg1"/>
              </a:solidFill>
            </a:endParaRPr>
          </a:p>
        </p:txBody>
      </p:sp>
      <p:sp>
        <p:nvSpPr>
          <p:cNvPr id="27" name="rect Name"/>
          <p:cNvSpPr/>
          <p:nvPr/>
        </p:nvSpPr>
        <p:spPr bwMode="auto">
          <a:xfrm>
            <a:off x="2182091" y="3117274"/>
            <a:ext cx="6707749" cy="3086100"/>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600881" y="2850571"/>
            <a:ext cx="1307517"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515611"/>
            <a:ext cx="6757988" cy="3932237"/>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7" name="Rectangle 2"/>
          <p:cNvSpPr>
            <a:spLocks noGrp="1" noChangeArrowheads="1"/>
          </p:cNvSpPr>
          <p:nvPr>
            <p:ph type="title"/>
          </p:nvPr>
        </p:nvSpPr>
        <p:spPr/>
        <p:txBody>
          <a:bodyPr/>
          <a:lstStyle/>
          <a:p>
            <a:r>
              <a:rPr lang="en-US" smtClean="0"/>
              <a:t>Location groups</a:t>
            </a:r>
          </a:p>
        </p:txBody>
      </p:sp>
      <p:sp>
        <p:nvSpPr>
          <p:cNvPr id="11268" name="Rectangle 3"/>
          <p:cNvSpPr>
            <a:spLocks noGrp="1" noChangeArrowheads="1"/>
          </p:cNvSpPr>
          <p:nvPr>
            <p:ph idx="1"/>
          </p:nvPr>
        </p:nvSpPr>
        <p:spPr/>
        <p:txBody>
          <a:bodyPr/>
          <a:lstStyle/>
          <a:p>
            <a:r>
              <a:rPr lang="en-US" dirty="0" smtClean="0"/>
              <a:t>A </a:t>
            </a:r>
            <a:r>
              <a:rPr lang="en-US" b="1" dirty="0" smtClean="0"/>
              <a:t>location group</a:t>
            </a:r>
            <a:r>
              <a:rPr lang="en-US" dirty="0" smtClean="0"/>
              <a:t> is a collection of pages used </a:t>
            </a:r>
            <a:br>
              <a:rPr lang="en-US" dirty="0" smtClean="0"/>
            </a:br>
            <a:r>
              <a:rPr lang="en-US" dirty="0" smtClean="0"/>
              <a:t>to view or modify data</a:t>
            </a:r>
          </a:p>
          <a:p>
            <a:pPr lvl="1"/>
            <a:r>
              <a:rPr lang="en-US" dirty="0" smtClean="0"/>
              <a:t>Each group has single info bar, actions menu, </a:t>
            </a:r>
            <a:br>
              <a:rPr lang="en-US" dirty="0" smtClean="0"/>
            </a:br>
            <a:r>
              <a:rPr lang="en-US" dirty="0" smtClean="0"/>
              <a:t>and side bar</a:t>
            </a:r>
          </a:p>
        </p:txBody>
      </p:sp>
      <p:sp>
        <p:nvSpPr>
          <p:cNvPr id="11271" name="Text Box 22"/>
          <p:cNvSpPr txBox="1">
            <a:spLocks noChangeArrowheads="1"/>
          </p:cNvSpPr>
          <p:nvPr/>
        </p:nvSpPr>
        <p:spPr bwMode="auto">
          <a:xfrm>
            <a:off x="3192463" y="3395086"/>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Summary page</a:t>
            </a:r>
          </a:p>
        </p:txBody>
      </p:sp>
      <p:sp>
        <p:nvSpPr>
          <p:cNvPr id="11272" name="Text Box 23"/>
          <p:cNvSpPr txBox="1">
            <a:spLocks noChangeArrowheads="1"/>
          </p:cNvSpPr>
          <p:nvPr/>
        </p:nvSpPr>
        <p:spPr bwMode="auto">
          <a:xfrm>
            <a:off x="3192463" y="38348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Details page</a:t>
            </a:r>
          </a:p>
        </p:txBody>
      </p:sp>
      <p:sp>
        <p:nvSpPr>
          <p:cNvPr id="11273" name="Text Box 24"/>
          <p:cNvSpPr txBox="1">
            <a:spLocks noChangeArrowheads="1"/>
          </p:cNvSpPr>
          <p:nvPr/>
        </p:nvSpPr>
        <p:spPr bwMode="auto">
          <a:xfrm>
            <a:off x="3192463" y="427614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Addresses page</a:t>
            </a:r>
          </a:p>
        </p:txBody>
      </p:sp>
      <p:sp>
        <p:nvSpPr>
          <p:cNvPr id="11274" name="Text Box 25"/>
          <p:cNvSpPr txBox="1">
            <a:spLocks noChangeArrowheads="1"/>
          </p:cNvSpPr>
          <p:nvPr/>
        </p:nvSpPr>
        <p:spPr bwMode="auto">
          <a:xfrm>
            <a:off x="3192463" y="471747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Notes page</a:t>
            </a:r>
          </a:p>
        </p:txBody>
      </p:sp>
      <p:sp>
        <p:nvSpPr>
          <p:cNvPr id="11275" name="Text Box 26"/>
          <p:cNvSpPr txBox="1">
            <a:spLocks noChangeArrowheads="1"/>
          </p:cNvSpPr>
          <p:nvPr/>
        </p:nvSpPr>
        <p:spPr bwMode="auto">
          <a:xfrm>
            <a:off x="3192463" y="515879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Analysis page</a:t>
            </a:r>
          </a:p>
        </p:txBody>
      </p:sp>
      <p:sp>
        <p:nvSpPr>
          <p:cNvPr id="11276" name="Text Box 27"/>
          <p:cNvSpPr txBox="1">
            <a:spLocks noChangeArrowheads="1"/>
          </p:cNvSpPr>
          <p:nvPr/>
        </p:nvSpPr>
        <p:spPr bwMode="auto">
          <a:xfrm>
            <a:off x="3192463" y="56001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Interactions page</a:t>
            </a:r>
          </a:p>
        </p:txBody>
      </p:sp>
      <p:sp>
        <p:nvSpPr>
          <p:cNvPr id="11277" name="Line 19"/>
          <p:cNvSpPr>
            <a:spLocks noChangeShapeType="1"/>
          </p:cNvSpPr>
          <p:nvPr/>
        </p:nvSpPr>
        <p:spPr bwMode="auto">
          <a:xfrm flipV="1">
            <a:off x="1746251" y="3523673"/>
            <a:ext cx="1389062"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87"/>
          <p:cNvSpPr>
            <a:spLocks noChangeShapeType="1"/>
          </p:cNvSpPr>
          <p:nvPr/>
        </p:nvSpPr>
        <p:spPr bwMode="auto">
          <a:xfrm>
            <a:off x="2589213" y="395388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6" name="Line 90"/>
          <p:cNvSpPr>
            <a:spLocks noChangeShapeType="1"/>
          </p:cNvSpPr>
          <p:nvPr/>
        </p:nvSpPr>
        <p:spPr bwMode="auto">
          <a:xfrm>
            <a:off x="2589213" y="439362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93"/>
          <p:cNvSpPr>
            <a:spLocks noChangeShapeType="1"/>
          </p:cNvSpPr>
          <p:nvPr/>
        </p:nvSpPr>
        <p:spPr bwMode="auto">
          <a:xfrm>
            <a:off x="2589213" y="4833361"/>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96"/>
          <p:cNvSpPr>
            <a:spLocks noChangeShapeType="1"/>
          </p:cNvSpPr>
          <p:nvPr/>
        </p:nvSpPr>
        <p:spPr bwMode="auto">
          <a:xfrm>
            <a:off x="2589213" y="527309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99"/>
          <p:cNvSpPr>
            <a:spLocks noChangeShapeType="1"/>
          </p:cNvSpPr>
          <p:nvPr/>
        </p:nvSpPr>
        <p:spPr bwMode="auto">
          <a:xfrm>
            <a:off x="2589213" y="571283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4" name="Text Box 101"/>
          <p:cNvSpPr txBox="1">
            <a:spLocks noChangeArrowheads="1"/>
          </p:cNvSpPr>
          <p:nvPr/>
        </p:nvSpPr>
        <p:spPr bwMode="auto">
          <a:xfrm>
            <a:off x="6183313" y="3020436"/>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Info bar</a:t>
            </a:r>
          </a:p>
        </p:txBody>
      </p:sp>
      <p:sp>
        <p:nvSpPr>
          <p:cNvPr id="11295" name="AutoShape 102"/>
          <p:cNvSpPr>
            <a:spLocks noChangeArrowheads="1"/>
          </p:cNvSpPr>
          <p:nvPr/>
        </p:nvSpPr>
        <p:spPr bwMode="auto">
          <a:xfrm>
            <a:off x="574549" y="2545246"/>
            <a:ext cx="6621716" cy="354345"/>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6" name="AutoShape 103"/>
          <p:cNvSpPr>
            <a:spLocks noChangeArrowheads="1"/>
          </p:cNvSpPr>
          <p:nvPr/>
        </p:nvSpPr>
        <p:spPr bwMode="auto">
          <a:xfrm>
            <a:off x="567824" y="3070029"/>
            <a:ext cx="1716035" cy="424544"/>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97" name="Text Box 104"/>
          <p:cNvSpPr txBox="1">
            <a:spLocks noChangeArrowheads="1"/>
          </p:cNvSpPr>
          <p:nvPr/>
        </p:nvSpPr>
        <p:spPr bwMode="auto">
          <a:xfrm>
            <a:off x="2346783" y="3056897"/>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menu</a:t>
            </a:r>
          </a:p>
        </p:txBody>
      </p:sp>
      <p:sp>
        <p:nvSpPr>
          <p:cNvPr id="11298" name="Text Box 105"/>
          <p:cNvSpPr txBox="1">
            <a:spLocks noChangeArrowheads="1"/>
          </p:cNvSpPr>
          <p:nvPr/>
        </p:nvSpPr>
        <p:spPr bwMode="auto">
          <a:xfrm>
            <a:off x="927101" y="6038273"/>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00000"/>
                </a:solidFill>
              </a:rPr>
              <a:t>Side bar</a:t>
            </a:r>
          </a:p>
        </p:txBody>
      </p:sp>
      <p:sp>
        <p:nvSpPr>
          <p:cNvPr id="11299" name="AutoShape 106"/>
          <p:cNvSpPr>
            <a:spLocks noChangeArrowheads="1"/>
          </p:cNvSpPr>
          <p:nvPr/>
        </p:nvSpPr>
        <p:spPr bwMode="auto">
          <a:xfrm>
            <a:off x="552451" y="3563361"/>
            <a:ext cx="1816100" cy="2849562"/>
          </a:xfrm>
          <a:prstGeom prst="roundRect">
            <a:avLst>
              <a:gd name="adj" fmla="val 3507"/>
            </a:avLst>
          </a:prstGeom>
          <a:noFill/>
          <a:ln w="28575" algn="ctr">
            <a:solidFill>
              <a:srgbClr val="D8691E"/>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0" name="Line 107"/>
          <p:cNvSpPr>
            <a:spLocks noChangeShapeType="1"/>
          </p:cNvSpPr>
          <p:nvPr/>
        </p:nvSpPr>
        <p:spPr bwMode="auto">
          <a:xfrm flipV="1">
            <a:off x="1258888" y="3960236"/>
            <a:ext cx="1343025" cy="46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109"/>
          <p:cNvSpPr>
            <a:spLocks noChangeShapeType="1"/>
          </p:cNvSpPr>
          <p:nvPr/>
        </p:nvSpPr>
        <p:spPr bwMode="auto">
          <a:xfrm>
            <a:off x="1747838" y="4304723"/>
            <a:ext cx="865188" cy="841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10"/>
          <p:cNvSpPr>
            <a:spLocks noChangeShapeType="1"/>
          </p:cNvSpPr>
          <p:nvPr/>
        </p:nvSpPr>
        <p:spPr bwMode="auto">
          <a:xfrm>
            <a:off x="1377951" y="4530148"/>
            <a:ext cx="1260475" cy="298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11"/>
          <p:cNvSpPr>
            <a:spLocks noChangeShapeType="1"/>
          </p:cNvSpPr>
          <p:nvPr/>
        </p:nvSpPr>
        <p:spPr bwMode="auto">
          <a:xfrm>
            <a:off x="1331913" y="4815898"/>
            <a:ext cx="1260475" cy="450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12"/>
          <p:cNvSpPr>
            <a:spLocks noChangeShapeType="1"/>
          </p:cNvSpPr>
          <p:nvPr/>
        </p:nvSpPr>
        <p:spPr bwMode="auto">
          <a:xfrm>
            <a:off x="1547813" y="5088948"/>
            <a:ext cx="1079500" cy="6429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Text Box 114"/>
          <p:cNvSpPr txBox="1">
            <a:spLocks noChangeArrowheads="1"/>
          </p:cNvSpPr>
          <p:nvPr/>
        </p:nvSpPr>
        <p:spPr bwMode="auto">
          <a:xfrm>
            <a:off x="3189288" y="6052561"/>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History page</a:t>
            </a:r>
          </a:p>
        </p:txBody>
      </p:sp>
      <p:sp>
        <p:nvSpPr>
          <p:cNvPr id="11307" name="Line 126"/>
          <p:cNvSpPr>
            <a:spLocks noChangeShapeType="1"/>
          </p:cNvSpPr>
          <p:nvPr/>
        </p:nvSpPr>
        <p:spPr bwMode="auto">
          <a:xfrm>
            <a:off x="2586038" y="616527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9" name="Line 128"/>
          <p:cNvSpPr>
            <a:spLocks noChangeShapeType="1"/>
          </p:cNvSpPr>
          <p:nvPr/>
        </p:nvSpPr>
        <p:spPr bwMode="auto">
          <a:xfrm>
            <a:off x="1219201" y="5327073"/>
            <a:ext cx="1366837" cy="831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6285" y="914400"/>
            <a:ext cx="1215390" cy="12153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24456</TotalTime>
  <Words>2528</Words>
  <Application>Microsoft Office PowerPoint</Application>
  <PresentationFormat>On-screen Show (4:3)</PresentationFormat>
  <Paragraphs>411</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1_test-template</vt:lpstr>
      <vt:lpstr>Introduction to Locations</vt:lpstr>
      <vt:lpstr>Lesson objectives</vt:lpstr>
      <vt:lpstr>Lesson outline</vt:lpstr>
      <vt:lpstr>Locations</vt:lpstr>
      <vt:lpstr>Types of locations</vt:lpstr>
      <vt:lpstr>Container widgets and locations</vt:lpstr>
      <vt:lpstr>Screens connect locations to panels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vt:lpstr>
      <vt:lpstr>Review of locations navigation</vt:lpstr>
      <vt:lpstr>Lessons on location configuration</vt:lpstr>
      <vt:lpstr>Lesson outline</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Comparison of locations</vt:lpstr>
      <vt:lpstr>Step 4: Deploy PCFs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Locations</dc:title>
  <dc:creator>Dyuti Sengupta</dc:creator>
  <cp:keywords>Emerald; Configuration Fundamentals</cp:keywords>
  <dc:description>150</dc:description>
  <cp:lastModifiedBy>Tom Rhoades</cp:lastModifiedBy>
  <cp:revision>1997</cp:revision>
  <dcterms:created xsi:type="dcterms:W3CDTF">2007-08-02T20:13:16Z</dcterms:created>
  <dcterms:modified xsi:type="dcterms:W3CDTF">2014-02-19T16:06:06Z</dcterms:modified>
  <cp:category>Drop 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