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7" r:id="rId3"/>
    <p:sldId id="258" r:id="rId4"/>
    <p:sldId id="263" r:id="rId5"/>
    <p:sldId id="264" r:id="rId6"/>
    <p:sldId id="266" r:id="rId7"/>
    <p:sldId id="267" r:id="rId8"/>
    <p:sldId id="268" r:id="rId9"/>
    <p:sldId id="269" r:id="rId10"/>
    <p:sldId id="270" r:id="rId11"/>
    <p:sldId id="279" r:id="rId12"/>
    <p:sldId id="271" r:id="rId13"/>
    <p:sldId id="280" r:id="rId14"/>
    <p:sldId id="281" r:id="rId15"/>
    <p:sldId id="282" r:id="rId16"/>
    <p:sldId id="284" r:id="rId17"/>
    <p:sldId id="283" r:id="rId18"/>
    <p:sldId id="277" r:id="rId19"/>
    <p:sldId id="285" r:id="rId20"/>
    <p:sldId id="260" r:id="rId21"/>
    <p:sldId id="261"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63"/>
            <p14:sldId id="264"/>
            <p14:sldId id="266"/>
            <p14:sldId id="267"/>
            <p14:sldId id="268"/>
            <p14:sldId id="269"/>
            <p14:sldId id="270"/>
          </p14:sldIdLst>
        </p14:section>
        <p14:section name="Create" id="{FB9F7419-85FB-470B-936F-DBBE8878E47C}">
          <p14:sldIdLst>
            <p14:sldId id="279"/>
            <p14:sldId id="271"/>
            <p14:sldId id="280"/>
            <p14:sldId id="281"/>
            <p14:sldId id="282"/>
            <p14:sldId id="284"/>
            <p14:sldId id="283"/>
            <p14:sldId id="277"/>
            <p14:sldId id="28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4457" autoAdjust="0"/>
  </p:normalViewPr>
  <p:slideViewPr>
    <p:cSldViewPr showGuides="1">
      <p:cViewPr varScale="1">
        <p:scale>
          <a:sx n="94" d="100"/>
          <a:sy n="94" d="100"/>
        </p:scale>
        <p:origin x="-2040" y="-108"/>
      </p:cViewPr>
      <p:guideLst>
        <p:guide orient="horz"/>
        <p:guide orient="horz" pos="4032"/>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search for an existing record. When a record is located in some portion of the user interface where it would not be convenient to include search functionality, you will often see</a:t>
            </a:r>
            <a:r>
              <a:rPr lang="en-US" baseline="0" dirty="0" smtClean="0"/>
              <a:t> an implementation of a popped search.</a:t>
            </a:r>
          </a:p>
          <a:p>
            <a:endParaRPr lang="en-US" dirty="0" smtClean="0"/>
          </a:p>
          <a:p>
            <a:r>
              <a:rPr lang="en-US" dirty="0" smtClean="0"/>
              <a:t>An application needs a certain level of complexity and functionality to require a popped search. TrainingApp is simple enough that it does not have an example of this type of popup. The example shown above is from PolicyCenter, where a popup is provided to allow the user to search for a valid industry code when creating a new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414333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9161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293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Studio automatically adds "Popup" to the end of the PCF file name.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for a popup often serves as the root object for any containers</a:t>
            </a:r>
            <a:r>
              <a:rPr lang="en-US" dirty="0" smtClean="0"/>
              <a:t> that contains data fields. One way to think of this is that there is at least one root object for a given container.  Root objects must be specified on the Popup's</a:t>
            </a:r>
            <a:r>
              <a:rPr lang="en-US" baseline="0" dirty="0" smtClean="0"/>
              <a:t> V</a:t>
            </a:r>
            <a:r>
              <a:rPr lang="en-US" dirty="0" smtClean="0"/>
              <a:t>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Popup</a:t>
            </a:r>
            <a:r>
              <a:rPr lang="en-US" baseline="0" dirty="0" smtClean="0"/>
              <a:t> location PCF file </a:t>
            </a:r>
            <a:r>
              <a:rPr lang="en-US" dirty="0" smtClean="0"/>
              <a:t>always displays an warning in the PCF Editor because the</a:t>
            </a:r>
            <a:r>
              <a:rPr lang="en-US" baseline="0" dirty="0" smtClean="0"/>
              <a:t> title attribute is required.  </a:t>
            </a:r>
            <a:r>
              <a:rPr lang="en-US" dirty="0" smtClean="0"/>
              <a:t>In the slide example, the screenshot</a:t>
            </a:r>
            <a:r>
              <a:rPr lang="en-US" baseline="0" dirty="0" smtClean="0"/>
              <a:t> has been modified to not show the error.</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title property determines the label in the top blue bar. In the slide example, the title is "Flag Entry".</a:t>
            </a:r>
          </a:p>
          <a:p>
            <a:pPr eaLnBrk="1" hangingPunct="1"/>
            <a:endParaRPr lang="en-US" dirty="0" smtClean="0"/>
          </a:p>
          <a:p>
            <a:pPr eaLnBrk="1" hangingPunct="1"/>
            <a:r>
              <a:rPr lang="en-US" dirty="0" smtClean="0"/>
              <a:t>Every location has a </a:t>
            </a:r>
            <a:r>
              <a:rPr lang="en-US" dirty="0" err="1" smtClean="0"/>
              <a:t>canEdit</a:t>
            </a:r>
            <a:r>
              <a:rPr lang="en-US" dirty="0" smtClean="0"/>
              <a:t> and </a:t>
            </a:r>
            <a:r>
              <a:rPr lang="en-US" dirty="0" err="1" smtClean="0"/>
              <a:t>canVisit</a:t>
            </a:r>
            <a:r>
              <a:rPr lang="en-US" dirty="0" smtClean="0"/>
              <a:t> property.</a:t>
            </a:r>
          </a:p>
          <a:p>
            <a:pPr eaLnBrk="1" hangingPunct="1"/>
            <a:endParaRPr lang="en-US" dirty="0"/>
          </a:p>
          <a:p>
            <a:pPr eaLnBrk="1" hangingPunct="1"/>
            <a:r>
              <a:rPr lang="en-US" dirty="0" err="1" smtClean="0"/>
              <a:t>canEdit</a:t>
            </a:r>
            <a:r>
              <a:rPr lang="en-US" dirty="0" smtClean="0"/>
              <a:t> - This property determines if the screen and widgets contained in the screen are editable or not. If </a:t>
            </a:r>
            <a:r>
              <a:rPr lang="en-US" dirty="0" err="1" smtClean="0"/>
              <a:t>canEdit</a:t>
            </a:r>
            <a:r>
              <a:rPr lang="en-US" dirty="0" smtClean="0"/>
              <a:t> is false then the screen, every child container widget on the screen, and every atomic widget on the screen will not be editable.</a:t>
            </a:r>
          </a:p>
          <a:p>
            <a:pPr eaLnBrk="1" hangingPunct="1"/>
            <a:endParaRPr lang="en-US" dirty="0"/>
          </a:p>
          <a:p>
            <a:pPr eaLnBrk="1" hangingPunct="1"/>
            <a:r>
              <a:rPr lang="en-US" dirty="0" err="1" smtClean="0"/>
              <a:t>canVisit</a:t>
            </a:r>
            <a:r>
              <a:rPr lang="en-US" dirty="0" smtClean="0"/>
              <a:t> - This property determines the behavior of widgets that navigate to the location. If it renders to false, then widgets that navigate to it are either not available or not visible. The specific behavior depends on the widget. For example, a cell widget that navigates to a location with its </a:t>
            </a:r>
            <a:r>
              <a:rPr lang="en-US" dirty="0" err="1" smtClean="0"/>
              <a:t>canVisit</a:t>
            </a:r>
            <a:r>
              <a:rPr lang="en-US" dirty="0" smtClean="0"/>
              <a:t> property set to false is visible but cannot be clicked. A menu item that navigates to a location with its </a:t>
            </a:r>
            <a:r>
              <a:rPr lang="en-US" dirty="0" err="1" smtClean="0"/>
              <a:t>canVisit</a:t>
            </a:r>
            <a:r>
              <a:rPr lang="en-US" dirty="0" smtClean="0"/>
              <a:t> property set to false is not visible.</a:t>
            </a:r>
          </a:p>
          <a:p>
            <a:pPr eaLnBrk="1" hangingPunct="1"/>
            <a:endParaRPr lang="en-US" dirty="0" smtClean="0"/>
          </a:p>
          <a:p>
            <a:pPr eaLnBrk="1" hangingPunct="1"/>
            <a:r>
              <a:rPr lang="en-US" dirty="0" smtClean="0"/>
              <a:t>The </a:t>
            </a:r>
            <a:r>
              <a:rPr lang="en-US" dirty="0" err="1" smtClean="0"/>
              <a:t>startInEditMode</a:t>
            </a:r>
            <a:r>
              <a:rPr lang="en-US" dirty="0" smtClean="0"/>
              <a:t> property determines if the popup is initially in edit mode or not. It can be set to a static value (true or false) or a Gosu expression, such as "</a:t>
            </a:r>
            <a:r>
              <a:rPr lang="en-US" dirty="0" err="1" smtClean="0"/>
              <a:t>aFlagEntry.IsEditable</a:t>
            </a:r>
            <a:r>
              <a:rPr lang="en-US" dirty="0" smtClean="0"/>
              <a:t>", which returns true if the flag entry is editable. (A flag entry is editable if it is open and the current user has "resolve flag entry" permissions.)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entry point is a reference used by widgets to navigate to a given location. An entry point specifies the location name and the values required to render the location.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a:t>
            </a:r>
            <a:r>
              <a:rPr lang="en-US" baseline="0" dirty="0" smtClean="0"/>
              <a:t> e</a:t>
            </a:r>
            <a:r>
              <a:rPr lang="en-US" dirty="0" smtClean="0"/>
              <a:t>xample, </a:t>
            </a:r>
            <a:r>
              <a:rPr lang="en-US" dirty="0" err="1" smtClean="0"/>
              <a:t>FlagEntryPopup</a:t>
            </a:r>
            <a:r>
              <a:rPr lang="en-US" dirty="0" smtClean="0"/>
              <a:t> is the entry point name. The name of the entry point must be the same as the name of the file in which the location is declared.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entry point defines a signature. The syntax for a signature is the same as a Gosu method. </a:t>
            </a:r>
            <a:r>
              <a:rPr lang="en-US" dirty="0" smtClean="0"/>
              <a:t>A</a:t>
            </a:r>
            <a:r>
              <a:rPr lang="en-US" baseline="0" dirty="0" smtClean="0"/>
              <a:t> parameter is defined for the entry point, for example, </a:t>
            </a:r>
            <a:r>
              <a:rPr lang="en-US" baseline="0" dirty="0" err="1" smtClean="0"/>
              <a:t>aFlagEntry</a:t>
            </a:r>
            <a:r>
              <a:rPr lang="en-US" baseline="0" dirty="0" smtClean="0"/>
              <a:t> of the type </a:t>
            </a:r>
            <a:r>
              <a:rPr lang="en-US" baseline="0" dirty="0" err="1" smtClean="0"/>
              <a:t>FlagEntry</a:t>
            </a:r>
            <a:r>
              <a:rPr lang="en-US" baseline="0" dirty="0" smtClean="0"/>
              <a:t>.   The parameter type is the same as the related variable for the Popup.  In other words, </a:t>
            </a:r>
            <a:r>
              <a:rPr lang="en-US" dirty="0" smtClean="0"/>
              <a:t>every object referenced in the entry point signature must be declared as a variable in the Variables tab.  </a:t>
            </a:r>
            <a:r>
              <a:rPr lang="en-US" baseline="0" dirty="0" smtClean="0"/>
              <a:t>In this manner, an </a:t>
            </a:r>
            <a:r>
              <a:rPr lang="en-US" baseline="0" dirty="0" err="1" smtClean="0"/>
              <a:t>FlagEntry</a:t>
            </a:r>
            <a:r>
              <a:rPr lang="en-US" baseline="0" dirty="0" smtClean="0"/>
              <a:t> object instance can pass as an argument to the Popup.</a:t>
            </a:r>
            <a:r>
              <a:rPr lang="en-US" dirty="0" smtClean="0"/>
              <a:t> It is possible to declare multiple comma delimited</a:t>
            </a:r>
            <a:r>
              <a:rPr lang="en-US" baseline="0" dirty="0" smtClean="0"/>
              <a:t> </a:t>
            </a:r>
            <a:r>
              <a:rPr lang="en-US" dirty="0" smtClean="0"/>
              <a:t>parameters</a:t>
            </a:r>
            <a:r>
              <a:rPr lang="en-US" baseline="0" dirty="0" smtClean="0"/>
              <a:t> in the signature definition.</a:t>
            </a:r>
            <a:endParaRPr lang="en-US" dirty="0" smtClean="0"/>
          </a:p>
          <a:p>
            <a:pPr eaLnBrk="1" hangingPunct="1"/>
            <a:endParaRPr lang="en-US" dirty="0" smtClean="0"/>
          </a:p>
          <a:p>
            <a:pPr eaLnBrk="1" hangingPunct="1"/>
            <a:r>
              <a:rPr lang="en-US" dirty="0" smtClean="0"/>
              <a:t>Every location must have at least one entry point. Any given location can have many entry points. An example of this appears later in the lesson.</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destination</a:t>
            </a:r>
            <a:r>
              <a:rPr lang="en-US" baseline="0" dirty="0" smtClean="0"/>
              <a:t> location is the file that you want the navigation widget to navigate to. The source location is the origin of where you navigate from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0442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96044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Viewing and editing existing objects, creating new objects, and executing popped searches.</a:t>
            </a:r>
          </a:p>
          <a:p>
            <a:r>
              <a:rPr lang="en-US" dirty="0" smtClean="0"/>
              <a:t>2) The screen and its contents are non-editable.</a:t>
            </a:r>
          </a:p>
          <a:p>
            <a:r>
              <a:rPr lang="en-US" dirty="0" smtClean="0"/>
              <a:t>3) The widget navigating to the location is either not visible or not clickable.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7753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21885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77648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defTabSz="904433" eaLnBrk="0" fontAlgn="base" hangingPunct="0">
              <a:spcBef>
                <a:spcPct val="10000"/>
              </a:spcBef>
              <a:spcAft>
                <a:spcPct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E4A99B34-DE70-4067-8778-54CE801D718E}" type="slidenum">
              <a:rPr lang="en-US" altLang="en-US" sz="1200" b="0">
                <a:solidFill>
                  <a:schemeClr val="tx1"/>
                </a:solidFill>
              </a:rPr>
              <a:pPr eaLnBrk="1" hangingPunct="1"/>
              <a:t>5</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r>
              <a:rPr lang="en-US" dirty="0" smtClean="0"/>
              <a:t>The slide</a:t>
            </a:r>
            <a:r>
              <a:rPr lang="en-US" baseline="0" dirty="0" smtClean="0"/>
              <a:t> example shows a popup for a user with permissions to only be able to view the object data.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70295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view and edit an object.</a:t>
            </a:r>
            <a:r>
              <a:rPr lang="en-US" baseline="0" dirty="0" smtClean="0"/>
              <a:t> </a:t>
            </a:r>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 You can configure a popup to search for an existing record.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83278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a:t>
            </a:r>
            <a:r>
              <a:rPr lang="en-US" baseline="0" dirty="0" smtClean="0"/>
              <a:t> W</a:t>
            </a:r>
            <a:r>
              <a:rPr lang="en-US" dirty="0" smtClean="0"/>
              <a:t>hen it is either not convenient to edit the object in a location or some of the fields a user might wish to view and/or edit are not displayed in that location,</a:t>
            </a:r>
            <a:r>
              <a:rPr lang="en-US" baseline="0" dirty="0" smtClean="0"/>
              <a:t> you can use a popup.  For example, a list view panel will often only display a limited number of object fields. Some of the cell widgets will be configured as navigation cell widgets.  The navigation cells widgets will navigate to a popup so that a user can view and/or edit the object fields.</a:t>
            </a:r>
            <a:endParaRPr lang="en-US" dirty="0" smtClean="0"/>
          </a:p>
          <a:p>
            <a:endParaRPr lang="en-US" dirty="0" smtClean="0"/>
          </a:p>
          <a:p>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popup edits an existing object, the popup does not return the object to the parent list view. The parent list view panel already knows about the object, and the object already belongs to the array that is being displayed by the list view. Therefore, the popup simply commits and changes to the object in the database.  The parent list view panel simply refreshes its information from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3634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10, 2014</a:t>
            </a:r>
            <a:endParaRPr lang="en-US" dirty="0"/>
          </a:p>
        </p:txBody>
      </p:sp>
      <p:sp>
        <p:nvSpPr>
          <p:cNvPr id="3" name="Title 2"/>
          <p:cNvSpPr>
            <a:spLocks noGrp="1"/>
          </p:cNvSpPr>
          <p:nvPr>
            <p:ph type="ctrTitle"/>
          </p:nvPr>
        </p:nvSpPr>
        <p:spPr/>
        <p:txBody>
          <a:bodyPr/>
          <a:lstStyle/>
          <a:p>
            <a:r>
              <a:rPr lang="en-US" dirty="0" smtClean="0"/>
              <a:t>View </a:t>
            </a:r>
            <a:r>
              <a:rPr lang="en-US" dirty="0"/>
              <a:t>and </a:t>
            </a:r>
            <a:r>
              <a:rPr lang="en-US" dirty="0" smtClean="0"/>
              <a:t>edit objects with Popups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33"/>
          <p:cNvSpPr>
            <a:spLocks noChangeArrowheads="1"/>
          </p:cNvSpPr>
          <p:nvPr/>
        </p:nvSpPr>
        <p:spPr bwMode="auto">
          <a:xfrm>
            <a:off x="6213678" y="5724728"/>
            <a:ext cx="730250" cy="331787"/>
          </a:xfrm>
          <a:prstGeom prst="roundRect">
            <a:avLst>
              <a:gd name="adj" fmla="val 16667"/>
            </a:avLst>
          </a:prstGeom>
          <a:solidFill>
            <a:schemeClr val="tx1"/>
          </a:solidFill>
          <a:ln w="28575" algn="ctr">
            <a:noFill/>
            <a:round/>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Example: Execute "popped" searches</a:t>
            </a:r>
            <a:endParaRPr lang="en-US" dirty="0"/>
          </a:p>
        </p:txBody>
      </p:sp>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369"/>
            <a:ext cx="4970505" cy="342943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65" y="909252"/>
            <a:ext cx="3889882"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17"/>
          <p:cNvPicPr>
            <a:picLocks noChangeAspect="1" noChangeArrowheads="1"/>
          </p:cNvPicPr>
          <p:nvPr/>
        </p:nvPicPr>
        <p:blipFill rotWithShape="1">
          <a:blip r:embed="rId5">
            <a:extLst>
              <a:ext uri="{28A0092B-C50C-407E-A947-70E740481C1C}">
                <a14:useLocalDpi xmlns:a14="http://schemas.microsoft.com/office/drawing/2010/main" val="0"/>
              </a:ext>
            </a:extLst>
          </a:blip>
          <a:srcRect b="4531"/>
          <a:stretch/>
        </p:blipFill>
        <p:spPr bwMode="auto">
          <a:xfrm>
            <a:off x="4826532" y="909252"/>
            <a:ext cx="3974568"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3834275" y="1749912"/>
            <a:ext cx="290209" cy="330054"/>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6553200" y="1778463"/>
            <a:ext cx="1422196"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AutoShape 33"/>
          <p:cNvSpPr>
            <a:spLocks noChangeArrowheads="1"/>
          </p:cNvSpPr>
          <p:nvPr/>
        </p:nvSpPr>
        <p:spPr bwMode="auto">
          <a:xfrm>
            <a:off x="2209800" y="572231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12" name="Straight Arrow Connector 4"/>
          <p:cNvCxnSpPr>
            <a:cxnSpLocks noChangeShapeType="1"/>
            <a:stCxn id="7" idx="2"/>
            <a:endCxn id="11" idx="1"/>
          </p:cNvCxnSpPr>
          <p:nvPr/>
        </p:nvCxnSpPr>
        <p:spPr bwMode="auto">
          <a:xfrm rot="5400000">
            <a:off x="1190467" y="3099299"/>
            <a:ext cx="3808247" cy="1769580"/>
          </a:xfrm>
          <a:prstGeom prst="bentConnector4">
            <a:avLst>
              <a:gd name="adj1" fmla="val 15720"/>
              <a:gd name="adj2" fmla="val 112918"/>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Arrow Connector 4"/>
          <p:cNvCxnSpPr>
            <a:cxnSpLocks noChangeShapeType="1"/>
            <a:stCxn id="19" idx="3"/>
            <a:endCxn id="10" idx="3"/>
          </p:cNvCxnSpPr>
          <p:nvPr/>
        </p:nvCxnSpPr>
        <p:spPr bwMode="auto">
          <a:xfrm flipV="1">
            <a:off x="6943928" y="1917932"/>
            <a:ext cx="1031468" cy="3972690"/>
          </a:xfrm>
          <a:prstGeom prst="bentConnector3">
            <a:avLst>
              <a:gd name="adj1" fmla="val 122163"/>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24"/>
          <p:cNvSpPr txBox="1"/>
          <p:nvPr/>
        </p:nvSpPr>
        <p:spPr>
          <a:xfrm>
            <a:off x="3124715" y="5793130"/>
            <a:ext cx="990600" cy="249798"/>
          </a:xfrm>
          <a:prstGeom prst="rect">
            <a:avLst/>
          </a:prstGeom>
          <a:solidFill>
            <a:schemeClr val="tx1"/>
          </a:solidFill>
        </p:spPr>
        <p:txBody>
          <a:bodyPr wrap="square" rtlCol="0">
            <a:noAutofit/>
          </a:bodyPr>
          <a:lstStyle/>
          <a:p>
            <a:r>
              <a:rPr lang="en-US" sz="1200" dirty="0" smtClean="0">
                <a:solidFill>
                  <a:schemeClr val="bg1"/>
                </a:solidFill>
                <a:latin typeface="Arial" pitchFamily="32" charset="0"/>
                <a:cs typeface="Arial" pitchFamily="32" charset="0"/>
              </a:rPr>
              <a:t>1522</a:t>
            </a:r>
          </a:p>
        </p:txBody>
      </p:sp>
      <p:sp>
        <p:nvSpPr>
          <p:cNvPr id="13" name="TextBox 12"/>
          <p:cNvSpPr txBox="1"/>
          <p:nvPr/>
        </p:nvSpPr>
        <p:spPr>
          <a:xfrm>
            <a:off x="514864" y="5029200"/>
            <a:ext cx="1466335"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explanation</a:t>
            </a:r>
          </a:p>
        </p:txBody>
      </p:sp>
    </p:spTree>
    <p:extLst>
      <p:ext uri="{BB962C8B-B14F-4D97-AF65-F5344CB8AC3E}">
        <p14:creationId xmlns:p14="http://schemas.microsoft.com/office/powerpoint/2010/main" val="3502665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Popup fundamentals</a:t>
            </a:r>
          </a:p>
          <a:p>
            <a:r>
              <a:rPr lang="en-US" dirty="0">
                <a:solidFill>
                  <a:schemeClr val="bg1"/>
                </a:solidFill>
              </a:rPr>
              <a:t>Create a popup</a:t>
            </a:r>
          </a:p>
        </p:txBody>
      </p:sp>
    </p:spTree>
    <p:extLst>
      <p:ext uri="{BB962C8B-B14F-4D97-AF65-F5344CB8AC3E}">
        <p14:creationId xmlns:p14="http://schemas.microsoft.com/office/powerpoint/2010/main" val="40935086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a view/edit object popup</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popup PCF file</a:t>
            </a:r>
            <a:endParaRPr lang="en-US" dirty="0"/>
          </a:p>
          <a:p>
            <a:pPr marL="457200" indent="-457200">
              <a:buFont typeface="+mj-lt"/>
              <a:buAutoNum type="arabicPeriod"/>
            </a:pPr>
            <a:r>
              <a:rPr lang="en-US" dirty="0"/>
              <a:t>Specify </a:t>
            </a:r>
            <a:r>
              <a:rPr lang="en-US" dirty="0" smtClean="0"/>
              <a:t>variable(s)</a:t>
            </a:r>
            <a:endParaRPr lang="en-US" dirty="0"/>
          </a:p>
          <a:p>
            <a:pPr marL="457200" indent="-457200">
              <a:buFont typeface="+mj-lt"/>
              <a:buAutoNum type="arabicPeriod"/>
            </a:pPr>
            <a:r>
              <a:rPr lang="en-US" dirty="0"/>
              <a:t>Specify </a:t>
            </a:r>
            <a:r>
              <a:rPr lang="en-US" dirty="0" smtClean="0"/>
              <a:t>properties</a:t>
            </a:r>
            <a:endParaRPr lang="en-US" dirty="0"/>
          </a:p>
          <a:p>
            <a:pPr marL="457200" indent="-457200">
              <a:buFont typeface="+mj-lt"/>
              <a:buAutoNum type="arabicPeriod"/>
            </a:pPr>
            <a:r>
              <a:rPr lang="en-US" dirty="0"/>
              <a:t>Specify </a:t>
            </a:r>
            <a:r>
              <a:rPr lang="en-US" dirty="0" smtClean="0"/>
              <a:t>entry point(s)</a:t>
            </a:r>
            <a:endParaRPr lang="en-US" dirty="0"/>
          </a:p>
          <a:p>
            <a:pPr marL="457200" indent="-457200">
              <a:buFont typeface="+mj-lt"/>
              <a:buAutoNum type="arabicPeriod"/>
            </a:pPr>
            <a:r>
              <a:rPr lang="en-US" dirty="0" smtClean="0"/>
              <a:t>Add containers and input widgets</a:t>
            </a:r>
          </a:p>
          <a:p>
            <a:pPr marL="457200" indent="-457200">
              <a:buFont typeface="+mj-lt"/>
              <a:buAutoNum type="arabicPeriod"/>
            </a:pPr>
            <a:r>
              <a:rPr lang="en-US" dirty="0" smtClean="0"/>
              <a:t>Configure the navigation widget</a:t>
            </a:r>
            <a:endParaRPr lang="en-US" dirty="0"/>
          </a:p>
          <a:p>
            <a:pPr marL="457200" indent="-457200">
              <a:buFont typeface="+mj-lt"/>
              <a:buAutoNum type="arabicPeriod"/>
            </a:pPr>
            <a:r>
              <a:rPr lang="en-US" dirty="0"/>
              <a:t>Deploy PCFs</a:t>
            </a:r>
          </a:p>
          <a:p>
            <a:endParaRPr lang="en-US" dirty="0"/>
          </a:p>
        </p:txBody>
      </p:sp>
    </p:spTree>
    <p:extLst>
      <p:ext uri="{BB962C8B-B14F-4D97-AF65-F5344CB8AC3E}">
        <p14:creationId xmlns:p14="http://schemas.microsoft.com/office/powerpoint/2010/main" val="41400260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popup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Popup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"Popup"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1028" name="Picture 4" descr="C:\Users\sluersen\AppData\Local\Temp\SNAGHTML1a34d8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743200"/>
            <a:ext cx="2872136" cy="2809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832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sluersen\AppData\Local\Temp\SNAGHTML1b82c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49" y="914400"/>
            <a:ext cx="4291451" cy="551600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Variables tab</a:t>
            </a:r>
          </a:p>
          <a:p>
            <a:pPr lvl="1"/>
            <a:r>
              <a:rPr lang="en-US" dirty="0" smtClean="0"/>
              <a:t>Defines data object variable name and type</a:t>
            </a:r>
          </a:p>
          <a:p>
            <a:pPr lvl="1"/>
            <a:r>
              <a:rPr lang="en-US" dirty="0" smtClean="0"/>
              <a:t>Example:</a:t>
            </a:r>
            <a:br>
              <a:rPr lang="en-US" dirty="0" smtClean="0"/>
            </a:br>
            <a:r>
              <a:rPr lang="en-US" dirty="0" err="1" smtClean="0"/>
              <a:t>aFlagEntry</a:t>
            </a:r>
            <a:r>
              <a:rPr lang="en-US" dirty="0" smtClean="0"/>
              <a:t> is of </a:t>
            </a:r>
            <a:br>
              <a:rPr lang="en-US" dirty="0" smtClean="0"/>
            </a:br>
            <a:r>
              <a:rPr lang="en-US" dirty="0" smtClean="0"/>
              <a:t>type </a:t>
            </a:r>
            <a:r>
              <a:rPr lang="en-US" dirty="0" err="1" smtClean="0"/>
              <a:t>FalgEntry</a:t>
            </a:r>
            <a:endParaRPr lang="en-US" dirty="0" smtClean="0"/>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Often, at least one variable</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19168" y="5513385"/>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1937117" y="1257820"/>
            <a:ext cx="685641"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17525" y="4953000"/>
            <a:ext cx="1235075"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3390124" y="5058013"/>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147273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id – identifier for popup</a:t>
            </a:r>
          </a:p>
          <a:p>
            <a:r>
              <a:rPr lang="en-US" dirty="0" smtClean="0"/>
              <a:t>title – value for top </a:t>
            </a:r>
            <a:r>
              <a:rPr lang="en-US" dirty="0"/>
              <a:t>label</a:t>
            </a:r>
          </a:p>
          <a:p>
            <a:r>
              <a:rPr lang="en-US" dirty="0" err="1"/>
              <a:t>canEdit</a:t>
            </a:r>
            <a:r>
              <a:rPr lang="en-US" dirty="0"/>
              <a:t> – if false, no container or widget in location's s</a:t>
            </a:r>
            <a:r>
              <a:rPr lang="en-US" dirty="0" smtClean="0"/>
              <a:t>creen </a:t>
            </a:r>
            <a:r>
              <a:rPr lang="en-US" dirty="0"/>
              <a:t>is </a:t>
            </a:r>
            <a:r>
              <a:rPr lang="en-US" dirty="0" smtClean="0"/>
              <a:t>editable</a:t>
            </a:r>
          </a:p>
          <a:p>
            <a:endParaRPr lang="en-US" dirty="0"/>
          </a:p>
        </p:txBody>
      </p:sp>
      <p:sp>
        <p:nvSpPr>
          <p:cNvPr id="3" name="Content Placeholder 2"/>
          <p:cNvSpPr>
            <a:spLocks noGrp="1"/>
          </p:cNvSpPr>
          <p:nvPr>
            <p:ph idx="10"/>
          </p:nvPr>
        </p:nvSpPr>
        <p:spPr/>
        <p:txBody>
          <a:bodyPr/>
          <a:lstStyle/>
          <a:p>
            <a:r>
              <a:rPr lang="en-US" dirty="0" err="1"/>
              <a:t>canVisit</a:t>
            </a:r>
            <a:r>
              <a:rPr lang="en-US" dirty="0"/>
              <a:t> – if false, no widget navigating to location is visible/clickable</a:t>
            </a:r>
          </a:p>
          <a:p>
            <a:r>
              <a:rPr lang="en-US" dirty="0" err="1" smtClean="0"/>
              <a:t>startInEditMode</a:t>
            </a:r>
            <a:r>
              <a:rPr lang="en-US" dirty="0" smtClean="0"/>
              <a:t> </a:t>
            </a:r>
            <a:r>
              <a:rPr lang="en-US" dirty="0"/>
              <a:t>–</a:t>
            </a:r>
            <a:r>
              <a:rPr lang="en-US" dirty="0" smtClean="0"/>
              <a:t> </a:t>
            </a:r>
            <a:r>
              <a:rPr lang="en-US" dirty="0"/>
              <a:t>determines if popup starts in read-only or edit mode</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1"/>
            <a:ext cx="4269344" cy="25907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414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hid rec 2a"/>
          <p:cNvSpPr/>
          <p:nvPr/>
        </p:nvSpPr>
        <p:spPr bwMode="auto">
          <a:xfrm>
            <a:off x="7018676"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hid rec 2b"/>
          <p:cNvSpPr/>
          <p:nvPr/>
        </p:nvSpPr>
        <p:spPr bwMode="auto">
          <a:xfrm>
            <a:off x="5029200" y="6019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hid rec 2a"/>
          <p:cNvSpPr/>
          <p:nvPr/>
        </p:nvSpPr>
        <p:spPr bwMode="auto">
          <a:xfrm>
            <a:off x="7874934"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hid rec 1b"/>
          <p:cNvSpPr/>
          <p:nvPr/>
        </p:nvSpPr>
        <p:spPr bwMode="auto">
          <a:xfrm>
            <a:off x="5107569" y="5410086"/>
            <a:ext cx="6858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6" y="32004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5542857" cy="18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4: Specify entry point(s)</a:t>
            </a:r>
            <a:endParaRPr lang="en-US" dirty="0"/>
          </a:p>
        </p:txBody>
      </p:sp>
      <p:sp>
        <p:nvSpPr>
          <p:cNvPr id="4" name="Content Placeholder 3"/>
          <p:cNvSpPr>
            <a:spLocks noGrp="1"/>
          </p:cNvSpPr>
          <p:nvPr>
            <p:ph idx="1"/>
          </p:nvPr>
        </p:nvSpPr>
        <p:spPr/>
        <p:txBody>
          <a:bodyPr/>
          <a:lstStyle/>
          <a:p>
            <a:r>
              <a:rPr lang="en-US" sz="2000" dirty="0" smtClean="0"/>
              <a:t>An </a:t>
            </a:r>
            <a:r>
              <a:rPr lang="en-US" sz="2000" b="1" dirty="0"/>
              <a:t>entry point </a:t>
            </a:r>
            <a:r>
              <a:rPr lang="en-US" sz="2000" dirty="0"/>
              <a:t>is a reference used by widgets to navigate to a given </a:t>
            </a:r>
            <a:r>
              <a:rPr lang="en-US" sz="2000" dirty="0" smtClean="0"/>
              <a:t>location</a:t>
            </a:r>
          </a:p>
          <a:p>
            <a:r>
              <a:rPr lang="en-US" dirty="0"/>
              <a:t>Every location must have at least one entry point</a:t>
            </a:r>
          </a:p>
          <a:p>
            <a:r>
              <a:rPr lang="en-US" sz="2000" dirty="0"/>
              <a:t>Syntax: </a:t>
            </a:r>
            <a:r>
              <a:rPr lang="en-US" sz="2000" b="1" dirty="0" err="1" smtClean="0">
                <a:latin typeface="Courier New" pitchFamily="49" charset="0"/>
                <a:cs typeface="Courier New" pitchFamily="49" charset="0"/>
              </a:rPr>
              <a:t>popupName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objName:objType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1600" dirty="0"/>
              <a:t>Can specify multiple comma-delimited objects</a:t>
            </a:r>
          </a:p>
          <a:p>
            <a:endParaRPr lang="en-US" sz="2000" dirty="0"/>
          </a:p>
        </p:txBody>
      </p:sp>
      <p:sp>
        <p:nvSpPr>
          <p:cNvPr id="16" name="Right Brace 15"/>
          <p:cNvSpPr/>
          <p:nvPr/>
        </p:nvSpPr>
        <p:spPr bwMode="auto">
          <a:xfrm rot="5400000">
            <a:off x="7108189" y="3819411"/>
            <a:ext cx="354374" cy="710957"/>
          </a:xfrm>
          <a:prstGeom prst="rightBrace">
            <a:avLst/>
          </a:prstGeom>
          <a:noFill/>
          <a:ln w="2857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Right Brace 16"/>
          <p:cNvSpPr/>
          <p:nvPr/>
        </p:nvSpPr>
        <p:spPr bwMode="auto">
          <a:xfrm rot="5400000">
            <a:off x="7959851" y="3801359"/>
            <a:ext cx="363566" cy="730043"/>
          </a:xfrm>
          <a:prstGeom prst="rightBrace">
            <a:avLst/>
          </a:prstGeom>
          <a:noFill/>
          <a:ln w="2857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8" name="Elbow Connector 7"/>
          <p:cNvCxnSpPr>
            <a:stCxn id="11" idx="3"/>
            <a:endCxn id="49" idx="2"/>
          </p:cNvCxnSpPr>
          <p:nvPr/>
        </p:nvCxnSpPr>
        <p:spPr bwMode="auto">
          <a:xfrm flipV="1">
            <a:off x="5793369" y="4343400"/>
            <a:ext cx="1492007" cy="1180986"/>
          </a:xfrm>
          <a:prstGeom prst="bentConnector2">
            <a:avLst/>
          </a:prstGeom>
          <a:noFill/>
          <a:ln w="28575" cap="flat" cmpd="sng" algn="ctr">
            <a:solidFill>
              <a:schemeClr val="accent4"/>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28" name="Elbow Connector 27"/>
          <p:cNvCxnSpPr>
            <a:stCxn id="27" idx="3"/>
            <a:endCxn id="46" idx="2"/>
          </p:cNvCxnSpPr>
          <p:nvPr/>
        </p:nvCxnSpPr>
        <p:spPr bwMode="auto">
          <a:xfrm flipV="1">
            <a:off x="5562600" y="4343400"/>
            <a:ext cx="2579034" cy="1790700"/>
          </a:xfrm>
          <a:prstGeom prst="bentConnector2">
            <a:avLst/>
          </a:prstGeom>
          <a:noFill/>
          <a:ln w="28575" cap="flat" cmpd="sng" algn="ctr">
            <a:solidFill>
              <a:schemeClr val="accent6"/>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858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5: </a:t>
            </a:r>
            <a:r>
              <a:rPr lang="en-US" dirty="0"/>
              <a:t>Add containers and input widgets</a:t>
            </a:r>
            <a:br>
              <a:rPr lang="en-US" dirty="0"/>
            </a:br>
            <a:endParaRPr lang="en-US" dirty="0"/>
          </a:p>
        </p:txBody>
      </p:sp>
      <p:sp>
        <p:nvSpPr>
          <p:cNvPr id="4" name="Content Placeholder 3"/>
          <p:cNvSpPr>
            <a:spLocks noGrp="1"/>
          </p:cNvSpPr>
          <p:nvPr>
            <p:ph sz="half" idx="2"/>
          </p:nvPr>
        </p:nvSpPr>
        <p:spPr>
          <a:xfrm>
            <a:off x="5029200" y="914401"/>
            <a:ext cx="3794760" cy="5475289"/>
          </a:xfrm>
        </p:spPr>
        <p:txBody>
          <a:bodyPr/>
          <a:lstStyle/>
          <a:p>
            <a:r>
              <a:rPr lang="en-US" dirty="0" smtClean="0"/>
              <a:t>Add Screen to popup</a:t>
            </a:r>
          </a:p>
          <a:p>
            <a:r>
              <a:rPr lang="en-US" dirty="0" smtClean="0"/>
              <a:t>If editing…</a:t>
            </a:r>
          </a:p>
          <a:p>
            <a:pPr lvl="1"/>
            <a:r>
              <a:rPr lang="en-US" dirty="0" smtClean="0"/>
              <a:t>Add Toolbar</a:t>
            </a:r>
          </a:p>
          <a:p>
            <a:pPr lvl="1"/>
            <a:r>
              <a:rPr lang="en-US" dirty="0" smtClean="0"/>
              <a:t>Add Edit Buttons</a:t>
            </a:r>
          </a:p>
          <a:p>
            <a:r>
              <a:rPr lang="en-US" dirty="0" smtClean="0"/>
              <a:t>Add </a:t>
            </a:r>
            <a:r>
              <a:rPr lang="en-US" dirty="0"/>
              <a:t>inline </a:t>
            </a:r>
            <a:r>
              <a:rPr lang="en-US" dirty="0" smtClean="0"/>
              <a:t>container and input widgets OR</a:t>
            </a:r>
            <a:endParaRPr lang="en-US" dirty="0"/>
          </a:p>
          <a:p>
            <a:r>
              <a:rPr lang="en-US" dirty="0" smtClean="0"/>
              <a:t>Add Panel Ref to reference other containers</a:t>
            </a:r>
            <a:endParaRPr lang="en-US" dirty="0"/>
          </a:p>
        </p:txBody>
      </p:sp>
      <p:pic>
        <p:nvPicPr>
          <p:cNvPr id="5124" name="Picture 4" descr="C:\Users\sluersen\AppData\Local\Temp\SNAGHTML22222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33450"/>
            <a:ext cx="4247752" cy="4400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10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23d68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914399"/>
            <a:ext cx="4286251" cy="37727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Configure navigation widget</a:t>
            </a:r>
            <a:endParaRPr lang="en-US" dirty="0"/>
          </a:p>
        </p:txBody>
      </p:sp>
      <p:sp>
        <p:nvSpPr>
          <p:cNvPr id="3" name="Content Placeholder 2"/>
          <p:cNvSpPr>
            <a:spLocks noGrp="1"/>
          </p:cNvSpPr>
          <p:nvPr>
            <p:ph sz="half" idx="2"/>
          </p:nvPr>
        </p:nvSpPr>
        <p:spPr>
          <a:xfrm>
            <a:off x="5029199" y="914401"/>
            <a:ext cx="3808413" cy="5475289"/>
          </a:xfrm>
        </p:spPr>
        <p:txBody>
          <a:bodyPr/>
          <a:lstStyle/>
          <a:p>
            <a:r>
              <a:rPr lang="en-US" dirty="0" smtClean="0"/>
              <a:t>For the destination location, determine the entry point</a:t>
            </a:r>
          </a:p>
          <a:p>
            <a:r>
              <a:rPr lang="en-US" dirty="0" smtClean="0"/>
              <a:t>Specify action property</a:t>
            </a:r>
          </a:p>
          <a:p>
            <a:pPr lvl="1"/>
            <a:r>
              <a:rPr lang="en-US" b="1" dirty="0">
                <a:latin typeface="Courier New" pitchFamily="49" charset="0"/>
                <a:cs typeface="Courier New" pitchFamily="49" charset="0"/>
              </a:rPr>
              <a:t>push() </a:t>
            </a:r>
            <a:r>
              <a:rPr lang="en-US" dirty="0"/>
              <a:t>method for popups</a:t>
            </a:r>
          </a:p>
          <a:p>
            <a:r>
              <a:rPr lang="en-US" dirty="0" smtClean="0"/>
              <a:t>Syntax:</a:t>
            </a:r>
            <a:br>
              <a:rPr lang="en-US" dirty="0" smtClean="0"/>
            </a:br>
            <a:r>
              <a:rPr lang="en-US" b="1" dirty="0" err="1" smtClean="0">
                <a:latin typeface="Courier New" pitchFamily="49" charset="0"/>
                <a:cs typeface="Courier New" pitchFamily="49" charset="0"/>
              </a:rPr>
              <a:t>locationName.</a:t>
            </a:r>
            <a:r>
              <a:rPr lang="en-US" b="1" i="1" dirty="0" err="1" smtClean="0">
                <a:latin typeface="Courier New" pitchFamily="49" charset="0"/>
                <a:cs typeface="Courier New" pitchFamily="49" charset="0"/>
              </a:rPr>
              <a:t>push</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objectList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8" name="rect Name"/>
          <p:cNvSpPr/>
          <p:nvPr/>
        </p:nvSpPr>
        <p:spPr bwMode="auto">
          <a:xfrm>
            <a:off x="2174468" y="2103438"/>
            <a:ext cx="1036150" cy="5747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1795887" y="3823751"/>
            <a:ext cx="294237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816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4943475" y="5791335"/>
            <a:ext cx="3161469"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2" name="Elbow Connector 11"/>
          <p:cNvCxnSpPr/>
          <p:nvPr/>
        </p:nvCxnSpPr>
        <p:spPr bwMode="auto">
          <a:xfrm flipV="1">
            <a:off x="4495800" y="4102689"/>
            <a:ext cx="0" cy="774111"/>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cxnSp>
        <p:nvCxnSpPr>
          <p:cNvPr id="53" name="Elbow Connector 11"/>
          <p:cNvCxnSpPr>
            <a:stCxn id="11" idx="0"/>
          </p:cNvCxnSpPr>
          <p:nvPr/>
        </p:nvCxnSpPr>
        <p:spPr bwMode="auto">
          <a:xfrm flipH="1" flipV="1">
            <a:off x="6524209" y="4876800"/>
            <a:ext cx="1" cy="914535"/>
          </a:xfrm>
          <a:prstGeom prst="straightConnector1">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60" name="Elbow Connector 11"/>
          <p:cNvCxnSpPr/>
          <p:nvPr/>
        </p:nvCxnSpPr>
        <p:spPr bwMode="auto">
          <a:xfrm>
            <a:off x="4495800" y="4876800"/>
            <a:ext cx="2028409" cy="0"/>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sp>
        <p:nvSpPr>
          <p:cNvPr id="7198" name="Rounded Rectangle 7197"/>
          <p:cNvSpPr/>
          <p:nvPr/>
        </p:nvSpPr>
        <p:spPr bwMode="auto">
          <a:xfrm>
            <a:off x="542926" y="4854091"/>
            <a:ext cx="2390774" cy="365609"/>
          </a:xfrm>
          <a:prstGeom prst="roundRect">
            <a:avLst/>
          </a:prstGeom>
          <a:solidFill>
            <a:schemeClr val="tx1"/>
          </a:solidFill>
          <a:ln w="1905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a:solidFill>
                  <a:srgbClr val="C00000"/>
                </a:solidFill>
                <a:latin typeface="Arial" pitchFamily="32" charset="0"/>
                <a:cs typeface="Arial" pitchFamily="32" charset="0"/>
              </a:rPr>
              <a:t>FlagEntryPopup.pcf</a:t>
            </a:r>
          </a:p>
        </p:txBody>
      </p:sp>
    </p:spTree>
    <p:extLst>
      <p:ext uri="{BB962C8B-B14F-4D97-AF65-F5344CB8AC3E}">
        <p14:creationId xmlns:p14="http://schemas.microsoft.com/office/powerpoint/2010/main" val="401624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2990385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primary use cases for popups?</a:t>
            </a:r>
          </a:p>
          <a:p>
            <a:r>
              <a:rPr lang="en-US" dirty="0"/>
              <a:t>What happens if a location's </a:t>
            </a:r>
            <a:r>
              <a:rPr lang="en-US" dirty="0" err="1"/>
              <a:t>canEdit</a:t>
            </a:r>
            <a:r>
              <a:rPr lang="en-US" dirty="0"/>
              <a:t> property evaluates to false?</a:t>
            </a:r>
          </a:p>
          <a:p>
            <a:r>
              <a:rPr lang="en-US" dirty="0"/>
              <a:t>What happens if a location's </a:t>
            </a:r>
            <a:r>
              <a:rPr lang="en-US" dirty="0" err="1"/>
              <a:t>canVisit</a:t>
            </a:r>
            <a:r>
              <a:rPr lang="en-US" dirty="0"/>
              <a:t> property evaluates to false?</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Popup fundamentals</a:t>
            </a:r>
          </a:p>
          <a:p>
            <a:r>
              <a:rPr lang="en-US" dirty="0" smtClean="0"/>
              <a:t>Create a popup</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pPr lvl="1"/>
            <a:r>
              <a:rPr lang="en-US" dirty="0"/>
              <a:t>Define how user navigates from one UI to the next UI</a:t>
            </a:r>
          </a:p>
          <a:p>
            <a:pPr lvl="1"/>
            <a:r>
              <a:rPr lang="en-US" dirty="0" smtClean="0"/>
              <a:t>How </a:t>
            </a:r>
            <a:r>
              <a:rPr lang="en-US" dirty="0"/>
              <a:t>many screens can it reference?</a:t>
            </a:r>
          </a:p>
          <a:p>
            <a:pPr lvl="1"/>
            <a:r>
              <a:rPr lang="en-US" dirty="0"/>
              <a:t>Where are screens rendered?</a:t>
            </a:r>
          </a:p>
          <a:p>
            <a:pPr lvl="1"/>
            <a:r>
              <a:rPr lang="en-US" dirty="0"/>
              <a:t>Is previous location remembered?</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9688606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2116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a:t>
            </a:r>
            <a:r>
              <a:rPr lang="en-US" dirty="0" smtClean="0"/>
              <a:t>browser popup windows?</a:t>
            </a:r>
            <a:endParaRPr lang="en-US" dirty="0"/>
          </a:p>
        </p:txBody>
      </p:sp>
      <p:sp>
        <p:nvSpPr>
          <p:cNvPr id="3" name="Content Placeholder 2"/>
          <p:cNvSpPr>
            <a:spLocks noGrp="1"/>
          </p:cNvSpPr>
          <p:nvPr>
            <p:ph idx="1"/>
          </p:nvPr>
        </p:nvSpPr>
        <p:spPr/>
        <p:txBody>
          <a:bodyPr/>
          <a:lstStyle/>
          <a:p>
            <a:r>
              <a:rPr lang="en-US" dirty="0" smtClean="0"/>
              <a:t>Many users configure their web browsers to block popups</a:t>
            </a:r>
          </a:p>
          <a:p>
            <a:pPr lvl="1"/>
            <a:r>
              <a:rPr lang="en-US" dirty="0" smtClean="0"/>
              <a:t>Even if website or URL is from trusted source</a:t>
            </a:r>
          </a:p>
          <a:p>
            <a:r>
              <a:rPr lang="en-US" dirty="0" smtClean="0"/>
              <a:t>Passing </a:t>
            </a:r>
            <a:r>
              <a:rPr lang="en-US" dirty="0"/>
              <a:t>context and objects between </a:t>
            </a:r>
            <a:r>
              <a:rPr lang="en-US" dirty="0" smtClean="0"/>
              <a:t>browser windows can cause synchronization problems</a:t>
            </a:r>
          </a:p>
          <a:p>
            <a:pPr lvl="1"/>
            <a:r>
              <a:rPr lang="en-US" dirty="0" smtClean="0"/>
              <a:t>Multiple popups open for same view</a:t>
            </a:r>
          </a:p>
          <a:p>
            <a:pPr lvl="1"/>
            <a:r>
              <a:rPr lang="en-US" dirty="0"/>
              <a:t>Popup window is left open while parent (main) window is closed</a:t>
            </a:r>
          </a:p>
          <a:p>
            <a:r>
              <a:rPr lang="en-US" dirty="0" smtClean="0"/>
              <a:t>Guidewire </a:t>
            </a:r>
            <a:r>
              <a:rPr lang="en-US" dirty="0"/>
              <a:t>popups </a:t>
            </a:r>
            <a:endParaRPr lang="en-US" dirty="0" smtClean="0"/>
          </a:p>
          <a:p>
            <a:pPr lvl="1"/>
            <a:r>
              <a:rPr lang="en-US" dirty="0" smtClean="0"/>
              <a:t>Provide </a:t>
            </a:r>
            <a:r>
              <a:rPr lang="en-US" dirty="0"/>
              <a:t>almost all the functionality of true </a:t>
            </a:r>
            <a:r>
              <a:rPr lang="en-US" dirty="0" smtClean="0"/>
              <a:t>popup windows</a:t>
            </a:r>
          </a:p>
          <a:p>
            <a:pPr lvl="1"/>
            <a:r>
              <a:rPr lang="en-US" dirty="0" smtClean="0"/>
              <a:t>Avoid blocking issues and synchronization problems</a:t>
            </a:r>
            <a:endParaRPr lang="en-US" dirty="0"/>
          </a:p>
          <a:p>
            <a:endParaRPr lang="en-US" dirty="0"/>
          </a:p>
        </p:txBody>
      </p:sp>
    </p:spTree>
    <p:extLst>
      <p:ext uri="{BB962C8B-B14F-4D97-AF65-F5344CB8AC3E}">
        <p14:creationId xmlns:p14="http://schemas.microsoft.com/office/powerpoint/2010/main" val="5542153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223"/>
          <p:cNvGrpSpPr>
            <a:grpSpLocks/>
          </p:cNvGrpSpPr>
          <p:nvPr/>
        </p:nvGrpSpPr>
        <p:grpSpPr bwMode="auto">
          <a:xfrm>
            <a:off x="3603222" y="2673340"/>
            <a:ext cx="1215169" cy="1120869"/>
            <a:chOff x="2307" y="1036"/>
            <a:chExt cx="1397" cy="1290"/>
          </a:xfrm>
          <a:effectLst>
            <a:outerShdw blurRad="50800" dist="38100" dir="2700000" algn="tl" rotWithShape="0">
              <a:prstClr val="black">
                <a:alpha val="40000"/>
              </a:prstClr>
            </a:outerShdw>
          </a:effectLst>
        </p:grpSpPr>
        <p:sp>
          <p:nvSpPr>
            <p:cNvPr id="69"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63" name="icon 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1015" y="3118793"/>
            <a:ext cx="719170" cy="8294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Freeform 106"/>
          <p:cNvSpPr/>
          <p:nvPr/>
        </p:nvSpPr>
        <p:spPr bwMode="auto">
          <a:xfrm>
            <a:off x="4135884"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24" name="Group 223"/>
          <p:cNvGrpSpPr>
            <a:grpSpLocks/>
          </p:cNvGrpSpPr>
          <p:nvPr/>
        </p:nvGrpSpPr>
        <p:grpSpPr bwMode="auto">
          <a:xfrm>
            <a:off x="875755" y="2654224"/>
            <a:ext cx="1215169" cy="1120869"/>
            <a:chOff x="2307" y="1036"/>
            <a:chExt cx="1397" cy="1290"/>
          </a:xfrm>
          <a:effectLst>
            <a:outerShdw blurRad="50800" dist="38100" dir="2700000" algn="tl" rotWithShape="0">
              <a:prstClr val="black">
                <a:alpha val="40000"/>
              </a:prstClr>
            </a:outerShdw>
          </a:effectLst>
        </p:grpSpPr>
        <p:sp>
          <p:nvSpPr>
            <p:cNvPr id="2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Freeform 61"/>
          <p:cNvSpPr/>
          <p:nvPr/>
        </p:nvSpPr>
        <p:spPr bwMode="auto">
          <a:xfrm>
            <a:off x="1280941"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 name="Title 1"/>
          <p:cNvSpPr>
            <a:spLocks noGrp="1"/>
          </p:cNvSpPr>
          <p:nvPr>
            <p:ph type="title"/>
          </p:nvPr>
        </p:nvSpPr>
        <p:spPr/>
        <p:txBody>
          <a:bodyPr/>
          <a:lstStyle/>
          <a:p>
            <a:r>
              <a:rPr lang="en-US" dirty="0" smtClean="0"/>
              <a:t>Popup uses cases</a:t>
            </a:r>
            <a:endParaRPr lang="en-US" dirty="0"/>
          </a:p>
        </p:txBody>
      </p:sp>
      <p:sp>
        <p:nvSpPr>
          <p:cNvPr id="3" name="Content Placeholder 2"/>
          <p:cNvSpPr>
            <a:spLocks noGrp="1"/>
          </p:cNvSpPr>
          <p:nvPr>
            <p:ph sz="half" idx="1"/>
          </p:nvPr>
        </p:nvSpPr>
        <p:spPr/>
        <p:txBody>
          <a:bodyPr/>
          <a:lstStyle/>
          <a:p>
            <a:r>
              <a:rPr lang="en-US" dirty="0" smtClean="0"/>
              <a:t>View </a:t>
            </a:r>
            <a:r>
              <a:rPr lang="en-US" dirty="0"/>
              <a:t>and </a:t>
            </a:r>
            <a:r>
              <a:rPr lang="en-US" dirty="0" smtClean="0"/>
              <a:t>edit </a:t>
            </a:r>
            <a:br>
              <a:rPr lang="en-US" dirty="0" smtClean="0"/>
            </a:br>
            <a:r>
              <a:rPr lang="en-US" dirty="0" smtClean="0"/>
              <a:t>existing object</a:t>
            </a:r>
            <a:endParaRPr lang="en-US" dirty="0"/>
          </a:p>
          <a:p>
            <a:endParaRPr lang="en-US" dirty="0"/>
          </a:p>
        </p:txBody>
      </p:sp>
      <p:sp>
        <p:nvSpPr>
          <p:cNvPr id="5" name="Content Placeholder 4"/>
          <p:cNvSpPr>
            <a:spLocks noGrp="1"/>
          </p:cNvSpPr>
          <p:nvPr>
            <p:ph sz="half" idx="10"/>
          </p:nvPr>
        </p:nvSpPr>
        <p:spPr/>
        <p:txBody>
          <a:bodyPr/>
          <a:lstStyle/>
          <a:p>
            <a:r>
              <a:rPr lang="en-US" dirty="0" smtClean="0"/>
              <a:t>Create </a:t>
            </a:r>
            <a:br>
              <a:rPr lang="en-US" dirty="0" smtClean="0"/>
            </a:br>
            <a:r>
              <a:rPr lang="en-US" dirty="0" smtClean="0"/>
              <a:t>new object</a:t>
            </a:r>
            <a:endParaRPr lang="en-US" dirty="0"/>
          </a:p>
          <a:p>
            <a:endParaRPr lang="en-US" dirty="0"/>
          </a:p>
        </p:txBody>
      </p:sp>
      <p:sp>
        <p:nvSpPr>
          <p:cNvPr id="4" name="Content Placeholder 3"/>
          <p:cNvSpPr>
            <a:spLocks noGrp="1"/>
          </p:cNvSpPr>
          <p:nvPr>
            <p:ph sz="half" idx="2"/>
          </p:nvPr>
        </p:nvSpPr>
        <p:spPr>
          <a:xfrm>
            <a:off x="6172200" y="1752601"/>
            <a:ext cx="2819400" cy="4637089"/>
          </a:xfrm>
        </p:spPr>
        <p:txBody>
          <a:bodyPr/>
          <a:lstStyle/>
          <a:p>
            <a:r>
              <a:rPr lang="en-US" dirty="0" smtClean="0"/>
              <a:t>Execute "popped</a:t>
            </a:r>
            <a:r>
              <a:rPr lang="en-US" dirty="0"/>
              <a:t>" </a:t>
            </a:r>
            <a:r>
              <a:rPr lang="en-US" dirty="0" smtClean="0"/>
              <a:t>searches</a:t>
            </a:r>
            <a:endParaRPr lang="en-US" dirty="0"/>
          </a:p>
          <a:p>
            <a:endParaRPr lang="en-US" dirty="0"/>
          </a:p>
        </p:txBody>
      </p:sp>
      <p:sp>
        <p:nvSpPr>
          <p:cNvPr id="6" name="Subtitle 5"/>
          <p:cNvSpPr>
            <a:spLocks noGrp="1"/>
          </p:cNvSpPr>
          <p:nvPr>
            <p:ph type="subTitle" idx="11"/>
          </p:nvPr>
        </p:nvSpPr>
        <p:spPr/>
        <p:txBody>
          <a:bodyPr/>
          <a:lstStyle/>
          <a:p>
            <a:r>
              <a:rPr lang="en-US" dirty="0" smtClean="0"/>
              <a:t>View and Edit</a:t>
            </a:r>
            <a:endParaRPr lang="en-US" dirty="0"/>
          </a:p>
        </p:txBody>
      </p:sp>
      <p:sp>
        <p:nvSpPr>
          <p:cNvPr id="7" name="Text Placeholder 6"/>
          <p:cNvSpPr>
            <a:spLocks noGrp="1"/>
          </p:cNvSpPr>
          <p:nvPr>
            <p:ph type="body" sz="quarter" idx="12"/>
          </p:nvPr>
        </p:nvSpPr>
        <p:spPr/>
        <p:txBody>
          <a:bodyPr/>
          <a:lstStyle/>
          <a:p>
            <a:r>
              <a:rPr lang="en-US" dirty="0" smtClean="0"/>
              <a:t>Create New</a:t>
            </a:r>
            <a:endParaRPr lang="en-US" dirty="0"/>
          </a:p>
        </p:txBody>
      </p:sp>
      <p:sp>
        <p:nvSpPr>
          <p:cNvPr id="8" name="Text Placeholder 7"/>
          <p:cNvSpPr>
            <a:spLocks noGrp="1"/>
          </p:cNvSpPr>
          <p:nvPr>
            <p:ph type="body" sz="quarter" idx="13"/>
          </p:nvPr>
        </p:nvSpPr>
        <p:spPr/>
        <p:txBody>
          <a:bodyPr/>
          <a:lstStyle/>
          <a:p>
            <a:r>
              <a:rPr lang="en-US" dirty="0" smtClean="0"/>
              <a:t>Search</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933" y="4937760"/>
            <a:ext cx="1416812" cy="14630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79" name="Group 223"/>
          <p:cNvGrpSpPr>
            <a:grpSpLocks/>
          </p:cNvGrpSpPr>
          <p:nvPr/>
        </p:nvGrpSpPr>
        <p:grpSpPr bwMode="auto">
          <a:xfrm>
            <a:off x="6387606" y="2642927"/>
            <a:ext cx="1215169" cy="1120869"/>
            <a:chOff x="2307" y="1036"/>
            <a:chExt cx="1397" cy="1290"/>
          </a:xfrm>
          <a:effectLst>
            <a:outerShdw blurRad="50800" dist="38100" dir="2700000" algn="tl" rotWithShape="0">
              <a:prstClr val="black">
                <a:alpha val="40000"/>
              </a:prstClr>
            </a:outerShdw>
          </a:effectLst>
        </p:grpSpPr>
        <p:sp>
          <p:nvSpPr>
            <p:cNvPr id="8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31377"/>
            <a:ext cx="755161" cy="86808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7215" y="3059013"/>
            <a:ext cx="731120" cy="8404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6" name="Freeform 95"/>
          <p:cNvSpPr/>
          <p:nvPr/>
        </p:nvSpPr>
        <p:spPr>
          <a:xfrm>
            <a:off x="1003259"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9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9605"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Freeform 99"/>
          <p:cNvSpPr/>
          <p:nvPr/>
        </p:nvSpPr>
        <p:spPr>
          <a:xfrm>
            <a:off x="3718041"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387"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998791"/>
            <a:ext cx="1220096" cy="14020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748" y="5809290"/>
            <a:ext cx="614362" cy="5918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Freeform 107"/>
          <p:cNvSpPr/>
          <p:nvPr/>
        </p:nvSpPr>
        <p:spPr bwMode="auto">
          <a:xfrm>
            <a:off x="6934200" y="369144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5029200"/>
            <a:ext cx="1378154" cy="13781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Freeform 101"/>
          <p:cNvSpPr/>
          <p:nvPr/>
        </p:nvSpPr>
        <p:spPr>
          <a:xfrm>
            <a:off x="6542944"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9290"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1254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View and edit existing objects</a:t>
            </a:r>
            <a:endParaRPr lang="en-US"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TextBox 2"/>
          <p:cNvSpPr txBox="1"/>
          <p:nvPr/>
        </p:nvSpPr>
        <p:spPr>
          <a:xfrm>
            <a:off x="533400" y="6019800"/>
            <a:ext cx="4343400" cy="3810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 for detailed explanation</a:t>
            </a:r>
          </a:p>
        </p:txBody>
      </p:sp>
    </p:spTree>
    <p:extLst>
      <p:ext uri="{BB962C8B-B14F-4D97-AF65-F5344CB8AC3E}">
        <p14:creationId xmlns:p14="http://schemas.microsoft.com/office/powerpoint/2010/main" val="23752634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980582" y="23751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04811"/>
            <a:ext cx="4953000" cy="268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Create new </a:t>
            </a:r>
            <a:r>
              <a:rPr lang="en-US" dirty="0"/>
              <a:t>objects</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826" y="2251777"/>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533400" y="6111924"/>
            <a:ext cx="45720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AutoShape 33"/>
          <p:cNvSpPr>
            <a:spLocks noChangeArrowheads="1"/>
          </p:cNvSpPr>
          <p:nvPr/>
        </p:nvSpPr>
        <p:spPr bwMode="auto">
          <a:xfrm>
            <a:off x="528716" y="2148301"/>
            <a:ext cx="52289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0" name="Straight Arrow Connector 4"/>
          <p:cNvCxnSpPr>
            <a:cxnSpLocks noChangeShapeType="1"/>
            <a:stCxn id="9" idx="0"/>
            <a:endCxn id="7" idx="0"/>
          </p:cNvCxnSpPr>
          <p:nvPr/>
        </p:nvCxnSpPr>
        <p:spPr bwMode="auto">
          <a:xfrm rot="16200000" flipH="1">
            <a:off x="3924355" y="-985894"/>
            <a:ext cx="226831" cy="6495221"/>
          </a:xfrm>
          <a:prstGeom prst="bentConnector3">
            <a:avLst>
              <a:gd name="adj1" fmla="val -394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ect Name"/>
          <p:cNvSpPr/>
          <p:nvPr/>
        </p:nvSpPr>
        <p:spPr bwMode="auto">
          <a:xfrm>
            <a:off x="5420139" y="2730544"/>
            <a:ext cx="411560" cy="31745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23" name="Straight Arrow Connector 4"/>
          <p:cNvCxnSpPr>
            <a:cxnSpLocks noChangeShapeType="1"/>
            <a:stCxn id="22" idx="1"/>
            <a:endCxn id="8" idx="3"/>
          </p:cNvCxnSpPr>
          <p:nvPr/>
        </p:nvCxnSpPr>
        <p:spPr bwMode="auto">
          <a:xfrm rot="10800000" flipV="1">
            <a:off x="5105401" y="2889271"/>
            <a:ext cx="314739" cy="3362121"/>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Rounded Rectangle 24"/>
          <p:cNvSpPr/>
          <p:nvPr/>
        </p:nvSpPr>
        <p:spPr bwMode="auto">
          <a:xfrm>
            <a:off x="6367669" y="1447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5601302" y="917104"/>
            <a:ext cx="3273099" cy="666469"/>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See notes 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explanation</a:t>
            </a:r>
          </a:p>
        </p:txBody>
      </p:sp>
    </p:spTree>
    <p:extLst>
      <p:ext uri="{BB962C8B-B14F-4D97-AF65-F5344CB8AC3E}">
        <p14:creationId xmlns:p14="http://schemas.microsoft.com/office/powerpoint/2010/main" val="28828369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684</TotalTime>
  <Words>2249</Words>
  <Application>Microsoft Office PowerPoint</Application>
  <PresentationFormat>On-screen Show (4:3)</PresentationFormat>
  <Paragraphs>201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View and edit objects with Popups</vt:lpstr>
      <vt:lpstr>PowerPoint Presentation</vt:lpstr>
      <vt:lpstr>PowerPoint Presentation</vt:lpstr>
      <vt:lpstr>Locations</vt:lpstr>
      <vt:lpstr>Popups</vt:lpstr>
      <vt:lpstr>Why not use browser popup windows?</vt:lpstr>
      <vt:lpstr>Popup uses cases</vt:lpstr>
      <vt:lpstr>Example: View and edit existing objects</vt:lpstr>
      <vt:lpstr>Example: Create new objects</vt:lpstr>
      <vt:lpstr>Example: Execute "popped" searches</vt:lpstr>
      <vt:lpstr>PowerPoint Presentation</vt:lpstr>
      <vt:lpstr>Steps to create a view/edit object popup</vt:lpstr>
      <vt:lpstr>Step 1: Create a popup PCF</vt:lpstr>
      <vt:lpstr>Step 2: Specify variable(s)</vt:lpstr>
      <vt:lpstr>Step 3: Specify properties</vt:lpstr>
      <vt:lpstr>Step 4: Specify entry point(s)</vt:lpstr>
      <vt:lpstr>Step 5: Add containers and input widgets </vt:lpstr>
      <vt:lpstr>Step 6: Configure navigation widget</vt:lpstr>
      <vt:lpstr>Step 7: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and edit objects with Popups</dc:title>
  <dc:subject>Emerald PowerPoint 2010 Template</dc:subject>
  <dc:creator>Seth Luersen</dc:creator>
  <cp:keywords>Emerald;Configuration Fundamentals;User Interface Architecture</cp:keywords>
  <dc:description>Drop 3</dc:description>
  <cp:lastModifiedBy>Seth Luersen</cp:lastModifiedBy>
  <cp:revision>58</cp:revision>
  <dcterms:created xsi:type="dcterms:W3CDTF">2014-02-10T23:47:16Z</dcterms:created>
  <dcterms:modified xsi:type="dcterms:W3CDTF">2014-02-16T17:55:12Z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