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4">
  <p:sldMasterIdLst>
    <p:sldMasterId id="2147483763" r:id="rId1"/>
  </p:sldMasterIdLst>
  <p:notesMasterIdLst>
    <p:notesMasterId r:id="rId47"/>
  </p:notesMasterIdLst>
  <p:handoutMasterIdLst>
    <p:handoutMasterId r:id="rId48"/>
  </p:handoutMasterIdLst>
  <p:sldIdLst>
    <p:sldId id="256" r:id="rId2"/>
    <p:sldId id="257" r:id="rId3"/>
    <p:sldId id="264" r:id="rId4"/>
    <p:sldId id="273" r:id="rId5"/>
    <p:sldId id="310" r:id="rId6"/>
    <p:sldId id="306" r:id="rId7"/>
    <p:sldId id="274" r:id="rId8"/>
    <p:sldId id="307" r:id="rId9"/>
    <p:sldId id="282" r:id="rId10"/>
    <p:sldId id="272" r:id="rId11"/>
    <p:sldId id="277" r:id="rId12"/>
    <p:sldId id="276" r:id="rId13"/>
    <p:sldId id="263" r:id="rId14"/>
    <p:sldId id="279" r:id="rId15"/>
    <p:sldId id="309" r:id="rId16"/>
    <p:sldId id="278" r:id="rId17"/>
    <p:sldId id="308" r:id="rId18"/>
    <p:sldId id="280" r:id="rId19"/>
    <p:sldId id="304" r:id="rId20"/>
    <p:sldId id="281" r:id="rId21"/>
    <p:sldId id="266" r:id="rId22"/>
    <p:sldId id="267" r:id="rId23"/>
    <p:sldId id="290" r:id="rId24"/>
    <p:sldId id="283" r:id="rId25"/>
    <p:sldId id="284" r:id="rId26"/>
    <p:sldId id="287" r:id="rId27"/>
    <p:sldId id="288" r:id="rId28"/>
    <p:sldId id="285" r:id="rId29"/>
    <p:sldId id="289" r:id="rId30"/>
    <p:sldId id="291" r:id="rId31"/>
    <p:sldId id="293" r:id="rId32"/>
    <p:sldId id="268" r:id="rId33"/>
    <p:sldId id="294" r:id="rId34"/>
    <p:sldId id="295" r:id="rId35"/>
    <p:sldId id="297" r:id="rId36"/>
    <p:sldId id="270" r:id="rId37"/>
    <p:sldId id="300" r:id="rId38"/>
    <p:sldId id="299" r:id="rId39"/>
    <p:sldId id="301" r:id="rId40"/>
    <p:sldId id="302" r:id="rId41"/>
    <p:sldId id="303" r:id="rId42"/>
    <p:sldId id="305" r:id="rId43"/>
    <p:sldId id="260" r:id="rId44"/>
    <p:sldId id="261" r:id="rId45"/>
    <p:sldId id="262"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BBE88CA-60B1-41F9-9D82-E2AD85DAA7FD}">
          <p14:sldIdLst>
            <p14:sldId id="256"/>
            <p14:sldId id="257"/>
          </p14:sldIdLst>
        </p14:section>
        <p14:section name="Overview" id="{F06A1C9D-7041-4310-B913-1AE805ACE300}">
          <p14:sldIdLst>
            <p14:sldId id="264"/>
            <p14:sldId id="273"/>
            <p14:sldId id="310"/>
            <p14:sldId id="306"/>
            <p14:sldId id="274"/>
            <p14:sldId id="307"/>
            <p14:sldId id="282"/>
          </p14:sldIdLst>
        </p14:section>
        <p14:section name="Scratchpad" id="{FB3DB4B7-D2D2-40D4-9430-3A5257EC40C5}">
          <p14:sldIdLst>
            <p14:sldId id="272"/>
            <p14:sldId id="277"/>
            <p14:sldId id="276"/>
            <p14:sldId id="263"/>
            <p14:sldId id="279"/>
            <p14:sldId id="309"/>
            <p14:sldId id="278"/>
            <p14:sldId id="308"/>
            <p14:sldId id="280"/>
            <p14:sldId id="304"/>
            <p14:sldId id="281"/>
          </p14:sldIdLst>
        </p14:section>
        <p14:section name="Statements" id="{B7DB6191-9455-451F-92F8-D3C7526CE357}">
          <p14:sldIdLst>
            <p14:sldId id="266"/>
            <p14:sldId id="267"/>
            <p14:sldId id="290"/>
            <p14:sldId id="283"/>
            <p14:sldId id="284"/>
            <p14:sldId id="287"/>
            <p14:sldId id="288"/>
            <p14:sldId id="285"/>
            <p14:sldId id="289"/>
            <p14:sldId id="291"/>
            <p14:sldId id="293"/>
          </p14:sldIdLst>
        </p14:section>
        <p14:section name="Objects" id="{A0B72614-D507-4ED1-A154-A0739AF49FDC}">
          <p14:sldIdLst>
            <p14:sldId id="268"/>
            <p14:sldId id="294"/>
            <p14:sldId id="295"/>
            <p14:sldId id="297"/>
          </p14:sldIdLst>
        </p14:section>
        <p14:section name="Subtypes" id="{AECC11D0-F8E6-4476-8BDC-1DD92BBF4784}">
          <p14:sldIdLst>
            <p14:sldId id="270"/>
            <p14:sldId id="300"/>
            <p14:sldId id="299"/>
            <p14:sldId id="301"/>
            <p14:sldId id="302"/>
            <p14:sldId id="303"/>
            <p14:sldId id="305"/>
          </p14:sldIdLst>
        </p14:section>
        <p14:section name="Review" id="{CD3E2942-0691-4B15-B842-079311E6BD2A}">
          <p14:sldIdLst>
            <p14:sldId id="260"/>
            <p14:sldId id="261"/>
            <p14:sldId id="262"/>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3"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5620"/>
    <p:restoredTop sz="34472" autoAdjust="0"/>
  </p:normalViewPr>
  <p:slideViewPr>
    <p:cSldViewPr showGuides="1">
      <p:cViewPr>
        <p:scale>
          <a:sx n="100" d="100"/>
          <a:sy n="100" d="100"/>
        </p:scale>
        <p:origin x="-984" y="-822"/>
      </p:cViewPr>
      <p:guideLst>
        <p:guide orient="horz"/>
        <p:guide/>
      </p:guideLst>
    </p:cSldViewPr>
  </p:slideViewPr>
  <p:notesTextViewPr>
    <p:cViewPr>
      <p:scale>
        <a:sx n="200" d="100"/>
        <a:sy n="200" d="100"/>
      </p:scale>
      <p:origin x="0" y="0"/>
    </p:cViewPr>
  </p:notesTextViewPr>
  <p:sorterViewPr>
    <p:cViewPr>
      <p:scale>
        <a:sx n="100" d="100"/>
        <a:sy n="100" d="100"/>
      </p:scale>
      <p:origin x="0" y="0"/>
    </p:cViewPr>
  </p:sorterViewPr>
  <p:notesViewPr>
    <p:cSldViewPr showGuides="1">
      <p:cViewPr varScale="1">
        <p:scale>
          <a:sx n="101" d="100"/>
          <a:sy n="101" d="100"/>
        </p:scale>
        <p:origin x="-2568" y="-90"/>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593C5E-4E04-4565-B2E6-2330FD093894}" type="doc">
      <dgm:prSet loTypeId="urn:diagrams.loki3.com/VaryingWidthList+Icon" loCatId="list" qsTypeId="urn:microsoft.com/office/officeart/2005/8/quickstyle/3d5" qsCatId="3D" csTypeId="urn:microsoft.com/office/officeart/2005/8/colors/colorful1" csCatId="colorful" phldr="1"/>
      <dgm:spPr/>
    </dgm:pt>
    <dgm:pt modelId="{1242EF43-EC09-4F73-B34F-A460212D4EF7}">
      <dgm:prSet phldrT="[Text]" custT="1"/>
      <dgm:spPr/>
      <dgm:t>
        <a:bodyPr/>
        <a:lstStyle/>
        <a:p>
          <a:r>
            <a:rPr lang="en-US" sz="2400" b="1" dirty="0" smtClean="0"/>
            <a:t>int</a:t>
          </a:r>
          <a:endParaRPr lang="en-US" sz="2400" b="1" dirty="0"/>
        </a:p>
      </dgm:t>
    </dgm:pt>
    <dgm:pt modelId="{8BF3E0F3-61AE-4C82-A8DA-028619AD6E05}" type="parTrans" cxnId="{51B96EB1-0EAB-4410-99BA-BED21CE50CF8}">
      <dgm:prSet/>
      <dgm:spPr/>
      <dgm:t>
        <a:bodyPr/>
        <a:lstStyle/>
        <a:p>
          <a:endParaRPr lang="en-US"/>
        </a:p>
      </dgm:t>
    </dgm:pt>
    <dgm:pt modelId="{BCC00720-8163-4E03-9B54-405D1D716A8A}" type="sibTrans" cxnId="{51B96EB1-0EAB-4410-99BA-BED21CE50CF8}">
      <dgm:prSet/>
      <dgm:spPr/>
      <dgm:t>
        <a:bodyPr/>
        <a:lstStyle/>
        <a:p>
          <a:endParaRPr lang="en-US"/>
        </a:p>
      </dgm:t>
    </dgm:pt>
    <dgm:pt modelId="{EA9E7338-D32B-434A-A9D8-8BAA88EC95AB}">
      <dgm:prSet custT="1"/>
      <dgm:spPr/>
      <dgm:t>
        <a:bodyPr/>
        <a:lstStyle/>
        <a:p>
          <a:r>
            <a:rPr lang="en-US" sz="2400" b="1" dirty="0" smtClean="0"/>
            <a:t>char</a:t>
          </a:r>
          <a:endParaRPr lang="en-US" sz="2400" b="1" dirty="0"/>
        </a:p>
      </dgm:t>
    </dgm:pt>
    <dgm:pt modelId="{B07D246D-5758-4607-A74B-AAA466311C41}" type="parTrans" cxnId="{786BF7EA-DD2A-4776-B20B-30A91BCA3836}">
      <dgm:prSet/>
      <dgm:spPr/>
      <dgm:t>
        <a:bodyPr/>
        <a:lstStyle/>
        <a:p>
          <a:endParaRPr lang="en-US"/>
        </a:p>
      </dgm:t>
    </dgm:pt>
    <dgm:pt modelId="{8421311A-360C-4657-833A-9DE614F8A411}" type="sibTrans" cxnId="{786BF7EA-DD2A-4776-B20B-30A91BCA3836}">
      <dgm:prSet/>
      <dgm:spPr/>
      <dgm:t>
        <a:bodyPr/>
        <a:lstStyle/>
        <a:p>
          <a:endParaRPr lang="en-US"/>
        </a:p>
      </dgm:t>
    </dgm:pt>
    <dgm:pt modelId="{56E41692-96D8-4BB8-B6D5-3C8F89AB1DEA}">
      <dgm:prSet custT="1"/>
      <dgm:spPr/>
      <dgm:t>
        <a:bodyPr/>
        <a:lstStyle/>
        <a:p>
          <a:r>
            <a:rPr lang="en-US" sz="2400" b="1" dirty="0" smtClean="0"/>
            <a:t>byte</a:t>
          </a:r>
          <a:endParaRPr lang="en-US" sz="2400" b="1" dirty="0"/>
        </a:p>
      </dgm:t>
    </dgm:pt>
    <dgm:pt modelId="{C9657188-7789-498C-8053-866F87FCD2F9}" type="parTrans" cxnId="{ABF5AC63-4E13-4CEE-890C-F6F4D55BCDC5}">
      <dgm:prSet/>
      <dgm:spPr/>
      <dgm:t>
        <a:bodyPr/>
        <a:lstStyle/>
        <a:p>
          <a:endParaRPr lang="en-US"/>
        </a:p>
      </dgm:t>
    </dgm:pt>
    <dgm:pt modelId="{A967D2A7-857A-4F93-A707-F675B9C1C329}" type="sibTrans" cxnId="{ABF5AC63-4E13-4CEE-890C-F6F4D55BCDC5}">
      <dgm:prSet/>
      <dgm:spPr/>
      <dgm:t>
        <a:bodyPr/>
        <a:lstStyle/>
        <a:p>
          <a:endParaRPr lang="en-US"/>
        </a:p>
      </dgm:t>
    </dgm:pt>
    <dgm:pt modelId="{004D985B-86BB-4F44-8F94-E8CAA36308A0}">
      <dgm:prSet custT="1"/>
      <dgm:spPr/>
      <dgm:t>
        <a:bodyPr/>
        <a:lstStyle/>
        <a:p>
          <a:r>
            <a:rPr lang="en-US" sz="2400" b="1" dirty="0" smtClean="0"/>
            <a:t>short</a:t>
          </a:r>
          <a:endParaRPr lang="en-US" sz="2400" b="1" dirty="0"/>
        </a:p>
      </dgm:t>
    </dgm:pt>
    <dgm:pt modelId="{A70403EA-00C6-40DE-AE28-7EC73086C8FF}" type="parTrans" cxnId="{A78A063E-9B76-42B6-ACDD-67BF670EF672}">
      <dgm:prSet/>
      <dgm:spPr/>
      <dgm:t>
        <a:bodyPr/>
        <a:lstStyle/>
        <a:p>
          <a:endParaRPr lang="en-US"/>
        </a:p>
      </dgm:t>
    </dgm:pt>
    <dgm:pt modelId="{EBE87937-99DA-4789-8D52-F1E0DC4E3B81}" type="sibTrans" cxnId="{A78A063E-9B76-42B6-ACDD-67BF670EF672}">
      <dgm:prSet/>
      <dgm:spPr/>
      <dgm:t>
        <a:bodyPr/>
        <a:lstStyle/>
        <a:p>
          <a:endParaRPr lang="en-US"/>
        </a:p>
      </dgm:t>
    </dgm:pt>
    <dgm:pt modelId="{0C2BBF55-E345-4F4A-8FD4-767A597FF795}">
      <dgm:prSet custT="1"/>
      <dgm:spPr/>
      <dgm:t>
        <a:bodyPr/>
        <a:lstStyle/>
        <a:p>
          <a:r>
            <a:rPr lang="en-US" sz="2400" b="1" dirty="0" smtClean="0"/>
            <a:t>long</a:t>
          </a:r>
          <a:endParaRPr lang="en-US" sz="2400" b="1" dirty="0"/>
        </a:p>
      </dgm:t>
    </dgm:pt>
    <dgm:pt modelId="{750E534B-E185-4FE2-BF90-A5BB63B67C00}" type="parTrans" cxnId="{59318BE5-DF45-4D92-B67D-CB0552C95ECF}">
      <dgm:prSet/>
      <dgm:spPr/>
      <dgm:t>
        <a:bodyPr/>
        <a:lstStyle/>
        <a:p>
          <a:endParaRPr lang="en-US"/>
        </a:p>
      </dgm:t>
    </dgm:pt>
    <dgm:pt modelId="{6C6A03E7-9B8B-4D51-BCF8-CE07A2C413F5}" type="sibTrans" cxnId="{59318BE5-DF45-4D92-B67D-CB0552C95ECF}">
      <dgm:prSet/>
      <dgm:spPr/>
      <dgm:t>
        <a:bodyPr/>
        <a:lstStyle/>
        <a:p>
          <a:endParaRPr lang="en-US"/>
        </a:p>
      </dgm:t>
    </dgm:pt>
    <dgm:pt modelId="{9E65DB6B-3E50-45DB-BD41-5791E2EE3942}">
      <dgm:prSet custT="1"/>
      <dgm:spPr/>
      <dgm:t>
        <a:bodyPr/>
        <a:lstStyle/>
        <a:p>
          <a:r>
            <a:rPr lang="en-US" sz="2400" b="1" dirty="0" smtClean="0"/>
            <a:t>float</a:t>
          </a:r>
          <a:endParaRPr lang="en-US" sz="2400" b="1" dirty="0"/>
        </a:p>
      </dgm:t>
    </dgm:pt>
    <dgm:pt modelId="{DDF7B117-4ABB-4213-B8FB-E43AFADEB375}" type="parTrans" cxnId="{48EA725F-94F1-4835-97DB-5BC86AF60E08}">
      <dgm:prSet/>
      <dgm:spPr/>
      <dgm:t>
        <a:bodyPr/>
        <a:lstStyle/>
        <a:p>
          <a:endParaRPr lang="en-US"/>
        </a:p>
      </dgm:t>
    </dgm:pt>
    <dgm:pt modelId="{4DF250DD-AFE2-420D-8FB1-652F55FC9119}" type="sibTrans" cxnId="{48EA725F-94F1-4835-97DB-5BC86AF60E08}">
      <dgm:prSet/>
      <dgm:spPr/>
      <dgm:t>
        <a:bodyPr/>
        <a:lstStyle/>
        <a:p>
          <a:endParaRPr lang="en-US"/>
        </a:p>
      </dgm:t>
    </dgm:pt>
    <dgm:pt modelId="{A8B5E789-91BF-47E5-A8EE-9A26C797ADCB}">
      <dgm:prSet custT="1"/>
      <dgm:spPr/>
      <dgm:t>
        <a:bodyPr/>
        <a:lstStyle/>
        <a:p>
          <a:r>
            <a:rPr lang="en-US" sz="2400" b="1" dirty="0" smtClean="0"/>
            <a:t>double</a:t>
          </a:r>
          <a:endParaRPr lang="en-US" sz="2400" b="1" dirty="0"/>
        </a:p>
      </dgm:t>
    </dgm:pt>
    <dgm:pt modelId="{500DA271-2CB7-4ACD-AD8E-245D24888D38}" type="parTrans" cxnId="{C849524F-E7BB-4530-92E6-42CD0227529D}">
      <dgm:prSet/>
      <dgm:spPr/>
      <dgm:t>
        <a:bodyPr/>
        <a:lstStyle/>
        <a:p>
          <a:endParaRPr lang="en-US"/>
        </a:p>
      </dgm:t>
    </dgm:pt>
    <dgm:pt modelId="{B0319D90-6272-47FA-90AB-3F353504E2D1}" type="sibTrans" cxnId="{C849524F-E7BB-4530-92E6-42CD0227529D}">
      <dgm:prSet/>
      <dgm:spPr/>
      <dgm:t>
        <a:bodyPr/>
        <a:lstStyle/>
        <a:p>
          <a:endParaRPr lang="en-US"/>
        </a:p>
      </dgm:t>
    </dgm:pt>
    <dgm:pt modelId="{DD8A9B06-03AC-4643-A613-812118AAAA0B}">
      <dgm:prSet custT="1"/>
      <dgm:spPr/>
      <dgm:t>
        <a:bodyPr/>
        <a:lstStyle/>
        <a:p>
          <a:r>
            <a:rPr lang="en-US" sz="2400" b="1" dirty="0" smtClean="0"/>
            <a:t>boolean</a:t>
          </a:r>
          <a:endParaRPr lang="en-US" sz="2400" b="1" dirty="0"/>
        </a:p>
      </dgm:t>
    </dgm:pt>
    <dgm:pt modelId="{13DA5304-FBD4-46CA-9CE2-281734C92F8F}" type="parTrans" cxnId="{8B9FC60B-15AD-42EB-8838-2FD55F0DC976}">
      <dgm:prSet/>
      <dgm:spPr/>
      <dgm:t>
        <a:bodyPr/>
        <a:lstStyle/>
        <a:p>
          <a:endParaRPr lang="en-US"/>
        </a:p>
      </dgm:t>
    </dgm:pt>
    <dgm:pt modelId="{5F88BE00-5507-4D48-BF44-805871E02DE0}" type="sibTrans" cxnId="{8B9FC60B-15AD-42EB-8838-2FD55F0DC976}">
      <dgm:prSet/>
      <dgm:spPr/>
      <dgm:t>
        <a:bodyPr/>
        <a:lstStyle/>
        <a:p>
          <a:endParaRPr lang="en-US"/>
        </a:p>
      </dgm:t>
    </dgm:pt>
    <dgm:pt modelId="{7290FDB0-C400-4AE9-8844-1EBCFA949FDD}" type="pres">
      <dgm:prSet presAssocID="{57593C5E-4E04-4565-B2E6-2330FD093894}" presName="Name0" presStyleCnt="0">
        <dgm:presLayoutVars>
          <dgm:resizeHandles/>
        </dgm:presLayoutVars>
      </dgm:prSet>
      <dgm:spPr/>
    </dgm:pt>
    <dgm:pt modelId="{E04E753E-BB3A-4CBC-9072-B92D022DA081}" type="pres">
      <dgm:prSet presAssocID="{1242EF43-EC09-4F73-B34F-A460212D4EF7}" presName="text" presStyleLbl="node1" presStyleIdx="0" presStyleCnt="8">
        <dgm:presLayoutVars>
          <dgm:bulletEnabled val="1"/>
        </dgm:presLayoutVars>
      </dgm:prSet>
      <dgm:spPr/>
      <dgm:t>
        <a:bodyPr/>
        <a:lstStyle/>
        <a:p>
          <a:endParaRPr lang="en-US"/>
        </a:p>
      </dgm:t>
    </dgm:pt>
    <dgm:pt modelId="{F411EE98-1493-4B21-986E-55D5D23A143B}" type="pres">
      <dgm:prSet presAssocID="{BCC00720-8163-4E03-9B54-405D1D716A8A}" presName="space" presStyleCnt="0"/>
      <dgm:spPr/>
    </dgm:pt>
    <dgm:pt modelId="{94C2DFA9-B0C3-4520-AD8E-3C4640745D9E}" type="pres">
      <dgm:prSet presAssocID="{EA9E7338-D32B-434A-A9D8-8BAA88EC95AB}" presName="text" presStyleLbl="node1" presStyleIdx="1" presStyleCnt="8">
        <dgm:presLayoutVars>
          <dgm:bulletEnabled val="1"/>
        </dgm:presLayoutVars>
      </dgm:prSet>
      <dgm:spPr/>
      <dgm:t>
        <a:bodyPr/>
        <a:lstStyle/>
        <a:p>
          <a:endParaRPr lang="en-US"/>
        </a:p>
      </dgm:t>
    </dgm:pt>
    <dgm:pt modelId="{12C9AC48-6328-477B-9096-1ED771FCFB1E}" type="pres">
      <dgm:prSet presAssocID="{8421311A-360C-4657-833A-9DE614F8A411}" presName="space" presStyleCnt="0"/>
      <dgm:spPr/>
    </dgm:pt>
    <dgm:pt modelId="{D1FFE452-0697-46F9-816C-9031C46928BC}" type="pres">
      <dgm:prSet presAssocID="{56E41692-96D8-4BB8-B6D5-3C8F89AB1DEA}" presName="text" presStyleLbl="node1" presStyleIdx="2" presStyleCnt="8">
        <dgm:presLayoutVars>
          <dgm:bulletEnabled val="1"/>
        </dgm:presLayoutVars>
      </dgm:prSet>
      <dgm:spPr/>
      <dgm:t>
        <a:bodyPr/>
        <a:lstStyle/>
        <a:p>
          <a:endParaRPr lang="en-US"/>
        </a:p>
      </dgm:t>
    </dgm:pt>
    <dgm:pt modelId="{06712AF0-B16E-4C56-9F79-94C01B8293A0}" type="pres">
      <dgm:prSet presAssocID="{A967D2A7-857A-4F93-A707-F675B9C1C329}" presName="space" presStyleCnt="0"/>
      <dgm:spPr/>
    </dgm:pt>
    <dgm:pt modelId="{12B2958E-C94D-41B2-8DD3-7F8115ABA26B}" type="pres">
      <dgm:prSet presAssocID="{004D985B-86BB-4F44-8F94-E8CAA36308A0}" presName="text" presStyleLbl="node1" presStyleIdx="3" presStyleCnt="8">
        <dgm:presLayoutVars>
          <dgm:bulletEnabled val="1"/>
        </dgm:presLayoutVars>
      </dgm:prSet>
      <dgm:spPr/>
      <dgm:t>
        <a:bodyPr/>
        <a:lstStyle/>
        <a:p>
          <a:endParaRPr lang="en-US"/>
        </a:p>
      </dgm:t>
    </dgm:pt>
    <dgm:pt modelId="{9AAC176E-958F-493A-949A-38D1059F5B5A}" type="pres">
      <dgm:prSet presAssocID="{EBE87937-99DA-4789-8D52-F1E0DC4E3B81}" presName="space" presStyleCnt="0"/>
      <dgm:spPr/>
    </dgm:pt>
    <dgm:pt modelId="{8D6E8AFF-1762-4505-8C5F-CE6934C154C7}" type="pres">
      <dgm:prSet presAssocID="{0C2BBF55-E345-4F4A-8FD4-767A597FF795}" presName="text" presStyleLbl="node1" presStyleIdx="4" presStyleCnt="8">
        <dgm:presLayoutVars>
          <dgm:bulletEnabled val="1"/>
        </dgm:presLayoutVars>
      </dgm:prSet>
      <dgm:spPr/>
      <dgm:t>
        <a:bodyPr/>
        <a:lstStyle/>
        <a:p>
          <a:endParaRPr lang="en-US"/>
        </a:p>
      </dgm:t>
    </dgm:pt>
    <dgm:pt modelId="{63E94918-F45D-4DB9-841E-B2B753E79D23}" type="pres">
      <dgm:prSet presAssocID="{6C6A03E7-9B8B-4D51-BCF8-CE07A2C413F5}" presName="space" presStyleCnt="0"/>
      <dgm:spPr/>
    </dgm:pt>
    <dgm:pt modelId="{958832DB-1D55-4290-A2D6-7AA26E16D17A}" type="pres">
      <dgm:prSet presAssocID="{9E65DB6B-3E50-45DB-BD41-5791E2EE3942}" presName="text" presStyleLbl="node1" presStyleIdx="5" presStyleCnt="8">
        <dgm:presLayoutVars>
          <dgm:bulletEnabled val="1"/>
        </dgm:presLayoutVars>
      </dgm:prSet>
      <dgm:spPr/>
      <dgm:t>
        <a:bodyPr/>
        <a:lstStyle/>
        <a:p>
          <a:endParaRPr lang="en-US"/>
        </a:p>
      </dgm:t>
    </dgm:pt>
    <dgm:pt modelId="{B67CA34D-9AFA-4099-8F8B-8A6EA17D1484}" type="pres">
      <dgm:prSet presAssocID="{4DF250DD-AFE2-420D-8FB1-652F55FC9119}" presName="space" presStyleCnt="0"/>
      <dgm:spPr/>
    </dgm:pt>
    <dgm:pt modelId="{483F6B80-B9D0-4ADB-B9F4-05259F2184D2}" type="pres">
      <dgm:prSet presAssocID="{A8B5E789-91BF-47E5-A8EE-9A26C797ADCB}" presName="text" presStyleLbl="node1" presStyleIdx="6" presStyleCnt="8">
        <dgm:presLayoutVars>
          <dgm:bulletEnabled val="1"/>
        </dgm:presLayoutVars>
      </dgm:prSet>
      <dgm:spPr/>
      <dgm:t>
        <a:bodyPr/>
        <a:lstStyle/>
        <a:p>
          <a:endParaRPr lang="en-US"/>
        </a:p>
      </dgm:t>
    </dgm:pt>
    <dgm:pt modelId="{D6C2737E-77EC-4100-9473-79EE90E82A89}" type="pres">
      <dgm:prSet presAssocID="{B0319D90-6272-47FA-90AB-3F353504E2D1}" presName="space" presStyleCnt="0"/>
      <dgm:spPr/>
    </dgm:pt>
    <dgm:pt modelId="{992F759F-D464-4F94-AF4D-5A7D66513CB8}" type="pres">
      <dgm:prSet presAssocID="{DD8A9B06-03AC-4643-A613-812118AAAA0B}" presName="text" presStyleLbl="node1" presStyleIdx="7" presStyleCnt="8">
        <dgm:presLayoutVars>
          <dgm:bulletEnabled val="1"/>
        </dgm:presLayoutVars>
      </dgm:prSet>
      <dgm:spPr/>
      <dgm:t>
        <a:bodyPr/>
        <a:lstStyle/>
        <a:p>
          <a:endParaRPr lang="en-US"/>
        </a:p>
      </dgm:t>
    </dgm:pt>
  </dgm:ptLst>
  <dgm:cxnLst>
    <dgm:cxn modelId="{A77AE946-E2CE-434E-BD80-3ECA0AE6F176}" type="presOf" srcId="{EA9E7338-D32B-434A-A9D8-8BAA88EC95AB}" destId="{94C2DFA9-B0C3-4520-AD8E-3C4640745D9E}" srcOrd="0" destOrd="0" presId="urn:diagrams.loki3.com/VaryingWidthList+Icon"/>
    <dgm:cxn modelId="{51B96EB1-0EAB-4410-99BA-BED21CE50CF8}" srcId="{57593C5E-4E04-4565-B2E6-2330FD093894}" destId="{1242EF43-EC09-4F73-B34F-A460212D4EF7}" srcOrd="0" destOrd="0" parTransId="{8BF3E0F3-61AE-4C82-A8DA-028619AD6E05}" sibTransId="{BCC00720-8163-4E03-9B54-405D1D716A8A}"/>
    <dgm:cxn modelId="{48EA725F-94F1-4835-97DB-5BC86AF60E08}" srcId="{57593C5E-4E04-4565-B2E6-2330FD093894}" destId="{9E65DB6B-3E50-45DB-BD41-5791E2EE3942}" srcOrd="5" destOrd="0" parTransId="{DDF7B117-4ABB-4213-B8FB-E43AFADEB375}" sibTransId="{4DF250DD-AFE2-420D-8FB1-652F55FC9119}"/>
    <dgm:cxn modelId="{ABF5AC63-4E13-4CEE-890C-F6F4D55BCDC5}" srcId="{57593C5E-4E04-4565-B2E6-2330FD093894}" destId="{56E41692-96D8-4BB8-B6D5-3C8F89AB1DEA}" srcOrd="2" destOrd="0" parTransId="{C9657188-7789-498C-8053-866F87FCD2F9}" sibTransId="{A967D2A7-857A-4F93-A707-F675B9C1C329}"/>
    <dgm:cxn modelId="{9759C569-ABBB-451A-BF4A-DE7ECC4D6F1A}" type="presOf" srcId="{1242EF43-EC09-4F73-B34F-A460212D4EF7}" destId="{E04E753E-BB3A-4CBC-9072-B92D022DA081}" srcOrd="0" destOrd="0" presId="urn:diagrams.loki3.com/VaryingWidthList+Icon"/>
    <dgm:cxn modelId="{F95BF954-63CF-40FF-87B5-B1D46B983E03}" type="presOf" srcId="{0C2BBF55-E345-4F4A-8FD4-767A597FF795}" destId="{8D6E8AFF-1762-4505-8C5F-CE6934C154C7}" srcOrd="0" destOrd="0" presId="urn:diagrams.loki3.com/VaryingWidthList+Icon"/>
    <dgm:cxn modelId="{786BF7EA-DD2A-4776-B20B-30A91BCA3836}" srcId="{57593C5E-4E04-4565-B2E6-2330FD093894}" destId="{EA9E7338-D32B-434A-A9D8-8BAA88EC95AB}" srcOrd="1" destOrd="0" parTransId="{B07D246D-5758-4607-A74B-AAA466311C41}" sibTransId="{8421311A-360C-4657-833A-9DE614F8A411}"/>
    <dgm:cxn modelId="{44D1BBED-D497-48F4-B69F-9A1E492293F5}" type="presOf" srcId="{A8B5E789-91BF-47E5-A8EE-9A26C797ADCB}" destId="{483F6B80-B9D0-4ADB-B9F4-05259F2184D2}" srcOrd="0" destOrd="0" presId="urn:diagrams.loki3.com/VaryingWidthList+Icon"/>
    <dgm:cxn modelId="{497FA04E-84CD-42EC-852F-390B6830E564}" type="presOf" srcId="{9E65DB6B-3E50-45DB-BD41-5791E2EE3942}" destId="{958832DB-1D55-4290-A2D6-7AA26E16D17A}" srcOrd="0" destOrd="0" presId="urn:diagrams.loki3.com/VaryingWidthList+Icon"/>
    <dgm:cxn modelId="{C849524F-E7BB-4530-92E6-42CD0227529D}" srcId="{57593C5E-4E04-4565-B2E6-2330FD093894}" destId="{A8B5E789-91BF-47E5-A8EE-9A26C797ADCB}" srcOrd="6" destOrd="0" parTransId="{500DA271-2CB7-4ACD-AD8E-245D24888D38}" sibTransId="{B0319D90-6272-47FA-90AB-3F353504E2D1}"/>
    <dgm:cxn modelId="{2CA1A315-30D4-421A-94AE-BCD23D9DF15D}" type="presOf" srcId="{57593C5E-4E04-4565-B2E6-2330FD093894}" destId="{7290FDB0-C400-4AE9-8844-1EBCFA949FDD}" srcOrd="0" destOrd="0" presId="urn:diagrams.loki3.com/VaryingWidthList+Icon"/>
    <dgm:cxn modelId="{FF164666-1A15-47EE-82C9-0FBA1C44C6E3}" type="presOf" srcId="{DD8A9B06-03AC-4643-A613-812118AAAA0B}" destId="{992F759F-D464-4F94-AF4D-5A7D66513CB8}" srcOrd="0" destOrd="0" presId="urn:diagrams.loki3.com/VaryingWidthList+Icon"/>
    <dgm:cxn modelId="{15B46B52-24F4-4A60-9550-24F64985EDDC}" type="presOf" srcId="{004D985B-86BB-4F44-8F94-E8CAA36308A0}" destId="{12B2958E-C94D-41B2-8DD3-7F8115ABA26B}" srcOrd="0" destOrd="0" presId="urn:diagrams.loki3.com/VaryingWidthList+Icon"/>
    <dgm:cxn modelId="{59318BE5-DF45-4D92-B67D-CB0552C95ECF}" srcId="{57593C5E-4E04-4565-B2E6-2330FD093894}" destId="{0C2BBF55-E345-4F4A-8FD4-767A597FF795}" srcOrd="4" destOrd="0" parTransId="{750E534B-E185-4FE2-BF90-A5BB63B67C00}" sibTransId="{6C6A03E7-9B8B-4D51-BCF8-CE07A2C413F5}"/>
    <dgm:cxn modelId="{A78A063E-9B76-42B6-ACDD-67BF670EF672}" srcId="{57593C5E-4E04-4565-B2E6-2330FD093894}" destId="{004D985B-86BB-4F44-8F94-E8CAA36308A0}" srcOrd="3" destOrd="0" parTransId="{A70403EA-00C6-40DE-AE28-7EC73086C8FF}" sibTransId="{EBE87937-99DA-4789-8D52-F1E0DC4E3B81}"/>
    <dgm:cxn modelId="{570414CB-C9D3-495B-B7FB-51EEA3793408}" type="presOf" srcId="{56E41692-96D8-4BB8-B6D5-3C8F89AB1DEA}" destId="{D1FFE452-0697-46F9-816C-9031C46928BC}" srcOrd="0" destOrd="0" presId="urn:diagrams.loki3.com/VaryingWidthList+Icon"/>
    <dgm:cxn modelId="{8B9FC60B-15AD-42EB-8838-2FD55F0DC976}" srcId="{57593C5E-4E04-4565-B2E6-2330FD093894}" destId="{DD8A9B06-03AC-4643-A613-812118AAAA0B}" srcOrd="7" destOrd="0" parTransId="{13DA5304-FBD4-46CA-9CE2-281734C92F8F}" sibTransId="{5F88BE00-5507-4D48-BF44-805871E02DE0}"/>
    <dgm:cxn modelId="{C231D659-F28B-4A71-9E3E-72F4E72454C0}" type="presParOf" srcId="{7290FDB0-C400-4AE9-8844-1EBCFA949FDD}" destId="{E04E753E-BB3A-4CBC-9072-B92D022DA081}" srcOrd="0" destOrd="0" presId="urn:diagrams.loki3.com/VaryingWidthList+Icon"/>
    <dgm:cxn modelId="{110D2229-B146-4203-9C2D-8F988C0A10B1}" type="presParOf" srcId="{7290FDB0-C400-4AE9-8844-1EBCFA949FDD}" destId="{F411EE98-1493-4B21-986E-55D5D23A143B}" srcOrd="1" destOrd="0" presId="urn:diagrams.loki3.com/VaryingWidthList+Icon"/>
    <dgm:cxn modelId="{FD19F751-1BD7-40AA-9C4B-7DB350379883}" type="presParOf" srcId="{7290FDB0-C400-4AE9-8844-1EBCFA949FDD}" destId="{94C2DFA9-B0C3-4520-AD8E-3C4640745D9E}" srcOrd="2" destOrd="0" presId="urn:diagrams.loki3.com/VaryingWidthList+Icon"/>
    <dgm:cxn modelId="{587E97A0-FC35-4EBE-B45C-11261310F493}" type="presParOf" srcId="{7290FDB0-C400-4AE9-8844-1EBCFA949FDD}" destId="{12C9AC48-6328-477B-9096-1ED771FCFB1E}" srcOrd="3" destOrd="0" presId="urn:diagrams.loki3.com/VaryingWidthList+Icon"/>
    <dgm:cxn modelId="{49816134-ED9B-4CE2-A2E1-6937B23585F5}" type="presParOf" srcId="{7290FDB0-C400-4AE9-8844-1EBCFA949FDD}" destId="{D1FFE452-0697-46F9-816C-9031C46928BC}" srcOrd="4" destOrd="0" presId="urn:diagrams.loki3.com/VaryingWidthList+Icon"/>
    <dgm:cxn modelId="{3506E352-3289-4F52-A00A-F843F58AE309}" type="presParOf" srcId="{7290FDB0-C400-4AE9-8844-1EBCFA949FDD}" destId="{06712AF0-B16E-4C56-9F79-94C01B8293A0}" srcOrd="5" destOrd="0" presId="urn:diagrams.loki3.com/VaryingWidthList+Icon"/>
    <dgm:cxn modelId="{A3FBC235-54B7-4F1B-AEC6-A18BEEC34E55}" type="presParOf" srcId="{7290FDB0-C400-4AE9-8844-1EBCFA949FDD}" destId="{12B2958E-C94D-41B2-8DD3-7F8115ABA26B}" srcOrd="6" destOrd="0" presId="urn:diagrams.loki3.com/VaryingWidthList+Icon"/>
    <dgm:cxn modelId="{BA480868-D230-4993-A3E5-990E63A726E8}" type="presParOf" srcId="{7290FDB0-C400-4AE9-8844-1EBCFA949FDD}" destId="{9AAC176E-958F-493A-949A-38D1059F5B5A}" srcOrd="7" destOrd="0" presId="urn:diagrams.loki3.com/VaryingWidthList+Icon"/>
    <dgm:cxn modelId="{4806B900-37DE-4D12-9519-4E72D83703C7}" type="presParOf" srcId="{7290FDB0-C400-4AE9-8844-1EBCFA949FDD}" destId="{8D6E8AFF-1762-4505-8C5F-CE6934C154C7}" srcOrd="8" destOrd="0" presId="urn:diagrams.loki3.com/VaryingWidthList+Icon"/>
    <dgm:cxn modelId="{2A793CFE-E78F-4A59-86DC-24EFB5B0B7B9}" type="presParOf" srcId="{7290FDB0-C400-4AE9-8844-1EBCFA949FDD}" destId="{63E94918-F45D-4DB9-841E-B2B753E79D23}" srcOrd="9" destOrd="0" presId="urn:diagrams.loki3.com/VaryingWidthList+Icon"/>
    <dgm:cxn modelId="{05C88C94-DBE4-4752-BFE7-E0BC928D67F7}" type="presParOf" srcId="{7290FDB0-C400-4AE9-8844-1EBCFA949FDD}" destId="{958832DB-1D55-4290-A2D6-7AA26E16D17A}" srcOrd="10" destOrd="0" presId="urn:diagrams.loki3.com/VaryingWidthList+Icon"/>
    <dgm:cxn modelId="{4F106D7E-339A-4A03-8953-2221AE5B1382}" type="presParOf" srcId="{7290FDB0-C400-4AE9-8844-1EBCFA949FDD}" destId="{B67CA34D-9AFA-4099-8F8B-8A6EA17D1484}" srcOrd="11" destOrd="0" presId="urn:diagrams.loki3.com/VaryingWidthList+Icon"/>
    <dgm:cxn modelId="{C6B9EC97-19C0-4493-ABB6-6229DF2ACFED}" type="presParOf" srcId="{7290FDB0-C400-4AE9-8844-1EBCFA949FDD}" destId="{483F6B80-B9D0-4ADB-B9F4-05259F2184D2}" srcOrd="12" destOrd="0" presId="urn:diagrams.loki3.com/VaryingWidthList+Icon"/>
    <dgm:cxn modelId="{CF75CF8F-E3D5-48A7-95A5-F14ACA251B0D}" type="presParOf" srcId="{7290FDB0-C400-4AE9-8844-1EBCFA949FDD}" destId="{D6C2737E-77EC-4100-9473-79EE90E82A89}" srcOrd="13" destOrd="0" presId="urn:diagrams.loki3.com/VaryingWidthList+Icon"/>
    <dgm:cxn modelId="{FCDBDF05-E243-4EB5-BC7F-038E4BB52E81}" type="presParOf" srcId="{7290FDB0-C400-4AE9-8844-1EBCFA949FDD}" destId="{992F759F-D464-4F94-AF4D-5A7D66513CB8}" srcOrd="14" destOrd="0" presId="urn:diagrams.loki3.com/VaryingWidthList+Icon"/>
  </dgm:cxnLst>
  <dgm:bg>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4E753E-BB3A-4CBC-9072-B92D022DA081}">
      <dsp:nvSpPr>
        <dsp:cNvPr id="0" name=""/>
        <dsp:cNvSpPr/>
      </dsp:nvSpPr>
      <dsp:spPr>
        <a:xfrm>
          <a:off x="973500" y="230"/>
          <a:ext cx="720000" cy="696630"/>
        </a:xfrm>
        <a:prstGeom prst="rect">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sz="2400" b="1" kern="1200" dirty="0" smtClean="0"/>
            <a:t>int</a:t>
          </a:r>
          <a:endParaRPr lang="en-US" sz="2400" b="1" kern="1200" dirty="0"/>
        </a:p>
      </dsp:txBody>
      <dsp:txXfrm>
        <a:off x="973500" y="230"/>
        <a:ext cx="720000" cy="696630"/>
      </dsp:txXfrm>
    </dsp:sp>
    <dsp:sp modelId="{94C2DFA9-B0C3-4520-AD8E-3C4640745D9E}">
      <dsp:nvSpPr>
        <dsp:cNvPr id="0" name=""/>
        <dsp:cNvSpPr/>
      </dsp:nvSpPr>
      <dsp:spPr>
        <a:xfrm>
          <a:off x="939750" y="731692"/>
          <a:ext cx="787500" cy="696630"/>
        </a:xfrm>
        <a:prstGeom prst="rect">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sz="2400" b="1" kern="1200" dirty="0" smtClean="0"/>
            <a:t>char</a:t>
          </a:r>
          <a:endParaRPr lang="en-US" sz="2400" b="1" kern="1200" dirty="0"/>
        </a:p>
      </dsp:txBody>
      <dsp:txXfrm>
        <a:off x="939750" y="731692"/>
        <a:ext cx="787500" cy="696630"/>
      </dsp:txXfrm>
    </dsp:sp>
    <dsp:sp modelId="{D1FFE452-0697-46F9-816C-9031C46928BC}">
      <dsp:nvSpPr>
        <dsp:cNvPr id="0" name=""/>
        <dsp:cNvSpPr/>
      </dsp:nvSpPr>
      <dsp:spPr>
        <a:xfrm>
          <a:off x="951000" y="1463154"/>
          <a:ext cx="765000" cy="696630"/>
        </a:xfrm>
        <a:prstGeom prst="rect">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sz="2400" b="1" kern="1200" dirty="0" smtClean="0"/>
            <a:t>byte</a:t>
          </a:r>
          <a:endParaRPr lang="en-US" sz="2400" b="1" kern="1200" dirty="0"/>
        </a:p>
      </dsp:txBody>
      <dsp:txXfrm>
        <a:off x="951000" y="1463154"/>
        <a:ext cx="765000" cy="696630"/>
      </dsp:txXfrm>
    </dsp:sp>
    <dsp:sp modelId="{12B2958E-C94D-41B2-8DD3-7F8115ABA26B}">
      <dsp:nvSpPr>
        <dsp:cNvPr id="0" name=""/>
        <dsp:cNvSpPr/>
      </dsp:nvSpPr>
      <dsp:spPr>
        <a:xfrm>
          <a:off x="883500" y="2194616"/>
          <a:ext cx="900000" cy="696630"/>
        </a:xfrm>
        <a:prstGeom prst="rect">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sz="2400" b="1" kern="1200" dirty="0" smtClean="0"/>
            <a:t>short</a:t>
          </a:r>
          <a:endParaRPr lang="en-US" sz="2400" b="1" kern="1200" dirty="0"/>
        </a:p>
      </dsp:txBody>
      <dsp:txXfrm>
        <a:off x="883500" y="2194616"/>
        <a:ext cx="900000" cy="696630"/>
      </dsp:txXfrm>
    </dsp:sp>
    <dsp:sp modelId="{8D6E8AFF-1762-4505-8C5F-CE6934C154C7}">
      <dsp:nvSpPr>
        <dsp:cNvPr id="0" name=""/>
        <dsp:cNvSpPr/>
      </dsp:nvSpPr>
      <dsp:spPr>
        <a:xfrm>
          <a:off x="951000" y="2926078"/>
          <a:ext cx="765000" cy="696630"/>
        </a:xfrm>
        <a:prstGeom prst="rect">
          <a:avLst/>
        </a:prstGeom>
        <a:solidFill>
          <a:schemeClr val="accent6">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sz="2400" b="1" kern="1200" dirty="0" smtClean="0"/>
            <a:t>long</a:t>
          </a:r>
          <a:endParaRPr lang="en-US" sz="2400" b="1" kern="1200" dirty="0"/>
        </a:p>
      </dsp:txBody>
      <dsp:txXfrm>
        <a:off x="951000" y="2926078"/>
        <a:ext cx="765000" cy="696630"/>
      </dsp:txXfrm>
    </dsp:sp>
    <dsp:sp modelId="{958832DB-1D55-4290-A2D6-7AA26E16D17A}">
      <dsp:nvSpPr>
        <dsp:cNvPr id="0" name=""/>
        <dsp:cNvSpPr/>
      </dsp:nvSpPr>
      <dsp:spPr>
        <a:xfrm>
          <a:off x="939750" y="3657540"/>
          <a:ext cx="787500" cy="696630"/>
        </a:xfrm>
        <a:prstGeom prst="rect">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sz="2400" b="1" kern="1200" dirty="0" smtClean="0"/>
            <a:t>float</a:t>
          </a:r>
          <a:endParaRPr lang="en-US" sz="2400" b="1" kern="1200" dirty="0"/>
        </a:p>
      </dsp:txBody>
      <dsp:txXfrm>
        <a:off x="939750" y="3657540"/>
        <a:ext cx="787500" cy="696630"/>
      </dsp:txXfrm>
    </dsp:sp>
    <dsp:sp modelId="{483F6B80-B9D0-4ADB-B9F4-05259F2184D2}">
      <dsp:nvSpPr>
        <dsp:cNvPr id="0" name=""/>
        <dsp:cNvSpPr/>
      </dsp:nvSpPr>
      <dsp:spPr>
        <a:xfrm>
          <a:off x="770999" y="4389001"/>
          <a:ext cx="1125000" cy="696630"/>
        </a:xfrm>
        <a:prstGeom prst="rect">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sz="2400" b="1" kern="1200" dirty="0" smtClean="0"/>
            <a:t>double</a:t>
          </a:r>
          <a:endParaRPr lang="en-US" sz="2400" b="1" kern="1200" dirty="0"/>
        </a:p>
      </dsp:txBody>
      <dsp:txXfrm>
        <a:off x="770999" y="4389001"/>
        <a:ext cx="1125000" cy="696630"/>
      </dsp:txXfrm>
    </dsp:sp>
    <dsp:sp modelId="{992F759F-D464-4F94-AF4D-5A7D66513CB8}">
      <dsp:nvSpPr>
        <dsp:cNvPr id="0" name=""/>
        <dsp:cNvSpPr/>
      </dsp:nvSpPr>
      <dsp:spPr>
        <a:xfrm>
          <a:off x="680999" y="5120463"/>
          <a:ext cx="1305000" cy="696630"/>
        </a:xfrm>
        <a:prstGeom prst="rect">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sz="2400" b="1" kern="1200" dirty="0" smtClean="0"/>
            <a:t>boolean</a:t>
          </a:r>
          <a:endParaRPr lang="en-US" sz="2400" b="1" kern="1200" dirty="0"/>
        </a:p>
      </dsp:txBody>
      <dsp:txXfrm>
        <a:off x="680999" y="5120463"/>
        <a:ext cx="1305000" cy="696630"/>
      </dsp:txXfrm>
    </dsp:sp>
  </dsp:spTree>
</dsp:drawing>
</file>

<file path=ppt/diagrams/layout1.xml><?xml version="1.0" encoding="utf-8"?>
<dgm:layoutDef xmlns:dgm="http://schemas.openxmlformats.org/drawingml/2006/diagram" xmlns:a="http://schemas.openxmlformats.org/drawingml/2006/main" uniqueId="urn:diagrams.loki3.com/VaryingWidthList+Icon">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2/24/2014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hidden="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2677385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Guidewire Studio provides several different ways of obtaining information about application objects and APIs to assist you in writing valid rules and Gosu code. </a:t>
            </a:r>
          </a:p>
          <a:p>
            <a:r>
              <a:rPr lang="en-US" dirty="0" smtClean="0"/>
              <a:t/>
            </a:r>
            <a:br>
              <a:rPr lang="en-US" dirty="0" smtClean="0"/>
            </a:br>
            <a:r>
              <a:rPr lang="en-US" dirty="0" smtClean="0"/>
              <a:t/>
            </a:r>
            <a:br>
              <a:rPr lang="en-US"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2574374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a:t>
            </a:r>
            <a:r>
              <a:rPr lang="en-US" dirty="0"/>
              <a:t>can use Guidewire Studio to complete your code by placing your cursor at the end of a valid object  and typing a dot (.). </a:t>
            </a:r>
          </a:p>
          <a:p>
            <a:endParaRPr lang="en-US" dirty="0"/>
          </a:p>
          <a:p>
            <a:r>
              <a:rPr lang="en-US" dirty="0"/>
              <a:t>The dot notation action causes Studio to open a pop-up window that contains all the properties, methods, and objects that are possible for this context.  As you type, Studio filters this list to include only those choices that match what you have typed thus far. Use the down arrow to highlight the item you want and press Enter or Tab to select it. If the selection is not the initial default selection, you can also use the Space bar.</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1873091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15</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6987700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debugger enables you to execute your application step by step, examine program information related to variables, watches, or threads, and change your program without leaving Guidewire Studio. Gosu</a:t>
            </a:r>
            <a:r>
              <a:rPr lang="en-US" baseline="0" dirty="0" smtClean="0"/>
              <a:t> Scratchpad</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42398536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17</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12628283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execute code</a:t>
            </a:r>
            <a:r>
              <a:rPr lang="en-US" baseline="0" dirty="0" smtClean="0"/>
              <a:t> in Gosu </a:t>
            </a:r>
            <a:r>
              <a:rPr lang="en-US" baseline="0" dirty="0" err="1" smtClean="0"/>
              <a:t>Scratchpad.gsp</a:t>
            </a:r>
            <a:r>
              <a:rPr lang="en-US" dirty="0" smtClean="0"/>
              <a:t>, open Gosu Scratchpad using Main menu </a:t>
            </a:r>
            <a:r>
              <a:rPr lang="en-US" dirty="0" smtClean="0">
                <a:sym typeface="Wingdings"/>
              </a:rPr>
              <a:t></a:t>
            </a:r>
            <a:r>
              <a:rPr lang="en-US" dirty="0" smtClean="0"/>
              <a:t> Tools </a:t>
            </a:r>
            <a:r>
              <a:rPr lang="en-US" dirty="0" smtClean="0">
                <a:sym typeface="Wingdings"/>
              </a:rPr>
              <a:t></a:t>
            </a:r>
            <a:r>
              <a:rPr lang="en-US" dirty="0" smtClean="0"/>
              <a:t> Gosu Scratchpad or with the keystroke ALT+SHIFT+S. </a:t>
            </a:r>
          </a:p>
          <a:p>
            <a:endParaRPr lang="en-US" dirty="0" smtClean="0"/>
          </a:p>
          <a:p>
            <a:r>
              <a:rPr lang="en-US" dirty="0" smtClean="0"/>
              <a:t>If the</a:t>
            </a:r>
            <a:r>
              <a:rPr lang="en-US" baseline="0" dirty="0" smtClean="0"/>
              <a:t> code in Gosu Scratchpad</a:t>
            </a:r>
            <a:r>
              <a:rPr lang="en-US" dirty="0" smtClean="0"/>
              <a:t> does not reference the data backed Guidewire API,</a:t>
            </a:r>
            <a:r>
              <a:rPr lang="en-US" baseline="0" dirty="0" smtClean="0"/>
              <a:t> </a:t>
            </a:r>
            <a:r>
              <a:rPr lang="en-US" dirty="0" smtClean="0"/>
              <a:t>it is not necessary to execute the code within a debug process (Run in Debug 'Server' process).  In the Gosu Scratchpad toolbar, click Run to execute the code and view the console output in the Run tools window. You can also select Run 'Gosu </a:t>
            </a:r>
            <a:r>
              <a:rPr lang="en-US" dirty="0" err="1" smtClean="0"/>
              <a:t>Scratchpad.gsp</a:t>
            </a:r>
            <a:r>
              <a:rPr lang="en-US" dirty="0" smtClean="0"/>
              <a:t>' from the main menu of Studio: Main menu </a:t>
            </a:r>
            <a:r>
              <a:rPr lang="en-US" dirty="0" smtClean="0">
                <a:sym typeface="Wingdings"/>
              </a:rPr>
              <a:t></a:t>
            </a:r>
            <a:r>
              <a:rPr lang="en-US" dirty="0" smtClean="0"/>
              <a:t> Run </a:t>
            </a:r>
            <a:r>
              <a:rPr lang="en-US" dirty="0" smtClean="0">
                <a:sym typeface="Wingdings"/>
              </a:rPr>
              <a:t></a:t>
            </a:r>
            <a:r>
              <a:rPr lang="en-US" dirty="0" smtClean="0"/>
              <a:t> Run 'Gosu </a:t>
            </a:r>
            <a:r>
              <a:rPr lang="en-US" dirty="0" err="1" smtClean="0"/>
              <a:t>Scratchpad.gsp</a:t>
            </a:r>
            <a:r>
              <a:rPr lang="en-US" dirty="0" smtClean="0"/>
              <a:t>'.   To debug, click Debug and view the console output on the Debug tools window. You can also select Debug 'Gosu </a:t>
            </a:r>
            <a:r>
              <a:rPr lang="en-US" dirty="0" err="1" smtClean="0"/>
              <a:t>Scratchpad.gsp</a:t>
            </a:r>
            <a:r>
              <a:rPr lang="en-US" dirty="0" smtClean="0"/>
              <a:t>' from the main menu of Studio: Main menu </a:t>
            </a:r>
            <a:r>
              <a:rPr lang="en-US" dirty="0" smtClean="0">
                <a:sym typeface="Wingdings"/>
              </a:rPr>
              <a:t></a:t>
            </a:r>
            <a:r>
              <a:rPr lang="en-US" dirty="0" smtClean="0"/>
              <a:t> Run </a:t>
            </a:r>
            <a:r>
              <a:rPr lang="en-US" dirty="0" smtClean="0">
                <a:sym typeface="Wingdings"/>
              </a:rPr>
              <a:t></a:t>
            </a:r>
            <a:r>
              <a:rPr lang="en-US" dirty="0" smtClean="0"/>
              <a:t> Debug 'Gosu </a:t>
            </a:r>
            <a:r>
              <a:rPr lang="en-US" dirty="0" err="1" smtClean="0"/>
              <a:t>Scratchpad.gsp</a:t>
            </a:r>
            <a:r>
              <a:rPr lang="en-US" dirty="0" smtClean="0"/>
              <a:t>'.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a:t>
            </a:r>
            <a:r>
              <a:rPr lang="en-US" baseline="0" dirty="0" smtClean="0"/>
              <a:t> the Gosu code does reference the</a:t>
            </a:r>
            <a:r>
              <a:rPr lang="en-US" dirty="0" smtClean="0"/>
              <a:t> data backed </a:t>
            </a:r>
            <a:r>
              <a:rPr lang="en-US" baseline="0" dirty="0" smtClean="0"/>
              <a:t>Guidewire API, you must first start the server in debug mode so that you can execute the code in a debug process.  To debug the server, select </a:t>
            </a:r>
            <a:r>
              <a:rPr lang="en-US" dirty="0" smtClean="0"/>
              <a:t>Main menu </a:t>
            </a:r>
            <a:r>
              <a:rPr lang="en-US" dirty="0" smtClean="0">
                <a:sym typeface="Wingdings"/>
              </a:rPr>
              <a:t></a:t>
            </a:r>
            <a:r>
              <a:rPr lang="en-US" dirty="0" smtClean="0"/>
              <a:t> Run </a:t>
            </a:r>
            <a:r>
              <a:rPr lang="en-US" dirty="0" smtClean="0">
                <a:sym typeface="Wingdings"/>
              </a:rPr>
              <a:t></a:t>
            </a:r>
            <a:r>
              <a:rPr lang="en-US" dirty="0" smtClean="0"/>
              <a:t> Debug 'Server'</a:t>
            </a:r>
            <a:r>
              <a:rPr lang="en-US" baseline="0" dirty="0" smtClean="0"/>
              <a:t> or Main menu </a:t>
            </a:r>
            <a:r>
              <a:rPr lang="en-US" dirty="0" smtClean="0">
                <a:sym typeface="Wingdings"/>
              </a:rPr>
              <a:t></a:t>
            </a:r>
            <a:r>
              <a:rPr lang="en-US" dirty="0" smtClean="0"/>
              <a:t> Run </a:t>
            </a:r>
            <a:r>
              <a:rPr lang="en-US" dirty="0" smtClean="0">
                <a:sym typeface="Wingdings"/>
              </a:rPr>
              <a:t></a:t>
            </a:r>
            <a:r>
              <a:rPr lang="en-US" dirty="0" smtClean="0"/>
              <a:t> Debug… </a:t>
            </a:r>
            <a:r>
              <a:rPr lang="en-US" dirty="0" smtClean="0">
                <a:sym typeface="Wingdings"/>
              </a:rPr>
              <a:t> </a:t>
            </a:r>
            <a:r>
              <a:rPr lang="en-US" dirty="0" smtClean="0"/>
              <a:t>Server.  In the Debug tools window, confirm</a:t>
            </a:r>
            <a:r>
              <a:rPr lang="en-US" baseline="0" dirty="0" smtClean="0"/>
              <a:t> that the application is running and is ready (***** </a:t>
            </a:r>
            <a:r>
              <a:rPr lang="en-US" baseline="0" dirty="0" err="1" smtClean="0"/>
              <a:t>AppName</a:t>
            </a:r>
            <a:r>
              <a:rPr lang="en-US" baseline="0" dirty="0" smtClean="0"/>
              <a:t> ready *****).  Then, open Gosu Scratchpad </a:t>
            </a:r>
            <a:r>
              <a:rPr lang="en-US" dirty="0" smtClean="0"/>
              <a:t>using Main menu </a:t>
            </a:r>
            <a:r>
              <a:rPr lang="en-US" dirty="0" smtClean="0">
                <a:sym typeface="Wingdings"/>
              </a:rPr>
              <a:t></a:t>
            </a:r>
            <a:r>
              <a:rPr lang="en-US" dirty="0" smtClean="0"/>
              <a:t> Tools </a:t>
            </a:r>
            <a:r>
              <a:rPr lang="en-US" dirty="0" smtClean="0">
                <a:sym typeface="Wingdings"/>
              </a:rPr>
              <a:t></a:t>
            </a:r>
            <a:r>
              <a:rPr lang="en-US" dirty="0" smtClean="0"/>
              <a:t> Gosu Scratchpad or with the keystroke ALT+SHIFT+S.   In Gosu Scratchpad</a:t>
            </a:r>
            <a:r>
              <a:rPr lang="en-US" baseline="0" dirty="0" smtClean="0"/>
              <a:t> toolbar, click Run in Debug Process.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19849143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Gosu Community Release is  also known as "the open source Gosu".</a:t>
            </a:r>
            <a:r>
              <a:rPr lang="en-US" baseline="0" dirty="0" smtClean="0"/>
              <a:t> Learn more about this version of Gosu at </a:t>
            </a:r>
            <a:r>
              <a:rPr lang="en-US" dirty="0" smtClean="0"/>
              <a:t>http://gosu-lang.org</a:t>
            </a:r>
            <a:r>
              <a:rPr lang="en-US" baseline="0" dirty="0" smtClean="0"/>
              <a:t>. The </a:t>
            </a:r>
            <a:r>
              <a:rPr lang="en-US" sz="1200" b="0" i="0" kern="1200" dirty="0" smtClean="0">
                <a:solidFill>
                  <a:schemeClr val="tx1"/>
                </a:solidFill>
                <a:effectLst/>
                <a:latin typeface="Arial" pitchFamily="34" charset="0"/>
                <a:ea typeface="+mn-ea"/>
                <a:cs typeface="Arial" pitchFamily="34" charset="0"/>
              </a:rPr>
              <a:t>Gosu in the Guidewire Platform releases are incorporated into all Guidewire applications.</a:t>
            </a:r>
            <a:br>
              <a:rPr lang="en-US" sz="1200" b="0" i="0" kern="1200" dirty="0" smtClean="0">
                <a:solidFill>
                  <a:schemeClr val="tx1"/>
                </a:solidFill>
                <a:effectLst/>
                <a:latin typeface="Arial" pitchFamily="34" charset="0"/>
                <a:ea typeface="+mn-ea"/>
                <a:cs typeface="Arial" pitchFamily="34" charset="0"/>
              </a:rPr>
            </a:br>
            <a:r>
              <a:rPr lang="en-US" sz="1200" b="0" i="0" kern="1200" dirty="0" smtClean="0">
                <a:solidFill>
                  <a:schemeClr val="tx1"/>
                </a:solidFill>
                <a:effectLst/>
                <a:latin typeface="Arial" pitchFamily="34" charset="0"/>
                <a:ea typeface="+mn-ea"/>
                <a:cs typeface="Arial" pitchFamily="34" charset="0"/>
              </a:rPr>
              <a:t/>
            </a:r>
            <a:br>
              <a:rPr lang="en-US" sz="1200" b="0" i="0" kern="1200" dirty="0" smtClean="0">
                <a:solidFill>
                  <a:schemeClr val="tx1"/>
                </a:solidFill>
                <a:effectLst/>
                <a:latin typeface="Arial" pitchFamily="34" charset="0"/>
                <a:ea typeface="+mn-ea"/>
                <a:cs typeface="Arial" pitchFamily="34" charset="0"/>
              </a:rPr>
            </a:br>
            <a:r>
              <a:rPr lang="en-US" sz="1200" b="0" i="0" kern="1200" dirty="0" smtClean="0">
                <a:solidFill>
                  <a:schemeClr val="tx1"/>
                </a:solidFill>
                <a:effectLst/>
                <a:latin typeface="Arial" pitchFamily="34" charset="0"/>
                <a:ea typeface="+mn-ea"/>
                <a:cs typeface="Arial" pitchFamily="34" charset="0"/>
              </a:rPr>
              <a:t>The coercion rules are different between the Platform</a:t>
            </a:r>
            <a:r>
              <a:rPr lang="en-US" sz="1200" b="0" i="0" kern="1200" baseline="0" dirty="0" smtClean="0">
                <a:solidFill>
                  <a:schemeClr val="tx1"/>
                </a:solidFill>
                <a:effectLst/>
                <a:latin typeface="Arial" pitchFamily="34" charset="0"/>
                <a:ea typeface="+mn-ea"/>
                <a:cs typeface="Arial" pitchFamily="34" charset="0"/>
              </a:rPr>
              <a:t> and Community Release Gosu compilers. </a:t>
            </a:r>
            <a:r>
              <a:rPr lang="en-US" sz="1200" b="0" i="0" kern="1200" dirty="0" smtClean="0">
                <a:solidFill>
                  <a:schemeClr val="tx1"/>
                </a:solidFill>
                <a:effectLst/>
                <a:latin typeface="Arial" pitchFamily="34" charset="0"/>
                <a:ea typeface="+mn-ea"/>
                <a:cs typeface="Arial" pitchFamily="34" charset="0"/>
              </a:rPr>
              <a:t>Generally speaking the community release rules are pretty strict</a:t>
            </a:r>
            <a:r>
              <a:rPr lang="en-US" sz="1200" b="0" i="0" kern="1200" baseline="0" dirty="0" smtClean="0">
                <a:solidFill>
                  <a:schemeClr val="tx1"/>
                </a:solidFill>
                <a:effectLst/>
                <a:latin typeface="Arial" pitchFamily="34" charset="0"/>
                <a:ea typeface="+mn-ea"/>
                <a:cs typeface="Arial" pitchFamily="34" charset="0"/>
              </a:rPr>
              <a:t> and there are </a:t>
            </a:r>
            <a:r>
              <a:rPr lang="en-US" sz="1200" b="0" i="0" kern="1200" dirty="0" smtClean="0">
                <a:solidFill>
                  <a:schemeClr val="tx1"/>
                </a:solidFill>
                <a:effectLst/>
                <a:latin typeface="Arial" pitchFamily="34" charset="0"/>
                <a:ea typeface="+mn-ea"/>
                <a:cs typeface="Arial" pitchFamily="34" charset="0"/>
              </a:rPr>
              <a:t>very few implicit coercions. Platform Gosu is more liberal</a:t>
            </a:r>
            <a:r>
              <a:rPr lang="en-US" sz="1200" b="0" i="0" kern="1200" baseline="0" dirty="0" smtClean="0">
                <a:solidFill>
                  <a:schemeClr val="tx1"/>
                </a:solidFill>
                <a:effectLst/>
                <a:latin typeface="Arial" pitchFamily="34" charset="0"/>
                <a:ea typeface="+mn-ea"/>
                <a:cs typeface="Arial" pitchFamily="34" charset="0"/>
              </a:rPr>
              <a:t> and allows things such as a </a:t>
            </a:r>
            <a:r>
              <a:rPr lang="en-US" sz="1200" b="0" i="0" kern="1200" dirty="0" smtClean="0">
                <a:solidFill>
                  <a:schemeClr val="tx1"/>
                </a:solidFill>
                <a:effectLst/>
                <a:latin typeface="Arial" pitchFamily="34" charset="0"/>
                <a:ea typeface="+mn-ea"/>
                <a:cs typeface="Arial" pitchFamily="34" charset="0"/>
              </a:rPr>
              <a:t>String</a:t>
            </a:r>
            <a:r>
              <a:rPr lang="en-US" sz="1200" b="0" i="0" kern="1200" baseline="0" dirty="0" smtClean="0">
                <a:solidFill>
                  <a:schemeClr val="tx1"/>
                </a:solidFill>
                <a:effectLst/>
                <a:latin typeface="Arial" pitchFamily="34" charset="0"/>
                <a:ea typeface="+mn-ea"/>
                <a:cs typeface="Arial" pitchFamily="34" charset="0"/>
              </a:rPr>
              <a:t> being </a:t>
            </a:r>
            <a:r>
              <a:rPr lang="en-US" sz="1200" b="0" i="0" kern="1200" dirty="0" smtClean="0">
                <a:solidFill>
                  <a:schemeClr val="tx1"/>
                </a:solidFill>
                <a:effectLst/>
                <a:latin typeface="Arial" pitchFamily="34" charset="0"/>
                <a:ea typeface="+mn-ea"/>
                <a:cs typeface="Arial" pitchFamily="34" charset="0"/>
              </a:rPr>
              <a:t>coerced to a decimal, for example.  </a:t>
            </a:r>
          </a:p>
          <a:p>
            <a:endParaRPr lang="en-US" sz="1200" b="0" i="0" kern="1200" dirty="0" smtClean="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Arial" pitchFamily="34" charset="0"/>
                <a:ea typeface="+mn-ea"/>
                <a:cs typeface="Arial" pitchFamily="34" charset="0"/>
              </a:rPr>
              <a:t>Another</a:t>
            </a:r>
            <a:r>
              <a:rPr lang="en-US" sz="1200" b="0" i="0" kern="1200" baseline="0" dirty="0" smtClean="0">
                <a:solidFill>
                  <a:schemeClr val="tx1"/>
                </a:solidFill>
                <a:effectLst/>
                <a:latin typeface="Arial" pitchFamily="34" charset="0"/>
                <a:ea typeface="+mn-ea"/>
                <a:cs typeface="Arial" pitchFamily="34" charset="0"/>
              </a:rPr>
              <a:t> difference between platform and community Gosu is with null safety of comparator operators.  In Platform Gosu, the comparator operators such as "&lt;" and "&gt;" are null-safe. They will never generate a null pointer exception (</a:t>
            </a:r>
            <a:r>
              <a:rPr lang="en-US" sz="1200" b="0" i="0" kern="1200" baseline="0" dirty="0" err="1" smtClean="0">
                <a:solidFill>
                  <a:schemeClr val="tx1"/>
                </a:solidFill>
                <a:effectLst/>
                <a:latin typeface="Arial" pitchFamily="34" charset="0"/>
                <a:ea typeface="+mn-ea"/>
                <a:cs typeface="Arial" pitchFamily="34" charset="0"/>
              </a:rPr>
              <a:t>NPE</a:t>
            </a:r>
            <a:r>
              <a:rPr lang="en-US" sz="1200" b="0" i="0" kern="1200" baseline="0" dirty="0" smtClean="0">
                <a:solidFill>
                  <a:schemeClr val="tx1"/>
                </a:solidFill>
                <a:effectLst/>
                <a:latin typeface="Arial" pitchFamily="34" charset="0"/>
                <a:ea typeface="+mn-ea"/>
                <a:cs typeface="Arial" pitchFamily="34" charset="0"/>
              </a:rPr>
              <a:t>). </a:t>
            </a:r>
            <a:r>
              <a:rPr lang="en-US" sz="1200" b="0" i="0" kern="1200" dirty="0" smtClean="0">
                <a:solidFill>
                  <a:schemeClr val="tx1"/>
                </a:solidFill>
                <a:effectLst/>
                <a:latin typeface="Arial" pitchFamily="34" charset="0"/>
                <a:ea typeface="+mn-ea"/>
                <a:cs typeface="Arial" pitchFamily="34" charset="0"/>
              </a:rPr>
              <a:t>In Community Release</a:t>
            </a:r>
            <a:r>
              <a:rPr lang="en-US" sz="1200" b="0" i="0" kern="1200" baseline="0" dirty="0" smtClean="0">
                <a:solidFill>
                  <a:schemeClr val="tx1"/>
                </a:solidFill>
                <a:effectLst/>
                <a:latin typeface="Arial" pitchFamily="34" charset="0"/>
                <a:ea typeface="+mn-ea"/>
                <a:cs typeface="Arial" pitchFamily="34" charset="0"/>
              </a:rPr>
              <a:t> </a:t>
            </a:r>
            <a:r>
              <a:rPr lang="en-US" sz="1200" b="0" i="0" kern="1200" dirty="0" smtClean="0">
                <a:solidFill>
                  <a:schemeClr val="tx1"/>
                </a:solidFill>
                <a:effectLst/>
                <a:latin typeface="Arial" pitchFamily="34" charset="0"/>
                <a:ea typeface="+mn-ea"/>
                <a:cs typeface="Arial" pitchFamily="34" charset="0"/>
              </a:rPr>
              <a:t>Gosu, the comparator operators such as "&lt;" and "&gt;" are NOT null-safe.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Arial" pitchFamily="34" charset="0"/>
              <a:ea typeface="+mn-ea"/>
              <a:cs typeface="Arial" pitchFamily="34" charset="0"/>
            </a:endParaRPr>
          </a:p>
          <a:p>
            <a:r>
              <a:rPr lang="en-US" sz="1200" b="0" i="0" kern="1200" dirty="0" smtClean="0">
                <a:solidFill>
                  <a:schemeClr val="tx1"/>
                </a:solidFill>
                <a:effectLst/>
                <a:latin typeface="Arial" pitchFamily="34" charset="0"/>
                <a:ea typeface="+mn-ea"/>
                <a:cs typeface="Arial" pitchFamily="34" charset="0"/>
              </a:rPr>
              <a:t>Also, the standard period "." operator for property access and method access works differently in an important way</a:t>
            </a:r>
            <a:r>
              <a:rPr lang="en-US" sz="1200" b="0" i="0" kern="1200" baseline="0" dirty="0" smtClean="0">
                <a:solidFill>
                  <a:schemeClr val="tx1"/>
                </a:solidFill>
                <a:effectLst/>
                <a:latin typeface="Arial" pitchFamily="34" charset="0"/>
                <a:ea typeface="+mn-ea"/>
                <a:cs typeface="Arial" pitchFamily="34" charset="0"/>
              </a:rPr>
              <a:t> between Platform and Community Releases of Gosu.  In Platform Gosu, th</a:t>
            </a:r>
            <a:r>
              <a:rPr lang="en-US" sz="1200" b="0" i="0" kern="1200" dirty="0" smtClean="0">
                <a:solidFill>
                  <a:schemeClr val="tx1"/>
                </a:solidFill>
                <a:effectLst/>
                <a:latin typeface="Arial" pitchFamily="34" charset="0"/>
                <a:ea typeface="+mn-ea"/>
                <a:cs typeface="Arial" pitchFamily="34" charset="0"/>
              </a:rPr>
              <a:t>e period operator is null-safe for properties.  In Community Release Gosu, the period operator is NOT null-safe for properties.</a:t>
            </a:r>
          </a:p>
          <a:p>
            <a:endParaRPr lang="en-US" sz="1200" b="0" i="0" kern="1200" dirty="0" smtClean="0">
              <a:solidFill>
                <a:schemeClr val="tx1"/>
              </a:solidFill>
              <a:effectLst/>
              <a:latin typeface="Arial" pitchFamily="34" charset="0"/>
              <a:ea typeface="+mn-ea"/>
              <a:cs typeface="Arial" pitchFamily="34" charset="0"/>
            </a:endParaRPr>
          </a:p>
          <a:p>
            <a:r>
              <a:rPr lang="en-US" sz="1200" b="0" i="0" kern="1200" dirty="0" smtClean="0">
                <a:solidFill>
                  <a:schemeClr val="tx1"/>
                </a:solidFill>
                <a:effectLst/>
                <a:latin typeface="Arial" pitchFamily="34" charset="0"/>
                <a:ea typeface="+mn-ea"/>
                <a:cs typeface="Arial" pitchFamily="34" charset="0"/>
              </a:rPr>
              <a:t>In both Gosu</a:t>
            </a:r>
            <a:r>
              <a:rPr lang="en-US" sz="1200" b="0" i="0" kern="1200" baseline="0" dirty="0" smtClean="0">
                <a:solidFill>
                  <a:schemeClr val="tx1"/>
                </a:solidFill>
                <a:effectLst/>
                <a:latin typeface="Arial" pitchFamily="34" charset="0"/>
                <a:ea typeface="+mn-ea"/>
                <a:cs typeface="Arial" pitchFamily="34" charset="0"/>
              </a:rPr>
              <a:t> versions</a:t>
            </a:r>
            <a:r>
              <a:rPr lang="en-US" sz="1200" b="0" i="0" kern="1200" dirty="0" smtClean="0">
                <a:solidFill>
                  <a:schemeClr val="tx1"/>
                </a:solidFill>
                <a:effectLst/>
                <a:latin typeface="Arial" pitchFamily="34" charset="0"/>
                <a:ea typeface="+mn-ea"/>
                <a:cs typeface="Arial" pitchFamily="34" charset="0"/>
              </a:rPr>
              <a:t>, the new ?. operator is the null safe period operator for properties. Thus, in Platform Gosu it is redundant to compare to the regular period operator. </a:t>
            </a:r>
          </a:p>
          <a:p>
            <a:endParaRPr lang="en-US" sz="1200" b="0" i="0" kern="1200" dirty="0" smtClean="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Arial" pitchFamily="34" charset="0"/>
              <a:ea typeface="+mn-ea"/>
              <a:cs typeface="Arial" pitchFamily="34" charset="0"/>
            </a:endParaRP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29479178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run in a debug process, </a:t>
            </a:r>
            <a:r>
              <a:rPr lang="en-US" baseline="0" dirty="0" smtClean="0"/>
              <a:t>you must first start the server in debug mode so that you can execute the code in a debug process.  To debug the server, select </a:t>
            </a:r>
            <a:r>
              <a:rPr lang="en-US" dirty="0" smtClean="0"/>
              <a:t>Main menu </a:t>
            </a:r>
            <a:r>
              <a:rPr lang="en-US" dirty="0" smtClean="0">
                <a:sym typeface="Wingdings"/>
              </a:rPr>
              <a:t></a:t>
            </a:r>
            <a:r>
              <a:rPr lang="en-US" dirty="0" smtClean="0"/>
              <a:t> Run </a:t>
            </a:r>
            <a:r>
              <a:rPr lang="en-US" dirty="0" smtClean="0">
                <a:sym typeface="Wingdings"/>
              </a:rPr>
              <a:t></a:t>
            </a:r>
            <a:r>
              <a:rPr lang="en-US" dirty="0" smtClean="0"/>
              <a:t> Debug 'Server'</a:t>
            </a:r>
            <a:r>
              <a:rPr lang="en-US" baseline="0" dirty="0" smtClean="0"/>
              <a:t> or Main menu </a:t>
            </a:r>
            <a:r>
              <a:rPr lang="en-US" dirty="0" smtClean="0">
                <a:sym typeface="Wingdings"/>
              </a:rPr>
              <a:t></a:t>
            </a:r>
            <a:r>
              <a:rPr lang="en-US" dirty="0" smtClean="0"/>
              <a:t> Run </a:t>
            </a:r>
            <a:r>
              <a:rPr lang="en-US" dirty="0" smtClean="0">
                <a:sym typeface="Wingdings"/>
              </a:rPr>
              <a:t></a:t>
            </a:r>
            <a:r>
              <a:rPr lang="en-US" dirty="0" smtClean="0"/>
              <a:t> Debug… </a:t>
            </a:r>
            <a:r>
              <a:rPr lang="en-US" dirty="0" smtClean="0">
                <a:sym typeface="Wingdings"/>
              </a:rPr>
              <a:t> </a:t>
            </a:r>
            <a:r>
              <a:rPr lang="en-US" dirty="0" smtClean="0"/>
              <a:t>Server.  In the Debug tools window, confirm</a:t>
            </a:r>
            <a:r>
              <a:rPr lang="en-US" baseline="0" dirty="0" smtClean="0"/>
              <a:t> that the application is running and is ready (***** </a:t>
            </a:r>
            <a:r>
              <a:rPr lang="en-US" baseline="0" dirty="0" err="1" smtClean="0"/>
              <a:t>AppName</a:t>
            </a:r>
            <a:r>
              <a:rPr lang="en-US" baseline="0" dirty="0" smtClean="0"/>
              <a:t> ready *****).  Then, open Gosu Scratchpad </a:t>
            </a:r>
            <a:r>
              <a:rPr lang="en-US" dirty="0" smtClean="0"/>
              <a:t>using Main menu </a:t>
            </a:r>
            <a:r>
              <a:rPr lang="en-US" dirty="0" smtClean="0">
                <a:sym typeface="Wingdings"/>
              </a:rPr>
              <a:t></a:t>
            </a:r>
            <a:r>
              <a:rPr lang="en-US" dirty="0" smtClean="0"/>
              <a:t> Tools </a:t>
            </a:r>
            <a:r>
              <a:rPr lang="en-US" dirty="0" smtClean="0">
                <a:sym typeface="Wingdings"/>
              </a:rPr>
              <a:t></a:t>
            </a:r>
            <a:r>
              <a:rPr lang="en-US" dirty="0" smtClean="0"/>
              <a:t> Gosu Scratchpad or with the keystroke ALT+SHIFT+S.   In Gosu Scratchpad</a:t>
            </a:r>
            <a:r>
              <a:rPr lang="en-US" baseline="0" dirty="0" smtClean="0"/>
              <a:t> toolbar, click Run in Debug Process.</a:t>
            </a:r>
            <a:endParaRPr lang="en-US" dirty="0" smtClean="0"/>
          </a:p>
          <a:p>
            <a:endParaRPr lang="en-US" dirty="0" smtClean="0"/>
          </a:p>
          <a:p>
            <a:r>
              <a:rPr lang="en-US" dirty="0" smtClean="0"/>
              <a:t>You can edit the Gosu Scratchpad</a:t>
            </a:r>
            <a:r>
              <a:rPr lang="en-US" baseline="0" dirty="0" smtClean="0"/>
              <a:t> p</a:t>
            </a:r>
            <a:r>
              <a:rPr lang="en-US" dirty="0" smtClean="0"/>
              <a:t>rogram configuration</a:t>
            </a:r>
            <a:r>
              <a:rPr lang="en-US" baseline="0" dirty="0" smtClean="0"/>
              <a:t>s to improve run times in certain cases.  To edit the configurations of Gosu Scratchpad, select </a:t>
            </a:r>
            <a:r>
              <a:rPr lang="en-US" dirty="0" smtClean="0"/>
              <a:t>Main menu </a:t>
            </a:r>
            <a:r>
              <a:rPr lang="en-US" dirty="0" smtClean="0">
                <a:sym typeface="Wingdings"/>
              </a:rPr>
              <a:t></a:t>
            </a:r>
            <a:r>
              <a:rPr lang="en-US" dirty="0" smtClean="0"/>
              <a:t> Run </a:t>
            </a:r>
            <a:r>
              <a:rPr lang="en-US" dirty="0" smtClean="0">
                <a:sym typeface="Wingdings"/>
              </a:rPr>
              <a:t></a:t>
            </a:r>
            <a:r>
              <a:rPr lang="en-US" dirty="0" smtClean="0"/>
              <a:t> Edit Configurations… .  In the Run/Debug Configurations dialog, in</a:t>
            </a:r>
            <a:r>
              <a:rPr lang="en-US" baseline="0" dirty="0" smtClean="0"/>
              <a:t> the navigation pane, select Gosu Program and then Gosu </a:t>
            </a:r>
            <a:r>
              <a:rPr lang="en-US" baseline="0" dirty="0" err="1" smtClean="0"/>
              <a:t>Scratchpad.gsp</a:t>
            </a:r>
            <a:r>
              <a:rPr lang="en-US" baseline="0" dirty="0" smtClean="0"/>
              <a:t>.  In the Before launch pane, remove Make.  Next, </a:t>
            </a:r>
            <a:r>
              <a:rPr lang="en-US" dirty="0" smtClean="0"/>
              <a:t>in</a:t>
            </a:r>
            <a:r>
              <a:rPr lang="en-US" baseline="0" dirty="0" smtClean="0"/>
              <a:t> the navigation pane, select Default, then Gosu Program, and then Gosu </a:t>
            </a:r>
            <a:r>
              <a:rPr lang="en-US" baseline="0" dirty="0" err="1" smtClean="0"/>
              <a:t>Scratchpad.gsp</a:t>
            </a:r>
            <a:r>
              <a:rPr lang="en-US" baseline="0" dirty="0" smtClean="0"/>
              <a:t>.  In the Before launch pane, remove Make.   Make refers to Make Project, a process in which Guidewire Studio makes the project according to the Project settings. </a:t>
            </a:r>
          </a:p>
          <a:p>
            <a:endParaRPr lang="en-US" dirty="0"/>
          </a:p>
          <a:p>
            <a:r>
              <a:rPr lang="en-US" baseline="0" dirty="0" smtClean="0"/>
              <a:t>If your Gosu Scratchpad code references new or changed types (entities, classes, typekeys), removing Make can result in run-time compiler errors.  In addition, removing Make from other project settings can result in Studio caching issues.  To resolve cache corruption problems, invalidate</a:t>
            </a:r>
            <a:r>
              <a:rPr lang="en-US" dirty="0" smtClean="0"/>
              <a:t> </a:t>
            </a:r>
            <a:r>
              <a:rPr lang="en-US" baseline="0" dirty="0" smtClean="0"/>
              <a:t>Studio's caches and restart studio, a process which can take a long time as it involves rebuilding and indexing the project.</a:t>
            </a:r>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34540312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22844946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US" dirty="0" smtClean="0"/>
              <a:t>A variable stores data, object, or collection of objects temporarily</a:t>
            </a:r>
            <a:r>
              <a:rPr lang="en-US" baseline="0" dirty="0" smtClean="0"/>
              <a:t> in memory</a:t>
            </a:r>
            <a:r>
              <a:rPr lang="en-US" dirty="0" smtClean="0"/>
              <a:t>. Eac</a:t>
            </a:r>
            <a:r>
              <a:rPr lang="en-US" baseline="0" dirty="0" smtClean="0"/>
              <a:t>h </a:t>
            </a:r>
            <a:r>
              <a:rPr lang="en-US" dirty="0" smtClean="0"/>
              <a:t>variable with</a:t>
            </a:r>
            <a:r>
              <a:rPr lang="en-US" baseline="0" dirty="0" smtClean="0"/>
              <a:t>in </a:t>
            </a:r>
            <a:r>
              <a:rPr lang="en-US" dirty="0" smtClean="0"/>
              <a:t>has a name. You create</a:t>
            </a:r>
            <a:r>
              <a:rPr lang="en-US" baseline="0" dirty="0" smtClean="0"/>
              <a:t> a variable using the var keyword. </a:t>
            </a:r>
            <a:r>
              <a:rPr lang="en-US" dirty="0" smtClean="0"/>
              <a:t>When you declare a variable, you specify its type either directly or indirectly. To explicitly</a:t>
            </a:r>
            <a:r>
              <a:rPr lang="en-US" baseline="0" dirty="0" smtClean="0"/>
              <a:t> define the variable type, u</a:t>
            </a:r>
            <a:r>
              <a:rPr lang="en-US" dirty="0" smtClean="0"/>
              <a:t>se a colon after</a:t>
            </a:r>
            <a:r>
              <a:rPr lang="en-US" baseline="0" dirty="0" smtClean="0"/>
              <a:t> the variable name followed by a type name.  </a:t>
            </a:r>
            <a:r>
              <a:rPr lang="en-US" sz="1200" b="0" i="0" kern="1200" dirty="0" smtClean="0">
                <a:solidFill>
                  <a:schemeClr val="tx1"/>
                </a:solidFill>
                <a:effectLst/>
                <a:latin typeface="Arial" pitchFamily="34" charset="0"/>
                <a:ea typeface="+mn-ea"/>
                <a:cs typeface="Arial" pitchFamily="34" charset="0"/>
              </a:rPr>
              <a:t>If a type is specified for a variable with a colon, the variable is considered strongly typed</a:t>
            </a:r>
            <a:r>
              <a:rPr lang="en-US" sz="1200" b="0" i="0" kern="1200" baseline="0" dirty="0" smtClean="0">
                <a:solidFill>
                  <a:schemeClr val="tx1"/>
                </a:solidFill>
                <a:effectLst/>
                <a:latin typeface="Arial" pitchFamily="34" charset="0"/>
                <a:ea typeface="+mn-ea"/>
                <a:cs typeface="Arial" pitchFamily="34" charset="0"/>
              </a:rPr>
              <a:t> (line 1). </a:t>
            </a:r>
            <a:r>
              <a:rPr lang="en-US" sz="1200" b="0" i="0" kern="1200" dirty="0" smtClean="0">
                <a:solidFill>
                  <a:schemeClr val="tx1"/>
                </a:solidFill>
                <a:effectLst/>
                <a:latin typeface="Arial" pitchFamily="34" charset="0"/>
                <a:ea typeface="+mn-ea"/>
                <a:cs typeface="Arial" pitchFamily="34" charset="0"/>
              </a:rPr>
              <a:t> If a variable is initialized with a value, but no type is specified, the variable is strongly typed to the type of the value (line 2). </a:t>
            </a:r>
            <a:r>
              <a:rPr lang="en-US" dirty="0" smtClean="0"/>
              <a:t>Gosu </a:t>
            </a:r>
            <a:r>
              <a:rPr lang="en-US" dirty="0"/>
              <a:t>uses the standard programming assignment </a:t>
            </a:r>
            <a:r>
              <a:rPr lang="en-US" dirty="0" smtClean="0"/>
              <a:t>operator (=) to </a:t>
            </a:r>
            <a:r>
              <a:rPr lang="en-US" dirty="0"/>
              <a:t>assign the value on the right-hand side of the statement to the item on the left-hand side of the statement. </a:t>
            </a:r>
            <a:r>
              <a:rPr lang="en-US" dirty="0" smtClean="0"/>
              <a:t> Line 3 is an example of how to both declare a variable with a type and initial value. </a:t>
            </a:r>
            <a:endParaRPr lang="en-US" sz="1200" b="0" i="0" kern="1200" dirty="0">
              <a:solidFill>
                <a:schemeClr val="tx1"/>
              </a:solidFill>
              <a:effectLst/>
              <a:latin typeface="Arial" pitchFamily="34" charset="0"/>
              <a:ea typeface="+mn-ea"/>
              <a:cs typeface="Arial" pitchFamily="34" charset="0"/>
            </a:endParaRPr>
          </a:p>
          <a:p>
            <a:endParaRPr lang="en-US" dirty="0"/>
          </a:p>
          <a:p>
            <a:r>
              <a:rPr lang="en-US" dirty="0" smtClean="0"/>
              <a:t>In </a:t>
            </a:r>
            <a:r>
              <a:rPr lang="en-US" dirty="0"/>
              <a:t>the slide example, counter1 is a variable of the type int. The type int is a Gosu primitive type. In Gosu, variables declared of a primitive type </a:t>
            </a:r>
            <a:r>
              <a:rPr lang="en-US" dirty="0" smtClean="0"/>
              <a:t>be null. Behind the scenes, the Gosu Guidewire Platform  complier will coerce the primitive to not throw a Null Pointer Exception. The result is  that counter1 is </a:t>
            </a:r>
            <a:r>
              <a:rPr lang="en-US" dirty="0"/>
              <a:t>not null, but rather, equal to 0</a:t>
            </a:r>
            <a:r>
              <a:rPr lang="en-US" dirty="0" smtClean="0"/>
              <a:t>!  However, if you execute this code in Gosu Scratchpad using the Community Release complier, counter1 will throw a Null Pointer Exception.</a:t>
            </a:r>
          </a:p>
          <a:p>
            <a:endParaRPr lang="en-US" b="0" dirty="0"/>
          </a:p>
          <a:p>
            <a:pPr>
              <a:defRPr/>
            </a:pPr>
            <a:r>
              <a:rPr lang="en-US" dirty="0"/>
              <a:t>To execute the code in the slide example, </a:t>
            </a:r>
            <a:r>
              <a:rPr lang="en-US" dirty="0" smtClean="0"/>
              <a:t>you must Run in a Debug process. To </a:t>
            </a:r>
            <a:r>
              <a:rPr lang="en-US" dirty="0"/>
              <a:t>debug the server, select Main menu </a:t>
            </a:r>
            <a:r>
              <a:rPr lang="en-US" dirty="0">
                <a:sym typeface="Wingdings"/>
              </a:rPr>
              <a:t></a:t>
            </a:r>
            <a:r>
              <a:rPr lang="en-US" dirty="0"/>
              <a:t> Run </a:t>
            </a:r>
            <a:r>
              <a:rPr lang="en-US" dirty="0">
                <a:sym typeface="Wingdings"/>
              </a:rPr>
              <a:t></a:t>
            </a:r>
            <a:r>
              <a:rPr lang="en-US" dirty="0"/>
              <a:t> Debug 'Server' or Main menu </a:t>
            </a:r>
            <a:r>
              <a:rPr lang="en-US" dirty="0">
                <a:sym typeface="Wingdings"/>
              </a:rPr>
              <a:t></a:t>
            </a:r>
            <a:r>
              <a:rPr lang="en-US" dirty="0"/>
              <a:t> Run </a:t>
            </a:r>
            <a:r>
              <a:rPr lang="en-US" dirty="0">
                <a:sym typeface="Wingdings"/>
              </a:rPr>
              <a:t></a:t>
            </a:r>
            <a:r>
              <a:rPr lang="en-US" dirty="0"/>
              <a:t> Debug… </a:t>
            </a:r>
            <a:r>
              <a:rPr lang="en-US" dirty="0">
                <a:sym typeface="Wingdings"/>
              </a:rPr>
              <a:t> </a:t>
            </a:r>
            <a:r>
              <a:rPr lang="en-US" dirty="0"/>
              <a:t>Server.  In the Debug tools window, confirm that the application is running and is ready (***** </a:t>
            </a:r>
            <a:r>
              <a:rPr lang="en-US" dirty="0" err="1"/>
              <a:t>AppName</a:t>
            </a:r>
            <a:r>
              <a:rPr lang="en-US" dirty="0"/>
              <a:t> ready *****).  Then, open Gosu Scratchpad using Main menu </a:t>
            </a:r>
            <a:r>
              <a:rPr lang="en-US" dirty="0">
                <a:sym typeface="Wingdings"/>
              </a:rPr>
              <a:t></a:t>
            </a:r>
            <a:r>
              <a:rPr lang="en-US" dirty="0"/>
              <a:t> Tools </a:t>
            </a:r>
            <a:r>
              <a:rPr lang="en-US" dirty="0">
                <a:sym typeface="Wingdings"/>
              </a:rPr>
              <a:t></a:t>
            </a:r>
            <a:r>
              <a:rPr lang="en-US" dirty="0"/>
              <a:t> Gosu Scratchpad or with the keystroke ALT+SHIFT+S.   In Gosu Scratchpad toolbar, click Run in Debug Process.</a:t>
            </a:r>
          </a:p>
          <a:p>
            <a:endParaRPr lang="en-US" b="0"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3568342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33241476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0" i="0" kern="1200" dirty="0" smtClean="0">
                <a:solidFill>
                  <a:schemeClr val="tx1"/>
                </a:solidFill>
                <a:effectLst/>
                <a:latin typeface="Arial" pitchFamily="34" charset="0"/>
                <a:ea typeface="+mn-ea"/>
                <a:cs typeface="Arial" pitchFamily="34" charset="0"/>
              </a:rPr>
              <a:t>Gosu supports the following primitive types: int, char, byte, short, long, float, double, boolean, and the special value that means an empty object value: null.  Additionally, every Gosu primitive type (other than the special value null) has an equivalent object type defined in Java.</a:t>
            </a:r>
          </a:p>
          <a:p>
            <a:endParaRPr lang="en-US" dirty="0" smtClean="0"/>
          </a:p>
          <a:p>
            <a:r>
              <a:rPr lang="en-US" sz="1200" b="0" i="0" kern="1200" dirty="0" smtClean="0">
                <a:solidFill>
                  <a:schemeClr val="tx1"/>
                </a:solidFill>
                <a:effectLst/>
                <a:latin typeface="Arial" pitchFamily="34" charset="0"/>
                <a:ea typeface="+mn-ea"/>
                <a:cs typeface="Arial" pitchFamily="34" charset="0"/>
              </a:rPr>
              <a:t>For example, for int there is the java.lang.Integer type that descends from the Object class.  </a:t>
            </a:r>
            <a:r>
              <a:rPr lang="en-US" baseline="0" dirty="0" smtClean="0"/>
              <a:t>The category of object types that represent the equivalent of primitive types are called boxed primitive types. In contrast, Gosu primitive types are called unboxed primitives. </a:t>
            </a:r>
            <a:r>
              <a:rPr lang="en-US" sz="1200" b="0" i="0" kern="1200" dirty="0" smtClean="0">
                <a:solidFill>
                  <a:schemeClr val="tx1"/>
                </a:solidFill>
                <a:effectLst/>
                <a:latin typeface="Arial" pitchFamily="34" charset="0"/>
                <a:ea typeface="+mn-ea"/>
                <a:cs typeface="Arial" pitchFamily="34" charset="0"/>
              </a:rPr>
              <a:t>In Gosu, primitive types such as int and boolean exist primarily for compatibility with the Java language. Gosu uses Java primitive types to support extending Java classes and implementing Java interfaces. From a Gosu language perspective, primitives are different only in subtle ways from object-based types such as Integer and Boolean. Primitive types can be automatically coerced (converted) to non-primitive versions or back again by the Gosu language in almost all cases. </a:t>
            </a:r>
          </a:p>
          <a:p>
            <a:endParaRPr lang="en-US" dirty="0"/>
          </a:p>
          <a:p>
            <a:r>
              <a:rPr lang="en-US" dirty="0" smtClean="0"/>
              <a:t>From </a:t>
            </a:r>
            <a:r>
              <a:rPr lang="en-US" dirty="0"/>
              <a:t>Gosu you can access the Java object versions (non-primitives) of the Java primitive types. For example, </a:t>
            </a:r>
            <a:r>
              <a:rPr lang="en-US" dirty="0" err="1"/>
              <a:t>java.lang.Boolean</a:t>
            </a:r>
            <a:r>
              <a:rPr lang="en-US" dirty="0"/>
              <a:t> is an object type that wraps the behavior of the boolean </a:t>
            </a:r>
            <a:r>
              <a:rPr lang="en-US" dirty="0" smtClean="0"/>
              <a:t>primitive (hence</a:t>
            </a:r>
            <a:r>
              <a:rPr lang="en-US" baseline="0" dirty="0" smtClean="0"/>
              <a:t> the term boxing)</a:t>
            </a:r>
            <a:r>
              <a:rPr lang="en-US" dirty="0" smtClean="0"/>
              <a:t>. </a:t>
            </a:r>
            <a:r>
              <a:rPr lang="en-US" dirty="0"/>
              <a:t>Primitive types do not perform better in terms of performance or space compared to their object </a:t>
            </a:r>
            <a:r>
              <a:rPr lang="en-US" dirty="0" smtClean="0"/>
              <a:t>versions. In both Gosu and Java, the language primitive types like int and boolean work differently from objects (descendants of the root Object class). For example,</a:t>
            </a:r>
            <a:r>
              <a:rPr lang="en-US" baseline="0" dirty="0" smtClean="0"/>
              <a:t> </a:t>
            </a:r>
            <a:r>
              <a:rPr lang="en-US" dirty="0" smtClean="0"/>
              <a:t>you can add objects to a collection, but not primitives. </a:t>
            </a:r>
          </a:p>
          <a:p>
            <a:endParaRPr lang="en-US" dirty="0" smtClean="0"/>
          </a:p>
          <a:p>
            <a:r>
              <a:rPr lang="en-US" dirty="0" smtClean="0"/>
              <a:t>There are some subtleties</a:t>
            </a:r>
            <a:r>
              <a:rPr lang="en-US" baseline="0" dirty="0" smtClean="0"/>
              <a:t> about a running Guidewire application applies Gosu-to-Java-to-Gosu coercions. When executing Gosu code in a Guidewire application context, coercions are automatically applied, for example, in Gosu Rules.  But, if you execute Gosu code out of application context, for example, in Gosu Scratchpad that is NOT running in a debug process, no coercion takes place because Scratchpad is using the Gosu </a:t>
            </a:r>
            <a:r>
              <a:rPr lang="en-US" dirty="0" smtClean="0"/>
              <a:t>Community Release compiler.</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Tree>
    <p:extLst>
      <p:ext uri="{BB962C8B-B14F-4D97-AF65-F5344CB8AC3E}">
        <p14:creationId xmlns:p14="http://schemas.microsoft.com/office/powerpoint/2010/main" val="16707410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In some programming languages, statements must be explicitly terminated. The semi-colon is one of the most common statement terminators, though some languages use other symbols and some use a carriage return.</a:t>
            </a:r>
          </a:p>
          <a:p>
            <a:pPr eaLnBrk="1" hangingPunct="1"/>
            <a:endParaRPr lang="en-US" dirty="0" smtClean="0"/>
          </a:p>
          <a:p>
            <a:pPr eaLnBrk="1" hangingPunct="1"/>
            <a:r>
              <a:rPr lang="en-US" dirty="0" smtClean="0"/>
              <a:t>Semicolons can be used in Gosu to terminate statements. A</a:t>
            </a:r>
            <a:r>
              <a:rPr lang="en-US" baseline="0" dirty="0" smtClean="0"/>
              <a:t> semicolon </a:t>
            </a:r>
            <a:r>
              <a:rPr lang="en-US" dirty="0" smtClean="0"/>
              <a:t> is not required, however, because the compiler can parse statements without them. Given that they are not required, Guidewire recommends that you not use semicolons. Guidewire also recommends using carriage returns and white space to make it clear to others reading the code where a given statement ends. The semicolon is allowed (but ignored) as a line terminator.</a:t>
            </a:r>
          </a:p>
          <a:p>
            <a:pPr eaLnBrk="1" hangingPunct="1"/>
            <a:endParaRPr lang="en-US" dirty="0"/>
          </a:p>
          <a:p>
            <a:r>
              <a:rPr lang="en-US" dirty="0" smtClean="0"/>
              <a:t>You can execute</a:t>
            </a:r>
            <a:r>
              <a:rPr lang="en-US" baseline="0" dirty="0" smtClean="0"/>
              <a:t> the code in the slide example in either a Scratchpad context or Debug Server process. </a:t>
            </a:r>
            <a:r>
              <a:rPr lang="en-US" dirty="0" smtClean="0"/>
              <a:t>To execute in Scratchpad,</a:t>
            </a:r>
            <a:r>
              <a:rPr lang="en-US" baseline="0" dirty="0" smtClean="0"/>
              <a:t> select </a:t>
            </a:r>
            <a:r>
              <a:rPr lang="en-US" dirty="0" smtClean="0"/>
              <a:t>Main menu </a:t>
            </a:r>
            <a:r>
              <a:rPr lang="en-US" dirty="0" smtClean="0">
                <a:sym typeface="Wingdings"/>
              </a:rPr>
              <a:t></a:t>
            </a:r>
            <a:r>
              <a:rPr lang="en-US" dirty="0" smtClean="0"/>
              <a:t> Run </a:t>
            </a:r>
            <a:r>
              <a:rPr lang="en-US" dirty="0" smtClean="0">
                <a:sym typeface="Wingdings"/>
              </a:rPr>
              <a:t></a:t>
            </a:r>
            <a:r>
              <a:rPr lang="en-US" dirty="0" smtClean="0"/>
              <a:t> Run 'Gosu </a:t>
            </a:r>
            <a:r>
              <a:rPr lang="en-US" dirty="0" err="1" smtClean="0"/>
              <a:t>Scratchpad.gsp</a:t>
            </a:r>
            <a:r>
              <a:rPr lang="en-US" dirty="0" smtClean="0"/>
              <a:t>'. You can also select Debug 'Gosu </a:t>
            </a:r>
            <a:r>
              <a:rPr lang="en-US" dirty="0" err="1" smtClean="0"/>
              <a:t>Scratchpad.gsp</a:t>
            </a:r>
            <a:r>
              <a:rPr lang="en-US" dirty="0" smtClean="0"/>
              <a:t>' from the main menu of Studio: Main menu </a:t>
            </a:r>
            <a:r>
              <a:rPr lang="en-US" dirty="0" smtClean="0">
                <a:sym typeface="Wingdings"/>
              </a:rPr>
              <a:t></a:t>
            </a:r>
            <a:r>
              <a:rPr lang="en-US" dirty="0" smtClean="0"/>
              <a:t> Run </a:t>
            </a:r>
            <a:r>
              <a:rPr lang="en-US" dirty="0" smtClean="0">
                <a:sym typeface="Wingdings"/>
              </a:rPr>
              <a:t></a:t>
            </a:r>
            <a:r>
              <a:rPr lang="en-US" dirty="0" smtClean="0"/>
              <a:t> Debug 'Gosu </a:t>
            </a:r>
            <a:r>
              <a:rPr lang="en-US" dirty="0" err="1" smtClean="0"/>
              <a:t>Scratchpad.gsp</a:t>
            </a:r>
            <a:r>
              <a:rPr lang="en-US" dirty="0" smtClean="0"/>
              <a:t>'.  To debug the server, select Main menu </a:t>
            </a:r>
            <a:r>
              <a:rPr lang="en-US" dirty="0" smtClean="0">
                <a:sym typeface="Wingdings"/>
              </a:rPr>
              <a:t></a:t>
            </a:r>
            <a:r>
              <a:rPr lang="en-US" dirty="0" smtClean="0"/>
              <a:t> Run </a:t>
            </a:r>
            <a:r>
              <a:rPr lang="en-US" dirty="0" smtClean="0">
                <a:sym typeface="Wingdings"/>
              </a:rPr>
              <a:t></a:t>
            </a:r>
            <a:r>
              <a:rPr lang="en-US" dirty="0" smtClean="0"/>
              <a:t> Debug 'Server' or Main menu </a:t>
            </a:r>
            <a:r>
              <a:rPr lang="en-US" dirty="0" smtClean="0">
                <a:sym typeface="Wingdings"/>
              </a:rPr>
              <a:t></a:t>
            </a:r>
            <a:r>
              <a:rPr lang="en-US" dirty="0" smtClean="0"/>
              <a:t> Run </a:t>
            </a:r>
            <a:r>
              <a:rPr lang="en-US" dirty="0" smtClean="0">
                <a:sym typeface="Wingdings"/>
              </a:rPr>
              <a:t></a:t>
            </a:r>
            <a:r>
              <a:rPr lang="en-US" dirty="0" smtClean="0"/>
              <a:t> Debug… </a:t>
            </a:r>
            <a:r>
              <a:rPr lang="en-US" dirty="0" smtClean="0">
                <a:sym typeface="Wingdings"/>
              </a:rPr>
              <a:t></a:t>
            </a:r>
            <a:r>
              <a:rPr lang="en-US" dirty="0" smtClean="0"/>
              <a:t>  Server.  In the Debug tools window, confirm that the application is running and is ready (***** </a:t>
            </a:r>
            <a:r>
              <a:rPr lang="en-US" dirty="0" err="1" smtClean="0"/>
              <a:t>AppName</a:t>
            </a:r>
            <a:r>
              <a:rPr lang="en-US" dirty="0" smtClean="0"/>
              <a:t> ready *****).  Then, open Gosu Scratchpad using Main menu </a:t>
            </a:r>
            <a:r>
              <a:rPr lang="en-US" dirty="0" smtClean="0">
                <a:sym typeface="Wingdings"/>
              </a:rPr>
              <a:t></a:t>
            </a:r>
            <a:r>
              <a:rPr lang="en-US" dirty="0" smtClean="0"/>
              <a:t> Tools </a:t>
            </a:r>
            <a:r>
              <a:rPr lang="en-US" dirty="0" smtClean="0">
                <a:sym typeface="Wingdings"/>
              </a:rPr>
              <a:t></a:t>
            </a:r>
            <a:r>
              <a:rPr lang="en-US" dirty="0" smtClean="0"/>
              <a:t>  Gosu Scratchpad or with the keystroke ALT+SHIFT+S.   In Gosu Scratchpad toolbar, click Run in Debug Process.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35683426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comment is a set of characters that the compiler does not attempt to compile. Comments are used by the programmer to document some fact about the code, such as when it was written, what its purpose is, and so on. Comments are also used to make code more readable.</a:t>
            </a:r>
          </a:p>
          <a:p>
            <a:endParaRPr lang="en-US" dirty="0" smtClean="0"/>
          </a:p>
          <a:p>
            <a:r>
              <a:rPr lang="en-US" dirty="0" smtClean="0"/>
              <a:t>A "//" comments out the remainder of the line until a carriage return is encountered. A "/*" comments out all text until a "*/" is encountered.</a:t>
            </a:r>
          </a:p>
          <a:p>
            <a:r>
              <a:rPr lang="en-US" dirty="0" smtClean="0"/>
              <a:t>Gosu uses the same comment syntax as Java.</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dirty="0"/>
          </a:p>
        </p:txBody>
      </p:sp>
    </p:spTree>
    <p:extLst>
      <p:ext uri="{BB962C8B-B14F-4D97-AF65-F5344CB8AC3E}">
        <p14:creationId xmlns:p14="http://schemas.microsoft.com/office/powerpoint/2010/main" val="35683426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Line</a:t>
            </a:r>
            <a:r>
              <a:rPr lang="en-US" baseline="0" dirty="0" smtClean="0"/>
              <a:t> 3 illustrates the syntax for concatenation in a variable </a:t>
            </a:r>
            <a:r>
              <a:rPr lang="en-US" baseline="0" dirty="0" err="1" smtClean="0"/>
              <a:t>assigment</a:t>
            </a:r>
            <a:r>
              <a:rPr lang="en-US" baseline="0" dirty="0" smtClean="0"/>
              <a:t> (+=).  Rather than writing out=out + "my string", you can write out += "my string".</a:t>
            </a:r>
          </a:p>
          <a:p>
            <a:endParaRPr lang="en-US" dirty="0"/>
          </a:p>
          <a:p>
            <a:endParaRPr lang="en-US" dirty="0" smtClean="0"/>
          </a:p>
          <a:p>
            <a:r>
              <a:rPr lang="en-US" dirty="0"/>
              <a:t>You can execute the code in the slide example in either a Scratchpad context or Debug Server process. To execute in Scratchpad, select Main menu </a:t>
            </a:r>
            <a:r>
              <a:rPr lang="en-US" dirty="0">
                <a:sym typeface="Wingdings"/>
              </a:rPr>
              <a:t></a:t>
            </a:r>
            <a:r>
              <a:rPr lang="en-US" dirty="0"/>
              <a:t> Run </a:t>
            </a:r>
            <a:r>
              <a:rPr lang="en-US" dirty="0">
                <a:sym typeface="Wingdings"/>
              </a:rPr>
              <a:t></a:t>
            </a:r>
            <a:r>
              <a:rPr lang="en-US" dirty="0"/>
              <a:t> Run 'Gosu </a:t>
            </a:r>
            <a:r>
              <a:rPr lang="en-US" dirty="0" err="1"/>
              <a:t>Scratchpad.gsp</a:t>
            </a:r>
            <a:r>
              <a:rPr lang="en-US" dirty="0"/>
              <a:t>'. You can also select Debug 'Gosu </a:t>
            </a:r>
            <a:r>
              <a:rPr lang="en-US" dirty="0" err="1"/>
              <a:t>Scratchpad.gsp</a:t>
            </a:r>
            <a:r>
              <a:rPr lang="en-US" dirty="0"/>
              <a:t>' from the main menu of Studio: Main menu </a:t>
            </a:r>
            <a:r>
              <a:rPr lang="en-US" dirty="0">
                <a:sym typeface="Wingdings"/>
              </a:rPr>
              <a:t></a:t>
            </a:r>
            <a:r>
              <a:rPr lang="en-US" dirty="0"/>
              <a:t> Run </a:t>
            </a:r>
            <a:r>
              <a:rPr lang="en-US" dirty="0">
                <a:sym typeface="Wingdings"/>
              </a:rPr>
              <a:t></a:t>
            </a:r>
            <a:r>
              <a:rPr lang="en-US" dirty="0"/>
              <a:t> Debug 'Gosu </a:t>
            </a:r>
            <a:r>
              <a:rPr lang="en-US" dirty="0" err="1"/>
              <a:t>Scratchpad.gsp</a:t>
            </a:r>
            <a:r>
              <a:rPr lang="en-US" dirty="0"/>
              <a:t>'.  To debug the server, select Main menu </a:t>
            </a:r>
            <a:r>
              <a:rPr lang="en-US" dirty="0">
                <a:sym typeface="Wingdings"/>
              </a:rPr>
              <a:t></a:t>
            </a:r>
            <a:r>
              <a:rPr lang="en-US" dirty="0"/>
              <a:t> Run </a:t>
            </a:r>
            <a:r>
              <a:rPr lang="en-US" dirty="0">
                <a:sym typeface="Wingdings"/>
              </a:rPr>
              <a:t></a:t>
            </a:r>
            <a:r>
              <a:rPr lang="en-US" dirty="0"/>
              <a:t> Debug 'Server' or Main menu </a:t>
            </a:r>
            <a:r>
              <a:rPr lang="en-US" dirty="0">
                <a:sym typeface="Wingdings"/>
              </a:rPr>
              <a:t></a:t>
            </a:r>
            <a:r>
              <a:rPr lang="en-US" dirty="0"/>
              <a:t> Run </a:t>
            </a:r>
            <a:r>
              <a:rPr lang="en-US" dirty="0">
                <a:sym typeface="Wingdings"/>
              </a:rPr>
              <a:t></a:t>
            </a:r>
            <a:r>
              <a:rPr lang="en-US" dirty="0"/>
              <a:t> Debug… </a:t>
            </a:r>
            <a:r>
              <a:rPr lang="en-US" dirty="0">
                <a:sym typeface="Wingdings"/>
              </a:rPr>
              <a:t></a:t>
            </a:r>
            <a:r>
              <a:rPr lang="en-US" dirty="0"/>
              <a:t>  Server.  In the Debug tools window, confirm that the application is running and is ready (***** </a:t>
            </a:r>
            <a:r>
              <a:rPr lang="en-US" dirty="0" err="1"/>
              <a:t>AppName</a:t>
            </a:r>
            <a:r>
              <a:rPr lang="en-US" dirty="0"/>
              <a:t> ready *****).  Then, open Gosu Scratchpad using Main menu </a:t>
            </a:r>
            <a:r>
              <a:rPr lang="en-US" dirty="0">
                <a:sym typeface="Wingdings"/>
              </a:rPr>
              <a:t></a:t>
            </a:r>
            <a:r>
              <a:rPr lang="en-US" dirty="0"/>
              <a:t> Tools </a:t>
            </a:r>
            <a:r>
              <a:rPr lang="en-US" dirty="0">
                <a:sym typeface="Wingdings"/>
              </a:rPr>
              <a:t></a:t>
            </a:r>
            <a:r>
              <a:rPr lang="en-US" dirty="0"/>
              <a:t>  Gosu Scratchpad or with the keystroke ALT+SHIFT+S.   In Gosu Scratchpad toolbar, click Run in Debug Process.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dirty="0"/>
          </a:p>
        </p:txBody>
      </p:sp>
    </p:spTree>
    <p:extLst>
      <p:ext uri="{BB962C8B-B14F-4D97-AF65-F5344CB8AC3E}">
        <p14:creationId xmlns:p14="http://schemas.microsoft.com/office/powerpoint/2010/main" val="21613990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most commonly used statement block within the Gosu language is the if block. The if block uses a multi-part construction. The else block is optional. If there is more than one else, you can use else </a:t>
            </a:r>
            <a:r>
              <a:rPr lang="en-US" baseline="0" dirty="0" smtClean="0"/>
              <a:t>if.  </a:t>
            </a:r>
          </a:p>
          <a:p>
            <a:endParaRPr lang="en-US" dirty="0"/>
          </a:p>
          <a:p>
            <a:r>
              <a:rPr lang="en-US" dirty="0"/>
              <a:t>You can execute the code in the slide example in either a Scratchpad context or Debug Server process. To execute in Scratchpad, select Main menu </a:t>
            </a:r>
            <a:r>
              <a:rPr lang="en-US" dirty="0">
                <a:sym typeface="Wingdings"/>
              </a:rPr>
              <a:t></a:t>
            </a:r>
            <a:r>
              <a:rPr lang="en-US" dirty="0"/>
              <a:t> Run </a:t>
            </a:r>
            <a:r>
              <a:rPr lang="en-US" dirty="0">
                <a:sym typeface="Wingdings"/>
              </a:rPr>
              <a:t></a:t>
            </a:r>
            <a:r>
              <a:rPr lang="en-US" dirty="0"/>
              <a:t> Run 'Gosu </a:t>
            </a:r>
            <a:r>
              <a:rPr lang="en-US" dirty="0" err="1"/>
              <a:t>Scratchpad.gsp</a:t>
            </a:r>
            <a:r>
              <a:rPr lang="en-US" dirty="0"/>
              <a:t>'. You can also select Debug 'Gosu </a:t>
            </a:r>
            <a:r>
              <a:rPr lang="en-US" dirty="0" err="1"/>
              <a:t>Scratchpad.gsp</a:t>
            </a:r>
            <a:r>
              <a:rPr lang="en-US" dirty="0"/>
              <a:t>' from the main menu of Studio: Main menu </a:t>
            </a:r>
            <a:r>
              <a:rPr lang="en-US" dirty="0">
                <a:sym typeface="Wingdings"/>
              </a:rPr>
              <a:t></a:t>
            </a:r>
            <a:r>
              <a:rPr lang="en-US" dirty="0"/>
              <a:t> Run </a:t>
            </a:r>
            <a:r>
              <a:rPr lang="en-US" dirty="0">
                <a:sym typeface="Wingdings"/>
              </a:rPr>
              <a:t></a:t>
            </a:r>
            <a:r>
              <a:rPr lang="en-US" dirty="0"/>
              <a:t> Debug 'Gosu </a:t>
            </a:r>
            <a:r>
              <a:rPr lang="en-US" dirty="0" err="1"/>
              <a:t>Scratchpad.gsp</a:t>
            </a:r>
            <a:r>
              <a:rPr lang="en-US" dirty="0"/>
              <a:t>'.  To debug the server, select Main menu </a:t>
            </a:r>
            <a:r>
              <a:rPr lang="en-US" dirty="0">
                <a:sym typeface="Wingdings"/>
              </a:rPr>
              <a:t></a:t>
            </a:r>
            <a:r>
              <a:rPr lang="en-US" dirty="0"/>
              <a:t> Run </a:t>
            </a:r>
            <a:r>
              <a:rPr lang="en-US" dirty="0">
                <a:sym typeface="Wingdings"/>
              </a:rPr>
              <a:t></a:t>
            </a:r>
            <a:r>
              <a:rPr lang="en-US" dirty="0"/>
              <a:t> Debug 'Server' or Main menu </a:t>
            </a:r>
            <a:r>
              <a:rPr lang="en-US" dirty="0">
                <a:sym typeface="Wingdings"/>
              </a:rPr>
              <a:t></a:t>
            </a:r>
            <a:r>
              <a:rPr lang="en-US" dirty="0"/>
              <a:t> Run </a:t>
            </a:r>
            <a:r>
              <a:rPr lang="en-US" dirty="0">
                <a:sym typeface="Wingdings"/>
              </a:rPr>
              <a:t></a:t>
            </a:r>
            <a:r>
              <a:rPr lang="en-US" dirty="0"/>
              <a:t> Debug… </a:t>
            </a:r>
            <a:r>
              <a:rPr lang="en-US" dirty="0">
                <a:sym typeface="Wingdings"/>
              </a:rPr>
              <a:t></a:t>
            </a:r>
            <a:r>
              <a:rPr lang="en-US" dirty="0"/>
              <a:t>  Server.  In the Debug tools window, confirm that the application is running and is ready (***** </a:t>
            </a:r>
            <a:r>
              <a:rPr lang="en-US" dirty="0" err="1"/>
              <a:t>AppName</a:t>
            </a:r>
            <a:r>
              <a:rPr lang="en-US" dirty="0"/>
              <a:t> ready *****).  Then, open Gosu Scratchpad using Main menu </a:t>
            </a:r>
            <a:r>
              <a:rPr lang="en-US" dirty="0">
                <a:sym typeface="Wingdings"/>
              </a:rPr>
              <a:t></a:t>
            </a:r>
            <a:r>
              <a:rPr lang="en-US" dirty="0"/>
              <a:t> Tools </a:t>
            </a:r>
            <a:r>
              <a:rPr lang="en-US" dirty="0">
                <a:sym typeface="Wingdings"/>
              </a:rPr>
              <a:t></a:t>
            </a:r>
            <a:r>
              <a:rPr lang="en-US" dirty="0"/>
              <a:t>  Gosu Scratchpad or with the keystroke ALT+SHIFT+S.   In Gosu Scratchpad toolbar, click Run in Debug Process.</a:t>
            </a:r>
          </a:p>
          <a:p>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dirty="0"/>
          </a:p>
        </p:txBody>
      </p:sp>
    </p:spTree>
    <p:extLst>
      <p:ext uri="{BB962C8B-B14F-4D97-AF65-F5344CB8AC3E}">
        <p14:creationId xmlns:p14="http://schemas.microsoft.com/office/powerpoint/2010/main" val="11360136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The AND (&amp;&amp;) and </a:t>
            </a:r>
            <a:r>
              <a:rPr lang="en-US" dirty="0"/>
              <a:t>OR </a:t>
            </a:r>
            <a:r>
              <a:rPr lang="en-US" dirty="0" smtClean="0"/>
              <a:t>(||) operators </a:t>
            </a:r>
            <a:r>
              <a:rPr lang="en-US" dirty="0"/>
              <a:t>can also be entered as "and" and "or" (using lower-case letters</a:t>
            </a:r>
            <a:r>
              <a:rPr lang="en-US" dirty="0" smtClean="0"/>
              <a:t>). As </a:t>
            </a:r>
            <a:r>
              <a:rPr lang="en-US" dirty="0"/>
              <a:t>with most other scripting languages, in Gosu the "is equal to" comparison operator uses two equals signs ("=="), while the assignment operator uses one ("="). The != operator tests for relational inequality. The operands can be of any compatible types. The result is always Boolean</a:t>
            </a:r>
            <a:r>
              <a:rPr lang="en-US" dirty="0" smtClean="0"/>
              <a:t>. </a:t>
            </a:r>
            <a:r>
              <a:rPr lang="en-US" dirty="0"/>
              <a:t>For example:</a:t>
            </a:r>
          </a:p>
          <a:p>
            <a:pPr fontAlgn="base">
              <a:spcBef>
                <a:spcPts val="120"/>
              </a:spcBef>
              <a:tabLst>
                <a:tab pos="114300" algn="l"/>
                <a:tab pos="1714500" algn="l"/>
              </a:tabLst>
            </a:pPr>
            <a:r>
              <a:rPr lang="en-US" dirty="0">
                <a:solidFill>
                  <a:srgbClr val="000000"/>
                </a:solidFill>
                <a:latin typeface="Courier New"/>
                <a:ea typeface="Times New Roman"/>
                <a:cs typeface="Times New Roman"/>
              </a:rPr>
              <a:t>	var count = 3 	// Declare a new variable named "count" and</a:t>
            </a:r>
            <a:endParaRPr lang="en-US" sz="1800" dirty="0">
              <a:latin typeface="Times New Roman"/>
              <a:ea typeface="Times New Roman"/>
            </a:endParaRPr>
          </a:p>
          <a:p>
            <a:pPr fontAlgn="base">
              <a:spcBef>
                <a:spcPts val="120"/>
              </a:spcBef>
              <a:tabLst>
                <a:tab pos="114300" algn="l"/>
                <a:tab pos="1714500" algn="l"/>
              </a:tabLst>
            </a:pPr>
            <a:r>
              <a:rPr lang="en-US" dirty="0">
                <a:solidFill>
                  <a:srgbClr val="000000"/>
                </a:solidFill>
                <a:latin typeface="Courier New"/>
                <a:ea typeface="Times New Roman"/>
                <a:cs typeface="Times New Roman"/>
              </a:rPr>
              <a:t>		// assign it the number 3.</a:t>
            </a:r>
            <a:endParaRPr lang="en-US" sz="1800" dirty="0">
              <a:latin typeface="Times New Roman"/>
              <a:ea typeface="Times New Roman"/>
            </a:endParaRPr>
          </a:p>
          <a:p>
            <a:pPr fontAlgn="base">
              <a:spcBef>
                <a:spcPts val="120"/>
              </a:spcBef>
              <a:tabLst>
                <a:tab pos="114300" algn="l"/>
                <a:tab pos="1714500" algn="l"/>
              </a:tabLst>
            </a:pPr>
            <a:r>
              <a:rPr lang="en-US" dirty="0">
                <a:solidFill>
                  <a:srgbClr val="000000"/>
                </a:solidFill>
                <a:latin typeface="Courier New"/>
                <a:ea typeface="Times New Roman"/>
                <a:cs typeface="Times New Roman"/>
              </a:rPr>
              <a:t>	count = 4	// Now assign it the number 4</a:t>
            </a:r>
            <a:endParaRPr lang="en-US" sz="1800" dirty="0">
              <a:latin typeface="Times New Roman"/>
              <a:ea typeface="Times New Roman"/>
            </a:endParaRPr>
          </a:p>
          <a:p>
            <a:pPr fontAlgn="base">
              <a:spcBef>
                <a:spcPts val="120"/>
              </a:spcBef>
              <a:tabLst>
                <a:tab pos="114300" algn="l"/>
                <a:tab pos="1714500" algn="l"/>
              </a:tabLst>
            </a:pPr>
            <a:r>
              <a:rPr lang="en-US" dirty="0">
                <a:solidFill>
                  <a:srgbClr val="000000"/>
                </a:solidFill>
                <a:latin typeface="Courier New"/>
                <a:ea typeface="Times New Roman"/>
                <a:cs typeface="Times New Roman"/>
              </a:rPr>
              <a:t>	if (count == 4 )...	// The if expression is true because "count"</a:t>
            </a:r>
            <a:endParaRPr lang="en-US" sz="1800" dirty="0">
              <a:latin typeface="Times New Roman"/>
              <a:ea typeface="Times New Roman"/>
            </a:endParaRPr>
          </a:p>
          <a:p>
            <a:pPr fontAlgn="base">
              <a:spcBef>
                <a:spcPts val="120"/>
              </a:spcBef>
              <a:tabLst>
                <a:tab pos="114300" algn="l"/>
                <a:tab pos="1714500" algn="l"/>
              </a:tabLst>
            </a:pPr>
            <a:r>
              <a:rPr lang="en-US" dirty="0">
                <a:solidFill>
                  <a:srgbClr val="000000"/>
                </a:solidFill>
                <a:latin typeface="Courier New"/>
                <a:ea typeface="Times New Roman"/>
                <a:cs typeface="Times New Roman"/>
              </a:rPr>
              <a:t>		// contains the number 4.</a:t>
            </a:r>
            <a:endParaRPr lang="en-US" sz="1800" dirty="0">
              <a:latin typeface="Times New Roman"/>
              <a:ea typeface="Times New Roman"/>
            </a:endParaRPr>
          </a:p>
          <a:p>
            <a:pPr fontAlgn="base">
              <a:spcBef>
                <a:spcPts val="120"/>
              </a:spcBef>
              <a:tabLst>
                <a:tab pos="114300" algn="l"/>
                <a:tab pos="1714500" algn="l"/>
              </a:tabLst>
            </a:pPr>
            <a:r>
              <a:rPr lang="en-US" dirty="0">
                <a:solidFill>
                  <a:srgbClr val="000000"/>
                </a:solidFill>
                <a:latin typeface="Courier New"/>
                <a:ea typeface="Times New Roman"/>
                <a:cs typeface="Times New Roman"/>
              </a:rPr>
              <a:t>	if (3 == 4)...	// The if expression is false because 3 does</a:t>
            </a:r>
            <a:endParaRPr lang="en-US" sz="1800" dirty="0">
              <a:latin typeface="Times New Roman"/>
              <a:ea typeface="Times New Roman"/>
            </a:endParaRPr>
          </a:p>
          <a:p>
            <a:pPr fontAlgn="base">
              <a:spcBef>
                <a:spcPts val="120"/>
              </a:spcBef>
              <a:tabLst>
                <a:tab pos="114300" algn="l"/>
                <a:tab pos="1714500" algn="l"/>
              </a:tabLst>
            </a:pPr>
            <a:r>
              <a:rPr lang="en-US" dirty="0">
                <a:solidFill>
                  <a:srgbClr val="000000"/>
                </a:solidFill>
                <a:latin typeface="Courier New"/>
                <a:ea typeface="Times New Roman"/>
                <a:cs typeface="Times New Roman"/>
              </a:rPr>
              <a:t>		// not equal 4.</a:t>
            </a:r>
            <a:endParaRPr lang="en-US" sz="1800" dirty="0">
              <a:latin typeface="Times New Roman"/>
              <a:ea typeface="Times New Roman"/>
            </a:endParaRPr>
          </a:p>
          <a:p>
            <a:pPr fontAlgn="base">
              <a:spcBef>
                <a:spcPts val="120"/>
              </a:spcBef>
              <a:tabLst>
                <a:tab pos="114300" algn="l"/>
                <a:tab pos="1714500" algn="l"/>
              </a:tabLst>
            </a:pPr>
            <a:r>
              <a:rPr lang="en-US" dirty="0">
                <a:solidFill>
                  <a:srgbClr val="000000"/>
                </a:solidFill>
                <a:latin typeface="Courier New"/>
                <a:ea typeface="Times New Roman"/>
                <a:cs typeface="Times New Roman"/>
              </a:rPr>
              <a:t>	if (3 != 4)...	// The if expression is true because 3 does</a:t>
            </a:r>
            <a:endParaRPr lang="en-US" sz="1800" dirty="0">
              <a:latin typeface="Times New Roman"/>
              <a:ea typeface="Times New Roman"/>
            </a:endParaRPr>
          </a:p>
          <a:p>
            <a:pPr fontAlgn="base">
              <a:spcBef>
                <a:spcPts val="120"/>
              </a:spcBef>
              <a:tabLst>
                <a:tab pos="114300" algn="l"/>
                <a:tab pos="1714500" algn="l"/>
              </a:tabLst>
            </a:pPr>
            <a:r>
              <a:rPr lang="en-US" dirty="0">
                <a:solidFill>
                  <a:srgbClr val="000000"/>
                </a:solidFill>
                <a:latin typeface="Courier New"/>
                <a:ea typeface="Times New Roman"/>
                <a:cs typeface="Times New Roman"/>
              </a:rPr>
              <a:t>		// not equal 4.</a:t>
            </a:r>
            <a:endParaRPr lang="en-US" sz="1800" dirty="0">
              <a:latin typeface="Times New Roman"/>
              <a:ea typeface="Times New Roman"/>
            </a:endParaRPr>
          </a:p>
          <a:p>
            <a:pPr fontAlgn="base">
              <a:spcBef>
                <a:spcPts val="120"/>
              </a:spcBef>
              <a:tabLst>
                <a:tab pos="114300" algn="l"/>
                <a:tab pos="1714500" algn="l"/>
              </a:tabLst>
            </a:pPr>
            <a:r>
              <a:rPr lang="en-US" dirty="0">
                <a:solidFill>
                  <a:srgbClr val="000000"/>
                </a:solidFill>
                <a:latin typeface="Courier New"/>
                <a:ea typeface="Times New Roman"/>
                <a:cs typeface="Times New Roman"/>
              </a:rPr>
              <a:t>	3 = 4 	// This statement will not compile. You cannot</a:t>
            </a:r>
            <a:endParaRPr lang="en-US" sz="1800" dirty="0">
              <a:latin typeface="Times New Roman"/>
              <a:ea typeface="Times New Roman"/>
            </a:endParaRPr>
          </a:p>
          <a:p>
            <a:pPr fontAlgn="base">
              <a:spcBef>
                <a:spcPts val="120"/>
              </a:spcBef>
              <a:tabLst>
                <a:tab pos="114300" algn="l"/>
                <a:tab pos="1714500" algn="l"/>
              </a:tabLst>
            </a:pPr>
            <a:r>
              <a:rPr lang="en-US" dirty="0">
                <a:solidFill>
                  <a:srgbClr val="000000"/>
                </a:solidFill>
                <a:latin typeface="Courier New"/>
                <a:ea typeface="Times New Roman"/>
                <a:cs typeface="Times New Roman"/>
              </a:rPr>
              <a:t>		// assign a value (such as 4) to a number</a:t>
            </a:r>
            <a:endParaRPr lang="en-US" sz="1800" dirty="0">
              <a:latin typeface="Times New Roman"/>
              <a:ea typeface="Times New Roman"/>
            </a:endParaRPr>
          </a:p>
          <a:p>
            <a:pPr fontAlgn="base">
              <a:spcBef>
                <a:spcPts val="120"/>
              </a:spcBef>
              <a:tabLst>
                <a:tab pos="114300" algn="l"/>
                <a:tab pos="1714500" algn="l"/>
              </a:tabLst>
            </a:pPr>
            <a:r>
              <a:rPr lang="en-US" dirty="0">
                <a:solidFill>
                  <a:srgbClr val="000000"/>
                </a:solidFill>
                <a:latin typeface="Courier New"/>
                <a:ea typeface="Times New Roman"/>
                <a:cs typeface="Times New Roman"/>
              </a:rPr>
              <a:t>		// (such as 3).</a:t>
            </a:r>
            <a:endParaRPr lang="en-US" sz="1800" dirty="0">
              <a:latin typeface="Times New Roman"/>
              <a:ea typeface="Times New Roman"/>
            </a:endParaRPr>
          </a:p>
          <a:p>
            <a:r>
              <a:rPr lang="en-US" dirty="0" smtClean="0"/>
              <a:t>In </a:t>
            </a:r>
            <a:r>
              <a:rPr lang="en-US" dirty="0"/>
              <a:t>the Gosu language, the == operator automatically calls </a:t>
            </a:r>
            <a:r>
              <a:rPr lang="en-US" i="1" dirty="0" err="1"/>
              <a:t>object.</a:t>
            </a:r>
            <a:r>
              <a:rPr lang="en-US" dirty="0" err="1"/>
              <a:t>equals</a:t>
            </a:r>
            <a:r>
              <a:rPr lang="en-US" dirty="0"/>
              <a:t>() for comparison if you use it with reference types. In most cases, this is what you want for reference types. However, there are some cases in which you want to use identity reference, not simply comparing the values using the underlying </a:t>
            </a:r>
            <a:r>
              <a:rPr lang="en-US" dirty="0" err="1"/>
              <a:t>object.equals</a:t>
            </a:r>
            <a:r>
              <a:rPr lang="en-US" dirty="0"/>
              <a:t>() comparison. In other words, </a:t>
            </a:r>
            <a:r>
              <a:rPr lang="en-US" dirty="0" smtClean="0"/>
              <a:t>sometimes </a:t>
            </a:r>
            <a:r>
              <a:rPr lang="en-US" dirty="0"/>
              <a:t>you want to know if two objects literally reference the same in-memory </a:t>
            </a:r>
            <a:r>
              <a:rPr lang="en-US" dirty="0" smtClean="0"/>
              <a:t>object. You </a:t>
            </a:r>
            <a:r>
              <a:rPr lang="en-US" dirty="0"/>
              <a:t>can use the Gosu operator === (three equals signs) to compare object equality. This always compares whether both references point to the same in-memory object</a:t>
            </a:r>
            <a:r>
              <a:rPr lang="en-US" dirty="0" smtClean="0"/>
              <a:t>.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dirty="0"/>
          </a:p>
        </p:txBody>
      </p:sp>
    </p:spTree>
    <p:extLst>
      <p:ext uri="{BB962C8B-B14F-4D97-AF65-F5344CB8AC3E}">
        <p14:creationId xmlns:p14="http://schemas.microsoft.com/office/powerpoint/2010/main" val="16106899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Parentheses are not required around the condition of a ternary operator. They are often added for the sake of clarity or to establish an order of precedence, however.</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dirty="0"/>
          </a:p>
        </p:txBody>
      </p:sp>
    </p:spTree>
    <p:extLst>
      <p:ext uri="{BB962C8B-B14F-4D97-AF65-F5344CB8AC3E}">
        <p14:creationId xmlns:p14="http://schemas.microsoft.com/office/powerpoint/2010/main" val="21029006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4" charset="0"/>
                <a:ea typeface="+mn-ea"/>
                <a:cs typeface="Arial" pitchFamily="34" charset="0"/>
              </a:rPr>
              <a:t>A static member means that the member exists only on the single type itself, not on </a:t>
            </a:r>
            <a:r>
              <a:rPr lang="en-US" sz="1200" b="0" i="1" kern="1200" dirty="0" smtClean="0">
                <a:solidFill>
                  <a:schemeClr val="tx1"/>
                </a:solidFill>
                <a:effectLst/>
                <a:latin typeface="Arial" pitchFamily="34" charset="0"/>
                <a:ea typeface="+mn-ea"/>
                <a:cs typeface="Arial" pitchFamily="34" charset="0"/>
              </a:rPr>
              <a:t>instances</a:t>
            </a:r>
            <a:r>
              <a:rPr lang="en-US" sz="1200" b="0" i="0" kern="1200" dirty="0" smtClean="0">
                <a:solidFill>
                  <a:schemeClr val="tx1"/>
                </a:solidFill>
                <a:effectLst/>
                <a:latin typeface="Arial" pitchFamily="34" charset="0"/>
                <a:ea typeface="+mn-ea"/>
                <a:cs typeface="Arial" pitchFamily="34" charset="0"/>
              </a:rPr>
              <a:t> of the type. Access static members on Java types just as you would native Gosu types. For Gosu code that accesses static members, you must qualify the class that declares the static member.</a:t>
            </a:r>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dirty="0"/>
          </a:p>
        </p:txBody>
      </p:sp>
    </p:spTree>
    <p:extLst>
      <p:ext uri="{BB962C8B-B14F-4D97-AF65-F5344CB8AC3E}">
        <p14:creationId xmlns:p14="http://schemas.microsoft.com/office/powerpoint/2010/main" val="23044319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use types and namespaces in Gosu scripts without fully qualifying the full class name including the package, use the Gosu </a:t>
            </a:r>
            <a:r>
              <a:rPr lang="en-US" b="1" dirty="0" smtClean="0"/>
              <a:t>uses</a:t>
            </a:r>
            <a:r>
              <a:rPr lang="en-US" dirty="0" smtClean="0"/>
              <a:t> operator. By convention, put uses imports at the beginning of the file or script. The uses operator behaves in a similar fashion to the Java language’s import command, however, explicit types always have precedence over wildcard namespace references. Namespaces can be specified with an asterisk (*) character to indicate a hierarchy.</a:t>
            </a:r>
          </a:p>
          <a:p>
            <a:endParaRPr lang="en-US" dirty="0" smtClean="0"/>
          </a:p>
          <a:p>
            <a:r>
              <a:rPr lang="en-US" dirty="0" smtClean="0"/>
              <a:t>While the </a:t>
            </a:r>
            <a:r>
              <a:rPr lang="en-US" b="1" dirty="0" smtClean="0"/>
              <a:t>uses</a:t>
            </a:r>
            <a:r>
              <a:rPr lang="en-US" dirty="0" smtClean="0"/>
              <a:t> operator is technically an unary operator in that it takes a single operand, the functionality it provides is only useful with a second statement. In other words, the only purpose of using a uses expression is to simplify other lines of code in which you can omit the fully-qualified type name.</a:t>
            </a:r>
          </a:p>
          <a:p>
            <a:endParaRPr lang="en-US" dirty="0" smtClean="0"/>
          </a:p>
          <a:p>
            <a:r>
              <a:rPr lang="en-US" dirty="0" smtClean="0"/>
              <a:t>You can type in the class name and method and Studio will try to resolve the fully qualified name for you if the</a:t>
            </a:r>
            <a:r>
              <a:rPr lang="en-US" baseline="0" dirty="0" smtClean="0"/>
              <a:t> package or namespace has not been already declared. Use ALT+ENTER over the red squiggles to see the Import Class options.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dirty="0"/>
          </a:p>
        </p:txBody>
      </p:sp>
    </p:spTree>
    <p:extLst>
      <p:ext uri="{BB962C8B-B14F-4D97-AF65-F5344CB8AC3E}">
        <p14:creationId xmlns:p14="http://schemas.microsoft.com/office/powerpoint/2010/main" val="23044319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dirty="0"/>
          </a:p>
        </p:txBody>
      </p:sp>
    </p:spTree>
    <p:extLst>
      <p:ext uri="{BB962C8B-B14F-4D97-AF65-F5344CB8AC3E}">
        <p14:creationId xmlns:p14="http://schemas.microsoft.com/office/powerpoint/2010/main" val="4024564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rule is a single decision in the following form</a:t>
            </a:r>
            <a:r>
              <a:rPr lang="en-US" baseline="0" dirty="0" smtClean="0"/>
              <a:t> of testing a condition and then taking an action: i</a:t>
            </a:r>
            <a:r>
              <a:rPr lang="en-US" dirty="0" smtClean="0"/>
              <a:t>f {some conditions} then {take some action}. A rule set combines many individual rules into a useful set to consider as a group.</a:t>
            </a:r>
          </a:p>
          <a:p>
            <a:endParaRPr lang="en-US" dirty="0" smtClean="0"/>
          </a:p>
          <a:p>
            <a:r>
              <a:rPr lang="en-US" dirty="0" smtClean="0"/>
              <a:t>Gosu enhancements provide additional methods (functionality) on a Guidewire entity. For example, you can create an enhancement to the ABContact entity. Within enhancement, you add methods that support new functionality. </a:t>
            </a:r>
            <a:r>
              <a:rPr lang="en-US" baseline="0" dirty="0" smtClean="0"/>
              <a:t>Guidewire Studio will show the new method for an entity of the type ABContact.</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42819992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Gosu uses the </a:t>
            </a:r>
            <a:r>
              <a:rPr lang="en-US" b="1" dirty="0" smtClean="0"/>
              <a:t>new</a:t>
            </a:r>
            <a:r>
              <a:rPr lang="en-US" dirty="0" smtClean="0"/>
              <a:t> operator to create an instance of a type. The type can be a Gosu class, a Java class, an array, or a Guidewire entity type. </a:t>
            </a:r>
          </a:p>
          <a:p>
            <a:endParaRPr lang="en-US" dirty="0" smtClean="0"/>
          </a:p>
          <a:p>
            <a:r>
              <a:rPr lang="en-US" dirty="0" smtClean="0"/>
              <a:t>All Gosu values have a type. Object instances have types. The type of an instance of a class is the class itself.</a:t>
            </a:r>
          </a:p>
          <a:p>
            <a:endParaRPr lang="en-US" dirty="0" smtClean="0"/>
          </a:p>
          <a:p>
            <a:r>
              <a:rPr lang="en-US" dirty="0" smtClean="0"/>
              <a:t>You can use the new operator with any valid Gosu type, Java type, or an array. At least one constructor (creation function) must be exposed on a type to construct an instance of the type with the new operator.</a:t>
            </a:r>
          </a:p>
          <a:p>
            <a:endParaRPr lang="en-US" dirty="0" smtClean="0"/>
          </a:p>
          <a:p>
            <a:pPr fontAlgn="base"/>
            <a:r>
              <a:rPr lang="en-US" sz="1200" b="0" i="0" kern="1200" dirty="0" smtClean="0">
                <a:solidFill>
                  <a:schemeClr val="tx1"/>
                </a:solidFill>
                <a:effectLst/>
                <a:latin typeface="Arial" pitchFamily="34" charset="0"/>
                <a:ea typeface="+mn-ea"/>
                <a:cs typeface="Arial" pitchFamily="34" charset="0"/>
              </a:rPr>
              <a:t>Although the new operator is often used as an expression, it can also be a statement. For some types, this may not be useful. However, if the constructor for the object triggers code that saves a copy of the new object, the return value from new may be unnecessary. Ignoring the return value and using new as a statement may permit more concise code in some cases. For example, suppose that a constructor for a class that represents a book registers itself with a bookshelf object and saves the new object. Some code might simply create the book object and pass the bookshelf as a constructor argument.</a:t>
            </a:r>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dirty="0"/>
          </a:p>
        </p:txBody>
      </p:sp>
    </p:spTree>
    <p:extLst>
      <p:ext uri="{BB962C8B-B14F-4D97-AF65-F5344CB8AC3E}">
        <p14:creationId xmlns:p14="http://schemas.microsoft.com/office/powerpoint/2010/main" val="40934838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Objects in the database have properties that are accessible through Gosu. In this example, several properties, including Specialty, describe the ABDoctor object.</a:t>
            </a:r>
          </a:p>
          <a:p>
            <a:endParaRPr lang="en-US" dirty="0" smtClean="0"/>
          </a:p>
          <a:p>
            <a:r>
              <a:rPr lang="en-US" baseline="0" dirty="0" smtClean="0"/>
              <a:t>Line 2 returns a contact from a query using a helper method in TrainingApp.  The </a:t>
            </a:r>
            <a:r>
              <a:rPr lang="en-US" baseline="0" dirty="0" err="1" smtClean="0"/>
              <a:t>findDoctor</a:t>
            </a:r>
            <a:r>
              <a:rPr lang="en-US" baseline="0" dirty="0" smtClean="0"/>
              <a:t>() method requires a string identifier as a parameter.</a:t>
            </a:r>
          </a:p>
          <a:p>
            <a:endParaRPr lang="en-US" dirty="0"/>
          </a:p>
          <a:p>
            <a:pPr>
              <a:defRPr/>
            </a:pPr>
            <a:r>
              <a:rPr lang="en-US" dirty="0" smtClean="0"/>
              <a:t>To </a:t>
            </a:r>
            <a:r>
              <a:rPr lang="en-US" dirty="0"/>
              <a:t>execute the code in the slide example, you must Run in a Debug process. To debug the server, select Main menu </a:t>
            </a:r>
            <a:r>
              <a:rPr lang="en-US" dirty="0">
                <a:sym typeface="Wingdings"/>
              </a:rPr>
              <a:t></a:t>
            </a:r>
            <a:r>
              <a:rPr lang="en-US" dirty="0"/>
              <a:t> Run </a:t>
            </a:r>
            <a:r>
              <a:rPr lang="en-US" dirty="0">
                <a:sym typeface="Wingdings"/>
              </a:rPr>
              <a:t></a:t>
            </a:r>
            <a:r>
              <a:rPr lang="en-US" dirty="0"/>
              <a:t> Debug 'Server' or Main menu </a:t>
            </a:r>
            <a:r>
              <a:rPr lang="en-US" dirty="0">
                <a:sym typeface="Wingdings"/>
              </a:rPr>
              <a:t></a:t>
            </a:r>
            <a:r>
              <a:rPr lang="en-US" dirty="0"/>
              <a:t> Run </a:t>
            </a:r>
            <a:r>
              <a:rPr lang="en-US" dirty="0">
                <a:sym typeface="Wingdings"/>
              </a:rPr>
              <a:t></a:t>
            </a:r>
            <a:r>
              <a:rPr lang="en-US" dirty="0"/>
              <a:t> Debug… </a:t>
            </a:r>
            <a:r>
              <a:rPr lang="en-US" dirty="0">
                <a:sym typeface="Wingdings"/>
              </a:rPr>
              <a:t> </a:t>
            </a:r>
            <a:r>
              <a:rPr lang="en-US" dirty="0"/>
              <a:t>Server.  In the Debug tools window, confirm that the application is running and is ready (***** </a:t>
            </a:r>
            <a:r>
              <a:rPr lang="en-US" dirty="0" err="1"/>
              <a:t>AppName</a:t>
            </a:r>
            <a:r>
              <a:rPr lang="en-US" dirty="0"/>
              <a:t> ready *****).  Then, open Gosu Scratchpad using Main menu </a:t>
            </a:r>
            <a:r>
              <a:rPr lang="en-US" dirty="0">
                <a:sym typeface="Wingdings"/>
              </a:rPr>
              <a:t></a:t>
            </a:r>
            <a:r>
              <a:rPr lang="en-US" dirty="0"/>
              <a:t> Tools </a:t>
            </a:r>
            <a:r>
              <a:rPr lang="en-US" dirty="0">
                <a:sym typeface="Wingdings"/>
              </a:rPr>
              <a:t></a:t>
            </a:r>
            <a:r>
              <a:rPr lang="en-US" dirty="0"/>
              <a:t> Gosu Scratchpad or with the keystroke ALT+SHIFT+S.   In Gosu Scratchpad toolbar, click Run in Debug Process.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dirty="0"/>
          </a:p>
        </p:txBody>
      </p:sp>
    </p:spTree>
    <p:extLst>
      <p:ext uri="{BB962C8B-B14F-4D97-AF65-F5344CB8AC3E}">
        <p14:creationId xmlns:p14="http://schemas.microsoft.com/office/powerpoint/2010/main" val="38346592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also change</a:t>
            </a:r>
            <a:r>
              <a:rPr lang="en-US" baseline="0" dirty="0" smtClean="0"/>
              <a:t> or add properties in Gosu. In the slide example, both the </a:t>
            </a:r>
            <a:r>
              <a:rPr lang="en-US" baseline="0" dirty="0" err="1" smtClean="0"/>
              <a:t>DataOfBirth</a:t>
            </a:r>
            <a:r>
              <a:rPr lang="en-US" baseline="0" dirty="0" smtClean="0"/>
              <a:t> and Occupation properties are null. </a:t>
            </a:r>
          </a:p>
          <a:p>
            <a:endParaRPr lang="en-US" baseline="0" dirty="0" smtClean="0"/>
          </a:p>
          <a:p>
            <a:r>
              <a:rPr lang="en-US" sz="1200" b="0" i="0" kern="1200" dirty="0" smtClean="0">
                <a:solidFill>
                  <a:schemeClr val="tx1"/>
                </a:solidFill>
                <a:effectLst/>
                <a:latin typeface="Arial" pitchFamily="34" charset="0"/>
                <a:ea typeface="+mn-ea"/>
                <a:cs typeface="Arial" pitchFamily="34" charset="0"/>
              </a:rPr>
              <a:t>Gosu provides APIs to change how changes to Guidewire entity data save to the database. To manage database transactions, Guidewire applications group entity instances in groups called bundles. A bundle is a collection of in-memory entity instances that represent rows in the database. The application transmits and saves all entity instances in the bundle to the database in one transaction. A bundle includes changed entities, new entities, and entities to delete from the database. Gosu represents a bundle with the class </a:t>
            </a:r>
            <a:r>
              <a:rPr lang="en-US" sz="1200" b="0" i="0" kern="1200" dirty="0" err="1" smtClean="0">
                <a:solidFill>
                  <a:schemeClr val="tx1"/>
                </a:solidFill>
                <a:effectLst/>
                <a:latin typeface="Arial" pitchFamily="34" charset="0"/>
                <a:ea typeface="+mn-ea"/>
                <a:cs typeface="Arial" pitchFamily="34" charset="0"/>
              </a:rPr>
              <a:t>gw.transaction.Bundle</a:t>
            </a:r>
            <a:r>
              <a:rPr lang="en-US" sz="1200" b="0" i="0" kern="1200" dirty="0" smtClean="0">
                <a:solidFill>
                  <a:schemeClr val="tx1"/>
                </a:solidFill>
                <a:effectLst/>
                <a:latin typeface="Arial" pitchFamily="34" charset="0"/>
                <a:ea typeface="+mn-ea"/>
                <a:cs typeface="Arial" pitchFamily="34" charset="0"/>
              </a:rPr>
              <a:t>.</a:t>
            </a:r>
            <a:endParaRPr lang="en-US" baseline="0" dirty="0" smtClean="0"/>
          </a:p>
          <a:p>
            <a:endParaRPr lang="en-US" dirty="0" smtClean="0"/>
          </a:p>
          <a:p>
            <a:r>
              <a:rPr lang="en-US" dirty="0" smtClean="0"/>
              <a:t>There are two basic types of bundles: read-only bundles and writable bundles. If Gosu</a:t>
            </a:r>
            <a:r>
              <a:rPr lang="en-US" baseline="0" dirty="0" smtClean="0"/>
              <a:t> queries the </a:t>
            </a:r>
            <a:r>
              <a:rPr lang="en-US" dirty="0" smtClean="0"/>
              <a:t>database for entity data, the results of the query are in a temporary read-only bundle and you must copy it to a writable bundle to change any data.  In</a:t>
            </a:r>
            <a:r>
              <a:rPr lang="en-US" baseline="0" dirty="0" smtClean="0"/>
              <a:t> the slide example, line 4 represents a query result that is a read-only bundle.  Line 7 details the copying of the read-only bundle into a writable bundle.  When the entity object is in a writable bundle, you can edit property values that are editable (often not all object properties can be set).  Changes to an entity object in a writable bundle are committed to the database within the scope of a transaction (lines 6 – 10 in the slide example).</a:t>
            </a:r>
          </a:p>
          <a:p>
            <a:endParaRPr lang="en-US" dirty="0"/>
          </a:p>
          <a:p>
            <a:pPr>
              <a:defRPr/>
            </a:pPr>
            <a:r>
              <a:rPr lang="en-US" dirty="0" smtClean="0"/>
              <a:t>To </a:t>
            </a:r>
            <a:r>
              <a:rPr lang="en-US" dirty="0"/>
              <a:t>execute the code in the slide example, you must Run in a Debug process. To debug the server, select Main menu </a:t>
            </a:r>
            <a:r>
              <a:rPr lang="en-US" dirty="0">
                <a:sym typeface="Wingdings"/>
              </a:rPr>
              <a:t></a:t>
            </a:r>
            <a:r>
              <a:rPr lang="en-US" dirty="0"/>
              <a:t> Run </a:t>
            </a:r>
            <a:r>
              <a:rPr lang="en-US" dirty="0">
                <a:sym typeface="Wingdings"/>
              </a:rPr>
              <a:t></a:t>
            </a:r>
            <a:r>
              <a:rPr lang="en-US" dirty="0"/>
              <a:t> Debug 'Server' or Main menu </a:t>
            </a:r>
            <a:r>
              <a:rPr lang="en-US" dirty="0">
                <a:sym typeface="Wingdings"/>
              </a:rPr>
              <a:t></a:t>
            </a:r>
            <a:r>
              <a:rPr lang="en-US" dirty="0"/>
              <a:t> Run </a:t>
            </a:r>
            <a:r>
              <a:rPr lang="en-US" dirty="0">
                <a:sym typeface="Wingdings"/>
              </a:rPr>
              <a:t></a:t>
            </a:r>
            <a:r>
              <a:rPr lang="en-US" dirty="0"/>
              <a:t> Debug… </a:t>
            </a:r>
            <a:r>
              <a:rPr lang="en-US" dirty="0">
                <a:sym typeface="Wingdings"/>
              </a:rPr>
              <a:t> </a:t>
            </a:r>
            <a:r>
              <a:rPr lang="en-US" dirty="0"/>
              <a:t>Server. </a:t>
            </a:r>
            <a:r>
              <a:rPr lang="en-US" dirty="0" smtClean="0"/>
              <a:t>Then</a:t>
            </a:r>
            <a:r>
              <a:rPr lang="en-US" dirty="0"/>
              <a:t>, open Gosu Scratchpad using Main menu </a:t>
            </a:r>
            <a:r>
              <a:rPr lang="en-US" dirty="0">
                <a:sym typeface="Wingdings"/>
              </a:rPr>
              <a:t></a:t>
            </a:r>
            <a:r>
              <a:rPr lang="en-US" dirty="0"/>
              <a:t> Tools </a:t>
            </a:r>
            <a:r>
              <a:rPr lang="en-US" dirty="0">
                <a:sym typeface="Wingdings"/>
              </a:rPr>
              <a:t></a:t>
            </a:r>
            <a:r>
              <a:rPr lang="en-US" dirty="0"/>
              <a:t> Gosu Scratchpad or with the keystroke ALT+SHIFT+S.   In Gosu Scratchpad toolbar, click Run in Debug Process.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35</a:t>
            </a:fld>
            <a:endParaRPr lang="en-US" dirty="0"/>
          </a:p>
        </p:txBody>
      </p:sp>
    </p:spTree>
    <p:extLst>
      <p:ext uri="{BB962C8B-B14F-4D97-AF65-F5344CB8AC3E}">
        <p14:creationId xmlns:p14="http://schemas.microsoft.com/office/powerpoint/2010/main" val="38346592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36</a:t>
            </a:fld>
            <a:endParaRPr lang="en-US" dirty="0"/>
          </a:p>
        </p:txBody>
      </p:sp>
    </p:spTree>
    <p:extLst>
      <p:ext uri="{BB962C8B-B14F-4D97-AF65-F5344CB8AC3E}">
        <p14:creationId xmlns:p14="http://schemas.microsoft.com/office/powerpoint/2010/main" val="2505960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subtype is an entity that is declared as a child of another "parent" entity. The child entity inherits all properties and methods of the parent. For example, in the slide example, ABPerson is a subtype of ABContact. An object of type ABPerson has </a:t>
            </a:r>
            <a:r>
              <a:rPr lang="en-US" dirty="0" err="1" smtClean="0"/>
              <a:t>FirstName</a:t>
            </a:r>
            <a:r>
              <a:rPr lang="en-US" dirty="0" smtClean="0"/>
              <a:t> and </a:t>
            </a:r>
            <a:r>
              <a:rPr lang="en-US" dirty="0" err="1" smtClean="0"/>
              <a:t>LastName</a:t>
            </a:r>
            <a:r>
              <a:rPr lang="en-US" dirty="0" smtClean="0"/>
              <a:t> properties</a:t>
            </a:r>
            <a:r>
              <a:rPr lang="en-US" baseline="0" dirty="0" smtClean="0"/>
              <a:t> </a:t>
            </a:r>
            <a:r>
              <a:rPr lang="en-US" dirty="0" smtClean="0"/>
              <a:t>which are declared explicitly in the ABPerson entity.</a:t>
            </a:r>
            <a:r>
              <a:rPr lang="en-US" baseline="0" dirty="0" smtClean="0"/>
              <a:t> An object of type ABPerson also inherits the properties of the supertype which is ABContact. </a:t>
            </a:r>
            <a:r>
              <a:rPr lang="en-US" baseline="0" dirty="0" err="1" smtClean="0"/>
              <a:t>EmailAddress</a:t>
            </a:r>
            <a:r>
              <a:rPr lang="en-US" baseline="0" dirty="0" smtClean="0"/>
              <a:t> is a property that ABPerson inherits from ABContact.</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Subtypes are useful when you have a hierarchical collection of objects where the same sort of information is needed for sets of objects. For example, all contacts have assigned users and email addresses. All person contacts (but not companies or places) have first names and last names. By creating ABPerson as a subtype of ABContact, you do not need to re-declare the fields shared by ABPerson, </a:t>
            </a:r>
            <a:r>
              <a:rPr lang="en-US" dirty="0" err="1" smtClean="0"/>
              <a:t>ABPlace</a:t>
            </a:r>
            <a:r>
              <a:rPr lang="en-US" dirty="0" smtClean="0"/>
              <a:t>, and ABCompany.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Create a new subtype only if you need to treat one set of entities differently from another. As much as possible, limit the number of subtypes</a:t>
            </a:r>
            <a:r>
              <a:rPr lang="en-US" baseline="0" dirty="0" smtClean="0"/>
              <a:t> for representing an entity.   </a:t>
            </a:r>
            <a:r>
              <a:rPr lang="en-US" sz="1200" b="0" i="0" kern="1200" dirty="0" smtClean="0">
                <a:solidFill>
                  <a:schemeClr val="tx1"/>
                </a:solidFill>
                <a:effectLst/>
                <a:latin typeface="Arial" pitchFamily="34" charset="0"/>
                <a:ea typeface="+mn-ea"/>
                <a:cs typeface="Arial" pitchFamily="34" charset="0"/>
              </a:rPr>
              <a:t>The main reason to limit creation of new subtypes is that the more you specialize the subtype hierarchy, the more restrictive and the less flexible your model becomes. For example, there are subtypes for </a:t>
            </a:r>
            <a:r>
              <a:rPr lang="en-US" sz="1200" b="0" i="0" kern="1200" dirty="0" err="1" smtClean="0">
                <a:solidFill>
                  <a:schemeClr val="tx1"/>
                </a:solidFill>
                <a:effectLst/>
                <a:latin typeface="Arial" pitchFamily="34" charset="0"/>
                <a:ea typeface="+mn-ea"/>
                <a:cs typeface="Arial" pitchFamily="34" charset="0"/>
              </a:rPr>
              <a:t>AutoRepairShop</a:t>
            </a:r>
            <a:r>
              <a:rPr lang="en-US" sz="1200" b="0" i="0" kern="1200" dirty="0" smtClean="0">
                <a:solidFill>
                  <a:schemeClr val="tx1"/>
                </a:solidFill>
                <a:effectLst/>
                <a:latin typeface="Arial" pitchFamily="34" charset="0"/>
                <a:ea typeface="+mn-ea"/>
                <a:cs typeface="Arial" pitchFamily="34" charset="0"/>
              </a:rPr>
              <a:t> and </a:t>
            </a:r>
            <a:r>
              <a:rPr lang="en-US" sz="1200" b="0" i="0" kern="1200" dirty="0" err="1" smtClean="0">
                <a:solidFill>
                  <a:schemeClr val="tx1"/>
                </a:solidFill>
                <a:effectLst/>
                <a:latin typeface="Arial" pitchFamily="34" charset="0"/>
                <a:ea typeface="+mn-ea"/>
                <a:cs typeface="Arial" pitchFamily="34" charset="0"/>
              </a:rPr>
              <a:t>AutoTowingAgcy</a:t>
            </a:r>
            <a:r>
              <a:rPr lang="en-US" sz="1200" b="0" i="0" kern="1200" dirty="0" smtClean="0">
                <a:solidFill>
                  <a:schemeClr val="tx1"/>
                </a:solidFill>
                <a:effectLst/>
                <a:latin typeface="Arial" pitchFamily="34" charset="0"/>
                <a:ea typeface="+mn-ea"/>
                <a:cs typeface="Arial" pitchFamily="34" charset="0"/>
              </a:rPr>
              <a:t>. If you work with an auto repair shop that also does towing, you cannot create a single contact that does both. The reason is that y</a:t>
            </a:r>
            <a:r>
              <a:rPr lang="en-US" dirty="0" smtClean="0"/>
              <a:t>ou cannot create a subtype that inherits the fields of two</a:t>
            </a:r>
            <a:r>
              <a:rPr lang="en-US" baseline="0" dirty="0" smtClean="0"/>
              <a:t> or more </a:t>
            </a:r>
            <a:r>
              <a:rPr lang="en-US" dirty="0" smtClean="0"/>
              <a:t>entities</a:t>
            </a:r>
            <a:r>
              <a:rPr lang="en-US" baseline="0" dirty="0" smtClean="0"/>
              <a:t> directly.</a:t>
            </a:r>
            <a:r>
              <a:rPr lang="en-US" dirty="0" smtClean="0"/>
              <a:t> To create the subtype you want, you can select one entity or the other</a:t>
            </a:r>
            <a:r>
              <a:rPr lang="en-US" baseline="0" dirty="0" smtClean="0"/>
              <a:t> as the subtype. Then, </a:t>
            </a:r>
            <a:r>
              <a:rPr lang="en-US" dirty="0" smtClean="0"/>
              <a:t>add the fields that are missing from the other entity to you subtype. </a:t>
            </a:r>
            <a:br>
              <a:rPr lang="en-US"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37</a:t>
            </a:fld>
            <a:endParaRPr lang="en-US" dirty="0"/>
          </a:p>
        </p:txBody>
      </p:sp>
    </p:spTree>
    <p:extLst>
      <p:ext uri="{BB962C8B-B14F-4D97-AF65-F5344CB8AC3E}">
        <p14:creationId xmlns:p14="http://schemas.microsoft.com/office/powerpoint/2010/main" val="23287236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When a Guidewire application retrieves data from the database, it stores that data as an object in runtime memory. It works with the in-memory information until the data needs to be committed or re-retrieved from the database.</a:t>
            </a:r>
            <a:br>
              <a:rPr lang="en-US" dirty="0" smtClean="0"/>
            </a:br>
            <a:endParaRPr lang="en-US" dirty="0" smtClean="0"/>
          </a:p>
          <a:p>
            <a:r>
              <a:rPr lang="en-US" dirty="0" smtClean="0"/>
              <a:t>When an object is created, all of the information about the object is copied into memory. If the object is subtyped, then data for all the fields at every relevant subtype level is retrieved. For example, if an object is an ABDoctor, then information is copied over for fields at the ABContact, ABPerson, ABPersonVendor, and ABDoctor levels. Fields associated with </a:t>
            </a:r>
            <a:r>
              <a:rPr lang="en-US" dirty="0" err="1" smtClean="0"/>
              <a:t>ABPlace</a:t>
            </a:r>
            <a:r>
              <a:rPr lang="en-US" dirty="0" smtClean="0"/>
              <a:t>, ABCompany, or </a:t>
            </a:r>
            <a:r>
              <a:rPr lang="en-US" dirty="0" err="1" smtClean="0"/>
              <a:t>ABAttorney</a:t>
            </a:r>
            <a:r>
              <a:rPr lang="en-US" dirty="0" smtClean="0"/>
              <a:t> are irrelevant and ignored.</a:t>
            </a:r>
          </a:p>
          <a:p>
            <a:r>
              <a:rPr lang="en-US" dirty="0" smtClean="0"/>
              <a:t/>
            </a:r>
            <a:br>
              <a:rPr lang="en-US" dirty="0" smtClean="0"/>
            </a:br>
            <a:r>
              <a:rPr lang="en-US" dirty="0" smtClean="0"/>
              <a:t>When an object is referenced, the server uses the datatype of the reference to understand the structure of the information in memory. For example, assume that there is an object named "anABContact" that stores information about an ABDoctor. If there is a reference to this object with a datatype of "ABDoctor", then the server knows that the object will have ABContact fields, ABPerson fields, ABPersonVendor fields, and ABDoctor fields. If there is a reference to this object with a datatype of "ABPerson", then the server knows that the object will have ABContact fields and ABPerson fields, but it will assume that the object has no fields beyond the ABPerson fields. There may be additional fields with information at the ABPersonVendor and ABDoctor levels, but the server will be unaware of them.</a:t>
            </a:r>
          </a:p>
          <a:p>
            <a:r>
              <a:rPr lang="en-US" dirty="0" smtClean="0"/>
              <a:t/>
            </a:r>
            <a:br>
              <a:rPr lang="en-US" dirty="0" smtClean="0"/>
            </a:br>
            <a:r>
              <a:rPr lang="en-US" dirty="0" smtClean="0"/>
              <a:t>In some cases, a method or user interface container receives a reference to an object, and the reference uses a "high-level" datatype (such as ABContact). This reference cannot be used as-is to access fields below the specified level because the server assumes those fields don't exist. There is a programming technique known as casting in which you explicitly state the datatype for a subtyped object. This is done using the syntax "as &lt;datatype&gt;", where &lt;datatype&gt; is the datatype that you want to explicitly identify. When you cast a reference, you are providing the server with more information about the structure of the object. A casted reference can access fields that an </a:t>
            </a:r>
            <a:r>
              <a:rPr lang="en-US" dirty="0" err="1" smtClean="0"/>
              <a:t>uncasted</a:t>
            </a:r>
            <a:r>
              <a:rPr lang="en-US" dirty="0" smtClean="0"/>
              <a:t> reference cannot.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38</a:t>
            </a:fld>
            <a:endParaRPr lang="en-US" dirty="0"/>
          </a:p>
        </p:txBody>
      </p:sp>
    </p:spTree>
    <p:extLst>
      <p:ext uri="{BB962C8B-B14F-4D97-AF65-F5344CB8AC3E}">
        <p14:creationId xmlns:p14="http://schemas.microsoft.com/office/powerpoint/2010/main" val="15214565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 example,</a:t>
            </a:r>
            <a:r>
              <a:rPr lang="en-US" baseline="0" dirty="0" smtClean="0"/>
              <a:t> the Gosu code retrieves </a:t>
            </a:r>
            <a:r>
              <a:rPr lang="en-US" dirty="0" smtClean="0"/>
              <a:t>two objects:</a:t>
            </a:r>
            <a:r>
              <a:rPr lang="en-US" baseline="0" dirty="0" smtClean="0"/>
              <a:t> </a:t>
            </a:r>
            <a:r>
              <a:rPr lang="en-US" baseline="0" dirty="0" err="1" smtClean="0"/>
              <a:t>anABDoctor</a:t>
            </a:r>
            <a:r>
              <a:rPr lang="en-US" baseline="0" dirty="0" smtClean="0"/>
              <a:t> of the type ABDoctor and anABContact of the type ABContact.  ABContact is the supertype of ABPerson; ABPerson is the supertype of ABPersonVendor; and ABPersonVendor is the supertype of ABDoctor. Expressed another way, ABDoctor is the subtype of ABPersonVendor; ABPersonVendor is the subtype of ABPerson; ABPerson is the subtype of ABContact.</a:t>
            </a:r>
          </a:p>
          <a:p>
            <a:endParaRPr lang="en-US" dirty="0" smtClean="0"/>
          </a:p>
          <a:p>
            <a:r>
              <a:rPr lang="en-US" dirty="0" smtClean="0"/>
              <a:t>Lines 5-8 illustrate that all the supertype</a:t>
            </a:r>
            <a:r>
              <a:rPr lang="en-US" baseline="0" dirty="0" smtClean="0"/>
              <a:t> properties of </a:t>
            </a:r>
            <a:r>
              <a:rPr lang="en-US" baseline="0" dirty="0" err="1" smtClean="0"/>
              <a:t>anABDoctor</a:t>
            </a:r>
            <a:r>
              <a:rPr lang="en-US" baseline="0" dirty="0" smtClean="0"/>
              <a:t> are accessible. </a:t>
            </a:r>
          </a:p>
          <a:p>
            <a:r>
              <a:rPr lang="en-US" baseline="0" dirty="0" smtClean="0"/>
              <a:t>Lines 14-16 illustrate that you cannot access the subtype properties when a supertype. </a:t>
            </a:r>
          </a:p>
          <a:p>
            <a:endParaRPr lang="en-US" dirty="0"/>
          </a:p>
          <a:p>
            <a:pPr>
              <a:defRPr/>
            </a:pPr>
            <a:r>
              <a:rPr lang="en-US" dirty="0"/>
              <a:t>To execute the code in the slide example, you must Run in a Debug process. To debug the server, select Main menu </a:t>
            </a:r>
            <a:r>
              <a:rPr lang="en-US" dirty="0">
                <a:sym typeface="Wingdings"/>
              </a:rPr>
              <a:t></a:t>
            </a:r>
            <a:r>
              <a:rPr lang="en-US" dirty="0"/>
              <a:t> Run </a:t>
            </a:r>
            <a:r>
              <a:rPr lang="en-US" dirty="0">
                <a:sym typeface="Wingdings"/>
              </a:rPr>
              <a:t></a:t>
            </a:r>
            <a:r>
              <a:rPr lang="en-US" dirty="0"/>
              <a:t> Debug 'Server' or Main menu </a:t>
            </a:r>
            <a:r>
              <a:rPr lang="en-US" dirty="0">
                <a:sym typeface="Wingdings"/>
              </a:rPr>
              <a:t></a:t>
            </a:r>
            <a:r>
              <a:rPr lang="en-US" dirty="0"/>
              <a:t> Run </a:t>
            </a:r>
            <a:r>
              <a:rPr lang="en-US" dirty="0">
                <a:sym typeface="Wingdings"/>
              </a:rPr>
              <a:t></a:t>
            </a:r>
            <a:r>
              <a:rPr lang="en-US" dirty="0"/>
              <a:t> Debug… </a:t>
            </a:r>
            <a:r>
              <a:rPr lang="en-US" dirty="0">
                <a:sym typeface="Wingdings"/>
              </a:rPr>
              <a:t> </a:t>
            </a:r>
            <a:r>
              <a:rPr lang="en-US" dirty="0"/>
              <a:t>Server. Then, open Gosu Scratchpad using Main menu </a:t>
            </a:r>
            <a:r>
              <a:rPr lang="en-US" dirty="0">
                <a:sym typeface="Wingdings"/>
              </a:rPr>
              <a:t></a:t>
            </a:r>
            <a:r>
              <a:rPr lang="en-US" dirty="0"/>
              <a:t> Tools </a:t>
            </a:r>
            <a:r>
              <a:rPr lang="en-US" dirty="0">
                <a:sym typeface="Wingdings"/>
              </a:rPr>
              <a:t></a:t>
            </a:r>
            <a:r>
              <a:rPr lang="en-US" dirty="0"/>
              <a:t> Gosu Scratchpad or with the keystroke ALT+SHIFT+S.   In Gosu Scratchpad toolbar, click Run in Debug Process.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39</a:t>
            </a:fld>
            <a:endParaRPr lang="en-US" dirty="0"/>
          </a:p>
        </p:txBody>
      </p:sp>
    </p:spTree>
    <p:extLst>
      <p:ext uri="{BB962C8B-B14F-4D97-AF65-F5344CB8AC3E}">
        <p14:creationId xmlns:p14="http://schemas.microsoft.com/office/powerpoint/2010/main" val="14878817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Lines 14-16 illustrate that you can coerce to a subtype and access the subtype properties.</a:t>
            </a:r>
            <a:endParaRPr lang="en-US" dirty="0" smtClean="0"/>
          </a:p>
          <a:p>
            <a:endParaRPr lang="en-US" dirty="0" smtClean="0"/>
          </a:p>
          <a:p>
            <a:r>
              <a:rPr lang="en-US" dirty="0" smtClean="0"/>
              <a:t>Gosu uses the "expression as TYPE" construction to cast an expression to a specific type which is known as coercion. The expression must be compatible with the type. If you try to cast an expression to an inappropriate type, Gosu throws an exception.</a:t>
            </a:r>
          </a:p>
          <a:p>
            <a:pPr fontAlgn="base"/>
            <a:endParaRPr lang="en-US" sz="1200" b="0" i="0" kern="1200" dirty="0" smtClean="0">
              <a:solidFill>
                <a:schemeClr val="tx1"/>
              </a:solidFill>
              <a:effectLst/>
              <a:latin typeface="Arial" pitchFamily="34" charset="0"/>
              <a:ea typeface="+mn-ea"/>
              <a:cs typeface="Arial" pitchFamily="34" charset="0"/>
            </a:endParaRPr>
          </a:p>
          <a:p>
            <a:pPr fontAlgn="base"/>
            <a:r>
              <a:rPr lang="en-US" sz="1200" b="0" i="0" kern="1200" dirty="0" smtClean="0">
                <a:solidFill>
                  <a:schemeClr val="tx1"/>
                </a:solidFill>
                <a:effectLst/>
                <a:latin typeface="Arial" pitchFamily="34" charset="0"/>
                <a:ea typeface="+mn-ea"/>
                <a:cs typeface="Arial" pitchFamily="34" charset="0"/>
              </a:rPr>
              <a:t>If an object has a compile-time type that is higher in the type hierarchy (it is a supertype) than you need, coerce it to the appropriate specific type. Before you can access properties or methods on the object defined in a subtype from a supertype, you must coerce the type to the subtype.  Gosu provides automatic downcasting to simplify your code in if statements and similar structures.</a:t>
            </a:r>
          </a:p>
        </p:txBody>
      </p:sp>
      <p:sp>
        <p:nvSpPr>
          <p:cNvPr id="4" name="Slide Number Placeholder 3"/>
          <p:cNvSpPr>
            <a:spLocks noGrp="1"/>
          </p:cNvSpPr>
          <p:nvPr>
            <p:ph type="sldNum" sz="quarter" idx="10"/>
          </p:nvPr>
        </p:nvSpPr>
        <p:spPr/>
        <p:txBody>
          <a:bodyPr/>
          <a:lstStyle/>
          <a:p>
            <a:fld id="{BC59C1E8-2E88-4BF4-A80C-B8AE78323CDF}" type="slidenum">
              <a:rPr lang="en-US" smtClean="0"/>
              <a:pPr/>
              <a:t>40</a:t>
            </a:fld>
            <a:endParaRPr lang="en-US" dirty="0"/>
          </a:p>
        </p:txBody>
      </p:sp>
    </p:spTree>
    <p:extLst>
      <p:ext uri="{BB962C8B-B14F-4D97-AF65-F5344CB8AC3E}">
        <p14:creationId xmlns:p14="http://schemas.microsoft.com/office/powerpoint/2010/main" val="14878817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Subtype property</a:t>
            </a:r>
            <a:r>
              <a:rPr lang="en-US" baseline="0" dirty="0" smtClean="0"/>
              <a:t> i</a:t>
            </a:r>
            <a:r>
              <a:rPr lang="en-US" dirty="0" smtClean="0"/>
              <a:t>dentifies a particular subtype within a supertype table. Each subtype of a supertype has its own unique subtype value.   In the slide example, various condition</a:t>
            </a:r>
            <a:r>
              <a:rPr lang="en-US" baseline="0" dirty="0" smtClean="0"/>
              <a:t> statements contain expressions to determine if the </a:t>
            </a:r>
            <a:r>
              <a:rPr lang="en-US" dirty="0" smtClean="0"/>
              <a:t>anABContact</a:t>
            </a:r>
            <a:r>
              <a:rPr lang="en-US" baseline="0" dirty="0" smtClean="0"/>
              <a:t> object is a specify subtype. If the anABContact object is of the type ABDoctor, then all condition statements will be true. </a:t>
            </a:r>
          </a:p>
          <a:p>
            <a:endParaRPr lang="en-US" baseline="0" dirty="0" smtClean="0"/>
          </a:p>
          <a:p>
            <a:r>
              <a:rPr lang="en-US" baseline="0" dirty="0" smtClean="0"/>
              <a:t>Line 1 declares the out variable of type String with an empty value.</a:t>
            </a:r>
          </a:p>
          <a:p>
            <a:r>
              <a:rPr lang="en-US" baseline="0" dirty="0" smtClean="0"/>
              <a:t>Line 2 returns a contact from a query.  The </a:t>
            </a:r>
            <a:r>
              <a:rPr lang="en-US" baseline="0" dirty="0" err="1" smtClean="0"/>
              <a:t>findContact</a:t>
            </a:r>
            <a:r>
              <a:rPr lang="en-US" baseline="0" dirty="0" smtClean="0"/>
              <a:t>() method requires a string identifier as a parameter.</a:t>
            </a:r>
          </a:p>
          <a:p>
            <a:endParaRPr lang="en-US" baseline="0" dirty="0" smtClean="0"/>
          </a:p>
          <a:p>
            <a:r>
              <a:rPr lang="en-US" baseline="0" dirty="0" smtClean="0"/>
              <a:t>Line 3 concatenates the object's EmaillAddress1 property with the out string. All contacts are of the type ABContact, the supertype.</a:t>
            </a:r>
          </a:p>
          <a:p>
            <a:endParaRPr lang="en-US" baseline="0" dirty="0" smtClean="0"/>
          </a:p>
          <a:p>
            <a:r>
              <a:rPr lang="en-US" baseline="0" dirty="0" smtClean="0"/>
              <a:t>Lines 5-7 test to see if the anABContact object is of the subtype ABPerson. If anABContact is an ABPerson subtype, then the object is cast to ABPerson and the out string concatenates the object's Gender property.</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Lines 8-10 test to see if the anABContact object is of the subtype ABPersonVendor. If anABContact is an ABPersonVendor subtype, then the object is cast to ABPersonVendor and the out string concatenates the object's </a:t>
            </a:r>
            <a:r>
              <a:rPr lang="en-US" baseline="0" dirty="0" err="1" smtClean="0"/>
              <a:t>SelfEmployeed_Ext</a:t>
            </a:r>
            <a:r>
              <a:rPr lang="en-US" baseline="0" dirty="0" smtClean="0"/>
              <a:t> property.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Lines 11-13 test to see if the anABContact object is of the subtype ABDoctor. If anABContact is an ABDoctor subtype, then the object is cast to ABDoctor and the out string concatenates the object's Specialty property.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41</a:t>
            </a:fld>
            <a:endParaRPr lang="en-US" dirty="0"/>
          </a:p>
        </p:txBody>
      </p:sp>
    </p:spTree>
    <p:extLst>
      <p:ext uri="{BB962C8B-B14F-4D97-AF65-F5344CB8AC3E}">
        <p14:creationId xmlns:p14="http://schemas.microsoft.com/office/powerpoint/2010/main" val="15420635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4" charset="0"/>
                <a:ea typeface="+mn-ea"/>
                <a:cs typeface="Arial" pitchFamily="34" charset="0"/>
              </a:rPr>
              <a:t>Gosu uses the </a:t>
            </a:r>
            <a:r>
              <a:rPr lang="en-US" sz="1200" b="0" i="0" kern="1200" dirty="0" err="1" smtClean="0">
                <a:solidFill>
                  <a:schemeClr val="tx1"/>
                </a:solidFill>
                <a:effectLst/>
                <a:latin typeface="Arial" pitchFamily="34" charset="0"/>
                <a:ea typeface="+mn-ea"/>
                <a:cs typeface="Arial" pitchFamily="34" charset="0"/>
              </a:rPr>
              <a:t>typeis</a:t>
            </a:r>
            <a:r>
              <a:rPr lang="en-US" sz="1200" b="0" i="0" kern="1200" dirty="0" smtClean="0">
                <a:solidFill>
                  <a:schemeClr val="tx1"/>
                </a:solidFill>
                <a:effectLst/>
                <a:latin typeface="Arial" pitchFamily="34" charset="0"/>
                <a:ea typeface="+mn-ea"/>
                <a:cs typeface="Arial" pitchFamily="34" charset="0"/>
              </a:rPr>
              <a:t> operator to compare an expression’s type with a specified type. The result is always Boolean. A </a:t>
            </a:r>
            <a:r>
              <a:rPr lang="en-US" sz="1200" b="0" i="0" kern="1200" dirty="0" err="1" smtClean="0">
                <a:solidFill>
                  <a:schemeClr val="tx1"/>
                </a:solidFill>
                <a:effectLst/>
                <a:latin typeface="Arial" pitchFamily="34" charset="0"/>
                <a:ea typeface="+mn-ea"/>
                <a:cs typeface="Arial" pitchFamily="34" charset="0"/>
              </a:rPr>
              <a:t>typeis</a:t>
            </a:r>
            <a:r>
              <a:rPr lang="en-US" sz="1200" b="0" i="0" kern="1200" dirty="0" smtClean="0">
                <a:solidFill>
                  <a:schemeClr val="tx1"/>
                </a:solidFill>
                <a:effectLst/>
                <a:latin typeface="Arial" pitchFamily="34" charset="0"/>
                <a:ea typeface="+mn-ea"/>
                <a:cs typeface="Arial" pitchFamily="34" charset="0"/>
              </a:rPr>
              <a:t> expression cannot be fully determined at compile time. For example, at run time the expression may evaluate to a more specific subtype than the variable's declared</a:t>
            </a:r>
            <a:r>
              <a:rPr lang="en-US" sz="1200" b="0" i="0" kern="1200" baseline="0" dirty="0" smtClean="0">
                <a:solidFill>
                  <a:schemeClr val="tx1"/>
                </a:solidFill>
                <a:effectLst/>
                <a:latin typeface="Arial" pitchFamily="34" charset="0"/>
                <a:ea typeface="+mn-ea"/>
                <a:cs typeface="Arial" pitchFamily="34" charset="0"/>
              </a:rPr>
              <a:t> type</a:t>
            </a:r>
            <a:r>
              <a:rPr lang="en-US" sz="1200" b="0" i="0" kern="1200" dirty="0" smtClean="0">
                <a:solidFill>
                  <a:schemeClr val="tx1"/>
                </a:solidFill>
                <a:effectLst/>
                <a:latin typeface="Arial" pitchFamily="34" charset="0"/>
                <a:ea typeface="+mn-ea"/>
                <a:cs typeface="Arial" pitchFamily="34" charset="0"/>
              </a:rPr>
              <a:t>.</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Gosu automatically </a:t>
            </a:r>
            <a:r>
              <a:rPr lang="en-US" dirty="0" err="1" smtClean="0"/>
              <a:t>downcasts</a:t>
            </a:r>
            <a:r>
              <a:rPr lang="en-US" dirty="0" smtClean="0"/>
              <a:t> an object after a </a:t>
            </a:r>
            <a:r>
              <a:rPr lang="en-US" dirty="0" err="1" smtClean="0"/>
              <a:t>typeis</a:t>
            </a:r>
            <a:r>
              <a:rPr lang="en-US" dirty="0" smtClean="0"/>
              <a:t> expression if the type is a subtype of a given supertype. In other words, when</a:t>
            </a:r>
            <a:r>
              <a:rPr lang="en-US" baseline="0" dirty="0" smtClean="0"/>
              <a:t> using the </a:t>
            </a:r>
            <a:r>
              <a:rPr lang="en-US" baseline="0" dirty="0" err="1" smtClean="0"/>
              <a:t>typeis</a:t>
            </a:r>
            <a:r>
              <a:rPr lang="en-US" baseline="0" dirty="0" smtClean="0"/>
              <a:t> expression w</a:t>
            </a:r>
            <a:r>
              <a:rPr lang="en-US" dirty="0" smtClean="0"/>
              <a:t>ithin the if block statement, you do not need to explicitly cast an object (as TYPE expressions) to that subtype. The </a:t>
            </a:r>
            <a:r>
              <a:rPr lang="en-US" dirty="0" err="1" smtClean="0"/>
              <a:t>typeis</a:t>
            </a:r>
            <a:r>
              <a:rPr lang="en-US" dirty="0" smtClean="0"/>
              <a:t> expression</a:t>
            </a:r>
            <a:r>
              <a:rPr lang="en-US" baseline="0" dirty="0" smtClean="0"/>
              <a:t> for a subtype </a:t>
            </a:r>
            <a:r>
              <a:rPr lang="en-US" dirty="0" smtClean="0"/>
              <a:t>implicitly considers that variable’s type to be the subtype within the</a:t>
            </a:r>
            <a:r>
              <a:rPr lang="en-US" baseline="0" dirty="0" smtClean="0"/>
              <a:t> scope of the</a:t>
            </a:r>
            <a:r>
              <a:rPr lang="en-US" dirty="0" smtClean="0"/>
              <a:t> "if</a:t>
            </a:r>
            <a:r>
              <a:rPr lang="en-US" baseline="0" dirty="0" smtClean="0"/>
              <a:t> </a:t>
            </a:r>
            <a:r>
              <a:rPr lang="en-US" dirty="0" smtClean="0"/>
              <a:t>block" of code. If you case the object explicitly, and Gosu provides a warning.</a:t>
            </a:r>
          </a:p>
          <a:p>
            <a:endParaRPr lang="en-US" dirty="0" smtClean="0"/>
          </a:p>
          <a:p>
            <a:r>
              <a:rPr lang="en-US" dirty="0" smtClean="0"/>
              <a:t>Often, you need to check an object against a type or its subtypes, not just a single type. </a:t>
            </a:r>
            <a:r>
              <a:rPr lang="en-US" baseline="0" dirty="0" smtClean="0"/>
              <a:t> In </a:t>
            </a:r>
            <a:r>
              <a:rPr lang="en-US" dirty="0" smtClean="0"/>
              <a:t> such cases, it is better to use </a:t>
            </a:r>
            <a:r>
              <a:rPr lang="en-US" dirty="0" err="1" smtClean="0"/>
              <a:t>typeis</a:t>
            </a:r>
            <a:r>
              <a:rPr lang="en-US" dirty="0" smtClean="0"/>
              <a:t> instead of </a:t>
            </a:r>
            <a:r>
              <a:rPr lang="en-US" dirty="0" err="1" smtClean="0"/>
              <a:t>typeof</a:t>
            </a:r>
            <a:r>
              <a:rPr lang="en-US" dirty="0" smtClean="0"/>
              <a:t>. The </a:t>
            </a:r>
            <a:r>
              <a:rPr lang="en-US" dirty="0" err="1" smtClean="0"/>
              <a:t>typeof</a:t>
            </a:r>
            <a:r>
              <a:rPr lang="en-US" dirty="0" smtClean="0"/>
              <a:t> keyword returns the exact type. If you test this value with simple equality with another type, it returns false if the object is a subtype.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42</a:t>
            </a:fld>
            <a:endParaRPr lang="en-US" dirty="0"/>
          </a:p>
        </p:txBody>
      </p:sp>
    </p:spTree>
    <p:extLst>
      <p:ext uri="{BB962C8B-B14F-4D97-AF65-F5344CB8AC3E}">
        <p14:creationId xmlns:p14="http://schemas.microsoft.com/office/powerpoint/2010/main" val="2739414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Entity</a:t>
            </a:r>
            <a:r>
              <a:rPr lang="en-US" baseline="0" dirty="0" smtClean="0"/>
              <a:t> Names lesson covers how to create, modify, use, and deploy entity names.   The Gosu Classes lessons covers how to create, modify, reference, and deploy Gosu classes.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42819992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43</a:t>
            </a:fld>
            <a:endParaRPr lang="en-US" dirty="0"/>
          </a:p>
        </p:txBody>
      </p:sp>
    </p:spTree>
    <p:extLst>
      <p:ext uri="{BB962C8B-B14F-4D97-AF65-F5344CB8AC3E}">
        <p14:creationId xmlns:p14="http://schemas.microsoft.com/office/powerpoint/2010/main" val="38853664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Answers</a:t>
            </a:r>
          </a:p>
          <a:p>
            <a:r>
              <a:rPr lang="en-US" dirty="0" smtClean="0"/>
              <a:t>1)</a:t>
            </a:r>
            <a:r>
              <a:rPr lang="en-US" baseline="0" dirty="0" smtClean="0"/>
              <a:t> Any of the following: </a:t>
            </a:r>
            <a:r>
              <a:rPr lang="en-US" sz="1200" b="0" i="0" kern="1200" dirty="0" err="1" smtClean="0">
                <a:solidFill>
                  <a:schemeClr val="tx1"/>
                </a:solidFill>
                <a:effectLst/>
                <a:latin typeface="Arial" pitchFamily="34" charset="0"/>
                <a:ea typeface="+mn-ea"/>
                <a:cs typeface="Arial" pitchFamily="34" charset="0"/>
              </a:rPr>
              <a:t>int</a:t>
            </a:r>
            <a:r>
              <a:rPr lang="en-US" sz="1200" b="0" i="0" kern="1200" dirty="0" smtClean="0">
                <a:solidFill>
                  <a:schemeClr val="tx1"/>
                </a:solidFill>
                <a:effectLst/>
                <a:latin typeface="Arial" pitchFamily="34" charset="0"/>
                <a:ea typeface="+mn-ea"/>
                <a:cs typeface="Arial" pitchFamily="34" charset="0"/>
              </a:rPr>
              <a:t>, char, byte, short, long, float, double, boolean.</a:t>
            </a:r>
          </a:p>
          <a:p>
            <a:r>
              <a:rPr lang="en-US" dirty="0" smtClean="0"/>
              <a:t>2a)  When Gosu</a:t>
            </a:r>
            <a:r>
              <a:rPr lang="en-US" baseline="0" dirty="0" smtClean="0"/>
              <a:t> Scratchpad is running in its own process (debug or run), then Scratchpad uses the Gosu Guidewire Community Release complier.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2b) </a:t>
            </a:r>
            <a:r>
              <a:rPr lang="en-US" dirty="0" smtClean="0"/>
              <a:t>When Gosu</a:t>
            </a:r>
            <a:r>
              <a:rPr lang="en-US" baseline="0" dirty="0" smtClean="0"/>
              <a:t> Scratchpad is running in a Guidewire application process (Debug 'Server'), then Scratchpad uses the Gosu Guidewire Platform complier.</a:t>
            </a:r>
          </a:p>
          <a:p>
            <a:r>
              <a:rPr lang="en-US" dirty="0" smtClean="0"/>
              <a:t>3) Import</a:t>
            </a:r>
            <a:r>
              <a:rPr lang="en-US" baseline="0" dirty="0" smtClean="0"/>
              <a:t> the fully qualified class name (package) with the uses operator at the top of the file.  </a:t>
            </a:r>
          </a:p>
          <a:p>
            <a:r>
              <a:rPr lang="en-US" baseline="0" dirty="0" smtClean="0"/>
              <a:t>4) Use an if-else condition statement with the </a:t>
            </a:r>
            <a:r>
              <a:rPr lang="en-US" baseline="0" dirty="0" err="1" smtClean="0"/>
              <a:t>typeis</a:t>
            </a:r>
            <a:r>
              <a:rPr lang="en-US" baseline="0" dirty="0" smtClean="0"/>
              <a:t> operator to downcast the object without throwing an exception.</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44</a:t>
            </a:fld>
            <a:endParaRPr lang="en-US" dirty="0"/>
          </a:p>
        </p:txBody>
      </p:sp>
    </p:spTree>
    <p:extLst>
      <p:ext uri="{BB962C8B-B14F-4D97-AF65-F5344CB8AC3E}">
        <p14:creationId xmlns:p14="http://schemas.microsoft.com/office/powerpoint/2010/main" val="19220366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45</a:t>
            </a:fld>
            <a:endParaRPr lang="en-US" dirty="0"/>
          </a:p>
        </p:txBody>
      </p:sp>
    </p:spTree>
    <p:extLst>
      <p:ext uri="{BB962C8B-B14F-4D97-AF65-F5344CB8AC3E}">
        <p14:creationId xmlns:p14="http://schemas.microsoft.com/office/powerpoint/2010/main" val="20927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workflow</a:t>
            </a:r>
            <a:r>
              <a:rPr lang="en-US" baseline="0" dirty="0" smtClean="0"/>
              <a:t> e</a:t>
            </a:r>
            <a:r>
              <a:rPr lang="en-US" dirty="0" smtClean="0"/>
              <a:t>xecutes processes whose execution is time-based or is triggered by events in external applications, or is</a:t>
            </a:r>
            <a:r>
              <a:rPr lang="en-US" baseline="0" dirty="0" smtClean="0"/>
              <a:t> both triggered and time-based.</a:t>
            </a:r>
          </a:p>
          <a:p>
            <a:endParaRPr lang="en-US" baseline="0" dirty="0" smtClean="0"/>
          </a:p>
          <a:p>
            <a:r>
              <a:rPr lang="en-US" baseline="0" dirty="0" smtClean="0"/>
              <a:t>Workflows are available in all three primary Guidewire applications. PolicyCenter uses workflows to manage policy transactions (such as renewals). BillingCenter uses workflows to manage account delinquency and agency bill cycles. Although the feature is available in ClaimCenter, the base configuration of ClaimCenter does not use workflows.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4281999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regenerate the Gosu API Reference from the command window of the bin directory.</a:t>
            </a:r>
            <a:r>
              <a:rPr lang="en-US" baseline="0" dirty="0" smtClean="0"/>
              <a:t>   Use the command </a:t>
            </a:r>
            <a:r>
              <a:rPr lang="en-US" baseline="0" dirty="0" err="1" smtClean="0"/>
              <a:t>gwXX</a:t>
            </a:r>
            <a:r>
              <a:rPr lang="en-US" baseline="0" dirty="0" smtClean="0"/>
              <a:t> regen-</a:t>
            </a:r>
            <a:r>
              <a:rPr lang="en-US" baseline="0" dirty="0" err="1" smtClean="0"/>
              <a:t>gosudoc</a:t>
            </a:r>
            <a:r>
              <a:rPr lang="en-US" baseline="0" dirty="0" smtClean="0"/>
              <a:t> where XX is the application two letter abbreviation.</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3043329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3031149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Gosu Scratchpad is a Guidewire Studio code editor that lets you write, run and debug Gosu code.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352853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use Gosu scratchpad to run and debug Gosu code in Gosu Scratchpad or in to debug code in the Run Debug Process for the given Guidewire application project.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2609420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2">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6"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6.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8.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0.xml"/><Relationship Id="rId1" Type="http://schemas.openxmlformats.org/officeDocument/2006/relationships/slideLayout" Target="../slideLayouts/slideLayout1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11.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30.emf"/><Relationship Id="rId7" Type="http://schemas.openxmlformats.org/officeDocument/2006/relationships/image" Target="../media/image34.emf"/><Relationship Id="rId2" Type="http://schemas.openxmlformats.org/officeDocument/2006/relationships/notesSlide" Target="../notesSlides/notesSlide35.xml"/><Relationship Id="rId1" Type="http://schemas.openxmlformats.org/officeDocument/2006/relationships/slideLayout" Target="../slideLayouts/slideLayout14.xml"/><Relationship Id="rId6" Type="http://schemas.openxmlformats.org/officeDocument/2006/relationships/image" Target="../media/image33.emf"/><Relationship Id="rId5" Type="http://schemas.openxmlformats.org/officeDocument/2006/relationships/image" Target="../media/image32.emf"/><Relationship Id="rId4" Type="http://schemas.openxmlformats.org/officeDocument/2006/relationships/image" Target="../media/image31.e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9.emf"/></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February 20, 2014</a:t>
            </a:r>
            <a:endParaRPr lang="en-US" dirty="0"/>
          </a:p>
        </p:txBody>
      </p:sp>
      <p:sp>
        <p:nvSpPr>
          <p:cNvPr id="3" name="Title 2"/>
          <p:cNvSpPr>
            <a:spLocks noGrp="1"/>
          </p:cNvSpPr>
          <p:nvPr>
            <p:ph type="ctrTitle"/>
          </p:nvPr>
        </p:nvSpPr>
        <p:spPr/>
        <p:txBody>
          <a:bodyPr/>
          <a:lstStyle/>
          <a:p>
            <a:r>
              <a:rPr lang="en-US" dirty="0" smtClean="0"/>
              <a:t>Introduction to Gos</a:t>
            </a:r>
            <a:r>
              <a:rPr lang="en-US" dirty="0"/>
              <a:t>u</a:t>
            </a:r>
          </a:p>
        </p:txBody>
      </p:sp>
    </p:spTree>
    <p:extLst>
      <p:ext uri="{BB962C8B-B14F-4D97-AF65-F5344CB8AC3E}">
        <p14:creationId xmlns:p14="http://schemas.microsoft.com/office/powerpoint/2010/main" val="354018341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Gosu overview</a:t>
            </a:r>
          </a:p>
          <a:p>
            <a:r>
              <a:rPr lang="en-US" dirty="0">
                <a:solidFill>
                  <a:schemeClr val="bg1"/>
                </a:solidFill>
              </a:rPr>
              <a:t>Gosu Scratchpad</a:t>
            </a:r>
          </a:p>
          <a:p>
            <a:r>
              <a:rPr lang="en-US" dirty="0"/>
              <a:t>Gosu statements</a:t>
            </a:r>
          </a:p>
          <a:p>
            <a:r>
              <a:rPr lang="en-US" dirty="0"/>
              <a:t>Gosu objects</a:t>
            </a:r>
          </a:p>
          <a:p>
            <a:r>
              <a:rPr lang="en-US" dirty="0"/>
              <a:t>Gosu subtypes</a:t>
            </a:r>
          </a:p>
          <a:p>
            <a:endParaRPr lang="en-US" dirty="0"/>
          </a:p>
        </p:txBody>
      </p:sp>
    </p:spTree>
    <p:extLst>
      <p:ext uri="{BB962C8B-B14F-4D97-AF65-F5344CB8AC3E}">
        <p14:creationId xmlns:p14="http://schemas.microsoft.com/office/powerpoint/2010/main" val="225822608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Gosu Scratchpad</a:t>
            </a:r>
            <a:endParaRPr lang="en-US" dirty="0"/>
          </a:p>
        </p:txBody>
      </p:sp>
      <p:sp>
        <p:nvSpPr>
          <p:cNvPr id="3" name="Content Placeholder 2"/>
          <p:cNvSpPr>
            <a:spLocks noGrp="1"/>
          </p:cNvSpPr>
          <p:nvPr>
            <p:ph idx="1"/>
          </p:nvPr>
        </p:nvSpPr>
        <p:spPr/>
        <p:txBody>
          <a:bodyPr/>
          <a:lstStyle/>
          <a:p>
            <a:r>
              <a:rPr lang="en-US" dirty="0" smtClean="0"/>
              <a:t>Main menu </a:t>
            </a:r>
            <a:r>
              <a:rPr lang="en-US" dirty="0" smtClean="0">
                <a:sym typeface="Wingdings"/>
              </a:rPr>
              <a:t></a:t>
            </a:r>
            <a:r>
              <a:rPr lang="en-US" dirty="0" smtClean="0"/>
              <a:t> Tools </a:t>
            </a:r>
            <a:r>
              <a:rPr lang="en-US" dirty="0" smtClean="0">
                <a:sym typeface="Wingdings"/>
              </a:rPr>
              <a:t></a:t>
            </a:r>
            <a:r>
              <a:rPr lang="en-US" dirty="0" smtClean="0"/>
              <a:t> Gosu Scratchpad </a:t>
            </a:r>
          </a:p>
          <a:p>
            <a:r>
              <a:rPr lang="en-US" dirty="0" smtClean="0"/>
              <a:t>ALT+SHIFT+S</a:t>
            </a:r>
            <a:endParaRPr lang="en-US" dirty="0"/>
          </a:p>
          <a:p>
            <a:r>
              <a:rPr lang="en-US" dirty="0" smtClean="0"/>
              <a:t>Opens code editor to write, run, and debug Gosu code</a:t>
            </a:r>
            <a:endParaRPr lang="en-US" dirty="0"/>
          </a:p>
        </p:txBody>
      </p:sp>
      <p:pic>
        <p:nvPicPr>
          <p:cNvPr id="1026" name="Picture 2" descr="C:\Users\sluersen\AppData\Local\Temp\SNAGHTML3787f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14399"/>
            <a:ext cx="8200001" cy="238571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900630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Gosu Scratchpad</a:t>
            </a:r>
          </a:p>
        </p:txBody>
      </p:sp>
      <p:sp>
        <p:nvSpPr>
          <p:cNvPr id="3" name="Content Placeholder 2"/>
          <p:cNvSpPr>
            <a:spLocks noGrp="1"/>
          </p:cNvSpPr>
          <p:nvPr>
            <p:ph sz="half" idx="2"/>
          </p:nvPr>
        </p:nvSpPr>
        <p:spPr/>
        <p:txBody>
          <a:bodyPr/>
          <a:lstStyle/>
          <a:p>
            <a:r>
              <a:rPr lang="en-US" dirty="0"/>
              <a:t>Write, execute and debug Gosu code</a:t>
            </a:r>
            <a:br>
              <a:rPr lang="en-US" dirty="0"/>
            </a:br>
            <a:endParaRPr lang="en-US" dirty="0"/>
          </a:p>
          <a:p>
            <a:r>
              <a:rPr lang="en-US" dirty="0"/>
              <a:t>Common editor features supported</a:t>
            </a:r>
          </a:p>
          <a:p>
            <a:pPr lvl="1"/>
            <a:r>
              <a:rPr lang="en-US" dirty="0"/>
              <a:t>Gutter Area </a:t>
            </a:r>
          </a:p>
          <a:p>
            <a:pPr lvl="1"/>
            <a:r>
              <a:rPr lang="en-US" dirty="0"/>
              <a:t>Smart completion</a:t>
            </a:r>
          </a:p>
          <a:p>
            <a:pPr lvl="1"/>
            <a:r>
              <a:rPr lang="en-US" dirty="0"/>
              <a:t>Validation bar</a:t>
            </a:r>
            <a:br>
              <a:rPr lang="en-US" dirty="0"/>
            </a:br>
            <a:endParaRPr lang="en-US" dirty="0"/>
          </a:p>
          <a:p>
            <a:r>
              <a:rPr lang="en-US" dirty="0"/>
              <a:t>Consists of</a:t>
            </a:r>
          </a:p>
          <a:p>
            <a:pPr lvl="1"/>
            <a:r>
              <a:rPr lang="en-US" dirty="0"/>
              <a:t>Code editor</a:t>
            </a:r>
          </a:p>
          <a:p>
            <a:pPr lvl="1"/>
            <a:r>
              <a:rPr lang="en-US" dirty="0"/>
              <a:t>Debug window</a:t>
            </a:r>
          </a:p>
          <a:p>
            <a:pPr lvl="1"/>
            <a:r>
              <a:rPr lang="en-US" dirty="0"/>
              <a:t>Run window</a:t>
            </a:r>
          </a:p>
          <a:p>
            <a:endParaRPr lang="en-US" dirty="0"/>
          </a:p>
        </p:txBody>
      </p:sp>
      <p:pic>
        <p:nvPicPr>
          <p:cNvPr id="4" name="Picture 6" descr="C:\Users\sluersen\AppData\Local\Temp\SNAGHTML1d2b850.PNG"/>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10000" contrast="10000"/>
                    </a14:imgEffect>
                  </a14:imgLayer>
                </a14:imgProps>
              </a:ext>
              <a:ext uri="{28A0092B-C50C-407E-A947-70E740481C1C}">
                <a14:useLocalDpi xmlns:a14="http://schemas.microsoft.com/office/drawing/2010/main" val="0"/>
              </a:ext>
            </a:extLst>
          </a:blip>
          <a:srcRect/>
          <a:stretch>
            <a:fillRect/>
          </a:stretch>
        </p:blipFill>
        <p:spPr bwMode="auto">
          <a:xfrm>
            <a:off x="189402" y="912720"/>
            <a:ext cx="4863356" cy="5051790"/>
          </a:xfrm>
          <a:prstGeom prst="rect">
            <a:avLst/>
          </a:prstGeom>
          <a:noFill/>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941401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Gosu Scratchpad: code editor</a:t>
            </a:r>
          </a:p>
        </p:txBody>
      </p:sp>
      <p:sp>
        <p:nvSpPr>
          <p:cNvPr id="3" name="Content Placeholder 2"/>
          <p:cNvSpPr>
            <a:spLocks noGrp="1"/>
          </p:cNvSpPr>
          <p:nvPr>
            <p:ph sz="half" idx="2"/>
          </p:nvPr>
        </p:nvSpPr>
        <p:spPr/>
        <p:txBody>
          <a:bodyPr/>
          <a:lstStyle/>
          <a:p>
            <a:r>
              <a:rPr lang="en-US" dirty="0"/>
              <a:t>Editor toolbar</a:t>
            </a:r>
          </a:p>
          <a:p>
            <a:pPr lvl="1"/>
            <a:r>
              <a:rPr lang="en-US" dirty="0"/>
              <a:t>Run and Debug</a:t>
            </a:r>
          </a:p>
          <a:p>
            <a:pPr lvl="1"/>
            <a:r>
              <a:rPr lang="en-US" dirty="0"/>
              <a:t>Debug in application process</a:t>
            </a:r>
          </a:p>
          <a:p>
            <a:r>
              <a:rPr lang="en-US" dirty="0"/>
              <a:t>Gutter</a:t>
            </a:r>
          </a:p>
          <a:p>
            <a:pPr lvl="1"/>
            <a:r>
              <a:rPr lang="en-US" dirty="0"/>
              <a:t>Show Line Numbers, Indent Guides, and Use Soft wraps</a:t>
            </a:r>
          </a:p>
          <a:p>
            <a:pPr lvl="1"/>
            <a:r>
              <a:rPr lang="en-US" dirty="0"/>
              <a:t>Set Break points</a:t>
            </a:r>
          </a:p>
          <a:p>
            <a:r>
              <a:rPr lang="en-US" dirty="0"/>
              <a:t>Validation bar </a:t>
            </a:r>
          </a:p>
          <a:p>
            <a:pPr lvl="1"/>
            <a:r>
              <a:rPr lang="en-US" dirty="0"/>
              <a:t>Red marks syntax error</a:t>
            </a:r>
          </a:p>
          <a:p>
            <a:r>
              <a:rPr lang="en-US" dirty="0" smtClean="0"/>
              <a:t>Code completion</a:t>
            </a:r>
          </a:p>
          <a:p>
            <a:pPr lvl="1"/>
            <a:r>
              <a:rPr lang="en-US" dirty="0" smtClean="0"/>
              <a:t>Basic and smart</a:t>
            </a:r>
          </a:p>
          <a:p>
            <a:r>
              <a:rPr lang="en-US" dirty="0" smtClean="0"/>
              <a:t>Context Menu</a:t>
            </a:r>
          </a:p>
          <a:p>
            <a:pPr lvl="1"/>
            <a:r>
              <a:rPr lang="en-US" dirty="0" smtClean="0"/>
              <a:t>Paste Java as Gosu</a:t>
            </a:r>
          </a:p>
          <a:p>
            <a:endParaRPr lang="en-US" dirty="0"/>
          </a:p>
        </p:txBody>
      </p:sp>
      <p:pic>
        <p:nvPicPr>
          <p:cNvPr id="4"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148" y="3962400"/>
            <a:ext cx="4005943" cy="6096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5" name="Picture 10"/>
          <p:cNvPicPr>
            <a:picLocks noChangeAspect="1" noChangeArrowheads="1"/>
          </p:cNvPicPr>
          <p:nvPr/>
        </p:nvPicPr>
        <p:blipFill rotWithShape="1">
          <a:blip r:embed="rId4">
            <a:extLst>
              <a:ext uri="{28A0092B-C50C-407E-A947-70E740481C1C}">
                <a14:useLocalDpi xmlns:a14="http://schemas.microsoft.com/office/drawing/2010/main" val="0"/>
              </a:ext>
            </a:extLst>
          </a:blip>
          <a:srcRect b="32577"/>
          <a:stretch/>
        </p:blipFill>
        <p:spPr bwMode="auto">
          <a:xfrm>
            <a:off x="533400" y="5334000"/>
            <a:ext cx="4016309" cy="96124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6"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914400"/>
            <a:ext cx="3979692" cy="28194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5918245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Gosu code completion</a:t>
            </a:r>
            <a:endParaRPr lang="en-US" dirty="0"/>
          </a:p>
        </p:txBody>
      </p:sp>
      <p:sp>
        <p:nvSpPr>
          <p:cNvPr id="3" name="Content Placeholder 2"/>
          <p:cNvSpPr>
            <a:spLocks noGrp="1"/>
          </p:cNvSpPr>
          <p:nvPr>
            <p:ph idx="1"/>
          </p:nvPr>
        </p:nvSpPr>
        <p:spPr>
          <a:xfrm>
            <a:off x="519113" y="4953000"/>
            <a:ext cx="8318500" cy="1447800"/>
          </a:xfrm>
        </p:spPr>
        <p:txBody>
          <a:bodyPr/>
          <a:lstStyle/>
          <a:p>
            <a:r>
              <a:rPr lang="en-US" dirty="0"/>
              <a:t>Dot completion</a:t>
            </a:r>
          </a:p>
          <a:p>
            <a:pPr lvl="1"/>
            <a:r>
              <a:rPr lang="en-US" dirty="0"/>
              <a:t>Enter dot (.) after </a:t>
            </a:r>
            <a:r>
              <a:rPr lang="en-US" dirty="0" smtClean="0"/>
              <a:t>object name</a:t>
            </a:r>
          </a:p>
          <a:p>
            <a:pPr lvl="1"/>
            <a:r>
              <a:rPr lang="en-US" dirty="0" smtClean="0"/>
              <a:t>Opens </a:t>
            </a:r>
            <a:r>
              <a:rPr lang="en-US" dirty="0"/>
              <a:t>popup </a:t>
            </a:r>
            <a:r>
              <a:rPr lang="en-US" dirty="0" smtClean="0"/>
              <a:t>which lists </a:t>
            </a:r>
            <a:r>
              <a:rPr lang="en-US" dirty="0"/>
              <a:t>its fields and </a:t>
            </a:r>
            <a:r>
              <a:rPr lang="en-US" dirty="0" smtClean="0"/>
              <a:t>methods</a:t>
            </a:r>
          </a:p>
          <a:p>
            <a:pPr lvl="1"/>
            <a:r>
              <a:rPr lang="en-US" dirty="0" smtClean="0"/>
              <a:t>List </a:t>
            </a:r>
            <a:r>
              <a:rPr lang="en-US" dirty="0"/>
              <a:t>is filtered as you </a:t>
            </a:r>
            <a:r>
              <a:rPr lang="en-US" dirty="0" smtClean="0"/>
              <a:t>type</a:t>
            </a:r>
          </a:p>
        </p:txBody>
      </p:sp>
      <p:pic>
        <p:nvPicPr>
          <p:cNvPr id="5122" name="Picture 2" descr="C:\Users\sluersen\AppData\Local\Temp\SNAGHTML79ed4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914" y="914400"/>
            <a:ext cx="8305800" cy="393432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7780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Gosu code help</a:t>
            </a:r>
            <a:endParaRPr lang="en-US" dirty="0"/>
          </a:p>
        </p:txBody>
      </p:sp>
      <p:sp>
        <p:nvSpPr>
          <p:cNvPr id="5" name="Subtitle 4"/>
          <p:cNvSpPr>
            <a:spLocks noGrp="1"/>
          </p:cNvSpPr>
          <p:nvPr>
            <p:ph type="subTitle" idx="10"/>
          </p:nvPr>
        </p:nvSpPr>
        <p:spPr/>
        <p:txBody>
          <a:bodyPr/>
          <a:lstStyle/>
          <a:p>
            <a:r>
              <a:rPr lang="en-US" dirty="0" smtClean="0"/>
              <a:t>Keystrokes</a:t>
            </a:r>
            <a:endParaRPr lang="en-US" dirty="0"/>
          </a:p>
        </p:txBody>
      </p:sp>
      <p:sp>
        <p:nvSpPr>
          <p:cNvPr id="8" name="Text Placeholder 7"/>
          <p:cNvSpPr>
            <a:spLocks noGrp="1"/>
          </p:cNvSpPr>
          <p:nvPr>
            <p:ph type="body" sz="quarter" idx="11"/>
          </p:nvPr>
        </p:nvSpPr>
        <p:spPr/>
        <p:txBody>
          <a:bodyPr/>
          <a:lstStyle/>
          <a:p>
            <a:r>
              <a:rPr lang="en-US" dirty="0" err="1" smtClean="0"/>
              <a:t>SmartHelp</a:t>
            </a:r>
            <a:endParaRPr lang="en-US" dirty="0"/>
          </a:p>
        </p:txBody>
      </p:sp>
      <p:sp>
        <p:nvSpPr>
          <p:cNvPr id="4" name="Content Placeholder 3"/>
          <p:cNvSpPr>
            <a:spLocks noGrp="1"/>
          </p:cNvSpPr>
          <p:nvPr>
            <p:ph sz="half" idx="2"/>
          </p:nvPr>
        </p:nvSpPr>
        <p:spPr/>
        <p:txBody>
          <a:bodyPr/>
          <a:lstStyle/>
          <a:p>
            <a:r>
              <a:rPr lang="en-US" dirty="0" smtClean="0"/>
              <a:t>Light bulb</a:t>
            </a:r>
            <a:endParaRPr lang="en-US" dirty="0"/>
          </a:p>
          <a:p>
            <a:pPr lvl="1"/>
            <a:r>
              <a:rPr lang="en-US" dirty="0" smtClean="0"/>
              <a:t>Icon indicates</a:t>
            </a:r>
            <a:br>
              <a:rPr lang="en-US" dirty="0" smtClean="0"/>
            </a:br>
            <a:r>
              <a:rPr lang="en-US" dirty="0" smtClean="0"/>
              <a:t>that there is help with code completion</a:t>
            </a:r>
            <a:endParaRPr lang="en-US" dirty="0"/>
          </a:p>
        </p:txBody>
      </p:sp>
      <p:sp>
        <p:nvSpPr>
          <p:cNvPr id="3" name="Content Placeholder 2"/>
          <p:cNvSpPr>
            <a:spLocks noGrp="1"/>
          </p:cNvSpPr>
          <p:nvPr>
            <p:ph sz="half" idx="1"/>
          </p:nvPr>
        </p:nvSpPr>
        <p:spPr/>
        <p:txBody>
          <a:bodyPr/>
          <a:lstStyle/>
          <a:p>
            <a:r>
              <a:rPr lang="en-US" dirty="0" smtClean="0"/>
              <a:t>Code</a:t>
            </a:r>
            <a:endParaRPr lang="en-US" dirty="0"/>
          </a:p>
          <a:p>
            <a:pPr lvl="1"/>
            <a:r>
              <a:rPr lang="en-US" dirty="0" smtClean="0"/>
              <a:t>ALT+ ENTER</a:t>
            </a:r>
            <a:endParaRPr lang="en-US" dirty="0"/>
          </a:p>
          <a:p>
            <a:pPr lvl="2"/>
            <a:r>
              <a:rPr lang="en-US" dirty="0" smtClean="0"/>
              <a:t>Import class / create method</a:t>
            </a:r>
            <a:endParaRPr lang="en-US" dirty="0"/>
          </a:p>
          <a:p>
            <a:pPr lvl="1"/>
            <a:r>
              <a:rPr lang="en-US" dirty="0" smtClean="0"/>
              <a:t>CTRL+SPACE</a:t>
            </a:r>
          </a:p>
          <a:p>
            <a:pPr lvl="2"/>
            <a:r>
              <a:rPr lang="en-US" dirty="0" smtClean="0"/>
              <a:t>Import class / suggest </a:t>
            </a:r>
          </a:p>
          <a:p>
            <a:r>
              <a:rPr lang="en-US" dirty="0"/>
              <a:t>Information</a:t>
            </a:r>
          </a:p>
          <a:p>
            <a:pPr lvl="1"/>
            <a:r>
              <a:rPr lang="en-US" dirty="0"/>
              <a:t>CTRL+P</a:t>
            </a:r>
          </a:p>
          <a:p>
            <a:pPr lvl="2"/>
            <a:r>
              <a:rPr lang="en-US" dirty="0"/>
              <a:t>Show arguments for method</a:t>
            </a:r>
          </a:p>
          <a:p>
            <a:r>
              <a:rPr lang="en-US" dirty="0"/>
              <a:t>Navigate</a:t>
            </a:r>
          </a:p>
          <a:p>
            <a:pPr lvl="1"/>
            <a:r>
              <a:rPr lang="en-US" dirty="0"/>
              <a:t>CTRL+B</a:t>
            </a:r>
          </a:p>
          <a:p>
            <a:pPr lvl="2"/>
            <a:r>
              <a:rPr lang="en-US" dirty="0"/>
              <a:t>Find symbol declaration</a:t>
            </a:r>
          </a:p>
          <a:p>
            <a:pPr lvl="2"/>
            <a:endParaRPr lang="en-US" dirty="0" smtClean="0"/>
          </a:p>
        </p:txBody>
      </p:sp>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1676400"/>
            <a:ext cx="561538" cy="8382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213359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Debug tool window</a:t>
            </a:r>
            <a:endParaRPr lang="en-US" dirty="0"/>
          </a:p>
        </p:txBody>
      </p:sp>
      <p:sp>
        <p:nvSpPr>
          <p:cNvPr id="3" name="Content Placeholder 2"/>
          <p:cNvSpPr>
            <a:spLocks noGrp="1"/>
          </p:cNvSpPr>
          <p:nvPr>
            <p:ph sz="half" idx="1"/>
          </p:nvPr>
        </p:nvSpPr>
        <p:spPr/>
        <p:txBody>
          <a:bodyPr/>
          <a:lstStyle/>
          <a:p>
            <a:r>
              <a:rPr lang="en-US" dirty="0" smtClean="0"/>
              <a:t>ALT+5 </a:t>
            </a:r>
            <a:endParaRPr lang="en-US" dirty="0"/>
          </a:p>
          <a:p>
            <a:pPr lvl="1"/>
            <a:r>
              <a:rPr lang="en-US" dirty="0"/>
              <a:t>Opens Debug window</a:t>
            </a:r>
          </a:p>
          <a:p>
            <a:r>
              <a:rPr lang="en-US" dirty="0"/>
              <a:t>Debugger tab</a:t>
            </a:r>
          </a:p>
          <a:p>
            <a:pPr lvl="1"/>
            <a:r>
              <a:rPr lang="en-US" dirty="0"/>
              <a:t>Rerun, Resume, </a:t>
            </a:r>
            <a:br>
              <a:rPr lang="en-US" dirty="0"/>
            </a:br>
            <a:r>
              <a:rPr lang="en-US" dirty="0"/>
              <a:t>Pause, Stop</a:t>
            </a:r>
          </a:p>
          <a:p>
            <a:pPr lvl="1"/>
            <a:r>
              <a:rPr lang="en-US" dirty="0"/>
              <a:t>View breakpoints</a:t>
            </a:r>
          </a:p>
          <a:p>
            <a:pPr lvl="1"/>
            <a:r>
              <a:rPr lang="en-US" dirty="0"/>
              <a:t>Step over, into and </a:t>
            </a:r>
            <a:r>
              <a:rPr lang="en-US" dirty="0" smtClean="0"/>
              <a:t/>
            </a:r>
            <a:br>
              <a:rPr lang="en-US" dirty="0" smtClean="0"/>
            </a:br>
            <a:r>
              <a:rPr lang="en-US" dirty="0" smtClean="0"/>
              <a:t>out</a:t>
            </a:r>
            <a:endParaRPr lang="en-US" dirty="0"/>
          </a:p>
          <a:p>
            <a:pPr lvl="1"/>
            <a:r>
              <a:rPr lang="en-US" dirty="0"/>
              <a:t>Inspect and watch</a:t>
            </a:r>
          </a:p>
          <a:p>
            <a:r>
              <a:rPr lang="en-US" dirty="0"/>
              <a:t>Console </a:t>
            </a:r>
            <a:r>
              <a:rPr lang="en-US" dirty="0" smtClean="0"/>
              <a:t>tab</a:t>
            </a:r>
          </a:p>
          <a:p>
            <a:pPr lvl="1"/>
            <a:r>
              <a:rPr lang="en-US" dirty="0"/>
              <a:t>View output</a:t>
            </a:r>
          </a:p>
          <a:p>
            <a:endParaRPr lang="en-US" dirty="0"/>
          </a:p>
          <a:p>
            <a:endParaRPr lang="en-US" dirty="0"/>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990600"/>
            <a:ext cx="4591050" cy="32099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3200400"/>
            <a:ext cx="4572000" cy="32099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94801894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tool Window</a:t>
            </a:r>
            <a:endParaRPr lang="en-US" dirty="0"/>
          </a:p>
        </p:txBody>
      </p:sp>
      <p:sp>
        <p:nvSpPr>
          <p:cNvPr id="3" name="Content Placeholder 2"/>
          <p:cNvSpPr>
            <a:spLocks noGrp="1"/>
          </p:cNvSpPr>
          <p:nvPr>
            <p:ph idx="1"/>
          </p:nvPr>
        </p:nvSpPr>
        <p:spPr/>
        <p:txBody>
          <a:bodyPr/>
          <a:lstStyle/>
          <a:p>
            <a:r>
              <a:rPr lang="en-US" dirty="0" smtClean="0"/>
              <a:t>ALT+4</a:t>
            </a:r>
          </a:p>
          <a:p>
            <a:pPr lvl="1"/>
            <a:r>
              <a:rPr lang="en-US" dirty="0" smtClean="0"/>
              <a:t>Opens Run window</a:t>
            </a:r>
          </a:p>
          <a:p>
            <a:r>
              <a:rPr lang="en-US" dirty="0" smtClean="0"/>
              <a:t>View Run 'Server' application log</a:t>
            </a:r>
          </a:p>
          <a:p>
            <a:pPr lvl="1"/>
            <a:r>
              <a:rPr lang="en-US" dirty="0" smtClean="0"/>
              <a:t>Same as console window output</a:t>
            </a:r>
          </a:p>
          <a:p>
            <a:pPr lvl="1"/>
            <a:r>
              <a:rPr lang="en-US" dirty="0" smtClean="0"/>
              <a:t>View console output </a:t>
            </a:r>
          </a:p>
          <a:p>
            <a:r>
              <a:rPr lang="en-US" dirty="0" smtClean="0"/>
              <a:t>Gutter commands</a:t>
            </a:r>
            <a:endParaRPr lang="en-US" dirty="0"/>
          </a:p>
          <a:p>
            <a:pPr lvl="1"/>
            <a:r>
              <a:rPr lang="en-US" dirty="0" smtClean="0"/>
              <a:t>Stop server, (Re)run server, Pause Output, Exit run</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4038600"/>
            <a:ext cx="8181049" cy="2362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ounded Rectangle 3"/>
          <p:cNvSpPr/>
          <p:nvPr/>
        </p:nvSpPr>
        <p:spPr bwMode="auto">
          <a:xfrm>
            <a:off x="533400" y="4267200"/>
            <a:ext cx="381000" cy="152400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62241280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references in Scratchpad</a:t>
            </a:r>
            <a:endParaRPr lang="en-US" dirty="0"/>
          </a:p>
        </p:txBody>
      </p:sp>
      <p:sp>
        <p:nvSpPr>
          <p:cNvPr id="8" name="Subtitle 7"/>
          <p:cNvSpPr>
            <a:spLocks noGrp="1"/>
          </p:cNvSpPr>
          <p:nvPr>
            <p:ph type="subTitle" idx="10"/>
          </p:nvPr>
        </p:nvSpPr>
        <p:spPr/>
        <p:txBody>
          <a:bodyPr/>
          <a:lstStyle/>
          <a:p>
            <a:r>
              <a:rPr lang="en-US" dirty="0" smtClean="0"/>
              <a:t>No Guidewire API data backed references</a:t>
            </a:r>
            <a:endParaRPr lang="en-US" dirty="0"/>
          </a:p>
        </p:txBody>
      </p:sp>
      <p:sp>
        <p:nvSpPr>
          <p:cNvPr id="9" name="Text Placeholder 8"/>
          <p:cNvSpPr>
            <a:spLocks noGrp="1"/>
          </p:cNvSpPr>
          <p:nvPr>
            <p:ph type="body" sz="quarter" idx="11"/>
          </p:nvPr>
        </p:nvSpPr>
        <p:spPr/>
        <p:txBody>
          <a:bodyPr/>
          <a:lstStyle/>
          <a:p>
            <a:r>
              <a:rPr lang="en-US" dirty="0" smtClean="0"/>
              <a:t>Guidewire API data backed references</a:t>
            </a:r>
            <a:endParaRPr lang="en-US" dirty="0"/>
          </a:p>
        </p:txBody>
      </p:sp>
      <p:sp>
        <p:nvSpPr>
          <p:cNvPr id="7" name="Content Placeholder 6"/>
          <p:cNvSpPr>
            <a:spLocks noGrp="1"/>
          </p:cNvSpPr>
          <p:nvPr>
            <p:ph sz="half" idx="2"/>
          </p:nvPr>
        </p:nvSpPr>
        <p:spPr>
          <a:xfrm>
            <a:off x="4754563" y="2743200"/>
            <a:ext cx="4083050" cy="3646488"/>
          </a:xfrm>
        </p:spPr>
        <p:txBody>
          <a:bodyPr/>
          <a:lstStyle/>
          <a:p>
            <a:r>
              <a:rPr lang="en-US" dirty="0" smtClean="0"/>
              <a:t>Run in Debug Process</a:t>
            </a:r>
          </a:p>
          <a:p>
            <a:pPr lvl="1"/>
            <a:r>
              <a:rPr lang="en-US" dirty="0" smtClean="0"/>
              <a:t>Requires Debug 'Server' running</a:t>
            </a:r>
          </a:p>
          <a:p>
            <a:pPr lvl="1"/>
            <a:r>
              <a:rPr lang="en-US" dirty="0"/>
              <a:t>Output to Debug window</a:t>
            </a:r>
          </a:p>
          <a:p>
            <a:pPr lvl="1"/>
            <a:r>
              <a:rPr lang="en-US" dirty="0" smtClean="0"/>
              <a:t>Cannot hit break points in Scratchpad</a:t>
            </a:r>
          </a:p>
        </p:txBody>
      </p:sp>
      <p:sp>
        <p:nvSpPr>
          <p:cNvPr id="6" name="Content Placeholder 5"/>
          <p:cNvSpPr>
            <a:spLocks noGrp="1"/>
          </p:cNvSpPr>
          <p:nvPr>
            <p:ph sz="half" idx="1"/>
          </p:nvPr>
        </p:nvSpPr>
        <p:spPr>
          <a:xfrm>
            <a:off x="519113" y="2743200"/>
            <a:ext cx="4083050" cy="3646488"/>
          </a:xfrm>
        </p:spPr>
        <p:txBody>
          <a:bodyPr/>
          <a:lstStyle/>
          <a:p>
            <a:r>
              <a:rPr lang="en-US" dirty="0" smtClean="0"/>
              <a:t>Run</a:t>
            </a:r>
          </a:p>
          <a:p>
            <a:pPr lvl="1"/>
            <a:r>
              <a:rPr lang="en-US" dirty="0" smtClean="0"/>
              <a:t>Execute Gosu code </a:t>
            </a:r>
            <a:br>
              <a:rPr lang="en-US" dirty="0" smtClean="0"/>
            </a:br>
            <a:r>
              <a:rPr lang="en-US" dirty="0" smtClean="0"/>
              <a:t>without starting </a:t>
            </a:r>
            <a:r>
              <a:rPr lang="en-US" dirty="0" err="1" smtClean="0"/>
              <a:t>applicatin</a:t>
            </a:r>
            <a:endParaRPr lang="en-US" dirty="0" smtClean="0"/>
          </a:p>
          <a:p>
            <a:pPr lvl="1"/>
            <a:r>
              <a:rPr lang="en-US" dirty="0" smtClean="0"/>
              <a:t>Output to Run window</a:t>
            </a:r>
          </a:p>
          <a:p>
            <a:r>
              <a:rPr lang="en-US" dirty="0" smtClean="0"/>
              <a:t>Debug </a:t>
            </a:r>
          </a:p>
          <a:p>
            <a:pPr lvl="1"/>
            <a:r>
              <a:rPr lang="en-US" dirty="0" smtClean="0"/>
              <a:t>Set and hit break points</a:t>
            </a:r>
          </a:p>
          <a:p>
            <a:pPr lvl="1"/>
            <a:r>
              <a:rPr lang="en-US" dirty="0"/>
              <a:t>Execute Gosu code </a:t>
            </a:r>
            <a:br>
              <a:rPr lang="en-US" dirty="0"/>
            </a:br>
            <a:r>
              <a:rPr lang="en-US" dirty="0"/>
              <a:t>without starting </a:t>
            </a:r>
            <a:r>
              <a:rPr lang="en-US" dirty="0" smtClean="0"/>
              <a:t>application</a:t>
            </a:r>
            <a:endParaRPr lang="en-US" dirty="0"/>
          </a:p>
          <a:p>
            <a:pPr lvl="1"/>
            <a:r>
              <a:rPr lang="en-US" dirty="0" smtClean="0"/>
              <a:t>Output to Debug window</a:t>
            </a:r>
            <a:endParaRPr lang="en-US" dirty="0"/>
          </a:p>
        </p:txBody>
      </p:sp>
      <p:pic>
        <p:nvPicPr>
          <p:cNvPr id="2052" name="Picture 4" descr="C:\Users\sluersen\AppData\Local\Temp\SNAGHTML5b215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752600"/>
            <a:ext cx="2600000" cy="78571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4" name="Picture 6" descr="C:\Users\sluersen\AppData\Local\Temp\SNAGHTML5fa59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1752600"/>
            <a:ext cx="2600000" cy="78571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3" name="recToolbar"/>
          <p:cNvSpPr/>
          <p:nvPr/>
        </p:nvSpPr>
        <p:spPr bwMode="auto">
          <a:xfrm>
            <a:off x="5590068" y="2132982"/>
            <a:ext cx="445347" cy="395567"/>
          </a:xfrm>
          <a:prstGeom prst="roundRect">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2057" name="Picture 9" descr="C:\Users\sluersen\AppData\Local\Temp\SNAGHTML1da3d1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4953000"/>
            <a:ext cx="3733800" cy="149352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618619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Gosu Scratchpad compilers</a:t>
            </a:r>
            <a:endParaRPr lang="en-US" dirty="0"/>
          </a:p>
        </p:txBody>
      </p:sp>
      <p:sp>
        <p:nvSpPr>
          <p:cNvPr id="3" name="Subtitle 2"/>
          <p:cNvSpPr>
            <a:spLocks noGrp="1"/>
          </p:cNvSpPr>
          <p:nvPr>
            <p:ph type="subTitle" idx="10"/>
          </p:nvPr>
        </p:nvSpPr>
        <p:spPr/>
        <p:txBody>
          <a:bodyPr/>
          <a:lstStyle/>
          <a:p>
            <a:r>
              <a:rPr lang="en-US" dirty="0" smtClean="0"/>
              <a:t>Non-Guidewire application process</a:t>
            </a:r>
            <a:endParaRPr lang="en-US" dirty="0"/>
          </a:p>
          <a:p>
            <a:endParaRPr lang="en-US" dirty="0"/>
          </a:p>
        </p:txBody>
      </p:sp>
      <p:sp>
        <p:nvSpPr>
          <p:cNvPr id="4" name="Text Placeholder 3"/>
          <p:cNvSpPr>
            <a:spLocks noGrp="1"/>
          </p:cNvSpPr>
          <p:nvPr>
            <p:ph type="body" sz="quarter" idx="11"/>
          </p:nvPr>
        </p:nvSpPr>
        <p:spPr/>
        <p:txBody>
          <a:bodyPr/>
          <a:lstStyle/>
          <a:p>
            <a:r>
              <a:rPr lang="en-US" dirty="0"/>
              <a:t>Guidewire </a:t>
            </a:r>
            <a:r>
              <a:rPr lang="en-US" dirty="0" smtClean="0"/>
              <a:t>application process</a:t>
            </a:r>
            <a:endParaRPr lang="en-US" dirty="0"/>
          </a:p>
          <a:p>
            <a:endParaRPr lang="en-US" dirty="0"/>
          </a:p>
        </p:txBody>
      </p:sp>
      <p:sp>
        <p:nvSpPr>
          <p:cNvPr id="5" name="Content Placeholder 4"/>
          <p:cNvSpPr>
            <a:spLocks noGrp="1"/>
          </p:cNvSpPr>
          <p:nvPr>
            <p:ph sz="half" idx="2"/>
          </p:nvPr>
        </p:nvSpPr>
        <p:spPr/>
        <p:txBody>
          <a:bodyPr/>
          <a:lstStyle/>
          <a:p>
            <a:r>
              <a:rPr lang="en-US" dirty="0" smtClean="0"/>
              <a:t>Uses Gosu Guidewire Platform  complier</a:t>
            </a:r>
          </a:p>
          <a:p>
            <a:endParaRPr lang="en-US" dirty="0" smtClean="0"/>
          </a:p>
          <a:p>
            <a:endParaRPr lang="en-US" dirty="0" smtClean="0"/>
          </a:p>
          <a:p>
            <a:r>
              <a:rPr lang="en-US" dirty="0" smtClean="0"/>
              <a:t>Coerces certain types behind the scenes</a:t>
            </a:r>
          </a:p>
          <a:p>
            <a:pPr lvl="1"/>
            <a:r>
              <a:rPr lang="en-US" dirty="0" err="1" smtClean="0"/>
              <a:t>int</a:t>
            </a:r>
            <a:r>
              <a:rPr lang="en-US" dirty="0" smtClean="0"/>
              <a:t> coerced to 0 if null</a:t>
            </a:r>
          </a:p>
          <a:p>
            <a:pPr lvl="1"/>
            <a:r>
              <a:rPr lang="en-US" dirty="0" smtClean="0"/>
              <a:t>boolean coerced to false if null</a:t>
            </a:r>
          </a:p>
          <a:p>
            <a:r>
              <a:rPr lang="en-US" dirty="0"/>
              <a:t>Available </a:t>
            </a:r>
            <a:r>
              <a:rPr lang="en-US" dirty="0" smtClean="0"/>
              <a:t>when application and when Scratchpad is running in </a:t>
            </a:r>
            <a:r>
              <a:rPr lang="en-US" dirty="0"/>
              <a:t>debug process</a:t>
            </a:r>
          </a:p>
          <a:p>
            <a:pPr lvl="1"/>
            <a:endParaRPr lang="en-US" dirty="0"/>
          </a:p>
        </p:txBody>
      </p:sp>
      <p:sp>
        <p:nvSpPr>
          <p:cNvPr id="6" name="Content Placeholder 5"/>
          <p:cNvSpPr>
            <a:spLocks noGrp="1"/>
          </p:cNvSpPr>
          <p:nvPr>
            <p:ph sz="half" idx="1"/>
          </p:nvPr>
        </p:nvSpPr>
        <p:spPr/>
        <p:txBody>
          <a:bodyPr/>
          <a:lstStyle/>
          <a:p>
            <a:r>
              <a:rPr lang="en-US" dirty="0" smtClean="0"/>
              <a:t>Uses Gosu Community Release compiler</a:t>
            </a:r>
          </a:p>
          <a:p>
            <a:endParaRPr lang="en-US" dirty="0"/>
          </a:p>
          <a:p>
            <a:endParaRPr lang="en-US" dirty="0" smtClean="0"/>
          </a:p>
          <a:p>
            <a:r>
              <a:rPr lang="en-US" dirty="0" smtClean="0"/>
              <a:t>Strict adherence to strong typing</a:t>
            </a:r>
          </a:p>
          <a:p>
            <a:pPr lvl="1"/>
            <a:r>
              <a:rPr lang="en-US" dirty="0" err="1" smtClean="0"/>
              <a:t>int</a:t>
            </a:r>
            <a:r>
              <a:rPr lang="en-US" dirty="0" smtClean="0"/>
              <a:t> cannot be null</a:t>
            </a:r>
          </a:p>
          <a:p>
            <a:pPr lvl="1"/>
            <a:r>
              <a:rPr lang="en-US" dirty="0" smtClean="0"/>
              <a:t>boolean cannot be null</a:t>
            </a:r>
          </a:p>
          <a:p>
            <a:r>
              <a:rPr lang="en-US" dirty="0" smtClean="0"/>
              <a:t>Available in Gosu Scratchpad when </a:t>
            </a:r>
            <a:r>
              <a:rPr lang="en-US" b="1" dirty="0" smtClean="0"/>
              <a:t>NOT </a:t>
            </a:r>
            <a:r>
              <a:rPr lang="en-US" dirty="0" smtClean="0"/>
              <a:t>running in debug process</a:t>
            </a:r>
            <a:endParaRPr lang="en-US" dirty="0"/>
          </a:p>
        </p:txBody>
      </p:sp>
      <p:pic>
        <p:nvPicPr>
          <p:cNvPr id="7" name="icon GWRE app" descr="icon_TrainingAp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2200" y="2514600"/>
            <a:ext cx="1069878" cy="106684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863848"/>
            <a:ext cx="1638133" cy="46002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207708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ways that Guidewire applications use Gosu</a:t>
            </a:r>
          </a:p>
          <a:p>
            <a:pPr lvl="1"/>
            <a:r>
              <a:rPr lang="en-US" dirty="0"/>
              <a:t>Write Gosu using basic Gosu syntax</a:t>
            </a:r>
          </a:p>
          <a:p>
            <a:pPr lvl="1"/>
            <a:r>
              <a:rPr lang="en-US" dirty="0"/>
              <a:t>Describe Studio features that aid in the writing of Gosu</a:t>
            </a:r>
          </a:p>
          <a:p>
            <a:pPr lvl="1"/>
            <a:endParaRPr lang="en-US" dirty="0"/>
          </a:p>
        </p:txBody>
      </p:sp>
    </p:spTree>
    <p:extLst>
      <p:ext uri="{BB962C8B-B14F-4D97-AF65-F5344CB8AC3E}">
        <p14:creationId xmlns:p14="http://schemas.microsoft.com/office/powerpoint/2010/main" val="299068816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run in a debug process</a:t>
            </a:r>
          </a:p>
        </p:txBody>
      </p:sp>
      <p:sp>
        <p:nvSpPr>
          <p:cNvPr id="7" name="Content Placeholder 6"/>
          <p:cNvSpPr>
            <a:spLocks noGrp="1"/>
          </p:cNvSpPr>
          <p:nvPr>
            <p:ph sz="half" idx="1"/>
          </p:nvPr>
        </p:nvSpPr>
        <p:spPr/>
        <p:txBody>
          <a:bodyPr/>
          <a:lstStyle/>
          <a:p>
            <a:r>
              <a:rPr lang="en-US" dirty="0"/>
              <a:t>Debug Server</a:t>
            </a:r>
          </a:p>
          <a:p>
            <a:pPr lvl="1"/>
            <a:r>
              <a:rPr lang="en-US" dirty="0"/>
              <a:t>ALT+SHIFT+</a:t>
            </a:r>
            <a:r>
              <a:rPr lang="en-US" dirty="0" smtClean="0"/>
              <a:t>F9</a:t>
            </a:r>
            <a:endParaRPr lang="en-US" dirty="0"/>
          </a:p>
          <a:p>
            <a:pPr lvl="1"/>
            <a:r>
              <a:rPr lang="en-US" dirty="0"/>
              <a:t>Select Server</a:t>
            </a:r>
          </a:p>
          <a:p>
            <a:r>
              <a:rPr lang="en-US" dirty="0"/>
              <a:t>Console tab</a:t>
            </a:r>
          </a:p>
          <a:p>
            <a:pPr lvl="1"/>
            <a:r>
              <a:rPr lang="en-US" dirty="0"/>
              <a:t>Verify output reads </a:t>
            </a:r>
            <a:br>
              <a:rPr lang="en-US" dirty="0"/>
            </a:br>
            <a:r>
              <a:rPr lang="en-US" dirty="0"/>
              <a:t>application ready</a:t>
            </a:r>
          </a:p>
          <a:p>
            <a:r>
              <a:rPr lang="en-US" dirty="0"/>
              <a:t>Open Gosu scratchpad </a:t>
            </a:r>
          </a:p>
          <a:p>
            <a:pPr lvl="1"/>
            <a:r>
              <a:rPr lang="en-US" dirty="0" smtClean="0"/>
              <a:t>ALT+SHIFT+S</a:t>
            </a:r>
            <a:endParaRPr lang="en-US" dirty="0"/>
          </a:p>
          <a:p>
            <a:r>
              <a:rPr lang="en-US" dirty="0"/>
              <a:t>Enter Gosu code in scratchpad</a:t>
            </a:r>
          </a:p>
          <a:p>
            <a:pPr lvl="1"/>
            <a:r>
              <a:rPr lang="en-US" dirty="0"/>
              <a:t>Able to reference project entities, </a:t>
            </a:r>
            <a:br>
              <a:rPr lang="en-US" dirty="0"/>
            </a:br>
            <a:r>
              <a:rPr lang="en-US" dirty="0"/>
              <a:t>classes, libraries, and SDK</a:t>
            </a:r>
          </a:p>
          <a:p>
            <a:r>
              <a:rPr lang="en-US" dirty="0"/>
              <a:t>Run in Debug Process</a:t>
            </a:r>
          </a:p>
          <a:p>
            <a:pPr lvl="1"/>
            <a:r>
              <a:rPr lang="en-US" dirty="0"/>
              <a:t>No connection dialog!</a:t>
            </a: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2273" y="990599"/>
            <a:ext cx="2151655" cy="148084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5221511" y="2677886"/>
            <a:ext cx="3628571" cy="457200"/>
          </a:xfrm>
          <a:prstGeom prst="rect">
            <a:avLst/>
          </a:prstGeom>
          <a:noFill/>
        </p:spPr>
        <p:txBody>
          <a:bodyPr wrap="none" rtlCol="0">
            <a:noAutofit/>
          </a:bodyPr>
          <a:lstStyle/>
          <a:p>
            <a:pPr algn="r"/>
            <a:r>
              <a:rPr lang="en-US" b="1" dirty="0" smtClean="0">
                <a:solidFill>
                  <a:schemeClr val="bg1"/>
                </a:solidFill>
                <a:latin typeface="Courier New" pitchFamily="49" charset="0"/>
                <a:cs typeface="Courier New" pitchFamily="49" charset="0"/>
              </a:rPr>
              <a:t>*** </a:t>
            </a:r>
            <a:r>
              <a:rPr lang="en-US" b="1" dirty="0">
                <a:solidFill>
                  <a:schemeClr val="bg1"/>
                </a:solidFill>
                <a:latin typeface="Courier New" pitchFamily="49" charset="0"/>
                <a:cs typeface="Courier New" pitchFamily="49" charset="0"/>
              </a:rPr>
              <a:t>ContactManager ready </a:t>
            </a:r>
            <a:r>
              <a:rPr lang="en-US" b="1" dirty="0" smtClean="0">
                <a:solidFill>
                  <a:schemeClr val="bg1"/>
                </a:solidFill>
                <a:latin typeface="Courier New" pitchFamily="49" charset="0"/>
                <a:cs typeface="Courier New" pitchFamily="49" charset="0"/>
              </a:rPr>
              <a:t>***</a:t>
            </a:r>
            <a:endParaRPr lang="en-US" b="1" dirty="0">
              <a:solidFill>
                <a:schemeClr val="bg1"/>
              </a:solidFill>
              <a:latin typeface="Courier New" pitchFamily="49" charset="0"/>
              <a:cs typeface="Courier New" pitchFamily="49" charset="0"/>
            </a:endParaRPr>
          </a:p>
          <a:p>
            <a:pPr algn="r"/>
            <a:endParaRPr lang="en-US" dirty="0" smtClean="0">
              <a:solidFill>
                <a:schemeClr val="bg1"/>
              </a:solidFill>
              <a:latin typeface="Courier New" pitchFamily="49" charset="0"/>
              <a:cs typeface="Courier New" pitchFamily="49" charset="0"/>
            </a:endParaRPr>
          </a:p>
        </p:txBody>
      </p:sp>
      <p:pic>
        <p:nvPicPr>
          <p:cNvPr id="11" name="Picture 6" descr="C:\Users\sluersen\AppData\Local\Temp\SNAGHTML5fa59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3732" y="5334000"/>
            <a:ext cx="2600000" cy="78571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2" name="recToolbar"/>
          <p:cNvSpPr/>
          <p:nvPr/>
        </p:nvSpPr>
        <p:spPr bwMode="auto">
          <a:xfrm>
            <a:off x="6803200" y="5714382"/>
            <a:ext cx="445347" cy="395567"/>
          </a:xfrm>
          <a:prstGeom prst="roundRect">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422756520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Gosu overview</a:t>
            </a:r>
          </a:p>
          <a:p>
            <a:r>
              <a:rPr lang="en-US" dirty="0"/>
              <a:t>Gosu Scratchpad</a:t>
            </a:r>
          </a:p>
          <a:p>
            <a:r>
              <a:rPr lang="en-US" dirty="0">
                <a:solidFill>
                  <a:schemeClr val="bg1"/>
                </a:solidFill>
              </a:rPr>
              <a:t>Gosu statements</a:t>
            </a:r>
          </a:p>
          <a:p>
            <a:r>
              <a:rPr lang="en-US" dirty="0"/>
              <a:t>Gosu objects</a:t>
            </a:r>
          </a:p>
          <a:p>
            <a:r>
              <a:rPr lang="en-US" dirty="0"/>
              <a:t>Gosu subtypes</a:t>
            </a:r>
          </a:p>
          <a:p>
            <a:endParaRPr lang="en-US" dirty="0"/>
          </a:p>
        </p:txBody>
      </p:sp>
    </p:spTree>
    <p:extLst>
      <p:ext uri="{BB962C8B-B14F-4D97-AF65-F5344CB8AC3E}">
        <p14:creationId xmlns:p14="http://schemas.microsoft.com/office/powerpoint/2010/main" val="282706278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Variables: var keyword</a:t>
            </a:r>
            <a:endParaRPr lang="en-US" dirty="0"/>
          </a:p>
        </p:txBody>
      </p:sp>
      <p:sp>
        <p:nvSpPr>
          <p:cNvPr id="4" name="Content Placeholder 3"/>
          <p:cNvSpPr>
            <a:spLocks noGrp="1"/>
          </p:cNvSpPr>
          <p:nvPr>
            <p:ph idx="1"/>
          </p:nvPr>
        </p:nvSpPr>
        <p:spPr/>
        <p:txBody>
          <a:bodyPr/>
          <a:lstStyle/>
          <a:p>
            <a:r>
              <a:rPr lang="en-US" b="1" dirty="0">
                <a:latin typeface="Courier New" pitchFamily="49" charset="0"/>
                <a:cs typeface="Courier New" pitchFamily="49" charset="0"/>
              </a:rPr>
              <a:t>var </a:t>
            </a:r>
            <a:r>
              <a:rPr lang="en-US" b="1" dirty="0" err="1">
                <a:latin typeface="Courier New" pitchFamily="49" charset="0"/>
                <a:cs typeface="Courier New" pitchFamily="49" charset="0"/>
              </a:rPr>
              <a:t>variableName</a:t>
            </a:r>
            <a:r>
              <a:rPr lang="en-US" b="1" dirty="0">
                <a:latin typeface="Courier New" pitchFamily="49" charset="0"/>
                <a:cs typeface="Courier New" pitchFamily="49" charset="0"/>
              </a:rPr>
              <a:t> : datatype = </a:t>
            </a:r>
            <a:r>
              <a:rPr lang="en-US" b="1" dirty="0" err="1">
                <a:latin typeface="Courier New" pitchFamily="49" charset="0"/>
                <a:cs typeface="Courier New" pitchFamily="49" charset="0"/>
              </a:rPr>
              <a:t>initialValue</a:t>
            </a:r>
            <a:endParaRPr lang="en-US" b="1" dirty="0">
              <a:latin typeface="Courier New" pitchFamily="49" charset="0"/>
              <a:cs typeface="Courier New" pitchFamily="49" charset="0"/>
            </a:endParaRPr>
          </a:p>
          <a:p>
            <a:pPr lvl="1"/>
            <a:r>
              <a:rPr lang="en-US" dirty="0" smtClean="0"/>
              <a:t>Use var keyword to declare variable</a:t>
            </a:r>
          </a:p>
          <a:p>
            <a:pPr lvl="1"/>
            <a:r>
              <a:rPr lang="en-US" dirty="0" smtClean="0"/>
              <a:t>Use : to specify datatype</a:t>
            </a:r>
          </a:p>
          <a:p>
            <a:pPr lvl="1"/>
            <a:r>
              <a:rPr lang="en-US" dirty="0" smtClean="0"/>
              <a:t>Use = to assign initial value</a:t>
            </a:r>
          </a:p>
          <a:p>
            <a:r>
              <a:rPr lang="en-US" dirty="0" smtClean="0"/>
              <a:t>Unboxed primitives cannot be null</a:t>
            </a:r>
          </a:p>
          <a:p>
            <a:pPr lvl="1"/>
            <a:r>
              <a:rPr lang="en-US" dirty="0"/>
              <a:t>int, char, byte, short, long, float, double, boolean</a:t>
            </a:r>
          </a:p>
        </p:txBody>
      </p:sp>
      <p:sp>
        <p:nvSpPr>
          <p:cNvPr id="5" name="Rectangle 4"/>
          <p:cNvSpPr/>
          <p:nvPr/>
        </p:nvSpPr>
        <p:spPr bwMode="auto">
          <a:xfrm>
            <a:off x="533400" y="919104"/>
            <a:ext cx="457200" cy="1216854"/>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7" name="Rectangle 6"/>
          <p:cNvSpPr/>
          <p:nvPr/>
        </p:nvSpPr>
        <p:spPr>
          <a:xfrm>
            <a:off x="457200" y="911006"/>
            <a:ext cx="8382000" cy="1132618"/>
          </a:xfrm>
          <a:prstGeom prst="rect">
            <a:avLst/>
          </a:prstGeom>
        </p:spPr>
        <p:txBody>
          <a:bodyPr wrap="square" lIns="0" tIns="0" rIns="0" b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  </a:t>
            </a:r>
            <a:r>
              <a:rPr lang="en-US" sz="1600" b="1" dirty="0" smtClean="0">
                <a:solidFill>
                  <a:srgbClr val="000080"/>
                </a:solidFill>
                <a:latin typeface="Courier New"/>
                <a:ea typeface="Times New Roman"/>
                <a:cs typeface="Times New Roman"/>
              </a:rPr>
              <a:t>var </a:t>
            </a:r>
            <a:r>
              <a:rPr lang="en-US" sz="1600" b="1" dirty="0" smtClean="0">
                <a:solidFill>
                  <a:srgbClr val="000000"/>
                </a:solidFill>
                <a:latin typeface="Courier New"/>
                <a:ea typeface="Times New Roman"/>
                <a:cs typeface="Times New Roman"/>
              </a:rPr>
              <a:t>counter1 : </a:t>
            </a:r>
            <a:r>
              <a:rPr lang="en-US" sz="1600" b="1" dirty="0" err="1" smtClean="0">
                <a:solidFill>
                  <a:srgbClr val="000000"/>
                </a:solidFill>
                <a:latin typeface="Courier New"/>
                <a:ea typeface="Times New Roman"/>
                <a:cs typeface="Times New Roman"/>
              </a:rPr>
              <a:t>int</a:t>
            </a:r>
            <a:r>
              <a:rPr lang="en-US" sz="1600" b="1" dirty="0" smtClean="0">
                <a:solidFill>
                  <a:srgbClr val="000000"/>
                </a:solidFill>
                <a:latin typeface="Courier New"/>
                <a:ea typeface="Times New Roman"/>
                <a:cs typeface="Times New Roman"/>
              </a:rPr>
              <a:t> = </a:t>
            </a:r>
            <a:r>
              <a:rPr lang="en-US" sz="1600" b="1" dirty="0" smtClean="0">
                <a:solidFill>
                  <a:srgbClr val="000080"/>
                </a:solidFill>
                <a:latin typeface="Courier New"/>
                <a:ea typeface="Times New Roman"/>
                <a:cs typeface="Times New Roman"/>
              </a:rPr>
              <a:t>null</a:t>
            </a:r>
            <a:r>
              <a:rPr lang="en-US" sz="1600" b="1" dirty="0" smtClean="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counter2 = </a:t>
            </a:r>
            <a:r>
              <a:rPr lang="en-US" sz="1600" b="1" dirty="0" smtClean="0">
                <a:solidFill>
                  <a:srgbClr val="0000FF"/>
                </a:solidFill>
                <a:latin typeface="Courier New"/>
                <a:ea typeface="Times New Roman"/>
                <a:cs typeface="Times New Roman"/>
              </a:rPr>
              <a:t>0</a:t>
            </a:r>
            <a:r>
              <a:rPr lang="en-US" sz="1600" b="1" dirty="0" smtClean="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  </a:t>
            </a:r>
            <a:r>
              <a:rPr lang="en-US" sz="1600" b="1" dirty="0">
                <a:solidFill>
                  <a:srgbClr val="000080"/>
                </a:solidFill>
                <a:latin typeface="Courier New"/>
                <a:ea typeface="Times New Roman"/>
                <a:cs typeface="Times New Roman"/>
              </a:rPr>
              <a:t>var </a:t>
            </a:r>
            <a:r>
              <a:rPr lang="en-US" sz="1600" b="1" dirty="0" smtClean="0">
                <a:solidFill>
                  <a:srgbClr val="000000"/>
                </a:solidFill>
                <a:latin typeface="Courier New"/>
                <a:ea typeface="Times New Roman"/>
                <a:cs typeface="Times New Roman"/>
              </a:rPr>
              <a:t>counter3 : int </a:t>
            </a:r>
            <a:r>
              <a:rPr lang="en-US" sz="1600" b="1" dirty="0">
                <a:solidFill>
                  <a:srgbClr val="000000"/>
                </a:solidFill>
                <a:latin typeface="Courier New"/>
                <a:ea typeface="Times New Roman"/>
                <a:cs typeface="Times New Roman"/>
              </a:rPr>
              <a:t>= </a:t>
            </a:r>
            <a:r>
              <a:rPr lang="en-US" sz="1600" b="1" dirty="0" smtClean="0">
                <a:solidFill>
                  <a:srgbClr val="0000FF"/>
                </a:solidFill>
                <a:latin typeface="Courier New"/>
                <a:ea typeface="Times New Roman"/>
                <a:cs typeface="Times New Roman"/>
              </a:rPr>
              <a:t>10</a:t>
            </a:r>
            <a:r>
              <a:rPr lang="en-US" sz="1600" b="1" dirty="0" smtClean="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4  print(counter3)</a:t>
            </a:r>
            <a:endParaRPr lang="en-US" sz="1600" b="1" dirty="0">
              <a:effectLst/>
              <a:latin typeface="Calibri"/>
              <a:ea typeface="Calibri"/>
              <a:cs typeface="Times New Roman"/>
            </a:endParaRPr>
          </a:p>
        </p:txBody>
      </p:sp>
    </p:spTree>
    <p:extLst>
      <p:ext uri="{BB962C8B-B14F-4D97-AF65-F5344CB8AC3E}">
        <p14:creationId xmlns:p14="http://schemas.microsoft.com/office/powerpoint/2010/main" val="224800877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Gosu primitive types</a:t>
            </a:r>
            <a:endParaRPr lang="en-US" dirty="0"/>
          </a:p>
        </p:txBody>
      </p:sp>
      <p:sp>
        <p:nvSpPr>
          <p:cNvPr id="5" name="Content Placeholder 4"/>
          <p:cNvSpPr>
            <a:spLocks noGrp="1"/>
          </p:cNvSpPr>
          <p:nvPr>
            <p:ph sz="half" idx="1"/>
          </p:nvPr>
        </p:nvSpPr>
        <p:spPr/>
        <p:txBody>
          <a:bodyPr/>
          <a:lstStyle/>
          <a:p>
            <a:r>
              <a:rPr lang="en-US" dirty="0"/>
              <a:t>Exist for compatibility with the Java Language</a:t>
            </a:r>
          </a:p>
          <a:p>
            <a:r>
              <a:rPr lang="en-US" dirty="0" smtClean="0"/>
              <a:t>Primitive types </a:t>
            </a:r>
            <a:r>
              <a:rPr lang="en-US" dirty="0"/>
              <a:t>cannot hold the </a:t>
            </a:r>
            <a:r>
              <a:rPr lang="en-US" b="1" dirty="0"/>
              <a:t>null</a:t>
            </a:r>
            <a:r>
              <a:rPr lang="en-US" dirty="0"/>
              <a:t> value</a:t>
            </a:r>
          </a:p>
          <a:p>
            <a:pPr lvl="1"/>
            <a:r>
              <a:rPr lang="en-US" dirty="0" smtClean="0"/>
              <a:t>Null is special value that means an empty object</a:t>
            </a:r>
          </a:p>
          <a:p>
            <a:r>
              <a:rPr lang="en-US" dirty="0"/>
              <a:t>Primitive types </a:t>
            </a:r>
            <a:r>
              <a:rPr lang="en-US" dirty="0" smtClean="0"/>
              <a:t>coerced to </a:t>
            </a:r>
            <a:r>
              <a:rPr lang="en-US" dirty="0"/>
              <a:t>non-primitive versions or back again in Gosu </a:t>
            </a:r>
          </a:p>
          <a:p>
            <a:pPr lvl="1"/>
            <a:r>
              <a:rPr lang="en-US" dirty="0"/>
              <a:t>Gosu type conversion apply for </a:t>
            </a:r>
            <a:r>
              <a:rPr lang="en-US" dirty="0" smtClean="0"/>
              <a:t>NULL values</a:t>
            </a:r>
          </a:p>
          <a:p>
            <a:pPr lvl="1"/>
            <a:r>
              <a:rPr lang="en-US" dirty="0" smtClean="0"/>
              <a:t>Example</a:t>
            </a:r>
          </a:p>
          <a:p>
            <a:pPr lvl="2"/>
            <a:r>
              <a:rPr lang="en-US" dirty="0" smtClean="0"/>
              <a:t>Null java.lang.Integer </a:t>
            </a:r>
            <a:br>
              <a:rPr lang="en-US" dirty="0" smtClean="0"/>
            </a:br>
            <a:r>
              <a:rPr lang="en-US" dirty="0" smtClean="0"/>
              <a:t>converts to 0 int</a:t>
            </a:r>
            <a:endParaRPr lang="en-US" dirty="0"/>
          </a:p>
          <a:p>
            <a:pPr lvl="1"/>
            <a:endParaRPr lang="en-US" dirty="0" smtClean="0"/>
          </a:p>
        </p:txBody>
      </p:sp>
      <p:graphicFrame>
        <p:nvGraphicFramePr>
          <p:cNvPr id="11" name="Diagram 10"/>
          <p:cNvGraphicFramePr/>
          <p:nvPr>
            <p:extLst>
              <p:ext uri="{D42A27DB-BD31-4B8C-83A1-F6EECF244321}">
                <p14:modId xmlns:p14="http://schemas.microsoft.com/office/powerpoint/2010/main" val="2021947124"/>
              </p:ext>
            </p:extLst>
          </p:nvPr>
        </p:nvGraphicFramePr>
        <p:xfrm>
          <a:off x="6248400" y="762000"/>
          <a:ext cx="2667000" cy="58173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85234541"/>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Statements</a:t>
            </a:r>
            <a:endParaRPr lang="en-US" dirty="0"/>
          </a:p>
        </p:txBody>
      </p:sp>
      <p:sp>
        <p:nvSpPr>
          <p:cNvPr id="4" name="Content Placeholder 3"/>
          <p:cNvSpPr>
            <a:spLocks noGrp="1"/>
          </p:cNvSpPr>
          <p:nvPr>
            <p:ph idx="1"/>
          </p:nvPr>
        </p:nvSpPr>
        <p:spPr/>
        <p:txBody>
          <a:bodyPr/>
          <a:lstStyle/>
          <a:p>
            <a:pPr>
              <a:buFont typeface="Arial" charset="0"/>
              <a:buChar char="•"/>
            </a:pPr>
            <a:r>
              <a:rPr lang="en-US" dirty="0" smtClean="0"/>
              <a:t>Compiler determines end of statement based on syntax</a:t>
            </a:r>
          </a:p>
          <a:p>
            <a:pPr>
              <a:buFont typeface="Arial" charset="0"/>
              <a:buChar char="•"/>
            </a:pPr>
            <a:r>
              <a:rPr lang="en-US" dirty="0"/>
              <a:t>No terminator </a:t>
            </a:r>
            <a:r>
              <a:rPr lang="en-US" dirty="0" smtClean="0"/>
              <a:t>required (lines 1, 2, 4)</a:t>
            </a:r>
            <a:endParaRPr lang="en-US" dirty="0"/>
          </a:p>
          <a:p>
            <a:pPr>
              <a:buFont typeface="Arial" charset="0"/>
              <a:buChar char="•"/>
            </a:pPr>
            <a:r>
              <a:rPr lang="en-US" dirty="0"/>
              <a:t>Semicolon is </a:t>
            </a:r>
            <a:r>
              <a:rPr lang="en-US" dirty="0" smtClean="0"/>
              <a:t>allowed (line 3), but ignored</a:t>
            </a:r>
          </a:p>
          <a:p>
            <a:pPr lvl="1">
              <a:buFont typeface="Arial" charset="0"/>
              <a:buChar char="•"/>
            </a:pPr>
            <a:r>
              <a:rPr lang="en-US" dirty="0" smtClean="0"/>
              <a:t>Guidewire recommendation is to </a:t>
            </a:r>
            <a:r>
              <a:rPr lang="en-US" b="1" dirty="0" smtClean="0"/>
              <a:t>NOT</a:t>
            </a:r>
            <a:r>
              <a:rPr lang="en-US" dirty="0" smtClean="0"/>
              <a:t> use semicolons</a:t>
            </a:r>
            <a:endParaRPr lang="en-US" dirty="0"/>
          </a:p>
          <a:p>
            <a:pPr>
              <a:buFont typeface="Arial" charset="0"/>
              <a:buChar char="•"/>
            </a:pPr>
            <a:endParaRPr lang="en-US" dirty="0"/>
          </a:p>
        </p:txBody>
      </p:sp>
      <p:sp>
        <p:nvSpPr>
          <p:cNvPr id="5" name="Rectangle 4"/>
          <p:cNvSpPr/>
          <p:nvPr/>
        </p:nvSpPr>
        <p:spPr bwMode="auto">
          <a:xfrm>
            <a:off x="533400" y="919104"/>
            <a:ext cx="457200" cy="1216854"/>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7" name="Rectangle 6"/>
          <p:cNvSpPr/>
          <p:nvPr/>
        </p:nvSpPr>
        <p:spPr>
          <a:xfrm>
            <a:off x="457200" y="911006"/>
            <a:ext cx="8382000" cy="1224951"/>
          </a:xfrm>
          <a:prstGeom prst="rect">
            <a:avLst/>
          </a:prstGeom>
        </p:spPr>
        <p:txBody>
          <a:bodyPr wrap="square" lIns="0" tIns="0" rIns="0" b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  </a:t>
            </a:r>
            <a:r>
              <a:rPr lang="en-US" sz="1600" b="1" dirty="0" smtClean="0">
                <a:solidFill>
                  <a:srgbClr val="000080"/>
                </a:solidFill>
                <a:latin typeface="Courier New"/>
                <a:ea typeface="Times New Roman"/>
                <a:cs typeface="Times New Roman"/>
              </a:rPr>
              <a:t>var </a:t>
            </a:r>
            <a:r>
              <a:rPr lang="en-US" sz="1600" b="1" dirty="0" smtClean="0">
                <a:solidFill>
                  <a:srgbClr val="000000"/>
                </a:solidFill>
                <a:latin typeface="Courier New"/>
                <a:ea typeface="Times New Roman"/>
                <a:cs typeface="Times New Roman"/>
              </a:rPr>
              <a:t>counter1 : </a:t>
            </a:r>
            <a:r>
              <a:rPr lang="en-US" sz="1600" b="1" dirty="0" err="1" smtClean="0">
                <a:solidFill>
                  <a:srgbClr val="000000"/>
                </a:solidFill>
                <a:latin typeface="Courier New"/>
                <a:ea typeface="Times New Roman"/>
                <a:cs typeface="Times New Roman"/>
              </a:rPr>
              <a:t>int</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counter2 = </a:t>
            </a:r>
            <a:r>
              <a:rPr lang="en-US" sz="1600" b="1" dirty="0" smtClean="0">
                <a:solidFill>
                  <a:srgbClr val="0000FF"/>
                </a:solidFill>
                <a:latin typeface="Courier New"/>
                <a:ea typeface="Times New Roman"/>
                <a:cs typeface="Times New Roman"/>
              </a:rPr>
              <a:t>2</a:t>
            </a:r>
            <a:r>
              <a:rPr lang="en-US" sz="1600" b="1" dirty="0" smtClean="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  counter1 </a:t>
            </a:r>
            <a:r>
              <a:rPr lang="en-US" sz="1600" b="1" dirty="0">
                <a:solidFill>
                  <a:srgbClr val="000000"/>
                </a:solidFill>
                <a:latin typeface="Courier New"/>
                <a:ea typeface="Times New Roman"/>
                <a:cs typeface="Times New Roman"/>
              </a:rPr>
              <a:t>= counter2 + </a:t>
            </a:r>
            <a:r>
              <a:rPr lang="en-US" sz="1600" b="1" dirty="0" smtClean="0">
                <a:solidFill>
                  <a:srgbClr val="0000FF"/>
                </a:solidFill>
                <a:latin typeface="Courier New"/>
                <a:ea typeface="Times New Roman"/>
                <a:cs typeface="Times New Roman"/>
              </a:rPr>
              <a:t>1</a:t>
            </a:r>
            <a:r>
              <a:rPr lang="en-US" sz="1600" dirty="0" smtClean="0">
                <a:solidFill>
                  <a:srgbClr val="000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4  print(counter1)</a:t>
            </a:r>
            <a:endParaRPr lang="en-US" sz="1600" b="1" dirty="0">
              <a:effectLst/>
              <a:latin typeface="Calibri"/>
              <a:ea typeface="Calibri"/>
              <a:cs typeface="Times New Roman"/>
            </a:endParaRPr>
          </a:p>
        </p:txBody>
      </p:sp>
    </p:spTree>
    <p:extLst>
      <p:ext uri="{BB962C8B-B14F-4D97-AF65-F5344CB8AC3E}">
        <p14:creationId xmlns:p14="http://schemas.microsoft.com/office/powerpoint/2010/main" val="25666797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a:t>
            </a:r>
            <a:endParaRPr lang="en-US" dirty="0"/>
          </a:p>
        </p:txBody>
      </p:sp>
      <p:sp>
        <p:nvSpPr>
          <p:cNvPr id="4" name="Content Placeholder 3"/>
          <p:cNvSpPr>
            <a:spLocks noGrp="1"/>
          </p:cNvSpPr>
          <p:nvPr>
            <p:ph idx="1"/>
          </p:nvPr>
        </p:nvSpPr>
        <p:spPr/>
        <p:txBody>
          <a:bodyPr/>
          <a:lstStyle/>
          <a:p>
            <a:pPr>
              <a:buFont typeface="Arial" charset="0"/>
              <a:buChar char="•"/>
            </a:pPr>
            <a:r>
              <a:rPr lang="en-US" dirty="0"/>
              <a:t>A comment is a set of characters that the compiler does not attempt to </a:t>
            </a:r>
            <a:r>
              <a:rPr lang="en-US" dirty="0" smtClean="0"/>
              <a:t>compile</a:t>
            </a:r>
          </a:p>
          <a:p>
            <a:pPr lvl="1">
              <a:buFont typeface="Arial" charset="0"/>
              <a:buChar char="•"/>
            </a:pPr>
            <a:r>
              <a:rPr lang="en-US" dirty="0" smtClean="0"/>
              <a:t>End of line comments //</a:t>
            </a:r>
          </a:p>
          <a:p>
            <a:pPr lvl="1">
              <a:buFont typeface="Arial" charset="0"/>
              <a:buChar char="•"/>
            </a:pPr>
            <a:r>
              <a:rPr lang="en-US" dirty="0" smtClean="0"/>
              <a:t>Single-line comment with </a:t>
            </a:r>
            <a:r>
              <a:rPr lang="en-US" b="1" dirty="0"/>
              <a:t>CTRL</a:t>
            </a:r>
            <a:r>
              <a:rPr lang="en-US" b="1" dirty="0" smtClean="0"/>
              <a:t>+/  </a:t>
            </a:r>
            <a:r>
              <a:rPr lang="en-US" dirty="0" smtClean="0"/>
              <a:t>(line 1)	</a:t>
            </a:r>
          </a:p>
          <a:p>
            <a:pPr lvl="1">
              <a:buFont typeface="Arial" charset="0"/>
              <a:buChar char="•"/>
            </a:pPr>
            <a:r>
              <a:rPr lang="en-US" dirty="0" smtClean="0"/>
              <a:t>Multiple-line comment with </a:t>
            </a:r>
            <a:r>
              <a:rPr lang="en-US" b="1" dirty="0" err="1" smtClean="0"/>
              <a:t>CTRL+SHIFT</a:t>
            </a:r>
            <a:r>
              <a:rPr lang="en-US" b="1" dirty="0" smtClean="0"/>
              <a:t>+/</a:t>
            </a:r>
            <a:r>
              <a:rPr lang="en-US" dirty="0" smtClean="0"/>
              <a:t>  (lines 3,4,5)</a:t>
            </a:r>
          </a:p>
          <a:p>
            <a:pPr>
              <a:buFont typeface="Arial" charset="0"/>
              <a:buChar char="•"/>
            </a:pPr>
            <a:r>
              <a:rPr lang="en-US" dirty="0" smtClean="0"/>
              <a:t>Toggle single-line and multiple-line comments with keystrokes</a:t>
            </a:r>
            <a:endParaRPr lang="en-US" dirty="0"/>
          </a:p>
        </p:txBody>
      </p:sp>
      <p:sp>
        <p:nvSpPr>
          <p:cNvPr id="5" name="Rectangle 4"/>
          <p:cNvSpPr/>
          <p:nvPr/>
        </p:nvSpPr>
        <p:spPr bwMode="auto">
          <a:xfrm>
            <a:off x="533400" y="919104"/>
            <a:ext cx="457200" cy="1984349"/>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6" name="Rectangle 2"/>
          <p:cNvSpPr>
            <a:spLocks noChangeArrowheads="1"/>
          </p:cNvSpPr>
          <p:nvPr/>
        </p:nvSpPr>
        <p:spPr bwMode="auto">
          <a:xfrm>
            <a:off x="457201" y="912417"/>
            <a:ext cx="8382000"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p>
            <a:pPr lvl="0" fontAlgn="base">
              <a:spcBef>
                <a:spcPct val="0"/>
              </a:spcBef>
              <a:spcAft>
                <a:spcPct val="0"/>
              </a:spcAft>
            </a:pPr>
            <a:r>
              <a:rPr kumimoji="0" lang="en-US" sz="16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1</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r>
              <a:rPr lang="en-US" sz="1600" b="1" i="1" dirty="0" smtClean="0" bmk="">
                <a:solidFill>
                  <a:srgbClr val="808080"/>
                </a:solidFill>
                <a:latin typeface="Courier New" pitchFamily="49" charset="0"/>
                <a:ea typeface="Times New Roman" pitchFamily="18" charset="0"/>
                <a:cs typeface="Courier New" pitchFamily="49" charset="0"/>
              </a:rPr>
              <a:t>// </a:t>
            </a:r>
            <a:r>
              <a:rPr lang="en-US" sz="1600" b="1" i="1" dirty="0" bmk="">
                <a:solidFill>
                  <a:srgbClr val="808080"/>
                </a:solidFill>
                <a:latin typeface="Courier New" pitchFamily="49" charset="0"/>
                <a:ea typeface="Times New Roman" pitchFamily="18" charset="0"/>
                <a:cs typeface="Courier New" pitchFamily="49" charset="0"/>
              </a:rPr>
              <a:t> </a:t>
            </a:r>
            <a:r>
              <a:rPr lang="en-US" sz="1600" b="1" i="1" dirty="0" smtClean="0" bmk="">
                <a:solidFill>
                  <a:srgbClr val="808080"/>
                </a:solidFill>
                <a:latin typeface="Courier New" pitchFamily="49" charset="0"/>
                <a:ea typeface="Times New Roman" pitchFamily="18" charset="0"/>
                <a:cs typeface="Courier New" pitchFamily="49" charset="0"/>
              </a:rPr>
              <a:t>variables</a:t>
            </a:r>
          </a:p>
          <a:p>
            <a:pPr fontAlgn="base">
              <a:spcBef>
                <a:spcPct val="0"/>
              </a:spcBef>
              <a:spcAft>
                <a:spcPct val="0"/>
              </a:spcAft>
            </a:pPr>
            <a:r>
              <a:rPr lang="en-US" sz="1600" b="1" i="1" dirty="0" smtClean="0" bmk="">
                <a:solidFill>
                  <a:srgbClr val="808080"/>
                </a:solidFill>
                <a:latin typeface="Courier New" pitchFamily="49" charset="0"/>
                <a:ea typeface="Times New Roman" pitchFamily="18" charset="0"/>
                <a:cs typeface="Courier New" pitchFamily="49" charset="0"/>
              </a:rPr>
              <a:t>   </a:t>
            </a:r>
            <a:r>
              <a:rPr lang="en-US" sz="1600" b="1" dirty="0" smtClean="0" bmk="">
                <a:solidFill>
                  <a:srgbClr val="000000"/>
                </a:solidFill>
                <a:latin typeface="Courier New" pitchFamily="49" charset="0"/>
                <a:ea typeface="Times New Roman" pitchFamily="18" charset="0"/>
                <a:cs typeface="Courier New" pitchFamily="49" charset="0"/>
              </a:rPr>
              <a:t>2  </a:t>
            </a:r>
            <a:r>
              <a:rPr lang="en-US" sz="1600" b="1" dirty="0" smtClean="0" bmk="">
                <a:solidFill>
                  <a:srgbClr val="000080"/>
                </a:solidFill>
                <a:latin typeface="Courier New" pitchFamily="49" charset="0"/>
                <a:ea typeface="Times New Roman" pitchFamily="18" charset="0"/>
                <a:cs typeface="Courier New" pitchFamily="49" charset="0"/>
              </a:rPr>
              <a:t>var </a:t>
            </a:r>
            <a:r>
              <a:rPr lang="en-US" sz="1600" b="1" dirty="0" smtClean="0" bmk="">
                <a:solidFill>
                  <a:srgbClr val="000000"/>
                </a:solidFill>
                <a:latin typeface="Courier New" pitchFamily="49" charset="0"/>
                <a:ea typeface="Times New Roman" pitchFamily="18" charset="0"/>
                <a:cs typeface="Courier New" pitchFamily="49" charset="0"/>
              </a:rPr>
              <a:t>counter1 : int </a:t>
            </a:r>
            <a:r>
              <a:rPr lang="en-US" sz="1600" b="1" i="1" dirty="0" bmk="">
                <a:solidFill>
                  <a:srgbClr val="808080"/>
                </a:solidFill>
                <a:latin typeface="Courier New" pitchFamily="49" charset="0"/>
                <a:ea typeface="Times New Roman" pitchFamily="18" charset="0"/>
                <a:cs typeface="Courier New" pitchFamily="49" charset="0"/>
              </a:rPr>
              <a:t>// </a:t>
            </a:r>
            <a:r>
              <a:rPr lang="en-US" sz="1600" b="1" i="1" dirty="0" smtClean="0" bmk="">
                <a:solidFill>
                  <a:srgbClr val="808080"/>
                </a:solidFill>
                <a:latin typeface="Courier New" pitchFamily="49" charset="0"/>
                <a:ea typeface="Times New Roman" pitchFamily="18" charset="0"/>
                <a:cs typeface="Courier New" pitchFamily="49" charset="0"/>
              </a:rPr>
              <a:t>defaults </a:t>
            </a:r>
            <a:r>
              <a:rPr lang="en-US" sz="1600" b="1" i="1" dirty="0" bmk="">
                <a:solidFill>
                  <a:srgbClr val="808080"/>
                </a:solidFill>
                <a:latin typeface="Courier New" pitchFamily="49" charset="0"/>
                <a:ea typeface="Times New Roman" pitchFamily="18" charset="0"/>
                <a:cs typeface="Courier New" pitchFamily="49" charset="0"/>
              </a:rPr>
              <a:t>to 0 because is an int</a:t>
            </a:r>
            <a:endParaRPr lang="en-US" sz="1600" b="1" dirty="0" smtClean="0" bmk="">
              <a:solidFill>
                <a:srgbClr val="000000"/>
              </a:solidFill>
              <a:latin typeface="Courier New" pitchFamily="49" charset="0"/>
              <a:ea typeface="Times New Roman" pitchFamily="18" charset="0"/>
              <a:cs typeface="Courier New" pitchFamily="49" charset="0"/>
            </a:endParaRPr>
          </a:p>
          <a:p>
            <a:pPr lvl="0" fontAlgn="base">
              <a:spcBef>
                <a:spcPct val="0"/>
              </a:spcBef>
              <a:spcAft>
                <a:spcPct val="0"/>
              </a:spcAft>
            </a:pPr>
            <a:r>
              <a:rPr lang="en-US" sz="1600" b="1" i="1" dirty="0" smtClean="0" bmk="">
                <a:solidFill>
                  <a:srgbClr val="808080"/>
                </a:solidFill>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3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counter2 = </a:t>
            </a:r>
            <a:r>
              <a:rPr kumimoji="0" lang="en-US" sz="1600" b="1" i="0" u="none" strike="noStrike" cap="none" normalizeH="0" baseline="0" dirty="0" smtClean="0" bmk="">
                <a:ln>
                  <a:noFill/>
                </a:ln>
                <a:solidFill>
                  <a:srgbClr val="0000FF"/>
                </a:solidFill>
                <a:effectLst/>
                <a:latin typeface="Courier New" pitchFamily="49" charset="0"/>
                <a:ea typeface="Times New Roman" pitchFamily="18" charset="0"/>
                <a:cs typeface="Courier New" pitchFamily="49" charset="0"/>
              </a:rPr>
              <a:t>0</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br>
            <a:r>
              <a:rPr kumimoji="0" lang="en-US" sz="1600" b="1" i="0" u="none" strike="noStrike" cap="none" normalizeH="0" dirty="0" smtClean="0" bmk="">
                <a:ln>
                  <a:noFill/>
                </a:ln>
                <a:solidFill>
                  <a:srgbClr val="000000"/>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4  </a:t>
            </a:r>
            <a:r>
              <a:rPr kumimoji="0" lang="en-US" sz="1600" b="1" i="1" u="none" strike="noStrike" cap="none" normalizeH="0" baseline="0" dirty="0" smtClean="0" bmk="">
                <a:ln>
                  <a:noFill/>
                </a:ln>
                <a:solidFill>
                  <a:srgbClr val="808080"/>
                </a:solidFill>
                <a:effectLst/>
                <a:latin typeface="Courier New" pitchFamily="49" charset="0"/>
                <a:ea typeface="Times New Roman" pitchFamily="18"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i="1" dirty="0" bmk="">
                <a:solidFill>
                  <a:srgbClr val="808080"/>
                </a:solidFill>
                <a:latin typeface="Courier New" pitchFamily="49" charset="0"/>
                <a:ea typeface="Times New Roman" pitchFamily="18" charset="0"/>
                <a:cs typeface="Courier New" pitchFamily="49" charset="0"/>
              </a:rPr>
              <a:t> </a:t>
            </a:r>
            <a:r>
              <a:rPr lang="en-US" sz="1600" b="1" i="1" dirty="0" smtClean="0" bmk="">
                <a:solidFill>
                  <a:srgbClr val="808080"/>
                </a:solidFill>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5  </a:t>
            </a:r>
            <a:r>
              <a:rPr kumimoji="0" lang="en-US" sz="1600" b="1" i="1" u="none" strike="noStrike" cap="none" normalizeH="0" baseline="0" dirty="0" smtClean="0" bmk="">
                <a:ln>
                  <a:noFill/>
                </a:ln>
                <a:solidFill>
                  <a:srgbClr val="808080"/>
                </a:solidFill>
                <a:effectLst/>
                <a:latin typeface="Courier New" pitchFamily="49" charset="0"/>
                <a:ea typeface="Times New Roman" pitchFamily="18" charset="0"/>
                <a:cs typeface="Courier New" pitchFamily="49" charset="0"/>
              </a:rPr>
              <a:t>Begin Computation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i="1" dirty="0" bmk="">
                <a:solidFill>
                  <a:srgbClr val="808080"/>
                </a:solidFill>
                <a:latin typeface="Courier New" pitchFamily="49" charset="0"/>
                <a:ea typeface="Times New Roman" pitchFamily="18" charset="0"/>
                <a:cs typeface="Courier New" pitchFamily="49" charset="0"/>
              </a:rPr>
              <a:t> </a:t>
            </a:r>
            <a:r>
              <a:rPr lang="en-US" sz="1600" b="1" i="1" dirty="0" smtClean="0" bmk="">
                <a:solidFill>
                  <a:srgbClr val="808080"/>
                </a:solidFill>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6  </a:t>
            </a:r>
            <a:r>
              <a:rPr kumimoji="0" lang="en-US" sz="1600" b="1" i="1" u="none" strike="noStrike" cap="none" normalizeH="0" baseline="0" dirty="0" smtClean="0" bmk="">
                <a:ln>
                  <a:noFill/>
                </a:ln>
                <a:solidFill>
                  <a:srgbClr val="808080"/>
                </a:solidFill>
                <a:effectLst/>
                <a:latin typeface="Courier New" pitchFamily="49" charset="0"/>
                <a:ea typeface="Times New Roman" pitchFamily="18" charset="0"/>
                <a:cs typeface="Courier New" pitchFamily="49" charset="0"/>
              </a:rPr>
              <a:t>*/</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ea typeface="Times New Roman" pitchFamily="18" charset="0"/>
                <a:cs typeface="Courier New" pitchFamily="49" charset="0"/>
              </a:rPr>
              <a:t> </a:t>
            </a:r>
            <a:r>
              <a:rPr lang="en-US" sz="1600" b="1" dirty="0" smtClean="0" bmk="">
                <a:solidFill>
                  <a:srgbClr val="000000"/>
                </a:solidFill>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7  counter1 = counter2 + </a:t>
            </a:r>
            <a:r>
              <a:rPr kumimoji="0" lang="en-US" sz="1600" b="1" i="0" u="none" strike="noStrike" cap="none" normalizeH="0" baseline="0" dirty="0" smtClean="0" bmk="">
                <a:ln>
                  <a:noFill/>
                </a:ln>
                <a:solidFill>
                  <a:srgbClr val="0000FF"/>
                </a:solidFill>
                <a:effectLst/>
                <a:latin typeface="Courier New" pitchFamily="49" charset="0"/>
                <a:ea typeface="Times New Roman" pitchFamily="18" charset="0"/>
                <a:cs typeface="Courier New" pitchFamily="49" charset="0"/>
              </a:rPr>
              <a:t>1</a:t>
            </a:r>
            <a:endPar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ea typeface="Times New Roman" pitchFamily="18" charset="0"/>
                <a:cs typeface="Courier New" pitchFamily="49" charset="0"/>
              </a:rPr>
              <a:t> </a:t>
            </a:r>
            <a:r>
              <a:rPr lang="en-US" sz="1600" b="1" dirty="0" smtClean="0" bmk="">
                <a:solidFill>
                  <a:srgbClr val="000000"/>
                </a:solidFill>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8  </a:t>
            </a:r>
            <a:r>
              <a:rPr kumimoji="0" lang="en-US" sz="16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print(counter1)</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p:txBody>
      </p:sp>
    </p:spTree>
    <p:extLst>
      <p:ext uri="{BB962C8B-B14F-4D97-AF65-F5344CB8AC3E}">
        <p14:creationId xmlns:p14="http://schemas.microsoft.com/office/powerpoint/2010/main" val="221674724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Concatenation operator</a:t>
            </a:r>
          </a:p>
        </p:txBody>
      </p:sp>
      <p:sp>
        <p:nvSpPr>
          <p:cNvPr id="3" name="Content Placeholder 2"/>
          <p:cNvSpPr>
            <a:spLocks noGrp="1"/>
          </p:cNvSpPr>
          <p:nvPr>
            <p:ph idx="1"/>
          </p:nvPr>
        </p:nvSpPr>
        <p:spPr>
          <a:xfrm>
            <a:off x="519113" y="4572000"/>
            <a:ext cx="8318500" cy="1786268"/>
          </a:xfrm>
        </p:spPr>
        <p:txBody>
          <a:bodyPr/>
          <a:lstStyle/>
          <a:p>
            <a:r>
              <a:rPr lang="en-US" dirty="0" smtClean="0"/>
              <a:t>+ concatenates </a:t>
            </a:r>
            <a:r>
              <a:rPr lang="en-US" dirty="0"/>
              <a:t>two or more values into a single </a:t>
            </a:r>
            <a:r>
              <a:rPr lang="en-US" dirty="0" smtClean="0"/>
              <a:t>string</a:t>
            </a:r>
          </a:p>
          <a:p>
            <a:r>
              <a:rPr lang="en-US" dirty="0"/>
              <a:t>+= concatenates variable with right side expression</a:t>
            </a:r>
          </a:p>
          <a:p>
            <a:r>
              <a:rPr lang="en-US" dirty="0" smtClean="0"/>
              <a:t>Syntax</a:t>
            </a:r>
            <a:r>
              <a:rPr lang="en-US" dirty="0"/>
              <a:t>:  </a:t>
            </a:r>
            <a:r>
              <a:rPr lang="en-US" b="1" dirty="0">
                <a:latin typeface="Courier New" pitchFamily="49" charset="0"/>
                <a:cs typeface="Courier New" pitchFamily="49" charset="0"/>
              </a:rPr>
              <a:t>variable += </a:t>
            </a:r>
            <a:r>
              <a:rPr lang="en-US" b="1" dirty="0" smtClean="0">
                <a:latin typeface="Courier New" pitchFamily="49" charset="0"/>
                <a:cs typeface="Courier New" pitchFamily="49" charset="0"/>
              </a:rPr>
              <a:t>value </a:t>
            </a: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value</a:t>
            </a:r>
          </a:p>
          <a:p>
            <a:endParaRPr lang="en-US" dirty="0"/>
          </a:p>
        </p:txBody>
      </p:sp>
      <p:sp>
        <p:nvSpPr>
          <p:cNvPr id="4" name="Rectangle 3"/>
          <p:cNvSpPr/>
          <p:nvPr/>
        </p:nvSpPr>
        <p:spPr bwMode="auto">
          <a:xfrm>
            <a:off x="533400" y="919104"/>
            <a:ext cx="457200" cy="985896"/>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6" name="Rectangle 1"/>
          <p:cNvSpPr>
            <a:spLocks noChangeArrowheads="1"/>
          </p:cNvSpPr>
          <p:nvPr/>
        </p:nvSpPr>
        <p:spPr bwMode="auto">
          <a:xfrm>
            <a:off x="457200" y="914400"/>
            <a:ext cx="8382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1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count : int = </a:t>
            </a:r>
            <a:r>
              <a:rPr kumimoji="0" lang="en-US" sz="1600" b="1" i="0" u="none" strike="noStrike" cap="none" normalizeH="0" baseline="0" dirty="0" smtClean="0" bmk="">
                <a:ln>
                  <a:noFill/>
                </a:ln>
                <a:solidFill>
                  <a:srgbClr val="0000FF"/>
                </a:solidFill>
                <a:effectLst/>
                <a:latin typeface="Courier New" pitchFamily="49" charset="0"/>
                <a:ea typeface="Times New Roman" pitchFamily="18" charset="0"/>
                <a:cs typeface="Courier New" pitchFamily="49" charset="0"/>
              </a:rPr>
              <a:t>7</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FF"/>
                </a:solidFill>
                <a:latin typeface="Courier New" pitchFamily="49" charset="0"/>
                <a:ea typeface="Times New Roman" pitchFamily="18" charset="0"/>
                <a:cs typeface="Courier New" pitchFamily="49" charset="0"/>
              </a:rPr>
              <a:t> </a:t>
            </a:r>
            <a:r>
              <a:rPr lang="en-US" sz="1600" b="1" dirty="0" smtClean="0" bmk="">
                <a:solidFill>
                  <a:srgbClr val="0000FF"/>
                </a:solidFill>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2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out : String = </a:t>
            </a:r>
            <a:r>
              <a:rPr kumimoji="0" lang="en-US" sz="1600" b="1" i="0" u="none" strike="noStrike" cap="none" normalizeH="0" baseline="0" dirty="0" smtClean="0" bmk="">
                <a:ln>
                  <a:noFill/>
                </a:ln>
                <a:solidFill>
                  <a:srgbClr val="008000"/>
                </a:solidFill>
                <a:effectLst/>
                <a:latin typeface="Courier New" pitchFamily="49" charset="0"/>
                <a:ea typeface="Times New Roman" pitchFamily="18" charset="0"/>
                <a:cs typeface="Courier New" pitchFamily="49" charset="0"/>
              </a:rPr>
              <a:t>""</a:t>
            </a:r>
          </a:p>
          <a:p>
            <a:pPr lvl="0" fontAlgn="base">
              <a:spcBef>
                <a:spcPct val="0"/>
              </a:spcBef>
              <a:spcAft>
                <a:spcPct val="0"/>
              </a:spcAft>
            </a:pPr>
            <a:r>
              <a:rPr lang="en-US" sz="1600" b="1" dirty="0" bmk="">
                <a:solidFill>
                  <a:srgbClr val="008000"/>
                </a:solidFill>
                <a:latin typeface="Courier New" pitchFamily="49" charset="0"/>
                <a:ea typeface="Times New Roman" pitchFamily="18" charset="0"/>
                <a:cs typeface="Courier New" pitchFamily="49" charset="0"/>
              </a:rPr>
              <a:t> </a:t>
            </a:r>
            <a:r>
              <a:rPr lang="en-US" sz="1600" b="1" dirty="0" smtClean="0" bmk="">
                <a:solidFill>
                  <a:srgbClr val="008000"/>
                </a:solidFill>
                <a:latin typeface="Courier New" pitchFamily="49" charset="0"/>
                <a:ea typeface="Times New Roman" pitchFamily="18" charset="0"/>
                <a:cs typeface="Courier New" pitchFamily="49" charset="0"/>
              </a:rPr>
              <a:t>  </a:t>
            </a:r>
            <a:r>
              <a:rPr lang="en-US" sz="1600" b="1" dirty="0" smtClean="0" bmk="">
                <a:solidFill>
                  <a:srgbClr val="000000"/>
                </a:solidFill>
                <a:latin typeface="Courier New" pitchFamily="49" charset="0"/>
                <a:ea typeface="Times New Roman" pitchFamily="18" charset="0"/>
                <a:cs typeface="Courier New" pitchFamily="49" charset="0"/>
              </a:rPr>
              <a:t>3  out += </a:t>
            </a:r>
            <a:r>
              <a:rPr lang="en-US" sz="1600" b="1" dirty="0" bmk="">
                <a:solidFill>
                  <a:srgbClr val="008000"/>
                </a:solidFill>
                <a:latin typeface="Courier New" pitchFamily="49" charset="0"/>
                <a:ea typeface="Times New Roman" pitchFamily="18" charset="0"/>
                <a:cs typeface="Courier New" pitchFamily="49" charset="0"/>
              </a:rPr>
              <a:t>"There </a:t>
            </a:r>
            <a:r>
              <a:rPr kumimoji="0" lang="en-US" sz="1600" b="1" i="0" u="none" strike="noStrike" cap="none" normalizeH="0" baseline="0" dirty="0" smtClean="0" bmk="">
                <a:ln>
                  <a:noFill/>
                </a:ln>
                <a:solidFill>
                  <a:srgbClr val="008000"/>
                </a:solidFill>
                <a:effectLst/>
                <a:latin typeface="Courier New" pitchFamily="49" charset="0"/>
                <a:ea typeface="Times New Roman" pitchFamily="18" charset="0"/>
                <a:cs typeface="Courier New" pitchFamily="49" charset="0"/>
              </a:rPr>
              <a:t>are "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count + </a:t>
            </a:r>
            <a:r>
              <a:rPr kumimoji="0" lang="en-US" sz="1600" b="1" i="0" u="none" strike="noStrike" cap="none" normalizeH="0" baseline="0" dirty="0" smtClean="0" bmk="">
                <a:ln>
                  <a:noFill/>
                </a:ln>
                <a:solidFill>
                  <a:srgbClr val="008000"/>
                </a:solidFill>
                <a:effectLst/>
                <a:latin typeface="Courier New" pitchFamily="49" charset="0"/>
                <a:ea typeface="Times New Roman" pitchFamily="18" charset="0"/>
                <a:cs typeface="Courier New" pitchFamily="49" charset="0"/>
              </a:rPr>
              <a:t>" days in a week!"</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ea typeface="Times New Roman" pitchFamily="18" charset="0"/>
                <a:cs typeface="Courier New" pitchFamily="49" charset="0"/>
              </a:rPr>
              <a:t> </a:t>
            </a:r>
            <a:r>
              <a:rPr lang="en-US" sz="1600" b="1" dirty="0" smtClean="0" bmk="">
                <a:solidFill>
                  <a:srgbClr val="000000"/>
                </a:solidFill>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4  </a:t>
            </a:r>
            <a:r>
              <a:rPr kumimoji="0" lang="en-US" sz="16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print(out)</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514600"/>
            <a:ext cx="4786667" cy="197333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7" name="Down Arrow 6"/>
          <p:cNvSpPr/>
          <p:nvPr/>
        </p:nvSpPr>
        <p:spPr bwMode="auto">
          <a:xfrm>
            <a:off x="2743200" y="2231066"/>
            <a:ext cx="457200" cy="709136"/>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0947447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Statements: if-else</a:t>
            </a:r>
            <a:endParaRPr lang="en-US" dirty="0"/>
          </a:p>
        </p:txBody>
      </p:sp>
      <p:sp>
        <p:nvSpPr>
          <p:cNvPr id="3" name="Content Placeholder 2"/>
          <p:cNvSpPr>
            <a:spLocks noGrp="1"/>
          </p:cNvSpPr>
          <p:nvPr>
            <p:ph idx="1"/>
          </p:nvPr>
        </p:nvSpPr>
        <p:spPr>
          <a:xfrm>
            <a:off x="519113" y="3918098"/>
            <a:ext cx="8318500" cy="2514601"/>
          </a:xfrm>
        </p:spPr>
        <p:txBody>
          <a:bodyPr/>
          <a:lstStyle/>
          <a:p>
            <a:r>
              <a:rPr lang="en-US" dirty="0" smtClean="0"/>
              <a:t>Evaluates condition to be true or false and is followed by a single statement or block of statements ({})</a:t>
            </a:r>
          </a:p>
          <a:p>
            <a:r>
              <a:rPr lang="en-US" dirty="0" smtClean="0"/>
              <a:t>Syntax:</a:t>
            </a:r>
          </a:p>
          <a:p>
            <a:pPr marL="741363" lvl="2" indent="0">
              <a:buNone/>
            </a:pPr>
            <a:r>
              <a:rPr lang="en-US" b="1" dirty="0" smtClean="0">
                <a:latin typeface="Courier New" pitchFamily="49" charset="0"/>
                <a:cs typeface="Courier New" pitchFamily="49" charset="0"/>
              </a:rPr>
              <a:t>if (condition)  </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statement_or</a:t>
            </a:r>
            <a:r>
              <a:rPr lang="en-US" b="1" dirty="0" smtClean="0">
                <a:latin typeface="Courier New" pitchFamily="49" charset="0"/>
                <a:cs typeface="Courier New" pitchFamily="49" charset="0"/>
              </a:rPr>
              <a:t>_{block}</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else </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statement_or</a:t>
            </a:r>
            <a:r>
              <a:rPr lang="en-US" b="1" dirty="0" smtClean="0">
                <a:latin typeface="Courier New" pitchFamily="49" charset="0"/>
                <a:cs typeface="Courier New" pitchFamily="49" charset="0"/>
              </a:rPr>
              <a:t>_{block}</a:t>
            </a:r>
          </a:p>
          <a:p>
            <a:endParaRPr lang="en-US" dirty="0"/>
          </a:p>
        </p:txBody>
      </p:sp>
      <p:sp>
        <p:nvSpPr>
          <p:cNvPr id="5" name="Rectangle 4"/>
          <p:cNvSpPr/>
          <p:nvPr/>
        </p:nvSpPr>
        <p:spPr bwMode="auto">
          <a:xfrm>
            <a:off x="533400" y="919104"/>
            <a:ext cx="457200" cy="2967095"/>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6" name="Rectangle 2"/>
          <p:cNvSpPr>
            <a:spLocks noChangeArrowheads="1"/>
          </p:cNvSpPr>
          <p:nvPr/>
        </p:nvSpPr>
        <p:spPr bwMode="auto">
          <a:xfrm>
            <a:off x="457200" y="911533"/>
            <a:ext cx="8305800"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1</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a : boolean =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true</a:t>
            </a:r>
            <a:endParaRPr lang="en-US" sz="1600" b="1" dirty="0" bmk="">
              <a:solidFill>
                <a:srgbClr val="000000"/>
              </a:solidFill>
              <a:latin typeface="Courier New" pitchFamily="49" charset="0"/>
              <a:ea typeface="Times New Roman" pitchFamily="18"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dirty="0" smtClean="0" bmk="">
                <a:ln>
                  <a:noFill/>
                </a:ln>
                <a:solidFill>
                  <a:srgbClr val="000000"/>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2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b =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false</a:t>
            </a:r>
            <a:endParaRPr lang="en-US" sz="1600" b="1" dirty="0" bmk="">
              <a:solidFill>
                <a:srgbClr val="000000"/>
              </a:solidFill>
              <a:latin typeface="Courier New" pitchFamily="49" charset="0"/>
              <a:ea typeface="Times New Roman" pitchFamily="18"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dirty="0" smtClean="0" bmk="">
                <a:ln>
                  <a:noFill/>
                </a:ln>
                <a:solidFill>
                  <a:srgbClr val="000000"/>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3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c =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false</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80"/>
                </a:solidFill>
                <a:latin typeface="Courier New" pitchFamily="49" charset="0"/>
                <a:ea typeface="Times New Roman" pitchFamily="18" charset="0"/>
                <a:cs typeface="Courier New" pitchFamily="49" charset="0"/>
              </a:rPr>
              <a:t> </a:t>
            </a:r>
            <a:r>
              <a:rPr lang="en-US" sz="1600" b="1" dirty="0" smtClean="0" bmk="">
                <a:solidFill>
                  <a:srgbClr val="000080"/>
                </a:solidFill>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4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(a == b)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ea typeface="Times New Roman" pitchFamily="18" charset="0"/>
                <a:cs typeface="Courier New" pitchFamily="49" charset="0"/>
              </a:rPr>
              <a:t> </a:t>
            </a:r>
            <a:r>
              <a:rPr lang="en-US" sz="1600" b="1" dirty="0" smtClean="0" bmk="">
                <a:solidFill>
                  <a:srgbClr val="000000"/>
                </a:solidFill>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5    print(a)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ea typeface="Times New Roman" pitchFamily="18" charset="0"/>
                <a:cs typeface="Courier New" pitchFamily="49" charset="0"/>
              </a:rPr>
              <a:t> </a:t>
            </a:r>
            <a:r>
              <a:rPr lang="en-US" sz="1600" b="1" dirty="0" smtClean="0" bmk="">
                <a:solidFill>
                  <a:srgbClr val="000000"/>
                </a:solidFill>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6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ea typeface="Times New Roman" pitchFamily="18" charset="0"/>
                <a:cs typeface="Courier New" pitchFamily="49" charset="0"/>
              </a:rPr>
              <a:t> </a:t>
            </a:r>
            <a:r>
              <a:rPr lang="en-US" sz="1600" b="1" dirty="0" smtClean="0" bmk="">
                <a:solidFill>
                  <a:srgbClr val="000000"/>
                </a:solidFill>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7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else if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(b == c)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ea typeface="Times New Roman" pitchFamily="18" charset="0"/>
                <a:cs typeface="Courier New" pitchFamily="49" charset="0"/>
              </a:rPr>
              <a:t> </a:t>
            </a:r>
            <a:r>
              <a:rPr lang="en-US" sz="1600" b="1" dirty="0" smtClean="0" bmk="">
                <a:solidFill>
                  <a:srgbClr val="000000"/>
                </a:solidFill>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8    print (c)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ea typeface="Times New Roman" pitchFamily="18" charset="0"/>
                <a:cs typeface="Courier New" pitchFamily="49" charset="0"/>
              </a:rPr>
              <a:t> </a:t>
            </a:r>
            <a:r>
              <a:rPr lang="en-US" sz="1600" b="1" dirty="0" smtClean="0" bmk="">
                <a:solidFill>
                  <a:srgbClr val="000000"/>
                </a:solidFill>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9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bmk="">
                <a:solidFill>
                  <a:srgbClr val="000000"/>
                </a:solidFill>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10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else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ea typeface="Times New Roman" pitchFamily="18" charset="0"/>
                <a:cs typeface="Courier New" pitchFamily="49" charset="0"/>
              </a:rPr>
              <a:t> </a:t>
            </a:r>
            <a:r>
              <a:rPr lang="en-US" sz="1600" b="1" dirty="0" smtClean="0" bmk="">
                <a:solidFill>
                  <a:srgbClr val="000000"/>
                </a:solidFill>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11    print(</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null</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ea typeface="Times New Roman" pitchFamily="18" charset="0"/>
                <a:cs typeface="Courier New" pitchFamily="49" charset="0"/>
              </a:rPr>
              <a:t> </a:t>
            </a:r>
            <a:r>
              <a:rPr lang="en-US" sz="1600" b="1" dirty="0" smtClean="0" bmk="">
                <a:solidFill>
                  <a:srgbClr val="000000"/>
                </a:solidFill>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12  </a:t>
            </a:r>
            <a:r>
              <a:rPr kumimoji="0" lang="en-US" sz="16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p:txBody>
      </p:sp>
    </p:spTree>
    <p:extLst>
      <p:ext uri="{BB962C8B-B14F-4D97-AF65-F5344CB8AC3E}">
        <p14:creationId xmlns:p14="http://schemas.microsoft.com/office/powerpoint/2010/main" val="286047105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Conditions and comparison operators</a:t>
            </a:r>
          </a:p>
        </p:txBody>
      </p:sp>
      <p:sp>
        <p:nvSpPr>
          <p:cNvPr id="3" name="Content Placeholder 2"/>
          <p:cNvSpPr>
            <a:spLocks noGrp="1"/>
          </p:cNvSpPr>
          <p:nvPr>
            <p:ph idx="1"/>
          </p:nvPr>
        </p:nvSpPr>
        <p:spPr/>
        <p:txBody>
          <a:bodyPr/>
          <a:lstStyle/>
          <a:p>
            <a:r>
              <a:rPr lang="en-US" dirty="0" smtClean="0"/>
              <a:t>Equality:</a:t>
            </a:r>
            <a:r>
              <a:rPr lang="en-US" dirty="0"/>
              <a:t>	==, !=</a:t>
            </a:r>
          </a:p>
          <a:p>
            <a:r>
              <a:rPr lang="en-US" dirty="0"/>
              <a:t>Relational: 	&gt;, &lt;, &gt;=, &lt;=</a:t>
            </a:r>
          </a:p>
          <a:p>
            <a:r>
              <a:rPr lang="en-US" dirty="0"/>
              <a:t>Compound: </a:t>
            </a:r>
            <a:r>
              <a:rPr lang="en-US" dirty="0" smtClean="0"/>
              <a:t> &amp;&amp;, and, ||, or</a:t>
            </a:r>
            <a:endParaRPr lang="en-US" dirty="0"/>
          </a:p>
          <a:p>
            <a:endParaRPr lang="en-US" dirty="0"/>
          </a:p>
        </p:txBody>
      </p:sp>
      <p:sp>
        <p:nvSpPr>
          <p:cNvPr id="7" name="Rectangle 6"/>
          <p:cNvSpPr/>
          <p:nvPr/>
        </p:nvSpPr>
        <p:spPr bwMode="auto">
          <a:xfrm>
            <a:off x="533400" y="919104"/>
            <a:ext cx="457200" cy="294995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 name="Rectangle 4"/>
          <p:cNvSpPr>
            <a:spLocks noChangeArrowheads="1"/>
          </p:cNvSpPr>
          <p:nvPr/>
        </p:nvSpPr>
        <p:spPr bwMode="auto">
          <a:xfrm>
            <a:off x="457200" y="914400"/>
            <a:ext cx="7652736"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1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counter1 : int</a:t>
            </a:r>
            <a:b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2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counter2 = </a:t>
            </a:r>
            <a:r>
              <a:rPr kumimoji="0" lang="en-US" sz="1600" b="1" i="0" u="none" strike="noStrike" cap="none" normalizeH="0" baseline="0" dirty="0" smtClean="0" bmk="">
                <a:ln>
                  <a:noFill/>
                </a:ln>
                <a:solidFill>
                  <a:srgbClr val="0000FF"/>
                </a:solidFill>
                <a:effectLst/>
                <a:latin typeface="Courier New" pitchFamily="49" charset="0"/>
                <a:ea typeface="Times New Roman" pitchFamily="18" charset="0"/>
                <a:cs typeface="Courier New" pitchFamily="49" charset="0"/>
              </a:rPr>
              <a:t>0</a:t>
            </a:r>
            <a:br>
              <a:rPr kumimoji="0" lang="en-US" sz="1600" b="1" i="0" u="none" strike="noStrike" cap="none" normalizeH="0" baseline="0" dirty="0" smtClean="0" bmk="">
                <a:ln>
                  <a:noFill/>
                </a:ln>
                <a:solidFill>
                  <a:srgbClr val="0000FF"/>
                </a:solidFill>
                <a:effectLst/>
                <a:latin typeface="Courier New" pitchFamily="49" charset="0"/>
                <a:ea typeface="Times New Roman" pitchFamily="18"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3  counter1 = counter2 + </a:t>
            </a:r>
            <a:r>
              <a:rPr kumimoji="0" lang="en-US" sz="1600" b="1" i="0" u="none" strike="noStrike" cap="none" normalizeH="0" baseline="0" dirty="0" smtClean="0" bmk="">
                <a:ln>
                  <a:noFill/>
                </a:ln>
                <a:solidFill>
                  <a:srgbClr val="0000FF"/>
                </a:solidFill>
                <a:effectLst/>
                <a:latin typeface="Courier New" pitchFamily="49" charset="0"/>
                <a:ea typeface="Times New Roman" pitchFamily="18" charset="0"/>
                <a:cs typeface="Courier New" pitchFamily="49" charset="0"/>
              </a:rPr>
              <a:t>1</a:t>
            </a:r>
            <a:r>
              <a:rPr lang="en-US" sz="1600" b="1" dirty="0" bmk="">
                <a:solidFill>
                  <a:srgbClr val="000000"/>
                </a:solidFill>
                <a:latin typeface="Courier New" pitchFamily="49" charset="0"/>
                <a:ea typeface="Times New Roman" pitchFamily="18" charset="0"/>
                <a:cs typeface="Courier New" pitchFamily="49" charset="0"/>
              </a:rPr>
              <a:t/>
            </a:r>
            <a:br>
              <a:rPr lang="en-US" sz="1600" b="1" dirty="0" bmk="">
                <a:solidFill>
                  <a:srgbClr val="000000"/>
                </a:solidFill>
                <a:latin typeface="Courier New" pitchFamily="49" charset="0"/>
                <a:ea typeface="Times New Roman" pitchFamily="18"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4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(counter1 == </a:t>
            </a:r>
            <a:r>
              <a:rPr kumimoji="0" lang="en-US" sz="1600" b="1" i="0" u="none" strike="noStrike" cap="none" normalizeH="0" baseline="0" dirty="0" smtClean="0" bmk="">
                <a:ln>
                  <a:noFill/>
                </a:ln>
                <a:solidFill>
                  <a:srgbClr val="0000FF"/>
                </a:solidFill>
                <a:effectLst/>
                <a:latin typeface="Courier New" pitchFamily="49" charset="0"/>
                <a:ea typeface="Times New Roman" pitchFamily="18" charset="0"/>
                <a:cs typeface="Courier New" pitchFamily="49" charset="0"/>
              </a:rPr>
              <a:t>1</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print(</a:t>
            </a:r>
            <a:r>
              <a:rPr kumimoji="0" lang="en-US" sz="1600" b="1" i="0" u="none" strike="noStrike" cap="none" normalizeH="0" baseline="0" dirty="0" smtClean="0" bmk="">
                <a:ln>
                  <a:noFill/>
                </a:ln>
                <a:solidFill>
                  <a:srgbClr val="008000"/>
                </a:solidFill>
                <a:effectLst/>
                <a:latin typeface="Courier New" pitchFamily="49" charset="0"/>
                <a:ea typeface="Times New Roman" pitchFamily="18" charset="0"/>
                <a:cs typeface="Courier New" pitchFamily="49" charset="0"/>
              </a:rPr>
              <a:t>"equal to 1"</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5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(counter1 != counter2) print(</a:t>
            </a:r>
            <a:r>
              <a:rPr kumimoji="0" lang="en-US" sz="1600" b="1" i="0" u="none" strike="noStrike" cap="none" normalizeH="0" baseline="0" dirty="0" smtClean="0" bmk="">
                <a:ln>
                  <a:noFill/>
                </a:ln>
                <a:solidFill>
                  <a:srgbClr val="008000"/>
                </a:solidFill>
                <a:effectLst/>
                <a:latin typeface="Courier New" pitchFamily="49" charset="0"/>
                <a:ea typeface="Times New Roman" pitchFamily="18" charset="0"/>
                <a:cs typeface="Courier New" pitchFamily="49" charset="0"/>
              </a:rPr>
              <a:t>"not equal to counter2"</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6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((counter1 &gt; </a:t>
            </a:r>
            <a:r>
              <a:rPr kumimoji="0" lang="en-US" sz="1600" b="1" i="0" u="none" strike="noStrike" cap="none" normalizeH="0" baseline="0" dirty="0" smtClean="0" bmk="">
                <a:ln>
                  <a:noFill/>
                </a:ln>
                <a:solidFill>
                  <a:srgbClr val="0000FF"/>
                </a:solidFill>
                <a:effectLst/>
                <a:latin typeface="Courier New" pitchFamily="49" charset="0"/>
                <a:ea typeface="Times New Roman" pitchFamily="18" charset="0"/>
                <a:cs typeface="Courier New" pitchFamily="49" charset="0"/>
              </a:rPr>
              <a:t>0</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&amp;&amp; (counter1 &lt; </a:t>
            </a:r>
            <a:r>
              <a:rPr kumimoji="0" lang="en-US" sz="1600" b="1" i="0" u="none" strike="noStrike" cap="none" normalizeH="0" baseline="0" dirty="0" smtClean="0" bmk="">
                <a:ln>
                  <a:noFill/>
                </a:ln>
                <a:solidFill>
                  <a:srgbClr val="0000FF"/>
                </a:solidFill>
                <a:effectLst/>
                <a:latin typeface="Courier New" pitchFamily="49" charset="0"/>
                <a:ea typeface="Times New Roman" pitchFamily="18" charset="0"/>
                <a:cs typeface="Courier New" pitchFamily="49" charset="0"/>
              </a:rPr>
              <a:t>10</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7    print(</a:t>
            </a:r>
            <a:r>
              <a:rPr kumimoji="0" lang="en-US" sz="1600" b="1" i="0" u="none" strike="noStrike" cap="none" normalizeH="0" baseline="0" dirty="0" smtClean="0" bmk="">
                <a:ln>
                  <a:noFill/>
                </a:ln>
                <a:solidFill>
                  <a:srgbClr val="008000"/>
                </a:solidFill>
                <a:effectLst/>
                <a:latin typeface="Courier New" pitchFamily="49" charset="0"/>
                <a:ea typeface="Times New Roman" pitchFamily="18" charset="0"/>
                <a:cs typeface="Courier New" pitchFamily="49" charset="0"/>
              </a:rPr>
              <a:t>"greater than 0, less than 10"</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8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9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((counter1 &gt;= </a:t>
            </a:r>
            <a:r>
              <a:rPr kumimoji="0" lang="en-US" sz="1600" b="1" i="0" u="none" strike="noStrike" cap="none" normalizeH="0" baseline="0" dirty="0" smtClean="0" bmk="">
                <a:ln>
                  <a:noFill/>
                </a:ln>
                <a:solidFill>
                  <a:srgbClr val="0000FF"/>
                </a:solidFill>
                <a:effectLst/>
                <a:latin typeface="Courier New" pitchFamily="49" charset="0"/>
                <a:ea typeface="Times New Roman" pitchFamily="18" charset="0"/>
                <a:cs typeface="Courier New" pitchFamily="49" charset="0"/>
              </a:rPr>
              <a:t>0</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 (counter1 &lt;= </a:t>
            </a:r>
            <a:r>
              <a:rPr kumimoji="0" lang="en-US" sz="1600" b="1" i="0" u="none" strike="noStrike" cap="none" normalizeH="0" baseline="0" dirty="0" smtClean="0" bmk="">
                <a:ln>
                  <a:noFill/>
                </a:ln>
                <a:solidFill>
                  <a:srgbClr val="0000FF"/>
                </a:solidFill>
                <a:effectLst/>
                <a:latin typeface="Courier New" pitchFamily="49" charset="0"/>
                <a:ea typeface="Times New Roman" pitchFamily="18" charset="0"/>
                <a:cs typeface="Courier New" pitchFamily="49" charset="0"/>
              </a:rPr>
              <a:t>10</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10   print(</a:t>
            </a:r>
            <a:r>
              <a:rPr kumimoji="0" lang="en-US" sz="1600" b="1" i="0" u="none" strike="noStrike" cap="none" normalizeH="0" baseline="0" dirty="0" smtClean="0" bmk="">
                <a:ln>
                  <a:noFill/>
                </a:ln>
                <a:solidFill>
                  <a:srgbClr val="008000"/>
                </a:solidFill>
                <a:effectLst/>
                <a:latin typeface="Courier New" pitchFamily="49" charset="0"/>
                <a:ea typeface="Times New Roman" pitchFamily="18" charset="0"/>
                <a:cs typeface="Courier New" pitchFamily="49" charset="0"/>
              </a:rPr>
              <a:t>"equal to or greater than 0"</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11   print(</a:t>
            </a:r>
            <a:r>
              <a:rPr kumimoji="0" lang="en-US" sz="1600" b="1" i="0" u="none" strike="noStrike" cap="none" normalizeH="0" baseline="0" dirty="0" smtClean="0" bmk="">
                <a:ln>
                  <a:noFill/>
                </a:ln>
                <a:solidFill>
                  <a:srgbClr val="008000"/>
                </a:solidFill>
                <a:effectLst/>
                <a:latin typeface="Courier New" pitchFamily="49" charset="0"/>
                <a:ea typeface="Times New Roman" pitchFamily="18" charset="0"/>
                <a:cs typeface="Courier New" pitchFamily="49" charset="0"/>
              </a:rPr>
              <a:t>"or less than or equal to 10"</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12  </a:t>
            </a:r>
            <a:r>
              <a:rPr kumimoji="0" lang="en-US" sz="16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p:txBody>
      </p:sp>
    </p:spTree>
    <p:extLst>
      <p:ext uri="{BB962C8B-B14F-4D97-AF65-F5344CB8AC3E}">
        <p14:creationId xmlns:p14="http://schemas.microsoft.com/office/powerpoint/2010/main" val="190815972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Ternary operator</a:t>
            </a:r>
          </a:p>
        </p:txBody>
      </p:sp>
      <p:sp>
        <p:nvSpPr>
          <p:cNvPr id="3" name="Content Placeholder 2"/>
          <p:cNvSpPr>
            <a:spLocks noGrp="1"/>
          </p:cNvSpPr>
          <p:nvPr>
            <p:ph idx="1"/>
          </p:nvPr>
        </p:nvSpPr>
        <p:spPr/>
        <p:txBody>
          <a:bodyPr/>
          <a:lstStyle/>
          <a:p>
            <a:r>
              <a:rPr lang="en-US" dirty="0"/>
              <a:t>Similar to if-else, but can only return </a:t>
            </a:r>
            <a:r>
              <a:rPr lang="en-US" dirty="0" smtClean="0"/>
              <a:t>expressions and cannot </a:t>
            </a:r>
            <a:r>
              <a:rPr lang="en-US" dirty="0"/>
              <a:t>execute statements</a:t>
            </a:r>
          </a:p>
          <a:p>
            <a:r>
              <a:rPr lang="en-US" dirty="0" smtClean="0"/>
              <a:t>Often widget properties will user ternary operator</a:t>
            </a:r>
          </a:p>
          <a:p>
            <a:pPr lvl="1"/>
            <a:r>
              <a:rPr lang="en-US" dirty="0" smtClean="0"/>
              <a:t>If-else </a:t>
            </a:r>
            <a:r>
              <a:rPr lang="en-US" dirty="0"/>
              <a:t>statements are cumbersome</a:t>
            </a:r>
          </a:p>
          <a:p>
            <a:endParaRPr lang="en-US" dirty="0"/>
          </a:p>
        </p:txBody>
      </p:sp>
      <p:sp>
        <p:nvSpPr>
          <p:cNvPr id="5" name="rec LineNumbers"/>
          <p:cNvSpPr/>
          <p:nvPr/>
        </p:nvSpPr>
        <p:spPr bwMode="auto">
          <a:xfrm>
            <a:off x="533400" y="919104"/>
            <a:ext cx="457200" cy="1318735"/>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4" name="Rectangle 1"/>
          <p:cNvSpPr>
            <a:spLocks noChangeArrowheads="1"/>
          </p:cNvSpPr>
          <p:nvPr/>
        </p:nvSpPr>
        <p:spPr bwMode="auto">
          <a:xfrm>
            <a:off x="457200" y="916265"/>
            <a:ext cx="8458200"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counter1 : int = </a:t>
            </a:r>
            <a:r>
              <a:rPr kumimoji="0" lang="en-US" sz="1600" b="1" i="0" u="none" strike="noStrike" cap="none" normalizeH="0" baseline="0" dirty="0" smtClean="0" bmk="">
                <a:ln>
                  <a:noFill/>
                </a:ln>
                <a:solidFill>
                  <a:srgbClr val="0000FF"/>
                </a:solidFill>
                <a:effectLst/>
                <a:latin typeface="Courier New" pitchFamily="49" charset="0"/>
                <a:cs typeface="Courier New" pitchFamily="49" charset="0"/>
              </a:rPr>
              <a:t>100</a:t>
            </a:r>
            <a:endParaRPr lang="en-US" sz="1600" b="1" dirty="0" bmk="">
              <a:solidFill>
                <a:srgbClr val="000000"/>
              </a:solidFill>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2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counter2 : int = </a:t>
            </a:r>
            <a:r>
              <a:rPr kumimoji="0" lang="en-US" sz="1600" b="1" i="0" u="none" strike="noStrike" cap="none" normalizeH="0" baseline="0" dirty="0" smtClean="0" bmk="">
                <a:ln>
                  <a:noFill/>
                </a:ln>
                <a:solidFill>
                  <a:srgbClr val="0000FF"/>
                </a:solidFill>
                <a:effectLst/>
                <a:latin typeface="Courier New" pitchFamily="49" charset="0"/>
                <a:cs typeface="Courier New" pitchFamily="49" charset="0"/>
              </a:rPr>
              <a:t>200</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FF"/>
                </a:solidFill>
                <a:latin typeface="Courier New" pitchFamily="49" charset="0"/>
                <a:cs typeface="Courier New" pitchFamily="49" charset="0"/>
              </a:rPr>
              <a:t> </a:t>
            </a:r>
            <a:r>
              <a:rPr lang="en-US" sz="1600" b="1" dirty="0" smtClean="0" bmk="">
                <a:solidFill>
                  <a:srgbClr val="0000FF"/>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3  print((counter1 &gt; counter2)</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4    ? </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"counter1 is larger than counter2"</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5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8000"/>
                </a:solidFill>
                <a:effectLst/>
                <a:latin typeface="Courier New" pitchFamily="49" charset="0"/>
                <a:cs typeface="Courier New" pitchFamily="49" charset="0"/>
              </a:rPr>
              <a:t>"counter2 is larger than counter1"</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endParaRPr kumimoji="0" lang="en-US" sz="1600" b="1" i="0" u="none" strike="noStrike" cap="none" normalizeH="0" baseline="0" dirty="0" smtClean="0">
              <a:ln>
                <a:noFill/>
              </a:ln>
              <a:solidFill>
                <a:schemeClr val="tx1"/>
              </a:solidFill>
              <a:effectLst/>
              <a:latin typeface="Courier New" pitchFamily="49" charset="0"/>
              <a:cs typeface="Courier New" pitchFamily="49" charset="0"/>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522466"/>
            <a:ext cx="4786667" cy="197333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7" name="Down Arrow 6"/>
          <p:cNvSpPr/>
          <p:nvPr/>
        </p:nvSpPr>
        <p:spPr bwMode="auto">
          <a:xfrm>
            <a:off x="2743200" y="2237839"/>
            <a:ext cx="457200" cy="709136"/>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58627350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chemeClr val="bg1"/>
                </a:solidFill>
              </a:rPr>
              <a:t>Gosu </a:t>
            </a:r>
            <a:r>
              <a:rPr lang="en-US" dirty="0">
                <a:solidFill>
                  <a:schemeClr val="bg1"/>
                </a:solidFill>
              </a:rPr>
              <a:t>overview</a:t>
            </a:r>
          </a:p>
          <a:p>
            <a:r>
              <a:rPr lang="en-US" dirty="0"/>
              <a:t>Gosu Scratchpad</a:t>
            </a:r>
          </a:p>
          <a:p>
            <a:r>
              <a:rPr lang="en-US" dirty="0"/>
              <a:t>Gosu statements</a:t>
            </a:r>
          </a:p>
          <a:p>
            <a:r>
              <a:rPr lang="en-US" dirty="0"/>
              <a:t>Gosu objects</a:t>
            </a:r>
          </a:p>
          <a:p>
            <a:r>
              <a:rPr lang="en-US" dirty="0"/>
              <a:t>Gosu subtypes</a:t>
            </a:r>
          </a:p>
          <a:p>
            <a:endParaRPr lang="en-US" dirty="0"/>
          </a:p>
        </p:txBody>
      </p:sp>
    </p:spTree>
    <p:extLst>
      <p:ext uri="{BB962C8B-B14F-4D97-AF65-F5344CB8AC3E}">
        <p14:creationId xmlns:p14="http://schemas.microsoft.com/office/powerpoint/2010/main" val="2632582653"/>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 LineNumbers"/>
          <p:cNvSpPr/>
          <p:nvPr/>
        </p:nvSpPr>
        <p:spPr bwMode="auto">
          <a:xfrm>
            <a:off x="533400" y="919106"/>
            <a:ext cx="457200" cy="1718844"/>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Guidewire static method libraries</a:t>
            </a:r>
            <a:endParaRPr lang="en-US" dirty="0"/>
          </a:p>
        </p:txBody>
      </p:sp>
      <p:sp>
        <p:nvSpPr>
          <p:cNvPr id="3" name="Content Placeholder 2"/>
          <p:cNvSpPr>
            <a:spLocks noGrp="1"/>
          </p:cNvSpPr>
          <p:nvPr>
            <p:ph idx="1"/>
          </p:nvPr>
        </p:nvSpPr>
        <p:spPr>
          <a:xfrm>
            <a:off x="519113" y="3505201"/>
            <a:ext cx="8318500" cy="2895600"/>
          </a:xfrm>
        </p:spPr>
        <p:txBody>
          <a:bodyPr/>
          <a:lstStyle/>
          <a:p>
            <a:r>
              <a:rPr lang="en-US" dirty="0" smtClean="0"/>
              <a:t>Gosu </a:t>
            </a:r>
            <a:r>
              <a:rPr lang="en-US" dirty="0"/>
              <a:t>supports static members on a type</a:t>
            </a:r>
          </a:p>
          <a:p>
            <a:pPr lvl="1"/>
            <a:r>
              <a:rPr lang="en-US" dirty="0"/>
              <a:t>Variables, functions, and property </a:t>
            </a:r>
            <a:r>
              <a:rPr lang="en-US" dirty="0" smtClean="0"/>
              <a:t>declarations</a:t>
            </a:r>
          </a:p>
          <a:p>
            <a:r>
              <a:rPr lang="en-US" dirty="0" smtClean="0"/>
              <a:t>Reference class and static members</a:t>
            </a:r>
            <a:endParaRPr lang="en-US" dirty="0"/>
          </a:p>
        </p:txBody>
      </p:sp>
      <p:sp>
        <p:nvSpPr>
          <p:cNvPr id="4" name="Rectangle 1"/>
          <p:cNvSpPr>
            <a:spLocks noChangeArrowheads="1"/>
          </p:cNvSpPr>
          <p:nvPr/>
        </p:nvSpPr>
        <p:spPr bwMode="auto">
          <a:xfrm>
            <a:off x="457200" y="914400"/>
            <a:ext cx="8686800"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1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currentDate = </a:t>
            </a:r>
            <a:r>
              <a:rPr lang="en-US" sz="1600" b="1" dirty="0" smtClean="0" bmk="">
                <a:solidFill>
                  <a:srgbClr val="000000"/>
                </a:solidFill>
                <a:latin typeface="Courier New" pitchFamily="49" charset="0"/>
                <a:ea typeface="Times New Roman" pitchFamily="18" charset="0"/>
                <a:cs typeface="Courier New" pitchFamily="49" charset="0"/>
              </a:rPr>
              <a:t>gw.api.util.DateUtil</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.currentDate() </a:t>
            </a:r>
          </a:p>
          <a:p>
            <a:pPr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2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randomNumber = </a:t>
            </a:r>
            <a:r>
              <a:rPr lang="en-US" sz="1600" b="1" dirty="0" smtClean="0" bmk="">
                <a:solidFill>
                  <a:srgbClr val="000000"/>
                </a:solidFill>
                <a:latin typeface="Courier New" pitchFamily="49" charset="0"/>
                <a:ea typeface="Times New Roman" pitchFamily="18" charset="0"/>
                <a:cs typeface="Courier New" pitchFamily="49" charset="0"/>
              </a:rPr>
              <a:t>gw.api.util.Math</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.random(</a:t>
            </a:r>
            <a:r>
              <a:rPr kumimoji="0" lang="en-US" sz="1600" b="1" i="0" u="none" strike="noStrike" cap="none" normalizeH="0" baseline="0" dirty="0" smtClean="0" bmk="">
                <a:ln>
                  <a:noFill/>
                </a:ln>
                <a:solidFill>
                  <a:srgbClr val="0000FF"/>
                </a:solidFill>
                <a:effectLst/>
                <a:latin typeface="Courier New" pitchFamily="49" charset="0"/>
                <a:ea typeface="Times New Roman" pitchFamily="18" charset="0"/>
                <a:cs typeface="Courier New" pitchFamily="49" charset="0"/>
              </a:rPr>
              <a:t>1000</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p>
          <a:p>
            <a:pPr lvl="0"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3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output = </a:t>
            </a:r>
            <a:r>
              <a:rPr lang="en-US" sz="1600" b="1" dirty="0" smtClean="0" bmk="">
                <a:solidFill>
                  <a:srgbClr val="000000"/>
                </a:solidFill>
                <a:latin typeface="Courier New" pitchFamily="49" charset="0"/>
                <a:ea typeface="Times New Roman" pitchFamily="18" charset="0"/>
                <a:cs typeface="Courier New" pitchFamily="49" charset="0"/>
              </a:rPr>
              <a:t>gw.api.util.StringUtil</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.formatDate(</a:t>
            </a:r>
            <a:r>
              <a:rPr lang="en-US" sz="1600" b="1" dirty="0" smtClean="0" bmk="">
                <a:solidFill>
                  <a:srgbClr val="000000"/>
                </a:solidFill>
                <a:latin typeface="Courier New" pitchFamily="49" charset="0"/>
                <a:ea typeface="Times New Roman" pitchFamily="18" charset="0"/>
                <a:cs typeface="Courier New" pitchFamily="49" charset="0"/>
              </a:rPr>
              <a:t>currentDate,</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r>
            <a:b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4                                                </a:t>
            </a:r>
            <a:r>
              <a:rPr kumimoji="0" lang="en-US" sz="1600" b="1" i="0" u="none" strike="noStrike" cap="none" normalizeH="0" dirty="0" smtClean="0" bmk="">
                <a:ln>
                  <a:noFill/>
                </a:ln>
                <a:solidFill>
                  <a:srgbClr val="000000"/>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8000"/>
                </a:solidFill>
                <a:effectLst/>
                <a:latin typeface="Courier New" pitchFamily="49" charset="0"/>
                <a:ea typeface="Times New Roman" pitchFamily="18" charset="0"/>
                <a:cs typeface="Courier New" pitchFamily="49" charset="0"/>
              </a:rPr>
              <a:t>"YYYY-MM-DD"</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5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(randomNumber &gt; </a:t>
            </a:r>
            <a:r>
              <a:rPr kumimoji="0" lang="en-US" sz="1600" b="1" i="0" u="none" strike="noStrike" cap="none" normalizeH="0" baseline="0" dirty="0" smtClean="0" bmk="">
                <a:ln>
                  <a:noFill/>
                </a:ln>
                <a:solidFill>
                  <a:srgbClr val="0000FF"/>
                </a:solidFill>
                <a:effectLst/>
                <a:latin typeface="Courier New" pitchFamily="49" charset="0"/>
                <a:ea typeface="Times New Roman" pitchFamily="18" charset="0"/>
                <a:cs typeface="Courier New" pitchFamily="49" charset="0"/>
              </a:rPr>
              <a:t>500</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 </a:t>
            </a:r>
          </a:p>
          <a:p>
            <a:pPr lvl="0"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6    print (currentDate + </a:t>
            </a:r>
            <a:r>
              <a:rPr lang="en-US" sz="1600" b="1" dirty="0" smtClean="0" bmk="">
                <a:solidFill>
                  <a:srgbClr val="008000"/>
                </a:solidFill>
                <a:latin typeface="Courier New" pitchFamily="49" charset="0"/>
                <a:ea typeface="Times New Roman" pitchFamily="18" charset="0"/>
                <a:cs typeface="Courier New" pitchFamily="49" charset="0"/>
              </a:rPr>
              <a:t>" " </a:t>
            </a:r>
            <a:r>
              <a:rPr lang="en-US" sz="1600" b="1" dirty="0" bmk="">
                <a:solidFill>
                  <a:srgbClr val="000000"/>
                </a:solidFill>
                <a:latin typeface="Courier New" pitchFamily="49" charset="0"/>
                <a:ea typeface="Times New Roman" pitchFamily="18" charset="0"/>
                <a:cs typeface="Courier New" pitchFamily="49" charset="0"/>
              </a:rPr>
              <a:t>+ randomNumber + </a:t>
            </a:r>
            <a:r>
              <a:rPr lang="en-US" sz="1600" b="1" dirty="0" smtClean="0" bmk="">
                <a:solidFill>
                  <a:srgbClr val="008000"/>
                </a:solidFill>
                <a:latin typeface="Courier New" pitchFamily="49" charset="0"/>
                <a:ea typeface="Times New Roman" pitchFamily="18" charset="0"/>
                <a:cs typeface="Courier New" pitchFamily="49" charset="0"/>
              </a:rPr>
              <a:t>" " </a:t>
            </a:r>
            <a:r>
              <a:rPr lang="en-US" sz="1600" b="1" dirty="0" bmk="">
                <a:solidFill>
                  <a:srgbClr val="000000"/>
                </a:solidFill>
                <a:latin typeface="Courier New" pitchFamily="49" charset="0"/>
                <a:ea typeface="Times New Roman" pitchFamily="18" charset="0"/>
                <a:cs typeface="Courier New" pitchFamily="49" charset="0"/>
              </a:rPr>
              <a:t>+ output</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7  </a:t>
            </a:r>
            <a:r>
              <a:rPr kumimoji="0" lang="en-US" sz="16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Courier New" pitchFamily="49" charset="0"/>
              <a:cs typeface="Courier New" pitchFamily="49" charset="0"/>
            </a:endParaRPr>
          </a:p>
        </p:txBody>
      </p:sp>
    </p:spTree>
    <p:extLst>
      <p:ext uri="{BB962C8B-B14F-4D97-AF65-F5344CB8AC3E}">
        <p14:creationId xmlns:p14="http://schemas.microsoft.com/office/powerpoint/2010/main" val="1872451686"/>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 LineNumbers"/>
          <p:cNvSpPr/>
          <p:nvPr/>
        </p:nvSpPr>
        <p:spPr bwMode="auto">
          <a:xfrm>
            <a:off x="533400" y="919105"/>
            <a:ext cx="457200" cy="2211286"/>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Import packages: </a:t>
            </a:r>
            <a:r>
              <a:rPr lang="en-US" dirty="0"/>
              <a:t>uses </a:t>
            </a:r>
            <a:r>
              <a:rPr lang="en-US" dirty="0" smtClean="0"/>
              <a:t>operator</a:t>
            </a:r>
            <a:endParaRPr lang="en-US" dirty="0"/>
          </a:p>
        </p:txBody>
      </p:sp>
      <p:sp>
        <p:nvSpPr>
          <p:cNvPr id="3" name="Content Placeholder 2"/>
          <p:cNvSpPr>
            <a:spLocks noGrp="1"/>
          </p:cNvSpPr>
          <p:nvPr>
            <p:ph idx="1"/>
          </p:nvPr>
        </p:nvSpPr>
        <p:spPr>
          <a:xfrm>
            <a:off x="519113" y="3276599"/>
            <a:ext cx="8318500" cy="3124201"/>
          </a:xfrm>
        </p:spPr>
        <p:txBody>
          <a:bodyPr/>
          <a:lstStyle/>
          <a:p>
            <a:r>
              <a:rPr lang="en-US" dirty="0" smtClean="0"/>
              <a:t>Imports fully </a:t>
            </a:r>
            <a:r>
              <a:rPr lang="en-US" dirty="0"/>
              <a:t>qualified name </a:t>
            </a:r>
            <a:r>
              <a:rPr lang="en-US" dirty="0" smtClean="0"/>
              <a:t>and package</a:t>
            </a:r>
          </a:p>
          <a:p>
            <a:pPr lvl="1"/>
            <a:r>
              <a:rPr lang="en-US" dirty="0"/>
              <a:t>Not a static import (like Java), must reference class in code</a:t>
            </a:r>
          </a:p>
          <a:p>
            <a:pPr lvl="1"/>
            <a:r>
              <a:rPr lang="en-US" dirty="0" smtClean="0"/>
              <a:t>Asterisk (*) to import hierarchy</a:t>
            </a:r>
          </a:p>
          <a:p>
            <a:r>
              <a:rPr lang="en-US" dirty="0" smtClean="0"/>
              <a:t>Studio will suggest class while typing class name</a:t>
            </a:r>
          </a:p>
          <a:p>
            <a:pPr marL="0" indent="0">
              <a:buNone/>
            </a:pPr>
            <a:endParaRPr lang="en-US" dirty="0" smtClean="0"/>
          </a:p>
        </p:txBody>
      </p:sp>
      <p:sp>
        <p:nvSpPr>
          <p:cNvPr id="4" name="Rectangle 1"/>
          <p:cNvSpPr>
            <a:spLocks noChangeArrowheads="1"/>
          </p:cNvSpPr>
          <p:nvPr/>
        </p:nvSpPr>
        <p:spPr bwMode="auto">
          <a:xfrm>
            <a:off x="457200" y="914400"/>
            <a:ext cx="8393323"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1</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uses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gw.api.util.DateUtil </a:t>
            </a:r>
            <a:b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2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uses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gw.api.util.Math</a:t>
            </a:r>
            <a:endParaRPr lang="en-US" sz="1600" b="1" dirty="0" bmk="">
              <a:solidFill>
                <a:srgbClr val="000000"/>
              </a:solidFill>
              <a:latin typeface="Courier New" pitchFamily="49" charset="0"/>
              <a:ea typeface="Times New Roman" pitchFamily="18"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dirty="0" smtClean="0" bmk="">
                <a:ln>
                  <a:noFill/>
                </a:ln>
                <a:solidFill>
                  <a:srgbClr val="000000"/>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3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uses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gw.api.util.StringUtil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4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currentDate = DateUtil.currentDate()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5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randomNumber = Math.random(</a:t>
            </a:r>
            <a:r>
              <a:rPr kumimoji="0" lang="en-US" sz="1600" b="1" i="0" u="none" strike="noStrike" cap="none" normalizeH="0" baseline="0" dirty="0" smtClean="0" bmk="">
                <a:ln>
                  <a:noFill/>
                </a:ln>
                <a:solidFill>
                  <a:srgbClr val="0000FF"/>
                </a:solidFill>
                <a:effectLst/>
                <a:latin typeface="Courier New" pitchFamily="49" charset="0"/>
                <a:ea typeface="Times New Roman" pitchFamily="18" charset="0"/>
                <a:cs typeface="Courier New" pitchFamily="49" charset="0"/>
              </a:rPr>
              <a:t>1000</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6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output = StringUtil.formatDate(currentDate, </a:t>
            </a:r>
            <a:r>
              <a:rPr kumimoji="0" lang="en-US" sz="1600" b="1" i="0" u="none" strike="noStrike" cap="none" normalizeH="0" baseline="0" dirty="0" smtClean="0" bmk="">
                <a:ln>
                  <a:noFill/>
                </a:ln>
                <a:solidFill>
                  <a:srgbClr val="008000"/>
                </a:solidFill>
                <a:effectLst/>
                <a:latin typeface="Courier New" pitchFamily="49" charset="0"/>
                <a:ea typeface="Times New Roman" pitchFamily="18" charset="0"/>
                <a:cs typeface="Courier New" pitchFamily="49" charset="0"/>
              </a:rPr>
              <a:t>"YYYY-MM-DD"</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7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(randomNumber &gt; </a:t>
            </a:r>
            <a:r>
              <a:rPr kumimoji="0" lang="en-US" sz="1600" b="1" i="0" u="none" strike="noStrike" cap="none" normalizeH="0" baseline="0" dirty="0" smtClean="0" bmk="">
                <a:ln>
                  <a:noFill/>
                </a:ln>
                <a:solidFill>
                  <a:srgbClr val="0000FF"/>
                </a:solidFill>
                <a:effectLst/>
                <a:latin typeface="Courier New" pitchFamily="49" charset="0"/>
                <a:ea typeface="Times New Roman" pitchFamily="18" charset="0"/>
                <a:cs typeface="Courier New" pitchFamily="49" charset="0"/>
              </a:rPr>
              <a:t>500</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 </a:t>
            </a:r>
          </a:p>
          <a:p>
            <a:pPr lvl="0"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8    print (currentDate + </a:t>
            </a:r>
            <a:r>
              <a:rPr lang="en-US" sz="1600" b="1" dirty="0" smtClean="0" bmk="">
                <a:solidFill>
                  <a:srgbClr val="008000"/>
                </a:solidFill>
                <a:latin typeface="Courier New" pitchFamily="49" charset="0"/>
                <a:ea typeface="Times New Roman" pitchFamily="18" charset="0"/>
                <a:cs typeface="Courier New" pitchFamily="49" charset="0"/>
              </a:rPr>
              <a:t>" " </a:t>
            </a:r>
            <a:r>
              <a:rPr lang="en-US" sz="1600" b="1" dirty="0" bmk="">
                <a:solidFill>
                  <a:srgbClr val="000000"/>
                </a:solidFill>
                <a:latin typeface="Courier New" pitchFamily="49" charset="0"/>
                <a:ea typeface="Times New Roman" pitchFamily="18" charset="0"/>
                <a:cs typeface="Courier New" pitchFamily="49" charset="0"/>
              </a:rPr>
              <a:t>+ randomNumber + </a:t>
            </a:r>
            <a:r>
              <a:rPr lang="en-US" sz="1600" b="1" dirty="0" smtClean="0" bmk="">
                <a:solidFill>
                  <a:srgbClr val="008000"/>
                </a:solidFill>
                <a:latin typeface="Courier New" pitchFamily="49" charset="0"/>
                <a:ea typeface="Times New Roman" pitchFamily="18" charset="0"/>
                <a:cs typeface="Courier New" pitchFamily="49" charset="0"/>
              </a:rPr>
              <a:t>" " </a:t>
            </a:r>
            <a:r>
              <a:rPr lang="en-US" sz="1600" b="1" dirty="0" bmk="">
                <a:solidFill>
                  <a:srgbClr val="000000"/>
                </a:solidFill>
                <a:latin typeface="Courier New" pitchFamily="49" charset="0"/>
                <a:ea typeface="Times New Roman" pitchFamily="18" charset="0"/>
                <a:cs typeface="Courier New" pitchFamily="49" charset="0"/>
              </a:rPr>
              <a:t>+ output</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r>
              <a:rPr kumimoji="0" lang="en-US" sz="1600" b="1" i="0" u="none" strike="noStrike" cap="none" normalizeH="0" dirty="0" smtClean="0" bmk="">
                <a:ln>
                  <a:noFill/>
                </a:ln>
                <a:solidFill>
                  <a:srgbClr val="000000"/>
                </a:solidFill>
                <a:effectLst/>
                <a:latin typeface="Courier New" pitchFamily="49" charset="0"/>
                <a:ea typeface="Times New Roman" pitchFamily="18" charset="0"/>
                <a:cs typeface="Courier New" pitchFamily="49" charset="0"/>
              </a:rPr>
              <a:t> 9</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p:txBody>
      </p:sp>
      <p:pic>
        <p:nvPicPr>
          <p:cNvPr id="1536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076"/>
          <a:stretch/>
        </p:blipFill>
        <p:spPr bwMode="auto">
          <a:xfrm>
            <a:off x="762000" y="4953000"/>
            <a:ext cx="6629400" cy="793604"/>
          </a:xfrm>
          <a:prstGeom prst="rect">
            <a:avLst/>
          </a:prstGeom>
          <a:noFill/>
          <a:ln w="317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536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6500" y="5219700"/>
            <a:ext cx="3390900" cy="121103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565490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Gosu overview</a:t>
            </a:r>
          </a:p>
          <a:p>
            <a:r>
              <a:rPr lang="en-US" dirty="0"/>
              <a:t>Gosu Scratchpad</a:t>
            </a:r>
          </a:p>
          <a:p>
            <a:r>
              <a:rPr lang="en-US" dirty="0"/>
              <a:t>Gosu statements</a:t>
            </a:r>
          </a:p>
          <a:p>
            <a:r>
              <a:rPr lang="en-US" dirty="0">
                <a:solidFill>
                  <a:schemeClr val="bg1"/>
                </a:solidFill>
              </a:rPr>
              <a:t>Gosu objects</a:t>
            </a:r>
          </a:p>
          <a:p>
            <a:r>
              <a:rPr lang="en-US" dirty="0"/>
              <a:t>Gosu subtypes</a:t>
            </a:r>
          </a:p>
          <a:p>
            <a:endParaRPr lang="en-US" dirty="0"/>
          </a:p>
        </p:txBody>
      </p:sp>
    </p:spTree>
    <p:extLst>
      <p:ext uri="{BB962C8B-B14F-4D97-AF65-F5344CB8AC3E}">
        <p14:creationId xmlns:p14="http://schemas.microsoft.com/office/powerpoint/2010/main" val="4256022487"/>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 LineNumbers"/>
          <p:cNvSpPr/>
          <p:nvPr/>
        </p:nvSpPr>
        <p:spPr bwMode="auto">
          <a:xfrm>
            <a:off x="533400" y="919104"/>
            <a:ext cx="457200" cy="254984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4" name="Title 3"/>
          <p:cNvSpPr>
            <a:spLocks noGrp="1"/>
          </p:cNvSpPr>
          <p:nvPr>
            <p:ph type="title"/>
          </p:nvPr>
        </p:nvSpPr>
        <p:spPr/>
        <p:txBody>
          <a:bodyPr/>
          <a:lstStyle/>
          <a:p>
            <a:r>
              <a:rPr lang="en-US" smtClean="0"/>
              <a:t>Instantiate objects: new operator</a:t>
            </a:r>
            <a:endParaRPr lang="en-US" dirty="0"/>
          </a:p>
        </p:txBody>
      </p:sp>
      <p:sp>
        <p:nvSpPr>
          <p:cNvPr id="5" name="Content Placeholder 4"/>
          <p:cNvSpPr>
            <a:spLocks noGrp="1"/>
          </p:cNvSpPr>
          <p:nvPr>
            <p:ph idx="1"/>
          </p:nvPr>
        </p:nvSpPr>
        <p:spPr>
          <a:xfrm>
            <a:off x="519113" y="3962400"/>
            <a:ext cx="8318500" cy="2438400"/>
          </a:xfrm>
        </p:spPr>
        <p:txBody>
          <a:bodyPr/>
          <a:lstStyle/>
          <a:p>
            <a:r>
              <a:rPr lang="en-US" dirty="0" smtClean="0"/>
              <a:t>Create an instance of a…</a:t>
            </a:r>
          </a:p>
          <a:p>
            <a:pPr lvl="1"/>
            <a:r>
              <a:rPr lang="en-US" dirty="0" smtClean="0"/>
              <a:t>Gosu class, Java class, Array, Guidewire entity type</a:t>
            </a:r>
          </a:p>
          <a:p>
            <a:r>
              <a:rPr lang="en-US" dirty="0"/>
              <a:t>Syntax to create new variable:</a:t>
            </a:r>
            <a:br>
              <a:rPr lang="en-US" dirty="0"/>
            </a:br>
            <a:r>
              <a:rPr lang="en-US" dirty="0"/>
              <a:t>	</a:t>
            </a:r>
            <a:r>
              <a:rPr lang="en-US" sz="2000" b="1" dirty="0">
                <a:latin typeface="Courier New" pitchFamily="49" charset="0"/>
                <a:cs typeface="Courier New" pitchFamily="49" charset="0"/>
              </a:rPr>
              <a:t>var </a:t>
            </a:r>
            <a:r>
              <a:rPr lang="en-US" sz="2000" b="1" dirty="0" err="1">
                <a:latin typeface="Courier New" pitchFamily="49" charset="0"/>
                <a:cs typeface="Courier New" pitchFamily="49" charset="0"/>
              </a:rPr>
              <a:t>objectName</a:t>
            </a:r>
            <a:r>
              <a:rPr lang="en-US" sz="2000" b="1" dirty="0">
                <a:latin typeface="Courier New" pitchFamily="49" charset="0"/>
                <a:cs typeface="Courier New" pitchFamily="49" charset="0"/>
              </a:rPr>
              <a:t> = new datatype()</a:t>
            </a:r>
          </a:p>
          <a:p>
            <a:r>
              <a:rPr lang="en-US" dirty="0"/>
              <a:t>Syntax to set variable to given </a:t>
            </a:r>
            <a:r>
              <a:rPr lang="en-US" dirty="0" smtClean="0"/>
              <a:t>object</a:t>
            </a:r>
          </a:p>
          <a:p>
            <a:pPr marL="400050" lvl="1" indent="0">
              <a:buNone/>
            </a:pPr>
            <a:r>
              <a:rPr lang="en-US" b="1" dirty="0">
                <a:latin typeface="Courier New" pitchFamily="49" charset="0"/>
                <a:cs typeface="Courier New" pitchFamily="49" charset="0"/>
              </a:rPr>
              <a:t>	</a:t>
            </a:r>
            <a:r>
              <a:rPr lang="en-US" b="1" dirty="0" err="1" smtClean="0">
                <a:latin typeface="Courier New" pitchFamily="49" charset="0"/>
                <a:cs typeface="Courier New" pitchFamily="49" charset="0"/>
              </a:rPr>
              <a:t>objectName</a:t>
            </a: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someOtherObject</a:t>
            </a:r>
            <a:endParaRPr lang="en-US" b="1" dirty="0">
              <a:latin typeface="Courier New" pitchFamily="49" charset="0"/>
              <a:cs typeface="Courier New" pitchFamily="49" charset="0"/>
            </a:endParaRPr>
          </a:p>
          <a:p>
            <a:pPr lvl="1"/>
            <a:endParaRPr lang="en-US" dirty="0" smtClean="0"/>
          </a:p>
        </p:txBody>
      </p:sp>
      <p:sp>
        <p:nvSpPr>
          <p:cNvPr id="6" name="rec Code"/>
          <p:cNvSpPr>
            <a:spLocks noChangeArrowheads="1"/>
          </p:cNvSpPr>
          <p:nvPr/>
        </p:nvSpPr>
        <p:spPr bwMode="auto">
          <a:xfrm>
            <a:off x="457200" y="914400"/>
            <a:ext cx="81534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acme.ta.classes.Rectangle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2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3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rectangle1 =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new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Rectangle()</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4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rectangle2 =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new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Rectangle()</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5  rectangle1.Height = </a:t>
            </a:r>
            <a:r>
              <a:rPr kumimoji="0" lang="en-US" sz="1600" b="1" i="0" u="none" strike="noStrike" cap="none" normalizeH="0" baseline="0" dirty="0" smtClean="0" bmk="">
                <a:ln>
                  <a:noFill/>
                </a:ln>
                <a:solidFill>
                  <a:srgbClr val="0000FF"/>
                </a:solidFill>
                <a:effectLst/>
                <a:latin typeface="Courier New" pitchFamily="49" charset="0"/>
                <a:cs typeface="Courier New" pitchFamily="49" charset="0"/>
              </a:rPr>
              <a:t>12</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FF"/>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6  rectangle1.Width = </a:t>
            </a:r>
            <a:r>
              <a:rPr kumimoji="0" lang="en-US" sz="1600" b="1" i="0" u="none" strike="noStrike" cap="none" normalizeH="0" baseline="0" dirty="0" smtClean="0" bmk="">
                <a:ln>
                  <a:noFill/>
                </a:ln>
                <a:solidFill>
                  <a:srgbClr val="0000FF"/>
                </a:solidFill>
                <a:effectLst/>
                <a:latin typeface="Courier New" pitchFamily="49" charset="0"/>
                <a:cs typeface="Courier New" pitchFamily="49" charset="0"/>
              </a:rPr>
              <a:t>8</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FF"/>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7  rectangle2 = rectangle1</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8</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9  print(rectangle1.calculateArea())</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10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print(rectangle2.calculateArea())</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p:txBody>
      </p:sp>
    </p:spTree>
    <p:extLst>
      <p:ext uri="{BB962C8B-B14F-4D97-AF65-F5344CB8AC3E}">
        <p14:creationId xmlns:p14="http://schemas.microsoft.com/office/powerpoint/2010/main" val="245620379"/>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 LineNumbersBG"/>
          <p:cNvSpPr/>
          <p:nvPr/>
        </p:nvSpPr>
        <p:spPr bwMode="auto">
          <a:xfrm>
            <a:off x="533400" y="919104"/>
            <a:ext cx="457200" cy="1519295"/>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Access object properties</a:t>
            </a:r>
          </a:p>
        </p:txBody>
      </p:sp>
      <p:sp>
        <p:nvSpPr>
          <p:cNvPr id="3" name="Content Placeholder 2"/>
          <p:cNvSpPr>
            <a:spLocks noGrp="1"/>
          </p:cNvSpPr>
          <p:nvPr>
            <p:ph idx="1"/>
          </p:nvPr>
        </p:nvSpPr>
        <p:spPr/>
        <p:txBody>
          <a:bodyPr/>
          <a:lstStyle/>
          <a:p>
            <a:r>
              <a:rPr lang="en-US" dirty="0" smtClean="0"/>
              <a:t>Most objects have properties that describe the object</a:t>
            </a:r>
          </a:p>
          <a:p>
            <a:r>
              <a:rPr lang="en-US" dirty="0" smtClean="0"/>
              <a:t>Properties for data backed objects (entities and typelists)  are accessible in Gosu</a:t>
            </a:r>
            <a:endParaRPr lang="en-US" dirty="0"/>
          </a:p>
        </p:txBody>
      </p:sp>
      <p:sp>
        <p:nvSpPr>
          <p:cNvPr id="5" name="recCode"/>
          <p:cNvSpPr>
            <a:spLocks noChangeArrowheads="1"/>
          </p:cNvSpPr>
          <p:nvPr/>
        </p:nvSpPr>
        <p:spPr bwMode="auto">
          <a:xfrm>
            <a:off x="457200" y="914400"/>
            <a:ext cx="8406809" cy="1523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anABDoctor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ta.QueryUtil.findDoctor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"70"</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2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anABDoctor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null</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3    print(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anABDoctor.DisplayName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bmk="">
                <a:solidFill>
                  <a:srgbClr val="008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anABDoctor.Category</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anABDoctor.Specialty</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4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p:txBody>
      </p:sp>
    </p:spTree>
    <p:extLst>
      <p:ext uri="{BB962C8B-B14F-4D97-AF65-F5344CB8AC3E}">
        <p14:creationId xmlns:p14="http://schemas.microsoft.com/office/powerpoint/2010/main" val="3313914198"/>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 LineNumbersBG"/>
          <p:cNvSpPr/>
          <p:nvPr/>
        </p:nvSpPr>
        <p:spPr bwMode="auto">
          <a:xfrm>
            <a:off x="533400" y="919104"/>
            <a:ext cx="457200" cy="3534726"/>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Edit object </a:t>
            </a:r>
            <a:r>
              <a:rPr lang="en-US" dirty="0"/>
              <a:t>properties</a:t>
            </a:r>
          </a:p>
        </p:txBody>
      </p:sp>
      <p:sp>
        <p:nvSpPr>
          <p:cNvPr id="3" name="Content Placeholder 2"/>
          <p:cNvSpPr>
            <a:spLocks noGrp="1"/>
          </p:cNvSpPr>
          <p:nvPr>
            <p:ph idx="1"/>
          </p:nvPr>
        </p:nvSpPr>
        <p:spPr/>
        <p:txBody>
          <a:bodyPr/>
          <a:lstStyle/>
          <a:p>
            <a:r>
              <a:rPr lang="en-US" dirty="0" smtClean="0"/>
              <a:t>Edit entity instance properties within the transaction scope of a writable Gosu bundle</a:t>
            </a:r>
            <a:endParaRPr lang="en-US" dirty="0"/>
          </a:p>
        </p:txBody>
      </p:sp>
      <p:sp>
        <p:nvSpPr>
          <p:cNvPr id="6" name="Rectangle 2"/>
          <p:cNvSpPr>
            <a:spLocks noChangeArrowheads="1"/>
          </p:cNvSpPr>
          <p:nvPr/>
        </p:nvSpPr>
        <p:spPr bwMode="auto">
          <a:xfrm>
            <a:off x="457200" y="914400"/>
            <a:ext cx="84582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1</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gw.transaction.Transaction</a:t>
            </a:r>
            <a:endParaRPr lang="en-US" sz="1600" b="1" dirty="0" bmk="">
              <a:solidFill>
                <a:srgbClr val="000000"/>
              </a:solidFill>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2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gw.api.util.DateUtil</a:t>
            </a:r>
            <a:endParaRPr lang="en-US" sz="1600" b="1" dirty="0" bmk="">
              <a:solidFill>
                <a:srgbClr val="000000"/>
              </a:solidFill>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3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today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DateUtil.currentDate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4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anABDoctor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ta.QueryUtil.findDoctor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"70"</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5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anABDoctor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null</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6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Transaction.runWithNewBundle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aBundle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-&gt;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7    </a:t>
            </a:r>
            <a:r>
              <a:rPr kumimoji="0" lang="en-US" sz="1600" b="1" i="0" u="none" strike="noStrike" cap="none" normalizeH="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anABDoctor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aBundle.add</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anABDoctor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lvl="0" fontAlgn="base">
              <a:spcBef>
                <a:spcPct val="0"/>
              </a:spcBef>
              <a:spcAft>
                <a:spcPct val="0"/>
              </a:spcAf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8</a:t>
            </a: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lang="en-US" sz="1600" b="1" dirty="0" err="1" smtClean="0" bmk="">
                <a:solidFill>
                  <a:srgbClr val="000000"/>
                </a:solidFill>
                <a:latin typeface="Courier New" pitchFamily="49" charset="0"/>
                <a:cs typeface="Courier New" pitchFamily="49" charset="0"/>
              </a:rPr>
              <a:t>anABDoctor.DateOfBirth</a:t>
            </a:r>
            <a:r>
              <a:rPr lang="en-US" sz="1600" b="1" dirty="0" smtClean="0" bmk="">
                <a:solidFill>
                  <a:srgbClr val="000000"/>
                </a:solidFill>
                <a:latin typeface="Courier New" pitchFamily="49" charset="0"/>
                <a:cs typeface="Courier New" pitchFamily="49" charset="0"/>
              </a:rPr>
              <a:t> </a:t>
            </a:r>
            <a:r>
              <a:rPr lang="en-US" sz="1600" b="1" dirty="0" bmk="">
                <a:solidFill>
                  <a:srgbClr val="000000"/>
                </a:solidFill>
                <a:latin typeface="Courier New" pitchFamily="49" charset="0"/>
                <a:cs typeface="Courier New" pitchFamily="49" charset="0"/>
              </a:rPr>
              <a:t>= </a:t>
            </a:r>
            <a:r>
              <a:rPr lang="en-US" sz="1600" b="1" dirty="0" err="1" bmk="">
                <a:solidFill>
                  <a:srgbClr val="000000"/>
                </a:solidFill>
                <a:latin typeface="Courier New" pitchFamily="49" charset="0"/>
                <a:cs typeface="Courier New" pitchFamily="49" charset="0"/>
              </a:rPr>
              <a:t>DateUtil.addYears</a:t>
            </a:r>
            <a:r>
              <a:rPr lang="en-US" sz="1600" b="1" dirty="0" bmk="">
                <a:solidFill>
                  <a:srgbClr val="000000"/>
                </a:solidFill>
                <a:latin typeface="Courier New" pitchFamily="49" charset="0"/>
                <a:cs typeface="Courier New" pitchFamily="49" charset="0"/>
              </a:rPr>
              <a:t>(today,-</a:t>
            </a:r>
            <a:r>
              <a:rPr lang="en-US" sz="1600" b="1" dirty="0" bmk="">
                <a:solidFill>
                  <a:srgbClr val="0000FF"/>
                </a:solidFill>
                <a:latin typeface="Courier New" pitchFamily="49" charset="0"/>
                <a:cs typeface="Courier New" pitchFamily="49" charset="0"/>
              </a:rPr>
              <a:t>35</a:t>
            </a:r>
            <a:r>
              <a:rPr lang="en-US" sz="1600" b="1" dirty="0" bmk="">
                <a:solidFill>
                  <a:srgbClr val="000000"/>
                </a:solidFill>
                <a:latin typeface="Courier New" pitchFamily="49" charset="0"/>
                <a:cs typeface="Courier New" pitchFamily="49" charset="0"/>
              </a:rPr>
              <a:t>)</a:t>
            </a:r>
            <a:endParaRPr kumimoji="0" lang="en-US" sz="1600" b="1" i="0" u="none" strike="noStrike" cap="none" normalizeH="0" baseline="0" dirty="0" smtClean="0" bmk="">
              <a:ln>
                <a:noFill/>
              </a:ln>
              <a:solidFill>
                <a:srgbClr val="000000"/>
              </a:solidFill>
              <a:effectLst/>
              <a:latin typeface="Courier New" pitchFamily="49" charset="0"/>
              <a:cs typeface="Courier New" pitchFamily="49" charset="0"/>
            </a:endParaRPr>
          </a:p>
          <a:p>
            <a:pPr lvl="0" fontAlgn="base">
              <a:spcBef>
                <a:spcPct val="0"/>
              </a:spcBef>
              <a:spcAft>
                <a:spcPct val="0"/>
              </a:spcAft>
            </a:pP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9      </a:t>
            </a:r>
            <a:r>
              <a:rPr lang="en-US" sz="1600" b="1" dirty="0" err="1" smtClean="0" bmk="">
                <a:solidFill>
                  <a:srgbClr val="000000"/>
                </a:solidFill>
                <a:latin typeface="Courier New" pitchFamily="49" charset="0"/>
                <a:cs typeface="Courier New" pitchFamily="49" charset="0"/>
              </a:rPr>
              <a:t>anABDoctor.Occupation</a:t>
            </a:r>
            <a:r>
              <a:rPr lang="en-US" sz="1600" b="1" dirty="0" smtClean="0" bmk="">
                <a:solidFill>
                  <a:srgbClr val="000000"/>
                </a:solidFill>
                <a:latin typeface="Courier New" pitchFamily="49" charset="0"/>
                <a:cs typeface="Courier New" pitchFamily="49" charset="0"/>
              </a:rPr>
              <a:t> </a:t>
            </a:r>
            <a:r>
              <a:rPr lang="en-US" sz="1600" b="1" dirty="0" bmk="">
                <a:solidFill>
                  <a:srgbClr val="000000"/>
                </a:solidFill>
                <a:latin typeface="Courier New" pitchFamily="49" charset="0"/>
                <a:cs typeface="Courier New" pitchFamily="49" charset="0"/>
              </a:rPr>
              <a:t>= </a:t>
            </a:r>
            <a:r>
              <a:rPr lang="en-US" sz="1600" b="1" dirty="0" bmk="">
                <a:solidFill>
                  <a:srgbClr val="008000"/>
                </a:solidFill>
                <a:latin typeface="Courier New" pitchFamily="49" charset="0"/>
                <a:cs typeface="Courier New" pitchFamily="49" charset="0"/>
              </a:rPr>
              <a:t>"Doctor</a:t>
            </a:r>
            <a:r>
              <a:rPr lang="en-US" sz="1600" b="1" dirty="0" smtClean="0" bmk="">
                <a:solidFill>
                  <a:srgbClr val="008000"/>
                </a:solidFill>
                <a:latin typeface="Courier New" pitchFamily="49" charset="0"/>
                <a:cs typeface="Courier New" pitchFamily="49" charset="0"/>
              </a:rPr>
              <a:t>"</a:t>
            </a:r>
            <a:endParaRPr kumimoji="0" lang="en-US" sz="1600" b="1" i="0" u="none" strike="noStrike" cap="none" normalizeH="0" baseline="0" dirty="0" smtClean="0" bmk="">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10     }, </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"su"</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11     print(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anABDoctor.DisplayName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anABDoctor.Occupation</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8000"/>
                </a:solidFill>
                <a:latin typeface="Courier New" pitchFamily="49" charset="0"/>
                <a:cs typeface="Courier New" pitchFamily="49" charset="0"/>
              </a:rPr>
              <a:t> </a:t>
            </a:r>
            <a:r>
              <a:rPr lang="en-US" sz="1600" b="1" dirty="0" smtClean="0" bmk="">
                <a:solidFill>
                  <a:srgbClr val="008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anABDoctor.Age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12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p:txBody>
      </p:sp>
      <p:sp>
        <p:nvSpPr>
          <p:cNvPr id="8" name="Rectangle 7"/>
          <p:cNvSpPr/>
          <p:nvPr/>
        </p:nvSpPr>
        <p:spPr>
          <a:xfrm>
            <a:off x="533400" y="6183868"/>
            <a:ext cx="8153400" cy="369332"/>
          </a:xfrm>
          <a:prstGeom prst="rect">
            <a:avLst/>
          </a:prstGeom>
        </p:spPr>
        <p:txBody>
          <a:bodyPr wrap="square">
            <a:spAutoFit/>
          </a:bodyPr>
          <a:lstStyle/>
          <a:p>
            <a:r>
              <a:rPr lang="en-US" b="1" dirty="0">
                <a:solidFill>
                  <a:schemeClr val="accent1">
                    <a:lumMod val="75000"/>
                  </a:schemeClr>
                </a:solidFill>
              </a:rPr>
              <a:t>NOTE: </a:t>
            </a:r>
            <a:r>
              <a:rPr lang="en-US" b="1" dirty="0" smtClean="0">
                <a:solidFill>
                  <a:schemeClr val="accent1">
                    <a:lumMod val="75000"/>
                  </a:schemeClr>
                </a:solidFill>
              </a:rPr>
              <a:t>Gosu bundles are </a:t>
            </a:r>
            <a:r>
              <a:rPr lang="en-US" b="1" dirty="0">
                <a:solidFill>
                  <a:schemeClr val="accent1">
                    <a:lumMod val="75000"/>
                  </a:schemeClr>
                </a:solidFill>
              </a:rPr>
              <a:t>covered in </a:t>
            </a:r>
            <a:r>
              <a:rPr lang="en-US" b="1" dirty="0" smtClean="0">
                <a:solidFill>
                  <a:schemeClr val="accent1">
                    <a:lumMod val="75000"/>
                  </a:schemeClr>
                </a:solidFill>
              </a:rPr>
              <a:t>later lessons.</a:t>
            </a:r>
            <a:endParaRPr lang="en-US" b="1" dirty="0">
              <a:solidFill>
                <a:schemeClr val="accent1">
                  <a:lumMod val="75000"/>
                </a:schemeClr>
              </a:solidFill>
            </a:endParaRPr>
          </a:p>
        </p:txBody>
      </p:sp>
    </p:spTree>
    <p:extLst>
      <p:ext uri="{BB962C8B-B14F-4D97-AF65-F5344CB8AC3E}">
        <p14:creationId xmlns:p14="http://schemas.microsoft.com/office/powerpoint/2010/main" val="4271177002"/>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Gosu overview</a:t>
            </a:r>
          </a:p>
          <a:p>
            <a:r>
              <a:rPr lang="en-US" dirty="0"/>
              <a:t>Gosu Scratchpad</a:t>
            </a:r>
          </a:p>
          <a:p>
            <a:r>
              <a:rPr lang="en-US" dirty="0"/>
              <a:t>Gosu statements</a:t>
            </a:r>
          </a:p>
          <a:p>
            <a:r>
              <a:rPr lang="en-US" dirty="0"/>
              <a:t>Gosu objects</a:t>
            </a:r>
          </a:p>
          <a:p>
            <a:r>
              <a:rPr lang="en-US" dirty="0">
                <a:solidFill>
                  <a:schemeClr val="bg1"/>
                </a:solidFill>
              </a:rPr>
              <a:t>Gosu subtypes</a:t>
            </a:r>
          </a:p>
          <a:p>
            <a:endParaRPr lang="en-US" dirty="0"/>
          </a:p>
        </p:txBody>
      </p:sp>
    </p:spTree>
    <p:extLst>
      <p:ext uri="{BB962C8B-B14F-4D97-AF65-F5344CB8AC3E}">
        <p14:creationId xmlns:p14="http://schemas.microsoft.com/office/powerpoint/2010/main" val="3720285920"/>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Subtyped entities</a:t>
            </a:r>
            <a:endParaRPr lang="en-US" dirty="0"/>
          </a:p>
        </p:txBody>
      </p:sp>
      <p:sp>
        <p:nvSpPr>
          <p:cNvPr id="4" name="Content Placeholder 3"/>
          <p:cNvSpPr>
            <a:spLocks noGrp="1"/>
          </p:cNvSpPr>
          <p:nvPr>
            <p:ph sz="half" idx="1"/>
          </p:nvPr>
        </p:nvSpPr>
        <p:spPr/>
        <p:txBody>
          <a:bodyPr/>
          <a:lstStyle/>
          <a:p>
            <a:r>
              <a:rPr lang="en-US" dirty="0"/>
              <a:t>Guidewire entities may have subtypes</a:t>
            </a:r>
          </a:p>
          <a:p>
            <a:r>
              <a:rPr lang="en-US" dirty="0"/>
              <a:t>Each subtype inherits the properties and methods of all their supertypes</a:t>
            </a:r>
          </a:p>
          <a:p>
            <a:r>
              <a:rPr lang="en-US" dirty="0"/>
              <a:t>Subtypes typically have their own properties and/or methods</a:t>
            </a:r>
          </a:p>
          <a:p>
            <a:endParaRPr lang="en-US" dirty="0"/>
          </a:p>
        </p:txBody>
      </p:sp>
      <p:pic>
        <p:nvPicPr>
          <p:cNvPr id="5" name="subtyp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6467" y="1346058"/>
            <a:ext cx="1993453" cy="4883292"/>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1823768"/>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pic Runtime"/>
          <p:cNvGrpSpPr/>
          <p:nvPr/>
        </p:nvGrpSpPr>
        <p:grpSpPr>
          <a:xfrm>
            <a:off x="6324600" y="906948"/>
            <a:ext cx="2627462" cy="5493851"/>
            <a:chOff x="4382938" y="910551"/>
            <a:chExt cx="2627462" cy="5414048"/>
          </a:xfrm>
        </p:grpSpPr>
        <p:sp>
          <p:nvSpPr>
            <p:cNvPr id="70" name="Rounded Rectangle 69"/>
            <p:cNvSpPr/>
            <p:nvPr/>
          </p:nvSpPr>
          <p:spPr bwMode="auto">
            <a:xfrm>
              <a:off x="4611538" y="1084052"/>
              <a:ext cx="2398862" cy="5240547"/>
            </a:xfrm>
            <a:prstGeom prst="roundRect">
              <a:avLst>
                <a:gd name="adj" fmla="val 6375"/>
              </a:avLst>
            </a:prstGeom>
            <a:solidFill>
              <a:schemeClr val="tx1"/>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1" name="Rounded Rectangle 70"/>
            <p:cNvSpPr/>
            <p:nvPr/>
          </p:nvSpPr>
          <p:spPr bwMode="auto">
            <a:xfrm>
              <a:off x="4382938" y="910551"/>
              <a:ext cx="1905000" cy="312000"/>
            </a:xfrm>
            <a:prstGeom prst="roundRect">
              <a:avLst>
                <a:gd name="adj" fmla="val 25524"/>
              </a:avLst>
            </a:prstGeom>
            <a:solidFill>
              <a:schemeClr val="tx1"/>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b">
              <a:noAutofit/>
            </a:bodyPr>
            <a:lstStyle/>
            <a:p>
              <a:pPr>
                <a:spcBef>
                  <a:spcPct val="50000"/>
                </a:spcBef>
                <a:spcAft>
                  <a:spcPct val="30000"/>
                </a:spcAft>
                <a:buClr>
                  <a:schemeClr val="tx1"/>
                </a:buClr>
              </a:pPr>
              <a:r>
                <a:rPr lang="en-US" b="1" dirty="0" smtClean="0">
                  <a:solidFill>
                    <a:schemeClr val="bg1"/>
                  </a:solidFill>
                </a:rPr>
                <a:t> Entity subtypes</a:t>
              </a:r>
              <a:endParaRPr lang="en-US" b="1" dirty="0">
                <a:solidFill>
                  <a:schemeClr val="bg1"/>
                </a:solidFill>
              </a:endParaRPr>
            </a:p>
          </p:txBody>
        </p:sp>
      </p:grpSp>
      <p:grpSp>
        <p:nvGrpSpPr>
          <p:cNvPr id="45" name="pic Runtime"/>
          <p:cNvGrpSpPr/>
          <p:nvPr/>
        </p:nvGrpSpPr>
        <p:grpSpPr>
          <a:xfrm>
            <a:off x="4343400" y="910052"/>
            <a:ext cx="1752600" cy="5490748"/>
            <a:chOff x="5257800" y="913608"/>
            <a:chExt cx="1752600" cy="5410991"/>
          </a:xfrm>
        </p:grpSpPr>
        <p:sp>
          <p:nvSpPr>
            <p:cNvPr id="44" name="Rounded Rectangle 43"/>
            <p:cNvSpPr/>
            <p:nvPr/>
          </p:nvSpPr>
          <p:spPr bwMode="auto">
            <a:xfrm>
              <a:off x="5493108" y="1084052"/>
              <a:ext cx="1517292" cy="5240547"/>
            </a:xfrm>
            <a:prstGeom prst="roundRect">
              <a:avLst>
                <a:gd name="adj" fmla="val 6375"/>
              </a:avLst>
            </a:prstGeom>
            <a:solidFill>
              <a:schemeClr val="tx1"/>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6" name="Rounded Rectangle 65"/>
            <p:cNvSpPr/>
            <p:nvPr/>
          </p:nvSpPr>
          <p:spPr bwMode="auto">
            <a:xfrm>
              <a:off x="5257800" y="913608"/>
              <a:ext cx="1364892" cy="529937"/>
            </a:xfrm>
            <a:prstGeom prst="roundRect">
              <a:avLst>
                <a:gd name="adj" fmla="val 10264"/>
              </a:avLst>
            </a:prstGeom>
            <a:solidFill>
              <a:schemeClr val="tx1"/>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b">
              <a:noAutofit/>
            </a:bodyPr>
            <a:lstStyle/>
            <a:p>
              <a:pPr algn="ctr">
                <a:spcBef>
                  <a:spcPct val="50000"/>
                </a:spcBef>
                <a:spcAft>
                  <a:spcPct val="30000"/>
                </a:spcAft>
                <a:buClr>
                  <a:schemeClr val="tx1"/>
                </a:buClr>
              </a:pPr>
              <a:r>
                <a:rPr lang="en-US" b="1" dirty="0" smtClean="0">
                  <a:solidFill>
                    <a:schemeClr val="bg1"/>
                  </a:solidFill>
                </a:rPr>
                <a:t> Run-time </a:t>
              </a:r>
              <a:br>
                <a:rPr lang="en-US" b="1" dirty="0" smtClean="0">
                  <a:solidFill>
                    <a:schemeClr val="bg1"/>
                  </a:solidFill>
                </a:rPr>
              </a:br>
              <a:r>
                <a:rPr lang="en-US" b="1" dirty="0" smtClean="0">
                  <a:solidFill>
                    <a:schemeClr val="bg1"/>
                  </a:solidFill>
                </a:rPr>
                <a:t>memory</a:t>
              </a:r>
              <a:endParaRPr lang="en-US" b="1" dirty="0">
                <a:solidFill>
                  <a:schemeClr val="bg1"/>
                </a:solidFill>
              </a:endParaRPr>
            </a:p>
          </p:txBody>
        </p:sp>
      </p:grpSp>
      <p:pic>
        <p:nvPicPr>
          <p:cNvPr id="2054" name="subtyp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6467" y="1346058"/>
            <a:ext cx="1993453" cy="4883292"/>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Dot notation and subtype casting</a:t>
            </a:r>
            <a:endParaRPr lang="en-US" dirty="0"/>
          </a:p>
        </p:txBody>
      </p:sp>
      <p:sp>
        <p:nvSpPr>
          <p:cNvPr id="3" name="Content Placeholder 2"/>
          <p:cNvSpPr>
            <a:spLocks noGrp="1"/>
          </p:cNvSpPr>
          <p:nvPr>
            <p:ph sz="half" idx="1"/>
          </p:nvPr>
        </p:nvSpPr>
        <p:spPr>
          <a:xfrm>
            <a:off x="519112" y="914401"/>
            <a:ext cx="3545768" cy="5475289"/>
          </a:xfrm>
        </p:spPr>
        <p:txBody>
          <a:bodyPr/>
          <a:lstStyle/>
          <a:p>
            <a:r>
              <a:rPr lang="en-US" dirty="0" smtClean="0"/>
              <a:t>PCF </a:t>
            </a:r>
            <a:r>
              <a:rPr lang="en-US" dirty="0"/>
              <a:t>specifies object</a:t>
            </a:r>
            <a:r>
              <a:rPr lang="en-US" dirty="0" smtClean="0"/>
              <a:t/>
            </a:r>
            <a:br>
              <a:rPr lang="en-US" dirty="0" smtClean="0"/>
            </a:br>
            <a:r>
              <a:rPr lang="en-US" dirty="0" smtClean="0"/>
              <a:t>variable datatype</a:t>
            </a:r>
            <a:br>
              <a:rPr lang="en-US" dirty="0" smtClean="0"/>
            </a:br>
            <a:r>
              <a:rPr lang="en-US" dirty="0" smtClean="0"/>
              <a:t/>
            </a:r>
            <a:br>
              <a:rPr lang="en-US" dirty="0" smtClean="0"/>
            </a:br>
            <a:endParaRPr lang="en-US" dirty="0" smtClean="0"/>
          </a:p>
          <a:p>
            <a:r>
              <a:rPr lang="en-US" dirty="0" smtClean="0"/>
              <a:t>Cast subtype reference</a:t>
            </a:r>
            <a:endParaRPr lang="en-US" dirty="0"/>
          </a:p>
          <a:p>
            <a:endParaRPr lang="en-US" dirty="0" smtClean="0"/>
          </a:p>
          <a:p>
            <a:endParaRPr lang="en-US" dirty="0"/>
          </a:p>
        </p:txBody>
      </p:sp>
      <p:pic>
        <p:nvPicPr>
          <p:cNvPr id="2060"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21999" y="1484172"/>
            <a:ext cx="698178" cy="80528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63" name="Picture 1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21999" y="2703372"/>
            <a:ext cx="698178" cy="80528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64" name="Picture 1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21999" y="4151172"/>
            <a:ext cx="698178" cy="80528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65" name="Picture 1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21999" y="5410200"/>
            <a:ext cx="698178" cy="80528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Text Box 39"/>
          <p:cNvSpPr txBox="1">
            <a:spLocks noChangeArrowheads="1"/>
          </p:cNvSpPr>
          <p:nvPr/>
        </p:nvSpPr>
        <p:spPr bwMode="auto">
          <a:xfrm>
            <a:off x="533401" y="1732002"/>
            <a:ext cx="41148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err="1">
                <a:solidFill>
                  <a:schemeClr val="bg1"/>
                </a:solidFill>
                <a:latin typeface="Courier New" pitchFamily="49" charset="0"/>
              </a:rPr>
              <a:t>var</a:t>
            </a:r>
            <a:r>
              <a:rPr lang="en-US" sz="1800" dirty="0">
                <a:solidFill>
                  <a:schemeClr val="bg1"/>
                </a:solidFill>
                <a:latin typeface="Courier New" pitchFamily="49" charset="0"/>
              </a:rPr>
              <a:t> </a:t>
            </a:r>
            <a:r>
              <a:rPr lang="en-US" sz="1800" dirty="0" smtClean="0">
                <a:solidFill>
                  <a:schemeClr val="bg1"/>
                </a:solidFill>
                <a:latin typeface="Courier New" pitchFamily="49" charset="0"/>
              </a:rPr>
              <a:t>anABContact </a:t>
            </a:r>
            <a:r>
              <a:rPr lang="en-US" sz="1800" dirty="0">
                <a:solidFill>
                  <a:schemeClr val="bg1"/>
                </a:solidFill>
                <a:latin typeface="Courier New" pitchFamily="49" charset="0"/>
              </a:rPr>
              <a:t>: ABContact</a:t>
            </a:r>
          </a:p>
          <a:p>
            <a:pPr algn="l" eaLnBrk="1" hangingPunct="1"/>
            <a:r>
              <a:rPr lang="en-US" sz="1800" dirty="0" err="1" smtClean="0">
                <a:solidFill>
                  <a:schemeClr val="accent2">
                    <a:lumMod val="75000"/>
                  </a:schemeClr>
                </a:solidFill>
                <a:latin typeface="Courier New" pitchFamily="49" charset="0"/>
              </a:rPr>
              <a:t>anABContact.EmailAddress</a:t>
            </a:r>
            <a:endParaRPr lang="en-US" sz="1800" dirty="0">
              <a:solidFill>
                <a:schemeClr val="accent2">
                  <a:lumMod val="75000"/>
                </a:schemeClr>
              </a:solidFill>
              <a:latin typeface="Courier New" pitchFamily="49" charset="0"/>
            </a:endParaRPr>
          </a:p>
        </p:txBody>
      </p:sp>
      <p:sp>
        <p:nvSpPr>
          <p:cNvPr id="61" name="Text Box 39"/>
          <p:cNvSpPr txBox="1">
            <a:spLocks noChangeArrowheads="1"/>
          </p:cNvSpPr>
          <p:nvPr/>
        </p:nvSpPr>
        <p:spPr bwMode="auto">
          <a:xfrm>
            <a:off x="533402" y="3088957"/>
            <a:ext cx="404530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smtClean="0">
                <a:solidFill>
                  <a:schemeClr val="accent5">
                    <a:lumMod val="75000"/>
                  </a:schemeClr>
                </a:solidFill>
                <a:latin typeface="Courier New" pitchFamily="49" charset="0"/>
              </a:rPr>
              <a:t>(anABContact as ABPerson)</a:t>
            </a:r>
            <a:br>
              <a:rPr lang="en-US" sz="1600" dirty="0" smtClean="0">
                <a:solidFill>
                  <a:schemeClr val="accent5">
                    <a:lumMod val="75000"/>
                  </a:schemeClr>
                </a:solidFill>
                <a:latin typeface="Courier New" pitchFamily="49" charset="0"/>
              </a:rPr>
            </a:br>
            <a:r>
              <a:rPr lang="en-US" sz="1600" dirty="0" smtClean="0">
                <a:solidFill>
                  <a:schemeClr val="accent5">
                    <a:lumMod val="75000"/>
                  </a:schemeClr>
                </a:solidFill>
                <a:latin typeface="Courier New" pitchFamily="49" charset="0"/>
              </a:rPr>
              <a:t>.Gender</a:t>
            </a:r>
            <a:endParaRPr lang="en-US" sz="1600" dirty="0">
              <a:solidFill>
                <a:schemeClr val="accent5">
                  <a:lumMod val="75000"/>
                </a:schemeClr>
              </a:solidFill>
              <a:latin typeface="Courier New" pitchFamily="49" charset="0"/>
            </a:endParaRPr>
          </a:p>
        </p:txBody>
      </p:sp>
      <p:sp>
        <p:nvSpPr>
          <p:cNvPr id="62" name="Text Box 39"/>
          <p:cNvSpPr txBox="1">
            <a:spLocks noChangeArrowheads="1"/>
          </p:cNvSpPr>
          <p:nvPr/>
        </p:nvSpPr>
        <p:spPr bwMode="auto">
          <a:xfrm>
            <a:off x="533401" y="4384357"/>
            <a:ext cx="463768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smtClean="0">
                <a:solidFill>
                  <a:schemeClr val="accent3">
                    <a:lumMod val="75000"/>
                  </a:schemeClr>
                </a:solidFill>
                <a:latin typeface="Courier New" pitchFamily="49" charset="0"/>
              </a:rPr>
              <a:t>(anABContact as ABPersonVendor)</a:t>
            </a:r>
            <a:br>
              <a:rPr lang="en-US" sz="1600" dirty="0" smtClean="0">
                <a:solidFill>
                  <a:schemeClr val="accent3">
                    <a:lumMod val="75000"/>
                  </a:schemeClr>
                </a:solidFill>
                <a:latin typeface="Courier New" pitchFamily="49" charset="0"/>
              </a:rPr>
            </a:br>
            <a:r>
              <a:rPr lang="en-US" sz="1600" dirty="0" smtClean="0">
                <a:solidFill>
                  <a:schemeClr val="accent3">
                    <a:lumMod val="75000"/>
                  </a:schemeClr>
                </a:solidFill>
                <a:latin typeface="Courier New" pitchFamily="49" charset="0"/>
              </a:rPr>
              <a:t>.</a:t>
            </a:r>
            <a:r>
              <a:rPr lang="en-US" sz="1600" dirty="0" err="1" smtClean="0">
                <a:solidFill>
                  <a:schemeClr val="accent3">
                    <a:lumMod val="75000"/>
                  </a:schemeClr>
                </a:solidFill>
                <a:latin typeface="Courier New" pitchFamily="49" charset="0"/>
              </a:rPr>
              <a:t>SelfEmployed_Ext</a:t>
            </a:r>
            <a:endParaRPr lang="en-US" sz="1600" dirty="0">
              <a:solidFill>
                <a:schemeClr val="accent3">
                  <a:lumMod val="75000"/>
                </a:schemeClr>
              </a:solidFill>
              <a:latin typeface="Courier New" pitchFamily="49" charset="0"/>
            </a:endParaRPr>
          </a:p>
        </p:txBody>
      </p:sp>
      <p:sp>
        <p:nvSpPr>
          <p:cNvPr id="63" name="Text Box 39"/>
          <p:cNvSpPr txBox="1">
            <a:spLocks noChangeArrowheads="1"/>
          </p:cNvSpPr>
          <p:nvPr/>
        </p:nvSpPr>
        <p:spPr bwMode="auto">
          <a:xfrm>
            <a:off x="542677" y="5679757"/>
            <a:ext cx="381670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smtClean="0">
                <a:solidFill>
                  <a:schemeClr val="accent4">
                    <a:lumMod val="75000"/>
                  </a:schemeClr>
                </a:solidFill>
                <a:latin typeface="Courier New" pitchFamily="49" charset="0"/>
              </a:rPr>
              <a:t>(anABContact as ABDoctor)</a:t>
            </a:r>
          </a:p>
          <a:p>
            <a:pPr algn="l" eaLnBrk="1" hangingPunct="1"/>
            <a:r>
              <a:rPr lang="en-US" sz="1600" dirty="0" smtClean="0">
                <a:solidFill>
                  <a:schemeClr val="accent4">
                    <a:lumMod val="75000"/>
                  </a:schemeClr>
                </a:solidFill>
                <a:latin typeface="Courier New" pitchFamily="49" charset="0"/>
              </a:rPr>
              <a:t>.</a:t>
            </a:r>
            <a:r>
              <a:rPr lang="en-US" sz="1600" dirty="0" err="1" smtClean="0">
                <a:solidFill>
                  <a:schemeClr val="accent4">
                    <a:lumMod val="75000"/>
                  </a:schemeClr>
                </a:solidFill>
                <a:latin typeface="Courier New" pitchFamily="49" charset="0"/>
              </a:rPr>
              <a:t>MedicalLicense</a:t>
            </a:r>
            <a:endParaRPr lang="en-US" sz="1600" dirty="0">
              <a:solidFill>
                <a:schemeClr val="accent4">
                  <a:lumMod val="75000"/>
                </a:schemeClr>
              </a:solidFill>
              <a:latin typeface="Courier New" pitchFamily="49" charset="0"/>
            </a:endParaRPr>
          </a:p>
        </p:txBody>
      </p:sp>
      <p:cxnSp>
        <p:nvCxnSpPr>
          <p:cNvPr id="177" name="Straight Connector 176"/>
          <p:cNvCxnSpPr/>
          <p:nvPr/>
        </p:nvCxnSpPr>
        <p:spPr bwMode="auto">
          <a:xfrm flipV="1">
            <a:off x="5257800" y="1447801"/>
            <a:ext cx="644188" cy="533400"/>
          </a:xfrm>
          <a:prstGeom prst="line">
            <a:avLst/>
          </a:prstGeom>
          <a:noFill/>
          <a:ln w="28575" cap="flat" cmpd="sng" algn="ctr">
            <a:solidFill>
              <a:schemeClr val="accent2">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44" name="Straight Connector 143"/>
          <p:cNvCxnSpPr/>
          <p:nvPr/>
        </p:nvCxnSpPr>
        <p:spPr bwMode="auto">
          <a:xfrm flipV="1">
            <a:off x="5257800" y="1981200"/>
            <a:ext cx="644188" cy="152400"/>
          </a:xfrm>
          <a:prstGeom prst="line">
            <a:avLst/>
          </a:prstGeom>
          <a:noFill/>
          <a:ln w="28575" cap="flat" cmpd="sng" algn="ctr">
            <a:solidFill>
              <a:schemeClr val="accent2">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86" name="Straight Connector 185"/>
          <p:cNvCxnSpPr/>
          <p:nvPr/>
        </p:nvCxnSpPr>
        <p:spPr bwMode="auto">
          <a:xfrm flipV="1">
            <a:off x="5894246" y="1447800"/>
            <a:ext cx="887554" cy="1"/>
          </a:xfrm>
          <a:prstGeom prst="line">
            <a:avLst/>
          </a:prstGeom>
          <a:noFill/>
          <a:ln w="28575" cap="flat" cmpd="sng" algn="ctr">
            <a:solidFill>
              <a:schemeClr val="accent2">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91" name="Straight Connector 190"/>
          <p:cNvCxnSpPr/>
          <p:nvPr/>
        </p:nvCxnSpPr>
        <p:spPr bwMode="auto">
          <a:xfrm>
            <a:off x="5921006" y="1989513"/>
            <a:ext cx="860364" cy="0"/>
          </a:xfrm>
          <a:prstGeom prst="line">
            <a:avLst/>
          </a:prstGeom>
          <a:noFill/>
          <a:ln w="28575" cap="flat" cmpd="sng" algn="ctr">
            <a:solidFill>
              <a:schemeClr val="accent2">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01" name="Straight Connector 200"/>
          <p:cNvCxnSpPr/>
          <p:nvPr/>
        </p:nvCxnSpPr>
        <p:spPr bwMode="auto">
          <a:xfrm flipV="1">
            <a:off x="5257800" y="1566949"/>
            <a:ext cx="669145" cy="1633451"/>
          </a:xfrm>
          <a:prstGeom prst="line">
            <a:avLst/>
          </a:prstGeom>
          <a:noFill/>
          <a:ln w="28575" cap="flat" cmpd="sng" algn="ctr">
            <a:solidFill>
              <a:schemeClr val="accent5">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02" name="Straight Connector 201"/>
          <p:cNvCxnSpPr/>
          <p:nvPr/>
        </p:nvCxnSpPr>
        <p:spPr bwMode="auto">
          <a:xfrm>
            <a:off x="5257800" y="3352800"/>
            <a:ext cx="669145" cy="389102"/>
          </a:xfrm>
          <a:prstGeom prst="line">
            <a:avLst/>
          </a:prstGeom>
          <a:noFill/>
          <a:ln w="28575" cap="flat" cmpd="sng" algn="ctr">
            <a:solidFill>
              <a:schemeClr val="accent5">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03" name="Straight Connector 202"/>
          <p:cNvCxnSpPr/>
          <p:nvPr/>
        </p:nvCxnSpPr>
        <p:spPr bwMode="auto">
          <a:xfrm>
            <a:off x="5929836" y="1575259"/>
            <a:ext cx="838857" cy="2"/>
          </a:xfrm>
          <a:prstGeom prst="line">
            <a:avLst/>
          </a:prstGeom>
          <a:noFill/>
          <a:ln w="28575" cap="flat" cmpd="sng" algn="ctr">
            <a:solidFill>
              <a:schemeClr val="accent5">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04" name="Straight Connector 203"/>
          <p:cNvCxnSpPr/>
          <p:nvPr/>
        </p:nvCxnSpPr>
        <p:spPr bwMode="auto">
          <a:xfrm>
            <a:off x="5925514" y="3732731"/>
            <a:ext cx="870953" cy="0"/>
          </a:xfrm>
          <a:prstGeom prst="line">
            <a:avLst/>
          </a:prstGeom>
          <a:noFill/>
          <a:ln w="28575" cap="flat" cmpd="sng" algn="ctr">
            <a:solidFill>
              <a:schemeClr val="accent5">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18" name="Straight Connector 217"/>
          <p:cNvCxnSpPr/>
          <p:nvPr/>
        </p:nvCxnSpPr>
        <p:spPr bwMode="auto">
          <a:xfrm flipV="1">
            <a:off x="5334013" y="1711035"/>
            <a:ext cx="646625" cy="2895600"/>
          </a:xfrm>
          <a:prstGeom prst="line">
            <a:avLst/>
          </a:prstGeom>
          <a:noFill/>
          <a:ln w="28575" cap="flat" cmpd="sng" algn="ctr">
            <a:solidFill>
              <a:schemeClr val="accent3">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19" name="Straight Connector 218"/>
          <p:cNvCxnSpPr/>
          <p:nvPr/>
        </p:nvCxnSpPr>
        <p:spPr bwMode="auto">
          <a:xfrm>
            <a:off x="5980638" y="1711035"/>
            <a:ext cx="801162" cy="0"/>
          </a:xfrm>
          <a:prstGeom prst="line">
            <a:avLst/>
          </a:prstGeom>
          <a:noFill/>
          <a:ln w="28575" cap="flat" cmpd="sng" algn="ctr">
            <a:solidFill>
              <a:schemeClr val="accent3">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21" name="Straight Connector 220"/>
          <p:cNvCxnSpPr/>
          <p:nvPr/>
        </p:nvCxnSpPr>
        <p:spPr bwMode="auto">
          <a:xfrm flipV="1">
            <a:off x="5853409" y="4953000"/>
            <a:ext cx="906347" cy="3456"/>
          </a:xfrm>
          <a:prstGeom prst="line">
            <a:avLst/>
          </a:prstGeom>
          <a:noFill/>
          <a:ln w="28575" cap="flat" cmpd="sng" algn="ctr">
            <a:solidFill>
              <a:schemeClr val="accent3">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30" name="Straight Connector 229"/>
          <p:cNvCxnSpPr/>
          <p:nvPr/>
        </p:nvCxnSpPr>
        <p:spPr bwMode="auto">
          <a:xfrm flipV="1">
            <a:off x="5342326" y="1853562"/>
            <a:ext cx="726275" cy="3980586"/>
          </a:xfrm>
          <a:prstGeom prst="line">
            <a:avLst/>
          </a:prstGeom>
          <a:noFill/>
          <a:ln w="28575" cap="flat" cmpd="sng" algn="ctr">
            <a:solidFill>
              <a:schemeClr val="accent4">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31" name="Straight Connector 230"/>
          <p:cNvCxnSpPr/>
          <p:nvPr/>
        </p:nvCxnSpPr>
        <p:spPr bwMode="auto">
          <a:xfrm>
            <a:off x="6060288" y="1853131"/>
            <a:ext cx="741462" cy="0"/>
          </a:xfrm>
          <a:prstGeom prst="line">
            <a:avLst/>
          </a:prstGeom>
          <a:noFill/>
          <a:ln w="28575" cap="flat" cmpd="sng" algn="ctr">
            <a:solidFill>
              <a:schemeClr val="accent4">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43" name="Straight Connector 242"/>
          <p:cNvCxnSpPr/>
          <p:nvPr/>
        </p:nvCxnSpPr>
        <p:spPr bwMode="auto">
          <a:xfrm>
            <a:off x="6096000" y="6096000"/>
            <a:ext cx="698069" cy="0"/>
          </a:xfrm>
          <a:prstGeom prst="line">
            <a:avLst/>
          </a:prstGeom>
          <a:noFill/>
          <a:ln w="28575" cap="flat" cmpd="sng" algn="ctr">
            <a:solidFill>
              <a:schemeClr val="accent4">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46" name="Straight Connector 245"/>
          <p:cNvCxnSpPr/>
          <p:nvPr/>
        </p:nvCxnSpPr>
        <p:spPr bwMode="auto">
          <a:xfrm>
            <a:off x="5334013" y="4724400"/>
            <a:ext cx="516745" cy="232056"/>
          </a:xfrm>
          <a:prstGeom prst="line">
            <a:avLst/>
          </a:prstGeom>
          <a:noFill/>
          <a:ln w="28575" cap="flat" cmpd="sng" algn="ctr">
            <a:solidFill>
              <a:schemeClr val="accent3">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51" name="Straight Connector 250"/>
          <p:cNvCxnSpPr/>
          <p:nvPr/>
        </p:nvCxnSpPr>
        <p:spPr bwMode="auto">
          <a:xfrm>
            <a:off x="5370662" y="6019800"/>
            <a:ext cx="725338" cy="76200"/>
          </a:xfrm>
          <a:prstGeom prst="line">
            <a:avLst/>
          </a:prstGeom>
          <a:noFill/>
          <a:ln w="28575" cap="flat" cmpd="sng" algn="ctr">
            <a:solidFill>
              <a:schemeClr val="accent4">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564443892"/>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 LineNumbersBG"/>
          <p:cNvSpPr/>
          <p:nvPr/>
        </p:nvSpPr>
        <p:spPr bwMode="auto">
          <a:xfrm>
            <a:off x="533400" y="919103"/>
            <a:ext cx="457200" cy="4170163"/>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Direct reference of subtype properties</a:t>
            </a:r>
            <a:endParaRPr lang="en-US" dirty="0"/>
          </a:p>
        </p:txBody>
      </p:sp>
      <p:sp>
        <p:nvSpPr>
          <p:cNvPr id="3" name="Content Placeholder 2"/>
          <p:cNvSpPr>
            <a:spLocks noGrp="1"/>
          </p:cNvSpPr>
          <p:nvPr>
            <p:ph idx="1"/>
          </p:nvPr>
        </p:nvSpPr>
        <p:spPr>
          <a:xfrm>
            <a:off x="519113" y="5257800"/>
            <a:ext cx="8318500" cy="1143000"/>
          </a:xfrm>
        </p:spPr>
        <p:txBody>
          <a:bodyPr/>
          <a:lstStyle/>
          <a:p>
            <a:r>
              <a:rPr lang="en-US" dirty="0" smtClean="0"/>
              <a:t>Only can reference properties at subtype and above</a:t>
            </a:r>
          </a:p>
          <a:p>
            <a:pPr lvl="1"/>
            <a:r>
              <a:rPr lang="en-US" dirty="0" smtClean="0"/>
              <a:t>Lines 5-8 execute</a:t>
            </a:r>
          </a:p>
          <a:p>
            <a:pPr lvl="1"/>
            <a:r>
              <a:rPr lang="en-US" dirty="0" smtClean="0"/>
              <a:t>Lines 13-16 won't execute: </a:t>
            </a:r>
            <a:r>
              <a:rPr lang="en-US" i="1" dirty="0" smtClean="0"/>
              <a:t>No property descriptor found</a:t>
            </a:r>
            <a:endParaRPr lang="en-US" i="1" dirty="0"/>
          </a:p>
        </p:txBody>
      </p:sp>
      <p:sp>
        <p:nvSpPr>
          <p:cNvPr id="4" name="Rectangle 1"/>
          <p:cNvSpPr>
            <a:spLocks noChangeArrowheads="1"/>
          </p:cNvSpPr>
          <p:nvPr/>
        </p:nvSpPr>
        <p:spPr bwMode="auto">
          <a:xfrm>
            <a:off x="457200" y="903506"/>
            <a:ext cx="8686800"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fontAlgn="base">
              <a:spcBef>
                <a:spcPct val="0"/>
              </a:spcBef>
              <a:spcAft>
                <a:spcPct val="0"/>
              </a:spcAf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out : String</a:t>
            </a:r>
            <a:r>
              <a:rPr kumimoji="0" lang="en-US" sz="1600" b="1" i="0" u="none" strike="noStrike" cap="none" normalizeH="0" dirty="0" smtClean="0" bmk="">
                <a:ln>
                  <a:noFill/>
                </a:ln>
                <a:solidFill>
                  <a:srgbClr val="000000"/>
                </a:solidFill>
                <a:effectLst/>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lang="en-US" sz="1600" b="1" dirty="0" smtClean="0" bmk="">
                <a:solidFill>
                  <a:srgbClr val="008000"/>
                </a:solidFill>
                <a:latin typeface="Courier New" pitchFamily="49" charset="0"/>
                <a:cs typeface="Courier New" pitchFamily="49" charset="0"/>
              </a:rPr>
              <a: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2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anABDoctor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ta.QueryUtil.findDoctor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"70"</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t>//ABDoctor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3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4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anABDoctor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null</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5    out += anABDoctor.EmailAddress1  </a:t>
            </a:r>
            <a: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t>//ABContact defines</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6    out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anABDoctor.Gender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t>//ABPerson defines</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7    out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anABDoctor.SelfEmployeed_Ext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t>//ABPersonVendor defines</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8    out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anABDoctor.Specialty</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t>//ABDoctor defines</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9  }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10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11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anABContact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ta.QueryUtil.findContact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"70"</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t>//ABContact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12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(anABContact!=</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null</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13    out += anABContact.EmailAddress1  </a:t>
            </a:r>
            <a: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t>//ABContact defines</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14    out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anABContact.Gender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t>//ABPerson defines</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15    out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anABContact.SelfEmployeed_Ext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t>//ABPersonVendor defines</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16    out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anABContact.Specialty</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t>//ABDoctor defines</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17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p:txBody>
      </p:sp>
      <p:sp>
        <p:nvSpPr>
          <p:cNvPr id="8" name="Rectangle 7"/>
          <p:cNvSpPr/>
          <p:nvPr/>
        </p:nvSpPr>
        <p:spPr>
          <a:xfrm>
            <a:off x="2285999" y="4048767"/>
            <a:ext cx="2209801" cy="246221"/>
          </a:xfrm>
          <a:prstGeom prst="rect">
            <a:avLst/>
          </a:prstGeom>
          <a:solidFill>
            <a:schemeClr val="accent1">
              <a:lumMod val="40000"/>
              <a:lumOff val="60000"/>
            </a:schemeClr>
          </a:solidFill>
        </p:spPr>
        <p:txBody>
          <a:bodyPr wrap="square" lIns="0" tIns="0" rIns="0" bIns="0">
            <a:spAutoFit/>
          </a:bodyPr>
          <a:lstStyle/>
          <a:p>
            <a:r>
              <a:rPr lang="en-US" sz="1600" b="1" dirty="0" err="1" smtClean="0" bmk="">
                <a:solidFill>
                  <a:srgbClr val="000000"/>
                </a:solidFill>
                <a:latin typeface="Courier New" pitchFamily="49" charset="0"/>
                <a:cs typeface="Courier New" pitchFamily="49" charset="0"/>
              </a:rPr>
              <a:t>anABContact.Gender</a:t>
            </a:r>
            <a:endParaRPr lang="en-US" sz="1600" dirty="0"/>
          </a:p>
        </p:txBody>
      </p:sp>
      <p:sp>
        <p:nvSpPr>
          <p:cNvPr id="9" name="Rectangle 8"/>
          <p:cNvSpPr/>
          <p:nvPr/>
        </p:nvSpPr>
        <p:spPr>
          <a:xfrm>
            <a:off x="2285999" y="4314038"/>
            <a:ext cx="3581401" cy="260274"/>
          </a:xfrm>
          <a:prstGeom prst="rect">
            <a:avLst/>
          </a:prstGeom>
          <a:solidFill>
            <a:schemeClr val="accent1">
              <a:lumMod val="40000"/>
              <a:lumOff val="60000"/>
            </a:schemeClr>
          </a:solidFill>
        </p:spPr>
        <p:txBody>
          <a:bodyPr wrap="none" lIns="0" tIns="0" rIns="0" bIns="0">
            <a:noAutofit/>
          </a:bodyPr>
          <a:lstStyle/>
          <a:p>
            <a:r>
              <a:rPr lang="en-US" sz="1600" b="1" dirty="0" err="1" smtClean="0" bmk="">
                <a:solidFill>
                  <a:srgbClr val="000000"/>
                </a:solidFill>
                <a:latin typeface="Courier New" pitchFamily="49" charset="0"/>
                <a:cs typeface="Courier New" pitchFamily="49" charset="0"/>
              </a:rPr>
              <a:t>anABContact.SelfEmployeed_Ext</a:t>
            </a:r>
            <a:endParaRPr lang="en-US" sz="1600" dirty="0"/>
          </a:p>
        </p:txBody>
      </p:sp>
      <p:sp>
        <p:nvSpPr>
          <p:cNvPr id="10" name="Rectangle 9"/>
          <p:cNvSpPr/>
          <p:nvPr/>
        </p:nvSpPr>
        <p:spPr>
          <a:xfrm>
            <a:off x="2285998" y="4562882"/>
            <a:ext cx="2590801" cy="237718"/>
          </a:xfrm>
          <a:prstGeom prst="rect">
            <a:avLst/>
          </a:prstGeom>
          <a:solidFill>
            <a:schemeClr val="accent1">
              <a:lumMod val="40000"/>
              <a:lumOff val="60000"/>
            </a:schemeClr>
          </a:solidFill>
        </p:spPr>
        <p:txBody>
          <a:bodyPr wrap="square" lIns="0" tIns="0" rIns="0" bIns="0">
            <a:noAutofit/>
          </a:bodyPr>
          <a:lstStyle/>
          <a:p>
            <a:r>
              <a:rPr lang="en-US" sz="1600" b="1" dirty="0" err="1" smtClean="0" bmk="">
                <a:solidFill>
                  <a:srgbClr val="000000"/>
                </a:solidFill>
                <a:latin typeface="Courier New" pitchFamily="49" charset="0"/>
                <a:cs typeface="Courier New" pitchFamily="49" charset="0"/>
              </a:rPr>
              <a:t>anABContact.Specialty</a:t>
            </a:r>
            <a:endParaRPr lang="en-US" sz="1600" dirty="0"/>
          </a:p>
        </p:txBody>
      </p:sp>
      <p:sp>
        <p:nvSpPr>
          <p:cNvPr id="23" name="Left Brace 22"/>
          <p:cNvSpPr/>
          <p:nvPr/>
        </p:nvSpPr>
        <p:spPr bwMode="auto">
          <a:xfrm>
            <a:off x="438150" y="4112333"/>
            <a:ext cx="228600" cy="635570"/>
          </a:xfrm>
          <a:prstGeom prst="leftBrace">
            <a:avLst/>
          </a:prstGeom>
          <a:noFill/>
          <a:ln w="28575"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Tree>
    <p:extLst>
      <p:ext uri="{BB962C8B-B14F-4D97-AF65-F5344CB8AC3E}">
        <p14:creationId xmlns:p14="http://schemas.microsoft.com/office/powerpoint/2010/main" val="153104584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Guidewire Gosu</a:t>
            </a:r>
          </a:p>
        </p:txBody>
      </p:sp>
      <p:sp>
        <p:nvSpPr>
          <p:cNvPr id="4" name="Content Placeholder 3"/>
          <p:cNvSpPr>
            <a:spLocks noGrp="1"/>
          </p:cNvSpPr>
          <p:nvPr>
            <p:ph sz="half" idx="1"/>
          </p:nvPr>
        </p:nvSpPr>
        <p:spPr/>
        <p:txBody>
          <a:bodyPr/>
          <a:lstStyle/>
          <a:p>
            <a:r>
              <a:rPr lang="en-US" dirty="0" smtClean="0"/>
              <a:t>Guidewire's </a:t>
            </a:r>
            <a:r>
              <a:rPr lang="en-US" dirty="0"/>
              <a:t>programming language</a:t>
            </a:r>
          </a:p>
          <a:p>
            <a:pPr lvl="1"/>
            <a:r>
              <a:rPr lang="en-US" dirty="0" smtClean="0"/>
              <a:t>Similar </a:t>
            </a:r>
            <a:r>
              <a:rPr lang="en-US" dirty="0"/>
              <a:t>to </a:t>
            </a:r>
            <a:r>
              <a:rPr lang="en-US" dirty="0" smtClean="0"/>
              <a:t>Java and compatible with Java</a:t>
            </a:r>
          </a:p>
          <a:p>
            <a:pPr lvl="1"/>
            <a:r>
              <a:rPr lang="en-US" dirty="0"/>
              <a:t>Has elements of both procedural </a:t>
            </a:r>
            <a:r>
              <a:rPr lang="en-US" dirty="0" smtClean="0"/>
              <a:t/>
            </a:r>
            <a:br>
              <a:rPr lang="en-US" dirty="0" smtClean="0"/>
            </a:br>
            <a:r>
              <a:rPr lang="en-US" dirty="0" smtClean="0"/>
              <a:t>and </a:t>
            </a:r>
            <a:r>
              <a:rPr lang="en-US" dirty="0"/>
              <a:t>object-oriented programming languages</a:t>
            </a:r>
          </a:p>
          <a:p>
            <a:r>
              <a:rPr lang="en-US" dirty="0" smtClean="0"/>
              <a:t>Executes </a:t>
            </a:r>
            <a:r>
              <a:rPr lang="en-US" dirty="0"/>
              <a:t>fundamental application behavior</a:t>
            </a:r>
          </a:p>
          <a:p>
            <a:r>
              <a:rPr lang="en-US" dirty="0" smtClean="0"/>
              <a:t>Manages </a:t>
            </a:r>
            <a:r>
              <a:rPr lang="en-US" dirty="0"/>
              <a:t>complex business </a:t>
            </a:r>
            <a:r>
              <a:rPr lang="en-US" dirty="0" smtClean="0"/>
              <a:t>processes</a:t>
            </a:r>
          </a:p>
          <a:p>
            <a:r>
              <a:rPr lang="en-US" dirty="0" smtClean="0"/>
              <a:t>Executes hierarchical business rules </a:t>
            </a:r>
            <a:endParaRPr lang="en-US" dirty="0"/>
          </a:p>
          <a:p>
            <a:r>
              <a:rPr lang="en-US" dirty="0"/>
              <a:t>Specifies dynamic </a:t>
            </a:r>
            <a:r>
              <a:rPr lang="en-US" dirty="0" smtClean="0"/>
              <a:t>user interface behavior</a:t>
            </a:r>
          </a:p>
          <a:p>
            <a:endParaRPr lang="en-US" dirty="0"/>
          </a:p>
          <a:p>
            <a:endParaRPr lang="en-US" dirty="0"/>
          </a:p>
        </p:txBody>
      </p:sp>
      <p:pic>
        <p:nvPicPr>
          <p:cNvPr id="5" name="icon GWRE app" descr="icon_TrainingAp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48391" y="968394"/>
            <a:ext cx="1069878" cy="106684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4264" y="2265248"/>
            <a:ext cx="1638133" cy="46002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92121257"/>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 LineNumbersBG"/>
          <p:cNvSpPr/>
          <p:nvPr/>
        </p:nvSpPr>
        <p:spPr bwMode="auto">
          <a:xfrm>
            <a:off x="533400" y="919103"/>
            <a:ext cx="457200" cy="1954173"/>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Indirect reference of subtype properties</a:t>
            </a:r>
            <a:endParaRPr lang="en-US" dirty="0"/>
          </a:p>
        </p:txBody>
      </p:sp>
      <p:sp>
        <p:nvSpPr>
          <p:cNvPr id="3" name="Content Placeholder 2"/>
          <p:cNvSpPr>
            <a:spLocks noGrp="1"/>
          </p:cNvSpPr>
          <p:nvPr>
            <p:ph idx="1"/>
          </p:nvPr>
        </p:nvSpPr>
        <p:spPr/>
        <p:txBody>
          <a:bodyPr/>
          <a:lstStyle/>
          <a:p>
            <a:r>
              <a:rPr lang="en-US" dirty="0" smtClean="0"/>
              <a:t>Possible to coerce from supertype to subtype</a:t>
            </a:r>
          </a:p>
          <a:p>
            <a:pPr lvl="1"/>
            <a:r>
              <a:rPr lang="en-US" dirty="0" smtClean="0"/>
              <a:t>Access subtype properties</a:t>
            </a:r>
          </a:p>
          <a:p>
            <a:pPr lvl="1"/>
            <a:r>
              <a:rPr lang="en-US" dirty="0" smtClean="0"/>
              <a:t>Lines 13-16 coerce from supertype to subtype</a:t>
            </a:r>
          </a:p>
          <a:p>
            <a:pPr lvl="1"/>
            <a:r>
              <a:rPr lang="en-US" dirty="0"/>
              <a:t>Affects type inference</a:t>
            </a:r>
          </a:p>
          <a:p>
            <a:r>
              <a:rPr lang="en-US" dirty="0" smtClean="0"/>
              <a:t>Syntax:</a:t>
            </a:r>
          </a:p>
          <a:p>
            <a:pPr lvl="1"/>
            <a:r>
              <a:rPr lang="en-US" b="1" dirty="0" smtClean="0">
                <a:latin typeface="Courier New" pitchFamily="49" charset="0"/>
                <a:cs typeface="Courier New" pitchFamily="49" charset="0"/>
              </a:rPr>
              <a:t>(object as </a:t>
            </a:r>
            <a:r>
              <a:rPr lang="en-US" b="1" dirty="0" err="1" smtClean="0">
                <a:latin typeface="Courier New" pitchFamily="49" charset="0"/>
                <a:cs typeface="Courier New" pitchFamily="49" charset="0"/>
              </a:rPr>
              <a:t>childSubtype</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propertyOrMethod</a:t>
            </a:r>
            <a:endParaRPr lang="en-US" b="1" dirty="0">
              <a:latin typeface="Courier New" pitchFamily="49" charset="0"/>
              <a:cs typeface="Courier New" pitchFamily="49" charset="0"/>
            </a:endParaRPr>
          </a:p>
        </p:txBody>
      </p:sp>
      <p:sp>
        <p:nvSpPr>
          <p:cNvPr id="4" name="Rectangle 1"/>
          <p:cNvSpPr>
            <a:spLocks noChangeArrowheads="1"/>
          </p:cNvSpPr>
          <p:nvPr/>
        </p:nvSpPr>
        <p:spPr bwMode="auto">
          <a:xfrm>
            <a:off x="457200" y="903506"/>
            <a:ext cx="8686800"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fontAlgn="base">
              <a:spcBef>
                <a:spcPct val="0"/>
              </a:spcBef>
              <a:spcAft>
                <a:spcPct val="0"/>
              </a:spcAf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lang="en-US" sz="1600" b="1" dirty="0" smtClean="0" bmk="">
                <a:solidFill>
                  <a:srgbClr val="000080"/>
                </a:solidFill>
                <a:latin typeface="Courier New" pitchFamily="49" charset="0"/>
                <a:cs typeface="Courier New" pitchFamily="49" charset="0"/>
              </a:rPr>
              <a:t>var </a:t>
            </a:r>
            <a:r>
              <a:rPr lang="en-US" sz="1600" b="1" dirty="0" smtClean="0" bmk="">
                <a:solidFill>
                  <a:srgbClr val="000000"/>
                </a:solidFill>
                <a:latin typeface="Courier New" pitchFamily="49" charset="0"/>
                <a:cs typeface="Courier New" pitchFamily="49" charset="0"/>
              </a:rPr>
              <a:t>out : </a:t>
            </a:r>
            <a:r>
              <a:rPr lang="en-US" sz="1600" b="1" dirty="0" bmk="">
                <a:solidFill>
                  <a:srgbClr val="000000"/>
                </a:solidFill>
                <a:latin typeface="Courier New" pitchFamily="49" charset="0"/>
                <a:cs typeface="Courier New" pitchFamily="49" charset="0"/>
              </a:rPr>
              <a:t>String = </a:t>
            </a:r>
            <a:r>
              <a:rPr lang="en-US" sz="1600" b="1" dirty="0" bmk="">
                <a:solidFill>
                  <a:srgbClr val="008000"/>
                </a:solidFill>
                <a:latin typeface="Courier New" pitchFamily="49" charset="0"/>
                <a:cs typeface="Courier New" pitchFamily="49" charset="0"/>
              </a:rPr>
              <a: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11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anABContact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ta.QueryUtil.findContact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"70"</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t>//ABContact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12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(anABContact!=</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null</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13    out += anABContact.EmailAddress1</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14    out += (anABContact </a:t>
            </a:r>
            <a:r>
              <a:rPr lang="en-US" sz="1600" b="1" dirty="0" smtClean="0" bmk="">
                <a:solidFill>
                  <a:srgbClr val="000080"/>
                </a:solidFill>
                <a:latin typeface="Courier New" pitchFamily="49" charset="0"/>
                <a:cs typeface="Courier New" pitchFamily="49" charset="0"/>
              </a:rPr>
              <a:t>as </a:t>
            </a:r>
            <a:r>
              <a:rPr lang="en-US" sz="1600" b="1" dirty="0" smtClean="0" bmk="">
                <a:solidFill>
                  <a:srgbClr val="000000"/>
                </a:solidFill>
                <a:latin typeface="Courier New" pitchFamily="49" charset="0"/>
                <a:cs typeface="Courier New" pitchFamily="49" charset="0"/>
              </a:rPr>
              <a:t>ABPerson).G</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ender</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15    out += (anABContact</a:t>
            </a:r>
            <a:r>
              <a:rPr lang="en-US" sz="1600" b="1" dirty="0" smtClean="0" bmk="">
                <a:solidFill>
                  <a:srgbClr val="000080"/>
                </a:solidFill>
                <a:latin typeface="Courier New" pitchFamily="49" charset="0"/>
                <a:cs typeface="Courier New" pitchFamily="49" charset="0"/>
              </a:rPr>
              <a:t> </a:t>
            </a:r>
            <a:r>
              <a:rPr lang="en-US" sz="1600" b="1" dirty="0" bmk="">
                <a:solidFill>
                  <a:srgbClr val="000080"/>
                </a:solidFill>
                <a:latin typeface="Courier New" pitchFamily="49" charset="0"/>
                <a:cs typeface="Courier New" pitchFamily="49" charset="0"/>
              </a:rPr>
              <a:t>as </a:t>
            </a:r>
            <a:r>
              <a:rPr lang="en-US" sz="1600" b="1" dirty="0" smtClean="0" bmk="">
                <a:solidFill>
                  <a:srgbClr val="000000"/>
                </a:solidFill>
                <a:latin typeface="Courier New" pitchFamily="49" charset="0"/>
                <a:cs typeface="Courier New" pitchFamily="49" charset="0"/>
              </a:rPr>
              <a:t>ABPersonVendor)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SelfEmployeed_Ext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16    out += (anABContact </a:t>
            </a:r>
            <a:r>
              <a:rPr lang="en-US" sz="1600" b="1" dirty="0" bmk="">
                <a:solidFill>
                  <a:srgbClr val="000080"/>
                </a:solidFill>
                <a:latin typeface="Courier New" pitchFamily="49" charset="0"/>
                <a:cs typeface="Courier New" pitchFamily="49" charset="0"/>
              </a:rPr>
              <a:t>as </a:t>
            </a:r>
            <a:r>
              <a:rPr lang="en-US" sz="1600" b="1" dirty="0" smtClean="0" bmk="">
                <a:solidFill>
                  <a:srgbClr val="000000"/>
                </a:solidFill>
                <a:latin typeface="Courier New" pitchFamily="49" charset="0"/>
                <a:cs typeface="Courier New" pitchFamily="49" charset="0"/>
              </a:rPr>
              <a:t>ABDoctor)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.Specialty</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17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p:txBody>
      </p:sp>
    </p:spTree>
    <p:extLst>
      <p:ext uri="{BB962C8B-B14F-4D97-AF65-F5344CB8AC3E}">
        <p14:creationId xmlns:p14="http://schemas.microsoft.com/office/powerpoint/2010/main" val="1133320779"/>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 LineNumbersBG"/>
          <p:cNvSpPr/>
          <p:nvPr/>
        </p:nvSpPr>
        <p:spPr bwMode="auto">
          <a:xfrm>
            <a:off x="533400" y="919103"/>
            <a:ext cx="457200" cy="3652897"/>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Subtype property</a:t>
            </a:r>
            <a:endParaRPr lang="en-US" dirty="0"/>
          </a:p>
        </p:txBody>
      </p:sp>
      <p:sp>
        <p:nvSpPr>
          <p:cNvPr id="5" name="Content Placeholder 4"/>
          <p:cNvSpPr>
            <a:spLocks noGrp="1"/>
          </p:cNvSpPr>
          <p:nvPr>
            <p:ph idx="1"/>
          </p:nvPr>
        </p:nvSpPr>
        <p:spPr>
          <a:xfrm>
            <a:off x="519113" y="5029200"/>
            <a:ext cx="8318500" cy="1371600"/>
          </a:xfrm>
        </p:spPr>
        <p:txBody>
          <a:bodyPr/>
          <a:lstStyle/>
          <a:p>
            <a:r>
              <a:rPr lang="en-US" dirty="0" smtClean="0"/>
              <a:t>An entity's Subtype property is a typekey field of the entity subtypes</a:t>
            </a:r>
            <a:endParaRPr lang="en-US" dirty="0"/>
          </a:p>
        </p:txBody>
      </p:sp>
      <p:sp>
        <p:nvSpPr>
          <p:cNvPr id="4" name="Rectangle 1"/>
          <p:cNvSpPr>
            <a:spLocks noChangeArrowheads="1"/>
          </p:cNvSpPr>
          <p:nvPr/>
        </p:nvSpPr>
        <p:spPr bwMode="auto">
          <a:xfrm>
            <a:off x="457200" y="914400"/>
            <a:ext cx="9149275"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out : String = </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2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anABContact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ta.QueryUtil.findContact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"70"</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3  out += anABContact.EmailAddress1 </a:t>
            </a:r>
          </a:p>
          <a:p>
            <a:pPr lvl="0" fontAlgn="base">
              <a:spcBef>
                <a:spcPct val="0"/>
              </a:spcBef>
              <a:spcAft>
                <a:spcPct val="0"/>
              </a:spcAf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4  </a:t>
            </a:r>
            <a:r>
              <a:rPr lang="en-US" sz="1600" b="1" i="1" dirty="0" smtClean="0" bmk="">
                <a:solidFill>
                  <a:srgbClr val="808080"/>
                </a:solidFill>
                <a:latin typeface="Courier New" pitchFamily="49" charset="0"/>
                <a:cs typeface="Courier New" pitchFamily="49" charset="0"/>
              </a:rPr>
              <a:t>/ * Begin condition statements for subtypes */</a:t>
            </a:r>
            <a:endParaRPr kumimoji="0" lang="en-US" sz="1600" b="1" i="0" u="none" strike="noStrike" cap="none" normalizeH="0" baseline="0" dirty="0" smtClean="0" bmk="">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5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anABContact.Subtype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typekey.ABContact.TC_ABPERSON</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6    out += (anABContact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as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ABPerson).Gender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7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8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anABContact.Subtype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typekey.ABContact.TC_ABPERSONVENDOR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9    out += (anABContact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as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ABPersonVendor).</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SelfEmployeed_Ext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10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11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anABContact.Subtype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typekey.ABContact.TC_ABDOCTOR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12    out += (anABContact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as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ABDoctor).Specialty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13  } </a:t>
            </a:r>
          </a:p>
          <a:p>
            <a:pPr fontAlgn="base">
              <a:spcBef>
                <a:spcPct val="0"/>
              </a:spcBef>
              <a:spcAft>
                <a:spcPct val="0"/>
              </a:spcAft>
            </a:pP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14  </a:t>
            </a:r>
            <a:r>
              <a:rPr lang="en-US" sz="1600" b="1" i="1" dirty="0" bmk="">
                <a:solidFill>
                  <a:srgbClr val="808080"/>
                </a:solidFill>
                <a:latin typeface="Courier New" pitchFamily="49" charset="0"/>
                <a:cs typeface="Courier New" pitchFamily="49" charset="0"/>
              </a:rPr>
              <a:t>/ * </a:t>
            </a:r>
            <a:r>
              <a:rPr lang="en-US" sz="1600" b="1" i="1" dirty="0" smtClean="0" bmk="">
                <a:solidFill>
                  <a:srgbClr val="808080"/>
                </a:solidFill>
                <a:latin typeface="Courier New" pitchFamily="49" charset="0"/>
                <a:cs typeface="Courier New" pitchFamily="49" charset="0"/>
              </a:rPr>
              <a:t>End </a:t>
            </a:r>
            <a:r>
              <a:rPr lang="en-US" sz="1600" b="1" i="1" dirty="0" bmk="">
                <a:solidFill>
                  <a:srgbClr val="808080"/>
                </a:solidFill>
                <a:latin typeface="Courier New" pitchFamily="49" charset="0"/>
                <a:cs typeface="Courier New" pitchFamily="49" charset="0"/>
              </a:rPr>
              <a:t>condition statements for subtypes </a:t>
            </a:r>
            <a:r>
              <a:rPr lang="en-US" sz="1600" b="1" i="1" dirty="0" smtClean="0" bmk="">
                <a:solidFill>
                  <a:srgbClr val="808080"/>
                </a:solidFill>
                <a:latin typeface="Courier New" pitchFamily="49" charset="0"/>
                <a:cs typeface="Courier New" pitchFamily="49" charset="0"/>
              </a:rPr>
              <a:t>*/</a:t>
            </a:r>
            <a:endParaRPr kumimoji="0" lang="en-US" sz="1600" b="1" i="0" u="none" strike="noStrike" cap="none" normalizeH="0" baseline="0" dirty="0" smtClean="0" bmk="">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15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print(out)</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p:txBody>
      </p:sp>
    </p:spTree>
    <p:extLst>
      <p:ext uri="{BB962C8B-B14F-4D97-AF65-F5344CB8AC3E}">
        <p14:creationId xmlns:p14="http://schemas.microsoft.com/office/powerpoint/2010/main" val="536146238"/>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checking: </a:t>
            </a:r>
            <a:r>
              <a:rPr lang="en-US" dirty="0" err="1" smtClean="0"/>
              <a:t>typeis</a:t>
            </a:r>
            <a:r>
              <a:rPr lang="en-US" dirty="0" smtClean="0"/>
              <a:t> operator</a:t>
            </a:r>
            <a:endParaRPr lang="en-US" dirty="0"/>
          </a:p>
        </p:txBody>
      </p:sp>
      <p:sp>
        <p:nvSpPr>
          <p:cNvPr id="3" name="Content Placeholder 2"/>
          <p:cNvSpPr>
            <a:spLocks noGrp="1"/>
          </p:cNvSpPr>
          <p:nvPr>
            <p:ph idx="1"/>
          </p:nvPr>
        </p:nvSpPr>
        <p:spPr>
          <a:xfrm>
            <a:off x="519113" y="5029200"/>
            <a:ext cx="8318500" cy="1371600"/>
          </a:xfrm>
        </p:spPr>
        <p:txBody>
          <a:bodyPr/>
          <a:lstStyle/>
          <a:p>
            <a:r>
              <a:rPr lang="en-US" dirty="0" smtClean="0"/>
              <a:t>Compare </a:t>
            </a:r>
            <a:r>
              <a:rPr lang="en-US" dirty="0"/>
              <a:t>an expression’s type with a specified </a:t>
            </a:r>
            <a:r>
              <a:rPr lang="en-US" dirty="0" smtClean="0"/>
              <a:t>type</a:t>
            </a:r>
          </a:p>
          <a:p>
            <a:r>
              <a:rPr lang="en-US" dirty="0" smtClean="0"/>
              <a:t>Automatic downcasting when in expression of if block</a:t>
            </a:r>
          </a:p>
          <a:p>
            <a:pPr lvl="1"/>
            <a:r>
              <a:rPr lang="en-US" dirty="0" smtClean="0"/>
              <a:t>No need to cast the object explicitly</a:t>
            </a:r>
            <a:endParaRPr lang="en-US" dirty="0"/>
          </a:p>
        </p:txBody>
      </p:sp>
      <p:sp>
        <p:nvSpPr>
          <p:cNvPr id="4" name="rec LineNumbersBG"/>
          <p:cNvSpPr/>
          <p:nvPr/>
        </p:nvSpPr>
        <p:spPr bwMode="auto">
          <a:xfrm>
            <a:off x="533400" y="919103"/>
            <a:ext cx="457200" cy="3652897"/>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5" name="Rectangle 1"/>
          <p:cNvSpPr>
            <a:spLocks noChangeArrowheads="1"/>
          </p:cNvSpPr>
          <p:nvPr/>
        </p:nvSpPr>
        <p:spPr bwMode="auto">
          <a:xfrm>
            <a:off x="457200" y="914400"/>
            <a:ext cx="9149275"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out : String = </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2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anABContact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ta.QueryUtil.findContact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"70"</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3  out += anABContact.EmailAddress1 </a:t>
            </a:r>
          </a:p>
          <a:p>
            <a:pPr lvl="0" fontAlgn="base">
              <a:spcBef>
                <a:spcPct val="0"/>
              </a:spcBef>
              <a:spcAft>
                <a:spcPct val="0"/>
              </a:spcAf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4  </a:t>
            </a:r>
            <a:r>
              <a:rPr lang="en-US" sz="1600" b="1" i="1" dirty="0" smtClean="0" bmk="">
                <a:solidFill>
                  <a:srgbClr val="808080"/>
                </a:solidFill>
                <a:latin typeface="Courier New" pitchFamily="49" charset="0"/>
                <a:cs typeface="Courier New" pitchFamily="49" charset="0"/>
              </a:rPr>
              <a:t>/ * Begin condition statements for subtype with downcasting */</a:t>
            </a:r>
            <a:endParaRPr kumimoji="0" lang="en-US" sz="1600" b="1" i="0" u="none" strike="noStrike" cap="none" normalizeH="0" baseline="0" dirty="0" smtClean="0" bmk="">
              <a:ln>
                <a:noFill/>
              </a:ln>
              <a:solidFill>
                <a:srgbClr val="000000"/>
              </a:solidFill>
              <a:effectLst/>
              <a:latin typeface="Courier New" pitchFamily="49" charset="0"/>
              <a:cs typeface="Courier New" pitchFamily="49" charset="0"/>
            </a:endParaRPr>
          </a:p>
          <a:p>
            <a:pPr lvl="0" fontAlgn="base">
              <a:spcBef>
                <a:spcPct val="0"/>
              </a:spcBef>
              <a:spcAft>
                <a:spcPct val="0"/>
              </a:spcAf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5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(anABContact </a:t>
            </a:r>
            <a:r>
              <a:rPr lang="en-US" sz="1600" b="1" dirty="0" err="1" smtClean="0" bmk="">
                <a:solidFill>
                  <a:srgbClr val="000080"/>
                </a:solidFill>
                <a:latin typeface="Courier New" pitchFamily="49" charset="0"/>
                <a:cs typeface="Courier New" pitchFamily="49" charset="0"/>
              </a:rPr>
              <a:t>typeis</a:t>
            </a:r>
            <a:r>
              <a:rPr lang="en-US" sz="1600" b="1" dirty="0" smtClean="0" bmk="">
                <a:solidFill>
                  <a:srgbClr val="000080"/>
                </a:solidFill>
                <a:latin typeface="Courier New" pitchFamily="49" charset="0"/>
                <a:cs typeface="Courier New" pitchFamily="49" charset="0"/>
              </a:rPr>
              <a:t> </a:t>
            </a:r>
            <a:r>
              <a:rPr lang="en-US" sz="1600" b="1" dirty="0" bmk="">
                <a:solidFill>
                  <a:srgbClr val="000000"/>
                </a:solidFill>
                <a:latin typeface="Courier New" pitchFamily="49" charset="0"/>
                <a:cs typeface="Courier New" pitchFamily="49" charset="0"/>
              </a:rPr>
              <a:t>ABPerson)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6    out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anABContact.Gender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7  } </a:t>
            </a:r>
          </a:p>
          <a:p>
            <a:pPr lvl="0" fontAlgn="base">
              <a:spcBef>
                <a:spcPct val="0"/>
              </a:spcBef>
              <a:spcAft>
                <a:spcPct val="0"/>
              </a:spcAf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8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(anABContact</a:t>
            </a:r>
            <a:r>
              <a:rPr kumimoji="0" lang="en-US" sz="1600" b="1" i="0" u="none" strike="noStrike" cap="none" normalizeH="0" dirty="0" smtClean="0" bmk="">
                <a:ln>
                  <a:noFill/>
                </a:ln>
                <a:solidFill>
                  <a:srgbClr val="000000"/>
                </a:solidFill>
                <a:effectLst/>
                <a:latin typeface="Courier New" pitchFamily="49" charset="0"/>
                <a:cs typeface="Courier New" pitchFamily="49" charset="0"/>
              </a:rPr>
              <a:t> </a:t>
            </a:r>
            <a:r>
              <a:rPr lang="en-US" sz="1600" b="1" dirty="0" err="1" bmk="">
                <a:solidFill>
                  <a:srgbClr val="000080"/>
                </a:solidFill>
                <a:latin typeface="Courier New" pitchFamily="49" charset="0"/>
                <a:cs typeface="Courier New" pitchFamily="49" charset="0"/>
              </a:rPr>
              <a:t>typeis</a:t>
            </a:r>
            <a:r>
              <a:rPr lang="en-US" sz="1600" b="1" dirty="0" bmk="">
                <a:solidFill>
                  <a:srgbClr val="000080"/>
                </a:solidFill>
                <a:latin typeface="Courier New" pitchFamily="49" charset="0"/>
                <a:cs typeface="Courier New" pitchFamily="49" charset="0"/>
              </a:rPr>
              <a:t> </a:t>
            </a:r>
            <a:r>
              <a:rPr lang="en-US" sz="1600" b="1" dirty="0" bmk="">
                <a:solidFill>
                  <a:srgbClr val="000000"/>
                </a:solidFill>
                <a:latin typeface="Courier New" pitchFamily="49" charset="0"/>
                <a:cs typeface="Courier New" pitchFamily="49" charset="0"/>
              </a:rPr>
              <a:t>ABPersonVendor</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lvl="0" fontAlgn="base">
              <a:spcBef>
                <a:spcPct val="0"/>
              </a:spcBef>
              <a:spcAft>
                <a:spcPct val="0"/>
              </a:spcAf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9    out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anABContact.SelfEmployeed_Ext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10  } </a:t>
            </a:r>
          </a:p>
          <a:p>
            <a:pPr lvl="0" fontAlgn="base">
              <a:spcBef>
                <a:spcPct val="0"/>
              </a:spcBef>
              <a:spcAft>
                <a:spcPct val="0"/>
              </a:spcAf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11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(anABContact </a:t>
            </a:r>
            <a:r>
              <a:rPr lang="en-US" sz="1600" b="1" dirty="0" err="1" bmk="">
                <a:solidFill>
                  <a:srgbClr val="000080"/>
                </a:solidFill>
                <a:latin typeface="Courier New" pitchFamily="49" charset="0"/>
                <a:cs typeface="Courier New" pitchFamily="49" charset="0"/>
              </a:rPr>
              <a:t>typeis</a:t>
            </a:r>
            <a:r>
              <a:rPr lang="en-US" sz="1600" b="1" dirty="0" bmk="">
                <a:solidFill>
                  <a:srgbClr val="000080"/>
                </a:solidFill>
                <a:latin typeface="Courier New" pitchFamily="49" charset="0"/>
                <a:cs typeface="Courier New" pitchFamily="49" charset="0"/>
              </a:rPr>
              <a:t> </a:t>
            </a:r>
            <a:r>
              <a:rPr lang="en-US" sz="1600" b="1" dirty="0" bmk="">
                <a:solidFill>
                  <a:srgbClr val="000000"/>
                </a:solidFill>
                <a:latin typeface="Courier New" pitchFamily="49" charset="0"/>
                <a:cs typeface="Courier New" pitchFamily="49" charset="0"/>
              </a:rPr>
              <a:t>ABDoctor</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lvl="0" fontAlgn="base">
              <a:spcBef>
                <a:spcPct val="0"/>
              </a:spcBef>
              <a:spcAft>
                <a:spcPct val="0"/>
              </a:spcAf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12    out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anABContact.Specialty</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13  } </a:t>
            </a:r>
          </a:p>
          <a:p>
            <a:pPr fontAlgn="base">
              <a:spcBef>
                <a:spcPct val="0"/>
              </a:spcBef>
              <a:spcAft>
                <a:spcPct val="0"/>
              </a:spcAft>
            </a:pP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14  </a:t>
            </a:r>
            <a:r>
              <a:rPr lang="en-US" sz="1600" b="1" i="1" dirty="0" bmk="">
                <a:solidFill>
                  <a:srgbClr val="808080"/>
                </a:solidFill>
                <a:latin typeface="Courier New" pitchFamily="49" charset="0"/>
                <a:cs typeface="Courier New" pitchFamily="49" charset="0"/>
              </a:rPr>
              <a:t>/ * </a:t>
            </a:r>
            <a:r>
              <a:rPr lang="en-US" sz="1600" b="1" i="1" dirty="0" smtClean="0" bmk="">
                <a:solidFill>
                  <a:srgbClr val="808080"/>
                </a:solidFill>
                <a:latin typeface="Courier New" pitchFamily="49" charset="0"/>
                <a:cs typeface="Courier New" pitchFamily="49" charset="0"/>
              </a:rPr>
              <a:t>End </a:t>
            </a:r>
            <a:r>
              <a:rPr lang="en-US" sz="1600" b="1" i="1" dirty="0" bmk="">
                <a:solidFill>
                  <a:srgbClr val="808080"/>
                </a:solidFill>
                <a:latin typeface="Courier New" pitchFamily="49" charset="0"/>
                <a:cs typeface="Courier New" pitchFamily="49" charset="0"/>
              </a:rPr>
              <a:t>condition statements for subtypes </a:t>
            </a:r>
            <a:r>
              <a:rPr lang="en-US" sz="1600" b="1" i="1" dirty="0" smtClean="0" bmk="">
                <a:solidFill>
                  <a:srgbClr val="808080"/>
                </a:solidFill>
                <a:latin typeface="Courier New" pitchFamily="49" charset="0"/>
                <a:cs typeface="Courier New" pitchFamily="49" charset="0"/>
              </a:rPr>
              <a:t>with downcasting*/</a:t>
            </a:r>
            <a:endParaRPr kumimoji="0" lang="en-US" sz="1600" b="1" i="0" u="none" strike="noStrike" cap="none" normalizeH="0" baseline="0" dirty="0" smtClean="0" bmk="">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15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print(out)</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p:txBody>
      </p:sp>
    </p:spTree>
    <p:extLst>
      <p:ext uri="{BB962C8B-B14F-4D97-AF65-F5344CB8AC3E}">
        <p14:creationId xmlns:p14="http://schemas.microsoft.com/office/powerpoint/2010/main" val="2611106006"/>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ways that Guidewire applications use Gosu</a:t>
            </a:r>
          </a:p>
          <a:p>
            <a:pPr lvl="1"/>
            <a:r>
              <a:rPr lang="en-US" dirty="0"/>
              <a:t>Write Gosu using basic Gosu syntax</a:t>
            </a:r>
          </a:p>
          <a:p>
            <a:pPr lvl="1"/>
            <a:r>
              <a:rPr lang="en-US" dirty="0"/>
              <a:t>Describe Studio features that aid in the writing of Gosu</a:t>
            </a:r>
          </a:p>
          <a:p>
            <a:pPr lvl="1"/>
            <a:endParaRPr lang="en-US" dirty="0"/>
          </a:p>
        </p:txBody>
      </p:sp>
    </p:spTree>
    <p:extLst>
      <p:ext uri="{BB962C8B-B14F-4D97-AF65-F5344CB8AC3E}">
        <p14:creationId xmlns:p14="http://schemas.microsoft.com/office/powerpoint/2010/main" val="306334402"/>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Name three Gosu primitives.</a:t>
            </a:r>
          </a:p>
          <a:p>
            <a:r>
              <a:rPr lang="en-US" dirty="0" smtClean="0"/>
              <a:t>When does Scratchpad use…</a:t>
            </a:r>
          </a:p>
          <a:p>
            <a:pPr marL="857250" lvl="1" indent="-457200">
              <a:buFont typeface="+mj-lt"/>
              <a:buAutoNum type="alphaLcParenR"/>
            </a:pPr>
            <a:r>
              <a:rPr lang="en-US" dirty="0" smtClean="0"/>
              <a:t>the Gosu Guidewire Community Release complier? </a:t>
            </a:r>
          </a:p>
          <a:p>
            <a:pPr marL="857250" lvl="1" indent="-457200">
              <a:buFont typeface="+mj-lt"/>
              <a:buAutoNum type="alphaLcParenR"/>
            </a:pPr>
            <a:r>
              <a:rPr lang="en-US" dirty="0" smtClean="0"/>
              <a:t>the Gosu Guidewire Platform  complier?</a:t>
            </a:r>
          </a:p>
          <a:p>
            <a:r>
              <a:rPr lang="en-US" dirty="0" smtClean="0"/>
              <a:t>For a class named </a:t>
            </a:r>
            <a:r>
              <a:rPr lang="en-US" dirty="0" err="1" smtClean="0"/>
              <a:t>DateUtil</a:t>
            </a:r>
            <a:r>
              <a:rPr lang="en-US" dirty="0" smtClean="0"/>
              <a:t>, Gosu Scratchpad suggests four different packages.  How can you specify which to use throughout your Gosu Scratchpad code?</a:t>
            </a:r>
          </a:p>
          <a:p>
            <a:r>
              <a:rPr lang="en-US" dirty="0"/>
              <a:t>Your code returns various subtype objects.  How can you test to see if a given object has a specific property without throwing an exception.</a:t>
            </a:r>
          </a:p>
        </p:txBody>
      </p:sp>
    </p:spTree>
    <p:extLst>
      <p:ext uri="{BB962C8B-B14F-4D97-AF65-F5344CB8AC3E}">
        <p14:creationId xmlns:p14="http://schemas.microsoft.com/office/powerpoint/2010/main" val="2208916615"/>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07361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Gosu is now case-sensitive</a:t>
            </a:r>
            <a:endParaRPr lang="en-US" dirty="0"/>
          </a:p>
        </p:txBody>
      </p:sp>
      <p:sp>
        <p:nvSpPr>
          <p:cNvPr id="4" name="Content Placeholder 3"/>
          <p:cNvSpPr>
            <a:spLocks noGrp="1"/>
          </p:cNvSpPr>
          <p:nvPr>
            <p:ph sz="half" idx="2"/>
          </p:nvPr>
        </p:nvSpPr>
        <p:spPr/>
        <p:txBody>
          <a:bodyPr/>
          <a:lstStyle/>
          <a:p>
            <a:r>
              <a:rPr lang="en-US" dirty="0" smtClean="0"/>
              <a:t>Previous versions of </a:t>
            </a:r>
            <a:br>
              <a:rPr lang="en-US" dirty="0" smtClean="0"/>
            </a:br>
            <a:r>
              <a:rPr lang="en-US" dirty="0" smtClean="0"/>
              <a:t>Gosu were </a:t>
            </a:r>
            <a:br>
              <a:rPr lang="en-US" dirty="0" smtClean="0"/>
            </a:br>
            <a:r>
              <a:rPr lang="en-US" dirty="0" smtClean="0"/>
              <a:t>case-insensitive</a:t>
            </a:r>
          </a:p>
          <a:p>
            <a:r>
              <a:rPr lang="en-US" dirty="0" smtClean="0"/>
              <a:t>Small, but noticeable performance complier cost for case-insensitivity</a:t>
            </a:r>
          </a:p>
          <a:p>
            <a:endParaRPr lang="en-US" dirty="0"/>
          </a:p>
        </p:txBody>
      </p:sp>
      <p:sp>
        <p:nvSpPr>
          <p:cNvPr id="5" name="Content Placeholder 4"/>
          <p:cNvSpPr>
            <a:spLocks noGrp="1"/>
          </p:cNvSpPr>
          <p:nvPr>
            <p:ph idx="10"/>
          </p:nvPr>
        </p:nvSpPr>
        <p:spPr>
          <a:xfrm>
            <a:off x="521208" y="5029200"/>
            <a:ext cx="8321040" cy="1371600"/>
          </a:xfrm>
        </p:spPr>
        <p:txBody>
          <a:bodyPr/>
          <a:lstStyle/>
          <a:p>
            <a:r>
              <a:rPr lang="en-US" dirty="0" smtClean="0"/>
              <a:t>Refer to variables, types, and symbols using exact casing</a:t>
            </a:r>
          </a:p>
          <a:p>
            <a:r>
              <a:rPr lang="en-US" dirty="0" smtClean="0"/>
              <a:t>Compiler warns about not being able to resolve a symbol</a:t>
            </a:r>
            <a:endParaRPr lang="en-US" dirty="0"/>
          </a:p>
        </p:txBody>
      </p:sp>
      <p:pic>
        <p:nvPicPr>
          <p:cNvPr id="5124" name="Picture 4" descr="C:\Users\sluersen\AppData\Local\Temp\SNAGHTML179fc9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5" y="914399"/>
            <a:ext cx="5267326" cy="270891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560701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Gosu in Guidewire applications (1)</a:t>
            </a:r>
            <a:endParaRPr lang="en-US" dirty="0"/>
          </a:p>
        </p:txBody>
      </p:sp>
      <p:sp>
        <p:nvSpPr>
          <p:cNvPr id="5" name="Subtitle 4"/>
          <p:cNvSpPr>
            <a:spLocks noGrp="1"/>
          </p:cNvSpPr>
          <p:nvPr>
            <p:ph type="subTitle" idx="10"/>
          </p:nvPr>
        </p:nvSpPr>
        <p:spPr/>
        <p:txBody>
          <a:bodyPr/>
          <a:lstStyle/>
          <a:p>
            <a:r>
              <a:rPr lang="en-US" dirty="0"/>
              <a:t>Business rules</a:t>
            </a:r>
          </a:p>
          <a:p>
            <a:endParaRPr lang="en-US" dirty="0"/>
          </a:p>
        </p:txBody>
      </p:sp>
      <p:sp>
        <p:nvSpPr>
          <p:cNvPr id="6" name="Text Placeholder 5"/>
          <p:cNvSpPr>
            <a:spLocks noGrp="1"/>
          </p:cNvSpPr>
          <p:nvPr>
            <p:ph type="body" sz="quarter" idx="11"/>
          </p:nvPr>
        </p:nvSpPr>
        <p:spPr/>
        <p:txBody>
          <a:bodyPr/>
          <a:lstStyle/>
          <a:p>
            <a:r>
              <a:rPr lang="en-US" dirty="0"/>
              <a:t>Entity enhancements</a:t>
            </a:r>
          </a:p>
        </p:txBody>
      </p:sp>
      <p:sp>
        <p:nvSpPr>
          <p:cNvPr id="4" name="Content Placeholder 3"/>
          <p:cNvSpPr>
            <a:spLocks noGrp="1"/>
          </p:cNvSpPr>
          <p:nvPr>
            <p:ph sz="half" idx="2"/>
          </p:nvPr>
        </p:nvSpPr>
        <p:spPr/>
        <p:txBody>
          <a:bodyPr/>
          <a:lstStyle/>
          <a:p>
            <a:r>
              <a:rPr lang="en-US" dirty="0" smtClean="0"/>
              <a:t>Extend </a:t>
            </a:r>
            <a:r>
              <a:rPr lang="en-US" dirty="0"/>
              <a:t>entity functionality with programming logic as entity methods</a:t>
            </a:r>
          </a:p>
          <a:p>
            <a:r>
              <a:rPr lang="en-US" dirty="0"/>
              <a:t>Examples:</a:t>
            </a:r>
          </a:p>
          <a:p>
            <a:pPr lvl="1"/>
            <a:r>
              <a:rPr lang="en-US" dirty="0" err="1"/>
              <a:t>ABCompany.maskTaxId</a:t>
            </a:r>
            <a:r>
              <a:rPr lang="en-US" dirty="0" smtClean="0"/>
              <a:t>() </a:t>
            </a:r>
            <a:r>
              <a:rPr lang="en-US" dirty="0"/>
              <a:t/>
            </a:r>
            <a:br>
              <a:rPr lang="en-US" dirty="0"/>
            </a:br>
            <a:r>
              <a:rPr lang="en-US" dirty="0"/>
              <a:t>returns a value with a mask for the </a:t>
            </a:r>
            <a:r>
              <a:rPr lang="en-US" dirty="0" smtClean="0"/>
              <a:t>first </a:t>
            </a:r>
            <a:r>
              <a:rPr lang="en-US" dirty="0"/>
              <a:t>5 characters</a:t>
            </a:r>
          </a:p>
          <a:p>
            <a:endParaRPr lang="en-US" dirty="0"/>
          </a:p>
        </p:txBody>
      </p:sp>
      <p:sp>
        <p:nvSpPr>
          <p:cNvPr id="3" name="Content Placeholder 2"/>
          <p:cNvSpPr>
            <a:spLocks noGrp="1"/>
          </p:cNvSpPr>
          <p:nvPr>
            <p:ph sz="half" idx="1"/>
          </p:nvPr>
        </p:nvSpPr>
        <p:spPr/>
        <p:txBody>
          <a:bodyPr/>
          <a:lstStyle/>
          <a:p>
            <a:r>
              <a:rPr lang="en-US" dirty="0" smtClean="0"/>
              <a:t>Apply specific programming logic for testing a condition and performing an action</a:t>
            </a:r>
          </a:p>
          <a:p>
            <a:r>
              <a:rPr lang="en-US" dirty="0" smtClean="0"/>
              <a:t>Examples:</a:t>
            </a:r>
          </a:p>
          <a:p>
            <a:pPr lvl="1"/>
            <a:r>
              <a:rPr lang="en-US" dirty="0" smtClean="0"/>
              <a:t>Event </a:t>
            </a:r>
            <a:r>
              <a:rPr lang="en-US" dirty="0"/>
              <a:t>Fired Rules</a:t>
            </a:r>
          </a:p>
          <a:p>
            <a:pPr lvl="1"/>
            <a:r>
              <a:rPr lang="en-US" dirty="0" smtClean="0"/>
              <a:t>Pre-update Rules</a:t>
            </a:r>
          </a:p>
          <a:p>
            <a:pPr lvl="1"/>
            <a:r>
              <a:rPr lang="en-US" dirty="0" smtClean="0"/>
              <a:t>Validation Rules</a:t>
            </a:r>
          </a:p>
          <a:p>
            <a:pPr lvl="2"/>
            <a:endParaRPr lang="en-US" dirty="0" smtClean="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350" y="4966716"/>
            <a:ext cx="1123298" cy="129106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0650" y="4939284"/>
            <a:ext cx="1183398" cy="138531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540353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Gosu in Guidewire applications (2)</a:t>
            </a:r>
            <a:endParaRPr lang="en-US" dirty="0"/>
          </a:p>
        </p:txBody>
      </p:sp>
      <p:sp>
        <p:nvSpPr>
          <p:cNvPr id="20" name="Subtitle 19"/>
          <p:cNvSpPr>
            <a:spLocks noGrp="1"/>
          </p:cNvSpPr>
          <p:nvPr>
            <p:ph type="subTitle" idx="10"/>
          </p:nvPr>
        </p:nvSpPr>
        <p:spPr/>
        <p:txBody>
          <a:bodyPr/>
          <a:lstStyle/>
          <a:p>
            <a:r>
              <a:rPr lang="en-US" dirty="0"/>
              <a:t>Entity names</a:t>
            </a:r>
          </a:p>
        </p:txBody>
      </p:sp>
      <p:sp>
        <p:nvSpPr>
          <p:cNvPr id="21" name="Text Placeholder 20"/>
          <p:cNvSpPr>
            <a:spLocks noGrp="1"/>
          </p:cNvSpPr>
          <p:nvPr>
            <p:ph type="body" sz="quarter" idx="11"/>
          </p:nvPr>
        </p:nvSpPr>
        <p:spPr/>
        <p:txBody>
          <a:bodyPr/>
          <a:lstStyle/>
          <a:p>
            <a:r>
              <a:rPr lang="en-US" dirty="0"/>
              <a:t>Gosu classes</a:t>
            </a:r>
          </a:p>
          <a:p>
            <a:endParaRPr lang="en-US" dirty="0"/>
          </a:p>
        </p:txBody>
      </p:sp>
      <p:sp>
        <p:nvSpPr>
          <p:cNvPr id="17" name="Content Placeholder 16"/>
          <p:cNvSpPr>
            <a:spLocks noGrp="1"/>
          </p:cNvSpPr>
          <p:nvPr>
            <p:ph sz="half" idx="2"/>
          </p:nvPr>
        </p:nvSpPr>
        <p:spPr/>
        <p:txBody>
          <a:bodyPr/>
          <a:lstStyle/>
          <a:p>
            <a:r>
              <a:rPr lang="en-US" dirty="0" smtClean="0"/>
              <a:t>Encapsulate </a:t>
            </a:r>
            <a:r>
              <a:rPr lang="en-US" dirty="0"/>
              <a:t>data and code for a specific purpose or function</a:t>
            </a:r>
          </a:p>
          <a:p>
            <a:r>
              <a:rPr lang="en-US" dirty="0"/>
              <a:t>Examples:</a:t>
            </a:r>
          </a:p>
          <a:p>
            <a:pPr lvl="1"/>
            <a:r>
              <a:rPr lang="en-US" dirty="0"/>
              <a:t>Utility </a:t>
            </a:r>
            <a:r>
              <a:rPr lang="en-US" dirty="0" smtClean="0"/>
              <a:t>helper classes for logging or string functions</a:t>
            </a:r>
            <a:endParaRPr lang="en-US" dirty="0"/>
          </a:p>
          <a:p>
            <a:pPr lvl="1"/>
            <a:r>
              <a:rPr lang="en-US" dirty="0" smtClean="0"/>
              <a:t>Plugins for integrations with other applications</a:t>
            </a:r>
            <a:endParaRPr lang="en-US" dirty="0"/>
          </a:p>
          <a:p>
            <a:endParaRPr lang="en-US" dirty="0"/>
          </a:p>
        </p:txBody>
      </p:sp>
      <p:sp>
        <p:nvSpPr>
          <p:cNvPr id="3" name="Content Placeholder 2"/>
          <p:cNvSpPr>
            <a:spLocks noGrp="1"/>
          </p:cNvSpPr>
          <p:nvPr>
            <p:ph sz="half" idx="1"/>
          </p:nvPr>
        </p:nvSpPr>
        <p:spPr/>
        <p:txBody>
          <a:bodyPr/>
          <a:lstStyle/>
          <a:p>
            <a:r>
              <a:rPr lang="en-US" dirty="0" smtClean="0"/>
              <a:t>Programming logic that defines how to display a name for an entity instance</a:t>
            </a:r>
          </a:p>
          <a:p>
            <a:r>
              <a:rPr lang="en-US" dirty="0" smtClean="0"/>
              <a:t>Examples:</a:t>
            </a:r>
          </a:p>
          <a:p>
            <a:pPr lvl="1"/>
            <a:r>
              <a:rPr lang="en-US" dirty="0" smtClean="0"/>
              <a:t>Drop-down lists of contacts</a:t>
            </a:r>
          </a:p>
          <a:p>
            <a:pPr lvl="1"/>
            <a:r>
              <a:rPr lang="en-US" dirty="0" smtClean="0"/>
              <a:t>DisplayName property of entity instance</a:t>
            </a:r>
          </a:p>
          <a:p>
            <a:endParaRPr lang="en-US" dirty="0" smtClean="0"/>
          </a:p>
        </p:txBody>
      </p:sp>
      <p:grpSp>
        <p:nvGrpSpPr>
          <p:cNvPr id="18" name="Group 17"/>
          <p:cNvGrpSpPr/>
          <p:nvPr/>
        </p:nvGrpSpPr>
        <p:grpSpPr>
          <a:xfrm>
            <a:off x="6818131" y="4923442"/>
            <a:ext cx="1217553" cy="1410683"/>
            <a:chOff x="6818131" y="4923442"/>
            <a:chExt cx="1217553" cy="1410683"/>
          </a:xfrm>
        </p:grpSpPr>
        <p:pic>
          <p:nvPicPr>
            <p:cNvPr id="2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6686" y="4953000"/>
              <a:ext cx="1198998" cy="13811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1" name="icon Plugin"/>
            <p:cNvGrpSpPr>
              <a:grpSpLocks/>
            </p:cNvGrpSpPr>
            <p:nvPr/>
          </p:nvGrpSpPr>
          <p:grpSpPr bwMode="auto">
            <a:xfrm>
              <a:off x="6818131" y="4923442"/>
              <a:ext cx="542255" cy="639158"/>
              <a:chOff x="4500" y="2762"/>
              <a:chExt cx="247" cy="291"/>
            </a:xfrm>
            <a:effectLst>
              <a:outerShdw blurRad="50800" dist="38100" dir="2700000" algn="tl" rotWithShape="0">
                <a:prstClr val="black">
                  <a:alpha val="40000"/>
                </a:prstClr>
              </a:outerShdw>
            </a:effectLst>
          </p:grpSpPr>
          <p:sp>
            <p:nvSpPr>
              <p:cNvPr id="12"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3"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4"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5"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4953000"/>
            <a:ext cx="1198998" cy="13811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7"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953000"/>
            <a:ext cx="1124621" cy="127987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465218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Gosu in Guidewire applications (3)</a:t>
            </a:r>
            <a:endParaRPr lang="en-US" dirty="0"/>
          </a:p>
        </p:txBody>
      </p:sp>
      <p:sp>
        <p:nvSpPr>
          <p:cNvPr id="20" name="Subtitle 19"/>
          <p:cNvSpPr>
            <a:spLocks noGrp="1"/>
          </p:cNvSpPr>
          <p:nvPr>
            <p:ph type="subTitle" idx="10"/>
          </p:nvPr>
        </p:nvSpPr>
        <p:spPr/>
        <p:txBody>
          <a:bodyPr/>
          <a:lstStyle/>
          <a:p>
            <a:r>
              <a:rPr lang="en-US" dirty="0" smtClean="0"/>
              <a:t>PCF methods</a:t>
            </a:r>
            <a:endParaRPr lang="en-US" dirty="0"/>
          </a:p>
        </p:txBody>
      </p:sp>
      <p:sp>
        <p:nvSpPr>
          <p:cNvPr id="21" name="Text Placeholder 20"/>
          <p:cNvSpPr>
            <a:spLocks noGrp="1"/>
          </p:cNvSpPr>
          <p:nvPr>
            <p:ph type="body" sz="quarter" idx="11"/>
          </p:nvPr>
        </p:nvSpPr>
        <p:spPr/>
        <p:txBody>
          <a:bodyPr/>
          <a:lstStyle/>
          <a:p>
            <a:r>
              <a:rPr lang="en-US" dirty="0" smtClean="0"/>
              <a:t>Workflows</a:t>
            </a:r>
            <a:endParaRPr lang="en-US" dirty="0"/>
          </a:p>
          <a:p>
            <a:endParaRPr lang="en-US" dirty="0"/>
          </a:p>
        </p:txBody>
      </p:sp>
      <p:sp>
        <p:nvSpPr>
          <p:cNvPr id="17" name="Content Placeholder 16"/>
          <p:cNvSpPr>
            <a:spLocks noGrp="1"/>
          </p:cNvSpPr>
          <p:nvPr>
            <p:ph sz="half" idx="2"/>
          </p:nvPr>
        </p:nvSpPr>
        <p:spPr/>
        <p:txBody>
          <a:bodyPr/>
          <a:lstStyle/>
          <a:p>
            <a:r>
              <a:rPr lang="en-US" dirty="0" smtClean="0"/>
              <a:t>Run </a:t>
            </a:r>
            <a:r>
              <a:rPr lang="en-US" dirty="0"/>
              <a:t>custom business processes asynchronously, optionally with multiple states that transition over </a:t>
            </a:r>
            <a:r>
              <a:rPr lang="en-US" dirty="0" smtClean="0"/>
              <a:t>time</a:t>
            </a:r>
          </a:p>
          <a:p>
            <a:r>
              <a:rPr lang="en-US" dirty="0" smtClean="0"/>
              <a:t>Examples</a:t>
            </a:r>
            <a:r>
              <a:rPr lang="en-US" dirty="0"/>
              <a:t>:</a:t>
            </a:r>
          </a:p>
          <a:p>
            <a:pPr lvl="1"/>
            <a:r>
              <a:rPr lang="en-US" dirty="0" smtClean="0"/>
              <a:t>Renewal and cancelation workflows</a:t>
            </a:r>
            <a:endParaRPr lang="en-US" dirty="0"/>
          </a:p>
          <a:p>
            <a:endParaRPr lang="en-US" dirty="0"/>
          </a:p>
        </p:txBody>
      </p:sp>
      <p:sp>
        <p:nvSpPr>
          <p:cNvPr id="3" name="Content Placeholder 2"/>
          <p:cNvSpPr>
            <a:spLocks noGrp="1"/>
          </p:cNvSpPr>
          <p:nvPr>
            <p:ph sz="half" idx="1"/>
          </p:nvPr>
        </p:nvSpPr>
        <p:spPr/>
        <p:txBody>
          <a:bodyPr/>
          <a:lstStyle/>
          <a:p>
            <a:r>
              <a:rPr lang="en-US" dirty="0"/>
              <a:t>Specify user interface layout and dynamic </a:t>
            </a:r>
            <a:r>
              <a:rPr lang="en-US" dirty="0" smtClean="0"/>
              <a:t>behavior</a:t>
            </a:r>
          </a:p>
          <a:p>
            <a:r>
              <a:rPr lang="en-US" dirty="0" smtClean="0"/>
              <a:t>Examples:</a:t>
            </a:r>
          </a:p>
          <a:p>
            <a:pPr lvl="1"/>
            <a:r>
              <a:rPr lang="en-US" dirty="0" smtClean="0"/>
              <a:t>Set the visible property of the a </a:t>
            </a:r>
            <a:r>
              <a:rPr lang="en-US" dirty="0" err="1" smtClean="0"/>
              <a:t>DateInput</a:t>
            </a:r>
            <a:r>
              <a:rPr lang="en-US" dirty="0" smtClean="0"/>
              <a:t> widget when the value changes in a </a:t>
            </a:r>
            <a:r>
              <a:rPr lang="en-US" dirty="0" err="1" smtClean="0"/>
              <a:t>BooleanDropdown</a:t>
            </a:r>
            <a:r>
              <a:rPr lang="en-US" dirty="0" smtClean="0"/>
              <a:t> widget</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923383"/>
            <a:ext cx="1245059" cy="132501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9" name="Group 37"/>
          <p:cNvGrpSpPr>
            <a:grpSpLocks/>
          </p:cNvGrpSpPr>
          <p:nvPr/>
        </p:nvGrpSpPr>
        <p:grpSpPr bwMode="auto">
          <a:xfrm>
            <a:off x="5181600" y="4953000"/>
            <a:ext cx="1317267" cy="1261732"/>
            <a:chOff x="2748" y="547"/>
            <a:chExt cx="888" cy="849"/>
          </a:xfrm>
          <a:effectLst>
            <a:outerShdw blurRad="50800" dist="38100" dir="2700000" algn="tl" rotWithShape="0">
              <a:prstClr val="black">
                <a:alpha val="40000"/>
              </a:prstClr>
            </a:outerShdw>
          </a:effectLst>
        </p:grpSpPr>
        <p:sp>
          <p:nvSpPr>
            <p:cNvPr id="22" name="Line 38"/>
            <p:cNvSpPr>
              <a:spLocks noChangeShapeType="1"/>
            </p:cNvSpPr>
            <p:nvPr/>
          </p:nvSpPr>
          <p:spPr bwMode="auto">
            <a:xfrm flipV="1">
              <a:off x="2876" y="704"/>
              <a:ext cx="0" cy="366"/>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4" name="Line 39"/>
            <p:cNvSpPr>
              <a:spLocks noChangeShapeType="1"/>
            </p:cNvSpPr>
            <p:nvPr/>
          </p:nvSpPr>
          <p:spPr bwMode="auto">
            <a:xfrm>
              <a:off x="3104" y="1219"/>
              <a:ext cx="176"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25" name="Line 40"/>
            <p:cNvSpPr>
              <a:spLocks noChangeShapeType="1"/>
            </p:cNvSpPr>
            <p:nvPr/>
          </p:nvSpPr>
          <p:spPr bwMode="auto">
            <a:xfrm>
              <a:off x="3401" y="872"/>
              <a:ext cx="0" cy="23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26" name="Line 41"/>
            <p:cNvSpPr>
              <a:spLocks noChangeShapeType="1"/>
            </p:cNvSpPr>
            <p:nvPr/>
          </p:nvSpPr>
          <p:spPr bwMode="auto">
            <a:xfrm>
              <a:off x="2868" y="707"/>
              <a:ext cx="197"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27" name="Rectangle 42"/>
            <p:cNvSpPr>
              <a:spLocks noChangeArrowheads="1"/>
            </p:cNvSpPr>
            <p:nvPr/>
          </p:nvSpPr>
          <p:spPr bwMode="auto">
            <a:xfrm>
              <a:off x="3065" y="547"/>
              <a:ext cx="451" cy="336"/>
            </a:xfrm>
            <a:prstGeom prst="rect">
              <a:avLst/>
            </a:prstGeom>
            <a:solidFill>
              <a:srgbClr val="FFFFCC"/>
            </a:solidFill>
            <a:ln w="19050" algn="ctr">
              <a:solidFill>
                <a:schemeClr val="bg1"/>
              </a:solidFill>
              <a:miter lim="800000"/>
              <a:headEnd/>
              <a:tailEnd/>
            </a:ln>
          </p:spPr>
          <p:txBody>
            <a:bodyPr wrap="none" lIns="0" tIns="0" rIns="0" bIns="0" anchor="ctr">
              <a:spAutoFit/>
            </a:bodyPr>
            <a:lstStyle/>
            <a:p>
              <a:endParaRPr lang="en-US" dirty="0"/>
            </a:p>
          </p:txBody>
        </p:sp>
        <p:sp>
          <p:nvSpPr>
            <p:cNvPr id="28" name="Rectangle 43"/>
            <p:cNvSpPr>
              <a:spLocks noChangeArrowheads="1"/>
            </p:cNvSpPr>
            <p:nvPr/>
          </p:nvSpPr>
          <p:spPr bwMode="auto">
            <a:xfrm>
              <a:off x="2748" y="1060"/>
              <a:ext cx="356" cy="336"/>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29" name="Rectangle 44"/>
            <p:cNvSpPr>
              <a:spLocks noChangeArrowheads="1"/>
            </p:cNvSpPr>
            <p:nvPr/>
          </p:nvSpPr>
          <p:spPr bwMode="auto">
            <a:xfrm>
              <a:off x="3280" y="1099"/>
              <a:ext cx="356" cy="235"/>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grpSp>
    </p:spTree>
    <p:extLst>
      <p:ext uri="{BB962C8B-B14F-4D97-AF65-F5344CB8AC3E}">
        <p14:creationId xmlns:p14="http://schemas.microsoft.com/office/powerpoint/2010/main" val="344824205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Gosu API Reference</a:t>
            </a:r>
            <a:endParaRPr lang="en-US" dirty="0"/>
          </a:p>
        </p:txBody>
      </p:sp>
      <p:sp>
        <p:nvSpPr>
          <p:cNvPr id="3" name="Content Placeholder 2"/>
          <p:cNvSpPr>
            <a:spLocks noGrp="1"/>
          </p:cNvSpPr>
          <p:nvPr>
            <p:ph sz="half" idx="1"/>
          </p:nvPr>
        </p:nvSpPr>
        <p:spPr>
          <a:xfrm>
            <a:off x="519113" y="914401"/>
            <a:ext cx="3824287" cy="5475289"/>
          </a:xfrm>
        </p:spPr>
        <p:txBody>
          <a:bodyPr/>
          <a:lstStyle/>
          <a:p>
            <a:r>
              <a:rPr lang="en-US" dirty="0" smtClean="0"/>
              <a:t>Contains navigable documentation for</a:t>
            </a:r>
          </a:p>
          <a:p>
            <a:pPr lvl="2"/>
            <a:r>
              <a:rPr lang="en-US" dirty="0" smtClean="0"/>
              <a:t>Entities</a:t>
            </a:r>
          </a:p>
          <a:p>
            <a:pPr lvl="2"/>
            <a:r>
              <a:rPr lang="en-US" dirty="0" smtClean="0"/>
              <a:t>Typelists</a:t>
            </a:r>
          </a:p>
          <a:p>
            <a:pPr lvl="2"/>
            <a:r>
              <a:rPr lang="en-US" dirty="0" smtClean="0"/>
              <a:t>Display keys</a:t>
            </a:r>
          </a:p>
          <a:p>
            <a:pPr lvl="2"/>
            <a:r>
              <a:rPr lang="en-US" dirty="0" smtClean="0"/>
              <a:t>Classes</a:t>
            </a:r>
          </a:p>
          <a:p>
            <a:pPr lvl="2"/>
            <a:r>
              <a:rPr lang="en-US" dirty="0" smtClean="0"/>
              <a:t>Packages</a:t>
            </a:r>
          </a:p>
          <a:p>
            <a:r>
              <a:rPr lang="en-US" b="1" dirty="0" err="1" smtClean="0">
                <a:latin typeface="Courier New" pitchFamily="49" charset="0"/>
                <a:cs typeface="Courier New" pitchFamily="49" charset="0"/>
              </a:rPr>
              <a:t>gwXX</a:t>
            </a:r>
            <a:r>
              <a:rPr lang="en-US" b="1" dirty="0" smtClean="0">
                <a:latin typeface="Courier New" pitchFamily="49" charset="0"/>
                <a:cs typeface="Courier New" pitchFamily="49" charset="0"/>
              </a:rPr>
              <a:t> regen-</a:t>
            </a:r>
            <a:r>
              <a:rPr lang="en-US" b="1" dirty="0" err="1" smtClean="0">
                <a:latin typeface="Courier New" pitchFamily="49" charset="0"/>
                <a:cs typeface="Courier New" pitchFamily="49" charset="0"/>
              </a:rPr>
              <a:t>gosudoc</a:t>
            </a:r>
            <a:endParaRPr lang="en-US" b="1" dirty="0" smtClean="0">
              <a:latin typeface="Courier New" pitchFamily="49" charset="0"/>
              <a:cs typeface="Courier New" pitchFamily="49" charset="0"/>
            </a:endParaRPr>
          </a:p>
          <a:p>
            <a:pPr lvl="1"/>
            <a:r>
              <a:rPr lang="en-US" dirty="0" smtClean="0"/>
              <a:t>Run from bin command </a:t>
            </a:r>
            <a:br>
              <a:rPr lang="en-US" dirty="0" smtClean="0"/>
            </a:br>
            <a:r>
              <a:rPr lang="en-US" dirty="0" smtClean="0"/>
              <a:t>window where XX is application code</a:t>
            </a:r>
          </a:p>
          <a:p>
            <a:pPr lvl="1"/>
            <a:r>
              <a:rPr lang="en-US" dirty="0" smtClean="0"/>
              <a:t>Output is to </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ApplicationRoot</a:t>
            </a:r>
            <a:r>
              <a:rPr lang="en-US" b="1" dirty="0" smtClean="0">
                <a:latin typeface="Courier New" pitchFamily="49" charset="0"/>
                <a:cs typeface="Courier New" pitchFamily="49" charset="0"/>
              </a:rPr>
              <a:t>&gt;</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\build\</a:t>
            </a:r>
            <a:r>
              <a:rPr lang="en-US" b="1" dirty="0" err="1" smtClean="0">
                <a:latin typeface="Courier New" pitchFamily="49" charset="0"/>
                <a:cs typeface="Courier New" pitchFamily="49" charset="0"/>
              </a:rPr>
              <a:t>gosudoc</a:t>
            </a:r>
            <a:r>
              <a:rPr lang="en-US" b="1" dirty="0" smtClean="0">
                <a:latin typeface="Courier New" pitchFamily="49" charset="0"/>
                <a:cs typeface="Courier New" pitchFamily="49" charset="0"/>
              </a:rPr>
              <a:t>\</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index.html</a:t>
            </a:r>
          </a:p>
          <a:p>
            <a:endParaRPr lang="en-US" b="1" dirty="0">
              <a:latin typeface="Courier New" pitchFamily="49" charset="0"/>
              <a:cs typeface="Courier New" pitchFamily="49"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919716"/>
            <a:ext cx="4219575" cy="52863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7458421"/>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Emerald_Template</Template>
  <TotalTime>1700</TotalTime>
  <Words>5809</Words>
  <Application>Microsoft Office PowerPoint</Application>
  <PresentationFormat>On-screen Show (4:3)</PresentationFormat>
  <Paragraphs>618</Paragraphs>
  <Slides>45</Slides>
  <Notes>42</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Emerald_Template</vt:lpstr>
      <vt:lpstr>Introduction to Gosu</vt:lpstr>
      <vt:lpstr>PowerPoint Presentation</vt:lpstr>
      <vt:lpstr>PowerPoint Presentation</vt:lpstr>
      <vt:lpstr>Guidewire Gosu</vt:lpstr>
      <vt:lpstr>Gosu is now case-sensitive</vt:lpstr>
      <vt:lpstr>Gosu in Guidewire applications (1)</vt:lpstr>
      <vt:lpstr>Gosu in Guidewire applications (2)</vt:lpstr>
      <vt:lpstr>Gosu in Guidewire applications (3)</vt:lpstr>
      <vt:lpstr>Gosu API Reference</vt:lpstr>
      <vt:lpstr>PowerPoint Presentation</vt:lpstr>
      <vt:lpstr>Start Gosu Scratchpad</vt:lpstr>
      <vt:lpstr>Gosu Scratchpad</vt:lpstr>
      <vt:lpstr>Gosu Scratchpad: code editor</vt:lpstr>
      <vt:lpstr>Gosu code completion</vt:lpstr>
      <vt:lpstr>Gosu code help</vt:lpstr>
      <vt:lpstr>Debug tool window</vt:lpstr>
      <vt:lpstr>Run tool Window</vt:lpstr>
      <vt:lpstr>API references in Scratchpad</vt:lpstr>
      <vt:lpstr>Gosu Scratchpad compilers</vt:lpstr>
      <vt:lpstr>Steps to run in a debug process</vt:lpstr>
      <vt:lpstr>PowerPoint Presentation</vt:lpstr>
      <vt:lpstr>Variables: var keyword</vt:lpstr>
      <vt:lpstr>Gosu primitive types</vt:lpstr>
      <vt:lpstr>Statements</vt:lpstr>
      <vt:lpstr>Comments</vt:lpstr>
      <vt:lpstr>Concatenation operator</vt:lpstr>
      <vt:lpstr>Statements: if-else</vt:lpstr>
      <vt:lpstr>Conditions and comparison operators</vt:lpstr>
      <vt:lpstr>Ternary operator</vt:lpstr>
      <vt:lpstr>Guidewire static method libraries</vt:lpstr>
      <vt:lpstr>Import packages: uses operator</vt:lpstr>
      <vt:lpstr>PowerPoint Presentation</vt:lpstr>
      <vt:lpstr>Instantiate objects: new operator</vt:lpstr>
      <vt:lpstr>Access object properties</vt:lpstr>
      <vt:lpstr>Edit object properties</vt:lpstr>
      <vt:lpstr>PowerPoint Presentation</vt:lpstr>
      <vt:lpstr>Subtyped entities</vt:lpstr>
      <vt:lpstr>Dot notation and subtype casting</vt:lpstr>
      <vt:lpstr>Direct reference of subtype properties</vt:lpstr>
      <vt:lpstr>Indirect reference of subtype properties</vt:lpstr>
      <vt:lpstr>Subtype property</vt:lpstr>
      <vt:lpstr>Type checking: typeis operator</vt:lpstr>
      <vt:lpstr>PowerPoint Presentation</vt:lpstr>
      <vt:lpstr>PowerPoint Presentation</vt:lpstr>
      <vt:lpstr>PowerPoint Presentation</vt:lpstr>
    </vt:vector>
  </TitlesOfParts>
  <Manager>Peter Niemeyer</Manager>
  <Company>Guidewire,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Gosu</dc:title>
  <dc:subject>Configuration Fundamentals; Gosu; </dc:subject>
  <dc:creator>Seth Luersen</dc:creator>
  <cp:keywords>Emerald;Configuration Fundamentals;Gosu</cp:keywords>
  <cp:lastModifiedBy>Seth Luersen</cp:lastModifiedBy>
  <cp:revision>182</cp:revision>
  <cp:lastPrinted>2014-02-21T19:23:52Z</cp:lastPrinted>
  <dcterms:created xsi:type="dcterms:W3CDTF">2014-02-19T17:12:18Z</dcterms:created>
  <dcterms:modified xsi:type="dcterms:W3CDTF">2014-02-24T19:42:59Z</dcterms:modified>
  <cp:category>Drop 4</cp:category>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