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58" autoAdjust="0"/>
  </p:normalViewPr>
  <p:slideViewPr>
    <p:cSldViewPr showGuides="1">
      <p:cViewPr varScale="1">
        <p:scale>
          <a:sx n="76" d="100"/>
          <a:sy n="76" d="100"/>
        </p:scale>
        <p:origin x="-168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70C9D28-BA8C-48DA-8734-3DD85B717112}" type="slidenum">
              <a:rPr lang="en-US" altLang="en-US" sz="1200" b="0">
                <a:solidFill>
                  <a:schemeClr val="tx1"/>
                </a:solidFill>
              </a:rPr>
              <a:pPr eaLnBrk="1" hangingPunct="1"/>
              <a:t>1</a:t>
            </a:fld>
            <a:endParaRPr lang="en-US" altLang="en-US" sz="1200" b="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7652" name="Rectangle 2"/>
          <p:cNvSpPr>
            <a:spLocks noGrp="1" noRot="1" noChangeAspect="1" noChangeArrowheads="1" noTextEdit="1"/>
          </p:cNvSpPr>
          <p:nvPr>
            <p:ph type="sldImg"/>
          </p:nvPr>
        </p:nvSpPr>
        <p:spPr>
          <a:xfrm>
            <a:off x="760413" y="619125"/>
            <a:ext cx="5341937" cy="4006850"/>
          </a:xfrm>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DDDF791A-F5D5-48CB-BB19-8CDCE8F3FCA6}" type="slidenum">
              <a:rPr lang="en-US" altLang="en-US" sz="1200" b="0">
                <a:solidFill>
                  <a:schemeClr val="tx1"/>
                </a:solidFill>
              </a:rPr>
              <a:pPr eaLnBrk="1" hangingPunct="1"/>
              <a:t>10</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Any required variable (declared on the Required Variables tab) or non-required variable (declared on the Variables tab) is inherently known to all PCF methods. You do not need to pass a variable declared on either of these tabs to the PCF method. For example, if the method above required data from the root anABContact object, the method could simply reference anABContact. The object would not need to be included in the method declaration.</a:t>
            </a:r>
          </a:p>
          <a:p>
            <a:pPr eaLnBrk="1" hangingPunct="1"/>
            <a:r>
              <a:rPr lang="en-US" smtClean="0"/>
              <a:t>PCF methods are available only within the scope of the PCF in which they are declared. They behave as if they have the </a:t>
            </a:r>
            <a:r>
              <a:rPr lang="en-US" i="1" smtClean="0"/>
              <a:t>private</a:t>
            </a:r>
            <a:r>
              <a:rPr lang="en-US" smtClean="0"/>
              <a:t> access modifier. You can explicitly add an access modifier, but this does not change the inherent scope of the PCF method.</a:t>
            </a:r>
          </a:p>
          <a:p>
            <a:pPr eaLnBrk="1" hangingPunct="1"/>
            <a:r>
              <a:rPr lang="en-US" smtClean="0"/>
              <a:t>You can see this example in FlagEntriesLV in Studio.</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FAFD7315-F3DF-4A9C-848D-BA8EE1D30FA2}" type="slidenum">
              <a:rPr lang="en-US" altLang="en-US" sz="1200" b="0">
                <a:solidFill>
                  <a:schemeClr val="tx1"/>
                </a:solidFill>
              </a:rPr>
              <a:pPr eaLnBrk="1" hangingPunct="1"/>
              <a:t>11</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33711FC0-62E6-47BE-A359-2C96CF074722}" type="slidenum">
              <a:rPr lang="en-US" altLang="en-US" sz="1200" b="0">
                <a:solidFill>
                  <a:schemeClr val="tx1"/>
                </a:solidFill>
              </a:rPr>
              <a:pPr eaLnBrk="1" hangingPunct="1"/>
              <a:t>12</a:t>
            </a:fld>
            <a:endParaRPr lang="en-US" altLang="en-US" sz="1200" b="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9B595C7-C448-4BBC-B11B-6679E37A6DBD}" type="slidenum">
              <a:rPr lang="en-US" altLang="en-US" sz="1200" b="0">
                <a:solidFill>
                  <a:schemeClr val="tx1"/>
                </a:solidFill>
              </a:rPr>
              <a:pPr eaLnBrk="1" hangingPunct="1"/>
              <a:t>13</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shown above, the "Code" tab belongs to the </a:t>
            </a:r>
            <a:r>
              <a:rPr lang="en-US" smtClean="0"/>
              <a:t>ABContactAddressesLV </a:t>
            </a:r>
            <a:r>
              <a:rPr lang="en-US" smtClean="0"/>
              <a:t>PCF file.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50EDCC99-BE0F-499A-9281-85364496204A}" type="slidenum">
              <a:rPr lang="en-US" altLang="en-US" sz="1200" b="0">
                <a:solidFill>
                  <a:schemeClr val="tx1"/>
                </a:solidFill>
              </a:rPr>
              <a:pPr eaLnBrk="1" hangingPunct="1"/>
              <a:t>14</a:t>
            </a:fld>
            <a:endParaRPr lang="en-US" altLang="en-US" sz="1200" b="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Relevant to widgets that can be clicked</a:t>
            </a:r>
          </a:p>
          <a:p>
            <a:pPr lvl="1" eaLnBrk="1" hangingPunct="1"/>
            <a:r>
              <a:rPr lang="en-US" dirty="0" smtClean="0"/>
              <a:t>When true or a condition specified, widget is clickable</a:t>
            </a:r>
          </a:p>
          <a:p>
            <a:pPr lvl="1" eaLnBrk="1" hangingPunct="1"/>
            <a:r>
              <a:rPr lang="en-US" dirty="0" smtClean="0"/>
              <a:t>When false, widget is </a:t>
            </a:r>
            <a:r>
              <a:rPr lang="en-US" dirty="0" err="1" smtClean="0"/>
              <a:t>unclickable</a:t>
            </a:r>
            <a:r>
              <a:rPr lang="en-US" dirty="0" smtClean="0"/>
              <a:t> </a:t>
            </a:r>
          </a:p>
          <a:p>
            <a:pPr eaLnBrk="1" hangingPunct="1"/>
            <a:r>
              <a:rPr lang="en-US" dirty="0" smtClean="0"/>
              <a:t>In the example above, the Delete Secondary Addresses button is available only when in edit mode and only if there are secondary addresses to delete.</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4CE473E3-15AF-40D4-ACCF-02F282ACE623}" type="slidenum">
              <a:rPr lang="en-US" altLang="en-US" sz="1200" b="0">
                <a:solidFill>
                  <a:schemeClr val="tx1"/>
                </a:solidFill>
              </a:rPr>
              <a:pPr eaLnBrk="1" hangingPunct="1"/>
              <a:t>15</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3992579" name="Rectangle 3"/>
          <p:cNvSpPr>
            <a:spLocks noGrp="1" noChangeArrowheads="1"/>
          </p:cNvSpPr>
          <p:nvPr>
            <p:ph type="body" idx="1"/>
          </p:nvPr>
        </p:nvSpPr>
        <p:spPr/>
        <p:txBody>
          <a:bodyPr/>
          <a:lstStyle/>
          <a:p>
            <a:pPr eaLnBrk="1" hangingPunct="1">
              <a:defRPr/>
            </a:pPr>
            <a:r>
              <a:rPr lang="en-US" dirty="0" smtClean="0">
                <a:solidFill>
                  <a:srgbClr val="FF0000"/>
                </a:solidFill>
              </a:rPr>
              <a:t>You can also use a combination of widgets and Gosu to affect whether or not a page is editable. Do the following to create a custom button that puts the current location into edit mode:</a:t>
            </a:r>
          </a:p>
          <a:p>
            <a:pPr marL="226108" indent="-226108">
              <a:buFont typeface="+mj-lt"/>
              <a:buAutoNum type="arabicPeriod"/>
              <a:defRPr/>
            </a:pPr>
            <a:r>
              <a:rPr lang="en-US" dirty="0" smtClean="0">
                <a:solidFill>
                  <a:srgbClr val="FF0000"/>
                </a:solidFill>
              </a:rPr>
              <a:t>In Studio, add a </a:t>
            </a:r>
            <a:r>
              <a:rPr lang="en-US" b="1" dirty="0" smtClean="0">
                <a:solidFill>
                  <a:srgbClr val="FF0000"/>
                </a:solidFill>
                <a:latin typeface="Courier New" pitchFamily="49" charset="0"/>
                <a:cs typeface="Courier New" pitchFamily="49" charset="0"/>
              </a:rPr>
              <a:t>Toolbar Button </a:t>
            </a:r>
            <a:r>
              <a:rPr lang="en-US" dirty="0" smtClean="0">
                <a:solidFill>
                  <a:srgbClr val="FF0000"/>
                </a:solidFill>
              </a:rPr>
              <a:t>widget to the desired toolbar.</a:t>
            </a:r>
          </a:p>
          <a:p>
            <a:pPr marL="226108" indent="-226108">
              <a:buFont typeface="+mj-lt"/>
              <a:buAutoNum type="arabicPeriod"/>
              <a:defRPr/>
            </a:pPr>
            <a:r>
              <a:rPr lang="en-US" dirty="0" smtClean="0">
                <a:solidFill>
                  <a:srgbClr val="FF0000"/>
                </a:solidFill>
              </a:rPr>
              <a:t>Click the Properties tab.</a:t>
            </a:r>
          </a:p>
          <a:p>
            <a:pPr marL="226108" indent="-226108">
              <a:buFont typeface="+mj-lt"/>
              <a:buAutoNum type="arabicPeriod"/>
              <a:defRPr/>
            </a:pPr>
            <a:r>
              <a:rPr lang="en-US" dirty="0" smtClean="0">
                <a:solidFill>
                  <a:srgbClr val="FF0000"/>
                </a:solidFill>
              </a:rPr>
              <a:t>Specify </a:t>
            </a:r>
            <a:r>
              <a:rPr lang="en-US" dirty="0" smtClean="0">
                <a:solidFill>
                  <a:srgbClr val="FF0000"/>
                </a:solidFill>
                <a:latin typeface="Batang" pitchFamily="18" charset="-127"/>
                <a:ea typeface="Batang" pitchFamily="18" charset="-127"/>
                <a:cs typeface="Courier New" pitchFamily="49" charset="0"/>
              </a:rPr>
              <a:t>CurrentLocation.startEditing() </a:t>
            </a:r>
            <a:r>
              <a:rPr lang="en-US" dirty="0" smtClean="0">
                <a:solidFill>
                  <a:srgbClr val="FF0000"/>
                </a:solidFill>
              </a:rPr>
              <a:t>for the </a:t>
            </a:r>
            <a:r>
              <a:rPr lang="en-US" b="1" dirty="0" smtClean="0">
                <a:solidFill>
                  <a:srgbClr val="FF0000"/>
                </a:solidFill>
              </a:rPr>
              <a:t>action</a:t>
            </a:r>
            <a:r>
              <a:rPr lang="en-US" dirty="0" smtClean="0">
                <a:solidFill>
                  <a:srgbClr val="FF0000"/>
                </a:solidFill>
              </a:rPr>
              <a:t> property.</a:t>
            </a:r>
          </a:p>
          <a:p>
            <a:pPr marL="226108" indent="-226108">
              <a:buFont typeface="+mj-lt"/>
              <a:buAutoNum type="arabicPeriod"/>
              <a:defRPr/>
            </a:pPr>
            <a:r>
              <a:rPr lang="en-US" dirty="0" smtClean="0">
                <a:solidFill>
                  <a:srgbClr val="FF0000"/>
                </a:solidFill>
              </a:rPr>
              <a:t>Configure other properties of the widget as desired.</a:t>
            </a:r>
          </a:p>
          <a:p>
            <a:pPr marL="226108" indent="-226108">
              <a:buFont typeface="+mj-lt"/>
              <a:buAutoNum type="arabicPeriod"/>
              <a:defRPr/>
            </a:pPr>
            <a:r>
              <a:rPr lang="en-US" dirty="0" smtClean="0">
                <a:solidFill>
                  <a:srgbClr val="FF0000"/>
                </a:solidFill>
              </a:rPr>
              <a:t>Save the resource.</a:t>
            </a:r>
          </a:p>
          <a:p>
            <a:pPr marL="226108" indent="-226108">
              <a:buFont typeface="+mj-lt"/>
              <a:buAutoNum type="arabicPeriod"/>
              <a:defRPr/>
            </a:pPr>
            <a:r>
              <a:rPr lang="en-US" dirty="0" smtClean="0">
                <a:solidFill>
                  <a:srgbClr val="FF0000"/>
                </a:solidFill>
              </a:rPr>
              <a:t>Reload the metadata.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A130F002-F969-4DFC-A3C6-56F288869380}" type="slidenum">
              <a:rPr lang="en-US" altLang="en-US" sz="1200" b="0">
                <a:solidFill>
                  <a:schemeClr val="tx1"/>
                </a:solidFill>
              </a:rPr>
              <a:pPr eaLnBrk="1" hangingPunct="1"/>
              <a:t>16</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input buttons and cell buttons, the value attribute specifies the text to display on the button. This attribute is not available for toolbar buttons.</a:t>
            </a:r>
          </a:p>
          <a:p>
            <a:pPr eaLnBrk="1" hangingPunct="1"/>
            <a:r>
              <a:rPr lang="en-US" smtClean="0"/>
              <a:t>Note that the label field for cells contains the label for the column, not for the individual cells.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5FFFE928-06A8-4543-A912-D3922F24E7F5}" type="slidenum">
              <a:rPr lang="en-US" altLang="en-US" sz="1200" b="0">
                <a:solidFill>
                  <a:schemeClr val="tx1"/>
                </a:solidFill>
              </a:rPr>
              <a:pPr eaLnBrk="1" hangingPunct="1"/>
              <a:t>17</a:t>
            </a:fld>
            <a:endParaRPr lang="en-US" altLang="en-US" sz="1200" b="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6"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Server-Side Widget Behavior - </a:t>
            </a:r>
            <a:fld id="{9A0E9B01-896F-4449-B660-938A87CE5741}" type="slidenum">
              <a:rPr lang="en-US" altLang="en-US" sz="1200" b="0">
                <a:solidFill>
                  <a:schemeClr val="tx1"/>
                </a:solidFill>
              </a:rPr>
              <a:pPr algn="l" eaLnBrk="1" hangingPunct="1">
                <a:spcBef>
                  <a:spcPct val="0"/>
                </a:spcBef>
                <a:spcAft>
                  <a:spcPct val="0"/>
                </a:spcAft>
                <a:buClrTx/>
              </a:pPr>
              <a:t>17</a:t>
            </a:fld>
            <a:endParaRPr lang="en-US" altLang="en-US" sz="1200" b="0">
              <a:solidFill>
                <a:schemeClr val="tx1"/>
              </a:solidFill>
            </a:endParaRPr>
          </a:p>
        </p:txBody>
      </p:sp>
      <p:sp>
        <p:nvSpPr>
          <p:cNvPr id="44037"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A0244CB6-3D5F-4FB6-A60A-BDAA0181B787}" type="slidenum">
              <a:rPr lang="en-US" altLang="en-US" sz="1200" b="0">
                <a:solidFill>
                  <a:schemeClr val="tx1"/>
                </a:solidFill>
              </a:rPr>
              <a:pPr eaLnBrk="1" hangingPunct="1"/>
              <a:t>18</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location properties that can call PCF methods include:</a:t>
            </a:r>
          </a:p>
          <a:p>
            <a:pPr lvl="1" eaLnBrk="1" hangingPunct="1"/>
            <a:r>
              <a:rPr lang="en-US" dirty="0" err="1" smtClean="0"/>
              <a:t>afterEnter</a:t>
            </a:r>
            <a:endParaRPr lang="en-US" dirty="0" smtClean="0"/>
          </a:p>
          <a:p>
            <a:pPr lvl="2" eaLnBrk="1" hangingPunct="1"/>
            <a:r>
              <a:rPr lang="en-US" dirty="0" smtClean="0"/>
              <a:t>Executed immediately after application enters location</a:t>
            </a:r>
          </a:p>
          <a:p>
            <a:pPr lvl="1" eaLnBrk="1" hangingPunct="1"/>
            <a:r>
              <a:rPr lang="en-US" dirty="0" err="1" smtClean="0"/>
              <a:t>beforeCancel</a:t>
            </a:r>
            <a:r>
              <a:rPr lang="en-US" dirty="0" smtClean="0"/>
              <a:t> or </a:t>
            </a:r>
            <a:r>
              <a:rPr lang="en-US" dirty="0" err="1" smtClean="0"/>
              <a:t>afterCancel</a:t>
            </a:r>
            <a:endParaRPr lang="en-US" dirty="0" smtClean="0"/>
          </a:p>
          <a:p>
            <a:pPr lvl="2" eaLnBrk="1" hangingPunct="1"/>
            <a:r>
              <a:rPr lang="en-US" dirty="0" smtClean="0"/>
              <a:t>Executed before or after application cancels out of edit mode</a:t>
            </a:r>
          </a:p>
          <a:p>
            <a:pPr lvl="1" eaLnBrk="1" hangingPunct="1"/>
            <a:r>
              <a:rPr lang="en-US" dirty="0" err="1" smtClean="0"/>
              <a:t>beforeCommit</a:t>
            </a:r>
            <a:r>
              <a:rPr lang="en-US" dirty="0" smtClean="0"/>
              <a:t> or </a:t>
            </a:r>
            <a:r>
              <a:rPr lang="en-US" dirty="0" err="1" smtClean="0"/>
              <a:t>afterCommit</a:t>
            </a:r>
            <a:endParaRPr lang="en-US" dirty="0" smtClean="0"/>
          </a:p>
          <a:p>
            <a:pPr lvl="2" eaLnBrk="1" hangingPunct="1"/>
            <a:r>
              <a:rPr lang="en-US" dirty="0" smtClean="0"/>
              <a:t>Executed before or after application commits out of edit mode</a:t>
            </a:r>
          </a:p>
          <a:p>
            <a:pPr lvl="1" eaLnBrk="1" hangingPunct="1"/>
            <a:r>
              <a:rPr lang="en-US" dirty="0" err="1" smtClean="0"/>
              <a:t>afterReturnFromPopup</a:t>
            </a:r>
            <a:endParaRPr lang="en-US" dirty="0" smtClean="0"/>
          </a:p>
          <a:p>
            <a:pPr lvl="2" eaLnBrk="1" hangingPunct="1"/>
            <a:r>
              <a:rPr lang="en-US" dirty="0" smtClean="0"/>
              <a:t>Executed after application returns to location from popup</a:t>
            </a:r>
          </a:p>
          <a:p>
            <a:pPr eaLnBrk="1" hangingPunct="1"/>
            <a:r>
              <a:rPr lang="en-US" dirty="0" smtClean="0"/>
              <a:t>Locations (such as pages and popups) and atomic widgets (such as inputs, cells, and buttons) have properties that can execute methods. Container widgets (such as detail views, list views, card views, and </a:t>
            </a:r>
            <a:r>
              <a:rPr lang="en-US" dirty="0" err="1" smtClean="0"/>
              <a:t>listdetail</a:t>
            </a:r>
            <a:r>
              <a:rPr lang="en-US" dirty="0" smtClean="0"/>
              <a:t> views) do not have any properties that can execute methods, however.</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DB18743-CBCD-404F-81F3-F0B02ED96E26}" type="slidenum">
              <a:rPr lang="en-US" altLang="en-US" sz="1200" b="0">
                <a:solidFill>
                  <a:schemeClr val="tx1"/>
                </a:solidFill>
              </a:rPr>
              <a:pPr eaLnBrk="1" hangingPunct="1"/>
              <a:t>19</a:t>
            </a:fld>
            <a:endParaRPr lang="en-US" altLang="en-US" sz="1200" b="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a:t>
            </a:r>
            <a:r>
              <a:rPr lang="en-US" b="1" dirty="0" smtClean="0"/>
              <a:t>bundle</a:t>
            </a:r>
            <a:r>
              <a:rPr lang="en-US" dirty="0" smtClean="0"/>
              <a:t> is a collection of </a:t>
            </a:r>
            <a:r>
              <a:rPr lang="en-US" dirty="0" err="1" smtClean="0"/>
              <a:t>Gosu</a:t>
            </a:r>
            <a:r>
              <a:rPr lang="en-US" dirty="0" smtClean="0"/>
              <a:t> objects that corresponds to a database transaction. Changes to data in the bundle's objects either succeed as a unit or fail as a unit. In order to manually commit data, the code must manipulate the current bundle. This is an advanced topic beyond the scope of this course. For more information, consult the </a:t>
            </a:r>
            <a:r>
              <a:rPr lang="en-US" i="1" dirty="0" err="1" smtClean="0"/>
              <a:t>Gosu</a:t>
            </a:r>
            <a:r>
              <a:rPr lang="en-US" i="1" dirty="0" smtClean="0"/>
              <a:t> Reference Guide</a:t>
            </a:r>
            <a:r>
              <a:rPr lang="en-US" dirty="0" smtClean="0"/>
              <a:t>.</a:t>
            </a:r>
          </a:p>
          <a:p>
            <a:pPr eaLnBrk="1" hangingPunct="1"/>
            <a:r>
              <a:rPr lang="en-US" dirty="0" smtClean="0"/>
              <a:t>A PCF method that is executed in read-only mode can modify data and not manually commit it. This means that the data changes are made to the </a:t>
            </a:r>
            <a:r>
              <a:rPr lang="en-US" dirty="0" err="1" smtClean="0"/>
              <a:t>Gosu</a:t>
            </a:r>
            <a:r>
              <a:rPr lang="en-US" dirty="0" smtClean="0"/>
              <a:t> objects and then "thrown away", however. These changes would not be saved to the database.</a:t>
            </a:r>
          </a:p>
          <a:p>
            <a:pPr eaLnBrk="1" hangingPunct="1"/>
            <a:r>
              <a:rPr lang="en-US" dirty="0" smtClean="0"/>
              <a:t>Locations have </a:t>
            </a:r>
            <a:r>
              <a:rPr lang="en-US" dirty="0" err="1" smtClean="0"/>
              <a:t>startEditing</a:t>
            </a:r>
            <a:r>
              <a:rPr lang="en-US" dirty="0" smtClean="0"/>
              <a:t>() and commit() methods. </a:t>
            </a:r>
            <a:r>
              <a:rPr lang="en-US" dirty="0" err="1" smtClean="0"/>
              <a:t>Guidewire</a:t>
            </a:r>
            <a:r>
              <a:rPr lang="en-US" dirty="0" smtClean="0"/>
              <a:t> recommends that you not use these methods in combination to manually commit data for a location in read-only mode. This is because the commit could throw an error (if for some reason the data cannot be saved to the database). This would then leave the location unexpectedly in edit mode with the data unsaved. </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34806E8E-BD76-406F-97F8-0348C0374CF1}" type="slidenum">
              <a:rPr lang="en-US" altLang="en-US" sz="1200" b="0">
                <a:solidFill>
                  <a:schemeClr val="tx1"/>
                </a:solidFill>
              </a:rPr>
              <a:pPr eaLnBrk="1" hangingPunct="1"/>
              <a:t>2</a:t>
            </a:fld>
            <a:endParaRPr lang="en-US" altLang="en-US" sz="1200" b="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D16D08BA-71A5-4F14-B73B-75FF2ABC01CB}" type="slidenum">
              <a:rPr lang="en-US" altLang="en-US" sz="1200" b="0">
                <a:solidFill>
                  <a:schemeClr val="tx1"/>
                </a:solidFill>
              </a:rPr>
              <a:pPr eaLnBrk="1" hangingPunct="1"/>
              <a:t>20</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xfrm>
            <a:off x="726142" y="619907"/>
            <a:ext cx="5412045" cy="4006746"/>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B081CDF9-F9D2-4B23-BFD8-49358BEEF6B7}" type="slidenum">
              <a:rPr lang="en-US" altLang="en-US" sz="1200" b="0">
                <a:solidFill>
                  <a:schemeClr val="tx1"/>
                </a:solidFill>
              </a:rPr>
              <a:pPr eaLnBrk="1" hangingPunct="1"/>
              <a:t>21</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xfrm>
            <a:off x="722978" y="565255"/>
            <a:ext cx="5412045" cy="4006746"/>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7266" indent="-207266"/>
            <a:r>
              <a:rPr lang="en-US" b="1" smtClean="0"/>
              <a:t>Answers</a:t>
            </a:r>
          </a:p>
          <a:p>
            <a:pPr marL="207266" indent="-207266"/>
            <a:r>
              <a:rPr lang="en-US" smtClean="0"/>
              <a:t>1. 	a) Optional</a:t>
            </a:r>
          </a:p>
          <a:p>
            <a:pPr marL="207266" indent="-207266"/>
            <a:r>
              <a:rPr lang="en-US" smtClean="0"/>
              <a:t>	b) Optional; if a method returns no value, its return type should be listed as "void".</a:t>
            </a:r>
          </a:p>
          <a:p>
            <a:pPr marL="207266" indent="-207266"/>
            <a:r>
              <a:rPr lang="en-US" smtClean="0"/>
              <a:t>2.	a) Yes</a:t>
            </a:r>
          </a:p>
          <a:p>
            <a:pPr marL="207266" indent="-207266"/>
            <a:r>
              <a:rPr lang="en-US" smtClean="0"/>
              <a:t>	b) No</a:t>
            </a:r>
          </a:p>
          <a:p>
            <a:pPr marL="207266" indent="-207266"/>
            <a:r>
              <a:rPr lang="en-US" smtClean="0"/>
              <a:t>3. This property determines if the widget can be clicked or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89A05D2E-E205-4E0C-B99C-57F62497A742}" type="slidenum">
              <a:rPr lang="en-US" altLang="en-US" sz="1200" b="0">
                <a:solidFill>
                  <a:schemeClr val="tx1"/>
                </a:solidFill>
              </a:rPr>
              <a:pPr eaLnBrk="1" hangingPunct="1"/>
              <a:t>3</a:t>
            </a:fld>
            <a:endParaRPr lang="en-US" altLang="en-US" sz="1200" b="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768C3D9-7EB7-4C20-9849-C3885538558E}" type="slidenum">
              <a:rPr lang="en-US" altLang="en-US" sz="1200" b="0">
                <a:solidFill>
                  <a:schemeClr val="tx1"/>
                </a:solidFill>
              </a:rPr>
              <a:pPr eaLnBrk="1" hangingPunct="1"/>
              <a:t>4</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impact of the FlagEntriesLV PCF file's popupButtonText method. For a given flag entry, the method returns "View/Edit" (if the flag entry is editable) or "View" (if the flag entry is not editable). A flag entry's IsEditable field is true if the flag entry is open and the user has sufficient permissions to resolve the flag entry.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74B8E5E-C01E-4E31-8929-0F167ABB7C6E}" type="slidenum">
              <a:rPr lang="en-US" altLang="en-US" sz="1200" b="0">
                <a:solidFill>
                  <a:schemeClr val="tx1"/>
                </a:solidFill>
              </a:rPr>
              <a:pPr eaLnBrk="1" hangingPunct="1"/>
              <a:t>5</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recommended capitalization convention for methods is to use camelcase with an initial lower-case letter (such as popupButtonText, calculateAvailability, or assignToNextAvailableUser).</a:t>
            </a:r>
          </a:p>
          <a:p>
            <a:pPr eaLnBrk="1" hangingPunct="1"/>
            <a:r>
              <a:rPr lang="en-US" smtClean="0"/>
              <a:t>A method can return any type of value found in Gosu, including:</a:t>
            </a:r>
          </a:p>
          <a:p>
            <a:pPr lvl="1" eaLnBrk="1" hangingPunct="1"/>
            <a:r>
              <a:rPr lang="en-US" smtClean="0"/>
              <a:t>Boolean</a:t>
            </a:r>
          </a:p>
          <a:p>
            <a:pPr lvl="1" eaLnBrk="1" hangingPunct="1"/>
            <a:r>
              <a:rPr lang="en-US" smtClean="0"/>
              <a:t>String</a:t>
            </a:r>
          </a:p>
          <a:p>
            <a:pPr lvl="1" eaLnBrk="1" hangingPunct="1"/>
            <a:r>
              <a:rPr lang="en-US" smtClean="0"/>
              <a:t>Integer</a:t>
            </a:r>
          </a:p>
          <a:p>
            <a:pPr lvl="1" eaLnBrk="1" hangingPunct="1"/>
            <a:r>
              <a:rPr lang="en-US" smtClean="0"/>
              <a:t>Object from the data model</a:t>
            </a:r>
          </a:p>
          <a:p>
            <a:pPr lvl="1" eaLnBrk="1" hangingPunct="1"/>
            <a:r>
              <a:rPr lang="en-US" smtClean="0"/>
              <a:t>Arrays</a:t>
            </a:r>
          </a:p>
          <a:p>
            <a:pPr lvl="1" eaLnBrk="1" hangingPunct="1"/>
            <a:r>
              <a:rPr lang="en-US" smtClean="0"/>
              <a:t>Void (no value returned)</a:t>
            </a:r>
          </a:p>
          <a:p>
            <a:pPr eaLnBrk="1" hangingPunct="1"/>
            <a:r>
              <a:rPr lang="en-US" smtClean="0"/>
              <a:t>You can precede the </a:t>
            </a:r>
            <a:r>
              <a:rPr lang="en-US" i="1" smtClean="0"/>
              <a:t>function</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method is public by default, meaning that it can be referenced from anywhere in a Guidewire application that uses Gosu. In contrast, a private method can be referenced only within the library in which it is defined.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5E14253-C2E8-4AFC-866F-A23694215CF4}" type="slidenum">
              <a:rPr lang="en-US" altLang="en-US" sz="1200" b="0">
                <a:solidFill>
                  <a:schemeClr val="tx1"/>
                </a:solidFill>
              </a:rPr>
              <a:pPr eaLnBrk="1" hangingPunct="1"/>
              <a:t>6</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method's return type is not void, all code paths must return a value. Gosu requires a return statement for all possible paths through the method including all choices for conditional execution, such as if and switch statements. Gosu also mandates that a value specified in a return statement match the return type declared in the method. A missing return type or a mismatched return value generates a compiler error. </a:t>
            </a:r>
          </a:p>
          <a:p>
            <a:pPr eaLnBrk="1" hangingPunct="1"/>
            <a:r>
              <a:rPr lang="en-US" smtClean="0"/>
              <a:t>In the example on the slide, the compiler gives an error because the code does not provide a path and return statement for a flag entry whose IsEditable property is false.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13B419C-05E9-4F2C-ABA3-A604C0F72E9E}" type="slidenum">
              <a:rPr lang="en-US" altLang="en-US" sz="1200" b="0">
                <a:solidFill>
                  <a:schemeClr val="tx1"/>
                </a:solidFill>
              </a:rPr>
              <a:pPr eaLnBrk="1" hangingPunct="1"/>
              <a:t>7</a:t>
            </a:fld>
            <a:endParaRPr lang="en-US" altLang="en-US" sz="1200" b="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Return statements are not required in a PCF method, but they are allowed. This can be useful if there are situations in which you want execution of the method to stop before the end of the method has been reached.</a:t>
            </a:r>
          </a:p>
          <a:p>
            <a:pPr eaLnBrk="1" hangingPunct="1"/>
            <a:r>
              <a:rPr lang="en-US" smtClean="0"/>
              <a:t>You can see this example in ABContactAddressesLDV in Studio.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159B009-5306-44EE-A117-85BDD9812384}" type="slidenum">
              <a:rPr lang="en-US" altLang="en-US" sz="1200" b="0">
                <a:solidFill>
                  <a:schemeClr val="tx1"/>
                </a:solidFill>
              </a:rPr>
              <a:pPr eaLnBrk="1" hangingPunct="1"/>
              <a:t>8</a:t>
            </a:fld>
            <a:endParaRPr lang="en-US" altLang="en-US" sz="1200" b="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Class methods can also be non-static. In this case, the method can only be called from an instance of the class. Typically, configuration developers do not write an extensive amount of non-static class methods. Integration developers, however, typically do write both static and non-static class methods.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C428F272-9C5C-4CA0-A1F4-C87CB5771762}" type="slidenum">
              <a:rPr lang="en-US" altLang="en-US" sz="1200" b="0">
                <a:solidFill>
                  <a:schemeClr val="tx1"/>
                </a:solidFill>
              </a:rPr>
              <a:pPr eaLnBrk="1" hangingPunct="1"/>
              <a:t>9</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639815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PCF Methods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16 September 2013</a:t>
            </a:r>
            <a:endParaRPr lang="en-US" dirty="0" smtClean="0"/>
          </a:p>
        </p:txBody>
      </p:sp>
    </p:spTree>
    <p:extLst>
      <p:ext uri="{BB962C8B-B14F-4D97-AF65-F5344CB8AC3E}">
        <p14:creationId xmlns:p14="http://schemas.microsoft.com/office/powerpoint/2010/main" val="20096065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21406"/>
            <a:ext cx="7543521" cy="26077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PCF methods</a:t>
            </a:r>
          </a:p>
        </p:txBody>
      </p:sp>
      <p:sp>
        <p:nvSpPr>
          <p:cNvPr id="13315" name="Rectangle 3"/>
          <p:cNvSpPr>
            <a:spLocks noGrp="1" noChangeArrowheads="1"/>
          </p:cNvSpPr>
          <p:nvPr>
            <p:ph idx="1"/>
          </p:nvPr>
        </p:nvSpPr>
        <p:spPr>
          <a:xfrm>
            <a:off x="521208" y="914400"/>
            <a:ext cx="8321040" cy="1219200"/>
          </a:xfrm>
        </p:spPr>
        <p:txBody>
          <a:bodyPr/>
          <a:lstStyle/>
          <a:p>
            <a:pPr>
              <a:buFont typeface="Arial" charset="0"/>
              <a:buChar char="•"/>
            </a:pPr>
            <a:r>
              <a:rPr lang="en-US" dirty="0" smtClean="0"/>
              <a:t>A </a:t>
            </a:r>
            <a:r>
              <a:rPr lang="en-US" b="1" dirty="0" smtClean="0"/>
              <a:t>PCF method</a:t>
            </a:r>
            <a:r>
              <a:rPr lang="en-US" dirty="0" smtClean="0"/>
              <a:t> is a method declared on a given PCF file's Code tab</a:t>
            </a:r>
          </a:p>
          <a:p>
            <a:pPr lvl="1"/>
            <a:r>
              <a:rPr lang="en-US" dirty="0" smtClean="0"/>
              <a:t>Method can be called by properties of PCF file or its widgets</a:t>
            </a:r>
          </a:p>
        </p:txBody>
      </p:sp>
      <p:sp>
        <p:nvSpPr>
          <p:cNvPr id="13317" name="AutoShape 5"/>
          <p:cNvSpPr>
            <a:spLocks noChangeArrowheads="1"/>
          </p:cNvSpPr>
          <p:nvPr/>
        </p:nvSpPr>
        <p:spPr bwMode="auto">
          <a:xfrm>
            <a:off x="1143000" y="4419600"/>
            <a:ext cx="1752600" cy="38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2696680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methods</a:t>
            </a:r>
          </a:p>
          <a:p>
            <a:pPr>
              <a:lnSpc>
                <a:spcPct val="150000"/>
              </a:lnSpc>
              <a:buFont typeface="Arial" charset="0"/>
              <a:buChar char="•"/>
            </a:pPr>
            <a:r>
              <a:rPr lang="en-US" sz="2800" smtClean="0">
                <a:solidFill>
                  <a:srgbClr val="C0C0C0"/>
                </a:solidFill>
              </a:rPr>
              <a:t>Creating PCF methods</a:t>
            </a:r>
          </a:p>
          <a:p>
            <a:pPr>
              <a:lnSpc>
                <a:spcPct val="150000"/>
              </a:lnSpc>
              <a:buFont typeface="Arial" charset="0"/>
              <a:buChar char="•"/>
            </a:pPr>
            <a:r>
              <a:rPr lang="en-US" sz="2800" smtClean="0"/>
              <a:t>Common use cases for PCF methods</a:t>
            </a:r>
          </a:p>
        </p:txBody>
      </p:sp>
    </p:spTree>
    <p:extLst>
      <p:ext uri="{BB962C8B-B14F-4D97-AF65-F5344CB8AC3E}">
        <p14:creationId xmlns:p14="http://schemas.microsoft.com/office/powerpoint/2010/main" val="11333115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Calling PCF methods</a:t>
            </a:r>
          </a:p>
        </p:txBody>
      </p:sp>
      <p:sp>
        <p:nvSpPr>
          <p:cNvPr id="15363" name="Rectangle 3"/>
          <p:cNvSpPr>
            <a:spLocks noGrp="1" noChangeArrowheads="1"/>
          </p:cNvSpPr>
          <p:nvPr>
            <p:ph idx="1"/>
          </p:nvPr>
        </p:nvSpPr>
        <p:spPr/>
        <p:txBody>
          <a:bodyPr/>
          <a:lstStyle/>
          <a:p>
            <a:pPr>
              <a:buFont typeface="Arial" charset="0"/>
              <a:buChar char="•"/>
            </a:pPr>
            <a:r>
              <a:rPr lang="en-US" smtClean="0"/>
              <a:t>Methods can be referenced from location and widget properties</a:t>
            </a:r>
          </a:p>
          <a:p>
            <a:pPr lvl="1"/>
            <a:r>
              <a:rPr lang="en-US" smtClean="0"/>
              <a:t>Syntax: </a:t>
            </a:r>
            <a:r>
              <a:rPr lang="en-US" sz="2300" i="1" smtClean="0">
                <a:solidFill>
                  <a:srgbClr val="0033CC"/>
                </a:solidFill>
              </a:rPr>
              <a:t>functionName</a:t>
            </a:r>
            <a:r>
              <a:rPr lang="en-US" sz="2300" smtClean="0">
                <a:solidFill>
                  <a:srgbClr val="FF3300"/>
                </a:solidFill>
              </a:rPr>
              <a:t> (</a:t>
            </a:r>
            <a:r>
              <a:rPr lang="en-US" sz="2300" i="1" smtClean="0">
                <a:solidFill>
                  <a:srgbClr val="0033CC"/>
                </a:solidFill>
              </a:rPr>
              <a:t>inputParameters</a:t>
            </a:r>
            <a:r>
              <a:rPr lang="en-US" sz="2300" smtClean="0">
                <a:solidFill>
                  <a:srgbClr val="FF3300"/>
                </a:solidFill>
              </a:rPr>
              <a:t>)</a:t>
            </a:r>
            <a:endParaRPr lang="en-US" smtClean="0"/>
          </a:p>
          <a:p>
            <a:pPr>
              <a:buFont typeface="Arial" charset="0"/>
              <a:buChar char="•"/>
            </a:pPr>
            <a:r>
              <a:rPr lang="en-US" smtClean="0"/>
              <a:t>Although any method can be referenced, the remainder of this lesson focuses on PCF methods</a:t>
            </a:r>
          </a:p>
          <a:p>
            <a:pPr>
              <a:buFont typeface="Arial" charset="0"/>
              <a:buChar char="•"/>
            </a:pPr>
            <a:r>
              <a:rPr lang="en-US" smtClean="0"/>
              <a:t>Common use cases include method to execute when:</a:t>
            </a:r>
          </a:p>
          <a:p>
            <a:pPr lvl="1"/>
            <a:r>
              <a:rPr lang="en-US" smtClean="0"/>
              <a:t>Given widget is clicked</a:t>
            </a:r>
          </a:p>
          <a:p>
            <a:pPr lvl="1"/>
            <a:r>
              <a:rPr lang="en-US" smtClean="0"/>
              <a:t>Given widget is rendered</a:t>
            </a:r>
          </a:p>
          <a:p>
            <a:pPr lvl="1"/>
            <a:r>
              <a:rPr lang="en-US" smtClean="0"/>
              <a:t>Given widget's value changes</a:t>
            </a:r>
          </a:p>
          <a:p>
            <a:pPr lvl="1"/>
            <a:r>
              <a:rPr lang="en-US" smtClean="0"/>
              <a:t>Event occurs for a given location, such as:</a:t>
            </a:r>
          </a:p>
          <a:p>
            <a:pPr lvl="2"/>
            <a:r>
              <a:rPr lang="en-US" smtClean="0"/>
              <a:t>User navigates to that location</a:t>
            </a:r>
          </a:p>
          <a:p>
            <a:pPr lvl="2"/>
            <a:r>
              <a:rPr lang="en-US" smtClean="0"/>
              <a:t>Data modifications in that location are committed</a:t>
            </a:r>
          </a:p>
        </p:txBody>
      </p:sp>
    </p:spTree>
    <p:extLst>
      <p:ext uri="{BB962C8B-B14F-4D97-AF65-F5344CB8AC3E}">
        <p14:creationId xmlns:p14="http://schemas.microsoft.com/office/powerpoint/2010/main" val="671289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56" y="2947343"/>
            <a:ext cx="6260293" cy="147225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657" y="4467196"/>
            <a:ext cx="6260293" cy="20082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8" y="685800"/>
            <a:ext cx="5467350" cy="2105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Use case 1: When widget is clicked</a:t>
            </a:r>
          </a:p>
        </p:txBody>
      </p:sp>
      <p:sp>
        <p:nvSpPr>
          <p:cNvPr id="16387" name="Rectangle 16"/>
          <p:cNvSpPr>
            <a:spLocks noGrp="1" noChangeArrowheads="1"/>
          </p:cNvSpPr>
          <p:nvPr>
            <p:ph idx="1"/>
          </p:nvPr>
        </p:nvSpPr>
        <p:spPr>
          <a:xfrm>
            <a:off x="519113" y="3068638"/>
            <a:ext cx="1901825" cy="3321050"/>
          </a:xfrm>
        </p:spPr>
        <p:txBody>
          <a:bodyPr/>
          <a:lstStyle/>
          <a:p>
            <a:pPr>
              <a:buFont typeface="Arial" charset="0"/>
              <a:buChar char="•"/>
            </a:pPr>
            <a:r>
              <a:rPr lang="en-US" smtClean="0"/>
              <a:t>Action attribute specifies code to execute when widget is clicked</a:t>
            </a:r>
          </a:p>
        </p:txBody>
      </p:sp>
      <p:cxnSp>
        <p:nvCxnSpPr>
          <p:cNvPr id="3" name="Straight Arrow Connector 2"/>
          <p:cNvCxnSpPr/>
          <p:nvPr/>
        </p:nvCxnSpPr>
        <p:spPr bwMode="auto">
          <a:xfrm>
            <a:off x="1524000" y="1828800"/>
            <a:ext cx="1763713" cy="3429000"/>
          </a:xfrm>
          <a:prstGeom prst="straightConnector1">
            <a:avLst/>
          </a:prstGeom>
          <a:noFill/>
          <a:ln w="12700" cap="flat" cmpd="sng" algn="ctr">
            <a:solidFill>
              <a:srgbClr val="FF0000"/>
            </a:solidFill>
            <a:prstDash val="solid"/>
            <a:round/>
            <a:headEnd type="none" w="med" len="med"/>
            <a:tailEnd type="arrow"/>
          </a:ln>
          <a:effectLst/>
        </p:spPr>
      </p:cxnSp>
      <p:sp>
        <p:nvSpPr>
          <p:cNvPr id="8" name="Rounded Rectangle 7"/>
          <p:cNvSpPr/>
          <p:nvPr/>
        </p:nvSpPr>
        <p:spPr bwMode="auto">
          <a:xfrm>
            <a:off x="1219200" y="1447800"/>
            <a:ext cx="2362200" cy="3810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100025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686"/>
          <a:stretch/>
        </p:blipFill>
        <p:spPr bwMode="auto">
          <a:xfrm>
            <a:off x="842964" y="4561680"/>
            <a:ext cx="5629275" cy="17518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09"/>
          <a:stretch/>
        </p:blipFill>
        <p:spPr bwMode="auto">
          <a:xfrm>
            <a:off x="828675" y="2123281"/>
            <a:ext cx="5643564" cy="15838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0" name="Rectangle 2"/>
          <p:cNvSpPr>
            <a:spLocks noGrp="1" noChangeArrowheads="1"/>
          </p:cNvSpPr>
          <p:nvPr>
            <p:ph type="title"/>
          </p:nvPr>
        </p:nvSpPr>
        <p:spPr/>
        <p:txBody>
          <a:bodyPr/>
          <a:lstStyle/>
          <a:p>
            <a:pPr eaLnBrk="1" hangingPunct="1"/>
            <a:r>
              <a:rPr lang="en-US" smtClean="0"/>
              <a:t>Widget availability</a:t>
            </a:r>
          </a:p>
        </p:txBody>
      </p:sp>
      <p:sp>
        <p:nvSpPr>
          <p:cNvPr id="17411" name="Rectangle 3"/>
          <p:cNvSpPr>
            <a:spLocks noGrp="1" noChangeArrowheads="1"/>
          </p:cNvSpPr>
          <p:nvPr>
            <p:ph idx="1"/>
          </p:nvPr>
        </p:nvSpPr>
        <p:spPr/>
        <p:txBody>
          <a:bodyPr/>
          <a:lstStyle/>
          <a:p>
            <a:pPr>
              <a:buFont typeface="Arial" charset="0"/>
              <a:buChar char="•"/>
            </a:pPr>
            <a:r>
              <a:rPr lang="en-US" smtClean="0"/>
              <a:t>An atomic widget's available property determines when the widget can be clicked</a:t>
            </a:r>
          </a:p>
        </p:txBody>
      </p:sp>
      <p:sp>
        <p:nvSpPr>
          <p:cNvPr id="17414" name="Text Box 6"/>
          <p:cNvSpPr txBox="1">
            <a:spLocks noChangeArrowheads="1"/>
          </p:cNvSpPr>
          <p:nvPr/>
        </p:nvSpPr>
        <p:spPr bwMode="auto">
          <a:xfrm>
            <a:off x="4456112" y="1462087"/>
            <a:ext cx="2173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available = true</a:t>
            </a:r>
          </a:p>
        </p:txBody>
      </p:sp>
      <p:sp>
        <p:nvSpPr>
          <p:cNvPr id="17415" name="Text Box 8"/>
          <p:cNvSpPr txBox="1">
            <a:spLocks noChangeArrowheads="1"/>
          </p:cNvSpPr>
          <p:nvPr/>
        </p:nvSpPr>
        <p:spPr bwMode="auto">
          <a:xfrm>
            <a:off x="4298950" y="3997325"/>
            <a:ext cx="217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available = false</a:t>
            </a:r>
          </a:p>
        </p:txBody>
      </p:sp>
      <p:sp>
        <p:nvSpPr>
          <p:cNvPr id="17416" name="Line 9"/>
          <p:cNvSpPr>
            <a:spLocks noChangeShapeType="1"/>
          </p:cNvSpPr>
          <p:nvPr/>
        </p:nvSpPr>
        <p:spPr bwMode="auto">
          <a:xfrm>
            <a:off x="5603875" y="4302125"/>
            <a:ext cx="0" cy="5191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7" name="Line 10"/>
          <p:cNvSpPr>
            <a:spLocks noChangeShapeType="1"/>
          </p:cNvSpPr>
          <p:nvPr/>
        </p:nvSpPr>
        <p:spPr bwMode="auto">
          <a:xfrm>
            <a:off x="5634038" y="1752600"/>
            <a:ext cx="0" cy="519113"/>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841263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1301593"/>
            <a:ext cx="7620000" cy="16937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pPr eaLnBrk="1" hangingPunct="1"/>
            <a:r>
              <a:rPr lang="en-US" smtClean="0"/>
              <a:t>Configuring widget availability</a:t>
            </a:r>
          </a:p>
        </p:txBody>
      </p:sp>
      <p:sp>
        <p:nvSpPr>
          <p:cNvPr id="18435" name="Rectangle 3"/>
          <p:cNvSpPr>
            <a:spLocks noGrp="1" noChangeArrowheads="1"/>
          </p:cNvSpPr>
          <p:nvPr>
            <p:ph idx="1"/>
          </p:nvPr>
        </p:nvSpPr>
        <p:spPr>
          <a:xfrm>
            <a:off x="519113" y="3344863"/>
            <a:ext cx="8318500" cy="2759075"/>
          </a:xfrm>
        </p:spPr>
        <p:txBody>
          <a:bodyPr/>
          <a:lstStyle/>
          <a:p>
            <a:pPr>
              <a:buFont typeface="Arial" charset="0"/>
              <a:buChar char="•"/>
            </a:pPr>
            <a:r>
              <a:rPr lang="en-US" smtClean="0"/>
              <a:t>Widget is clickable only if available returns true</a:t>
            </a:r>
          </a:p>
          <a:p>
            <a:pPr lvl="1"/>
            <a:r>
              <a:rPr lang="en-US" smtClean="0"/>
              <a:t>Default value is true</a:t>
            </a:r>
          </a:p>
          <a:p>
            <a:pPr lvl="1"/>
            <a:r>
              <a:rPr lang="en-US" smtClean="0"/>
              <a:t>Checked only when action property is not null</a:t>
            </a:r>
          </a:p>
          <a:p>
            <a:pPr>
              <a:buFont typeface="Arial" charset="0"/>
              <a:buChar char="•"/>
            </a:pPr>
            <a:r>
              <a:rPr lang="en-US" smtClean="0"/>
              <a:t>CurrentLocation.InEditMode can be used to control availability based on edit mode of location</a:t>
            </a:r>
          </a:p>
          <a:p>
            <a:pPr lvl="1"/>
            <a:r>
              <a:rPr lang="en-US" smtClean="0"/>
              <a:t>Returns true if current location is in edit mode</a:t>
            </a:r>
          </a:p>
          <a:p>
            <a:pPr lvl="1"/>
            <a:r>
              <a:rPr lang="en-US" smtClean="0"/>
              <a:t>Returns false if current location is in read-only mode</a:t>
            </a:r>
          </a:p>
        </p:txBody>
      </p:sp>
      <p:sp>
        <p:nvSpPr>
          <p:cNvPr id="18437" name="AutoShape 5"/>
          <p:cNvSpPr>
            <a:spLocks noChangeArrowheads="1"/>
          </p:cNvSpPr>
          <p:nvPr/>
        </p:nvSpPr>
        <p:spPr bwMode="auto">
          <a:xfrm>
            <a:off x="533402" y="2781809"/>
            <a:ext cx="7620000" cy="21351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195443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7" y="3678999"/>
            <a:ext cx="7199878" cy="24932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1269" y="1676400"/>
            <a:ext cx="4580731" cy="14216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7" y="809625"/>
            <a:ext cx="7523163" cy="1247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smtClean="0"/>
              <a:t>Use case 2: Input or cell button label</a:t>
            </a:r>
          </a:p>
        </p:txBody>
      </p:sp>
      <p:cxnSp>
        <p:nvCxnSpPr>
          <p:cNvPr id="3" name="Straight Arrow Connector 2"/>
          <p:cNvCxnSpPr/>
          <p:nvPr/>
        </p:nvCxnSpPr>
        <p:spPr bwMode="auto">
          <a:xfrm>
            <a:off x="2133600" y="1676400"/>
            <a:ext cx="1828800" cy="710803"/>
          </a:xfrm>
          <a:prstGeom prst="straightConnector1">
            <a:avLst/>
          </a:prstGeom>
          <a:noFill/>
          <a:ln w="12700" cap="flat" cmpd="sng" algn="ctr">
            <a:solidFill>
              <a:srgbClr val="FF0000"/>
            </a:solidFill>
            <a:prstDash val="solid"/>
            <a:round/>
            <a:headEnd type="none" w="med" len="med"/>
            <a:tailEnd type="arrow"/>
          </a:ln>
          <a:effectLst/>
        </p:spPr>
      </p:cxnSp>
      <p:cxnSp>
        <p:nvCxnSpPr>
          <p:cNvPr id="6" name="Straight Arrow Connector 5"/>
          <p:cNvCxnSpPr>
            <a:stCxn id="16" idx="1"/>
          </p:cNvCxnSpPr>
          <p:nvPr/>
        </p:nvCxnSpPr>
        <p:spPr bwMode="auto">
          <a:xfrm flipH="1">
            <a:off x="2590800" y="2971800"/>
            <a:ext cx="1406047" cy="1447800"/>
          </a:xfrm>
          <a:prstGeom prst="straightConnector1">
            <a:avLst/>
          </a:prstGeom>
          <a:noFill/>
          <a:ln w="12700" cap="flat" cmpd="sng" algn="ctr">
            <a:solidFill>
              <a:srgbClr val="FF0000"/>
            </a:solidFill>
            <a:prstDash val="solid"/>
            <a:round/>
            <a:headEnd type="none" w="med" len="med"/>
            <a:tailEnd type="arrow"/>
          </a:ln>
          <a:effectLst/>
        </p:spPr>
      </p:cxnSp>
      <p:sp>
        <p:nvSpPr>
          <p:cNvPr id="9" name="Rounded Rectangle 8"/>
          <p:cNvSpPr/>
          <p:nvPr/>
        </p:nvSpPr>
        <p:spPr bwMode="auto">
          <a:xfrm>
            <a:off x="3962400" y="2286000"/>
            <a:ext cx="1524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996847" y="2857500"/>
            <a:ext cx="1524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10219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89087"/>
            <a:ext cx="4524376" cy="22117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762000"/>
            <a:ext cx="4524375" cy="2457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pPr eaLnBrk="1" hangingPunct="1"/>
            <a:r>
              <a:rPr lang="en-US" dirty="0" smtClean="0"/>
              <a:t>Use case 3: When widget's value changes</a:t>
            </a:r>
          </a:p>
        </p:txBody>
      </p:sp>
      <p:sp>
        <p:nvSpPr>
          <p:cNvPr id="20483" name="Rectangle 3"/>
          <p:cNvSpPr>
            <a:spLocks noGrp="1" noChangeArrowheads="1"/>
          </p:cNvSpPr>
          <p:nvPr>
            <p:ph idx="1"/>
          </p:nvPr>
        </p:nvSpPr>
        <p:spPr>
          <a:xfrm>
            <a:off x="381000" y="914400"/>
            <a:ext cx="3260725" cy="5486400"/>
          </a:xfrm>
        </p:spPr>
        <p:txBody>
          <a:bodyPr/>
          <a:lstStyle/>
          <a:p>
            <a:pPr>
              <a:buFont typeface="Arial" charset="0"/>
              <a:buChar char="•"/>
            </a:pPr>
            <a:r>
              <a:rPr lang="en-US" dirty="0" smtClean="0"/>
              <a:t>Widgets can execute code when their value changes in the application (prior to the value being saved)</a:t>
            </a:r>
          </a:p>
          <a:p>
            <a:pPr lvl="1"/>
            <a:r>
              <a:rPr lang="en-US" dirty="0" smtClean="0"/>
              <a:t>This is discussed in detail in the "Server-Side Widget Behavior" lesson</a:t>
            </a:r>
          </a:p>
        </p:txBody>
      </p:sp>
      <p:sp>
        <p:nvSpPr>
          <p:cNvPr id="20486" name="AutoShape 7"/>
          <p:cNvSpPr>
            <a:spLocks noChangeArrowheads="1"/>
          </p:cNvSpPr>
          <p:nvPr/>
        </p:nvSpPr>
        <p:spPr bwMode="auto">
          <a:xfrm>
            <a:off x="5638801" y="2209800"/>
            <a:ext cx="2322512" cy="3460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eaLnBrk="0" hangingPunct="0">
              <a:spcAft>
                <a:spcPct val="0"/>
              </a:spcAft>
              <a:buClr>
                <a:srgbClr val="0146AD"/>
              </a:buClr>
              <a:buFont typeface="Wingdings 3" pitchFamily="18" charset="2"/>
              <a:buNone/>
            </a:pPr>
            <a:endParaRPr lang="en-US" sz="1800">
              <a:solidFill>
                <a:srgbClr val="CC0099"/>
              </a:solidFill>
            </a:endParaRPr>
          </a:p>
        </p:txBody>
      </p:sp>
      <p:sp>
        <p:nvSpPr>
          <p:cNvPr id="20488" name="Line 9"/>
          <p:cNvSpPr>
            <a:spLocks noChangeShapeType="1"/>
          </p:cNvSpPr>
          <p:nvPr/>
        </p:nvSpPr>
        <p:spPr bwMode="auto">
          <a:xfrm flipH="1">
            <a:off x="7062788" y="61722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89" name="Line 10"/>
          <p:cNvSpPr>
            <a:spLocks noChangeShapeType="1"/>
          </p:cNvSpPr>
          <p:nvPr/>
        </p:nvSpPr>
        <p:spPr bwMode="auto">
          <a:xfrm flipH="1">
            <a:off x="7062788" y="58674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0" name="Text Box 6"/>
          <p:cNvSpPr txBox="1">
            <a:spLocks noChangeArrowheads="1"/>
          </p:cNvSpPr>
          <p:nvPr/>
        </p:nvSpPr>
        <p:spPr bwMode="auto">
          <a:xfrm>
            <a:off x="3790949" y="3200400"/>
            <a:ext cx="4170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Wingdings 3" pitchFamily="18" charset="2"/>
              <a:buNone/>
            </a:pPr>
            <a:r>
              <a:rPr lang="en-US" b="0" dirty="0" err="1"/>
              <a:t>onChange</a:t>
            </a:r>
            <a:r>
              <a:rPr lang="en-US" b="0" dirty="0"/>
              <a:t>:</a:t>
            </a:r>
            <a:br>
              <a:rPr lang="en-US" b="0" dirty="0"/>
            </a:br>
            <a:r>
              <a:rPr lang="en-US" b="0" dirty="0"/>
              <a:t>   set </a:t>
            </a:r>
            <a:r>
              <a:rPr lang="en-US" b="0" dirty="0" err="1"/>
              <a:t>UnflagUser</a:t>
            </a:r>
            <a:r>
              <a:rPr lang="en-US" b="0" dirty="0"/>
              <a:t> to current user</a:t>
            </a:r>
            <a:br>
              <a:rPr lang="en-US" b="0" dirty="0"/>
            </a:br>
            <a:r>
              <a:rPr lang="en-US" b="0" dirty="0"/>
              <a:t>   set </a:t>
            </a:r>
            <a:r>
              <a:rPr lang="en-US" b="0" dirty="0" err="1"/>
              <a:t>UnflagDate</a:t>
            </a:r>
            <a:r>
              <a:rPr lang="en-US" b="0" dirty="0"/>
              <a:t> to current date</a:t>
            </a:r>
          </a:p>
        </p:txBody>
      </p:sp>
      <p:cxnSp>
        <p:nvCxnSpPr>
          <p:cNvPr id="3" name="Straight Connector 2"/>
          <p:cNvCxnSpPr>
            <a:stCxn id="20486" idx="3"/>
            <a:endCxn id="20488" idx="0"/>
          </p:cNvCxnSpPr>
          <p:nvPr/>
        </p:nvCxnSpPr>
        <p:spPr bwMode="auto">
          <a:xfrm>
            <a:off x="7961313" y="2382838"/>
            <a:ext cx="0" cy="3789362"/>
          </a:xfrm>
          <a:prstGeom prst="line">
            <a:avLst/>
          </a:prstGeom>
          <a:no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03775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7627937" cy="29527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5460"/>
          <a:stretch/>
        </p:blipFill>
        <p:spPr bwMode="auto">
          <a:xfrm>
            <a:off x="5105400" y="1570359"/>
            <a:ext cx="2747962" cy="170624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dirty="0" smtClean="0"/>
              <a:t>Use case 4 : Navigating to locations</a:t>
            </a:r>
          </a:p>
        </p:txBody>
      </p:sp>
      <p:sp>
        <p:nvSpPr>
          <p:cNvPr id="21507" name="Rectangle 3"/>
          <p:cNvSpPr>
            <a:spLocks noGrp="1" noChangeArrowheads="1"/>
          </p:cNvSpPr>
          <p:nvPr>
            <p:ph idx="1"/>
          </p:nvPr>
        </p:nvSpPr>
        <p:spPr>
          <a:xfrm>
            <a:off x="457200" y="609600"/>
            <a:ext cx="5588000" cy="1295400"/>
          </a:xfrm>
        </p:spPr>
        <p:txBody>
          <a:bodyPr/>
          <a:lstStyle/>
          <a:p>
            <a:pPr>
              <a:buFont typeface="Arial" charset="0"/>
              <a:buChar char="•"/>
            </a:pPr>
            <a:r>
              <a:rPr lang="en-US" dirty="0" smtClean="0"/>
              <a:t>PCF methods can be called in reaction to location events, such as navigating to location</a:t>
            </a:r>
          </a:p>
        </p:txBody>
      </p:sp>
      <p:sp>
        <p:nvSpPr>
          <p:cNvPr id="21510" name="AutoShape 6"/>
          <p:cNvSpPr>
            <a:spLocks noChangeArrowheads="1"/>
          </p:cNvSpPr>
          <p:nvPr/>
        </p:nvSpPr>
        <p:spPr bwMode="auto">
          <a:xfrm>
            <a:off x="6212692" y="2707710"/>
            <a:ext cx="163195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Text Box 7"/>
          <p:cNvSpPr txBox="1">
            <a:spLocks noChangeArrowheads="1"/>
          </p:cNvSpPr>
          <p:nvPr/>
        </p:nvSpPr>
        <p:spPr bwMode="auto">
          <a:xfrm>
            <a:off x="762000" y="2667000"/>
            <a:ext cx="425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After entering location, create "viewed this contact" history entry</a:t>
            </a:r>
          </a:p>
        </p:txBody>
      </p:sp>
      <p:sp>
        <p:nvSpPr>
          <p:cNvPr id="21512" name="Freeform 8"/>
          <p:cNvSpPr>
            <a:spLocks/>
          </p:cNvSpPr>
          <p:nvPr/>
        </p:nvSpPr>
        <p:spPr bwMode="auto">
          <a:xfrm>
            <a:off x="5380864" y="2933700"/>
            <a:ext cx="831828" cy="1714500"/>
          </a:xfrm>
          <a:custGeom>
            <a:avLst/>
            <a:gdLst>
              <a:gd name="T0" fmla="*/ 2147483647 w 403"/>
              <a:gd name="T1" fmla="*/ 0 h 1017"/>
              <a:gd name="T2" fmla="*/ 0 w 403"/>
              <a:gd name="T3" fmla="*/ 2147483647 h 1017"/>
              <a:gd name="T4" fmla="*/ 2147483647 w 403"/>
              <a:gd name="T5" fmla="*/ 2147483647 h 1017"/>
              <a:gd name="T6" fmla="*/ 0 60000 65536"/>
              <a:gd name="T7" fmla="*/ 0 60000 65536"/>
              <a:gd name="T8" fmla="*/ 0 60000 65536"/>
              <a:gd name="T9" fmla="*/ 0 w 403"/>
              <a:gd name="T10" fmla="*/ 0 h 1017"/>
              <a:gd name="T11" fmla="*/ 403 w 403"/>
              <a:gd name="T12" fmla="*/ 1017 h 1017"/>
            </a:gdLst>
            <a:ahLst/>
            <a:cxnLst>
              <a:cxn ang="T6">
                <a:pos x="T0" y="T1"/>
              </a:cxn>
              <a:cxn ang="T7">
                <a:pos x="T2" y="T3"/>
              </a:cxn>
              <a:cxn ang="T8">
                <a:pos x="T4" y="T5"/>
              </a:cxn>
            </a:cxnLst>
            <a:rect l="T9" t="T10" r="T11" b="T12"/>
            <a:pathLst>
              <a:path w="403" h="1017">
                <a:moveTo>
                  <a:pt x="403" y="0"/>
                </a:moveTo>
                <a:lnTo>
                  <a:pt x="0" y="125"/>
                </a:lnTo>
                <a:lnTo>
                  <a:pt x="307" y="1017"/>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595545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36" y="2773741"/>
            <a:ext cx="6416675" cy="17994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0" name="Rectangle 2"/>
          <p:cNvSpPr>
            <a:spLocks noGrp="1" noChangeArrowheads="1"/>
          </p:cNvSpPr>
          <p:nvPr>
            <p:ph type="title"/>
          </p:nvPr>
        </p:nvSpPr>
        <p:spPr/>
        <p:txBody>
          <a:bodyPr/>
          <a:lstStyle/>
          <a:p>
            <a:pPr eaLnBrk="1" hangingPunct="1"/>
            <a:r>
              <a:rPr lang="en-US" smtClean="0"/>
              <a:t>Changing data in PCF methods</a:t>
            </a:r>
          </a:p>
        </p:txBody>
      </p:sp>
      <p:sp>
        <p:nvSpPr>
          <p:cNvPr id="22531" name="Rectangle 3"/>
          <p:cNvSpPr>
            <a:spLocks noGrp="1" noChangeArrowheads="1"/>
          </p:cNvSpPr>
          <p:nvPr>
            <p:ph idx="1"/>
          </p:nvPr>
        </p:nvSpPr>
        <p:spPr>
          <a:xfrm>
            <a:off x="521208" y="914400"/>
            <a:ext cx="8321040" cy="5410200"/>
          </a:xfrm>
        </p:spPr>
        <p:txBody>
          <a:bodyPr/>
          <a:lstStyle/>
          <a:p>
            <a:pPr>
              <a:buFont typeface="Arial" charset="0"/>
              <a:buChar char="•"/>
            </a:pPr>
            <a:r>
              <a:rPr lang="en-US" dirty="0" smtClean="0"/>
              <a:t>When PCF method changes data, those changes are not automatically written to database</a:t>
            </a:r>
          </a:p>
          <a:p>
            <a:pPr lvl="1"/>
            <a:r>
              <a:rPr lang="en-US" dirty="0" smtClean="0"/>
              <a:t>If method is called while location is in edit mode, changes are committed when user clicks "Update"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lvl="1"/>
            <a:r>
              <a:rPr lang="en-US" dirty="0" smtClean="0"/>
              <a:t>If method must change data while location is in read-only mode, code must commit data manually</a:t>
            </a:r>
          </a:p>
        </p:txBody>
      </p:sp>
      <p:sp>
        <p:nvSpPr>
          <p:cNvPr id="22533" name="Text Box 5"/>
          <p:cNvSpPr txBox="1">
            <a:spLocks noChangeArrowheads="1"/>
          </p:cNvSpPr>
          <p:nvPr/>
        </p:nvSpPr>
        <p:spPr bwMode="auto">
          <a:xfrm>
            <a:off x="7391400" y="2743200"/>
            <a:ext cx="15541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deletion of addresses committed when user clicks Update</a:t>
            </a:r>
          </a:p>
        </p:txBody>
      </p:sp>
      <p:sp>
        <p:nvSpPr>
          <p:cNvPr id="22534" name="AutoShape 6"/>
          <p:cNvSpPr>
            <a:spLocks noChangeArrowheads="1"/>
          </p:cNvSpPr>
          <p:nvPr/>
        </p:nvSpPr>
        <p:spPr bwMode="auto">
          <a:xfrm>
            <a:off x="3625850" y="3246438"/>
            <a:ext cx="2012950" cy="427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6" name="Straight Connector 5"/>
          <p:cNvCxnSpPr/>
          <p:nvPr/>
        </p:nvCxnSpPr>
        <p:spPr bwMode="auto">
          <a:xfrm flipH="1">
            <a:off x="3352800" y="3657600"/>
            <a:ext cx="1066800" cy="593725"/>
          </a:xfrm>
          <a:prstGeom prst="line">
            <a:avLst/>
          </a:prstGeom>
          <a:noFill/>
          <a:ln w="1905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flipH="1" flipV="1">
            <a:off x="1447800" y="3581400"/>
            <a:ext cx="1905000" cy="669925"/>
          </a:xfrm>
          <a:prstGeom prst="line">
            <a:avLst/>
          </a:prstGeom>
          <a:no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616076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different ways methods can be written</a:t>
            </a:r>
          </a:p>
          <a:p>
            <a:pPr lvl="1"/>
            <a:r>
              <a:rPr lang="en-US" smtClean="0"/>
              <a:t>Create PCF methods</a:t>
            </a:r>
          </a:p>
          <a:p>
            <a:pPr lvl="1"/>
            <a:r>
              <a:rPr lang="en-US" smtClean="0"/>
              <a:t>Implement common use cases for PCF methods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2733119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different ways methods can be written</a:t>
            </a:r>
          </a:p>
          <a:p>
            <a:pPr lvl="1"/>
            <a:r>
              <a:rPr lang="en-US" smtClean="0"/>
              <a:t>Create PCF methods</a:t>
            </a:r>
          </a:p>
          <a:p>
            <a:pPr lvl="1"/>
            <a:r>
              <a:rPr lang="en-US" smtClean="0"/>
              <a:t>Implement common use cases for PCF methods</a:t>
            </a:r>
          </a:p>
        </p:txBody>
      </p:sp>
    </p:spTree>
    <p:extLst>
      <p:ext uri="{BB962C8B-B14F-4D97-AF65-F5344CB8AC3E}">
        <p14:creationId xmlns:p14="http://schemas.microsoft.com/office/powerpoint/2010/main" val="25733992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Review questions</a:t>
            </a:r>
          </a:p>
        </p:txBody>
      </p:sp>
      <p:sp>
        <p:nvSpPr>
          <p:cNvPr id="24579" name="Rectangle 3"/>
          <p:cNvSpPr>
            <a:spLocks noGrp="1" noChangeArrowheads="1"/>
          </p:cNvSpPr>
          <p:nvPr>
            <p:ph idx="1"/>
          </p:nvPr>
        </p:nvSpPr>
        <p:spPr/>
        <p:txBody>
          <a:bodyPr/>
          <a:lstStyle/>
          <a:p>
            <a:pPr marL="457200" indent="-457200">
              <a:buFontTx/>
              <a:buAutoNum type="arabicPeriod"/>
            </a:pPr>
            <a:r>
              <a:rPr lang="en-US" smtClean="0"/>
              <a:t>Is it required or optional for a method to:</a:t>
            </a:r>
          </a:p>
          <a:p>
            <a:pPr marL="933450" lvl="1" indent="-419100">
              <a:buFontTx/>
              <a:buAutoNum type="alphaLcParenR"/>
            </a:pPr>
            <a:r>
              <a:rPr lang="en-US" smtClean="0"/>
              <a:t>Receive input parameters?</a:t>
            </a:r>
          </a:p>
          <a:p>
            <a:pPr marL="933450" lvl="1" indent="-419100">
              <a:buFontTx/>
              <a:buAutoNum type="alphaLcParenR"/>
            </a:pPr>
            <a:r>
              <a:rPr lang="en-US" smtClean="0"/>
              <a:t>Return a value?</a:t>
            </a:r>
          </a:p>
          <a:p>
            <a:pPr marL="457200" indent="-457200">
              <a:buFontTx/>
              <a:buAutoNum type="arabicPeriod"/>
            </a:pPr>
            <a:r>
              <a:rPr lang="en-US" smtClean="0"/>
              <a:t>Can an atomic widget reference:</a:t>
            </a:r>
          </a:p>
          <a:p>
            <a:pPr marL="933450" lvl="1" indent="-419100">
              <a:buFontTx/>
              <a:buAutoNum type="alphaLcParenR"/>
            </a:pPr>
            <a:r>
              <a:rPr lang="en-US" smtClean="0"/>
              <a:t>A PCF method declared in the same file?</a:t>
            </a:r>
          </a:p>
          <a:p>
            <a:pPr marL="933450" lvl="1" indent="-419100">
              <a:buFontTx/>
              <a:buAutoNum type="alphaLcParenR"/>
            </a:pPr>
            <a:r>
              <a:rPr lang="en-US" smtClean="0"/>
              <a:t>A PCF method declared in another PCF file?</a:t>
            </a:r>
          </a:p>
          <a:p>
            <a:pPr marL="457200" indent="-457200">
              <a:buFontTx/>
              <a:buAutoNum type="arabicPeriod"/>
            </a:pPr>
            <a:r>
              <a:rPr lang="en-US" smtClean="0"/>
              <a:t>What does a widget's "available" property control?</a:t>
            </a:r>
          </a:p>
        </p:txBody>
      </p:sp>
    </p:spTree>
    <p:extLst>
      <p:ext uri="{BB962C8B-B14F-4D97-AF65-F5344CB8AC3E}">
        <p14:creationId xmlns:p14="http://schemas.microsoft.com/office/powerpoint/2010/main" val="40704571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4121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Gosu methods</a:t>
            </a:r>
          </a:p>
          <a:p>
            <a:pPr>
              <a:lnSpc>
                <a:spcPct val="150000"/>
              </a:lnSpc>
              <a:buFont typeface="Arial" charset="0"/>
              <a:buChar char="•"/>
            </a:pPr>
            <a:r>
              <a:rPr lang="en-US" sz="2800" smtClean="0">
                <a:solidFill>
                  <a:srgbClr val="C0C0C0"/>
                </a:solidFill>
              </a:rPr>
              <a:t>Creating PCF methods</a:t>
            </a:r>
          </a:p>
          <a:p>
            <a:pPr>
              <a:lnSpc>
                <a:spcPct val="150000"/>
              </a:lnSpc>
              <a:buFont typeface="Arial" charset="0"/>
              <a:buChar char="•"/>
            </a:pPr>
            <a:r>
              <a:rPr lang="en-US" sz="2800" smtClean="0">
                <a:solidFill>
                  <a:srgbClr val="C0C0C0"/>
                </a:solidFill>
              </a:rPr>
              <a:t>Common use cases for PCF methods</a:t>
            </a:r>
          </a:p>
        </p:txBody>
      </p:sp>
    </p:spTree>
    <p:extLst>
      <p:ext uri="{BB962C8B-B14F-4D97-AF65-F5344CB8AC3E}">
        <p14:creationId xmlns:p14="http://schemas.microsoft.com/office/powerpoint/2010/main" val="26489481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226" y="4800600"/>
            <a:ext cx="7504113" cy="1152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49" y="3429000"/>
            <a:ext cx="7523163" cy="1247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lstStyle/>
          <a:p>
            <a:pPr eaLnBrk="1" hangingPunct="1"/>
            <a:r>
              <a:rPr lang="en-US" smtClean="0"/>
              <a:t>Methods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method </a:t>
            </a:r>
            <a:r>
              <a:rPr lang="en-US" smtClean="0"/>
              <a:t>is a set of statements that executes a logical unit of work</a:t>
            </a:r>
          </a:p>
          <a:p>
            <a:pPr lvl="1"/>
            <a:endParaRPr lang="en-US" smtClean="0"/>
          </a:p>
        </p:txBody>
      </p:sp>
      <p:sp>
        <p:nvSpPr>
          <p:cNvPr id="7172" name="Text Box 4"/>
          <p:cNvSpPr txBox="1">
            <a:spLocks noChangeArrowheads="1"/>
          </p:cNvSpPr>
          <p:nvPr/>
        </p:nvSpPr>
        <p:spPr bwMode="auto">
          <a:xfrm>
            <a:off x="788988" y="1739900"/>
            <a:ext cx="60420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accent1"/>
                </a:solidFill>
              </a:rPr>
              <a:t>function popupButtonText</a:t>
            </a:r>
            <a:r>
              <a:rPr lang="en-US">
                <a:solidFill>
                  <a:schemeClr val="accent1"/>
                </a:solidFill>
              </a:rPr>
              <a:t/>
            </a:r>
            <a:br>
              <a:rPr lang="en-US">
                <a:solidFill>
                  <a:schemeClr val="accent1"/>
                </a:solidFill>
              </a:rPr>
            </a:br>
            <a:r>
              <a:rPr lang="en-US">
                <a:solidFill>
                  <a:schemeClr val="accent1"/>
                </a:solidFill>
              </a:rPr>
              <a:t>   If flag entry's IsEditable boolean is true</a:t>
            </a:r>
            <a:br>
              <a:rPr lang="en-US">
                <a:solidFill>
                  <a:schemeClr val="accent1"/>
                </a:solidFill>
              </a:rPr>
            </a:br>
            <a:r>
              <a:rPr lang="en-US">
                <a:solidFill>
                  <a:schemeClr val="accent1"/>
                </a:solidFill>
              </a:rPr>
              <a:t>	</a:t>
            </a:r>
            <a:r>
              <a:rPr lang="en-US"/>
              <a:t>return "View/Edit"</a:t>
            </a:r>
            <a:r>
              <a:rPr lang="en-US">
                <a:solidFill>
                  <a:schemeClr val="accent1"/>
                </a:solidFill>
              </a:rPr>
              <a:t/>
            </a:r>
            <a:br>
              <a:rPr lang="en-US">
                <a:solidFill>
                  <a:schemeClr val="accent1"/>
                </a:solidFill>
              </a:rPr>
            </a:br>
            <a:r>
              <a:rPr lang="en-US">
                <a:solidFill>
                  <a:schemeClr val="accent1"/>
                </a:solidFill>
              </a:rPr>
              <a:t>   Otherwise,</a:t>
            </a:r>
            <a:br>
              <a:rPr lang="en-US">
                <a:solidFill>
                  <a:schemeClr val="accent1"/>
                </a:solidFill>
              </a:rPr>
            </a:br>
            <a:r>
              <a:rPr lang="en-US">
                <a:solidFill>
                  <a:schemeClr val="accent1"/>
                </a:solidFill>
              </a:rPr>
              <a:t>	</a:t>
            </a:r>
            <a:r>
              <a:rPr lang="en-US"/>
              <a:t>return "View"</a:t>
            </a:r>
          </a:p>
        </p:txBody>
      </p:sp>
      <p:sp>
        <p:nvSpPr>
          <p:cNvPr id="7174" name="AutoShape 9"/>
          <p:cNvSpPr>
            <a:spLocks noChangeArrowheads="1"/>
          </p:cNvSpPr>
          <p:nvPr/>
        </p:nvSpPr>
        <p:spPr bwMode="auto">
          <a:xfrm>
            <a:off x="2146300" y="5562600"/>
            <a:ext cx="749300" cy="342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6" name="AutoShape 10"/>
          <p:cNvSpPr>
            <a:spLocks noChangeArrowheads="1"/>
          </p:cNvSpPr>
          <p:nvPr/>
        </p:nvSpPr>
        <p:spPr bwMode="auto">
          <a:xfrm>
            <a:off x="1914625" y="4130909"/>
            <a:ext cx="1219200" cy="35219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7" name="Line 11"/>
          <p:cNvSpPr>
            <a:spLocks noChangeShapeType="1"/>
          </p:cNvSpPr>
          <p:nvPr/>
        </p:nvSpPr>
        <p:spPr bwMode="auto">
          <a:xfrm>
            <a:off x="1117600" y="4191000"/>
            <a:ext cx="787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8" name="Line 12"/>
          <p:cNvSpPr>
            <a:spLocks noChangeShapeType="1"/>
          </p:cNvSpPr>
          <p:nvPr/>
        </p:nvSpPr>
        <p:spPr bwMode="auto">
          <a:xfrm>
            <a:off x="1117601" y="5734050"/>
            <a:ext cx="10287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13"/>
          <p:cNvSpPr>
            <a:spLocks noChangeShapeType="1"/>
          </p:cNvSpPr>
          <p:nvPr/>
        </p:nvSpPr>
        <p:spPr bwMode="auto">
          <a:xfrm flipH="1" flipV="1">
            <a:off x="1117600" y="3308350"/>
            <a:ext cx="0" cy="2425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1443231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192" y="4170388"/>
            <a:ext cx="5686425"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Method syntax</a:t>
            </a:r>
          </a:p>
        </p:txBody>
      </p:sp>
      <p:sp>
        <p:nvSpPr>
          <p:cNvPr id="8195" name="Rectangle 3"/>
          <p:cNvSpPr>
            <a:spLocks noGrp="1" noChangeArrowheads="1"/>
          </p:cNvSpPr>
          <p:nvPr>
            <p:ph idx="1"/>
          </p:nvPr>
        </p:nvSpPr>
        <p:spPr>
          <a:xfrm>
            <a:off x="521208" y="914400"/>
            <a:ext cx="8321040" cy="2971800"/>
          </a:xfrm>
        </p:spPr>
        <p:txBody>
          <a:bodyPr/>
          <a:lstStyle/>
          <a:p>
            <a:pPr>
              <a:buFont typeface="Arial" charset="0"/>
              <a:buChar char="•"/>
            </a:pPr>
            <a:r>
              <a:rPr lang="en-US" dirty="0" smtClean="0"/>
              <a:t>Can take input parameters, return a result, or both</a:t>
            </a:r>
          </a:p>
          <a:p>
            <a:pPr>
              <a:buFont typeface="Arial" charset="0"/>
              <a:buChar char="•"/>
            </a:pPr>
            <a:r>
              <a:rPr lang="en-US" dirty="0" smtClean="0"/>
              <a:t>Syntax:</a:t>
            </a:r>
            <a:br>
              <a:rPr lang="en-US" dirty="0" smtClean="0"/>
            </a:br>
            <a:r>
              <a:rPr lang="en-US" sz="2500" dirty="0" smtClean="0">
                <a:solidFill>
                  <a:srgbClr val="FF3300"/>
                </a:solidFill>
              </a:rPr>
              <a:t>function </a:t>
            </a:r>
            <a:r>
              <a:rPr lang="en-US" sz="2500" i="1" dirty="0" err="1" smtClean="0">
                <a:solidFill>
                  <a:srgbClr val="0033CC"/>
                </a:solidFill>
              </a:rPr>
              <a:t>functionName</a:t>
            </a:r>
            <a:r>
              <a:rPr lang="en-US" sz="2500" dirty="0" smtClean="0">
                <a:solidFill>
                  <a:srgbClr val="FF3300"/>
                </a:solidFill>
              </a:rPr>
              <a:t> (</a:t>
            </a:r>
            <a:r>
              <a:rPr lang="en-US" sz="2500" i="1" dirty="0" err="1" smtClean="0">
                <a:solidFill>
                  <a:srgbClr val="0033CC"/>
                </a:solidFill>
              </a:rPr>
              <a:t>inputvar</a:t>
            </a:r>
            <a:r>
              <a:rPr lang="en-US" sz="2500" i="1" dirty="0" smtClean="0">
                <a:solidFill>
                  <a:srgbClr val="0033CC"/>
                </a:solidFill>
              </a:rPr>
              <a:t> </a:t>
            </a:r>
            <a:r>
              <a:rPr lang="en-US" sz="2500" dirty="0" smtClean="0">
                <a:solidFill>
                  <a:srgbClr val="FF3300"/>
                </a:solidFill>
              </a:rPr>
              <a:t>:</a:t>
            </a:r>
            <a:r>
              <a:rPr lang="en-US" sz="2500" i="1" dirty="0" smtClean="0">
                <a:solidFill>
                  <a:srgbClr val="0033CC"/>
                </a:solidFill>
              </a:rPr>
              <a:t> </a:t>
            </a:r>
            <a:r>
              <a:rPr lang="en-US" sz="2500" i="1" dirty="0" err="1" smtClean="0">
                <a:solidFill>
                  <a:srgbClr val="0033CC"/>
                </a:solidFill>
              </a:rPr>
              <a:t>datatype</a:t>
            </a:r>
            <a:r>
              <a:rPr lang="en-US" sz="2500" dirty="0" smtClean="0">
                <a:solidFill>
                  <a:srgbClr val="FF3300"/>
                </a:solidFill>
              </a:rPr>
              <a:t>) : </a:t>
            </a:r>
            <a:r>
              <a:rPr lang="en-US" sz="2500" i="1" dirty="0" err="1" smtClean="0">
                <a:solidFill>
                  <a:srgbClr val="0033CC"/>
                </a:solidFill>
              </a:rPr>
              <a:t>returnType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dirty="0" smtClean="0">
                <a:solidFill>
                  <a:srgbClr val="777777"/>
                </a:solidFill>
              </a:rPr>
              <a:t>// code to execute method</a:t>
            </a:r>
            <a:br>
              <a:rPr lang="en-US" sz="2500" dirty="0" smtClean="0">
                <a:solidFill>
                  <a:srgbClr val="777777"/>
                </a:solidFill>
              </a:rPr>
            </a:br>
            <a:r>
              <a:rPr lang="en-US" sz="2500" dirty="0" smtClean="0">
                <a:solidFill>
                  <a:srgbClr val="777777"/>
                </a:solidFill>
              </a:rPr>
              <a:t>	</a:t>
            </a:r>
            <a:r>
              <a:rPr lang="en-US" sz="2500" dirty="0" smtClean="0">
                <a:solidFill>
                  <a:srgbClr val="FF3300"/>
                </a:solidFill>
              </a:rPr>
              <a:t>return</a:t>
            </a:r>
            <a:r>
              <a:rPr lang="en-US" sz="2500" i="1" dirty="0" smtClean="0">
                <a:solidFill>
                  <a:srgbClr val="0033CC"/>
                </a:solidFill>
              </a:rPr>
              <a:t> </a:t>
            </a:r>
            <a:r>
              <a:rPr lang="en-US" sz="2500" i="1" dirty="0" err="1" smtClean="0">
                <a:solidFill>
                  <a:srgbClr val="0033CC"/>
                </a:solidFill>
              </a:rPr>
              <a:t>returnValue</a:t>
            </a:r>
            <a:r>
              <a:rPr lang="en-US" sz="2500" i="1" dirty="0" smtClean="0">
                <a:solidFill>
                  <a:srgbClr val="0033CC"/>
                </a:solidFill>
              </a:rPr>
              <a:t/>
            </a:r>
            <a:br>
              <a:rPr lang="en-US" sz="2500" i="1" dirty="0" smtClean="0">
                <a:solidFill>
                  <a:srgbClr val="0033CC"/>
                </a:solidFill>
              </a:rPr>
            </a:br>
            <a:r>
              <a:rPr lang="en-US" sz="2700" dirty="0" smtClean="0">
                <a:solidFill>
                  <a:srgbClr val="FF3300"/>
                </a:solidFill>
              </a:rPr>
              <a:t>}</a:t>
            </a:r>
          </a:p>
        </p:txBody>
      </p:sp>
      <p:sp>
        <p:nvSpPr>
          <p:cNvPr id="8197" name="Text Box 6"/>
          <p:cNvSpPr txBox="1">
            <a:spLocks noChangeArrowheads="1"/>
          </p:cNvSpPr>
          <p:nvPr/>
        </p:nvSpPr>
        <p:spPr bwMode="auto">
          <a:xfrm>
            <a:off x="1601821" y="3459982"/>
            <a:ext cx="17224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input</a:t>
            </a:r>
            <a:br>
              <a:rPr lang="en-US"/>
            </a:br>
            <a:r>
              <a:rPr lang="en-US"/>
              <a:t>parameter</a:t>
            </a:r>
          </a:p>
        </p:txBody>
      </p:sp>
      <p:sp>
        <p:nvSpPr>
          <p:cNvPr id="8198" name="Line 7"/>
          <p:cNvSpPr>
            <a:spLocks noChangeShapeType="1"/>
          </p:cNvSpPr>
          <p:nvPr/>
        </p:nvSpPr>
        <p:spPr bwMode="auto">
          <a:xfrm>
            <a:off x="2914683" y="3734619"/>
            <a:ext cx="12334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9" name="Line 8"/>
          <p:cNvSpPr>
            <a:spLocks noChangeShapeType="1"/>
          </p:cNvSpPr>
          <p:nvPr/>
        </p:nvSpPr>
        <p:spPr bwMode="auto">
          <a:xfrm>
            <a:off x="4148171" y="3728269"/>
            <a:ext cx="0" cy="8064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AutoShape 9"/>
          <p:cNvSpPr>
            <a:spLocks noChangeArrowheads="1"/>
          </p:cNvSpPr>
          <p:nvPr/>
        </p:nvSpPr>
        <p:spPr bwMode="auto">
          <a:xfrm>
            <a:off x="3429001" y="4664894"/>
            <a:ext cx="1600200"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201" name="Text Box 10"/>
          <p:cNvSpPr txBox="1">
            <a:spLocks noChangeArrowheads="1"/>
          </p:cNvSpPr>
          <p:nvPr/>
        </p:nvSpPr>
        <p:spPr bwMode="auto">
          <a:xfrm>
            <a:off x="6099208" y="3423469"/>
            <a:ext cx="86121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return</a:t>
            </a:r>
            <a:br>
              <a:rPr lang="en-US" dirty="0"/>
            </a:br>
            <a:r>
              <a:rPr lang="en-US" dirty="0"/>
              <a:t>value</a:t>
            </a:r>
          </a:p>
        </p:txBody>
      </p:sp>
      <p:sp>
        <p:nvSpPr>
          <p:cNvPr id="8202" name="Line 11"/>
          <p:cNvSpPr>
            <a:spLocks noChangeShapeType="1"/>
          </p:cNvSpPr>
          <p:nvPr/>
        </p:nvSpPr>
        <p:spPr bwMode="auto">
          <a:xfrm flipV="1">
            <a:off x="5261008" y="3750494"/>
            <a:ext cx="0" cy="8524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12"/>
          <p:cNvSpPr>
            <a:spLocks noChangeShapeType="1"/>
          </p:cNvSpPr>
          <p:nvPr/>
        </p:nvSpPr>
        <p:spPr bwMode="auto">
          <a:xfrm>
            <a:off x="5261008" y="3755257"/>
            <a:ext cx="74771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4219260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54" t="-498"/>
          <a:stretch/>
        </p:blipFill>
        <p:spPr bwMode="auto">
          <a:xfrm>
            <a:off x="1219200" y="2438400"/>
            <a:ext cx="6147686" cy="260176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Methods with return values</a:t>
            </a:r>
          </a:p>
        </p:txBody>
      </p:sp>
      <p:sp>
        <p:nvSpPr>
          <p:cNvPr id="9220" name="Rectangle 3"/>
          <p:cNvSpPr>
            <a:spLocks noGrp="1" noChangeArrowheads="1"/>
          </p:cNvSpPr>
          <p:nvPr>
            <p:ph idx="1"/>
          </p:nvPr>
        </p:nvSpPr>
        <p:spPr/>
        <p:txBody>
          <a:bodyPr/>
          <a:lstStyle/>
          <a:p>
            <a:pPr>
              <a:buFont typeface="Arial" charset="0"/>
              <a:buChar char="•"/>
            </a:pPr>
            <a:r>
              <a:rPr lang="en-US" dirty="0" smtClean="0"/>
              <a:t>All code paths must contain a return statement, or </a:t>
            </a:r>
            <a:r>
              <a:rPr lang="en-US" dirty="0" err="1" smtClean="0"/>
              <a:t>Gosu</a:t>
            </a:r>
            <a:r>
              <a:rPr lang="en-US" dirty="0" smtClean="0"/>
              <a:t> gives error</a:t>
            </a:r>
          </a:p>
          <a:p>
            <a:pPr>
              <a:buFont typeface="Arial" charset="0"/>
              <a:buChar char="•"/>
            </a:pPr>
            <a:r>
              <a:rPr lang="en-US" dirty="0" smtClean="0"/>
              <a:t> Return value must be of the declared return type</a:t>
            </a:r>
          </a:p>
        </p:txBody>
      </p:sp>
      <p:sp>
        <p:nvSpPr>
          <p:cNvPr id="9221" name="Text Box 5"/>
          <p:cNvSpPr txBox="1">
            <a:spLocks noChangeArrowheads="1"/>
          </p:cNvSpPr>
          <p:nvPr/>
        </p:nvSpPr>
        <p:spPr bwMode="auto">
          <a:xfrm>
            <a:off x="4933156" y="5181600"/>
            <a:ext cx="2173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t>What is return value if condition is false?</a:t>
            </a:r>
          </a:p>
        </p:txBody>
      </p:sp>
      <p:sp>
        <p:nvSpPr>
          <p:cNvPr id="2" name="Rounded Rectangle 1"/>
          <p:cNvSpPr/>
          <p:nvPr/>
        </p:nvSpPr>
        <p:spPr bwMode="auto">
          <a:xfrm>
            <a:off x="5715000" y="4362450"/>
            <a:ext cx="1620044" cy="36195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a:stCxn id="2" idx="1"/>
          </p:cNvCxnSpPr>
          <p:nvPr/>
        </p:nvCxnSpPr>
        <p:spPr bwMode="auto">
          <a:xfrm flipH="1" flipV="1">
            <a:off x="2895600" y="4191001"/>
            <a:ext cx="2819400" cy="352424"/>
          </a:xfrm>
          <a:prstGeom prst="straightConnector1">
            <a:avLst/>
          </a:prstGeom>
          <a:noFill/>
          <a:ln w="127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9970021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321995"/>
            <a:ext cx="7772400" cy="249327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Methods with no return value</a:t>
            </a:r>
          </a:p>
        </p:txBody>
      </p:sp>
      <p:sp>
        <p:nvSpPr>
          <p:cNvPr id="10244" name="Rectangle 4"/>
          <p:cNvSpPr>
            <a:spLocks noGrp="1" noChangeArrowheads="1"/>
          </p:cNvSpPr>
          <p:nvPr>
            <p:ph idx="1"/>
          </p:nvPr>
        </p:nvSpPr>
        <p:spPr/>
        <p:txBody>
          <a:bodyPr/>
          <a:lstStyle/>
          <a:p>
            <a:pPr>
              <a:buFont typeface="Arial" charset="0"/>
              <a:buChar char="•"/>
            </a:pPr>
            <a:r>
              <a:rPr lang="en-US" smtClean="0"/>
              <a:t>If method does not need to return a value:</a:t>
            </a:r>
          </a:p>
          <a:p>
            <a:pPr lvl="1"/>
            <a:r>
              <a:rPr lang="en-US" smtClean="0"/>
              <a:t>Set return value to void</a:t>
            </a:r>
          </a:p>
          <a:p>
            <a:pPr lvl="1"/>
            <a:r>
              <a:rPr lang="en-US" smtClean="0"/>
              <a:t>Return statements are not required</a:t>
            </a:r>
          </a:p>
        </p:txBody>
      </p:sp>
      <p:sp>
        <p:nvSpPr>
          <p:cNvPr id="10245" name="AutoShape 5"/>
          <p:cNvSpPr>
            <a:spLocks noChangeArrowheads="1"/>
          </p:cNvSpPr>
          <p:nvPr/>
        </p:nvSpPr>
        <p:spPr bwMode="auto">
          <a:xfrm>
            <a:off x="5105400" y="3276599"/>
            <a:ext cx="477837" cy="2878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5155931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Where can you declare Gosu methods?</a:t>
            </a:r>
          </a:p>
        </p:txBody>
      </p:sp>
      <p:sp>
        <p:nvSpPr>
          <p:cNvPr id="11267" name="Rectangle 3"/>
          <p:cNvSpPr>
            <a:spLocks noGrp="1" noChangeArrowheads="1"/>
          </p:cNvSpPr>
          <p:nvPr>
            <p:ph idx="1"/>
          </p:nvPr>
        </p:nvSpPr>
        <p:spPr>
          <a:xfrm>
            <a:off x="1287463" y="895350"/>
            <a:ext cx="7550150" cy="5197475"/>
          </a:xfrm>
        </p:spPr>
        <p:txBody>
          <a:bodyPr/>
          <a:lstStyle/>
          <a:p>
            <a:pPr>
              <a:buFont typeface="Arial" charset="0"/>
              <a:buChar char="•"/>
            </a:pPr>
            <a:r>
              <a:rPr lang="en-US" smtClean="0"/>
              <a:t>PCFs</a:t>
            </a:r>
          </a:p>
          <a:p>
            <a:pPr lvl="1"/>
            <a:r>
              <a:rPr lang="en-US" smtClean="0"/>
              <a:t>Method can be used only within that PCF</a:t>
            </a:r>
          </a:p>
          <a:p>
            <a:pPr lvl="1"/>
            <a:r>
              <a:rPr lang="en-US" smtClean="0"/>
              <a:t>Discussed in this lesson</a:t>
            </a:r>
            <a:br>
              <a:rPr lang="en-US" smtClean="0"/>
            </a:br>
            <a:endParaRPr lang="en-US" smtClean="0"/>
          </a:p>
          <a:p>
            <a:pPr>
              <a:buFont typeface="Arial" charset="0"/>
              <a:buChar char="•"/>
            </a:pPr>
            <a:r>
              <a:rPr lang="en-US" smtClean="0"/>
              <a:t>Enhancements</a:t>
            </a:r>
          </a:p>
          <a:p>
            <a:pPr lvl="1"/>
            <a:r>
              <a:rPr lang="en-US" smtClean="0"/>
              <a:t>Method associated to given type (such as an entity)</a:t>
            </a:r>
          </a:p>
          <a:p>
            <a:pPr lvl="1"/>
            <a:r>
              <a:rPr lang="en-US" smtClean="0"/>
              <a:t>Can only be used by instances of that type</a:t>
            </a:r>
          </a:p>
          <a:p>
            <a:pPr lvl="1"/>
            <a:r>
              <a:rPr lang="en-US" smtClean="0"/>
              <a:t>Discussed in "Enhancements" lesson</a:t>
            </a:r>
            <a:br>
              <a:rPr lang="en-US" smtClean="0"/>
            </a:br>
            <a:endParaRPr lang="en-US" smtClean="0"/>
          </a:p>
          <a:p>
            <a:pPr>
              <a:buFont typeface="Arial" charset="0"/>
              <a:buChar char="•"/>
            </a:pPr>
            <a:r>
              <a:rPr lang="en-US" smtClean="0"/>
              <a:t>Classes</a:t>
            </a:r>
          </a:p>
          <a:p>
            <a:pPr lvl="1"/>
            <a:r>
              <a:rPr lang="en-US" smtClean="0"/>
              <a:t>Method associated with given class</a:t>
            </a:r>
          </a:p>
          <a:p>
            <a:pPr lvl="1"/>
            <a:r>
              <a:rPr lang="en-US" smtClean="0"/>
              <a:t>If declared as static methods, can be used anywhere</a:t>
            </a:r>
          </a:p>
          <a:p>
            <a:pPr lvl="1"/>
            <a:r>
              <a:rPr lang="en-US" smtClean="0"/>
              <a:t>Discussed in "Gosu Classes" lesson</a:t>
            </a:r>
          </a:p>
        </p:txBody>
      </p:sp>
      <p:pic>
        <p:nvPicPr>
          <p:cNvPr id="11268"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605338"/>
            <a:ext cx="6858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descr="yy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381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9" descr="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887413"/>
            <a:ext cx="5857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9125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Gosu methods</a:t>
            </a:r>
          </a:p>
          <a:p>
            <a:pPr>
              <a:lnSpc>
                <a:spcPct val="150000"/>
              </a:lnSpc>
              <a:buFont typeface="Arial" charset="0"/>
              <a:buChar char="•"/>
            </a:pPr>
            <a:r>
              <a:rPr lang="en-US" sz="2800" smtClean="0"/>
              <a:t>Creating PCF methods</a:t>
            </a:r>
          </a:p>
          <a:p>
            <a:pPr>
              <a:lnSpc>
                <a:spcPct val="150000"/>
              </a:lnSpc>
              <a:buFont typeface="Arial" charset="0"/>
              <a:buChar char="•"/>
            </a:pPr>
            <a:r>
              <a:rPr lang="en-US" sz="2800" smtClean="0">
                <a:solidFill>
                  <a:srgbClr val="C0C0C0"/>
                </a:solidFill>
              </a:rPr>
              <a:t>Common use cases for PCF methods</a:t>
            </a:r>
          </a:p>
        </p:txBody>
      </p:sp>
    </p:spTree>
    <p:extLst>
      <p:ext uri="{BB962C8B-B14F-4D97-AF65-F5344CB8AC3E}">
        <p14:creationId xmlns:p14="http://schemas.microsoft.com/office/powerpoint/2010/main" val="27391172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292</TotalTime>
  <Words>1749</Words>
  <Application>Microsoft Office PowerPoint</Application>
  <PresentationFormat>On-screen Show (4:3)</PresentationFormat>
  <Paragraphs>197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PCF Methods</vt:lpstr>
      <vt:lpstr>Lesson objectives</vt:lpstr>
      <vt:lpstr>Lesson outline</vt:lpstr>
      <vt:lpstr>Methods</vt:lpstr>
      <vt:lpstr>Method syntax</vt:lpstr>
      <vt:lpstr>Methods with return values</vt:lpstr>
      <vt:lpstr>Methods with no return value</vt:lpstr>
      <vt:lpstr>Where can you declare Gosu methods?</vt:lpstr>
      <vt:lpstr>Lesson outline</vt:lpstr>
      <vt:lpstr>PCF methods</vt:lpstr>
      <vt:lpstr>Lesson outline</vt:lpstr>
      <vt:lpstr>Calling PCF methods</vt:lpstr>
      <vt:lpstr>Use case 1: When widget is clicked</vt:lpstr>
      <vt:lpstr>Widget availability</vt:lpstr>
      <vt:lpstr>Configuring widget availability</vt:lpstr>
      <vt:lpstr>Use case 2: Input or cell button label</vt:lpstr>
      <vt:lpstr>Use case 3: When widget's value changes</vt:lpstr>
      <vt:lpstr>Use case 4 : Navigating to locations</vt:lpstr>
      <vt:lpstr>Changing data in PCF methods</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PCF Methods</dc:title>
  <dc:subject>Emerald PowerPoint 2010 Template</dc:subject>
  <dc:creator>gwuser</dc:creator>
  <cp:keywords>Emerald;PowerPoint 2010;PowerPoint Template</cp:keywords>
  <cp:lastModifiedBy>gwuser</cp:lastModifiedBy>
  <cp:revision>21</cp:revision>
  <dcterms:created xsi:type="dcterms:W3CDTF">2013-09-12T23:16:53Z</dcterms:created>
  <dcterms:modified xsi:type="dcterms:W3CDTF">2013-10-14T17:32:33Z</dcterms:modified>
</cp:coreProperties>
</file>