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1192" r:id="rId2"/>
    <p:sldId id="1299" r:id="rId3"/>
    <p:sldId id="1300" r:id="rId4"/>
    <p:sldId id="1557" r:id="rId5"/>
    <p:sldId id="1558" r:id="rId6"/>
    <p:sldId id="1559" r:id="rId7"/>
    <p:sldId id="1563" r:id="rId8"/>
    <p:sldId id="1562" r:id="rId9"/>
    <p:sldId id="1560" r:id="rId10"/>
    <p:sldId id="1564" r:id="rId11"/>
    <p:sldId id="1565" r:id="rId12"/>
    <p:sldId id="1576" r:id="rId13"/>
    <p:sldId id="1577" r:id="rId14"/>
    <p:sldId id="1566" r:id="rId15"/>
    <p:sldId id="1582" r:id="rId16"/>
    <p:sldId id="1581" r:id="rId17"/>
    <p:sldId id="1568" r:id="rId18"/>
    <p:sldId id="1569" r:id="rId19"/>
    <p:sldId id="1570" r:id="rId20"/>
    <p:sldId id="1571" r:id="rId21"/>
    <p:sldId id="1583" r:id="rId22"/>
    <p:sldId id="1584" r:id="rId23"/>
    <p:sldId id="1556" r:id="rId24"/>
    <p:sldId id="1551" r:id="rId25"/>
    <p:sldId id="1554" r:id="rId26"/>
    <p:sldId id="1580" r:id="rId27"/>
  </p:sldIdLst>
  <p:sldSz cx="9144000" cy="6858000" type="screen4x3"/>
  <p:notesSz cx="6858000" cy="9296400"/>
  <p:defaultTextStyle>
    <a:defPPr>
      <a:defRPr lang="en-US"/>
    </a:defPPr>
    <a:lvl1pPr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1pPr>
    <a:lvl2pPr marL="4572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2pPr>
    <a:lvl3pPr marL="9144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3pPr>
    <a:lvl4pPr marL="13716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4pPr>
    <a:lvl5pPr marL="18288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5pPr>
    <a:lvl6pPr marL="2286000" algn="l" defTabSz="914400" rtl="0" eaLnBrk="1" latinLnBrk="0" hangingPunct="1">
      <a:defRPr b="1" kern="1200">
        <a:solidFill>
          <a:srgbClr val="CC0099"/>
        </a:solidFill>
        <a:latin typeface="Arial" charset="0"/>
        <a:ea typeface="+mn-ea"/>
        <a:cs typeface="+mn-cs"/>
      </a:defRPr>
    </a:lvl6pPr>
    <a:lvl7pPr marL="2743200" algn="l" defTabSz="914400" rtl="0" eaLnBrk="1" latinLnBrk="0" hangingPunct="1">
      <a:defRPr b="1" kern="1200">
        <a:solidFill>
          <a:srgbClr val="CC0099"/>
        </a:solidFill>
        <a:latin typeface="Arial" charset="0"/>
        <a:ea typeface="+mn-ea"/>
        <a:cs typeface="+mn-cs"/>
      </a:defRPr>
    </a:lvl7pPr>
    <a:lvl8pPr marL="3200400" algn="l" defTabSz="914400" rtl="0" eaLnBrk="1" latinLnBrk="0" hangingPunct="1">
      <a:defRPr b="1" kern="1200">
        <a:solidFill>
          <a:srgbClr val="CC0099"/>
        </a:solidFill>
        <a:latin typeface="Arial" charset="0"/>
        <a:ea typeface="+mn-ea"/>
        <a:cs typeface="+mn-cs"/>
      </a:defRPr>
    </a:lvl8pPr>
    <a:lvl9pPr marL="3657600" algn="l" defTabSz="914400" rtl="0" eaLnBrk="1" latinLnBrk="0" hangingPunct="1">
      <a:defRPr b="1" kern="1200">
        <a:solidFill>
          <a:srgbClr val="CC0099"/>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009900"/>
    <a:srgbClr val="FF99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76898" autoAdjust="0"/>
  </p:normalViewPr>
  <p:slideViewPr>
    <p:cSldViewPr snapToGrid="0">
      <p:cViewPr varScale="1">
        <p:scale>
          <a:sx n="102" d="100"/>
          <a:sy n="102" d="100"/>
        </p:scale>
        <p:origin x="-924" y="-96"/>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6C54D0D5-259A-4915-9AA6-81A12AB72981}" srcId="{CFF24E43-F5E2-44C6-A01A-FB5299EED105}" destId="{8B3269DC-7F46-4847-B85F-3DBDFE6C5A56}" srcOrd="2" destOrd="0" parTransId="{CC2B3C49-3C79-4B15-BC3F-E3FAACDD916D}" sibTransId="{4B60D3E0-49E9-4BC2-9316-85C103499806}"/>
    <dgm:cxn modelId="{88D90E58-9B67-4513-8131-01B76DF5EE84}" srcId="{CFF24E43-F5E2-44C6-A01A-FB5299EED105}" destId="{9EC604C6-9DA3-4E59-9A23-814BB4839906}" srcOrd="1" destOrd="0" parTransId="{D8657254-9806-43AC-B504-E4038CF1C8BC}" sibTransId="{61C47027-C099-4304-8BF8-D90FD7E4733B}"/>
    <dgm:cxn modelId="{A2FA85BB-F7E0-446E-A7A1-23A3A038BB02}" type="presOf" srcId="{8B3269DC-7F46-4847-B85F-3DBDFE6C5A56}" destId="{48B83B61-CD61-41C6-BBE1-0A4C1B887888}" srcOrd="0" destOrd="0" presId="urn:microsoft.com/office/officeart/2005/8/layout/StepDownProcess"/>
    <dgm:cxn modelId="{08BA44CA-9999-48A1-8E84-5D0506C087FD}" type="presOf" srcId="{9EC604C6-9DA3-4E59-9A23-814BB4839906}" destId="{619A61F7-F79E-4462-A958-5A058A3ED4ED}" srcOrd="0" destOrd="0" presId="urn:microsoft.com/office/officeart/2005/8/layout/StepDownProcess"/>
    <dgm:cxn modelId="{681C7F00-1848-48C4-A519-877E29281269}" type="presOf" srcId="{964B02DD-E35B-4C1B-BDC2-A66A3D339858}" destId="{617BA77D-F626-4B82-9A68-C51635607BE2}"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697BC6FE-A4D9-4947-969F-B385099CD7F7}" srcId="{CFF24E43-F5E2-44C6-A01A-FB5299EED105}" destId="{E4EC7C13-6EBC-437D-8556-F10477B9FABA}" srcOrd="3" destOrd="0" parTransId="{431F6C17-0B5E-4855-842F-FFD82245C9BB}" sibTransId="{B7FD18EB-00B7-477A-93A5-C0C8A08830AA}"/>
    <dgm:cxn modelId="{88B54E22-32AD-478D-A3D7-CE9E7158278D}" type="presOf" srcId="{88DBE2BF-0D52-4CF9-B819-9C7150E6B200}" destId="{4B035D9B-21CB-4E4A-82AD-599AA7DFD07C}" srcOrd="0" destOrd="1" presId="urn:microsoft.com/office/officeart/2005/8/layout/StepDownProcess"/>
    <dgm:cxn modelId="{A02B7C0C-9665-4F85-B821-F343EB32184B}" type="presOf" srcId="{E4EC7C13-6EBC-437D-8556-F10477B9FABA}" destId="{B0DC4B31-2A8B-4FEA-9C94-EB553A5FE66B}"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DCDFB76D-7E41-4D9D-B8A9-64C0A4EB15EC}" type="presOf" srcId="{CFF24E43-F5E2-44C6-A01A-FB5299EED105}" destId="{5468A184-8920-4191-822C-1AE3B39DBDCF}" srcOrd="0" destOrd="0" presId="urn:microsoft.com/office/officeart/2005/8/layout/StepDownProcess"/>
    <dgm:cxn modelId="{723FF093-BE50-41D3-BEA4-153CD8857850}" type="presOf" srcId="{8D488327-F1FA-46D5-8ADE-856B25091A32}" destId="{4B035D9B-21CB-4E4A-82AD-599AA7DFD07C}" srcOrd="0" destOrd="0" presId="urn:microsoft.com/office/officeart/2005/8/layout/StepDownProcess"/>
    <dgm:cxn modelId="{E31681DB-2773-44BF-AE10-2A8BEF34C990}" srcId="{8B3269DC-7F46-4847-B85F-3DBDFE6C5A56}" destId="{8D488327-F1FA-46D5-8ADE-856B25091A32}" srcOrd="0" destOrd="0" parTransId="{D49C75FF-6A8D-4A36-91B8-F31E22BE03B9}" sibTransId="{A31F7D86-371C-44D4-859B-359E2160F660}"/>
    <dgm:cxn modelId="{8CB9672D-2161-45BB-9C36-4F9D7AFD8AD4}" type="presParOf" srcId="{5468A184-8920-4191-822C-1AE3B39DBDCF}" destId="{9A593479-A092-4123-B430-F4D5E3C8B00A}" srcOrd="0" destOrd="0" presId="urn:microsoft.com/office/officeart/2005/8/layout/StepDownProcess"/>
    <dgm:cxn modelId="{B4648A8B-DE7B-4792-AC20-0B108480C067}" type="presParOf" srcId="{9A593479-A092-4123-B430-F4D5E3C8B00A}" destId="{D5EAB7FF-114A-49EF-AD66-C89314184A3C}" srcOrd="0" destOrd="0" presId="urn:microsoft.com/office/officeart/2005/8/layout/StepDownProcess"/>
    <dgm:cxn modelId="{FD76864C-4688-4848-B887-A79727E2ADFE}" type="presParOf" srcId="{9A593479-A092-4123-B430-F4D5E3C8B00A}" destId="{617BA77D-F626-4B82-9A68-C51635607BE2}" srcOrd="1" destOrd="0" presId="urn:microsoft.com/office/officeart/2005/8/layout/StepDownProcess"/>
    <dgm:cxn modelId="{69E2453B-659E-45E2-99C2-D06F6B1FE43B}" type="presParOf" srcId="{9A593479-A092-4123-B430-F4D5E3C8B00A}" destId="{813BAC75-6B8D-4050-A2CD-5DE03A2750D9}" srcOrd="2" destOrd="0" presId="urn:microsoft.com/office/officeart/2005/8/layout/StepDownProcess"/>
    <dgm:cxn modelId="{D8DFAF81-80F8-4C51-BAA8-7D62D11BDB6A}" type="presParOf" srcId="{5468A184-8920-4191-822C-1AE3B39DBDCF}" destId="{FE3A4AFA-A5D6-4B79-8963-5244C5576422}" srcOrd="1" destOrd="0" presId="urn:microsoft.com/office/officeart/2005/8/layout/StepDownProcess"/>
    <dgm:cxn modelId="{60F3EA93-D3F9-49E1-B85B-69DF852CEFD6}" type="presParOf" srcId="{5468A184-8920-4191-822C-1AE3B39DBDCF}" destId="{491E1977-BA89-4D24-AB9A-8B33229321DC}" srcOrd="2" destOrd="0" presId="urn:microsoft.com/office/officeart/2005/8/layout/StepDownProcess"/>
    <dgm:cxn modelId="{660207A2-A771-459E-88E9-960F74D633AE}" type="presParOf" srcId="{491E1977-BA89-4D24-AB9A-8B33229321DC}" destId="{5BF4AE68-3B39-40D0-B6B9-A7DF792823A6}" srcOrd="0" destOrd="0" presId="urn:microsoft.com/office/officeart/2005/8/layout/StepDownProcess"/>
    <dgm:cxn modelId="{8E1EABD1-DA84-41E4-B3BE-CC30081B283B}" type="presParOf" srcId="{491E1977-BA89-4D24-AB9A-8B33229321DC}" destId="{619A61F7-F79E-4462-A958-5A058A3ED4ED}" srcOrd="1" destOrd="0" presId="urn:microsoft.com/office/officeart/2005/8/layout/StepDownProcess"/>
    <dgm:cxn modelId="{F103CB76-F8F5-4D73-AEA9-105CA86DBF7C}" type="presParOf" srcId="{491E1977-BA89-4D24-AB9A-8B33229321DC}" destId="{5F7E93EF-58D5-4169-8EEE-B7E0D97E284B}" srcOrd="2" destOrd="0" presId="urn:microsoft.com/office/officeart/2005/8/layout/StepDownProcess"/>
    <dgm:cxn modelId="{3FECBA49-BD0C-4DF1-9B57-0C9F5CB1D576}" type="presParOf" srcId="{5468A184-8920-4191-822C-1AE3B39DBDCF}" destId="{D315791E-7CE6-4511-AF71-2AD50871E64F}" srcOrd="3" destOrd="0" presId="urn:microsoft.com/office/officeart/2005/8/layout/StepDownProcess"/>
    <dgm:cxn modelId="{93FC2368-6474-497E-972D-70623E8BCD1F}" type="presParOf" srcId="{5468A184-8920-4191-822C-1AE3B39DBDCF}" destId="{8FE877FA-17E9-4B44-AFF4-3376A48413FD}" srcOrd="4" destOrd="0" presId="urn:microsoft.com/office/officeart/2005/8/layout/StepDownProcess"/>
    <dgm:cxn modelId="{259886F3-1855-4B44-9B29-B6860E418161}" type="presParOf" srcId="{8FE877FA-17E9-4B44-AFF4-3376A48413FD}" destId="{302AF726-9064-4720-8626-5D0A35E0B52E}" srcOrd="0" destOrd="0" presId="urn:microsoft.com/office/officeart/2005/8/layout/StepDownProcess"/>
    <dgm:cxn modelId="{089FB07E-893C-43B3-8454-A2E608EFAB94}" type="presParOf" srcId="{8FE877FA-17E9-4B44-AFF4-3376A48413FD}" destId="{48B83B61-CD61-41C6-BBE1-0A4C1B887888}" srcOrd="1" destOrd="0" presId="urn:microsoft.com/office/officeart/2005/8/layout/StepDownProcess"/>
    <dgm:cxn modelId="{EB197F31-38A6-4870-8D77-1FB9AC8199A3}" type="presParOf" srcId="{8FE877FA-17E9-4B44-AFF4-3376A48413FD}" destId="{4B035D9B-21CB-4E4A-82AD-599AA7DFD07C}" srcOrd="2" destOrd="0" presId="urn:microsoft.com/office/officeart/2005/8/layout/StepDownProcess"/>
    <dgm:cxn modelId="{B5F884D7-1238-4818-A8AE-263D6954F70C}" type="presParOf" srcId="{5468A184-8920-4191-822C-1AE3B39DBDCF}" destId="{BB7322A2-EF9E-402D-B036-E72EA955863D}" srcOrd="5" destOrd="0" presId="urn:microsoft.com/office/officeart/2005/8/layout/StepDownProcess"/>
    <dgm:cxn modelId="{4ABF55D3-1634-4D6F-A160-0E40398A3CE5}" type="presParOf" srcId="{5468A184-8920-4191-822C-1AE3B39DBDCF}" destId="{62376355-5D6C-4CA9-8CE1-FE77DD5DE1C3}" srcOrd="6" destOrd="0" presId="urn:microsoft.com/office/officeart/2005/8/layout/StepDownProcess"/>
    <dgm:cxn modelId="{976C40F4-D602-4E76-A453-7A1213F1A5F2}"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fld id="{7F39E6E6-800C-4DDB-84B4-9C385AC852AF}" type="slidenum">
              <a:rPr lang="en-US" altLang="en-US"/>
              <a:pPr>
                <a:defRPr/>
              </a:pPr>
              <a:t>‹#›</a:t>
            </a:fld>
            <a:endParaRPr lang="en-US" altLang="en-US" dirty="0"/>
          </a:p>
        </p:txBody>
      </p:sp>
    </p:spTree>
    <p:extLst>
      <p:ext uri="{BB962C8B-B14F-4D97-AF65-F5344CB8AC3E}">
        <p14:creationId xmlns:p14="http://schemas.microsoft.com/office/powerpoint/2010/main" val="240563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tabLst>
                <a:tab pos="2743200" algn="ctr"/>
              </a:tabLst>
              <a:defRPr sz="1200" b="0">
                <a:solidFill>
                  <a:schemeClr val="tx1"/>
                </a:solidFill>
              </a:defRPr>
            </a:lvl1pPr>
          </a:lstStyle>
          <a:p>
            <a:pPr>
              <a:defRPr/>
            </a:pPr>
            <a:r>
              <a:rPr lang="en-US" altLang="en-US"/>
              <a:t>	Entity Names - </a:t>
            </a:r>
            <a:fld id="{694FE1FE-A44F-4F66-A689-065E3EDBAB75}"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a:lnSpc>
                <a:spcPts val="1875"/>
              </a:lnSpc>
              <a:spcBef>
                <a:spcPts val="625"/>
              </a:spcBef>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a:lnSpc>
                <a:spcPts val="1875"/>
              </a:lnSpc>
              <a:spcBef>
                <a:spcPts val="625"/>
              </a:spcBef>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81EA9FE7-7DBD-45D9-B999-0F1FF31AD087}" type="slidenum">
              <a:rPr lang="en-US" sz="1100" b="0" i="1">
                <a:solidFill>
                  <a:srgbClr val="000000"/>
                </a:solidFill>
                <a:latin typeface="Times New Roman" pitchFamily="18" charset="0"/>
                <a:cs typeface="Times New Roman" pitchFamily="18" charset="0"/>
              </a:rPr>
              <a:pPr algn="r" defTabSz="942975">
                <a:lnSpc>
                  <a:spcPts val="1875"/>
                </a:lnSpc>
                <a:spcBef>
                  <a:spcPts val="625"/>
                </a:spcBef>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1669949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91C4CB9-9BD8-457E-B8DC-278527860A29}" type="slidenum">
              <a:rPr lang="en-US" altLang="en-US" b="0" smtClean="0">
                <a:solidFill>
                  <a:schemeClr val="tx1"/>
                </a:solidFill>
              </a:rPr>
              <a:pPr/>
              <a:t>1</a:t>
            </a:fld>
            <a:endParaRPr lang="en-US" altLang="en-US"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7F124A3-29F2-4DB8-AB47-18F3BEF72CA7}" type="slidenum">
              <a:rPr lang="en-US" altLang="en-US" b="0" smtClean="0">
                <a:solidFill>
                  <a:schemeClr val="tx1"/>
                </a:solidFill>
              </a:rPr>
              <a:pPr/>
              <a:t>10</a:t>
            </a:fld>
            <a:endParaRPr lang="en-US" altLang="en-US"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columns in the variable table are used for generating the entity name. They are:</a:t>
            </a:r>
          </a:p>
          <a:p>
            <a:pPr lvl="1" eaLnBrk="1" hangingPunct="1"/>
            <a:r>
              <a:rPr lang="en-US" dirty="0" smtClean="0"/>
              <a:t>Name - The symbol name, which is used in the return method</a:t>
            </a:r>
          </a:p>
          <a:p>
            <a:pPr lvl="1" eaLnBrk="1" hangingPunct="1"/>
            <a:r>
              <a:rPr lang="en-US" dirty="0" smtClean="0"/>
              <a:t>Entity path - The path from the entity to the field whose value should be used by the symbol. Typically, these are fields directly on the entity.</a:t>
            </a:r>
          </a:p>
          <a:p>
            <a:pPr eaLnBrk="1" hangingPunct="1"/>
            <a:r>
              <a:rPr lang="en-US" dirty="0" smtClean="0"/>
              <a:t>The next two columns in the variable table define the default sort order of the entity. They are:</a:t>
            </a:r>
          </a:p>
          <a:p>
            <a:pPr lvl="1" eaLnBrk="1" hangingPunct="1"/>
            <a:r>
              <a:rPr lang="en-US" dirty="0" smtClean="0"/>
              <a:t>Sort path - Defines the value to be used in the sort, defaults to the entity path.</a:t>
            </a:r>
          </a:p>
          <a:p>
            <a:pPr lvl="1" eaLnBrk="1" hangingPunct="1"/>
            <a:r>
              <a:rPr lang="en-US" dirty="0" smtClean="0"/>
              <a:t>Sort order - Defines the order of precedence for the sort</a:t>
            </a:r>
          </a:p>
          <a:p>
            <a:pPr eaLnBrk="1" hangingPunct="1"/>
            <a:r>
              <a:rPr lang="en-US" dirty="0" smtClean="0"/>
              <a:t>In the slide above, the </a:t>
            </a:r>
            <a:r>
              <a:rPr lang="en-US" dirty="0" err="1" smtClean="0"/>
              <a:t>LastName</a:t>
            </a:r>
            <a:r>
              <a:rPr lang="en-US" dirty="0" smtClean="0"/>
              <a:t> variable's sort path is "</a:t>
            </a:r>
            <a:r>
              <a:rPr lang="en-US" dirty="0" err="1" smtClean="0"/>
              <a:t>ABPerson.LastNameDenorm</a:t>
            </a:r>
            <a:r>
              <a:rPr lang="en-US" dirty="0" smtClean="0"/>
              <a:t>" and the </a:t>
            </a:r>
            <a:r>
              <a:rPr lang="en-US" dirty="0" err="1" smtClean="0"/>
              <a:t>FirstName</a:t>
            </a:r>
            <a:r>
              <a:rPr lang="en-US" dirty="0" smtClean="0"/>
              <a:t> variable's sort path is "</a:t>
            </a:r>
            <a:r>
              <a:rPr lang="en-US" dirty="0" err="1" smtClean="0"/>
              <a:t>ABPerson.FirstNameDenorm</a:t>
            </a:r>
            <a:r>
              <a:rPr lang="en-US" dirty="0" smtClean="0"/>
              <a:t>". Therefore, the default sort order is to first sort entities based on the </a:t>
            </a:r>
            <a:r>
              <a:rPr lang="en-US" dirty="0" err="1" smtClean="0"/>
              <a:t>LastNameDenorm</a:t>
            </a:r>
            <a:r>
              <a:rPr lang="en-US" dirty="0" smtClean="0"/>
              <a:t> field (which is used first because it has a sort order of 1), and then, for any entities with the same </a:t>
            </a:r>
            <a:r>
              <a:rPr lang="en-US" dirty="0" err="1" smtClean="0"/>
              <a:t>LastNameDenorm</a:t>
            </a:r>
            <a:r>
              <a:rPr lang="en-US" dirty="0" smtClean="0"/>
              <a:t> value, to sort those entities based on the </a:t>
            </a:r>
            <a:r>
              <a:rPr lang="en-US" dirty="0" err="1" smtClean="0"/>
              <a:t>FirstNameDenorm</a:t>
            </a:r>
            <a:r>
              <a:rPr lang="en-US" dirty="0" smtClean="0"/>
              <a:t> field.</a:t>
            </a:r>
          </a:p>
          <a:p>
            <a:pPr eaLnBrk="1" hangingPunct="1"/>
            <a:r>
              <a:rPr lang="en-US" dirty="0" smtClean="0"/>
              <a:t>The last column in the variable table, "Use Entity Name?", influences how the given entity name works with foreign keys.</a:t>
            </a:r>
          </a:p>
          <a:p>
            <a:pPr lvl="1" eaLnBrk="1" hangingPunct="1"/>
            <a:r>
              <a:rPr lang="en-US" dirty="0" smtClean="0"/>
              <a:t>If the "Entity Path" column designates a field that is a foreign key, then the "Use Entity Name?" column should be set to true. This tells the </a:t>
            </a:r>
            <a:r>
              <a:rPr lang="en-US" dirty="0" err="1" smtClean="0"/>
              <a:t>Guidewire</a:t>
            </a:r>
            <a:r>
              <a:rPr lang="en-US" dirty="0" smtClean="0"/>
              <a:t> application that it should not load the object that the foreign key points to, but rather it should simply calculate the entity name for the foreign key object and return that value as a string. If the "Entity Path" column designates a field that is a foreign key and the "Use Entity Name?" column is not set to true, then the </a:t>
            </a:r>
            <a:r>
              <a:rPr lang="en-US" dirty="0" err="1" smtClean="0"/>
              <a:t>Guidewire</a:t>
            </a:r>
            <a:r>
              <a:rPr lang="en-US" dirty="0" smtClean="0"/>
              <a:t> application will unnecessarily load the entire foreign key object. This could negatively impact performance.</a:t>
            </a:r>
          </a:p>
          <a:p>
            <a:pPr lvl="1" eaLnBrk="1" hangingPunct="1"/>
            <a:r>
              <a:rPr lang="en-US" dirty="0" smtClean="0"/>
              <a:t>If the "Entity Path" column designates a field that is not a foreign key, then you can either explicitly set the "Use Entity Name?" column to false or leave it blank (in which case it defaults to false). This tells the </a:t>
            </a:r>
            <a:r>
              <a:rPr lang="en-US" dirty="0" err="1" smtClean="0"/>
              <a:t>Guidewire</a:t>
            </a:r>
            <a:r>
              <a:rPr lang="en-US" dirty="0" smtClean="0"/>
              <a:t> application that there is no foreign key object whose entity name needs to be calculated and returned as a string.</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51A59F2-7698-493E-B659-767DB7CF334D}" type="slidenum">
              <a:rPr lang="en-US" altLang="en-US" b="0" smtClean="0">
                <a:solidFill>
                  <a:schemeClr val="tx1"/>
                </a:solidFill>
              </a:rPr>
              <a:pPr/>
              <a:t>11</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96CC07D1-39F3-472B-AE04-4ABB59FCCC83}" type="slidenum">
              <a:rPr lang="en-US" altLang="en-US" b="0" smtClean="0">
                <a:solidFill>
                  <a:schemeClr val="tx1"/>
                </a:solidFill>
              </a:rPr>
              <a:pPr/>
              <a:t>12</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return a datetime field in an entity name (without using concatenation), then the datetime's "long format" is used.</a:t>
            </a:r>
          </a:p>
          <a:p>
            <a:pPr eaLnBrk="1" hangingPunct="1"/>
            <a:r>
              <a:rPr lang="en-US" smtClean="0"/>
              <a:t>If you return a datetime field in an entity name and you use the concatenation operator, then the datetime's "short format" is used.</a:t>
            </a:r>
          </a:p>
          <a:p>
            <a:pPr eaLnBrk="1" hangingPunct="1"/>
            <a:r>
              <a:rPr lang="en-US" smtClean="0"/>
              <a:t>If you want to concatenate a datetime field in an entity name and get the datetime's long format, then you should convert the datetime field to a string (using the toString() method) before concatenating the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03F4B60-70F5-4D58-838D-0163469AEB7C}" type="slidenum">
              <a:rPr lang="en-US" altLang="en-US" b="0" smtClean="0">
                <a:solidFill>
                  <a:schemeClr val="tx1"/>
                </a:solidFill>
              </a:rPr>
              <a:pPr/>
              <a:t>13</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ln/>
        </p:spPr>
        <p:txBody>
          <a:bodyPr/>
          <a:lstStyle/>
          <a:p>
            <a:pPr eaLnBrk="1" hangingPunct="1">
              <a:defRPr/>
            </a:pPr>
            <a:r>
              <a:rPr lang="en-US" dirty="0" smtClean="0"/>
              <a:t>If line 4 of the code above was the following...</a:t>
            </a:r>
          </a:p>
          <a:p>
            <a:pPr lvl="1" eaLnBrk="1" hangingPunct="1">
              <a:buFontTx/>
              <a:buNone/>
              <a:defRPr/>
            </a:pPr>
            <a:r>
              <a:rPr lang="en-US" dirty="0" smtClean="0">
                <a:latin typeface="Courier New" pitchFamily="49" charset="0"/>
              </a:rPr>
              <a:t>return Contact + " (" + VacationStatus + ")"</a:t>
            </a:r>
          </a:p>
          <a:p>
            <a:pPr eaLnBrk="1" hangingPunct="1">
              <a:defRPr/>
            </a:pPr>
            <a:r>
              <a:rPr lang="en-US" dirty="0" smtClean="0"/>
              <a:t>...and Bruce Baker's vacation status was "on vacation", then the label would read as...</a:t>
            </a:r>
          </a:p>
          <a:p>
            <a:pPr marL="225425" lvl="1" indent="3175" eaLnBrk="1" hangingPunct="1">
              <a:buFontTx/>
              <a:buNone/>
              <a:defRPr/>
            </a:pPr>
            <a:r>
              <a:rPr lang="en-US" dirty="0" smtClean="0"/>
              <a:t>Bruce Baker (onvacation)  (Note that the code, "onvacation", is being used, as opposed to the user-friendly name of "On vacation").</a:t>
            </a:r>
          </a:p>
          <a:p>
            <a:pPr eaLnBrk="1" hangingPunct="1">
              <a:defRPr/>
            </a:pPr>
            <a:r>
              <a:rPr lang="en-US" dirty="0" smtClean="0"/>
              <a:t>You should not create the symbol to reference the field's display name. In the example above, the VacationStatus symbol should not have "User.VacationStatus.DisplayName" as its entity path. Instead, you should reference the display name in the entity name code. There are several reasons for this. Specifying ".DisplayName" in the entity path forces Gosu to do an implicit String coercion, whereas an explicit conversion in the code is considered a better approach. The symbol table is also used to determine the default sort value for the entity. By mapping a symbol to a display name, you can create unpredictable sorting situations.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62845DC-8623-4CED-BA22-FE848E1C60B2}" type="slidenum">
              <a:rPr lang="en-US" altLang="en-US" b="0" smtClean="0">
                <a:solidFill>
                  <a:schemeClr val="tx1"/>
                </a:solidFill>
              </a:rPr>
              <a:pPr/>
              <a:t>14</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Entities do not inherently have entity names. Typically, the base application provides entity names only for the primary entities (and not for any custom entities).</a:t>
            </a:r>
          </a:p>
          <a:p>
            <a:pPr eaLnBrk="1" hangingPunct="1"/>
            <a:r>
              <a:rPr lang="en-US" smtClean="0"/>
              <a:t>You should create entity names for:</a:t>
            </a:r>
          </a:p>
          <a:p>
            <a:pPr lvl="1" eaLnBrk="1" hangingPunct="1"/>
            <a:r>
              <a:rPr lang="en-US" smtClean="0"/>
              <a:t>Base application entities where the display name is needed but no entity name exists in the base application.</a:t>
            </a:r>
          </a:p>
          <a:p>
            <a:pPr lvl="1" eaLnBrk="1" hangingPunct="1"/>
            <a:r>
              <a:rPr lang="en-US" smtClean="0"/>
              <a:t>Custom entities you add to the data model.</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359294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83864F16-EDB0-438F-8075-0F6CCF068E7E}" type="slidenum">
              <a:rPr lang="en-US" altLang="en-US" b="0" smtClean="0">
                <a:solidFill>
                  <a:schemeClr val="tx1"/>
                </a:solidFill>
              </a:rPr>
              <a:pPr/>
              <a:t>16</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 new entity name:</a:t>
            </a:r>
          </a:p>
          <a:p>
            <a:pPr marL="190500" indent="-190500" eaLnBrk="1" hangingPunct="1">
              <a:buFontTx/>
              <a:buAutoNum type="arabicPeriod"/>
            </a:pPr>
            <a:r>
              <a:rPr lang="en-US" smtClean="0"/>
              <a:t>Right-click the Entity Names node and select New </a:t>
            </a:r>
            <a:r>
              <a:rPr lang="en-US" smtClean="0">
                <a:sym typeface="Wingdings" pitchFamily="2" charset="2"/>
              </a:rPr>
              <a:t></a:t>
            </a:r>
            <a:r>
              <a:rPr lang="en-US" smtClean="0"/>
              <a:t> Entity Name.</a:t>
            </a:r>
          </a:p>
          <a:p>
            <a:pPr marL="190500" indent="-190500" eaLnBrk="1" hangingPunct="1">
              <a:buFontTx/>
              <a:buAutoNum type="arabicPeriod"/>
            </a:pPr>
            <a:r>
              <a:rPr lang="en-US" smtClean="0"/>
              <a:t>In the New Entity Name dialog box, enter the name of an existing entity.</a:t>
            </a:r>
          </a:p>
          <a:p>
            <a:pPr marL="190500" indent="-190500" eaLnBrk="1" hangingPunct="1">
              <a:buFontTx/>
              <a:buAutoNum type="arabicPeriod"/>
            </a:pPr>
            <a:r>
              <a:rPr lang="en-US" smtClean="0"/>
              <a:t>Click OK.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E4CBCC3-20E7-4E8F-9DE8-A2ABB17DB7E7}" type="slidenum">
              <a:rPr lang="en-US" altLang="en-US" b="0" smtClean="0">
                <a:solidFill>
                  <a:schemeClr val="tx1"/>
                </a:solidFill>
              </a:rPr>
              <a:pPr/>
              <a:t>17</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add a symbol, click the Add button. This creates a blank row in the symbol table. Specify values in the row as needed. </a:t>
            </a:r>
          </a:p>
          <a:p>
            <a:pPr eaLnBrk="1" hangingPunct="1"/>
            <a:r>
              <a:rPr lang="en-US" smtClean="0"/>
              <a:t>In the Entity Path cell, if you do not enter a valid path for the base entity, the cell displays in red. For example, if enter "ContactNote.Boddy", the cell becomes red because there is no field on ContactNote named "Boddy".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DECF5FC-ADDB-444F-B49D-9DAB3F372038}" type="slidenum">
              <a:rPr lang="en-US" altLang="en-US" b="0" smtClean="0">
                <a:solidFill>
                  <a:schemeClr val="tx1"/>
                </a:solidFill>
              </a:rPr>
              <a:pPr/>
              <a:t>18</a:t>
            </a:fld>
            <a:endParaRPr lang="en-US" altLang="en-US"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return value is the CreateTime field plus either:</a:t>
            </a:r>
          </a:p>
          <a:p>
            <a:pPr lvl="1" eaLnBrk="1" hangingPunct="1"/>
            <a:r>
              <a:rPr lang="en-US" smtClean="0"/>
              <a:t>A ": " string plus the first 35 characters of the Reason field plus "..." (if the Body is non-null), OR</a:t>
            </a:r>
          </a:p>
          <a:p>
            <a:pPr lvl="1" eaLnBrk="1" hangingPunct="1"/>
            <a:r>
              <a:rPr lang="en-US" smtClean="0"/>
              <a:t>A ": (no body text)" string (if the Body is null)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3C4275C-590C-4BA1-9695-38B479534531}" type="slidenum">
              <a:rPr lang="en-US" altLang="en-US" b="0" smtClean="0">
                <a:solidFill>
                  <a:schemeClr val="tx1"/>
                </a:solidFill>
              </a:rPr>
              <a:pPr/>
              <a:t>19</a:t>
            </a:fld>
            <a:endParaRPr lang="en-US" altLang="en-US"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Guidewire recommends explicitly adding DisplayName to improve readability of the 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2FF8B2E-E60D-40ED-BFF4-976525BA80C4}" type="slidenum">
              <a:rPr lang="en-US" altLang="en-US" b="0" smtClean="0">
                <a:solidFill>
                  <a:schemeClr val="tx1"/>
                </a:solidFill>
              </a:rPr>
              <a:pPr/>
              <a:t>2</a:t>
            </a:fld>
            <a:endParaRPr lang="en-US" altLang="en-US"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F52E7C7E-8AB9-4C6C-BBFB-2C243F8C279A}" type="slidenum">
              <a:rPr lang="en-US" altLang="en-US" b="0" smtClean="0">
                <a:solidFill>
                  <a:schemeClr val="tx1"/>
                </a:solidFill>
              </a:rPr>
              <a:pPr/>
              <a:t>20</a:t>
            </a:fld>
            <a:endParaRPr lang="en-US" altLang="en-US"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Entity names are inherently tied to the data model. You must therefore restart the server to deploy entity name changes.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AC45155C-FF5C-4EFD-96BE-81CBA2BF4666}" type="slidenum">
              <a:rPr lang="en-US" altLang="en-US" b="0" smtClean="0">
                <a:solidFill>
                  <a:schemeClr val="tx1"/>
                </a:solidFill>
              </a:rPr>
              <a:pPr/>
              <a:t>23</a:t>
            </a:fld>
            <a:endParaRPr lang="en-US" altLang="en-US"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more information about the internal entity names for a given Guidewire application, consult that application's documentation.</a:t>
            </a:r>
          </a:p>
          <a:p>
            <a:pPr eaLnBrk="1" hangingPunct="1"/>
            <a:endParaRPr lang="en-US" dirty="0" smtClean="0"/>
          </a:p>
          <a:p>
            <a:pPr eaLnBrk="1" hangingPunct="1"/>
            <a:r>
              <a:rPr lang="en-US" dirty="0" smtClean="0"/>
              <a:t>This slide</a:t>
            </a:r>
            <a:r>
              <a:rPr lang="en-US" baseline="0" dirty="0" smtClean="0"/>
              <a:t> shows the </a:t>
            </a:r>
            <a:r>
              <a:rPr lang="en-US" baseline="0" dirty="0" err="1" smtClean="0"/>
              <a:t>AddressFormatter</a:t>
            </a:r>
            <a:r>
              <a:rPr lang="en-US" baseline="0" dirty="0" smtClean="0"/>
              <a:t>() type, which is a property created for globalization purposes. For information, see the </a:t>
            </a:r>
            <a:r>
              <a:rPr lang="en-US" i="1" baseline="0" dirty="0" smtClean="0"/>
              <a:t>Globalization Guide</a:t>
            </a:r>
            <a:r>
              <a:rPr lang="en-US" i="0" baseline="0" dirty="0" smtClean="0"/>
              <a:t> for </a:t>
            </a:r>
            <a:r>
              <a:rPr lang="en-US" i="0" baseline="0" smtClean="0"/>
              <a:t>your application.</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546E2BA-ECCB-42C0-897F-61355AC59BE8}" type="slidenum">
              <a:rPr lang="en-US" altLang="en-US" b="0" smtClean="0">
                <a:solidFill>
                  <a:schemeClr val="tx1"/>
                </a:solidFill>
              </a:rPr>
              <a:pPr/>
              <a:t>24</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45710AC-0E1F-4542-A921-A30D912B45EE}" type="slidenum">
              <a:rPr lang="en-US" altLang="en-US" b="0" smtClean="0">
                <a:solidFill>
                  <a:schemeClr val="tx1"/>
                </a:solidFill>
              </a:rPr>
              <a:pPr/>
              <a:t>25</a:t>
            </a:fld>
            <a:endParaRPr lang="en-US" altLang="en-US"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a dropdown that lists the ABPerson in a list of ABPersons; an info bar widget with a value property set to the ABPerson's DisplayName.</a:t>
            </a:r>
          </a:p>
          <a:p>
            <a:pPr marL="209550" indent="-209550" eaLnBrk="1" hangingPunct="1"/>
            <a:r>
              <a:rPr lang="en-US" smtClean="0"/>
              <a:t>2. DisplayName</a:t>
            </a:r>
          </a:p>
          <a:p>
            <a:pPr marL="209550" indent="-209550" eaLnBrk="1" hangingPunct="1"/>
            <a:r>
              <a:rPr lang="en-US" smtClean="0"/>
              <a:t>3. Entities whose display names are referenced in the UI that do not have entity names (typically "secondary" base application entities and custom entities).</a:t>
            </a:r>
          </a:p>
          <a:p>
            <a:pPr marL="209550" indent="-209550" eaLnBrk="1" hangingPunct="1"/>
            <a:r>
              <a:rPr lang="en-US" smtClean="0"/>
              <a:t>4. return</a:t>
            </a:r>
          </a:p>
          <a:p>
            <a:pPr marL="209550" indent="-209550" eaLnBrk="1" hangingPunct="1"/>
            <a:r>
              <a:rPr lang="en-US" smtClean="0"/>
              <a:t>5. You must restart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tabLst>
                <a:tab pos="2741613" algn="ctr"/>
              </a:tabLst>
              <a:defRPr b="1">
                <a:solidFill>
                  <a:srgbClr val="CC0099"/>
                </a:solidFill>
                <a:latin typeface="Arial" charset="0"/>
              </a:defRPr>
            </a:lvl1pPr>
            <a:lvl2pPr marL="742950" indent="-285750" defTabSz="930275">
              <a:tabLst>
                <a:tab pos="2741613" algn="ctr"/>
              </a:tabLst>
              <a:defRPr b="1">
                <a:solidFill>
                  <a:srgbClr val="CC0099"/>
                </a:solidFill>
                <a:latin typeface="Arial" charset="0"/>
              </a:defRPr>
            </a:lvl2pPr>
            <a:lvl3pPr marL="1143000" indent="-228600" defTabSz="930275">
              <a:tabLst>
                <a:tab pos="2741613" algn="ctr"/>
              </a:tabLst>
              <a:defRPr b="1">
                <a:solidFill>
                  <a:srgbClr val="CC0099"/>
                </a:solidFill>
                <a:latin typeface="Arial" charset="0"/>
              </a:defRPr>
            </a:lvl3pPr>
            <a:lvl4pPr marL="1600200" indent="-228600" defTabSz="930275">
              <a:tabLst>
                <a:tab pos="2741613" algn="ctr"/>
              </a:tabLst>
              <a:defRPr b="1">
                <a:solidFill>
                  <a:srgbClr val="CC0099"/>
                </a:solidFill>
                <a:latin typeface="Arial" charset="0"/>
              </a:defRPr>
            </a:lvl4pPr>
            <a:lvl5pPr marL="2057400" indent="-228600" defTabSz="930275">
              <a:tabLst>
                <a:tab pos="2741613" algn="ctr"/>
              </a:tabLst>
              <a:defRPr b="1">
                <a:solidFill>
                  <a:srgbClr val="CC0099"/>
                </a:solidFill>
                <a:latin typeface="Arial" charset="0"/>
              </a:defRPr>
            </a:lvl5pPr>
            <a:lvl6pPr marL="25146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6pPr>
            <a:lvl7pPr marL="29718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7pPr>
            <a:lvl8pPr marL="34290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8pPr>
            <a:lvl9pPr marL="38862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9pPr>
          </a:lstStyle>
          <a:p>
            <a:r>
              <a:rPr lang="en-US" altLang="en-US" b="0" smtClean="0">
                <a:solidFill>
                  <a:schemeClr val="tx1"/>
                </a:solidFill>
              </a:rPr>
              <a:t>	 Entity Names - </a:t>
            </a:r>
            <a:fld id="{89BC4AF8-5E30-4F1F-98BC-E51E941C7B1D}" type="slidenum">
              <a:rPr lang="en-US" altLang="en-US" b="0" smtClean="0">
                <a:solidFill>
                  <a:schemeClr val="tx1"/>
                </a:solidFill>
              </a:rPr>
              <a:pPr/>
              <a:t>26</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tabLst>
                <a:tab pos="5589588" algn="r"/>
              </a:tabLst>
              <a:defRPr b="1">
                <a:solidFill>
                  <a:srgbClr val="CC0099"/>
                </a:solidFill>
                <a:latin typeface="Arial" charset="0"/>
              </a:defRPr>
            </a:lvl1pPr>
            <a:lvl2pPr marL="742950" indent="-285750" defTabSz="941388">
              <a:tabLst>
                <a:tab pos="5589588" algn="r"/>
              </a:tabLst>
              <a:defRPr b="1">
                <a:solidFill>
                  <a:srgbClr val="CC0099"/>
                </a:solidFill>
                <a:latin typeface="Arial" charset="0"/>
              </a:defRPr>
            </a:lvl2pPr>
            <a:lvl3pPr marL="1143000" indent="-228600" defTabSz="941388">
              <a:tabLst>
                <a:tab pos="5589588" algn="r"/>
              </a:tabLst>
              <a:defRPr b="1">
                <a:solidFill>
                  <a:srgbClr val="CC0099"/>
                </a:solidFill>
                <a:latin typeface="Arial" charset="0"/>
              </a:defRPr>
            </a:lvl3pPr>
            <a:lvl4pPr marL="1600200" indent="-228600" defTabSz="941388">
              <a:tabLst>
                <a:tab pos="5589588" algn="r"/>
              </a:tabLst>
              <a:defRPr b="1">
                <a:solidFill>
                  <a:srgbClr val="CC0099"/>
                </a:solidFill>
                <a:latin typeface="Arial" charset="0"/>
              </a:defRPr>
            </a:lvl4pPr>
            <a:lvl5pPr marL="2057400" indent="-228600" defTabSz="941388">
              <a:tabLst>
                <a:tab pos="5589588" algn="r"/>
              </a:tabLst>
              <a:defRPr b="1">
                <a:solidFill>
                  <a:srgbClr val="CC0099"/>
                </a:solidFill>
                <a:latin typeface="Arial" charset="0"/>
              </a:defRPr>
            </a:lvl5pPr>
            <a:lvl6pPr marL="25146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6pPr>
            <a:lvl7pPr marL="29718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7pPr>
            <a:lvl8pPr marL="34290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8pPr>
            <a:lvl9pPr marL="38862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D8E12AC4-95AA-4E07-8134-56915F346437}" type="slidenum">
              <a:rPr lang="en-US" altLang="en-US" b="0" smtClean="0">
                <a:solidFill>
                  <a:schemeClr val="tx1"/>
                </a:solidFill>
              </a:rPr>
              <a:pPr/>
              <a:t>3</a:t>
            </a:fld>
            <a:endParaRPr lang="en-US" altLang="en-US"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1BFA815-80F2-41EE-B6F0-BBC26A20ED2A}" type="slidenum">
              <a:rPr lang="en-US" altLang="en-US" b="0" smtClean="0">
                <a:solidFill>
                  <a:schemeClr val="tx1"/>
                </a:solidFill>
              </a:rPr>
              <a:pPr/>
              <a:t>4</a:t>
            </a:fld>
            <a:endParaRPr lang="en-US" altLang="en-US"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code in the </a:t>
            </a:r>
            <a:r>
              <a:rPr lang="en-US" dirty="0" err="1" smtClean="0"/>
              <a:t>Gosu</a:t>
            </a:r>
            <a:r>
              <a:rPr lang="en-US" dirty="0" smtClean="0"/>
              <a:t> Scratchpad demonstrates that:</a:t>
            </a:r>
          </a:p>
          <a:p>
            <a:pPr lvl="1" eaLnBrk="1" hangingPunct="1"/>
            <a:r>
              <a:rPr lang="en-US" dirty="0" smtClean="0"/>
              <a:t>The display name for a group is simply the value of the group's Name field.</a:t>
            </a:r>
          </a:p>
          <a:p>
            <a:pPr lvl="1" eaLnBrk="1" hangingPunct="1"/>
            <a:r>
              <a:rPr lang="en-US" dirty="0" smtClean="0"/>
              <a:t>The display name for an </a:t>
            </a:r>
            <a:r>
              <a:rPr lang="en-US" dirty="0" err="1" smtClean="0"/>
              <a:t>ABPerson</a:t>
            </a:r>
            <a:r>
              <a:rPr lang="en-US" dirty="0" smtClean="0"/>
              <a:t> is a concatenation of the first name plus a blank space plus the last name. If the person's name also has a suffix, such as "Jr.", that is also concatenated to the value.</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34ECA4A-453A-4269-B9D4-655004A6144E}" type="slidenum">
              <a:rPr lang="en-US" altLang="en-US" b="0" smtClean="0">
                <a:solidFill>
                  <a:schemeClr val="tx1"/>
                </a:solidFill>
              </a:rPr>
              <a:pPr/>
              <a:t>5</a:t>
            </a:fld>
            <a:endParaRPr lang="en-US" altLang="en-US" b="0" smtClean="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7765A743-626B-4ADB-8657-674793B98993}" type="slidenum">
              <a:rPr lang="en-US" altLang="en-US" b="0" smtClean="0">
                <a:solidFill>
                  <a:schemeClr val="tx1"/>
                </a:solidFill>
              </a:rPr>
              <a:pPr/>
              <a:t>6</a:t>
            </a:fld>
            <a:endParaRPr lang="en-US" altLang="en-US"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display names are defined in Gosu, display names can use the following aspects of Gosu:</a:t>
            </a:r>
          </a:p>
          <a:p>
            <a:pPr lvl="1" eaLnBrk="1" hangingPunct="1"/>
            <a:r>
              <a:rPr lang="en-US" smtClean="0"/>
              <a:t>Conditional logic, such as a display name for ABPerson that appends the middle name field only if it is not null or an activity display name that uses "Open: " plus the subject for open activities and "Closed: " plus the subject for closed activities.</a:t>
            </a:r>
          </a:p>
          <a:p>
            <a:pPr lvl="1" eaLnBrk="1" hangingPunct="1"/>
            <a:r>
              <a:rPr lang="en-US" smtClean="0"/>
              <a:t>String manipulation, such as a display name for order numbers that converts the value to all capital letters, or a display name for credit card numbers that uses just the last four digits.</a:t>
            </a:r>
          </a:p>
          <a:p>
            <a:pPr lvl="1" eaLnBrk="1" hangingPunct="1"/>
            <a:r>
              <a:rPr lang="en-US" smtClean="0"/>
              <a:t>Calculations, such as a display name for ABCompany that appends the number of employees at the end of the name.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62E198F-0B9E-48A4-926E-7DC2ED1D1353}" type="slidenum">
              <a:rPr lang="en-US" altLang="en-US" b="0" smtClean="0">
                <a:solidFill>
                  <a:schemeClr val="tx1"/>
                </a:solidFill>
              </a:rPr>
              <a:pPr/>
              <a:t>7</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24239AF-CBDB-49F5-9D10-AE79D3A51C5A}" type="slidenum">
              <a:rPr lang="en-US" altLang="en-US" b="0" smtClean="0">
                <a:solidFill>
                  <a:schemeClr val="tx1"/>
                </a:solidFill>
              </a:rPr>
              <a:pPr/>
              <a:t>8</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EE2ED79F-3CD8-4552-BC28-2077BD7D705F}" type="slidenum">
              <a:rPr lang="en-US" altLang="en-US" b="0" smtClean="0">
                <a:solidFill>
                  <a:schemeClr val="tx1"/>
                </a:solidFill>
              </a:rPr>
              <a:pPr/>
              <a:t>9</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entity name editor is a component of Studio used to configure how the display name for a given entity is generated.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044444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54675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804499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013539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0948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25555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908106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49937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948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10929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10169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01134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spcAft>
                  <a:spcPct val="30000"/>
                </a:spcAft>
                <a:buClr>
                  <a:schemeClr val="tx1"/>
                </a:buCl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nSpc>
                <a:spcPts val="1800"/>
              </a:lnSpc>
              <a:spcBef>
                <a:spcPts val="600"/>
              </a:spcBef>
              <a:buFont typeface="Wingdings" pitchFamily="2" charset="2"/>
              <a:buNone/>
              <a:defRPr/>
            </a:pPr>
            <a:fld id="{5C3090A8-EDE7-4A66-9C9F-204391B890EA}" type="slidenum">
              <a:rPr lang="en-US" sz="120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Entity Names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27 November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85" y="1080221"/>
            <a:ext cx="6198068" cy="44477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pPr eaLnBrk="1" hangingPunct="1"/>
            <a:r>
              <a:rPr lang="en-US" smtClean="0"/>
              <a:t>Variable table</a:t>
            </a:r>
          </a:p>
        </p:txBody>
      </p:sp>
      <p:sp>
        <p:nvSpPr>
          <p:cNvPr id="13316" name="Rectangle 3"/>
          <p:cNvSpPr>
            <a:spLocks noGrp="1" noChangeArrowheads="1"/>
          </p:cNvSpPr>
          <p:nvPr>
            <p:ph idx="1"/>
          </p:nvPr>
        </p:nvSpPr>
        <p:spPr>
          <a:xfrm>
            <a:off x="6946034" y="893617"/>
            <a:ext cx="1919288" cy="5486400"/>
          </a:xfrm>
        </p:spPr>
        <p:txBody>
          <a:bodyPr/>
          <a:lstStyle/>
          <a:p>
            <a:pPr>
              <a:buFont typeface="Arial" charset="0"/>
              <a:buChar char="•"/>
            </a:pPr>
            <a:r>
              <a:rPr lang="en-US" dirty="0" smtClean="0"/>
              <a:t>Defines variables for use in method</a:t>
            </a:r>
          </a:p>
          <a:p>
            <a:pPr>
              <a:buFont typeface="Arial" charset="0"/>
              <a:buChar char="•"/>
            </a:pPr>
            <a:r>
              <a:rPr lang="en-US" dirty="0" smtClean="0"/>
              <a:t>Also defines default sort order for entity</a:t>
            </a:r>
          </a:p>
        </p:txBody>
      </p:sp>
      <p:sp>
        <p:nvSpPr>
          <p:cNvPr id="2" name="Rectangle 1"/>
          <p:cNvSpPr/>
          <p:nvPr/>
        </p:nvSpPr>
        <p:spPr bwMode="auto">
          <a:xfrm>
            <a:off x="858983" y="1357745"/>
            <a:ext cx="5666509" cy="78971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28694"/>
            <a:ext cx="5846618" cy="5307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Return value pane</a:t>
            </a:r>
          </a:p>
        </p:txBody>
      </p:sp>
      <p:sp>
        <p:nvSpPr>
          <p:cNvPr id="14340" name="Rectangle 6"/>
          <p:cNvSpPr>
            <a:spLocks noGrp="1" noChangeArrowheads="1"/>
          </p:cNvSpPr>
          <p:nvPr>
            <p:ph idx="1"/>
          </p:nvPr>
        </p:nvSpPr>
        <p:spPr>
          <a:xfrm>
            <a:off x="6778625" y="914400"/>
            <a:ext cx="2058988" cy="5486400"/>
          </a:xfrm>
        </p:spPr>
        <p:txBody>
          <a:bodyPr/>
          <a:lstStyle/>
          <a:p>
            <a:pPr>
              <a:buFont typeface="Arial" charset="0"/>
              <a:buChar char="•"/>
            </a:pPr>
            <a:r>
              <a:rPr lang="en-US" smtClean="0"/>
              <a:t>Determines value to return when object's display name is needed</a:t>
            </a:r>
          </a:p>
          <a:p>
            <a:pPr>
              <a:buFont typeface="Arial" charset="0"/>
              <a:buChar char="•"/>
            </a:pPr>
            <a:r>
              <a:rPr lang="en-US" smtClean="0"/>
              <a:t>If necessary, application converts value to string</a:t>
            </a:r>
          </a:p>
        </p:txBody>
      </p:sp>
      <p:sp>
        <p:nvSpPr>
          <p:cNvPr id="2" name="Rectangle 1"/>
          <p:cNvSpPr/>
          <p:nvPr/>
        </p:nvSpPr>
        <p:spPr bwMode="auto">
          <a:xfrm>
            <a:off x="457200" y="2812474"/>
            <a:ext cx="5846618" cy="352352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Datetime fields in entity names</a:t>
            </a:r>
          </a:p>
        </p:txBody>
      </p:sp>
      <p:sp>
        <p:nvSpPr>
          <p:cNvPr id="15365" name="Rectangle 23"/>
          <p:cNvSpPr>
            <a:spLocks noGrp="1" noChangeArrowheads="1"/>
          </p:cNvSpPr>
          <p:nvPr>
            <p:ph idx="1"/>
          </p:nvPr>
        </p:nvSpPr>
        <p:spPr>
          <a:xfrm>
            <a:off x="519113" y="914400"/>
            <a:ext cx="3724275" cy="5486400"/>
          </a:xfrm>
        </p:spPr>
        <p:txBody>
          <a:bodyPr/>
          <a:lstStyle/>
          <a:p>
            <a:pPr>
              <a:buFont typeface="Arial" charset="0"/>
              <a:buChar char="•"/>
            </a:pPr>
            <a:r>
              <a:rPr lang="en-US" dirty="0" smtClean="0"/>
              <a:t>When concatenating dates, "short format" is used by default</a:t>
            </a:r>
          </a:p>
          <a:p>
            <a:pPr>
              <a:buFont typeface="Arial" charset="0"/>
              <a:buChar char="•"/>
            </a:pPr>
            <a:r>
              <a:rPr lang="en-US" dirty="0" smtClean="0"/>
              <a:t>If you want "long format", explicitly convert the date to a string</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3633"/>
          <a:stretch/>
        </p:blipFill>
        <p:spPr bwMode="auto">
          <a:xfrm>
            <a:off x="4622799" y="1607586"/>
            <a:ext cx="4391025" cy="255386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4669874"/>
            <a:ext cx="6115050" cy="13811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1514475" y="5514392"/>
            <a:ext cx="1825884" cy="53660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1026" idx="2"/>
            <a:endCxn id="2" idx="0"/>
          </p:cNvCxnSpPr>
          <p:nvPr/>
        </p:nvCxnSpPr>
        <p:spPr bwMode="auto">
          <a:xfrm rot="5400000">
            <a:off x="3946395" y="2642475"/>
            <a:ext cx="1352940" cy="4390895"/>
          </a:xfrm>
          <a:prstGeom prst="bentConnector3">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62" y="1219200"/>
            <a:ext cx="4505325" cy="2457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554" y="4164013"/>
            <a:ext cx="3962400" cy="17335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Typekey fields in entity names</a:t>
            </a:r>
          </a:p>
        </p:txBody>
      </p:sp>
      <p:sp>
        <p:nvSpPr>
          <p:cNvPr id="16387" name="Rectangle 3"/>
          <p:cNvSpPr>
            <a:spLocks noGrp="1" noChangeArrowheads="1"/>
          </p:cNvSpPr>
          <p:nvPr>
            <p:ph idx="1"/>
          </p:nvPr>
        </p:nvSpPr>
        <p:spPr>
          <a:xfrm>
            <a:off x="5659438" y="963613"/>
            <a:ext cx="3178175" cy="2578100"/>
          </a:xfrm>
        </p:spPr>
        <p:txBody>
          <a:bodyPr/>
          <a:lstStyle/>
          <a:p>
            <a:pPr>
              <a:buFont typeface="Arial" charset="0"/>
              <a:buChar char="•"/>
            </a:pPr>
            <a:r>
              <a:rPr lang="en-US" smtClean="0"/>
              <a:t>If a symbol references a typekey field, then by default the typekey's code is used for the entity name</a:t>
            </a:r>
          </a:p>
        </p:txBody>
      </p:sp>
      <p:sp>
        <p:nvSpPr>
          <p:cNvPr id="16391" name="Rectangle 7"/>
          <p:cNvSpPr>
            <a:spLocks noChangeArrowheads="1"/>
          </p:cNvSpPr>
          <p:nvPr/>
        </p:nvSpPr>
        <p:spPr bwMode="auto">
          <a:xfrm>
            <a:off x="519113" y="4102100"/>
            <a:ext cx="375920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a:spcBef>
                <a:spcPct val="40000"/>
              </a:spcBef>
              <a:buClr>
                <a:srgbClr val="04628C"/>
              </a:buClr>
              <a:buSzPct val="90000"/>
              <a:buFont typeface="Arial" charset="0"/>
              <a:buChar char="•"/>
            </a:pPr>
            <a:r>
              <a:rPr lang="en-US" sz="2400" b="0">
                <a:solidFill>
                  <a:schemeClr val="bg1"/>
                </a:solidFill>
              </a:rPr>
              <a:t>To use the typecode name, reference the typekey field's DisplayName field</a:t>
            </a:r>
          </a:p>
        </p:txBody>
      </p:sp>
      <p:sp>
        <p:nvSpPr>
          <p:cNvPr id="16393" name="Line 9"/>
          <p:cNvSpPr>
            <a:spLocks noChangeShapeType="1"/>
          </p:cNvSpPr>
          <p:nvPr/>
        </p:nvSpPr>
        <p:spPr bwMode="auto">
          <a:xfrm flipV="1">
            <a:off x="3543300" y="3676650"/>
            <a:ext cx="596900" cy="4873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0"/>
          <p:cNvSpPr>
            <a:spLocks noChangeShapeType="1"/>
          </p:cNvSpPr>
          <p:nvPr/>
        </p:nvSpPr>
        <p:spPr bwMode="auto">
          <a:xfrm>
            <a:off x="4151313" y="3676650"/>
            <a:ext cx="1939925" cy="5921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 name="Rectangle 1"/>
          <p:cNvSpPr/>
          <p:nvPr/>
        </p:nvSpPr>
        <p:spPr bwMode="auto">
          <a:xfrm>
            <a:off x="858416" y="1800808"/>
            <a:ext cx="3292897" cy="18661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1744824" y="3480318"/>
            <a:ext cx="3284376" cy="19633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Entities without entity names</a:t>
            </a:r>
          </a:p>
        </p:txBody>
      </p:sp>
      <p:sp>
        <p:nvSpPr>
          <p:cNvPr id="17411" name="Rectangle 13"/>
          <p:cNvSpPr>
            <a:spLocks noGrp="1" noChangeArrowheads="1"/>
          </p:cNvSpPr>
          <p:nvPr>
            <p:ph idx="1"/>
          </p:nvPr>
        </p:nvSpPr>
        <p:spPr>
          <a:xfrm>
            <a:off x="3001963" y="914400"/>
            <a:ext cx="5835650" cy="5486400"/>
          </a:xfrm>
        </p:spPr>
        <p:txBody>
          <a:bodyPr/>
          <a:lstStyle/>
          <a:p>
            <a:pPr>
              <a:buFont typeface="Arial" charset="0"/>
              <a:buChar char="•"/>
            </a:pPr>
            <a:r>
              <a:rPr lang="en-US" dirty="0" smtClean="0"/>
              <a:t>If an entity (such as </a:t>
            </a:r>
            <a:r>
              <a:rPr lang="en-US" dirty="0" err="1" smtClean="0"/>
              <a:t>FlagEntry</a:t>
            </a:r>
            <a:r>
              <a:rPr lang="en-US" dirty="0" smtClean="0"/>
              <a:t>) has no entity name and you display object name in UI, then non-user-friendly list of all fields is displayed</a:t>
            </a:r>
          </a:p>
        </p:txBody>
      </p:sp>
      <p:grpSp>
        <p:nvGrpSpPr>
          <p:cNvPr id="17416" name="Group 14"/>
          <p:cNvGrpSpPr>
            <a:grpSpLocks/>
          </p:cNvGrpSpPr>
          <p:nvPr/>
        </p:nvGrpSpPr>
        <p:grpSpPr bwMode="auto">
          <a:xfrm>
            <a:off x="503238" y="912813"/>
            <a:ext cx="2406650" cy="1946275"/>
            <a:chOff x="317" y="738"/>
            <a:chExt cx="1296" cy="1048"/>
          </a:xfrm>
        </p:grpSpPr>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 y="738"/>
              <a:ext cx="1296" cy="104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8" name="AutoShape 12"/>
            <p:cNvSpPr>
              <a:spLocks noChangeArrowheads="1"/>
            </p:cNvSpPr>
            <p:nvPr/>
          </p:nvSpPr>
          <p:spPr bwMode="auto">
            <a:xfrm>
              <a:off x="771" y="1312"/>
              <a:ext cx="798" cy="61"/>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3993405"/>
            <a:ext cx="8551863" cy="9239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01616" y="4301412"/>
            <a:ext cx="5245522" cy="61591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name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new entity name file</a:t>
            </a:r>
          </a:p>
          <a:p>
            <a:pPr marL="457200" indent="-457200">
              <a:buFont typeface="+mj-lt"/>
              <a:buAutoNum type="arabicPeriod"/>
            </a:pPr>
            <a:r>
              <a:rPr lang="en-US" dirty="0" smtClean="0"/>
              <a:t>Define the variables in variable table</a:t>
            </a:r>
          </a:p>
          <a:p>
            <a:pPr marL="457200" indent="-457200">
              <a:buFont typeface="+mj-lt"/>
              <a:buAutoNum type="arabicPeriod"/>
            </a:pPr>
            <a:r>
              <a:rPr lang="en-US" dirty="0" smtClean="0"/>
              <a:t>In the Gosu text editor, select the Default </a:t>
            </a:r>
            <a:r>
              <a:rPr lang="en-US" dirty="0"/>
              <a:t>name and </a:t>
            </a:r>
            <a:r>
              <a:rPr lang="en-US" dirty="0" smtClean="0"/>
              <a:t>specify code for the </a:t>
            </a:r>
            <a:r>
              <a:rPr lang="en-US" dirty="0"/>
              <a:t>return value </a:t>
            </a:r>
            <a:endParaRPr lang="en-US" dirty="0" smtClean="0"/>
          </a:p>
          <a:p>
            <a:pPr marL="457200" indent="-457200">
              <a:buFont typeface="+mj-lt"/>
              <a:buAutoNum type="arabicPeriod"/>
            </a:pPr>
            <a:r>
              <a:rPr lang="en-US" dirty="0" smtClean="0"/>
              <a:t>Restart  application server</a:t>
            </a:r>
            <a:endParaRPr lang="en-US" dirty="0"/>
          </a:p>
        </p:txBody>
      </p:sp>
      <p:graphicFrame>
        <p:nvGraphicFramePr>
          <p:cNvPr id="5" name="Diagram 4" hidden="1"/>
          <p:cNvGraphicFramePr/>
          <p:nvPr>
            <p:extLst>
              <p:ext uri="{D42A27DB-BD31-4B8C-83A1-F6EECF244321}">
                <p14:modId xmlns:p14="http://schemas.microsoft.com/office/powerpoint/2010/main" val="459121385"/>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1213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77" y="899970"/>
            <a:ext cx="4905375" cy="1466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2"/>
          <p:cNvSpPr>
            <a:spLocks noGrp="1" noChangeArrowheads="1"/>
          </p:cNvSpPr>
          <p:nvPr>
            <p:ph type="title"/>
          </p:nvPr>
        </p:nvSpPr>
        <p:spPr/>
        <p:txBody>
          <a:bodyPr/>
          <a:lstStyle/>
          <a:p>
            <a:pPr eaLnBrk="1" hangingPunct="1"/>
            <a:r>
              <a:rPr lang="en-US" dirty="0" smtClean="0"/>
              <a:t>Step 1: Create a new entity name file</a:t>
            </a:r>
          </a:p>
        </p:txBody>
      </p:sp>
      <p:sp>
        <p:nvSpPr>
          <p:cNvPr id="19462" name="AutoShape 12"/>
          <p:cNvSpPr>
            <a:spLocks noChangeArrowheads="1"/>
          </p:cNvSpPr>
          <p:nvPr/>
        </p:nvSpPr>
        <p:spPr bwMode="auto">
          <a:xfrm>
            <a:off x="858258" y="1078060"/>
            <a:ext cx="4493494" cy="596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463" name="Line 13"/>
          <p:cNvSpPr>
            <a:spLocks noChangeShapeType="1"/>
          </p:cNvSpPr>
          <p:nvPr/>
        </p:nvSpPr>
        <p:spPr bwMode="auto">
          <a:xfrm>
            <a:off x="5351751" y="1233488"/>
            <a:ext cx="53152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66" name="Text Box 16"/>
          <p:cNvSpPr txBox="1">
            <a:spLocks noChangeArrowheads="1"/>
          </p:cNvSpPr>
          <p:nvPr/>
        </p:nvSpPr>
        <p:spPr bwMode="auto">
          <a:xfrm>
            <a:off x="5864225" y="2725737"/>
            <a:ext cx="2662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You must name an existing entity</a:t>
            </a:r>
          </a:p>
        </p:txBody>
      </p:sp>
      <p:pic>
        <p:nvPicPr>
          <p:cNvPr id="5124" name="Picture 4" descr="C:\Users\DSENGU~1\AppData\Local\Temp\SNAGHTML6f1a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198" y="899970"/>
            <a:ext cx="1863726" cy="1574329"/>
          </a:xfrm>
          <a:prstGeom prst="rect">
            <a:avLst/>
          </a:prstGeom>
          <a:noFill/>
          <a:extLst>
            <a:ext uri="{909E8E84-426E-40DD-AFC4-6F175D3DCCD1}">
              <a14:hiddenFill xmlns:a14="http://schemas.microsoft.com/office/drawing/2010/main">
                <a:solidFill>
                  <a:srgbClr val="FFFFFF"/>
                </a:solidFill>
              </a14:hiddenFill>
            </a:ext>
          </a:extLst>
        </p:spPr>
      </p:pic>
      <p:sp>
        <p:nvSpPr>
          <p:cNvPr id="19464" name="AutoShape 14"/>
          <p:cNvSpPr>
            <a:spLocks noChangeArrowheads="1"/>
          </p:cNvSpPr>
          <p:nvPr/>
        </p:nvSpPr>
        <p:spPr bwMode="auto">
          <a:xfrm>
            <a:off x="6109854" y="1911925"/>
            <a:ext cx="637309" cy="444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258" y="2956607"/>
            <a:ext cx="3966009" cy="337275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Line 15"/>
          <p:cNvSpPr>
            <a:spLocks noChangeShapeType="1"/>
          </p:cNvSpPr>
          <p:nvPr/>
        </p:nvSpPr>
        <p:spPr bwMode="auto">
          <a:xfrm flipH="1">
            <a:off x="4824266" y="2366821"/>
            <a:ext cx="1285586" cy="7643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 y="815691"/>
            <a:ext cx="7732154" cy="42966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dirty="0" smtClean="0"/>
              <a:t>Step 2: Define the variables</a:t>
            </a:r>
          </a:p>
        </p:txBody>
      </p:sp>
      <p:sp>
        <p:nvSpPr>
          <p:cNvPr id="20484" name="AutoShape 11"/>
          <p:cNvSpPr>
            <a:spLocks noChangeArrowheads="1"/>
          </p:cNvSpPr>
          <p:nvPr/>
        </p:nvSpPr>
        <p:spPr bwMode="auto">
          <a:xfrm>
            <a:off x="561110" y="1090682"/>
            <a:ext cx="35480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6" name="Rectangle 9"/>
          <p:cNvSpPr>
            <a:spLocks noGrp="1" noChangeArrowheads="1"/>
          </p:cNvSpPr>
          <p:nvPr>
            <p:ph idx="1"/>
          </p:nvPr>
        </p:nvSpPr>
        <p:spPr>
          <a:xfrm>
            <a:off x="631825" y="5168900"/>
            <a:ext cx="7691438" cy="1252538"/>
          </a:xfrm>
        </p:spPr>
        <p:txBody>
          <a:bodyPr/>
          <a:lstStyle/>
          <a:p>
            <a:pPr>
              <a:buFont typeface="Arial" charset="0"/>
              <a:buChar char="•"/>
            </a:pPr>
            <a:r>
              <a:rPr lang="en-US" smtClean="0"/>
              <a:t>By convention, Name is usually the same as the entity field name</a:t>
            </a:r>
          </a:p>
          <a:p>
            <a:pPr>
              <a:buFont typeface="Arial" charset="0"/>
              <a:buChar char="•"/>
            </a:pPr>
            <a:r>
              <a:rPr lang="en-US" smtClean="0"/>
              <a:t>Entity path must be the path to the field in the entity</a:t>
            </a:r>
          </a:p>
        </p:txBody>
      </p:sp>
      <p:cxnSp>
        <p:nvCxnSpPr>
          <p:cNvPr id="5" name="Straight Arrow Connector 4"/>
          <p:cNvCxnSpPr/>
          <p:nvPr/>
        </p:nvCxnSpPr>
        <p:spPr bwMode="auto">
          <a:xfrm>
            <a:off x="915916" y="1095946"/>
            <a:ext cx="483393" cy="294773"/>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Step 3: Specify code to calculate default value</a:t>
            </a:r>
          </a:p>
        </p:txBody>
      </p:sp>
      <p:sp>
        <p:nvSpPr>
          <p:cNvPr id="21507" name="Rectangle 9"/>
          <p:cNvSpPr>
            <a:spLocks noGrp="1" noChangeArrowheads="1"/>
          </p:cNvSpPr>
          <p:nvPr>
            <p:ph idx="1"/>
          </p:nvPr>
        </p:nvSpPr>
        <p:spPr>
          <a:xfrm>
            <a:off x="631825" y="5918200"/>
            <a:ext cx="7691438" cy="503238"/>
          </a:xfrm>
        </p:spPr>
        <p:txBody>
          <a:bodyPr/>
          <a:lstStyle/>
          <a:p>
            <a:pPr>
              <a:buFont typeface="Arial" charset="0"/>
              <a:buChar char="•"/>
            </a:pPr>
            <a:r>
              <a:rPr lang="en-US" smtClean="0"/>
              <a:t>Code must include return value that returns a string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12" y="945140"/>
            <a:ext cx="6423313" cy="47921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Step 3a: Reference display name as needed</a:t>
            </a:r>
          </a:p>
        </p:txBody>
      </p:sp>
      <p:sp>
        <p:nvSpPr>
          <p:cNvPr id="22532" name="Text Box 11"/>
          <p:cNvSpPr txBox="1">
            <a:spLocks noChangeArrowheads="1"/>
          </p:cNvSpPr>
          <p:nvPr/>
        </p:nvSpPr>
        <p:spPr bwMode="auto">
          <a:xfrm>
            <a:off x="1444625" y="5875338"/>
            <a:ext cx="6083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rgbClr val="FF0000"/>
                </a:solidFill>
              </a:rPr>
              <a:t>"currentContactNote" returns same value as "currentContactNote.DisplayName"</a:t>
            </a:r>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1821"/>
          <a:stretch/>
        </p:blipFill>
        <p:spPr bwMode="auto">
          <a:xfrm>
            <a:off x="539175" y="784804"/>
            <a:ext cx="5417417" cy="44804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458"/>
          <a:stretch/>
        </p:blipFill>
        <p:spPr bwMode="auto">
          <a:xfrm>
            <a:off x="3932950" y="4488874"/>
            <a:ext cx="4855021" cy="13864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5126182" y="4350327"/>
            <a:ext cx="872836" cy="1302328"/>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role of entity names</a:t>
            </a:r>
          </a:p>
          <a:p>
            <a:pPr lvl="1" eaLnBrk="1" hangingPunct="1"/>
            <a:r>
              <a:rPr lang="en-US" smtClean="0"/>
              <a:t>Create and modify entity names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1267"/>
          <a:stretch/>
        </p:blipFill>
        <p:spPr bwMode="auto">
          <a:xfrm>
            <a:off x="2452579" y="4467513"/>
            <a:ext cx="5728206" cy="1866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dirty="0" smtClean="0"/>
              <a:t>Step 4: Restart server</a:t>
            </a:r>
          </a:p>
        </p:txBody>
      </p:sp>
      <p:pic>
        <p:nvPicPr>
          <p:cNvPr id="23556" name="Picture 8" descr="Create 0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906463"/>
            <a:ext cx="5751513" cy="2851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7" name="Text Box 10"/>
          <p:cNvSpPr txBox="1">
            <a:spLocks noChangeArrowheads="1"/>
          </p:cNvSpPr>
          <p:nvPr/>
        </p:nvSpPr>
        <p:spPr bwMode="auto">
          <a:xfrm>
            <a:off x="2997200" y="3917950"/>
            <a:ext cx="589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rgbClr val="FF0000"/>
                </a:solidFill>
              </a:rPr>
              <a:t>Create time + first 35 characters of Reason + "..."</a:t>
            </a:r>
          </a:p>
        </p:txBody>
      </p:sp>
      <p:sp>
        <p:nvSpPr>
          <p:cNvPr id="23558" name="Line 11"/>
          <p:cNvSpPr>
            <a:spLocks noChangeShapeType="1"/>
          </p:cNvSpPr>
          <p:nvPr/>
        </p:nvSpPr>
        <p:spPr bwMode="auto">
          <a:xfrm flipH="1">
            <a:off x="3709554" y="4274632"/>
            <a:ext cx="1081088" cy="1033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Text Box 10"/>
          <p:cNvSpPr txBox="1">
            <a:spLocks noChangeArrowheads="1"/>
          </p:cNvSpPr>
          <p:nvPr/>
        </p:nvSpPr>
        <p:spPr bwMode="auto">
          <a:xfrm>
            <a:off x="450597" y="4467513"/>
            <a:ext cx="1905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Create time +</a:t>
            </a:r>
            <a:br>
              <a:rPr lang="en-US" dirty="0">
                <a:solidFill>
                  <a:srgbClr val="FF0000"/>
                </a:solidFill>
              </a:rPr>
            </a:br>
            <a:r>
              <a:rPr lang="en-US" dirty="0">
                <a:solidFill>
                  <a:srgbClr val="FF0000"/>
                </a:solidFill>
              </a:rPr>
              <a:t>": (no body text)"</a:t>
            </a:r>
          </a:p>
        </p:txBody>
      </p:sp>
      <p:sp>
        <p:nvSpPr>
          <p:cNvPr id="23560" name="Line 11"/>
          <p:cNvSpPr>
            <a:spLocks noChangeShapeType="1"/>
          </p:cNvSpPr>
          <p:nvPr/>
        </p:nvSpPr>
        <p:spPr bwMode="auto">
          <a:xfrm>
            <a:off x="1754187" y="5103018"/>
            <a:ext cx="601409" cy="726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Line 11"/>
          <p:cNvSpPr>
            <a:spLocks noChangeShapeType="1"/>
          </p:cNvSpPr>
          <p:nvPr/>
        </p:nvSpPr>
        <p:spPr bwMode="auto">
          <a:xfrm flipH="1">
            <a:off x="4433455" y="4315618"/>
            <a:ext cx="357187" cy="11505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display names</a:t>
            </a:r>
            <a:endParaRPr lang="en-US" dirty="0"/>
          </a:p>
        </p:txBody>
      </p:sp>
      <p:sp>
        <p:nvSpPr>
          <p:cNvPr id="3" name="Content Placeholder 2"/>
          <p:cNvSpPr>
            <a:spLocks noGrp="1"/>
          </p:cNvSpPr>
          <p:nvPr>
            <p:ph idx="1"/>
          </p:nvPr>
        </p:nvSpPr>
        <p:spPr/>
        <p:txBody>
          <a:bodyPr/>
          <a:lstStyle/>
          <a:p>
            <a:r>
              <a:rPr lang="en-US" dirty="0" smtClean="0"/>
              <a:t>You can create additional display names</a:t>
            </a:r>
          </a:p>
          <a:p>
            <a:pPr lvl="1"/>
            <a:r>
              <a:rPr lang="en-US" dirty="0" smtClean="0"/>
              <a:t>Click the "Add Name" button</a:t>
            </a:r>
          </a:p>
          <a:p>
            <a:pPr lvl="1"/>
            <a:r>
              <a:rPr lang="en-US" dirty="0" smtClean="0"/>
              <a:t>Enter a Type for the additional display name</a:t>
            </a:r>
          </a:p>
          <a:p>
            <a:pPr lvl="1"/>
            <a:r>
              <a:rPr lang="en-US" dirty="0" smtClean="0"/>
              <a:t>Enter code as usual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2695187"/>
            <a:ext cx="4029075"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700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custom display names</a:t>
            </a:r>
            <a:endParaRPr lang="en-US" dirty="0"/>
          </a:p>
        </p:txBody>
      </p:sp>
      <p:sp>
        <p:nvSpPr>
          <p:cNvPr id="3" name="Content Placeholder 2"/>
          <p:cNvSpPr>
            <a:spLocks noGrp="1"/>
          </p:cNvSpPr>
          <p:nvPr>
            <p:ph idx="1"/>
          </p:nvPr>
        </p:nvSpPr>
        <p:spPr>
          <a:xfrm>
            <a:off x="4917233" y="914400"/>
            <a:ext cx="3920379" cy="1464906"/>
          </a:xfrm>
        </p:spPr>
        <p:txBody>
          <a:bodyPr/>
          <a:lstStyle/>
          <a:p>
            <a:pPr marL="0" indent="0">
              <a:buNone/>
            </a:pPr>
            <a:r>
              <a:rPr lang="en-US" dirty="0" smtClean="0"/>
              <a:t>Call the .</a:t>
            </a:r>
            <a:r>
              <a:rPr lang="en-US" dirty="0" err="1" smtClean="0"/>
              <a:t>getDisplayName</a:t>
            </a:r>
            <a:r>
              <a:rPr lang="en-US" dirty="0" smtClean="0"/>
              <a:t> method using the Type of the custom name as its parameter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885047"/>
            <a:ext cx="4029075"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08"/>
          <a:stretch/>
        </p:blipFill>
        <p:spPr bwMode="auto">
          <a:xfrm>
            <a:off x="5389110" y="2892004"/>
            <a:ext cx="2281917" cy="18764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35" y="4927049"/>
            <a:ext cx="4638675" cy="13239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1045029" y="1959429"/>
            <a:ext cx="447869" cy="24259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5389110" y="4189445"/>
            <a:ext cx="2281917" cy="35456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5"/>
          <p:cNvSpPr/>
          <p:nvPr/>
        </p:nvSpPr>
        <p:spPr bwMode="auto">
          <a:xfrm>
            <a:off x="750435" y="5430415"/>
            <a:ext cx="2953818" cy="82060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p:nvPr/>
        </p:nvCxnSpPr>
        <p:spPr bwMode="auto">
          <a:xfrm>
            <a:off x="1492898" y="2080726"/>
            <a:ext cx="3896212" cy="1884784"/>
          </a:xfrm>
          <a:prstGeom prst="bentConnector3">
            <a:avLst/>
          </a:prstGeom>
          <a:noFill/>
          <a:ln w="12700" cap="flat" cmpd="sng" algn="ctr">
            <a:solidFill>
              <a:srgbClr val="FF0000"/>
            </a:solidFill>
            <a:prstDash val="solid"/>
            <a:round/>
            <a:headEnd type="none" w="med" len="med"/>
            <a:tailEnd type="arrow"/>
          </a:ln>
          <a:effectLst/>
        </p:spPr>
      </p:cxnSp>
      <p:cxnSp>
        <p:nvCxnSpPr>
          <p:cNvPr id="10" name="Elbow Connector 9"/>
          <p:cNvCxnSpPr>
            <a:stCxn id="5" idx="2"/>
            <a:endCxn id="6" idx="0"/>
          </p:cNvCxnSpPr>
          <p:nvPr/>
        </p:nvCxnSpPr>
        <p:spPr bwMode="auto">
          <a:xfrm rot="5400000">
            <a:off x="3935504" y="2835849"/>
            <a:ext cx="886407" cy="4302725"/>
          </a:xfrm>
          <a:prstGeom prst="bentConnector3">
            <a:avLst/>
          </a:prstGeom>
          <a:no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812424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smtClean="0"/>
              <a:t>Internal entity names</a:t>
            </a:r>
          </a:p>
        </p:txBody>
      </p:sp>
      <p:sp>
        <p:nvSpPr>
          <p:cNvPr id="24580" name="Rectangle 3"/>
          <p:cNvSpPr>
            <a:spLocks noGrp="1" noChangeArrowheads="1"/>
          </p:cNvSpPr>
          <p:nvPr>
            <p:ph idx="1"/>
          </p:nvPr>
        </p:nvSpPr>
        <p:spPr>
          <a:xfrm>
            <a:off x="5439748" y="912813"/>
            <a:ext cx="3516928" cy="5476875"/>
          </a:xfrm>
        </p:spPr>
        <p:txBody>
          <a:bodyPr/>
          <a:lstStyle/>
          <a:p>
            <a:pPr>
              <a:buFont typeface="Arial" charset="0"/>
              <a:buChar char="•"/>
            </a:pPr>
            <a:r>
              <a:rPr lang="en-US" dirty="0" smtClean="0"/>
              <a:t>Some entities have "internal entity names"</a:t>
            </a:r>
          </a:p>
          <a:p>
            <a:pPr lvl="1"/>
            <a:r>
              <a:rPr lang="en-US" dirty="0" smtClean="0"/>
              <a:t>Declared on tabs after "Default" tab, like custom entity names</a:t>
            </a:r>
          </a:p>
          <a:p>
            <a:pPr lvl="1"/>
            <a:r>
              <a:rPr lang="en-US" dirty="0" smtClean="0"/>
              <a:t>Called by internal code</a:t>
            </a:r>
          </a:p>
          <a:p>
            <a:pPr lvl="1"/>
            <a:r>
              <a:rPr lang="en-US" dirty="0" smtClean="0"/>
              <a:t>You cannot modify when they are called, but you can modify what they return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42" y="746449"/>
            <a:ext cx="4430037" cy="566863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role of entity names</a:t>
            </a:r>
          </a:p>
          <a:p>
            <a:pPr lvl="1" eaLnBrk="1" hangingPunct="1"/>
            <a:r>
              <a:rPr lang="en-US" smtClean="0"/>
              <a:t>Create and modify entity names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smtClean="0"/>
              <a:t>For an ABPerson object, name an example of when the object's entity name might appear in the user interface.</a:t>
            </a:r>
          </a:p>
          <a:p>
            <a:pPr marL="457200" indent="-457200">
              <a:buFont typeface="Webdings" pitchFamily="18" charset="2"/>
              <a:buAutoNum type="arabicPeriod"/>
            </a:pPr>
            <a:r>
              <a:rPr lang="en-US" smtClean="0"/>
              <a:t>What field points to an object's entity name?</a:t>
            </a:r>
          </a:p>
          <a:p>
            <a:pPr marL="457200" indent="-457200">
              <a:buFont typeface="Webdings" pitchFamily="18" charset="2"/>
              <a:buAutoNum type="arabicPeriod"/>
            </a:pPr>
            <a:r>
              <a:rPr lang="en-US" smtClean="0"/>
              <a:t>For which entities do you need to create an entity name?</a:t>
            </a:r>
          </a:p>
          <a:p>
            <a:pPr marL="457200" indent="-457200">
              <a:buFont typeface="Webdings" pitchFamily="18" charset="2"/>
              <a:buAutoNum type="arabicPeriod"/>
            </a:pPr>
            <a:r>
              <a:rPr lang="en-US" smtClean="0"/>
              <a:t>What Gosu keyword always appears in the code used to generate an entity name?</a:t>
            </a:r>
          </a:p>
          <a:p>
            <a:pPr marL="457200" indent="-457200">
              <a:buFont typeface="Webdings" pitchFamily="18" charset="2"/>
              <a:buAutoNum type="arabicPeriod"/>
            </a:pPr>
            <a:r>
              <a:rPr lang="en-US" smtClean="0"/>
              <a:t>What must you do to deploy new entity names or changes to existing entity names?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Notices</a:t>
            </a:r>
          </a:p>
        </p:txBody>
      </p:sp>
      <p:sp>
        <p:nvSpPr>
          <p:cNvPr id="2765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r>
              <a:rPr lang="en-US" sz="1600" dirty="0" smtClean="0"/>
              <a:t>.</a:t>
            </a:r>
            <a:endParaRPr lang="en-US" sz="1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Entity name basics</a:t>
            </a:r>
          </a:p>
          <a:p>
            <a:pPr>
              <a:lnSpc>
                <a:spcPct val="150000"/>
              </a:lnSpc>
              <a:buFont typeface="Arial" charset="0"/>
              <a:buChar char="•"/>
            </a:pPr>
            <a:r>
              <a:rPr lang="en-US" sz="2800" smtClean="0">
                <a:solidFill>
                  <a:srgbClr val="C0C0C0"/>
                </a:solidFill>
              </a:rPr>
              <a:t>Configuring entity names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Entity names</a:t>
            </a:r>
          </a:p>
        </p:txBody>
      </p:sp>
      <p:sp>
        <p:nvSpPr>
          <p:cNvPr id="7171" name="Rectangle 3"/>
          <p:cNvSpPr>
            <a:spLocks noGrp="1" noChangeArrowheads="1"/>
          </p:cNvSpPr>
          <p:nvPr>
            <p:ph idx="1"/>
          </p:nvPr>
        </p:nvSpPr>
        <p:spPr>
          <a:xfrm>
            <a:off x="519113" y="914400"/>
            <a:ext cx="3238500" cy="5486400"/>
          </a:xfrm>
        </p:spPr>
        <p:txBody>
          <a:bodyPr/>
          <a:lstStyle/>
          <a:p>
            <a:pPr>
              <a:buFont typeface="Arial" charset="0"/>
              <a:buChar char="•"/>
            </a:pPr>
            <a:r>
              <a:rPr lang="en-US" dirty="0" smtClean="0"/>
              <a:t>Every entity has internally defined </a:t>
            </a:r>
            <a:r>
              <a:rPr lang="en-US" dirty="0" err="1" smtClean="0"/>
              <a:t>DisplayName</a:t>
            </a:r>
            <a:r>
              <a:rPr lang="en-US" dirty="0" smtClean="0"/>
              <a:t> field</a:t>
            </a:r>
          </a:p>
          <a:p>
            <a:pPr lvl="1"/>
            <a:r>
              <a:rPr lang="en-US" dirty="0" smtClean="0"/>
              <a:t>It names each instance</a:t>
            </a:r>
          </a:p>
          <a:p>
            <a:pPr lvl="1"/>
            <a:r>
              <a:rPr lang="en-US" dirty="0" smtClean="0"/>
              <a:t>It is typically:</a:t>
            </a:r>
          </a:p>
          <a:p>
            <a:pPr lvl="2"/>
            <a:r>
              <a:rPr lang="en-US" dirty="0" smtClean="0"/>
              <a:t>Combination of fields on entity or,</a:t>
            </a:r>
          </a:p>
          <a:p>
            <a:pPr lvl="2"/>
            <a:r>
              <a:rPr lang="en-US" dirty="0"/>
              <a:t>One other field on </a:t>
            </a:r>
            <a:r>
              <a:rPr lang="en-US" dirty="0" smtClean="0"/>
              <a:t>entity</a:t>
            </a:r>
            <a:endParaRPr lang="en-US" dirty="0"/>
          </a:p>
        </p:txBody>
      </p:sp>
      <p:pic>
        <p:nvPicPr>
          <p:cNvPr id="717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l="2488"/>
          <a:stretch/>
        </p:blipFill>
        <p:spPr bwMode="auto">
          <a:xfrm>
            <a:off x="3935047" y="389576"/>
            <a:ext cx="4682836" cy="5931352"/>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Brace 1"/>
          <p:cNvSpPr/>
          <p:nvPr/>
        </p:nvSpPr>
        <p:spPr bwMode="auto">
          <a:xfrm>
            <a:off x="4128656" y="2272145"/>
            <a:ext cx="184264" cy="692728"/>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 name="Left Brace 11"/>
          <p:cNvSpPr/>
          <p:nvPr/>
        </p:nvSpPr>
        <p:spPr bwMode="auto">
          <a:xfrm>
            <a:off x="4156717" y="3382962"/>
            <a:ext cx="142347" cy="38792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4" name="Straight Connector 3"/>
          <p:cNvCxnSpPr>
            <a:stCxn id="12" idx="1"/>
          </p:cNvCxnSpPr>
          <p:nvPr/>
        </p:nvCxnSpPr>
        <p:spPr bwMode="auto">
          <a:xfrm flipH="1">
            <a:off x="3588327" y="3576927"/>
            <a:ext cx="568390" cy="343909"/>
          </a:xfrm>
          <a:prstGeom prst="line">
            <a:avLst/>
          </a:prstGeom>
          <a:noFill/>
          <a:ln w="12700" cap="flat" cmpd="sng" algn="ctr">
            <a:solidFill>
              <a:srgbClr val="FF0000"/>
            </a:solidFill>
            <a:prstDash val="solid"/>
            <a:round/>
            <a:headEnd type="none" w="med" len="med"/>
            <a:tailEnd type="none" w="med" len="med"/>
          </a:ln>
          <a:effectLst/>
        </p:spPr>
      </p:cxnSp>
      <p:cxnSp>
        <p:nvCxnSpPr>
          <p:cNvPr id="6" name="Straight Connector 5"/>
          <p:cNvCxnSpPr>
            <a:stCxn id="2" idx="1"/>
          </p:cNvCxnSpPr>
          <p:nvPr/>
        </p:nvCxnSpPr>
        <p:spPr bwMode="auto">
          <a:xfrm flipH="1">
            <a:off x="3297382" y="2618509"/>
            <a:ext cx="831274" cy="637309"/>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122" y="3990974"/>
            <a:ext cx="3124200" cy="207645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176" b="32963"/>
          <a:stretch/>
        </p:blipFill>
        <p:spPr bwMode="auto">
          <a:xfrm>
            <a:off x="4479925" y="1289424"/>
            <a:ext cx="2258291" cy="2219147"/>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Where entity names are used</a:t>
            </a:r>
          </a:p>
        </p:txBody>
      </p:sp>
      <p:sp>
        <p:nvSpPr>
          <p:cNvPr id="8195" name="Rectangle 3"/>
          <p:cNvSpPr>
            <a:spLocks noGrp="1" noChangeArrowheads="1"/>
          </p:cNvSpPr>
          <p:nvPr>
            <p:ph idx="1"/>
          </p:nvPr>
        </p:nvSpPr>
        <p:spPr>
          <a:xfrm>
            <a:off x="490538" y="1192213"/>
            <a:ext cx="3848100" cy="5197475"/>
          </a:xfrm>
        </p:spPr>
        <p:txBody>
          <a:bodyPr/>
          <a:lstStyle/>
          <a:p>
            <a:pPr>
              <a:buFont typeface="Arial" charset="0"/>
              <a:buChar char="•"/>
            </a:pPr>
            <a:r>
              <a:rPr lang="en-US" smtClean="0"/>
              <a:t>Whenever object as a whole is displayed</a:t>
            </a:r>
          </a:p>
          <a:p>
            <a:pPr lvl="1"/>
            <a:r>
              <a:rPr lang="en-US" smtClean="0"/>
              <a:t>For example, dropdown that lists ABContacts</a:t>
            </a:r>
          </a:p>
          <a:p>
            <a:pPr lvl="1"/>
            <a:endParaRPr lang="en-US" smtClean="0"/>
          </a:p>
          <a:p>
            <a:pPr>
              <a:buFont typeface="Arial" charset="0"/>
              <a:buChar char="•"/>
            </a:pPr>
            <a:endParaRPr lang="en-US" smtClean="0"/>
          </a:p>
          <a:p>
            <a:pPr>
              <a:buFont typeface="Arial" charset="0"/>
              <a:buChar char="•"/>
            </a:pPr>
            <a:r>
              <a:rPr lang="en-US" smtClean="0"/>
              <a:t>Whenever object's DisplayName is explicitly referenced</a:t>
            </a:r>
          </a:p>
          <a:p>
            <a:pPr lvl="1"/>
            <a:r>
              <a:rPr lang="en-US" smtClean="0"/>
              <a:t>For example, info bar widget with value property set to ABContact.DisplayName</a:t>
            </a:r>
          </a:p>
        </p:txBody>
      </p:sp>
      <p:sp>
        <p:nvSpPr>
          <p:cNvPr id="8198" name="AutoShape 6"/>
          <p:cNvSpPr>
            <a:spLocks noChangeArrowheads="1"/>
          </p:cNvSpPr>
          <p:nvPr/>
        </p:nvSpPr>
        <p:spPr bwMode="auto">
          <a:xfrm>
            <a:off x="4479925" y="1744711"/>
            <a:ext cx="2258291" cy="13343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9" name="AutoShape 7"/>
          <p:cNvSpPr>
            <a:spLocks noChangeArrowheads="1"/>
          </p:cNvSpPr>
          <p:nvPr/>
        </p:nvSpPr>
        <p:spPr bwMode="auto">
          <a:xfrm>
            <a:off x="5581360" y="4044092"/>
            <a:ext cx="1972252" cy="384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85" t="4424"/>
          <a:stretch/>
        </p:blipFill>
        <p:spPr bwMode="auto">
          <a:xfrm>
            <a:off x="604323" y="1775013"/>
            <a:ext cx="3747528" cy="433331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pPr eaLnBrk="1" hangingPunct="1"/>
            <a:r>
              <a:rPr lang="en-US" smtClean="0"/>
              <a:t>Complex entity names</a:t>
            </a:r>
          </a:p>
        </p:txBody>
      </p:sp>
      <p:sp>
        <p:nvSpPr>
          <p:cNvPr id="9219" name="Rectangle 3"/>
          <p:cNvSpPr>
            <a:spLocks noGrp="1" noChangeArrowheads="1"/>
          </p:cNvSpPr>
          <p:nvPr>
            <p:ph idx="1"/>
          </p:nvPr>
        </p:nvSpPr>
        <p:spPr/>
        <p:txBody>
          <a:bodyPr/>
          <a:lstStyle/>
          <a:p>
            <a:pPr>
              <a:buFont typeface="Arial" charset="0"/>
              <a:buChar char="•"/>
            </a:pPr>
            <a:r>
              <a:rPr lang="en-US" smtClean="0"/>
              <a:t>Entity names are defined in Gosu</a:t>
            </a:r>
          </a:p>
          <a:p>
            <a:pPr lvl="1"/>
            <a:r>
              <a:rPr lang="en-US" smtClean="0"/>
              <a:t>Can make use of any logic available in Gosu</a:t>
            </a:r>
          </a:p>
        </p:txBody>
      </p:sp>
      <p:sp>
        <p:nvSpPr>
          <p:cNvPr id="9221" name="Text Box 5"/>
          <p:cNvSpPr txBox="1">
            <a:spLocks noChangeArrowheads="1"/>
          </p:cNvSpPr>
          <p:nvPr/>
        </p:nvSpPr>
        <p:spPr bwMode="auto">
          <a:xfrm>
            <a:off x="6238875" y="1960563"/>
            <a:ext cx="2700338"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accent1"/>
                </a:solidFill>
              </a:rPr>
              <a:t>Example of conditional </a:t>
            </a:r>
            <a:r>
              <a:rPr lang="en-US" u="sng">
                <a:solidFill>
                  <a:schemeClr val="accent1"/>
                </a:solidFill>
              </a:rPr>
              <a:t>logic for ABPerson</a:t>
            </a:r>
          </a:p>
          <a:p>
            <a:pPr algn="l"/>
            <a:r>
              <a:rPr lang="en-US">
                <a:solidFill>
                  <a:schemeClr val="accent1"/>
                </a:solidFill>
              </a:rPr>
              <a:t>If person is male, append "Mr. "</a:t>
            </a:r>
          </a:p>
          <a:p>
            <a:pPr algn="l"/>
            <a:r>
              <a:rPr lang="en-US">
                <a:solidFill>
                  <a:schemeClr val="accent1"/>
                </a:solidFill>
              </a:rPr>
              <a:t>If person is female,</a:t>
            </a:r>
            <a:br>
              <a:rPr lang="en-US">
                <a:solidFill>
                  <a:schemeClr val="accent1"/>
                </a:solidFill>
              </a:rPr>
            </a:br>
            <a:r>
              <a:rPr lang="en-US">
                <a:solidFill>
                  <a:schemeClr val="accent1"/>
                </a:solidFill>
              </a:rPr>
              <a:t>append "Ms. "</a:t>
            </a:r>
          </a:p>
          <a:p>
            <a:pPr algn="l"/>
            <a:r>
              <a:rPr lang="en-US">
                <a:solidFill>
                  <a:schemeClr val="accent1"/>
                </a:solidFill>
              </a:rPr>
              <a:t>Otherwise, append nothing</a:t>
            </a:r>
          </a:p>
        </p:txBody>
      </p:sp>
      <p:sp>
        <p:nvSpPr>
          <p:cNvPr id="9222" name="Rectangle 7"/>
          <p:cNvSpPr>
            <a:spLocks noChangeArrowheads="1"/>
          </p:cNvSpPr>
          <p:nvPr/>
        </p:nvSpPr>
        <p:spPr bwMode="auto">
          <a:xfrm>
            <a:off x="1372393" y="5567082"/>
            <a:ext cx="1810078" cy="54124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4" name="Line 8"/>
          <p:cNvSpPr>
            <a:spLocks noChangeShapeType="1"/>
          </p:cNvSpPr>
          <p:nvPr/>
        </p:nvSpPr>
        <p:spPr bwMode="auto">
          <a:xfrm flipV="1">
            <a:off x="3182471" y="5199530"/>
            <a:ext cx="1754001" cy="6265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472" y="4976867"/>
            <a:ext cx="3409669" cy="1131460"/>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What can be configured?</a:t>
            </a:r>
          </a:p>
        </p:txBody>
      </p:sp>
      <p:sp>
        <p:nvSpPr>
          <p:cNvPr id="10243" name="Rectangle 3"/>
          <p:cNvSpPr>
            <a:spLocks noGrp="1" noChangeArrowheads="1"/>
          </p:cNvSpPr>
          <p:nvPr>
            <p:ph idx="1"/>
          </p:nvPr>
        </p:nvSpPr>
        <p:spPr/>
        <p:txBody>
          <a:bodyPr/>
          <a:lstStyle/>
          <a:p>
            <a:pPr>
              <a:buFont typeface="Arial" charset="0"/>
              <a:buChar char="•"/>
            </a:pPr>
            <a:r>
              <a:rPr lang="en-US" smtClean="0"/>
              <a:t>Developers can:</a:t>
            </a:r>
          </a:p>
          <a:p>
            <a:pPr lvl="1"/>
            <a:r>
              <a:rPr lang="en-US" smtClean="0"/>
              <a:t>Create entity names for new entities</a:t>
            </a:r>
          </a:p>
          <a:p>
            <a:pPr lvl="1"/>
            <a:r>
              <a:rPr lang="en-US" smtClean="0"/>
              <a:t>Modify entity names for existing entities</a:t>
            </a:r>
          </a:p>
          <a:p>
            <a:pPr lvl="1"/>
            <a:r>
              <a:rPr lang="en-US" smtClean="0"/>
              <a:t>Reference an object's display name in:</a:t>
            </a:r>
          </a:p>
          <a:p>
            <a:pPr lvl="2"/>
            <a:r>
              <a:rPr lang="en-US" smtClean="0"/>
              <a:t>PCF files</a:t>
            </a:r>
          </a:p>
          <a:p>
            <a:pPr lvl="2"/>
            <a:r>
              <a:rPr lang="en-US" smtClean="0"/>
              <a:t>Gosu code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name basics</a:t>
            </a:r>
          </a:p>
          <a:p>
            <a:pPr>
              <a:lnSpc>
                <a:spcPct val="150000"/>
              </a:lnSpc>
              <a:buFont typeface="Arial" charset="0"/>
              <a:buChar char="•"/>
            </a:pPr>
            <a:r>
              <a:rPr lang="en-US" sz="2800" smtClean="0"/>
              <a:t>Configuring entity names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Entity name editor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42" y="816288"/>
            <a:ext cx="7009968" cy="5515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21524</TotalTime>
  <Words>2179</Words>
  <Application>Microsoft Office PowerPoint</Application>
  <PresentationFormat>On-screen Show (4:3)</PresentationFormat>
  <Paragraphs>203</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1_test-template</vt:lpstr>
      <vt:lpstr>Entity Names</vt:lpstr>
      <vt:lpstr>Lesson objectives</vt:lpstr>
      <vt:lpstr>Lesson outline</vt:lpstr>
      <vt:lpstr>Entity names</vt:lpstr>
      <vt:lpstr>Where entity names are used</vt:lpstr>
      <vt:lpstr>Complex entity names</vt:lpstr>
      <vt:lpstr>What can be configured?</vt:lpstr>
      <vt:lpstr>Lesson outline</vt:lpstr>
      <vt:lpstr>Entity name editor</vt:lpstr>
      <vt:lpstr>Variable table</vt:lpstr>
      <vt:lpstr>Return value pane</vt:lpstr>
      <vt:lpstr>Datetime fields in entity names</vt:lpstr>
      <vt:lpstr>Typekey fields in entity names</vt:lpstr>
      <vt:lpstr>Entities without entity names</vt:lpstr>
      <vt:lpstr>Steps to create an entity name</vt:lpstr>
      <vt:lpstr>Step 1: Create a new entity name file</vt:lpstr>
      <vt:lpstr>Step 2: Define the variables</vt:lpstr>
      <vt:lpstr>Step 3: Specify code to calculate default value</vt:lpstr>
      <vt:lpstr>Step 3a: Reference display name as needed</vt:lpstr>
      <vt:lpstr>Step 4: Restart server</vt:lpstr>
      <vt:lpstr>Custom display names</vt:lpstr>
      <vt:lpstr>Referencing custom display names</vt:lpstr>
      <vt:lpstr>Internal entity names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Names</dc:title>
  <dc:creator>Julia Tower</dc:creator>
  <dc:description>260</dc:description>
  <cp:lastModifiedBy>Dan'l Danehy-Oakes</cp:lastModifiedBy>
  <cp:revision>460</cp:revision>
  <dcterms:created xsi:type="dcterms:W3CDTF">2008-11-26T23:34:49Z</dcterms:created>
  <dcterms:modified xsi:type="dcterms:W3CDTF">2013-12-02T16:58:54Z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