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4"/>
  </p:notesMasterIdLst>
  <p:handoutMasterIdLst>
    <p:handoutMasterId r:id="rId45"/>
  </p:handoutMasterIdLst>
  <p:sldIdLst>
    <p:sldId id="256" r:id="rId2"/>
    <p:sldId id="257" r:id="rId3"/>
    <p:sldId id="258" r:id="rId4"/>
    <p:sldId id="319" r:id="rId5"/>
    <p:sldId id="314" r:id="rId6"/>
    <p:sldId id="315" r:id="rId7"/>
    <p:sldId id="320" r:id="rId8"/>
    <p:sldId id="316" r:id="rId9"/>
    <p:sldId id="317" r:id="rId10"/>
    <p:sldId id="318" r:id="rId11"/>
    <p:sldId id="321" r:id="rId12"/>
    <p:sldId id="322" r:id="rId13"/>
    <p:sldId id="323" r:id="rId14"/>
    <p:sldId id="324" r:id="rId15"/>
    <p:sldId id="325" r:id="rId16"/>
    <p:sldId id="261" r:id="rId17"/>
    <p:sldId id="328" r:id="rId18"/>
    <p:sldId id="329" r:id="rId19"/>
    <p:sldId id="330" r:id="rId20"/>
    <p:sldId id="331" r:id="rId21"/>
    <p:sldId id="332" r:id="rId22"/>
    <p:sldId id="333" r:id="rId23"/>
    <p:sldId id="334" r:id="rId24"/>
    <p:sldId id="337" r:id="rId25"/>
    <p:sldId id="335" r:id="rId26"/>
    <p:sldId id="336" r:id="rId27"/>
    <p:sldId id="259" r:id="rId28"/>
    <p:sldId id="303" r:id="rId29"/>
    <p:sldId id="307" r:id="rId30"/>
    <p:sldId id="310" r:id="rId31"/>
    <p:sldId id="311" r:id="rId32"/>
    <p:sldId id="312" r:id="rId33"/>
    <p:sldId id="313" r:id="rId34"/>
    <p:sldId id="339" r:id="rId35"/>
    <p:sldId id="338" r:id="rId36"/>
    <p:sldId id="279" r:id="rId37"/>
    <p:sldId id="280" r:id="rId38"/>
    <p:sldId id="301" r:id="rId39"/>
    <p:sldId id="285" r:id="rId40"/>
    <p:sldId id="262" r:id="rId41"/>
    <p:sldId id="296" r:id="rId42"/>
    <p:sldId id="264" r:id="rId4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3C5507B-4250-44C1-8BF5-239BF2CA88BD}">
          <p14:sldIdLst>
            <p14:sldId id="256"/>
            <p14:sldId id="257"/>
            <p14:sldId id="258"/>
            <p14:sldId id="319"/>
            <p14:sldId id="314"/>
            <p14:sldId id="315"/>
            <p14:sldId id="320"/>
            <p14:sldId id="316"/>
            <p14:sldId id="317"/>
            <p14:sldId id="318"/>
            <p14:sldId id="321"/>
            <p14:sldId id="322"/>
            <p14:sldId id="323"/>
            <p14:sldId id="324"/>
            <p14:sldId id="325"/>
            <p14:sldId id="261"/>
            <p14:sldId id="328"/>
            <p14:sldId id="329"/>
            <p14:sldId id="330"/>
            <p14:sldId id="331"/>
            <p14:sldId id="332"/>
            <p14:sldId id="333"/>
            <p14:sldId id="334"/>
            <p14:sldId id="337"/>
            <p14:sldId id="335"/>
            <p14:sldId id="336"/>
            <p14:sldId id="259"/>
            <p14:sldId id="303"/>
            <p14:sldId id="307"/>
            <p14:sldId id="310"/>
            <p14:sldId id="311"/>
            <p14:sldId id="312"/>
            <p14:sldId id="313"/>
            <p14:sldId id="339"/>
            <p14:sldId id="338"/>
            <p14:sldId id="279"/>
            <p14:sldId id="280"/>
            <p14:sldId id="301"/>
            <p14:sldId id="285"/>
            <p14:sldId id="262"/>
            <p14:sldId id="296"/>
            <p14:sldId id="26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8" clrIdx="0"/>
  <p:cmAuthor id="1" name="Dan'l Danehy-Oakes" initials="djdo"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61" autoAdjust="0"/>
    <p:restoredTop sz="69632" autoAdjust="0"/>
  </p:normalViewPr>
  <p:slideViewPr>
    <p:cSldViewPr showGuides="1">
      <p:cViewPr varScale="1">
        <p:scale>
          <a:sx n="92" d="100"/>
          <a:sy n="92" d="100"/>
        </p:scale>
        <p:origin x="-1392" y="-102"/>
      </p:cViewPr>
      <p:guideLst>
        <p:guide orient="horz"/>
        <p:guide/>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584"/>
    </p:cViewPr>
  </p:sorterViewPr>
  <p:notesViewPr>
    <p:cSldViewPr showGuides="1">
      <p:cViewPr varScale="1">
        <p:scale>
          <a:sx n="100" d="100"/>
          <a:sy n="100" d="100"/>
        </p:scale>
        <p:origin x="-2508" y="-10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B0435FB-616F-428E-8B59-652E1B735B94}" type="datetimeFigureOut">
              <a:rPr lang="en-US" smtClean="0"/>
              <a:t>12/13/2013</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2"/>
            <a:ext cx="6862011" cy="23240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755650" y="309563"/>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415790"/>
            <a:ext cx="6553200" cy="441579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946101"/>
            <a:ext cx="3581400" cy="308267"/>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921636"/>
            <a:ext cx="2971800" cy="308266"/>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909050"/>
            <a:ext cx="3581400" cy="344197"/>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86147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general and non-exclusive categories for a partial page update: DATA_ONLY and a layout re-render.</a:t>
            </a:r>
          </a:p>
          <a:p>
            <a:endParaRPr lang="en-US" baseline="0" dirty="0" smtClean="0"/>
          </a:p>
          <a:p>
            <a:r>
              <a:rPr lang="en-US" baseline="0" dirty="0" smtClean="0"/>
              <a:t>In the DATA_ONLY example, </a:t>
            </a:r>
            <a:r>
              <a:rPr lang="en-US" dirty="0" smtClean="0"/>
              <a:t>whenever the value of the Resolution field is changed, all user editable data is sent</a:t>
            </a:r>
            <a:r>
              <a:rPr lang="en-US" baseline="0" dirty="0" smtClean="0"/>
              <a:t> from the client to the application server via AJAX.   No data is committed.  The server processes the request and returns the user editable data to the client in </a:t>
            </a:r>
            <a:r>
              <a:rPr lang="en-US" baseline="0" dirty="0" err="1" smtClean="0"/>
              <a:t>JSON</a:t>
            </a:r>
            <a:r>
              <a:rPr lang="en-US" baseline="0" dirty="0" smtClean="0"/>
              <a:t> format. The client renders a partial page update that shows new data for the </a:t>
            </a:r>
            <a:r>
              <a:rPr lang="en-US" baseline="0" dirty="0" err="1" smtClean="0"/>
              <a:t>Unflagged</a:t>
            </a:r>
            <a:r>
              <a:rPr lang="en-US" baseline="0" dirty="0" smtClean="0"/>
              <a:t> By and Date </a:t>
            </a:r>
            <a:r>
              <a:rPr lang="en-US" baseline="0" dirty="0" err="1" smtClean="0"/>
              <a:t>Unflagged</a:t>
            </a:r>
            <a:r>
              <a:rPr lang="en-US" baseline="0" dirty="0" smtClean="0"/>
              <a:t> fields.</a:t>
            </a:r>
          </a:p>
          <a:p>
            <a:endParaRPr lang="en-US" dirty="0" smtClean="0"/>
          </a:p>
          <a:p>
            <a:r>
              <a:rPr lang="en-US" dirty="0" smtClean="0"/>
              <a:t>DATA_ONLY </a:t>
            </a:r>
            <a:r>
              <a:rPr lang="en-US" dirty="0"/>
              <a:t>applies to the value property of a widget.  Examples include refreshing an input group and refreshing a set of fields </a:t>
            </a:r>
            <a:r>
              <a:rPr lang="en-US" dirty="0" smtClean="0"/>
              <a:t>on </a:t>
            </a:r>
            <a:r>
              <a:rPr lang="en-US" dirty="0"/>
              <a:t>a cell change in a list view.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49665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3F6BB545-3693-4D37-84BB-ABF498D0CBCD}" type="slidenum">
              <a:rPr lang="en-US" altLang="en-US" b="0" smtClean="0">
                <a:solidFill>
                  <a:schemeClr val="tx1"/>
                </a:solidFill>
              </a:rPr>
              <a:pPr/>
              <a:t>11</a:t>
            </a:fld>
            <a:endParaRPr lang="en-US" altLang="en-US"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visible property is used to dynamically control whether a widget is displayed.</a:t>
            </a:r>
          </a:p>
          <a:p>
            <a:pPr eaLnBrk="1" hangingPunct="1"/>
            <a:r>
              <a:rPr lang="en-US" dirty="0" smtClean="0"/>
              <a:t>The editable property is used to dynamically control whether a widget can be edited.</a:t>
            </a:r>
          </a:p>
          <a:p>
            <a:pPr eaLnBrk="1" hangingPunct="1"/>
            <a:r>
              <a:rPr lang="en-US" dirty="0" smtClean="0"/>
              <a:t>The required property is used to dynamically control whether a widget value is required.</a:t>
            </a:r>
          </a:p>
          <a:p>
            <a:pPr eaLnBrk="1" hangingPunct="1"/>
            <a:r>
              <a:rPr lang="en-US" dirty="0" smtClean="0"/>
              <a:t>The label property is used to dynamically control either which label is used or what is displayed in the label.</a:t>
            </a:r>
          </a:p>
          <a:p>
            <a:pPr eaLnBrk="1" hangingPunct="1"/>
            <a:r>
              <a:rPr lang="en-US" dirty="0" smtClean="0"/>
              <a:t>The properties listed above are not the only properties that use expressions, but they are properties that are commonly used with expressions.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A70F1F71-A88F-41DE-923F-3A5C16DA8CD3}" type="slidenum">
              <a:rPr lang="en-US" altLang="en-US" b="0" smtClean="0">
                <a:solidFill>
                  <a:schemeClr val="tx1"/>
                </a:solidFill>
              </a:rPr>
              <a:pPr/>
              <a:t>12</a:t>
            </a:fld>
            <a:endParaRPr lang="en-US" altLang="en-US"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visible property resolves to true only if the contact's InspectionRequired field is true. (Theoretically, the visible condition could be set to simply "(ABContact as ABCompany).InspectionRequired". The "== true" has been added only to clarify to students that the InspectionRequired field is a boolean.)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4935BC48-5CC6-4855-89A0-3CF01A039CD3}" type="slidenum">
              <a:rPr lang="en-US" altLang="en-US" b="0" smtClean="0">
                <a:solidFill>
                  <a:schemeClr val="tx1"/>
                </a:solidFill>
              </a:rPr>
              <a:pPr/>
              <a:t>13</a:t>
            </a:fld>
            <a:endParaRPr lang="en-US" altLang="en-US"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editable property resolves to true only if the contact's EmailAddress1 field has a non-null value. This example is not implemented in </a:t>
            </a:r>
            <a:r>
              <a:rPr lang="en-US" dirty="0" err="1" smtClean="0"/>
              <a:t>TrainingApp</a:t>
            </a:r>
            <a:r>
              <a:rPr lang="en-US" dirty="0" smtClean="0"/>
              <a:t> and only serves as a possible scenario.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B07F6F7B-4440-41AD-A043-01D3A62F8402}" type="slidenum">
              <a:rPr lang="en-US" altLang="en-US" b="0" smtClean="0">
                <a:solidFill>
                  <a:schemeClr val="tx1"/>
                </a:solidFill>
              </a:rPr>
              <a:pPr/>
              <a:t>14</a:t>
            </a:fld>
            <a:endParaRPr lang="en-US" altLang="en-US"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required property resolves to true only if the contact's license number field has a non-null value.</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CE1D19E-30E0-463D-90EF-3DDD3EB7FBB4}" type="slidenum">
              <a:rPr lang="en-US" altLang="en-US" b="0" smtClean="0">
                <a:solidFill>
                  <a:schemeClr val="tx1"/>
                </a:solidFill>
              </a:rPr>
              <a:pPr/>
              <a:t>15</a:t>
            </a:fld>
            <a:endParaRPr lang="en-US" altLang="en-US"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label property specifies a display key with an argument. It also passes in a value, specifically the length of the </a:t>
            </a:r>
            <a:r>
              <a:rPr lang="en-US" dirty="0" err="1" smtClean="0"/>
              <a:t>AllAddresses</a:t>
            </a:r>
            <a:r>
              <a:rPr lang="en-US" dirty="0" smtClean="0"/>
              <a:t> array. The label is rendered using the named display key with the argument is the designated location. Recall that a display key argument is noted by "{</a:t>
            </a:r>
            <a:r>
              <a:rPr lang="en-US" i="1" dirty="0" smtClean="0"/>
              <a:t>X</a:t>
            </a:r>
            <a:r>
              <a:rPr lang="en-US" dirty="0" smtClean="0"/>
              <a:t>}", where </a:t>
            </a:r>
            <a:r>
              <a:rPr lang="en-US" i="1" dirty="0" smtClean="0"/>
              <a:t>X</a:t>
            </a:r>
            <a:r>
              <a:rPr lang="en-US" dirty="0" smtClean="0"/>
              <a:t> is an integer. If there is only one argument, then the integer should be 0. If there are multiple arguments, then the arguments should be numbered starting with 0. When there are multiple arguments, the first argument listed in the label property is assigned to the {0} position, the second to the {1} position, and so 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278287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In order to improve data entry efficiency and reduce page refresh,</a:t>
            </a:r>
            <a:r>
              <a:rPr lang="en-US" sz="1200" kern="1200" baseline="0" dirty="0" smtClean="0">
                <a:solidFill>
                  <a:schemeClr val="tx1"/>
                </a:solidFill>
                <a:effectLst/>
                <a:latin typeface="Arial" pitchFamily="34" charset="0"/>
                <a:ea typeface="+mn-ea"/>
                <a:cs typeface="Arial" pitchFamily="34" charset="0"/>
              </a:rPr>
              <a:t> you </a:t>
            </a:r>
            <a:r>
              <a:rPr lang="en-US" sz="1200" kern="1200" dirty="0" smtClean="0">
                <a:solidFill>
                  <a:schemeClr val="tx1"/>
                </a:solidFill>
                <a:effectLst/>
                <a:latin typeface="Arial" pitchFamily="34" charset="0"/>
                <a:ea typeface="+mn-ea"/>
                <a:cs typeface="Arial" pitchFamily="34" charset="0"/>
              </a:rPr>
              <a:t>can configure input widgets and cell widgets</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to</a:t>
            </a:r>
            <a:r>
              <a:rPr lang="en-US" sz="1200" kern="1200" baseline="0" dirty="0" smtClean="0">
                <a:solidFill>
                  <a:schemeClr val="tx1"/>
                </a:solidFill>
                <a:effectLst/>
                <a:latin typeface="Arial" pitchFamily="34" charset="0"/>
                <a:ea typeface="+mn-ea"/>
                <a:cs typeface="Arial" pitchFamily="34" charset="0"/>
              </a:rPr>
              <a:t> dynamically react to user input using targeted Post On Change.  With targeted Post On Change enabled, it is possible to updated field values on the page and/or re-render the entire layout or a partial page layout.</a:t>
            </a:r>
          </a:p>
          <a:p>
            <a:endParaRPr lang="en-US" baseline="0" dirty="0" smtClean="0"/>
          </a:p>
          <a:p>
            <a:r>
              <a:rPr lang="en-US" baseline="0" dirty="0" smtClean="0"/>
              <a:t>Post On Change is a Boolean tab property in Guidewire Studio and allows you to define three additional properties: disablePostOnEnter, onChange, and target. </a:t>
            </a:r>
          </a:p>
          <a:p>
            <a:endParaRPr lang="en-US" dirty="0" smtClean="0"/>
          </a:p>
          <a:p>
            <a:r>
              <a:rPr lang="en-US" baseline="0" dirty="0" smtClean="0"/>
              <a:t>The PostOnChange property tab </a:t>
            </a:r>
            <a:r>
              <a:rPr lang="en-US" dirty="0" smtClean="0"/>
              <a:t>contains the Enable targeted Post On Change checkbox. When</a:t>
            </a:r>
            <a:r>
              <a:rPr lang="en-US" baseline="0" dirty="0" smtClean="0"/>
              <a:t> c</a:t>
            </a:r>
            <a:r>
              <a:rPr lang="en-US" dirty="0" smtClean="0"/>
              <a:t>hecked, the three</a:t>
            </a:r>
            <a:r>
              <a:rPr lang="en-US" baseline="0" dirty="0" smtClean="0"/>
              <a:t> additional properties are editable.  </a:t>
            </a:r>
          </a:p>
          <a:p>
            <a:endParaRPr lang="en-US" baseline="0" dirty="0" smtClean="0"/>
          </a:p>
          <a:p>
            <a:r>
              <a:rPr lang="en-US" baseline="0" dirty="0" smtClean="0"/>
              <a:t>You can determine which widgets support targeted Post On Change. In the pcf.xsd file, you can see if a specific widgets has the following element:</a:t>
            </a:r>
          </a:p>
          <a:p>
            <a:r>
              <a:rPr lang="en-US" baseline="0" dirty="0" smtClean="0"/>
              <a:t>&lt;</a:t>
            </a:r>
            <a:r>
              <a:rPr lang="en-US" baseline="0" dirty="0" err="1" smtClean="0"/>
              <a:t>xsd:element</a:t>
            </a:r>
            <a:r>
              <a:rPr lang="en-US" baseline="0" dirty="0" smtClean="0"/>
              <a:t> ref="PostOnChange" …/&gt;.  The pcf.xsd file is in the parent directory of the Guidewire application project for Guidewire Studio.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r>
            <a:br>
              <a:rPr lang="en-US" baseline="0"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278834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Line 6 details the &lt;PostOnChange /&gt; element with no defined </a:t>
            </a:r>
            <a:r>
              <a:rPr lang="en-US" baseline="0" dirty="0" smtClean="0"/>
              <a:t>attributes. </a:t>
            </a:r>
          </a:p>
          <a:p>
            <a:endParaRPr lang="en-US" dirty="0" smtClean="0"/>
          </a:p>
          <a:p>
            <a:r>
              <a:rPr lang="en-US" dirty="0" smtClean="0"/>
              <a:t>PostOnChange is an XML element in</a:t>
            </a:r>
            <a:r>
              <a:rPr lang="en-US" baseline="0" dirty="0" smtClean="0"/>
              <a:t> PCF files for specific input and cell widgets. </a:t>
            </a:r>
            <a:r>
              <a:rPr lang="en-US" dirty="0" smtClean="0"/>
              <a:t>The XML element is the equivalent to a</a:t>
            </a:r>
            <a:r>
              <a:rPr lang="en-US" baseline="0" dirty="0" smtClean="0"/>
              <a:t> checked</a:t>
            </a:r>
            <a:r>
              <a:rPr lang="en-US" dirty="0" smtClean="0"/>
              <a:t> “Enable targeted Post On Change” checkbox</a:t>
            </a:r>
            <a:r>
              <a:rPr lang="en-US" baseline="0" dirty="0" smtClean="0"/>
              <a:t> for a given widget. </a:t>
            </a:r>
            <a:r>
              <a:rPr lang="en-US" dirty="0" smtClean="0"/>
              <a:t>The defined</a:t>
            </a:r>
            <a:r>
              <a:rPr lang="en-US" baseline="0" dirty="0" smtClean="0"/>
              <a:t> onChange attribute is equivalent to a specified onChange property in the Post On Change properties tab.</a:t>
            </a:r>
          </a:p>
          <a:p>
            <a:endParaRPr lang="en-US" baseline="0" dirty="0" smtClean="0"/>
          </a:p>
          <a:p>
            <a:r>
              <a:rPr lang="en-US" baseline="0" dirty="0" smtClean="0"/>
              <a:t>When upgrading previous applications, the upgrade tools will create the &lt;PostOnChange/&gt; XML element for widgets where the PostOnChange property equals true.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2260039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If targeted Post On Change is enabled</a:t>
            </a:r>
            <a:r>
              <a:rPr lang="en-US" baseline="0" dirty="0" smtClean="0"/>
              <a:t>, t</a:t>
            </a:r>
            <a:r>
              <a:rPr lang="en-US" dirty="0" smtClean="0"/>
              <a:t>he target property defines the scope and behavior of a page</a:t>
            </a:r>
            <a:r>
              <a:rPr lang="en-US" baseline="0" dirty="0" smtClean="0"/>
              <a:t> update, even </a:t>
            </a:r>
            <a:r>
              <a:rPr lang="en-US" dirty="0" smtClean="0"/>
              <a:t>if </a:t>
            </a:r>
            <a:r>
              <a:rPr lang="en-US" baseline="0" dirty="0" smtClean="0"/>
              <a:t>unspecified. Three </a:t>
            </a:r>
            <a:r>
              <a:rPr lang="en-US" dirty="0" smtClean="0"/>
              <a:t>types of values are accepted: No Value,</a:t>
            </a:r>
            <a:r>
              <a:rPr lang="en-US" baseline="0" dirty="0" smtClean="0"/>
              <a:t> specific </a:t>
            </a:r>
            <a:r>
              <a:rPr lang="en-US" dirty="0" smtClean="0"/>
              <a:t>Widget ID,</a:t>
            </a:r>
            <a:r>
              <a:rPr lang="en-US" baseline="0" dirty="0" smtClean="0"/>
              <a:t> and DATA_ONLY.</a:t>
            </a:r>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When no value is specified, the entire page is re-rendered and all user-editable data is refreshed.  </a:t>
            </a:r>
            <a:r>
              <a:rPr lang="en-US" b="1" baseline="0" dirty="0" smtClean="0"/>
              <a:t>There is a high performance cost </a:t>
            </a:r>
            <a:r>
              <a:rPr lang="en-US" baseline="0" dirty="0" smtClean="0"/>
              <a:t>for implementing targeted Post On Change without specifying a target and any other properties.  An unspecified value (no value) provides backwards compatibility for upgraded Guidewire applications. </a:t>
            </a:r>
            <a:endParaRPr lang="en-US" dirty="0" smtClean="0"/>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A page layout in Guidewire 8.0 applications consist of four defined panels: northPanel, westPanel, centerPanel, and SouthPanel.  In this example, the application server renders the </a:t>
            </a:r>
            <a:r>
              <a:rPr lang="en-US" dirty="0" err="1" smtClean="0"/>
              <a:t>InspectionDate</a:t>
            </a:r>
            <a:r>
              <a:rPr lang="en-US" dirty="0" smtClean="0"/>
              <a:t> widget</a:t>
            </a:r>
            <a:r>
              <a:rPr lang="en-US" baseline="0" dirty="0" smtClean="0"/>
              <a:t> because the </a:t>
            </a:r>
            <a:r>
              <a:rPr lang="en-US" dirty="0" smtClean="0"/>
              <a:t>visible property of the</a:t>
            </a:r>
            <a:r>
              <a:rPr lang="en-US" baseline="0" dirty="0" smtClean="0"/>
              <a:t> </a:t>
            </a:r>
            <a:r>
              <a:rPr lang="en-US" baseline="0" dirty="0" err="1" smtClean="0"/>
              <a:t>InspectionDate</a:t>
            </a:r>
            <a:r>
              <a:rPr lang="en-US" baseline="0" dirty="0" smtClean="0"/>
              <a:t> widget </a:t>
            </a:r>
            <a:r>
              <a:rPr lang="en-US" dirty="0" smtClean="0"/>
              <a:t>is based on the </a:t>
            </a:r>
            <a:r>
              <a:rPr lang="en-US" dirty="0" err="1" smtClean="0"/>
              <a:t>boolean</a:t>
            </a:r>
            <a:r>
              <a:rPr lang="en-US" dirty="0" smtClean="0"/>
              <a:t> evaluation of </a:t>
            </a:r>
            <a:r>
              <a:rPr lang="en-US" dirty="0" err="1" smtClean="0"/>
              <a:t>anABContact’s</a:t>
            </a:r>
            <a:r>
              <a:rPr lang="en-US" dirty="0" smtClean="0"/>
              <a:t> </a:t>
            </a:r>
            <a:r>
              <a:rPr lang="en-US" dirty="0" err="1" smtClean="0"/>
              <a:t>InspectionRequired</a:t>
            </a:r>
            <a:r>
              <a:rPr lang="en-US" dirty="0" smtClean="0"/>
              <a:t> property.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3835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417695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9CA9767C-CF69-40A4-9C59-5325EC1C1B13}" type="slidenum">
              <a:rPr lang="en-US" altLang="en-US" b="0" smtClean="0">
                <a:solidFill>
                  <a:schemeClr val="tx1"/>
                </a:solidFill>
              </a:rPr>
              <a:pPr/>
              <a:t>20</a:t>
            </a:fld>
            <a:endParaRPr lang="en-US" altLang="en-US"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this example</a:t>
            </a:r>
            <a:r>
              <a:rPr lang="en-US" baseline="0" dirty="0" smtClean="0"/>
              <a:t>,</a:t>
            </a:r>
            <a:r>
              <a:rPr lang="en-US" dirty="0" smtClean="0"/>
              <a:t> </a:t>
            </a:r>
            <a:r>
              <a:rPr lang="en-US" dirty="0" err="1" smtClean="0"/>
              <a:t>InspectionRequired's</a:t>
            </a:r>
            <a:r>
              <a:rPr lang="en-US" dirty="0" smtClean="0"/>
              <a:t> </a:t>
            </a:r>
            <a:r>
              <a:rPr lang="en-US" dirty="0" err="1" smtClean="0"/>
              <a:t>postOnChange</a:t>
            </a:r>
            <a:r>
              <a:rPr lang="en-US" dirty="0" smtClean="0"/>
              <a:t> property is</a:t>
            </a:r>
            <a:r>
              <a:rPr lang="en-US" baseline="0" dirty="0" smtClean="0"/>
              <a:t> enabled but </a:t>
            </a:r>
            <a:r>
              <a:rPr lang="en-US" b="1" baseline="0" dirty="0" smtClean="0"/>
              <a:t>no value </a:t>
            </a:r>
            <a:r>
              <a:rPr lang="en-US" b="0" baseline="0" dirty="0" smtClean="0"/>
              <a:t>(</a:t>
            </a:r>
            <a:r>
              <a:rPr lang="en-US" sz="1200" b="0" i="0" kern="1200" baseline="0" dirty="0" err="1" smtClean="0">
                <a:solidFill>
                  <a:schemeClr val="tx1"/>
                </a:solidFill>
                <a:effectLst/>
                <a:latin typeface="Arial" pitchFamily="34" charset="0"/>
                <a:ea typeface="+mn-ea"/>
                <a:cs typeface="Arial" pitchFamily="34" charset="0"/>
              </a:rPr>
              <a:t>disablePostOnEnter</a:t>
            </a:r>
            <a:r>
              <a:rPr lang="en-US" sz="1200" b="0" i="0" kern="1200" baseline="0" dirty="0" smtClean="0">
                <a:solidFill>
                  <a:schemeClr val="tx1"/>
                </a:solidFill>
                <a:effectLst/>
                <a:latin typeface="Arial" pitchFamily="34" charset="0"/>
                <a:ea typeface="+mn-ea"/>
                <a:cs typeface="Arial" pitchFamily="34" charset="0"/>
              </a:rPr>
              <a:t>, </a:t>
            </a:r>
            <a:r>
              <a:rPr lang="en-US" sz="1200" b="0" i="0" kern="1200" baseline="0" dirty="0" err="1" smtClean="0">
                <a:solidFill>
                  <a:schemeClr val="tx1"/>
                </a:solidFill>
                <a:effectLst/>
                <a:latin typeface="Arial" pitchFamily="34" charset="0"/>
                <a:ea typeface="+mn-ea"/>
                <a:cs typeface="Arial" pitchFamily="34" charset="0"/>
              </a:rPr>
              <a:t>onChange</a:t>
            </a:r>
            <a:r>
              <a:rPr lang="en-US" sz="1200" b="0" i="0" kern="1200" baseline="0" dirty="0" smtClean="0">
                <a:solidFill>
                  <a:schemeClr val="tx1"/>
                </a:solidFill>
                <a:effectLst/>
                <a:latin typeface="Arial" pitchFamily="34" charset="0"/>
                <a:ea typeface="+mn-ea"/>
                <a:cs typeface="Arial" pitchFamily="34" charset="0"/>
              </a:rPr>
              <a:t>, nor target) </a:t>
            </a:r>
            <a:r>
              <a:rPr lang="en-US" b="1" baseline="0" dirty="0" smtClean="0"/>
              <a:t>is defined</a:t>
            </a:r>
            <a:r>
              <a:rPr lang="en-US" baseline="0" dirty="0" smtClean="0"/>
              <a:t>. </a:t>
            </a:r>
            <a:r>
              <a:rPr lang="en-US" dirty="0" smtClean="0"/>
              <a:t>Therefore, whenever the widget</a:t>
            </a:r>
            <a:r>
              <a:rPr lang="en-US" baseline="0" dirty="0" smtClean="0"/>
              <a:t> value changes</a:t>
            </a:r>
            <a:r>
              <a:rPr lang="en-US" dirty="0" smtClean="0"/>
              <a:t>, the change is announced to all other widgets. This </a:t>
            </a:r>
            <a:r>
              <a:rPr lang="en-US" b="1" dirty="0" smtClean="0"/>
              <a:t>is</a:t>
            </a:r>
            <a:r>
              <a:rPr lang="en-US" b="1" baseline="0" dirty="0" smtClean="0"/>
              <a:t> not optimal. </a:t>
            </a:r>
            <a:r>
              <a:rPr lang="en-US" dirty="0" smtClean="0"/>
              <a:t>The </a:t>
            </a:r>
            <a:r>
              <a:rPr lang="en-US" dirty="0" err="1" smtClean="0"/>
              <a:t>InspectionDate's</a:t>
            </a:r>
            <a:r>
              <a:rPr lang="en-US" dirty="0" smtClean="0"/>
              <a:t> visible property is based on the </a:t>
            </a:r>
            <a:r>
              <a:rPr lang="en-US" dirty="0" err="1" smtClean="0"/>
              <a:t>InspectionRequired</a:t>
            </a:r>
            <a:r>
              <a:rPr lang="en-US" dirty="0" smtClean="0"/>
              <a:t> value (An</a:t>
            </a:r>
            <a:r>
              <a:rPr lang="en-US" baseline="0" dirty="0" smtClean="0"/>
              <a:t> a</a:t>
            </a:r>
            <a:r>
              <a:rPr lang="en-US" dirty="0" smtClean="0"/>
              <a:t>dvanced</a:t>
            </a:r>
            <a:r>
              <a:rPr lang="en-US" baseline="0" dirty="0" smtClean="0"/>
              <a:t> property)</a:t>
            </a:r>
            <a:r>
              <a:rPr lang="en-US" dirty="0" smtClean="0"/>
              <a:t>. Consequently, whenever the </a:t>
            </a:r>
            <a:r>
              <a:rPr lang="en-US" dirty="0" err="1" smtClean="0"/>
              <a:t>InspectionRequired</a:t>
            </a:r>
            <a:r>
              <a:rPr lang="en-US" dirty="0" smtClean="0"/>
              <a:t> field is changed, the </a:t>
            </a:r>
            <a:r>
              <a:rPr lang="en-US" dirty="0" err="1" smtClean="0"/>
              <a:t>InspectionDate</a:t>
            </a:r>
            <a:r>
              <a:rPr lang="en-US" dirty="0" smtClean="0"/>
              <a:t> visibility is immediately updated.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The target property defines the scope and behavior of a page</a:t>
            </a:r>
            <a:r>
              <a:rPr lang="en-US" baseline="0" dirty="0" smtClean="0"/>
              <a:t> update.  Three </a:t>
            </a:r>
            <a:r>
              <a:rPr lang="en-US" dirty="0" smtClean="0"/>
              <a:t>types of values are accepted: No Value,</a:t>
            </a:r>
            <a:r>
              <a:rPr lang="en-US" baseline="0" dirty="0" smtClean="0"/>
              <a:t> specific </a:t>
            </a:r>
            <a:r>
              <a:rPr lang="en-US" dirty="0" smtClean="0"/>
              <a:t>Widget ID,</a:t>
            </a:r>
            <a:r>
              <a:rPr lang="en-US" baseline="0" dirty="0" smtClean="0"/>
              <a:t> and DATA_ONLY. Triggering refreshes all user-editable data, but </a:t>
            </a:r>
            <a:r>
              <a:rPr lang="en-US" b="1" baseline="0" dirty="0" smtClean="0"/>
              <a:t>only the target widget is re-rendered </a:t>
            </a:r>
            <a:r>
              <a:rPr lang="en-US" baseline="0" dirty="0" smtClean="0"/>
              <a:t>with a new layout. The following widget types are supported targets:</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inline input widget (individual input)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inline input set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inline input panel  (DV panel or LV panel)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included panel  (Panel ref)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exposed panel or input set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label widget </a:t>
            </a:r>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In the slide example, targeted Post On Change is enabled for the </a:t>
            </a:r>
            <a:r>
              <a:rPr lang="en-US" baseline="0" dirty="0" err="1" smtClean="0"/>
              <a:t>DriversLicense</a:t>
            </a:r>
            <a:r>
              <a:rPr lang="en-US" baseline="0" dirty="0" smtClean="0"/>
              <a:t> input widget.  The target is the State widget.  When a user edits the Driver’s License field, the change is announced to the State field. Only the layout of the State field is updated, causing the validation expression to equal to true as it is dependent on the existence of a value in the Driver’s License field.  All other user-editable data is also refreshed.</a:t>
            </a:r>
          </a:p>
        </p:txBody>
      </p:sp>
      <p:sp>
        <p:nvSpPr>
          <p:cNvPr id="4" name="Slide Number Placeholder 3"/>
          <p:cNvSpPr>
            <a:spLocks noGrp="1"/>
          </p:cNvSpPr>
          <p:nvPr>
            <p:ph type="sldNum" sz="quarter" idx="10"/>
          </p:nvPr>
        </p:nvSpPr>
        <p:spPr/>
        <p:txBody>
          <a:bodyPr/>
          <a:lstStyle/>
          <a:p>
            <a:fld id="{7BC806DC-7370-4945-AEC1-49202E1776B8}" type="slidenum">
              <a:rPr lang="en-US" smtClean="0"/>
              <a:pPr/>
              <a:t>21</a:t>
            </a:fld>
            <a:endParaRPr lang="en-US" dirty="0"/>
          </a:p>
        </p:txBody>
      </p:sp>
    </p:spTree>
    <p:extLst>
      <p:ext uri="{BB962C8B-B14F-4D97-AF65-F5344CB8AC3E}">
        <p14:creationId xmlns:p14="http://schemas.microsoft.com/office/powerpoint/2010/main" val="3080686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certain</a:t>
            </a:r>
            <a:r>
              <a:rPr lang="en-US" baseline="0" dirty="0" smtClean="0"/>
              <a:t> cases, you may want to toggle (disable or enable) targeted Post On Change behavior for a specific widget. </a:t>
            </a:r>
          </a:p>
          <a:p>
            <a:endParaRPr lang="en-US"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In the layout  example above, targeted Post On Change is enabled for the </a:t>
            </a:r>
            <a:r>
              <a:rPr lang="en-US" dirty="0" err="1" smtClean="0"/>
              <a:t>InspectionRequired</a:t>
            </a:r>
            <a:r>
              <a:rPr lang="en-US" dirty="0" smtClean="0"/>
              <a:t> input</a:t>
            </a:r>
            <a:r>
              <a:rPr lang="en-US" baseline="0" dirty="0" smtClean="0"/>
              <a:t> </a:t>
            </a:r>
            <a:r>
              <a:rPr lang="en-US" dirty="0" smtClean="0"/>
              <a:t>widget</a:t>
            </a:r>
            <a:r>
              <a:rPr lang="en-US" baseline="0" dirty="0" smtClean="0"/>
              <a:t>. However, the disablePostOnEnter property is set to the </a:t>
            </a:r>
            <a:r>
              <a:rPr lang="en-US" baseline="0" dirty="0" err="1" smtClean="0"/>
              <a:t>isLocale_enUS</a:t>
            </a:r>
            <a:r>
              <a:rPr lang="en-US" baseline="0" dirty="0" smtClean="0"/>
              <a:t> variable.  A variable evaluation of true disables the targeted Post On Change behavior for the </a:t>
            </a:r>
            <a:r>
              <a:rPr lang="en-US" dirty="0" err="1" smtClean="0"/>
              <a:t>InspectionRequired</a:t>
            </a:r>
            <a:r>
              <a:rPr lang="en-US" dirty="0" smtClean="0"/>
              <a:t> </a:t>
            </a:r>
            <a:r>
              <a:rPr lang="en-US" baseline="0" dirty="0" smtClean="0"/>
              <a:t>widget.  When the disablePostOnEnter property is true, the </a:t>
            </a:r>
            <a:r>
              <a:rPr lang="en-US" baseline="0" dirty="0" err="1" smtClean="0"/>
              <a:t>InspectionRequired</a:t>
            </a:r>
            <a:r>
              <a:rPr lang="en-US" baseline="0" dirty="0" smtClean="0"/>
              <a:t> widget will not announce a change in its value;  data will  not make a round-trip between client and the application server; the page will not be re-rendered; and unless the </a:t>
            </a:r>
            <a:r>
              <a:rPr lang="en-US" dirty="0" err="1" smtClean="0"/>
              <a:t>InspectionRequired</a:t>
            </a:r>
            <a:r>
              <a:rPr lang="en-US" dirty="0" smtClean="0"/>
              <a:t> field is already true for the </a:t>
            </a:r>
            <a:r>
              <a:rPr lang="en-US" baseline="0" dirty="0" smtClean="0"/>
              <a:t>given </a:t>
            </a:r>
            <a:r>
              <a:rPr lang="en-US" baseline="0" dirty="0" err="1" smtClean="0"/>
              <a:t>ABContact</a:t>
            </a:r>
            <a:r>
              <a:rPr lang="en-US" baseline="0" dirty="0" smtClean="0"/>
              <a:t>, the </a:t>
            </a:r>
            <a:r>
              <a:rPr lang="en-US" baseline="0" dirty="0" err="1" smtClean="0"/>
              <a:t>InspectionDate</a:t>
            </a:r>
            <a:r>
              <a:rPr lang="en-US" baseline="0" dirty="0" smtClean="0"/>
              <a:t> widget will not be visible.</a:t>
            </a:r>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BC806DC-7370-4945-AEC1-49202E1776B8}" type="slidenum">
              <a:rPr lang="en-US" smtClean="0"/>
              <a:pPr/>
              <a:t>22</a:t>
            </a:fld>
            <a:endParaRPr lang="en-US" dirty="0"/>
          </a:p>
        </p:txBody>
      </p:sp>
    </p:spTree>
    <p:extLst>
      <p:ext uri="{BB962C8B-B14F-4D97-AF65-F5344CB8AC3E}">
        <p14:creationId xmlns:p14="http://schemas.microsoft.com/office/powerpoint/2010/main" val="2107524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Gosu expression defined for the onChange property invokes the </a:t>
            </a:r>
            <a:r>
              <a:rPr lang="en-US" dirty="0" err="1" smtClean="0"/>
              <a:t>setFieldsOnResolution</a:t>
            </a:r>
            <a:r>
              <a:rPr lang="en-US" dirty="0" smtClean="0"/>
              <a:t>() function. The function is defined in the entity enhancement, </a:t>
            </a:r>
            <a:r>
              <a:rPr lang="en-US" dirty="0" err="1" smtClean="0"/>
              <a:t>FlagEntryEnhancement.gsx</a:t>
            </a:r>
            <a:r>
              <a:rPr lang="en-US" dirty="0" smtClean="0"/>
              <a:t>.</a:t>
            </a:r>
            <a:endParaRPr lang="en-US" dirty="0"/>
          </a:p>
          <a:p>
            <a:endParaRPr lang="en-US" dirty="0">
              <a:latin typeface="Courier New" pitchFamily="49" charset="0"/>
              <a:cs typeface="Courier New" pitchFamily="49" charset="0"/>
            </a:endParaRPr>
          </a:p>
          <a:p>
            <a:r>
              <a:rPr lang="en-US" dirty="0">
                <a:solidFill>
                  <a:srgbClr val="000000"/>
                </a:solidFill>
                <a:latin typeface="Courier New" pitchFamily="49" charset="0"/>
                <a:cs typeface="Courier New" pitchFamily="49" charset="0"/>
              </a:rPr>
              <a:t>16 </a:t>
            </a:r>
            <a:r>
              <a:rPr lang="en-US" dirty="0" smtClean="0">
                <a:solidFill>
                  <a:srgbClr val="000000"/>
                </a:solidFill>
                <a:latin typeface="Courier New" pitchFamily="49" charset="0"/>
                <a:cs typeface="Courier New" pitchFamily="49" charset="0"/>
              </a:rPr>
              <a:t> </a:t>
            </a:r>
            <a:r>
              <a:rPr lang="en-US" i="1" dirty="0" smtClean="0">
                <a:solidFill>
                  <a:srgbClr val="808080"/>
                </a:solidFill>
                <a:latin typeface="Courier New" pitchFamily="49" charset="0"/>
                <a:cs typeface="Courier New" pitchFamily="49" charset="0"/>
              </a:rPr>
              <a:t>/* </a:t>
            </a:r>
            <a:r>
              <a:rPr lang="en-US" i="1" dirty="0">
                <a:solidFill>
                  <a:srgbClr val="808080"/>
                </a:solidFill>
                <a:latin typeface="Courier New" pitchFamily="49" charset="0"/>
                <a:cs typeface="Courier New" pitchFamily="49" charset="0"/>
              </a:rPr>
              <a:t>This function is called when a </a:t>
            </a:r>
            <a:r>
              <a:rPr lang="en-US" i="1" dirty="0" err="1">
                <a:solidFill>
                  <a:srgbClr val="808080"/>
                </a:solidFill>
                <a:latin typeface="Courier New" pitchFamily="49" charset="0"/>
                <a:cs typeface="Courier New" pitchFamily="49" charset="0"/>
              </a:rPr>
              <a:t>FlagEntry's</a:t>
            </a:r>
            <a:r>
              <a:rPr lang="en-US" i="1" dirty="0">
                <a:solidFill>
                  <a:srgbClr val="808080"/>
                </a:solidFill>
                <a:latin typeface="Courier New" pitchFamily="49" charset="0"/>
                <a:cs typeface="Courier New" pitchFamily="49" charset="0"/>
              </a:rPr>
              <a:t> resolution field </a:t>
            </a:r>
            <a:r>
              <a:rPr lang="en-US" i="1" dirty="0" smtClean="0">
                <a:solidFill>
                  <a:srgbClr val="808080"/>
                </a:solidFill>
                <a:latin typeface="Courier New" pitchFamily="49" charset="0"/>
                <a:cs typeface="Courier New" pitchFamily="49" charset="0"/>
              </a:rPr>
              <a:t/>
            </a:r>
            <a:br>
              <a:rPr lang="en-US" i="1" dirty="0" smtClean="0">
                <a:solidFill>
                  <a:srgbClr val="808080"/>
                </a:solidFill>
                <a:latin typeface="Courier New" pitchFamily="49" charset="0"/>
                <a:cs typeface="Courier New" pitchFamily="49" charset="0"/>
              </a:rPr>
            </a:br>
            <a:r>
              <a:rPr lang="en-US" dirty="0" smtClean="0">
                <a:solidFill>
                  <a:srgbClr val="000000"/>
                </a:solidFill>
                <a:latin typeface="Courier New" pitchFamily="49" charset="0"/>
                <a:cs typeface="Courier New" pitchFamily="49" charset="0"/>
              </a:rPr>
              <a:t>17      </a:t>
            </a:r>
            <a:r>
              <a:rPr lang="en-US" i="1" dirty="0" smtClean="0">
                <a:solidFill>
                  <a:srgbClr val="808080"/>
                </a:solidFill>
                <a:latin typeface="Courier New" pitchFamily="49" charset="0"/>
                <a:cs typeface="Courier New" pitchFamily="49" charset="0"/>
              </a:rPr>
              <a:t>is </a:t>
            </a:r>
            <a:r>
              <a:rPr lang="en-US" i="1" dirty="0">
                <a:solidFill>
                  <a:srgbClr val="808080"/>
                </a:solidFill>
                <a:latin typeface="Courier New" pitchFamily="49" charset="0"/>
                <a:cs typeface="Courier New" pitchFamily="49" charset="0"/>
              </a:rPr>
              <a:t>set. This function sets the </a:t>
            </a:r>
            <a:r>
              <a:rPr lang="en-US" i="1" dirty="0" err="1">
                <a:solidFill>
                  <a:srgbClr val="808080"/>
                </a:solidFill>
                <a:latin typeface="Courier New" pitchFamily="49" charset="0"/>
                <a:cs typeface="Courier New" pitchFamily="49" charset="0"/>
              </a:rPr>
              <a:t>UnflagDate</a:t>
            </a:r>
            <a:r>
              <a:rPr lang="en-US" i="1" dirty="0">
                <a:solidFill>
                  <a:srgbClr val="808080"/>
                </a:solidFill>
                <a:latin typeface="Courier New" pitchFamily="49" charset="0"/>
                <a:cs typeface="Courier New" pitchFamily="49" charset="0"/>
              </a:rPr>
              <a:t> and </a:t>
            </a:r>
            <a:r>
              <a:rPr lang="en-US" i="1" dirty="0" err="1">
                <a:solidFill>
                  <a:srgbClr val="808080"/>
                </a:solidFill>
                <a:latin typeface="Courier New" pitchFamily="49" charset="0"/>
                <a:cs typeface="Courier New" pitchFamily="49" charset="0"/>
              </a:rPr>
              <a:t>UnflagUser</a:t>
            </a:r>
            <a:r>
              <a:rPr lang="en-US" i="1" dirty="0">
                <a:solidFill>
                  <a:srgbClr val="808080"/>
                </a:solidFill>
                <a:latin typeface="Courier New" pitchFamily="49" charset="0"/>
                <a:cs typeface="Courier New" pitchFamily="49" charset="0"/>
              </a:rPr>
              <a:t> </a:t>
            </a:r>
            <a:endParaRPr lang="en-US" i="1" dirty="0" smtClean="0">
              <a:solidFill>
                <a:srgbClr val="80808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18      </a:t>
            </a:r>
            <a:r>
              <a:rPr lang="en-US" i="1" dirty="0" smtClean="0">
                <a:solidFill>
                  <a:srgbClr val="808080"/>
                </a:solidFill>
                <a:latin typeface="Courier New" pitchFamily="49" charset="0"/>
                <a:cs typeface="Courier New" pitchFamily="49" charset="0"/>
              </a:rPr>
              <a:t>fields</a:t>
            </a:r>
            <a:r>
              <a:rPr lang="en-US" i="1" dirty="0">
                <a:solidFill>
                  <a:srgbClr val="808080"/>
                </a:solidFill>
                <a:latin typeface="Courier New" pitchFamily="49" charset="0"/>
                <a:cs typeface="Courier New" pitchFamily="49" charset="0"/>
              </a:rPr>
              <a:t>. This serves the role of a "</a:t>
            </a:r>
            <a:r>
              <a:rPr lang="en-US" i="1" dirty="0" err="1">
                <a:solidFill>
                  <a:srgbClr val="808080"/>
                </a:solidFill>
                <a:latin typeface="Courier New" pitchFamily="49" charset="0"/>
                <a:cs typeface="Courier New" pitchFamily="49" charset="0"/>
              </a:rPr>
              <a:t>FlagEntry</a:t>
            </a:r>
            <a:r>
              <a:rPr lang="en-US" i="1" dirty="0">
                <a:solidFill>
                  <a:srgbClr val="808080"/>
                </a:solidFill>
                <a:latin typeface="Courier New" pitchFamily="49" charset="0"/>
                <a:cs typeface="Courier New" pitchFamily="49" charset="0"/>
              </a:rPr>
              <a:t> Pre-Update" </a:t>
            </a:r>
            <a:endParaRPr lang="en-US" i="1" dirty="0" smtClean="0">
              <a:solidFill>
                <a:srgbClr val="80808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19      </a:t>
            </a:r>
            <a:r>
              <a:rPr lang="en-US" i="1" dirty="0" smtClean="0">
                <a:solidFill>
                  <a:srgbClr val="808080"/>
                </a:solidFill>
                <a:latin typeface="Courier New" pitchFamily="49" charset="0"/>
                <a:cs typeface="Courier New" pitchFamily="49" charset="0"/>
              </a:rPr>
              <a:t>rule </a:t>
            </a:r>
            <a:r>
              <a:rPr lang="en-US" i="1" dirty="0">
                <a:solidFill>
                  <a:srgbClr val="808080"/>
                </a:solidFill>
                <a:latin typeface="Courier New" pitchFamily="49" charset="0"/>
                <a:cs typeface="Courier New" pitchFamily="49" charset="0"/>
              </a:rPr>
              <a:t>set. </a:t>
            </a:r>
            <a:endParaRPr lang="en-US" i="1" dirty="0" smtClean="0">
              <a:solidFill>
                <a:srgbClr val="80808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20 </a:t>
            </a:r>
            <a:r>
              <a:rPr lang="en-US" i="1" dirty="0">
                <a:solidFill>
                  <a:srgbClr val="80808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21  </a:t>
            </a:r>
            <a:r>
              <a:rPr lang="en-US" b="1" dirty="0">
                <a:solidFill>
                  <a:srgbClr val="000080"/>
                </a:solidFill>
                <a:latin typeface="Courier New" pitchFamily="49" charset="0"/>
                <a:cs typeface="Courier New" pitchFamily="49" charset="0"/>
              </a:rPr>
              <a:t>function </a:t>
            </a:r>
            <a:r>
              <a:rPr lang="en-US" dirty="0" err="1">
                <a:solidFill>
                  <a:srgbClr val="000000"/>
                </a:solidFill>
                <a:latin typeface="Courier New" pitchFamily="49" charset="0"/>
                <a:cs typeface="Courier New" pitchFamily="49" charset="0"/>
              </a:rPr>
              <a:t>setFieldsOnResolution</a:t>
            </a:r>
            <a:r>
              <a:rPr lang="en-US" dirty="0">
                <a:solidFill>
                  <a:srgbClr val="000000"/>
                </a:solidFill>
                <a:latin typeface="Courier New" pitchFamily="49" charset="0"/>
                <a:cs typeface="Courier New" pitchFamily="49" charset="0"/>
              </a:rPr>
              <a:t>() : </a:t>
            </a:r>
            <a:r>
              <a:rPr lang="en-US" b="1" dirty="0">
                <a:solidFill>
                  <a:srgbClr val="000080"/>
                </a:solidFill>
                <a:latin typeface="Courier New" pitchFamily="49" charset="0"/>
                <a:cs typeface="Courier New" pitchFamily="49" charset="0"/>
              </a:rPr>
              <a:t>void </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22    </a:t>
            </a:r>
            <a:r>
              <a:rPr lang="en-US" b="1" dirty="0" err="1" smtClean="0">
                <a:solidFill>
                  <a:srgbClr val="000080"/>
                </a:solidFill>
                <a:latin typeface="Courier New" pitchFamily="49" charset="0"/>
                <a:cs typeface="Courier New" pitchFamily="49" charset="0"/>
              </a:rPr>
              <a:t>this</a:t>
            </a:r>
            <a:r>
              <a:rPr lang="en-US" dirty="0" err="1" smtClean="0">
                <a:solidFill>
                  <a:srgbClr val="000000"/>
                </a:solidFill>
                <a:latin typeface="Courier New" pitchFamily="49" charset="0"/>
                <a:cs typeface="Courier New" pitchFamily="49" charset="0"/>
              </a:rPr>
              <a:t>.UnflagDate</a:t>
            </a:r>
            <a:r>
              <a:rPr lang="en-US" dirty="0" smtClean="0">
                <a:solidFill>
                  <a:srgbClr val="000000"/>
                </a:solidFill>
                <a:latin typeface="Courier New" pitchFamily="49" charset="0"/>
                <a:cs typeface="Courier New" pitchFamily="49" charset="0"/>
              </a:rPr>
              <a:t> </a:t>
            </a: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gw.api.util.DateUtil.currentDate</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23    </a:t>
            </a:r>
            <a:r>
              <a:rPr lang="en-US" b="1" dirty="0" err="1" smtClean="0">
                <a:solidFill>
                  <a:srgbClr val="000080"/>
                </a:solidFill>
                <a:latin typeface="Courier New" pitchFamily="49" charset="0"/>
                <a:cs typeface="Courier New" pitchFamily="49" charset="0"/>
              </a:rPr>
              <a:t>this</a:t>
            </a:r>
            <a:r>
              <a:rPr lang="en-US" dirty="0" err="1" smtClean="0">
                <a:solidFill>
                  <a:srgbClr val="000000"/>
                </a:solidFill>
                <a:latin typeface="Courier New" pitchFamily="49" charset="0"/>
                <a:cs typeface="Courier New" pitchFamily="49" charset="0"/>
              </a:rPr>
              <a:t>.UnflagUser</a:t>
            </a:r>
            <a:r>
              <a:rPr lang="en-US" dirty="0" smtClean="0">
                <a:solidFill>
                  <a:srgbClr val="000000"/>
                </a:solidFill>
                <a:latin typeface="Courier New" pitchFamily="49" charset="0"/>
                <a:cs typeface="Courier New" pitchFamily="49" charset="0"/>
              </a:rPr>
              <a:t> </a:t>
            </a: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User.util.getCurrentUser</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24  } </a:t>
            </a:r>
            <a:r>
              <a:rPr lang="en-US" i="1" dirty="0">
                <a:solidFill>
                  <a:srgbClr val="808080"/>
                </a:solidFill>
                <a:latin typeface="Courier New" pitchFamily="49" charset="0"/>
                <a:cs typeface="Courier New" pitchFamily="49" charset="0"/>
              </a:rPr>
              <a:t>// end of function</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7BC806DC-7370-4945-AEC1-49202E1776B8}" type="slidenum">
              <a:rPr lang="en-US" smtClean="0"/>
              <a:pPr/>
              <a:t>23</a:t>
            </a:fld>
            <a:endParaRPr lang="en-US" dirty="0"/>
          </a:p>
        </p:txBody>
      </p:sp>
    </p:spTree>
    <p:extLst>
      <p:ext uri="{BB962C8B-B14F-4D97-AF65-F5344CB8AC3E}">
        <p14:creationId xmlns:p14="http://schemas.microsoft.com/office/powerpoint/2010/main" val="1484343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6CADC5F-276B-4D2B-AFF0-0ED9A33A5D6D}" type="slidenum">
              <a:rPr lang="en-US" altLang="en-US" b="0" smtClean="0">
                <a:solidFill>
                  <a:schemeClr val="tx1"/>
                </a:solidFill>
              </a:rPr>
              <a:pPr/>
              <a:t>24</a:t>
            </a:fld>
            <a:endParaRPr lang="en-US" altLang="en-US"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whenever the value of the Resolution field changes and the user makes some other widget active,</a:t>
            </a:r>
            <a:r>
              <a:rPr lang="en-US" baseline="0" dirty="0" smtClean="0"/>
              <a:t> the </a:t>
            </a:r>
            <a:r>
              <a:rPr lang="en-US" baseline="0" dirty="0" err="1" smtClean="0"/>
              <a:t>setFieldsOnResolution</a:t>
            </a:r>
            <a:r>
              <a:rPr lang="en-US" baseline="0" dirty="0" smtClean="0"/>
              <a:t> function executes</a:t>
            </a:r>
            <a:r>
              <a:rPr lang="en-US" dirty="0" smtClean="0"/>
              <a:t>. </a:t>
            </a:r>
          </a:p>
          <a:p>
            <a:pPr eaLnBrk="1" hangingPunct="1"/>
            <a:endParaRPr lang="en-US" dirty="0" smtClean="0"/>
          </a:p>
          <a:p>
            <a:pPr eaLnBrk="1" hangingPunct="1"/>
            <a:r>
              <a:rPr lang="en-US" dirty="0" smtClean="0"/>
              <a:t>If the code executed by </a:t>
            </a:r>
            <a:r>
              <a:rPr lang="en-US" dirty="0" err="1" smtClean="0"/>
              <a:t>onChange</a:t>
            </a:r>
            <a:r>
              <a:rPr lang="en-US" dirty="0" smtClean="0"/>
              <a:t> modifies any field values, these modifications are done to the run-time objects only . In other words, the new values will be displayed in the user interface, but the values are not yet committed to the database. In fact, the changed values will never be committed unless something else explicitly commits the data (such as being in Edit mode and then clicking the Update button).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A04031CE-60D6-4C4A-8F2E-3B8222F92889}" type="slidenum">
              <a:rPr lang="en-US" altLang="en-US" b="0" smtClean="0">
                <a:solidFill>
                  <a:schemeClr val="tx1"/>
                </a:solidFill>
              </a:rPr>
              <a:pPr/>
              <a:t>25</a:t>
            </a:fld>
            <a:endParaRPr lang="en-US" altLang="en-US"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Gosu expression properties and postOnChange are useful when you want to toggle boolean widget properties, such as visible or required, between true and false. However, they cannot be used to provide more open-ended functionality, such as setting a given field to the current date when a given event occurs.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3A7D8BB7-5C3D-4DD5-96BA-D8C7B683D950}" type="slidenum">
              <a:rPr lang="en-US" altLang="en-US" b="0" smtClean="0">
                <a:solidFill>
                  <a:schemeClr val="tx1"/>
                </a:solidFill>
              </a:rPr>
              <a:pPr/>
              <a:t>26</a:t>
            </a:fld>
            <a:endParaRPr lang="en-US" altLang="en-US"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onChange</a:t>
            </a:r>
            <a:r>
              <a:rPr lang="en-US" dirty="0" smtClean="0"/>
              <a:t> property is also discussed in the "PCF Methods" lesson.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737440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In the example above, whenever a change is made to the either the Finance Manager or Payment Contact,  the Relationship to Finance Manager field</a:t>
            </a:r>
            <a:r>
              <a:rPr lang="en-US" baseline="0" dirty="0" smtClean="0"/>
              <a:t> reflects the change.</a:t>
            </a:r>
            <a:endParaRPr lang="en-US" dirty="0" smtClean="0"/>
          </a:p>
          <a:p>
            <a:endParaRPr lang="en-US" dirty="0"/>
          </a:p>
        </p:txBody>
      </p:sp>
      <p:sp>
        <p:nvSpPr>
          <p:cNvPr id="4" name="Slide Number Placeholder 3"/>
          <p:cNvSpPr>
            <a:spLocks noGrp="1"/>
          </p:cNvSpPr>
          <p:nvPr>
            <p:ph type="sldNum" sz="quarter" idx="10"/>
          </p:nvPr>
        </p:nvSpPr>
        <p:spPr/>
        <p:txBody>
          <a:bodyPr/>
          <a:lstStyle/>
          <a:p>
            <a:fld id="{7BC806DC-7370-4945-AEC1-49202E1776B8}" type="slidenum">
              <a:rPr lang="en-US" smtClean="0"/>
              <a:pPr/>
              <a:t>28</a:t>
            </a:fld>
            <a:endParaRPr lang="en-US" dirty="0"/>
          </a:p>
        </p:txBody>
      </p:sp>
    </p:spTree>
    <p:extLst>
      <p:ext uri="{BB962C8B-B14F-4D97-AF65-F5344CB8AC3E}">
        <p14:creationId xmlns:p14="http://schemas.microsoft.com/office/powerpoint/2010/main" val="181689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6A7036C9-5703-46C9-920D-2D708C9472ED}" type="slidenum">
              <a:rPr lang="en-US" altLang="en-US" b="0" smtClean="0">
                <a:solidFill>
                  <a:schemeClr val="tx1"/>
                </a:solidFill>
              </a:rPr>
              <a:pPr/>
              <a:t>29</a:t>
            </a:fld>
            <a:endParaRPr lang="en-US" altLang="en-US" b="0" smtClean="0">
              <a:solidFill>
                <a:schemeClr val="tx1"/>
              </a:solidFill>
            </a:endParaRPr>
          </a:p>
        </p:txBody>
      </p:sp>
      <p:sp>
        <p:nvSpPr>
          <p:cNvPr id="327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448239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7BDE156B-76A9-44E3-86F0-982BD613E4BD}" type="slidenum">
              <a:rPr lang="en-US" altLang="en-US" b="0" smtClean="0">
                <a:solidFill>
                  <a:schemeClr val="tx1"/>
                </a:solidFill>
              </a:rPr>
              <a:pPr/>
              <a:t>30</a:t>
            </a:fld>
            <a:endParaRPr lang="en-US" altLang="en-US" b="0" smtClean="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C099C953-A937-4073-9D8D-109A23A4ECD3}" type="slidenum">
              <a:rPr lang="en-US" altLang="en-US" b="0" smtClean="0">
                <a:solidFill>
                  <a:schemeClr val="tx1"/>
                </a:solidFill>
              </a:rPr>
              <a:pPr/>
              <a:t>31</a:t>
            </a:fld>
            <a:endParaRPr lang="en-US" altLang="en-US"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C0A4BB17-416C-484D-B582-FCD82989794D}" type="slidenum">
              <a:rPr lang="en-US" altLang="en-US" b="0" smtClean="0">
                <a:solidFill>
                  <a:schemeClr val="tx1"/>
                </a:solidFill>
              </a:rPr>
              <a:pPr/>
              <a:t>32</a:t>
            </a:fld>
            <a:endParaRPr lang="en-US" altLang="en-US"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VALUE token represents the value of the widget that is referenced by the </a:t>
            </a:r>
            <a:r>
              <a:rPr lang="en-US" dirty="0" err="1" smtClean="0"/>
              <a:t>triggerIds</a:t>
            </a:r>
            <a:r>
              <a:rPr lang="en-US" dirty="0" smtClean="0"/>
              <a:t> property.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for a single widget to reflect changes from multiple triggering widgets. Each argument becomes a numbered token as in VALUE1, VALUE2, VALUE3, etc. The value field for the listening widget can be a </a:t>
            </a:r>
            <a:r>
              <a:rPr lang="en-US" dirty="0" err="1" smtClean="0"/>
              <a:t>Gosu</a:t>
            </a:r>
            <a:r>
              <a:rPr lang="en-US" dirty="0" smtClean="0"/>
              <a:t> expression. </a:t>
            </a:r>
          </a:p>
          <a:p>
            <a:pPr eaLnBrk="1" hangingPunct="1"/>
            <a:endParaRPr lang="en-US" dirty="0" smtClean="0"/>
          </a:p>
          <a:p>
            <a:pPr eaLnBrk="1" hangingPunct="1"/>
            <a:r>
              <a:rPr lang="en-US" dirty="0" smtClean="0"/>
              <a:t>There is one circumstance where the value property on the Reflection tab is optional. If the listening widget is a property on an object and the triggering widget is a foreign key to that object, then the value property on the Reflection tab is not required. In this situation, a </a:t>
            </a:r>
            <a:r>
              <a:rPr lang="en-US" dirty="0" err="1" smtClean="0"/>
              <a:t>Guidewire</a:t>
            </a:r>
            <a:r>
              <a:rPr lang="en-US" dirty="0" smtClean="0"/>
              <a:t> application can infer the value from the value property on the Properties tab. For example, if the listening widget is the EmailAddress1 field on a contact object, and the triggering widget </a:t>
            </a:r>
            <a:r>
              <a:rPr lang="en-US" dirty="0" err="1" smtClean="0"/>
              <a:t>PrimaryContact</a:t>
            </a:r>
            <a:r>
              <a:rPr lang="en-US" dirty="0" smtClean="0"/>
              <a:t> points to that same object, then a </a:t>
            </a:r>
            <a:r>
              <a:rPr lang="en-US" dirty="0" err="1" smtClean="0"/>
              <a:t>Guidewire</a:t>
            </a:r>
            <a:r>
              <a:rPr lang="en-US" dirty="0" smtClean="0"/>
              <a:t> application can infer that the Reflection value should be PrimaryContact.EmailAddress1. However, including the value property does not cause problems and may make the configuration more readable.</a:t>
            </a:r>
          </a:p>
          <a:p>
            <a:pPr eaLnBrk="1" hangingPunct="1"/>
            <a:r>
              <a:rPr lang="en-US" dirty="0" smtClean="0"/>
              <a:t>The value field is required if:</a:t>
            </a:r>
          </a:p>
          <a:p>
            <a:pPr lvl="1" eaLnBrk="1" hangingPunct="1"/>
            <a:r>
              <a:rPr lang="en-US" dirty="0" smtClean="0"/>
              <a:t>The triggering widget is not a foreign key field pointing to an object, or</a:t>
            </a:r>
          </a:p>
          <a:p>
            <a:pPr lvl="1" eaLnBrk="1" hangingPunct="1"/>
            <a:r>
              <a:rPr lang="en-US" dirty="0" smtClean="0"/>
              <a:t>The triggering widget is a foreign key field pointing to an object, but the reflecting widget reflects a value that is not a field on that </a:t>
            </a:r>
            <a:r>
              <a:rPr lang="en-US" dirty="0" smtClean="0"/>
              <a:t>object</a:t>
            </a:r>
            <a:endParaRPr lang="en-US" dirty="0"/>
          </a:p>
          <a:p>
            <a:endParaRPr lang="en-US" dirty="0" smtClean="0"/>
          </a:p>
          <a:p>
            <a:r>
              <a:rPr lang="en-US" dirty="0" smtClean="0"/>
              <a:t>Note that the example shown on this and the next slide is not representative of what is actually configured in </a:t>
            </a:r>
            <a:r>
              <a:rPr lang="en-US" dirty="0" err="1" smtClean="0"/>
              <a:t>TrainingApp</a:t>
            </a:r>
            <a:r>
              <a:rPr lang="en-US" dirty="0" smtClean="0"/>
              <a:t>, but has been configured to demonstrate value reflection.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D979A381-BA99-4151-AA6B-9F382D5423E3}" type="slidenum">
              <a:rPr lang="en-US" altLang="en-US" b="0" smtClean="0">
                <a:solidFill>
                  <a:schemeClr val="tx1"/>
                </a:solidFill>
              </a:rPr>
              <a:pPr/>
              <a:t>33</a:t>
            </a:fld>
            <a:endParaRPr lang="en-US" altLang="en-US"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Email Address widget's client reflection has been enabled with the following properties set as stated:</a:t>
            </a:r>
          </a:p>
          <a:p>
            <a:pPr lvl="1" eaLnBrk="1" hangingPunct="1"/>
            <a:r>
              <a:rPr lang="en-US" dirty="0" err="1" smtClean="0"/>
              <a:t>triggerIds</a:t>
            </a:r>
            <a:r>
              <a:rPr lang="en-US" dirty="0" smtClean="0"/>
              <a:t> is set to "</a:t>
            </a:r>
            <a:r>
              <a:rPr lang="en-US" dirty="0" err="1" smtClean="0"/>
              <a:t>PrimaryContact</a:t>
            </a:r>
            <a:r>
              <a:rPr lang="en-US" dirty="0" smtClean="0"/>
              <a:t>"</a:t>
            </a:r>
          </a:p>
          <a:p>
            <a:pPr lvl="1" eaLnBrk="1" hangingPunct="1"/>
            <a:r>
              <a:rPr lang="en-US" dirty="0" smtClean="0"/>
              <a:t>value is set to "VALUE"</a:t>
            </a:r>
          </a:p>
          <a:p>
            <a:pPr eaLnBrk="1" hangingPunct="1"/>
            <a:r>
              <a:rPr lang="en-US" dirty="0" smtClean="0"/>
              <a:t>Changes made to the primary contact widget are immediately reflected in the </a:t>
            </a:r>
            <a:r>
              <a:rPr lang="en-US" dirty="0" err="1" smtClean="0"/>
              <a:t>EmailAddress</a:t>
            </a:r>
            <a:r>
              <a:rPr lang="en-US" dirty="0" smtClean="0"/>
              <a:t> widget.</a:t>
            </a:r>
          </a:p>
          <a:p>
            <a:pPr eaLnBrk="1" hangingPunct="1"/>
            <a:r>
              <a:rPr lang="en-US" dirty="0" smtClean="0"/>
              <a:t>Keep in mind that the example shows the </a:t>
            </a:r>
            <a:r>
              <a:rPr lang="en-US" i="1" dirty="0" smtClean="0"/>
              <a:t>selected</a:t>
            </a:r>
            <a:r>
              <a:rPr lang="en-US" dirty="0" smtClean="0"/>
              <a:t> value of Primary Contact and the </a:t>
            </a:r>
            <a:r>
              <a:rPr lang="en-US" i="1" dirty="0" smtClean="0"/>
              <a:t>displayed</a:t>
            </a:r>
            <a:r>
              <a:rPr lang="en-US" dirty="0" smtClean="0"/>
              <a:t> email address. Because these changes are occurring in Edit mode, the </a:t>
            </a:r>
            <a:r>
              <a:rPr lang="en-US" i="1" dirty="0" smtClean="0"/>
              <a:t>values</a:t>
            </a:r>
            <a:r>
              <a:rPr lang="en-US" dirty="0" smtClean="0"/>
              <a:t> of Primary Contact and Email Address remain null until the Update button is clicked and</a:t>
            </a:r>
            <a:r>
              <a:rPr lang="en-US" baseline="0" dirty="0" smtClean="0"/>
              <a:t> changes are committed</a:t>
            </a:r>
            <a:r>
              <a:rPr lang="en-US" dirty="0" smtClean="0"/>
              <a:t>.</a:t>
            </a:r>
          </a:p>
          <a:p>
            <a:pPr eaLnBrk="1" hangingPunct="1"/>
            <a:endParaRPr lang="en-US" dirty="0"/>
          </a:p>
          <a:p>
            <a:r>
              <a:rPr lang="en-US" dirty="0"/>
              <a:t>Note that the example shown on this and the </a:t>
            </a:r>
            <a:r>
              <a:rPr lang="en-US" dirty="0" smtClean="0"/>
              <a:t>previous slide </a:t>
            </a:r>
            <a:r>
              <a:rPr lang="en-US" dirty="0"/>
              <a:t>is not representative of what is actually configured in </a:t>
            </a:r>
            <a:r>
              <a:rPr lang="en-US" dirty="0" err="1"/>
              <a:t>TrainingApp</a:t>
            </a:r>
            <a:r>
              <a:rPr lang="en-US" dirty="0"/>
              <a:t>, but has been configured to demonstrate value reflection</a:t>
            </a:r>
            <a:r>
              <a:rPr lang="en-US" dirty="0" smtClean="0"/>
              <a:t>.</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shown, the Total Score widget</a:t>
            </a:r>
            <a:r>
              <a:rPr lang="en-US" baseline="0" dirty="0" smtClean="0"/>
              <a:t> listens to four other widgets. A change to any of these triggering widgets causes the value of the listening widget to update using the </a:t>
            </a:r>
            <a:r>
              <a:rPr lang="en-US" baseline="0" dirty="0" err="1" smtClean="0"/>
              <a:t>sumTotalScore</a:t>
            </a:r>
            <a:r>
              <a:rPr lang="en-US" baseline="0" dirty="0" smtClean="0"/>
              <a:t> function from </a:t>
            </a:r>
            <a:r>
              <a:rPr lang="en-US" baseline="0" dirty="0" err="1" smtClean="0"/>
              <a:t>VendorEvaluationEnhancement.gsx</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734341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864616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1556301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2364541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33862761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p14="http://schemas.microsoft.com/office/powerpoint/2010/main" val="10680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2D3E25C9-702B-469B-99A5-ADEE35408710}" type="slidenum">
              <a:rPr lang="en-US" altLang="en-US" b="0" smtClean="0">
                <a:solidFill>
                  <a:schemeClr val="tx1"/>
                </a:solidFill>
              </a:rPr>
              <a:pPr/>
              <a:t>4</a:t>
            </a:fld>
            <a:endParaRPr lang="en-US" altLang="en-US"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"id" property of a widget is a static property. The widget always has the same ID, regardless of the state of the application or the values of any business data. However, the "visible" property is a dynamic property. It evaluates to either true (if the </a:t>
            </a:r>
            <a:r>
              <a:rPr lang="en-US" dirty="0" err="1" smtClean="0"/>
              <a:t>InspectionRequired</a:t>
            </a:r>
            <a:r>
              <a:rPr lang="en-US" dirty="0" smtClean="0"/>
              <a:t> field is true) or false (if the </a:t>
            </a:r>
            <a:r>
              <a:rPr lang="en-US" dirty="0" err="1" smtClean="0"/>
              <a:t>InspectionRequired</a:t>
            </a:r>
            <a:r>
              <a:rPr lang="en-US" dirty="0" smtClean="0"/>
              <a:t> field is false).</a:t>
            </a:r>
          </a:p>
          <a:p>
            <a:pPr eaLnBrk="1" hangingPunct="1"/>
            <a:r>
              <a:rPr lang="en-US" dirty="0" smtClean="0"/>
              <a:t>Theoretically, the visible condition could be set to "(</a:t>
            </a:r>
            <a:r>
              <a:rPr lang="en-US" dirty="0" err="1" smtClean="0"/>
              <a:t>ABContact</a:t>
            </a:r>
            <a:r>
              <a:rPr lang="en-US" dirty="0" smtClean="0"/>
              <a:t> as </a:t>
            </a:r>
            <a:r>
              <a:rPr lang="en-US" dirty="0" err="1" smtClean="0"/>
              <a:t>ABCompany</a:t>
            </a:r>
            <a:r>
              <a:rPr lang="en-US" dirty="0" smtClean="0"/>
              <a:t>).</a:t>
            </a:r>
            <a:r>
              <a:rPr lang="en-US" dirty="0" err="1" smtClean="0"/>
              <a:t>InspectionRequired</a:t>
            </a:r>
            <a:r>
              <a:rPr lang="en-US" dirty="0" smtClean="0"/>
              <a:t>". The "== true" has been added only to clarify to students that the </a:t>
            </a:r>
            <a:r>
              <a:rPr lang="en-US" dirty="0" err="1" smtClean="0"/>
              <a:t>InspectionRequired</a:t>
            </a:r>
            <a:r>
              <a:rPr lang="en-US" dirty="0" smtClean="0"/>
              <a:t> field is a </a:t>
            </a:r>
            <a:r>
              <a:rPr lang="en-US" dirty="0" err="1" smtClean="0"/>
              <a:t>boolean</a:t>
            </a:r>
            <a:r>
              <a:rPr lang="en-US" dirty="0" smtClean="0"/>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partial page update response is typically a JSON</a:t>
            </a:r>
            <a:r>
              <a:rPr lang="en-US" baseline="0" dirty="0" smtClean="0"/>
              <a:t> response to an AJAX request.</a:t>
            </a:r>
            <a:endParaRPr lang="en-US" dirty="0" smtClean="0"/>
          </a:p>
          <a:p>
            <a:endParaRPr lang="en-US" dirty="0" smtClean="0"/>
          </a:p>
          <a:p>
            <a:r>
              <a:rPr lang="en-US" dirty="0" smtClean="0"/>
              <a:t>2) </a:t>
            </a:r>
            <a:r>
              <a:rPr lang="en-US" dirty="0" err="1" smtClean="0"/>
              <a:t>disableOnEnter</a:t>
            </a:r>
            <a:r>
              <a:rPr lang="en-US" dirty="0" smtClean="0"/>
              <a:t>,</a:t>
            </a:r>
            <a:r>
              <a:rPr lang="en-US" baseline="0" dirty="0" smtClean="0"/>
              <a:t> onChange, and target.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baseline="0" dirty="0" smtClean="0"/>
              <a:t>No value (unspecified value), DATA_ONLY,  or a specific id? DATA_ONLY refreshes only the user-editable data and is often the best performing.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You configure</a:t>
            </a:r>
            <a:r>
              <a:rPr lang="en-US" baseline="0" dirty="0" smtClean="0"/>
              <a:t> </a:t>
            </a:r>
            <a:r>
              <a:rPr lang="en-US" dirty="0" smtClean="0"/>
              <a:t>client reflection</a:t>
            </a:r>
            <a:r>
              <a:rPr lang="en-US" baseline="0" dirty="0" smtClean="0"/>
              <a:t> on listening widgets. You configure targeted Post On Change on the trigger widget.</a:t>
            </a:r>
            <a:endParaRPr lang="en-US" dirty="0" smtClean="0"/>
          </a:p>
          <a:p>
            <a:endParaRPr lang="en-US" dirty="0" smtClean="0"/>
          </a:p>
          <a:p>
            <a:r>
              <a:rPr lang="en-US" dirty="0" smtClean="0"/>
              <a:t>5) If there are several widgets that for which you need to refresh</a:t>
            </a:r>
            <a:r>
              <a:rPr lang="en-US" baseline="0" dirty="0" smtClean="0"/>
              <a:t> the layout or update the data, consider wrapping the related </a:t>
            </a:r>
            <a:r>
              <a:rPr lang="en-US" dirty="0" smtClean="0"/>
              <a:t>widgets into an I</a:t>
            </a:r>
            <a:r>
              <a:rPr lang="en-US" baseline="0" dirty="0" smtClean="0"/>
              <a:t>nput Set widget.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22748156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283248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11D475B-F621-442B-8CA6-880A5E8ABEA8}" type="slidenum">
              <a:rPr lang="en-US" altLang="en-US" b="0" smtClean="0">
                <a:solidFill>
                  <a:schemeClr val="tx1"/>
                </a:solidFill>
              </a:rPr>
              <a:pPr/>
              <a:t>5</a:t>
            </a:fld>
            <a:endParaRPr lang="en-US" altLang="en-US"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Company Info card has both an Inspection Required? field and Inspection Date field. However, the Inspection Date field is visible only if the Inspection Required? field is set to Yes.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35BBDDEB-8BE9-44B7-AFD9-FD54BDADCA75}" type="slidenum">
              <a:rPr lang="en-US" altLang="en-US" b="0" smtClean="0">
                <a:solidFill>
                  <a:schemeClr val="tx1"/>
                </a:solidFill>
              </a:rPr>
              <a:pPr/>
              <a:t>6</a:t>
            </a:fld>
            <a:endParaRPr lang="en-US" altLang="en-US"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Widgets have properties that can be controlled by dynamic values. The examples in the slide reference the widget properties (respectively):</a:t>
            </a:r>
          </a:p>
          <a:p>
            <a:pPr lvl="1" eaLnBrk="1" hangingPunct="1"/>
            <a:r>
              <a:rPr lang="en-US" smtClean="0"/>
              <a:t>Visible, Available</a:t>
            </a:r>
          </a:p>
          <a:p>
            <a:pPr lvl="1" eaLnBrk="1" hangingPunct="1"/>
            <a:r>
              <a:rPr lang="en-US" smtClean="0"/>
              <a:t>Editable, Available</a:t>
            </a:r>
          </a:p>
          <a:p>
            <a:pPr lvl="1" eaLnBrk="1" hangingPunct="1"/>
            <a:r>
              <a:rPr lang="en-US" smtClean="0"/>
              <a:t>Required</a:t>
            </a:r>
          </a:p>
          <a:p>
            <a:pPr lvl="1" eaLnBrk="1" hangingPunct="1"/>
            <a:r>
              <a:rPr lang="en-US" smtClean="0"/>
              <a:t>onChange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0605E43-50A0-471B-A185-D633FE8C8AB5}" type="slidenum">
              <a:rPr lang="en-US" altLang="en-US" b="0" smtClean="0">
                <a:solidFill>
                  <a:schemeClr val="tx1"/>
                </a:solidFill>
              </a:rPr>
              <a:pPr/>
              <a:t>7</a:t>
            </a:fld>
            <a:endParaRPr lang="en-US" altLang="en-US"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solidFill>
                  <a:schemeClr val="bg1"/>
                </a:solidFill>
              </a:rPr>
              <a:t>Recall that the PCF Format Reference defines the </a:t>
            </a:r>
            <a:r>
              <a:rPr lang="en-US" smtClean="0"/>
              <a:t>properties </a:t>
            </a:r>
            <a:r>
              <a:rPr lang="en-US" smtClean="0">
                <a:solidFill>
                  <a:schemeClr val="bg1"/>
                </a:solidFill>
              </a:rPr>
              <a:t>for every widget, including the type of value the </a:t>
            </a:r>
            <a:r>
              <a:rPr lang="en-US" smtClean="0"/>
              <a:t>property </a:t>
            </a:r>
            <a:r>
              <a:rPr lang="en-US" smtClean="0">
                <a:solidFill>
                  <a:schemeClr val="bg1"/>
                </a:solidFill>
              </a:rPr>
              <a:t>takes. The example above is an abbreviated portion of the Input section that shows the "id" </a:t>
            </a:r>
            <a:r>
              <a:rPr lang="en-US" smtClean="0"/>
              <a:t>property </a:t>
            </a:r>
            <a:r>
              <a:rPr lang="en-US" smtClean="0">
                <a:solidFill>
                  <a:schemeClr val="bg1"/>
                </a:solidFill>
              </a:rPr>
              <a:t>takes a static string, but the "visible" </a:t>
            </a:r>
            <a:r>
              <a:rPr lang="en-US" smtClean="0"/>
              <a:t>property </a:t>
            </a:r>
            <a:r>
              <a:rPr lang="en-US" smtClean="0">
                <a:solidFill>
                  <a:schemeClr val="bg1"/>
                </a:solidFill>
              </a:rPr>
              <a:t>takes a dynamic expression (which must return a boolean value). Note that the PCF Format Reference refers to widget properties as "attributes".</a:t>
            </a:r>
          </a:p>
          <a:p>
            <a:pPr eaLnBrk="1" hangingPunct="1"/>
            <a:r>
              <a:rPr lang="en-US" smtClean="0"/>
              <a:t>The PCF Format Reference is located in &lt;ApplicationRootDirectory&gt;\modules. It is called "pcf.htm".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baseline="0" dirty="0" smtClean="0"/>
              <a:t>AJAX is an acronym for Asynchronous JavaScript and XML.  The term generically describes how an application send data to and retrieve data from a server either asynchronously (in the background) or synchronously.  XML is not a required format.   Guidewire</a:t>
            </a:r>
            <a:r>
              <a:rPr lang="en-US" dirty="0" smtClean="0"/>
              <a:t> applications use </a:t>
            </a:r>
            <a:r>
              <a:rPr lang="en-US" baseline="0" dirty="0" err="1" smtClean="0"/>
              <a:t>JSON</a:t>
            </a:r>
            <a:r>
              <a:rPr lang="en-US" baseline="0" dirty="0" smtClean="0"/>
              <a:t> instead of XML for AJAX requests.  </a:t>
            </a:r>
            <a:r>
              <a:rPr lang="en-US" baseline="0" dirty="0" err="1" smtClean="0"/>
              <a:t>JSON</a:t>
            </a:r>
            <a:r>
              <a:rPr lang="en-US" baseline="0" dirty="0" smtClean="0"/>
              <a:t> stands for JavaScript Object Notation.  </a:t>
            </a:r>
            <a:r>
              <a:rPr lang="en-US" baseline="0" dirty="0" err="1" smtClean="0"/>
              <a:t>JSON</a:t>
            </a:r>
            <a:r>
              <a:rPr lang="en-US" baseline="0" dirty="0" smtClean="0"/>
              <a:t> is a text-data interchange format that is language independent and self-describing.  </a:t>
            </a:r>
            <a:r>
              <a:rPr lang="en-US" baseline="0" dirty="0" err="1" smtClean="0"/>
              <a:t>JSON</a:t>
            </a:r>
            <a:r>
              <a:rPr lang="en-US" dirty="0" smtClean="0"/>
              <a:t> is</a:t>
            </a:r>
            <a:r>
              <a:rPr lang="en-US" baseline="0" dirty="0" smtClean="0"/>
              <a:t> like XML in that it is plain text, self-describing, hierarchal, and can be transported using AJAX.  </a:t>
            </a:r>
            <a:r>
              <a:rPr lang="en-US" dirty="0" err="1" smtClean="0"/>
              <a:t>JSON</a:t>
            </a:r>
            <a:r>
              <a:rPr lang="en-US" dirty="0" smtClean="0"/>
              <a:t> </a:t>
            </a:r>
            <a:r>
              <a:rPr lang="en-US" baseline="0" dirty="0" smtClean="0"/>
              <a:t>is unlike XML in that it uses arrays, has no reserved keywords, and is quicker to read and parse.  </a:t>
            </a:r>
          </a:p>
          <a:p>
            <a:pPr>
              <a:buFont typeface="Arial" charset="0"/>
              <a:buNone/>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In this example, it is important to observe that to display a simple error message to the user requires little server side processing and low levels of network traffic. This example is from the Emerald version of TrainingApp.  </a:t>
            </a:r>
            <a:r>
              <a:rPr lang="en-US" dirty="0" smtClean="0"/>
              <a:t>Server-side processing involves</a:t>
            </a:r>
            <a:r>
              <a:rPr lang="en-US" baseline="0" dirty="0" smtClean="0"/>
              <a:t> the client making a HTTP Post or HTTP Get request to the Guidewire application server, the server renders a complete HTML page and responds to the client with the complete HTML, and the client browser then parses the document object model for the HTML and renders the resulting page. </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dirty="0" smtClean="0"/>
          </a:p>
          <a:p>
            <a:endParaRPr lang="en-US" sz="1200" b="0" i="0" kern="1200" dirty="0" smtClean="0">
              <a:solidFill>
                <a:schemeClr val="tx1"/>
              </a:solidFill>
              <a:effectLst/>
              <a:latin typeface="Arial" pitchFamily="34" charset="0"/>
              <a:ea typeface="+mn-ea"/>
              <a:cs typeface="Arial" pitchFamily="34" charset="0"/>
            </a:endParaRPr>
          </a:p>
          <a:p>
            <a:pPr>
              <a:buFont typeface="Arial" charset="0"/>
              <a:buNone/>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045795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general and non-exclusive categories for a partial page update: DATA_ONLY and a layout re-render.</a:t>
            </a:r>
          </a:p>
          <a:p>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In the layout</a:t>
            </a:r>
            <a:r>
              <a:rPr lang="en-US" baseline="0" dirty="0" smtClean="0"/>
              <a:t> re-render </a:t>
            </a:r>
            <a:r>
              <a:rPr lang="en-US" dirty="0" smtClean="0"/>
              <a:t>example above, whenever the value of the </a:t>
            </a:r>
            <a:r>
              <a:rPr lang="en-US" dirty="0" err="1" smtClean="0"/>
              <a:t>InspectionRequired</a:t>
            </a:r>
            <a:r>
              <a:rPr lang="en-US" dirty="0" smtClean="0"/>
              <a:t> field is changed, all user editable data is sent</a:t>
            </a:r>
            <a:r>
              <a:rPr lang="en-US" baseline="0" dirty="0" smtClean="0"/>
              <a:t> from the client to the application server via AJAX.  </a:t>
            </a:r>
            <a:r>
              <a:rPr lang="en-US" dirty="0" smtClean="0"/>
              <a:t>No data is committed.  </a:t>
            </a:r>
            <a:r>
              <a:rPr lang="en-US" baseline="0" dirty="0" smtClean="0"/>
              <a:t>The server process the request and returns the user editable data to the client in </a:t>
            </a:r>
            <a:r>
              <a:rPr lang="en-US" baseline="0" dirty="0" err="1" smtClean="0"/>
              <a:t>JSON</a:t>
            </a:r>
            <a:r>
              <a:rPr lang="en-US" baseline="0" dirty="0" smtClean="0"/>
              <a:t> format.  The client renders a partial page update that shows an </a:t>
            </a:r>
            <a:r>
              <a:rPr lang="en-US" dirty="0" smtClean="0"/>
              <a:t>Inspection Date calendar input.</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496654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1" fontAlgn="base" hangingPunct="1">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1" fontAlgn="base" hangingPunct="1">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1" fontAlgn="base" hangingPunct="1">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Calibri" pitchFamily="34" charset="0"/>
          <a:cs typeface="Calibri" pitchFamily="34"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Calibri" pitchFamily="34" charset="0"/>
          <a:cs typeface="Calibri" pitchFamily="34"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Calibri" pitchFamily="34" charset="0"/>
          <a:cs typeface="Calibri" pitchFamily="34"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14, 2013</a:t>
            </a:r>
            <a:endParaRPr lang="en-US" dirty="0"/>
          </a:p>
        </p:txBody>
      </p:sp>
      <p:sp>
        <p:nvSpPr>
          <p:cNvPr id="3" name="Title 2"/>
          <p:cNvSpPr>
            <a:spLocks noGrp="1"/>
          </p:cNvSpPr>
          <p:nvPr>
            <p:ph type="ctrTitle"/>
          </p:nvPr>
        </p:nvSpPr>
        <p:spPr/>
        <p:txBody>
          <a:bodyPr/>
          <a:lstStyle/>
          <a:p>
            <a:r>
              <a:rPr lang="en-US" dirty="0" smtClean="0"/>
              <a:t>Partial Page Update</a:t>
            </a:r>
            <a:endParaRPr lang="en-US" dirty="0"/>
          </a:p>
        </p:txBody>
      </p:sp>
    </p:spTree>
    <p:extLst>
      <p:ext uri="{BB962C8B-B14F-4D97-AF65-F5344CB8AC3E}">
        <p14:creationId xmlns:p14="http://schemas.microsoft.com/office/powerpoint/2010/main" val="30954513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page update: DATA_ONLY</a:t>
            </a:r>
            <a:endParaRPr lang="en-US" dirty="0"/>
          </a:p>
        </p:txBody>
      </p:sp>
      <p:sp>
        <p:nvSpPr>
          <p:cNvPr id="5" name="Content Placeholder 4"/>
          <p:cNvSpPr>
            <a:spLocks noGrp="1"/>
          </p:cNvSpPr>
          <p:nvPr>
            <p:ph sz="half" idx="1"/>
          </p:nvPr>
        </p:nvSpPr>
        <p:spPr/>
        <p:txBody>
          <a:bodyPr/>
          <a:lstStyle/>
          <a:p>
            <a:r>
              <a:rPr lang="en-US" dirty="0" smtClean="0"/>
              <a:t>No data committed</a:t>
            </a:r>
          </a:p>
          <a:p>
            <a:r>
              <a:rPr lang="en-US" dirty="0" smtClean="0"/>
              <a:t>Applies to only one widget property:</a:t>
            </a:r>
          </a:p>
          <a:p>
            <a:pPr lvl="1"/>
            <a:r>
              <a:rPr lang="en-US" dirty="0" smtClean="0"/>
              <a:t>Value</a:t>
            </a:r>
          </a:p>
          <a:p>
            <a:r>
              <a:rPr lang="en-US" dirty="0" smtClean="0"/>
              <a:t>Data is updated for the page</a:t>
            </a:r>
            <a:endParaRPr lang="en-US" dirty="0"/>
          </a:p>
        </p:txBody>
      </p:sp>
      <p:pic>
        <p:nvPicPr>
          <p:cNvPr id="24" name="pic Flag Entry Pre" descr="C:\Users\sluersen\AppData\Local\Temp\SNAGHTML51e7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267" y="988235"/>
            <a:ext cx="4117068" cy="1043765"/>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25" name="pic Flag Entry Post" descr="C:\Users\sluersen\AppData\Local\Temp\SNAGHTML525a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887006"/>
            <a:ext cx="4253688" cy="1078401"/>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27" name="pic Field Resolu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267" y="2550056"/>
            <a:ext cx="4036275" cy="437498"/>
          </a:xfrm>
          <a:prstGeom prst="rect">
            <a:avLst/>
          </a:prstGeom>
          <a:noFill/>
          <a:ln w="127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rec Callout Left"/>
          <p:cNvSpPr/>
          <p:nvPr/>
        </p:nvSpPr>
        <p:spPr bwMode="auto">
          <a:xfrm>
            <a:off x="5748667" y="3442651"/>
            <a:ext cx="1947533" cy="457200"/>
          </a:xfrm>
          <a:prstGeom prst="wedgeRectCallout">
            <a:avLst>
              <a:gd name="adj1" fmla="val 21783"/>
              <a:gd name="adj2" fmla="val -162733"/>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Value Changed</a:t>
            </a:r>
            <a:endParaRPr lang="en-US" b="1" dirty="0">
              <a:solidFill>
                <a:srgbClr val="FF0000"/>
              </a:solidFill>
            </a:endParaRPr>
          </a:p>
        </p:txBody>
      </p:sp>
      <p:pic>
        <p:nvPicPr>
          <p:cNvPr id="30" name="icon MegaPhone Right" descr="j04316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659014" flipH="1">
            <a:off x="4684087" y="3208680"/>
            <a:ext cx="925140" cy="9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rc  InspectionDate"/>
          <p:cNvSpPr/>
          <p:nvPr/>
        </p:nvSpPr>
        <p:spPr bwMode="auto">
          <a:xfrm rot="11519040" flipH="1" flipV="1">
            <a:off x="7012916" y="2879223"/>
            <a:ext cx="1371600" cy="4572000"/>
          </a:xfrm>
          <a:prstGeom prst="arc">
            <a:avLst>
              <a:gd name="adj1" fmla="val 16190817"/>
              <a:gd name="adj2" fmla="val 1311708"/>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3" name="AutoShape 6"/>
          <p:cNvSpPr>
            <a:spLocks noChangeArrowheads="1"/>
          </p:cNvSpPr>
          <p:nvPr/>
        </p:nvSpPr>
        <p:spPr bwMode="auto">
          <a:xfrm>
            <a:off x="6424025" y="5322388"/>
            <a:ext cx="2057400" cy="601127"/>
          </a:xfrm>
          <a:prstGeom prst="roundRect">
            <a:avLst>
              <a:gd name="adj" fmla="val 6829"/>
            </a:avLst>
          </a:prstGeom>
          <a:noFill/>
          <a:ln w="22225"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7" name="Straight Arrow Connector 36"/>
          <p:cNvCxnSpPr/>
          <p:nvPr/>
        </p:nvCxnSpPr>
        <p:spPr bwMode="auto">
          <a:xfrm>
            <a:off x="7086600" y="1346200"/>
            <a:ext cx="0" cy="1143000"/>
          </a:xfrm>
          <a:prstGeom prst="straightConnector1">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9" name="rec Callout Right"/>
          <p:cNvSpPr/>
          <p:nvPr/>
        </p:nvSpPr>
        <p:spPr bwMode="auto">
          <a:xfrm>
            <a:off x="5686567" y="4253982"/>
            <a:ext cx="1948778" cy="457200"/>
          </a:xfrm>
          <a:prstGeom prst="wedgeRectCallout">
            <a:avLst>
              <a:gd name="adj1" fmla="val -6896"/>
              <a:gd name="adj2" fmla="val 179183"/>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Data updated</a:t>
            </a:r>
            <a:endParaRPr lang="en-US" b="1" dirty="0">
              <a:solidFill>
                <a:srgbClr val="FF0000"/>
              </a:solidFill>
            </a:endParaRPr>
          </a:p>
        </p:txBody>
      </p:sp>
    </p:spTree>
    <p:extLst>
      <p:ext uri="{BB962C8B-B14F-4D97-AF65-F5344CB8AC3E}">
        <p14:creationId xmlns:p14="http://schemas.microsoft.com/office/powerpoint/2010/main" val="193986012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862" y="3501869"/>
            <a:ext cx="3221292" cy="75257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034" y="2473681"/>
            <a:ext cx="3059215" cy="5213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473681"/>
            <a:ext cx="3133249" cy="51399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4979" y="3516797"/>
            <a:ext cx="3305221" cy="73764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ounded Rectangle 25"/>
          <p:cNvSpPr/>
          <p:nvPr/>
        </p:nvSpPr>
        <p:spPr bwMode="auto">
          <a:xfrm>
            <a:off x="2133600" y="2799674"/>
            <a:ext cx="3143012" cy="195308"/>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Rounded Rectangle 26"/>
          <p:cNvSpPr/>
          <p:nvPr/>
        </p:nvSpPr>
        <p:spPr bwMode="auto">
          <a:xfrm>
            <a:off x="5448035" y="2743199"/>
            <a:ext cx="3052952" cy="244475"/>
          </a:xfrm>
          <a:prstGeom prst="roundRect">
            <a:avLst/>
          </a:prstGeom>
          <a:noFill/>
          <a:ln w="19050" algn="ctr">
            <a:solidFill>
              <a:srgbClr val="00B05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608691"/>
            <a:ext cx="6046788" cy="155705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035" y="1116243"/>
            <a:ext cx="3133249" cy="82352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Rectangle 2"/>
          <p:cNvSpPr>
            <a:spLocks noGrp="1" noChangeArrowheads="1"/>
          </p:cNvSpPr>
          <p:nvPr>
            <p:ph type="title"/>
          </p:nvPr>
        </p:nvSpPr>
        <p:spPr/>
        <p:txBody>
          <a:bodyPr/>
          <a:lstStyle/>
          <a:p>
            <a:pPr eaLnBrk="1" hangingPunct="1"/>
            <a:r>
              <a:rPr lang="en-US" smtClean="0"/>
              <a:t>Properties that use expressions</a:t>
            </a:r>
          </a:p>
        </p:txBody>
      </p:sp>
      <p:sp>
        <p:nvSpPr>
          <p:cNvPr id="13319" name="Rectangle 3"/>
          <p:cNvSpPr>
            <a:spLocks noGrp="1" noChangeArrowheads="1"/>
          </p:cNvSpPr>
          <p:nvPr>
            <p:ph idx="1"/>
          </p:nvPr>
        </p:nvSpPr>
        <p:spPr>
          <a:xfrm>
            <a:off x="457200" y="1201738"/>
            <a:ext cx="1744663" cy="5024437"/>
          </a:xfrm>
        </p:spPr>
        <p:txBody>
          <a:bodyPr/>
          <a:lstStyle/>
          <a:p>
            <a:pPr>
              <a:buFont typeface="Arial" charset="0"/>
              <a:buChar char="•"/>
            </a:pPr>
            <a:r>
              <a:rPr lang="en-US" dirty="0" smtClean="0"/>
              <a:t>Visible</a:t>
            </a:r>
          </a:p>
          <a:p>
            <a:pPr lvl="1"/>
            <a:endParaRPr lang="en-US" dirty="0" smtClean="0"/>
          </a:p>
          <a:p>
            <a:pPr lvl="1"/>
            <a:endParaRPr lang="en-US" dirty="0" smtClean="0"/>
          </a:p>
          <a:p>
            <a:pPr>
              <a:buFont typeface="Arial" charset="0"/>
              <a:buChar char="•"/>
            </a:pPr>
            <a:r>
              <a:rPr lang="en-US" dirty="0" smtClean="0"/>
              <a:t>Editable</a:t>
            </a:r>
          </a:p>
          <a:p>
            <a:pPr lvl="1"/>
            <a:endParaRPr lang="en-US" dirty="0" smtClean="0"/>
          </a:p>
          <a:p>
            <a:pPr lvl="1"/>
            <a:endParaRPr lang="en-US" dirty="0" smtClean="0"/>
          </a:p>
          <a:p>
            <a:pPr>
              <a:buFont typeface="Arial" charset="0"/>
              <a:buChar char="•"/>
            </a:pPr>
            <a:r>
              <a:rPr lang="en-US" dirty="0" smtClean="0"/>
              <a:t>Required</a:t>
            </a:r>
          </a:p>
          <a:p>
            <a:pPr lvl="1"/>
            <a:endParaRPr lang="en-US" dirty="0" smtClean="0"/>
          </a:p>
          <a:p>
            <a:pPr lvl="1"/>
            <a:endParaRPr lang="en-US" dirty="0" smtClean="0"/>
          </a:p>
          <a:p>
            <a:pPr>
              <a:buFont typeface="Arial" charset="0"/>
              <a:buChar char="•"/>
            </a:pPr>
            <a:r>
              <a:rPr lang="en-US" dirty="0" smtClean="0"/>
              <a:t>Label</a:t>
            </a:r>
          </a:p>
        </p:txBody>
      </p:sp>
      <p:sp>
        <p:nvSpPr>
          <p:cNvPr id="13324" name="AutoShape 35"/>
          <p:cNvSpPr>
            <a:spLocks noChangeArrowheads="1"/>
          </p:cNvSpPr>
          <p:nvPr/>
        </p:nvSpPr>
        <p:spPr bwMode="auto">
          <a:xfrm>
            <a:off x="4386263" y="5449094"/>
            <a:ext cx="4120986" cy="73249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7" name="AutoShape 44"/>
          <p:cNvSpPr>
            <a:spLocks noChangeArrowheads="1"/>
          </p:cNvSpPr>
          <p:nvPr/>
        </p:nvSpPr>
        <p:spPr bwMode="auto">
          <a:xfrm>
            <a:off x="6943725" y="2817813"/>
            <a:ext cx="295275" cy="295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09" y="10800"/>
                </a:moveTo>
                <a:cubicBezTo>
                  <a:pt x="4709" y="14164"/>
                  <a:pt x="7436" y="16891"/>
                  <a:pt x="10800" y="16891"/>
                </a:cubicBezTo>
                <a:cubicBezTo>
                  <a:pt x="14164" y="16891"/>
                  <a:pt x="16891" y="14164"/>
                  <a:pt x="16891" y="10800"/>
                </a:cubicBezTo>
                <a:cubicBezTo>
                  <a:pt x="16891" y="7436"/>
                  <a:pt x="14164" y="4709"/>
                  <a:pt x="10800" y="4709"/>
                </a:cubicBezTo>
                <a:cubicBezTo>
                  <a:pt x="7436" y="4709"/>
                  <a:pt x="4709" y="7436"/>
                  <a:pt x="4709"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329" name="Freeform 49"/>
          <p:cNvSpPr>
            <a:spLocks/>
          </p:cNvSpPr>
          <p:nvPr/>
        </p:nvSpPr>
        <p:spPr bwMode="auto">
          <a:xfrm>
            <a:off x="3488296" y="2654571"/>
            <a:ext cx="295275" cy="293687"/>
          </a:xfrm>
          <a:custGeom>
            <a:avLst/>
            <a:gdLst>
              <a:gd name="T0" fmla="*/ 2147483647 w 186"/>
              <a:gd name="T1" fmla="*/ 0 h 185"/>
              <a:gd name="T2" fmla="*/ 2147483647 w 186"/>
              <a:gd name="T3" fmla="*/ 2147483647 h 185"/>
              <a:gd name="T4" fmla="*/ 2147483647 w 186"/>
              <a:gd name="T5" fmla="*/ 2147483647 h 185"/>
              <a:gd name="T6" fmla="*/ 2147483647 w 186"/>
              <a:gd name="T7" fmla="*/ 2147483647 h 185"/>
              <a:gd name="T8" fmla="*/ 0 60000 65536"/>
              <a:gd name="T9" fmla="*/ 0 60000 65536"/>
              <a:gd name="T10" fmla="*/ 0 60000 65536"/>
              <a:gd name="T11" fmla="*/ 0 60000 65536"/>
              <a:gd name="T12" fmla="*/ 0 w 186"/>
              <a:gd name="T13" fmla="*/ 0 h 185"/>
              <a:gd name="T14" fmla="*/ 186 w 186"/>
              <a:gd name="T15" fmla="*/ 185 h 185"/>
            </a:gdLst>
            <a:ahLst/>
            <a:cxnLst>
              <a:cxn ang="T8">
                <a:pos x="T0" y="T1"/>
              </a:cxn>
              <a:cxn ang="T9">
                <a:pos x="T2" y="T3"/>
              </a:cxn>
              <a:cxn ang="T10">
                <a:pos x="T4" y="T5"/>
              </a:cxn>
              <a:cxn ang="T11">
                <a:pos x="T6" y="T7"/>
              </a:cxn>
            </a:cxnLst>
            <a:rect l="T12" t="T13" r="T14" b="T15"/>
            <a:pathLst>
              <a:path w="186" h="185">
                <a:moveTo>
                  <a:pt x="186" y="0"/>
                </a:moveTo>
                <a:cubicBezTo>
                  <a:pt x="160" y="10"/>
                  <a:pt x="48" y="36"/>
                  <a:pt x="24" y="60"/>
                </a:cubicBezTo>
                <a:cubicBezTo>
                  <a:pt x="0" y="84"/>
                  <a:pt x="19" y="122"/>
                  <a:pt x="41" y="143"/>
                </a:cubicBezTo>
                <a:cubicBezTo>
                  <a:pt x="63" y="164"/>
                  <a:pt x="110" y="174"/>
                  <a:pt x="158" y="185"/>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0" name="Freeform 50"/>
          <p:cNvSpPr>
            <a:spLocks/>
          </p:cNvSpPr>
          <p:nvPr/>
        </p:nvSpPr>
        <p:spPr bwMode="auto">
          <a:xfrm>
            <a:off x="6667500" y="2693988"/>
            <a:ext cx="295275" cy="293687"/>
          </a:xfrm>
          <a:custGeom>
            <a:avLst/>
            <a:gdLst>
              <a:gd name="T0" fmla="*/ 2147483647 w 186"/>
              <a:gd name="T1" fmla="*/ 0 h 185"/>
              <a:gd name="T2" fmla="*/ 2147483647 w 186"/>
              <a:gd name="T3" fmla="*/ 2147483647 h 185"/>
              <a:gd name="T4" fmla="*/ 2147483647 w 186"/>
              <a:gd name="T5" fmla="*/ 2147483647 h 185"/>
              <a:gd name="T6" fmla="*/ 2147483647 w 186"/>
              <a:gd name="T7" fmla="*/ 2147483647 h 185"/>
              <a:gd name="T8" fmla="*/ 0 60000 65536"/>
              <a:gd name="T9" fmla="*/ 0 60000 65536"/>
              <a:gd name="T10" fmla="*/ 0 60000 65536"/>
              <a:gd name="T11" fmla="*/ 0 60000 65536"/>
              <a:gd name="T12" fmla="*/ 0 w 186"/>
              <a:gd name="T13" fmla="*/ 0 h 185"/>
              <a:gd name="T14" fmla="*/ 186 w 186"/>
              <a:gd name="T15" fmla="*/ 185 h 185"/>
            </a:gdLst>
            <a:ahLst/>
            <a:cxnLst>
              <a:cxn ang="T8">
                <a:pos x="T0" y="T1"/>
              </a:cxn>
              <a:cxn ang="T9">
                <a:pos x="T2" y="T3"/>
              </a:cxn>
              <a:cxn ang="T10">
                <a:pos x="T4" y="T5"/>
              </a:cxn>
              <a:cxn ang="T11">
                <a:pos x="T6" y="T7"/>
              </a:cxn>
            </a:cxnLst>
            <a:rect l="T12" t="T13" r="T14" b="T15"/>
            <a:pathLst>
              <a:path w="186" h="185">
                <a:moveTo>
                  <a:pt x="186" y="0"/>
                </a:moveTo>
                <a:cubicBezTo>
                  <a:pt x="160" y="10"/>
                  <a:pt x="48" y="36"/>
                  <a:pt x="24" y="60"/>
                </a:cubicBezTo>
                <a:cubicBezTo>
                  <a:pt x="0" y="84"/>
                  <a:pt x="19" y="122"/>
                  <a:pt x="41" y="143"/>
                </a:cubicBezTo>
                <a:cubicBezTo>
                  <a:pt x="63" y="164"/>
                  <a:pt x="110" y="174"/>
                  <a:pt x="158" y="185"/>
                </a:cubicBezTo>
              </a:path>
            </a:pathLst>
          </a:custGeom>
          <a:noFill/>
          <a:ln w="19050">
            <a:solidFill>
              <a:srgbClr val="008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4" name="Freeform 59"/>
          <p:cNvSpPr>
            <a:spLocks/>
          </p:cNvSpPr>
          <p:nvPr/>
        </p:nvSpPr>
        <p:spPr bwMode="auto">
          <a:xfrm>
            <a:off x="6651625" y="3886200"/>
            <a:ext cx="398463" cy="249238"/>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5" name="Freeform 60"/>
          <p:cNvSpPr>
            <a:spLocks/>
          </p:cNvSpPr>
          <p:nvPr/>
        </p:nvSpPr>
        <p:spPr bwMode="auto">
          <a:xfrm>
            <a:off x="3159079" y="3846512"/>
            <a:ext cx="398463" cy="249238"/>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 name="Rectangle 1"/>
          <p:cNvSpPr/>
          <p:nvPr/>
        </p:nvSpPr>
        <p:spPr bwMode="auto">
          <a:xfrm>
            <a:off x="5448035" y="1528004"/>
            <a:ext cx="2962037" cy="411762"/>
          </a:xfrm>
          <a:prstGeom prst="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1" name="Picture 3"/>
          <p:cNvPicPr>
            <a:picLocks noChangeAspect="1" noChangeArrowheads="1"/>
          </p:cNvPicPr>
          <p:nvPr/>
        </p:nvPicPr>
        <p:blipFill rotWithShape="1">
          <a:blip r:embed="rId9">
            <a:extLst>
              <a:ext uri="{28A0092B-C50C-407E-A947-70E740481C1C}">
                <a14:useLocalDpi xmlns:a14="http://schemas.microsoft.com/office/drawing/2010/main" val="0"/>
              </a:ext>
            </a:extLst>
          </a:blip>
          <a:srcRect b="23625"/>
          <a:stretch/>
        </p:blipFill>
        <p:spPr bwMode="auto">
          <a:xfrm>
            <a:off x="2104979" y="1125999"/>
            <a:ext cx="2993847" cy="8040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2104979" y="1518249"/>
            <a:ext cx="2724048" cy="205881"/>
          </a:xfrm>
          <a:prstGeom prst="rect">
            <a:avLst/>
          </a:prstGeom>
          <a:noFill/>
          <a:ln w="19050" algn="ctr">
            <a:solidFill>
              <a:srgbClr val="FF0000"/>
            </a:solidFill>
            <a:prstDash val="solid"/>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5448035" y="1733885"/>
            <a:ext cx="2885837" cy="205881"/>
          </a:xfrm>
          <a:prstGeom prst="rect">
            <a:avLst/>
          </a:prstGeom>
          <a:noFill/>
          <a:ln w="19050" algn="ctr">
            <a:solidFill>
              <a:srgbClr val="D33941"/>
            </a:solidFill>
            <a:prstDash val="sysDash"/>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5" name="Straight Arrow Connector 14"/>
          <p:cNvCxnSpPr/>
          <p:nvPr/>
        </p:nvCxnSpPr>
        <p:spPr bwMode="auto">
          <a:xfrm flipH="1">
            <a:off x="4148138" y="5486400"/>
            <a:ext cx="271462" cy="152400"/>
          </a:xfrm>
          <a:prstGeom prst="straightConnector1">
            <a:avLst/>
          </a:prstGeom>
          <a:noFill/>
          <a:ln w="12700" cap="flat" cmpd="sng" algn="ctr">
            <a:solidFill>
              <a:srgbClr val="FF0000"/>
            </a:solidFill>
            <a:prstDash val="solid"/>
            <a:round/>
            <a:headEnd type="none" w="med" len="med"/>
            <a:tailEnd type="triangle" w="med" len="med"/>
          </a:ln>
          <a:effectLst/>
        </p:spPr>
      </p:cxnSp>
      <p:sp>
        <p:nvSpPr>
          <p:cNvPr id="28" name="TextBox 27"/>
          <p:cNvSpPr txBox="1"/>
          <p:nvPr/>
        </p:nvSpPr>
        <p:spPr>
          <a:xfrm>
            <a:off x="3733800" y="2455005"/>
            <a:ext cx="914400" cy="288195"/>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null</a:t>
            </a:r>
          </a:p>
        </p:txBody>
      </p:sp>
      <p:sp>
        <p:nvSpPr>
          <p:cNvPr id="29" name="TextBox 28"/>
          <p:cNvSpPr txBox="1"/>
          <p:nvPr/>
        </p:nvSpPr>
        <p:spPr>
          <a:xfrm>
            <a:off x="3542172" y="3657600"/>
            <a:ext cx="914400" cy="288195"/>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null</a:t>
            </a:r>
          </a:p>
        </p:txBody>
      </p:sp>
    </p:spTree>
    <p:extLst>
      <p:ext uri="{BB962C8B-B14F-4D97-AF65-F5344CB8AC3E}">
        <p14:creationId xmlns:p14="http://schemas.microsoft.com/office/powerpoint/2010/main" val="110779509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876800"/>
            <a:ext cx="7963305" cy="396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290" y="2743200"/>
            <a:ext cx="7947597"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lstStyle/>
          <a:p>
            <a:pPr eaLnBrk="1" hangingPunct="1"/>
            <a:r>
              <a:rPr lang="en-US" dirty="0" smtClean="0"/>
              <a:t>Example 1: Conditionally visible</a:t>
            </a:r>
          </a:p>
        </p:txBody>
      </p:sp>
      <p:sp>
        <p:nvSpPr>
          <p:cNvPr id="14342" name="Text Box 14"/>
          <p:cNvSpPr txBox="1">
            <a:spLocks noChangeArrowheads="1"/>
          </p:cNvSpPr>
          <p:nvPr/>
        </p:nvSpPr>
        <p:spPr bwMode="auto">
          <a:xfrm>
            <a:off x="771525" y="2301875"/>
            <a:ext cx="782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a:solidFill>
                  <a:schemeClr val="bg1"/>
                </a:solidFill>
              </a:rPr>
              <a:t>Display "Inspection Date" only if inspection is required</a:t>
            </a:r>
          </a:p>
        </p:txBody>
      </p:sp>
      <p:sp>
        <p:nvSpPr>
          <p:cNvPr id="14341" name="AutoShape 12"/>
          <p:cNvSpPr>
            <a:spLocks noChangeArrowheads="1"/>
          </p:cNvSpPr>
          <p:nvPr/>
        </p:nvSpPr>
        <p:spPr bwMode="auto">
          <a:xfrm>
            <a:off x="528636" y="4710135"/>
            <a:ext cx="6634164" cy="242865"/>
          </a:xfrm>
          <a:prstGeom prst="roundRect">
            <a:avLst>
              <a:gd name="adj" fmla="val 16667"/>
            </a:avLst>
          </a:prstGeom>
          <a:noFill/>
          <a:ln w="19050" algn="ctr">
            <a:solidFill>
              <a:srgbClr val="FF0000"/>
            </a:solidFill>
            <a:round/>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ectangle 1"/>
          <p:cNvSpPr/>
          <p:nvPr/>
        </p:nvSpPr>
        <p:spPr bwMode="auto">
          <a:xfrm>
            <a:off x="528636" y="2743200"/>
            <a:ext cx="7968069" cy="2530397"/>
          </a:xfrm>
          <a:prstGeom prst="rect">
            <a:avLst/>
          </a:prstGeom>
          <a:no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6809" b="25048"/>
          <a:stretch/>
        </p:blipFill>
        <p:spPr bwMode="auto">
          <a:xfrm>
            <a:off x="528636" y="1066800"/>
            <a:ext cx="3768505" cy="106576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b="35549"/>
          <a:stretch/>
        </p:blipFill>
        <p:spPr bwMode="auto">
          <a:xfrm>
            <a:off x="4857213" y="1066800"/>
            <a:ext cx="3639492" cy="106576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4852449" y="1524001"/>
            <a:ext cx="3586164" cy="608562"/>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Rounded Rectangle 18"/>
          <p:cNvSpPr/>
          <p:nvPr/>
        </p:nvSpPr>
        <p:spPr bwMode="auto">
          <a:xfrm>
            <a:off x="528636" y="1599681"/>
            <a:ext cx="3657600" cy="266440"/>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58329570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98" y="3124200"/>
            <a:ext cx="7872794" cy="1781175"/>
          </a:xfrm>
          <a:prstGeom prst="rect">
            <a:avLst/>
          </a:prstGeom>
          <a:noFill/>
          <a:ln w="9525">
            <a:solidFill>
              <a:schemeClr val="bg1"/>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363" name="Rectangle 2"/>
          <p:cNvSpPr>
            <a:spLocks noGrp="1" noChangeArrowheads="1"/>
          </p:cNvSpPr>
          <p:nvPr>
            <p:ph type="title"/>
          </p:nvPr>
        </p:nvSpPr>
        <p:spPr/>
        <p:txBody>
          <a:bodyPr/>
          <a:lstStyle/>
          <a:p>
            <a:pPr eaLnBrk="1" hangingPunct="1"/>
            <a:r>
              <a:rPr lang="en-US" dirty="0" smtClean="0"/>
              <a:t>Example 2: Conditionally editable</a:t>
            </a:r>
          </a:p>
        </p:txBody>
      </p:sp>
      <p:sp>
        <p:nvSpPr>
          <p:cNvPr id="15365" name="Text Box 14"/>
          <p:cNvSpPr txBox="1">
            <a:spLocks noChangeArrowheads="1"/>
          </p:cNvSpPr>
          <p:nvPr/>
        </p:nvSpPr>
        <p:spPr bwMode="auto">
          <a:xfrm>
            <a:off x="685800" y="990600"/>
            <a:ext cx="782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dirty="0">
                <a:solidFill>
                  <a:schemeClr val="bg1"/>
                </a:solidFill>
              </a:rPr>
              <a:t>Alternate email can be added only if main email exists</a:t>
            </a: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 b="12678"/>
          <a:stretch/>
        </p:blipFill>
        <p:spPr bwMode="auto">
          <a:xfrm>
            <a:off x="694098" y="1539970"/>
            <a:ext cx="3979607" cy="611493"/>
          </a:xfrm>
          <a:prstGeom prst="rect">
            <a:avLst/>
          </a:prstGeom>
          <a:noFill/>
          <a:ln w="9525">
            <a:solidFill>
              <a:schemeClr val="bg1"/>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779" y="1539970"/>
            <a:ext cx="3743325" cy="611493"/>
          </a:xfrm>
          <a:prstGeom prst="rect">
            <a:avLst/>
          </a:prstGeom>
          <a:noFill/>
          <a:ln w="9525">
            <a:solidFill>
              <a:schemeClr val="bg1"/>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685800" y="1845716"/>
            <a:ext cx="3810000" cy="305747"/>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4787900" y="1845716"/>
            <a:ext cx="3743325" cy="305747"/>
          </a:xfrm>
          <a:prstGeom prst="roundRect">
            <a:avLst/>
          </a:prstGeom>
          <a:noFill/>
          <a:ln w="19050" algn="ctr">
            <a:solidFill>
              <a:srgbClr val="00B05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990600" y="3814765"/>
            <a:ext cx="7239000" cy="252411"/>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1" name="Rounded Rectangle 20"/>
          <p:cNvSpPr/>
          <p:nvPr/>
        </p:nvSpPr>
        <p:spPr bwMode="auto">
          <a:xfrm>
            <a:off x="990600" y="4652964"/>
            <a:ext cx="7239000" cy="252411"/>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p:nvPr/>
        </p:nvCxnSpPr>
        <p:spPr bwMode="auto">
          <a:xfrm>
            <a:off x="7772400" y="4067176"/>
            <a:ext cx="0" cy="585788"/>
          </a:xfrm>
          <a:prstGeom prst="straightConnector1">
            <a:avLst/>
          </a:prstGeom>
          <a:noFill/>
          <a:ln w="19050" cap="flat" cmpd="sng" algn="ctr">
            <a:solidFill>
              <a:srgbClr val="FF0000"/>
            </a:solidFill>
            <a:prstDash val="solid"/>
            <a:round/>
            <a:headEnd type="none" w="med" len="med"/>
            <a:tailEnd type="arrow"/>
          </a:ln>
          <a:effectLst/>
        </p:spPr>
      </p:cxnSp>
      <p:sp>
        <p:nvSpPr>
          <p:cNvPr id="13" name="Text Box 14"/>
          <p:cNvSpPr txBox="1">
            <a:spLocks noChangeArrowheads="1"/>
          </p:cNvSpPr>
          <p:nvPr/>
        </p:nvSpPr>
        <p:spPr bwMode="auto">
          <a:xfrm>
            <a:off x="678712" y="2356247"/>
            <a:ext cx="78200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dirty="0" smtClean="0">
                <a:solidFill>
                  <a:schemeClr val="bg1"/>
                </a:solidFill>
              </a:rPr>
              <a:t>If the condition in the editable property is met, then the value for the Alternate Email field is added</a:t>
            </a:r>
            <a:endParaRPr lang="en-US" sz="2000" dirty="0">
              <a:solidFill>
                <a:schemeClr val="bg1"/>
              </a:solidFill>
            </a:endParaRPr>
          </a:p>
        </p:txBody>
      </p:sp>
    </p:spTree>
    <p:extLst>
      <p:ext uri="{BB962C8B-B14F-4D97-AF65-F5344CB8AC3E}">
        <p14:creationId xmlns:p14="http://schemas.microsoft.com/office/powerpoint/2010/main" val="16538898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55" y="2971800"/>
            <a:ext cx="7495383" cy="21415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Rectangle 2"/>
          <p:cNvSpPr>
            <a:spLocks noGrp="1" noChangeArrowheads="1"/>
          </p:cNvSpPr>
          <p:nvPr>
            <p:ph type="title"/>
          </p:nvPr>
        </p:nvSpPr>
        <p:spPr/>
        <p:txBody>
          <a:bodyPr/>
          <a:lstStyle/>
          <a:p>
            <a:pPr eaLnBrk="1" hangingPunct="1"/>
            <a:r>
              <a:rPr lang="en-US" dirty="0" smtClean="0"/>
              <a:t>Example 3: Conditionally required</a:t>
            </a:r>
          </a:p>
        </p:txBody>
      </p:sp>
      <p:sp>
        <p:nvSpPr>
          <p:cNvPr id="16389" name="Text Box 11"/>
          <p:cNvSpPr txBox="1">
            <a:spLocks noChangeArrowheads="1"/>
          </p:cNvSpPr>
          <p:nvPr/>
        </p:nvSpPr>
        <p:spPr bwMode="auto">
          <a:xfrm>
            <a:off x="661988" y="2301875"/>
            <a:ext cx="8008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a:solidFill>
                  <a:schemeClr val="bg1"/>
                </a:solidFill>
              </a:rPr>
              <a:t>State is not required unless a driver's license number is provided</a:t>
            </a:r>
          </a:p>
        </p:txBody>
      </p:sp>
      <p:sp>
        <p:nvSpPr>
          <p:cNvPr id="16390" name="AutoShape 12"/>
          <p:cNvSpPr>
            <a:spLocks noChangeArrowheads="1"/>
          </p:cNvSpPr>
          <p:nvPr/>
        </p:nvSpPr>
        <p:spPr bwMode="auto">
          <a:xfrm>
            <a:off x="994842" y="4572000"/>
            <a:ext cx="7082358" cy="304800"/>
          </a:xfrm>
          <a:prstGeom prst="roundRect">
            <a:avLst>
              <a:gd name="adj" fmla="val 16667"/>
            </a:avLst>
          </a:prstGeom>
          <a:noFill/>
          <a:ln w="19050" algn="ctr">
            <a:solidFill>
              <a:srgbClr val="FF0000"/>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3404" y="1339596"/>
            <a:ext cx="3724796" cy="87020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555" y="1339595"/>
            <a:ext cx="3899187" cy="87020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Freeform 59"/>
          <p:cNvSpPr>
            <a:spLocks/>
          </p:cNvSpPr>
          <p:nvPr/>
        </p:nvSpPr>
        <p:spPr bwMode="auto">
          <a:xfrm>
            <a:off x="5881167" y="1802600"/>
            <a:ext cx="406094" cy="288195"/>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Freeform 60"/>
          <p:cNvSpPr>
            <a:spLocks/>
          </p:cNvSpPr>
          <p:nvPr/>
        </p:nvSpPr>
        <p:spPr bwMode="auto">
          <a:xfrm>
            <a:off x="2317017" y="1757080"/>
            <a:ext cx="470068" cy="294027"/>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TextBox 1"/>
          <p:cNvSpPr txBox="1"/>
          <p:nvPr/>
        </p:nvSpPr>
        <p:spPr>
          <a:xfrm>
            <a:off x="2760504" y="1514405"/>
            <a:ext cx="914400" cy="288195"/>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null</a:t>
            </a:r>
          </a:p>
        </p:txBody>
      </p:sp>
    </p:spTree>
    <p:extLst>
      <p:ext uri="{BB962C8B-B14F-4D97-AF65-F5344CB8AC3E}">
        <p14:creationId xmlns:p14="http://schemas.microsoft.com/office/powerpoint/2010/main" val="143282236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25" y="4267200"/>
            <a:ext cx="8532813" cy="2000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6232"/>
          <a:stretch/>
        </p:blipFill>
        <p:spPr bwMode="auto">
          <a:xfrm>
            <a:off x="4430131" y="3474267"/>
            <a:ext cx="3829391" cy="564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43" y="728898"/>
            <a:ext cx="6469573" cy="163330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Rectangle 2"/>
          <p:cNvSpPr>
            <a:spLocks noGrp="1" noChangeArrowheads="1"/>
          </p:cNvSpPr>
          <p:nvPr>
            <p:ph type="title"/>
          </p:nvPr>
        </p:nvSpPr>
        <p:spPr/>
        <p:txBody>
          <a:bodyPr/>
          <a:lstStyle/>
          <a:p>
            <a:pPr eaLnBrk="1" hangingPunct="1"/>
            <a:r>
              <a:rPr lang="en-US" dirty="0" smtClean="0"/>
              <a:t>Example 4: Label with argument</a:t>
            </a:r>
          </a:p>
        </p:txBody>
      </p:sp>
      <p:sp>
        <p:nvSpPr>
          <p:cNvPr id="17416" name="Line 20"/>
          <p:cNvSpPr>
            <a:spLocks noChangeShapeType="1"/>
          </p:cNvSpPr>
          <p:nvPr/>
        </p:nvSpPr>
        <p:spPr bwMode="auto">
          <a:xfrm flipH="1">
            <a:off x="1904999" y="3888046"/>
            <a:ext cx="2721919" cy="17507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18" name="Text Box 22"/>
          <p:cNvSpPr txBox="1">
            <a:spLocks noChangeArrowheads="1"/>
          </p:cNvSpPr>
          <p:nvPr/>
        </p:nvSpPr>
        <p:spPr bwMode="auto">
          <a:xfrm>
            <a:off x="534988" y="3208338"/>
            <a:ext cx="3641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a:solidFill>
                  <a:schemeClr val="bg1"/>
                </a:solidFill>
              </a:rPr>
              <a:t>Label should be "Addresses" plus the number of addresses in </a:t>
            </a:r>
            <a:r>
              <a:rPr lang="en-US" sz="2000" dirty="0" smtClean="0">
                <a:solidFill>
                  <a:schemeClr val="bg1"/>
                </a:solidFill>
              </a:rPr>
              <a:t>parenthesis </a:t>
            </a:r>
            <a:endParaRPr lang="en-US" sz="2000" dirty="0">
              <a:solidFill>
                <a:schemeClr val="bg1"/>
              </a:solidFill>
            </a:endParaRPr>
          </a:p>
        </p:txBody>
      </p:sp>
      <p:sp>
        <p:nvSpPr>
          <p:cNvPr id="2" name="Rounded Rectangle 1"/>
          <p:cNvSpPr/>
          <p:nvPr/>
        </p:nvSpPr>
        <p:spPr bwMode="auto">
          <a:xfrm>
            <a:off x="4626919" y="3682858"/>
            <a:ext cx="3526481" cy="205188"/>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762000" y="5638800"/>
            <a:ext cx="1142999" cy="381000"/>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 name="Straight Arrow Connector 4"/>
          <p:cNvCxnSpPr/>
          <p:nvPr/>
        </p:nvCxnSpPr>
        <p:spPr bwMode="auto">
          <a:xfrm>
            <a:off x="5257800" y="2170929"/>
            <a:ext cx="0" cy="1303338"/>
          </a:xfrm>
          <a:prstGeom prst="straightConnector1">
            <a:avLst/>
          </a:prstGeom>
          <a:noFill/>
          <a:ln w="19050" cap="flat" cmpd="sng" algn="ctr">
            <a:solidFill>
              <a:srgbClr val="FF0000"/>
            </a:solidFill>
            <a:prstDash val="solid"/>
            <a:round/>
            <a:headEnd type="none" w="med" len="med"/>
            <a:tailEnd type="arrow"/>
          </a:ln>
          <a:effectLst/>
        </p:spPr>
      </p:cxnSp>
      <p:sp>
        <p:nvSpPr>
          <p:cNvPr id="4" name="Rounded Rectangle 3"/>
          <p:cNvSpPr/>
          <p:nvPr/>
        </p:nvSpPr>
        <p:spPr bwMode="auto">
          <a:xfrm>
            <a:off x="1752600" y="1981200"/>
            <a:ext cx="5236116" cy="189729"/>
          </a:xfrm>
          <a:prstGeom prst="roundRect">
            <a:avLst/>
          </a:prstGeom>
          <a:noFill/>
          <a:ln w="19050" algn="ctr">
            <a:solidFill>
              <a:srgbClr val="FF0000"/>
            </a:solidFill>
            <a:round/>
            <a:headEnd/>
            <a:tailEnd/>
          </a:ln>
          <a:effectLst>
            <a:outerShdw blurRad="63500" sx="102000" sy="102000" algn="ct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5864268" y="3075373"/>
            <a:ext cx="1905000" cy="265929"/>
          </a:xfrm>
          <a:prstGeom prst="rect">
            <a:avLst/>
          </a:prstGeom>
          <a:noFill/>
        </p:spPr>
        <p:txBody>
          <a:bodyPr wrap="none" rtlCol="0">
            <a:noAutofit/>
          </a:bodyPr>
          <a:lstStyle/>
          <a:p>
            <a:r>
              <a:rPr lang="en-US" smtClean="0">
                <a:solidFill>
                  <a:srgbClr val="C00000"/>
                </a:solidFill>
                <a:latin typeface="Arial" pitchFamily="32" charset="0"/>
                <a:cs typeface="Arial" pitchFamily="32" charset="0"/>
              </a:rPr>
              <a:t>Display key</a:t>
            </a:r>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24178122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Partial page update</a:t>
            </a:r>
          </a:p>
          <a:p>
            <a:r>
              <a:rPr lang="en-US" dirty="0">
                <a:solidFill>
                  <a:schemeClr val="bg1"/>
                </a:solidFill>
              </a:rPr>
              <a:t>Configuring targeted </a:t>
            </a:r>
            <a:r>
              <a:rPr lang="en-US" dirty="0" smtClean="0">
                <a:solidFill>
                  <a:schemeClr val="bg1"/>
                </a:solidFill>
              </a:rPr>
              <a:t>Post On Change</a:t>
            </a:r>
            <a:endParaRPr lang="en-US" dirty="0">
              <a:solidFill>
                <a:schemeClr val="bg1"/>
              </a:solidFill>
            </a:endParaRPr>
          </a:p>
          <a:p>
            <a:pPr>
              <a:lnSpc>
                <a:spcPct val="100000"/>
              </a:lnSpc>
              <a:spcAft>
                <a:spcPts val="0"/>
              </a:spcAft>
            </a:pPr>
            <a:r>
              <a:rPr lang="en-US" dirty="0"/>
              <a:t>Replacing client </a:t>
            </a:r>
            <a:r>
              <a:rPr lang="en-US" dirty="0" smtClean="0"/>
              <a:t>reflection</a:t>
            </a:r>
            <a:endParaRPr lang="en-US" dirty="0"/>
          </a:p>
        </p:txBody>
      </p:sp>
    </p:spTree>
    <p:extLst>
      <p:ext uri="{BB962C8B-B14F-4D97-AF65-F5344CB8AC3E}">
        <p14:creationId xmlns:p14="http://schemas.microsoft.com/office/powerpoint/2010/main" val="360349839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599" y="882402"/>
            <a:ext cx="4760929" cy="278816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Title 7"/>
          <p:cNvSpPr>
            <a:spLocks noGrp="1"/>
          </p:cNvSpPr>
          <p:nvPr>
            <p:ph type="title"/>
          </p:nvPr>
        </p:nvSpPr>
        <p:spPr/>
        <p:txBody>
          <a:bodyPr/>
          <a:lstStyle/>
          <a:p>
            <a:r>
              <a:rPr lang="en-US" dirty="0" err="1" smtClean="0"/>
              <a:t>PostOnChange</a:t>
            </a:r>
            <a:r>
              <a:rPr lang="en-US" dirty="0" smtClean="0"/>
              <a:t> tab property </a:t>
            </a:r>
            <a:endParaRPr lang="en-US" dirty="0"/>
          </a:p>
        </p:txBody>
      </p:sp>
      <p:sp>
        <p:nvSpPr>
          <p:cNvPr id="6" name="Content Placeholder 5"/>
          <p:cNvSpPr>
            <a:spLocks noGrp="1"/>
          </p:cNvSpPr>
          <p:nvPr>
            <p:ph sz="half" idx="1"/>
          </p:nvPr>
        </p:nvSpPr>
        <p:spPr/>
        <p:txBody>
          <a:bodyPr/>
          <a:lstStyle/>
          <a:p>
            <a:r>
              <a:rPr lang="en-US" dirty="0"/>
              <a:t>PostOnChange tab property</a:t>
            </a:r>
          </a:p>
          <a:p>
            <a:r>
              <a:rPr lang="en-US" dirty="0"/>
              <a:t>Mark the Enable targeted Post On Change checkbox</a:t>
            </a:r>
          </a:p>
          <a:p>
            <a:r>
              <a:rPr lang="en-US" dirty="0" smtClean="0"/>
              <a:t>Configurable widgets</a:t>
            </a:r>
          </a:p>
          <a:p>
            <a:pPr lvl="1"/>
            <a:r>
              <a:rPr lang="en-US" dirty="0" smtClean="0"/>
              <a:t>Cell</a:t>
            </a:r>
            <a:endParaRPr lang="en-US" dirty="0"/>
          </a:p>
          <a:p>
            <a:pPr lvl="1"/>
            <a:r>
              <a:rPr lang="en-US" dirty="0"/>
              <a:t>Input</a:t>
            </a:r>
          </a:p>
          <a:p>
            <a:pPr lvl="1"/>
            <a:r>
              <a:rPr lang="en-US" dirty="0" smtClean="0"/>
              <a:t>InputGroup</a:t>
            </a:r>
          </a:p>
          <a:p>
            <a:r>
              <a:rPr lang="en-US" dirty="0" smtClean="0"/>
              <a:t>See pcf.xsd for schema support</a:t>
            </a:r>
          </a:p>
          <a:p>
            <a:pPr marL="400050" lvl="1" indent="0">
              <a:buNone/>
            </a:pPr>
            <a:r>
              <a:rPr lang="en-US" dirty="0" smtClean="0"/>
              <a:t/>
            </a:r>
            <a:br>
              <a:rPr lang="en-US" dirty="0" smtClean="0"/>
            </a:br>
            <a:endParaRPr lang="en-US" dirty="0" smtClean="0"/>
          </a:p>
        </p:txBody>
      </p:sp>
      <p:sp>
        <p:nvSpPr>
          <p:cNvPr id="3" name="Content Placeholder 2"/>
          <p:cNvSpPr>
            <a:spLocks noGrp="1"/>
          </p:cNvSpPr>
          <p:nvPr>
            <p:ph idx="10"/>
          </p:nvPr>
        </p:nvSpPr>
        <p:spPr>
          <a:xfrm>
            <a:off x="4038598" y="3962400"/>
            <a:ext cx="4953002" cy="2438400"/>
          </a:xfrm>
        </p:spPr>
        <p:txBody>
          <a:bodyPr/>
          <a:lstStyle/>
          <a:p>
            <a:r>
              <a:rPr lang="en-US" dirty="0" smtClean="0"/>
              <a:t>Three (3) configurable properties</a:t>
            </a:r>
          </a:p>
          <a:p>
            <a:pPr lvl="1"/>
            <a:r>
              <a:rPr lang="en-US" dirty="0" smtClean="0"/>
              <a:t>disablePostOnEnter</a:t>
            </a:r>
          </a:p>
          <a:p>
            <a:pPr lvl="1"/>
            <a:r>
              <a:rPr lang="en-US" dirty="0" smtClean="0"/>
              <a:t>onChange</a:t>
            </a:r>
          </a:p>
          <a:p>
            <a:pPr lvl="1"/>
            <a:r>
              <a:rPr lang="en-US" dirty="0" smtClean="0"/>
              <a:t>target</a:t>
            </a:r>
          </a:p>
          <a:p>
            <a:endParaRPr lang="en-US" dirty="0"/>
          </a:p>
          <a:p>
            <a:endParaRPr lang="en-US" dirty="0"/>
          </a:p>
        </p:txBody>
      </p:sp>
      <p:sp>
        <p:nvSpPr>
          <p:cNvPr id="10" name="Rounded Rectangle 9"/>
          <p:cNvSpPr/>
          <p:nvPr/>
        </p:nvSpPr>
        <p:spPr bwMode="auto">
          <a:xfrm>
            <a:off x="4038599" y="2387696"/>
            <a:ext cx="2743201" cy="283321"/>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921764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&lt;PostOnChange /&gt; XML example</a:t>
            </a:r>
            <a:endParaRPr lang="en-US" dirty="0"/>
          </a:p>
        </p:txBody>
      </p:sp>
      <p:sp>
        <p:nvSpPr>
          <p:cNvPr id="5" name="Content Placeholder 4"/>
          <p:cNvSpPr>
            <a:spLocks noGrp="1"/>
          </p:cNvSpPr>
          <p:nvPr>
            <p:ph idx="1"/>
          </p:nvPr>
        </p:nvSpPr>
        <p:spPr/>
        <p:txBody>
          <a:bodyPr/>
          <a:lstStyle/>
          <a:p>
            <a:r>
              <a:rPr lang="en-US" b="1" dirty="0">
                <a:solidFill>
                  <a:srgbClr val="000000"/>
                </a:solidFill>
                <a:latin typeface="Courier New"/>
                <a:ea typeface="Times New Roman"/>
                <a:cs typeface="Times New Roman"/>
              </a:rPr>
              <a:t>&lt;</a:t>
            </a:r>
            <a:r>
              <a:rPr lang="en-US" b="1" dirty="0">
                <a:solidFill>
                  <a:srgbClr val="000080"/>
                </a:solidFill>
                <a:latin typeface="Courier New"/>
                <a:ea typeface="Times New Roman"/>
                <a:cs typeface="Times New Roman"/>
              </a:rPr>
              <a:t>PostOnChange</a:t>
            </a:r>
            <a:r>
              <a:rPr lang="en-US" b="1" dirty="0">
                <a:solidFill>
                  <a:srgbClr val="000000"/>
                </a:solidFill>
                <a:latin typeface="Courier New"/>
                <a:ea typeface="Times New Roman"/>
                <a:cs typeface="Times New Roman"/>
              </a:rPr>
              <a:t>/&gt;</a:t>
            </a:r>
            <a:r>
              <a:rPr lang="en-US" dirty="0">
                <a:solidFill>
                  <a:srgbClr val="000000"/>
                </a:solidFill>
                <a:latin typeface="Courier New"/>
                <a:ea typeface="Times New Roman"/>
                <a:cs typeface="Times New Roman"/>
              </a:rPr>
              <a:t> </a:t>
            </a:r>
            <a:r>
              <a:rPr lang="en-US" dirty="0" smtClean="0"/>
              <a:t>is </a:t>
            </a:r>
            <a:r>
              <a:rPr lang="en-US" dirty="0"/>
              <a:t>an XML element in PCF</a:t>
            </a:r>
          </a:p>
          <a:p>
            <a:r>
              <a:rPr lang="en-US" dirty="0"/>
              <a:t>Properties in Guidewire Studio are XML attributes</a:t>
            </a:r>
          </a:p>
          <a:p>
            <a:pPr lvl="1"/>
            <a:r>
              <a:rPr lang="en-US" dirty="0"/>
              <a:t>disablePostOnEnter</a:t>
            </a:r>
          </a:p>
          <a:p>
            <a:pPr lvl="1"/>
            <a:r>
              <a:rPr lang="en-US" dirty="0"/>
              <a:t>onChange</a:t>
            </a:r>
          </a:p>
          <a:p>
            <a:pPr lvl="1"/>
            <a:r>
              <a:rPr lang="en-US" dirty="0"/>
              <a:t>target</a:t>
            </a:r>
          </a:p>
          <a:p>
            <a:pPr marL="0" indent="0">
              <a:buNone/>
            </a:pPr>
            <a:endParaRPr lang="en-US" dirty="0"/>
          </a:p>
        </p:txBody>
      </p:sp>
      <p:sp>
        <p:nvSpPr>
          <p:cNvPr id="6" name="Rectangle 5"/>
          <p:cNvSpPr/>
          <p:nvPr/>
        </p:nvSpPr>
        <p:spPr bwMode="auto">
          <a:xfrm>
            <a:off x="533399" y="845176"/>
            <a:ext cx="293099" cy="2322174"/>
          </a:xfrm>
          <a:prstGeom prst="rect">
            <a:avLst/>
          </a:prstGeom>
          <a:solidFill>
            <a:schemeClr val="tx1">
              <a:lumMod val="65000"/>
            </a:schemeClr>
          </a:solidFill>
          <a:ln w="19050" algn="ctr">
            <a:solidFill>
              <a:schemeClr val="tx1">
                <a:lumMod val="6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Rectangle 1"/>
          <p:cNvSpPr/>
          <p:nvPr/>
        </p:nvSpPr>
        <p:spPr>
          <a:xfrm>
            <a:off x="533399" y="845175"/>
            <a:ext cx="8382001" cy="2322174"/>
          </a:xfrm>
          <a:prstGeom prst="rect">
            <a:avLst/>
          </a:prstGeom>
          <a:ln>
            <a:solidFill>
              <a:schemeClr val="bg1"/>
            </a:solidFill>
          </a:ln>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urier New"/>
                <a:ea typeface="Times New Roman"/>
                <a:cs typeface="Times New Roman"/>
              </a:rPr>
              <a:t>1</a:t>
            </a:r>
            <a:r>
              <a:rPr lang="en-US" b="1" dirty="0" smtClean="0">
                <a:solidFill>
                  <a:srgbClr val="000000"/>
                </a:solidFill>
                <a:latin typeface="Courier New"/>
                <a:ea typeface="Times New Roman"/>
                <a:cs typeface="Times New Roman"/>
              </a:rPr>
              <a:t>  &lt;</a:t>
            </a:r>
            <a:r>
              <a:rPr lang="en-US" b="1" dirty="0">
                <a:solidFill>
                  <a:srgbClr val="000080"/>
                </a:solidFill>
                <a:latin typeface="Courier New"/>
                <a:ea typeface="Times New Roman"/>
                <a:cs typeface="Times New Roman"/>
              </a:rPr>
              <a:t>Input</a:t>
            </a:r>
            <a:r>
              <a:rPr lang="en-US" dirty="0">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2</a:t>
            </a:r>
            <a:r>
              <a:rPr lang="en-US" dirty="0" smtClean="0">
                <a:latin typeface="Courier New"/>
                <a:ea typeface="Times New Roman"/>
                <a:cs typeface="Times New Roman"/>
              </a:rPr>
              <a:t>      </a:t>
            </a:r>
            <a:r>
              <a:rPr lang="en-US" b="1" dirty="0" smtClean="0">
                <a:solidFill>
                  <a:srgbClr val="0000FF"/>
                </a:solidFill>
                <a:latin typeface="Courier New"/>
                <a:ea typeface="Times New Roman"/>
                <a:cs typeface="Times New Roman"/>
              </a:rPr>
              <a:t>editable</a:t>
            </a:r>
            <a:r>
              <a:rPr lang="en-US" b="1" dirty="0">
                <a:solidFill>
                  <a:srgbClr val="0000FF"/>
                </a:solidFill>
                <a:latin typeface="Courier New"/>
                <a:ea typeface="Times New Roman"/>
                <a:cs typeface="Times New Roman"/>
              </a:rPr>
              <a:t>=</a:t>
            </a:r>
            <a:r>
              <a:rPr lang="en-US" b="1" dirty="0">
                <a:solidFill>
                  <a:srgbClr val="008000"/>
                </a:solidFill>
                <a:latin typeface="Courier New"/>
                <a:ea typeface="Times New Roman"/>
                <a:cs typeface="Times New Roman"/>
              </a:rPr>
              <a:t>"true"</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3</a:t>
            </a:r>
            <a:r>
              <a:rPr lang="en-US" dirty="0" smtClean="0">
                <a:latin typeface="Courier New"/>
                <a:ea typeface="Times New Roman"/>
                <a:cs typeface="Times New Roman"/>
              </a:rPr>
              <a:t>      </a:t>
            </a:r>
            <a:r>
              <a:rPr lang="en-US" b="1" dirty="0">
                <a:solidFill>
                  <a:srgbClr val="0000FF"/>
                </a:solidFill>
                <a:latin typeface="Courier New"/>
                <a:ea typeface="Times New Roman"/>
                <a:cs typeface="Times New Roman"/>
              </a:rPr>
              <a:t>id=</a:t>
            </a:r>
            <a:r>
              <a:rPr lang="en-US" b="1" dirty="0">
                <a:solidFill>
                  <a:srgbClr val="008000"/>
                </a:solidFill>
                <a:latin typeface="Courier New"/>
                <a:ea typeface="Times New Roman"/>
                <a:cs typeface="Times New Roman"/>
              </a:rPr>
              <a:t>"</a:t>
            </a:r>
            <a:r>
              <a:rPr lang="en-US" b="1" dirty="0" err="1">
                <a:solidFill>
                  <a:srgbClr val="008000"/>
                </a:solidFill>
                <a:latin typeface="Courier New"/>
                <a:ea typeface="Times New Roman"/>
                <a:cs typeface="Times New Roman"/>
              </a:rPr>
              <a:t>DriversLicense</a:t>
            </a:r>
            <a:r>
              <a:rPr lang="en-US" b="1" dirty="0">
                <a:solidFill>
                  <a:srgbClr val="008000"/>
                </a:solidFill>
                <a:latin typeface="Courier New"/>
                <a:ea typeface="Times New Roman"/>
                <a:cs typeface="Times New Roman"/>
              </a:rPr>
              <a:t>"</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4</a:t>
            </a:r>
            <a:r>
              <a:rPr lang="en-US" dirty="0" smtClean="0">
                <a:latin typeface="Courier New"/>
                <a:ea typeface="Times New Roman"/>
                <a:cs typeface="Times New Roman"/>
              </a:rPr>
              <a:t>      </a:t>
            </a:r>
            <a:r>
              <a:rPr lang="en-US" b="1" dirty="0">
                <a:solidFill>
                  <a:srgbClr val="0000FF"/>
                </a:solidFill>
                <a:latin typeface="Courier New"/>
                <a:ea typeface="Times New Roman"/>
                <a:cs typeface="Times New Roman"/>
              </a:rPr>
              <a:t>label=</a:t>
            </a:r>
            <a:r>
              <a:rPr lang="en-US" b="1" dirty="0">
                <a:solidFill>
                  <a:srgbClr val="008000"/>
                </a:solidFill>
                <a:latin typeface="Courier New"/>
                <a:ea typeface="Times New Roman"/>
                <a:cs typeface="Times New Roman"/>
              </a:rPr>
              <a:t>"</a:t>
            </a:r>
            <a:r>
              <a:rPr lang="en-US" b="1" dirty="0" err="1">
                <a:solidFill>
                  <a:srgbClr val="008000"/>
                </a:solidFill>
                <a:latin typeface="Courier New"/>
                <a:ea typeface="Times New Roman"/>
                <a:cs typeface="Times New Roman"/>
              </a:rPr>
              <a:t>displaykey.training.DriversLicense</a:t>
            </a:r>
            <a:r>
              <a:rPr lang="en-US" b="1" dirty="0">
                <a:solidFill>
                  <a:srgbClr val="008000"/>
                </a:solidFill>
                <a:latin typeface="Courier New"/>
                <a:ea typeface="Times New Roman"/>
                <a:cs typeface="Times New Roman"/>
              </a:rPr>
              <a:t>"</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5</a:t>
            </a:r>
            <a:r>
              <a:rPr lang="en-US" dirty="0" smtClean="0">
                <a:latin typeface="Courier New"/>
                <a:ea typeface="Times New Roman"/>
                <a:cs typeface="Times New Roman"/>
              </a:rPr>
              <a:t>      </a:t>
            </a:r>
            <a:r>
              <a:rPr lang="en-US" b="1" dirty="0">
                <a:solidFill>
                  <a:srgbClr val="0000FF"/>
                </a:solidFill>
                <a:latin typeface="Courier New"/>
                <a:ea typeface="Times New Roman"/>
                <a:cs typeface="Times New Roman"/>
              </a:rPr>
              <a:t>value=</a:t>
            </a:r>
            <a:r>
              <a:rPr lang="en-US" b="1" dirty="0">
                <a:solidFill>
                  <a:srgbClr val="008000"/>
                </a:solidFill>
                <a:latin typeface="Courier New"/>
                <a:ea typeface="Times New Roman"/>
                <a:cs typeface="Times New Roman"/>
              </a:rPr>
              <a:t>"(</a:t>
            </a:r>
            <a:r>
              <a:rPr lang="en-US" b="1" dirty="0" err="1">
                <a:solidFill>
                  <a:srgbClr val="008000"/>
                </a:solidFill>
                <a:latin typeface="Courier New"/>
                <a:ea typeface="Times New Roman"/>
                <a:cs typeface="Times New Roman"/>
              </a:rPr>
              <a:t>anABContact</a:t>
            </a:r>
            <a:r>
              <a:rPr lang="en-US" b="1" dirty="0">
                <a:solidFill>
                  <a:srgbClr val="008000"/>
                </a:solidFill>
                <a:latin typeface="Courier New"/>
                <a:ea typeface="Times New Roman"/>
                <a:cs typeface="Times New Roman"/>
              </a:rPr>
              <a:t> as ABPerson).</a:t>
            </a:r>
            <a:r>
              <a:rPr lang="en-US" b="1" dirty="0" err="1">
                <a:solidFill>
                  <a:srgbClr val="008000"/>
                </a:solidFill>
                <a:latin typeface="Courier New"/>
                <a:ea typeface="Times New Roman"/>
                <a:cs typeface="Times New Roman"/>
              </a:rPr>
              <a:t>LicenseNumber</a:t>
            </a:r>
            <a:r>
              <a:rPr lang="en-US" b="1" dirty="0">
                <a:solidFill>
                  <a:srgbClr val="008000"/>
                </a:solidFill>
                <a:latin typeface="Courier New"/>
                <a:ea typeface="Times New Roman"/>
                <a:cs typeface="Times New Roman"/>
              </a:rPr>
              <a:t>"</a:t>
            </a:r>
            <a:r>
              <a:rPr lang="en-US" dirty="0">
                <a:solidFill>
                  <a:srgbClr val="000000"/>
                </a:solidFill>
                <a:latin typeface="Courier New"/>
                <a:ea typeface="Times New Roman"/>
                <a:cs typeface="Times New Roman"/>
              </a:rPr>
              <a:t>&gt;</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6</a:t>
            </a:r>
            <a:r>
              <a:rPr lang="en-US" dirty="0" smtClean="0">
                <a:latin typeface="Courier New"/>
                <a:ea typeface="Times New Roman"/>
                <a:cs typeface="Times New Roman"/>
              </a:rPr>
              <a:t>    </a:t>
            </a:r>
            <a:r>
              <a:rPr lang="en-US" b="1" dirty="0">
                <a:solidFill>
                  <a:srgbClr val="000000"/>
                </a:solidFill>
                <a:latin typeface="Courier New"/>
                <a:ea typeface="Times New Roman"/>
                <a:cs typeface="Times New Roman"/>
              </a:rPr>
              <a:t>&lt;</a:t>
            </a:r>
            <a:r>
              <a:rPr lang="en-US" b="1" dirty="0">
                <a:solidFill>
                  <a:srgbClr val="000080"/>
                </a:solidFill>
                <a:latin typeface="Courier New"/>
                <a:ea typeface="Times New Roman"/>
                <a:cs typeface="Times New Roman"/>
              </a:rPr>
              <a:t>PostOnChange</a:t>
            </a:r>
            <a:r>
              <a:rPr lang="en-US" b="1" dirty="0">
                <a:solidFill>
                  <a:srgbClr val="000000"/>
                </a:solidFill>
                <a:latin typeface="Courier New"/>
                <a:ea typeface="Times New Roman"/>
                <a:cs typeface="Times New Roman"/>
              </a:rPr>
              <a:t>/&gt;</a:t>
            </a:r>
            <a:r>
              <a:rPr lang="en-US" dirty="0">
                <a:solidFill>
                  <a:srgbClr val="000000"/>
                </a:solidFill>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urier New"/>
                <a:ea typeface="Times New Roman"/>
                <a:cs typeface="Times New Roman"/>
              </a:rPr>
              <a:t>7</a:t>
            </a:r>
            <a:r>
              <a:rPr lang="en-US" b="1" dirty="0" smtClean="0">
                <a:solidFill>
                  <a:srgbClr val="000000"/>
                </a:solidFill>
                <a:latin typeface="Courier New"/>
                <a:ea typeface="Times New Roman"/>
                <a:cs typeface="Times New Roman"/>
              </a:rPr>
              <a:t>  &lt;/</a:t>
            </a:r>
            <a:r>
              <a:rPr lang="en-US" b="1" dirty="0">
                <a:solidFill>
                  <a:srgbClr val="000080"/>
                </a:solidFill>
                <a:latin typeface="Courier New"/>
                <a:ea typeface="Times New Roman"/>
                <a:cs typeface="Times New Roman"/>
              </a:rPr>
              <a:t>Input</a:t>
            </a:r>
            <a:r>
              <a:rPr lang="en-US" b="1" dirty="0">
                <a:solidFill>
                  <a:srgbClr val="000000"/>
                </a:solidFill>
                <a:latin typeface="Courier New"/>
                <a:ea typeface="Times New Roman"/>
                <a:cs typeface="Times New Roman"/>
              </a:rPr>
              <a:t>&gt;</a:t>
            </a:r>
            <a:endParaRPr lang="en-US" b="1" dirty="0"/>
          </a:p>
        </p:txBody>
      </p:sp>
    </p:spTree>
    <p:extLst>
      <p:ext uri="{BB962C8B-B14F-4D97-AF65-F5344CB8AC3E}">
        <p14:creationId xmlns:p14="http://schemas.microsoft.com/office/powerpoint/2010/main" val="425123586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Post On Change</a:t>
            </a:r>
            <a:endParaRPr lang="en-US" dirty="0"/>
          </a:p>
        </p:txBody>
      </p:sp>
      <p:sp>
        <p:nvSpPr>
          <p:cNvPr id="7" name="Content Placeholder 6"/>
          <p:cNvSpPr>
            <a:spLocks noGrp="1"/>
          </p:cNvSpPr>
          <p:nvPr>
            <p:ph sz="half" idx="2"/>
          </p:nvPr>
        </p:nvSpPr>
        <p:spPr/>
        <p:txBody>
          <a:bodyPr/>
          <a:lstStyle/>
          <a:p>
            <a:r>
              <a:rPr lang="en-US" dirty="0" smtClean="0"/>
              <a:t>Enable targeted Post On Change</a:t>
            </a:r>
            <a:endParaRPr lang="en-US" dirty="0"/>
          </a:p>
          <a:p>
            <a:r>
              <a:rPr lang="en-US" dirty="0" smtClean="0"/>
              <a:t>NO </a:t>
            </a:r>
            <a:r>
              <a:rPr lang="en-US" dirty="0"/>
              <a:t>defined</a:t>
            </a:r>
            <a:br>
              <a:rPr lang="en-US" dirty="0"/>
            </a:br>
            <a:r>
              <a:rPr lang="en-US" dirty="0"/>
              <a:t>properties</a:t>
            </a:r>
          </a:p>
          <a:p>
            <a:endParaRPr lang="en-US" dirty="0"/>
          </a:p>
        </p:txBody>
      </p:sp>
      <p:sp>
        <p:nvSpPr>
          <p:cNvPr id="8" name="Content Placeholder 7"/>
          <p:cNvSpPr>
            <a:spLocks noGrp="1"/>
          </p:cNvSpPr>
          <p:nvPr>
            <p:ph idx="10"/>
          </p:nvPr>
        </p:nvSpPr>
        <p:spPr>
          <a:xfrm>
            <a:off x="678180" y="4038600"/>
            <a:ext cx="8321040" cy="2362200"/>
          </a:xfrm>
        </p:spPr>
        <p:txBody>
          <a:bodyPr/>
          <a:lstStyle/>
          <a:p>
            <a:r>
              <a:rPr lang="en-US" dirty="0"/>
              <a:t>Data Behavior</a:t>
            </a:r>
          </a:p>
          <a:p>
            <a:pPr lvl="1"/>
            <a:r>
              <a:rPr lang="en-US" dirty="0" smtClean="0"/>
              <a:t>Refresh of user-editable data</a:t>
            </a:r>
            <a:endParaRPr lang="en-US" dirty="0"/>
          </a:p>
          <a:p>
            <a:pPr lvl="1"/>
            <a:r>
              <a:rPr lang="en-US" dirty="0"/>
              <a:t>No data committed</a:t>
            </a:r>
          </a:p>
          <a:p>
            <a:r>
              <a:rPr lang="en-US" dirty="0"/>
              <a:t>Layout Behavior</a:t>
            </a:r>
          </a:p>
          <a:p>
            <a:pPr lvl="1"/>
            <a:r>
              <a:rPr lang="en-US" dirty="0"/>
              <a:t>Entire page layout re-rendered</a:t>
            </a:r>
          </a:p>
          <a:p>
            <a:pPr lvl="1"/>
            <a:r>
              <a:rPr lang="en-US" dirty="0"/>
              <a:t>northPanel, westPanel, centerPanel, and </a:t>
            </a:r>
            <a:r>
              <a:rPr lang="en-US" dirty="0" smtClean="0"/>
              <a:t>southPanel</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90599"/>
            <a:ext cx="5334000" cy="29381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ounded Rectangle 2"/>
          <p:cNvSpPr/>
          <p:nvPr/>
        </p:nvSpPr>
        <p:spPr bwMode="auto">
          <a:xfrm>
            <a:off x="533401" y="2459655"/>
            <a:ext cx="2667000" cy="359745"/>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3505200" y="2154855"/>
            <a:ext cx="1333500" cy="359745"/>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122025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Identify </a:t>
            </a:r>
            <a:r>
              <a:rPr lang="en-US" dirty="0"/>
              <a:t>common ways to configure </a:t>
            </a:r>
            <a:r>
              <a:rPr lang="en-US" dirty="0" smtClean="0"/>
              <a:t>a partial </a:t>
            </a:r>
            <a:r>
              <a:rPr lang="en-US" dirty="0"/>
              <a:t>page </a:t>
            </a:r>
            <a:r>
              <a:rPr lang="en-US" dirty="0" smtClean="0"/>
              <a:t>update</a:t>
            </a:r>
            <a:endParaRPr lang="en-US" dirty="0"/>
          </a:p>
          <a:p>
            <a:pPr lvl="1"/>
            <a:r>
              <a:rPr lang="en-US" dirty="0"/>
              <a:t>Enable targeted </a:t>
            </a:r>
            <a:r>
              <a:rPr lang="en-US" dirty="0" smtClean="0"/>
              <a:t>Post On Change </a:t>
            </a:r>
            <a:r>
              <a:rPr lang="en-US" dirty="0"/>
              <a:t>for an input and define properties that are best performing</a:t>
            </a:r>
          </a:p>
          <a:p>
            <a:pPr lvl="1"/>
            <a:r>
              <a:rPr lang="en-US" dirty="0" smtClean="0"/>
              <a:t>Differentiate </a:t>
            </a:r>
            <a:r>
              <a:rPr lang="en-US" dirty="0"/>
              <a:t>between targeted </a:t>
            </a:r>
            <a:r>
              <a:rPr lang="en-US" dirty="0" smtClean="0"/>
              <a:t>Post On Change </a:t>
            </a:r>
            <a:r>
              <a:rPr lang="en-US" dirty="0"/>
              <a:t>and client reflection</a:t>
            </a:r>
          </a:p>
          <a:p>
            <a:pPr lvl="1"/>
            <a:r>
              <a:rPr lang="en-US" dirty="0"/>
              <a:t>Replace client reflection with targeted </a:t>
            </a:r>
            <a:r>
              <a:rPr lang="en-US" dirty="0" smtClean="0"/>
              <a:t>Post On Change</a:t>
            </a:r>
            <a:endParaRPr lang="en-US" dirty="0"/>
          </a:p>
          <a:p>
            <a:pPr lvl="1"/>
            <a:endParaRPr lang="en-US" dirty="0"/>
          </a:p>
        </p:txBody>
      </p:sp>
    </p:spTree>
    <p:extLst>
      <p:ext uri="{BB962C8B-B14F-4D97-AF65-F5344CB8AC3E}">
        <p14:creationId xmlns:p14="http://schemas.microsoft.com/office/powerpoint/2010/main" val="125124857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85800"/>
            <a:ext cx="4703476" cy="259080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457201" y="2008667"/>
            <a:ext cx="2351737" cy="255521"/>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3047999" y="1691447"/>
            <a:ext cx="1309342" cy="317220"/>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532" name="Rectangle 2"/>
          <p:cNvSpPr>
            <a:spLocks noGrp="1" noChangeArrowheads="1"/>
          </p:cNvSpPr>
          <p:nvPr>
            <p:ph type="title"/>
          </p:nvPr>
        </p:nvSpPr>
        <p:spPr>
          <a:xfrm>
            <a:off x="457201" y="76200"/>
            <a:ext cx="8321040" cy="742951"/>
          </a:xfrm>
        </p:spPr>
        <p:txBody>
          <a:bodyPr/>
          <a:lstStyle/>
          <a:p>
            <a:pPr eaLnBrk="1" hangingPunct="1"/>
            <a:r>
              <a:rPr lang="en-US" dirty="0" err="1" smtClean="0"/>
              <a:t>postOnChange</a:t>
            </a:r>
            <a:r>
              <a:rPr lang="en-US" dirty="0" smtClean="0"/>
              <a:t>: </a:t>
            </a:r>
            <a:r>
              <a:rPr lang="en-US" dirty="0" smtClean="0"/>
              <a:t>No target property</a:t>
            </a:r>
            <a:endParaRPr lang="en-US" dirty="0" smtClean="0"/>
          </a:p>
        </p:txBody>
      </p:sp>
      <p:sp>
        <p:nvSpPr>
          <p:cNvPr id="22541" name="AutoShape 16"/>
          <p:cNvSpPr>
            <a:spLocks noChangeArrowheads="1"/>
          </p:cNvSpPr>
          <p:nvPr/>
        </p:nvSpPr>
        <p:spPr bwMode="auto">
          <a:xfrm rot="10800000" flipH="1">
            <a:off x="4052543" y="5362134"/>
            <a:ext cx="914400" cy="741362"/>
          </a:xfrm>
          <a:prstGeom prst="rightArrow">
            <a:avLst>
              <a:gd name="adj1" fmla="val 50000"/>
              <a:gd name="adj2" fmla="val 30835"/>
            </a:avLst>
          </a:prstGeom>
          <a:solidFill>
            <a:srgbClr val="FF99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633" y="5029200"/>
            <a:ext cx="3486967" cy="126264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AutoShape 13"/>
          <p:cNvSpPr>
            <a:spLocks noChangeArrowheads="1"/>
          </p:cNvSpPr>
          <p:nvPr/>
        </p:nvSpPr>
        <p:spPr bwMode="auto">
          <a:xfrm>
            <a:off x="5123634" y="5671097"/>
            <a:ext cx="3291704" cy="272503"/>
          </a:xfrm>
          <a:prstGeom prst="roundRect">
            <a:avLst>
              <a:gd name="adj" fmla="val 16667"/>
            </a:avLst>
          </a:prstGeom>
          <a:noFill/>
          <a:ln w="19050" algn="ctr">
            <a:solidFill>
              <a:srgbClr val="FF0000"/>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173781"/>
            <a:ext cx="3470032" cy="101420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70" y="2000885"/>
            <a:ext cx="4817030" cy="257111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652956"/>
            <a:ext cx="6110932" cy="22384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34207" y="3670687"/>
            <a:ext cx="1295400" cy="983974"/>
          </a:xfrm>
          <a:prstGeom prst="rect">
            <a:avLst/>
          </a:prstGeom>
          <a:noFill/>
        </p:spPr>
        <p:txBody>
          <a:bodyPr wrap="square" rtlCol="0">
            <a:noAutofit/>
          </a:bodyPr>
          <a:lstStyle/>
          <a:p>
            <a:r>
              <a:rPr lang="en-US" dirty="0" smtClean="0">
                <a:solidFill>
                  <a:srgbClr val="FF0000"/>
                </a:solidFill>
                <a:latin typeface="Arial" pitchFamily="32" charset="0"/>
                <a:cs typeface="Arial" pitchFamily="32" charset="0"/>
              </a:rPr>
              <a:t>Advanced property required</a:t>
            </a:r>
          </a:p>
        </p:txBody>
      </p:sp>
      <p:sp>
        <p:nvSpPr>
          <p:cNvPr id="27" name="Rounded Rectangle 26"/>
          <p:cNvSpPr/>
          <p:nvPr/>
        </p:nvSpPr>
        <p:spPr bwMode="auto">
          <a:xfrm>
            <a:off x="2255217" y="4648200"/>
            <a:ext cx="6204801" cy="304800"/>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Curved Connector 6"/>
          <p:cNvCxnSpPr>
            <a:endCxn id="27" idx="1"/>
          </p:cNvCxnSpPr>
          <p:nvPr/>
        </p:nvCxnSpPr>
        <p:spPr bwMode="auto">
          <a:xfrm rot="16200000" flipH="1">
            <a:off x="1900565" y="4445948"/>
            <a:ext cx="359088" cy="350216"/>
          </a:xfrm>
          <a:prstGeom prst="curvedConnector2">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1649994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property </a:t>
            </a:r>
            <a:r>
              <a:rPr lang="en-US" dirty="0" smtClean="0"/>
              <a:t>(preferred)</a:t>
            </a:r>
            <a:endParaRPr lang="en-US" dirty="0"/>
          </a:p>
        </p:txBody>
      </p:sp>
      <p:sp>
        <p:nvSpPr>
          <p:cNvPr id="3" name="Content Placeholder 2"/>
          <p:cNvSpPr>
            <a:spLocks noGrp="1"/>
          </p:cNvSpPr>
          <p:nvPr>
            <p:ph sz="half" idx="1"/>
          </p:nvPr>
        </p:nvSpPr>
        <p:spPr/>
        <p:txBody>
          <a:bodyPr/>
          <a:lstStyle/>
          <a:p>
            <a:r>
              <a:rPr lang="en-US" dirty="0" smtClean="0"/>
              <a:t>Target widget </a:t>
            </a:r>
            <a:r>
              <a:rPr lang="en-US" dirty="0"/>
              <a:t/>
            </a:r>
            <a:br>
              <a:rPr lang="en-US" dirty="0"/>
            </a:br>
            <a:r>
              <a:rPr lang="en-US" dirty="0" smtClean="0"/>
              <a:t>re-rendered</a:t>
            </a:r>
            <a:endParaRPr lang="en-US" dirty="0"/>
          </a:p>
          <a:p>
            <a:r>
              <a:rPr lang="en-US" dirty="0"/>
              <a:t>Refreshes all </a:t>
            </a:r>
            <a:br>
              <a:rPr lang="en-US" dirty="0"/>
            </a:br>
            <a:r>
              <a:rPr lang="en-US" dirty="0"/>
              <a:t>user-editable </a:t>
            </a:r>
            <a:r>
              <a:rPr lang="en-US" dirty="0" smtClean="0"/>
              <a:t/>
            </a:r>
            <a:br>
              <a:rPr lang="en-US" dirty="0" smtClean="0"/>
            </a:br>
            <a:r>
              <a:rPr lang="en-US" dirty="0" smtClean="0"/>
              <a:t>page </a:t>
            </a:r>
            <a:r>
              <a:rPr lang="en-US" dirty="0"/>
              <a:t>data</a:t>
            </a:r>
          </a:p>
          <a:p>
            <a:r>
              <a:rPr lang="en-US" dirty="0" smtClean="0"/>
              <a:t>Example</a:t>
            </a:r>
            <a:r>
              <a:rPr lang="en-US" dirty="0"/>
              <a:t>:</a:t>
            </a:r>
          </a:p>
          <a:p>
            <a:pPr lvl="1"/>
            <a:r>
              <a:rPr lang="en-US" dirty="0" err="1"/>
              <a:t>DriversLicense</a:t>
            </a:r>
            <a:r>
              <a:rPr lang="en-US" dirty="0"/>
              <a:t> </a:t>
            </a:r>
            <a:r>
              <a:rPr lang="en-US" dirty="0" smtClean="0"/>
              <a:t/>
            </a:r>
            <a:br>
              <a:rPr lang="en-US" dirty="0" smtClean="0"/>
            </a:br>
            <a:r>
              <a:rPr lang="en-US" dirty="0" smtClean="0"/>
              <a:t>widget specifies </a:t>
            </a:r>
            <a:br>
              <a:rPr lang="en-US" dirty="0" smtClean="0"/>
            </a:br>
            <a:r>
              <a:rPr lang="en-US" dirty="0" smtClean="0"/>
              <a:t>State as target</a:t>
            </a:r>
            <a:endParaRPr lang="en-US" dirty="0"/>
          </a:p>
          <a:p>
            <a:pPr lvl="1"/>
            <a:r>
              <a:rPr lang="en-US" dirty="0"/>
              <a:t>Partial </a:t>
            </a:r>
            <a:r>
              <a:rPr lang="en-US" dirty="0" smtClean="0"/>
              <a:t>page</a:t>
            </a:r>
            <a:br>
              <a:rPr lang="en-US" dirty="0" smtClean="0"/>
            </a:br>
            <a:r>
              <a:rPr lang="en-US" dirty="0" smtClean="0"/>
              <a:t>update </a:t>
            </a:r>
            <a:r>
              <a:rPr lang="en-US" dirty="0"/>
              <a:t>causes </a:t>
            </a:r>
            <a:r>
              <a:rPr lang="en-US" dirty="0" smtClean="0"/>
              <a:t/>
            </a:r>
            <a:br>
              <a:rPr lang="en-US" dirty="0" smtClean="0"/>
            </a:br>
            <a:r>
              <a:rPr lang="en-US" dirty="0" smtClean="0"/>
              <a:t>re-</a:t>
            </a:r>
            <a:r>
              <a:rPr lang="en-US" dirty="0" err="1" smtClean="0"/>
              <a:t>renderfor</a:t>
            </a:r>
            <a:r>
              <a:rPr lang="en-US" dirty="0" smtClean="0"/>
              <a:t> target </a:t>
            </a:r>
            <a:r>
              <a:rPr lang="en-US" dirty="0"/>
              <a:t>widget</a:t>
            </a:r>
          </a:p>
          <a:p>
            <a:pPr lvl="1"/>
            <a:r>
              <a:rPr lang="en-US" dirty="0"/>
              <a:t>State widget’s required property enabled</a:t>
            </a:r>
          </a:p>
          <a:p>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6922" y="1143000"/>
            <a:ext cx="5524200" cy="2057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119" y="3500430"/>
            <a:ext cx="5472491" cy="13152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 Callout"/>
          <p:cNvSpPr/>
          <p:nvPr/>
        </p:nvSpPr>
        <p:spPr bwMode="auto">
          <a:xfrm>
            <a:off x="5867400" y="5410200"/>
            <a:ext cx="2817377" cy="775387"/>
          </a:xfrm>
          <a:prstGeom prst="wedgeRectCallout">
            <a:avLst>
              <a:gd name="adj1" fmla="val -56377"/>
              <a:gd name="adj2" fmla="val -155793"/>
            </a:avLst>
          </a:prstGeom>
          <a:solidFill>
            <a:schemeClr val="tx1"/>
          </a:solidFill>
          <a:ln w="2540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Validation enabled </a:t>
            </a:r>
            <a:br>
              <a:rPr lang="en-US" b="1" dirty="0" smtClean="0">
                <a:solidFill>
                  <a:srgbClr val="FF0000"/>
                </a:solidFill>
              </a:rPr>
            </a:br>
            <a:r>
              <a:rPr lang="en-US" b="1" dirty="0" smtClean="0">
                <a:solidFill>
                  <a:srgbClr val="FF0000"/>
                </a:solidFill>
              </a:rPr>
              <a:t>with layout re-render</a:t>
            </a:r>
            <a:endParaRPr lang="en-US" b="1" dirty="0">
              <a:solidFill>
                <a:srgbClr val="FF0000"/>
              </a:solidFill>
            </a:endParaRPr>
          </a:p>
        </p:txBody>
      </p:sp>
      <p:sp>
        <p:nvSpPr>
          <p:cNvPr id="12" name="Rounded Rectangle 11"/>
          <p:cNvSpPr/>
          <p:nvPr/>
        </p:nvSpPr>
        <p:spPr bwMode="auto">
          <a:xfrm>
            <a:off x="6324600" y="990600"/>
            <a:ext cx="2410491" cy="381000"/>
          </a:xfrm>
          <a:prstGeom prst="roundRect">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DriversLicense</a:t>
            </a:r>
            <a:endParaRPr lang="en-US" dirty="0">
              <a:solidFill>
                <a:schemeClr val="bg1"/>
              </a:solidFill>
            </a:endParaRPr>
          </a:p>
        </p:txBody>
      </p:sp>
      <p:sp>
        <p:nvSpPr>
          <p:cNvPr id="13" name="arc  InspectionDate"/>
          <p:cNvSpPr/>
          <p:nvPr/>
        </p:nvSpPr>
        <p:spPr bwMode="auto">
          <a:xfrm rot="9563940" flipV="1">
            <a:off x="5346120" y="2912789"/>
            <a:ext cx="1249461" cy="2195388"/>
          </a:xfrm>
          <a:prstGeom prst="arc">
            <a:avLst>
              <a:gd name="adj1" fmla="val 16152205"/>
              <a:gd name="adj2" fmla="val 1311708"/>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Rounded Rectangle 8"/>
          <p:cNvSpPr/>
          <p:nvPr/>
        </p:nvSpPr>
        <p:spPr bwMode="auto">
          <a:xfrm>
            <a:off x="3316270" y="2806213"/>
            <a:ext cx="5522930" cy="363342"/>
          </a:xfrm>
          <a:prstGeom prst="round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117446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a:t>
            </a:r>
            <a:r>
              <a:rPr lang="en-US" dirty="0" err="1"/>
              <a:t>disableOnEnter</a:t>
            </a:r>
            <a:r>
              <a:rPr lang="en-US" dirty="0"/>
              <a:t> </a:t>
            </a:r>
          </a:p>
        </p:txBody>
      </p:sp>
      <p:sp>
        <p:nvSpPr>
          <p:cNvPr id="10" name="Content Placeholder 9"/>
          <p:cNvSpPr>
            <a:spLocks noGrp="1"/>
          </p:cNvSpPr>
          <p:nvPr>
            <p:ph sz="half" idx="2"/>
          </p:nvPr>
        </p:nvSpPr>
        <p:spPr/>
        <p:txBody>
          <a:bodyPr/>
          <a:lstStyle/>
          <a:p>
            <a:r>
              <a:rPr lang="en-US" dirty="0" smtClean="0"/>
              <a:t>Default </a:t>
            </a:r>
            <a:r>
              <a:rPr lang="en-US" dirty="0"/>
              <a:t>is false</a:t>
            </a:r>
          </a:p>
          <a:p>
            <a:r>
              <a:rPr lang="en-US" dirty="0" smtClean="0"/>
              <a:t>If evaluated to true, </a:t>
            </a:r>
            <a:r>
              <a:rPr lang="en-US" b="1" dirty="0" smtClean="0"/>
              <a:t>not</a:t>
            </a:r>
            <a:r>
              <a:rPr lang="en-US" dirty="0" smtClean="0"/>
              <a:t> triggered when page is rendered</a:t>
            </a:r>
          </a:p>
          <a:p>
            <a:endParaRPr lang="en-US" dirty="0" smtClean="0"/>
          </a:p>
          <a:p>
            <a:pPr lvl="1"/>
            <a:endParaRPr lang="en-US" dirty="0" smtClean="0"/>
          </a:p>
          <a:p>
            <a:endParaRPr lang="en-US" dirty="0"/>
          </a:p>
          <a:p>
            <a:endParaRPr lang="en-US" dirty="0" smtClean="0"/>
          </a:p>
          <a:p>
            <a:endParaRPr lang="en-US" dirty="0" smtClean="0"/>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59" y="968195"/>
            <a:ext cx="5334000" cy="2921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8" descr="j0431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9014" flipH="1">
            <a:off x="4117687" y="4088325"/>
            <a:ext cx="1635264" cy="163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 Inspection Field"/>
          <p:cNvPicPr>
            <a:picLocks noChangeAspect="1" noChangeArrowheads="1"/>
          </p:cNvPicPr>
          <p:nvPr/>
        </p:nvPicPr>
        <p:blipFill rotWithShape="1">
          <a:blip r:embed="rId5">
            <a:extLst>
              <a:ext uri="{28A0092B-C50C-407E-A947-70E740481C1C}">
                <a14:useLocalDpi xmlns:a14="http://schemas.microsoft.com/office/drawing/2010/main" val="0"/>
              </a:ext>
            </a:extLst>
          </a:blip>
          <a:srcRect l="1734" r="9135"/>
          <a:stretch/>
        </p:blipFill>
        <p:spPr bwMode="auto">
          <a:xfrm>
            <a:off x="4231906" y="5820357"/>
            <a:ext cx="3700806" cy="436274"/>
          </a:xfrm>
          <a:prstGeom prst="rect">
            <a:avLst/>
          </a:prstGeom>
          <a:noFill/>
          <a:ln w="12700">
            <a:solidFill>
              <a:schemeClr val="bg1"/>
            </a:solidFill>
          </a:ln>
          <a:extLst>
            <a:ext uri="{909E8E84-426E-40DD-AFC4-6F175D3DCCD1}">
              <a14:hiddenFill xmlns:a14="http://schemas.microsoft.com/office/drawing/2010/main">
                <a:solidFill>
                  <a:schemeClr val="accent1"/>
                </a:solidFill>
              </a14:hiddenFill>
            </a:ext>
          </a:extLst>
        </p:spPr>
      </p:pic>
      <p:sp>
        <p:nvSpPr>
          <p:cNvPr id="13" name="rec Callout"/>
          <p:cNvSpPr/>
          <p:nvPr/>
        </p:nvSpPr>
        <p:spPr bwMode="auto">
          <a:xfrm>
            <a:off x="6161653" y="4677357"/>
            <a:ext cx="1947533" cy="457200"/>
          </a:xfrm>
          <a:prstGeom prst="wedgeRectCallout">
            <a:avLst>
              <a:gd name="adj1" fmla="val 687"/>
              <a:gd name="adj2" fmla="val 212519"/>
            </a:avLst>
          </a:prstGeom>
          <a:solidFill>
            <a:schemeClr val="tx1"/>
          </a:solidFill>
          <a:ln w="2540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Value Changed</a:t>
            </a:r>
            <a:endParaRPr lang="en-US" b="1" dirty="0">
              <a:solidFill>
                <a:srgbClr val="FF0000"/>
              </a:solidFill>
            </a:endParaRPr>
          </a:p>
        </p:txBody>
      </p:sp>
      <p:sp>
        <p:nvSpPr>
          <p:cNvPr id="14" name="Multiply 13"/>
          <p:cNvSpPr/>
          <p:nvPr/>
        </p:nvSpPr>
        <p:spPr bwMode="auto">
          <a:xfrm>
            <a:off x="6082309" y="3897744"/>
            <a:ext cx="2199737" cy="2199737"/>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395155" y="2470236"/>
            <a:ext cx="2831074" cy="349164"/>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3371852" y="2161944"/>
            <a:ext cx="1443988" cy="352656"/>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597197" y="2988693"/>
            <a:ext cx="5151337" cy="345707"/>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590473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a:t>
            </a:r>
            <a:r>
              <a:rPr lang="en-US" dirty="0" smtClean="0"/>
              <a:t>onChange</a:t>
            </a:r>
            <a:endParaRPr lang="en-US" dirty="0"/>
          </a:p>
        </p:txBody>
      </p:sp>
      <p:sp>
        <p:nvSpPr>
          <p:cNvPr id="5" name="Content Placeholder 4"/>
          <p:cNvSpPr>
            <a:spLocks noGrp="1"/>
          </p:cNvSpPr>
          <p:nvPr>
            <p:ph sz="half" idx="1"/>
          </p:nvPr>
        </p:nvSpPr>
        <p:spPr/>
        <p:txBody>
          <a:bodyPr/>
          <a:lstStyle/>
          <a:p>
            <a:r>
              <a:rPr lang="en-US" dirty="0" smtClean="0"/>
              <a:t>Defines the </a:t>
            </a:r>
            <a:br>
              <a:rPr lang="en-US" dirty="0" smtClean="0"/>
            </a:br>
            <a:r>
              <a:rPr lang="en-US" dirty="0" smtClean="0"/>
              <a:t>Gosu </a:t>
            </a:r>
            <a:br>
              <a:rPr lang="en-US" dirty="0" smtClean="0"/>
            </a:br>
            <a:r>
              <a:rPr lang="en-US" dirty="0" smtClean="0"/>
              <a:t>expression to invoke</a:t>
            </a:r>
            <a:endParaRPr lang="en-US" dirty="0"/>
          </a:p>
          <a:p>
            <a:r>
              <a:rPr lang="en-US" dirty="0" smtClean="0"/>
              <a:t>Applicable </a:t>
            </a:r>
            <a:br>
              <a:rPr lang="en-US" dirty="0" smtClean="0"/>
            </a:br>
            <a:r>
              <a:rPr lang="en-US" dirty="0" smtClean="0"/>
              <a:t>when user changes </a:t>
            </a:r>
            <a:br>
              <a:rPr lang="en-US" dirty="0" smtClean="0"/>
            </a:br>
            <a:r>
              <a:rPr lang="en-US" dirty="0" smtClean="0"/>
              <a:t>the editable value of a widget</a:t>
            </a:r>
          </a:p>
          <a:p>
            <a:pPr marL="0" indent="0">
              <a:buNone/>
            </a:pPr>
            <a:r>
              <a:rPr lang="en-US" dirty="0" smtClean="0"/>
              <a:t/>
            </a:r>
            <a:br>
              <a:rPr lang="en-US" dirty="0" smtClean="0"/>
            </a:br>
            <a:endParaRPr lang="en-US" dirty="0"/>
          </a:p>
        </p:txBody>
      </p:sp>
      <p:sp>
        <p:nvSpPr>
          <p:cNvPr id="14" name="Content Placeholder 13"/>
          <p:cNvSpPr>
            <a:spLocks noGrp="1"/>
          </p:cNvSpPr>
          <p:nvPr>
            <p:ph idx="10"/>
          </p:nvPr>
        </p:nvSpPr>
        <p:spPr/>
        <p:txBody>
          <a:bodyPr/>
          <a:lstStyle/>
          <a:p>
            <a:r>
              <a:rPr lang="en-US" dirty="0" smtClean="0"/>
              <a:t>Causes immediate post back</a:t>
            </a:r>
            <a:r>
              <a:rPr lang="en-US" dirty="0"/>
              <a:t> </a:t>
            </a:r>
            <a:r>
              <a:rPr lang="en-US" dirty="0" smtClean="0"/>
              <a:t>to server</a:t>
            </a:r>
          </a:p>
          <a:p>
            <a:pPr lvl="1"/>
            <a:r>
              <a:rPr lang="en-US" dirty="0" smtClean="0"/>
              <a:t>High cost to server-side processing in PCF configuration, especially if complex </a:t>
            </a:r>
          </a:p>
          <a:p>
            <a:r>
              <a:rPr lang="en-US" dirty="0" smtClean="0"/>
              <a:t>Upgrade support for onChange widget property</a:t>
            </a:r>
          </a:p>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748" y="983672"/>
            <a:ext cx="5542782" cy="275012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6596384" y="1850055"/>
            <a:ext cx="1517645" cy="333481"/>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3276601" y="3029501"/>
            <a:ext cx="5522930" cy="342284"/>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3276600" y="2183536"/>
            <a:ext cx="2859385" cy="363342"/>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032590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Example: onChange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276600"/>
            <a:ext cx="5029200" cy="255950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895599"/>
            <a:ext cx="4171950" cy="1057275"/>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2057400" y="5410200"/>
            <a:ext cx="4114800" cy="228600"/>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4648200" y="2895599"/>
            <a:ext cx="2286000" cy="228601"/>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 name="Straight Arrow Connector 2"/>
          <p:cNvCxnSpPr/>
          <p:nvPr/>
        </p:nvCxnSpPr>
        <p:spPr bwMode="auto">
          <a:xfrm flipV="1">
            <a:off x="4953000" y="3124200"/>
            <a:ext cx="0" cy="2286000"/>
          </a:xfrm>
          <a:prstGeom prst="straightConnector1">
            <a:avLst/>
          </a:prstGeom>
          <a:noFill/>
          <a:ln w="19050" cap="flat" cmpd="sng" algn="ctr">
            <a:solidFill>
              <a:srgbClr val="FF0000"/>
            </a:solidFill>
            <a:prstDash val="solid"/>
            <a:round/>
            <a:headEnd type="none" w="med" len="med"/>
            <a:tailEnd type="arrow"/>
          </a:ln>
          <a:effectLst>
            <a:outerShdw blurRad="50800" dist="38100" dir="5400000" algn="t" rotWithShape="0">
              <a:prstClr val="black">
                <a:alpha val="40000"/>
              </a:prstClr>
            </a:outerShdw>
          </a:effectLst>
        </p:spPr>
      </p:cxnSp>
      <p:cxnSp>
        <p:nvCxnSpPr>
          <p:cNvPr id="14" name="Straight Arrow Connector 13"/>
          <p:cNvCxnSpPr>
            <a:stCxn id="15" idx="3"/>
          </p:cNvCxnSpPr>
          <p:nvPr/>
        </p:nvCxnSpPr>
        <p:spPr bwMode="auto">
          <a:xfrm>
            <a:off x="1552747" y="4838700"/>
            <a:ext cx="352253" cy="38100"/>
          </a:xfrm>
          <a:prstGeom prst="straightConnector1">
            <a:avLst/>
          </a:prstGeom>
          <a:noFill/>
          <a:ln w="12700" cap="flat" cmpd="sng" algn="ctr">
            <a:solidFill>
              <a:srgbClr val="FF0000"/>
            </a:solidFill>
            <a:prstDash val="solid"/>
            <a:round/>
            <a:headEnd type="none" w="med" len="med"/>
            <a:tailEnd type="arrow"/>
          </a:ln>
          <a:effectLst/>
        </p:spPr>
      </p:cxnSp>
      <p:sp>
        <p:nvSpPr>
          <p:cNvPr id="15" name="TextBox 14"/>
          <p:cNvSpPr txBox="1"/>
          <p:nvPr/>
        </p:nvSpPr>
        <p:spPr>
          <a:xfrm>
            <a:off x="638347" y="4648200"/>
            <a:ext cx="914400" cy="381000"/>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Enabled</a:t>
            </a:r>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7" y="609600"/>
            <a:ext cx="41243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609600"/>
            <a:ext cx="41243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8183944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258" y="4211434"/>
            <a:ext cx="4312888" cy="23407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257" y="736083"/>
            <a:ext cx="4501453" cy="244305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4578" name="Rectangle 2"/>
          <p:cNvSpPr>
            <a:spLocks noGrp="1" noChangeArrowheads="1"/>
          </p:cNvSpPr>
          <p:nvPr>
            <p:ph type="title"/>
          </p:nvPr>
        </p:nvSpPr>
        <p:spPr/>
        <p:txBody>
          <a:bodyPr/>
          <a:lstStyle/>
          <a:p>
            <a:pPr eaLnBrk="1" hangingPunct="1"/>
            <a:r>
              <a:rPr lang="en-US" smtClean="0"/>
              <a:t>Complex reactions to widget changes</a:t>
            </a:r>
          </a:p>
        </p:txBody>
      </p:sp>
      <p:sp>
        <p:nvSpPr>
          <p:cNvPr id="24579" name="Rectangle 3"/>
          <p:cNvSpPr>
            <a:spLocks noGrp="1" noChangeArrowheads="1"/>
          </p:cNvSpPr>
          <p:nvPr>
            <p:ph idx="1"/>
          </p:nvPr>
        </p:nvSpPr>
        <p:spPr>
          <a:xfrm>
            <a:off x="519113" y="914400"/>
            <a:ext cx="3254375" cy="5486400"/>
          </a:xfrm>
        </p:spPr>
        <p:txBody>
          <a:bodyPr/>
          <a:lstStyle/>
          <a:p>
            <a:pPr>
              <a:buFont typeface="Arial" charset="0"/>
              <a:buChar char="•"/>
            </a:pPr>
            <a:r>
              <a:rPr lang="en-US" smtClean="0"/>
              <a:t>Some widget behavior cannot be implemented with the visible/editable/</a:t>
            </a:r>
            <a:br>
              <a:rPr lang="en-US" smtClean="0"/>
            </a:br>
            <a:r>
              <a:rPr lang="en-US" smtClean="0"/>
              <a:t>required properties and postOnChange</a:t>
            </a:r>
          </a:p>
          <a:p>
            <a:pPr lvl="1"/>
            <a:r>
              <a:rPr lang="en-US" smtClean="0"/>
              <a:t>For example, setting fields to current date and user</a:t>
            </a:r>
          </a:p>
        </p:txBody>
      </p:sp>
      <p:sp>
        <p:nvSpPr>
          <p:cNvPr id="24582" name="Text Box 8"/>
          <p:cNvSpPr txBox="1">
            <a:spLocks noChangeArrowheads="1"/>
          </p:cNvSpPr>
          <p:nvPr/>
        </p:nvSpPr>
        <p:spPr bwMode="auto">
          <a:xfrm>
            <a:off x="3814625" y="3276600"/>
            <a:ext cx="3924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a:solidFill>
                  <a:srgbClr val="FF0000"/>
                </a:solidFill>
              </a:rPr>
              <a:t>When Resolution field changes, immediately set values for read-only user and date field </a:t>
            </a:r>
          </a:p>
        </p:txBody>
      </p:sp>
      <p:sp>
        <p:nvSpPr>
          <p:cNvPr id="24583" name="AutoShape 12"/>
          <p:cNvSpPr>
            <a:spLocks noChangeArrowheads="1"/>
          </p:cNvSpPr>
          <p:nvPr/>
        </p:nvSpPr>
        <p:spPr bwMode="auto">
          <a:xfrm>
            <a:off x="5519047" y="2222638"/>
            <a:ext cx="1796153"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4584" name="Line 13"/>
          <p:cNvSpPr>
            <a:spLocks noChangeShapeType="1"/>
          </p:cNvSpPr>
          <p:nvPr/>
        </p:nvSpPr>
        <p:spPr bwMode="auto">
          <a:xfrm>
            <a:off x="7152378" y="2521088"/>
            <a:ext cx="0" cy="376571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585" name="Line 14"/>
          <p:cNvSpPr>
            <a:spLocks noChangeShapeType="1"/>
          </p:cNvSpPr>
          <p:nvPr/>
        </p:nvSpPr>
        <p:spPr bwMode="auto">
          <a:xfrm flipH="1">
            <a:off x="6254199" y="6293427"/>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86" name="Line 15"/>
          <p:cNvSpPr>
            <a:spLocks noChangeShapeType="1"/>
          </p:cNvSpPr>
          <p:nvPr/>
        </p:nvSpPr>
        <p:spPr bwMode="auto">
          <a:xfrm flipH="1">
            <a:off x="6248400" y="5982001"/>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195939504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267200"/>
            <a:ext cx="41243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940759"/>
            <a:ext cx="41243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pPr eaLnBrk="1" hangingPunct="1"/>
            <a:r>
              <a:rPr lang="en-US" smtClean="0"/>
              <a:t>onChange property</a:t>
            </a:r>
          </a:p>
        </p:txBody>
      </p:sp>
      <p:sp>
        <p:nvSpPr>
          <p:cNvPr id="25603" name="Rectangle 3"/>
          <p:cNvSpPr>
            <a:spLocks noGrp="1" noChangeArrowheads="1"/>
          </p:cNvSpPr>
          <p:nvPr>
            <p:ph idx="1"/>
          </p:nvPr>
        </p:nvSpPr>
        <p:spPr>
          <a:xfrm>
            <a:off x="519113" y="914400"/>
            <a:ext cx="3211512" cy="5486400"/>
          </a:xfrm>
        </p:spPr>
        <p:txBody>
          <a:bodyPr/>
          <a:lstStyle/>
          <a:p>
            <a:pPr>
              <a:buFont typeface="Arial" charset="0"/>
              <a:buChar char="•"/>
            </a:pPr>
            <a:r>
              <a:rPr lang="en-US" b="1" smtClean="0"/>
              <a:t>onChange</a:t>
            </a:r>
            <a:r>
              <a:rPr lang="en-US" smtClean="0"/>
              <a:t> is a widget property that executes code whenever widget's value changes</a:t>
            </a:r>
          </a:p>
          <a:p>
            <a:pPr lvl="1"/>
            <a:r>
              <a:rPr lang="en-US" smtClean="0"/>
              <a:t>postOnChange must be true for onChange to trigger</a:t>
            </a:r>
          </a:p>
        </p:txBody>
      </p:sp>
      <p:sp>
        <p:nvSpPr>
          <p:cNvPr id="25606" name="Text Box 6"/>
          <p:cNvSpPr txBox="1">
            <a:spLocks noChangeArrowheads="1"/>
          </p:cNvSpPr>
          <p:nvPr/>
        </p:nvSpPr>
        <p:spPr bwMode="auto">
          <a:xfrm>
            <a:off x="3922713" y="3200400"/>
            <a:ext cx="3924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err="1">
                <a:solidFill>
                  <a:srgbClr val="FF0000"/>
                </a:solidFill>
              </a:rPr>
              <a:t>onChange</a:t>
            </a:r>
            <a:r>
              <a:rPr lang="en-US" sz="2000" dirty="0">
                <a:solidFill>
                  <a:srgbClr val="FF0000"/>
                </a:solidFill>
              </a:rPr>
              <a:t>:</a:t>
            </a:r>
            <a:br>
              <a:rPr lang="en-US" sz="2000" dirty="0">
                <a:solidFill>
                  <a:srgbClr val="FF0000"/>
                </a:solidFill>
              </a:rPr>
            </a:br>
            <a:r>
              <a:rPr lang="en-US" sz="2000" dirty="0">
                <a:solidFill>
                  <a:srgbClr val="FF0000"/>
                </a:solidFill>
              </a:rPr>
              <a:t>   </a:t>
            </a:r>
            <a:r>
              <a:rPr lang="en-US" sz="2000" dirty="0" err="1">
                <a:solidFill>
                  <a:srgbClr val="FF0000"/>
                </a:solidFill>
              </a:rPr>
              <a:t>UnflagUser</a:t>
            </a:r>
            <a:r>
              <a:rPr lang="en-US" sz="2000" dirty="0">
                <a:solidFill>
                  <a:srgbClr val="FF0000"/>
                </a:solidFill>
              </a:rPr>
              <a:t> = current user</a:t>
            </a:r>
            <a:br>
              <a:rPr lang="en-US" sz="2000" dirty="0">
                <a:solidFill>
                  <a:srgbClr val="FF0000"/>
                </a:solidFill>
              </a:rPr>
            </a:br>
            <a:r>
              <a:rPr lang="en-US" sz="2000" dirty="0">
                <a:solidFill>
                  <a:srgbClr val="FF0000"/>
                </a:solidFill>
              </a:rPr>
              <a:t>   </a:t>
            </a:r>
            <a:r>
              <a:rPr lang="en-US" sz="2000" dirty="0" err="1">
                <a:solidFill>
                  <a:srgbClr val="FF0000"/>
                </a:solidFill>
              </a:rPr>
              <a:t>UnflagDate</a:t>
            </a:r>
            <a:r>
              <a:rPr lang="en-US" sz="2000" dirty="0">
                <a:solidFill>
                  <a:srgbClr val="FF0000"/>
                </a:solidFill>
              </a:rPr>
              <a:t> = current date</a:t>
            </a:r>
          </a:p>
        </p:txBody>
      </p:sp>
      <p:sp>
        <p:nvSpPr>
          <p:cNvPr id="13" name="AutoShape 12"/>
          <p:cNvSpPr>
            <a:spLocks noChangeArrowheads="1"/>
          </p:cNvSpPr>
          <p:nvPr/>
        </p:nvSpPr>
        <p:spPr bwMode="auto">
          <a:xfrm>
            <a:off x="5833963" y="2253870"/>
            <a:ext cx="2177153"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Line 13"/>
          <p:cNvSpPr>
            <a:spLocks noChangeShapeType="1"/>
          </p:cNvSpPr>
          <p:nvPr/>
        </p:nvSpPr>
        <p:spPr bwMode="auto">
          <a:xfrm>
            <a:off x="7929465" y="2590800"/>
            <a:ext cx="0" cy="3657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Line 14"/>
          <p:cNvSpPr>
            <a:spLocks noChangeShapeType="1"/>
          </p:cNvSpPr>
          <p:nvPr/>
        </p:nvSpPr>
        <p:spPr bwMode="auto">
          <a:xfrm flipH="1">
            <a:off x="7036738" y="6248400"/>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 name="Line 15"/>
          <p:cNvSpPr>
            <a:spLocks noChangeShapeType="1"/>
          </p:cNvSpPr>
          <p:nvPr/>
        </p:nvSpPr>
        <p:spPr bwMode="auto">
          <a:xfrm flipH="1">
            <a:off x="7030939" y="5974832"/>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260056237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Partial page update</a:t>
            </a:r>
          </a:p>
          <a:p>
            <a:r>
              <a:rPr lang="en-US" dirty="0" smtClean="0"/>
              <a:t>Configuring targeted Post On Change</a:t>
            </a:r>
          </a:p>
          <a:p>
            <a:pPr>
              <a:lnSpc>
                <a:spcPct val="100000"/>
              </a:lnSpc>
            </a:pPr>
            <a:r>
              <a:rPr lang="en-US" dirty="0" smtClean="0">
                <a:solidFill>
                  <a:schemeClr val="bg1"/>
                </a:solidFill>
              </a:rPr>
              <a:t>Replacing client reflection</a:t>
            </a:r>
            <a:endParaRPr lang="en-US" dirty="0">
              <a:solidFill>
                <a:schemeClr val="bg1"/>
              </a:solidFill>
            </a:endParaRPr>
          </a:p>
        </p:txBody>
      </p:sp>
    </p:spTree>
    <p:extLst>
      <p:ext uri="{BB962C8B-B14F-4D97-AF65-F5344CB8AC3E}">
        <p14:creationId xmlns:p14="http://schemas.microsoft.com/office/powerpoint/2010/main" val="26477593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701" y="990600"/>
            <a:ext cx="4971429" cy="201619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3762361"/>
            <a:ext cx="4971429" cy="201619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5" name="Line 10"/>
          <p:cNvSpPr>
            <a:spLocks noChangeShapeType="1"/>
          </p:cNvSpPr>
          <p:nvPr/>
        </p:nvSpPr>
        <p:spPr bwMode="auto">
          <a:xfrm>
            <a:off x="8389965" y="4226589"/>
            <a:ext cx="517977" cy="0"/>
          </a:xfrm>
          <a:prstGeom prst="line">
            <a:avLst/>
          </a:prstGeom>
          <a:noFill/>
          <a:ln w="25400">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 name="Line 11"/>
          <p:cNvSpPr>
            <a:spLocks noChangeShapeType="1"/>
          </p:cNvSpPr>
          <p:nvPr/>
        </p:nvSpPr>
        <p:spPr bwMode="auto">
          <a:xfrm>
            <a:off x="8896350" y="4212517"/>
            <a:ext cx="0" cy="969084"/>
          </a:xfrm>
          <a:prstGeom prst="line">
            <a:avLst/>
          </a:prstGeom>
          <a:noFill/>
          <a:ln w="25400">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7" name="Line 12"/>
          <p:cNvSpPr>
            <a:spLocks noChangeShapeType="1"/>
          </p:cNvSpPr>
          <p:nvPr/>
        </p:nvSpPr>
        <p:spPr bwMode="auto">
          <a:xfrm>
            <a:off x="8400458" y="4226589"/>
            <a:ext cx="323259" cy="0"/>
          </a:xfrm>
          <a:prstGeom prst="line">
            <a:avLst/>
          </a:prstGeom>
          <a:noFill/>
          <a:ln w="25400">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8" name="Line 13"/>
          <p:cNvSpPr>
            <a:spLocks noChangeShapeType="1"/>
          </p:cNvSpPr>
          <p:nvPr/>
        </p:nvSpPr>
        <p:spPr bwMode="auto">
          <a:xfrm>
            <a:off x="8400458" y="4648200"/>
            <a:ext cx="323259" cy="0"/>
          </a:xfrm>
          <a:prstGeom prst="line">
            <a:avLst/>
          </a:prstGeom>
          <a:noFill/>
          <a:ln w="25400">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Line 15"/>
          <p:cNvSpPr>
            <a:spLocks noChangeShapeType="1"/>
          </p:cNvSpPr>
          <p:nvPr/>
        </p:nvSpPr>
        <p:spPr bwMode="auto">
          <a:xfrm flipH="1">
            <a:off x="8369390" y="5181601"/>
            <a:ext cx="538551" cy="0"/>
          </a:xfrm>
          <a:prstGeom prst="line">
            <a:avLst/>
          </a:prstGeom>
          <a:noFill/>
          <a:ln w="25400">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 name="Title 2"/>
          <p:cNvSpPr>
            <a:spLocks noGrp="1"/>
          </p:cNvSpPr>
          <p:nvPr>
            <p:ph type="title"/>
          </p:nvPr>
        </p:nvSpPr>
        <p:spPr/>
        <p:txBody>
          <a:bodyPr/>
          <a:lstStyle/>
          <a:p>
            <a:r>
              <a:rPr lang="en-US" dirty="0" smtClean="0"/>
              <a:t>Reflection</a:t>
            </a:r>
            <a:endParaRPr lang="en-US" dirty="0"/>
          </a:p>
        </p:txBody>
      </p:sp>
      <p:sp>
        <p:nvSpPr>
          <p:cNvPr id="5" name="Content Placeholder 4"/>
          <p:cNvSpPr>
            <a:spLocks noGrp="1"/>
          </p:cNvSpPr>
          <p:nvPr>
            <p:ph sz="half" idx="1"/>
          </p:nvPr>
        </p:nvSpPr>
        <p:spPr/>
        <p:txBody>
          <a:bodyPr/>
          <a:lstStyle/>
          <a:p>
            <a:pPr>
              <a:buFont typeface="Arial" charset="0"/>
              <a:buChar char="•"/>
            </a:pPr>
            <a:r>
              <a:rPr lang="en-US" dirty="0" smtClean="0"/>
              <a:t>Two or more widgets</a:t>
            </a:r>
          </a:p>
          <a:p>
            <a:pPr lvl="1">
              <a:buFont typeface="Arial" charset="0"/>
              <a:buChar char="•"/>
            </a:pPr>
            <a:r>
              <a:rPr lang="en-US" dirty="0" smtClean="0"/>
              <a:t>One or more triggers</a:t>
            </a:r>
          </a:p>
          <a:p>
            <a:pPr lvl="1">
              <a:buFont typeface="Arial" charset="0"/>
              <a:buChar char="•"/>
            </a:pPr>
            <a:r>
              <a:rPr lang="en-US" dirty="0" smtClean="0"/>
              <a:t>One or more listening</a:t>
            </a:r>
          </a:p>
          <a:p>
            <a:pPr>
              <a:buFont typeface="Arial" charset="0"/>
              <a:buChar char="•"/>
            </a:pPr>
            <a:r>
              <a:rPr lang="en-US" dirty="0" smtClean="0"/>
              <a:t>Trigger widget changes value</a:t>
            </a:r>
            <a:endParaRPr lang="en-US" dirty="0"/>
          </a:p>
          <a:p>
            <a:pPr>
              <a:buFont typeface="Arial" charset="0"/>
              <a:buChar char="•"/>
            </a:pPr>
            <a:r>
              <a:rPr lang="en-US" dirty="0" smtClean="0"/>
              <a:t>Listening widget(s) reflects change</a:t>
            </a:r>
            <a:endParaRPr lang="en-US" dirty="0"/>
          </a:p>
          <a:p>
            <a:pPr lvl="1"/>
            <a:r>
              <a:rPr lang="en-US" dirty="0" smtClean="0"/>
              <a:t>Value</a:t>
            </a:r>
          </a:p>
          <a:p>
            <a:pPr lvl="1"/>
            <a:r>
              <a:rPr lang="en-US" dirty="0" smtClean="0"/>
              <a:t>Availability</a:t>
            </a:r>
            <a:endParaRPr lang="en-US" dirty="0"/>
          </a:p>
          <a:p>
            <a:endParaRPr lang="en-US" dirty="0"/>
          </a:p>
        </p:txBody>
      </p:sp>
      <p:sp>
        <p:nvSpPr>
          <p:cNvPr id="20" name="rec Callout"/>
          <p:cNvSpPr/>
          <p:nvPr/>
        </p:nvSpPr>
        <p:spPr bwMode="auto">
          <a:xfrm>
            <a:off x="3810000" y="2819400"/>
            <a:ext cx="1713489" cy="775387"/>
          </a:xfrm>
          <a:prstGeom prst="wedgeRectCallout">
            <a:avLst>
              <a:gd name="adj1" fmla="val 122805"/>
              <a:gd name="adj2" fmla="val 6512"/>
            </a:avLst>
          </a:prstGeom>
          <a:solidFill>
            <a:schemeClr val="tx1"/>
          </a:solidFill>
          <a:ln w="254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C00000"/>
                </a:solidFill>
              </a:rPr>
              <a:t>Trigger widget </a:t>
            </a:r>
            <a:br>
              <a:rPr lang="en-US" b="1" dirty="0" smtClean="0">
                <a:solidFill>
                  <a:srgbClr val="C00000"/>
                </a:solidFill>
              </a:rPr>
            </a:br>
            <a:r>
              <a:rPr lang="en-US" b="1" dirty="0" smtClean="0">
                <a:solidFill>
                  <a:srgbClr val="C00000"/>
                </a:solidFill>
              </a:rPr>
              <a:t>changes value</a:t>
            </a:r>
            <a:endParaRPr lang="en-US" b="1" dirty="0">
              <a:solidFill>
                <a:srgbClr val="C00000"/>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820" y="2077599"/>
            <a:ext cx="1643333" cy="1684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Line 10"/>
          <p:cNvSpPr>
            <a:spLocks noChangeShapeType="1"/>
          </p:cNvSpPr>
          <p:nvPr/>
        </p:nvSpPr>
        <p:spPr bwMode="auto">
          <a:xfrm>
            <a:off x="8389965" y="4648200"/>
            <a:ext cx="517977" cy="0"/>
          </a:xfrm>
          <a:prstGeom prst="line">
            <a:avLst/>
          </a:prstGeom>
          <a:noFill/>
          <a:ln w="25400">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4" name="Rounded Rectangle 33"/>
          <p:cNvSpPr/>
          <p:nvPr/>
        </p:nvSpPr>
        <p:spPr bwMode="auto">
          <a:xfrm>
            <a:off x="5816765" y="4999930"/>
            <a:ext cx="2450935" cy="3633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 Callout"/>
          <p:cNvSpPr/>
          <p:nvPr/>
        </p:nvSpPr>
        <p:spPr bwMode="auto">
          <a:xfrm>
            <a:off x="4953000" y="5827989"/>
            <a:ext cx="2922274" cy="609095"/>
          </a:xfrm>
          <a:prstGeom prst="wedgeRectCallout">
            <a:avLst>
              <a:gd name="adj1" fmla="val 1129"/>
              <a:gd name="adj2" fmla="val -135158"/>
            </a:avLst>
          </a:prstGeom>
          <a:solidFill>
            <a:schemeClr val="tx1"/>
          </a:solidFill>
          <a:ln w="254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C00000"/>
                </a:solidFill>
              </a:rPr>
              <a:t>Listening widget</a:t>
            </a:r>
            <a:br>
              <a:rPr lang="en-US" b="1" dirty="0" smtClean="0">
                <a:solidFill>
                  <a:srgbClr val="C00000"/>
                </a:solidFill>
              </a:rPr>
            </a:br>
            <a:r>
              <a:rPr lang="en-US" b="1" dirty="0" smtClean="0">
                <a:solidFill>
                  <a:srgbClr val="C00000"/>
                </a:solidFill>
              </a:rPr>
              <a:t>reflects change</a:t>
            </a:r>
            <a:endParaRPr lang="en-US" b="1" dirty="0">
              <a:solidFill>
                <a:srgbClr val="C00000"/>
              </a:solidFill>
            </a:endParaRPr>
          </a:p>
        </p:txBody>
      </p:sp>
    </p:spTree>
    <p:extLst>
      <p:ext uri="{BB962C8B-B14F-4D97-AF65-F5344CB8AC3E}">
        <p14:creationId xmlns:p14="http://schemas.microsoft.com/office/powerpoint/2010/main" val="247371275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Reflection capabilities</a:t>
            </a:r>
          </a:p>
        </p:txBody>
      </p:sp>
      <p:sp>
        <p:nvSpPr>
          <p:cNvPr id="9219" name="Rectangle 3"/>
          <p:cNvSpPr>
            <a:spLocks noGrp="1" noChangeArrowheads="1"/>
          </p:cNvSpPr>
          <p:nvPr>
            <p:ph idx="1"/>
          </p:nvPr>
        </p:nvSpPr>
        <p:spPr>
          <a:xfrm>
            <a:off x="381000" y="5562600"/>
            <a:ext cx="8318500" cy="762000"/>
          </a:xfrm>
        </p:spPr>
        <p:txBody>
          <a:bodyPr/>
          <a:lstStyle/>
          <a:p>
            <a:r>
              <a:rPr lang="en-US" dirty="0" smtClean="0"/>
              <a:t>Reflection </a:t>
            </a:r>
            <a:r>
              <a:rPr lang="en-US" b="1" dirty="0" smtClean="0"/>
              <a:t>cannot</a:t>
            </a:r>
            <a:r>
              <a:rPr lang="en-US" dirty="0" smtClean="0"/>
              <a:t> be used to set listening widget's:</a:t>
            </a:r>
          </a:p>
          <a:p>
            <a:pPr lvl="1"/>
            <a:r>
              <a:rPr lang="en-US" dirty="0" smtClean="0"/>
              <a:t>Visibility, </a:t>
            </a:r>
            <a:r>
              <a:rPr lang="en-US" dirty="0" err="1" smtClean="0"/>
              <a:t>Requiredness</a:t>
            </a:r>
            <a:r>
              <a:rPr lang="en-US" dirty="0" smtClean="0"/>
              <a:t>, Label</a:t>
            </a:r>
          </a:p>
        </p:txBody>
      </p:sp>
      <p:sp>
        <p:nvSpPr>
          <p:cNvPr id="2" name="Rectangle 1"/>
          <p:cNvSpPr/>
          <p:nvPr/>
        </p:nvSpPr>
        <p:spPr>
          <a:xfrm>
            <a:off x="381000" y="914400"/>
            <a:ext cx="7467600" cy="738664"/>
          </a:xfrm>
          <a:prstGeom prst="rect">
            <a:avLst/>
          </a:prstGeom>
        </p:spPr>
        <p:txBody>
          <a:bodyPr wrap="square">
            <a:spAutoFit/>
          </a:bodyPr>
          <a:lstStyle/>
          <a:p>
            <a:pPr marL="342900" indent="-342900">
              <a:buClr>
                <a:srgbClr val="04628C"/>
              </a:buClr>
              <a:buFont typeface="Arial" pitchFamily="34" charset="0"/>
              <a:buChar char="•"/>
            </a:pPr>
            <a:r>
              <a:rPr lang="en-US" sz="2400" dirty="0">
                <a:solidFill>
                  <a:schemeClr val="bg1"/>
                </a:solidFill>
              </a:rPr>
              <a:t>Reflection </a:t>
            </a:r>
            <a:r>
              <a:rPr lang="en-US" sz="2400" b="1" dirty="0">
                <a:solidFill>
                  <a:schemeClr val="bg1"/>
                </a:solidFill>
              </a:rPr>
              <a:t>can</a:t>
            </a:r>
            <a:r>
              <a:rPr lang="en-US" sz="2400" dirty="0">
                <a:solidFill>
                  <a:schemeClr val="bg1"/>
                </a:solidFill>
              </a:rPr>
              <a:t> be used to set listening widget's:</a:t>
            </a:r>
          </a:p>
          <a:p>
            <a:pPr lvl="1"/>
            <a:r>
              <a:rPr lang="en-US" dirty="0">
                <a:solidFill>
                  <a:schemeClr val="bg1"/>
                </a:solidFill>
              </a:rPr>
              <a:t>Value, Availability (and indirectly its </a:t>
            </a:r>
            <a:r>
              <a:rPr lang="en-US" dirty="0" err="1" smtClean="0">
                <a:solidFill>
                  <a:schemeClr val="bg1"/>
                </a:solidFill>
              </a:rPr>
              <a:t>Editability</a:t>
            </a:r>
            <a:r>
              <a:rPr lang="en-US" dirty="0" smtClean="0">
                <a:solidFill>
                  <a:schemeClr val="bg1"/>
                </a:solidFill>
              </a:rPr>
              <a:t>)</a:t>
            </a:r>
            <a:endParaRPr lang="en-US" dirty="0">
              <a:solidFill>
                <a:schemeClr val="bg1"/>
              </a:solidFill>
            </a:endParaRPr>
          </a:p>
        </p:txBody>
      </p:sp>
      <p:grpSp>
        <p:nvGrpSpPr>
          <p:cNvPr id="14" name="Group 13"/>
          <p:cNvGrpSpPr/>
          <p:nvPr/>
        </p:nvGrpSpPr>
        <p:grpSpPr>
          <a:xfrm>
            <a:off x="381000" y="1685925"/>
            <a:ext cx="8077200" cy="3876675"/>
            <a:chOff x="381000" y="1711324"/>
            <a:chExt cx="8077200" cy="3876675"/>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685" y="1711324"/>
              <a:ext cx="5534025" cy="3876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1981200" y="4191000"/>
              <a:ext cx="1752600" cy="6858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3733800" y="4191000"/>
              <a:ext cx="3505200" cy="6858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extBox 4"/>
            <p:cNvSpPr txBox="1"/>
            <p:nvPr/>
          </p:nvSpPr>
          <p:spPr>
            <a:xfrm>
              <a:off x="381000" y="2895600"/>
              <a:ext cx="914400" cy="91440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Change this</a:t>
              </a:r>
              <a:br>
                <a:rPr lang="en-US" dirty="0" smtClean="0">
                  <a:solidFill>
                    <a:srgbClr val="C00000"/>
                  </a:solidFill>
                  <a:latin typeface="Calibri" pitchFamily="34" charset="0"/>
                  <a:cs typeface="Calibri" pitchFamily="34" charset="0"/>
                </a:rPr>
              </a:br>
              <a:r>
                <a:rPr lang="en-US" dirty="0" smtClean="0">
                  <a:solidFill>
                    <a:srgbClr val="C00000"/>
                  </a:solidFill>
                  <a:latin typeface="Calibri" pitchFamily="34" charset="0"/>
                  <a:cs typeface="Calibri" pitchFamily="34" charset="0"/>
                </a:rPr>
                <a:t>field…</a:t>
              </a:r>
              <a:endParaRPr lang="en-US" dirty="0" smtClean="0">
                <a:solidFill>
                  <a:srgbClr val="C00000"/>
                </a:solidFill>
                <a:latin typeface="Calibri" pitchFamily="34" charset="0"/>
                <a:cs typeface="Calibri" pitchFamily="34" charset="0"/>
              </a:endParaRPr>
            </a:p>
          </p:txBody>
        </p:sp>
        <p:cxnSp>
          <p:nvCxnSpPr>
            <p:cNvPr id="7" name="Straight Arrow Connector 6"/>
            <p:cNvCxnSpPr>
              <a:stCxn id="5" idx="3"/>
            </p:cNvCxnSpPr>
            <p:nvPr/>
          </p:nvCxnSpPr>
          <p:spPr bwMode="auto">
            <a:xfrm>
              <a:off x="1295400" y="3352800"/>
              <a:ext cx="1143000" cy="990600"/>
            </a:xfrm>
            <a:prstGeom prst="straightConnector1">
              <a:avLst/>
            </a:prstGeom>
            <a:noFill/>
            <a:ln w="12700" cap="flat" cmpd="sng" algn="ctr">
              <a:solidFill>
                <a:srgbClr val="FF0000"/>
              </a:solidFill>
              <a:prstDash val="solid"/>
              <a:round/>
              <a:headEnd type="none" w="med" len="med"/>
              <a:tailEnd type="arrow"/>
            </a:ln>
            <a:effectLst/>
          </p:spPr>
        </p:cxnSp>
        <p:sp>
          <p:nvSpPr>
            <p:cNvPr id="8" name="TextBox 7"/>
            <p:cNvSpPr txBox="1"/>
            <p:nvPr/>
          </p:nvSpPr>
          <p:spPr>
            <a:xfrm>
              <a:off x="7543800" y="2895600"/>
              <a:ext cx="914400" cy="91440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…and these</a:t>
              </a:r>
              <a:br>
                <a:rPr lang="en-US" dirty="0" smtClean="0">
                  <a:solidFill>
                    <a:srgbClr val="C00000"/>
                  </a:solidFill>
                  <a:latin typeface="Calibri" pitchFamily="34" charset="0"/>
                  <a:cs typeface="Calibri" pitchFamily="34" charset="0"/>
                </a:rPr>
              </a:br>
              <a:r>
                <a:rPr lang="en-US" dirty="0" smtClean="0">
                  <a:solidFill>
                    <a:srgbClr val="C00000"/>
                  </a:solidFill>
                  <a:latin typeface="Calibri" pitchFamily="34" charset="0"/>
                  <a:cs typeface="Calibri" pitchFamily="34" charset="0"/>
                </a:rPr>
                <a:t>fields reflect</a:t>
              </a:r>
              <a:br>
                <a:rPr lang="en-US" dirty="0" smtClean="0">
                  <a:solidFill>
                    <a:srgbClr val="C00000"/>
                  </a:solidFill>
                  <a:latin typeface="Calibri" pitchFamily="34" charset="0"/>
                  <a:cs typeface="Calibri" pitchFamily="34" charset="0"/>
                </a:rPr>
              </a:br>
              <a:r>
                <a:rPr lang="en-US" dirty="0" smtClean="0">
                  <a:solidFill>
                    <a:srgbClr val="C00000"/>
                  </a:solidFill>
                  <a:latin typeface="Calibri" pitchFamily="34" charset="0"/>
                  <a:cs typeface="Calibri" pitchFamily="34" charset="0"/>
                </a:rPr>
                <a:t>the change</a:t>
              </a:r>
              <a:endParaRPr lang="en-US" dirty="0" smtClean="0">
                <a:solidFill>
                  <a:srgbClr val="C00000"/>
                </a:solidFill>
                <a:latin typeface="Calibri" pitchFamily="34" charset="0"/>
                <a:cs typeface="Calibri" pitchFamily="34" charset="0"/>
              </a:endParaRPr>
            </a:p>
          </p:txBody>
        </p:sp>
        <p:cxnSp>
          <p:nvCxnSpPr>
            <p:cNvPr id="11" name="Straight Arrow Connector 10"/>
            <p:cNvCxnSpPr>
              <a:stCxn id="8" idx="1"/>
            </p:cNvCxnSpPr>
            <p:nvPr/>
          </p:nvCxnSpPr>
          <p:spPr bwMode="auto">
            <a:xfrm flipH="1">
              <a:off x="4343400" y="3352800"/>
              <a:ext cx="3200400" cy="990600"/>
            </a:xfrm>
            <a:prstGeom prst="straightConnector1">
              <a:avLst/>
            </a:prstGeom>
            <a:noFill/>
            <a:ln w="12700"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a:off x="5943600" y="3848100"/>
              <a:ext cx="0" cy="495300"/>
            </a:xfrm>
            <a:prstGeom prst="straightConnector1">
              <a:avLst/>
            </a:prstGeom>
            <a:noFill/>
            <a:ln w="12700"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24132469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Partial page update</a:t>
            </a:r>
          </a:p>
          <a:p>
            <a:r>
              <a:rPr lang="en-US" dirty="0" smtClean="0"/>
              <a:t>Configuring targeted Post On Change</a:t>
            </a:r>
          </a:p>
          <a:p>
            <a:pPr>
              <a:lnSpc>
                <a:spcPct val="100000"/>
              </a:lnSpc>
              <a:spcAft>
                <a:spcPts val="0"/>
              </a:spcAft>
            </a:pPr>
            <a:r>
              <a:rPr lang="en-US" dirty="0" smtClean="0"/>
              <a:t>Replacing client reflection</a:t>
            </a:r>
            <a:endParaRPr lang="en-US" dirty="0"/>
          </a:p>
        </p:txBody>
      </p:sp>
    </p:spTree>
    <p:extLst>
      <p:ext uri="{BB962C8B-B14F-4D97-AF65-F5344CB8AC3E}">
        <p14:creationId xmlns:p14="http://schemas.microsoft.com/office/powerpoint/2010/main" val="171320149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smtClean="0"/>
              <a:t>Reflection tab</a:t>
            </a:r>
          </a:p>
        </p:txBody>
      </p:sp>
      <p:sp>
        <p:nvSpPr>
          <p:cNvPr id="11269" name="Rectangle 3"/>
          <p:cNvSpPr>
            <a:spLocks noGrp="1" noChangeArrowheads="1"/>
          </p:cNvSpPr>
          <p:nvPr>
            <p:ph idx="1"/>
          </p:nvPr>
        </p:nvSpPr>
        <p:spPr>
          <a:xfrm>
            <a:off x="76200" y="3124200"/>
            <a:ext cx="3479800" cy="1185863"/>
          </a:xfrm>
        </p:spPr>
        <p:txBody>
          <a:bodyPr/>
          <a:lstStyle/>
          <a:p>
            <a:pPr>
              <a:buFont typeface="Arial" charset="0"/>
              <a:buChar char="•"/>
            </a:pPr>
            <a:r>
              <a:rPr lang="en-US" dirty="0" smtClean="0"/>
              <a:t>Reflection is configured on listening widget's Reflection tab</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5257800" cy="13335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127664"/>
            <a:ext cx="5143500" cy="3057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1" name="Line 8"/>
          <p:cNvSpPr>
            <a:spLocks noChangeShapeType="1"/>
          </p:cNvSpPr>
          <p:nvPr/>
        </p:nvSpPr>
        <p:spPr bwMode="auto">
          <a:xfrm>
            <a:off x="4038600" y="1978025"/>
            <a:ext cx="2343150" cy="24415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 name="Rectangle 2"/>
          <p:cNvSpPr/>
          <p:nvPr/>
        </p:nvSpPr>
        <p:spPr bwMode="auto">
          <a:xfrm>
            <a:off x="2667000" y="990600"/>
            <a:ext cx="1676400" cy="13335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6248400" y="4419600"/>
            <a:ext cx="914400" cy="3810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tangle 4"/>
          <p:cNvSpPr/>
          <p:nvPr/>
        </p:nvSpPr>
        <p:spPr bwMode="auto">
          <a:xfrm>
            <a:off x="3962400" y="5805054"/>
            <a:ext cx="2209800" cy="2286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Straight Arrow Connector 6"/>
          <p:cNvCxnSpPr/>
          <p:nvPr/>
        </p:nvCxnSpPr>
        <p:spPr bwMode="auto">
          <a:xfrm flipH="1">
            <a:off x="5210175" y="4800600"/>
            <a:ext cx="1266825" cy="1004454"/>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25533523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91316"/>
            <a:ext cx="4967287" cy="26853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0" name="Rectangle 2"/>
          <p:cNvSpPr>
            <a:spLocks noGrp="1" noChangeArrowheads="1"/>
          </p:cNvSpPr>
          <p:nvPr>
            <p:ph type="title"/>
          </p:nvPr>
        </p:nvSpPr>
        <p:spPr/>
        <p:txBody>
          <a:bodyPr/>
          <a:lstStyle/>
          <a:p>
            <a:pPr eaLnBrk="1" hangingPunct="1"/>
            <a:r>
              <a:rPr lang="en-US" smtClean="0"/>
              <a:t>Enabling reflection</a:t>
            </a:r>
          </a:p>
        </p:txBody>
      </p:sp>
      <p:sp>
        <p:nvSpPr>
          <p:cNvPr id="12294" name="AutoShape 8"/>
          <p:cNvSpPr>
            <a:spLocks noChangeArrowheads="1"/>
          </p:cNvSpPr>
          <p:nvPr/>
        </p:nvSpPr>
        <p:spPr bwMode="auto">
          <a:xfrm>
            <a:off x="533400" y="1066798"/>
            <a:ext cx="2813050" cy="263525"/>
          </a:xfrm>
          <a:prstGeom prst="roundRect">
            <a:avLst>
              <a:gd name="adj" fmla="val 16667"/>
            </a:avLst>
          </a:prstGeom>
          <a:noFill/>
          <a:ln w="19050" algn="ctr">
            <a:solidFill>
              <a:srgbClr val="FF0000"/>
            </a:solidFill>
            <a:round/>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7" y="2803523"/>
            <a:ext cx="4808537" cy="296402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AutoShape 9"/>
          <p:cNvSpPr>
            <a:spLocks noChangeArrowheads="1"/>
          </p:cNvSpPr>
          <p:nvPr/>
        </p:nvSpPr>
        <p:spPr bwMode="auto">
          <a:xfrm>
            <a:off x="1081087" y="3071811"/>
            <a:ext cx="2813050" cy="263525"/>
          </a:xfrm>
          <a:prstGeom prst="roundRect">
            <a:avLst>
              <a:gd name="adj" fmla="val 16667"/>
            </a:avLst>
          </a:prstGeom>
          <a:noFill/>
          <a:ln w="19050" algn="ctr">
            <a:solidFill>
              <a:srgbClr val="FF0000"/>
            </a:solidFill>
            <a:round/>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296" name="Line 10"/>
          <p:cNvSpPr>
            <a:spLocks noChangeShapeType="1"/>
          </p:cNvSpPr>
          <p:nvPr/>
        </p:nvSpPr>
        <p:spPr bwMode="auto">
          <a:xfrm flipH="1">
            <a:off x="1295399" y="1330323"/>
            <a:ext cx="1587501" cy="17414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1" name="Rectangle 11"/>
          <p:cNvSpPr>
            <a:spLocks noGrp="1" noChangeArrowheads="1"/>
          </p:cNvSpPr>
          <p:nvPr>
            <p:ph idx="1"/>
          </p:nvPr>
        </p:nvSpPr>
        <p:spPr>
          <a:xfrm>
            <a:off x="5562600" y="791316"/>
            <a:ext cx="3124200" cy="1647084"/>
          </a:xfrm>
        </p:spPr>
        <p:txBody>
          <a:bodyPr/>
          <a:lstStyle/>
          <a:p>
            <a:pPr>
              <a:buFont typeface="Arial" charset="0"/>
              <a:buChar char="•"/>
            </a:pPr>
            <a:r>
              <a:rPr lang="en-US" dirty="0" smtClean="0"/>
              <a:t>To enable reflection, first select "Enable client reflection" checkbox on listening widget</a:t>
            </a:r>
          </a:p>
        </p:txBody>
      </p:sp>
    </p:spTree>
    <p:extLst>
      <p:ext uri="{BB962C8B-B14F-4D97-AF65-F5344CB8AC3E}">
        <p14:creationId xmlns:p14="http://schemas.microsoft.com/office/powerpoint/2010/main" val="319685594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556" y="2355558"/>
            <a:ext cx="4700587" cy="145444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2"/>
          <p:cNvSpPr>
            <a:spLocks noGrp="1" noChangeArrowheads="1"/>
          </p:cNvSpPr>
          <p:nvPr>
            <p:ph type="title"/>
          </p:nvPr>
        </p:nvSpPr>
        <p:spPr/>
        <p:txBody>
          <a:bodyPr/>
          <a:lstStyle/>
          <a:p>
            <a:pPr eaLnBrk="1" hangingPunct="1"/>
            <a:r>
              <a:rPr lang="en-US" smtClean="0"/>
              <a:t>Configuring value reflection</a:t>
            </a:r>
          </a:p>
        </p:txBody>
      </p:sp>
      <p:sp>
        <p:nvSpPr>
          <p:cNvPr id="13315" name="Rectangle 16"/>
          <p:cNvSpPr>
            <a:spLocks noGrp="1" noChangeArrowheads="1"/>
          </p:cNvSpPr>
          <p:nvPr>
            <p:ph idx="1"/>
          </p:nvPr>
        </p:nvSpPr>
        <p:spPr>
          <a:xfrm>
            <a:off x="600077" y="657948"/>
            <a:ext cx="7781923" cy="1170852"/>
          </a:xfrm>
        </p:spPr>
        <p:txBody>
          <a:bodyPr/>
          <a:lstStyle/>
          <a:p>
            <a:pPr>
              <a:buFont typeface="Arial" charset="0"/>
              <a:buChar char="•"/>
            </a:pPr>
            <a:r>
              <a:rPr lang="en-US" dirty="0" smtClean="0"/>
              <a:t>Listening widget must identify:</a:t>
            </a:r>
          </a:p>
          <a:p>
            <a:pPr lvl="1"/>
            <a:r>
              <a:rPr lang="en-US" dirty="0" smtClean="0"/>
              <a:t>Triggering widget(s)</a:t>
            </a:r>
          </a:p>
          <a:p>
            <a:pPr lvl="1"/>
            <a:r>
              <a:rPr lang="en-US" dirty="0" smtClean="0"/>
              <a:t>Widget value</a:t>
            </a:r>
          </a:p>
        </p:txBody>
      </p:sp>
      <p:sp>
        <p:nvSpPr>
          <p:cNvPr id="13319" name="Text Box 8"/>
          <p:cNvSpPr txBox="1">
            <a:spLocks noChangeArrowheads="1"/>
          </p:cNvSpPr>
          <p:nvPr/>
        </p:nvSpPr>
        <p:spPr bwMode="auto">
          <a:xfrm>
            <a:off x="600077" y="1976644"/>
            <a:ext cx="1898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chemeClr val="bg1"/>
                </a:solidFill>
              </a:rPr>
              <a:t>triggering widget</a:t>
            </a:r>
          </a:p>
        </p:txBody>
      </p:sp>
      <p:sp>
        <p:nvSpPr>
          <p:cNvPr id="13320" name="Text Box 9"/>
          <p:cNvSpPr txBox="1">
            <a:spLocks noChangeArrowheads="1"/>
          </p:cNvSpPr>
          <p:nvPr/>
        </p:nvSpPr>
        <p:spPr bwMode="auto">
          <a:xfrm>
            <a:off x="600077" y="3810000"/>
            <a:ext cx="1898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chemeClr val="bg1"/>
                </a:solidFill>
              </a:rPr>
              <a:t>listening widget</a:t>
            </a:r>
          </a:p>
        </p:txBody>
      </p:sp>
      <p:sp>
        <p:nvSpPr>
          <p:cNvPr id="13325" name="AutoShape 14"/>
          <p:cNvSpPr>
            <a:spLocks noChangeArrowheads="1"/>
          </p:cNvSpPr>
          <p:nvPr/>
        </p:nvSpPr>
        <p:spPr bwMode="auto">
          <a:xfrm>
            <a:off x="4277552" y="3263436"/>
            <a:ext cx="2656647" cy="1587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7" name="Text Box 17"/>
          <p:cNvSpPr txBox="1">
            <a:spLocks noChangeArrowheads="1"/>
          </p:cNvSpPr>
          <p:nvPr/>
        </p:nvSpPr>
        <p:spPr bwMode="auto">
          <a:xfrm>
            <a:off x="426243" y="4267200"/>
            <a:ext cx="2428875" cy="830262"/>
          </a:xfrm>
          <a:prstGeom prst="rect">
            <a:avLst/>
          </a:prstGeom>
          <a:solidFill>
            <a:schemeClr val="tx1"/>
          </a:solidFill>
          <a:ln w="19050" algn="ctr">
            <a:noFill/>
            <a:miter lim="800000"/>
            <a:headEnd/>
            <a:tailEnd/>
          </a:ln>
        </p:spPr>
        <p:txBody>
          <a:bodyPr lIns="0" tIns="0" rIns="0" bIns="0">
            <a:spAutoFit/>
          </a:bodyPr>
          <a:lstStyle>
            <a:lvl1pPr marL="114300">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smtClean="0">
                <a:solidFill>
                  <a:schemeClr val="bg1"/>
                </a:solidFill>
              </a:rPr>
              <a:t>"VALUE" is token that contains value </a:t>
            </a:r>
            <a:r>
              <a:rPr lang="en-US" dirty="0">
                <a:solidFill>
                  <a:schemeClr val="bg1"/>
                </a:solidFill>
              </a:rPr>
              <a:t>of triggering widget</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7" y="2355558"/>
            <a:ext cx="3276600" cy="12764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00077" y="2557654"/>
            <a:ext cx="2819399" cy="228600"/>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600077" y="3395854"/>
            <a:ext cx="3124199" cy="236196"/>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Straight Arrow Connector 6"/>
          <p:cNvCxnSpPr>
            <a:stCxn id="13319" idx="3"/>
          </p:cNvCxnSpPr>
          <p:nvPr/>
        </p:nvCxnSpPr>
        <p:spPr bwMode="auto">
          <a:xfrm>
            <a:off x="2498727" y="2113963"/>
            <a:ext cx="92073" cy="443691"/>
          </a:xfrm>
          <a:prstGeom prst="straightConnector1">
            <a:avLst/>
          </a:prstGeom>
          <a:noFill/>
          <a:ln w="12700" cap="flat" cmpd="sng" algn="ctr">
            <a:solidFill>
              <a:srgbClr val="FF0000"/>
            </a:solidFill>
            <a:prstDash val="solid"/>
            <a:round/>
            <a:headEnd type="none" w="med" len="med"/>
            <a:tailEnd type="arrow"/>
          </a:ln>
          <a:effectLst/>
        </p:spPr>
      </p:cxn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9556" y="3947319"/>
            <a:ext cx="4229100" cy="18573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561615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Value reflection in action</a:t>
            </a:r>
          </a:p>
        </p:txBody>
      </p:sp>
      <p:pic>
        <p:nvPicPr>
          <p:cNvPr id="14339" name="Picture 7" descr="value in actio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60575"/>
            <a:ext cx="3567113"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4340" name="Picture 8" descr="value in action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284663"/>
            <a:ext cx="3567113"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1" name="Line 10"/>
          <p:cNvSpPr>
            <a:spLocks noChangeShapeType="1"/>
          </p:cNvSpPr>
          <p:nvPr/>
        </p:nvSpPr>
        <p:spPr bwMode="auto">
          <a:xfrm>
            <a:off x="692150" y="1597025"/>
            <a:ext cx="0" cy="285273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2" name="Line 11"/>
          <p:cNvSpPr>
            <a:spLocks noChangeShapeType="1"/>
          </p:cNvSpPr>
          <p:nvPr/>
        </p:nvSpPr>
        <p:spPr bwMode="auto">
          <a:xfrm>
            <a:off x="692150" y="2235200"/>
            <a:ext cx="360363"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3" name="Text Box 12"/>
          <p:cNvSpPr txBox="1">
            <a:spLocks noChangeArrowheads="1"/>
          </p:cNvSpPr>
          <p:nvPr/>
        </p:nvSpPr>
        <p:spPr bwMode="auto">
          <a:xfrm>
            <a:off x="1066800" y="2457450"/>
            <a:ext cx="24114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selected</a:t>
            </a:r>
            <a:r>
              <a:rPr lang="en-US">
                <a:solidFill>
                  <a:srgbClr val="0033CC"/>
                </a:solidFill>
              </a:rPr>
              <a:t> PrimaryContact</a:t>
            </a:r>
            <a:r>
              <a:rPr lang="en-US">
                <a:solidFill>
                  <a:srgbClr val="CC00CC"/>
                </a:solidFill>
              </a:rPr>
              <a:t> </a:t>
            </a:r>
            <a:r>
              <a:rPr lang="en-US">
                <a:solidFill>
                  <a:schemeClr val="bg1"/>
                </a:solidFill>
              </a:rPr>
              <a:t>is</a:t>
            </a:r>
            <a:r>
              <a:rPr lang="en-US">
                <a:solidFill>
                  <a:srgbClr val="CC00CC"/>
                </a:solidFill>
              </a:rPr>
              <a:t> </a:t>
            </a:r>
            <a:r>
              <a:rPr lang="en-US">
                <a:solidFill>
                  <a:srgbClr val="FF0000"/>
                </a:solidFill>
              </a:rPr>
              <a:t>Richard Madison</a:t>
            </a:r>
          </a:p>
        </p:txBody>
      </p:sp>
      <p:pic>
        <p:nvPicPr>
          <p:cNvPr id="14344" name="Picture 13" descr="value in action 1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4799013"/>
            <a:ext cx="3786188" cy="2841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4345" name="Picture 14" descr="value in action 1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2566988"/>
            <a:ext cx="4040188" cy="2841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6" name="Text Box 15"/>
          <p:cNvSpPr txBox="1">
            <a:spLocks noChangeArrowheads="1"/>
          </p:cNvSpPr>
          <p:nvPr/>
        </p:nvSpPr>
        <p:spPr bwMode="auto">
          <a:xfrm>
            <a:off x="4849813" y="2911475"/>
            <a:ext cx="40338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Displayed email is</a:t>
            </a:r>
            <a:br>
              <a:rPr lang="en-US">
                <a:solidFill>
                  <a:schemeClr val="bg1"/>
                </a:solidFill>
              </a:rPr>
            </a:br>
            <a:r>
              <a:rPr lang="en-US">
                <a:solidFill>
                  <a:srgbClr val="0033CC"/>
                </a:solidFill>
              </a:rPr>
              <a:t>VALUE</a:t>
            </a:r>
            <a:r>
              <a:rPr lang="en-US">
                <a:solidFill>
                  <a:schemeClr val="bg1"/>
                </a:solidFill>
              </a:rPr>
              <a:t>.EmailAddress1, which is</a:t>
            </a:r>
            <a:br>
              <a:rPr lang="en-US">
                <a:solidFill>
                  <a:schemeClr val="bg1"/>
                </a:solidFill>
              </a:rPr>
            </a:br>
            <a:r>
              <a:rPr lang="en-US">
                <a:solidFill>
                  <a:srgbClr val="FF0000"/>
                </a:solidFill>
              </a:rPr>
              <a:t>Richard Madison's</a:t>
            </a:r>
            <a:r>
              <a:rPr lang="en-US">
                <a:solidFill>
                  <a:srgbClr val="009900"/>
                </a:solidFill>
              </a:rPr>
              <a:t> </a:t>
            </a:r>
            <a:r>
              <a:rPr lang="en-US">
                <a:solidFill>
                  <a:schemeClr val="bg1"/>
                </a:solidFill>
              </a:rPr>
              <a:t>Email Address 1</a:t>
            </a:r>
          </a:p>
        </p:txBody>
      </p:sp>
      <p:sp>
        <p:nvSpPr>
          <p:cNvPr id="14347" name="Text Box 16"/>
          <p:cNvSpPr txBox="1">
            <a:spLocks noChangeArrowheads="1"/>
          </p:cNvSpPr>
          <p:nvPr/>
        </p:nvSpPr>
        <p:spPr bwMode="auto">
          <a:xfrm>
            <a:off x="1066800" y="4659313"/>
            <a:ext cx="241141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selected</a:t>
            </a:r>
            <a:r>
              <a:rPr lang="en-US">
                <a:solidFill>
                  <a:srgbClr val="0033CC"/>
                </a:solidFill>
              </a:rPr>
              <a:t/>
            </a:r>
            <a:br>
              <a:rPr lang="en-US">
                <a:solidFill>
                  <a:srgbClr val="0033CC"/>
                </a:solidFill>
              </a:rPr>
            </a:br>
            <a:r>
              <a:rPr lang="en-US">
                <a:solidFill>
                  <a:srgbClr val="0033CC"/>
                </a:solidFill>
              </a:rPr>
              <a:t>PrimaryContact</a:t>
            </a:r>
            <a:r>
              <a:rPr lang="en-US">
                <a:solidFill>
                  <a:srgbClr val="CC00CC"/>
                </a:solidFill>
              </a:rPr>
              <a:t> </a:t>
            </a:r>
            <a:r>
              <a:rPr lang="en-US">
                <a:solidFill>
                  <a:schemeClr val="bg1"/>
                </a:solidFill>
              </a:rPr>
              <a:t>is</a:t>
            </a:r>
            <a:r>
              <a:rPr lang="en-US">
                <a:solidFill>
                  <a:srgbClr val="CC00CC"/>
                </a:solidFill>
              </a:rPr>
              <a:t> </a:t>
            </a:r>
            <a:r>
              <a:rPr lang="en-US">
                <a:solidFill>
                  <a:srgbClr val="FF0000"/>
                </a:solidFill>
              </a:rPr>
              <a:t>William Andy</a:t>
            </a:r>
          </a:p>
        </p:txBody>
      </p:sp>
      <p:sp>
        <p:nvSpPr>
          <p:cNvPr id="14348" name="Text Box 17"/>
          <p:cNvSpPr txBox="1">
            <a:spLocks noChangeArrowheads="1"/>
          </p:cNvSpPr>
          <p:nvPr/>
        </p:nvSpPr>
        <p:spPr bwMode="auto">
          <a:xfrm>
            <a:off x="4849813" y="5154613"/>
            <a:ext cx="403383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Displayed email is</a:t>
            </a:r>
            <a:br>
              <a:rPr lang="en-US">
                <a:solidFill>
                  <a:schemeClr val="bg1"/>
                </a:solidFill>
              </a:rPr>
            </a:br>
            <a:r>
              <a:rPr lang="en-US">
                <a:solidFill>
                  <a:srgbClr val="0033CC"/>
                </a:solidFill>
              </a:rPr>
              <a:t>VALUE</a:t>
            </a:r>
            <a:r>
              <a:rPr lang="en-US">
                <a:solidFill>
                  <a:schemeClr val="bg1"/>
                </a:solidFill>
              </a:rPr>
              <a:t>.EmailAddress1, which is</a:t>
            </a:r>
            <a:br>
              <a:rPr lang="en-US">
                <a:solidFill>
                  <a:schemeClr val="bg1"/>
                </a:solidFill>
              </a:rPr>
            </a:br>
            <a:r>
              <a:rPr lang="en-US">
                <a:solidFill>
                  <a:srgbClr val="FF0000"/>
                </a:solidFill>
              </a:rPr>
              <a:t>William Andy's</a:t>
            </a:r>
            <a:r>
              <a:rPr lang="en-US">
                <a:solidFill>
                  <a:srgbClr val="009900"/>
                </a:solidFill>
              </a:rPr>
              <a:t> </a:t>
            </a:r>
            <a:r>
              <a:rPr lang="en-US">
                <a:solidFill>
                  <a:schemeClr val="bg1"/>
                </a:solidFill>
              </a:rPr>
              <a:t>Email Address 1</a:t>
            </a:r>
          </a:p>
        </p:txBody>
      </p:sp>
      <p:sp>
        <p:nvSpPr>
          <p:cNvPr id="14349" name="Line 18"/>
          <p:cNvSpPr>
            <a:spLocks noChangeShapeType="1"/>
          </p:cNvSpPr>
          <p:nvPr/>
        </p:nvSpPr>
        <p:spPr bwMode="auto">
          <a:xfrm>
            <a:off x="3948113" y="2401888"/>
            <a:ext cx="0" cy="29051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0" name="Line 19"/>
          <p:cNvSpPr>
            <a:spLocks noChangeShapeType="1"/>
          </p:cNvSpPr>
          <p:nvPr/>
        </p:nvSpPr>
        <p:spPr bwMode="auto">
          <a:xfrm>
            <a:off x="3948113" y="2692400"/>
            <a:ext cx="858837"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1" name="Line 20"/>
          <p:cNvSpPr>
            <a:spLocks noChangeShapeType="1"/>
          </p:cNvSpPr>
          <p:nvPr/>
        </p:nvSpPr>
        <p:spPr bwMode="auto">
          <a:xfrm>
            <a:off x="692150" y="4451350"/>
            <a:ext cx="360363"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2" name="Line 21"/>
          <p:cNvSpPr>
            <a:spLocks noChangeShapeType="1"/>
          </p:cNvSpPr>
          <p:nvPr/>
        </p:nvSpPr>
        <p:spPr bwMode="auto">
          <a:xfrm>
            <a:off x="3962400" y="4645025"/>
            <a:ext cx="0" cy="29051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3" name="Line 22"/>
          <p:cNvSpPr>
            <a:spLocks noChangeShapeType="1"/>
          </p:cNvSpPr>
          <p:nvPr/>
        </p:nvSpPr>
        <p:spPr bwMode="auto">
          <a:xfrm>
            <a:off x="3962400" y="4935538"/>
            <a:ext cx="858838"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4354" name="Picture 9" descr="value in action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1265238"/>
            <a:ext cx="3567113"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3981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reflection: additional information</a:t>
            </a:r>
            <a:endParaRPr lang="en-US" dirty="0"/>
          </a:p>
        </p:txBody>
      </p:sp>
      <p:sp>
        <p:nvSpPr>
          <p:cNvPr id="3" name="Content Placeholder 2"/>
          <p:cNvSpPr>
            <a:spLocks noGrp="1"/>
          </p:cNvSpPr>
          <p:nvPr>
            <p:ph idx="1"/>
          </p:nvPr>
        </p:nvSpPr>
        <p:spPr/>
        <p:txBody>
          <a:bodyPr/>
          <a:lstStyle/>
          <a:p>
            <a:r>
              <a:rPr lang="en-US" dirty="0" smtClean="0"/>
              <a:t>If the value of a VALUE token has properties, they can be accessed by using standard dot notation (</a:t>
            </a:r>
            <a:r>
              <a:rPr lang="en-US" dirty="0" err="1" smtClean="0"/>
              <a:t>VALUE.property</a:t>
            </a:r>
            <a:r>
              <a:rPr lang="en-US" dirty="0" smtClean="0"/>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3010437" cy="838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9" y="3200399"/>
            <a:ext cx="5477815" cy="210140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stCxn id="5122" idx="2"/>
          </p:cNvCxnSpPr>
          <p:nvPr/>
        </p:nvCxnSpPr>
        <p:spPr bwMode="auto">
          <a:xfrm>
            <a:off x="2267219" y="2895600"/>
            <a:ext cx="3219181" cy="2209800"/>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11795453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value reflection</a:t>
            </a:r>
            <a:endParaRPr lang="en-US" dirty="0"/>
          </a:p>
        </p:txBody>
      </p:sp>
      <p:sp>
        <p:nvSpPr>
          <p:cNvPr id="3" name="Content Placeholder 2"/>
          <p:cNvSpPr>
            <a:spLocks noGrp="1"/>
          </p:cNvSpPr>
          <p:nvPr>
            <p:ph idx="1"/>
          </p:nvPr>
        </p:nvSpPr>
        <p:spPr/>
        <p:txBody>
          <a:bodyPr/>
          <a:lstStyle/>
          <a:p>
            <a:r>
              <a:rPr lang="en-US" dirty="0"/>
              <a:t>If more than one </a:t>
            </a:r>
            <a:r>
              <a:rPr lang="en-US" dirty="0" err="1"/>
              <a:t>triggerId</a:t>
            </a:r>
            <a:r>
              <a:rPr lang="en-US" dirty="0"/>
              <a:t> is specified, </a:t>
            </a:r>
            <a:r>
              <a:rPr lang="en-US" dirty="0" smtClean="0"/>
              <a:t/>
            </a:r>
            <a:br>
              <a:rPr lang="en-US" dirty="0" smtClean="0"/>
            </a:br>
            <a:r>
              <a:rPr lang="en-US" dirty="0" smtClean="0"/>
              <a:t>the </a:t>
            </a:r>
            <a:r>
              <a:rPr lang="en-US" dirty="0"/>
              <a:t>tokens for their values are </a:t>
            </a:r>
            <a:r>
              <a:rPr lang="en-US" dirty="0" smtClean="0"/>
              <a:t/>
            </a:r>
            <a:br>
              <a:rPr lang="en-US" dirty="0" smtClean="0"/>
            </a:br>
            <a:r>
              <a:rPr lang="en-US" dirty="0" smtClean="0"/>
              <a:t>VALUE1</a:t>
            </a:r>
            <a:r>
              <a:rPr lang="en-US" dirty="0"/>
              <a:t>, VALUE2, etc.</a:t>
            </a:r>
          </a:p>
          <a:p>
            <a:r>
              <a:rPr lang="en-US" dirty="0" smtClean="0"/>
              <a:t>The "value" property of a widget's </a:t>
            </a:r>
            <a:br>
              <a:rPr lang="en-US" dirty="0" smtClean="0"/>
            </a:br>
            <a:r>
              <a:rPr lang="en-US" dirty="0" smtClean="0"/>
              <a:t>Reflection tab may be a complex</a:t>
            </a:r>
            <a:br>
              <a:rPr lang="en-US" dirty="0" smtClean="0"/>
            </a:br>
            <a:r>
              <a:rPr lang="en-US" dirty="0" smtClean="0"/>
              <a:t>statement, such as a Gosu function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312" y="914400"/>
            <a:ext cx="2533650" cy="1981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7" y="3359944"/>
            <a:ext cx="5648325" cy="17621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987" y="5586412"/>
            <a:ext cx="5895975" cy="8096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6310312" y="2590800"/>
            <a:ext cx="2533650" cy="3048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a:stCxn id="4" idx="2"/>
          </p:cNvCxnSpPr>
          <p:nvPr/>
        </p:nvCxnSpPr>
        <p:spPr bwMode="auto">
          <a:xfrm flipH="1">
            <a:off x="6705600" y="2895600"/>
            <a:ext cx="871537" cy="1600200"/>
          </a:xfrm>
          <a:prstGeom prst="straightConnector1">
            <a:avLst/>
          </a:prstGeom>
          <a:noFill/>
          <a:ln w="12700" cap="flat" cmpd="sng" algn="ctr">
            <a:solidFill>
              <a:srgbClr val="FF0000"/>
            </a:solidFill>
            <a:prstDash val="solid"/>
            <a:round/>
            <a:headEnd type="none" w="med" len="med"/>
            <a:tailEnd type="arrow"/>
          </a:ln>
          <a:effectLst/>
        </p:spPr>
      </p:cxnSp>
      <p:sp>
        <p:nvSpPr>
          <p:cNvPr id="7" name="Rectangle 6"/>
          <p:cNvSpPr/>
          <p:nvPr/>
        </p:nvSpPr>
        <p:spPr bwMode="auto">
          <a:xfrm>
            <a:off x="3429000" y="4724400"/>
            <a:ext cx="5414962" cy="3810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Arrow Connector 8"/>
          <p:cNvCxnSpPr>
            <a:stCxn id="7" idx="2"/>
          </p:cNvCxnSpPr>
          <p:nvPr/>
        </p:nvCxnSpPr>
        <p:spPr bwMode="auto">
          <a:xfrm flipH="1">
            <a:off x="5715001" y="5105400"/>
            <a:ext cx="421480" cy="481012"/>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80170265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Basic implementation comparison</a:t>
            </a:r>
            <a:endParaRPr lang="en-US" dirty="0"/>
          </a:p>
        </p:txBody>
      </p:sp>
      <p:sp>
        <p:nvSpPr>
          <p:cNvPr id="7" name="Subtitle 6"/>
          <p:cNvSpPr>
            <a:spLocks noGrp="1"/>
          </p:cNvSpPr>
          <p:nvPr>
            <p:ph type="subTitle" idx="10"/>
          </p:nvPr>
        </p:nvSpPr>
        <p:spPr/>
        <p:txBody>
          <a:bodyPr/>
          <a:lstStyle/>
          <a:p>
            <a:r>
              <a:rPr lang="en-US" b="1" dirty="0" smtClean="0"/>
              <a:t>Client Reflection</a:t>
            </a:r>
            <a:endParaRPr lang="en-US" b="1" dirty="0"/>
          </a:p>
        </p:txBody>
      </p:sp>
      <p:sp>
        <p:nvSpPr>
          <p:cNvPr id="8" name="Text Placeholder 7"/>
          <p:cNvSpPr>
            <a:spLocks noGrp="1"/>
          </p:cNvSpPr>
          <p:nvPr>
            <p:ph type="body" sz="quarter" idx="11"/>
          </p:nvPr>
        </p:nvSpPr>
        <p:spPr/>
        <p:txBody>
          <a:bodyPr/>
          <a:lstStyle/>
          <a:p>
            <a:r>
              <a:rPr lang="en-US" b="1" dirty="0" smtClean="0"/>
              <a:t>Targeted Post On Change</a:t>
            </a:r>
          </a:p>
        </p:txBody>
      </p:sp>
      <p:sp>
        <p:nvSpPr>
          <p:cNvPr id="6" name="Content Placeholder 5"/>
          <p:cNvSpPr>
            <a:spLocks noGrp="1"/>
          </p:cNvSpPr>
          <p:nvPr>
            <p:ph sz="half" idx="2"/>
          </p:nvPr>
        </p:nvSpPr>
        <p:spPr>
          <a:xfrm>
            <a:off x="4754562" y="1752600"/>
            <a:ext cx="4237037" cy="4637088"/>
          </a:xfrm>
        </p:spPr>
        <p:txBody>
          <a:bodyPr/>
          <a:lstStyle/>
          <a:p>
            <a:r>
              <a:rPr lang="en-US" dirty="0" smtClean="0"/>
              <a:t>On triggering widget</a:t>
            </a:r>
          </a:p>
          <a:p>
            <a:r>
              <a:rPr lang="en-US" dirty="0" smtClean="0"/>
              <a:t>PostOnChange tab</a:t>
            </a:r>
          </a:p>
          <a:p>
            <a:r>
              <a:rPr lang="en-US" dirty="0" smtClean="0"/>
              <a:t>Define target property</a:t>
            </a:r>
          </a:p>
          <a:p>
            <a:pPr lvl="1"/>
            <a:r>
              <a:rPr lang="en-US" dirty="0" smtClean="0"/>
              <a:t>One widget ID</a:t>
            </a:r>
          </a:p>
          <a:p>
            <a:r>
              <a:rPr lang="en-US" dirty="0" smtClean="0"/>
              <a:t>Assign value with onChange</a:t>
            </a:r>
          </a:p>
          <a:p>
            <a:pPr lvl="1"/>
            <a:r>
              <a:rPr lang="en-US" dirty="0" smtClean="0"/>
              <a:t>Variable</a:t>
            </a:r>
            <a:endParaRPr lang="en-US" dirty="0"/>
          </a:p>
        </p:txBody>
      </p:sp>
      <p:sp>
        <p:nvSpPr>
          <p:cNvPr id="5" name="Content Placeholder 4"/>
          <p:cNvSpPr>
            <a:spLocks noGrp="1"/>
          </p:cNvSpPr>
          <p:nvPr>
            <p:ph sz="half" idx="1"/>
          </p:nvPr>
        </p:nvSpPr>
        <p:spPr/>
        <p:txBody>
          <a:bodyPr/>
          <a:lstStyle/>
          <a:p>
            <a:r>
              <a:rPr lang="en-US" dirty="0" smtClean="0"/>
              <a:t>On listening widget</a:t>
            </a:r>
          </a:p>
          <a:p>
            <a:r>
              <a:rPr lang="en-US" dirty="0" smtClean="0"/>
              <a:t>Reflection tab</a:t>
            </a:r>
          </a:p>
          <a:p>
            <a:r>
              <a:rPr lang="en-US" dirty="0" smtClean="0"/>
              <a:t>Define </a:t>
            </a:r>
            <a:r>
              <a:rPr lang="en-US" dirty="0" err="1" smtClean="0"/>
              <a:t>triggerIds</a:t>
            </a:r>
            <a:r>
              <a:rPr lang="en-US" dirty="0" smtClean="0"/>
              <a:t> property</a:t>
            </a:r>
          </a:p>
          <a:p>
            <a:pPr lvl="1"/>
            <a:r>
              <a:rPr lang="en-US" dirty="0" smtClean="0"/>
              <a:t>One widget ID</a:t>
            </a:r>
            <a:endParaRPr lang="en-US" dirty="0"/>
          </a:p>
          <a:p>
            <a:r>
              <a:rPr lang="en-US" dirty="0" smtClean="0"/>
              <a:t>Specify </a:t>
            </a:r>
            <a:r>
              <a:rPr lang="en-US" dirty="0"/>
              <a:t>Value property</a:t>
            </a:r>
          </a:p>
          <a:p>
            <a:pPr lvl="1"/>
            <a:r>
              <a:rPr lang="en-US" dirty="0" smtClean="0"/>
              <a:t>References </a:t>
            </a:r>
            <a:r>
              <a:rPr lang="en-US" dirty="0"/>
              <a:t>specific </a:t>
            </a:r>
            <a:r>
              <a:rPr lang="en-US" dirty="0" err="1" smtClean="0"/>
              <a:t>triggerId</a:t>
            </a:r>
            <a:r>
              <a:rPr lang="en-US" dirty="0" smtClean="0"/>
              <a:t> field</a:t>
            </a:r>
          </a:p>
          <a:p>
            <a:pPr lvl="1"/>
            <a:r>
              <a:rPr lang="en-US" dirty="0" smtClean="0"/>
              <a:t>Optional VALUE token</a:t>
            </a:r>
            <a:endParaRPr lang="en-US" dirty="0"/>
          </a:p>
          <a:p>
            <a:endParaRPr lang="en-US" dirty="0"/>
          </a:p>
        </p:txBody>
      </p:sp>
    </p:spTree>
    <p:extLst>
      <p:ext uri="{BB962C8B-B14F-4D97-AF65-F5344CB8AC3E}">
        <p14:creationId xmlns:p14="http://schemas.microsoft.com/office/powerpoint/2010/main" val="336754016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Advanced implementation comparison</a:t>
            </a:r>
            <a:endParaRPr lang="en-US" dirty="0"/>
          </a:p>
        </p:txBody>
      </p:sp>
      <p:sp>
        <p:nvSpPr>
          <p:cNvPr id="7" name="Subtitle 6"/>
          <p:cNvSpPr>
            <a:spLocks noGrp="1"/>
          </p:cNvSpPr>
          <p:nvPr>
            <p:ph type="subTitle" idx="10"/>
          </p:nvPr>
        </p:nvSpPr>
        <p:spPr/>
        <p:txBody>
          <a:bodyPr/>
          <a:lstStyle/>
          <a:p>
            <a:r>
              <a:rPr lang="en-US" b="1" dirty="0" smtClean="0"/>
              <a:t>Client Reflection</a:t>
            </a:r>
            <a:endParaRPr lang="en-US" b="1" dirty="0"/>
          </a:p>
        </p:txBody>
      </p:sp>
      <p:sp>
        <p:nvSpPr>
          <p:cNvPr id="8" name="Text Placeholder 7"/>
          <p:cNvSpPr>
            <a:spLocks noGrp="1"/>
          </p:cNvSpPr>
          <p:nvPr>
            <p:ph type="body" sz="quarter" idx="11"/>
          </p:nvPr>
        </p:nvSpPr>
        <p:spPr/>
        <p:txBody>
          <a:bodyPr/>
          <a:lstStyle/>
          <a:p>
            <a:r>
              <a:rPr lang="en-US" b="1" dirty="0" smtClean="0"/>
              <a:t>Targeted Post On Change</a:t>
            </a:r>
          </a:p>
        </p:txBody>
      </p:sp>
      <p:sp>
        <p:nvSpPr>
          <p:cNvPr id="6" name="Content Placeholder 5"/>
          <p:cNvSpPr>
            <a:spLocks noGrp="1"/>
          </p:cNvSpPr>
          <p:nvPr>
            <p:ph sz="half" idx="2"/>
          </p:nvPr>
        </p:nvSpPr>
        <p:spPr>
          <a:xfrm>
            <a:off x="4754562" y="1752600"/>
            <a:ext cx="4237037" cy="4637088"/>
          </a:xfrm>
        </p:spPr>
        <p:txBody>
          <a:bodyPr/>
          <a:lstStyle/>
          <a:p>
            <a:r>
              <a:rPr lang="en-US" dirty="0" smtClean="0"/>
              <a:t>On triggering widget</a:t>
            </a:r>
          </a:p>
          <a:p>
            <a:r>
              <a:rPr lang="en-US" dirty="0" smtClean="0"/>
              <a:t>PostOnChange tab</a:t>
            </a:r>
          </a:p>
          <a:p>
            <a:r>
              <a:rPr lang="en-US" dirty="0" smtClean="0"/>
              <a:t>Define target property</a:t>
            </a:r>
          </a:p>
          <a:p>
            <a:pPr lvl="1"/>
            <a:r>
              <a:rPr lang="en-US" dirty="0" err="1" smtClean="0"/>
              <a:t>InputSet</a:t>
            </a:r>
            <a:r>
              <a:rPr lang="en-US" dirty="0" smtClean="0"/>
              <a:t>, InputGroup, ListViewPanel, </a:t>
            </a:r>
            <a:br>
              <a:rPr lang="en-US" dirty="0" smtClean="0"/>
            </a:br>
            <a:r>
              <a:rPr lang="en-US" dirty="0" smtClean="0"/>
              <a:t>or Ref id</a:t>
            </a:r>
            <a:endParaRPr lang="en-US" dirty="0"/>
          </a:p>
          <a:p>
            <a:r>
              <a:rPr lang="en-US" dirty="0" smtClean="0"/>
              <a:t>Assign value with onChange</a:t>
            </a:r>
          </a:p>
          <a:p>
            <a:pPr lvl="1"/>
            <a:r>
              <a:rPr lang="en-US" dirty="0" smtClean="0"/>
              <a:t>Expression	</a:t>
            </a:r>
          </a:p>
          <a:p>
            <a:pPr lvl="1"/>
            <a:r>
              <a:rPr lang="en-US" dirty="0" smtClean="0"/>
              <a:t>Method</a:t>
            </a:r>
            <a:endParaRPr lang="en-US" dirty="0"/>
          </a:p>
        </p:txBody>
      </p:sp>
      <p:sp>
        <p:nvSpPr>
          <p:cNvPr id="5" name="Content Placeholder 4"/>
          <p:cNvSpPr>
            <a:spLocks noGrp="1"/>
          </p:cNvSpPr>
          <p:nvPr>
            <p:ph sz="half" idx="1"/>
          </p:nvPr>
        </p:nvSpPr>
        <p:spPr/>
        <p:txBody>
          <a:bodyPr/>
          <a:lstStyle/>
          <a:p>
            <a:r>
              <a:rPr lang="en-US" dirty="0" smtClean="0"/>
              <a:t>On listening widget</a:t>
            </a:r>
          </a:p>
          <a:p>
            <a:r>
              <a:rPr lang="en-US" dirty="0" smtClean="0"/>
              <a:t>Reflection tab</a:t>
            </a:r>
            <a:endParaRPr lang="en-US" dirty="0"/>
          </a:p>
          <a:p>
            <a:r>
              <a:rPr lang="en-US" dirty="0" smtClean="0"/>
              <a:t>Define </a:t>
            </a:r>
            <a:r>
              <a:rPr lang="en-US" dirty="0" err="1" smtClean="0"/>
              <a:t>triggerIds</a:t>
            </a:r>
            <a:r>
              <a:rPr lang="en-US" dirty="0" smtClean="0"/>
              <a:t> property</a:t>
            </a:r>
          </a:p>
          <a:p>
            <a:pPr lvl="1"/>
            <a:r>
              <a:rPr lang="en-US" dirty="0" smtClean="0"/>
              <a:t>Comma delimited list of widget IDs</a:t>
            </a:r>
            <a:br>
              <a:rPr lang="en-US" dirty="0" smtClean="0"/>
            </a:br>
            <a:endParaRPr lang="en-US" dirty="0"/>
          </a:p>
          <a:p>
            <a:r>
              <a:rPr lang="en-US" dirty="0" smtClean="0"/>
              <a:t>Specify </a:t>
            </a:r>
            <a:r>
              <a:rPr lang="en-US" dirty="0"/>
              <a:t>Value property</a:t>
            </a:r>
          </a:p>
          <a:p>
            <a:pPr lvl="1"/>
            <a:r>
              <a:rPr lang="en-US" dirty="0" err="1" smtClean="0"/>
              <a:t>VALUEx</a:t>
            </a:r>
            <a:r>
              <a:rPr lang="en-US" dirty="0" smtClean="0"/>
              <a:t> tokens</a:t>
            </a:r>
          </a:p>
          <a:p>
            <a:pPr lvl="1"/>
            <a:r>
              <a:rPr lang="en-US" dirty="0"/>
              <a:t>References specific </a:t>
            </a:r>
            <a:r>
              <a:rPr lang="en-US" dirty="0" err="1"/>
              <a:t>TriggerId</a:t>
            </a:r>
            <a:r>
              <a:rPr lang="en-US" dirty="0"/>
              <a:t> field value</a:t>
            </a:r>
          </a:p>
          <a:p>
            <a:pPr lvl="1"/>
            <a:endParaRPr lang="en-US" dirty="0"/>
          </a:p>
          <a:p>
            <a:endParaRPr lang="en-US" dirty="0"/>
          </a:p>
          <a:p>
            <a:endParaRPr lang="en-US" dirty="0"/>
          </a:p>
        </p:txBody>
      </p:sp>
    </p:spTree>
    <p:extLst>
      <p:ext uri="{BB962C8B-B14F-4D97-AF65-F5344CB8AC3E}">
        <p14:creationId xmlns:p14="http://schemas.microsoft.com/office/powerpoint/2010/main" val="200438357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Deprecated server-side client reflection</a:t>
            </a:r>
            <a:endParaRPr lang="en-US" dirty="0"/>
          </a:p>
        </p:txBody>
      </p:sp>
      <p:sp>
        <p:nvSpPr>
          <p:cNvPr id="3" name="Content Placeholder 2"/>
          <p:cNvSpPr>
            <a:spLocks noGrp="1"/>
          </p:cNvSpPr>
          <p:nvPr>
            <p:ph idx="1"/>
          </p:nvPr>
        </p:nvSpPr>
        <p:spPr/>
        <p:txBody>
          <a:bodyPr/>
          <a:lstStyle/>
          <a:p>
            <a:r>
              <a:rPr lang="en-US" dirty="0" smtClean="0"/>
              <a:t>Two kinds of client reflection</a:t>
            </a:r>
          </a:p>
          <a:p>
            <a:pPr lvl="1"/>
            <a:r>
              <a:rPr lang="en-US" dirty="0" smtClean="0"/>
              <a:t>Client-side</a:t>
            </a:r>
          </a:p>
          <a:p>
            <a:pPr lvl="1"/>
            <a:r>
              <a:rPr lang="en-US" dirty="0" smtClean="0"/>
              <a:t>Server-side</a:t>
            </a:r>
          </a:p>
          <a:p>
            <a:r>
              <a:rPr lang="en-US" dirty="0" smtClean="0"/>
              <a:t>Client-side still supported as partial page update option</a:t>
            </a:r>
          </a:p>
          <a:p>
            <a:pPr lvl="1"/>
            <a:r>
              <a:rPr lang="en-US" dirty="0" smtClean="0"/>
              <a:t>Targeted post onChange is easier to manage and configure in most cases</a:t>
            </a:r>
          </a:p>
          <a:p>
            <a:r>
              <a:rPr lang="en-US" dirty="0" smtClean="0"/>
              <a:t>Client reflection with server-side expressions are deprecated</a:t>
            </a:r>
          </a:p>
          <a:p>
            <a:pPr lvl="1"/>
            <a:r>
              <a:rPr lang="en-US" dirty="0" smtClean="0"/>
              <a:t>Replace with targeted post on change</a:t>
            </a:r>
            <a:endParaRPr lang="en-US" dirty="0"/>
          </a:p>
        </p:txBody>
      </p:sp>
    </p:spTree>
    <p:extLst>
      <p:ext uri="{BB962C8B-B14F-4D97-AF65-F5344CB8AC3E}">
        <p14:creationId xmlns:p14="http://schemas.microsoft.com/office/powerpoint/2010/main" val="1167194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Replacing reflection with targeted Post On Change</a:t>
            </a:r>
            <a:endParaRPr lang="en-US" dirty="0"/>
          </a:p>
        </p:txBody>
      </p:sp>
      <p:sp>
        <p:nvSpPr>
          <p:cNvPr id="8" name="Content Placeholder 7"/>
          <p:cNvSpPr>
            <a:spLocks noGrp="1"/>
          </p:cNvSpPr>
          <p:nvPr>
            <p:ph idx="1"/>
          </p:nvPr>
        </p:nvSpPr>
        <p:spPr>
          <a:xfrm>
            <a:off x="521208" y="1295400"/>
            <a:ext cx="8321040" cy="5486400"/>
          </a:xfrm>
        </p:spPr>
        <p:txBody>
          <a:bodyPr/>
          <a:lstStyle/>
          <a:p>
            <a:pPr marL="457200" indent="-457200">
              <a:buFont typeface="+mj-lt"/>
              <a:buAutoNum type="arabicPeriod"/>
            </a:pPr>
            <a:r>
              <a:rPr lang="en-US" dirty="0" smtClean="0"/>
              <a:t>Identify the listening widgets configured for client reflection</a:t>
            </a:r>
          </a:p>
          <a:p>
            <a:pPr marL="457200" indent="-457200">
              <a:buFont typeface="+mj-lt"/>
              <a:buAutoNum type="arabicPeriod"/>
            </a:pPr>
            <a:r>
              <a:rPr lang="en-US" dirty="0" smtClean="0"/>
              <a:t>Identify the announcing widgets, e.g., the </a:t>
            </a:r>
            <a:r>
              <a:rPr lang="en-US" dirty="0" err="1" smtClean="0"/>
              <a:t>triggerIds</a:t>
            </a:r>
            <a:r>
              <a:rPr lang="en-US" dirty="0" smtClean="0"/>
              <a:t>, for client reflection</a:t>
            </a:r>
          </a:p>
          <a:p>
            <a:pPr marL="457200" indent="-457200">
              <a:buFont typeface="+mj-lt"/>
              <a:buAutoNum type="arabicPeriod"/>
            </a:pPr>
            <a:r>
              <a:rPr lang="en-US" dirty="0" smtClean="0"/>
              <a:t>Enable targeted Post On Change for announcing widgets</a:t>
            </a:r>
          </a:p>
          <a:p>
            <a:pPr marL="457200" indent="-457200">
              <a:buFont typeface="+mj-lt"/>
              <a:buAutoNum type="arabicPeriod"/>
            </a:pPr>
            <a:r>
              <a:rPr lang="en-US" dirty="0" smtClean="0"/>
              <a:t>Specify required properties for best performance</a:t>
            </a:r>
          </a:p>
          <a:p>
            <a:pPr lvl="1"/>
            <a:r>
              <a:rPr lang="en-US" dirty="0" err="1" smtClean="0"/>
              <a:t>disableOnEnter</a:t>
            </a:r>
            <a:endParaRPr lang="en-US" dirty="0" smtClean="0"/>
          </a:p>
          <a:p>
            <a:pPr lvl="1"/>
            <a:r>
              <a:rPr lang="en-US" dirty="0" smtClean="0"/>
              <a:t>onChange</a:t>
            </a:r>
          </a:p>
          <a:p>
            <a:pPr lvl="1"/>
            <a:r>
              <a:rPr lang="en-US" dirty="0" smtClean="0"/>
              <a:t>Target</a:t>
            </a:r>
          </a:p>
          <a:p>
            <a:pPr marL="457200" indent="-457200">
              <a:buFont typeface="+mj-lt"/>
              <a:buAutoNum type="arabicPeriod"/>
            </a:pPr>
            <a:r>
              <a:rPr lang="en-US" dirty="0"/>
              <a:t>Disable client </a:t>
            </a:r>
            <a:r>
              <a:rPr lang="en-US" dirty="0" smtClean="0"/>
              <a:t>reflection for listening widgets</a:t>
            </a:r>
            <a:endParaRPr lang="en-US" dirty="0"/>
          </a:p>
          <a:p>
            <a:pPr marL="457200" indent="-457200">
              <a:buFont typeface="+mj-lt"/>
              <a:buAutoNum type="arabicPeriod"/>
            </a:pPr>
            <a:r>
              <a:rPr lang="en-US" dirty="0" smtClean="0"/>
              <a:t>Test and verify behavior</a:t>
            </a:r>
          </a:p>
          <a:p>
            <a:endParaRPr lang="en-US" dirty="0"/>
          </a:p>
        </p:txBody>
      </p:sp>
    </p:spTree>
    <p:extLst>
      <p:ext uri="{BB962C8B-B14F-4D97-AF65-F5344CB8AC3E}">
        <p14:creationId xmlns:p14="http://schemas.microsoft.com/office/powerpoint/2010/main" val="191826088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4772025" cy="14954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6" name="Rectangle 2"/>
          <p:cNvSpPr>
            <a:spLocks noGrp="1" noChangeArrowheads="1"/>
          </p:cNvSpPr>
          <p:nvPr>
            <p:ph type="title"/>
          </p:nvPr>
        </p:nvSpPr>
        <p:spPr/>
        <p:txBody>
          <a:bodyPr/>
          <a:lstStyle/>
          <a:p>
            <a:pPr eaLnBrk="1" hangingPunct="1"/>
            <a:r>
              <a:rPr lang="en-US" dirty="0" smtClean="0"/>
              <a:t>Static and dynamic widget properties</a:t>
            </a:r>
          </a:p>
        </p:txBody>
      </p:sp>
      <p:sp>
        <p:nvSpPr>
          <p:cNvPr id="11267" name="Rectangle 3"/>
          <p:cNvSpPr>
            <a:spLocks noGrp="1" noChangeArrowheads="1"/>
          </p:cNvSpPr>
          <p:nvPr>
            <p:ph idx="1"/>
          </p:nvPr>
        </p:nvSpPr>
        <p:spPr>
          <a:xfrm>
            <a:off x="521208" y="914400"/>
            <a:ext cx="8321040" cy="5486400"/>
          </a:xfrm>
        </p:spPr>
        <p:txBody>
          <a:bodyPr/>
          <a:lstStyle/>
          <a:p>
            <a:pPr>
              <a:buFont typeface="Arial" charset="0"/>
              <a:buChar char="•"/>
            </a:pPr>
            <a:r>
              <a:rPr lang="en-US" dirty="0" smtClean="0"/>
              <a:t>Some widget properties must be set to static values</a:t>
            </a:r>
          </a:p>
          <a:p>
            <a:pPr lvl="1"/>
            <a:r>
              <a:rPr lang="en-US" dirty="0" smtClean="0"/>
              <a:t>They define aspects of widget that never change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a:buFont typeface="Arial" charset="0"/>
              <a:buChar char="•"/>
            </a:pPr>
            <a:r>
              <a:rPr lang="en-US" dirty="0" smtClean="0"/>
              <a:t>Some widget properties can be set to </a:t>
            </a:r>
            <a:r>
              <a:rPr lang="en-US" dirty="0" err="1" smtClean="0"/>
              <a:t>Gosu</a:t>
            </a:r>
            <a:r>
              <a:rPr lang="en-US" dirty="0" smtClean="0"/>
              <a:t> expressions</a:t>
            </a:r>
          </a:p>
          <a:p>
            <a:pPr lvl="1"/>
            <a:r>
              <a:rPr lang="en-US" dirty="0" smtClean="0"/>
              <a:t>They define dynamic behaviors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2884" y="3810000"/>
            <a:ext cx="5219700" cy="6191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bwMode="auto">
          <a:xfrm flipV="1">
            <a:off x="838200" y="1371600"/>
            <a:ext cx="0" cy="1524000"/>
          </a:xfrm>
          <a:prstGeom prst="line">
            <a:avLst/>
          </a:prstGeom>
          <a:noFill/>
          <a:ln w="19050" cap="flat" cmpd="sng" algn="ctr">
            <a:solidFill>
              <a:srgbClr val="FF0000"/>
            </a:solidFill>
            <a:prstDash val="solid"/>
            <a:round/>
            <a:headEnd type="none" w="med" len="med"/>
            <a:tailEnd type="none" w="med" len="med"/>
          </a:ln>
          <a:effectLst/>
        </p:spPr>
      </p:cxnSp>
      <p:cxnSp>
        <p:nvCxnSpPr>
          <p:cNvPr id="5" name="Straight Arrow Connector 4"/>
          <p:cNvCxnSpPr/>
          <p:nvPr/>
        </p:nvCxnSpPr>
        <p:spPr bwMode="auto">
          <a:xfrm flipV="1">
            <a:off x="1524000" y="4419600"/>
            <a:ext cx="0" cy="371474"/>
          </a:xfrm>
          <a:prstGeom prst="straightConnector1">
            <a:avLst/>
          </a:prstGeom>
          <a:noFill/>
          <a:ln w="19050" cap="flat" cmpd="sng" algn="ctr">
            <a:solidFill>
              <a:srgbClr val="FF0000"/>
            </a:solidFill>
            <a:prstDash val="solid"/>
            <a:round/>
            <a:headEnd type="none" w="med" len="med"/>
            <a:tailEnd type="arrow"/>
          </a:ln>
          <a:effectLst/>
        </p:spPr>
      </p:cxnSp>
      <p:sp>
        <p:nvSpPr>
          <p:cNvPr id="7" name="Rounded Rectangle 6"/>
          <p:cNvSpPr/>
          <p:nvPr/>
        </p:nvSpPr>
        <p:spPr bwMode="auto">
          <a:xfrm>
            <a:off x="1442884" y="4191000"/>
            <a:ext cx="5219700" cy="238125"/>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1676400" y="2819400"/>
            <a:ext cx="2514600" cy="166688"/>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Arrow Connector 3"/>
          <p:cNvCxnSpPr/>
          <p:nvPr/>
        </p:nvCxnSpPr>
        <p:spPr bwMode="auto">
          <a:xfrm>
            <a:off x="838200" y="2902744"/>
            <a:ext cx="838200" cy="0"/>
          </a:xfrm>
          <a:prstGeom prst="straightConnector1">
            <a:avLst/>
          </a:prstGeom>
          <a:no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6622087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Identify common ways to configure a partial page update</a:t>
            </a:r>
          </a:p>
          <a:p>
            <a:pPr lvl="1"/>
            <a:r>
              <a:rPr lang="en-US" dirty="0"/>
              <a:t>Enable targeted Post On Change for an input and define properties that are best performing</a:t>
            </a:r>
          </a:p>
          <a:p>
            <a:pPr lvl="1"/>
            <a:r>
              <a:rPr lang="en-US" dirty="0"/>
              <a:t>Differentiate between targeted Post On Change and client reflection</a:t>
            </a:r>
          </a:p>
          <a:p>
            <a:pPr lvl="1"/>
            <a:r>
              <a:rPr lang="en-US" dirty="0"/>
              <a:t>Replace client reflection with targeted Post On Change</a:t>
            </a:r>
          </a:p>
        </p:txBody>
      </p:sp>
    </p:spTree>
    <p:extLst>
      <p:ext uri="{BB962C8B-B14F-4D97-AF65-F5344CB8AC3E}">
        <p14:creationId xmlns:p14="http://schemas.microsoft.com/office/powerpoint/2010/main" val="12009147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is a partial page update implemented?</a:t>
            </a:r>
          </a:p>
          <a:p>
            <a:r>
              <a:rPr lang="en-US" dirty="0" smtClean="0"/>
              <a:t>What are the three properties that you can configure for a widget with targeted Post On Change enabled?</a:t>
            </a:r>
          </a:p>
          <a:p>
            <a:r>
              <a:rPr lang="en-US" dirty="0"/>
              <a:t>What are the three possibilities for the target </a:t>
            </a:r>
            <a:r>
              <a:rPr lang="en-US" dirty="0" smtClean="0"/>
              <a:t>property? Which is the best performing? Why?</a:t>
            </a:r>
          </a:p>
          <a:p>
            <a:r>
              <a:rPr lang="en-US" dirty="0" smtClean="0"/>
              <a:t>What is the primary configuration difference between client reflection and targeted Post On Change?</a:t>
            </a:r>
          </a:p>
          <a:p>
            <a:r>
              <a:rPr lang="en-US" dirty="0" smtClean="0"/>
              <a:t>How can you most effectively refresh of layout of several related widgets by enabling targeted Post on Change on one trigger widget?</a:t>
            </a:r>
          </a:p>
        </p:txBody>
      </p:sp>
    </p:spTree>
    <p:extLst>
      <p:ext uri="{BB962C8B-B14F-4D97-AF65-F5344CB8AC3E}">
        <p14:creationId xmlns:p14="http://schemas.microsoft.com/office/powerpoint/2010/main" val="375395847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40676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78" y="2438400"/>
            <a:ext cx="4686300" cy="16478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AutoShape 10"/>
          <p:cNvSpPr>
            <a:spLocks noChangeArrowheads="1"/>
          </p:cNvSpPr>
          <p:nvPr/>
        </p:nvSpPr>
        <p:spPr bwMode="auto">
          <a:xfrm>
            <a:off x="730250" y="3300750"/>
            <a:ext cx="4298950" cy="63500"/>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2" name="Rectangle 2"/>
          <p:cNvSpPr>
            <a:spLocks noGrp="1" noChangeArrowheads="1"/>
          </p:cNvSpPr>
          <p:nvPr>
            <p:ph type="title"/>
          </p:nvPr>
        </p:nvSpPr>
        <p:spPr/>
        <p:txBody>
          <a:bodyPr/>
          <a:lstStyle/>
          <a:p>
            <a:pPr eaLnBrk="1" hangingPunct="1"/>
            <a:r>
              <a:rPr lang="en-US" smtClean="0"/>
              <a:t>Dynamic widget behavior</a:t>
            </a:r>
          </a:p>
        </p:txBody>
      </p:sp>
      <p:sp>
        <p:nvSpPr>
          <p:cNvPr id="7173" name="Rectangle 3"/>
          <p:cNvSpPr>
            <a:spLocks noGrp="1" noChangeArrowheads="1"/>
          </p:cNvSpPr>
          <p:nvPr>
            <p:ph idx="1"/>
          </p:nvPr>
        </p:nvSpPr>
        <p:spPr>
          <a:xfrm>
            <a:off x="521208" y="914400"/>
            <a:ext cx="8321040" cy="1447800"/>
          </a:xfrm>
        </p:spPr>
        <p:txBody>
          <a:bodyPr/>
          <a:lstStyle/>
          <a:p>
            <a:pPr>
              <a:buFont typeface="Arial" charset="0"/>
              <a:buChar char="•"/>
            </a:pPr>
            <a:r>
              <a:rPr lang="en-US" dirty="0" smtClean="0"/>
              <a:t>Dynamic widget behavior refers to widget behavior that responds to changes in business data</a:t>
            </a:r>
          </a:p>
          <a:p>
            <a:pPr>
              <a:buFont typeface="Arial" charset="0"/>
              <a:buChar char="•"/>
            </a:pPr>
            <a:r>
              <a:rPr lang="en-US" dirty="0" smtClean="0"/>
              <a:t>Examples:</a:t>
            </a:r>
          </a:p>
          <a:p>
            <a:pPr lvl="1"/>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4161" y="3886200"/>
            <a:ext cx="4381500" cy="1990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6" name="AutoShape 9"/>
          <p:cNvSpPr>
            <a:spLocks noChangeArrowheads="1"/>
          </p:cNvSpPr>
          <p:nvPr/>
        </p:nvSpPr>
        <p:spPr bwMode="auto">
          <a:xfrm>
            <a:off x="3785724" y="4800600"/>
            <a:ext cx="4291476" cy="273050"/>
          </a:xfrm>
          <a:prstGeom prst="roundRect">
            <a:avLst>
              <a:gd name="adj" fmla="val 16667"/>
            </a:avLst>
          </a:prstGeom>
          <a:noFill/>
          <a:ln w="19050" algn="ctr">
            <a:solidFill>
              <a:srgbClr val="FF0000"/>
            </a:solidFill>
            <a:round/>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5" name="Line 8"/>
          <p:cNvSpPr>
            <a:spLocks noChangeShapeType="1"/>
          </p:cNvSpPr>
          <p:nvPr/>
        </p:nvSpPr>
        <p:spPr bwMode="auto">
          <a:xfrm>
            <a:off x="3810000" y="3364251"/>
            <a:ext cx="1828800" cy="1436350"/>
          </a:xfrm>
          <a:prstGeom prst="line">
            <a:avLst/>
          </a:prstGeom>
          <a:noFill/>
          <a:ln w="19050">
            <a:solidFill>
              <a:srgbClr val="FF0000"/>
            </a:solidFill>
            <a:round/>
            <a:headEnd/>
            <a:tailEnd type="triangle" w="med" len="med"/>
          </a:ln>
          <a:effectLst>
            <a:outerShdw blurRad="50800" dist="38100" algn="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9502975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Why implement dynamic widget behavior?</a:t>
            </a:r>
          </a:p>
        </p:txBody>
      </p:sp>
      <p:sp>
        <p:nvSpPr>
          <p:cNvPr id="8195" name="Rectangle 3"/>
          <p:cNvSpPr>
            <a:spLocks noGrp="1" noChangeArrowheads="1"/>
          </p:cNvSpPr>
          <p:nvPr>
            <p:ph idx="1"/>
          </p:nvPr>
        </p:nvSpPr>
        <p:spPr/>
        <p:txBody>
          <a:bodyPr/>
          <a:lstStyle/>
          <a:p>
            <a:pPr>
              <a:buFont typeface="Arial" charset="0"/>
              <a:buChar char="•"/>
            </a:pPr>
            <a:r>
              <a:rPr lang="en-US" smtClean="0"/>
              <a:t>To hide (or show) widgets and containers irrelevant (or relevant) to current business process</a:t>
            </a:r>
          </a:p>
          <a:p>
            <a:pPr>
              <a:buFont typeface="Arial" charset="0"/>
              <a:buChar char="•"/>
            </a:pPr>
            <a:r>
              <a:rPr lang="en-US" smtClean="0"/>
              <a:t>To conditionally prevent (or allow) widget values from being modified</a:t>
            </a:r>
          </a:p>
          <a:p>
            <a:pPr>
              <a:buFont typeface="Arial" charset="0"/>
              <a:buChar char="•"/>
            </a:pPr>
            <a:r>
              <a:rPr lang="en-US" smtClean="0"/>
              <a:t>To conditionally make a widget's value required (or optional)</a:t>
            </a:r>
          </a:p>
          <a:p>
            <a:pPr>
              <a:buFont typeface="Arial" charset="0"/>
              <a:buChar char="•"/>
            </a:pPr>
            <a:r>
              <a:rPr lang="en-US" smtClean="0"/>
              <a:t>To update data immediately after a user changes a given widget's value</a:t>
            </a:r>
          </a:p>
        </p:txBody>
      </p:sp>
    </p:spTree>
    <p:extLst>
      <p:ext uri="{BB962C8B-B14F-4D97-AF65-F5344CB8AC3E}">
        <p14:creationId xmlns:p14="http://schemas.microsoft.com/office/powerpoint/2010/main" val="97306697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60475"/>
            <a:ext cx="8367713" cy="5130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291" name="Rectangle 2"/>
          <p:cNvSpPr>
            <a:spLocks noGrp="1" noChangeArrowheads="1"/>
          </p:cNvSpPr>
          <p:nvPr>
            <p:ph type="title"/>
          </p:nvPr>
        </p:nvSpPr>
        <p:spPr/>
        <p:txBody>
          <a:bodyPr/>
          <a:lstStyle/>
          <a:p>
            <a:pPr eaLnBrk="1" hangingPunct="1"/>
            <a:r>
              <a:rPr lang="en-US" smtClean="0"/>
              <a:t>Identifying properties that are Gosu expressions</a:t>
            </a:r>
          </a:p>
        </p:txBody>
      </p:sp>
      <p:sp>
        <p:nvSpPr>
          <p:cNvPr id="12292" name="AutoShape 5"/>
          <p:cNvSpPr>
            <a:spLocks noChangeArrowheads="1"/>
          </p:cNvSpPr>
          <p:nvPr/>
        </p:nvSpPr>
        <p:spPr bwMode="auto">
          <a:xfrm>
            <a:off x="2349500" y="3903663"/>
            <a:ext cx="2339975" cy="25034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6190908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processing occur?</a:t>
            </a:r>
            <a:endParaRPr lang="en-US" dirty="0"/>
          </a:p>
        </p:txBody>
      </p:sp>
      <p:sp>
        <p:nvSpPr>
          <p:cNvPr id="3" name="Content Placeholder 2"/>
          <p:cNvSpPr>
            <a:spLocks noGrp="1"/>
          </p:cNvSpPr>
          <p:nvPr>
            <p:ph idx="1"/>
          </p:nvPr>
        </p:nvSpPr>
        <p:spPr>
          <a:xfrm>
            <a:off x="519113" y="2808474"/>
            <a:ext cx="3900487" cy="3592326"/>
          </a:xfrm>
        </p:spPr>
        <p:txBody>
          <a:bodyPr/>
          <a:lstStyle/>
          <a:p>
            <a:r>
              <a:rPr lang="en-US" dirty="0" smtClean="0"/>
              <a:t>Client makes AJAX server request and server responds to client with </a:t>
            </a:r>
            <a:r>
              <a:rPr lang="en-US" dirty="0" err="1" smtClean="0"/>
              <a:t>JSON</a:t>
            </a:r>
            <a:endParaRPr lang="en-US" dirty="0" smtClean="0"/>
          </a:p>
          <a:p>
            <a:r>
              <a:rPr lang="en-US" dirty="0" smtClean="0"/>
              <a:t>Client JavaScript libraries process </a:t>
            </a:r>
            <a:r>
              <a:rPr lang="en-US" dirty="0" err="1" smtClean="0"/>
              <a:t>JSON</a:t>
            </a:r>
            <a:r>
              <a:rPr lang="en-US" dirty="0" smtClean="0"/>
              <a:t> to update page data and layout</a:t>
            </a:r>
          </a:p>
          <a:p>
            <a:r>
              <a:rPr lang="en-US" dirty="0" smtClean="0"/>
              <a:t>Reduced network traffic</a:t>
            </a:r>
          </a:p>
          <a:p>
            <a:pPr lvl="1"/>
            <a:r>
              <a:rPr lang="en-US" dirty="0" smtClean="0"/>
              <a:t>Content length = 1479 octets</a:t>
            </a:r>
          </a:p>
        </p:txBody>
      </p:sp>
      <p:pic>
        <p:nvPicPr>
          <p:cNvPr id="5" name="Picture 4" descr="Internet chrome icon"/>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34611"/>
            <a:ext cx="1216025" cy="1216025"/>
          </a:xfrm>
          <a:prstGeom prst="rect">
            <a:avLst/>
          </a:prstGeom>
          <a:noFill/>
          <a:ln>
            <a:noFill/>
          </a:ln>
          <a:effectLst>
            <a:outerShdw blurRad="50800" dist="38100" dir="2700000" algn="tl" rotWithShape="0">
              <a:prstClr val="black">
                <a:alpha val="40000"/>
              </a:prstClr>
            </a:outerShdw>
          </a:effectLst>
        </p:spPr>
      </p:pic>
      <p:pic>
        <p:nvPicPr>
          <p:cNvPr id="6" name="Picture 6"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728" y="1233793"/>
            <a:ext cx="1219200" cy="12168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rc 9"/>
          <p:cNvSpPr/>
          <p:nvPr/>
        </p:nvSpPr>
        <p:spPr bwMode="auto">
          <a:xfrm rot="16200000">
            <a:off x="1860054" y="428964"/>
            <a:ext cx="618818" cy="1751300"/>
          </a:xfrm>
          <a:prstGeom prst="arc">
            <a:avLst>
              <a:gd name="adj1" fmla="val 16182555"/>
              <a:gd name="adj2" fmla="val 5101477"/>
            </a:avLst>
          </a:prstGeom>
          <a:noFill/>
          <a:ln w="2540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30000"/>
              </a:spcAft>
              <a:buClr>
                <a:schemeClr val="tx1"/>
              </a:buClr>
            </a:pPr>
            <a:endParaRPr lang="en-US" sz="2000" b="1" dirty="0">
              <a:solidFill>
                <a:srgbClr val="FF0000"/>
              </a:solidFill>
              <a:latin typeface="Arial" charset="0"/>
            </a:endParaRPr>
          </a:p>
        </p:txBody>
      </p:sp>
      <p:sp>
        <p:nvSpPr>
          <p:cNvPr id="11" name="Arc 10"/>
          <p:cNvSpPr/>
          <p:nvPr/>
        </p:nvSpPr>
        <p:spPr bwMode="auto">
          <a:xfrm rot="5400000">
            <a:off x="1938558" y="1484245"/>
            <a:ext cx="461810" cy="1751300"/>
          </a:xfrm>
          <a:prstGeom prst="arc">
            <a:avLst>
              <a:gd name="adj1" fmla="val 16182555"/>
              <a:gd name="adj2" fmla="val 5086551"/>
            </a:avLst>
          </a:prstGeom>
          <a:noFill/>
          <a:ln w="2540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21" name="TextBox 20"/>
          <p:cNvSpPr txBox="1"/>
          <p:nvPr/>
        </p:nvSpPr>
        <p:spPr>
          <a:xfrm>
            <a:off x="1674163" y="1114114"/>
            <a:ext cx="990600" cy="381000"/>
          </a:xfrm>
          <a:prstGeom prst="rect">
            <a:avLst/>
          </a:prstGeom>
          <a:noFill/>
        </p:spPr>
        <p:txBody>
          <a:bodyPr wrap="square" rtlCol="0">
            <a:noAutofit/>
          </a:bodyPr>
          <a:lstStyle/>
          <a:p>
            <a:pPr algn="ctr"/>
            <a:r>
              <a:rPr lang="en-US" dirty="0" smtClean="0">
                <a:solidFill>
                  <a:srgbClr val="FF0000"/>
                </a:solidFill>
                <a:cs typeface="Calibri" pitchFamily="34" charset="0"/>
              </a:rPr>
              <a:t>AJAX</a:t>
            </a:r>
          </a:p>
        </p:txBody>
      </p:sp>
      <p:sp>
        <p:nvSpPr>
          <p:cNvPr id="22" name="TextBox 21"/>
          <p:cNvSpPr txBox="1"/>
          <p:nvPr/>
        </p:nvSpPr>
        <p:spPr>
          <a:xfrm>
            <a:off x="1715727" y="2103568"/>
            <a:ext cx="990600" cy="381000"/>
          </a:xfrm>
          <a:prstGeom prst="rect">
            <a:avLst/>
          </a:prstGeom>
          <a:noFill/>
        </p:spPr>
        <p:txBody>
          <a:bodyPr wrap="square" rtlCol="0">
            <a:noAutofit/>
          </a:bodyPr>
          <a:lstStyle/>
          <a:p>
            <a:pPr algn="ctr"/>
            <a:r>
              <a:rPr lang="en-US" dirty="0" err="1" smtClean="0">
                <a:solidFill>
                  <a:srgbClr val="FF0000"/>
                </a:solidFill>
                <a:latin typeface="Calibri" pitchFamily="34" charset="0"/>
                <a:cs typeface="Calibri" pitchFamily="34" charset="0"/>
              </a:rPr>
              <a:t>JSON</a:t>
            </a:r>
            <a:endParaRPr lang="en-US" dirty="0" smtClean="0">
              <a:solidFill>
                <a:srgbClr val="FF0000"/>
              </a:solidFill>
              <a:latin typeface="Calibri" pitchFamily="34" charset="0"/>
              <a:cs typeface="Calibri" pitchFamily="34" charset="0"/>
            </a:endParaRPr>
          </a:p>
        </p:txBody>
      </p:sp>
      <p:sp>
        <p:nvSpPr>
          <p:cNvPr id="7" name="TextBox 6"/>
          <p:cNvSpPr txBox="1"/>
          <p:nvPr/>
        </p:nvSpPr>
        <p:spPr>
          <a:xfrm>
            <a:off x="4588823" y="3810000"/>
            <a:ext cx="4419600" cy="2509995"/>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a:t>
            </a:r>
            <a:r>
              <a:rPr lang="en-US" sz="1600" b="1" dirty="0" err="1">
                <a:solidFill>
                  <a:schemeClr val="bg1"/>
                </a:solidFill>
                <a:latin typeface="Courier New" pitchFamily="49" charset="0"/>
                <a:cs typeface="Courier New" pitchFamily="49" charset="0"/>
              </a:rPr>
              <a:t>cmd</a:t>
            </a:r>
            <a:r>
              <a:rPr lang="en-US" sz="1600" b="1" dirty="0">
                <a:solidFill>
                  <a:schemeClr val="bg1"/>
                </a:solidFill>
                <a:latin typeface="Courier New" pitchFamily="49" charset="0"/>
                <a:cs typeface="Courier New" pitchFamily="49" charset="0"/>
              </a:rPr>
              <a:t>":"</a:t>
            </a:r>
            <a:r>
              <a:rPr lang="en-US" sz="1600" b="1" dirty="0" err="1" smtClean="0">
                <a:solidFill>
                  <a:schemeClr val="bg1"/>
                </a:solidFill>
                <a:latin typeface="Courier New" pitchFamily="49" charset="0"/>
                <a:cs typeface="Courier New" pitchFamily="49" charset="0"/>
              </a:rPr>
              <a:t>replaceItems</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"items":[{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"id":"Login:LoginScreen:0",</a:t>
            </a:r>
          </a:p>
          <a:p>
            <a:r>
              <a:rPr lang="en-US" sz="1600" b="1" dirty="0" smtClean="0">
                <a:solidFill>
                  <a:schemeClr val="bg1"/>
                </a:solidFill>
                <a:latin typeface="Courier New" pitchFamily="49" charset="0"/>
                <a:cs typeface="Courier New" pitchFamily="49" charset="0"/>
              </a:rPr>
              <a:t>   "</a:t>
            </a:r>
            <a:r>
              <a:rPr lang="en-US" sz="1600" b="1" dirty="0" err="1">
                <a:solidFill>
                  <a:schemeClr val="bg1"/>
                </a:solidFill>
                <a:latin typeface="Courier New" pitchFamily="49" charset="0"/>
                <a:cs typeface="Courier New" pitchFamily="49" charset="0"/>
              </a:rPr>
              <a:t>frame":</a:t>
            </a:r>
            <a:r>
              <a:rPr lang="en-US" sz="1600" b="1" dirty="0" err="1" smtClean="0">
                <a:solidFill>
                  <a:schemeClr val="bg1"/>
                </a:solidFill>
                <a:latin typeface="Courier New" pitchFamily="49" charset="0"/>
                <a:cs typeface="Courier New" pitchFamily="49" charset="0"/>
              </a:rPr>
              <a:t>false</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xtype</a:t>
            </a:r>
            <a:r>
              <a:rPr lang="en-US" sz="1600" b="1" dirty="0" smtClean="0">
                <a:solidFill>
                  <a:schemeClr val="bg1"/>
                </a:solidFill>
                <a:latin typeface="Courier New" pitchFamily="49" charset="0"/>
                <a:cs typeface="Courier New" pitchFamily="49" charset="0"/>
              </a:rPr>
              <a:t>":"</a:t>
            </a:r>
            <a:r>
              <a:rPr lang="en-US" sz="1600" b="1" dirty="0" err="1" smtClean="0">
                <a:solidFill>
                  <a:schemeClr val="bg1"/>
                </a:solidFill>
                <a:latin typeface="Courier New" pitchFamily="49" charset="0"/>
                <a:cs typeface="Courier New" pitchFamily="49" charset="0"/>
              </a:rPr>
              <a:t>gcontainer</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html":"The</a:t>
            </a:r>
            <a:r>
              <a:rPr lang="en-US" sz="1600" b="1" dirty="0" smtClean="0">
                <a:solidFill>
                  <a:schemeClr val="bg1"/>
                </a:solidFill>
                <a:latin typeface="Courier New" pitchFamily="49" charset="0"/>
                <a:cs typeface="Courier New" pitchFamily="49" charset="0"/>
              </a:rPr>
              <a:t> submitted user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name/password is invalid.",</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err="1">
                <a:solidFill>
                  <a:schemeClr val="bg1"/>
                </a:solidFill>
                <a:latin typeface="Courier New" pitchFamily="49" charset="0"/>
                <a:cs typeface="Courier New" pitchFamily="49" charset="0"/>
              </a:rPr>
              <a:t>border":</a:t>
            </a:r>
            <a:r>
              <a:rPr lang="en-US" sz="1600" b="1" dirty="0" err="1" smtClean="0">
                <a:solidFill>
                  <a:schemeClr val="bg1"/>
                </a:solidFill>
                <a:latin typeface="Courier New" pitchFamily="49" charset="0"/>
                <a:cs typeface="Courier New" pitchFamily="49" charset="0"/>
              </a:rPr>
              <a:t>false</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endParaRPr lang="en-US" b="1" dirty="0" smtClean="0">
              <a:solidFill>
                <a:schemeClr val="bg1"/>
              </a:solidFill>
              <a:latin typeface="Courier New" pitchFamily="49" charset="0"/>
              <a:cs typeface="Courier New" pitchFamily="49" charset="0"/>
            </a:endParaRPr>
          </a:p>
        </p:txBody>
      </p:sp>
      <p:sp>
        <p:nvSpPr>
          <p:cNvPr id="23" name="Rounded Rectangle 22"/>
          <p:cNvSpPr/>
          <p:nvPr/>
        </p:nvSpPr>
        <p:spPr bwMode="auto">
          <a:xfrm>
            <a:off x="4572000" y="3276600"/>
            <a:ext cx="4267200" cy="381000"/>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JSON</a:t>
            </a:r>
            <a:endParaRPr lang="en-US" dirty="0">
              <a:solidFill>
                <a:schemeClr val="bg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990600"/>
            <a:ext cx="4267200" cy="19254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TextBox 15"/>
          <p:cNvSpPr txBox="1"/>
          <p:nvPr/>
        </p:nvSpPr>
        <p:spPr>
          <a:xfrm>
            <a:off x="609600" y="1066800"/>
            <a:ext cx="609600" cy="304800"/>
          </a:xfrm>
          <a:prstGeom prst="rect">
            <a:avLst/>
          </a:prstGeom>
          <a:noFill/>
        </p:spPr>
        <p:txBody>
          <a:bodyPr wrap="none" rtlCol="0">
            <a:noAutofit/>
          </a:bodyPr>
          <a:lstStyle/>
          <a:p>
            <a:r>
              <a:rPr lang="en-US" sz="1200" dirty="0" smtClean="0">
                <a:solidFill>
                  <a:srgbClr val="FF0000"/>
                </a:solidFill>
                <a:latin typeface="Arial" pitchFamily="32" charset="0"/>
                <a:cs typeface="Arial" pitchFamily="32" charset="0"/>
              </a:rPr>
              <a:t>Client</a:t>
            </a:r>
          </a:p>
        </p:txBody>
      </p:sp>
      <p:sp>
        <p:nvSpPr>
          <p:cNvPr id="24" name="TextBox 23"/>
          <p:cNvSpPr txBox="1"/>
          <p:nvPr/>
        </p:nvSpPr>
        <p:spPr>
          <a:xfrm>
            <a:off x="3505200" y="2232931"/>
            <a:ext cx="609600" cy="304800"/>
          </a:xfrm>
          <a:prstGeom prst="rect">
            <a:avLst/>
          </a:prstGeom>
          <a:noFill/>
        </p:spPr>
        <p:txBody>
          <a:bodyPr wrap="none" rtlCol="0">
            <a:noAutofit/>
          </a:bodyPr>
          <a:lstStyle/>
          <a:p>
            <a:r>
              <a:rPr lang="en-US" sz="1200" dirty="0" smtClean="0">
                <a:solidFill>
                  <a:srgbClr val="FF0000"/>
                </a:solidFill>
                <a:latin typeface="Arial" pitchFamily="32" charset="0"/>
                <a:cs typeface="Arial" pitchFamily="32" charset="0"/>
              </a:rPr>
              <a:t>Server</a:t>
            </a:r>
          </a:p>
        </p:txBody>
      </p:sp>
    </p:spTree>
    <p:extLst>
      <p:ext uri="{BB962C8B-B14F-4D97-AF65-F5344CB8AC3E}">
        <p14:creationId xmlns:p14="http://schemas.microsoft.com/office/powerpoint/2010/main" val="117933584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page update type: Layout re-render</a:t>
            </a:r>
            <a:endParaRPr lang="en-US" dirty="0"/>
          </a:p>
        </p:txBody>
      </p:sp>
      <p:sp>
        <p:nvSpPr>
          <p:cNvPr id="6" name="Content Placeholder 5"/>
          <p:cNvSpPr>
            <a:spLocks noGrp="1"/>
          </p:cNvSpPr>
          <p:nvPr>
            <p:ph sz="half" idx="1"/>
          </p:nvPr>
        </p:nvSpPr>
        <p:spPr/>
        <p:txBody>
          <a:bodyPr/>
          <a:lstStyle/>
          <a:p>
            <a:r>
              <a:rPr lang="en-US" dirty="0" smtClean="0"/>
              <a:t>No data committed</a:t>
            </a:r>
          </a:p>
          <a:p>
            <a:r>
              <a:rPr lang="en-US" dirty="0" smtClean="0"/>
              <a:t>Applies </a:t>
            </a:r>
            <a:r>
              <a:rPr lang="en-US" dirty="0"/>
              <a:t>to following </a:t>
            </a:r>
            <a:r>
              <a:rPr lang="en-US" dirty="0" smtClean="0"/>
              <a:t>widget properties</a:t>
            </a:r>
          </a:p>
          <a:p>
            <a:pPr lvl="1"/>
            <a:r>
              <a:rPr lang="en-US" dirty="0" smtClean="0"/>
              <a:t>Visibility</a:t>
            </a:r>
          </a:p>
          <a:p>
            <a:pPr lvl="1"/>
            <a:r>
              <a:rPr lang="en-US" dirty="0" smtClean="0"/>
              <a:t>Editability</a:t>
            </a:r>
          </a:p>
          <a:p>
            <a:pPr lvl="1"/>
            <a:r>
              <a:rPr lang="en-US" dirty="0" smtClean="0"/>
              <a:t>Availability</a:t>
            </a:r>
          </a:p>
          <a:p>
            <a:pPr lvl="1"/>
            <a:r>
              <a:rPr lang="en-US" dirty="0" smtClean="0"/>
              <a:t>Required</a:t>
            </a:r>
          </a:p>
          <a:p>
            <a:r>
              <a:rPr lang="en-US" dirty="0" smtClean="0"/>
              <a:t>Layout </a:t>
            </a:r>
            <a:br>
              <a:rPr lang="en-US" dirty="0" smtClean="0"/>
            </a:br>
            <a:r>
              <a:rPr lang="en-US" dirty="0" smtClean="0"/>
              <a:t>re-rendered for the page</a:t>
            </a:r>
            <a:endParaRPr lang="en-US" dirty="0"/>
          </a:p>
          <a:p>
            <a:endParaRPr lang="en-US" dirty="0"/>
          </a:p>
          <a:p>
            <a:endParaRPr lang="en-US" dirty="0"/>
          </a:p>
        </p:txBody>
      </p:sp>
      <p:pic>
        <p:nvPicPr>
          <p:cNvPr id="22" name="pic Inspection Pre" descr="C:\Users\sluersen\AppData\Local\Temp\SNAGHTML1491338.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35365" r="27286" b="27145"/>
          <a:stretch/>
        </p:blipFill>
        <p:spPr bwMode="auto">
          <a:xfrm>
            <a:off x="4572000" y="990600"/>
            <a:ext cx="4114800" cy="685625"/>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23" name="pic Insepction Post"/>
          <p:cNvPicPr>
            <a:picLocks noChangeAspect="1" noChangeArrowheads="1"/>
          </p:cNvPicPr>
          <p:nvPr/>
        </p:nvPicPr>
        <p:blipFill rotWithShape="1">
          <a:blip r:embed="rId4">
            <a:extLst>
              <a:ext uri="{28A0092B-C50C-407E-A947-70E740481C1C}">
                <a14:useLocalDpi xmlns:a14="http://schemas.microsoft.com/office/drawing/2010/main" val="0"/>
              </a:ext>
            </a:extLst>
          </a:blip>
          <a:srcRect t="34295" r="27823" b="8332"/>
          <a:stretch/>
        </p:blipFill>
        <p:spPr bwMode="auto">
          <a:xfrm>
            <a:off x="4591334" y="4879063"/>
            <a:ext cx="4095465" cy="1054185"/>
          </a:xfrm>
          <a:prstGeom prst="rect">
            <a:avLst/>
          </a:prstGeom>
          <a:noFill/>
          <a:ln w="12700">
            <a:solidFill>
              <a:schemeClr val="bg1"/>
            </a:solidFill>
          </a:ln>
          <a:extLst>
            <a:ext uri="{909E8E84-426E-40DD-AFC4-6F175D3DCCD1}">
              <a14:hiddenFill xmlns:a14="http://schemas.microsoft.com/office/drawing/2010/main">
                <a:solidFill>
                  <a:schemeClr val="accent1"/>
                </a:solidFill>
              </a14:hiddenFill>
            </a:ext>
          </a:extLst>
        </p:spPr>
      </p:pic>
      <p:pic>
        <p:nvPicPr>
          <p:cNvPr id="26" name="pic Field  Inspection"/>
          <p:cNvPicPr>
            <a:picLocks noChangeAspect="1" noChangeArrowheads="1"/>
          </p:cNvPicPr>
          <p:nvPr/>
        </p:nvPicPr>
        <p:blipFill rotWithShape="1">
          <a:blip r:embed="rId5">
            <a:extLst>
              <a:ext uri="{28A0092B-C50C-407E-A947-70E740481C1C}">
                <a14:useLocalDpi xmlns:a14="http://schemas.microsoft.com/office/drawing/2010/main" val="0"/>
              </a:ext>
            </a:extLst>
          </a:blip>
          <a:srcRect l="1734" r="9135"/>
          <a:stretch/>
        </p:blipFill>
        <p:spPr bwMode="auto">
          <a:xfrm>
            <a:off x="4577611" y="2570288"/>
            <a:ext cx="3700806" cy="436274"/>
          </a:xfrm>
          <a:prstGeom prst="rect">
            <a:avLst/>
          </a:prstGeom>
          <a:noFill/>
          <a:ln w="127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9" name="rec Callout Right"/>
          <p:cNvSpPr/>
          <p:nvPr/>
        </p:nvSpPr>
        <p:spPr bwMode="auto">
          <a:xfrm>
            <a:off x="5672467" y="3452723"/>
            <a:ext cx="1947533" cy="457200"/>
          </a:xfrm>
          <a:prstGeom prst="wedgeRectCallout">
            <a:avLst>
              <a:gd name="adj1" fmla="val 25084"/>
              <a:gd name="adj2" fmla="val -157253"/>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Value Changed</a:t>
            </a:r>
            <a:endParaRPr lang="en-US" b="1" dirty="0">
              <a:solidFill>
                <a:srgbClr val="FF0000"/>
              </a:solidFill>
            </a:endParaRPr>
          </a:p>
        </p:txBody>
      </p:sp>
      <p:sp>
        <p:nvSpPr>
          <p:cNvPr id="31" name="AutoShape 6"/>
          <p:cNvSpPr>
            <a:spLocks noChangeArrowheads="1"/>
          </p:cNvSpPr>
          <p:nvPr/>
        </p:nvSpPr>
        <p:spPr bwMode="auto">
          <a:xfrm>
            <a:off x="4618264" y="5178972"/>
            <a:ext cx="3992336" cy="400751"/>
          </a:xfrm>
          <a:prstGeom prst="roundRect">
            <a:avLst>
              <a:gd name="adj" fmla="val 6829"/>
            </a:avLst>
          </a:prstGeom>
          <a:noFill/>
          <a:ln w="22225"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4" name="arc  InspectionDate"/>
          <p:cNvSpPr/>
          <p:nvPr/>
        </p:nvSpPr>
        <p:spPr bwMode="auto">
          <a:xfrm rot="11925754" flipH="1" flipV="1">
            <a:off x="6429082" y="2598379"/>
            <a:ext cx="1371600" cy="4572000"/>
          </a:xfrm>
          <a:prstGeom prst="arc">
            <a:avLst>
              <a:gd name="adj1" fmla="val 16019263"/>
              <a:gd name="adj2" fmla="val 1261366"/>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36" name="Straight Arrow Connector 35"/>
          <p:cNvCxnSpPr/>
          <p:nvPr/>
        </p:nvCxnSpPr>
        <p:spPr bwMode="auto">
          <a:xfrm>
            <a:off x="7114882" y="1277705"/>
            <a:ext cx="0" cy="1178907"/>
          </a:xfrm>
          <a:prstGeom prst="straightConnector1">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8" name="rec Callout Right"/>
          <p:cNvSpPr/>
          <p:nvPr/>
        </p:nvSpPr>
        <p:spPr bwMode="auto">
          <a:xfrm>
            <a:off x="5334000" y="4264054"/>
            <a:ext cx="2255443" cy="457200"/>
          </a:xfrm>
          <a:prstGeom prst="wedgeRectCallout">
            <a:avLst>
              <a:gd name="adj1" fmla="val -8622"/>
              <a:gd name="adj2" fmla="val 141045"/>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Layout re-rendered</a:t>
            </a:r>
            <a:endParaRPr lang="en-US" b="1" dirty="0">
              <a:solidFill>
                <a:srgbClr val="FF0000"/>
              </a:solidFill>
            </a:endParaRPr>
          </a:p>
        </p:txBody>
      </p:sp>
      <p:pic>
        <p:nvPicPr>
          <p:cNvPr id="13" name="icon MegaPhone Right" descr="j04316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659014" flipH="1">
            <a:off x="4684087" y="3208680"/>
            <a:ext cx="925140" cy="9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59227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8105</TotalTime>
  <Words>3744</Words>
  <Application>Microsoft Office PowerPoint</Application>
  <PresentationFormat>On-screen Show (4:3)</PresentationFormat>
  <Paragraphs>425</Paragraphs>
  <Slides>42</Slides>
  <Notes>41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Emerald_Template</vt:lpstr>
      <vt:lpstr>Partial Page Update</vt:lpstr>
      <vt:lpstr>PowerPoint Presentation</vt:lpstr>
      <vt:lpstr>PowerPoint Presentation</vt:lpstr>
      <vt:lpstr>Static and dynamic widget properties</vt:lpstr>
      <vt:lpstr>Dynamic widget behavior</vt:lpstr>
      <vt:lpstr>Why implement dynamic widget behavior?</vt:lpstr>
      <vt:lpstr>Identifying properties that are Gosu expressions</vt:lpstr>
      <vt:lpstr>How does processing occur?</vt:lpstr>
      <vt:lpstr>Partial page update type: Layout re-render</vt:lpstr>
      <vt:lpstr>Partial page update: DATA_ONLY</vt:lpstr>
      <vt:lpstr>Properties that use expressions</vt:lpstr>
      <vt:lpstr>Example 1: Conditionally visible</vt:lpstr>
      <vt:lpstr>Example 2: Conditionally editable</vt:lpstr>
      <vt:lpstr>Example 3: Conditionally required</vt:lpstr>
      <vt:lpstr>Example 4: Label with argument</vt:lpstr>
      <vt:lpstr>PowerPoint Presentation</vt:lpstr>
      <vt:lpstr>PostOnChange tab property </vt:lpstr>
      <vt:lpstr>&lt;PostOnChange /&gt; XML example</vt:lpstr>
      <vt:lpstr>Targeted Post On Change</vt:lpstr>
      <vt:lpstr>postOnChange: No target property</vt:lpstr>
      <vt:lpstr>Target property (preferred)</vt:lpstr>
      <vt:lpstr>Property: disableOnEnter </vt:lpstr>
      <vt:lpstr>Property: onChange</vt:lpstr>
      <vt:lpstr>Example: onChange</vt:lpstr>
      <vt:lpstr>Complex reactions to widget changes</vt:lpstr>
      <vt:lpstr>onChange property</vt:lpstr>
      <vt:lpstr>PowerPoint Presentation</vt:lpstr>
      <vt:lpstr>Reflection</vt:lpstr>
      <vt:lpstr>Reflection capabilities</vt:lpstr>
      <vt:lpstr>Reflection tab</vt:lpstr>
      <vt:lpstr>Enabling reflection</vt:lpstr>
      <vt:lpstr>Configuring value reflection</vt:lpstr>
      <vt:lpstr>Value reflection in action</vt:lpstr>
      <vt:lpstr>Value reflection: additional information</vt:lpstr>
      <vt:lpstr>Complex value reflection</vt:lpstr>
      <vt:lpstr>Basic implementation comparison</vt:lpstr>
      <vt:lpstr>Advanced implementation comparison</vt:lpstr>
      <vt:lpstr>Deprecated server-side client reflection</vt:lpstr>
      <vt:lpstr>Replacing reflection with targeted Post On Change</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Partial Page Update</dc:title>
  <dc:subject>Emerald Partial Page Update</dc:subject>
  <dc:creator>Seth Luersen;sluersen@guidewire.com</dc:creator>
  <cp:keywords>Emerald;Targeted Post On ChangeNew Features;Configuration; Parital Page Update;New Features;Curriculum Development;GA</cp:keywords>
  <cp:lastModifiedBy>Dan'l Danehy-Oakes</cp:lastModifiedBy>
  <cp:revision>257</cp:revision>
  <dcterms:created xsi:type="dcterms:W3CDTF">2013-05-14T01:14:29Z</dcterms:created>
  <dcterms:modified xsi:type="dcterms:W3CDTF">2013-12-13T21:56:33Z</dcterms:modified>
  <cp:category>Curriculum Development</cp:category>
</cp:coreProperties>
</file>