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9"/>
  </p:notesMasterIdLst>
  <p:handoutMasterIdLst>
    <p:handoutMasterId r:id="rId30"/>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2345" autoAdjust="0"/>
  </p:normalViewPr>
  <p:slideViewPr>
    <p:cSldViewPr showGuides="1">
      <p:cViewPr varScale="1">
        <p:scale>
          <a:sx n="86" d="100"/>
          <a:sy n="86" d="100"/>
        </p:scale>
        <p:origin x="-99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1" d="100"/>
          <a:sy n="71" d="100"/>
        </p:scale>
        <p:origin x="-31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9/18/2013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2704C0EF-D7C3-4C93-A324-9A3A7DDD5575}"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xfrm>
            <a:off x="715964" y="619907"/>
            <a:ext cx="5430837" cy="4006746"/>
          </a:xfrm>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2BFFD28A-AE56-4AE6-B3A3-15D169FB51D4}"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Gosu (as well as in many other OOP languages), you can define methods that belong to the class itself, rather than instances of the class. This is useful when you want to define a library of methods of similar purpose. The class encapsulates the methods but there will never be a need to create an instance of the class. You can create static methods on a class independent of whether any code ever creates an instance of the class. You are not forced to choose between the two design styles.</a:t>
            </a:r>
          </a:p>
          <a:p>
            <a:pPr eaLnBrk="1" hangingPunct="1"/>
            <a:r>
              <a:rPr lang="en-US" smtClean="0"/>
              <a:t>For configuration work, Gosu classes are used to gather together functionality that cannot be placed in individual PCF files and either cannot or should not be created as entity enhancements. Determining where to locate a given type of logic is discussed later in this lesson.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0C6510AF-1D91-42B4-A22E-9921E1CA9A66}"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SIU stands for Special Investigations Unit, which is the part of a claims processing organization that evaluates potentially fraudulent claims.</a:t>
            </a:r>
          </a:p>
          <a:p>
            <a:pPr eaLnBrk="1" hangingPunct="1"/>
            <a:r>
              <a:rPr lang="en-US" smtClean="0"/>
              <a:t>The examples referenced above can be found in the following packages for the given product's package hierarchy:</a:t>
            </a:r>
          </a:p>
          <a:p>
            <a:pPr lvl="1" eaLnBrk="1" hangingPunct="1"/>
            <a:r>
              <a:rPr lang="en-US" smtClean="0"/>
              <a:t>ClaimCenter dynamic assignment: gw.api.assignment.examples package</a:t>
            </a:r>
          </a:p>
          <a:p>
            <a:pPr lvl="1" eaLnBrk="1" hangingPunct="1"/>
            <a:r>
              <a:rPr lang="en-US" smtClean="0"/>
              <a:t>ClaimCenter SIU lifecycle: libraries package</a:t>
            </a:r>
          </a:p>
          <a:p>
            <a:pPr lvl="1" eaLnBrk="1" hangingPunct="1"/>
            <a:r>
              <a:rPr lang="en-US" smtClean="0"/>
              <a:t>PolicyCenter validation: gw.validation package</a:t>
            </a:r>
          </a:p>
          <a:p>
            <a:pPr lvl="1" eaLnBrk="1" hangingPunct="1"/>
            <a:r>
              <a:rPr lang="en-US" smtClean="0"/>
              <a:t>PolicyCenter forms inference: gw.lob.&lt;specific line of business&gt;.forms packages</a:t>
            </a:r>
          </a:p>
          <a:p>
            <a:pPr lvl="1" eaLnBrk="1" hangingPunct="1"/>
            <a:r>
              <a:rPr lang="en-US" smtClean="0"/>
              <a:t>BillingCenter approval: gw.approval package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B72FC1E2-617E-419B-827A-6C09E6008C68}"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40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F23C111E-E2D0-4CA8-8A7B-3EF13B055CE8}"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code above:</a:t>
            </a:r>
          </a:p>
          <a:p>
            <a:pPr lvl="1" eaLnBrk="1" hangingPunct="1"/>
            <a:r>
              <a:rPr lang="en-US" dirty="0" smtClean="0"/>
              <a:t>Line 1 declares the package in which the class exists.</a:t>
            </a:r>
          </a:p>
          <a:p>
            <a:pPr lvl="1" eaLnBrk="1" hangingPunct="1"/>
            <a:r>
              <a:rPr lang="en-US" dirty="0" smtClean="0"/>
              <a:t>Line 3 declares the class name.</a:t>
            </a:r>
          </a:p>
          <a:p>
            <a:pPr lvl="1" eaLnBrk="1" hangingPunct="1"/>
            <a:r>
              <a:rPr lang="en-US" dirty="0" smtClean="0"/>
              <a:t>Lines 5 through </a:t>
            </a:r>
            <a:r>
              <a:rPr lang="en-US" dirty="0" smtClean="0"/>
              <a:t>8 </a:t>
            </a:r>
            <a:r>
              <a:rPr lang="en-US" dirty="0" smtClean="0"/>
              <a:t>declare </a:t>
            </a:r>
            <a:r>
              <a:rPr lang="en-US" dirty="0" smtClean="0"/>
              <a:t>a</a:t>
            </a:r>
            <a:r>
              <a:rPr lang="en-US" baseline="0" dirty="0" smtClean="0"/>
              <a:t> constructor method.</a:t>
            </a:r>
            <a:r>
              <a:rPr lang="en-US" dirty="0" smtClean="0"/>
              <a:t> </a:t>
            </a:r>
            <a:r>
              <a:rPr lang="en-US" dirty="0" smtClean="0"/>
              <a:t>Because "configuration-level" classes typically consist only of static methods, instances of the class are never created and there is no need to specify anything in the constructor method.</a:t>
            </a:r>
          </a:p>
          <a:p>
            <a:pPr lvl="1" eaLnBrk="1" hangingPunct="1"/>
            <a:r>
              <a:rPr lang="en-US" dirty="0" smtClean="0"/>
              <a:t>Lines </a:t>
            </a:r>
            <a:r>
              <a:rPr lang="en-US" dirty="0" smtClean="0"/>
              <a:t>12 </a:t>
            </a:r>
            <a:r>
              <a:rPr lang="en-US" dirty="0" smtClean="0"/>
              <a:t>through </a:t>
            </a:r>
            <a:r>
              <a:rPr lang="en-US" dirty="0" smtClean="0"/>
              <a:t>26</a:t>
            </a:r>
            <a:r>
              <a:rPr lang="en-US" baseline="0" dirty="0" smtClean="0"/>
              <a:t> declare a static method in the class</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2D5418F5-5BAA-4FB0-86AF-6C1F440C304A}"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8171BC40-83A1-4A8F-9967-7ACED7B8FA1A}"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7FE696C9-467C-494F-B4C5-2C58FF1312DE}"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5C8673CA-3F0A-4C78-B943-0D2496A9A35D}"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some cases, configuration work involves altering methods or creating new methods in existing classes (and therefore in existing packages).</a:t>
            </a:r>
          </a:p>
          <a:p>
            <a:pPr eaLnBrk="1" hangingPunct="1"/>
            <a:r>
              <a:rPr lang="en-US" smtClean="0"/>
              <a:t>In other cases, configuration work involves creating new methods that should be in their own packages.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BE6CC3D0-A259-4D13-B1FB-2E756D781BBA}"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A37BA5BA-B43F-49D8-99DC-2A14B675D15C}"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Package names and class names are required to be unique within their given parents, but they are not required to have globally unique names. Therefore, packages and classes are always referenced by their fully qualified package name. For example, if one references the "training" package, the compiler will assume this is a top-level package. If there is no such package, then an error results. References to the training package shown in the screenshot above must be "</a:t>
            </a:r>
            <a:r>
              <a:rPr lang="en-US" dirty="0" err="1" smtClean="0"/>
              <a:t>gw.training</a:t>
            </a:r>
            <a:r>
              <a:rPr lang="en-US" dirty="0" smtClean="0"/>
              <a:t>". Similarly, references to the </a:t>
            </a:r>
            <a:r>
              <a:rPr lang="en-US" dirty="0" err="1" smtClean="0"/>
              <a:t>AssignedUserUtil</a:t>
            </a:r>
            <a:r>
              <a:rPr lang="en-US" dirty="0" smtClean="0"/>
              <a:t> class must be written as "</a:t>
            </a:r>
            <a:r>
              <a:rPr lang="en-US" dirty="0" err="1" smtClean="0"/>
              <a:t>gw.training.AssignedUserUtil</a:t>
            </a:r>
            <a:r>
              <a:rPr lang="en-US" dirty="0" smtClean="0"/>
              <a:t>" to distinguish the class from any other identically named class in a different package</a:t>
            </a:r>
            <a:r>
              <a:rPr lang="en-US" dirty="0" smtClean="0"/>
              <a:t>.</a:t>
            </a:r>
          </a:p>
          <a:p>
            <a:pPr eaLnBrk="1" hangingPunct="1"/>
            <a:endParaRPr lang="en-US" dirty="0" smtClean="0"/>
          </a:p>
          <a:p>
            <a:pPr eaLnBrk="1" hangingPunct="1"/>
            <a:r>
              <a:rPr lang="en-US" dirty="0" smtClean="0"/>
              <a:t>Note that when you create a new class, a constructor is not added automatically. If you intend to</a:t>
            </a:r>
            <a:r>
              <a:rPr lang="en-US" baseline="0" dirty="0" smtClean="0"/>
              <a:t> create instances of the class and include non-static methods, you must add a construct() {} method. </a:t>
            </a:r>
            <a:endParaRPr lang="en-US" dirty="0" smtClean="0"/>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FB8AE7E8-E802-464E-89ED-E505C77ADE0F}"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EF4785BD-5FA2-44B3-9860-8606B0C1F18D}"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5222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A995E67F-83FF-4C2E-B351-D2996ADAD20E}"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6BDE9489-A6CD-4714-B15A-B123DB294C44}"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precede the </a:t>
            </a:r>
            <a:r>
              <a:rPr lang="en-US" i="1" smtClean="0"/>
              <a:t>function</a:t>
            </a:r>
            <a:r>
              <a:rPr lang="en-US" smtClean="0"/>
              <a:t> keyword with one or more </a:t>
            </a:r>
            <a:r>
              <a:rPr lang="en-US" i="1" smtClean="0"/>
              <a:t>modifier</a:t>
            </a:r>
            <a:r>
              <a:rPr lang="en-US" smtClean="0"/>
              <a:t> keywords. Guidewire modifiers include public and private, which are </a:t>
            </a:r>
            <a:r>
              <a:rPr lang="en-US" i="1" smtClean="0"/>
              <a:t>access modifiers</a:t>
            </a:r>
            <a:r>
              <a:rPr lang="en-US" smtClean="0"/>
              <a:t>. A method is public by default, meaning that it can be referenced from anywhere in a Guidewire application that uses Gosu. In contrast, a private method can be referenced only within the class within in which it is defined. Because static methods are typically used throughout the application, they should be public. The convention is to explicitly declare them as public (by including the public key word). Omitting the keyword, however, causes the method to default to public access.</a:t>
            </a:r>
          </a:p>
          <a:p>
            <a:pPr eaLnBrk="1" hangingPunct="1"/>
            <a:r>
              <a:rPr lang="en-US" smtClean="0"/>
              <a:t>The </a:t>
            </a:r>
            <a:r>
              <a:rPr lang="en-US" i="1" smtClean="0"/>
              <a:t>static</a:t>
            </a:r>
            <a:r>
              <a:rPr lang="en-US" smtClean="0"/>
              <a:t> keyword identifies that the method belongs to the class (as opposed to each instance of the class). This gives other code the ability to call the method even when there is no instance of the class.</a:t>
            </a:r>
          </a:p>
          <a:p>
            <a:pPr eaLnBrk="1" hangingPunct="1"/>
            <a:r>
              <a:rPr lang="en-US" smtClean="0"/>
              <a:t>For Gosu classes that make full use of Gosu's object-oriented design features, the common practice is to omit the word </a:t>
            </a:r>
            <a:r>
              <a:rPr lang="en-US" i="1" smtClean="0"/>
              <a:t>public</a:t>
            </a:r>
            <a:r>
              <a:rPr lang="en-US" smtClean="0"/>
              <a:t> as it is the default modifier. These types of Gosu classes are typically used for integration work. Gosu classes written for configuration work typically contain only static methods. The practice for these classes is to include the word </a:t>
            </a:r>
            <a:r>
              <a:rPr lang="en-US" i="1" smtClean="0"/>
              <a:t>public</a:t>
            </a:r>
            <a:r>
              <a:rPr lang="en-US" smtClean="0"/>
              <a:t> to make it more evident that the class is simply a collection of static methods. </a:t>
            </a:r>
          </a:p>
          <a:p>
            <a:pPr eaLnBrk="1" hangingPunct="1"/>
            <a:r>
              <a:rPr lang="en-US" smtClean="0"/>
              <a:t>The recommended capitalization convention for methods is to use CamelCase with an initial lower-case letter (such as selectLeastBusyUser or transferAssignedUser).</a:t>
            </a:r>
          </a:p>
          <a:p>
            <a:pPr eaLnBrk="1" hangingPunct="1"/>
            <a:r>
              <a:rPr lang="en-US" smtClean="0"/>
              <a:t>A method can return any type of value found in Gosu, including:</a:t>
            </a:r>
          </a:p>
          <a:p>
            <a:pPr lvl="1" eaLnBrk="1" hangingPunct="1"/>
            <a:r>
              <a:rPr lang="en-US" smtClean="0"/>
              <a:t>Boolean</a:t>
            </a:r>
          </a:p>
          <a:p>
            <a:pPr lvl="1" eaLnBrk="1" hangingPunct="1"/>
            <a:r>
              <a:rPr lang="en-US" smtClean="0"/>
              <a:t>String</a:t>
            </a:r>
          </a:p>
          <a:p>
            <a:pPr lvl="1" eaLnBrk="1" hangingPunct="1"/>
            <a:r>
              <a:rPr lang="en-US" smtClean="0"/>
              <a:t>Integer</a:t>
            </a:r>
          </a:p>
          <a:p>
            <a:pPr lvl="1" eaLnBrk="1" hangingPunct="1"/>
            <a:r>
              <a:rPr lang="en-US" smtClean="0"/>
              <a:t>Object from the data model</a:t>
            </a:r>
          </a:p>
          <a:p>
            <a:pPr lvl="1" eaLnBrk="1" hangingPunct="1"/>
            <a:r>
              <a:rPr lang="en-US" smtClean="0"/>
              <a:t>Arrays</a:t>
            </a:r>
          </a:p>
          <a:p>
            <a:pPr lvl="1" eaLnBrk="1" hangingPunct="1"/>
            <a:r>
              <a:rPr lang="en-US" smtClean="0"/>
              <a:t>Void (no value returned)</a:t>
            </a:r>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4DA84DA3-27AE-4282-B364-EA03D6908D94}"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screenshot above shows the action attribute for the Suggest Least Busy User button. This property references the package, class, and method created on the previous slide.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C335C005-A8D0-402E-BEA5-B03ABC669D84}"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runtime output shown in the right screenshot is not information output by the actual method. It has been provided only to illustrate the state of the data at the time the method was executed. Several users have 0 assigned contacts. Because Carl Clark is the first one alphabetically by last name, he is the one to whom the contact is assigned.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69FB472E-AE93-4078-A89A-4D11CC064D88}"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2"/>
          <p:cNvSpPr>
            <a:spLocks noGrp="1" noRot="1" noChangeAspect="1" noChangeArrowheads="1" noTextEdit="1"/>
          </p:cNvSpPr>
          <p:nvPr>
            <p:ph type="sldImg"/>
          </p:nvPr>
        </p:nvSpPr>
        <p:spPr>
          <a:xfrm>
            <a:off x="715964" y="619907"/>
            <a:ext cx="5432425" cy="4006746"/>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677B83ED-EBF5-48B0-A070-7B06CD9C62DA}"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2"/>
          <p:cNvSpPr>
            <a:spLocks noGrp="1" noRot="1" noChangeAspect="1" noChangeArrowheads="1" noTextEdit="1"/>
          </p:cNvSpPr>
          <p:nvPr>
            <p:ph type="sldImg"/>
          </p:nvPr>
        </p:nvSpPr>
        <p:spPr>
          <a:xfrm>
            <a:off x="715964" y="619907"/>
            <a:ext cx="5432425" cy="4006746"/>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A package is a group of classes gathered together either because they execute a common business task, or because access to the classes must be limited only to the classes in the package, or both.</a:t>
            </a:r>
          </a:p>
          <a:p>
            <a:pPr marL="209550" indent="-209550" eaLnBrk="1" hangingPunct="1"/>
            <a:r>
              <a:rPr lang="en-US" smtClean="0"/>
              <a:t>2. Yes. When you use a Gosu method from a particular package, you must either:</a:t>
            </a:r>
          </a:p>
          <a:p>
            <a:pPr marL="552450" lvl="1" indent="-209550" eaLnBrk="1" hangingPunct="1"/>
            <a:r>
              <a:rPr lang="en-US" smtClean="0"/>
              <a:t>Reference the package path in a "uses" statement prior to using the method (such as "uses gw.training.AssignedUserUtil"), OR</a:t>
            </a:r>
          </a:p>
          <a:p>
            <a:pPr marL="552450" lvl="1" indent="-209550" eaLnBrk="1" hangingPunct="1"/>
            <a:r>
              <a:rPr lang="en-US" smtClean="0"/>
              <a:t>Reference the package path with the method call (such as "gw.training.AssignedUserUtil.selectLeastBusyUser(anABContact)")</a:t>
            </a:r>
          </a:p>
          <a:p>
            <a:pPr marL="209550" indent="-209550" eaLnBrk="1" hangingPunct="1"/>
            <a:r>
              <a:rPr lang="en-US" smtClean="0"/>
              <a:t>3. Possible answers: The logic will be reused and involves multiple entities; the logic consists of several methods spanning several entities that you want to gather together into a single place.</a:t>
            </a:r>
          </a:p>
          <a:p>
            <a:pPr marL="209550" indent="-209550" eaLnBrk="1" hangingPunct="1"/>
            <a:r>
              <a:rPr lang="en-US" smtClean="0"/>
              <a:t>4. public, which identifies that the method is available to any code that must call it (as opposed to just other methods in the same class or package); and static, which identifies that the method belongs to the class itself and can be declared even if there is no instance of the class.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22ABFE7B-2958-4415-A8C8-446DD7CF9C2D}"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9194C8E0-CED8-4761-BCD9-33FB2739D835}"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there is a class known as Card, which perhaps is used for some sort of card game software. There are also three specific instances of the class: currentCard, nextCard, and lastDiscardedCard.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D9820C5E-C618-476F-8DBD-B8A762659048}"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All instances of the same class have the same properties and methods. The only time you would encounter an instance without properties (or methods) is if the instance's class definition did not specify any properties (or methods) for instances of that class.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D24F1DE2-D4A1-4556-BD87-40F0E3DB0A5E}"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a Card class used for an actual program, the suit and rank properties would probably have more constrained datatypes. For example, suit would be limited specifically to "hearts", "diamonds", "clubs" and "spades". They are shown as strings in the screenshot above to simplify the example.</a:t>
            </a:r>
          </a:p>
          <a:p>
            <a:pPr eaLnBrk="1" hangingPunct="1"/>
            <a:r>
              <a:rPr lang="en-US" smtClean="0"/>
              <a:t>There is a variety of object-oriented programming languages, each with variations in syntax. The syntax implied from the screenshot above is meant to be an example of possible class syntax. It is not necessarily accurate syntax for any specific language.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3C5F065D-1ED4-4444-B472-A79359D0530D}"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Packages are referenced by their fully qualified name. For example, the StandardDeck package above is typically referenced in code as "CardGames.StandardDeck". This gives programmers the freedom to reuse package names in multiple places in a package hierarchy.</a:t>
            </a:r>
          </a:p>
          <a:p>
            <a:pPr eaLnBrk="1" hangingPunct="1"/>
            <a:r>
              <a:rPr lang="en-US" smtClean="0"/>
              <a:t>In the example above, the folder icon has been used to represent a package, and the file icon has been used to represent a class. However, this type of representation will vary based on the integrated development environment (IDE) one uses.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5E1F0CEA-F004-481D-AD14-38DE3F0FC864}"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9AC2B736-CDE4-4B96-9501-D4A576810756}"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096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29708960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 id="2147483804" r:id="rId41"/>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Gosu Classes</a:t>
            </a:r>
          </a:p>
        </p:txBody>
      </p:sp>
      <p:sp>
        <p:nvSpPr>
          <p:cNvPr id="4099" name="Text Placeholder 4"/>
          <p:cNvSpPr>
            <a:spLocks noGrp="1"/>
          </p:cNvSpPr>
          <p:nvPr>
            <p:ph type="body" sz="quarter" idx="10"/>
          </p:nvPr>
        </p:nvSpPr>
        <p:spPr>
          <a:xfrm>
            <a:off x="5718175" y="6167438"/>
            <a:ext cx="3089275" cy="273050"/>
          </a:xfrm>
        </p:spPr>
        <p:txBody>
          <a:bodyPr/>
          <a:lstStyle/>
          <a:p>
            <a:fld id="{2F6E48CD-916F-4455-9009-2EAAF59FFC90}" type="datetime3">
              <a:rPr lang="en-US" smtClean="0"/>
              <a:pPr/>
              <a:t>18 September 2013</a:t>
            </a:fld>
            <a:endParaRPr lang="en-US" smtClean="0"/>
          </a:p>
        </p:txBody>
      </p:sp>
    </p:spTree>
    <p:extLst>
      <p:ext uri="{BB962C8B-B14F-4D97-AF65-F5344CB8AC3E}">
        <p14:creationId xmlns:p14="http://schemas.microsoft.com/office/powerpoint/2010/main" val="42313132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Static methods</a:t>
            </a:r>
          </a:p>
        </p:txBody>
      </p:sp>
      <p:sp>
        <p:nvSpPr>
          <p:cNvPr id="13315" name="Rectangle 3"/>
          <p:cNvSpPr>
            <a:spLocks noGrp="1" noChangeArrowheads="1"/>
          </p:cNvSpPr>
          <p:nvPr>
            <p:ph idx="1"/>
          </p:nvPr>
        </p:nvSpPr>
        <p:spPr/>
        <p:txBody>
          <a:bodyPr/>
          <a:lstStyle/>
          <a:p>
            <a:pPr>
              <a:buFont typeface="Arial" charset="0"/>
              <a:buChar char="•"/>
            </a:pPr>
            <a:r>
              <a:rPr lang="en-US" smtClean="0"/>
              <a:t>A </a:t>
            </a:r>
            <a:r>
              <a:rPr lang="en-US" b="1" smtClean="0"/>
              <a:t>static method</a:t>
            </a:r>
            <a:r>
              <a:rPr lang="en-US" smtClean="0"/>
              <a:t> is a method that belongs to the class in which it is declared (as opposed to belonging to each instance of the class)</a:t>
            </a:r>
          </a:p>
          <a:p>
            <a:pPr lvl="1"/>
            <a:r>
              <a:rPr lang="en-US" smtClean="0"/>
              <a:t>Static methods can be called even when there is no instance</a:t>
            </a:r>
          </a:p>
          <a:p>
            <a:pPr>
              <a:buFont typeface="Arial" charset="0"/>
              <a:buChar char="•"/>
            </a:pPr>
            <a:r>
              <a:rPr lang="en-US" smtClean="0"/>
              <a:t>For configuration developers, most of the work with Gosu classes is limited to static methods</a:t>
            </a:r>
          </a:p>
          <a:p>
            <a:pPr lvl="1"/>
            <a:r>
              <a:rPr lang="en-US" smtClean="0"/>
              <a:t>Therefore, this lesson focuses on static class methods</a:t>
            </a:r>
          </a:p>
          <a:p>
            <a:pPr lvl="1"/>
            <a:endParaRPr lang="en-US" smtClean="0"/>
          </a:p>
        </p:txBody>
      </p:sp>
    </p:spTree>
    <p:extLst>
      <p:ext uri="{BB962C8B-B14F-4D97-AF65-F5344CB8AC3E}">
        <p14:creationId xmlns:p14="http://schemas.microsoft.com/office/powerpoint/2010/main" val="161939620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Examples of static class methods</a:t>
            </a:r>
          </a:p>
        </p:txBody>
      </p:sp>
      <p:sp>
        <p:nvSpPr>
          <p:cNvPr id="14339" name="Rectangle 3"/>
          <p:cNvSpPr>
            <a:spLocks noGrp="1" noChangeArrowheads="1"/>
          </p:cNvSpPr>
          <p:nvPr>
            <p:ph idx="1"/>
          </p:nvPr>
        </p:nvSpPr>
        <p:spPr/>
        <p:txBody>
          <a:bodyPr/>
          <a:lstStyle/>
          <a:p>
            <a:pPr>
              <a:buFont typeface="Arial" charset="0"/>
              <a:buChar char="•"/>
            </a:pPr>
            <a:r>
              <a:rPr lang="en-US" smtClean="0"/>
              <a:t>ClaimCenter</a:t>
            </a:r>
          </a:p>
          <a:p>
            <a:pPr lvl="1"/>
            <a:r>
              <a:rPr lang="en-US" smtClean="0"/>
              <a:t>Dynamic assignment (usable when assignment is based on dynamic value such as each user's workload)</a:t>
            </a:r>
          </a:p>
          <a:p>
            <a:pPr lvl="1"/>
            <a:r>
              <a:rPr lang="en-US" smtClean="0"/>
              <a:t>SIU lifecycle (to determine which step of process to set given object at)</a:t>
            </a:r>
          </a:p>
          <a:p>
            <a:pPr>
              <a:buFont typeface="Arial" charset="0"/>
              <a:buChar char="•"/>
            </a:pPr>
            <a:r>
              <a:rPr lang="en-US" smtClean="0"/>
              <a:t>PolicyCenter</a:t>
            </a:r>
          </a:p>
          <a:p>
            <a:pPr lvl="1"/>
            <a:r>
              <a:rPr lang="en-US" smtClean="0"/>
              <a:t>Validation (used to determine if a draft policy is quotable or bindable)</a:t>
            </a:r>
          </a:p>
          <a:p>
            <a:pPr lvl="1"/>
            <a:r>
              <a:rPr lang="en-US" smtClean="0"/>
              <a:t>Forms inference (used to determine which forms should be attached to a policy)</a:t>
            </a:r>
          </a:p>
          <a:p>
            <a:pPr>
              <a:buFont typeface="Arial" charset="0"/>
              <a:buChar char="•"/>
            </a:pPr>
            <a:r>
              <a:rPr lang="en-US" smtClean="0"/>
              <a:t>BillingCenter</a:t>
            </a:r>
          </a:p>
          <a:p>
            <a:pPr lvl="1"/>
            <a:r>
              <a:rPr lang="en-US" smtClean="0"/>
              <a:t>Approval (used to determine approval of commissions, disbursements, and charge reversals)</a:t>
            </a:r>
          </a:p>
        </p:txBody>
      </p:sp>
    </p:spTree>
    <p:extLst>
      <p:ext uri="{BB962C8B-B14F-4D97-AF65-F5344CB8AC3E}">
        <p14:creationId xmlns:p14="http://schemas.microsoft.com/office/powerpoint/2010/main" val="378879270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Gosu classes for integration developers</a:t>
            </a:r>
          </a:p>
        </p:txBody>
      </p:sp>
      <p:sp>
        <p:nvSpPr>
          <p:cNvPr id="15363" name="Rectangle 3"/>
          <p:cNvSpPr>
            <a:spLocks noGrp="1" noChangeArrowheads="1"/>
          </p:cNvSpPr>
          <p:nvPr>
            <p:ph idx="1"/>
          </p:nvPr>
        </p:nvSpPr>
        <p:spPr>
          <a:xfrm>
            <a:off x="519113" y="914400"/>
            <a:ext cx="8245475" cy="5486400"/>
          </a:xfrm>
        </p:spPr>
        <p:txBody>
          <a:bodyPr/>
          <a:lstStyle/>
          <a:p>
            <a:pPr>
              <a:buFont typeface="Arial" charset="0"/>
              <a:buChar char="•"/>
            </a:pPr>
            <a:r>
              <a:rPr lang="en-US" smtClean="0"/>
              <a:t>Most integration work involves full utilization of OOP capabilities, including:</a:t>
            </a:r>
          </a:p>
          <a:p>
            <a:pPr lvl="1"/>
            <a:r>
              <a:rPr lang="en-US" smtClean="0"/>
              <a:t>Extending existing classes</a:t>
            </a:r>
          </a:p>
          <a:p>
            <a:pPr lvl="1"/>
            <a:r>
              <a:rPr lang="en-US" smtClean="0"/>
              <a:t>Implementing interfaces</a:t>
            </a:r>
          </a:p>
          <a:p>
            <a:pPr lvl="1"/>
            <a:r>
              <a:rPr lang="en-US" smtClean="0"/>
              <a:t>Creating instances of classes</a:t>
            </a:r>
          </a:p>
          <a:p>
            <a:pPr lvl="1"/>
            <a:r>
              <a:rPr lang="en-US" smtClean="0"/>
              <a:t>Overriding methods</a:t>
            </a:r>
          </a:p>
          <a:p>
            <a:pPr lvl="1"/>
            <a:r>
              <a:rPr lang="en-US" smtClean="0"/>
              <a:t>Using try/catch blocks to handle exceptions</a:t>
            </a:r>
          </a:p>
          <a:p>
            <a:pPr>
              <a:buFont typeface="Arial" charset="0"/>
              <a:buChar char="•"/>
            </a:pPr>
            <a:r>
              <a:rPr lang="en-US" smtClean="0"/>
              <a:t>These topics fall outside of "fundamental configuration" and are not discussed in detail in this course</a:t>
            </a:r>
          </a:p>
        </p:txBody>
      </p:sp>
    </p:spTree>
    <p:extLst>
      <p:ext uri="{BB962C8B-B14F-4D97-AF65-F5344CB8AC3E}">
        <p14:creationId xmlns:p14="http://schemas.microsoft.com/office/powerpoint/2010/main" val="16441464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104" y="1453972"/>
            <a:ext cx="7354007" cy="460640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6" name="Rectangle 2"/>
          <p:cNvSpPr>
            <a:spLocks noGrp="1" noChangeArrowheads="1"/>
          </p:cNvSpPr>
          <p:nvPr>
            <p:ph type="title"/>
          </p:nvPr>
        </p:nvSpPr>
        <p:spPr/>
        <p:txBody>
          <a:bodyPr/>
          <a:lstStyle/>
          <a:p>
            <a:pPr eaLnBrk="1" hangingPunct="1"/>
            <a:r>
              <a:rPr lang="en-US" smtClean="0"/>
              <a:t>Contents of simple Gosu class</a:t>
            </a:r>
          </a:p>
        </p:txBody>
      </p:sp>
      <p:sp>
        <p:nvSpPr>
          <p:cNvPr id="16388" name="Text Box 5"/>
          <p:cNvSpPr txBox="1">
            <a:spLocks noChangeArrowheads="1"/>
          </p:cNvSpPr>
          <p:nvPr/>
        </p:nvSpPr>
        <p:spPr bwMode="auto">
          <a:xfrm>
            <a:off x="1739900" y="829733"/>
            <a:ext cx="6791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package declaration (identifies package this class belongs to)</a:t>
            </a:r>
          </a:p>
        </p:txBody>
      </p:sp>
      <p:sp>
        <p:nvSpPr>
          <p:cNvPr id="16389" name="Line 6"/>
          <p:cNvSpPr>
            <a:spLocks noChangeShapeType="1"/>
          </p:cNvSpPr>
          <p:nvPr/>
        </p:nvSpPr>
        <p:spPr bwMode="auto">
          <a:xfrm flipH="1">
            <a:off x="2697956" y="1134355"/>
            <a:ext cx="449262" cy="55086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390" name="Text Box 7"/>
          <p:cNvSpPr txBox="1">
            <a:spLocks noChangeArrowheads="1"/>
          </p:cNvSpPr>
          <p:nvPr/>
        </p:nvSpPr>
        <p:spPr bwMode="auto">
          <a:xfrm>
            <a:off x="3700108" y="1782763"/>
            <a:ext cx="14493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class name</a:t>
            </a:r>
          </a:p>
        </p:txBody>
      </p:sp>
      <p:sp>
        <p:nvSpPr>
          <p:cNvPr id="16391" name="Line 8"/>
          <p:cNvSpPr>
            <a:spLocks noChangeShapeType="1"/>
          </p:cNvSpPr>
          <p:nvPr/>
        </p:nvSpPr>
        <p:spPr bwMode="auto">
          <a:xfrm flipH="1">
            <a:off x="3013075" y="1941512"/>
            <a:ext cx="492125" cy="11588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392" name="Text Box 9"/>
          <p:cNvSpPr txBox="1">
            <a:spLocks noChangeArrowheads="1"/>
          </p:cNvSpPr>
          <p:nvPr/>
        </p:nvSpPr>
        <p:spPr bwMode="auto">
          <a:xfrm>
            <a:off x="3733800" y="2265402"/>
            <a:ext cx="47974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constructor method </a:t>
            </a:r>
            <a:r>
              <a:rPr lang="en-US" sz="1800" dirty="0" smtClean="0"/>
              <a:t>(does not appear by default)</a:t>
            </a:r>
            <a:endParaRPr lang="en-US" sz="1800" dirty="0"/>
          </a:p>
        </p:txBody>
      </p:sp>
      <p:sp>
        <p:nvSpPr>
          <p:cNvPr id="16393" name="Line 10"/>
          <p:cNvSpPr>
            <a:spLocks noChangeShapeType="1"/>
          </p:cNvSpPr>
          <p:nvPr/>
        </p:nvSpPr>
        <p:spPr bwMode="auto">
          <a:xfrm flipH="1">
            <a:off x="2714625" y="2438400"/>
            <a:ext cx="94297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394" name="Text Box 11"/>
          <p:cNvSpPr txBox="1">
            <a:spLocks noChangeArrowheads="1"/>
          </p:cNvSpPr>
          <p:nvPr/>
        </p:nvSpPr>
        <p:spPr bwMode="auto">
          <a:xfrm rot="-5400000">
            <a:off x="-383381" y="4218781"/>
            <a:ext cx="2413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static class </a:t>
            </a:r>
            <a:r>
              <a:rPr lang="en-US" sz="1800" dirty="0" smtClean="0"/>
              <a:t>method</a:t>
            </a:r>
            <a:endParaRPr lang="en-US" sz="1800" dirty="0"/>
          </a:p>
        </p:txBody>
      </p:sp>
      <p:sp>
        <p:nvSpPr>
          <p:cNvPr id="16395" name="AutoShape 12"/>
          <p:cNvSpPr>
            <a:spLocks/>
          </p:cNvSpPr>
          <p:nvPr/>
        </p:nvSpPr>
        <p:spPr bwMode="auto">
          <a:xfrm>
            <a:off x="1524000" y="3441263"/>
            <a:ext cx="269875" cy="2197537"/>
          </a:xfrm>
          <a:prstGeom prst="leftBrace">
            <a:avLst>
              <a:gd name="adj1" fmla="val 63135"/>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10379583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Where should I declare my code?</a:t>
            </a:r>
          </a:p>
        </p:txBody>
      </p:sp>
      <p:sp>
        <p:nvSpPr>
          <p:cNvPr id="17411" name="Rectangle 3"/>
          <p:cNvSpPr>
            <a:spLocks noGrp="1" noChangeArrowheads="1"/>
          </p:cNvSpPr>
          <p:nvPr>
            <p:ph idx="1"/>
          </p:nvPr>
        </p:nvSpPr>
        <p:spPr>
          <a:xfrm>
            <a:off x="1250950" y="1017588"/>
            <a:ext cx="7586663" cy="5197475"/>
          </a:xfrm>
        </p:spPr>
        <p:txBody>
          <a:bodyPr/>
          <a:lstStyle/>
          <a:p>
            <a:pPr>
              <a:buFont typeface="Arial" charset="0"/>
              <a:buChar char="•"/>
            </a:pPr>
            <a:r>
              <a:rPr lang="en-US" smtClean="0"/>
              <a:t>PCF methods useful for code that...</a:t>
            </a:r>
          </a:p>
          <a:p>
            <a:pPr lvl="1"/>
            <a:r>
              <a:rPr lang="en-US" smtClean="0"/>
              <a:t>Is needed by only one PCF</a:t>
            </a:r>
          </a:p>
          <a:p>
            <a:pPr lvl="1"/>
            <a:r>
              <a:rPr lang="en-US" smtClean="0"/>
              <a:t>Manipulates current location</a:t>
            </a:r>
            <a:br>
              <a:rPr lang="en-US" smtClean="0"/>
            </a:br>
            <a:endParaRPr lang="en-US" smtClean="0"/>
          </a:p>
          <a:p>
            <a:pPr>
              <a:buFont typeface="Arial" charset="0"/>
              <a:buChar char="•"/>
            </a:pPr>
            <a:r>
              <a:rPr lang="en-US" smtClean="0"/>
              <a:t>Entity enhancements useful for code that...</a:t>
            </a:r>
          </a:p>
          <a:p>
            <a:pPr lvl="1"/>
            <a:r>
              <a:rPr lang="en-US" smtClean="0"/>
              <a:t>Is always tied to instances of given entity</a:t>
            </a:r>
          </a:p>
          <a:p>
            <a:pPr lvl="1"/>
            <a:r>
              <a:rPr lang="en-US" smtClean="0"/>
              <a:t>Determines derived entity values</a:t>
            </a:r>
          </a:p>
          <a:p>
            <a:pPr lvl="1"/>
            <a:r>
              <a:rPr lang="en-US" smtClean="0"/>
              <a:t>"Feels like" something instances of that entity would do</a:t>
            </a:r>
            <a:br>
              <a:rPr lang="en-US" smtClean="0"/>
            </a:br>
            <a:endParaRPr lang="en-US" smtClean="0"/>
          </a:p>
          <a:p>
            <a:pPr>
              <a:buFont typeface="Arial" charset="0"/>
              <a:buChar char="•"/>
            </a:pPr>
            <a:r>
              <a:rPr lang="en-US" smtClean="0"/>
              <a:t>Gosu class methods useful for code that...</a:t>
            </a:r>
          </a:p>
          <a:p>
            <a:pPr lvl="1"/>
            <a:r>
              <a:rPr lang="en-US" smtClean="0"/>
              <a:t>Cannot be easily tied to single entity</a:t>
            </a:r>
          </a:p>
          <a:p>
            <a:pPr lvl="1"/>
            <a:r>
              <a:rPr lang="en-US" smtClean="0"/>
              <a:t>Should be declared with other methods that perform similar business tasks</a:t>
            </a:r>
          </a:p>
        </p:txBody>
      </p:sp>
      <p:pic>
        <p:nvPicPr>
          <p:cNvPr id="17412" name="Picture 4" descr="GScript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4743450"/>
            <a:ext cx="68580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descr="yy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8" y="2701925"/>
            <a:ext cx="6826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6" descr="resour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325" y="1025525"/>
            <a:ext cx="58578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6262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Lesson outline</a:t>
            </a:r>
          </a:p>
        </p:txBody>
      </p:sp>
      <p:sp>
        <p:nvSpPr>
          <p:cNvPr id="18435"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Overview of classes</a:t>
            </a:r>
          </a:p>
          <a:p>
            <a:pPr>
              <a:lnSpc>
                <a:spcPct val="150000"/>
              </a:lnSpc>
              <a:buFont typeface="Arial" charset="0"/>
              <a:buChar char="•"/>
            </a:pPr>
            <a:r>
              <a:rPr lang="en-US" sz="2800" smtClean="0">
                <a:solidFill>
                  <a:srgbClr val="C0C0C0"/>
                </a:solidFill>
              </a:rPr>
              <a:t>Gosu classes</a:t>
            </a:r>
          </a:p>
          <a:p>
            <a:pPr>
              <a:lnSpc>
                <a:spcPct val="150000"/>
              </a:lnSpc>
              <a:buFont typeface="Arial" charset="0"/>
              <a:buChar char="•"/>
            </a:pPr>
            <a:r>
              <a:rPr lang="en-US" sz="2800" smtClean="0"/>
              <a:t>Creating packages and classes</a:t>
            </a:r>
          </a:p>
          <a:p>
            <a:pPr>
              <a:lnSpc>
                <a:spcPct val="150000"/>
              </a:lnSpc>
              <a:buFont typeface="Arial" charset="0"/>
              <a:buChar char="•"/>
            </a:pPr>
            <a:r>
              <a:rPr lang="en-US" sz="2800" smtClean="0">
                <a:solidFill>
                  <a:srgbClr val="C0C0C0"/>
                </a:solidFill>
              </a:rPr>
              <a:t>Working with methods</a:t>
            </a:r>
          </a:p>
        </p:txBody>
      </p:sp>
    </p:spTree>
    <p:extLst>
      <p:ext uri="{BB962C8B-B14F-4D97-AF65-F5344CB8AC3E}">
        <p14:creationId xmlns:p14="http://schemas.microsoft.com/office/powerpoint/2010/main" val="390962555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143000"/>
            <a:ext cx="4362450" cy="2514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8" name="Rectangle 2"/>
          <p:cNvSpPr>
            <a:spLocks noGrp="1" noChangeArrowheads="1"/>
          </p:cNvSpPr>
          <p:nvPr>
            <p:ph type="title"/>
          </p:nvPr>
        </p:nvSpPr>
        <p:spPr/>
        <p:txBody>
          <a:bodyPr/>
          <a:lstStyle/>
          <a:p>
            <a:pPr eaLnBrk="1" hangingPunct="1"/>
            <a:r>
              <a:rPr lang="en-US" smtClean="0"/>
              <a:t>Example business requirement:</a:t>
            </a:r>
            <a:br>
              <a:rPr lang="en-US" smtClean="0"/>
            </a:br>
            <a:r>
              <a:rPr lang="en-US" sz="2800" smtClean="0"/>
              <a:t>Suggesting least busy user</a:t>
            </a:r>
          </a:p>
        </p:txBody>
      </p:sp>
      <p:sp>
        <p:nvSpPr>
          <p:cNvPr id="19459" name="Rectangle 10"/>
          <p:cNvSpPr>
            <a:spLocks noGrp="1" noChangeArrowheads="1"/>
          </p:cNvSpPr>
          <p:nvPr>
            <p:ph idx="1"/>
          </p:nvPr>
        </p:nvSpPr>
        <p:spPr>
          <a:xfrm>
            <a:off x="519113" y="3717925"/>
            <a:ext cx="8318500" cy="2759075"/>
          </a:xfrm>
        </p:spPr>
        <p:txBody>
          <a:bodyPr/>
          <a:lstStyle/>
          <a:p>
            <a:pPr>
              <a:buFont typeface="Arial" charset="0"/>
              <a:buChar char="•"/>
            </a:pPr>
            <a:r>
              <a:rPr lang="en-US" dirty="0" smtClean="0"/>
              <a:t>As a sample business requirement, </a:t>
            </a:r>
            <a:r>
              <a:rPr lang="en-US" dirty="0" err="1" smtClean="0"/>
              <a:t>TrainingApp</a:t>
            </a:r>
            <a:r>
              <a:rPr lang="en-US" dirty="0" smtClean="0"/>
              <a:t> needs several methods that influence one or more contact's assigned user</a:t>
            </a:r>
          </a:p>
          <a:p>
            <a:pPr lvl="1"/>
            <a:r>
              <a:rPr lang="en-US" dirty="0" smtClean="0"/>
              <a:t>One method returns user with least number of contacts assigned to him/her</a:t>
            </a:r>
          </a:p>
          <a:p>
            <a:pPr>
              <a:buFont typeface="Arial" charset="0"/>
              <a:buChar char="•"/>
            </a:pPr>
            <a:r>
              <a:rPr lang="en-US" dirty="0" smtClean="0"/>
              <a:t>Because several methods of this type are needed, methods will be declared in </a:t>
            </a:r>
            <a:r>
              <a:rPr lang="en-US" dirty="0" err="1" smtClean="0"/>
              <a:t>Gosu</a:t>
            </a:r>
            <a:r>
              <a:rPr lang="en-US" dirty="0" smtClean="0"/>
              <a:t> class</a:t>
            </a:r>
          </a:p>
        </p:txBody>
      </p:sp>
      <p:sp>
        <p:nvSpPr>
          <p:cNvPr id="19461" name="AutoShape 11"/>
          <p:cNvSpPr>
            <a:spLocks noChangeArrowheads="1"/>
          </p:cNvSpPr>
          <p:nvPr/>
        </p:nvSpPr>
        <p:spPr bwMode="auto">
          <a:xfrm>
            <a:off x="3124201" y="1524000"/>
            <a:ext cx="1828800" cy="5334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404041639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832" y="3267811"/>
            <a:ext cx="2290358" cy="30433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descr="C:\Users\DSENGU~1\AppData\Local\Temp\SNAGHTML40c40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6581" y="3128848"/>
            <a:ext cx="3171825" cy="126682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711994"/>
            <a:ext cx="4457700" cy="22479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2" name="Rectangle 2"/>
          <p:cNvSpPr>
            <a:spLocks noGrp="1" noChangeArrowheads="1"/>
          </p:cNvSpPr>
          <p:nvPr>
            <p:ph type="title"/>
          </p:nvPr>
        </p:nvSpPr>
        <p:spPr/>
        <p:txBody>
          <a:bodyPr/>
          <a:lstStyle/>
          <a:p>
            <a:pPr eaLnBrk="1" hangingPunct="1"/>
            <a:r>
              <a:rPr lang="en-US" smtClean="0"/>
              <a:t>Creating packages</a:t>
            </a:r>
          </a:p>
        </p:txBody>
      </p:sp>
      <p:sp>
        <p:nvSpPr>
          <p:cNvPr id="20483" name="Rectangle 12"/>
          <p:cNvSpPr>
            <a:spLocks noGrp="1" noChangeArrowheads="1"/>
          </p:cNvSpPr>
          <p:nvPr>
            <p:ph idx="1"/>
          </p:nvPr>
        </p:nvSpPr>
        <p:spPr>
          <a:xfrm>
            <a:off x="5516563" y="954088"/>
            <a:ext cx="3321050" cy="2003425"/>
          </a:xfrm>
        </p:spPr>
        <p:txBody>
          <a:bodyPr/>
          <a:lstStyle/>
          <a:p>
            <a:pPr>
              <a:buFont typeface="Arial" charset="0"/>
              <a:buChar char="•"/>
            </a:pPr>
            <a:r>
              <a:rPr lang="en-US" dirty="0" smtClean="0"/>
              <a:t>Right-click package that is to be parent of new package</a:t>
            </a:r>
          </a:p>
          <a:p>
            <a:pPr>
              <a:buFont typeface="Arial" charset="0"/>
              <a:buChar char="•"/>
            </a:pPr>
            <a:r>
              <a:rPr lang="en-US" dirty="0" smtClean="0"/>
              <a:t>Name must be unique for given parent</a:t>
            </a:r>
          </a:p>
        </p:txBody>
      </p:sp>
      <p:sp>
        <p:nvSpPr>
          <p:cNvPr id="20488" name="Line 9"/>
          <p:cNvSpPr>
            <a:spLocks noChangeShapeType="1"/>
          </p:cNvSpPr>
          <p:nvPr/>
        </p:nvSpPr>
        <p:spPr bwMode="auto">
          <a:xfrm>
            <a:off x="4370884" y="2743200"/>
            <a:ext cx="245269" cy="3333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490" name="Line 11"/>
          <p:cNvSpPr>
            <a:spLocks noChangeShapeType="1"/>
          </p:cNvSpPr>
          <p:nvPr/>
        </p:nvSpPr>
        <p:spPr bwMode="auto">
          <a:xfrm flipH="1">
            <a:off x="3200399" y="4267200"/>
            <a:ext cx="2018507" cy="17526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Rounded Rectangle 1"/>
          <p:cNvSpPr/>
          <p:nvPr/>
        </p:nvSpPr>
        <p:spPr bwMode="auto">
          <a:xfrm>
            <a:off x="3484563" y="2514600"/>
            <a:ext cx="1506537"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5218907" y="3962400"/>
            <a:ext cx="800893" cy="3048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74241409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2863"/>
          <a:stretch/>
        </p:blipFill>
        <p:spPr bwMode="auto">
          <a:xfrm>
            <a:off x="533400" y="3123437"/>
            <a:ext cx="2623750" cy="294685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descr="C:\Users\DSENGU~1\AppData\Local\Temp\SNAGHTML46abb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0482" y="2914651"/>
            <a:ext cx="4049810" cy="163353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DSENGU~1\AppData\Local\Temp\SNAGHTML44f6d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638174"/>
            <a:ext cx="4317720" cy="2333626"/>
          </a:xfrm>
          <a:prstGeom prst="rect">
            <a:avLst/>
          </a:prstGeom>
          <a:noFill/>
          <a:extLst>
            <a:ext uri="{909E8E84-426E-40DD-AFC4-6F175D3DCCD1}">
              <a14:hiddenFill xmlns:a14="http://schemas.microsoft.com/office/drawing/2010/main">
                <a:solidFill>
                  <a:srgbClr val="FFFFFF"/>
                </a:solidFill>
              </a14:hiddenFill>
            </a:ext>
          </a:extLst>
        </p:spPr>
      </p:pic>
      <p:sp>
        <p:nvSpPr>
          <p:cNvPr id="21506" name="Rectangle 2"/>
          <p:cNvSpPr>
            <a:spLocks noGrp="1" noChangeArrowheads="1"/>
          </p:cNvSpPr>
          <p:nvPr>
            <p:ph type="title"/>
          </p:nvPr>
        </p:nvSpPr>
        <p:spPr/>
        <p:txBody>
          <a:bodyPr/>
          <a:lstStyle/>
          <a:p>
            <a:pPr eaLnBrk="1" hangingPunct="1"/>
            <a:r>
              <a:rPr lang="en-US" smtClean="0"/>
              <a:t>Creating classes</a:t>
            </a:r>
          </a:p>
        </p:txBody>
      </p:sp>
      <p:sp>
        <p:nvSpPr>
          <p:cNvPr id="21507" name="Rectangle 12"/>
          <p:cNvSpPr>
            <a:spLocks noGrp="1" noChangeArrowheads="1"/>
          </p:cNvSpPr>
          <p:nvPr>
            <p:ph idx="1"/>
          </p:nvPr>
        </p:nvSpPr>
        <p:spPr>
          <a:xfrm>
            <a:off x="5910263" y="598488"/>
            <a:ext cx="2984500" cy="2116137"/>
          </a:xfrm>
        </p:spPr>
        <p:txBody>
          <a:bodyPr/>
          <a:lstStyle/>
          <a:p>
            <a:pPr>
              <a:buFont typeface="Arial" charset="0"/>
              <a:buChar char="•"/>
            </a:pPr>
            <a:r>
              <a:rPr lang="en-US" sz="2200" smtClean="0"/>
              <a:t>Right-click package which is to contain new class</a:t>
            </a:r>
          </a:p>
          <a:p>
            <a:pPr>
              <a:buFont typeface="Arial" charset="0"/>
              <a:buChar char="•"/>
            </a:pPr>
            <a:r>
              <a:rPr lang="en-US" sz="2200" smtClean="0"/>
              <a:t>Name must be unique for given package</a:t>
            </a:r>
          </a:p>
        </p:txBody>
      </p:sp>
      <p:sp>
        <p:nvSpPr>
          <p:cNvPr id="21512" name="Line 8"/>
          <p:cNvSpPr>
            <a:spLocks noChangeShapeType="1"/>
          </p:cNvSpPr>
          <p:nvPr/>
        </p:nvSpPr>
        <p:spPr bwMode="auto">
          <a:xfrm>
            <a:off x="4495801" y="838201"/>
            <a:ext cx="336550" cy="207645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3" name="AutoShape 9"/>
          <p:cNvSpPr>
            <a:spLocks noChangeArrowheads="1"/>
          </p:cNvSpPr>
          <p:nvPr/>
        </p:nvSpPr>
        <p:spPr bwMode="auto">
          <a:xfrm>
            <a:off x="6400800" y="4006850"/>
            <a:ext cx="838200" cy="41275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514" name="Line 10"/>
          <p:cNvSpPr>
            <a:spLocks noChangeShapeType="1"/>
          </p:cNvSpPr>
          <p:nvPr/>
        </p:nvSpPr>
        <p:spPr bwMode="auto">
          <a:xfrm flipH="1">
            <a:off x="2692259" y="4213224"/>
            <a:ext cx="3708539" cy="18065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Rounded Rectangle 1"/>
          <p:cNvSpPr/>
          <p:nvPr/>
        </p:nvSpPr>
        <p:spPr bwMode="auto">
          <a:xfrm>
            <a:off x="3276600" y="533400"/>
            <a:ext cx="1555751" cy="304801"/>
          </a:xfrm>
          <a:prstGeom prst="roundRect">
            <a:avLst/>
          </a:prstGeom>
          <a:noFill/>
          <a:ln w="12700" algn="ctr">
            <a:solidFill>
              <a:srgbClr val="D33941"/>
            </a:solidFill>
            <a:round/>
            <a:headEnd/>
            <a:tailEnd/>
          </a:ln>
        </p:spPr>
        <p:txBody>
          <a:bodyPr wrap="squar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609600" y="5715000"/>
            <a:ext cx="2082659" cy="457200"/>
          </a:xfrm>
          <a:prstGeom prst="roundRect">
            <a:avLst/>
          </a:prstGeom>
          <a:noFill/>
          <a:ln w="1270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0751822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New classes</a:t>
            </a:r>
          </a:p>
        </p:txBody>
      </p:sp>
      <p:sp>
        <p:nvSpPr>
          <p:cNvPr id="22531" name="Rectangle 3"/>
          <p:cNvSpPr>
            <a:spLocks noGrp="1" noChangeArrowheads="1"/>
          </p:cNvSpPr>
          <p:nvPr>
            <p:ph idx="1"/>
          </p:nvPr>
        </p:nvSpPr>
        <p:spPr>
          <a:xfrm>
            <a:off x="474643" y="3733801"/>
            <a:ext cx="7543800" cy="1905000"/>
          </a:xfrm>
        </p:spPr>
        <p:txBody>
          <a:bodyPr/>
          <a:lstStyle/>
          <a:p>
            <a:pPr>
              <a:buFont typeface="Arial" charset="0"/>
              <a:buChar char="•"/>
            </a:pPr>
            <a:r>
              <a:rPr lang="en-US" dirty="0" smtClean="0"/>
              <a:t>New classes have </a:t>
            </a:r>
            <a:r>
              <a:rPr lang="en-US" dirty="0" smtClean="0"/>
              <a:t>two components</a:t>
            </a:r>
            <a:endParaRPr lang="en-US" dirty="0" smtClean="0"/>
          </a:p>
          <a:p>
            <a:pPr lvl="1"/>
            <a:r>
              <a:rPr lang="en-US" dirty="0" smtClean="0"/>
              <a:t>Package declaration</a:t>
            </a:r>
          </a:p>
          <a:p>
            <a:pPr lvl="2"/>
            <a:r>
              <a:rPr lang="en-US" dirty="0" smtClean="0"/>
              <a:t>Fully qualified name of package</a:t>
            </a:r>
            <a:br>
              <a:rPr lang="en-US" dirty="0" smtClean="0"/>
            </a:br>
            <a:endParaRPr lang="en-US" dirty="0" smtClean="0"/>
          </a:p>
          <a:p>
            <a:pPr lvl="1"/>
            <a:r>
              <a:rPr lang="en-US" dirty="0" smtClean="0"/>
              <a:t>Class name</a:t>
            </a:r>
            <a:br>
              <a:rPr lang="en-US" dirty="0" smtClean="0"/>
            </a:br>
            <a:endParaRPr lang="en-US"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43" y="914400"/>
            <a:ext cx="5791200" cy="267560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4954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general capabilities of a Gosu class </a:t>
            </a:r>
          </a:p>
          <a:p>
            <a:pPr lvl="1"/>
            <a:r>
              <a:rPr lang="en-US" smtClean="0"/>
              <a:t>Create packages and classes</a:t>
            </a:r>
          </a:p>
          <a:p>
            <a:pPr lvl="1"/>
            <a:r>
              <a:rPr lang="en-US" smtClean="0"/>
              <a:t>Create static class methods</a:t>
            </a:r>
          </a:p>
          <a:p>
            <a:pPr lvl="1"/>
            <a:r>
              <a:rPr lang="en-US" smtClean="0"/>
              <a:t>Reference class methods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extLst>
      <p:ext uri="{BB962C8B-B14F-4D97-AF65-F5344CB8AC3E}">
        <p14:creationId xmlns:p14="http://schemas.microsoft.com/office/powerpoint/2010/main" val="300148983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mtClean="0"/>
              <a:t>uses keyword</a:t>
            </a:r>
          </a:p>
        </p:txBody>
      </p:sp>
      <p:sp>
        <p:nvSpPr>
          <p:cNvPr id="23556" name="Rectangle 3"/>
          <p:cNvSpPr>
            <a:spLocks noGrp="1" noChangeArrowheads="1"/>
          </p:cNvSpPr>
          <p:nvPr>
            <p:ph idx="1"/>
          </p:nvPr>
        </p:nvSpPr>
        <p:spPr/>
        <p:txBody>
          <a:bodyPr/>
          <a:lstStyle/>
          <a:p>
            <a:pPr>
              <a:buFont typeface="Arial" charset="0"/>
              <a:buChar char="•"/>
            </a:pPr>
            <a:r>
              <a:rPr lang="en-US" smtClean="0"/>
              <a:t>uses keyword identifies package in which some other class is declared</a:t>
            </a:r>
          </a:p>
          <a:p>
            <a:pPr lvl="1"/>
            <a:r>
              <a:rPr lang="en-US" smtClean="0"/>
              <a:t>Lets developer reference classes in other packages using "unqualified" reference</a:t>
            </a:r>
          </a:p>
          <a:p>
            <a:pPr lvl="1"/>
            <a:r>
              <a:rPr lang="en-US" smtClean="0"/>
              <a:t>Typically appears immediately after package declaration</a:t>
            </a:r>
          </a:p>
        </p:txBody>
      </p:sp>
      <p:sp>
        <p:nvSpPr>
          <p:cNvPr id="23557" name="Text Box 5"/>
          <p:cNvSpPr txBox="1">
            <a:spLocks noChangeArrowheads="1"/>
          </p:cNvSpPr>
          <p:nvPr/>
        </p:nvSpPr>
        <p:spPr bwMode="auto">
          <a:xfrm>
            <a:off x="4800600" y="2971800"/>
            <a:ext cx="340836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a:t>compiler knows </a:t>
            </a:r>
            <a:r>
              <a:rPr lang="en-US" sz="1800" b="0" dirty="0" err="1"/>
              <a:t>DrivingDirections</a:t>
            </a:r>
            <a:r>
              <a:rPr lang="en-US" sz="1800" b="0" dirty="0"/>
              <a:t> is in </a:t>
            </a:r>
            <a:r>
              <a:rPr lang="en-US" sz="1800" b="0" dirty="0" err="1"/>
              <a:t>gw.api.contact</a:t>
            </a:r>
            <a:r>
              <a:rPr lang="en-US" sz="1800" b="0" dirty="0"/>
              <a:t>, so code can reference just "</a:t>
            </a:r>
            <a:r>
              <a:rPr lang="en-US" sz="1800" b="0" dirty="0" err="1"/>
              <a:t>DrivingDirections</a:t>
            </a:r>
            <a:r>
              <a:rPr lang="en-US" sz="1800" b="0" dirty="0"/>
              <a:t>", not </a:t>
            </a:r>
            <a:r>
              <a:rPr lang="en-US" b="0" dirty="0"/>
              <a:t>"</a:t>
            </a:r>
            <a:r>
              <a:rPr lang="en-US" sz="1600" b="0" dirty="0" err="1"/>
              <a:t>gw.api.contactDrivingDirections</a:t>
            </a:r>
            <a:r>
              <a:rPr lang="en-US" b="0" dirty="0"/>
              <a:t>"</a:t>
            </a:r>
          </a:p>
        </p:txBody>
      </p:sp>
      <p:sp>
        <p:nvSpPr>
          <p:cNvPr id="23558" name="Line 8"/>
          <p:cNvSpPr>
            <a:spLocks noChangeShapeType="1"/>
          </p:cNvSpPr>
          <p:nvPr/>
        </p:nvSpPr>
        <p:spPr bwMode="auto">
          <a:xfrm flipH="1">
            <a:off x="4656950" y="4245344"/>
            <a:ext cx="749300" cy="121443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971800"/>
            <a:ext cx="3733800" cy="250322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14798"/>
          <a:stretch/>
        </p:blipFill>
        <p:spPr bwMode="auto">
          <a:xfrm>
            <a:off x="600848" y="5552672"/>
            <a:ext cx="8399501" cy="4476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15440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Lesson outline</a:t>
            </a:r>
          </a:p>
        </p:txBody>
      </p:sp>
      <p:sp>
        <p:nvSpPr>
          <p:cNvPr id="2457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Overview of classes</a:t>
            </a:r>
          </a:p>
          <a:p>
            <a:pPr>
              <a:lnSpc>
                <a:spcPct val="150000"/>
              </a:lnSpc>
              <a:buFont typeface="Arial" charset="0"/>
              <a:buChar char="•"/>
            </a:pPr>
            <a:r>
              <a:rPr lang="en-US" sz="2800" smtClean="0">
                <a:solidFill>
                  <a:srgbClr val="C0C0C0"/>
                </a:solidFill>
              </a:rPr>
              <a:t>Gosu classes</a:t>
            </a:r>
          </a:p>
          <a:p>
            <a:pPr>
              <a:lnSpc>
                <a:spcPct val="150000"/>
              </a:lnSpc>
              <a:buFont typeface="Arial" charset="0"/>
              <a:buChar char="•"/>
            </a:pPr>
            <a:r>
              <a:rPr lang="en-US" sz="2800" smtClean="0">
                <a:solidFill>
                  <a:srgbClr val="C0C0C0"/>
                </a:solidFill>
              </a:rPr>
              <a:t>Creating packages and classes</a:t>
            </a:r>
          </a:p>
          <a:p>
            <a:pPr>
              <a:lnSpc>
                <a:spcPct val="150000"/>
              </a:lnSpc>
              <a:buFont typeface="Arial" charset="0"/>
              <a:buChar char="•"/>
            </a:pPr>
            <a:r>
              <a:rPr lang="en-US" sz="2800" smtClean="0"/>
              <a:t>Working with methods</a:t>
            </a:r>
          </a:p>
        </p:txBody>
      </p:sp>
    </p:spTree>
    <p:extLst>
      <p:ext uri="{BB962C8B-B14F-4D97-AF65-F5344CB8AC3E}">
        <p14:creationId xmlns:p14="http://schemas.microsoft.com/office/powerpoint/2010/main" val="298983676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Grp="1" noChangeArrowheads="1"/>
          </p:cNvSpPr>
          <p:nvPr>
            <p:ph type="title"/>
          </p:nvPr>
        </p:nvSpPr>
        <p:spPr/>
        <p:txBody>
          <a:bodyPr/>
          <a:lstStyle/>
          <a:p>
            <a:pPr eaLnBrk="1" hangingPunct="1"/>
            <a:r>
              <a:rPr lang="en-US" smtClean="0"/>
              <a:t>Static class method syntax</a:t>
            </a:r>
          </a:p>
        </p:txBody>
      </p:sp>
      <p:sp>
        <p:nvSpPr>
          <p:cNvPr id="25604" name="Rectangle 2"/>
          <p:cNvSpPr>
            <a:spLocks noGrp="1" noChangeArrowheads="1"/>
          </p:cNvSpPr>
          <p:nvPr>
            <p:ph idx="1"/>
          </p:nvPr>
        </p:nvSpPr>
        <p:spPr>
          <a:xfrm>
            <a:off x="533400" y="609600"/>
            <a:ext cx="8229600" cy="2362200"/>
          </a:xfrm>
        </p:spPr>
        <p:txBody>
          <a:bodyPr/>
          <a:lstStyle/>
          <a:p>
            <a:pPr>
              <a:buFont typeface="Arial" charset="0"/>
              <a:buChar char="•"/>
            </a:pPr>
            <a:r>
              <a:rPr lang="en-US" dirty="0" smtClean="0"/>
              <a:t>Syntax:</a:t>
            </a:r>
            <a:br>
              <a:rPr lang="en-US" dirty="0" smtClean="0"/>
            </a:br>
            <a:r>
              <a:rPr lang="en-US" sz="2500" dirty="0" smtClean="0">
                <a:solidFill>
                  <a:srgbClr val="FF3300"/>
                </a:solidFill>
              </a:rPr>
              <a:t>public static function </a:t>
            </a:r>
            <a:r>
              <a:rPr lang="en-US" sz="2500" i="1" dirty="0" err="1" smtClean="0">
                <a:solidFill>
                  <a:srgbClr val="0033CC"/>
                </a:solidFill>
              </a:rPr>
              <a:t>functName</a:t>
            </a:r>
            <a:r>
              <a:rPr lang="en-US" sz="2500" dirty="0" smtClean="0">
                <a:solidFill>
                  <a:srgbClr val="FF3300"/>
                </a:solidFill>
              </a:rPr>
              <a:t> (</a:t>
            </a:r>
            <a:r>
              <a:rPr lang="en-US" sz="2500" i="1" dirty="0" err="1" smtClean="0">
                <a:solidFill>
                  <a:srgbClr val="0033CC"/>
                </a:solidFill>
              </a:rPr>
              <a:t>inputvar</a:t>
            </a:r>
            <a:r>
              <a:rPr lang="en-US" sz="2500" i="1" dirty="0" smtClean="0">
                <a:solidFill>
                  <a:srgbClr val="0033CC"/>
                </a:solidFill>
              </a:rPr>
              <a:t> </a:t>
            </a:r>
            <a:r>
              <a:rPr lang="en-US" sz="2500" dirty="0" smtClean="0">
                <a:solidFill>
                  <a:srgbClr val="FF3300"/>
                </a:solidFill>
              </a:rPr>
              <a:t>:</a:t>
            </a:r>
            <a:r>
              <a:rPr lang="en-US" sz="2500" i="1" dirty="0" smtClean="0">
                <a:solidFill>
                  <a:srgbClr val="0033CC"/>
                </a:solidFill>
              </a:rPr>
              <a:t> </a:t>
            </a:r>
            <a:r>
              <a:rPr lang="en-US" sz="2500" i="1" dirty="0" err="1" smtClean="0">
                <a:solidFill>
                  <a:srgbClr val="0033CC"/>
                </a:solidFill>
              </a:rPr>
              <a:t>datatype</a:t>
            </a:r>
            <a:r>
              <a:rPr lang="en-US" sz="2500" dirty="0" smtClean="0">
                <a:solidFill>
                  <a:srgbClr val="FF3300"/>
                </a:solidFill>
              </a:rPr>
              <a:t>) :</a:t>
            </a:r>
            <a:br>
              <a:rPr lang="en-US" sz="2500" dirty="0" smtClean="0">
                <a:solidFill>
                  <a:srgbClr val="FF3300"/>
                </a:solidFill>
              </a:rPr>
            </a:br>
            <a:r>
              <a:rPr lang="en-US" sz="2500" dirty="0" smtClean="0">
                <a:solidFill>
                  <a:srgbClr val="FF3300"/>
                </a:solidFill>
              </a:rPr>
              <a:t>							</a:t>
            </a:r>
            <a:r>
              <a:rPr lang="en-US" sz="2500" i="1" dirty="0" err="1" smtClean="0">
                <a:solidFill>
                  <a:srgbClr val="0033CC"/>
                </a:solidFill>
              </a:rPr>
              <a:t>returnType</a:t>
            </a:r>
            <a:r>
              <a:rPr lang="en-US" sz="2500" dirty="0" smtClean="0">
                <a:solidFill>
                  <a:srgbClr val="FF3300"/>
                </a:solidFill>
              </a:rPr>
              <a:t> {</a:t>
            </a:r>
            <a:br>
              <a:rPr lang="en-US" sz="2500" dirty="0" smtClean="0">
                <a:solidFill>
                  <a:srgbClr val="FF3300"/>
                </a:solidFill>
              </a:rPr>
            </a:br>
            <a:r>
              <a:rPr lang="en-US" sz="2500" dirty="0" smtClean="0">
                <a:solidFill>
                  <a:srgbClr val="FF3300"/>
                </a:solidFill>
              </a:rPr>
              <a:t>	</a:t>
            </a:r>
            <a:r>
              <a:rPr lang="en-US" sz="2500" dirty="0" smtClean="0">
                <a:solidFill>
                  <a:srgbClr val="777777"/>
                </a:solidFill>
              </a:rPr>
              <a:t>// code to execute method</a:t>
            </a:r>
            <a:br>
              <a:rPr lang="en-US" sz="2500" dirty="0" smtClean="0">
                <a:solidFill>
                  <a:srgbClr val="777777"/>
                </a:solidFill>
              </a:rPr>
            </a:br>
            <a:r>
              <a:rPr lang="en-US" sz="2500" dirty="0" smtClean="0">
                <a:solidFill>
                  <a:srgbClr val="777777"/>
                </a:solidFill>
              </a:rPr>
              <a:t>	</a:t>
            </a:r>
            <a:r>
              <a:rPr lang="en-US" sz="2500" dirty="0" smtClean="0">
                <a:solidFill>
                  <a:srgbClr val="FF3300"/>
                </a:solidFill>
              </a:rPr>
              <a:t>return</a:t>
            </a:r>
            <a:r>
              <a:rPr lang="en-US" sz="2500" i="1" dirty="0" smtClean="0">
                <a:solidFill>
                  <a:srgbClr val="0033CC"/>
                </a:solidFill>
              </a:rPr>
              <a:t> </a:t>
            </a:r>
            <a:r>
              <a:rPr lang="en-US" sz="2500" i="1" dirty="0" err="1" smtClean="0">
                <a:solidFill>
                  <a:srgbClr val="0033CC"/>
                </a:solidFill>
              </a:rPr>
              <a:t>returnValue</a:t>
            </a:r>
            <a:r>
              <a:rPr lang="en-US" sz="2500" i="1" dirty="0" smtClean="0">
                <a:solidFill>
                  <a:srgbClr val="0033CC"/>
                </a:solidFill>
              </a:rPr>
              <a:t> </a:t>
            </a:r>
            <a:r>
              <a:rPr lang="en-US" sz="2500" dirty="0" smtClean="0">
                <a:solidFill>
                  <a:srgbClr val="777777"/>
                </a:solidFill>
              </a:rPr>
              <a:t>// when </a:t>
            </a:r>
            <a:r>
              <a:rPr lang="en-US" sz="2500" dirty="0" err="1" smtClean="0">
                <a:solidFill>
                  <a:srgbClr val="777777"/>
                </a:solidFill>
              </a:rPr>
              <a:t>returnType</a:t>
            </a:r>
            <a:r>
              <a:rPr lang="en-US" sz="2500" dirty="0" smtClean="0">
                <a:solidFill>
                  <a:srgbClr val="777777"/>
                </a:solidFill>
              </a:rPr>
              <a:t> not void</a:t>
            </a:r>
            <a:r>
              <a:rPr lang="en-US" sz="2500" i="1" dirty="0" smtClean="0">
                <a:solidFill>
                  <a:srgbClr val="0033CC"/>
                </a:solidFill>
              </a:rPr>
              <a:t/>
            </a:r>
            <a:br>
              <a:rPr lang="en-US" sz="2500" i="1" dirty="0" smtClean="0">
                <a:solidFill>
                  <a:srgbClr val="0033CC"/>
                </a:solidFill>
              </a:rPr>
            </a:br>
            <a:r>
              <a:rPr lang="en-US" sz="2700" dirty="0" smtClean="0">
                <a:solidFill>
                  <a:srgbClr val="FF3300"/>
                </a:solidFill>
              </a:rPr>
              <a:t>}</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111" y="2971800"/>
            <a:ext cx="7627889" cy="3505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1295400" y="3352800"/>
            <a:ext cx="6781800" cy="228600"/>
          </a:xfrm>
          <a:prstGeom prst="roundRect">
            <a:avLst/>
          </a:prstGeom>
          <a:noFill/>
          <a:ln w="1270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75859976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600"/>
            <a:ext cx="7239000" cy="452947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6" name="Rectangle 4"/>
          <p:cNvSpPr>
            <a:spLocks noGrp="1" noChangeArrowheads="1"/>
          </p:cNvSpPr>
          <p:nvPr>
            <p:ph type="title"/>
          </p:nvPr>
        </p:nvSpPr>
        <p:spPr/>
        <p:txBody>
          <a:bodyPr/>
          <a:lstStyle/>
          <a:p>
            <a:pPr eaLnBrk="1" hangingPunct="1"/>
            <a:r>
              <a:rPr lang="en-US" smtClean="0"/>
              <a:t>Referencing method syntax</a:t>
            </a:r>
          </a:p>
        </p:txBody>
      </p:sp>
      <p:sp>
        <p:nvSpPr>
          <p:cNvPr id="26627" name="Rectangle 3"/>
          <p:cNvSpPr>
            <a:spLocks noGrp="1" noChangeArrowheads="1"/>
          </p:cNvSpPr>
          <p:nvPr>
            <p:ph idx="1"/>
          </p:nvPr>
        </p:nvSpPr>
        <p:spPr/>
        <p:txBody>
          <a:bodyPr/>
          <a:lstStyle/>
          <a:p>
            <a:pPr>
              <a:buFont typeface="Arial" charset="0"/>
              <a:buChar char="•"/>
            </a:pPr>
            <a:r>
              <a:rPr lang="en-US" smtClean="0"/>
              <a:t>Syntax:</a:t>
            </a:r>
            <a:br>
              <a:rPr lang="en-US" smtClean="0"/>
            </a:br>
            <a:r>
              <a:rPr lang="en-US" sz="2500" i="1" smtClean="0">
                <a:solidFill>
                  <a:srgbClr val="0033CC"/>
                </a:solidFill>
              </a:rPr>
              <a:t>fullPackagePath</a:t>
            </a:r>
            <a:r>
              <a:rPr lang="en-US" sz="2500" smtClean="0">
                <a:solidFill>
                  <a:srgbClr val="FF3300"/>
                </a:solidFill>
              </a:rPr>
              <a:t>.</a:t>
            </a:r>
            <a:r>
              <a:rPr lang="en-US" sz="2500" i="1" smtClean="0">
                <a:solidFill>
                  <a:srgbClr val="0033CC"/>
                </a:solidFill>
              </a:rPr>
              <a:t>className</a:t>
            </a:r>
            <a:r>
              <a:rPr lang="en-US" sz="2500" smtClean="0">
                <a:solidFill>
                  <a:srgbClr val="FF3300"/>
                </a:solidFill>
              </a:rPr>
              <a:t>.</a:t>
            </a:r>
            <a:r>
              <a:rPr lang="en-US" sz="2500" i="1" smtClean="0">
                <a:solidFill>
                  <a:srgbClr val="0033CC"/>
                </a:solidFill>
              </a:rPr>
              <a:t>function</a:t>
            </a:r>
            <a:r>
              <a:rPr lang="en-US" sz="2500" smtClean="0">
                <a:solidFill>
                  <a:srgbClr val="FF3300"/>
                </a:solidFill>
              </a:rPr>
              <a:t> (</a:t>
            </a:r>
            <a:r>
              <a:rPr lang="en-US" sz="2500" i="1" smtClean="0">
                <a:solidFill>
                  <a:srgbClr val="0033CC"/>
                </a:solidFill>
              </a:rPr>
              <a:t>inputParameters</a:t>
            </a:r>
            <a:r>
              <a:rPr lang="en-US" sz="2500" smtClean="0">
                <a:solidFill>
                  <a:srgbClr val="FF3300"/>
                </a:solidFill>
              </a:rPr>
              <a:t>)</a:t>
            </a:r>
            <a:endParaRPr lang="en-US" sz="2700" smtClean="0">
              <a:solidFill>
                <a:srgbClr val="FF3300"/>
              </a:solidFill>
            </a:endParaRPr>
          </a:p>
        </p:txBody>
      </p:sp>
      <p:sp>
        <p:nvSpPr>
          <p:cNvPr id="26629" name="AutoShape 6"/>
          <p:cNvSpPr>
            <a:spLocks noChangeArrowheads="1"/>
          </p:cNvSpPr>
          <p:nvPr/>
        </p:nvSpPr>
        <p:spPr bwMode="auto">
          <a:xfrm>
            <a:off x="4648200" y="3962400"/>
            <a:ext cx="1524000" cy="472144"/>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30" name="Line 7"/>
          <p:cNvSpPr>
            <a:spLocks noChangeShapeType="1"/>
          </p:cNvSpPr>
          <p:nvPr/>
        </p:nvSpPr>
        <p:spPr bwMode="auto">
          <a:xfrm>
            <a:off x="5105400" y="4434544"/>
            <a:ext cx="533400" cy="120425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37997941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5509"/>
          <a:stretch/>
        </p:blipFill>
        <p:spPr bwMode="auto">
          <a:xfrm>
            <a:off x="473075" y="723900"/>
            <a:ext cx="3774427" cy="24765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0" name="Rectangle 2"/>
          <p:cNvSpPr>
            <a:spLocks noGrp="1" noChangeArrowheads="1"/>
          </p:cNvSpPr>
          <p:nvPr>
            <p:ph type="title"/>
          </p:nvPr>
        </p:nvSpPr>
        <p:spPr/>
        <p:txBody>
          <a:bodyPr/>
          <a:lstStyle/>
          <a:p>
            <a:pPr eaLnBrk="1" hangingPunct="1"/>
            <a:r>
              <a:rPr lang="en-US" smtClean="0"/>
              <a:t>Example method in action</a:t>
            </a:r>
          </a:p>
        </p:txBody>
      </p:sp>
      <p:sp>
        <p:nvSpPr>
          <p:cNvPr id="27655" name="AutoShape 8"/>
          <p:cNvSpPr>
            <a:spLocks noChangeArrowheads="1"/>
          </p:cNvSpPr>
          <p:nvPr/>
        </p:nvSpPr>
        <p:spPr bwMode="auto">
          <a:xfrm>
            <a:off x="1981201" y="1143000"/>
            <a:ext cx="1905000" cy="4714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656" name="Line 9"/>
          <p:cNvSpPr>
            <a:spLocks noChangeShapeType="1"/>
          </p:cNvSpPr>
          <p:nvPr/>
        </p:nvSpPr>
        <p:spPr bwMode="auto">
          <a:xfrm>
            <a:off x="3850397" y="1614488"/>
            <a:ext cx="1128712" cy="176688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108" y="1143000"/>
            <a:ext cx="3336925" cy="1803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4" name="Text Box 7"/>
          <p:cNvSpPr txBox="1">
            <a:spLocks noChangeArrowheads="1"/>
          </p:cNvSpPr>
          <p:nvPr/>
        </p:nvSpPr>
        <p:spPr bwMode="auto">
          <a:xfrm>
            <a:off x="4979109" y="1143000"/>
            <a:ext cx="3336924" cy="622300"/>
          </a:xfrm>
          <a:prstGeom prst="rect">
            <a:avLst/>
          </a:prstGeom>
          <a:solidFill>
            <a:schemeClr val="tx1"/>
          </a:solidFill>
          <a:ln w="12700" algn="ctr">
            <a:noFill/>
            <a:miter lim="800000"/>
            <a:headEnd/>
            <a:tailEnd/>
          </a:ln>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Number of assigned contacts per user</a:t>
            </a:r>
          </a:p>
        </p:txBody>
      </p:sp>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552" y="3386080"/>
            <a:ext cx="3790950" cy="24193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7" name="Line 10"/>
          <p:cNvSpPr>
            <a:spLocks noChangeShapeType="1"/>
          </p:cNvSpPr>
          <p:nvPr/>
        </p:nvSpPr>
        <p:spPr bwMode="auto">
          <a:xfrm flipH="1">
            <a:off x="3850397" y="3367605"/>
            <a:ext cx="1128712" cy="204259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49084571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lstStyle/>
          <a:p>
            <a:pPr eaLnBrk="1" hangingPunct="1"/>
            <a:r>
              <a:rPr lang="en-US" smtClean="0"/>
              <a:t>Lesson objectives review</a:t>
            </a:r>
          </a:p>
        </p:txBody>
      </p:sp>
      <p:sp>
        <p:nvSpPr>
          <p:cNvPr id="2867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general capabilities of a Gosu class </a:t>
            </a:r>
          </a:p>
          <a:p>
            <a:pPr lvl="1"/>
            <a:r>
              <a:rPr lang="en-US" smtClean="0"/>
              <a:t>Create packages and classes</a:t>
            </a:r>
          </a:p>
          <a:p>
            <a:pPr lvl="1"/>
            <a:r>
              <a:rPr lang="en-US" smtClean="0"/>
              <a:t>Create static class methods</a:t>
            </a:r>
          </a:p>
          <a:p>
            <a:pPr lvl="1"/>
            <a:r>
              <a:rPr lang="en-US" smtClean="0"/>
              <a:t>Reference class methods</a:t>
            </a:r>
          </a:p>
          <a:p>
            <a:pPr lvl="1"/>
            <a:endParaRPr lang="en-US" smtClean="0"/>
          </a:p>
        </p:txBody>
      </p:sp>
    </p:spTree>
    <p:extLst>
      <p:ext uri="{BB962C8B-B14F-4D97-AF65-F5344CB8AC3E}">
        <p14:creationId xmlns:p14="http://schemas.microsoft.com/office/powerpoint/2010/main" val="220065420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pPr eaLnBrk="1" hangingPunct="1"/>
            <a:r>
              <a:rPr lang="en-US" smtClean="0"/>
              <a:t>Review questions</a:t>
            </a:r>
          </a:p>
        </p:txBody>
      </p:sp>
      <p:sp>
        <p:nvSpPr>
          <p:cNvPr id="29699" name="Rectangle 45"/>
          <p:cNvSpPr>
            <a:spLocks noGrp="1" noChangeArrowheads="1"/>
          </p:cNvSpPr>
          <p:nvPr>
            <p:ph idx="1"/>
          </p:nvPr>
        </p:nvSpPr>
        <p:spPr/>
        <p:txBody>
          <a:bodyPr/>
          <a:lstStyle/>
          <a:p>
            <a:pPr marL="457200" indent="-457200" eaLnBrk="1" hangingPunct="1">
              <a:buFont typeface="Arial" charset="0"/>
              <a:buAutoNum type="arabicPeriod"/>
            </a:pPr>
            <a:r>
              <a:rPr lang="en-US" smtClean="0"/>
              <a:t>What is a package?</a:t>
            </a:r>
          </a:p>
          <a:p>
            <a:pPr marL="457200" indent="-457200" eaLnBrk="1" hangingPunct="1">
              <a:buFont typeface="Arial" charset="0"/>
              <a:buAutoNum type="arabicPeriod"/>
            </a:pPr>
            <a:r>
              <a:rPr lang="en-US" smtClean="0"/>
              <a:t>When you reference a method, do you need to know which package the method is in?</a:t>
            </a:r>
          </a:p>
          <a:p>
            <a:pPr marL="457200" indent="-457200" eaLnBrk="1" hangingPunct="1">
              <a:buFont typeface="Arial" charset="0"/>
              <a:buAutoNum type="arabicPeriod"/>
            </a:pPr>
            <a:r>
              <a:rPr lang="en-US" smtClean="0"/>
              <a:t>For what reasons might you decide to put logic in a Gosu class method (as opposed to a PCF method or entity enhancement)?</a:t>
            </a:r>
          </a:p>
          <a:p>
            <a:pPr marL="457200" indent="-457200" eaLnBrk="1" hangingPunct="1">
              <a:buFont typeface="Arial" charset="0"/>
              <a:buAutoNum type="arabicPeriod"/>
            </a:pPr>
            <a:r>
              <a:rPr lang="en-US" smtClean="0"/>
              <a:t>What two keywords typically appear in the declaration of a Gosu class method used for configuration work? What does each of them mean?</a:t>
            </a:r>
          </a:p>
        </p:txBody>
      </p:sp>
    </p:spTree>
    <p:extLst>
      <p:ext uri="{BB962C8B-B14F-4D97-AF65-F5344CB8AC3E}">
        <p14:creationId xmlns:p14="http://schemas.microsoft.com/office/powerpoint/2010/main" val="315787833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631905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Overview of classes</a:t>
            </a:r>
          </a:p>
          <a:p>
            <a:pPr>
              <a:lnSpc>
                <a:spcPct val="150000"/>
              </a:lnSpc>
              <a:buFont typeface="Arial" charset="0"/>
              <a:buChar char="•"/>
            </a:pPr>
            <a:r>
              <a:rPr lang="en-US" sz="2800" smtClean="0">
                <a:solidFill>
                  <a:srgbClr val="C0C0C0"/>
                </a:solidFill>
              </a:rPr>
              <a:t>Gosu classes</a:t>
            </a:r>
          </a:p>
          <a:p>
            <a:pPr>
              <a:lnSpc>
                <a:spcPct val="150000"/>
              </a:lnSpc>
              <a:buFont typeface="Arial" charset="0"/>
              <a:buChar char="•"/>
            </a:pPr>
            <a:r>
              <a:rPr lang="en-US" sz="2800" smtClean="0">
                <a:solidFill>
                  <a:srgbClr val="C0C0C0"/>
                </a:solidFill>
              </a:rPr>
              <a:t>Creating packages and classes</a:t>
            </a:r>
          </a:p>
          <a:p>
            <a:pPr>
              <a:lnSpc>
                <a:spcPct val="150000"/>
              </a:lnSpc>
              <a:buFont typeface="Arial" charset="0"/>
              <a:buChar char="•"/>
            </a:pPr>
            <a:r>
              <a:rPr lang="en-US" sz="2800" smtClean="0">
                <a:solidFill>
                  <a:srgbClr val="C0C0C0"/>
                </a:solidFill>
              </a:rPr>
              <a:t>Working with methods</a:t>
            </a:r>
          </a:p>
        </p:txBody>
      </p:sp>
    </p:spTree>
    <p:extLst>
      <p:ext uri="{BB962C8B-B14F-4D97-AF65-F5344CB8AC3E}">
        <p14:creationId xmlns:p14="http://schemas.microsoft.com/office/powerpoint/2010/main" val="349146452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Object-oriented programming (OOP)</a:t>
            </a:r>
          </a:p>
        </p:txBody>
      </p:sp>
      <p:sp>
        <p:nvSpPr>
          <p:cNvPr id="7171" name="Rectangle 3"/>
          <p:cNvSpPr>
            <a:spLocks noGrp="1" noChangeArrowheads="1"/>
          </p:cNvSpPr>
          <p:nvPr>
            <p:ph idx="1"/>
          </p:nvPr>
        </p:nvSpPr>
        <p:spPr/>
        <p:txBody>
          <a:bodyPr/>
          <a:lstStyle/>
          <a:p>
            <a:pPr>
              <a:buFont typeface="Arial" charset="0"/>
              <a:buChar char="•"/>
            </a:pPr>
            <a:r>
              <a:rPr lang="en-US" b="1" smtClean="0"/>
              <a:t>Object-oriented programming</a:t>
            </a:r>
            <a:r>
              <a:rPr lang="en-US" smtClean="0"/>
              <a:t> is a programming approach in which developers:</a:t>
            </a:r>
          </a:p>
          <a:p>
            <a:pPr lvl="1"/>
            <a:r>
              <a:rPr lang="en-US" smtClean="0"/>
              <a:t>Create groups of objects know as </a:t>
            </a:r>
            <a:r>
              <a:rPr lang="en-US" b="1" smtClean="0"/>
              <a:t>classes</a:t>
            </a:r>
          </a:p>
          <a:p>
            <a:pPr lvl="1"/>
            <a:r>
              <a:rPr lang="en-US" smtClean="0"/>
              <a:t>Create and manipulate individual objects, known as </a:t>
            </a:r>
            <a:r>
              <a:rPr lang="en-US" b="1" smtClean="0"/>
              <a:t>instances</a:t>
            </a:r>
          </a:p>
        </p:txBody>
      </p:sp>
      <p:pic>
        <p:nvPicPr>
          <p:cNvPr id="7172" name="Picture 4" descr="Card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8825" y="4127500"/>
            <a:ext cx="1449388"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Card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4127500"/>
            <a:ext cx="1449388"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Card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788" y="4127500"/>
            <a:ext cx="1449387"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5" name="Group 11"/>
          <p:cNvGrpSpPr>
            <a:grpSpLocks/>
          </p:cNvGrpSpPr>
          <p:nvPr/>
        </p:nvGrpSpPr>
        <p:grpSpPr bwMode="auto">
          <a:xfrm>
            <a:off x="7383463" y="4997450"/>
            <a:ext cx="846137" cy="190500"/>
            <a:chOff x="4444" y="2883"/>
            <a:chExt cx="533" cy="120"/>
          </a:xfrm>
        </p:grpSpPr>
        <p:sp>
          <p:nvSpPr>
            <p:cNvPr id="7181" name="Oval 8"/>
            <p:cNvSpPr>
              <a:spLocks noChangeArrowheads="1"/>
            </p:cNvSpPr>
            <p:nvPr/>
          </p:nvSpPr>
          <p:spPr bwMode="auto">
            <a:xfrm>
              <a:off x="4650" y="2883"/>
              <a:ext cx="120" cy="120"/>
            </a:xfrm>
            <a:prstGeom prst="ellipse">
              <a:avLst/>
            </a:prstGeom>
            <a:solidFill>
              <a:srgbClr val="FF0000"/>
            </a:solidFill>
            <a:ln w="12700" algn="ctr">
              <a:solidFill>
                <a:srgbClr val="FF0000"/>
              </a:solidFill>
              <a:round/>
              <a:headEnd/>
              <a:tailEnd/>
            </a:ln>
          </p:spPr>
          <p:txBody>
            <a:bodyPr wrap="none" lIns="0" tIns="0" rIns="0" bIns="0" anchor="ctr">
              <a:spAutoFit/>
            </a:bodyPr>
            <a:lstStyle/>
            <a:p>
              <a:endParaRPr lang="en-US"/>
            </a:p>
          </p:txBody>
        </p:sp>
        <p:sp>
          <p:nvSpPr>
            <p:cNvPr id="7182" name="Oval 9"/>
            <p:cNvSpPr>
              <a:spLocks noChangeArrowheads="1"/>
            </p:cNvSpPr>
            <p:nvPr/>
          </p:nvSpPr>
          <p:spPr bwMode="auto">
            <a:xfrm>
              <a:off x="4444" y="2883"/>
              <a:ext cx="120" cy="120"/>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7183" name="Oval 10"/>
            <p:cNvSpPr>
              <a:spLocks noChangeArrowheads="1"/>
            </p:cNvSpPr>
            <p:nvPr/>
          </p:nvSpPr>
          <p:spPr bwMode="auto">
            <a:xfrm>
              <a:off x="4857" y="2883"/>
              <a:ext cx="120" cy="120"/>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grpSp>
      <p:sp>
        <p:nvSpPr>
          <p:cNvPr id="7176" name="AutoShape 12"/>
          <p:cNvSpPr>
            <a:spLocks noChangeArrowheads="1"/>
          </p:cNvSpPr>
          <p:nvPr/>
        </p:nvSpPr>
        <p:spPr bwMode="auto">
          <a:xfrm>
            <a:off x="820738" y="3395663"/>
            <a:ext cx="8023225" cy="2806700"/>
          </a:xfrm>
          <a:prstGeom prst="roundRect">
            <a:avLst>
              <a:gd name="adj" fmla="val 16667"/>
            </a:avLst>
          </a:prstGeom>
          <a:noFill/>
          <a:ln w="12700" algn="ctr">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77" name="Text Box 13"/>
          <p:cNvSpPr txBox="1">
            <a:spLocks noChangeArrowheads="1"/>
          </p:cNvSpPr>
          <p:nvPr/>
        </p:nvSpPr>
        <p:spPr bwMode="auto">
          <a:xfrm>
            <a:off x="930275" y="3065463"/>
            <a:ext cx="2206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996633"/>
                </a:solidFill>
              </a:rPr>
              <a:t>Card (class)</a:t>
            </a:r>
          </a:p>
        </p:txBody>
      </p:sp>
      <p:sp>
        <p:nvSpPr>
          <p:cNvPr id="7178" name="Text Box 14"/>
          <p:cNvSpPr txBox="1">
            <a:spLocks noChangeArrowheads="1"/>
          </p:cNvSpPr>
          <p:nvPr/>
        </p:nvSpPr>
        <p:spPr bwMode="auto">
          <a:xfrm>
            <a:off x="3333750" y="3532188"/>
            <a:ext cx="22066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CC0099"/>
                </a:solidFill>
              </a:rPr>
              <a:t>nextCard</a:t>
            </a:r>
            <a:br>
              <a:rPr lang="en-US" sz="1800">
                <a:solidFill>
                  <a:srgbClr val="CC0099"/>
                </a:solidFill>
              </a:rPr>
            </a:br>
            <a:r>
              <a:rPr lang="en-US" sz="1800">
                <a:solidFill>
                  <a:srgbClr val="CC0099"/>
                </a:solidFill>
              </a:rPr>
              <a:t>(instance of </a:t>
            </a:r>
            <a:r>
              <a:rPr lang="en-US" sz="1800">
                <a:solidFill>
                  <a:srgbClr val="996633"/>
                </a:solidFill>
              </a:rPr>
              <a:t>Card</a:t>
            </a:r>
            <a:r>
              <a:rPr lang="en-US" sz="1800">
                <a:solidFill>
                  <a:srgbClr val="CC0099"/>
                </a:solidFill>
              </a:rPr>
              <a:t>)</a:t>
            </a:r>
          </a:p>
        </p:txBody>
      </p:sp>
      <p:sp>
        <p:nvSpPr>
          <p:cNvPr id="7179" name="Text Box 15"/>
          <p:cNvSpPr txBox="1">
            <a:spLocks noChangeArrowheads="1"/>
          </p:cNvSpPr>
          <p:nvPr/>
        </p:nvSpPr>
        <p:spPr bwMode="auto">
          <a:xfrm>
            <a:off x="1096963" y="3517900"/>
            <a:ext cx="22066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CC0099"/>
                </a:solidFill>
              </a:rPr>
              <a:t>currentCard (instance of </a:t>
            </a:r>
            <a:r>
              <a:rPr lang="en-US" sz="1800">
                <a:solidFill>
                  <a:srgbClr val="996633"/>
                </a:solidFill>
              </a:rPr>
              <a:t>Card</a:t>
            </a:r>
            <a:r>
              <a:rPr lang="en-US" sz="1800">
                <a:solidFill>
                  <a:srgbClr val="CC0099"/>
                </a:solidFill>
              </a:rPr>
              <a:t>)</a:t>
            </a:r>
          </a:p>
        </p:txBody>
      </p:sp>
      <p:sp>
        <p:nvSpPr>
          <p:cNvPr id="7180" name="Text Box 16"/>
          <p:cNvSpPr txBox="1">
            <a:spLocks noChangeArrowheads="1"/>
          </p:cNvSpPr>
          <p:nvPr/>
        </p:nvSpPr>
        <p:spPr bwMode="auto">
          <a:xfrm>
            <a:off x="5519738" y="3560763"/>
            <a:ext cx="22066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CC0099"/>
                </a:solidFill>
              </a:rPr>
              <a:t>lastDiscardedCard</a:t>
            </a:r>
            <a:br>
              <a:rPr lang="en-US" sz="1800">
                <a:solidFill>
                  <a:srgbClr val="CC0099"/>
                </a:solidFill>
              </a:rPr>
            </a:br>
            <a:r>
              <a:rPr lang="en-US" sz="1800">
                <a:solidFill>
                  <a:srgbClr val="CC0099"/>
                </a:solidFill>
              </a:rPr>
              <a:t>(instance of </a:t>
            </a:r>
            <a:r>
              <a:rPr lang="en-US" sz="1800">
                <a:solidFill>
                  <a:srgbClr val="996633"/>
                </a:solidFill>
              </a:rPr>
              <a:t>Card</a:t>
            </a:r>
            <a:r>
              <a:rPr lang="en-US" sz="1800">
                <a:solidFill>
                  <a:srgbClr val="CC0099"/>
                </a:solidFill>
              </a:rPr>
              <a:t>)</a:t>
            </a:r>
          </a:p>
        </p:txBody>
      </p:sp>
    </p:spTree>
    <p:extLst>
      <p:ext uri="{BB962C8B-B14F-4D97-AF65-F5344CB8AC3E}">
        <p14:creationId xmlns:p14="http://schemas.microsoft.com/office/powerpoint/2010/main" val="33510434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Properties and methods</a:t>
            </a:r>
          </a:p>
        </p:txBody>
      </p:sp>
      <p:sp>
        <p:nvSpPr>
          <p:cNvPr id="8195" name="Rectangle 3"/>
          <p:cNvSpPr>
            <a:spLocks noGrp="1" noChangeArrowheads="1"/>
          </p:cNvSpPr>
          <p:nvPr>
            <p:ph idx="1"/>
          </p:nvPr>
        </p:nvSpPr>
        <p:spPr/>
        <p:txBody>
          <a:bodyPr/>
          <a:lstStyle/>
          <a:p>
            <a:pPr>
              <a:buFont typeface="Arial" charset="0"/>
              <a:buChar char="•"/>
            </a:pPr>
            <a:r>
              <a:rPr lang="en-US" smtClean="0"/>
              <a:t>Typically, each object has:</a:t>
            </a:r>
          </a:p>
          <a:p>
            <a:pPr lvl="1"/>
            <a:r>
              <a:rPr lang="en-US" b="1" smtClean="0">
                <a:solidFill>
                  <a:schemeClr val="accent1"/>
                </a:solidFill>
              </a:rPr>
              <a:t>Properties</a:t>
            </a:r>
            <a:r>
              <a:rPr lang="en-US" smtClean="0"/>
              <a:t>, which are individual values defining the nature or state of the object</a:t>
            </a:r>
          </a:p>
          <a:p>
            <a:pPr lvl="1"/>
            <a:r>
              <a:rPr lang="en-US" b="1" smtClean="0">
                <a:solidFill>
                  <a:srgbClr val="009900"/>
                </a:solidFill>
              </a:rPr>
              <a:t>Methods</a:t>
            </a:r>
            <a:r>
              <a:rPr lang="en-US" smtClean="0"/>
              <a:t>, which are blocks of code defining actions related to the object</a:t>
            </a:r>
          </a:p>
        </p:txBody>
      </p:sp>
      <p:pic>
        <p:nvPicPr>
          <p:cNvPr id="8196" name="Picture 4" descr="Card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063" y="3352800"/>
            <a:ext cx="160655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Card ba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7650" y="3311525"/>
            <a:ext cx="160655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6"/>
          <p:cNvSpPr txBox="1">
            <a:spLocks noChangeArrowheads="1"/>
          </p:cNvSpPr>
          <p:nvPr/>
        </p:nvSpPr>
        <p:spPr bwMode="auto">
          <a:xfrm>
            <a:off x="1027113" y="3036888"/>
            <a:ext cx="2143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currentCard</a:t>
            </a:r>
          </a:p>
        </p:txBody>
      </p:sp>
      <p:sp>
        <p:nvSpPr>
          <p:cNvPr id="8199" name="Text Box 7"/>
          <p:cNvSpPr txBox="1">
            <a:spLocks noChangeArrowheads="1"/>
          </p:cNvSpPr>
          <p:nvPr/>
        </p:nvSpPr>
        <p:spPr bwMode="auto">
          <a:xfrm>
            <a:off x="2965450" y="3400425"/>
            <a:ext cx="31511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u="sng">
                <a:solidFill>
                  <a:schemeClr val="accent1"/>
                </a:solidFill>
              </a:rPr>
              <a:t>Properties</a:t>
            </a:r>
            <a:r>
              <a:rPr lang="en-US">
                <a:solidFill>
                  <a:schemeClr val="accent1"/>
                </a:solidFill>
              </a:rPr>
              <a:t/>
            </a:r>
            <a:br>
              <a:rPr lang="en-US">
                <a:solidFill>
                  <a:schemeClr val="accent1"/>
                </a:solidFill>
              </a:rPr>
            </a:br>
            <a:r>
              <a:rPr lang="en-US">
                <a:solidFill>
                  <a:schemeClr val="accent1"/>
                </a:solidFill>
              </a:rPr>
              <a:t>suit = "clubs"</a:t>
            </a:r>
            <a:br>
              <a:rPr lang="en-US">
                <a:solidFill>
                  <a:schemeClr val="accent1"/>
                </a:solidFill>
              </a:rPr>
            </a:br>
            <a:r>
              <a:rPr lang="en-US">
                <a:solidFill>
                  <a:schemeClr val="accent1"/>
                </a:solidFill>
              </a:rPr>
              <a:t>rank = "9"</a:t>
            </a:r>
            <a:br>
              <a:rPr lang="en-US">
                <a:solidFill>
                  <a:schemeClr val="accent1"/>
                </a:solidFill>
              </a:rPr>
            </a:br>
            <a:r>
              <a:rPr lang="en-US">
                <a:solidFill>
                  <a:schemeClr val="accent1"/>
                </a:solidFill>
              </a:rPr>
              <a:t>isFaceUp = true</a:t>
            </a:r>
          </a:p>
        </p:txBody>
      </p:sp>
      <p:sp>
        <p:nvSpPr>
          <p:cNvPr id="8200" name="Text Box 8"/>
          <p:cNvSpPr txBox="1">
            <a:spLocks noChangeArrowheads="1"/>
          </p:cNvSpPr>
          <p:nvPr/>
        </p:nvSpPr>
        <p:spPr bwMode="auto">
          <a:xfrm>
            <a:off x="2965450" y="4819650"/>
            <a:ext cx="31511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u="sng">
                <a:solidFill>
                  <a:srgbClr val="009900"/>
                </a:solidFill>
              </a:rPr>
              <a:t>Methods</a:t>
            </a:r>
            <a:r>
              <a:rPr lang="en-US">
                <a:solidFill>
                  <a:srgbClr val="009900"/>
                </a:solidFill>
              </a:rPr>
              <a:t/>
            </a:r>
            <a:br>
              <a:rPr lang="en-US">
                <a:solidFill>
                  <a:srgbClr val="009900"/>
                </a:solidFill>
              </a:rPr>
            </a:br>
            <a:r>
              <a:rPr lang="en-US">
                <a:solidFill>
                  <a:srgbClr val="009900"/>
                </a:solidFill>
              </a:rPr>
              <a:t>turnFaceDown()</a:t>
            </a:r>
          </a:p>
        </p:txBody>
      </p:sp>
      <p:sp>
        <p:nvSpPr>
          <p:cNvPr id="8201" name="Line 9"/>
          <p:cNvSpPr>
            <a:spLocks noChangeShapeType="1"/>
          </p:cNvSpPr>
          <p:nvPr/>
        </p:nvSpPr>
        <p:spPr bwMode="auto">
          <a:xfrm>
            <a:off x="4997450" y="5307013"/>
            <a:ext cx="1544638" cy="0"/>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57631157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Class definitions</a:t>
            </a:r>
          </a:p>
        </p:txBody>
      </p:sp>
      <p:sp>
        <p:nvSpPr>
          <p:cNvPr id="9219" name="Rectangle 3"/>
          <p:cNvSpPr>
            <a:spLocks noGrp="1" noChangeArrowheads="1"/>
          </p:cNvSpPr>
          <p:nvPr>
            <p:ph idx="1"/>
          </p:nvPr>
        </p:nvSpPr>
        <p:spPr>
          <a:xfrm>
            <a:off x="519113" y="914400"/>
            <a:ext cx="2851150" cy="5486400"/>
          </a:xfrm>
        </p:spPr>
        <p:txBody>
          <a:bodyPr/>
          <a:lstStyle/>
          <a:p>
            <a:pPr>
              <a:buFont typeface="Arial" charset="0"/>
              <a:buChar char="•"/>
            </a:pPr>
            <a:r>
              <a:rPr lang="en-US" smtClean="0"/>
              <a:t>Every class is created by a </a:t>
            </a:r>
            <a:r>
              <a:rPr lang="en-US" b="1" smtClean="0"/>
              <a:t>class definition</a:t>
            </a:r>
            <a:r>
              <a:rPr lang="en-US" smtClean="0"/>
              <a:t>, which specifies (among other things):</a:t>
            </a:r>
          </a:p>
          <a:p>
            <a:pPr lvl="1"/>
            <a:r>
              <a:rPr lang="en-US" smtClean="0"/>
              <a:t>Name of class</a:t>
            </a:r>
          </a:p>
          <a:p>
            <a:pPr lvl="1"/>
            <a:r>
              <a:rPr lang="en-US" smtClean="0"/>
              <a:t>Properties that every instance of the class has</a:t>
            </a:r>
          </a:p>
          <a:p>
            <a:pPr lvl="1"/>
            <a:r>
              <a:rPr lang="en-US" smtClean="0"/>
              <a:t>Methods that every instance of the class has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447800"/>
            <a:ext cx="3905250" cy="3124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170602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014" y="2642499"/>
            <a:ext cx="3530598" cy="178674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2" name="Rectangle 2"/>
          <p:cNvSpPr>
            <a:spLocks noGrp="1" noChangeArrowheads="1"/>
          </p:cNvSpPr>
          <p:nvPr>
            <p:ph type="title"/>
          </p:nvPr>
        </p:nvSpPr>
        <p:spPr/>
        <p:txBody>
          <a:bodyPr/>
          <a:lstStyle/>
          <a:p>
            <a:pPr eaLnBrk="1" hangingPunct="1"/>
            <a:r>
              <a:rPr lang="en-US" smtClean="0"/>
              <a:t>Packages</a:t>
            </a:r>
          </a:p>
        </p:txBody>
      </p:sp>
      <p:sp>
        <p:nvSpPr>
          <p:cNvPr id="10243" name="Rectangle 3"/>
          <p:cNvSpPr>
            <a:spLocks noGrp="1" noChangeArrowheads="1"/>
          </p:cNvSpPr>
          <p:nvPr>
            <p:ph idx="1"/>
          </p:nvPr>
        </p:nvSpPr>
        <p:spPr>
          <a:xfrm>
            <a:off x="519113" y="914400"/>
            <a:ext cx="3443287" cy="5486400"/>
          </a:xfrm>
        </p:spPr>
        <p:txBody>
          <a:bodyPr/>
          <a:lstStyle/>
          <a:p>
            <a:pPr>
              <a:buFont typeface="Arial" charset="0"/>
              <a:buChar char="•"/>
            </a:pPr>
            <a:r>
              <a:rPr lang="en-US" dirty="0" smtClean="0"/>
              <a:t>A </a:t>
            </a:r>
            <a:r>
              <a:rPr lang="en-US" b="1" dirty="0" smtClean="0"/>
              <a:t>package</a:t>
            </a:r>
            <a:r>
              <a:rPr lang="en-US" dirty="0" smtClean="0"/>
              <a:t> is a collection of classes grouped together because:</a:t>
            </a:r>
          </a:p>
          <a:p>
            <a:pPr lvl="1"/>
            <a:r>
              <a:rPr lang="en-US" dirty="0" smtClean="0"/>
              <a:t>They perform related logic, and/or</a:t>
            </a:r>
          </a:p>
          <a:p>
            <a:pPr lvl="1"/>
            <a:r>
              <a:rPr lang="en-US" dirty="0" smtClean="0"/>
              <a:t>They should have access to each other while classes outside package should not</a:t>
            </a:r>
          </a:p>
          <a:p>
            <a:pPr>
              <a:buFont typeface="Arial" charset="0"/>
              <a:buChar char="•"/>
            </a:pPr>
            <a:r>
              <a:rPr lang="en-US" dirty="0" smtClean="0"/>
              <a:t>Packages are often arranged in a hierarchy</a:t>
            </a:r>
          </a:p>
          <a:p>
            <a:pPr>
              <a:buFont typeface="Arial" charset="0"/>
              <a:buChar char="•"/>
            </a:pPr>
            <a:endParaRPr lang="en-US" dirty="0" smtClean="0"/>
          </a:p>
        </p:txBody>
      </p:sp>
      <p:sp>
        <p:nvSpPr>
          <p:cNvPr id="10245" name="Text Box 5"/>
          <p:cNvSpPr txBox="1">
            <a:spLocks noChangeArrowheads="1"/>
          </p:cNvSpPr>
          <p:nvPr/>
        </p:nvSpPr>
        <p:spPr bwMode="auto">
          <a:xfrm>
            <a:off x="5929313" y="538162"/>
            <a:ext cx="2028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packages</a:t>
            </a:r>
          </a:p>
        </p:txBody>
      </p:sp>
      <p:sp>
        <p:nvSpPr>
          <p:cNvPr id="10246" name="Line 6"/>
          <p:cNvSpPr>
            <a:spLocks noChangeShapeType="1"/>
          </p:cNvSpPr>
          <p:nvPr/>
        </p:nvSpPr>
        <p:spPr bwMode="auto">
          <a:xfrm flipH="1">
            <a:off x="5500688" y="842963"/>
            <a:ext cx="747712" cy="179953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51" name="Line 11"/>
          <p:cNvSpPr>
            <a:spLocks noChangeShapeType="1"/>
          </p:cNvSpPr>
          <p:nvPr/>
        </p:nvSpPr>
        <p:spPr bwMode="auto">
          <a:xfrm flipV="1">
            <a:off x="7315200" y="3937786"/>
            <a:ext cx="0" cy="1447800"/>
          </a:xfrm>
          <a:prstGeom prst="line">
            <a:avLst/>
          </a:prstGeom>
          <a:noFill/>
          <a:ln w="12700">
            <a:solidFill>
              <a:srgbClr val="0070C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52" name="Text Box 12"/>
          <p:cNvSpPr txBox="1">
            <a:spLocks noChangeArrowheads="1"/>
          </p:cNvSpPr>
          <p:nvPr/>
        </p:nvSpPr>
        <p:spPr bwMode="auto">
          <a:xfrm>
            <a:off x="5654866" y="5385586"/>
            <a:ext cx="214452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rgbClr val="0070C0"/>
                </a:solidFill>
              </a:rPr>
              <a:t>Classes in bank package</a:t>
            </a:r>
            <a:endParaRPr lang="en-US" dirty="0">
              <a:solidFill>
                <a:srgbClr val="0070C0"/>
              </a:solidFill>
            </a:endParaRPr>
          </a:p>
        </p:txBody>
      </p:sp>
      <p:sp>
        <p:nvSpPr>
          <p:cNvPr id="2" name="Rounded Rectangle 1"/>
          <p:cNvSpPr/>
          <p:nvPr/>
        </p:nvSpPr>
        <p:spPr bwMode="auto">
          <a:xfrm>
            <a:off x="4664266" y="2642499"/>
            <a:ext cx="990600" cy="279007"/>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4664266" y="3937786"/>
            <a:ext cx="2386012" cy="481814"/>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4800600" y="2921506"/>
            <a:ext cx="2819400" cy="1016280"/>
          </a:xfrm>
          <a:prstGeom prst="roundRect">
            <a:avLst/>
          </a:prstGeom>
          <a:noFill/>
          <a:ln w="19050" algn="ctr">
            <a:solidFill>
              <a:srgbClr val="0070C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55026447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Lesson outline</a:t>
            </a:r>
          </a:p>
        </p:txBody>
      </p:sp>
      <p:sp>
        <p:nvSpPr>
          <p:cNvPr id="1126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Overview of classes</a:t>
            </a:r>
          </a:p>
          <a:p>
            <a:pPr>
              <a:lnSpc>
                <a:spcPct val="150000"/>
              </a:lnSpc>
              <a:buFont typeface="Arial" charset="0"/>
              <a:buChar char="•"/>
            </a:pPr>
            <a:r>
              <a:rPr lang="en-US" sz="2800" smtClean="0"/>
              <a:t>Gosu classes</a:t>
            </a:r>
          </a:p>
          <a:p>
            <a:pPr>
              <a:lnSpc>
                <a:spcPct val="150000"/>
              </a:lnSpc>
              <a:buFont typeface="Arial" charset="0"/>
              <a:buChar char="•"/>
            </a:pPr>
            <a:r>
              <a:rPr lang="en-US" sz="2800" smtClean="0">
                <a:solidFill>
                  <a:srgbClr val="C0C0C0"/>
                </a:solidFill>
              </a:rPr>
              <a:t>Creating packages and classes</a:t>
            </a:r>
          </a:p>
          <a:p>
            <a:pPr>
              <a:lnSpc>
                <a:spcPct val="150000"/>
              </a:lnSpc>
              <a:buFont typeface="Arial" charset="0"/>
              <a:buChar char="•"/>
            </a:pPr>
            <a:r>
              <a:rPr lang="en-US" sz="2800" smtClean="0">
                <a:solidFill>
                  <a:srgbClr val="C0C0C0"/>
                </a:solidFill>
              </a:rPr>
              <a:t>Working with methods</a:t>
            </a:r>
          </a:p>
        </p:txBody>
      </p:sp>
    </p:spTree>
    <p:extLst>
      <p:ext uri="{BB962C8B-B14F-4D97-AF65-F5344CB8AC3E}">
        <p14:creationId xmlns:p14="http://schemas.microsoft.com/office/powerpoint/2010/main" val="58873287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679" y="1743075"/>
            <a:ext cx="4094176" cy="34385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0" name="Rectangle 2"/>
          <p:cNvSpPr>
            <a:spLocks noGrp="1" noChangeArrowheads="1"/>
          </p:cNvSpPr>
          <p:nvPr>
            <p:ph type="title"/>
          </p:nvPr>
        </p:nvSpPr>
        <p:spPr/>
        <p:txBody>
          <a:bodyPr/>
          <a:lstStyle/>
          <a:p>
            <a:pPr eaLnBrk="1" hangingPunct="1"/>
            <a:r>
              <a:rPr lang="en-US" smtClean="0"/>
              <a:t>Classes in Gosu</a:t>
            </a:r>
          </a:p>
        </p:txBody>
      </p:sp>
      <p:sp>
        <p:nvSpPr>
          <p:cNvPr id="12291" name="Rectangle 3"/>
          <p:cNvSpPr>
            <a:spLocks noGrp="1" noChangeArrowheads="1"/>
          </p:cNvSpPr>
          <p:nvPr>
            <p:ph idx="1"/>
          </p:nvPr>
        </p:nvSpPr>
        <p:spPr>
          <a:xfrm>
            <a:off x="519113" y="1219200"/>
            <a:ext cx="3744912" cy="2743200"/>
          </a:xfrm>
        </p:spPr>
        <p:txBody>
          <a:bodyPr/>
          <a:lstStyle/>
          <a:p>
            <a:pPr>
              <a:buFont typeface="Arial" charset="0"/>
              <a:buChar char="•"/>
            </a:pPr>
            <a:r>
              <a:rPr lang="en-US" dirty="0" err="1" smtClean="0"/>
              <a:t>Gosu</a:t>
            </a:r>
            <a:r>
              <a:rPr lang="en-US" dirty="0" smtClean="0"/>
              <a:t> is an OOP language</a:t>
            </a:r>
          </a:p>
          <a:p>
            <a:pPr>
              <a:buFont typeface="Arial" charset="0"/>
              <a:buChar char="•"/>
            </a:pPr>
            <a:r>
              <a:rPr lang="en-US" dirty="0" smtClean="0"/>
              <a:t>Classes in </a:t>
            </a:r>
            <a:r>
              <a:rPr lang="en-US" dirty="0" err="1" smtClean="0"/>
              <a:t>Gosu</a:t>
            </a:r>
            <a:r>
              <a:rPr lang="en-US" dirty="0" smtClean="0"/>
              <a:t> are:</a:t>
            </a:r>
          </a:p>
          <a:p>
            <a:pPr lvl="1"/>
            <a:r>
              <a:rPr lang="en-US" dirty="0" smtClean="0"/>
              <a:t>Displayed under Studio's Classes nodes</a:t>
            </a:r>
          </a:p>
          <a:p>
            <a:pPr lvl="1"/>
            <a:r>
              <a:rPr lang="en-US" dirty="0" smtClean="0"/>
              <a:t>Stored in .</a:t>
            </a:r>
            <a:r>
              <a:rPr lang="en-US" dirty="0" err="1" smtClean="0"/>
              <a:t>gs</a:t>
            </a:r>
            <a:r>
              <a:rPr lang="en-US" dirty="0" smtClean="0"/>
              <a:t> files</a:t>
            </a:r>
          </a:p>
          <a:p>
            <a:pPr lvl="1"/>
            <a:r>
              <a:rPr lang="en-US" dirty="0" smtClean="0"/>
              <a:t>Written within Studio</a:t>
            </a:r>
          </a:p>
        </p:txBody>
      </p:sp>
      <p:sp>
        <p:nvSpPr>
          <p:cNvPr id="12293" name="Line 6"/>
          <p:cNvSpPr>
            <a:spLocks noChangeShapeType="1"/>
          </p:cNvSpPr>
          <p:nvPr/>
        </p:nvSpPr>
        <p:spPr bwMode="auto">
          <a:xfrm>
            <a:off x="4038600" y="4213225"/>
            <a:ext cx="198755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4" name="Line 7"/>
          <p:cNvSpPr>
            <a:spLocks noChangeShapeType="1"/>
          </p:cNvSpPr>
          <p:nvPr/>
        </p:nvSpPr>
        <p:spPr bwMode="auto">
          <a:xfrm>
            <a:off x="4038600" y="4508500"/>
            <a:ext cx="198755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295" name="Group 9"/>
          <p:cNvGrpSpPr>
            <a:grpSpLocks/>
          </p:cNvGrpSpPr>
          <p:nvPr/>
        </p:nvGrpSpPr>
        <p:grpSpPr bwMode="auto">
          <a:xfrm>
            <a:off x="3395663" y="3152775"/>
            <a:ext cx="639762" cy="1363663"/>
            <a:chOff x="3395663" y="3759200"/>
            <a:chExt cx="639762" cy="1363663"/>
          </a:xfrm>
        </p:grpSpPr>
        <p:sp>
          <p:nvSpPr>
            <p:cNvPr id="12297" name="Line 5"/>
            <p:cNvSpPr>
              <a:spLocks noChangeShapeType="1"/>
            </p:cNvSpPr>
            <p:nvPr/>
          </p:nvSpPr>
          <p:spPr bwMode="auto">
            <a:xfrm>
              <a:off x="3395663" y="3759200"/>
              <a:ext cx="63976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8" name="Line 8"/>
            <p:cNvSpPr>
              <a:spLocks noChangeShapeType="1"/>
            </p:cNvSpPr>
            <p:nvPr/>
          </p:nvSpPr>
          <p:spPr bwMode="auto">
            <a:xfrm>
              <a:off x="4035425" y="3759200"/>
              <a:ext cx="0" cy="1363663"/>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 name="Rounded Rectangle 1"/>
          <p:cNvSpPr/>
          <p:nvPr/>
        </p:nvSpPr>
        <p:spPr bwMode="auto">
          <a:xfrm>
            <a:off x="6026150" y="3834606"/>
            <a:ext cx="2584450" cy="1346994"/>
          </a:xfrm>
          <a:prstGeom prst="roundRect">
            <a:avLst/>
          </a:prstGeom>
          <a:noFill/>
          <a:ln w="1270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72725718"/>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195</TotalTime>
  <Words>2258</Words>
  <Application>Microsoft Office PowerPoint</Application>
  <PresentationFormat>On-screen Show (4:3)</PresentationFormat>
  <Paragraphs>235</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Emerald_Template</vt:lpstr>
      <vt:lpstr>Gosu Classes</vt:lpstr>
      <vt:lpstr>Lesson objectives</vt:lpstr>
      <vt:lpstr>Lesson outline</vt:lpstr>
      <vt:lpstr>Object-oriented programming (OOP)</vt:lpstr>
      <vt:lpstr>Properties and methods</vt:lpstr>
      <vt:lpstr>Class definitions</vt:lpstr>
      <vt:lpstr>Packages</vt:lpstr>
      <vt:lpstr>Lesson outline</vt:lpstr>
      <vt:lpstr>Classes in Gosu</vt:lpstr>
      <vt:lpstr>Static methods</vt:lpstr>
      <vt:lpstr>Examples of static class methods</vt:lpstr>
      <vt:lpstr>Gosu classes for integration developers</vt:lpstr>
      <vt:lpstr>Contents of simple Gosu class</vt:lpstr>
      <vt:lpstr>Where should I declare my code?</vt:lpstr>
      <vt:lpstr>Lesson outline</vt:lpstr>
      <vt:lpstr>Example business requirement: Suggesting least busy user</vt:lpstr>
      <vt:lpstr>Creating packages</vt:lpstr>
      <vt:lpstr>Creating classes</vt:lpstr>
      <vt:lpstr>New classes</vt:lpstr>
      <vt:lpstr>uses keyword</vt:lpstr>
      <vt:lpstr>Lesson outline</vt:lpstr>
      <vt:lpstr>Static class method syntax</vt:lpstr>
      <vt:lpstr>Referencing method syntax</vt:lpstr>
      <vt:lpstr>Example method in action</vt:lpstr>
      <vt:lpstr>Lesson objectives review</vt:lpstr>
      <vt:lpstr>Review questions</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Gosu Classes</dc:title>
  <dc:subject>Emerald PowerPoint 2010 Template</dc:subject>
  <dc:creator>gwuser</dc:creator>
  <cp:keywords>Emerald;PowerPoint 2010;PowerPoint Template</cp:keywords>
  <cp:lastModifiedBy>gwuser</cp:lastModifiedBy>
  <cp:revision>16</cp:revision>
  <dcterms:created xsi:type="dcterms:W3CDTF">2013-09-18T17:22:18Z</dcterms:created>
  <dcterms:modified xsi:type="dcterms:W3CDTF">2013-09-19T00:06:56Z</dcterms:modified>
</cp:coreProperties>
</file>