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36"/>
  </p:notesMasterIdLst>
  <p:handoutMasterIdLst>
    <p:handoutMasterId r:id="rId37"/>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80" r:id="rId22"/>
    <p:sldId id="281" r:id="rId23"/>
    <p:sldId id="282" r:id="rId24"/>
    <p:sldId id="283" r:id="rId25"/>
    <p:sldId id="284" r:id="rId26"/>
    <p:sldId id="285" r:id="rId27"/>
    <p:sldId id="286" r:id="rId28"/>
    <p:sldId id="287" r:id="rId29"/>
    <p:sldId id="288" r:id="rId30"/>
    <p:sldId id="289" r:id="rId31"/>
    <p:sldId id="290" r:id="rId32"/>
    <p:sldId id="277" r:id="rId33"/>
    <p:sldId id="278" r:id="rId34"/>
    <p:sldId id="27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83269" autoAdjust="0"/>
  </p:normalViewPr>
  <p:slideViewPr>
    <p:cSldViewPr showGuides="1">
      <p:cViewPr varScale="1">
        <p:scale>
          <a:sx n="111" d="100"/>
          <a:sy n="111" d="100"/>
        </p:scale>
        <p:origin x="-570" y="-11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1" d="100"/>
          <a:sy n="71" d="100"/>
        </p:scale>
        <p:origin x="-319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12/18/2013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2001-2013.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9A68CEF9-9601-41CE-85EC-D951EB582EC7}"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286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8676" name="Rectangle 2"/>
          <p:cNvSpPr>
            <a:spLocks noGrp="1" noRot="1" noChangeAspect="1" noChangeArrowheads="1" noTextEdit="1"/>
          </p:cNvSpPr>
          <p:nvPr>
            <p:ph type="sldImg"/>
          </p:nvPr>
        </p:nvSpPr>
        <p:spPr>
          <a:xfrm>
            <a:off x="760413" y="619125"/>
            <a:ext cx="5341937" cy="4006850"/>
          </a:xfrm>
          <a:ln/>
        </p:spPr>
      </p:sp>
      <p:sp>
        <p:nvSpPr>
          <p:cNvPr id="286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93267C96-8CA2-4E76-9738-3BCC8B4A2172}"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37893"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5825DF42-4245-4737-BE69-52317141337B}"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3891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D296B144-BAFE-4DF0-A351-E6C685892859}"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399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screenshot above, the pattern for the </a:t>
            </a:r>
            <a:r>
              <a:rPr lang="en-US" dirty="0" err="1" smtClean="0"/>
              <a:t>RoutingNumber</a:t>
            </a:r>
            <a:r>
              <a:rPr lang="en-US" dirty="0" smtClean="0"/>
              <a:t> validator is:</a:t>
            </a:r>
          </a:p>
          <a:p>
            <a:pPr lvl="1" eaLnBrk="1" hangingPunct="1"/>
            <a:r>
              <a:rPr lang="en-US" dirty="0" smtClean="0"/>
              <a:t>Any 3 alphanumeric characters, specified as: [0-9a-zA-Z]{3}</a:t>
            </a:r>
          </a:p>
          <a:p>
            <a:pPr lvl="1" eaLnBrk="1" hangingPunct="1"/>
            <a:r>
              <a:rPr lang="en-US" dirty="0" smtClean="0"/>
              <a:t>A hyphen, specified as: -</a:t>
            </a:r>
          </a:p>
          <a:p>
            <a:pPr lvl="1" eaLnBrk="1" hangingPunct="1"/>
            <a:r>
              <a:rPr lang="en-US" dirty="0" smtClean="0"/>
              <a:t>Any three digits, specified as: [0-9]{3}</a:t>
            </a:r>
          </a:p>
          <a:p>
            <a:pPr eaLnBrk="1" hangingPunct="1"/>
            <a:r>
              <a:rPr lang="en-US" dirty="0" smtClean="0"/>
              <a:t>In the screenshot above, the pattern for the Email validator is:</a:t>
            </a:r>
          </a:p>
          <a:p>
            <a:pPr lvl="1" eaLnBrk="1" hangingPunct="1"/>
            <a:r>
              <a:rPr lang="en-US" dirty="0" smtClean="0"/>
              <a:t>Any non-empty string, specified as: .+</a:t>
            </a:r>
          </a:p>
          <a:p>
            <a:pPr lvl="1" eaLnBrk="1" hangingPunct="1"/>
            <a:r>
              <a:rPr lang="en-US" dirty="0" smtClean="0"/>
              <a:t>An "at" symbol, specified as: @</a:t>
            </a:r>
          </a:p>
          <a:p>
            <a:pPr lvl="1" eaLnBrk="1" hangingPunct="1"/>
            <a:r>
              <a:rPr lang="en-US" dirty="0" smtClean="0"/>
              <a:t>Any non-empty string, specified as: .+</a:t>
            </a:r>
          </a:p>
          <a:p>
            <a:pPr lvl="1" eaLnBrk="1" hangingPunct="1"/>
            <a:r>
              <a:rPr lang="en-US" dirty="0" smtClean="0"/>
              <a:t>A period, specified as: \.</a:t>
            </a:r>
          </a:p>
          <a:p>
            <a:pPr lvl="1" eaLnBrk="1" hangingPunct="1"/>
            <a:r>
              <a:rPr lang="en-US" dirty="0" smtClean="0"/>
              <a:t>Any non-empty string, specified as: .+</a:t>
            </a:r>
          </a:p>
          <a:p>
            <a:pPr eaLnBrk="1" hangingPunct="1"/>
            <a:r>
              <a:rPr lang="en-US" dirty="0" smtClean="0"/>
              <a:t>Characters that are not treated as literals and must be escaped include: [ ] ( ) { } . * + ?</a:t>
            </a:r>
          </a:p>
          <a:p>
            <a:pPr eaLnBrk="1" hangingPunct="1"/>
            <a:r>
              <a:rPr lang="en-US" dirty="0" smtClean="0"/>
              <a:t>For a complete listing of syntax for validator patterns, consult the </a:t>
            </a:r>
            <a:r>
              <a:rPr lang="en-US" i="1" dirty="0" smtClean="0"/>
              <a:t>Configuration Guide</a:t>
            </a:r>
            <a:r>
              <a:rPr lang="en-US" dirty="0" smtClean="0"/>
              <a:t> for your product.</a:t>
            </a:r>
          </a:p>
          <a:p>
            <a:pPr lvl="1"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47770FA3-3719-43A8-9181-562A5B6A7897}"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409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If a mask has fixed characters on the end, the application displays those characters outside of the text field. For example ####mph appears as a field #### with mph on the outside end of it.</a:t>
            </a:r>
          </a:p>
          <a:p>
            <a:pPr eaLnBrk="1" hangingPunct="1"/>
            <a:r>
              <a:rPr lang="en-US" dirty="0" smtClean="0"/>
              <a:t>More details on input masks appear later</a:t>
            </a:r>
            <a:r>
              <a:rPr lang="en-US" baseline="0" dirty="0" smtClean="0"/>
              <a:t> in this lesson.</a:t>
            </a:r>
            <a:endParaRPr lang="en-US" dirty="0" smtClean="0"/>
          </a:p>
          <a:p>
            <a:pPr eaLnBrk="1" hangingPunct="1"/>
            <a:r>
              <a:rPr lang="en-US" dirty="0" smtClean="0"/>
              <a:t>For a complete listing of syntax for input masks, consult the </a:t>
            </a:r>
            <a:r>
              <a:rPr lang="en-US" i="1" dirty="0" smtClean="0"/>
              <a:t>Configuration Guide</a:t>
            </a:r>
            <a:r>
              <a:rPr lang="en-US" dirty="0" smtClean="0"/>
              <a:t> for your product.</a:t>
            </a:r>
          </a:p>
          <a:p>
            <a:pPr lvl="1"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E69256DE-0298-40C6-9BDA-6EBE4B25D65F}"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4198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86093E2E-EC5A-49AB-8D39-5E2701476C6D}"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43013"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FF1AFB9A-54D5-4EA7-91E0-7DC9C58E75B5}"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4403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Because field validators are not listed in the Data Dictionary, there is no need to regenerate the Data Dictionary when you are making only field validator changes.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C13BECA6-201C-45D5-9C34-36461A32F579}"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450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4EA0F8D3-5319-4527-B0F6-BADC5CDF17AC}" type="slidenum">
              <a:rPr lang="en-US" altLang="en-US" sz="1200" b="0" smtClean="0">
                <a:solidFill>
                  <a:schemeClr val="tx1"/>
                </a:solidFill>
              </a:rPr>
              <a:pPr eaLnBrk="1" hangingPunct="1"/>
              <a:t>18</a:t>
            </a:fld>
            <a:endParaRPr lang="en-US" altLang="en-US" sz="1200" b="0" smtClean="0">
              <a:solidFill>
                <a:schemeClr val="tx1"/>
              </a:solidFill>
            </a:endParaRPr>
          </a:p>
        </p:txBody>
      </p:sp>
      <p:sp>
        <p:nvSpPr>
          <p:cNvPr id="460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Field-level validation is typically tied to the two widget types used most often to enter data: inputs and cells.</a:t>
            </a:r>
          </a:p>
          <a:p>
            <a:pPr eaLnBrk="1" hangingPunct="1"/>
            <a:r>
              <a:rPr lang="en-US" dirty="0" smtClean="0"/>
              <a:t>Validation error messages are displayed at the top of the screen in the same way that other errors, such as required fields with missing values, are shown.</a:t>
            </a:r>
          </a:p>
          <a:p>
            <a:pPr eaLnBrk="1" hangingPunct="1"/>
            <a:r>
              <a:rPr lang="en-US" dirty="0" smtClean="0"/>
              <a:t>Field-level validation checks data only when it is entered through that specific PCF file. It does not check data entered in other ways, such as through other PCF files, through Gosu code (such as business rules and enhancement methods), or through import processes.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D56B1645-C866-4F33-87D1-D4FAE9595553}" type="slidenum">
              <a:rPr lang="en-US" altLang="en-US" sz="1200" b="0" smtClean="0">
                <a:solidFill>
                  <a:schemeClr val="tx1"/>
                </a:solidFill>
              </a:rPr>
              <a:pPr eaLnBrk="1" hangingPunct="1"/>
              <a:t>19</a:t>
            </a:fld>
            <a:endParaRPr lang="en-US" altLang="en-US" sz="1200" b="0" smtClean="0">
              <a:solidFill>
                <a:schemeClr val="tx1"/>
              </a:solidFill>
            </a:endParaRPr>
          </a:p>
        </p:txBody>
      </p:sp>
      <p:sp>
        <p:nvSpPr>
          <p:cNvPr id="471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Validation expressions are typically written using a ternary expression that returns either NULL or a string (typically stored as a display key).</a:t>
            </a:r>
          </a:p>
          <a:p>
            <a:pPr lvl="1" eaLnBrk="1" hangingPunct="1"/>
            <a:r>
              <a:rPr lang="en-US" smtClean="0"/>
              <a:t>If NULL is returned, the data is considered valid and the save is allowed.</a:t>
            </a:r>
          </a:p>
          <a:p>
            <a:pPr lvl="1" eaLnBrk="1" hangingPunct="1"/>
            <a:r>
              <a:rPr lang="en-US" smtClean="0"/>
              <a:t>If errorMessage is returned:</a:t>
            </a:r>
          </a:p>
          <a:p>
            <a:pPr lvl="2" eaLnBrk="1" hangingPunct="1"/>
            <a:r>
              <a:rPr lang="en-US" smtClean="0"/>
              <a:t>The widget is flagged.</a:t>
            </a:r>
          </a:p>
          <a:p>
            <a:pPr lvl="2" eaLnBrk="1" hangingPunct="1"/>
            <a:r>
              <a:rPr lang="en-US" smtClean="0"/>
              <a:t>The string (the error message) is displayed.</a:t>
            </a:r>
          </a:p>
          <a:p>
            <a:pPr lvl="2" eaLnBrk="1" hangingPunct="1"/>
            <a:r>
              <a:rPr lang="en-US" smtClean="0"/>
              <a:t>The save is prevented.</a:t>
            </a:r>
          </a:p>
          <a:p>
            <a:pPr eaLnBrk="1" hangingPunct="1"/>
            <a:r>
              <a:rPr lang="en-US" smtClean="0"/>
              <a:t>Any Gosu expression that returns either NULL or a string (such as a call to a method) can be used.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CBD9284C-5C5A-4AB7-A892-E0A61BDD6F00}"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296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9700" name="Rectangle 2"/>
          <p:cNvSpPr>
            <a:spLocks noGrp="1" noRot="1" noChangeAspect="1" noChangeArrowheads="1" noTextEdit="1"/>
          </p:cNvSpPr>
          <p:nvPr>
            <p:ph type="sldImg"/>
          </p:nvPr>
        </p:nvSpPr>
        <p:spPr>
          <a:ln/>
        </p:spPr>
      </p:sp>
      <p:sp>
        <p:nvSpPr>
          <p:cNvPr id="297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5F0E676A-6DFF-47A3-8751-B36C3FAC1876}" type="slidenum">
              <a:rPr lang="en-US" altLang="en-US" sz="1200" b="0" smtClean="0">
                <a:solidFill>
                  <a:schemeClr val="tx1"/>
                </a:solidFill>
              </a:rPr>
              <a:pPr eaLnBrk="1" hangingPunct="1"/>
              <a:t>20</a:t>
            </a:fld>
            <a:endParaRPr lang="en-US" altLang="en-US" sz="1200" b="0" smtClean="0">
              <a:solidFill>
                <a:schemeClr val="tx1"/>
              </a:solidFill>
            </a:endParaRPr>
          </a:p>
        </p:txBody>
      </p:sp>
      <p:sp>
        <p:nvSpPr>
          <p:cNvPr id="4813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Recall that a ternary expression consists of a condition and two values. If the condition is true, the expression after the ? and before the : is returned. If the condition is false, the expression after the : is returned.</a:t>
            </a:r>
          </a:p>
          <a:p>
            <a:pPr eaLnBrk="1" hangingPunct="1"/>
            <a:r>
              <a:rPr lang="en-US" dirty="0" smtClean="0"/>
              <a:t>Inputs and cells have two attributes that can be used for validation expressions: </a:t>
            </a:r>
            <a:r>
              <a:rPr lang="en-US" dirty="0" err="1" smtClean="0"/>
              <a:t>validationExpression</a:t>
            </a:r>
            <a:r>
              <a:rPr lang="en-US" dirty="0" smtClean="0"/>
              <a:t> and </a:t>
            </a:r>
            <a:r>
              <a:rPr lang="en-US" dirty="0" err="1" smtClean="0"/>
              <a:t>requestValidationExpression</a:t>
            </a:r>
            <a:r>
              <a:rPr lang="en-US" dirty="0" smtClean="0"/>
              <a:t>. Request validation expressions are executed during any call to the server, whether it is to commit data or to simply move to another part of the current location (such as from one card to another). This means that the condition can be evaluated before the user attempts to commit the data. However, the condition does not have access to the current value of any widget. It can check only the last saved value of widgets beyond the given widget.</a:t>
            </a:r>
          </a:p>
          <a:p>
            <a:pPr eaLnBrk="1" hangingPunct="1"/>
            <a:r>
              <a:rPr lang="en-US" dirty="0" smtClean="0"/>
              <a:t>Commit validation expressions are executed when the application attempts to commit the widget's value. This means that the condition is evaluated immediately before the data is saved. However, because all widget values are being saved at this point in time, the condition can check the value of other widgets as well.</a:t>
            </a:r>
          </a:p>
          <a:p>
            <a:pPr eaLnBrk="1" hangingPunct="1"/>
            <a:r>
              <a:rPr lang="en-US" dirty="0" smtClean="0"/>
              <a:t>The vast majority of the time that you want to implement a validation expression, it should be using the </a:t>
            </a:r>
            <a:r>
              <a:rPr lang="en-US" dirty="0" err="1" smtClean="0"/>
              <a:t>validationExpression</a:t>
            </a:r>
            <a:r>
              <a:rPr lang="en-US" dirty="0" smtClean="0"/>
              <a:t> attribute. This is considered to be the more user-friendly approach as it doesn't evaluate the data until the user is done with his or her work. </a:t>
            </a:r>
            <a:r>
              <a:rPr lang="en-US" dirty="0" err="1" smtClean="0"/>
              <a:t>requestValidationExpression</a:t>
            </a:r>
            <a:r>
              <a:rPr lang="en-US" dirty="0" smtClean="0"/>
              <a:t> is designed for the small number of cases where an invalid data value might produce extraordinary results, such as a thrown exception, before the user even commits the data. For example, a card view might have a field for a date on one card that is used to display information on some other card, and a bad date on one card will make the second card </a:t>
            </a:r>
            <a:r>
              <a:rPr lang="en-US" dirty="0" err="1" smtClean="0"/>
              <a:t>unrenderable</a:t>
            </a:r>
            <a:r>
              <a:rPr lang="en-US" dirty="0" smtClean="0"/>
              <a:t>.</a:t>
            </a:r>
          </a:p>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16611505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Arial" pitchFamily="34" charset="0"/>
              </a:rPr>
              <a:t>An input mask </a:t>
            </a:r>
            <a:r>
              <a:rPr lang="en-US" dirty="0" smtClean="0"/>
              <a:t>does not</a:t>
            </a:r>
            <a:r>
              <a:rPr lang="en-US" sz="1200" kern="1200" dirty="0" smtClean="0">
                <a:solidFill>
                  <a:schemeClr val="tx1"/>
                </a:solidFill>
                <a:effectLst/>
                <a:latin typeface="Arial" pitchFamily="34" charset="0"/>
                <a:ea typeface="+mn-ea"/>
                <a:cs typeface="Arial" pitchFamily="34" charset="0"/>
              </a:rPr>
              <a:t> restrict the user</a:t>
            </a:r>
            <a:r>
              <a:rPr lang="en-US" sz="1200" kern="1200" baseline="0" dirty="0" smtClean="0">
                <a:solidFill>
                  <a:schemeClr val="tx1"/>
                </a:solidFill>
                <a:effectLst/>
                <a:latin typeface="Arial" pitchFamily="34" charset="0"/>
                <a:ea typeface="+mn-ea"/>
                <a:cs typeface="Arial" pitchFamily="34" charset="0"/>
              </a:rPr>
              <a:t> input for the field.  </a:t>
            </a:r>
            <a:r>
              <a:rPr lang="en-US" sz="1200" kern="1200" dirty="0" smtClean="0">
                <a:solidFill>
                  <a:schemeClr val="tx1"/>
                </a:solidFill>
                <a:effectLst/>
                <a:latin typeface="Arial" pitchFamily="34" charset="0"/>
                <a:ea typeface="+mn-ea"/>
                <a:cs typeface="Arial" pitchFamily="34" charset="0"/>
              </a:rPr>
              <a:t>Rather than an input mask restricting user input, client-side regular expressions (client</a:t>
            </a:r>
            <a:r>
              <a:rPr lang="en-US" sz="1200" kern="1200" baseline="0" dirty="0" smtClean="0">
                <a:solidFill>
                  <a:schemeClr val="tx1"/>
                </a:solidFill>
                <a:effectLst/>
                <a:latin typeface="Arial" pitchFamily="34" charset="0"/>
                <a:ea typeface="+mn-ea"/>
                <a:cs typeface="Arial" pitchFamily="34" charset="0"/>
              </a:rPr>
              <a:t> </a:t>
            </a:r>
            <a:r>
              <a:rPr lang="en-US" sz="1200" kern="1200" dirty="0" smtClean="0">
                <a:solidFill>
                  <a:schemeClr val="tx1"/>
                </a:solidFill>
                <a:effectLst/>
                <a:latin typeface="Arial" pitchFamily="34" charset="0"/>
                <a:ea typeface="+mn-ea"/>
                <a:cs typeface="Arial" pitchFamily="34" charset="0"/>
              </a:rPr>
              <a:t>JavaScript and Regex) notify the user of an issue with the field input.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Arial" pitchFamily="34" charset="0"/>
              <a:ea typeface="+mn-ea"/>
              <a:cs typeface="Arial" pitchFamily="34" charset="0"/>
            </a:endParaRPr>
          </a:p>
          <a:p>
            <a:pPr>
              <a:defRPr/>
            </a:pPr>
            <a:r>
              <a:rPr lang="en-US" dirty="0"/>
              <a:t>An input mask identifies to the user the specific form of the data to enter into a given field.  </a:t>
            </a:r>
            <a:endParaRPr lang="en-US" dirty="0" smtClean="0"/>
          </a:p>
          <a:p>
            <a:pPr>
              <a:defRPr/>
            </a:pPr>
            <a:endParaRPr lang="en-US" dirty="0"/>
          </a:p>
          <a:p>
            <a:pPr>
              <a:defRPr/>
            </a:pPr>
            <a:r>
              <a:rPr lang="en-US" dirty="0" smtClean="0"/>
              <a:t>Typically</a:t>
            </a:r>
            <a:r>
              <a:rPr lang="en-US" dirty="0"/>
              <a:t>, an input mask is a basic pattern applied to a field.  In Emerald Guidewire applications, input mask behavior differs from Diamond Guidewire applications: when the field is empty, an input mask appears in the field, but as a watermark; a mouse over tooltip shows the input mask; and when the focus is on the field and the user begins to type, the watermark disappears.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Arial"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Arial" pitchFamily="34" charset="0"/>
              </a:rPr>
              <a:t>It is also possible to localize the </a:t>
            </a:r>
            <a:r>
              <a:rPr lang="en-US" sz="1200" kern="1200" baseline="0" dirty="0" smtClean="0">
                <a:solidFill>
                  <a:schemeClr val="tx1"/>
                </a:solidFill>
                <a:effectLst/>
                <a:latin typeface="Arial" pitchFamily="34" charset="0"/>
                <a:ea typeface="+mn-ea"/>
                <a:cs typeface="Arial" pitchFamily="34" charset="0"/>
              </a:rPr>
              <a:t>input mask by defining the input mask in the entity field validator file (fieldvalidators.xml) for the given locale or, if supported by the input widget, specify a display key for the </a:t>
            </a:r>
            <a:r>
              <a:rPr lang="en-US" sz="1200" kern="1200" baseline="0" dirty="0" err="1" smtClean="0">
                <a:solidFill>
                  <a:schemeClr val="tx1"/>
                </a:solidFill>
                <a:effectLst/>
                <a:latin typeface="Arial" pitchFamily="34" charset="0"/>
                <a:ea typeface="+mn-ea"/>
                <a:cs typeface="Arial" pitchFamily="34" charset="0"/>
              </a:rPr>
              <a:t>inputMask</a:t>
            </a:r>
            <a:r>
              <a:rPr lang="en-US" sz="1200" kern="1200" baseline="0" dirty="0" smtClean="0">
                <a:solidFill>
                  <a:schemeClr val="tx1"/>
                </a:solidFill>
                <a:effectLst/>
                <a:latin typeface="Arial" pitchFamily="34" charset="0"/>
                <a:ea typeface="+mn-ea"/>
                <a:cs typeface="Arial" pitchFamily="34" charset="0"/>
              </a:rPr>
              <a:t> property.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31190521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Arial" pitchFamily="34" charset="0"/>
              </a:rPr>
              <a:t>Configurators often define input masks with entity field validators in the fieldvalidators.xml file.  In the fieldvalidators.xml file, configurators specify the value of the input-mask attribute within a &lt;</a:t>
            </a:r>
            <a:r>
              <a:rPr lang="en-US" sz="1200" kern="1200" dirty="0" err="1" smtClean="0">
                <a:solidFill>
                  <a:schemeClr val="tx1"/>
                </a:solidFill>
                <a:effectLst/>
                <a:latin typeface="Arial" pitchFamily="34" charset="0"/>
                <a:ea typeface="+mn-ea"/>
                <a:cs typeface="Arial" pitchFamily="34" charset="0"/>
              </a:rPr>
              <a:t>ValidatorDef</a:t>
            </a:r>
            <a:r>
              <a:rPr lang="en-US" sz="1200" kern="1200" dirty="0" smtClean="0">
                <a:solidFill>
                  <a:schemeClr val="tx1"/>
                </a:solidFill>
                <a:effectLst/>
                <a:latin typeface="Arial" pitchFamily="34" charset="0"/>
                <a:ea typeface="+mn-ea"/>
                <a:cs typeface="Arial" pitchFamily="34" charset="0"/>
              </a:rPr>
              <a:t> /&gt; element. An advantage of this approach is that you can localize the fieldvalidators.xml</a:t>
            </a:r>
            <a:r>
              <a:rPr lang="en-US" sz="1200" kern="1200" baseline="0" dirty="0" smtClean="0">
                <a:solidFill>
                  <a:schemeClr val="tx1"/>
                </a:solidFill>
                <a:effectLst/>
                <a:latin typeface="Arial" pitchFamily="34" charset="0"/>
                <a:ea typeface="+mn-ea"/>
                <a:cs typeface="Arial" pitchFamily="34" charset="0"/>
              </a:rPr>
              <a:t> file per locale.</a:t>
            </a:r>
            <a:endParaRPr lang="en-US" sz="1200" kern="1200" dirty="0" smtClean="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Arial" pitchFamily="34" charset="0"/>
              </a:rPr>
              <a:t>Text input and cell input widgets also support an </a:t>
            </a:r>
            <a:r>
              <a:rPr lang="en-US" sz="1200" kern="1200" dirty="0" err="1" smtClean="0">
                <a:solidFill>
                  <a:schemeClr val="tx1"/>
                </a:solidFill>
                <a:effectLst/>
                <a:latin typeface="Arial" pitchFamily="34" charset="0"/>
                <a:ea typeface="+mn-ea"/>
                <a:cs typeface="Arial" pitchFamily="34" charset="0"/>
              </a:rPr>
              <a:t>inputMask</a:t>
            </a:r>
            <a:r>
              <a:rPr lang="en-US" sz="1200" kern="1200" dirty="0" smtClean="0">
                <a:solidFill>
                  <a:schemeClr val="tx1"/>
                </a:solidFill>
                <a:effectLst/>
                <a:latin typeface="Arial" pitchFamily="34" charset="0"/>
                <a:ea typeface="+mn-ea"/>
                <a:cs typeface="Arial" pitchFamily="34" charset="0"/>
              </a:rPr>
              <a:t> property.  This property takes a string expression.</a:t>
            </a:r>
            <a:r>
              <a:rPr lang="en-US" sz="1200" kern="1200" baseline="0" dirty="0" smtClean="0">
                <a:solidFill>
                  <a:schemeClr val="tx1"/>
                </a:solidFill>
                <a:effectLst/>
                <a:latin typeface="Arial" pitchFamily="34" charset="0"/>
                <a:ea typeface="+mn-ea"/>
                <a:cs typeface="Arial" pitchFamily="34" charset="0"/>
              </a:rPr>
              <a:t> You can use a </a:t>
            </a:r>
            <a:r>
              <a:rPr lang="en-US" sz="1200" kern="1200" dirty="0" smtClean="0">
                <a:solidFill>
                  <a:schemeClr val="tx1"/>
                </a:solidFill>
                <a:effectLst/>
                <a:latin typeface="Arial" pitchFamily="34" charset="0"/>
                <a:ea typeface="+mn-ea"/>
                <a:cs typeface="Arial" pitchFamily="34" charset="0"/>
              </a:rPr>
              <a:t>Gosu expression that returns a string as the input mask.  This is typically how configurators specify a conditional input mask.  However, an input mask of this type necessitates that the server evaluate</a:t>
            </a:r>
            <a:r>
              <a:rPr lang="en-US" sz="1200" kern="1200" baseline="0" dirty="0" smtClean="0">
                <a:solidFill>
                  <a:schemeClr val="tx1"/>
                </a:solidFill>
                <a:effectLst/>
                <a:latin typeface="Arial" pitchFamily="34" charset="0"/>
                <a:ea typeface="+mn-ea"/>
                <a:cs typeface="Arial" pitchFamily="34" charset="0"/>
              </a:rPr>
              <a:t> the Gosu expression </a:t>
            </a:r>
            <a:r>
              <a:rPr lang="en-US" sz="1200" kern="1200" dirty="0" smtClean="0">
                <a:solidFill>
                  <a:schemeClr val="tx1"/>
                </a:solidFill>
                <a:effectLst/>
                <a:latin typeface="Arial" pitchFamily="34" charset="0"/>
                <a:ea typeface="+mn-ea"/>
                <a:cs typeface="Arial" pitchFamily="34" charset="0"/>
              </a:rPr>
              <a:t>on every page (re)render. </a:t>
            </a:r>
            <a:r>
              <a:rPr lang="en-US" sz="1200" kern="1200" baseline="0" dirty="0" smtClean="0">
                <a:solidFill>
                  <a:schemeClr val="tx1"/>
                </a:solidFill>
                <a:effectLst/>
                <a:latin typeface="Arial" pitchFamily="34" charset="0"/>
                <a:ea typeface="+mn-ea"/>
                <a:cs typeface="Arial" pitchFamily="34" charset="0"/>
              </a:rPr>
              <a:t>For a localized input mask, consider using a display key.</a:t>
            </a:r>
            <a:endParaRPr lang="en-US" sz="1200" kern="1200" dirty="0" smtClean="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Arial" pitchFamily="34" charset="0"/>
              <a:ea typeface="+mn-ea"/>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Tree>
    <p:extLst>
      <p:ext uri="{BB962C8B-B14F-4D97-AF65-F5344CB8AC3E}">
        <p14:creationId xmlns:p14="http://schemas.microsoft.com/office/powerpoint/2010/main" val="5681543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Entity field</a:t>
            </a:r>
            <a:r>
              <a:rPr lang="en-US" baseline="0" dirty="0" smtClean="0"/>
              <a:t> validation requires that you define a validator column parameter in the entity or entity extension.  In addition, you must create a validator definition element in the fieldvalidators.xml file that matches the column parameter name. An advantage of this approach is that you can re-use validator definitions for various entities.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the slide, the focus is on the input-mask attribute and defined value.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a:p>
        </p:txBody>
      </p:sp>
    </p:spTree>
    <p:extLst>
      <p:ext uri="{BB962C8B-B14F-4D97-AF65-F5344CB8AC3E}">
        <p14:creationId xmlns:p14="http://schemas.microsoft.com/office/powerpoint/2010/main" val="2208374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certain</a:t>
            </a:r>
            <a:r>
              <a:rPr lang="en-US" baseline="0" dirty="0" smtClean="0"/>
              <a:t> input widgets, you can specify an expression for an </a:t>
            </a:r>
            <a:r>
              <a:rPr lang="en-US" baseline="0" dirty="0" err="1" smtClean="0"/>
              <a:t>inputMask</a:t>
            </a:r>
            <a:r>
              <a:rPr lang="en-US" baseline="0" dirty="0" smtClean="0"/>
              <a:t> property.  An expression can be a string literal, a display key, or a Gosu expression.  A display key has an advantage of being easily localized. Gosu expressions require a page (re)render but in doing so expose the potential for creating conditional input masks.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It should be noted that placeholders (#) are not a requirement for an </a:t>
            </a:r>
            <a:r>
              <a:rPr lang="en-US" baseline="0" dirty="0" err="1" smtClean="0"/>
              <a:t>inputMask</a:t>
            </a:r>
            <a:r>
              <a:rPr lang="en-US" baseline="0" dirty="0" smtClean="0"/>
              <a:t> property expression.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Tree>
    <p:extLst>
      <p:ext uri="{BB962C8B-B14F-4D97-AF65-F5344CB8AC3E}">
        <p14:creationId xmlns:p14="http://schemas.microsoft.com/office/powerpoint/2010/main" val="6548860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 field</a:t>
            </a:r>
            <a:r>
              <a:rPr lang="en-US" baseline="0" dirty="0" smtClean="0"/>
              <a:t> specifies an </a:t>
            </a:r>
            <a:r>
              <a:rPr lang="en-US" dirty="0" smtClean="0"/>
              <a:t>input mask that contains placeholders (e.g., #) but does</a:t>
            </a:r>
            <a:r>
              <a:rPr lang="en-US" baseline="0" dirty="0" smtClean="0"/>
              <a:t> not specify either a regex property and does not have an associated entity field validator, </a:t>
            </a:r>
            <a:r>
              <a:rPr lang="en-US" dirty="0" smtClean="0"/>
              <a:t>the framework generates an implicit regular</a:t>
            </a:r>
            <a:r>
              <a:rPr lang="en-US" baseline="0" dirty="0" smtClean="0"/>
              <a:t> expression </a:t>
            </a:r>
            <a:r>
              <a:rPr lang="en-US" dirty="0" smtClean="0"/>
              <a:t>based on the </a:t>
            </a:r>
            <a:r>
              <a:rPr lang="en-US" dirty="0" err="1" smtClean="0"/>
              <a:t>inputMask</a:t>
            </a:r>
            <a:r>
              <a:rPr lang="en-US" dirty="0" smtClean="0"/>
              <a:t> property definition.</a:t>
            </a:r>
            <a:r>
              <a:rPr lang="en-US" baseline="0" dirty="0" smtClean="0"/>
              <a:t> </a:t>
            </a:r>
          </a:p>
          <a:p>
            <a:endParaRPr lang="en-US" baseline="0" dirty="0" smtClean="0"/>
          </a:p>
          <a:p>
            <a:r>
              <a:rPr lang="en-US" baseline="0" dirty="0" smtClean="0"/>
              <a:t>As user types in the field, the implicit regex triggers client-side validation.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a:p>
        </p:txBody>
      </p:sp>
    </p:spTree>
    <p:extLst>
      <p:ext uri="{BB962C8B-B14F-4D97-AF65-F5344CB8AC3E}">
        <p14:creationId xmlns:p14="http://schemas.microsoft.com/office/powerpoint/2010/main" val="40774068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34077109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configure regex</a:t>
            </a:r>
            <a:r>
              <a:rPr lang="en-US" baseline="0" dirty="0" smtClean="0"/>
              <a:t> validation on an regex property of supported input widget or in the entity field validator definition.  </a:t>
            </a:r>
          </a:p>
          <a:p>
            <a:endParaRPr lang="en-US" sz="1200" kern="1200" baseline="0" dirty="0" smtClean="0">
              <a:solidFill>
                <a:schemeClr val="tx1"/>
              </a:solidFill>
              <a:effectLst/>
              <a:latin typeface="Arial" pitchFamily="34" charset="0"/>
              <a:ea typeface="+mn-ea"/>
              <a:cs typeface="Arial" pitchFamily="34" charset="0"/>
            </a:endParaRPr>
          </a:p>
          <a:p>
            <a:r>
              <a:rPr lang="en-US" sz="1200" kern="1200" dirty="0" smtClean="0">
                <a:solidFill>
                  <a:schemeClr val="tx1"/>
                </a:solidFill>
                <a:effectLst/>
                <a:latin typeface="Arial" pitchFamily="34" charset="0"/>
                <a:ea typeface="+mn-ea"/>
                <a:cs typeface="Arial" pitchFamily="34" charset="0"/>
              </a:rPr>
              <a:t>Configurators often define validation expression with entity field validators in the fieldvalidators.xml file.  In the fieldvalidators.xml file, configurators specify the value of the value</a:t>
            </a:r>
            <a:r>
              <a:rPr lang="en-US" sz="1200" kern="1200" baseline="0" dirty="0" smtClean="0">
                <a:solidFill>
                  <a:schemeClr val="tx1"/>
                </a:solidFill>
                <a:effectLst/>
                <a:latin typeface="Arial" pitchFamily="34" charset="0"/>
                <a:ea typeface="+mn-ea"/>
                <a:cs typeface="Arial" pitchFamily="34" charset="0"/>
              </a:rPr>
              <a:t> </a:t>
            </a:r>
            <a:r>
              <a:rPr lang="en-US" sz="1200" kern="1200" dirty="0" smtClean="0">
                <a:solidFill>
                  <a:schemeClr val="tx1"/>
                </a:solidFill>
                <a:effectLst/>
                <a:latin typeface="Arial" pitchFamily="34" charset="0"/>
                <a:ea typeface="+mn-ea"/>
                <a:cs typeface="Arial" pitchFamily="34" charset="0"/>
              </a:rPr>
              <a:t>attribute within a &lt;</a:t>
            </a:r>
            <a:r>
              <a:rPr lang="en-US" sz="1200" kern="1200" dirty="0" err="1" smtClean="0">
                <a:solidFill>
                  <a:schemeClr val="tx1"/>
                </a:solidFill>
                <a:effectLst/>
                <a:latin typeface="Arial" pitchFamily="34" charset="0"/>
                <a:ea typeface="+mn-ea"/>
                <a:cs typeface="Arial" pitchFamily="34" charset="0"/>
              </a:rPr>
              <a:t>ValidatorDef</a:t>
            </a:r>
            <a:r>
              <a:rPr lang="en-US" sz="1200" kern="1200" dirty="0" smtClean="0">
                <a:solidFill>
                  <a:schemeClr val="tx1"/>
                </a:solidFill>
                <a:effectLst/>
                <a:latin typeface="Arial" pitchFamily="34" charset="0"/>
                <a:ea typeface="+mn-ea"/>
                <a:cs typeface="Arial" pitchFamily="34" charset="0"/>
              </a:rPr>
              <a:t> /&gt; element. An advantage of this approach is that you can localize the fieldvalidators.xml</a:t>
            </a:r>
            <a:r>
              <a:rPr lang="en-US" sz="1200" kern="1200" baseline="0" dirty="0" smtClean="0">
                <a:solidFill>
                  <a:schemeClr val="tx1"/>
                </a:solidFill>
                <a:effectLst/>
                <a:latin typeface="Arial" pitchFamily="34" charset="0"/>
                <a:ea typeface="+mn-ea"/>
                <a:cs typeface="Arial" pitchFamily="34" charset="0"/>
              </a:rPr>
              <a:t> file per locale.</a:t>
            </a:r>
            <a:endParaRPr lang="en-US" sz="1200" kern="1200" dirty="0" smtClean="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Arial" pitchFamily="34" charset="0"/>
              </a:rPr>
              <a:t>Text input and cell input widgets also support a regex property.  This property takes a string expression.</a:t>
            </a:r>
            <a:r>
              <a:rPr lang="en-US" sz="1200" kern="1200" baseline="0" dirty="0" smtClean="0">
                <a:solidFill>
                  <a:schemeClr val="tx1"/>
                </a:solidFill>
                <a:effectLst/>
                <a:latin typeface="Arial" pitchFamily="34" charset="0"/>
                <a:ea typeface="+mn-ea"/>
                <a:cs typeface="Arial" pitchFamily="34" charset="0"/>
              </a:rPr>
              <a:t> You can use a </a:t>
            </a:r>
            <a:r>
              <a:rPr lang="en-US" sz="1200" kern="1200" dirty="0" smtClean="0">
                <a:solidFill>
                  <a:schemeClr val="tx1"/>
                </a:solidFill>
                <a:effectLst/>
                <a:latin typeface="Arial" pitchFamily="34" charset="0"/>
                <a:ea typeface="+mn-ea"/>
                <a:cs typeface="Arial" pitchFamily="34" charset="0"/>
              </a:rPr>
              <a:t>Gosu expression that returns a string as the regular</a:t>
            </a:r>
            <a:r>
              <a:rPr lang="en-US" sz="1200" kern="1200" baseline="0" dirty="0" smtClean="0">
                <a:solidFill>
                  <a:schemeClr val="tx1"/>
                </a:solidFill>
                <a:effectLst/>
                <a:latin typeface="Arial" pitchFamily="34" charset="0"/>
                <a:ea typeface="+mn-ea"/>
                <a:cs typeface="Arial" pitchFamily="34" charset="0"/>
              </a:rPr>
              <a:t> </a:t>
            </a:r>
            <a:r>
              <a:rPr lang="en-US" sz="1200" kern="1200" dirty="0" smtClean="0">
                <a:solidFill>
                  <a:schemeClr val="tx1"/>
                </a:solidFill>
                <a:effectLst/>
                <a:latin typeface="Arial" pitchFamily="34" charset="0"/>
                <a:ea typeface="+mn-ea"/>
                <a:cs typeface="Arial" pitchFamily="34" charset="0"/>
              </a:rPr>
              <a:t>expression. This is typically how configurators specify a conditional expression for field validation.  The</a:t>
            </a:r>
            <a:r>
              <a:rPr lang="en-US" sz="1200" kern="1200" baseline="0" dirty="0" smtClean="0">
                <a:solidFill>
                  <a:schemeClr val="tx1"/>
                </a:solidFill>
                <a:effectLst/>
                <a:latin typeface="Arial" pitchFamily="34" charset="0"/>
                <a:ea typeface="+mn-ea"/>
                <a:cs typeface="Arial" pitchFamily="34" charset="0"/>
              </a:rPr>
              <a:t> application evaluates the Gosu expression </a:t>
            </a:r>
            <a:r>
              <a:rPr lang="en-US" sz="1200" kern="1200" dirty="0" smtClean="0">
                <a:solidFill>
                  <a:schemeClr val="tx1"/>
                </a:solidFill>
                <a:effectLst/>
                <a:latin typeface="Arial" pitchFamily="34" charset="0"/>
                <a:ea typeface="+mn-ea"/>
                <a:cs typeface="Arial" pitchFamily="34" charset="0"/>
              </a:rPr>
              <a:t>n every page (re)render.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a:p>
        </p:txBody>
      </p:sp>
    </p:spTree>
    <p:extLst>
      <p:ext uri="{BB962C8B-B14F-4D97-AF65-F5344CB8AC3E}">
        <p14:creationId xmlns:p14="http://schemas.microsoft.com/office/powerpoint/2010/main" val="13958598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Entity field</a:t>
            </a:r>
            <a:r>
              <a:rPr lang="en-US" baseline="0" dirty="0" smtClean="0"/>
              <a:t> validation requires that you define a validator column parameter in the entity or entity extension.  In addition, you must create a validator definition element in the fieldvalidators.xml file that matches the column parameter name. An advantage of this approach is that you can re-use validator definitions for various entities.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this slide, the focus is on the validation-type and value attributes.</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a:p>
        </p:txBody>
      </p:sp>
    </p:spTree>
    <p:extLst>
      <p:ext uri="{BB962C8B-B14F-4D97-AF65-F5344CB8AC3E}">
        <p14:creationId xmlns:p14="http://schemas.microsoft.com/office/powerpoint/2010/main" val="3563889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237A089C-E3F0-4492-A8B9-980A68A8936C}"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307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regular</a:t>
            </a:r>
            <a:r>
              <a:rPr lang="en-US" baseline="0" dirty="0" smtClean="0"/>
              <a:t> expression is in the same format as that of the validator definition.  This configuration also support client-side validation.  If you use a Gosu expression to return conditional regular expressions, the expression evaluates when the page is (re)rendered.</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a:p>
        </p:txBody>
      </p:sp>
    </p:spTree>
    <p:extLst>
      <p:ext uri="{BB962C8B-B14F-4D97-AF65-F5344CB8AC3E}">
        <p14:creationId xmlns:p14="http://schemas.microsoft.com/office/powerpoint/2010/main" val="33629674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a:p>
        </p:txBody>
      </p:sp>
    </p:spTree>
    <p:extLst>
      <p:ext uri="{BB962C8B-B14F-4D97-AF65-F5344CB8AC3E}">
        <p14:creationId xmlns:p14="http://schemas.microsoft.com/office/powerpoint/2010/main" val="11646420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3F3398B8-F8D3-4121-82A1-BCC4DB0752EC}" type="slidenum">
              <a:rPr lang="en-US" altLang="en-US" sz="1200" b="0" smtClean="0">
                <a:solidFill>
                  <a:schemeClr val="tx1"/>
                </a:solidFill>
              </a:rPr>
              <a:pPr eaLnBrk="1" hangingPunct="1"/>
              <a:t>32</a:t>
            </a:fld>
            <a:endParaRPr lang="en-US" altLang="en-US" sz="1200" b="0" smtClean="0">
              <a:solidFill>
                <a:schemeClr val="tx1"/>
              </a:solidFill>
            </a:endParaRPr>
          </a:p>
        </p:txBody>
      </p:sp>
      <p:sp>
        <p:nvSpPr>
          <p:cNvPr id="491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9156" name="Rectangle 2"/>
          <p:cNvSpPr>
            <a:spLocks noGrp="1" noRot="1" noChangeAspect="1" noChangeArrowheads="1" noTextEdit="1"/>
          </p:cNvSpPr>
          <p:nvPr>
            <p:ph type="sldImg"/>
          </p:nvPr>
        </p:nvSpPr>
        <p:spPr>
          <a:xfrm>
            <a:off x="760413" y="619125"/>
            <a:ext cx="5343525" cy="4006850"/>
          </a:xfrm>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FD60E47B-EE8D-4C32-B279-C05485C05041}" type="slidenum">
              <a:rPr lang="en-US" altLang="en-US" sz="1200" b="0" smtClean="0">
                <a:solidFill>
                  <a:schemeClr val="tx1"/>
                </a:solidFill>
              </a:rPr>
              <a:pPr eaLnBrk="1" hangingPunct="1"/>
              <a:t>33</a:t>
            </a:fld>
            <a:endParaRPr lang="en-US" altLang="en-US" sz="1200" b="0" smtClean="0">
              <a:solidFill>
                <a:schemeClr val="tx1"/>
              </a:solidFill>
            </a:endParaRPr>
          </a:p>
        </p:txBody>
      </p:sp>
      <p:sp>
        <p:nvSpPr>
          <p:cNvPr id="501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80" name="Rectangle 2"/>
          <p:cNvSpPr>
            <a:spLocks noGrp="1" noRot="1" noChangeAspect="1" noChangeArrowheads="1" noTextEdit="1"/>
          </p:cNvSpPr>
          <p:nvPr>
            <p:ph type="sldImg"/>
          </p:nvPr>
        </p:nvSpPr>
        <p:spPr>
          <a:xfrm>
            <a:off x="715964" y="619907"/>
            <a:ext cx="5432425" cy="4006746"/>
          </a:xfrm>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dirty="0" smtClean="0"/>
              <a:t>Answers</a:t>
            </a:r>
          </a:p>
          <a:p>
            <a:pPr marL="209550" indent="-209550" eaLnBrk="1" hangingPunct="1"/>
            <a:r>
              <a:rPr lang="en-US" dirty="0" smtClean="0"/>
              <a:t>1. </a:t>
            </a:r>
            <a:r>
              <a:rPr lang="en-US" dirty="0" err="1" smtClean="0"/>
              <a:t>Datatype</a:t>
            </a:r>
            <a:r>
              <a:rPr lang="en-US" dirty="0" smtClean="0"/>
              <a:t> validation (which cannot be configured) and field validators (which can be configured).</a:t>
            </a:r>
          </a:p>
          <a:p>
            <a:pPr marL="209550" indent="-209550" eaLnBrk="1" hangingPunct="1"/>
            <a:r>
              <a:rPr lang="en-US" dirty="0" smtClean="0"/>
              <a:t>2.	a) Possible answer: The </a:t>
            </a:r>
            <a:r>
              <a:rPr lang="en-US" dirty="0" err="1" smtClean="0"/>
              <a:t>OrderNumber</a:t>
            </a:r>
            <a:r>
              <a:rPr lang="en-US" dirty="0" smtClean="0"/>
              <a:t> field has a pattern, such as two characters, a hyphen, and five characters, and this pattern must be followed everywhere the field is used.</a:t>
            </a:r>
          </a:p>
          <a:p>
            <a:pPr marL="209550" indent="-209550" eaLnBrk="1" hangingPunct="1"/>
            <a:r>
              <a:rPr lang="en-US" dirty="0" smtClean="0"/>
              <a:t>	b) Possible answer: On the detail view for orders imported from a legacy system, the order number could take any format. On the detail view for orders created in the </a:t>
            </a:r>
            <a:r>
              <a:rPr lang="en-US" dirty="0" err="1" smtClean="0"/>
              <a:t>Guidewire</a:t>
            </a:r>
            <a:r>
              <a:rPr lang="en-US" dirty="0" smtClean="0"/>
              <a:t> application, the order number must start with the characters "GW-“.</a:t>
            </a:r>
          </a:p>
          <a:p>
            <a:pPr marL="209550" indent="-209550" eaLnBrk="1" hangingPunct="1"/>
            <a:r>
              <a:rPr lang="en-US" dirty="0" smtClean="0"/>
              <a:t>3.</a:t>
            </a:r>
            <a:r>
              <a:rPr lang="en-US" baseline="0" dirty="0" smtClean="0"/>
              <a:t> </a:t>
            </a:r>
            <a:r>
              <a:rPr lang="en-US" dirty="0" smtClean="0"/>
              <a:t>The save is allowed—a return value of null signifies that the validation condition was met.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483F0CA2-0334-4B11-9D58-35D25594C675}"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317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1748" name="Rectangle 2"/>
          <p:cNvSpPr>
            <a:spLocks noGrp="1" noRot="1" noChangeAspect="1" noChangeArrowheads="1" noTextEdit="1"/>
          </p:cNvSpPr>
          <p:nvPr>
            <p:ph type="sldImg"/>
          </p:nvPr>
        </p:nvSpPr>
        <p:spPr>
          <a:ln/>
        </p:spPr>
      </p:sp>
      <p:sp>
        <p:nvSpPr>
          <p:cNvPr id="31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There are other types of validation beyond field-level validation. For example, business rules can execute validation behavior at a global level when the error may not relate to one specific field. For example, imagine that an insurance carrier allows up to 4 cars to be covered on a single personal auto policy. Then, imagine that on a given policy, an underwriter enters five cars. The business data is invalid, but there isn't any one field that is causing the error.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639A75F8-C50A-41D5-BB87-389B71A82CAF}"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327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2772" name="Rectangle 2"/>
          <p:cNvSpPr>
            <a:spLocks noGrp="1" noRot="1" noChangeAspect="1" noChangeArrowheads="1" noTextEdit="1"/>
          </p:cNvSpPr>
          <p:nvPr>
            <p:ph type="sldImg"/>
          </p:nvPr>
        </p:nvSpPr>
        <p:spPr>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example above, the user is attempting to save a date value with alphabetic characters. Every Guidewire application will automatically prevent the save, highlight the problematic field, and display an error message identifying what the problem is. This is inherent behavior that does not require any configuration.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E403366D-9954-468F-9D06-B4AF7D4C068A}"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337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3796" name="Rectangle 2"/>
          <p:cNvSpPr>
            <a:spLocks noGrp="1" noRot="1" noChangeAspect="1" noChangeArrowheads="1" noTextEdit="1"/>
          </p:cNvSpPr>
          <p:nvPr>
            <p:ph type="sldImg"/>
          </p:nvPr>
        </p:nvSpPr>
        <p:spPr>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Field validators enable you to require that a particular field match a regular expression (regex). This is a deeper level of validation than that provided by data-model validation. If a field is configured as being of “varchar” type, the values “11-1111” and “AA-AAAA” would both be valid values for that field. Field validators, however, enable you to configure the application so that a value such as “11-1111” would be rejected, even though it is valid for the configured data type.</a:t>
            </a:r>
          </a:p>
          <a:p>
            <a:pPr eaLnBrk="1" hangingPunct="1"/>
            <a:r>
              <a:rPr lang="en-US" dirty="0" smtClean="0"/>
              <a:t>Field validators are useful when the validation logic involves simple pattern matching and the pattern holds true every time the field is used.</a:t>
            </a:r>
          </a:p>
          <a:p>
            <a:pPr eaLnBrk="1" hangingPunct="1"/>
            <a:r>
              <a:rPr lang="en-US" dirty="0" smtClean="0"/>
              <a:t>Field validators are configurable. The base application comes with several field validators, but these can be modified or removed, and new ones can be added.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9ED271EC-9474-4435-98B3-629B72410D99}"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348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4820" name="Rectangle 2"/>
          <p:cNvSpPr>
            <a:spLocks noGrp="1" noRot="1" noChangeAspect="1" noChangeArrowheads="1" noTextEdit="1"/>
          </p:cNvSpPr>
          <p:nvPr>
            <p:ph type="sldImg"/>
          </p:nvPr>
        </p:nvSpPr>
        <p:spPr>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Input masks can also be added to given widgets of type text input and cell input through the widgets' </a:t>
            </a:r>
            <a:r>
              <a:rPr lang="en-US" dirty="0" err="1" smtClean="0"/>
              <a:t>inputMask</a:t>
            </a:r>
            <a:r>
              <a:rPr lang="en-US" dirty="0" smtClean="0"/>
              <a:t> property. This property takes a Gosu expression that returns a string to use as the input mask. If one is not specified, the input mask specified on the value's field validator will be used (if one is configured). This field should only be necessary in cases where the data type has no mask or where the mask needs to be conditional. The input mask returned should be of the same format as a mask specified using the input-mask attribute on a field validator (using # for wildcards). The input mask is recalculated on every render, which means that if the mask is conditional and dependent on other data on this page then it can change from one request to the next.  </a:t>
            </a:r>
          </a:p>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0D597292-CB98-412E-990F-309253903C25}"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3584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Field-Level Validation - </a:t>
            </a:r>
            <a:fld id="{2ACAAB4B-FA84-43FC-AF8C-4C16D286623A}"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368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Display keys for locations or widgets are referenced in Studio</a:t>
            </a:r>
            <a:r>
              <a:rPr lang="en-US" baseline="0" dirty="0" smtClean="0"/>
              <a:t> under Localization. Enter the new display key specific to the application. In this example, the display key highlighted pertains to the Routing Number field validation, which is in the </a:t>
            </a:r>
            <a:r>
              <a:rPr lang="en-US" baseline="0" dirty="0" err="1" smtClean="0"/>
              <a:t>Guidewire</a:t>
            </a:r>
            <a:r>
              <a:rPr lang="en-US" baseline="0" dirty="0" smtClean="0"/>
              <a:t> Training Application. </a:t>
            </a:r>
            <a:endParaRPr lang="en-US" dirty="0" smtClean="0"/>
          </a:p>
          <a:p>
            <a:pPr eaLnBrk="1" hangingPunct="1"/>
            <a:endParaRPr lang="en-US" dirty="0" smtClean="0"/>
          </a:p>
          <a:p>
            <a:pPr eaLnBrk="1" hangingPunct="1"/>
            <a:r>
              <a:rPr lang="en-US" dirty="0" smtClean="0"/>
              <a:t>Field validator display keys are referenced in XML files, not in Studio. Therefore, there is no way to open a dialog box in which the value of a new display key can be entered. Consequently, the display key must be created from the Display Key editor.</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2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3" name="txt Notice Fixed"/>
          <p:cNvSpPr/>
          <p:nvPr/>
        </p:nvSpPr>
        <p:spPr>
          <a:xfrm>
            <a:off x="533399" y="891600"/>
            <a:ext cx="8305801" cy="5509200"/>
          </a:xfrm>
          <a:prstGeom prst="rect">
            <a:avLst/>
          </a:prstGeom>
        </p:spPr>
        <p:txBody>
          <a:bodyPr wrap="square">
            <a:spAutoFit/>
          </a:bodyPr>
          <a:lstStyle/>
          <a:p>
            <a:pPr marL="0" indent="0">
              <a:buFont typeface="Wingdings 3" pitchFamily="18" charset="2"/>
              <a:buNone/>
            </a:pPr>
            <a:r>
              <a:rPr lang="en-US" sz="1600" b="1" dirty="0" smtClean="0">
                <a:solidFill>
                  <a:schemeClr val="bg1"/>
                </a:solidFill>
              </a:rPr>
              <a:t>Copyright © 2001-2013 Guidewire Software, Inc. All rights reserved.</a:t>
            </a:r>
          </a:p>
          <a:p>
            <a:pPr marL="0" indent="0">
              <a:buFont typeface="Wingdings 3" pitchFamily="18" charset="2"/>
              <a:buNone/>
            </a:pPr>
            <a:endParaRPr lang="en-US" sz="1600" b="1" dirty="0" smtClean="0">
              <a:solidFill>
                <a:schemeClr val="bg1"/>
              </a:solidFill>
            </a:endParaRPr>
          </a:p>
          <a:p>
            <a:pPr marL="0" indent="0">
              <a:buFont typeface="Wingdings 3" pitchFamily="18" charset="2"/>
              <a:buNone/>
            </a:pPr>
            <a:r>
              <a:rPr lang="en-US" sz="16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600" b="0" dirty="0" err="1" smtClean="0">
                <a:solidFill>
                  <a:schemeClr val="bg1"/>
                </a:solidFill>
              </a:rPr>
              <a:t>ExampleCenter</a:t>
            </a:r>
            <a:r>
              <a:rPr lang="en-US" sz="1600" b="0" dirty="0" smtClean="0">
                <a:solidFill>
                  <a:schemeClr val="bg1"/>
                </a:solidFill>
              </a:rPr>
              <a:t>, Gosu, Deliver Insurance Your Way, and the Guidewire logo are trademarks, service marks, or registered trademarks of Guidewire Software, Inc. in the United States and/or other countries. Guidewire products are protected by one or more United States patents.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0" dirty="0" smtClean="0">
                <a:solidFill>
                  <a:schemeClr val="bg1"/>
                </a:solidFill>
              </a:rPr>
              <a:t>This </a:t>
            </a:r>
            <a:r>
              <a:rPr lang="en-US" sz="1600" dirty="0" smtClean="0">
                <a:solidFill>
                  <a:schemeClr val="bg1"/>
                </a:solidFill>
              </a:rPr>
              <a:t>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endParaRPr lang="en-US" sz="1600" dirty="0" smtClean="0">
              <a:solidFill>
                <a:schemeClr val="bg1"/>
              </a:solidFill>
            </a:endParaRPr>
          </a:p>
          <a:p>
            <a:pPr marL="0" indent="0">
              <a:buFont typeface="Wingdings 3" pitchFamily="18" charset="2"/>
              <a:buNone/>
            </a:pPr>
            <a:r>
              <a:rPr lang="en-US" sz="160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nchor="t"/>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03371193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2001-2013.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3"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 id="2147483804" r:id="rId41"/>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10.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Field-Level Validation</a:t>
            </a:r>
          </a:p>
        </p:txBody>
      </p:sp>
      <p:sp>
        <p:nvSpPr>
          <p:cNvPr id="4099" name="Text Placeholder 4"/>
          <p:cNvSpPr>
            <a:spLocks noGrp="1"/>
          </p:cNvSpPr>
          <p:nvPr>
            <p:ph type="body" sz="quarter" idx="10"/>
          </p:nvPr>
        </p:nvSpPr>
        <p:spPr>
          <a:xfrm>
            <a:off x="5718175" y="6167438"/>
            <a:ext cx="3089275" cy="273050"/>
          </a:xfrm>
        </p:spPr>
        <p:txBody>
          <a:bodyPr/>
          <a:lstStyle/>
          <a:p>
            <a:r>
              <a:rPr lang="en-US" smtClean="0"/>
              <a:t>18 December 2013</a:t>
            </a:r>
            <a:endParaRPr lang="en-US" dirty="0" smtClean="0"/>
          </a:p>
        </p:txBody>
      </p:sp>
    </p:spTree>
    <p:extLst>
      <p:ext uri="{BB962C8B-B14F-4D97-AF65-F5344CB8AC3E}">
        <p14:creationId xmlns:p14="http://schemas.microsoft.com/office/powerpoint/2010/main" val="86898503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Step 2: Create field validator</a:t>
            </a:r>
          </a:p>
        </p:txBody>
      </p:sp>
      <p:sp>
        <p:nvSpPr>
          <p:cNvPr id="13315" name="Rectangle 3"/>
          <p:cNvSpPr>
            <a:spLocks noGrp="1" noChangeArrowheads="1"/>
          </p:cNvSpPr>
          <p:nvPr>
            <p:ph idx="1"/>
          </p:nvPr>
        </p:nvSpPr>
        <p:spPr>
          <a:xfrm>
            <a:off x="509221" y="686534"/>
            <a:ext cx="8318500" cy="5486400"/>
          </a:xfrm>
        </p:spPr>
        <p:txBody>
          <a:bodyPr/>
          <a:lstStyle/>
          <a:p>
            <a:pPr>
              <a:buFont typeface="Arial" charset="0"/>
              <a:buChar char="•"/>
            </a:pPr>
            <a:r>
              <a:rPr lang="en-US" dirty="0" smtClean="0"/>
              <a:t>Field validators declared in fieldvalidators.xml</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441800"/>
            <a:ext cx="8756650" cy="25206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019294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Validator def: Name and description</a:t>
            </a:r>
          </a:p>
        </p:txBody>
      </p:sp>
      <p:sp>
        <p:nvSpPr>
          <p:cNvPr id="14339" name="Rectangle 3"/>
          <p:cNvSpPr>
            <a:spLocks noGrp="1" noChangeArrowheads="1"/>
          </p:cNvSpPr>
          <p:nvPr>
            <p:ph idx="1"/>
          </p:nvPr>
        </p:nvSpPr>
        <p:spPr/>
        <p:txBody>
          <a:bodyPr/>
          <a:lstStyle/>
          <a:p>
            <a:pPr>
              <a:buFont typeface="Arial" charset="0"/>
              <a:buChar char="•"/>
            </a:pPr>
            <a:r>
              <a:rPr lang="en-US" smtClean="0"/>
              <a:t>Each validator declared in &lt;ValidatorDef&gt; tag</a:t>
            </a:r>
          </a:p>
          <a:p>
            <a:pPr lvl="1"/>
            <a:r>
              <a:rPr lang="en-US" smtClean="0"/>
              <a:t>name attribute names validator</a:t>
            </a:r>
          </a:p>
          <a:p>
            <a:pPr lvl="1"/>
            <a:r>
              <a:rPr lang="en-US" smtClean="0"/>
              <a:t>description attribute names display key</a:t>
            </a:r>
          </a:p>
          <a:p>
            <a:pPr lvl="2"/>
            <a:r>
              <a:rPr lang="en-US" smtClean="0"/>
              <a:t>Display keys must be used (cannot be hard-coded string)</a:t>
            </a:r>
          </a:p>
          <a:p>
            <a:pPr lvl="2"/>
            <a:r>
              <a:rPr lang="en-US" smtClean="0"/>
              <a:t>Do not include "displaykey." in value</a:t>
            </a:r>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8512" t="61946" r="10410" b="7172"/>
          <a:stretch/>
        </p:blipFill>
        <p:spPr bwMode="auto">
          <a:xfrm>
            <a:off x="1447800" y="3200400"/>
            <a:ext cx="5986117" cy="12954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89090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Validator def: Value</a:t>
            </a:r>
          </a:p>
        </p:txBody>
      </p:sp>
      <p:sp>
        <p:nvSpPr>
          <p:cNvPr id="15363" name="Rectangle 3"/>
          <p:cNvSpPr>
            <a:spLocks noGrp="1" noChangeArrowheads="1"/>
          </p:cNvSpPr>
          <p:nvPr>
            <p:ph idx="1"/>
          </p:nvPr>
        </p:nvSpPr>
        <p:spPr/>
        <p:txBody>
          <a:bodyPr/>
          <a:lstStyle/>
          <a:p>
            <a:pPr>
              <a:buFont typeface="Arial" charset="0"/>
              <a:buChar char="•"/>
            </a:pPr>
            <a:r>
              <a:rPr lang="en-US" smtClean="0"/>
              <a:t>Syntax for pattern includes:</a:t>
            </a:r>
          </a:p>
          <a:p>
            <a:pPr lvl="1"/>
            <a:r>
              <a:rPr lang="en-US" smtClean="0">
                <a:solidFill>
                  <a:srgbClr val="FF3300"/>
                </a:solidFill>
              </a:rPr>
              <a:t>[</a:t>
            </a:r>
            <a:r>
              <a:rPr lang="en-US" i="1" smtClean="0">
                <a:solidFill>
                  <a:srgbClr val="0033CC"/>
                </a:solidFill>
              </a:rPr>
              <a:t>charRange</a:t>
            </a:r>
            <a:r>
              <a:rPr lang="en-US" smtClean="0">
                <a:solidFill>
                  <a:srgbClr val="FF3300"/>
                </a:solidFill>
              </a:rPr>
              <a:t>]{</a:t>
            </a:r>
            <a:r>
              <a:rPr lang="en-US" i="1" smtClean="0">
                <a:solidFill>
                  <a:srgbClr val="0033CC"/>
                </a:solidFill>
              </a:rPr>
              <a:t>X</a:t>
            </a:r>
            <a:r>
              <a:rPr lang="en-US" smtClean="0">
                <a:solidFill>
                  <a:srgbClr val="FF3300"/>
                </a:solidFill>
              </a:rPr>
              <a:t>}</a:t>
            </a:r>
            <a:r>
              <a:rPr lang="en-US" smtClean="0"/>
              <a:t> - </a:t>
            </a:r>
            <a:r>
              <a:rPr lang="en-US" i="1" smtClean="0">
                <a:solidFill>
                  <a:srgbClr val="0033CC"/>
                </a:solidFill>
              </a:rPr>
              <a:t>X</a:t>
            </a:r>
            <a:r>
              <a:rPr lang="en-US" smtClean="0"/>
              <a:t> characters in </a:t>
            </a:r>
            <a:r>
              <a:rPr lang="en-US" i="1" smtClean="0">
                <a:solidFill>
                  <a:srgbClr val="0033CC"/>
                </a:solidFill>
              </a:rPr>
              <a:t>charRange</a:t>
            </a:r>
            <a:r>
              <a:rPr lang="en-US" smtClean="0"/>
              <a:t>, which can be any combination of </a:t>
            </a:r>
            <a:r>
              <a:rPr lang="en-US" smtClean="0">
                <a:solidFill>
                  <a:srgbClr val="FF3300"/>
                </a:solidFill>
              </a:rPr>
              <a:t>0-9</a:t>
            </a:r>
            <a:r>
              <a:rPr lang="en-US" smtClean="0"/>
              <a:t>, </a:t>
            </a:r>
            <a:r>
              <a:rPr lang="en-US" smtClean="0">
                <a:solidFill>
                  <a:srgbClr val="FF3300"/>
                </a:solidFill>
              </a:rPr>
              <a:t>a-z</a:t>
            </a:r>
            <a:r>
              <a:rPr lang="en-US" smtClean="0"/>
              <a:t>, and </a:t>
            </a:r>
            <a:r>
              <a:rPr lang="en-US" smtClean="0">
                <a:solidFill>
                  <a:srgbClr val="FF3300"/>
                </a:solidFill>
              </a:rPr>
              <a:t>A-Z</a:t>
            </a:r>
          </a:p>
          <a:p>
            <a:pPr lvl="1"/>
            <a:r>
              <a:rPr lang="en-US" smtClean="0">
                <a:solidFill>
                  <a:srgbClr val="FF3300"/>
                </a:solidFill>
              </a:rPr>
              <a:t>[</a:t>
            </a:r>
            <a:r>
              <a:rPr lang="en-US" i="1" smtClean="0">
                <a:solidFill>
                  <a:srgbClr val="0033CC"/>
                </a:solidFill>
              </a:rPr>
              <a:t>charRange</a:t>
            </a:r>
            <a:r>
              <a:rPr lang="en-US" smtClean="0">
                <a:solidFill>
                  <a:srgbClr val="FF3300"/>
                </a:solidFill>
              </a:rPr>
              <a:t>]{</a:t>
            </a:r>
            <a:r>
              <a:rPr lang="en-US" i="1" smtClean="0">
                <a:solidFill>
                  <a:srgbClr val="0033CC"/>
                </a:solidFill>
              </a:rPr>
              <a:t>X</a:t>
            </a:r>
            <a:r>
              <a:rPr lang="en-US" smtClean="0">
                <a:solidFill>
                  <a:srgbClr val="FF3300"/>
                </a:solidFill>
              </a:rPr>
              <a:t>, </a:t>
            </a:r>
            <a:r>
              <a:rPr lang="en-US" i="1" smtClean="0">
                <a:solidFill>
                  <a:srgbClr val="0033CC"/>
                </a:solidFill>
              </a:rPr>
              <a:t>Y</a:t>
            </a:r>
            <a:r>
              <a:rPr lang="en-US" smtClean="0">
                <a:solidFill>
                  <a:srgbClr val="FF3300"/>
                </a:solidFill>
              </a:rPr>
              <a:t>}</a:t>
            </a:r>
            <a:r>
              <a:rPr lang="en-US" smtClean="0"/>
              <a:t> - From </a:t>
            </a:r>
            <a:r>
              <a:rPr lang="en-US" i="1" smtClean="0">
                <a:solidFill>
                  <a:srgbClr val="0033CC"/>
                </a:solidFill>
              </a:rPr>
              <a:t>X</a:t>
            </a:r>
            <a:r>
              <a:rPr lang="en-US" smtClean="0"/>
              <a:t> to </a:t>
            </a:r>
            <a:r>
              <a:rPr lang="en-US" i="1" smtClean="0">
                <a:solidFill>
                  <a:srgbClr val="0033CC"/>
                </a:solidFill>
              </a:rPr>
              <a:t>Y</a:t>
            </a:r>
            <a:r>
              <a:rPr lang="en-US" smtClean="0"/>
              <a:t> characters in </a:t>
            </a:r>
            <a:r>
              <a:rPr lang="en-US" i="1" smtClean="0">
                <a:solidFill>
                  <a:srgbClr val="0033CC"/>
                </a:solidFill>
              </a:rPr>
              <a:t>charRange</a:t>
            </a:r>
          </a:p>
          <a:p>
            <a:pPr lvl="1"/>
            <a:r>
              <a:rPr lang="en-US" smtClean="0">
                <a:solidFill>
                  <a:srgbClr val="FF3300"/>
                </a:solidFill>
              </a:rPr>
              <a:t>.+ </a:t>
            </a:r>
            <a:r>
              <a:rPr lang="en-US" smtClean="0"/>
              <a:t>- Any non-empty string</a:t>
            </a:r>
          </a:p>
          <a:p>
            <a:pPr lvl="1"/>
            <a:r>
              <a:rPr lang="en-US" smtClean="0">
                <a:solidFill>
                  <a:srgbClr val="FF3300"/>
                </a:solidFill>
              </a:rPr>
              <a:t>\.</a:t>
            </a:r>
            <a:r>
              <a:rPr lang="en-US" smtClean="0"/>
              <a:t> - A period (the "\" is an escape character)</a:t>
            </a:r>
          </a:p>
          <a:p>
            <a:pPr lvl="1"/>
            <a:r>
              <a:rPr lang="en-US" smtClean="0"/>
              <a:t>Most other characters (such as -) are treated as literals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657600"/>
            <a:ext cx="5900854" cy="19050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918272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Validator def: Input Mask</a:t>
            </a:r>
          </a:p>
        </p:txBody>
      </p:sp>
      <p:sp>
        <p:nvSpPr>
          <p:cNvPr id="16387" name="Rectangle 3"/>
          <p:cNvSpPr>
            <a:spLocks noGrp="1" noChangeArrowheads="1"/>
          </p:cNvSpPr>
          <p:nvPr>
            <p:ph idx="1"/>
          </p:nvPr>
        </p:nvSpPr>
        <p:spPr/>
        <p:txBody>
          <a:bodyPr/>
          <a:lstStyle/>
          <a:p>
            <a:pPr>
              <a:buFont typeface="Arial" charset="0"/>
              <a:buChar char="•"/>
            </a:pPr>
            <a:r>
              <a:rPr lang="en-US" dirty="0" smtClean="0"/>
              <a:t>Syntax for input masks:</a:t>
            </a:r>
          </a:p>
          <a:p>
            <a:pPr lvl="1"/>
            <a:r>
              <a:rPr lang="en-US" dirty="0" smtClean="0">
                <a:solidFill>
                  <a:srgbClr val="FF3300"/>
                </a:solidFill>
              </a:rPr>
              <a:t>#</a:t>
            </a:r>
            <a:r>
              <a:rPr lang="en-US" dirty="0" smtClean="0"/>
              <a:t> - Any characters the user can type</a:t>
            </a:r>
          </a:p>
          <a:p>
            <a:pPr lvl="2"/>
            <a:r>
              <a:rPr lang="en-US" dirty="0" smtClean="0"/>
              <a:t>Rendered in UI as a "."</a:t>
            </a:r>
          </a:p>
          <a:p>
            <a:pPr lvl="1"/>
            <a:r>
              <a:rPr lang="en-US" dirty="0" smtClean="0"/>
              <a:t>All other characters (such as -) are treated as literals</a:t>
            </a:r>
            <a:br>
              <a:rPr lang="en-US" dirty="0" smtClean="0"/>
            </a:br>
            <a:endParaRPr lang="en-US" dirty="0" smtClean="0"/>
          </a:p>
          <a:p>
            <a:pPr>
              <a:buFont typeface="Arial" charset="0"/>
              <a:buChar char="•"/>
            </a:pPr>
            <a:r>
              <a:rPr lang="en-US" dirty="0" smtClean="0"/>
              <a:t>To specify no input mask, use</a:t>
            </a:r>
            <a:r>
              <a:rPr lang="en-US" dirty="0" smtClean="0">
                <a:solidFill>
                  <a:srgbClr val="FF3300"/>
                </a:solidFill>
              </a:rPr>
              <a:t> ""</a:t>
            </a:r>
            <a:endParaRPr lang="en-US" dirty="0" smtClean="0"/>
          </a:p>
        </p:txBody>
      </p:sp>
      <p:pic>
        <p:nvPicPr>
          <p:cNvPr id="16389" name="Picture 5" descr="Input mask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8200" y="2665413"/>
            <a:ext cx="2998788" cy="67786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6390" name="Picture 6" descr="Input mask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0263" y="1230313"/>
            <a:ext cx="1736725" cy="6699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3657600"/>
            <a:ext cx="5900854" cy="19050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530390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95300" y="120650"/>
            <a:ext cx="8359775" cy="742950"/>
          </a:xfrm>
        </p:spPr>
        <p:txBody>
          <a:bodyPr/>
          <a:lstStyle/>
          <a:p>
            <a:pPr eaLnBrk="1" hangingPunct="1"/>
            <a:r>
              <a:rPr lang="en-US" dirty="0" smtClean="0"/>
              <a:t>Step 3: Associate validator with entity field (1)</a:t>
            </a:r>
          </a:p>
        </p:txBody>
      </p:sp>
      <p:sp>
        <p:nvSpPr>
          <p:cNvPr id="17411" name="Rectangle 3"/>
          <p:cNvSpPr>
            <a:spLocks noGrp="1" noChangeArrowheads="1"/>
          </p:cNvSpPr>
          <p:nvPr>
            <p:ph idx="1"/>
          </p:nvPr>
        </p:nvSpPr>
        <p:spPr/>
        <p:txBody>
          <a:bodyPr/>
          <a:lstStyle/>
          <a:p>
            <a:pPr>
              <a:buFont typeface="Arial" charset="0"/>
              <a:buChar char="•"/>
            </a:pPr>
            <a:r>
              <a:rPr lang="en-US" dirty="0" smtClean="0"/>
              <a:t>For custom fields (fields not declared in base app), add the field using the Entity editor</a:t>
            </a:r>
            <a:endParaRPr lang="en-US" dirty="0" smtClean="0">
              <a:solidFill>
                <a:srgbClr val="FF3300"/>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863" y="2205038"/>
            <a:ext cx="8294687" cy="24479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bwMode="auto">
          <a:xfrm>
            <a:off x="685800" y="3733800"/>
            <a:ext cx="3124200" cy="152400"/>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18815491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95300" y="120650"/>
            <a:ext cx="8328025" cy="742950"/>
          </a:xfrm>
        </p:spPr>
        <p:txBody>
          <a:bodyPr/>
          <a:lstStyle/>
          <a:p>
            <a:pPr eaLnBrk="1" hangingPunct="1"/>
            <a:r>
              <a:rPr lang="en-US" smtClean="0"/>
              <a:t>Step 3: Associate validator with entity field (2)</a:t>
            </a:r>
          </a:p>
        </p:txBody>
      </p:sp>
      <p:sp>
        <p:nvSpPr>
          <p:cNvPr id="18435" name="Rectangle 3"/>
          <p:cNvSpPr>
            <a:spLocks noGrp="1" noChangeArrowheads="1"/>
          </p:cNvSpPr>
          <p:nvPr>
            <p:ph idx="1"/>
          </p:nvPr>
        </p:nvSpPr>
        <p:spPr>
          <a:xfrm>
            <a:off x="519113" y="914400"/>
            <a:ext cx="8318500" cy="4217437"/>
          </a:xfrm>
        </p:spPr>
        <p:txBody>
          <a:bodyPr/>
          <a:lstStyle/>
          <a:p>
            <a:pPr>
              <a:buFont typeface="Arial" charset="0"/>
              <a:buChar char="•"/>
            </a:pPr>
            <a:r>
              <a:rPr lang="en-US" dirty="0" smtClean="0"/>
              <a:t>Associate the validator with the entity field in the entity file using the Entity editor</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863" y="2205038"/>
            <a:ext cx="8294687" cy="24479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bwMode="auto">
          <a:xfrm>
            <a:off x="685800" y="4097708"/>
            <a:ext cx="3810000" cy="228600"/>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55491932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Step 4: Deploy changes</a:t>
            </a:r>
          </a:p>
        </p:txBody>
      </p:sp>
      <p:sp>
        <p:nvSpPr>
          <p:cNvPr id="19459" name="Rectangle 3"/>
          <p:cNvSpPr>
            <a:spLocks noGrp="1" noChangeArrowheads="1"/>
          </p:cNvSpPr>
          <p:nvPr>
            <p:ph idx="1"/>
          </p:nvPr>
        </p:nvSpPr>
        <p:spPr/>
        <p:txBody>
          <a:bodyPr/>
          <a:lstStyle/>
          <a:p>
            <a:pPr>
              <a:buFont typeface="Arial" charset="0"/>
              <a:buChar char="•"/>
            </a:pPr>
            <a:r>
              <a:rPr lang="en-US" smtClean="0"/>
              <a:t>New and modified field validators are data model changes</a:t>
            </a:r>
          </a:p>
          <a:p>
            <a:pPr lvl="1"/>
            <a:r>
              <a:rPr lang="en-US" smtClean="0"/>
              <a:t>To deploy data model changes, restart application server</a:t>
            </a:r>
          </a:p>
          <a:p>
            <a:pPr>
              <a:buFont typeface="Arial" charset="0"/>
              <a:buChar char="•"/>
            </a:pPr>
            <a:r>
              <a:rPr lang="en-US" smtClean="0"/>
              <a:t>Field validators are not listed in Data Dictionary</a:t>
            </a:r>
          </a:p>
          <a:p>
            <a:pPr lvl="1"/>
            <a:endParaRPr lang="en-US" smtClean="0"/>
          </a:p>
          <a:p>
            <a:pPr lvl="1"/>
            <a:endParaRPr lang="en-US" smtClean="0"/>
          </a:p>
        </p:txBody>
      </p:sp>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229" y="2486359"/>
            <a:ext cx="7901952" cy="3515213"/>
          </a:xfrm>
          <a:prstGeom prst="rect">
            <a:avLst/>
          </a:prstGeom>
          <a:noFill/>
          <a:ln w="1270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bwMode="auto">
          <a:xfrm>
            <a:off x="621890" y="2724539"/>
            <a:ext cx="6077489" cy="335902"/>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00607607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Lesson outline</a:t>
            </a:r>
          </a:p>
        </p:txBody>
      </p:sp>
      <p:sp>
        <p:nvSpPr>
          <p:cNvPr id="20483" name="Rectangle 3"/>
          <p:cNvSpPr>
            <a:spLocks noGrp="1" noChangeArrowheads="1"/>
          </p:cNvSpPr>
          <p:nvPr>
            <p:ph idx="1"/>
          </p:nvPr>
        </p:nvSpPr>
        <p:spPr/>
        <p:txBody>
          <a:bodyPr/>
          <a:lstStyle/>
          <a:p>
            <a:pPr>
              <a:lnSpc>
                <a:spcPct val="150000"/>
              </a:lnSpc>
              <a:buFont typeface="Arial" charset="0"/>
              <a:buChar char="•"/>
            </a:pPr>
            <a:r>
              <a:rPr lang="en-US" sz="2800" dirty="0" smtClean="0">
                <a:solidFill>
                  <a:srgbClr val="C0C0C0"/>
                </a:solidFill>
              </a:rPr>
              <a:t>Field-level validation in data model</a:t>
            </a:r>
          </a:p>
          <a:p>
            <a:pPr>
              <a:lnSpc>
                <a:spcPct val="150000"/>
              </a:lnSpc>
              <a:buFont typeface="Arial" charset="0"/>
              <a:buChar char="•"/>
            </a:pPr>
            <a:r>
              <a:rPr lang="en-US" sz="2800" dirty="0" smtClean="0"/>
              <a:t>Field-level validation in UI</a:t>
            </a:r>
          </a:p>
          <a:p>
            <a:pPr>
              <a:lnSpc>
                <a:spcPct val="150000"/>
              </a:lnSpc>
              <a:buFont typeface="Arial" charset="0"/>
              <a:buChar char="•"/>
            </a:pPr>
            <a:r>
              <a:rPr lang="en-US" sz="2800" dirty="0">
                <a:solidFill>
                  <a:srgbClr val="C0C0C0"/>
                </a:solidFill>
              </a:rPr>
              <a:t>Input mask and validation enhancements</a:t>
            </a:r>
          </a:p>
          <a:p>
            <a:pPr>
              <a:lnSpc>
                <a:spcPct val="150000"/>
              </a:lnSpc>
              <a:buFont typeface="Arial" charset="0"/>
              <a:buChar char="•"/>
            </a:pPr>
            <a:endParaRPr lang="en-US" sz="2800" dirty="0" smtClean="0"/>
          </a:p>
          <a:p>
            <a:pPr>
              <a:lnSpc>
                <a:spcPct val="150000"/>
              </a:lnSpc>
              <a:buFont typeface="Arial" charset="0"/>
              <a:buChar char="•"/>
            </a:pPr>
            <a:endParaRPr lang="en-US" sz="2800" dirty="0" smtClean="0"/>
          </a:p>
        </p:txBody>
      </p:sp>
    </p:spTree>
    <p:extLst>
      <p:ext uri="{BB962C8B-B14F-4D97-AF65-F5344CB8AC3E}">
        <p14:creationId xmlns:p14="http://schemas.microsoft.com/office/powerpoint/2010/main" val="214579978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1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9065" y="799464"/>
            <a:ext cx="4476750" cy="5438775"/>
          </a:xfrm>
          <a:prstGeom prst="rect">
            <a:avLst/>
          </a:prstGeom>
          <a:noFill/>
          <a:ln w="1270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6" name="Rectangle 2"/>
          <p:cNvSpPr>
            <a:spLocks noGrp="1" noChangeArrowheads="1"/>
          </p:cNvSpPr>
          <p:nvPr>
            <p:ph type="title"/>
          </p:nvPr>
        </p:nvSpPr>
        <p:spPr/>
        <p:txBody>
          <a:bodyPr/>
          <a:lstStyle/>
          <a:p>
            <a:pPr eaLnBrk="1" hangingPunct="1"/>
            <a:r>
              <a:rPr lang="en-US" smtClean="0"/>
              <a:t>Field-level validation in the user interface</a:t>
            </a:r>
          </a:p>
        </p:txBody>
      </p:sp>
      <p:sp>
        <p:nvSpPr>
          <p:cNvPr id="21507" name="Rectangle 3"/>
          <p:cNvSpPr>
            <a:spLocks noGrp="1" noChangeArrowheads="1"/>
          </p:cNvSpPr>
          <p:nvPr>
            <p:ph idx="1"/>
          </p:nvPr>
        </p:nvSpPr>
        <p:spPr>
          <a:xfrm>
            <a:off x="519113" y="914400"/>
            <a:ext cx="3160712" cy="5486400"/>
          </a:xfrm>
        </p:spPr>
        <p:txBody>
          <a:bodyPr/>
          <a:lstStyle/>
          <a:p>
            <a:pPr>
              <a:buFont typeface="Arial" charset="0"/>
              <a:buChar char="•"/>
            </a:pPr>
            <a:r>
              <a:rPr lang="en-US" dirty="0" smtClean="0"/>
              <a:t>Implemented by logic tied to given atomic widget</a:t>
            </a:r>
          </a:p>
          <a:p>
            <a:pPr>
              <a:buFont typeface="Arial" charset="0"/>
              <a:buChar char="•"/>
            </a:pPr>
            <a:r>
              <a:rPr lang="en-US" dirty="0" smtClean="0"/>
              <a:t>Useful when:</a:t>
            </a:r>
          </a:p>
          <a:p>
            <a:pPr lvl="1"/>
            <a:r>
              <a:rPr lang="en-US" dirty="0" smtClean="0"/>
              <a:t>You want the same field to be treated differently in different parts of application, or</a:t>
            </a:r>
          </a:p>
          <a:p>
            <a:pPr lvl="1"/>
            <a:r>
              <a:rPr lang="en-US" dirty="0" smtClean="0"/>
              <a:t>Logic is simple enough that it makes sense to store it at UI level</a:t>
            </a:r>
          </a:p>
        </p:txBody>
      </p:sp>
      <p:sp>
        <p:nvSpPr>
          <p:cNvPr id="21509" name="AutoShape 5"/>
          <p:cNvSpPr>
            <a:spLocks noChangeArrowheads="1"/>
          </p:cNvSpPr>
          <p:nvPr/>
        </p:nvSpPr>
        <p:spPr bwMode="auto">
          <a:xfrm>
            <a:off x="5699759" y="5840730"/>
            <a:ext cx="2567623" cy="397509"/>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1510" name="Line 6"/>
          <p:cNvSpPr>
            <a:spLocks noChangeShapeType="1"/>
          </p:cNvSpPr>
          <p:nvPr/>
        </p:nvSpPr>
        <p:spPr bwMode="auto">
          <a:xfrm flipH="1" flipV="1">
            <a:off x="4663439" y="2271393"/>
            <a:ext cx="1051559" cy="3584576"/>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35756786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4114800"/>
            <a:ext cx="7961313" cy="914400"/>
          </a:xfrm>
          <a:prstGeom prst="rect">
            <a:avLst/>
          </a:prstGeom>
          <a:noFill/>
          <a:ln>
            <a:solidFill>
              <a:schemeClr val="bg1"/>
            </a:solidFill>
          </a:ln>
        </p:spPr>
        <p:txBody>
          <a:bodyPr wrap="none" rtlCol="0">
            <a:noAutofit/>
          </a:bodyPr>
          <a:lstStyle/>
          <a:p>
            <a:r>
              <a:rPr lang="en-US" sz="1400" b="1" dirty="0" smtClean="0">
                <a:solidFill>
                  <a:schemeClr val="bg1"/>
                </a:solidFill>
                <a:latin typeface="Courier New" pitchFamily="49" charset="0"/>
                <a:cs typeface="Courier New" pitchFamily="49" charset="0"/>
              </a:rPr>
              <a:t>(</a:t>
            </a:r>
            <a:r>
              <a:rPr lang="en-US" sz="1400" b="1" dirty="0" err="1" smtClean="0">
                <a:solidFill>
                  <a:schemeClr val="bg1"/>
                </a:solidFill>
                <a:latin typeface="Courier New" pitchFamily="49" charset="0"/>
                <a:cs typeface="Courier New" pitchFamily="49" charset="0"/>
              </a:rPr>
              <a:t>anABContact</a:t>
            </a:r>
            <a:r>
              <a:rPr lang="en-US" sz="1400" b="1" dirty="0" smtClean="0">
                <a:solidFill>
                  <a:schemeClr val="bg1"/>
                </a:solidFill>
                <a:latin typeface="Courier New" pitchFamily="49" charset="0"/>
                <a:cs typeface="Courier New" pitchFamily="49" charset="0"/>
              </a:rPr>
              <a:t> as </a:t>
            </a:r>
            <a:r>
              <a:rPr lang="en-US" sz="1400" b="1" dirty="0" err="1" smtClean="0">
                <a:solidFill>
                  <a:schemeClr val="bg1"/>
                </a:solidFill>
                <a:latin typeface="Courier New" pitchFamily="49" charset="0"/>
                <a:cs typeface="Courier New" pitchFamily="49" charset="0"/>
              </a:rPr>
              <a:t>ABPerson</a:t>
            </a:r>
            <a:r>
              <a:rPr lang="en-US" sz="1400" b="1" dirty="0" smtClean="0">
                <a:solidFill>
                  <a:schemeClr val="bg1"/>
                </a:solidFill>
                <a:latin typeface="Courier New" pitchFamily="49" charset="0"/>
                <a:cs typeface="Courier New" pitchFamily="49" charset="0"/>
              </a:rPr>
              <a:t>).</a:t>
            </a:r>
            <a:r>
              <a:rPr lang="en-US" sz="1400" b="1" dirty="0" err="1" smtClean="0">
                <a:solidFill>
                  <a:schemeClr val="bg1"/>
                </a:solidFill>
                <a:latin typeface="Courier New" pitchFamily="49" charset="0"/>
                <a:cs typeface="Courier New" pitchFamily="49" charset="0"/>
              </a:rPr>
              <a:t>DateOfBirth</a:t>
            </a:r>
            <a:r>
              <a:rPr lang="en-US" sz="1400" b="1" dirty="0" smtClean="0">
                <a:solidFill>
                  <a:schemeClr val="bg1"/>
                </a:solidFill>
                <a:latin typeface="Courier New" pitchFamily="49" charset="0"/>
                <a:cs typeface="Courier New" pitchFamily="49" charset="0"/>
              </a:rPr>
              <a:t> &gt; </a:t>
            </a:r>
            <a:r>
              <a:rPr lang="en-US" sz="1400" b="1" dirty="0" err="1" smtClean="0">
                <a:solidFill>
                  <a:schemeClr val="bg1"/>
                </a:solidFill>
                <a:latin typeface="Courier New" pitchFamily="49" charset="0"/>
                <a:cs typeface="Courier New" pitchFamily="49" charset="0"/>
              </a:rPr>
              <a:t>gw.api.util.DateUtil.currentDate</a:t>
            </a:r>
            <a:r>
              <a:rPr lang="en-US" sz="1400" b="1" dirty="0" smtClean="0">
                <a:solidFill>
                  <a:schemeClr val="bg1"/>
                </a:solidFill>
                <a:latin typeface="Courier New" pitchFamily="49" charset="0"/>
                <a:cs typeface="Courier New" pitchFamily="49" charset="0"/>
              </a:rPr>
              <a:t>() </a:t>
            </a:r>
          </a:p>
          <a:p>
            <a:r>
              <a:rPr lang="en-US" sz="1400" b="1" dirty="0" smtClean="0">
                <a:solidFill>
                  <a:schemeClr val="bg1"/>
                </a:solidFill>
                <a:latin typeface="Courier New" pitchFamily="49" charset="0"/>
                <a:cs typeface="Courier New" pitchFamily="49" charset="0"/>
              </a:rPr>
              <a:t>	? </a:t>
            </a:r>
            <a:r>
              <a:rPr lang="en-US" sz="1400" b="1" dirty="0" err="1" smtClean="0">
                <a:solidFill>
                  <a:schemeClr val="bg1"/>
                </a:solidFill>
                <a:latin typeface="Courier New" pitchFamily="49" charset="0"/>
                <a:cs typeface="Courier New" pitchFamily="49" charset="0"/>
              </a:rPr>
              <a:t>displaykey.Training.ValidationErrorFutureDOB</a:t>
            </a:r>
            <a:r>
              <a:rPr lang="en-US" sz="1400" b="1" dirty="0" smtClean="0">
                <a:solidFill>
                  <a:schemeClr val="bg1"/>
                </a:solidFill>
                <a:latin typeface="Courier New" pitchFamily="49" charset="0"/>
                <a:cs typeface="Courier New" pitchFamily="49" charset="0"/>
              </a:rPr>
              <a:t> </a:t>
            </a:r>
          </a:p>
          <a:p>
            <a:r>
              <a:rPr lang="en-US" sz="1400" b="1" dirty="0" smtClean="0">
                <a:solidFill>
                  <a:schemeClr val="bg1"/>
                </a:solidFill>
                <a:latin typeface="Courier New" pitchFamily="49" charset="0"/>
                <a:cs typeface="Courier New" pitchFamily="49" charset="0"/>
              </a:rPr>
              <a:t>	: null</a:t>
            </a:r>
            <a:endParaRPr lang="en-US" sz="1400" b="1" dirty="0" smtClean="0">
              <a:solidFill>
                <a:schemeClr val="bg1"/>
              </a:solidFill>
              <a:latin typeface="Courier New" pitchFamily="49" charset="0"/>
              <a:cs typeface="Courier New" pitchFamily="49" charset="0"/>
            </a:endParaRPr>
          </a:p>
        </p:txBody>
      </p:sp>
      <p:pic>
        <p:nvPicPr>
          <p:cNvPr id="2253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7963" y="3025775"/>
            <a:ext cx="432435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22532" name="Rectangle 2"/>
          <p:cNvSpPr>
            <a:spLocks noGrp="1" noChangeArrowheads="1"/>
          </p:cNvSpPr>
          <p:nvPr>
            <p:ph type="title"/>
          </p:nvPr>
        </p:nvSpPr>
        <p:spPr/>
        <p:txBody>
          <a:bodyPr/>
          <a:lstStyle/>
          <a:p>
            <a:pPr eaLnBrk="1" hangingPunct="1"/>
            <a:r>
              <a:rPr lang="en-US" smtClean="0"/>
              <a:t>Validation expression</a:t>
            </a:r>
          </a:p>
        </p:txBody>
      </p:sp>
      <p:sp>
        <p:nvSpPr>
          <p:cNvPr id="22533" name="Rectangle 3"/>
          <p:cNvSpPr>
            <a:spLocks noGrp="1" noChangeArrowheads="1"/>
          </p:cNvSpPr>
          <p:nvPr>
            <p:ph idx="1"/>
          </p:nvPr>
        </p:nvSpPr>
        <p:spPr/>
        <p:txBody>
          <a:bodyPr/>
          <a:lstStyle/>
          <a:p>
            <a:pPr>
              <a:buFont typeface="Arial" charset="0"/>
              <a:buChar char="•"/>
            </a:pPr>
            <a:r>
              <a:rPr lang="en-US" smtClean="0"/>
              <a:t>A </a:t>
            </a:r>
            <a:r>
              <a:rPr lang="en-US" b="1" smtClean="0"/>
              <a:t>validation expression</a:t>
            </a:r>
            <a:r>
              <a:rPr lang="en-US" smtClean="0"/>
              <a:t> is an expression associated with a single atomic widget that implements field-level validation</a:t>
            </a:r>
          </a:p>
          <a:p>
            <a:pPr lvl="1"/>
            <a:r>
              <a:rPr lang="en-US" smtClean="0"/>
              <a:t>If expression returns NULL, save is allowed</a:t>
            </a:r>
          </a:p>
          <a:p>
            <a:pPr lvl="1"/>
            <a:r>
              <a:rPr lang="en-US" smtClean="0"/>
              <a:t>If expression returns string (an error message), then save is prevented, field is flagged, and message is displayed at top of screen</a:t>
            </a:r>
          </a:p>
          <a:p>
            <a:pPr>
              <a:buFont typeface="Arial" charset="0"/>
              <a:buChar char="•"/>
            </a:pPr>
            <a:r>
              <a:rPr lang="en-US" smtClean="0"/>
              <a:t>Example:</a:t>
            </a:r>
          </a:p>
        </p:txBody>
      </p:sp>
      <p:sp>
        <p:nvSpPr>
          <p:cNvPr id="22534" name="Line 16"/>
          <p:cNvSpPr>
            <a:spLocks noChangeShapeType="1"/>
          </p:cNvSpPr>
          <p:nvPr/>
        </p:nvSpPr>
        <p:spPr bwMode="auto">
          <a:xfrm>
            <a:off x="6278563" y="4486275"/>
            <a:ext cx="315912"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5" name="Line 17"/>
          <p:cNvSpPr>
            <a:spLocks noChangeShapeType="1"/>
          </p:cNvSpPr>
          <p:nvPr/>
        </p:nvSpPr>
        <p:spPr bwMode="auto">
          <a:xfrm flipV="1">
            <a:off x="6594475" y="3392488"/>
            <a:ext cx="0" cy="109061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36" name="Text Box 18"/>
          <p:cNvSpPr txBox="1">
            <a:spLocks noChangeArrowheads="1"/>
          </p:cNvSpPr>
          <p:nvPr/>
        </p:nvSpPr>
        <p:spPr bwMode="auto">
          <a:xfrm>
            <a:off x="6700838" y="3589338"/>
            <a:ext cx="1968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save prevented</a:t>
            </a:r>
          </a:p>
        </p:txBody>
      </p:sp>
      <p:sp>
        <p:nvSpPr>
          <p:cNvPr id="22537" name="Text Box 19"/>
          <p:cNvSpPr txBox="1">
            <a:spLocks noChangeArrowheads="1"/>
          </p:cNvSpPr>
          <p:nvPr/>
        </p:nvSpPr>
        <p:spPr bwMode="auto">
          <a:xfrm>
            <a:off x="6770688" y="5065713"/>
            <a:ext cx="1968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009900"/>
                </a:solidFill>
              </a:rPr>
              <a:t>save allowed</a:t>
            </a:r>
          </a:p>
        </p:txBody>
      </p:sp>
      <p:sp>
        <p:nvSpPr>
          <p:cNvPr id="22538" name="Line 20"/>
          <p:cNvSpPr>
            <a:spLocks noChangeShapeType="1"/>
          </p:cNvSpPr>
          <p:nvPr/>
        </p:nvSpPr>
        <p:spPr bwMode="auto">
          <a:xfrm>
            <a:off x="1952625" y="4682384"/>
            <a:ext cx="4659313" cy="0"/>
          </a:xfrm>
          <a:prstGeom prst="line">
            <a:avLst/>
          </a:prstGeom>
          <a:noFill/>
          <a:ln w="19050">
            <a:solidFill>
              <a:srgbClr val="0099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39" name="Line 21"/>
          <p:cNvSpPr>
            <a:spLocks noChangeShapeType="1"/>
          </p:cNvSpPr>
          <p:nvPr/>
        </p:nvSpPr>
        <p:spPr bwMode="auto">
          <a:xfrm>
            <a:off x="6611938" y="4682384"/>
            <a:ext cx="0" cy="650875"/>
          </a:xfrm>
          <a:prstGeom prst="line">
            <a:avLst/>
          </a:prstGeom>
          <a:noFill/>
          <a:ln w="1905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extLst>
      <p:ext uri="{BB962C8B-B14F-4D97-AF65-F5344CB8AC3E}">
        <p14:creationId xmlns:p14="http://schemas.microsoft.com/office/powerpoint/2010/main" val="59304802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dirty="0" smtClean="0"/>
              <a:t>By the end of this lesson, you should be able to:</a:t>
            </a:r>
          </a:p>
          <a:p>
            <a:pPr lvl="1" eaLnBrk="1" hangingPunct="1"/>
            <a:r>
              <a:rPr lang="en-US" dirty="0" smtClean="0"/>
              <a:t>Implement field-level validation in the data model</a:t>
            </a:r>
          </a:p>
          <a:p>
            <a:pPr lvl="1" eaLnBrk="1" hangingPunct="1"/>
            <a:r>
              <a:rPr lang="en-US" dirty="0" smtClean="0"/>
              <a:t>Implement field-level validation in the user interface</a:t>
            </a:r>
          </a:p>
          <a:p>
            <a:pPr lvl="1" eaLnBrk="1" hangingPunct="1"/>
            <a:r>
              <a:rPr lang="en-US" dirty="0" smtClean="0"/>
              <a:t>Implement input masks to guide user input</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extLst>
      <p:ext uri="{BB962C8B-B14F-4D97-AF65-F5344CB8AC3E}">
        <p14:creationId xmlns:p14="http://schemas.microsoft.com/office/powerpoint/2010/main" val="30673330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smtClean="0"/>
              <a:t>The validationExpression attribute</a:t>
            </a:r>
          </a:p>
        </p:txBody>
      </p:sp>
      <p:sp>
        <p:nvSpPr>
          <p:cNvPr id="23556" name="Rectangle 3"/>
          <p:cNvSpPr>
            <a:spLocks noGrp="1" noChangeArrowheads="1"/>
          </p:cNvSpPr>
          <p:nvPr>
            <p:ph idx="1"/>
          </p:nvPr>
        </p:nvSpPr>
        <p:spPr>
          <a:xfrm>
            <a:off x="530225" y="914400"/>
            <a:ext cx="8318500" cy="2255520"/>
          </a:xfrm>
        </p:spPr>
        <p:txBody>
          <a:bodyPr/>
          <a:lstStyle/>
          <a:p>
            <a:pPr>
              <a:buFont typeface="Arial" charset="0"/>
              <a:buChar char="•"/>
            </a:pPr>
            <a:r>
              <a:rPr lang="en-US" smtClean="0"/>
              <a:t>Syntax:  	</a:t>
            </a:r>
            <a:r>
              <a:rPr lang="en-US" i="1" smtClean="0">
                <a:solidFill>
                  <a:srgbClr val="0033CC"/>
                </a:solidFill>
              </a:rPr>
              <a:t>condition</a:t>
            </a:r>
            <a:r>
              <a:rPr lang="en-US" smtClean="0">
                <a:solidFill>
                  <a:srgbClr val="FF3300"/>
                </a:solidFill>
              </a:rPr>
              <a:t> ? NULL : </a:t>
            </a:r>
            <a:r>
              <a:rPr lang="en-US" i="1" smtClean="0">
                <a:solidFill>
                  <a:srgbClr val="0033CC"/>
                </a:solidFill>
              </a:rPr>
              <a:t>errorMessage</a:t>
            </a:r>
            <a:r>
              <a:rPr lang="en-US" smtClean="0"/>
              <a:t>, or</a:t>
            </a:r>
            <a:br>
              <a:rPr lang="en-US" smtClean="0"/>
            </a:br>
            <a:r>
              <a:rPr lang="en-US" smtClean="0"/>
              <a:t>		</a:t>
            </a:r>
            <a:r>
              <a:rPr lang="en-US" i="1" smtClean="0">
                <a:solidFill>
                  <a:srgbClr val="0033CC"/>
                </a:solidFill>
              </a:rPr>
              <a:t>condition</a:t>
            </a:r>
            <a:r>
              <a:rPr lang="en-US" smtClean="0">
                <a:solidFill>
                  <a:srgbClr val="FF3300"/>
                </a:solidFill>
              </a:rPr>
              <a:t> ? </a:t>
            </a:r>
            <a:r>
              <a:rPr lang="en-US" i="1" smtClean="0">
                <a:solidFill>
                  <a:srgbClr val="0033CC"/>
                </a:solidFill>
              </a:rPr>
              <a:t>errorMessage</a:t>
            </a:r>
            <a:r>
              <a:rPr lang="en-US" smtClean="0"/>
              <a:t> </a:t>
            </a:r>
            <a:r>
              <a:rPr lang="en-US" smtClean="0">
                <a:solidFill>
                  <a:srgbClr val="FF3300"/>
                </a:solidFill>
              </a:rPr>
              <a:t>: NULL</a:t>
            </a:r>
            <a:br>
              <a:rPr lang="en-US" smtClean="0">
                <a:solidFill>
                  <a:srgbClr val="FF3300"/>
                </a:solidFill>
              </a:rPr>
            </a:br>
            <a:endParaRPr lang="en-US" smtClean="0">
              <a:solidFill>
                <a:srgbClr val="FF3300"/>
              </a:solidFill>
            </a:endParaRPr>
          </a:p>
          <a:p>
            <a:pPr lvl="1"/>
            <a:r>
              <a:rPr lang="en-US" smtClean="0"/>
              <a:t>Typically written using ternary operator</a:t>
            </a:r>
          </a:p>
          <a:p>
            <a:pPr lvl="1"/>
            <a:r>
              <a:rPr lang="en-US" smtClean="0"/>
              <a:t>NULL and error message can come in either order</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1" y="3159930"/>
            <a:ext cx="8763000" cy="2288369"/>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bwMode="auto">
          <a:xfrm>
            <a:off x="533400" y="5020654"/>
            <a:ext cx="8305800" cy="228600"/>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42841173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Field-level validation in data model</a:t>
            </a:r>
          </a:p>
          <a:p>
            <a:r>
              <a:rPr lang="en-US" dirty="0"/>
              <a:t>Field-level validation in UI</a:t>
            </a:r>
          </a:p>
          <a:p>
            <a:r>
              <a:rPr lang="en-US" dirty="0" smtClean="0">
                <a:solidFill>
                  <a:schemeClr val="bg1"/>
                </a:solidFill>
              </a:rPr>
              <a:t>Input </a:t>
            </a:r>
            <a:r>
              <a:rPr lang="en-US" dirty="0">
                <a:solidFill>
                  <a:schemeClr val="bg1"/>
                </a:solidFill>
              </a:rPr>
              <a:t>mask and validation enhancements</a:t>
            </a:r>
          </a:p>
        </p:txBody>
      </p:sp>
    </p:spTree>
    <p:extLst>
      <p:ext uri="{BB962C8B-B14F-4D97-AF65-F5344CB8AC3E}">
        <p14:creationId xmlns:p14="http://schemas.microsoft.com/office/powerpoint/2010/main" val="275435356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33400" y="914400"/>
            <a:ext cx="8153400" cy="2471885"/>
          </a:xfrm>
          <a:prstGeom prst="rect">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581" y="2338535"/>
            <a:ext cx="5000001" cy="6285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085" y="1119335"/>
            <a:ext cx="4985715" cy="485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Input mask </a:t>
            </a:r>
            <a:r>
              <a:rPr lang="en-US" dirty="0" smtClean="0"/>
              <a:t>provides a </a:t>
            </a:r>
            <a:r>
              <a:rPr lang="en-US" dirty="0" smtClean="0"/>
              <a:t>watermark</a:t>
            </a:r>
            <a:endParaRPr lang="en-US" dirty="0"/>
          </a:p>
        </p:txBody>
      </p:sp>
      <p:sp>
        <p:nvSpPr>
          <p:cNvPr id="3" name="Content Placeholder 2"/>
          <p:cNvSpPr>
            <a:spLocks noGrp="1"/>
          </p:cNvSpPr>
          <p:nvPr>
            <p:ph idx="1"/>
          </p:nvPr>
        </p:nvSpPr>
        <p:spPr/>
        <p:txBody>
          <a:bodyPr/>
          <a:lstStyle/>
          <a:p>
            <a:r>
              <a:rPr lang="en-US" dirty="0" smtClean="0"/>
              <a:t>Does NOT restrict user input!</a:t>
            </a:r>
          </a:p>
          <a:p>
            <a:r>
              <a:rPr lang="en-US" kern="1200" dirty="0" smtClean="0">
                <a:latin typeface="Arial" pitchFamily="34" charset="0"/>
                <a:cs typeface="Arial" pitchFamily="34" charset="0"/>
              </a:rPr>
              <a:t>Appears as a watermark in field</a:t>
            </a:r>
          </a:p>
          <a:p>
            <a:pPr lvl="1"/>
            <a:r>
              <a:rPr lang="en-US" kern="1200" dirty="0" smtClean="0">
                <a:latin typeface="Arial" pitchFamily="34" charset="0"/>
                <a:cs typeface="Arial" pitchFamily="34" charset="0"/>
              </a:rPr>
              <a:t>Information only; not part of the data input</a:t>
            </a:r>
          </a:p>
          <a:p>
            <a:pPr lvl="1"/>
            <a:r>
              <a:rPr lang="en-US" kern="1200" dirty="0">
                <a:latin typeface="Arial" pitchFamily="34" charset="0"/>
                <a:cs typeface="Arial" pitchFamily="34" charset="0"/>
              </a:rPr>
              <a:t>Disappears when user enters data in field</a:t>
            </a:r>
          </a:p>
          <a:p>
            <a:r>
              <a:rPr lang="en-US" kern="1200" dirty="0" smtClean="0">
                <a:latin typeface="Arial" pitchFamily="34" charset="0"/>
                <a:cs typeface="Arial" pitchFamily="34" charset="0"/>
              </a:rPr>
              <a:t>Tooltip when user mouse-overs field</a:t>
            </a:r>
          </a:p>
        </p:txBody>
      </p:sp>
      <p:pic>
        <p:nvPicPr>
          <p:cNvPr id="5" name="Picture 4" descr="C:\Users\sluersen\AppData\Local\Temp\SNAGHTML398146c.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8800" y="1433714"/>
            <a:ext cx="1500000" cy="42857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0" name="Picture 2" descr="C:\Users\sluersen\AppData\Local\Temp\SNAGHTML39ba2b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88800" y="2729114"/>
            <a:ext cx="1971429" cy="42857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13421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mask configuration</a:t>
            </a:r>
            <a:endParaRPr lang="en-US" dirty="0"/>
          </a:p>
        </p:txBody>
      </p:sp>
      <p:sp>
        <p:nvSpPr>
          <p:cNvPr id="5" name="Subtitle 4"/>
          <p:cNvSpPr>
            <a:spLocks noGrp="1"/>
          </p:cNvSpPr>
          <p:nvPr>
            <p:ph type="subTitle" idx="10"/>
          </p:nvPr>
        </p:nvSpPr>
        <p:spPr/>
        <p:txBody>
          <a:bodyPr/>
          <a:lstStyle/>
          <a:p>
            <a:r>
              <a:rPr lang="en-US" dirty="0"/>
              <a:t>Entity field </a:t>
            </a:r>
            <a:r>
              <a:rPr lang="en-US" dirty="0" smtClean="0"/>
              <a:t>validator:</a:t>
            </a:r>
            <a:endParaRPr lang="en-US" dirty="0"/>
          </a:p>
        </p:txBody>
      </p:sp>
      <p:sp>
        <p:nvSpPr>
          <p:cNvPr id="6" name="Text Placeholder 5"/>
          <p:cNvSpPr>
            <a:spLocks noGrp="1"/>
          </p:cNvSpPr>
          <p:nvPr>
            <p:ph type="body" sz="quarter" idx="11"/>
          </p:nvPr>
        </p:nvSpPr>
        <p:spPr/>
        <p:txBody>
          <a:bodyPr/>
          <a:lstStyle/>
          <a:p>
            <a:r>
              <a:rPr lang="en-US" dirty="0"/>
              <a:t>User interface (UI) </a:t>
            </a:r>
            <a:r>
              <a:rPr lang="en-US" dirty="0" smtClean="0"/>
              <a:t>widget:</a:t>
            </a:r>
            <a:endParaRPr lang="en-US" dirty="0"/>
          </a:p>
          <a:p>
            <a:endParaRPr lang="en-US" dirty="0"/>
          </a:p>
        </p:txBody>
      </p:sp>
      <p:sp>
        <p:nvSpPr>
          <p:cNvPr id="4" name="Content Placeholder 3"/>
          <p:cNvSpPr>
            <a:spLocks noGrp="1"/>
          </p:cNvSpPr>
          <p:nvPr>
            <p:ph sz="half" idx="2"/>
          </p:nvPr>
        </p:nvSpPr>
        <p:spPr>
          <a:xfrm>
            <a:off x="4754563" y="1458912"/>
            <a:ext cx="4083050" cy="4637088"/>
          </a:xfrm>
        </p:spPr>
        <p:txBody>
          <a:bodyPr/>
          <a:lstStyle/>
          <a:p>
            <a:r>
              <a:rPr lang="en-US" dirty="0" err="1" smtClean="0"/>
              <a:t>inputMask</a:t>
            </a:r>
            <a:r>
              <a:rPr lang="en-US" dirty="0" smtClean="0"/>
              <a:t> </a:t>
            </a:r>
            <a:r>
              <a:rPr lang="en-US" dirty="0"/>
              <a:t>property </a:t>
            </a:r>
          </a:p>
          <a:p>
            <a:pPr lvl="1"/>
            <a:r>
              <a:rPr lang="en-US" dirty="0"/>
              <a:t>Text Input </a:t>
            </a:r>
          </a:p>
          <a:p>
            <a:pPr lvl="1"/>
            <a:r>
              <a:rPr lang="en-US" dirty="0"/>
              <a:t>Cell Input</a:t>
            </a:r>
          </a:p>
          <a:p>
            <a:r>
              <a:rPr lang="en-US" dirty="0"/>
              <a:t>Specify </a:t>
            </a:r>
            <a:r>
              <a:rPr lang="en-US" dirty="0" smtClean="0"/>
              <a:t>an </a:t>
            </a:r>
            <a:r>
              <a:rPr lang="en-US" dirty="0" err="1" smtClean="0"/>
              <a:t>inputMask</a:t>
            </a:r>
            <a:r>
              <a:rPr lang="en-US" dirty="0" smtClean="0"/>
              <a:t> </a:t>
            </a:r>
            <a:r>
              <a:rPr lang="en-US" dirty="0"/>
              <a:t>value</a:t>
            </a:r>
          </a:p>
          <a:p>
            <a:pPr lvl="1"/>
            <a:r>
              <a:rPr lang="en-US" dirty="0"/>
              <a:t>String </a:t>
            </a:r>
            <a:r>
              <a:rPr lang="en-US" dirty="0" smtClean="0"/>
              <a:t>literal or display key</a:t>
            </a:r>
            <a:endParaRPr lang="en-US" dirty="0"/>
          </a:p>
          <a:p>
            <a:pPr lvl="1"/>
            <a:r>
              <a:rPr lang="en-US" dirty="0"/>
              <a:t>Gosu expression</a:t>
            </a:r>
          </a:p>
          <a:p>
            <a:r>
              <a:rPr lang="en-US" dirty="0"/>
              <a:t>Use </a:t>
            </a:r>
            <a:r>
              <a:rPr lang="en-US" dirty="0" smtClean="0"/>
              <a:t>a Gosu </a:t>
            </a:r>
            <a:r>
              <a:rPr lang="en-US" dirty="0"/>
              <a:t>expression for conditional input mask</a:t>
            </a:r>
          </a:p>
          <a:p>
            <a:pPr lvl="1"/>
            <a:r>
              <a:rPr lang="en-US" dirty="0"/>
              <a:t>Evaluated on page (re)render</a:t>
            </a:r>
          </a:p>
          <a:p>
            <a:r>
              <a:rPr lang="en-US" dirty="0" smtClean="0"/>
              <a:t>Extensibility a </a:t>
            </a:r>
            <a:r>
              <a:rPr lang="en-US" dirty="0" smtClean="0"/>
              <a:t>concern</a:t>
            </a:r>
            <a:endParaRPr lang="en-US" dirty="0" smtClean="0"/>
          </a:p>
        </p:txBody>
      </p:sp>
      <p:sp>
        <p:nvSpPr>
          <p:cNvPr id="3" name="Content Placeholder 2"/>
          <p:cNvSpPr>
            <a:spLocks noGrp="1"/>
          </p:cNvSpPr>
          <p:nvPr>
            <p:ph sz="half" idx="1"/>
          </p:nvPr>
        </p:nvSpPr>
        <p:spPr>
          <a:xfrm>
            <a:off x="519113" y="1458912"/>
            <a:ext cx="4083050" cy="4637088"/>
          </a:xfrm>
        </p:spPr>
        <p:txBody>
          <a:bodyPr/>
          <a:lstStyle/>
          <a:p>
            <a:r>
              <a:rPr lang="en-US" dirty="0"/>
              <a:t>Define </a:t>
            </a:r>
            <a:r>
              <a:rPr lang="en-US" dirty="0" smtClean="0"/>
              <a:t>a validator </a:t>
            </a:r>
            <a:r>
              <a:rPr lang="en-US" dirty="0"/>
              <a:t>column parameter for </a:t>
            </a:r>
            <a:r>
              <a:rPr lang="en-US" dirty="0" smtClean="0"/>
              <a:t>the entity</a:t>
            </a:r>
            <a:endParaRPr lang="en-US" dirty="0"/>
          </a:p>
          <a:p>
            <a:r>
              <a:rPr lang="en-US" dirty="0"/>
              <a:t>In fieldvalidators.xml, create </a:t>
            </a:r>
            <a:r>
              <a:rPr lang="en-US" dirty="0" smtClean="0"/>
              <a:t>a &lt;</a:t>
            </a:r>
            <a:r>
              <a:rPr lang="en-US" dirty="0" err="1" smtClean="0"/>
              <a:t>ValidatorDef</a:t>
            </a:r>
            <a:r>
              <a:rPr lang="en-US" dirty="0" smtClean="0"/>
              <a:t> </a:t>
            </a:r>
            <a:r>
              <a:rPr lang="en-US" dirty="0"/>
              <a:t>/&gt;</a:t>
            </a:r>
          </a:p>
          <a:p>
            <a:r>
              <a:rPr lang="en-US" dirty="0"/>
              <a:t>Specify </a:t>
            </a:r>
            <a:r>
              <a:rPr lang="en-US" dirty="0" smtClean="0"/>
              <a:t>an input-mask </a:t>
            </a:r>
            <a:r>
              <a:rPr lang="en-US" dirty="0"/>
              <a:t>attribute value</a:t>
            </a:r>
          </a:p>
          <a:p>
            <a:r>
              <a:rPr lang="en-US" dirty="0" smtClean="0"/>
              <a:t>Localize the </a:t>
            </a:r>
            <a:r>
              <a:rPr lang="en-US" dirty="0"/>
              <a:t>input mask with locale specific </a:t>
            </a:r>
            <a:r>
              <a:rPr lang="en-US" dirty="0" smtClean="0"/>
              <a:t>fieldvalidators.xml</a:t>
            </a:r>
          </a:p>
          <a:p>
            <a:r>
              <a:rPr lang="en-US" dirty="0" smtClean="0"/>
              <a:t>Preferred practice for </a:t>
            </a:r>
          </a:p>
          <a:p>
            <a:pPr lvl="1"/>
            <a:r>
              <a:rPr lang="en-US" dirty="0" smtClean="0"/>
              <a:t>Uniformity and maintainability</a:t>
            </a:r>
            <a:endParaRPr lang="en-US" dirty="0"/>
          </a:p>
          <a:p>
            <a:endParaRPr lang="en-US" dirty="0" smtClean="0"/>
          </a:p>
        </p:txBody>
      </p:sp>
    </p:spTree>
    <p:extLst>
      <p:ext uri="{BB962C8B-B14F-4D97-AF65-F5344CB8AC3E}">
        <p14:creationId xmlns:p14="http://schemas.microsoft.com/office/powerpoint/2010/main" val="3024593371"/>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field validation</a:t>
            </a:r>
            <a:endParaRPr lang="en-US" dirty="0"/>
          </a:p>
        </p:txBody>
      </p:sp>
      <p:sp>
        <p:nvSpPr>
          <p:cNvPr id="3" name="Content Placeholder 2"/>
          <p:cNvSpPr>
            <a:spLocks noGrp="1"/>
          </p:cNvSpPr>
          <p:nvPr>
            <p:ph idx="1"/>
          </p:nvPr>
        </p:nvSpPr>
        <p:spPr/>
        <p:txBody>
          <a:bodyPr/>
          <a:lstStyle/>
          <a:p>
            <a:r>
              <a:rPr lang="en-US" dirty="0" smtClean="0"/>
              <a:t>Specify a value for input-mask attribute in the validator definition</a:t>
            </a:r>
          </a:p>
          <a:p>
            <a:endParaRPr lang="en-US" dirty="0"/>
          </a:p>
        </p:txBody>
      </p:sp>
      <p:sp>
        <p:nvSpPr>
          <p:cNvPr id="6" name="Text Placeholder 5"/>
          <p:cNvSpPr>
            <a:spLocks noGrp="1"/>
          </p:cNvSpPr>
          <p:nvPr>
            <p:ph type="body" sz="quarter" idx="10"/>
          </p:nvPr>
        </p:nvSpPr>
        <p:spPr/>
        <p:txBody>
          <a:bodyPr/>
          <a:lstStyle/>
          <a:p>
            <a:r>
              <a:rPr lang="en-US" dirty="0"/>
              <a:t>Specify </a:t>
            </a:r>
            <a:r>
              <a:rPr lang="en-US" dirty="0" smtClean="0"/>
              <a:t>a </a:t>
            </a:r>
            <a:r>
              <a:rPr lang="en-US" dirty="0" err="1" smtClean="0"/>
              <a:t>columnParam</a:t>
            </a:r>
            <a:r>
              <a:rPr lang="en-US" dirty="0" smtClean="0"/>
              <a:t> </a:t>
            </a:r>
            <a:r>
              <a:rPr lang="en-US" dirty="0"/>
              <a:t>validator for </a:t>
            </a:r>
            <a:r>
              <a:rPr lang="en-US" dirty="0" smtClean="0"/>
              <a:t>the given field</a:t>
            </a:r>
            <a:endParaRPr lang="en-US" dirty="0"/>
          </a:p>
          <a:p>
            <a:endParaRPr lang="en-US" dirty="0"/>
          </a:p>
        </p:txBody>
      </p:sp>
      <p:sp>
        <p:nvSpPr>
          <p:cNvPr id="5" name="Rectangle 4"/>
          <p:cNvSpPr/>
          <p:nvPr/>
        </p:nvSpPr>
        <p:spPr>
          <a:xfrm>
            <a:off x="685800" y="4724400"/>
            <a:ext cx="6781800" cy="1631216"/>
          </a:xfrm>
          <a:prstGeom prst="rect">
            <a:avLst/>
          </a:prstGeom>
          <a:ln>
            <a:solidFill>
              <a:schemeClr val="bg1"/>
            </a:solidFill>
          </a:ln>
        </p:spPr>
        <p:txBody>
          <a:bodyPr wrap="square">
            <a:spAutoFit/>
          </a:bodyPr>
          <a:lstStyle/>
          <a:p>
            <a:r>
              <a:rPr lang="en-US" sz="2000" b="1" dirty="0">
                <a:solidFill>
                  <a:schemeClr val="bg1"/>
                </a:solidFill>
                <a:latin typeface="Courier New" pitchFamily="49" charset="0"/>
                <a:cs typeface="Courier New" pitchFamily="49" charset="0"/>
              </a:rPr>
              <a:t>&lt;</a:t>
            </a:r>
            <a:r>
              <a:rPr lang="en-US" sz="2000" b="1" dirty="0" err="1">
                <a:solidFill>
                  <a:srgbClr val="000080"/>
                </a:solidFill>
                <a:latin typeface="Courier New" pitchFamily="49" charset="0"/>
                <a:cs typeface="Courier New" pitchFamily="49" charset="0"/>
              </a:rPr>
              <a:t>ValidatorDef</a:t>
            </a:r>
            <a:r>
              <a:rPr lang="en-US" sz="2000" b="1" dirty="0">
                <a:solidFill>
                  <a:srgbClr val="000080"/>
                </a:solidFill>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description</a:t>
            </a:r>
            <a:r>
              <a:rPr lang="en-US" sz="2000" b="1" dirty="0">
                <a:solidFill>
                  <a:srgbClr val="0000FF"/>
                </a:solidFill>
                <a:latin typeface="Courier New" pitchFamily="49" charset="0"/>
                <a:cs typeface="Courier New" pitchFamily="49" charset="0"/>
              </a:rPr>
              <a:t>=</a:t>
            </a:r>
            <a:r>
              <a:rPr lang="en-US" sz="2000" b="1" dirty="0">
                <a:solidFill>
                  <a:srgbClr val="008000"/>
                </a:solidFill>
                <a:latin typeface="Courier New" pitchFamily="49" charset="0"/>
                <a:cs typeface="Courier New" pitchFamily="49" charset="0"/>
              </a:rPr>
              <a:t>"</a:t>
            </a:r>
            <a:r>
              <a:rPr lang="en-US" sz="2000" b="1" dirty="0" err="1" smtClean="0">
                <a:solidFill>
                  <a:srgbClr val="008000"/>
                </a:solidFill>
                <a:latin typeface="Courier New" pitchFamily="49" charset="0"/>
                <a:cs typeface="Courier New" pitchFamily="49" charset="0"/>
              </a:rPr>
              <a:t>Validator.Email</a:t>
            </a:r>
            <a:r>
              <a:rPr lang="en-US" sz="2000" b="1" dirty="0" smtClean="0">
                <a:solidFill>
                  <a:srgbClr val="008000"/>
                </a:solidFill>
                <a:latin typeface="Courier New" pitchFamily="49" charset="0"/>
                <a:cs typeface="Courier New" pitchFamily="49" charset="0"/>
              </a:rPr>
              <a:t>"</a:t>
            </a:r>
            <a:br>
              <a:rPr lang="en-US" sz="2000" b="1" dirty="0" smtClean="0">
                <a:solidFill>
                  <a:srgbClr val="008000"/>
                </a:solidFill>
                <a:latin typeface="Courier New" pitchFamily="49" charset="0"/>
                <a:cs typeface="Courier New" pitchFamily="49" charset="0"/>
              </a:rPr>
            </a:br>
            <a:r>
              <a:rPr lang="en-US" sz="2000" b="1" dirty="0" smtClean="0">
                <a:solidFill>
                  <a:srgbClr val="008000"/>
                </a:solidFill>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name=</a:t>
            </a:r>
            <a:r>
              <a:rPr lang="en-US" sz="2000" b="1" dirty="0" smtClean="0">
                <a:solidFill>
                  <a:srgbClr val="008000"/>
                </a:solidFill>
                <a:latin typeface="Courier New" pitchFamily="49" charset="0"/>
                <a:cs typeface="Courier New" pitchFamily="49" charset="0"/>
              </a:rPr>
              <a:t>"Email" </a:t>
            </a:r>
            <a:br>
              <a:rPr lang="en-US" sz="2000" b="1" dirty="0" smtClean="0">
                <a:solidFill>
                  <a:srgbClr val="008000"/>
                </a:solidFill>
                <a:latin typeface="Courier New" pitchFamily="49" charset="0"/>
                <a:cs typeface="Courier New" pitchFamily="49" charset="0"/>
              </a:rPr>
            </a:br>
            <a:r>
              <a:rPr lang="en-US" sz="2000" b="1" dirty="0" smtClean="0">
                <a:solidFill>
                  <a:srgbClr val="008000"/>
                </a:solidFill>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validation-type</a:t>
            </a:r>
            <a:r>
              <a:rPr lang="en-US" sz="2000" b="1" dirty="0">
                <a:solidFill>
                  <a:srgbClr val="0000FF"/>
                </a:solidFill>
                <a:latin typeface="Courier New" pitchFamily="49" charset="0"/>
                <a:cs typeface="Courier New" pitchFamily="49" charset="0"/>
              </a:rPr>
              <a:t>=</a:t>
            </a:r>
            <a:r>
              <a:rPr lang="en-US" sz="2000" b="1" dirty="0">
                <a:solidFill>
                  <a:srgbClr val="008000"/>
                </a:solidFill>
                <a:latin typeface="Courier New" pitchFamily="49" charset="0"/>
                <a:cs typeface="Courier New" pitchFamily="49" charset="0"/>
              </a:rPr>
              <a:t>"regex" </a:t>
            </a:r>
            <a:r>
              <a:rPr lang="en-US" sz="2000" b="1" dirty="0" smtClean="0">
                <a:solidFill>
                  <a:srgbClr val="008000"/>
                </a:solidFill>
                <a:latin typeface="Courier New" pitchFamily="49" charset="0"/>
                <a:cs typeface="Courier New" pitchFamily="49" charset="0"/>
              </a:rPr>
              <a:t/>
            </a:r>
            <a:br>
              <a:rPr lang="en-US" sz="2000" b="1" dirty="0" smtClean="0">
                <a:solidFill>
                  <a:srgbClr val="008000"/>
                </a:solidFill>
                <a:latin typeface="Courier New" pitchFamily="49" charset="0"/>
                <a:cs typeface="Courier New" pitchFamily="49" charset="0"/>
              </a:rPr>
            </a:br>
            <a:r>
              <a:rPr lang="en-US" sz="2000" b="1" dirty="0" smtClean="0">
                <a:solidFill>
                  <a:srgbClr val="008000"/>
                </a:solidFill>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value=</a:t>
            </a:r>
            <a:r>
              <a:rPr lang="en-US" sz="2000" b="1" dirty="0" smtClean="0">
                <a:solidFill>
                  <a:srgbClr val="008000"/>
                </a:solidFill>
                <a:latin typeface="Courier New" pitchFamily="49" charset="0"/>
                <a:cs typeface="Courier New" pitchFamily="49" charset="0"/>
              </a:rPr>
              <a:t>".+@.+" </a:t>
            </a:r>
            <a:br>
              <a:rPr lang="en-US" sz="2000" b="1" dirty="0" smtClean="0">
                <a:solidFill>
                  <a:srgbClr val="008000"/>
                </a:solidFill>
                <a:latin typeface="Courier New" pitchFamily="49" charset="0"/>
                <a:cs typeface="Courier New" pitchFamily="49" charset="0"/>
              </a:rPr>
            </a:br>
            <a:r>
              <a:rPr lang="en-US" sz="2000" b="1" dirty="0" smtClean="0">
                <a:solidFill>
                  <a:srgbClr val="008000"/>
                </a:solidFill>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input-mask</a:t>
            </a:r>
            <a:r>
              <a:rPr lang="en-US" sz="2000" b="1" dirty="0">
                <a:solidFill>
                  <a:srgbClr val="0000FF"/>
                </a:solidFill>
                <a:latin typeface="Courier New" pitchFamily="49" charset="0"/>
                <a:cs typeface="Courier New" pitchFamily="49" charset="0"/>
              </a:rPr>
              <a:t>=</a:t>
            </a:r>
            <a:r>
              <a:rPr lang="en-US" sz="2000" b="1" dirty="0">
                <a:solidFill>
                  <a:srgbClr val="008000"/>
                </a:solidFill>
                <a:latin typeface="Courier New" pitchFamily="49" charset="0"/>
                <a:cs typeface="Courier New" pitchFamily="49" charset="0"/>
              </a:rPr>
              <a:t>"</a:t>
            </a:r>
            <a:r>
              <a:rPr lang="en-US" sz="2000" b="1" dirty="0" err="1">
                <a:solidFill>
                  <a:srgbClr val="008000"/>
                </a:solidFill>
                <a:latin typeface="Courier New" pitchFamily="49" charset="0"/>
                <a:cs typeface="Courier New" pitchFamily="49" charset="0"/>
              </a:rPr>
              <a:t>name@domain</a:t>
            </a:r>
            <a:r>
              <a:rPr lang="en-US" sz="2000" b="1" dirty="0">
                <a:solidFill>
                  <a:srgbClr val="008000"/>
                </a:solidFill>
                <a:latin typeface="Courier New" pitchFamily="49" charset="0"/>
                <a:cs typeface="Courier New" pitchFamily="49" charset="0"/>
              </a:rPr>
              <a:t>" </a:t>
            </a:r>
            <a:r>
              <a:rPr lang="en-US" sz="2000" b="1" dirty="0" smtClean="0">
                <a:solidFill>
                  <a:schemeClr val="bg1"/>
                </a:solidFill>
                <a:latin typeface="Courier New" pitchFamily="49" charset="0"/>
                <a:cs typeface="Courier New" pitchFamily="49" charset="0"/>
              </a:rPr>
              <a:t>/&gt;</a:t>
            </a:r>
            <a:endParaRPr lang="en-US" sz="2000" b="1" dirty="0">
              <a:solidFill>
                <a:schemeClr val="bg1"/>
              </a:solidFill>
              <a:latin typeface="Courier New" pitchFamily="49" charset="0"/>
              <a:cs typeface="Courier New" pitchFamily="49" charset="0"/>
            </a:endParaRPr>
          </a:p>
        </p:txBody>
      </p:sp>
      <p:sp>
        <p:nvSpPr>
          <p:cNvPr id="7" name="Rounded Rectangle 6"/>
          <p:cNvSpPr/>
          <p:nvPr/>
        </p:nvSpPr>
        <p:spPr bwMode="auto">
          <a:xfrm>
            <a:off x="1180530" y="5979938"/>
            <a:ext cx="3763940" cy="34838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028" name="pic ABContact" descr="C:\Users\sluersen\AppData\Local\Temp\SNAGHTML801f3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438275"/>
            <a:ext cx="7639048" cy="202541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989955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Widget </a:t>
            </a:r>
            <a:r>
              <a:rPr lang="en-US" dirty="0" err="1" smtClean="0"/>
              <a:t>inputMask</a:t>
            </a:r>
            <a:r>
              <a:rPr lang="en-US" dirty="0" smtClean="0"/>
              <a:t> property </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r>
              <a:rPr lang="en-US" dirty="0" smtClean="0"/>
              <a:t>In field watermark and mouse over help text</a:t>
            </a:r>
            <a:endParaRPr lang="en-US" dirty="0"/>
          </a:p>
        </p:txBody>
      </p:sp>
      <p:sp>
        <p:nvSpPr>
          <p:cNvPr id="5" name="Text Placeholder 4"/>
          <p:cNvSpPr>
            <a:spLocks noGrp="1"/>
          </p:cNvSpPr>
          <p:nvPr>
            <p:ph type="body" sz="quarter" idx="10"/>
          </p:nvPr>
        </p:nvSpPr>
        <p:spPr/>
        <p:txBody>
          <a:bodyPr/>
          <a:lstStyle/>
          <a:p>
            <a:r>
              <a:rPr lang="en-US" dirty="0"/>
              <a:t>Specify an expression for the </a:t>
            </a:r>
            <a:r>
              <a:rPr lang="en-US" dirty="0" err="1"/>
              <a:t>inputMask</a:t>
            </a:r>
            <a:r>
              <a:rPr lang="en-US" dirty="0"/>
              <a:t> property</a:t>
            </a:r>
          </a:p>
          <a:p>
            <a:pPr lvl="1"/>
            <a:r>
              <a:rPr lang="en-US" dirty="0"/>
              <a:t>String literal</a:t>
            </a:r>
          </a:p>
          <a:p>
            <a:pPr lvl="1"/>
            <a:r>
              <a:rPr lang="en-US" dirty="0" smtClean="0"/>
              <a:t>Display key</a:t>
            </a:r>
            <a:endParaRPr lang="en-US" dirty="0"/>
          </a:p>
          <a:p>
            <a:pPr lvl="1"/>
            <a:r>
              <a:rPr lang="en-US" dirty="0"/>
              <a:t>Gosu expression for conditional input masks</a:t>
            </a:r>
          </a:p>
          <a:p>
            <a:pPr lvl="1"/>
            <a:r>
              <a:rPr lang="en-US" dirty="0"/>
              <a:t>Applicable to only Text Input and Cell Input widgets</a:t>
            </a:r>
          </a:p>
          <a:p>
            <a:r>
              <a:rPr lang="en-US" dirty="0"/>
              <a:t>Email address example:</a:t>
            </a:r>
          </a:p>
          <a:p>
            <a:endParaRPr lang="en-US" dirty="0"/>
          </a:p>
        </p:txBody>
      </p:sp>
      <p:sp>
        <p:nvSpPr>
          <p:cNvPr id="4" name="Rectangle 3"/>
          <p:cNvSpPr/>
          <p:nvPr/>
        </p:nvSpPr>
        <p:spPr>
          <a:xfrm>
            <a:off x="683895" y="3429000"/>
            <a:ext cx="7545705" cy="707886"/>
          </a:xfrm>
          <a:prstGeom prst="rect">
            <a:avLst/>
          </a:prstGeom>
          <a:ln>
            <a:solidFill>
              <a:schemeClr val="bg1"/>
            </a:solidFill>
          </a:ln>
        </p:spPr>
        <p:txBody>
          <a:bodyPr wrap="square">
            <a:spAutoFit/>
          </a:bodyPr>
          <a:lstStyle/>
          <a:p>
            <a:r>
              <a:rPr lang="en-US" sz="2000" b="1" dirty="0">
                <a:solidFill>
                  <a:schemeClr val="bg1"/>
                </a:solidFill>
                <a:latin typeface="Courier New" pitchFamily="49" charset="0"/>
                <a:cs typeface="Courier New" pitchFamily="49" charset="0"/>
              </a:rPr>
              <a:t>&lt;</a:t>
            </a:r>
            <a:r>
              <a:rPr lang="en-US" sz="2000" b="1" dirty="0" err="1">
                <a:solidFill>
                  <a:srgbClr val="000080"/>
                </a:solidFill>
                <a:latin typeface="Courier New" pitchFamily="49" charset="0"/>
                <a:cs typeface="Courier New" pitchFamily="49" charset="0"/>
              </a:rPr>
              <a:t>TextInput</a:t>
            </a:r>
            <a:r>
              <a:rPr lang="en-US" sz="2000" b="1" dirty="0">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editable=</a:t>
            </a:r>
            <a:r>
              <a:rPr lang="en-US" sz="2000" b="1" dirty="0">
                <a:solidFill>
                  <a:srgbClr val="008000"/>
                </a:solidFill>
                <a:latin typeface="Courier New" pitchFamily="49" charset="0"/>
                <a:cs typeface="Courier New" pitchFamily="49" charset="0"/>
              </a:rPr>
              <a:t>"true" </a:t>
            </a:r>
            <a:r>
              <a:rPr lang="en-US" sz="2000" b="1" dirty="0" smtClean="0">
                <a:solidFill>
                  <a:srgbClr val="0000FF"/>
                </a:solidFill>
                <a:latin typeface="Courier New" pitchFamily="49" charset="0"/>
                <a:cs typeface="Courier New" pitchFamily="49" charset="0"/>
              </a:rPr>
              <a:t>id=</a:t>
            </a:r>
            <a:r>
              <a:rPr lang="en-US" sz="2000" b="1" dirty="0" smtClean="0">
                <a:solidFill>
                  <a:srgbClr val="008000"/>
                </a:solidFill>
                <a:latin typeface="Courier New" pitchFamily="49" charset="0"/>
                <a:cs typeface="Courier New" pitchFamily="49" charset="0"/>
              </a:rPr>
              <a:t>"EmailAddress2"</a:t>
            </a:r>
            <a:r>
              <a:rPr lang="en-US" sz="2000" b="1" dirty="0" smtClean="0">
                <a:latin typeface="Courier New" pitchFamily="49" charset="0"/>
                <a:cs typeface="Courier New" pitchFamily="49" charset="0"/>
              </a:rPr>
              <a:t> </a:t>
            </a:r>
            <a:r>
              <a:rPr lang="en-US" sz="2000" b="1" dirty="0" smtClean="0">
                <a:solidFill>
                  <a:schemeClr val="bg1"/>
                </a:solidFill>
                <a:latin typeface="Courier New" pitchFamily="49" charset="0"/>
                <a:cs typeface="Courier New" pitchFamily="49" charset="0"/>
              </a:rPr>
              <a:t>…</a:t>
            </a:r>
            <a:r>
              <a:rPr lang="en-US" sz="2000" b="1" dirty="0">
                <a:latin typeface="Courier New" pitchFamily="49" charset="0"/>
                <a:cs typeface="Courier New" pitchFamily="49" charset="0"/>
              </a:rPr>
              <a:t/>
            </a:r>
            <a:br>
              <a:rPr lang="en-US" sz="2000" b="1" dirty="0">
                <a:latin typeface="Courier New" pitchFamily="49" charset="0"/>
                <a:cs typeface="Courier New" pitchFamily="49" charset="0"/>
              </a:rPr>
            </a:br>
            <a:r>
              <a:rPr lang="en-US" sz="2000" b="1" dirty="0" smtClean="0">
                <a:latin typeface="Courier New" pitchFamily="49" charset="0"/>
                <a:cs typeface="Courier New" pitchFamily="49" charset="0"/>
              </a:rPr>
              <a:t>   </a:t>
            </a:r>
            <a:r>
              <a:rPr lang="en-US" sz="2000" b="1" dirty="0" err="1" smtClean="0">
                <a:solidFill>
                  <a:srgbClr val="0000FF"/>
                </a:solidFill>
                <a:latin typeface="Courier New" pitchFamily="49" charset="0"/>
                <a:cs typeface="Courier New" pitchFamily="49" charset="0"/>
              </a:rPr>
              <a:t>inputMask</a:t>
            </a:r>
            <a:r>
              <a:rPr lang="en-US" sz="2000" b="1" dirty="0">
                <a:solidFill>
                  <a:srgbClr val="0000FF"/>
                </a:solidFill>
                <a:latin typeface="Courier New" pitchFamily="49" charset="0"/>
                <a:cs typeface="Courier New" pitchFamily="49" charset="0"/>
              </a:rPr>
              <a:t>=</a:t>
            </a:r>
            <a:r>
              <a:rPr lang="en-US" sz="2000" b="1" dirty="0">
                <a:solidFill>
                  <a:srgbClr val="008000"/>
                </a:solidFill>
                <a:latin typeface="Courier New" pitchFamily="49" charset="0"/>
                <a:cs typeface="Courier New" pitchFamily="49" charset="0"/>
              </a:rPr>
              <a:t>"</a:t>
            </a:r>
            <a:r>
              <a:rPr lang="en-US" sz="2000" b="1" dirty="0">
                <a:solidFill>
                  <a:srgbClr val="0000FF"/>
                </a:solidFill>
                <a:latin typeface="Courier New" pitchFamily="49" charset="0"/>
                <a:cs typeface="Courier New" pitchFamily="49" charset="0"/>
              </a:rPr>
              <a:t>&amp;</a:t>
            </a:r>
            <a:r>
              <a:rPr lang="en-US" sz="2000" b="1" dirty="0" err="1" smtClean="0">
                <a:solidFill>
                  <a:srgbClr val="0000FF"/>
                </a:solidFill>
                <a:latin typeface="Courier New" pitchFamily="49" charset="0"/>
                <a:cs typeface="Courier New" pitchFamily="49" charset="0"/>
              </a:rPr>
              <a:t>quot;</a:t>
            </a:r>
            <a:r>
              <a:rPr lang="en-US" sz="2000" b="1" dirty="0" err="1" smtClean="0">
                <a:solidFill>
                  <a:srgbClr val="008000"/>
                </a:solidFill>
                <a:latin typeface="Courier New" pitchFamily="49" charset="0"/>
                <a:cs typeface="Courier New" pitchFamily="49" charset="0"/>
              </a:rPr>
              <a:t>othername@domain</a:t>
            </a:r>
            <a:r>
              <a:rPr lang="en-US" sz="2000" b="1" dirty="0" err="1" smtClean="0">
                <a:solidFill>
                  <a:srgbClr val="0000FF"/>
                </a:solidFill>
                <a:latin typeface="Courier New" pitchFamily="49" charset="0"/>
                <a:cs typeface="Courier New" pitchFamily="49" charset="0"/>
              </a:rPr>
              <a:t>&amp;quot</a:t>
            </a:r>
            <a:r>
              <a:rPr lang="en-US" sz="2000" b="1" dirty="0" smtClean="0">
                <a:solidFill>
                  <a:srgbClr val="0000FF"/>
                </a:solidFill>
                <a:latin typeface="Courier New" pitchFamily="49" charset="0"/>
                <a:cs typeface="Courier New" pitchFamily="49" charset="0"/>
              </a:rPr>
              <a:t>;</a:t>
            </a:r>
            <a:r>
              <a:rPr lang="en-US" sz="2000" b="1" dirty="0" smtClean="0">
                <a:solidFill>
                  <a:srgbClr val="008000"/>
                </a:solidFill>
                <a:latin typeface="Courier New" pitchFamily="49" charset="0"/>
                <a:cs typeface="Courier New" pitchFamily="49" charset="0"/>
              </a:rPr>
              <a:t>" </a:t>
            </a:r>
            <a:r>
              <a:rPr lang="en-US" sz="2000" b="1" dirty="0" smtClean="0">
                <a:solidFill>
                  <a:schemeClr val="bg1"/>
                </a:solidFill>
                <a:latin typeface="Courier New" pitchFamily="49" charset="0"/>
                <a:cs typeface="Courier New" pitchFamily="49" charset="0"/>
              </a:rPr>
              <a:t>…/&gt;</a:t>
            </a:r>
            <a:endParaRPr lang="en-US" sz="2000" b="1" dirty="0">
              <a:solidFill>
                <a:schemeClr val="bg1"/>
              </a:solidFill>
              <a:latin typeface="Courier New" pitchFamily="49" charset="0"/>
              <a:cs typeface="Courier New" pitchFamily="49" charset="0"/>
            </a:endParaRPr>
          </a:p>
        </p:txBody>
      </p:sp>
      <p:pic>
        <p:nvPicPr>
          <p:cNvPr id="2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734" y="4542146"/>
            <a:ext cx="5000001" cy="6285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2" descr="C:\Users\sluersen\AppData\Local\Temp\SNAGHTML39ba2b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4953" y="4932725"/>
            <a:ext cx="1971429" cy="42857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4" name="Rounded Rectangle 23"/>
          <p:cNvSpPr/>
          <p:nvPr/>
        </p:nvSpPr>
        <p:spPr bwMode="auto">
          <a:xfrm>
            <a:off x="1114503" y="3779398"/>
            <a:ext cx="6288993" cy="358884"/>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97621645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Implicit regex validation from input mask</a:t>
            </a:r>
            <a:endParaRPr lang="en-US" dirty="0"/>
          </a:p>
        </p:txBody>
      </p:sp>
      <p:sp>
        <p:nvSpPr>
          <p:cNvPr id="3" name="Content Placeholder 2"/>
          <p:cNvSpPr>
            <a:spLocks noGrp="1"/>
          </p:cNvSpPr>
          <p:nvPr>
            <p:ph idx="1"/>
          </p:nvPr>
        </p:nvSpPr>
        <p:spPr/>
        <p:txBody>
          <a:bodyPr/>
          <a:lstStyle/>
          <a:p>
            <a:r>
              <a:rPr lang="en-US" dirty="0" smtClean="0"/>
              <a:t>If a placeholder (#) defines an input mask, client-side regular expression (regex) validation is inferred</a:t>
            </a:r>
          </a:p>
          <a:p>
            <a:pPr lvl="1"/>
            <a:r>
              <a:rPr lang="en-US" dirty="0" smtClean="0"/>
              <a:t>Restricts data input to mask format</a:t>
            </a:r>
          </a:p>
          <a:p>
            <a:pPr lvl="1"/>
            <a:r>
              <a:rPr lang="en-US" dirty="0" smtClean="0"/>
              <a:t>Triggers regex validation</a:t>
            </a:r>
            <a:br>
              <a:rPr lang="en-US" dirty="0" smtClean="0"/>
            </a:br>
            <a:endParaRPr lang="en-US" dirty="0" smtClean="0"/>
          </a:p>
          <a:p>
            <a:r>
              <a:rPr lang="en-US" dirty="0" smtClean="0"/>
              <a:t>Tax ID example:</a:t>
            </a:r>
            <a:endParaRPr lang="en-US" dirty="0"/>
          </a:p>
        </p:txBody>
      </p:sp>
      <p:sp>
        <p:nvSpPr>
          <p:cNvPr id="4" name="Rectangle 3"/>
          <p:cNvSpPr/>
          <p:nvPr/>
        </p:nvSpPr>
        <p:spPr>
          <a:xfrm>
            <a:off x="685801" y="3428522"/>
            <a:ext cx="6705600" cy="707886"/>
          </a:xfrm>
          <a:prstGeom prst="rect">
            <a:avLst/>
          </a:prstGeom>
          <a:ln>
            <a:solidFill>
              <a:schemeClr val="bg1"/>
            </a:solidFill>
          </a:ln>
        </p:spPr>
        <p:txBody>
          <a:bodyPr wrap="square">
            <a:spAutoFit/>
          </a:bodyPr>
          <a:lstStyle/>
          <a:p>
            <a:r>
              <a:rPr lang="en-US" sz="2000" b="1" dirty="0">
                <a:solidFill>
                  <a:schemeClr val="bg1"/>
                </a:solidFill>
                <a:latin typeface="Courier New" pitchFamily="49" charset="0"/>
                <a:cs typeface="Courier New" pitchFamily="49" charset="0"/>
              </a:rPr>
              <a:t>&lt;</a:t>
            </a:r>
            <a:r>
              <a:rPr lang="en-US" sz="2000" b="1" dirty="0" err="1">
                <a:solidFill>
                  <a:srgbClr val="000080"/>
                </a:solidFill>
                <a:latin typeface="Courier New" pitchFamily="49" charset="0"/>
                <a:cs typeface="Courier New" pitchFamily="49" charset="0"/>
              </a:rPr>
              <a:t>TextInput</a:t>
            </a:r>
            <a:r>
              <a:rPr lang="en-US" sz="2000" b="1" dirty="0">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editable=</a:t>
            </a:r>
            <a:r>
              <a:rPr lang="en-US" sz="2000" b="1" dirty="0">
                <a:solidFill>
                  <a:srgbClr val="008000"/>
                </a:solidFill>
                <a:latin typeface="Courier New" pitchFamily="49" charset="0"/>
                <a:cs typeface="Courier New" pitchFamily="49" charset="0"/>
              </a:rPr>
              <a:t>"true" </a:t>
            </a:r>
            <a:r>
              <a:rPr lang="en-US" sz="2000" b="1" dirty="0" smtClean="0">
                <a:solidFill>
                  <a:srgbClr val="0000FF"/>
                </a:solidFill>
                <a:latin typeface="Courier New" pitchFamily="49" charset="0"/>
                <a:cs typeface="Courier New" pitchFamily="49" charset="0"/>
              </a:rPr>
              <a:t>id</a:t>
            </a:r>
            <a:r>
              <a:rPr lang="en-US" sz="2000" b="1" dirty="0">
                <a:solidFill>
                  <a:srgbClr val="0000FF"/>
                </a:solidFill>
                <a:latin typeface="Courier New" pitchFamily="49" charset="0"/>
                <a:cs typeface="Courier New" pitchFamily="49" charset="0"/>
              </a:rPr>
              <a:t>=</a:t>
            </a:r>
            <a:r>
              <a:rPr lang="en-US" sz="2000" b="1" dirty="0">
                <a:solidFill>
                  <a:srgbClr val="008000"/>
                </a:solidFill>
                <a:latin typeface="Courier New" pitchFamily="49" charset="0"/>
                <a:cs typeface="Courier New" pitchFamily="49" charset="0"/>
              </a:rPr>
              <a:t>"</a:t>
            </a:r>
            <a:r>
              <a:rPr lang="en-US" sz="2000" b="1" dirty="0" err="1">
                <a:solidFill>
                  <a:srgbClr val="008000"/>
                </a:solidFill>
                <a:latin typeface="Courier New" pitchFamily="49" charset="0"/>
                <a:cs typeface="Courier New" pitchFamily="49" charset="0"/>
              </a:rPr>
              <a:t>TaxID</a:t>
            </a:r>
            <a:r>
              <a:rPr lang="en-US" sz="2000" b="1" dirty="0">
                <a:solidFill>
                  <a:srgbClr val="008000"/>
                </a:solidFill>
                <a:latin typeface="Courier New" pitchFamily="49" charset="0"/>
                <a:cs typeface="Courier New" pitchFamily="49" charset="0"/>
              </a:rPr>
              <a:t>"</a:t>
            </a:r>
            <a:r>
              <a:rPr lang="en-US" sz="2000" b="1" dirty="0">
                <a:latin typeface="Courier New" pitchFamily="49" charset="0"/>
                <a:cs typeface="Courier New" pitchFamily="49" charset="0"/>
              </a:rPr>
              <a:t> </a:t>
            </a:r>
            <a:r>
              <a:rPr lang="en-US" sz="2000" b="1" dirty="0" smtClean="0">
                <a:solidFill>
                  <a:schemeClr val="bg1"/>
                </a:solidFill>
                <a:latin typeface="Courier New" pitchFamily="49" charset="0"/>
                <a:cs typeface="Courier New" pitchFamily="49" charset="0"/>
              </a:rPr>
              <a:t>…</a:t>
            </a:r>
            <a:r>
              <a:rPr lang="en-US" sz="2000" b="1" dirty="0">
                <a:latin typeface="Courier New" pitchFamily="49" charset="0"/>
                <a:cs typeface="Courier New" pitchFamily="49" charset="0"/>
              </a:rPr>
              <a:t/>
            </a:r>
            <a:br>
              <a:rPr lang="en-US" sz="2000" b="1" dirty="0">
                <a:latin typeface="Courier New" pitchFamily="49" charset="0"/>
                <a:cs typeface="Courier New" pitchFamily="49" charset="0"/>
              </a:rPr>
            </a:br>
            <a:r>
              <a:rPr lang="en-US" sz="2000" b="1" dirty="0" smtClean="0">
                <a:latin typeface="Courier New" pitchFamily="49" charset="0"/>
                <a:cs typeface="Courier New" pitchFamily="49" charset="0"/>
              </a:rPr>
              <a:t>   </a:t>
            </a:r>
            <a:r>
              <a:rPr lang="en-US" sz="2000" b="1" dirty="0" err="1" smtClean="0">
                <a:solidFill>
                  <a:srgbClr val="0000FF"/>
                </a:solidFill>
                <a:latin typeface="Courier New" pitchFamily="49" charset="0"/>
                <a:cs typeface="Courier New" pitchFamily="49" charset="0"/>
              </a:rPr>
              <a:t>inputMask</a:t>
            </a:r>
            <a:r>
              <a:rPr lang="en-US" sz="2000" b="1" dirty="0">
                <a:solidFill>
                  <a:srgbClr val="0000FF"/>
                </a:solidFill>
                <a:latin typeface="Courier New" pitchFamily="49" charset="0"/>
                <a:cs typeface="Courier New" pitchFamily="49" charset="0"/>
              </a:rPr>
              <a:t>=</a:t>
            </a:r>
            <a:r>
              <a:rPr lang="en-US" sz="2000" b="1" dirty="0">
                <a:solidFill>
                  <a:srgbClr val="008000"/>
                </a:solidFill>
                <a:latin typeface="Courier New" pitchFamily="49" charset="0"/>
                <a:cs typeface="Courier New" pitchFamily="49" charset="0"/>
              </a:rPr>
              <a:t>"</a:t>
            </a:r>
            <a:r>
              <a:rPr lang="en-US" sz="2000" b="1" dirty="0">
                <a:solidFill>
                  <a:srgbClr val="0000FF"/>
                </a:solidFill>
                <a:latin typeface="Courier New" pitchFamily="49" charset="0"/>
                <a:cs typeface="Courier New" pitchFamily="49" charset="0"/>
              </a:rPr>
              <a:t>&amp;</a:t>
            </a:r>
            <a:r>
              <a:rPr lang="en-US" sz="2000" b="1" dirty="0" err="1">
                <a:solidFill>
                  <a:srgbClr val="0000FF"/>
                </a:solidFill>
                <a:latin typeface="Courier New" pitchFamily="49" charset="0"/>
                <a:cs typeface="Courier New" pitchFamily="49" charset="0"/>
              </a:rPr>
              <a:t>quot</a:t>
            </a:r>
            <a:r>
              <a:rPr lang="en-US" sz="2000" b="1" dirty="0" smtClean="0">
                <a:solidFill>
                  <a:srgbClr val="0000FF"/>
                </a:solidFill>
                <a:latin typeface="Courier New" pitchFamily="49" charset="0"/>
                <a:cs typeface="Courier New" pitchFamily="49" charset="0"/>
              </a:rPr>
              <a:t>;</a:t>
            </a:r>
            <a:r>
              <a:rPr lang="en-US" sz="2000" b="1" dirty="0" smtClean="0">
                <a:solidFill>
                  <a:srgbClr val="008000"/>
                </a:solidFill>
                <a:latin typeface="Courier New" pitchFamily="49" charset="0"/>
                <a:cs typeface="Courier New" pitchFamily="49" charset="0"/>
              </a:rPr>
              <a:t>###-##-####</a:t>
            </a:r>
            <a:r>
              <a:rPr lang="en-US" sz="2000" b="1" dirty="0" smtClean="0">
                <a:solidFill>
                  <a:srgbClr val="0000FF"/>
                </a:solidFill>
                <a:latin typeface="Courier New" pitchFamily="49" charset="0"/>
                <a:cs typeface="Courier New" pitchFamily="49" charset="0"/>
              </a:rPr>
              <a:t>&amp;</a:t>
            </a:r>
            <a:r>
              <a:rPr lang="en-US" sz="2000" b="1" dirty="0" err="1">
                <a:solidFill>
                  <a:srgbClr val="0000FF"/>
                </a:solidFill>
                <a:latin typeface="Courier New" pitchFamily="49" charset="0"/>
                <a:cs typeface="Courier New" pitchFamily="49" charset="0"/>
              </a:rPr>
              <a:t>quot</a:t>
            </a:r>
            <a:r>
              <a:rPr lang="en-US" sz="2000" b="1" dirty="0" smtClean="0">
                <a:solidFill>
                  <a:srgbClr val="0000FF"/>
                </a:solidFill>
                <a:latin typeface="Courier New" pitchFamily="49" charset="0"/>
                <a:cs typeface="Courier New" pitchFamily="49" charset="0"/>
              </a:rPr>
              <a:t>;</a:t>
            </a:r>
            <a:r>
              <a:rPr lang="en-US" sz="2000" b="1" dirty="0" smtClean="0">
                <a:solidFill>
                  <a:srgbClr val="008000"/>
                </a:solidFill>
                <a:latin typeface="Courier New" pitchFamily="49" charset="0"/>
                <a:cs typeface="Courier New" pitchFamily="49" charset="0"/>
              </a:rPr>
              <a:t>" </a:t>
            </a:r>
            <a:r>
              <a:rPr lang="en-US" sz="2000" b="1" dirty="0" smtClean="0">
                <a:solidFill>
                  <a:schemeClr val="bg1"/>
                </a:solidFill>
                <a:latin typeface="Courier New" pitchFamily="49" charset="0"/>
                <a:cs typeface="Courier New" pitchFamily="49" charset="0"/>
              </a:rPr>
              <a:t>…/&gt;</a:t>
            </a:r>
            <a:endParaRPr lang="en-US" sz="2000" b="1" dirty="0">
              <a:solidFill>
                <a:schemeClr val="bg1"/>
              </a:solidFill>
              <a:latin typeface="Courier New" pitchFamily="49" charset="0"/>
              <a:cs typeface="Courier New" pitchFamily="49" charset="0"/>
            </a:endParaRPr>
          </a:p>
        </p:txBody>
      </p:sp>
      <p:pic>
        <p:nvPicPr>
          <p:cNvPr id="3084" name="pic TaxID inputMas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 y="4434618"/>
            <a:ext cx="4342857" cy="485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 TaskID mouse over" descr="C:\Users\sluersen\AppData\Local\Temp\SNAGHTML3edce5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8922" y="4748536"/>
            <a:ext cx="1371429" cy="42857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83" name="pic TaxID Valid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 y="5458176"/>
            <a:ext cx="4342857" cy="485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2" name="pic TaxID  Regex Warning" descr="C:\Users\sluersen\AppData\Local\Temp\SNAGHTML3f490c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5838885"/>
            <a:ext cx="5528573" cy="48571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Down Arrow 5"/>
          <p:cNvSpPr/>
          <p:nvPr/>
        </p:nvSpPr>
        <p:spPr bwMode="auto">
          <a:xfrm>
            <a:off x="3838575" y="4831985"/>
            <a:ext cx="457200" cy="690243"/>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Rounded Rectangle 9"/>
          <p:cNvSpPr/>
          <p:nvPr/>
        </p:nvSpPr>
        <p:spPr bwMode="auto">
          <a:xfrm>
            <a:off x="1109956" y="3772301"/>
            <a:ext cx="5531408" cy="364107"/>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52123010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533400" y="3471715"/>
            <a:ext cx="8153400" cy="2819400"/>
          </a:xfrm>
          <a:prstGeom prst="rect">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Regex validation</a:t>
            </a:r>
            <a:endParaRPr lang="en-US" dirty="0"/>
          </a:p>
        </p:txBody>
      </p:sp>
      <p:sp>
        <p:nvSpPr>
          <p:cNvPr id="3" name="Content Placeholder 2"/>
          <p:cNvSpPr>
            <a:spLocks noGrp="1"/>
          </p:cNvSpPr>
          <p:nvPr>
            <p:ph idx="1"/>
          </p:nvPr>
        </p:nvSpPr>
        <p:spPr/>
        <p:txBody>
          <a:bodyPr/>
          <a:lstStyle/>
          <a:p>
            <a:r>
              <a:rPr lang="en-US" dirty="0" smtClean="0"/>
              <a:t>Client-side validation using JavaScript and regular expression (regex)</a:t>
            </a:r>
          </a:p>
          <a:p>
            <a:r>
              <a:rPr lang="en-US" dirty="0" smtClean="0"/>
              <a:t>As the user types, the application validates input</a:t>
            </a:r>
          </a:p>
          <a:p>
            <a:pPr lvl="1"/>
            <a:r>
              <a:rPr lang="en-US" dirty="0" smtClean="0"/>
              <a:t>Invalid field value triggers a red box warning </a:t>
            </a:r>
          </a:p>
          <a:p>
            <a:r>
              <a:rPr lang="en-US" dirty="0" smtClean="0"/>
              <a:t>Mouse over the field to see the validation error message</a:t>
            </a:r>
          </a:p>
          <a:p>
            <a:endParaRPr lang="en-US" dirty="0" smtClean="0"/>
          </a:p>
        </p:txBody>
      </p:sp>
      <p:pic>
        <p:nvPicPr>
          <p:cNvPr id="4103" name="pic Msg DOB" descr="C:\Users\sluersen\AppData\Local\Temp\SNAGHTML109f8c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5529115"/>
            <a:ext cx="5014286" cy="48571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101" name="pic Msg TaxID" descr="C:\Users\sluersen\AppData\Local\Temp\SNAGHTML1072a8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4191000"/>
            <a:ext cx="3071429" cy="48571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100" name="pic Fld DO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2998" y="5029200"/>
            <a:ext cx="4285715" cy="4571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 Fld TaxI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570" y="3728885"/>
            <a:ext cx="4328571" cy="4000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072185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Regex validation configuration</a:t>
            </a:r>
            <a:endParaRPr lang="en-US" dirty="0"/>
          </a:p>
        </p:txBody>
      </p:sp>
      <p:sp>
        <p:nvSpPr>
          <p:cNvPr id="6" name="Subtitle 5"/>
          <p:cNvSpPr>
            <a:spLocks noGrp="1"/>
          </p:cNvSpPr>
          <p:nvPr>
            <p:ph type="subTitle" idx="10"/>
          </p:nvPr>
        </p:nvSpPr>
        <p:spPr/>
        <p:txBody>
          <a:bodyPr/>
          <a:lstStyle/>
          <a:p>
            <a:r>
              <a:rPr lang="en-US" dirty="0"/>
              <a:t>Entity field validator</a:t>
            </a:r>
          </a:p>
          <a:p>
            <a:endParaRPr lang="en-US" dirty="0"/>
          </a:p>
        </p:txBody>
      </p:sp>
      <p:sp>
        <p:nvSpPr>
          <p:cNvPr id="7" name="Text Placeholder 6"/>
          <p:cNvSpPr>
            <a:spLocks noGrp="1"/>
          </p:cNvSpPr>
          <p:nvPr>
            <p:ph type="body" sz="quarter" idx="11"/>
          </p:nvPr>
        </p:nvSpPr>
        <p:spPr/>
        <p:txBody>
          <a:bodyPr/>
          <a:lstStyle/>
          <a:p>
            <a:r>
              <a:rPr lang="en-US" dirty="0"/>
              <a:t>User interface </a:t>
            </a:r>
            <a:r>
              <a:rPr lang="en-US" dirty="0" smtClean="0"/>
              <a:t>(UI) </a:t>
            </a:r>
            <a:r>
              <a:rPr lang="en-US" dirty="0"/>
              <a:t>widget</a:t>
            </a:r>
          </a:p>
          <a:p>
            <a:endParaRPr lang="en-US" dirty="0"/>
          </a:p>
        </p:txBody>
      </p:sp>
      <p:sp>
        <p:nvSpPr>
          <p:cNvPr id="5" name="Content Placeholder 4"/>
          <p:cNvSpPr>
            <a:spLocks noGrp="1"/>
          </p:cNvSpPr>
          <p:nvPr>
            <p:ph sz="half" idx="2"/>
          </p:nvPr>
        </p:nvSpPr>
        <p:spPr/>
        <p:txBody>
          <a:bodyPr/>
          <a:lstStyle/>
          <a:p>
            <a:r>
              <a:rPr lang="en-US" dirty="0" smtClean="0"/>
              <a:t>Set the regex </a:t>
            </a:r>
            <a:r>
              <a:rPr lang="en-US" dirty="0"/>
              <a:t>property </a:t>
            </a:r>
            <a:r>
              <a:rPr lang="en-US" dirty="0" smtClean="0"/>
              <a:t>for</a:t>
            </a:r>
            <a:endParaRPr lang="en-US" dirty="0"/>
          </a:p>
          <a:p>
            <a:pPr lvl="1"/>
            <a:r>
              <a:rPr lang="en-US" dirty="0"/>
              <a:t>Text Input </a:t>
            </a:r>
          </a:p>
          <a:p>
            <a:pPr lvl="1"/>
            <a:r>
              <a:rPr lang="en-US" dirty="0"/>
              <a:t>Cell Input</a:t>
            </a:r>
          </a:p>
          <a:p>
            <a:r>
              <a:rPr lang="en-US" dirty="0"/>
              <a:t>Specify </a:t>
            </a:r>
            <a:r>
              <a:rPr lang="en-US" dirty="0" smtClean="0"/>
              <a:t>a regex </a:t>
            </a:r>
            <a:r>
              <a:rPr lang="en-US" dirty="0"/>
              <a:t>value</a:t>
            </a:r>
          </a:p>
          <a:p>
            <a:pPr lvl="1"/>
            <a:r>
              <a:rPr lang="en-US" dirty="0"/>
              <a:t>String literal</a:t>
            </a:r>
          </a:p>
          <a:p>
            <a:pPr lvl="1"/>
            <a:r>
              <a:rPr lang="en-US" dirty="0"/>
              <a:t>Gosu expression</a:t>
            </a:r>
          </a:p>
          <a:p>
            <a:r>
              <a:rPr lang="en-US" dirty="0"/>
              <a:t>Use </a:t>
            </a:r>
            <a:r>
              <a:rPr lang="en-US" dirty="0" smtClean="0"/>
              <a:t>a Gosu </a:t>
            </a:r>
            <a:r>
              <a:rPr lang="en-US" dirty="0"/>
              <a:t>expression for conditional </a:t>
            </a:r>
            <a:r>
              <a:rPr lang="en-US" dirty="0" smtClean="0"/>
              <a:t>regex</a:t>
            </a:r>
            <a:endParaRPr lang="en-US" dirty="0"/>
          </a:p>
          <a:p>
            <a:pPr lvl="1"/>
            <a:r>
              <a:rPr lang="en-US" dirty="0"/>
              <a:t>Evaluated on page (</a:t>
            </a:r>
            <a:r>
              <a:rPr lang="en-US" dirty="0" smtClean="0"/>
              <a:t>re)render</a:t>
            </a:r>
          </a:p>
          <a:p>
            <a:endParaRPr lang="en-US" dirty="0"/>
          </a:p>
        </p:txBody>
      </p:sp>
      <p:sp>
        <p:nvSpPr>
          <p:cNvPr id="4" name="Content Placeholder 3"/>
          <p:cNvSpPr>
            <a:spLocks noGrp="1"/>
          </p:cNvSpPr>
          <p:nvPr>
            <p:ph sz="half" idx="1"/>
          </p:nvPr>
        </p:nvSpPr>
        <p:spPr/>
        <p:txBody>
          <a:bodyPr/>
          <a:lstStyle/>
          <a:p>
            <a:r>
              <a:rPr lang="en-US" dirty="0" smtClean="0"/>
              <a:t>Define a validator </a:t>
            </a:r>
            <a:r>
              <a:rPr lang="en-US" dirty="0"/>
              <a:t>column parameter for </a:t>
            </a:r>
            <a:r>
              <a:rPr lang="en-US" dirty="0" smtClean="0"/>
              <a:t>the entity</a:t>
            </a:r>
            <a:endParaRPr lang="en-US" dirty="0"/>
          </a:p>
          <a:p>
            <a:r>
              <a:rPr lang="en-US" dirty="0"/>
              <a:t>In fieldvalidators.xml, create </a:t>
            </a:r>
            <a:r>
              <a:rPr lang="en-US" dirty="0" smtClean="0"/>
              <a:t>a &lt;</a:t>
            </a:r>
            <a:r>
              <a:rPr lang="en-US" dirty="0" err="1" smtClean="0"/>
              <a:t>ValidatorDef</a:t>
            </a:r>
            <a:r>
              <a:rPr lang="en-US" dirty="0" smtClean="0"/>
              <a:t> </a:t>
            </a:r>
            <a:r>
              <a:rPr lang="en-US" dirty="0"/>
              <a:t>/&gt;</a:t>
            </a:r>
          </a:p>
          <a:p>
            <a:r>
              <a:rPr lang="en-US" dirty="0"/>
              <a:t>Specify </a:t>
            </a:r>
            <a:r>
              <a:rPr lang="en-US" dirty="0" smtClean="0"/>
              <a:t>the value </a:t>
            </a:r>
            <a:r>
              <a:rPr lang="en-US" dirty="0"/>
              <a:t>attribute with </a:t>
            </a:r>
            <a:r>
              <a:rPr lang="en-US" dirty="0" smtClean="0"/>
              <a:t>a regular expression (regex)</a:t>
            </a:r>
            <a:endParaRPr lang="en-US" dirty="0"/>
          </a:p>
          <a:p>
            <a:r>
              <a:rPr lang="en-US" dirty="0"/>
              <a:t>Localize </a:t>
            </a:r>
            <a:r>
              <a:rPr lang="en-US" dirty="0" smtClean="0"/>
              <a:t>the regex in a local fieldvalidators.xml file</a:t>
            </a:r>
            <a:endParaRPr lang="en-US" dirty="0"/>
          </a:p>
          <a:p>
            <a:endParaRPr lang="en-US" dirty="0"/>
          </a:p>
        </p:txBody>
      </p:sp>
    </p:spTree>
    <p:extLst>
      <p:ext uri="{BB962C8B-B14F-4D97-AF65-F5344CB8AC3E}">
        <p14:creationId xmlns:p14="http://schemas.microsoft.com/office/powerpoint/2010/main" val="2758311519"/>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field validation and regex</a:t>
            </a:r>
            <a:endParaRPr lang="en-US" dirty="0"/>
          </a:p>
        </p:txBody>
      </p:sp>
      <p:sp>
        <p:nvSpPr>
          <p:cNvPr id="3" name="Content Placeholder 2"/>
          <p:cNvSpPr>
            <a:spLocks noGrp="1"/>
          </p:cNvSpPr>
          <p:nvPr>
            <p:ph idx="1"/>
          </p:nvPr>
        </p:nvSpPr>
        <p:spPr/>
        <p:txBody>
          <a:bodyPr/>
          <a:lstStyle/>
          <a:p>
            <a:r>
              <a:rPr lang="en-US" dirty="0" smtClean="0"/>
              <a:t>Specify a regex expression for the value attribute</a:t>
            </a:r>
          </a:p>
          <a:p>
            <a:pPr lvl="1"/>
            <a:r>
              <a:rPr lang="en-US" dirty="0" smtClean="0"/>
              <a:t>If regex, validation-type attribute is optional</a:t>
            </a:r>
          </a:p>
          <a:p>
            <a:endParaRPr lang="en-US" dirty="0"/>
          </a:p>
        </p:txBody>
      </p:sp>
      <p:sp>
        <p:nvSpPr>
          <p:cNvPr id="6" name="Text Placeholder 5"/>
          <p:cNvSpPr>
            <a:spLocks noGrp="1"/>
          </p:cNvSpPr>
          <p:nvPr>
            <p:ph type="body" sz="quarter" idx="10"/>
          </p:nvPr>
        </p:nvSpPr>
        <p:spPr/>
        <p:txBody>
          <a:bodyPr/>
          <a:lstStyle/>
          <a:p>
            <a:r>
              <a:rPr lang="en-US" dirty="0"/>
              <a:t>Specify </a:t>
            </a:r>
            <a:r>
              <a:rPr lang="en-US" dirty="0" smtClean="0"/>
              <a:t>a </a:t>
            </a:r>
            <a:r>
              <a:rPr lang="en-US" dirty="0" err="1" smtClean="0"/>
              <a:t>columnParam</a:t>
            </a:r>
            <a:r>
              <a:rPr lang="en-US" dirty="0" smtClean="0"/>
              <a:t> </a:t>
            </a:r>
            <a:r>
              <a:rPr lang="en-US" dirty="0"/>
              <a:t>validator for </a:t>
            </a:r>
            <a:r>
              <a:rPr lang="en-US" dirty="0" smtClean="0"/>
              <a:t>the given field</a:t>
            </a:r>
            <a:endParaRPr lang="en-US" dirty="0"/>
          </a:p>
          <a:p>
            <a:endParaRPr lang="en-US" dirty="0"/>
          </a:p>
        </p:txBody>
      </p:sp>
      <p:pic>
        <p:nvPicPr>
          <p:cNvPr id="8" name="pic ABContact" descr="C:\Users\sluersen\AppData\Local\Temp\SNAGHTML801f3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438275"/>
            <a:ext cx="7639048" cy="202541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Rectangle 4"/>
          <p:cNvSpPr/>
          <p:nvPr/>
        </p:nvSpPr>
        <p:spPr>
          <a:xfrm>
            <a:off x="685800" y="4724400"/>
            <a:ext cx="6781800" cy="1631216"/>
          </a:xfrm>
          <a:prstGeom prst="rect">
            <a:avLst/>
          </a:prstGeom>
          <a:ln>
            <a:solidFill>
              <a:schemeClr val="bg1"/>
            </a:solidFill>
          </a:ln>
        </p:spPr>
        <p:txBody>
          <a:bodyPr wrap="square">
            <a:spAutoFit/>
          </a:bodyPr>
          <a:lstStyle/>
          <a:p>
            <a:r>
              <a:rPr lang="en-US" sz="2000" b="1" dirty="0">
                <a:solidFill>
                  <a:schemeClr val="bg1"/>
                </a:solidFill>
                <a:latin typeface="Courier New" pitchFamily="49" charset="0"/>
                <a:cs typeface="Courier New" pitchFamily="49" charset="0"/>
              </a:rPr>
              <a:t>&lt;</a:t>
            </a:r>
            <a:r>
              <a:rPr lang="en-US" sz="2000" b="1" dirty="0" err="1">
                <a:solidFill>
                  <a:srgbClr val="000080"/>
                </a:solidFill>
                <a:latin typeface="Courier New" pitchFamily="49" charset="0"/>
                <a:cs typeface="Courier New" pitchFamily="49" charset="0"/>
              </a:rPr>
              <a:t>ValidatorDef</a:t>
            </a:r>
            <a:r>
              <a:rPr lang="en-US" sz="2000" b="1" dirty="0">
                <a:solidFill>
                  <a:srgbClr val="000080"/>
                </a:solidFill>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description</a:t>
            </a:r>
            <a:r>
              <a:rPr lang="en-US" sz="2000" b="1" dirty="0">
                <a:solidFill>
                  <a:srgbClr val="0000FF"/>
                </a:solidFill>
                <a:latin typeface="Courier New" pitchFamily="49" charset="0"/>
                <a:cs typeface="Courier New" pitchFamily="49" charset="0"/>
              </a:rPr>
              <a:t>=</a:t>
            </a:r>
            <a:r>
              <a:rPr lang="en-US" sz="2000" b="1" dirty="0">
                <a:solidFill>
                  <a:srgbClr val="008000"/>
                </a:solidFill>
                <a:latin typeface="Courier New" pitchFamily="49" charset="0"/>
                <a:cs typeface="Courier New" pitchFamily="49" charset="0"/>
              </a:rPr>
              <a:t>"</a:t>
            </a:r>
            <a:r>
              <a:rPr lang="en-US" sz="2000" b="1" dirty="0" err="1" smtClean="0">
                <a:solidFill>
                  <a:srgbClr val="008000"/>
                </a:solidFill>
                <a:latin typeface="Courier New" pitchFamily="49" charset="0"/>
                <a:cs typeface="Courier New" pitchFamily="49" charset="0"/>
              </a:rPr>
              <a:t>Validator.Email</a:t>
            </a:r>
            <a:r>
              <a:rPr lang="en-US" sz="2000" b="1" dirty="0" smtClean="0">
                <a:solidFill>
                  <a:srgbClr val="008000"/>
                </a:solidFill>
                <a:latin typeface="Courier New" pitchFamily="49" charset="0"/>
                <a:cs typeface="Courier New" pitchFamily="49" charset="0"/>
              </a:rPr>
              <a:t>"</a:t>
            </a:r>
            <a:br>
              <a:rPr lang="en-US" sz="2000" b="1" dirty="0" smtClean="0">
                <a:solidFill>
                  <a:srgbClr val="008000"/>
                </a:solidFill>
                <a:latin typeface="Courier New" pitchFamily="49" charset="0"/>
                <a:cs typeface="Courier New" pitchFamily="49" charset="0"/>
              </a:rPr>
            </a:br>
            <a:r>
              <a:rPr lang="en-US" sz="2000" b="1" dirty="0" smtClean="0">
                <a:solidFill>
                  <a:srgbClr val="008000"/>
                </a:solidFill>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name=</a:t>
            </a:r>
            <a:r>
              <a:rPr lang="en-US" sz="2000" b="1" dirty="0" smtClean="0">
                <a:solidFill>
                  <a:srgbClr val="008000"/>
                </a:solidFill>
                <a:latin typeface="Courier New" pitchFamily="49" charset="0"/>
                <a:cs typeface="Courier New" pitchFamily="49" charset="0"/>
              </a:rPr>
              <a:t>"Email" </a:t>
            </a:r>
            <a:br>
              <a:rPr lang="en-US" sz="2000" b="1" dirty="0" smtClean="0">
                <a:solidFill>
                  <a:srgbClr val="008000"/>
                </a:solidFill>
                <a:latin typeface="Courier New" pitchFamily="49" charset="0"/>
                <a:cs typeface="Courier New" pitchFamily="49" charset="0"/>
              </a:rPr>
            </a:br>
            <a:r>
              <a:rPr lang="en-US" sz="2000" b="1" dirty="0" smtClean="0">
                <a:solidFill>
                  <a:srgbClr val="008000"/>
                </a:solidFill>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validation-type</a:t>
            </a:r>
            <a:r>
              <a:rPr lang="en-US" sz="2000" b="1" dirty="0">
                <a:solidFill>
                  <a:srgbClr val="0000FF"/>
                </a:solidFill>
                <a:latin typeface="Courier New" pitchFamily="49" charset="0"/>
                <a:cs typeface="Courier New" pitchFamily="49" charset="0"/>
              </a:rPr>
              <a:t>=</a:t>
            </a:r>
            <a:r>
              <a:rPr lang="en-US" sz="2000" b="1" dirty="0">
                <a:solidFill>
                  <a:srgbClr val="008000"/>
                </a:solidFill>
                <a:latin typeface="Courier New" pitchFamily="49" charset="0"/>
                <a:cs typeface="Courier New" pitchFamily="49" charset="0"/>
              </a:rPr>
              <a:t>"regex" </a:t>
            </a:r>
            <a:r>
              <a:rPr lang="en-US" sz="2000" b="1" dirty="0" smtClean="0">
                <a:solidFill>
                  <a:srgbClr val="008000"/>
                </a:solidFill>
                <a:latin typeface="Courier New" pitchFamily="49" charset="0"/>
                <a:cs typeface="Courier New" pitchFamily="49" charset="0"/>
              </a:rPr>
              <a:t/>
            </a:r>
            <a:br>
              <a:rPr lang="en-US" sz="2000" b="1" dirty="0" smtClean="0">
                <a:solidFill>
                  <a:srgbClr val="008000"/>
                </a:solidFill>
                <a:latin typeface="Courier New" pitchFamily="49" charset="0"/>
                <a:cs typeface="Courier New" pitchFamily="49" charset="0"/>
              </a:rPr>
            </a:br>
            <a:r>
              <a:rPr lang="en-US" sz="2000" b="1" dirty="0" smtClean="0">
                <a:solidFill>
                  <a:srgbClr val="008000"/>
                </a:solidFill>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value=</a:t>
            </a:r>
            <a:r>
              <a:rPr lang="en-US" sz="2000" b="1" dirty="0" smtClean="0">
                <a:solidFill>
                  <a:srgbClr val="008000"/>
                </a:solidFill>
                <a:latin typeface="Courier New" pitchFamily="49" charset="0"/>
                <a:cs typeface="Courier New" pitchFamily="49" charset="0"/>
              </a:rPr>
              <a:t>".+@.+" </a:t>
            </a:r>
            <a:br>
              <a:rPr lang="en-US" sz="2000" b="1" dirty="0" smtClean="0">
                <a:solidFill>
                  <a:srgbClr val="008000"/>
                </a:solidFill>
                <a:latin typeface="Courier New" pitchFamily="49" charset="0"/>
                <a:cs typeface="Courier New" pitchFamily="49" charset="0"/>
              </a:rPr>
            </a:br>
            <a:r>
              <a:rPr lang="en-US" sz="2000" b="1" dirty="0" smtClean="0">
                <a:solidFill>
                  <a:srgbClr val="008000"/>
                </a:solidFill>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input-mask</a:t>
            </a:r>
            <a:r>
              <a:rPr lang="en-US" sz="2000" b="1" dirty="0">
                <a:solidFill>
                  <a:srgbClr val="0000FF"/>
                </a:solidFill>
                <a:latin typeface="Courier New" pitchFamily="49" charset="0"/>
                <a:cs typeface="Courier New" pitchFamily="49" charset="0"/>
              </a:rPr>
              <a:t>=</a:t>
            </a:r>
            <a:r>
              <a:rPr lang="en-US" sz="2000" b="1" dirty="0">
                <a:solidFill>
                  <a:srgbClr val="008000"/>
                </a:solidFill>
                <a:latin typeface="Courier New" pitchFamily="49" charset="0"/>
                <a:cs typeface="Courier New" pitchFamily="49" charset="0"/>
              </a:rPr>
              <a:t>"</a:t>
            </a:r>
            <a:r>
              <a:rPr lang="en-US" sz="2000" b="1" dirty="0" err="1">
                <a:solidFill>
                  <a:srgbClr val="008000"/>
                </a:solidFill>
                <a:latin typeface="Courier New" pitchFamily="49" charset="0"/>
                <a:cs typeface="Courier New" pitchFamily="49" charset="0"/>
              </a:rPr>
              <a:t>name@domain</a:t>
            </a:r>
            <a:r>
              <a:rPr lang="en-US" sz="2000" b="1" dirty="0">
                <a:solidFill>
                  <a:srgbClr val="008000"/>
                </a:solidFill>
                <a:latin typeface="Courier New" pitchFamily="49" charset="0"/>
                <a:cs typeface="Courier New" pitchFamily="49" charset="0"/>
              </a:rPr>
              <a:t>" </a:t>
            </a:r>
            <a:r>
              <a:rPr lang="en-US" sz="2000" b="1" dirty="0" smtClean="0">
                <a:solidFill>
                  <a:schemeClr val="bg1"/>
                </a:solidFill>
                <a:latin typeface="Courier New" pitchFamily="49" charset="0"/>
                <a:cs typeface="Courier New" pitchFamily="49" charset="0"/>
              </a:rPr>
              <a:t>/&gt;</a:t>
            </a:r>
            <a:endParaRPr lang="en-US" sz="2000" b="1" dirty="0">
              <a:solidFill>
                <a:schemeClr val="bg1"/>
              </a:solidFill>
              <a:latin typeface="Courier New" pitchFamily="49" charset="0"/>
              <a:cs typeface="Courier New" pitchFamily="49" charset="0"/>
            </a:endParaRPr>
          </a:p>
        </p:txBody>
      </p:sp>
      <p:sp>
        <p:nvSpPr>
          <p:cNvPr id="7" name="Rounded Rectangle 6"/>
          <p:cNvSpPr/>
          <p:nvPr/>
        </p:nvSpPr>
        <p:spPr bwMode="auto">
          <a:xfrm>
            <a:off x="1157491" y="5334000"/>
            <a:ext cx="3643109" cy="661011"/>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51885397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smtClean="0"/>
              <a:t>Field-level validation in data model</a:t>
            </a:r>
          </a:p>
          <a:p>
            <a:pPr>
              <a:lnSpc>
                <a:spcPct val="150000"/>
              </a:lnSpc>
              <a:buFont typeface="Arial" charset="0"/>
              <a:buChar char="•"/>
            </a:pPr>
            <a:r>
              <a:rPr lang="en-US" sz="2800" dirty="0" smtClean="0">
                <a:solidFill>
                  <a:srgbClr val="C0C0C0"/>
                </a:solidFill>
              </a:rPr>
              <a:t>Field-level validation in UI</a:t>
            </a:r>
          </a:p>
          <a:p>
            <a:pPr>
              <a:lnSpc>
                <a:spcPct val="150000"/>
              </a:lnSpc>
              <a:buFont typeface="Arial" charset="0"/>
              <a:buChar char="•"/>
            </a:pPr>
            <a:r>
              <a:rPr lang="en-US" sz="2800" dirty="0">
                <a:solidFill>
                  <a:srgbClr val="C0C0C0"/>
                </a:solidFill>
              </a:rPr>
              <a:t>Input mask and validation enhancements</a:t>
            </a:r>
          </a:p>
          <a:p>
            <a:pPr>
              <a:lnSpc>
                <a:spcPct val="150000"/>
              </a:lnSpc>
              <a:buFont typeface="Arial" charset="0"/>
              <a:buChar char="•"/>
            </a:pPr>
            <a:endParaRPr lang="en-US" sz="2800" dirty="0" smtClean="0">
              <a:solidFill>
                <a:srgbClr val="C0C0C0"/>
              </a:solidFill>
            </a:endParaRPr>
          </a:p>
          <a:p>
            <a:pPr>
              <a:lnSpc>
                <a:spcPct val="150000"/>
              </a:lnSpc>
              <a:buFont typeface="Arial" charset="0"/>
              <a:buChar char="•"/>
            </a:pPr>
            <a:endParaRPr lang="en-US" sz="2800" dirty="0" smtClean="0">
              <a:solidFill>
                <a:srgbClr val="C0C0C0"/>
              </a:solidFill>
            </a:endParaRPr>
          </a:p>
        </p:txBody>
      </p:sp>
    </p:spTree>
    <p:extLst>
      <p:ext uri="{BB962C8B-B14F-4D97-AF65-F5344CB8AC3E}">
        <p14:creationId xmlns:p14="http://schemas.microsoft.com/office/powerpoint/2010/main" val="204716894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widget explicit regex validation</a:t>
            </a:r>
            <a:endParaRPr lang="en-US" dirty="0"/>
          </a:p>
        </p:txBody>
      </p:sp>
      <p:sp>
        <p:nvSpPr>
          <p:cNvPr id="3" name="Content Placeholder 2"/>
          <p:cNvSpPr>
            <a:spLocks noGrp="1"/>
          </p:cNvSpPr>
          <p:nvPr>
            <p:ph idx="1"/>
          </p:nvPr>
        </p:nvSpPr>
        <p:spPr/>
        <p:txBody>
          <a:bodyPr/>
          <a:lstStyle/>
          <a:p>
            <a:r>
              <a:rPr lang="en-US" dirty="0" smtClean="0"/>
              <a:t>Define for the regex property a regular expression</a:t>
            </a:r>
          </a:p>
          <a:p>
            <a:pPr lvl="1"/>
            <a:r>
              <a:rPr lang="en-US" dirty="0" smtClean="0"/>
              <a:t>Triggers field validation</a:t>
            </a:r>
          </a:p>
          <a:p>
            <a:pPr lvl="1"/>
            <a:r>
              <a:rPr lang="en-US" dirty="0" smtClean="0"/>
              <a:t>Consider Gosu expression </a:t>
            </a:r>
            <a:r>
              <a:rPr lang="en-US" dirty="0"/>
              <a:t>for conditional </a:t>
            </a:r>
            <a:r>
              <a:rPr lang="en-US" dirty="0" smtClean="0"/>
              <a:t>regex </a:t>
            </a:r>
          </a:p>
          <a:p>
            <a:pPr lvl="1"/>
            <a:r>
              <a:rPr lang="en-US" dirty="0" smtClean="0"/>
              <a:t>Applicable </a:t>
            </a:r>
            <a:r>
              <a:rPr lang="en-US" dirty="0"/>
              <a:t>to </a:t>
            </a:r>
            <a:r>
              <a:rPr lang="en-US" dirty="0" smtClean="0"/>
              <a:t>only Text </a:t>
            </a:r>
            <a:r>
              <a:rPr lang="en-US" dirty="0"/>
              <a:t>Input and Cell Input widgets</a:t>
            </a:r>
          </a:p>
          <a:p>
            <a:r>
              <a:rPr lang="en-US" dirty="0" smtClean="0"/>
              <a:t>Tax ID example</a:t>
            </a:r>
            <a:endParaRPr lang="en-US" dirty="0"/>
          </a:p>
        </p:txBody>
      </p:sp>
      <p:pic>
        <p:nvPicPr>
          <p:cNvPr id="4"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5029199"/>
            <a:ext cx="4314287" cy="428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5" descr="C:\Users\sluersen\AppData\Local\Temp\SNAGHTML1072a8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7487" y="5534084"/>
            <a:ext cx="3071429" cy="48571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Rectangle 7"/>
          <p:cNvSpPr/>
          <p:nvPr/>
        </p:nvSpPr>
        <p:spPr>
          <a:xfrm>
            <a:off x="685800" y="3426249"/>
            <a:ext cx="8305800" cy="707886"/>
          </a:xfrm>
          <a:prstGeom prst="rect">
            <a:avLst/>
          </a:prstGeom>
          <a:ln>
            <a:solidFill>
              <a:schemeClr val="bg1"/>
            </a:solidFill>
          </a:ln>
        </p:spPr>
        <p:txBody>
          <a:bodyPr wrap="square">
            <a:spAutoFit/>
          </a:bodyPr>
          <a:lstStyle/>
          <a:p>
            <a:r>
              <a:rPr lang="en-US" sz="2000" b="1" dirty="0">
                <a:solidFill>
                  <a:schemeClr val="bg1"/>
                </a:solidFill>
                <a:latin typeface="Courier New" pitchFamily="49" charset="0"/>
                <a:cs typeface="Courier New" pitchFamily="49" charset="0"/>
              </a:rPr>
              <a:t>&lt;</a:t>
            </a:r>
            <a:r>
              <a:rPr lang="en-US" sz="2000" b="1" dirty="0" err="1">
                <a:solidFill>
                  <a:srgbClr val="000080"/>
                </a:solidFill>
                <a:latin typeface="Courier New" pitchFamily="49" charset="0"/>
                <a:cs typeface="Courier New" pitchFamily="49" charset="0"/>
              </a:rPr>
              <a:t>TextInput</a:t>
            </a:r>
            <a:r>
              <a:rPr lang="en-US" sz="2000" b="1" dirty="0">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editable=</a:t>
            </a:r>
            <a:r>
              <a:rPr lang="en-US" sz="2000" b="1" dirty="0">
                <a:solidFill>
                  <a:srgbClr val="008000"/>
                </a:solidFill>
                <a:latin typeface="Courier New" pitchFamily="49" charset="0"/>
                <a:cs typeface="Courier New" pitchFamily="49" charset="0"/>
              </a:rPr>
              <a:t>"true" </a:t>
            </a:r>
            <a:r>
              <a:rPr lang="en-US" sz="2000" b="1" dirty="0" smtClean="0">
                <a:solidFill>
                  <a:srgbClr val="0000FF"/>
                </a:solidFill>
                <a:latin typeface="Courier New" pitchFamily="49" charset="0"/>
                <a:cs typeface="Courier New" pitchFamily="49" charset="0"/>
              </a:rPr>
              <a:t>id</a:t>
            </a:r>
            <a:r>
              <a:rPr lang="en-US" sz="2000" b="1" dirty="0">
                <a:solidFill>
                  <a:srgbClr val="0000FF"/>
                </a:solidFill>
                <a:latin typeface="Courier New" pitchFamily="49" charset="0"/>
                <a:cs typeface="Courier New" pitchFamily="49" charset="0"/>
              </a:rPr>
              <a:t>=</a:t>
            </a:r>
            <a:r>
              <a:rPr lang="en-US" sz="2000" b="1" dirty="0">
                <a:solidFill>
                  <a:srgbClr val="008000"/>
                </a:solidFill>
                <a:latin typeface="Courier New" pitchFamily="49" charset="0"/>
                <a:cs typeface="Courier New" pitchFamily="49" charset="0"/>
              </a:rPr>
              <a:t>"</a:t>
            </a:r>
            <a:r>
              <a:rPr lang="en-US" sz="2000" b="1" dirty="0" err="1">
                <a:solidFill>
                  <a:srgbClr val="008000"/>
                </a:solidFill>
                <a:latin typeface="Courier New" pitchFamily="49" charset="0"/>
                <a:cs typeface="Courier New" pitchFamily="49" charset="0"/>
              </a:rPr>
              <a:t>TaxID</a:t>
            </a:r>
            <a:r>
              <a:rPr lang="en-US" sz="2000" b="1" dirty="0">
                <a:solidFill>
                  <a:srgbClr val="008000"/>
                </a:solidFill>
                <a:latin typeface="Courier New" pitchFamily="49" charset="0"/>
                <a:cs typeface="Courier New" pitchFamily="49" charset="0"/>
              </a:rPr>
              <a:t>"</a:t>
            </a:r>
            <a:r>
              <a:rPr lang="en-US" sz="2000" b="1" dirty="0">
                <a:latin typeface="Courier New" pitchFamily="49" charset="0"/>
                <a:cs typeface="Courier New" pitchFamily="49" charset="0"/>
              </a:rPr>
              <a:t> </a:t>
            </a:r>
            <a:r>
              <a:rPr lang="en-US" sz="2000" b="1" dirty="0" smtClean="0">
                <a:solidFill>
                  <a:schemeClr val="bg1"/>
                </a:solidFill>
                <a:latin typeface="Courier New" pitchFamily="49" charset="0"/>
                <a:cs typeface="Courier New" pitchFamily="49" charset="0"/>
              </a:rPr>
              <a:t>…</a:t>
            </a:r>
            <a:r>
              <a:rPr lang="en-US" sz="2000" b="1" dirty="0">
                <a:latin typeface="Courier New" pitchFamily="49" charset="0"/>
                <a:cs typeface="Courier New" pitchFamily="49" charset="0"/>
              </a:rPr>
              <a:t/>
            </a:r>
            <a:br>
              <a:rPr lang="en-US" sz="2000" b="1" dirty="0">
                <a:latin typeface="Courier New" pitchFamily="49" charset="0"/>
                <a:cs typeface="Courier New" pitchFamily="49" charset="0"/>
              </a:rPr>
            </a:br>
            <a:r>
              <a:rPr lang="en-US" sz="2000" b="1" dirty="0" smtClean="0">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regex</a:t>
            </a:r>
            <a:r>
              <a:rPr lang="en-US" sz="2000" b="1" dirty="0">
                <a:solidFill>
                  <a:srgbClr val="0000FF"/>
                </a:solidFill>
                <a:latin typeface="Courier New" pitchFamily="49" charset="0"/>
                <a:cs typeface="Courier New" pitchFamily="49" charset="0"/>
              </a:rPr>
              <a:t>=</a:t>
            </a:r>
            <a:r>
              <a:rPr lang="en-US" sz="2000" b="1" dirty="0">
                <a:solidFill>
                  <a:srgbClr val="008000"/>
                </a:solidFill>
                <a:latin typeface="Courier New" pitchFamily="49" charset="0"/>
                <a:cs typeface="Courier New" pitchFamily="49" charset="0"/>
              </a:rPr>
              <a:t>"</a:t>
            </a:r>
            <a:r>
              <a:rPr lang="en-US" sz="2000" b="1" dirty="0">
                <a:solidFill>
                  <a:srgbClr val="0000FF"/>
                </a:solidFill>
                <a:latin typeface="Courier New" pitchFamily="49" charset="0"/>
                <a:cs typeface="Courier New" pitchFamily="49" charset="0"/>
              </a:rPr>
              <a:t>&amp;</a:t>
            </a:r>
            <a:r>
              <a:rPr lang="en-US" sz="2000" b="1" dirty="0" err="1">
                <a:solidFill>
                  <a:srgbClr val="0000FF"/>
                </a:solidFill>
                <a:latin typeface="Courier New" pitchFamily="49" charset="0"/>
                <a:cs typeface="Courier New" pitchFamily="49" charset="0"/>
              </a:rPr>
              <a:t>quot</a:t>
            </a:r>
            <a:r>
              <a:rPr lang="en-US" sz="2000" b="1" dirty="0">
                <a:solidFill>
                  <a:srgbClr val="0000FF"/>
                </a:solidFill>
                <a:latin typeface="Courier New" pitchFamily="49" charset="0"/>
                <a:cs typeface="Courier New" pitchFamily="49" charset="0"/>
              </a:rPr>
              <a:t>;</a:t>
            </a:r>
            <a:r>
              <a:rPr lang="en-US" sz="2000" b="1" dirty="0">
                <a:solidFill>
                  <a:srgbClr val="008000"/>
                </a:solidFill>
                <a:latin typeface="Courier New" pitchFamily="49" charset="0"/>
                <a:cs typeface="Courier New" pitchFamily="49" charset="0"/>
              </a:rPr>
              <a:t>[0-9]{3}-[0-9]{2}-[0-9]{4}</a:t>
            </a:r>
            <a:r>
              <a:rPr lang="en-US" sz="2000" b="1" dirty="0">
                <a:solidFill>
                  <a:srgbClr val="0000FF"/>
                </a:solidFill>
                <a:latin typeface="Courier New" pitchFamily="49" charset="0"/>
                <a:cs typeface="Courier New" pitchFamily="49" charset="0"/>
              </a:rPr>
              <a:t>&amp;</a:t>
            </a:r>
            <a:r>
              <a:rPr lang="en-US" sz="2000" b="1" dirty="0" err="1">
                <a:solidFill>
                  <a:srgbClr val="0000FF"/>
                </a:solidFill>
                <a:latin typeface="Courier New" pitchFamily="49" charset="0"/>
                <a:cs typeface="Courier New" pitchFamily="49" charset="0"/>
              </a:rPr>
              <a:t>quot</a:t>
            </a:r>
            <a:r>
              <a:rPr lang="en-US" sz="2000" b="1" dirty="0">
                <a:solidFill>
                  <a:srgbClr val="0000FF"/>
                </a:solidFill>
                <a:latin typeface="Courier New" pitchFamily="49" charset="0"/>
                <a:cs typeface="Courier New" pitchFamily="49" charset="0"/>
              </a:rPr>
              <a:t>;</a:t>
            </a:r>
            <a:r>
              <a:rPr lang="en-US" sz="2000" b="1" dirty="0">
                <a:solidFill>
                  <a:srgbClr val="008000"/>
                </a:solidFill>
                <a:latin typeface="Courier New" pitchFamily="49" charset="0"/>
                <a:cs typeface="Courier New" pitchFamily="49" charset="0"/>
              </a:rPr>
              <a:t>"</a:t>
            </a:r>
            <a:r>
              <a:rPr lang="en-US" sz="2000" b="1" dirty="0" smtClean="0">
                <a:solidFill>
                  <a:srgbClr val="008000"/>
                </a:solidFill>
                <a:latin typeface="Courier New" pitchFamily="49" charset="0"/>
                <a:cs typeface="Courier New" pitchFamily="49" charset="0"/>
              </a:rPr>
              <a:t> </a:t>
            </a:r>
            <a:r>
              <a:rPr lang="en-US" sz="2000" b="1" dirty="0" smtClean="0">
                <a:solidFill>
                  <a:schemeClr val="bg1"/>
                </a:solidFill>
                <a:latin typeface="Courier New" pitchFamily="49" charset="0"/>
                <a:cs typeface="Courier New" pitchFamily="49" charset="0"/>
              </a:rPr>
              <a:t>…/&gt;</a:t>
            </a:r>
            <a:endParaRPr lang="en-US" sz="2000" b="1" dirty="0">
              <a:solidFill>
                <a:schemeClr val="bg1"/>
              </a:solidFill>
              <a:latin typeface="Courier New" pitchFamily="49" charset="0"/>
              <a:cs typeface="Courier New" pitchFamily="49" charset="0"/>
            </a:endParaRPr>
          </a:p>
        </p:txBody>
      </p:sp>
      <p:sp>
        <p:nvSpPr>
          <p:cNvPr id="9" name="Rounded Rectangle 8"/>
          <p:cNvSpPr/>
          <p:nvPr/>
        </p:nvSpPr>
        <p:spPr bwMode="auto">
          <a:xfrm>
            <a:off x="1114503" y="3779398"/>
            <a:ext cx="7115097" cy="358884"/>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358564757"/>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practices</a:t>
            </a:r>
            <a:endParaRPr lang="en-US" dirty="0"/>
          </a:p>
        </p:txBody>
      </p:sp>
      <p:sp>
        <p:nvSpPr>
          <p:cNvPr id="3" name="Content Placeholder 2"/>
          <p:cNvSpPr>
            <a:spLocks noGrp="1"/>
          </p:cNvSpPr>
          <p:nvPr>
            <p:ph idx="1"/>
          </p:nvPr>
        </p:nvSpPr>
        <p:spPr/>
        <p:txBody>
          <a:bodyPr/>
          <a:lstStyle/>
          <a:p>
            <a:r>
              <a:rPr lang="en-US" dirty="0" smtClean="0"/>
              <a:t>Avoid server-side processing for complex user input validation</a:t>
            </a:r>
          </a:p>
          <a:p>
            <a:pPr lvl="1"/>
            <a:r>
              <a:rPr lang="en-US" dirty="0" smtClean="0"/>
              <a:t>Gosu validation requires server-round trip including conditional regex </a:t>
            </a:r>
          </a:p>
          <a:p>
            <a:pPr lvl="1"/>
            <a:r>
              <a:rPr lang="en-US" dirty="0" smtClean="0"/>
              <a:t>Consider rule based validation</a:t>
            </a:r>
          </a:p>
          <a:p>
            <a:r>
              <a:rPr lang="en-US" dirty="0" smtClean="0"/>
              <a:t>Depending on widget type, use</a:t>
            </a:r>
          </a:p>
          <a:p>
            <a:pPr lvl="1"/>
            <a:r>
              <a:rPr lang="en-US" dirty="0" smtClean="0"/>
              <a:t>Entity field validation</a:t>
            </a:r>
          </a:p>
          <a:p>
            <a:pPr lvl="1"/>
            <a:r>
              <a:rPr lang="en-US" dirty="0" smtClean="0"/>
              <a:t>UI widget properties</a:t>
            </a:r>
          </a:p>
          <a:p>
            <a:r>
              <a:rPr lang="en-US" dirty="0" smtClean="0"/>
              <a:t>Specify a regular expression validation</a:t>
            </a:r>
          </a:p>
          <a:p>
            <a:r>
              <a:rPr lang="en-US" dirty="0"/>
              <a:t>Specify</a:t>
            </a:r>
            <a:r>
              <a:rPr lang="en-US" dirty="0" smtClean="0"/>
              <a:t> a descriptive input mask without placeholders</a:t>
            </a:r>
          </a:p>
          <a:p>
            <a:pPr lvl="1"/>
            <a:r>
              <a:rPr lang="en-US" dirty="0" smtClean="0"/>
              <a:t>If a regex is not defined, a placeholder input mask automatically generates an implicit regular expression</a:t>
            </a:r>
            <a:endParaRPr lang="en-US" dirty="0"/>
          </a:p>
        </p:txBody>
      </p:sp>
    </p:spTree>
    <p:extLst>
      <p:ext uri="{BB962C8B-B14F-4D97-AF65-F5344CB8AC3E}">
        <p14:creationId xmlns:p14="http://schemas.microsoft.com/office/powerpoint/2010/main" val="1962081920"/>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p:spPr>
        <p:txBody>
          <a:bodyPr/>
          <a:lstStyle/>
          <a:p>
            <a:pPr eaLnBrk="1" hangingPunct="1"/>
            <a:r>
              <a:rPr lang="en-US" smtClean="0"/>
              <a:t>Lesson objectives review</a:t>
            </a:r>
          </a:p>
        </p:txBody>
      </p:sp>
      <p:sp>
        <p:nvSpPr>
          <p:cNvPr id="24579" name="Rectangle 3"/>
          <p:cNvSpPr>
            <a:spLocks noGrp="1" noChangeArrowheads="1"/>
          </p:cNvSpPr>
          <p:nvPr>
            <p:ph idx="1"/>
          </p:nvPr>
        </p:nvSpPr>
        <p:spPr/>
        <p:txBody>
          <a:bodyPr/>
          <a:lstStyle/>
          <a:p>
            <a:pPr>
              <a:buFont typeface="Wingdings 3" pitchFamily="18" charset="2"/>
              <a:buNone/>
            </a:pPr>
            <a:r>
              <a:rPr lang="en-US" dirty="0" smtClean="0"/>
              <a:t>You should now be able to:</a:t>
            </a:r>
          </a:p>
          <a:p>
            <a:pPr lvl="1" eaLnBrk="1" hangingPunct="1"/>
            <a:r>
              <a:rPr lang="en-US" dirty="0" smtClean="0"/>
              <a:t>Implement field-level validation in the data model</a:t>
            </a:r>
          </a:p>
          <a:p>
            <a:pPr lvl="1" eaLnBrk="1" hangingPunct="1"/>
            <a:r>
              <a:rPr lang="en-US" dirty="0" smtClean="0"/>
              <a:t>Implement field-level validation in the user interface</a:t>
            </a:r>
          </a:p>
          <a:p>
            <a:pPr lvl="1"/>
            <a:r>
              <a:rPr lang="en-US" dirty="0"/>
              <a:t>Implement input masks to guide user </a:t>
            </a:r>
            <a:r>
              <a:rPr lang="en-US" dirty="0" smtClean="0"/>
              <a:t>input</a:t>
            </a:r>
            <a:endParaRPr lang="en-US" dirty="0"/>
          </a:p>
        </p:txBody>
      </p:sp>
    </p:spTree>
    <p:extLst>
      <p:ext uri="{BB962C8B-B14F-4D97-AF65-F5344CB8AC3E}">
        <p14:creationId xmlns:p14="http://schemas.microsoft.com/office/powerpoint/2010/main" val="3029666273"/>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a:lstStyle/>
          <a:p>
            <a:pPr eaLnBrk="1" hangingPunct="1"/>
            <a:r>
              <a:rPr lang="en-US" smtClean="0"/>
              <a:t>Review questions</a:t>
            </a:r>
          </a:p>
        </p:txBody>
      </p:sp>
      <p:sp>
        <p:nvSpPr>
          <p:cNvPr id="25603" name="Rectangle 3"/>
          <p:cNvSpPr>
            <a:spLocks noGrp="1" noChangeArrowheads="1"/>
          </p:cNvSpPr>
          <p:nvPr>
            <p:ph idx="1"/>
          </p:nvPr>
        </p:nvSpPr>
        <p:spPr/>
        <p:txBody>
          <a:bodyPr/>
          <a:lstStyle/>
          <a:p>
            <a:pPr marL="457200" indent="-457200" eaLnBrk="1" hangingPunct="1">
              <a:buFont typeface="Arial" charset="0"/>
              <a:buAutoNum type="arabicPeriod"/>
            </a:pPr>
            <a:r>
              <a:rPr lang="en-US" dirty="0" smtClean="0"/>
              <a:t>What are the two types of field-level validation at the data model level? Can both of them be configured?</a:t>
            </a:r>
          </a:p>
          <a:p>
            <a:pPr marL="457200" indent="-457200" eaLnBrk="1" hangingPunct="1">
              <a:buFont typeface="Arial" charset="0"/>
              <a:buAutoNum type="arabicPeriod"/>
            </a:pPr>
            <a:r>
              <a:rPr lang="en-US" dirty="0" smtClean="0"/>
              <a:t>Assume that there is an Order entity that has an </a:t>
            </a:r>
            <a:r>
              <a:rPr lang="en-US" dirty="0" err="1" smtClean="0"/>
              <a:t>OrderNumber</a:t>
            </a:r>
            <a:r>
              <a:rPr lang="en-US" dirty="0" smtClean="0"/>
              <a:t> field. The field appears on two detail views: </a:t>
            </a:r>
            <a:r>
              <a:rPr lang="en-US" dirty="0" err="1" smtClean="0"/>
              <a:t>LegacyOrdersDV</a:t>
            </a:r>
            <a:r>
              <a:rPr lang="en-US" dirty="0" smtClean="0"/>
              <a:t> and </a:t>
            </a:r>
            <a:r>
              <a:rPr lang="en-US" dirty="0" err="1" smtClean="0"/>
              <a:t>NewOrdersDV</a:t>
            </a:r>
            <a:r>
              <a:rPr lang="en-US" dirty="0" smtClean="0"/>
              <a:t>.</a:t>
            </a:r>
          </a:p>
          <a:p>
            <a:pPr marL="933450" lvl="1" indent="-419100" eaLnBrk="1" hangingPunct="1">
              <a:buFont typeface="Arial" charset="0"/>
              <a:buAutoNum type="alphaLcParenR"/>
            </a:pPr>
            <a:r>
              <a:rPr lang="en-US" dirty="0" smtClean="0"/>
              <a:t>Name a situation where you would implement validation logic for the </a:t>
            </a:r>
            <a:r>
              <a:rPr lang="en-US" dirty="0" err="1" smtClean="0"/>
              <a:t>OrderNumber</a:t>
            </a:r>
            <a:r>
              <a:rPr lang="en-US" dirty="0" smtClean="0"/>
              <a:t> field at the data model level.</a:t>
            </a:r>
          </a:p>
          <a:p>
            <a:pPr marL="933450" lvl="1" indent="-419100" eaLnBrk="1" hangingPunct="1">
              <a:buFont typeface="Arial" charset="0"/>
              <a:buAutoNum type="alphaLcParenR"/>
            </a:pPr>
            <a:r>
              <a:rPr lang="en-US" dirty="0" smtClean="0"/>
              <a:t>Name a situation where you would implement validation logic for the </a:t>
            </a:r>
            <a:r>
              <a:rPr lang="en-US" dirty="0" err="1" smtClean="0"/>
              <a:t>OrderNumber</a:t>
            </a:r>
            <a:r>
              <a:rPr lang="en-US" dirty="0" smtClean="0"/>
              <a:t> field at the UI level.</a:t>
            </a:r>
          </a:p>
          <a:p>
            <a:pPr marL="457200" indent="-457200" eaLnBrk="1" hangingPunct="1">
              <a:buFont typeface="Arial" charset="0"/>
              <a:buAutoNum type="arabicPeriod"/>
            </a:pPr>
            <a:r>
              <a:rPr lang="en-US" dirty="0" smtClean="0"/>
              <a:t>What happens if a widget's validation expression returns null?</a:t>
            </a:r>
          </a:p>
        </p:txBody>
      </p:sp>
    </p:spTree>
    <p:extLst>
      <p:ext uri="{BB962C8B-B14F-4D97-AF65-F5344CB8AC3E}">
        <p14:creationId xmlns:p14="http://schemas.microsoft.com/office/powerpoint/2010/main" val="668203455"/>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799227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Field-Level Validation</a:t>
            </a:r>
          </a:p>
        </p:txBody>
      </p:sp>
      <p:sp>
        <p:nvSpPr>
          <p:cNvPr id="7171" name="Rectangle 3"/>
          <p:cNvSpPr>
            <a:spLocks noGrp="1" noChangeArrowheads="1"/>
          </p:cNvSpPr>
          <p:nvPr>
            <p:ph idx="1"/>
          </p:nvPr>
        </p:nvSpPr>
        <p:spPr/>
        <p:txBody>
          <a:bodyPr/>
          <a:lstStyle/>
          <a:p>
            <a:pPr>
              <a:buFont typeface="Arial" charset="0"/>
              <a:buChar char="•"/>
            </a:pPr>
            <a:r>
              <a:rPr lang="en-US" b="1" smtClean="0"/>
              <a:t>Validation</a:t>
            </a:r>
            <a:r>
              <a:rPr lang="en-US" smtClean="0"/>
              <a:t> is a general application behavior that prevents a user from saving invalid business data</a:t>
            </a:r>
          </a:p>
          <a:p>
            <a:pPr lvl="1"/>
            <a:r>
              <a:rPr lang="en-US" smtClean="0"/>
              <a:t>For example, specifying a policy expiration date that is prior to the policy's effective date</a:t>
            </a:r>
          </a:p>
          <a:p>
            <a:pPr>
              <a:buFont typeface="Arial" charset="0"/>
              <a:buChar char="•"/>
            </a:pPr>
            <a:r>
              <a:rPr lang="en-US" b="1" smtClean="0"/>
              <a:t>Field-level validation</a:t>
            </a:r>
            <a:r>
              <a:rPr lang="en-US" smtClean="0"/>
              <a:t> is a validation behavior tied to one or more specific fields, which can be implemented at:</a:t>
            </a:r>
          </a:p>
          <a:p>
            <a:pPr lvl="1"/>
            <a:r>
              <a:rPr lang="en-US" smtClean="0"/>
              <a:t>Data model level</a:t>
            </a:r>
          </a:p>
          <a:p>
            <a:pPr lvl="2"/>
            <a:r>
              <a:rPr lang="en-US" smtClean="0"/>
              <a:t>Datatypes</a:t>
            </a:r>
          </a:p>
          <a:p>
            <a:pPr lvl="2"/>
            <a:r>
              <a:rPr lang="en-US" smtClean="0"/>
              <a:t>Field validators</a:t>
            </a:r>
          </a:p>
          <a:p>
            <a:pPr lvl="1"/>
            <a:r>
              <a:rPr lang="en-US" smtClean="0"/>
              <a:t>UI level</a:t>
            </a:r>
          </a:p>
          <a:p>
            <a:pPr lvl="2"/>
            <a:r>
              <a:rPr lang="en-US" smtClean="0"/>
              <a:t>Validation expressions</a:t>
            </a:r>
          </a:p>
        </p:txBody>
      </p:sp>
    </p:spTree>
    <p:extLst>
      <p:ext uri="{BB962C8B-B14F-4D97-AF65-F5344CB8AC3E}">
        <p14:creationId xmlns:p14="http://schemas.microsoft.com/office/powerpoint/2010/main" val="294927339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Datatypes</a:t>
            </a:r>
          </a:p>
        </p:txBody>
      </p:sp>
      <p:sp>
        <p:nvSpPr>
          <p:cNvPr id="8195" name="Rectangle 3"/>
          <p:cNvSpPr>
            <a:spLocks noGrp="1" noChangeArrowheads="1"/>
          </p:cNvSpPr>
          <p:nvPr>
            <p:ph idx="1"/>
          </p:nvPr>
        </p:nvSpPr>
        <p:spPr>
          <a:xfrm>
            <a:off x="5943601" y="614950"/>
            <a:ext cx="2779775" cy="5749274"/>
          </a:xfrm>
        </p:spPr>
        <p:txBody>
          <a:bodyPr/>
          <a:lstStyle/>
          <a:p>
            <a:pPr>
              <a:buFont typeface="Arial" charset="0"/>
              <a:buChar char="•"/>
            </a:pPr>
            <a:r>
              <a:rPr lang="en-US" dirty="0" err="1" smtClean="0"/>
              <a:t>Guidewire</a:t>
            </a:r>
            <a:r>
              <a:rPr lang="en-US" dirty="0" smtClean="0"/>
              <a:t> inherently requires all fields to have values that are legal for the field's underlying </a:t>
            </a:r>
            <a:r>
              <a:rPr lang="en-US" dirty="0" err="1" smtClean="0"/>
              <a:t>datatype</a:t>
            </a:r>
            <a:endParaRPr lang="en-US" dirty="0" smtClean="0"/>
          </a:p>
          <a:p>
            <a:pPr lvl="1"/>
            <a:r>
              <a:rPr lang="en-US" dirty="0" err="1" smtClean="0"/>
              <a:t>Guidewire</a:t>
            </a:r>
            <a:r>
              <a:rPr lang="en-US" dirty="0" smtClean="0"/>
              <a:t> automatically prevents data of the wrong </a:t>
            </a:r>
            <a:r>
              <a:rPr lang="en-US" dirty="0" err="1" smtClean="0"/>
              <a:t>datatype</a:t>
            </a:r>
            <a:r>
              <a:rPr lang="en-US" dirty="0" smtClean="0"/>
              <a:t> from being saved and warns the user of the error</a:t>
            </a:r>
          </a:p>
        </p:txBody>
      </p:sp>
      <p:pic>
        <p:nvPicPr>
          <p:cNvPr id="81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558" y="797662"/>
            <a:ext cx="5493329" cy="5389324"/>
          </a:xfrm>
          <a:prstGeom prst="rect">
            <a:avLst/>
          </a:prstGeom>
          <a:noFill/>
          <a:ln w="1270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296383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idx="1"/>
          </p:nvPr>
        </p:nvSpPr>
        <p:spPr>
          <a:xfrm>
            <a:off x="569179" y="831850"/>
            <a:ext cx="8318500" cy="5486400"/>
          </a:xfrm>
        </p:spPr>
        <p:txBody>
          <a:bodyPr/>
          <a:lstStyle/>
          <a:p>
            <a:pPr>
              <a:buFont typeface="Arial" charset="0"/>
              <a:buChar char="•"/>
            </a:pPr>
            <a:r>
              <a:rPr lang="en-US" smtClean="0"/>
              <a:t>A </a:t>
            </a:r>
            <a:r>
              <a:rPr lang="en-US" b="1" smtClean="0"/>
              <a:t>field validator</a:t>
            </a:r>
            <a:r>
              <a:rPr lang="en-US" smtClean="0"/>
              <a:t> is a pattern that is tied to one or more fields in the data model</a:t>
            </a:r>
          </a:p>
          <a:p>
            <a:pPr lvl="1"/>
            <a:r>
              <a:rPr lang="en-US" smtClean="0"/>
              <a:t>If field value does not match pattern, data cannot be saved and error message is displayed</a:t>
            </a:r>
          </a:p>
        </p:txBody>
      </p:sp>
      <p:pic>
        <p:nvPicPr>
          <p:cNvPr id="922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842" y="2355730"/>
            <a:ext cx="7901952" cy="3515213"/>
          </a:xfrm>
          <a:prstGeom prst="rect">
            <a:avLst/>
          </a:prstGeom>
          <a:noFill/>
          <a:ln w="1270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19" name="Rectangle 2"/>
          <p:cNvSpPr>
            <a:spLocks noGrp="1" noChangeArrowheads="1"/>
          </p:cNvSpPr>
          <p:nvPr>
            <p:ph type="title"/>
          </p:nvPr>
        </p:nvSpPr>
        <p:spPr/>
        <p:txBody>
          <a:bodyPr/>
          <a:lstStyle/>
          <a:p>
            <a:pPr eaLnBrk="1" hangingPunct="1"/>
            <a:r>
              <a:rPr lang="en-US" smtClean="0"/>
              <a:t>Field Validators</a:t>
            </a:r>
          </a:p>
        </p:txBody>
      </p:sp>
      <p:cxnSp>
        <p:nvCxnSpPr>
          <p:cNvPr id="4" name="Straight Arrow Connector 3"/>
          <p:cNvCxnSpPr/>
          <p:nvPr/>
        </p:nvCxnSpPr>
        <p:spPr bwMode="auto">
          <a:xfrm flipV="1">
            <a:off x="4308231" y="3481754"/>
            <a:ext cx="0" cy="1607529"/>
          </a:xfrm>
          <a:prstGeom prst="straightConnector1">
            <a:avLst/>
          </a:prstGeom>
          <a:noFill/>
          <a:ln w="12700" cap="flat" cmpd="sng" algn="ctr">
            <a:solidFill>
              <a:srgbClr val="FF0000"/>
            </a:solidFill>
            <a:prstDash val="solid"/>
            <a:round/>
            <a:headEnd type="none" w="med" len="med"/>
            <a:tailEnd type="arrow"/>
          </a:ln>
          <a:effectLst/>
        </p:spPr>
      </p:cxnSp>
      <p:sp>
        <p:nvSpPr>
          <p:cNvPr id="7" name="Rounded Rectangle 6"/>
          <p:cNvSpPr/>
          <p:nvPr/>
        </p:nvSpPr>
        <p:spPr bwMode="auto">
          <a:xfrm>
            <a:off x="789842" y="2532185"/>
            <a:ext cx="6384681" cy="808892"/>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68557033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Components of a field validator</a:t>
            </a:r>
          </a:p>
        </p:txBody>
      </p:sp>
      <p:sp>
        <p:nvSpPr>
          <p:cNvPr id="10243" name="Rectangle 3"/>
          <p:cNvSpPr>
            <a:spLocks noGrp="1" noChangeArrowheads="1"/>
          </p:cNvSpPr>
          <p:nvPr>
            <p:ph idx="1"/>
          </p:nvPr>
        </p:nvSpPr>
        <p:spPr/>
        <p:txBody>
          <a:bodyPr/>
          <a:lstStyle/>
          <a:p>
            <a:pPr>
              <a:buFont typeface="Arial" charset="0"/>
              <a:buChar char="•"/>
            </a:pPr>
            <a:r>
              <a:rPr lang="en-US" smtClean="0"/>
              <a:t>Name - Name of validator, such as "RoutingNumber"</a:t>
            </a:r>
          </a:p>
          <a:p>
            <a:pPr>
              <a:buFont typeface="Arial" charset="0"/>
              <a:buChar char="•"/>
            </a:pPr>
            <a:r>
              <a:rPr lang="en-US" smtClean="0"/>
              <a:t>Value - Pattern that must be matched, such as:</a:t>
            </a:r>
            <a:br>
              <a:rPr lang="en-US" smtClean="0"/>
            </a:br>
            <a:r>
              <a:rPr lang="en-US" smtClean="0"/>
              <a:t>	"Three alphanumerics, a hyphen, three digits"</a:t>
            </a:r>
          </a:p>
          <a:p>
            <a:pPr>
              <a:buFont typeface="Arial" charset="0"/>
              <a:buChar char="•"/>
            </a:pPr>
            <a:r>
              <a:rPr lang="en-US" smtClean="0"/>
              <a:t>Description - Display message when pattern not matched,</a:t>
            </a:r>
            <a:br>
              <a:rPr lang="en-US" smtClean="0"/>
            </a:br>
            <a:r>
              <a:rPr lang="en-US" smtClean="0"/>
              <a:t>	such as "Must be three alphanumerics, a hyphen..."</a:t>
            </a:r>
          </a:p>
          <a:p>
            <a:pPr>
              <a:buFont typeface="Arial" charset="0"/>
              <a:buChar char="•"/>
            </a:pPr>
            <a:r>
              <a:rPr lang="en-US" smtClean="0"/>
              <a:t>Input mask - Optional mask applied to any field tied to validator, such as "###-###"</a:t>
            </a:r>
          </a:p>
          <a:p>
            <a:pPr>
              <a:buFont typeface="Arial" charset="0"/>
              <a:buChar char="•"/>
            </a:pPr>
            <a:endParaRPr lang="en-US" smtClean="0"/>
          </a:p>
        </p:txBody>
      </p:sp>
      <p:pic>
        <p:nvPicPr>
          <p:cNvPr id="10245"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t="65061"/>
          <a:stretch/>
        </p:blipFill>
        <p:spPr bwMode="auto">
          <a:xfrm>
            <a:off x="645376" y="4425826"/>
            <a:ext cx="7900747" cy="1162783"/>
          </a:xfrm>
          <a:prstGeom prst="rect">
            <a:avLst/>
          </a:prstGeom>
          <a:noFill/>
          <a:ln w="1270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804747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Steps to implement field validator</a:t>
            </a:r>
          </a:p>
        </p:txBody>
      </p:sp>
      <p:sp>
        <p:nvSpPr>
          <p:cNvPr id="11267" name="Rectangle 3"/>
          <p:cNvSpPr>
            <a:spLocks noGrp="1" noChangeArrowheads="1"/>
          </p:cNvSpPr>
          <p:nvPr>
            <p:ph idx="1"/>
          </p:nvPr>
        </p:nvSpPr>
        <p:spPr/>
        <p:txBody>
          <a:bodyPr/>
          <a:lstStyle/>
          <a:p>
            <a:pPr marL="457200" indent="-457200">
              <a:buFont typeface="Wingdings 3" pitchFamily="18" charset="2"/>
              <a:buAutoNum type="arabicPeriod"/>
            </a:pPr>
            <a:r>
              <a:rPr lang="en-US" dirty="0" smtClean="0"/>
              <a:t>Create error message display key</a:t>
            </a:r>
          </a:p>
          <a:p>
            <a:pPr marL="457200" indent="-457200">
              <a:buFont typeface="Wingdings 3" pitchFamily="18" charset="2"/>
              <a:buAutoNum type="arabicPeriod"/>
            </a:pPr>
            <a:r>
              <a:rPr lang="en-US" dirty="0" smtClean="0"/>
              <a:t>Create field validator</a:t>
            </a:r>
          </a:p>
          <a:p>
            <a:pPr marL="457200" indent="-457200">
              <a:buFont typeface="Wingdings 3" pitchFamily="18" charset="2"/>
              <a:buAutoNum type="arabicPeriod"/>
            </a:pPr>
            <a:r>
              <a:rPr lang="en-US" dirty="0" smtClean="0"/>
              <a:t>Associate field validator with entity field</a:t>
            </a:r>
          </a:p>
          <a:p>
            <a:pPr marL="457200" indent="-457200">
              <a:buFont typeface="Wingdings 3" pitchFamily="18" charset="2"/>
              <a:buAutoNum type="arabicPeriod"/>
            </a:pPr>
            <a:r>
              <a:rPr lang="en-US" dirty="0" smtClean="0"/>
              <a:t>Deploy the changes</a:t>
            </a:r>
          </a:p>
        </p:txBody>
      </p:sp>
    </p:spTree>
    <p:extLst>
      <p:ext uri="{BB962C8B-B14F-4D97-AF65-F5344CB8AC3E}">
        <p14:creationId xmlns:p14="http://schemas.microsoft.com/office/powerpoint/2010/main" val="54132321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smtClean="0"/>
              <a:t>Step 1: Create error message display key</a:t>
            </a:r>
          </a:p>
        </p:txBody>
      </p:sp>
      <p:sp>
        <p:nvSpPr>
          <p:cNvPr id="12292" name="Rectangle 3"/>
          <p:cNvSpPr>
            <a:spLocks noGrp="1" noChangeArrowheads="1"/>
          </p:cNvSpPr>
          <p:nvPr>
            <p:ph idx="1"/>
          </p:nvPr>
        </p:nvSpPr>
        <p:spPr>
          <a:xfrm>
            <a:off x="519113" y="914400"/>
            <a:ext cx="8318500" cy="2692400"/>
          </a:xfrm>
        </p:spPr>
        <p:txBody>
          <a:bodyPr/>
          <a:lstStyle/>
          <a:p>
            <a:pPr>
              <a:buFont typeface="Arial" charset="0"/>
              <a:buChar char="•"/>
            </a:pPr>
            <a:r>
              <a:rPr lang="en-US" dirty="0" smtClean="0"/>
              <a:t>Typically, must be created from Display Keys editor, found under Localizations</a:t>
            </a:r>
          </a:p>
          <a:p>
            <a:pPr>
              <a:buFont typeface="Arial" charset="0"/>
              <a:buChar char="•"/>
            </a:pPr>
            <a:r>
              <a:rPr lang="en-US" dirty="0" smtClean="0"/>
              <a:t>Field validator error message conventions</a:t>
            </a:r>
          </a:p>
          <a:p>
            <a:pPr lvl="1"/>
            <a:r>
              <a:rPr lang="en-US" dirty="0" smtClean="0"/>
              <a:t>Grouped under Validator</a:t>
            </a:r>
          </a:p>
          <a:p>
            <a:pPr lvl="1"/>
            <a:r>
              <a:rPr lang="en-US" dirty="0" smtClean="0"/>
              <a:t>Begin with place-holder for widget name: {0}</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788546"/>
            <a:ext cx="8534400" cy="160314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bwMode="auto">
          <a:xfrm>
            <a:off x="3886200" y="4953000"/>
            <a:ext cx="4800600" cy="152400"/>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62978626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Emerald_Template</Template>
  <TotalTime>53</TotalTime>
  <Words>3448</Words>
  <Application>Microsoft Office PowerPoint</Application>
  <PresentationFormat>On-screen Show (4:3)</PresentationFormat>
  <Paragraphs>325</Paragraphs>
  <Slides>34</Slides>
  <Notes>33</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Emerald_Template</vt:lpstr>
      <vt:lpstr>Field-Level Validation</vt:lpstr>
      <vt:lpstr>Lesson objectives</vt:lpstr>
      <vt:lpstr>Lesson outline</vt:lpstr>
      <vt:lpstr>Field-Level Validation</vt:lpstr>
      <vt:lpstr>Datatypes</vt:lpstr>
      <vt:lpstr>Field Validators</vt:lpstr>
      <vt:lpstr>Components of a field validator</vt:lpstr>
      <vt:lpstr>Steps to implement field validator</vt:lpstr>
      <vt:lpstr>Step 1: Create error message display key</vt:lpstr>
      <vt:lpstr>Step 2: Create field validator</vt:lpstr>
      <vt:lpstr>Validator def: Name and description</vt:lpstr>
      <vt:lpstr>Validator def: Value</vt:lpstr>
      <vt:lpstr>Validator def: Input Mask</vt:lpstr>
      <vt:lpstr>Step 3: Associate validator with entity field (1)</vt:lpstr>
      <vt:lpstr>Step 3: Associate validator with entity field (2)</vt:lpstr>
      <vt:lpstr>Step 4: Deploy changes</vt:lpstr>
      <vt:lpstr>Lesson outline</vt:lpstr>
      <vt:lpstr>Field-level validation in the user interface</vt:lpstr>
      <vt:lpstr>Validation expression</vt:lpstr>
      <vt:lpstr>The validationExpression attribute</vt:lpstr>
      <vt:lpstr>PowerPoint Presentation</vt:lpstr>
      <vt:lpstr>Input mask provides a watermark</vt:lpstr>
      <vt:lpstr>Input mask configuration</vt:lpstr>
      <vt:lpstr>Entity field validation</vt:lpstr>
      <vt:lpstr>Widget inputMask property </vt:lpstr>
      <vt:lpstr>Implicit regex validation from input mask</vt:lpstr>
      <vt:lpstr>Regex validation</vt:lpstr>
      <vt:lpstr>Regex validation configuration</vt:lpstr>
      <vt:lpstr>Entity field validation and regex</vt:lpstr>
      <vt:lpstr>UI widget explicit regex validation</vt:lpstr>
      <vt:lpstr>New practices</vt:lpstr>
      <vt:lpstr>Lesson objectives review</vt:lpstr>
      <vt:lpstr>Review questions</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Field-Level Validation</dc:title>
  <dc:subject>Emerald PowerPoint 2010 Template</dc:subject>
  <dc:creator>gwuser</dc:creator>
  <cp:keywords>Emerald;PowerPoint 2010;PowerPoint Template</cp:keywords>
  <cp:lastModifiedBy>Dan'l Danehy-Oakes</cp:lastModifiedBy>
  <cp:revision>7</cp:revision>
  <dcterms:created xsi:type="dcterms:W3CDTF">2013-09-19T00:31:54Z</dcterms:created>
  <dcterms:modified xsi:type="dcterms:W3CDTF">2013-12-18T17:45:34Z</dcterms:modified>
</cp:coreProperties>
</file>