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7"/>
  </p:notesMasterIdLst>
  <p:handoutMasterIdLst>
    <p:handoutMasterId r:id="rId28"/>
  </p:handoutMasterIdLst>
  <p:sldIdLst>
    <p:sldId id="28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2"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32012" autoAdjust="0"/>
  </p:normalViewPr>
  <p:slideViewPr>
    <p:cSldViewPr showGuides="1">
      <p:cViewPr varScale="1">
        <p:scale>
          <a:sx n="35" d="100"/>
          <a:sy n="35" d="100"/>
        </p:scale>
        <p:origin x="-3804" y="-78"/>
      </p:cViewPr>
      <p:guideLst>
        <p:guide orient="horz" pos="576"/>
        <p:guide pos="336"/>
        <p:guide pos="288"/>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407703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A2B59CE-E86F-45CD-8D0A-4CCF13F86D38}" type="slidenum">
              <a:rPr lang="en-US" altLang="en-US" sz="1200" b="0">
                <a:solidFill>
                  <a:schemeClr val="tx1"/>
                </a:solidFill>
              </a:rPr>
              <a:pPr eaLnBrk="1" hangingPunct="1"/>
              <a:t>10</a:t>
            </a:fld>
            <a:endParaRPr lang="en-US" altLang="en-US" sz="1200" b="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pPr eaLnBrk="1" hangingPunct="1"/>
            <a:r>
              <a:rPr lang="en-US" smtClean="0"/>
              <a:t>You can record the exact SQL query in the logs using the withLogSQL method on a query. The method takes a single boolean argument that, when set to true, logs the query in the system logs in the logging category Server.Database.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B1D86314-707D-4CD0-BDB1-8F51BAF3F9DD}" type="slidenum">
              <a:rPr lang="en-US" altLang="en-US" sz="1200" b="0">
                <a:solidFill>
                  <a:schemeClr val="tx1"/>
                </a:solidFill>
              </a:rPr>
              <a:pPr eaLnBrk="1" hangingPunct="1"/>
              <a:t>11</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EA65915-0511-484D-88B9-FAB8FE324BBC}" type="slidenum">
              <a:rPr lang="en-US" altLang="en-US" sz="1200" b="0">
                <a:solidFill>
                  <a:schemeClr val="tx1"/>
                </a:solidFill>
              </a:rPr>
              <a:pPr eaLnBrk="1" hangingPunct="1"/>
              <a:t>12</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E7794DE7-4269-47BD-8759-86457A4D337F}" type="slidenum">
              <a:rPr lang="en-US" altLang="en-US" sz="1200" b="0">
                <a:solidFill>
                  <a:schemeClr val="tx1"/>
                </a:solidFill>
              </a:rPr>
              <a:pPr eaLnBrk="1" hangingPunct="1"/>
              <a:t>13</a:t>
            </a:fld>
            <a:endParaRPr lang="en-US" altLang="en-US" sz="1200" b="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7B71CBDB-F448-456B-B531-9705A40C518E}" type="slidenum">
              <a:rPr lang="en-US" altLang="en-US" sz="1200" b="0">
                <a:solidFill>
                  <a:schemeClr val="tx1"/>
                </a:solidFill>
              </a:rPr>
              <a:pPr eaLnBrk="1" hangingPunct="1"/>
              <a:t>14</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using the compare method with a date value, you must cast the value as a date value. Otherwise, Guidewire treats the value as a string and it throws a type mismatch exception. To cast a value as a date value, use the syntax: "&lt;datevalue&gt;" as java.util.Date.</a:t>
            </a:r>
          </a:p>
          <a:p>
            <a:pPr eaLnBrk="1" hangingPunct="1"/>
            <a:r>
              <a:rPr lang="en-US" smtClean="0"/>
              <a:t>When using the compare method with a typekey value, you must cast the value as a typecode from the appropriate typelist. Otherwise, Guidewire treats the value as a string and it throws a type mismatch exception. To cast a value as a typecode from the appropriate typelist, use the syntax: "&lt;typecode&gt;" as typekey.&lt;typelist&gt;.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null value signifies the absence </a:t>
            </a:r>
            <a:r>
              <a:rPr lang="en-US" baseline="0" dirty="0" smtClean="0"/>
              <a:t>of or void </a:t>
            </a:r>
            <a:r>
              <a:rPr lang="en-US" baseline="0" dirty="0" smtClean="0"/>
              <a:t>of a value. </a:t>
            </a:r>
            <a:endParaRPr lang="en-US" baseline="0" dirty="0" smtClean="0"/>
          </a:p>
          <a:p>
            <a:endParaRPr lang="en-US" dirty="0"/>
          </a:p>
          <a:p>
            <a:r>
              <a:rPr lang="en-US" baseline="0" dirty="0" smtClean="0"/>
              <a:t>In </a:t>
            </a:r>
            <a:r>
              <a:rPr lang="en-US" baseline="0" dirty="0" smtClean="0"/>
              <a:t>Guidewire applications, there are some data model entity elements that specify a nullok attribute. Column, foreignkey, onetoone, and typekey are elements that have the nullok attribute.  When specified in the as an attribute of an element, you must define the nullok attribute (8.0.0).</a:t>
            </a:r>
          </a:p>
          <a:p>
            <a:endParaRPr lang="en-US" baseline="0" dirty="0" smtClean="0"/>
          </a:p>
          <a:p>
            <a:r>
              <a:rPr lang="en-US" baseline="0" dirty="0" smtClean="0"/>
              <a:t>Guidewire applications transform an entity element with a nullok=true attribute to a column definition in a physical database table. Relational </a:t>
            </a:r>
            <a:r>
              <a:rPr lang="en-US" baseline="0" dirty="0" smtClean="0"/>
              <a:t>databases </a:t>
            </a:r>
            <a:r>
              <a:rPr lang="en-US" baseline="0" dirty="0" smtClean="0"/>
              <a:t>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95B8785-095C-4A77-A054-4FC96133C43D}" type="slidenum">
              <a:rPr lang="en-US" altLang="en-US" sz="1200" b="0">
                <a:solidFill>
                  <a:schemeClr val="tx1"/>
                </a:solidFill>
              </a:rPr>
              <a:pPr eaLnBrk="1" hangingPunct="1"/>
              <a:t>16</a:t>
            </a:fld>
            <a:endParaRPr lang="en-US" altLang="en-US" sz="1200" b="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6C33C13-870C-4BAB-84DA-546C917A5745}" type="slidenum">
              <a:rPr lang="en-US" altLang="en-US" sz="1200" b="0">
                <a:solidFill>
                  <a:schemeClr val="tx1"/>
                </a:solidFill>
              </a:rPr>
              <a:pPr eaLnBrk="1" hangingPunct="1"/>
              <a:t>17</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a query that consists of multiple conditions that are </a:t>
            </a:r>
            <a:r>
              <a:rPr lang="en-US" dirty="0" err="1" smtClean="0"/>
              <a:t>ORed</a:t>
            </a:r>
            <a:r>
              <a:rPr lang="en-US" dirty="0" smtClean="0"/>
              <a:t> together. To do this, you must use the or() method. It takes a block as an input parameter. The block consists of a placeholder that represents the original query object. You can then list multiple criteria, all of which are </a:t>
            </a:r>
            <a:r>
              <a:rPr lang="en-US" dirty="0" err="1" smtClean="0"/>
              <a:t>ORed</a:t>
            </a:r>
            <a:r>
              <a:rPr lang="en-US" dirty="0" smtClean="0"/>
              <a:t> together. You can use any sort of criteria, including the comparison criteria discussed earlier in the lesson.</a:t>
            </a:r>
          </a:p>
          <a:p>
            <a:pPr eaLnBrk="1" hangingPunct="1"/>
            <a:r>
              <a:rPr lang="en-US" dirty="0" smtClean="0"/>
              <a:t>You can also combine conditions with AND </a:t>
            </a:r>
            <a:r>
              <a:rPr lang="en-US" dirty="0" err="1" smtClean="0"/>
              <a:t>and</a:t>
            </a:r>
            <a:r>
              <a:rPr lang="en-US" dirty="0" smtClean="0"/>
              <a:t> OR logic in complex ways. The following example finds all policy people whose first name is "John" or whose name is "Erica Hinds" (first name is Erica and last name is Hinds).</a:t>
            </a:r>
          </a:p>
          <a:p>
            <a:pPr lvl="1" eaLnBrk="1" hangingPunct="1">
              <a:buFontTx/>
              <a:buNone/>
            </a:pPr>
            <a:r>
              <a:rPr lang="en-US" dirty="0" err="1" smtClean="0"/>
              <a:t>policyPersonQuery.or</a:t>
            </a:r>
            <a:r>
              <a:rPr lang="en-US" dirty="0" smtClean="0"/>
              <a:t>( \ </a:t>
            </a:r>
            <a:r>
              <a:rPr lang="en-US" dirty="0" err="1" smtClean="0"/>
              <a:t>orCriteria</a:t>
            </a:r>
            <a:r>
              <a:rPr lang="en-US" dirty="0" smtClean="0"/>
              <a:t> -&gt; {</a:t>
            </a:r>
          </a:p>
          <a:p>
            <a:pPr lvl="1" eaLnBrk="1" hangingPunct="1">
              <a:buFontTx/>
              <a:buNone/>
            </a:pPr>
            <a:r>
              <a:rPr lang="en-US" dirty="0" smtClean="0"/>
              <a:t>    </a:t>
            </a:r>
            <a:r>
              <a:rPr lang="en-US" dirty="0" err="1" smtClean="0"/>
              <a:t>orCriteria.compare</a:t>
            </a:r>
            <a:r>
              <a:rPr lang="en-US" dirty="0" smtClean="0"/>
              <a:t>("</a:t>
            </a:r>
            <a:r>
              <a:rPr lang="en-US" dirty="0" err="1" smtClean="0"/>
              <a:t>FirstName</a:t>
            </a:r>
            <a:r>
              <a:rPr lang="en-US" dirty="0" smtClean="0"/>
              <a:t>", Equals, "John")</a:t>
            </a:r>
          </a:p>
          <a:p>
            <a:pPr lvl="1" eaLnBrk="1" hangingPunct="1">
              <a:buFontTx/>
              <a:buNone/>
            </a:pPr>
            <a:r>
              <a:rPr lang="en-US" dirty="0" smtClean="0"/>
              <a:t>    </a:t>
            </a:r>
            <a:r>
              <a:rPr lang="en-US" dirty="0" err="1" smtClean="0"/>
              <a:t>orCriteria.and</a:t>
            </a:r>
            <a:r>
              <a:rPr lang="en-US" dirty="0" smtClean="0"/>
              <a:t>( \ </a:t>
            </a:r>
            <a:r>
              <a:rPr lang="en-US" dirty="0" err="1" smtClean="0"/>
              <a:t>andCriteria</a:t>
            </a:r>
            <a:r>
              <a:rPr lang="en-US" dirty="0" smtClean="0"/>
              <a:t> -&gt; {</a:t>
            </a:r>
          </a:p>
          <a:p>
            <a:pPr lvl="1" eaLnBrk="1" hangingPunct="1">
              <a:buFontTx/>
              <a:buNone/>
            </a:pPr>
            <a:r>
              <a:rPr lang="en-US" dirty="0" smtClean="0"/>
              <a:t>        </a:t>
            </a:r>
            <a:r>
              <a:rPr lang="en-US" dirty="0" err="1" smtClean="0"/>
              <a:t>andCriteria.compare</a:t>
            </a:r>
            <a:r>
              <a:rPr lang="en-US" dirty="0" smtClean="0"/>
              <a:t>("</a:t>
            </a:r>
            <a:r>
              <a:rPr lang="en-US" dirty="0" err="1" smtClean="0"/>
              <a:t>FirstName</a:t>
            </a:r>
            <a:r>
              <a:rPr lang="en-US" dirty="0" smtClean="0"/>
              <a:t>", Equals, "Erica")</a:t>
            </a:r>
          </a:p>
          <a:p>
            <a:pPr lvl="1" eaLnBrk="1" hangingPunct="1">
              <a:buFontTx/>
              <a:buNone/>
            </a:pPr>
            <a:r>
              <a:rPr lang="en-US" dirty="0" smtClean="0"/>
              <a:t>        </a:t>
            </a:r>
            <a:r>
              <a:rPr lang="en-US" dirty="0" err="1" smtClean="0"/>
              <a:t>andCriteria.compare</a:t>
            </a:r>
            <a:r>
              <a:rPr lang="en-US" dirty="0" smtClean="0"/>
              <a:t>("</a:t>
            </a:r>
            <a:r>
              <a:rPr lang="en-US" dirty="0" err="1" smtClean="0"/>
              <a:t>LastName</a:t>
            </a:r>
            <a:r>
              <a:rPr lang="en-US" dirty="0" smtClean="0"/>
              <a:t>", Equals, "Hinds")</a:t>
            </a:r>
          </a:p>
          <a:p>
            <a:pPr lvl="1" eaLnBrk="1" hangingPunct="1">
              <a:buFontTx/>
              <a:buNone/>
            </a:pPr>
            <a:r>
              <a:rPr lang="en-US" dirty="0" smtClean="0"/>
              <a:t>    })</a:t>
            </a:r>
          </a:p>
          <a:p>
            <a:pPr lvl="1" eaLnBrk="1" hangingPunct="1">
              <a:buFontTx/>
              <a:buNone/>
            </a:pPr>
            <a:r>
              <a:rPr 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C5DB9ED-EB34-4748-A29F-E15FCB93480F}" type="slidenum">
              <a:rPr lang="en-US" altLang="en-US" sz="1200" b="0">
                <a:solidFill>
                  <a:schemeClr val="tx1"/>
                </a:solidFill>
              </a:rPr>
              <a:pPr eaLnBrk="1" hangingPunct="1"/>
              <a:t>18</a:t>
            </a:fld>
            <a:endParaRPr lang="en-US" altLang="en-US" sz="1200" b="0">
              <a:solidFill>
                <a:schemeClr val="tx1"/>
              </a:solidFill>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D263345-9DBA-4E8A-8B77-9F0AC48B041F}" type="slidenum">
              <a:rPr lang="en-US" altLang="en-US" sz="1200" b="0">
                <a:solidFill>
                  <a:schemeClr val="tx1"/>
                </a:solidFill>
              </a:rPr>
              <a:pPr eaLnBrk="1" hangingPunct="1"/>
              <a:t>19</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F3D4DBDF-553B-4C6C-B451-C720661CC44D}" type="slidenum">
              <a:rPr lang="en-US" altLang="en-US" sz="1200" b="0">
                <a:solidFill>
                  <a:schemeClr val="tx1"/>
                </a:solidFill>
              </a:rPr>
              <a:pPr eaLnBrk="1" hangingPunct="1"/>
              <a:t>2</a:t>
            </a:fld>
            <a:endParaRPr lang="en-US" altLang="en-US" sz="1200" b="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4"/>
          <p:cNvSpPr>
            <a:spLocks noGrp="1" noRot="1" noChangeAspect="1" noChangeArrowheads="1" noTextEdit="1"/>
          </p:cNvSpPr>
          <p:nvPr>
            <p:ph type="sldImg"/>
          </p:nvPr>
        </p:nvSpPr>
        <p:spPr>
          <a:ln/>
        </p:spPr>
      </p:sp>
      <p:sp>
        <p:nvSpPr>
          <p:cNvPr id="307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203BA4A-6532-49E9-B125-F8BDD3AB85D6}" type="slidenum">
              <a:rPr lang="en-US" altLang="en-US" sz="1200" b="0">
                <a:solidFill>
                  <a:schemeClr val="tx1"/>
                </a:solidFill>
              </a:rPr>
              <a:pPr eaLnBrk="1" hangingPunct="1"/>
              <a:t>20</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Count attribute identifies the number of objects in the result set. 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a:t>
            </a:r>
            <a:r>
              <a:rPr lang="en-US" i="1" smtClean="0"/>
              <a:t>Gosu Reference Guide</a:t>
            </a:r>
            <a:r>
              <a:rPr lang="en-US"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8AB68964-EDB9-4AB0-8C39-93E6123B1AA1}" type="slidenum">
              <a:rPr lang="en-US" altLang="en-US" sz="1200" b="0">
                <a:solidFill>
                  <a:schemeClr val="tx1"/>
                </a:solidFill>
              </a:rPr>
              <a:pPr eaLnBrk="1" hangingPunct="1"/>
              <a:t>21</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two methods listed above sort the entire result set according to the field name in either ascending (orderBy) or descending (orderByDescending) order. There are two other methods, as well: thenBy and thenByDescending. These methods do not re-sort the entire result set. Instead, they preserve any existing ordering and sort rows that tied during the first sort. For example, if you wanted to sort by last name and then by first name, you would use the following code:</a:t>
            </a:r>
          </a:p>
          <a:p>
            <a:pPr lvl="1" eaLnBrk="1" hangingPunct="1">
              <a:buFontTx/>
              <a:buNone/>
            </a:pPr>
            <a:r>
              <a:rPr lang="en-US" smtClean="0"/>
              <a:t>resultSet.orderBy(\row -&gt; row.LastName)</a:t>
            </a:r>
          </a:p>
          <a:p>
            <a:pPr lvl="1" eaLnBrk="1" hangingPunct="1">
              <a:buFontTx/>
              <a:buNone/>
            </a:pPr>
            <a:r>
              <a:rPr lang="en-US" smtClean="0"/>
              <a:t>resultSet.thenBy(\row -&gt; row.FirstName)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36F275F-C335-46F7-9B66-7704B11CDE4F}" type="slidenum">
              <a:rPr lang="en-US" altLang="en-US" sz="1200" b="0">
                <a:solidFill>
                  <a:schemeClr val="tx1"/>
                </a:solidFill>
              </a:rPr>
              <a:pPr eaLnBrk="1" hangingPunct="1"/>
              <a:t>22</a:t>
            </a:fld>
            <a:endParaRPr lang="en-US" altLang="en-US" sz="1200" b="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59F6752D-A1CD-494C-A86A-96CADACFDE59}" type="slidenum">
              <a:rPr lang="en-US" altLang="en-US" sz="1200" b="0">
                <a:solidFill>
                  <a:schemeClr val="tx1"/>
                </a:solidFill>
              </a:rPr>
              <a:pPr eaLnBrk="1" hangingPunct="1"/>
              <a:t>23</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xfrm>
            <a:off x="762000" y="619125"/>
            <a:ext cx="5340350" cy="400685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85673A7-169C-495C-800C-827CFE143C6E}" type="slidenum">
              <a:rPr lang="en-US" altLang="en-US" sz="1200" b="0">
                <a:solidFill>
                  <a:schemeClr val="tx1"/>
                </a:solidFill>
              </a:rPr>
              <a:pPr eaLnBrk="1" hangingPunct="1"/>
              <a:t>24</a:t>
            </a:fld>
            <a:endParaRPr lang="en-US" altLang="en-US" sz="1200" b="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5631" indent="-205631"/>
            <a:r>
              <a:rPr lang="en-US" b="1" smtClean="0"/>
              <a:t>Answers</a:t>
            </a:r>
          </a:p>
          <a:p>
            <a:pPr marL="205631" indent="-205631"/>
            <a:r>
              <a:rPr lang="en-US" smtClean="0"/>
              <a:t>1.	a) This method produces the results of the query. It is on the query object.</a:t>
            </a:r>
          </a:p>
          <a:p>
            <a:pPr marL="205631" indent="-205631"/>
            <a:r>
              <a:rPr lang="en-US" smtClean="0"/>
              <a:t>	b) This method creates a condition that restricts the results of the query. It is on the query object.</a:t>
            </a:r>
          </a:p>
          <a:p>
            <a:pPr marL="205631" indent="-205631"/>
            <a:r>
              <a:rPr lang="en-US" smtClean="0"/>
              <a:t>	c) This field identifies the number of results in the query. It is on the results object.</a:t>
            </a:r>
          </a:p>
          <a:p>
            <a:pPr marL="205631" indent="-205631"/>
            <a:r>
              <a:rPr lang="en-US" smtClean="0"/>
              <a:t>	d) This method sorts the results. It is on the results object.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3A65976-F6AD-4EE4-897F-98BDF38FD489}" type="slidenum">
              <a:rPr lang="en-US" altLang="en-US" sz="1200" b="0">
                <a:solidFill>
                  <a:schemeClr val="tx1"/>
                </a:solidFill>
              </a:rPr>
              <a:pPr eaLnBrk="1" hangingPunct="1"/>
              <a:t>3</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90418309-641D-4CA0-8D93-9D0CDFD3EFB3}" type="slidenum">
              <a:rPr lang="en-US" altLang="en-US" sz="1200" b="0">
                <a:solidFill>
                  <a:schemeClr val="tx1"/>
                </a:solidFill>
              </a:rPr>
              <a:pPr eaLnBrk="1" hangingPunct="1"/>
              <a:t>4</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also supports find expressions, which can also query databases. Guidewire recommends that all new queries be written as Gosu queries, however, because Gosu queries have the following advantages:</a:t>
            </a:r>
          </a:p>
          <a:p>
            <a:pPr lvl="1" eaLnBrk="1" hangingPunct="1"/>
            <a:r>
              <a:rPr lang="en-US" smtClean="0"/>
              <a:t>They more readily support the construction of complex queries. </a:t>
            </a:r>
          </a:p>
          <a:p>
            <a:pPr lvl="1" eaLnBrk="1" hangingPunct="1"/>
            <a:r>
              <a:rPr lang="en-US" smtClean="0"/>
              <a:t>They use builder patterns, which simplify the creation of search screens.</a:t>
            </a:r>
          </a:p>
          <a:p>
            <a:pPr lvl="1" eaLnBrk="1" hangingPunct="1"/>
            <a:r>
              <a:rPr lang="en-US" smtClean="0"/>
              <a:t>They use a syntax more intuitive to people accustomed to writing queries in Structured Query Language (SQL).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F3861B9-B51E-419A-915C-241124436CF3}" type="slidenum">
              <a:rPr lang="en-US" altLang="en-US" sz="1200" b="0">
                <a:solidFill>
                  <a:schemeClr val="tx1"/>
                </a:solidFill>
              </a:rPr>
              <a:pPr eaLnBrk="1" hangingPunct="1"/>
              <a:t>5</a:t>
            </a:fld>
            <a:endParaRPr lang="en-US" altLang="en-US" sz="1200" b="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A0AC8C11-727D-4192-A8E8-F3378975E096}" type="slidenum">
              <a:rPr lang="en-US" altLang="en-US" sz="1200" b="0">
                <a:solidFill>
                  <a:schemeClr val="tx1"/>
                </a:solidFill>
              </a:rPr>
              <a:pPr eaLnBrk="1" hangingPunct="1"/>
              <a:t>7</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1C86D56-2EAB-437B-9C76-8493FEB88730}" type="slidenum">
              <a:rPr lang="en-US" altLang="en-US" sz="1200" b="0">
                <a:solidFill>
                  <a:schemeClr val="tx1"/>
                </a:solidFill>
              </a:rPr>
              <a:pPr eaLnBrk="1" hangingPunct="1"/>
              <a:t>8</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do not always need to create an explicit results object. The code shown in the screenshot above produces the same results if written like this:</a:t>
            </a:r>
          </a:p>
          <a:p>
            <a:pPr lvl="1" eaLnBrk="1" hangingPunct="1">
              <a:buFontTx/>
              <a:buNone/>
            </a:pPr>
            <a:r>
              <a:rPr lang="en-US" smtClean="0"/>
              <a:t>var policyPersonQuery = gw.api.database.Query.make(ABPolicyPerson)</a:t>
            </a:r>
          </a:p>
          <a:p>
            <a:pPr lvl="1" eaLnBrk="1" hangingPunct="1">
              <a:buFontTx/>
              <a:buNone/>
            </a:pPr>
            <a:r>
              <a:rPr lang="en-US" smtClean="0"/>
              <a:t>for (aPolicyPerson in policyPersonQuery.select())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The examples in this lesson typically show an explicit result set object being created to make the code in the examples more readable and to make it clear which object has the method in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B37ED4F-7B6C-44BF-B1F8-558F86D13ECC}" type="slidenum">
              <a:rPr lang="en-US" altLang="en-US" sz="1200" b="0">
                <a:solidFill>
                  <a:schemeClr val="tx1"/>
                </a:solidFill>
              </a:rPr>
              <a:pPr eaLnBrk="1" hangingPunct="1"/>
              <a:t>9</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Line 4 in the code above prints the display name of the current policy person. In production code, this would typically be achieved by writing "print (aPolicyPerson)". References to an object inherently return the object's display name. The ".DisplayName" is included in the code above solely to make the code more readable for instructional purposes.</a:t>
            </a:r>
          </a:p>
          <a:p>
            <a:pPr eaLnBrk="1" hangingPunct="1"/>
            <a:r>
              <a:rPr lang="en-US" smtClean="0"/>
              <a:t>Recall that the for loop can have an optional index variable that can be used to display the number of each result. For example, the following code...</a:t>
            </a:r>
          </a:p>
          <a:p>
            <a:pPr lvl="1" eaLnBrk="1" hangingPunct="1">
              <a:buFontTx/>
              <a:buNone/>
            </a:pPr>
            <a:r>
              <a:rPr lang="en-US" smtClean="0"/>
              <a:t>for (aPolicyPerson in resultSet index i)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…produces the following output...</a:t>
            </a:r>
          </a:p>
          <a:p>
            <a:pPr lvl="1" eaLnBrk="1" hangingPunct="1">
              <a:buFontTx/>
              <a:buNone/>
            </a:pPr>
            <a:r>
              <a:rPr lang="en-US" smtClean="0"/>
              <a:t>1: Alex Newton</a:t>
            </a:r>
          </a:p>
          <a:p>
            <a:pPr lvl="1" eaLnBrk="1" hangingPunct="1">
              <a:buFontTx/>
              <a:buNone/>
            </a:pPr>
            <a:r>
              <a:rPr lang="en-US" smtClean="0"/>
              <a:t>2: Bert Simpson</a:t>
            </a:r>
          </a:p>
          <a:p>
            <a:pPr lvl="1" eaLnBrk="1" hangingPunct="1">
              <a:buFontTx/>
              <a:buNone/>
            </a:pPr>
            <a:r>
              <a:rPr lang="en-US" smtClean="0"/>
              <a:t>3: Charles Simpson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February 27, 2014</a:t>
            </a:r>
            <a:endParaRPr lang="en-US" dirty="0"/>
          </a:p>
        </p:txBody>
      </p:sp>
      <p:sp>
        <p:nvSpPr>
          <p:cNvPr id="12" name="Title 11"/>
          <p:cNvSpPr>
            <a:spLocks noGrp="1"/>
          </p:cNvSpPr>
          <p:nvPr>
            <p:ph type="ctrTitle"/>
          </p:nvPr>
        </p:nvSpPr>
        <p:spPr/>
        <p:txBody>
          <a:bodyPr/>
          <a:lstStyle/>
          <a:p>
            <a:r>
              <a:rPr lang="en-US" dirty="0" smtClean="0"/>
              <a:t>Queries</a:t>
            </a:r>
            <a:endParaRPr lang="en-US" dirty="0"/>
          </a:p>
        </p:txBody>
      </p:sp>
    </p:spTree>
    <p:extLst>
      <p:ext uri="{BB962C8B-B14F-4D97-AF65-F5344CB8AC3E}">
        <p14:creationId xmlns:p14="http://schemas.microsoft.com/office/powerpoint/2010/main" val="42045057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Viewing approximation of SQL query</a:t>
            </a:r>
          </a:p>
        </p:txBody>
      </p:sp>
      <p:sp>
        <p:nvSpPr>
          <p:cNvPr id="13316"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queryObj</a:t>
            </a:r>
            <a:r>
              <a:rPr lang="en-US" smtClean="0">
                <a:solidFill>
                  <a:srgbClr val="FF3300"/>
                </a:solidFill>
              </a:rPr>
              <a:t>.toString()</a:t>
            </a:r>
          </a:p>
          <a:p>
            <a:pPr lvl="1"/>
            <a:r>
              <a:rPr lang="en-US" smtClean="0"/>
              <a:t>Actual SQL may vary based on the RDBMS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53584"/>
            <a:ext cx="5105400" cy="37852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828800" y="3200400"/>
            <a:ext cx="2286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Arc 2"/>
          <p:cNvSpPr/>
          <p:nvPr/>
        </p:nvSpPr>
        <p:spPr bwMode="auto">
          <a:xfrm>
            <a:off x="1861425" y="3275334"/>
            <a:ext cx="3199013" cy="1967482"/>
          </a:xfrm>
          <a:prstGeom prst="arc">
            <a:avLst>
              <a:gd name="adj1" fmla="val 18438360"/>
              <a:gd name="adj2" fmla="val 1654027"/>
            </a:avLst>
          </a:prstGeom>
          <a:noFill/>
          <a:ln w="12700" cap="flat" cmpd="sng" algn="ctr">
            <a:solidFill>
              <a:srgbClr val="FF0000"/>
            </a:solidFill>
            <a:prstDash val="solid"/>
            <a:round/>
            <a:headEnd type="none" w="med" len="med"/>
            <a:tailEnd type="triangl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 name="Rounded Rectangle 3"/>
          <p:cNvSpPr/>
          <p:nvPr/>
        </p:nvSpPr>
        <p:spPr bwMode="auto">
          <a:xfrm>
            <a:off x="2286000" y="4953000"/>
            <a:ext cx="41148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661423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21817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Restricting queries</a:t>
            </a:r>
          </a:p>
        </p:txBody>
      </p:sp>
      <p:sp>
        <p:nvSpPr>
          <p:cNvPr id="15364" name="Rectangle 3"/>
          <p:cNvSpPr>
            <a:spLocks noGrp="1" noChangeArrowheads="1"/>
          </p:cNvSpPr>
          <p:nvPr>
            <p:ph idx="1"/>
          </p:nvPr>
        </p:nvSpPr>
        <p:spPr/>
        <p:txBody>
          <a:bodyPr/>
          <a:lstStyle/>
          <a:p>
            <a:pPr>
              <a:buFont typeface="Arial" charset="0"/>
              <a:buChar char="•"/>
            </a:pPr>
            <a:r>
              <a:rPr lang="en-US" smtClean="0"/>
              <a:t>Query objects have methods that add restrictions to query</a:t>
            </a:r>
          </a:p>
          <a:p>
            <a:pPr lvl="1"/>
            <a:r>
              <a:rPr lang="en-US" smtClean="0"/>
              <a:t>Typically, they become SQL where clause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5668"/>
            <a:ext cx="5105400" cy="346718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AutoShape 5"/>
          <p:cNvSpPr>
            <a:spLocks noChangeArrowheads="1"/>
          </p:cNvSpPr>
          <p:nvPr/>
        </p:nvSpPr>
        <p:spPr bwMode="auto">
          <a:xfrm>
            <a:off x="2514599" y="3205956"/>
            <a:ext cx="4343401" cy="2230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707473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Restricting queries: compare method</a:t>
            </a:r>
          </a:p>
        </p:txBody>
      </p:sp>
      <p:sp>
        <p:nvSpPr>
          <p:cNvPr id="16388" name="Rectangle 3"/>
          <p:cNvSpPr>
            <a:spLocks noGrp="1" noChangeArrowheads="1"/>
          </p:cNvSpPr>
          <p:nvPr>
            <p:ph idx="1"/>
          </p:nvPr>
        </p:nvSpPr>
        <p:spPr>
          <a:xfrm>
            <a:off x="521208" y="914400"/>
            <a:ext cx="8321040" cy="3581400"/>
          </a:xfrm>
        </p:spPr>
        <p:txBody>
          <a:bodyPr/>
          <a:lstStyle/>
          <a:p>
            <a:pPr>
              <a:buFont typeface="Arial" charset="0"/>
              <a:buChar char="•"/>
            </a:pPr>
            <a:r>
              <a:rPr lang="en-US" dirty="0" smtClean="0"/>
              <a:t>Syntax:</a:t>
            </a:r>
            <a:br>
              <a:rPr lang="en-US" dirty="0" smtClean="0"/>
            </a:br>
            <a:r>
              <a:rPr lang="en-US" i="1" dirty="0" err="1" smtClean="0">
                <a:solidFill>
                  <a:srgbClr val="0033CC"/>
                </a:solidFill>
              </a:rPr>
              <a:t>queryObj</a:t>
            </a:r>
            <a:r>
              <a:rPr lang="en-US" dirty="0" err="1" smtClean="0">
                <a:solidFill>
                  <a:srgbClr val="FF3300"/>
                </a:solidFill>
              </a:rPr>
              <a:t>.compare</a:t>
            </a:r>
            <a:r>
              <a:rPr lang="en-US" dirty="0" smtClean="0">
                <a:solidFill>
                  <a:srgbClr val="FF3300"/>
                </a:solidFill>
              </a:rPr>
              <a:t>("</a:t>
            </a:r>
            <a:r>
              <a:rPr lang="en-US" i="1" dirty="0" smtClean="0">
                <a:solidFill>
                  <a:srgbClr val="0033CC"/>
                </a:solidFill>
              </a:rPr>
              <a:t>field</a:t>
            </a:r>
            <a:r>
              <a:rPr lang="en-US" dirty="0" smtClean="0">
                <a:solidFill>
                  <a:srgbClr val="FF3300"/>
                </a:solidFill>
              </a:rPr>
              <a:t>", </a:t>
            </a:r>
            <a:r>
              <a:rPr lang="en-US" i="1" dirty="0" smtClean="0">
                <a:solidFill>
                  <a:srgbClr val="0033CC"/>
                </a:solidFill>
              </a:rPr>
              <a:t>operator</a:t>
            </a:r>
            <a:r>
              <a:rPr lang="en-US" dirty="0" smtClean="0">
                <a:solidFill>
                  <a:srgbClr val="FF3300"/>
                </a:solidFill>
              </a:rPr>
              <a:t>, </a:t>
            </a:r>
            <a:r>
              <a:rPr lang="en-US" i="1" dirty="0" smtClean="0">
                <a:solidFill>
                  <a:srgbClr val="0033CC"/>
                </a:solidFill>
              </a:rPr>
              <a:t>value</a:t>
            </a:r>
            <a:r>
              <a:rPr lang="en-US" dirty="0" smtClean="0">
                <a:solidFill>
                  <a:srgbClr val="FF3300"/>
                </a:solidFill>
              </a:rPr>
              <a:t>)</a:t>
            </a:r>
          </a:p>
          <a:p>
            <a:pPr lvl="1"/>
            <a:r>
              <a:rPr lang="en-US" dirty="0" smtClean="0"/>
              <a:t>Field and value must be strings</a:t>
            </a:r>
          </a:p>
          <a:p>
            <a:pPr lvl="1"/>
            <a:r>
              <a:rPr lang="en-US" dirty="0" smtClean="0"/>
              <a:t>Valid operators include:</a:t>
            </a:r>
          </a:p>
          <a:p>
            <a:pPr lvl="2"/>
            <a:r>
              <a:rPr lang="en-US" dirty="0" smtClean="0"/>
              <a:t>Equals</a:t>
            </a:r>
          </a:p>
          <a:p>
            <a:pPr lvl="2"/>
            <a:r>
              <a:rPr lang="en-US" dirty="0" err="1" smtClean="0"/>
              <a:t>NotEquals</a:t>
            </a:r>
            <a:endParaRPr lang="en-US" dirty="0" smtClean="0"/>
          </a:p>
          <a:p>
            <a:pPr lvl="2"/>
            <a:r>
              <a:rPr lang="en-US" dirty="0" err="1" smtClean="0"/>
              <a:t>LessThan</a:t>
            </a:r>
            <a:endParaRPr lang="en-US" dirty="0" smtClean="0"/>
          </a:p>
          <a:p>
            <a:pPr lvl="2"/>
            <a:r>
              <a:rPr lang="en-US" dirty="0" err="1" smtClean="0"/>
              <a:t>LessThanOrEquals</a:t>
            </a:r>
            <a:endParaRPr lang="en-US" dirty="0" smtClean="0"/>
          </a:p>
          <a:p>
            <a:pPr lvl="2"/>
            <a:r>
              <a:rPr lang="en-US" dirty="0" err="1" smtClean="0"/>
              <a:t>GreaterThan</a:t>
            </a:r>
            <a:endParaRPr lang="en-US" dirty="0" smtClean="0"/>
          </a:p>
          <a:p>
            <a:pPr lvl="2"/>
            <a:r>
              <a:rPr lang="en-US" dirty="0" err="1" smtClean="0"/>
              <a:t>GreaterThanOrEquals</a:t>
            </a:r>
            <a:endParaRPr lang="en-US" dirty="0" smtClean="0"/>
          </a:p>
          <a:p>
            <a:pPr>
              <a:buFont typeface="Arial" charset="0"/>
              <a:buChar char="•"/>
            </a:pP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7603958" cy="609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6248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pPr eaLnBrk="1" hangingPunct="1"/>
            <a:r>
              <a:rPr lang="en-US" dirty="0" smtClean="0"/>
              <a:t>Specifying values in compare method</a:t>
            </a:r>
          </a:p>
        </p:txBody>
      </p:sp>
      <p:sp>
        <p:nvSpPr>
          <p:cNvPr id="17412" name="Rectangle 4"/>
          <p:cNvSpPr>
            <a:spLocks noGrp="1" noChangeArrowheads="1"/>
          </p:cNvSpPr>
          <p:nvPr>
            <p:ph idx="1"/>
          </p:nvPr>
        </p:nvSpPr>
        <p:spPr/>
        <p:txBody>
          <a:bodyPr/>
          <a:lstStyle/>
          <a:p>
            <a:pPr>
              <a:buFont typeface="Arial" charset="0"/>
              <a:buChar char="•"/>
            </a:pPr>
            <a:r>
              <a:rPr lang="en-US" dirty="0" smtClean="0"/>
              <a:t>For strings, use quotes</a:t>
            </a:r>
          </a:p>
          <a:p>
            <a:pPr>
              <a:buFont typeface="Arial" charset="0"/>
              <a:buChar char="•"/>
            </a:pPr>
            <a:r>
              <a:rPr lang="en-US" dirty="0" smtClean="0"/>
              <a:t>For </a:t>
            </a:r>
            <a:r>
              <a:rPr lang="en-US" dirty="0" err="1" smtClean="0"/>
              <a:t>datetime</a:t>
            </a:r>
            <a:r>
              <a:rPr lang="en-US" dirty="0" smtClean="0"/>
              <a:t> and typekey, use quotes and cast object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599"/>
            <a:ext cx="6934200" cy="346185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4016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values for query restrictions</a:t>
            </a: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Entities can have elements that allow for null values</a:t>
            </a:r>
          </a:p>
          <a:p>
            <a:pPr lvl="1"/>
            <a:r>
              <a:rPr lang="en-US" dirty="0" smtClean="0"/>
              <a:t>If there is no value, the database leaves the field as null</a:t>
            </a:r>
            <a:endParaRPr lang="en-US" dirty="0" smtClean="0">
              <a:latin typeface="Courier New" pitchFamily="49" charset="0"/>
              <a:cs typeface="Courier New" pitchFamily="49" charset="0"/>
            </a:endParaRPr>
          </a:p>
          <a:p>
            <a:r>
              <a:rPr lang="en-US" dirty="0" smtClean="0"/>
              <a:t>Restriction queries can compare for null or not null values</a:t>
            </a:r>
            <a:endParaRPr lang="en-US" dirty="0"/>
          </a:p>
        </p:txBody>
      </p:sp>
      <p:sp>
        <p:nvSpPr>
          <p:cNvPr id="5" name="recLineNumbers"/>
          <p:cNvSpPr/>
          <p:nvPr/>
        </p:nvSpPr>
        <p:spPr bwMode="auto">
          <a:xfrm>
            <a:off x="533400" y="919104"/>
            <a:ext cx="457200" cy="20526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4400"/>
            <a:ext cx="8503920" cy="2057400"/>
          </a:xfrm>
          <a:prstGeom prst="rect">
            <a:avLst/>
          </a:prstGeom>
          <a:ln w="9525">
            <a:noFill/>
          </a:ln>
        </p:spPr>
        <p:txBody>
          <a:bodyPr wrap="square" lIns="0" tIns="0" rIns="0" bIns="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gw.api.database.Query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gw.api.database.Relop</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queryNull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Query.make</a:t>
            </a:r>
            <a:r>
              <a:rPr lang="en-US" sz="1600" b="1" dirty="0" smtClean="0">
                <a:solidFill>
                  <a:srgbClr val="000000"/>
                </a:solidFill>
                <a:latin typeface="Courier New"/>
                <a:ea typeface="Times New Roman"/>
                <a:cs typeface="Times New Roman"/>
              </a:rPr>
              <a:t>(ABContact)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queryNotNull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Query.make</a:t>
            </a:r>
            <a:r>
              <a:rPr lang="en-US" sz="1600" b="1" dirty="0" smtClean="0">
                <a:solidFill>
                  <a:srgbClr val="000000"/>
                </a:solidFill>
                <a:latin typeface="Courier New"/>
                <a:ea typeface="Times New Roman"/>
                <a:cs typeface="Times New Roman"/>
              </a:rPr>
              <a:t>(ABContact)</a:t>
            </a:r>
            <a:endParaRPr lang="en-US" sz="1600" b="1" dirty="0" smtClean="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i="1" dirty="0" smtClean="0">
                <a:solidFill>
                  <a:srgbClr val="808080"/>
                </a:solidFill>
                <a:latin typeface="Courier New"/>
                <a:ea typeface="Times New Roman"/>
                <a:cs typeface="Times New Roman"/>
              </a:rPr>
              <a:t>// Contacts where Score IS NULL</a:t>
            </a:r>
            <a:r>
              <a:rPr lang="en-US" sz="1600" b="1" dirty="0" smtClean="0">
                <a:solidFill>
                  <a:srgbClr val="000000"/>
                </a:solidFill>
                <a:latin typeface="Courier New"/>
                <a:ea typeface="Times New Roman"/>
                <a:cs typeface="Times New Roman"/>
              </a:rPr>
              <a:t>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err="1" smtClean="0">
                <a:solidFill>
                  <a:srgbClr val="000000"/>
                </a:solidFill>
                <a:latin typeface="Courier New"/>
                <a:ea typeface="Times New Roman"/>
                <a:cs typeface="Times New Roman"/>
              </a:rPr>
              <a:t>queryNull.compare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ABContact#Score</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Relop.Equals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Contact where Score IS NOT NULL</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err="1" smtClean="0">
                <a:solidFill>
                  <a:srgbClr val="000000"/>
                </a:solidFill>
                <a:latin typeface="Courier New"/>
                <a:ea typeface="Times New Roman"/>
                <a:cs typeface="Times New Roman"/>
              </a:rPr>
              <a:t>queryNotNull.compare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ABContactScore</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Relop.NotEquals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gridCol w="4209818"/>
              </a:tblGrid>
              <a:tr h="256032">
                <a:tc>
                  <a:txBody>
                    <a:bodyPr/>
                    <a:lstStyle/>
                    <a:p>
                      <a:r>
                        <a:rPr lang="en-US" dirty="0" err="1" smtClean="0"/>
                        <a:t>gw.api.database</a:t>
                      </a:r>
                      <a:r>
                        <a:rPr lang="en-US" baseline="0" dirty="0" err="1" smtClean="0"/>
                        <a:t>.Query</a:t>
                      </a:r>
                      <a:endParaRPr lang="en-US" dirty="0"/>
                    </a:p>
                  </a:txBody>
                  <a:tcPr/>
                </a:tc>
                <a:tc>
                  <a:txBody>
                    <a:bodyPr/>
                    <a:lstStyle/>
                    <a:p>
                      <a:r>
                        <a:rPr lang="en-US" dirty="0" smtClean="0"/>
                        <a:t>ANSI</a:t>
                      </a:r>
                      <a:r>
                        <a:rPr lang="en-US" baseline="0" dirty="0" smtClean="0"/>
                        <a:t> SQL </a:t>
                      </a:r>
                      <a:endParaRPr lang="en-US" dirty="0"/>
                    </a:p>
                  </a:txBody>
                  <a:tcPr/>
                </a:tc>
              </a:tr>
              <a:tr h="405384">
                <a:tc>
                  <a:txBody>
                    <a:bodyPr/>
                    <a:lstStyle/>
                    <a:p>
                      <a:r>
                        <a:rPr lang="en-US" sz="1600" dirty="0" smtClean="0"/>
                        <a:t>compare(</a:t>
                      </a:r>
                      <a:r>
                        <a:rPr lang="en-US" sz="1600" dirty="0" err="1" smtClean="0"/>
                        <a:t>entity.Property</a:t>
                      </a:r>
                      <a:r>
                        <a:rPr lang="en-US" sz="1600" dirty="0" smtClean="0"/>
                        <a:t>, Equals,</a:t>
                      </a:r>
                      <a:r>
                        <a:rPr lang="en-US" sz="1600" baseline="0" dirty="0" smtClean="0"/>
                        <a:t> null)</a:t>
                      </a:r>
                      <a:endParaRPr lang="en-US" sz="1600" dirty="0"/>
                    </a:p>
                  </a:txBody>
                  <a:tcPr/>
                </a:tc>
                <a:tc>
                  <a:txBody>
                    <a:bodyPr/>
                    <a:lstStyle/>
                    <a:p>
                      <a:r>
                        <a:rPr lang="en-US" sz="1600" dirty="0" smtClean="0"/>
                        <a:t>where </a:t>
                      </a:r>
                      <a:r>
                        <a:rPr lang="en-US" sz="1600" dirty="0" err="1" smtClean="0"/>
                        <a:t>table.columnName</a:t>
                      </a:r>
                      <a:r>
                        <a:rPr lang="en-US" sz="1600" dirty="0" smtClean="0"/>
                        <a:t> IS NULL</a:t>
                      </a:r>
                      <a:endParaRPr lang="en-US" sz="1600" dirty="0"/>
                    </a:p>
                  </a:txBody>
                  <a:tcPr/>
                </a:tc>
              </a:tr>
              <a:tr h="405384">
                <a:tc>
                  <a:txBody>
                    <a:bodyPr/>
                    <a:lstStyle/>
                    <a:p>
                      <a:r>
                        <a:rPr lang="en-US" sz="1600" dirty="0" smtClean="0"/>
                        <a:t>compare(</a:t>
                      </a:r>
                      <a:r>
                        <a:rPr lang="en-US" sz="1600" dirty="0" err="1" smtClean="0"/>
                        <a:t>entity.Property</a:t>
                      </a:r>
                      <a:r>
                        <a:rPr lang="en-US" sz="1600" dirty="0" smtClean="0"/>
                        <a:t>, </a:t>
                      </a:r>
                      <a:r>
                        <a:rPr lang="en-US" sz="1600" dirty="0" err="1" smtClean="0"/>
                        <a:t>NotEquals</a:t>
                      </a:r>
                      <a:r>
                        <a:rPr lang="en-US" sz="1600" dirty="0" smtClean="0"/>
                        <a:t>,</a:t>
                      </a:r>
                      <a:r>
                        <a:rPr lang="en-US" sz="1600" baseline="0" dirty="0" smtClean="0"/>
                        <a:t> null)</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where </a:t>
                      </a:r>
                      <a:r>
                        <a:rPr lang="en-US" sz="1600" dirty="0" err="1" smtClean="0"/>
                        <a:t>table.columnName</a:t>
                      </a:r>
                      <a:r>
                        <a:rPr lang="en-US" sz="1600" dirty="0" smtClean="0"/>
                        <a:t> IS NOT NULL</a:t>
                      </a:r>
                      <a:endParaRPr lang="en-US" sz="1600" dirty="0"/>
                    </a:p>
                  </a:txBody>
                  <a:tcPr/>
                </a:tc>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Multiple restrictions ANDed together</a:t>
            </a:r>
          </a:p>
        </p:txBody>
      </p:sp>
      <p:sp>
        <p:nvSpPr>
          <p:cNvPr id="18436" name="Rectangle 3"/>
          <p:cNvSpPr>
            <a:spLocks noGrp="1" noChangeArrowheads="1"/>
          </p:cNvSpPr>
          <p:nvPr>
            <p:ph idx="1"/>
          </p:nvPr>
        </p:nvSpPr>
        <p:spPr>
          <a:xfrm>
            <a:off x="521208" y="914400"/>
            <a:ext cx="8321040" cy="838200"/>
          </a:xfrm>
        </p:spPr>
        <p:txBody>
          <a:bodyPr/>
          <a:lstStyle/>
          <a:p>
            <a:pPr>
              <a:buFont typeface="Arial" charset="0"/>
              <a:buChar char="•"/>
            </a:pPr>
            <a:r>
              <a:rPr lang="en-US" dirty="0" smtClean="0"/>
              <a:t>Query can have as many restrictions as needed</a:t>
            </a:r>
          </a:p>
          <a:p>
            <a:pPr lvl="1"/>
            <a:r>
              <a:rPr lang="en-US" dirty="0" smtClean="0"/>
              <a:t>Restrictions are inherently </a:t>
            </a:r>
            <a:r>
              <a:rPr lang="en-US" dirty="0" err="1" smtClean="0"/>
              <a:t>ANDed</a:t>
            </a:r>
            <a:r>
              <a:rPr lang="en-US" dirty="0" smtClean="0"/>
              <a:t> together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400800" cy="419156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981200" y="3581400"/>
            <a:ext cx="5257800" cy="4572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209800" y="5486400"/>
            <a:ext cx="83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557045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Multiple restrictions ORed together</a:t>
            </a:r>
          </a:p>
        </p:txBody>
      </p:sp>
      <p:sp>
        <p:nvSpPr>
          <p:cNvPr id="19459" name="Rectangle 3"/>
          <p:cNvSpPr>
            <a:spLocks noGrp="1" noChangeArrowheads="1"/>
          </p:cNvSpPr>
          <p:nvPr>
            <p:ph idx="1"/>
          </p:nvPr>
        </p:nvSpPr>
        <p:spPr>
          <a:xfrm>
            <a:off x="521208" y="914400"/>
            <a:ext cx="8321040" cy="2362200"/>
          </a:xfrm>
        </p:spPr>
        <p:txBody>
          <a:bodyPr/>
          <a:lstStyle/>
          <a:p>
            <a:pPr>
              <a:buFont typeface="Arial" charset="0"/>
              <a:buChar char="•"/>
            </a:pPr>
            <a:r>
              <a:rPr lang="en-US" dirty="0" smtClean="0"/>
              <a:t>The or() method requires a block that specifies criteria to "OR" together:</a:t>
            </a:r>
            <a:br>
              <a:rPr lang="en-US" dirty="0" smtClean="0"/>
            </a:br>
            <a:r>
              <a:rPr lang="en-US" i="1" dirty="0" err="1" smtClean="0">
                <a:solidFill>
                  <a:srgbClr val="0033CC"/>
                </a:solidFill>
              </a:rPr>
              <a:t>queryObj</a:t>
            </a:r>
            <a:r>
              <a:rPr lang="en-US" dirty="0" err="1" smtClean="0">
                <a:solidFill>
                  <a:srgbClr val="FF3300"/>
                </a:solidFill>
              </a:rPr>
              <a:t>.or</a:t>
            </a:r>
            <a:r>
              <a:rPr lang="en-US" dirty="0" smtClean="0">
                <a:solidFill>
                  <a:srgbClr val="FF3300"/>
                </a:solidFill>
              </a:rPr>
              <a:t>( \ </a:t>
            </a:r>
            <a:r>
              <a:rPr lang="en-US" i="1" dirty="0" smtClean="0">
                <a:solidFill>
                  <a:srgbClr val="0033CC"/>
                </a:solidFill>
              </a:rPr>
              <a:t>placeholder </a:t>
            </a:r>
            <a:r>
              <a:rPr lang="en-US" dirty="0" smtClean="0">
                <a:solidFill>
                  <a:srgbClr val="FF3300"/>
                </a:solidFill>
              </a:rPr>
              <a:t>-&gt; {</a:t>
            </a:r>
            <a:br>
              <a:rPr lang="en-US" dirty="0" smtClean="0">
                <a:solidFill>
                  <a:srgbClr val="FF3300"/>
                </a:solidFill>
              </a:rPr>
            </a:br>
            <a:r>
              <a:rPr lang="en-US" dirty="0" smtClean="0">
                <a:solidFill>
                  <a:srgbClr val="FF3300"/>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r>
            <a:br>
              <a:rPr lang="en-US" i="1" dirty="0" smtClean="0">
                <a:solidFill>
                  <a:srgbClr val="0033CC"/>
                </a:solidFill>
              </a:rPr>
            </a:br>
            <a:r>
              <a:rPr lang="en-US" i="1" dirty="0" smtClean="0">
                <a:solidFill>
                  <a:srgbClr val="0033CC"/>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t>
            </a:r>
            <a:r>
              <a:rPr lang="en-US" i="1" dirty="0" smtClean="0">
                <a:solidFill>
                  <a:schemeClr val="hlink"/>
                </a:solidFill>
              </a:rPr>
              <a:t> // add as many criteria as needed</a:t>
            </a:r>
            <a:br>
              <a:rPr lang="en-US" i="1" dirty="0" smtClean="0">
                <a:solidFill>
                  <a:schemeClr val="hlink"/>
                </a:solidFill>
              </a:rPr>
            </a:br>
            <a:r>
              <a:rPr lang="en-US" i="1" dirty="0" smtClean="0">
                <a:solidFill>
                  <a:schemeClr val="hlink"/>
                </a:solidFill>
              </a:rPr>
              <a:t> </a:t>
            </a:r>
            <a:r>
              <a:rPr lang="en-US" dirty="0" smtClean="0">
                <a:solidFill>
                  <a:srgbClr val="FF3300"/>
                </a:solidFill>
              </a:rPr>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71850"/>
            <a:ext cx="7378701" cy="2438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95400" y="4724400"/>
            <a:ext cx="7073901"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874240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Additional restriction options</a:t>
            </a:r>
          </a:p>
        </p:txBody>
      </p:sp>
      <p:sp>
        <p:nvSpPr>
          <p:cNvPr id="20483" name="Rectangle 3"/>
          <p:cNvSpPr>
            <a:spLocks noGrp="1" noChangeArrowheads="1"/>
          </p:cNvSpPr>
          <p:nvPr>
            <p:ph idx="1"/>
          </p:nvPr>
        </p:nvSpPr>
        <p:spPr/>
        <p:txBody>
          <a:bodyPr/>
          <a:lstStyle/>
          <a:p>
            <a:pPr>
              <a:buFont typeface="Arial" charset="0"/>
              <a:buChar char="•"/>
            </a:pPr>
            <a:r>
              <a:rPr lang="en-US" smtClean="0"/>
              <a:t>Gosu Reference Guide contains complete list of all options for restricting queries, including restrictions that make use of:</a:t>
            </a:r>
          </a:p>
          <a:p>
            <a:pPr lvl="1"/>
            <a:r>
              <a:rPr lang="en-US" smtClean="0"/>
              <a:t>between and Ranges</a:t>
            </a:r>
          </a:p>
          <a:p>
            <a:pPr lvl="1"/>
            <a:r>
              <a:rPr lang="en-US" smtClean="0"/>
              <a:t>startsWith</a:t>
            </a:r>
          </a:p>
          <a:p>
            <a:pPr lvl="1"/>
            <a:r>
              <a:rPr lang="en-US" smtClean="0"/>
              <a:t>contains</a:t>
            </a:r>
          </a:p>
          <a:p>
            <a:pPr lvl="1"/>
            <a:endParaRPr lang="en-US" smtClean="0"/>
          </a:p>
        </p:txBody>
      </p:sp>
    </p:spTree>
    <p:extLst>
      <p:ext uri="{BB962C8B-B14F-4D97-AF65-F5344CB8AC3E}">
        <p14:creationId xmlns:p14="http://schemas.microsoft.com/office/powerpoint/2010/main" val="5434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t>Working with result sets</a:t>
            </a:r>
            <a:endParaRPr lang="en-US" sz="2800" smtClean="0">
              <a:solidFill>
                <a:srgbClr val="C0C0C0"/>
              </a:solidFill>
            </a:endParaRP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8363108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Use Gosu queries to retrieve sets of objects from the database that cannot be accessed through an existing array</a:t>
            </a:r>
          </a:p>
        </p:txBody>
      </p:sp>
      <p:sp>
        <p:nvSpPr>
          <p:cNvPr id="5124"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6084732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2" y="2133600"/>
            <a:ext cx="4370387" cy="365012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pPr eaLnBrk="1" hangingPunct="1"/>
            <a:r>
              <a:rPr lang="en-US" smtClean="0"/>
              <a:t>Getting size of results</a:t>
            </a:r>
          </a:p>
        </p:txBody>
      </p:sp>
      <p:sp>
        <p:nvSpPr>
          <p:cNvPr id="22532"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resultsObj</a:t>
            </a:r>
            <a:r>
              <a:rPr lang="en-US" smtClean="0">
                <a:solidFill>
                  <a:srgbClr val="FF3300"/>
                </a:solidFill>
              </a:rPr>
              <a:t>.Count</a:t>
            </a:r>
          </a:p>
          <a:p>
            <a:pPr lvl="1"/>
            <a:r>
              <a:rPr lang="en-US" smtClean="0"/>
              <a:t>Value will vary if number of rows in database that meet query's criteria changes </a:t>
            </a:r>
          </a:p>
        </p:txBody>
      </p:sp>
      <p:sp>
        <p:nvSpPr>
          <p:cNvPr id="22533" name="AutoShape 5"/>
          <p:cNvSpPr>
            <a:spLocks noChangeArrowheads="1"/>
          </p:cNvSpPr>
          <p:nvPr/>
        </p:nvSpPr>
        <p:spPr bwMode="auto">
          <a:xfrm>
            <a:off x="1676400" y="3627438"/>
            <a:ext cx="2082800" cy="25876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 name="Freeform 2"/>
          <p:cNvSpPr/>
          <p:nvPr/>
        </p:nvSpPr>
        <p:spPr bwMode="auto">
          <a:xfrm>
            <a:off x="1089969" y="3771900"/>
            <a:ext cx="891231" cy="1409700"/>
          </a:xfrm>
          <a:custGeom>
            <a:avLst/>
            <a:gdLst>
              <a:gd name="connsiteX0" fmla="*/ 586431 w 891231"/>
              <a:gd name="connsiteY0" fmla="*/ 0 h 1409700"/>
              <a:gd name="connsiteX1" fmla="*/ 5406 w 891231"/>
              <a:gd name="connsiteY1" fmla="*/ 447675 h 1409700"/>
              <a:gd name="connsiteX2" fmla="*/ 891231 w 891231"/>
              <a:gd name="connsiteY2" fmla="*/ 1409700 h 1409700"/>
            </a:gdLst>
            <a:ahLst/>
            <a:cxnLst>
              <a:cxn ang="0">
                <a:pos x="connsiteX0" y="connsiteY0"/>
              </a:cxn>
              <a:cxn ang="0">
                <a:pos x="connsiteX1" y="connsiteY1"/>
              </a:cxn>
              <a:cxn ang="0">
                <a:pos x="connsiteX2" y="connsiteY2"/>
              </a:cxn>
            </a:cxnLst>
            <a:rect l="l" t="t" r="r" b="b"/>
            <a:pathLst>
              <a:path w="891231" h="1409700">
                <a:moveTo>
                  <a:pt x="586431" y="0"/>
                </a:moveTo>
                <a:cubicBezTo>
                  <a:pt x="270518" y="106362"/>
                  <a:pt x="-45394" y="212725"/>
                  <a:pt x="5406" y="447675"/>
                </a:cubicBezTo>
                <a:cubicBezTo>
                  <a:pt x="56206" y="682625"/>
                  <a:pt x="473718" y="1046162"/>
                  <a:pt x="891231" y="1409700"/>
                </a:cubicBezTo>
              </a:path>
            </a:pathLst>
          </a:custGeom>
          <a:noFill/>
          <a:ln w="19050" algn="ctr">
            <a:solidFill>
              <a:srgbClr val="D33941"/>
            </a:solidFill>
            <a:round/>
            <a:headEnd/>
            <a:tailEnd type="triangle"/>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899553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2562223"/>
            <a:ext cx="4114800" cy="37356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Sorting results</a:t>
            </a:r>
          </a:p>
        </p:txBody>
      </p:sp>
      <p:sp>
        <p:nvSpPr>
          <p:cNvPr id="23556" name="Rectangle 3"/>
          <p:cNvSpPr>
            <a:spLocks noGrp="1" noChangeArrowheads="1"/>
          </p:cNvSpPr>
          <p:nvPr>
            <p:ph idx="1"/>
          </p:nvPr>
        </p:nvSpPr>
        <p:spPr/>
        <p:txBody>
          <a:bodyPr/>
          <a:lstStyle/>
          <a:p>
            <a:pPr>
              <a:buFont typeface="Arial" charset="0"/>
              <a:buChar char="•"/>
            </a:pPr>
            <a:r>
              <a:rPr lang="en-US" smtClean="0"/>
              <a:t>Each sorting methods takes a block as an argument</a:t>
            </a:r>
          </a:p>
          <a:p>
            <a:pPr lvl="1"/>
            <a:r>
              <a:rPr lang="en-US" smtClean="0"/>
              <a:t>Syntax:</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 \ row -&gt; row.</a:t>
            </a:r>
            <a:r>
              <a:rPr lang="en-US" i="1" smtClean="0">
                <a:solidFill>
                  <a:srgbClr val="0033CC"/>
                </a:solidFill>
              </a:rPr>
              <a:t>FieldName</a:t>
            </a:r>
            <a:r>
              <a:rPr lang="en-US" smtClean="0">
                <a:solidFill>
                  <a:srgbClr val="FF3300"/>
                </a:solidFill>
              </a:rPr>
              <a:t>)</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.orderByDescending( \ row -&gt; row.</a:t>
            </a:r>
            <a:r>
              <a:rPr lang="en-US" i="1" smtClean="0">
                <a:solidFill>
                  <a:srgbClr val="0033CC"/>
                </a:solidFill>
              </a:rPr>
              <a:t>FieldName </a:t>
            </a:r>
            <a:r>
              <a:rPr lang="en-US" smtClean="0">
                <a:solidFill>
                  <a:srgbClr val="FF3300"/>
                </a:solidFill>
              </a:rPr>
              <a:t>)</a:t>
            </a:r>
            <a:endParaRPr lang="en-US" smtClean="0"/>
          </a:p>
          <a:p>
            <a:pPr lvl="1"/>
            <a:endParaRPr lang="en-US" smtClean="0"/>
          </a:p>
          <a:p>
            <a:pPr lvl="1"/>
            <a:endParaRPr lang="en-US" smtClean="0"/>
          </a:p>
        </p:txBody>
      </p:sp>
      <p:sp>
        <p:nvSpPr>
          <p:cNvPr id="2" name="Rounded Rectangle 1"/>
          <p:cNvSpPr/>
          <p:nvPr/>
        </p:nvSpPr>
        <p:spPr bwMode="auto">
          <a:xfrm>
            <a:off x="1981200" y="3962400"/>
            <a:ext cx="28194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789608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41637"/>
            <a:ext cx="5715000" cy="30595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2"/>
          <p:cNvSpPr>
            <a:spLocks noGrp="1" noChangeArrowheads="1"/>
          </p:cNvSpPr>
          <p:nvPr>
            <p:ph type="title"/>
          </p:nvPr>
        </p:nvSpPr>
        <p:spPr/>
        <p:txBody>
          <a:bodyPr/>
          <a:lstStyle/>
          <a:p>
            <a:pPr eaLnBrk="1" hangingPunct="1"/>
            <a:r>
              <a:rPr lang="en-US" smtClean="0"/>
              <a:t>Querying when only one result is expected</a:t>
            </a:r>
          </a:p>
        </p:txBody>
      </p:sp>
      <p:sp>
        <p:nvSpPr>
          <p:cNvPr id="24580"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queryObj</a:t>
            </a:r>
            <a:r>
              <a:rPr lang="en-US" smtClean="0">
                <a:solidFill>
                  <a:srgbClr val="FF3300"/>
                </a:solidFill>
              </a:rPr>
              <a:t>.select().AtMostOneRow</a:t>
            </a:r>
          </a:p>
          <a:p>
            <a:pPr lvl="1"/>
            <a:r>
              <a:rPr lang="en-US" smtClean="0"/>
              <a:t>If single item exists, method returns that single </a:t>
            </a:r>
            <a:r>
              <a:rPr lang="en-US" u="sng" smtClean="0"/>
              <a:t>row</a:t>
            </a:r>
          </a:p>
          <a:p>
            <a:pPr lvl="1"/>
            <a:r>
              <a:rPr lang="en-US" smtClean="0"/>
              <a:t>If no item exists, method returns null</a:t>
            </a:r>
          </a:p>
          <a:p>
            <a:pPr lvl="1"/>
            <a:r>
              <a:rPr lang="en-US" smtClean="0"/>
              <a:t>If multiple items exist, method throws exception</a:t>
            </a:r>
          </a:p>
        </p:txBody>
      </p:sp>
      <p:sp>
        <p:nvSpPr>
          <p:cNvPr id="2" name="Rounded Rectangle 1"/>
          <p:cNvSpPr/>
          <p:nvPr/>
        </p:nvSpPr>
        <p:spPr bwMode="auto">
          <a:xfrm>
            <a:off x="1524000" y="4648200"/>
            <a:ext cx="464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415870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Use Gosu queries to retrieve sets of objects from the database that cannot be accessed through an existing array</a:t>
            </a:r>
          </a:p>
        </p:txBody>
      </p:sp>
    </p:spTree>
    <p:extLst>
      <p:ext uri="{BB962C8B-B14F-4D97-AF65-F5344CB8AC3E}">
        <p14:creationId xmlns:p14="http://schemas.microsoft.com/office/powerpoint/2010/main" val="12203138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3"/>
          <p:cNvSpPr>
            <a:spLocks noGrp="1" noChangeArrowheads="1"/>
          </p:cNvSpPr>
          <p:nvPr>
            <p:ph idx="1"/>
          </p:nvPr>
        </p:nvSpPr>
        <p:spPr/>
        <p:txBody>
          <a:bodyPr/>
          <a:lstStyle/>
          <a:p>
            <a:pPr marL="457200" indent="-457200">
              <a:buFont typeface="Arial" charset="0"/>
              <a:buAutoNum type="arabicPeriod"/>
            </a:pPr>
            <a:r>
              <a:rPr lang="en-US" smtClean="0"/>
              <a:t>For each of the following, identify the reason you would use it and whether it can be found on the query object or on the results object.</a:t>
            </a:r>
          </a:p>
          <a:p>
            <a:pPr marL="933450" lvl="1" indent="-419100">
              <a:buFont typeface="Arial" charset="0"/>
              <a:buAutoNum type="alphaLcParenR"/>
            </a:pPr>
            <a:r>
              <a:rPr lang="en-US" smtClean="0"/>
              <a:t>The select method</a:t>
            </a:r>
          </a:p>
          <a:p>
            <a:pPr marL="933450" lvl="1" indent="-419100">
              <a:buFont typeface="Arial" charset="0"/>
              <a:buAutoNum type="alphaLcParenR"/>
            </a:pPr>
            <a:r>
              <a:rPr lang="en-US" smtClean="0"/>
              <a:t>The compare method</a:t>
            </a:r>
          </a:p>
          <a:p>
            <a:pPr marL="933450" lvl="1" indent="-419100">
              <a:buFont typeface="Arial" charset="0"/>
              <a:buAutoNum type="alphaLcParenR"/>
            </a:pPr>
            <a:r>
              <a:rPr lang="en-US" smtClean="0"/>
              <a:t>The Count field</a:t>
            </a:r>
          </a:p>
          <a:p>
            <a:pPr marL="933450" lvl="1" indent="-419100">
              <a:buFont typeface="Arial" charset="0"/>
              <a:buAutoNum type="alphaLcParenR"/>
            </a:pPr>
            <a:r>
              <a:rPr lang="en-US" smtClean="0"/>
              <a:t>The orderby method</a:t>
            </a:r>
          </a:p>
        </p:txBody>
      </p:sp>
    </p:spTree>
    <p:extLst>
      <p:ext uri="{BB962C8B-B14F-4D97-AF65-F5344CB8AC3E}">
        <p14:creationId xmlns:p14="http://schemas.microsoft.com/office/powerpoint/2010/main" val="263033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3355329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Gosu queries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Gosu query</a:t>
            </a:r>
            <a:r>
              <a:rPr lang="en-US" smtClean="0"/>
              <a:t> is an object associated with a specific entity that stores a database query and its results</a:t>
            </a:r>
          </a:p>
          <a:p>
            <a:pPr lvl="1"/>
            <a:r>
              <a:rPr lang="en-US" smtClean="0"/>
              <a:t>Gosu queries are useful when code must work with a set of objects that does not exist as an array, such as "all contact notes created by this user"</a:t>
            </a:r>
          </a:p>
        </p:txBody>
      </p:sp>
    </p:spTree>
    <p:extLst>
      <p:ext uri="{BB962C8B-B14F-4D97-AF65-F5344CB8AC3E}">
        <p14:creationId xmlns:p14="http://schemas.microsoft.com/office/powerpoint/2010/main" val="1608470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7"/>
          <p:cNvSpPr>
            <a:spLocks noChangeArrowheads="1"/>
          </p:cNvSpPr>
          <p:nvPr/>
        </p:nvSpPr>
        <p:spPr bwMode="auto">
          <a:xfrm>
            <a:off x="957263" y="1046163"/>
            <a:ext cx="1643062" cy="11287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5" name="Rectangle 2"/>
          <p:cNvSpPr>
            <a:spLocks noGrp="1" noChangeArrowheads="1"/>
          </p:cNvSpPr>
          <p:nvPr>
            <p:ph type="title"/>
          </p:nvPr>
        </p:nvSpPr>
        <p:spPr/>
        <p:txBody>
          <a:bodyPr/>
          <a:lstStyle/>
          <a:p>
            <a:pPr eaLnBrk="1" hangingPunct="1"/>
            <a:r>
              <a:rPr lang="en-US" smtClean="0"/>
              <a:t>Objects used when querying database</a:t>
            </a:r>
          </a:p>
        </p:txBody>
      </p:sp>
      <p:sp>
        <p:nvSpPr>
          <p:cNvPr id="8196" name="Rectangle 62"/>
          <p:cNvSpPr>
            <a:spLocks noGrp="1" noChangeArrowheads="1"/>
          </p:cNvSpPr>
          <p:nvPr>
            <p:ph idx="1"/>
          </p:nvPr>
        </p:nvSpPr>
        <p:spPr>
          <a:xfrm>
            <a:off x="519113" y="3859213"/>
            <a:ext cx="3854450" cy="2222500"/>
          </a:xfrm>
        </p:spPr>
        <p:txBody>
          <a:bodyPr/>
          <a:lstStyle/>
          <a:p>
            <a:pPr>
              <a:buFont typeface="Arial" charset="0"/>
              <a:buChar char="•"/>
            </a:pPr>
            <a:r>
              <a:rPr lang="en-US" dirty="0" smtClean="0"/>
              <a:t>Query object stores criteria of query, such as:</a:t>
            </a:r>
          </a:p>
          <a:p>
            <a:pPr lvl="1"/>
            <a:r>
              <a:rPr lang="en-US" dirty="0" smtClean="0"/>
              <a:t>Which entity to query</a:t>
            </a:r>
          </a:p>
          <a:p>
            <a:pPr lvl="1"/>
            <a:r>
              <a:rPr lang="en-US" dirty="0" smtClean="0"/>
              <a:t>What restrictions (where clauses) to apply</a:t>
            </a:r>
          </a:p>
        </p:txBody>
      </p:sp>
      <p:grpSp>
        <p:nvGrpSpPr>
          <p:cNvPr id="8197" name="Group 4"/>
          <p:cNvGrpSpPr>
            <a:grpSpLocks/>
          </p:cNvGrpSpPr>
          <p:nvPr/>
        </p:nvGrpSpPr>
        <p:grpSpPr bwMode="auto">
          <a:xfrm>
            <a:off x="7004050" y="1568450"/>
            <a:ext cx="1300163" cy="1120775"/>
            <a:chOff x="1039" y="2442"/>
            <a:chExt cx="1209" cy="1042"/>
          </a:xfrm>
        </p:grpSpPr>
        <p:grpSp>
          <p:nvGrpSpPr>
            <p:cNvPr id="8213" name="Group 5"/>
            <p:cNvGrpSpPr>
              <a:grpSpLocks/>
            </p:cNvGrpSpPr>
            <p:nvPr/>
          </p:nvGrpSpPr>
          <p:grpSpPr bwMode="auto">
            <a:xfrm>
              <a:off x="1039" y="2784"/>
              <a:ext cx="1209" cy="700"/>
              <a:chOff x="1095" y="2933"/>
              <a:chExt cx="1209" cy="700"/>
            </a:xfrm>
          </p:grpSpPr>
          <p:sp>
            <p:nvSpPr>
              <p:cNvPr id="8221" name="Rectangle 6"/>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22" name="Rectangle 7"/>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8223" name="Line 8"/>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4" name="Line 9"/>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5" name="Line 10"/>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6" name="Line 11"/>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14" name="Group 12"/>
            <p:cNvGrpSpPr>
              <a:grpSpLocks/>
            </p:cNvGrpSpPr>
            <p:nvPr/>
          </p:nvGrpSpPr>
          <p:grpSpPr bwMode="auto">
            <a:xfrm>
              <a:off x="1039" y="2442"/>
              <a:ext cx="1209" cy="700"/>
              <a:chOff x="1095" y="2933"/>
              <a:chExt cx="1209" cy="700"/>
            </a:xfrm>
          </p:grpSpPr>
          <p:sp>
            <p:nvSpPr>
              <p:cNvPr id="8215" name="Rectangle 13"/>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16" name="Rectangle 14"/>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table</a:t>
                </a:r>
              </a:p>
            </p:txBody>
          </p:sp>
          <p:sp>
            <p:nvSpPr>
              <p:cNvPr id="8217" name="Line 15"/>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16"/>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17"/>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0" name="Line 18"/>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8198" name="AutoShape 21"/>
          <p:cNvSpPr>
            <a:spLocks noChangeArrowheads="1"/>
          </p:cNvSpPr>
          <p:nvPr/>
        </p:nvSpPr>
        <p:spPr bwMode="auto">
          <a:xfrm>
            <a:off x="6672263" y="995363"/>
            <a:ext cx="1962150" cy="2154237"/>
          </a:xfrm>
          <a:prstGeom prst="can">
            <a:avLst>
              <a:gd name="adj" fmla="val 18491"/>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9" name="AutoShape 39"/>
          <p:cNvSpPr>
            <a:spLocks noChangeArrowheads="1"/>
          </p:cNvSpPr>
          <p:nvPr/>
        </p:nvSpPr>
        <p:spPr bwMode="auto">
          <a:xfrm>
            <a:off x="1079500" y="771525"/>
            <a:ext cx="1500188" cy="549275"/>
          </a:xfrm>
          <a:prstGeom prst="rightArrow">
            <a:avLst>
              <a:gd name="adj1" fmla="val 50000"/>
              <a:gd name="adj2" fmla="val 68280"/>
            </a:avLst>
          </a:prstGeom>
          <a:solidFill>
            <a:srgbClr val="33CC33"/>
          </a:solidFill>
          <a:ln w="12700" algn="ctr">
            <a:solidFill>
              <a:schemeClr val="bg1"/>
            </a:solidFill>
            <a:miter lim="800000"/>
            <a:headEnd/>
            <a:tailEnd/>
          </a:ln>
        </p:spPr>
        <p:txBody>
          <a:bodyPr lIns="0" tIns="0" rIns="0" bIns="0" anchor="ctr">
            <a:spAutoFit/>
          </a:bodyPr>
          <a:lstStyle/>
          <a:p>
            <a:endParaRPr lang="en-US"/>
          </a:p>
        </p:txBody>
      </p:sp>
      <p:sp>
        <p:nvSpPr>
          <p:cNvPr id="8200" name="Rectangle 48"/>
          <p:cNvSpPr>
            <a:spLocks noChangeArrowheads="1"/>
          </p:cNvSpPr>
          <p:nvPr/>
        </p:nvSpPr>
        <p:spPr bwMode="invGray">
          <a:xfrm>
            <a:off x="5022850" y="2600325"/>
            <a:ext cx="1023938" cy="419100"/>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01" name="Line 49"/>
          <p:cNvSpPr>
            <a:spLocks noChangeShapeType="1"/>
          </p:cNvSpPr>
          <p:nvPr/>
        </p:nvSpPr>
        <p:spPr bwMode="invGray">
          <a:xfrm>
            <a:off x="5019675" y="2744788"/>
            <a:ext cx="10223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Line 50"/>
          <p:cNvSpPr>
            <a:spLocks noChangeShapeType="1"/>
          </p:cNvSpPr>
          <p:nvPr/>
        </p:nvSpPr>
        <p:spPr bwMode="invGray">
          <a:xfrm>
            <a:off x="5022850" y="2882900"/>
            <a:ext cx="1028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51"/>
          <p:cNvSpPr>
            <a:spLocks noChangeShapeType="1"/>
          </p:cNvSpPr>
          <p:nvPr/>
        </p:nvSpPr>
        <p:spPr bwMode="invGray">
          <a:xfrm>
            <a:off x="5222875"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55"/>
          <p:cNvSpPr>
            <a:spLocks noChangeShapeType="1"/>
          </p:cNvSpPr>
          <p:nvPr/>
        </p:nvSpPr>
        <p:spPr bwMode="invGray">
          <a:xfrm>
            <a:off x="5727700"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5" name="Text Box 58"/>
          <p:cNvSpPr txBox="1">
            <a:spLocks noChangeArrowheads="1"/>
          </p:cNvSpPr>
          <p:nvPr/>
        </p:nvSpPr>
        <p:spPr bwMode="auto">
          <a:xfrm>
            <a:off x="1008063" y="22542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query object</a:t>
            </a:r>
          </a:p>
        </p:txBody>
      </p:sp>
      <p:sp>
        <p:nvSpPr>
          <p:cNvPr id="8206" name="Text Box 59"/>
          <p:cNvSpPr txBox="1">
            <a:spLocks noChangeArrowheads="1"/>
          </p:cNvSpPr>
          <p:nvPr/>
        </p:nvSpPr>
        <p:spPr bwMode="auto">
          <a:xfrm>
            <a:off x="4700588" y="31305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results object</a:t>
            </a:r>
          </a:p>
        </p:txBody>
      </p:sp>
      <p:sp>
        <p:nvSpPr>
          <p:cNvPr id="8207" name="Line 60"/>
          <p:cNvSpPr>
            <a:spLocks noChangeShapeType="1"/>
          </p:cNvSpPr>
          <p:nvPr/>
        </p:nvSpPr>
        <p:spPr bwMode="auto">
          <a:xfrm>
            <a:off x="2619375" y="1571625"/>
            <a:ext cx="402907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8" name="Freeform 61"/>
          <p:cNvSpPr>
            <a:spLocks/>
          </p:cNvSpPr>
          <p:nvPr/>
        </p:nvSpPr>
        <p:spPr bwMode="auto">
          <a:xfrm>
            <a:off x="6167438" y="2419350"/>
            <a:ext cx="496887" cy="371475"/>
          </a:xfrm>
          <a:custGeom>
            <a:avLst/>
            <a:gdLst>
              <a:gd name="T0" fmla="*/ 2147483647 w 752"/>
              <a:gd name="T1" fmla="*/ 0 h 234"/>
              <a:gd name="T2" fmla="*/ 2147483647 w 752"/>
              <a:gd name="T3" fmla="*/ 2147483647 h 234"/>
              <a:gd name="T4" fmla="*/ 0 w 752"/>
              <a:gd name="T5" fmla="*/ 2147483647 h 234"/>
              <a:gd name="T6" fmla="*/ 0 60000 65536"/>
              <a:gd name="T7" fmla="*/ 0 60000 65536"/>
              <a:gd name="T8" fmla="*/ 0 60000 65536"/>
              <a:gd name="T9" fmla="*/ 0 w 752"/>
              <a:gd name="T10" fmla="*/ 0 h 234"/>
              <a:gd name="T11" fmla="*/ 752 w 752"/>
              <a:gd name="T12" fmla="*/ 234 h 234"/>
            </a:gdLst>
            <a:ahLst/>
            <a:cxnLst>
              <a:cxn ang="T6">
                <a:pos x="T0" y="T1"/>
              </a:cxn>
              <a:cxn ang="T7">
                <a:pos x="T2" y="T3"/>
              </a:cxn>
              <a:cxn ang="T8">
                <a:pos x="T4" y="T5"/>
              </a:cxn>
            </a:cxnLst>
            <a:rect l="T9" t="T10" r="T11" b="T12"/>
            <a:pathLst>
              <a:path w="752" h="234">
                <a:moveTo>
                  <a:pt x="752" y="0"/>
                </a:moveTo>
                <a:lnTo>
                  <a:pt x="439" y="234"/>
                </a:lnTo>
                <a:lnTo>
                  <a:pt x="0" y="234"/>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9" name="Rectangle 63"/>
          <p:cNvSpPr>
            <a:spLocks noChangeArrowheads="1"/>
          </p:cNvSpPr>
          <p:nvPr/>
        </p:nvSpPr>
        <p:spPr bwMode="auto">
          <a:xfrm>
            <a:off x="4689475" y="3859213"/>
            <a:ext cx="38544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dirty="0">
                <a:solidFill>
                  <a:schemeClr val="bg1"/>
                </a:solidFill>
              </a:rPr>
              <a:t>Results object stores results and related info:</a:t>
            </a:r>
          </a:p>
          <a:p>
            <a:pPr marL="628650" lvl="1" indent="-228600" algn="l" eaLnBrk="0" hangingPunct="0">
              <a:spcBef>
                <a:spcPct val="20000"/>
              </a:spcBef>
              <a:spcAft>
                <a:spcPct val="0"/>
              </a:spcAft>
              <a:buClr>
                <a:srgbClr val="0146AD"/>
              </a:buClr>
              <a:buSzPct val="90000"/>
              <a:buFont typeface="Arial" charset="0"/>
              <a:buChar char="-"/>
            </a:pPr>
            <a:r>
              <a:rPr lang="en-US" sz="2200" b="0" dirty="0">
                <a:solidFill>
                  <a:schemeClr val="bg1"/>
                </a:solidFill>
              </a:rPr>
              <a:t>How many results?</a:t>
            </a:r>
          </a:p>
          <a:p>
            <a:pPr marL="628650" lvl="1" indent="-228600" algn="l" eaLnBrk="0" hangingPunct="0">
              <a:spcBef>
                <a:spcPct val="20000"/>
              </a:spcBef>
              <a:spcAft>
                <a:spcPct val="0"/>
              </a:spcAft>
              <a:buClr>
                <a:srgbClr val="0146AD"/>
              </a:buClr>
              <a:buSzPct val="90000"/>
              <a:buFont typeface="Arial" charset="0"/>
              <a:buChar char="-"/>
            </a:pPr>
            <a:r>
              <a:rPr lang="en-US" sz="2200" b="0" dirty="0">
                <a:solidFill>
                  <a:schemeClr val="bg1"/>
                </a:solidFill>
              </a:rPr>
              <a:t>If necessary, how should they be ordered?</a:t>
            </a:r>
          </a:p>
        </p:txBody>
      </p:sp>
      <p:sp>
        <p:nvSpPr>
          <p:cNvPr id="8210" name="Text Box 66"/>
          <p:cNvSpPr txBox="1">
            <a:spLocks noChangeArrowheads="1"/>
          </p:cNvSpPr>
          <p:nvPr/>
        </p:nvSpPr>
        <p:spPr bwMode="auto">
          <a:xfrm>
            <a:off x="1143000" y="1274763"/>
            <a:ext cx="14430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8000"/>
                </a:solidFill>
              </a:rPr>
              <a:t>table</a:t>
            </a:r>
            <a:br>
              <a:rPr lang="en-US" sz="1800">
                <a:solidFill>
                  <a:srgbClr val="008000"/>
                </a:solidFill>
              </a:rPr>
            </a:br>
            <a:r>
              <a:rPr lang="en-US" sz="1800">
                <a:solidFill>
                  <a:srgbClr val="008000"/>
                </a:solidFill>
              </a:rPr>
              <a:t>condition 1</a:t>
            </a:r>
            <a:br>
              <a:rPr lang="en-US" sz="1800">
                <a:solidFill>
                  <a:srgbClr val="008000"/>
                </a:solidFill>
              </a:rPr>
            </a:br>
            <a:r>
              <a:rPr lang="en-US" sz="1800">
                <a:solidFill>
                  <a:srgbClr val="008000"/>
                </a:solidFill>
              </a:rPr>
              <a:t>condition 2</a:t>
            </a:r>
          </a:p>
        </p:txBody>
      </p:sp>
      <p:sp>
        <p:nvSpPr>
          <p:cNvPr id="8211" name="Rectangle 68"/>
          <p:cNvSpPr>
            <a:spLocks noChangeArrowheads="1"/>
          </p:cNvSpPr>
          <p:nvPr/>
        </p:nvSpPr>
        <p:spPr bwMode="auto">
          <a:xfrm>
            <a:off x="4900613" y="2289175"/>
            <a:ext cx="1257300" cy="8286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2" name="AutoShape 56"/>
          <p:cNvSpPr>
            <a:spLocks noChangeArrowheads="1"/>
          </p:cNvSpPr>
          <p:nvPr/>
        </p:nvSpPr>
        <p:spPr bwMode="auto">
          <a:xfrm flipH="1">
            <a:off x="4945063" y="2079625"/>
            <a:ext cx="1143000" cy="449263"/>
          </a:xfrm>
          <a:prstGeom prst="rightArrow">
            <a:avLst>
              <a:gd name="adj1" fmla="val 50000"/>
              <a:gd name="adj2" fmla="val 63604"/>
            </a:avLst>
          </a:prstGeom>
          <a:solidFill>
            <a:srgbClr val="993366"/>
          </a:solidFill>
          <a:ln w="12700" algn="ctr">
            <a:solidFill>
              <a:schemeClr val="bg1"/>
            </a:solidFill>
            <a:miter lim="800000"/>
            <a:headEnd/>
            <a:tailEnd/>
          </a:ln>
        </p:spPr>
        <p:txBody>
          <a:bodyPr lIns="0" tIns="0" rIns="0" bIns="0" anchor="ctr">
            <a:spAutoFit/>
          </a:bodyPr>
          <a:lstStyle/>
          <a:p>
            <a:endParaRPr lang="en-US"/>
          </a:p>
        </p:txBody>
      </p:sp>
    </p:spTree>
    <p:extLst>
      <p:ext uri="{BB962C8B-B14F-4D97-AF65-F5344CB8AC3E}">
        <p14:creationId xmlns:p14="http://schemas.microsoft.com/office/powerpoint/2010/main" val="14286929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the query object using the make() method</a:t>
            </a:r>
          </a:p>
          <a:p>
            <a:pPr marL="457200" indent="-457200">
              <a:buFont typeface="Wingdings 3" pitchFamily="18" charset="2"/>
              <a:buAutoNum type="arabicPeriod"/>
            </a:pPr>
            <a:r>
              <a:rPr lang="en-US" dirty="0" smtClean="0"/>
              <a:t>Create the results object using the select() method</a:t>
            </a:r>
          </a:p>
          <a:p>
            <a:pPr marL="457200" indent="-457200">
              <a:buFont typeface="Wingdings 3" pitchFamily="18" charset="2"/>
              <a:buAutoNum type="arabicPeriod"/>
            </a:pPr>
            <a:r>
              <a:rPr lang="en-US" dirty="0"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marL="571500" indent="-571500" eaLnBrk="1" hangingPunct="1"/>
            <a:r>
              <a:rPr lang="en-US" smtClean="0"/>
              <a:t>Step 1: Create the query object</a:t>
            </a:r>
          </a:p>
        </p:txBody>
      </p:sp>
      <p:sp>
        <p:nvSpPr>
          <p:cNvPr id="10244" name="Rectangle 3"/>
          <p:cNvSpPr>
            <a:spLocks noGrp="1" noChangeArrowheads="1"/>
          </p:cNvSpPr>
          <p:nvPr>
            <p:ph idx="1"/>
          </p:nvPr>
        </p:nvSpPr>
        <p:spPr>
          <a:xfrm>
            <a:off x="457200" y="685800"/>
            <a:ext cx="8321040" cy="11430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queryObj</a:t>
            </a:r>
            <a:r>
              <a:rPr lang="en-US" i="1" dirty="0" smtClean="0">
                <a:solidFill>
                  <a:srgbClr val="0033CC"/>
                </a:solidFill>
              </a:rPr>
              <a:t> </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dirty="0" err="1" smtClean="0">
                <a:solidFill>
                  <a:srgbClr val="FF3300"/>
                </a:solidFill>
              </a:rPr>
              <a:t>gw.api.database.Query.make</a:t>
            </a:r>
            <a:r>
              <a:rPr lang="en-US" dirty="0" smtClean="0">
                <a:solidFill>
                  <a:srgbClr val="FF3300"/>
                </a:solidFill>
              </a:rPr>
              <a:t>(</a:t>
            </a:r>
            <a:r>
              <a:rPr lang="en-US" i="1" dirty="0" err="1" smtClean="0">
                <a:solidFill>
                  <a:srgbClr val="0033CC"/>
                </a:solidFill>
              </a:rPr>
              <a:t>EntityToQuery</a:t>
            </a:r>
            <a:r>
              <a:rPr lang="en-US" dirty="0" smtClean="0">
                <a:solidFill>
                  <a:srgbClr val="FF3300"/>
                </a:solidFill>
              </a:rPr>
              <a:t>)</a:t>
            </a:r>
          </a:p>
          <a:p>
            <a:pPr>
              <a:buFont typeface="Arial" charset="0"/>
              <a:buChar char="•"/>
            </a:pPr>
            <a:endParaRPr lang="en-US" dirty="0" smtClean="0">
              <a:solidFill>
                <a:srgbClr val="FF33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133600" y="3048000"/>
            <a:ext cx="39624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366669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21177"/>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3"/>
          <p:cNvSpPr>
            <a:spLocks noGrp="1" noChangeArrowheads="1"/>
          </p:cNvSpPr>
          <p:nvPr>
            <p:ph type="title"/>
          </p:nvPr>
        </p:nvSpPr>
        <p:spPr/>
        <p:txBody>
          <a:bodyPr/>
          <a:lstStyle/>
          <a:p>
            <a:pPr marL="571500" indent="-571500" eaLnBrk="1" hangingPunct="1"/>
            <a:r>
              <a:rPr lang="en-US" smtClean="0"/>
              <a:t>Step 2: Create the results object</a:t>
            </a:r>
          </a:p>
        </p:txBody>
      </p:sp>
      <p:sp>
        <p:nvSpPr>
          <p:cNvPr id="11268" name="Rectangle 4"/>
          <p:cNvSpPr>
            <a:spLocks noGrp="1" noChangeArrowheads="1"/>
          </p:cNvSpPr>
          <p:nvPr>
            <p:ph idx="1"/>
          </p:nvPr>
        </p:nvSpPr>
        <p:spPr>
          <a:xfrm>
            <a:off x="521208" y="914400"/>
            <a:ext cx="8321040" cy="6858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resultsObj</a:t>
            </a:r>
            <a:r>
              <a:rPr lang="en-US" i="1" dirty="0" smtClean="0">
                <a:solidFill>
                  <a:srgbClr val="0033CC"/>
                </a:solidFill>
              </a:rPr>
              <a:t> </a:t>
            </a:r>
            <a:r>
              <a:rPr lang="en-US" dirty="0" smtClean="0">
                <a:solidFill>
                  <a:srgbClr val="FF3300"/>
                </a:solidFill>
              </a:rPr>
              <a:t>= </a:t>
            </a:r>
            <a:r>
              <a:rPr lang="en-US" i="1" dirty="0" err="1" smtClean="0">
                <a:solidFill>
                  <a:srgbClr val="0033CC"/>
                </a:solidFill>
              </a:rPr>
              <a:t>queryObj</a:t>
            </a:r>
            <a:r>
              <a:rPr lang="en-US" dirty="0" err="1" smtClean="0">
                <a:solidFill>
                  <a:srgbClr val="FF3300"/>
                </a:solidFill>
              </a:rPr>
              <a:t>.select</a:t>
            </a:r>
            <a:r>
              <a:rPr lang="en-US" dirty="0" smtClean="0">
                <a:solidFill>
                  <a:srgbClr val="FF3300"/>
                </a:solidFill>
              </a:rPr>
              <a:t>()</a:t>
            </a:r>
          </a:p>
          <a:p>
            <a:pPr>
              <a:buFont typeface="Arial" charset="0"/>
              <a:buChar char="•"/>
            </a:pPr>
            <a:endParaRPr lang="en-US" dirty="0" smtClean="0">
              <a:solidFill>
                <a:srgbClr val="FF3300"/>
              </a:solidFill>
            </a:endParaRPr>
          </a:p>
        </p:txBody>
      </p:sp>
      <p:sp>
        <p:nvSpPr>
          <p:cNvPr id="11269" name="AutoShape 5"/>
          <p:cNvSpPr>
            <a:spLocks noChangeArrowheads="1"/>
          </p:cNvSpPr>
          <p:nvPr/>
        </p:nvSpPr>
        <p:spPr bwMode="auto">
          <a:xfrm>
            <a:off x="2209800" y="3124200"/>
            <a:ext cx="3276600" cy="3048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70578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marL="571500" indent="-571500" eaLnBrk="1" hangingPunct="1"/>
            <a:r>
              <a:rPr lang="en-US" smtClean="0"/>
              <a:t>Step 3: Process results of query as needed</a:t>
            </a:r>
          </a:p>
        </p:txBody>
      </p:sp>
      <p:sp>
        <p:nvSpPr>
          <p:cNvPr id="12292" name="Rectangle 4"/>
          <p:cNvSpPr>
            <a:spLocks noGrp="1" noChangeArrowheads="1"/>
          </p:cNvSpPr>
          <p:nvPr>
            <p:ph idx="1"/>
          </p:nvPr>
        </p:nvSpPr>
        <p:spPr/>
        <p:txBody>
          <a:bodyPr/>
          <a:lstStyle/>
          <a:p>
            <a:pPr>
              <a:buFont typeface="Arial" charset="0"/>
              <a:buChar char="•"/>
            </a:pPr>
            <a:r>
              <a:rPr lang="en-US" smtClean="0"/>
              <a:t>You can use a for loop to iterate through the result set as if it were an array</a:t>
            </a:r>
          </a:p>
          <a:p>
            <a:pPr>
              <a:buFont typeface="Arial" charset="0"/>
              <a:buChar char="•"/>
            </a:pPr>
            <a:endParaRPr lang="en-US" smtClean="0">
              <a:solidFill>
                <a:srgbClr val="FF3300"/>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308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AutoShape 10"/>
          <p:cNvSpPr>
            <a:spLocks noChangeArrowheads="1"/>
          </p:cNvSpPr>
          <p:nvPr/>
        </p:nvSpPr>
        <p:spPr bwMode="auto">
          <a:xfrm>
            <a:off x="2209800" y="3657600"/>
            <a:ext cx="2819400" cy="685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6808006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460</TotalTime>
  <Words>1672</Words>
  <Application>Microsoft Office PowerPoint</Application>
  <PresentationFormat>On-screen Show (4:3)</PresentationFormat>
  <Paragraphs>206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Emerald_Template</vt:lpstr>
      <vt:lpstr>Queries</vt:lpstr>
      <vt:lpstr>Lesson objectives</vt:lpstr>
      <vt:lpstr>Lesson outline</vt:lpstr>
      <vt:lpstr>Gosu queries</vt:lpstr>
      <vt:lpstr>Objects used when querying database</vt:lpstr>
      <vt:lpstr>Steps to execute a basic query</vt:lpstr>
      <vt:lpstr>Step 1: Create the query object</vt:lpstr>
      <vt:lpstr>Step 2: Create the results object</vt:lpstr>
      <vt:lpstr>Step 3: Process results of query as needed</vt:lpstr>
      <vt:lpstr>Viewing approximation of SQL query</vt:lpstr>
      <vt:lpstr>Lesson outline</vt:lpstr>
      <vt:lpstr>Restricting queries</vt:lpstr>
      <vt:lpstr>Restricting queries: compare method</vt:lpstr>
      <vt:lpstr>Specifying values in compare method</vt:lpstr>
      <vt:lpstr>Null values for query restrictions</vt:lpstr>
      <vt:lpstr>Multiple restrictions ANDed together</vt:lpstr>
      <vt:lpstr>Multiple restrictions ORed together</vt:lpstr>
      <vt:lpstr>Additional restriction options</vt:lpstr>
      <vt:lpstr>Lesson outline</vt:lpstr>
      <vt:lpstr>Getting size of results</vt:lpstr>
      <vt:lpstr>Sorting results</vt:lpstr>
      <vt:lpstr>Querying when only one result is expected</vt:lpstr>
      <vt:lpstr> Lesson objectives review</vt:lpstr>
      <vt:lpstr>Review questions</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lastModifiedBy>Seth Luersen</cp:lastModifiedBy>
  <cp:revision>31</cp:revision>
  <dcterms:created xsi:type="dcterms:W3CDTF">2013-09-11T16:59:43Z</dcterms:created>
  <dcterms:modified xsi:type="dcterms:W3CDTF">2014-03-03T01:40:08Z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