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6"/>
  </p:notesMasterIdLst>
  <p:handoutMasterIdLst>
    <p:handoutMasterId r:id="rId37"/>
  </p:handoutMasterIdLst>
  <p:sldIdLst>
    <p:sldId id="256" r:id="rId2"/>
    <p:sldId id="258" r:id="rId3"/>
    <p:sldId id="260" r:id="rId4"/>
    <p:sldId id="266" r:id="rId5"/>
    <p:sldId id="290" r:id="rId6"/>
    <p:sldId id="270" r:id="rId7"/>
    <p:sldId id="271" r:id="rId8"/>
    <p:sldId id="272" r:id="rId9"/>
    <p:sldId id="273" r:id="rId10"/>
    <p:sldId id="264" r:id="rId11"/>
    <p:sldId id="267" r:id="rId12"/>
    <p:sldId id="291" r:id="rId13"/>
    <p:sldId id="275" r:id="rId14"/>
    <p:sldId id="292" r:id="rId15"/>
    <p:sldId id="277" r:id="rId16"/>
    <p:sldId id="278" r:id="rId17"/>
    <p:sldId id="279" r:id="rId18"/>
    <p:sldId id="280" r:id="rId19"/>
    <p:sldId id="281" r:id="rId20"/>
    <p:sldId id="282" r:id="rId21"/>
    <p:sldId id="283" r:id="rId22"/>
    <p:sldId id="284" r:id="rId23"/>
    <p:sldId id="263" r:id="rId24"/>
    <p:sldId id="285" r:id="rId25"/>
    <p:sldId id="268" r:id="rId26"/>
    <p:sldId id="265" r:id="rId27"/>
    <p:sldId id="262" r:id="rId28"/>
    <p:sldId id="286" r:id="rId29"/>
    <p:sldId id="287" r:id="rId30"/>
    <p:sldId id="288" r:id="rId31"/>
    <p:sldId id="259" r:id="rId32"/>
    <p:sldId id="261" r:id="rId33"/>
    <p:sldId id="289" r:id="rId34"/>
    <p:sldId id="25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37089B1-D410-49D9-A667-E15E80F6E886}">
          <p14:sldIdLst>
            <p14:sldId id="256"/>
            <p14:sldId id="258"/>
          </p14:sldIdLst>
        </p14:section>
        <p14:section name="Overview" id="{8D06E0C5-0579-44F2-AF47-AC3711494029}">
          <p14:sldIdLst>
            <p14:sldId id="260"/>
            <p14:sldId id="266"/>
            <p14:sldId id="290"/>
            <p14:sldId id="270"/>
            <p14:sldId id="271"/>
            <p14:sldId id="272"/>
            <p14:sldId id="273"/>
          </p14:sldIdLst>
        </p14:section>
        <p14:section name="Gosu Classes" id="{5BC3056A-7873-4BD3-84F7-70782942243A}">
          <p14:sldIdLst>
            <p14:sldId id="264"/>
            <p14:sldId id="267"/>
            <p14:sldId id="291"/>
            <p14:sldId id="275"/>
            <p14:sldId id="292"/>
            <p14:sldId id="277"/>
            <p14:sldId id="278"/>
            <p14:sldId id="279"/>
            <p14:sldId id="280"/>
            <p14:sldId id="281"/>
            <p14:sldId id="282"/>
            <p14:sldId id="283"/>
            <p14:sldId id="284"/>
          </p14:sldIdLst>
        </p14:section>
        <p14:section name="Blocks" id="{F25796A0-2141-4E91-95C0-B1E40F50F6ED}">
          <p14:sldIdLst>
            <p14:sldId id="263"/>
            <p14:sldId id="285"/>
            <p14:sldId id="268"/>
          </p14:sldIdLst>
        </p14:section>
        <p14:section name="Sequential numbers" id="{C684C8A8-A851-4470-87F5-511818386C76}">
          <p14:sldIdLst>
            <p14:sldId id="265"/>
            <p14:sldId id="262"/>
            <p14:sldId id="286"/>
            <p14:sldId id="287"/>
            <p14:sldId id="288"/>
          </p14:sldIdLst>
        </p14:section>
        <p14:section name="Review" id="{4F3C571A-3FB6-4F8C-8706-DC163B4BE680}">
          <p14:sldIdLst>
            <p14:sldId id="259"/>
            <p14:sldId id="261"/>
            <p14:sldId id="289"/>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9714" autoAdjust="0"/>
  </p:normalViewPr>
  <p:slideViewPr>
    <p:cSldViewPr showGuides="1">
      <p:cViewPr varScale="1">
        <p:scale>
          <a:sx n="105" d="100"/>
          <a:sy n="105" d="100"/>
        </p:scale>
        <p:origin x="-1794" y="-7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p:scale>
          <a:sx n="66" d="100"/>
          <a:sy n="66" d="100"/>
        </p:scale>
        <p:origin x="-4296" y="-75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minor variations between the terminology used for Gosu classes and Java classes</a:t>
            </a:r>
            <a:r>
              <a:rPr lang="en-US" dirty="0" smtClean="0"/>
              <a:t>.</a:t>
            </a:r>
          </a:p>
          <a:p>
            <a:endParaRPr lang="en-US" dirty="0" smtClean="0"/>
          </a:p>
          <a:p>
            <a:r>
              <a:rPr lang="en-US" b="1" dirty="0" smtClean="0"/>
              <a:t>Java term	</a:t>
            </a:r>
            <a:r>
              <a:rPr lang="en-US" b="1" dirty="0" smtClean="0"/>
              <a:t> Gosu </a:t>
            </a:r>
            <a:r>
              <a:rPr lang="en-US" b="1" dirty="0" smtClean="0"/>
              <a:t>term</a:t>
            </a:r>
          </a:p>
          <a:p>
            <a:r>
              <a:rPr lang="en-US" dirty="0" smtClean="0"/>
              <a:t>Method	</a:t>
            </a:r>
            <a:r>
              <a:rPr lang="en-US" dirty="0" smtClean="0"/>
              <a:t> Method </a:t>
            </a:r>
            <a:r>
              <a:rPr lang="en-US" dirty="0" smtClean="0"/>
              <a:t>(declared using the key word "function", so there are </a:t>
            </a:r>
            <a:r>
              <a:rPr lang="en-US" dirty="0" smtClean="0"/>
              <a:t>times</a:t>
            </a:r>
            <a:br>
              <a:rPr lang="en-US" dirty="0" smtClean="0"/>
            </a:br>
            <a:r>
              <a:rPr lang="en-US" dirty="0" smtClean="0"/>
              <a:t>                        they </a:t>
            </a:r>
            <a:r>
              <a:rPr lang="en-US" dirty="0" smtClean="0"/>
              <a:t>are also referred to as functions</a:t>
            </a:r>
            <a:r>
              <a:rPr lang="en-US" dirty="0" smtClean="0"/>
              <a:t>)</a:t>
            </a:r>
            <a:br>
              <a:rPr lang="en-US" dirty="0" smtClean="0"/>
            </a:br>
            <a:endParaRPr lang="en-US" dirty="0" smtClean="0"/>
          </a:p>
          <a:p>
            <a:r>
              <a:rPr lang="en-US" dirty="0" smtClean="0"/>
              <a:t>Field	</a:t>
            </a:r>
            <a:r>
              <a:rPr lang="en-US" dirty="0" smtClean="0"/>
              <a:t> Variable</a:t>
            </a:r>
            <a:r>
              <a:rPr lang="en-US" dirty="0" smtClean="0"/>
              <a:t>	</a:t>
            </a:r>
          </a:p>
          <a:p>
            <a:r>
              <a:rPr lang="en-US" dirty="0" smtClean="0"/>
              <a:t/>
            </a:r>
            <a:br>
              <a:rPr lang="en-US" dirty="0" smtClean="0"/>
            </a:br>
            <a:r>
              <a:rPr lang="en-US" dirty="0" smtClean="0"/>
              <a:t>Property</a:t>
            </a:r>
            <a:r>
              <a:rPr lang="en-US" dirty="0" smtClean="0"/>
              <a:t>	</a:t>
            </a:r>
            <a:r>
              <a:rPr lang="en-US" dirty="0" smtClean="0"/>
              <a:t> No </a:t>
            </a:r>
            <a:r>
              <a:rPr lang="en-US" dirty="0" smtClean="0"/>
              <a:t>direct equivalent, though manipulation of the variable's values </a:t>
            </a:r>
            <a:r>
              <a:rPr lang="en-US" dirty="0" smtClean="0"/>
              <a:t>may</a:t>
            </a:r>
            <a:br>
              <a:rPr lang="en-US" dirty="0" smtClean="0"/>
            </a:br>
            <a:r>
              <a:rPr lang="en-US" dirty="0" smtClean="0"/>
              <a:t>                       </a:t>
            </a:r>
            <a:r>
              <a:rPr lang="en-US" dirty="0" smtClean="0"/>
              <a:t>be done through get() and set() methods</a:t>
            </a:r>
          </a:p>
          <a:p>
            <a:r>
              <a:rPr lang="en-US" dirty="0" smtClean="0"/>
              <a:t/>
            </a:r>
            <a:br>
              <a:rPr lang="en-US" dirty="0" smtClean="0"/>
            </a:br>
            <a:r>
              <a:rPr lang="en-US" dirty="0" smtClean="0"/>
              <a:t>Constructor</a:t>
            </a:r>
            <a:r>
              <a:rPr lang="en-US" dirty="0" smtClean="0"/>
              <a:t>	</a:t>
            </a:r>
            <a:r>
              <a:rPr lang="en-US" dirty="0" smtClean="0"/>
              <a:t> Constructor </a:t>
            </a:r>
            <a:r>
              <a:rPr lang="en-US" dirty="0" smtClean="0"/>
              <a:t>(declared using the key word "construct", so there are </a:t>
            </a:r>
            <a:r>
              <a:rPr lang="en-US" dirty="0" smtClean="0"/>
              <a:t/>
            </a:r>
            <a:br>
              <a:rPr lang="en-US" dirty="0" smtClean="0"/>
            </a:br>
            <a:r>
              <a:rPr lang="en-US" dirty="0" smtClean="0"/>
              <a:t>                       time </a:t>
            </a:r>
            <a:r>
              <a:rPr lang="en-US" dirty="0" smtClean="0"/>
              <a:t>this is also referenced as a construct()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12756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package is a collection of classes grouped together because:</a:t>
            </a:r>
          </a:p>
          <a:p>
            <a:pPr marL="171450" indent="-171450">
              <a:buFont typeface="Arial" pitchFamily="34" charset="0"/>
              <a:buChar char="•"/>
            </a:pPr>
            <a:r>
              <a:rPr lang="en-US" dirty="0" smtClean="0"/>
              <a:t>They perform related logic, and/or</a:t>
            </a:r>
          </a:p>
          <a:p>
            <a:pPr marL="171450" indent="-171450">
              <a:buFont typeface="Arial" pitchFamily="34" charset="0"/>
              <a:buChar char="•"/>
            </a:pPr>
            <a:r>
              <a:rPr lang="en-US" dirty="0" smtClean="0"/>
              <a:t>They should have access to each other while classes outside the package should not (though this usage of packages is less common).</a:t>
            </a:r>
          </a:p>
          <a:p>
            <a:pPr marL="171450" indent="-171450">
              <a:buFont typeface="Arial" pitchFamily="34" charset="0"/>
              <a:buChar char="•"/>
            </a:pPr>
            <a:endParaRPr lang="en-US" dirty="0" smtClean="0"/>
          </a:p>
          <a:p>
            <a:r>
              <a:rPr lang="en-US" dirty="0" smtClean="0"/>
              <a:t>Packages are always arranged in a hierarchy.</a:t>
            </a:r>
          </a:p>
          <a:p>
            <a:endParaRPr lang="en-US" dirty="0" smtClean="0"/>
          </a:p>
          <a:p>
            <a:r>
              <a:rPr lang="en-US" dirty="0" smtClean="0"/>
              <a:t>To create a package:</a:t>
            </a:r>
          </a:p>
          <a:p>
            <a:pPr marL="228600" indent="-228600">
              <a:buFont typeface="+mj-lt"/>
              <a:buAutoNum type="arabicPeriod"/>
            </a:pPr>
            <a:r>
              <a:rPr lang="en-US" dirty="0" smtClean="0"/>
              <a:t>Right-click package that is to be parent of new package.</a:t>
            </a:r>
          </a:p>
          <a:p>
            <a:pPr marL="228600" indent="-228600">
              <a:buFont typeface="+mj-lt"/>
              <a:buAutoNum type="arabicPeriod"/>
            </a:pPr>
            <a:r>
              <a:rPr lang="en-US" dirty="0" smtClean="0"/>
              <a:t>Name the package. The name must be unique for the given parent.</a:t>
            </a:r>
          </a:p>
          <a:p>
            <a:endParaRPr lang="en-US" dirty="0" smtClean="0"/>
          </a:p>
          <a:p>
            <a:r>
              <a:rPr lang="en-US" dirty="0" smtClean="0"/>
              <a:t>The package roots "</a:t>
            </a:r>
            <a:r>
              <a:rPr lang="en-US" dirty="0" err="1" smtClean="0"/>
              <a:t>com.guidewire</a:t>
            </a:r>
            <a:r>
              <a:rPr lang="en-US" dirty="0" smtClean="0"/>
              <a:t>" and "gw" are reserved. You should not create any child packages in either of these packages.</a:t>
            </a:r>
          </a:p>
          <a:p>
            <a:endParaRPr lang="en-US" dirty="0" smtClean="0"/>
          </a:p>
          <a:p>
            <a:pPr algn="ctr"/>
            <a:r>
              <a:rPr lang="en-US" dirty="0" smtClean="0"/>
              <a:t>(continued)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940086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naming convention for packages. Package named should be entirely lower case.</a:t>
            </a:r>
          </a:p>
          <a:p>
            <a:pPr marL="171450" indent="-171450">
              <a:buFont typeface="Arial" pitchFamily="34" charset="0"/>
              <a:buChar char="•"/>
            </a:pPr>
            <a:r>
              <a:rPr lang="en-US" dirty="0" smtClean="0"/>
              <a:t>Gosu: &lt;company&gt;.&lt;app-</a:t>
            </a:r>
            <a:r>
              <a:rPr lang="en-US" dirty="0" err="1" smtClean="0"/>
              <a:t>abbrv</a:t>
            </a:r>
            <a:r>
              <a:rPr lang="en-US" dirty="0" smtClean="0"/>
              <a:t>&gt;.&lt;mechanism&gt;.&lt;</a:t>
            </a:r>
            <a:r>
              <a:rPr lang="en-US" dirty="0" err="1" smtClean="0"/>
              <a:t>functional_area</a:t>
            </a:r>
            <a:r>
              <a:rPr lang="en-US" dirty="0" smtClean="0"/>
              <a:t>&gt;</a:t>
            </a:r>
          </a:p>
          <a:p>
            <a:pPr marL="171450" indent="-171450">
              <a:buFont typeface="Arial" pitchFamily="34" charset="0"/>
              <a:buChar char="•"/>
            </a:pPr>
            <a:r>
              <a:rPr lang="en-US" dirty="0" smtClean="0"/>
              <a:t>Java: com.&lt;company&gt;.&lt;app-</a:t>
            </a:r>
            <a:r>
              <a:rPr lang="en-US" dirty="0" err="1" smtClean="0"/>
              <a:t>abbrv</a:t>
            </a:r>
            <a:r>
              <a:rPr lang="en-US" dirty="0" smtClean="0"/>
              <a:t>&gt;.&lt;mechanism&gt;.&lt;</a:t>
            </a:r>
            <a:r>
              <a:rPr lang="en-US" dirty="0" err="1" smtClean="0"/>
              <a:t>functional_area</a:t>
            </a:r>
            <a:r>
              <a:rPr lang="en-US" dirty="0" smtClean="0"/>
              <a:t>&gt;</a:t>
            </a:r>
          </a:p>
          <a:p>
            <a:r>
              <a:rPr lang="en-US" dirty="0" smtClean="0"/>
              <a:t>    where</a:t>
            </a:r>
            <a:r>
              <a:rPr lang="en-US" dirty="0" smtClean="0"/>
              <a:t>...</a:t>
            </a:r>
          </a:p>
          <a:p>
            <a:pPr marL="400050" lvl="1" indent="-171450">
              <a:buFont typeface="Arial" pitchFamily="34" charset="0"/>
              <a:buChar char="•"/>
            </a:pPr>
            <a:r>
              <a:rPr lang="en-US" sz="1200" dirty="0" smtClean="0"/>
              <a:t>&lt;company&gt; is the company's name or a suitable abbreviation.</a:t>
            </a:r>
          </a:p>
          <a:p>
            <a:pPr marL="400050" lvl="1" indent="-171450">
              <a:buFont typeface="Arial" pitchFamily="34" charset="0"/>
              <a:buChar char="•"/>
            </a:pPr>
            <a:r>
              <a:rPr lang="en-US" sz="1200" dirty="0" smtClean="0"/>
              <a:t>&lt;app-</a:t>
            </a:r>
            <a:r>
              <a:rPr lang="en-US" sz="1200" dirty="0" err="1" smtClean="0"/>
              <a:t>abbrv</a:t>
            </a:r>
            <a:r>
              <a:rPr lang="en-US" sz="1200" dirty="0" smtClean="0"/>
              <a:t>&gt; is the Guidewire application's two-letter abbreviation:</a:t>
            </a:r>
          </a:p>
          <a:p>
            <a:pPr marL="628650" lvl="2" indent="-171450">
              <a:buFont typeface="Arial" pitchFamily="34" charset="0"/>
              <a:buChar char="•"/>
            </a:pPr>
            <a:r>
              <a:rPr lang="en-US" sz="1200" dirty="0" smtClean="0"/>
              <a:t>PolicyCenter: pc</a:t>
            </a:r>
          </a:p>
          <a:p>
            <a:pPr marL="628650" lvl="2" indent="-171450">
              <a:buFont typeface="Arial" pitchFamily="34" charset="0"/>
              <a:buChar char="•"/>
            </a:pPr>
            <a:r>
              <a:rPr lang="en-US" sz="1200" dirty="0" smtClean="0"/>
              <a:t>BillingCenter: </a:t>
            </a:r>
            <a:r>
              <a:rPr lang="en-US" sz="1200" dirty="0" err="1" smtClean="0"/>
              <a:t>bc</a:t>
            </a:r>
            <a:endParaRPr lang="en-US" sz="1200" dirty="0" smtClean="0"/>
          </a:p>
          <a:p>
            <a:pPr marL="628650" lvl="2" indent="-171450">
              <a:buFont typeface="Arial" pitchFamily="34" charset="0"/>
              <a:buChar char="•"/>
            </a:pPr>
            <a:r>
              <a:rPr lang="en-US" sz="1200" dirty="0" smtClean="0"/>
              <a:t>ClaimCenter: cc</a:t>
            </a:r>
          </a:p>
          <a:p>
            <a:pPr marL="628650" lvl="2" indent="-171450">
              <a:buFont typeface="Arial" pitchFamily="34" charset="0"/>
              <a:buChar char="•"/>
            </a:pPr>
            <a:r>
              <a:rPr lang="en-US" sz="1200" dirty="0" smtClean="0"/>
              <a:t>ContactManager: cm</a:t>
            </a:r>
          </a:p>
          <a:p>
            <a:pPr marL="628650" lvl="2" indent="-171450">
              <a:buFont typeface="Arial" pitchFamily="34" charset="0"/>
              <a:buChar char="•"/>
            </a:pPr>
            <a:r>
              <a:rPr lang="en-US" sz="1200" dirty="0" smtClean="0"/>
              <a:t>TrainingApp: ta</a:t>
            </a:r>
          </a:p>
          <a:p>
            <a:pPr marL="400050" lvl="1" indent="-171450">
              <a:buFont typeface="Arial" pitchFamily="34" charset="0"/>
              <a:buChar char="•"/>
            </a:pPr>
            <a:r>
              <a:rPr lang="en-US" sz="1200" dirty="0" smtClean="0"/>
              <a:t>&lt;mechanism&gt; is one of:</a:t>
            </a:r>
          </a:p>
          <a:p>
            <a:pPr marL="628650" lvl="2" indent="-171450">
              <a:buFont typeface="Arial" pitchFamily="34" charset="0"/>
              <a:buChar char="•"/>
            </a:pPr>
            <a:r>
              <a:rPr lang="en-US" sz="1200" dirty="0" smtClean="0"/>
              <a:t>batch</a:t>
            </a:r>
          </a:p>
          <a:p>
            <a:pPr marL="628650" lvl="2" indent="-171450">
              <a:buFont typeface="Arial" pitchFamily="34" charset="0"/>
              <a:buChar char="•"/>
            </a:pPr>
            <a:r>
              <a:rPr lang="en-US" sz="1200" dirty="0" smtClean="0"/>
              <a:t>messaging</a:t>
            </a:r>
          </a:p>
          <a:p>
            <a:pPr marL="628650" lvl="2" indent="-171450">
              <a:buFont typeface="Arial" pitchFamily="34" charset="0"/>
              <a:buChar char="•"/>
            </a:pPr>
            <a:r>
              <a:rPr lang="en-US" sz="1200" dirty="0" smtClean="0"/>
              <a:t>plugin (for predefined (non-messaging, non-</a:t>
            </a:r>
            <a:r>
              <a:rPr lang="en-US" sz="1200" dirty="0" err="1" smtClean="0"/>
              <a:t>startable</a:t>
            </a:r>
            <a:r>
              <a:rPr lang="en-US" sz="1200" dirty="0" smtClean="0"/>
              <a:t>) plugins)</a:t>
            </a:r>
          </a:p>
          <a:p>
            <a:pPr marL="628650" lvl="2" indent="-171450">
              <a:buFont typeface="Arial" pitchFamily="34" charset="0"/>
              <a:buChar char="•"/>
            </a:pPr>
            <a:r>
              <a:rPr lang="en-US" sz="1200" dirty="0" err="1" smtClean="0"/>
              <a:t>startable</a:t>
            </a:r>
            <a:endParaRPr lang="en-US" sz="1200" dirty="0" smtClean="0"/>
          </a:p>
          <a:p>
            <a:pPr marL="628650" lvl="2" indent="-171450">
              <a:buFont typeface="Arial" pitchFamily="34" charset="0"/>
              <a:buChar char="•"/>
            </a:pPr>
            <a:r>
              <a:rPr lang="en-US" sz="1200" dirty="0" err="1" smtClean="0"/>
              <a:t>webservice</a:t>
            </a:r>
            <a:endParaRPr lang="en-US" sz="1200" dirty="0" smtClean="0"/>
          </a:p>
          <a:p>
            <a:pPr marL="628650" lvl="2" indent="-171450">
              <a:buFont typeface="Arial" pitchFamily="34" charset="0"/>
              <a:buChar char="•"/>
            </a:pPr>
            <a:r>
              <a:rPr lang="en-US" sz="1200" dirty="0" smtClean="0"/>
              <a:t>class (for any package that isn't covered by one of the above mechanisms)</a:t>
            </a:r>
          </a:p>
          <a:p>
            <a:pPr marL="400050" lvl="1" indent="-171450">
              <a:buFont typeface="Arial" pitchFamily="34" charset="0"/>
              <a:buChar char="•"/>
            </a:pPr>
            <a:r>
              <a:rPr lang="en-US" sz="1200" dirty="0" smtClean="0"/>
              <a:t>&lt;</a:t>
            </a:r>
            <a:r>
              <a:rPr lang="en-US" sz="1200" dirty="0" err="1" smtClean="0"/>
              <a:t>functional_area</a:t>
            </a:r>
            <a:r>
              <a:rPr lang="en-US" sz="1200" dirty="0" smtClean="0"/>
              <a:t>&gt; is the functional area of the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68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Object-oriented programming is a programming approach in which developers:</a:t>
            </a:r>
          </a:p>
          <a:p>
            <a:pPr marL="171450" indent="-171450">
              <a:buFont typeface="Arial" pitchFamily="34" charset="0"/>
              <a:buChar char="•"/>
            </a:pPr>
            <a:r>
              <a:rPr lang="en-US" dirty="0" smtClean="0"/>
              <a:t>Create classes, which are instructions for how to build a set of objects and the properties and behaviors those objects will have</a:t>
            </a:r>
          </a:p>
          <a:p>
            <a:pPr marL="171450" indent="-171450">
              <a:buFont typeface="Arial" pitchFamily="34" charset="0"/>
              <a:buChar char="•"/>
            </a:pPr>
            <a:r>
              <a:rPr lang="en-US" dirty="0" smtClean="0"/>
              <a:t>Create and manipulate individual objects, known as instances</a:t>
            </a:r>
          </a:p>
          <a:p>
            <a:pPr marL="171450" indent="-171450">
              <a:buFont typeface="Arial" pitchFamily="34" charset="0"/>
              <a:buChar char="•"/>
            </a:pPr>
            <a:endParaRPr lang="en-US" dirty="0" smtClean="0"/>
          </a:p>
          <a:p>
            <a:r>
              <a:rPr lang="en-US" dirty="0" smtClean="0"/>
              <a:t>Every class is created by a class definition, which specifies (among other things):</a:t>
            </a:r>
          </a:p>
          <a:p>
            <a:pPr marL="171450" indent="-171450">
              <a:buFont typeface="Arial" pitchFamily="34" charset="0"/>
              <a:buChar char="•"/>
            </a:pPr>
            <a:r>
              <a:rPr lang="en-US" dirty="0" smtClean="0"/>
              <a:t>The name of class</a:t>
            </a:r>
          </a:p>
          <a:p>
            <a:pPr marL="171450" indent="-171450">
              <a:buFont typeface="Arial" pitchFamily="34" charset="0"/>
              <a:buChar char="•"/>
            </a:pPr>
            <a:r>
              <a:rPr lang="en-US" dirty="0" smtClean="0"/>
              <a:t>Properties that every instance of the class has (The Rectangle shown above does not yet have any properties.)</a:t>
            </a:r>
          </a:p>
          <a:p>
            <a:pPr marL="171450" indent="-171450">
              <a:buFont typeface="Arial" pitchFamily="34" charset="0"/>
              <a:buChar char="•"/>
            </a:pPr>
            <a:r>
              <a:rPr lang="en-US" dirty="0" smtClean="0"/>
              <a:t>Methods that every instance of the class has (The Rectangle shown above does not yet have any methods, except the standard construct() method.)</a:t>
            </a:r>
          </a:p>
          <a:p>
            <a:pPr marL="171450" indent="-171450">
              <a:buFont typeface="Arial" pitchFamily="34" charset="0"/>
              <a:buChar char="•"/>
            </a:pPr>
            <a:r>
              <a:rPr lang="en-US" dirty="0" smtClean="0"/>
              <a:t>The recommended capitalization convention for classes is to use </a:t>
            </a:r>
            <a:r>
              <a:rPr lang="en-US" dirty="0" err="1" smtClean="0"/>
              <a:t>camelcase</a:t>
            </a:r>
            <a:r>
              <a:rPr lang="en-US" dirty="0" smtClean="0"/>
              <a:t> (such as </a:t>
            </a:r>
            <a:r>
              <a:rPr lang="en-US" dirty="0" err="1" smtClean="0"/>
              <a:t>RoundedRectangle</a:t>
            </a:r>
            <a:r>
              <a:rPr lang="en-US" dirty="0" smtClean="0"/>
              <a:t>).</a:t>
            </a:r>
          </a:p>
          <a:p>
            <a:pPr marL="171450" indent="-171450">
              <a:buFont typeface="Arial" pitchFamily="34" charset="0"/>
              <a:buChar char="•"/>
            </a:pPr>
            <a:endParaRPr lang="en-US" dirty="0" smtClean="0"/>
          </a:p>
          <a:p>
            <a:r>
              <a:rPr lang="en-US" dirty="0" smtClean="0"/>
              <a:t>Just like Java, access to Gosu classes, variables, properties, and methods can be controlled using access keywords (public, protected, internal, private). However, the defaults for Java and Gosu are not the same. In Gosu:</a:t>
            </a:r>
          </a:p>
          <a:p>
            <a:pPr marL="171450" indent="-171450">
              <a:buFont typeface="Arial" pitchFamily="34" charset="0"/>
              <a:buChar char="•"/>
            </a:pPr>
            <a:r>
              <a:rPr lang="en-US" dirty="0" smtClean="0"/>
              <a:t>The default access for a class is public.</a:t>
            </a:r>
          </a:p>
          <a:p>
            <a:pPr marL="171450" indent="-171450">
              <a:buFont typeface="Arial" pitchFamily="34" charset="0"/>
              <a:buChar char="•"/>
            </a:pPr>
            <a:r>
              <a:rPr lang="en-US" dirty="0" smtClean="0"/>
              <a:t>The default access for a variable is private.</a:t>
            </a:r>
          </a:p>
          <a:p>
            <a:pPr marL="171450" indent="-171450">
              <a:buFont typeface="Arial" pitchFamily="34" charset="0"/>
              <a:buChar char="•"/>
            </a:pPr>
            <a:r>
              <a:rPr lang="en-US" dirty="0" smtClean="0"/>
              <a:t>The default access for a property is public.</a:t>
            </a:r>
          </a:p>
          <a:p>
            <a:pPr marL="171450" indent="-171450">
              <a:buFont typeface="Arial" pitchFamily="34" charset="0"/>
              <a:buChar char="•"/>
            </a:pPr>
            <a:r>
              <a:rPr lang="en-US" dirty="0" smtClean="0"/>
              <a:t>The default access for a method is public.</a:t>
            </a:r>
          </a:p>
          <a:p>
            <a:pPr marL="171450" indent="-171450">
              <a:buFont typeface="Arial" pitchFamily="34" charset="0"/>
              <a:buChar char="•"/>
            </a:pPr>
            <a:r>
              <a:rPr lang="en-US" dirty="0" smtClean="0"/>
              <a:t>Java's "default" access level is known in Gosu as "internal".</a:t>
            </a:r>
          </a:p>
          <a:p>
            <a:pPr marL="171450" indent="-171450">
              <a:buFont typeface="Arial" pitchFamily="34" charset="0"/>
              <a:buChar char="•"/>
            </a:pPr>
            <a:endParaRPr lang="en-US" dirty="0" smtClean="0"/>
          </a:p>
          <a:p>
            <a:pPr algn="ctr"/>
            <a:r>
              <a:rPr lang="en-US" dirty="0" smtClean="0"/>
              <a:t>(continued)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class:</a:t>
            </a:r>
          </a:p>
          <a:p>
            <a:pPr marL="171450" indent="-171450">
              <a:buFont typeface="Arial" pitchFamily="34" charset="0"/>
              <a:buChar char="•"/>
            </a:pPr>
            <a:r>
              <a:rPr lang="en-US" dirty="0" smtClean="0"/>
              <a:t>Right-click the package which is to contain the new class.</a:t>
            </a:r>
          </a:p>
          <a:p>
            <a:pPr marL="171450" indent="-171450">
              <a:buFont typeface="Arial" pitchFamily="34" charset="0"/>
              <a:buChar char="•"/>
            </a:pPr>
            <a:r>
              <a:rPr lang="en-US" dirty="0" smtClean="0"/>
              <a:t>Name the class. The name must be unique for the given package</a:t>
            </a:r>
            <a:r>
              <a:rPr lang="en-US" dirty="0" smtClean="0"/>
              <a:t>.</a:t>
            </a:r>
          </a:p>
          <a:p>
            <a:endParaRPr lang="en-US" dirty="0" smtClean="0"/>
          </a:p>
          <a:p>
            <a:r>
              <a:rPr lang="en-US" dirty="0" smtClean="0"/>
              <a:t>A constructor is a special method that is executed whenever an instance of that class is created. This method can be used to initialize objects or run any other logic appropriate to the creation of a new instance. In Gosu, the constructor is named construct(). Many classes doesn't required a constructor. For these classes, it can be omitted.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847419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method is a set of one or more lines of code that can be executed from instances of a class. Similar to properties, methods can also be private (available only to other methods in the defining class) or public (available to any method in any class</a:t>
            </a:r>
            <a:r>
              <a:rPr lang="en-US" dirty="0" smtClean="0"/>
              <a:t>). The </a:t>
            </a:r>
            <a:r>
              <a:rPr lang="en-US" dirty="0" smtClean="0"/>
              <a:t>recommended capitalization convention for methods is to use </a:t>
            </a:r>
            <a:r>
              <a:rPr lang="en-US" dirty="0" err="1" smtClean="0"/>
              <a:t>camelcase</a:t>
            </a:r>
            <a:r>
              <a:rPr lang="en-US" dirty="0" smtClean="0"/>
              <a:t> with an initial lower-case letter (such as </a:t>
            </a:r>
            <a:r>
              <a:rPr lang="en-US" dirty="0" err="1" smtClean="0"/>
              <a:t>assignToNextAvailableUser</a:t>
            </a:r>
            <a:r>
              <a:rPr lang="en-US" dirty="0" smtClean="0"/>
              <a:t>). Just </a:t>
            </a:r>
            <a:r>
              <a:rPr lang="en-US" dirty="0" smtClean="0"/>
              <a:t>like Java, access to Gosu methods can be controlled using access keywords (public, protected, internal, private). However, the defaults for Java and Gosu are not the same. In Gosu, the default access for a method is public.</a:t>
            </a:r>
          </a:p>
          <a:p>
            <a:endParaRPr lang="en-US" dirty="0" smtClean="0"/>
          </a:p>
          <a:p>
            <a:r>
              <a:rPr lang="en-US" dirty="0" smtClean="0"/>
              <a:t>The </a:t>
            </a:r>
            <a:r>
              <a:rPr lang="en-US" dirty="0" smtClean="0"/>
              <a:t>"this" keyword refers to the instance of the class from which the method is called. For example, if you had an instance of Rectangle named rectangle17 and you executed rectangle17.addToWidth(3), then the code as shown above on line 38 would logically be equivalent to "rectangle17._width = rectangle17._width + 3".</a:t>
            </a:r>
          </a:p>
          <a:p>
            <a:endParaRPr lang="en-US" dirty="0" smtClean="0"/>
          </a:p>
          <a:p>
            <a:r>
              <a:rPr lang="en-US" dirty="0"/>
              <a:t>A method that has input parameters is typically a method that has been abstracted to work in a variety of situations. </a:t>
            </a:r>
            <a:r>
              <a:rPr lang="en-US" dirty="0" smtClean="0"/>
              <a:t>It </a:t>
            </a:r>
            <a:r>
              <a:rPr lang="en-US" dirty="0"/>
              <a:t>is not unusual to see strings, </a:t>
            </a:r>
            <a:r>
              <a:rPr lang="en-US" dirty="0" err="1"/>
              <a:t>numerics</a:t>
            </a:r>
            <a:r>
              <a:rPr lang="en-US" dirty="0"/>
              <a:t>, </a:t>
            </a:r>
            <a:r>
              <a:rPr lang="en-US" dirty="0" err="1"/>
              <a:t>booleans</a:t>
            </a:r>
            <a:r>
              <a:rPr lang="en-US" dirty="0"/>
              <a:t>, and objects as input parameters.</a:t>
            </a:r>
          </a:p>
          <a:p>
            <a:endParaRPr lang="en-US" dirty="0"/>
          </a:p>
          <a:p>
            <a:r>
              <a:rPr lang="en-US" dirty="0"/>
              <a:t>In some situations, a method can be abstracted to work in a variety of situations. But the "value" that varies from each situation is an algorithm or a set of logic. For example, the where() method on an array returns all items in the array that match a given criteria. In this case, it is the criteria that needs to be supplied to the method</a:t>
            </a:r>
            <a:r>
              <a:rPr lang="en-US" dirty="0" smtClean="0"/>
              <a:t>. Later in this lesson you will see an example using blocks.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90354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property can be thought of as a value associated with an object. A property has a type and its value can be retrieved or set</a:t>
            </a:r>
            <a:r>
              <a:rPr lang="en-US" dirty="0" smtClean="0"/>
              <a:t>. There </a:t>
            </a:r>
            <a:r>
              <a:rPr lang="en-US" dirty="0" smtClean="0"/>
              <a:t>are two approaches to having instance-specific values that can be manipulated:</a:t>
            </a:r>
          </a:p>
          <a:p>
            <a:pPr marL="171450" indent="-171450">
              <a:buFont typeface="Arial" pitchFamily="34" charset="0"/>
              <a:buChar char="•"/>
            </a:pPr>
            <a:r>
              <a:rPr lang="en-US" dirty="0" smtClean="0"/>
              <a:t>You can create a field and explicitly set its access to public. This lets any method in any other class access and modify the value. However, this violates the idea of encapsulation and is not recommended.</a:t>
            </a:r>
          </a:p>
          <a:p>
            <a:pPr marL="171450" indent="-171450">
              <a:buFont typeface="Arial" pitchFamily="34" charset="0"/>
              <a:buChar char="•"/>
            </a:pPr>
            <a:r>
              <a:rPr lang="en-US" dirty="0" smtClean="0"/>
              <a:t>You can create a private variable that methods of the class can access, but methods of other classes cannot access. Setting the variable to private ensures that only the class's methods are allowed to directly modify the variable's value.</a:t>
            </a:r>
          </a:p>
          <a:p>
            <a:r>
              <a:rPr lang="en-US" dirty="0" smtClean="0"/>
              <a:t>In Gosu, the recommended naming convention is to:</a:t>
            </a:r>
          </a:p>
          <a:p>
            <a:pPr marL="171450" indent="-171450">
              <a:buFont typeface="Arial" pitchFamily="34" charset="0"/>
              <a:buChar char="•"/>
            </a:pPr>
            <a:r>
              <a:rPr lang="en-US" dirty="0" smtClean="0"/>
              <a:t>Name private variables with an initial underscore followed by a lower case letter and otherwise using </a:t>
            </a:r>
            <a:r>
              <a:rPr lang="en-US" dirty="0" err="1" smtClean="0"/>
              <a:t>camelcase</a:t>
            </a:r>
            <a:r>
              <a:rPr lang="en-US" dirty="0" smtClean="0"/>
              <a:t>, such as "_</a:t>
            </a:r>
            <a:r>
              <a:rPr lang="en-US" dirty="0" err="1" smtClean="0"/>
              <a:t>aPrivateVariable</a:t>
            </a:r>
            <a:r>
              <a:rPr lang="en-US" dirty="0" smtClean="0"/>
              <a:t>".</a:t>
            </a:r>
          </a:p>
          <a:p>
            <a:pPr marL="171450" indent="-171450">
              <a:buFont typeface="Arial" pitchFamily="34" charset="0"/>
              <a:buChar char="•"/>
            </a:pPr>
            <a:r>
              <a:rPr lang="en-US" dirty="0" smtClean="0"/>
              <a:t>Name a non-public property with an initial capital letter, such as "</a:t>
            </a:r>
            <a:r>
              <a:rPr lang="en-US" dirty="0" err="1" smtClean="0"/>
              <a:t>APublicVariable</a:t>
            </a:r>
            <a:r>
              <a:rPr lang="en-US" dirty="0" smtClean="0"/>
              <a:t>". (This is unlike Java naming conventions, where properties are "implied" from the get and set methods, and considered to have lowercase names, such as </a:t>
            </a:r>
            <a:r>
              <a:rPr lang="en-US" dirty="0" err="1" smtClean="0"/>
              <a:t>aPublicProperty</a:t>
            </a:r>
            <a:r>
              <a:rPr lang="en-US" dirty="0" smtClean="0"/>
              <a:t>.)</a:t>
            </a:r>
          </a:p>
          <a:p>
            <a:r>
              <a:rPr lang="en-US" dirty="0" smtClean="0"/>
              <a:t>Just like Java, access to Gosu variables and properties can be controlled using access keywords (public, protected, internal, private). However, the defaults for Java and Gosu are not the same. In Gosu:</a:t>
            </a:r>
          </a:p>
          <a:p>
            <a:pPr marL="171450" indent="-171450">
              <a:buFont typeface="Arial" pitchFamily="34" charset="0"/>
              <a:buChar char="•"/>
            </a:pPr>
            <a:r>
              <a:rPr lang="en-US" dirty="0" smtClean="0"/>
              <a:t>The default access for a variable is private.</a:t>
            </a:r>
          </a:p>
          <a:p>
            <a:pPr marL="171450" indent="-171450">
              <a:buFont typeface="Arial" pitchFamily="34" charset="0"/>
              <a:buChar char="•"/>
            </a:pPr>
            <a:r>
              <a:rPr lang="en-US" dirty="0" smtClean="0"/>
              <a:t>The default access for a property is public.</a:t>
            </a:r>
          </a:p>
          <a:p>
            <a:r>
              <a:rPr lang="en-US" dirty="0" smtClean="0"/>
              <a:t>Properties can be declared as static. This creates a "class-level" property that is accessible from the class itself. (You can access a static property even when you do not have any instance of the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068847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one class extends another, the extending class (Square in the example above) is said to be a subclass of the extended class (Rectangle in the example above). The subclass automatically has access to all non-private properties and methods in the superclass.</a:t>
            </a:r>
          </a:p>
          <a:p>
            <a:endParaRPr lang="en-US" dirty="0" smtClean="0"/>
          </a:p>
          <a:p>
            <a:r>
              <a:rPr lang="en-US" dirty="0" smtClean="0"/>
              <a:t>The </a:t>
            </a:r>
            <a:r>
              <a:rPr lang="en-US" dirty="0" smtClean="0"/>
              <a:t>super() method references the method declaration of the parent class. For example, line 6 in the code above identifies that the constructor for Square should use the constructor declared for Rectangle</a:t>
            </a:r>
            <a:r>
              <a:rPr lang="en-US" dirty="0" smtClean="0"/>
              <a:t>.</a:t>
            </a:r>
          </a:p>
          <a:p>
            <a:endParaRPr lang="en-US" dirty="0" smtClean="0"/>
          </a:p>
          <a:p>
            <a:r>
              <a:rPr lang="en-US" dirty="0" smtClean="0"/>
              <a:t>The override keyword lets you create an alternate declaration for a method declared in the superclass. For example, lines 9 through 13 in the example above override the Rectangle class's </a:t>
            </a:r>
            <a:r>
              <a:rPr lang="en-US" dirty="0" err="1" smtClean="0"/>
              <a:t>calculateArea</a:t>
            </a:r>
            <a:r>
              <a:rPr lang="en-US" dirty="0" smtClean="0"/>
              <a:t>() method, which returns "(Height * Width)", with an alternate method: "(Width * Width)".</a:t>
            </a:r>
          </a:p>
          <a:p>
            <a:endParaRPr lang="en-US" dirty="0" smtClean="0"/>
          </a:p>
          <a:p>
            <a:r>
              <a:rPr lang="en-US" dirty="0" smtClean="0"/>
              <a:t>Subclasses </a:t>
            </a:r>
            <a:r>
              <a:rPr lang="en-US" dirty="0" smtClean="0"/>
              <a:t>may override individual property accessors (the get() and set() methods used to set property values).</a:t>
            </a:r>
          </a:p>
          <a:p>
            <a:endParaRPr lang="en-US" dirty="0" smtClean="0"/>
          </a:p>
          <a:p>
            <a:r>
              <a:rPr lang="en-US" dirty="0" smtClean="0"/>
              <a:t>As </a:t>
            </a:r>
            <a:r>
              <a:rPr lang="en-US" dirty="0" smtClean="0"/>
              <a:t>in Java, Gosu supports the keywords "abstract" (which means you cannot create an instance of the given class and can only create instances of its subclasses) and "final" (which means you cannot further subclass the given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490695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enterprise software application, logging is a vital component for recording information about system behavior that is required for diagnostics, trouble-shooting, and failure recovery. Log messages are organized sets of information saved in a separate file that can be reviewed at any point after they have been written to the log</a:t>
            </a:r>
            <a:r>
              <a:rPr lang="en-US" dirty="0" smtClean="0"/>
              <a:t>.</a:t>
            </a:r>
          </a:p>
          <a:p>
            <a:endParaRPr lang="en-US" dirty="0" smtClean="0"/>
          </a:p>
          <a:p>
            <a:r>
              <a:rPr lang="en-US" dirty="0" smtClean="0"/>
              <a:t>Guidewire logging makes use of the Log4j levels of severity: Trace, Debug, Info, Warn, Error. </a:t>
            </a:r>
            <a:endParaRPr lang="en-US" dirty="0" smtClean="0"/>
          </a:p>
          <a:p>
            <a:r>
              <a:rPr lang="en-US" dirty="0" smtClean="0"/>
              <a:t>Each </a:t>
            </a:r>
            <a:r>
              <a:rPr lang="en-US" dirty="0" smtClean="0"/>
              <a:t>level is considered more severe than the previous</a:t>
            </a:r>
            <a:r>
              <a:rPr lang="en-US" dirty="0" smtClean="0"/>
              <a:t>. </a:t>
            </a:r>
          </a:p>
          <a:p>
            <a:endParaRPr lang="en-US" dirty="0"/>
          </a:p>
          <a:p>
            <a:r>
              <a:rPr lang="en-US" dirty="0" smtClean="0"/>
              <a:t>Logging </a:t>
            </a:r>
            <a:r>
              <a:rPr lang="en-US" dirty="0" smtClean="0"/>
              <a:t>is controlled from the </a:t>
            </a:r>
            <a:r>
              <a:rPr lang="en-US" dirty="0" err="1" smtClean="0"/>
              <a:t>logging.properties</a:t>
            </a:r>
            <a:r>
              <a:rPr lang="en-US" dirty="0" smtClean="0"/>
              <a:t> file in the config/logging directory. The file specifies different categories of logging and the logging level for each category. When a logging statement is encountered that is at or above the specified level, the log message is written to the file. The properties file lets an administrator control the depth of logging without having to change any application code</a:t>
            </a:r>
            <a:r>
              <a:rPr lang="en-US" dirty="0" smtClean="0"/>
              <a:t>.</a:t>
            </a:r>
          </a:p>
          <a:p>
            <a:endParaRPr lang="en-US" dirty="0" smtClean="0"/>
          </a:p>
          <a:p>
            <a:r>
              <a:rPr lang="en-US" dirty="0" smtClean="0"/>
              <a:t>You can check for the level of logging using the </a:t>
            </a:r>
            <a:r>
              <a:rPr lang="en-US" dirty="0" err="1" smtClean="0"/>
              <a:t>isXXXEnabled</a:t>
            </a:r>
            <a:r>
              <a:rPr lang="en-US" dirty="0" smtClean="0"/>
              <a:t>() methods on a Logger instance. For example, if there is some overhead associated to the creation of a debug statement's string, you could check to see whether the logging level is at debugging and avoid the construction of the string if this isn't the case.</a:t>
            </a:r>
          </a:p>
          <a:p>
            <a:r>
              <a:rPr lang="en-US" dirty="0" smtClean="0">
                <a:latin typeface="Courier New" pitchFamily="49" charset="0"/>
                <a:cs typeface="Courier New" pitchFamily="49" charset="0"/>
              </a:rPr>
              <a:t>if ( </a:t>
            </a:r>
            <a:r>
              <a:rPr lang="en-US" dirty="0" err="1" smtClean="0">
                <a:latin typeface="Courier New" pitchFamily="49" charset="0"/>
                <a:cs typeface="Courier New" pitchFamily="49" charset="0"/>
              </a:rPr>
              <a:t>logger.isDebugEnabled</a:t>
            </a:r>
            <a:r>
              <a:rPr lang="en-US" dirty="0" smtClean="0">
                <a:latin typeface="Courier New" pitchFamily="49" charset="0"/>
                <a:cs typeface="Courier New" pitchFamily="49" charset="0"/>
              </a:rPr>
              <a:t>() ) { //avoid creating unused strings</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logger.debug</a:t>
            </a:r>
            <a:r>
              <a:rPr lang="en-US" dirty="0" smtClean="0">
                <a:latin typeface="Courier New" pitchFamily="49" charset="0"/>
                <a:cs typeface="Courier New" pitchFamily="49" charset="0"/>
              </a:rPr>
              <a:t>("Logging at debug level using object1 " + obj1 + " and object2 " + obj2 + ".")</a:t>
            </a:r>
          </a:p>
          <a:p>
            <a:r>
              <a:rPr lang="en-US" dirty="0" smtClean="0">
                <a:latin typeface="Courier New" pitchFamily="49" charset="0"/>
                <a:cs typeface="Courier New" pitchFamily="49" charset="0"/>
              </a:rPr>
              <a:t>}</a:t>
            </a:r>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135870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production system, logging statements should always be used instead of print() statements. This is one best practice that TrainingApp does not follow, but it deviates from the best practice strictly for educational purposes. (In the classroom environment, the student is constantly interacting with the system, and therefore checking the console is usually faster than looking in a log file. In a production environment, the administrator is rarely at the console when an important event occurs. Finding the output of a print statement after an error occurred can be time-consuming and, in some cases, impossible.)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222797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try...catch...finally blocks provides a way to handle some or all of the possible errors that may occur in a given block of code during runtime. If errors occur that the code does not handle, Gosu simply provides its normal error message, as if there were no error handling</a:t>
            </a:r>
            <a:r>
              <a:rPr lang="en-US" dirty="0" smtClean="0"/>
              <a:t>.</a:t>
            </a:r>
            <a:br>
              <a:rPr lang="en-US" dirty="0" smtClean="0"/>
            </a:br>
            <a:endParaRPr lang="en-US" dirty="0" smtClean="0"/>
          </a:p>
          <a:p>
            <a:r>
              <a:rPr lang="en-US" dirty="0" smtClean="0"/>
              <a:t>The try block contains code where an error can occur, while the catch block contains the code to handle any error that does occur</a:t>
            </a:r>
            <a:r>
              <a:rPr lang="en-US" dirty="0" smtClean="0"/>
              <a:t>. If </a:t>
            </a:r>
            <a:r>
              <a:rPr lang="en-US" dirty="0" smtClean="0"/>
              <a:t>an error occurs in the try block, Gosu passes program control to the catch block for processing. The initial value of the error-identifier is the value of the error that occurred in the try block</a:t>
            </a:r>
            <a:r>
              <a:rPr lang="en-US" dirty="0" smtClean="0"/>
              <a:t>.</a:t>
            </a:r>
          </a:p>
          <a:p>
            <a:endParaRPr lang="en-US" dirty="0" smtClean="0"/>
          </a:p>
          <a:p>
            <a:r>
              <a:rPr lang="en-US" dirty="0" smtClean="0"/>
              <a:t>If an error is thrown from Java code, the value is the exception or error that was thrown. Otherwise, the value is an exception thrown elsewhere in Gosu code.</a:t>
            </a:r>
          </a:p>
          <a:p>
            <a:endParaRPr lang="en-US" dirty="0" smtClean="0"/>
          </a:p>
          <a:p>
            <a:r>
              <a:rPr lang="en-US" dirty="0" smtClean="0"/>
              <a:t>If </a:t>
            </a:r>
            <a:r>
              <a:rPr lang="en-US" dirty="0" smtClean="0"/>
              <a:t>no error occurs, Gosu does not execute the catch </a:t>
            </a:r>
            <a:r>
              <a:rPr lang="en-US" dirty="0" smtClean="0"/>
              <a:t>block. If </a:t>
            </a:r>
            <a:r>
              <a:rPr lang="en-US" dirty="0" smtClean="0"/>
              <a:t>the error cannot be handled in the catch block associated with the try block where the error occurred, use the throw statement. The throw statement throws the exception (again) to a higher-level error handler</a:t>
            </a:r>
            <a:r>
              <a:rPr lang="en-US" dirty="0" smtClean="0"/>
              <a:t>.</a:t>
            </a:r>
          </a:p>
          <a:p>
            <a:endParaRPr lang="en-US" dirty="0" smtClean="0"/>
          </a:p>
          <a:p>
            <a:r>
              <a:rPr lang="en-US" dirty="0" smtClean="0"/>
              <a:t>After all statements in the try block have been executed and any error handling has occurred in the catch block, the finally block is unconditionally executed.</a:t>
            </a:r>
          </a:p>
          <a:p>
            <a:endParaRPr lang="en-US" dirty="0" smtClean="0"/>
          </a:p>
          <a:p>
            <a:r>
              <a:rPr lang="en-US" dirty="0" smtClean="0"/>
              <a:t>Gosu </a:t>
            </a:r>
            <a:r>
              <a:rPr lang="en-US" dirty="0" smtClean="0"/>
              <a:t>executes the code inside the finally block, even if a return statement occurs inside the try or catch blocks, or if an error is thrown from a catch block. Thus, Gosu guarantees that the finally block executes.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Annotations are a simple syntax to add metadata to a Gosu class, constructor, method, or property. </a:t>
            </a:r>
            <a:r>
              <a:rPr lang="en-US" dirty="0" smtClean="0"/>
              <a:t>You </a:t>
            </a:r>
            <a:r>
              <a:rPr lang="en-US" dirty="0" smtClean="0"/>
              <a:t>can add completely custom annotations, and this information can be read at run time. When you use an annotation, use the "at" sign (@), followed by the annotation name, immediately before declarations of what they annotate. In most cases, the annotation name is followed by an argument list within </a:t>
            </a:r>
            <a:r>
              <a:rPr lang="en-US" dirty="0" smtClean="0"/>
              <a:t>parentheses. There </a:t>
            </a:r>
            <a:r>
              <a:rPr lang="en-US" dirty="0" smtClean="0"/>
              <a:t>are four annotations that document basic element behavior:</a:t>
            </a:r>
          </a:p>
          <a:p>
            <a:pPr marL="171450" indent="-171450">
              <a:buFont typeface="Arial" pitchFamily="34" charset="0"/>
              <a:buChar char="•"/>
            </a:pPr>
            <a:r>
              <a:rPr lang="en-US" dirty="0" smtClean="0"/>
              <a:t>@</a:t>
            </a:r>
            <a:r>
              <a:rPr lang="en-US" dirty="0" err="1" smtClean="0"/>
              <a:t>Param</a:t>
            </a:r>
            <a:r>
              <a:rPr lang="en-US" dirty="0" smtClean="0"/>
              <a:t> - Documents a parameter. Must be followed by two arguments: (1) The name of the parameter, (2) The documentation in </a:t>
            </a:r>
            <a:r>
              <a:rPr lang="en-US" dirty="0" err="1" smtClean="0"/>
              <a:t>Javadoc</a:t>
            </a:r>
            <a:r>
              <a:rPr lang="en-US" dirty="0" smtClean="0"/>
              <a:t> format for the method’s parameter. (Used for methods only. It can be used multiple times, typically once for each parameter)</a:t>
            </a:r>
          </a:p>
          <a:p>
            <a:pPr marL="171450" indent="-171450">
              <a:buFont typeface="Arial" pitchFamily="34" charset="0"/>
              <a:buChar char="•"/>
            </a:pPr>
            <a:r>
              <a:rPr lang="en-US" dirty="0" smtClean="0"/>
              <a:t>@Returns - Documents the return value of a method. Must be followed by one argument: (1) Documentation in </a:t>
            </a:r>
            <a:r>
              <a:rPr lang="en-US" dirty="0" err="1" smtClean="0"/>
              <a:t>Javadoc</a:t>
            </a:r>
            <a:r>
              <a:rPr lang="en-US" dirty="0" smtClean="0"/>
              <a:t> format for the method’s return value. (Used for methods only, and only once per method.)</a:t>
            </a:r>
          </a:p>
          <a:p>
            <a:pPr marL="171450" indent="-171450">
              <a:buFont typeface="Arial" pitchFamily="34" charset="0"/>
              <a:buChar char="•"/>
            </a:pPr>
            <a:r>
              <a:rPr lang="en-US" dirty="0" smtClean="0"/>
              <a:t>@Throws - Documents an exception that the method can throw. Must be followed by two arguments: (1) An exception type. (2) A description in </a:t>
            </a:r>
            <a:r>
              <a:rPr lang="en-US" dirty="0" err="1" smtClean="0"/>
              <a:t>Javadoc</a:t>
            </a:r>
            <a:r>
              <a:rPr lang="en-US" dirty="0" smtClean="0"/>
              <a:t> format of the circumstances when it would throw that exception, and how to interpret that exception. (Used for methods only. It can be used multiple times, typically once for each exception thrown)</a:t>
            </a:r>
          </a:p>
          <a:p>
            <a:pPr marL="171450" indent="-171450">
              <a:buFont typeface="Arial" pitchFamily="34" charset="0"/>
              <a:buChar char="•"/>
            </a:pPr>
            <a:r>
              <a:rPr lang="en-US" dirty="0" smtClean="0"/>
              <a:t>@Deprecated - Specifies not to use a class, method, constructor, or property. Must be followed by one argument: (1) A warning string to display if this deprecated class, method, or constructor is used. (It can be used for any element, but only once for each element.)</a:t>
            </a:r>
          </a:p>
          <a:p>
            <a:r>
              <a:rPr lang="en-US" dirty="0" smtClean="0"/>
              <a:t>There are additional annotations exclusive to web </a:t>
            </a:r>
            <a:r>
              <a:rPr lang="en-US" dirty="0" smtClean="0"/>
              <a:t>services. Annotations </a:t>
            </a:r>
            <a:r>
              <a:rPr lang="en-US" dirty="0" smtClean="0"/>
              <a:t>on </a:t>
            </a:r>
            <a:r>
              <a:rPr lang="en-US" dirty="0" err="1" smtClean="0"/>
              <a:t>supertypes</a:t>
            </a:r>
            <a:r>
              <a:rPr lang="en-US" dirty="0" smtClean="0"/>
              <a:t> are inherited by all subtypes. They are directly available via </a:t>
            </a:r>
            <a:r>
              <a:rPr lang="en-US" dirty="0" err="1" smtClean="0"/>
              <a:t>IType</a:t>
            </a:r>
            <a:r>
              <a:rPr lang="en-US" dirty="0" smtClean="0"/>
              <a:t> reflection on the subtype.</a:t>
            </a:r>
          </a:p>
          <a:p>
            <a:r>
              <a:rPr lang="en-US" dirty="0" smtClean="0"/>
              <a:t>Customers can also create custom annotations. </a:t>
            </a:r>
            <a:r>
              <a:rPr lang="en-US" dirty="0" smtClean="0"/>
              <a:t>Refer to documentation about how to create your own custom annotations.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571189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smtClean="0"/>
              <a:t>block is a method that is not declared using a formal key word (such as "function"), has no name, and is typically never referenced beyond the one time it is created. Blocks contain algorithms or sets of logic, and therefore are ideal for methods that must vary based on a set of statements</a:t>
            </a:r>
            <a:r>
              <a:rPr lang="en-US" dirty="0" smtClean="0"/>
              <a:t>.</a:t>
            </a:r>
          </a:p>
          <a:p>
            <a:endParaRPr lang="en-US" dirty="0" smtClean="0"/>
          </a:p>
          <a:p>
            <a:r>
              <a:rPr lang="en-US" dirty="0" smtClean="0"/>
              <a:t>Blocks are sometimes referred to as anonymous functions or lambda (λ) expressions.</a:t>
            </a:r>
          </a:p>
          <a:p>
            <a:pPr marL="171450" indent="-171450">
              <a:buFont typeface="Arial" pitchFamily="34" charset="0"/>
              <a:buChar char="•"/>
            </a:pPr>
            <a:r>
              <a:rPr lang="en-US" dirty="0" smtClean="0"/>
              <a:t>Like named functions, blocks can:</a:t>
            </a:r>
          </a:p>
          <a:p>
            <a:pPr marL="171450" indent="-171450">
              <a:buFont typeface="Arial" pitchFamily="34" charset="0"/>
              <a:buChar char="•"/>
            </a:pPr>
            <a:r>
              <a:rPr lang="en-US" dirty="0" smtClean="0"/>
              <a:t>Take arguments</a:t>
            </a:r>
          </a:p>
          <a:p>
            <a:pPr marL="171450" indent="-171450">
              <a:buFont typeface="Arial" pitchFamily="34" charset="0"/>
              <a:buChar char="•"/>
            </a:pPr>
            <a:r>
              <a:rPr lang="en-US" dirty="0" smtClean="0"/>
              <a:t>Use return</a:t>
            </a:r>
          </a:p>
          <a:p>
            <a:pPr marL="171450" indent="-171450">
              <a:buFont typeface="Arial" pitchFamily="34" charset="0"/>
              <a:buChar char="•"/>
            </a:pPr>
            <a:r>
              <a:rPr lang="en-US" dirty="0" smtClean="0"/>
              <a:t>Reference variables from enclosing scopes</a:t>
            </a:r>
          </a:p>
          <a:p>
            <a:r>
              <a:rPr lang="en-US" dirty="0" smtClean="0"/>
              <a:t>Be generic</a:t>
            </a:r>
          </a:p>
          <a:p>
            <a:pPr marL="171450" indent="-171450">
              <a:buFont typeface="Arial" pitchFamily="34" charset="0"/>
              <a:buChar char="•"/>
            </a:pPr>
            <a:r>
              <a:rPr lang="en-US" dirty="0" smtClean="0"/>
              <a:t>Unlike named functions, blocks can:</a:t>
            </a:r>
          </a:p>
          <a:p>
            <a:pPr marL="171450" indent="-171450">
              <a:buFont typeface="Arial" pitchFamily="34" charset="0"/>
              <a:buChar char="•"/>
            </a:pPr>
            <a:r>
              <a:rPr lang="en-US" dirty="0" smtClean="0"/>
              <a:t>Be an expression</a:t>
            </a:r>
          </a:p>
          <a:p>
            <a:pPr marL="171450" indent="-171450">
              <a:buFont typeface="Arial" pitchFamily="34" charset="0"/>
              <a:buChar char="•"/>
            </a:pPr>
            <a:r>
              <a:rPr lang="en-US" dirty="0" smtClean="0"/>
              <a:t>Be passed as an argument to another function for invocation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2437738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inference makes types in the arguments list optional in some cases. For example, the where() method expects the object to be of type </a:t>
            </a:r>
            <a:r>
              <a:rPr lang="en-US" dirty="0" err="1" smtClean="0"/>
              <a:t>ContactNotes</a:t>
            </a:r>
            <a:r>
              <a:rPr lang="en-US" dirty="0" smtClean="0"/>
              <a:t>[].</a:t>
            </a:r>
          </a:p>
          <a:p>
            <a:endParaRPr lang="en-US" dirty="0" smtClean="0"/>
          </a:p>
          <a:p>
            <a:r>
              <a:rPr lang="en-US" dirty="0" smtClean="0"/>
              <a:t>The return type is also inferred from the block body’s expression or return statement. It is never explicitly typed</a:t>
            </a:r>
            <a:r>
              <a:rPr lang="en-US" dirty="0" smtClean="0"/>
              <a:t>.</a:t>
            </a:r>
          </a:p>
          <a:p>
            <a:endParaRPr lang="en-US" dirty="0" smtClean="0"/>
          </a:p>
          <a:p>
            <a:r>
              <a:rPr lang="en-US" dirty="0" smtClean="0"/>
              <a:t>References to variables from outer scopes are an important feature:</a:t>
            </a:r>
          </a:p>
          <a:p>
            <a:pPr marL="171450" indent="-171450">
              <a:buFont typeface="Arial" pitchFamily="34" charset="0"/>
              <a:buChar char="•"/>
            </a:pPr>
            <a:r>
              <a:rPr lang="en-US" dirty="0" smtClean="0"/>
              <a:t>The block sees the value of a referenced variable as of when the block is invoked, not when defined.</a:t>
            </a:r>
          </a:p>
          <a:p>
            <a:pPr marL="171450" indent="-171450">
              <a:buFont typeface="Arial" pitchFamily="34" charset="0"/>
              <a:buChar char="•"/>
            </a:pPr>
            <a:r>
              <a:rPr lang="en-US" dirty="0" smtClean="0"/>
              <a:t>Variables referenced from a block do not go out of scope before the block executes. They are snapshots of the most recent values</a:t>
            </a:r>
            <a:r>
              <a:rPr lang="en-US" dirty="0" smtClean="0"/>
              <a:t>.</a:t>
            </a:r>
          </a:p>
          <a:p>
            <a:pPr marL="171450" indent="-171450">
              <a:buFont typeface="Arial" pitchFamily="34" charset="0"/>
              <a:buChar char="•"/>
            </a:pPr>
            <a:endParaRPr lang="en-US" dirty="0" smtClean="0"/>
          </a:p>
          <a:p>
            <a:r>
              <a:rPr lang="en-US" dirty="0" smtClean="0"/>
              <a:t>The primary use case for blocks are with methods that require blocks as input parameters. However, you can also use blocks whenever an unnamed function is an appropriate approach to a coding problem.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670004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SequenceUtilityExamples</a:t>
            </a:r>
            <a:r>
              <a:rPr lang="en-US" dirty="0" smtClean="0"/>
              <a:t> class shown above can be found in TrainingApp in both the </a:t>
            </a:r>
            <a:r>
              <a:rPr lang="en-US" dirty="0" err="1" smtClean="0"/>
              <a:t>trainingapp.demo.gosu</a:t>
            </a:r>
            <a:r>
              <a:rPr lang="en-US" dirty="0" smtClean="0"/>
              <a:t> and the </a:t>
            </a:r>
            <a:r>
              <a:rPr lang="en-US" dirty="0" err="1" smtClean="0"/>
              <a:t>acme.ta.classes</a:t>
            </a:r>
            <a:r>
              <a:rPr lang="en-US" dirty="0" smtClean="0"/>
              <a:t> packages</a:t>
            </a:r>
            <a:r>
              <a:rPr lang="en-US" dirty="0" smtClean="0"/>
              <a:t>.</a:t>
            </a:r>
          </a:p>
          <a:p>
            <a:endParaRPr lang="en-US" dirty="0" smtClean="0"/>
          </a:p>
          <a:p>
            <a:r>
              <a:rPr lang="en-US" b="1" dirty="0" smtClean="0"/>
              <a:t>Syntax notes:</a:t>
            </a:r>
          </a:p>
          <a:p>
            <a:r>
              <a:rPr lang="en-US" dirty="0" err="1" smtClean="0"/>
              <a:t>seqKey</a:t>
            </a:r>
            <a:r>
              <a:rPr lang="en-US" dirty="0" smtClean="0"/>
              <a:t> is the Sequence key. It is a string of up to 26 characters that uniquely identifies the </a:t>
            </a:r>
            <a:r>
              <a:rPr lang="en-US" dirty="0" err="1" smtClean="0"/>
              <a:t>sequence.minVal</a:t>
            </a:r>
            <a:r>
              <a:rPr lang="en-US" dirty="0" smtClean="0"/>
              <a:t> </a:t>
            </a:r>
            <a:r>
              <a:rPr lang="en-US" dirty="0" smtClean="0"/>
              <a:t>is the minimum value, of type Long, for the sequence. It specifies the value to use if this is the first request for a number in the specified sequence. On all requests beyond the first one, this value is </a:t>
            </a:r>
            <a:r>
              <a:rPr lang="en-US" dirty="0" err="1" smtClean="0"/>
              <a:t>ignored.The</a:t>
            </a:r>
            <a:r>
              <a:rPr lang="en-US" dirty="0" smtClean="0"/>
              <a:t> </a:t>
            </a:r>
            <a:r>
              <a:rPr lang="en-US" dirty="0" smtClean="0"/>
              <a:t>return value is the next number in the sequence and is of </a:t>
            </a:r>
            <a:r>
              <a:rPr lang="en-US" dirty="0" err="1" smtClean="0"/>
              <a:t>datatype</a:t>
            </a:r>
            <a:r>
              <a:rPr lang="en-US" dirty="0" smtClean="0"/>
              <a:t> long.</a:t>
            </a:r>
          </a:p>
          <a:p>
            <a:endParaRPr lang="en-US" dirty="0" smtClean="0"/>
          </a:p>
          <a:p>
            <a:r>
              <a:rPr lang="en-US" dirty="0" smtClean="0"/>
              <a:t>When </a:t>
            </a:r>
            <a:r>
              <a:rPr lang="en-US" dirty="0" smtClean="0"/>
              <a:t>a sequence is started, it will issue the provided </a:t>
            </a:r>
            <a:r>
              <a:rPr lang="en-US" dirty="0" err="1" smtClean="0"/>
              <a:t>minValue</a:t>
            </a:r>
            <a:r>
              <a:rPr lang="en-US" dirty="0" smtClean="0"/>
              <a:t> as its first value. After that, the returned value is simply the most recently returned value plus one. The next() function is designed to be consistent across different database products</a:t>
            </a:r>
            <a:r>
              <a:rPr lang="en-US" dirty="0" smtClean="0"/>
              <a:t>. </a:t>
            </a:r>
          </a:p>
          <a:p>
            <a:endParaRPr lang="en-US" dirty="0" smtClean="0"/>
          </a:p>
          <a:p>
            <a:pPr algn="ctr"/>
            <a:r>
              <a:rPr lang="en-US" dirty="0" smtClean="0"/>
              <a:t>(</a:t>
            </a: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112307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and before the Bedrock platform (ClaimCenter 5.0, PolicyCenter 3.0, and BillingCenter 2.x), next() was a non-blocking method. If it failed to get a value after a set number of tries, then it threw an unchecked exception. The number of tries was configurable. As of the Carbon platform (ClaimCenter 6.0, PolicyCenter 4.0, and BillingCenter 3.0), next() is a blocking method. The Carbon implementation gets an UPDATE lock on the row. This does cause blocking until the lock is acquired, but it results in much faster performance in a multiuser environment and eliminates the problem of exceptions that could occur in the Bedrock implementation when the specified number of retries was exceeded. Behavior on the Diamond platform (ClaimCenter 7.0, PolicyCenter 7.0, and BillingCenter 7.0) is identical to that of the Carbon platform.</a:t>
            </a:r>
          </a:p>
          <a:p>
            <a:endParaRPr lang="en-US" dirty="0" smtClean="0"/>
          </a:p>
          <a:p>
            <a:r>
              <a:rPr lang="en-US" dirty="0" smtClean="0"/>
              <a:t>Note </a:t>
            </a:r>
            <a:r>
              <a:rPr lang="en-US" dirty="0" smtClean="0"/>
              <a:t>that if a request for the next sequence value blocks for a long period, due to waiting for the update lock, there may be an exception thrown from elsewhere, such as from the database Connection object. </a:t>
            </a:r>
            <a:r>
              <a:rPr lang="en-US" dirty="0" err="1" smtClean="0"/>
              <a:t>JDBC</a:t>
            </a:r>
            <a:r>
              <a:rPr lang="en-US" dirty="0" smtClean="0"/>
              <a:t> connection implementations typically throw an exception if no reply is received through the connection after a certain timeout period. Therefore implementations using the </a:t>
            </a:r>
            <a:r>
              <a:rPr lang="en-US" dirty="0" err="1" smtClean="0"/>
              <a:t>SequenceUtil</a:t>
            </a:r>
            <a:r>
              <a:rPr lang="en-US" dirty="0" smtClean="0"/>
              <a:t> should be prepared for an exception throw from calls to next(). The next() implementation itself will not directly throw a new exception</a:t>
            </a:r>
            <a:r>
              <a:rPr lang="en-US" dirty="0" smtClean="0"/>
              <a:t>.</a:t>
            </a:r>
          </a:p>
          <a:p>
            <a:endParaRPr lang="en-US" dirty="0" smtClean="0"/>
          </a:p>
          <a:p>
            <a:r>
              <a:rPr lang="en-US" dirty="0" smtClean="0"/>
              <a:t>The Java API for plugins exposes a similar sequence utility in </a:t>
            </a:r>
            <a:r>
              <a:rPr lang="en-US" dirty="0" err="1" smtClean="0"/>
              <a:t>guidewire.pl.plugin.util</a:t>
            </a:r>
            <a:r>
              <a:rPr lang="en-US" dirty="0" smtClean="0"/>
              <a:t> </a:t>
            </a:r>
            <a:r>
              <a:rPr lang="en-US" dirty="0" smtClean="0"/>
              <a:t>package</a:t>
            </a:r>
            <a:r>
              <a:rPr lang="en-US" dirty="0" smtClean="0"/>
              <a:t>. </a:t>
            </a:r>
          </a:p>
          <a:p>
            <a:endParaRPr lang="en-US" dirty="0" smtClean="0"/>
          </a:p>
          <a:p>
            <a:r>
              <a:rPr lang="en-US" dirty="0" smtClean="0"/>
              <a:t>The Java and Gosu APIs for plugins expose an entity called Sequence that represents the sequences in the </a:t>
            </a:r>
            <a:r>
              <a:rPr lang="en-US" dirty="0" err="1" smtClean="0"/>
              <a:t>xx_sequence</a:t>
            </a:r>
            <a:r>
              <a:rPr lang="en-US" dirty="0" smtClean="0"/>
              <a:t>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73655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screenshots above show a simple example of using </a:t>
            </a:r>
            <a:r>
              <a:rPr lang="en-US" dirty="0" err="1" smtClean="0"/>
              <a:t>SequenceUtil</a:t>
            </a:r>
            <a:r>
              <a:rPr lang="en-US" dirty="0" smtClean="0"/>
              <a:t>.</a:t>
            </a:r>
          </a:p>
          <a:p>
            <a:pPr marL="171450" indent="-171450">
              <a:buFont typeface="Arial" pitchFamily="34" charset="0"/>
              <a:buChar char="•"/>
            </a:pPr>
            <a:r>
              <a:rPr lang="en-US" dirty="0" smtClean="0"/>
              <a:t>The first line of the Gosu Tester code is a call to the </a:t>
            </a:r>
            <a:r>
              <a:rPr lang="en-US" dirty="0" err="1" smtClean="0"/>
              <a:t>printTwoSequenceNumbers</a:t>
            </a:r>
            <a:r>
              <a:rPr lang="en-US" dirty="0" smtClean="0"/>
              <a:t>() method for a sequence whose key is "</a:t>
            </a:r>
            <a:r>
              <a:rPr lang="en-US" dirty="0" err="1" smtClean="0"/>
              <a:t>abc</a:t>
            </a:r>
            <a:r>
              <a:rPr lang="en-US" dirty="0" smtClean="0"/>
              <a:t>". In the </a:t>
            </a:r>
            <a:r>
              <a:rPr lang="en-US" dirty="0" err="1" smtClean="0"/>
              <a:t>printTwoSequenceNumbers</a:t>
            </a:r>
            <a:r>
              <a:rPr lang="en-US" dirty="0" smtClean="0"/>
              <a:t> function, there are two calls to next(). Line 9 is the first call. Because there have been no previous calls for the "</a:t>
            </a:r>
            <a:r>
              <a:rPr lang="en-US" dirty="0" err="1" smtClean="0"/>
              <a:t>abc</a:t>
            </a:r>
            <a:r>
              <a:rPr lang="en-US" dirty="0" smtClean="0"/>
              <a:t>" sequence, the minimum value of 1 is returned. Line 10 simply prints the sequence key followed by a hyphen and the number returned. On line 11, a second call is made to next(). Because this is not the first call using the "</a:t>
            </a:r>
            <a:r>
              <a:rPr lang="en-US" dirty="0" err="1" smtClean="0"/>
              <a:t>abc</a:t>
            </a:r>
            <a:r>
              <a:rPr lang="en-US" dirty="0" smtClean="0"/>
              <a:t>" sequence, the minimum value is ignored and the method returns the next number in the sequence. (In this case, it is 2.)</a:t>
            </a:r>
          </a:p>
          <a:p>
            <a:pPr marL="171450" indent="-171450">
              <a:buFont typeface="Arial" pitchFamily="34" charset="0"/>
              <a:buChar char="•"/>
            </a:pPr>
            <a:r>
              <a:rPr lang="en-US" dirty="0" smtClean="0"/>
              <a:t>The second line of the Gosu Tester code is a second call to the </a:t>
            </a:r>
            <a:r>
              <a:rPr lang="en-US" dirty="0" err="1" smtClean="0"/>
              <a:t>printTwoSequenceNumbers</a:t>
            </a:r>
            <a:r>
              <a:rPr lang="en-US" dirty="0" smtClean="0"/>
              <a:t> method for sequence "</a:t>
            </a:r>
            <a:r>
              <a:rPr lang="en-US" dirty="0" err="1" smtClean="0"/>
              <a:t>abc</a:t>
            </a:r>
            <a:r>
              <a:rPr lang="en-US" dirty="0" smtClean="0"/>
              <a:t>". In the </a:t>
            </a:r>
            <a:r>
              <a:rPr lang="en-US" dirty="0" err="1" smtClean="0"/>
              <a:t>printTwoSequenceNumbers</a:t>
            </a:r>
            <a:r>
              <a:rPr lang="en-US" dirty="0" smtClean="0"/>
              <a:t> function, lines 9 and 11 call the next() method. Neither of these calls are the first call for sequence "</a:t>
            </a:r>
            <a:r>
              <a:rPr lang="en-US" dirty="0" err="1" smtClean="0"/>
              <a:t>abc</a:t>
            </a:r>
            <a:r>
              <a:rPr lang="en-US" dirty="0" smtClean="0"/>
              <a:t>", so the next numbers in the sequence (3 and then 4) are returned.</a:t>
            </a:r>
          </a:p>
          <a:p>
            <a:pPr marL="171450" indent="-171450">
              <a:buFont typeface="Arial" pitchFamily="34" charset="0"/>
              <a:buChar char="•"/>
            </a:pPr>
            <a:r>
              <a:rPr lang="en-US" dirty="0" smtClean="0"/>
              <a:t>The third line of the Gosu Tester code is a third call to the </a:t>
            </a:r>
            <a:r>
              <a:rPr lang="en-US" dirty="0" err="1" smtClean="0"/>
              <a:t>printTwoSequenceNumbers</a:t>
            </a:r>
            <a:r>
              <a:rPr lang="en-US" dirty="0" smtClean="0"/>
              <a:t> method. This time, sequence "xyz" is specified. Because this is a new sequence, the first call to next() uses the minimum value of 1, followed by 2</a:t>
            </a:r>
            <a:r>
              <a:rPr lang="en-US" dirty="0" smtClean="0"/>
              <a:t>.</a:t>
            </a:r>
          </a:p>
          <a:p>
            <a:pPr marL="171450" indent="-171450">
              <a:buFont typeface="Arial" pitchFamily="34" charset="0"/>
              <a:buChar char="•"/>
            </a:pPr>
            <a:endParaRPr lang="en-US" dirty="0" smtClean="0"/>
          </a:p>
          <a:p>
            <a:r>
              <a:rPr lang="en-US" dirty="0" err="1" smtClean="0"/>
              <a:t>SequenceUtil</a:t>
            </a:r>
            <a:r>
              <a:rPr lang="en-US" dirty="0" smtClean="0"/>
              <a:t> reads information from the Guidewire database and writes information to </a:t>
            </a:r>
            <a:r>
              <a:rPr lang="en-US" dirty="0" smtClean="0"/>
              <a:t>it. Therefore</a:t>
            </a:r>
            <a:r>
              <a:rPr lang="en-US" dirty="0" smtClean="0"/>
              <a:t>, in order to test </a:t>
            </a:r>
            <a:r>
              <a:rPr lang="en-US" dirty="0" err="1" smtClean="0"/>
              <a:t>SequenceUtil</a:t>
            </a:r>
            <a:r>
              <a:rPr lang="en-US" dirty="0" smtClean="0"/>
              <a:t> code from Studio:</a:t>
            </a:r>
          </a:p>
          <a:p>
            <a:pPr marL="171450" indent="-171450">
              <a:buFont typeface="Arial" pitchFamily="34" charset="0"/>
              <a:buChar char="•"/>
            </a:pPr>
            <a:r>
              <a:rPr lang="en-US" dirty="0" smtClean="0"/>
              <a:t>The application must be running.</a:t>
            </a:r>
          </a:p>
          <a:p>
            <a:pPr marL="171450" indent="-171450">
              <a:buFont typeface="Arial" pitchFamily="34" charset="0"/>
              <a:buChar char="•"/>
            </a:pPr>
            <a:r>
              <a:rPr lang="en-US" dirty="0" smtClean="0"/>
              <a:t>Studio must be connected to the application.</a:t>
            </a:r>
          </a:p>
          <a:p>
            <a:endParaRPr lang="en-US" dirty="0" smtClean="0"/>
          </a:p>
          <a:p>
            <a:r>
              <a:rPr lang="en-US" dirty="0" smtClean="0"/>
              <a:t>If </a:t>
            </a:r>
            <a:r>
              <a:rPr lang="en-US" dirty="0" smtClean="0"/>
              <a:t>either of these conditions is not true, then calls to </a:t>
            </a:r>
            <a:r>
              <a:rPr lang="en-US" dirty="0" err="1" smtClean="0"/>
              <a:t>SequenceUtil.next</a:t>
            </a:r>
            <a:r>
              <a:rPr lang="en-US" dirty="0" smtClean="0"/>
              <a:t>() throw a null-pointer exception.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4054767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Three. (1) A private variable named _radius. (2) A get() method that retrieves the value of _radius. (3) A set() method that sets the value of _radius</a:t>
            </a:r>
            <a:r>
              <a:rPr lang="en-US" dirty="0" smtClean="0"/>
              <a:t>.</a:t>
            </a:r>
          </a:p>
          <a:p>
            <a:endParaRPr lang="en-US" dirty="0" smtClean="0"/>
          </a:p>
          <a:p>
            <a:r>
              <a:rPr lang="en-US" dirty="0" smtClean="0"/>
              <a:t>2.a</a:t>
            </a:r>
            <a:r>
              <a:rPr lang="en-US" dirty="0" smtClean="0"/>
              <a:t>) Yes</a:t>
            </a:r>
            <a:r>
              <a:rPr lang="en-US" dirty="0" smtClean="0"/>
              <a:t>.</a:t>
            </a:r>
            <a:endParaRPr lang="en-US" dirty="0" smtClean="0"/>
          </a:p>
          <a:p>
            <a:r>
              <a:rPr lang="en-US" dirty="0" smtClean="0"/>
              <a:t>b</a:t>
            </a:r>
            <a:r>
              <a:rPr lang="en-US" dirty="0" smtClean="0"/>
              <a:t>) From a keyword standpoint, yes. If Circle implements the </a:t>
            </a:r>
            <a:r>
              <a:rPr lang="en-US" dirty="0" err="1" smtClean="0"/>
              <a:t>ICurveLine</a:t>
            </a:r>
            <a:r>
              <a:rPr lang="en-US" dirty="0" smtClean="0"/>
              <a:t> interface, then Circle must implement all the methods of the </a:t>
            </a:r>
            <a:r>
              <a:rPr lang="en-US" dirty="0" err="1" smtClean="0"/>
              <a:t>ICurveLine</a:t>
            </a:r>
            <a:r>
              <a:rPr lang="en-US" dirty="0" smtClean="0"/>
              <a:t> interface using the keyword "override". (However, because </a:t>
            </a:r>
            <a:r>
              <a:rPr lang="en-US" dirty="0" err="1" smtClean="0"/>
              <a:t>ICurveLine</a:t>
            </a:r>
            <a:r>
              <a:rPr lang="en-US" dirty="0" smtClean="0"/>
              <a:t> is an interface, the Circle class is actually just declaring the implementations of the methods. There are no method implementations in an interface, so there is nothing to "override" from an OOP standpoint</a:t>
            </a:r>
            <a:r>
              <a:rPr lang="en-US" dirty="0" smtClean="0"/>
              <a:t>.)</a:t>
            </a:r>
          </a:p>
          <a:p>
            <a:endParaRPr lang="en-US" dirty="0" smtClean="0"/>
          </a:p>
          <a:p>
            <a:r>
              <a:rPr lang="en-US" dirty="0" smtClean="0"/>
              <a:t>3. An annotation provides metadata about the element being annotated</a:t>
            </a:r>
            <a:r>
              <a:rPr lang="en-US" dirty="0" smtClean="0"/>
              <a:t>.</a:t>
            </a:r>
          </a:p>
          <a:p>
            <a:endParaRPr lang="en-US" dirty="0" smtClean="0"/>
          </a:p>
          <a:p>
            <a:r>
              <a:rPr lang="en-US" dirty="0" smtClean="0"/>
              <a:t>4. Methods that require logic as input parameters (as opposed to </a:t>
            </a:r>
            <a:r>
              <a:rPr lang="en-US" dirty="0" err="1" smtClean="0"/>
              <a:t>booleans</a:t>
            </a:r>
            <a:r>
              <a:rPr lang="en-US" dirty="0" smtClean="0"/>
              <a:t>, integers, strings, and/or objects) make use of blocks.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a:t>
            </a:r>
            <a:r>
              <a:rPr lang="en-US" dirty="0"/>
              <a:t>) 8 (The sequence has already issued a number (7), so the minimum number is ignored and the next number in the sequence is returned</a:t>
            </a:r>
            <a:r>
              <a:rPr lang="en-US" dirty="0" smtClean="0"/>
              <a:t>.)</a:t>
            </a:r>
          </a:p>
          <a:p>
            <a:r>
              <a:rPr lang="en-US" dirty="0" smtClean="0"/>
              <a:t>   b</a:t>
            </a:r>
            <a:r>
              <a:rPr lang="en-US" dirty="0"/>
              <a:t>) 9 (The sequence has already issued a number (8), so the minimum number is ignored and the next number in the sequence is returned.)</a:t>
            </a:r>
          </a:p>
          <a:p>
            <a:r>
              <a:rPr lang="en-US" dirty="0" smtClean="0"/>
              <a:t>  c</a:t>
            </a:r>
            <a:r>
              <a:rPr lang="en-US" dirty="0"/>
              <a:t>) 1 (The sequence is not the "</a:t>
            </a:r>
            <a:r>
              <a:rPr lang="en-US" dirty="0" err="1"/>
              <a:t>abc</a:t>
            </a:r>
            <a:r>
              <a:rPr lang="en-US" dirty="0"/>
              <a:t>" sequence. With no numbers having been issued for the sequence, the minimum value of "1" is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Guidewire developed Gosu for several reasons. </a:t>
            </a:r>
          </a:p>
          <a:p>
            <a:endParaRPr lang="en-US" dirty="0"/>
          </a:p>
          <a:p>
            <a:r>
              <a:rPr lang="en-US" dirty="0" smtClean="0"/>
              <a:t>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a:t>
            </a:r>
          </a:p>
          <a:p>
            <a:endParaRPr lang="en-US" dirty="0"/>
          </a:p>
          <a:p>
            <a:r>
              <a:rPr lang="en-US" dirty="0" smtClean="0"/>
              <a:t>Second, there was a desire to have code auto-complete features in Studio. This is possible only with a statically typed language. Most scripting languages, such as JavaScript, Perl, Python, and Ruby, are dynamically typed.</a:t>
            </a:r>
          </a:p>
          <a:p>
            <a:endParaRPr lang="en-US" dirty="0" smtClean="0"/>
          </a:p>
          <a:p>
            <a:r>
              <a:rPr lang="en-US" dirty="0" smtClean="0"/>
              <a:t>Prior to ClaimCenter 6.0, PolicyCenter 4.0, and BillingCenter 3.0, Gosu was known as </a:t>
            </a:r>
            <a:r>
              <a:rPr lang="en-US" dirty="0" err="1" smtClean="0"/>
              <a:t>GScript</a:t>
            </a:r>
            <a:r>
              <a:rPr lang="en-US" dirty="0"/>
              <a: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138399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82738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Workflows execute processes whose execution is time based and/or triggered by events in external applications. Workflows are available in all three primary Guidewire applications. They are used extensively in PolicyCenter to manage policy transactions (such as renewals), and in BillingCenter to manage account delinquency and agency bill cycles. The feature is available in ClaimCenter, and the base application provides one workflow for metropolitan report integration. This workflow is not enabled in the base application, but it can be enabled via config.xml.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17187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Gosu is based on the </a:t>
            </a:r>
            <a:r>
              <a:rPr lang="en-US" dirty="0" err="1" smtClean="0"/>
              <a:t>ECMAScript</a:t>
            </a:r>
            <a:r>
              <a:rPr lang="en-US" dirty="0" smtClean="0"/>
              <a:t> language standard</a:t>
            </a:r>
            <a:r>
              <a:rPr lang="en-US" dirty="0" smtClean="0"/>
              <a:t>. Gosu </a:t>
            </a:r>
            <a:r>
              <a:rPr lang="en-US" dirty="0" smtClean="0"/>
              <a:t>provides a unified type model that lets types from extremely different sources </a:t>
            </a:r>
            <a:r>
              <a:rPr lang="en-US" dirty="0" smtClean="0"/>
              <a:t>such </a:t>
            </a:r>
            <a:r>
              <a:rPr lang="en-US" dirty="0" smtClean="0"/>
              <a:t>as database entities, Java types, and user interface </a:t>
            </a:r>
            <a:r>
              <a:rPr lang="en-US" dirty="0" smtClean="0"/>
              <a:t>elements </a:t>
            </a:r>
            <a:r>
              <a:rPr lang="en-US" dirty="0" smtClean="0"/>
              <a:t>interact together seamlessly</a:t>
            </a:r>
            <a:r>
              <a:rPr lang="en-US" dirty="0" smtClean="0"/>
              <a:t>.  Gosu </a:t>
            </a:r>
            <a:r>
              <a:rPr lang="en-US" dirty="0" smtClean="0"/>
              <a:t>has a rich object-oriented programming feature set that includes classes, interfaces, and polymorphism</a:t>
            </a:r>
            <a:r>
              <a:rPr lang="en-US" dirty="0" smtClean="0"/>
              <a:t>.</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82222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lesson discusses Gosu classes, blocks, and unique, sequential numbers.</a:t>
            </a:r>
          </a:p>
          <a:p>
            <a:r>
              <a:rPr lang="en-US" dirty="0" smtClean="0"/>
              <a:t>The remaining features (queries, committing data, Gosu/Java interoperability) are covered in the next three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61765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9653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October 15, 2013</a:t>
            </a:r>
          </a:p>
        </p:txBody>
      </p:sp>
      <p:sp>
        <p:nvSpPr>
          <p:cNvPr id="3" name="Title 2"/>
          <p:cNvSpPr>
            <a:spLocks noGrp="1"/>
          </p:cNvSpPr>
          <p:nvPr>
            <p:ph type="ctrTitle"/>
          </p:nvPr>
        </p:nvSpPr>
        <p:spPr/>
        <p:txBody>
          <a:bodyPr/>
          <a:lstStyle/>
          <a:p>
            <a:r>
              <a:rPr lang="en-US" dirty="0"/>
              <a:t>Gosu for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solidFill>
                  <a:schemeClr val="bg1"/>
                </a:solidFill>
              </a:rPr>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10726485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class features</a:t>
            </a:r>
          </a:p>
        </p:txBody>
      </p:sp>
      <p:sp>
        <p:nvSpPr>
          <p:cNvPr id="4" name="Content Placeholder 3"/>
          <p:cNvSpPr>
            <a:spLocks noGrp="1"/>
          </p:cNvSpPr>
          <p:nvPr>
            <p:ph idx="1"/>
          </p:nvPr>
        </p:nvSpPr>
        <p:spPr/>
        <p:txBody>
          <a:bodyPr/>
          <a:lstStyle/>
          <a:p>
            <a:r>
              <a:rPr lang="en-US" dirty="0"/>
              <a:t>Gosu classes are similar to classes in other object-oriented language, such as Java</a:t>
            </a:r>
          </a:p>
          <a:p>
            <a:r>
              <a:rPr lang="en-US" dirty="0"/>
              <a:t>Classes are organized in packages</a:t>
            </a:r>
          </a:p>
          <a:p>
            <a:r>
              <a:rPr lang="en-US" dirty="0"/>
              <a:t>Classes can define:</a:t>
            </a:r>
          </a:p>
          <a:p>
            <a:pPr lvl="1"/>
            <a:r>
              <a:rPr lang="en-US" dirty="0"/>
              <a:t>Constructors</a:t>
            </a:r>
          </a:p>
          <a:p>
            <a:pPr lvl="1"/>
            <a:r>
              <a:rPr lang="en-US" dirty="0"/>
              <a:t>Properties (with private and public access)</a:t>
            </a:r>
          </a:p>
          <a:p>
            <a:pPr lvl="1"/>
            <a:r>
              <a:rPr lang="en-US" dirty="0"/>
              <a:t>Methods (with private and public access)</a:t>
            </a:r>
          </a:p>
          <a:p>
            <a:r>
              <a:rPr lang="en-US" dirty="0"/>
              <a:t>Classes can:</a:t>
            </a:r>
          </a:p>
          <a:p>
            <a:pPr lvl="1"/>
            <a:r>
              <a:rPr lang="en-US" dirty="0"/>
              <a:t>Extend other classes</a:t>
            </a:r>
          </a:p>
          <a:p>
            <a:pPr lvl="1"/>
            <a:r>
              <a:rPr lang="en-US" dirty="0"/>
              <a:t>Implement interfaces</a:t>
            </a:r>
          </a:p>
          <a:p>
            <a:pPr lvl="1"/>
            <a:r>
              <a:rPr lang="en-US" dirty="0"/>
              <a:t>Override methods</a:t>
            </a:r>
          </a:p>
          <a:p>
            <a:endParaRPr lang="en-US" dirty="0"/>
          </a:p>
        </p:txBody>
      </p:sp>
    </p:spTree>
    <p:extLst>
      <p:ext uri="{BB962C8B-B14F-4D97-AF65-F5344CB8AC3E}">
        <p14:creationId xmlns:p14="http://schemas.microsoft.com/office/powerpoint/2010/main" val="18734773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16" y="914400"/>
            <a:ext cx="4044848" cy="2463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Creating Gosu packages</a:t>
            </a:r>
            <a:endParaRPr lang="en-US" dirty="0"/>
          </a:p>
        </p:txBody>
      </p:sp>
      <p:sp>
        <p:nvSpPr>
          <p:cNvPr id="3" name="Content Placeholder 2"/>
          <p:cNvSpPr>
            <a:spLocks noGrp="1"/>
          </p:cNvSpPr>
          <p:nvPr>
            <p:ph sz="half" idx="2"/>
          </p:nvPr>
        </p:nvSpPr>
        <p:spPr>
          <a:xfrm>
            <a:off x="4887283" y="899886"/>
            <a:ext cx="3947160" cy="3657600"/>
          </a:xfrm>
        </p:spPr>
        <p:txBody>
          <a:bodyPr/>
          <a:lstStyle/>
          <a:p>
            <a:r>
              <a:rPr lang="en-US" b="1" dirty="0" smtClean="0">
                <a:latin typeface="Courier New" pitchFamily="49" charset="0"/>
                <a:cs typeface="Courier New" pitchFamily="49" charset="0"/>
              </a:rPr>
              <a:t>/configuration/gsrc/</a:t>
            </a:r>
          </a:p>
          <a:p>
            <a:pPr lvl="1"/>
            <a:r>
              <a:rPr lang="en-US" dirty="0">
                <a:cs typeface="Courier New" pitchFamily="49" charset="0"/>
              </a:rPr>
              <a:t>Create </a:t>
            </a:r>
            <a:r>
              <a:rPr lang="en-US" dirty="0" smtClean="0">
                <a:cs typeface="Courier New" pitchFamily="49" charset="0"/>
              </a:rPr>
              <a:t>package</a:t>
            </a:r>
          </a:p>
          <a:p>
            <a:pPr lvl="1"/>
            <a:r>
              <a:rPr lang="en-US" dirty="0">
                <a:cs typeface="Courier New" pitchFamily="49" charset="0"/>
              </a:rPr>
              <a:t>New </a:t>
            </a:r>
            <a:r>
              <a:rPr lang="en-US" dirty="0">
                <a:cs typeface="Courier New" pitchFamily="49" charset="0"/>
                <a:sym typeface="Wingdings" pitchFamily="2" charset="2"/>
              </a:rPr>
              <a:t> Package</a:t>
            </a: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r>
              <a:rPr lang="en-US" dirty="0" smtClean="0">
                <a:cs typeface="Courier New" pitchFamily="49" charset="0"/>
              </a:rPr>
              <a:t/>
            </a:r>
            <a:br>
              <a:rPr lang="en-US" dirty="0" smtClean="0">
                <a:cs typeface="Courier New" pitchFamily="49" charset="0"/>
              </a:rPr>
            </a:b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sp>
        <p:nvSpPr>
          <p:cNvPr id="4" name="Content Placeholder 3"/>
          <p:cNvSpPr>
            <a:spLocks noGrp="1"/>
          </p:cNvSpPr>
          <p:nvPr>
            <p:ph idx="10"/>
          </p:nvPr>
        </p:nvSpPr>
        <p:spPr>
          <a:xfrm>
            <a:off x="521208" y="5005555"/>
            <a:ext cx="8321040" cy="1395245"/>
          </a:xfrm>
        </p:spPr>
        <p:txBody>
          <a:bodyPr/>
          <a:lstStyle/>
          <a:p>
            <a:r>
              <a:rPr lang="en-US" dirty="0"/>
              <a:t>Guidewire naming convention recommendation</a:t>
            </a:r>
          </a:p>
          <a:p>
            <a:pPr lvl="1"/>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&gt;.mechanism.&lt;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b="1" dirty="0">
                <a:solidFill>
                  <a:schemeClr val="bg2"/>
                </a:solidFill>
                <a:latin typeface="Courier New" pitchFamily="49" charset="0"/>
                <a:cs typeface="Courier New" pitchFamily="49" charset="0"/>
              </a:rPr>
              <a:t>mechanism</a:t>
            </a:r>
            <a:r>
              <a:rPr lang="en-US" dirty="0">
                <a:solidFill>
                  <a:schemeClr val="bg2"/>
                </a:solidFill>
              </a:rPr>
              <a:t> is typically </a:t>
            </a:r>
            <a:r>
              <a:rPr lang="en-US" dirty="0" smtClean="0">
                <a:solidFill>
                  <a:schemeClr val="bg2"/>
                </a:solidFill>
              </a:rPr>
              <a:t> batch</a:t>
            </a:r>
            <a:r>
              <a:rPr lang="en-US" dirty="0">
                <a:solidFill>
                  <a:schemeClr val="bg2"/>
                </a:solidFill>
              </a:rPr>
              <a:t>, messaging, plugin, </a:t>
            </a:r>
            <a:r>
              <a:rPr lang="en-US" dirty="0" err="1">
                <a:solidFill>
                  <a:schemeClr val="bg2"/>
                </a:solidFill>
              </a:rPr>
              <a:t>startable</a:t>
            </a:r>
            <a:r>
              <a:rPr lang="en-US" dirty="0">
                <a:solidFill>
                  <a:schemeClr val="bg2"/>
                </a:solidFill>
              </a:rPr>
              <a:t>, </a:t>
            </a:r>
            <a:r>
              <a:rPr lang="en-US" dirty="0" err="1" smtClean="0">
                <a:solidFill>
                  <a:schemeClr val="bg2"/>
                </a:solidFill>
              </a:rPr>
              <a:t>webservice</a:t>
            </a:r>
            <a:r>
              <a:rPr lang="en-US" dirty="0" smtClean="0">
                <a:solidFill>
                  <a:schemeClr val="bg2"/>
                </a:solidFill>
              </a:rPr>
              <a:t>, and of none </a:t>
            </a:r>
            <a:r>
              <a:rPr lang="en-US" dirty="0">
                <a:solidFill>
                  <a:schemeClr val="bg2"/>
                </a:solidFill>
              </a:rPr>
              <a:t>of the others apply, then use class</a:t>
            </a:r>
          </a:p>
          <a:p>
            <a:endParaRPr lang="en-US" dirty="0"/>
          </a:p>
        </p:txBody>
      </p:sp>
      <p:pic>
        <p:nvPicPr>
          <p:cNvPr id="3078" name="Picture 6" descr="C:\Users\sluersen\AppData\Local\Temp\SNAGHTML21585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340" y="2471398"/>
            <a:ext cx="3165714" cy="2365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0" name="Picture 2" descr="C:\Users\sluersen\AppData\Local\Temp\SNAGHTML418a1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51670"/>
            <a:ext cx="3429000" cy="136954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Down Arrow 20"/>
          <p:cNvSpPr/>
          <p:nvPr/>
        </p:nvSpPr>
        <p:spPr bwMode="auto">
          <a:xfrm rot="16200000">
            <a:off x="5535254" y="4287947"/>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0715633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8096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38600" cy="29276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Creating Gosu classes</a:t>
            </a:r>
            <a:endParaRPr lang="en-US" dirty="0"/>
          </a:p>
        </p:txBody>
      </p:sp>
      <p:sp>
        <p:nvSpPr>
          <p:cNvPr id="3" name="Content Placeholder 2"/>
          <p:cNvSpPr>
            <a:spLocks noGrp="1"/>
          </p:cNvSpPr>
          <p:nvPr>
            <p:ph idx="1"/>
          </p:nvPr>
        </p:nvSpPr>
        <p:spPr>
          <a:xfrm>
            <a:off x="519113" y="4191000"/>
            <a:ext cx="4052887" cy="2209799"/>
          </a:xfrm>
        </p:spPr>
        <p:txBody>
          <a:bodyPr/>
          <a:lstStyle/>
          <a:p>
            <a:r>
              <a:rPr lang="en-US" dirty="0" smtClean="0"/>
              <a:t>Naming </a:t>
            </a:r>
            <a:r>
              <a:rPr lang="en-US" dirty="0" smtClean="0"/>
              <a:t>convention</a:t>
            </a:r>
            <a:br>
              <a:rPr lang="en-US" dirty="0" smtClean="0"/>
            </a:br>
            <a:r>
              <a:rPr lang="en-US" dirty="0" smtClean="0"/>
              <a:t>for a class</a:t>
            </a:r>
            <a:r>
              <a:rPr lang="en-US" dirty="0" smtClean="0"/>
              <a:t>:</a:t>
            </a:r>
          </a:p>
          <a:p>
            <a:pPr lvl="1"/>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meaningfulName</a:t>
            </a:r>
            <a:r>
              <a:rPr lang="en-US" b="1" dirty="0" smtClean="0">
                <a:latin typeface="Courier New" pitchFamily="49" charset="0"/>
                <a:cs typeface="Courier New" pitchFamily="49" charset="0"/>
              </a:rPr>
              <a:t>&gt;API</a:t>
            </a:r>
          </a:p>
          <a:p>
            <a:r>
              <a:rPr lang="en-US" dirty="0" smtClean="0">
                <a:cs typeface="Courier New" pitchFamily="49" charset="0"/>
              </a:rPr>
              <a:t>New class file has empty constructor</a:t>
            </a:r>
            <a:endParaRPr lang="en-US" dirty="0" smtClean="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p:txBody>
      </p:sp>
      <p:pic>
        <p:nvPicPr>
          <p:cNvPr id="4" name="Picture 2" descr="C:\Users\sluersen\AppData\Local\Temp\SNAGHTML4ffbc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900" y="2229143"/>
            <a:ext cx="3177143" cy="23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6" name="Picture 4" descr="C:\Users\sluersen\AppData\Local\Temp\SNAGHTML4488b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9558" y="2028970"/>
            <a:ext cx="3400425" cy="13716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5371177" y="3041905"/>
            <a:ext cx="381000" cy="717332"/>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4471" y="4127499"/>
            <a:ext cx="4505512" cy="2030653"/>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Down Arrow 11"/>
          <p:cNvSpPr/>
          <p:nvPr/>
        </p:nvSpPr>
        <p:spPr bwMode="auto">
          <a:xfrm>
            <a:off x="6907040" y="3255204"/>
            <a:ext cx="381000" cy="101199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2778316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3398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Methods are declared using the keyword function</a:t>
            </a:r>
          </a:p>
          <a:p>
            <a:pPr lvl="1"/>
            <a:r>
              <a:rPr lang="en-US" dirty="0"/>
              <a:t>Methods can be private or public</a:t>
            </a:r>
          </a:p>
          <a:p>
            <a:r>
              <a:rPr lang="en-US" dirty="0"/>
              <a:t>Like Java, methods can refer to the instance from which the method is called using the key word this</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165328" cy="343269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1447800" y="2286000"/>
            <a:ext cx="5486400" cy="1981200"/>
          </a:xfrm>
          <a:prstGeom prst="roundRect">
            <a:avLst>
              <a:gd name="adj" fmla="val 754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056314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a:t>In Gosu, a </a:t>
            </a:r>
            <a:r>
              <a:rPr lang="en-US" b="1" dirty="0"/>
              <a:t>property</a:t>
            </a:r>
            <a:r>
              <a:rPr lang="en-US" dirty="0"/>
              <a:t> is a private variable whose value is manipulated publicly through getters and setters</a:t>
            </a:r>
          </a:p>
          <a:p>
            <a:r>
              <a:rPr lang="en-US" dirty="0" smtClean="0"/>
              <a:t>Shorthand is to declare the property with the as keyword</a:t>
            </a:r>
          </a:p>
          <a:p>
            <a:pPr lvl="1"/>
            <a:r>
              <a:rPr lang="nb-NO" b="1" dirty="0">
                <a:solidFill>
                  <a:srgbClr val="000080"/>
                </a:solidFill>
                <a:latin typeface="Courier New" pitchFamily="49" charset="0"/>
                <a:cs typeface="Courier New" pitchFamily="49" charset="0"/>
              </a:rPr>
              <a:t>private var </a:t>
            </a:r>
            <a:r>
              <a:rPr lang="nb-NO" b="1" dirty="0">
                <a:solidFill>
                  <a:srgbClr val="000000"/>
                </a:solidFill>
                <a:latin typeface="Courier New" pitchFamily="49" charset="0"/>
                <a:cs typeface="Courier New" pitchFamily="49" charset="0"/>
              </a:rPr>
              <a:t>_label: String </a:t>
            </a:r>
            <a:r>
              <a:rPr lang="nb-NO" b="1" dirty="0">
                <a:solidFill>
                  <a:srgbClr val="000080"/>
                </a:solidFill>
                <a:latin typeface="Courier New" pitchFamily="49" charset="0"/>
                <a:cs typeface="Courier New" pitchFamily="49" charset="0"/>
              </a:rPr>
              <a:t>as </a:t>
            </a:r>
            <a:r>
              <a:rPr lang="nb-NO" b="1" dirty="0">
                <a:solidFill>
                  <a:srgbClr val="000000"/>
                </a:solidFill>
                <a:latin typeface="Courier New" pitchFamily="49" charset="0"/>
                <a:cs typeface="Courier New" pitchFamily="49" charset="0"/>
              </a:rPr>
              <a:t>Label</a:t>
            </a:r>
            <a:endParaRPr lang="en-US" b="1" dirty="0">
              <a:latin typeface="Courier New" pitchFamily="49" charset="0"/>
              <a:cs typeface="Courier New" pitchFamily="49" charset="0"/>
            </a:endParaRP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221"/>
          <a:stretch/>
        </p:blipFill>
        <p:spPr bwMode="auto">
          <a:xfrm>
            <a:off x="533401" y="927100"/>
            <a:ext cx="8379564" cy="32639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143000" y="2146300"/>
            <a:ext cx="2895600" cy="205740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305460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a class</a:t>
            </a:r>
          </a:p>
        </p:txBody>
      </p:sp>
      <p:sp>
        <p:nvSpPr>
          <p:cNvPr id="5" name="Content Placeholder 4"/>
          <p:cNvSpPr>
            <a:spLocks noGrp="1"/>
          </p:cNvSpPr>
          <p:nvPr>
            <p:ph sz="half" idx="1"/>
          </p:nvPr>
        </p:nvSpPr>
        <p:spPr>
          <a:xfrm>
            <a:off x="519112" y="5486400"/>
            <a:ext cx="8167687" cy="914398"/>
          </a:xfrm>
        </p:spPr>
        <p:txBody>
          <a:bodyPr/>
          <a:lstStyle/>
          <a:p>
            <a:r>
              <a:rPr lang="en-US" dirty="0" smtClean="0"/>
              <a:t>As </a:t>
            </a:r>
            <a:r>
              <a:rPr lang="en-US" dirty="0"/>
              <a:t>declared in the </a:t>
            </a:r>
            <a:r>
              <a:rPr lang="en-US" dirty="0" smtClean="0"/>
              <a:t>superclass, the class can access </a:t>
            </a:r>
            <a:br>
              <a:rPr lang="en-US" dirty="0" smtClean="0"/>
            </a:br>
            <a:r>
              <a:rPr lang="en-US" dirty="0" smtClean="0"/>
              <a:t>non-private </a:t>
            </a:r>
            <a:r>
              <a:rPr lang="en-US" dirty="0"/>
              <a:t>properties and </a:t>
            </a:r>
            <a:r>
              <a:rPr lang="en-US" dirty="0" smtClean="0"/>
              <a:t>methods</a:t>
            </a:r>
            <a:endParaRPr lang="en-US" dirty="0"/>
          </a:p>
        </p:txBody>
      </p:sp>
      <p:sp>
        <p:nvSpPr>
          <p:cNvPr id="2" name="Content Placeholder 1"/>
          <p:cNvSpPr>
            <a:spLocks noGrp="1"/>
          </p:cNvSpPr>
          <p:nvPr>
            <p:ph sz="half" idx="2"/>
          </p:nvPr>
        </p:nvSpPr>
        <p:spPr>
          <a:xfrm>
            <a:off x="5486400" y="914399"/>
            <a:ext cx="3351212" cy="5486400"/>
          </a:xfrm>
        </p:spPr>
        <p:txBody>
          <a:bodyPr/>
          <a:lstStyle/>
          <a:p>
            <a:r>
              <a:rPr lang="en-US" dirty="0"/>
              <a:t>To extend a class</a:t>
            </a:r>
          </a:p>
          <a:p>
            <a:pPr lvl="1"/>
            <a:r>
              <a:rPr lang="en-US" dirty="0"/>
              <a:t>add extends </a:t>
            </a:r>
            <a:r>
              <a:rPr lang="en-US" dirty="0" err="1"/>
              <a:t>superClass</a:t>
            </a:r>
            <a:r>
              <a:rPr lang="en-US" dirty="0"/>
              <a:t> to the class declaration</a:t>
            </a:r>
          </a:p>
          <a:p>
            <a:r>
              <a:rPr lang="en-US" dirty="0" smtClean="0"/>
              <a:t>Super </a:t>
            </a:r>
            <a:r>
              <a:rPr lang="en-US" dirty="0"/>
              <a:t>keyword gives you access to aspects of the superclass</a:t>
            </a:r>
          </a:p>
          <a:p>
            <a:r>
              <a:rPr lang="en-US" dirty="0" smtClean="0"/>
              <a:t>Override </a:t>
            </a:r>
            <a:r>
              <a:rPr lang="en-US" dirty="0"/>
              <a:t>keyword lets you override methods declared in the super class</a:t>
            </a:r>
          </a:p>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800600" cy="402664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ectangular Callout 2"/>
          <p:cNvSpPr/>
          <p:nvPr/>
        </p:nvSpPr>
        <p:spPr bwMode="auto">
          <a:xfrm>
            <a:off x="3429000" y="4267200"/>
            <a:ext cx="1752600" cy="901700"/>
          </a:xfrm>
          <a:prstGeom prst="wedgeRectCallout">
            <a:avLst>
              <a:gd name="adj1" fmla="val -95879"/>
              <a:gd name="adj2" fmla="val -27394"/>
            </a:avLst>
          </a:prstGeom>
          <a:solidFill>
            <a:schemeClr val="tx2"/>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2"/>
                </a:solidFill>
              </a:rPr>
              <a:t>Access to </a:t>
            </a:r>
            <a:br>
              <a:rPr lang="en-US" dirty="0" smtClean="0">
                <a:solidFill>
                  <a:schemeClr val="bg2"/>
                </a:solidFill>
              </a:rPr>
            </a:br>
            <a:r>
              <a:rPr lang="en-US" dirty="0" smtClean="0">
                <a:solidFill>
                  <a:schemeClr val="bg2"/>
                </a:solidFill>
              </a:rPr>
              <a:t>inherited </a:t>
            </a:r>
            <a:br>
              <a:rPr lang="en-US" dirty="0" smtClean="0">
                <a:solidFill>
                  <a:schemeClr val="bg2"/>
                </a:solidFill>
              </a:rPr>
            </a:br>
            <a:r>
              <a:rPr lang="en-US" dirty="0" smtClean="0">
                <a:solidFill>
                  <a:schemeClr val="bg2"/>
                </a:solidFill>
              </a:rPr>
              <a:t>properties</a:t>
            </a:r>
            <a:endParaRPr lang="en-US" dirty="0">
              <a:solidFill>
                <a:schemeClr val="bg2"/>
              </a:solidFill>
            </a:endParaRPr>
          </a:p>
        </p:txBody>
      </p:sp>
    </p:spTree>
    <p:extLst>
      <p:ext uri="{BB962C8B-B14F-4D97-AF65-F5344CB8AC3E}">
        <p14:creationId xmlns:p14="http://schemas.microsoft.com/office/powerpoint/2010/main" val="154677652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Logging</a:t>
            </a:r>
          </a:p>
        </p:txBody>
      </p:sp>
      <p:sp>
        <p:nvSpPr>
          <p:cNvPr id="5" name="Content Placeholder 4"/>
          <p:cNvSpPr>
            <a:spLocks noGrp="1"/>
          </p:cNvSpPr>
          <p:nvPr>
            <p:ph idx="1"/>
          </p:nvPr>
        </p:nvSpPr>
        <p:spPr/>
        <p:txBody>
          <a:bodyPr/>
          <a:lstStyle/>
          <a:p>
            <a:r>
              <a:rPr lang="en-US" dirty="0" smtClean="0"/>
              <a:t>Write to the log using the </a:t>
            </a:r>
            <a:r>
              <a:rPr lang="en-US" dirty="0" smtClean="0"/>
              <a:t>logger class</a:t>
            </a:r>
            <a:endParaRPr lang="en-US" dirty="0"/>
          </a:p>
          <a:p>
            <a:pPr lvl="1"/>
            <a:r>
              <a:rPr lang="en-US" b="1" dirty="0" err="1" smtClean="0">
                <a:latin typeface="Courier New" pitchFamily="49" charset="0"/>
                <a:cs typeface="Courier New" pitchFamily="49" charset="0"/>
              </a:rPr>
              <a:t>gw.api.util.Logger.log</a:t>
            </a:r>
            <a:r>
              <a:rPr lang="en-US" b="1" i="1" dirty="0" err="1" smtClean="0">
                <a:latin typeface="Courier New" pitchFamily="49" charset="0"/>
                <a:cs typeface="Courier New" pitchFamily="49" charset="0"/>
              </a:rPr>
              <a:t>TypeXX</a:t>
            </a:r>
            <a:r>
              <a:rPr lang="en-US" b="1" dirty="0" smtClean="0">
                <a:latin typeface="Courier New" pitchFamily="49" charset="0"/>
                <a:cs typeface="Courier New" pitchFamily="49" charset="0"/>
              </a:rPr>
              <a:t>("</a:t>
            </a:r>
            <a:r>
              <a:rPr lang="en-US" b="1" dirty="0" err="1">
                <a:latin typeface="Courier New" pitchFamily="49" charset="0"/>
                <a:cs typeface="Courier New" pitchFamily="49" charset="0"/>
              </a:rPr>
              <a:t>logString</a:t>
            </a:r>
            <a:r>
              <a:rPr lang="en-US" b="1" dirty="0">
                <a:latin typeface="Courier New" pitchFamily="49" charset="0"/>
                <a:cs typeface="Courier New" pitchFamily="49" charset="0"/>
              </a:rPr>
              <a:t>")</a:t>
            </a:r>
          </a:p>
          <a:p>
            <a:pPr lvl="1"/>
            <a:r>
              <a:rPr lang="en-US" i="1" dirty="0" err="1" smtClean="0"/>
              <a:t>TypeXXX</a:t>
            </a:r>
            <a:r>
              <a:rPr lang="en-US" dirty="0" smtClean="0"/>
              <a:t> is for</a:t>
            </a:r>
          </a:p>
          <a:p>
            <a:pPr lvl="2"/>
            <a:r>
              <a:rPr lang="en-US" dirty="0" smtClean="0"/>
              <a:t>Trace, Debug, Info, Warn, </a:t>
            </a:r>
          </a:p>
          <a:p>
            <a:pPr lvl="2"/>
            <a:r>
              <a:rPr lang="en-US" dirty="0" smtClean="0"/>
              <a:t>Error</a:t>
            </a:r>
            <a:endParaRPr lang="en-US" dirty="0"/>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27100"/>
            <a:ext cx="8216900" cy="2439392"/>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1600200" y="1384300"/>
            <a:ext cx="7010400" cy="22860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680464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3556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519113" y="4191000"/>
            <a:ext cx="8318500" cy="2209800"/>
          </a:xfrm>
        </p:spPr>
        <p:txBody>
          <a:bodyPr/>
          <a:lstStyle/>
          <a:p>
            <a:r>
              <a:rPr lang="en-US" dirty="0"/>
              <a:t>Gosu can make use of </a:t>
            </a:r>
            <a:r>
              <a:rPr lang="en-US" b="1" dirty="0">
                <a:latin typeface="Courier New" pitchFamily="49" charset="0"/>
                <a:cs typeface="Courier New" pitchFamily="49" charset="0"/>
              </a:rPr>
              <a:t>try</a:t>
            </a:r>
            <a:r>
              <a:rPr lang="en-US" dirty="0"/>
              <a:t>...</a:t>
            </a:r>
            <a:r>
              <a:rPr lang="en-US" b="1" dirty="0">
                <a:latin typeface="Courier New" pitchFamily="49" charset="0"/>
                <a:cs typeface="Courier New" pitchFamily="49" charset="0"/>
              </a:rPr>
              <a:t>catch</a:t>
            </a:r>
            <a:r>
              <a:rPr lang="en-US" dirty="0"/>
              <a:t>...</a:t>
            </a:r>
            <a:r>
              <a:rPr lang="en-US" b="1" dirty="0">
                <a:latin typeface="Courier New" pitchFamily="49" charset="0"/>
                <a:cs typeface="Courier New" pitchFamily="49" charset="0"/>
              </a:rPr>
              <a:t>finally</a:t>
            </a:r>
            <a:r>
              <a:rPr lang="en-US" dirty="0"/>
              <a:t> </a:t>
            </a:r>
            <a:r>
              <a:rPr lang="en-US" dirty="0" smtClean="0"/>
              <a:t> blocks</a:t>
            </a:r>
            <a:endParaRPr lang="en-US" dirty="0"/>
          </a:p>
          <a:p>
            <a:r>
              <a:rPr lang="en-US" dirty="0"/>
              <a:t>Gosu code can throw Gosu and Java exceptions</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27100"/>
            <a:ext cx="8170779" cy="24257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1603248" y="1600200"/>
            <a:ext cx="7080504" cy="22860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102171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classes support annotations</a:t>
            </a:r>
          </a:p>
        </p:txBody>
      </p:sp>
      <p:sp>
        <p:nvSpPr>
          <p:cNvPr id="3" name="Content Placeholder 2"/>
          <p:cNvSpPr>
            <a:spLocks noGrp="1"/>
          </p:cNvSpPr>
          <p:nvPr>
            <p:ph idx="1"/>
          </p:nvPr>
        </p:nvSpPr>
        <p:spPr>
          <a:xfrm>
            <a:off x="519113" y="3124200"/>
            <a:ext cx="8318500" cy="3276600"/>
          </a:xfrm>
        </p:spPr>
        <p:txBody>
          <a:bodyPr/>
          <a:lstStyle/>
          <a:p>
            <a:r>
              <a:rPr lang="en-US" dirty="0"/>
              <a:t>An </a:t>
            </a:r>
            <a:r>
              <a:rPr lang="en-US" b="1" dirty="0"/>
              <a:t>annotation</a:t>
            </a:r>
            <a:r>
              <a:rPr lang="en-US" dirty="0"/>
              <a:t> is an expression starting with an "@" that provides metadata about a Gosu element</a:t>
            </a:r>
          </a:p>
          <a:p>
            <a:r>
              <a:rPr lang="en-US" dirty="0"/>
              <a:t>Gosu provides four annotations for general class and method documentation (as shown above)</a:t>
            </a:r>
          </a:p>
          <a:p>
            <a:endParaRPr lang="en-US" dirty="0"/>
          </a:p>
          <a:p>
            <a:endParaRPr lang="en-US" dirty="0"/>
          </a:p>
        </p:txBody>
      </p:sp>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178"/>
          <a:stretch/>
        </p:blipFill>
        <p:spPr bwMode="auto">
          <a:xfrm>
            <a:off x="533400" y="914399"/>
            <a:ext cx="8229600" cy="1695569"/>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1219200" y="914399"/>
            <a:ext cx="7543800" cy="847783"/>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3756497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solidFill>
                  <a:schemeClr val="bg1"/>
                </a:solidFill>
              </a:rPr>
              <a:t>Blocks</a:t>
            </a:r>
          </a:p>
          <a:p>
            <a:r>
              <a:rPr lang="en-US" dirty="0"/>
              <a:t>Sequential numbers</a:t>
            </a:r>
          </a:p>
          <a:p>
            <a:endParaRPr lang="en-US" dirty="0"/>
          </a:p>
        </p:txBody>
      </p:sp>
    </p:spTree>
    <p:extLst>
      <p:ext uri="{BB962C8B-B14F-4D97-AF65-F5344CB8AC3E}">
        <p14:creationId xmlns:p14="http://schemas.microsoft.com/office/powerpoint/2010/main" val="11444359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Blocks</a:t>
            </a:r>
            <a:endParaRPr lang="en-US" dirty="0"/>
          </a:p>
        </p:txBody>
      </p:sp>
      <p:sp>
        <p:nvSpPr>
          <p:cNvPr id="4" name="Content Placeholder 3"/>
          <p:cNvSpPr>
            <a:spLocks noGrp="1"/>
          </p:cNvSpPr>
          <p:nvPr>
            <p:ph idx="1"/>
          </p:nvPr>
        </p:nvSpPr>
        <p:spPr/>
        <p:txBody>
          <a:bodyPr/>
          <a:lstStyle/>
          <a:p>
            <a:r>
              <a:rPr lang="en-US" dirty="0"/>
              <a:t>A </a:t>
            </a:r>
            <a:r>
              <a:rPr lang="en-US" b="1" dirty="0"/>
              <a:t>block </a:t>
            </a:r>
            <a:r>
              <a:rPr lang="en-US" dirty="0"/>
              <a:t>is an unnamed method that is typically created as an input parameter for another method</a:t>
            </a:r>
          </a:p>
          <a:p>
            <a:pPr lvl="1"/>
            <a:r>
              <a:rPr lang="en-US" dirty="0"/>
              <a:t>For example, an array's where() method takes a block that specifies a certain criteria and returns the elements in the array that match that criteria</a:t>
            </a:r>
          </a:p>
          <a:p>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229600" cy="33552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983862" y="4429648"/>
            <a:ext cx="7321938" cy="21529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7452916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 syntax</a:t>
            </a:r>
          </a:p>
        </p:txBody>
      </p:sp>
      <p:sp>
        <p:nvSpPr>
          <p:cNvPr id="6" name="Text Placeholder 5"/>
          <p:cNvSpPr>
            <a:spLocks noGrp="1"/>
          </p:cNvSpPr>
          <p:nvPr>
            <p:ph type="body" sz="quarter" idx="10"/>
          </p:nvPr>
        </p:nvSpPr>
        <p:spPr/>
        <p:txBody>
          <a:bodyPr/>
          <a:lstStyle/>
          <a:p>
            <a:r>
              <a:rPr lang="en-US" dirty="0"/>
              <a:t>Syntax: </a:t>
            </a:r>
            <a:r>
              <a:rPr lang="en-US" b="1" dirty="0" smtClean="0">
                <a:latin typeface="Courier New" pitchFamily="49" charset="0"/>
                <a:cs typeface="Courier New" pitchFamily="49" charset="0"/>
              </a:rPr>
              <a:t>(\argument(s</a:t>
            </a:r>
            <a:r>
              <a:rPr lang="en-US" b="1" dirty="0">
                <a:latin typeface="Courier New" pitchFamily="49" charset="0"/>
                <a:cs typeface="Courier New" pitchFamily="49" charset="0"/>
              </a:rPr>
              <a:t>) -&gt; </a:t>
            </a:r>
            <a:r>
              <a:rPr lang="en-US" b="1" dirty="0" err="1">
                <a:latin typeface="Courier New" pitchFamily="49" charset="0"/>
                <a:cs typeface="Courier New" pitchFamily="49" charset="0"/>
              </a:rPr>
              <a:t>logicToExecute</a:t>
            </a:r>
            <a:r>
              <a:rPr lang="en-US" b="1" dirty="0">
                <a:latin typeface="Courier New" pitchFamily="49" charset="0"/>
                <a:cs typeface="Courier New" pitchFamily="49" charset="0"/>
              </a:rPr>
              <a:t>)</a:t>
            </a:r>
          </a:p>
          <a:p>
            <a:pPr marL="0" indent="0">
              <a:buNone/>
            </a:pPr>
            <a:endParaRPr lang="en-US" dirty="0"/>
          </a:p>
        </p:txBody>
      </p:sp>
      <p:sp>
        <p:nvSpPr>
          <p:cNvPr id="5" name="Content Placeholder 4"/>
          <p:cNvSpPr>
            <a:spLocks noGrp="1"/>
          </p:cNvSpPr>
          <p:nvPr>
            <p:ph idx="1"/>
          </p:nvPr>
        </p:nvSpPr>
        <p:spPr>
          <a:xfrm>
            <a:off x="519113" y="3200400"/>
            <a:ext cx="8318500" cy="3200400"/>
          </a:xfrm>
        </p:spPr>
        <p:txBody>
          <a:bodyPr/>
          <a:lstStyle/>
          <a:p>
            <a:r>
              <a:rPr lang="en-US" dirty="0"/>
              <a:t>In most cases, the object is </a:t>
            </a:r>
            <a:r>
              <a:rPr lang="en-US" dirty="0" err="1"/>
              <a:t>iterable</a:t>
            </a:r>
            <a:endParaRPr lang="en-US" dirty="0"/>
          </a:p>
          <a:p>
            <a:r>
              <a:rPr lang="en-US" dirty="0"/>
              <a:t>"note" is a placeholder name for elements from the array</a:t>
            </a:r>
          </a:p>
          <a:p>
            <a:r>
              <a:rPr lang="en-US" dirty="0"/>
              <a:t>The where method returns all members of the array where the block's Boolean condition is true</a:t>
            </a:r>
          </a:p>
          <a:p>
            <a:endParaRPr lang="en-US" dirty="0"/>
          </a:p>
        </p:txBody>
      </p:sp>
      <p:sp>
        <p:nvSpPr>
          <p:cNvPr id="2" name="Rectangle 1"/>
          <p:cNvSpPr/>
          <p:nvPr/>
        </p:nvSpPr>
        <p:spPr>
          <a:xfrm>
            <a:off x="762000" y="1447800"/>
            <a:ext cx="7924800" cy="1200329"/>
          </a:xfrm>
          <a:prstGeom prst="rect">
            <a:avLst/>
          </a:prstGeom>
        </p:spPr>
        <p:txBody>
          <a:bodyPr wrap="square">
            <a:spAutoFit/>
          </a:bodyPr>
          <a:lstStyle/>
          <a:p>
            <a:r>
              <a:rPr lang="en-US" sz="2400" b="1" dirty="0" err="1">
                <a:solidFill>
                  <a:srgbClr val="000080"/>
                </a:solidFill>
                <a:latin typeface="Courier New" pitchFamily="49" charset="0"/>
                <a:cs typeface="Courier New" pitchFamily="49" charset="0"/>
              </a:rPr>
              <a:t>var</a:t>
            </a:r>
            <a:r>
              <a:rPr lang="en-US" sz="2400" b="1" dirty="0">
                <a:solidFill>
                  <a:srgbClr val="000080"/>
                </a:solidFill>
                <a:latin typeface="Courier New" pitchFamily="49" charset="0"/>
                <a:cs typeface="Courier New" pitchFamily="49" charset="0"/>
              </a:rPr>
              <a:t> </a:t>
            </a:r>
            <a:r>
              <a:rPr lang="en-US" sz="2400" b="1" dirty="0" err="1">
                <a:solidFill>
                  <a:srgbClr val="000000"/>
                </a:solidFill>
                <a:latin typeface="Courier New" pitchFamily="49" charset="0"/>
                <a:cs typeface="Courier New" pitchFamily="49" charset="0"/>
              </a:rPr>
              <a:t>generalNotes</a:t>
            </a:r>
            <a:r>
              <a:rPr lang="en-US" sz="2400" b="1" dirty="0">
                <a:solidFill>
                  <a:srgbClr val="000000"/>
                </a:solidFill>
                <a:latin typeface="Courier New" pitchFamily="49" charset="0"/>
                <a:cs typeface="Courier New" pitchFamily="49" charset="0"/>
              </a:rPr>
              <a:t> = </a:t>
            </a:r>
            <a:r>
              <a:rPr lang="en-US" sz="2400" b="1" dirty="0" smtClean="0">
                <a:solidFill>
                  <a:srgbClr val="000000"/>
                </a:solidFill>
                <a:latin typeface="Courier New" pitchFamily="49" charset="0"/>
                <a:cs typeface="Courier New" pitchFamily="49" charset="0"/>
              </a:rPr>
              <a:t/>
            </a:r>
            <a:br>
              <a:rPr lang="en-US" sz="2400" b="1" dirty="0" smtClean="0">
                <a:solidFill>
                  <a:srgbClr val="000000"/>
                </a:solidFill>
                <a:latin typeface="Courier New" pitchFamily="49" charset="0"/>
                <a:cs typeface="Courier New" pitchFamily="49" charset="0"/>
              </a:rPr>
            </a:br>
            <a:r>
              <a:rPr lang="en-US" sz="2400" b="1" dirty="0" smtClean="0">
                <a:solidFill>
                  <a:srgbClr val="000000"/>
                </a:solidFill>
                <a:latin typeface="Courier New" pitchFamily="49" charset="0"/>
                <a:cs typeface="Courier New" pitchFamily="49" charset="0"/>
              </a:rPr>
              <a:t>      </a:t>
            </a:r>
            <a:r>
              <a:rPr lang="en-US" sz="2400" b="1" dirty="0" err="1" smtClean="0">
                <a:solidFill>
                  <a:srgbClr val="000000"/>
                </a:solidFill>
                <a:latin typeface="Courier New" pitchFamily="49" charset="0"/>
                <a:cs typeface="Courier New" pitchFamily="49" charset="0"/>
              </a:rPr>
              <a:t>aContact.ContactNotes.</a:t>
            </a:r>
            <a:r>
              <a:rPr lang="en-US" sz="2400" b="1" dirty="0" err="1" smtClean="0">
                <a:solidFill>
                  <a:srgbClr val="000080"/>
                </a:solidFill>
                <a:latin typeface="Courier New" pitchFamily="49" charset="0"/>
                <a:cs typeface="Courier New" pitchFamily="49" charset="0"/>
              </a:rPr>
              <a:t>where</a:t>
            </a:r>
            <a:r>
              <a:rPr lang="en-US" sz="2400" b="1" dirty="0">
                <a:solidFill>
                  <a:srgbClr val="000000"/>
                </a:solidFill>
                <a:latin typeface="Courier New" pitchFamily="49" charset="0"/>
                <a:cs typeface="Courier New" pitchFamily="49" charset="0"/>
              </a:rPr>
              <a:t>(\note -&gt; </a:t>
            </a:r>
            <a:r>
              <a:rPr lang="en-US" sz="2400" b="1" dirty="0" smtClean="0">
                <a:solidFill>
                  <a:srgbClr val="000000"/>
                </a:solidFill>
                <a:latin typeface="Courier New" pitchFamily="49" charset="0"/>
                <a:cs typeface="Courier New" pitchFamily="49" charset="0"/>
              </a:rPr>
              <a:t/>
            </a:r>
            <a:br>
              <a:rPr lang="en-US" sz="2400" b="1" dirty="0" smtClean="0">
                <a:solidFill>
                  <a:srgbClr val="000000"/>
                </a:solidFill>
                <a:latin typeface="Courier New" pitchFamily="49" charset="0"/>
                <a:cs typeface="Courier New" pitchFamily="49" charset="0"/>
              </a:rPr>
            </a:br>
            <a:r>
              <a:rPr lang="en-US" sz="2400" b="1" dirty="0" smtClean="0">
                <a:solidFill>
                  <a:srgbClr val="000000"/>
                </a:solidFill>
                <a:latin typeface="Courier New" pitchFamily="49" charset="0"/>
                <a:cs typeface="Courier New" pitchFamily="49" charset="0"/>
              </a:rPr>
              <a:t>      </a:t>
            </a:r>
            <a:r>
              <a:rPr lang="en-US" sz="2400" b="1" dirty="0" err="1" smtClean="0">
                <a:solidFill>
                  <a:srgbClr val="000000"/>
                </a:solidFill>
                <a:latin typeface="Courier New" pitchFamily="49" charset="0"/>
                <a:cs typeface="Courier New" pitchFamily="49" charset="0"/>
              </a:rPr>
              <a:t>note.ContactNoteType</a:t>
            </a:r>
            <a:r>
              <a:rPr lang="en-US" sz="2400" b="1" dirty="0" smtClean="0">
                <a:solidFill>
                  <a:srgbClr val="000000"/>
                </a:solidFill>
                <a:latin typeface="Courier New" pitchFamily="49" charset="0"/>
                <a:cs typeface="Courier New" pitchFamily="49" charset="0"/>
              </a:rPr>
              <a:t> </a:t>
            </a:r>
            <a:r>
              <a:rPr lang="en-US" sz="2400" b="1" dirty="0">
                <a:solidFill>
                  <a:srgbClr val="000000"/>
                </a:solidFill>
                <a:latin typeface="Courier New" pitchFamily="49" charset="0"/>
                <a:cs typeface="Courier New" pitchFamily="49" charset="0"/>
              </a:rPr>
              <a:t>== </a:t>
            </a:r>
            <a:r>
              <a:rPr lang="en-US" sz="2400" b="1" dirty="0">
                <a:solidFill>
                  <a:srgbClr val="008000"/>
                </a:solidFill>
                <a:latin typeface="Courier New" pitchFamily="49" charset="0"/>
                <a:cs typeface="Courier New" pitchFamily="49" charset="0"/>
              </a:rPr>
              <a:t>"general"</a:t>
            </a:r>
            <a:r>
              <a:rPr lang="en-US" sz="2400" b="1" dirty="0">
                <a:solidFill>
                  <a:srgbClr val="000000"/>
                </a:solidFill>
                <a:latin typeface="Courier New" pitchFamily="49" charset="0"/>
                <a:cs typeface="Courier New" pitchFamily="49" charset="0"/>
              </a:rPr>
              <a:t>)</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420535067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t>Blocks</a:t>
            </a:r>
          </a:p>
          <a:p>
            <a:r>
              <a:rPr lang="en-US" dirty="0">
                <a:solidFill>
                  <a:schemeClr val="bg1"/>
                </a:solidFill>
              </a:rPr>
              <a:t>Sequential numbers</a:t>
            </a:r>
          </a:p>
          <a:p>
            <a:endParaRPr lang="en-US" dirty="0"/>
          </a:p>
        </p:txBody>
      </p:sp>
    </p:spTree>
    <p:extLst>
      <p:ext uri="{BB962C8B-B14F-4D97-AF65-F5344CB8AC3E}">
        <p14:creationId xmlns:p14="http://schemas.microsoft.com/office/powerpoint/2010/main" val="213743737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sequence utility</a:t>
            </a:r>
          </a:p>
        </p:txBody>
      </p:sp>
      <p:sp>
        <p:nvSpPr>
          <p:cNvPr id="4" name="Content Placeholder 3"/>
          <p:cNvSpPr>
            <a:spLocks noGrp="1"/>
          </p:cNvSpPr>
          <p:nvPr>
            <p:ph idx="1"/>
          </p:nvPr>
        </p:nvSpPr>
        <p:spPr/>
        <p:txBody>
          <a:bodyPr/>
          <a:lstStyle/>
          <a:p>
            <a:r>
              <a:rPr lang="en-US" dirty="0"/>
              <a:t>The </a:t>
            </a:r>
            <a:r>
              <a:rPr lang="en-US" b="1" dirty="0"/>
              <a:t>sequence utility </a:t>
            </a:r>
            <a:r>
              <a:rPr lang="en-US" dirty="0"/>
              <a:t>is a Guidewire class that is used to generate unique, sequential numbers</a:t>
            </a:r>
          </a:p>
          <a:p>
            <a:pPr lvl="1"/>
            <a:r>
              <a:rPr lang="en-US" dirty="0"/>
              <a:t>Useful for business cases requiring numbers that are sequential or unique</a:t>
            </a:r>
          </a:p>
          <a:p>
            <a:r>
              <a:rPr lang="en-US" dirty="0"/>
              <a:t>The Guidewire database stores sequence information</a:t>
            </a:r>
          </a:p>
          <a:p>
            <a:pPr lvl="1"/>
            <a:r>
              <a:rPr lang="en-US" dirty="0"/>
              <a:t>For each sequence, it maintains a record of the last number provided</a:t>
            </a:r>
          </a:p>
          <a:p>
            <a:r>
              <a:rPr lang="en-US" dirty="0"/>
              <a:t>The next() method is used to request numbers</a:t>
            </a:r>
          </a:p>
          <a:p>
            <a:pPr lvl="1"/>
            <a:r>
              <a:rPr lang="en-US" dirty="0"/>
              <a:t>The database provides the next number in the given sequence</a:t>
            </a:r>
          </a:p>
          <a:p>
            <a:endParaRPr lang="en-US" dirty="0"/>
          </a:p>
        </p:txBody>
      </p:sp>
    </p:spTree>
    <p:extLst>
      <p:ext uri="{BB962C8B-B14F-4D97-AF65-F5344CB8AC3E}">
        <p14:creationId xmlns:p14="http://schemas.microsoft.com/office/powerpoint/2010/main" val="270477599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sequence utility</a:t>
            </a:r>
            <a:endParaRPr lang="en-US" dirty="0"/>
          </a:p>
        </p:txBody>
      </p:sp>
      <p:sp>
        <p:nvSpPr>
          <p:cNvPr id="5" name="Content Placeholder 4"/>
          <p:cNvSpPr>
            <a:spLocks noGrp="1"/>
          </p:cNvSpPr>
          <p:nvPr>
            <p:ph idx="1"/>
          </p:nvPr>
        </p:nvSpPr>
        <p:spPr/>
        <p:txBody>
          <a:bodyPr/>
          <a:lstStyle/>
          <a:p>
            <a:r>
              <a:rPr lang="en-US" dirty="0"/>
              <a:t>Syntax: </a:t>
            </a:r>
            <a:r>
              <a:rPr lang="en-US" b="1" dirty="0" err="1" smtClean="0">
                <a:latin typeface="Courier New" pitchFamily="49" charset="0"/>
                <a:cs typeface="Courier New" pitchFamily="49" charset="0"/>
              </a:rPr>
              <a:t>gw.api.system.database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SequenceUtil.next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minVal</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seqKey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8229600" cy="293914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1447800" y="436618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458362" y="482775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642301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1434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Gosu for integration</a:t>
            </a:r>
          </a:p>
          <a:p>
            <a:r>
              <a:rPr lang="en-US" dirty="0"/>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4879960" cy="211998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2" name="Picture 8" descr="C:\Users\sluersen\AppData\Local\Temp\SNAGHTML9b83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180" y="3375850"/>
            <a:ext cx="4127326" cy="2415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SequenceUtil</a:t>
            </a:r>
            <a:r>
              <a:rPr lang="en-US" dirty="0"/>
              <a:t> in action</a:t>
            </a:r>
          </a:p>
        </p:txBody>
      </p:sp>
      <p:sp>
        <p:nvSpPr>
          <p:cNvPr id="4" name="Content Placeholder 3"/>
          <p:cNvSpPr>
            <a:spLocks noGrp="1"/>
          </p:cNvSpPr>
          <p:nvPr>
            <p:ph sz="half" idx="1"/>
          </p:nvPr>
        </p:nvSpPr>
        <p:spPr>
          <a:xfrm>
            <a:off x="519112" y="3200400"/>
            <a:ext cx="3138488" cy="3189290"/>
          </a:xfrm>
        </p:spPr>
        <p:txBody>
          <a:bodyPr/>
          <a:lstStyle/>
          <a:p>
            <a:r>
              <a:rPr lang="en-US" dirty="0" smtClean="0"/>
              <a:t>Gosu Scratchpad</a:t>
            </a:r>
          </a:p>
          <a:p>
            <a:pPr lvl="1"/>
            <a:r>
              <a:rPr lang="en-US" dirty="0" smtClean="0"/>
              <a:t>Line 3: </a:t>
            </a:r>
          </a:p>
          <a:p>
            <a:pPr lvl="2"/>
            <a:r>
              <a:rPr lang="en-US" dirty="0" smtClean="0"/>
              <a:t>First call "</a:t>
            </a:r>
            <a:r>
              <a:rPr lang="en-US" dirty="0" err="1" smtClean="0"/>
              <a:t>abc</a:t>
            </a:r>
            <a:r>
              <a:rPr lang="en-US" dirty="0" smtClean="0"/>
              <a:t>"</a:t>
            </a:r>
          </a:p>
          <a:p>
            <a:pPr lvl="1"/>
            <a:r>
              <a:rPr lang="en-US" dirty="0" smtClean="0"/>
              <a:t>Line 4: </a:t>
            </a:r>
          </a:p>
          <a:p>
            <a:pPr lvl="2"/>
            <a:r>
              <a:rPr lang="en-US" dirty="0" smtClean="0"/>
              <a:t>Second call "</a:t>
            </a:r>
            <a:r>
              <a:rPr lang="en-US" dirty="0" err="1" smtClean="0"/>
              <a:t>abc</a:t>
            </a:r>
            <a:r>
              <a:rPr lang="en-US" dirty="0" smtClean="0"/>
              <a:t>"</a:t>
            </a:r>
          </a:p>
          <a:p>
            <a:pPr lvl="1"/>
            <a:r>
              <a:rPr lang="en-US" dirty="0" smtClean="0"/>
              <a:t>Line 5: </a:t>
            </a:r>
          </a:p>
          <a:p>
            <a:pPr lvl="2"/>
            <a:r>
              <a:rPr lang="en-US" dirty="0" smtClean="0"/>
              <a:t>Third call with "xyz"</a:t>
            </a:r>
          </a:p>
          <a:p>
            <a:endParaRPr lang="en-US" dirty="0"/>
          </a:p>
        </p:txBody>
      </p:sp>
      <p:sp>
        <p:nvSpPr>
          <p:cNvPr id="5" name="Right Brace 4"/>
          <p:cNvSpPr/>
          <p:nvPr/>
        </p:nvSpPr>
        <p:spPr bwMode="auto">
          <a:xfrm>
            <a:off x="5587295" y="4267200"/>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ight Brace 9"/>
          <p:cNvSpPr/>
          <p:nvPr/>
        </p:nvSpPr>
        <p:spPr bwMode="auto">
          <a:xfrm>
            <a:off x="5598265" y="4694296"/>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1" name="Right Brace 10"/>
          <p:cNvSpPr/>
          <p:nvPr/>
        </p:nvSpPr>
        <p:spPr bwMode="auto">
          <a:xfrm>
            <a:off x="5587295" y="5112428"/>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TextBox 5"/>
          <p:cNvSpPr txBox="1"/>
          <p:nvPr/>
        </p:nvSpPr>
        <p:spPr>
          <a:xfrm>
            <a:off x="6018220" y="4267200"/>
            <a:ext cx="1220780" cy="365007"/>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a:t>
            </a:r>
            <a:r>
              <a:rPr lang="en-US" dirty="0" err="1" smtClean="0">
                <a:solidFill>
                  <a:srgbClr val="C00000"/>
                </a:solidFill>
                <a:latin typeface="Arial" pitchFamily="32" charset="0"/>
                <a:cs typeface="Arial" pitchFamily="32" charset="0"/>
              </a:rPr>
              <a:t>abc</a:t>
            </a:r>
            <a:r>
              <a:rPr lang="en-US" dirty="0" smtClean="0">
                <a:solidFill>
                  <a:srgbClr val="C00000"/>
                </a:solidFill>
                <a:latin typeface="Arial" pitchFamily="32" charset="0"/>
                <a:cs typeface="Arial" pitchFamily="32" charset="0"/>
              </a:rPr>
              <a:t>"</a:t>
            </a:r>
          </a:p>
        </p:txBody>
      </p:sp>
      <p:sp>
        <p:nvSpPr>
          <p:cNvPr id="14" name="TextBox 13"/>
          <p:cNvSpPr txBox="1"/>
          <p:nvPr/>
        </p:nvSpPr>
        <p:spPr>
          <a:xfrm>
            <a:off x="6018220" y="4694296"/>
            <a:ext cx="1220780" cy="341932"/>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a:t>
            </a:r>
            <a:r>
              <a:rPr lang="en-US" dirty="0" err="1" smtClean="0">
                <a:solidFill>
                  <a:srgbClr val="C00000"/>
                </a:solidFill>
                <a:latin typeface="Arial" pitchFamily="32" charset="0"/>
                <a:cs typeface="Arial" pitchFamily="32" charset="0"/>
              </a:rPr>
              <a:t>abc</a:t>
            </a:r>
            <a:r>
              <a:rPr lang="en-US" dirty="0" smtClean="0">
                <a:solidFill>
                  <a:srgbClr val="C00000"/>
                </a:solidFill>
                <a:latin typeface="Arial" pitchFamily="32" charset="0"/>
                <a:cs typeface="Arial" pitchFamily="32" charset="0"/>
              </a:rPr>
              <a:t>"</a:t>
            </a:r>
          </a:p>
        </p:txBody>
      </p:sp>
      <p:sp>
        <p:nvSpPr>
          <p:cNvPr id="15" name="TextBox 14"/>
          <p:cNvSpPr txBox="1"/>
          <p:nvPr/>
        </p:nvSpPr>
        <p:spPr>
          <a:xfrm>
            <a:off x="6018220" y="5078505"/>
            <a:ext cx="1220780" cy="351771"/>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"xyz"</a:t>
            </a:r>
            <a:endParaRPr lang="en-US" dirty="0" smtClean="0">
              <a:solidFill>
                <a:srgbClr val="C00000"/>
              </a:solidFill>
              <a:latin typeface="Arial" pitchFamily="32" charset="0"/>
              <a:cs typeface="Arial" pitchFamily="32" charset="0"/>
            </a:endParaRPr>
          </a:p>
        </p:txBody>
      </p:sp>
      <p:sp>
        <p:nvSpPr>
          <p:cNvPr id="16" name="Down Arrow 15"/>
          <p:cNvSpPr/>
          <p:nvPr/>
        </p:nvSpPr>
        <p:spPr bwMode="auto">
          <a:xfrm>
            <a:off x="4124680" y="2869852"/>
            <a:ext cx="381000" cy="101199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6064835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Gosu class is named Circle. Each instance must have a property for the circle's radius. (This value can be accessed and modified by methods in the Circle class, but not by methods in other classes). How many elements must you create to implement this?</a:t>
            </a:r>
          </a:p>
          <a:p>
            <a:r>
              <a:rPr lang="en-US" dirty="0"/>
              <a:t>The Circle class extends the Oval class and implements the </a:t>
            </a:r>
            <a:r>
              <a:rPr lang="en-US" dirty="0" err="1"/>
              <a:t>ICurveLine</a:t>
            </a:r>
            <a:r>
              <a:rPr lang="en-US" dirty="0"/>
              <a:t> interface.</a:t>
            </a:r>
          </a:p>
          <a:p>
            <a:pPr lvl="1"/>
            <a:r>
              <a:rPr lang="en-US" dirty="0"/>
              <a:t>Can Circle override methods from Oval?</a:t>
            </a:r>
          </a:p>
          <a:p>
            <a:pPr lvl="1"/>
            <a:r>
              <a:rPr lang="en-US" dirty="0"/>
              <a:t>Can Circle override methods from </a:t>
            </a:r>
            <a:r>
              <a:rPr lang="en-US" dirty="0" err="1"/>
              <a:t>ICurveLine</a:t>
            </a:r>
            <a:r>
              <a:rPr lang="en-US" dirty="0"/>
              <a:t>?</a:t>
            </a:r>
          </a:p>
          <a:p>
            <a:r>
              <a:rPr lang="en-US" dirty="0"/>
              <a:t>What is the purpose of an annotation?</a:t>
            </a:r>
          </a:p>
          <a:p>
            <a:r>
              <a:rPr lang="en-US" dirty="0"/>
              <a:t>What types of methods make use of blocks?</a:t>
            </a:r>
          </a:p>
          <a:p>
            <a:r>
              <a:rPr lang="en-US" dirty="0"/>
              <a:t>(continued)</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a:t>If the only sequence in the database has a key of "</a:t>
            </a:r>
            <a:r>
              <a:rPr lang="en-US" dirty="0" err="1"/>
              <a:t>abc</a:t>
            </a:r>
            <a:r>
              <a:rPr lang="en-US" dirty="0"/>
              <a:t>" and the last number issued for sequence "</a:t>
            </a:r>
            <a:r>
              <a:rPr lang="en-US" dirty="0" err="1"/>
              <a:t>abc</a:t>
            </a:r>
            <a:r>
              <a:rPr lang="en-US" dirty="0"/>
              <a:t>" was 7, what will be the return value of the following:</a:t>
            </a:r>
          </a:p>
          <a:p>
            <a:pPr lvl="1"/>
            <a:r>
              <a:rPr lang="en-US" dirty="0" err="1"/>
              <a:t>SequenceUtil.next</a:t>
            </a:r>
            <a:r>
              <a:rPr lang="en-US" dirty="0"/>
              <a:t>(1, "</a:t>
            </a:r>
            <a:r>
              <a:rPr lang="en-US" dirty="0" err="1"/>
              <a:t>abc</a:t>
            </a:r>
            <a:r>
              <a:rPr lang="en-US" dirty="0"/>
              <a:t>")</a:t>
            </a:r>
          </a:p>
          <a:p>
            <a:pPr lvl="1"/>
            <a:r>
              <a:rPr lang="en-US" dirty="0" err="1"/>
              <a:t>SequenceUtil.next</a:t>
            </a:r>
            <a:r>
              <a:rPr lang="en-US" dirty="0"/>
              <a:t>(15, "</a:t>
            </a:r>
            <a:r>
              <a:rPr lang="en-US" dirty="0" err="1"/>
              <a:t>abc</a:t>
            </a:r>
            <a:r>
              <a:rPr lang="en-US" dirty="0"/>
              <a:t>")</a:t>
            </a:r>
          </a:p>
          <a:p>
            <a:pPr lvl="1"/>
            <a:r>
              <a:rPr lang="en-US" dirty="0" err="1"/>
              <a:t>SequenceUtil.next</a:t>
            </a:r>
            <a:r>
              <a:rPr lang="en-US" dirty="0"/>
              <a:t>(1, "</a:t>
            </a:r>
            <a:r>
              <a:rPr lang="en-US" dirty="0" err="1"/>
              <a:t>cba</a:t>
            </a:r>
            <a:r>
              <a:rPr lang="en-US" dirty="0"/>
              <a:t>")</a:t>
            </a:r>
          </a:p>
          <a:p>
            <a:pPr>
              <a:buAutoNum type="arabicPeriod" startAt="5"/>
            </a:pPr>
            <a:endParaRPr lang="en-US" dirty="0"/>
          </a:p>
        </p:txBody>
      </p:sp>
    </p:spTree>
    <p:extLst>
      <p:ext uri="{BB962C8B-B14F-4D97-AF65-F5344CB8AC3E}">
        <p14:creationId xmlns:p14="http://schemas.microsoft.com/office/powerpoint/2010/main" val="82790775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Guidewire Gosu</a:t>
            </a:r>
          </a:p>
        </p:txBody>
      </p:sp>
      <p:sp>
        <p:nvSpPr>
          <p:cNvPr id="4" name="Content Placeholder 3"/>
          <p:cNvSpPr>
            <a:spLocks noGrp="1"/>
          </p:cNvSpPr>
          <p:nvPr>
            <p:ph idx="1"/>
          </p:nvPr>
        </p:nvSpPr>
        <p:spPr/>
        <p:txBody>
          <a:bodyPr/>
          <a:lstStyle/>
          <a:p>
            <a:r>
              <a:rPr lang="en-US" dirty="0"/>
              <a:t>Gosu is Guidewire’s open-source, publicly available  programming language</a:t>
            </a:r>
          </a:p>
          <a:p>
            <a:pPr lvl="1"/>
            <a:r>
              <a:rPr lang="en-US" dirty="0"/>
              <a:t>Has elements of both procedural and object-oriented programming languages</a:t>
            </a:r>
          </a:p>
          <a:p>
            <a:pPr lvl="1"/>
            <a:r>
              <a:rPr lang="en-US" dirty="0"/>
              <a:t>Similar to JavaScript and Java </a:t>
            </a:r>
          </a:p>
          <a:p>
            <a:r>
              <a:rPr lang="en-US" dirty="0"/>
              <a:t>Gosu specifies runtime business logic that:</a:t>
            </a:r>
          </a:p>
          <a:p>
            <a:pPr lvl="1"/>
            <a:r>
              <a:rPr lang="en-US" dirty="0"/>
              <a:t>Executes fundamental application behavior</a:t>
            </a:r>
          </a:p>
          <a:p>
            <a:pPr lvl="1"/>
            <a:r>
              <a:rPr lang="en-US" dirty="0"/>
              <a:t>Manages complex business processes</a:t>
            </a:r>
          </a:p>
          <a:p>
            <a:pPr lvl="1"/>
            <a:r>
              <a:rPr lang="en-US" dirty="0"/>
              <a:t>Specifies dynamic client-side behavior</a:t>
            </a:r>
          </a:p>
          <a:p>
            <a:endParaRPr lang="en-US" dirty="0"/>
          </a:p>
        </p:txBody>
      </p:sp>
    </p:spTree>
    <p:extLst>
      <p:ext uri="{BB962C8B-B14F-4D97-AF65-F5344CB8AC3E}">
        <p14:creationId xmlns:p14="http://schemas.microsoft.com/office/powerpoint/2010/main" val="41531146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Gosu used for integration? (1)</a:t>
            </a:r>
          </a:p>
        </p:txBody>
      </p:sp>
      <p:sp>
        <p:nvSpPr>
          <p:cNvPr id="4" name="Content Placeholder 3"/>
          <p:cNvSpPr>
            <a:spLocks noGrp="1"/>
          </p:cNvSpPr>
          <p:nvPr>
            <p:ph sz="half" idx="1"/>
          </p:nvPr>
        </p:nvSpPr>
        <p:spPr/>
        <p:txBody>
          <a:bodyPr/>
          <a:lstStyle/>
          <a:p>
            <a:r>
              <a:rPr lang="en-US" dirty="0"/>
              <a:t>Predefined plugins</a:t>
            </a:r>
          </a:p>
          <a:p>
            <a:pPr lvl="1"/>
            <a:r>
              <a:rPr lang="en-US" dirty="0"/>
              <a:t>Executes fundamental application behavior, such as </a:t>
            </a:r>
            <a:r>
              <a:rPr lang="en-US" dirty="0" smtClean="0"/>
              <a:t>authentication</a:t>
            </a:r>
          </a:p>
          <a:p>
            <a:r>
              <a:rPr lang="en-US" dirty="0" smtClean="0"/>
              <a:t>Startable </a:t>
            </a:r>
            <a:r>
              <a:rPr lang="en-US" dirty="0"/>
              <a:t>plugins</a:t>
            </a:r>
          </a:p>
          <a:p>
            <a:pPr lvl="1"/>
            <a:r>
              <a:rPr lang="en-US" dirty="0"/>
              <a:t>Specifies how to listen for incoming messages initiated by external systems and how to reply to them</a:t>
            </a:r>
          </a:p>
          <a:p>
            <a:r>
              <a:rPr lang="en-US" dirty="0" smtClean="0"/>
              <a:t>Messaging </a:t>
            </a:r>
            <a:r>
              <a:rPr lang="en-US" dirty="0"/>
              <a:t>plugins</a:t>
            </a:r>
          </a:p>
          <a:p>
            <a:pPr lvl="1"/>
            <a:r>
              <a:rPr lang="en-US" dirty="0"/>
              <a:t>Asynchronously sends messages and processes </a:t>
            </a:r>
            <a:r>
              <a:rPr lang="en-US" dirty="0" smtClean="0"/>
              <a:t>acknowledgements</a:t>
            </a:r>
          </a:p>
          <a:p>
            <a:r>
              <a:rPr lang="en-US" dirty="0"/>
              <a:t>Messaging</a:t>
            </a:r>
          </a:p>
          <a:p>
            <a:pPr lvl="1"/>
            <a:r>
              <a:rPr lang="en-US" dirty="0"/>
              <a:t>Event Fired rules</a:t>
            </a:r>
          </a:p>
          <a:p>
            <a:pPr lvl="2"/>
            <a:r>
              <a:rPr lang="en-US" dirty="0"/>
              <a:t>Creates messages and generates payloads</a:t>
            </a:r>
          </a:p>
          <a:p>
            <a:pPr lvl="1"/>
            <a:endParaRPr lang="en-US" dirty="0"/>
          </a:p>
        </p:txBody>
      </p:sp>
      <p:grpSp>
        <p:nvGrpSpPr>
          <p:cNvPr id="5" name="icn PreDefPlugins"/>
          <p:cNvGrpSpPr/>
          <p:nvPr/>
        </p:nvGrpSpPr>
        <p:grpSpPr>
          <a:xfrm>
            <a:off x="7068309" y="982696"/>
            <a:ext cx="848918" cy="1088556"/>
            <a:chOff x="8250572" y="1176727"/>
            <a:chExt cx="1115465" cy="1380882"/>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12" name="icn Msg Plugins"/>
          <p:cNvGrpSpPr/>
          <p:nvPr/>
        </p:nvGrpSpPr>
        <p:grpSpPr>
          <a:xfrm>
            <a:off x="7068309" y="3589777"/>
            <a:ext cx="1204736" cy="1201702"/>
            <a:chOff x="8210170" y="3001461"/>
            <a:chExt cx="1583006" cy="1524413"/>
          </a:xfrm>
        </p:grpSpPr>
        <p:pic>
          <p:nvPicPr>
            <p:cNvPr id="13"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861" y="3001461"/>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Plugin"/>
            <p:cNvGrpSpPr>
              <a:grpSpLocks/>
            </p:cNvGrpSpPr>
            <p:nvPr/>
          </p:nvGrpSpPr>
          <p:grpSpPr bwMode="auto">
            <a:xfrm>
              <a:off x="8210170" y="3162816"/>
              <a:ext cx="542255" cy="639158"/>
              <a:chOff x="4500" y="2762"/>
              <a:chExt cx="247" cy="291"/>
            </a:xfrm>
            <a:effectLst>
              <a:outerShdw blurRad="50800" dist="38100" dir="2700000" algn="tl" rotWithShape="0">
                <a:prstClr val="black">
                  <a:alpha val="40000"/>
                </a:prstClr>
              </a:outerShdw>
            </a:effectLst>
          </p:grpSpPr>
          <p:sp>
            <p:nvSpPr>
              <p:cNvPr id="1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3076" y="3801974"/>
              <a:ext cx="800100" cy="723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4" name="icn Startable Plugins"/>
          <p:cNvGrpSpPr/>
          <p:nvPr/>
        </p:nvGrpSpPr>
        <p:grpSpPr>
          <a:xfrm>
            <a:off x="7112046" y="2242905"/>
            <a:ext cx="1456170" cy="1160744"/>
            <a:chOff x="7101962" y="4772379"/>
            <a:chExt cx="1913388" cy="1472454"/>
          </a:xfrm>
        </p:grpSpPr>
        <p:pic>
          <p:nvPicPr>
            <p:cNvPr id="35"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3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3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1750" y="4920468"/>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pic>
        <p:nvPicPr>
          <p:cNvPr id="44"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2745" y="5411594"/>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7654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is Gosu used for integration? (2)</a:t>
            </a:r>
          </a:p>
        </p:txBody>
      </p:sp>
      <p:sp>
        <p:nvSpPr>
          <p:cNvPr id="5" name="Content Placeholder 4"/>
          <p:cNvSpPr>
            <a:spLocks noGrp="1"/>
          </p:cNvSpPr>
          <p:nvPr>
            <p:ph sz="half" idx="1"/>
          </p:nvPr>
        </p:nvSpPr>
        <p:spPr/>
        <p:txBody>
          <a:bodyPr/>
          <a:lstStyle/>
          <a:p>
            <a:r>
              <a:rPr lang="en-US" dirty="0"/>
              <a:t>Batch processes</a:t>
            </a:r>
          </a:p>
          <a:p>
            <a:pPr lvl="1"/>
            <a:r>
              <a:rPr lang="en-US" dirty="0"/>
              <a:t>Specifies logic to run on a periodic </a:t>
            </a:r>
            <a:r>
              <a:rPr lang="en-US" dirty="0" smtClean="0"/>
              <a:t>basis</a:t>
            </a:r>
          </a:p>
          <a:p>
            <a:pPr marL="400050" lvl="1" indent="0">
              <a:buNone/>
            </a:pPr>
            <a:endParaRPr lang="en-US" dirty="0" smtClean="0"/>
          </a:p>
          <a:p>
            <a:r>
              <a:rPr lang="en-US" dirty="0" smtClean="0"/>
              <a:t>Web </a:t>
            </a:r>
            <a:r>
              <a:rPr lang="en-US" dirty="0"/>
              <a:t>services</a:t>
            </a:r>
          </a:p>
          <a:p>
            <a:pPr lvl="1"/>
            <a:r>
              <a:rPr lang="en-US" dirty="0"/>
              <a:t>Specifies methods made available to external applications for synchronous web service calls</a:t>
            </a:r>
          </a:p>
          <a:p>
            <a:endParaRPr lang="en-US" dirty="0"/>
          </a:p>
          <a:p>
            <a:r>
              <a:rPr lang="en-US" dirty="0" smtClean="0"/>
              <a:t>Integration </a:t>
            </a:r>
            <a:r>
              <a:rPr lang="en-US" dirty="0"/>
              <a:t>logic </a:t>
            </a:r>
            <a:r>
              <a:rPr lang="en-US" dirty="0" smtClean="0"/>
              <a:t>triggers include:</a:t>
            </a:r>
            <a:endParaRPr lang="en-US" dirty="0"/>
          </a:p>
          <a:p>
            <a:pPr lvl="1"/>
            <a:r>
              <a:rPr lang="en-US" dirty="0"/>
              <a:t>Non-messaging business rules</a:t>
            </a:r>
          </a:p>
          <a:p>
            <a:pPr lvl="1"/>
            <a:r>
              <a:rPr lang="en-US" dirty="0"/>
              <a:t>PCF actions (such as button clicks)</a:t>
            </a:r>
          </a:p>
          <a:p>
            <a:pPr lvl="1"/>
            <a:r>
              <a:rPr lang="en-US" dirty="0"/>
              <a:t>Workflows</a:t>
            </a:r>
          </a:p>
          <a:p>
            <a:endParaRPr lang="en-US" dirty="0"/>
          </a:p>
        </p:txBody>
      </p:sp>
      <p:grpSp>
        <p:nvGrpSpPr>
          <p:cNvPr id="58" name="icn Web Services WSI"/>
          <p:cNvGrpSpPr/>
          <p:nvPr/>
        </p:nvGrpSpPr>
        <p:grpSpPr>
          <a:xfrm>
            <a:off x="6944222" y="2590800"/>
            <a:ext cx="1158465" cy="1174324"/>
            <a:chOff x="6944222" y="2590800"/>
            <a:chExt cx="1158465" cy="1174324"/>
          </a:xfrm>
        </p:grpSpPr>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552" y="2590800"/>
              <a:ext cx="1121135" cy="1174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6944222" y="2882130"/>
              <a:ext cx="863783" cy="343457"/>
            </a:xfrm>
            <a:prstGeom prst="rect">
              <a:avLst/>
            </a:prstGeom>
            <a:noFill/>
            <a:ln w="19050">
              <a:noFill/>
            </a:ln>
          </p:spPr>
          <p:txBody>
            <a:bodyPr wrap="square" rtlCol="0">
              <a:noAutofit/>
            </a:bodyPr>
            <a:lstStyle/>
            <a:p>
              <a:pPr algn="ctr"/>
              <a:r>
                <a:rPr lang="en-US" b="1" dirty="0" smtClean="0">
                  <a:solidFill>
                    <a:schemeClr val="tx2">
                      <a:lumMod val="50000"/>
                    </a:schemeClr>
                  </a:solidFill>
                  <a:cs typeface="Arial" pitchFamily="32" charset="0"/>
                </a:rPr>
                <a:t>WS-I</a:t>
              </a:r>
            </a:p>
          </p:txBody>
        </p:sp>
      </p:gr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552" y="914400"/>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320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Gosu features and benefits</a:t>
            </a:r>
          </a:p>
        </p:txBody>
      </p:sp>
      <p:sp>
        <p:nvSpPr>
          <p:cNvPr id="5" name="Content Placeholder 4"/>
          <p:cNvSpPr>
            <a:spLocks noGrp="1"/>
          </p:cNvSpPr>
          <p:nvPr>
            <p:ph idx="1"/>
          </p:nvPr>
        </p:nvSpPr>
        <p:spPr/>
        <p:txBody>
          <a:bodyPr/>
          <a:lstStyle/>
          <a:p>
            <a:r>
              <a:rPr lang="en-US" dirty="0"/>
              <a:t>Code is more compact</a:t>
            </a:r>
          </a:p>
          <a:p>
            <a:pPr lvl="1"/>
            <a:r>
              <a:rPr lang="en-US" dirty="0"/>
              <a:t>Direct access to Guidewire data model</a:t>
            </a:r>
          </a:p>
          <a:p>
            <a:r>
              <a:rPr lang="en-US" dirty="0"/>
              <a:t>Development time is shorter</a:t>
            </a:r>
          </a:p>
          <a:p>
            <a:pPr lvl="1"/>
            <a:r>
              <a:rPr lang="en-US" dirty="0" smtClean="0"/>
              <a:t>Reload </a:t>
            </a:r>
            <a:r>
              <a:rPr lang="en-US" dirty="0"/>
              <a:t>Classes or Make Project</a:t>
            </a:r>
          </a:p>
          <a:p>
            <a:r>
              <a:rPr lang="en-US" dirty="0" smtClean="0"/>
              <a:t>Guidewire Studio supports Gosu coding</a:t>
            </a:r>
          </a:p>
          <a:p>
            <a:pPr lvl="1"/>
            <a:r>
              <a:rPr lang="en-US" dirty="0" smtClean="0"/>
              <a:t>Code completion</a:t>
            </a:r>
          </a:p>
          <a:p>
            <a:pPr lvl="1"/>
            <a:r>
              <a:rPr lang="en-US" dirty="0" smtClean="0"/>
              <a:t>Syntax checking</a:t>
            </a:r>
          </a:p>
          <a:p>
            <a:pPr lvl="1"/>
            <a:r>
              <a:rPr lang="en-US" dirty="0" smtClean="0"/>
              <a:t>Navigable links</a:t>
            </a:r>
          </a:p>
          <a:p>
            <a:r>
              <a:rPr lang="en-US" dirty="0" smtClean="0"/>
              <a:t>Robust </a:t>
            </a:r>
            <a:r>
              <a:rPr lang="en-US" dirty="0"/>
              <a:t>interaction with Java</a:t>
            </a:r>
          </a:p>
          <a:p>
            <a:pPr lvl="1"/>
            <a:r>
              <a:rPr lang="en-US" dirty="0"/>
              <a:t>Easy to learn by Java programmers</a:t>
            </a:r>
          </a:p>
          <a:p>
            <a:pPr lvl="1"/>
            <a:r>
              <a:rPr lang="en-US" dirty="0"/>
              <a:t>Has access to all Java types and can reference Java classes</a:t>
            </a:r>
          </a:p>
          <a:p>
            <a:endParaRPr lang="en-US" dirty="0"/>
          </a:p>
        </p:txBody>
      </p:sp>
      <p:grpSp>
        <p:nvGrpSpPr>
          <p:cNvPr id="6" name="Group 5"/>
          <p:cNvGrpSpPr/>
          <p:nvPr/>
        </p:nvGrpSpPr>
        <p:grpSpPr>
          <a:xfrm>
            <a:off x="7010400" y="889000"/>
            <a:ext cx="1524000" cy="1852489"/>
            <a:chOff x="8305800" y="2084202"/>
            <a:chExt cx="907945" cy="1103647"/>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2084202"/>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112"/>
            <p:cNvSpPr>
              <a:spLocks/>
            </p:cNvSpPr>
            <p:nvPr/>
          </p:nvSpPr>
          <p:spPr bwMode="auto">
            <a:xfrm>
              <a:off x="8686800" y="2660314"/>
              <a:ext cx="526945" cy="527535"/>
            </a:xfrm>
            <a:custGeom>
              <a:avLst/>
              <a:gdLst>
                <a:gd name="T0" fmla="*/ 1084 w 1250"/>
                <a:gd name="T1" fmla="*/ 303 h 1250"/>
                <a:gd name="T2" fmla="*/ 1084 w 1250"/>
                <a:gd name="T3" fmla="*/ 0 h 1250"/>
                <a:gd name="T4" fmla="*/ 326 w 1250"/>
                <a:gd name="T5" fmla="*/ 0 h 1250"/>
                <a:gd name="T6" fmla="*/ 0 w 1250"/>
                <a:gd name="T7" fmla="*/ 439 h 1250"/>
                <a:gd name="T8" fmla="*/ 0 w 1250"/>
                <a:gd name="T9" fmla="*/ 886 h 1250"/>
                <a:gd name="T10" fmla="*/ 220 w 1250"/>
                <a:gd name="T11" fmla="*/ 1076 h 1250"/>
                <a:gd name="T12" fmla="*/ 462 w 1250"/>
                <a:gd name="T13" fmla="*/ 1250 h 1250"/>
                <a:gd name="T14" fmla="*/ 932 w 1250"/>
                <a:gd name="T15" fmla="*/ 1250 h 1250"/>
                <a:gd name="T16" fmla="*/ 1099 w 1250"/>
                <a:gd name="T17" fmla="*/ 1091 h 1250"/>
                <a:gd name="T18" fmla="*/ 1099 w 1250"/>
                <a:gd name="T19" fmla="*/ 773 h 1250"/>
                <a:gd name="T20" fmla="*/ 1250 w 1250"/>
                <a:gd name="T21" fmla="*/ 773 h 1250"/>
                <a:gd name="T22" fmla="*/ 1250 w 1250"/>
                <a:gd name="T23" fmla="*/ 613 h 1250"/>
                <a:gd name="T24" fmla="*/ 788 w 1250"/>
                <a:gd name="T25" fmla="*/ 613 h 1250"/>
                <a:gd name="T26" fmla="*/ 788 w 1250"/>
                <a:gd name="T27" fmla="*/ 780 h 1250"/>
                <a:gd name="T28" fmla="*/ 947 w 1250"/>
                <a:gd name="T29" fmla="*/ 780 h 1250"/>
                <a:gd name="T30" fmla="*/ 947 w 1250"/>
                <a:gd name="T31" fmla="*/ 1083 h 1250"/>
                <a:gd name="T32" fmla="*/ 455 w 1250"/>
                <a:gd name="T33" fmla="*/ 1083 h 1250"/>
                <a:gd name="T34" fmla="*/ 280 w 1250"/>
                <a:gd name="T35" fmla="*/ 924 h 1250"/>
                <a:gd name="T36" fmla="*/ 273 w 1250"/>
                <a:gd name="T37" fmla="*/ 447 h 1250"/>
                <a:gd name="T38" fmla="*/ 477 w 1250"/>
                <a:gd name="T39" fmla="*/ 151 h 1250"/>
                <a:gd name="T40" fmla="*/ 932 w 1250"/>
                <a:gd name="T41" fmla="*/ 151 h 1250"/>
                <a:gd name="T42" fmla="*/ 932 w 1250"/>
                <a:gd name="T43" fmla="*/ 303 h 1250"/>
                <a:gd name="T44" fmla="*/ 1084 w 1250"/>
                <a:gd name="T45" fmla="*/ 303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anchor="ctr">
              <a:spAutoFit/>
            </a:bodyPr>
            <a:lstStyle/>
            <a:p>
              <a:endParaRPr lang="en-US"/>
            </a:p>
          </p:txBody>
        </p:sp>
      </p:grpSp>
    </p:spTree>
    <p:extLst>
      <p:ext uri="{BB962C8B-B14F-4D97-AF65-F5344CB8AC3E}">
        <p14:creationId xmlns:p14="http://schemas.microsoft.com/office/powerpoint/2010/main" val="24233834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skills fundamental </a:t>
            </a:r>
            <a:r>
              <a:rPr lang="en-US" dirty="0" smtClean="0"/>
              <a:t>for integration</a:t>
            </a:r>
            <a:endParaRPr lang="en-US" dirty="0"/>
          </a:p>
        </p:txBody>
      </p:sp>
      <p:sp>
        <p:nvSpPr>
          <p:cNvPr id="3" name="Content Placeholder 2"/>
          <p:cNvSpPr>
            <a:spLocks noGrp="1"/>
          </p:cNvSpPr>
          <p:nvPr>
            <p:ph sz="half" idx="1"/>
          </p:nvPr>
        </p:nvSpPr>
        <p:spPr/>
        <p:txBody>
          <a:bodyPr/>
          <a:lstStyle/>
          <a:p>
            <a:r>
              <a:rPr lang="en-US" dirty="0" smtClean="0"/>
              <a:t>Integration points involve these skills:</a:t>
            </a:r>
          </a:p>
          <a:p>
            <a:pPr lvl="1"/>
            <a:r>
              <a:rPr lang="en-US" dirty="0"/>
              <a:t>Creating and modifying classes, including:</a:t>
            </a:r>
          </a:p>
          <a:p>
            <a:pPr lvl="2"/>
            <a:r>
              <a:rPr lang="en-US" dirty="0"/>
              <a:t>Declaring and referencing properties and methods</a:t>
            </a:r>
          </a:p>
          <a:p>
            <a:pPr lvl="2"/>
            <a:r>
              <a:rPr lang="en-US" dirty="0"/>
              <a:t>Extending classes</a:t>
            </a:r>
          </a:p>
          <a:p>
            <a:pPr lvl="2"/>
            <a:r>
              <a:rPr lang="en-US" dirty="0"/>
              <a:t>Creating and implementing interfaces</a:t>
            </a:r>
          </a:p>
          <a:p>
            <a:pPr lvl="1"/>
            <a:r>
              <a:rPr lang="en-US" dirty="0"/>
              <a:t>Using blocks as input parameters</a:t>
            </a:r>
          </a:p>
          <a:p>
            <a:pPr lvl="1"/>
            <a:r>
              <a:rPr lang="en-US" dirty="0"/>
              <a:t>Generating unique or sequential numbers</a:t>
            </a:r>
          </a:p>
          <a:p>
            <a:pPr lvl="1"/>
            <a:r>
              <a:rPr lang="en-US" dirty="0"/>
              <a:t>Writing queries to retrieve data from the Guidewire database</a:t>
            </a:r>
          </a:p>
          <a:p>
            <a:pPr lvl="1"/>
            <a:r>
              <a:rPr lang="en-US" dirty="0"/>
              <a:t>Manually committing data to the database</a:t>
            </a:r>
          </a:p>
          <a:p>
            <a:pPr lvl="1"/>
            <a:r>
              <a:rPr lang="en-US" dirty="0"/>
              <a:t>Using existing Java types and classes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40444">
            <a:off x="7115322" y="890083"/>
            <a:ext cx="1371600" cy="2065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065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Gosu features</a:t>
            </a:r>
          </a:p>
        </p:txBody>
      </p:sp>
      <p:sp>
        <p:nvSpPr>
          <p:cNvPr id="3" name="Content Placeholder 2"/>
          <p:cNvSpPr>
            <a:spLocks noGrp="1"/>
          </p:cNvSpPr>
          <p:nvPr>
            <p:ph sz="half" idx="1"/>
          </p:nvPr>
        </p:nvSpPr>
        <p:spPr/>
        <p:txBody>
          <a:bodyPr/>
          <a:lstStyle/>
          <a:p>
            <a:r>
              <a:rPr lang="en-US" dirty="0"/>
              <a:t>Advanced </a:t>
            </a:r>
            <a:r>
              <a:rPr lang="en-US" dirty="0" smtClean="0"/>
              <a:t/>
            </a:r>
            <a:br>
              <a:rPr lang="en-US" dirty="0" smtClean="0"/>
            </a:br>
            <a:r>
              <a:rPr lang="en-US" dirty="0" smtClean="0"/>
              <a:t>object-oriented </a:t>
            </a:r>
            <a:r>
              <a:rPr lang="en-US" dirty="0"/>
              <a:t>design</a:t>
            </a:r>
          </a:p>
          <a:p>
            <a:pPr lvl="1"/>
            <a:r>
              <a:rPr lang="en-US" dirty="0" err="1"/>
              <a:t>Enums</a:t>
            </a:r>
            <a:endParaRPr lang="en-US" dirty="0"/>
          </a:p>
          <a:p>
            <a:pPr lvl="1"/>
            <a:r>
              <a:rPr lang="en-US" dirty="0"/>
              <a:t>Generics</a:t>
            </a:r>
          </a:p>
          <a:p>
            <a:pPr lvl="1"/>
            <a:r>
              <a:rPr lang="en-US" dirty="0"/>
              <a:t>Custom annotations</a:t>
            </a:r>
          </a:p>
          <a:p>
            <a:pPr lvl="1">
              <a:buFont typeface="Arial" charset="0"/>
              <a:buChar char="-"/>
            </a:pPr>
            <a:r>
              <a:rPr lang="en-US" sz="2200" dirty="0"/>
              <a:t>Numeric literals</a:t>
            </a:r>
          </a:p>
          <a:p>
            <a:pPr lvl="1">
              <a:buFont typeface="Arial" charset="0"/>
              <a:buChar char="-"/>
            </a:pPr>
            <a:r>
              <a:rPr lang="en-US" sz="2200" dirty="0"/>
              <a:t>Intervals</a:t>
            </a:r>
          </a:p>
          <a:p>
            <a:pPr lvl="1">
              <a:buFont typeface="Arial" charset="0"/>
              <a:buChar char="-"/>
            </a:pPr>
            <a:r>
              <a:rPr lang="en-US" sz="2200" dirty="0"/>
              <a:t>Null-safe operators</a:t>
            </a:r>
          </a:p>
          <a:p>
            <a:endParaRPr lang="en-US" dirty="0"/>
          </a:p>
        </p:txBody>
      </p:sp>
      <p:sp>
        <p:nvSpPr>
          <p:cNvPr id="5" name="Content Placeholder 4"/>
          <p:cNvSpPr>
            <a:spLocks noGrp="1"/>
          </p:cNvSpPr>
          <p:nvPr>
            <p:ph sz="half" idx="10"/>
          </p:nvPr>
        </p:nvSpPr>
        <p:spPr/>
        <p:txBody>
          <a:bodyPr/>
          <a:lstStyle/>
          <a:p>
            <a:r>
              <a:rPr lang="en-US" dirty="0"/>
              <a:t>Data transformation</a:t>
            </a:r>
          </a:p>
          <a:p>
            <a:pPr lvl="1"/>
            <a:r>
              <a:rPr lang="en-US" dirty="0"/>
              <a:t>The </a:t>
            </a:r>
            <a:r>
              <a:rPr lang="en-US" dirty="0" err="1"/>
              <a:t>XmlElement</a:t>
            </a:r>
            <a:r>
              <a:rPr lang="en-US" dirty="0"/>
              <a:t> class (to import, modify, and/or export XML)</a:t>
            </a:r>
          </a:p>
          <a:p>
            <a:pPr lvl="1"/>
            <a:r>
              <a:rPr lang="en-US" dirty="0"/>
              <a:t>The typecode mapper (to map Guidewire typecodes to external system typecodes and vice versa)</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Testing</a:t>
            </a:r>
          </a:p>
          <a:p>
            <a:pPr lvl="1"/>
            <a:r>
              <a:rPr lang="en-US" dirty="0"/>
              <a:t>Entity builders</a:t>
            </a:r>
          </a:p>
          <a:p>
            <a:pPr lvl="1"/>
            <a:r>
              <a:rPr lang="en-US" dirty="0" err="1"/>
              <a:t>GUnit</a:t>
            </a:r>
            <a:r>
              <a:rPr lang="en-US" dirty="0"/>
              <a:t> tests</a:t>
            </a:r>
          </a:p>
          <a:p>
            <a:endParaRPr lang="en-US" dirty="0"/>
          </a:p>
        </p:txBody>
      </p:sp>
    </p:spTree>
    <p:extLst>
      <p:ext uri="{BB962C8B-B14F-4D97-AF65-F5344CB8AC3E}">
        <p14:creationId xmlns:p14="http://schemas.microsoft.com/office/powerpoint/2010/main" val="165262035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293</TotalTime>
  <Words>4721</Words>
  <Application>Microsoft Office PowerPoint</Application>
  <PresentationFormat>On-screen Show (4:3)</PresentationFormat>
  <Paragraphs>414</Paragraphs>
  <Slides>34</Slides>
  <Notes>34</Notes>
  <HiddenSlides>4</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Emerald_Template</vt:lpstr>
      <vt:lpstr>Gosu for Integration </vt:lpstr>
      <vt:lpstr>PowerPoint Presentation</vt:lpstr>
      <vt:lpstr>PowerPoint Presentation</vt:lpstr>
      <vt:lpstr>Review: Guidewire Gosu</vt:lpstr>
      <vt:lpstr>Where is Gosu used for integration? (1)</vt:lpstr>
      <vt:lpstr>Where is Gosu used for integration? (2)</vt:lpstr>
      <vt:lpstr>Gosu features and benefits</vt:lpstr>
      <vt:lpstr>Gosu skills fundamental for integration</vt:lpstr>
      <vt:lpstr>Additional Gosu features</vt:lpstr>
      <vt:lpstr>PowerPoint Presentation</vt:lpstr>
      <vt:lpstr>Gosu class features</vt:lpstr>
      <vt:lpstr>Creating Gosu packages</vt:lpstr>
      <vt:lpstr>PowerPoint Presentation</vt:lpstr>
      <vt:lpstr>Creating Gosu classes</vt:lpstr>
      <vt:lpstr>PowerPoint Presentation</vt:lpstr>
      <vt:lpstr>Methods</vt:lpstr>
      <vt:lpstr>Properties</vt:lpstr>
      <vt:lpstr>Extending a class</vt:lpstr>
      <vt:lpstr>Logging</vt:lpstr>
      <vt:lpstr>PowerPoint Presentation</vt:lpstr>
      <vt:lpstr>Exception handling</vt:lpstr>
      <vt:lpstr>Gosu classes support annotations</vt:lpstr>
      <vt:lpstr>PowerPoint Presentation</vt:lpstr>
      <vt:lpstr>Blocks</vt:lpstr>
      <vt:lpstr>Block syntax</vt:lpstr>
      <vt:lpstr>PowerPoint Presentation</vt:lpstr>
      <vt:lpstr>The sequence utility</vt:lpstr>
      <vt:lpstr>Using the sequence utility</vt:lpstr>
      <vt:lpstr>PowerPoint Presentation</vt:lpstr>
      <vt:lpstr>SequenceUtil in action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For Integration</dc:title>
  <dc:subject>Guidewire 8.0 Application Integration Gosu For Integration</dc:subject>
  <dc:creator>Seth Luersen</dc:creator>
  <cp:keywords>Emerald;Guidewire 8.0 Application Integration;Gosu for Integration</cp:keywords>
  <cp:lastModifiedBy>Seth Luersen</cp:lastModifiedBy>
  <cp:revision>64</cp:revision>
  <dcterms:created xsi:type="dcterms:W3CDTF">2013-08-19T16:16:51Z</dcterms:created>
  <dcterms:modified xsi:type="dcterms:W3CDTF">2013-10-23T02:16:22Z</dcterms:modified>
</cp:coreProperties>
</file>